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1.xml" ContentType="application/vnd.openxmlformats-officedocument.presentationml.tags+xml"/>
  <Override PartName="/ppt/notesSlides/notesSlide28.xml" ContentType="application/vnd.openxmlformats-officedocument.presentationml.notesSlide+xml"/>
  <Override PartName="/ppt/tags/tag1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3.xml" ContentType="application/vnd.openxmlformats-officedocument.presentationml.tags+xml"/>
  <Override PartName="/ppt/notesSlides/notesSlide31.xml" ContentType="application/vnd.openxmlformats-officedocument.presentationml.notesSlide+xml"/>
  <Override PartName="/ppt/tags/tag1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6.xml" ContentType="application/vnd.openxmlformats-officedocument.presentationml.tags+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7.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8.xml" ContentType="application/vnd.openxmlformats-officedocument.presentationml.tags+xml"/>
  <Override PartName="/ppt/notesSlides/notesSlide39.xml" ContentType="application/vnd.openxmlformats-officedocument.presentationml.notesSlide+xml"/>
  <Override PartName="/ppt/tags/tag19.xml" ContentType="application/vnd.openxmlformats-officedocument.presentationml.tags+xml"/>
  <Override PartName="/ppt/notesSlides/notesSlide40.xml" ContentType="application/vnd.openxmlformats-officedocument.presentationml.notesSlide+xml"/>
  <Override PartName="/ppt/tags/tag20.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1.xml" ContentType="application/vnd.openxmlformats-officedocument.presentationml.tags+xml"/>
  <Override PartName="/ppt/notesSlides/notesSlide43.xml" ContentType="application/vnd.openxmlformats-officedocument.presentationml.notesSlide+xml"/>
  <Override PartName="/ppt/tags/tag22.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7.xml" ContentType="application/vnd.openxmlformats-officedocument.presentationml.notesSlide+xml"/>
  <Override PartName="/ppt/tags/tag23.xml" ContentType="application/vnd.openxmlformats-officedocument.presentationml.tags+xml"/>
  <Override PartName="/ppt/notesSlides/notesSlide48.xml" ContentType="application/vnd.openxmlformats-officedocument.presentationml.notesSlide+xml"/>
  <Override PartName="/ppt/tags/tag24.xml" ContentType="application/vnd.openxmlformats-officedocument.presentationml.tags+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3"/>
  </p:notesMasterIdLst>
  <p:sldIdLst>
    <p:sldId id="412" r:id="rId2"/>
    <p:sldId id="260" r:id="rId3"/>
    <p:sldId id="262" r:id="rId4"/>
    <p:sldId id="265" r:id="rId5"/>
    <p:sldId id="266" r:id="rId6"/>
    <p:sldId id="267" r:id="rId7"/>
    <p:sldId id="268" r:id="rId8"/>
    <p:sldId id="270" r:id="rId9"/>
    <p:sldId id="271" r:id="rId10"/>
    <p:sldId id="274" r:id="rId11"/>
    <p:sldId id="275" r:id="rId12"/>
    <p:sldId id="276" r:id="rId13"/>
    <p:sldId id="390" r:id="rId14"/>
    <p:sldId id="310" r:id="rId15"/>
    <p:sldId id="413" r:id="rId16"/>
    <p:sldId id="283" r:id="rId17"/>
    <p:sldId id="284" r:id="rId18"/>
    <p:sldId id="288" r:id="rId19"/>
    <p:sldId id="290" r:id="rId20"/>
    <p:sldId id="296" r:id="rId21"/>
    <p:sldId id="297" r:id="rId22"/>
    <p:sldId id="298" r:id="rId23"/>
    <p:sldId id="299" r:id="rId24"/>
    <p:sldId id="300" r:id="rId25"/>
    <p:sldId id="306" r:id="rId26"/>
    <p:sldId id="314" r:id="rId27"/>
    <p:sldId id="317" r:id="rId28"/>
    <p:sldId id="318" r:id="rId29"/>
    <p:sldId id="319" r:id="rId30"/>
    <p:sldId id="320" r:id="rId31"/>
    <p:sldId id="321" r:id="rId32"/>
    <p:sldId id="322" r:id="rId33"/>
    <p:sldId id="323" r:id="rId34"/>
    <p:sldId id="326" r:id="rId35"/>
    <p:sldId id="327" r:id="rId36"/>
    <p:sldId id="342" r:id="rId37"/>
    <p:sldId id="331" r:id="rId38"/>
    <p:sldId id="333" r:id="rId39"/>
    <p:sldId id="334" r:id="rId40"/>
    <p:sldId id="335" r:id="rId41"/>
    <p:sldId id="337" r:id="rId42"/>
    <p:sldId id="353" r:id="rId43"/>
    <p:sldId id="344" r:id="rId44"/>
    <p:sldId id="345" r:id="rId45"/>
    <p:sldId id="346" r:id="rId46"/>
    <p:sldId id="347" r:id="rId47"/>
    <p:sldId id="348" r:id="rId48"/>
    <p:sldId id="351" r:id="rId49"/>
    <p:sldId id="354" r:id="rId50"/>
    <p:sldId id="356" r:id="rId51"/>
    <p:sldId id="357" r:id="rId52"/>
    <p:sldId id="358" r:id="rId53"/>
    <p:sldId id="359" r:id="rId54"/>
    <p:sldId id="360" r:id="rId55"/>
    <p:sldId id="361" r:id="rId56"/>
    <p:sldId id="362" r:id="rId57"/>
    <p:sldId id="363" r:id="rId58"/>
    <p:sldId id="364" r:id="rId59"/>
    <p:sldId id="365" r:id="rId60"/>
    <p:sldId id="389" r:id="rId61"/>
    <p:sldId id="368" r:id="rId62"/>
    <p:sldId id="369" r:id="rId63"/>
    <p:sldId id="370" r:id="rId64"/>
    <p:sldId id="371" r:id="rId65"/>
    <p:sldId id="372" r:id="rId66"/>
    <p:sldId id="374" r:id="rId67"/>
    <p:sldId id="373" r:id="rId68"/>
    <p:sldId id="377" r:id="rId69"/>
    <p:sldId id="379" r:id="rId70"/>
    <p:sldId id="391" r:id="rId71"/>
    <p:sldId id="381" r:id="rId72"/>
    <p:sldId id="385" r:id="rId73"/>
    <p:sldId id="387" r:id="rId74"/>
    <p:sldId id="393" r:id="rId75"/>
    <p:sldId id="392" r:id="rId76"/>
    <p:sldId id="398" r:id="rId77"/>
    <p:sldId id="394" r:id="rId78"/>
    <p:sldId id="395" r:id="rId79"/>
    <p:sldId id="396" r:id="rId80"/>
    <p:sldId id="397" r:id="rId81"/>
    <p:sldId id="399"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3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6784" autoAdjust="0"/>
    <p:restoredTop sz="99782" autoAdjust="0"/>
  </p:normalViewPr>
  <p:slideViewPr>
    <p:cSldViewPr>
      <p:cViewPr>
        <p:scale>
          <a:sx n="80" d="100"/>
          <a:sy n="80" d="100"/>
        </p:scale>
        <p:origin x="762" y="2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diagrams/_rels/data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2E4EAE-FA13-468D-8F25-DCAD7D059999}" type="doc">
      <dgm:prSet loTypeId="urn:microsoft.com/office/officeart/2005/8/layout/process1" loCatId="process" qsTypeId="urn:microsoft.com/office/officeart/2005/8/quickstyle/3d3" qsCatId="3D" csTypeId="urn:microsoft.com/office/officeart/2005/8/colors/accent6_2" csCatId="accent6" phldr="1"/>
      <dgm:spPr/>
      <dgm:t>
        <a:bodyPr/>
        <a:lstStyle/>
        <a:p>
          <a:endParaRPr lang="en-GB"/>
        </a:p>
      </dgm:t>
    </dgm:pt>
    <dgm:pt modelId="{9E32ACF3-2086-4236-A35F-1D5DEE685B92}">
      <dgm:prSet phldrT="[Text]"/>
      <dgm:spPr/>
      <dgm:t>
        <a:bodyPr/>
        <a:lstStyle/>
        <a:p>
          <a:r>
            <a:rPr lang="en-US" b="1" dirty="0">
              <a:latin typeface="Verdana" pitchFamily="34" charset="0"/>
            </a:rPr>
            <a:t>Body </a:t>
          </a:r>
        </a:p>
        <a:p>
          <a:r>
            <a:rPr lang="en-US" b="1" dirty="0">
              <a:latin typeface="Verdana" pitchFamily="34" charset="0"/>
            </a:rPr>
            <a:t>mineral </a:t>
          </a:r>
        </a:p>
        <a:p>
          <a:r>
            <a:rPr lang="en-US" b="1" dirty="0">
              <a:latin typeface="Verdana" pitchFamily="34" charset="0"/>
            </a:rPr>
            <a:t>pool</a:t>
          </a:r>
          <a:endParaRPr lang="en-GB" dirty="0"/>
        </a:p>
      </dgm:t>
    </dgm:pt>
    <dgm:pt modelId="{2E447A78-F7AB-4161-A1DD-D8AE57274D91}" type="parTrans" cxnId="{2A2F9836-F893-44C7-8026-7DBE867660B2}">
      <dgm:prSet/>
      <dgm:spPr/>
      <dgm:t>
        <a:bodyPr/>
        <a:lstStyle/>
        <a:p>
          <a:endParaRPr lang="en-GB"/>
        </a:p>
      </dgm:t>
    </dgm:pt>
    <dgm:pt modelId="{50E21C07-17F1-46D6-8327-7BC2D72C31BE}" type="sibTrans" cxnId="{2A2F9836-F893-44C7-8026-7DBE867660B2}">
      <dgm:prSet/>
      <dgm:spPr/>
      <dgm:t>
        <a:bodyPr/>
        <a:lstStyle/>
        <a:p>
          <a:endParaRPr lang="en-GB"/>
        </a:p>
      </dgm:t>
    </dgm:pt>
    <dgm:pt modelId="{A9BDEF92-6ED0-4A55-89A4-C406A853827E}">
      <dgm:prSet phldrT="[Text]"/>
      <dgm:spPr>
        <a:blipFill rotWithShape="0">
          <a:blip xmlns:r="http://schemas.openxmlformats.org/officeDocument/2006/relationships" r:embed="rId1"/>
          <a:stretch>
            <a:fillRect/>
          </a:stretch>
        </a:blipFill>
      </dgm:spPr>
      <dgm:t>
        <a:bodyPr/>
        <a:lstStyle/>
        <a:p>
          <a:endParaRPr lang="en-GB" dirty="0"/>
        </a:p>
      </dgm:t>
    </dgm:pt>
    <dgm:pt modelId="{4099530E-7AD7-4269-87B4-6F87045BB213}" type="parTrans" cxnId="{D0CBC54F-FDDA-4F02-A5A9-6D7449C38A0D}">
      <dgm:prSet/>
      <dgm:spPr/>
      <dgm:t>
        <a:bodyPr/>
        <a:lstStyle/>
        <a:p>
          <a:endParaRPr lang="en-GB"/>
        </a:p>
      </dgm:t>
    </dgm:pt>
    <dgm:pt modelId="{47CBC5F4-AFEB-4896-90E8-5C65D214E04C}" type="sibTrans" cxnId="{D0CBC54F-FDDA-4F02-A5A9-6D7449C38A0D}">
      <dgm:prSet/>
      <dgm:spPr/>
      <dgm:t>
        <a:bodyPr/>
        <a:lstStyle/>
        <a:p>
          <a:endParaRPr lang="en-GB"/>
        </a:p>
      </dgm:t>
    </dgm:pt>
    <dgm:pt modelId="{A491A29B-B3B7-47F3-BFE7-F87472B80439}">
      <dgm:prSet phldrT="[Text]"/>
      <dgm:spPr>
        <a:blipFill rotWithShape="0">
          <a:blip xmlns:r="http://schemas.openxmlformats.org/officeDocument/2006/relationships" r:embed="rId2"/>
          <a:stretch>
            <a:fillRect/>
          </a:stretch>
        </a:blipFill>
      </dgm:spPr>
      <dgm:t>
        <a:bodyPr/>
        <a:lstStyle/>
        <a:p>
          <a:endParaRPr lang="en-GB" dirty="0"/>
        </a:p>
      </dgm:t>
    </dgm:pt>
    <dgm:pt modelId="{18A95893-1683-4F05-B734-0F20E0735C73}" type="sibTrans" cxnId="{47983AFD-2FD7-4214-875F-1EE412214D55}">
      <dgm:prSet/>
      <dgm:spPr/>
      <dgm:t>
        <a:bodyPr/>
        <a:lstStyle/>
        <a:p>
          <a:endParaRPr lang="en-GB"/>
        </a:p>
      </dgm:t>
    </dgm:pt>
    <dgm:pt modelId="{B3CC3546-A65D-486C-9EF4-44548CA8DF15}" type="parTrans" cxnId="{47983AFD-2FD7-4214-875F-1EE412214D55}">
      <dgm:prSet/>
      <dgm:spPr/>
      <dgm:t>
        <a:bodyPr/>
        <a:lstStyle/>
        <a:p>
          <a:endParaRPr lang="en-GB"/>
        </a:p>
      </dgm:t>
    </dgm:pt>
    <dgm:pt modelId="{7B13ABD3-E692-442B-96C3-582FCE09599E}" type="pres">
      <dgm:prSet presAssocID="{852E4EAE-FA13-468D-8F25-DCAD7D059999}" presName="Name0" presStyleCnt="0">
        <dgm:presLayoutVars>
          <dgm:dir/>
          <dgm:resizeHandles val="exact"/>
        </dgm:presLayoutVars>
      </dgm:prSet>
      <dgm:spPr/>
      <dgm:t>
        <a:bodyPr/>
        <a:lstStyle/>
        <a:p>
          <a:endParaRPr lang="en-US"/>
        </a:p>
      </dgm:t>
    </dgm:pt>
    <dgm:pt modelId="{B5AA7045-028D-4817-B550-D551F722D70A}" type="pres">
      <dgm:prSet presAssocID="{A491A29B-B3B7-47F3-BFE7-F87472B80439}" presName="node" presStyleLbl="node1" presStyleIdx="0" presStyleCnt="3" custScaleX="37421" custScaleY="147295" custLinFactNeighborX="51224">
        <dgm:presLayoutVars>
          <dgm:bulletEnabled val="1"/>
        </dgm:presLayoutVars>
      </dgm:prSet>
      <dgm:spPr/>
      <dgm:t>
        <a:bodyPr/>
        <a:lstStyle/>
        <a:p>
          <a:endParaRPr lang="en-US"/>
        </a:p>
      </dgm:t>
    </dgm:pt>
    <dgm:pt modelId="{1CC1AB0B-0921-4F4C-B867-5E14F7F85AC5}" type="pres">
      <dgm:prSet presAssocID="{18A95893-1683-4F05-B734-0F20E0735C73}" presName="sibTrans" presStyleLbl="sibTrans2D1" presStyleIdx="0" presStyleCnt="2" custScaleX="117778" custScaleY="91893"/>
      <dgm:spPr/>
      <dgm:t>
        <a:bodyPr/>
        <a:lstStyle/>
        <a:p>
          <a:endParaRPr lang="en-US"/>
        </a:p>
      </dgm:t>
    </dgm:pt>
    <dgm:pt modelId="{FB674EE8-54B6-4011-B5F7-94EC9B15042F}" type="pres">
      <dgm:prSet presAssocID="{18A95893-1683-4F05-B734-0F20E0735C73}" presName="connectorText" presStyleLbl="sibTrans2D1" presStyleIdx="0" presStyleCnt="2"/>
      <dgm:spPr/>
      <dgm:t>
        <a:bodyPr/>
        <a:lstStyle/>
        <a:p>
          <a:endParaRPr lang="en-US"/>
        </a:p>
      </dgm:t>
    </dgm:pt>
    <dgm:pt modelId="{4F7C0CF8-0BAF-4876-8BB9-6CF1659712D9}" type="pres">
      <dgm:prSet presAssocID="{9E32ACF3-2086-4236-A35F-1D5DEE685B92}" presName="node" presStyleLbl="node1" presStyleIdx="1" presStyleCnt="3" custScaleX="32495" custLinFactNeighborX="11478">
        <dgm:presLayoutVars>
          <dgm:bulletEnabled val="1"/>
        </dgm:presLayoutVars>
      </dgm:prSet>
      <dgm:spPr/>
      <dgm:t>
        <a:bodyPr/>
        <a:lstStyle/>
        <a:p>
          <a:endParaRPr lang="en-US"/>
        </a:p>
      </dgm:t>
    </dgm:pt>
    <dgm:pt modelId="{F9128BD5-C546-4FBD-929C-481F54C80A80}" type="pres">
      <dgm:prSet presAssocID="{50E21C07-17F1-46D6-8327-7BC2D72C31BE}" presName="sibTrans" presStyleLbl="sibTrans2D1" presStyleIdx="1" presStyleCnt="2"/>
      <dgm:spPr/>
      <dgm:t>
        <a:bodyPr/>
        <a:lstStyle/>
        <a:p>
          <a:endParaRPr lang="en-US"/>
        </a:p>
      </dgm:t>
    </dgm:pt>
    <dgm:pt modelId="{750DDFD2-F669-418F-A8AA-8BFD7D7A3568}" type="pres">
      <dgm:prSet presAssocID="{50E21C07-17F1-46D6-8327-7BC2D72C31BE}" presName="connectorText" presStyleLbl="sibTrans2D1" presStyleIdx="1" presStyleCnt="2"/>
      <dgm:spPr/>
      <dgm:t>
        <a:bodyPr/>
        <a:lstStyle/>
        <a:p>
          <a:endParaRPr lang="en-US"/>
        </a:p>
      </dgm:t>
    </dgm:pt>
    <dgm:pt modelId="{57514511-B6EF-4D45-982B-767E628A6BD7}" type="pres">
      <dgm:prSet presAssocID="{A9BDEF92-6ED0-4A55-89A4-C406A853827E}" presName="node" presStyleLbl="node1" presStyleIdx="2" presStyleCnt="3" custScaleX="38151" custScaleY="130573">
        <dgm:presLayoutVars>
          <dgm:bulletEnabled val="1"/>
        </dgm:presLayoutVars>
      </dgm:prSet>
      <dgm:spPr/>
      <dgm:t>
        <a:bodyPr/>
        <a:lstStyle/>
        <a:p>
          <a:endParaRPr lang="en-US"/>
        </a:p>
      </dgm:t>
    </dgm:pt>
  </dgm:ptLst>
  <dgm:cxnLst>
    <dgm:cxn modelId="{C3F4854F-F431-42EC-898A-F98B97A97885}" type="presOf" srcId="{852E4EAE-FA13-468D-8F25-DCAD7D059999}" destId="{7B13ABD3-E692-442B-96C3-582FCE09599E}" srcOrd="0" destOrd="0" presId="urn:microsoft.com/office/officeart/2005/8/layout/process1"/>
    <dgm:cxn modelId="{47983AFD-2FD7-4214-875F-1EE412214D55}" srcId="{852E4EAE-FA13-468D-8F25-DCAD7D059999}" destId="{A491A29B-B3B7-47F3-BFE7-F87472B80439}" srcOrd="0" destOrd="0" parTransId="{B3CC3546-A65D-486C-9EF4-44548CA8DF15}" sibTransId="{18A95893-1683-4F05-B734-0F20E0735C73}"/>
    <dgm:cxn modelId="{D27DDC03-BDA5-4C29-9E93-1647EEB2E06B}" type="presOf" srcId="{18A95893-1683-4F05-B734-0F20E0735C73}" destId="{FB674EE8-54B6-4011-B5F7-94EC9B15042F}" srcOrd="1" destOrd="0" presId="urn:microsoft.com/office/officeart/2005/8/layout/process1"/>
    <dgm:cxn modelId="{14A1473F-3F40-4785-92C7-6EDA8B973A7E}" type="presOf" srcId="{18A95893-1683-4F05-B734-0F20E0735C73}" destId="{1CC1AB0B-0921-4F4C-B867-5E14F7F85AC5}" srcOrd="0" destOrd="0" presId="urn:microsoft.com/office/officeart/2005/8/layout/process1"/>
    <dgm:cxn modelId="{3CC66EBB-CC9A-4E7D-8CEB-D584126E0112}" type="presOf" srcId="{50E21C07-17F1-46D6-8327-7BC2D72C31BE}" destId="{F9128BD5-C546-4FBD-929C-481F54C80A80}" srcOrd="0" destOrd="0" presId="urn:microsoft.com/office/officeart/2005/8/layout/process1"/>
    <dgm:cxn modelId="{89B06064-7616-44B1-8E8D-AC0123CC8979}" type="presOf" srcId="{50E21C07-17F1-46D6-8327-7BC2D72C31BE}" destId="{750DDFD2-F669-418F-A8AA-8BFD7D7A3568}" srcOrd="1" destOrd="0" presId="urn:microsoft.com/office/officeart/2005/8/layout/process1"/>
    <dgm:cxn modelId="{2A2F9836-F893-44C7-8026-7DBE867660B2}" srcId="{852E4EAE-FA13-468D-8F25-DCAD7D059999}" destId="{9E32ACF3-2086-4236-A35F-1D5DEE685B92}" srcOrd="1" destOrd="0" parTransId="{2E447A78-F7AB-4161-A1DD-D8AE57274D91}" sibTransId="{50E21C07-17F1-46D6-8327-7BC2D72C31BE}"/>
    <dgm:cxn modelId="{C948EB69-ECD0-4933-B8A7-16559344A9E0}" type="presOf" srcId="{A491A29B-B3B7-47F3-BFE7-F87472B80439}" destId="{B5AA7045-028D-4817-B550-D551F722D70A}" srcOrd="0" destOrd="0" presId="urn:microsoft.com/office/officeart/2005/8/layout/process1"/>
    <dgm:cxn modelId="{2D1F0746-8685-423C-B886-7E6682B8C6EB}" type="presOf" srcId="{A9BDEF92-6ED0-4A55-89A4-C406A853827E}" destId="{57514511-B6EF-4D45-982B-767E628A6BD7}" srcOrd="0" destOrd="0" presId="urn:microsoft.com/office/officeart/2005/8/layout/process1"/>
    <dgm:cxn modelId="{D0CBC54F-FDDA-4F02-A5A9-6D7449C38A0D}" srcId="{852E4EAE-FA13-468D-8F25-DCAD7D059999}" destId="{A9BDEF92-6ED0-4A55-89A4-C406A853827E}" srcOrd="2" destOrd="0" parTransId="{4099530E-7AD7-4269-87B4-6F87045BB213}" sibTransId="{47CBC5F4-AFEB-4896-90E8-5C65D214E04C}"/>
    <dgm:cxn modelId="{7D6CAA2E-5A30-4726-8EDB-CA4D3B502A6E}" type="presOf" srcId="{9E32ACF3-2086-4236-A35F-1D5DEE685B92}" destId="{4F7C0CF8-0BAF-4876-8BB9-6CF1659712D9}" srcOrd="0" destOrd="0" presId="urn:microsoft.com/office/officeart/2005/8/layout/process1"/>
    <dgm:cxn modelId="{302C3339-B919-4B4E-88F0-C2495C83C2F1}" type="presParOf" srcId="{7B13ABD3-E692-442B-96C3-582FCE09599E}" destId="{B5AA7045-028D-4817-B550-D551F722D70A}" srcOrd="0" destOrd="0" presId="urn:microsoft.com/office/officeart/2005/8/layout/process1"/>
    <dgm:cxn modelId="{698E0105-D9B7-4D66-872F-B0D93AD5FCE4}" type="presParOf" srcId="{7B13ABD3-E692-442B-96C3-582FCE09599E}" destId="{1CC1AB0B-0921-4F4C-B867-5E14F7F85AC5}" srcOrd="1" destOrd="0" presId="urn:microsoft.com/office/officeart/2005/8/layout/process1"/>
    <dgm:cxn modelId="{0A7D1147-32EB-47FD-8802-6262723CEEE6}" type="presParOf" srcId="{1CC1AB0B-0921-4F4C-B867-5E14F7F85AC5}" destId="{FB674EE8-54B6-4011-B5F7-94EC9B15042F}" srcOrd="0" destOrd="0" presId="urn:microsoft.com/office/officeart/2005/8/layout/process1"/>
    <dgm:cxn modelId="{BF2518E0-80C9-44A3-A364-BD4C32D55C00}" type="presParOf" srcId="{7B13ABD3-E692-442B-96C3-582FCE09599E}" destId="{4F7C0CF8-0BAF-4876-8BB9-6CF1659712D9}" srcOrd="2" destOrd="0" presId="urn:microsoft.com/office/officeart/2005/8/layout/process1"/>
    <dgm:cxn modelId="{1FDB39B5-0EB3-4BC2-81E2-F68A73A2538E}" type="presParOf" srcId="{7B13ABD3-E692-442B-96C3-582FCE09599E}" destId="{F9128BD5-C546-4FBD-929C-481F54C80A80}" srcOrd="3" destOrd="0" presId="urn:microsoft.com/office/officeart/2005/8/layout/process1"/>
    <dgm:cxn modelId="{BDC41D6E-CB7F-4BFC-BE4E-8FEE576055EA}" type="presParOf" srcId="{F9128BD5-C546-4FBD-929C-481F54C80A80}" destId="{750DDFD2-F669-418F-A8AA-8BFD7D7A3568}" srcOrd="0" destOrd="0" presId="urn:microsoft.com/office/officeart/2005/8/layout/process1"/>
    <dgm:cxn modelId="{53B3C622-A5F6-4859-8B78-710180DFBDB2}" type="presParOf" srcId="{7B13ABD3-E692-442B-96C3-582FCE09599E}" destId="{57514511-B6EF-4D45-982B-767E628A6BD7}"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212B1E-C76C-4DA2-ADB8-BD66B052AD48}" type="doc">
      <dgm:prSet loTypeId="urn:microsoft.com/office/officeart/2005/8/layout/hierarchy2" loCatId="hierarchy" qsTypeId="urn:microsoft.com/office/officeart/2005/8/quickstyle/3d3" qsCatId="3D" csTypeId="urn:microsoft.com/office/officeart/2005/8/colors/colorful1#1" csCatId="colorful" phldr="1"/>
      <dgm:spPr/>
      <dgm:t>
        <a:bodyPr/>
        <a:lstStyle/>
        <a:p>
          <a:endParaRPr lang="en-GB"/>
        </a:p>
      </dgm:t>
    </dgm:pt>
    <dgm:pt modelId="{7A4889B2-43AC-4B9D-91C6-6715B22332F1}">
      <dgm:prSet phldrT="[Text]"/>
      <dgm:spPr/>
      <dgm:t>
        <a:bodyPr/>
        <a:lstStyle/>
        <a:p>
          <a:r>
            <a:rPr lang="en-GB" dirty="0">
              <a:solidFill>
                <a:srgbClr val="000000"/>
              </a:solidFill>
              <a:latin typeface="Calibri" pitchFamily="34" charset="0"/>
              <a:cs typeface="Arial" pitchFamily="34" charset="0"/>
            </a:rPr>
            <a:t>Factors altering bioavailability</a:t>
          </a:r>
        </a:p>
      </dgm:t>
    </dgm:pt>
    <dgm:pt modelId="{02699BFE-E51A-4513-82DA-A4D56CE873BE}" type="parTrans" cxnId="{BFD4AC42-1A9E-4BDA-B7EF-14FABE55981C}">
      <dgm:prSet/>
      <dgm:spPr/>
      <dgm:t>
        <a:bodyPr/>
        <a:lstStyle/>
        <a:p>
          <a:endParaRPr lang="en-GB">
            <a:latin typeface="Calibri" pitchFamily="34" charset="0"/>
          </a:endParaRPr>
        </a:p>
      </dgm:t>
    </dgm:pt>
    <dgm:pt modelId="{C30B25FF-CAAB-46E3-93CD-B8346CF7F6A6}" type="sibTrans" cxnId="{BFD4AC42-1A9E-4BDA-B7EF-14FABE55981C}">
      <dgm:prSet/>
      <dgm:spPr/>
      <dgm:t>
        <a:bodyPr/>
        <a:lstStyle/>
        <a:p>
          <a:endParaRPr lang="en-GB">
            <a:latin typeface="Calibri" pitchFamily="34" charset="0"/>
          </a:endParaRPr>
        </a:p>
      </dgm:t>
    </dgm:pt>
    <dgm:pt modelId="{9DA9C8B6-84F3-4179-AE49-548B0D953232}">
      <dgm:prSet phldrT="[Text]"/>
      <dgm:spPr/>
      <dgm:t>
        <a:bodyPr/>
        <a:lstStyle/>
        <a:p>
          <a:r>
            <a:rPr lang="en-GB" b="1" dirty="0">
              <a:solidFill>
                <a:srgbClr val="000000"/>
              </a:solidFill>
              <a:latin typeface="Calibri" pitchFamily="34" charset="0"/>
              <a:cs typeface="Arial" pitchFamily="34" charset="0"/>
              <a:sym typeface="Wingdings"/>
            </a:rPr>
            <a:t>Deficiency of minerals in body</a:t>
          </a:r>
          <a:endParaRPr lang="en-GB" b="1" dirty="0">
            <a:solidFill>
              <a:srgbClr val="000000"/>
            </a:solidFill>
            <a:latin typeface="Calibri" pitchFamily="34" charset="0"/>
            <a:cs typeface="Arial" pitchFamily="34" charset="0"/>
          </a:endParaRPr>
        </a:p>
      </dgm:t>
    </dgm:pt>
    <dgm:pt modelId="{C4DBC5BC-036A-4AA0-8227-61749E649342}" type="parTrans" cxnId="{28E0415D-390B-45F6-8C9F-822F8501F3AC}">
      <dgm:prSet/>
      <dgm:spPr/>
      <dgm:t>
        <a:bodyPr/>
        <a:lstStyle/>
        <a:p>
          <a:endParaRPr lang="en-GB">
            <a:latin typeface="Calibri" pitchFamily="34" charset="0"/>
            <a:cs typeface="Arial" pitchFamily="34" charset="0"/>
          </a:endParaRPr>
        </a:p>
      </dgm:t>
    </dgm:pt>
    <dgm:pt modelId="{74DFB81B-5EE0-4378-8C10-111F567EC8C4}" type="sibTrans" cxnId="{28E0415D-390B-45F6-8C9F-822F8501F3AC}">
      <dgm:prSet/>
      <dgm:spPr/>
      <dgm:t>
        <a:bodyPr/>
        <a:lstStyle/>
        <a:p>
          <a:endParaRPr lang="en-GB">
            <a:latin typeface="Calibri" pitchFamily="34" charset="0"/>
          </a:endParaRPr>
        </a:p>
      </dgm:t>
    </dgm:pt>
    <dgm:pt modelId="{3111B6FA-D876-436E-9633-78FA142436CD}">
      <dgm:prSet phldrT="[Text]"/>
      <dgm:spPr/>
      <dgm:t>
        <a:bodyPr/>
        <a:lstStyle/>
        <a:p>
          <a:r>
            <a:rPr lang="en-GB" dirty="0">
              <a:solidFill>
                <a:srgbClr val="000000"/>
              </a:solidFill>
              <a:latin typeface="Calibri" pitchFamily="34" charset="0"/>
              <a:cs typeface="Arial" pitchFamily="34" charset="0"/>
            </a:rPr>
            <a:t>Reduced storage will increase absorption of minerals from GI tract/kidney</a:t>
          </a:r>
        </a:p>
      </dgm:t>
    </dgm:pt>
    <dgm:pt modelId="{5AD90237-8288-45DF-9A6A-1E582C065052}" type="parTrans" cxnId="{A503BD95-8AF0-4F90-92B1-AE66962876AC}">
      <dgm:prSet/>
      <dgm:spPr/>
      <dgm:t>
        <a:bodyPr/>
        <a:lstStyle/>
        <a:p>
          <a:endParaRPr lang="en-GB">
            <a:latin typeface="Calibri" pitchFamily="34" charset="0"/>
            <a:cs typeface="Arial" pitchFamily="34" charset="0"/>
          </a:endParaRPr>
        </a:p>
      </dgm:t>
    </dgm:pt>
    <dgm:pt modelId="{B677FC85-FD08-42A3-ADAC-6B814EDDAB70}" type="sibTrans" cxnId="{A503BD95-8AF0-4F90-92B1-AE66962876AC}">
      <dgm:prSet/>
      <dgm:spPr/>
      <dgm:t>
        <a:bodyPr/>
        <a:lstStyle/>
        <a:p>
          <a:endParaRPr lang="en-GB">
            <a:latin typeface="Calibri" pitchFamily="34" charset="0"/>
          </a:endParaRPr>
        </a:p>
      </dgm:t>
    </dgm:pt>
    <dgm:pt modelId="{595EA337-E684-496C-9AA8-559FD1450E3C}">
      <dgm:prSet phldrT="[Text]"/>
      <dgm:spPr/>
      <dgm:t>
        <a:bodyPr/>
        <a:lstStyle/>
        <a:p>
          <a:r>
            <a:rPr lang="en-GB" b="1" dirty="0">
              <a:solidFill>
                <a:srgbClr val="000000"/>
              </a:solidFill>
              <a:latin typeface="Calibri" pitchFamily="34" charset="0"/>
              <a:cs typeface="Arial" pitchFamily="34" charset="0"/>
            </a:rPr>
            <a:t>Chemical binding of mineral to other elements of diet</a:t>
          </a:r>
        </a:p>
      </dgm:t>
    </dgm:pt>
    <dgm:pt modelId="{B237F583-3E05-4ADF-B94B-1B32FF963F21}" type="parTrans" cxnId="{00A527F9-48C2-4B48-84D7-7C1B22455B5B}">
      <dgm:prSet/>
      <dgm:spPr/>
      <dgm:t>
        <a:bodyPr/>
        <a:lstStyle/>
        <a:p>
          <a:endParaRPr lang="en-GB">
            <a:latin typeface="Calibri" pitchFamily="34" charset="0"/>
            <a:cs typeface="Arial" pitchFamily="34" charset="0"/>
          </a:endParaRPr>
        </a:p>
      </dgm:t>
    </dgm:pt>
    <dgm:pt modelId="{7FF4A91A-E05E-49E0-AA56-DB570E1AF877}" type="sibTrans" cxnId="{00A527F9-48C2-4B48-84D7-7C1B22455B5B}">
      <dgm:prSet/>
      <dgm:spPr/>
      <dgm:t>
        <a:bodyPr/>
        <a:lstStyle/>
        <a:p>
          <a:endParaRPr lang="en-GB">
            <a:latin typeface="Calibri" pitchFamily="34" charset="0"/>
          </a:endParaRPr>
        </a:p>
      </dgm:t>
    </dgm:pt>
    <dgm:pt modelId="{38D03626-8D9F-4B0A-AAE4-9BCDB09974EB}">
      <dgm:prSet phldrT="[Text]"/>
      <dgm:spPr/>
      <dgm:t>
        <a:bodyPr/>
        <a:lstStyle/>
        <a:p>
          <a:r>
            <a:rPr lang="en-GB" b="1" dirty="0" err="1">
              <a:solidFill>
                <a:srgbClr val="000000"/>
              </a:solidFill>
              <a:latin typeface="Calibri" pitchFamily="34" charset="0"/>
              <a:cs typeface="Arial" pitchFamily="34" charset="0"/>
            </a:rPr>
            <a:t>Phytates</a:t>
          </a:r>
          <a:r>
            <a:rPr lang="en-GB" dirty="0">
              <a:solidFill>
                <a:srgbClr val="000000"/>
              </a:solidFill>
              <a:latin typeface="Calibri" pitchFamily="34" charset="0"/>
              <a:cs typeface="Arial" pitchFamily="34" charset="0"/>
            </a:rPr>
            <a:t> in plants bind to minerals preventing absorption </a:t>
          </a:r>
        </a:p>
      </dgm:t>
    </dgm:pt>
    <dgm:pt modelId="{B856B703-F095-448A-99D8-11AEE8C42472}" type="parTrans" cxnId="{C31EE67B-D06A-4246-A06E-7BB854691446}">
      <dgm:prSet/>
      <dgm:spPr/>
      <dgm:t>
        <a:bodyPr/>
        <a:lstStyle/>
        <a:p>
          <a:endParaRPr lang="en-GB">
            <a:latin typeface="Calibri" pitchFamily="34" charset="0"/>
            <a:cs typeface="Arial" pitchFamily="34" charset="0"/>
          </a:endParaRPr>
        </a:p>
      </dgm:t>
    </dgm:pt>
    <dgm:pt modelId="{04B82B98-8B91-4E0A-8A43-DF5C8DBFAC63}" type="sibTrans" cxnId="{C31EE67B-D06A-4246-A06E-7BB854691446}">
      <dgm:prSet/>
      <dgm:spPr/>
      <dgm:t>
        <a:bodyPr/>
        <a:lstStyle/>
        <a:p>
          <a:endParaRPr lang="en-GB">
            <a:latin typeface="Calibri" pitchFamily="34" charset="0"/>
          </a:endParaRPr>
        </a:p>
      </dgm:t>
    </dgm:pt>
    <dgm:pt modelId="{A46B0A4A-CB91-413D-88DA-8009BC609B20}">
      <dgm:prSet phldrT="[Text]"/>
      <dgm:spPr/>
      <dgm:t>
        <a:bodyPr/>
        <a:lstStyle/>
        <a:p>
          <a:r>
            <a:rPr lang="en-GB" b="1" dirty="0">
              <a:solidFill>
                <a:srgbClr val="000000"/>
              </a:solidFill>
              <a:latin typeface="Calibri" pitchFamily="34" charset="0"/>
              <a:cs typeface="Arial" pitchFamily="34" charset="0"/>
            </a:rPr>
            <a:t>Excess of mineral </a:t>
          </a:r>
        </a:p>
      </dgm:t>
    </dgm:pt>
    <dgm:pt modelId="{A7612DA6-6F20-4B0D-9687-31B897549BA9}" type="parTrans" cxnId="{E7AC73D2-B40F-4EF7-8127-41E136EE370E}">
      <dgm:prSet/>
      <dgm:spPr/>
      <dgm:t>
        <a:bodyPr/>
        <a:lstStyle/>
        <a:p>
          <a:endParaRPr lang="en-GB">
            <a:latin typeface="Calibri" pitchFamily="34" charset="0"/>
            <a:cs typeface="Arial" pitchFamily="34" charset="0"/>
          </a:endParaRPr>
        </a:p>
      </dgm:t>
    </dgm:pt>
    <dgm:pt modelId="{3C839E4B-E620-4629-9CED-C0FC05A9FD4A}" type="sibTrans" cxnId="{E7AC73D2-B40F-4EF7-8127-41E136EE370E}">
      <dgm:prSet/>
      <dgm:spPr/>
      <dgm:t>
        <a:bodyPr/>
        <a:lstStyle/>
        <a:p>
          <a:endParaRPr lang="en-GB">
            <a:latin typeface="Calibri" pitchFamily="34" charset="0"/>
          </a:endParaRPr>
        </a:p>
      </dgm:t>
    </dgm:pt>
    <dgm:pt modelId="{7B5BA024-864C-40CF-B358-3AC1AA9E99FD}">
      <dgm:prSet phldrT="[Text]"/>
      <dgm:spPr/>
      <dgm:t>
        <a:bodyPr/>
        <a:lstStyle/>
        <a:p>
          <a:r>
            <a:rPr lang="en-GB" b="1" dirty="0">
              <a:solidFill>
                <a:srgbClr val="000000"/>
              </a:solidFill>
              <a:latin typeface="Calibri" pitchFamily="34" charset="0"/>
              <a:cs typeface="Arial" pitchFamily="34" charset="0"/>
            </a:rPr>
            <a:t>Presence of vitamins </a:t>
          </a:r>
        </a:p>
      </dgm:t>
    </dgm:pt>
    <dgm:pt modelId="{D67DFA94-CFCA-474B-B9E3-EBB7345159DA}" type="parTrans" cxnId="{1051C534-673B-4BD2-AF35-466A8273832E}">
      <dgm:prSet/>
      <dgm:spPr/>
      <dgm:t>
        <a:bodyPr/>
        <a:lstStyle/>
        <a:p>
          <a:endParaRPr lang="en-GB">
            <a:latin typeface="Calibri" pitchFamily="34" charset="0"/>
            <a:cs typeface="Arial" pitchFamily="34" charset="0"/>
          </a:endParaRPr>
        </a:p>
      </dgm:t>
    </dgm:pt>
    <dgm:pt modelId="{63AFA08C-94B6-4F1D-BDEA-3BCD9D3F0EA6}" type="sibTrans" cxnId="{1051C534-673B-4BD2-AF35-466A8273832E}">
      <dgm:prSet/>
      <dgm:spPr/>
      <dgm:t>
        <a:bodyPr/>
        <a:lstStyle/>
        <a:p>
          <a:endParaRPr lang="en-GB">
            <a:latin typeface="Calibri" pitchFamily="34" charset="0"/>
          </a:endParaRPr>
        </a:p>
      </dgm:t>
    </dgm:pt>
    <dgm:pt modelId="{3E9441F0-DB7A-4E19-BDDF-D6EF2C9BDCF5}">
      <dgm:prSet/>
      <dgm:spPr/>
      <dgm:t>
        <a:bodyPr/>
        <a:lstStyle/>
        <a:p>
          <a:r>
            <a:rPr lang="en-GB" dirty="0">
              <a:solidFill>
                <a:srgbClr val="000000"/>
              </a:solidFill>
              <a:latin typeface="Calibri" pitchFamily="34" charset="0"/>
              <a:cs typeface="Arial" pitchFamily="34" charset="0"/>
            </a:rPr>
            <a:t>e.g. </a:t>
          </a:r>
          <a:r>
            <a:rPr lang="en-GB" dirty="0">
              <a:solidFill>
                <a:srgbClr val="000000"/>
              </a:solidFill>
              <a:latin typeface="Calibri" pitchFamily="34" charset="0"/>
              <a:cs typeface="Arial" pitchFamily="34" charset="0"/>
              <a:sym typeface="Symbol"/>
            </a:rPr>
            <a:t> zinc =  iron/copper </a:t>
          </a:r>
          <a:r>
            <a:rPr lang="en-GB" dirty="0">
              <a:solidFill>
                <a:srgbClr val="000000"/>
              </a:solidFill>
              <a:latin typeface="Calibri" pitchFamily="34" charset="0"/>
              <a:cs typeface="Arial" pitchFamily="34" charset="0"/>
            </a:rPr>
            <a:t>  </a:t>
          </a:r>
        </a:p>
      </dgm:t>
    </dgm:pt>
    <dgm:pt modelId="{1087DB24-2165-4C0B-A013-FA2C814EDDA0}" type="parTrans" cxnId="{AAE26AAD-425C-4656-9028-997E73CFB16C}">
      <dgm:prSet/>
      <dgm:spPr/>
      <dgm:t>
        <a:bodyPr/>
        <a:lstStyle/>
        <a:p>
          <a:endParaRPr lang="en-GB">
            <a:latin typeface="Calibri" pitchFamily="34" charset="0"/>
            <a:cs typeface="Arial" pitchFamily="34" charset="0"/>
          </a:endParaRPr>
        </a:p>
      </dgm:t>
    </dgm:pt>
    <dgm:pt modelId="{A3F54761-E113-4299-BE1D-36852FD32422}" type="sibTrans" cxnId="{AAE26AAD-425C-4656-9028-997E73CFB16C}">
      <dgm:prSet/>
      <dgm:spPr/>
      <dgm:t>
        <a:bodyPr/>
        <a:lstStyle/>
        <a:p>
          <a:endParaRPr lang="en-GB">
            <a:latin typeface="Calibri" pitchFamily="34" charset="0"/>
          </a:endParaRPr>
        </a:p>
      </dgm:t>
    </dgm:pt>
    <dgm:pt modelId="{891E66FD-7E94-4CE1-8982-B94AA478D468}">
      <dgm:prSet/>
      <dgm:spPr/>
      <dgm:t>
        <a:bodyPr/>
        <a:lstStyle/>
        <a:p>
          <a:r>
            <a:rPr lang="en-GB" dirty="0">
              <a:solidFill>
                <a:srgbClr val="000000"/>
              </a:solidFill>
              <a:latin typeface="Calibri" pitchFamily="34" charset="0"/>
              <a:cs typeface="Arial" pitchFamily="34" charset="0"/>
            </a:rPr>
            <a:t>e.g. vitamin C </a:t>
          </a:r>
          <a:r>
            <a:rPr lang="en-GB" dirty="0">
              <a:solidFill>
                <a:srgbClr val="000000"/>
              </a:solidFill>
              <a:latin typeface="Calibri" pitchFamily="34" charset="0"/>
              <a:cs typeface="Arial" pitchFamily="34" charset="0"/>
              <a:sym typeface="Symbol"/>
            </a:rPr>
            <a:t> iron</a:t>
          </a:r>
        </a:p>
        <a:p>
          <a:r>
            <a:rPr lang="en-GB" dirty="0">
              <a:solidFill>
                <a:srgbClr val="000000"/>
              </a:solidFill>
              <a:latin typeface="Calibri" pitchFamily="34" charset="0"/>
              <a:cs typeface="Arial" pitchFamily="34" charset="0"/>
              <a:sym typeface="Symbol"/>
            </a:rPr>
            <a:t>Vitamin D  calcium </a:t>
          </a:r>
          <a:r>
            <a:rPr lang="en-GB" dirty="0">
              <a:solidFill>
                <a:srgbClr val="000000"/>
              </a:solidFill>
              <a:latin typeface="Calibri" pitchFamily="34" charset="0"/>
              <a:cs typeface="Arial" pitchFamily="34" charset="0"/>
            </a:rPr>
            <a:t> </a:t>
          </a:r>
        </a:p>
      </dgm:t>
    </dgm:pt>
    <dgm:pt modelId="{37E6DD89-BE24-4B2E-AA81-457FB40C49BC}" type="parTrans" cxnId="{351F22BF-4654-490D-BA59-2FA59E15A96C}">
      <dgm:prSet/>
      <dgm:spPr/>
      <dgm:t>
        <a:bodyPr/>
        <a:lstStyle/>
        <a:p>
          <a:endParaRPr lang="en-GB">
            <a:latin typeface="Calibri" pitchFamily="34" charset="0"/>
            <a:cs typeface="Arial" pitchFamily="34" charset="0"/>
          </a:endParaRPr>
        </a:p>
      </dgm:t>
    </dgm:pt>
    <dgm:pt modelId="{310C9CA4-3B68-402A-A9B9-08F872471D2E}" type="sibTrans" cxnId="{351F22BF-4654-490D-BA59-2FA59E15A96C}">
      <dgm:prSet/>
      <dgm:spPr/>
      <dgm:t>
        <a:bodyPr/>
        <a:lstStyle/>
        <a:p>
          <a:endParaRPr lang="en-GB">
            <a:latin typeface="Calibri" pitchFamily="34" charset="0"/>
          </a:endParaRPr>
        </a:p>
      </dgm:t>
    </dgm:pt>
    <dgm:pt modelId="{018EDBAF-5923-492C-9A7E-D7E98811C83A}" type="pres">
      <dgm:prSet presAssocID="{58212B1E-C76C-4DA2-ADB8-BD66B052AD48}" presName="diagram" presStyleCnt="0">
        <dgm:presLayoutVars>
          <dgm:chPref val="1"/>
          <dgm:dir/>
          <dgm:animOne val="branch"/>
          <dgm:animLvl val="lvl"/>
          <dgm:resizeHandles val="exact"/>
        </dgm:presLayoutVars>
      </dgm:prSet>
      <dgm:spPr/>
      <dgm:t>
        <a:bodyPr/>
        <a:lstStyle/>
        <a:p>
          <a:endParaRPr lang="en-US"/>
        </a:p>
      </dgm:t>
    </dgm:pt>
    <dgm:pt modelId="{8D67B761-394F-4E1F-80F5-1EE5706BEDAC}" type="pres">
      <dgm:prSet presAssocID="{7A4889B2-43AC-4B9D-91C6-6715B22332F1}" presName="root1" presStyleCnt="0"/>
      <dgm:spPr/>
    </dgm:pt>
    <dgm:pt modelId="{BE6D335E-B0F7-4B97-9A01-BC09CA84B4DB}" type="pres">
      <dgm:prSet presAssocID="{7A4889B2-43AC-4B9D-91C6-6715B22332F1}" presName="LevelOneTextNode" presStyleLbl="node0" presStyleIdx="0" presStyleCnt="1" custLinFactNeighborX="-8562">
        <dgm:presLayoutVars>
          <dgm:chPref val="3"/>
        </dgm:presLayoutVars>
      </dgm:prSet>
      <dgm:spPr/>
      <dgm:t>
        <a:bodyPr/>
        <a:lstStyle/>
        <a:p>
          <a:endParaRPr lang="en-US"/>
        </a:p>
      </dgm:t>
    </dgm:pt>
    <dgm:pt modelId="{4B20BC9E-8CFB-4701-A44B-54170C86C62D}" type="pres">
      <dgm:prSet presAssocID="{7A4889B2-43AC-4B9D-91C6-6715B22332F1}" presName="level2hierChild" presStyleCnt="0"/>
      <dgm:spPr/>
    </dgm:pt>
    <dgm:pt modelId="{19607100-6579-46A4-9C06-EF4707200BE6}" type="pres">
      <dgm:prSet presAssocID="{C4DBC5BC-036A-4AA0-8227-61749E649342}" presName="conn2-1" presStyleLbl="parChTrans1D2" presStyleIdx="0" presStyleCnt="4"/>
      <dgm:spPr/>
      <dgm:t>
        <a:bodyPr/>
        <a:lstStyle/>
        <a:p>
          <a:endParaRPr lang="en-US"/>
        </a:p>
      </dgm:t>
    </dgm:pt>
    <dgm:pt modelId="{298ABA5A-FD45-42E5-9402-1BDDC6090CB2}" type="pres">
      <dgm:prSet presAssocID="{C4DBC5BC-036A-4AA0-8227-61749E649342}" presName="connTx" presStyleLbl="parChTrans1D2" presStyleIdx="0" presStyleCnt="4"/>
      <dgm:spPr/>
      <dgm:t>
        <a:bodyPr/>
        <a:lstStyle/>
        <a:p>
          <a:endParaRPr lang="en-US"/>
        </a:p>
      </dgm:t>
    </dgm:pt>
    <dgm:pt modelId="{844F72D6-3025-45D8-92E0-D2F1AE0C7BA9}" type="pres">
      <dgm:prSet presAssocID="{9DA9C8B6-84F3-4179-AE49-548B0D953232}" presName="root2" presStyleCnt="0"/>
      <dgm:spPr/>
    </dgm:pt>
    <dgm:pt modelId="{941ED874-FE5A-4E0C-A2D9-F329D04A924C}" type="pres">
      <dgm:prSet presAssocID="{9DA9C8B6-84F3-4179-AE49-548B0D953232}" presName="LevelTwoTextNode" presStyleLbl="node2" presStyleIdx="0" presStyleCnt="4" custLinFactNeighborX="-8562">
        <dgm:presLayoutVars>
          <dgm:chPref val="3"/>
        </dgm:presLayoutVars>
      </dgm:prSet>
      <dgm:spPr/>
      <dgm:t>
        <a:bodyPr/>
        <a:lstStyle/>
        <a:p>
          <a:endParaRPr lang="en-US"/>
        </a:p>
      </dgm:t>
    </dgm:pt>
    <dgm:pt modelId="{CB864959-91DE-4AB3-B35F-596E4B686779}" type="pres">
      <dgm:prSet presAssocID="{9DA9C8B6-84F3-4179-AE49-548B0D953232}" presName="level3hierChild" presStyleCnt="0"/>
      <dgm:spPr/>
    </dgm:pt>
    <dgm:pt modelId="{52635757-7C46-4AE5-91F1-BAA63CFFD66D}" type="pres">
      <dgm:prSet presAssocID="{5AD90237-8288-45DF-9A6A-1E582C065052}" presName="conn2-1" presStyleLbl="parChTrans1D3" presStyleIdx="0" presStyleCnt="4"/>
      <dgm:spPr/>
      <dgm:t>
        <a:bodyPr/>
        <a:lstStyle/>
        <a:p>
          <a:endParaRPr lang="en-US"/>
        </a:p>
      </dgm:t>
    </dgm:pt>
    <dgm:pt modelId="{403E613E-A986-4F3E-B9ED-3E4B766E98E1}" type="pres">
      <dgm:prSet presAssocID="{5AD90237-8288-45DF-9A6A-1E582C065052}" presName="connTx" presStyleLbl="parChTrans1D3" presStyleIdx="0" presStyleCnt="4"/>
      <dgm:spPr/>
      <dgm:t>
        <a:bodyPr/>
        <a:lstStyle/>
        <a:p>
          <a:endParaRPr lang="en-US"/>
        </a:p>
      </dgm:t>
    </dgm:pt>
    <dgm:pt modelId="{B2BE6CBA-4B26-43B6-8A63-0B86B532F890}" type="pres">
      <dgm:prSet presAssocID="{3111B6FA-D876-436E-9633-78FA142436CD}" presName="root2" presStyleCnt="0"/>
      <dgm:spPr/>
    </dgm:pt>
    <dgm:pt modelId="{AED43567-8897-43D3-8489-56DCF82C4F6A}" type="pres">
      <dgm:prSet presAssocID="{3111B6FA-D876-436E-9633-78FA142436CD}" presName="LevelTwoTextNode" presStyleLbl="node3" presStyleIdx="0" presStyleCnt="4" custScaleX="123665" custLinFactNeighborX="-8562">
        <dgm:presLayoutVars>
          <dgm:chPref val="3"/>
        </dgm:presLayoutVars>
      </dgm:prSet>
      <dgm:spPr/>
      <dgm:t>
        <a:bodyPr/>
        <a:lstStyle/>
        <a:p>
          <a:endParaRPr lang="en-US"/>
        </a:p>
      </dgm:t>
    </dgm:pt>
    <dgm:pt modelId="{01CD8BE5-AF23-425F-989E-4A2898BCB06C}" type="pres">
      <dgm:prSet presAssocID="{3111B6FA-D876-436E-9633-78FA142436CD}" presName="level3hierChild" presStyleCnt="0"/>
      <dgm:spPr/>
    </dgm:pt>
    <dgm:pt modelId="{1B3D82B5-B7AE-4E48-928B-8102C743EFEA}" type="pres">
      <dgm:prSet presAssocID="{B237F583-3E05-4ADF-B94B-1B32FF963F21}" presName="conn2-1" presStyleLbl="parChTrans1D2" presStyleIdx="1" presStyleCnt="4"/>
      <dgm:spPr/>
      <dgm:t>
        <a:bodyPr/>
        <a:lstStyle/>
        <a:p>
          <a:endParaRPr lang="en-US"/>
        </a:p>
      </dgm:t>
    </dgm:pt>
    <dgm:pt modelId="{9558341C-4F87-45C1-954D-2245AB543CEB}" type="pres">
      <dgm:prSet presAssocID="{B237F583-3E05-4ADF-B94B-1B32FF963F21}" presName="connTx" presStyleLbl="parChTrans1D2" presStyleIdx="1" presStyleCnt="4"/>
      <dgm:spPr/>
      <dgm:t>
        <a:bodyPr/>
        <a:lstStyle/>
        <a:p>
          <a:endParaRPr lang="en-US"/>
        </a:p>
      </dgm:t>
    </dgm:pt>
    <dgm:pt modelId="{B354A9F8-0A87-4D6B-9917-9A93F4FFD9D8}" type="pres">
      <dgm:prSet presAssocID="{595EA337-E684-496C-9AA8-559FD1450E3C}" presName="root2" presStyleCnt="0"/>
      <dgm:spPr/>
    </dgm:pt>
    <dgm:pt modelId="{3B064EBC-B342-4693-89AC-DE679DE2EE82}" type="pres">
      <dgm:prSet presAssocID="{595EA337-E684-496C-9AA8-559FD1450E3C}" presName="LevelTwoTextNode" presStyleLbl="node2" presStyleIdx="1" presStyleCnt="4" custLinFactNeighborX="-8562">
        <dgm:presLayoutVars>
          <dgm:chPref val="3"/>
        </dgm:presLayoutVars>
      </dgm:prSet>
      <dgm:spPr/>
      <dgm:t>
        <a:bodyPr/>
        <a:lstStyle/>
        <a:p>
          <a:endParaRPr lang="en-US"/>
        </a:p>
      </dgm:t>
    </dgm:pt>
    <dgm:pt modelId="{EBB8CDD7-C3FE-4104-8F1F-A9D371719E60}" type="pres">
      <dgm:prSet presAssocID="{595EA337-E684-496C-9AA8-559FD1450E3C}" presName="level3hierChild" presStyleCnt="0"/>
      <dgm:spPr/>
    </dgm:pt>
    <dgm:pt modelId="{3D8A0A79-877C-4AF1-BDF4-B86228EBA554}" type="pres">
      <dgm:prSet presAssocID="{B856B703-F095-448A-99D8-11AEE8C42472}" presName="conn2-1" presStyleLbl="parChTrans1D3" presStyleIdx="1" presStyleCnt="4"/>
      <dgm:spPr/>
      <dgm:t>
        <a:bodyPr/>
        <a:lstStyle/>
        <a:p>
          <a:endParaRPr lang="en-US"/>
        </a:p>
      </dgm:t>
    </dgm:pt>
    <dgm:pt modelId="{3926E058-9D86-406B-94D5-F4C277BA3854}" type="pres">
      <dgm:prSet presAssocID="{B856B703-F095-448A-99D8-11AEE8C42472}" presName="connTx" presStyleLbl="parChTrans1D3" presStyleIdx="1" presStyleCnt="4"/>
      <dgm:spPr/>
      <dgm:t>
        <a:bodyPr/>
        <a:lstStyle/>
        <a:p>
          <a:endParaRPr lang="en-US"/>
        </a:p>
      </dgm:t>
    </dgm:pt>
    <dgm:pt modelId="{4BC00D52-E66B-434E-847A-C3B01F8726FA}" type="pres">
      <dgm:prSet presAssocID="{38D03626-8D9F-4B0A-AAE4-9BCDB09974EB}" presName="root2" presStyleCnt="0"/>
      <dgm:spPr/>
    </dgm:pt>
    <dgm:pt modelId="{88F204F5-25ED-463A-A946-AA63DBEA72C0}" type="pres">
      <dgm:prSet presAssocID="{38D03626-8D9F-4B0A-AAE4-9BCDB09974EB}" presName="LevelTwoTextNode" presStyleLbl="node3" presStyleIdx="1" presStyleCnt="4" custScaleX="123665" custLinFactNeighborX="-8562">
        <dgm:presLayoutVars>
          <dgm:chPref val="3"/>
        </dgm:presLayoutVars>
      </dgm:prSet>
      <dgm:spPr/>
      <dgm:t>
        <a:bodyPr/>
        <a:lstStyle/>
        <a:p>
          <a:endParaRPr lang="en-US"/>
        </a:p>
      </dgm:t>
    </dgm:pt>
    <dgm:pt modelId="{53FDADF3-081B-4262-8F27-9D614C6C331A}" type="pres">
      <dgm:prSet presAssocID="{38D03626-8D9F-4B0A-AAE4-9BCDB09974EB}" presName="level3hierChild" presStyleCnt="0"/>
      <dgm:spPr/>
    </dgm:pt>
    <dgm:pt modelId="{E365735E-0165-44B0-B8BE-4DFFFA5A9B0C}" type="pres">
      <dgm:prSet presAssocID="{A7612DA6-6F20-4B0D-9687-31B897549BA9}" presName="conn2-1" presStyleLbl="parChTrans1D2" presStyleIdx="2" presStyleCnt="4"/>
      <dgm:spPr/>
      <dgm:t>
        <a:bodyPr/>
        <a:lstStyle/>
        <a:p>
          <a:endParaRPr lang="en-US"/>
        </a:p>
      </dgm:t>
    </dgm:pt>
    <dgm:pt modelId="{B9FFFA31-EE0A-4566-894D-7115537E63B3}" type="pres">
      <dgm:prSet presAssocID="{A7612DA6-6F20-4B0D-9687-31B897549BA9}" presName="connTx" presStyleLbl="parChTrans1D2" presStyleIdx="2" presStyleCnt="4"/>
      <dgm:spPr/>
      <dgm:t>
        <a:bodyPr/>
        <a:lstStyle/>
        <a:p>
          <a:endParaRPr lang="en-US"/>
        </a:p>
      </dgm:t>
    </dgm:pt>
    <dgm:pt modelId="{1E8BAA6A-3D56-4877-BA32-EA21CE9CE0BB}" type="pres">
      <dgm:prSet presAssocID="{A46B0A4A-CB91-413D-88DA-8009BC609B20}" presName="root2" presStyleCnt="0"/>
      <dgm:spPr/>
    </dgm:pt>
    <dgm:pt modelId="{4CB8CA98-DA72-43D9-85E1-D0AE33B5FC96}" type="pres">
      <dgm:prSet presAssocID="{A46B0A4A-CB91-413D-88DA-8009BC609B20}" presName="LevelTwoTextNode" presStyleLbl="node2" presStyleIdx="2" presStyleCnt="4" custLinFactNeighborX="-8562">
        <dgm:presLayoutVars>
          <dgm:chPref val="3"/>
        </dgm:presLayoutVars>
      </dgm:prSet>
      <dgm:spPr/>
      <dgm:t>
        <a:bodyPr/>
        <a:lstStyle/>
        <a:p>
          <a:endParaRPr lang="en-US"/>
        </a:p>
      </dgm:t>
    </dgm:pt>
    <dgm:pt modelId="{1248ABFD-5EE8-49B8-8024-C2C2391014B7}" type="pres">
      <dgm:prSet presAssocID="{A46B0A4A-CB91-413D-88DA-8009BC609B20}" presName="level3hierChild" presStyleCnt="0"/>
      <dgm:spPr/>
    </dgm:pt>
    <dgm:pt modelId="{1DCEF172-A3CB-407E-AB06-9E285BE5660A}" type="pres">
      <dgm:prSet presAssocID="{1087DB24-2165-4C0B-A013-FA2C814EDDA0}" presName="conn2-1" presStyleLbl="parChTrans1D3" presStyleIdx="2" presStyleCnt="4"/>
      <dgm:spPr/>
      <dgm:t>
        <a:bodyPr/>
        <a:lstStyle/>
        <a:p>
          <a:endParaRPr lang="en-US"/>
        </a:p>
      </dgm:t>
    </dgm:pt>
    <dgm:pt modelId="{6B895E58-15A7-42CC-9DB3-1D023E177FD0}" type="pres">
      <dgm:prSet presAssocID="{1087DB24-2165-4C0B-A013-FA2C814EDDA0}" presName="connTx" presStyleLbl="parChTrans1D3" presStyleIdx="2" presStyleCnt="4"/>
      <dgm:spPr/>
      <dgm:t>
        <a:bodyPr/>
        <a:lstStyle/>
        <a:p>
          <a:endParaRPr lang="en-US"/>
        </a:p>
      </dgm:t>
    </dgm:pt>
    <dgm:pt modelId="{649F5C5D-FA9E-4D99-A2C2-18B9FCBA534F}" type="pres">
      <dgm:prSet presAssocID="{3E9441F0-DB7A-4E19-BDDF-D6EF2C9BDCF5}" presName="root2" presStyleCnt="0"/>
      <dgm:spPr/>
    </dgm:pt>
    <dgm:pt modelId="{BA013DC4-9583-4922-A46C-097B602A2FDF}" type="pres">
      <dgm:prSet presAssocID="{3E9441F0-DB7A-4E19-BDDF-D6EF2C9BDCF5}" presName="LevelTwoTextNode" presStyleLbl="node3" presStyleIdx="2" presStyleCnt="4" custScaleX="123664" custLinFactNeighborX="-8562">
        <dgm:presLayoutVars>
          <dgm:chPref val="3"/>
        </dgm:presLayoutVars>
      </dgm:prSet>
      <dgm:spPr/>
      <dgm:t>
        <a:bodyPr/>
        <a:lstStyle/>
        <a:p>
          <a:endParaRPr lang="en-US"/>
        </a:p>
      </dgm:t>
    </dgm:pt>
    <dgm:pt modelId="{D321EC25-AE39-47B2-A996-58774F637888}" type="pres">
      <dgm:prSet presAssocID="{3E9441F0-DB7A-4E19-BDDF-D6EF2C9BDCF5}" presName="level3hierChild" presStyleCnt="0"/>
      <dgm:spPr/>
    </dgm:pt>
    <dgm:pt modelId="{66F5660A-E78E-4A20-A1AB-55D069D19FE9}" type="pres">
      <dgm:prSet presAssocID="{D67DFA94-CFCA-474B-B9E3-EBB7345159DA}" presName="conn2-1" presStyleLbl="parChTrans1D2" presStyleIdx="3" presStyleCnt="4"/>
      <dgm:spPr/>
      <dgm:t>
        <a:bodyPr/>
        <a:lstStyle/>
        <a:p>
          <a:endParaRPr lang="en-US"/>
        </a:p>
      </dgm:t>
    </dgm:pt>
    <dgm:pt modelId="{957FC584-0872-4A7A-8901-A81B358F673B}" type="pres">
      <dgm:prSet presAssocID="{D67DFA94-CFCA-474B-B9E3-EBB7345159DA}" presName="connTx" presStyleLbl="parChTrans1D2" presStyleIdx="3" presStyleCnt="4"/>
      <dgm:spPr/>
      <dgm:t>
        <a:bodyPr/>
        <a:lstStyle/>
        <a:p>
          <a:endParaRPr lang="en-US"/>
        </a:p>
      </dgm:t>
    </dgm:pt>
    <dgm:pt modelId="{776AC475-54B9-4D93-B5BD-4C621538A608}" type="pres">
      <dgm:prSet presAssocID="{7B5BA024-864C-40CF-B358-3AC1AA9E99FD}" presName="root2" presStyleCnt="0"/>
      <dgm:spPr/>
    </dgm:pt>
    <dgm:pt modelId="{36F4B17D-9B7F-43C9-8962-91116549463B}" type="pres">
      <dgm:prSet presAssocID="{7B5BA024-864C-40CF-B358-3AC1AA9E99FD}" presName="LevelTwoTextNode" presStyleLbl="node2" presStyleIdx="3" presStyleCnt="4" custLinFactNeighborX="-8562">
        <dgm:presLayoutVars>
          <dgm:chPref val="3"/>
        </dgm:presLayoutVars>
      </dgm:prSet>
      <dgm:spPr/>
      <dgm:t>
        <a:bodyPr/>
        <a:lstStyle/>
        <a:p>
          <a:endParaRPr lang="en-US"/>
        </a:p>
      </dgm:t>
    </dgm:pt>
    <dgm:pt modelId="{9DA5E59D-03A6-4DFE-AB34-CE95C567D750}" type="pres">
      <dgm:prSet presAssocID="{7B5BA024-864C-40CF-B358-3AC1AA9E99FD}" presName="level3hierChild" presStyleCnt="0"/>
      <dgm:spPr/>
    </dgm:pt>
    <dgm:pt modelId="{1E155049-71D9-4489-99E6-CC36FC006137}" type="pres">
      <dgm:prSet presAssocID="{37E6DD89-BE24-4B2E-AA81-457FB40C49BC}" presName="conn2-1" presStyleLbl="parChTrans1D3" presStyleIdx="3" presStyleCnt="4"/>
      <dgm:spPr/>
      <dgm:t>
        <a:bodyPr/>
        <a:lstStyle/>
        <a:p>
          <a:endParaRPr lang="en-US"/>
        </a:p>
      </dgm:t>
    </dgm:pt>
    <dgm:pt modelId="{1B03D4E9-41DA-4F18-A8CC-62DCABAEC043}" type="pres">
      <dgm:prSet presAssocID="{37E6DD89-BE24-4B2E-AA81-457FB40C49BC}" presName="connTx" presStyleLbl="parChTrans1D3" presStyleIdx="3" presStyleCnt="4"/>
      <dgm:spPr/>
      <dgm:t>
        <a:bodyPr/>
        <a:lstStyle/>
        <a:p>
          <a:endParaRPr lang="en-US"/>
        </a:p>
      </dgm:t>
    </dgm:pt>
    <dgm:pt modelId="{0F9C4736-3C04-4ADB-BEFE-08ACC3C0669F}" type="pres">
      <dgm:prSet presAssocID="{891E66FD-7E94-4CE1-8982-B94AA478D468}" presName="root2" presStyleCnt="0"/>
      <dgm:spPr/>
    </dgm:pt>
    <dgm:pt modelId="{BAB432BF-6CAB-48C5-800C-CBB6D39E8F3F}" type="pres">
      <dgm:prSet presAssocID="{891E66FD-7E94-4CE1-8982-B94AA478D468}" presName="LevelTwoTextNode" presStyleLbl="node3" presStyleIdx="3" presStyleCnt="4" custScaleX="123665" custLinFactNeighborX="-8562">
        <dgm:presLayoutVars>
          <dgm:chPref val="3"/>
        </dgm:presLayoutVars>
      </dgm:prSet>
      <dgm:spPr/>
      <dgm:t>
        <a:bodyPr/>
        <a:lstStyle/>
        <a:p>
          <a:endParaRPr lang="en-US"/>
        </a:p>
      </dgm:t>
    </dgm:pt>
    <dgm:pt modelId="{4DC391D1-D225-42F7-8ED0-60ACDA370BA6}" type="pres">
      <dgm:prSet presAssocID="{891E66FD-7E94-4CE1-8982-B94AA478D468}" presName="level3hierChild" presStyleCnt="0"/>
      <dgm:spPr/>
    </dgm:pt>
  </dgm:ptLst>
  <dgm:cxnLst>
    <dgm:cxn modelId="{904FE38B-1BFE-463D-BCAC-39DD3B33C21E}" type="presOf" srcId="{595EA337-E684-496C-9AA8-559FD1450E3C}" destId="{3B064EBC-B342-4693-89AC-DE679DE2EE82}" srcOrd="0" destOrd="0" presId="urn:microsoft.com/office/officeart/2005/8/layout/hierarchy2"/>
    <dgm:cxn modelId="{2CEAB43D-A6A5-4B11-AF6F-BAC0CE5B3E6C}" type="presOf" srcId="{5AD90237-8288-45DF-9A6A-1E582C065052}" destId="{403E613E-A986-4F3E-B9ED-3E4B766E98E1}" srcOrd="1" destOrd="0" presId="urn:microsoft.com/office/officeart/2005/8/layout/hierarchy2"/>
    <dgm:cxn modelId="{D3D60592-1EEE-4480-8A93-531BF821FDE7}" type="presOf" srcId="{38D03626-8D9F-4B0A-AAE4-9BCDB09974EB}" destId="{88F204F5-25ED-463A-A946-AA63DBEA72C0}" srcOrd="0" destOrd="0" presId="urn:microsoft.com/office/officeart/2005/8/layout/hierarchy2"/>
    <dgm:cxn modelId="{AA0E3A44-8D7D-43CC-9D30-FE979A5448A5}" type="presOf" srcId="{891E66FD-7E94-4CE1-8982-B94AA478D468}" destId="{BAB432BF-6CAB-48C5-800C-CBB6D39E8F3F}" srcOrd="0" destOrd="0" presId="urn:microsoft.com/office/officeart/2005/8/layout/hierarchy2"/>
    <dgm:cxn modelId="{A5EA00AC-BDFD-4589-9D29-0EDE3D15625F}" type="presOf" srcId="{B856B703-F095-448A-99D8-11AEE8C42472}" destId="{3926E058-9D86-406B-94D5-F4C277BA3854}" srcOrd="1" destOrd="0" presId="urn:microsoft.com/office/officeart/2005/8/layout/hierarchy2"/>
    <dgm:cxn modelId="{207AA3BB-2BD7-4587-8AF2-0D68BC330293}" type="presOf" srcId="{3E9441F0-DB7A-4E19-BDDF-D6EF2C9BDCF5}" destId="{BA013DC4-9583-4922-A46C-097B602A2FDF}" srcOrd="0" destOrd="0" presId="urn:microsoft.com/office/officeart/2005/8/layout/hierarchy2"/>
    <dgm:cxn modelId="{C31EE67B-D06A-4246-A06E-7BB854691446}" srcId="{595EA337-E684-496C-9AA8-559FD1450E3C}" destId="{38D03626-8D9F-4B0A-AAE4-9BCDB09974EB}" srcOrd="0" destOrd="0" parTransId="{B856B703-F095-448A-99D8-11AEE8C42472}" sibTransId="{04B82B98-8B91-4E0A-8A43-DF5C8DBFAC63}"/>
    <dgm:cxn modelId="{EA3D1C90-2C3E-484F-AA9C-21CC6E65C498}" type="presOf" srcId="{5AD90237-8288-45DF-9A6A-1E582C065052}" destId="{52635757-7C46-4AE5-91F1-BAA63CFFD66D}" srcOrd="0" destOrd="0" presId="urn:microsoft.com/office/officeart/2005/8/layout/hierarchy2"/>
    <dgm:cxn modelId="{44765463-1AE1-4CC2-8760-FAD6BB97D021}" type="presOf" srcId="{A46B0A4A-CB91-413D-88DA-8009BC609B20}" destId="{4CB8CA98-DA72-43D9-85E1-D0AE33B5FC96}" srcOrd="0" destOrd="0" presId="urn:microsoft.com/office/officeart/2005/8/layout/hierarchy2"/>
    <dgm:cxn modelId="{40CBB4B1-46A4-49CF-8A11-ADFA50DDCF37}" type="presOf" srcId="{58212B1E-C76C-4DA2-ADB8-BD66B052AD48}" destId="{018EDBAF-5923-492C-9A7E-D7E98811C83A}" srcOrd="0" destOrd="0" presId="urn:microsoft.com/office/officeart/2005/8/layout/hierarchy2"/>
    <dgm:cxn modelId="{9D9C252E-812D-4E04-A916-D389A5BA3603}" type="presOf" srcId="{37E6DD89-BE24-4B2E-AA81-457FB40C49BC}" destId="{1B03D4E9-41DA-4F18-A8CC-62DCABAEC043}" srcOrd="1" destOrd="0" presId="urn:microsoft.com/office/officeart/2005/8/layout/hierarchy2"/>
    <dgm:cxn modelId="{C822BE88-3AB0-43FD-AFB7-40E35494BF7C}" type="presOf" srcId="{7B5BA024-864C-40CF-B358-3AC1AA9E99FD}" destId="{36F4B17D-9B7F-43C9-8962-91116549463B}" srcOrd="0" destOrd="0" presId="urn:microsoft.com/office/officeart/2005/8/layout/hierarchy2"/>
    <dgm:cxn modelId="{C7D27A5E-1E31-4AFC-BFFF-44B3FD38F8B6}" type="presOf" srcId="{1087DB24-2165-4C0B-A013-FA2C814EDDA0}" destId="{1DCEF172-A3CB-407E-AB06-9E285BE5660A}" srcOrd="0" destOrd="0" presId="urn:microsoft.com/office/officeart/2005/8/layout/hierarchy2"/>
    <dgm:cxn modelId="{801E4D19-9295-420E-8C48-2F4829BD114E}" type="presOf" srcId="{37E6DD89-BE24-4B2E-AA81-457FB40C49BC}" destId="{1E155049-71D9-4489-99E6-CC36FC006137}" srcOrd="0" destOrd="0" presId="urn:microsoft.com/office/officeart/2005/8/layout/hierarchy2"/>
    <dgm:cxn modelId="{C0D5C84C-7120-46BE-9740-F7BA0265126C}" type="presOf" srcId="{7A4889B2-43AC-4B9D-91C6-6715B22332F1}" destId="{BE6D335E-B0F7-4B97-9A01-BC09CA84B4DB}" srcOrd="0" destOrd="0" presId="urn:microsoft.com/office/officeart/2005/8/layout/hierarchy2"/>
    <dgm:cxn modelId="{E49C5263-D123-4F56-A4F8-9F4234E92252}" type="presOf" srcId="{A7612DA6-6F20-4B0D-9687-31B897549BA9}" destId="{B9FFFA31-EE0A-4566-894D-7115537E63B3}" srcOrd="1" destOrd="0" presId="urn:microsoft.com/office/officeart/2005/8/layout/hierarchy2"/>
    <dgm:cxn modelId="{E7AC73D2-B40F-4EF7-8127-41E136EE370E}" srcId="{7A4889B2-43AC-4B9D-91C6-6715B22332F1}" destId="{A46B0A4A-CB91-413D-88DA-8009BC609B20}" srcOrd="2" destOrd="0" parTransId="{A7612DA6-6F20-4B0D-9687-31B897549BA9}" sibTransId="{3C839E4B-E620-4629-9CED-C0FC05A9FD4A}"/>
    <dgm:cxn modelId="{9D71A9C8-9DBF-4CE1-B1B0-B9D051C5EDE2}" type="presOf" srcId="{D67DFA94-CFCA-474B-B9E3-EBB7345159DA}" destId="{66F5660A-E78E-4A20-A1AB-55D069D19FE9}" srcOrd="0" destOrd="0" presId="urn:microsoft.com/office/officeart/2005/8/layout/hierarchy2"/>
    <dgm:cxn modelId="{28E0415D-390B-45F6-8C9F-822F8501F3AC}" srcId="{7A4889B2-43AC-4B9D-91C6-6715B22332F1}" destId="{9DA9C8B6-84F3-4179-AE49-548B0D953232}" srcOrd="0" destOrd="0" parTransId="{C4DBC5BC-036A-4AA0-8227-61749E649342}" sibTransId="{74DFB81B-5EE0-4378-8C10-111F567EC8C4}"/>
    <dgm:cxn modelId="{BFD4AC42-1A9E-4BDA-B7EF-14FABE55981C}" srcId="{58212B1E-C76C-4DA2-ADB8-BD66B052AD48}" destId="{7A4889B2-43AC-4B9D-91C6-6715B22332F1}" srcOrd="0" destOrd="0" parTransId="{02699BFE-E51A-4513-82DA-A4D56CE873BE}" sibTransId="{C30B25FF-CAAB-46E3-93CD-B8346CF7F6A6}"/>
    <dgm:cxn modelId="{0A2E41B9-B110-4E19-8E1A-C99BBF90FAE7}" type="presOf" srcId="{3111B6FA-D876-436E-9633-78FA142436CD}" destId="{AED43567-8897-43D3-8489-56DCF82C4F6A}" srcOrd="0" destOrd="0" presId="urn:microsoft.com/office/officeart/2005/8/layout/hierarchy2"/>
    <dgm:cxn modelId="{A63B66BB-1F77-4878-B84F-16585246F623}" type="presOf" srcId="{D67DFA94-CFCA-474B-B9E3-EBB7345159DA}" destId="{957FC584-0872-4A7A-8901-A81B358F673B}" srcOrd="1" destOrd="0" presId="urn:microsoft.com/office/officeart/2005/8/layout/hierarchy2"/>
    <dgm:cxn modelId="{6A1BE6BA-CB5D-4B0F-B2FB-46FF55190904}" type="presOf" srcId="{B237F583-3E05-4ADF-B94B-1B32FF963F21}" destId="{9558341C-4F87-45C1-954D-2245AB543CEB}" srcOrd="1" destOrd="0" presId="urn:microsoft.com/office/officeart/2005/8/layout/hierarchy2"/>
    <dgm:cxn modelId="{1051C534-673B-4BD2-AF35-466A8273832E}" srcId="{7A4889B2-43AC-4B9D-91C6-6715B22332F1}" destId="{7B5BA024-864C-40CF-B358-3AC1AA9E99FD}" srcOrd="3" destOrd="0" parTransId="{D67DFA94-CFCA-474B-B9E3-EBB7345159DA}" sibTransId="{63AFA08C-94B6-4F1D-BDEA-3BCD9D3F0EA6}"/>
    <dgm:cxn modelId="{D76FBEC5-F3AE-46AA-88A5-F2544AD75C2F}" type="presOf" srcId="{B237F583-3E05-4ADF-B94B-1B32FF963F21}" destId="{1B3D82B5-B7AE-4E48-928B-8102C743EFEA}" srcOrd="0" destOrd="0" presId="urn:microsoft.com/office/officeart/2005/8/layout/hierarchy2"/>
    <dgm:cxn modelId="{00A527F9-48C2-4B48-84D7-7C1B22455B5B}" srcId="{7A4889B2-43AC-4B9D-91C6-6715B22332F1}" destId="{595EA337-E684-496C-9AA8-559FD1450E3C}" srcOrd="1" destOrd="0" parTransId="{B237F583-3E05-4ADF-B94B-1B32FF963F21}" sibTransId="{7FF4A91A-E05E-49E0-AA56-DB570E1AF877}"/>
    <dgm:cxn modelId="{381AF788-95E7-4B8D-B816-28A813078AFB}" type="presOf" srcId="{1087DB24-2165-4C0B-A013-FA2C814EDDA0}" destId="{6B895E58-15A7-42CC-9DB3-1D023E177FD0}" srcOrd="1" destOrd="0" presId="urn:microsoft.com/office/officeart/2005/8/layout/hierarchy2"/>
    <dgm:cxn modelId="{A503BD95-8AF0-4F90-92B1-AE66962876AC}" srcId="{9DA9C8B6-84F3-4179-AE49-548B0D953232}" destId="{3111B6FA-D876-436E-9633-78FA142436CD}" srcOrd="0" destOrd="0" parTransId="{5AD90237-8288-45DF-9A6A-1E582C065052}" sibTransId="{B677FC85-FD08-42A3-ADAC-6B814EDDAB70}"/>
    <dgm:cxn modelId="{70135872-EA93-4DBD-AC5D-CBDD50D5031E}" type="presOf" srcId="{C4DBC5BC-036A-4AA0-8227-61749E649342}" destId="{298ABA5A-FD45-42E5-9402-1BDDC6090CB2}" srcOrd="1" destOrd="0" presId="urn:microsoft.com/office/officeart/2005/8/layout/hierarchy2"/>
    <dgm:cxn modelId="{D4916D34-2E93-45E9-9FF5-BC7C762DCD91}" type="presOf" srcId="{C4DBC5BC-036A-4AA0-8227-61749E649342}" destId="{19607100-6579-46A4-9C06-EF4707200BE6}" srcOrd="0" destOrd="0" presId="urn:microsoft.com/office/officeart/2005/8/layout/hierarchy2"/>
    <dgm:cxn modelId="{E332A10B-BC01-4B5A-AC5E-0B7F53D82E1A}" type="presOf" srcId="{B856B703-F095-448A-99D8-11AEE8C42472}" destId="{3D8A0A79-877C-4AF1-BDF4-B86228EBA554}" srcOrd="0" destOrd="0" presId="urn:microsoft.com/office/officeart/2005/8/layout/hierarchy2"/>
    <dgm:cxn modelId="{00A26FB1-DE9B-4990-9B2E-48AF3E605E4C}" type="presOf" srcId="{9DA9C8B6-84F3-4179-AE49-548B0D953232}" destId="{941ED874-FE5A-4E0C-A2D9-F329D04A924C}" srcOrd="0" destOrd="0" presId="urn:microsoft.com/office/officeart/2005/8/layout/hierarchy2"/>
    <dgm:cxn modelId="{AAE26AAD-425C-4656-9028-997E73CFB16C}" srcId="{A46B0A4A-CB91-413D-88DA-8009BC609B20}" destId="{3E9441F0-DB7A-4E19-BDDF-D6EF2C9BDCF5}" srcOrd="0" destOrd="0" parTransId="{1087DB24-2165-4C0B-A013-FA2C814EDDA0}" sibTransId="{A3F54761-E113-4299-BE1D-36852FD32422}"/>
    <dgm:cxn modelId="{1574F919-75DA-4AC1-B4C1-838855ABCE75}" type="presOf" srcId="{A7612DA6-6F20-4B0D-9687-31B897549BA9}" destId="{E365735E-0165-44B0-B8BE-4DFFFA5A9B0C}" srcOrd="0" destOrd="0" presId="urn:microsoft.com/office/officeart/2005/8/layout/hierarchy2"/>
    <dgm:cxn modelId="{351F22BF-4654-490D-BA59-2FA59E15A96C}" srcId="{7B5BA024-864C-40CF-B358-3AC1AA9E99FD}" destId="{891E66FD-7E94-4CE1-8982-B94AA478D468}" srcOrd="0" destOrd="0" parTransId="{37E6DD89-BE24-4B2E-AA81-457FB40C49BC}" sibTransId="{310C9CA4-3B68-402A-A9B9-08F872471D2E}"/>
    <dgm:cxn modelId="{59D354FF-D9DE-4F15-8AE8-54DC3BB06C10}" type="presParOf" srcId="{018EDBAF-5923-492C-9A7E-D7E98811C83A}" destId="{8D67B761-394F-4E1F-80F5-1EE5706BEDAC}" srcOrd="0" destOrd="0" presId="urn:microsoft.com/office/officeart/2005/8/layout/hierarchy2"/>
    <dgm:cxn modelId="{47C7EBD2-B58A-42FF-8418-BB06C5DA93DF}" type="presParOf" srcId="{8D67B761-394F-4E1F-80F5-1EE5706BEDAC}" destId="{BE6D335E-B0F7-4B97-9A01-BC09CA84B4DB}" srcOrd="0" destOrd="0" presId="urn:microsoft.com/office/officeart/2005/8/layout/hierarchy2"/>
    <dgm:cxn modelId="{A6BEA0B4-5C9D-4EDE-A35C-7CAED37E2461}" type="presParOf" srcId="{8D67B761-394F-4E1F-80F5-1EE5706BEDAC}" destId="{4B20BC9E-8CFB-4701-A44B-54170C86C62D}" srcOrd="1" destOrd="0" presId="urn:microsoft.com/office/officeart/2005/8/layout/hierarchy2"/>
    <dgm:cxn modelId="{DD9A0EEA-AD2D-4F98-9DB1-71A2E3119446}" type="presParOf" srcId="{4B20BC9E-8CFB-4701-A44B-54170C86C62D}" destId="{19607100-6579-46A4-9C06-EF4707200BE6}" srcOrd="0" destOrd="0" presId="urn:microsoft.com/office/officeart/2005/8/layout/hierarchy2"/>
    <dgm:cxn modelId="{86F6D79E-12C4-47E6-A0A5-EC88B542AB70}" type="presParOf" srcId="{19607100-6579-46A4-9C06-EF4707200BE6}" destId="{298ABA5A-FD45-42E5-9402-1BDDC6090CB2}" srcOrd="0" destOrd="0" presId="urn:microsoft.com/office/officeart/2005/8/layout/hierarchy2"/>
    <dgm:cxn modelId="{25677B10-D093-423C-B39A-627C11A4BC9E}" type="presParOf" srcId="{4B20BC9E-8CFB-4701-A44B-54170C86C62D}" destId="{844F72D6-3025-45D8-92E0-D2F1AE0C7BA9}" srcOrd="1" destOrd="0" presId="urn:microsoft.com/office/officeart/2005/8/layout/hierarchy2"/>
    <dgm:cxn modelId="{B0208F42-868A-4FE6-9BD5-87B9B998DB46}" type="presParOf" srcId="{844F72D6-3025-45D8-92E0-D2F1AE0C7BA9}" destId="{941ED874-FE5A-4E0C-A2D9-F329D04A924C}" srcOrd="0" destOrd="0" presId="urn:microsoft.com/office/officeart/2005/8/layout/hierarchy2"/>
    <dgm:cxn modelId="{BC3601F6-3C1B-4D83-A8E8-F5F1A64C25E4}" type="presParOf" srcId="{844F72D6-3025-45D8-92E0-D2F1AE0C7BA9}" destId="{CB864959-91DE-4AB3-B35F-596E4B686779}" srcOrd="1" destOrd="0" presId="urn:microsoft.com/office/officeart/2005/8/layout/hierarchy2"/>
    <dgm:cxn modelId="{FAE27570-B75D-411B-B84F-AA62B011DF80}" type="presParOf" srcId="{CB864959-91DE-4AB3-B35F-596E4B686779}" destId="{52635757-7C46-4AE5-91F1-BAA63CFFD66D}" srcOrd="0" destOrd="0" presId="urn:microsoft.com/office/officeart/2005/8/layout/hierarchy2"/>
    <dgm:cxn modelId="{85E47714-FAD7-4A8C-990A-E2F50E111A7B}" type="presParOf" srcId="{52635757-7C46-4AE5-91F1-BAA63CFFD66D}" destId="{403E613E-A986-4F3E-B9ED-3E4B766E98E1}" srcOrd="0" destOrd="0" presId="urn:microsoft.com/office/officeart/2005/8/layout/hierarchy2"/>
    <dgm:cxn modelId="{31875E72-E1D4-4415-87AD-A0602B0A8841}" type="presParOf" srcId="{CB864959-91DE-4AB3-B35F-596E4B686779}" destId="{B2BE6CBA-4B26-43B6-8A63-0B86B532F890}" srcOrd="1" destOrd="0" presId="urn:microsoft.com/office/officeart/2005/8/layout/hierarchy2"/>
    <dgm:cxn modelId="{31EA78D4-AFE5-4B33-B3B6-18495181B277}" type="presParOf" srcId="{B2BE6CBA-4B26-43B6-8A63-0B86B532F890}" destId="{AED43567-8897-43D3-8489-56DCF82C4F6A}" srcOrd="0" destOrd="0" presId="urn:microsoft.com/office/officeart/2005/8/layout/hierarchy2"/>
    <dgm:cxn modelId="{9C971C56-ADAA-420F-BFB1-E30384F4A9EC}" type="presParOf" srcId="{B2BE6CBA-4B26-43B6-8A63-0B86B532F890}" destId="{01CD8BE5-AF23-425F-989E-4A2898BCB06C}" srcOrd="1" destOrd="0" presId="urn:microsoft.com/office/officeart/2005/8/layout/hierarchy2"/>
    <dgm:cxn modelId="{7847F6FF-A697-494B-A6DA-5F00D66518B5}" type="presParOf" srcId="{4B20BC9E-8CFB-4701-A44B-54170C86C62D}" destId="{1B3D82B5-B7AE-4E48-928B-8102C743EFEA}" srcOrd="2" destOrd="0" presId="urn:microsoft.com/office/officeart/2005/8/layout/hierarchy2"/>
    <dgm:cxn modelId="{7EEFA03E-A377-4476-97B4-72033D00A959}" type="presParOf" srcId="{1B3D82B5-B7AE-4E48-928B-8102C743EFEA}" destId="{9558341C-4F87-45C1-954D-2245AB543CEB}" srcOrd="0" destOrd="0" presId="urn:microsoft.com/office/officeart/2005/8/layout/hierarchy2"/>
    <dgm:cxn modelId="{8CAACB87-63CD-4497-900B-9B9ECEE45985}" type="presParOf" srcId="{4B20BC9E-8CFB-4701-A44B-54170C86C62D}" destId="{B354A9F8-0A87-4D6B-9917-9A93F4FFD9D8}" srcOrd="3" destOrd="0" presId="urn:microsoft.com/office/officeart/2005/8/layout/hierarchy2"/>
    <dgm:cxn modelId="{E0262E8E-9607-4B26-B2A4-81D608912BA0}" type="presParOf" srcId="{B354A9F8-0A87-4D6B-9917-9A93F4FFD9D8}" destId="{3B064EBC-B342-4693-89AC-DE679DE2EE82}" srcOrd="0" destOrd="0" presId="urn:microsoft.com/office/officeart/2005/8/layout/hierarchy2"/>
    <dgm:cxn modelId="{8FB6AEA4-5858-478F-9D82-4679C87455C3}" type="presParOf" srcId="{B354A9F8-0A87-4D6B-9917-9A93F4FFD9D8}" destId="{EBB8CDD7-C3FE-4104-8F1F-A9D371719E60}" srcOrd="1" destOrd="0" presId="urn:microsoft.com/office/officeart/2005/8/layout/hierarchy2"/>
    <dgm:cxn modelId="{9948CA00-4603-408B-87A8-89BD38C1FB27}" type="presParOf" srcId="{EBB8CDD7-C3FE-4104-8F1F-A9D371719E60}" destId="{3D8A0A79-877C-4AF1-BDF4-B86228EBA554}" srcOrd="0" destOrd="0" presId="urn:microsoft.com/office/officeart/2005/8/layout/hierarchy2"/>
    <dgm:cxn modelId="{64CB2117-34B0-407C-8648-1DACD018594D}" type="presParOf" srcId="{3D8A0A79-877C-4AF1-BDF4-B86228EBA554}" destId="{3926E058-9D86-406B-94D5-F4C277BA3854}" srcOrd="0" destOrd="0" presId="urn:microsoft.com/office/officeart/2005/8/layout/hierarchy2"/>
    <dgm:cxn modelId="{2E5DB6F8-C01B-40DD-97CD-4AA09F95E89F}" type="presParOf" srcId="{EBB8CDD7-C3FE-4104-8F1F-A9D371719E60}" destId="{4BC00D52-E66B-434E-847A-C3B01F8726FA}" srcOrd="1" destOrd="0" presId="urn:microsoft.com/office/officeart/2005/8/layout/hierarchy2"/>
    <dgm:cxn modelId="{731A4682-462D-4721-8726-4EE034C9E2D9}" type="presParOf" srcId="{4BC00D52-E66B-434E-847A-C3B01F8726FA}" destId="{88F204F5-25ED-463A-A946-AA63DBEA72C0}" srcOrd="0" destOrd="0" presId="urn:microsoft.com/office/officeart/2005/8/layout/hierarchy2"/>
    <dgm:cxn modelId="{FDFC61AD-4F79-4626-8AC6-24387FFCEEB2}" type="presParOf" srcId="{4BC00D52-E66B-434E-847A-C3B01F8726FA}" destId="{53FDADF3-081B-4262-8F27-9D614C6C331A}" srcOrd="1" destOrd="0" presId="urn:microsoft.com/office/officeart/2005/8/layout/hierarchy2"/>
    <dgm:cxn modelId="{E8BA41C5-E605-4C31-AE0D-40CDC8056D97}" type="presParOf" srcId="{4B20BC9E-8CFB-4701-A44B-54170C86C62D}" destId="{E365735E-0165-44B0-B8BE-4DFFFA5A9B0C}" srcOrd="4" destOrd="0" presId="urn:microsoft.com/office/officeart/2005/8/layout/hierarchy2"/>
    <dgm:cxn modelId="{340F8C63-495D-4C65-8DB4-68A812F53055}" type="presParOf" srcId="{E365735E-0165-44B0-B8BE-4DFFFA5A9B0C}" destId="{B9FFFA31-EE0A-4566-894D-7115537E63B3}" srcOrd="0" destOrd="0" presId="urn:microsoft.com/office/officeart/2005/8/layout/hierarchy2"/>
    <dgm:cxn modelId="{CE4913A2-C4D9-41A4-9787-66762C4E7BE9}" type="presParOf" srcId="{4B20BC9E-8CFB-4701-A44B-54170C86C62D}" destId="{1E8BAA6A-3D56-4877-BA32-EA21CE9CE0BB}" srcOrd="5" destOrd="0" presId="urn:microsoft.com/office/officeart/2005/8/layout/hierarchy2"/>
    <dgm:cxn modelId="{D875DD5C-CFB1-4D0F-B770-922259EF0E92}" type="presParOf" srcId="{1E8BAA6A-3D56-4877-BA32-EA21CE9CE0BB}" destId="{4CB8CA98-DA72-43D9-85E1-D0AE33B5FC96}" srcOrd="0" destOrd="0" presId="urn:microsoft.com/office/officeart/2005/8/layout/hierarchy2"/>
    <dgm:cxn modelId="{F5EBC79D-4339-4203-820D-F0616B4BD5FC}" type="presParOf" srcId="{1E8BAA6A-3D56-4877-BA32-EA21CE9CE0BB}" destId="{1248ABFD-5EE8-49B8-8024-C2C2391014B7}" srcOrd="1" destOrd="0" presId="urn:microsoft.com/office/officeart/2005/8/layout/hierarchy2"/>
    <dgm:cxn modelId="{D6EB4039-C555-42FF-B9A6-D1FE7A9425DD}" type="presParOf" srcId="{1248ABFD-5EE8-49B8-8024-C2C2391014B7}" destId="{1DCEF172-A3CB-407E-AB06-9E285BE5660A}" srcOrd="0" destOrd="0" presId="urn:microsoft.com/office/officeart/2005/8/layout/hierarchy2"/>
    <dgm:cxn modelId="{4EB44BA7-A062-4CBC-BF50-B434FD9A5FDF}" type="presParOf" srcId="{1DCEF172-A3CB-407E-AB06-9E285BE5660A}" destId="{6B895E58-15A7-42CC-9DB3-1D023E177FD0}" srcOrd="0" destOrd="0" presId="urn:microsoft.com/office/officeart/2005/8/layout/hierarchy2"/>
    <dgm:cxn modelId="{DBB6F10A-FA0A-4E18-B6BD-874D7A40C31D}" type="presParOf" srcId="{1248ABFD-5EE8-49B8-8024-C2C2391014B7}" destId="{649F5C5D-FA9E-4D99-A2C2-18B9FCBA534F}" srcOrd="1" destOrd="0" presId="urn:microsoft.com/office/officeart/2005/8/layout/hierarchy2"/>
    <dgm:cxn modelId="{5A5E7AC5-1100-4259-8E12-46E77E629AD0}" type="presParOf" srcId="{649F5C5D-FA9E-4D99-A2C2-18B9FCBA534F}" destId="{BA013DC4-9583-4922-A46C-097B602A2FDF}" srcOrd="0" destOrd="0" presId="urn:microsoft.com/office/officeart/2005/8/layout/hierarchy2"/>
    <dgm:cxn modelId="{6509313A-F48D-4083-B9CD-DCE44317172B}" type="presParOf" srcId="{649F5C5D-FA9E-4D99-A2C2-18B9FCBA534F}" destId="{D321EC25-AE39-47B2-A996-58774F637888}" srcOrd="1" destOrd="0" presId="urn:microsoft.com/office/officeart/2005/8/layout/hierarchy2"/>
    <dgm:cxn modelId="{B524474B-FF70-4537-B889-E0622E923D2E}" type="presParOf" srcId="{4B20BC9E-8CFB-4701-A44B-54170C86C62D}" destId="{66F5660A-E78E-4A20-A1AB-55D069D19FE9}" srcOrd="6" destOrd="0" presId="urn:microsoft.com/office/officeart/2005/8/layout/hierarchy2"/>
    <dgm:cxn modelId="{5B4488E1-A40B-4971-87B9-91058A7856C0}" type="presParOf" srcId="{66F5660A-E78E-4A20-A1AB-55D069D19FE9}" destId="{957FC584-0872-4A7A-8901-A81B358F673B}" srcOrd="0" destOrd="0" presId="urn:microsoft.com/office/officeart/2005/8/layout/hierarchy2"/>
    <dgm:cxn modelId="{0FA26B99-65B1-42CA-A9CB-56BF38B85AC0}" type="presParOf" srcId="{4B20BC9E-8CFB-4701-A44B-54170C86C62D}" destId="{776AC475-54B9-4D93-B5BD-4C621538A608}" srcOrd="7" destOrd="0" presId="urn:microsoft.com/office/officeart/2005/8/layout/hierarchy2"/>
    <dgm:cxn modelId="{367812F5-E117-45D2-9A92-ED89527BD266}" type="presParOf" srcId="{776AC475-54B9-4D93-B5BD-4C621538A608}" destId="{36F4B17D-9B7F-43C9-8962-91116549463B}" srcOrd="0" destOrd="0" presId="urn:microsoft.com/office/officeart/2005/8/layout/hierarchy2"/>
    <dgm:cxn modelId="{59FB38D6-4D6B-44E9-8C21-F904B2D1B9C3}" type="presParOf" srcId="{776AC475-54B9-4D93-B5BD-4C621538A608}" destId="{9DA5E59D-03A6-4DFE-AB34-CE95C567D750}" srcOrd="1" destOrd="0" presId="urn:microsoft.com/office/officeart/2005/8/layout/hierarchy2"/>
    <dgm:cxn modelId="{3C2CB8C4-AAE0-48CC-B289-CF1CE1B8B611}" type="presParOf" srcId="{9DA5E59D-03A6-4DFE-AB34-CE95C567D750}" destId="{1E155049-71D9-4489-99E6-CC36FC006137}" srcOrd="0" destOrd="0" presId="urn:microsoft.com/office/officeart/2005/8/layout/hierarchy2"/>
    <dgm:cxn modelId="{8B7EED08-7DD7-48FA-B0BE-72786FD3F618}" type="presParOf" srcId="{1E155049-71D9-4489-99E6-CC36FC006137}" destId="{1B03D4E9-41DA-4F18-A8CC-62DCABAEC043}" srcOrd="0" destOrd="0" presId="urn:microsoft.com/office/officeart/2005/8/layout/hierarchy2"/>
    <dgm:cxn modelId="{72A35AB7-F763-4909-B9D5-FBFD582391D4}" type="presParOf" srcId="{9DA5E59D-03A6-4DFE-AB34-CE95C567D750}" destId="{0F9C4736-3C04-4ADB-BEFE-08ACC3C0669F}" srcOrd="1" destOrd="0" presId="urn:microsoft.com/office/officeart/2005/8/layout/hierarchy2"/>
    <dgm:cxn modelId="{57342858-D575-4F68-804D-00CF633BB6D8}" type="presParOf" srcId="{0F9C4736-3C04-4ADB-BEFE-08ACC3C0669F}" destId="{BAB432BF-6CAB-48C5-800C-CBB6D39E8F3F}" srcOrd="0" destOrd="0" presId="urn:microsoft.com/office/officeart/2005/8/layout/hierarchy2"/>
    <dgm:cxn modelId="{F8281878-1753-413C-891A-5332637E8D48}" type="presParOf" srcId="{0F9C4736-3C04-4ADB-BEFE-08ACC3C0669F}" destId="{4DC391D1-D225-42F7-8ED0-60ACDA370BA6}"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63E4C0-68CE-4AF3-AF88-687E0BA55D2F}" type="doc">
      <dgm:prSet loTypeId="urn:microsoft.com/office/officeart/2005/8/layout/arrow1" loCatId="process" qsTypeId="urn:microsoft.com/office/officeart/2005/8/quickstyle/simple1" qsCatId="simple" csTypeId="urn:microsoft.com/office/officeart/2005/8/colors/accent1_2" csCatId="accent1" phldr="1"/>
      <dgm:spPr/>
      <dgm:t>
        <a:bodyPr/>
        <a:lstStyle/>
        <a:p>
          <a:endParaRPr lang="en-GB"/>
        </a:p>
      </dgm:t>
    </dgm:pt>
    <dgm:pt modelId="{BDAABCD7-F198-4F4B-ACBE-6835B83842B2}">
      <dgm:prSet phldrT="[Text]"/>
      <dgm:spPr/>
      <dgm:t>
        <a:bodyPr/>
        <a:lstStyle/>
        <a:p>
          <a:r>
            <a:rPr lang="en-GB" dirty="0"/>
            <a:t>Mild Goitre</a:t>
          </a:r>
        </a:p>
      </dgm:t>
    </dgm:pt>
    <dgm:pt modelId="{47DCFF94-27B2-4BCA-A343-F0BDEA57A1ED}" type="parTrans" cxnId="{F1D3A20B-8B7F-4839-A5DB-43A1CBC2EAE0}">
      <dgm:prSet/>
      <dgm:spPr/>
      <dgm:t>
        <a:bodyPr/>
        <a:lstStyle/>
        <a:p>
          <a:endParaRPr lang="en-GB"/>
        </a:p>
      </dgm:t>
    </dgm:pt>
    <dgm:pt modelId="{EB18A624-A43D-4887-917D-DB544D0B0594}" type="sibTrans" cxnId="{F1D3A20B-8B7F-4839-A5DB-43A1CBC2EAE0}">
      <dgm:prSet/>
      <dgm:spPr/>
      <dgm:t>
        <a:bodyPr/>
        <a:lstStyle/>
        <a:p>
          <a:endParaRPr lang="en-GB"/>
        </a:p>
      </dgm:t>
    </dgm:pt>
    <dgm:pt modelId="{5F86C468-4772-4D57-9E9B-EE481D91E9BF}">
      <dgm:prSet phldrT="[Text]"/>
      <dgm:spPr/>
      <dgm:t>
        <a:bodyPr/>
        <a:lstStyle/>
        <a:p>
          <a:r>
            <a:rPr lang="en-GB" dirty="0"/>
            <a:t>Cretinism</a:t>
          </a:r>
        </a:p>
      </dgm:t>
    </dgm:pt>
    <dgm:pt modelId="{5FCD7D59-7C35-4963-9352-106A4C777943}" type="parTrans" cxnId="{3258987B-7639-46B9-AC0D-4276F2E4852C}">
      <dgm:prSet/>
      <dgm:spPr/>
      <dgm:t>
        <a:bodyPr/>
        <a:lstStyle/>
        <a:p>
          <a:endParaRPr lang="en-GB"/>
        </a:p>
      </dgm:t>
    </dgm:pt>
    <dgm:pt modelId="{6C375D33-220D-4E68-A1BC-A62AA3ADA240}" type="sibTrans" cxnId="{3258987B-7639-46B9-AC0D-4276F2E4852C}">
      <dgm:prSet/>
      <dgm:spPr/>
      <dgm:t>
        <a:bodyPr/>
        <a:lstStyle/>
        <a:p>
          <a:endParaRPr lang="en-GB"/>
        </a:p>
      </dgm:t>
    </dgm:pt>
    <dgm:pt modelId="{DA58763A-B35D-438C-9640-8BF1C18BED2B}" type="pres">
      <dgm:prSet presAssocID="{ED63E4C0-68CE-4AF3-AF88-687E0BA55D2F}" presName="cycle" presStyleCnt="0">
        <dgm:presLayoutVars>
          <dgm:dir/>
          <dgm:resizeHandles val="exact"/>
        </dgm:presLayoutVars>
      </dgm:prSet>
      <dgm:spPr/>
      <dgm:t>
        <a:bodyPr/>
        <a:lstStyle/>
        <a:p>
          <a:endParaRPr lang="en-US"/>
        </a:p>
      </dgm:t>
    </dgm:pt>
    <dgm:pt modelId="{1679891D-5010-4591-BBCA-BFFA58EFC658}" type="pres">
      <dgm:prSet presAssocID="{BDAABCD7-F198-4F4B-ACBE-6835B83842B2}" presName="arrow" presStyleLbl="node1" presStyleIdx="0" presStyleCnt="2">
        <dgm:presLayoutVars>
          <dgm:bulletEnabled val="1"/>
        </dgm:presLayoutVars>
      </dgm:prSet>
      <dgm:spPr/>
      <dgm:t>
        <a:bodyPr/>
        <a:lstStyle/>
        <a:p>
          <a:endParaRPr lang="en-US"/>
        </a:p>
      </dgm:t>
    </dgm:pt>
    <dgm:pt modelId="{72A468BB-2FF9-4B2F-AEFB-CF37D425D562}" type="pres">
      <dgm:prSet presAssocID="{5F86C468-4772-4D57-9E9B-EE481D91E9BF}" presName="arrow" presStyleLbl="node1" presStyleIdx="1" presStyleCnt="2">
        <dgm:presLayoutVars>
          <dgm:bulletEnabled val="1"/>
        </dgm:presLayoutVars>
      </dgm:prSet>
      <dgm:spPr/>
      <dgm:t>
        <a:bodyPr/>
        <a:lstStyle/>
        <a:p>
          <a:endParaRPr lang="en-US"/>
        </a:p>
      </dgm:t>
    </dgm:pt>
  </dgm:ptLst>
  <dgm:cxnLst>
    <dgm:cxn modelId="{E1CD6E75-EC97-48E7-A20E-3FB5D0ED44DF}" type="presOf" srcId="{5F86C468-4772-4D57-9E9B-EE481D91E9BF}" destId="{72A468BB-2FF9-4B2F-AEFB-CF37D425D562}" srcOrd="0" destOrd="0" presId="urn:microsoft.com/office/officeart/2005/8/layout/arrow1"/>
    <dgm:cxn modelId="{C266FAC3-C7D9-4868-9992-7EF6969A581D}" type="presOf" srcId="{BDAABCD7-F198-4F4B-ACBE-6835B83842B2}" destId="{1679891D-5010-4591-BBCA-BFFA58EFC658}" srcOrd="0" destOrd="0" presId="urn:microsoft.com/office/officeart/2005/8/layout/arrow1"/>
    <dgm:cxn modelId="{3258987B-7639-46B9-AC0D-4276F2E4852C}" srcId="{ED63E4C0-68CE-4AF3-AF88-687E0BA55D2F}" destId="{5F86C468-4772-4D57-9E9B-EE481D91E9BF}" srcOrd="1" destOrd="0" parTransId="{5FCD7D59-7C35-4963-9352-106A4C777943}" sibTransId="{6C375D33-220D-4E68-A1BC-A62AA3ADA240}"/>
    <dgm:cxn modelId="{F1D3A20B-8B7F-4839-A5DB-43A1CBC2EAE0}" srcId="{ED63E4C0-68CE-4AF3-AF88-687E0BA55D2F}" destId="{BDAABCD7-F198-4F4B-ACBE-6835B83842B2}" srcOrd="0" destOrd="0" parTransId="{47DCFF94-27B2-4BCA-A343-F0BDEA57A1ED}" sibTransId="{EB18A624-A43D-4887-917D-DB544D0B0594}"/>
    <dgm:cxn modelId="{7017F349-85AB-4DB2-BCC5-325FC63414FF}" type="presOf" srcId="{ED63E4C0-68CE-4AF3-AF88-687E0BA55D2F}" destId="{DA58763A-B35D-438C-9640-8BF1C18BED2B}" srcOrd="0" destOrd="0" presId="urn:microsoft.com/office/officeart/2005/8/layout/arrow1"/>
    <dgm:cxn modelId="{48AB6146-BD50-411A-B672-59C99309F098}" type="presParOf" srcId="{DA58763A-B35D-438C-9640-8BF1C18BED2B}" destId="{1679891D-5010-4591-BBCA-BFFA58EFC658}" srcOrd="0" destOrd="0" presId="urn:microsoft.com/office/officeart/2005/8/layout/arrow1"/>
    <dgm:cxn modelId="{156922C5-BC61-41FD-8D7D-78311B27FCD5}" type="presParOf" srcId="{DA58763A-B35D-438C-9640-8BF1C18BED2B}" destId="{72A468BB-2FF9-4B2F-AEFB-CF37D425D562}" srcOrd="1" destOrd="0" presId="urn:microsoft.com/office/officeart/2005/8/layout/arrow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071CD2-3BD9-4421-8AEB-77153AE3BAB9}" type="doc">
      <dgm:prSet loTypeId="urn:microsoft.com/office/officeart/2005/8/layout/venn1" loCatId="relationship" qsTypeId="urn:microsoft.com/office/officeart/2005/8/quickstyle/simple1" qsCatId="simple" csTypeId="urn:microsoft.com/office/officeart/2005/8/colors/accent1_2" csCatId="accent1" phldr="1"/>
      <dgm:spPr/>
    </dgm:pt>
    <dgm:pt modelId="{B7906CF6-7073-41B1-8647-B868E54457D5}">
      <dgm:prSet phldrT="[Text]"/>
      <dgm:spPr/>
      <dgm:t>
        <a:bodyPr/>
        <a:lstStyle/>
        <a:p>
          <a:r>
            <a:rPr lang="en-GB" dirty="0"/>
            <a:t>Calcium</a:t>
          </a:r>
        </a:p>
      </dgm:t>
    </dgm:pt>
    <dgm:pt modelId="{9D627633-8178-4937-94FE-1F8569B46C67}" type="parTrans" cxnId="{B80A8B51-D723-4F4C-8009-3FFA6347C6D9}">
      <dgm:prSet/>
      <dgm:spPr/>
      <dgm:t>
        <a:bodyPr/>
        <a:lstStyle/>
        <a:p>
          <a:endParaRPr lang="en-GB"/>
        </a:p>
      </dgm:t>
    </dgm:pt>
    <dgm:pt modelId="{09D03FEF-111B-45A1-B6A7-3C4E83B7559B}" type="sibTrans" cxnId="{B80A8B51-D723-4F4C-8009-3FFA6347C6D9}">
      <dgm:prSet/>
      <dgm:spPr/>
      <dgm:t>
        <a:bodyPr/>
        <a:lstStyle/>
        <a:p>
          <a:endParaRPr lang="en-GB"/>
        </a:p>
      </dgm:t>
    </dgm:pt>
    <dgm:pt modelId="{832EF1D0-6F44-4871-8A34-6CCB5C9735D2}">
      <dgm:prSet phldrT="[Text]"/>
      <dgm:spPr/>
      <dgm:t>
        <a:bodyPr/>
        <a:lstStyle/>
        <a:p>
          <a:r>
            <a:rPr lang="en-GB" dirty="0"/>
            <a:t>Phosphorus</a:t>
          </a:r>
        </a:p>
      </dgm:t>
    </dgm:pt>
    <dgm:pt modelId="{88B42414-7E35-4147-8107-E937495A46B0}" type="parTrans" cxnId="{24A93F5E-F477-4C56-A8B2-1BC8E6432AA5}">
      <dgm:prSet/>
      <dgm:spPr/>
      <dgm:t>
        <a:bodyPr/>
        <a:lstStyle/>
        <a:p>
          <a:endParaRPr lang="en-GB"/>
        </a:p>
      </dgm:t>
    </dgm:pt>
    <dgm:pt modelId="{C6FEDCF1-5E70-4935-BC94-CEF20D5C69EF}" type="sibTrans" cxnId="{24A93F5E-F477-4C56-A8B2-1BC8E6432AA5}">
      <dgm:prSet/>
      <dgm:spPr/>
      <dgm:t>
        <a:bodyPr/>
        <a:lstStyle/>
        <a:p>
          <a:endParaRPr lang="en-GB"/>
        </a:p>
      </dgm:t>
    </dgm:pt>
    <dgm:pt modelId="{8905F7A5-1833-446A-9840-992A6FFFD4CE}">
      <dgm:prSet phldrT="[Text]"/>
      <dgm:spPr/>
      <dgm:t>
        <a:bodyPr/>
        <a:lstStyle/>
        <a:p>
          <a:r>
            <a:rPr lang="en-GB" dirty="0"/>
            <a:t>Vitamin D</a:t>
          </a:r>
        </a:p>
      </dgm:t>
    </dgm:pt>
    <dgm:pt modelId="{836E2248-E624-424D-AF98-F886B389C394}" type="parTrans" cxnId="{9CB83C40-A48C-458C-A0A2-D58956036D51}">
      <dgm:prSet/>
      <dgm:spPr/>
      <dgm:t>
        <a:bodyPr/>
        <a:lstStyle/>
        <a:p>
          <a:endParaRPr lang="en-GB"/>
        </a:p>
      </dgm:t>
    </dgm:pt>
    <dgm:pt modelId="{166CAB5F-E7D2-4A54-B338-98F86073595C}" type="sibTrans" cxnId="{9CB83C40-A48C-458C-A0A2-D58956036D51}">
      <dgm:prSet/>
      <dgm:spPr/>
      <dgm:t>
        <a:bodyPr/>
        <a:lstStyle/>
        <a:p>
          <a:endParaRPr lang="en-GB"/>
        </a:p>
      </dgm:t>
    </dgm:pt>
    <dgm:pt modelId="{CD0C738D-F2B6-46E6-90C6-80F3076AE89F}" type="pres">
      <dgm:prSet presAssocID="{57071CD2-3BD9-4421-8AEB-77153AE3BAB9}" presName="compositeShape" presStyleCnt="0">
        <dgm:presLayoutVars>
          <dgm:chMax val="7"/>
          <dgm:dir/>
          <dgm:resizeHandles val="exact"/>
        </dgm:presLayoutVars>
      </dgm:prSet>
      <dgm:spPr/>
    </dgm:pt>
    <dgm:pt modelId="{476671F1-FB4F-4762-9FE0-B729FC28C4A8}" type="pres">
      <dgm:prSet presAssocID="{B7906CF6-7073-41B1-8647-B868E54457D5}" presName="circ1" presStyleLbl="vennNode1" presStyleIdx="0" presStyleCnt="3"/>
      <dgm:spPr/>
      <dgm:t>
        <a:bodyPr/>
        <a:lstStyle/>
        <a:p>
          <a:endParaRPr lang="en-US"/>
        </a:p>
      </dgm:t>
    </dgm:pt>
    <dgm:pt modelId="{C0617FD2-1B4D-40F1-8ED4-3F2C86ACD245}" type="pres">
      <dgm:prSet presAssocID="{B7906CF6-7073-41B1-8647-B868E54457D5}" presName="circ1Tx" presStyleLbl="revTx" presStyleIdx="0" presStyleCnt="0">
        <dgm:presLayoutVars>
          <dgm:chMax val="0"/>
          <dgm:chPref val="0"/>
          <dgm:bulletEnabled val="1"/>
        </dgm:presLayoutVars>
      </dgm:prSet>
      <dgm:spPr/>
      <dgm:t>
        <a:bodyPr/>
        <a:lstStyle/>
        <a:p>
          <a:endParaRPr lang="en-US"/>
        </a:p>
      </dgm:t>
    </dgm:pt>
    <dgm:pt modelId="{F6446B89-8C84-4FC4-9A47-93D287B9622D}" type="pres">
      <dgm:prSet presAssocID="{832EF1D0-6F44-4871-8A34-6CCB5C9735D2}" presName="circ2" presStyleLbl="vennNode1" presStyleIdx="1" presStyleCnt="3"/>
      <dgm:spPr/>
      <dgm:t>
        <a:bodyPr/>
        <a:lstStyle/>
        <a:p>
          <a:endParaRPr lang="en-US"/>
        </a:p>
      </dgm:t>
    </dgm:pt>
    <dgm:pt modelId="{D6DC2E73-27DE-427D-AEC8-58971BDB9EC9}" type="pres">
      <dgm:prSet presAssocID="{832EF1D0-6F44-4871-8A34-6CCB5C9735D2}" presName="circ2Tx" presStyleLbl="revTx" presStyleIdx="0" presStyleCnt="0">
        <dgm:presLayoutVars>
          <dgm:chMax val="0"/>
          <dgm:chPref val="0"/>
          <dgm:bulletEnabled val="1"/>
        </dgm:presLayoutVars>
      </dgm:prSet>
      <dgm:spPr/>
      <dgm:t>
        <a:bodyPr/>
        <a:lstStyle/>
        <a:p>
          <a:endParaRPr lang="en-US"/>
        </a:p>
      </dgm:t>
    </dgm:pt>
    <dgm:pt modelId="{8C52F104-78C3-4473-823B-508A2C978F8D}" type="pres">
      <dgm:prSet presAssocID="{8905F7A5-1833-446A-9840-992A6FFFD4CE}" presName="circ3" presStyleLbl="vennNode1" presStyleIdx="2" presStyleCnt="3"/>
      <dgm:spPr/>
      <dgm:t>
        <a:bodyPr/>
        <a:lstStyle/>
        <a:p>
          <a:endParaRPr lang="en-US"/>
        </a:p>
      </dgm:t>
    </dgm:pt>
    <dgm:pt modelId="{53932A0C-8E46-4302-A684-E7D9608BD868}" type="pres">
      <dgm:prSet presAssocID="{8905F7A5-1833-446A-9840-992A6FFFD4CE}" presName="circ3Tx" presStyleLbl="revTx" presStyleIdx="0" presStyleCnt="0">
        <dgm:presLayoutVars>
          <dgm:chMax val="0"/>
          <dgm:chPref val="0"/>
          <dgm:bulletEnabled val="1"/>
        </dgm:presLayoutVars>
      </dgm:prSet>
      <dgm:spPr/>
      <dgm:t>
        <a:bodyPr/>
        <a:lstStyle/>
        <a:p>
          <a:endParaRPr lang="en-US"/>
        </a:p>
      </dgm:t>
    </dgm:pt>
  </dgm:ptLst>
  <dgm:cxnLst>
    <dgm:cxn modelId="{9CB83C40-A48C-458C-A0A2-D58956036D51}" srcId="{57071CD2-3BD9-4421-8AEB-77153AE3BAB9}" destId="{8905F7A5-1833-446A-9840-992A6FFFD4CE}" srcOrd="2" destOrd="0" parTransId="{836E2248-E624-424D-AF98-F886B389C394}" sibTransId="{166CAB5F-E7D2-4A54-B338-98F86073595C}"/>
    <dgm:cxn modelId="{C3345A43-D6CF-47A8-8E70-C34133A0B129}" type="presOf" srcId="{8905F7A5-1833-446A-9840-992A6FFFD4CE}" destId="{8C52F104-78C3-4473-823B-508A2C978F8D}" srcOrd="0" destOrd="0" presId="urn:microsoft.com/office/officeart/2005/8/layout/venn1"/>
    <dgm:cxn modelId="{42AA1226-20F4-4CEB-9EF2-6BDA16DFC472}" type="presOf" srcId="{832EF1D0-6F44-4871-8A34-6CCB5C9735D2}" destId="{F6446B89-8C84-4FC4-9A47-93D287B9622D}" srcOrd="0" destOrd="0" presId="urn:microsoft.com/office/officeart/2005/8/layout/venn1"/>
    <dgm:cxn modelId="{B80A8B51-D723-4F4C-8009-3FFA6347C6D9}" srcId="{57071CD2-3BD9-4421-8AEB-77153AE3BAB9}" destId="{B7906CF6-7073-41B1-8647-B868E54457D5}" srcOrd="0" destOrd="0" parTransId="{9D627633-8178-4937-94FE-1F8569B46C67}" sibTransId="{09D03FEF-111B-45A1-B6A7-3C4E83B7559B}"/>
    <dgm:cxn modelId="{063C1FCC-2D1D-418C-A7E4-2C871DBC3523}" type="presOf" srcId="{8905F7A5-1833-446A-9840-992A6FFFD4CE}" destId="{53932A0C-8E46-4302-A684-E7D9608BD868}" srcOrd="1" destOrd="0" presId="urn:microsoft.com/office/officeart/2005/8/layout/venn1"/>
    <dgm:cxn modelId="{8687F53B-033A-4DE8-BD85-2475C869D4A2}" type="presOf" srcId="{B7906CF6-7073-41B1-8647-B868E54457D5}" destId="{C0617FD2-1B4D-40F1-8ED4-3F2C86ACD245}" srcOrd="1" destOrd="0" presId="urn:microsoft.com/office/officeart/2005/8/layout/venn1"/>
    <dgm:cxn modelId="{9503BA44-4EEA-41FE-8EC0-3A8A5B15E2F0}" type="presOf" srcId="{57071CD2-3BD9-4421-8AEB-77153AE3BAB9}" destId="{CD0C738D-F2B6-46E6-90C6-80F3076AE89F}" srcOrd="0" destOrd="0" presId="urn:microsoft.com/office/officeart/2005/8/layout/venn1"/>
    <dgm:cxn modelId="{874B262A-9A5C-4BC6-A7A0-4ECCD2306A43}" type="presOf" srcId="{832EF1D0-6F44-4871-8A34-6CCB5C9735D2}" destId="{D6DC2E73-27DE-427D-AEC8-58971BDB9EC9}" srcOrd="1" destOrd="0" presId="urn:microsoft.com/office/officeart/2005/8/layout/venn1"/>
    <dgm:cxn modelId="{24A93F5E-F477-4C56-A8B2-1BC8E6432AA5}" srcId="{57071CD2-3BD9-4421-8AEB-77153AE3BAB9}" destId="{832EF1D0-6F44-4871-8A34-6CCB5C9735D2}" srcOrd="1" destOrd="0" parTransId="{88B42414-7E35-4147-8107-E937495A46B0}" sibTransId="{C6FEDCF1-5E70-4935-BC94-CEF20D5C69EF}"/>
    <dgm:cxn modelId="{2C9D0C09-E782-42B2-A581-181EAE2CE724}" type="presOf" srcId="{B7906CF6-7073-41B1-8647-B868E54457D5}" destId="{476671F1-FB4F-4762-9FE0-B729FC28C4A8}" srcOrd="0" destOrd="0" presId="urn:microsoft.com/office/officeart/2005/8/layout/venn1"/>
    <dgm:cxn modelId="{C57BB941-E1C2-4BA1-8D3D-4E8397CE9922}" type="presParOf" srcId="{CD0C738D-F2B6-46E6-90C6-80F3076AE89F}" destId="{476671F1-FB4F-4762-9FE0-B729FC28C4A8}" srcOrd="0" destOrd="0" presId="urn:microsoft.com/office/officeart/2005/8/layout/venn1"/>
    <dgm:cxn modelId="{9231B83F-B7BC-483C-A2BB-29E6B2B2846C}" type="presParOf" srcId="{CD0C738D-F2B6-46E6-90C6-80F3076AE89F}" destId="{C0617FD2-1B4D-40F1-8ED4-3F2C86ACD245}" srcOrd="1" destOrd="0" presId="urn:microsoft.com/office/officeart/2005/8/layout/venn1"/>
    <dgm:cxn modelId="{AF099979-76A8-42CC-A801-13662D5F42FA}" type="presParOf" srcId="{CD0C738D-F2B6-46E6-90C6-80F3076AE89F}" destId="{F6446B89-8C84-4FC4-9A47-93D287B9622D}" srcOrd="2" destOrd="0" presId="urn:microsoft.com/office/officeart/2005/8/layout/venn1"/>
    <dgm:cxn modelId="{EB5C5FA4-2E28-4384-B2B3-552B6D981F55}" type="presParOf" srcId="{CD0C738D-F2B6-46E6-90C6-80F3076AE89F}" destId="{D6DC2E73-27DE-427D-AEC8-58971BDB9EC9}" srcOrd="3" destOrd="0" presId="urn:microsoft.com/office/officeart/2005/8/layout/venn1"/>
    <dgm:cxn modelId="{F3F229A9-5BF5-4800-839D-8FD620FA69E2}" type="presParOf" srcId="{CD0C738D-F2B6-46E6-90C6-80F3076AE89F}" destId="{8C52F104-78C3-4473-823B-508A2C978F8D}" srcOrd="4" destOrd="0" presId="urn:microsoft.com/office/officeart/2005/8/layout/venn1"/>
    <dgm:cxn modelId="{AF6C8952-AB3F-4A98-B126-9C4B27246A44}" type="presParOf" srcId="{CD0C738D-F2B6-46E6-90C6-80F3076AE89F}" destId="{53932A0C-8E46-4302-A684-E7D9608BD868}"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AA7045-028D-4817-B550-D551F722D70A}">
      <dsp:nvSpPr>
        <dsp:cNvPr id="0" name=""/>
        <dsp:cNvSpPr/>
      </dsp:nvSpPr>
      <dsp:spPr>
        <a:xfrm>
          <a:off x="802464" y="0"/>
          <a:ext cx="1717814" cy="1800200"/>
        </a:xfrm>
        <a:prstGeom prst="roundRect">
          <a:avLst>
            <a:gd name="adj" fmla="val 10000"/>
          </a:avLst>
        </a:prstGeom>
        <a:blipFill rotWithShape="0">
          <a:blip xmlns:r="http://schemas.openxmlformats.org/officeDocument/2006/relationships" r:embed="rId1"/>
          <a:stretch>
            <a:fillRect/>
          </a:stretch>
        </a:blip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endParaRPr lang="en-GB" sz="1900" kern="1200" dirty="0"/>
        </a:p>
      </dsp:txBody>
      <dsp:txXfrm>
        <a:off x="852777" y="50313"/>
        <a:ext cx="1617188" cy="1699574"/>
      </dsp:txXfrm>
    </dsp:sp>
    <dsp:sp modelId="{1CC1AB0B-0921-4F4C-B867-5E14F7F85AC5}">
      <dsp:nvSpPr>
        <dsp:cNvPr id="0" name=""/>
        <dsp:cNvSpPr/>
      </dsp:nvSpPr>
      <dsp:spPr>
        <a:xfrm>
          <a:off x="2773557" y="377023"/>
          <a:ext cx="779256" cy="1046152"/>
        </a:xfrm>
        <a:prstGeom prst="rightArrow">
          <a:avLst>
            <a:gd name="adj1" fmla="val 60000"/>
            <a:gd name="adj2" fmla="val 50000"/>
          </a:avLst>
        </a:prstGeom>
        <a:solidFill>
          <a:schemeClr val="accent6">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GB" sz="1500" kern="1200"/>
        </a:p>
      </dsp:txBody>
      <dsp:txXfrm>
        <a:off x="2773557" y="586253"/>
        <a:ext cx="545479" cy="627692"/>
      </dsp:txXfrm>
    </dsp:sp>
    <dsp:sp modelId="{4F7C0CF8-0BAF-4876-8BB9-6CF1659712D9}">
      <dsp:nvSpPr>
        <dsp:cNvPr id="0" name=""/>
        <dsp:cNvSpPr/>
      </dsp:nvSpPr>
      <dsp:spPr>
        <a:xfrm>
          <a:off x="3768641" y="289013"/>
          <a:ext cx="1491686" cy="1222173"/>
        </a:xfrm>
        <a:prstGeom prst="roundRect">
          <a:avLst>
            <a:gd name="adj" fmla="val 10000"/>
          </a:avLst>
        </a:prstGeom>
        <a:solidFill>
          <a:schemeClr val="accent6">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a:latin typeface="Verdana" pitchFamily="34" charset="0"/>
            </a:rPr>
            <a:t>Body </a:t>
          </a:r>
        </a:p>
        <a:p>
          <a:pPr lvl="0" algn="ctr" defTabSz="844550">
            <a:lnSpc>
              <a:spcPct val="90000"/>
            </a:lnSpc>
            <a:spcBef>
              <a:spcPct val="0"/>
            </a:spcBef>
            <a:spcAft>
              <a:spcPct val="35000"/>
            </a:spcAft>
          </a:pPr>
          <a:r>
            <a:rPr lang="en-US" sz="1900" b="1" kern="1200" dirty="0">
              <a:latin typeface="Verdana" pitchFamily="34" charset="0"/>
            </a:rPr>
            <a:t>mineral </a:t>
          </a:r>
        </a:p>
        <a:p>
          <a:pPr lvl="0" algn="ctr" defTabSz="844550">
            <a:lnSpc>
              <a:spcPct val="90000"/>
            </a:lnSpc>
            <a:spcBef>
              <a:spcPct val="0"/>
            </a:spcBef>
            <a:spcAft>
              <a:spcPct val="35000"/>
            </a:spcAft>
          </a:pPr>
          <a:r>
            <a:rPr lang="en-US" sz="1900" b="1" kern="1200" dirty="0">
              <a:latin typeface="Verdana" pitchFamily="34" charset="0"/>
            </a:rPr>
            <a:t>pool</a:t>
          </a:r>
          <a:endParaRPr lang="en-GB" sz="1900" kern="1200" dirty="0"/>
        </a:p>
      </dsp:txBody>
      <dsp:txXfrm>
        <a:off x="3804437" y="324809"/>
        <a:ext cx="1420094" cy="1150581"/>
      </dsp:txXfrm>
    </dsp:sp>
    <dsp:sp modelId="{F9128BD5-C546-4FBD-929C-481F54C80A80}">
      <dsp:nvSpPr>
        <dsp:cNvPr id="0" name=""/>
        <dsp:cNvSpPr/>
      </dsp:nvSpPr>
      <dsp:spPr>
        <a:xfrm>
          <a:off x="5666688" y="330876"/>
          <a:ext cx="861485" cy="1138446"/>
        </a:xfrm>
        <a:prstGeom prst="rightArrow">
          <a:avLst>
            <a:gd name="adj1" fmla="val 60000"/>
            <a:gd name="adj2" fmla="val 50000"/>
          </a:avLst>
        </a:prstGeom>
        <a:solidFill>
          <a:schemeClr val="accent6">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GB" sz="1500" kern="1200"/>
        </a:p>
      </dsp:txBody>
      <dsp:txXfrm>
        <a:off x="5666688" y="558565"/>
        <a:ext cx="603040" cy="683068"/>
      </dsp:txXfrm>
    </dsp:sp>
    <dsp:sp modelId="{57514511-B6EF-4D45-982B-767E628A6BD7}">
      <dsp:nvSpPr>
        <dsp:cNvPr id="0" name=""/>
        <dsp:cNvSpPr/>
      </dsp:nvSpPr>
      <dsp:spPr>
        <a:xfrm>
          <a:off x="6885771" y="102185"/>
          <a:ext cx="1751325" cy="1595828"/>
        </a:xfrm>
        <a:prstGeom prst="roundRect">
          <a:avLst>
            <a:gd name="adj" fmla="val 10000"/>
          </a:avLst>
        </a:prstGeom>
        <a:blipFill rotWithShape="0">
          <a:blip xmlns:r="http://schemas.openxmlformats.org/officeDocument/2006/relationships" r:embed="rId2"/>
          <a:stretch>
            <a:fillRect/>
          </a:stretch>
        </a:blip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endParaRPr lang="en-GB" sz="1900" kern="1200" dirty="0"/>
        </a:p>
      </dsp:txBody>
      <dsp:txXfrm>
        <a:off x="6932511" y="148925"/>
        <a:ext cx="1657845" cy="15023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D335E-B0F7-4B97-9A01-BC09CA84B4DB}">
      <dsp:nvSpPr>
        <dsp:cNvPr id="0" name=""/>
        <dsp:cNvSpPr/>
      </dsp:nvSpPr>
      <dsp:spPr>
        <a:xfrm>
          <a:off x="0" y="1842532"/>
          <a:ext cx="2134924" cy="1067462"/>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kern="1200" dirty="0">
              <a:solidFill>
                <a:srgbClr val="000000"/>
              </a:solidFill>
              <a:latin typeface="Calibri" pitchFamily="34" charset="0"/>
              <a:cs typeface="Arial" pitchFamily="34" charset="0"/>
            </a:rPr>
            <a:t>Factors altering bioavailability</a:t>
          </a:r>
        </a:p>
      </dsp:txBody>
      <dsp:txXfrm>
        <a:off x="31265" y="1873797"/>
        <a:ext cx="2072394" cy="1004932"/>
      </dsp:txXfrm>
    </dsp:sp>
    <dsp:sp modelId="{19607100-6579-46A4-9C06-EF4707200BE6}">
      <dsp:nvSpPr>
        <dsp:cNvPr id="0" name=""/>
        <dsp:cNvSpPr/>
      </dsp:nvSpPr>
      <dsp:spPr>
        <a:xfrm rot="17537188">
          <a:off x="1517257" y="1435362"/>
          <a:ext cx="1990029" cy="40429"/>
        </a:xfrm>
        <a:custGeom>
          <a:avLst/>
          <a:gdLst/>
          <a:ahLst/>
          <a:cxnLst/>
          <a:rect l="0" t="0" r="0" b="0"/>
          <a:pathLst>
            <a:path>
              <a:moveTo>
                <a:pt x="0" y="20214"/>
              </a:moveTo>
              <a:lnTo>
                <a:pt x="1990029" y="20214"/>
              </a:lnTo>
            </a:path>
          </a:pathLst>
        </a:custGeom>
        <a:noFill/>
        <a:ln w="26425"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GB" sz="700" kern="1200">
            <a:latin typeface="Calibri" pitchFamily="34" charset="0"/>
            <a:cs typeface="Arial" pitchFamily="34" charset="0"/>
          </a:endParaRPr>
        </a:p>
      </dsp:txBody>
      <dsp:txXfrm>
        <a:off x="2462520" y="1405827"/>
        <a:ext cx="99501" cy="99501"/>
      </dsp:txXfrm>
    </dsp:sp>
    <dsp:sp modelId="{941ED874-FE5A-4E0C-A2D9-F329D04A924C}">
      <dsp:nvSpPr>
        <dsp:cNvPr id="0" name=""/>
        <dsp:cNvSpPr/>
      </dsp:nvSpPr>
      <dsp:spPr>
        <a:xfrm>
          <a:off x="2889618" y="1160"/>
          <a:ext cx="2134924" cy="1067462"/>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b="1" kern="1200" dirty="0">
              <a:solidFill>
                <a:srgbClr val="000000"/>
              </a:solidFill>
              <a:latin typeface="Calibri" pitchFamily="34" charset="0"/>
              <a:cs typeface="Arial" pitchFamily="34" charset="0"/>
              <a:sym typeface="Wingdings"/>
            </a:rPr>
            <a:t>Deficiency of minerals in body</a:t>
          </a:r>
          <a:endParaRPr lang="en-GB" sz="1700" b="1" kern="1200" dirty="0">
            <a:solidFill>
              <a:srgbClr val="000000"/>
            </a:solidFill>
            <a:latin typeface="Calibri" pitchFamily="34" charset="0"/>
            <a:cs typeface="Arial" pitchFamily="34" charset="0"/>
          </a:endParaRPr>
        </a:p>
      </dsp:txBody>
      <dsp:txXfrm>
        <a:off x="2920883" y="32425"/>
        <a:ext cx="2072394" cy="1004932"/>
      </dsp:txXfrm>
    </dsp:sp>
    <dsp:sp modelId="{52635757-7C46-4AE5-91F1-BAA63CFFD66D}">
      <dsp:nvSpPr>
        <dsp:cNvPr id="0" name=""/>
        <dsp:cNvSpPr/>
      </dsp:nvSpPr>
      <dsp:spPr>
        <a:xfrm>
          <a:off x="5024543" y="514676"/>
          <a:ext cx="853969" cy="40429"/>
        </a:xfrm>
        <a:custGeom>
          <a:avLst/>
          <a:gdLst/>
          <a:ahLst/>
          <a:cxnLst/>
          <a:rect l="0" t="0" r="0" b="0"/>
          <a:pathLst>
            <a:path>
              <a:moveTo>
                <a:pt x="0" y="20214"/>
              </a:moveTo>
              <a:lnTo>
                <a:pt x="853969" y="20214"/>
              </a:lnTo>
            </a:path>
          </a:pathLst>
        </a:custGeom>
        <a:noFill/>
        <a:ln w="2642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Calibri" pitchFamily="34" charset="0"/>
            <a:cs typeface="Arial" pitchFamily="34" charset="0"/>
          </a:endParaRPr>
        </a:p>
      </dsp:txBody>
      <dsp:txXfrm>
        <a:off x="5430178" y="513542"/>
        <a:ext cx="42698" cy="42698"/>
      </dsp:txXfrm>
    </dsp:sp>
    <dsp:sp modelId="{AED43567-8897-43D3-8489-56DCF82C4F6A}">
      <dsp:nvSpPr>
        <dsp:cNvPr id="0" name=""/>
        <dsp:cNvSpPr/>
      </dsp:nvSpPr>
      <dsp:spPr>
        <a:xfrm>
          <a:off x="5878513" y="1160"/>
          <a:ext cx="2640154" cy="106746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kern="1200" dirty="0">
              <a:solidFill>
                <a:srgbClr val="000000"/>
              </a:solidFill>
              <a:latin typeface="Calibri" pitchFamily="34" charset="0"/>
              <a:cs typeface="Arial" pitchFamily="34" charset="0"/>
            </a:rPr>
            <a:t>Reduced storage will increase absorption of minerals from GI tract/kidney</a:t>
          </a:r>
        </a:p>
      </dsp:txBody>
      <dsp:txXfrm>
        <a:off x="5909778" y="32425"/>
        <a:ext cx="2577624" cy="1004932"/>
      </dsp:txXfrm>
    </dsp:sp>
    <dsp:sp modelId="{1B3D82B5-B7AE-4E48-928B-8102C743EFEA}">
      <dsp:nvSpPr>
        <dsp:cNvPr id="0" name=""/>
        <dsp:cNvSpPr/>
      </dsp:nvSpPr>
      <dsp:spPr>
        <a:xfrm rot="19252717">
          <a:off x="2025881" y="2049153"/>
          <a:ext cx="972780" cy="40429"/>
        </a:xfrm>
        <a:custGeom>
          <a:avLst/>
          <a:gdLst/>
          <a:ahLst/>
          <a:cxnLst/>
          <a:rect l="0" t="0" r="0" b="0"/>
          <a:pathLst>
            <a:path>
              <a:moveTo>
                <a:pt x="0" y="20214"/>
              </a:moveTo>
              <a:lnTo>
                <a:pt x="972780" y="20214"/>
              </a:lnTo>
            </a:path>
          </a:pathLst>
        </a:custGeom>
        <a:noFill/>
        <a:ln w="26425"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Calibri" pitchFamily="34" charset="0"/>
            <a:cs typeface="Arial" pitchFamily="34" charset="0"/>
          </a:endParaRPr>
        </a:p>
      </dsp:txBody>
      <dsp:txXfrm>
        <a:off x="2487952" y="2045049"/>
        <a:ext cx="48639" cy="48639"/>
      </dsp:txXfrm>
    </dsp:sp>
    <dsp:sp modelId="{3B064EBC-B342-4693-89AC-DE679DE2EE82}">
      <dsp:nvSpPr>
        <dsp:cNvPr id="0" name=""/>
        <dsp:cNvSpPr/>
      </dsp:nvSpPr>
      <dsp:spPr>
        <a:xfrm>
          <a:off x="2889618" y="1228741"/>
          <a:ext cx="2134924" cy="1067462"/>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b="1" kern="1200" dirty="0">
              <a:solidFill>
                <a:srgbClr val="000000"/>
              </a:solidFill>
              <a:latin typeface="Calibri" pitchFamily="34" charset="0"/>
              <a:cs typeface="Arial" pitchFamily="34" charset="0"/>
            </a:rPr>
            <a:t>Chemical binding of mineral to other elements of diet</a:t>
          </a:r>
        </a:p>
      </dsp:txBody>
      <dsp:txXfrm>
        <a:off x="2920883" y="1260006"/>
        <a:ext cx="2072394" cy="1004932"/>
      </dsp:txXfrm>
    </dsp:sp>
    <dsp:sp modelId="{3D8A0A79-877C-4AF1-BDF4-B86228EBA554}">
      <dsp:nvSpPr>
        <dsp:cNvPr id="0" name=""/>
        <dsp:cNvSpPr/>
      </dsp:nvSpPr>
      <dsp:spPr>
        <a:xfrm>
          <a:off x="5024543" y="1742258"/>
          <a:ext cx="853969" cy="40429"/>
        </a:xfrm>
        <a:custGeom>
          <a:avLst/>
          <a:gdLst/>
          <a:ahLst/>
          <a:cxnLst/>
          <a:rect l="0" t="0" r="0" b="0"/>
          <a:pathLst>
            <a:path>
              <a:moveTo>
                <a:pt x="0" y="20214"/>
              </a:moveTo>
              <a:lnTo>
                <a:pt x="853969" y="20214"/>
              </a:lnTo>
            </a:path>
          </a:pathLst>
        </a:custGeom>
        <a:noFill/>
        <a:ln w="2642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Calibri" pitchFamily="34" charset="0"/>
            <a:cs typeface="Arial" pitchFamily="34" charset="0"/>
          </a:endParaRPr>
        </a:p>
      </dsp:txBody>
      <dsp:txXfrm>
        <a:off x="5430178" y="1741123"/>
        <a:ext cx="42698" cy="42698"/>
      </dsp:txXfrm>
    </dsp:sp>
    <dsp:sp modelId="{88F204F5-25ED-463A-A946-AA63DBEA72C0}">
      <dsp:nvSpPr>
        <dsp:cNvPr id="0" name=""/>
        <dsp:cNvSpPr/>
      </dsp:nvSpPr>
      <dsp:spPr>
        <a:xfrm>
          <a:off x="5878513" y="1228741"/>
          <a:ext cx="2640154" cy="106746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b="1" kern="1200" dirty="0" err="1">
              <a:solidFill>
                <a:srgbClr val="000000"/>
              </a:solidFill>
              <a:latin typeface="Calibri" pitchFamily="34" charset="0"/>
              <a:cs typeface="Arial" pitchFamily="34" charset="0"/>
            </a:rPr>
            <a:t>Phytates</a:t>
          </a:r>
          <a:r>
            <a:rPr lang="en-GB" sz="1700" kern="1200" dirty="0">
              <a:solidFill>
                <a:srgbClr val="000000"/>
              </a:solidFill>
              <a:latin typeface="Calibri" pitchFamily="34" charset="0"/>
              <a:cs typeface="Arial" pitchFamily="34" charset="0"/>
            </a:rPr>
            <a:t> in plants bind to minerals preventing absorption </a:t>
          </a:r>
        </a:p>
      </dsp:txBody>
      <dsp:txXfrm>
        <a:off x="5909778" y="1260006"/>
        <a:ext cx="2577624" cy="1004932"/>
      </dsp:txXfrm>
    </dsp:sp>
    <dsp:sp modelId="{E365735E-0165-44B0-B8BE-4DFFFA5A9B0C}">
      <dsp:nvSpPr>
        <dsp:cNvPr id="0" name=""/>
        <dsp:cNvSpPr/>
      </dsp:nvSpPr>
      <dsp:spPr>
        <a:xfrm rot="2347283">
          <a:off x="2025881" y="2662944"/>
          <a:ext cx="972780" cy="40429"/>
        </a:xfrm>
        <a:custGeom>
          <a:avLst/>
          <a:gdLst/>
          <a:ahLst/>
          <a:cxnLst/>
          <a:rect l="0" t="0" r="0" b="0"/>
          <a:pathLst>
            <a:path>
              <a:moveTo>
                <a:pt x="0" y="20214"/>
              </a:moveTo>
              <a:lnTo>
                <a:pt x="972780" y="20214"/>
              </a:lnTo>
            </a:path>
          </a:pathLst>
        </a:custGeom>
        <a:noFill/>
        <a:ln w="26425"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Calibri" pitchFamily="34" charset="0"/>
            <a:cs typeface="Arial" pitchFamily="34" charset="0"/>
          </a:endParaRPr>
        </a:p>
      </dsp:txBody>
      <dsp:txXfrm>
        <a:off x="2487952" y="2658839"/>
        <a:ext cx="48639" cy="48639"/>
      </dsp:txXfrm>
    </dsp:sp>
    <dsp:sp modelId="{4CB8CA98-DA72-43D9-85E1-D0AE33B5FC96}">
      <dsp:nvSpPr>
        <dsp:cNvPr id="0" name=""/>
        <dsp:cNvSpPr/>
      </dsp:nvSpPr>
      <dsp:spPr>
        <a:xfrm>
          <a:off x="2889618" y="2456323"/>
          <a:ext cx="2134924" cy="1067462"/>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b="1" kern="1200" dirty="0">
              <a:solidFill>
                <a:srgbClr val="000000"/>
              </a:solidFill>
              <a:latin typeface="Calibri" pitchFamily="34" charset="0"/>
              <a:cs typeface="Arial" pitchFamily="34" charset="0"/>
            </a:rPr>
            <a:t>Excess of mineral </a:t>
          </a:r>
        </a:p>
      </dsp:txBody>
      <dsp:txXfrm>
        <a:off x="2920883" y="2487588"/>
        <a:ext cx="2072394" cy="1004932"/>
      </dsp:txXfrm>
    </dsp:sp>
    <dsp:sp modelId="{1DCEF172-A3CB-407E-AB06-9E285BE5660A}">
      <dsp:nvSpPr>
        <dsp:cNvPr id="0" name=""/>
        <dsp:cNvSpPr/>
      </dsp:nvSpPr>
      <dsp:spPr>
        <a:xfrm>
          <a:off x="5024543" y="2969840"/>
          <a:ext cx="853969" cy="40429"/>
        </a:xfrm>
        <a:custGeom>
          <a:avLst/>
          <a:gdLst/>
          <a:ahLst/>
          <a:cxnLst/>
          <a:rect l="0" t="0" r="0" b="0"/>
          <a:pathLst>
            <a:path>
              <a:moveTo>
                <a:pt x="0" y="20214"/>
              </a:moveTo>
              <a:lnTo>
                <a:pt x="853969" y="20214"/>
              </a:lnTo>
            </a:path>
          </a:pathLst>
        </a:custGeom>
        <a:noFill/>
        <a:ln w="2642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Calibri" pitchFamily="34" charset="0"/>
            <a:cs typeface="Arial" pitchFamily="34" charset="0"/>
          </a:endParaRPr>
        </a:p>
      </dsp:txBody>
      <dsp:txXfrm>
        <a:off x="5430178" y="2968705"/>
        <a:ext cx="42698" cy="42698"/>
      </dsp:txXfrm>
    </dsp:sp>
    <dsp:sp modelId="{BA013DC4-9583-4922-A46C-097B602A2FDF}">
      <dsp:nvSpPr>
        <dsp:cNvPr id="0" name=""/>
        <dsp:cNvSpPr/>
      </dsp:nvSpPr>
      <dsp:spPr>
        <a:xfrm>
          <a:off x="5878513" y="2456323"/>
          <a:ext cx="2640133" cy="106746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kern="1200" dirty="0">
              <a:solidFill>
                <a:srgbClr val="000000"/>
              </a:solidFill>
              <a:latin typeface="Calibri" pitchFamily="34" charset="0"/>
              <a:cs typeface="Arial" pitchFamily="34" charset="0"/>
            </a:rPr>
            <a:t>e.g. </a:t>
          </a:r>
          <a:r>
            <a:rPr lang="en-GB" sz="1700" kern="1200" dirty="0">
              <a:solidFill>
                <a:srgbClr val="000000"/>
              </a:solidFill>
              <a:latin typeface="Calibri" pitchFamily="34" charset="0"/>
              <a:cs typeface="Arial" pitchFamily="34" charset="0"/>
              <a:sym typeface="Symbol"/>
            </a:rPr>
            <a:t> zinc =  iron/copper </a:t>
          </a:r>
          <a:r>
            <a:rPr lang="en-GB" sz="1700" kern="1200" dirty="0">
              <a:solidFill>
                <a:srgbClr val="000000"/>
              </a:solidFill>
              <a:latin typeface="Calibri" pitchFamily="34" charset="0"/>
              <a:cs typeface="Arial" pitchFamily="34" charset="0"/>
            </a:rPr>
            <a:t>  </a:t>
          </a:r>
        </a:p>
      </dsp:txBody>
      <dsp:txXfrm>
        <a:off x="5909778" y="2487588"/>
        <a:ext cx="2577603" cy="1004932"/>
      </dsp:txXfrm>
    </dsp:sp>
    <dsp:sp modelId="{66F5660A-E78E-4A20-A1AB-55D069D19FE9}">
      <dsp:nvSpPr>
        <dsp:cNvPr id="0" name=""/>
        <dsp:cNvSpPr/>
      </dsp:nvSpPr>
      <dsp:spPr>
        <a:xfrm rot="4062812">
          <a:off x="1517257" y="3276735"/>
          <a:ext cx="1990029" cy="40429"/>
        </a:xfrm>
        <a:custGeom>
          <a:avLst/>
          <a:gdLst/>
          <a:ahLst/>
          <a:cxnLst/>
          <a:rect l="0" t="0" r="0" b="0"/>
          <a:pathLst>
            <a:path>
              <a:moveTo>
                <a:pt x="0" y="20214"/>
              </a:moveTo>
              <a:lnTo>
                <a:pt x="1990029" y="20214"/>
              </a:lnTo>
            </a:path>
          </a:pathLst>
        </a:custGeom>
        <a:noFill/>
        <a:ln w="26425"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GB" sz="700" kern="1200">
            <a:latin typeface="Calibri" pitchFamily="34" charset="0"/>
            <a:cs typeface="Arial" pitchFamily="34" charset="0"/>
          </a:endParaRPr>
        </a:p>
      </dsp:txBody>
      <dsp:txXfrm>
        <a:off x="2462520" y="3247199"/>
        <a:ext cx="99501" cy="99501"/>
      </dsp:txXfrm>
    </dsp:sp>
    <dsp:sp modelId="{36F4B17D-9B7F-43C9-8962-91116549463B}">
      <dsp:nvSpPr>
        <dsp:cNvPr id="0" name=""/>
        <dsp:cNvSpPr/>
      </dsp:nvSpPr>
      <dsp:spPr>
        <a:xfrm>
          <a:off x="2889618" y="3683905"/>
          <a:ext cx="2134924" cy="1067462"/>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b="1" kern="1200" dirty="0">
              <a:solidFill>
                <a:srgbClr val="000000"/>
              </a:solidFill>
              <a:latin typeface="Calibri" pitchFamily="34" charset="0"/>
              <a:cs typeface="Arial" pitchFamily="34" charset="0"/>
            </a:rPr>
            <a:t>Presence of vitamins </a:t>
          </a:r>
        </a:p>
      </dsp:txBody>
      <dsp:txXfrm>
        <a:off x="2920883" y="3715170"/>
        <a:ext cx="2072394" cy="1004932"/>
      </dsp:txXfrm>
    </dsp:sp>
    <dsp:sp modelId="{1E155049-71D9-4489-99E6-CC36FC006137}">
      <dsp:nvSpPr>
        <dsp:cNvPr id="0" name=""/>
        <dsp:cNvSpPr/>
      </dsp:nvSpPr>
      <dsp:spPr>
        <a:xfrm>
          <a:off x="5024543" y="4197421"/>
          <a:ext cx="853969" cy="40429"/>
        </a:xfrm>
        <a:custGeom>
          <a:avLst/>
          <a:gdLst/>
          <a:ahLst/>
          <a:cxnLst/>
          <a:rect l="0" t="0" r="0" b="0"/>
          <a:pathLst>
            <a:path>
              <a:moveTo>
                <a:pt x="0" y="20214"/>
              </a:moveTo>
              <a:lnTo>
                <a:pt x="853969" y="20214"/>
              </a:lnTo>
            </a:path>
          </a:pathLst>
        </a:custGeom>
        <a:noFill/>
        <a:ln w="2642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latin typeface="Calibri" pitchFamily="34" charset="0"/>
            <a:cs typeface="Arial" pitchFamily="34" charset="0"/>
          </a:endParaRPr>
        </a:p>
      </dsp:txBody>
      <dsp:txXfrm>
        <a:off x="5430178" y="4196287"/>
        <a:ext cx="42698" cy="42698"/>
      </dsp:txXfrm>
    </dsp:sp>
    <dsp:sp modelId="{BAB432BF-6CAB-48C5-800C-CBB6D39E8F3F}">
      <dsp:nvSpPr>
        <dsp:cNvPr id="0" name=""/>
        <dsp:cNvSpPr/>
      </dsp:nvSpPr>
      <dsp:spPr>
        <a:xfrm>
          <a:off x="5878513" y="3683905"/>
          <a:ext cx="2640154" cy="106746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GB" sz="1700" kern="1200" dirty="0">
              <a:solidFill>
                <a:srgbClr val="000000"/>
              </a:solidFill>
              <a:latin typeface="Calibri" pitchFamily="34" charset="0"/>
              <a:cs typeface="Arial" pitchFamily="34" charset="0"/>
            </a:rPr>
            <a:t>e.g. vitamin C </a:t>
          </a:r>
          <a:r>
            <a:rPr lang="en-GB" sz="1700" kern="1200" dirty="0">
              <a:solidFill>
                <a:srgbClr val="000000"/>
              </a:solidFill>
              <a:latin typeface="Calibri" pitchFamily="34" charset="0"/>
              <a:cs typeface="Arial" pitchFamily="34" charset="0"/>
              <a:sym typeface="Symbol"/>
            </a:rPr>
            <a:t> iron</a:t>
          </a:r>
        </a:p>
        <a:p>
          <a:pPr lvl="0" algn="ctr" defTabSz="755650">
            <a:lnSpc>
              <a:spcPct val="90000"/>
            </a:lnSpc>
            <a:spcBef>
              <a:spcPct val="0"/>
            </a:spcBef>
            <a:spcAft>
              <a:spcPct val="35000"/>
            </a:spcAft>
          </a:pPr>
          <a:r>
            <a:rPr lang="en-GB" sz="1700" kern="1200" dirty="0">
              <a:solidFill>
                <a:srgbClr val="000000"/>
              </a:solidFill>
              <a:latin typeface="Calibri" pitchFamily="34" charset="0"/>
              <a:cs typeface="Arial" pitchFamily="34" charset="0"/>
              <a:sym typeface="Symbol"/>
            </a:rPr>
            <a:t>Vitamin D  calcium </a:t>
          </a:r>
          <a:r>
            <a:rPr lang="en-GB" sz="1700" kern="1200" dirty="0">
              <a:solidFill>
                <a:srgbClr val="000000"/>
              </a:solidFill>
              <a:latin typeface="Calibri" pitchFamily="34" charset="0"/>
              <a:cs typeface="Arial" pitchFamily="34" charset="0"/>
            </a:rPr>
            <a:t> </a:t>
          </a:r>
        </a:p>
      </dsp:txBody>
      <dsp:txXfrm>
        <a:off x="5909778" y="3715170"/>
        <a:ext cx="2577624" cy="10049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3870FF-D08C-42C2-9A88-998F704D44CF}" type="datetimeFigureOut">
              <a:rPr lang="en-GB" smtClean="0"/>
              <a:pPr/>
              <a:t>09/05/2020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76BD66-DD3E-493C-948B-EB27C2A0C3AD}" type="slidenum">
              <a:rPr lang="en-GB" smtClean="0"/>
              <a:pPr/>
              <a:t>‹#›</a:t>
            </a:fld>
            <a:endParaRPr lang="en-GB"/>
          </a:p>
        </p:txBody>
      </p:sp>
    </p:spTree>
    <p:extLst>
      <p:ext uri="{BB962C8B-B14F-4D97-AF65-F5344CB8AC3E}">
        <p14:creationId xmlns:p14="http://schemas.microsoft.com/office/powerpoint/2010/main" val="276815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3050">
              <a:buFont typeface="Wingdings" pitchFamily="2" charset="2"/>
              <a:buNone/>
            </a:pPr>
            <a:endParaRPr lang="en-GB" dirty="0"/>
          </a:p>
        </p:txBody>
      </p:sp>
      <p:sp>
        <p:nvSpPr>
          <p:cNvPr id="4" name="Slide Number Placeholder 3"/>
          <p:cNvSpPr>
            <a:spLocks noGrp="1"/>
          </p:cNvSpPr>
          <p:nvPr>
            <p:ph type="sldNum" sz="quarter" idx="10"/>
          </p:nvPr>
        </p:nvSpPr>
        <p:spPr/>
        <p:txBody>
          <a:bodyPr/>
          <a:lstStyle/>
          <a:p>
            <a:pPr>
              <a:defRPr/>
            </a:pPr>
            <a:fld id="{0D99A335-577F-49BE-9627-3AD9F5D6EE6C}" type="slidenum">
              <a:rPr lang="en-GB" smtClean="0"/>
              <a:pPr>
                <a:defRPr/>
              </a:pPr>
              <a:t>2</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noFill/>
          <a:ln>
            <a:miter lim="800000"/>
            <a:headEnd/>
            <a:tailEnd/>
          </a:ln>
        </p:spPr>
        <p:txBody>
          <a:bodyPr/>
          <a:lstStyle/>
          <a:p>
            <a:fld id="{A70DC783-A909-46DC-BF23-53C3A9043005}" type="slidenum">
              <a:rPr lang="en-GB"/>
              <a:pPr/>
              <a:t>12</a:t>
            </a:fld>
            <a:endParaRPr lang="en-GB"/>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a:lstStyle/>
          <a:p>
            <a:pPr eaLnBrk="1" hangingPunct="1">
              <a:spcBef>
                <a:spcPct val="0"/>
              </a:spcBef>
            </a:pPr>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676BD66-DD3E-493C-948B-EB27C2A0C3AD}" type="slidenum">
              <a:rPr lang="en-GB" smtClean="0"/>
              <a:pPr/>
              <a:t>13</a:t>
            </a:fld>
            <a:endParaRPr lang="en-GB"/>
          </a:p>
        </p:txBody>
      </p:sp>
    </p:spTree>
    <p:extLst>
      <p:ext uri="{BB962C8B-B14F-4D97-AF65-F5344CB8AC3E}">
        <p14:creationId xmlns:p14="http://schemas.microsoft.com/office/powerpoint/2010/main" val="1768693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C3883A0-E1F6-4CCA-B269-F50D9C776A33}" type="slidenum">
              <a:rPr lang="en-GB" smtClean="0"/>
              <a:pPr/>
              <a:t>16</a:t>
            </a:fld>
            <a:endParaRPr lang="en-GB"/>
          </a:p>
        </p:txBody>
      </p:sp>
    </p:spTree>
    <p:extLst>
      <p:ext uri="{BB962C8B-B14F-4D97-AF65-F5344CB8AC3E}">
        <p14:creationId xmlns:p14="http://schemas.microsoft.com/office/powerpoint/2010/main" val="3732006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676BD66-DD3E-493C-948B-EB27C2A0C3AD}" type="slidenum">
              <a:rPr lang="en-GB" smtClean="0"/>
              <a:pPr/>
              <a:t>17</a:t>
            </a:fld>
            <a:endParaRPr lang="en-GB"/>
          </a:p>
        </p:txBody>
      </p:sp>
    </p:spTree>
    <p:extLst>
      <p:ext uri="{BB962C8B-B14F-4D97-AF65-F5344CB8AC3E}">
        <p14:creationId xmlns:p14="http://schemas.microsoft.com/office/powerpoint/2010/main" val="856433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C3883A0-E1F6-4CCA-B269-F50D9C776A33}" type="slidenum">
              <a:rPr lang="en-GB" smtClean="0"/>
              <a:pPr/>
              <a:t>18</a:t>
            </a:fld>
            <a:endParaRPr lang="en-GB"/>
          </a:p>
        </p:txBody>
      </p:sp>
    </p:spTree>
    <p:extLst>
      <p:ext uri="{BB962C8B-B14F-4D97-AF65-F5344CB8AC3E}">
        <p14:creationId xmlns:p14="http://schemas.microsoft.com/office/powerpoint/2010/main" val="117597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0D99A335-577F-49BE-9627-3AD9F5D6EE6C}" type="slidenum">
              <a:rPr lang="en-GB" smtClean="0"/>
              <a:pPr>
                <a:defRPr/>
              </a:pPr>
              <a:t>19</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0D99A335-577F-49BE-9627-3AD9F5D6EE6C}" type="slidenum">
              <a:rPr lang="en-GB" smtClean="0"/>
              <a:pPr>
                <a:defRPr/>
              </a:pPr>
              <a:t>20</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ln>
            <a:miter lim="800000"/>
            <a:headEnd/>
            <a:tailEnd/>
          </a:ln>
        </p:spPr>
        <p:txBody>
          <a:bodyPr/>
          <a:lstStyle/>
          <a:p>
            <a:fld id="{58C319E4-308E-458B-9551-305BF3EE0D4A}" type="slidenum">
              <a:rPr lang="en-GB"/>
              <a:pPr/>
              <a:t>21</a:t>
            </a:fld>
            <a:endParaRPr lang="en-GB"/>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0836" name="Rectangle 3"/>
          <p:cNvSpPr>
            <a:spLocks noGrp="1" noChangeArrowheads="1"/>
          </p:cNvSpPr>
          <p:nvPr>
            <p:ph type="body" idx="1"/>
          </p:nvPr>
        </p:nvSpPr>
        <p:spPr bwMode="auto">
          <a:noFill/>
        </p:spPr>
        <p:txBody>
          <a:bodyPr/>
          <a:lstStyle/>
          <a:p>
            <a:endParaRPr 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a:lstStyle/>
          <a:p>
            <a:endParaRPr lang="en-GB" dirty="0"/>
          </a:p>
        </p:txBody>
      </p:sp>
      <p:sp>
        <p:nvSpPr>
          <p:cNvPr id="122884" name="Slide Number Placeholder 3"/>
          <p:cNvSpPr>
            <a:spLocks noGrp="1"/>
          </p:cNvSpPr>
          <p:nvPr>
            <p:ph type="sldNum" sz="quarter" idx="5"/>
          </p:nvPr>
        </p:nvSpPr>
        <p:spPr bwMode="auto">
          <a:noFill/>
          <a:ln>
            <a:miter lim="800000"/>
            <a:headEnd/>
            <a:tailEnd/>
          </a:ln>
        </p:spPr>
        <p:txBody>
          <a:bodyPr/>
          <a:lstStyle/>
          <a:p>
            <a:fld id="{9AC72DD0-9CC1-4B4C-8B58-B13D1670A242}" type="slidenum">
              <a:rPr lang="en-GB"/>
              <a:pPr/>
              <a:t>22</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676BD66-DD3E-493C-948B-EB27C2A0C3AD}" type="slidenum">
              <a:rPr lang="en-GB" smtClean="0"/>
              <a:pPr/>
              <a:t>23</a:t>
            </a:fld>
            <a:endParaRPr lang="en-GB"/>
          </a:p>
        </p:txBody>
      </p:sp>
    </p:spTree>
    <p:extLst>
      <p:ext uri="{BB962C8B-B14F-4D97-AF65-F5344CB8AC3E}">
        <p14:creationId xmlns:p14="http://schemas.microsoft.com/office/powerpoint/2010/main" val="3027591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C3883A0-E1F6-4CCA-B269-F50D9C776A33}" type="slidenum">
              <a:rPr lang="en-GB" smtClean="0"/>
              <a:pPr/>
              <a:t>3</a:t>
            </a:fld>
            <a:endParaRPr lang="en-GB" dirty="0"/>
          </a:p>
        </p:txBody>
      </p:sp>
    </p:spTree>
    <p:extLst>
      <p:ext uri="{BB962C8B-B14F-4D97-AF65-F5344CB8AC3E}">
        <p14:creationId xmlns:p14="http://schemas.microsoft.com/office/powerpoint/2010/main" val="910061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a:lstStyle/>
          <a:p>
            <a:endParaRPr lang="en-GB"/>
          </a:p>
        </p:txBody>
      </p:sp>
      <p:sp>
        <p:nvSpPr>
          <p:cNvPr id="123908" name="Slide Number Placeholder 3"/>
          <p:cNvSpPr>
            <a:spLocks noGrp="1"/>
          </p:cNvSpPr>
          <p:nvPr>
            <p:ph type="sldNum" sz="quarter" idx="5"/>
          </p:nvPr>
        </p:nvSpPr>
        <p:spPr bwMode="auto">
          <a:noFill/>
          <a:ln>
            <a:miter lim="800000"/>
            <a:headEnd/>
            <a:tailEnd/>
          </a:ln>
        </p:spPr>
        <p:txBody>
          <a:bodyPr/>
          <a:lstStyle/>
          <a:p>
            <a:fld id="{E67A48F0-45FF-4ADD-9460-09A98B48D396}" type="slidenum">
              <a:rPr lang="en-GB"/>
              <a:pPr/>
              <a:t>24</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D99A335-577F-49BE-9627-3AD9F5D6EE6C}" type="slidenum">
              <a:rPr lang="en-GB" smtClean="0"/>
              <a:pPr>
                <a:defRPr/>
              </a:pPr>
              <a:t>25</a:t>
            </a:fld>
            <a:endParaRPr lang="en-GB"/>
          </a:p>
        </p:txBody>
      </p:sp>
    </p:spTree>
    <p:extLst>
      <p:ext uri="{BB962C8B-B14F-4D97-AF65-F5344CB8AC3E}">
        <p14:creationId xmlns:p14="http://schemas.microsoft.com/office/powerpoint/2010/main" val="3423906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EB011E4-AC58-4139-8681-894A0FDA45B8}" type="slidenum">
              <a:rPr lang="en-GB" smtClean="0"/>
              <a:pPr>
                <a:defRPr/>
              </a:pPr>
              <a:t>27</a:t>
            </a:fld>
            <a:endParaRPr lang="en-GB"/>
          </a:p>
        </p:txBody>
      </p:sp>
    </p:spTree>
    <p:extLst>
      <p:ext uri="{BB962C8B-B14F-4D97-AF65-F5344CB8AC3E}">
        <p14:creationId xmlns:p14="http://schemas.microsoft.com/office/powerpoint/2010/main" val="1142591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676BD66-DD3E-493C-948B-EB27C2A0C3AD}" type="slidenum">
              <a:rPr lang="en-GB" smtClean="0"/>
              <a:pPr/>
              <a:t>28</a:t>
            </a:fld>
            <a:endParaRPr lang="en-GB"/>
          </a:p>
        </p:txBody>
      </p:sp>
    </p:spTree>
    <p:extLst>
      <p:ext uri="{BB962C8B-B14F-4D97-AF65-F5344CB8AC3E}">
        <p14:creationId xmlns:p14="http://schemas.microsoft.com/office/powerpoint/2010/main" val="2122782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676BD66-DD3E-493C-948B-EB27C2A0C3AD}" type="slidenum">
              <a:rPr lang="en-GB" smtClean="0"/>
              <a:pPr/>
              <a:t>29</a:t>
            </a:fld>
            <a:endParaRPr lang="en-GB"/>
          </a:p>
        </p:txBody>
      </p:sp>
    </p:spTree>
    <p:extLst>
      <p:ext uri="{BB962C8B-B14F-4D97-AF65-F5344CB8AC3E}">
        <p14:creationId xmlns:p14="http://schemas.microsoft.com/office/powerpoint/2010/main" val="1813739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GB" sz="1200" baseline="0" dirty="0"/>
          </a:p>
          <a:p>
            <a:endParaRPr lang="en-GB" sz="1200" baseline="0" dirty="0"/>
          </a:p>
          <a:p>
            <a:endParaRPr lang="en-GB" sz="1200" baseline="0" dirty="0"/>
          </a:p>
          <a:p>
            <a:endParaRPr lang="en-GB" sz="1200" baseline="0" dirty="0"/>
          </a:p>
          <a:p>
            <a:endParaRPr lang="en-GB" sz="1200" baseline="0" dirty="0"/>
          </a:p>
          <a:p>
            <a:endParaRPr lang="en-GB" sz="1200" baseline="0" dirty="0"/>
          </a:p>
          <a:p>
            <a:endParaRPr lang="en-GB" sz="1200" baseline="0" dirty="0"/>
          </a:p>
          <a:p>
            <a:endParaRPr lang="en-GB" sz="1200" baseline="0" dirty="0"/>
          </a:p>
          <a:p>
            <a:endParaRPr lang="en-GB" sz="1200" baseline="0" dirty="0"/>
          </a:p>
          <a:p>
            <a:endParaRPr lang="en-GB" sz="1200" baseline="0" dirty="0"/>
          </a:p>
          <a:p>
            <a:r>
              <a:rPr lang="en-GB" sz="1200" baseline="0" dirty="0"/>
              <a:t>Reduced cytochrome = iron molecule becomes oxidised to ferric state when a single electron is transferred to the next cytochrome.  Iron atom on the cytochrome receiving the electron becomes reduced</a:t>
            </a:r>
            <a:endParaRPr lang="en-GB" sz="1200" dirty="0"/>
          </a:p>
          <a:p>
            <a:endParaRPr lang="en-GB" sz="1200" dirty="0"/>
          </a:p>
          <a:p>
            <a:pPr>
              <a:buFont typeface="Wingdings" pitchFamily="2" charset="2"/>
              <a:buChar char="v"/>
            </a:pPr>
            <a:r>
              <a:rPr lang="en-GB" sz="2300" dirty="0">
                <a:latin typeface="Calibri" pitchFamily="34" charset="0"/>
                <a:cs typeface="Arial" charset="0"/>
              </a:rPr>
              <a:t>Iron exists in many oxidation states (Fe</a:t>
            </a:r>
            <a:r>
              <a:rPr lang="en-GB" sz="2300" baseline="30000" dirty="0">
                <a:latin typeface="Calibri" pitchFamily="34" charset="0"/>
                <a:cs typeface="Arial" charset="0"/>
              </a:rPr>
              <a:t>6+ </a:t>
            </a:r>
            <a:r>
              <a:rPr lang="en-GB" sz="2300" dirty="0">
                <a:latin typeface="Calibri" pitchFamily="34" charset="0"/>
                <a:cs typeface="Arial" charset="0"/>
              </a:rPr>
              <a:t>- Fe</a:t>
            </a:r>
            <a:r>
              <a:rPr lang="en-GB" sz="2300" baseline="30000" dirty="0">
                <a:latin typeface="Calibri" pitchFamily="34" charset="0"/>
                <a:cs typeface="Arial" charset="0"/>
              </a:rPr>
              <a:t>2-</a:t>
            </a:r>
            <a:r>
              <a:rPr lang="en-GB" sz="2300" dirty="0">
                <a:latin typeface="Calibri" pitchFamily="34" charset="0"/>
                <a:cs typeface="Arial" charset="0"/>
              </a:rPr>
              <a:t>) 	</a:t>
            </a:r>
          </a:p>
          <a:p>
            <a:pPr lvl="1">
              <a:buFont typeface="Wingdings" pitchFamily="2" charset="2"/>
              <a:buChar char="v"/>
            </a:pPr>
            <a:r>
              <a:rPr lang="en-GB" dirty="0">
                <a:latin typeface="Calibri" pitchFamily="34" charset="0"/>
                <a:cs typeface="Arial" charset="0"/>
              </a:rPr>
              <a:t>Fe</a:t>
            </a:r>
            <a:r>
              <a:rPr lang="en-GB" baseline="30000" dirty="0">
                <a:latin typeface="Calibri" pitchFamily="34" charset="0"/>
                <a:cs typeface="Arial" charset="0"/>
              </a:rPr>
              <a:t>2+</a:t>
            </a:r>
            <a:r>
              <a:rPr lang="en-GB" dirty="0">
                <a:latin typeface="Calibri" pitchFamily="34" charset="0"/>
                <a:cs typeface="Arial" charset="0"/>
              </a:rPr>
              <a:t> (ferrous) or Fe</a:t>
            </a:r>
            <a:r>
              <a:rPr lang="en-GB" baseline="30000" dirty="0">
                <a:latin typeface="Calibri" pitchFamily="34" charset="0"/>
                <a:cs typeface="Arial" charset="0"/>
              </a:rPr>
              <a:t>3+</a:t>
            </a:r>
            <a:r>
              <a:rPr lang="en-GB" dirty="0">
                <a:latin typeface="Calibri" pitchFamily="34" charset="0"/>
                <a:cs typeface="Arial" charset="0"/>
              </a:rPr>
              <a:t> (ferric) are stable in the human body and in foods</a:t>
            </a:r>
          </a:p>
          <a:p>
            <a:endParaRPr lang="en-GB" sz="1200" dirty="0"/>
          </a:p>
          <a:p>
            <a:endParaRPr lang="en-GB" sz="1200" dirty="0"/>
          </a:p>
          <a:p>
            <a:r>
              <a:rPr lang="en-GB" sz="1200" dirty="0"/>
              <a:t>When the ferrous form of iron and </a:t>
            </a:r>
            <a:r>
              <a:rPr lang="en-GB" sz="1200" dirty="0" err="1"/>
              <a:t>protoporphyrin</a:t>
            </a:r>
            <a:r>
              <a:rPr lang="en-GB" sz="1200" dirty="0"/>
              <a:t> IX are </a:t>
            </a:r>
            <a:r>
              <a:rPr lang="en-GB" sz="1200" dirty="0" err="1"/>
              <a:t>complexed</a:t>
            </a:r>
            <a:r>
              <a:rPr lang="en-GB" sz="1200" dirty="0"/>
              <a:t> the structure is referred to as </a:t>
            </a:r>
            <a:r>
              <a:rPr lang="en-GB" sz="1200" dirty="0" err="1"/>
              <a:t>heme</a:t>
            </a:r>
            <a:r>
              <a:rPr lang="en-GB" sz="1200" dirty="0"/>
              <a:t>. There are a number of </a:t>
            </a:r>
            <a:r>
              <a:rPr lang="en-GB" sz="1200" dirty="0" err="1"/>
              <a:t>heme</a:t>
            </a:r>
            <a:r>
              <a:rPr lang="en-GB" sz="1200" dirty="0"/>
              <a:t> containing proteins involved in the transport of oxygen (</a:t>
            </a:r>
            <a:r>
              <a:rPr lang="en-GB" sz="1200" dirty="0" err="1"/>
              <a:t>hemoglobin</a:t>
            </a:r>
            <a:r>
              <a:rPr lang="en-GB" sz="1200" dirty="0"/>
              <a:t>), oxygen storage (myoglobin) and enzyme catalysis such as nitric oxide synthase (NOS) and </a:t>
            </a:r>
            <a:r>
              <a:rPr lang="en-GB" sz="1200" dirty="0" err="1"/>
              <a:t>prostagladin</a:t>
            </a:r>
            <a:r>
              <a:rPr lang="en-GB" sz="1200" dirty="0"/>
              <a:t> synthase (</a:t>
            </a:r>
            <a:r>
              <a:rPr lang="en-GB" sz="1200" dirty="0" err="1"/>
              <a:t>cycloxgenase</a:t>
            </a:r>
            <a:r>
              <a:rPr lang="en-GB" sz="1200" dirty="0"/>
              <a:t>). A number of non-</a:t>
            </a:r>
            <a:r>
              <a:rPr lang="en-GB" sz="1200" dirty="0" err="1"/>
              <a:t>heme</a:t>
            </a:r>
            <a:r>
              <a:rPr lang="en-GB" sz="1200" dirty="0"/>
              <a:t> iron containing proteins are also known such as the iron-</a:t>
            </a:r>
            <a:r>
              <a:rPr lang="en-GB" sz="1200" dirty="0" err="1"/>
              <a:t>sulfur</a:t>
            </a:r>
            <a:r>
              <a:rPr lang="en-GB" sz="1200" dirty="0"/>
              <a:t> proteins of oxidative </a:t>
            </a:r>
            <a:r>
              <a:rPr lang="en-GB" sz="1200" dirty="0" err="1"/>
              <a:t>phsphorylation</a:t>
            </a:r>
            <a:r>
              <a:rPr lang="en-GB" sz="1200" dirty="0"/>
              <a:t> and the iron transport and storage proteins, transferrin and ferritin, respectively.</a:t>
            </a:r>
          </a:p>
          <a:p>
            <a:pPr>
              <a:lnSpc>
                <a:spcPct val="120000"/>
              </a:lnSpc>
              <a:buFont typeface="Wingdings" pitchFamily="2" charset="2"/>
              <a:buChar char="Ø"/>
            </a:pPr>
            <a:endParaRPr lang="en-GB" sz="2400" dirty="0">
              <a:latin typeface="Calibri" pitchFamily="34" charset="0"/>
              <a:cs typeface="Arial" charset="0"/>
            </a:endParaRPr>
          </a:p>
          <a:p>
            <a:pPr>
              <a:lnSpc>
                <a:spcPct val="120000"/>
              </a:lnSpc>
              <a:buFont typeface="Wingdings" pitchFamily="2" charset="2"/>
              <a:buChar char="Ø"/>
            </a:pPr>
            <a:endParaRPr lang="en-GB" sz="2400" dirty="0">
              <a:latin typeface="Calibri" pitchFamily="34" charset="0"/>
              <a:cs typeface="Arial" charset="0"/>
            </a:endParaRPr>
          </a:p>
          <a:p>
            <a:pPr>
              <a:lnSpc>
                <a:spcPct val="120000"/>
              </a:lnSpc>
              <a:buFont typeface="Wingdings" pitchFamily="2" charset="2"/>
              <a:buChar char="Ø"/>
            </a:pPr>
            <a:r>
              <a:rPr lang="en-GB" sz="2400" dirty="0">
                <a:latin typeface="Calibri" pitchFamily="34" charset="0"/>
                <a:cs typeface="Arial" charset="0"/>
              </a:rPr>
              <a:t>Non </a:t>
            </a:r>
            <a:r>
              <a:rPr lang="en-GB" sz="2400" dirty="0" err="1">
                <a:latin typeface="Calibri" pitchFamily="34" charset="0"/>
                <a:cs typeface="Arial" charset="0"/>
              </a:rPr>
              <a:t>heme</a:t>
            </a:r>
            <a:r>
              <a:rPr lang="en-GB" sz="2400" dirty="0">
                <a:latin typeface="Calibri" pitchFamily="34" charset="0"/>
                <a:cs typeface="Arial" charset="0"/>
              </a:rPr>
              <a:t> iron </a:t>
            </a:r>
            <a:r>
              <a:rPr lang="en-GB" sz="2400" dirty="0" err="1">
                <a:latin typeface="Calibri" pitchFamily="34" charset="0"/>
                <a:cs typeface="Arial" charset="0"/>
              </a:rPr>
              <a:t>sulfur</a:t>
            </a:r>
            <a:r>
              <a:rPr lang="en-GB" sz="2400" dirty="0">
                <a:latin typeface="Calibri" pitchFamily="34" charset="0"/>
                <a:cs typeface="Arial" charset="0"/>
              </a:rPr>
              <a:t> enzymes involved in electron transport include NADH dehydrogenase and succinate dehydrogenase</a:t>
            </a:r>
          </a:p>
          <a:p>
            <a:pPr lvl="1">
              <a:lnSpc>
                <a:spcPct val="120000"/>
              </a:lnSpc>
            </a:pPr>
            <a:endParaRPr lang="en-GB" sz="2000" dirty="0">
              <a:latin typeface="Calibri" pitchFamily="34" charset="0"/>
              <a:cs typeface="Arial" charset="0"/>
            </a:endParaRPr>
          </a:p>
          <a:p>
            <a:pPr>
              <a:lnSpc>
                <a:spcPct val="120000"/>
              </a:lnSpc>
              <a:buFont typeface="Wingdings" pitchFamily="2" charset="2"/>
              <a:buChar char="Ø"/>
            </a:pPr>
            <a:r>
              <a:rPr lang="en-GB" sz="2400" dirty="0">
                <a:latin typeface="Calibri" pitchFamily="34" charset="0"/>
                <a:cs typeface="Arial" charset="0"/>
              </a:rPr>
              <a:t>Iron acts a cofactor to many other enzymes</a:t>
            </a:r>
          </a:p>
          <a:p>
            <a:pPr lvl="2">
              <a:lnSpc>
                <a:spcPct val="120000"/>
              </a:lnSpc>
              <a:buClr>
                <a:schemeClr val="accent1"/>
              </a:buClr>
            </a:pPr>
            <a:r>
              <a:rPr lang="en-GB" sz="2000" dirty="0">
                <a:latin typeface="Calibri" pitchFamily="34" charset="0"/>
                <a:cs typeface="Arial" charset="0"/>
              </a:rPr>
              <a:t>Phenylalanine mono-</a:t>
            </a:r>
            <a:r>
              <a:rPr lang="en-GB" sz="2000" dirty="0" err="1">
                <a:latin typeface="Calibri" pitchFamily="34" charset="0"/>
                <a:cs typeface="Arial" charset="0"/>
              </a:rPr>
              <a:t>oxygenase</a:t>
            </a:r>
            <a:endParaRPr lang="en-GB" sz="2000" dirty="0">
              <a:latin typeface="Calibri" pitchFamily="34" charset="0"/>
              <a:cs typeface="Arial" charset="0"/>
            </a:endParaRPr>
          </a:p>
          <a:p>
            <a:pPr lvl="2">
              <a:lnSpc>
                <a:spcPct val="120000"/>
              </a:lnSpc>
              <a:buClr>
                <a:schemeClr val="accent1"/>
              </a:buClr>
              <a:buNone/>
            </a:pPr>
            <a:endParaRPr lang="en-GB" sz="2000" dirty="0">
              <a:latin typeface="Calibri" pitchFamily="34" charset="0"/>
              <a:cs typeface="Arial" charset="0"/>
            </a:endParaRPr>
          </a:p>
          <a:p>
            <a:pPr lvl="2">
              <a:lnSpc>
                <a:spcPct val="120000"/>
              </a:lnSpc>
              <a:buClr>
                <a:schemeClr val="accent1"/>
              </a:buClr>
              <a:buNone/>
            </a:pPr>
            <a:r>
              <a:rPr lang="en-GB" sz="2000" dirty="0">
                <a:latin typeface="Calibri" pitchFamily="34" charset="0"/>
                <a:cs typeface="Arial" charset="0"/>
              </a:rPr>
              <a:t>Phenylalanine 			Tyrosine</a:t>
            </a:r>
            <a:r>
              <a:rPr lang="en-GB" sz="2000" dirty="0">
                <a:latin typeface="Calibri" pitchFamily="34" charset="0"/>
                <a:cs typeface="Arial" charset="0"/>
                <a:sym typeface="Wingdings" pitchFamily="2" charset="2"/>
              </a:rPr>
              <a:t> </a:t>
            </a:r>
            <a:endParaRPr lang="en-GB" sz="2000" dirty="0">
              <a:latin typeface="Calibri" pitchFamily="34" charset="0"/>
              <a:cs typeface="Arial" charset="0"/>
            </a:endParaRPr>
          </a:p>
          <a:p>
            <a:endParaRPr lang="en-GB" dirty="0"/>
          </a:p>
        </p:txBody>
      </p:sp>
      <p:sp>
        <p:nvSpPr>
          <p:cNvPr id="4" name="Slide Number Placeholder 3"/>
          <p:cNvSpPr>
            <a:spLocks noGrp="1"/>
          </p:cNvSpPr>
          <p:nvPr>
            <p:ph type="sldNum" sz="quarter" idx="10"/>
          </p:nvPr>
        </p:nvSpPr>
        <p:spPr/>
        <p:txBody>
          <a:bodyPr/>
          <a:lstStyle/>
          <a:p>
            <a:pPr>
              <a:defRPr/>
            </a:pPr>
            <a:fld id="{7EB011E4-AC58-4139-8681-894A0FDA45B8}" type="slidenum">
              <a:rPr lang="en-GB" smtClean="0"/>
              <a:pPr>
                <a:defRPr/>
              </a:pPr>
              <a:t>30</a:t>
            </a:fld>
            <a:endParaRPr lang="en-GB"/>
          </a:p>
        </p:txBody>
      </p:sp>
    </p:spTree>
    <p:extLst>
      <p:ext uri="{BB962C8B-B14F-4D97-AF65-F5344CB8AC3E}">
        <p14:creationId xmlns:p14="http://schemas.microsoft.com/office/powerpoint/2010/main" val="3457690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7EB011E4-AC58-4139-8681-894A0FDA45B8}" type="slidenum">
              <a:rPr lang="en-GB" smtClean="0"/>
              <a:pPr>
                <a:defRPr/>
              </a:pPr>
              <a:t>32</a:t>
            </a:fld>
            <a:endParaRPr lang="en-GB"/>
          </a:p>
        </p:txBody>
      </p:sp>
    </p:spTree>
    <p:extLst>
      <p:ext uri="{BB962C8B-B14F-4D97-AF65-F5344CB8AC3E}">
        <p14:creationId xmlns:p14="http://schemas.microsoft.com/office/powerpoint/2010/main" val="2418065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676BD66-DD3E-493C-948B-EB27C2A0C3AD}" type="slidenum">
              <a:rPr lang="en-GB" smtClean="0"/>
              <a:pPr/>
              <a:t>33</a:t>
            </a:fld>
            <a:endParaRPr lang="en-GB"/>
          </a:p>
        </p:txBody>
      </p:sp>
    </p:spTree>
    <p:extLst>
      <p:ext uri="{BB962C8B-B14F-4D97-AF65-F5344CB8AC3E}">
        <p14:creationId xmlns:p14="http://schemas.microsoft.com/office/powerpoint/2010/main" val="35969964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a:sym typeface="Wingdings" pitchFamily="2" charset="2"/>
            </a:endParaRPr>
          </a:p>
        </p:txBody>
      </p:sp>
      <p:sp>
        <p:nvSpPr>
          <p:cNvPr id="4" name="Slide Number Placeholder 3"/>
          <p:cNvSpPr>
            <a:spLocks noGrp="1"/>
          </p:cNvSpPr>
          <p:nvPr>
            <p:ph type="sldNum" sz="quarter" idx="10"/>
          </p:nvPr>
        </p:nvSpPr>
        <p:spPr/>
        <p:txBody>
          <a:bodyPr/>
          <a:lstStyle/>
          <a:p>
            <a:pPr>
              <a:defRPr/>
            </a:pPr>
            <a:fld id="{7EB011E4-AC58-4139-8681-894A0FDA45B8}" type="slidenum">
              <a:rPr lang="en-GB" smtClean="0"/>
              <a:pPr>
                <a:defRPr/>
              </a:pPr>
              <a:t>34</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ln>
            <a:miter lim="800000"/>
            <a:headEnd/>
            <a:tailEnd/>
          </a:ln>
        </p:spPr>
        <p:txBody>
          <a:bodyPr/>
          <a:lstStyle/>
          <a:p>
            <a:fld id="{B9039663-5A9F-4F20-9ECD-F6DABCF2EB5D}" type="slidenum">
              <a:rPr lang="en-GB" smtClean="0"/>
              <a:pPr/>
              <a:t>35</a:t>
            </a:fld>
            <a:endParaRPr lang="en-GB"/>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a:lstStyle/>
          <a:p>
            <a:pPr eaLnBrk="1" hangingPunct="1">
              <a:spcBef>
                <a:spcPct val="0"/>
              </a:spcBef>
            </a:pPr>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676BD66-DD3E-493C-948B-EB27C2A0C3AD}" type="slidenum">
              <a:rPr lang="en-GB" smtClean="0"/>
              <a:pPr/>
              <a:t>4</a:t>
            </a:fld>
            <a:endParaRPr lang="en-GB"/>
          </a:p>
        </p:txBody>
      </p:sp>
    </p:spTree>
    <p:extLst>
      <p:ext uri="{BB962C8B-B14F-4D97-AF65-F5344CB8AC3E}">
        <p14:creationId xmlns:p14="http://schemas.microsoft.com/office/powerpoint/2010/main" val="3551830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itchFamily="2" charset="2"/>
              <a:buNone/>
            </a:pPr>
            <a:endParaRPr lang="en-GB" dirty="0"/>
          </a:p>
        </p:txBody>
      </p:sp>
      <p:sp>
        <p:nvSpPr>
          <p:cNvPr id="4" name="Slide Number Placeholder 3"/>
          <p:cNvSpPr>
            <a:spLocks noGrp="1"/>
          </p:cNvSpPr>
          <p:nvPr>
            <p:ph type="sldNum" sz="quarter" idx="10"/>
          </p:nvPr>
        </p:nvSpPr>
        <p:spPr/>
        <p:txBody>
          <a:bodyPr/>
          <a:lstStyle/>
          <a:p>
            <a:pPr>
              <a:defRPr/>
            </a:pPr>
            <a:fld id="{7EB011E4-AC58-4139-8681-894A0FDA45B8}" type="slidenum">
              <a:rPr lang="en-GB" smtClean="0"/>
              <a:pPr>
                <a:defRPr/>
              </a:pPr>
              <a:t>36</a:t>
            </a:fld>
            <a:endParaRPr lang="en-GB"/>
          </a:p>
        </p:txBody>
      </p:sp>
    </p:spTree>
    <p:extLst>
      <p:ext uri="{BB962C8B-B14F-4D97-AF65-F5344CB8AC3E}">
        <p14:creationId xmlns:p14="http://schemas.microsoft.com/office/powerpoint/2010/main" val="3072459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ln>
            <a:miter lim="800000"/>
            <a:headEnd/>
            <a:tailEnd/>
          </a:ln>
        </p:spPr>
        <p:txBody>
          <a:bodyPr/>
          <a:lstStyle/>
          <a:p>
            <a:fld id="{C413B1F2-9B45-47F0-A4D3-8C4940CB8A4C}" type="slidenum">
              <a:rPr lang="en-GB" smtClean="0"/>
              <a:pPr/>
              <a:t>37</a:t>
            </a:fld>
            <a:endParaRPr lang="en-GB"/>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2" name="Rectangle 3"/>
          <p:cNvSpPr>
            <a:spLocks noGrp="1" noChangeArrowheads="1"/>
          </p:cNvSpPr>
          <p:nvPr>
            <p:ph type="body" idx="1"/>
          </p:nvPr>
        </p:nvSpPr>
        <p:spPr bwMode="auto">
          <a:noFill/>
        </p:spPr>
        <p:txBody>
          <a:bodyPr/>
          <a:lstStyle/>
          <a:p>
            <a:pPr marL="1052830" marR="0" lvl="2" indent="0" algn="l" defTabSz="914400" rtl="0" eaLnBrk="1" fontAlgn="auto" latinLnBrk="0" hangingPunct="1">
              <a:lnSpc>
                <a:spcPct val="110000"/>
              </a:lnSpc>
              <a:spcBef>
                <a:spcPts val="0"/>
              </a:spcBef>
              <a:spcAft>
                <a:spcPts val="0"/>
              </a:spcAft>
              <a:buClrTx/>
              <a:buSzTx/>
              <a:buFontTx/>
              <a:buNone/>
              <a:tabLst/>
              <a:defRPr/>
            </a:pPr>
            <a:endParaRPr lang="en-GB" sz="2400" dirty="0"/>
          </a:p>
          <a:p>
            <a:pPr>
              <a:lnSpc>
                <a:spcPct val="110000"/>
              </a:lnSpc>
              <a:buFont typeface="Wingdings" pitchFamily="2" charset="2"/>
              <a:buNone/>
              <a:defRPr/>
            </a:pPr>
            <a:endParaRPr lang="en-GB" sz="2900" baseline="0" dirty="0">
              <a:latin typeface="Calibri" pitchFamily="34" charset="0"/>
              <a:cs typeface="Arial" charset="0"/>
            </a:endParaRPr>
          </a:p>
          <a:p>
            <a:pPr>
              <a:lnSpc>
                <a:spcPct val="110000"/>
              </a:lnSpc>
              <a:buFont typeface="Wingdings" pitchFamily="2" charset="2"/>
              <a:buNone/>
              <a:defRPr/>
            </a:pPr>
            <a:endParaRPr lang="en-GB" sz="2900" baseline="0" dirty="0">
              <a:latin typeface="Calibri" pitchFamily="34" charset="0"/>
              <a:cs typeface="Arial" charset="0"/>
            </a:endParaRPr>
          </a:p>
          <a:p>
            <a:pPr>
              <a:lnSpc>
                <a:spcPct val="110000"/>
              </a:lnSpc>
              <a:buFont typeface="Wingdings" pitchFamily="2" charset="2"/>
              <a:buNone/>
              <a:defRPr/>
            </a:pPr>
            <a:endParaRPr lang="en-GB" sz="2900" baseline="0" dirty="0">
              <a:latin typeface="Calibri" pitchFamily="34" charset="0"/>
              <a:cs typeface="Arial" charset="0"/>
            </a:endParaRPr>
          </a:p>
          <a:p>
            <a:pPr marL="996252" lvl="2" eaLnBrk="1" fontAlgn="auto" hangingPunct="1">
              <a:spcAft>
                <a:spcPts val="0"/>
              </a:spcAft>
              <a:defRPr/>
            </a:pPr>
            <a:endParaRPr lang="en-US" b="1" dirty="0">
              <a:solidFill>
                <a:srgbClr val="FF0000"/>
              </a:solidFill>
              <a:latin typeface="Calibri" pitchFamily="34" charset="0"/>
              <a:cs typeface="Arial" pitchFamily="34" charset="0"/>
            </a:endParaRPr>
          </a:p>
          <a:p>
            <a:pPr eaLnBrk="1" hangingPunct="1">
              <a:spcBef>
                <a:spcPct val="0"/>
              </a:spcBef>
            </a:pPr>
            <a:endParaRPr lang="en-GB"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8171B20F-D546-4DC4-975B-66452076D6C1}" type="slidenum">
              <a:rPr lang="en-GB" smtClean="0"/>
              <a:pPr/>
              <a:t>39</a:t>
            </a:fld>
            <a:endParaRPr lang="en-GB"/>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a:lstStyle/>
          <a:p>
            <a:pPr eaLnBrk="1" hangingPunct="1">
              <a:spcBef>
                <a:spcPct val="0"/>
              </a:spcBef>
            </a:pPr>
            <a:endParaRPr lang="en-GB"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EB011E4-AC58-4139-8681-894A0FDA45B8}" type="slidenum">
              <a:rPr lang="en-GB" smtClean="0"/>
              <a:pPr>
                <a:defRPr/>
              </a:pPr>
              <a:t>40</a:t>
            </a:fld>
            <a:endParaRPr lang="en-GB"/>
          </a:p>
        </p:txBody>
      </p:sp>
    </p:spTree>
    <p:extLst>
      <p:ext uri="{BB962C8B-B14F-4D97-AF65-F5344CB8AC3E}">
        <p14:creationId xmlns:p14="http://schemas.microsoft.com/office/powerpoint/2010/main" val="20790922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a:lstStyle/>
          <a:p>
            <a:endParaRPr lang="en-GB" dirty="0"/>
          </a:p>
        </p:txBody>
      </p:sp>
      <p:sp>
        <p:nvSpPr>
          <p:cNvPr id="102404" name="Slide Number Placeholder 3"/>
          <p:cNvSpPr>
            <a:spLocks noGrp="1"/>
          </p:cNvSpPr>
          <p:nvPr>
            <p:ph type="sldNum" sz="quarter" idx="5"/>
          </p:nvPr>
        </p:nvSpPr>
        <p:spPr bwMode="auto">
          <a:noFill/>
          <a:ln>
            <a:miter lim="800000"/>
            <a:headEnd/>
            <a:tailEnd/>
          </a:ln>
        </p:spPr>
        <p:txBody>
          <a:bodyPr/>
          <a:lstStyle/>
          <a:p>
            <a:fld id="{09B2424E-789A-4B71-B009-A93F1170BCCA}" type="slidenum">
              <a:rPr lang="en-GB" smtClean="0"/>
              <a:pPr/>
              <a:t>41</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7EB011E4-AC58-4139-8681-894A0FDA45B8}" type="slidenum">
              <a:rPr lang="en-GB" smtClean="0"/>
              <a:pPr>
                <a:defRPr/>
              </a:pPr>
              <a:t>43</a:t>
            </a:fld>
            <a:endParaRPr lang="en-GB"/>
          </a:p>
        </p:txBody>
      </p:sp>
    </p:spTree>
    <p:extLst>
      <p:ext uri="{BB962C8B-B14F-4D97-AF65-F5344CB8AC3E}">
        <p14:creationId xmlns:p14="http://schemas.microsoft.com/office/powerpoint/2010/main" val="31473539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EB011E4-AC58-4139-8681-894A0FDA45B8}" type="slidenum">
              <a:rPr lang="en-GB" smtClean="0"/>
              <a:pPr>
                <a:defRPr/>
              </a:pPr>
              <a:t>47</a:t>
            </a:fld>
            <a:endParaRPr lang="en-GB"/>
          </a:p>
        </p:txBody>
      </p:sp>
    </p:spTree>
    <p:extLst>
      <p:ext uri="{BB962C8B-B14F-4D97-AF65-F5344CB8AC3E}">
        <p14:creationId xmlns:p14="http://schemas.microsoft.com/office/powerpoint/2010/main" val="1583783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ln>
            <a:miter lim="800000"/>
            <a:headEnd/>
            <a:tailEnd/>
          </a:ln>
        </p:spPr>
        <p:txBody>
          <a:bodyPr/>
          <a:lstStyle/>
          <a:p>
            <a:fld id="{E349C0AC-AA1C-4EFC-A672-C8305D87B3B5}" type="slidenum">
              <a:rPr lang="en-GB" smtClean="0"/>
              <a:pPr/>
              <a:t>51</a:t>
            </a:fld>
            <a:endParaRPr lang="en-GB"/>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4932" name="Rectangle 3"/>
          <p:cNvSpPr>
            <a:spLocks noGrp="1" noChangeArrowheads="1"/>
          </p:cNvSpPr>
          <p:nvPr>
            <p:ph type="body" idx="1"/>
          </p:nvPr>
        </p:nvSpPr>
        <p:spPr bwMode="auto">
          <a:noFill/>
        </p:spPr>
        <p:txBody>
          <a:bodyPr/>
          <a:lstStyle/>
          <a:p>
            <a:pPr eaLnBrk="1" hangingPunct="1">
              <a:spcBef>
                <a:spcPct val="0"/>
              </a:spcBef>
            </a:pPr>
            <a:endParaRPr lang="en-GB"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EB011E4-AC58-4139-8681-894A0FDA45B8}" type="slidenum">
              <a:rPr lang="en-GB" smtClean="0"/>
              <a:pPr>
                <a:defRPr/>
              </a:pPr>
              <a:t>52</a:t>
            </a:fld>
            <a:endParaRPr lang="en-GB"/>
          </a:p>
        </p:txBody>
      </p:sp>
    </p:spTree>
    <p:extLst>
      <p:ext uri="{BB962C8B-B14F-4D97-AF65-F5344CB8AC3E}">
        <p14:creationId xmlns:p14="http://schemas.microsoft.com/office/powerpoint/2010/main" val="4165802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ln>
            <a:miter lim="800000"/>
            <a:headEnd/>
            <a:tailEnd/>
          </a:ln>
        </p:spPr>
        <p:txBody>
          <a:bodyPr/>
          <a:lstStyle/>
          <a:p>
            <a:fld id="{64BFD938-D76A-45A0-9FEE-C1111076A8ED}" type="slidenum">
              <a:rPr lang="en-GB" smtClean="0"/>
              <a:pPr/>
              <a:t>53</a:t>
            </a:fld>
            <a:endParaRPr lang="en-GB"/>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a:lstStyle/>
          <a:p>
            <a:pPr eaLnBrk="1" hangingPunct="1">
              <a:spcBef>
                <a:spcPct val="0"/>
              </a:spcBef>
            </a:pPr>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a:lstStyle/>
          <a:p>
            <a:pPr eaLnBrk="1" hangingPunct="1">
              <a:spcBef>
                <a:spcPct val="0"/>
              </a:spcBef>
            </a:pPr>
            <a:endParaRPr lang="en-GB" dirty="0">
              <a:latin typeface="Arial" charset="0"/>
              <a:cs typeface="Arial" charset="0"/>
            </a:endParaRPr>
          </a:p>
          <a:p>
            <a:pPr eaLnBrk="1" hangingPunct="1">
              <a:spcBef>
                <a:spcPct val="0"/>
              </a:spcBef>
            </a:pPr>
            <a:endParaRPr lang="en-GB" dirty="0">
              <a:latin typeface="Arial" charset="0"/>
              <a:cs typeface="Arial" charset="0"/>
            </a:endParaRPr>
          </a:p>
        </p:txBody>
      </p:sp>
      <p:sp>
        <p:nvSpPr>
          <p:cNvPr id="94212" name="Slide Number Placeholder 3"/>
          <p:cNvSpPr>
            <a:spLocks noGrp="1"/>
          </p:cNvSpPr>
          <p:nvPr>
            <p:ph type="sldNum" sz="quarter" idx="5"/>
          </p:nvPr>
        </p:nvSpPr>
        <p:spPr bwMode="auto">
          <a:noFill/>
          <a:ln>
            <a:miter lim="800000"/>
            <a:headEnd/>
            <a:tailEnd/>
          </a:ln>
        </p:spPr>
        <p:txBody>
          <a:bodyPr/>
          <a:lstStyle/>
          <a:p>
            <a:fld id="{DD05D8B7-0C31-440E-8756-EC4687555304}" type="slidenum">
              <a:rPr lang="en-GB"/>
              <a:pPr/>
              <a:t>6</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a:lstStyle/>
          <a:p>
            <a:endParaRPr lang="en-GB" dirty="0"/>
          </a:p>
        </p:txBody>
      </p:sp>
      <p:sp>
        <p:nvSpPr>
          <p:cNvPr id="90116" name="Slide Number Placeholder 3"/>
          <p:cNvSpPr>
            <a:spLocks noGrp="1"/>
          </p:cNvSpPr>
          <p:nvPr>
            <p:ph type="sldNum" sz="quarter" idx="5"/>
          </p:nvPr>
        </p:nvSpPr>
        <p:spPr bwMode="auto">
          <a:noFill/>
          <a:ln>
            <a:miter lim="800000"/>
            <a:headEnd/>
            <a:tailEnd/>
          </a:ln>
        </p:spPr>
        <p:txBody>
          <a:bodyPr/>
          <a:lstStyle/>
          <a:p>
            <a:fld id="{B68C046A-C244-4DD7-8DEA-657B2003E6A6}" type="slidenum">
              <a:rPr lang="en-GB" smtClean="0"/>
              <a:pPr/>
              <a:t>54</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noFill/>
          <a:ln>
            <a:miter lim="800000"/>
            <a:headEnd/>
            <a:tailEnd/>
          </a:ln>
        </p:spPr>
        <p:txBody>
          <a:bodyPr/>
          <a:lstStyle/>
          <a:p>
            <a:fld id="{185EB50C-20E4-458F-AA50-C93FA085C545}" type="slidenum">
              <a:rPr lang="en-GB" smtClean="0"/>
              <a:pPr/>
              <a:t>55</a:t>
            </a:fld>
            <a:endParaRPr lang="en-GB"/>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60" name="Rectangle 3"/>
          <p:cNvSpPr>
            <a:spLocks noGrp="1" noChangeArrowheads="1"/>
          </p:cNvSpPr>
          <p:nvPr>
            <p:ph type="body" idx="1"/>
          </p:nvPr>
        </p:nvSpPr>
        <p:spPr bwMode="auto">
          <a:noFill/>
        </p:spPr>
        <p:txBody>
          <a:bodyPr/>
          <a:lstStyle/>
          <a:p>
            <a:pPr eaLnBrk="1" hangingPunct="1">
              <a:spcBef>
                <a:spcPct val="0"/>
              </a:spcBef>
            </a:pPr>
            <a:endParaRPr lang="en-GB"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EB011E4-AC58-4139-8681-894A0FDA45B8}" type="slidenum">
              <a:rPr lang="en-GB" smtClean="0"/>
              <a:pPr>
                <a:defRPr/>
              </a:pPr>
              <a:t>56</a:t>
            </a:fld>
            <a:endParaRPr lang="en-GB"/>
          </a:p>
        </p:txBody>
      </p:sp>
    </p:spTree>
    <p:extLst>
      <p:ext uri="{BB962C8B-B14F-4D97-AF65-F5344CB8AC3E}">
        <p14:creationId xmlns:p14="http://schemas.microsoft.com/office/powerpoint/2010/main" val="17165739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ln>
            <a:miter lim="800000"/>
            <a:headEnd/>
            <a:tailEnd/>
          </a:ln>
        </p:spPr>
        <p:txBody>
          <a:bodyPr/>
          <a:lstStyle/>
          <a:p>
            <a:fld id="{7D6146CC-4C47-4EE4-9091-EE44BB39ABD9}" type="slidenum">
              <a:rPr lang="en-GB" smtClean="0"/>
              <a:pPr/>
              <a:t>57</a:t>
            </a:fld>
            <a:endParaRPr lang="en-GB"/>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8" name="Rectangle 3"/>
          <p:cNvSpPr>
            <a:spLocks noGrp="1" noChangeArrowheads="1"/>
          </p:cNvSpPr>
          <p:nvPr>
            <p:ph type="body" idx="1"/>
          </p:nvPr>
        </p:nvSpPr>
        <p:spPr bwMode="auto">
          <a:noFill/>
        </p:spPr>
        <p:txBody>
          <a:bodyPr/>
          <a:lstStyle/>
          <a:p>
            <a:pPr eaLnBrk="1" hangingPunct="1">
              <a:spcBef>
                <a:spcPct val="0"/>
              </a:spcBef>
            </a:pPr>
            <a:endParaRPr lang="en-GB"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ln>
            <a:miter lim="800000"/>
            <a:headEnd/>
            <a:tailEnd/>
          </a:ln>
        </p:spPr>
        <p:txBody>
          <a:bodyPr/>
          <a:lstStyle/>
          <a:p>
            <a:fld id="{7C8C7722-65CB-4D6E-AA3C-0F8922D62FDE}" type="slidenum">
              <a:rPr lang="en-GB" smtClean="0"/>
              <a:pPr/>
              <a:t>59</a:t>
            </a:fld>
            <a:endParaRPr lang="en-GB"/>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0836" name="Rectangle 3"/>
          <p:cNvSpPr>
            <a:spLocks noGrp="1" noChangeArrowheads="1"/>
          </p:cNvSpPr>
          <p:nvPr>
            <p:ph type="body" idx="1"/>
          </p:nvPr>
        </p:nvSpPr>
        <p:spPr bwMode="auto">
          <a:noFill/>
        </p:spPr>
        <p:txBody>
          <a:bodyPr/>
          <a:lstStyle/>
          <a:p>
            <a:pPr eaLnBrk="1" hangingPunct="1">
              <a:spcBef>
                <a:spcPct val="0"/>
              </a:spcBef>
            </a:pPr>
            <a:endParaRPr lang="en-GB"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D99A335-577F-49BE-9627-3AD9F5D6EE6C}" type="slidenum">
              <a:rPr lang="en-GB" smtClean="0"/>
              <a:pPr>
                <a:defRPr/>
              </a:pPr>
              <a:t>61</a:t>
            </a:fld>
            <a:endParaRPr lang="en-GB"/>
          </a:p>
        </p:txBody>
      </p:sp>
    </p:spTree>
    <p:extLst>
      <p:ext uri="{BB962C8B-B14F-4D97-AF65-F5344CB8AC3E}">
        <p14:creationId xmlns:p14="http://schemas.microsoft.com/office/powerpoint/2010/main" val="9128211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D99A335-577F-49BE-9627-3AD9F5D6EE6C}" type="slidenum">
              <a:rPr lang="en-GB" smtClean="0"/>
              <a:pPr>
                <a:defRPr/>
              </a:pPr>
              <a:t>62</a:t>
            </a:fld>
            <a:endParaRPr lang="en-GB"/>
          </a:p>
        </p:txBody>
      </p:sp>
    </p:spTree>
    <p:extLst>
      <p:ext uri="{BB962C8B-B14F-4D97-AF65-F5344CB8AC3E}">
        <p14:creationId xmlns:p14="http://schemas.microsoft.com/office/powerpoint/2010/main" val="12041629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0D99A335-577F-49BE-9627-3AD9F5D6EE6C}" type="slidenum">
              <a:rPr lang="en-GB" smtClean="0"/>
              <a:pPr>
                <a:defRPr/>
              </a:pPr>
              <a:t>67</a:t>
            </a:fld>
            <a:endParaRPr lang="en-GB"/>
          </a:p>
        </p:txBody>
      </p:sp>
    </p:spTree>
    <p:extLst>
      <p:ext uri="{BB962C8B-B14F-4D97-AF65-F5344CB8AC3E}">
        <p14:creationId xmlns:p14="http://schemas.microsoft.com/office/powerpoint/2010/main" val="25203791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a:lstStyle/>
          <a:p>
            <a:endParaRPr lang="en-GB"/>
          </a:p>
        </p:txBody>
      </p:sp>
      <p:sp>
        <p:nvSpPr>
          <p:cNvPr id="136196" name="Slide Number Placeholder 3"/>
          <p:cNvSpPr>
            <a:spLocks noGrp="1"/>
          </p:cNvSpPr>
          <p:nvPr>
            <p:ph type="sldNum" sz="quarter" idx="5"/>
          </p:nvPr>
        </p:nvSpPr>
        <p:spPr bwMode="auto">
          <a:noFill/>
          <a:ln>
            <a:miter lim="800000"/>
            <a:headEnd/>
            <a:tailEnd/>
          </a:ln>
        </p:spPr>
        <p:txBody>
          <a:bodyPr/>
          <a:lstStyle/>
          <a:p>
            <a:fld id="{7454500C-A1D4-42ED-ACFD-F95984CA4A1C}" type="slidenum">
              <a:rPr lang="en-GB"/>
              <a:pPr/>
              <a:t>68</a:t>
            </a:fld>
            <a:endParaRPr lang="en-GB"/>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a:lstStyle/>
          <a:p>
            <a:endParaRPr lang="en-GB" dirty="0"/>
          </a:p>
        </p:txBody>
      </p:sp>
      <p:sp>
        <p:nvSpPr>
          <p:cNvPr id="139268" name="Slide Number Placeholder 3"/>
          <p:cNvSpPr>
            <a:spLocks noGrp="1"/>
          </p:cNvSpPr>
          <p:nvPr>
            <p:ph type="sldNum" sz="quarter" idx="5"/>
          </p:nvPr>
        </p:nvSpPr>
        <p:spPr bwMode="auto">
          <a:noFill/>
          <a:ln>
            <a:miter lim="800000"/>
            <a:headEnd/>
            <a:tailEnd/>
          </a:ln>
        </p:spPr>
        <p:txBody>
          <a:bodyPr/>
          <a:lstStyle/>
          <a:p>
            <a:fld id="{57555925-E603-4AB3-B0E2-7AA5FD555378}" type="slidenum">
              <a:rPr lang="en-GB"/>
              <a:pPr/>
              <a:t>73</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a:lstStyle/>
          <a:p>
            <a:endParaRPr lang="en-GB" dirty="0"/>
          </a:p>
        </p:txBody>
      </p:sp>
      <p:sp>
        <p:nvSpPr>
          <p:cNvPr id="95236" name="Slide Number Placeholder 3"/>
          <p:cNvSpPr>
            <a:spLocks noGrp="1"/>
          </p:cNvSpPr>
          <p:nvPr>
            <p:ph type="sldNum" sz="quarter" idx="5"/>
          </p:nvPr>
        </p:nvSpPr>
        <p:spPr bwMode="auto">
          <a:noFill/>
          <a:ln>
            <a:miter lim="800000"/>
            <a:headEnd/>
            <a:tailEnd/>
          </a:ln>
        </p:spPr>
        <p:txBody>
          <a:bodyPr/>
          <a:lstStyle/>
          <a:p>
            <a:fld id="{DF245AAB-63D6-45F1-BF1C-79E9D7A0546D}" type="slidenum">
              <a:rPr lang="en-GB"/>
              <a:pPr/>
              <a:t>7</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D99A335-577F-49BE-9627-3AD9F5D6EE6C}" type="slidenum">
              <a:rPr lang="en-GB" smtClean="0"/>
              <a:pPr>
                <a:defRPr/>
              </a:pPr>
              <a:t>8</a:t>
            </a:fld>
            <a:endParaRPr lang="en-GB"/>
          </a:p>
        </p:txBody>
      </p:sp>
    </p:spTree>
    <p:extLst>
      <p:ext uri="{BB962C8B-B14F-4D97-AF65-F5344CB8AC3E}">
        <p14:creationId xmlns:p14="http://schemas.microsoft.com/office/powerpoint/2010/main" val="4027761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676BD66-DD3E-493C-948B-EB27C2A0C3AD}" type="slidenum">
              <a:rPr lang="en-GB" smtClean="0"/>
              <a:pPr/>
              <a:t>9</a:t>
            </a:fld>
            <a:endParaRPr lang="en-GB" dirty="0"/>
          </a:p>
        </p:txBody>
      </p:sp>
    </p:spTree>
    <p:extLst>
      <p:ext uri="{BB962C8B-B14F-4D97-AF65-F5344CB8AC3E}">
        <p14:creationId xmlns:p14="http://schemas.microsoft.com/office/powerpoint/2010/main" val="459938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a:lstStyle/>
          <a:p>
            <a:pPr eaLnBrk="1" hangingPunct="1">
              <a:spcBef>
                <a:spcPct val="0"/>
              </a:spcBef>
            </a:pPr>
            <a:endParaRPr lang="en-GB" dirty="0"/>
          </a:p>
        </p:txBody>
      </p:sp>
      <p:sp>
        <p:nvSpPr>
          <p:cNvPr id="102404" name="Slide Number Placeholder 3"/>
          <p:cNvSpPr>
            <a:spLocks noGrp="1"/>
          </p:cNvSpPr>
          <p:nvPr>
            <p:ph type="sldNum" sz="quarter" idx="5"/>
          </p:nvPr>
        </p:nvSpPr>
        <p:spPr bwMode="auto">
          <a:noFill/>
          <a:ln>
            <a:miter lim="800000"/>
            <a:headEnd/>
            <a:tailEnd/>
          </a:ln>
        </p:spPr>
        <p:txBody>
          <a:bodyPr/>
          <a:lstStyle/>
          <a:p>
            <a:fld id="{8B3E1D35-6DBD-4C68-AB24-913430E4E993}" type="slidenum">
              <a:rPr lang="en-GB"/>
              <a:pPr/>
              <a:t>10</a:t>
            </a:fld>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676BD66-DD3E-493C-948B-EB27C2A0C3AD}" type="slidenum">
              <a:rPr lang="en-GB" smtClean="0"/>
              <a:pPr/>
              <a:t>11</a:t>
            </a:fld>
            <a:endParaRPr lang="en-GB" dirty="0"/>
          </a:p>
        </p:txBody>
      </p:sp>
    </p:spTree>
    <p:extLst>
      <p:ext uri="{BB962C8B-B14F-4D97-AF65-F5344CB8AC3E}">
        <p14:creationId xmlns:p14="http://schemas.microsoft.com/office/powerpoint/2010/main" val="3858481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7F5576-9C33-4FDA-9ADA-6C76FE003F98}" type="datetimeFigureOut">
              <a:rPr lang="en-GB" smtClean="0"/>
              <a:pPr/>
              <a:t>09/05/2020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C8A683-5A9C-49BC-9D48-77E9E0A8C32E}" type="slidenum">
              <a:rPr lang="en-GB" smtClean="0"/>
              <a:pPr/>
              <a:t>‹#›</a:t>
            </a:fld>
            <a:endParaRPr lang="en-GB"/>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7F5576-9C33-4FDA-9ADA-6C76FE003F98}" type="datetimeFigureOut">
              <a:rPr lang="en-GB" smtClean="0"/>
              <a:pPr/>
              <a:t>09/05/2020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C8A683-5A9C-49BC-9D48-77E9E0A8C32E}"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7F5576-9C33-4FDA-9ADA-6C76FE003F98}" type="datetimeFigureOut">
              <a:rPr lang="en-GB" smtClean="0"/>
              <a:pPr/>
              <a:t>09/05/2020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C8A683-5A9C-49BC-9D48-77E9E0A8C32E}"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7F5576-9C33-4FDA-9ADA-6C76FE003F98}" type="datetimeFigureOut">
              <a:rPr lang="en-GB" smtClean="0"/>
              <a:pPr/>
              <a:t>09/05/2020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C8A683-5A9C-49BC-9D48-77E9E0A8C32E}"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7F5576-9C33-4FDA-9ADA-6C76FE003F98}" type="datetimeFigureOut">
              <a:rPr lang="en-GB" smtClean="0"/>
              <a:pPr/>
              <a:t>09/05/2020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C8A683-5A9C-49BC-9D48-77E9E0A8C32E}" type="slidenum">
              <a:rPr lang="en-GB" smtClean="0"/>
              <a:pPr/>
              <a:t>‹#›</a:t>
            </a:fld>
            <a:endParaRPr lang="en-GB"/>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7F5576-9C33-4FDA-9ADA-6C76FE003F98}" type="datetimeFigureOut">
              <a:rPr lang="en-GB" smtClean="0"/>
              <a:pPr/>
              <a:t>09/05/2020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C8A683-5A9C-49BC-9D48-77E9E0A8C32E}"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7F5576-9C33-4FDA-9ADA-6C76FE003F98}" type="datetimeFigureOut">
              <a:rPr lang="en-GB" smtClean="0"/>
              <a:pPr/>
              <a:t>09/05/2020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2C8A683-5A9C-49BC-9D48-77E9E0A8C32E}" type="slidenum">
              <a:rPr lang="en-GB" smtClean="0"/>
              <a:pPr/>
              <a:t>‹#›</a:t>
            </a:fld>
            <a:endParaRPr lang="en-GB"/>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7F5576-9C33-4FDA-9ADA-6C76FE003F98}" type="datetimeFigureOut">
              <a:rPr lang="en-GB" smtClean="0"/>
              <a:pPr/>
              <a:t>09/05/2020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2C8A683-5A9C-49BC-9D48-77E9E0A8C32E}"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7F5576-9C33-4FDA-9ADA-6C76FE003F98}" type="datetimeFigureOut">
              <a:rPr lang="en-GB" smtClean="0"/>
              <a:pPr/>
              <a:t>09/05/2020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2C8A683-5A9C-49BC-9D48-77E9E0A8C32E}"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7F5576-9C33-4FDA-9ADA-6C76FE003F98}" type="datetimeFigureOut">
              <a:rPr lang="en-GB" smtClean="0"/>
              <a:pPr/>
              <a:t>09/05/2020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C8A683-5A9C-49BC-9D48-77E9E0A8C32E}" type="slidenum">
              <a:rPr lang="en-GB" smtClean="0"/>
              <a:pPr/>
              <a:t>‹#›</a:t>
            </a:fld>
            <a:endParaRPr lang="en-GB"/>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7F5576-9C33-4FDA-9ADA-6C76FE003F98}" type="datetimeFigureOut">
              <a:rPr lang="en-GB" smtClean="0"/>
              <a:pPr/>
              <a:t>09/05/2020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C8A683-5A9C-49BC-9D48-77E9E0A8C32E}"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827F5576-9C33-4FDA-9ADA-6C76FE003F98}" type="datetimeFigureOut">
              <a:rPr lang="en-GB" smtClean="0"/>
              <a:pPr/>
              <a:t>09/05/2020</a:t>
            </a:fld>
            <a:endParaRPr lang="en-GB"/>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GB"/>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62C8A683-5A9C-49BC-9D48-77E9E0A8C32E}"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rdmc.nottingham.ac.uk/handle/internal/129"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0.xml"/><Relationship Id="rId5" Type="http://schemas.microsoft.com/office/2007/relationships/hdphoto" Target="../media/hdphoto2.wdp"/><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36.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42.png"/><Relationship Id="rId4" Type="http://schemas.openxmlformats.org/officeDocument/2006/relationships/image" Target="../media/image41.gif"/></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40.xml"/><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 Id="rId9"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57.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07/relationships/hdphoto" Target="../media/hdphoto5.wdp"/><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microsoft.com/office/2007/relationships/hdphoto" Target="../media/hdphoto6.wdp"/></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4.png"/><Relationship Id="rId5" Type="http://schemas.microsoft.com/office/2007/relationships/hdphoto" Target="../media/hdphoto7.wdp"/><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5.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24.xml"/><Relationship Id="rId5" Type="http://schemas.microsoft.com/office/2007/relationships/hdphoto" Target="../media/hdphoto9.wdp"/><Relationship Id="rId4" Type="http://schemas.openxmlformats.org/officeDocument/2006/relationships/image" Target="../media/image78.jpeg"/></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minerals </a:t>
            </a:r>
            <a:endParaRPr lang="en-US" dirty="0"/>
          </a:p>
        </p:txBody>
      </p:sp>
      <p:sp>
        <p:nvSpPr>
          <p:cNvPr id="3" name="Subtitle 2"/>
          <p:cNvSpPr>
            <a:spLocks noGrp="1"/>
          </p:cNvSpPr>
          <p:nvPr>
            <p:ph type="subTitle" idx="1"/>
          </p:nvPr>
        </p:nvSpPr>
        <p:spPr/>
        <p:txBody>
          <a:bodyPr/>
          <a:lstStyle/>
          <a:p>
            <a:r>
              <a:rPr lang="en-US" dirty="0" smtClean="0"/>
              <a:t>Source: vitamin Village</a:t>
            </a:r>
          </a:p>
          <a:p>
            <a:r>
              <a:rPr lang="en-US" dirty="0">
                <a:hlinkClick r:id="rId2"/>
              </a:rPr>
              <a:t>https://</a:t>
            </a:r>
            <a:r>
              <a:rPr lang="en-US" dirty="0" smtClean="0">
                <a:hlinkClick r:id="rId2"/>
              </a:rPr>
              <a:t>rdmc.nottingham.ac.uk/handle/internal/129</a:t>
            </a:r>
            <a:endParaRPr lang="en-US" dirty="0" smtClean="0"/>
          </a:p>
          <a:p>
            <a:r>
              <a:rPr lang="en-US" dirty="0" smtClean="0"/>
              <a:t>  </a:t>
            </a:r>
          </a:p>
          <a:p>
            <a:endParaRPr lang="en-US" dirty="0"/>
          </a:p>
        </p:txBody>
      </p:sp>
    </p:spTree>
    <p:extLst>
      <p:ext uri="{BB962C8B-B14F-4D97-AF65-F5344CB8AC3E}">
        <p14:creationId xmlns:p14="http://schemas.microsoft.com/office/powerpoint/2010/main" val="22326948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defTabSz="912813" eaLnBrk="1" hangingPunct="1"/>
            <a:r>
              <a:rPr lang="en-GB" b="1" dirty="0">
                <a:latin typeface="Calibri" pitchFamily="34" charset="0"/>
                <a:cs typeface="Arial" charset="0"/>
              </a:rPr>
              <a:t>Minerals and nutrition</a:t>
            </a:r>
          </a:p>
        </p:txBody>
      </p:sp>
      <p:sp>
        <p:nvSpPr>
          <p:cNvPr id="28675" name="Content Placeholder 2"/>
          <p:cNvSpPr>
            <a:spLocks noGrp="1"/>
          </p:cNvSpPr>
          <p:nvPr>
            <p:ph idx="1"/>
          </p:nvPr>
        </p:nvSpPr>
        <p:spPr>
          <a:xfrm>
            <a:off x="251520" y="1484784"/>
            <a:ext cx="7859216" cy="4800600"/>
          </a:xfrm>
        </p:spPr>
        <p:txBody>
          <a:bodyPr>
            <a:normAutofit/>
          </a:bodyPr>
          <a:lstStyle/>
          <a:p>
            <a:pPr marL="114300" indent="0" defTabSz="912813" eaLnBrk="1" hangingPunct="1">
              <a:buNone/>
            </a:pPr>
            <a:endParaRPr lang="en-GB" sz="2400" dirty="0">
              <a:latin typeface="Calibri" pitchFamily="34" charset="0"/>
              <a:cs typeface="Arial" charset="0"/>
            </a:endParaRPr>
          </a:p>
          <a:p>
            <a:pPr defTabSz="912813">
              <a:lnSpc>
                <a:spcPct val="110000"/>
              </a:lnSpc>
              <a:buFont typeface="Wingdings" pitchFamily="2" charset="2"/>
              <a:buChar char="Ø"/>
            </a:pPr>
            <a:r>
              <a:rPr lang="en-GB" sz="2400" dirty="0">
                <a:latin typeface="Calibri" pitchFamily="34" charset="0"/>
                <a:cs typeface="Arial" charset="0"/>
              </a:rPr>
              <a:t> Dietary Reference Values (DRVs) have been determined for minerals </a:t>
            </a:r>
          </a:p>
          <a:p>
            <a:pPr lvl="1" defTabSz="912813">
              <a:lnSpc>
                <a:spcPct val="110000"/>
              </a:lnSpc>
              <a:buFont typeface="Verdana" pitchFamily="34" charset="0"/>
              <a:buChar char="◦"/>
            </a:pPr>
            <a:r>
              <a:rPr lang="en-GB" sz="2400" dirty="0">
                <a:latin typeface="Calibri" pitchFamily="34" charset="0"/>
                <a:cs typeface="Arial" charset="0"/>
              </a:rPr>
              <a:t>Enough circulating level</a:t>
            </a:r>
          </a:p>
          <a:p>
            <a:pPr lvl="1" defTabSz="912813">
              <a:lnSpc>
                <a:spcPct val="110000"/>
              </a:lnSpc>
              <a:buFont typeface="Verdana" pitchFamily="34" charset="0"/>
              <a:buChar char="◦"/>
            </a:pPr>
            <a:r>
              <a:rPr lang="en-GB" sz="2400" dirty="0">
                <a:latin typeface="Calibri" pitchFamily="34" charset="0"/>
                <a:cs typeface="Arial" charset="0"/>
              </a:rPr>
              <a:t>Prevent </a:t>
            </a:r>
            <a:r>
              <a:rPr lang="en-GB" sz="2400" dirty="0">
                <a:solidFill>
                  <a:srgbClr val="000000"/>
                </a:solidFill>
                <a:latin typeface="Calibri" pitchFamily="34" charset="0"/>
                <a:cs typeface="Arial" charset="0"/>
              </a:rPr>
              <a:t>deficiency</a:t>
            </a:r>
            <a:r>
              <a:rPr lang="en-GB" sz="2400" dirty="0">
                <a:latin typeface="Calibri" pitchFamily="34" charset="0"/>
                <a:cs typeface="Arial" charset="0"/>
              </a:rPr>
              <a:t> disease</a:t>
            </a:r>
          </a:p>
          <a:p>
            <a:pPr marL="411480" lvl="1" indent="0" defTabSz="912813">
              <a:lnSpc>
                <a:spcPct val="110000"/>
              </a:lnSpc>
              <a:buNone/>
            </a:pPr>
            <a:endParaRPr lang="en-GB" sz="2400" dirty="0">
              <a:latin typeface="Calibri" pitchFamily="34" charset="0"/>
              <a:cs typeface="Arial" charset="0"/>
            </a:endParaRPr>
          </a:p>
          <a:p>
            <a:pPr marL="114300" indent="0" defTabSz="912813">
              <a:lnSpc>
                <a:spcPct val="110000"/>
              </a:lnSpc>
              <a:buNone/>
            </a:pPr>
            <a:endParaRPr lang="en-GB" dirty="0">
              <a:latin typeface="Calibri" pitchFamily="34" charset="0"/>
              <a:cs typeface="Arial" charset="0"/>
            </a:endParaRPr>
          </a:p>
          <a:p>
            <a:pPr marL="114300" indent="0" defTabSz="912813" eaLnBrk="1" hangingPunct="1">
              <a:buNone/>
            </a:pPr>
            <a:endParaRPr lang="en-GB" sz="2800" dirty="0">
              <a:latin typeface="Calibri" pitchFamily="34" charset="0"/>
              <a:cs typeface="Arial" charset="0"/>
            </a:endParaRPr>
          </a:p>
          <a:p>
            <a:pPr defTabSz="912813" eaLnBrk="1" hangingPunct="1"/>
            <a:endParaRPr lang="en-GB" sz="2800" dirty="0">
              <a:latin typeface="Calibri" pitchFamily="34" charset="0"/>
              <a:cs typeface="Arial" charset="0"/>
            </a:endParaRPr>
          </a:p>
          <a:p>
            <a:pPr defTabSz="912813" eaLnBrk="1" hangingPunct="1"/>
            <a:endParaRPr lang="en-GB" sz="2800" dirty="0">
              <a:latin typeface="Calibri" pitchFamily="34" charset="0"/>
              <a:cs typeface="Arial" charset="0"/>
            </a:endParaRPr>
          </a:p>
        </p:txBody>
      </p:sp>
    </p:spTree>
    <p:custDataLst>
      <p:tags r:id="rId1"/>
    </p:custDataLst>
    <p:extLst>
      <p:ext uri="{BB962C8B-B14F-4D97-AF65-F5344CB8AC3E}">
        <p14:creationId xmlns:p14="http://schemas.microsoft.com/office/powerpoint/2010/main" val="28330276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Hidden Hunger</a:t>
            </a:r>
          </a:p>
        </p:txBody>
      </p:sp>
      <p:sp>
        <p:nvSpPr>
          <p:cNvPr id="3" name="Content Placeholder 2"/>
          <p:cNvSpPr>
            <a:spLocks noGrp="1"/>
          </p:cNvSpPr>
          <p:nvPr>
            <p:ph idx="1"/>
          </p:nvPr>
        </p:nvSpPr>
        <p:spPr>
          <a:xfrm>
            <a:off x="8549" y="5517232"/>
            <a:ext cx="7620000" cy="1171600"/>
          </a:xfrm>
        </p:spPr>
        <p:txBody>
          <a:bodyPr>
            <a:normAutofit fontScale="92500" lnSpcReduction="10000"/>
          </a:bodyPr>
          <a:lstStyle/>
          <a:p>
            <a:pPr lvl="0" defTabSz="912813">
              <a:lnSpc>
                <a:spcPct val="110000"/>
              </a:lnSpc>
              <a:buClr>
                <a:srgbClr val="727CA3"/>
              </a:buClr>
              <a:buFont typeface="Wingdings" pitchFamily="2" charset="2"/>
              <a:buChar char="Ø"/>
            </a:pPr>
            <a:r>
              <a:rPr lang="en-GB" dirty="0">
                <a:solidFill>
                  <a:prstClr val="black"/>
                </a:solidFill>
                <a:latin typeface="Calibri" pitchFamily="34" charset="0"/>
                <a:cs typeface="Arial" charset="0"/>
              </a:rPr>
              <a:t> Mineral deficiencies may occur due to;</a:t>
            </a:r>
          </a:p>
          <a:p>
            <a:pPr lvl="1" defTabSz="912813">
              <a:lnSpc>
                <a:spcPct val="110000"/>
              </a:lnSpc>
              <a:buClr>
                <a:srgbClr val="9FB8CD"/>
              </a:buClr>
              <a:buFont typeface="Verdana" pitchFamily="34" charset="0"/>
              <a:buChar char="◦"/>
            </a:pPr>
            <a:r>
              <a:rPr lang="en-GB" dirty="0">
                <a:solidFill>
                  <a:prstClr val="black"/>
                </a:solidFill>
                <a:latin typeface="Calibri" pitchFamily="34" charset="0"/>
                <a:cs typeface="Arial" charset="0"/>
              </a:rPr>
              <a:t>Inadequate diet</a:t>
            </a:r>
          </a:p>
          <a:p>
            <a:pPr lvl="1" defTabSz="912813">
              <a:lnSpc>
                <a:spcPct val="110000"/>
              </a:lnSpc>
              <a:buClr>
                <a:srgbClr val="9FB8CD"/>
              </a:buClr>
              <a:buFont typeface="Verdana" pitchFamily="34" charset="0"/>
              <a:buChar char="◦"/>
            </a:pPr>
            <a:r>
              <a:rPr lang="en-GB" dirty="0">
                <a:solidFill>
                  <a:prstClr val="black"/>
                </a:solidFill>
                <a:latin typeface="Calibri" pitchFamily="34" charset="0"/>
                <a:cs typeface="Arial" charset="0"/>
              </a:rPr>
              <a:t>Inability to digest or assimilate the mineral</a:t>
            </a:r>
          </a:p>
          <a:p>
            <a:endParaRPr lang="en-GB"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620688"/>
            <a:ext cx="8395174" cy="549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08104" y="6559460"/>
            <a:ext cx="3635896" cy="261610"/>
          </a:xfrm>
          <a:prstGeom prst="rect">
            <a:avLst/>
          </a:prstGeom>
          <a:noFill/>
        </p:spPr>
        <p:txBody>
          <a:bodyPr wrap="square" rtlCol="0">
            <a:spAutoFit/>
          </a:bodyPr>
          <a:lstStyle/>
          <a:p>
            <a:r>
              <a:rPr lang="en-GB" sz="1100" dirty="0">
                <a:latin typeface="Calibri" panose="020F0502020204030204" pitchFamily="34" charset="0"/>
              </a:rPr>
              <a:t>(Data sourced from The Micronutrient Initiative)</a:t>
            </a:r>
          </a:p>
        </p:txBody>
      </p:sp>
    </p:spTree>
    <p:extLst>
      <p:ext uri="{BB962C8B-B14F-4D97-AF65-F5344CB8AC3E}">
        <p14:creationId xmlns:p14="http://schemas.microsoft.com/office/powerpoint/2010/main" val="35517637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23528" y="404664"/>
            <a:ext cx="8229600" cy="1143000"/>
          </a:xfrm>
        </p:spPr>
        <p:txBody>
          <a:bodyPr/>
          <a:lstStyle/>
          <a:p>
            <a:pPr defTabSz="912813" eaLnBrk="1" hangingPunct="1"/>
            <a:r>
              <a:rPr lang="en-US" sz="4000" b="1" dirty="0">
                <a:latin typeface="Calibri" pitchFamily="34" charset="0"/>
                <a:cs typeface="Arial" charset="0"/>
              </a:rPr>
              <a:t>Mineral nutritional requirements</a:t>
            </a:r>
          </a:p>
        </p:txBody>
      </p:sp>
      <p:sp>
        <p:nvSpPr>
          <p:cNvPr id="38915" name="Rectangle 3" descr="Parchment"/>
          <p:cNvSpPr>
            <a:spLocks noGrp="1" noChangeArrowheads="1"/>
          </p:cNvSpPr>
          <p:nvPr>
            <p:ph idx="1"/>
          </p:nvPr>
        </p:nvSpPr>
        <p:spPr>
          <a:xfrm>
            <a:off x="179512" y="1502370"/>
            <a:ext cx="8229600" cy="4806950"/>
          </a:xfrm>
        </p:spPr>
        <p:txBody>
          <a:bodyPr>
            <a:normAutofit/>
          </a:bodyPr>
          <a:lstStyle/>
          <a:p>
            <a:pPr defTabSz="912813" eaLnBrk="1" hangingPunct="1">
              <a:buFont typeface="Wingdings" pitchFamily="2" charset="2"/>
              <a:buChar char="Ø"/>
            </a:pPr>
            <a:r>
              <a:rPr lang="en-US" sz="2800" dirty="0">
                <a:solidFill>
                  <a:srgbClr val="000000"/>
                </a:solidFill>
                <a:latin typeface="Calibri" pitchFamily="34" charset="0"/>
                <a:cs typeface="Arial" charset="0"/>
              </a:rPr>
              <a:t> Minerals are not “degraded”</a:t>
            </a:r>
          </a:p>
          <a:p>
            <a:pPr lvl="1" defTabSz="912813"/>
            <a:r>
              <a:rPr lang="en-US" sz="1800" dirty="0">
                <a:solidFill>
                  <a:srgbClr val="000000"/>
                </a:solidFill>
                <a:latin typeface="Calibri" pitchFamily="34" charset="0"/>
                <a:cs typeface="Arial" charset="0"/>
              </a:rPr>
              <a:t>Recycling can take place but losses are unavoidable</a:t>
            </a:r>
          </a:p>
          <a:p>
            <a:pPr defTabSz="912813" eaLnBrk="1" hangingPunct="1"/>
            <a:endParaRPr lang="en-US" dirty="0">
              <a:solidFill>
                <a:srgbClr val="000000"/>
              </a:solidFill>
              <a:latin typeface="Calibri" pitchFamily="34" charset="0"/>
              <a:cs typeface="Arial" charset="0"/>
            </a:endParaRPr>
          </a:p>
          <a:p>
            <a:pPr defTabSz="912813" eaLnBrk="1" hangingPunct="1">
              <a:buFont typeface="Wingdings" pitchFamily="2" charset="2"/>
              <a:buChar char="Ø"/>
            </a:pPr>
            <a:r>
              <a:rPr lang="en-US" sz="2800" dirty="0">
                <a:solidFill>
                  <a:srgbClr val="000000"/>
                </a:solidFill>
                <a:latin typeface="Calibri" pitchFamily="34" charset="0"/>
                <a:cs typeface="Arial" charset="0"/>
              </a:rPr>
              <a:t> </a:t>
            </a:r>
            <a:r>
              <a:rPr lang="en-US" sz="2800" u="sng" dirty="0">
                <a:solidFill>
                  <a:srgbClr val="000000"/>
                </a:solidFill>
                <a:latin typeface="Calibri" pitchFamily="34" charset="0"/>
                <a:cs typeface="Arial" charset="0"/>
              </a:rPr>
              <a:t>Maintenance</a:t>
            </a:r>
            <a:r>
              <a:rPr lang="en-US" sz="2800" dirty="0">
                <a:solidFill>
                  <a:srgbClr val="000000"/>
                </a:solidFill>
                <a:latin typeface="Calibri" pitchFamily="34" charset="0"/>
                <a:cs typeface="Arial" charset="0"/>
              </a:rPr>
              <a:t> requirements</a:t>
            </a:r>
          </a:p>
          <a:p>
            <a:pPr lvl="1" defTabSz="912813" eaLnBrk="1" hangingPunct="1"/>
            <a:r>
              <a:rPr lang="en-US" b="1" dirty="0">
                <a:solidFill>
                  <a:srgbClr val="000000"/>
                </a:solidFill>
                <a:latin typeface="Calibri" pitchFamily="34" charset="0"/>
                <a:cs typeface="Arial" charset="0"/>
              </a:rPr>
              <a:t>Losses</a:t>
            </a:r>
            <a:r>
              <a:rPr lang="en-US" dirty="0">
                <a:solidFill>
                  <a:srgbClr val="000000"/>
                </a:solidFill>
                <a:latin typeface="Calibri" pitchFamily="34" charset="0"/>
                <a:cs typeface="Arial" charset="0"/>
              </a:rPr>
              <a:t> have to be </a:t>
            </a:r>
            <a:r>
              <a:rPr lang="en-US" dirty="0" smtClean="0">
                <a:solidFill>
                  <a:srgbClr val="000000"/>
                </a:solidFill>
                <a:latin typeface="Calibri" pitchFamily="34" charset="0"/>
                <a:cs typeface="Arial" charset="0"/>
              </a:rPr>
              <a:t>replaced </a:t>
            </a:r>
            <a:endParaRPr lang="en-US" dirty="0">
              <a:solidFill>
                <a:srgbClr val="000000"/>
              </a:solidFill>
              <a:latin typeface="Calibri" pitchFamily="34" charset="0"/>
              <a:cs typeface="Arial" charset="0"/>
            </a:endParaRPr>
          </a:p>
          <a:p>
            <a:pPr lvl="1" defTabSz="912813" eaLnBrk="1" hangingPunct="1"/>
            <a:r>
              <a:rPr lang="en-US" dirty="0" err="1">
                <a:solidFill>
                  <a:srgbClr val="000000"/>
                </a:solidFill>
                <a:latin typeface="Calibri" pitchFamily="34" charset="0"/>
                <a:cs typeface="Arial" charset="0"/>
              </a:rPr>
              <a:t>Faeces</a:t>
            </a:r>
            <a:r>
              <a:rPr lang="en-US" dirty="0">
                <a:solidFill>
                  <a:srgbClr val="000000"/>
                </a:solidFill>
                <a:latin typeface="Calibri" pitchFamily="34" charset="0"/>
                <a:cs typeface="Arial" charset="0"/>
              </a:rPr>
              <a:t> (intestinal secretions), urine, sweat, blood</a:t>
            </a:r>
          </a:p>
          <a:p>
            <a:pPr lvl="1" defTabSz="912813" eaLnBrk="1" hangingPunct="1">
              <a:buNone/>
            </a:pPr>
            <a:endParaRPr lang="en-US" dirty="0">
              <a:solidFill>
                <a:srgbClr val="000000"/>
              </a:solidFill>
              <a:latin typeface="Calibri" pitchFamily="34" charset="0"/>
              <a:cs typeface="Arial" charset="0"/>
            </a:endParaRPr>
          </a:p>
          <a:p>
            <a:pPr defTabSz="912813">
              <a:buFont typeface="Wingdings" pitchFamily="2" charset="2"/>
              <a:buChar char="Ø"/>
            </a:pPr>
            <a:r>
              <a:rPr lang="en-US" dirty="0">
                <a:solidFill>
                  <a:srgbClr val="000000"/>
                </a:solidFill>
                <a:latin typeface="Calibri" pitchFamily="34" charset="0"/>
                <a:cs typeface="Arial" charset="0"/>
              </a:rPr>
              <a:t> </a:t>
            </a:r>
            <a:r>
              <a:rPr lang="en-US" sz="2800" u="sng" dirty="0">
                <a:solidFill>
                  <a:srgbClr val="000000"/>
                </a:solidFill>
                <a:latin typeface="Calibri" pitchFamily="34" charset="0"/>
                <a:cs typeface="Arial" charset="0"/>
              </a:rPr>
              <a:t>Variable</a:t>
            </a:r>
            <a:r>
              <a:rPr lang="en-US" sz="2800" dirty="0">
                <a:solidFill>
                  <a:srgbClr val="000000"/>
                </a:solidFill>
                <a:latin typeface="Calibri" pitchFamily="34" charset="0"/>
                <a:cs typeface="Arial" charset="0"/>
              </a:rPr>
              <a:t> requirement</a:t>
            </a:r>
          </a:p>
          <a:p>
            <a:pPr lvl="1" defTabSz="912813"/>
            <a:r>
              <a:rPr lang="en-US" dirty="0">
                <a:solidFill>
                  <a:srgbClr val="000000"/>
                </a:solidFill>
                <a:latin typeface="Calibri" pitchFamily="34" charset="0"/>
                <a:cs typeface="Arial" charset="0"/>
              </a:rPr>
              <a:t>Functions above maintenance</a:t>
            </a:r>
          </a:p>
          <a:p>
            <a:pPr lvl="1" defTabSz="912813"/>
            <a:r>
              <a:rPr lang="en-US" sz="2000" dirty="0">
                <a:solidFill>
                  <a:srgbClr val="000000"/>
                </a:solidFill>
                <a:latin typeface="Calibri" pitchFamily="34" charset="0"/>
                <a:cs typeface="Arial" charset="0"/>
              </a:rPr>
              <a:t>Pregnancy, lactation, growth, “work”, gut parasites</a:t>
            </a:r>
          </a:p>
          <a:p>
            <a:pPr lvl="1" defTabSz="912813" eaLnBrk="1" hangingPunct="1">
              <a:buNone/>
            </a:pPr>
            <a:endParaRPr lang="en-US" dirty="0">
              <a:latin typeface="Calibri" pitchFamily="34" charset="0"/>
              <a:cs typeface="Arial" charset="0"/>
            </a:endParaRPr>
          </a:p>
          <a:p>
            <a:pPr lvl="1" defTabSz="912813" eaLnBrk="1" hangingPunct="1"/>
            <a:endParaRPr lang="en-US" dirty="0">
              <a:latin typeface="Calibri" pitchFamily="34" charset="0"/>
              <a:cs typeface="Arial" charset="0"/>
            </a:endParaRPr>
          </a:p>
          <a:p>
            <a:pPr lvl="1" defTabSz="912813" eaLnBrk="1" hangingPunct="1"/>
            <a:endParaRPr lang="en-US" dirty="0">
              <a:latin typeface="Calibri" pitchFamily="34" charset="0"/>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3717032"/>
            <a:ext cx="20193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426161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Focus on specific minerals</a:t>
            </a:r>
          </a:p>
        </p:txBody>
      </p:sp>
      <p:sp>
        <p:nvSpPr>
          <p:cNvPr id="3" name="Content Placeholder 2"/>
          <p:cNvSpPr>
            <a:spLocks noGrp="1"/>
          </p:cNvSpPr>
          <p:nvPr>
            <p:ph idx="1"/>
          </p:nvPr>
        </p:nvSpPr>
        <p:spPr/>
        <p:txBody>
          <a:bodyPr/>
          <a:lstStyle/>
          <a:p>
            <a:r>
              <a:rPr lang="en-GB" dirty="0"/>
              <a:t>Sodium and chloride</a:t>
            </a:r>
          </a:p>
          <a:p>
            <a:pPr marL="0" indent="0">
              <a:buNone/>
            </a:pPr>
            <a:endParaRPr lang="en-GB" dirty="0"/>
          </a:p>
          <a:p>
            <a:r>
              <a:rPr lang="en-GB" dirty="0"/>
              <a:t>Iron</a:t>
            </a:r>
          </a:p>
          <a:p>
            <a:pPr marL="0" indent="0">
              <a:buNone/>
            </a:pPr>
            <a:endParaRPr lang="en-GB" dirty="0"/>
          </a:p>
          <a:p>
            <a:r>
              <a:rPr lang="en-GB" dirty="0"/>
              <a:t>Iodine</a:t>
            </a:r>
          </a:p>
          <a:p>
            <a:pPr marL="0" indent="0">
              <a:buNone/>
            </a:pPr>
            <a:endParaRPr lang="en-GB" dirty="0"/>
          </a:p>
          <a:p>
            <a:r>
              <a:rPr lang="en-GB" dirty="0"/>
              <a:t>Selenium</a:t>
            </a:r>
          </a:p>
          <a:p>
            <a:pPr marL="0" indent="0">
              <a:buNone/>
            </a:pPr>
            <a:endParaRPr lang="en-GB" dirty="0"/>
          </a:p>
          <a:p>
            <a:r>
              <a:rPr lang="en-GB" dirty="0"/>
              <a:t>Calcium</a:t>
            </a:r>
          </a:p>
          <a:p>
            <a:endParaRPr lang="en-GB" dirty="0"/>
          </a:p>
          <a:p>
            <a:endParaRPr lang="en-GB" dirty="0"/>
          </a:p>
        </p:txBody>
      </p:sp>
    </p:spTree>
    <p:extLst>
      <p:ext uri="{BB962C8B-B14F-4D97-AF65-F5344CB8AC3E}">
        <p14:creationId xmlns:p14="http://schemas.microsoft.com/office/powerpoint/2010/main" val="1614684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latin typeface="Calibri" pitchFamily="34" charset="0"/>
                <a:cs typeface="Calibri" pitchFamily="34" charset="0"/>
              </a:rPr>
              <a:t>SODIUM AND CHLORIDE</a:t>
            </a:r>
            <a:endParaRPr lang="en-GB" b="1" dirty="0"/>
          </a:p>
        </p:txBody>
      </p:sp>
    </p:spTree>
    <p:extLst>
      <p:ext uri="{BB962C8B-B14F-4D97-AF65-F5344CB8AC3E}">
        <p14:creationId xmlns:p14="http://schemas.microsoft.com/office/powerpoint/2010/main" val="17890055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215" t="19841" r="19570" b="22222"/>
          <a:stretch/>
        </p:blipFill>
        <p:spPr bwMode="auto">
          <a:xfrm>
            <a:off x="533400" y="1527629"/>
            <a:ext cx="8229600" cy="4644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20769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7239000" cy="1143000"/>
          </a:xfrm>
        </p:spPr>
        <p:txBody>
          <a:bodyPr/>
          <a:lstStyle/>
          <a:p>
            <a:r>
              <a:rPr lang="en-GB" dirty="0">
                <a:latin typeface="Calibri" pitchFamily="34" charset="0"/>
                <a:cs typeface="Calibri" pitchFamily="34" charset="0"/>
              </a:rPr>
              <a:t>Also known as salt!</a:t>
            </a:r>
          </a:p>
        </p:txBody>
      </p:sp>
      <p:sp>
        <p:nvSpPr>
          <p:cNvPr id="3" name="Content Placeholder 2"/>
          <p:cNvSpPr>
            <a:spLocks noGrp="1"/>
          </p:cNvSpPr>
          <p:nvPr>
            <p:ph idx="1"/>
          </p:nvPr>
        </p:nvSpPr>
        <p:spPr/>
        <p:txBody>
          <a:bodyPr/>
          <a:lstStyle/>
          <a:p>
            <a:pPr>
              <a:buFont typeface="Wingdings" pitchFamily="2" charset="2"/>
              <a:buChar char="Ø"/>
            </a:pPr>
            <a:r>
              <a:rPr lang="en-GB" dirty="0">
                <a:latin typeface="Calibri" pitchFamily="34" charset="0"/>
                <a:cs typeface="Calibri" pitchFamily="34" charset="0"/>
              </a:rPr>
              <a:t> </a:t>
            </a:r>
            <a:r>
              <a:rPr lang="en-GB" dirty="0">
                <a:solidFill>
                  <a:srgbClr val="000000"/>
                </a:solidFill>
                <a:latin typeface="Calibri" pitchFamily="34" charset="0"/>
                <a:cs typeface="Calibri" pitchFamily="34" charset="0"/>
              </a:rPr>
              <a:t>Major dietary source of sodium chloride (</a:t>
            </a:r>
            <a:r>
              <a:rPr lang="en-GB" dirty="0" err="1">
                <a:solidFill>
                  <a:srgbClr val="000000"/>
                </a:solidFill>
                <a:latin typeface="Calibri" pitchFamily="34" charset="0"/>
                <a:cs typeface="Calibri" pitchFamily="34" charset="0"/>
              </a:rPr>
              <a:t>NaCl</a:t>
            </a:r>
            <a:r>
              <a:rPr lang="en-GB" dirty="0">
                <a:solidFill>
                  <a:srgbClr val="000000"/>
                </a:solidFill>
                <a:latin typeface="Calibri" pitchFamily="34" charset="0"/>
                <a:cs typeface="Calibri" pitchFamily="34" charset="0"/>
              </a:rPr>
              <a:t>)</a:t>
            </a:r>
          </a:p>
          <a:p>
            <a:pPr lvl="1">
              <a:buFont typeface="Arial" pitchFamily="34" charset="0"/>
              <a:buChar char="•"/>
            </a:pPr>
            <a:r>
              <a:rPr lang="en-GB" sz="2000" dirty="0">
                <a:solidFill>
                  <a:srgbClr val="000000"/>
                </a:solidFill>
                <a:latin typeface="Calibri" pitchFamily="34" charset="0"/>
                <a:cs typeface="Calibri" pitchFamily="34" charset="0"/>
              </a:rPr>
              <a:t>Table salt</a:t>
            </a:r>
          </a:p>
          <a:p>
            <a:pPr lvl="1">
              <a:buFont typeface="Arial" pitchFamily="34" charset="0"/>
              <a:buChar char="•"/>
            </a:pPr>
            <a:r>
              <a:rPr lang="en-GB" sz="2000" dirty="0">
                <a:solidFill>
                  <a:srgbClr val="000000"/>
                </a:solidFill>
                <a:latin typeface="Calibri" pitchFamily="34" charset="0"/>
                <a:cs typeface="Calibri" pitchFamily="34" charset="0"/>
              </a:rPr>
              <a:t>Canned meats, soups, pickles, crisps</a:t>
            </a:r>
          </a:p>
          <a:p>
            <a:pPr lvl="1">
              <a:buFont typeface="Wingdings" pitchFamily="2" charset="2"/>
              <a:buChar char="Ø"/>
            </a:pPr>
            <a:endParaRPr lang="en-GB" dirty="0">
              <a:solidFill>
                <a:srgbClr val="000000"/>
              </a:solidFill>
              <a:latin typeface="Calibri" pitchFamily="34" charset="0"/>
              <a:cs typeface="Calibri" pitchFamily="34" charset="0"/>
            </a:endParaRPr>
          </a:p>
          <a:p>
            <a:pPr>
              <a:buFont typeface="Wingdings" pitchFamily="2" charset="2"/>
              <a:buChar char="Ø"/>
            </a:pPr>
            <a:r>
              <a:rPr lang="en-GB" dirty="0">
                <a:solidFill>
                  <a:srgbClr val="000000"/>
                </a:solidFill>
                <a:latin typeface="Calibri" pitchFamily="34" charset="0"/>
                <a:cs typeface="Calibri" pitchFamily="34" charset="0"/>
              </a:rPr>
              <a:t> Natural sodium sources</a:t>
            </a:r>
          </a:p>
          <a:p>
            <a:pPr lvl="1">
              <a:buFont typeface="Arial" pitchFamily="34" charset="0"/>
              <a:buChar char="•"/>
            </a:pPr>
            <a:r>
              <a:rPr lang="en-GB" sz="2000" dirty="0">
                <a:solidFill>
                  <a:srgbClr val="000000"/>
                </a:solidFill>
                <a:latin typeface="Calibri" pitchFamily="34" charset="0"/>
                <a:cs typeface="Calibri" pitchFamily="34" charset="0"/>
              </a:rPr>
              <a:t>Milk, eggs, meat, </a:t>
            </a:r>
          </a:p>
          <a:p>
            <a:pPr lvl="1">
              <a:buFont typeface="Wingdings" pitchFamily="2" charset="2"/>
              <a:buChar char="Ø"/>
            </a:pPr>
            <a:endParaRPr lang="en-GB" dirty="0">
              <a:solidFill>
                <a:srgbClr val="000000"/>
              </a:solidFill>
              <a:latin typeface="Calibri" pitchFamily="34" charset="0"/>
              <a:cs typeface="Calibri" pitchFamily="34" charset="0"/>
            </a:endParaRPr>
          </a:p>
          <a:p>
            <a:pPr>
              <a:buFont typeface="Wingdings" pitchFamily="2" charset="2"/>
              <a:buChar char="Ø"/>
            </a:pPr>
            <a:r>
              <a:rPr lang="en-GB" dirty="0">
                <a:solidFill>
                  <a:srgbClr val="000000"/>
                </a:solidFill>
                <a:latin typeface="Calibri" pitchFamily="34" charset="0"/>
                <a:cs typeface="Calibri" pitchFamily="34" charset="0"/>
              </a:rPr>
              <a:t> Natural chloride sources</a:t>
            </a:r>
          </a:p>
          <a:p>
            <a:pPr lvl="1">
              <a:buFont typeface="Arial" pitchFamily="34" charset="0"/>
              <a:buChar char="•"/>
            </a:pPr>
            <a:r>
              <a:rPr lang="en-GB" sz="2000" dirty="0">
                <a:solidFill>
                  <a:srgbClr val="000000"/>
                </a:solidFill>
                <a:latin typeface="Calibri" pitchFamily="34" charset="0"/>
                <a:cs typeface="Calibri" pitchFamily="34" charset="0"/>
              </a:rPr>
              <a:t>Eggs, fresh meat, </a:t>
            </a:r>
            <a:r>
              <a:rPr lang="en-GB" sz="2000" dirty="0" err="1">
                <a:solidFill>
                  <a:srgbClr val="000000"/>
                </a:solidFill>
                <a:latin typeface="Calibri" pitchFamily="34" charset="0"/>
                <a:cs typeface="Calibri" pitchFamily="34" charset="0"/>
              </a:rPr>
              <a:t>seafoods</a:t>
            </a:r>
            <a:endParaRPr lang="en-GB" sz="2000" dirty="0">
              <a:solidFill>
                <a:srgbClr val="000000"/>
              </a:solidFill>
              <a:latin typeface="Calibri" pitchFamily="34" charset="0"/>
              <a:cs typeface="Calibri" pitchFamily="34" charset="0"/>
            </a:endParaRPr>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3108" y="2924944"/>
            <a:ext cx="1454371" cy="1303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7483" y="4509120"/>
            <a:ext cx="2620888" cy="2027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74936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20000"/>
              </a:lnSpc>
              <a:buFont typeface="Wingdings" pitchFamily="2" charset="2"/>
              <a:buChar char="Ø"/>
            </a:pPr>
            <a:r>
              <a:rPr lang="en-GB" dirty="0">
                <a:latin typeface="Calibri" pitchFamily="34" charset="0"/>
              </a:rPr>
              <a:t>  </a:t>
            </a:r>
            <a:r>
              <a:rPr lang="en-GB" sz="2800" dirty="0">
                <a:latin typeface="Calibri" pitchFamily="34" charset="0"/>
              </a:rPr>
              <a:t>Sodium is the most </a:t>
            </a:r>
            <a:r>
              <a:rPr lang="en-GB" sz="2800" dirty="0">
                <a:solidFill>
                  <a:srgbClr val="FF0000"/>
                </a:solidFill>
                <a:latin typeface="Calibri" pitchFamily="34" charset="0"/>
              </a:rPr>
              <a:t>abundant cation </a:t>
            </a:r>
            <a:r>
              <a:rPr lang="en-GB" sz="2800" dirty="0">
                <a:latin typeface="Calibri" pitchFamily="34" charset="0"/>
              </a:rPr>
              <a:t>in the body (ECF)</a:t>
            </a:r>
          </a:p>
          <a:p>
            <a:pPr marL="274320" lvl="1" indent="0">
              <a:lnSpc>
                <a:spcPct val="120000"/>
              </a:lnSpc>
              <a:buNone/>
            </a:pPr>
            <a:endParaRPr lang="en-GB" dirty="0">
              <a:latin typeface="Calibri" pitchFamily="34" charset="0"/>
            </a:endParaRPr>
          </a:p>
          <a:p>
            <a:pPr marL="274320" lvl="1" indent="0">
              <a:lnSpc>
                <a:spcPct val="120000"/>
              </a:lnSpc>
              <a:buNone/>
            </a:pPr>
            <a:endParaRPr lang="en-GB" dirty="0">
              <a:latin typeface="Calibri" pitchFamily="34" charset="0"/>
            </a:endParaRPr>
          </a:p>
          <a:p>
            <a:pPr>
              <a:lnSpc>
                <a:spcPct val="120000"/>
              </a:lnSpc>
              <a:buFont typeface="Wingdings" panose="05000000000000000000" pitchFamily="2" charset="2"/>
              <a:buChar char="Ø"/>
            </a:pPr>
            <a:r>
              <a:rPr lang="en-GB" sz="3200" dirty="0">
                <a:latin typeface="Calibri" pitchFamily="34" charset="0"/>
                <a:cs typeface="Arial" charset="0"/>
              </a:rPr>
              <a:t> </a:t>
            </a:r>
            <a:r>
              <a:rPr lang="en-US" sz="2800" dirty="0">
                <a:latin typeface="Calibri" pitchFamily="34" charset="0"/>
                <a:cs typeface="Arial" charset="0"/>
              </a:rPr>
              <a:t>Chloride is the most </a:t>
            </a:r>
            <a:r>
              <a:rPr lang="en-US" sz="2800" dirty="0">
                <a:solidFill>
                  <a:srgbClr val="FF0000"/>
                </a:solidFill>
                <a:latin typeface="Calibri" pitchFamily="34" charset="0"/>
                <a:cs typeface="Arial" charset="0"/>
              </a:rPr>
              <a:t>abundant anion </a:t>
            </a:r>
            <a:r>
              <a:rPr lang="en-US" sz="2800" dirty="0">
                <a:latin typeface="Calibri" pitchFamily="34" charset="0"/>
                <a:cs typeface="Arial" charset="0"/>
              </a:rPr>
              <a:t>in ECF (88 % ECF)</a:t>
            </a:r>
          </a:p>
          <a:p>
            <a:pPr lvl="1">
              <a:lnSpc>
                <a:spcPct val="120000"/>
              </a:lnSpc>
              <a:buFont typeface="Arial" pitchFamily="34" charset="0"/>
              <a:buChar char="•"/>
            </a:pPr>
            <a:endParaRPr lang="en-GB" sz="2400" dirty="0">
              <a:latin typeface="Calibri" pitchFamily="34" charset="0"/>
            </a:endParaRPr>
          </a:p>
          <a:p>
            <a:pPr>
              <a:lnSpc>
                <a:spcPct val="120000"/>
              </a:lnSpc>
              <a:buFont typeface="Wingdings" pitchFamily="2" charset="2"/>
              <a:buChar char="Ø"/>
            </a:pPr>
            <a:r>
              <a:rPr lang="en-GB" dirty="0">
                <a:latin typeface="Calibri" pitchFamily="34" charset="0"/>
              </a:rPr>
              <a:t> Majority of dietary sodium and chloride is absorbed  </a:t>
            </a:r>
          </a:p>
          <a:p>
            <a:pPr lvl="1">
              <a:lnSpc>
                <a:spcPct val="120000"/>
              </a:lnSpc>
            </a:pPr>
            <a:r>
              <a:rPr lang="en-GB" b="1" dirty="0">
                <a:solidFill>
                  <a:srgbClr val="0070C0"/>
                </a:solidFill>
                <a:latin typeface="Calibri" pitchFamily="34" charset="0"/>
              </a:rPr>
              <a:t>Excess is excreted by the kidneys</a:t>
            </a:r>
          </a:p>
          <a:p>
            <a:endParaRPr lang="en-GB" dirty="0"/>
          </a:p>
        </p:txBody>
      </p:sp>
      <p:sp>
        <p:nvSpPr>
          <p:cNvPr id="3" name="5-Point Star 2"/>
          <p:cNvSpPr/>
          <p:nvPr/>
        </p:nvSpPr>
        <p:spPr>
          <a:xfrm>
            <a:off x="5148064" y="711022"/>
            <a:ext cx="1224136" cy="10081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a:t>
            </a:r>
          </a:p>
        </p:txBody>
      </p:sp>
      <p:sp>
        <p:nvSpPr>
          <p:cNvPr id="4" name="5-Point Star 3"/>
          <p:cNvSpPr/>
          <p:nvPr/>
        </p:nvSpPr>
        <p:spPr>
          <a:xfrm>
            <a:off x="6876256" y="4293096"/>
            <a:ext cx="1224136" cy="10081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a:t>
            </a:r>
          </a:p>
        </p:txBody>
      </p:sp>
    </p:spTree>
    <p:extLst>
      <p:ext uri="{BB962C8B-B14F-4D97-AF65-F5344CB8AC3E}">
        <p14:creationId xmlns:p14="http://schemas.microsoft.com/office/powerpoint/2010/main" val="25353262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1176" y="188640"/>
            <a:ext cx="8229600" cy="1143000"/>
          </a:xfrm>
        </p:spPr>
        <p:txBody>
          <a:bodyPr/>
          <a:lstStyle/>
          <a:p>
            <a:r>
              <a:rPr lang="en-GB" b="1" dirty="0">
                <a:latin typeface="Calibri" pitchFamily="34" charset="0"/>
              </a:rPr>
              <a:t>Sodium and Chlorine </a:t>
            </a:r>
          </a:p>
        </p:txBody>
      </p:sp>
      <p:sp>
        <p:nvSpPr>
          <p:cNvPr id="2" name="Content Placeholder 1"/>
          <p:cNvSpPr>
            <a:spLocks noGrp="1"/>
          </p:cNvSpPr>
          <p:nvPr>
            <p:ph idx="1"/>
          </p:nvPr>
        </p:nvSpPr>
        <p:spPr>
          <a:xfrm>
            <a:off x="323528" y="1988840"/>
            <a:ext cx="8568952" cy="4902523"/>
          </a:xfrm>
        </p:spPr>
        <p:txBody>
          <a:bodyPr>
            <a:normAutofit/>
          </a:bodyPr>
          <a:lstStyle/>
          <a:p>
            <a:pPr>
              <a:buClr>
                <a:schemeClr val="accent1"/>
              </a:buClr>
              <a:buFont typeface="Wingdings" pitchFamily="2" charset="2"/>
              <a:buChar char="Ø"/>
            </a:pPr>
            <a:r>
              <a:rPr lang="en-GB" sz="2200" dirty="0">
                <a:latin typeface="Calibri" pitchFamily="34" charset="0"/>
              </a:rPr>
              <a:t> </a:t>
            </a:r>
            <a:r>
              <a:rPr lang="en-GB" dirty="0">
                <a:latin typeface="Calibri" pitchFamily="34" charset="0"/>
              </a:rPr>
              <a:t>Play a key role in the regulation of body fluid</a:t>
            </a:r>
          </a:p>
          <a:p>
            <a:pPr lvl="1">
              <a:buFont typeface="Wingdings" pitchFamily="2" charset="2"/>
              <a:buChar char="Ø"/>
            </a:pPr>
            <a:r>
              <a:rPr lang="en-GB" sz="2400" dirty="0">
                <a:solidFill>
                  <a:srgbClr val="000000"/>
                </a:solidFill>
                <a:latin typeface="Calibri" pitchFamily="34" charset="0"/>
              </a:rPr>
              <a:t>Maintains osmotic pressure</a:t>
            </a:r>
          </a:p>
          <a:p>
            <a:pPr lvl="1">
              <a:buFont typeface="Wingdings" pitchFamily="2" charset="2"/>
              <a:buChar char="Ø"/>
            </a:pPr>
            <a:r>
              <a:rPr lang="en-GB" sz="2400" dirty="0">
                <a:solidFill>
                  <a:srgbClr val="000000"/>
                </a:solidFill>
                <a:latin typeface="Calibri" pitchFamily="34" charset="0"/>
              </a:rPr>
              <a:t>Maintains blood volume</a:t>
            </a:r>
          </a:p>
          <a:p>
            <a:pPr lvl="2">
              <a:buFont typeface="Wingdings" pitchFamily="2" charset="2"/>
              <a:buChar char="Ø"/>
            </a:pPr>
            <a:r>
              <a:rPr lang="en-GB" sz="2400" dirty="0">
                <a:solidFill>
                  <a:srgbClr val="000000"/>
                </a:solidFill>
                <a:latin typeface="Calibri" pitchFamily="34" charset="0"/>
              </a:rPr>
              <a:t>Blood pressure</a:t>
            </a:r>
          </a:p>
          <a:p>
            <a:pPr marL="0" indent="0">
              <a:buNone/>
            </a:pPr>
            <a:endParaRPr lang="en-GB" sz="2100" dirty="0">
              <a:latin typeface="Calibri" pitchFamily="34" charset="0"/>
            </a:endParaRPr>
          </a:p>
          <a:p>
            <a:pPr lvl="0">
              <a:lnSpc>
                <a:spcPct val="120000"/>
              </a:lnSpc>
              <a:buClr>
                <a:srgbClr val="727CA3"/>
              </a:buClr>
              <a:buFont typeface="Wingdings" pitchFamily="2" charset="2"/>
              <a:buChar char="Ø"/>
            </a:pPr>
            <a:endParaRPr lang="en-GB" sz="2500" dirty="0">
              <a:latin typeface="Calibri" pitchFamily="34" charset="0"/>
              <a:sym typeface="Wingdings" pitchFamily="2" charset="2"/>
            </a:endParaRPr>
          </a:p>
          <a:p>
            <a:pPr>
              <a:lnSpc>
                <a:spcPct val="90000"/>
              </a:lnSpc>
              <a:buFont typeface="Wingdings" pitchFamily="2" charset="2"/>
              <a:buChar char="v"/>
            </a:pPr>
            <a:endParaRPr lang="en-GB" sz="2500" dirty="0">
              <a:latin typeface="Calibri" pitchFamily="34" charset="0"/>
              <a:sym typeface="Wingdings" pitchFamily="2" charset="2"/>
            </a:endParaRPr>
          </a:p>
          <a:p>
            <a:endParaRPr lang="en-GB" dirty="0"/>
          </a:p>
          <a:p>
            <a:endParaRPr lang="en-GB" dirty="0"/>
          </a:p>
        </p:txBody>
      </p:sp>
    </p:spTree>
    <p:extLst>
      <p:ext uri="{BB962C8B-B14F-4D97-AF65-F5344CB8AC3E}">
        <p14:creationId xmlns:p14="http://schemas.microsoft.com/office/powerpoint/2010/main" val="15998913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404664"/>
            <a:ext cx="8064896" cy="1143000"/>
          </a:xfrm>
        </p:spPr>
        <p:txBody>
          <a:bodyPr>
            <a:normAutofit fontScale="90000"/>
          </a:bodyPr>
          <a:lstStyle/>
          <a:p>
            <a:r>
              <a:rPr lang="en-GB" b="1" dirty="0">
                <a:latin typeface="Calibri" pitchFamily="34" charset="0"/>
              </a:rPr>
              <a:t>Regulation of fluid and electrolyte balance</a:t>
            </a:r>
          </a:p>
        </p:txBody>
      </p:sp>
      <p:sp>
        <p:nvSpPr>
          <p:cNvPr id="2" name="Content Placeholder 1"/>
          <p:cNvSpPr>
            <a:spLocks noGrp="1"/>
          </p:cNvSpPr>
          <p:nvPr>
            <p:ph idx="1"/>
          </p:nvPr>
        </p:nvSpPr>
        <p:spPr>
          <a:xfrm>
            <a:off x="467544" y="1628800"/>
            <a:ext cx="7632848" cy="4525963"/>
          </a:xfrm>
        </p:spPr>
        <p:txBody>
          <a:bodyPr>
            <a:normAutofit/>
          </a:bodyPr>
          <a:lstStyle/>
          <a:p>
            <a:pPr marL="628650" indent="-514350">
              <a:buFont typeface="+mj-lt"/>
              <a:buAutoNum type="romanLcPeriod"/>
            </a:pPr>
            <a:r>
              <a:rPr lang="en-GB" b="1" dirty="0">
                <a:solidFill>
                  <a:srgbClr val="000000"/>
                </a:solidFill>
                <a:latin typeface="Calibri" pitchFamily="34" charset="0"/>
              </a:rPr>
              <a:t>Thirst </a:t>
            </a:r>
          </a:p>
          <a:p>
            <a:pPr lvl="1">
              <a:buFont typeface="Arial" pitchFamily="34" charset="0"/>
              <a:buChar char="•"/>
            </a:pPr>
            <a:r>
              <a:rPr lang="en-GB" sz="2000" dirty="0">
                <a:solidFill>
                  <a:srgbClr val="000000"/>
                </a:solidFill>
                <a:latin typeface="Calibri" pitchFamily="34" charset="0"/>
              </a:rPr>
              <a:t>Primary regulator of water intake</a:t>
            </a:r>
          </a:p>
          <a:p>
            <a:pPr lvl="1">
              <a:buFont typeface="Arial" pitchFamily="34" charset="0"/>
              <a:buChar char="•"/>
            </a:pPr>
            <a:r>
              <a:rPr lang="en-GB" sz="2000" dirty="0">
                <a:solidFill>
                  <a:srgbClr val="000000"/>
                </a:solidFill>
                <a:latin typeface="Calibri" pitchFamily="34" charset="0"/>
              </a:rPr>
              <a:t>Decrease in blood volume activates </a:t>
            </a:r>
            <a:r>
              <a:rPr lang="en-GB" sz="2000" b="1" dirty="0">
                <a:solidFill>
                  <a:srgbClr val="000000"/>
                </a:solidFill>
                <a:latin typeface="Calibri" pitchFamily="34" charset="0"/>
              </a:rPr>
              <a:t>renin/angiotensin</a:t>
            </a:r>
            <a:r>
              <a:rPr lang="en-GB" sz="2000" dirty="0">
                <a:solidFill>
                  <a:srgbClr val="000000"/>
                </a:solidFill>
                <a:latin typeface="Calibri" pitchFamily="34" charset="0"/>
              </a:rPr>
              <a:t> pathways which stimulates thirst centre in the hypothalamus</a:t>
            </a:r>
          </a:p>
          <a:p>
            <a:pPr lvl="1">
              <a:buFont typeface="Arial" pitchFamily="34" charset="0"/>
              <a:buChar char="•"/>
            </a:pPr>
            <a:endParaRPr lang="en-GB" b="1" u="sng" dirty="0">
              <a:solidFill>
                <a:srgbClr val="000000"/>
              </a:solidFill>
              <a:latin typeface="Calibri" pitchFamily="34" charset="0"/>
              <a:cs typeface="Calibri" pitchFamily="34" charset="0"/>
            </a:endParaRPr>
          </a:p>
          <a:p>
            <a:pPr marL="628650" indent="-514350">
              <a:buFont typeface="+mj-lt"/>
              <a:buAutoNum type="romanLcPeriod"/>
            </a:pPr>
            <a:r>
              <a:rPr lang="en-US" b="1" dirty="0">
                <a:solidFill>
                  <a:srgbClr val="000000"/>
                </a:solidFill>
                <a:latin typeface="Calibri" pitchFamily="34" charset="0"/>
                <a:cs typeface="Calibri" pitchFamily="34" charset="0"/>
              </a:rPr>
              <a:t>Kidney is involved in the control of body water content and salt levels</a:t>
            </a:r>
          </a:p>
          <a:p>
            <a:pPr lvl="1">
              <a:lnSpc>
                <a:spcPct val="120000"/>
              </a:lnSpc>
            </a:pPr>
            <a:r>
              <a:rPr lang="en-US" sz="2200" dirty="0">
                <a:solidFill>
                  <a:srgbClr val="000000"/>
                </a:solidFill>
                <a:latin typeface="Calibri" pitchFamily="34" charset="0"/>
                <a:cs typeface="Calibri" pitchFamily="34" charset="0"/>
              </a:rPr>
              <a:t>In response to sodium and water loss</a:t>
            </a:r>
          </a:p>
          <a:p>
            <a:pPr lvl="2">
              <a:lnSpc>
                <a:spcPct val="120000"/>
              </a:lnSpc>
            </a:pPr>
            <a:r>
              <a:rPr lang="en-US" dirty="0">
                <a:solidFill>
                  <a:srgbClr val="000000"/>
                </a:solidFill>
                <a:latin typeface="Calibri" pitchFamily="34" charset="0"/>
                <a:cs typeface="Calibri" pitchFamily="34" charset="0"/>
              </a:rPr>
              <a:t>Increased vasoconstriction (Increased Blood pressure)</a:t>
            </a:r>
          </a:p>
          <a:p>
            <a:pPr lvl="2">
              <a:lnSpc>
                <a:spcPct val="120000"/>
              </a:lnSpc>
            </a:pPr>
            <a:r>
              <a:rPr lang="en-US" dirty="0">
                <a:solidFill>
                  <a:srgbClr val="000000"/>
                </a:solidFill>
                <a:latin typeface="Calibri" pitchFamily="34" charset="0"/>
                <a:cs typeface="Calibri" pitchFamily="34" charset="0"/>
              </a:rPr>
              <a:t>Activates kidney</a:t>
            </a:r>
          </a:p>
          <a:p>
            <a:pPr lvl="3">
              <a:lnSpc>
                <a:spcPct val="120000"/>
              </a:lnSpc>
            </a:pPr>
            <a:r>
              <a:rPr lang="en-US" dirty="0">
                <a:solidFill>
                  <a:srgbClr val="000000"/>
                </a:solidFill>
                <a:latin typeface="Calibri" pitchFamily="34" charset="0"/>
                <a:cs typeface="Calibri" pitchFamily="34" charset="0"/>
              </a:rPr>
              <a:t>Increase ECF Na+ and increase body water</a:t>
            </a:r>
          </a:p>
          <a:p>
            <a:pPr>
              <a:buFont typeface="Wingdings" pitchFamily="2" charset="2"/>
              <a:buChar char="v"/>
            </a:pPr>
            <a:endParaRPr lang="en-GB" dirty="0">
              <a:solidFill>
                <a:srgbClr val="0070C0"/>
              </a:solidFill>
              <a:latin typeface="Calibri" pitchFamily="34" charset="0"/>
            </a:endParaRPr>
          </a:p>
          <a:p>
            <a:pPr lvl="1"/>
            <a:endParaRPr lang="en-GB" dirty="0">
              <a:latin typeface="Calibri" pitchFamily="34" charset="0"/>
            </a:endParaRPr>
          </a:p>
          <a:p>
            <a:pPr lvl="1"/>
            <a:endParaRPr lang="en-GB" dirty="0">
              <a:latin typeface="Calibri" pitchFamily="34" charset="0"/>
            </a:endParaRPr>
          </a:p>
        </p:txBody>
      </p:sp>
    </p:spTree>
    <p:extLst>
      <p:ext uri="{BB962C8B-B14F-4D97-AF65-F5344CB8AC3E}">
        <p14:creationId xmlns:p14="http://schemas.microsoft.com/office/powerpoint/2010/main" val="6784973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17617" y="332656"/>
            <a:ext cx="7239000" cy="1143000"/>
          </a:xfrm>
        </p:spPr>
        <p:txBody>
          <a:bodyPr/>
          <a:lstStyle/>
          <a:p>
            <a:pPr defTabSz="912813" eaLnBrk="1" hangingPunct="1"/>
            <a:r>
              <a:rPr lang="en-GB" b="1" dirty="0">
                <a:latin typeface="Calibri" pitchFamily="34" charset="0"/>
                <a:cs typeface="Arial" charset="0"/>
              </a:rPr>
              <a:t>What is a mineral?</a:t>
            </a:r>
          </a:p>
        </p:txBody>
      </p:sp>
      <p:sp>
        <p:nvSpPr>
          <p:cNvPr id="10243" name="Content Placeholder 2"/>
          <p:cNvSpPr>
            <a:spLocks noGrp="1"/>
          </p:cNvSpPr>
          <p:nvPr>
            <p:ph idx="1"/>
          </p:nvPr>
        </p:nvSpPr>
        <p:spPr>
          <a:xfrm>
            <a:off x="539553" y="1673424"/>
            <a:ext cx="6917064" cy="5184576"/>
          </a:xfrm>
        </p:spPr>
        <p:txBody>
          <a:bodyPr>
            <a:normAutofit/>
          </a:bodyPr>
          <a:lstStyle/>
          <a:p>
            <a:pPr marL="455930" indent="-457200" eaLnBrk="1" hangingPunct="1">
              <a:lnSpc>
                <a:spcPct val="80000"/>
              </a:lnSpc>
              <a:buFont typeface="Wingdings" panose="05000000000000000000" pitchFamily="2" charset="2"/>
              <a:buChar char="Ø"/>
            </a:pPr>
            <a:r>
              <a:rPr lang="en-GB" dirty="0">
                <a:latin typeface="Calibri" pitchFamily="34" charset="0"/>
                <a:cs typeface="Arial" charset="0"/>
              </a:rPr>
              <a:t>Minerals are the building blocks of rocks</a:t>
            </a:r>
          </a:p>
          <a:p>
            <a:pPr marL="643382" lvl="1" indent="-342900">
              <a:lnSpc>
                <a:spcPct val="80000"/>
              </a:lnSpc>
              <a:buFont typeface="Wingdings" panose="05000000000000000000" pitchFamily="2" charset="2"/>
              <a:buChar char="Ø"/>
            </a:pPr>
            <a:r>
              <a:rPr lang="en-GB" sz="2400" dirty="0">
                <a:latin typeface="Calibri" pitchFamily="34" charset="0"/>
                <a:cs typeface="Arial" charset="0"/>
              </a:rPr>
              <a:t>Present in the soil, rocks, water </a:t>
            </a:r>
          </a:p>
          <a:p>
            <a:pPr marL="643382" lvl="1" indent="-342900">
              <a:lnSpc>
                <a:spcPct val="80000"/>
              </a:lnSpc>
              <a:buFont typeface="Wingdings" panose="05000000000000000000" pitchFamily="2" charset="2"/>
              <a:buChar char="Ø"/>
            </a:pPr>
            <a:endParaRPr lang="en-GB" sz="2400" dirty="0">
              <a:latin typeface="Calibri" pitchFamily="34" charset="0"/>
              <a:cs typeface="Arial" charset="0"/>
            </a:endParaRPr>
          </a:p>
          <a:p>
            <a:pPr marL="455930" indent="-457200">
              <a:lnSpc>
                <a:spcPct val="80000"/>
              </a:lnSpc>
              <a:buFont typeface="Wingdings" panose="05000000000000000000" pitchFamily="2" charset="2"/>
              <a:buChar char="Ø"/>
            </a:pPr>
            <a:r>
              <a:rPr lang="en-GB" dirty="0">
                <a:latin typeface="Calibri" pitchFamily="34" charset="0"/>
                <a:cs typeface="Arial" charset="0"/>
              </a:rPr>
              <a:t>Some minerals are </a:t>
            </a:r>
            <a:r>
              <a:rPr lang="en-GB" b="1" dirty="0">
                <a:latin typeface="Calibri" pitchFamily="34" charset="0"/>
                <a:cs typeface="Arial" charset="0"/>
              </a:rPr>
              <a:t>ESSENTIAL</a:t>
            </a:r>
            <a:r>
              <a:rPr lang="en-GB" dirty="0">
                <a:latin typeface="Calibri" pitchFamily="34" charset="0"/>
                <a:cs typeface="Arial" charset="0"/>
              </a:rPr>
              <a:t> </a:t>
            </a:r>
          </a:p>
          <a:p>
            <a:pPr marL="588518" lvl="1" indent="-342900">
              <a:lnSpc>
                <a:spcPct val="80000"/>
              </a:lnSpc>
              <a:buFont typeface="Wingdings" panose="05000000000000000000" pitchFamily="2" charset="2"/>
              <a:buChar char="Ø"/>
            </a:pPr>
            <a:r>
              <a:rPr lang="en-GB" sz="2400" dirty="0">
                <a:latin typeface="Calibri" pitchFamily="34" charset="0"/>
                <a:cs typeface="Arial" charset="0"/>
              </a:rPr>
              <a:t>Required by the body in small quantities </a:t>
            </a:r>
          </a:p>
          <a:p>
            <a:pPr marL="588518" lvl="1" indent="-342900">
              <a:lnSpc>
                <a:spcPct val="80000"/>
              </a:lnSpc>
              <a:buFont typeface="Wingdings" panose="05000000000000000000" pitchFamily="2" charset="2"/>
              <a:buChar char="Ø"/>
            </a:pPr>
            <a:r>
              <a:rPr lang="en-GB" sz="2400" dirty="0">
                <a:latin typeface="Calibri" pitchFamily="34" charset="0"/>
                <a:cs typeface="Arial" charset="0"/>
              </a:rPr>
              <a:t>Maintenance of health and life</a:t>
            </a:r>
          </a:p>
          <a:p>
            <a:pPr>
              <a:lnSpc>
                <a:spcPct val="80000"/>
              </a:lnSpc>
              <a:buFont typeface="Wingdings" panose="05000000000000000000" pitchFamily="2" charset="2"/>
              <a:buChar char="Ø"/>
            </a:pPr>
            <a:endParaRPr lang="en-GB" dirty="0">
              <a:latin typeface="Calibri" pitchFamily="34" charset="0"/>
              <a:cs typeface="Arial" charset="0"/>
            </a:endParaRPr>
          </a:p>
          <a:p>
            <a:pPr marL="455930" indent="-457200">
              <a:lnSpc>
                <a:spcPct val="80000"/>
              </a:lnSpc>
              <a:buFont typeface="Wingdings" panose="05000000000000000000" pitchFamily="2" charset="2"/>
              <a:buChar char="Ø"/>
            </a:pPr>
            <a:r>
              <a:rPr lang="en-GB" dirty="0">
                <a:latin typeface="Calibri" pitchFamily="34" charset="0"/>
                <a:cs typeface="Arial" charset="0"/>
              </a:rPr>
              <a:t>Constitute approximately 4% of human bodyweight</a:t>
            </a:r>
          </a:p>
          <a:p>
            <a:pPr marL="588518" lvl="1" indent="-342900">
              <a:lnSpc>
                <a:spcPct val="80000"/>
              </a:lnSpc>
              <a:buFont typeface="Wingdings" panose="05000000000000000000" pitchFamily="2" charset="2"/>
              <a:buChar char="Ø"/>
            </a:pPr>
            <a:r>
              <a:rPr lang="en-GB" sz="2400" dirty="0">
                <a:latin typeface="Calibri" pitchFamily="34" charset="0"/>
                <a:cs typeface="Arial" charset="0"/>
              </a:rPr>
              <a:t>Very important!</a:t>
            </a:r>
          </a:p>
        </p:txBody>
      </p:sp>
    </p:spTree>
    <p:custDataLst>
      <p:tags r:id="rId1"/>
    </p:custDataLst>
    <p:extLst>
      <p:ext uri="{BB962C8B-B14F-4D97-AF65-F5344CB8AC3E}">
        <p14:creationId xmlns:p14="http://schemas.microsoft.com/office/powerpoint/2010/main" val="39614483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79512" y="274638"/>
            <a:ext cx="7776864" cy="1143000"/>
          </a:xfrm>
        </p:spPr>
        <p:txBody>
          <a:bodyPr>
            <a:noAutofit/>
          </a:bodyPr>
          <a:lstStyle/>
          <a:p>
            <a:r>
              <a:rPr lang="en-GB" b="1" dirty="0">
                <a:latin typeface="Calibri" pitchFamily="34" charset="0"/>
                <a:cs typeface="Arial" charset="0"/>
              </a:rPr>
              <a:t>Sodium Imbalance </a:t>
            </a:r>
            <a:endParaRPr lang="en-GB" dirty="0">
              <a:latin typeface="Calibri" pitchFamily="34" charset="0"/>
            </a:endParaRPr>
          </a:p>
        </p:txBody>
      </p:sp>
      <p:sp>
        <p:nvSpPr>
          <p:cNvPr id="51203" name="Content Placeholder 2"/>
          <p:cNvSpPr>
            <a:spLocks noGrp="1"/>
          </p:cNvSpPr>
          <p:nvPr>
            <p:ph idx="1"/>
          </p:nvPr>
        </p:nvSpPr>
        <p:spPr>
          <a:xfrm>
            <a:off x="395536" y="1484784"/>
            <a:ext cx="8208912" cy="5112568"/>
          </a:xfrm>
        </p:spPr>
        <p:txBody>
          <a:bodyPr>
            <a:normAutofit/>
          </a:bodyPr>
          <a:lstStyle/>
          <a:p>
            <a:pPr marL="114300" indent="0">
              <a:buNone/>
            </a:pPr>
            <a:endParaRPr lang="en-GB" sz="2200" dirty="0">
              <a:latin typeface="Calibri" pitchFamily="34" charset="0"/>
              <a:cs typeface="Arial" charset="0"/>
            </a:endParaRPr>
          </a:p>
          <a:p>
            <a:pPr>
              <a:buFont typeface="Wingdings" pitchFamily="2" charset="2"/>
              <a:buChar char="Ø"/>
            </a:pPr>
            <a:r>
              <a:rPr lang="en-GB" sz="2200" b="1" dirty="0">
                <a:latin typeface="Calibri" pitchFamily="34" charset="0"/>
                <a:cs typeface="Arial" charset="0"/>
              </a:rPr>
              <a:t> </a:t>
            </a:r>
            <a:r>
              <a:rPr lang="en-GB" sz="2200" b="1" dirty="0">
                <a:solidFill>
                  <a:srgbClr val="000000"/>
                </a:solidFill>
                <a:latin typeface="Calibri" pitchFamily="34" charset="0"/>
                <a:cs typeface="Arial" charset="0"/>
              </a:rPr>
              <a:t>Hypernatremia</a:t>
            </a:r>
            <a:r>
              <a:rPr lang="en-GB" sz="2200" dirty="0">
                <a:solidFill>
                  <a:srgbClr val="000000"/>
                </a:solidFill>
                <a:latin typeface="Calibri" pitchFamily="34" charset="0"/>
                <a:cs typeface="Arial" charset="0"/>
              </a:rPr>
              <a:t> – Increased sodium concentration in blood plasma due to; </a:t>
            </a:r>
          </a:p>
          <a:p>
            <a:pPr lvl="1">
              <a:buFont typeface="Arial" pitchFamily="34" charset="0"/>
              <a:buChar char="•"/>
            </a:pPr>
            <a:r>
              <a:rPr lang="en-GB" sz="2000" dirty="0">
                <a:solidFill>
                  <a:srgbClr val="000000"/>
                </a:solidFill>
                <a:latin typeface="Calibri" pitchFamily="34" charset="0"/>
                <a:cs typeface="Arial" charset="0"/>
              </a:rPr>
              <a:t>Disease of the kidney </a:t>
            </a:r>
          </a:p>
          <a:p>
            <a:pPr lvl="1">
              <a:buFont typeface="Arial" pitchFamily="34" charset="0"/>
              <a:buChar char="•"/>
            </a:pPr>
            <a:r>
              <a:rPr lang="en-GB" sz="2000" dirty="0">
                <a:solidFill>
                  <a:srgbClr val="000000"/>
                </a:solidFill>
                <a:latin typeface="Calibri" pitchFamily="34" charset="0"/>
                <a:cs typeface="Arial" charset="0"/>
              </a:rPr>
              <a:t>Inadequate water intake </a:t>
            </a:r>
          </a:p>
          <a:p>
            <a:pPr lvl="1">
              <a:buFont typeface="Arial" pitchFamily="34" charset="0"/>
              <a:buChar char="•"/>
            </a:pPr>
            <a:r>
              <a:rPr lang="en-GB" sz="2000" dirty="0">
                <a:solidFill>
                  <a:srgbClr val="000000"/>
                </a:solidFill>
                <a:latin typeface="Calibri" pitchFamily="34" charset="0"/>
                <a:cs typeface="Arial" charset="0"/>
              </a:rPr>
              <a:t>Loss of water due to diarrhoea</a:t>
            </a:r>
            <a:r>
              <a:rPr lang="en-GB" sz="2000" dirty="0">
                <a:solidFill>
                  <a:srgbClr val="000000"/>
                </a:solidFill>
                <a:latin typeface="Calibri" pitchFamily="34" charset="0"/>
              </a:rPr>
              <a:t> </a:t>
            </a:r>
            <a:r>
              <a:rPr lang="en-GB" sz="2000" dirty="0">
                <a:solidFill>
                  <a:srgbClr val="000000"/>
                </a:solidFill>
                <a:latin typeface="Calibri" pitchFamily="34" charset="0"/>
                <a:cs typeface="Arial" charset="0"/>
              </a:rPr>
              <a:t>and/or vomiting</a:t>
            </a:r>
            <a:endParaRPr lang="en-US" sz="2000" dirty="0">
              <a:solidFill>
                <a:srgbClr val="000000"/>
              </a:solidFill>
              <a:latin typeface="Calibri" pitchFamily="34" charset="0"/>
            </a:endParaRPr>
          </a:p>
          <a:p>
            <a:pPr>
              <a:buFont typeface="Wingdings" pitchFamily="2" charset="2"/>
              <a:buChar char="v"/>
            </a:pPr>
            <a:endParaRPr lang="en-GB" sz="2200" b="1" dirty="0">
              <a:solidFill>
                <a:srgbClr val="000000"/>
              </a:solidFill>
              <a:latin typeface="Calibri" pitchFamily="34" charset="0"/>
              <a:cs typeface="Arial" charset="0"/>
            </a:endParaRPr>
          </a:p>
          <a:p>
            <a:pPr>
              <a:buFont typeface="Wingdings" pitchFamily="2" charset="2"/>
              <a:buChar char="Ø"/>
            </a:pPr>
            <a:r>
              <a:rPr lang="en-GB" sz="2200" b="1" dirty="0">
                <a:solidFill>
                  <a:srgbClr val="000000"/>
                </a:solidFill>
                <a:latin typeface="Calibri" pitchFamily="34" charset="0"/>
                <a:cs typeface="Arial" charset="0"/>
              </a:rPr>
              <a:t> </a:t>
            </a:r>
            <a:r>
              <a:rPr lang="en-GB" sz="2200" b="1" dirty="0" err="1">
                <a:solidFill>
                  <a:srgbClr val="000000"/>
                </a:solidFill>
                <a:latin typeface="Calibri" pitchFamily="34" charset="0"/>
                <a:cs typeface="Arial" charset="0"/>
              </a:rPr>
              <a:t>Hyponatremia</a:t>
            </a:r>
            <a:r>
              <a:rPr lang="en-GB" sz="2200" dirty="0">
                <a:solidFill>
                  <a:srgbClr val="000000"/>
                </a:solidFill>
                <a:latin typeface="Calibri" pitchFamily="34" charset="0"/>
                <a:cs typeface="Arial" charset="0"/>
              </a:rPr>
              <a:t> – decreased sodium concentration in blood plasma due to;</a:t>
            </a:r>
            <a:endParaRPr lang="en-GB" sz="2200" dirty="0">
              <a:solidFill>
                <a:srgbClr val="000000"/>
              </a:solidFill>
              <a:latin typeface="Calibri" pitchFamily="34" charset="0"/>
              <a:cs typeface="Arial" charset="0"/>
              <a:sym typeface="Wingdings" pitchFamily="2" charset="2"/>
            </a:endParaRPr>
          </a:p>
          <a:p>
            <a:pPr lvl="1">
              <a:buFont typeface="Arial" pitchFamily="34" charset="0"/>
              <a:buChar char="•"/>
            </a:pPr>
            <a:r>
              <a:rPr lang="en-GB" sz="2000" dirty="0">
                <a:solidFill>
                  <a:srgbClr val="000000"/>
                </a:solidFill>
                <a:latin typeface="Calibri" pitchFamily="34" charset="0"/>
                <a:cs typeface="Arial" charset="0"/>
                <a:sym typeface="Wingdings" pitchFamily="2" charset="2"/>
              </a:rPr>
              <a:t>Excessive </a:t>
            </a:r>
            <a:r>
              <a:rPr lang="en-GB" sz="2000" dirty="0" smtClean="0">
                <a:solidFill>
                  <a:srgbClr val="000000"/>
                </a:solidFill>
                <a:latin typeface="Calibri" pitchFamily="34" charset="0"/>
                <a:cs typeface="Arial" charset="0"/>
                <a:sym typeface="Wingdings" pitchFamily="2" charset="2"/>
              </a:rPr>
              <a:t>sweating with water replacement only   </a:t>
            </a:r>
            <a:endParaRPr lang="en-GB" sz="2000" dirty="0">
              <a:solidFill>
                <a:srgbClr val="000000"/>
              </a:solidFill>
              <a:latin typeface="Calibri" pitchFamily="34" charset="0"/>
              <a:cs typeface="Arial" charset="0"/>
              <a:sym typeface="Wingdings" pitchFamily="2" charset="2"/>
            </a:endParaRPr>
          </a:p>
          <a:p>
            <a:pPr lvl="1">
              <a:buFont typeface="Arial" pitchFamily="34" charset="0"/>
              <a:buChar char="•"/>
            </a:pPr>
            <a:r>
              <a:rPr lang="en-GB" sz="2000" dirty="0">
                <a:solidFill>
                  <a:srgbClr val="000000"/>
                </a:solidFill>
                <a:latin typeface="Calibri" pitchFamily="34" charset="0"/>
                <a:cs typeface="Arial" charset="0"/>
                <a:sym typeface="Wingdings" pitchFamily="2" charset="2"/>
              </a:rPr>
              <a:t>Inability to regulate</a:t>
            </a:r>
          </a:p>
        </p:txBody>
      </p:sp>
    </p:spTree>
    <p:custDataLst>
      <p:tags r:id="rId1"/>
    </p:custDataLst>
    <p:extLst>
      <p:ext uri="{BB962C8B-B14F-4D97-AF65-F5344CB8AC3E}">
        <p14:creationId xmlns:p14="http://schemas.microsoft.com/office/powerpoint/2010/main" val="19586143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
          <p:cNvSpPr>
            <a:spLocks noGrp="1"/>
          </p:cNvSpPr>
          <p:nvPr>
            <p:ph type="title"/>
          </p:nvPr>
        </p:nvSpPr>
        <p:spPr>
          <a:xfrm>
            <a:off x="323528" y="196850"/>
            <a:ext cx="7239000" cy="1143000"/>
          </a:xfrm>
        </p:spPr>
        <p:txBody>
          <a:bodyPr>
            <a:normAutofit/>
          </a:bodyPr>
          <a:lstStyle/>
          <a:p>
            <a:r>
              <a:rPr lang="en-US" sz="4400" b="1" dirty="0">
                <a:latin typeface="Calibri" pitchFamily="34" charset="0"/>
                <a:cs typeface="Arial" charset="0"/>
              </a:rPr>
              <a:t>Sodium Chloride Intake (salt)</a:t>
            </a:r>
            <a:endParaRPr lang="en-GB" sz="4400" b="1" dirty="0">
              <a:latin typeface="Calibri" pitchFamily="34" charset="0"/>
              <a:cs typeface="Arial" charset="0"/>
            </a:endParaRPr>
          </a:p>
        </p:txBody>
      </p:sp>
      <p:sp>
        <p:nvSpPr>
          <p:cNvPr id="53251" name="Rectangle 2" descr="Parchment"/>
          <p:cNvSpPr>
            <a:spLocks noGrp="1" noChangeArrowheads="1"/>
          </p:cNvSpPr>
          <p:nvPr>
            <p:ph idx="1"/>
          </p:nvPr>
        </p:nvSpPr>
        <p:spPr>
          <a:xfrm>
            <a:off x="301097" y="1268760"/>
            <a:ext cx="7776864" cy="5400600"/>
          </a:xfrm>
        </p:spPr>
        <p:txBody>
          <a:bodyPr>
            <a:normAutofit fontScale="62500" lnSpcReduction="20000"/>
          </a:bodyPr>
          <a:lstStyle/>
          <a:p>
            <a:pPr>
              <a:lnSpc>
                <a:spcPct val="120000"/>
              </a:lnSpc>
              <a:buFont typeface="Wingdings" pitchFamily="2" charset="2"/>
              <a:buChar char="v"/>
            </a:pPr>
            <a:endParaRPr lang="en-US" sz="2800" dirty="0">
              <a:latin typeface="Calibri" pitchFamily="34" charset="0"/>
              <a:cs typeface="Arial" charset="0"/>
            </a:endParaRPr>
          </a:p>
          <a:p>
            <a:pPr>
              <a:lnSpc>
                <a:spcPct val="120000"/>
              </a:lnSpc>
              <a:buFont typeface="Wingdings" pitchFamily="2" charset="2"/>
              <a:buChar char="Ø"/>
            </a:pPr>
            <a:r>
              <a:rPr lang="en-US" sz="3200" dirty="0">
                <a:latin typeface="Calibri" pitchFamily="34" charset="0"/>
                <a:cs typeface="Arial" charset="0"/>
              </a:rPr>
              <a:t> Until (relatively) recently, humans consumed &lt;0.25 g salt/day</a:t>
            </a:r>
          </a:p>
          <a:p>
            <a:pPr marL="114300" indent="0">
              <a:lnSpc>
                <a:spcPct val="120000"/>
              </a:lnSpc>
              <a:buNone/>
            </a:pPr>
            <a:endParaRPr lang="en-US" sz="3200" dirty="0">
              <a:latin typeface="Calibri" pitchFamily="34" charset="0"/>
              <a:cs typeface="Arial" charset="0"/>
            </a:endParaRPr>
          </a:p>
          <a:p>
            <a:pPr>
              <a:lnSpc>
                <a:spcPct val="120000"/>
              </a:lnSpc>
              <a:buFont typeface="Wingdings" pitchFamily="2" charset="2"/>
              <a:buChar char="Ø"/>
            </a:pPr>
            <a:r>
              <a:rPr lang="en-US" sz="3200" dirty="0">
                <a:latin typeface="Calibri" pitchFamily="34" charset="0"/>
                <a:cs typeface="Arial" charset="0"/>
              </a:rPr>
              <a:t> Today, most humans consume excess </a:t>
            </a:r>
            <a:r>
              <a:rPr lang="en-US" sz="3200" dirty="0" err="1">
                <a:latin typeface="Calibri" pitchFamily="34" charset="0"/>
                <a:cs typeface="Arial" charset="0"/>
              </a:rPr>
              <a:t>NaCl</a:t>
            </a:r>
            <a:r>
              <a:rPr lang="en-US" sz="3200" dirty="0">
                <a:latin typeface="Calibri" pitchFamily="34" charset="0"/>
                <a:cs typeface="Arial" charset="0"/>
              </a:rPr>
              <a:t>  (FSA estimate </a:t>
            </a:r>
            <a:r>
              <a:rPr lang="en-US" sz="3200" dirty="0" err="1">
                <a:latin typeface="Calibri" pitchFamily="34" charset="0"/>
                <a:cs typeface="Arial" charset="0"/>
              </a:rPr>
              <a:t>approx</a:t>
            </a:r>
            <a:r>
              <a:rPr lang="en-US" sz="3200" dirty="0">
                <a:latin typeface="Calibri" pitchFamily="34" charset="0"/>
                <a:cs typeface="Arial" charset="0"/>
              </a:rPr>
              <a:t> 9 g/day)</a:t>
            </a:r>
          </a:p>
          <a:p>
            <a:pPr lvl="1">
              <a:lnSpc>
                <a:spcPct val="120000"/>
              </a:lnSpc>
              <a:buFont typeface="Arial" pitchFamily="34" charset="0"/>
              <a:buChar char="•"/>
            </a:pPr>
            <a:r>
              <a:rPr lang="en-US" sz="2600" dirty="0">
                <a:latin typeface="Calibri" pitchFamily="34" charset="0"/>
                <a:cs typeface="Arial" charset="0"/>
              </a:rPr>
              <a:t>Associated with increased blood pressure and risk of CVD and stroke</a:t>
            </a:r>
          </a:p>
          <a:p>
            <a:pPr lvl="1">
              <a:lnSpc>
                <a:spcPct val="120000"/>
              </a:lnSpc>
              <a:buFont typeface="Arial" pitchFamily="34" charset="0"/>
              <a:buChar char="•"/>
            </a:pPr>
            <a:r>
              <a:rPr lang="en-US" sz="2600" dirty="0">
                <a:latin typeface="Calibri" pitchFamily="34" charset="0"/>
                <a:cs typeface="Arial" charset="0"/>
              </a:rPr>
              <a:t>Food Standards Agency campaign (2004 ) to encourage a reduction in salt intake to below 6 g/day</a:t>
            </a:r>
          </a:p>
          <a:p>
            <a:pPr lvl="2">
              <a:lnSpc>
                <a:spcPct val="120000"/>
              </a:lnSpc>
              <a:buFont typeface="Wingdings" pitchFamily="2" charset="2"/>
              <a:buChar char="v"/>
            </a:pPr>
            <a:endParaRPr lang="en-US" sz="3100" dirty="0">
              <a:latin typeface="Calibri" pitchFamily="34" charset="0"/>
              <a:cs typeface="Arial" charset="0"/>
            </a:endParaRPr>
          </a:p>
          <a:p>
            <a:pPr>
              <a:lnSpc>
                <a:spcPct val="120000"/>
              </a:lnSpc>
              <a:buFont typeface="Wingdings" pitchFamily="2" charset="2"/>
              <a:buChar char="Ø"/>
            </a:pPr>
            <a:r>
              <a:rPr lang="en-US" sz="3200" dirty="0">
                <a:latin typeface="Calibri" pitchFamily="34" charset="0"/>
                <a:cs typeface="Arial" charset="0"/>
              </a:rPr>
              <a:t> Food Standards Agency intake targets</a:t>
            </a:r>
          </a:p>
          <a:p>
            <a:pPr lvl="1">
              <a:lnSpc>
                <a:spcPct val="120000"/>
              </a:lnSpc>
              <a:buFont typeface="Arial" pitchFamily="34" charset="0"/>
              <a:buChar char="•"/>
            </a:pPr>
            <a:r>
              <a:rPr lang="en-US" sz="2600" dirty="0">
                <a:latin typeface="Calibri" pitchFamily="34" charset="0"/>
                <a:cs typeface="Arial" charset="0"/>
              </a:rPr>
              <a:t>Adults </a:t>
            </a:r>
            <a:r>
              <a:rPr lang="en-US" sz="2600" dirty="0">
                <a:solidFill>
                  <a:srgbClr val="FF0000"/>
                </a:solidFill>
                <a:latin typeface="Calibri" pitchFamily="34" charset="0"/>
                <a:cs typeface="Arial" charset="0"/>
              </a:rPr>
              <a:t>6g</a:t>
            </a:r>
            <a:r>
              <a:rPr lang="en-US" sz="2600" dirty="0">
                <a:latin typeface="Calibri" pitchFamily="34" charset="0"/>
                <a:cs typeface="Arial" charset="0"/>
              </a:rPr>
              <a:t> </a:t>
            </a:r>
            <a:r>
              <a:rPr lang="en-US" sz="2600" dirty="0" err="1">
                <a:latin typeface="Calibri" pitchFamily="34" charset="0"/>
                <a:cs typeface="Arial" charset="0"/>
              </a:rPr>
              <a:t>NaCl</a:t>
            </a:r>
            <a:r>
              <a:rPr lang="en-US" sz="2600" dirty="0">
                <a:latin typeface="Calibri" pitchFamily="34" charset="0"/>
                <a:cs typeface="Arial" charset="0"/>
              </a:rPr>
              <a:t>/day (2.4g Na) </a:t>
            </a:r>
          </a:p>
          <a:p>
            <a:pPr lvl="1">
              <a:lnSpc>
                <a:spcPct val="120000"/>
              </a:lnSpc>
              <a:buFont typeface="Arial" pitchFamily="34" charset="0"/>
              <a:buChar char="•"/>
            </a:pPr>
            <a:r>
              <a:rPr lang="en-US" sz="2600" dirty="0">
                <a:latin typeface="Calibri" pitchFamily="34" charset="0"/>
                <a:cs typeface="Arial" charset="0"/>
              </a:rPr>
              <a:t>Children (&lt;1yr</a:t>
            </a:r>
            <a:r>
              <a:rPr lang="en-US" sz="2600" dirty="0">
                <a:solidFill>
                  <a:schemeClr val="tx1">
                    <a:lumMod val="95000"/>
                    <a:lumOff val="5000"/>
                  </a:schemeClr>
                </a:solidFill>
                <a:latin typeface="Calibri" pitchFamily="34" charset="0"/>
                <a:cs typeface="Arial" charset="0"/>
              </a:rPr>
              <a:t>,</a:t>
            </a:r>
            <a:r>
              <a:rPr lang="en-US" sz="2600" dirty="0">
                <a:solidFill>
                  <a:srgbClr val="FF0000"/>
                </a:solidFill>
                <a:latin typeface="Calibri" pitchFamily="34" charset="0"/>
                <a:cs typeface="Arial" charset="0"/>
              </a:rPr>
              <a:t> 2g </a:t>
            </a:r>
            <a:r>
              <a:rPr lang="en-US" sz="2600" dirty="0" err="1">
                <a:latin typeface="Calibri" pitchFamily="34" charset="0"/>
                <a:cs typeface="Arial" charset="0"/>
              </a:rPr>
              <a:t>NaCl</a:t>
            </a:r>
            <a:r>
              <a:rPr lang="en-US" sz="2600" dirty="0">
                <a:latin typeface="Calibri" pitchFamily="34" charset="0"/>
                <a:cs typeface="Arial" charset="0"/>
              </a:rPr>
              <a:t>/day)</a:t>
            </a:r>
          </a:p>
          <a:p>
            <a:pPr lvl="1">
              <a:lnSpc>
                <a:spcPct val="120000"/>
              </a:lnSpc>
              <a:buFont typeface="Arial" pitchFamily="34" charset="0"/>
              <a:buChar char="•"/>
            </a:pPr>
            <a:endParaRPr lang="en-US" sz="2600" dirty="0">
              <a:latin typeface="Calibri" pitchFamily="34" charset="0"/>
              <a:cs typeface="Arial" charset="0"/>
            </a:endParaRPr>
          </a:p>
          <a:p>
            <a:pPr>
              <a:lnSpc>
                <a:spcPct val="120000"/>
              </a:lnSpc>
              <a:buFont typeface="Wingdings" pitchFamily="2" charset="2"/>
              <a:buChar char="Ø"/>
            </a:pPr>
            <a:r>
              <a:rPr lang="en-US" sz="2800" dirty="0">
                <a:latin typeface="Calibri" pitchFamily="34" charset="0"/>
                <a:cs typeface="Arial" charset="0"/>
              </a:rPr>
              <a:t> </a:t>
            </a:r>
            <a:r>
              <a:rPr lang="en-US" sz="3200" dirty="0">
                <a:latin typeface="Calibri" pitchFamily="34" charset="0"/>
                <a:cs typeface="Arial" charset="0"/>
              </a:rPr>
              <a:t>In 2005 only 9.6 % of adults met recommended guidelines for sodium intake</a:t>
            </a:r>
          </a:p>
          <a:p>
            <a:pPr>
              <a:buFont typeface="Wingdings" pitchFamily="2" charset="2"/>
              <a:buChar char="v"/>
            </a:pPr>
            <a:endParaRPr lang="en-US" sz="3200" dirty="0">
              <a:latin typeface="Calibri" pitchFamily="34" charset="0"/>
              <a:cs typeface="Arial" charset="0"/>
            </a:endParaRPr>
          </a:p>
          <a:p>
            <a:pPr lvl="1"/>
            <a:endParaRPr lang="en-US" b="1" u="sng" dirty="0">
              <a:solidFill>
                <a:srgbClr val="FF0000"/>
              </a:solidFill>
              <a:latin typeface="Calibri" pitchFamily="34" charset="0"/>
              <a:cs typeface="Arial" charset="0"/>
            </a:endParaRPr>
          </a:p>
          <a:p>
            <a:endParaRPr lang="en-US" b="1" u="sng" dirty="0">
              <a:solidFill>
                <a:srgbClr val="FF0000"/>
              </a:solidFill>
              <a:latin typeface="Calibri" pitchFamily="34" charset="0"/>
              <a:cs typeface="Arial" charset="0"/>
            </a:endParaRPr>
          </a:p>
        </p:txBody>
      </p:sp>
      <p:sp>
        <p:nvSpPr>
          <p:cNvPr id="9218" name="AutoShape 2" descr="data:image/jpeg;base64,/9j/4AAQSkZJRgABAQAAAQABAAD/2wBDAAkGBwgHBgkIBwgKCgkLDRYPDQwMDRsUFRAWIB0iIiAdHx8kKDQsJCYxJx8fLT0tMTU3Ojo6Iys/RD84QzQ5Ojf/2wBDAQoKCg0MDRoPDxo3JR8lNzc3Nzc3Nzc3Nzc3Nzc3Nzc3Nzc3Nzc3Nzc3Nzc3Nzc3Nzc3Nzc3Nzc3Nzc3Nzc3Nzf/wAARCADhAOEDASIAAhEBAxEB/8QAGwAAAgMBAQEAAAAAAAAAAAAAAwQAAgUBBgf/xAA+EAACAQMDAgMGAwgCAQIHAAABAhEAAyEEEjFBUQUiYRMycYGRoQZS8CMzQnKSscHRFOFiJPE0Q1NzgpOi/8QAFgEBAQEAAAAAAAAAAAAAAAAAAAEC/8QAGhEBAQADAQEAAAAAAAAAAAAAAAECETFBIf/aAAwDAQACEQMRAD8A+knBwZA+1EUiFM9aDdJBIUCegq1nqre9/aqgwmRietcuLMn+LtRVWC3oKoQd67vpNRSwt7SGYQe3ei21NsQfd/7o1y1IiJM1wndgjA60AWEZHU/ahXJCzxxNMXNsgzk0vfYt5f7VQpqQCTuME5nil7F7fcBwNx6/CiXjvZwVnHxqlhAjK5IY8TxQNawxb2Su4ZG6kRJdt2VB6CiX33kIzYgkmldPcNzcGHkUe90FBoTvKiQR29asPK2YAByKHZ2gEoODzVm8y5wRyBQVABYvGB966wJGRBifgTVnwqEGFAoTSSNpkTnPNBFONrZ4mh6gwzAGCROOlWZgrjGOGIzQ2EExBkZNBwj3WYkd/SgkyCFBmDJ9aLuL4YwJ4JoV1clDIMRPrRSwwDIg1W5BU+YkDiT7xmivDPsU4IyaWeAgGPKSJoKXGh/ZgAfwtHpmqtuI3PntHWu3di313Asu6Su6JHxoG/hUyScGgKJJYR0xH1rouA2ocDeuDQ7ZFssxOcn4124IG4KPNHyoEWUtc2P5RG6QM/7q9sqpMZG0GuPO9t09ixHerWcBnkCTAEcUHZf8qfapVtzdrdSg9+yjdir2R5pMSa4DDhj2iroVUCTxxRkcCVx/71UDI6iup5lM81DAYRzEYNRVzBB54pdgD1gTJo7mFntS7ywIGZ5oA3zC+Xn0pcTG7sOaO4ldsfWlrxgnaQSecYFUDeDdG3lc/Og3FVbbKgyx3CmFHmLKJC5+NK6ltsNby4EGfvQK3WJUQAGWQc8iP+qDZvA3CQJAUYFc1F6VZhJYckGZoGiXdfdhAjI+MVBs2sWwY5MUwPN0gR0oOBbCgebNFUkrBiRyT1qjjudpVuCcT1obYlQTPWKs67mIz8RXG5EfA0AnEeUyP8UNnYQDgE5Ec11yXtiAZmKgQIrOSSfhxQVPlAgEzjjiqXfOjRGMSaj3PNCHnt0NcA222Byep9OtFLgllCHoMHtQMyxxB60XcAsYG3rHrQLxAuKehAkUAW/eDbhSOe1UuhlVRlQhlZ7H9CrX2JcjAGcelC3FwomRMcR86DllxcuO3AJkz0oruzoQT6kehpS0Qsruhp5Xmih2JITykmCRQCvQNqwd0zz9aq97e07gG+/x9KLqASgS0fNzz07/AHpRVALLc90t0GSMdaA+9e5qVb2TfkX+qpQfRGODJzPNdViwAHzMUFmwGPAxHJoiuAQJycUZOJhYHWh75eTOelcBAAYnjFRIPmj1xUUVySvxoLjafjmRRCWxg+vpUuDaJHfFAozQYA60Bkwx4HJkZNMwA5kyf7UJztBknbxjrQBJG3Gflis7XEKrKJ2rlqeAPCCNwPPakdXbBdSQWLfwjrQZTB3Re3YCaf8ADLYILoMTgEf3+VVay5IDKACZx3p3S2wiBBHl59aBhF6kDaOG61dwSAJ5yaqTB2sYBzmuwTk8DiqKSASJmBQjC5OPQCjKJYnjvPag3gWclQeeagrBWMe8YIFUvDzsoPlOeKcFsbQo5jmlb6+cTJkZzQKZDA8A+8Kuqhy7Eyqjy9jRTaElyDAEfOli586jE8z2opRyWYkBomcVS/PswYCsWJlj07UTcLl24EACjiTzS1x1F+TlSMSOaAFyHtuUUxIE9q5dLexUoIUd+lS+7KHXcNpOGjiq7gwDmQAM+tBxUCzeEMSMCOZqymcNOefT9Gu2IVIIBGf/AMf1/muOy7yykn1jnviqK3YLq0jBwBnNA1INwIBIIaYGZ+NdvPcW8ScWxDDg13cLh33DmDQL/wDKP5R96lD9r/J/SKlB9HVmY7t0maYAI2qCZHWhLb2w3DdgKcRBxOZ5oyJbthoLZ9Kttg7eneiWk2gmI+NXODxUUMCIxVbrAnHHM1LrEEiflQLt1ZHbiKCGF4yaXvg7QAPj60ZDvM8R0HautaIUEj1xQKEbEDQJjApR7IuN7TzSpgDj4/4+lP6gYWOxBoVlPIwxuJ5NAJ7SjHO5ZHYVQMVUKcN0kz+uaad0AAbk8AUrdA3CW6YNBfkbCwJPWiflVvMJpPR3SbjArwTGOKdAlAVye9BVwFUqTkn6UEEskEnIgAUS5dUXCrMJjg1LWYIyxkkdsUBEICjvEAUsy7rgn3Z+lGAZHBEjGOwoUe04xmgo0Bc5Ug9az9Q5tbXUgpxB7VoPAEcwMiszVlWABx1kCgSK+zYsWktxQ7zMqjaBu4IPB9au7O1tQVlw32qjKXsMvOOaKy2v77olp/hMdJp1QGS5bWCV4M/esy+PYarbbwqtBI/zTQY2roKHdiWqAitD3EIAI5FRHMuQs7gQs/bNVushBuIsnmRzmropUyQTMSeZqit8KttFYjcDLj0zVU3MoQjg4mi313B1UAjIBnn/AHQLZLCTugcjtQD/AOMn52+1Sje0TtUqj6QbUKAPmTTdhQBwKqBmfnRrYgf3qIIy4jmqXBCScAZosArP0oV8eQ/5orB8W8UTSOActHArNsXtdqz7RR7O2f4iJrO1m7UeM3Ec8XIz2FexNu2vhi7RBK9KIW8MuOrQxBAMGea2L1sbD8K8r4S106gkgnPFeuD/ALATEkZoMm4pQkdvvSfiOoSxp3vHyxmD0rR1KgKe/SvIfjTXHT6BlUwz4MUQtp/HL2qvELEDgdq2rBu3FVGgg9RmvB/hy4W1BMEmeZr3nhxELPNSK07ui9gpFszu+1EsqBagZgU1fBOnVvSkTdgQmcduKo8t4vqGteLbWYwcwDW54NtuMjMTzxNeV8ZuM/i7scZgV6PwE+5nk1PVaWsG24ZON0/9Uuzi3aLk+XJx0pnxJR7QelIalt2ncRuEEAetVGXe8UT2xVmCx0iaXOqDOxO7b1kfr1rx+rvuPEbiEHDRA7Vp6N79m55rhWRjE1jdV6AQR7Xads4J6132BvIfYjIOBS9v2t7y7/J2OT9a3fBdM73VDFdo5hYnFaHktXp1XUsryNzEgkc+tUtMVvOF3COfWvS/iGwLd4OggzyKwCNq3Cx8xGDH3NB28gCtEr+UAcn/AB/1XFbbaUEHcYX4HvQzcItFVBJYbYJBg/o0OWCotyYJ4mqhm4SLJgwQI3N+vh96GLY2oQZUebNXAWIAktOOcV0qrTmSq4A6/rNAH2lr/wAP66lD2j/6S/SpRX1oAzH0o1sRjFCSWwcfOjryKIuBCgDnpQdRBTv3o5wu6l7jTzAkcUV4HxYf8fxtmI2hoavVeH6hdRowjGNv1pbx7woa22jjy3UPkYf2rO0jXdOAGDKQPMCPrRG8lpbJLooiZkU1bJZZJkdKT0LLc8rYWMCtK3aGwhInpFBna+4bYJGT2r5b+N9a1/ULa3GAMDv619N8UBNhxmea+Q+Mlr3iLs2Sx+1Zy4Rqfg3Tl7gYyM167w1j7W4B0aaR/BmiAsB4yFmmLDFfErqzy2KT5B7BZuaLGT/iskhldh0PetPQtOlYdaz9QfNcHPpWh47xgT4o5gccdq3fAzhDEZFYXiabdawPU7hFbngkFVNZ9Vt+IiTOJ9azmUujBehJgcVpa7kgn5Vm6tv2XlkAjgVpHmPHdJp5F22vnXEjqf8ANeffUFtSADI6ntXqPF1L2DdVfdEmfpXkUX9uIH8UGs2rHuvw7aS6IYTithnOjvEgTA7Risr8KD3ekDitHxhgSywZK+UirOIy/ENUNW7oWUAGZGaxL7HZcciAoMg8Ad6Zuu4chT5W5FIawgWgoZipba3rQLi5IYgAEjgHg96val0R2kKMevxoaAe3hDtVePU0S0NyhmkBjCt370U3YZSxIPSI7VxiSyvgKohe2Y/3QbTS4BYyJgA8yaMX3MLZ6dunxqo7Lfk//ipV/Yp+b7VKD6daI3TOYo6f2pVD/qaZtngkc0IK4BBmlrjSx4imDwaBfXyzjNAuzpsljxxJrM1J092EDAvujcpk/Sk/xKbqqu1mVJjymlPAQtzVWmb+AzTaHGa5YLKZHQ1veD6lb9uCM9azPFrZN0kDHWmPw6rHcQCFHWiieLJts3ChIhTGeK+R6i0buv3GTJ619U/EN7ZprmRMcGvAafT7tUDtnOKzkPSeDXDZ0e1FEkCu29HcfVm8T5ac0Gga3pldxAOPjQb2tt2Lws7uOvFVG/4UQFZTxSeuEXHgRPWi+E3JYwwIPareJW9rEkY4qq8T40CuvmenX4VreBNKquDmsf8AEzxqBjIAmKa8A1qWmUkyBWfVer1wznE1l3tzXN4zBxRdd4nauHaqMGIkAQaNpLLX7Q3WyqwT5qqPN+NJ/wCiuqo5BjNeSsrubcZPpHFe18ftG3prypz1ryFpIYZyOfWs5LHuPwokKMetMeMZYxk9u9W/DCbbBYADGDVfFX2XTPBHStTiPOa5/ZI2zDbciJisvVStq1OS4gz1/Wa1tQALpECCMkjk1kMGuXglwmFPbMUFkUraV0C71IzPFdK+zJAOWyIHuk0RgI32lKpztJ5FVLFm32wVLrtIjk0EKDdg7p+lFvBQuY55maHZ/dMWOJGJ6VZl91VEmfoKom5fWpR/Y2/zipQfSrWRMzTSDEzxSNh5IB75p1eMcChBlaRHrVLghfTvUt+7HWetXckiO1Fed8c0v/JskDMZWTWLobN/T3vMjBTgHpXrNTb3McdaBatAypAPeaMhJp7mqtgFok5rV02nt6XTBFAFBtRt3GMHFWu3JSJorz/4kHtLR2nM8CsbwvSMLgLpAmvSX7a+2/aQV7RR7dmyFkrkmfl2qaQbVoE8OAC4218811xrerG8EEnJr3+svbrDKDCqK8zd0qX7xZwSxNKGvAdSfaIDxMx3r0Wth0Dek1haDTrZ8zLB6T3+FaWp1PkQSJ4iqryf4p0N2+9trCSSSCe80l4f4feQbGIDATM4r12qUMDuM4ilCgVA0EVNAOns7diGS68+teg091benZOoERWN7wU/CKcQk22aeehNVGL47cX2N4nOMepry2mUG4oOTivS+P6e7cUi0CwPT41lWPBvELRVzpxGD+8Wf71ixY9n+HkC6IkjpFI+LOGuTOYgVo+G3BY0G0CGGD1rG8UuT5x5nB49K0MfUH9oAoxB3T1rO2stxhEseD/itHUEW2Jid4k44pK2pZQ8e6Yx1qDltC1sFcQYYE80G1sa3c35KnA6/EUzckWWJHnmD0xS9gqCQJJZoM1RcqURFPUic/3plFLuFOZGKDBvXXDOC3G4kGIwPtRLs22VF94YM1Qb2tjsf6qlV9n/AOR/qqUHvdE5KpuyQcmtW2OPUday9EucznvzWpaBIEihFhgyMirzjJiKoRIPb41XcBxzNFCv4BIPNKgEKAQJJyaausDIkfGk5YtBMRxRBQ8ALIgn6UO4xLxkjvVFEDGSPtXHucgHjJjrRA7plSSB5Tx3rguxuJ/h4FCuM24AEwTJxxRLg8vl3ZigW1DtD9Q3AJq2k0p2g9TiZ5rq2919ViQPe/1WlYtQggAR0oBGyFHAk9e1JamAQczmMZrU2x73HNK3rILMY59eKDORju2Ocnk0R7W8kgkg/wANR7e8kjlTkdhUVySBMwM5oFXgEY46c07p2DwYwCQAKRdpvFWxn5+lMae4Xc7cBePhUUxdRWBHagXxCMwHmxijLtNuZzzQr7Y2kYAncKIE17anMenesy9c3QG7GI/tR3JI25xkmk767FQZLyeeIopLUqWUgAB+Z9KEAtlRu909+vyrQZGuFnCYHQ8fKk9Xbn2Z5ZROOP1/qoFJ3KxfygHGM1wJ7MqjABzBnrRrhFwM5GVAmOn6/wA1Ft/tAH5ABB6iQKoXvY1ey3gTlulF1I9pqJB3YjHWKrqHh1ZBLbzPw9aJv9jeXzYM54+VUD9pf7j+o1KNusdlqUH0jSWoCgwX6mn1AC9MUHS24E9TTBGJigoxkCl7jeWaNdwROfhSl5mLTMQaFR3lAABzFBYHJj5kzRNvn80Ac1HIAIHbNEBUlbQMZPuiaG+5EMMAx6UQbtoJ46UuxUtDEYOM0BNOy7WZjiPrVJdrbCCADMzxQixkBsr0HQUVLpfAPI7/AFoO6NSULMSWJkVqWxjOPhS2ntxCjjGTTij3hRQioAB+VL3hmWNONEbftS91ST6DJoErq/swQOT9aTuIFWRzOZrRMHEQAeaUvqQrCIxImiMjxFinmAjcMkdxXdLqDvAAggcdTQ9crOCm4wSW55j9GkrNwW7u5DjgE8VFb5fdKqTxODEYqSCpEQYzNL6NzdQsBifoaZf3yRgiYHw60QlqJS2wXB70B7B3AMDuI7089suSSCGYjnkVbVW4XgQBiaDPVF9lAJ69KT1ASCGmWIiB9KeuMLSXWJmRgAVnXWDW84UjzECgSfcwjKhjkj+KiLaPsrm2FZWAMn5YqyWzc2sfd/hxJirapTKhR5wJPQTRS7IltcglrkQR964/7LTuXUecQO4M0zct77TXAA1wGZ/1SVyA9u2RLlp83AHQf3qgW491+lSry/8A4VKg+w2VhRPNRzkxx1qyjHTHWhXWyTVUK8T7Mkcg0vdAcQYA5NEut5TPel7jbCQ2KIqSWBCiCM1YiUkckZNUHuMY2jt3NWVgEVZiiKXW3NtHAMmKV1DIp3Rk8RVr52AqJBagPNxt2AOhNAK652hvNBGI60fSMUSXAXOfShXAvspXcfNIB71U7vbgCIA4nrRG7Yyo4kcUwDnpMUnpW/ZIBk04D07CMUaUcS2Oe9BuEAHGZ+tEc7hPyilrzAACcg4ogbHzwe+BQ7qTuGe010NJk/6q7gvIJMDIoMLWD9o6ngZgDp1rGuL7PUHdlS3TrmvSayzNx92BHNYd1SD7QLEtzGP1j+1Sqe0LklLBO0jJitO6gNuRBjpFZeiDKtthG4nk9u1alxQVA7icVUU003LrAg4Mkmg+IMVcAkkHkU2hIA9OCOlI65iCrNESQYH3oM7eXMPEE5/7ody1DMFEiIOcVxiHvwmVjFNBS4TeInIAHFQZqlfaGwoO3hWPUVVZV2tgT5czyKvqwoeUEtyfTtXdNL3ixYgKMmqLWiFYNI2Dk1kaxWfVK0knpJ61qXmNsEAYxnrzSmqsnZvEFhlDBk96AXsm/Mn1qUOfRPoalFfZZAUiaBcEg+tFuSBQCeKKXunavcjvSpJdWM56U3qACGVpyMUk5KKV+NGVmuDYFUAt1J6UIXQrMGM5wfWqC7tUgYY4M9KFcUNckkbh0nj41QbUTv3McgVW2m6x5wMCPrXWf2m3dyelHtruwQBAiKIRtobiOpA8px8Klzat3AmF7c00qBS0ildWGtICYGIiM0DXh7wQSec81pbzMDHrWH4a58rLPwjia1bLiDUUW4c8cik7nX0+1Fe9iYMExS1xjJRTluWHSgqXUjnPaeKYtNut7eW9KzroDO4TgH7VoafO3v19KBfVpkEiVYHnM1j63TsdwAGR9K9DeUPPQjiPhWdqVKklFjIiaBTSfu1IjagwYrQ3bgY4HB7Uk9s23CAwrc+vam7AB2yRMcT+u1BLp9lbLDJjgVlakm8ZJjGPXPFamtbapC/KsXVbltoUgSSSZ4oBXl9gEROWyKaUxb3bolYJqq21uhGI83rVdSwS2FBBMyPX0igStbTq/aPLfbNWt2/M5BLKDJYcN+oq7qLtskAiBxgQKNpzv3WzgDHM0Cl0bwzMwAJP/tS2okGWJO5d2TP6wK0rqBFUwN0yARNZt5/aldOu7kngUC2w/n+9SmvYP+VvoKlB9Vu+pgdaVRtzE/SmLpBBA5pYjakj596KHdG58mBzSeqbp1jmnLoVpA69RSV7KksJI7dqIUtgktuzDSIqAhr5YYVVqMWDEkwG4od1Zt7hx29aoNbbb5+pxTq+W0CmZwTSFlQymZKqe0Vo6chbaznM0HFTYu4wGIpLVI11pbMLntT947XOREUjcYKWzAIz3oFrEWWQ7uehp5HIAYSATms66GBW4Qdo6AcUyjlkTAgcDvUQa5elcSB0jrXDc2W8DM9M0F8EPHlIyAeKGtw7m4Kjn50F2BhUAktlqcU/tSD06DilLZkqegPej2Xlju948Y6UDajduEAAYE0ncVXuXG3zximiTtmM0sQwby8nGKKCyKWIIPxJrlobCZ56AdBTDWxkAyeQTVYCbp6iJoAaglwMxnBNZOuUqltEMkRntNaurB2hQZJPTEikr4Fy8VEY5MUAELLaAVQGUkR6UtZQG5uIECSc1oG1AO4DOMjpWfZB/wCSLfUGCKDuwhyyZ3DDU7ZtC0CxBYkZqjBCTtECYnqPSi22YW9pAmBEmgV1p3AgLBHA/KKy2IWbisdwEtnuTitLxFlABHBMCs++FthNwkMZgc0CP/IH5E/qNSj/APFT8y/0VKK+rt0Apdjn50w5gQT9qDwaBe8wTI4pa4q75YeXqBzR74LNt6EyaFdwoKjPEGiM/UkC0SYwaACxTYREGZPamNWBIKgFm5FUsqHaTJEHHY8VQzaCLAmdwyRTNuUDdR0pO021zPmbpTTN7O1IPIg0QHV3gE9eBQLSMyzcxjig37kiONvAo2mYFWYdozyaglyLiwVg+tDgrziMCj2wXGeOZ70C4SHZOIOAOh/Rqi91tyciW5HalkHmBBLD4RFH2FFDuQGPAPSoEA3lZ83M0Fd5U7Qfej400oYOhGC2PhQ7dkkkjicetHAVbgUABOfhQHiVic9aHcHswYw3TFEQ7t26BOVNDvtuYhu3NFRgMdYGfWqNlpJwOlBLwR8eKOvnIP8ADMketQLanAJwcUtZtbn4LbsU/qlJOwYqlm0qSAMRAmgT1KMWAOCckCs5rWxlkHdu94GtbVAC2Sfe6Y4rPuNDbRneODjHxqi9khi/sxuOZkcVLqxtYAgcyelU0rbF2uf4pkda7d3LbLORDHFQKag7ggJED5frrWXqn9q6lmMxA/7p26SttnWSA0yRx6n9daSIDM1zp26zQT9l+c//AKz/ALqUPfa7/Y1KK+sXORVH4H8tSpRS133WoDe7UqUZZ17p/MKmm95fgf8AFSpVBNP+8X50bWfu6lSiMx/3o/mFE0XH69alSoHNN+4T+Wgv/wDGN8f9VKlUc1Hvmrfl+NSpQNafr8/71ReB8KlSgKf3Y/loeo5f+WpUoFh+8f8An/xTtr3R8alSiuXvfaqH3fl/mpUohfWcH+YVj3f3o/8AsmpUoolv/wCX8P8AdTXcL8R/cVKlQZuo9y/+u1ZtvkVKlFWqVKlB/9k="/>
          <p:cNvSpPr>
            <a:spLocks noChangeAspect="1" noChangeArrowheads="1"/>
          </p:cNvSpPr>
          <p:nvPr/>
        </p:nvSpPr>
        <p:spPr bwMode="auto">
          <a:xfrm>
            <a:off x="0" y="-708025"/>
            <a:ext cx="1476375" cy="1476375"/>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9220" name="AutoShape 4" descr="data:image/jpeg;base64,/9j/4AAQSkZJRgABAQAAAQABAAD/2wBDAAkGBwgHBgkIBwgKCgkLDRYPDQwMDRsUFRAWIB0iIiAdHx8kKDQsJCYxJx8fLT0tMTU3Ojo6Iys/RD84QzQ5Ojf/2wBDAQoKCg0MDRoPDxo3JR8lNzc3Nzc3Nzc3Nzc3Nzc3Nzc3Nzc3Nzc3Nzc3Nzc3Nzc3Nzc3Nzc3Nzc3Nzc3Nzc3Nzf/wAARCADhAOEDASIAAhEBAxEB/8QAGwAAAgMBAQEAAAAAAAAAAAAAAwQAAgUBBgf/xAA+EAACAQMDAgMGAwgCAQIHAAABAhEAAyEEEjFBUQUiYRMycYGRoQZS8CMzQnKSscHRFOFiJPE0Q1NzgpOi/8QAFgEBAQEAAAAAAAAAAAAAAAAAAAEC/8QAGhEBAQADAQEAAAAAAAAAAAAAAAECETFBIf/aAAwDAQACEQMRAD8A+knBwZA+1EUiFM9aDdJBIUCegq1nqre9/aqgwmRietcuLMn+LtRVWC3oKoQd67vpNRSwt7SGYQe3ei21NsQfd/7o1y1IiJM1wndgjA60AWEZHU/ahXJCzxxNMXNsgzk0vfYt5f7VQpqQCTuME5nil7F7fcBwNx6/CiXjvZwVnHxqlhAjK5IY8TxQNawxb2Su4ZG6kRJdt2VB6CiX33kIzYgkmldPcNzcGHkUe90FBoTvKiQR29asPK2YAByKHZ2gEoODzVm8y5wRyBQVABYvGB966wJGRBifgTVnwqEGFAoTSSNpkTnPNBFONrZ4mh6gwzAGCROOlWZgrjGOGIzQ2EExBkZNBwj3WYkd/SgkyCFBmDJ9aLuL4YwJ4JoV1clDIMRPrRSwwDIg1W5BU+YkDiT7xmivDPsU4IyaWeAgGPKSJoKXGh/ZgAfwtHpmqtuI3PntHWu3di313Asu6Su6JHxoG/hUyScGgKJJYR0xH1rouA2ocDeuDQ7ZFssxOcn4124IG4KPNHyoEWUtc2P5RG6QM/7q9sqpMZG0GuPO9t09ixHerWcBnkCTAEcUHZf8qfapVtzdrdSg9+yjdir2R5pMSa4DDhj2iroVUCTxxRkcCVx/71UDI6iup5lM81DAYRzEYNRVzBB54pdgD1gTJo7mFntS7ywIGZ5oA3zC+Xn0pcTG7sOaO4ldsfWlrxgnaQSecYFUDeDdG3lc/Og3FVbbKgyx3CmFHmLKJC5+NK6ltsNby4EGfvQK3WJUQAGWQc8iP+qDZvA3CQJAUYFc1F6VZhJYckGZoGiXdfdhAjI+MVBs2sWwY5MUwPN0gR0oOBbCgebNFUkrBiRyT1qjjudpVuCcT1obYlQTPWKs67mIz8RXG5EfA0AnEeUyP8UNnYQDgE5Ec11yXtiAZmKgQIrOSSfhxQVPlAgEzjjiqXfOjRGMSaj3PNCHnt0NcA222Byep9OtFLgllCHoMHtQMyxxB60XcAsYG3rHrQLxAuKehAkUAW/eDbhSOe1UuhlVRlQhlZ7H9CrX2JcjAGcelC3FwomRMcR86DllxcuO3AJkz0oruzoQT6kehpS0Qsruhp5Xmih2JITykmCRQCvQNqwd0zz9aq97e07gG+/x9KLqASgS0fNzz07/AHpRVALLc90t0GSMdaA+9e5qVb2TfkX+qpQfRGODJzPNdViwAHzMUFmwGPAxHJoiuAQJycUZOJhYHWh75eTOelcBAAYnjFRIPmj1xUUVySvxoLjafjmRRCWxg+vpUuDaJHfFAozQYA60Bkwx4HJkZNMwA5kyf7UJztBknbxjrQBJG3Gflis7XEKrKJ2rlqeAPCCNwPPakdXbBdSQWLfwjrQZTB3Re3YCaf8ADLYILoMTgEf3+VVay5IDKACZx3p3S2wiBBHl59aBhF6kDaOG61dwSAJ5yaqTB2sYBzmuwTk8DiqKSASJmBQjC5OPQCjKJYnjvPag3gWclQeeagrBWMe8YIFUvDzsoPlOeKcFsbQo5jmlb6+cTJkZzQKZDA8A+8Kuqhy7Eyqjy9jRTaElyDAEfOli586jE8z2opRyWYkBomcVS/PswYCsWJlj07UTcLl24EACjiTzS1x1F+TlSMSOaAFyHtuUUxIE9q5dLexUoIUd+lS+7KHXcNpOGjiq7gwDmQAM+tBxUCzeEMSMCOZqymcNOefT9Gu2IVIIBGf/AMf1/muOy7yykn1jnviqK3YLq0jBwBnNA1INwIBIIaYGZ+NdvPcW8ScWxDDg13cLh33DmDQL/wDKP5R96lD9r/J/SKlB9HVmY7t0maYAI2qCZHWhLb2w3DdgKcRBxOZ5oyJbthoLZ9Kttg7eneiWk2gmI+NXODxUUMCIxVbrAnHHM1LrEEiflQLt1ZHbiKCGF4yaXvg7QAPj60ZDvM8R0HautaIUEj1xQKEbEDQJjApR7IuN7TzSpgDj4/4+lP6gYWOxBoVlPIwxuJ5NAJ7SjHO5ZHYVQMVUKcN0kz+uaad0AAbk8AUrdA3CW6YNBfkbCwJPWiflVvMJpPR3SbjArwTGOKdAlAVye9BVwFUqTkn6UEEskEnIgAUS5dUXCrMJjg1LWYIyxkkdsUBEICjvEAUsy7rgn3Z+lGAZHBEjGOwoUe04xmgo0Bc5Ug9az9Q5tbXUgpxB7VoPAEcwMiszVlWABx1kCgSK+zYsWktxQ7zMqjaBu4IPB9au7O1tQVlw32qjKXsMvOOaKy2v77olp/hMdJp1QGS5bWCV4M/esy+PYarbbwqtBI/zTQY2roKHdiWqAitD3EIAI5FRHMuQs7gQs/bNVushBuIsnmRzmropUyQTMSeZqit8KttFYjcDLj0zVU3MoQjg4mi313B1UAjIBnn/AHQLZLCTugcjtQD/AOMn52+1Sje0TtUqj6QbUKAPmTTdhQBwKqBmfnRrYgf3qIIy4jmqXBCScAZosArP0oV8eQ/5orB8W8UTSOActHArNsXtdqz7RR7O2f4iJrO1m7UeM3Ec8XIz2FexNu2vhi7RBK9KIW8MuOrQxBAMGea2L1sbD8K8r4S106gkgnPFeuD/ALATEkZoMm4pQkdvvSfiOoSxp3vHyxmD0rR1KgKe/SvIfjTXHT6BlUwz4MUQtp/HL2qvELEDgdq2rBu3FVGgg9RmvB/hy4W1BMEmeZr3nhxELPNSK07ui9gpFszu+1EsqBagZgU1fBOnVvSkTdgQmcduKo8t4vqGteLbWYwcwDW54NtuMjMTzxNeV8ZuM/i7scZgV6PwE+5nk1PVaWsG24ZON0/9Uuzi3aLk+XJx0pnxJR7QelIalt2ncRuEEAetVGXe8UT2xVmCx0iaXOqDOxO7b1kfr1rx+rvuPEbiEHDRA7Vp6N79m55rhWRjE1jdV6AQR7Xads4J6132BvIfYjIOBS9v2t7y7/J2OT9a3fBdM73VDFdo5hYnFaHktXp1XUsryNzEgkc+tUtMVvOF3COfWvS/iGwLd4OggzyKwCNq3Cx8xGDH3NB28gCtEr+UAcn/AB/1XFbbaUEHcYX4HvQzcItFVBJYbYJBg/o0OWCotyYJ4mqhm4SLJgwQI3N+vh96GLY2oQZUebNXAWIAktOOcV0qrTmSq4A6/rNAH2lr/wAP66lD2j/6S/SpRX1oAzH0o1sRjFCSWwcfOjryKIuBCgDnpQdRBTv3o5wu6l7jTzAkcUV4HxYf8fxtmI2hoavVeH6hdRowjGNv1pbx7woa22jjy3UPkYf2rO0jXdOAGDKQPMCPrRG8lpbJLooiZkU1bJZZJkdKT0LLc8rYWMCtK3aGwhInpFBna+4bYJGT2r5b+N9a1/ULa3GAMDv619N8UBNhxmea+Q+Mlr3iLs2Sx+1Zy4Rqfg3Tl7gYyM167w1j7W4B0aaR/BmiAsB4yFmmLDFfErqzy2KT5B7BZuaLGT/iskhldh0PetPQtOlYdaz9QfNcHPpWh47xgT4o5gccdq3fAzhDEZFYXiabdawPU7hFbngkFVNZ9Vt+IiTOJ9azmUujBehJgcVpa7kgn5Vm6tv2XlkAjgVpHmPHdJp5F22vnXEjqf8ANeffUFtSADI6ntXqPF1L2DdVfdEmfpXkUX9uIH8UGs2rHuvw7aS6IYTithnOjvEgTA7Risr8KD3ekDitHxhgSywZK+UirOIy/ENUNW7oWUAGZGaxL7HZcciAoMg8Ad6Zuu4chT5W5FIawgWgoZipba3rQLi5IYgAEjgHg96val0R2kKMevxoaAe3hDtVePU0S0NyhmkBjCt370U3YZSxIPSI7VxiSyvgKohe2Y/3QbTS4BYyJgA8yaMX3MLZ6dunxqo7Lfk//ipV/Yp+b7VKD6daI3TOYo6f2pVD/qaZtngkc0IK4BBmlrjSx4imDwaBfXyzjNAuzpsljxxJrM1J092EDAvujcpk/Sk/xKbqqu1mVJjymlPAQtzVWmb+AzTaHGa5YLKZHQ1veD6lb9uCM9azPFrZN0kDHWmPw6rHcQCFHWiieLJts3ChIhTGeK+R6i0buv3GTJ619U/EN7ZprmRMcGvAafT7tUDtnOKzkPSeDXDZ0e1FEkCu29HcfVm8T5ac0Gga3pldxAOPjQb2tt2Lws7uOvFVG/4UQFZTxSeuEXHgRPWi+E3JYwwIPareJW9rEkY4qq8T40CuvmenX4VreBNKquDmsf8AEzxqBjIAmKa8A1qWmUkyBWfVer1wznE1l3tzXN4zBxRdd4nauHaqMGIkAQaNpLLX7Q3WyqwT5qqPN+NJ/wCiuqo5BjNeSsrubcZPpHFe18ftG3prypz1ryFpIYZyOfWs5LHuPwokKMetMeMZYxk9u9W/DCbbBYADGDVfFX2XTPBHStTiPOa5/ZI2zDbciJisvVStq1OS4gz1/Wa1tQALpECCMkjk1kMGuXglwmFPbMUFkUraV0C71IzPFdK+zJAOWyIHuk0RgI32lKpztJ5FVLFm32wVLrtIjk0EKDdg7p+lFvBQuY55maHZ/dMWOJGJ6VZl91VEmfoKom5fWpR/Y2/zipQfSrWRMzTSDEzxSNh5IB75p1eMcChBlaRHrVLghfTvUt+7HWetXckiO1Fed8c0v/JskDMZWTWLobN/T3vMjBTgHpXrNTb3McdaBatAypAPeaMhJp7mqtgFok5rV02nt6XTBFAFBtRt3GMHFWu3JSJorz/4kHtLR2nM8CsbwvSMLgLpAmvSX7a+2/aQV7RR7dmyFkrkmfl2qaQbVoE8OAC4218811xrerG8EEnJr3+svbrDKDCqK8zd0qX7xZwSxNKGvAdSfaIDxMx3r0Wth0Dek1haDTrZ8zLB6T3+FaWp1PkQSJ4iqryf4p0N2+9trCSSSCe80l4f4feQbGIDATM4r12qUMDuM4ilCgVA0EVNAOns7diGS68+teg091benZOoERWN7wU/CKcQk22aeehNVGL47cX2N4nOMepry2mUG4oOTivS+P6e7cUi0CwPT41lWPBvELRVzpxGD+8Wf71ixY9n+HkC6IkjpFI+LOGuTOYgVo+G3BY0G0CGGD1rG8UuT5x5nB49K0MfUH9oAoxB3T1rO2stxhEseD/itHUEW2Jid4k44pK2pZQ8e6Yx1qDltC1sFcQYYE80G1sa3c35KnA6/EUzckWWJHnmD0xS9gqCQJJZoM1RcqURFPUic/3plFLuFOZGKDBvXXDOC3G4kGIwPtRLs22VF94YM1Qb2tjsf6qlV9n/AOR/qqUHvdE5KpuyQcmtW2OPUday9EucznvzWpaBIEihFhgyMirzjJiKoRIPb41XcBxzNFCv4BIPNKgEKAQJJyaausDIkfGk5YtBMRxRBQ8ALIgn6UO4xLxkjvVFEDGSPtXHucgHjJjrRA7plSSB5Tx3rguxuJ/h4FCuM24AEwTJxxRLg8vl3ZigW1DtD9Q3AJq2k0p2g9TiZ5rq2919ViQPe/1WlYtQggAR0oBGyFHAk9e1JamAQczmMZrU2x73HNK3rILMY59eKDORju2Ocnk0R7W8kgkg/wANR7e8kjlTkdhUVySBMwM5oFXgEY46c07p2DwYwCQAKRdpvFWxn5+lMae4Xc7cBePhUUxdRWBHagXxCMwHmxijLtNuZzzQr7Y2kYAncKIE17anMenesy9c3QG7GI/tR3JI25xkmk767FQZLyeeIopLUqWUgAB+Z9KEAtlRu909+vyrQZGuFnCYHQ8fKk9Xbn2Z5ZROOP1/qoFJ3KxfygHGM1wJ7MqjABzBnrRrhFwM5GVAmOn6/wA1Ft/tAH5ABB6iQKoXvY1ey3gTlulF1I9pqJB3YjHWKrqHh1ZBLbzPw9aJv9jeXzYM54+VUD9pf7j+o1KNusdlqUH0jSWoCgwX6mn1AC9MUHS24E9TTBGJigoxkCl7jeWaNdwROfhSl5mLTMQaFR3lAABzFBYHJj5kzRNvn80Ac1HIAIHbNEBUlbQMZPuiaG+5EMMAx6UQbtoJ46UuxUtDEYOM0BNOy7WZjiPrVJdrbCCADMzxQixkBsr0HQUVLpfAPI7/AFoO6NSULMSWJkVqWxjOPhS2ntxCjjGTTij3hRQioAB+VL3hmWNONEbftS91ST6DJoErq/swQOT9aTuIFWRzOZrRMHEQAeaUvqQrCIxImiMjxFinmAjcMkdxXdLqDvAAggcdTQ9crOCm4wSW55j9GkrNwW7u5DjgE8VFb5fdKqTxODEYqSCpEQYzNL6NzdQsBifoaZf3yRgiYHw60QlqJS2wXB70B7B3AMDuI7089suSSCGYjnkVbVW4XgQBiaDPVF9lAJ69KT1ASCGmWIiB9KeuMLSXWJmRgAVnXWDW84UjzECgSfcwjKhjkj+KiLaPsrm2FZWAMn5YqyWzc2sfd/hxJirapTKhR5wJPQTRS7IltcglrkQR964/7LTuXUecQO4M0zct77TXAA1wGZ/1SVyA9u2RLlp83AHQf3qgW491+lSry/8A4VKg+w2VhRPNRzkxx1qyjHTHWhXWyTVUK8T7Mkcg0vdAcQYA5NEut5TPel7jbCQ2KIqSWBCiCM1YiUkckZNUHuMY2jt3NWVgEVZiiKXW3NtHAMmKV1DIp3Rk8RVr52AqJBagPNxt2AOhNAK652hvNBGI60fSMUSXAXOfShXAvspXcfNIB71U7vbgCIA4nrRG7Yyo4kcUwDnpMUnpW/ZIBk04D07CMUaUcS2Oe9BuEAHGZ+tEc7hPyilrzAACcg4ogbHzwe+BQ7qTuGe010NJk/6q7gvIJMDIoMLWD9o6ngZgDp1rGuL7PUHdlS3TrmvSayzNx92BHNYd1SD7QLEtzGP1j+1Sqe0LklLBO0jJitO6gNuRBjpFZeiDKtthG4nk9u1alxQVA7icVUU003LrAg4Mkmg+IMVcAkkHkU2hIA9OCOlI65iCrNESQYH3oM7eXMPEE5/7ody1DMFEiIOcVxiHvwmVjFNBS4TeInIAHFQZqlfaGwoO3hWPUVVZV2tgT5czyKvqwoeUEtyfTtXdNL3ixYgKMmqLWiFYNI2Dk1kaxWfVK0knpJ61qXmNsEAYxnrzSmqsnZvEFhlDBk96AXsm/Mn1qUOfRPoalFfZZAUiaBcEg+tFuSBQCeKKXunavcjvSpJdWM56U3qACGVpyMUk5KKV+NGVmuDYFUAt1J6UIXQrMGM5wfWqC7tUgYY4M9KFcUNckkbh0nj41QbUTv3McgVW2m6x5wMCPrXWf2m3dyelHtruwQBAiKIRtobiOpA8px8Klzat3AmF7c00qBS0ildWGtICYGIiM0DXh7wQSec81pbzMDHrWH4a58rLPwjia1bLiDUUW4c8cik7nX0+1Fe9iYMExS1xjJRTluWHSgqXUjnPaeKYtNut7eW9KzroDO4TgH7VoafO3v19KBfVpkEiVYHnM1j63TsdwAGR9K9DeUPPQjiPhWdqVKklFjIiaBTSfu1IjagwYrQ3bgY4HB7Uk9s23CAwrc+vam7AB2yRMcT+u1BLp9lbLDJjgVlakm8ZJjGPXPFamtbapC/KsXVbltoUgSSSZ4oBXl9gEROWyKaUxb3bolYJqq21uhGI83rVdSwS2FBBMyPX0igStbTq/aPLfbNWt2/M5BLKDJYcN+oq7qLtskAiBxgQKNpzv3WzgDHM0Cl0bwzMwAJP/tS2okGWJO5d2TP6wK0rqBFUwN0yARNZt5/aldOu7kngUC2w/n+9SmvYP+VvoKlB9Vu+pgdaVRtzE/SmLpBBA5pYjakj596KHdG58mBzSeqbp1jmnLoVpA69RSV7KksJI7dqIUtgktuzDSIqAhr5YYVVqMWDEkwG4od1Zt7hx29aoNbbb5+pxTq+W0CmZwTSFlQymZKqe0Vo6chbaznM0HFTYu4wGIpLVI11pbMLntT947XOREUjcYKWzAIz3oFrEWWQ7uehp5HIAYSATms66GBW4Qdo6AcUyjlkTAgcDvUQa5elcSB0jrXDc2W8DM9M0F8EPHlIyAeKGtw7m4Kjn50F2BhUAktlqcU/tSD06DilLZkqegPej2Xlju948Y6UDajduEAAYE0ncVXuXG3zximiTtmM0sQwby8nGKKCyKWIIPxJrlobCZ56AdBTDWxkAyeQTVYCbp6iJoAaglwMxnBNZOuUqltEMkRntNaurB2hQZJPTEikr4Fy8VEY5MUAELLaAVQGUkR6UtZQG5uIECSc1oG1AO4DOMjpWfZB/wCSLfUGCKDuwhyyZ3DDU7ZtC0CxBYkZqjBCTtECYnqPSi22YW9pAmBEmgV1p3AgLBHA/KKy2IWbisdwEtnuTitLxFlABHBMCs++FthNwkMZgc0CP/IH5E/qNSj/APFT8y/0VKK+rt0Apdjn50w5gQT9qDwaBe8wTI4pa4q75YeXqBzR74LNt6EyaFdwoKjPEGiM/UkC0SYwaACxTYREGZPamNWBIKgFm5FUsqHaTJEHHY8VQzaCLAmdwyRTNuUDdR0pO021zPmbpTTN7O1IPIg0QHV3gE9eBQLSMyzcxjig37kiONvAo2mYFWYdozyaglyLiwVg+tDgrziMCj2wXGeOZ70C4SHZOIOAOh/Rqi91tyciW5HalkHmBBLD4RFH2FFDuQGPAPSoEA3lZ83M0Fd5U7Qfej400oYOhGC2PhQ7dkkkjicetHAVbgUABOfhQHiVic9aHcHswYw3TFEQ7t26BOVNDvtuYhu3NFRgMdYGfWqNlpJwOlBLwR8eKOvnIP8ADMketQLanAJwcUtZtbn4LbsU/qlJOwYqlm0qSAMRAmgT1KMWAOCckCs5rWxlkHdu94GtbVAC2Sfe6Y4rPuNDbRneODjHxqi9khi/sxuOZkcVLqxtYAgcyelU0rbF2uf4pkda7d3LbLORDHFQKag7ggJED5frrWXqn9q6lmMxA/7p26SttnWSA0yRx6n9daSIDM1zp26zQT9l+c//AKz/ALqUPfa7/Y1KK+sXORVH4H8tSpRS133WoDe7UqUZZ17p/MKmm95fgf8AFSpVBNP+8X50bWfu6lSiMx/3o/mFE0XH69alSoHNN+4T+Wgv/wDGN8f9VKlUc1Hvmrfl+NSpQNafr8/71ReB8KlSgKf3Y/loeo5f+WpUoFh+8f8An/xTtr3R8alSiuXvfaqH3fl/mpUohfWcH+YVj3f3o/8AsmpUoolv/wCX8P8AdTXcL8R/cVKlQZuo9y/+u1ZtvkVKlFWqVKlB/9k="/>
          <p:cNvSpPr>
            <a:spLocks noChangeAspect="1" noChangeArrowheads="1"/>
          </p:cNvSpPr>
          <p:nvPr/>
        </p:nvSpPr>
        <p:spPr bwMode="auto">
          <a:xfrm>
            <a:off x="0" y="-708025"/>
            <a:ext cx="1476375" cy="1476375"/>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9222" name="AutoShape 6" descr="data:image/jpeg;base64,/9j/4AAQSkZJRgABAQAAAQABAAD/2wBDAAkGBwgHBgkIBwgKCgkLDRYPDQwMDRsUFRAWIB0iIiAdHx8kKDQsJCYxJx8fLT0tMTU3Ojo6Iys/RD84QzQ5Ojf/2wBDAQoKCg0MDRoPDxo3JR8lNzc3Nzc3Nzc3Nzc3Nzc3Nzc3Nzc3Nzc3Nzc3Nzc3Nzc3Nzc3Nzc3Nzc3Nzc3Nzc3Nzf/wAARCADhAOEDASIAAhEBAxEB/8QAGwAAAgMBAQEAAAAAAAAAAAAAAwQAAgUBBgf/xAA+EAACAQMDAgMGAwgCAQIHAAABAhEAAyEEEjFBUQUiYRMycYGRoQZS8CMzQnKSscHRFOFiJPE0Q1NzgpOi/8QAFgEBAQEAAAAAAAAAAAAAAAAAAAEC/8QAGhEBAQADAQEAAAAAAAAAAAAAAAECETFBIf/aAAwDAQACEQMRAD8A+knBwZA+1EUiFM9aDdJBIUCegq1nqre9/aqgwmRietcuLMn+LtRVWC3oKoQd67vpNRSwt7SGYQe3ei21NsQfd/7o1y1IiJM1wndgjA60AWEZHU/ahXJCzxxNMXNsgzk0vfYt5f7VQpqQCTuME5nil7F7fcBwNx6/CiXjvZwVnHxqlhAjK5IY8TxQNawxb2Su4ZG6kRJdt2VB6CiX33kIzYgkmldPcNzcGHkUe90FBoTvKiQR29asPK2YAByKHZ2gEoODzVm8y5wRyBQVABYvGB966wJGRBifgTVnwqEGFAoTSSNpkTnPNBFONrZ4mh6gwzAGCROOlWZgrjGOGIzQ2EExBkZNBwj3WYkd/SgkyCFBmDJ9aLuL4YwJ4JoV1clDIMRPrRSwwDIg1W5BU+YkDiT7xmivDPsU4IyaWeAgGPKSJoKXGh/ZgAfwtHpmqtuI3PntHWu3di313Asu6Su6JHxoG/hUyScGgKJJYR0xH1rouA2ocDeuDQ7ZFssxOcn4124IG4KPNHyoEWUtc2P5RG6QM/7q9sqpMZG0GuPO9t09ixHerWcBnkCTAEcUHZf8qfapVtzdrdSg9+yjdir2R5pMSa4DDhj2iroVUCTxxRkcCVx/71UDI6iup5lM81DAYRzEYNRVzBB54pdgD1gTJo7mFntS7ywIGZ5oA3zC+Xn0pcTG7sOaO4ldsfWlrxgnaQSecYFUDeDdG3lc/Og3FVbbKgyx3CmFHmLKJC5+NK6ltsNby4EGfvQK3WJUQAGWQc8iP+qDZvA3CQJAUYFc1F6VZhJYckGZoGiXdfdhAjI+MVBs2sWwY5MUwPN0gR0oOBbCgebNFUkrBiRyT1qjjudpVuCcT1obYlQTPWKs67mIz8RXG5EfA0AnEeUyP8UNnYQDgE5Ec11yXtiAZmKgQIrOSSfhxQVPlAgEzjjiqXfOjRGMSaj3PNCHnt0NcA222Byep9OtFLgllCHoMHtQMyxxB60XcAsYG3rHrQLxAuKehAkUAW/eDbhSOe1UuhlVRlQhlZ7H9CrX2JcjAGcelC3FwomRMcR86DllxcuO3AJkz0oruzoQT6kehpS0Qsruhp5Xmih2JITykmCRQCvQNqwd0zz9aq97e07gG+/x9KLqASgS0fNzz07/AHpRVALLc90t0GSMdaA+9e5qVb2TfkX+qpQfRGODJzPNdViwAHzMUFmwGPAxHJoiuAQJycUZOJhYHWh75eTOelcBAAYnjFRIPmj1xUUVySvxoLjafjmRRCWxg+vpUuDaJHfFAozQYA60Bkwx4HJkZNMwA5kyf7UJztBknbxjrQBJG3Gflis7XEKrKJ2rlqeAPCCNwPPakdXbBdSQWLfwjrQZTB3Re3YCaf8ADLYILoMTgEf3+VVay5IDKACZx3p3S2wiBBHl59aBhF6kDaOG61dwSAJ5yaqTB2sYBzmuwTk8DiqKSASJmBQjC5OPQCjKJYnjvPag3gWclQeeagrBWMe8YIFUvDzsoPlOeKcFsbQo5jmlb6+cTJkZzQKZDA8A+8Kuqhy7Eyqjy9jRTaElyDAEfOli586jE8z2opRyWYkBomcVS/PswYCsWJlj07UTcLl24EACjiTzS1x1F+TlSMSOaAFyHtuUUxIE9q5dLexUoIUd+lS+7KHXcNpOGjiq7gwDmQAM+tBxUCzeEMSMCOZqymcNOefT9Gu2IVIIBGf/AMf1/muOy7yykn1jnviqK3YLq0jBwBnNA1INwIBIIaYGZ+NdvPcW8ScWxDDg13cLh33DmDQL/wDKP5R96lD9r/J/SKlB9HVmY7t0maYAI2qCZHWhLb2w3DdgKcRBxOZ5oyJbthoLZ9Kttg7eneiWk2gmI+NXODxUUMCIxVbrAnHHM1LrEEiflQLt1ZHbiKCGF4yaXvg7QAPj60ZDvM8R0HautaIUEj1xQKEbEDQJjApR7IuN7TzSpgDj4/4+lP6gYWOxBoVlPIwxuJ5NAJ7SjHO5ZHYVQMVUKcN0kz+uaad0AAbk8AUrdA3CW6YNBfkbCwJPWiflVvMJpPR3SbjArwTGOKdAlAVye9BVwFUqTkn6UEEskEnIgAUS5dUXCrMJjg1LWYIyxkkdsUBEICjvEAUsy7rgn3Z+lGAZHBEjGOwoUe04xmgo0Bc5Ug9az9Q5tbXUgpxB7VoPAEcwMiszVlWABx1kCgSK+zYsWktxQ7zMqjaBu4IPB9au7O1tQVlw32qjKXsMvOOaKy2v77olp/hMdJp1QGS5bWCV4M/esy+PYarbbwqtBI/zTQY2roKHdiWqAitD3EIAI5FRHMuQs7gQs/bNVushBuIsnmRzmropUyQTMSeZqit8KttFYjcDLj0zVU3MoQjg4mi313B1UAjIBnn/AHQLZLCTugcjtQD/AOMn52+1Sje0TtUqj6QbUKAPmTTdhQBwKqBmfnRrYgf3qIIy4jmqXBCScAZosArP0oV8eQ/5orB8W8UTSOActHArNsXtdqz7RR7O2f4iJrO1m7UeM3Ec8XIz2FexNu2vhi7RBK9KIW8MuOrQxBAMGea2L1sbD8K8r4S106gkgnPFeuD/ALATEkZoMm4pQkdvvSfiOoSxp3vHyxmD0rR1KgKe/SvIfjTXHT6BlUwz4MUQtp/HL2qvELEDgdq2rBu3FVGgg9RmvB/hy4W1BMEmeZr3nhxELPNSK07ui9gpFszu+1EsqBagZgU1fBOnVvSkTdgQmcduKo8t4vqGteLbWYwcwDW54NtuMjMTzxNeV8ZuM/i7scZgV6PwE+5nk1PVaWsG24ZON0/9Uuzi3aLk+XJx0pnxJR7QelIalt2ncRuEEAetVGXe8UT2xVmCx0iaXOqDOxO7b1kfr1rx+rvuPEbiEHDRA7Vp6N79m55rhWRjE1jdV6AQR7Xads4J6132BvIfYjIOBS9v2t7y7/J2OT9a3fBdM73VDFdo5hYnFaHktXp1XUsryNzEgkc+tUtMVvOF3COfWvS/iGwLd4OggzyKwCNq3Cx8xGDH3NB28gCtEr+UAcn/AB/1XFbbaUEHcYX4HvQzcItFVBJYbYJBg/o0OWCotyYJ4mqhm4SLJgwQI3N+vh96GLY2oQZUebNXAWIAktOOcV0qrTmSq4A6/rNAH2lr/wAP66lD2j/6S/SpRX1oAzH0o1sRjFCSWwcfOjryKIuBCgDnpQdRBTv3o5wu6l7jTzAkcUV4HxYf8fxtmI2hoavVeH6hdRowjGNv1pbx7woa22jjy3UPkYf2rO0jXdOAGDKQPMCPrRG8lpbJLooiZkU1bJZZJkdKT0LLc8rYWMCtK3aGwhInpFBna+4bYJGT2r5b+N9a1/ULa3GAMDv619N8UBNhxmea+Q+Mlr3iLs2Sx+1Zy4Rqfg3Tl7gYyM167w1j7W4B0aaR/BmiAsB4yFmmLDFfErqzy2KT5B7BZuaLGT/iskhldh0PetPQtOlYdaz9QfNcHPpWh47xgT4o5gccdq3fAzhDEZFYXiabdawPU7hFbngkFVNZ9Vt+IiTOJ9azmUujBehJgcVpa7kgn5Vm6tv2XlkAjgVpHmPHdJp5F22vnXEjqf8ANeffUFtSADI6ntXqPF1L2DdVfdEmfpXkUX9uIH8UGs2rHuvw7aS6IYTithnOjvEgTA7Risr8KD3ekDitHxhgSywZK+UirOIy/ENUNW7oWUAGZGaxL7HZcciAoMg8Ad6Zuu4chT5W5FIawgWgoZipba3rQLi5IYgAEjgHg96val0R2kKMevxoaAe3hDtVePU0S0NyhmkBjCt370U3YZSxIPSI7VxiSyvgKohe2Y/3QbTS4BYyJgA8yaMX3MLZ6dunxqo7Lfk//ipV/Yp+b7VKD6daI3TOYo6f2pVD/qaZtngkc0IK4BBmlrjSx4imDwaBfXyzjNAuzpsljxxJrM1J092EDAvujcpk/Sk/xKbqqu1mVJjymlPAQtzVWmb+AzTaHGa5YLKZHQ1veD6lb9uCM9azPFrZN0kDHWmPw6rHcQCFHWiieLJts3ChIhTGeK+R6i0buv3GTJ619U/EN7ZprmRMcGvAafT7tUDtnOKzkPSeDXDZ0e1FEkCu29HcfVm8T5ac0Gga3pldxAOPjQb2tt2Lws7uOvFVG/4UQFZTxSeuEXHgRPWi+E3JYwwIPareJW9rEkY4qq8T40CuvmenX4VreBNKquDmsf8AEzxqBjIAmKa8A1qWmUkyBWfVer1wznE1l3tzXN4zBxRdd4nauHaqMGIkAQaNpLLX7Q3WyqwT5qqPN+NJ/wCiuqo5BjNeSsrubcZPpHFe18ftG3prypz1ryFpIYZyOfWs5LHuPwokKMetMeMZYxk9u9W/DCbbBYADGDVfFX2XTPBHStTiPOa5/ZI2zDbciJisvVStq1OS4gz1/Wa1tQALpECCMkjk1kMGuXglwmFPbMUFkUraV0C71IzPFdK+zJAOWyIHuk0RgI32lKpztJ5FVLFm32wVLrtIjk0EKDdg7p+lFvBQuY55maHZ/dMWOJGJ6VZl91VEmfoKom5fWpR/Y2/zipQfSrWRMzTSDEzxSNh5IB75p1eMcChBlaRHrVLghfTvUt+7HWetXckiO1Fed8c0v/JskDMZWTWLobN/T3vMjBTgHpXrNTb3McdaBatAypAPeaMhJp7mqtgFok5rV02nt6XTBFAFBtRt3GMHFWu3JSJorz/4kHtLR2nM8CsbwvSMLgLpAmvSX7a+2/aQV7RR7dmyFkrkmfl2qaQbVoE8OAC4218811xrerG8EEnJr3+svbrDKDCqK8zd0qX7xZwSxNKGvAdSfaIDxMx3r0Wth0Dek1haDTrZ8zLB6T3+FaWp1PkQSJ4iqryf4p0N2+9trCSSSCe80l4f4feQbGIDATM4r12qUMDuM4ilCgVA0EVNAOns7diGS68+teg091benZOoERWN7wU/CKcQk22aeehNVGL47cX2N4nOMepry2mUG4oOTivS+P6e7cUi0CwPT41lWPBvELRVzpxGD+8Wf71ixY9n+HkC6IkjpFI+LOGuTOYgVo+G3BY0G0CGGD1rG8UuT5x5nB49K0MfUH9oAoxB3T1rO2stxhEseD/itHUEW2Jid4k44pK2pZQ8e6Yx1qDltC1sFcQYYE80G1sa3c35KnA6/EUzckWWJHnmD0xS9gqCQJJZoM1RcqURFPUic/3plFLuFOZGKDBvXXDOC3G4kGIwPtRLs22VF94YM1Qb2tjsf6qlV9n/AOR/qqUHvdE5KpuyQcmtW2OPUday9EucznvzWpaBIEihFhgyMirzjJiKoRIPb41XcBxzNFCv4BIPNKgEKAQJJyaausDIkfGk5YtBMRxRBQ8ALIgn6UO4xLxkjvVFEDGSPtXHucgHjJjrRA7plSSB5Tx3rguxuJ/h4FCuM24AEwTJxxRLg8vl3ZigW1DtD9Q3AJq2k0p2g9TiZ5rq2919ViQPe/1WlYtQggAR0oBGyFHAk9e1JamAQczmMZrU2x73HNK3rILMY59eKDORju2Ocnk0R7W8kgkg/wANR7e8kjlTkdhUVySBMwM5oFXgEY46c07p2DwYwCQAKRdpvFWxn5+lMae4Xc7cBePhUUxdRWBHagXxCMwHmxijLtNuZzzQr7Y2kYAncKIE17anMenesy9c3QG7GI/tR3JI25xkmk767FQZLyeeIopLUqWUgAB+Z9KEAtlRu909+vyrQZGuFnCYHQ8fKk9Xbn2Z5ZROOP1/qoFJ3KxfygHGM1wJ7MqjABzBnrRrhFwM5GVAmOn6/wA1Ft/tAH5ABB6iQKoXvY1ey3gTlulF1I9pqJB3YjHWKrqHh1ZBLbzPw9aJv9jeXzYM54+VUD9pf7j+o1KNusdlqUH0jSWoCgwX6mn1AC9MUHS24E9TTBGJigoxkCl7jeWaNdwROfhSl5mLTMQaFR3lAABzFBYHJj5kzRNvn80Ac1HIAIHbNEBUlbQMZPuiaG+5EMMAx6UQbtoJ46UuxUtDEYOM0BNOy7WZjiPrVJdrbCCADMzxQixkBsr0HQUVLpfAPI7/AFoO6NSULMSWJkVqWxjOPhS2ntxCjjGTTij3hRQioAB+VL3hmWNONEbftS91ST6DJoErq/swQOT9aTuIFWRzOZrRMHEQAeaUvqQrCIxImiMjxFinmAjcMkdxXdLqDvAAggcdTQ9crOCm4wSW55j9GkrNwW7u5DjgE8VFb5fdKqTxODEYqSCpEQYzNL6NzdQsBifoaZf3yRgiYHw60QlqJS2wXB70B7B3AMDuI7089suSSCGYjnkVbVW4XgQBiaDPVF9lAJ69KT1ASCGmWIiB9KeuMLSXWJmRgAVnXWDW84UjzECgSfcwjKhjkj+KiLaPsrm2FZWAMn5YqyWzc2sfd/hxJirapTKhR5wJPQTRS7IltcglrkQR964/7LTuXUecQO4M0zct77TXAA1wGZ/1SVyA9u2RLlp83AHQf3qgW491+lSry/8A4VKg+w2VhRPNRzkxx1qyjHTHWhXWyTVUK8T7Mkcg0vdAcQYA5NEut5TPel7jbCQ2KIqSWBCiCM1YiUkckZNUHuMY2jt3NWVgEVZiiKXW3NtHAMmKV1DIp3Rk8RVr52AqJBagPNxt2AOhNAK652hvNBGI60fSMUSXAXOfShXAvspXcfNIB71U7vbgCIA4nrRG7Yyo4kcUwDnpMUnpW/ZIBk04D07CMUaUcS2Oe9BuEAHGZ+tEc7hPyilrzAACcg4ogbHzwe+BQ7qTuGe010NJk/6q7gvIJMDIoMLWD9o6ngZgDp1rGuL7PUHdlS3TrmvSayzNx92BHNYd1SD7QLEtzGP1j+1Sqe0LklLBO0jJitO6gNuRBjpFZeiDKtthG4nk9u1alxQVA7icVUU003LrAg4Mkmg+IMVcAkkHkU2hIA9OCOlI65iCrNESQYH3oM7eXMPEE5/7ody1DMFEiIOcVxiHvwmVjFNBS4TeInIAHFQZqlfaGwoO3hWPUVVZV2tgT5czyKvqwoeUEtyfTtXdNL3ixYgKMmqLWiFYNI2Dk1kaxWfVK0knpJ61qXmNsEAYxnrzSmqsnZvEFhlDBk96AXsm/Mn1qUOfRPoalFfZZAUiaBcEg+tFuSBQCeKKXunavcjvSpJdWM56U3qACGVpyMUk5KKV+NGVmuDYFUAt1J6UIXQrMGM5wfWqC7tUgYY4M9KFcUNckkbh0nj41QbUTv3McgVW2m6x5wMCPrXWf2m3dyelHtruwQBAiKIRtobiOpA8px8Klzat3AmF7c00qBS0ildWGtICYGIiM0DXh7wQSec81pbzMDHrWH4a58rLPwjia1bLiDUUW4c8cik7nX0+1Fe9iYMExS1xjJRTluWHSgqXUjnPaeKYtNut7eW9KzroDO4TgH7VoafO3v19KBfVpkEiVYHnM1j63TsdwAGR9K9DeUPPQjiPhWdqVKklFjIiaBTSfu1IjagwYrQ3bgY4HB7Uk9s23CAwrc+vam7AB2yRMcT+u1BLp9lbLDJjgVlakm8ZJjGPXPFamtbapC/KsXVbltoUgSSSZ4oBXl9gEROWyKaUxb3bolYJqq21uhGI83rVdSwS2FBBMyPX0igStbTq/aPLfbNWt2/M5BLKDJYcN+oq7qLtskAiBxgQKNpzv3WzgDHM0Cl0bwzMwAJP/tS2okGWJO5d2TP6wK0rqBFUwN0yARNZt5/aldOu7kngUC2w/n+9SmvYP+VvoKlB9Vu+pgdaVRtzE/SmLpBBA5pYjakj596KHdG58mBzSeqbp1jmnLoVpA69RSV7KksJI7dqIUtgktuzDSIqAhr5YYVVqMWDEkwG4od1Zt7hx29aoNbbb5+pxTq+W0CmZwTSFlQymZKqe0Vo6chbaznM0HFTYu4wGIpLVI11pbMLntT947XOREUjcYKWzAIz3oFrEWWQ7uehp5HIAYSATms66GBW4Qdo6AcUyjlkTAgcDvUQa5elcSB0jrXDc2W8DM9M0F8EPHlIyAeKGtw7m4Kjn50F2BhUAktlqcU/tSD06DilLZkqegPej2Xlju948Y6UDajduEAAYE0ncVXuXG3zximiTtmM0sQwby8nGKKCyKWIIPxJrlobCZ56AdBTDWxkAyeQTVYCbp6iJoAaglwMxnBNZOuUqltEMkRntNaurB2hQZJPTEikr4Fy8VEY5MUAELLaAVQGUkR6UtZQG5uIECSc1oG1AO4DOMjpWfZB/wCSLfUGCKDuwhyyZ3DDU7ZtC0CxBYkZqjBCTtECYnqPSi22YW9pAmBEmgV1p3AgLBHA/KKy2IWbisdwEtnuTitLxFlABHBMCs++FthNwkMZgc0CP/IH5E/qNSj/APFT8y/0VKK+rt0Apdjn50w5gQT9qDwaBe8wTI4pa4q75YeXqBzR74LNt6EyaFdwoKjPEGiM/UkC0SYwaACxTYREGZPamNWBIKgFm5FUsqHaTJEHHY8VQzaCLAmdwyRTNuUDdR0pO021zPmbpTTN7O1IPIg0QHV3gE9eBQLSMyzcxjig37kiONvAo2mYFWYdozyaglyLiwVg+tDgrziMCj2wXGeOZ70C4SHZOIOAOh/Rqi91tyciW5HalkHmBBLD4RFH2FFDuQGPAPSoEA3lZ83M0Fd5U7Qfej400oYOhGC2PhQ7dkkkjicetHAVbgUABOfhQHiVic9aHcHswYw3TFEQ7t26BOVNDvtuYhu3NFRgMdYGfWqNlpJwOlBLwR8eKOvnIP8ADMketQLanAJwcUtZtbn4LbsU/qlJOwYqlm0qSAMRAmgT1KMWAOCckCs5rWxlkHdu94GtbVAC2Sfe6Y4rPuNDbRneODjHxqi9khi/sxuOZkcVLqxtYAgcyelU0rbF2uf4pkda7d3LbLORDHFQKag7ggJED5frrWXqn9q6lmMxA/7p26SttnWSA0yRx6n9daSIDM1zp26zQT9l+c//AKz/ALqUPfa7/Y1KK+sXORVH4H8tSpRS133WoDe7UqUZZ17p/MKmm95fgf8AFSpVBNP+8X50bWfu6lSiMx/3o/mFE0XH69alSoHNN+4T+Wgv/wDGN8f9VKlUc1Hvmrfl+NSpQNafr8/71ReB8KlSgKf3Y/loeo5f+WpUoFh+8f8An/xTtr3R8alSiuXvfaqH3fl/mpUohfWcH+YVj3f3o/8AsmpUoolv/wCX8P8AdTXcL8R/cVKlQZuo9y/+u1ZtvkVKlFWqVKlB/9k="/>
          <p:cNvSpPr>
            <a:spLocks noChangeAspect="1" noChangeArrowheads="1"/>
          </p:cNvSpPr>
          <p:nvPr/>
        </p:nvSpPr>
        <p:spPr bwMode="auto">
          <a:xfrm>
            <a:off x="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482316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179512" y="344711"/>
            <a:ext cx="8229600" cy="708025"/>
          </a:xfrm>
        </p:spPr>
        <p:txBody>
          <a:bodyPr>
            <a:noAutofit/>
          </a:bodyPr>
          <a:lstStyle/>
          <a:p>
            <a:r>
              <a:rPr lang="en-US" b="1" dirty="0">
                <a:latin typeface="Calibri" pitchFamily="34" charset="0"/>
                <a:cs typeface="Arial" charset="0"/>
              </a:rPr>
              <a:t>Sodium chloride</a:t>
            </a:r>
            <a:endParaRPr lang="en-GB" dirty="0">
              <a:latin typeface="Calibri"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7900904"/>
              </p:ext>
            </p:extLst>
          </p:nvPr>
        </p:nvGraphicFramePr>
        <p:xfrm>
          <a:off x="1187624" y="1196755"/>
          <a:ext cx="3672086" cy="5059111"/>
        </p:xfrm>
        <a:graphic>
          <a:graphicData uri="http://schemas.openxmlformats.org/drawingml/2006/table">
            <a:tbl>
              <a:tblPr firstRow="1" bandRow="1">
                <a:tableStyleId>{5C22544A-7EE6-4342-B048-85BDC9FD1C3A}</a:tableStyleId>
              </a:tblPr>
              <a:tblGrid>
                <a:gridCol w="2015902">
                  <a:extLst>
                    <a:ext uri="{9D8B030D-6E8A-4147-A177-3AD203B41FA5}">
                      <a16:colId xmlns="" xmlns:a16="http://schemas.microsoft.com/office/drawing/2014/main" val="20000"/>
                    </a:ext>
                  </a:extLst>
                </a:gridCol>
                <a:gridCol w="1656184">
                  <a:extLst>
                    <a:ext uri="{9D8B030D-6E8A-4147-A177-3AD203B41FA5}">
                      <a16:colId xmlns="" xmlns:a16="http://schemas.microsoft.com/office/drawing/2014/main" val="20001"/>
                    </a:ext>
                  </a:extLst>
                </a:gridCol>
              </a:tblGrid>
              <a:tr h="454243">
                <a:tc>
                  <a:txBody>
                    <a:bodyPr/>
                    <a:lstStyle/>
                    <a:p>
                      <a:pPr algn="ctr"/>
                      <a:r>
                        <a:rPr lang="en-GB" sz="1800" dirty="0">
                          <a:latin typeface="Calibri" pitchFamily="34" charset="0"/>
                          <a:cs typeface="Arial" pitchFamily="34" charset="0"/>
                        </a:rPr>
                        <a:t>Food product</a:t>
                      </a:r>
                    </a:p>
                  </a:txBody>
                  <a:tcPr/>
                </a:tc>
                <a:tc>
                  <a:txBody>
                    <a:bodyPr/>
                    <a:lstStyle/>
                    <a:p>
                      <a:pPr algn="ctr"/>
                      <a:r>
                        <a:rPr lang="en-GB" sz="1800" dirty="0">
                          <a:latin typeface="Calibri" pitchFamily="34" charset="0"/>
                          <a:cs typeface="Arial" pitchFamily="34" charset="0"/>
                        </a:rPr>
                        <a:t>Salt serving</a:t>
                      </a:r>
                      <a:r>
                        <a:rPr lang="en-GB" sz="1800" baseline="0" dirty="0">
                          <a:latin typeface="Calibri" pitchFamily="34" charset="0"/>
                          <a:cs typeface="Arial" pitchFamily="34" charset="0"/>
                        </a:rPr>
                        <a:t> (g)</a:t>
                      </a:r>
                      <a:endParaRPr lang="en-GB" sz="1800" dirty="0">
                        <a:latin typeface="Calibri" pitchFamily="34" charset="0"/>
                        <a:cs typeface="Arial" pitchFamily="34" charset="0"/>
                      </a:endParaRPr>
                    </a:p>
                  </a:txBody>
                  <a:tcPr/>
                </a:tc>
                <a:extLst>
                  <a:ext uri="{0D108BD9-81ED-4DB2-BD59-A6C34878D82A}">
                    <a16:rowId xmlns="" xmlns:a16="http://schemas.microsoft.com/office/drawing/2014/main" val="10000"/>
                  </a:ext>
                </a:extLst>
              </a:tr>
              <a:tr h="362588">
                <a:tc>
                  <a:txBody>
                    <a:bodyPr/>
                    <a:lstStyle/>
                    <a:p>
                      <a:pPr algn="ctr"/>
                      <a:r>
                        <a:rPr lang="en-GB" sz="1400" b="0" dirty="0" err="1">
                          <a:latin typeface="Calibri" pitchFamily="34" charset="0"/>
                          <a:cs typeface="Arial" pitchFamily="34" charset="0"/>
                        </a:rPr>
                        <a:t>Weetabix</a:t>
                      </a:r>
                      <a:endParaRPr lang="en-GB" sz="1400" b="0" dirty="0">
                        <a:latin typeface="Calibri" pitchFamily="34" charset="0"/>
                        <a:cs typeface="Arial" pitchFamily="34" charset="0"/>
                      </a:endParaRPr>
                    </a:p>
                  </a:txBody>
                  <a:tcPr/>
                </a:tc>
                <a:tc>
                  <a:txBody>
                    <a:bodyPr/>
                    <a:lstStyle/>
                    <a:p>
                      <a:pPr algn="ctr"/>
                      <a:r>
                        <a:rPr lang="en-GB" sz="1400" b="0" dirty="0">
                          <a:latin typeface="Calibri" pitchFamily="34" charset="0"/>
                          <a:cs typeface="Arial" pitchFamily="34" charset="0"/>
                        </a:rPr>
                        <a:t>0.25</a:t>
                      </a:r>
                    </a:p>
                  </a:txBody>
                  <a:tcPr/>
                </a:tc>
                <a:extLst>
                  <a:ext uri="{0D108BD9-81ED-4DB2-BD59-A6C34878D82A}">
                    <a16:rowId xmlns="" xmlns:a16="http://schemas.microsoft.com/office/drawing/2014/main" val="10001"/>
                  </a:ext>
                </a:extLst>
              </a:tr>
              <a:tr h="362588">
                <a:tc>
                  <a:txBody>
                    <a:bodyPr/>
                    <a:lstStyle/>
                    <a:p>
                      <a:pPr algn="ctr"/>
                      <a:r>
                        <a:rPr lang="en-GB" sz="1400" b="0" dirty="0">
                          <a:latin typeface="Calibri" pitchFamily="34" charset="0"/>
                          <a:cs typeface="Arial" pitchFamily="34" charset="0"/>
                        </a:rPr>
                        <a:t>White bread (thick)</a:t>
                      </a:r>
                    </a:p>
                  </a:txBody>
                  <a:tcPr/>
                </a:tc>
                <a:tc>
                  <a:txBody>
                    <a:bodyPr/>
                    <a:lstStyle/>
                    <a:p>
                      <a:pPr algn="ctr"/>
                      <a:r>
                        <a:rPr lang="en-GB" sz="1400" b="0" dirty="0">
                          <a:latin typeface="Calibri" pitchFamily="34" charset="0"/>
                          <a:cs typeface="Arial" pitchFamily="34" charset="0"/>
                        </a:rPr>
                        <a:t>0.5</a:t>
                      </a:r>
                    </a:p>
                  </a:txBody>
                  <a:tcPr/>
                </a:tc>
                <a:extLst>
                  <a:ext uri="{0D108BD9-81ED-4DB2-BD59-A6C34878D82A}">
                    <a16:rowId xmlns="" xmlns:a16="http://schemas.microsoft.com/office/drawing/2014/main" val="10003"/>
                  </a:ext>
                </a:extLst>
              </a:tr>
              <a:tr h="362588">
                <a:tc>
                  <a:txBody>
                    <a:bodyPr/>
                    <a:lstStyle/>
                    <a:p>
                      <a:pPr algn="ctr"/>
                      <a:r>
                        <a:rPr lang="en-GB" sz="1400" b="0" dirty="0">
                          <a:latin typeface="Calibri" pitchFamily="34" charset="0"/>
                          <a:cs typeface="Arial" pitchFamily="34" charset="0"/>
                        </a:rPr>
                        <a:t>Mature cheddar</a:t>
                      </a:r>
                      <a:r>
                        <a:rPr lang="en-GB" sz="1400" b="0" baseline="0" dirty="0">
                          <a:latin typeface="Calibri" pitchFamily="34" charset="0"/>
                          <a:cs typeface="Arial" pitchFamily="34" charset="0"/>
                        </a:rPr>
                        <a:t> cheese</a:t>
                      </a:r>
                      <a:endParaRPr lang="en-GB" sz="1400" b="0" dirty="0">
                        <a:latin typeface="Calibri" pitchFamily="34" charset="0"/>
                        <a:cs typeface="Arial" pitchFamily="34" charset="0"/>
                      </a:endParaRPr>
                    </a:p>
                  </a:txBody>
                  <a:tcPr/>
                </a:tc>
                <a:tc>
                  <a:txBody>
                    <a:bodyPr/>
                    <a:lstStyle/>
                    <a:p>
                      <a:pPr algn="ctr"/>
                      <a:r>
                        <a:rPr lang="en-GB" sz="1400" b="0" dirty="0">
                          <a:latin typeface="Calibri" pitchFamily="34" charset="0"/>
                          <a:cs typeface="Arial" pitchFamily="34" charset="0"/>
                        </a:rPr>
                        <a:t>0.9</a:t>
                      </a:r>
                    </a:p>
                  </a:txBody>
                  <a:tcPr/>
                </a:tc>
                <a:extLst>
                  <a:ext uri="{0D108BD9-81ED-4DB2-BD59-A6C34878D82A}">
                    <a16:rowId xmlns="" xmlns:a16="http://schemas.microsoft.com/office/drawing/2014/main" val="10004"/>
                  </a:ext>
                </a:extLst>
              </a:tr>
              <a:tr h="362588">
                <a:tc>
                  <a:txBody>
                    <a:bodyPr/>
                    <a:lstStyle/>
                    <a:p>
                      <a:pPr algn="ctr"/>
                      <a:r>
                        <a:rPr lang="en-GB" sz="1400" b="0" dirty="0">
                          <a:latin typeface="Calibri" pitchFamily="34" charset="0"/>
                          <a:cs typeface="Arial" pitchFamily="34" charset="0"/>
                        </a:rPr>
                        <a:t>cornflakes</a:t>
                      </a:r>
                    </a:p>
                  </a:txBody>
                  <a:tcPr/>
                </a:tc>
                <a:tc>
                  <a:txBody>
                    <a:bodyPr/>
                    <a:lstStyle/>
                    <a:p>
                      <a:pPr algn="ctr"/>
                      <a:r>
                        <a:rPr lang="en-GB" sz="1400" b="0" dirty="0">
                          <a:latin typeface="Calibri" pitchFamily="34" charset="0"/>
                          <a:cs typeface="Arial" pitchFamily="34" charset="0"/>
                        </a:rPr>
                        <a:t>1.0</a:t>
                      </a:r>
                    </a:p>
                  </a:txBody>
                  <a:tcPr/>
                </a:tc>
                <a:extLst>
                  <a:ext uri="{0D108BD9-81ED-4DB2-BD59-A6C34878D82A}">
                    <a16:rowId xmlns="" xmlns:a16="http://schemas.microsoft.com/office/drawing/2014/main" val="10005"/>
                  </a:ext>
                </a:extLst>
              </a:tr>
              <a:tr h="362588">
                <a:tc>
                  <a:txBody>
                    <a:bodyPr/>
                    <a:lstStyle/>
                    <a:p>
                      <a:pPr algn="ctr"/>
                      <a:r>
                        <a:rPr lang="en-GB" sz="1400" b="0" dirty="0">
                          <a:latin typeface="Calibri" pitchFamily="34" charset="0"/>
                          <a:cs typeface="Arial" pitchFamily="34" charset="0"/>
                        </a:rPr>
                        <a:t>Garlic bread</a:t>
                      </a:r>
                    </a:p>
                  </a:txBody>
                  <a:tcPr/>
                </a:tc>
                <a:tc>
                  <a:txBody>
                    <a:bodyPr/>
                    <a:lstStyle/>
                    <a:p>
                      <a:pPr algn="ctr"/>
                      <a:r>
                        <a:rPr lang="en-GB" sz="1400" b="0" dirty="0">
                          <a:latin typeface="Calibri" pitchFamily="34" charset="0"/>
                          <a:cs typeface="Arial" pitchFamily="34" charset="0"/>
                        </a:rPr>
                        <a:t>1.25</a:t>
                      </a:r>
                    </a:p>
                  </a:txBody>
                  <a:tcPr/>
                </a:tc>
                <a:extLst>
                  <a:ext uri="{0D108BD9-81ED-4DB2-BD59-A6C34878D82A}">
                    <a16:rowId xmlns="" xmlns:a16="http://schemas.microsoft.com/office/drawing/2014/main" val="10006"/>
                  </a:ext>
                </a:extLst>
              </a:tr>
              <a:tr h="616400">
                <a:tc>
                  <a:txBody>
                    <a:bodyPr/>
                    <a:lstStyle/>
                    <a:p>
                      <a:pPr algn="ctr"/>
                      <a:r>
                        <a:rPr lang="en-GB" sz="1400" b="0" dirty="0">
                          <a:latin typeface="Calibri" pitchFamily="34" charset="0"/>
                          <a:cs typeface="Arial" pitchFamily="34" charset="0"/>
                        </a:rPr>
                        <a:t>Chicken </a:t>
                      </a:r>
                      <a:r>
                        <a:rPr lang="en-GB" sz="1400" b="0" dirty="0" err="1">
                          <a:latin typeface="Calibri" pitchFamily="34" charset="0"/>
                          <a:cs typeface="Arial" pitchFamily="34" charset="0"/>
                        </a:rPr>
                        <a:t>tikka</a:t>
                      </a:r>
                      <a:r>
                        <a:rPr lang="en-GB" sz="1400" b="0" baseline="0" dirty="0">
                          <a:latin typeface="Calibri" pitchFamily="34" charset="0"/>
                          <a:cs typeface="Arial" pitchFamily="34" charset="0"/>
                        </a:rPr>
                        <a:t> </a:t>
                      </a:r>
                      <a:r>
                        <a:rPr lang="en-GB" sz="1400" b="0" baseline="0" dirty="0" err="1">
                          <a:latin typeface="Calibri" pitchFamily="34" charset="0"/>
                          <a:cs typeface="Arial" pitchFamily="34" charset="0"/>
                        </a:rPr>
                        <a:t>masala</a:t>
                      </a:r>
                      <a:r>
                        <a:rPr lang="en-GB" sz="1400" b="0" baseline="0" dirty="0">
                          <a:latin typeface="Calibri" pitchFamily="34" charset="0"/>
                          <a:cs typeface="Arial" pitchFamily="34" charset="0"/>
                        </a:rPr>
                        <a:t> with rice</a:t>
                      </a:r>
                      <a:endParaRPr lang="en-GB" sz="1400" b="0" dirty="0">
                        <a:latin typeface="Calibri" pitchFamily="34" charset="0"/>
                        <a:cs typeface="Arial" pitchFamily="34" charset="0"/>
                      </a:endParaRPr>
                    </a:p>
                  </a:txBody>
                  <a:tcPr/>
                </a:tc>
                <a:tc>
                  <a:txBody>
                    <a:bodyPr/>
                    <a:lstStyle/>
                    <a:p>
                      <a:pPr algn="ctr"/>
                      <a:r>
                        <a:rPr lang="en-GB" sz="1400" b="0" dirty="0">
                          <a:latin typeface="Calibri" pitchFamily="34" charset="0"/>
                          <a:cs typeface="Arial" pitchFamily="34" charset="0"/>
                        </a:rPr>
                        <a:t>1.75</a:t>
                      </a:r>
                    </a:p>
                  </a:txBody>
                  <a:tcPr/>
                </a:tc>
                <a:extLst>
                  <a:ext uri="{0D108BD9-81ED-4DB2-BD59-A6C34878D82A}">
                    <a16:rowId xmlns="" xmlns:a16="http://schemas.microsoft.com/office/drawing/2014/main" val="10007"/>
                  </a:ext>
                </a:extLst>
              </a:tr>
              <a:tr h="362588">
                <a:tc>
                  <a:txBody>
                    <a:bodyPr/>
                    <a:lstStyle/>
                    <a:p>
                      <a:pPr algn="ctr"/>
                      <a:r>
                        <a:rPr lang="en-GB" sz="1400" b="0" dirty="0">
                          <a:latin typeface="Calibri" pitchFamily="34" charset="0"/>
                          <a:cs typeface="Arial" pitchFamily="34" charset="0"/>
                        </a:rPr>
                        <a:t>Baked beans</a:t>
                      </a:r>
                    </a:p>
                  </a:txBody>
                  <a:tcPr/>
                </a:tc>
                <a:tc>
                  <a:txBody>
                    <a:bodyPr/>
                    <a:lstStyle/>
                    <a:p>
                      <a:pPr algn="ctr"/>
                      <a:r>
                        <a:rPr lang="en-GB" sz="1400" b="0" dirty="0">
                          <a:latin typeface="Calibri" pitchFamily="34" charset="0"/>
                          <a:cs typeface="Arial" pitchFamily="34" charset="0"/>
                        </a:rPr>
                        <a:t>1.9</a:t>
                      </a:r>
                    </a:p>
                  </a:txBody>
                  <a:tcPr/>
                </a:tc>
                <a:extLst>
                  <a:ext uri="{0D108BD9-81ED-4DB2-BD59-A6C34878D82A}">
                    <a16:rowId xmlns="" xmlns:a16="http://schemas.microsoft.com/office/drawing/2014/main" val="10008"/>
                  </a:ext>
                </a:extLst>
              </a:tr>
              <a:tr h="362588">
                <a:tc>
                  <a:txBody>
                    <a:bodyPr/>
                    <a:lstStyle/>
                    <a:p>
                      <a:pPr algn="ctr"/>
                      <a:r>
                        <a:rPr lang="en-GB" sz="1400" b="0" dirty="0">
                          <a:latin typeface="Calibri" pitchFamily="34" charset="0"/>
                          <a:cs typeface="Arial" pitchFamily="34" charset="0"/>
                        </a:rPr>
                        <a:t>Bolognese</a:t>
                      </a:r>
                      <a:r>
                        <a:rPr lang="en-GB" sz="1400" b="0" baseline="0" dirty="0">
                          <a:latin typeface="Calibri" pitchFamily="34" charset="0"/>
                          <a:cs typeface="Arial" pitchFamily="34" charset="0"/>
                        </a:rPr>
                        <a:t> sauce</a:t>
                      </a:r>
                      <a:endParaRPr lang="en-GB" sz="1400" b="0" dirty="0">
                        <a:latin typeface="Calibri" pitchFamily="34" charset="0"/>
                        <a:cs typeface="Arial" pitchFamily="34" charset="0"/>
                      </a:endParaRPr>
                    </a:p>
                  </a:txBody>
                  <a:tcPr/>
                </a:tc>
                <a:tc>
                  <a:txBody>
                    <a:bodyPr/>
                    <a:lstStyle/>
                    <a:p>
                      <a:pPr algn="ctr"/>
                      <a:r>
                        <a:rPr lang="en-GB" sz="1400" b="0" dirty="0">
                          <a:latin typeface="Calibri" pitchFamily="34" charset="0"/>
                          <a:cs typeface="Arial" pitchFamily="34" charset="0"/>
                        </a:rPr>
                        <a:t>1.9</a:t>
                      </a:r>
                    </a:p>
                  </a:txBody>
                  <a:tcPr/>
                </a:tc>
                <a:extLst>
                  <a:ext uri="{0D108BD9-81ED-4DB2-BD59-A6C34878D82A}">
                    <a16:rowId xmlns="" xmlns:a16="http://schemas.microsoft.com/office/drawing/2014/main" val="10009"/>
                  </a:ext>
                </a:extLst>
              </a:tr>
              <a:tr h="362588">
                <a:tc>
                  <a:txBody>
                    <a:bodyPr/>
                    <a:lstStyle/>
                    <a:p>
                      <a:pPr algn="ctr"/>
                      <a:r>
                        <a:rPr lang="en-GB" sz="1400" b="0" dirty="0">
                          <a:latin typeface="Calibri" pitchFamily="34" charset="0"/>
                          <a:cs typeface="Arial" pitchFamily="34" charset="0"/>
                        </a:rPr>
                        <a:t>Southern</a:t>
                      </a:r>
                      <a:r>
                        <a:rPr lang="en-GB" sz="1400" b="0" baseline="0" dirty="0">
                          <a:latin typeface="Calibri" pitchFamily="34" charset="0"/>
                          <a:cs typeface="Arial" pitchFamily="34" charset="0"/>
                        </a:rPr>
                        <a:t> fried chicken</a:t>
                      </a:r>
                      <a:endParaRPr lang="en-GB" sz="1400" b="0" dirty="0">
                        <a:latin typeface="Calibri" pitchFamily="34" charset="0"/>
                        <a:cs typeface="Arial" pitchFamily="34" charset="0"/>
                      </a:endParaRPr>
                    </a:p>
                  </a:txBody>
                  <a:tcPr/>
                </a:tc>
                <a:tc>
                  <a:txBody>
                    <a:bodyPr/>
                    <a:lstStyle/>
                    <a:p>
                      <a:pPr algn="ctr"/>
                      <a:r>
                        <a:rPr lang="en-GB" sz="1400" b="0" dirty="0">
                          <a:latin typeface="Calibri" pitchFamily="34" charset="0"/>
                          <a:cs typeface="Arial" pitchFamily="34" charset="0"/>
                        </a:rPr>
                        <a:t>2.25</a:t>
                      </a:r>
                    </a:p>
                  </a:txBody>
                  <a:tcPr/>
                </a:tc>
                <a:extLst>
                  <a:ext uri="{0D108BD9-81ED-4DB2-BD59-A6C34878D82A}">
                    <a16:rowId xmlns="" xmlns:a16="http://schemas.microsoft.com/office/drawing/2014/main" val="10010"/>
                  </a:ext>
                </a:extLst>
              </a:tr>
              <a:tr h="362588">
                <a:tc>
                  <a:txBody>
                    <a:bodyPr/>
                    <a:lstStyle/>
                    <a:p>
                      <a:pPr algn="ctr"/>
                      <a:r>
                        <a:rPr lang="en-GB" sz="1400" b="0" baseline="0" dirty="0">
                          <a:latin typeface="Calibri" pitchFamily="34" charset="0"/>
                          <a:cs typeface="Arial" pitchFamily="34" charset="0"/>
                        </a:rPr>
                        <a:t>Cream of tomato soup</a:t>
                      </a:r>
                      <a:endParaRPr lang="en-GB" sz="1400" b="0" dirty="0">
                        <a:latin typeface="Calibri" pitchFamily="34" charset="0"/>
                        <a:cs typeface="Arial" pitchFamily="34" charset="0"/>
                      </a:endParaRPr>
                    </a:p>
                  </a:txBody>
                  <a:tcPr/>
                </a:tc>
                <a:tc>
                  <a:txBody>
                    <a:bodyPr/>
                    <a:lstStyle/>
                    <a:p>
                      <a:pPr algn="ctr"/>
                      <a:r>
                        <a:rPr lang="en-GB" sz="1400" b="0" dirty="0">
                          <a:latin typeface="Calibri" pitchFamily="34" charset="0"/>
                          <a:cs typeface="Arial" pitchFamily="34" charset="0"/>
                        </a:rPr>
                        <a:t>3.0</a:t>
                      </a:r>
                    </a:p>
                  </a:txBody>
                  <a:tcPr/>
                </a:tc>
                <a:extLst>
                  <a:ext uri="{0D108BD9-81ED-4DB2-BD59-A6C34878D82A}">
                    <a16:rowId xmlns="" xmlns:a16="http://schemas.microsoft.com/office/drawing/2014/main" val="10011"/>
                  </a:ext>
                </a:extLst>
              </a:tr>
              <a:tr h="362588">
                <a:tc>
                  <a:txBody>
                    <a:bodyPr/>
                    <a:lstStyle/>
                    <a:p>
                      <a:pPr algn="ctr"/>
                      <a:r>
                        <a:rPr lang="en-GB" sz="1400" b="0" dirty="0">
                          <a:latin typeface="Calibri" pitchFamily="34" charset="0"/>
                          <a:cs typeface="Arial" pitchFamily="34" charset="0"/>
                        </a:rPr>
                        <a:t>Lasagne</a:t>
                      </a:r>
                    </a:p>
                  </a:txBody>
                  <a:tcPr/>
                </a:tc>
                <a:tc>
                  <a:txBody>
                    <a:bodyPr/>
                    <a:lstStyle/>
                    <a:p>
                      <a:pPr algn="ctr"/>
                      <a:r>
                        <a:rPr lang="en-GB" sz="1400" b="0" dirty="0">
                          <a:latin typeface="Calibri" pitchFamily="34" charset="0"/>
                          <a:cs typeface="Arial" pitchFamily="34" charset="0"/>
                        </a:rPr>
                        <a:t>3.0</a:t>
                      </a:r>
                    </a:p>
                  </a:txBody>
                  <a:tcPr/>
                </a:tc>
                <a:extLst>
                  <a:ext uri="{0D108BD9-81ED-4DB2-BD59-A6C34878D82A}">
                    <a16:rowId xmlns="" xmlns:a16="http://schemas.microsoft.com/office/drawing/2014/main" val="10012"/>
                  </a:ext>
                </a:extLst>
              </a:tr>
              <a:tr h="3625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dirty="0">
                          <a:latin typeface="Calibri" pitchFamily="34" charset="0"/>
                          <a:cs typeface="Arial" pitchFamily="34" charset="0"/>
                        </a:rPr>
                        <a:t>Pizza</a:t>
                      </a:r>
                    </a:p>
                  </a:txBody>
                  <a:tcPr/>
                </a:tc>
                <a:tc>
                  <a:txBody>
                    <a:bodyPr/>
                    <a:lstStyle/>
                    <a:p>
                      <a:pPr algn="ctr"/>
                      <a:r>
                        <a:rPr lang="en-GB" sz="1400" b="0" dirty="0">
                          <a:latin typeface="Calibri" pitchFamily="34" charset="0"/>
                          <a:cs typeface="Arial" pitchFamily="34" charset="0"/>
                        </a:rPr>
                        <a:t>5.75</a:t>
                      </a:r>
                    </a:p>
                  </a:txBody>
                  <a:tcPr/>
                </a:tc>
                <a:extLst>
                  <a:ext uri="{0D108BD9-81ED-4DB2-BD59-A6C34878D82A}">
                    <a16:rowId xmlns="" xmlns:a16="http://schemas.microsoft.com/office/drawing/2014/main" val="10013"/>
                  </a:ext>
                </a:extLst>
              </a:tr>
            </a:tbl>
          </a:graphicData>
        </a:graphic>
      </p:graphicFrame>
      <p:sp>
        <p:nvSpPr>
          <p:cNvPr id="7" name="Down Arrow 6"/>
          <p:cNvSpPr/>
          <p:nvPr/>
        </p:nvSpPr>
        <p:spPr>
          <a:xfrm>
            <a:off x="6583224" y="1772816"/>
            <a:ext cx="1008112" cy="4608512"/>
          </a:xfrm>
          <a:prstGeom prst="downArrow">
            <a:avLst/>
          </a:prstGeom>
          <a:gradFill>
            <a:gsLst>
              <a:gs pos="0">
                <a:srgbClr val="FF3399"/>
              </a:gs>
              <a:gs pos="25000">
                <a:srgbClr val="FF6633"/>
              </a:gs>
              <a:gs pos="50000">
                <a:srgbClr val="FFFF00"/>
              </a:gs>
              <a:gs pos="75000">
                <a:srgbClr val="01A78F"/>
              </a:gs>
              <a:gs pos="100000">
                <a:srgbClr val="3366FF"/>
              </a:gs>
            </a:gsLst>
            <a:lin ang="5400000" scaled="0"/>
          </a:gra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GB">
              <a:solidFill>
                <a:srgbClr val="FFFFFF"/>
              </a:solidFill>
              <a:latin typeface="Calibri" pitchFamily="34" charset="0"/>
              <a:cs typeface="Arial" charset="0"/>
            </a:endParaRPr>
          </a:p>
        </p:txBody>
      </p:sp>
      <p:sp>
        <p:nvSpPr>
          <p:cNvPr id="55365" name="TextBox 7"/>
          <p:cNvSpPr txBox="1">
            <a:spLocks noChangeArrowheads="1"/>
          </p:cNvSpPr>
          <p:nvPr/>
        </p:nvSpPr>
        <p:spPr bwMode="auto">
          <a:xfrm>
            <a:off x="6444208" y="1268760"/>
            <a:ext cx="1223963" cy="368300"/>
          </a:xfrm>
          <a:prstGeom prst="rect">
            <a:avLst/>
          </a:prstGeom>
          <a:noFill/>
          <a:ln w="9525">
            <a:noFill/>
            <a:miter lim="800000"/>
            <a:headEnd/>
            <a:tailEnd/>
          </a:ln>
        </p:spPr>
        <p:txBody>
          <a:bodyPr>
            <a:spAutoFit/>
          </a:bodyPr>
          <a:lstStyle/>
          <a:p>
            <a:pPr algn="ctr"/>
            <a:r>
              <a:rPr lang="en-GB" dirty="0">
                <a:latin typeface="Calibri" pitchFamily="34" charset="0"/>
              </a:rPr>
              <a:t>Low salt</a:t>
            </a:r>
          </a:p>
        </p:txBody>
      </p:sp>
      <p:sp>
        <p:nvSpPr>
          <p:cNvPr id="55366" name="TextBox 8"/>
          <p:cNvSpPr txBox="1">
            <a:spLocks noChangeArrowheads="1"/>
          </p:cNvSpPr>
          <p:nvPr/>
        </p:nvSpPr>
        <p:spPr bwMode="auto">
          <a:xfrm>
            <a:off x="6475297" y="6429802"/>
            <a:ext cx="1223963" cy="368300"/>
          </a:xfrm>
          <a:prstGeom prst="rect">
            <a:avLst/>
          </a:prstGeom>
          <a:noFill/>
          <a:ln w="9525">
            <a:noFill/>
            <a:miter lim="800000"/>
            <a:headEnd/>
            <a:tailEnd/>
          </a:ln>
        </p:spPr>
        <p:txBody>
          <a:bodyPr>
            <a:spAutoFit/>
          </a:bodyPr>
          <a:lstStyle/>
          <a:p>
            <a:pPr algn="ctr"/>
            <a:r>
              <a:rPr lang="en-GB" dirty="0">
                <a:latin typeface="Calibri" pitchFamily="34" charset="0"/>
              </a:rPr>
              <a:t>High salt</a:t>
            </a:r>
          </a:p>
        </p:txBody>
      </p:sp>
    </p:spTree>
    <p:custDataLst>
      <p:tags r:id="rId1"/>
    </p:custDataLst>
    <p:extLst>
      <p:ext uri="{BB962C8B-B14F-4D97-AF65-F5344CB8AC3E}">
        <p14:creationId xmlns:p14="http://schemas.microsoft.com/office/powerpoint/2010/main" val="32748807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1475656" y="548680"/>
            <a:ext cx="5172656"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9512" y="6452150"/>
            <a:ext cx="8856984" cy="338554"/>
          </a:xfrm>
          <a:prstGeom prst="rect">
            <a:avLst/>
          </a:prstGeom>
        </p:spPr>
        <p:txBody>
          <a:bodyPr wrap="square">
            <a:spAutoFit/>
          </a:bodyPr>
          <a:lstStyle/>
          <a:p>
            <a:r>
              <a:rPr lang="en-GB" sz="1600" dirty="0">
                <a:latin typeface="+mn-lt"/>
              </a:rPr>
              <a:t>http://www.nhs.uk/news/2012/03march/Pages/takeaway-supermarket-pizza-salt-content.aspx</a:t>
            </a:r>
          </a:p>
        </p:txBody>
      </p:sp>
    </p:spTree>
    <p:extLst>
      <p:ext uri="{BB962C8B-B14F-4D97-AF65-F5344CB8AC3E}">
        <p14:creationId xmlns:p14="http://schemas.microsoft.com/office/powerpoint/2010/main" val="14829946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030"/>
          <p:cNvPicPr preferRelativeResize="0">
            <a:picLocks noGrp="1" noChangeArrowheads="1"/>
          </p:cNvPicPr>
          <p:nvPr>
            <p:ph idx="1"/>
          </p:nvPr>
        </p:nvPicPr>
        <p:blipFill>
          <a:blip r:embed="rId4" cstate="print">
            <a:extLst>
              <a:ext uri="{BEBA8EAE-BF5A-486C-A8C5-ECC9F3942E4B}">
                <a14:imgProps xmlns:a14="http://schemas.microsoft.com/office/drawing/2010/main">
                  <a14:imgLayer r:embed="rId5">
                    <a14:imgEffect>
                      <a14:sharpenSoften amount="83000"/>
                    </a14:imgEffect>
                  </a14:imgLayer>
                </a14:imgProps>
              </a:ext>
            </a:extLst>
          </a:blip>
          <a:srcRect l="26764" t="19745" r="12280" b="2962"/>
          <a:stretch>
            <a:fillRect/>
          </a:stretch>
        </p:blipFill>
        <p:spPr>
          <a:xfrm>
            <a:off x="813713" y="333374"/>
            <a:ext cx="6661150" cy="5543550"/>
          </a:xfrm>
        </p:spPr>
      </p:pic>
      <p:sp>
        <p:nvSpPr>
          <p:cNvPr id="56323" name="TextBox 4"/>
          <p:cNvSpPr txBox="1">
            <a:spLocks noChangeArrowheads="1"/>
          </p:cNvSpPr>
          <p:nvPr/>
        </p:nvSpPr>
        <p:spPr bwMode="auto">
          <a:xfrm>
            <a:off x="-252536" y="5865112"/>
            <a:ext cx="8353425" cy="1200329"/>
          </a:xfrm>
          <a:prstGeom prst="rect">
            <a:avLst/>
          </a:prstGeom>
          <a:noFill/>
          <a:ln w="9525">
            <a:noFill/>
            <a:miter lim="800000"/>
            <a:headEnd/>
            <a:tailEnd/>
          </a:ln>
        </p:spPr>
        <p:txBody>
          <a:bodyPr>
            <a:spAutoFit/>
          </a:bodyPr>
          <a:lstStyle/>
          <a:p>
            <a:pPr algn="r"/>
            <a:r>
              <a:rPr lang="en-GB" dirty="0">
                <a:latin typeface="Calibri" pitchFamily="34" charset="0"/>
                <a:cs typeface="Calibri" pitchFamily="34" charset="0"/>
                <a:sym typeface="Wingdings" pitchFamily="2" charset="2"/>
              </a:rPr>
              <a:t>Salt intake</a:t>
            </a:r>
            <a:br>
              <a:rPr lang="en-GB" dirty="0">
                <a:latin typeface="Calibri" pitchFamily="34" charset="0"/>
                <a:cs typeface="Calibri" pitchFamily="34" charset="0"/>
                <a:sym typeface="Wingdings" pitchFamily="2" charset="2"/>
              </a:rPr>
            </a:br>
            <a:r>
              <a:rPr lang="en-GB" dirty="0">
                <a:latin typeface="Calibri" pitchFamily="34" charset="0"/>
                <a:cs typeface="Calibri" pitchFamily="34" charset="0"/>
                <a:sym typeface="Wingdings" pitchFamily="2" charset="2"/>
              </a:rPr>
              <a:t>Food Standards agency campaign</a:t>
            </a:r>
            <a:br>
              <a:rPr lang="en-GB" dirty="0">
                <a:latin typeface="Calibri" pitchFamily="34" charset="0"/>
                <a:cs typeface="Calibri" pitchFamily="34" charset="0"/>
                <a:sym typeface="Wingdings" pitchFamily="2" charset="2"/>
              </a:rPr>
            </a:br>
            <a:r>
              <a:rPr lang="en-GB" dirty="0">
                <a:latin typeface="Calibri" pitchFamily="34" charset="0"/>
                <a:cs typeface="Calibri" pitchFamily="34" charset="0"/>
                <a:sym typeface="Wingdings" pitchFamily="2" charset="2"/>
              </a:rPr>
              <a:t>	http://www.salt.gov.uk/index.html</a:t>
            </a:r>
            <a:br>
              <a:rPr lang="en-GB" dirty="0">
                <a:latin typeface="Calibri" pitchFamily="34" charset="0"/>
                <a:cs typeface="Calibri" pitchFamily="34" charset="0"/>
                <a:sym typeface="Wingdings" pitchFamily="2" charset="2"/>
              </a:rPr>
            </a:br>
            <a:endParaRPr lang="en-GB" dirty="0">
              <a:latin typeface="Calibri" pitchFamily="34" charset="0"/>
              <a:cs typeface="Calibri" pitchFamily="34" charset="0"/>
            </a:endParaRPr>
          </a:p>
        </p:txBody>
      </p:sp>
    </p:spTree>
    <p:custDataLst>
      <p:tags r:id="rId1"/>
    </p:custDataLst>
    <p:extLst>
      <p:ext uri="{BB962C8B-B14F-4D97-AF65-F5344CB8AC3E}">
        <p14:creationId xmlns:p14="http://schemas.microsoft.com/office/powerpoint/2010/main" val="26416203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764704"/>
            <a:ext cx="7620000" cy="4800600"/>
          </a:xfrm>
        </p:spPr>
        <p:txBody>
          <a:bodyPr>
            <a:normAutofit/>
          </a:bodyPr>
          <a:lstStyle/>
          <a:p>
            <a:pPr lvl="2">
              <a:lnSpc>
                <a:spcPct val="110000"/>
              </a:lnSpc>
              <a:buClr>
                <a:srgbClr val="727CA3"/>
              </a:buClr>
            </a:pPr>
            <a:endParaRPr lang="en-US" sz="1600" dirty="0">
              <a:solidFill>
                <a:prstClr val="black"/>
              </a:solidFill>
              <a:latin typeface="Calibri" pitchFamily="34" charset="0"/>
              <a:cs typeface="Arial" charset="0"/>
            </a:endParaRPr>
          </a:p>
          <a:p>
            <a:pPr lvl="0">
              <a:lnSpc>
                <a:spcPct val="110000"/>
              </a:lnSpc>
              <a:buClr>
                <a:srgbClr val="727CA3"/>
              </a:buClr>
              <a:buFont typeface="Wingdings" pitchFamily="2" charset="2"/>
              <a:buChar char="Ø"/>
            </a:pPr>
            <a:r>
              <a:rPr lang="en-US" sz="2400" dirty="0">
                <a:solidFill>
                  <a:prstClr val="black"/>
                </a:solidFill>
                <a:latin typeface="Calibri" pitchFamily="34" charset="0"/>
                <a:cs typeface="Arial" charset="0"/>
              </a:rPr>
              <a:t> </a:t>
            </a:r>
            <a:r>
              <a:rPr lang="en-US" dirty="0">
                <a:solidFill>
                  <a:prstClr val="black"/>
                </a:solidFill>
                <a:latin typeface="Calibri" pitchFamily="34" charset="0"/>
                <a:cs typeface="Arial" charset="0"/>
              </a:rPr>
              <a:t>Overall, High </a:t>
            </a:r>
            <a:r>
              <a:rPr lang="en-US" dirty="0" err="1">
                <a:solidFill>
                  <a:prstClr val="black"/>
                </a:solidFill>
                <a:latin typeface="Calibri" pitchFamily="34" charset="0"/>
                <a:cs typeface="Arial" charset="0"/>
              </a:rPr>
              <a:t>NaCl</a:t>
            </a:r>
            <a:r>
              <a:rPr lang="en-US" dirty="0">
                <a:solidFill>
                  <a:prstClr val="black"/>
                </a:solidFill>
                <a:latin typeface="Calibri" pitchFamily="34" charset="0"/>
                <a:cs typeface="Arial" charset="0"/>
              </a:rPr>
              <a:t> intakes contribute to elevated blood pressure in most people</a:t>
            </a:r>
          </a:p>
          <a:p>
            <a:pPr lvl="1">
              <a:lnSpc>
                <a:spcPct val="110000"/>
              </a:lnSpc>
              <a:buClr>
                <a:srgbClr val="9FB8CD"/>
              </a:buClr>
            </a:pPr>
            <a:r>
              <a:rPr lang="en-US" dirty="0">
                <a:solidFill>
                  <a:prstClr val="black"/>
                </a:solidFill>
                <a:latin typeface="Calibri" pitchFamily="34" charset="0"/>
                <a:cs typeface="Arial" charset="0"/>
              </a:rPr>
              <a:t>Associated with </a:t>
            </a:r>
            <a:r>
              <a:rPr lang="en-US" dirty="0">
                <a:solidFill>
                  <a:prstClr val="black"/>
                </a:solidFill>
                <a:latin typeface="Calibri" pitchFamily="34" charset="0"/>
                <a:cs typeface="Arial" charset="0"/>
                <a:sym typeface="Wingdings" pitchFamily="2" charset="2"/>
              </a:rPr>
              <a:t> plasma vol. and  BP</a:t>
            </a:r>
          </a:p>
          <a:p>
            <a:pPr lvl="1">
              <a:lnSpc>
                <a:spcPct val="110000"/>
              </a:lnSpc>
              <a:buClr>
                <a:srgbClr val="9FB8CD"/>
              </a:buClr>
            </a:pPr>
            <a:r>
              <a:rPr lang="en-US" dirty="0">
                <a:solidFill>
                  <a:prstClr val="black"/>
                </a:solidFill>
                <a:latin typeface="Calibri" pitchFamily="34" charset="0"/>
                <a:cs typeface="Arial" charset="0"/>
              </a:rPr>
              <a:t>Degree of sensitivity varies...population vs. individual</a:t>
            </a:r>
          </a:p>
          <a:p>
            <a:pPr lvl="1">
              <a:lnSpc>
                <a:spcPct val="110000"/>
              </a:lnSpc>
              <a:buClr>
                <a:srgbClr val="9FB8CD"/>
              </a:buClr>
            </a:pPr>
            <a:r>
              <a:rPr lang="en-US" dirty="0">
                <a:solidFill>
                  <a:prstClr val="black"/>
                </a:solidFill>
                <a:latin typeface="Calibri" pitchFamily="34" charset="0"/>
                <a:cs typeface="Arial" charset="0"/>
              </a:rPr>
              <a:t>Reduce salt intake tends to reduce BP</a:t>
            </a:r>
          </a:p>
          <a:p>
            <a:pPr lvl="1">
              <a:lnSpc>
                <a:spcPct val="110000"/>
              </a:lnSpc>
              <a:buClr>
                <a:srgbClr val="9FB8CD"/>
              </a:buClr>
            </a:pPr>
            <a:endParaRPr lang="en-US" dirty="0">
              <a:solidFill>
                <a:prstClr val="black"/>
              </a:solidFill>
              <a:latin typeface="Calibri" pitchFamily="34" charset="0"/>
              <a:cs typeface="Arial" charset="0"/>
            </a:endParaRPr>
          </a:p>
          <a:p>
            <a:pPr lvl="1">
              <a:lnSpc>
                <a:spcPct val="110000"/>
              </a:lnSpc>
              <a:buClr>
                <a:srgbClr val="9FB8CD"/>
              </a:buClr>
            </a:pPr>
            <a:endParaRPr lang="en-US" dirty="0">
              <a:solidFill>
                <a:prstClr val="black"/>
              </a:solidFill>
              <a:latin typeface="Calibri" pitchFamily="34" charset="0"/>
              <a:cs typeface="Arial" charset="0"/>
            </a:endParaRPr>
          </a:p>
          <a:p>
            <a:pPr lvl="1">
              <a:lnSpc>
                <a:spcPct val="110000"/>
              </a:lnSpc>
              <a:buClr>
                <a:srgbClr val="9FB8CD"/>
              </a:buClr>
            </a:pPr>
            <a:r>
              <a:rPr lang="en-US" dirty="0">
                <a:solidFill>
                  <a:prstClr val="black"/>
                </a:solidFill>
                <a:latin typeface="Calibri" pitchFamily="34" charset="0"/>
                <a:cs typeface="Arial" charset="0"/>
              </a:rPr>
              <a:t>Diet?!</a:t>
            </a:r>
          </a:p>
          <a:p>
            <a:pPr>
              <a:lnSpc>
                <a:spcPct val="110000"/>
              </a:lnSpc>
              <a:buClr>
                <a:srgbClr val="727CA3"/>
              </a:buClr>
            </a:pPr>
            <a:endParaRPr lang="en-US" dirty="0">
              <a:solidFill>
                <a:prstClr val="black"/>
              </a:solidFill>
              <a:latin typeface="Calibri" pitchFamily="34" charset="0"/>
              <a:cs typeface="Arial" charset="0"/>
            </a:endParaRPr>
          </a:p>
          <a:p>
            <a:pPr marL="0" lvl="0" indent="0">
              <a:lnSpc>
                <a:spcPct val="110000"/>
              </a:lnSpc>
              <a:buClr>
                <a:srgbClr val="727CA3"/>
              </a:buClr>
              <a:buNone/>
            </a:pPr>
            <a:endParaRPr lang="en-US" sz="2600" dirty="0">
              <a:solidFill>
                <a:prstClr val="black"/>
              </a:solidFill>
              <a:latin typeface="Calibri" pitchFamily="34" charset="0"/>
              <a:cs typeface="Arial" charset="0"/>
            </a:endParaRPr>
          </a:p>
          <a:p>
            <a:endParaRPr lang="en-GB" dirty="0"/>
          </a:p>
        </p:txBody>
      </p:sp>
    </p:spTree>
    <p:extLst>
      <p:ext uri="{BB962C8B-B14F-4D97-AF65-F5344CB8AC3E}">
        <p14:creationId xmlns:p14="http://schemas.microsoft.com/office/powerpoint/2010/main" val="15160255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iron</a:t>
            </a:r>
          </a:p>
        </p:txBody>
      </p:sp>
    </p:spTree>
    <p:extLst>
      <p:ext uri="{BB962C8B-B14F-4D97-AF65-F5344CB8AC3E}">
        <p14:creationId xmlns:p14="http://schemas.microsoft.com/office/powerpoint/2010/main" val="17286117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Iron</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GB" dirty="0">
                <a:latin typeface="Calibri" panose="020F0502020204030204" pitchFamily="34" charset="0"/>
              </a:rPr>
              <a:t> Food sources</a:t>
            </a:r>
          </a:p>
        </p:txBody>
      </p:sp>
      <p:sp>
        <p:nvSpPr>
          <p:cNvPr id="4" name="TextBox 3"/>
          <p:cNvSpPr txBox="1"/>
          <p:nvPr/>
        </p:nvSpPr>
        <p:spPr>
          <a:xfrm>
            <a:off x="764945" y="3492756"/>
            <a:ext cx="989373" cy="276999"/>
          </a:xfrm>
          <a:prstGeom prst="rect">
            <a:avLst/>
          </a:prstGeom>
          <a:noFill/>
        </p:spPr>
        <p:txBody>
          <a:bodyPr wrap="none" rtlCol="0">
            <a:spAutoFit/>
          </a:bodyPr>
          <a:lstStyle/>
          <a:p>
            <a:r>
              <a:rPr lang="en-GB" sz="1200" dirty="0">
                <a:latin typeface="+mn-lt"/>
              </a:rPr>
              <a:t>Organ Meats</a:t>
            </a:r>
          </a:p>
        </p:txBody>
      </p:sp>
      <p:sp>
        <p:nvSpPr>
          <p:cNvPr id="5" name="TextBox 4"/>
          <p:cNvSpPr txBox="1"/>
          <p:nvPr/>
        </p:nvSpPr>
        <p:spPr>
          <a:xfrm>
            <a:off x="3878778" y="4005064"/>
            <a:ext cx="516680" cy="276999"/>
          </a:xfrm>
          <a:prstGeom prst="rect">
            <a:avLst/>
          </a:prstGeom>
          <a:noFill/>
        </p:spPr>
        <p:txBody>
          <a:bodyPr wrap="none" rtlCol="0">
            <a:spAutoFit/>
          </a:bodyPr>
          <a:lstStyle/>
          <a:p>
            <a:r>
              <a:rPr lang="en-GB" sz="1200" dirty="0">
                <a:latin typeface="+mn-lt"/>
              </a:rPr>
              <a:t>Meat</a:t>
            </a:r>
          </a:p>
        </p:txBody>
      </p:sp>
      <p:sp>
        <p:nvSpPr>
          <p:cNvPr id="6" name="TextBox 5"/>
          <p:cNvSpPr txBox="1"/>
          <p:nvPr/>
        </p:nvSpPr>
        <p:spPr>
          <a:xfrm>
            <a:off x="3501214" y="6210922"/>
            <a:ext cx="1061829" cy="276999"/>
          </a:xfrm>
          <a:prstGeom prst="rect">
            <a:avLst/>
          </a:prstGeom>
          <a:noFill/>
        </p:spPr>
        <p:txBody>
          <a:bodyPr wrap="none" rtlCol="0">
            <a:spAutoFit/>
          </a:bodyPr>
          <a:lstStyle/>
          <a:p>
            <a:r>
              <a:rPr lang="en-GB" sz="1200" dirty="0">
                <a:latin typeface="+mn-lt"/>
              </a:rPr>
              <a:t>Clams/oysters</a:t>
            </a:r>
          </a:p>
        </p:txBody>
      </p:sp>
      <p:sp>
        <p:nvSpPr>
          <p:cNvPr id="7" name="TextBox 6"/>
          <p:cNvSpPr txBox="1"/>
          <p:nvPr/>
        </p:nvSpPr>
        <p:spPr>
          <a:xfrm>
            <a:off x="993147" y="6210922"/>
            <a:ext cx="476412" cy="276999"/>
          </a:xfrm>
          <a:prstGeom prst="rect">
            <a:avLst/>
          </a:prstGeom>
          <a:noFill/>
        </p:spPr>
        <p:txBody>
          <a:bodyPr wrap="none" rtlCol="0">
            <a:spAutoFit/>
          </a:bodyPr>
          <a:lstStyle/>
          <a:p>
            <a:r>
              <a:rPr lang="en-GB" sz="1200" dirty="0">
                <a:latin typeface="+mn-lt"/>
              </a:rPr>
              <a:t>Nuts</a:t>
            </a:r>
          </a:p>
        </p:txBody>
      </p:sp>
      <p:sp>
        <p:nvSpPr>
          <p:cNvPr id="8" name="TextBox 7"/>
          <p:cNvSpPr txBox="1"/>
          <p:nvPr/>
        </p:nvSpPr>
        <p:spPr>
          <a:xfrm>
            <a:off x="6948264" y="6072422"/>
            <a:ext cx="710451" cy="276999"/>
          </a:xfrm>
          <a:prstGeom prst="rect">
            <a:avLst/>
          </a:prstGeom>
          <a:noFill/>
        </p:spPr>
        <p:txBody>
          <a:bodyPr wrap="none" rtlCol="0">
            <a:spAutoFit/>
          </a:bodyPr>
          <a:lstStyle/>
          <a:p>
            <a:r>
              <a:rPr lang="en-GB" sz="1200" dirty="0">
                <a:latin typeface="+mn-lt"/>
              </a:rPr>
              <a:t>legumes</a:t>
            </a:r>
          </a:p>
        </p:txBody>
      </p:sp>
      <p:sp>
        <p:nvSpPr>
          <p:cNvPr id="9" name="TextBox 8"/>
          <p:cNvSpPr txBox="1"/>
          <p:nvPr/>
        </p:nvSpPr>
        <p:spPr>
          <a:xfrm>
            <a:off x="6300192" y="3227487"/>
            <a:ext cx="1606915" cy="276999"/>
          </a:xfrm>
          <a:prstGeom prst="rect">
            <a:avLst/>
          </a:prstGeom>
          <a:noFill/>
        </p:spPr>
        <p:txBody>
          <a:bodyPr wrap="none" rtlCol="0">
            <a:spAutoFit/>
          </a:bodyPr>
          <a:lstStyle/>
          <a:p>
            <a:r>
              <a:rPr lang="en-GB" sz="1200" dirty="0">
                <a:latin typeface="+mn-lt"/>
              </a:rPr>
              <a:t>Green leafy vegetables</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46" y="2269290"/>
            <a:ext cx="1650535" cy="1084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383397"/>
            <a:ext cx="1829396" cy="1844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8988" y="2416883"/>
            <a:ext cx="2495352" cy="155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2207" y="4679525"/>
            <a:ext cx="2039845" cy="153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121" y="4584090"/>
            <a:ext cx="1639795" cy="162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192" y="4477324"/>
            <a:ext cx="2043935" cy="1595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0072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Iron in our body</a:t>
            </a:r>
          </a:p>
        </p:txBody>
      </p:sp>
      <p:sp>
        <p:nvSpPr>
          <p:cNvPr id="3" name="Content Placeholder 2"/>
          <p:cNvSpPr>
            <a:spLocks noGrp="1"/>
          </p:cNvSpPr>
          <p:nvPr>
            <p:ph idx="1"/>
          </p:nvPr>
        </p:nvSpPr>
        <p:spPr>
          <a:xfrm>
            <a:off x="457200" y="1609416"/>
            <a:ext cx="7239000" cy="4555888"/>
          </a:xfrm>
        </p:spPr>
        <p:txBody>
          <a:bodyPr>
            <a:normAutofit/>
          </a:bodyPr>
          <a:lstStyle/>
          <a:p>
            <a:pPr>
              <a:buFont typeface="Wingdings" panose="05000000000000000000" pitchFamily="2" charset="2"/>
              <a:buChar char="Ø"/>
            </a:pPr>
            <a:r>
              <a:rPr lang="en-GB" dirty="0">
                <a:latin typeface="Calibri" pitchFamily="34" charset="0"/>
                <a:cs typeface="Calibri" pitchFamily="34" charset="0"/>
              </a:rPr>
              <a:t> Average human body contains </a:t>
            </a:r>
            <a:r>
              <a:rPr lang="en-GB" b="1" dirty="0">
                <a:solidFill>
                  <a:srgbClr val="FF0000"/>
                </a:solidFill>
                <a:latin typeface="Calibri" pitchFamily="34" charset="0"/>
                <a:cs typeface="Calibri" pitchFamily="34" charset="0"/>
              </a:rPr>
              <a:t>2-4 g </a:t>
            </a:r>
            <a:r>
              <a:rPr lang="en-GB" dirty="0">
                <a:latin typeface="Calibri" pitchFamily="34" charset="0"/>
                <a:cs typeface="Calibri" pitchFamily="34" charset="0"/>
              </a:rPr>
              <a:t>iron (70 kg man 4-5g iron)</a:t>
            </a:r>
          </a:p>
          <a:p>
            <a:pPr lvl="1">
              <a:buFont typeface="Wingdings" panose="05000000000000000000" pitchFamily="2" charset="2"/>
              <a:buChar char="Ø"/>
            </a:pPr>
            <a:r>
              <a:rPr lang="en-GB" sz="2200" b="1" dirty="0">
                <a:solidFill>
                  <a:srgbClr val="FFC000"/>
                </a:solidFill>
                <a:latin typeface="Calibri" pitchFamily="34" charset="0"/>
                <a:cs typeface="Calibri" pitchFamily="34" charset="0"/>
              </a:rPr>
              <a:t>65 %</a:t>
            </a:r>
            <a:r>
              <a:rPr lang="en-GB" sz="2200" dirty="0">
                <a:latin typeface="Calibri" pitchFamily="34" charset="0"/>
                <a:cs typeface="Calibri" pitchFamily="34" charset="0"/>
              </a:rPr>
              <a:t> haemoglobin</a:t>
            </a:r>
          </a:p>
          <a:p>
            <a:pPr lvl="1">
              <a:buFont typeface="Wingdings" panose="05000000000000000000" pitchFamily="2" charset="2"/>
              <a:buChar char="Ø"/>
            </a:pPr>
            <a:r>
              <a:rPr lang="en-GB" sz="2200" b="1" dirty="0">
                <a:solidFill>
                  <a:srgbClr val="FFC000"/>
                </a:solidFill>
                <a:latin typeface="Calibri" pitchFamily="34" charset="0"/>
                <a:cs typeface="Calibri" pitchFamily="34" charset="0"/>
              </a:rPr>
              <a:t>10 % </a:t>
            </a:r>
            <a:r>
              <a:rPr lang="en-GB" sz="2200" dirty="0">
                <a:latin typeface="Calibri" pitchFamily="34" charset="0"/>
                <a:cs typeface="Calibri" pitchFamily="34" charset="0"/>
              </a:rPr>
              <a:t>myoglobin</a:t>
            </a:r>
          </a:p>
          <a:p>
            <a:pPr lvl="1">
              <a:buFont typeface="Wingdings" panose="05000000000000000000" pitchFamily="2" charset="2"/>
              <a:buChar char="Ø"/>
            </a:pPr>
            <a:r>
              <a:rPr lang="en-GB" sz="2200" b="1" dirty="0">
                <a:solidFill>
                  <a:srgbClr val="FFC000"/>
                </a:solidFill>
                <a:latin typeface="Calibri" pitchFamily="34" charset="0"/>
                <a:cs typeface="Calibri" pitchFamily="34" charset="0"/>
              </a:rPr>
              <a:t>1-5 % </a:t>
            </a:r>
            <a:r>
              <a:rPr lang="en-GB" sz="2200" dirty="0">
                <a:latin typeface="Calibri" pitchFamily="34" charset="0"/>
                <a:cs typeface="Calibri" pitchFamily="34" charset="0"/>
              </a:rPr>
              <a:t>enzymes</a:t>
            </a:r>
          </a:p>
          <a:p>
            <a:pPr lvl="1">
              <a:buFont typeface="Wingdings" panose="05000000000000000000" pitchFamily="2" charset="2"/>
              <a:buChar char="Ø"/>
            </a:pPr>
            <a:r>
              <a:rPr lang="en-GB" sz="2200" dirty="0">
                <a:latin typeface="Calibri" pitchFamily="34" charset="0"/>
                <a:cs typeface="Calibri" pitchFamily="34" charset="0"/>
              </a:rPr>
              <a:t>Rest in blood or in storage</a:t>
            </a:r>
          </a:p>
          <a:p>
            <a:pPr marL="0" indent="0">
              <a:buNone/>
            </a:pPr>
            <a:endParaRPr lang="en-GB" dirty="0">
              <a:latin typeface="Calibri" pitchFamily="34" charset="0"/>
              <a:cs typeface="Calibri" pitchFamily="34" charset="0"/>
            </a:endParaRPr>
          </a:p>
          <a:p>
            <a:pPr>
              <a:buFont typeface="Wingdings" panose="05000000000000000000" pitchFamily="2" charset="2"/>
              <a:buChar char="Ø"/>
            </a:pPr>
            <a:r>
              <a:rPr lang="en-GB" dirty="0">
                <a:latin typeface="Calibri" pitchFamily="34" charset="0"/>
                <a:cs typeface="Calibri" pitchFamily="34" charset="0"/>
              </a:rPr>
              <a:t> Human body </a:t>
            </a:r>
          </a:p>
          <a:p>
            <a:pPr lvl="1">
              <a:buFont typeface="Wingdings" panose="05000000000000000000" pitchFamily="2" charset="2"/>
              <a:buChar char="Ø"/>
            </a:pPr>
            <a:r>
              <a:rPr lang="en-GB" dirty="0">
                <a:latin typeface="Calibri" pitchFamily="34" charset="0"/>
                <a:cs typeface="Calibri" pitchFamily="34" charset="0"/>
              </a:rPr>
              <a:t>Fe2+ (Ferrous, haem)</a:t>
            </a:r>
          </a:p>
          <a:p>
            <a:pPr lvl="1">
              <a:buFont typeface="Wingdings" panose="05000000000000000000" pitchFamily="2" charset="2"/>
              <a:buChar char="Ø"/>
            </a:pPr>
            <a:r>
              <a:rPr lang="en-GB" dirty="0">
                <a:latin typeface="Calibri" pitchFamily="34" charset="0"/>
                <a:cs typeface="Calibri" pitchFamily="34" charset="0"/>
              </a:rPr>
              <a:t>Fe3+ (Ferric, non-</a:t>
            </a:r>
            <a:r>
              <a:rPr lang="en-GB" dirty="0" err="1">
                <a:latin typeface="Calibri" pitchFamily="34" charset="0"/>
                <a:cs typeface="Calibri" pitchFamily="34" charset="0"/>
              </a:rPr>
              <a:t>haem</a:t>
            </a:r>
            <a:r>
              <a:rPr lang="en-GB" dirty="0">
                <a:latin typeface="Calibri" pitchFamily="34" charset="0"/>
                <a:cs typeface="Calibri" pitchFamily="34" charset="0"/>
              </a:rPr>
              <a:t>)</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348880"/>
            <a:ext cx="1930896" cy="4189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9662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7620000" cy="1143000"/>
          </a:xfrm>
        </p:spPr>
        <p:txBody>
          <a:bodyPr/>
          <a:lstStyle/>
          <a:p>
            <a:r>
              <a:rPr lang="en-GB" b="1" dirty="0">
                <a:latin typeface="Calibri" panose="020F0502020204030204" pitchFamily="34" charset="0"/>
              </a:rPr>
              <a:t>Haem and non haem iron</a:t>
            </a:r>
          </a:p>
        </p:txBody>
      </p:sp>
      <p:sp>
        <p:nvSpPr>
          <p:cNvPr id="4" name="TextBox 3"/>
          <p:cNvSpPr txBox="1"/>
          <p:nvPr/>
        </p:nvSpPr>
        <p:spPr>
          <a:xfrm>
            <a:off x="5848657" y="2060848"/>
            <a:ext cx="1080120" cy="276999"/>
          </a:xfrm>
          <a:prstGeom prst="rect">
            <a:avLst/>
          </a:prstGeom>
          <a:solidFill>
            <a:schemeClr val="accent1">
              <a:lumMod val="60000"/>
              <a:lumOff val="40000"/>
            </a:schemeClr>
          </a:solidFill>
          <a:scene3d>
            <a:camera prst="orthographicFront"/>
            <a:lightRig rig="threePt" dir="t"/>
          </a:scene3d>
          <a:sp3d>
            <a:bevelT/>
          </a:sp3d>
        </p:spPr>
        <p:txBody>
          <a:bodyPr wrap="square" rtlCol="0">
            <a:spAutoFit/>
          </a:bodyPr>
          <a:lstStyle/>
          <a:p>
            <a:pPr algn="ctr"/>
            <a:r>
              <a:rPr lang="en-GB" sz="1200" dirty="0">
                <a:latin typeface="Calibri" pitchFamily="34" charset="0"/>
              </a:rPr>
              <a:t>Iron</a:t>
            </a:r>
          </a:p>
        </p:txBody>
      </p:sp>
      <p:sp>
        <p:nvSpPr>
          <p:cNvPr id="5" name="TextBox 4"/>
          <p:cNvSpPr txBox="1"/>
          <p:nvPr/>
        </p:nvSpPr>
        <p:spPr>
          <a:xfrm>
            <a:off x="6947089" y="2601132"/>
            <a:ext cx="1391902" cy="276999"/>
          </a:xfrm>
          <a:prstGeom prst="rect">
            <a:avLst/>
          </a:prstGeom>
          <a:solidFill>
            <a:schemeClr val="accent1">
              <a:lumMod val="60000"/>
              <a:lumOff val="40000"/>
            </a:schemeClr>
          </a:solidFill>
          <a:scene3d>
            <a:camera prst="orthographicFront"/>
            <a:lightRig rig="threePt" dir="t"/>
          </a:scene3d>
          <a:sp3d>
            <a:bevelT/>
          </a:sp3d>
        </p:spPr>
        <p:txBody>
          <a:bodyPr wrap="square" rtlCol="0">
            <a:spAutoFit/>
          </a:bodyPr>
          <a:lstStyle/>
          <a:p>
            <a:pPr algn="ctr"/>
            <a:r>
              <a:rPr lang="en-GB" sz="1200" dirty="0">
                <a:latin typeface="Calibri" pitchFamily="34" charset="0"/>
              </a:rPr>
              <a:t>Non-</a:t>
            </a:r>
            <a:r>
              <a:rPr lang="en-GB" sz="1200" dirty="0" err="1">
                <a:latin typeface="Calibri" pitchFamily="34" charset="0"/>
              </a:rPr>
              <a:t>haem</a:t>
            </a:r>
            <a:endParaRPr lang="en-GB" sz="1200" dirty="0">
              <a:latin typeface="Calibri" pitchFamily="34" charset="0"/>
            </a:endParaRPr>
          </a:p>
        </p:txBody>
      </p:sp>
      <p:cxnSp>
        <p:nvCxnSpPr>
          <p:cNvPr id="6" name="Straight Connector 5"/>
          <p:cNvCxnSpPr/>
          <p:nvPr/>
        </p:nvCxnSpPr>
        <p:spPr>
          <a:xfrm>
            <a:off x="5848657" y="2752730"/>
            <a:ext cx="1080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388717" y="2337847"/>
            <a:ext cx="0" cy="414883"/>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68537" y="2614230"/>
            <a:ext cx="1080120" cy="276999"/>
          </a:xfrm>
          <a:prstGeom prst="rect">
            <a:avLst/>
          </a:prstGeom>
          <a:solidFill>
            <a:schemeClr val="accent1">
              <a:lumMod val="60000"/>
              <a:lumOff val="40000"/>
            </a:schemeClr>
          </a:solidFill>
          <a:scene3d>
            <a:camera prst="orthographicFront"/>
            <a:lightRig rig="threePt" dir="t"/>
          </a:scene3d>
          <a:sp3d>
            <a:bevelT/>
          </a:sp3d>
        </p:spPr>
        <p:txBody>
          <a:bodyPr wrap="square" rtlCol="0">
            <a:spAutoFit/>
          </a:bodyPr>
          <a:lstStyle/>
          <a:p>
            <a:pPr algn="ctr"/>
            <a:r>
              <a:rPr lang="en-GB" sz="1200" dirty="0">
                <a:latin typeface="Calibri" pitchFamily="34" charset="0"/>
              </a:rPr>
              <a:t>Haem</a:t>
            </a:r>
          </a:p>
        </p:txBody>
      </p:sp>
      <p:cxnSp>
        <p:nvCxnSpPr>
          <p:cNvPr id="9" name="Straight Connector 8"/>
          <p:cNvCxnSpPr/>
          <p:nvPr/>
        </p:nvCxnSpPr>
        <p:spPr>
          <a:xfrm>
            <a:off x="5308218" y="2909451"/>
            <a:ext cx="379" cy="50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642661" y="2847136"/>
            <a:ext cx="379" cy="5040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605251" y="3351136"/>
            <a:ext cx="1428347" cy="646331"/>
          </a:xfrm>
          <a:prstGeom prst="rect">
            <a:avLst/>
          </a:prstGeom>
          <a:solidFill>
            <a:srgbClr val="92D050"/>
          </a:solidFill>
          <a:scene3d>
            <a:camera prst="orthographicFront"/>
            <a:lightRig rig="threePt" dir="t"/>
          </a:scene3d>
          <a:sp3d>
            <a:bevelT/>
          </a:sp3d>
        </p:spPr>
        <p:txBody>
          <a:bodyPr wrap="square" rtlCol="0">
            <a:spAutoFit/>
          </a:bodyPr>
          <a:lstStyle/>
          <a:p>
            <a:pPr algn="ctr"/>
            <a:r>
              <a:rPr lang="en-GB" sz="1200" dirty="0">
                <a:latin typeface="Calibri" pitchFamily="34" charset="0"/>
              </a:rPr>
              <a:t>Derived from haemoglobin and myoglobin</a:t>
            </a:r>
          </a:p>
        </p:txBody>
      </p:sp>
      <p:sp>
        <p:nvSpPr>
          <p:cNvPr id="12" name="TextBox 11"/>
          <p:cNvSpPr txBox="1"/>
          <p:nvPr/>
        </p:nvSpPr>
        <p:spPr>
          <a:xfrm>
            <a:off x="6893186" y="3357275"/>
            <a:ext cx="1510228" cy="646331"/>
          </a:xfrm>
          <a:prstGeom prst="rect">
            <a:avLst/>
          </a:prstGeom>
          <a:solidFill>
            <a:srgbClr val="92D050"/>
          </a:solidFill>
          <a:scene3d>
            <a:camera prst="orthographicFront"/>
            <a:lightRig rig="threePt" dir="t"/>
          </a:scene3d>
          <a:sp3d>
            <a:bevelT/>
          </a:sp3d>
        </p:spPr>
        <p:txBody>
          <a:bodyPr wrap="square" rtlCol="0">
            <a:spAutoFit/>
          </a:bodyPr>
          <a:lstStyle/>
          <a:p>
            <a:pPr algn="ctr"/>
            <a:r>
              <a:rPr lang="en-GB" sz="1200" dirty="0">
                <a:latin typeface="Calibri" pitchFamily="34" charset="0"/>
              </a:rPr>
              <a:t>Found primarily in plant foods and dairy product</a:t>
            </a:r>
          </a:p>
        </p:txBody>
      </p:sp>
      <p:sp>
        <p:nvSpPr>
          <p:cNvPr id="13" name="TextBox 12"/>
          <p:cNvSpPr txBox="1"/>
          <p:nvPr/>
        </p:nvSpPr>
        <p:spPr>
          <a:xfrm>
            <a:off x="4605251" y="4327606"/>
            <a:ext cx="1428347" cy="461665"/>
          </a:xfrm>
          <a:prstGeom prst="rect">
            <a:avLst/>
          </a:prstGeom>
          <a:solidFill>
            <a:srgbClr val="FFC000"/>
          </a:solidFill>
          <a:scene3d>
            <a:camera prst="orthographicFront"/>
            <a:lightRig rig="threePt" dir="t"/>
          </a:scene3d>
          <a:sp3d>
            <a:bevelT/>
          </a:sp3d>
        </p:spPr>
        <p:txBody>
          <a:bodyPr wrap="square" rtlCol="0">
            <a:spAutoFit/>
          </a:bodyPr>
          <a:lstStyle/>
          <a:p>
            <a:pPr algn="ctr"/>
            <a:r>
              <a:rPr lang="en-GB" sz="1200" dirty="0">
                <a:latin typeface="Calibri" pitchFamily="34" charset="0"/>
              </a:rPr>
              <a:t>Meat, fish and poultry</a:t>
            </a:r>
          </a:p>
        </p:txBody>
      </p:sp>
      <p:sp>
        <p:nvSpPr>
          <p:cNvPr id="14" name="TextBox 13"/>
          <p:cNvSpPr txBox="1"/>
          <p:nvPr/>
        </p:nvSpPr>
        <p:spPr>
          <a:xfrm>
            <a:off x="6928777" y="4320520"/>
            <a:ext cx="1502755" cy="461665"/>
          </a:xfrm>
          <a:prstGeom prst="rect">
            <a:avLst/>
          </a:prstGeom>
          <a:solidFill>
            <a:srgbClr val="FFC000"/>
          </a:solidFill>
          <a:scene3d>
            <a:camera prst="orthographicFront"/>
            <a:lightRig rig="threePt" dir="t"/>
          </a:scene3d>
          <a:sp3d>
            <a:bevelT/>
          </a:sp3d>
        </p:spPr>
        <p:txBody>
          <a:bodyPr wrap="square" rtlCol="0">
            <a:spAutoFit/>
          </a:bodyPr>
          <a:lstStyle/>
          <a:p>
            <a:pPr algn="ctr"/>
            <a:r>
              <a:rPr lang="en-GB" sz="1200" dirty="0">
                <a:latin typeface="Calibri" pitchFamily="34" charset="0"/>
              </a:rPr>
              <a:t>Nuts, fruit, veg, grain, milk, cheese</a:t>
            </a:r>
          </a:p>
        </p:txBody>
      </p:sp>
      <p:cxnSp>
        <p:nvCxnSpPr>
          <p:cNvPr id="15" name="Straight Connector 14"/>
          <p:cNvCxnSpPr/>
          <p:nvPr/>
        </p:nvCxnSpPr>
        <p:spPr>
          <a:xfrm>
            <a:off x="5278093" y="4003606"/>
            <a:ext cx="0" cy="34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55268" y="4003606"/>
            <a:ext cx="379" cy="32400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3528" y="1895921"/>
            <a:ext cx="4032448" cy="2616101"/>
          </a:xfrm>
          <a:prstGeom prst="rect">
            <a:avLst/>
          </a:prstGeom>
          <a:noFill/>
        </p:spPr>
        <p:txBody>
          <a:bodyPr wrap="square" rtlCol="0">
            <a:spAutoFit/>
          </a:bodyPr>
          <a:lstStyle/>
          <a:p>
            <a:pPr marL="285750" indent="-285750">
              <a:buClr>
                <a:schemeClr val="accent1"/>
              </a:buClr>
              <a:buFont typeface="Wingdings" panose="05000000000000000000" pitchFamily="2" charset="2"/>
              <a:buChar char="Ø"/>
            </a:pPr>
            <a:r>
              <a:rPr lang="en-GB" sz="2400" dirty="0">
                <a:solidFill>
                  <a:srgbClr val="FCA304"/>
                </a:solidFill>
                <a:latin typeface="Calibri" panose="020F0502020204030204" pitchFamily="34" charset="0"/>
              </a:rPr>
              <a:t>25 - 50 % </a:t>
            </a:r>
            <a:r>
              <a:rPr lang="en-GB" sz="2400" dirty="0">
                <a:latin typeface="Calibri" panose="020F0502020204030204" pitchFamily="34" charset="0"/>
              </a:rPr>
              <a:t>iron in meat is </a:t>
            </a:r>
            <a:r>
              <a:rPr lang="en-GB" sz="2400" b="1" dirty="0">
                <a:latin typeface="Calibri" panose="020F0502020204030204" pitchFamily="34" charset="0"/>
              </a:rPr>
              <a:t>haem</a:t>
            </a:r>
            <a:r>
              <a:rPr lang="en-GB" sz="2400" dirty="0">
                <a:latin typeface="Calibri" panose="020F0502020204030204" pitchFamily="34" charset="0"/>
              </a:rPr>
              <a:t> iron (the rest is </a:t>
            </a:r>
            <a:r>
              <a:rPr lang="en-GB" sz="2400" b="1" dirty="0">
                <a:latin typeface="Calibri" panose="020F0502020204030204" pitchFamily="34" charset="0"/>
              </a:rPr>
              <a:t>non haem </a:t>
            </a:r>
            <a:r>
              <a:rPr lang="en-GB" sz="2400" dirty="0">
                <a:latin typeface="Calibri" panose="020F0502020204030204" pitchFamily="34" charset="0"/>
              </a:rPr>
              <a:t>iron)</a:t>
            </a:r>
          </a:p>
          <a:p>
            <a:pPr marL="285750" indent="-285750">
              <a:buClr>
                <a:schemeClr val="accent1"/>
              </a:buClr>
              <a:buFont typeface="Wingdings" panose="05000000000000000000" pitchFamily="2" charset="2"/>
              <a:buChar char="Ø"/>
            </a:pPr>
            <a:endParaRPr lang="en-GB" sz="2400" dirty="0">
              <a:latin typeface="Calibri" panose="020F0502020204030204" pitchFamily="34" charset="0"/>
            </a:endParaRPr>
          </a:p>
          <a:p>
            <a:pPr marL="285750" indent="-285750">
              <a:buClr>
                <a:schemeClr val="accent1"/>
              </a:buClr>
              <a:buFont typeface="Wingdings" panose="05000000000000000000" pitchFamily="2" charset="2"/>
              <a:buChar char="Ø"/>
            </a:pPr>
            <a:r>
              <a:rPr lang="en-GB" sz="2400" dirty="0">
                <a:solidFill>
                  <a:srgbClr val="FCA304"/>
                </a:solidFill>
                <a:latin typeface="Calibri" panose="020F0502020204030204" pitchFamily="34" charset="0"/>
              </a:rPr>
              <a:t>5 – 10 % </a:t>
            </a:r>
            <a:r>
              <a:rPr lang="en-GB" sz="2400" dirty="0">
                <a:latin typeface="Calibri" panose="020F0502020204030204" pitchFamily="34" charset="0"/>
              </a:rPr>
              <a:t>of total iron intake is haem </a:t>
            </a:r>
          </a:p>
          <a:p>
            <a:pPr marL="285750" indent="-285750">
              <a:buClr>
                <a:schemeClr val="accent1"/>
              </a:buClr>
              <a:buFont typeface="Wingdings" panose="05000000000000000000" pitchFamily="2" charset="2"/>
              <a:buChar char="Ø"/>
            </a:pPr>
            <a:endParaRPr lang="en-GB" sz="2000" dirty="0">
              <a:latin typeface="Calibri" panose="020F0502020204030204" pitchFamily="34" charset="0"/>
            </a:endParaRPr>
          </a:p>
        </p:txBody>
      </p:sp>
    </p:spTree>
    <p:extLst>
      <p:ext uri="{BB962C8B-B14F-4D97-AF65-F5344CB8AC3E}">
        <p14:creationId xmlns:p14="http://schemas.microsoft.com/office/powerpoint/2010/main" val="14593933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58824" y="404664"/>
            <a:ext cx="8229600" cy="1143000"/>
          </a:xfrm>
        </p:spPr>
        <p:txBody>
          <a:bodyPr/>
          <a:lstStyle/>
          <a:p>
            <a:pPr defTabSz="912813" eaLnBrk="1" hangingPunct="1"/>
            <a:r>
              <a:rPr lang="en-GB" b="1" dirty="0">
                <a:latin typeface="Calibri" pitchFamily="34" charset="0"/>
                <a:cs typeface="Arial" charset="0"/>
              </a:rPr>
              <a:t>Mineral Classification</a:t>
            </a:r>
          </a:p>
        </p:txBody>
      </p:sp>
      <p:sp>
        <p:nvSpPr>
          <p:cNvPr id="8" name="TextBox 7"/>
          <p:cNvSpPr txBox="1"/>
          <p:nvPr/>
        </p:nvSpPr>
        <p:spPr>
          <a:xfrm>
            <a:off x="35496" y="3429000"/>
            <a:ext cx="1946623" cy="738664"/>
          </a:xfrm>
          <a:prstGeom prst="rect">
            <a:avLst/>
          </a:prstGeom>
          <a:noFill/>
        </p:spPr>
        <p:txBody>
          <a:bodyPr wrap="square" rtlCol="0">
            <a:spAutoFit/>
          </a:bodyPr>
          <a:lstStyle/>
          <a:p>
            <a:r>
              <a:rPr lang="en-GB" sz="1400" dirty="0">
                <a:latin typeface="Calibri" pitchFamily="34" charset="0"/>
              </a:rPr>
              <a:t>Quantity found in typical adult human body</a:t>
            </a:r>
          </a:p>
        </p:txBody>
      </p:sp>
      <p:sp>
        <p:nvSpPr>
          <p:cNvPr id="9" name="TextBox 8"/>
          <p:cNvSpPr txBox="1"/>
          <p:nvPr/>
        </p:nvSpPr>
        <p:spPr>
          <a:xfrm>
            <a:off x="35495" y="4509120"/>
            <a:ext cx="1484093" cy="738664"/>
          </a:xfrm>
          <a:prstGeom prst="rect">
            <a:avLst/>
          </a:prstGeom>
          <a:noFill/>
        </p:spPr>
        <p:txBody>
          <a:bodyPr wrap="square" rtlCol="0">
            <a:spAutoFit/>
          </a:bodyPr>
          <a:lstStyle/>
          <a:p>
            <a:r>
              <a:rPr lang="en-GB" sz="1400" dirty="0">
                <a:latin typeface="Calibri" pitchFamily="34" charset="0"/>
              </a:rPr>
              <a:t>Quantity required by typical adult human/day </a:t>
            </a:r>
          </a:p>
        </p:txBody>
      </p:sp>
      <p:grpSp>
        <p:nvGrpSpPr>
          <p:cNvPr id="46" name="Group 45"/>
          <p:cNvGrpSpPr/>
          <p:nvPr/>
        </p:nvGrpSpPr>
        <p:grpSpPr>
          <a:xfrm>
            <a:off x="1519589" y="2051556"/>
            <a:ext cx="6580803" cy="3033628"/>
            <a:chOff x="1907704" y="1772816"/>
            <a:chExt cx="6868901" cy="3033628"/>
          </a:xfrm>
        </p:grpSpPr>
        <p:sp>
          <p:nvSpPr>
            <p:cNvPr id="4" name="TextBox 3"/>
            <p:cNvSpPr txBox="1"/>
            <p:nvPr/>
          </p:nvSpPr>
          <p:spPr>
            <a:xfrm>
              <a:off x="5004048" y="1772816"/>
              <a:ext cx="1080120" cy="369332"/>
            </a:xfrm>
            <a:prstGeom prst="rect">
              <a:avLst/>
            </a:prstGeom>
            <a:solidFill>
              <a:schemeClr val="accent1">
                <a:lumMod val="60000"/>
                <a:lumOff val="40000"/>
              </a:schemeClr>
            </a:solidFill>
            <a:scene3d>
              <a:camera prst="orthographicFront"/>
              <a:lightRig rig="threePt" dir="t"/>
            </a:scene3d>
            <a:sp3d>
              <a:bevelT/>
            </a:sp3d>
          </p:spPr>
          <p:txBody>
            <a:bodyPr wrap="square" rtlCol="0">
              <a:spAutoFit/>
            </a:bodyPr>
            <a:lstStyle/>
            <a:p>
              <a:r>
                <a:rPr lang="en-GB" dirty="0">
                  <a:latin typeface="Calibri" pitchFamily="34" charset="0"/>
                </a:rPr>
                <a:t>Minerals</a:t>
              </a:r>
            </a:p>
          </p:txBody>
        </p:sp>
        <p:sp>
          <p:nvSpPr>
            <p:cNvPr id="5" name="TextBox 4"/>
            <p:cNvSpPr txBox="1"/>
            <p:nvPr/>
          </p:nvSpPr>
          <p:spPr>
            <a:xfrm>
              <a:off x="2664167" y="2636912"/>
              <a:ext cx="1080120" cy="369332"/>
            </a:xfrm>
            <a:prstGeom prst="rect">
              <a:avLst/>
            </a:prstGeom>
            <a:solidFill>
              <a:schemeClr val="accent1">
                <a:lumMod val="60000"/>
                <a:lumOff val="40000"/>
              </a:schemeClr>
            </a:solidFill>
            <a:scene3d>
              <a:camera prst="orthographicFront"/>
              <a:lightRig rig="threePt" dir="t"/>
            </a:scene3d>
            <a:sp3d>
              <a:bevelT/>
            </a:sp3d>
          </p:spPr>
          <p:txBody>
            <a:bodyPr wrap="square" rtlCol="0">
              <a:spAutoFit/>
            </a:bodyPr>
            <a:lstStyle/>
            <a:p>
              <a:pPr algn="ctr"/>
              <a:r>
                <a:rPr lang="en-GB" dirty="0">
                  <a:latin typeface="Calibri" pitchFamily="34" charset="0"/>
                </a:rPr>
                <a:t>Macro</a:t>
              </a:r>
            </a:p>
          </p:txBody>
        </p:sp>
        <p:sp>
          <p:nvSpPr>
            <p:cNvPr id="6" name="TextBox 5"/>
            <p:cNvSpPr txBox="1"/>
            <p:nvPr/>
          </p:nvSpPr>
          <p:spPr>
            <a:xfrm>
              <a:off x="5042849" y="2636912"/>
              <a:ext cx="1028686" cy="369332"/>
            </a:xfrm>
            <a:prstGeom prst="rect">
              <a:avLst/>
            </a:prstGeom>
            <a:solidFill>
              <a:schemeClr val="accent1">
                <a:lumMod val="60000"/>
                <a:lumOff val="40000"/>
              </a:schemeClr>
            </a:solidFill>
            <a:scene3d>
              <a:camera prst="orthographicFront"/>
              <a:lightRig rig="threePt" dir="t"/>
            </a:scene3d>
            <a:sp3d>
              <a:bevelT/>
            </a:sp3d>
          </p:spPr>
          <p:txBody>
            <a:bodyPr wrap="square" rtlCol="0">
              <a:spAutoFit/>
            </a:bodyPr>
            <a:lstStyle/>
            <a:p>
              <a:pPr algn="ctr"/>
              <a:r>
                <a:rPr lang="en-GB" dirty="0">
                  <a:latin typeface="Calibri" pitchFamily="34" charset="0"/>
                </a:rPr>
                <a:t>Micro</a:t>
              </a:r>
            </a:p>
          </p:txBody>
        </p:sp>
        <p:sp>
          <p:nvSpPr>
            <p:cNvPr id="7" name="TextBox 6"/>
            <p:cNvSpPr txBox="1"/>
            <p:nvPr/>
          </p:nvSpPr>
          <p:spPr>
            <a:xfrm>
              <a:off x="7678703" y="2636912"/>
              <a:ext cx="1028686" cy="369332"/>
            </a:xfrm>
            <a:prstGeom prst="rect">
              <a:avLst/>
            </a:prstGeom>
            <a:solidFill>
              <a:schemeClr val="accent1">
                <a:lumMod val="60000"/>
                <a:lumOff val="40000"/>
              </a:schemeClr>
            </a:solidFill>
            <a:scene3d>
              <a:camera prst="orthographicFront"/>
              <a:lightRig rig="threePt" dir="t"/>
            </a:scene3d>
            <a:sp3d>
              <a:bevelT/>
            </a:sp3d>
          </p:spPr>
          <p:txBody>
            <a:bodyPr wrap="square" rtlCol="0">
              <a:spAutoFit/>
            </a:bodyPr>
            <a:lstStyle/>
            <a:p>
              <a:pPr algn="ctr"/>
              <a:r>
                <a:rPr lang="en-GB" dirty="0">
                  <a:latin typeface="Calibri" pitchFamily="34" charset="0"/>
                </a:rPr>
                <a:t>Trace</a:t>
              </a:r>
            </a:p>
          </p:txBody>
        </p:sp>
        <p:sp>
          <p:nvSpPr>
            <p:cNvPr id="12" name="Rectangle 11"/>
            <p:cNvSpPr/>
            <p:nvPr/>
          </p:nvSpPr>
          <p:spPr>
            <a:xfrm>
              <a:off x="2987824" y="3501008"/>
              <a:ext cx="526106" cy="369332"/>
            </a:xfrm>
            <a:prstGeom prst="rect">
              <a:avLst/>
            </a:prstGeom>
            <a:solidFill>
              <a:srgbClr val="92D050"/>
            </a:solidFill>
            <a:scene3d>
              <a:camera prst="orthographicFront"/>
              <a:lightRig rig="threePt" dir="t"/>
            </a:scene3d>
            <a:sp3d>
              <a:bevelT/>
            </a:sp3d>
          </p:spPr>
          <p:txBody>
            <a:bodyPr wrap="none">
              <a:spAutoFit/>
            </a:bodyPr>
            <a:lstStyle/>
            <a:p>
              <a:r>
                <a:rPr lang="en-GB" dirty="0">
                  <a:latin typeface="Calibri" pitchFamily="34" charset="0"/>
                </a:rPr>
                <a:t>&gt;5g</a:t>
              </a:r>
              <a:endParaRPr lang="en-GB" dirty="0"/>
            </a:p>
          </p:txBody>
        </p:sp>
        <p:sp>
          <p:nvSpPr>
            <p:cNvPr id="13" name="Rectangle 12"/>
            <p:cNvSpPr/>
            <p:nvPr/>
          </p:nvSpPr>
          <p:spPr>
            <a:xfrm>
              <a:off x="2472651" y="4389612"/>
              <a:ext cx="1480598" cy="369332"/>
            </a:xfrm>
            <a:prstGeom prst="rect">
              <a:avLst/>
            </a:prstGeom>
            <a:solidFill>
              <a:srgbClr val="FFC000"/>
            </a:solidFill>
            <a:scene3d>
              <a:camera prst="orthographicFront"/>
              <a:lightRig rig="threePt" dir="t"/>
            </a:scene3d>
            <a:sp3d>
              <a:bevelT/>
            </a:sp3d>
          </p:spPr>
          <p:txBody>
            <a:bodyPr wrap="none">
              <a:spAutoFit/>
            </a:bodyPr>
            <a:lstStyle/>
            <a:p>
              <a:r>
                <a:rPr lang="en-GB" dirty="0">
                  <a:latin typeface="Calibri" pitchFamily="34" charset="0"/>
                </a:rPr>
                <a:t>&gt; 100 mg/day</a:t>
              </a:r>
              <a:endParaRPr lang="en-GB" dirty="0"/>
            </a:p>
          </p:txBody>
        </p:sp>
        <p:sp>
          <p:nvSpPr>
            <p:cNvPr id="14" name="Rectangle 13"/>
            <p:cNvSpPr/>
            <p:nvPr/>
          </p:nvSpPr>
          <p:spPr>
            <a:xfrm>
              <a:off x="4753915" y="4425237"/>
              <a:ext cx="1552733" cy="369332"/>
            </a:xfrm>
            <a:prstGeom prst="rect">
              <a:avLst/>
            </a:prstGeom>
            <a:solidFill>
              <a:srgbClr val="FFC000"/>
            </a:solidFill>
            <a:scene3d>
              <a:camera prst="orthographicFront"/>
              <a:lightRig rig="threePt" dir="t"/>
            </a:scene3d>
            <a:sp3d>
              <a:bevelT/>
            </a:sp3d>
          </p:spPr>
          <p:txBody>
            <a:bodyPr wrap="none">
              <a:spAutoFit/>
            </a:bodyPr>
            <a:lstStyle/>
            <a:p>
              <a:r>
                <a:rPr lang="en-GB" dirty="0">
                  <a:latin typeface="Calibri" pitchFamily="34" charset="0"/>
                </a:rPr>
                <a:t>1 -100 mg/day</a:t>
              </a:r>
              <a:endParaRPr lang="en-GB" dirty="0"/>
            </a:p>
          </p:txBody>
        </p:sp>
        <p:sp>
          <p:nvSpPr>
            <p:cNvPr id="15" name="Rectangle 14"/>
            <p:cNvSpPr/>
            <p:nvPr/>
          </p:nvSpPr>
          <p:spPr>
            <a:xfrm>
              <a:off x="5292080" y="3501008"/>
              <a:ext cx="579005" cy="369332"/>
            </a:xfrm>
            <a:prstGeom prst="rect">
              <a:avLst/>
            </a:prstGeom>
            <a:solidFill>
              <a:srgbClr val="92D050"/>
            </a:solidFill>
            <a:scene3d>
              <a:camera prst="orthographicFront"/>
              <a:lightRig rig="threePt" dir="t"/>
            </a:scene3d>
            <a:sp3d>
              <a:bevelT/>
            </a:sp3d>
          </p:spPr>
          <p:txBody>
            <a:bodyPr wrap="none">
              <a:spAutoFit/>
            </a:bodyPr>
            <a:lstStyle/>
            <a:p>
              <a:r>
                <a:rPr lang="en-GB" dirty="0">
                  <a:latin typeface="Calibri" pitchFamily="34" charset="0"/>
                </a:rPr>
                <a:t>&lt; 5g</a:t>
              </a:r>
              <a:endParaRPr lang="en-GB" dirty="0"/>
            </a:p>
          </p:txBody>
        </p:sp>
        <p:sp>
          <p:nvSpPr>
            <p:cNvPr id="16" name="Rectangle 15"/>
            <p:cNvSpPr/>
            <p:nvPr/>
          </p:nvSpPr>
          <p:spPr>
            <a:xfrm>
              <a:off x="7582945" y="4437112"/>
              <a:ext cx="1193660" cy="369332"/>
            </a:xfrm>
            <a:prstGeom prst="rect">
              <a:avLst/>
            </a:prstGeom>
            <a:solidFill>
              <a:srgbClr val="FFC000"/>
            </a:solidFill>
            <a:scene3d>
              <a:camera prst="orthographicFront"/>
              <a:lightRig rig="threePt" dir="t"/>
            </a:scene3d>
            <a:sp3d>
              <a:bevelT/>
            </a:sp3d>
          </p:spPr>
          <p:txBody>
            <a:bodyPr wrap="none">
              <a:spAutoFit/>
            </a:bodyPr>
            <a:lstStyle/>
            <a:p>
              <a:r>
                <a:rPr lang="en-GB" dirty="0">
                  <a:latin typeface="Calibri" pitchFamily="34" charset="0"/>
                </a:rPr>
                <a:t>&lt; 1mg/day</a:t>
              </a:r>
              <a:endParaRPr lang="en-GB" dirty="0"/>
            </a:p>
          </p:txBody>
        </p:sp>
        <p:sp>
          <p:nvSpPr>
            <p:cNvPr id="17" name="Rectangle 16"/>
            <p:cNvSpPr/>
            <p:nvPr/>
          </p:nvSpPr>
          <p:spPr>
            <a:xfrm>
              <a:off x="7838775" y="3528099"/>
              <a:ext cx="681790" cy="369332"/>
            </a:xfrm>
            <a:prstGeom prst="rect">
              <a:avLst/>
            </a:prstGeom>
            <a:solidFill>
              <a:srgbClr val="92D050"/>
            </a:solidFill>
            <a:scene3d>
              <a:camera prst="orthographicFront"/>
              <a:lightRig rig="threePt" dir="t"/>
            </a:scene3d>
            <a:sp3d>
              <a:bevelT/>
            </a:sp3d>
          </p:spPr>
          <p:txBody>
            <a:bodyPr wrap="none">
              <a:spAutoFit/>
            </a:bodyPr>
            <a:lstStyle/>
            <a:p>
              <a:r>
                <a:rPr lang="en-GB" dirty="0">
                  <a:latin typeface="Calibri" pitchFamily="34" charset="0"/>
                </a:rPr>
                <a:t>Trace</a:t>
              </a:r>
              <a:endParaRPr lang="en-GB" dirty="0"/>
            </a:p>
          </p:txBody>
        </p:sp>
        <p:cxnSp>
          <p:nvCxnSpPr>
            <p:cNvPr id="23" name="Straight Connector 22"/>
            <p:cNvCxnSpPr/>
            <p:nvPr/>
          </p:nvCxnSpPr>
          <p:spPr>
            <a:xfrm>
              <a:off x="3203848" y="2420888"/>
              <a:ext cx="49685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203848" y="2421295"/>
              <a:ext cx="379" cy="18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185033" y="2420888"/>
              <a:ext cx="379" cy="18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508104" y="2132856"/>
              <a:ext cx="379" cy="50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203848" y="2996952"/>
              <a:ext cx="379" cy="50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508104" y="2996952"/>
              <a:ext cx="379" cy="50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172400" y="2996952"/>
              <a:ext cx="379" cy="50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203848" y="3861048"/>
              <a:ext cx="379" cy="50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520737" y="3885556"/>
              <a:ext cx="379" cy="50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172400" y="3909306"/>
              <a:ext cx="379" cy="504000"/>
            </a:xfrm>
            <a:prstGeom prst="line">
              <a:avLst/>
            </a:prstGeom>
          </p:spPr>
          <p:style>
            <a:lnRef idx="1">
              <a:schemeClr val="accent1"/>
            </a:lnRef>
            <a:fillRef idx="0">
              <a:schemeClr val="accent1"/>
            </a:fillRef>
            <a:effectRef idx="0">
              <a:schemeClr val="accent1"/>
            </a:effectRef>
            <a:fontRef idx="minor">
              <a:schemeClr val="tx1"/>
            </a:fontRef>
          </p:style>
        </p:cxnSp>
        <p:sp>
          <p:nvSpPr>
            <p:cNvPr id="43" name="Right Arrow 42"/>
            <p:cNvSpPr/>
            <p:nvPr/>
          </p:nvSpPr>
          <p:spPr>
            <a:xfrm>
              <a:off x="1907704" y="3573016"/>
              <a:ext cx="432048" cy="216024"/>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ight Arrow 44"/>
            <p:cNvSpPr/>
            <p:nvPr/>
          </p:nvSpPr>
          <p:spPr>
            <a:xfrm>
              <a:off x="1907704" y="4437112"/>
              <a:ext cx="432048" cy="21602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extBox 1"/>
          <p:cNvSpPr txBox="1"/>
          <p:nvPr/>
        </p:nvSpPr>
        <p:spPr>
          <a:xfrm>
            <a:off x="6084168" y="5517232"/>
            <a:ext cx="2304256" cy="1200329"/>
          </a:xfrm>
          <a:prstGeom prst="rect">
            <a:avLst/>
          </a:prstGeom>
          <a:solidFill>
            <a:schemeClr val="accent2">
              <a:lumMod val="40000"/>
              <a:lumOff val="60000"/>
            </a:schemeClr>
          </a:solidFill>
        </p:spPr>
        <p:txBody>
          <a:bodyPr wrap="square" rtlCol="0">
            <a:spAutoFit/>
          </a:bodyPr>
          <a:lstStyle/>
          <a:p>
            <a:pPr algn="ctr"/>
            <a:r>
              <a:rPr lang="en-GB" dirty="0">
                <a:latin typeface="Calibri" pitchFamily="34" charset="0"/>
                <a:cs typeface="Calibri" pitchFamily="34" charset="0"/>
              </a:rPr>
              <a:t>Toxic if present at high levels</a:t>
            </a:r>
          </a:p>
          <a:p>
            <a:pPr algn="ctr"/>
            <a:r>
              <a:rPr lang="en-GB" dirty="0">
                <a:latin typeface="Calibri" pitchFamily="34" charset="0"/>
                <a:cs typeface="Calibri" pitchFamily="34" charset="0"/>
              </a:rPr>
              <a:t>- Become chemically reactive</a:t>
            </a:r>
          </a:p>
        </p:txBody>
      </p:sp>
      <p:cxnSp>
        <p:nvCxnSpPr>
          <p:cNvPr id="10" name="Straight Arrow Connector 9"/>
          <p:cNvCxnSpPr/>
          <p:nvPr/>
        </p:nvCxnSpPr>
        <p:spPr>
          <a:xfrm flipV="1">
            <a:off x="7533995" y="5193168"/>
            <a:ext cx="0" cy="324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5536" y="1412776"/>
            <a:ext cx="7459555" cy="400110"/>
          </a:xfrm>
          <a:prstGeom prst="rect">
            <a:avLst/>
          </a:prstGeom>
          <a:noFill/>
        </p:spPr>
        <p:txBody>
          <a:bodyPr wrap="square" rtlCol="0">
            <a:spAutoFit/>
          </a:bodyPr>
          <a:lstStyle/>
          <a:p>
            <a:pPr marL="285750" indent="-285750">
              <a:buClr>
                <a:schemeClr val="accent1"/>
              </a:buClr>
              <a:buFont typeface="Wingdings" panose="05000000000000000000" pitchFamily="2" charset="2"/>
              <a:buChar char="Ø"/>
            </a:pPr>
            <a:r>
              <a:rPr lang="en-GB" sz="2000" dirty="0">
                <a:latin typeface="Calibri" panose="020F0502020204030204" pitchFamily="34" charset="0"/>
              </a:rPr>
              <a:t>Classified depending on requirement and tissue quantity</a:t>
            </a:r>
          </a:p>
        </p:txBody>
      </p:sp>
    </p:spTree>
    <p:custDataLst>
      <p:tags r:id="rId1"/>
    </p:custDataLst>
    <p:extLst>
      <p:ext uri="{BB962C8B-B14F-4D97-AF65-F5344CB8AC3E}">
        <p14:creationId xmlns:p14="http://schemas.microsoft.com/office/powerpoint/2010/main" val="887621472"/>
      </p:ext>
    </p:extLst>
  </p:cSld>
  <p:clrMapOvr>
    <a:masterClrMapping/>
  </p:clrMapOvr>
  <p:transition advTm="43734"/>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34558" y="1124744"/>
            <a:ext cx="3041298" cy="177145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FF0000"/>
                </a:solidFill>
                <a:latin typeface="Calibri" panose="020F0502020204030204" pitchFamily="34" charset="0"/>
              </a:rPr>
              <a:t>OXYGEN TRANSPORT</a:t>
            </a:r>
          </a:p>
          <a:p>
            <a:pPr algn="ctr"/>
            <a:endParaRPr lang="en-GB" sz="1600" b="1" dirty="0">
              <a:solidFill>
                <a:schemeClr val="tx1"/>
              </a:solidFill>
              <a:latin typeface="Calibri" panose="020F0502020204030204" pitchFamily="34" charset="0"/>
            </a:endParaRPr>
          </a:p>
          <a:p>
            <a:pPr marL="171450" indent="-171450" algn="ctr">
              <a:buFont typeface="Arial" pitchFamily="34" charset="0"/>
              <a:buChar char="•"/>
            </a:pPr>
            <a:r>
              <a:rPr lang="en-GB" sz="1600" dirty="0">
                <a:solidFill>
                  <a:srgbClr val="000000"/>
                </a:solidFill>
                <a:latin typeface="Calibri" panose="020F0502020204030204" pitchFamily="34" charset="0"/>
              </a:rPr>
              <a:t>Central to </a:t>
            </a:r>
            <a:r>
              <a:rPr lang="en-GB" sz="1600" b="1" dirty="0">
                <a:solidFill>
                  <a:srgbClr val="000000"/>
                </a:solidFill>
                <a:latin typeface="Calibri" panose="020F0502020204030204" pitchFamily="34" charset="0"/>
              </a:rPr>
              <a:t>haemoglobin</a:t>
            </a:r>
            <a:r>
              <a:rPr lang="en-GB" sz="1600" dirty="0">
                <a:solidFill>
                  <a:srgbClr val="000000"/>
                </a:solidFill>
                <a:latin typeface="Calibri" panose="020F0502020204030204" pitchFamily="34" charset="0"/>
              </a:rPr>
              <a:t> and myoglobin structure</a:t>
            </a:r>
          </a:p>
          <a:p>
            <a:pPr marL="171450" indent="-171450" algn="ctr">
              <a:buFont typeface="Arial" pitchFamily="34" charset="0"/>
              <a:buChar char="•"/>
            </a:pPr>
            <a:r>
              <a:rPr lang="en-GB" sz="1600" dirty="0">
                <a:solidFill>
                  <a:srgbClr val="000000"/>
                </a:solidFill>
                <a:latin typeface="Calibri" panose="020F0502020204030204" pitchFamily="34" charset="0"/>
              </a:rPr>
              <a:t>Required for the transport of oxygen around the body</a:t>
            </a:r>
          </a:p>
          <a:p>
            <a:endParaRPr lang="en-GB" sz="1200" dirty="0">
              <a:solidFill>
                <a:schemeClr val="tx1"/>
              </a:solidFill>
            </a:endParaRPr>
          </a:p>
        </p:txBody>
      </p: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2397" y="480056"/>
            <a:ext cx="1989181" cy="2049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5580112" y="600845"/>
            <a:ext cx="3345883" cy="236736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00B050"/>
                </a:solidFill>
                <a:latin typeface="Calibri" panose="020F0502020204030204" pitchFamily="34" charset="0"/>
              </a:rPr>
              <a:t>COFACTOR</a:t>
            </a:r>
          </a:p>
          <a:p>
            <a:pPr algn="ctr"/>
            <a:endParaRPr lang="en-GB" sz="1600" b="1" dirty="0">
              <a:solidFill>
                <a:schemeClr val="tx1"/>
              </a:solidFill>
              <a:latin typeface="Calibri" panose="020F0502020204030204" pitchFamily="34" charset="0"/>
            </a:endParaRPr>
          </a:p>
          <a:p>
            <a:pPr marL="285750" indent="-285750" algn="ctr">
              <a:buFont typeface="Arial" pitchFamily="34" charset="0"/>
              <a:buChar char="•"/>
            </a:pPr>
            <a:r>
              <a:rPr lang="en-GB" sz="1600" dirty="0">
                <a:solidFill>
                  <a:srgbClr val="000000"/>
                </a:solidFill>
                <a:latin typeface="Calibri" panose="020F0502020204030204" pitchFamily="34" charset="0"/>
              </a:rPr>
              <a:t>Iron is a cofactor for many different enzymes e.g.</a:t>
            </a:r>
          </a:p>
          <a:p>
            <a:pPr marL="285750" indent="-285750" algn="ctr">
              <a:buFont typeface="Arial" pitchFamily="34" charset="0"/>
              <a:buChar char="•"/>
            </a:pPr>
            <a:r>
              <a:rPr lang="en-GB" sz="1600" b="1" dirty="0">
                <a:solidFill>
                  <a:srgbClr val="000000"/>
                </a:solidFill>
                <a:latin typeface="Calibri" panose="020F0502020204030204" pitchFamily="34" charset="0"/>
              </a:rPr>
              <a:t>Succinate dehydrogenase </a:t>
            </a:r>
            <a:r>
              <a:rPr lang="en-GB" sz="1600" dirty="0">
                <a:solidFill>
                  <a:srgbClr val="000000"/>
                </a:solidFill>
                <a:latin typeface="Calibri" panose="020F0502020204030204" pitchFamily="34" charset="0"/>
              </a:rPr>
              <a:t>(TCA cycle)</a:t>
            </a:r>
          </a:p>
          <a:p>
            <a:pPr marL="285750" indent="-285750" algn="ctr">
              <a:buFont typeface="Arial" pitchFamily="34" charset="0"/>
              <a:buChar char="•"/>
            </a:pPr>
            <a:r>
              <a:rPr lang="en-GB" sz="1600" b="1" dirty="0">
                <a:solidFill>
                  <a:srgbClr val="000000"/>
                </a:solidFill>
                <a:latin typeface="Calibri" panose="020F0502020204030204" pitchFamily="34" charset="0"/>
              </a:rPr>
              <a:t>Phenylalanine mono-</a:t>
            </a:r>
            <a:r>
              <a:rPr lang="en-GB" sz="1600" b="1" dirty="0" err="1">
                <a:solidFill>
                  <a:srgbClr val="000000"/>
                </a:solidFill>
                <a:latin typeface="Calibri" panose="020F0502020204030204" pitchFamily="34" charset="0"/>
              </a:rPr>
              <a:t>oxygenase</a:t>
            </a:r>
            <a:r>
              <a:rPr lang="en-GB" sz="1600" b="1" dirty="0">
                <a:solidFill>
                  <a:srgbClr val="000000"/>
                </a:solidFill>
                <a:latin typeface="Calibri" panose="020F0502020204030204" pitchFamily="34" charset="0"/>
              </a:rPr>
              <a:t> </a:t>
            </a:r>
            <a:r>
              <a:rPr lang="en-GB" sz="1600" dirty="0">
                <a:solidFill>
                  <a:srgbClr val="000000"/>
                </a:solidFill>
                <a:latin typeface="Calibri" panose="020F0502020204030204" pitchFamily="34" charset="0"/>
              </a:rPr>
              <a:t>(phenylalanine </a:t>
            </a:r>
            <a:r>
              <a:rPr lang="en-GB" sz="1600" dirty="0">
                <a:solidFill>
                  <a:srgbClr val="000000"/>
                </a:solidFill>
                <a:latin typeface="Calibri" panose="020F0502020204030204" pitchFamily="34" charset="0"/>
                <a:sym typeface="Wingdings" pitchFamily="2" charset="2"/>
              </a:rPr>
              <a:t> tyrosine</a:t>
            </a:r>
            <a:endParaRPr lang="en-GB" sz="1600" dirty="0">
              <a:solidFill>
                <a:srgbClr val="000000"/>
              </a:solidFill>
              <a:latin typeface="Calibri" panose="020F0502020204030204" pitchFamily="34" charset="0"/>
            </a:endParaRPr>
          </a:p>
        </p:txBody>
      </p:sp>
      <p:sp>
        <p:nvSpPr>
          <p:cNvPr id="6" name="Cloud 5"/>
          <p:cNvSpPr/>
          <p:nvPr/>
        </p:nvSpPr>
        <p:spPr>
          <a:xfrm>
            <a:off x="3041298" y="2658443"/>
            <a:ext cx="2606805" cy="158417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Roles of Iron</a:t>
            </a:r>
          </a:p>
        </p:txBody>
      </p:sp>
      <p:sp>
        <p:nvSpPr>
          <p:cNvPr id="8" name="Rounded Rectangle 7"/>
          <p:cNvSpPr/>
          <p:nvPr/>
        </p:nvSpPr>
        <p:spPr>
          <a:xfrm>
            <a:off x="5044851" y="4354986"/>
            <a:ext cx="3166878" cy="158417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0070C0"/>
                </a:solidFill>
                <a:latin typeface="Calibri" panose="020F0502020204030204" pitchFamily="34" charset="0"/>
              </a:rPr>
              <a:t>PRO-OXIDANT</a:t>
            </a:r>
          </a:p>
          <a:p>
            <a:pPr algn="ctr"/>
            <a:endParaRPr lang="en-GB" sz="1600" b="1" dirty="0">
              <a:solidFill>
                <a:schemeClr val="tx1"/>
              </a:solidFill>
              <a:latin typeface="Calibri" panose="020F0502020204030204" pitchFamily="34" charset="0"/>
            </a:endParaRPr>
          </a:p>
          <a:p>
            <a:pPr marL="285750" indent="-285750">
              <a:buFont typeface="Arial" pitchFamily="34" charset="0"/>
              <a:buChar char="•"/>
            </a:pPr>
            <a:r>
              <a:rPr lang="en-GB" sz="1600" dirty="0">
                <a:solidFill>
                  <a:srgbClr val="000000"/>
                </a:solidFill>
                <a:latin typeface="Calibri" panose="020F0502020204030204" pitchFamily="34" charset="0"/>
              </a:rPr>
              <a:t>Harmful at high levels</a:t>
            </a:r>
          </a:p>
          <a:p>
            <a:pPr marL="285750" indent="-285750">
              <a:buFont typeface="Arial" pitchFamily="34" charset="0"/>
              <a:buChar char="•"/>
            </a:pPr>
            <a:r>
              <a:rPr lang="en-GB" sz="1600" b="1" dirty="0">
                <a:solidFill>
                  <a:srgbClr val="000000"/>
                </a:solidFill>
                <a:latin typeface="Calibri" panose="020F0502020204030204" pitchFamily="34" charset="0"/>
              </a:rPr>
              <a:t>Lipid peroxidation </a:t>
            </a:r>
            <a:r>
              <a:rPr lang="en-GB" sz="1600" dirty="0">
                <a:solidFill>
                  <a:srgbClr val="000000"/>
                </a:solidFill>
                <a:latin typeface="Calibri" panose="020F0502020204030204" pitchFamily="34" charset="0"/>
              </a:rPr>
              <a:t>and tissue damage</a:t>
            </a:r>
          </a:p>
        </p:txBody>
      </p:sp>
      <p:sp>
        <p:nvSpPr>
          <p:cNvPr id="10" name="Rounded Rectangle 9"/>
          <p:cNvSpPr/>
          <p:nvPr/>
        </p:nvSpPr>
        <p:spPr>
          <a:xfrm>
            <a:off x="574143" y="4152701"/>
            <a:ext cx="2858253" cy="201622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7030A0"/>
                </a:solidFill>
                <a:latin typeface="Calibri" panose="020F0502020204030204" pitchFamily="34" charset="0"/>
              </a:rPr>
              <a:t>ENERGY PRODUCTION</a:t>
            </a:r>
          </a:p>
          <a:p>
            <a:pPr algn="ctr"/>
            <a:endParaRPr lang="en-GB" sz="1600" b="1" dirty="0">
              <a:solidFill>
                <a:schemeClr val="tx1"/>
              </a:solidFill>
              <a:latin typeface="Calibri" panose="020F0502020204030204" pitchFamily="34" charset="0"/>
            </a:endParaRPr>
          </a:p>
          <a:p>
            <a:pPr marL="285750" indent="-285750">
              <a:buFont typeface="Arial" pitchFamily="34" charset="0"/>
              <a:buChar char="•"/>
            </a:pPr>
            <a:r>
              <a:rPr lang="en-GB" sz="1600" b="1" dirty="0">
                <a:solidFill>
                  <a:srgbClr val="000000"/>
                </a:solidFill>
                <a:latin typeface="Calibri" panose="020F0502020204030204" pitchFamily="34" charset="0"/>
              </a:rPr>
              <a:t>Cytochrome</a:t>
            </a:r>
            <a:r>
              <a:rPr lang="en-GB" sz="1600" dirty="0">
                <a:solidFill>
                  <a:srgbClr val="000000"/>
                </a:solidFill>
                <a:latin typeface="Calibri" panose="020F0502020204030204" pitchFamily="34" charset="0"/>
              </a:rPr>
              <a:t> contains haem</a:t>
            </a:r>
          </a:p>
          <a:p>
            <a:pPr marL="285750" indent="-285750">
              <a:buFont typeface="Arial" pitchFamily="34" charset="0"/>
              <a:buChar char="•"/>
            </a:pPr>
            <a:r>
              <a:rPr lang="en-GB" sz="1600" dirty="0">
                <a:solidFill>
                  <a:srgbClr val="000000"/>
                </a:solidFill>
                <a:latin typeface="Calibri" panose="020F0502020204030204" pitchFamily="34" charset="0"/>
              </a:rPr>
              <a:t>Transport of electrons through the </a:t>
            </a:r>
            <a:r>
              <a:rPr lang="en-GB" sz="1600" b="1" dirty="0">
                <a:solidFill>
                  <a:srgbClr val="000000"/>
                </a:solidFill>
                <a:latin typeface="Calibri" panose="020F0502020204030204" pitchFamily="34" charset="0"/>
              </a:rPr>
              <a:t>electron transport chain</a:t>
            </a:r>
          </a:p>
        </p:txBody>
      </p:sp>
    </p:spTree>
    <p:extLst>
      <p:ext uri="{BB962C8B-B14F-4D97-AF65-F5344CB8AC3E}">
        <p14:creationId xmlns:p14="http://schemas.microsoft.com/office/powerpoint/2010/main" val="28109401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990600"/>
          </a:xfrm>
        </p:spPr>
        <p:txBody>
          <a:bodyPr/>
          <a:lstStyle/>
          <a:p>
            <a:r>
              <a:rPr lang="en-GB" b="1" dirty="0">
                <a:latin typeface="Calibri" panose="020F0502020204030204" pitchFamily="34" charset="0"/>
              </a:rPr>
              <a:t>Iron Absorption</a:t>
            </a:r>
          </a:p>
        </p:txBody>
      </p:sp>
      <p:sp>
        <p:nvSpPr>
          <p:cNvPr id="3" name="Content Placeholder 2"/>
          <p:cNvSpPr>
            <a:spLocks noGrp="1"/>
          </p:cNvSpPr>
          <p:nvPr>
            <p:ph idx="1"/>
          </p:nvPr>
        </p:nvSpPr>
        <p:spPr>
          <a:xfrm>
            <a:off x="251520" y="1412776"/>
            <a:ext cx="7836295" cy="5204048"/>
          </a:xfrm>
        </p:spPr>
        <p:txBody>
          <a:bodyPr>
            <a:noAutofit/>
          </a:bodyPr>
          <a:lstStyle/>
          <a:p>
            <a:pPr>
              <a:lnSpc>
                <a:spcPct val="120000"/>
              </a:lnSpc>
              <a:buFont typeface="Wingdings" panose="05000000000000000000" pitchFamily="2" charset="2"/>
              <a:buChar char="Ø"/>
            </a:pPr>
            <a:r>
              <a:rPr lang="en-GB" sz="2000" dirty="0">
                <a:latin typeface="Calibri" panose="020F0502020204030204" pitchFamily="34" charset="0"/>
              </a:rPr>
              <a:t> Free iron is </a:t>
            </a:r>
            <a:r>
              <a:rPr lang="en-GB" sz="2000" b="1" dirty="0">
                <a:latin typeface="Calibri" panose="020F0502020204030204" pitchFamily="34" charset="0"/>
              </a:rPr>
              <a:t>toxic</a:t>
            </a:r>
            <a:r>
              <a:rPr lang="en-GB" sz="2000" dirty="0">
                <a:latin typeface="Calibri" panose="020F0502020204030204" pitchFamily="34" charset="0"/>
              </a:rPr>
              <a:t> to the body </a:t>
            </a:r>
          </a:p>
          <a:p>
            <a:pPr>
              <a:lnSpc>
                <a:spcPct val="120000"/>
              </a:lnSpc>
              <a:buFont typeface="Wingdings" panose="05000000000000000000" pitchFamily="2" charset="2"/>
              <a:buChar char="Ø"/>
            </a:pPr>
            <a:r>
              <a:rPr lang="en-GB" sz="2000" dirty="0">
                <a:latin typeface="Calibri" panose="020F0502020204030204" pitchFamily="34" charset="0"/>
              </a:rPr>
              <a:t> </a:t>
            </a:r>
            <a:r>
              <a:rPr lang="en-GB" sz="2000" b="1" dirty="0">
                <a:solidFill>
                  <a:srgbClr val="000000"/>
                </a:solidFill>
                <a:latin typeface="Calibri" panose="020F0502020204030204" pitchFamily="34" charset="0"/>
              </a:rPr>
              <a:t>No mechanism for iron excretion </a:t>
            </a:r>
            <a:r>
              <a:rPr lang="en-GB" sz="1800" dirty="0" smtClean="0">
                <a:solidFill>
                  <a:srgbClr val="000000"/>
                </a:solidFill>
                <a:latin typeface="Calibri" pitchFamily="34" charset="0"/>
                <a:cs typeface="Calibri" pitchFamily="34" charset="0"/>
              </a:rPr>
              <a:t>–</a:t>
            </a:r>
            <a:endParaRPr lang="en-GB" sz="1800" dirty="0">
              <a:solidFill>
                <a:srgbClr val="000000"/>
              </a:solidFill>
              <a:latin typeface="Calibri" panose="020F0502020204030204" pitchFamily="34" charset="0"/>
            </a:endParaRPr>
          </a:p>
          <a:p>
            <a:pPr>
              <a:lnSpc>
                <a:spcPct val="120000"/>
              </a:lnSpc>
              <a:buFont typeface="Wingdings" panose="05000000000000000000" pitchFamily="2" charset="2"/>
              <a:buChar char="Ø"/>
            </a:pPr>
            <a:r>
              <a:rPr lang="en-GB" sz="2000" dirty="0">
                <a:solidFill>
                  <a:srgbClr val="000000"/>
                </a:solidFill>
                <a:latin typeface="Calibri" panose="020F0502020204030204" pitchFamily="34" charset="0"/>
              </a:rPr>
              <a:t> Body uses </a:t>
            </a:r>
            <a:r>
              <a:rPr lang="en-GB" sz="2000" b="1" dirty="0">
                <a:solidFill>
                  <a:srgbClr val="000000"/>
                </a:solidFill>
                <a:latin typeface="Calibri" panose="020F0502020204030204" pitchFamily="34" charset="0"/>
              </a:rPr>
              <a:t>three</a:t>
            </a:r>
            <a:r>
              <a:rPr lang="en-GB" sz="2000" dirty="0">
                <a:solidFill>
                  <a:srgbClr val="000000"/>
                </a:solidFill>
                <a:latin typeface="Calibri" panose="020F0502020204030204" pitchFamily="34" charset="0"/>
              </a:rPr>
              <a:t> main mechanisms to regulate iron balance to prevent deficiency/toxicity</a:t>
            </a:r>
          </a:p>
          <a:p>
            <a:pPr lvl="1">
              <a:lnSpc>
                <a:spcPct val="120000"/>
              </a:lnSpc>
              <a:buFont typeface="Wingdings" panose="05000000000000000000" pitchFamily="2" charset="2"/>
              <a:buChar char="Ø"/>
            </a:pPr>
            <a:r>
              <a:rPr lang="en-GB" sz="1800" dirty="0">
                <a:solidFill>
                  <a:srgbClr val="000000"/>
                </a:solidFill>
                <a:latin typeface="Calibri" panose="020F0502020204030204" pitchFamily="34" charset="0"/>
              </a:rPr>
              <a:t>Iron storage </a:t>
            </a:r>
          </a:p>
          <a:p>
            <a:pPr lvl="1">
              <a:lnSpc>
                <a:spcPct val="120000"/>
              </a:lnSpc>
              <a:buFont typeface="Wingdings" panose="05000000000000000000" pitchFamily="2" charset="2"/>
              <a:buChar char="Ø"/>
            </a:pPr>
            <a:r>
              <a:rPr lang="en-GB" sz="1800" dirty="0">
                <a:solidFill>
                  <a:srgbClr val="000000"/>
                </a:solidFill>
                <a:latin typeface="Calibri" panose="020F0502020204030204" pitchFamily="34" charset="0"/>
              </a:rPr>
              <a:t>Reutilise iron from red blood cells (Dead RBC)</a:t>
            </a:r>
          </a:p>
          <a:p>
            <a:pPr lvl="1">
              <a:lnSpc>
                <a:spcPct val="120000"/>
              </a:lnSpc>
              <a:buFont typeface="Wingdings" panose="05000000000000000000" pitchFamily="2" charset="2"/>
              <a:buChar char="Ø"/>
            </a:pPr>
            <a:r>
              <a:rPr lang="en-GB" sz="1800" dirty="0">
                <a:solidFill>
                  <a:srgbClr val="000000"/>
                </a:solidFill>
                <a:latin typeface="Calibri" panose="020F0502020204030204" pitchFamily="34" charset="0"/>
              </a:rPr>
              <a:t>Regulate iron absorption in intestine</a:t>
            </a:r>
          </a:p>
          <a:p>
            <a:pPr>
              <a:lnSpc>
                <a:spcPct val="120000"/>
              </a:lnSpc>
              <a:buFont typeface="Wingdings" panose="05000000000000000000" pitchFamily="2" charset="2"/>
              <a:buChar char="Ø"/>
            </a:pPr>
            <a:r>
              <a:rPr lang="en-GB" sz="2000" dirty="0">
                <a:solidFill>
                  <a:srgbClr val="000000"/>
                </a:solidFill>
                <a:latin typeface="Calibri" panose="020F0502020204030204" pitchFamily="34" charset="0"/>
              </a:rPr>
              <a:t> Gut absorption controls body iron</a:t>
            </a:r>
          </a:p>
          <a:p>
            <a:pPr lvl="1">
              <a:lnSpc>
                <a:spcPct val="120000"/>
              </a:lnSpc>
              <a:buFont typeface="Wingdings" panose="05000000000000000000" pitchFamily="2" charset="2"/>
              <a:buChar char="Ø"/>
            </a:pPr>
            <a:r>
              <a:rPr lang="en-GB" sz="1800" dirty="0">
                <a:solidFill>
                  <a:srgbClr val="000000"/>
                </a:solidFill>
                <a:latin typeface="Calibri" panose="020F0502020204030204" pitchFamily="34" charset="0"/>
              </a:rPr>
              <a:t>Absorbed in duodenum</a:t>
            </a:r>
          </a:p>
          <a:p>
            <a:pPr lvl="1">
              <a:lnSpc>
                <a:spcPct val="120000"/>
              </a:lnSpc>
              <a:buFont typeface="Wingdings" panose="05000000000000000000" pitchFamily="2" charset="2"/>
              <a:buChar char="Ø"/>
            </a:pPr>
            <a:r>
              <a:rPr lang="en-GB" sz="1800" dirty="0">
                <a:solidFill>
                  <a:srgbClr val="000000"/>
                </a:solidFill>
                <a:latin typeface="Calibri" panose="020F0502020204030204" pitchFamily="34" charset="0"/>
              </a:rPr>
              <a:t>Active</a:t>
            </a:r>
            <a:endParaRPr lang="en-GB" sz="1800" dirty="0">
              <a:solidFill>
                <a:srgbClr val="000000"/>
              </a:solidFill>
              <a:latin typeface="Calibri" pitchFamily="34" charset="0"/>
              <a:cs typeface="Calibri" pitchFamily="34" charset="0"/>
            </a:endParaRPr>
          </a:p>
          <a:p>
            <a:pPr lvl="1">
              <a:lnSpc>
                <a:spcPct val="120000"/>
              </a:lnSpc>
              <a:buFont typeface="Wingdings" panose="05000000000000000000" pitchFamily="2" charset="2"/>
              <a:buChar char="Ø"/>
            </a:pPr>
            <a:r>
              <a:rPr lang="en-GB" sz="1800" dirty="0">
                <a:solidFill>
                  <a:srgbClr val="000000"/>
                </a:solidFill>
                <a:latin typeface="Calibri" pitchFamily="34" charset="0"/>
                <a:cs typeface="Calibri" pitchFamily="34" charset="0"/>
              </a:rPr>
              <a:t>Controlled very tightly as excess iron cannot be lost easily </a:t>
            </a:r>
            <a:endParaRPr lang="en-GB" sz="1800" dirty="0">
              <a:solidFill>
                <a:srgbClr val="000000"/>
              </a:solidFill>
              <a:latin typeface="Calibri" panose="020F0502020204030204" pitchFamily="34" charset="0"/>
            </a:endParaRPr>
          </a:p>
          <a:p>
            <a:pPr lvl="1"/>
            <a:endParaRPr lang="en-GB" sz="1400" dirty="0">
              <a:latin typeface="Calibri" panose="020F0502020204030204" pitchFamily="34" charset="0"/>
            </a:endParaRPr>
          </a:p>
          <a:p>
            <a:endParaRPr lang="en-GB" sz="1600" dirty="0">
              <a:latin typeface="Calibri" panose="020F0502020204030204" pitchFamily="34" charset="0"/>
            </a:endParaRPr>
          </a:p>
          <a:p>
            <a:endParaRPr lang="en-GB" sz="1600" dirty="0">
              <a:latin typeface="Calibri" panose="020F0502020204030204"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3861048"/>
            <a:ext cx="2600325"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4127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physiologyonline.physiology.org/content/21/2/115/F1.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47925"/>
            <a:ext cx="5760640" cy="68457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68144" y="917065"/>
            <a:ext cx="2880320" cy="5022915"/>
          </a:xfrm>
          <a:prstGeom prst="rect">
            <a:avLst/>
          </a:prstGeom>
        </p:spPr>
        <p:txBody>
          <a:bodyPr wrap="square">
            <a:spAutoFit/>
          </a:bodyPr>
          <a:lstStyle/>
          <a:p>
            <a:pPr marL="400050" lvl="0" indent="-285750" fontAlgn="auto">
              <a:spcBef>
                <a:spcPct val="20000"/>
              </a:spcBef>
              <a:spcAft>
                <a:spcPts val="0"/>
              </a:spcAft>
              <a:buClr>
                <a:srgbClr val="727CA3"/>
              </a:buClr>
              <a:buFont typeface="Wingdings" panose="05000000000000000000" pitchFamily="2" charset="2"/>
              <a:buChar char="Ø"/>
            </a:pPr>
            <a:r>
              <a:rPr lang="en-GB" dirty="0">
                <a:solidFill>
                  <a:srgbClr val="000000"/>
                </a:solidFill>
                <a:latin typeface="Calibri" pitchFamily="34" charset="0"/>
                <a:cs typeface="Calibri" pitchFamily="34" charset="0"/>
              </a:rPr>
              <a:t>Iron in the ferrous form (Fe2+) is absorbed more readily than the ferric form (Fe3+)</a:t>
            </a:r>
          </a:p>
          <a:p>
            <a:pPr marL="400050" lvl="0" indent="-285750" fontAlgn="auto">
              <a:spcBef>
                <a:spcPct val="20000"/>
              </a:spcBef>
              <a:spcAft>
                <a:spcPts val="0"/>
              </a:spcAft>
              <a:buClr>
                <a:srgbClr val="727CA3"/>
              </a:buClr>
              <a:buFont typeface="Wingdings" panose="05000000000000000000" pitchFamily="2" charset="2"/>
              <a:buChar char="Ø"/>
            </a:pPr>
            <a:endParaRPr lang="en-GB" dirty="0">
              <a:solidFill>
                <a:srgbClr val="000000"/>
              </a:solidFill>
              <a:latin typeface="Calibri" pitchFamily="34" charset="0"/>
              <a:cs typeface="Calibri" pitchFamily="34" charset="0"/>
            </a:endParaRPr>
          </a:p>
          <a:p>
            <a:pPr marL="400050" lvl="0" indent="-285750" fontAlgn="auto">
              <a:spcBef>
                <a:spcPct val="20000"/>
              </a:spcBef>
              <a:spcAft>
                <a:spcPts val="0"/>
              </a:spcAft>
              <a:buClr>
                <a:srgbClr val="727CA3"/>
              </a:buClr>
              <a:buFont typeface="Wingdings" panose="05000000000000000000" pitchFamily="2" charset="2"/>
              <a:buChar char="Ø"/>
            </a:pPr>
            <a:r>
              <a:rPr lang="en-GB" dirty="0">
                <a:solidFill>
                  <a:srgbClr val="000000"/>
                </a:solidFill>
                <a:latin typeface="Calibri" pitchFamily="34" charset="0"/>
                <a:cs typeface="Calibri" pitchFamily="34" charset="0"/>
              </a:rPr>
              <a:t>HCP1: Fe +2</a:t>
            </a:r>
          </a:p>
          <a:p>
            <a:pPr marL="400050" lvl="0" indent="-285750" fontAlgn="auto">
              <a:spcBef>
                <a:spcPct val="20000"/>
              </a:spcBef>
              <a:spcAft>
                <a:spcPts val="0"/>
              </a:spcAft>
              <a:buClr>
                <a:srgbClr val="727CA3"/>
              </a:buClr>
              <a:buFont typeface="Wingdings" panose="05000000000000000000" pitchFamily="2" charset="2"/>
              <a:buChar char="Ø"/>
            </a:pPr>
            <a:r>
              <a:rPr lang="en-GB" dirty="0">
                <a:solidFill>
                  <a:srgbClr val="000000"/>
                </a:solidFill>
                <a:latin typeface="Calibri" pitchFamily="34" charset="0"/>
                <a:cs typeface="Calibri" pitchFamily="34" charset="0"/>
              </a:rPr>
              <a:t>DMT1: Fe+3(converted)</a:t>
            </a:r>
          </a:p>
          <a:p>
            <a:pPr marL="400050" lvl="0" indent="-285750" fontAlgn="auto">
              <a:spcBef>
                <a:spcPct val="20000"/>
              </a:spcBef>
              <a:spcAft>
                <a:spcPts val="0"/>
              </a:spcAft>
              <a:buClr>
                <a:srgbClr val="727CA3"/>
              </a:buClr>
              <a:buFont typeface="Wingdings" panose="05000000000000000000" pitchFamily="2" charset="2"/>
              <a:buChar char="Ø"/>
            </a:pPr>
            <a:endParaRPr lang="en-GB" dirty="0">
              <a:solidFill>
                <a:srgbClr val="000000"/>
              </a:solidFill>
              <a:latin typeface="Calibri" pitchFamily="34" charset="0"/>
              <a:cs typeface="Calibri" pitchFamily="34" charset="0"/>
            </a:endParaRPr>
          </a:p>
          <a:p>
            <a:pPr marL="400050" lvl="0" indent="-285750" fontAlgn="auto">
              <a:spcBef>
                <a:spcPct val="20000"/>
              </a:spcBef>
              <a:spcAft>
                <a:spcPts val="0"/>
              </a:spcAft>
              <a:buClr>
                <a:srgbClr val="727CA3"/>
              </a:buClr>
              <a:buFont typeface="Wingdings" panose="05000000000000000000" pitchFamily="2" charset="2"/>
              <a:buChar char="Ø"/>
            </a:pPr>
            <a:r>
              <a:rPr lang="en-GB" dirty="0">
                <a:solidFill>
                  <a:srgbClr val="000000"/>
                </a:solidFill>
                <a:latin typeface="Calibri" pitchFamily="34" charset="0"/>
                <a:cs typeface="Calibri" pitchFamily="34" charset="0"/>
              </a:rPr>
              <a:t>Ferri-reductase: Fe +3 to Fe +2</a:t>
            </a:r>
          </a:p>
          <a:p>
            <a:pPr marL="400050" lvl="0" indent="-285750" fontAlgn="auto">
              <a:spcBef>
                <a:spcPct val="20000"/>
              </a:spcBef>
              <a:spcAft>
                <a:spcPts val="0"/>
              </a:spcAft>
              <a:buClr>
                <a:srgbClr val="727CA3"/>
              </a:buClr>
              <a:buFont typeface="Wingdings" panose="05000000000000000000" pitchFamily="2" charset="2"/>
              <a:buChar char="Ø"/>
            </a:pPr>
            <a:r>
              <a:rPr lang="en-GB" dirty="0">
                <a:solidFill>
                  <a:srgbClr val="000000"/>
                </a:solidFill>
                <a:latin typeface="Calibri" pitchFamily="34" charset="0"/>
                <a:cs typeface="Calibri" pitchFamily="34" charset="0"/>
              </a:rPr>
              <a:t>Ferri-oxiadse: Fe+2 to Fe +3</a:t>
            </a:r>
          </a:p>
          <a:p>
            <a:pPr marL="400050" lvl="0" indent="-285750" fontAlgn="auto">
              <a:spcBef>
                <a:spcPct val="20000"/>
              </a:spcBef>
              <a:spcAft>
                <a:spcPts val="0"/>
              </a:spcAft>
              <a:buClr>
                <a:srgbClr val="727CA3"/>
              </a:buClr>
              <a:buFont typeface="Wingdings" panose="05000000000000000000" pitchFamily="2" charset="2"/>
              <a:buChar char="Ø"/>
            </a:pPr>
            <a:endParaRPr lang="en-GB" dirty="0">
              <a:solidFill>
                <a:srgbClr val="000000"/>
              </a:solidFill>
              <a:latin typeface="Calibri" pitchFamily="34" charset="0"/>
              <a:cs typeface="Calibri" pitchFamily="34" charset="0"/>
            </a:endParaRPr>
          </a:p>
          <a:p>
            <a:pPr marL="400050" lvl="0" indent="-285750" fontAlgn="auto">
              <a:spcBef>
                <a:spcPct val="20000"/>
              </a:spcBef>
              <a:spcAft>
                <a:spcPts val="0"/>
              </a:spcAft>
              <a:buClr>
                <a:srgbClr val="727CA3"/>
              </a:buClr>
              <a:buFont typeface="Wingdings" panose="05000000000000000000" pitchFamily="2" charset="2"/>
              <a:buChar char="Ø"/>
            </a:pPr>
            <a:r>
              <a:rPr lang="en-GB" dirty="0">
                <a:solidFill>
                  <a:srgbClr val="000000"/>
                </a:solidFill>
                <a:latin typeface="Calibri" pitchFamily="34" charset="0"/>
                <a:cs typeface="Calibri" pitchFamily="34" charset="0"/>
              </a:rPr>
              <a:t>Ferroprotein : basolateral membrane</a:t>
            </a:r>
          </a:p>
          <a:p>
            <a:pPr marL="400050" lvl="0" indent="-285750" fontAlgn="auto">
              <a:spcBef>
                <a:spcPct val="20000"/>
              </a:spcBef>
              <a:spcAft>
                <a:spcPts val="0"/>
              </a:spcAft>
              <a:buClr>
                <a:srgbClr val="727CA3"/>
              </a:buClr>
              <a:buFont typeface="Wingdings" panose="05000000000000000000" pitchFamily="2" charset="2"/>
              <a:buChar char="Ø"/>
            </a:pPr>
            <a:endParaRPr lang="en-GB" dirty="0">
              <a:solidFill>
                <a:prstClr val="black"/>
              </a:solidFill>
              <a:latin typeface="Calibri" pitchFamily="34" charset="0"/>
              <a:cs typeface="Calibri" pitchFamily="34" charset="0"/>
            </a:endParaRPr>
          </a:p>
        </p:txBody>
      </p:sp>
    </p:spTree>
    <p:extLst>
      <p:ext uri="{BB962C8B-B14F-4D97-AF65-F5344CB8AC3E}">
        <p14:creationId xmlns:p14="http://schemas.microsoft.com/office/powerpoint/2010/main" val="26409025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990600"/>
          </a:xfrm>
        </p:spPr>
        <p:txBody>
          <a:bodyPr/>
          <a:lstStyle/>
          <a:p>
            <a:r>
              <a:rPr lang="en-GB" dirty="0">
                <a:latin typeface="Calibri" panose="020F0502020204030204" pitchFamily="34" charset="0"/>
              </a:rPr>
              <a:t>Ferritin</a:t>
            </a:r>
          </a:p>
        </p:txBody>
      </p:sp>
      <p:sp>
        <p:nvSpPr>
          <p:cNvPr id="3" name="Content Placeholder 2"/>
          <p:cNvSpPr>
            <a:spLocks noGrp="1"/>
          </p:cNvSpPr>
          <p:nvPr>
            <p:ph idx="1"/>
          </p:nvPr>
        </p:nvSpPr>
        <p:spPr>
          <a:xfrm>
            <a:off x="467544" y="1196752"/>
            <a:ext cx="3754760" cy="4392488"/>
          </a:xfrm>
        </p:spPr>
        <p:txBody>
          <a:bodyPr/>
          <a:lstStyle/>
          <a:p>
            <a:pPr>
              <a:buFont typeface="Wingdings" panose="05000000000000000000" pitchFamily="2" charset="2"/>
              <a:buChar char="Ø"/>
            </a:pPr>
            <a:r>
              <a:rPr lang="en-GB" dirty="0">
                <a:solidFill>
                  <a:srgbClr val="000000"/>
                </a:solidFill>
                <a:latin typeface="Calibri" pitchFamily="34" charset="0"/>
              </a:rPr>
              <a:t> Iron storage protein found in all cells</a:t>
            </a:r>
          </a:p>
          <a:p>
            <a:pPr>
              <a:buFont typeface="Wingdings" panose="05000000000000000000" pitchFamily="2" charset="2"/>
              <a:buChar char="Ø"/>
            </a:pPr>
            <a:endParaRPr lang="en-GB" dirty="0">
              <a:solidFill>
                <a:srgbClr val="000000"/>
              </a:solidFill>
              <a:latin typeface="Calibri" pitchFamily="34" charset="0"/>
            </a:endParaRPr>
          </a:p>
          <a:p>
            <a:pPr>
              <a:buFont typeface="Wingdings" panose="05000000000000000000" pitchFamily="2" charset="2"/>
              <a:buChar char="Ø"/>
            </a:pPr>
            <a:r>
              <a:rPr lang="en-GB" dirty="0">
                <a:solidFill>
                  <a:srgbClr val="000000"/>
                </a:solidFill>
                <a:latin typeface="Calibri" pitchFamily="34" charset="0"/>
              </a:rPr>
              <a:t> Ferritin is NOT an iron transport molecule</a:t>
            </a:r>
          </a:p>
          <a:p>
            <a:pPr>
              <a:buFont typeface="Wingdings" panose="05000000000000000000" pitchFamily="2" charset="2"/>
              <a:buChar char="Ø"/>
            </a:pPr>
            <a:endParaRPr lang="en-GB" dirty="0">
              <a:solidFill>
                <a:srgbClr val="000000"/>
              </a:solidFill>
              <a:latin typeface="Calibri" pitchFamily="34" charset="0"/>
            </a:endParaRPr>
          </a:p>
          <a:p>
            <a:pPr>
              <a:buFont typeface="Wingdings" panose="05000000000000000000" pitchFamily="2" charset="2"/>
              <a:buChar char="Ø"/>
            </a:pPr>
            <a:r>
              <a:rPr lang="en-GB" dirty="0">
                <a:solidFill>
                  <a:srgbClr val="000000"/>
                </a:solidFill>
                <a:latin typeface="Calibri" pitchFamily="34" charset="0"/>
              </a:rPr>
              <a:t> Ferric iron storage Amount of ferritin directly reflects amount of iron in body</a:t>
            </a:r>
          </a:p>
          <a:p>
            <a:pPr marL="0" indent="0">
              <a:buNone/>
            </a:pPr>
            <a:endParaRPr lang="en-GB" dirty="0"/>
          </a:p>
        </p:txBody>
      </p:sp>
      <p:sp>
        <p:nvSpPr>
          <p:cNvPr id="4" name="Title 1"/>
          <p:cNvSpPr txBox="1">
            <a:spLocks/>
          </p:cNvSpPr>
          <p:nvPr/>
        </p:nvSpPr>
        <p:spPr>
          <a:xfrm>
            <a:off x="4572000" y="260648"/>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GB" dirty="0">
                <a:latin typeface="Calibri" panose="020F0502020204030204" pitchFamily="34" charset="0"/>
              </a:rPr>
              <a:t>Transferrin</a:t>
            </a:r>
          </a:p>
        </p:txBody>
      </p:sp>
      <p:sp>
        <p:nvSpPr>
          <p:cNvPr id="5" name="Content Placeholder 2"/>
          <p:cNvSpPr txBox="1">
            <a:spLocks/>
          </p:cNvSpPr>
          <p:nvPr/>
        </p:nvSpPr>
        <p:spPr>
          <a:xfrm>
            <a:off x="4572000" y="1196752"/>
            <a:ext cx="4464496" cy="4536504"/>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Font typeface="Wingdings" panose="05000000000000000000" pitchFamily="2" charset="2"/>
              <a:buChar char="Ø"/>
            </a:pPr>
            <a:r>
              <a:rPr lang="en-GB" dirty="0">
                <a:solidFill>
                  <a:srgbClr val="000000"/>
                </a:solidFill>
                <a:latin typeface="Calibri" pitchFamily="34" charset="0"/>
              </a:rPr>
              <a:t> Glycoprotein synthesised in the liver</a:t>
            </a:r>
          </a:p>
          <a:p>
            <a:pPr>
              <a:buFont typeface="Wingdings" panose="05000000000000000000" pitchFamily="2" charset="2"/>
              <a:buChar char="Ø"/>
            </a:pPr>
            <a:endParaRPr lang="en-GB" dirty="0">
              <a:solidFill>
                <a:srgbClr val="000000"/>
              </a:solidFill>
              <a:latin typeface="Calibri" pitchFamily="34" charset="0"/>
            </a:endParaRPr>
          </a:p>
          <a:p>
            <a:pPr>
              <a:buFont typeface="Wingdings" panose="05000000000000000000" pitchFamily="2" charset="2"/>
              <a:buChar char="Ø"/>
            </a:pPr>
            <a:r>
              <a:rPr lang="en-GB" dirty="0">
                <a:solidFill>
                  <a:srgbClr val="000000"/>
                </a:solidFill>
                <a:latin typeface="Calibri" pitchFamily="34" charset="0"/>
              </a:rPr>
              <a:t> Iron (Fe3+) is transported in the circulation bound to transferrin</a:t>
            </a:r>
          </a:p>
          <a:p>
            <a:pPr>
              <a:buFont typeface="Wingdings" panose="05000000000000000000" pitchFamily="2" charset="2"/>
              <a:buChar char="Ø"/>
            </a:pPr>
            <a:endParaRPr lang="en-GB" dirty="0">
              <a:solidFill>
                <a:srgbClr val="000000"/>
              </a:solidFill>
              <a:latin typeface="Calibri" pitchFamily="34" charset="0"/>
            </a:endParaRPr>
          </a:p>
          <a:p>
            <a:pPr>
              <a:buFont typeface="Wingdings" panose="05000000000000000000" pitchFamily="2" charset="2"/>
              <a:buChar char="Ø"/>
            </a:pPr>
            <a:r>
              <a:rPr lang="en-GB" dirty="0">
                <a:solidFill>
                  <a:srgbClr val="000000"/>
                </a:solidFill>
                <a:latin typeface="Calibri" pitchFamily="34" charset="0"/>
              </a:rPr>
              <a:t> Delivers iron to site of storage (liver) or utilisation (bone marrow)</a:t>
            </a:r>
          </a:p>
          <a:p>
            <a:pPr marL="0" indent="0">
              <a:buNone/>
            </a:pPr>
            <a:endParaRPr lang="en-GB" dirty="0"/>
          </a:p>
        </p:txBody>
      </p:sp>
    </p:spTree>
    <p:extLst>
      <p:ext uri="{BB962C8B-B14F-4D97-AF65-F5344CB8AC3E}">
        <p14:creationId xmlns:p14="http://schemas.microsoft.com/office/powerpoint/2010/main" val="23710515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idx="1"/>
          </p:nvPr>
        </p:nvSpPr>
        <p:spPr>
          <a:xfrm>
            <a:off x="179512" y="900411"/>
            <a:ext cx="8229600" cy="4387850"/>
          </a:xfrm>
        </p:spPr>
        <p:txBody>
          <a:bodyPr>
            <a:normAutofit/>
          </a:bodyPr>
          <a:lstStyle/>
          <a:p>
            <a:pPr marL="819150" lvl="1" eaLnBrk="1" fontAlgn="auto" hangingPunct="1">
              <a:lnSpc>
                <a:spcPct val="90000"/>
              </a:lnSpc>
              <a:spcAft>
                <a:spcPts val="0"/>
              </a:spcAft>
              <a:buFont typeface="Wingdings 2" pitchFamily="18" charset="2"/>
              <a:buNone/>
              <a:defRPr/>
            </a:pPr>
            <a:endParaRPr lang="en-GB" dirty="0">
              <a:latin typeface="Calibri" pitchFamily="34" charset="0"/>
              <a:cs typeface="Arial" pitchFamily="34" charset="0"/>
            </a:endParaRPr>
          </a:p>
          <a:p>
            <a:pPr marL="1261872" lvl="3" eaLnBrk="1" fontAlgn="auto" hangingPunct="1">
              <a:lnSpc>
                <a:spcPct val="90000"/>
              </a:lnSpc>
              <a:spcAft>
                <a:spcPts val="0"/>
              </a:spcAft>
              <a:buClr>
                <a:schemeClr val="accent3"/>
              </a:buClr>
              <a:buFont typeface="Wingdings 3"/>
              <a:buChar char=""/>
              <a:defRPr/>
            </a:pPr>
            <a:endParaRPr lang="en-GB" sz="1800" dirty="0">
              <a:latin typeface="Calibri" pitchFamily="34" charset="0"/>
              <a:cs typeface="Arial" pitchFamily="34" charset="0"/>
            </a:endParaRPr>
          </a:p>
          <a:p>
            <a:pPr>
              <a:buFont typeface="Wingdings 2" pitchFamily="18" charset="2"/>
              <a:buNone/>
              <a:defRPr/>
            </a:pPr>
            <a:endParaRPr lang="en-GB" dirty="0">
              <a:latin typeface="Calibri" pitchFamily="34" charset="0"/>
            </a:endParaRPr>
          </a:p>
        </p:txBody>
      </p:sp>
      <p:sp>
        <p:nvSpPr>
          <p:cNvPr id="31746" name="Title 1"/>
          <p:cNvSpPr>
            <a:spLocks noGrp="1"/>
          </p:cNvSpPr>
          <p:nvPr>
            <p:ph type="title"/>
          </p:nvPr>
        </p:nvSpPr>
        <p:spPr>
          <a:xfrm>
            <a:off x="179512" y="272703"/>
            <a:ext cx="8229600" cy="708025"/>
          </a:xfrm>
        </p:spPr>
        <p:txBody>
          <a:bodyPr>
            <a:normAutofit/>
          </a:bodyPr>
          <a:lstStyle/>
          <a:p>
            <a:r>
              <a:rPr lang="en-GB" b="1" dirty="0">
                <a:latin typeface="Calibri" pitchFamily="34" charset="0"/>
                <a:cs typeface="Arial" charset="0"/>
              </a:rPr>
              <a:t>Iron absorption</a:t>
            </a:r>
          </a:p>
        </p:txBody>
      </p:sp>
      <p:graphicFrame>
        <p:nvGraphicFramePr>
          <p:cNvPr id="4" name="Table 3"/>
          <p:cNvGraphicFramePr>
            <a:graphicFrameLocks noGrp="1"/>
          </p:cNvGraphicFramePr>
          <p:nvPr>
            <p:extLst>
              <p:ext uri="{D42A27DB-BD31-4B8C-83A1-F6EECF244321}">
                <p14:modId xmlns:p14="http://schemas.microsoft.com/office/powerpoint/2010/main" val="1363395213"/>
              </p:ext>
            </p:extLst>
          </p:nvPr>
        </p:nvGraphicFramePr>
        <p:xfrm>
          <a:off x="395536" y="1340768"/>
          <a:ext cx="8352928" cy="5400601"/>
        </p:xfrm>
        <a:graphic>
          <a:graphicData uri="http://schemas.openxmlformats.org/drawingml/2006/table">
            <a:tbl>
              <a:tblPr firstRow="1" bandRow="1">
                <a:tableStyleId>{3C2FFA5D-87B4-456A-9821-1D502468CF0F}</a:tableStyleId>
              </a:tblPr>
              <a:tblGrid>
                <a:gridCol w="4176464">
                  <a:extLst>
                    <a:ext uri="{9D8B030D-6E8A-4147-A177-3AD203B41FA5}">
                      <a16:colId xmlns="" xmlns:a16="http://schemas.microsoft.com/office/drawing/2014/main" val="20000"/>
                    </a:ext>
                  </a:extLst>
                </a:gridCol>
                <a:gridCol w="4176464">
                  <a:extLst>
                    <a:ext uri="{9D8B030D-6E8A-4147-A177-3AD203B41FA5}">
                      <a16:colId xmlns="" xmlns:a16="http://schemas.microsoft.com/office/drawing/2014/main" val="20001"/>
                    </a:ext>
                  </a:extLst>
                </a:gridCol>
              </a:tblGrid>
              <a:tr h="351518">
                <a:tc>
                  <a:txBody>
                    <a:bodyPr/>
                    <a:lstStyle/>
                    <a:p>
                      <a:pPr algn="ctr"/>
                      <a:r>
                        <a:rPr lang="en-GB" sz="1600" dirty="0">
                          <a:latin typeface="Calibri" pitchFamily="34" charset="0"/>
                        </a:rPr>
                        <a:t>Increased absorption</a:t>
                      </a:r>
                      <a:endParaRPr lang="en-GB" sz="1600" dirty="0">
                        <a:latin typeface="Calibri" pitchFamily="34" charset="0"/>
                        <a:cs typeface="Arial" pitchFamily="34" charset="0"/>
                      </a:endParaRPr>
                    </a:p>
                  </a:txBody>
                  <a:tcPr/>
                </a:tc>
                <a:tc>
                  <a:txBody>
                    <a:bodyPr/>
                    <a:lstStyle/>
                    <a:p>
                      <a:pPr algn="ctr"/>
                      <a:r>
                        <a:rPr lang="en-GB" sz="1600" dirty="0">
                          <a:latin typeface="Calibri" pitchFamily="34" charset="0"/>
                        </a:rPr>
                        <a:t>Decreased absorption</a:t>
                      </a:r>
                      <a:endParaRPr lang="en-GB" sz="1600" dirty="0">
                        <a:latin typeface="Calibri" pitchFamily="34" charset="0"/>
                        <a:cs typeface="Arial" pitchFamily="34" charset="0"/>
                      </a:endParaRPr>
                    </a:p>
                  </a:txBody>
                  <a:tcPr/>
                </a:tc>
                <a:extLst>
                  <a:ext uri="{0D108BD9-81ED-4DB2-BD59-A6C34878D82A}">
                    <a16:rowId xmlns="" xmlns:a16="http://schemas.microsoft.com/office/drawing/2014/main" val="10000"/>
                  </a:ext>
                </a:extLst>
              </a:tr>
              <a:tr h="2141067">
                <a:tc>
                  <a:txBody>
                    <a:bodyPr/>
                    <a:lstStyle/>
                    <a:p>
                      <a:pPr marL="342900" indent="-342900" algn="l">
                        <a:buAutoNum type="alphaLcParenBoth"/>
                      </a:pPr>
                      <a:r>
                        <a:rPr lang="en-GB" sz="1600" b="1" dirty="0">
                          <a:solidFill>
                            <a:srgbClr val="000000"/>
                          </a:solidFill>
                          <a:latin typeface="Calibri" pitchFamily="34" charset="0"/>
                        </a:rPr>
                        <a:t>Haem</a:t>
                      </a:r>
                    </a:p>
                    <a:p>
                      <a:pPr marL="342900" indent="-342900" algn="l">
                        <a:buNone/>
                      </a:pPr>
                      <a:endParaRPr lang="en-GB" sz="1600" baseline="0" dirty="0">
                        <a:solidFill>
                          <a:srgbClr val="000000"/>
                        </a:solidFill>
                        <a:latin typeface="Calibri" pitchFamily="34" charset="0"/>
                      </a:endParaRPr>
                    </a:p>
                    <a:p>
                      <a:pPr marL="342900" indent="-342900" algn="ctr">
                        <a:buNone/>
                      </a:pPr>
                      <a:r>
                        <a:rPr lang="en-GB" sz="1600" baseline="0" dirty="0">
                          <a:solidFill>
                            <a:srgbClr val="000000"/>
                          </a:solidFill>
                          <a:latin typeface="Calibri" pitchFamily="34" charset="0"/>
                        </a:rPr>
                        <a:t>Low iron status</a:t>
                      </a:r>
                    </a:p>
                    <a:p>
                      <a:pPr marL="342900" indent="-342900" algn="ctr">
                        <a:buNone/>
                      </a:pPr>
                      <a:endParaRPr lang="en-GB" sz="1600" baseline="0" dirty="0">
                        <a:solidFill>
                          <a:srgbClr val="000000"/>
                        </a:solidFill>
                        <a:latin typeface="Calibri" pitchFamily="34" charset="0"/>
                      </a:endParaRPr>
                    </a:p>
                    <a:p>
                      <a:pPr algn="ctr"/>
                      <a:endParaRPr lang="en-GB" sz="800" i="1" dirty="0">
                        <a:solidFill>
                          <a:srgbClr val="000000"/>
                        </a:solidFill>
                        <a:latin typeface="Calibri" pitchFamily="34" charset="0"/>
                      </a:endParaRPr>
                    </a:p>
                    <a:p>
                      <a:pPr algn="ctr"/>
                      <a:r>
                        <a:rPr lang="en-GB" sz="1600" dirty="0">
                          <a:solidFill>
                            <a:srgbClr val="000000"/>
                          </a:solidFill>
                          <a:latin typeface="Calibri" pitchFamily="34" charset="0"/>
                        </a:rPr>
                        <a:t>Low haem iron intake </a:t>
                      </a:r>
                    </a:p>
                    <a:p>
                      <a:pPr algn="l"/>
                      <a:endParaRPr lang="en-GB" sz="1600" dirty="0">
                        <a:solidFill>
                          <a:srgbClr val="000000"/>
                        </a:solidFill>
                        <a:latin typeface="Calibri" pitchFamily="34" charset="0"/>
                        <a:cs typeface="Arial" pitchFamily="34" charset="0"/>
                      </a:endParaRPr>
                    </a:p>
                  </a:txBody>
                  <a:tcPr/>
                </a:tc>
                <a:tc>
                  <a:txBody>
                    <a:bodyPr/>
                    <a:lstStyle/>
                    <a:p>
                      <a:pPr algn="ctr"/>
                      <a:endParaRPr lang="en-GB" sz="1600" dirty="0">
                        <a:solidFill>
                          <a:srgbClr val="000000"/>
                        </a:solidFill>
                        <a:latin typeface="Calibri" pitchFamily="34" charset="0"/>
                      </a:endParaRPr>
                    </a:p>
                    <a:p>
                      <a:pPr algn="ctr"/>
                      <a:endParaRPr lang="en-GB" sz="1600" dirty="0">
                        <a:solidFill>
                          <a:srgbClr val="000000"/>
                        </a:solidFill>
                        <a:latin typeface="Calibri" pitchFamily="34" charset="0"/>
                      </a:endParaRPr>
                    </a:p>
                    <a:p>
                      <a:pPr algn="ctr"/>
                      <a:r>
                        <a:rPr lang="en-GB" sz="1600" dirty="0">
                          <a:solidFill>
                            <a:srgbClr val="000000"/>
                          </a:solidFill>
                          <a:latin typeface="Calibri" pitchFamily="34" charset="0"/>
                        </a:rPr>
                        <a:t>High</a:t>
                      </a:r>
                      <a:r>
                        <a:rPr lang="en-GB" sz="1600" baseline="0" dirty="0">
                          <a:solidFill>
                            <a:srgbClr val="000000"/>
                          </a:solidFill>
                          <a:latin typeface="Calibri" pitchFamily="34" charset="0"/>
                        </a:rPr>
                        <a:t> iron status</a:t>
                      </a:r>
                    </a:p>
                    <a:p>
                      <a:pPr algn="ctr"/>
                      <a:endParaRPr lang="en-GB" sz="1600" baseline="0" dirty="0">
                        <a:solidFill>
                          <a:srgbClr val="000000"/>
                        </a:solidFill>
                        <a:latin typeface="Calibri" pitchFamily="34" charset="0"/>
                        <a:cs typeface="Arial" pitchFamily="34" charset="0"/>
                      </a:endParaRPr>
                    </a:p>
                    <a:p>
                      <a:pPr algn="ctr"/>
                      <a:r>
                        <a:rPr lang="en-GB" sz="1600" dirty="0">
                          <a:solidFill>
                            <a:srgbClr val="000000"/>
                          </a:solidFill>
                          <a:latin typeface="Calibri" pitchFamily="34" charset="0"/>
                        </a:rPr>
                        <a:t>High haem iron intake</a:t>
                      </a:r>
                    </a:p>
                    <a:p>
                      <a:pPr algn="ctr"/>
                      <a:endParaRPr lang="en-GB" sz="1600" dirty="0">
                        <a:solidFill>
                          <a:srgbClr val="000000"/>
                        </a:solidFill>
                        <a:latin typeface="Calibri" pitchFamily="34" charset="0"/>
                      </a:endParaRPr>
                    </a:p>
                    <a:p>
                      <a:pPr algn="ctr"/>
                      <a:r>
                        <a:rPr lang="en-GB" sz="1600" b="0" dirty="0">
                          <a:solidFill>
                            <a:srgbClr val="000000"/>
                          </a:solidFill>
                          <a:latin typeface="Calibri" pitchFamily="34" charset="0"/>
                        </a:rPr>
                        <a:t>Calcium (DECREASE IRON ABSORPTION)</a:t>
                      </a:r>
                    </a:p>
                    <a:p>
                      <a:pPr algn="ctr"/>
                      <a:endParaRPr lang="en-GB" sz="1600" b="1" dirty="0">
                        <a:solidFill>
                          <a:srgbClr val="000000"/>
                        </a:solidFill>
                        <a:latin typeface="Calibri" pitchFamily="34" charset="0"/>
                        <a:cs typeface="Arial" pitchFamily="34" charset="0"/>
                      </a:endParaRPr>
                    </a:p>
                  </a:txBody>
                  <a:tcPr/>
                </a:tc>
                <a:extLst>
                  <a:ext uri="{0D108BD9-81ED-4DB2-BD59-A6C34878D82A}">
                    <a16:rowId xmlns="" xmlns:a16="http://schemas.microsoft.com/office/drawing/2014/main" val="10001"/>
                  </a:ext>
                </a:extLst>
              </a:tr>
              <a:tr h="2908016">
                <a:tc>
                  <a:txBody>
                    <a:bodyPr/>
                    <a:lstStyle/>
                    <a:p>
                      <a:pPr marL="342900" indent="-342900" algn="l">
                        <a:buAutoNum type="alphaLcParenBoth" startAt="2"/>
                      </a:pPr>
                      <a:r>
                        <a:rPr lang="en-GB" sz="1600" b="1" dirty="0">
                          <a:solidFill>
                            <a:srgbClr val="000000"/>
                          </a:solidFill>
                          <a:latin typeface="Calibri" pitchFamily="34" charset="0"/>
                        </a:rPr>
                        <a:t>Non-</a:t>
                      </a:r>
                      <a:r>
                        <a:rPr lang="en-GB" sz="1600" b="1" dirty="0" err="1">
                          <a:solidFill>
                            <a:srgbClr val="000000"/>
                          </a:solidFill>
                          <a:latin typeface="Calibri" pitchFamily="34" charset="0"/>
                        </a:rPr>
                        <a:t>haem</a:t>
                      </a:r>
                      <a:endParaRPr lang="en-GB" sz="1600" b="1" dirty="0">
                        <a:solidFill>
                          <a:srgbClr val="000000"/>
                        </a:solidFill>
                        <a:latin typeface="Calibri" pitchFamily="34" charset="0"/>
                      </a:endParaRPr>
                    </a:p>
                    <a:p>
                      <a:pPr marL="342900" indent="-342900" algn="l">
                        <a:buAutoNum type="alphaLcParenBoth" startAt="2"/>
                      </a:pPr>
                      <a:endParaRPr lang="en-GB" sz="1600" b="1" dirty="0">
                        <a:solidFill>
                          <a:srgbClr val="000000"/>
                        </a:solidFill>
                        <a:latin typeface="Calibri" pitchFamily="34" charset="0"/>
                      </a:endParaRPr>
                    </a:p>
                    <a:p>
                      <a:pPr algn="ctr"/>
                      <a:r>
                        <a:rPr lang="en-GB" sz="1600" dirty="0">
                          <a:solidFill>
                            <a:srgbClr val="000000"/>
                          </a:solidFill>
                          <a:latin typeface="Calibri" pitchFamily="34" charset="0"/>
                        </a:rPr>
                        <a:t>Depleted iron status</a:t>
                      </a:r>
                    </a:p>
                    <a:p>
                      <a:pPr algn="ctr"/>
                      <a:endParaRPr lang="en-GB" sz="1600" dirty="0">
                        <a:solidFill>
                          <a:srgbClr val="000000"/>
                        </a:solidFill>
                        <a:latin typeface="Calibri" pitchFamily="34" charset="0"/>
                      </a:endParaRPr>
                    </a:p>
                    <a:p>
                      <a:pPr algn="ctr"/>
                      <a:r>
                        <a:rPr lang="en-GB" sz="1600" b="0" dirty="0">
                          <a:solidFill>
                            <a:srgbClr val="000000"/>
                          </a:solidFill>
                          <a:latin typeface="Calibri" pitchFamily="34" charset="0"/>
                        </a:rPr>
                        <a:t>Pregnancy</a:t>
                      </a:r>
                    </a:p>
                    <a:p>
                      <a:pPr algn="ctr"/>
                      <a:endParaRPr lang="en-GB" sz="800" b="0" dirty="0">
                        <a:solidFill>
                          <a:srgbClr val="000000"/>
                        </a:solidFill>
                        <a:latin typeface="Calibri" pitchFamily="34" charset="0"/>
                        <a:cs typeface="Arial" pitchFamily="34" charset="0"/>
                      </a:endParaRPr>
                    </a:p>
                    <a:p>
                      <a:pPr algn="ctr"/>
                      <a:endParaRPr lang="en-GB" sz="800" b="0" dirty="0">
                        <a:solidFill>
                          <a:srgbClr val="000000"/>
                        </a:solidFill>
                        <a:latin typeface="Calibri" pitchFamily="34" charset="0"/>
                        <a:cs typeface="Arial" pitchFamily="34" charset="0"/>
                      </a:endParaRPr>
                    </a:p>
                    <a:p>
                      <a:pPr algn="ctr"/>
                      <a:r>
                        <a:rPr lang="en-GB" sz="1600" b="0" dirty="0">
                          <a:solidFill>
                            <a:srgbClr val="000000"/>
                          </a:solidFill>
                          <a:latin typeface="Calibri" pitchFamily="34" charset="0"/>
                        </a:rPr>
                        <a:t>Ascorbic</a:t>
                      </a:r>
                      <a:r>
                        <a:rPr lang="en-GB" sz="1600" b="0" baseline="0" dirty="0">
                          <a:solidFill>
                            <a:srgbClr val="000000"/>
                          </a:solidFill>
                          <a:latin typeface="Calibri" pitchFamily="34" charset="0"/>
                        </a:rPr>
                        <a:t> acid (vitamin C)(INCREASE IRON ABSORPTION)</a:t>
                      </a:r>
                    </a:p>
                    <a:p>
                      <a:pPr algn="ctr"/>
                      <a:endParaRPr lang="en-GB" sz="800" dirty="0">
                        <a:solidFill>
                          <a:srgbClr val="000000"/>
                        </a:solidFill>
                        <a:latin typeface="Calibri"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600" baseline="0" dirty="0">
                          <a:solidFill>
                            <a:srgbClr val="000000"/>
                          </a:solidFill>
                          <a:latin typeface="Calibri" pitchFamily="34" charset="0"/>
                        </a:rPr>
                        <a:t>anaemia</a:t>
                      </a:r>
                      <a:endParaRPr lang="en-GB" sz="1600" i="1" dirty="0">
                        <a:solidFill>
                          <a:srgbClr val="000000"/>
                        </a:solidFill>
                        <a:latin typeface="Calibri" pitchFamily="34" charset="0"/>
                        <a:cs typeface="Arial" pitchFamily="34" charset="0"/>
                      </a:endParaRPr>
                    </a:p>
                  </a:txBody>
                  <a:tcPr/>
                </a:tc>
                <a:tc>
                  <a:txBody>
                    <a:bodyPr/>
                    <a:lstStyle/>
                    <a:p>
                      <a:pPr algn="ctr"/>
                      <a:endParaRPr lang="en-GB" sz="1600" dirty="0">
                        <a:solidFill>
                          <a:srgbClr val="000000"/>
                        </a:solidFill>
                        <a:latin typeface="Calibri" pitchFamily="34" charset="0"/>
                      </a:endParaRPr>
                    </a:p>
                    <a:p>
                      <a:pPr algn="ctr"/>
                      <a:endParaRPr lang="en-GB" sz="1600" dirty="0">
                        <a:solidFill>
                          <a:srgbClr val="000000"/>
                        </a:solidFill>
                        <a:latin typeface="Calibri" pitchFamily="34" charset="0"/>
                      </a:endParaRPr>
                    </a:p>
                    <a:p>
                      <a:pPr algn="ctr"/>
                      <a:r>
                        <a:rPr lang="en-GB" sz="1600" dirty="0">
                          <a:solidFill>
                            <a:srgbClr val="000000"/>
                          </a:solidFill>
                          <a:latin typeface="Calibri" pitchFamily="34" charset="0"/>
                        </a:rPr>
                        <a:t>Replete iron status</a:t>
                      </a:r>
                    </a:p>
                    <a:p>
                      <a:pPr algn="ctr"/>
                      <a:endParaRPr lang="en-GB" sz="1600" dirty="0">
                        <a:solidFill>
                          <a:srgbClr val="000000"/>
                        </a:solidFill>
                        <a:latin typeface="Calibri" pitchFamily="34" charset="0"/>
                      </a:endParaRPr>
                    </a:p>
                    <a:p>
                      <a:pPr algn="ctr"/>
                      <a:r>
                        <a:rPr lang="en-GB" sz="1600" dirty="0" err="1">
                          <a:solidFill>
                            <a:srgbClr val="000000"/>
                          </a:solidFill>
                          <a:latin typeface="Calibri" pitchFamily="34" charset="0"/>
                        </a:rPr>
                        <a:t>Phytates</a:t>
                      </a:r>
                      <a:endParaRPr lang="en-GB" sz="1600" dirty="0">
                        <a:solidFill>
                          <a:srgbClr val="000000"/>
                        </a:solidFill>
                        <a:latin typeface="Calibri" pitchFamily="34" charset="0"/>
                      </a:endParaRPr>
                    </a:p>
                    <a:p>
                      <a:pPr algn="ctr"/>
                      <a:endParaRPr lang="en-GB" sz="1600" dirty="0">
                        <a:solidFill>
                          <a:srgbClr val="000000"/>
                        </a:solidFill>
                        <a:latin typeface="Calibri" pitchFamily="34" charset="0"/>
                      </a:endParaRPr>
                    </a:p>
                    <a:p>
                      <a:pPr algn="ctr"/>
                      <a:r>
                        <a:rPr lang="en-GB" sz="1600" dirty="0">
                          <a:solidFill>
                            <a:srgbClr val="000000"/>
                          </a:solidFill>
                          <a:latin typeface="Calibri" pitchFamily="34" charset="0"/>
                        </a:rPr>
                        <a:t>Iron-binding compounds</a:t>
                      </a:r>
                    </a:p>
                    <a:p>
                      <a:pPr algn="ctr"/>
                      <a:endParaRPr lang="en-GB" sz="1600" dirty="0">
                        <a:solidFill>
                          <a:srgbClr val="000000"/>
                        </a:solidFill>
                        <a:latin typeface="Calibri" pitchFamily="34" charset="0"/>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latin typeface="Calibri" pitchFamily="34" charset="0"/>
                        </a:rPr>
                        <a:t>Calcium</a:t>
                      </a:r>
                      <a:endParaRPr lang="en-GB" sz="1600" dirty="0">
                        <a:solidFill>
                          <a:srgbClr val="000000"/>
                        </a:solidFill>
                        <a:latin typeface="Calibri" pitchFamily="34" charset="0"/>
                        <a:cs typeface="Arial" pitchFamily="34" charset="0"/>
                      </a:endParaRPr>
                    </a:p>
                    <a:p>
                      <a:pPr algn="ctr"/>
                      <a:endParaRPr lang="en-GB" sz="1600" dirty="0">
                        <a:solidFill>
                          <a:srgbClr val="000000"/>
                        </a:solidFill>
                        <a:latin typeface="Calibri" pitchFamily="34" charset="0"/>
                        <a:cs typeface="Arial" pitchFamily="34" charset="0"/>
                      </a:endParaRPr>
                    </a:p>
                  </a:txBody>
                  <a:tcPr/>
                </a:tc>
                <a:extLst>
                  <a:ext uri="{0D108BD9-81ED-4DB2-BD59-A6C34878D82A}">
                    <a16:rowId xmlns=""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17599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323528" y="3645024"/>
            <a:ext cx="3995936" cy="2895600"/>
          </a:xfrm>
        </p:spPr>
        <p:txBody>
          <a:bodyPr/>
          <a:lstStyle/>
          <a:p>
            <a:pPr eaLnBrk="1" hangingPunct="1">
              <a:buFont typeface="Wingdings" panose="05000000000000000000" pitchFamily="2" charset="2"/>
              <a:buChar char="Ø"/>
            </a:pPr>
            <a:r>
              <a:rPr lang="en-US" sz="2100" b="1" dirty="0">
                <a:latin typeface="Calibri" pitchFamily="34" charset="0"/>
                <a:cs typeface="Arial" charset="0"/>
              </a:rPr>
              <a:t> Influences on dietary Fe</a:t>
            </a:r>
          </a:p>
          <a:p>
            <a:pPr lvl="1" eaLnBrk="1" hangingPunct="1">
              <a:buFont typeface="Wingdings" panose="05000000000000000000" pitchFamily="2" charset="2"/>
              <a:buChar char="Ø"/>
            </a:pPr>
            <a:r>
              <a:rPr lang="en-US" sz="1600" dirty="0">
                <a:latin typeface="Calibri" pitchFamily="34" charset="0"/>
                <a:cs typeface="Arial" charset="0"/>
              </a:rPr>
              <a:t>Food content</a:t>
            </a:r>
          </a:p>
          <a:p>
            <a:pPr lvl="1" eaLnBrk="1" hangingPunct="1">
              <a:buFont typeface="Wingdings" panose="05000000000000000000" pitchFamily="2" charset="2"/>
              <a:buChar char="Ø"/>
            </a:pPr>
            <a:r>
              <a:rPr lang="en-US" sz="1600" dirty="0">
                <a:latin typeface="Calibri" pitchFamily="34" charset="0"/>
                <a:cs typeface="Arial" charset="0"/>
              </a:rPr>
              <a:t>Bioavailability</a:t>
            </a:r>
          </a:p>
          <a:p>
            <a:pPr>
              <a:buFont typeface="Wingdings" pitchFamily="2" charset="2"/>
              <a:buChar char="v"/>
            </a:pPr>
            <a:endParaRPr lang="en-GB" dirty="0">
              <a:latin typeface="Calibri" pitchFamily="34" charset="0"/>
            </a:endParaRPr>
          </a:p>
        </p:txBody>
      </p:sp>
      <p:sp>
        <p:nvSpPr>
          <p:cNvPr id="37890" name="Rectangle 2"/>
          <p:cNvSpPr>
            <a:spLocks noGrp="1" noChangeArrowheads="1"/>
          </p:cNvSpPr>
          <p:nvPr>
            <p:ph type="title"/>
          </p:nvPr>
        </p:nvSpPr>
        <p:spPr>
          <a:xfrm>
            <a:off x="251520" y="260648"/>
            <a:ext cx="8229600" cy="1143000"/>
          </a:xfrm>
        </p:spPr>
        <p:txBody>
          <a:bodyPr>
            <a:normAutofit/>
          </a:bodyPr>
          <a:lstStyle/>
          <a:p>
            <a:pPr eaLnBrk="1" hangingPunct="1"/>
            <a:r>
              <a:rPr lang="en-US" sz="4100" b="1" dirty="0">
                <a:latin typeface="Calibri" pitchFamily="34" charset="0"/>
                <a:cs typeface="Arial" charset="0"/>
              </a:rPr>
              <a:t>What influences stores ?</a:t>
            </a:r>
          </a:p>
        </p:txBody>
      </p:sp>
      <p:sp>
        <p:nvSpPr>
          <p:cNvPr id="17" name="Content Placeholder 16"/>
          <p:cNvSpPr>
            <a:spLocks noGrp="1"/>
          </p:cNvSpPr>
          <p:nvPr>
            <p:ph sz="half" idx="4294967295"/>
          </p:nvPr>
        </p:nvSpPr>
        <p:spPr>
          <a:xfrm>
            <a:off x="6012160" y="3429000"/>
            <a:ext cx="2952328" cy="2579687"/>
          </a:xfrm>
        </p:spPr>
        <p:txBody>
          <a:bodyPr>
            <a:noAutofit/>
          </a:bodyPr>
          <a:lstStyle/>
          <a:p>
            <a:pPr eaLnBrk="1" hangingPunct="1">
              <a:buFont typeface="Wingdings" panose="05000000000000000000" pitchFamily="2" charset="2"/>
              <a:buChar char="Ø"/>
            </a:pPr>
            <a:r>
              <a:rPr lang="en-US" sz="2100" b="1" dirty="0">
                <a:latin typeface="Calibri" pitchFamily="34" charset="0"/>
                <a:cs typeface="Arial" charset="0"/>
              </a:rPr>
              <a:t> </a:t>
            </a:r>
            <a:r>
              <a:rPr lang="en-US" sz="2100" b="1" dirty="0">
                <a:solidFill>
                  <a:srgbClr val="000000"/>
                </a:solidFill>
                <a:latin typeface="Calibri" pitchFamily="34" charset="0"/>
                <a:cs typeface="Arial" charset="0"/>
              </a:rPr>
              <a:t>Requirement</a:t>
            </a:r>
          </a:p>
          <a:p>
            <a:pPr lvl="1">
              <a:buFont typeface="Wingdings" panose="05000000000000000000" pitchFamily="2" charset="2"/>
              <a:buChar char="Ø"/>
            </a:pPr>
            <a:r>
              <a:rPr lang="en-US" sz="1600" dirty="0">
                <a:solidFill>
                  <a:srgbClr val="000000"/>
                </a:solidFill>
                <a:latin typeface="Calibri" pitchFamily="34" charset="0"/>
                <a:cs typeface="Arial" charset="0"/>
              </a:rPr>
              <a:t>Growth</a:t>
            </a:r>
          </a:p>
          <a:p>
            <a:pPr lvl="1">
              <a:buFont typeface="Wingdings" panose="05000000000000000000" pitchFamily="2" charset="2"/>
              <a:buChar char="Ø"/>
            </a:pPr>
            <a:r>
              <a:rPr lang="en-US" sz="1600" dirty="0">
                <a:solidFill>
                  <a:srgbClr val="000000"/>
                </a:solidFill>
                <a:latin typeface="Calibri" pitchFamily="34" charset="0"/>
                <a:cs typeface="Arial" charset="0"/>
              </a:rPr>
              <a:t>Pregnancy</a:t>
            </a:r>
          </a:p>
          <a:p>
            <a:pPr lvl="1">
              <a:buFont typeface="Wingdings" panose="05000000000000000000" pitchFamily="2" charset="2"/>
              <a:buChar char="Ø"/>
            </a:pPr>
            <a:r>
              <a:rPr lang="en-US" sz="1600" dirty="0">
                <a:solidFill>
                  <a:srgbClr val="000000"/>
                </a:solidFill>
                <a:latin typeface="Calibri" pitchFamily="34" charset="0"/>
                <a:cs typeface="Arial" charset="0"/>
              </a:rPr>
              <a:t>Lactation</a:t>
            </a:r>
          </a:p>
          <a:p>
            <a:pPr marL="274320" lvl="1" indent="0">
              <a:buNone/>
            </a:pPr>
            <a:endParaRPr lang="en-US" dirty="0">
              <a:solidFill>
                <a:srgbClr val="000000"/>
              </a:solidFill>
              <a:latin typeface="Calibri" pitchFamily="34" charset="0"/>
              <a:cs typeface="Arial" charset="0"/>
            </a:endParaRPr>
          </a:p>
          <a:p>
            <a:pPr eaLnBrk="1" hangingPunct="1">
              <a:buFont typeface="Wingdings" panose="05000000000000000000" pitchFamily="2" charset="2"/>
              <a:buChar char="Ø"/>
            </a:pPr>
            <a:r>
              <a:rPr lang="en-US" sz="2100" b="1" dirty="0">
                <a:solidFill>
                  <a:srgbClr val="000000"/>
                </a:solidFill>
                <a:latin typeface="Calibri" pitchFamily="34" charset="0"/>
                <a:cs typeface="Arial" charset="0"/>
              </a:rPr>
              <a:t> Loss</a:t>
            </a:r>
          </a:p>
          <a:p>
            <a:pPr lvl="1">
              <a:buFont typeface="Wingdings" panose="05000000000000000000" pitchFamily="2" charset="2"/>
              <a:buChar char="Ø"/>
            </a:pPr>
            <a:r>
              <a:rPr lang="en-US" sz="1600" dirty="0">
                <a:solidFill>
                  <a:srgbClr val="000000"/>
                </a:solidFill>
                <a:latin typeface="Calibri" pitchFamily="34" charset="0"/>
                <a:cs typeface="Arial" charset="0"/>
              </a:rPr>
              <a:t>bleeding (menstruation)</a:t>
            </a:r>
          </a:p>
          <a:p>
            <a:pPr lvl="1">
              <a:buFont typeface="Wingdings" panose="05000000000000000000" pitchFamily="2" charset="2"/>
              <a:buChar char="Ø"/>
            </a:pPr>
            <a:r>
              <a:rPr lang="en-US" sz="1600" dirty="0">
                <a:solidFill>
                  <a:srgbClr val="000000"/>
                </a:solidFill>
                <a:latin typeface="Calibri" pitchFamily="34" charset="0"/>
                <a:cs typeface="Arial" charset="0"/>
              </a:rPr>
              <a:t>parasites</a:t>
            </a:r>
          </a:p>
          <a:p>
            <a:pPr eaLnBrk="1" hangingPunct="1">
              <a:buFont typeface="Wingdings" pitchFamily="2" charset="2"/>
              <a:buChar char="v"/>
            </a:pPr>
            <a:endParaRPr lang="en-GB" sz="2100" dirty="0">
              <a:latin typeface="Calibri" pitchFamily="34" charset="0"/>
            </a:endParaRPr>
          </a:p>
        </p:txBody>
      </p:sp>
      <p:grpSp>
        <p:nvGrpSpPr>
          <p:cNvPr id="37894" name="Group 13"/>
          <p:cNvGrpSpPr>
            <a:grpSpLocks/>
          </p:cNvGrpSpPr>
          <p:nvPr/>
        </p:nvGrpSpPr>
        <p:grpSpPr bwMode="auto">
          <a:xfrm>
            <a:off x="827584" y="1628800"/>
            <a:ext cx="1962150" cy="1531938"/>
            <a:chOff x="3834" y="341"/>
            <a:chExt cx="1236" cy="965"/>
          </a:xfrm>
        </p:grpSpPr>
        <p:sp>
          <p:nvSpPr>
            <p:cNvPr id="37903" name="Text Box 4"/>
            <p:cNvSpPr txBox="1">
              <a:spLocks noChangeArrowheads="1"/>
            </p:cNvSpPr>
            <p:nvPr/>
          </p:nvSpPr>
          <p:spPr bwMode="auto">
            <a:xfrm>
              <a:off x="3944" y="341"/>
              <a:ext cx="932" cy="368"/>
            </a:xfrm>
            <a:prstGeom prst="rect">
              <a:avLst/>
            </a:prstGeom>
            <a:noFill/>
            <a:ln w="12700">
              <a:noFill/>
              <a:miter lim="800000"/>
              <a:headEnd/>
              <a:tailEnd/>
            </a:ln>
          </p:spPr>
          <p:txBody>
            <a:bodyPr wrap="none" anchor="ctr">
              <a:spAutoFit/>
            </a:bodyPr>
            <a:lstStyle/>
            <a:p>
              <a:pPr algn="ctr"/>
              <a:r>
                <a:rPr lang="en-US" sz="3200" b="1" dirty="0">
                  <a:solidFill>
                    <a:schemeClr val="tx2"/>
                  </a:solidFill>
                  <a:latin typeface="Calibri" pitchFamily="34" charset="0"/>
                </a:rPr>
                <a:t>SUPPLY</a:t>
              </a:r>
            </a:p>
          </p:txBody>
        </p:sp>
        <p:sp>
          <p:nvSpPr>
            <p:cNvPr id="23565" name="AutoShape 7"/>
            <p:cNvSpPr>
              <a:spLocks noChangeArrowheads="1"/>
            </p:cNvSpPr>
            <p:nvPr/>
          </p:nvSpPr>
          <p:spPr bwMode="auto">
            <a:xfrm flipH="1">
              <a:off x="3834" y="706"/>
              <a:ext cx="1236" cy="600"/>
            </a:xfrm>
            <a:prstGeom prst="leftArrow">
              <a:avLst>
                <a:gd name="adj1" fmla="val 50000"/>
                <a:gd name="adj2" fmla="val 51500"/>
              </a:avLst>
            </a:prstGeom>
            <a:solidFill>
              <a:schemeClr val="tx2">
                <a:lumMod val="50000"/>
              </a:schemeClr>
            </a:solidFill>
            <a:ln w="12700">
              <a:solidFill>
                <a:schemeClr val="tx2">
                  <a:lumMod val="90000"/>
                </a:schemeClr>
              </a:solidFill>
              <a:miter lim="800000"/>
              <a:headEnd/>
              <a:tailEnd/>
            </a:ln>
          </p:spPr>
          <p:txBody>
            <a:bodyPr wrap="none" anchor="ctr"/>
            <a:lstStyle/>
            <a:p>
              <a:pPr>
                <a:defRPr/>
              </a:pPr>
              <a:endParaRPr lang="en-GB">
                <a:solidFill>
                  <a:srgbClr val="FF0000"/>
                </a:solidFill>
                <a:latin typeface="Calibri" pitchFamily="34" charset="0"/>
              </a:endParaRPr>
            </a:p>
          </p:txBody>
        </p:sp>
      </p:grpSp>
      <p:grpSp>
        <p:nvGrpSpPr>
          <p:cNvPr id="37895" name="Group 12"/>
          <p:cNvGrpSpPr>
            <a:grpSpLocks/>
          </p:cNvGrpSpPr>
          <p:nvPr/>
        </p:nvGrpSpPr>
        <p:grpSpPr bwMode="auto">
          <a:xfrm>
            <a:off x="6012160" y="1556792"/>
            <a:ext cx="1962150" cy="1663700"/>
            <a:chOff x="432" y="560"/>
            <a:chExt cx="1236" cy="1048"/>
          </a:xfrm>
        </p:grpSpPr>
        <p:sp>
          <p:nvSpPr>
            <p:cNvPr id="37901" name="Text Box 3"/>
            <p:cNvSpPr txBox="1">
              <a:spLocks noChangeArrowheads="1"/>
            </p:cNvSpPr>
            <p:nvPr/>
          </p:nvSpPr>
          <p:spPr bwMode="auto">
            <a:xfrm>
              <a:off x="448" y="560"/>
              <a:ext cx="1121" cy="368"/>
            </a:xfrm>
            <a:prstGeom prst="rect">
              <a:avLst/>
            </a:prstGeom>
            <a:noFill/>
            <a:ln w="12700">
              <a:noFill/>
              <a:miter lim="800000"/>
              <a:headEnd/>
              <a:tailEnd/>
            </a:ln>
          </p:spPr>
          <p:txBody>
            <a:bodyPr wrap="none" anchor="ctr">
              <a:spAutoFit/>
            </a:bodyPr>
            <a:lstStyle/>
            <a:p>
              <a:pPr algn="ctr"/>
              <a:r>
                <a:rPr lang="en-US" sz="3200" b="1" dirty="0">
                  <a:solidFill>
                    <a:srgbClr val="775F55"/>
                  </a:solidFill>
                  <a:latin typeface="Calibri" pitchFamily="34" charset="0"/>
                </a:rPr>
                <a:t>DEMAND</a:t>
              </a:r>
            </a:p>
          </p:txBody>
        </p:sp>
        <p:sp>
          <p:nvSpPr>
            <p:cNvPr id="37902" name="AutoShape 8"/>
            <p:cNvSpPr>
              <a:spLocks noChangeArrowheads="1"/>
            </p:cNvSpPr>
            <p:nvPr/>
          </p:nvSpPr>
          <p:spPr bwMode="auto">
            <a:xfrm flipH="1">
              <a:off x="432" y="1008"/>
              <a:ext cx="1236" cy="600"/>
            </a:xfrm>
            <a:prstGeom prst="leftArrow">
              <a:avLst>
                <a:gd name="adj1" fmla="val 50000"/>
                <a:gd name="adj2" fmla="val 51500"/>
              </a:avLst>
            </a:prstGeom>
            <a:solidFill>
              <a:schemeClr val="hlink"/>
            </a:solidFill>
            <a:ln w="12700">
              <a:solidFill>
                <a:schemeClr val="tx1"/>
              </a:solidFill>
              <a:miter lim="800000"/>
              <a:headEnd/>
              <a:tailEnd/>
            </a:ln>
          </p:spPr>
          <p:txBody>
            <a:bodyPr wrap="none" anchor="ctr"/>
            <a:lstStyle/>
            <a:p>
              <a:endParaRPr lang="en-GB">
                <a:solidFill>
                  <a:srgbClr val="FF0000"/>
                </a:solidFill>
                <a:latin typeface="Calibri" pitchFamily="34" charset="0"/>
              </a:endParaRPr>
            </a:p>
          </p:txBody>
        </p:sp>
      </p:grpSp>
      <p:sp>
        <p:nvSpPr>
          <p:cNvPr id="18" name="Oval 5"/>
          <p:cNvSpPr>
            <a:spLocks noChangeArrowheads="1"/>
          </p:cNvSpPr>
          <p:nvPr/>
        </p:nvSpPr>
        <p:spPr bwMode="auto">
          <a:xfrm>
            <a:off x="3131840" y="1772816"/>
            <a:ext cx="2400300" cy="186690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38100">
            <a:solidFill>
              <a:srgbClr val="FF0000"/>
            </a:solidFill>
            <a:round/>
            <a:headEnd/>
            <a:tailEnd/>
          </a:ln>
        </p:spPr>
        <p:txBody>
          <a:bodyPr wrap="none" anchor="ctr"/>
          <a:lstStyle/>
          <a:p>
            <a:pPr>
              <a:defRPr/>
            </a:pPr>
            <a:endParaRPr lang="en-GB">
              <a:solidFill>
                <a:schemeClr val="tx2"/>
              </a:solidFill>
              <a:latin typeface="Calibri" pitchFamily="34" charset="0"/>
            </a:endParaRPr>
          </a:p>
        </p:txBody>
      </p:sp>
      <p:sp>
        <p:nvSpPr>
          <p:cNvPr id="37900" name="Text Box 6"/>
          <p:cNvSpPr txBox="1">
            <a:spLocks noChangeArrowheads="1"/>
          </p:cNvSpPr>
          <p:nvPr/>
        </p:nvSpPr>
        <p:spPr bwMode="auto">
          <a:xfrm>
            <a:off x="3563888" y="2420888"/>
            <a:ext cx="1465593" cy="584775"/>
          </a:xfrm>
          <a:prstGeom prst="rect">
            <a:avLst/>
          </a:prstGeom>
          <a:noFill/>
          <a:ln w="12700">
            <a:noFill/>
            <a:miter lim="800000"/>
            <a:headEnd/>
            <a:tailEnd/>
          </a:ln>
        </p:spPr>
        <p:txBody>
          <a:bodyPr wrap="none" anchor="ctr">
            <a:spAutoFit/>
          </a:bodyPr>
          <a:lstStyle/>
          <a:p>
            <a:pPr algn="ctr"/>
            <a:r>
              <a:rPr lang="en-US" sz="3200" b="1" dirty="0">
                <a:latin typeface="Calibri" pitchFamily="34" charset="0"/>
              </a:rPr>
              <a:t>STORES</a:t>
            </a:r>
            <a:endParaRPr lang="en-US" b="1" dirty="0">
              <a:latin typeface="Calibri" pitchFamily="34" charset="0"/>
            </a:endParaRPr>
          </a:p>
        </p:txBody>
      </p:sp>
    </p:spTree>
    <p:custDataLst>
      <p:tags r:id="rId1"/>
    </p:custDataLst>
    <p:extLst>
      <p:ext uri="{BB962C8B-B14F-4D97-AF65-F5344CB8AC3E}">
        <p14:creationId xmlns:p14="http://schemas.microsoft.com/office/powerpoint/2010/main" val="36711508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8229600" cy="990600"/>
          </a:xfrm>
        </p:spPr>
        <p:txBody>
          <a:bodyPr/>
          <a:lstStyle/>
          <a:p>
            <a:r>
              <a:rPr lang="en-GB" b="1" dirty="0">
                <a:latin typeface="Calibri" panose="020F0502020204030204" pitchFamily="34" charset="0"/>
              </a:rPr>
              <a:t>Iron Deficiency</a:t>
            </a:r>
          </a:p>
        </p:txBody>
      </p:sp>
      <p:sp>
        <p:nvSpPr>
          <p:cNvPr id="3" name="Content Placeholder 2"/>
          <p:cNvSpPr>
            <a:spLocks noGrp="1"/>
          </p:cNvSpPr>
          <p:nvPr>
            <p:ph idx="1"/>
          </p:nvPr>
        </p:nvSpPr>
        <p:spPr>
          <a:xfrm>
            <a:off x="467544" y="1196752"/>
            <a:ext cx="8424936" cy="4800600"/>
          </a:xfrm>
        </p:spPr>
        <p:txBody>
          <a:bodyPr/>
          <a:lstStyle/>
          <a:p>
            <a:pPr>
              <a:buFont typeface="Wingdings" panose="05000000000000000000" pitchFamily="2" charset="2"/>
              <a:buChar char="Ø"/>
            </a:pPr>
            <a:r>
              <a:rPr lang="en-GB" dirty="0">
                <a:latin typeface="Calibri" panose="020F0502020204030204" pitchFamily="34" charset="0"/>
              </a:rPr>
              <a:t> &gt; 2 billion people world wide suffer from iron deficiency anaemia (4-5 billion have some degree of iron deficiency)</a:t>
            </a:r>
          </a:p>
          <a:p>
            <a:pPr>
              <a:buFont typeface="Wingdings" panose="05000000000000000000" pitchFamily="2" charset="2"/>
              <a:buChar char="Ø"/>
            </a:pPr>
            <a:r>
              <a:rPr lang="en-GB" dirty="0">
                <a:latin typeface="Calibri" panose="020F0502020204030204" pitchFamily="34" charset="0"/>
              </a:rPr>
              <a:t> WHO categorised iron deficiency as one of the top 10 most serious problems in the modern world</a:t>
            </a:r>
          </a:p>
        </p:txBody>
      </p:sp>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98000"/>
                    </a14:imgEffect>
                  </a14:imgLayer>
                </a14:imgProps>
              </a:ext>
              <a:ext uri="{28A0092B-C50C-407E-A947-70E740481C1C}">
                <a14:useLocalDpi xmlns:a14="http://schemas.microsoft.com/office/drawing/2010/main" val="0"/>
              </a:ext>
            </a:extLst>
          </a:blip>
          <a:srcRect/>
          <a:stretch>
            <a:fillRect/>
          </a:stretch>
        </p:blipFill>
        <p:spPr bwMode="auto">
          <a:xfrm>
            <a:off x="251520" y="3212976"/>
            <a:ext cx="6004719" cy="3495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272" y="3985284"/>
            <a:ext cx="1314450"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948264" y="3070121"/>
            <a:ext cx="1458466" cy="861774"/>
          </a:xfrm>
          <a:prstGeom prst="rect">
            <a:avLst/>
          </a:prstGeom>
          <a:noFill/>
        </p:spPr>
        <p:txBody>
          <a:bodyPr wrap="square" rtlCol="0">
            <a:spAutoFit/>
          </a:bodyPr>
          <a:lstStyle/>
          <a:p>
            <a:r>
              <a:rPr lang="en-GB" sz="1000" dirty="0">
                <a:latin typeface="+mn-lt"/>
              </a:rPr>
              <a:t>Age standardised disability adjusted life year rates for iron deficiency anaemia (per 100 000 inhabitants)</a:t>
            </a:r>
          </a:p>
        </p:txBody>
      </p:sp>
      <p:sp>
        <p:nvSpPr>
          <p:cNvPr id="5" name="TextBox 4"/>
          <p:cNvSpPr txBox="1"/>
          <p:nvPr/>
        </p:nvSpPr>
        <p:spPr>
          <a:xfrm>
            <a:off x="251520" y="6453336"/>
            <a:ext cx="1512168" cy="338554"/>
          </a:xfrm>
          <a:prstGeom prst="rect">
            <a:avLst/>
          </a:prstGeom>
          <a:noFill/>
        </p:spPr>
        <p:txBody>
          <a:bodyPr wrap="square" rtlCol="0">
            <a:spAutoFit/>
          </a:bodyPr>
          <a:lstStyle/>
          <a:p>
            <a:r>
              <a:rPr lang="en-GB" sz="1600" dirty="0">
                <a:latin typeface="+mn-lt"/>
              </a:rPr>
              <a:t>WHO, 2002</a:t>
            </a:r>
          </a:p>
        </p:txBody>
      </p:sp>
    </p:spTree>
    <p:extLst>
      <p:ext uri="{BB962C8B-B14F-4D97-AF65-F5344CB8AC3E}">
        <p14:creationId xmlns:p14="http://schemas.microsoft.com/office/powerpoint/2010/main" val="948652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descr="Parchment"/>
          <p:cNvSpPr>
            <a:spLocks noGrp="1" noChangeArrowheads="1"/>
          </p:cNvSpPr>
          <p:nvPr>
            <p:ph idx="1"/>
          </p:nvPr>
        </p:nvSpPr>
        <p:spPr>
          <a:xfrm>
            <a:off x="323528" y="1268760"/>
            <a:ext cx="7992888" cy="5688632"/>
          </a:xfrm>
        </p:spPr>
        <p:txBody>
          <a:bodyPr>
            <a:normAutofit/>
          </a:bodyPr>
          <a:lstStyle/>
          <a:p>
            <a:pPr>
              <a:lnSpc>
                <a:spcPct val="120000"/>
              </a:lnSpc>
              <a:buFont typeface="Wingdings" panose="05000000000000000000" pitchFamily="2" charset="2"/>
              <a:buChar char="Ø"/>
              <a:defRPr/>
            </a:pPr>
            <a:r>
              <a:rPr lang="en-GB" sz="2400" dirty="0">
                <a:latin typeface="Calibri" pitchFamily="34" charset="0"/>
                <a:cs typeface="Arial" charset="0"/>
              </a:rPr>
              <a:t> </a:t>
            </a:r>
            <a:r>
              <a:rPr lang="en-GB" sz="2600" dirty="0">
                <a:latin typeface="Calibri" pitchFamily="34" charset="0"/>
                <a:cs typeface="Arial" charset="0"/>
              </a:rPr>
              <a:t>Human deficiency is associated with</a:t>
            </a:r>
          </a:p>
          <a:p>
            <a:pPr lvl="1">
              <a:lnSpc>
                <a:spcPct val="120000"/>
              </a:lnSpc>
              <a:buFont typeface="Wingdings" panose="05000000000000000000" pitchFamily="2" charset="2"/>
              <a:buChar char="Ø"/>
              <a:defRPr/>
            </a:pPr>
            <a:r>
              <a:rPr lang="en-GB" sz="1700" dirty="0">
                <a:latin typeface="Calibri" pitchFamily="34" charset="0"/>
                <a:cs typeface="Arial" charset="0"/>
              </a:rPr>
              <a:t> </a:t>
            </a:r>
            <a:r>
              <a:rPr lang="en-GB" sz="1700" dirty="0">
                <a:solidFill>
                  <a:srgbClr val="000000"/>
                </a:solidFill>
                <a:latin typeface="Calibri" pitchFamily="34" charset="0"/>
                <a:cs typeface="Arial" charset="0"/>
              </a:rPr>
              <a:t>Poor bioavailability diet (diet high in unrefined cereals)</a:t>
            </a:r>
          </a:p>
          <a:p>
            <a:pPr lvl="1">
              <a:lnSpc>
                <a:spcPct val="120000"/>
              </a:lnSpc>
              <a:buFont typeface="Wingdings" panose="05000000000000000000" pitchFamily="2" charset="2"/>
              <a:buChar char="Ø"/>
              <a:defRPr/>
            </a:pPr>
            <a:r>
              <a:rPr lang="en-GB" sz="1700" dirty="0">
                <a:solidFill>
                  <a:srgbClr val="000000"/>
                </a:solidFill>
                <a:latin typeface="Calibri" pitchFamily="34" charset="0"/>
                <a:cs typeface="Arial" charset="0"/>
              </a:rPr>
              <a:t> High individual metabolic demand (women and children)</a:t>
            </a:r>
          </a:p>
          <a:p>
            <a:pPr marL="0" indent="0">
              <a:lnSpc>
                <a:spcPct val="120000"/>
              </a:lnSpc>
              <a:buNone/>
              <a:defRPr/>
            </a:pPr>
            <a:endParaRPr lang="en-GB" sz="1800" dirty="0">
              <a:latin typeface="Calibri" pitchFamily="34" charset="0"/>
              <a:cs typeface="Arial" pitchFamily="34" charset="0"/>
            </a:endParaRPr>
          </a:p>
          <a:p>
            <a:pPr>
              <a:buFont typeface="Wingdings" panose="05000000000000000000" pitchFamily="2" charset="2"/>
              <a:buChar char="Ø"/>
            </a:pPr>
            <a:r>
              <a:rPr lang="en-GB" sz="2600" dirty="0">
                <a:latin typeface="Calibri" pitchFamily="34" charset="0"/>
                <a:cs typeface="Arial" charset="0"/>
              </a:rPr>
              <a:t>Occurs in three stages</a:t>
            </a:r>
          </a:p>
          <a:p>
            <a:pPr marL="0" indent="0">
              <a:buNone/>
            </a:pPr>
            <a:endParaRPr lang="en-GB" sz="2600" dirty="0">
              <a:latin typeface="Calibri" pitchFamily="34" charset="0"/>
              <a:cs typeface="Arial" charset="0"/>
            </a:endParaRPr>
          </a:p>
          <a:p>
            <a:pPr marL="907542" lvl="1" indent="-514350">
              <a:buFont typeface="+mj-lt"/>
              <a:buAutoNum type="romanLcPeriod"/>
            </a:pPr>
            <a:r>
              <a:rPr lang="en-GB" sz="2400" dirty="0">
                <a:solidFill>
                  <a:srgbClr val="000000"/>
                </a:solidFill>
                <a:latin typeface="Calibri" pitchFamily="34" charset="0"/>
                <a:cs typeface="Arial" charset="0"/>
              </a:rPr>
              <a:t>Depletion of storage iron – decreases in serum ferritin</a:t>
            </a:r>
          </a:p>
          <a:p>
            <a:pPr marL="907542" lvl="1" indent="-514350">
              <a:buFont typeface="+mj-lt"/>
              <a:buAutoNum type="romanLcPeriod"/>
            </a:pPr>
            <a:endParaRPr lang="en-GB" sz="2400" dirty="0">
              <a:solidFill>
                <a:srgbClr val="000000"/>
              </a:solidFill>
              <a:latin typeface="Calibri" pitchFamily="34" charset="0"/>
              <a:cs typeface="Arial" charset="0"/>
            </a:endParaRPr>
          </a:p>
          <a:p>
            <a:pPr marL="907542" lvl="1" indent="-514350">
              <a:buFont typeface="+mj-lt"/>
              <a:buAutoNum type="romanLcPeriod"/>
            </a:pPr>
            <a:r>
              <a:rPr lang="en-GB" sz="2400" dirty="0">
                <a:solidFill>
                  <a:srgbClr val="000000"/>
                </a:solidFill>
                <a:latin typeface="Calibri" pitchFamily="34" charset="0"/>
                <a:cs typeface="Arial" charset="0"/>
              </a:rPr>
              <a:t>Decrease in transported iron</a:t>
            </a:r>
          </a:p>
          <a:p>
            <a:pPr marL="907542" lvl="1" indent="-514350">
              <a:buFont typeface="+mj-lt"/>
              <a:buAutoNum type="romanLcPeriod"/>
            </a:pPr>
            <a:endParaRPr lang="en-GB" sz="2400" dirty="0">
              <a:solidFill>
                <a:srgbClr val="000000"/>
              </a:solidFill>
              <a:latin typeface="Calibri" pitchFamily="34" charset="0"/>
              <a:cs typeface="Arial" charset="0"/>
            </a:endParaRPr>
          </a:p>
          <a:p>
            <a:pPr marL="907542" lvl="1" indent="-514350">
              <a:buFont typeface="+mj-lt"/>
              <a:buAutoNum type="romanLcPeriod"/>
            </a:pPr>
            <a:r>
              <a:rPr lang="en-GB" sz="2400" dirty="0">
                <a:solidFill>
                  <a:srgbClr val="000000"/>
                </a:solidFill>
                <a:latin typeface="Calibri" pitchFamily="34" charset="0"/>
                <a:cs typeface="Arial" charset="0"/>
              </a:rPr>
              <a:t>Decrease in iron for haemoglobin for new blood cells</a:t>
            </a:r>
            <a:endParaRPr lang="en-GB" sz="3200" dirty="0">
              <a:solidFill>
                <a:srgbClr val="000000"/>
              </a:solidFill>
              <a:latin typeface="Calibri" pitchFamily="34" charset="0"/>
              <a:cs typeface="Arial" charset="0"/>
            </a:endParaRPr>
          </a:p>
          <a:p>
            <a:pPr>
              <a:lnSpc>
                <a:spcPct val="120000"/>
              </a:lnSpc>
              <a:buFont typeface="Wingdings" panose="05000000000000000000" pitchFamily="2" charset="2"/>
              <a:buChar char="Ø"/>
              <a:defRPr/>
            </a:pPr>
            <a:endParaRPr lang="en-GB" sz="2400" dirty="0">
              <a:latin typeface="Calibri" pitchFamily="34" charset="0"/>
              <a:cs typeface="Arial" pitchFamily="34" charset="0"/>
            </a:endParaRPr>
          </a:p>
          <a:p>
            <a:pPr marL="781812" lvl="1" indent="-342900">
              <a:lnSpc>
                <a:spcPct val="120000"/>
              </a:lnSpc>
              <a:buFont typeface="Wingdings" panose="05000000000000000000" pitchFamily="2" charset="2"/>
              <a:buChar char="Ø"/>
              <a:defRPr/>
            </a:pPr>
            <a:endParaRPr lang="en-GB" sz="2400" dirty="0">
              <a:latin typeface="Calibri" pitchFamily="34" charset="0"/>
              <a:cs typeface="Arial" pitchFamily="34" charset="0"/>
            </a:endParaRPr>
          </a:p>
          <a:p>
            <a:pPr marL="1327150" lvl="2" indent="-457200">
              <a:lnSpc>
                <a:spcPct val="110000"/>
              </a:lnSpc>
              <a:buClr>
                <a:schemeClr val="accent1"/>
              </a:buClr>
              <a:buFont typeface="Wingdings" panose="05000000000000000000" pitchFamily="2" charset="2"/>
              <a:buChar char="Ø"/>
              <a:defRPr/>
            </a:pPr>
            <a:endParaRPr lang="en-US" sz="2800" dirty="0">
              <a:latin typeface="Calibri" pitchFamily="34" charset="0"/>
              <a:cs typeface="Arial" pitchFamily="34" charset="0"/>
            </a:endParaRPr>
          </a:p>
          <a:p>
            <a:pPr marL="571500" indent="-342900" eaLnBrk="1" fontAlgn="auto" hangingPunct="1">
              <a:spcAft>
                <a:spcPts val="0"/>
              </a:spcAft>
              <a:buFont typeface="Wingdings" panose="05000000000000000000" pitchFamily="2" charset="2"/>
              <a:buChar char="Ø"/>
              <a:defRPr/>
            </a:pPr>
            <a:endParaRPr lang="en-US" b="1" dirty="0">
              <a:solidFill>
                <a:schemeClr val="hlink"/>
              </a:solidFill>
              <a:latin typeface="Calibri" pitchFamily="34" charset="0"/>
              <a:cs typeface="Arial" pitchFamily="34" charset="0"/>
            </a:endParaRPr>
          </a:p>
          <a:p>
            <a:pPr marL="411480" eaLnBrk="1" fontAlgn="auto" hangingPunct="1">
              <a:spcAft>
                <a:spcPts val="0"/>
              </a:spcAft>
              <a:buFont typeface="Wingdings"/>
              <a:buChar char=""/>
              <a:defRPr/>
            </a:pPr>
            <a:endParaRPr lang="en-US" b="1" dirty="0">
              <a:solidFill>
                <a:schemeClr val="hlink"/>
              </a:solidFill>
              <a:latin typeface="Calibri" pitchFamily="34" charset="0"/>
              <a:cs typeface="Arial" pitchFamily="34" charset="0"/>
            </a:endParaRPr>
          </a:p>
        </p:txBody>
      </p:sp>
      <p:sp>
        <p:nvSpPr>
          <p:cNvPr id="43010" name="Rectangle 2"/>
          <p:cNvSpPr>
            <a:spLocks noGrp="1" noChangeArrowheads="1"/>
          </p:cNvSpPr>
          <p:nvPr>
            <p:ph type="title"/>
          </p:nvPr>
        </p:nvSpPr>
        <p:spPr>
          <a:xfrm>
            <a:off x="251520" y="116632"/>
            <a:ext cx="7239000" cy="1143000"/>
          </a:xfrm>
        </p:spPr>
        <p:txBody>
          <a:bodyPr/>
          <a:lstStyle/>
          <a:p>
            <a:pPr eaLnBrk="1" hangingPunct="1"/>
            <a:r>
              <a:rPr lang="en-US" b="1" dirty="0">
                <a:latin typeface="Calibri" pitchFamily="34" charset="0"/>
                <a:cs typeface="Arial" charset="0"/>
              </a:rPr>
              <a:t>Iron deficiency - humans </a:t>
            </a:r>
          </a:p>
        </p:txBody>
      </p:sp>
    </p:spTree>
    <p:custDataLst>
      <p:tags r:id="rId1"/>
    </p:custDataLst>
    <p:extLst>
      <p:ext uri="{BB962C8B-B14F-4D97-AF65-F5344CB8AC3E}">
        <p14:creationId xmlns:p14="http://schemas.microsoft.com/office/powerpoint/2010/main" val="36223787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7239000" cy="1143000"/>
          </a:xfrm>
        </p:spPr>
        <p:txBody>
          <a:bodyPr/>
          <a:lstStyle/>
          <a:p>
            <a:r>
              <a:rPr lang="en-GB" b="1" dirty="0">
                <a:latin typeface="Calibri" pitchFamily="34" charset="0"/>
                <a:cs typeface="Calibri" pitchFamily="34" charset="0"/>
              </a:rPr>
              <a:t>Iron deficiency - humans</a:t>
            </a:r>
          </a:p>
        </p:txBody>
      </p:sp>
      <p:sp>
        <p:nvSpPr>
          <p:cNvPr id="3" name="Content Placeholder 2"/>
          <p:cNvSpPr>
            <a:spLocks noGrp="1"/>
          </p:cNvSpPr>
          <p:nvPr>
            <p:ph idx="1"/>
          </p:nvPr>
        </p:nvSpPr>
        <p:spPr>
          <a:xfrm>
            <a:off x="251520" y="1556792"/>
            <a:ext cx="5472608" cy="4896544"/>
          </a:xfrm>
        </p:spPr>
        <p:txBody>
          <a:bodyPr>
            <a:normAutofit/>
          </a:bodyPr>
          <a:lstStyle/>
          <a:p>
            <a:pPr marL="594360" indent="-457200">
              <a:lnSpc>
                <a:spcPct val="120000"/>
              </a:lnSpc>
              <a:buFont typeface="Wingdings" panose="05000000000000000000" pitchFamily="2" charset="2"/>
              <a:buChar char="Ø"/>
              <a:defRPr/>
            </a:pPr>
            <a:r>
              <a:rPr lang="en-GB" sz="2900" dirty="0">
                <a:solidFill>
                  <a:srgbClr val="000000"/>
                </a:solidFill>
                <a:latin typeface="Calibri" pitchFamily="34" charset="0"/>
                <a:cs typeface="Calibri" pitchFamily="34" charset="0"/>
              </a:rPr>
              <a:t>The effects of Iron deficiency </a:t>
            </a:r>
          </a:p>
          <a:p>
            <a:pPr marL="777240" lvl="1" indent="-342900">
              <a:lnSpc>
                <a:spcPct val="120000"/>
              </a:lnSpc>
              <a:buFont typeface="Wingdings" panose="05000000000000000000" pitchFamily="2" charset="2"/>
              <a:buChar char="Ø"/>
              <a:defRPr/>
            </a:pPr>
            <a:r>
              <a:rPr lang="en-GB" dirty="0">
                <a:solidFill>
                  <a:srgbClr val="000000"/>
                </a:solidFill>
                <a:latin typeface="Calibri" pitchFamily="34" charset="0"/>
                <a:cs typeface="Calibri" pitchFamily="34" charset="0"/>
              </a:rPr>
              <a:t>listless/fatigue</a:t>
            </a:r>
          </a:p>
          <a:p>
            <a:pPr marL="777240" lvl="1" indent="-342900">
              <a:lnSpc>
                <a:spcPct val="120000"/>
              </a:lnSpc>
              <a:buFont typeface="Wingdings" panose="05000000000000000000" pitchFamily="2" charset="2"/>
              <a:buChar char="Ø"/>
              <a:defRPr/>
            </a:pPr>
            <a:r>
              <a:rPr lang="en-GB" dirty="0">
                <a:solidFill>
                  <a:srgbClr val="000000"/>
                </a:solidFill>
                <a:latin typeface="Calibri" pitchFamily="34" charset="0"/>
                <a:cs typeface="Calibri" pitchFamily="34" charset="0"/>
              </a:rPr>
              <a:t>Anaemia: reduced growth, “spooning” nails, behavioural problems, death</a:t>
            </a:r>
          </a:p>
          <a:p>
            <a:pPr marL="777240" lvl="1" indent="-342900">
              <a:lnSpc>
                <a:spcPct val="120000"/>
              </a:lnSpc>
              <a:buFont typeface="Wingdings" panose="05000000000000000000" pitchFamily="2" charset="2"/>
              <a:buChar char="Ø"/>
              <a:defRPr/>
            </a:pPr>
            <a:r>
              <a:rPr lang="en-GB" dirty="0">
                <a:solidFill>
                  <a:srgbClr val="000000"/>
                </a:solidFill>
                <a:latin typeface="Calibri" pitchFamily="34" charset="0"/>
                <a:cs typeface="Calibri" pitchFamily="34" charset="0"/>
              </a:rPr>
              <a:t>Development problems in babies born to </a:t>
            </a:r>
            <a:r>
              <a:rPr lang="en-GB" b="1" dirty="0">
                <a:solidFill>
                  <a:srgbClr val="000000"/>
                </a:solidFill>
                <a:latin typeface="Calibri" pitchFamily="34" charset="0"/>
                <a:cs typeface="Calibri" pitchFamily="34" charset="0"/>
              </a:rPr>
              <a:t>anaemic mothers </a:t>
            </a:r>
            <a:r>
              <a:rPr lang="en-GB" dirty="0">
                <a:solidFill>
                  <a:srgbClr val="000000"/>
                </a:solidFill>
                <a:latin typeface="Calibri" pitchFamily="34" charset="0"/>
                <a:cs typeface="Calibri" pitchFamily="34" charset="0"/>
              </a:rPr>
              <a:t>- non recoverable</a:t>
            </a:r>
          </a:p>
          <a:p>
            <a:pPr marL="1167130" lvl="2" indent="-342900">
              <a:lnSpc>
                <a:spcPct val="120000"/>
              </a:lnSpc>
              <a:buClr>
                <a:schemeClr val="accent1"/>
              </a:buClr>
              <a:buFont typeface="Wingdings" panose="05000000000000000000" pitchFamily="2" charset="2"/>
              <a:buChar char="Ø"/>
              <a:defRPr/>
            </a:pPr>
            <a:r>
              <a:rPr lang="en-GB" sz="1900" dirty="0">
                <a:solidFill>
                  <a:srgbClr val="000000"/>
                </a:solidFill>
                <a:latin typeface="Calibri" pitchFamily="34" charset="0"/>
                <a:cs typeface="Calibri" pitchFamily="34" charset="0"/>
              </a:rPr>
              <a:t>Cognitive development</a:t>
            </a:r>
          </a:p>
          <a:p>
            <a:pPr marL="1167130" lvl="2" indent="-342900">
              <a:lnSpc>
                <a:spcPct val="120000"/>
              </a:lnSpc>
              <a:buClr>
                <a:schemeClr val="accent1"/>
              </a:buClr>
              <a:buFont typeface="Wingdings" panose="05000000000000000000" pitchFamily="2" charset="2"/>
              <a:buChar char="Ø"/>
              <a:defRPr/>
            </a:pPr>
            <a:r>
              <a:rPr lang="en-GB" sz="1900" dirty="0">
                <a:solidFill>
                  <a:srgbClr val="000000"/>
                </a:solidFill>
                <a:latin typeface="Calibri" pitchFamily="34" charset="0"/>
                <a:cs typeface="Calibri" pitchFamily="34" charset="0"/>
              </a:rPr>
              <a:t>Poor motor skills</a:t>
            </a:r>
          </a:p>
          <a:p>
            <a:endParaRPr lang="en-GB" dirty="0">
              <a:latin typeface="Calibri" pitchFamily="34" charset="0"/>
              <a:cs typeface="Calibri"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700808"/>
            <a:ext cx="2383532" cy="1793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 descr="spoon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34670" y="4005064"/>
            <a:ext cx="1762447" cy="1207481"/>
          </a:xfrm>
          <a:prstGeom prst="rect">
            <a:avLst/>
          </a:prstGeom>
          <a:noFill/>
        </p:spPr>
      </p:pic>
    </p:spTree>
    <p:extLst>
      <p:ext uri="{BB962C8B-B14F-4D97-AF65-F5344CB8AC3E}">
        <p14:creationId xmlns:p14="http://schemas.microsoft.com/office/powerpoint/2010/main" val="34396160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descr="Parchment"/>
          <p:cNvSpPr>
            <a:spLocks noGrp="1" noChangeArrowheads="1"/>
          </p:cNvSpPr>
          <p:nvPr>
            <p:ph idx="1"/>
          </p:nvPr>
        </p:nvSpPr>
        <p:spPr>
          <a:xfrm>
            <a:off x="251520" y="1484784"/>
            <a:ext cx="7725544" cy="4014415"/>
          </a:xfrm>
        </p:spPr>
        <p:txBody>
          <a:bodyPr>
            <a:normAutofit/>
          </a:bodyPr>
          <a:lstStyle/>
          <a:p>
            <a:pPr>
              <a:lnSpc>
                <a:spcPct val="120000"/>
              </a:lnSpc>
              <a:buFont typeface="Wingdings" panose="05000000000000000000" pitchFamily="2" charset="2"/>
              <a:buChar char="Ø"/>
              <a:defRPr/>
            </a:pPr>
            <a:r>
              <a:rPr lang="en-GB" dirty="0">
                <a:latin typeface="Calibri" pitchFamily="34" charset="0"/>
                <a:cs typeface="Arial" charset="0"/>
              </a:rPr>
              <a:t> Fortification</a:t>
            </a:r>
          </a:p>
          <a:p>
            <a:pPr>
              <a:lnSpc>
                <a:spcPct val="120000"/>
              </a:lnSpc>
              <a:buFont typeface="Wingdings" panose="05000000000000000000" pitchFamily="2" charset="2"/>
              <a:buChar char="Ø"/>
              <a:defRPr/>
            </a:pPr>
            <a:endParaRPr lang="en-GB" dirty="0">
              <a:latin typeface="Calibri" pitchFamily="34" charset="0"/>
              <a:cs typeface="Arial" charset="0"/>
            </a:endParaRPr>
          </a:p>
          <a:p>
            <a:pPr marL="182880" lvl="1">
              <a:lnSpc>
                <a:spcPct val="120000"/>
              </a:lnSpc>
              <a:buFont typeface="Wingdings" panose="05000000000000000000" pitchFamily="2" charset="2"/>
              <a:buChar char="Ø"/>
              <a:defRPr/>
            </a:pPr>
            <a:r>
              <a:rPr lang="en-GB" sz="2400" dirty="0">
                <a:solidFill>
                  <a:srgbClr val="000000"/>
                </a:solidFill>
                <a:latin typeface="Calibri" pitchFamily="34" charset="0"/>
                <a:cs typeface="Arial" charset="0"/>
              </a:rPr>
              <a:t> Ferrous (Fe</a:t>
            </a:r>
            <a:r>
              <a:rPr lang="en-GB" sz="2400" baseline="30000" dirty="0">
                <a:solidFill>
                  <a:srgbClr val="000000"/>
                </a:solidFill>
                <a:latin typeface="Calibri" pitchFamily="34" charset="0"/>
                <a:cs typeface="Arial" charset="0"/>
              </a:rPr>
              <a:t>2+</a:t>
            </a:r>
            <a:r>
              <a:rPr lang="en-GB" sz="2400" dirty="0">
                <a:solidFill>
                  <a:srgbClr val="000000"/>
                </a:solidFill>
                <a:latin typeface="Calibri" pitchFamily="34" charset="0"/>
                <a:cs typeface="Arial" charset="0"/>
              </a:rPr>
              <a:t>) based supplements</a:t>
            </a:r>
          </a:p>
          <a:p>
            <a:pPr>
              <a:lnSpc>
                <a:spcPct val="120000"/>
              </a:lnSpc>
              <a:buFont typeface="Wingdings" panose="05000000000000000000" pitchFamily="2" charset="2"/>
              <a:buChar char="Ø"/>
              <a:defRPr/>
            </a:pPr>
            <a:endParaRPr lang="en-GB" sz="2600" dirty="0">
              <a:latin typeface="Calibri" pitchFamily="34" charset="0"/>
              <a:cs typeface="Arial" charset="0"/>
            </a:endParaRPr>
          </a:p>
          <a:p>
            <a:pPr marL="548640" lvl="2" indent="0">
              <a:lnSpc>
                <a:spcPct val="120000"/>
              </a:lnSpc>
              <a:buClr>
                <a:schemeClr val="accent1"/>
              </a:buClr>
              <a:buNone/>
              <a:defRPr/>
            </a:pPr>
            <a:endParaRPr lang="en-GB" sz="2600" dirty="0">
              <a:latin typeface="Calibri" pitchFamily="34" charset="0"/>
              <a:cs typeface="Arial" charset="0"/>
            </a:endParaRPr>
          </a:p>
          <a:p>
            <a:pPr lvl="1">
              <a:lnSpc>
                <a:spcPct val="120000"/>
              </a:lnSpc>
              <a:buFont typeface="Wingdings" panose="05000000000000000000" pitchFamily="2" charset="2"/>
              <a:buChar char="Ø"/>
              <a:defRPr/>
            </a:pPr>
            <a:endParaRPr lang="en-GB" sz="3600" dirty="0">
              <a:latin typeface="Calibri" pitchFamily="34" charset="0"/>
              <a:cs typeface="Arial" charset="0"/>
            </a:endParaRPr>
          </a:p>
        </p:txBody>
      </p:sp>
      <p:sp>
        <p:nvSpPr>
          <p:cNvPr id="46082" name="Rectangle 2"/>
          <p:cNvSpPr>
            <a:spLocks noGrp="1" noChangeArrowheads="1"/>
          </p:cNvSpPr>
          <p:nvPr>
            <p:ph type="title"/>
          </p:nvPr>
        </p:nvSpPr>
        <p:spPr>
          <a:xfrm>
            <a:off x="251520" y="260648"/>
            <a:ext cx="8229600" cy="1143000"/>
          </a:xfrm>
        </p:spPr>
        <p:txBody>
          <a:bodyPr/>
          <a:lstStyle/>
          <a:p>
            <a:pPr eaLnBrk="1" hangingPunct="1"/>
            <a:r>
              <a:rPr lang="en-US" sz="4400" b="1" dirty="0">
                <a:latin typeface="Calibri" pitchFamily="34" charset="0"/>
                <a:cs typeface="Arial" charset="0"/>
              </a:rPr>
              <a:t>Prevention of Iron Deficiency </a:t>
            </a:r>
          </a:p>
        </p:txBody>
      </p:sp>
    </p:spTree>
    <p:custDataLst>
      <p:tags r:id="rId1"/>
    </p:custDataLst>
    <p:extLst>
      <p:ext uri="{BB962C8B-B14F-4D97-AF65-F5344CB8AC3E}">
        <p14:creationId xmlns:p14="http://schemas.microsoft.com/office/powerpoint/2010/main" val="1930675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Minerals</a:t>
            </a:r>
          </a:p>
        </p:txBody>
      </p:sp>
      <p:sp>
        <p:nvSpPr>
          <p:cNvPr id="4" name="TextBox 3"/>
          <p:cNvSpPr txBox="1"/>
          <p:nvPr/>
        </p:nvSpPr>
        <p:spPr>
          <a:xfrm>
            <a:off x="467544" y="1772816"/>
            <a:ext cx="2232248" cy="2308324"/>
          </a:xfrm>
          <a:prstGeom prst="rect">
            <a:avLst/>
          </a:prstGeom>
          <a:solidFill>
            <a:schemeClr val="accent1">
              <a:lumMod val="40000"/>
              <a:lumOff val="60000"/>
            </a:schemeClr>
          </a:solidFill>
        </p:spPr>
        <p:txBody>
          <a:bodyPr wrap="square" rtlCol="0">
            <a:spAutoFit/>
          </a:bodyPr>
          <a:lstStyle/>
          <a:p>
            <a:r>
              <a:rPr lang="en-GB" b="1" dirty="0">
                <a:latin typeface="Calibri" pitchFamily="34" charset="0"/>
                <a:cs typeface="Calibri" pitchFamily="34" charset="0"/>
              </a:rPr>
              <a:t>Macro-minerals</a:t>
            </a:r>
          </a:p>
          <a:p>
            <a:r>
              <a:rPr lang="en-GB" dirty="0">
                <a:solidFill>
                  <a:srgbClr val="000000"/>
                </a:solidFill>
                <a:latin typeface="Calibri" pitchFamily="34" charset="0"/>
                <a:cs typeface="Calibri" pitchFamily="34" charset="0"/>
              </a:rPr>
              <a:t>Calcium</a:t>
            </a:r>
          </a:p>
          <a:p>
            <a:r>
              <a:rPr lang="en-GB" dirty="0">
                <a:solidFill>
                  <a:srgbClr val="000000"/>
                </a:solidFill>
                <a:latin typeface="Calibri" pitchFamily="34" charset="0"/>
                <a:cs typeface="Calibri" pitchFamily="34" charset="0"/>
              </a:rPr>
              <a:t>Chloride</a:t>
            </a:r>
          </a:p>
          <a:p>
            <a:r>
              <a:rPr lang="en-GB" dirty="0">
                <a:solidFill>
                  <a:srgbClr val="000000"/>
                </a:solidFill>
                <a:latin typeface="Calibri" pitchFamily="34" charset="0"/>
                <a:cs typeface="Calibri" pitchFamily="34" charset="0"/>
              </a:rPr>
              <a:t>Magnesium</a:t>
            </a:r>
          </a:p>
          <a:p>
            <a:r>
              <a:rPr lang="en-GB" dirty="0">
                <a:solidFill>
                  <a:srgbClr val="000000"/>
                </a:solidFill>
                <a:latin typeface="Calibri" pitchFamily="34" charset="0"/>
                <a:cs typeface="Calibri" pitchFamily="34" charset="0"/>
              </a:rPr>
              <a:t>Phosphorus</a:t>
            </a:r>
          </a:p>
          <a:p>
            <a:r>
              <a:rPr lang="en-GB" dirty="0">
                <a:solidFill>
                  <a:srgbClr val="000000"/>
                </a:solidFill>
                <a:latin typeface="Calibri" pitchFamily="34" charset="0"/>
                <a:cs typeface="Calibri" pitchFamily="34" charset="0"/>
              </a:rPr>
              <a:t>Potassium</a:t>
            </a:r>
          </a:p>
          <a:p>
            <a:r>
              <a:rPr lang="en-GB" dirty="0">
                <a:solidFill>
                  <a:srgbClr val="000000"/>
                </a:solidFill>
                <a:latin typeface="Calibri" pitchFamily="34" charset="0"/>
                <a:cs typeface="Calibri" pitchFamily="34" charset="0"/>
              </a:rPr>
              <a:t>Sodium</a:t>
            </a:r>
          </a:p>
          <a:p>
            <a:r>
              <a:rPr lang="en-GB" dirty="0" err="1">
                <a:solidFill>
                  <a:srgbClr val="000000"/>
                </a:solidFill>
                <a:latin typeface="Calibri" pitchFamily="34" charset="0"/>
                <a:cs typeface="Calibri" pitchFamily="34" charset="0"/>
              </a:rPr>
              <a:t>Sulfur</a:t>
            </a:r>
            <a:endParaRPr lang="en-GB" dirty="0">
              <a:solidFill>
                <a:srgbClr val="000000"/>
              </a:solidFill>
              <a:latin typeface="Calibri" pitchFamily="34" charset="0"/>
              <a:cs typeface="Calibri" pitchFamily="34" charset="0"/>
            </a:endParaRPr>
          </a:p>
        </p:txBody>
      </p:sp>
      <p:sp>
        <p:nvSpPr>
          <p:cNvPr id="5" name="TextBox 4"/>
          <p:cNvSpPr txBox="1"/>
          <p:nvPr/>
        </p:nvSpPr>
        <p:spPr>
          <a:xfrm>
            <a:off x="2987824" y="1772816"/>
            <a:ext cx="2304256" cy="2862322"/>
          </a:xfrm>
          <a:prstGeom prst="rect">
            <a:avLst/>
          </a:prstGeom>
          <a:solidFill>
            <a:schemeClr val="tx2">
              <a:lumMod val="60000"/>
              <a:lumOff val="40000"/>
            </a:schemeClr>
          </a:solidFill>
        </p:spPr>
        <p:txBody>
          <a:bodyPr wrap="square" rtlCol="0">
            <a:spAutoFit/>
          </a:bodyPr>
          <a:lstStyle/>
          <a:p>
            <a:r>
              <a:rPr lang="en-GB" b="1" dirty="0">
                <a:latin typeface="Calibri" pitchFamily="34" charset="0"/>
                <a:cs typeface="Calibri" pitchFamily="34" charset="0"/>
              </a:rPr>
              <a:t>Micro-minerals</a:t>
            </a:r>
          </a:p>
          <a:p>
            <a:r>
              <a:rPr lang="en-GB" dirty="0">
                <a:solidFill>
                  <a:srgbClr val="000000"/>
                </a:solidFill>
                <a:latin typeface="Calibri" pitchFamily="34" charset="0"/>
                <a:cs typeface="Calibri" pitchFamily="34" charset="0"/>
              </a:rPr>
              <a:t>Iron</a:t>
            </a:r>
          </a:p>
          <a:p>
            <a:r>
              <a:rPr lang="en-GB" dirty="0">
                <a:solidFill>
                  <a:srgbClr val="000000"/>
                </a:solidFill>
                <a:latin typeface="Calibri" pitchFamily="34" charset="0"/>
                <a:cs typeface="Calibri" pitchFamily="34" charset="0"/>
              </a:rPr>
              <a:t>Zinc</a:t>
            </a:r>
          </a:p>
          <a:p>
            <a:r>
              <a:rPr lang="en-GB" dirty="0">
                <a:solidFill>
                  <a:srgbClr val="000000"/>
                </a:solidFill>
                <a:latin typeface="Calibri" pitchFamily="34" charset="0"/>
                <a:cs typeface="Calibri" pitchFamily="34" charset="0"/>
              </a:rPr>
              <a:t>Copper</a:t>
            </a:r>
          </a:p>
          <a:p>
            <a:r>
              <a:rPr lang="en-GB" dirty="0">
                <a:solidFill>
                  <a:srgbClr val="000000"/>
                </a:solidFill>
                <a:latin typeface="Calibri" pitchFamily="34" charset="0"/>
                <a:cs typeface="Calibri" pitchFamily="34" charset="0"/>
              </a:rPr>
              <a:t>Selenium</a:t>
            </a:r>
          </a:p>
          <a:p>
            <a:r>
              <a:rPr lang="en-GB" dirty="0">
                <a:solidFill>
                  <a:srgbClr val="000000"/>
                </a:solidFill>
                <a:latin typeface="Calibri" pitchFamily="34" charset="0"/>
                <a:cs typeface="Calibri" pitchFamily="34" charset="0"/>
              </a:rPr>
              <a:t>Chromium</a:t>
            </a:r>
          </a:p>
          <a:p>
            <a:r>
              <a:rPr lang="en-GB" dirty="0">
                <a:solidFill>
                  <a:srgbClr val="000000"/>
                </a:solidFill>
                <a:latin typeface="Calibri" pitchFamily="34" charset="0"/>
                <a:cs typeface="Calibri" pitchFamily="34" charset="0"/>
              </a:rPr>
              <a:t>Iodine</a:t>
            </a:r>
          </a:p>
          <a:p>
            <a:r>
              <a:rPr lang="en-GB" dirty="0">
                <a:solidFill>
                  <a:srgbClr val="000000"/>
                </a:solidFill>
                <a:latin typeface="Calibri" pitchFamily="34" charset="0"/>
                <a:cs typeface="Calibri" pitchFamily="34" charset="0"/>
              </a:rPr>
              <a:t>Manganese</a:t>
            </a:r>
          </a:p>
          <a:p>
            <a:r>
              <a:rPr lang="en-GB" dirty="0">
                <a:solidFill>
                  <a:srgbClr val="000000"/>
                </a:solidFill>
                <a:latin typeface="Calibri" pitchFamily="34" charset="0"/>
                <a:cs typeface="Calibri" pitchFamily="34" charset="0"/>
              </a:rPr>
              <a:t>Molybdenum</a:t>
            </a:r>
          </a:p>
          <a:p>
            <a:r>
              <a:rPr lang="en-GB" dirty="0">
                <a:solidFill>
                  <a:srgbClr val="000000"/>
                </a:solidFill>
                <a:latin typeface="Calibri" pitchFamily="34" charset="0"/>
                <a:cs typeface="Calibri" pitchFamily="34" charset="0"/>
              </a:rPr>
              <a:t>Fluorine</a:t>
            </a:r>
          </a:p>
        </p:txBody>
      </p:sp>
      <p:sp>
        <p:nvSpPr>
          <p:cNvPr id="6" name="TextBox 5"/>
          <p:cNvSpPr txBox="1"/>
          <p:nvPr/>
        </p:nvSpPr>
        <p:spPr>
          <a:xfrm>
            <a:off x="5580112" y="1772816"/>
            <a:ext cx="2160240" cy="2031325"/>
          </a:xfrm>
          <a:prstGeom prst="rect">
            <a:avLst/>
          </a:prstGeom>
          <a:solidFill>
            <a:schemeClr val="accent1">
              <a:lumMod val="60000"/>
              <a:lumOff val="40000"/>
            </a:schemeClr>
          </a:solidFill>
        </p:spPr>
        <p:txBody>
          <a:bodyPr wrap="square" rtlCol="0">
            <a:spAutoFit/>
          </a:bodyPr>
          <a:lstStyle/>
          <a:p>
            <a:r>
              <a:rPr lang="en-GB" b="1" dirty="0">
                <a:latin typeface="Calibri" pitchFamily="34" charset="0"/>
                <a:cs typeface="Calibri" pitchFamily="34" charset="0"/>
              </a:rPr>
              <a:t>Ultra-trace</a:t>
            </a:r>
          </a:p>
          <a:p>
            <a:r>
              <a:rPr lang="en-GB" dirty="0">
                <a:latin typeface="Calibri" pitchFamily="34" charset="0"/>
                <a:cs typeface="Calibri" pitchFamily="34" charset="0"/>
              </a:rPr>
              <a:t>Nickel</a:t>
            </a:r>
          </a:p>
          <a:p>
            <a:r>
              <a:rPr lang="en-GB" dirty="0">
                <a:latin typeface="Calibri" pitchFamily="34" charset="0"/>
                <a:cs typeface="Calibri" pitchFamily="34" charset="0"/>
              </a:rPr>
              <a:t>Silicon</a:t>
            </a:r>
          </a:p>
          <a:p>
            <a:r>
              <a:rPr lang="en-GB" dirty="0">
                <a:latin typeface="Calibri" pitchFamily="34" charset="0"/>
                <a:cs typeface="Calibri" pitchFamily="34" charset="0"/>
              </a:rPr>
              <a:t>Vanadium</a:t>
            </a:r>
          </a:p>
          <a:p>
            <a:r>
              <a:rPr lang="en-GB" dirty="0">
                <a:latin typeface="Calibri" pitchFamily="34" charset="0"/>
                <a:cs typeface="Calibri" pitchFamily="34" charset="0"/>
              </a:rPr>
              <a:t>Arsenic</a:t>
            </a:r>
          </a:p>
          <a:p>
            <a:r>
              <a:rPr lang="en-GB" dirty="0">
                <a:latin typeface="Calibri" pitchFamily="34" charset="0"/>
                <a:cs typeface="Calibri" pitchFamily="34" charset="0"/>
              </a:rPr>
              <a:t>Boron</a:t>
            </a:r>
          </a:p>
          <a:p>
            <a:r>
              <a:rPr lang="en-GB" dirty="0">
                <a:latin typeface="Calibri" pitchFamily="34" charset="0"/>
                <a:cs typeface="Calibri" pitchFamily="34" charset="0"/>
              </a:rPr>
              <a:t>Cobalt</a:t>
            </a:r>
          </a:p>
        </p:txBody>
      </p:sp>
    </p:spTree>
    <p:extLst>
      <p:ext uri="{BB962C8B-B14F-4D97-AF65-F5344CB8AC3E}">
        <p14:creationId xmlns:p14="http://schemas.microsoft.com/office/powerpoint/2010/main" val="19914953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7620000" cy="1143000"/>
          </a:xfrm>
        </p:spPr>
        <p:txBody>
          <a:bodyPr/>
          <a:lstStyle/>
          <a:p>
            <a:r>
              <a:rPr lang="en-GB" dirty="0"/>
              <a:t>China’s ‘success’ story</a:t>
            </a:r>
          </a:p>
        </p:txBody>
      </p:sp>
      <p:sp>
        <p:nvSpPr>
          <p:cNvPr id="3" name="Content Placeholder 2"/>
          <p:cNvSpPr>
            <a:spLocks noGrp="1"/>
          </p:cNvSpPr>
          <p:nvPr>
            <p:ph idx="1"/>
          </p:nvPr>
        </p:nvSpPr>
        <p:spPr>
          <a:xfrm>
            <a:off x="-18326" y="1380830"/>
            <a:ext cx="5592711" cy="4800600"/>
          </a:xfrm>
        </p:spPr>
        <p:txBody>
          <a:bodyPr>
            <a:normAutofit fontScale="92500"/>
          </a:bodyPr>
          <a:lstStyle/>
          <a:p>
            <a:pPr lvl="1">
              <a:lnSpc>
                <a:spcPct val="120000"/>
              </a:lnSpc>
              <a:buFont typeface="Wingdings" panose="05000000000000000000" pitchFamily="2" charset="2"/>
              <a:buChar char="Ø"/>
              <a:defRPr/>
            </a:pPr>
            <a:r>
              <a:rPr lang="en-GB" sz="1900" dirty="0">
                <a:latin typeface="Calibri" pitchFamily="34" charset="0"/>
                <a:cs typeface="Arial" charset="0"/>
              </a:rPr>
              <a:t>2002 consensus estimated IDA present in</a:t>
            </a:r>
          </a:p>
          <a:p>
            <a:pPr lvl="2">
              <a:lnSpc>
                <a:spcPct val="120000"/>
              </a:lnSpc>
              <a:buFont typeface="Wingdings" panose="05000000000000000000" pitchFamily="2" charset="2"/>
              <a:buChar char="Ø"/>
              <a:defRPr/>
            </a:pPr>
            <a:r>
              <a:rPr lang="en-GB" sz="1700" dirty="0">
                <a:latin typeface="Calibri" pitchFamily="34" charset="0"/>
                <a:cs typeface="Arial" charset="0"/>
              </a:rPr>
              <a:t>20.6 % women of childbearing age</a:t>
            </a:r>
          </a:p>
          <a:p>
            <a:pPr lvl="2">
              <a:lnSpc>
                <a:spcPct val="120000"/>
              </a:lnSpc>
              <a:buFont typeface="Wingdings" panose="05000000000000000000" pitchFamily="2" charset="2"/>
              <a:buChar char="Ø"/>
              <a:defRPr/>
            </a:pPr>
            <a:r>
              <a:rPr lang="en-GB" sz="1700" dirty="0">
                <a:latin typeface="Calibri" pitchFamily="34" charset="0"/>
                <a:cs typeface="Arial" charset="0"/>
              </a:rPr>
              <a:t>24.2 % &lt;2 years age</a:t>
            </a:r>
          </a:p>
          <a:p>
            <a:pPr lvl="2">
              <a:lnSpc>
                <a:spcPct val="120000"/>
              </a:lnSpc>
              <a:buFont typeface="Wingdings" panose="05000000000000000000" pitchFamily="2" charset="2"/>
              <a:buChar char="Ø"/>
              <a:defRPr/>
            </a:pPr>
            <a:r>
              <a:rPr lang="en-GB" sz="1700" dirty="0">
                <a:latin typeface="Calibri" pitchFamily="34" charset="0"/>
                <a:cs typeface="Arial" charset="0"/>
              </a:rPr>
              <a:t>21.5 % &gt; 60 years age</a:t>
            </a:r>
          </a:p>
          <a:p>
            <a:pPr lvl="2">
              <a:lnSpc>
                <a:spcPct val="120000"/>
              </a:lnSpc>
              <a:buFont typeface="Wingdings" panose="05000000000000000000" pitchFamily="2" charset="2"/>
              <a:buChar char="Ø"/>
              <a:defRPr/>
            </a:pPr>
            <a:endParaRPr lang="en-GB" sz="1700" dirty="0">
              <a:latin typeface="Calibri" pitchFamily="34" charset="0"/>
              <a:cs typeface="Arial" charset="0"/>
            </a:endParaRPr>
          </a:p>
          <a:p>
            <a:pPr lvl="1">
              <a:lnSpc>
                <a:spcPct val="120000"/>
              </a:lnSpc>
              <a:buFont typeface="Wingdings" panose="05000000000000000000" pitchFamily="2" charset="2"/>
              <a:buChar char="Ø"/>
              <a:defRPr/>
            </a:pPr>
            <a:r>
              <a:rPr lang="en-GB" sz="1900" dirty="0">
                <a:latin typeface="Calibri" pitchFamily="34" charset="0"/>
                <a:cs typeface="Arial" charset="0"/>
              </a:rPr>
              <a:t>2003 GAIN invested $3 million to fortify soy sauce with iron (2010 further invested $1.5 million)</a:t>
            </a:r>
          </a:p>
          <a:p>
            <a:pPr lvl="1">
              <a:lnSpc>
                <a:spcPct val="120000"/>
              </a:lnSpc>
              <a:buFont typeface="Wingdings" panose="05000000000000000000" pitchFamily="2" charset="2"/>
              <a:buChar char="Ø"/>
              <a:defRPr/>
            </a:pPr>
            <a:endParaRPr lang="en-GB" sz="1900" dirty="0">
              <a:latin typeface="Calibri" pitchFamily="34" charset="0"/>
              <a:cs typeface="Arial" charset="0"/>
            </a:endParaRPr>
          </a:p>
          <a:p>
            <a:pPr lvl="1">
              <a:lnSpc>
                <a:spcPct val="120000"/>
              </a:lnSpc>
              <a:buFont typeface="Wingdings" panose="05000000000000000000" pitchFamily="2" charset="2"/>
              <a:buChar char="Ø"/>
              <a:defRPr/>
            </a:pPr>
            <a:r>
              <a:rPr lang="en-GB" sz="1900" dirty="0">
                <a:latin typeface="Calibri" pitchFamily="34" charset="0"/>
                <a:cs typeface="Arial" charset="0"/>
              </a:rPr>
              <a:t> Soy sauce is consumed in small but consistent portions amongst 70 % China’s population</a:t>
            </a:r>
            <a:endParaRPr lang="en-GB" dirty="0"/>
          </a:p>
          <a:p>
            <a:pPr lvl="1">
              <a:lnSpc>
                <a:spcPct val="120000"/>
              </a:lnSpc>
              <a:buFont typeface="Wingdings" panose="05000000000000000000" pitchFamily="2" charset="2"/>
              <a:buChar char="Ø"/>
              <a:defRPr/>
            </a:pPr>
            <a:endParaRPr lang="en-GB" sz="1900" dirty="0">
              <a:latin typeface="Calibri" pitchFamily="34" charset="0"/>
              <a:cs typeface="Arial" charset="0"/>
            </a:endParaRPr>
          </a:p>
          <a:p>
            <a:pPr lvl="1">
              <a:lnSpc>
                <a:spcPct val="120000"/>
              </a:lnSpc>
              <a:buFont typeface="Wingdings" panose="05000000000000000000" pitchFamily="2" charset="2"/>
              <a:buChar char="Ø"/>
              <a:defRPr/>
            </a:pPr>
            <a:r>
              <a:rPr lang="en-GB" sz="1800" dirty="0">
                <a:latin typeface="Calibri" pitchFamily="34" charset="0"/>
                <a:cs typeface="Arial" charset="0"/>
              </a:rPr>
              <a:t>Phase 1: 2003-2008 Anaemia in women and children dropped by 1/3.  Consumer knowledge also improved</a:t>
            </a:r>
          </a:p>
          <a:p>
            <a:pPr lvl="1">
              <a:lnSpc>
                <a:spcPct val="120000"/>
              </a:lnSpc>
              <a:defRPr/>
            </a:pPr>
            <a:endParaRPr lang="en-GB" sz="1900" dirty="0">
              <a:latin typeface="Calibri" pitchFamily="34" charset="0"/>
              <a:cs typeface="Arial" charset="0"/>
            </a:endParaRPr>
          </a:p>
          <a:p>
            <a:pPr lvl="1">
              <a:lnSpc>
                <a:spcPct val="120000"/>
              </a:lnSpc>
              <a:defRPr/>
            </a:pPr>
            <a:endParaRPr lang="en-GB" sz="1900" dirty="0">
              <a:latin typeface="Calibri" pitchFamily="34" charset="0"/>
              <a:cs typeface="Arial" charset="0"/>
            </a:endParaRP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6030" y="1196752"/>
            <a:ext cx="1623211" cy="98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19" y="0"/>
            <a:ext cx="2820721"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2257" r="2496" b="16303"/>
          <a:stretch/>
        </p:blipFill>
        <p:spPr bwMode="auto">
          <a:xfrm>
            <a:off x="5574385" y="2565479"/>
            <a:ext cx="2787013" cy="3573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4473" y="6139108"/>
            <a:ext cx="308610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8357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12776"/>
            <a:ext cx="7931224" cy="4800600"/>
          </a:xfrm>
        </p:spPr>
        <p:txBody>
          <a:bodyPr>
            <a:normAutofit/>
          </a:bodyPr>
          <a:lstStyle/>
          <a:p>
            <a:pPr>
              <a:lnSpc>
                <a:spcPct val="110000"/>
              </a:lnSpc>
              <a:buFont typeface="Wingdings" panose="05000000000000000000" pitchFamily="2" charset="2"/>
              <a:buChar char="Ø"/>
              <a:defRPr/>
            </a:pPr>
            <a:r>
              <a:rPr lang="en-GB" sz="2400" kern="0" dirty="0">
                <a:latin typeface="Calibri" pitchFamily="34" charset="0"/>
                <a:cs typeface="Calibri" pitchFamily="34" charset="0"/>
              </a:rPr>
              <a:t> Fe overload (poisoning) may occur if individual supplements diet for long period of time</a:t>
            </a:r>
          </a:p>
          <a:p>
            <a:pPr lvl="1">
              <a:lnSpc>
                <a:spcPct val="110000"/>
              </a:lnSpc>
              <a:buFont typeface="Wingdings" panose="05000000000000000000" pitchFamily="2" charset="2"/>
              <a:buChar char="Ø"/>
              <a:defRPr/>
            </a:pPr>
            <a:r>
              <a:rPr lang="en-US" kern="0" dirty="0">
                <a:latin typeface="Calibri" pitchFamily="34" charset="0"/>
                <a:cs typeface="Calibri" pitchFamily="34" charset="0"/>
              </a:rPr>
              <a:t>Only supplement if clinically approved</a:t>
            </a:r>
          </a:p>
          <a:p>
            <a:pPr marL="1225296" lvl="2" indent="-457200">
              <a:lnSpc>
                <a:spcPct val="110000"/>
              </a:lnSpc>
              <a:buFont typeface="Wingdings" panose="05000000000000000000" pitchFamily="2" charset="2"/>
              <a:buChar char="Ø"/>
              <a:defRPr/>
            </a:pPr>
            <a:endParaRPr lang="en-US" sz="2400" kern="0" dirty="0">
              <a:latin typeface="Calibri" pitchFamily="34" charset="0"/>
              <a:cs typeface="Calibri" pitchFamily="34" charset="0"/>
            </a:endParaRPr>
          </a:p>
          <a:p>
            <a:pPr marL="613664" indent="-457200">
              <a:lnSpc>
                <a:spcPct val="110000"/>
              </a:lnSpc>
              <a:buFont typeface="Wingdings" panose="05000000000000000000" pitchFamily="2" charset="2"/>
              <a:buChar char="Ø"/>
              <a:defRPr/>
            </a:pPr>
            <a:r>
              <a:rPr lang="en-US" sz="2400" kern="0" dirty="0">
                <a:latin typeface="Calibri" pitchFamily="34" charset="0"/>
                <a:cs typeface="Calibri" pitchFamily="34" charset="0"/>
              </a:rPr>
              <a:t>Increased Fe status may occur by;</a:t>
            </a:r>
          </a:p>
          <a:p>
            <a:pPr marL="855408" lvl="1" indent="-342900">
              <a:lnSpc>
                <a:spcPct val="110000"/>
              </a:lnSpc>
              <a:buFont typeface="Wingdings" panose="05000000000000000000" pitchFamily="2" charset="2"/>
              <a:buChar char="Ø"/>
              <a:defRPr/>
            </a:pPr>
            <a:r>
              <a:rPr lang="en-US" kern="0" dirty="0">
                <a:latin typeface="Calibri" pitchFamily="34" charset="0"/>
                <a:cs typeface="Calibri" pitchFamily="34" charset="0"/>
              </a:rPr>
              <a:t>Increased by parenteral administration via blood transfusion</a:t>
            </a:r>
          </a:p>
          <a:p>
            <a:pPr marL="855408" lvl="1" indent="-342900">
              <a:lnSpc>
                <a:spcPct val="110000"/>
              </a:lnSpc>
              <a:defRPr/>
            </a:pPr>
            <a:endParaRPr lang="en-US" kern="0" dirty="0">
              <a:latin typeface="Calibri" pitchFamily="34" charset="0"/>
              <a:cs typeface="Calibri" pitchFamily="34" charset="0"/>
            </a:endParaRPr>
          </a:p>
          <a:p>
            <a:pPr marL="512508" lvl="1" indent="0">
              <a:lnSpc>
                <a:spcPct val="110000"/>
              </a:lnSpc>
              <a:buNone/>
              <a:defRPr/>
            </a:pPr>
            <a:endParaRPr lang="en-US" kern="0" dirty="0">
              <a:latin typeface="Calibri" pitchFamily="34" charset="0"/>
              <a:cs typeface="Calibri" pitchFamily="34" charset="0"/>
            </a:endParaRPr>
          </a:p>
          <a:p>
            <a:pPr marL="526796" indent="-342900">
              <a:lnSpc>
                <a:spcPct val="110000"/>
              </a:lnSpc>
              <a:defRPr/>
            </a:pPr>
            <a:endParaRPr lang="en-US" kern="0" dirty="0">
              <a:latin typeface="Calibri" pitchFamily="34" charset="0"/>
              <a:cs typeface="Calibri" pitchFamily="34" charset="0"/>
            </a:endParaRPr>
          </a:p>
        </p:txBody>
      </p:sp>
      <p:sp>
        <p:nvSpPr>
          <p:cNvPr id="47106" name="Title 1"/>
          <p:cNvSpPr>
            <a:spLocks noGrp="1"/>
          </p:cNvSpPr>
          <p:nvPr>
            <p:ph type="title"/>
          </p:nvPr>
        </p:nvSpPr>
        <p:spPr>
          <a:xfrm>
            <a:off x="323528" y="332656"/>
            <a:ext cx="8229600" cy="1143000"/>
          </a:xfrm>
        </p:spPr>
        <p:txBody>
          <a:bodyPr/>
          <a:lstStyle/>
          <a:p>
            <a:pPr eaLnBrk="1" hangingPunct="1"/>
            <a:r>
              <a:rPr lang="en-GB" b="1" dirty="0">
                <a:latin typeface="Calibri" pitchFamily="34" charset="0"/>
                <a:cs typeface="Calibri" pitchFamily="34" charset="0"/>
              </a:rPr>
              <a:t>Toxicity - overload</a:t>
            </a:r>
          </a:p>
        </p:txBody>
      </p:sp>
    </p:spTree>
    <p:custDataLst>
      <p:tags r:id="rId1"/>
    </p:custDataLst>
    <p:extLst>
      <p:ext uri="{BB962C8B-B14F-4D97-AF65-F5344CB8AC3E}">
        <p14:creationId xmlns:p14="http://schemas.microsoft.com/office/powerpoint/2010/main" val="11021873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iodine</a:t>
            </a:r>
          </a:p>
        </p:txBody>
      </p:sp>
    </p:spTree>
    <p:extLst>
      <p:ext uri="{BB962C8B-B14F-4D97-AF65-F5344CB8AC3E}">
        <p14:creationId xmlns:p14="http://schemas.microsoft.com/office/powerpoint/2010/main" val="26957688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Iodine Food Sources</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804979"/>
            <a:ext cx="2814811" cy="2132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6030" y="548680"/>
            <a:ext cx="1412170" cy="1049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990456"/>
            <a:ext cx="1728192" cy="1577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3553" y="2286001"/>
            <a:ext cx="2202687" cy="2079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16532" y="1655264"/>
            <a:ext cx="1146468" cy="369332"/>
          </a:xfrm>
          <a:prstGeom prst="rect">
            <a:avLst/>
          </a:prstGeom>
          <a:noFill/>
        </p:spPr>
        <p:txBody>
          <a:bodyPr wrap="none" rtlCol="0">
            <a:spAutoFit/>
          </a:bodyPr>
          <a:lstStyle/>
          <a:p>
            <a:r>
              <a:rPr lang="en-GB" dirty="0"/>
              <a:t>Seaweed</a:t>
            </a:r>
          </a:p>
        </p:txBody>
      </p:sp>
      <p:sp>
        <p:nvSpPr>
          <p:cNvPr id="9" name="TextBox 8"/>
          <p:cNvSpPr txBox="1"/>
          <p:nvPr/>
        </p:nvSpPr>
        <p:spPr>
          <a:xfrm>
            <a:off x="6679164" y="4365104"/>
            <a:ext cx="1018227" cy="369332"/>
          </a:xfrm>
          <a:prstGeom prst="rect">
            <a:avLst/>
          </a:prstGeom>
          <a:noFill/>
        </p:spPr>
        <p:txBody>
          <a:bodyPr wrap="none" rtlCol="0">
            <a:spAutoFit/>
          </a:bodyPr>
          <a:lstStyle/>
          <a:p>
            <a:r>
              <a:rPr lang="en-GB" dirty="0"/>
              <a:t>Sea salt</a:t>
            </a:r>
          </a:p>
        </p:txBody>
      </p:sp>
      <p:sp>
        <p:nvSpPr>
          <p:cNvPr id="10" name="TextBox 9"/>
          <p:cNvSpPr txBox="1"/>
          <p:nvPr/>
        </p:nvSpPr>
        <p:spPr>
          <a:xfrm>
            <a:off x="467544" y="3567824"/>
            <a:ext cx="1107996" cy="369332"/>
          </a:xfrm>
          <a:prstGeom prst="rect">
            <a:avLst/>
          </a:prstGeom>
          <a:noFill/>
        </p:spPr>
        <p:txBody>
          <a:bodyPr wrap="none" rtlCol="0">
            <a:spAutoFit/>
          </a:bodyPr>
          <a:lstStyle/>
          <a:p>
            <a:r>
              <a:rPr lang="en-GB" dirty="0"/>
              <a:t>Sea food</a:t>
            </a:r>
          </a:p>
        </p:txBody>
      </p:sp>
      <p:pic>
        <p:nvPicPr>
          <p:cNvPr id="1536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953" y="4469150"/>
            <a:ext cx="2108395" cy="168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67544" y="6221126"/>
            <a:ext cx="1107996" cy="369332"/>
          </a:xfrm>
          <a:prstGeom prst="rect">
            <a:avLst/>
          </a:prstGeom>
          <a:noFill/>
        </p:spPr>
        <p:txBody>
          <a:bodyPr wrap="none" rtlCol="0">
            <a:spAutoFit/>
          </a:bodyPr>
          <a:lstStyle/>
          <a:p>
            <a:r>
              <a:rPr lang="en-GB" dirty="0"/>
              <a:t>Cereals?</a:t>
            </a:r>
          </a:p>
        </p:txBody>
      </p:sp>
      <p:pic>
        <p:nvPicPr>
          <p:cNvPr id="1536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4643647"/>
            <a:ext cx="2524008" cy="1604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505200" y="6172200"/>
            <a:ext cx="954107" cy="369332"/>
          </a:xfrm>
          <a:prstGeom prst="rect">
            <a:avLst/>
          </a:prstGeom>
          <a:noFill/>
        </p:spPr>
        <p:txBody>
          <a:bodyPr wrap="none" rtlCol="0">
            <a:spAutoFit/>
          </a:bodyPr>
          <a:lstStyle/>
          <a:p>
            <a:r>
              <a:rPr lang="en-GB" dirty="0"/>
              <a:t>Plants?</a:t>
            </a:r>
          </a:p>
        </p:txBody>
      </p:sp>
    </p:spTree>
    <p:extLst>
      <p:ext uri="{BB962C8B-B14F-4D97-AF65-F5344CB8AC3E}">
        <p14:creationId xmlns:p14="http://schemas.microsoft.com/office/powerpoint/2010/main" val="25985751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8229600" cy="990600"/>
          </a:xfrm>
        </p:spPr>
        <p:txBody>
          <a:bodyPr/>
          <a:lstStyle/>
          <a:p>
            <a:r>
              <a:rPr lang="en-GB" b="1" dirty="0">
                <a:latin typeface="Calibri" panose="020F0502020204030204" pitchFamily="34" charset="0"/>
              </a:rPr>
              <a:t>Absorption</a:t>
            </a:r>
          </a:p>
        </p:txBody>
      </p:sp>
      <p:sp>
        <p:nvSpPr>
          <p:cNvPr id="3" name="Content Placeholder 2"/>
          <p:cNvSpPr>
            <a:spLocks noGrp="1"/>
          </p:cNvSpPr>
          <p:nvPr>
            <p:ph idx="1"/>
          </p:nvPr>
        </p:nvSpPr>
        <p:spPr>
          <a:xfrm>
            <a:off x="457200" y="1600200"/>
            <a:ext cx="8291264" cy="4800600"/>
          </a:xfrm>
        </p:spPr>
        <p:txBody>
          <a:bodyPr>
            <a:normAutofit/>
          </a:bodyPr>
          <a:lstStyle/>
          <a:p>
            <a:pPr>
              <a:buFont typeface="Wingdings" panose="05000000000000000000" pitchFamily="2" charset="2"/>
              <a:buChar char="Ø"/>
            </a:pPr>
            <a:r>
              <a:rPr lang="en-GB" dirty="0">
                <a:latin typeface="Calibri" panose="020F0502020204030204" pitchFamily="34" charset="0"/>
              </a:rPr>
              <a:t> </a:t>
            </a:r>
            <a:r>
              <a:rPr lang="en-GB" dirty="0">
                <a:solidFill>
                  <a:srgbClr val="000000"/>
                </a:solidFill>
                <a:latin typeface="Calibri" panose="020F0502020204030204" pitchFamily="34" charset="0"/>
              </a:rPr>
              <a:t>Iodine is absorbed as iodide (I</a:t>
            </a:r>
            <a:r>
              <a:rPr lang="en-GB" baseline="30000" dirty="0">
                <a:solidFill>
                  <a:srgbClr val="000000"/>
                </a:solidFill>
                <a:latin typeface="Calibri" panose="020F0502020204030204" pitchFamily="34" charset="0"/>
              </a:rPr>
              <a:t>-</a:t>
            </a:r>
            <a:r>
              <a:rPr lang="en-GB" dirty="0">
                <a:solidFill>
                  <a:srgbClr val="000000"/>
                </a:solidFill>
                <a:latin typeface="Calibri" panose="020F0502020204030204" pitchFamily="34" charset="0"/>
              </a:rPr>
              <a:t>) </a:t>
            </a:r>
          </a:p>
          <a:p>
            <a:pPr marL="457200" indent="-342900">
              <a:buFont typeface="Wingdings" panose="05000000000000000000" pitchFamily="2" charset="2"/>
              <a:buChar char="Ø"/>
            </a:pPr>
            <a:endParaRPr lang="en-GB" dirty="0">
              <a:solidFill>
                <a:srgbClr val="000000"/>
              </a:solidFill>
              <a:latin typeface="Calibri" panose="020F0502020204030204" pitchFamily="34" charset="0"/>
            </a:endParaRPr>
          </a:p>
          <a:p>
            <a:pPr>
              <a:buFont typeface="Wingdings" panose="05000000000000000000" pitchFamily="2" charset="2"/>
              <a:buChar char="Ø"/>
            </a:pPr>
            <a:r>
              <a:rPr lang="en-GB" dirty="0">
                <a:solidFill>
                  <a:srgbClr val="000000"/>
                </a:solidFill>
                <a:latin typeface="Calibri" panose="020F0502020204030204" pitchFamily="34" charset="0"/>
              </a:rPr>
              <a:t> Rapidly absorbed in the gut</a:t>
            </a:r>
          </a:p>
          <a:p>
            <a:pPr lvl="1">
              <a:buFont typeface="Wingdings" panose="05000000000000000000" pitchFamily="2" charset="2"/>
              <a:buChar char="Ø"/>
            </a:pPr>
            <a:r>
              <a:rPr lang="en-GB" dirty="0">
                <a:solidFill>
                  <a:srgbClr val="000000"/>
                </a:solidFill>
                <a:latin typeface="Calibri" pitchFamily="34" charset="0"/>
                <a:cs typeface="Calibri" pitchFamily="34" charset="0"/>
              </a:rPr>
              <a:t> Distributed throughout the whole body (unbound)</a:t>
            </a:r>
          </a:p>
          <a:p>
            <a:pPr lvl="1">
              <a:buFont typeface="Wingdings" panose="05000000000000000000" pitchFamily="2" charset="2"/>
              <a:buChar char="Ø"/>
            </a:pPr>
            <a:r>
              <a:rPr lang="en-GB" dirty="0">
                <a:solidFill>
                  <a:srgbClr val="000000"/>
                </a:solidFill>
                <a:latin typeface="Calibri" pitchFamily="34" charset="0"/>
                <a:cs typeface="Calibri" pitchFamily="34" charset="0"/>
              </a:rPr>
              <a:t> More concentrated in thyroid, saliva and gastric glands</a:t>
            </a:r>
          </a:p>
          <a:p>
            <a:pPr lvl="1">
              <a:buFont typeface="Wingdings" panose="05000000000000000000" pitchFamily="2" charset="2"/>
              <a:buChar char="Ø"/>
            </a:pPr>
            <a:r>
              <a:rPr lang="en-GB" dirty="0">
                <a:solidFill>
                  <a:srgbClr val="000000"/>
                </a:solidFill>
                <a:latin typeface="Calibri" pitchFamily="34" charset="0"/>
                <a:cs typeface="Calibri" pitchFamily="34" charset="0"/>
              </a:rPr>
              <a:t> Excess is excreted in urine</a:t>
            </a:r>
          </a:p>
          <a:p>
            <a:pPr lvl="1">
              <a:buFont typeface="Wingdings" panose="05000000000000000000" pitchFamily="2" charset="2"/>
              <a:buChar char="Ø"/>
            </a:pPr>
            <a:endParaRPr lang="en-GB" dirty="0">
              <a:solidFill>
                <a:srgbClr val="000000"/>
              </a:solidFill>
              <a:latin typeface="Calibri" pitchFamily="34" charset="0"/>
              <a:cs typeface="Calibri" pitchFamily="34" charset="0"/>
              <a:sym typeface="Wingdings" pitchFamily="2" charset="2"/>
            </a:endParaRPr>
          </a:p>
          <a:p>
            <a:pPr>
              <a:buFont typeface="Wingdings" panose="05000000000000000000" pitchFamily="2" charset="2"/>
              <a:buChar char="Ø"/>
            </a:pPr>
            <a:r>
              <a:rPr lang="en-US" dirty="0">
                <a:solidFill>
                  <a:srgbClr val="000000"/>
                </a:solidFill>
                <a:latin typeface="Calibri" pitchFamily="34" charset="0"/>
                <a:cs typeface="Calibri" pitchFamily="34" charset="0"/>
                <a:sym typeface="Wingdings" pitchFamily="2" charset="2"/>
              </a:rPr>
              <a:t> Human contain about </a:t>
            </a:r>
            <a:r>
              <a:rPr lang="en-US" b="1" dirty="0">
                <a:solidFill>
                  <a:srgbClr val="000000"/>
                </a:solidFill>
                <a:latin typeface="Calibri" pitchFamily="34" charset="0"/>
                <a:cs typeface="Calibri" pitchFamily="34" charset="0"/>
                <a:sym typeface="Wingdings" pitchFamily="2" charset="2"/>
              </a:rPr>
              <a:t>20-30 mg</a:t>
            </a:r>
          </a:p>
          <a:p>
            <a:pPr marL="894652" lvl="1" indent="-342900">
              <a:buFont typeface="Wingdings" panose="05000000000000000000" pitchFamily="2" charset="2"/>
              <a:buChar char="Ø"/>
              <a:defRPr/>
            </a:pPr>
            <a:r>
              <a:rPr lang="en-US" dirty="0">
                <a:solidFill>
                  <a:srgbClr val="000000"/>
                </a:solidFill>
                <a:latin typeface="Calibri" pitchFamily="34" charset="0"/>
                <a:cs typeface="Calibri" pitchFamily="34" charset="0"/>
                <a:sym typeface="Wingdings" pitchFamily="2" charset="2"/>
              </a:rPr>
              <a:t>80% present in thyroid gland </a:t>
            </a:r>
          </a:p>
          <a:p>
            <a:pPr marL="597472" indent="-342900">
              <a:buFont typeface="Wingdings" panose="05000000000000000000" pitchFamily="2" charset="2"/>
              <a:buChar char="Ø"/>
              <a:defRPr/>
            </a:pPr>
            <a:endParaRPr lang="en-GB" dirty="0">
              <a:solidFill>
                <a:srgbClr val="FCA304"/>
              </a:solidFill>
              <a:latin typeface="Calibri" pitchFamily="34" charset="0"/>
              <a:cs typeface="Calibri" pitchFamily="34" charset="0"/>
            </a:endParaRPr>
          </a:p>
          <a:p>
            <a:pPr lvl="1">
              <a:buFont typeface="Wingdings" panose="05000000000000000000" pitchFamily="2" charset="2"/>
              <a:buChar char="Ø"/>
            </a:pPr>
            <a:endParaRPr lang="en-GB" dirty="0">
              <a:latin typeface="Calibri" panose="020F0502020204030204" pitchFamily="34" charset="0"/>
            </a:endParaRPr>
          </a:p>
        </p:txBody>
      </p:sp>
    </p:spTree>
    <p:extLst>
      <p:ext uri="{BB962C8B-B14F-4D97-AF65-F5344CB8AC3E}">
        <p14:creationId xmlns:p14="http://schemas.microsoft.com/office/powerpoint/2010/main" val="23397068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Roles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GB" dirty="0">
                <a:solidFill>
                  <a:srgbClr val="000000"/>
                </a:solidFill>
              </a:rPr>
              <a:t> </a:t>
            </a:r>
            <a:r>
              <a:rPr lang="en-GB" dirty="0">
                <a:solidFill>
                  <a:srgbClr val="000000"/>
                </a:solidFill>
                <a:latin typeface="Calibri" panose="020F0502020204030204" pitchFamily="34" charset="0"/>
              </a:rPr>
              <a:t>Synthesis of </a:t>
            </a:r>
            <a:r>
              <a:rPr lang="en-GB" b="1" dirty="0">
                <a:solidFill>
                  <a:srgbClr val="000000"/>
                </a:solidFill>
                <a:latin typeface="Calibri" panose="020F0502020204030204" pitchFamily="34" charset="0"/>
              </a:rPr>
              <a:t>thyroid hormones </a:t>
            </a:r>
            <a:r>
              <a:rPr lang="en-GB" dirty="0">
                <a:solidFill>
                  <a:srgbClr val="000000"/>
                </a:solidFill>
                <a:latin typeface="Calibri" panose="020F0502020204030204" pitchFamily="34" charset="0"/>
              </a:rPr>
              <a:t>in thyroid gland</a:t>
            </a:r>
            <a:endParaRPr lang="en-GB" sz="2800" dirty="0">
              <a:solidFill>
                <a:srgbClr val="000000"/>
              </a:solidFill>
              <a:latin typeface="Calibri" panose="020F0502020204030204" pitchFamily="34" charset="0"/>
            </a:endParaRPr>
          </a:p>
          <a:p>
            <a:pPr marL="1034669" lvl="2" indent="-285750">
              <a:lnSpc>
                <a:spcPct val="120000"/>
              </a:lnSpc>
              <a:buFont typeface="Wingdings" panose="05000000000000000000" pitchFamily="2" charset="2"/>
              <a:buChar char="Ø"/>
            </a:pPr>
            <a:r>
              <a:rPr lang="en-US" dirty="0" err="1">
                <a:solidFill>
                  <a:srgbClr val="000000"/>
                </a:solidFill>
                <a:latin typeface="Calibri" pitchFamily="34" charset="0"/>
                <a:cs typeface="Calibri" pitchFamily="34" charset="0"/>
              </a:rPr>
              <a:t>Thyroxine</a:t>
            </a:r>
            <a:r>
              <a:rPr lang="en-US" dirty="0">
                <a:solidFill>
                  <a:srgbClr val="000000"/>
                </a:solidFill>
                <a:latin typeface="Calibri" pitchFamily="34" charset="0"/>
                <a:cs typeface="Calibri" pitchFamily="34" charset="0"/>
              </a:rPr>
              <a:t> - 3, 5, 3’, 5’ </a:t>
            </a:r>
            <a:r>
              <a:rPr lang="en-US" dirty="0" err="1">
                <a:solidFill>
                  <a:srgbClr val="000000"/>
                </a:solidFill>
                <a:latin typeface="Calibri" pitchFamily="34" charset="0"/>
                <a:cs typeface="Calibri" pitchFamily="34" charset="0"/>
              </a:rPr>
              <a:t>Tetraiodothryronine</a:t>
            </a:r>
            <a:r>
              <a:rPr lang="en-US" dirty="0">
                <a:solidFill>
                  <a:srgbClr val="000000"/>
                </a:solidFill>
                <a:latin typeface="Calibri" pitchFamily="34" charset="0"/>
                <a:cs typeface="Calibri" pitchFamily="34" charset="0"/>
              </a:rPr>
              <a:t>, T</a:t>
            </a:r>
            <a:r>
              <a:rPr lang="en-US" baseline="-25000" dirty="0">
                <a:solidFill>
                  <a:srgbClr val="000000"/>
                </a:solidFill>
                <a:latin typeface="Calibri" pitchFamily="34" charset="0"/>
                <a:cs typeface="Calibri" pitchFamily="34" charset="0"/>
              </a:rPr>
              <a:t>4 </a:t>
            </a:r>
            <a:endParaRPr lang="en-US" dirty="0">
              <a:solidFill>
                <a:srgbClr val="000000"/>
              </a:solidFill>
              <a:latin typeface="Calibri" pitchFamily="34" charset="0"/>
              <a:cs typeface="Calibri" pitchFamily="34" charset="0"/>
            </a:endParaRPr>
          </a:p>
          <a:p>
            <a:pPr marL="1034669" lvl="2" indent="-285750">
              <a:lnSpc>
                <a:spcPct val="120000"/>
              </a:lnSpc>
              <a:buFont typeface="Wingdings" panose="05000000000000000000" pitchFamily="2" charset="2"/>
              <a:buChar char="Ø"/>
            </a:pPr>
            <a:r>
              <a:rPr lang="en-US" dirty="0">
                <a:solidFill>
                  <a:srgbClr val="000000"/>
                </a:solidFill>
                <a:latin typeface="Calibri" pitchFamily="34" charset="0"/>
                <a:cs typeface="Calibri" pitchFamily="34" charset="0"/>
              </a:rPr>
              <a:t>3, 3’, 5’ </a:t>
            </a:r>
            <a:r>
              <a:rPr lang="en-US" dirty="0" err="1">
                <a:solidFill>
                  <a:srgbClr val="000000"/>
                </a:solidFill>
                <a:latin typeface="Calibri" pitchFamily="34" charset="0"/>
                <a:cs typeface="Calibri" pitchFamily="34" charset="0"/>
              </a:rPr>
              <a:t>Triiodothryronine</a:t>
            </a:r>
            <a:r>
              <a:rPr lang="en-US" dirty="0">
                <a:solidFill>
                  <a:srgbClr val="000000"/>
                </a:solidFill>
                <a:latin typeface="Calibri" pitchFamily="34" charset="0"/>
                <a:cs typeface="Calibri" pitchFamily="34" charset="0"/>
              </a:rPr>
              <a:t>, T</a:t>
            </a:r>
            <a:r>
              <a:rPr lang="en-US" baseline="-25000" dirty="0">
                <a:solidFill>
                  <a:srgbClr val="000000"/>
                </a:solidFill>
                <a:latin typeface="Calibri" pitchFamily="34" charset="0"/>
                <a:cs typeface="Calibri" pitchFamily="34" charset="0"/>
              </a:rPr>
              <a:t>3 </a:t>
            </a:r>
            <a:r>
              <a:rPr lang="en-US" dirty="0">
                <a:solidFill>
                  <a:srgbClr val="000000"/>
                </a:solidFill>
                <a:latin typeface="Calibri" pitchFamily="34" charset="0"/>
                <a:cs typeface="Calibri" pitchFamily="34" charset="0"/>
              </a:rPr>
              <a:t>(active)</a:t>
            </a:r>
          </a:p>
          <a:p>
            <a:pPr marL="1034669" lvl="2" indent="-285750">
              <a:lnSpc>
                <a:spcPct val="120000"/>
              </a:lnSpc>
              <a:buFont typeface="Wingdings" panose="05000000000000000000" pitchFamily="2" charset="2"/>
              <a:buChar char="Ø"/>
            </a:pPr>
            <a:endParaRPr lang="en-US" dirty="0">
              <a:solidFill>
                <a:srgbClr val="000000"/>
              </a:solidFill>
              <a:latin typeface="Calibri" pitchFamily="34" charset="0"/>
              <a:cs typeface="Calibri" pitchFamily="34" charset="0"/>
            </a:endParaRPr>
          </a:p>
          <a:p>
            <a:pPr marL="428879" indent="-342900">
              <a:lnSpc>
                <a:spcPct val="120000"/>
              </a:lnSpc>
              <a:buFont typeface="Wingdings" panose="05000000000000000000" pitchFamily="2" charset="2"/>
              <a:buChar char="Ø"/>
            </a:pPr>
            <a:r>
              <a:rPr lang="en-US" dirty="0">
                <a:solidFill>
                  <a:srgbClr val="000000"/>
                </a:solidFill>
                <a:latin typeface="Calibri" pitchFamily="34" charset="0"/>
                <a:cs typeface="Calibri" pitchFamily="34" charset="0"/>
              </a:rPr>
              <a:t>Thyroid hormones modulate gene expression </a:t>
            </a:r>
          </a:p>
          <a:p>
            <a:pPr marL="726059" lvl="1" indent="-342900">
              <a:lnSpc>
                <a:spcPct val="120000"/>
              </a:lnSpc>
              <a:buFont typeface="Wingdings" panose="05000000000000000000" pitchFamily="2" charset="2"/>
              <a:buChar char="Ø"/>
            </a:pPr>
            <a:r>
              <a:rPr lang="en-US" dirty="0">
                <a:solidFill>
                  <a:srgbClr val="000000"/>
                </a:solidFill>
                <a:latin typeface="Calibri" pitchFamily="34" charset="0"/>
                <a:cs typeface="Calibri" pitchFamily="34" charset="0"/>
              </a:rPr>
              <a:t>Bind to receptors</a:t>
            </a:r>
          </a:p>
          <a:p>
            <a:pPr marL="726059" lvl="1" indent="-342900">
              <a:lnSpc>
                <a:spcPct val="120000"/>
              </a:lnSpc>
              <a:buFont typeface="Wingdings" panose="05000000000000000000" pitchFamily="2" charset="2"/>
              <a:buChar char="Ø"/>
            </a:pPr>
            <a:endParaRPr lang="en-US" dirty="0">
              <a:solidFill>
                <a:srgbClr val="000000"/>
              </a:solidFill>
              <a:latin typeface="Calibri" pitchFamily="34" charset="0"/>
              <a:cs typeface="Calibri" pitchFamily="34" charset="0"/>
            </a:endParaRPr>
          </a:p>
          <a:p>
            <a:pPr marL="479743" indent="-342900">
              <a:lnSpc>
                <a:spcPct val="120000"/>
              </a:lnSpc>
              <a:buFont typeface="Wingdings" panose="05000000000000000000" pitchFamily="2" charset="2"/>
              <a:buChar char="Ø"/>
            </a:pPr>
            <a:r>
              <a:rPr lang="en-GB" dirty="0">
                <a:solidFill>
                  <a:srgbClr val="000000"/>
                </a:solidFill>
                <a:latin typeface="Calibri" pitchFamily="34" charset="0"/>
                <a:cs typeface="Calibri" pitchFamily="34" charset="0"/>
              </a:rPr>
              <a:t>Major regulator of physiological functions</a:t>
            </a:r>
          </a:p>
          <a:p>
            <a:pPr marL="854075" lvl="1" indent="-342900">
              <a:lnSpc>
                <a:spcPct val="120000"/>
              </a:lnSpc>
              <a:buFont typeface="Wingdings" panose="05000000000000000000" pitchFamily="2" charset="2"/>
              <a:buChar char="Ø"/>
            </a:pPr>
            <a:r>
              <a:rPr lang="en-GB" dirty="0">
                <a:solidFill>
                  <a:srgbClr val="000000"/>
                </a:solidFill>
                <a:latin typeface="Calibri" pitchFamily="34" charset="0"/>
                <a:cs typeface="Calibri" pitchFamily="34" charset="0"/>
              </a:rPr>
              <a:t>Metabolic rate</a:t>
            </a:r>
          </a:p>
          <a:p>
            <a:pPr marL="854075" lvl="1" indent="-342900">
              <a:lnSpc>
                <a:spcPct val="120000"/>
              </a:lnSpc>
              <a:buFont typeface="Wingdings" panose="05000000000000000000" pitchFamily="2" charset="2"/>
              <a:buChar char="Ø"/>
            </a:pPr>
            <a:r>
              <a:rPr lang="en-GB" dirty="0">
                <a:solidFill>
                  <a:srgbClr val="000000"/>
                </a:solidFill>
                <a:latin typeface="Calibri" pitchFamily="34" charset="0"/>
                <a:cs typeface="Calibri" pitchFamily="34" charset="0"/>
              </a:rPr>
              <a:t>Growth and development</a:t>
            </a:r>
          </a:p>
          <a:p>
            <a:pPr marL="854075" lvl="1" indent="-342900">
              <a:lnSpc>
                <a:spcPct val="120000"/>
              </a:lnSpc>
              <a:buFont typeface="Wingdings" panose="05000000000000000000" pitchFamily="2" charset="2"/>
              <a:buChar char="Ø"/>
            </a:pPr>
            <a:r>
              <a:rPr lang="en-GB" dirty="0">
                <a:solidFill>
                  <a:srgbClr val="000000"/>
                </a:solidFill>
                <a:latin typeface="Calibri" pitchFamily="34" charset="0"/>
                <a:cs typeface="Calibri" pitchFamily="34" charset="0"/>
              </a:rPr>
              <a:t>Blood cell production, nerve and muscle function</a:t>
            </a:r>
          </a:p>
          <a:p>
            <a:pPr marL="668909" lvl="1" indent="-285750">
              <a:lnSpc>
                <a:spcPct val="120000"/>
              </a:lnSpc>
            </a:pPr>
            <a:endParaRPr lang="en-US" dirty="0">
              <a:latin typeface="Calibri" pitchFamily="34" charset="0"/>
              <a:cs typeface="Calibri" pitchFamily="34" charset="0"/>
            </a:endParaRPr>
          </a:p>
          <a:p>
            <a:pPr marL="668909" lvl="1" indent="-285750">
              <a:lnSpc>
                <a:spcPct val="120000"/>
              </a:lnSpc>
            </a:pPr>
            <a:endParaRPr lang="en-US" dirty="0">
              <a:latin typeface="Calibri" pitchFamily="34" charset="0"/>
              <a:cs typeface="Calibri" pitchFamily="34" charset="0"/>
            </a:endParaRPr>
          </a:p>
          <a:p>
            <a:pPr marL="371729" indent="-285750">
              <a:lnSpc>
                <a:spcPct val="120000"/>
              </a:lnSpc>
            </a:pPr>
            <a:endParaRPr lang="en-US" dirty="0">
              <a:latin typeface="Calibri" pitchFamily="34" charset="0"/>
              <a:cs typeface="Calibri" pitchFamily="34" charset="0"/>
            </a:endParaRPr>
          </a:p>
          <a:p>
            <a:pPr marL="668909" lvl="1" indent="-285750">
              <a:lnSpc>
                <a:spcPct val="120000"/>
              </a:lnSpc>
            </a:pPr>
            <a:endParaRPr lang="en-US" dirty="0">
              <a:latin typeface="Calibri" pitchFamily="34" charset="0"/>
              <a:cs typeface="Calibri" pitchFamily="34" charset="0"/>
            </a:endParaRPr>
          </a:p>
          <a:p>
            <a:pPr marL="371729" indent="-285750">
              <a:lnSpc>
                <a:spcPct val="120000"/>
              </a:lnSpc>
            </a:pPr>
            <a:endParaRPr lang="en-US" dirty="0">
              <a:latin typeface="Calibri" pitchFamily="34" charset="0"/>
              <a:cs typeface="Calibri" pitchFamily="34" charset="0"/>
            </a:endParaRPr>
          </a:p>
          <a:p>
            <a:pPr marL="668909" lvl="1" indent="-285750">
              <a:lnSpc>
                <a:spcPct val="120000"/>
              </a:lnSpc>
            </a:pPr>
            <a:endParaRPr lang="en-US" dirty="0">
              <a:latin typeface="Calibri" pitchFamily="34" charset="0"/>
              <a:cs typeface="Calibri" pitchFamily="34" charset="0"/>
            </a:endParaRPr>
          </a:p>
          <a:p>
            <a:pPr marL="371729" indent="-285750">
              <a:lnSpc>
                <a:spcPct val="120000"/>
              </a:lnSpc>
            </a:pPr>
            <a:endParaRPr lang="en-US" dirty="0">
              <a:latin typeface="Calibri" pitchFamily="34" charset="0"/>
              <a:cs typeface="Calibri" pitchFamily="34" charset="0"/>
            </a:endParaRPr>
          </a:p>
          <a:p>
            <a:pPr lvl="1"/>
            <a:endParaRPr lang="en-GB" dirty="0"/>
          </a:p>
        </p:txBody>
      </p:sp>
    </p:spTree>
    <p:extLst>
      <p:ext uri="{BB962C8B-B14F-4D97-AF65-F5344CB8AC3E}">
        <p14:creationId xmlns:p14="http://schemas.microsoft.com/office/powerpoint/2010/main" val="12272898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229600" cy="990600"/>
          </a:xfrm>
        </p:spPr>
        <p:txBody>
          <a:bodyPr/>
          <a:lstStyle/>
          <a:p>
            <a:r>
              <a:rPr lang="en-GB" b="1" dirty="0">
                <a:latin typeface="Calibri" panose="020F0502020204030204" pitchFamily="34" charset="0"/>
              </a:rPr>
              <a:t>Iodine Deficiency</a:t>
            </a:r>
          </a:p>
        </p:txBody>
      </p:sp>
      <p:sp>
        <p:nvSpPr>
          <p:cNvPr id="3" name="Content Placeholder 2"/>
          <p:cNvSpPr>
            <a:spLocks noGrp="1"/>
          </p:cNvSpPr>
          <p:nvPr>
            <p:ph idx="1"/>
          </p:nvPr>
        </p:nvSpPr>
        <p:spPr>
          <a:xfrm>
            <a:off x="457200" y="1268760"/>
            <a:ext cx="8507288" cy="1972816"/>
          </a:xfrm>
        </p:spPr>
        <p:txBody>
          <a:bodyPr>
            <a:normAutofit fontScale="70000" lnSpcReduction="20000"/>
          </a:bodyPr>
          <a:lstStyle/>
          <a:p>
            <a:pPr marL="498348" indent="-342900">
              <a:lnSpc>
                <a:spcPct val="120000"/>
              </a:lnSpc>
              <a:buFont typeface="Wingdings" panose="05000000000000000000" pitchFamily="2" charset="2"/>
              <a:buChar char="Ø"/>
              <a:defRPr/>
            </a:pPr>
            <a:r>
              <a:rPr lang="en-US" dirty="0">
                <a:latin typeface="Calibri" pitchFamily="34" charset="0"/>
                <a:cs typeface="Calibri" pitchFamily="34" charset="0"/>
              </a:rPr>
              <a:t>1.9 billion people world wide are affected</a:t>
            </a:r>
          </a:p>
          <a:p>
            <a:pPr marL="498348" indent="-342900">
              <a:lnSpc>
                <a:spcPct val="120000"/>
              </a:lnSpc>
              <a:buFont typeface="Wingdings" panose="05000000000000000000" pitchFamily="2" charset="2"/>
              <a:buChar char="Ø"/>
              <a:defRPr/>
            </a:pPr>
            <a:r>
              <a:rPr lang="en-US" dirty="0">
                <a:latin typeface="Calibri" pitchFamily="34" charset="0"/>
                <a:cs typeface="Calibri" pitchFamily="34" charset="0"/>
              </a:rPr>
              <a:t>740 million people have visible </a:t>
            </a:r>
            <a:r>
              <a:rPr lang="en-US" dirty="0" err="1">
                <a:latin typeface="Calibri" pitchFamily="34" charset="0"/>
                <a:cs typeface="Calibri" pitchFamily="34" charset="0"/>
              </a:rPr>
              <a:t>goitre</a:t>
            </a:r>
            <a:r>
              <a:rPr lang="en-US" dirty="0">
                <a:latin typeface="Calibri" pitchFamily="34" charset="0"/>
                <a:cs typeface="Calibri" pitchFamily="34" charset="0"/>
              </a:rPr>
              <a:t> </a:t>
            </a:r>
          </a:p>
          <a:p>
            <a:pPr marL="498348" indent="-342900">
              <a:lnSpc>
                <a:spcPct val="120000"/>
              </a:lnSpc>
              <a:buFont typeface="Wingdings" panose="05000000000000000000" pitchFamily="2" charset="2"/>
              <a:buChar char="Ø"/>
              <a:defRPr/>
            </a:pPr>
            <a:r>
              <a:rPr lang="en-US" dirty="0">
                <a:latin typeface="Calibri" pitchFamily="34" charset="0"/>
                <a:cs typeface="Calibri" pitchFamily="34" charset="0"/>
              </a:rPr>
              <a:t>Leading preventable cause of mental retardation worldwide (lower IQ 10-15 points) (McNeil 2006)</a:t>
            </a:r>
          </a:p>
          <a:p>
            <a:pPr marL="498348" indent="-342900">
              <a:lnSpc>
                <a:spcPct val="120000"/>
              </a:lnSpc>
              <a:buFont typeface="Wingdings" panose="05000000000000000000" pitchFamily="2" charset="2"/>
              <a:buChar char="Ø"/>
              <a:defRPr/>
            </a:pPr>
            <a:r>
              <a:rPr lang="en-US" dirty="0">
                <a:latin typeface="Calibri" pitchFamily="34" charset="0"/>
              </a:rPr>
              <a:t>Universal Salt </a:t>
            </a:r>
            <a:r>
              <a:rPr lang="en-US" dirty="0" err="1">
                <a:latin typeface="Calibri" pitchFamily="34" charset="0"/>
              </a:rPr>
              <a:t>Iodisation</a:t>
            </a:r>
            <a:r>
              <a:rPr lang="en-US" dirty="0">
                <a:latin typeface="Calibri" pitchFamily="34" charset="0"/>
              </a:rPr>
              <a:t> (USI) – reached over 267 million people (The Micronutrient Initiative)</a:t>
            </a:r>
            <a:endParaRPr lang="en-GB"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212977"/>
            <a:ext cx="7003461" cy="364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310653" y="6611779"/>
            <a:ext cx="1851789" cy="246221"/>
          </a:xfrm>
          <a:prstGeom prst="rect">
            <a:avLst/>
          </a:prstGeom>
          <a:noFill/>
        </p:spPr>
        <p:txBody>
          <a:bodyPr wrap="none" rtlCol="0">
            <a:spAutoFit/>
          </a:bodyPr>
          <a:lstStyle/>
          <a:p>
            <a:r>
              <a:rPr lang="en-GB" sz="1000" dirty="0">
                <a:latin typeface="+mn-lt"/>
              </a:rPr>
              <a:t>Basset and Winter Nelson, 2010</a:t>
            </a:r>
          </a:p>
        </p:txBody>
      </p:sp>
    </p:spTree>
    <p:extLst>
      <p:ext uri="{BB962C8B-B14F-4D97-AF65-F5344CB8AC3E}">
        <p14:creationId xmlns:p14="http://schemas.microsoft.com/office/powerpoint/2010/main" val="23829892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12776"/>
            <a:ext cx="7632848" cy="5256584"/>
          </a:xfrm>
        </p:spPr>
        <p:txBody>
          <a:bodyPr>
            <a:normAutofit/>
          </a:bodyPr>
          <a:lstStyle/>
          <a:p>
            <a:pPr marL="635508" lvl="1" indent="-342900">
              <a:lnSpc>
                <a:spcPct val="120000"/>
              </a:lnSpc>
            </a:pPr>
            <a:r>
              <a:rPr lang="en-GB" dirty="0">
                <a:latin typeface="Calibri" pitchFamily="34" charset="0"/>
                <a:cs typeface="Calibri" pitchFamily="34" charset="0"/>
              </a:rPr>
              <a:t>Wide spectrum of disorders</a:t>
            </a:r>
          </a:p>
        </p:txBody>
      </p:sp>
      <p:sp>
        <p:nvSpPr>
          <p:cNvPr id="4" name="Title 3"/>
          <p:cNvSpPr>
            <a:spLocks noGrp="1"/>
          </p:cNvSpPr>
          <p:nvPr>
            <p:ph type="title"/>
          </p:nvPr>
        </p:nvSpPr>
        <p:spPr>
          <a:xfrm>
            <a:off x="467544" y="260648"/>
            <a:ext cx="7620000" cy="1143000"/>
          </a:xfrm>
        </p:spPr>
        <p:txBody>
          <a:bodyPr/>
          <a:lstStyle/>
          <a:p>
            <a:r>
              <a:rPr lang="en-GB" dirty="0"/>
              <a:t>Iodine</a:t>
            </a:r>
          </a:p>
        </p:txBody>
      </p:sp>
      <p:graphicFrame>
        <p:nvGraphicFramePr>
          <p:cNvPr id="5" name="Diagram 4"/>
          <p:cNvGraphicFramePr/>
          <p:nvPr>
            <p:extLst>
              <p:ext uri="{D42A27DB-BD31-4B8C-83A1-F6EECF244321}">
                <p14:modId xmlns:p14="http://schemas.microsoft.com/office/powerpoint/2010/main" val="4120278122"/>
              </p:ext>
            </p:extLst>
          </p:nvPr>
        </p:nvGraphicFramePr>
        <p:xfrm>
          <a:off x="1979712" y="1844824"/>
          <a:ext cx="4200128" cy="17439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38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7784" y="3933056"/>
            <a:ext cx="3151187" cy="256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79512" y="4005064"/>
            <a:ext cx="2376264" cy="2339102"/>
          </a:xfrm>
          <a:prstGeom prst="rect">
            <a:avLst/>
          </a:prstGeom>
          <a:noFill/>
        </p:spPr>
        <p:txBody>
          <a:bodyPr wrap="square" rtlCol="0">
            <a:spAutoFit/>
          </a:bodyPr>
          <a:lstStyle/>
          <a:p>
            <a:r>
              <a:rPr lang="en-GB" b="1" u="sng" dirty="0">
                <a:solidFill>
                  <a:srgbClr val="FF0000"/>
                </a:solidFill>
                <a:latin typeface="+mn-lt"/>
              </a:rPr>
              <a:t>Goitre</a:t>
            </a:r>
          </a:p>
          <a:p>
            <a:pPr marL="285750" indent="-285750">
              <a:buFont typeface="Arial" pitchFamily="34" charset="0"/>
              <a:buChar char="•"/>
            </a:pPr>
            <a:r>
              <a:rPr lang="en-GB" sz="1600" dirty="0">
                <a:solidFill>
                  <a:srgbClr val="000000"/>
                </a:solidFill>
                <a:latin typeface="+mn-lt"/>
              </a:rPr>
              <a:t>Enlargement of thyroid gland (adults)</a:t>
            </a:r>
          </a:p>
          <a:p>
            <a:endParaRPr lang="en-GB" sz="1600" dirty="0">
              <a:solidFill>
                <a:srgbClr val="000000"/>
              </a:solidFill>
              <a:latin typeface="+mn-lt"/>
            </a:endParaRPr>
          </a:p>
          <a:p>
            <a:pPr marL="285750" indent="-285750">
              <a:buFont typeface="Arial" pitchFamily="34" charset="0"/>
              <a:buChar char="•"/>
            </a:pPr>
            <a:r>
              <a:rPr lang="en-GB" sz="1600" dirty="0">
                <a:solidFill>
                  <a:srgbClr val="000000"/>
                </a:solidFill>
                <a:latin typeface="+mn-lt"/>
              </a:rPr>
              <a:t>Dietary iodine &lt; 50 mg/day</a:t>
            </a:r>
          </a:p>
          <a:p>
            <a:pPr marL="285750" indent="-285750">
              <a:buFont typeface="Arial" pitchFamily="34" charset="0"/>
              <a:buChar char="•"/>
            </a:pPr>
            <a:endParaRPr lang="en-GB" sz="1600" dirty="0">
              <a:solidFill>
                <a:srgbClr val="000000"/>
              </a:solidFill>
              <a:latin typeface="+mn-lt"/>
            </a:endParaRPr>
          </a:p>
          <a:p>
            <a:pPr marL="285750" indent="-285750">
              <a:buFont typeface="Arial" pitchFamily="34" charset="0"/>
              <a:buChar char="•"/>
            </a:pPr>
            <a:r>
              <a:rPr lang="en-GB" sz="1600" dirty="0">
                <a:solidFill>
                  <a:srgbClr val="000000"/>
                </a:solidFill>
                <a:latin typeface="+mn-lt"/>
              </a:rPr>
              <a:t>Reversible with iodine treatment</a:t>
            </a:r>
          </a:p>
        </p:txBody>
      </p:sp>
      <p:sp>
        <p:nvSpPr>
          <p:cNvPr id="7" name="TextBox 6"/>
          <p:cNvSpPr txBox="1"/>
          <p:nvPr/>
        </p:nvSpPr>
        <p:spPr>
          <a:xfrm>
            <a:off x="5940153" y="3941562"/>
            <a:ext cx="2448272" cy="2585323"/>
          </a:xfrm>
          <a:prstGeom prst="rect">
            <a:avLst/>
          </a:prstGeom>
          <a:noFill/>
        </p:spPr>
        <p:txBody>
          <a:bodyPr wrap="square" rtlCol="0">
            <a:spAutoFit/>
          </a:bodyPr>
          <a:lstStyle/>
          <a:p>
            <a:pPr marL="116332">
              <a:defRPr/>
            </a:pPr>
            <a:r>
              <a:rPr lang="en-US" b="1" u="sng" dirty="0">
                <a:solidFill>
                  <a:srgbClr val="FF0000"/>
                </a:solidFill>
                <a:latin typeface="Calibri" pitchFamily="34" charset="0"/>
                <a:cs typeface="Calibri" pitchFamily="34" charset="0"/>
              </a:rPr>
              <a:t>Cretinism</a:t>
            </a:r>
          </a:p>
          <a:p>
            <a:pPr marL="402082" indent="-285750">
              <a:buFont typeface="Arial" pitchFamily="34" charset="0"/>
              <a:buChar char="•"/>
              <a:defRPr/>
            </a:pPr>
            <a:r>
              <a:rPr lang="en-US" sz="1600" dirty="0">
                <a:solidFill>
                  <a:srgbClr val="000000"/>
                </a:solidFill>
                <a:latin typeface="Calibri" pitchFamily="34" charset="0"/>
                <a:cs typeface="Calibri" pitchFamily="34" charset="0"/>
              </a:rPr>
              <a:t>Due to iodine deficiency before birth</a:t>
            </a:r>
          </a:p>
          <a:p>
            <a:pPr marL="402082" indent="-285750">
              <a:buFont typeface="Arial" pitchFamily="34" charset="0"/>
              <a:buChar char="•"/>
              <a:defRPr/>
            </a:pPr>
            <a:r>
              <a:rPr lang="en-US" sz="1600" dirty="0">
                <a:solidFill>
                  <a:srgbClr val="000000"/>
                </a:solidFill>
                <a:latin typeface="Calibri" pitchFamily="34" charset="0"/>
                <a:cs typeface="Calibri" pitchFamily="34" charset="0"/>
              </a:rPr>
              <a:t>Neurological syndrome - mental retardation, defects in hearing/speech</a:t>
            </a:r>
          </a:p>
          <a:p>
            <a:pPr marL="402082" indent="-285750">
              <a:buFont typeface="Arial" pitchFamily="34" charset="0"/>
              <a:buChar char="•"/>
              <a:defRPr/>
            </a:pPr>
            <a:r>
              <a:rPr lang="en-US" sz="1600" dirty="0">
                <a:solidFill>
                  <a:srgbClr val="000000"/>
                </a:solidFill>
                <a:latin typeface="Calibri" pitchFamily="34" charset="0"/>
                <a:cs typeface="Calibri" pitchFamily="34" charset="0"/>
              </a:rPr>
              <a:t>Stunted growth </a:t>
            </a:r>
          </a:p>
          <a:p>
            <a:pPr marL="116332">
              <a:defRPr/>
            </a:pPr>
            <a:endParaRPr lang="en-US" sz="1600" dirty="0">
              <a:solidFill>
                <a:srgbClr val="000000"/>
              </a:solidFill>
              <a:latin typeface="Calibri" pitchFamily="34" charset="0"/>
              <a:cs typeface="Calibri" pitchFamily="34" charset="0"/>
            </a:endParaRPr>
          </a:p>
        </p:txBody>
      </p:sp>
    </p:spTree>
    <p:custDataLst>
      <p:tags r:id="rId1"/>
    </p:custDataLst>
    <p:extLst>
      <p:ext uri="{BB962C8B-B14F-4D97-AF65-F5344CB8AC3E}">
        <p14:creationId xmlns:p14="http://schemas.microsoft.com/office/powerpoint/2010/main" val="16640943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8229600" cy="990600"/>
          </a:xfrm>
        </p:spPr>
        <p:txBody>
          <a:bodyPr/>
          <a:lstStyle/>
          <a:p>
            <a:r>
              <a:rPr lang="en-GB" b="1" dirty="0">
                <a:latin typeface="Calibri" panose="020F0502020204030204" pitchFamily="34" charset="0"/>
              </a:rPr>
              <a:t>Toxicity</a:t>
            </a:r>
          </a:p>
        </p:txBody>
      </p:sp>
      <p:sp>
        <p:nvSpPr>
          <p:cNvPr id="3" name="Content Placeholder 2"/>
          <p:cNvSpPr>
            <a:spLocks noGrp="1"/>
          </p:cNvSpPr>
          <p:nvPr>
            <p:ph idx="1"/>
          </p:nvPr>
        </p:nvSpPr>
        <p:spPr>
          <a:xfrm>
            <a:off x="395536" y="1412776"/>
            <a:ext cx="7620000" cy="4800600"/>
          </a:xfrm>
        </p:spPr>
        <p:txBody>
          <a:bodyPr/>
          <a:lstStyle/>
          <a:p>
            <a:pPr>
              <a:buFont typeface="Wingdings" panose="05000000000000000000" pitchFamily="2" charset="2"/>
              <a:buChar char="Ø"/>
            </a:pPr>
            <a:r>
              <a:rPr lang="en-GB" b="1" dirty="0">
                <a:solidFill>
                  <a:srgbClr val="FCA304"/>
                </a:solidFill>
                <a:latin typeface="Calibri" panose="020F0502020204030204" pitchFamily="34" charset="0"/>
              </a:rPr>
              <a:t>&gt; 2g </a:t>
            </a:r>
            <a:r>
              <a:rPr lang="en-GB" dirty="0">
                <a:latin typeface="Calibri" panose="020F0502020204030204" pitchFamily="34" charset="0"/>
              </a:rPr>
              <a:t>iodine/ day over prolonged periods</a:t>
            </a:r>
          </a:p>
          <a:p>
            <a:pPr lvl="1">
              <a:buFont typeface="Wingdings" panose="05000000000000000000" pitchFamily="2" charset="2"/>
              <a:buChar char="Ø"/>
            </a:pPr>
            <a:r>
              <a:rPr lang="en-GB" sz="1800" dirty="0">
                <a:latin typeface="Calibri" panose="020F0502020204030204" pitchFamily="34" charset="0"/>
              </a:rPr>
              <a:t>Very high seafood diets</a:t>
            </a:r>
          </a:p>
          <a:p>
            <a:pPr lvl="1">
              <a:buNone/>
            </a:pPr>
            <a:endParaRPr lang="en-GB" dirty="0"/>
          </a:p>
          <a:p>
            <a:pPr lvl="1"/>
            <a:endParaRPr lang="en-GB" dirty="0"/>
          </a:p>
          <a:p>
            <a:pPr lvl="1"/>
            <a:endParaRPr lang="en-GB" dirty="0"/>
          </a:p>
        </p:txBody>
      </p:sp>
      <p:pic>
        <p:nvPicPr>
          <p:cNvPr id="1536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395536" y="2438400"/>
            <a:ext cx="5403221"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88224" y="1988840"/>
            <a:ext cx="2403376" cy="3139321"/>
          </a:xfrm>
          <a:prstGeom prst="rect">
            <a:avLst/>
          </a:prstGeom>
          <a:noFill/>
        </p:spPr>
        <p:txBody>
          <a:bodyPr wrap="square" rtlCol="0">
            <a:spAutoFit/>
          </a:bodyPr>
          <a:lstStyle/>
          <a:p>
            <a:pPr marL="342900" indent="-342900">
              <a:buAutoNum type="arabicPeriod"/>
            </a:pPr>
            <a:r>
              <a:rPr lang="en-GB" dirty="0">
                <a:solidFill>
                  <a:srgbClr val="000000"/>
                </a:solidFill>
              </a:rPr>
              <a:t>Straight hair</a:t>
            </a:r>
          </a:p>
          <a:p>
            <a:pPr marL="342900" indent="-342900">
              <a:buAutoNum type="arabicPeriod"/>
            </a:pPr>
            <a:r>
              <a:rPr lang="en-GB" dirty="0">
                <a:solidFill>
                  <a:srgbClr val="000000"/>
                </a:solidFill>
              </a:rPr>
              <a:t>Weight loss</a:t>
            </a:r>
          </a:p>
          <a:p>
            <a:pPr marL="342900" indent="-342900">
              <a:buAutoNum type="arabicPeriod"/>
            </a:pPr>
            <a:r>
              <a:rPr lang="en-GB" dirty="0">
                <a:solidFill>
                  <a:srgbClr val="000000"/>
                </a:solidFill>
              </a:rPr>
              <a:t>Bulging eyes</a:t>
            </a:r>
          </a:p>
          <a:p>
            <a:pPr marL="342900" indent="-342900">
              <a:buAutoNum type="arabicPeriod"/>
            </a:pPr>
            <a:r>
              <a:rPr lang="en-GB" dirty="0">
                <a:solidFill>
                  <a:srgbClr val="000000"/>
                </a:solidFill>
              </a:rPr>
              <a:t>Tachycardia</a:t>
            </a:r>
          </a:p>
          <a:p>
            <a:pPr marL="342900" indent="-342900">
              <a:buAutoNum type="arabicPeriod"/>
            </a:pPr>
            <a:r>
              <a:rPr lang="en-GB" dirty="0">
                <a:solidFill>
                  <a:srgbClr val="000000"/>
                </a:solidFill>
              </a:rPr>
              <a:t>Breast enlargement</a:t>
            </a:r>
          </a:p>
          <a:p>
            <a:pPr marL="342900" indent="-342900">
              <a:buAutoNum type="arabicPeriod"/>
            </a:pPr>
            <a:r>
              <a:rPr lang="en-GB" dirty="0" err="1">
                <a:solidFill>
                  <a:srgbClr val="000000"/>
                </a:solidFill>
              </a:rPr>
              <a:t>Diarrhea</a:t>
            </a:r>
            <a:endParaRPr lang="en-GB" dirty="0">
              <a:solidFill>
                <a:srgbClr val="000000"/>
              </a:solidFill>
            </a:endParaRPr>
          </a:p>
          <a:p>
            <a:pPr marL="342900" indent="-342900">
              <a:buAutoNum type="arabicPeriod"/>
            </a:pPr>
            <a:r>
              <a:rPr lang="en-GB" dirty="0">
                <a:solidFill>
                  <a:srgbClr val="000000"/>
                </a:solidFill>
              </a:rPr>
              <a:t>Muscle wasting</a:t>
            </a:r>
          </a:p>
          <a:p>
            <a:pPr marL="342900" indent="-342900">
              <a:buAutoNum type="arabicPeriod"/>
            </a:pPr>
            <a:r>
              <a:rPr lang="en-GB" dirty="0">
                <a:solidFill>
                  <a:srgbClr val="000000"/>
                </a:solidFill>
              </a:rPr>
              <a:t>Enlarged Thyroid</a:t>
            </a:r>
          </a:p>
          <a:p>
            <a:pPr marL="342900" indent="-342900">
              <a:buAutoNum type="arabicPeriod"/>
            </a:pPr>
            <a:r>
              <a:rPr lang="en-GB" dirty="0">
                <a:solidFill>
                  <a:srgbClr val="000000"/>
                </a:solidFill>
              </a:rPr>
              <a:t>High SBP</a:t>
            </a:r>
          </a:p>
          <a:p>
            <a:pPr marL="342900" indent="-342900">
              <a:buAutoNum type="arabicPeriod"/>
            </a:pPr>
            <a:endParaRPr lang="en-GB" dirty="0"/>
          </a:p>
        </p:txBody>
      </p:sp>
    </p:spTree>
    <p:extLst>
      <p:ext uri="{BB962C8B-B14F-4D97-AF65-F5344CB8AC3E}">
        <p14:creationId xmlns:p14="http://schemas.microsoft.com/office/powerpoint/2010/main" val="8081560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Selenium</a:t>
            </a:r>
          </a:p>
        </p:txBody>
      </p:sp>
    </p:spTree>
    <p:extLst>
      <p:ext uri="{BB962C8B-B14F-4D97-AF65-F5344CB8AC3E}">
        <p14:creationId xmlns:p14="http://schemas.microsoft.com/office/powerpoint/2010/main" val="17760354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15816" y="476672"/>
            <a:ext cx="5988500" cy="2895600"/>
          </a:xfrm>
        </p:spPr>
        <p:txBody>
          <a:bodyPr/>
          <a:lstStyle/>
          <a:p>
            <a:r>
              <a:rPr lang="en-GB" sz="6600" dirty="0">
                <a:latin typeface="Calibri" pitchFamily="34" charset="0"/>
                <a:cs typeface="Calibri" pitchFamily="34" charset="0"/>
              </a:rPr>
              <a:t>Bioavailability</a:t>
            </a:r>
          </a:p>
        </p:txBody>
      </p:sp>
    </p:spTree>
    <p:extLst>
      <p:ext uri="{BB962C8B-B14F-4D97-AF65-F5344CB8AC3E}">
        <p14:creationId xmlns:p14="http://schemas.microsoft.com/office/powerpoint/2010/main" val="40016166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56396"/>
            <a:ext cx="8229600" cy="990600"/>
          </a:xfrm>
        </p:spPr>
        <p:txBody>
          <a:bodyPr/>
          <a:lstStyle/>
          <a:p>
            <a:r>
              <a:rPr lang="en-GB" b="1" dirty="0">
                <a:latin typeface="Calibri" panose="020F0502020204030204" pitchFamily="34" charset="0"/>
              </a:rPr>
              <a:t>Selenium Food Sources</a:t>
            </a:r>
          </a:p>
        </p:txBody>
      </p:sp>
      <p:sp>
        <p:nvSpPr>
          <p:cNvPr id="3" name="Content Placeholder 2"/>
          <p:cNvSpPr>
            <a:spLocks noGrp="1"/>
          </p:cNvSpPr>
          <p:nvPr>
            <p:ph idx="1"/>
          </p:nvPr>
        </p:nvSpPr>
        <p:spPr>
          <a:xfrm>
            <a:off x="313184" y="4941168"/>
            <a:ext cx="7931224" cy="1603648"/>
          </a:xfrm>
        </p:spPr>
        <p:txBody>
          <a:bodyPr>
            <a:normAutofit fontScale="70000" lnSpcReduction="20000"/>
          </a:bodyPr>
          <a:lstStyle/>
          <a:p>
            <a:pPr marL="598932" indent="-457200">
              <a:lnSpc>
                <a:spcPct val="120000"/>
              </a:lnSpc>
              <a:buFont typeface="Wingdings" panose="05000000000000000000" pitchFamily="2" charset="2"/>
              <a:buChar char="Ø"/>
              <a:defRPr/>
            </a:pPr>
            <a:r>
              <a:rPr lang="en-GB" sz="2600" dirty="0">
                <a:latin typeface="Calibri" pitchFamily="34" charset="0"/>
                <a:cs typeface="Calibri" pitchFamily="34" charset="0"/>
              </a:rPr>
              <a:t>Concentration in food relies greatly on </a:t>
            </a:r>
            <a:r>
              <a:rPr lang="en-GB" sz="2600" b="1" dirty="0">
                <a:latin typeface="Calibri" pitchFamily="34" charset="0"/>
                <a:cs typeface="Calibri" pitchFamily="34" charset="0"/>
              </a:rPr>
              <a:t>soil concentration</a:t>
            </a:r>
          </a:p>
          <a:p>
            <a:pPr marL="896112" lvl="1" indent="-457200">
              <a:lnSpc>
                <a:spcPct val="120000"/>
              </a:lnSpc>
              <a:buFont typeface="Wingdings" panose="05000000000000000000" pitchFamily="2" charset="2"/>
              <a:buChar char="Ø"/>
              <a:defRPr/>
            </a:pPr>
            <a:r>
              <a:rPr lang="en-GB" sz="2400" dirty="0">
                <a:latin typeface="Calibri" pitchFamily="34" charset="0"/>
                <a:cs typeface="Calibri" pitchFamily="34" charset="0"/>
              </a:rPr>
              <a:t>Regional</a:t>
            </a:r>
          </a:p>
          <a:p>
            <a:pPr marL="781812" lvl="1" indent="-342900">
              <a:lnSpc>
                <a:spcPct val="120000"/>
              </a:lnSpc>
              <a:buFont typeface="Wingdings" panose="05000000000000000000" pitchFamily="2" charset="2"/>
              <a:buChar char="Ø"/>
              <a:defRPr/>
            </a:pPr>
            <a:endParaRPr lang="en-GB" sz="2400" dirty="0">
              <a:latin typeface="Calibri" pitchFamily="34" charset="0"/>
              <a:cs typeface="Calibri" pitchFamily="34" charset="0"/>
            </a:endParaRPr>
          </a:p>
          <a:p>
            <a:pPr marL="598932" indent="-457200">
              <a:lnSpc>
                <a:spcPct val="120000"/>
              </a:lnSpc>
              <a:buFont typeface="Wingdings" panose="05000000000000000000" pitchFamily="2" charset="2"/>
              <a:buChar char="Ø"/>
              <a:defRPr/>
            </a:pPr>
            <a:r>
              <a:rPr lang="en-GB" sz="2600" dirty="0">
                <a:latin typeface="Calibri" pitchFamily="34" charset="0"/>
                <a:cs typeface="Calibri" pitchFamily="34" charset="0"/>
              </a:rPr>
              <a:t>Low soil selenium concentration is associated with increased deficiency disease</a:t>
            </a:r>
          </a:p>
          <a:p>
            <a:endParaRPr lang="en-GB"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575735"/>
            <a:ext cx="1512168" cy="138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299" y="3068960"/>
            <a:ext cx="1892371" cy="1512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1547268"/>
            <a:ext cx="1496323"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7894" y="3068960"/>
            <a:ext cx="2493963"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1412776"/>
            <a:ext cx="1569368" cy="1385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331857" y="3429000"/>
            <a:ext cx="992671" cy="307777"/>
          </a:xfrm>
          <a:prstGeom prst="rect">
            <a:avLst/>
          </a:prstGeom>
          <a:noFill/>
        </p:spPr>
        <p:txBody>
          <a:bodyPr wrap="square" rtlCol="0">
            <a:spAutoFit/>
          </a:bodyPr>
          <a:lstStyle/>
          <a:p>
            <a:r>
              <a:rPr lang="en-GB" sz="1400" dirty="0">
                <a:latin typeface="Calibri" panose="020F0502020204030204" pitchFamily="34" charset="0"/>
              </a:rPr>
              <a:t>Meat</a:t>
            </a:r>
          </a:p>
        </p:txBody>
      </p:sp>
      <p:sp>
        <p:nvSpPr>
          <p:cNvPr id="7" name="TextBox 6"/>
          <p:cNvSpPr txBox="1"/>
          <p:nvPr/>
        </p:nvSpPr>
        <p:spPr>
          <a:xfrm>
            <a:off x="8028384" y="1628800"/>
            <a:ext cx="720080" cy="523220"/>
          </a:xfrm>
          <a:prstGeom prst="rect">
            <a:avLst/>
          </a:prstGeom>
          <a:noFill/>
        </p:spPr>
        <p:txBody>
          <a:bodyPr wrap="square" rtlCol="0">
            <a:spAutoFit/>
          </a:bodyPr>
          <a:lstStyle/>
          <a:p>
            <a:r>
              <a:rPr lang="en-GB" sz="1400" dirty="0">
                <a:latin typeface="Calibri" panose="020F0502020204030204" pitchFamily="34" charset="0"/>
              </a:rPr>
              <a:t>Brazil Nuts</a:t>
            </a:r>
          </a:p>
        </p:txBody>
      </p:sp>
      <p:sp>
        <p:nvSpPr>
          <p:cNvPr id="8" name="TextBox 7"/>
          <p:cNvSpPr txBox="1"/>
          <p:nvPr/>
        </p:nvSpPr>
        <p:spPr>
          <a:xfrm>
            <a:off x="4139952" y="3582888"/>
            <a:ext cx="1136283" cy="307777"/>
          </a:xfrm>
          <a:prstGeom prst="rect">
            <a:avLst/>
          </a:prstGeom>
          <a:noFill/>
        </p:spPr>
        <p:txBody>
          <a:bodyPr wrap="square" rtlCol="0">
            <a:spAutoFit/>
          </a:bodyPr>
          <a:lstStyle/>
          <a:p>
            <a:r>
              <a:rPr lang="en-GB" sz="1400" dirty="0">
                <a:latin typeface="Calibri" panose="020F0502020204030204" pitchFamily="34" charset="0"/>
              </a:rPr>
              <a:t>Dairy</a:t>
            </a:r>
          </a:p>
        </p:txBody>
      </p:sp>
      <p:sp>
        <p:nvSpPr>
          <p:cNvPr id="9" name="TextBox 8"/>
          <p:cNvSpPr txBox="1"/>
          <p:nvPr/>
        </p:nvSpPr>
        <p:spPr>
          <a:xfrm>
            <a:off x="851211" y="4273874"/>
            <a:ext cx="792088" cy="307777"/>
          </a:xfrm>
          <a:prstGeom prst="rect">
            <a:avLst/>
          </a:prstGeom>
          <a:noFill/>
        </p:spPr>
        <p:txBody>
          <a:bodyPr wrap="square" rtlCol="0">
            <a:spAutoFit/>
          </a:bodyPr>
          <a:lstStyle/>
          <a:p>
            <a:r>
              <a:rPr lang="en-GB" sz="1400" dirty="0">
                <a:latin typeface="Calibri" panose="020F0502020204030204" pitchFamily="34" charset="0"/>
              </a:rPr>
              <a:t>Cereal</a:t>
            </a:r>
          </a:p>
        </p:txBody>
      </p:sp>
      <p:sp>
        <p:nvSpPr>
          <p:cNvPr id="10" name="TextBox 9"/>
          <p:cNvSpPr txBox="1"/>
          <p:nvPr/>
        </p:nvSpPr>
        <p:spPr>
          <a:xfrm>
            <a:off x="251520" y="1988840"/>
            <a:ext cx="1080120" cy="307777"/>
          </a:xfrm>
          <a:prstGeom prst="rect">
            <a:avLst/>
          </a:prstGeom>
          <a:noFill/>
        </p:spPr>
        <p:txBody>
          <a:bodyPr wrap="square" rtlCol="0">
            <a:spAutoFit/>
          </a:bodyPr>
          <a:lstStyle/>
          <a:p>
            <a:r>
              <a:rPr lang="en-GB" sz="1400" dirty="0">
                <a:latin typeface="Calibri" panose="020F0502020204030204" pitchFamily="34" charset="0"/>
              </a:rPr>
              <a:t>Sea Food</a:t>
            </a:r>
          </a:p>
        </p:txBody>
      </p:sp>
    </p:spTree>
    <p:extLst>
      <p:ext uri="{BB962C8B-B14F-4D97-AF65-F5344CB8AC3E}">
        <p14:creationId xmlns:p14="http://schemas.microsoft.com/office/powerpoint/2010/main" val="37830663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descr="Parchment"/>
          <p:cNvSpPr>
            <a:spLocks noGrp="1" noChangeArrowheads="1"/>
          </p:cNvSpPr>
          <p:nvPr>
            <p:ph idx="1"/>
          </p:nvPr>
        </p:nvSpPr>
        <p:spPr>
          <a:xfrm>
            <a:off x="251520" y="1752600"/>
            <a:ext cx="4176464" cy="4834211"/>
          </a:xfrm>
        </p:spPr>
        <p:txBody>
          <a:bodyPr>
            <a:normAutofit/>
          </a:bodyPr>
          <a:lstStyle/>
          <a:p>
            <a:pPr marL="612648" indent="-457200">
              <a:lnSpc>
                <a:spcPct val="120000"/>
              </a:lnSpc>
              <a:buFont typeface="Wingdings" panose="05000000000000000000" pitchFamily="2" charset="2"/>
              <a:buChar char="Ø"/>
              <a:defRPr/>
            </a:pPr>
            <a:r>
              <a:rPr lang="en-GB" sz="2800" dirty="0">
                <a:solidFill>
                  <a:srgbClr val="000000"/>
                </a:solidFill>
                <a:latin typeface="Calibri" pitchFamily="34" charset="0"/>
                <a:cs typeface="Calibri" pitchFamily="34" charset="0"/>
              </a:rPr>
              <a:t>China/ UK – low selenium regions</a:t>
            </a:r>
          </a:p>
          <a:p>
            <a:pPr marL="1161288" lvl="2" indent="-457200">
              <a:lnSpc>
                <a:spcPct val="120000"/>
              </a:lnSpc>
              <a:buFont typeface="Wingdings" panose="05000000000000000000" pitchFamily="2" charset="2"/>
              <a:buChar char="Ø"/>
              <a:defRPr/>
            </a:pPr>
            <a:r>
              <a:rPr lang="en-GB" dirty="0">
                <a:solidFill>
                  <a:srgbClr val="000000"/>
                </a:solidFill>
                <a:latin typeface="Calibri" pitchFamily="34" charset="0"/>
                <a:cs typeface="Calibri" pitchFamily="34" charset="0"/>
              </a:rPr>
              <a:t>Supplements of Se-yeast compounds</a:t>
            </a:r>
          </a:p>
          <a:p>
            <a:pPr marL="1161288" lvl="2" indent="-457200">
              <a:lnSpc>
                <a:spcPct val="120000"/>
              </a:lnSpc>
              <a:buNone/>
              <a:defRPr/>
            </a:pPr>
            <a:endParaRPr lang="en-GB" sz="2800" dirty="0">
              <a:solidFill>
                <a:srgbClr val="000000"/>
              </a:solidFill>
              <a:latin typeface="Calibri" pitchFamily="34" charset="0"/>
              <a:cs typeface="Calibri" pitchFamily="34" charset="0"/>
            </a:endParaRPr>
          </a:p>
          <a:p>
            <a:pPr marL="557784" indent="-342900">
              <a:buFont typeface="Wingdings" panose="05000000000000000000" pitchFamily="2" charset="2"/>
              <a:buChar char="Ø"/>
              <a:defRPr/>
            </a:pPr>
            <a:endParaRPr lang="en-GB" dirty="0">
              <a:latin typeface="Calibri" pitchFamily="34" charset="0"/>
              <a:cs typeface="Calibri" pitchFamily="34" charset="0"/>
            </a:endParaRPr>
          </a:p>
          <a:p>
            <a:pPr marL="557784" indent="-342900">
              <a:buFont typeface="Wingdings" panose="05000000000000000000" pitchFamily="2" charset="2"/>
              <a:buChar char="Ø"/>
              <a:defRPr/>
            </a:pPr>
            <a:endParaRPr lang="en-GB" dirty="0">
              <a:latin typeface="Calibri" pitchFamily="34" charset="0"/>
              <a:cs typeface="Calibri" pitchFamily="34" charset="0"/>
            </a:endParaRPr>
          </a:p>
          <a:p>
            <a:pPr marL="557784" indent="-342900">
              <a:buFont typeface="Wingdings" panose="05000000000000000000" pitchFamily="2" charset="2"/>
              <a:buChar char="Ø"/>
              <a:defRPr/>
            </a:pPr>
            <a:endParaRPr lang="en-GB" dirty="0">
              <a:latin typeface="Calibri" pitchFamily="34" charset="0"/>
              <a:cs typeface="Calibri" pitchFamily="34" charset="0"/>
            </a:endParaRPr>
          </a:p>
        </p:txBody>
      </p:sp>
      <p:pic>
        <p:nvPicPr>
          <p:cNvPr id="4" name="Picture 2" descr="http://ars.els-cdn.com/content/image/1-s2.0-S0883292701000464-gr1.gif"/>
          <p:cNvPicPr>
            <a:picLocks noChangeAspect="1" noChangeArrowheads="1"/>
          </p:cNvPicPr>
          <p:nvPr/>
        </p:nvPicPr>
        <p:blipFill>
          <a:blip r:embed="rId4" cstate="print"/>
          <a:srcRect/>
          <a:stretch>
            <a:fillRect/>
          </a:stretch>
        </p:blipFill>
        <p:spPr bwMode="auto">
          <a:xfrm>
            <a:off x="5334000" y="685800"/>
            <a:ext cx="3535404" cy="2160240"/>
          </a:xfrm>
          <a:prstGeom prst="rect">
            <a:avLst/>
          </a:prstGeom>
          <a:noFill/>
        </p:spPr>
      </p:pic>
      <p:sp>
        <p:nvSpPr>
          <p:cNvPr id="2" name="Title 1"/>
          <p:cNvSpPr>
            <a:spLocks noGrp="1"/>
          </p:cNvSpPr>
          <p:nvPr>
            <p:ph type="title"/>
          </p:nvPr>
        </p:nvSpPr>
        <p:spPr/>
        <p:txBody>
          <a:bodyPr/>
          <a:lstStyle/>
          <a:p>
            <a:r>
              <a:rPr lang="en-GB" b="1" dirty="0">
                <a:latin typeface="Calibri" panose="020F0502020204030204" pitchFamily="34" charset="0"/>
              </a:rPr>
              <a:t>Selenium</a:t>
            </a:r>
          </a:p>
        </p:txBody>
      </p:sp>
      <p:pic>
        <p:nvPicPr>
          <p:cNvPr id="194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276600"/>
            <a:ext cx="4739902"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672190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Finland Selenium Success</a:t>
            </a:r>
          </a:p>
        </p:txBody>
      </p:sp>
      <p:sp>
        <p:nvSpPr>
          <p:cNvPr id="3" name="Content Placeholder 2"/>
          <p:cNvSpPr>
            <a:spLocks noGrp="1"/>
          </p:cNvSpPr>
          <p:nvPr>
            <p:ph idx="1"/>
          </p:nvPr>
        </p:nvSpPr>
        <p:spPr>
          <a:xfrm>
            <a:off x="457200" y="1600200"/>
            <a:ext cx="3538736" cy="4800600"/>
          </a:xfrm>
        </p:spPr>
        <p:txBody>
          <a:bodyPr/>
          <a:lstStyle/>
          <a:p>
            <a:pPr marL="557784" lvl="0" indent="-342900">
              <a:buClr>
                <a:srgbClr val="727CA3"/>
              </a:buClr>
              <a:buFont typeface="Wingdings" panose="05000000000000000000" pitchFamily="2" charset="2"/>
              <a:buChar char="Ø"/>
              <a:defRPr/>
            </a:pPr>
            <a:r>
              <a:rPr lang="en-GB" sz="1900" dirty="0">
                <a:solidFill>
                  <a:prstClr val="black"/>
                </a:solidFill>
                <a:latin typeface="Calibri" pitchFamily="34" charset="0"/>
                <a:cs typeface="Calibri" pitchFamily="34" charset="0"/>
              </a:rPr>
              <a:t>Trial fertiliser supplementation began in 1984 </a:t>
            </a:r>
          </a:p>
          <a:p>
            <a:pPr marL="557784" lvl="0" indent="-342900">
              <a:buClr>
                <a:srgbClr val="727CA3"/>
              </a:buClr>
              <a:buFont typeface="Wingdings" panose="05000000000000000000" pitchFamily="2" charset="2"/>
              <a:buChar char="Ø"/>
              <a:defRPr/>
            </a:pPr>
            <a:endParaRPr lang="en-GB" sz="1900" dirty="0">
              <a:solidFill>
                <a:prstClr val="black"/>
              </a:solidFill>
              <a:latin typeface="Calibri" pitchFamily="34" charset="0"/>
              <a:cs typeface="Calibri" pitchFamily="34" charset="0"/>
            </a:endParaRPr>
          </a:p>
          <a:p>
            <a:pPr marL="557784" lvl="0" indent="-342900">
              <a:buClr>
                <a:srgbClr val="727CA3"/>
              </a:buClr>
              <a:buFont typeface="Wingdings" panose="05000000000000000000" pitchFamily="2" charset="2"/>
              <a:buChar char="Ø"/>
              <a:defRPr/>
            </a:pPr>
            <a:r>
              <a:rPr lang="en-GB" sz="1900" dirty="0">
                <a:solidFill>
                  <a:prstClr val="black"/>
                </a:solidFill>
                <a:latin typeface="Calibri" pitchFamily="34" charset="0"/>
                <a:cs typeface="Calibri" pitchFamily="34" charset="0"/>
              </a:rPr>
              <a:t>Se fertilisers have increased the Se intake of the population by 3 fold</a:t>
            </a:r>
          </a:p>
          <a:p>
            <a:pPr marL="557784" lvl="0" indent="-342900">
              <a:buClr>
                <a:srgbClr val="727CA3"/>
              </a:buClr>
              <a:buNone/>
              <a:defRPr/>
            </a:pPr>
            <a:endParaRPr lang="en-GB" sz="1900" dirty="0">
              <a:solidFill>
                <a:prstClr val="black"/>
              </a:solidFill>
              <a:latin typeface="Calibri" pitchFamily="34" charset="0"/>
              <a:cs typeface="Calibri" pitchFamily="34" charset="0"/>
            </a:endParaRPr>
          </a:p>
          <a:p>
            <a:pPr marL="557784" lvl="0" indent="-342900">
              <a:buClr>
                <a:srgbClr val="727CA3"/>
              </a:buClr>
              <a:buFont typeface="Wingdings" panose="05000000000000000000" pitchFamily="2" charset="2"/>
              <a:buChar char="Ø"/>
              <a:defRPr/>
            </a:pPr>
            <a:r>
              <a:rPr lang="en-GB" sz="1900" dirty="0">
                <a:solidFill>
                  <a:prstClr val="black"/>
                </a:solidFill>
                <a:latin typeface="Calibri" pitchFamily="34" charset="0"/>
                <a:cs typeface="Calibri" pitchFamily="34" charset="0"/>
              </a:rPr>
              <a:t>Finland population now has satisfactory and safe level of serum selenium</a:t>
            </a:r>
          </a:p>
          <a:p>
            <a:pPr marL="557784" lvl="0" indent="-342900">
              <a:buClr>
                <a:srgbClr val="727CA3"/>
              </a:buClr>
              <a:buFont typeface="Wingdings" panose="05000000000000000000" pitchFamily="2" charset="2"/>
              <a:buChar char="Ø"/>
              <a:defRPr/>
            </a:pPr>
            <a:endParaRPr lang="en-GB" sz="1900" dirty="0">
              <a:solidFill>
                <a:prstClr val="black"/>
              </a:solidFill>
              <a:latin typeface="Calibri" pitchFamily="34" charset="0"/>
              <a:cs typeface="Calibri" pitchFamily="34" charset="0"/>
            </a:endParaRPr>
          </a:p>
          <a:p>
            <a:pPr marL="557784" lvl="0" indent="-342900">
              <a:buClr>
                <a:srgbClr val="727CA3"/>
              </a:buClr>
              <a:buFont typeface="Wingdings" panose="05000000000000000000" pitchFamily="2" charset="2"/>
              <a:buChar char="Ø"/>
              <a:defRPr/>
            </a:pPr>
            <a:endParaRPr lang="en-GB" sz="1900" dirty="0">
              <a:solidFill>
                <a:prstClr val="black"/>
              </a:solidFill>
              <a:latin typeface="Calibri" pitchFamily="34" charset="0"/>
              <a:cs typeface="Calibri" pitchFamily="34" charset="0"/>
            </a:endParaRPr>
          </a:p>
          <a:p>
            <a:pPr marL="557784" lvl="0" indent="-342900">
              <a:buClr>
                <a:srgbClr val="727CA3"/>
              </a:buClr>
              <a:buFont typeface="Wingdings" panose="05000000000000000000" pitchFamily="2" charset="2"/>
              <a:buChar char="Ø"/>
              <a:defRPr/>
            </a:pPr>
            <a:endParaRPr lang="en-GB" sz="1900" dirty="0">
              <a:solidFill>
                <a:prstClr val="black"/>
              </a:solidFill>
              <a:latin typeface="Calibri" pitchFamily="34" charset="0"/>
              <a:cs typeface="Calibri" pitchFamily="34" charset="0"/>
            </a:endParaRPr>
          </a:p>
          <a:p>
            <a:pPr>
              <a:buFont typeface="Wingdings" panose="05000000000000000000" pitchFamily="2" charset="2"/>
              <a:buChar char="Ø"/>
            </a:pPr>
            <a:endParaRPr lang="en-GB"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340768"/>
            <a:ext cx="3381827" cy="3046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4760704"/>
            <a:ext cx="2419203" cy="1824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3591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51520" y="188640"/>
            <a:ext cx="8229600" cy="1143000"/>
          </a:xfrm>
        </p:spPr>
        <p:txBody>
          <a:bodyPr/>
          <a:lstStyle/>
          <a:p>
            <a:pPr eaLnBrk="1" hangingPunct="1"/>
            <a:r>
              <a:rPr lang="en-US" b="1" dirty="0">
                <a:latin typeface="Calibri" pitchFamily="34" charset="0"/>
                <a:cs typeface="Calibri" pitchFamily="34" charset="0"/>
              </a:rPr>
              <a:t>Selenium (Se) – absorption </a:t>
            </a:r>
          </a:p>
        </p:txBody>
      </p:sp>
      <p:sp>
        <p:nvSpPr>
          <p:cNvPr id="72707" name="Rectangle 3" descr="Parchment"/>
          <p:cNvSpPr>
            <a:spLocks noGrp="1" noChangeArrowheads="1"/>
          </p:cNvSpPr>
          <p:nvPr>
            <p:ph idx="1"/>
          </p:nvPr>
        </p:nvSpPr>
        <p:spPr>
          <a:xfrm>
            <a:off x="395536" y="1268760"/>
            <a:ext cx="5688632" cy="5301208"/>
          </a:xfrm>
        </p:spPr>
        <p:txBody>
          <a:bodyPr>
            <a:normAutofit fontScale="62500" lnSpcReduction="20000"/>
          </a:bodyPr>
          <a:lstStyle/>
          <a:p>
            <a:pPr>
              <a:lnSpc>
                <a:spcPct val="120000"/>
              </a:lnSpc>
              <a:buFont typeface="Wingdings" panose="05000000000000000000" pitchFamily="2" charset="2"/>
              <a:buChar char="Ø"/>
            </a:pPr>
            <a:endParaRPr lang="en-US" sz="3400" dirty="0">
              <a:latin typeface="Calibri" pitchFamily="34" charset="0"/>
              <a:cs typeface="Calibri" pitchFamily="34" charset="0"/>
            </a:endParaRPr>
          </a:p>
          <a:p>
            <a:pPr>
              <a:lnSpc>
                <a:spcPct val="120000"/>
              </a:lnSpc>
              <a:buFont typeface="Wingdings" panose="05000000000000000000" pitchFamily="2" charset="2"/>
              <a:buChar char="Ø"/>
            </a:pPr>
            <a:r>
              <a:rPr lang="en-US" sz="4200" dirty="0">
                <a:latin typeface="Calibri" pitchFamily="34" charset="0"/>
                <a:cs typeface="Calibri" pitchFamily="34" charset="0"/>
              </a:rPr>
              <a:t> 50 – 80 % of dietary selenium is absorbed in</a:t>
            </a:r>
            <a:r>
              <a:rPr lang="en-US" sz="4200" b="1" dirty="0">
                <a:latin typeface="Calibri" pitchFamily="34" charset="0"/>
                <a:cs typeface="Calibri" pitchFamily="34" charset="0"/>
              </a:rPr>
              <a:t> small intestine </a:t>
            </a:r>
          </a:p>
          <a:p>
            <a:pPr lvl="1">
              <a:lnSpc>
                <a:spcPct val="120000"/>
              </a:lnSpc>
              <a:buFont typeface="Wingdings" panose="05000000000000000000" pitchFamily="2" charset="2"/>
              <a:buChar char="Ø"/>
            </a:pPr>
            <a:r>
              <a:rPr lang="en-US" sz="3400" dirty="0">
                <a:latin typeface="Calibri" pitchFamily="34" charset="0"/>
                <a:cs typeface="Calibri" pitchFamily="34" charset="0"/>
              </a:rPr>
              <a:t>Selenium from plants (inorganic) tends to be more bioavailable than from animals</a:t>
            </a:r>
          </a:p>
          <a:p>
            <a:pPr marL="274320" lvl="1" indent="0">
              <a:lnSpc>
                <a:spcPct val="120000"/>
              </a:lnSpc>
              <a:buNone/>
            </a:pPr>
            <a:endParaRPr lang="en-US" sz="3400" dirty="0">
              <a:latin typeface="Calibri" pitchFamily="34" charset="0"/>
              <a:cs typeface="Calibri" pitchFamily="34" charset="0"/>
            </a:endParaRPr>
          </a:p>
          <a:p>
            <a:pPr>
              <a:lnSpc>
                <a:spcPct val="120000"/>
              </a:lnSpc>
              <a:buFont typeface="Wingdings" panose="05000000000000000000" pitchFamily="2" charset="2"/>
              <a:buChar char="Ø"/>
            </a:pPr>
            <a:r>
              <a:rPr lang="en-US" sz="4200" dirty="0">
                <a:latin typeface="Calibri" pitchFamily="34" charset="0"/>
                <a:cs typeface="Calibri" pitchFamily="34" charset="0"/>
              </a:rPr>
              <a:t> Organic selenium</a:t>
            </a:r>
          </a:p>
          <a:p>
            <a:pPr lvl="1">
              <a:lnSpc>
                <a:spcPct val="120000"/>
              </a:lnSpc>
              <a:buFont typeface="Wingdings" panose="05000000000000000000" pitchFamily="2" charset="2"/>
              <a:buChar char="Ø"/>
            </a:pPr>
            <a:r>
              <a:rPr lang="en-US" sz="3400" dirty="0">
                <a:latin typeface="Calibri" pitchFamily="34" charset="0"/>
                <a:cs typeface="Calibri" pitchFamily="34" charset="0"/>
              </a:rPr>
              <a:t>Actively transported</a:t>
            </a:r>
          </a:p>
          <a:p>
            <a:pPr lvl="1">
              <a:lnSpc>
                <a:spcPct val="120000"/>
              </a:lnSpc>
              <a:buFont typeface="Wingdings" panose="05000000000000000000" pitchFamily="2" charset="2"/>
              <a:buChar char="Ø"/>
            </a:pPr>
            <a:r>
              <a:rPr lang="en-US" sz="3400" dirty="0">
                <a:latin typeface="Calibri" pitchFamily="34" charset="0"/>
                <a:cs typeface="Calibri" pitchFamily="34" charset="0"/>
              </a:rPr>
              <a:t>Absorbed more rapidly than inorganic selenium</a:t>
            </a:r>
          </a:p>
          <a:p>
            <a:pPr>
              <a:lnSpc>
                <a:spcPct val="120000"/>
              </a:lnSpc>
              <a:buFont typeface="Wingdings" panose="05000000000000000000" pitchFamily="2" charset="2"/>
              <a:buChar char="Ø"/>
            </a:pPr>
            <a:endParaRPr lang="en-US" sz="4200" dirty="0">
              <a:latin typeface="Calibri" pitchFamily="34" charset="0"/>
              <a:cs typeface="Calibri" pitchFamily="34" charset="0"/>
            </a:endParaRPr>
          </a:p>
          <a:p>
            <a:pPr>
              <a:lnSpc>
                <a:spcPct val="120000"/>
              </a:lnSpc>
              <a:buFont typeface="Wingdings" panose="05000000000000000000" pitchFamily="2" charset="2"/>
              <a:buChar char="Ø"/>
            </a:pPr>
            <a:r>
              <a:rPr lang="en-US" sz="4200" dirty="0">
                <a:latin typeface="Calibri" pitchFamily="34" charset="0"/>
                <a:cs typeface="Calibri" pitchFamily="34" charset="0"/>
              </a:rPr>
              <a:t> Inorganic selenium (supplements)</a:t>
            </a:r>
          </a:p>
          <a:p>
            <a:pPr lvl="1">
              <a:lnSpc>
                <a:spcPct val="120000"/>
              </a:lnSpc>
              <a:buFont typeface="Wingdings" panose="05000000000000000000" pitchFamily="2" charset="2"/>
              <a:buChar char="Ø"/>
            </a:pPr>
            <a:r>
              <a:rPr lang="en-US" sz="3400" dirty="0">
                <a:latin typeface="Calibri" pitchFamily="34" charset="0"/>
                <a:cs typeface="Calibri" pitchFamily="34" charset="0"/>
              </a:rPr>
              <a:t>Passively absorbed</a:t>
            </a:r>
          </a:p>
          <a:p>
            <a:pPr marL="411480" lvl="1" indent="0">
              <a:lnSpc>
                <a:spcPct val="110000"/>
              </a:lnSpc>
              <a:buNone/>
            </a:pPr>
            <a:endParaRPr lang="en-US" dirty="0">
              <a:latin typeface="Calibri" pitchFamily="34" charset="0"/>
              <a:cs typeface="Calibri" pitchFamily="34" charset="0"/>
            </a:endParaRPr>
          </a:p>
          <a:p>
            <a:pPr lvl="1" eaLnBrk="1" hangingPunct="1">
              <a:lnSpc>
                <a:spcPct val="110000"/>
              </a:lnSpc>
            </a:pPr>
            <a:endParaRPr lang="en-US" sz="2600" dirty="0">
              <a:latin typeface="Calibri" pitchFamily="34" charset="0"/>
              <a:cs typeface="Calibri" pitchFamily="34" charset="0"/>
            </a:endParaRPr>
          </a:p>
          <a:p>
            <a:pPr eaLnBrk="1" hangingPunct="1">
              <a:lnSpc>
                <a:spcPct val="110000"/>
              </a:lnSpc>
              <a:buFont typeface="Wingdings" pitchFamily="2" charset="2"/>
              <a:buChar char="Ø"/>
            </a:pPr>
            <a:endParaRPr lang="en-US" sz="2900" dirty="0">
              <a:latin typeface="Calibri" pitchFamily="34" charset="0"/>
              <a:cs typeface="Calibri" pitchFamily="34" charset="0"/>
            </a:endParaRPr>
          </a:p>
          <a:p>
            <a:pPr eaLnBrk="1" hangingPunct="1">
              <a:lnSpc>
                <a:spcPct val="110000"/>
              </a:lnSpc>
              <a:buFont typeface="Wingdings" pitchFamily="2" charset="2"/>
              <a:buChar char="Ø"/>
            </a:pPr>
            <a:endParaRPr lang="en-US" sz="2900" dirty="0">
              <a:latin typeface="Calibri" pitchFamily="34" charset="0"/>
              <a:cs typeface="Calibri" pitchFamily="34" charset="0"/>
              <a:sym typeface="Wingdings" pitchFamily="2" charset="2"/>
            </a:endParaRPr>
          </a:p>
          <a:p>
            <a:pPr eaLnBrk="1" hangingPunct="1">
              <a:lnSpc>
                <a:spcPct val="110000"/>
              </a:lnSpc>
              <a:buFont typeface="Wingdings" pitchFamily="2" charset="2"/>
              <a:buChar char="Ø"/>
            </a:pPr>
            <a:endParaRPr lang="en-US" sz="2900" dirty="0">
              <a:latin typeface="Calibri" pitchFamily="34" charset="0"/>
              <a:cs typeface="Calibri" pitchFamily="34" charset="0"/>
              <a:sym typeface="Wingdings" pitchFamily="2" charset="2"/>
            </a:endParaRPr>
          </a:p>
          <a:p>
            <a:pPr eaLnBrk="1" hangingPunct="1">
              <a:lnSpc>
                <a:spcPct val="110000"/>
              </a:lnSpc>
            </a:pPr>
            <a:endParaRPr lang="en-US" dirty="0">
              <a:latin typeface="Calibri" pitchFamily="34" charset="0"/>
              <a:cs typeface="Calibri" pitchFamily="34" charset="0"/>
            </a:endParaRPr>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2276872"/>
            <a:ext cx="2728037"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045709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8" descr="intestine1.gif"/>
          <p:cNvPicPr>
            <a:picLocks noChangeAspect="1"/>
          </p:cNvPicPr>
          <p:nvPr/>
        </p:nvPicPr>
        <p:blipFill>
          <a:blip r:embed="rId4" cstate="print"/>
          <a:srcRect/>
          <a:stretch>
            <a:fillRect/>
          </a:stretch>
        </p:blipFill>
        <p:spPr bwMode="auto">
          <a:xfrm>
            <a:off x="3623742" y="413093"/>
            <a:ext cx="1241425" cy="1241425"/>
          </a:xfrm>
          <a:prstGeom prst="rect">
            <a:avLst/>
          </a:prstGeom>
          <a:noFill/>
          <a:ln w="9525">
            <a:noFill/>
            <a:miter lim="800000"/>
            <a:headEnd/>
            <a:tailEnd/>
          </a:ln>
        </p:spPr>
      </p:pic>
      <p:pic>
        <p:nvPicPr>
          <p:cNvPr id="30723" name="Picture 65" descr="liver.jpg"/>
          <p:cNvPicPr>
            <a:picLocks noChangeAspect="1"/>
          </p:cNvPicPr>
          <p:nvPr/>
        </p:nvPicPr>
        <p:blipFill>
          <a:blip r:embed="rId5" cstate="print"/>
          <a:srcRect/>
          <a:stretch>
            <a:fillRect/>
          </a:stretch>
        </p:blipFill>
        <p:spPr bwMode="auto">
          <a:xfrm>
            <a:off x="7524328" y="3563990"/>
            <a:ext cx="923926" cy="607219"/>
          </a:xfrm>
          <a:prstGeom prst="rect">
            <a:avLst/>
          </a:prstGeom>
          <a:noFill/>
          <a:ln w="9525">
            <a:noFill/>
            <a:miter lim="800000"/>
            <a:headEnd/>
            <a:tailEnd/>
          </a:ln>
        </p:spPr>
      </p:pic>
      <p:sp>
        <p:nvSpPr>
          <p:cNvPr id="42" name="Arc 41"/>
          <p:cNvSpPr/>
          <p:nvPr/>
        </p:nvSpPr>
        <p:spPr>
          <a:xfrm rot="12398045">
            <a:off x="6472297" y="2504200"/>
            <a:ext cx="1536700" cy="1152525"/>
          </a:xfrm>
          <a:prstGeom prst="arc">
            <a:avLst/>
          </a:prstGeom>
          <a:ln w="63500">
            <a:headEnd type="triangle" w="med" len="med"/>
            <a:tailEnd type="none" w="med" len="med"/>
          </a:ln>
        </p:spPr>
        <p:style>
          <a:lnRef idx="3">
            <a:schemeClr val="accent2"/>
          </a:lnRef>
          <a:fillRef idx="0">
            <a:schemeClr val="accent2"/>
          </a:fillRef>
          <a:effectRef idx="2">
            <a:schemeClr val="accent2"/>
          </a:effectRef>
          <a:fontRef idx="minor">
            <a:schemeClr val="tx1"/>
          </a:fontRef>
        </p:style>
        <p:txBody>
          <a:bodyPr anchor="ctr"/>
          <a:lstStyle/>
          <a:p>
            <a:pPr algn="ctr">
              <a:defRPr/>
            </a:pPr>
            <a:endParaRPr lang="en-GB" dirty="0"/>
          </a:p>
        </p:txBody>
      </p:sp>
      <p:sp>
        <p:nvSpPr>
          <p:cNvPr id="28" name="Arc 27"/>
          <p:cNvSpPr/>
          <p:nvPr/>
        </p:nvSpPr>
        <p:spPr>
          <a:xfrm rot="11950897">
            <a:off x="7058068" y="2439375"/>
            <a:ext cx="1500187" cy="1008063"/>
          </a:xfrm>
          <a:prstGeom prst="arc">
            <a:avLst/>
          </a:prstGeom>
          <a:ln w="63500" cmpd="sng">
            <a:headEnd type="triangle"/>
            <a:tailEnd type="none"/>
          </a:ln>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en-GB"/>
          </a:p>
        </p:txBody>
      </p:sp>
      <p:sp>
        <p:nvSpPr>
          <p:cNvPr id="30728" name="TextBox 8"/>
          <p:cNvSpPr txBox="1">
            <a:spLocks noChangeArrowheads="1"/>
          </p:cNvSpPr>
          <p:nvPr/>
        </p:nvSpPr>
        <p:spPr bwMode="auto">
          <a:xfrm>
            <a:off x="3485264" y="1639847"/>
            <a:ext cx="1655762" cy="461665"/>
          </a:xfrm>
          <a:prstGeom prst="rect">
            <a:avLst/>
          </a:prstGeom>
          <a:noFill/>
          <a:ln w="9525">
            <a:noFill/>
            <a:miter lim="800000"/>
            <a:headEnd/>
            <a:tailEnd/>
          </a:ln>
        </p:spPr>
        <p:txBody>
          <a:bodyPr>
            <a:spAutoFit/>
          </a:bodyPr>
          <a:lstStyle/>
          <a:p>
            <a:pPr algn="ctr"/>
            <a:r>
              <a:rPr lang="en-GB" sz="1200" b="1" dirty="0">
                <a:latin typeface="Calibri" pitchFamily="34" charset="0"/>
                <a:cs typeface="Calibri" pitchFamily="34" charset="0"/>
              </a:rPr>
              <a:t>Absorbed in Small Intestines</a:t>
            </a:r>
          </a:p>
        </p:txBody>
      </p:sp>
      <p:sp>
        <p:nvSpPr>
          <p:cNvPr id="22" name="TextBox 21"/>
          <p:cNvSpPr txBox="1"/>
          <p:nvPr/>
        </p:nvSpPr>
        <p:spPr>
          <a:xfrm>
            <a:off x="5360529" y="1689035"/>
            <a:ext cx="2556284" cy="738664"/>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solidFill>
              <a:srgbClr val="C00000"/>
            </a:solidFill>
          </a:ln>
        </p:spPr>
        <p:txBody>
          <a:bodyPr wrap="square">
            <a:spAutoFit/>
          </a:bodyPr>
          <a:lstStyle/>
          <a:p>
            <a:pPr algn="ctr">
              <a:defRPr/>
            </a:pPr>
            <a:r>
              <a:rPr lang="en-GB" sz="1400" b="1" dirty="0">
                <a:latin typeface="Calibri" pitchFamily="34" charset="0"/>
                <a:cs typeface="Calibri" pitchFamily="34" charset="0"/>
              </a:rPr>
              <a:t>Selenium transported in blood bound to proteins (VLDL, Albumin)</a:t>
            </a:r>
          </a:p>
        </p:txBody>
      </p:sp>
      <p:sp>
        <p:nvSpPr>
          <p:cNvPr id="23" name="Arc 22"/>
          <p:cNvSpPr/>
          <p:nvPr/>
        </p:nvSpPr>
        <p:spPr>
          <a:xfrm>
            <a:off x="4453436" y="933793"/>
            <a:ext cx="1296988" cy="1441450"/>
          </a:xfrm>
          <a:prstGeom prst="arc">
            <a:avLst/>
          </a:prstGeom>
          <a:ln w="63500" cmpd="sng">
            <a:headEnd type="none"/>
            <a:tailEnd type="triangle"/>
          </a:ln>
        </p:spPr>
        <p:style>
          <a:lnRef idx="3">
            <a:schemeClr val="accent2"/>
          </a:lnRef>
          <a:fillRef idx="0">
            <a:schemeClr val="accent2"/>
          </a:fillRef>
          <a:effectRef idx="2">
            <a:schemeClr val="accent2"/>
          </a:effectRef>
          <a:fontRef idx="minor">
            <a:schemeClr val="tx1"/>
          </a:fontRef>
        </p:style>
        <p:txBody>
          <a:bodyPr anchor="ctr"/>
          <a:lstStyle/>
          <a:p>
            <a:pPr algn="ctr">
              <a:defRPr/>
            </a:pPr>
            <a:endParaRPr lang="en-GB"/>
          </a:p>
        </p:txBody>
      </p:sp>
      <p:sp>
        <p:nvSpPr>
          <p:cNvPr id="41" name="Arc 40"/>
          <p:cNvSpPr/>
          <p:nvPr/>
        </p:nvSpPr>
        <p:spPr>
          <a:xfrm rot="6029742">
            <a:off x="4461185" y="2150703"/>
            <a:ext cx="1657350" cy="863600"/>
          </a:xfrm>
          <a:prstGeom prst="arc">
            <a:avLst/>
          </a:prstGeom>
          <a:ln w="63500">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anchor="ctr"/>
          <a:lstStyle/>
          <a:p>
            <a:pPr algn="ctr">
              <a:defRPr/>
            </a:pPr>
            <a:endParaRPr lang="en-GB"/>
          </a:p>
        </p:txBody>
      </p:sp>
      <p:sp>
        <p:nvSpPr>
          <p:cNvPr id="30739" name="TextBox 47"/>
          <p:cNvSpPr txBox="1">
            <a:spLocks noChangeArrowheads="1"/>
          </p:cNvSpPr>
          <p:nvPr/>
        </p:nvSpPr>
        <p:spPr bwMode="auto">
          <a:xfrm>
            <a:off x="5757448" y="5246108"/>
            <a:ext cx="1800225" cy="584775"/>
          </a:xfrm>
          <a:prstGeom prst="rect">
            <a:avLst/>
          </a:prstGeom>
          <a:noFill/>
          <a:ln w="9525">
            <a:solidFill>
              <a:schemeClr val="accent1"/>
            </a:solidFill>
            <a:miter lim="800000"/>
            <a:headEnd/>
            <a:tailEnd/>
          </a:ln>
        </p:spPr>
        <p:txBody>
          <a:bodyPr>
            <a:spAutoFit/>
          </a:bodyPr>
          <a:lstStyle/>
          <a:p>
            <a:pPr algn="ctr"/>
            <a:r>
              <a:rPr lang="en-GB" sz="1600" b="1" dirty="0"/>
              <a:t>Excreted via urine and faeces</a:t>
            </a:r>
          </a:p>
        </p:txBody>
      </p:sp>
      <p:sp>
        <p:nvSpPr>
          <p:cNvPr id="59" name="Arc 58"/>
          <p:cNvSpPr/>
          <p:nvPr/>
        </p:nvSpPr>
        <p:spPr>
          <a:xfrm>
            <a:off x="771300" y="656431"/>
            <a:ext cx="2700338" cy="503237"/>
          </a:xfrm>
          <a:prstGeom prst="arc">
            <a:avLst/>
          </a:prstGeom>
          <a:ln w="63500">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anchor="ctr"/>
          <a:lstStyle/>
          <a:p>
            <a:pPr algn="ctr">
              <a:defRPr/>
            </a:pPr>
            <a:endParaRPr lang="en-GB"/>
          </a:p>
        </p:txBody>
      </p:sp>
      <p:sp>
        <p:nvSpPr>
          <p:cNvPr id="30756" name="TextBox 75"/>
          <p:cNvSpPr txBox="1">
            <a:spLocks noChangeArrowheads="1"/>
          </p:cNvSpPr>
          <p:nvPr/>
        </p:nvSpPr>
        <p:spPr bwMode="auto">
          <a:xfrm>
            <a:off x="842954" y="2427699"/>
            <a:ext cx="3529012" cy="954107"/>
          </a:xfrm>
          <a:prstGeom prst="rect">
            <a:avLst/>
          </a:prstGeom>
          <a:noFill/>
          <a:ln w="9525">
            <a:noFill/>
            <a:miter lim="800000"/>
            <a:headEnd/>
            <a:tailEnd/>
          </a:ln>
        </p:spPr>
        <p:txBody>
          <a:bodyPr>
            <a:spAutoFit/>
          </a:bodyPr>
          <a:lstStyle/>
          <a:p>
            <a:pPr algn="ctr"/>
            <a:r>
              <a:rPr lang="en-GB" sz="2800" b="1" dirty="0"/>
              <a:t>Absorption of Selenium</a:t>
            </a:r>
          </a:p>
        </p:txBody>
      </p:sp>
      <p:pic>
        <p:nvPicPr>
          <p:cNvPr id="30757" name="Picture 76" descr="food.bmp"/>
          <p:cNvPicPr>
            <a:picLocks noChangeAspect="1"/>
          </p:cNvPicPr>
          <p:nvPr/>
        </p:nvPicPr>
        <p:blipFill>
          <a:blip r:embed="rId6" cstate="print"/>
          <a:srcRect/>
          <a:stretch>
            <a:fillRect/>
          </a:stretch>
        </p:blipFill>
        <p:spPr bwMode="auto">
          <a:xfrm>
            <a:off x="1075805" y="430556"/>
            <a:ext cx="690562" cy="757237"/>
          </a:xfrm>
          <a:prstGeom prst="rect">
            <a:avLst/>
          </a:prstGeom>
          <a:noFill/>
          <a:ln w="9525">
            <a:noFill/>
            <a:miter lim="800000"/>
            <a:headEnd/>
            <a:tailEnd/>
          </a:ln>
        </p:spPr>
      </p:pic>
      <p:sp>
        <p:nvSpPr>
          <p:cNvPr id="30758" name="TextBox 6"/>
          <p:cNvSpPr txBox="1">
            <a:spLocks noChangeArrowheads="1"/>
          </p:cNvSpPr>
          <p:nvPr/>
        </p:nvSpPr>
        <p:spPr bwMode="auto">
          <a:xfrm>
            <a:off x="1652117" y="857305"/>
            <a:ext cx="1101239" cy="461665"/>
          </a:xfrm>
          <a:prstGeom prst="rect">
            <a:avLst/>
          </a:prstGeom>
          <a:noFill/>
          <a:ln w="9525">
            <a:noFill/>
            <a:miter lim="800000"/>
            <a:headEnd/>
            <a:tailEnd/>
          </a:ln>
        </p:spPr>
        <p:txBody>
          <a:bodyPr wrap="square">
            <a:spAutoFit/>
          </a:bodyPr>
          <a:lstStyle/>
          <a:p>
            <a:pPr algn="ctr"/>
            <a:r>
              <a:rPr lang="en-GB" sz="1200" b="1" dirty="0">
                <a:latin typeface="Calibri" pitchFamily="34" charset="0"/>
                <a:cs typeface="Calibri" pitchFamily="34" charset="0"/>
              </a:rPr>
              <a:t>Selenium in food</a:t>
            </a:r>
          </a:p>
        </p:txBody>
      </p:sp>
      <p:pic>
        <p:nvPicPr>
          <p:cNvPr id="51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4853" y="3679625"/>
            <a:ext cx="496080" cy="629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6382" y="3634231"/>
            <a:ext cx="646465" cy="101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89345" y="3335943"/>
            <a:ext cx="751681" cy="64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Arc 37"/>
          <p:cNvSpPr/>
          <p:nvPr/>
        </p:nvSpPr>
        <p:spPr>
          <a:xfrm rot="4674158">
            <a:off x="4870940" y="2347058"/>
            <a:ext cx="1657350" cy="863600"/>
          </a:xfrm>
          <a:prstGeom prst="arc">
            <a:avLst/>
          </a:prstGeom>
          <a:ln w="63500">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anchor="ctr"/>
          <a:lstStyle/>
          <a:p>
            <a:pPr algn="ctr">
              <a:defRPr/>
            </a:pPr>
            <a:endParaRPr lang="en-GB"/>
          </a:p>
        </p:txBody>
      </p:sp>
      <p:cxnSp>
        <p:nvCxnSpPr>
          <p:cNvPr id="39" name="Straight Arrow Connector 38"/>
          <p:cNvCxnSpPr/>
          <p:nvPr/>
        </p:nvCxnSpPr>
        <p:spPr>
          <a:xfrm>
            <a:off x="6638671" y="4604913"/>
            <a:ext cx="0" cy="592432"/>
          </a:xfrm>
          <a:prstGeom prst="straightConnector1">
            <a:avLst/>
          </a:prstGeom>
          <a:ln w="63500">
            <a:tailEnd type="arrow"/>
          </a:ln>
        </p:spPr>
        <p:style>
          <a:lnRef idx="3">
            <a:schemeClr val="accent2"/>
          </a:lnRef>
          <a:fillRef idx="0">
            <a:schemeClr val="accent2"/>
          </a:fillRef>
          <a:effectRef idx="2">
            <a:schemeClr val="accent2"/>
          </a:effectRef>
          <a:fontRef idx="minor">
            <a:schemeClr val="tx1"/>
          </a:fontRef>
        </p:style>
      </p:cxnSp>
      <p:sp>
        <p:nvSpPr>
          <p:cNvPr id="3" name="Rectangle 2"/>
          <p:cNvSpPr/>
          <p:nvPr/>
        </p:nvSpPr>
        <p:spPr>
          <a:xfrm>
            <a:off x="530305" y="4594154"/>
            <a:ext cx="3782840" cy="1200329"/>
          </a:xfrm>
          <a:prstGeom prst="rect">
            <a:avLst/>
          </a:prstGeom>
        </p:spPr>
        <p:txBody>
          <a:bodyPr wrap="square">
            <a:spAutoFit/>
          </a:bodyPr>
          <a:lstStyle/>
          <a:p>
            <a:pPr marL="285750" indent="-285750" eaLnBrk="1" hangingPunct="1">
              <a:buClr>
                <a:schemeClr val="accent1"/>
              </a:buClr>
              <a:buSzPct val="80000"/>
              <a:buFont typeface="Wingdings" panose="05000000000000000000" pitchFamily="2" charset="2"/>
              <a:buChar char="Ø"/>
            </a:pPr>
            <a:r>
              <a:rPr lang="en-US" dirty="0">
                <a:latin typeface="Calibri" pitchFamily="34" charset="0"/>
                <a:cs typeface="Calibri" pitchFamily="34" charset="0"/>
                <a:sym typeface="Wingdings" pitchFamily="2" charset="2"/>
              </a:rPr>
              <a:t> Total body content approximately </a:t>
            </a:r>
            <a:r>
              <a:rPr lang="en-US" b="1" dirty="0">
                <a:latin typeface="Calibri" pitchFamily="34" charset="0"/>
                <a:cs typeface="Calibri" pitchFamily="34" charset="0"/>
                <a:sym typeface="Wingdings" pitchFamily="2" charset="2"/>
              </a:rPr>
              <a:t>3-15mg</a:t>
            </a:r>
            <a:r>
              <a:rPr lang="en-US" dirty="0">
                <a:latin typeface="Calibri" pitchFamily="34" charset="0"/>
                <a:cs typeface="Calibri" pitchFamily="34" charset="0"/>
                <a:sym typeface="Wingdings" pitchFamily="2" charset="2"/>
              </a:rPr>
              <a:t> dependent on dietary intake</a:t>
            </a:r>
          </a:p>
          <a:p>
            <a:pPr eaLnBrk="1" hangingPunct="1">
              <a:buClr>
                <a:schemeClr val="accent1"/>
              </a:buClr>
              <a:buSzPct val="80000"/>
            </a:pPr>
            <a:endParaRPr lang="en-US" dirty="0">
              <a:latin typeface="Calibri" pitchFamily="34" charset="0"/>
              <a:cs typeface="Calibri" pitchFamily="34" charset="0"/>
            </a:endParaRPr>
          </a:p>
        </p:txBody>
      </p:sp>
    </p:spTree>
    <p:custDataLst>
      <p:tags r:id="rId1"/>
    </p:custDataLst>
    <p:extLst>
      <p:ext uri="{BB962C8B-B14F-4D97-AF65-F5344CB8AC3E}">
        <p14:creationId xmlns:p14="http://schemas.microsoft.com/office/powerpoint/2010/main" val="10174897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3" descr="Parchment"/>
          <p:cNvSpPr>
            <a:spLocks noGrp="1" noChangeArrowheads="1"/>
          </p:cNvSpPr>
          <p:nvPr>
            <p:ph idx="1"/>
          </p:nvPr>
        </p:nvSpPr>
        <p:spPr>
          <a:xfrm>
            <a:off x="539552" y="1484784"/>
            <a:ext cx="7262760" cy="5256584"/>
          </a:xfrm>
        </p:spPr>
        <p:txBody>
          <a:bodyPr>
            <a:normAutofit fontScale="77500" lnSpcReduction="20000"/>
          </a:bodyPr>
          <a:lstStyle/>
          <a:p>
            <a:pPr>
              <a:lnSpc>
                <a:spcPct val="120000"/>
              </a:lnSpc>
            </a:pPr>
            <a:r>
              <a:rPr lang="en-US" sz="2900" dirty="0">
                <a:latin typeface="Calibri" pitchFamily="34" charset="0"/>
                <a:cs typeface="Calibri" pitchFamily="34" charset="0"/>
              </a:rPr>
              <a:t>Humans – all absorbed selenium is converted to selenophosphate and then selenocysteine </a:t>
            </a:r>
          </a:p>
          <a:p>
            <a:pPr marL="114300" indent="0">
              <a:lnSpc>
                <a:spcPct val="120000"/>
              </a:lnSpc>
              <a:buNone/>
            </a:pPr>
            <a:endParaRPr lang="en-US" sz="2900" dirty="0">
              <a:latin typeface="Calibri" pitchFamily="34" charset="0"/>
              <a:cs typeface="Calibri" pitchFamily="34" charset="0"/>
            </a:endParaRPr>
          </a:p>
          <a:p>
            <a:pPr>
              <a:lnSpc>
                <a:spcPct val="120000"/>
              </a:lnSpc>
            </a:pPr>
            <a:r>
              <a:rPr lang="en-US" sz="2900" dirty="0">
                <a:latin typeface="Calibri" pitchFamily="34" charset="0"/>
                <a:cs typeface="Calibri" pitchFamily="34" charset="0"/>
                <a:sym typeface="Wingdings" pitchFamily="2" charset="2"/>
              </a:rPr>
              <a:t>Selenium can replace </a:t>
            </a:r>
            <a:r>
              <a:rPr lang="en-US" sz="2900" u="sng" dirty="0">
                <a:latin typeface="Calibri" pitchFamily="34" charset="0"/>
                <a:cs typeface="Calibri" pitchFamily="34" charset="0"/>
                <a:sym typeface="Wingdings" pitchFamily="2" charset="2"/>
              </a:rPr>
              <a:t>sulphur in cysteine</a:t>
            </a:r>
          </a:p>
          <a:p>
            <a:pPr>
              <a:lnSpc>
                <a:spcPct val="120000"/>
              </a:lnSpc>
              <a:defRPr/>
            </a:pPr>
            <a:endParaRPr lang="en-US" sz="2800" dirty="0">
              <a:latin typeface="Calibri" pitchFamily="34" charset="0"/>
              <a:cs typeface="Calibri" pitchFamily="34" charset="0"/>
            </a:endParaRPr>
          </a:p>
          <a:p>
            <a:pPr>
              <a:lnSpc>
                <a:spcPct val="120000"/>
              </a:lnSpc>
              <a:defRPr/>
            </a:pPr>
            <a:r>
              <a:rPr lang="en-US" sz="2800" dirty="0">
                <a:latin typeface="Calibri" pitchFamily="34" charset="0"/>
                <a:cs typeface="Calibri" pitchFamily="34" charset="0"/>
              </a:rPr>
              <a:t>Selenoproteins are proteins that contain selenocysteine (amino acid)</a:t>
            </a:r>
          </a:p>
          <a:p>
            <a:pPr>
              <a:lnSpc>
                <a:spcPct val="120000"/>
              </a:lnSpc>
              <a:defRPr/>
            </a:pPr>
            <a:endParaRPr lang="en-US" sz="2800" dirty="0">
              <a:latin typeface="Calibri" pitchFamily="34" charset="0"/>
              <a:cs typeface="Calibri" pitchFamily="34" charset="0"/>
            </a:endParaRPr>
          </a:p>
          <a:p>
            <a:pPr>
              <a:lnSpc>
                <a:spcPct val="120000"/>
              </a:lnSpc>
              <a:defRPr/>
            </a:pPr>
            <a:r>
              <a:rPr lang="en-US" sz="2800" dirty="0">
                <a:latin typeface="Calibri" pitchFamily="34" charset="0"/>
                <a:cs typeface="Calibri" pitchFamily="34" charset="0"/>
              </a:rPr>
              <a:t>Mammalian selenoproteins (enzymes)</a:t>
            </a:r>
          </a:p>
          <a:p>
            <a:pPr lvl="1">
              <a:lnSpc>
                <a:spcPct val="120000"/>
              </a:lnSpc>
              <a:defRPr/>
            </a:pPr>
            <a:r>
              <a:rPr lang="en-US" sz="2400" b="1" dirty="0">
                <a:latin typeface="Calibri" pitchFamily="34" charset="0"/>
                <a:cs typeface="Calibri" pitchFamily="34" charset="0"/>
              </a:rPr>
              <a:t>Glutathione peroxidases </a:t>
            </a:r>
            <a:r>
              <a:rPr lang="en-US" sz="2400" dirty="0">
                <a:latin typeface="Calibri" pitchFamily="34" charset="0"/>
                <a:cs typeface="Calibri" pitchFamily="34" charset="0"/>
              </a:rPr>
              <a:t>(Antioxidant enzymes)</a:t>
            </a:r>
          </a:p>
          <a:p>
            <a:pPr lvl="1">
              <a:lnSpc>
                <a:spcPct val="120000"/>
              </a:lnSpc>
              <a:defRPr/>
            </a:pPr>
            <a:r>
              <a:rPr lang="en-US" sz="2400" dirty="0">
                <a:latin typeface="Calibri" pitchFamily="34" charset="0"/>
                <a:cs typeface="Calibri" pitchFamily="34" charset="0"/>
              </a:rPr>
              <a:t>Iodothyronine (thyroid hormone synthesis)</a:t>
            </a:r>
          </a:p>
          <a:p>
            <a:pPr lvl="1">
              <a:lnSpc>
                <a:spcPct val="120000"/>
              </a:lnSpc>
              <a:defRPr/>
            </a:pPr>
            <a:r>
              <a:rPr lang="en-US" sz="2400" dirty="0">
                <a:latin typeface="Calibri" pitchFamily="34" charset="0"/>
                <a:cs typeface="Calibri" pitchFamily="34" charset="0"/>
              </a:rPr>
              <a:t>Thioredoxin Reductase (maintenance of intracellular oxidation state)</a:t>
            </a:r>
          </a:p>
          <a:p>
            <a:pPr marL="1143000" lvl="4" indent="0" eaLnBrk="1" hangingPunct="1">
              <a:lnSpc>
                <a:spcPct val="120000"/>
              </a:lnSpc>
              <a:buNone/>
              <a:defRPr/>
            </a:pPr>
            <a:endParaRPr lang="en-US" sz="1400" dirty="0">
              <a:latin typeface="Calibri" pitchFamily="34" charset="0"/>
              <a:cs typeface="Calibri" pitchFamily="34" charset="0"/>
            </a:endParaRPr>
          </a:p>
        </p:txBody>
      </p:sp>
      <p:sp>
        <p:nvSpPr>
          <p:cNvPr id="2" name="Title 1"/>
          <p:cNvSpPr>
            <a:spLocks noGrp="1"/>
          </p:cNvSpPr>
          <p:nvPr>
            <p:ph type="title"/>
          </p:nvPr>
        </p:nvSpPr>
        <p:spPr>
          <a:xfrm>
            <a:off x="395536" y="332656"/>
            <a:ext cx="8229600" cy="990600"/>
          </a:xfrm>
        </p:spPr>
        <p:txBody>
          <a:bodyPr/>
          <a:lstStyle/>
          <a:p>
            <a:r>
              <a:rPr lang="en-GB" b="1" dirty="0" err="1">
                <a:latin typeface="Calibri" panose="020F0502020204030204" pitchFamily="34" charset="0"/>
              </a:rPr>
              <a:t>Selenoproteins</a:t>
            </a:r>
            <a:endParaRPr lang="en-GB" b="1" dirty="0">
              <a:latin typeface="Calibri" panose="020F0502020204030204" pitchFamily="34" charset="0"/>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913" y="1844824"/>
            <a:ext cx="3004241"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13913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descr="Parchment"/>
          <p:cNvSpPr txBox="1">
            <a:spLocks noChangeArrowheads="1"/>
          </p:cNvSpPr>
          <p:nvPr/>
        </p:nvSpPr>
        <p:spPr>
          <a:xfrm>
            <a:off x="306050" y="1412776"/>
            <a:ext cx="3971102" cy="5328592"/>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buFont typeface="Wingdings" panose="05000000000000000000" pitchFamily="2" charset="2"/>
              <a:buChar char="Ø"/>
              <a:defRPr/>
            </a:pPr>
            <a:r>
              <a:rPr lang="en-GB" sz="1800" dirty="0">
                <a:latin typeface="Calibri" panose="020F0502020204030204" pitchFamily="34" charset="0"/>
                <a:cs typeface="Calibri" pitchFamily="34" charset="0"/>
              </a:rPr>
              <a:t>Vitamin E (anti oxidant) is located in the membrane</a:t>
            </a:r>
          </a:p>
          <a:p>
            <a:pPr>
              <a:buFont typeface="Wingdings" panose="05000000000000000000" pitchFamily="2" charset="2"/>
              <a:buChar char="Ø"/>
              <a:defRPr/>
            </a:pPr>
            <a:endParaRPr lang="en-GB" sz="1800" dirty="0">
              <a:latin typeface="Calibri" panose="020F0502020204030204" pitchFamily="34" charset="0"/>
              <a:cs typeface="Calibri" pitchFamily="34" charset="0"/>
            </a:endParaRPr>
          </a:p>
          <a:p>
            <a:pPr>
              <a:buFont typeface="Wingdings" panose="05000000000000000000" pitchFamily="2" charset="2"/>
              <a:buChar char="Ø"/>
              <a:defRPr/>
            </a:pPr>
            <a:r>
              <a:rPr lang="en-GB" sz="1800" dirty="0">
                <a:latin typeface="Calibri" panose="020F0502020204030204" pitchFamily="34" charset="0"/>
                <a:cs typeface="Calibri" pitchFamily="34" charset="0"/>
              </a:rPr>
              <a:t>It donates electrons to free radicals </a:t>
            </a:r>
          </a:p>
          <a:p>
            <a:pPr>
              <a:buFont typeface="Wingdings" panose="05000000000000000000" pitchFamily="2" charset="2"/>
              <a:buChar char="Ø"/>
              <a:defRPr/>
            </a:pPr>
            <a:endParaRPr lang="en-GB" sz="1800" dirty="0">
              <a:latin typeface="Calibri" panose="020F0502020204030204" pitchFamily="34" charset="0"/>
              <a:cs typeface="Calibri" pitchFamily="34" charset="0"/>
            </a:endParaRPr>
          </a:p>
          <a:p>
            <a:pPr>
              <a:buFont typeface="Wingdings" panose="05000000000000000000" pitchFamily="2" charset="2"/>
              <a:buChar char="Ø"/>
              <a:defRPr/>
            </a:pPr>
            <a:r>
              <a:rPr lang="en-GB" sz="1800" dirty="0">
                <a:latin typeface="Calibri" panose="020F0502020204030204" pitchFamily="34" charset="0"/>
                <a:cs typeface="Calibri" pitchFamily="34" charset="0"/>
              </a:rPr>
              <a:t>Reduced glutathione regenerates Vitamin E by donating an electron to Vitamin E radical</a:t>
            </a:r>
          </a:p>
          <a:p>
            <a:pPr>
              <a:buFont typeface="Wingdings" panose="05000000000000000000" pitchFamily="2" charset="2"/>
              <a:buChar char="Ø"/>
              <a:defRPr/>
            </a:pPr>
            <a:endParaRPr lang="en-GB" sz="1800" dirty="0">
              <a:latin typeface="Calibri" panose="020F0502020204030204" pitchFamily="34" charset="0"/>
              <a:cs typeface="Calibri" pitchFamily="34" charset="0"/>
            </a:endParaRPr>
          </a:p>
          <a:p>
            <a:pPr>
              <a:buFont typeface="Wingdings" panose="05000000000000000000" pitchFamily="2" charset="2"/>
              <a:buChar char="Ø"/>
              <a:defRPr/>
            </a:pPr>
            <a:r>
              <a:rPr lang="en-GB" sz="1800" dirty="0">
                <a:latin typeface="Calibri" panose="020F0502020204030204" pitchFamily="34" charset="0"/>
                <a:cs typeface="Calibri" pitchFamily="34" charset="0"/>
              </a:rPr>
              <a:t>This process requires glutathione peroxidase (selenium containing)</a:t>
            </a:r>
          </a:p>
          <a:p>
            <a:pPr>
              <a:buFont typeface="Wingdings" panose="05000000000000000000" pitchFamily="2" charset="2"/>
              <a:buChar char="Ø"/>
              <a:defRPr/>
            </a:pPr>
            <a:endParaRPr lang="en-GB" sz="1800" dirty="0">
              <a:latin typeface="Calibri" panose="020F0502020204030204" pitchFamily="34" charset="0"/>
              <a:cs typeface="Calibri" pitchFamily="34" charset="0"/>
            </a:endParaRPr>
          </a:p>
          <a:p>
            <a:pPr>
              <a:buFont typeface="Wingdings" panose="05000000000000000000" pitchFamily="2" charset="2"/>
              <a:buChar char="Ø"/>
              <a:defRPr/>
            </a:pPr>
            <a:r>
              <a:rPr lang="en-GB" sz="1800" dirty="0">
                <a:latin typeface="Calibri" panose="020F0502020204030204" pitchFamily="34" charset="0"/>
                <a:cs typeface="Calibri" pitchFamily="34" charset="0"/>
              </a:rPr>
              <a:t>The reduced </a:t>
            </a:r>
            <a:r>
              <a:rPr lang="en-GB" sz="1800" dirty="0" err="1">
                <a:latin typeface="Calibri" panose="020F0502020204030204" pitchFamily="34" charset="0"/>
                <a:cs typeface="Calibri" pitchFamily="34" charset="0"/>
              </a:rPr>
              <a:t>gluthathione</a:t>
            </a:r>
            <a:r>
              <a:rPr lang="en-GB" sz="1800" dirty="0">
                <a:latin typeface="Calibri" panose="020F0502020204030204" pitchFamily="34" charset="0"/>
                <a:cs typeface="Calibri" pitchFamily="34" charset="0"/>
              </a:rPr>
              <a:t> is regenerated by vitamin C (ascorbic acid)</a:t>
            </a:r>
          </a:p>
        </p:txBody>
      </p:sp>
      <p:pic>
        <p:nvPicPr>
          <p:cNvPr id="5" name="Picture 5"/>
          <p:cNvPicPr>
            <a:picLocks noChangeAspect="1" noChangeArrowheads="1"/>
          </p:cNvPicPr>
          <p:nvPr/>
        </p:nvPicPr>
        <p:blipFill>
          <a:blip r:embed="rId3" cstate="print"/>
          <a:srcRect l="15515" t="24950" r="36769" b="14030"/>
          <a:stretch>
            <a:fillRect/>
          </a:stretch>
        </p:blipFill>
        <p:spPr>
          <a:xfrm>
            <a:off x="4500563" y="1700212"/>
            <a:ext cx="3962400" cy="4033043"/>
          </a:xfrm>
          <a:prstGeom prst="rect">
            <a:avLst/>
          </a:prstGeom>
        </p:spPr>
      </p:pic>
      <p:sp>
        <p:nvSpPr>
          <p:cNvPr id="6" name="Rectangle 2"/>
          <p:cNvSpPr txBox="1">
            <a:spLocks noChangeArrowheads="1"/>
          </p:cNvSpPr>
          <p:nvPr/>
        </p:nvSpPr>
        <p:spPr>
          <a:xfrm>
            <a:off x="235695" y="332656"/>
            <a:ext cx="8229600" cy="9144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GB" dirty="0">
                <a:latin typeface="Calibri" pitchFamily="34" charset="0"/>
                <a:cs typeface="Calibri" pitchFamily="34" charset="0"/>
              </a:rPr>
              <a:t>Role in anti-oxidant regeneration</a:t>
            </a:r>
          </a:p>
        </p:txBody>
      </p:sp>
      <p:sp>
        <p:nvSpPr>
          <p:cNvPr id="7" name="TextBox 6"/>
          <p:cNvSpPr txBox="1"/>
          <p:nvPr/>
        </p:nvSpPr>
        <p:spPr>
          <a:xfrm>
            <a:off x="4751512" y="6156593"/>
            <a:ext cx="4392488" cy="584775"/>
          </a:xfrm>
          <a:prstGeom prst="rect">
            <a:avLst/>
          </a:prstGeom>
          <a:noFill/>
        </p:spPr>
        <p:txBody>
          <a:bodyPr wrap="square" rtlCol="0">
            <a:spAutoFit/>
          </a:bodyPr>
          <a:lstStyle/>
          <a:p>
            <a:r>
              <a:rPr lang="en-GB" sz="1600" dirty="0" err="1">
                <a:latin typeface="Calibri" pitchFamily="34" charset="0"/>
                <a:cs typeface="Calibri" pitchFamily="34" charset="0"/>
              </a:rPr>
              <a:t>GSHPx</a:t>
            </a:r>
            <a:r>
              <a:rPr lang="en-GB" sz="1600" dirty="0">
                <a:latin typeface="Calibri" pitchFamily="34" charset="0"/>
                <a:cs typeface="Calibri" pitchFamily="34" charset="0"/>
              </a:rPr>
              <a:t> – glutathione peroxidase, GSSG – oxidised glutathione, GSH – reduced glutathione</a:t>
            </a:r>
          </a:p>
        </p:txBody>
      </p:sp>
    </p:spTree>
    <p:extLst>
      <p:ext uri="{BB962C8B-B14F-4D97-AF65-F5344CB8AC3E}">
        <p14:creationId xmlns:p14="http://schemas.microsoft.com/office/powerpoint/2010/main" val="282672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descr="Parchment"/>
          <p:cNvSpPr>
            <a:spLocks noGrp="1" noChangeArrowheads="1"/>
          </p:cNvSpPr>
          <p:nvPr>
            <p:ph idx="1"/>
          </p:nvPr>
        </p:nvSpPr>
        <p:spPr>
          <a:xfrm>
            <a:off x="271741" y="1484784"/>
            <a:ext cx="7920880" cy="6048672"/>
          </a:xfrm>
        </p:spPr>
        <p:txBody>
          <a:bodyPr>
            <a:normAutofit/>
          </a:bodyPr>
          <a:lstStyle/>
          <a:p>
            <a:pPr>
              <a:buFont typeface="Wingdings" panose="05000000000000000000" pitchFamily="2" charset="2"/>
              <a:buChar char="Ø"/>
              <a:defRPr/>
            </a:pPr>
            <a:r>
              <a:rPr lang="en-US" sz="2200" dirty="0">
                <a:latin typeface="Calibri" pitchFamily="34" charset="0"/>
                <a:cs typeface="Calibri" pitchFamily="34" charset="0"/>
              </a:rPr>
              <a:t> Occurs frequently in areas of China</a:t>
            </a:r>
          </a:p>
          <a:p>
            <a:pPr marL="541782" lvl="1" indent="-285750">
              <a:buFont typeface="Wingdings" panose="05000000000000000000" pitchFamily="2" charset="2"/>
              <a:buChar char="Ø"/>
              <a:defRPr/>
            </a:pPr>
            <a:r>
              <a:rPr lang="en-US" sz="1800" dirty="0">
                <a:latin typeface="Calibri" pitchFamily="34" charset="0"/>
                <a:cs typeface="Calibri" pitchFamily="34" charset="0"/>
              </a:rPr>
              <a:t>Self sufficient communities</a:t>
            </a:r>
          </a:p>
          <a:p>
            <a:pPr marL="541782" lvl="1" indent="-285750">
              <a:buFont typeface="Wingdings" panose="05000000000000000000" pitchFamily="2" charset="2"/>
              <a:buChar char="Ø"/>
              <a:defRPr/>
            </a:pPr>
            <a:r>
              <a:rPr lang="en-US" sz="1800" dirty="0">
                <a:latin typeface="Calibri" pitchFamily="34" charset="0"/>
                <a:cs typeface="Calibri" pitchFamily="34" charset="0"/>
              </a:rPr>
              <a:t>Consume 100% locally produced foods</a:t>
            </a:r>
          </a:p>
          <a:p>
            <a:pPr marL="713232" lvl="1" indent="-457200">
              <a:buFont typeface="Wingdings" pitchFamily="2" charset="2"/>
              <a:buChar char="v"/>
              <a:defRPr/>
            </a:pPr>
            <a:endParaRPr lang="en-US" sz="1800" dirty="0">
              <a:latin typeface="Calibri" pitchFamily="34" charset="0"/>
              <a:cs typeface="Calibri" pitchFamily="34" charset="0"/>
            </a:endParaRPr>
          </a:p>
          <a:p>
            <a:pPr marL="950976" lvl="2" indent="-457200">
              <a:buFont typeface="Wingdings" pitchFamily="2" charset="2"/>
              <a:buChar char="v"/>
              <a:defRPr/>
            </a:pPr>
            <a:endParaRPr lang="en-US" sz="1600" dirty="0">
              <a:latin typeface="Calibri" pitchFamily="34" charset="0"/>
              <a:cs typeface="Calibri" pitchFamily="34" charset="0"/>
            </a:endParaRPr>
          </a:p>
          <a:p>
            <a:pPr marL="114300" indent="0">
              <a:buNone/>
              <a:defRPr/>
            </a:pPr>
            <a:r>
              <a:rPr lang="en-US" dirty="0">
                <a:latin typeface="Calibri" pitchFamily="34" charset="0"/>
                <a:cs typeface="Calibri" pitchFamily="34" charset="0"/>
              </a:rPr>
              <a:t>1) </a:t>
            </a:r>
            <a:r>
              <a:rPr lang="en-US" b="1" dirty="0" err="1">
                <a:latin typeface="Calibri" pitchFamily="34" charset="0"/>
                <a:cs typeface="Calibri" pitchFamily="34" charset="0"/>
              </a:rPr>
              <a:t>Kashin</a:t>
            </a:r>
            <a:r>
              <a:rPr lang="en-US" b="1" dirty="0">
                <a:latin typeface="Calibri" pitchFamily="34" charset="0"/>
                <a:cs typeface="Calibri" pitchFamily="34" charset="0"/>
              </a:rPr>
              <a:t>-Beck Disease (along with iodine deficiency)</a:t>
            </a:r>
          </a:p>
          <a:p>
            <a:pPr marL="27432" lvl="1" indent="0">
              <a:buNone/>
              <a:defRPr/>
            </a:pPr>
            <a:r>
              <a:rPr lang="en-US" dirty="0">
                <a:latin typeface="Calibri" pitchFamily="34" charset="0"/>
                <a:cs typeface="Calibri" pitchFamily="34" charset="0"/>
              </a:rPr>
              <a:t>          </a:t>
            </a:r>
            <a:r>
              <a:rPr lang="en-US" b="1" u="sng" dirty="0">
                <a:latin typeface="Calibri" pitchFamily="34" charset="0"/>
                <a:cs typeface="Calibri" pitchFamily="34" charset="0"/>
              </a:rPr>
              <a:t>Symptoms</a:t>
            </a:r>
          </a:p>
          <a:p>
            <a:pPr marL="779526" lvl="2" indent="-285750">
              <a:buFont typeface="Wingdings" panose="05000000000000000000" pitchFamily="2" charset="2"/>
              <a:buChar char="Ø"/>
              <a:defRPr/>
            </a:pPr>
            <a:r>
              <a:rPr lang="en-US" sz="1600" dirty="0">
                <a:latin typeface="Calibri" pitchFamily="34" charset="0"/>
                <a:cs typeface="Calibri" pitchFamily="34" charset="0"/>
              </a:rPr>
              <a:t>Osteoarthritis</a:t>
            </a:r>
          </a:p>
          <a:p>
            <a:pPr marL="779526" lvl="2" indent="-285750">
              <a:buFont typeface="Wingdings" panose="05000000000000000000" pitchFamily="2" charset="2"/>
              <a:buChar char="Ø"/>
              <a:defRPr/>
            </a:pPr>
            <a:r>
              <a:rPr lang="en-US" sz="1600" dirty="0">
                <a:latin typeface="Calibri" pitchFamily="34" charset="0"/>
                <a:cs typeface="Calibri" pitchFamily="34" charset="0"/>
              </a:rPr>
              <a:t>Enlarged joints</a:t>
            </a:r>
          </a:p>
          <a:p>
            <a:pPr marL="779526" lvl="2" indent="-285750">
              <a:buFont typeface="Wingdings" panose="05000000000000000000" pitchFamily="2" charset="2"/>
              <a:buChar char="Ø"/>
              <a:defRPr/>
            </a:pPr>
            <a:r>
              <a:rPr lang="en-US" sz="1600" dirty="0">
                <a:latin typeface="Calibri" pitchFamily="34" charset="0"/>
                <a:cs typeface="Calibri" pitchFamily="34" charset="0"/>
              </a:rPr>
              <a:t>Shortened fingers and toes </a:t>
            </a:r>
          </a:p>
          <a:p>
            <a:pPr marL="0" lvl="1" indent="0">
              <a:spcBef>
                <a:spcPts val="400"/>
              </a:spcBef>
              <a:buSzPct val="68000"/>
              <a:buNone/>
              <a:defRPr/>
            </a:pPr>
            <a:endParaRPr lang="en-US" sz="2200" dirty="0">
              <a:latin typeface="Calibri" pitchFamily="34" charset="0"/>
              <a:cs typeface="Calibri" pitchFamily="34" charset="0"/>
            </a:endParaRPr>
          </a:p>
          <a:p>
            <a:pPr marL="457200" lvl="1" indent="-457200">
              <a:spcBef>
                <a:spcPts val="400"/>
              </a:spcBef>
              <a:buSzPct val="68000"/>
              <a:buFont typeface="Wingdings" pitchFamily="2" charset="2"/>
              <a:buChar char="v"/>
              <a:defRPr/>
            </a:pPr>
            <a:endParaRPr lang="en-US" sz="2200" dirty="0">
              <a:latin typeface="Calibri" pitchFamily="34" charset="0"/>
              <a:cs typeface="Calibri" pitchFamily="34" charset="0"/>
            </a:endParaRPr>
          </a:p>
          <a:p>
            <a:pPr marL="457200" lvl="1" indent="-457200">
              <a:spcBef>
                <a:spcPts val="400"/>
              </a:spcBef>
              <a:buSzPct val="68000"/>
              <a:buFont typeface="Wingdings" pitchFamily="2" charset="2"/>
              <a:buChar char="v"/>
              <a:defRPr/>
            </a:pPr>
            <a:endParaRPr lang="en-US" sz="2200" dirty="0">
              <a:latin typeface="Calibri" pitchFamily="34" charset="0"/>
              <a:cs typeface="Calibri" pitchFamily="34" charset="0"/>
            </a:endParaRPr>
          </a:p>
          <a:p>
            <a:pPr marL="457200" lvl="1" indent="-457200">
              <a:spcBef>
                <a:spcPts val="400"/>
              </a:spcBef>
              <a:buSzPct val="68000"/>
              <a:buFont typeface="Wingdings" pitchFamily="2" charset="2"/>
              <a:buChar char="v"/>
              <a:defRPr/>
            </a:pPr>
            <a:endParaRPr lang="en-US" sz="2200" dirty="0">
              <a:latin typeface="Calibri" pitchFamily="34" charset="0"/>
              <a:cs typeface="Calibri" pitchFamily="34" charset="0"/>
            </a:endParaRPr>
          </a:p>
          <a:p>
            <a:pPr marL="457200" lvl="1" indent="-457200">
              <a:spcBef>
                <a:spcPts val="400"/>
              </a:spcBef>
              <a:buSzPct val="68000"/>
              <a:buFont typeface="Wingdings" pitchFamily="2" charset="2"/>
              <a:buChar char="v"/>
              <a:defRPr/>
            </a:pPr>
            <a:endParaRPr lang="en-US" sz="2200" dirty="0">
              <a:latin typeface="Calibri" pitchFamily="34" charset="0"/>
              <a:cs typeface="Calibri" pitchFamily="34" charset="0"/>
            </a:endParaRPr>
          </a:p>
          <a:p>
            <a:pPr marL="457200" lvl="1" indent="-457200">
              <a:spcBef>
                <a:spcPts val="400"/>
              </a:spcBef>
              <a:buSzPct val="68000"/>
              <a:buFont typeface="Wingdings" pitchFamily="2" charset="2"/>
              <a:buChar char="v"/>
              <a:defRPr/>
            </a:pPr>
            <a:endParaRPr lang="en-US" sz="2200" dirty="0">
              <a:latin typeface="Calibri" pitchFamily="34" charset="0"/>
              <a:cs typeface="Calibri" pitchFamily="34" charset="0"/>
            </a:endParaRPr>
          </a:p>
        </p:txBody>
      </p:sp>
      <p:sp>
        <p:nvSpPr>
          <p:cNvPr id="4" name="Title 3"/>
          <p:cNvSpPr>
            <a:spLocks noGrp="1"/>
          </p:cNvSpPr>
          <p:nvPr>
            <p:ph type="title"/>
          </p:nvPr>
        </p:nvSpPr>
        <p:spPr/>
        <p:txBody>
          <a:bodyPr/>
          <a:lstStyle/>
          <a:p>
            <a:r>
              <a:rPr lang="en-GB" b="1" dirty="0">
                <a:latin typeface="Calibri" panose="020F0502020204030204" pitchFamily="34" charset="0"/>
              </a:rPr>
              <a:t>Selenium Deficiency</a:t>
            </a:r>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4005064"/>
            <a:ext cx="4964680" cy="217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071312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Selenium Deficiency</a:t>
            </a:r>
          </a:p>
        </p:txBody>
      </p:sp>
      <p:sp>
        <p:nvSpPr>
          <p:cNvPr id="3" name="Content Placeholder 2"/>
          <p:cNvSpPr>
            <a:spLocks noGrp="1"/>
          </p:cNvSpPr>
          <p:nvPr>
            <p:ph idx="1"/>
          </p:nvPr>
        </p:nvSpPr>
        <p:spPr/>
        <p:txBody>
          <a:bodyPr/>
          <a:lstStyle/>
          <a:p>
            <a:pPr marL="114300" indent="0">
              <a:buNone/>
              <a:defRPr/>
            </a:pPr>
            <a:r>
              <a:rPr lang="en-US" dirty="0">
                <a:latin typeface="Calibri" pitchFamily="34" charset="0"/>
                <a:cs typeface="Calibri" pitchFamily="34" charset="0"/>
              </a:rPr>
              <a:t>2) </a:t>
            </a:r>
            <a:r>
              <a:rPr lang="en-US" b="1" dirty="0">
                <a:latin typeface="Calibri" pitchFamily="34" charset="0"/>
                <a:cs typeface="Calibri" pitchFamily="34" charset="0"/>
              </a:rPr>
              <a:t>Keshan Disease</a:t>
            </a:r>
          </a:p>
          <a:p>
            <a:pPr marL="370332" lvl="1" indent="-342900">
              <a:buFont typeface="Wingdings" panose="05000000000000000000" pitchFamily="2" charset="2"/>
              <a:buChar char="Ø"/>
              <a:defRPr/>
            </a:pPr>
            <a:r>
              <a:rPr lang="en-US" dirty="0">
                <a:latin typeface="Calibri" pitchFamily="34" charset="0"/>
                <a:cs typeface="Calibri" pitchFamily="34" charset="0"/>
              </a:rPr>
              <a:t>Prevalent in children and women of child bearing age</a:t>
            </a:r>
          </a:p>
          <a:p>
            <a:pPr marL="370332" lvl="1" indent="-342900">
              <a:buFont typeface="Wingdings" panose="05000000000000000000" pitchFamily="2" charset="2"/>
              <a:buChar char="Ø"/>
              <a:defRPr/>
            </a:pPr>
            <a:r>
              <a:rPr lang="en-US" dirty="0"/>
              <a:t> is a congestive cardiomyopathy caused by a combination of dietary deficiency of </a:t>
            </a:r>
            <a:r>
              <a:rPr lang="en-US" dirty="0" smtClean="0"/>
              <a:t>selenium</a:t>
            </a:r>
          </a:p>
          <a:p>
            <a:pPr marL="370332" lvl="1" indent="-342900">
              <a:buFont typeface="Wingdings" panose="05000000000000000000" pitchFamily="2" charset="2"/>
              <a:buChar char="Ø"/>
              <a:defRPr/>
            </a:pPr>
            <a:r>
              <a:rPr lang="en-US" b="1" u="sng" dirty="0" smtClean="0">
                <a:latin typeface="Calibri" pitchFamily="34" charset="0"/>
                <a:cs typeface="Calibri" pitchFamily="34" charset="0"/>
              </a:rPr>
              <a:t>Prevalent in China </a:t>
            </a:r>
            <a:endParaRPr lang="en-US" b="1" u="sng" dirty="0">
              <a:latin typeface="Calibri" pitchFamily="34" charset="0"/>
              <a:cs typeface="Calibri" pitchFamily="34" charset="0"/>
            </a:endParaRPr>
          </a:p>
          <a:p>
            <a:pPr marL="370332" lvl="1" indent="-342900">
              <a:buFont typeface="Wingdings" panose="05000000000000000000" pitchFamily="2" charset="2"/>
              <a:buChar char="Ø"/>
              <a:defRPr/>
            </a:pPr>
            <a:r>
              <a:rPr lang="en-US" b="1" u="sng" dirty="0">
                <a:latin typeface="Calibri" pitchFamily="34" charset="0"/>
                <a:cs typeface="Calibri" pitchFamily="34" charset="0"/>
              </a:rPr>
              <a:t>Symptoms</a:t>
            </a:r>
          </a:p>
          <a:p>
            <a:pPr marL="779526" lvl="2" indent="-285750">
              <a:buFont typeface="Wingdings" panose="05000000000000000000" pitchFamily="2" charset="2"/>
              <a:buChar char="Ø"/>
              <a:defRPr/>
            </a:pPr>
            <a:r>
              <a:rPr lang="en-US" sz="1600" dirty="0">
                <a:latin typeface="Calibri" pitchFamily="34" charset="0"/>
                <a:cs typeface="Calibri" pitchFamily="34" charset="0"/>
              </a:rPr>
              <a:t>Cardiomyopathy</a:t>
            </a:r>
          </a:p>
          <a:p>
            <a:pPr marL="779526" lvl="2" indent="-285750">
              <a:buFont typeface="Wingdings" panose="05000000000000000000" pitchFamily="2" charset="2"/>
              <a:buChar char="Ø"/>
              <a:defRPr/>
            </a:pPr>
            <a:r>
              <a:rPr lang="en-US" sz="1600" dirty="0">
                <a:latin typeface="Calibri" pitchFamily="34" charset="0"/>
                <a:cs typeface="Calibri" pitchFamily="34" charset="0"/>
              </a:rPr>
              <a:t>Cardiac enlargement and abnormal rhythm</a:t>
            </a:r>
          </a:p>
          <a:p>
            <a:pPr marL="779526" lvl="2" indent="-285750">
              <a:buFont typeface="Wingdings" panose="05000000000000000000" pitchFamily="2" charset="2"/>
              <a:buChar char="Ø"/>
              <a:defRPr/>
            </a:pPr>
            <a:r>
              <a:rPr lang="en-US" sz="1600" dirty="0">
                <a:latin typeface="Calibri" pitchFamily="34" charset="0"/>
                <a:cs typeface="Calibri" pitchFamily="34" charset="0"/>
              </a:rPr>
              <a:t>Often fatal</a:t>
            </a:r>
          </a:p>
          <a:p>
            <a:pPr marL="779526" lvl="2" indent="-285750">
              <a:buFont typeface="Wingdings" panose="05000000000000000000" pitchFamily="2" charset="2"/>
              <a:buChar char="Ø"/>
              <a:defRPr/>
            </a:pPr>
            <a:endParaRPr lang="en-US" sz="1600" dirty="0">
              <a:latin typeface="Calibri" pitchFamily="34" charset="0"/>
              <a:cs typeface="Calibri" pitchFamily="34" charset="0"/>
            </a:endParaRPr>
          </a:p>
          <a:p>
            <a:pPr marL="779526" lvl="2" indent="-285750">
              <a:buFont typeface="Wingdings" panose="05000000000000000000" pitchFamily="2" charset="2"/>
              <a:buChar char="Ø"/>
              <a:defRPr/>
            </a:pPr>
            <a:endParaRPr lang="en-US" sz="1600" dirty="0">
              <a:latin typeface="Calibri" pitchFamily="34" charset="0"/>
              <a:cs typeface="Calibri" pitchFamily="34" charset="0"/>
            </a:endParaRPr>
          </a:p>
          <a:p>
            <a:pPr marL="116586" indent="-285750">
              <a:defRPr/>
            </a:pPr>
            <a:endParaRPr lang="en-US" dirty="0">
              <a:latin typeface="Calibri" pitchFamily="34" charset="0"/>
              <a:cs typeface="Calibri" pitchFamily="34" charset="0"/>
            </a:endParaRPr>
          </a:p>
          <a:p>
            <a:endParaRPr lang="en-GB"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3467416"/>
            <a:ext cx="1110430" cy="89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90223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descr="Parchment"/>
          <p:cNvSpPr>
            <a:spLocks noGrp="1" noChangeArrowheads="1"/>
          </p:cNvSpPr>
          <p:nvPr>
            <p:ph idx="1"/>
          </p:nvPr>
        </p:nvSpPr>
        <p:spPr>
          <a:xfrm>
            <a:off x="467544" y="1772816"/>
            <a:ext cx="6808861" cy="4846320"/>
          </a:xfrm>
        </p:spPr>
        <p:txBody>
          <a:bodyPr>
            <a:normAutofit/>
          </a:bodyPr>
          <a:lstStyle/>
          <a:p>
            <a:pPr>
              <a:buFont typeface="Wingdings" panose="05000000000000000000" pitchFamily="2" charset="2"/>
              <a:buChar char="Ø"/>
              <a:defRPr/>
            </a:pPr>
            <a:r>
              <a:rPr lang="en-US" dirty="0">
                <a:latin typeface="Calibri" panose="020F0502020204030204" pitchFamily="34" charset="0"/>
                <a:cs typeface="Calibri" pitchFamily="34" charset="0"/>
              </a:rPr>
              <a:t> Toxicity </a:t>
            </a:r>
            <a:r>
              <a:rPr lang="en-US" b="1" dirty="0">
                <a:latin typeface="Calibri" panose="020F0502020204030204" pitchFamily="34" charset="0"/>
                <a:cs typeface="Calibri" pitchFamily="34" charset="0"/>
              </a:rPr>
              <a:t>selenosis</a:t>
            </a:r>
            <a:r>
              <a:rPr lang="en-US" dirty="0">
                <a:latin typeface="Calibri" panose="020F0502020204030204" pitchFamily="34" charset="0"/>
                <a:cs typeface="Calibri" pitchFamily="34" charset="0"/>
              </a:rPr>
              <a:t> (&gt;0.9mg/day, safe intake 0.45mg/day)</a:t>
            </a:r>
          </a:p>
          <a:p>
            <a:pPr marL="598932" lvl="1" indent="-342900">
              <a:buFont typeface="Wingdings" panose="05000000000000000000" pitchFamily="2" charset="2"/>
              <a:buChar char="Ø"/>
              <a:defRPr/>
            </a:pPr>
            <a:r>
              <a:rPr lang="en-US" dirty="0">
                <a:latin typeface="Calibri" panose="020F0502020204030204" pitchFamily="34" charset="0"/>
                <a:cs typeface="Arial" charset="0"/>
              </a:rPr>
              <a:t>A relatively narrow range between adequacy and toxicity</a:t>
            </a:r>
          </a:p>
          <a:p>
            <a:pPr marL="598932" lvl="1" indent="-342900">
              <a:buFont typeface="Wingdings" panose="05000000000000000000" pitchFamily="2" charset="2"/>
              <a:buChar char="Ø"/>
              <a:defRPr/>
            </a:pPr>
            <a:endParaRPr lang="en-US" dirty="0">
              <a:latin typeface="Calibri" panose="020F0502020204030204" pitchFamily="34" charset="0"/>
              <a:cs typeface="Calibri" pitchFamily="34" charset="0"/>
            </a:endParaRPr>
          </a:p>
          <a:p>
            <a:pPr>
              <a:buFont typeface="Wingdings" panose="05000000000000000000" pitchFamily="2" charset="2"/>
              <a:buChar char="Ø"/>
              <a:defRPr/>
            </a:pPr>
            <a:r>
              <a:rPr lang="en-US" dirty="0">
                <a:latin typeface="Calibri" panose="020F0502020204030204" pitchFamily="34" charset="0"/>
                <a:cs typeface="Calibri" pitchFamily="34" charset="0"/>
              </a:rPr>
              <a:t> Symptoms</a:t>
            </a:r>
          </a:p>
          <a:p>
            <a:pPr marL="598932" lvl="1" indent="-342900">
              <a:buFont typeface="Wingdings" panose="05000000000000000000" pitchFamily="2" charset="2"/>
              <a:buChar char="Ø"/>
              <a:defRPr/>
            </a:pPr>
            <a:r>
              <a:rPr lang="en-US" dirty="0">
                <a:latin typeface="Calibri" panose="020F0502020204030204" pitchFamily="34" charset="0"/>
                <a:cs typeface="Calibri" pitchFamily="34" charset="0"/>
              </a:rPr>
              <a:t>Brittle hair and nails </a:t>
            </a:r>
          </a:p>
          <a:p>
            <a:pPr marL="598932" lvl="1" indent="-342900">
              <a:buFont typeface="Wingdings" panose="05000000000000000000" pitchFamily="2" charset="2"/>
              <a:buChar char="Ø"/>
              <a:defRPr/>
            </a:pPr>
            <a:r>
              <a:rPr lang="en-US" dirty="0">
                <a:latin typeface="Calibri" panose="020F0502020204030204" pitchFamily="34" charset="0"/>
                <a:cs typeface="Calibri" pitchFamily="34" charset="0"/>
              </a:rPr>
              <a:t>Skin lesions</a:t>
            </a:r>
          </a:p>
          <a:p>
            <a:pPr marL="598932" lvl="1" indent="-342900">
              <a:buFont typeface="Wingdings" panose="05000000000000000000" pitchFamily="2" charset="2"/>
              <a:buChar char="Ø"/>
              <a:defRPr/>
            </a:pPr>
            <a:r>
              <a:rPr lang="en-US" dirty="0">
                <a:latin typeface="Calibri" panose="020F0502020204030204" pitchFamily="34" charset="0"/>
                <a:cs typeface="Calibri" pitchFamily="34" charset="0"/>
              </a:rPr>
              <a:t>Garlic breath! (expiration of demethyl selenide)</a:t>
            </a:r>
          </a:p>
          <a:p>
            <a:pPr marL="598932" lvl="1" indent="-342900">
              <a:buNone/>
              <a:defRPr/>
            </a:pPr>
            <a:endParaRPr lang="en-US" dirty="0">
              <a:latin typeface="Calibri" panose="020F0502020204030204" pitchFamily="34" charset="0"/>
              <a:cs typeface="Calibri" pitchFamily="34" charset="0"/>
            </a:endParaRPr>
          </a:p>
          <a:p>
            <a:pPr marL="416052" indent="-457200">
              <a:buNone/>
              <a:defRPr/>
            </a:pPr>
            <a:endParaRPr lang="en-US" dirty="0">
              <a:latin typeface="Calibri" panose="020F0502020204030204" pitchFamily="34" charset="0"/>
              <a:cs typeface="Calibri" pitchFamily="34" charset="0"/>
            </a:endParaRPr>
          </a:p>
        </p:txBody>
      </p:sp>
      <p:sp>
        <p:nvSpPr>
          <p:cNvPr id="73730" name="Rectangle 2"/>
          <p:cNvSpPr>
            <a:spLocks noGrp="1" noChangeArrowheads="1"/>
          </p:cNvSpPr>
          <p:nvPr>
            <p:ph type="title"/>
          </p:nvPr>
        </p:nvSpPr>
        <p:spPr>
          <a:xfrm>
            <a:off x="323528" y="332656"/>
            <a:ext cx="7239000" cy="1143000"/>
          </a:xfrm>
        </p:spPr>
        <p:txBody>
          <a:bodyPr/>
          <a:lstStyle/>
          <a:p>
            <a:pPr eaLnBrk="1" hangingPunct="1"/>
            <a:r>
              <a:rPr lang="en-US" b="1" dirty="0">
                <a:latin typeface="Calibri" pitchFamily="34" charset="0"/>
                <a:cs typeface="Calibri" pitchFamily="34" charset="0"/>
              </a:rPr>
              <a:t>Selenium - toxicity</a:t>
            </a: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620688"/>
            <a:ext cx="2096443" cy="1748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272" y="5373216"/>
            <a:ext cx="2036440" cy="1365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9586309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83464" y="116632"/>
            <a:ext cx="7239000" cy="1143000"/>
          </a:xfrm>
        </p:spPr>
        <p:txBody>
          <a:bodyPr/>
          <a:lstStyle/>
          <a:p>
            <a:pPr defTabSz="912813" eaLnBrk="1" hangingPunct="1"/>
            <a:r>
              <a:rPr lang="en-GB" b="1" dirty="0">
                <a:latin typeface="Calibri" pitchFamily="34" charset="0"/>
                <a:cs typeface="Arial" charset="0"/>
              </a:rPr>
              <a:t>Bioavailability</a:t>
            </a:r>
          </a:p>
        </p:txBody>
      </p:sp>
      <p:sp>
        <p:nvSpPr>
          <p:cNvPr id="18435" name="Content Placeholder 2"/>
          <p:cNvSpPr>
            <a:spLocks noGrp="1"/>
          </p:cNvSpPr>
          <p:nvPr>
            <p:ph idx="1"/>
          </p:nvPr>
        </p:nvSpPr>
        <p:spPr>
          <a:xfrm>
            <a:off x="179512" y="1157482"/>
            <a:ext cx="8229600" cy="5184575"/>
          </a:xfrm>
        </p:spPr>
        <p:txBody>
          <a:bodyPr>
            <a:normAutofit/>
          </a:bodyPr>
          <a:lstStyle/>
          <a:p>
            <a:pPr defTabSz="912813" eaLnBrk="1" hangingPunct="1">
              <a:buFont typeface="Wingdings" panose="05000000000000000000" pitchFamily="2" charset="2"/>
              <a:buChar char="Ø"/>
            </a:pPr>
            <a:r>
              <a:rPr lang="en-GB" sz="2400" i="1" dirty="0">
                <a:solidFill>
                  <a:srgbClr val="000000"/>
                </a:solidFill>
                <a:latin typeface="Calibri" pitchFamily="34" charset="0"/>
                <a:cs typeface="Arial" charset="0"/>
              </a:rPr>
              <a:t>The degree to which the amount of an ingested mineral is absorbed and available to the body</a:t>
            </a:r>
          </a:p>
        </p:txBody>
      </p:sp>
      <p:sp>
        <p:nvSpPr>
          <p:cNvPr id="6" name="Text Box 6"/>
          <p:cNvSpPr txBox="1">
            <a:spLocks noChangeArrowheads="1"/>
          </p:cNvSpPr>
          <p:nvPr/>
        </p:nvSpPr>
        <p:spPr bwMode="auto">
          <a:xfrm>
            <a:off x="568201" y="2060847"/>
            <a:ext cx="8323263" cy="430887"/>
          </a:xfrm>
          <a:prstGeom prst="rect">
            <a:avLst/>
          </a:prstGeom>
          <a:noFill/>
          <a:ln w="12700">
            <a:noFill/>
            <a:miter lim="800000"/>
            <a:headEnd/>
            <a:tailEnd/>
          </a:ln>
        </p:spPr>
        <p:txBody>
          <a:bodyPr anchor="ctr">
            <a:spAutoFit/>
          </a:bodyPr>
          <a:lstStyle/>
          <a:p>
            <a:pPr algn="ctr" fontAlgn="auto">
              <a:spcBef>
                <a:spcPts val="0"/>
              </a:spcBef>
              <a:spcAft>
                <a:spcPts val="0"/>
              </a:spcAft>
              <a:defRPr/>
            </a:pPr>
            <a:r>
              <a:rPr lang="en-US" sz="2200" b="1" u="sng" dirty="0">
                <a:solidFill>
                  <a:srgbClr val="FF0000"/>
                </a:solidFill>
                <a:latin typeface="Calibri" pitchFamily="34" charset="0"/>
                <a:cs typeface="+mn-cs"/>
              </a:rPr>
              <a:t>Absorption</a:t>
            </a:r>
            <a:r>
              <a:rPr lang="en-US" sz="2200" u="sng" dirty="0">
                <a:solidFill>
                  <a:srgbClr val="FF0000"/>
                </a:solidFill>
                <a:latin typeface="Calibri" pitchFamily="34" charset="0"/>
                <a:cs typeface="+mn-cs"/>
              </a:rPr>
              <a:t> and/or </a:t>
            </a:r>
            <a:r>
              <a:rPr lang="en-US" sz="2200" b="1" u="sng" dirty="0">
                <a:solidFill>
                  <a:srgbClr val="FF0000"/>
                </a:solidFill>
                <a:latin typeface="Calibri" pitchFamily="34" charset="0"/>
                <a:cs typeface="+mn-cs"/>
              </a:rPr>
              <a:t>excretion</a:t>
            </a:r>
            <a:r>
              <a:rPr lang="en-US" sz="2200" u="sng" dirty="0">
                <a:solidFill>
                  <a:srgbClr val="FF0000"/>
                </a:solidFill>
                <a:latin typeface="Calibri" pitchFamily="34" charset="0"/>
                <a:cs typeface="+mn-cs"/>
              </a:rPr>
              <a:t> can control body mineral content</a:t>
            </a:r>
          </a:p>
        </p:txBody>
      </p:sp>
      <p:sp>
        <p:nvSpPr>
          <p:cNvPr id="18437" name="Rectangle 7"/>
          <p:cNvSpPr>
            <a:spLocks noChangeArrowheads="1"/>
          </p:cNvSpPr>
          <p:nvPr/>
        </p:nvSpPr>
        <p:spPr bwMode="auto">
          <a:xfrm>
            <a:off x="7164434" y="3153162"/>
            <a:ext cx="1151982" cy="707886"/>
          </a:xfrm>
          <a:prstGeom prst="rect">
            <a:avLst/>
          </a:prstGeom>
          <a:noFill/>
          <a:ln w="12700">
            <a:noFill/>
            <a:miter lim="800000"/>
            <a:headEnd/>
            <a:tailEnd/>
          </a:ln>
        </p:spPr>
        <p:txBody>
          <a:bodyPr wrap="none" anchor="ctr">
            <a:spAutoFit/>
          </a:bodyPr>
          <a:lstStyle/>
          <a:p>
            <a:pPr algn="ctr" defTabSz="912813"/>
            <a:r>
              <a:rPr lang="en-US" sz="2000" dirty="0">
                <a:solidFill>
                  <a:schemeClr val="accent1"/>
                </a:solidFill>
                <a:latin typeface="Calibri" pitchFamily="34" charset="0"/>
              </a:rPr>
              <a:t>Excretion</a:t>
            </a:r>
          </a:p>
          <a:p>
            <a:pPr algn="ctr" defTabSz="912813"/>
            <a:r>
              <a:rPr lang="en-US" sz="2000" dirty="0">
                <a:solidFill>
                  <a:schemeClr val="accent1"/>
                </a:solidFill>
                <a:latin typeface="Calibri" pitchFamily="34" charset="0"/>
              </a:rPr>
              <a:t>control ?</a:t>
            </a:r>
          </a:p>
        </p:txBody>
      </p:sp>
      <p:sp>
        <p:nvSpPr>
          <p:cNvPr id="18438" name="Rectangle 8"/>
          <p:cNvSpPr>
            <a:spLocks noChangeArrowheads="1"/>
          </p:cNvSpPr>
          <p:nvPr/>
        </p:nvSpPr>
        <p:spPr bwMode="auto">
          <a:xfrm>
            <a:off x="926544" y="3041884"/>
            <a:ext cx="1341200" cy="707886"/>
          </a:xfrm>
          <a:prstGeom prst="rect">
            <a:avLst/>
          </a:prstGeom>
          <a:noFill/>
          <a:ln w="12700">
            <a:noFill/>
            <a:miter lim="800000"/>
            <a:headEnd/>
            <a:tailEnd/>
          </a:ln>
        </p:spPr>
        <p:txBody>
          <a:bodyPr wrap="none" anchor="ctr">
            <a:spAutoFit/>
          </a:bodyPr>
          <a:lstStyle/>
          <a:p>
            <a:pPr algn="ctr" defTabSz="912813"/>
            <a:r>
              <a:rPr lang="en-US" sz="2000" dirty="0">
                <a:solidFill>
                  <a:schemeClr val="accent1"/>
                </a:solidFill>
                <a:latin typeface="Calibri" pitchFamily="34" charset="0"/>
              </a:rPr>
              <a:t>Absorption</a:t>
            </a:r>
          </a:p>
          <a:p>
            <a:pPr algn="ctr" defTabSz="912813"/>
            <a:r>
              <a:rPr lang="en-US" sz="2000" dirty="0">
                <a:solidFill>
                  <a:schemeClr val="accent1"/>
                </a:solidFill>
                <a:latin typeface="Calibri" pitchFamily="34" charset="0"/>
              </a:rPr>
              <a:t> control ?</a:t>
            </a:r>
          </a:p>
        </p:txBody>
      </p:sp>
      <p:sp>
        <p:nvSpPr>
          <p:cNvPr id="18439" name="Text Box 10"/>
          <p:cNvSpPr txBox="1">
            <a:spLocks noChangeArrowheads="1"/>
          </p:cNvSpPr>
          <p:nvPr/>
        </p:nvSpPr>
        <p:spPr bwMode="auto">
          <a:xfrm>
            <a:off x="7273790" y="2561446"/>
            <a:ext cx="933269" cy="584775"/>
          </a:xfrm>
          <a:prstGeom prst="rect">
            <a:avLst/>
          </a:prstGeom>
          <a:noFill/>
          <a:ln w="12700">
            <a:noFill/>
            <a:miter lim="800000"/>
            <a:headEnd/>
            <a:tailEnd/>
          </a:ln>
        </p:spPr>
        <p:txBody>
          <a:bodyPr wrap="none" anchor="ctr">
            <a:spAutoFit/>
          </a:bodyPr>
          <a:lstStyle/>
          <a:p>
            <a:pPr algn="ctr" defTabSz="912813"/>
            <a:r>
              <a:rPr lang="en-US" sz="3200" b="1" dirty="0">
                <a:solidFill>
                  <a:schemeClr val="accent1"/>
                </a:solidFill>
                <a:latin typeface="Calibri" pitchFamily="34" charset="0"/>
              </a:rPr>
              <a:t>OUT</a:t>
            </a:r>
          </a:p>
        </p:txBody>
      </p:sp>
      <p:sp>
        <p:nvSpPr>
          <p:cNvPr id="18440" name="Text Box 9"/>
          <p:cNvSpPr txBox="1">
            <a:spLocks noChangeArrowheads="1"/>
          </p:cNvSpPr>
          <p:nvPr/>
        </p:nvSpPr>
        <p:spPr bwMode="auto">
          <a:xfrm>
            <a:off x="1221700" y="2539351"/>
            <a:ext cx="750888" cy="585787"/>
          </a:xfrm>
          <a:prstGeom prst="rect">
            <a:avLst/>
          </a:prstGeom>
          <a:noFill/>
          <a:ln w="12700">
            <a:noFill/>
            <a:miter lim="800000"/>
            <a:headEnd/>
            <a:tailEnd/>
          </a:ln>
        </p:spPr>
        <p:txBody>
          <a:bodyPr anchor="ctr">
            <a:spAutoFit/>
          </a:bodyPr>
          <a:lstStyle/>
          <a:p>
            <a:pPr algn="ctr" defTabSz="912813"/>
            <a:r>
              <a:rPr lang="en-US" sz="3200" b="1" dirty="0">
                <a:solidFill>
                  <a:schemeClr val="accent1"/>
                </a:solidFill>
                <a:latin typeface="Calibri" pitchFamily="34" charset="0"/>
              </a:rPr>
              <a:t>IN</a:t>
            </a:r>
          </a:p>
        </p:txBody>
      </p:sp>
      <p:sp>
        <p:nvSpPr>
          <p:cNvPr id="18441" name="Text Box 11"/>
          <p:cNvSpPr txBox="1">
            <a:spLocks noChangeArrowheads="1"/>
          </p:cNvSpPr>
          <p:nvPr/>
        </p:nvSpPr>
        <p:spPr bwMode="auto">
          <a:xfrm>
            <a:off x="-252536" y="5991885"/>
            <a:ext cx="9144000" cy="369887"/>
          </a:xfrm>
          <a:prstGeom prst="rect">
            <a:avLst/>
          </a:prstGeom>
          <a:noFill/>
          <a:ln w="12700">
            <a:noFill/>
            <a:miter lim="800000"/>
            <a:headEnd/>
            <a:tailEnd/>
          </a:ln>
        </p:spPr>
        <p:txBody>
          <a:bodyPr anchor="ctr">
            <a:spAutoFit/>
          </a:bodyPr>
          <a:lstStyle/>
          <a:p>
            <a:pPr algn="ctr" defTabSz="912813"/>
            <a:r>
              <a:rPr lang="en-US" dirty="0">
                <a:latin typeface="Calibri" pitchFamily="34" charset="0"/>
              </a:rPr>
              <a:t>The quantity absorbed is influenced by it’s availability  </a:t>
            </a:r>
          </a:p>
        </p:txBody>
      </p:sp>
      <p:graphicFrame>
        <p:nvGraphicFramePr>
          <p:cNvPr id="18" name="Content Placeholder 3"/>
          <p:cNvGraphicFramePr>
            <a:graphicFrameLocks/>
          </p:cNvGraphicFramePr>
          <p:nvPr>
            <p:extLst>
              <p:ext uri="{D42A27DB-BD31-4B8C-83A1-F6EECF244321}">
                <p14:modId xmlns:p14="http://schemas.microsoft.com/office/powerpoint/2010/main" val="2123853357"/>
              </p:ext>
            </p:extLst>
          </p:nvPr>
        </p:nvGraphicFramePr>
        <p:xfrm>
          <a:off x="-108520" y="3763729"/>
          <a:ext cx="8640960" cy="180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58198426"/>
      </p:ext>
    </p:extLst>
  </p:cSld>
  <p:clrMapOvr>
    <a:masterClrMapping/>
  </p:clrMapOvr>
  <p:transition advTm="11234"/>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4750296" cy="1927225"/>
          </a:xfrm>
        </p:spPr>
        <p:txBody>
          <a:bodyPr/>
          <a:lstStyle/>
          <a:p>
            <a:r>
              <a:rPr lang="en-GB" sz="4800" b="1" dirty="0">
                <a:latin typeface="Calibri" panose="020F0502020204030204" pitchFamily="34" charset="0"/>
              </a:rPr>
              <a:t>Calcium (and phosphorus)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3389" y="404664"/>
            <a:ext cx="3780611" cy="5983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37285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Food Sources of Calcium</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556792"/>
            <a:ext cx="1737172" cy="19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440160"/>
            <a:ext cx="1947400" cy="270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1863066"/>
            <a:ext cx="1523702" cy="186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5213" y="3789040"/>
            <a:ext cx="797818" cy="2375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7864" y="4137641"/>
            <a:ext cx="1494798" cy="2212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6096" y="4453107"/>
            <a:ext cx="2812084" cy="1496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31840" y="6488668"/>
            <a:ext cx="2088232" cy="369332"/>
          </a:xfrm>
          <a:prstGeom prst="rect">
            <a:avLst/>
          </a:prstGeom>
          <a:noFill/>
        </p:spPr>
        <p:txBody>
          <a:bodyPr wrap="square" rtlCol="0">
            <a:spAutoFit/>
          </a:bodyPr>
          <a:lstStyle/>
          <a:p>
            <a:r>
              <a:rPr lang="en-GB" dirty="0">
                <a:latin typeface="Calibri" panose="020F0502020204030204" pitchFamily="34" charset="0"/>
              </a:rPr>
              <a:t>Fortified products</a:t>
            </a:r>
          </a:p>
        </p:txBody>
      </p:sp>
      <p:sp>
        <p:nvSpPr>
          <p:cNvPr id="10" name="TextBox 9"/>
          <p:cNvSpPr txBox="1"/>
          <p:nvPr/>
        </p:nvSpPr>
        <p:spPr>
          <a:xfrm>
            <a:off x="7021150" y="1507860"/>
            <a:ext cx="2088232" cy="369332"/>
          </a:xfrm>
          <a:prstGeom prst="rect">
            <a:avLst/>
          </a:prstGeom>
          <a:noFill/>
        </p:spPr>
        <p:txBody>
          <a:bodyPr wrap="square" rtlCol="0">
            <a:spAutoFit/>
          </a:bodyPr>
          <a:lstStyle/>
          <a:p>
            <a:r>
              <a:rPr lang="en-GB" dirty="0">
                <a:latin typeface="Calibri" panose="020F0502020204030204" pitchFamily="34" charset="0"/>
              </a:rPr>
              <a:t>Dairy products</a:t>
            </a:r>
          </a:p>
        </p:txBody>
      </p:sp>
    </p:spTree>
    <p:extLst>
      <p:ext uri="{BB962C8B-B14F-4D97-AF65-F5344CB8AC3E}">
        <p14:creationId xmlns:p14="http://schemas.microsoft.com/office/powerpoint/2010/main" val="35287376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188640"/>
            <a:ext cx="8229600" cy="1143000"/>
          </a:xfrm>
        </p:spPr>
        <p:txBody>
          <a:bodyPr/>
          <a:lstStyle/>
          <a:p>
            <a:r>
              <a:rPr lang="en-GB" b="1" dirty="0">
                <a:latin typeface="Calibri" pitchFamily="34" charset="0"/>
              </a:rPr>
              <a:t>Calcium</a:t>
            </a:r>
          </a:p>
        </p:txBody>
      </p:sp>
      <p:sp>
        <p:nvSpPr>
          <p:cNvPr id="2" name="Content Placeholder 1"/>
          <p:cNvSpPr>
            <a:spLocks noGrp="1"/>
          </p:cNvSpPr>
          <p:nvPr>
            <p:ph idx="1"/>
          </p:nvPr>
        </p:nvSpPr>
        <p:spPr>
          <a:xfrm>
            <a:off x="395536" y="1268760"/>
            <a:ext cx="8229600" cy="4810539"/>
          </a:xfrm>
        </p:spPr>
        <p:txBody>
          <a:bodyPr>
            <a:normAutofit/>
          </a:bodyPr>
          <a:lstStyle/>
          <a:p>
            <a:pPr>
              <a:lnSpc>
                <a:spcPct val="120000"/>
              </a:lnSpc>
              <a:buFont typeface="Wingdings" pitchFamily="2" charset="2"/>
              <a:buChar char="Ø"/>
            </a:pPr>
            <a:r>
              <a:rPr lang="en-GB" dirty="0">
                <a:latin typeface="Calibri" pitchFamily="34" charset="0"/>
              </a:rPr>
              <a:t> Most abundant </a:t>
            </a:r>
            <a:r>
              <a:rPr lang="en-GB" b="1" dirty="0">
                <a:latin typeface="Calibri" pitchFamily="34" charset="0"/>
              </a:rPr>
              <a:t>divalent cation </a:t>
            </a:r>
            <a:r>
              <a:rPr lang="en-GB" dirty="0">
                <a:latin typeface="Calibri" pitchFamily="34" charset="0"/>
              </a:rPr>
              <a:t>in human body</a:t>
            </a:r>
          </a:p>
          <a:p>
            <a:pPr lvl="1">
              <a:lnSpc>
                <a:spcPct val="120000"/>
              </a:lnSpc>
            </a:pPr>
            <a:r>
              <a:rPr lang="en-GB" dirty="0">
                <a:latin typeface="Calibri" pitchFamily="34" charset="0"/>
              </a:rPr>
              <a:t>99 % in bones and teeth </a:t>
            </a:r>
          </a:p>
          <a:p>
            <a:pPr lvl="1">
              <a:lnSpc>
                <a:spcPct val="120000"/>
              </a:lnSpc>
            </a:pPr>
            <a:r>
              <a:rPr lang="en-GB" dirty="0">
                <a:latin typeface="Calibri" pitchFamily="34" charset="0"/>
              </a:rPr>
              <a:t>1 % found in intra and extracellular fluid</a:t>
            </a:r>
          </a:p>
          <a:p>
            <a:pPr lvl="1">
              <a:lnSpc>
                <a:spcPct val="120000"/>
              </a:lnSpc>
            </a:pPr>
            <a:endParaRPr lang="en-GB" dirty="0">
              <a:latin typeface="Calibri" pitchFamily="34" charset="0"/>
            </a:endParaRPr>
          </a:p>
          <a:p>
            <a:pPr>
              <a:lnSpc>
                <a:spcPct val="120000"/>
              </a:lnSpc>
              <a:buFont typeface="Wingdings" pitchFamily="2" charset="2"/>
              <a:buChar char="Ø"/>
            </a:pPr>
            <a:r>
              <a:rPr lang="en-GB" dirty="0">
                <a:latin typeface="Calibri" pitchFamily="34" charset="0"/>
              </a:rPr>
              <a:t> Adult skeleton contains approx. </a:t>
            </a:r>
            <a:r>
              <a:rPr lang="en-GB" dirty="0">
                <a:solidFill>
                  <a:srgbClr val="00B0F0"/>
                </a:solidFill>
                <a:latin typeface="Calibri" pitchFamily="34" charset="0"/>
              </a:rPr>
              <a:t>1.2 kg </a:t>
            </a:r>
            <a:r>
              <a:rPr lang="en-GB" dirty="0">
                <a:latin typeface="Calibri" pitchFamily="34" charset="0"/>
              </a:rPr>
              <a:t>calcium</a:t>
            </a:r>
          </a:p>
          <a:p>
            <a:pPr>
              <a:lnSpc>
                <a:spcPct val="120000"/>
              </a:lnSpc>
              <a:buFont typeface="Wingdings" pitchFamily="2" charset="2"/>
              <a:buChar char="Ø"/>
            </a:pPr>
            <a:endParaRPr lang="en-GB" dirty="0">
              <a:latin typeface="Calibri" pitchFamily="34" charset="0"/>
            </a:endParaRPr>
          </a:p>
          <a:p>
            <a:pPr lvl="0">
              <a:buClr>
                <a:srgbClr val="727CA3"/>
              </a:buClr>
              <a:buFont typeface="Wingdings" pitchFamily="2" charset="2"/>
              <a:buChar char="Ø"/>
            </a:pPr>
            <a:r>
              <a:rPr lang="en-GB" dirty="0">
                <a:solidFill>
                  <a:prstClr val="black"/>
                </a:solidFill>
                <a:latin typeface="Calibri" pitchFamily="34" charset="0"/>
                <a:cs typeface="Arial" charset="0"/>
              </a:rPr>
              <a:t> Factors that may affect calcium absorption</a:t>
            </a:r>
          </a:p>
          <a:p>
            <a:pPr marL="109728" lvl="0" indent="0">
              <a:lnSpc>
                <a:spcPct val="80000"/>
              </a:lnSpc>
              <a:buClr>
                <a:srgbClr val="727CA3"/>
              </a:buClr>
              <a:buNone/>
            </a:pPr>
            <a:endParaRPr lang="en-US" dirty="0">
              <a:solidFill>
                <a:prstClr val="black"/>
              </a:solidFill>
              <a:latin typeface="Calibri" pitchFamily="34" charset="0"/>
              <a:cs typeface="Arial" charset="0"/>
            </a:endParaRPr>
          </a:p>
          <a:p>
            <a:pPr>
              <a:lnSpc>
                <a:spcPct val="120000"/>
              </a:lnSpc>
              <a:buFont typeface="Wingdings" pitchFamily="2" charset="2"/>
              <a:buChar char="Ø"/>
            </a:pPr>
            <a:endParaRPr lang="en-GB" dirty="0">
              <a:latin typeface="Calibri" pitchFamily="34" charset="0"/>
            </a:endParaRPr>
          </a:p>
          <a:p>
            <a:pPr lvl="1">
              <a:lnSpc>
                <a:spcPct val="120000"/>
              </a:lnSpc>
            </a:pPr>
            <a:endParaRPr lang="en-GB" dirty="0">
              <a:latin typeface="Calibri" pitchFamily="34" charset="0"/>
            </a:endParaRPr>
          </a:p>
          <a:p>
            <a:pPr lvl="1"/>
            <a:endParaRPr lang="en-GB" dirty="0">
              <a:latin typeface="Calibri"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89124488"/>
              </p:ext>
            </p:extLst>
          </p:nvPr>
        </p:nvGraphicFramePr>
        <p:xfrm>
          <a:off x="1547664" y="4653136"/>
          <a:ext cx="6096000" cy="2021840"/>
        </p:xfrm>
        <a:graphic>
          <a:graphicData uri="http://schemas.openxmlformats.org/drawingml/2006/table">
            <a:tbl>
              <a:tblPr firstRow="1" bandRow="1">
                <a:tableStyleId>{5C22544A-7EE6-4342-B048-85BDC9FD1C3A}</a:tableStyleId>
              </a:tblPr>
              <a:tblGrid>
                <a:gridCol w="3048000">
                  <a:extLst>
                    <a:ext uri="{9D8B030D-6E8A-4147-A177-3AD203B41FA5}">
                      <a16:colId xmlns="" xmlns:a16="http://schemas.microsoft.com/office/drawing/2014/main" val="20000"/>
                    </a:ext>
                  </a:extLst>
                </a:gridCol>
                <a:gridCol w="3048000">
                  <a:extLst>
                    <a:ext uri="{9D8B030D-6E8A-4147-A177-3AD203B41FA5}">
                      <a16:colId xmlns="" xmlns:a16="http://schemas.microsoft.com/office/drawing/2014/main" val="20001"/>
                    </a:ext>
                  </a:extLst>
                </a:gridCol>
              </a:tblGrid>
              <a:tr h="370840">
                <a:tc>
                  <a:txBody>
                    <a:bodyPr/>
                    <a:lstStyle/>
                    <a:p>
                      <a:r>
                        <a:rPr lang="en-GB" dirty="0">
                          <a:latin typeface="Calibri" pitchFamily="34" charset="0"/>
                          <a:cs typeface="Calibri" pitchFamily="34" charset="0"/>
                        </a:rPr>
                        <a:t>Improve</a:t>
                      </a:r>
                      <a:r>
                        <a:rPr lang="en-GB" baseline="0" dirty="0">
                          <a:latin typeface="Calibri" pitchFamily="34" charset="0"/>
                          <a:cs typeface="Calibri" pitchFamily="34" charset="0"/>
                        </a:rPr>
                        <a:t> calcium absorption</a:t>
                      </a:r>
                      <a:endParaRPr lang="en-GB" dirty="0">
                        <a:latin typeface="Calibri" pitchFamily="34" charset="0"/>
                        <a:cs typeface="Calibri" pitchFamily="34" charset="0"/>
                      </a:endParaRPr>
                    </a:p>
                  </a:txBody>
                  <a:tcPr/>
                </a:tc>
                <a:tc>
                  <a:txBody>
                    <a:bodyPr/>
                    <a:lstStyle/>
                    <a:p>
                      <a:r>
                        <a:rPr lang="en-GB" dirty="0">
                          <a:latin typeface="Calibri" pitchFamily="34" charset="0"/>
                          <a:cs typeface="Calibri" pitchFamily="34" charset="0"/>
                        </a:rPr>
                        <a:t>Inhibit calcium absorption</a:t>
                      </a:r>
                    </a:p>
                  </a:txBody>
                  <a:tcPr/>
                </a:tc>
                <a:extLst>
                  <a:ext uri="{0D108BD9-81ED-4DB2-BD59-A6C34878D82A}">
                    <a16:rowId xmlns="" xmlns:a16="http://schemas.microsoft.com/office/drawing/2014/main" val="10000"/>
                  </a:ext>
                </a:extLst>
              </a:tr>
              <a:tr h="370840">
                <a:tc>
                  <a:txBody>
                    <a:bodyPr/>
                    <a:lstStyle/>
                    <a:p>
                      <a:r>
                        <a:rPr lang="en-GB" dirty="0">
                          <a:solidFill>
                            <a:schemeClr val="tx1"/>
                          </a:solidFill>
                          <a:latin typeface="Calibri" pitchFamily="34" charset="0"/>
                          <a:cs typeface="Calibri" pitchFamily="34" charset="0"/>
                        </a:rPr>
                        <a:t>Vitamin D</a:t>
                      </a:r>
                    </a:p>
                  </a:txBody>
                  <a:tcPr/>
                </a:tc>
                <a:tc>
                  <a:txBody>
                    <a:bodyPr/>
                    <a:lstStyle/>
                    <a:p>
                      <a:r>
                        <a:rPr lang="en-GB" dirty="0">
                          <a:solidFill>
                            <a:schemeClr val="tx1"/>
                          </a:solidFill>
                          <a:latin typeface="Calibri" pitchFamily="34" charset="0"/>
                          <a:cs typeface="Calibri" pitchFamily="34" charset="0"/>
                        </a:rPr>
                        <a:t>Fibre and </a:t>
                      </a:r>
                      <a:r>
                        <a:rPr lang="en-GB" dirty="0" err="1">
                          <a:solidFill>
                            <a:schemeClr val="tx1"/>
                          </a:solidFill>
                          <a:latin typeface="Calibri" pitchFamily="34" charset="0"/>
                          <a:cs typeface="Calibri" pitchFamily="34" charset="0"/>
                        </a:rPr>
                        <a:t>phytates</a:t>
                      </a:r>
                      <a:endParaRPr lang="en-GB" dirty="0">
                        <a:solidFill>
                          <a:schemeClr val="tx1"/>
                        </a:solidFill>
                        <a:latin typeface="Calibri" pitchFamily="34" charset="0"/>
                        <a:cs typeface="Calibri" pitchFamily="34" charset="0"/>
                      </a:endParaRPr>
                    </a:p>
                  </a:txBody>
                  <a:tcPr/>
                </a:tc>
                <a:extLst>
                  <a:ext uri="{0D108BD9-81ED-4DB2-BD59-A6C34878D82A}">
                    <a16:rowId xmlns="" xmlns:a16="http://schemas.microsoft.com/office/drawing/2014/main" val="10001"/>
                  </a:ext>
                </a:extLst>
              </a:tr>
              <a:tr h="370840">
                <a:tc>
                  <a:txBody>
                    <a:bodyPr/>
                    <a:lstStyle/>
                    <a:p>
                      <a:r>
                        <a:rPr lang="en-GB" dirty="0">
                          <a:solidFill>
                            <a:schemeClr val="tx1"/>
                          </a:solidFill>
                          <a:latin typeface="Calibri" pitchFamily="34" charset="0"/>
                          <a:cs typeface="Calibri" pitchFamily="34" charset="0"/>
                        </a:rPr>
                        <a:t>Lactose containing foods (ingested at same time)</a:t>
                      </a:r>
                    </a:p>
                  </a:txBody>
                  <a:tcPr/>
                </a:tc>
                <a:tc>
                  <a:txBody>
                    <a:bodyPr/>
                    <a:lstStyle/>
                    <a:p>
                      <a:r>
                        <a:rPr lang="en-GB" dirty="0">
                          <a:solidFill>
                            <a:schemeClr val="tx1"/>
                          </a:solidFill>
                          <a:latin typeface="Calibri" pitchFamily="34" charset="0"/>
                          <a:cs typeface="Calibri" pitchFamily="34" charset="0"/>
                        </a:rPr>
                        <a:t>Oxalates (3,</a:t>
                      </a:r>
                      <a:r>
                        <a:rPr lang="en-GB" baseline="0" dirty="0">
                          <a:solidFill>
                            <a:schemeClr val="tx1"/>
                          </a:solidFill>
                          <a:latin typeface="Calibri" pitchFamily="34" charset="0"/>
                          <a:cs typeface="Calibri" pitchFamily="34" charset="0"/>
                        </a:rPr>
                        <a:t> spinach, squash)</a:t>
                      </a:r>
                      <a:endParaRPr lang="en-GB" dirty="0">
                        <a:solidFill>
                          <a:schemeClr val="tx1"/>
                        </a:solidFill>
                        <a:latin typeface="Calibri" pitchFamily="34" charset="0"/>
                        <a:cs typeface="Calibri" pitchFamily="34" charset="0"/>
                      </a:endParaRPr>
                    </a:p>
                  </a:txBody>
                  <a:tcPr/>
                </a:tc>
                <a:extLst>
                  <a:ext uri="{0D108BD9-81ED-4DB2-BD59-A6C34878D82A}">
                    <a16:rowId xmlns="" xmlns:a16="http://schemas.microsoft.com/office/drawing/2014/main" val="10002"/>
                  </a:ext>
                </a:extLst>
              </a:tr>
              <a:tr h="370840">
                <a:tc>
                  <a:txBody>
                    <a:bodyPr/>
                    <a:lstStyle/>
                    <a:p>
                      <a:endParaRPr lang="en-GB" dirty="0">
                        <a:solidFill>
                          <a:schemeClr val="tx1"/>
                        </a:solidFill>
                        <a:latin typeface="Calibri" pitchFamily="34" charset="0"/>
                        <a:cs typeface="Calibri" pitchFamily="34" charset="0"/>
                      </a:endParaRPr>
                    </a:p>
                  </a:txBody>
                  <a:tcPr/>
                </a:tc>
                <a:tc>
                  <a:txBody>
                    <a:bodyPr/>
                    <a:lstStyle/>
                    <a:p>
                      <a:r>
                        <a:rPr lang="en-GB" dirty="0">
                          <a:solidFill>
                            <a:schemeClr val="tx1"/>
                          </a:solidFill>
                          <a:latin typeface="Calibri" pitchFamily="34" charset="0"/>
                          <a:cs typeface="Calibri" pitchFamily="34" charset="0"/>
                        </a:rPr>
                        <a:t>High sodium, protein, caffeine intakes</a:t>
                      </a:r>
                    </a:p>
                  </a:txBody>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8925461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Why do we need calcium?</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13" y="1621359"/>
            <a:ext cx="2657801"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9561" y="1446466"/>
            <a:ext cx="2095500"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565" y="4470007"/>
            <a:ext cx="2304255" cy="1538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2784201"/>
            <a:ext cx="2087865" cy="141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5698509" y="4597193"/>
            <a:ext cx="2246552" cy="1447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99592" y="3493567"/>
            <a:ext cx="1224136" cy="461665"/>
          </a:xfrm>
          <a:prstGeom prst="rect">
            <a:avLst/>
          </a:prstGeom>
          <a:noFill/>
        </p:spPr>
        <p:txBody>
          <a:bodyPr wrap="square" rtlCol="0">
            <a:spAutoFit/>
          </a:bodyPr>
          <a:lstStyle/>
          <a:p>
            <a:r>
              <a:rPr lang="en-GB" sz="1200" b="1" dirty="0">
                <a:solidFill>
                  <a:srgbClr val="FF0000"/>
                </a:solidFill>
                <a:latin typeface="+mn-lt"/>
              </a:rPr>
              <a:t>Bones and teeth</a:t>
            </a:r>
          </a:p>
        </p:txBody>
      </p:sp>
      <p:sp>
        <p:nvSpPr>
          <p:cNvPr id="5" name="TextBox 4"/>
          <p:cNvSpPr txBox="1"/>
          <p:nvPr/>
        </p:nvSpPr>
        <p:spPr>
          <a:xfrm>
            <a:off x="321180" y="6050307"/>
            <a:ext cx="2391866" cy="333617"/>
          </a:xfrm>
          <a:prstGeom prst="rect">
            <a:avLst/>
          </a:prstGeom>
          <a:noFill/>
        </p:spPr>
        <p:txBody>
          <a:bodyPr wrap="square" rtlCol="0">
            <a:spAutoFit/>
          </a:bodyPr>
          <a:lstStyle/>
          <a:p>
            <a:pPr lvl="1">
              <a:lnSpc>
                <a:spcPct val="120000"/>
              </a:lnSpc>
              <a:buClr>
                <a:srgbClr val="9FB8CD"/>
              </a:buClr>
            </a:pPr>
            <a:r>
              <a:rPr lang="en-US" sz="1400" b="1" dirty="0">
                <a:solidFill>
                  <a:srgbClr val="00B050"/>
                </a:solidFill>
                <a:latin typeface="Calibri" pitchFamily="34" charset="0"/>
              </a:rPr>
              <a:t>Neuronal transmission</a:t>
            </a:r>
          </a:p>
        </p:txBody>
      </p:sp>
      <p:sp>
        <p:nvSpPr>
          <p:cNvPr id="6" name="TextBox 5"/>
          <p:cNvSpPr txBox="1"/>
          <p:nvPr/>
        </p:nvSpPr>
        <p:spPr>
          <a:xfrm>
            <a:off x="5508104" y="3501008"/>
            <a:ext cx="2808312" cy="609398"/>
          </a:xfrm>
          <a:prstGeom prst="rect">
            <a:avLst/>
          </a:prstGeom>
          <a:noFill/>
        </p:spPr>
        <p:txBody>
          <a:bodyPr wrap="square" rtlCol="0">
            <a:spAutoFit/>
          </a:bodyPr>
          <a:lstStyle/>
          <a:p>
            <a:pPr lvl="1">
              <a:lnSpc>
                <a:spcPct val="120000"/>
              </a:lnSpc>
              <a:buClr>
                <a:srgbClr val="9FB8CD"/>
              </a:buClr>
            </a:pPr>
            <a:r>
              <a:rPr lang="en-US" sz="1400" b="1" dirty="0">
                <a:solidFill>
                  <a:srgbClr val="FF0000"/>
                </a:solidFill>
                <a:latin typeface="Calibri" pitchFamily="34" charset="0"/>
              </a:rPr>
              <a:t>Muscle contraction/relaxation</a:t>
            </a:r>
          </a:p>
        </p:txBody>
      </p:sp>
      <p:sp>
        <p:nvSpPr>
          <p:cNvPr id="7" name="TextBox 6"/>
          <p:cNvSpPr txBox="1"/>
          <p:nvPr/>
        </p:nvSpPr>
        <p:spPr>
          <a:xfrm>
            <a:off x="3347864" y="4293096"/>
            <a:ext cx="1686167" cy="333617"/>
          </a:xfrm>
          <a:prstGeom prst="rect">
            <a:avLst/>
          </a:prstGeom>
          <a:noFill/>
        </p:spPr>
        <p:txBody>
          <a:bodyPr wrap="none" rtlCol="0">
            <a:spAutoFit/>
          </a:bodyPr>
          <a:lstStyle/>
          <a:p>
            <a:pPr lvl="1">
              <a:lnSpc>
                <a:spcPct val="120000"/>
              </a:lnSpc>
              <a:buClr>
                <a:srgbClr val="9FB8CD"/>
              </a:buClr>
            </a:pPr>
            <a:r>
              <a:rPr lang="en-US" sz="1400" b="1" dirty="0">
                <a:solidFill>
                  <a:srgbClr val="00B0F0"/>
                </a:solidFill>
                <a:latin typeface="Calibri" pitchFamily="34" charset="0"/>
              </a:rPr>
              <a:t>Blood clotting</a:t>
            </a:r>
          </a:p>
        </p:txBody>
      </p:sp>
      <p:sp>
        <p:nvSpPr>
          <p:cNvPr id="8" name="TextBox 7"/>
          <p:cNvSpPr txBox="1"/>
          <p:nvPr/>
        </p:nvSpPr>
        <p:spPr>
          <a:xfrm>
            <a:off x="5189687" y="6079225"/>
            <a:ext cx="3240360" cy="609398"/>
          </a:xfrm>
          <a:prstGeom prst="rect">
            <a:avLst/>
          </a:prstGeom>
          <a:noFill/>
        </p:spPr>
        <p:txBody>
          <a:bodyPr wrap="square" rtlCol="0">
            <a:spAutoFit/>
          </a:bodyPr>
          <a:lstStyle/>
          <a:p>
            <a:pPr lvl="1">
              <a:lnSpc>
                <a:spcPct val="120000"/>
              </a:lnSpc>
              <a:buClr>
                <a:srgbClr val="9FB8CD"/>
              </a:buClr>
            </a:pPr>
            <a:r>
              <a:rPr lang="en-US" sz="1400" b="1" dirty="0">
                <a:solidFill>
                  <a:srgbClr val="00B050"/>
                </a:solidFill>
                <a:latin typeface="Calibri" pitchFamily="34" charset="0"/>
              </a:rPr>
              <a:t>Cofactor for many enzymes (a-amylase, phospholipase)</a:t>
            </a:r>
          </a:p>
        </p:txBody>
      </p:sp>
    </p:spTree>
    <p:extLst>
      <p:ext uri="{BB962C8B-B14F-4D97-AF65-F5344CB8AC3E}">
        <p14:creationId xmlns:p14="http://schemas.microsoft.com/office/powerpoint/2010/main" val="36360383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104" y="304501"/>
            <a:ext cx="7620000" cy="1143000"/>
          </a:xfrm>
        </p:spPr>
        <p:txBody>
          <a:bodyPr/>
          <a:lstStyle/>
          <a:p>
            <a:r>
              <a:rPr lang="en-GB" b="1" dirty="0">
                <a:latin typeface="Calibri" panose="020F0502020204030204" pitchFamily="34" charset="0"/>
              </a:rPr>
              <a:t>Calcium and Bone Health</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1321" y="404664"/>
            <a:ext cx="1539723" cy="1955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98000"/>
                    </a14:imgEffect>
                  </a14:imgLayer>
                </a14:imgProps>
              </a:ext>
              <a:ext uri="{28A0092B-C50C-407E-A947-70E740481C1C}">
                <a14:useLocalDpi xmlns:a14="http://schemas.microsoft.com/office/drawing/2010/main" val="0"/>
              </a:ext>
            </a:extLst>
          </a:blip>
          <a:srcRect/>
          <a:stretch>
            <a:fillRect/>
          </a:stretch>
        </p:blipFill>
        <p:spPr bwMode="auto">
          <a:xfrm>
            <a:off x="5081097" y="3212976"/>
            <a:ext cx="3969947" cy="3212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6104" y="1484784"/>
            <a:ext cx="4563928" cy="4524315"/>
          </a:xfrm>
          <a:prstGeom prst="rect">
            <a:avLst/>
          </a:prstGeom>
          <a:noFill/>
        </p:spPr>
        <p:txBody>
          <a:bodyPr wrap="square" rtlCol="0">
            <a:spAutoFit/>
          </a:bodyPr>
          <a:lstStyle/>
          <a:p>
            <a:pPr marL="285750" indent="-285750">
              <a:buClr>
                <a:schemeClr val="accent1">
                  <a:lumMod val="60000"/>
                  <a:lumOff val="40000"/>
                </a:schemeClr>
              </a:buClr>
              <a:buFont typeface="Wingdings" panose="05000000000000000000" pitchFamily="2" charset="2"/>
              <a:buChar char="Ø"/>
            </a:pPr>
            <a:r>
              <a:rPr lang="en-GB" dirty="0">
                <a:latin typeface="Calibri" panose="020F0502020204030204" pitchFamily="34" charset="0"/>
              </a:rPr>
              <a:t>Milk intake and bone mineral acquisition in adolescent girls.   </a:t>
            </a:r>
            <a:r>
              <a:rPr lang="en-GB" dirty="0" err="1">
                <a:latin typeface="Calibri" panose="020F0502020204030204" pitchFamily="34" charset="0"/>
              </a:rPr>
              <a:t>Cadogan</a:t>
            </a:r>
            <a:r>
              <a:rPr lang="en-GB" dirty="0">
                <a:latin typeface="Calibri" panose="020F0502020204030204" pitchFamily="34" charset="0"/>
              </a:rPr>
              <a:t> et al, </a:t>
            </a:r>
            <a:r>
              <a:rPr lang="en-GB" i="1" dirty="0">
                <a:latin typeface="Calibri" panose="020F0502020204030204" pitchFamily="34" charset="0"/>
              </a:rPr>
              <a:t>BMJ</a:t>
            </a:r>
            <a:r>
              <a:rPr lang="en-GB" dirty="0">
                <a:latin typeface="Calibri" panose="020F0502020204030204" pitchFamily="34" charset="0"/>
              </a:rPr>
              <a:t>, 1997; 315:1255</a:t>
            </a:r>
          </a:p>
          <a:p>
            <a:pPr marL="285750" indent="-285750">
              <a:buClr>
                <a:schemeClr val="accent1">
                  <a:lumMod val="60000"/>
                  <a:lumOff val="40000"/>
                </a:schemeClr>
              </a:buClr>
              <a:buFont typeface="Wingdings" panose="05000000000000000000" pitchFamily="2" charset="2"/>
              <a:buChar char="Ø"/>
            </a:pPr>
            <a:endParaRPr lang="en-GB" dirty="0">
              <a:latin typeface="Calibri" panose="020F0502020204030204" pitchFamily="34" charset="0"/>
            </a:endParaRPr>
          </a:p>
          <a:p>
            <a:pPr>
              <a:buClr>
                <a:schemeClr val="accent1">
                  <a:lumMod val="60000"/>
                  <a:lumOff val="40000"/>
                </a:schemeClr>
              </a:buClr>
            </a:pPr>
            <a:r>
              <a:rPr lang="en-GB" b="1" dirty="0">
                <a:latin typeface="Calibri" panose="020F0502020204030204" pitchFamily="34" charset="0"/>
              </a:rPr>
              <a:t>Study Design</a:t>
            </a:r>
          </a:p>
          <a:p>
            <a:pPr marL="285750" indent="-285750">
              <a:buClr>
                <a:schemeClr val="accent1">
                  <a:lumMod val="60000"/>
                  <a:lumOff val="40000"/>
                </a:schemeClr>
              </a:buClr>
              <a:buFont typeface="Wingdings" panose="05000000000000000000" pitchFamily="2" charset="2"/>
              <a:buChar char="Ø"/>
            </a:pPr>
            <a:r>
              <a:rPr lang="en-GB" dirty="0">
                <a:latin typeface="Calibri" panose="020F0502020204030204" pitchFamily="34" charset="0"/>
              </a:rPr>
              <a:t>80 girls</a:t>
            </a:r>
          </a:p>
          <a:p>
            <a:pPr marL="285750" indent="-285750">
              <a:buClr>
                <a:schemeClr val="accent1">
                  <a:lumMod val="60000"/>
                  <a:lumOff val="40000"/>
                </a:schemeClr>
              </a:buClr>
              <a:buFont typeface="Wingdings" panose="05000000000000000000" pitchFamily="2" charset="2"/>
              <a:buChar char="Ø"/>
            </a:pPr>
            <a:r>
              <a:rPr lang="en-GB" dirty="0">
                <a:latin typeface="Calibri" panose="020F0502020204030204" pitchFamily="34" charset="0"/>
              </a:rPr>
              <a:t>Aged 12.2 years (</a:t>
            </a:r>
            <a:r>
              <a:rPr lang="en-GB" dirty="0" err="1">
                <a:latin typeface="Calibri" panose="020F0502020204030204" pitchFamily="34" charset="0"/>
              </a:rPr>
              <a:t>st</a:t>
            </a:r>
            <a:r>
              <a:rPr lang="en-GB" dirty="0">
                <a:latin typeface="Calibri" panose="020F0502020204030204" pitchFamily="34" charset="0"/>
              </a:rPr>
              <a:t>-dev  0.3 years)</a:t>
            </a:r>
          </a:p>
          <a:p>
            <a:pPr marL="285750" indent="-285750">
              <a:buClr>
                <a:schemeClr val="accent1">
                  <a:lumMod val="60000"/>
                  <a:lumOff val="40000"/>
                </a:schemeClr>
              </a:buClr>
              <a:buFont typeface="Wingdings" panose="05000000000000000000" pitchFamily="2" charset="2"/>
              <a:buChar char="Ø"/>
            </a:pPr>
            <a:r>
              <a:rPr lang="en-GB" dirty="0">
                <a:latin typeface="Calibri" panose="020F0502020204030204" pitchFamily="34" charset="0"/>
              </a:rPr>
              <a:t>18 month study</a:t>
            </a:r>
          </a:p>
          <a:p>
            <a:pPr marL="285750" indent="-285750">
              <a:buClr>
                <a:schemeClr val="accent1">
                  <a:lumMod val="60000"/>
                  <a:lumOff val="40000"/>
                </a:schemeClr>
              </a:buClr>
              <a:buFont typeface="Wingdings" panose="05000000000000000000" pitchFamily="2" charset="2"/>
              <a:buChar char="Ø"/>
            </a:pPr>
            <a:r>
              <a:rPr lang="en-GB" dirty="0">
                <a:latin typeface="Calibri" panose="020F0502020204030204" pitchFamily="34" charset="0"/>
              </a:rPr>
              <a:t>Intervention group consumed 1 pint of milk every day for 18 months</a:t>
            </a:r>
          </a:p>
          <a:p>
            <a:pPr marL="285750" indent="-285750">
              <a:buClr>
                <a:schemeClr val="accent1">
                  <a:lumMod val="60000"/>
                  <a:lumOff val="40000"/>
                </a:schemeClr>
              </a:buClr>
              <a:buFont typeface="Wingdings" panose="05000000000000000000" pitchFamily="2" charset="2"/>
              <a:buChar char="Ø"/>
            </a:pPr>
            <a:r>
              <a:rPr lang="en-GB" dirty="0">
                <a:latin typeface="Calibri" panose="020F0502020204030204" pitchFamily="34" charset="0"/>
              </a:rPr>
              <a:t>BMD </a:t>
            </a:r>
            <a:r>
              <a:rPr lang="en-GB" dirty="0" err="1">
                <a:latin typeface="Calibri" panose="020F0502020204030204" pitchFamily="34" charset="0"/>
              </a:rPr>
              <a:t>measurments</a:t>
            </a:r>
            <a:endParaRPr lang="en-GB" dirty="0">
              <a:latin typeface="Calibri" panose="020F0502020204030204" pitchFamily="34" charset="0"/>
            </a:endParaRPr>
          </a:p>
          <a:p>
            <a:pPr marL="285750" indent="-285750">
              <a:buClr>
                <a:schemeClr val="accent1">
                  <a:lumMod val="60000"/>
                  <a:lumOff val="40000"/>
                </a:schemeClr>
              </a:buClr>
              <a:buFont typeface="Wingdings" panose="05000000000000000000" pitchFamily="2" charset="2"/>
              <a:buChar char="Ø"/>
            </a:pPr>
            <a:endParaRPr lang="en-GB" dirty="0">
              <a:latin typeface="Calibri" panose="020F0502020204030204" pitchFamily="34" charset="0"/>
            </a:endParaRPr>
          </a:p>
          <a:p>
            <a:pPr>
              <a:buClr>
                <a:schemeClr val="accent1">
                  <a:lumMod val="60000"/>
                  <a:lumOff val="40000"/>
                </a:schemeClr>
              </a:buClr>
            </a:pPr>
            <a:r>
              <a:rPr lang="en-GB" b="1" dirty="0">
                <a:latin typeface="Calibri" panose="020F0502020204030204" pitchFamily="34" charset="0"/>
              </a:rPr>
              <a:t>Results</a:t>
            </a:r>
          </a:p>
          <a:p>
            <a:pPr marL="285750" indent="-285750">
              <a:buClr>
                <a:schemeClr val="accent1">
                  <a:lumMod val="60000"/>
                  <a:lumOff val="40000"/>
                </a:schemeClr>
              </a:buClr>
              <a:buFont typeface="Wingdings" panose="05000000000000000000" pitchFamily="2" charset="2"/>
              <a:buChar char="Ø"/>
            </a:pPr>
            <a:r>
              <a:rPr lang="en-GB" dirty="0">
                <a:latin typeface="Calibri" panose="020F0502020204030204" pitchFamily="34" charset="0"/>
              </a:rPr>
              <a:t>Intervention group (+milk) showed significant increase in BMD compared to control</a:t>
            </a:r>
          </a:p>
        </p:txBody>
      </p:sp>
    </p:spTree>
    <p:extLst>
      <p:ext uri="{BB962C8B-B14F-4D97-AF65-F5344CB8AC3E}">
        <p14:creationId xmlns:p14="http://schemas.microsoft.com/office/powerpoint/2010/main" val="25606254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Calcium doesn’t act alone…..</a:t>
            </a:r>
          </a:p>
        </p:txBody>
      </p:sp>
      <p:graphicFrame>
        <p:nvGraphicFramePr>
          <p:cNvPr id="6" name="Diagram 5"/>
          <p:cNvGraphicFramePr/>
          <p:nvPr>
            <p:extLst>
              <p:ext uri="{D42A27DB-BD31-4B8C-83A1-F6EECF244321}">
                <p14:modId xmlns:p14="http://schemas.microsoft.com/office/powerpoint/2010/main" val="1487627373"/>
              </p:ext>
            </p:extLst>
          </p:nvPr>
        </p:nvGraphicFramePr>
        <p:xfrm>
          <a:off x="1331640" y="170080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2648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620688"/>
            <a:ext cx="8229600" cy="990600"/>
          </a:xfrm>
        </p:spPr>
        <p:txBody>
          <a:bodyPr>
            <a:normAutofit fontScale="90000"/>
          </a:bodyPr>
          <a:lstStyle/>
          <a:p>
            <a:r>
              <a:rPr lang="en-GB" b="1" dirty="0">
                <a:latin typeface="Calibri" panose="020F0502020204030204" pitchFamily="34" charset="0"/>
              </a:rPr>
              <a:t>How do we regulate plasma calcium and phosphorus?</a:t>
            </a:r>
          </a:p>
        </p:txBody>
      </p:sp>
      <p:sp>
        <p:nvSpPr>
          <p:cNvPr id="3" name="Content Placeholder 2"/>
          <p:cNvSpPr>
            <a:spLocks noGrp="1"/>
          </p:cNvSpPr>
          <p:nvPr>
            <p:ph idx="1"/>
          </p:nvPr>
        </p:nvSpPr>
        <p:spPr>
          <a:xfrm>
            <a:off x="467544" y="1772816"/>
            <a:ext cx="8496944" cy="4800600"/>
          </a:xfrm>
        </p:spPr>
        <p:txBody>
          <a:bodyPr>
            <a:normAutofit/>
          </a:bodyPr>
          <a:lstStyle/>
          <a:p>
            <a:pPr lvl="0">
              <a:buClr>
                <a:srgbClr val="727CA3"/>
              </a:buClr>
              <a:buFont typeface="Wingdings" pitchFamily="2" charset="2"/>
              <a:buChar char="Ø"/>
            </a:pPr>
            <a:r>
              <a:rPr lang="en-GB" dirty="0">
                <a:solidFill>
                  <a:prstClr val="black"/>
                </a:solidFill>
                <a:latin typeface="Calibri" pitchFamily="34" charset="0"/>
                <a:cs typeface="Arial" charset="0"/>
              </a:rPr>
              <a:t> Calcium and phosphorus are linked through their role in  </a:t>
            </a:r>
            <a:r>
              <a:rPr lang="en-GB" dirty="0">
                <a:latin typeface="Calibri" pitchFamily="34" charset="0"/>
                <a:cs typeface="Arial" charset="0"/>
              </a:rPr>
              <a:t>mineralisation  of bone and the role of vitamin D in their homeostasis</a:t>
            </a:r>
          </a:p>
          <a:p>
            <a:pPr lvl="0">
              <a:buClr>
                <a:srgbClr val="727CA3"/>
              </a:buClr>
              <a:buFont typeface="Wingdings" pitchFamily="2" charset="2"/>
              <a:buChar char="Ø"/>
            </a:pPr>
            <a:endParaRPr lang="en-GB" dirty="0">
              <a:latin typeface="Calibri" pitchFamily="34" charset="0"/>
              <a:cs typeface="Arial" charset="0"/>
            </a:endParaRPr>
          </a:p>
          <a:p>
            <a:pPr lvl="0">
              <a:buClr>
                <a:srgbClr val="727CA3"/>
              </a:buClr>
              <a:buFont typeface="Wingdings" pitchFamily="2" charset="2"/>
              <a:buChar char="Ø"/>
            </a:pPr>
            <a:r>
              <a:rPr lang="en-US" dirty="0">
                <a:latin typeface="Calibri" pitchFamily="34" charset="0"/>
              </a:rPr>
              <a:t> In bone, calcium and phosphorus are held together as calcium phosphate</a:t>
            </a:r>
          </a:p>
          <a:p>
            <a:pPr lvl="4">
              <a:buClr>
                <a:srgbClr val="B88472"/>
              </a:buClr>
            </a:pPr>
            <a:endParaRPr lang="en-US" sz="1900" dirty="0">
              <a:latin typeface="Calibri" pitchFamily="34" charset="0"/>
            </a:endParaRPr>
          </a:p>
          <a:p>
            <a:pPr lvl="0">
              <a:buClr>
                <a:srgbClr val="727CA3"/>
              </a:buClr>
              <a:buFont typeface="Wingdings" pitchFamily="2" charset="2"/>
              <a:buChar char="Ø"/>
            </a:pPr>
            <a:r>
              <a:rPr lang="en-US" dirty="0">
                <a:latin typeface="Calibri" pitchFamily="34" charset="0"/>
              </a:rPr>
              <a:t> [</a:t>
            </a:r>
            <a:r>
              <a:rPr lang="en-US" dirty="0" err="1">
                <a:latin typeface="Calibri" pitchFamily="34" charset="0"/>
              </a:rPr>
              <a:t>Ca</a:t>
            </a:r>
            <a:r>
              <a:rPr lang="en-US" dirty="0">
                <a:latin typeface="Calibri" pitchFamily="34" charset="0"/>
              </a:rPr>
              <a:t>]</a:t>
            </a:r>
            <a:r>
              <a:rPr lang="en-US" baseline="-25000" dirty="0">
                <a:latin typeface="Calibri" pitchFamily="34" charset="0"/>
              </a:rPr>
              <a:t>plasma</a:t>
            </a:r>
            <a:r>
              <a:rPr lang="en-US" dirty="0">
                <a:latin typeface="Calibri" pitchFamily="34" charset="0"/>
              </a:rPr>
              <a:t> ~2.5mM (9-10mg/100ml)</a:t>
            </a:r>
          </a:p>
          <a:p>
            <a:pPr lvl="1">
              <a:buClr>
                <a:srgbClr val="9FB8CD"/>
              </a:buClr>
            </a:pPr>
            <a:r>
              <a:rPr lang="en-US" sz="2200" b="1" u="sng" dirty="0">
                <a:latin typeface="Calibri" pitchFamily="34" charset="0"/>
              </a:rPr>
              <a:t>VERY IMPORTANT,</a:t>
            </a:r>
            <a:r>
              <a:rPr lang="en-US" sz="2200" u="sng" dirty="0">
                <a:latin typeface="Calibri" pitchFamily="34" charset="0"/>
              </a:rPr>
              <a:t> </a:t>
            </a:r>
            <a:r>
              <a:rPr lang="en-US" sz="2200" b="1" u="sng" dirty="0">
                <a:latin typeface="Calibri" pitchFamily="34" charset="0"/>
              </a:rPr>
              <a:t>TIGHTLY REGULATED</a:t>
            </a:r>
          </a:p>
          <a:p>
            <a:pPr lvl="4">
              <a:buClr>
                <a:srgbClr val="B88472"/>
              </a:buClr>
            </a:pPr>
            <a:endParaRPr lang="en-US" sz="1700" dirty="0">
              <a:latin typeface="Calibri" pitchFamily="34" charset="0"/>
            </a:endParaRPr>
          </a:p>
          <a:p>
            <a:pPr lvl="0">
              <a:buClr>
                <a:srgbClr val="727CA3"/>
              </a:buClr>
              <a:buFont typeface="Wingdings" pitchFamily="2" charset="2"/>
              <a:buChar char="Ø"/>
            </a:pPr>
            <a:r>
              <a:rPr lang="en-US" dirty="0">
                <a:latin typeface="Calibri" pitchFamily="34" charset="0"/>
              </a:rPr>
              <a:t> [P]</a:t>
            </a:r>
            <a:r>
              <a:rPr lang="en-US" baseline="-25000" dirty="0">
                <a:latin typeface="Calibri" pitchFamily="34" charset="0"/>
              </a:rPr>
              <a:t>plasma</a:t>
            </a:r>
            <a:r>
              <a:rPr lang="en-US" dirty="0">
                <a:latin typeface="Calibri" pitchFamily="34" charset="0"/>
              </a:rPr>
              <a:t> ~ 1-1.5mM (3-4.5mg/100ml)</a:t>
            </a:r>
          </a:p>
          <a:p>
            <a:pPr lvl="1">
              <a:buClr>
                <a:srgbClr val="9FB8CD"/>
              </a:buClr>
            </a:pPr>
            <a:r>
              <a:rPr lang="en-US" sz="2200" dirty="0">
                <a:latin typeface="Calibri" pitchFamily="34" charset="0"/>
              </a:rPr>
              <a:t>less control fluctuates</a:t>
            </a:r>
          </a:p>
          <a:p>
            <a:endParaRPr lang="en-GB" dirty="0"/>
          </a:p>
        </p:txBody>
      </p:sp>
    </p:spTree>
    <p:extLst>
      <p:ext uri="{BB962C8B-B14F-4D97-AF65-F5344CB8AC3E}">
        <p14:creationId xmlns:p14="http://schemas.microsoft.com/office/powerpoint/2010/main" val="8848467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Phosphorus</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GB" dirty="0">
                <a:latin typeface="Calibri" panose="020F0502020204030204" pitchFamily="34" charset="0"/>
              </a:rPr>
              <a:t> Abundant in bone (85 % of total body P)</a:t>
            </a:r>
          </a:p>
          <a:p>
            <a:pPr>
              <a:buFont typeface="Wingdings" panose="05000000000000000000" pitchFamily="2" charset="2"/>
              <a:buChar char="Ø"/>
            </a:pPr>
            <a:r>
              <a:rPr lang="en-GB" dirty="0">
                <a:latin typeface="Calibri" panose="020F0502020204030204" pitchFamily="34" charset="0"/>
              </a:rPr>
              <a:t> Present in same foods as calcium</a:t>
            </a:r>
          </a:p>
          <a:p>
            <a:pPr>
              <a:buFont typeface="Wingdings" panose="05000000000000000000" pitchFamily="2" charset="2"/>
              <a:buChar char="Ø"/>
            </a:pPr>
            <a:r>
              <a:rPr lang="en-GB" dirty="0">
                <a:latin typeface="Calibri" panose="020F0502020204030204" pitchFamily="34" charset="0"/>
              </a:rPr>
              <a:t> Roles</a:t>
            </a:r>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365104"/>
            <a:ext cx="1698722" cy="140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5162189" y="4230629"/>
            <a:ext cx="3180543" cy="158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24557" y="5813093"/>
            <a:ext cx="1984658" cy="276999"/>
          </a:xfrm>
          <a:prstGeom prst="rect">
            <a:avLst/>
          </a:prstGeom>
          <a:noFill/>
        </p:spPr>
        <p:txBody>
          <a:bodyPr wrap="square" rtlCol="0">
            <a:spAutoFit/>
          </a:bodyPr>
          <a:lstStyle/>
          <a:p>
            <a:r>
              <a:rPr lang="en-GB" sz="1200" dirty="0">
                <a:latin typeface="+mn-lt"/>
              </a:rPr>
              <a:t>Phospholipid membrane</a:t>
            </a:r>
          </a:p>
        </p:txBody>
      </p:sp>
      <p:pic>
        <p:nvPicPr>
          <p:cNvPr id="1024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7744" y="5517232"/>
            <a:ext cx="1398027" cy="105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278048" y="6581001"/>
            <a:ext cx="1398027" cy="276999"/>
          </a:xfrm>
          <a:prstGeom prst="rect">
            <a:avLst/>
          </a:prstGeom>
          <a:noFill/>
        </p:spPr>
        <p:txBody>
          <a:bodyPr wrap="square" rtlCol="0">
            <a:spAutoFit/>
          </a:bodyPr>
          <a:lstStyle/>
          <a:p>
            <a:r>
              <a:rPr lang="en-GB" sz="1200" dirty="0">
                <a:latin typeface="+mn-lt"/>
              </a:rPr>
              <a:t>DNA</a:t>
            </a:r>
          </a:p>
        </p:txBody>
      </p:sp>
      <p:pic>
        <p:nvPicPr>
          <p:cNvPr id="1024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5672" y="3484352"/>
            <a:ext cx="1540198" cy="1076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129461" y="4571423"/>
            <a:ext cx="1398027" cy="276999"/>
          </a:xfrm>
          <a:prstGeom prst="rect">
            <a:avLst/>
          </a:prstGeom>
          <a:noFill/>
        </p:spPr>
        <p:txBody>
          <a:bodyPr wrap="square" rtlCol="0">
            <a:spAutoFit/>
          </a:bodyPr>
          <a:lstStyle/>
          <a:p>
            <a:r>
              <a:rPr lang="en-GB" sz="1200" dirty="0">
                <a:latin typeface="+mn-lt"/>
              </a:rPr>
              <a:t>ATP</a:t>
            </a:r>
          </a:p>
        </p:txBody>
      </p:sp>
    </p:spTree>
    <p:extLst>
      <p:ext uri="{BB962C8B-B14F-4D97-AF65-F5344CB8AC3E}">
        <p14:creationId xmlns:p14="http://schemas.microsoft.com/office/powerpoint/2010/main" val="10043047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normAutofit/>
          </a:bodyPr>
          <a:lstStyle/>
          <a:p>
            <a:r>
              <a:rPr lang="en-GB" b="1" dirty="0">
                <a:latin typeface="Calibri" pitchFamily="34" charset="0"/>
                <a:cs typeface="Arial" charset="0"/>
              </a:rPr>
              <a:t>Vitamin D, Calcium and Phosphorus</a:t>
            </a:r>
          </a:p>
        </p:txBody>
      </p:sp>
      <p:sp>
        <p:nvSpPr>
          <p:cNvPr id="78851" name="Content Placeholder 2"/>
          <p:cNvSpPr>
            <a:spLocks noGrp="1"/>
          </p:cNvSpPr>
          <p:nvPr>
            <p:ph idx="1"/>
          </p:nvPr>
        </p:nvSpPr>
        <p:spPr>
          <a:xfrm>
            <a:off x="467544" y="1700808"/>
            <a:ext cx="7620000" cy="4800600"/>
          </a:xfrm>
        </p:spPr>
        <p:txBody>
          <a:bodyPr>
            <a:normAutofit/>
          </a:bodyPr>
          <a:lstStyle/>
          <a:p>
            <a:pPr>
              <a:buFont typeface="Wingdings" pitchFamily="2" charset="2"/>
              <a:buChar char="Ø"/>
            </a:pPr>
            <a:r>
              <a:rPr lang="en-GB" dirty="0">
                <a:latin typeface="Calibri" pitchFamily="34" charset="0"/>
                <a:cs typeface="Arial" charset="0"/>
              </a:rPr>
              <a:t> Vitamin D is involved in the regulation of availability of calcium and phosphorus in the blood</a:t>
            </a:r>
          </a:p>
          <a:p>
            <a:pPr lvl="1"/>
            <a:r>
              <a:rPr lang="en-GB" dirty="0">
                <a:latin typeface="Calibri" pitchFamily="34" charset="0"/>
                <a:cs typeface="Arial" charset="0"/>
              </a:rPr>
              <a:t>Raise blood concentration of minerals in three ways</a:t>
            </a:r>
          </a:p>
          <a:p>
            <a:pPr lvl="2">
              <a:buClr>
                <a:schemeClr val="accent1"/>
              </a:buClr>
            </a:pPr>
            <a:endParaRPr lang="en-GB" dirty="0">
              <a:latin typeface="Calibri" pitchFamily="34" charset="0"/>
              <a:cs typeface="Arial" charset="0"/>
            </a:endParaRPr>
          </a:p>
          <a:p>
            <a:pPr marL="630936" lvl="2" indent="0">
              <a:buClr>
                <a:schemeClr val="accent1"/>
              </a:buClr>
              <a:buNone/>
            </a:pPr>
            <a:r>
              <a:rPr lang="en-GB" dirty="0">
                <a:latin typeface="Calibri" pitchFamily="34" charset="0"/>
                <a:cs typeface="Arial" charset="0"/>
              </a:rPr>
              <a:t>1)  Stimulate increased absorption from gastrointestinal tract</a:t>
            </a:r>
          </a:p>
          <a:p>
            <a:pPr marL="630936" lvl="2" indent="0">
              <a:buClr>
                <a:schemeClr val="accent1"/>
              </a:buClr>
              <a:buNone/>
            </a:pPr>
            <a:r>
              <a:rPr lang="en-GB" dirty="0">
                <a:latin typeface="Calibri" pitchFamily="34" charset="0"/>
                <a:cs typeface="Arial" charset="0"/>
              </a:rPr>
              <a:t>2)  Increase retention at kidney </a:t>
            </a:r>
          </a:p>
          <a:p>
            <a:pPr marL="630936" lvl="2" indent="0">
              <a:buClr>
                <a:schemeClr val="accent1"/>
              </a:buClr>
              <a:buNone/>
            </a:pPr>
            <a:r>
              <a:rPr lang="en-GB" dirty="0">
                <a:latin typeface="Calibri" pitchFamily="34" charset="0"/>
                <a:cs typeface="Arial" charset="0"/>
              </a:rPr>
              <a:t>3) </a:t>
            </a:r>
            <a:r>
              <a:rPr lang="en-GB" dirty="0" smtClean="0">
                <a:latin typeface="Calibri" pitchFamily="34" charset="0"/>
                <a:cs typeface="Arial" charset="0"/>
              </a:rPr>
              <a:t> Movement of minerals  </a:t>
            </a:r>
            <a:r>
              <a:rPr lang="en-GB" dirty="0">
                <a:latin typeface="Calibri" pitchFamily="34" charset="0"/>
                <a:cs typeface="Arial" charset="0"/>
              </a:rPr>
              <a:t>from the bones to blood </a:t>
            </a:r>
            <a:r>
              <a:rPr lang="en-GB" dirty="0" smtClean="0">
                <a:latin typeface="Calibri" pitchFamily="34" charset="0"/>
                <a:cs typeface="Arial" charset="0"/>
              </a:rPr>
              <a:t> and </a:t>
            </a:r>
            <a:r>
              <a:rPr lang="en-GB" dirty="0" err="1" smtClean="0">
                <a:latin typeface="Calibri" pitchFamily="34" charset="0"/>
                <a:cs typeface="Arial" charset="0"/>
              </a:rPr>
              <a:t>vise</a:t>
            </a:r>
            <a:r>
              <a:rPr lang="en-GB" dirty="0" smtClean="0">
                <a:latin typeface="Calibri" pitchFamily="34" charset="0"/>
                <a:cs typeface="Arial" charset="0"/>
              </a:rPr>
              <a:t> versa (</a:t>
            </a:r>
            <a:r>
              <a:rPr lang="en-GB" dirty="0" err="1" smtClean="0">
                <a:latin typeface="Calibri" pitchFamily="34" charset="0"/>
                <a:cs typeface="Arial" charset="0"/>
              </a:rPr>
              <a:t>resorption</a:t>
            </a:r>
            <a:r>
              <a:rPr lang="en-GB" dirty="0">
                <a:latin typeface="Calibri" pitchFamily="34" charset="0"/>
                <a:cs typeface="Arial" charset="0"/>
              </a:rPr>
              <a:t>)</a:t>
            </a:r>
          </a:p>
          <a:p>
            <a:pPr lvl="1">
              <a:lnSpc>
                <a:spcPct val="110000"/>
              </a:lnSpc>
            </a:pPr>
            <a:endParaRPr lang="en-GB" dirty="0">
              <a:latin typeface="Calibri" pitchFamily="34" charset="0"/>
              <a:cs typeface="Arial" charset="0"/>
            </a:endParaRPr>
          </a:p>
          <a:p>
            <a:pPr marL="114300" indent="0">
              <a:buNone/>
            </a:pPr>
            <a:endParaRPr lang="en-GB" dirty="0">
              <a:latin typeface="Calibri" pitchFamily="34" charset="0"/>
            </a:endParaRPr>
          </a:p>
        </p:txBody>
      </p:sp>
    </p:spTree>
    <p:custDataLst>
      <p:tags r:id="rId1"/>
    </p:custDataLst>
    <p:extLst>
      <p:ext uri="{BB962C8B-B14F-4D97-AF65-F5344CB8AC3E}">
        <p14:creationId xmlns:p14="http://schemas.microsoft.com/office/powerpoint/2010/main" val="31691791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alibri" panose="020F0502020204030204" pitchFamily="34" charset="0"/>
              </a:rPr>
              <a:t>Regulation</a:t>
            </a:r>
          </a:p>
        </p:txBody>
      </p:sp>
      <p:sp>
        <p:nvSpPr>
          <p:cNvPr id="3" name="Content Placeholder 2"/>
          <p:cNvSpPr>
            <a:spLocks noGrp="1"/>
          </p:cNvSpPr>
          <p:nvPr>
            <p:ph idx="1"/>
          </p:nvPr>
        </p:nvSpPr>
        <p:spPr/>
        <p:txBody>
          <a:bodyPr>
            <a:normAutofit lnSpcReduction="10000"/>
          </a:bodyPr>
          <a:lstStyle/>
          <a:p>
            <a:pPr>
              <a:buFont typeface="Wingdings" pitchFamily="2" charset="2"/>
              <a:buChar char="Ø"/>
            </a:pPr>
            <a:r>
              <a:rPr lang="en-GB" sz="2800" dirty="0">
                <a:latin typeface="Calibri" pitchFamily="34" charset="0"/>
                <a:cs typeface="Arial" charset="0"/>
              </a:rPr>
              <a:t> Levels of calcium and phosphorus are maintained by</a:t>
            </a:r>
          </a:p>
          <a:p>
            <a:pPr lvl="1"/>
            <a:r>
              <a:rPr lang="en-GB" dirty="0">
                <a:latin typeface="Calibri" pitchFamily="34" charset="0"/>
                <a:cs typeface="Arial" charset="0"/>
              </a:rPr>
              <a:t>Parathyroid hormone (</a:t>
            </a:r>
            <a:r>
              <a:rPr lang="en-GB" b="1" dirty="0">
                <a:solidFill>
                  <a:srgbClr val="FF0000"/>
                </a:solidFill>
                <a:latin typeface="Calibri" pitchFamily="34" charset="0"/>
                <a:cs typeface="Arial" charset="0"/>
              </a:rPr>
              <a:t>PTH</a:t>
            </a:r>
            <a:r>
              <a:rPr lang="en-GB" dirty="0">
                <a:latin typeface="Calibri" pitchFamily="34" charset="0"/>
                <a:cs typeface="Arial" charset="0"/>
              </a:rPr>
              <a:t>)</a:t>
            </a:r>
          </a:p>
          <a:p>
            <a:pPr lvl="1"/>
            <a:r>
              <a:rPr lang="en-GB" dirty="0">
                <a:latin typeface="Calibri" pitchFamily="34" charset="0"/>
                <a:cs typeface="Arial" charset="0"/>
              </a:rPr>
              <a:t>1,25 </a:t>
            </a:r>
            <a:r>
              <a:rPr lang="en-GB" dirty="0" err="1">
                <a:latin typeface="Calibri" pitchFamily="34" charset="0"/>
                <a:cs typeface="Arial" charset="0"/>
              </a:rPr>
              <a:t>Dihydroxycholecalciferol</a:t>
            </a:r>
            <a:r>
              <a:rPr lang="en-GB" dirty="0">
                <a:latin typeface="Calibri" pitchFamily="34" charset="0"/>
                <a:cs typeface="Arial" charset="0"/>
              </a:rPr>
              <a:t> (1,25(OH)</a:t>
            </a:r>
            <a:r>
              <a:rPr lang="en-GB" baseline="-25000" dirty="0">
                <a:latin typeface="Calibri" pitchFamily="34" charset="0"/>
                <a:cs typeface="Arial" charset="0"/>
              </a:rPr>
              <a:t>2</a:t>
            </a:r>
            <a:r>
              <a:rPr lang="en-GB" dirty="0">
                <a:latin typeface="Calibri" pitchFamily="34" charset="0"/>
                <a:cs typeface="Arial" charset="0"/>
              </a:rPr>
              <a:t>D; </a:t>
            </a:r>
            <a:r>
              <a:rPr lang="en-GB" dirty="0" err="1">
                <a:latin typeface="Calibri" pitchFamily="34" charset="0"/>
                <a:cs typeface="Arial" charset="0"/>
              </a:rPr>
              <a:t>calcitrol</a:t>
            </a:r>
            <a:r>
              <a:rPr lang="en-GB" dirty="0">
                <a:latin typeface="Calibri" pitchFamily="34" charset="0"/>
                <a:cs typeface="Arial" charset="0"/>
              </a:rPr>
              <a:t>; vitamin </a:t>
            </a:r>
            <a:r>
              <a:rPr lang="en-GB" b="1" dirty="0">
                <a:solidFill>
                  <a:srgbClr val="FF0000"/>
                </a:solidFill>
                <a:latin typeface="Calibri" pitchFamily="34" charset="0"/>
                <a:cs typeface="Arial" charset="0"/>
              </a:rPr>
              <a:t>D3</a:t>
            </a:r>
            <a:r>
              <a:rPr lang="en-GB" dirty="0">
                <a:latin typeface="Calibri" pitchFamily="34" charset="0"/>
                <a:cs typeface="Arial" charset="0"/>
              </a:rPr>
              <a:t>)</a:t>
            </a:r>
          </a:p>
          <a:p>
            <a:pPr marL="411480" lvl="1" indent="0">
              <a:buNone/>
            </a:pPr>
            <a:endParaRPr lang="en-GB" dirty="0">
              <a:latin typeface="Calibri" pitchFamily="34" charset="0"/>
              <a:cs typeface="Arial" charset="0"/>
            </a:endParaRPr>
          </a:p>
          <a:p>
            <a:pPr lvl="1"/>
            <a:endParaRPr lang="en-GB" sz="1000" dirty="0">
              <a:latin typeface="Calibri" pitchFamily="34" charset="0"/>
              <a:cs typeface="Arial" charset="0"/>
            </a:endParaRPr>
          </a:p>
          <a:p>
            <a:pPr>
              <a:buFont typeface="Wingdings" pitchFamily="2" charset="2"/>
              <a:buChar char="Ø"/>
            </a:pPr>
            <a:r>
              <a:rPr lang="en-GB" sz="2800" dirty="0">
                <a:latin typeface="Calibri" pitchFamily="34" charset="0"/>
                <a:cs typeface="Arial" charset="0"/>
                <a:sym typeface="Symbol" pitchFamily="18" charset="2"/>
              </a:rPr>
              <a:t> in [</a:t>
            </a:r>
            <a:r>
              <a:rPr lang="en-GB" sz="2800" dirty="0" err="1">
                <a:latin typeface="Calibri" pitchFamily="34" charset="0"/>
                <a:cs typeface="Arial" charset="0"/>
                <a:sym typeface="Symbol" pitchFamily="18" charset="2"/>
              </a:rPr>
              <a:t>Ca</a:t>
            </a:r>
            <a:r>
              <a:rPr lang="en-GB" sz="2800" dirty="0">
                <a:latin typeface="Calibri" pitchFamily="34" charset="0"/>
                <a:cs typeface="Arial" charset="0"/>
                <a:sym typeface="Symbol" pitchFamily="18" charset="2"/>
              </a:rPr>
              <a:t>]</a:t>
            </a:r>
            <a:r>
              <a:rPr lang="en-GB" sz="2800" baseline="30000" dirty="0">
                <a:latin typeface="Calibri" pitchFamily="34" charset="0"/>
                <a:cs typeface="Arial" charset="0"/>
                <a:sym typeface="Symbol" pitchFamily="18" charset="2"/>
              </a:rPr>
              <a:t>ECF </a:t>
            </a:r>
            <a:r>
              <a:rPr lang="en-GB" sz="2800" dirty="0">
                <a:latin typeface="Calibri" pitchFamily="34" charset="0"/>
                <a:cs typeface="Arial" charset="0"/>
                <a:sym typeface="Symbol" pitchFamily="18" charset="2"/>
              </a:rPr>
              <a:t>release of PTH</a:t>
            </a:r>
          </a:p>
          <a:p>
            <a:pPr marL="114300" indent="0">
              <a:buNone/>
            </a:pPr>
            <a:endParaRPr lang="en-GB" sz="2800" dirty="0">
              <a:latin typeface="Calibri" pitchFamily="34" charset="0"/>
              <a:cs typeface="Arial" charset="0"/>
              <a:sym typeface="Symbol" pitchFamily="18" charset="2"/>
            </a:endParaRPr>
          </a:p>
          <a:p>
            <a:endParaRPr lang="en-GB" sz="1000" baseline="30000" dirty="0">
              <a:latin typeface="Calibri" pitchFamily="34" charset="0"/>
              <a:cs typeface="Arial" charset="0"/>
              <a:sym typeface="Symbol" pitchFamily="18" charset="2"/>
            </a:endParaRPr>
          </a:p>
          <a:p>
            <a:pPr>
              <a:buFont typeface="Wingdings" pitchFamily="2" charset="2"/>
              <a:buChar char="Ø"/>
            </a:pPr>
            <a:r>
              <a:rPr lang="en-GB" sz="2800" dirty="0">
                <a:latin typeface="Calibri" pitchFamily="34" charset="0"/>
                <a:cs typeface="Arial" charset="0"/>
                <a:sym typeface="Symbol" pitchFamily="18" charset="2"/>
              </a:rPr>
              <a:t> PTH stimulates</a:t>
            </a:r>
            <a:endParaRPr lang="en-GB" sz="2400" dirty="0">
              <a:latin typeface="Calibri" pitchFamily="34" charset="0"/>
              <a:cs typeface="Arial" charset="0"/>
              <a:sym typeface="Symbol" pitchFamily="18" charset="2"/>
            </a:endParaRPr>
          </a:p>
          <a:p>
            <a:pPr lvl="1"/>
            <a:r>
              <a:rPr lang="en-GB" dirty="0">
                <a:latin typeface="Calibri" pitchFamily="34" charset="0"/>
                <a:cs typeface="Arial" charset="0"/>
                <a:sym typeface="Symbol" pitchFamily="18" charset="2"/>
              </a:rPr>
              <a:t> Release of Ca</a:t>
            </a:r>
            <a:r>
              <a:rPr lang="en-GB" baseline="30000" dirty="0">
                <a:latin typeface="Calibri" pitchFamily="34" charset="0"/>
                <a:cs typeface="Arial" charset="0"/>
                <a:sym typeface="Symbol" pitchFamily="18" charset="2"/>
              </a:rPr>
              <a:t>2+</a:t>
            </a:r>
            <a:r>
              <a:rPr lang="en-GB" dirty="0">
                <a:latin typeface="Calibri" pitchFamily="34" charset="0"/>
                <a:cs typeface="Arial" charset="0"/>
                <a:sym typeface="Symbol" pitchFamily="18" charset="2"/>
              </a:rPr>
              <a:t> from bone = bone </a:t>
            </a:r>
            <a:r>
              <a:rPr lang="en-GB" dirty="0" err="1">
                <a:latin typeface="Calibri" pitchFamily="34" charset="0"/>
                <a:cs typeface="Arial" charset="0"/>
                <a:sym typeface="Symbol" pitchFamily="18" charset="2"/>
              </a:rPr>
              <a:t>resorption</a:t>
            </a:r>
            <a:endParaRPr lang="en-GB" dirty="0">
              <a:latin typeface="Calibri" pitchFamily="34" charset="0"/>
              <a:cs typeface="Arial" charset="0"/>
              <a:sym typeface="Symbol" pitchFamily="18" charset="2"/>
            </a:endParaRPr>
          </a:p>
          <a:p>
            <a:pPr lvl="1"/>
            <a:r>
              <a:rPr lang="en-GB" dirty="0">
                <a:latin typeface="Calibri" pitchFamily="34" charset="0"/>
                <a:cs typeface="Arial" charset="0"/>
                <a:sym typeface="Symbol" pitchFamily="18" charset="2"/>
              </a:rPr>
              <a:t> renal Ca</a:t>
            </a:r>
            <a:r>
              <a:rPr lang="en-GB" baseline="30000" dirty="0">
                <a:latin typeface="Calibri" pitchFamily="34" charset="0"/>
                <a:cs typeface="Arial" charset="0"/>
                <a:sym typeface="Symbol" pitchFamily="18" charset="2"/>
              </a:rPr>
              <a:t>2+ </a:t>
            </a:r>
            <a:r>
              <a:rPr lang="en-GB" dirty="0">
                <a:latin typeface="Calibri" pitchFamily="34" charset="0"/>
                <a:cs typeface="Arial" charset="0"/>
                <a:sym typeface="Symbol" pitchFamily="18" charset="2"/>
              </a:rPr>
              <a:t>from urine = increasing reabsorption </a:t>
            </a:r>
          </a:p>
          <a:p>
            <a:pPr lvl="1"/>
            <a:r>
              <a:rPr lang="en-GB" dirty="0">
                <a:latin typeface="Calibri" pitchFamily="34" charset="0"/>
                <a:cs typeface="Arial" charset="0"/>
                <a:sym typeface="Symbol" pitchFamily="18" charset="2"/>
              </a:rPr>
              <a:t> renal PO</a:t>
            </a:r>
            <a:r>
              <a:rPr lang="en-GB" baseline="-25000" dirty="0">
                <a:latin typeface="Calibri" pitchFamily="34" charset="0"/>
                <a:cs typeface="Arial" charset="0"/>
                <a:sym typeface="Symbol" pitchFamily="18" charset="2"/>
              </a:rPr>
              <a:t>4 </a:t>
            </a:r>
            <a:r>
              <a:rPr lang="en-GB" dirty="0">
                <a:latin typeface="Calibri" pitchFamily="34" charset="0"/>
                <a:cs typeface="Arial" charset="0"/>
                <a:sym typeface="Symbol" pitchFamily="18" charset="2"/>
              </a:rPr>
              <a:t>excretion from urine</a:t>
            </a:r>
          </a:p>
          <a:p>
            <a:pPr lvl="1"/>
            <a:r>
              <a:rPr lang="en-GB" dirty="0">
                <a:latin typeface="Calibri" pitchFamily="34" charset="0"/>
                <a:cs typeface="Arial" charset="0"/>
                <a:sym typeface="Symbol" pitchFamily="18" charset="2"/>
              </a:rPr>
              <a:t> Ca</a:t>
            </a:r>
            <a:r>
              <a:rPr lang="en-GB" baseline="30000" dirty="0">
                <a:latin typeface="Calibri" pitchFamily="34" charset="0"/>
                <a:cs typeface="Arial" charset="0"/>
                <a:sym typeface="Symbol" pitchFamily="18" charset="2"/>
              </a:rPr>
              <a:t>2+ </a:t>
            </a:r>
            <a:r>
              <a:rPr lang="en-GB" dirty="0">
                <a:latin typeface="Calibri" pitchFamily="34" charset="0"/>
                <a:cs typeface="Arial" charset="0"/>
                <a:sym typeface="Symbol" pitchFamily="18" charset="2"/>
              </a:rPr>
              <a:t>absorption from small intestine</a:t>
            </a:r>
            <a:endParaRPr lang="en-GB" dirty="0">
              <a:latin typeface="Calibri" pitchFamily="34" charset="0"/>
              <a:cs typeface="Arial" charset="0"/>
            </a:endParaRPr>
          </a:p>
          <a:p>
            <a:endParaRPr lang="en-GB" dirty="0"/>
          </a:p>
        </p:txBody>
      </p:sp>
    </p:spTree>
    <p:extLst>
      <p:ext uri="{BB962C8B-B14F-4D97-AF65-F5344CB8AC3E}">
        <p14:creationId xmlns:p14="http://schemas.microsoft.com/office/powerpoint/2010/main" val="8514064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51520" y="188640"/>
            <a:ext cx="7239000" cy="1143000"/>
          </a:xfrm>
        </p:spPr>
        <p:txBody>
          <a:bodyPr/>
          <a:lstStyle/>
          <a:p>
            <a:r>
              <a:rPr lang="en-GB" b="1" dirty="0">
                <a:latin typeface="Calibri" pitchFamily="34" charset="0"/>
                <a:cs typeface="Arial" charset="0"/>
              </a:rPr>
              <a:t>Bioavailability</a:t>
            </a:r>
            <a:endParaRPr lang="en-GB" dirty="0">
              <a:latin typeface="Calibri" pitchFamily="34" charset="0"/>
            </a:endParaRPr>
          </a:p>
        </p:txBody>
      </p:sp>
      <p:sp>
        <p:nvSpPr>
          <p:cNvPr id="19459" name="Content Placeholder 2"/>
          <p:cNvSpPr>
            <a:spLocks noGrp="1"/>
          </p:cNvSpPr>
          <p:nvPr>
            <p:ph idx="1"/>
          </p:nvPr>
        </p:nvSpPr>
        <p:spPr>
          <a:xfrm>
            <a:off x="251520" y="1052736"/>
            <a:ext cx="8784976" cy="1008112"/>
          </a:xfrm>
        </p:spPr>
        <p:txBody>
          <a:bodyPr/>
          <a:lstStyle/>
          <a:p>
            <a:pPr>
              <a:buFont typeface="Wingdings" panose="05000000000000000000" pitchFamily="2" charset="2"/>
              <a:buChar char="Ø"/>
            </a:pPr>
            <a:r>
              <a:rPr lang="en-GB" sz="2400" i="1" dirty="0">
                <a:latin typeface="Calibri" pitchFamily="34" charset="0"/>
                <a:cs typeface="Arial" charset="0"/>
              </a:rPr>
              <a:t>The degree to which the amount of an ingested mineral is absorbed and available to the body</a:t>
            </a:r>
          </a:p>
          <a:p>
            <a:endParaRPr lang="en-GB" dirty="0">
              <a:latin typeface="Calibri" pitchFamily="34" charset="0"/>
            </a:endParaRPr>
          </a:p>
          <a:p>
            <a:endParaRPr lang="en-GB" dirty="0">
              <a:latin typeface="Calibri" pitchFamily="34" charset="0"/>
            </a:endParaRPr>
          </a:p>
        </p:txBody>
      </p:sp>
      <p:graphicFrame>
        <p:nvGraphicFramePr>
          <p:cNvPr id="5" name="Diagram 4"/>
          <p:cNvGraphicFramePr/>
          <p:nvPr>
            <p:extLst>
              <p:ext uri="{D42A27DB-BD31-4B8C-83A1-F6EECF244321}">
                <p14:modId xmlns:p14="http://schemas.microsoft.com/office/powerpoint/2010/main" val="3248479038"/>
              </p:ext>
            </p:extLst>
          </p:nvPr>
        </p:nvGraphicFramePr>
        <p:xfrm>
          <a:off x="179512" y="1916832"/>
          <a:ext cx="8784976" cy="4752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2739011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16" y="332656"/>
            <a:ext cx="8229600" cy="990600"/>
          </a:xfrm>
        </p:spPr>
        <p:txBody>
          <a:bodyPr/>
          <a:lstStyle/>
          <a:p>
            <a:r>
              <a:rPr lang="en-GB" dirty="0"/>
              <a:t>Calcium Regulation - Summary</a:t>
            </a:r>
          </a:p>
        </p:txBody>
      </p:sp>
      <p:sp>
        <p:nvSpPr>
          <p:cNvPr id="4" name="Rounded Rectangle 3"/>
          <p:cNvSpPr/>
          <p:nvPr/>
        </p:nvSpPr>
        <p:spPr>
          <a:xfrm>
            <a:off x="3553184" y="1556619"/>
            <a:ext cx="212347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alibri" panose="020F0502020204030204" pitchFamily="34" charset="0"/>
              </a:rPr>
              <a:t>Plasma Calcium</a:t>
            </a:r>
          </a:p>
        </p:txBody>
      </p:sp>
      <p:sp>
        <p:nvSpPr>
          <p:cNvPr id="5" name="Rounded Rectangle 4"/>
          <p:cNvSpPr/>
          <p:nvPr/>
        </p:nvSpPr>
        <p:spPr>
          <a:xfrm>
            <a:off x="5708828" y="2769495"/>
            <a:ext cx="302433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alibri" panose="020F0502020204030204" pitchFamily="34" charset="0"/>
              </a:rPr>
              <a:t>↑ Parathyroid hormone (PTH)</a:t>
            </a:r>
          </a:p>
          <a:p>
            <a:pPr algn="ctr"/>
            <a:r>
              <a:rPr lang="en-GB" sz="1600" b="1" dirty="0">
                <a:latin typeface="Calibri" panose="020F0502020204030204" pitchFamily="34" charset="0"/>
              </a:rPr>
              <a:t>↑ 1, 25 (OH)</a:t>
            </a:r>
            <a:r>
              <a:rPr lang="en-GB" sz="1600" b="1" baseline="-25000" dirty="0">
                <a:latin typeface="Calibri" panose="020F0502020204030204" pitchFamily="34" charset="0"/>
              </a:rPr>
              <a:t>2</a:t>
            </a:r>
            <a:r>
              <a:rPr lang="en-GB" sz="1600" b="1" dirty="0">
                <a:latin typeface="Calibri" panose="020F0502020204030204" pitchFamily="34" charset="0"/>
              </a:rPr>
              <a:t>D</a:t>
            </a:r>
            <a:r>
              <a:rPr lang="en-GB" sz="1600" b="1" baseline="-25000" dirty="0">
                <a:latin typeface="Calibri" panose="020F0502020204030204" pitchFamily="34" charset="0"/>
              </a:rPr>
              <a:t>3</a:t>
            </a:r>
          </a:p>
        </p:txBody>
      </p:sp>
      <p:sp>
        <p:nvSpPr>
          <p:cNvPr id="9" name="Rounded Rectangle 8"/>
          <p:cNvSpPr/>
          <p:nvPr/>
        </p:nvSpPr>
        <p:spPr>
          <a:xfrm>
            <a:off x="5676654" y="4041068"/>
            <a:ext cx="3088684"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alibri" panose="020F0502020204030204" pitchFamily="34" charset="0"/>
              </a:rPr>
              <a:t>↑ Ca2+ GI absorption</a:t>
            </a:r>
          </a:p>
          <a:p>
            <a:pPr algn="ctr"/>
            <a:r>
              <a:rPr lang="en-GB" sz="1600" b="1" dirty="0">
                <a:latin typeface="Calibri" panose="020F0502020204030204" pitchFamily="34" charset="0"/>
              </a:rPr>
              <a:t>↑ Ca2+ bone </a:t>
            </a:r>
            <a:r>
              <a:rPr lang="en-GB" sz="1600" b="1" dirty="0" err="1">
                <a:latin typeface="Calibri" panose="020F0502020204030204" pitchFamily="34" charset="0"/>
              </a:rPr>
              <a:t>resorption</a:t>
            </a:r>
            <a:endParaRPr lang="en-GB" sz="1600" b="1" dirty="0">
              <a:latin typeface="Calibri" panose="020F0502020204030204" pitchFamily="34" charset="0"/>
            </a:endParaRPr>
          </a:p>
          <a:p>
            <a:pPr algn="ctr"/>
            <a:r>
              <a:rPr lang="en-GB" sz="1600" b="1" dirty="0">
                <a:latin typeface="Calibri" panose="020F0502020204030204" pitchFamily="34" charset="0"/>
              </a:rPr>
              <a:t>↑ Ca2+ renal reabsorption</a:t>
            </a:r>
          </a:p>
          <a:p>
            <a:pPr algn="ctr"/>
            <a:r>
              <a:rPr lang="en-GB" sz="1600" b="1" dirty="0">
                <a:latin typeface="Calibri" panose="020F0502020204030204" pitchFamily="34" charset="0"/>
              </a:rPr>
              <a:t>↑ Renal PO4 excretion in urine</a:t>
            </a:r>
          </a:p>
        </p:txBody>
      </p:sp>
      <p:sp>
        <p:nvSpPr>
          <p:cNvPr id="10" name="Rounded Rectangle 9"/>
          <p:cNvSpPr/>
          <p:nvPr/>
        </p:nvSpPr>
        <p:spPr>
          <a:xfrm>
            <a:off x="6357665" y="5877272"/>
            <a:ext cx="1726662" cy="540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alibri" panose="020F0502020204030204" pitchFamily="34" charset="0"/>
              </a:rPr>
              <a:t>↑ Plasma Ca2+</a:t>
            </a:r>
          </a:p>
        </p:txBody>
      </p:sp>
      <p:cxnSp>
        <p:nvCxnSpPr>
          <p:cNvPr id="12" name="Straight Arrow Connector 11"/>
          <p:cNvCxnSpPr>
            <a:stCxn id="4" idx="3"/>
            <a:endCxn id="5" idx="0"/>
          </p:cNvCxnSpPr>
          <p:nvPr/>
        </p:nvCxnSpPr>
        <p:spPr>
          <a:xfrm>
            <a:off x="5676654" y="1844651"/>
            <a:ext cx="1544342" cy="9248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2"/>
            <a:endCxn id="9" idx="0"/>
          </p:cNvCxnSpPr>
          <p:nvPr/>
        </p:nvCxnSpPr>
        <p:spPr>
          <a:xfrm>
            <a:off x="7220996" y="3561583"/>
            <a:ext cx="0" cy="47948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 idx="2"/>
            <a:endCxn id="10" idx="0"/>
          </p:cNvCxnSpPr>
          <p:nvPr/>
        </p:nvCxnSpPr>
        <p:spPr>
          <a:xfrm>
            <a:off x="7220996" y="5409220"/>
            <a:ext cx="0" cy="46805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156176" y="1844824"/>
            <a:ext cx="1152128" cy="369332"/>
          </a:xfrm>
          <a:prstGeom prst="rect">
            <a:avLst/>
          </a:prstGeom>
          <a:noFill/>
        </p:spPr>
        <p:txBody>
          <a:bodyPr wrap="square" rtlCol="0">
            <a:spAutoFit/>
          </a:bodyPr>
          <a:lstStyle/>
          <a:p>
            <a:r>
              <a:rPr lang="en-GB" b="1" dirty="0">
                <a:latin typeface="Calibri" panose="020F0502020204030204" pitchFamily="34" charset="0"/>
              </a:rPr>
              <a:t>LOW</a:t>
            </a:r>
          </a:p>
        </p:txBody>
      </p:sp>
      <p:sp>
        <p:nvSpPr>
          <p:cNvPr id="21" name="Rounded Rectangle 20"/>
          <p:cNvSpPr/>
          <p:nvPr/>
        </p:nvSpPr>
        <p:spPr>
          <a:xfrm>
            <a:off x="791580" y="2769495"/>
            <a:ext cx="2520280" cy="6366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alibri" panose="020F0502020204030204" pitchFamily="34" charset="0"/>
              </a:rPr>
              <a:t>↑ calcitonin from thyroid</a:t>
            </a:r>
          </a:p>
        </p:txBody>
      </p:sp>
      <p:sp>
        <p:nvSpPr>
          <p:cNvPr id="22" name="Rounded Rectangle 21"/>
          <p:cNvSpPr/>
          <p:nvPr/>
        </p:nvSpPr>
        <p:spPr>
          <a:xfrm>
            <a:off x="447554" y="3897062"/>
            <a:ext cx="3168352" cy="8280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alibri" panose="020F0502020204030204" pitchFamily="34" charset="0"/>
              </a:rPr>
              <a:t>Inhibit bone </a:t>
            </a:r>
            <a:r>
              <a:rPr lang="en-GB" sz="1600" b="1" dirty="0" err="1">
                <a:latin typeface="Calibri" panose="020F0502020204030204" pitchFamily="34" charset="0"/>
              </a:rPr>
              <a:t>resorption</a:t>
            </a:r>
            <a:endParaRPr lang="en-GB" sz="1600" b="1" dirty="0">
              <a:latin typeface="Calibri" panose="020F0502020204030204" pitchFamily="34" charset="0"/>
            </a:endParaRPr>
          </a:p>
          <a:p>
            <a:pPr algn="ctr"/>
            <a:r>
              <a:rPr lang="en-GB" sz="1600" b="1" dirty="0">
                <a:latin typeface="Calibri" panose="020F0502020204030204" pitchFamily="34" charset="0"/>
              </a:rPr>
              <a:t>Inhibit renal calcium reabsorption</a:t>
            </a:r>
          </a:p>
        </p:txBody>
      </p:sp>
      <p:cxnSp>
        <p:nvCxnSpPr>
          <p:cNvPr id="23" name="Straight Arrow Connector 22"/>
          <p:cNvCxnSpPr>
            <a:stCxn id="4" idx="1"/>
            <a:endCxn id="21" idx="0"/>
          </p:cNvCxnSpPr>
          <p:nvPr/>
        </p:nvCxnSpPr>
        <p:spPr>
          <a:xfrm flipH="1">
            <a:off x="2051720" y="1844651"/>
            <a:ext cx="1501464" cy="9248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051720" y="3406134"/>
            <a:ext cx="0" cy="47948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051720" y="4725154"/>
            <a:ext cx="0" cy="47948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1188389" y="5204639"/>
            <a:ext cx="1726662" cy="540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alibri" panose="020F0502020204030204" pitchFamily="34" charset="0"/>
              </a:rPr>
              <a:t>↓ Plasma Ca2+</a:t>
            </a:r>
          </a:p>
        </p:txBody>
      </p:sp>
      <p:sp>
        <p:nvSpPr>
          <p:cNvPr id="31" name="TextBox 30"/>
          <p:cNvSpPr txBox="1"/>
          <p:nvPr/>
        </p:nvSpPr>
        <p:spPr>
          <a:xfrm>
            <a:off x="2339752" y="1835532"/>
            <a:ext cx="1152128" cy="369332"/>
          </a:xfrm>
          <a:prstGeom prst="rect">
            <a:avLst/>
          </a:prstGeom>
          <a:noFill/>
        </p:spPr>
        <p:txBody>
          <a:bodyPr wrap="square" rtlCol="0">
            <a:spAutoFit/>
          </a:bodyPr>
          <a:lstStyle/>
          <a:p>
            <a:r>
              <a:rPr lang="en-GB" b="1" dirty="0">
                <a:latin typeface="Calibri" panose="020F0502020204030204" pitchFamily="34" charset="0"/>
              </a:rPr>
              <a:t>HIGH</a:t>
            </a:r>
          </a:p>
        </p:txBody>
      </p:sp>
    </p:spTree>
    <p:extLst>
      <p:ext uri="{BB962C8B-B14F-4D97-AF65-F5344CB8AC3E}">
        <p14:creationId xmlns:p14="http://schemas.microsoft.com/office/powerpoint/2010/main" val="2726098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8229600" cy="990600"/>
          </a:xfrm>
        </p:spPr>
        <p:txBody>
          <a:bodyPr/>
          <a:lstStyle/>
          <a:p>
            <a:r>
              <a:rPr lang="en-GB" b="1" dirty="0">
                <a:latin typeface="Calibri" panose="020F0502020204030204" pitchFamily="34" charset="0"/>
              </a:rPr>
              <a:t>Deficiency </a:t>
            </a:r>
          </a:p>
        </p:txBody>
      </p:sp>
      <p:sp>
        <p:nvSpPr>
          <p:cNvPr id="3" name="Content Placeholder 2"/>
          <p:cNvSpPr>
            <a:spLocks noGrp="1"/>
          </p:cNvSpPr>
          <p:nvPr>
            <p:ph idx="1"/>
          </p:nvPr>
        </p:nvSpPr>
        <p:spPr>
          <a:xfrm>
            <a:off x="539552" y="1484784"/>
            <a:ext cx="4680520" cy="4800600"/>
          </a:xfrm>
        </p:spPr>
        <p:txBody>
          <a:bodyPr>
            <a:normAutofit fontScale="92500" lnSpcReduction="10000"/>
          </a:bodyPr>
          <a:lstStyle/>
          <a:p>
            <a:pPr>
              <a:buFont typeface="Wingdings" panose="05000000000000000000" pitchFamily="2" charset="2"/>
              <a:buChar char="Ø"/>
            </a:pPr>
            <a:r>
              <a:rPr lang="en-GB" dirty="0">
                <a:latin typeface="Calibri" panose="020F0502020204030204" pitchFamily="34" charset="0"/>
              </a:rPr>
              <a:t> Obligatory calcium losses in urine and faeces</a:t>
            </a:r>
          </a:p>
          <a:p>
            <a:pPr marL="457200" indent="-342900">
              <a:buFont typeface="Wingdings" panose="05000000000000000000" pitchFamily="2" charset="2"/>
              <a:buChar char="Ø"/>
            </a:pPr>
            <a:endParaRPr lang="en-GB" dirty="0">
              <a:latin typeface="Calibri" panose="020F0502020204030204" pitchFamily="34" charset="0"/>
            </a:endParaRPr>
          </a:p>
          <a:p>
            <a:pPr>
              <a:buFont typeface="Wingdings" panose="05000000000000000000" pitchFamily="2" charset="2"/>
              <a:buChar char="Ø"/>
            </a:pPr>
            <a:r>
              <a:rPr lang="en-GB" dirty="0">
                <a:latin typeface="Calibri" panose="020F0502020204030204" pitchFamily="34" charset="0"/>
              </a:rPr>
              <a:t> Small metabolic pool </a:t>
            </a:r>
          </a:p>
          <a:p>
            <a:pPr lvl="1">
              <a:buFont typeface="Wingdings" panose="05000000000000000000" pitchFamily="2" charset="2"/>
              <a:buChar char="Ø"/>
            </a:pPr>
            <a:r>
              <a:rPr lang="en-GB" dirty="0">
                <a:latin typeface="Calibri" panose="020F0502020204030204" pitchFamily="34" charset="0"/>
              </a:rPr>
              <a:t>99 % calcium in bones and teeth (as </a:t>
            </a:r>
            <a:r>
              <a:rPr lang="en-GB" dirty="0" err="1">
                <a:latin typeface="Calibri" panose="020F0502020204030204" pitchFamily="34" charset="0"/>
              </a:rPr>
              <a:t>hydroxyapetite</a:t>
            </a:r>
            <a:r>
              <a:rPr lang="en-GB" dirty="0">
                <a:latin typeface="Calibri" panose="020F0502020204030204" pitchFamily="34" charset="0"/>
              </a:rPr>
              <a:t>)</a:t>
            </a:r>
          </a:p>
          <a:p>
            <a:pPr lvl="1">
              <a:buFont typeface="Wingdings" panose="05000000000000000000" pitchFamily="2" charset="2"/>
              <a:buChar char="Ø"/>
            </a:pPr>
            <a:endParaRPr lang="en-GB" dirty="0">
              <a:latin typeface="Calibri" panose="020F0502020204030204" pitchFamily="34" charset="0"/>
            </a:endParaRPr>
          </a:p>
          <a:p>
            <a:pPr>
              <a:buFont typeface="Wingdings" panose="05000000000000000000" pitchFamily="2" charset="2"/>
              <a:buChar char="Ø"/>
            </a:pPr>
            <a:r>
              <a:rPr lang="en-GB" dirty="0">
                <a:latin typeface="Calibri" panose="020F0502020204030204" pitchFamily="34" charset="0"/>
              </a:rPr>
              <a:t> Inadequate dietary calcium</a:t>
            </a:r>
          </a:p>
          <a:p>
            <a:pPr lvl="1">
              <a:buFont typeface="Wingdings" panose="05000000000000000000" pitchFamily="2" charset="2"/>
              <a:buChar char="Ø"/>
            </a:pPr>
            <a:r>
              <a:rPr lang="en-GB" dirty="0">
                <a:latin typeface="Calibri" panose="020F0502020204030204" pitchFamily="34" charset="0"/>
              </a:rPr>
              <a:t>Maintain plasma calcium at expense of bones</a:t>
            </a:r>
          </a:p>
          <a:p>
            <a:pPr lvl="1">
              <a:buFont typeface="Wingdings" panose="05000000000000000000" pitchFamily="2" charset="2"/>
              <a:buChar char="Ø"/>
            </a:pPr>
            <a:endParaRPr lang="en-GB" dirty="0">
              <a:latin typeface="Calibri" panose="020F0502020204030204" pitchFamily="34" charset="0"/>
            </a:endParaRPr>
          </a:p>
          <a:p>
            <a:pPr lvl="1">
              <a:buFont typeface="Wingdings" panose="05000000000000000000" pitchFamily="2" charset="2"/>
              <a:buChar char="Ø"/>
            </a:pPr>
            <a:r>
              <a:rPr lang="en-GB" sz="1900" b="1" dirty="0">
                <a:latin typeface="Calibri" panose="020F0502020204030204" pitchFamily="34" charset="0"/>
              </a:rPr>
              <a:t>Osteoporosis</a:t>
            </a:r>
            <a:r>
              <a:rPr lang="en-GB" sz="1900" dirty="0">
                <a:latin typeface="Calibri" panose="020F0502020204030204" pitchFamily="34" charset="0"/>
              </a:rPr>
              <a:t> (low bone mineral density, increased risk of fracture)</a:t>
            </a:r>
          </a:p>
          <a:p>
            <a:pPr lvl="1">
              <a:buFont typeface="Wingdings" panose="05000000000000000000" pitchFamily="2" charset="2"/>
              <a:buChar char="Ø"/>
            </a:pPr>
            <a:r>
              <a:rPr lang="en-GB" sz="1900" b="1" dirty="0" err="1">
                <a:latin typeface="Calibri" panose="020F0502020204030204" pitchFamily="34" charset="0"/>
              </a:rPr>
              <a:t>Osteomalacia</a:t>
            </a:r>
            <a:r>
              <a:rPr lang="en-GB" sz="1900" dirty="0">
                <a:latin typeface="Calibri" panose="020F0502020204030204" pitchFamily="34" charset="0"/>
              </a:rPr>
              <a:t> (rickets in children, weak/soft bones)</a:t>
            </a:r>
          </a:p>
        </p:txBody>
      </p:sp>
      <p:pic>
        <p:nvPicPr>
          <p:cNvPr id="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96000"/>
                    </a14:imgEffect>
                  </a14:imgLayer>
                </a14:imgProps>
              </a:ext>
              <a:ext uri="{28A0092B-C50C-407E-A947-70E740481C1C}">
                <a14:useLocalDpi xmlns:a14="http://schemas.microsoft.com/office/drawing/2010/main" val="0"/>
              </a:ext>
            </a:extLst>
          </a:blip>
          <a:srcRect/>
          <a:stretch>
            <a:fillRect/>
          </a:stretch>
        </p:blipFill>
        <p:spPr bwMode="auto">
          <a:xfrm>
            <a:off x="6156176" y="1052736"/>
            <a:ext cx="2455565" cy="244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7040" y="4365104"/>
            <a:ext cx="2813836" cy="175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97823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7620000" cy="1426170"/>
          </a:xfrm>
        </p:spPr>
        <p:txBody>
          <a:bodyPr/>
          <a:lstStyle/>
          <a:p>
            <a:r>
              <a:rPr lang="en-GB" b="1" dirty="0">
                <a:latin typeface="Calibri" panose="020F0502020204030204" pitchFamily="34" charset="0"/>
              </a:rPr>
              <a:t>Other symptoms of deficiency…..</a:t>
            </a:r>
          </a:p>
        </p:txBody>
      </p:sp>
      <p:sp>
        <p:nvSpPr>
          <p:cNvPr id="3" name="Content Placeholder 2"/>
          <p:cNvSpPr>
            <a:spLocks noGrp="1"/>
          </p:cNvSpPr>
          <p:nvPr>
            <p:ph idx="1"/>
          </p:nvPr>
        </p:nvSpPr>
        <p:spPr>
          <a:xfrm>
            <a:off x="467544" y="1844824"/>
            <a:ext cx="7620000" cy="4555976"/>
          </a:xfrm>
        </p:spPr>
        <p:txBody>
          <a:bodyPr>
            <a:normAutofit/>
          </a:bodyPr>
          <a:lstStyle/>
          <a:p>
            <a:pPr>
              <a:buFont typeface="Wingdings" pitchFamily="2" charset="2"/>
              <a:buChar char="Ø"/>
            </a:pPr>
            <a:r>
              <a:rPr lang="en-GB" dirty="0">
                <a:latin typeface="Calibri" pitchFamily="34" charset="0"/>
                <a:cs typeface="Arial" charset="0"/>
              </a:rPr>
              <a:t>Diet deficient in </a:t>
            </a:r>
            <a:r>
              <a:rPr lang="en-GB" dirty="0" err="1">
                <a:latin typeface="Calibri" pitchFamily="34" charset="0"/>
                <a:cs typeface="Arial" charset="0"/>
              </a:rPr>
              <a:t>Ca</a:t>
            </a:r>
            <a:r>
              <a:rPr lang="en-GB" dirty="0">
                <a:latin typeface="Calibri" pitchFamily="34" charset="0"/>
                <a:cs typeface="Arial" charset="0"/>
              </a:rPr>
              <a:t> and P  </a:t>
            </a:r>
          </a:p>
          <a:p>
            <a:pPr lvl="1"/>
            <a:r>
              <a:rPr lang="en-GB" dirty="0">
                <a:latin typeface="Calibri" pitchFamily="34" charset="0"/>
                <a:cs typeface="Arial" charset="0"/>
              </a:rPr>
              <a:t>Muscle cramps and twitching</a:t>
            </a:r>
          </a:p>
          <a:p>
            <a:pPr lvl="1"/>
            <a:r>
              <a:rPr lang="en-GB" dirty="0">
                <a:latin typeface="Calibri" pitchFamily="34" charset="0"/>
                <a:cs typeface="Arial" charset="0"/>
              </a:rPr>
              <a:t>Tooth decay</a:t>
            </a:r>
          </a:p>
          <a:p>
            <a:pPr lvl="1"/>
            <a:r>
              <a:rPr lang="en-GB" dirty="0">
                <a:latin typeface="Calibri" pitchFamily="34" charset="0"/>
                <a:cs typeface="Arial" charset="0"/>
              </a:rPr>
              <a:t>Brittle nails</a:t>
            </a:r>
          </a:p>
          <a:p>
            <a:pPr lvl="1"/>
            <a:endParaRPr lang="en-GB" dirty="0">
              <a:latin typeface="Calibri" pitchFamily="34" charset="0"/>
              <a:cs typeface="Arial" charset="0"/>
            </a:endParaRPr>
          </a:p>
          <a:p>
            <a:r>
              <a:rPr lang="en-GB" dirty="0">
                <a:latin typeface="Calibri" pitchFamily="34" charset="0"/>
                <a:cs typeface="Arial" charset="0"/>
              </a:rPr>
              <a:t>Phosphorus deficiency is rare </a:t>
            </a:r>
          </a:p>
          <a:p>
            <a:pPr lvl="1"/>
            <a:r>
              <a:rPr lang="en-GB" dirty="0">
                <a:latin typeface="Calibri" pitchFamily="34" charset="0"/>
                <a:cs typeface="Arial" charset="0"/>
              </a:rPr>
              <a:t>Very common in foods</a:t>
            </a:r>
          </a:p>
          <a:p>
            <a:pPr lvl="1"/>
            <a:r>
              <a:rPr lang="en-GB" dirty="0">
                <a:latin typeface="Calibri" pitchFamily="34" charset="0"/>
                <a:cs typeface="Arial" charset="0"/>
              </a:rPr>
              <a:t>Extreme circumstances</a:t>
            </a:r>
          </a:p>
          <a:p>
            <a:pPr lvl="2"/>
            <a:r>
              <a:rPr lang="en-GB" dirty="0">
                <a:latin typeface="Calibri" pitchFamily="34" charset="0"/>
                <a:cs typeface="Arial" charset="0"/>
              </a:rPr>
              <a:t>Chronic gastrointestinal </a:t>
            </a:r>
            <a:r>
              <a:rPr lang="en-GB" dirty="0" err="1">
                <a:latin typeface="Calibri" pitchFamily="34" charset="0"/>
                <a:cs typeface="Arial" charset="0"/>
              </a:rPr>
              <a:t>malabsorption</a:t>
            </a:r>
            <a:endParaRPr lang="en-GB" dirty="0">
              <a:latin typeface="Calibri" pitchFamily="34" charset="0"/>
              <a:cs typeface="Arial" charset="0"/>
            </a:endParaRPr>
          </a:p>
          <a:p>
            <a:pPr lvl="1"/>
            <a:r>
              <a:rPr lang="en-GB" dirty="0">
                <a:latin typeface="Calibri" pitchFamily="34" charset="0"/>
                <a:cs typeface="Arial" charset="0"/>
              </a:rPr>
              <a:t>Regulated by demineralisation of bone (same as calcium)</a:t>
            </a:r>
          </a:p>
          <a:p>
            <a:pPr lvl="1"/>
            <a:r>
              <a:rPr lang="en-GB" dirty="0">
                <a:latin typeface="Calibri" pitchFamily="34" charset="0"/>
                <a:cs typeface="Arial" charset="0"/>
              </a:rPr>
              <a:t>Rickets, </a:t>
            </a:r>
            <a:r>
              <a:rPr lang="en-GB" dirty="0" err="1">
                <a:latin typeface="Calibri" pitchFamily="34" charset="0"/>
                <a:cs typeface="Arial" charset="0"/>
              </a:rPr>
              <a:t>osteomalacia</a:t>
            </a:r>
            <a:endParaRPr lang="en-GB" dirty="0">
              <a:latin typeface="Calibri" pitchFamily="34" charset="0"/>
              <a:cs typeface="Arial" charset="0"/>
            </a:endParaRPr>
          </a:p>
          <a:p>
            <a:endParaRPr lang="en-GB" sz="2800" dirty="0"/>
          </a:p>
        </p:txBody>
      </p:sp>
    </p:spTree>
    <p:extLst>
      <p:ext uri="{BB962C8B-B14F-4D97-AF65-F5344CB8AC3E}">
        <p14:creationId xmlns:p14="http://schemas.microsoft.com/office/powerpoint/2010/main" val="32423289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251520" y="116632"/>
            <a:ext cx="7620000" cy="1143000"/>
          </a:xfrm>
        </p:spPr>
        <p:txBody>
          <a:bodyPr/>
          <a:lstStyle/>
          <a:p>
            <a:r>
              <a:rPr lang="en-GB" b="1" dirty="0">
                <a:latin typeface="Calibri" pitchFamily="34" charset="0"/>
                <a:cs typeface="Arial" charset="0"/>
              </a:rPr>
              <a:t>Bioavailability</a:t>
            </a:r>
          </a:p>
        </p:txBody>
      </p:sp>
      <p:sp>
        <p:nvSpPr>
          <p:cNvPr id="84995" name="Content Placeholder 2"/>
          <p:cNvSpPr>
            <a:spLocks noGrp="1"/>
          </p:cNvSpPr>
          <p:nvPr>
            <p:ph idx="1"/>
          </p:nvPr>
        </p:nvSpPr>
        <p:spPr>
          <a:xfrm>
            <a:off x="251520" y="1412776"/>
            <a:ext cx="7632848" cy="1008112"/>
          </a:xfrm>
        </p:spPr>
        <p:txBody>
          <a:bodyPr/>
          <a:lstStyle/>
          <a:p>
            <a:pPr>
              <a:lnSpc>
                <a:spcPct val="80000"/>
              </a:lnSpc>
              <a:buFont typeface="Wingdings" pitchFamily="2" charset="2"/>
              <a:buChar char="Ø"/>
            </a:pPr>
            <a:r>
              <a:rPr lang="en-GB" sz="2800" dirty="0">
                <a:latin typeface="Calibri" pitchFamily="34" charset="0"/>
                <a:cs typeface="Arial" charset="0"/>
                <a:sym typeface="Wingdings" pitchFamily="2" charset="2"/>
              </a:rPr>
              <a:t> Factors  calcium absorption </a:t>
            </a:r>
          </a:p>
          <a:p>
            <a:pPr marL="109728" indent="0">
              <a:lnSpc>
                <a:spcPct val="80000"/>
              </a:lnSpc>
              <a:buNone/>
            </a:pPr>
            <a:endParaRPr lang="en-GB" sz="2800" dirty="0">
              <a:latin typeface="Calibri" pitchFamily="34" charset="0"/>
              <a:cs typeface="Arial" charset="0"/>
              <a:sym typeface="Wingdings" pitchFamily="2" charset="2"/>
            </a:endParaRPr>
          </a:p>
          <a:p>
            <a:pPr>
              <a:lnSpc>
                <a:spcPct val="80000"/>
              </a:lnSpc>
              <a:buFont typeface="Wingdings 2" pitchFamily="18" charset="2"/>
              <a:buNone/>
            </a:pPr>
            <a:endParaRPr lang="en-GB" sz="1000" dirty="0">
              <a:latin typeface="Calibri" pitchFamily="34" charset="0"/>
              <a:cs typeface="Arial" charset="0"/>
              <a:sym typeface="Wingdings" pitchFamily="2" charset="2"/>
            </a:endParaRPr>
          </a:p>
          <a:p>
            <a:pPr marL="777240" lvl="2" indent="0">
              <a:lnSpc>
                <a:spcPct val="80000"/>
              </a:lnSpc>
              <a:buClr>
                <a:schemeClr val="accent1"/>
              </a:buClr>
              <a:buNone/>
            </a:pPr>
            <a:endParaRPr lang="en-US" dirty="0">
              <a:latin typeface="Calibri" pitchFamily="34" charset="0"/>
              <a:cs typeface="Arial" charset="0"/>
              <a:sym typeface="Wingdings" pitchFamily="2" charset="2"/>
            </a:endParaRPr>
          </a:p>
          <a:p>
            <a:pPr lvl="1">
              <a:lnSpc>
                <a:spcPct val="80000"/>
              </a:lnSpc>
            </a:pPr>
            <a:endParaRPr lang="en-US" dirty="0">
              <a:latin typeface="Calibri" pitchFamily="34" charset="0"/>
              <a:cs typeface="Arial" charset="0"/>
              <a:sym typeface="Wingdings" pitchFamily="2" charset="2"/>
            </a:endParaRPr>
          </a:p>
          <a:p>
            <a:pPr>
              <a:lnSpc>
                <a:spcPct val="90000"/>
              </a:lnSpc>
            </a:pPr>
            <a:endParaRPr lang="en-GB" dirty="0">
              <a:latin typeface="Calibri" pitchFamily="34" charset="0"/>
            </a:endParaRPr>
          </a:p>
        </p:txBody>
      </p:sp>
      <p:pic>
        <p:nvPicPr>
          <p:cNvPr id="84996" name="Content Placeholder 6" descr="phytox_clip_image001_0000.jpg"/>
          <p:cNvPicPr>
            <a:picLocks noChangeAspect="1"/>
          </p:cNvPicPr>
          <p:nvPr/>
        </p:nvPicPr>
        <p:blipFill>
          <a:blip r:embed="rId4" cstate="print">
            <a:extLst>
              <a:ext uri="{BEBA8EAE-BF5A-486C-A8C5-ECC9F3942E4B}">
                <a14:imgProps xmlns:a14="http://schemas.microsoft.com/office/drawing/2010/main">
                  <a14:imgLayer r:embed="rId5">
                    <a14:imgEffect>
                      <a14:sharpenSoften amount="100000"/>
                    </a14:imgEffect>
                  </a14:imgLayer>
                </a14:imgProps>
              </a:ext>
            </a:extLst>
          </a:blip>
          <a:srcRect/>
          <a:stretch>
            <a:fillRect/>
          </a:stretch>
        </p:blipFill>
        <p:spPr bwMode="auto">
          <a:xfrm>
            <a:off x="5508104" y="4594"/>
            <a:ext cx="2924175" cy="2038350"/>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1149696427"/>
              </p:ext>
            </p:extLst>
          </p:nvPr>
        </p:nvGraphicFramePr>
        <p:xfrm>
          <a:off x="381001" y="1976121"/>
          <a:ext cx="8051278" cy="4424678"/>
        </p:xfrm>
        <a:graphic>
          <a:graphicData uri="http://schemas.openxmlformats.org/drawingml/2006/table">
            <a:tbl>
              <a:tblPr firstRow="1" bandRow="1">
                <a:tableStyleId>{5C22544A-7EE6-4342-B048-85BDC9FD1C3A}</a:tableStyleId>
              </a:tblPr>
              <a:tblGrid>
                <a:gridCol w="2281199">
                  <a:extLst>
                    <a:ext uri="{9D8B030D-6E8A-4147-A177-3AD203B41FA5}">
                      <a16:colId xmlns="" xmlns:a16="http://schemas.microsoft.com/office/drawing/2014/main" val="20000"/>
                    </a:ext>
                  </a:extLst>
                </a:gridCol>
                <a:gridCol w="5770079">
                  <a:extLst>
                    <a:ext uri="{9D8B030D-6E8A-4147-A177-3AD203B41FA5}">
                      <a16:colId xmlns="" xmlns:a16="http://schemas.microsoft.com/office/drawing/2014/main" val="20001"/>
                    </a:ext>
                  </a:extLst>
                </a:gridCol>
              </a:tblGrid>
              <a:tr h="415169">
                <a:tc>
                  <a:txBody>
                    <a:bodyPr/>
                    <a:lstStyle/>
                    <a:p>
                      <a:r>
                        <a:rPr lang="en-GB" sz="1600" dirty="0">
                          <a:solidFill>
                            <a:schemeClr val="tx1"/>
                          </a:solidFill>
                          <a:latin typeface="Calibri" panose="020F0502020204030204" pitchFamily="34" charset="0"/>
                        </a:rPr>
                        <a:t>Factor</a:t>
                      </a:r>
                    </a:p>
                  </a:txBody>
                  <a:tcPr/>
                </a:tc>
                <a:tc>
                  <a:txBody>
                    <a:bodyPr/>
                    <a:lstStyle/>
                    <a:p>
                      <a:r>
                        <a:rPr lang="en-GB" sz="1600" dirty="0">
                          <a:solidFill>
                            <a:schemeClr val="tx1"/>
                          </a:solidFill>
                          <a:latin typeface="Calibri" panose="020F0502020204030204" pitchFamily="34" charset="0"/>
                        </a:rPr>
                        <a:t>Mechanism</a:t>
                      </a:r>
                    </a:p>
                  </a:txBody>
                  <a:tcPr/>
                </a:tc>
                <a:extLst>
                  <a:ext uri="{0D108BD9-81ED-4DB2-BD59-A6C34878D82A}">
                    <a16:rowId xmlns="" xmlns:a16="http://schemas.microsoft.com/office/drawing/2014/main" val="10000"/>
                  </a:ext>
                </a:extLst>
              </a:tr>
              <a:tr h="1194322">
                <a:tc>
                  <a:txBody>
                    <a:bodyPr/>
                    <a:lstStyle/>
                    <a:p>
                      <a:r>
                        <a:rPr lang="en-GB" sz="1600" dirty="0" err="1">
                          <a:solidFill>
                            <a:schemeClr val="tx1"/>
                          </a:solidFill>
                          <a:latin typeface="Calibri" panose="020F0502020204030204" pitchFamily="34" charset="0"/>
                        </a:rPr>
                        <a:t>Phytate</a:t>
                      </a:r>
                      <a:endParaRPr lang="en-GB" sz="1600" dirty="0">
                        <a:solidFill>
                          <a:schemeClr val="tx1"/>
                        </a:solidFill>
                        <a:latin typeface="Calibri" panose="020F0502020204030204" pitchFamily="34" charset="0"/>
                      </a:endParaRPr>
                    </a:p>
                  </a:txBody>
                  <a:tcPr/>
                </a:tc>
                <a:tc>
                  <a:txBody>
                    <a:bodyPr/>
                    <a:lstStyle/>
                    <a:p>
                      <a:r>
                        <a:rPr lang="en-GB" sz="1600" dirty="0">
                          <a:solidFill>
                            <a:schemeClr val="tx1"/>
                          </a:solidFill>
                          <a:latin typeface="Calibri" panose="020F0502020204030204" pitchFamily="34" charset="0"/>
                        </a:rPr>
                        <a:t>Storage</a:t>
                      </a:r>
                      <a:r>
                        <a:rPr lang="en-GB" sz="1600" baseline="0" dirty="0">
                          <a:solidFill>
                            <a:schemeClr val="tx1"/>
                          </a:solidFill>
                          <a:latin typeface="Calibri" panose="020F0502020204030204" pitchFamily="34" charset="0"/>
                        </a:rPr>
                        <a:t> form of phosphorus in plants</a:t>
                      </a:r>
                    </a:p>
                    <a:p>
                      <a:r>
                        <a:rPr lang="en-GB" sz="1600" baseline="0" dirty="0">
                          <a:solidFill>
                            <a:schemeClr val="tx1"/>
                          </a:solidFill>
                          <a:latin typeface="Calibri" panose="020F0502020204030204" pitchFamily="34" charset="0"/>
                        </a:rPr>
                        <a:t>Difficult to release phosphorus during digestion</a:t>
                      </a:r>
                    </a:p>
                    <a:p>
                      <a:r>
                        <a:rPr lang="en-GB" sz="1600" baseline="0" dirty="0">
                          <a:solidFill>
                            <a:schemeClr val="tx1"/>
                          </a:solidFill>
                          <a:latin typeface="Calibri" panose="020F0502020204030204" pitchFamily="34" charset="0"/>
                        </a:rPr>
                        <a:t>Bind to calcium (and other minerals – zinc, iron)</a:t>
                      </a:r>
                    </a:p>
                    <a:p>
                      <a:r>
                        <a:rPr lang="en-GB" sz="1600" baseline="0" dirty="0">
                          <a:solidFill>
                            <a:schemeClr val="tx1"/>
                          </a:solidFill>
                          <a:latin typeface="Calibri" panose="020F0502020204030204" pitchFamily="34" charset="0"/>
                        </a:rPr>
                        <a:t>Cooking/processing of foods can release some bound calcium</a:t>
                      </a:r>
                      <a:endParaRPr lang="en-GB" sz="1600" dirty="0">
                        <a:solidFill>
                          <a:schemeClr val="tx1"/>
                        </a:solidFill>
                        <a:latin typeface="Calibri" panose="020F0502020204030204" pitchFamily="34" charset="0"/>
                      </a:endParaRPr>
                    </a:p>
                  </a:txBody>
                  <a:tcPr/>
                </a:tc>
                <a:extLst>
                  <a:ext uri="{0D108BD9-81ED-4DB2-BD59-A6C34878D82A}">
                    <a16:rowId xmlns="" xmlns:a16="http://schemas.microsoft.com/office/drawing/2014/main" val="10001"/>
                  </a:ext>
                </a:extLst>
              </a:tr>
              <a:tr h="415169">
                <a:tc>
                  <a:txBody>
                    <a:bodyPr/>
                    <a:lstStyle/>
                    <a:p>
                      <a:r>
                        <a:rPr lang="en-GB" sz="1600" dirty="0">
                          <a:solidFill>
                            <a:schemeClr val="tx1"/>
                          </a:solidFill>
                          <a:latin typeface="Calibri" panose="020F0502020204030204" pitchFamily="34" charset="0"/>
                        </a:rPr>
                        <a:t>Vegetable based diets</a:t>
                      </a:r>
                    </a:p>
                  </a:txBody>
                  <a:tcPr/>
                </a:tc>
                <a:tc>
                  <a:txBody>
                    <a:bodyPr/>
                    <a:lstStyle/>
                    <a:p>
                      <a:r>
                        <a:rPr lang="en-GB" sz="1600" dirty="0">
                          <a:solidFill>
                            <a:schemeClr val="tx1"/>
                          </a:solidFill>
                          <a:latin typeface="Calibri" panose="020F0502020204030204" pitchFamily="34" charset="0"/>
                        </a:rPr>
                        <a:t>Oxalic acid (spinach)</a:t>
                      </a:r>
                    </a:p>
                  </a:txBody>
                  <a:tcPr/>
                </a:tc>
                <a:extLst>
                  <a:ext uri="{0D108BD9-81ED-4DB2-BD59-A6C34878D82A}">
                    <a16:rowId xmlns="" xmlns:a16="http://schemas.microsoft.com/office/drawing/2014/main" val="10002"/>
                  </a:ext>
                </a:extLst>
              </a:tr>
              <a:tr h="415169">
                <a:tc>
                  <a:txBody>
                    <a:bodyPr/>
                    <a:lstStyle/>
                    <a:p>
                      <a:r>
                        <a:rPr lang="en-GB" sz="1600" dirty="0">
                          <a:solidFill>
                            <a:schemeClr val="tx1"/>
                          </a:solidFill>
                          <a:latin typeface="Calibri" panose="020F0502020204030204" pitchFamily="34" charset="0"/>
                        </a:rPr>
                        <a:t>High sodium </a:t>
                      </a:r>
                    </a:p>
                  </a:txBody>
                  <a:tcPr/>
                </a:tc>
                <a:tc>
                  <a:txBody>
                    <a:bodyPr/>
                    <a:lstStyle/>
                    <a:p>
                      <a:r>
                        <a:rPr lang="en-GB" sz="1600" dirty="0">
                          <a:solidFill>
                            <a:schemeClr val="tx1"/>
                          </a:solidFill>
                          <a:latin typeface="Calibri" panose="020F0502020204030204" pitchFamily="34" charset="0"/>
                        </a:rPr>
                        <a:t>Increased calcium</a:t>
                      </a:r>
                      <a:r>
                        <a:rPr lang="en-GB" sz="1600" baseline="0" dirty="0">
                          <a:solidFill>
                            <a:schemeClr val="tx1"/>
                          </a:solidFill>
                          <a:latin typeface="Calibri" panose="020F0502020204030204" pitchFamily="34" charset="0"/>
                        </a:rPr>
                        <a:t> </a:t>
                      </a:r>
                      <a:r>
                        <a:rPr lang="en-GB" sz="1600" baseline="0" dirty="0" err="1">
                          <a:solidFill>
                            <a:schemeClr val="tx1"/>
                          </a:solidFill>
                          <a:latin typeface="Calibri" panose="020F0502020204030204" pitchFamily="34" charset="0"/>
                        </a:rPr>
                        <a:t>resorption</a:t>
                      </a:r>
                      <a:r>
                        <a:rPr lang="en-GB" sz="1600" baseline="0" dirty="0">
                          <a:solidFill>
                            <a:schemeClr val="tx1"/>
                          </a:solidFill>
                          <a:latin typeface="Calibri" panose="020F0502020204030204" pitchFamily="34" charset="0"/>
                        </a:rPr>
                        <a:t> from bone</a:t>
                      </a:r>
                      <a:endParaRPr lang="en-GB" sz="1600" dirty="0">
                        <a:solidFill>
                          <a:schemeClr val="tx1"/>
                        </a:solidFill>
                        <a:latin typeface="Calibri" panose="020F0502020204030204" pitchFamily="34" charset="0"/>
                      </a:endParaRPr>
                    </a:p>
                  </a:txBody>
                  <a:tcPr/>
                </a:tc>
                <a:extLst>
                  <a:ext uri="{0D108BD9-81ED-4DB2-BD59-A6C34878D82A}">
                    <a16:rowId xmlns="" xmlns:a16="http://schemas.microsoft.com/office/drawing/2014/main" val="10003"/>
                  </a:ext>
                </a:extLst>
              </a:tr>
              <a:tr h="921334">
                <a:tc>
                  <a:txBody>
                    <a:bodyPr/>
                    <a:lstStyle/>
                    <a:p>
                      <a:r>
                        <a:rPr lang="en-GB" sz="1600" dirty="0">
                          <a:solidFill>
                            <a:schemeClr val="tx1"/>
                          </a:solidFill>
                          <a:latin typeface="Calibri" panose="020F0502020204030204" pitchFamily="34" charset="0"/>
                        </a:rPr>
                        <a:t>Soda</a:t>
                      </a:r>
                    </a:p>
                  </a:txBody>
                  <a:tcPr/>
                </a:tc>
                <a:tc>
                  <a:txBody>
                    <a:bodyPr/>
                    <a:lstStyle/>
                    <a:p>
                      <a:r>
                        <a:rPr lang="en-GB" sz="1600" dirty="0">
                          <a:solidFill>
                            <a:schemeClr val="tx1"/>
                          </a:solidFill>
                          <a:latin typeface="Calibri" panose="020F0502020204030204" pitchFamily="34" charset="0"/>
                        </a:rPr>
                        <a:t>Phosphoric acid</a:t>
                      </a:r>
                    </a:p>
                    <a:p>
                      <a:r>
                        <a:rPr lang="en-GB" sz="1600" dirty="0">
                          <a:solidFill>
                            <a:schemeClr val="tx1"/>
                          </a:solidFill>
                          <a:latin typeface="Calibri" panose="020F0502020204030204" pitchFamily="34" charset="0"/>
                        </a:rPr>
                        <a:t>Increases calcium </a:t>
                      </a:r>
                      <a:r>
                        <a:rPr lang="en-GB" sz="1600" dirty="0" err="1">
                          <a:solidFill>
                            <a:schemeClr val="tx1"/>
                          </a:solidFill>
                          <a:latin typeface="Calibri" panose="020F0502020204030204" pitchFamily="34" charset="0"/>
                        </a:rPr>
                        <a:t>resorption</a:t>
                      </a:r>
                      <a:r>
                        <a:rPr lang="en-GB" sz="1600" dirty="0">
                          <a:solidFill>
                            <a:schemeClr val="tx1"/>
                          </a:solidFill>
                          <a:latin typeface="Calibri" panose="020F0502020204030204" pitchFamily="34" charset="0"/>
                        </a:rPr>
                        <a:t> from bone</a:t>
                      </a:r>
                    </a:p>
                    <a:p>
                      <a:r>
                        <a:rPr lang="en-GB" sz="1600" dirty="0">
                          <a:solidFill>
                            <a:schemeClr val="tx1"/>
                          </a:solidFill>
                          <a:latin typeface="Calibri" panose="020F0502020204030204" pitchFamily="34" charset="0"/>
                        </a:rPr>
                        <a:t>Decrease</a:t>
                      </a:r>
                      <a:r>
                        <a:rPr lang="en-GB" sz="1600" baseline="0" dirty="0">
                          <a:solidFill>
                            <a:schemeClr val="tx1"/>
                          </a:solidFill>
                          <a:latin typeface="Calibri" panose="020F0502020204030204" pitchFamily="34" charset="0"/>
                        </a:rPr>
                        <a:t> bone density</a:t>
                      </a:r>
                      <a:endParaRPr lang="en-GB" sz="1600" dirty="0">
                        <a:solidFill>
                          <a:schemeClr val="tx1"/>
                        </a:solidFill>
                        <a:latin typeface="Calibri" panose="020F0502020204030204" pitchFamily="34" charset="0"/>
                      </a:endParaRPr>
                    </a:p>
                  </a:txBody>
                  <a:tcPr/>
                </a:tc>
                <a:extLst>
                  <a:ext uri="{0D108BD9-81ED-4DB2-BD59-A6C34878D82A}">
                    <a16:rowId xmlns="" xmlns:a16="http://schemas.microsoft.com/office/drawing/2014/main" val="10004"/>
                  </a:ext>
                </a:extLst>
              </a:tr>
              <a:tr h="415169">
                <a:tc>
                  <a:txBody>
                    <a:bodyPr/>
                    <a:lstStyle/>
                    <a:p>
                      <a:r>
                        <a:rPr lang="en-GB" sz="1600" dirty="0">
                          <a:solidFill>
                            <a:schemeClr val="tx1"/>
                          </a:solidFill>
                          <a:latin typeface="Calibri" panose="020F0502020204030204" pitchFamily="34" charset="0"/>
                        </a:rPr>
                        <a:t>Tannin</a:t>
                      </a:r>
                    </a:p>
                  </a:txBody>
                  <a:tcPr/>
                </a:tc>
                <a:tc>
                  <a:txBody>
                    <a:bodyPr/>
                    <a:lstStyle/>
                    <a:p>
                      <a:r>
                        <a:rPr lang="en-GB" sz="1600" dirty="0">
                          <a:solidFill>
                            <a:schemeClr val="tx1"/>
                          </a:solidFill>
                          <a:latin typeface="Calibri" panose="020F0502020204030204" pitchFamily="34" charset="0"/>
                        </a:rPr>
                        <a:t>Found in tea-</a:t>
                      </a:r>
                      <a:r>
                        <a:rPr lang="en-GB" sz="1600" dirty="0" err="1">
                          <a:solidFill>
                            <a:schemeClr val="tx1"/>
                          </a:solidFill>
                          <a:latin typeface="Calibri" panose="020F0502020204030204" pitchFamily="34" charset="0"/>
                        </a:rPr>
                        <a:t>Chelates</a:t>
                      </a:r>
                      <a:r>
                        <a:rPr lang="en-GB" sz="1600" dirty="0">
                          <a:solidFill>
                            <a:schemeClr val="tx1"/>
                          </a:solidFill>
                          <a:latin typeface="Calibri" panose="020F0502020204030204" pitchFamily="34" charset="0"/>
                        </a:rPr>
                        <a:t> calcium</a:t>
                      </a:r>
                    </a:p>
                  </a:txBody>
                  <a:tcPr/>
                </a:tc>
                <a:extLst>
                  <a:ext uri="{0D108BD9-81ED-4DB2-BD59-A6C34878D82A}">
                    <a16:rowId xmlns="" xmlns:a16="http://schemas.microsoft.com/office/drawing/2014/main" val="10005"/>
                  </a:ext>
                </a:extLst>
              </a:tr>
              <a:tr h="648346">
                <a:tc>
                  <a:txBody>
                    <a:bodyPr/>
                    <a:lstStyle/>
                    <a:p>
                      <a:r>
                        <a:rPr lang="en-GB" sz="1600" dirty="0">
                          <a:solidFill>
                            <a:schemeClr val="tx1"/>
                          </a:solidFill>
                          <a:latin typeface="Calibri" panose="020F0502020204030204" pitchFamily="34" charset="0"/>
                        </a:rPr>
                        <a:t>Tobacco,</a:t>
                      </a:r>
                      <a:r>
                        <a:rPr lang="en-GB" sz="1600" baseline="0" dirty="0">
                          <a:solidFill>
                            <a:schemeClr val="tx1"/>
                          </a:solidFill>
                          <a:latin typeface="Calibri" panose="020F0502020204030204" pitchFamily="34" charset="0"/>
                        </a:rPr>
                        <a:t> alcohol, </a:t>
                      </a:r>
                      <a:r>
                        <a:rPr lang="en-GB" sz="1600" baseline="0" dirty="0" err="1">
                          <a:solidFill>
                            <a:schemeClr val="tx1"/>
                          </a:solidFill>
                          <a:latin typeface="Calibri" panose="020F0502020204030204" pitchFamily="34" charset="0"/>
                        </a:rPr>
                        <a:t>caffiene</a:t>
                      </a:r>
                      <a:endParaRPr lang="en-GB" sz="1600" dirty="0">
                        <a:solidFill>
                          <a:schemeClr val="tx1"/>
                        </a:solidFill>
                        <a:latin typeface="Calibri" panose="020F0502020204030204" pitchFamily="34" charset="0"/>
                      </a:endParaRPr>
                    </a:p>
                  </a:txBody>
                  <a:tcPr/>
                </a:tc>
                <a:tc>
                  <a:txBody>
                    <a:bodyPr/>
                    <a:lstStyle/>
                    <a:p>
                      <a:r>
                        <a:rPr lang="en-GB" sz="1600" dirty="0">
                          <a:solidFill>
                            <a:schemeClr val="tx1"/>
                          </a:solidFill>
                          <a:latin typeface="Calibri" panose="020F0502020204030204" pitchFamily="34" charset="0"/>
                        </a:rPr>
                        <a:t>Increase calcium </a:t>
                      </a:r>
                      <a:r>
                        <a:rPr lang="en-GB" sz="1600" dirty="0" err="1">
                          <a:solidFill>
                            <a:schemeClr val="tx1"/>
                          </a:solidFill>
                          <a:latin typeface="Calibri" panose="020F0502020204030204" pitchFamily="34" charset="0"/>
                        </a:rPr>
                        <a:t>resorption</a:t>
                      </a:r>
                      <a:r>
                        <a:rPr lang="en-GB" sz="1600" dirty="0">
                          <a:solidFill>
                            <a:schemeClr val="tx1"/>
                          </a:solidFill>
                          <a:latin typeface="Calibri" panose="020F0502020204030204" pitchFamily="34" charset="0"/>
                        </a:rPr>
                        <a:t> from bone</a:t>
                      </a:r>
                    </a:p>
                  </a:txBody>
                  <a:tcPr/>
                </a:tc>
                <a:extLst>
                  <a:ext uri="{0D108BD9-81ED-4DB2-BD59-A6C34878D82A}">
                    <a16:rowId xmlns=""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24203825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57801744-AF72-894B-8AE8-2A69D88A6587}"/>
              </a:ext>
            </a:extLst>
          </p:cNvPr>
          <p:cNvSpPr>
            <a:spLocks noGrp="1"/>
          </p:cNvSpPr>
          <p:nvPr>
            <p:ph type="ctrTitle"/>
          </p:nvPr>
        </p:nvSpPr>
        <p:spPr/>
        <p:txBody>
          <a:bodyPr/>
          <a:lstStyle/>
          <a:p>
            <a:pPr algn="ctr"/>
            <a:r>
              <a:rPr lang="en-US" dirty="0"/>
              <a:t>Zinc</a:t>
            </a:r>
          </a:p>
        </p:txBody>
      </p:sp>
      <p:pic>
        <p:nvPicPr>
          <p:cNvPr id="17" name="Picture 16" descr="A picture containing animal, invertebrate, mollusk, oyster&#10;&#10;Description automatically generated">
            <a:extLst>
              <a:ext uri="{FF2B5EF4-FFF2-40B4-BE49-F238E27FC236}">
                <a16:creationId xmlns="" xmlns:a16="http://schemas.microsoft.com/office/drawing/2014/main" id="{FB6D42A3-60B4-E84B-88E9-CEADA84614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3768" y="609600"/>
            <a:ext cx="2584172" cy="1736240"/>
          </a:xfrm>
          <a:prstGeom prst="rect">
            <a:avLst/>
          </a:prstGeom>
        </p:spPr>
      </p:pic>
      <p:pic>
        <p:nvPicPr>
          <p:cNvPr id="19" name="Picture 18" descr="A piece of cake on a plate&#10;&#10;Description automatically generated">
            <a:extLst>
              <a:ext uri="{FF2B5EF4-FFF2-40B4-BE49-F238E27FC236}">
                <a16:creationId xmlns="" xmlns:a16="http://schemas.microsoft.com/office/drawing/2014/main" id="{BCFD6D1D-282D-5B45-A05A-5224A197EB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3559176"/>
            <a:ext cx="2209800" cy="1655877"/>
          </a:xfrm>
          <a:prstGeom prst="rect">
            <a:avLst/>
          </a:prstGeom>
        </p:spPr>
      </p:pic>
      <p:pic>
        <p:nvPicPr>
          <p:cNvPr id="21" name="Picture 20" descr="A plate of food&#10;&#10;Description automatically generated">
            <a:extLst>
              <a:ext uri="{FF2B5EF4-FFF2-40B4-BE49-F238E27FC236}">
                <a16:creationId xmlns="" xmlns:a16="http://schemas.microsoft.com/office/drawing/2014/main" id="{2F5B206E-2172-B643-84D9-A7A90C0F8B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634" y="533531"/>
            <a:ext cx="2514600" cy="1676138"/>
          </a:xfrm>
          <a:prstGeom prst="rect">
            <a:avLst/>
          </a:prstGeom>
        </p:spPr>
      </p:pic>
      <p:pic>
        <p:nvPicPr>
          <p:cNvPr id="23" name="Picture 22" descr="A piece of broccoli&#10;&#10;Description automatically generated">
            <a:extLst>
              <a:ext uri="{FF2B5EF4-FFF2-40B4-BE49-F238E27FC236}">
                <a16:creationId xmlns="" xmlns:a16="http://schemas.microsoft.com/office/drawing/2014/main" id="{04169D42-906A-EB4D-A522-8BA4A3BA88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200" y="3559176"/>
            <a:ext cx="1905000" cy="1428750"/>
          </a:xfrm>
          <a:prstGeom prst="rect">
            <a:avLst/>
          </a:prstGeom>
        </p:spPr>
      </p:pic>
      <p:pic>
        <p:nvPicPr>
          <p:cNvPr id="25" name="Picture 24" descr="A picture containing person, dog, food, hot&#10;&#10;Description automatically generated">
            <a:extLst>
              <a:ext uri="{FF2B5EF4-FFF2-40B4-BE49-F238E27FC236}">
                <a16:creationId xmlns="" xmlns:a16="http://schemas.microsoft.com/office/drawing/2014/main" id="{6BE2B439-4057-6645-92C1-43F987027F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617" y="4964735"/>
            <a:ext cx="2236839" cy="1676138"/>
          </a:xfrm>
          <a:prstGeom prst="rect">
            <a:avLst/>
          </a:prstGeom>
        </p:spPr>
      </p:pic>
    </p:spTree>
    <p:extLst>
      <p:ext uri="{BB962C8B-B14F-4D97-AF65-F5344CB8AC3E}">
        <p14:creationId xmlns:p14="http://schemas.microsoft.com/office/powerpoint/2010/main" val="158784552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CCDEC8-A8AA-BF43-9578-8F1610AFE21A}"/>
              </a:ext>
            </a:extLst>
          </p:cNvPr>
          <p:cNvSpPr>
            <a:spLocks noGrp="1"/>
          </p:cNvSpPr>
          <p:nvPr>
            <p:ph type="title"/>
          </p:nvPr>
        </p:nvSpPr>
        <p:spPr/>
        <p:txBody>
          <a:bodyPr/>
          <a:lstStyle/>
          <a:p>
            <a:r>
              <a:rPr lang="en-US" dirty="0"/>
              <a:t>Zinc</a:t>
            </a:r>
          </a:p>
        </p:txBody>
      </p:sp>
      <p:sp>
        <p:nvSpPr>
          <p:cNvPr id="3" name="Content Placeholder 2">
            <a:extLst>
              <a:ext uri="{FF2B5EF4-FFF2-40B4-BE49-F238E27FC236}">
                <a16:creationId xmlns="" xmlns:a16="http://schemas.microsoft.com/office/drawing/2014/main" id="{CFB59FEB-ACD5-5D4C-BBD9-8B25582574E5}"/>
              </a:ext>
            </a:extLst>
          </p:cNvPr>
          <p:cNvSpPr>
            <a:spLocks noGrp="1"/>
          </p:cNvSpPr>
          <p:nvPr>
            <p:ph idx="1"/>
          </p:nvPr>
        </p:nvSpPr>
        <p:spPr>
          <a:xfrm>
            <a:off x="152400" y="1447800"/>
            <a:ext cx="8839200" cy="5181600"/>
          </a:xfrm>
        </p:spPr>
        <p:txBody>
          <a:bodyPr>
            <a:normAutofit fontScale="77500" lnSpcReduction="20000"/>
          </a:bodyPr>
          <a:lstStyle/>
          <a:p>
            <a:r>
              <a:rPr lang="en-US" dirty="0"/>
              <a:t>Virtually all cells contain zinc, but the highest concentrations are found in </a:t>
            </a:r>
            <a:r>
              <a:rPr lang="en-US" u="sng" dirty="0"/>
              <a:t>muscle</a:t>
            </a:r>
            <a:r>
              <a:rPr lang="en-US" dirty="0"/>
              <a:t> and </a:t>
            </a:r>
            <a:r>
              <a:rPr lang="en-US" u="sng" dirty="0"/>
              <a:t>bone</a:t>
            </a:r>
            <a:r>
              <a:rPr lang="en-US" dirty="0"/>
              <a:t>. </a:t>
            </a:r>
          </a:p>
          <a:p>
            <a:endParaRPr lang="en-US" dirty="0"/>
          </a:p>
          <a:p>
            <a:endParaRPr lang="en-US" dirty="0"/>
          </a:p>
          <a:p>
            <a:r>
              <a:rPr lang="en-US" b="1" dirty="0"/>
              <a:t>Role in the body:</a:t>
            </a:r>
          </a:p>
          <a:p>
            <a:pPr marL="514350" indent="-514350">
              <a:buFont typeface="+mj-lt"/>
              <a:buAutoNum type="romanUcPeriod"/>
            </a:pPr>
            <a:r>
              <a:rPr lang="en-US" dirty="0"/>
              <a:t>Supports proteins in the body, such as the </a:t>
            </a:r>
            <a:r>
              <a:rPr lang="en-US" b="1" dirty="0" err="1"/>
              <a:t>metalloen-zymes</a:t>
            </a:r>
            <a:r>
              <a:rPr lang="en-US" b="1" dirty="0"/>
              <a:t> ; </a:t>
            </a:r>
            <a:r>
              <a:rPr lang="en-US" dirty="0"/>
              <a:t>including the regulation of gene expression. </a:t>
            </a:r>
          </a:p>
          <a:p>
            <a:pPr marL="514350" indent="-514350">
              <a:buFont typeface="+mj-lt"/>
              <a:buAutoNum type="romanUcPeriod"/>
            </a:pPr>
            <a:r>
              <a:rPr lang="en-US" dirty="0"/>
              <a:t>Stabilizes cell membranes, helping to strengthen their defense against free-radical attacks.</a:t>
            </a:r>
          </a:p>
          <a:p>
            <a:pPr marL="514350" indent="-514350">
              <a:buFont typeface="+mj-lt"/>
              <a:buAutoNum type="romanUcPeriod"/>
            </a:pPr>
            <a:r>
              <a:rPr lang="en-US" dirty="0"/>
              <a:t>Assists in immune function and in growth and development. </a:t>
            </a:r>
          </a:p>
          <a:p>
            <a:pPr marL="514350" indent="-514350">
              <a:buFont typeface="+mj-lt"/>
              <a:buAutoNum type="romanUcPeriod"/>
            </a:pPr>
            <a:r>
              <a:rPr lang="en-US" dirty="0"/>
              <a:t>Participates in the synthesis, storage, and release of the hormone </a:t>
            </a:r>
            <a:r>
              <a:rPr lang="en-US" u="sng" dirty="0"/>
              <a:t>insulin</a:t>
            </a:r>
            <a:r>
              <a:rPr lang="en-US" dirty="0"/>
              <a:t> in the pancreas, although it does not appear to play a direct role in insulin’s action.</a:t>
            </a:r>
          </a:p>
          <a:p>
            <a:pPr marL="514350" indent="-514350">
              <a:buFont typeface="+mj-lt"/>
              <a:buAutoNum type="romanUcPeriod"/>
            </a:pPr>
            <a:r>
              <a:rPr lang="en-US" dirty="0"/>
              <a:t>Interacts with platelets in blood clotting, affects thyroid hormone function, and influences behavior and learning performance. </a:t>
            </a:r>
          </a:p>
          <a:p>
            <a:pPr marL="514350" indent="-514350">
              <a:buFont typeface="+mj-lt"/>
              <a:buAutoNum type="romanUcPeriod"/>
            </a:pPr>
            <a:r>
              <a:rPr lang="en-US" dirty="0"/>
              <a:t>It is needed to produce the active form of vitamin A (retinal) in visual pigments and the retinol-binding protein that transports vitamin A.</a:t>
            </a:r>
          </a:p>
          <a:p>
            <a:pPr marL="514350" indent="-514350">
              <a:buFont typeface="+mj-lt"/>
              <a:buAutoNum type="romanUcPeriod"/>
            </a:pPr>
            <a:r>
              <a:rPr lang="en-US" dirty="0"/>
              <a:t> It is essential to normal taste perception, wound healing, the making of sperm, and fetal development. </a:t>
            </a:r>
          </a:p>
        </p:txBody>
      </p:sp>
    </p:spTree>
    <p:extLst>
      <p:ext uri="{BB962C8B-B14F-4D97-AF65-F5344CB8AC3E}">
        <p14:creationId xmlns:p14="http://schemas.microsoft.com/office/powerpoint/2010/main" val="217751667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 xmlns:a16="http://schemas.microsoft.com/office/drawing/2014/main" id="{0A5CA3CF-147B-FD44-8A72-70D95F8DA05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1954" t="45313" r="4100" b="4688"/>
          <a:stretch/>
        </p:blipFill>
        <p:spPr>
          <a:xfrm>
            <a:off x="381000" y="838200"/>
            <a:ext cx="8382000" cy="5777653"/>
          </a:xfrm>
        </p:spPr>
      </p:pic>
    </p:spTree>
    <p:extLst>
      <p:ext uri="{BB962C8B-B14F-4D97-AF65-F5344CB8AC3E}">
        <p14:creationId xmlns:p14="http://schemas.microsoft.com/office/powerpoint/2010/main" val="41021607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43199C-AD85-9943-A361-BC10759C7516}"/>
              </a:ext>
            </a:extLst>
          </p:cNvPr>
          <p:cNvSpPr>
            <a:spLocks noGrp="1"/>
          </p:cNvSpPr>
          <p:nvPr>
            <p:ph type="title"/>
          </p:nvPr>
        </p:nvSpPr>
        <p:spPr/>
        <p:txBody>
          <a:bodyPr/>
          <a:lstStyle/>
          <a:p>
            <a:r>
              <a:rPr lang="en-US" b="1" dirty="0"/>
              <a:t>Zinc Absorption</a:t>
            </a:r>
            <a:endParaRPr lang="en-US" dirty="0"/>
          </a:p>
        </p:txBody>
      </p:sp>
      <p:sp>
        <p:nvSpPr>
          <p:cNvPr id="3" name="Content Placeholder 2">
            <a:extLst>
              <a:ext uri="{FF2B5EF4-FFF2-40B4-BE49-F238E27FC236}">
                <a16:creationId xmlns="" xmlns:a16="http://schemas.microsoft.com/office/drawing/2014/main" id="{DF6BF85E-443C-F64C-A0DE-8B2417901D96}"/>
              </a:ext>
            </a:extLst>
          </p:cNvPr>
          <p:cNvSpPr>
            <a:spLocks noGrp="1"/>
          </p:cNvSpPr>
          <p:nvPr>
            <p:ph idx="1"/>
          </p:nvPr>
        </p:nvSpPr>
        <p:spPr>
          <a:xfrm>
            <a:off x="228600" y="1600200"/>
            <a:ext cx="8686800" cy="5105400"/>
          </a:xfrm>
        </p:spPr>
        <p:txBody>
          <a:bodyPr>
            <a:normAutofit/>
          </a:bodyPr>
          <a:lstStyle/>
          <a:p>
            <a:r>
              <a:rPr lang="en-US" dirty="0"/>
              <a:t>The rate of absorption varies from about 15-40 %  depending on a person’s zinc status.</a:t>
            </a:r>
          </a:p>
          <a:p>
            <a:endParaRPr lang="en-US" dirty="0"/>
          </a:p>
          <a:p>
            <a:r>
              <a:rPr lang="en-US" dirty="0"/>
              <a:t>Phytates bind zinc limiting its bioavailability.</a:t>
            </a:r>
          </a:p>
          <a:p>
            <a:endParaRPr lang="en-US" dirty="0"/>
          </a:p>
          <a:p>
            <a:r>
              <a:rPr lang="en-US" dirty="0"/>
              <a:t>Upon absorption into an intestinal cell, zinc has two options. It may become involved in the metabolic functions of the cell itself. Alternatively, it may be retained within the cell by </a:t>
            </a:r>
            <a:r>
              <a:rPr lang="en-US" b="1" dirty="0"/>
              <a:t>metallothionein, </a:t>
            </a:r>
            <a:r>
              <a:rPr lang="en-US" dirty="0"/>
              <a:t>a special binding protein similar to the iron storage protein, mucosal ferritin. </a:t>
            </a:r>
          </a:p>
          <a:p>
            <a:endParaRPr lang="en-US" dirty="0"/>
          </a:p>
          <a:p>
            <a:endParaRPr lang="en-US" dirty="0"/>
          </a:p>
        </p:txBody>
      </p:sp>
    </p:spTree>
    <p:extLst>
      <p:ext uri="{BB962C8B-B14F-4D97-AF65-F5344CB8AC3E}">
        <p14:creationId xmlns:p14="http://schemas.microsoft.com/office/powerpoint/2010/main" val="56909271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D2BF6B-933F-FC4A-B132-AD6ADB85A20D}"/>
              </a:ext>
            </a:extLst>
          </p:cNvPr>
          <p:cNvSpPr>
            <a:spLocks noGrp="1"/>
          </p:cNvSpPr>
          <p:nvPr>
            <p:ph type="title"/>
          </p:nvPr>
        </p:nvSpPr>
        <p:spPr/>
        <p:txBody>
          <a:bodyPr/>
          <a:lstStyle/>
          <a:p>
            <a:r>
              <a:rPr lang="en-US" dirty="0"/>
              <a:t>Zinc Recycling</a:t>
            </a:r>
          </a:p>
        </p:txBody>
      </p:sp>
      <p:pic>
        <p:nvPicPr>
          <p:cNvPr id="5" name="Content Placeholder 4" descr="A screenshot of a computer&#10;&#10;Description automatically generated">
            <a:extLst>
              <a:ext uri="{FF2B5EF4-FFF2-40B4-BE49-F238E27FC236}">
                <a16:creationId xmlns="" xmlns:a16="http://schemas.microsoft.com/office/drawing/2014/main" id="{136F959D-BE35-3447-8BA4-9BE058FA912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238" t="17187" r="12402" b="23437"/>
          <a:stretch/>
        </p:blipFill>
        <p:spPr>
          <a:xfrm>
            <a:off x="152401" y="1524000"/>
            <a:ext cx="8610600" cy="5105400"/>
          </a:xfrm>
        </p:spPr>
      </p:pic>
    </p:spTree>
    <p:extLst>
      <p:ext uri="{BB962C8B-B14F-4D97-AF65-F5344CB8AC3E}">
        <p14:creationId xmlns:p14="http://schemas.microsoft.com/office/powerpoint/2010/main" val="7203538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10F74F-61E9-8941-BE46-69CF65BED3D3}"/>
              </a:ext>
            </a:extLst>
          </p:cNvPr>
          <p:cNvSpPr>
            <a:spLocks noGrp="1"/>
          </p:cNvSpPr>
          <p:nvPr>
            <p:ph type="title"/>
          </p:nvPr>
        </p:nvSpPr>
        <p:spPr/>
        <p:txBody>
          <a:bodyPr/>
          <a:lstStyle/>
          <a:p>
            <a:r>
              <a:rPr lang="en-US" dirty="0"/>
              <a:t>Zinc transport</a:t>
            </a:r>
          </a:p>
        </p:txBody>
      </p:sp>
      <p:sp>
        <p:nvSpPr>
          <p:cNvPr id="3" name="Content Placeholder 2">
            <a:extLst>
              <a:ext uri="{FF2B5EF4-FFF2-40B4-BE49-F238E27FC236}">
                <a16:creationId xmlns="" xmlns:a16="http://schemas.microsoft.com/office/drawing/2014/main" id="{5B1814CF-FADD-7447-92ED-AECE8A047E56}"/>
              </a:ext>
            </a:extLst>
          </p:cNvPr>
          <p:cNvSpPr>
            <a:spLocks noGrp="1"/>
          </p:cNvSpPr>
          <p:nvPr>
            <p:ph idx="1"/>
          </p:nvPr>
        </p:nvSpPr>
        <p:spPr>
          <a:xfrm>
            <a:off x="152400" y="1600200"/>
            <a:ext cx="8839200" cy="5029200"/>
          </a:xfrm>
        </p:spPr>
        <p:txBody>
          <a:bodyPr>
            <a:normAutofit/>
          </a:bodyPr>
          <a:lstStyle/>
          <a:p>
            <a:r>
              <a:rPr lang="en-US" dirty="0"/>
              <a:t>Zinc’s main transport vehicle in the blood is the protein </a:t>
            </a:r>
            <a:r>
              <a:rPr lang="en-US" u="sng" dirty="0"/>
              <a:t>albumin</a:t>
            </a:r>
            <a:r>
              <a:rPr lang="en-US" dirty="0"/>
              <a:t>. </a:t>
            </a:r>
          </a:p>
          <a:p>
            <a:endParaRPr lang="en-US" dirty="0"/>
          </a:p>
          <a:p>
            <a:r>
              <a:rPr lang="en-US" dirty="0"/>
              <a:t>Some zinc also binds to </a:t>
            </a:r>
            <a:r>
              <a:rPr lang="en-US" u="sng" dirty="0"/>
              <a:t>transferrin.</a:t>
            </a:r>
          </a:p>
          <a:p>
            <a:endParaRPr lang="en-US" dirty="0"/>
          </a:p>
          <a:p>
            <a:r>
              <a:rPr lang="en-US" dirty="0"/>
              <a:t>Diets that deliver more than twice as much iron as zinc leave too few transferrin sites available for zinc. The result is poor zinc absorption; The converse is also true</a:t>
            </a:r>
          </a:p>
          <a:p>
            <a:endParaRPr lang="en-US" dirty="0"/>
          </a:p>
          <a:p>
            <a:r>
              <a:rPr lang="en-US" dirty="0"/>
              <a:t>Large doses of zinc create a similar problem with another essential mineral, copper and calcium.</a:t>
            </a:r>
          </a:p>
          <a:p>
            <a:endParaRPr lang="en-US" dirty="0"/>
          </a:p>
          <a:p>
            <a:endParaRPr lang="en-US" dirty="0"/>
          </a:p>
        </p:txBody>
      </p:sp>
    </p:spTree>
    <p:extLst>
      <p:ext uri="{BB962C8B-B14F-4D97-AF65-F5344CB8AC3E}">
        <p14:creationId xmlns:p14="http://schemas.microsoft.com/office/powerpoint/2010/main" val="5194140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7620000" cy="1143000"/>
          </a:xfrm>
        </p:spPr>
        <p:txBody>
          <a:bodyPr/>
          <a:lstStyle/>
          <a:p>
            <a:r>
              <a:rPr lang="en-GB" b="1" dirty="0" err="1">
                <a:latin typeface="Calibri" panose="020F0502020204030204" pitchFamily="34" charset="0"/>
              </a:rPr>
              <a:t>Metalloproteins</a:t>
            </a:r>
            <a:r>
              <a:rPr lang="en-GB" b="1" dirty="0">
                <a:latin typeface="Calibri" panose="020F0502020204030204" pitchFamily="34" charset="0"/>
              </a:rPr>
              <a:t>/enzymes</a:t>
            </a:r>
          </a:p>
        </p:txBody>
      </p:sp>
      <p:sp>
        <p:nvSpPr>
          <p:cNvPr id="4" name="Rounded Rectangle 3"/>
          <p:cNvSpPr/>
          <p:nvPr/>
        </p:nvSpPr>
        <p:spPr>
          <a:xfrm>
            <a:off x="1509976" y="1196752"/>
            <a:ext cx="1728192"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alibri" panose="020F0502020204030204" pitchFamily="34" charset="0"/>
              </a:rPr>
              <a:t>Metalloprotein</a:t>
            </a:r>
          </a:p>
        </p:txBody>
      </p:sp>
      <p:sp>
        <p:nvSpPr>
          <p:cNvPr id="5" name="Rounded Rectangle 4"/>
          <p:cNvSpPr/>
          <p:nvPr/>
        </p:nvSpPr>
        <p:spPr>
          <a:xfrm>
            <a:off x="5004048" y="1196752"/>
            <a:ext cx="1747604"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alibri" panose="020F0502020204030204" pitchFamily="34" charset="0"/>
              </a:rPr>
              <a:t>Metalloenzyme</a:t>
            </a:r>
          </a:p>
        </p:txBody>
      </p:sp>
      <p:sp>
        <p:nvSpPr>
          <p:cNvPr id="6" name="Rounded Rectangle 5"/>
          <p:cNvSpPr/>
          <p:nvPr/>
        </p:nvSpPr>
        <p:spPr>
          <a:xfrm>
            <a:off x="1113932" y="2276872"/>
            <a:ext cx="2520280" cy="4189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alibri" panose="020F0502020204030204" pitchFamily="34" charset="0"/>
              </a:rPr>
              <a:t>Protein + metal</a:t>
            </a:r>
          </a:p>
        </p:txBody>
      </p:sp>
      <p:sp>
        <p:nvSpPr>
          <p:cNvPr id="7" name="Rounded Rectangle 6"/>
          <p:cNvSpPr/>
          <p:nvPr/>
        </p:nvSpPr>
        <p:spPr>
          <a:xfrm>
            <a:off x="4617710" y="2282912"/>
            <a:ext cx="2520280" cy="4189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alibri" panose="020F0502020204030204" pitchFamily="34" charset="0"/>
              </a:rPr>
              <a:t>Enzyme + metal</a:t>
            </a:r>
          </a:p>
        </p:txBody>
      </p:sp>
      <p:cxnSp>
        <p:nvCxnSpPr>
          <p:cNvPr id="9" name="Straight Arrow Connector 8"/>
          <p:cNvCxnSpPr>
            <a:stCxn id="4" idx="2"/>
          </p:cNvCxnSpPr>
          <p:nvPr/>
        </p:nvCxnSpPr>
        <p:spPr>
          <a:xfrm>
            <a:off x="2374072" y="1772816"/>
            <a:ext cx="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5" idx="2"/>
          </p:cNvCxnSpPr>
          <p:nvPr/>
        </p:nvCxnSpPr>
        <p:spPr>
          <a:xfrm>
            <a:off x="5877850" y="1772816"/>
            <a:ext cx="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1047659" y="3062414"/>
            <a:ext cx="2664326" cy="9759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u="sng" dirty="0">
                <a:latin typeface="Calibri" panose="020F0502020204030204" pitchFamily="34" charset="0"/>
              </a:rPr>
              <a:t>Examples:</a:t>
            </a:r>
          </a:p>
          <a:p>
            <a:pPr algn="ctr"/>
            <a:r>
              <a:rPr lang="en-GB" sz="1600" b="1" dirty="0">
                <a:solidFill>
                  <a:srgbClr val="FFFF00"/>
                </a:solidFill>
                <a:latin typeface="Calibri" panose="020F0502020204030204" pitchFamily="34" charset="0"/>
              </a:rPr>
              <a:t>Haemoglobin</a:t>
            </a:r>
          </a:p>
          <a:p>
            <a:pPr algn="ctr"/>
            <a:r>
              <a:rPr lang="en-GB" sz="1600" b="1" dirty="0">
                <a:solidFill>
                  <a:srgbClr val="FFFF00"/>
                </a:solidFill>
                <a:latin typeface="Calibri" panose="020F0502020204030204" pitchFamily="34" charset="0"/>
              </a:rPr>
              <a:t>Myoglobin</a:t>
            </a:r>
          </a:p>
        </p:txBody>
      </p:sp>
      <p:cxnSp>
        <p:nvCxnSpPr>
          <p:cNvPr id="14" name="Straight Arrow Connector 13"/>
          <p:cNvCxnSpPr/>
          <p:nvPr/>
        </p:nvCxnSpPr>
        <p:spPr>
          <a:xfrm>
            <a:off x="2374072" y="2695828"/>
            <a:ext cx="0" cy="3665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545687" y="3068454"/>
            <a:ext cx="2664326" cy="9759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u="sng" dirty="0">
                <a:latin typeface="Calibri" panose="020F0502020204030204" pitchFamily="34" charset="0"/>
              </a:rPr>
              <a:t>Examples:</a:t>
            </a:r>
          </a:p>
          <a:p>
            <a:pPr algn="ctr"/>
            <a:r>
              <a:rPr lang="en-GB" sz="1600" b="1" dirty="0">
                <a:solidFill>
                  <a:srgbClr val="FFFF00"/>
                </a:solidFill>
                <a:latin typeface="Calibri" panose="020F0502020204030204" pitchFamily="34" charset="0"/>
              </a:rPr>
              <a:t>Glutathione peroxidase</a:t>
            </a:r>
          </a:p>
        </p:txBody>
      </p:sp>
      <p:cxnSp>
        <p:nvCxnSpPr>
          <p:cNvPr id="17" name="Straight Arrow Connector 16"/>
          <p:cNvCxnSpPr/>
          <p:nvPr/>
        </p:nvCxnSpPr>
        <p:spPr>
          <a:xfrm>
            <a:off x="5881122" y="2701868"/>
            <a:ext cx="0" cy="3665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20788" y="4370625"/>
            <a:ext cx="8018538" cy="2308324"/>
          </a:xfrm>
          <a:prstGeom prst="rect">
            <a:avLst/>
          </a:prstGeom>
        </p:spPr>
        <p:txBody>
          <a:bodyPr wrap="square">
            <a:spAutoFit/>
          </a:bodyPr>
          <a:lstStyle/>
          <a:p>
            <a:pPr marL="241617" indent="-285750" algn="just" fontAlgn="auto">
              <a:spcBef>
                <a:spcPct val="20000"/>
              </a:spcBef>
              <a:spcAft>
                <a:spcPts val="0"/>
              </a:spcAft>
              <a:buClr>
                <a:srgbClr val="9FB8CD"/>
              </a:buClr>
              <a:buFont typeface="Wingdings" panose="05000000000000000000" pitchFamily="2" charset="2"/>
              <a:buChar char="Ø"/>
            </a:pPr>
            <a:r>
              <a:rPr lang="en-GB" dirty="0">
                <a:solidFill>
                  <a:prstClr val="black"/>
                </a:solidFill>
                <a:latin typeface="Calibri" pitchFamily="34" charset="0"/>
              </a:rPr>
              <a:t>Main roles of metal </a:t>
            </a:r>
          </a:p>
          <a:p>
            <a:pPr marL="697230" lvl="1" indent="-285750" algn="just" fontAlgn="auto">
              <a:spcBef>
                <a:spcPct val="20000"/>
              </a:spcBef>
              <a:spcAft>
                <a:spcPts val="0"/>
              </a:spcAft>
              <a:buClr>
                <a:srgbClr val="9FB8CD"/>
              </a:buClr>
              <a:buFont typeface="Wingdings" panose="05000000000000000000" pitchFamily="2" charset="2"/>
              <a:buChar char="Ø"/>
            </a:pPr>
            <a:r>
              <a:rPr lang="en-GB" dirty="0">
                <a:solidFill>
                  <a:prstClr val="black"/>
                </a:solidFill>
                <a:latin typeface="Calibri" pitchFamily="34" charset="0"/>
              </a:rPr>
              <a:t>Cofactor </a:t>
            </a:r>
          </a:p>
          <a:p>
            <a:pPr marL="697230" lvl="1" indent="-285750" algn="just" fontAlgn="auto">
              <a:spcBef>
                <a:spcPct val="20000"/>
              </a:spcBef>
              <a:spcAft>
                <a:spcPts val="0"/>
              </a:spcAft>
              <a:buClr>
                <a:srgbClr val="9FB8CD"/>
              </a:buClr>
              <a:buFont typeface="Wingdings" panose="05000000000000000000" pitchFamily="2" charset="2"/>
              <a:buChar char="Ø"/>
            </a:pPr>
            <a:r>
              <a:rPr lang="en-GB" dirty="0">
                <a:solidFill>
                  <a:prstClr val="black"/>
                </a:solidFill>
                <a:latin typeface="Calibri" pitchFamily="34" charset="0"/>
              </a:rPr>
              <a:t>Binding of atoms</a:t>
            </a:r>
          </a:p>
          <a:p>
            <a:pPr marL="697230" lvl="1" indent="-285750" algn="just" fontAlgn="auto">
              <a:spcBef>
                <a:spcPct val="20000"/>
              </a:spcBef>
              <a:spcAft>
                <a:spcPts val="0"/>
              </a:spcAft>
              <a:buClr>
                <a:srgbClr val="9FB8CD"/>
              </a:buClr>
              <a:buFont typeface="Wingdings" panose="05000000000000000000" pitchFamily="2" charset="2"/>
              <a:buChar char="Ø"/>
            </a:pPr>
            <a:r>
              <a:rPr lang="en-GB" dirty="0">
                <a:solidFill>
                  <a:prstClr val="black"/>
                </a:solidFill>
                <a:latin typeface="Calibri" pitchFamily="34" charset="0"/>
              </a:rPr>
              <a:t>Stabilize protein after the enzymatic reaction</a:t>
            </a:r>
          </a:p>
          <a:p>
            <a:pPr marL="697230" lvl="1" indent="-285750" algn="just" fontAlgn="auto">
              <a:spcBef>
                <a:spcPct val="20000"/>
              </a:spcBef>
              <a:spcAft>
                <a:spcPts val="0"/>
              </a:spcAft>
              <a:buClr>
                <a:srgbClr val="9FB8CD"/>
              </a:buClr>
              <a:buFont typeface="Wingdings" panose="05000000000000000000" pitchFamily="2" charset="2"/>
              <a:buChar char="Ø"/>
            </a:pPr>
            <a:endParaRPr lang="en-GB" dirty="0">
              <a:solidFill>
                <a:prstClr val="black"/>
              </a:solidFill>
              <a:latin typeface="Calibri" pitchFamily="34" charset="0"/>
            </a:endParaRPr>
          </a:p>
          <a:p>
            <a:pPr marL="341630" lvl="0" indent="-342900" algn="just" fontAlgn="auto">
              <a:spcBef>
                <a:spcPct val="20000"/>
              </a:spcBef>
              <a:spcAft>
                <a:spcPts val="0"/>
              </a:spcAft>
              <a:buClr>
                <a:srgbClr val="727CA3"/>
              </a:buClr>
              <a:buFont typeface="Wingdings" panose="05000000000000000000" pitchFamily="2" charset="2"/>
              <a:buChar char="Ø"/>
            </a:pPr>
            <a:r>
              <a:rPr lang="en-GB" dirty="0">
                <a:solidFill>
                  <a:prstClr val="black"/>
                </a:solidFill>
                <a:latin typeface="Calibri" pitchFamily="34" charset="0"/>
              </a:rPr>
              <a:t>Many enzymes that regulate the biological processes within the body are </a:t>
            </a:r>
            <a:r>
              <a:rPr lang="en-GB" u="sng" dirty="0" err="1">
                <a:solidFill>
                  <a:prstClr val="black"/>
                </a:solidFill>
                <a:latin typeface="Calibri" pitchFamily="34" charset="0"/>
              </a:rPr>
              <a:t>metalloenzymes</a:t>
            </a:r>
            <a:endParaRPr lang="en-GB" u="sng" dirty="0">
              <a:solidFill>
                <a:prstClr val="black"/>
              </a:solidFill>
              <a:latin typeface="Calibri" pitchFamily="34" charset="0"/>
            </a:endParaRPr>
          </a:p>
        </p:txBody>
      </p:sp>
    </p:spTree>
    <p:extLst>
      <p:ext uri="{BB962C8B-B14F-4D97-AF65-F5344CB8AC3E}">
        <p14:creationId xmlns:p14="http://schemas.microsoft.com/office/powerpoint/2010/main" val="22889799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948E5F-FDBB-D644-8E84-025C3D8E8830}"/>
              </a:ext>
            </a:extLst>
          </p:cNvPr>
          <p:cNvSpPr>
            <a:spLocks noGrp="1"/>
          </p:cNvSpPr>
          <p:nvPr>
            <p:ph type="title"/>
          </p:nvPr>
        </p:nvSpPr>
        <p:spPr/>
        <p:txBody>
          <a:bodyPr/>
          <a:lstStyle/>
          <a:p>
            <a:r>
              <a:rPr lang="en-US" dirty="0"/>
              <a:t>Zinc deficiency </a:t>
            </a:r>
          </a:p>
        </p:txBody>
      </p:sp>
      <p:sp>
        <p:nvSpPr>
          <p:cNvPr id="3" name="Content Placeholder 2">
            <a:extLst>
              <a:ext uri="{FF2B5EF4-FFF2-40B4-BE49-F238E27FC236}">
                <a16:creationId xmlns="" xmlns:a16="http://schemas.microsoft.com/office/drawing/2014/main" id="{0B92624A-0D17-7349-B2C7-DD772A42235D}"/>
              </a:ext>
            </a:extLst>
          </p:cNvPr>
          <p:cNvSpPr>
            <a:spLocks noGrp="1"/>
          </p:cNvSpPr>
          <p:nvPr>
            <p:ph sz="half" idx="1"/>
          </p:nvPr>
        </p:nvSpPr>
        <p:spPr>
          <a:xfrm>
            <a:off x="152400" y="1447800"/>
            <a:ext cx="5257800" cy="5334000"/>
          </a:xfrm>
        </p:spPr>
        <p:txBody>
          <a:bodyPr>
            <a:normAutofit fontScale="77500" lnSpcReduction="20000"/>
          </a:bodyPr>
          <a:lstStyle/>
          <a:p>
            <a:r>
              <a:rPr lang="en-US" dirty="0"/>
              <a:t>Dietary causes are rare</a:t>
            </a:r>
          </a:p>
          <a:p>
            <a:endParaRPr lang="en-US" dirty="0"/>
          </a:p>
          <a:p>
            <a:r>
              <a:rPr lang="en-US" dirty="0"/>
              <a:t>Mild zinc deficiency can impair weight gain and can prevent children from </a:t>
            </a:r>
            <a:r>
              <a:rPr lang="en-US" u="sng" dirty="0"/>
              <a:t>growing taller; </a:t>
            </a:r>
            <a:r>
              <a:rPr lang="en-US" dirty="0"/>
              <a:t>lowered zinc levels can interfere with the cellular response to the growth-regulating hormone </a:t>
            </a:r>
            <a:r>
              <a:rPr lang="en-US" i="1" dirty="0"/>
              <a:t>insulin-like growth factor-1 </a:t>
            </a:r>
            <a:r>
              <a:rPr lang="en-US" dirty="0"/>
              <a:t>(</a:t>
            </a:r>
            <a:r>
              <a:rPr lang="en-US" i="1" dirty="0"/>
              <a:t>IGF-1</a:t>
            </a:r>
            <a:r>
              <a:rPr lang="en-US" dirty="0"/>
              <a:t>). </a:t>
            </a:r>
          </a:p>
          <a:p>
            <a:endParaRPr lang="en-US" dirty="0"/>
          </a:p>
          <a:p>
            <a:endParaRPr lang="en-US" dirty="0"/>
          </a:p>
          <a:p>
            <a:r>
              <a:rPr lang="en-US" dirty="0"/>
              <a:t>Infants fed cow’s milk may be more susceptible to mild zinc deficiency. Zinc bioavailability is even lower in soy-based formulas. Breast milk has excellent bioavailability of zinc, although zinc content falls off after the first six months of breastfeeding. </a:t>
            </a:r>
          </a:p>
          <a:p>
            <a:endParaRPr lang="en-US" dirty="0"/>
          </a:p>
          <a:p>
            <a:endParaRPr lang="en-US" dirty="0"/>
          </a:p>
        </p:txBody>
      </p:sp>
      <p:pic>
        <p:nvPicPr>
          <p:cNvPr id="5" name="Content Placeholder 4" descr="A screenshot of a computer&#10;&#10;Description automatically generated">
            <a:extLst>
              <a:ext uri="{FF2B5EF4-FFF2-40B4-BE49-F238E27FC236}">
                <a16:creationId xmlns="" xmlns:a16="http://schemas.microsoft.com/office/drawing/2014/main" id="{1AB2168E-5395-6941-A92D-CB28FD03267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0508" t="29688" r="11914" b="15625"/>
          <a:stretch/>
        </p:blipFill>
        <p:spPr>
          <a:xfrm>
            <a:off x="5530484" y="1295400"/>
            <a:ext cx="3537316" cy="5334000"/>
          </a:xfrm>
        </p:spPr>
      </p:pic>
    </p:spTree>
    <p:extLst>
      <p:ext uri="{BB962C8B-B14F-4D97-AF65-F5344CB8AC3E}">
        <p14:creationId xmlns:p14="http://schemas.microsoft.com/office/powerpoint/2010/main" val="78733962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5CEB47-E6D1-CE4E-98BB-F87AEFD67F4B}"/>
              </a:ext>
            </a:extLst>
          </p:cNvPr>
          <p:cNvSpPr>
            <a:spLocks noGrp="1"/>
          </p:cNvSpPr>
          <p:nvPr>
            <p:ph type="title"/>
          </p:nvPr>
        </p:nvSpPr>
        <p:spPr>
          <a:xfrm>
            <a:off x="228600" y="533400"/>
            <a:ext cx="8763000" cy="1295400"/>
          </a:xfrm>
        </p:spPr>
        <p:txBody>
          <a:bodyPr>
            <a:normAutofit fontScale="90000"/>
          </a:bodyPr>
          <a:lstStyle/>
          <a:p>
            <a:r>
              <a:rPr lang="en-US" b="1" dirty="0"/>
              <a:t>Individuals at Greater Risk of Zinc Deficiency </a:t>
            </a:r>
            <a:r>
              <a:rPr lang="en-US" dirty="0"/>
              <a:t/>
            </a:r>
            <a:br>
              <a:rPr lang="en-US" dirty="0"/>
            </a:br>
            <a:endParaRPr lang="en-US" dirty="0"/>
          </a:p>
        </p:txBody>
      </p:sp>
      <p:sp>
        <p:nvSpPr>
          <p:cNvPr id="7" name="Content Placeholder 6">
            <a:extLst>
              <a:ext uri="{FF2B5EF4-FFF2-40B4-BE49-F238E27FC236}">
                <a16:creationId xmlns="" xmlns:a16="http://schemas.microsoft.com/office/drawing/2014/main" id="{A3945F99-3AB8-1E43-B80F-B1DECD238158}"/>
              </a:ext>
            </a:extLst>
          </p:cNvPr>
          <p:cNvSpPr>
            <a:spLocks noGrp="1"/>
          </p:cNvSpPr>
          <p:nvPr>
            <p:ph idx="1"/>
          </p:nvPr>
        </p:nvSpPr>
        <p:spPr>
          <a:xfrm>
            <a:off x="228600" y="1828800"/>
            <a:ext cx="8458200" cy="4800600"/>
          </a:xfrm>
        </p:spPr>
        <p:txBody>
          <a:bodyPr/>
          <a:lstStyle/>
          <a:p>
            <a:r>
              <a:rPr lang="en-US" dirty="0"/>
              <a:t>Children and infants of developing countries (infectious diarrhea)</a:t>
            </a:r>
          </a:p>
          <a:p>
            <a:r>
              <a:rPr lang="en-US" dirty="0"/>
              <a:t>Pregnant and breastfeeding women, especially teens</a:t>
            </a:r>
          </a:p>
          <a:p>
            <a:r>
              <a:rPr lang="en-US" dirty="0"/>
              <a:t>People whose main diet consists of grains and legumes</a:t>
            </a:r>
          </a:p>
          <a:p>
            <a:r>
              <a:rPr lang="en-US" dirty="0"/>
              <a:t>People with chronic digestive disorders</a:t>
            </a:r>
          </a:p>
          <a:p>
            <a:r>
              <a:rPr lang="en-US" dirty="0"/>
              <a:t>Patients receiving only intravenous feedings </a:t>
            </a:r>
          </a:p>
          <a:p>
            <a:r>
              <a:rPr lang="en-US" dirty="0"/>
              <a:t>Alcoholics</a:t>
            </a:r>
          </a:p>
          <a:p>
            <a:r>
              <a:rPr lang="en-US" dirty="0"/>
              <a:t>People with sickle cell anemia</a:t>
            </a:r>
          </a:p>
          <a:p>
            <a:r>
              <a:rPr lang="en-US" dirty="0"/>
              <a:t>Adults 65 years and older</a:t>
            </a:r>
          </a:p>
          <a:p>
            <a:r>
              <a:rPr lang="en-US" dirty="0"/>
              <a:t>Malnourished people or those with anorexia nervosa </a:t>
            </a:r>
          </a:p>
          <a:p>
            <a:endParaRPr lang="en-US" dirty="0"/>
          </a:p>
        </p:txBody>
      </p:sp>
    </p:spTree>
    <p:extLst>
      <p:ext uri="{BB962C8B-B14F-4D97-AF65-F5344CB8AC3E}">
        <p14:creationId xmlns:p14="http://schemas.microsoft.com/office/powerpoint/2010/main" val="3233695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990600"/>
          </a:xfrm>
        </p:spPr>
        <p:txBody>
          <a:bodyPr>
            <a:normAutofit/>
          </a:bodyPr>
          <a:lstStyle/>
          <a:p>
            <a:r>
              <a:rPr lang="en-GB" b="1" dirty="0" err="1">
                <a:latin typeface="Calibri" pitchFamily="34" charset="0"/>
                <a:cs typeface="Calibri" pitchFamily="34" charset="0"/>
              </a:rPr>
              <a:t>M</a:t>
            </a:r>
            <a:r>
              <a:rPr lang="en-GB" sz="4100" b="1" dirty="0" err="1">
                <a:latin typeface="Calibri" pitchFamily="34" charset="0"/>
                <a:cs typeface="Calibri" pitchFamily="34" charset="0"/>
              </a:rPr>
              <a:t>etalloenzymes</a:t>
            </a:r>
            <a:endParaRPr lang="en-GB" sz="4100" b="1" dirty="0">
              <a:latin typeface="Calibri" pitchFamily="34" charset="0"/>
              <a:cs typeface="Calibri" pitchFamily="34" charset="0"/>
            </a:endParaRPr>
          </a:p>
        </p:txBody>
      </p:sp>
      <p:graphicFrame>
        <p:nvGraphicFramePr>
          <p:cNvPr id="4" name="Content Placeholder 4"/>
          <p:cNvGraphicFramePr>
            <a:graphicFrameLocks/>
          </p:cNvGraphicFramePr>
          <p:nvPr>
            <p:extLst>
              <p:ext uri="{D42A27DB-BD31-4B8C-83A1-F6EECF244321}">
                <p14:modId xmlns:p14="http://schemas.microsoft.com/office/powerpoint/2010/main" val="2804145296"/>
              </p:ext>
            </p:extLst>
          </p:nvPr>
        </p:nvGraphicFramePr>
        <p:xfrm>
          <a:off x="899592" y="1818579"/>
          <a:ext cx="7416824" cy="4202709"/>
        </p:xfrm>
        <a:graphic>
          <a:graphicData uri="http://schemas.openxmlformats.org/drawingml/2006/table">
            <a:tbl>
              <a:tblPr>
                <a:tableStyleId>{3C2FFA5D-87B4-456A-9821-1D502468CF0F}</a:tableStyleId>
              </a:tblPr>
              <a:tblGrid>
                <a:gridCol w="1673225">
                  <a:extLst>
                    <a:ext uri="{9D8B030D-6E8A-4147-A177-3AD203B41FA5}">
                      <a16:colId xmlns="" xmlns:a16="http://schemas.microsoft.com/office/drawing/2014/main" val="20000"/>
                    </a:ext>
                  </a:extLst>
                </a:gridCol>
                <a:gridCol w="2503239">
                  <a:extLst>
                    <a:ext uri="{9D8B030D-6E8A-4147-A177-3AD203B41FA5}">
                      <a16:colId xmlns="" xmlns:a16="http://schemas.microsoft.com/office/drawing/2014/main" val="20001"/>
                    </a:ext>
                  </a:extLst>
                </a:gridCol>
                <a:gridCol w="3240360">
                  <a:extLst>
                    <a:ext uri="{9D8B030D-6E8A-4147-A177-3AD203B41FA5}">
                      <a16:colId xmlns="" xmlns:a16="http://schemas.microsoft.com/office/drawing/2014/main" val="20002"/>
                    </a:ext>
                  </a:extLst>
                </a:gridCol>
              </a:tblGrid>
              <a:tr h="41443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latin typeface="Calibri" pitchFamily="34" charset="0"/>
                          <a:cs typeface="Calibri" pitchFamily="34" charset="0"/>
                        </a:rPr>
                        <a:t>Metal</a:t>
                      </a:r>
                      <a:endParaRPr kumimoji="0" lang="en-GB" sz="1800" b="1" i="0" u="none" strike="noStrike" cap="none" normalizeH="0" baseline="0" dirty="0">
                        <a:ln>
                          <a:noFill/>
                        </a:ln>
                        <a:solidFill>
                          <a:srgbClr val="FFFFFF"/>
                        </a:solidFill>
                        <a:effectLst/>
                        <a:latin typeface="Calibri" pitchFamily="34" charset="0"/>
                        <a:cs typeface="Calibri" pitchFamily="34" charset="0"/>
                      </a:endParaRPr>
                    </a:p>
                  </a:txBody>
                  <a:tcPr marL="72614" marR="72614"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latin typeface="Calibri" pitchFamily="34" charset="0"/>
                          <a:cs typeface="Calibri" pitchFamily="34" charset="0"/>
                        </a:rPr>
                        <a:t>Enzyme</a:t>
                      </a:r>
                      <a:endParaRPr kumimoji="0" lang="en-GB" sz="1800" b="1" i="0" u="none" strike="noStrike" cap="none" normalizeH="0" baseline="0" dirty="0">
                        <a:ln>
                          <a:noFill/>
                        </a:ln>
                        <a:solidFill>
                          <a:srgbClr val="FFFFFF"/>
                        </a:solidFill>
                        <a:effectLst/>
                        <a:latin typeface="Calibri" pitchFamily="34" charset="0"/>
                        <a:cs typeface="Calibri" pitchFamily="34" charset="0"/>
                      </a:endParaRPr>
                    </a:p>
                  </a:txBody>
                  <a:tcPr marL="72614" marR="72614"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latin typeface="Calibri" pitchFamily="34" charset="0"/>
                          <a:cs typeface="Calibri" pitchFamily="34" charset="0"/>
                        </a:rPr>
                        <a:t>Function</a:t>
                      </a:r>
                      <a:endParaRPr kumimoji="0" lang="en-GB" sz="1800" b="1" i="0" u="none" strike="noStrike" cap="none" normalizeH="0" baseline="0" dirty="0">
                        <a:ln>
                          <a:noFill/>
                        </a:ln>
                        <a:solidFill>
                          <a:srgbClr val="FFFFFF"/>
                        </a:solidFill>
                        <a:effectLst/>
                        <a:latin typeface="Calibri" pitchFamily="34" charset="0"/>
                        <a:cs typeface="Calibri" pitchFamily="34" charset="0"/>
                      </a:endParaRPr>
                    </a:p>
                  </a:txBody>
                  <a:tcPr marL="72614" marR="72614" marT="0" marB="0" horzOverflow="overflow"/>
                </a:tc>
                <a:extLst>
                  <a:ext uri="{0D108BD9-81ED-4DB2-BD59-A6C34878D82A}">
                    <a16:rowId xmlns="" xmlns:a16="http://schemas.microsoft.com/office/drawing/2014/main" val="10000"/>
                  </a:ext>
                </a:extLst>
              </a:tr>
              <a:tr h="951273">
                <a:tc>
                  <a:txBody>
                    <a:bodyPr/>
                    <a:lstStyle/>
                    <a:p>
                      <a:pPr marL="292100" marR="0" lvl="0" indent="-29210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FF0000"/>
                        </a:solidFill>
                        <a:effectLst/>
                        <a:latin typeface="Calibri" pitchFamily="34" charset="0"/>
                        <a:cs typeface="Calibri" pitchFamily="34" charset="0"/>
                      </a:endParaRPr>
                    </a:p>
                    <a:p>
                      <a:pPr marL="292100" marR="0" lvl="0" indent="-2921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FF0000"/>
                          </a:solidFill>
                          <a:effectLst/>
                          <a:latin typeface="Calibri" pitchFamily="34" charset="0"/>
                          <a:cs typeface="Calibri" pitchFamily="34" charset="0"/>
                        </a:rPr>
                        <a:t>Iron</a:t>
                      </a:r>
                      <a:endParaRPr kumimoji="0" lang="en-GB" sz="1800" b="1" i="0" u="none" strike="noStrike" cap="none" normalizeH="0" baseline="0" dirty="0">
                        <a:ln>
                          <a:noFill/>
                        </a:ln>
                        <a:solidFill>
                          <a:srgbClr val="FF0000"/>
                        </a:solidFill>
                        <a:effectLst/>
                        <a:latin typeface="Calibri" pitchFamily="34" charset="0"/>
                        <a:cs typeface="Calibri" pitchFamily="34" charset="0"/>
                      </a:endParaRPr>
                    </a:p>
                  </a:txBody>
                  <a:tcPr marL="72614" marR="72614"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FF000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FF0000"/>
                          </a:solidFill>
                          <a:effectLst/>
                          <a:latin typeface="Calibri" pitchFamily="34" charset="0"/>
                          <a:cs typeface="Calibri" pitchFamily="34" charset="0"/>
                        </a:rPr>
                        <a:t>Succinate dehydrogenase</a:t>
                      </a:r>
                      <a:endParaRPr kumimoji="0" lang="en-GB" sz="1800" b="1" i="0" u="none" strike="noStrike" cap="none" normalizeH="0" baseline="0" dirty="0">
                        <a:ln>
                          <a:noFill/>
                        </a:ln>
                        <a:solidFill>
                          <a:srgbClr val="FF0000"/>
                        </a:solidFill>
                        <a:effectLst/>
                        <a:latin typeface="Calibri" pitchFamily="34" charset="0"/>
                        <a:cs typeface="Calibri" pitchFamily="34" charset="0"/>
                      </a:endParaRPr>
                    </a:p>
                  </a:txBody>
                  <a:tcPr marL="72614" marR="72614"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FF000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FF0000"/>
                          </a:solidFill>
                          <a:effectLst/>
                          <a:latin typeface="Calibri" pitchFamily="34" charset="0"/>
                          <a:cs typeface="Calibri" pitchFamily="34" charset="0"/>
                        </a:rPr>
                        <a:t>Aerobic metabolism</a:t>
                      </a:r>
                      <a:endParaRPr kumimoji="0" lang="en-GB" sz="1800" b="1" u="none" strike="noStrike" cap="none" normalizeH="0" baseline="0" dirty="0">
                        <a:ln>
                          <a:noFill/>
                        </a:ln>
                        <a:solidFill>
                          <a:srgbClr val="FF000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FF0000"/>
                          </a:solidFill>
                          <a:effectLst/>
                          <a:latin typeface="Calibri" pitchFamily="34" charset="0"/>
                          <a:cs typeface="Calibri" pitchFamily="34" charset="0"/>
                        </a:rPr>
                        <a:t>(TCA cycle) </a:t>
                      </a:r>
                      <a:endParaRPr kumimoji="0" lang="en-GB" sz="1800" b="1" i="0" u="none" strike="noStrike" cap="none" normalizeH="0" baseline="0" dirty="0">
                        <a:ln>
                          <a:noFill/>
                        </a:ln>
                        <a:solidFill>
                          <a:srgbClr val="FF0000"/>
                        </a:solidFill>
                        <a:effectLst/>
                        <a:latin typeface="Calibri" pitchFamily="34" charset="0"/>
                        <a:cs typeface="Calibri" pitchFamily="34" charset="0"/>
                      </a:endParaRPr>
                    </a:p>
                  </a:txBody>
                  <a:tcPr marL="72614" marR="72614" marT="0" marB="0" horzOverflow="overflow"/>
                </a:tc>
                <a:extLst>
                  <a:ext uri="{0D108BD9-81ED-4DB2-BD59-A6C34878D82A}">
                    <a16:rowId xmlns="" xmlns:a16="http://schemas.microsoft.com/office/drawing/2014/main" val="10001"/>
                  </a:ext>
                </a:extLst>
              </a:tr>
              <a:tr h="8517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00B0F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00B0F0"/>
                          </a:solidFill>
                          <a:effectLst/>
                          <a:latin typeface="Calibri" pitchFamily="34" charset="0"/>
                          <a:cs typeface="Calibri" pitchFamily="34" charset="0"/>
                        </a:rPr>
                        <a:t>Zinc</a:t>
                      </a:r>
                      <a:endParaRPr kumimoji="0" lang="en-GB" sz="1800" b="1" i="0" u="none" strike="noStrike" cap="none" normalizeH="0" baseline="0" dirty="0">
                        <a:ln>
                          <a:noFill/>
                        </a:ln>
                        <a:solidFill>
                          <a:srgbClr val="00B0F0"/>
                        </a:solidFill>
                        <a:effectLst/>
                        <a:latin typeface="Calibri" pitchFamily="34" charset="0"/>
                        <a:cs typeface="Calibri" pitchFamily="34" charset="0"/>
                      </a:endParaRPr>
                    </a:p>
                  </a:txBody>
                  <a:tcPr marL="72614" marR="72614"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00B0F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00B0F0"/>
                          </a:solidFill>
                          <a:effectLst/>
                          <a:latin typeface="Calibri" pitchFamily="34" charset="0"/>
                          <a:cs typeface="Calibri" pitchFamily="34" charset="0"/>
                        </a:rPr>
                        <a:t>Carbonic anhydrase</a:t>
                      </a:r>
                      <a:endParaRPr kumimoji="0" lang="en-GB" sz="1800" b="1" i="0" u="none" strike="noStrike" cap="none" normalizeH="0" baseline="0" dirty="0">
                        <a:ln>
                          <a:noFill/>
                        </a:ln>
                        <a:solidFill>
                          <a:srgbClr val="00B0F0"/>
                        </a:solidFill>
                        <a:effectLst/>
                        <a:latin typeface="Calibri" pitchFamily="34" charset="0"/>
                        <a:cs typeface="Calibri" pitchFamily="34" charset="0"/>
                      </a:endParaRPr>
                    </a:p>
                  </a:txBody>
                  <a:tcPr marL="72614" marR="72614"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00B0F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00B0F0"/>
                          </a:solidFill>
                          <a:effectLst/>
                          <a:latin typeface="Calibri" pitchFamily="34" charset="0"/>
                          <a:cs typeface="Calibri" pitchFamily="34" charset="0"/>
                        </a:rPr>
                        <a:t>CO</a:t>
                      </a:r>
                      <a:r>
                        <a:rPr kumimoji="0" lang="en-US" sz="1800" b="1" u="none" strike="noStrike" cap="none" normalizeH="0" baseline="-25000" dirty="0">
                          <a:ln>
                            <a:noFill/>
                          </a:ln>
                          <a:solidFill>
                            <a:srgbClr val="00B0F0"/>
                          </a:solidFill>
                          <a:effectLst/>
                          <a:latin typeface="Calibri" pitchFamily="34" charset="0"/>
                          <a:cs typeface="Calibri" pitchFamily="34" charset="0"/>
                        </a:rPr>
                        <a:t>2</a:t>
                      </a:r>
                      <a:r>
                        <a:rPr kumimoji="0" lang="en-US" sz="1800" b="1" u="none" strike="noStrike" cap="none" normalizeH="0" baseline="0" dirty="0">
                          <a:ln>
                            <a:noFill/>
                          </a:ln>
                          <a:solidFill>
                            <a:srgbClr val="00B0F0"/>
                          </a:solidFill>
                          <a:effectLst/>
                          <a:latin typeface="Calibri" pitchFamily="34" charset="0"/>
                          <a:cs typeface="Calibri" pitchFamily="34" charset="0"/>
                        </a:rPr>
                        <a:t> formation</a:t>
                      </a:r>
                      <a:endParaRPr kumimoji="0" lang="en-GB" sz="1800" b="1" u="none" strike="noStrike" cap="none" normalizeH="0" baseline="0" dirty="0">
                        <a:ln>
                          <a:noFill/>
                        </a:ln>
                        <a:solidFill>
                          <a:srgbClr val="00B0F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00B0F0"/>
                          </a:solidFill>
                          <a:effectLst/>
                          <a:latin typeface="Calibri" pitchFamily="34" charset="0"/>
                          <a:cs typeface="Calibri" pitchFamily="34" charset="0"/>
                        </a:rPr>
                        <a:t>(acid -base balance)</a:t>
                      </a:r>
                      <a:endParaRPr kumimoji="0" lang="en-GB" sz="1800" b="1" i="0" u="none" strike="noStrike" cap="none" normalizeH="0" baseline="0" dirty="0">
                        <a:ln>
                          <a:noFill/>
                        </a:ln>
                        <a:solidFill>
                          <a:srgbClr val="00B0F0"/>
                        </a:solidFill>
                        <a:effectLst/>
                        <a:latin typeface="Calibri" pitchFamily="34" charset="0"/>
                        <a:cs typeface="Calibri" pitchFamily="34" charset="0"/>
                      </a:endParaRPr>
                    </a:p>
                  </a:txBody>
                  <a:tcPr marL="72614" marR="72614" marT="0" marB="0" horzOverflow="overflow"/>
                </a:tc>
                <a:extLst>
                  <a:ext uri="{0D108BD9-81ED-4DB2-BD59-A6C34878D82A}">
                    <a16:rowId xmlns="" xmlns:a16="http://schemas.microsoft.com/office/drawing/2014/main" val="10002"/>
                  </a:ext>
                </a:extLst>
              </a:tr>
              <a:tr h="9627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FFC00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FFC000"/>
                          </a:solidFill>
                          <a:effectLst/>
                          <a:latin typeface="Calibri" pitchFamily="34" charset="0"/>
                          <a:cs typeface="Calibri" pitchFamily="34" charset="0"/>
                        </a:rPr>
                        <a:t>Manganese</a:t>
                      </a:r>
                      <a:endParaRPr kumimoji="0" lang="en-GB" sz="1800" b="1" i="0" u="none" strike="noStrike" cap="none" normalizeH="0" baseline="0" dirty="0">
                        <a:ln>
                          <a:noFill/>
                        </a:ln>
                        <a:solidFill>
                          <a:srgbClr val="FFC000"/>
                        </a:solidFill>
                        <a:effectLst/>
                        <a:latin typeface="Calibri" pitchFamily="34" charset="0"/>
                        <a:cs typeface="Calibri" pitchFamily="34" charset="0"/>
                      </a:endParaRPr>
                    </a:p>
                  </a:txBody>
                  <a:tcPr marL="72614" marR="72614"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FFC00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FFC000"/>
                          </a:solidFill>
                          <a:effectLst/>
                          <a:latin typeface="Calibri" pitchFamily="34" charset="0"/>
                          <a:cs typeface="Calibri" pitchFamily="34" charset="0"/>
                        </a:rPr>
                        <a:t>Pyruvate carboxylase</a:t>
                      </a:r>
                      <a:endParaRPr kumimoji="0" lang="en-GB" sz="1800" b="1" i="0" u="none" strike="noStrike" cap="none" normalizeH="0" baseline="0" dirty="0">
                        <a:ln>
                          <a:noFill/>
                        </a:ln>
                        <a:solidFill>
                          <a:srgbClr val="FFC000"/>
                        </a:solidFill>
                        <a:effectLst/>
                        <a:latin typeface="Calibri" pitchFamily="34" charset="0"/>
                        <a:cs typeface="Calibri" pitchFamily="34" charset="0"/>
                      </a:endParaRPr>
                    </a:p>
                  </a:txBody>
                  <a:tcPr marL="72614" marR="72614"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FFC00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FFC000"/>
                          </a:solidFill>
                          <a:effectLst/>
                          <a:latin typeface="Calibri" pitchFamily="34" charset="0"/>
                          <a:cs typeface="Calibri" pitchFamily="34" charset="0"/>
                        </a:rPr>
                        <a:t>Pyruvate metabolism</a:t>
                      </a:r>
                      <a:endParaRPr kumimoji="0" lang="en-GB" sz="1800" b="1" u="none" strike="noStrike" cap="none" normalizeH="0" baseline="0" dirty="0">
                        <a:ln>
                          <a:noFill/>
                        </a:ln>
                        <a:solidFill>
                          <a:srgbClr val="FFC00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FFC000"/>
                          </a:solidFill>
                          <a:effectLst/>
                          <a:latin typeface="Calibri" pitchFamily="34" charset="0"/>
                          <a:cs typeface="Calibri" pitchFamily="34" charset="0"/>
                        </a:rPr>
                        <a:t>(TCA cycle)</a:t>
                      </a:r>
                      <a:endParaRPr kumimoji="0" lang="en-GB" sz="1800" b="1" i="0" u="none" strike="noStrike" cap="none" normalizeH="0" baseline="0" dirty="0">
                        <a:ln>
                          <a:noFill/>
                        </a:ln>
                        <a:solidFill>
                          <a:srgbClr val="FFC000"/>
                        </a:solidFill>
                        <a:effectLst/>
                        <a:latin typeface="Calibri" pitchFamily="34" charset="0"/>
                        <a:cs typeface="Calibri" pitchFamily="34" charset="0"/>
                      </a:endParaRPr>
                    </a:p>
                  </a:txBody>
                  <a:tcPr marL="72614" marR="72614" marT="0" marB="0" horzOverflow="overflow"/>
                </a:tc>
                <a:extLst>
                  <a:ext uri="{0D108BD9-81ED-4DB2-BD59-A6C34878D82A}">
                    <a16:rowId xmlns="" xmlns:a16="http://schemas.microsoft.com/office/drawing/2014/main" val="10003"/>
                  </a:ext>
                </a:extLst>
              </a:tr>
              <a:tr h="10224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7030A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7030A0"/>
                          </a:solidFill>
                          <a:effectLst/>
                          <a:latin typeface="Calibri" pitchFamily="34" charset="0"/>
                          <a:cs typeface="Calibri" pitchFamily="34" charset="0"/>
                        </a:rPr>
                        <a:t>Selenium</a:t>
                      </a:r>
                      <a:endParaRPr kumimoji="0" lang="en-GB" sz="1800" b="1" i="0" u="none" strike="noStrike" cap="none" normalizeH="0" baseline="0" dirty="0">
                        <a:ln>
                          <a:noFill/>
                        </a:ln>
                        <a:solidFill>
                          <a:srgbClr val="7030A0"/>
                        </a:solidFill>
                        <a:effectLst/>
                        <a:latin typeface="Calibri" pitchFamily="34" charset="0"/>
                        <a:cs typeface="Calibri" pitchFamily="34" charset="0"/>
                      </a:endParaRPr>
                    </a:p>
                  </a:txBody>
                  <a:tcPr marL="72614" marR="72614"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7030A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7030A0"/>
                          </a:solidFill>
                          <a:effectLst/>
                          <a:latin typeface="Calibri" pitchFamily="34" charset="0"/>
                          <a:cs typeface="Calibri" pitchFamily="34" charset="0"/>
                        </a:rPr>
                        <a:t>Glutathione peroxidase </a:t>
                      </a:r>
                      <a:endParaRPr kumimoji="0" lang="en-GB" sz="1800" b="1" i="0" u="none" strike="noStrike" cap="none" normalizeH="0" baseline="0" dirty="0">
                        <a:ln>
                          <a:noFill/>
                        </a:ln>
                        <a:solidFill>
                          <a:srgbClr val="7030A0"/>
                        </a:solidFill>
                        <a:effectLst/>
                        <a:latin typeface="Calibri" pitchFamily="34" charset="0"/>
                        <a:cs typeface="Calibri" pitchFamily="34" charset="0"/>
                      </a:endParaRPr>
                    </a:p>
                  </a:txBody>
                  <a:tcPr marL="72614" marR="72614"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u="none" strike="noStrike" cap="none" normalizeH="0" baseline="0" dirty="0">
                        <a:ln>
                          <a:noFill/>
                        </a:ln>
                        <a:solidFill>
                          <a:srgbClr val="7030A0"/>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rgbClr val="7030A0"/>
                          </a:solidFill>
                          <a:effectLst/>
                          <a:latin typeface="Calibri" pitchFamily="34" charset="0"/>
                          <a:cs typeface="Calibri" pitchFamily="34" charset="0"/>
                        </a:rPr>
                        <a:t>Removal of free radicals</a:t>
                      </a:r>
                      <a:endParaRPr kumimoji="0" lang="en-GB" sz="1800" b="1" i="0" u="none" strike="noStrike" cap="none" normalizeH="0" baseline="0" dirty="0">
                        <a:ln>
                          <a:noFill/>
                        </a:ln>
                        <a:solidFill>
                          <a:srgbClr val="7030A0"/>
                        </a:solidFill>
                        <a:effectLst/>
                        <a:latin typeface="Calibri" pitchFamily="34" charset="0"/>
                        <a:cs typeface="Calibri" pitchFamily="34" charset="0"/>
                      </a:endParaRPr>
                    </a:p>
                  </a:txBody>
                  <a:tcPr marL="72614" marR="72614" marT="0" marB="0" horzOverflow="overflow"/>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35109628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DELIMITERS" val="3.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5295</TotalTime>
  <Words>3449</Words>
  <Application>Microsoft Office PowerPoint</Application>
  <PresentationFormat>On-screen Show (4:3)</PresentationFormat>
  <Paragraphs>884</Paragraphs>
  <Slides>81</Slides>
  <Notes>49</Notes>
  <HiddenSlides>0</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Clarity</vt:lpstr>
      <vt:lpstr>minerals </vt:lpstr>
      <vt:lpstr>What is a mineral?</vt:lpstr>
      <vt:lpstr>Mineral Classification</vt:lpstr>
      <vt:lpstr>Minerals</vt:lpstr>
      <vt:lpstr>Bioavailability</vt:lpstr>
      <vt:lpstr>Bioavailability</vt:lpstr>
      <vt:lpstr>Bioavailability</vt:lpstr>
      <vt:lpstr>Metalloproteins/enzymes</vt:lpstr>
      <vt:lpstr>Metalloenzymes</vt:lpstr>
      <vt:lpstr>Minerals and nutrition</vt:lpstr>
      <vt:lpstr>Hidden Hunger</vt:lpstr>
      <vt:lpstr>Mineral nutritional requirements</vt:lpstr>
      <vt:lpstr>Focus on specific minerals</vt:lpstr>
      <vt:lpstr>SODIUM AND CHLORIDE</vt:lpstr>
      <vt:lpstr>PowerPoint Presentation</vt:lpstr>
      <vt:lpstr>Also known as salt!</vt:lpstr>
      <vt:lpstr>PowerPoint Presentation</vt:lpstr>
      <vt:lpstr>Sodium and Chlorine </vt:lpstr>
      <vt:lpstr>Regulation of fluid and electrolyte balance</vt:lpstr>
      <vt:lpstr>Sodium Imbalance </vt:lpstr>
      <vt:lpstr>Sodium Chloride Intake (salt)</vt:lpstr>
      <vt:lpstr>Sodium chloride</vt:lpstr>
      <vt:lpstr>PowerPoint Presentation</vt:lpstr>
      <vt:lpstr>PowerPoint Presentation</vt:lpstr>
      <vt:lpstr>PowerPoint Presentation</vt:lpstr>
      <vt:lpstr>iron</vt:lpstr>
      <vt:lpstr>Iron</vt:lpstr>
      <vt:lpstr>Iron in our body</vt:lpstr>
      <vt:lpstr>Haem and non haem iron</vt:lpstr>
      <vt:lpstr>PowerPoint Presentation</vt:lpstr>
      <vt:lpstr>Iron Absorption</vt:lpstr>
      <vt:lpstr>PowerPoint Presentation</vt:lpstr>
      <vt:lpstr>Ferritin</vt:lpstr>
      <vt:lpstr>Iron absorption</vt:lpstr>
      <vt:lpstr>What influences stores ?</vt:lpstr>
      <vt:lpstr>Iron Deficiency</vt:lpstr>
      <vt:lpstr>Iron deficiency - humans </vt:lpstr>
      <vt:lpstr>Iron deficiency - humans</vt:lpstr>
      <vt:lpstr>Prevention of Iron Deficiency </vt:lpstr>
      <vt:lpstr>China’s ‘success’ story</vt:lpstr>
      <vt:lpstr>Toxicity - overload</vt:lpstr>
      <vt:lpstr>iodine</vt:lpstr>
      <vt:lpstr>Iodine Food Sources</vt:lpstr>
      <vt:lpstr>Absorption</vt:lpstr>
      <vt:lpstr>Roles</vt:lpstr>
      <vt:lpstr>Iodine Deficiency</vt:lpstr>
      <vt:lpstr>Iodine</vt:lpstr>
      <vt:lpstr>Toxicity</vt:lpstr>
      <vt:lpstr>Selenium</vt:lpstr>
      <vt:lpstr>Selenium Food Sources</vt:lpstr>
      <vt:lpstr>Selenium</vt:lpstr>
      <vt:lpstr>Finland Selenium Success</vt:lpstr>
      <vt:lpstr>Selenium (Se) – absorption </vt:lpstr>
      <vt:lpstr>PowerPoint Presentation</vt:lpstr>
      <vt:lpstr>Selenoproteins</vt:lpstr>
      <vt:lpstr>PowerPoint Presentation</vt:lpstr>
      <vt:lpstr>Selenium Deficiency</vt:lpstr>
      <vt:lpstr>Selenium Deficiency</vt:lpstr>
      <vt:lpstr>Selenium - toxicity</vt:lpstr>
      <vt:lpstr>Calcium (and phosphorus)</vt:lpstr>
      <vt:lpstr>Food Sources of Calcium</vt:lpstr>
      <vt:lpstr>Calcium</vt:lpstr>
      <vt:lpstr>Why do we need calcium?</vt:lpstr>
      <vt:lpstr>Calcium and Bone Health</vt:lpstr>
      <vt:lpstr>Calcium doesn’t act alone…..</vt:lpstr>
      <vt:lpstr>How do we regulate plasma calcium and phosphorus?</vt:lpstr>
      <vt:lpstr>Phosphorus</vt:lpstr>
      <vt:lpstr>Vitamin D, Calcium and Phosphorus</vt:lpstr>
      <vt:lpstr>Regulation</vt:lpstr>
      <vt:lpstr>Calcium Regulation - Summary</vt:lpstr>
      <vt:lpstr>Deficiency </vt:lpstr>
      <vt:lpstr>Other symptoms of deficiency…..</vt:lpstr>
      <vt:lpstr>Bioavailability</vt:lpstr>
      <vt:lpstr>Zinc</vt:lpstr>
      <vt:lpstr>Zinc</vt:lpstr>
      <vt:lpstr>PowerPoint Presentation</vt:lpstr>
      <vt:lpstr>Zinc Absorption</vt:lpstr>
      <vt:lpstr>Zinc Recycling</vt:lpstr>
      <vt:lpstr>Zinc transport</vt:lpstr>
      <vt:lpstr>Zinc deficiency </vt:lpstr>
      <vt:lpstr>Individuals at Greater Risk of Zinc Deficiency  </vt:lpstr>
    </vt:vector>
  </TitlesOfParts>
  <Company>University of Nottingham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Minerals</dc:title>
  <dc:creator>Coneyworth Lisa</dc:creator>
  <cp:lastModifiedBy>Google Tech</cp:lastModifiedBy>
  <cp:revision>149</cp:revision>
  <dcterms:created xsi:type="dcterms:W3CDTF">2013-09-19T14:44:07Z</dcterms:created>
  <dcterms:modified xsi:type="dcterms:W3CDTF">2020-05-09T21:45:07Z</dcterms:modified>
</cp:coreProperties>
</file>