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3" r:id="rId1"/>
  </p:sldMasterIdLst>
  <p:notesMasterIdLst>
    <p:notesMasterId r:id="rId50"/>
  </p:notesMasterIdLst>
  <p:handoutMasterIdLst>
    <p:handoutMasterId r:id="rId51"/>
  </p:handoutMasterIdLst>
  <p:sldIdLst>
    <p:sldId id="256" r:id="rId2"/>
    <p:sldId id="306" r:id="rId3"/>
    <p:sldId id="267" r:id="rId4"/>
    <p:sldId id="268" r:id="rId5"/>
    <p:sldId id="282" r:id="rId6"/>
    <p:sldId id="258" r:id="rId7"/>
    <p:sldId id="285" r:id="rId8"/>
    <p:sldId id="270" r:id="rId9"/>
    <p:sldId id="387" r:id="rId10"/>
    <p:sldId id="284" r:id="rId11"/>
    <p:sldId id="389" r:id="rId12"/>
    <p:sldId id="287" r:id="rId13"/>
    <p:sldId id="289" r:id="rId14"/>
    <p:sldId id="392" r:id="rId15"/>
    <p:sldId id="379" r:id="rId16"/>
    <p:sldId id="390" r:id="rId17"/>
    <p:sldId id="380" r:id="rId18"/>
    <p:sldId id="300" r:id="rId19"/>
    <p:sldId id="311" r:id="rId20"/>
    <p:sldId id="293" r:id="rId21"/>
    <p:sldId id="294" r:id="rId22"/>
    <p:sldId id="296" r:id="rId23"/>
    <p:sldId id="295" r:id="rId24"/>
    <p:sldId id="312" r:id="rId25"/>
    <p:sldId id="318" r:id="rId26"/>
    <p:sldId id="393" r:id="rId27"/>
    <p:sldId id="394" r:id="rId28"/>
    <p:sldId id="395" r:id="rId29"/>
    <p:sldId id="378" r:id="rId30"/>
    <p:sldId id="355" r:id="rId31"/>
    <p:sldId id="356" r:id="rId32"/>
    <p:sldId id="363" r:id="rId33"/>
    <p:sldId id="381" r:id="rId34"/>
    <p:sldId id="369" r:id="rId35"/>
    <p:sldId id="370" r:id="rId36"/>
    <p:sldId id="372" r:id="rId37"/>
    <p:sldId id="375" r:id="rId38"/>
    <p:sldId id="373" r:id="rId39"/>
    <p:sldId id="376" r:id="rId40"/>
    <p:sldId id="386" r:id="rId41"/>
    <p:sldId id="377" r:id="rId42"/>
    <p:sldId id="315" r:id="rId43"/>
    <p:sldId id="384" r:id="rId44"/>
    <p:sldId id="385" r:id="rId45"/>
    <p:sldId id="317" r:id="rId46"/>
    <p:sldId id="347" r:id="rId47"/>
    <p:sldId id="383" r:id="rId48"/>
    <p:sldId id="325" r:id="rId49"/>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r" rtl="0" fontAlgn="base">
      <a:spcBef>
        <a:spcPct val="0"/>
      </a:spcBef>
      <a:spcAft>
        <a:spcPct val="0"/>
      </a:spcAft>
      <a:defRPr kern="1200">
        <a:solidFill>
          <a:schemeClr val="tx1"/>
        </a:solidFill>
        <a:latin typeface="Tahoma" pitchFamily="34" charset="0"/>
        <a:ea typeface="+mn-ea"/>
        <a:cs typeface="Arial" charset="0"/>
      </a:defRPr>
    </a:lvl1pPr>
    <a:lvl2pPr marL="457200" algn="r" rtl="0" fontAlgn="base">
      <a:spcBef>
        <a:spcPct val="0"/>
      </a:spcBef>
      <a:spcAft>
        <a:spcPct val="0"/>
      </a:spcAft>
      <a:defRPr kern="1200">
        <a:solidFill>
          <a:schemeClr val="tx1"/>
        </a:solidFill>
        <a:latin typeface="Tahoma" pitchFamily="34" charset="0"/>
        <a:ea typeface="+mn-ea"/>
        <a:cs typeface="Arial" charset="0"/>
      </a:defRPr>
    </a:lvl2pPr>
    <a:lvl3pPr marL="914400" algn="r" rtl="0" fontAlgn="base">
      <a:spcBef>
        <a:spcPct val="0"/>
      </a:spcBef>
      <a:spcAft>
        <a:spcPct val="0"/>
      </a:spcAft>
      <a:defRPr kern="1200">
        <a:solidFill>
          <a:schemeClr val="tx1"/>
        </a:solidFill>
        <a:latin typeface="Tahoma" pitchFamily="34" charset="0"/>
        <a:ea typeface="+mn-ea"/>
        <a:cs typeface="Arial" charset="0"/>
      </a:defRPr>
    </a:lvl3pPr>
    <a:lvl4pPr marL="1371600" algn="r" rtl="0" fontAlgn="base">
      <a:spcBef>
        <a:spcPct val="0"/>
      </a:spcBef>
      <a:spcAft>
        <a:spcPct val="0"/>
      </a:spcAft>
      <a:defRPr kern="1200">
        <a:solidFill>
          <a:schemeClr val="tx1"/>
        </a:solidFill>
        <a:latin typeface="Tahoma" pitchFamily="34" charset="0"/>
        <a:ea typeface="+mn-ea"/>
        <a:cs typeface="Arial" charset="0"/>
      </a:defRPr>
    </a:lvl4pPr>
    <a:lvl5pPr marL="1828800" algn="r"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E7FF"/>
    <a:srgbClr val="00CCFF"/>
    <a:srgbClr val="000000"/>
    <a:srgbClr val="FF0000"/>
    <a:srgbClr val="0066FF"/>
    <a:srgbClr val="990000"/>
    <a:srgbClr val="00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79533" autoAdjust="0"/>
  </p:normalViewPr>
  <p:slideViewPr>
    <p:cSldViewPr snapToGrid="0">
      <p:cViewPr>
        <p:scale>
          <a:sx n="70" d="100"/>
          <a:sy n="70" d="100"/>
        </p:scale>
        <p:origin x="-1781" y="-6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31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39.xml"/><Relationship Id="rId3" Type="http://schemas.openxmlformats.org/officeDocument/2006/relationships/slide" Target="slides/slide7.xml"/><Relationship Id="rId7" Type="http://schemas.openxmlformats.org/officeDocument/2006/relationships/slide" Target="slides/slide38.xml"/><Relationship Id="rId2" Type="http://schemas.openxmlformats.org/officeDocument/2006/relationships/slide" Target="slides/slide6.xml"/><Relationship Id="rId1" Type="http://schemas.openxmlformats.org/officeDocument/2006/relationships/slide" Target="slides/slide2.xml"/><Relationship Id="rId6" Type="http://schemas.openxmlformats.org/officeDocument/2006/relationships/slide" Target="slides/slide37.xml"/><Relationship Id="rId5" Type="http://schemas.openxmlformats.org/officeDocument/2006/relationships/slide" Target="slides/slide12.xml"/><Relationship Id="rId4" Type="http://schemas.openxmlformats.org/officeDocument/2006/relationships/slide" Target="slides/slide10.xml"/><Relationship Id="rId9"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066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451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05290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09354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150938" y="692150"/>
            <a:ext cx="4556125" cy="3416300"/>
          </a:xfrm>
          <a:ln/>
        </p:spPr>
      </p:sp>
      <p:sp>
        <p:nvSpPr>
          <p:cNvPr id="747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15666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1150938" y="692150"/>
            <a:ext cx="4556125" cy="3416300"/>
          </a:xfrm>
          <a:ln/>
        </p:spPr>
      </p:sp>
      <p:sp>
        <p:nvSpPr>
          <p:cNvPr id="757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36978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50938" y="692150"/>
            <a:ext cx="4556125" cy="3416300"/>
          </a:xfrm>
          <a:ln/>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41103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pPr>
              <a:defRPr/>
            </a:pPr>
            <a:fld id="{103B54D4-B3B3-436F-9A09-80AAFC8715CD}"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0938" y="692150"/>
            <a:ext cx="4556125" cy="3416300"/>
          </a:xfrm>
          <a:ln/>
        </p:spPr>
      </p:sp>
      <p:sp>
        <p:nvSpPr>
          <p:cNvPr id="778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But there are also costs and risks. It is not an easy thing to convert from traditional</a:t>
            </a:r>
            <a:r>
              <a:rPr lang="en-US" altLang="en-US" baseline="0" dirty="0" smtClean="0"/>
              <a:t> file processing systems to databases. Although the end result is usually beneficial to the organization, the costs of converting are significant, especially for a large company.</a:t>
            </a:r>
            <a:endParaRPr lang="en-US" altLang="en-US" dirty="0" smtClean="0"/>
          </a:p>
        </p:txBody>
      </p:sp>
    </p:spTree>
    <p:extLst>
      <p:ext uri="{BB962C8B-B14F-4D97-AF65-F5344CB8AC3E}">
        <p14:creationId xmlns:p14="http://schemas.microsoft.com/office/powerpoint/2010/main" val="116341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50938" y="692150"/>
            <a:ext cx="4556125" cy="3416300"/>
          </a:xfrm>
          <a:ln/>
        </p:spPr>
      </p:sp>
      <p:sp>
        <p:nvSpPr>
          <p:cNvPr id="788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937925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0938" y="692150"/>
            <a:ext cx="4556125" cy="3416300"/>
          </a:xfrm>
          <a:ln/>
        </p:spPr>
      </p:sp>
      <p:sp>
        <p:nvSpPr>
          <p:cNvPr id="79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Here we see the distinction between an</a:t>
            </a:r>
            <a:r>
              <a:rPr lang="en-US" altLang="en-US" baseline="0" dirty="0" smtClean="0"/>
              <a:t> enterprise data model and a project data model. The enterprise-level model is more of a bird’s eye view, and less detailed than a project-level model. </a:t>
            </a:r>
          </a:p>
          <a:p>
            <a:pPr eaLnBrk="1" hangingPunct="1"/>
            <a:endParaRPr lang="en-US" altLang="en-US" baseline="0" dirty="0" smtClean="0"/>
          </a:p>
          <a:p>
            <a:pPr eaLnBrk="1" hangingPunct="1"/>
            <a:r>
              <a:rPr lang="en-US" altLang="en-US" baseline="0" dirty="0" smtClean="0"/>
              <a:t>Entities are represented by boxes. Relationships are represented by lines between the boxes. Attributes, which describe the important characteristics of an entity, are represented by the verbiage within the boxes.</a:t>
            </a:r>
            <a:endParaRPr lang="en-US" altLang="en-US" dirty="0" smtClean="0"/>
          </a:p>
        </p:txBody>
      </p:sp>
    </p:spTree>
    <p:extLst>
      <p:ext uri="{BB962C8B-B14F-4D97-AF65-F5344CB8AC3E}">
        <p14:creationId xmlns:p14="http://schemas.microsoft.com/office/powerpoint/2010/main" val="3742242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0938" y="692150"/>
            <a:ext cx="4556125" cy="3416300"/>
          </a:xfrm>
          <a:ln/>
        </p:spPr>
      </p:sp>
      <p:sp>
        <p:nvSpPr>
          <p:cNvPr id="808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relationship</a:t>
            </a:r>
            <a:r>
              <a:rPr lang="en-US" altLang="en-US" baseline="0" dirty="0" smtClean="0"/>
              <a:t> between customers and orders is one-to-many. The crows feet of the relationship line indicates the many side of the relationship.</a:t>
            </a:r>
            <a:endParaRPr lang="en-US" altLang="en-US" dirty="0" smtClean="0"/>
          </a:p>
        </p:txBody>
      </p:sp>
    </p:spTree>
    <p:extLst>
      <p:ext uri="{BB962C8B-B14F-4D97-AF65-F5344CB8AC3E}">
        <p14:creationId xmlns:p14="http://schemas.microsoft.com/office/powerpoint/2010/main" val="4294716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0938" y="692150"/>
            <a:ext cx="4556125" cy="3416300"/>
          </a:xfrm>
          <a:ln/>
        </p:spPr>
      </p:sp>
      <p:sp>
        <p:nvSpPr>
          <p:cNvPr id="819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Here we see another one-to-many relationship, this time between orders and order lines.</a:t>
            </a:r>
          </a:p>
          <a:p>
            <a:pPr eaLnBrk="1" hangingPunct="1"/>
            <a:endParaRPr lang="en-US" altLang="en-US" dirty="0" smtClean="0"/>
          </a:p>
          <a:p>
            <a:pPr eaLnBrk="1" hangingPunct="1"/>
            <a:r>
              <a:rPr lang="en-US" altLang="en-US" dirty="0" smtClean="0"/>
              <a:t>Note that some of the attributes are underlined and in bold. This typically represents an identifier attribute, which is a unique identifier of the entity. For example, only one customer can have a particular customer ID.</a:t>
            </a:r>
          </a:p>
        </p:txBody>
      </p:sp>
    </p:spTree>
    <p:extLst>
      <p:ext uri="{BB962C8B-B14F-4D97-AF65-F5344CB8AC3E}">
        <p14:creationId xmlns:p14="http://schemas.microsoft.com/office/powerpoint/2010/main" val="1702932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0938" y="692150"/>
            <a:ext cx="4556125" cy="3416300"/>
          </a:xfrm>
          <a:ln/>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Another one-to-many (M:N) relationship. There may be several</a:t>
            </a:r>
            <a:r>
              <a:rPr lang="en-US" altLang="en-US" baseline="0" dirty="0" smtClean="0"/>
              <a:t> order line for the same product. But each order line belongs is associated with only one product.</a:t>
            </a:r>
            <a:endParaRPr lang="en-US" altLang="en-US" dirty="0" smtClean="0"/>
          </a:p>
        </p:txBody>
      </p:sp>
    </p:spTree>
    <p:extLst>
      <p:ext uri="{BB962C8B-B14F-4D97-AF65-F5344CB8AC3E}">
        <p14:creationId xmlns:p14="http://schemas.microsoft.com/office/powerpoint/2010/main" val="211706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150938" y="692150"/>
            <a:ext cx="4556125" cy="3416300"/>
          </a:xfrm>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870980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0938" y="692150"/>
            <a:ext cx="4556125" cy="3416300"/>
          </a:xfrm>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Notice that the Order Line entity has curved corners. This is the symbol of an “associative entity”, so called because it’s main purpose is</a:t>
            </a:r>
            <a:r>
              <a:rPr lang="en-US" altLang="en-US" baseline="0" dirty="0" smtClean="0"/>
              <a:t> to represent an association between two other entities. A particular order can involve purchase of many products. Also, a particular product could be involved in many orders.  In a sense an associative entity could be thought of as a combination entity/relationship.</a:t>
            </a:r>
          </a:p>
          <a:p>
            <a:pPr eaLnBrk="1" hangingPunct="1"/>
            <a:endParaRPr lang="en-US" altLang="en-US" baseline="0" dirty="0" smtClean="0"/>
          </a:p>
          <a:p>
            <a:pPr eaLnBrk="1" hangingPunct="1"/>
            <a:r>
              <a:rPr lang="en-US" altLang="en-US" baseline="0" dirty="0" smtClean="0"/>
              <a:t>We will discuss many of these concepts in detail when we get to chapter 2.</a:t>
            </a:r>
            <a:endParaRPr lang="en-US" altLang="en-US" dirty="0" smtClean="0"/>
          </a:p>
        </p:txBody>
      </p:sp>
    </p:spTree>
    <p:extLst>
      <p:ext uri="{BB962C8B-B14F-4D97-AF65-F5344CB8AC3E}">
        <p14:creationId xmlns:p14="http://schemas.microsoft.com/office/powerpoint/2010/main" val="1717563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0938" y="692150"/>
            <a:ext cx="4556125" cy="3416300"/>
          </a:xfrm>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571429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150938" y="692150"/>
            <a:ext cx="4556125" cy="3416300"/>
          </a:xfrm>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kern="1200" baseline="0" dirty="0" smtClean="0">
                <a:solidFill>
                  <a:schemeClr val="tx1"/>
                </a:solidFill>
                <a:latin typeface="Times New Roman" pitchFamily="18" charset="0"/>
                <a:ea typeface="+mn-ea"/>
                <a:cs typeface="Arial" charset="0"/>
              </a:rPr>
              <a:t>Data modeling and design tools </a:t>
            </a:r>
            <a:r>
              <a:rPr lang="en-US" sz="1200" b="0" i="0" u="none" strike="noStrike" kern="1200" baseline="0" dirty="0" smtClean="0">
                <a:solidFill>
                  <a:schemeClr val="tx1"/>
                </a:solidFill>
                <a:latin typeface="Times New Roman" pitchFamily="18" charset="0"/>
                <a:ea typeface="+mn-ea"/>
                <a:cs typeface="Arial" charset="0"/>
              </a:rPr>
              <a:t>are automated tools used to design databases and application programs. These tools help with creation of data models and in some cases can also help automatically generate the “code” needed to create the database.</a:t>
            </a:r>
          </a:p>
          <a:p>
            <a:endParaRPr lang="en-US" altLang="en-US" sz="1200" b="0" i="0" u="none" strike="noStrike" kern="1200" baseline="0" dirty="0" smtClean="0">
              <a:solidFill>
                <a:schemeClr val="tx1"/>
              </a:solidFill>
              <a:latin typeface="Times New Roman" pitchFamily="18" charset="0"/>
              <a:ea typeface="+mn-ea"/>
              <a:cs typeface="Arial" charset="0"/>
            </a:endParaRPr>
          </a:p>
          <a:p>
            <a:r>
              <a:rPr lang="en-US" sz="1200" b="0" i="0" u="none" strike="noStrike" kern="1200" baseline="0" dirty="0" smtClean="0">
                <a:solidFill>
                  <a:schemeClr val="tx1"/>
                </a:solidFill>
                <a:latin typeface="Times New Roman" pitchFamily="18" charset="0"/>
                <a:ea typeface="+mn-ea"/>
                <a:cs typeface="Arial" charset="0"/>
              </a:rPr>
              <a:t>A </a:t>
            </a:r>
            <a:r>
              <a:rPr lang="en-US" sz="1200" b="1" i="0" u="none" strike="noStrike" kern="1200" baseline="0" dirty="0" smtClean="0">
                <a:solidFill>
                  <a:schemeClr val="tx1"/>
                </a:solidFill>
                <a:latin typeface="Times New Roman" pitchFamily="18" charset="0"/>
                <a:ea typeface="+mn-ea"/>
                <a:cs typeface="Arial" charset="0"/>
              </a:rPr>
              <a:t>repository </a:t>
            </a:r>
            <a:r>
              <a:rPr lang="en-US" sz="1200" b="0" i="0" u="none" strike="noStrike" kern="1200" baseline="0" dirty="0" smtClean="0">
                <a:solidFill>
                  <a:schemeClr val="tx1"/>
                </a:solidFill>
                <a:latin typeface="Times New Roman" pitchFamily="18" charset="0"/>
                <a:ea typeface="+mn-ea"/>
                <a:cs typeface="Arial" charset="0"/>
              </a:rPr>
              <a:t>is a centralized knowledge base for all data definitions, data relationships, screen and report formats, and other system components. In other words, the metadata resides in the repository.</a:t>
            </a:r>
          </a:p>
          <a:p>
            <a:endParaRPr lang="en-US" altLang="en-US" sz="1200" b="0" i="0" u="none" strike="noStrike" kern="1200" baseline="0" dirty="0" smtClean="0">
              <a:solidFill>
                <a:schemeClr val="tx1"/>
              </a:solidFill>
              <a:latin typeface="Times New Roman" pitchFamily="18" charset="0"/>
              <a:ea typeface="+mn-ea"/>
              <a:cs typeface="Arial" charset="0"/>
            </a:endParaRPr>
          </a:p>
          <a:p>
            <a:r>
              <a:rPr lang="en-US" sz="1200" b="1" i="0" u="none" strike="noStrike" kern="1200" baseline="0" dirty="0" smtClean="0">
                <a:solidFill>
                  <a:schemeClr val="tx1"/>
                </a:solidFill>
                <a:latin typeface="Times New Roman" pitchFamily="18" charset="0"/>
                <a:ea typeface="+mn-ea"/>
                <a:cs typeface="Arial" charset="0"/>
              </a:rPr>
              <a:t>DBMS</a:t>
            </a:r>
            <a:r>
              <a:rPr lang="en-US" sz="1200" b="0" i="0" u="none" strike="noStrike" kern="1200" baseline="0" dirty="0" smtClean="0">
                <a:solidFill>
                  <a:schemeClr val="tx1"/>
                </a:solidFill>
                <a:latin typeface="Times New Roman" pitchFamily="18" charset="0"/>
                <a:ea typeface="+mn-ea"/>
                <a:cs typeface="Arial" charset="0"/>
              </a:rPr>
              <a:t> is a software system that is used to create, maintain, and provide controlled access to databases. A </a:t>
            </a:r>
            <a:r>
              <a:rPr lang="en-US" sz="1200" b="1" i="0" u="none" strike="noStrike" kern="1200" baseline="0" dirty="0" smtClean="0">
                <a:solidFill>
                  <a:schemeClr val="tx1"/>
                </a:solidFill>
                <a:latin typeface="Times New Roman" pitchFamily="18" charset="0"/>
                <a:ea typeface="+mn-ea"/>
                <a:cs typeface="Arial" charset="0"/>
              </a:rPr>
              <a:t>database</a:t>
            </a:r>
            <a:r>
              <a:rPr lang="en-US" sz="1200" b="0" i="0" u="none" strike="noStrike" kern="1200" baseline="0" dirty="0" smtClean="0">
                <a:solidFill>
                  <a:schemeClr val="tx1"/>
                </a:solidFill>
                <a:latin typeface="Times New Roman" pitchFamily="18" charset="0"/>
                <a:ea typeface="+mn-ea"/>
                <a:cs typeface="Arial" charset="0"/>
              </a:rPr>
              <a:t> is an organized collection of logically related data, usually designed to meet the information needs of multiple users in an organization. A database is not the same as a repository. The database contains data, whereas the repository contains metadata. In other words, the repository defines the structure of the data.</a:t>
            </a:r>
          </a:p>
          <a:p>
            <a:endParaRPr lang="en-US" altLang="en-US" sz="1200" b="0" i="0" u="none" strike="noStrike" kern="1200" baseline="0" dirty="0" smtClean="0">
              <a:solidFill>
                <a:schemeClr val="tx1"/>
              </a:solidFill>
              <a:latin typeface="Times New Roman" pitchFamily="18" charset="0"/>
              <a:ea typeface="+mn-ea"/>
              <a:cs typeface="Arial" charset="0"/>
            </a:endParaRPr>
          </a:p>
          <a:p>
            <a:r>
              <a:rPr lang="en-US" altLang="en-US" sz="1200" b="1" i="0" u="none" strike="noStrike" kern="1200" baseline="0" dirty="0" smtClean="0">
                <a:solidFill>
                  <a:schemeClr val="tx1"/>
                </a:solidFill>
                <a:latin typeface="Times New Roman" pitchFamily="18" charset="0"/>
                <a:ea typeface="+mn-ea"/>
                <a:cs typeface="Arial" charset="0"/>
              </a:rPr>
              <a:t>Application programs </a:t>
            </a:r>
            <a:r>
              <a:rPr lang="en-US" altLang="en-US" sz="1200" b="0" i="0" u="none" strike="noStrike" kern="1200" baseline="0" dirty="0" smtClean="0">
                <a:solidFill>
                  <a:schemeClr val="tx1"/>
                </a:solidFill>
                <a:latin typeface="Times New Roman" pitchFamily="18" charset="0"/>
                <a:ea typeface="+mn-ea"/>
                <a:cs typeface="Arial" charset="0"/>
              </a:rPr>
              <a:t>interact with the database to provide functionality of use for the company. Relating this to figure 1-2, the application programs fulfill the order processing, invoicing, and payroll functions. </a:t>
            </a:r>
          </a:p>
          <a:p>
            <a:endParaRPr lang="en-US" altLang="en-US" sz="1200" b="0" i="0" u="none" strike="noStrike" kern="1200" baseline="0" dirty="0" smtClean="0">
              <a:solidFill>
                <a:schemeClr val="tx1"/>
              </a:solidFill>
              <a:latin typeface="Times New Roman" pitchFamily="18" charset="0"/>
              <a:ea typeface="+mn-ea"/>
              <a:cs typeface="Arial" charset="0"/>
            </a:endParaRPr>
          </a:p>
          <a:p>
            <a:r>
              <a:rPr lang="en-US" sz="1200" b="0" i="0" u="none" strike="noStrike" kern="1200" baseline="0" dirty="0" smtClean="0">
                <a:solidFill>
                  <a:schemeClr val="tx1"/>
                </a:solidFill>
                <a:latin typeface="Times New Roman" pitchFamily="18" charset="0"/>
                <a:ea typeface="+mn-ea"/>
                <a:cs typeface="Arial" charset="0"/>
              </a:rPr>
              <a:t>The </a:t>
            </a:r>
            <a:r>
              <a:rPr lang="en-US" sz="1200" b="1" i="0" u="none" strike="noStrike" kern="1200" baseline="0" dirty="0" smtClean="0">
                <a:solidFill>
                  <a:schemeClr val="tx1"/>
                </a:solidFill>
                <a:latin typeface="Times New Roman" pitchFamily="18" charset="0"/>
                <a:ea typeface="+mn-ea"/>
                <a:cs typeface="Arial" charset="0"/>
              </a:rPr>
              <a:t>user interface </a:t>
            </a:r>
            <a:r>
              <a:rPr lang="en-US" sz="1200" b="0" i="0" u="none" strike="noStrike" kern="1200" baseline="0" dirty="0" smtClean="0">
                <a:solidFill>
                  <a:schemeClr val="tx1"/>
                </a:solidFill>
                <a:latin typeface="Times New Roman" pitchFamily="18" charset="0"/>
                <a:ea typeface="+mn-ea"/>
                <a:cs typeface="Arial" charset="0"/>
              </a:rPr>
              <a:t>includes languages, menus, and other facilities by which users interact with various system components. Most application programs will involve user interfaces, because they will be directly used by people (users). However, not all applications involve user interfaces; some are run as batch programs in the background. For example, a program that prints paychecks may not include a user interface.</a:t>
            </a:r>
          </a:p>
          <a:p>
            <a:endParaRPr lang="en-US" altLang="en-US" sz="1200" b="0" i="0" u="none" strike="noStrike" kern="1200" baseline="0" dirty="0" smtClean="0">
              <a:solidFill>
                <a:schemeClr val="tx1"/>
              </a:solidFill>
              <a:latin typeface="Times New Roman" pitchFamily="18" charset="0"/>
              <a:ea typeface="+mn-ea"/>
              <a:cs typeface="Arial" charset="0"/>
            </a:endParaRPr>
          </a:p>
          <a:p>
            <a:r>
              <a:rPr lang="en-US" altLang="en-US" sz="1200" b="0" i="0" u="none" strike="noStrike" kern="1200" baseline="0" dirty="0" smtClean="0">
                <a:solidFill>
                  <a:schemeClr val="tx1"/>
                </a:solidFill>
                <a:latin typeface="Times New Roman" pitchFamily="18" charset="0"/>
                <a:ea typeface="+mn-ea"/>
                <a:cs typeface="Arial" charset="0"/>
              </a:rPr>
              <a:t>Different types of users include </a:t>
            </a:r>
            <a:r>
              <a:rPr lang="en-US" altLang="en-US" sz="1200" b="1" i="0" u="none" strike="noStrike" kern="1200" baseline="0" dirty="0" smtClean="0">
                <a:solidFill>
                  <a:schemeClr val="tx1"/>
                </a:solidFill>
                <a:latin typeface="Times New Roman" pitchFamily="18" charset="0"/>
                <a:ea typeface="+mn-ea"/>
                <a:cs typeface="Arial" charset="0"/>
              </a:rPr>
              <a:t>d</a:t>
            </a:r>
            <a:r>
              <a:rPr lang="en-US" sz="1200" b="1" i="0" u="none" strike="noStrike" kern="1200" baseline="0" dirty="0" smtClean="0">
                <a:solidFill>
                  <a:schemeClr val="tx1"/>
                </a:solidFill>
                <a:latin typeface="Times New Roman" pitchFamily="18" charset="0"/>
                <a:ea typeface="+mn-ea"/>
                <a:cs typeface="Arial" charset="0"/>
              </a:rPr>
              <a:t>ata and database administrators</a:t>
            </a:r>
            <a:r>
              <a:rPr lang="en-US" sz="1200" b="0" i="0" u="none" strike="noStrike" kern="1200" baseline="0" dirty="0" smtClean="0">
                <a:solidFill>
                  <a:schemeClr val="tx1"/>
                </a:solidFill>
                <a:latin typeface="Times New Roman" pitchFamily="18" charset="0"/>
                <a:ea typeface="+mn-ea"/>
                <a:cs typeface="Arial" charset="0"/>
              </a:rPr>
              <a:t>, </a:t>
            </a:r>
            <a:r>
              <a:rPr lang="en-US" sz="1200" b="1" i="0" u="none" strike="noStrike" kern="1200" baseline="0" dirty="0" smtClean="0">
                <a:solidFill>
                  <a:schemeClr val="tx1"/>
                </a:solidFill>
                <a:latin typeface="Times New Roman" pitchFamily="18" charset="0"/>
                <a:ea typeface="+mn-ea"/>
                <a:cs typeface="Arial" charset="0"/>
              </a:rPr>
              <a:t>system developers</a:t>
            </a:r>
            <a:r>
              <a:rPr lang="en-US" sz="1200" b="0" i="0" u="none" strike="noStrike" kern="1200" baseline="0" dirty="0" smtClean="0">
                <a:solidFill>
                  <a:schemeClr val="tx1"/>
                </a:solidFill>
                <a:latin typeface="Times New Roman" pitchFamily="18" charset="0"/>
                <a:ea typeface="+mn-ea"/>
                <a:cs typeface="Arial" charset="0"/>
              </a:rPr>
              <a:t>, and </a:t>
            </a:r>
            <a:r>
              <a:rPr lang="en-US" sz="1200" b="1" i="0" u="none" strike="noStrike" kern="1200" baseline="0" dirty="0" smtClean="0">
                <a:solidFill>
                  <a:schemeClr val="tx1"/>
                </a:solidFill>
                <a:latin typeface="Times New Roman" pitchFamily="18" charset="0"/>
                <a:ea typeface="+mn-ea"/>
                <a:cs typeface="Arial" charset="0"/>
              </a:rPr>
              <a:t>end users</a:t>
            </a:r>
            <a:r>
              <a:rPr lang="en-US" sz="1200" b="0" i="0" u="none" strike="noStrike" kern="1200" baseline="0" dirty="0" smtClean="0">
                <a:solidFill>
                  <a:schemeClr val="tx1"/>
                </a:solidFill>
                <a:latin typeface="Times New Roman" pitchFamily="18" charset="0"/>
                <a:ea typeface="+mn-ea"/>
                <a:cs typeface="Arial" charset="0"/>
              </a:rPr>
              <a:t>.  The data administrators manage the data and database. The developers create the application programs. The end users are </a:t>
            </a:r>
            <a:r>
              <a:rPr lang="en-US" sz="1200" b="0" i="0" u="none" strike="noStrike" kern="1200" baseline="0" dirty="0" err="1" smtClean="0">
                <a:solidFill>
                  <a:schemeClr val="tx1"/>
                </a:solidFill>
                <a:latin typeface="Times New Roman" pitchFamily="18" charset="0"/>
                <a:ea typeface="+mn-ea"/>
                <a:cs typeface="Arial" charset="0"/>
              </a:rPr>
              <a:t>peope</a:t>
            </a:r>
            <a:r>
              <a:rPr lang="en-US" sz="1200" b="0" i="0" u="none" strike="noStrike" kern="1200" baseline="0" dirty="0" smtClean="0">
                <a:solidFill>
                  <a:schemeClr val="tx1"/>
                </a:solidFill>
                <a:latin typeface="Times New Roman" pitchFamily="18" charset="0"/>
                <a:ea typeface="+mn-ea"/>
                <a:cs typeface="Arial" charset="0"/>
              </a:rPr>
              <a:t> who use the systems for various business functions. These can include accountants, sales people, managers, etc. Database administrators and system developers are IT people, and their principal clientele involve end users.</a:t>
            </a:r>
            <a:endParaRPr lang="en-US" altLang="en-US" b="0" dirty="0" smtClean="0"/>
          </a:p>
        </p:txBody>
      </p:sp>
    </p:spTree>
    <p:extLst>
      <p:ext uri="{BB962C8B-B14F-4D97-AF65-F5344CB8AC3E}">
        <p14:creationId xmlns:p14="http://schemas.microsoft.com/office/powerpoint/2010/main" val="696322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50938" y="692150"/>
            <a:ext cx="4556125" cy="3416300"/>
          </a:xfrm>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8806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6E29E63-E243-4DFE-8042-70066CEB81E0}" type="slidenum">
              <a:rPr lang="en-US" altLang="en-US"/>
              <a:pPr eaLnBrk="1" hangingPunct="1"/>
              <a:t>29</a:t>
            </a:fld>
            <a:endParaRPr lang="en-US" altLang="en-US"/>
          </a:p>
        </p:txBody>
      </p:sp>
    </p:spTree>
    <p:extLst>
      <p:ext uri="{BB962C8B-B14F-4D97-AF65-F5344CB8AC3E}">
        <p14:creationId xmlns:p14="http://schemas.microsoft.com/office/powerpoint/2010/main" val="368002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0938" y="692150"/>
            <a:ext cx="4556125" cy="3416300"/>
          </a:xfrm>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traditional SDLC came from the</a:t>
            </a:r>
            <a:r>
              <a:rPr lang="en-US" altLang="en-US" baseline="0" dirty="0" smtClean="0"/>
              <a:t> days before advanced technologies made rapid application development possible. Prototyping and its variants (such as agile, scrum, and extreme programming) came about much later in the history of information technology. Many projects combine various elements from SDLC and prototyping. In the next set of slides we’ll look at the steps in each approach.</a:t>
            </a:r>
            <a:endParaRPr lang="en-US" altLang="en-US" dirty="0" smtClean="0"/>
          </a:p>
        </p:txBody>
      </p:sp>
      <p:sp>
        <p:nvSpPr>
          <p:cNvPr id="89092"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8CB09DB9-7889-4B63-820A-004E1B087AE2}" type="slidenum">
              <a:rPr lang="en-US" altLang="en-US"/>
              <a:pPr eaLnBrk="1" hangingPunct="1"/>
              <a:t>30</a:t>
            </a:fld>
            <a:endParaRPr lang="en-US" altLang="en-US"/>
          </a:p>
        </p:txBody>
      </p:sp>
    </p:spTree>
    <p:extLst>
      <p:ext uri="{BB962C8B-B14F-4D97-AF65-F5344CB8AC3E}">
        <p14:creationId xmlns:p14="http://schemas.microsoft.com/office/powerpoint/2010/main" val="1815298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The SDLC is sometimes called a “waterfall” approach. The outputs from one phase flow down to the next. But as you can see it is also a cycle. At any stage in the process, it is possible and sometimes necessary to return to a prior stage.</a:t>
            </a:r>
            <a:endParaRPr lang="en-US" dirty="0"/>
          </a:p>
        </p:txBody>
      </p:sp>
    </p:spTree>
    <p:extLst>
      <p:ext uri="{BB962C8B-B14F-4D97-AF65-F5344CB8AC3E}">
        <p14:creationId xmlns:p14="http://schemas.microsoft.com/office/powerpoint/2010/main" val="2127370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0938" y="692150"/>
            <a:ext cx="4556125" cy="3416300"/>
          </a:xfrm>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Prototyping takes a different approach to system development. It is less formal and more ad hoc, involving iterations of coding and using and</a:t>
            </a:r>
            <a:r>
              <a:rPr lang="en-US" altLang="en-US" baseline="0" dirty="0" smtClean="0"/>
              <a:t> evolving. The concept of prototyping has evolved into several rapid application development variations, as we’ll discuss later.</a:t>
            </a:r>
          </a:p>
          <a:p>
            <a:pPr eaLnBrk="1" hangingPunct="1"/>
            <a:endParaRPr lang="en-US" altLang="en-US" baseline="0" dirty="0" smtClean="0"/>
          </a:p>
          <a:p>
            <a:pPr eaLnBrk="1" hangingPunct="1"/>
            <a:r>
              <a:rPr lang="en-US" altLang="en-US" baseline="0" dirty="0" smtClean="0"/>
              <a:t>Unlike the traditional SDLC, there is less of an emphasis on up-front planning and analysis and more of an experimentation flavor to the development process.</a:t>
            </a:r>
            <a:endParaRPr lang="en-US" altLang="en-US" dirty="0" smtClean="0"/>
          </a:p>
        </p:txBody>
      </p:sp>
      <p:sp>
        <p:nvSpPr>
          <p:cNvPr id="9011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0F03B3E-B6DC-40B7-B1FF-9E75AAB010FA}" type="slidenum">
              <a:rPr lang="en-US" altLang="en-US"/>
              <a:pPr eaLnBrk="1" hangingPunct="1"/>
              <a:t>32</a:t>
            </a:fld>
            <a:endParaRPr lang="en-US" altLang="en-US"/>
          </a:p>
        </p:txBody>
      </p:sp>
    </p:spTree>
    <p:extLst>
      <p:ext uri="{BB962C8B-B14F-4D97-AF65-F5344CB8AC3E}">
        <p14:creationId xmlns:p14="http://schemas.microsoft.com/office/powerpoint/2010/main" val="36580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Prototyping led to many RAD</a:t>
            </a:r>
            <a:r>
              <a:rPr lang="en-US" baseline="0" dirty="0" smtClean="0"/>
              <a:t> approaches. The “Agile Manifesto” was a statement that espoused a radical free-flowing and flexible approach to systems development. Here is a list of some of the methodologies.</a:t>
            </a:r>
          </a:p>
          <a:p>
            <a:endParaRPr lang="en-US" baseline="0" dirty="0" smtClean="0"/>
          </a:p>
          <a:p>
            <a:endParaRPr lang="en-US" dirty="0"/>
          </a:p>
        </p:txBody>
      </p:sp>
    </p:spTree>
    <p:extLst>
      <p:ext uri="{BB962C8B-B14F-4D97-AF65-F5344CB8AC3E}">
        <p14:creationId xmlns:p14="http://schemas.microsoft.com/office/powerpoint/2010/main" val="2113258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50938" y="692150"/>
            <a:ext cx="4556125" cy="3416300"/>
          </a:xfrm>
          <a:ln/>
        </p:spPr>
      </p:sp>
      <p:sp>
        <p:nvSpPr>
          <p:cNvPr id="952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term “schema” here refers to the view you have of the system</a:t>
            </a:r>
            <a:r>
              <a:rPr lang="en-US" altLang="en-US" baseline="0" dirty="0" smtClean="0"/>
              <a:t> being developed. Users of a system have one view, based on the reports, forms, and interactions they have with the system. Designers have s view of the entities, attributes, and relationships involved in the world being modeled (the conceptual schema), as well as a view of tables, fields, primary and foreign keys, together with an understanding of what makes a database well structured and efficient (the internal schema).</a:t>
            </a:r>
            <a:endParaRPr lang="en-US" altLang="en-US" dirty="0" smtClean="0"/>
          </a:p>
        </p:txBody>
      </p:sp>
      <p:sp>
        <p:nvSpPr>
          <p:cNvPr id="9523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B75769F-0B91-4EEB-82FC-2CBF561CE2CB}" type="slidenum">
              <a:rPr lang="en-US" altLang="en-US"/>
              <a:pPr eaLnBrk="1" hangingPunct="1"/>
              <a:t>34</a:t>
            </a:fld>
            <a:endParaRPr lang="en-US" altLang="en-US"/>
          </a:p>
        </p:txBody>
      </p:sp>
    </p:spTree>
    <p:extLst>
      <p:ext uri="{BB962C8B-B14F-4D97-AF65-F5344CB8AC3E}">
        <p14:creationId xmlns:p14="http://schemas.microsoft.com/office/powerpoint/2010/main" val="979760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50938" y="692150"/>
            <a:ext cx="4556125" cy="3416300"/>
          </a:xfrm>
          <a:ln/>
        </p:spPr>
      </p:sp>
      <p:sp>
        <p:nvSpPr>
          <p:cNvPr id="962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If you are a database designer, you</a:t>
            </a:r>
            <a:r>
              <a:rPr lang="en-US" altLang="en-US" baseline="0" dirty="0" smtClean="0"/>
              <a:t> will be extensively involved in the conceptual schema logical and physical pieces of the internal schema.  You will be particularly involved in the physical schema if you are a database administrator (DBA). If you are a user, these schemas don’t matter much to you; rather you will be involved in the external schema.</a:t>
            </a:r>
            <a:endParaRPr lang="en-US" altLang="en-US" dirty="0" smtClean="0"/>
          </a:p>
        </p:txBody>
      </p:sp>
      <p:sp>
        <p:nvSpPr>
          <p:cNvPr id="96260"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2FD9B61-086E-4884-9D0F-0EFCF4D31212}" type="slidenum">
              <a:rPr lang="en-US" altLang="en-US"/>
              <a:pPr eaLnBrk="1" hangingPunct="1"/>
              <a:t>35</a:t>
            </a:fld>
            <a:endParaRPr lang="en-US" altLang="en-US"/>
          </a:p>
        </p:txBody>
      </p:sp>
    </p:spTree>
    <p:extLst>
      <p:ext uri="{BB962C8B-B14F-4D97-AF65-F5344CB8AC3E}">
        <p14:creationId xmlns:p14="http://schemas.microsoft.com/office/powerpoint/2010/main" val="267926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50938" y="692150"/>
            <a:ext cx="4556125" cy="3416300"/>
          </a:xfrm>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634672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50938" y="692150"/>
            <a:ext cx="4556125" cy="3416300"/>
          </a:xfrm>
          <a:ln/>
        </p:spPr>
      </p:sp>
      <p:sp>
        <p:nvSpPr>
          <p:cNvPr id="983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There are many different people,</a:t>
            </a:r>
            <a:r>
              <a:rPr lang="en-US" altLang="en-US" baseline="0" dirty="0" smtClean="0"/>
              <a:t> each with different perspectives, skills, and needs, involved in a systems development project.</a:t>
            </a:r>
            <a:endParaRPr lang="en-US" altLang="en-US" dirty="0" smtClean="0"/>
          </a:p>
        </p:txBody>
      </p:sp>
      <p:sp>
        <p:nvSpPr>
          <p:cNvPr id="9830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314FEEB-FFE5-4410-BF38-A8ECD0649C25}" type="slidenum">
              <a:rPr lang="en-US" altLang="en-US"/>
              <a:pPr eaLnBrk="1" hangingPunct="1"/>
              <a:t>36</a:t>
            </a:fld>
            <a:endParaRPr lang="en-US" altLang="en-US"/>
          </a:p>
        </p:txBody>
      </p:sp>
    </p:spTree>
    <p:extLst>
      <p:ext uri="{BB962C8B-B14F-4D97-AF65-F5344CB8AC3E}">
        <p14:creationId xmlns:p14="http://schemas.microsoft.com/office/powerpoint/2010/main" val="862347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50938" y="692150"/>
            <a:ext cx="4556125" cy="3416300"/>
          </a:xfrm>
          <a:ln/>
        </p:spPr>
      </p:sp>
      <p:sp>
        <p:nvSpPr>
          <p:cNvPr id="993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Over the years since the advent of computer</a:t>
            </a:r>
            <a:r>
              <a:rPr lang="en-US" altLang="en-US" baseline="0" dirty="0" smtClean="0"/>
              <a:t> data processing systems in business, there have been many approaches to database technology. We already discussed flat files and their problems. Early attempts to solve these problems led to hierarchical and network databases. Legacy systems, those initially created in the 1950s and 1960s sometimes still use these earlier technologies.</a:t>
            </a:r>
          </a:p>
          <a:p>
            <a:pPr eaLnBrk="1" hangingPunct="1"/>
            <a:endParaRPr lang="en-US" altLang="en-US" baseline="0" dirty="0" smtClean="0"/>
          </a:p>
          <a:p>
            <a:pPr eaLnBrk="1" hangingPunct="1"/>
            <a:r>
              <a:rPr lang="en-US" altLang="en-US" baseline="0" dirty="0" smtClean="0"/>
              <a:t>The relational database is the most common form, especially for business applications. However, others also exist, including object-oriented and object-relational. Data warehousing is commonly used for managerial decision making.</a:t>
            </a:r>
          </a:p>
        </p:txBody>
      </p:sp>
    </p:spTree>
    <p:extLst>
      <p:ext uri="{BB962C8B-B14F-4D97-AF65-F5344CB8AC3E}">
        <p14:creationId xmlns:p14="http://schemas.microsoft.com/office/powerpoint/2010/main" val="2189003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50938" y="692150"/>
            <a:ext cx="4556125" cy="3416300"/>
          </a:xfrm>
          <a:ln/>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a:t>
            </a:r>
            <a:r>
              <a:rPr lang="en-US" altLang="en-US" baseline="0" dirty="0" smtClean="0"/>
              <a:t> hierarchical and network database models was the first attempt to structure data according to relationships between entities. But they fell short because they were very inflexible. For example, many-to-many relationships are impossible in hierarchical databases, and although they are possible in network models they are difficult to modify in these structures.</a:t>
            </a:r>
            <a:endParaRPr lang="en-US" altLang="en-US" dirty="0" smtClean="0"/>
          </a:p>
        </p:txBody>
      </p:sp>
    </p:spTree>
    <p:extLst>
      <p:ext uri="{BB962C8B-B14F-4D97-AF65-F5344CB8AC3E}">
        <p14:creationId xmlns:p14="http://schemas.microsoft.com/office/powerpoint/2010/main" val="188032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50938" y="692150"/>
            <a:ext cx="4556125" cy="3416300"/>
          </a:xfrm>
          <a:ln/>
        </p:spPr>
      </p:sp>
      <p:sp>
        <p:nvSpPr>
          <p:cNvPr id="1013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relational model is</a:t>
            </a:r>
            <a:r>
              <a:rPr lang="en-US" altLang="en-US" baseline="0" dirty="0" smtClean="0"/>
              <a:t> the most ubiquitous, and represents relationships as primary-to-foreign key associations in different “relations”. Here we see some confusing terminology. There is the concept of “relationship”, which was shown as lines between boxes in figure 1-3. And there is another concept of “relation”, which is really like a database table. We’ll see this distinction later in the semester.</a:t>
            </a:r>
          </a:p>
          <a:p>
            <a:pPr eaLnBrk="1" hangingPunct="1"/>
            <a:endParaRPr lang="en-US" altLang="en-US" baseline="0" dirty="0" smtClean="0"/>
          </a:p>
          <a:p>
            <a:pPr eaLnBrk="1" hangingPunct="1"/>
            <a:r>
              <a:rPr lang="en-US" altLang="en-US" baseline="0" dirty="0" smtClean="0"/>
              <a:t>Object-oriented databases are interesting in that they allow for a sort of inheritance between classes and subclasses. Also, unlike relations (tables) in relational databases, objects in object-oriented databases are capable of behaviors (program code) in the form of “methods”. If you take a course in Java or another object-oriented language, you will become familiar with these ideas.</a:t>
            </a:r>
            <a:endParaRPr lang="en-US" altLang="en-US" dirty="0" smtClean="0"/>
          </a:p>
        </p:txBody>
      </p:sp>
    </p:spTree>
    <p:extLst>
      <p:ext uri="{BB962C8B-B14F-4D97-AF65-F5344CB8AC3E}">
        <p14:creationId xmlns:p14="http://schemas.microsoft.com/office/powerpoint/2010/main" val="1479203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50938" y="692150"/>
            <a:ext cx="4556125" cy="3416300"/>
          </a:xfrm>
          <a:ln/>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Multidimensional models are typically based on data warehouses, and are used for decision support purposes. The term Online</a:t>
            </a:r>
            <a:r>
              <a:rPr lang="en-US" altLang="en-US" baseline="0" dirty="0" smtClean="0"/>
              <a:t> Analytical Processing (OLAP) refers to the types of systems that use multidimensional data.</a:t>
            </a:r>
            <a:endParaRPr lang="en-US" altLang="en-US" dirty="0" smtClean="0"/>
          </a:p>
        </p:txBody>
      </p:sp>
    </p:spTree>
    <p:extLst>
      <p:ext uri="{BB962C8B-B14F-4D97-AF65-F5344CB8AC3E}">
        <p14:creationId xmlns:p14="http://schemas.microsoft.com/office/powerpoint/2010/main" val="685428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50938" y="692150"/>
            <a:ext cx="4556125" cy="3416300"/>
          </a:xfrm>
          <a:ln/>
        </p:spPr>
      </p:sp>
      <p:sp>
        <p:nvSpPr>
          <p:cNvPr id="1034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Here are some size ranges of typical database applications. Personal databases are often done in Microsoft Access. Multitier client/server and ERP systems are typical for the normal operational activities of most companies. Data warehouses tend to be large because they collect and maintain</a:t>
            </a:r>
            <a:r>
              <a:rPr lang="en-US" altLang="en-US" baseline="0" dirty="0" smtClean="0"/>
              <a:t> historical data over time.</a:t>
            </a:r>
            <a:endParaRPr lang="en-US" altLang="en-US" dirty="0" smtClean="0"/>
          </a:p>
        </p:txBody>
      </p:sp>
    </p:spTree>
    <p:extLst>
      <p:ext uri="{BB962C8B-B14F-4D97-AF65-F5344CB8AC3E}">
        <p14:creationId xmlns:p14="http://schemas.microsoft.com/office/powerpoint/2010/main" val="1535696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0938" y="692150"/>
            <a:ext cx="4556125" cy="3416300"/>
          </a:xfrm>
          <a:ln/>
        </p:spPr>
      </p:sp>
      <p:sp>
        <p:nvSpPr>
          <p:cNvPr id="808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0938" y="692150"/>
            <a:ext cx="4556125" cy="3416300"/>
          </a:xfrm>
          <a:ln/>
        </p:spPr>
      </p:sp>
      <p:sp>
        <p:nvSpPr>
          <p:cNvPr id="819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50938" y="692150"/>
            <a:ext cx="4556125" cy="3416300"/>
          </a:xfrm>
          <a:ln/>
        </p:spPr>
      </p:sp>
      <p:sp>
        <p:nvSpPr>
          <p:cNvPr id="1064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89775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Throughout the textbook, you will see many descriptions of Pine Valley Furniture. This figure shows a typical system</a:t>
            </a:r>
            <a:r>
              <a:rPr lang="en-US" baseline="0" dirty="0" smtClean="0"/>
              <a:t> configuration. Note the 3-tier architecture, with a database server, an application server, and client workstations for customers and employees in different departments.</a:t>
            </a:r>
            <a:endParaRPr lang="en-US" dirty="0"/>
          </a:p>
        </p:txBody>
      </p:sp>
    </p:spTree>
    <p:extLst>
      <p:ext uri="{BB962C8B-B14F-4D97-AF65-F5344CB8AC3E}">
        <p14:creationId xmlns:p14="http://schemas.microsoft.com/office/powerpoint/2010/main" val="4255775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50938" y="692150"/>
            <a:ext cx="4556125" cy="3416300"/>
          </a:xfrm>
          <a:ln/>
        </p:spPr>
      </p:sp>
      <p:sp>
        <p:nvSpPr>
          <p:cNvPr id="696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070638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This data model</a:t>
            </a:r>
            <a:r>
              <a:rPr lang="en-US" baseline="0" dirty="0" smtClean="0"/>
              <a:t> shows some of the main entities for PVF, as well as their attributes and relationships. Over time you will see many other diagrams and descriptions of PVF.</a:t>
            </a:r>
            <a:endParaRPr lang="en-US" dirty="0"/>
          </a:p>
        </p:txBody>
      </p:sp>
    </p:spTree>
    <p:extLst>
      <p:ext uri="{BB962C8B-B14F-4D97-AF65-F5344CB8AC3E}">
        <p14:creationId xmlns:p14="http://schemas.microsoft.com/office/powerpoint/2010/main" val="180626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5517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50938" y="692150"/>
            <a:ext cx="4556125" cy="3416300"/>
          </a:xfrm>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43697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50938" y="692150"/>
            <a:ext cx="4556125" cy="3416300"/>
          </a:xfrm>
          <a:ln/>
        </p:spPr>
      </p:sp>
      <p:sp>
        <p:nvSpPr>
          <p:cNvPr id="716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00262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50938" y="692150"/>
            <a:ext cx="4556125" cy="3416300"/>
          </a:xfrm>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29371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dirty="0" smtClean="0"/>
              <a:t>If the invoicing system and the order</a:t>
            </a:r>
            <a:r>
              <a:rPr lang="en-US" baseline="0" dirty="0" smtClean="0"/>
              <a:t> filing system each have their own copy of customer data, then this could lead to inconsistencies. What if one file changes the address or account valance of a customer, but the other one does not? In this case, we would have inconsistent data, which is not good for the organization. Data duplication is one of the biggest problems in data management, and databases are designed to eliminate or reduce duplication.</a:t>
            </a:r>
          </a:p>
          <a:p>
            <a:endParaRPr lang="en-US" baseline="0" dirty="0" smtClean="0"/>
          </a:p>
        </p:txBody>
      </p:sp>
    </p:spTree>
    <p:extLst>
      <p:ext uri="{BB962C8B-B14F-4D97-AF65-F5344CB8AC3E}">
        <p14:creationId xmlns:p14="http://schemas.microsoft.com/office/powerpoint/2010/main" val="185404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1150938" y="692150"/>
            <a:ext cx="4556125" cy="3416300"/>
          </a:xfrm>
          <a:ln/>
        </p:spPr>
      </p:sp>
      <p:sp>
        <p:nvSpPr>
          <p:cNvPr id="73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64533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191F656-CF80-4D1F-88C3-1DB64F061EBF}" type="datetime1">
              <a:rPr lang="en-US" smtClean="0"/>
              <a:t>1/21/2019</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14"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Tree>
    <p:extLst>
      <p:ext uri="{BB962C8B-B14F-4D97-AF65-F5344CB8AC3E}">
        <p14:creationId xmlns:p14="http://schemas.microsoft.com/office/powerpoint/2010/main" val="165655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lvl1pPr>
              <a:defRPr lang="en-US" sz="3200" kern="1200" cap="all" dirty="0">
                <a:solidFill>
                  <a:srgbClr val="000000"/>
                </a:solidFill>
                <a:effectLst>
                  <a:outerShdw blurRad="38100" dist="38100" dir="2700000" algn="tl">
                    <a:srgbClr val="FFFFFF"/>
                  </a:outerShdw>
                </a:effectLst>
                <a:latin typeface="+mj-lt"/>
                <a:ea typeface="+mj-ea"/>
                <a:cs typeface="+mj-cs"/>
              </a:defRPr>
            </a:lvl1pPr>
          </a:lstStyle>
          <a:p>
            <a:r>
              <a:rPr lang="en-US" dirty="0" smtClean="0"/>
              <a:t>Click to edit Master title style</a:t>
            </a:r>
            <a:endParaRPr lang="en-US" dirty="0"/>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58DD3937-7F94-49D0-88D5-E4B67C71175C}" type="datetime1">
              <a:rPr lang="en-US" smtClean="0"/>
              <a:t>1/21/2019</a:t>
            </a:fld>
            <a:endParaRPr lang="en-US" dirty="0"/>
          </a:p>
        </p:txBody>
      </p:sp>
      <p:sp>
        <p:nvSpPr>
          <p:cNvPr id="5" name="Footer Placeholder 18"/>
          <p:cNvSpPr>
            <a:spLocks noGrp="1"/>
          </p:cNvSpPr>
          <p:nvPr>
            <p:ph type="ftr" sz="quarter" idx="11"/>
          </p:nvPr>
        </p:nvSpPr>
        <p:spPr>
          <a:xfrm>
            <a:off x="3581400" y="76200"/>
            <a:ext cx="2895600" cy="288925"/>
          </a:xfrm>
        </p:spPr>
        <p:txBody>
          <a:bodyPr/>
          <a:lstStyle>
            <a:lvl1pPr>
              <a:defRPr dirty="0"/>
            </a:lvl1pPr>
          </a:lstStyle>
          <a:p>
            <a:pPr>
              <a:defRPr/>
            </a:pPr>
            <a:endParaRPr lang="en-US"/>
          </a:p>
        </p:txBody>
      </p:sp>
    </p:spTree>
    <p:extLst>
      <p:ext uri="{BB962C8B-B14F-4D97-AF65-F5344CB8AC3E}">
        <p14:creationId xmlns:p14="http://schemas.microsoft.com/office/powerpoint/2010/main" val="221738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normAutofit/>
          </a:bodyPr>
          <a:lstStyle>
            <a:lvl1pPr>
              <a:defRPr lang="en-US" sz="3200" kern="1200" cap="all" dirty="0">
                <a:solidFill>
                  <a:srgbClr val="000000"/>
                </a:solidFill>
                <a:effectLst>
                  <a:outerShdw blurRad="38100" dist="38100" dir="2700000" algn="tl">
                    <a:srgbClr val="FFFFFF"/>
                  </a:outerShdw>
                </a:effectLst>
                <a:latin typeface="+mj-lt"/>
                <a:ea typeface="+mj-ea"/>
                <a:cs typeface="+mj-cs"/>
              </a:defRPr>
            </a:lvl1pPr>
          </a:lstStyle>
          <a:p>
            <a:r>
              <a:rPr lang="en-US" dirty="0" smtClean="0"/>
              <a:t>Click to edit Master title style</a:t>
            </a:r>
            <a:endParaRPr lang="en-US" dirty="0"/>
          </a:p>
        </p:txBody>
      </p:sp>
      <p:sp>
        <p:nvSpPr>
          <p:cNvPr id="3" name="Date Placeholder 10"/>
          <p:cNvSpPr>
            <a:spLocks noGrp="1"/>
          </p:cNvSpPr>
          <p:nvPr>
            <p:ph type="dt" sz="half" idx="10"/>
          </p:nvPr>
        </p:nvSpPr>
        <p:spPr/>
        <p:txBody>
          <a:bodyPr/>
          <a:lstStyle>
            <a:lvl1pPr>
              <a:defRPr/>
            </a:lvl1pPr>
          </a:lstStyle>
          <a:p>
            <a:pPr>
              <a:defRPr/>
            </a:pPr>
            <a:fld id="{6622F787-A280-4A6E-A328-54314ACEE0AE}" type="datetime1">
              <a:rPr lang="en-US" smtClean="0"/>
              <a:t>1/21/2019</a:t>
            </a:fld>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685962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04F2C2F9-C35C-4B27-B145-72504110E4EE}" type="datetime1">
              <a:rPr lang="en-US" smtClean="0"/>
              <a:t>1/21/2019</a:t>
            </a:fld>
            <a:endParaRPr lang="en-US" dirty="0"/>
          </a:p>
        </p:txBody>
      </p:sp>
      <p:sp>
        <p:nvSpPr>
          <p:cNvPr id="3" name="Footer Placeholder 23"/>
          <p:cNvSpPr>
            <a:spLocks noGrp="1"/>
          </p:cNvSpPr>
          <p:nvPr>
            <p:ph type="ftr" sz="quarter" idx="11"/>
          </p:nvPr>
        </p:nvSpPr>
        <p:spPr/>
        <p:txBody>
          <a:bodyPr/>
          <a:lstStyle>
            <a:lvl1pPr>
              <a:defRPr dirty="0"/>
            </a:lvl1pPr>
          </a:lstStyle>
          <a:p>
            <a:pPr>
              <a:defRPr/>
            </a:pPr>
            <a:endParaRPr lang="en-US"/>
          </a:p>
        </p:txBody>
      </p:sp>
      <p:sp>
        <p:nvSpPr>
          <p:cNvPr id="10" name="Text Box 7"/>
          <p:cNvSpPr txBox="1">
            <a:spLocks noChangeArrowheads="1"/>
          </p:cNvSpPr>
          <p:nvPr userDrawn="1"/>
        </p:nvSpPr>
        <p:spPr bwMode="auto">
          <a:xfrm>
            <a:off x="485907" y="6313488"/>
            <a:ext cx="1088760"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a:t>Chapter 1</a:t>
            </a:r>
          </a:p>
        </p:txBody>
      </p:sp>
      <p:sp>
        <p:nvSpPr>
          <p:cNvPr id="11"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
        <p:nvSpPr>
          <p:cNvPr id="12" name="TextBox 11"/>
          <p:cNvSpPr txBox="1"/>
          <p:nvPr userDrawn="1"/>
        </p:nvSpPr>
        <p:spPr>
          <a:xfrm>
            <a:off x="7821038" y="6348968"/>
            <a:ext cx="972766"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smtClean="0"/>
              <a:t>1-</a:t>
            </a:r>
            <a:fld id="{6FB4FC82-C793-4410-817F-D8BC0BBDC2E9}" type="slidenum">
              <a:rPr lang="en-US" sz="1600" smtClean="0"/>
              <a:pPr lvl="0"/>
              <a:t>‹#›</a:t>
            </a:fld>
            <a:endParaRPr lang="en-US" sz="1600" dirty="0"/>
          </a:p>
        </p:txBody>
      </p:sp>
    </p:spTree>
    <p:extLst>
      <p:ext uri="{BB962C8B-B14F-4D97-AF65-F5344CB8AC3E}">
        <p14:creationId xmlns:p14="http://schemas.microsoft.com/office/powerpoint/2010/main" val="3476859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cs typeface="Arial" charset="0"/>
              </a:defRPr>
            </a:lvl1pPr>
          </a:lstStyle>
          <a:p>
            <a:pPr>
              <a:defRPr/>
            </a:pPr>
            <a:fld id="{B3801B0A-2E6A-4C7E-BC5D-3AFC3F9A3D91}" type="datetime1">
              <a:rPr lang="en-US" smtClean="0"/>
              <a:t>1/21/2019</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dirty="0">
                <a:solidFill>
                  <a:schemeClr val="accent1">
                    <a:shade val="75000"/>
                  </a:schemeClr>
                </a:solidFill>
                <a:cs typeface="Arial" charset="0"/>
              </a:defRPr>
            </a:lvl1pPr>
          </a:lstStyle>
          <a:p>
            <a:pPr>
              <a:defRPr/>
            </a:pPr>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dirty="0" smtClean="0"/>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dirty="0"/>
          </a:p>
        </p:txBody>
      </p:sp>
      <p:sp>
        <p:nvSpPr>
          <p:cNvPr id="13" name="Text Box 7"/>
          <p:cNvSpPr txBox="1">
            <a:spLocks noChangeArrowheads="1"/>
          </p:cNvSpPr>
          <p:nvPr userDrawn="1"/>
        </p:nvSpPr>
        <p:spPr bwMode="auto">
          <a:xfrm>
            <a:off x="485907" y="6313488"/>
            <a:ext cx="1088760"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a:t>Chapter 1</a:t>
            </a:r>
          </a:p>
        </p:txBody>
      </p:sp>
      <p:sp>
        <p:nvSpPr>
          <p:cNvPr id="14" name="Rectangle 5"/>
          <p:cNvSpPr txBox="1">
            <a:spLocks noGrp="1" noChangeArrowheads="1"/>
          </p:cNvSpPr>
          <p:nvPr userDrawn="1"/>
        </p:nvSpPr>
        <p:spPr bwMode="auto">
          <a:xfrm>
            <a:off x="1328738" y="6242050"/>
            <a:ext cx="6386512" cy="476250"/>
          </a:xfrm>
          <a:prstGeom prst="rect">
            <a:avLst/>
          </a:prstGeom>
          <a:noFill/>
          <a:ln>
            <a:miter lim="800000"/>
            <a:headEnd/>
            <a:tailEnd/>
          </a:ln>
        </p:spPr>
        <p:txBody>
          <a:bodyPr anchor="b"/>
          <a:lstStyle/>
          <a:p>
            <a:pPr algn="ctr">
              <a:defRPr/>
            </a:pPr>
            <a:r>
              <a:rPr lang="en-US" sz="1600" dirty="0" smtClean="0">
                <a:solidFill>
                  <a:srgbClr val="000000"/>
                </a:solidFill>
                <a:effectLst>
                  <a:outerShdw blurRad="38100" dist="38100" dir="2700000" algn="tl">
                    <a:srgbClr val="FFFFFF"/>
                  </a:outerShdw>
                </a:effectLst>
                <a:latin typeface="Times New Roman" pitchFamily="18" charset="0"/>
              </a:rPr>
              <a:t>Copyright © 2016 </a:t>
            </a:r>
            <a:r>
              <a:rPr lang="en-US" sz="1600" dirty="0">
                <a:solidFill>
                  <a:srgbClr val="000000"/>
                </a:solidFill>
                <a:effectLst>
                  <a:outerShdw blurRad="38100" dist="38100" dir="2700000" algn="tl">
                    <a:srgbClr val="FFFFFF"/>
                  </a:outerShdw>
                </a:effectLst>
                <a:latin typeface="Times New Roman" pitchFamily="18" charset="0"/>
              </a:rPr>
              <a:t>Pearson Education, Inc. </a:t>
            </a:r>
          </a:p>
        </p:txBody>
      </p:sp>
      <p:sp>
        <p:nvSpPr>
          <p:cNvPr id="3" name="TextBox 2"/>
          <p:cNvSpPr txBox="1"/>
          <p:nvPr userDrawn="1"/>
        </p:nvSpPr>
        <p:spPr>
          <a:xfrm>
            <a:off x="7821038" y="6348968"/>
            <a:ext cx="972766" cy="369332"/>
          </a:xfrm>
          <a:prstGeom prst="rect">
            <a:avLst/>
          </a:prstGeom>
          <a:noFill/>
          <a:ln>
            <a:miter lim="800000"/>
            <a:headEnd/>
            <a:tailEnd/>
          </a:ln>
        </p:spPr>
        <p:txBody>
          <a:bodyPr anchor="b"/>
          <a:lstStyle>
            <a:defPPr>
              <a:defRPr lang="en-US"/>
            </a:defPPr>
            <a:lvl1pPr algn="ctr">
              <a:defRPr>
                <a:solidFill>
                  <a:srgbClr val="000000"/>
                </a:solidFill>
                <a:effectLst>
                  <a:outerShdw blurRad="38100" dist="38100" dir="2700000" algn="tl">
                    <a:srgbClr val="FFFFFF"/>
                  </a:outerShdw>
                </a:effectLst>
                <a:latin typeface="Times New Roman" pitchFamily="18" charset="0"/>
              </a:defRPr>
            </a:lvl1pPr>
          </a:lstStyle>
          <a:p>
            <a:pPr lvl="0"/>
            <a:r>
              <a:rPr lang="en-US" sz="1600" dirty="0" smtClean="0"/>
              <a:t>1-</a:t>
            </a:r>
            <a:fld id="{6FB4FC82-C793-4410-817F-D8BC0BBDC2E9}" type="slidenum">
              <a:rPr lang="en-US" sz="1600" smtClean="0"/>
              <a:pPr lvl="0"/>
              <a:t>‹#›</a:t>
            </a:fld>
            <a:endParaRPr lang="en-US" sz="1600" dirty="0"/>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0" r:id="rId3"/>
    <p:sldLayoutId id="2147483936" r:id="rId4"/>
  </p:sldLayoutIdLst>
  <p:timing>
    <p:tnLst>
      <p:par>
        <p:cTn id="1" dur="indefinite" restart="never" nodeType="tmRoot"/>
      </p:par>
    </p:tnLst>
  </p:timing>
  <p:hf sldNum="0" hdr="0" ftr="0" dt="0"/>
  <p:txStyles>
    <p:titleStyle>
      <a:lvl1pPr algn="l" rtl="0" eaLnBrk="0" fontAlgn="base" hangingPunct="0">
        <a:spcBef>
          <a:spcPct val="0"/>
        </a:spcBef>
        <a:spcAft>
          <a:spcPct val="0"/>
        </a:spcAft>
        <a:defRPr lang="en-US" sz="3200" kern="1200" cap="all" dirty="0">
          <a:solidFill>
            <a:srgbClr val="000000"/>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cid:3287383400_217756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1371600"/>
            <a:ext cx="7772400" cy="1143000"/>
          </a:xfrm>
        </p:spPr>
        <p:txBody>
          <a:bodyPr lIns="90488" tIns="44450" rIns="90488" bIns="44450">
            <a:normAutofit fontScale="90000"/>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Chapter 1:</a:t>
            </a:r>
            <a:br>
              <a:rPr lang="en-US" dirty="0" smtClean="0">
                <a:solidFill>
                  <a:srgbClr val="000000"/>
                </a:solidFill>
                <a:effectLst>
                  <a:outerShdw blurRad="38100" dist="38100" dir="2700000" algn="tl">
                    <a:srgbClr val="FFFFFF"/>
                  </a:outerShdw>
                </a:effectLst>
              </a:rPr>
            </a:br>
            <a:r>
              <a:rPr lang="en-US" dirty="0" smtClean="0">
                <a:solidFill>
                  <a:srgbClr val="000000"/>
                </a:solidFill>
                <a:effectLst>
                  <a:outerShdw blurRad="38100" dist="38100" dir="2700000" algn="tl">
                    <a:srgbClr val="FFFFFF"/>
                  </a:outerShdw>
                </a:effectLst>
              </a:rPr>
              <a:t>The Database Environment and Development Process</a:t>
            </a:r>
          </a:p>
        </p:txBody>
      </p:sp>
      <p:sp>
        <p:nvSpPr>
          <p:cNvPr id="4099" name="Rectangle 3"/>
          <p:cNvSpPr>
            <a:spLocks noGrp="1" noChangeArrowheads="1"/>
          </p:cNvSpPr>
          <p:nvPr>
            <p:ph type="subTitle" idx="1"/>
          </p:nvPr>
        </p:nvSpPr>
        <p:spPr>
          <a:xfrm>
            <a:off x="990600" y="3352800"/>
            <a:ext cx="7315200" cy="1752600"/>
          </a:xfrm>
        </p:spPr>
        <p:txBody>
          <a:bodyPr lIns="90488" tIns="44450" rIns="90488" bIns="44450">
            <a:normAutofit/>
          </a:bodyPr>
          <a:lstStyle/>
          <a:p>
            <a:pPr marL="342900" indent="-342900" algn="ctr" eaLnBrk="1" hangingPunct="1">
              <a:lnSpc>
                <a:spcPct val="90000"/>
              </a:lnSpc>
            </a:pPr>
            <a:r>
              <a:rPr lang="en-US" altLang="en-US" sz="2800" b="1" i="1" dirty="0" smtClean="0">
                <a:solidFill>
                  <a:srgbClr val="0070C0"/>
                </a:solidFill>
                <a:cs typeface="Times New Roman" pitchFamily="18" charset="0"/>
              </a:rPr>
              <a:t>Modern Database Management</a:t>
            </a:r>
          </a:p>
          <a:p>
            <a:pPr marL="342900" indent="-342900" algn="ctr" eaLnBrk="1" hangingPunct="1">
              <a:lnSpc>
                <a:spcPct val="90000"/>
              </a:lnSpc>
            </a:pPr>
            <a:r>
              <a:rPr lang="en-US" altLang="en-US" sz="2000" b="1" i="1" dirty="0" smtClean="0">
                <a:solidFill>
                  <a:srgbClr val="0070C0"/>
                </a:solidFill>
                <a:cs typeface="Times New Roman" pitchFamily="18" charset="0"/>
              </a:rPr>
              <a:t>12</a:t>
            </a:r>
            <a:r>
              <a:rPr lang="en-US" altLang="en-US" sz="2000" b="1" i="1" baseline="30000" dirty="0" smtClean="0">
                <a:solidFill>
                  <a:srgbClr val="0070C0"/>
                </a:solidFill>
                <a:cs typeface="Times New Roman" pitchFamily="18" charset="0"/>
              </a:rPr>
              <a:t>th</a:t>
            </a:r>
            <a:r>
              <a:rPr lang="en-US" altLang="en-US" sz="2000" b="1" i="1" dirty="0" smtClean="0">
                <a:solidFill>
                  <a:srgbClr val="0070C0"/>
                </a:solidFill>
                <a:cs typeface="Times New Roman" pitchFamily="18" charset="0"/>
              </a:rPr>
              <a:t> Edition</a:t>
            </a:r>
            <a:endParaRPr lang="en-US" altLang="en-US" sz="2000" dirty="0" smtClean="0">
              <a:solidFill>
                <a:srgbClr val="0070C0"/>
              </a:solidFill>
              <a:cs typeface="Times New Roman" pitchFamily="18" charset="0"/>
            </a:endParaRPr>
          </a:p>
          <a:p>
            <a:pPr marL="342900" indent="-342900" algn="ctr" eaLnBrk="1" hangingPunct="1">
              <a:lnSpc>
                <a:spcPct val="90000"/>
              </a:lnSpc>
            </a:pPr>
            <a:r>
              <a:rPr lang="en-US" altLang="en-US" sz="2600" b="1" i="1" dirty="0" smtClean="0">
                <a:solidFill>
                  <a:srgbClr val="FF9900"/>
                </a:solidFill>
                <a:cs typeface="Times New Roman" pitchFamily="18" charset="0"/>
              </a:rPr>
              <a:t>Jeff Hoffer,  Ramesh </a:t>
            </a:r>
            <a:r>
              <a:rPr lang="en-US" altLang="en-US" sz="2600" b="1" i="1" dirty="0" err="1">
                <a:solidFill>
                  <a:srgbClr val="FF9900"/>
                </a:solidFill>
                <a:cs typeface="Times New Roman" pitchFamily="18" charset="0"/>
              </a:rPr>
              <a:t>Venkataraman</a:t>
            </a:r>
            <a:r>
              <a:rPr lang="en-US" altLang="en-US" sz="2600" b="1" i="1" dirty="0">
                <a:solidFill>
                  <a:srgbClr val="FF9900"/>
                </a:solidFill>
                <a:cs typeface="Times New Roman" pitchFamily="18" charset="0"/>
              </a:rPr>
              <a:t>, </a:t>
            </a:r>
            <a:endParaRPr lang="en-US" altLang="en-US" sz="2600" b="1" i="1" dirty="0" smtClean="0">
              <a:solidFill>
                <a:srgbClr val="FF9900"/>
              </a:solidFill>
              <a:cs typeface="Times New Roman" pitchFamily="18" charset="0"/>
            </a:endParaRPr>
          </a:p>
          <a:p>
            <a:pPr marL="342900" indent="-342900" algn="ctr" eaLnBrk="1" hangingPunct="1">
              <a:lnSpc>
                <a:spcPct val="90000"/>
              </a:lnSpc>
            </a:pPr>
            <a:r>
              <a:rPr lang="en-US" altLang="en-US" sz="2600" b="1" i="1" dirty="0" err="1" smtClean="0">
                <a:solidFill>
                  <a:srgbClr val="FF9900"/>
                </a:solidFill>
                <a:cs typeface="Times New Roman" pitchFamily="18" charset="0"/>
              </a:rPr>
              <a:t>Heikki</a:t>
            </a:r>
            <a:r>
              <a:rPr lang="en-US" altLang="en-US" sz="2600" b="1" i="1" dirty="0" smtClean="0">
                <a:solidFill>
                  <a:srgbClr val="FF9900"/>
                </a:solidFill>
                <a:cs typeface="Times New Roman" pitchFamily="18" charset="0"/>
              </a:rPr>
              <a:t> </a:t>
            </a:r>
            <a:r>
              <a:rPr lang="en-US" altLang="en-US" sz="2600" b="1" i="1" dirty="0" err="1" smtClean="0">
                <a:solidFill>
                  <a:srgbClr val="FF9900"/>
                </a:solidFill>
                <a:cs typeface="Times New Roman" pitchFamily="18" charset="0"/>
              </a:rPr>
              <a:t>Topi</a:t>
            </a:r>
            <a:r>
              <a:rPr lang="en-US" altLang="en-US" sz="2200" dirty="0" smtClean="0">
                <a:solidFill>
                  <a:srgbClr val="443329"/>
                </a:solidFill>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285750"/>
            <a:ext cx="8686800" cy="838200"/>
          </a:xfrm>
        </p:spPr>
        <p:txBody>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Data </a:t>
            </a:r>
            <a:r>
              <a:rPr lang="en-US" dirty="0" smtClean="0">
                <a:solidFill>
                  <a:srgbClr val="000000"/>
                </a:solidFill>
                <a:effectLst>
                  <a:outerShdw blurRad="38100" dist="38100" dir="2700000" algn="tl">
                    <a:srgbClr val="FFFFFF"/>
                  </a:outerShdw>
                </a:effectLst>
              </a:rPr>
              <a:t>Redundancy</a:t>
            </a:r>
          </a:p>
        </p:txBody>
      </p:sp>
      <p:sp>
        <p:nvSpPr>
          <p:cNvPr id="40963" name="Rectangle 3"/>
          <p:cNvSpPr>
            <a:spLocks noGrp="1" noChangeArrowheads="1"/>
          </p:cNvSpPr>
          <p:nvPr>
            <p:ph idx="1"/>
          </p:nvPr>
        </p:nvSpPr>
        <p:spPr>
          <a:xfrm>
            <a:off x="304800" y="1600200"/>
            <a:ext cx="8492836" cy="4384964"/>
          </a:xfrm>
        </p:spPr>
        <p:txBody>
          <a:bodyPr>
            <a:normAutofit fontScale="85000" lnSpcReduction="20000"/>
          </a:bodyPr>
          <a:lstStyle/>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Waste of space to have duplicate data</a:t>
            </a: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Causes </a:t>
            </a:r>
            <a:r>
              <a:rPr lang="en-US" sz="3600" dirty="0">
                <a:solidFill>
                  <a:srgbClr val="000000"/>
                </a:solidFill>
                <a:effectLst>
                  <a:outerShdw blurRad="38100" dist="38100" dir="2700000" algn="tl">
                    <a:srgbClr val="FFFFFF"/>
                  </a:outerShdw>
                </a:effectLst>
              </a:rPr>
              <a:t>more maintenance headaches</a:t>
            </a:r>
          </a:p>
          <a:p>
            <a:pPr marL="342900" lvl="1" indent="-342900" eaLnBrk="1" fontAlgn="auto" hangingPunct="1">
              <a:spcAft>
                <a:spcPts val="0"/>
              </a:spcAft>
              <a:buFont typeface="Wingdings 2"/>
              <a:buChar char=""/>
              <a:defRPr/>
            </a:pPr>
            <a:r>
              <a:rPr lang="en-US" altLang="en-US" sz="3600" dirty="0">
                <a:solidFill>
                  <a:srgbClr val="000000"/>
                </a:solidFill>
                <a:effectLst>
                  <a:outerShdw blurRad="38100" dist="38100" dir="2700000" algn="tl">
                    <a:srgbClr val="FFFFFF"/>
                  </a:outerShdw>
                </a:effectLst>
              </a:rPr>
              <a:t>Different and conflicting versions of same data	</a:t>
            </a:r>
            <a:endParaRPr lang="en-US" sz="3600" dirty="0">
              <a:solidFill>
                <a:srgbClr val="000000"/>
              </a:solidFill>
              <a:effectLst>
                <a:outerShdw blurRad="38100" dist="38100" dir="2700000" algn="tl">
                  <a:srgbClr val="FFFFFF"/>
                </a:outerShdw>
              </a:effectLst>
            </a:endParaRPr>
          </a:p>
          <a:p>
            <a:pPr eaLnBrk="1" fontAlgn="auto" hangingPunct="1">
              <a:spcAft>
                <a:spcPts val="0"/>
              </a:spcAft>
              <a:buFont typeface="Wingdings 2"/>
              <a:buChar char=""/>
              <a:defRPr/>
            </a:pPr>
            <a:r>
              <a:rPr lang="en-US" sz="3600" dirty="0">
                <a:solidFill>
                  <a:srgbClr val="000000"/>
                </a:solidFill>
                <a:effectLst>
                  <a:outerShdw blurRad="38100" dist="38100" dir="2700000" algn="tl">
                    <a:srgbClr val="FFFFFF"/>
                  </a:outerShdw>
                </a:effectLst>
              </a:rPr>
              <a:t>The biggest problem</a:t>
            </a:r>
            <a:r>
              <a:rPr lang="en-US" sz="3600" dirty="0" smtClean="0">
                <a:solidFill>
                  <a:srgbClr val="000000"/>
                </a:solidFill>
                <a:effectLst>
                  <a:outerShdw blurRad="38100" dist="38100" dir="2700000" algn="tl">
                    <a:srgbClr val="FFFFFF"/>
                  </a:outerShdw>
                </a:effectLst>
              </a:rPr>
              <a:t>: </a:t>
            </a:r>
          </a:p>
          <a:p>
            <a:pPr lvl="1" eaLnBrk="1" fontAlgn="auto" hangingPunct="1">
              <a:spcAft>
                <a:spcPts val="0"/>
              </a:spcAft>
              <a:buFont typeface="Wingdings 2"/>
              <a:buChar char=""/>
              <a:defRPr/>
            </a:pPr>
            <a:r>
              <a:rPr lang="en-US" sz="3200" b="1" dirty="0" smtClean="0">
                <a:solidFill>
                  <a:srgbClr val="000000"/>
                </a:solidFill>
                <a:effectLst>
                  <a:outerShdw blurRad="38100" dist="38100" dir="2700000" algn="tl">
                    <a:srgbClr val="FFFFFF"/>
                  </a:outerShdw>
                </a:effectLst>
              </a:rPr>
              <a:t>Data changes in one file could cause inconsistencies</a:t>
            </a:r>
          </a:p>
          <a:p>
            <a:pPr lvl="1"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Compromises in </a:t>
            </a:r>
            <a:r>
              <a:rPr lang="en-US" sz="3200" b="1" i="1" dirty="0" smtClean="0">
                <a:solidFill>
                  <a:srgbClr val="000000"/>
                </a:solidFill>
                <a:effectLst>
                  <a:outerShdw blurRad="38100" dist="38100" dir="2700000" algn="tl">
                    <a:srgbClr val="FFFFFF"/>
                  </a:outerShdw>
                </a:effectLst>
              </a:rPr>
              <a:t>data </a:t>
            </a:r>
            <a:r>
              <a:rPr lang="en-US" sz="3200" b="1" i="1" dirty="0" smtClean="0">
                <a:solidFill>
                  <a:srgbClr val="000000"/>
                </a:solidFill>
                <a:effectLst>
                  <a:outerShdw blurRad="38100" dist="38100" dir="2700000" algn="tl">
                    <a:srgbClr val="FFFFFF"/>
                  </a:outerShdw>
                </a:effectLst>
              </a:rPr>
              <a:t>integrity</a:t>
            </a: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Data integrity:</a:t>
            </a:r>
          </a:p>
          <a:p>
            <a:pPr lvl="1" eaLnBrk="1" fontAlgn="auto" hangingPunct="1">
              <a:spcAft>
                <a:spcPts val="0"/>
              </a:spcAft>
              <a:buFont typeface="Wingdings 2"/>
              <a:buChar char=""/>
              <a:defRPr/>
            </a:pPr>
            <a:r>
              <a:rPr lang="en-US" sz="3200" b="1" dirty="0">
                <a:solidFill>
                  <a:srgbClr val="000000"/>
                </a:solidFill>
                <a:effectLst>
                  <a:outerShdw blurRad="38100" dist="38100" dir="2700000" algn="tl">
                    <a:srgbClr val="FFFFFF"/>
                  </a:outerShdw>
                </a:effectLst>
              </a:rPr>
              <a:t>Refers </a:t>
            </a:r>
            <a:r>
              <a:rPr lang="en-US" sz="3200" b="1" dirty="0">
                <a:solidFill>
                  <a:srgbClr val="000000"/>
                </a:solidFill>
                <a:effectLst>
                  <a:outerShdw blurRad="38100" dist="38100" dir="2700000" algn="tl">
                    <a:srgbClr val="FFFFFF"/>
                  </a:outerShdw>
                </a:effectLst>
              </a:rPr>
              <a:t>to ensuring the validity, security, and availability of a company’s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altLang="en-US" dirty="0" smtClean="0"/>
              <a:t>File-based system (</a:t>
            </a:r>
            <a:r>
              <a:rPr lang="en-US" altLang="en-US" dirty="0" err="1" smtClean="0"/>
              <a:t>con’t</a:t>
            </a:r>
            <a:r>
              <a:rPr lang="en-US" altLang="en-US" dirty="0" smtClean="0"/>
              <a:t>)</a:t>
            </a:r>
          </a:p>
        </p:txBody>
      </p:sp>
      <p:sp>
        <p:nvSpPr>
          <p:cNvPr id="1028" name="Content Placeholder 2"/>
          <p:cNvSpPr>
            <a:spLocks noGrp="1"/>
          </p:cNvSpPr>
          <p:nvPr>
            <p:ph idx="1"/>
          </p:nvPr>
        </p:nvSpPr>
        <p:spPr/>
        <p:txBody>
          <a:bodyPr/>
          <a:lstStyle/>
          <a:p>
            <a:pPr eaLnBrk="1" hangingPunct="1"/>
            <a:r>
              <a:rPr lang="en-US" altLang="en-US" smtClean="0"/>
              <a:t>Disadvantages</a:t>
            </a:r>
          </a:p>
          <a:p>
            <a:pPr lvl="1" eaLnBrk="1" hangingPunct="1"/>
            <a:r>
              <a:rPr lang="en-US" altLang="en-US" smtClean="0"/>
              <a:t>E.g.</a:t>
            </a:r>
          </a:p>
          <a:p>
            <a:pPr lvl="1" eaLnBrk="1" hangingPunct="1"/>
            <a:endParaRPr lang="en-US" altLang="en-US" smtClean="0"/>
          </a:p>
          <a:p>
            <a:pPr lvl="1" eaLnBrk="1" hangingPunct="1"/>
            <a:endParaRPr lang="en-US" altLang="en-US" smtClean="0"/>
          </a:p>
        </p:txBody>
      </p:sp>
      <p:graphicFrame>
        <p:nvGraphicFramePr>
          <p:cNvPr id="1026" name="Object 3"/>
          <p:cNvGraphicFramePr>
            <a:graphicFrameLocks noChangeAspect="1"/>
          </p:cNvGraphicFramePr>
          <p:nvPr/>
        </p:nvGraphicFramePr>
        <p:xfrm>
          <a:off x="758825" y="2667000"/>
          <a:ext cx="7694613" cy="3406775"/>
        </p:xfrm>
        <a:graphic>
          <a:graphicData uri="http://schemas.openxmlformats.org/presentationml/2006/ole">
            <mc:AlternateContent xmlns:mc="http://schemas.openxmlformats.org/markup-compatibility/2006">
              <mc:Choice xmlns:v="urn:schemas-microsoft-com:vml" Requires="v">
                <p:oleObj spid="_x0000_s1027" name="Worksheet" r:id="rId3" imgW="3305057" imgH="723900" progId="Excel.Sheet.8">
                  <p:embed/>
                </p:oleObj>
              </mc:Choice>
              <mc:Fallback>
                <p:oleObj name="Worksheet" r:id="rId3" imgW="3305057" imgH="7239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 y="2667000"/>
                        <a:ext cx="7694613" cy="3406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763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282575" y="296863"/>
            <a:ext cx="8686800" cy="838200"/>
          </a:xfrm>
        </p:spPr>
        <p:txBody>
          <a:bodyPr lIns="90488" tIns="44450" rIns="90488" bIns="44450"/>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SOLUTION:   The DATABASE Approach</a:t>
            </a:r>
          </a:p>
        </p:txBody>
      </p:sp>
      <p:sp>
        <p:nvSpPr>
          <p:cNvPr id="44035" name="Rectangle 1027"/>
          <p:cNvSpPr>
            <a:spLocks noGrp="1" noChangeArrowheads="1"/>
          </p:cNvSpPr>
          <p:nvPr>
            <p:ph idx="1"/>
          </p:nvPr>
        </p:nvSpPr>
        <p:spPr>
          <a:xfrm>
            <a:off x="457200" y="1981200"/>
            <a:ext cx="8229600" cy="2900363"/>
          </a:xfrm>
        </p:spPr>
        <p:txBody>
          <a:bodyPr lIns="90488" tIns="44450" rIns="90488" bIns="44450">
            <a:normAutofit/>
          </a:bodyPr>
          <a:lstStyle/>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Central repository of shared data</a:t>
            </a: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Data is managed by a controlling agent</a:t>
            </a: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Stored in a standardized, convenient form</a:t>
            </a:r>
          </a:p>
          <a:p>
            <a:pPr eaLnBrk="1" fontAlgn="auto" hangingPunct="1">
              <a:spcAft>
                <a:spcPts val="0"/>
              </a:spcAft>
              <a:buFont typeface="Wingdings" pitchFamily="2" charset="2"/>
              <a:buNone/>
              <a:defRPr/>
            </a:pPr>
            <a:endParaRPr lang="en-US" sz="3600" dirty="0" smtClean="0">
              <a:solidFill>
                <a:srgbClr val="000000"/>
              </a:solidFill>
              <a:effectLst>
                <a:outerShdw blurRad="38100" dist="38100" dir="2700000" algn="tl">
                  <a:srgbClr val="FFFFFF"/>
                </a:outerShdw>
              </a:effectLst>
            </a:endParaRPr>
          </a:p>
        </p:txBody>
      </p:sp>
      <p:sp>
        <p:nvSpPr>
          <p:cNvPr id="20485" name="Text Box 1028"/>
          <p:cNvSpPr txBox="1">
            <a:spLocks noChangeArrowheads="1"/>
          </p:cNvSpPr>
          <p:nvPr/>
        </p:nvSpPr>
        <p:spPr bwMode="auto">
          <a:xfrm>
            <a:off x="838200" y="5414963"/>
            <a:ext cx="8123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a:r>
              <a:rPr lang="en-US" altLang="en-US" sz="2800">
                <a:solidFill>
                  <a:srgbClr val="990000"/>
                </a:solidFill>
                <a:cs typeface="Tahoma" pitchFamily="34" charset="0"/>
              </a:rPr>
              <a:t>Requires a Database Management System (DBMS)</a:t>
            </a:r>
            <a:endParaRPr lang="en-US" altLang="en-US" sz="2400">
              <a:solidFill>
                <a:srgbClr val="990000"/>
              </a:solidFill>
              <a:cs typeface="Tahom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14375" y="152400"/>
            <a:ext cx="7715250" cy="704850"/>
          </a:xfrm>
        </p:spPr>
        <p:txBody>
          <a:bodyPr wrap="none" lIns="41275" tIns="17462" rIns="41275" bIns="17462" anchor="t">
            <a:spAutoFit/>
          </a:bodyPr>
          <a:lstStyle/>
          <a:p>
            <a:pPr defTabSz="804863" eaLnBrk="1" fontAlgn="auto" hangingPunct="1">
              <a:spcAft>
                <a:spcPts val="0"/>
              </a:spcAft>
              <a:defRPr/>
            </a:pPr>
            <a:r>
              <a:rPr lang="en-US" dirty="0" smtClean="0">
                <a:solidFill>
                  <a:srgbClr val="000000"/>
                </a:solidFill>
                <a:effectLst>
                  <a:outerShdw blurRad="38100" dist="38100" dir="2700000" algn="tl">
                    <a:srgbClr val="FFFFFF"/>
                  </a:outerShdw>
                </a:effectLst>
              </a:rPr>
              <a:t>Database Management System</a:t>
            </a:r>
          </a:p>
        </p:txBody>
      </p:sp>
      <p:sp>
        <p:nvSpPr>
          <p:cNvPr id="21508" name="Text Box 81"/>
          <p:cNvSpPr txBox="1">
            <a:spLocks noChangeArrowheads="1"/>
          </p:cNvSpPr>
          <p:nvPr/>
        </p:nvSpPr>
        <p:spPr bwMode="auto">
          <a:xfrm>
            <a:off x="153988" y="5753100"/>
            <a:ext cx="8932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a:spcBef>
                <a:spcPct val="50000"/>
              </a:spcBef>
            </a:pPr>
            <a:r>
              <a:rPr lang="en-US" altLang="en-US" i="1">
                <a:solidFill>
                  <a:srgbClr val="000000"/>
                </a:solidFill>
                <a:cs typeface="Tahoma" pitchFamily="34" charset="0"/>
              </a:rPr>
              <a:t>DBMS manages data resources like an operating system manages hardware resources</a:t>
            </a:r>
            <a:endParaRPr lang="en-US" altLang="en-US">
              <a:solidFill>
                <a:srgbClr val="000000"/>
              </a:solidFill>
              <a:cs typeface="Tahoma" pitchFamily="34" charset="0"/>
            </a:endParaRPr>
          </a:p>
        </p:txBody>
      </p:sp>
      <p:sp>
        <p:nvSpPr>
          <p:cNvPr id="21509" name="Rectangle 126"/>
          <p:cNvSpPr>
            <a:spLocks noChangeArrowheads="1"/>
          </p:cNvSpPr>
          <p:nvPr/>
        </p:nvSpPr>
        <p:spPr bwMode="auto">
          <a:xfrm>
            <a:off x="773113" y="1177925"/>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eaLnBrk="1" hangingPunct="1">
              <a:spcBef>
                <a:spcPct val="20000"/>
              </a:spcBef>
              <a:buClr>
                <a:schemeClr val="bg1"/>
              </a:buClr>
              <a:buSzPct val="65000"/>
              <a:buFont typeface="Wingdings" pitchFamily="2" charset="2"/>
              <a:buChar char="n"/>
            </a:pPr>
            <a:r>
              <a:rPr lang="en-US" altLang="en-US" sz="2000">
                <a:solidFill>
                  <a:srgbClr val="000000"/>
                </a:solidFill>
              </a:rPr>
              <a:t>A software system that is used to create, maintain, and provide controlled access to user databases</a:t>
            </a:r>
          </a:p>
        </p:txBody>
      </p:sp>
      <p:sp>
        <p:nvSpPr>
          <p:cNvPr id="21510" name="Rectangle 131"/>
          <p:cNvSpPr>
            <a:spLocks noChangeArrowheads="1"/>
          </p:cNvSpPr>
          <p:nvPr/>
        </p:nvSpPr>
        <p:spPr bwMode="auto">
          <a:xfrm>
            <a:off x="990600" y="2084388"/>
            <a:ext cx="1676400" cy="914400"/>
          </a:xfrm>
          <a:prstGeom prst="rect">
            <a:avLst/>
          </a:prstGeom>
          <a:solidFill>
            <a:srgbClr val="969696"/>
          </a:solidFill>
          <a:ln w="25400">
            <a:solidFill>
              <a:srgbClr val="990000"/>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altLang="en-US"/>
              <a:t>Order Filing</a:t>
            </a:r>
          </a:p>
          <a:p>
            <a:pPr algn="ctr" eaLnBrk="1" hangingPunct="1"/>
            <a:r>
              <a:rPr lang="en-US" altLang="en-US"/>
              <a:t> System</a:t>
            </a:r>
          </a:p>
        </p:txBody>
      </p:sp>
      <p:sp>
        <p:nvSpPr>
          <p:cNvPr id="21511" name="Rectangle 133"/>
          <p:cNvSpPr>
            <a:spLocks noChangeArrowheads="1"/>
          </p:cNvSpPr>
          <p:nvPr/>
        </p:nvSpPr>
        <p:spPr bwMode="auto">
          <a:xfrm>
            <a:off x="990600" y="3227388"/>
            <a:ext cx="1676400" cy="914400"/>
          </a:xfrm>
          <a:prstGeom prst="rect">
            <a:avLst/>
          </a:prstGeom>
          <a:solidFill>
            <a:srgbClr val="969696"/>
          </a:solidFill>
          <a:ln w="25400">
            <a:solidFill>
              <a:srgbClr val="990000"/>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altLang="en-US"/>
              <a:t>Invoicing</a:t>
            </a:r>
          </a:p>
          <a:p>
            <a:pPr algn="ctr" eaLnBrk="1" hangingPunct="1"/>
            <a:r>
              <a:rPr lang="en-US" altLang="en-US"/>
              <a:t> System</a:t>
            </a:r>
          </a:p>
        </p:txBody>
      </p:sp>
      <p:sp>
        <p:nvSpPr>
          <p:cNvPr id="21512" name="Rectangle 134"/>
          <p:cNvSpPr>
            <a:spLocks noChangeArrowheads="1"/>
          </p:cNvSpPr>
          <p:nvPr/>
        </p:nvSpPr>
        <p:spPr bwMode="auto">
          <a:xfrm>
            <a:off x="990600" y="4370388"/>
            <a:ext cx="1676400" cy="914400"/>
          </a:xfrm>
          <a:prstGeom prst="rect">
            <a:avLst/>
          </a:prstGeom>
          <a:solidFill>
            <a:srgbClr val="969696"/>
          </a:solidFill>
          <a:ln w="25400">
            <a:solidFill>
              <a:srgbClr val="990000"/>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altLang="en-US"/>
              <a:t>Payroll</a:t>
            </a:r>
          </a:p>
          <a:p>
            <a:pPr algn="ctr" eaLnBrk="1" hangingPunct="1"/>
            <a:r>
              <a:rPr lang="en-US" altLang="en-US"/>
              <a:t> System</a:t>
            </a:r>
          </a:p>
        </p:txBody>
      </p:sp>
      <p:sp>
        <p:nvSpPr>
          <p:cNvPr id="21513" name="Rectangle 135"/>
          <p:cNvSpPr>
            <a:spLocks noChangeArrowheads="1"/>
          </p:cNvSpPr>
          <p:nvPr/>
        </p:nvSpPr>
        <p:spPr bwMode="auto">
          <a:xfrm>
            <a:off x="4038600" y="3227388"/>
            <a:ext cx="1676400" cy="914400"/>
          </a:xfrm>
          <a:prstGeom prst="rect">
            <a:avLst/>
          </a:prstGeom>
          <a:solidFill>
            <a:srgbClr val="969696"/>
          </a:solidFill>
          <a:ln w="25400">
            <a:solidFill>
              <a:srgbClr val="990000"/>
            </a:solidFill>
            <a:miter lim="800000"/>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altLang="en-US"/>
              <a:t>DBMS</a:t>
            </a:r>
          </a:p>
        </p:txBody>
      </p:sp>
      <p:sp>
        <p:nvSpPr>
          <p:cNvPr id="21514" name="Line 136"/>
          <p:cNvSpPr>
            <a:spLocks noChangeShapeType="1"/>
          </p:cNvSpPr>
          <p:nvPr/>
        </p:nvSpPr>
        <p:spPr bwMode="auto">
          <a:xfrm>
            <a:off x="2667000" y="2465388"/>
            <a:ext cx="1371600" cy="838200"/>
          </a:xfrm>
          <a:prstGeom prst="line">
            <a:avLst/>
          </a:prstGeom>
          <a:noFill/>
          <a:ln w="25400">
            <a:solidFill>
              <a:srgbClr val="99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515" name="Line 137"/>
          <p:cNvSpPr>
            <a:spLocks noChangeShapeType="1"/>
          </p:cNvSpPr>
          <p:nvPr/>
        </p:nvSpPr>
        <p:spPr bwMode="auto">
          <a:xfrm>
            <a:off x="2667000" y="3684588"/>
            <a:ext cx="1371600" cy="0"/>
          </a:xfrm>
          <a:prstGeom prst="line">
            <a:avLst/>
          </a:prstGeom>
          <a:noFill/>
          <a:ln w="25400">
            <a:solidFill>
              <a:srgbClr val="99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516" name="Line 138"/>
          <p:cNvSpPr>
            <a:spLocks noChangeShapeType="1"/>
          </p:cNvSpPr>
          <p:nvPr/>
        </p:nvSpPr>
        <p:spPr bwMode="auto">
          <a:xfrm flipV="1">
            <a:off x="2667000" y="3989388"/>
            <a:ext cx="1371600" cy="838200"/>
          </a:xfrm>
          <a:prstGeom prst="line">
            <a:avLst/>
          </a:prstGeom>
          <a:noFill/>
          <a:ln w="25400">
            <a:solidFill>
              <a:srgbClr val="99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1517" name="AutoShape 139"/>
          <p:cNvSpPr>
            <a:spLocks noChangeArrowheads="1"/>
          </p:cNvSpPr>
          <p:nvPr/>
        </p:nvSpPr>
        <p:spPr bwMode="auto">
          <a:xfrm>
            <a:off x="6553200" y="2160588"/>
            <a:ext cx="2209800" cy="3200400"/>
          </a:xfrm>
          <a:prstGeom prst="flowChartMagneticDisk">
            <a:avLst/>
          </a:prstGeom>
          <a:solidFill>
            <a:srgbClr val="969696"/>
          </a:solidFill>
          <a:ln w="25400">
            <a:solidFill>
              <a:srgbClr val="990000"/>
            </a:solidFill>
            <a:round/>
            <a:headEnd/>
            <a:tailEnd/>
          </a:ln>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en-US" altLang="en-US"/>
          </a:p>
          <a:p>
            <a:pPr algn="ctr" eaLnBrk="1" hangingPunct="1"/>
            <a:r>
              <a:rPr lang="en-US" altLang="en-US"/>
              <a:t>Central database</a:t>
            </a:r>
          </a:p>
          <a:p>
            <a:pPr algn="ctr" eaLnBrk="1" hangingPunct="1"/>
            <a:endParaRPr lang="en-US" altLang="en-US"/>
          </a:p>
          <a:p>
            <a:pPr algn="ctr" eaLnBrk="1" hangingPunct="1"/>
            <a:r>
              <a:rPr lang="en-US" altLang="en-US"/>
              <a:t>Contains employee,</a:t>
            </a:r>
          </a:p>
          <a:p>
            <a:pPr algn="ctr" eaLnBrk="1" hangingPunct="1"/>
            <a:r>
              <a:rPr lang="en-US" altLang="en-US"/>
              <a:t>order, inventory, </a:t>
            </a:r>
          </a:p>
          <a:p>
            <a:pPr algn="ctr" eaLnBrk="1" hangingPunct="1"/>
            <a:r>
              <a:rPr lang="en-US" altLang="en-US"/>
              <a:t>pricing, and </a:t>
            </a:r>
          </a:p>
          <a:p>
            <a:pPr algn="ctr" eaLnBrk="1" hangingPunct="1"/>
            <a:r>
              <a:rPr lang="en-US" altLang="en-US"/>
              <a:t>customer data</a:t>
            </a:r>
          </a:p>
        </p:txBody>
      </p:sp>
      <p:sp>
        <p:nvSpPr>
          <p:cNvPr id="21518" name="Line 140"/>
          <p:cNvSpPr>
            <a:spLocks noChangeShapeType="1"/>
          </p:cNvSpPr>
          <p:nvPr/>
        </p:nvSpPr>
        <p:spPr bwMode="auto">
          <a:xfrm>
            <a:off x="5715000" y="3684588"/>
            <a:ext cx="838200" cy="0"/>
          </a:xfrm>
          <a:prstGeom prst="line">
            <a:avLst/>
          </a:prstGeom>
          <a:noFill/>
          <a:ln w="25400">
            <a:solidFill>
              <a:srgbClr val="990000"/>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Database Management System</a:t>
            </a:r>
          </a:p>
        </p:txBody>
      </p:sp>
      <p:sp>
        <p:nvSpPr>
          <p:cNvPr id="11267" name="Content Placeholder 2"/>
          <p:cNvSpPr>
            <a:spLocks noGrp="1"/>
          </p:cNvSpPr>
          <p:nvPr>
            <p:ph idx="1"/>
          </p:nvPr>
        </p:nvSpPr>
        <p:spPr/>
        <p:txBody>
          <a:bodyPr/>
          <a:lstStyle/>
          <a:p>
            <a:pPr eaLnBrk="1" hangingPunct="1"/>
            <a:endParaRPr lang="en-US" altLang="en-US" smtClean="0"/>
          </a:p>
        </p:txBody>
      </p:sp>
      <p:pic>
        <p:nvPicPr>
          <p:cNvPr id="1126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0347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20675" y="315913"/>
            <a:ext cx="9144000" cy="1371600"/>
          </a:xfrm>
        </p:spPr>
        <p:txBody>
          <a:bodyPr/>
          <a:lstStyle/>
          <a:p>
            <a:pPr eaLnBrk="1" fontAlgn="auto" hangingPunct="1">
              <a:spcAft>
                <a:spcPts val="0"/>
              </a:spcAft>
              <a:defRPr/>
            </a:pPr>
            <a:r>
              <a:rPr lang="en-US" sz="3900" dirty="0" smtClean="0">
                <a:solidFill>
                  <a:srgbClr val="000000"/>
                </a:solidFill>
                <a:effectLst>
                  <a:outerShdw blurRad="38100" dist="38100" dir="2700000" algn="tl">
                    <a:srgbClr val="FFFFFF"/>
                  </a:outerShdw>
                </a:effectLst>
              </a:rPr>
              <a:t>Advantages of THE DatabaSE APPROACH</a:t>
            </a:r>
          </a:p>
        </p:txBody>
      </p:sp>
      <p:sp>
        <p:nvSpPr>
          <p:cNvPr id="167939" name="Rectangle 3"/>
          <p:cNvSpPr>
            <a:spLocks noGrp="1" noChangeArrowheads="1"/>
          </p:cNvSpPr>
          <p:nvPr>
            <p:ph idx="1"/>
          </p:nvPr>
        </p:nvSpPr>
        <p:spPr>
          <a:xfrm>
            <a:off x="388938" y="1733550"/>
            <a:ext cx="8229600" cy="4572000"/>
          </a:xfrm>
        </p:spPr>
        <p:txBody>
          <a:bodyPr>
            <a:normAutofit/>
          </a:bodyPr>
          <a:lstStyle/>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Program-data independence</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Planned data redundancy</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Improved data consistency</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Improved data sharing</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Increased application development productivity</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Enforcement of standards</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Improved data quality</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Improved data accessibility and responsiveness</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Reduced program maintenance</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Improved decision support</a:t>
            </a:r>
          </a:p>
          <a:p>
            <a:pPr eaLnBrk="1" fontAlgn="auto" hangingPunct="1">
              <a:lnSpc>
                <a:spcPct val="80000"/>
              </a:lnSpc>
              <a:spcAft>
                <a:spcPts val="0"/>
              </a:spcAft>
              <a:buFont typeface="Wingdings 2"/>
              <a:buChar char=""/>
              <a:defRPr/>
            </a:pPr>
            <a:endParaRPr lang="en-US" sz="2800" dirty="0" smtClean="0">
              <a:solidFill>
                <a:srgbClr val="000000"/>
              </a:solidFill>
              <a:effectLst>
                <a:outerShdw blurRad="38100" dist="38100" dir="2700000" algn="tl">
                  <a:srgbClr val="FFFFFF"/>
                </a:outerShdw>
              </a:effectLst>
            </a:endParaRPr>
          </a:p>
          <a:p>
            <a:pPr lvl="1" eaLnBrk="1" fontAlgn="auto" hangingPunct="1">
              <a:lnSpc>
                <a:spcPct val="80000"/>
              </a:lnSpc>
              <a:spcAft>
                <a:spcPts val="0"/>
              </a:spcAft>
              <a:buFont typeface="Wingdings 2"/>
              <a:buChar char=""/>
              <a:defRPr/>
            </a:pPr>
            <a:endParaRPr lang="en-US" sz="2400" dirty="0" smtClean="0">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2119092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pPr eaLnBrk="1" hangingPunct="1"/>
            <a:r>
              <a:rPr lang="en-US" altLang="en-US" smtClean="0"/>
              <a:t>Database System Types</a:t>
            </a:r>
          </a:p>
        </p:txBody>
      </p:sp>
      <p:sp>
        <p:nvSpPr>
          <p:cNvPr id="9219" name="Content Placeholder 2"/>
          <p:cNvSpPr>
            <a:spLocks noGrp="1"/>
          </p:cNvSpPr>
          <p:nvPr>
            <p:ph idx="1"/>
          </p:nvPr>
        </p:nvSpPr>
        <p:spPr>
          <a:xfrm>
            <a:off x="457200" y="914400"/>
            <a:ext cx="8229600" cy="4525963"/>
          </a:xfrm>
        </p:spPr>
        <p:txBody>
          <a:bodyPr/>
          <a:lstStyle/>
          <a:p>
            <a:pPr eaLnBrk="1" hangingPunct="1">
              <a:spcBef>
                <a:spcPts val="0"/>
              </a:spcBef>
            </a:pPr>
            <a:r>
              <a:rPr lang="en-US" altLang="en-US" dirty="0" smtClean="0"/>
              <a:t>Number of users </a:t>
            </a:r>
          </a:p>
          <a:p>
            <a:pPr lvl="1" eaLnBrk="1" hangingPunct="1">
              <a:spcBef>
                <a:spcPts val="0"/>
              </a:spcBef>
            </a:pPr>
            <a:r>
              <a:rPr lang="en-US" altLang="en-US" dirty="0" smtClean="0"/>
              <a:t>Single-user vs. Multiuser Database </a:t>
            </a:r>
          </a:p>
          <a:p>
            <a:pPr eaLnBrk="1" hangingPunct="1">
              <a:spcBef>
                <a:spcPts val="0"/>
              </a:spcBef>
            </a:pPr>
            <a:r>
              <a:rPr lang="en-US" altLang="en-US" dirty="0" smtClean="0"/>
              <a:t>Location </a:t>
            </a:r>
          </a:p>
          <a:p>
            <a:pPr lvl="1" eaLnBrk="1" hangingPunct="1">
              <a:spcBef>
                <a:spcPts val="0"/>
              </a:spcBef>
            </a:pPr>
            <a:r>
              <a:rPr lang="en-US" altLang="en-US" dirty="0" smtClean="0"/>
              <a:t>Centralized vs. Distributed</a:t>
            </a:r>
          </a:p>
          <a:p>
            <a:pPr eaLnBrk="1" hangingPunct="1">
              <a:spcBef>
                <a:spcPts val="0"/>
              </a:spcBef>
            </a:pPr>
            <a:r>
              <a:rPr lang="en-US" altLang="en-US" dirty="0" smtClean="0"/>
              <a:t>Use</a:t>
            </a:r>
          </a:p>
          <a:p>
            <a:pPr lvl="1" eaLnBrk="1" hangingPunct="1">
              <a:spcBef>
                <a:spcPts val="0"/>
              </a:spcBef>
            </a:pPr>
            <a:r>
              <a:rPr lang="en-US" altLang="en-US" dirty="0" smtClean="0"/>
              <a:t>Production or transactional</a:t>
            </a:r>
          </a:p>
          <a:p>
            <a:pPr lvl="2" eaLnBrk="1" hangingPunct="1">
              <a:spcBef>
                <a:spcPts val="0"/>
              </a:spcBef>
            </a:pPr>
            <a:r>
              <a:rPr lang="en-US" altLang="en-US" dirty="0" smtClean="0"/>
              <a:t>Day to day operations</a:t>
            </a:r>
          </a:p>
          <a:p>
            <a:pPr lvl="1" eaLnBrk="1" hangingPunct="1">
              <a:spcBef>
                <a:spcPts val="0"/>
              </a:spcBef>
            </a:pPr>
            <a:r>
              <a:rPr lang="en-US" altLang="en-US" dirty="0" smtClean="0"/>
              <a:t>Decision support or data warehouse</a:t>
            </a:r>
          </a:p>
          <a:p>
            <a:pPr lvl="2" eaLnBrk="1" hangingPunct="1">
              <a:spcBef>
                <a:spcPts val="0"/>
              </a:spcBef>
            </a:pPr>
            <a:r>
              <a:rPr lang="en-US" altLang="en-US" dirty="0" smtClean="0"/>
              <a:t>Store historical data</a:t>
            </a:r>
          </a:p>
          <a:p>
            <a:pPr lvl="2" eaLnBrk="1" hangingPunct="1">
              <a:spcBef>
                <a:spcPts val="0"/>
              </a:spcBef>
            </a:pPr>
            <a:r>
              <a:rPr lang="en-US" altLang="en-US" dirty="0" smtClean="0"/>
              <a:t>Required for tactical or strategic decisions</a:t>
            </a:r>
          </a:p>
          <a:p>
            <a:pPr lvl="2" eaLnBrk="1" hangingPunct="1">
              <a:spcBef>
                <a:spcPts val="0"/>
              </a:spcBef>
            </a:pPr>
            <a:r>
              <a:rPr lang="en-US" altLang="en-US" dirty="0" smtClean="0"/>
              <a:t>It has special structure </a:t>
            </a:r>
          </a:p>
          <a:p>
            <a:pPr eaLnBrk="1" hangingPunct="1">
              <a:spcBef>
                <a:spcPts val="0"/>
              </a:spcBef>
            </a:pPr>
            <a:endParaRPr lang="en-US" altLang="en-US" dirty="0" smtClean="0"/>
          </a:p>
        </p:txBody>
      </p:sp>
    </p:spTree>
    <p:extLst>
      <p:ext uri="{BB962C8B-B14F-4D97-AF65-F5344CB8AC3E}">
        <p14:creationId xmlns:p14="http://schemas.microsoft.com/office/powerpoint/2010/main" val="240378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28600" y="350838"/>
            <a:ext cx="8915400" cy="13716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Costs and Risks of the Database Approach</a:t>
            </a:r>
          </a:p>
        </p:txBody>
      </p:sp>
      <p:sp>
        <p:nvSpPr>
          <p:cNvPr id="168963" name="Rectangle 3"/>
          <p:cNvSpPr>
            <a:spLocks noGrp="1" noChangeArrowheads="1"/>
          </p:cNvSpPr>
          <p:nvPr>
            <p:ph idx="1"/>
          </p:nvPr>
        </p:nvSpPr>
        <p:spPr>
          <a:xfrm>
            <a:off x="434975" y="2000250"/>
            <a:ext cx="8229600" cy="3810000"/>
          </a:xfrm>
        </p:spPr>
        <p:txBody>
          <a:bodyPr>
            <a:normAutofit/>
          </a:bodyPr>
          <a:lstStyle/>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New, specialized personnel</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Installation and management cost and complexity</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Conversion costs</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Need for explicit backup and recovery</a:t>
            </a:r>
          </a:p>
          <a:p>
            <a:pPr eaLnBrk="1" fontAlgn="auto" hangingPunct="1">
              <a:spcAft>
                <a:spcPts val="0"/>
              </a:spcAft>
              <a:buFont typeface="Wingdings 2"/>
              <a:buChar char=""/>
              <a:defRPr/>
            </a:pPr>
            <a:r>
              <a:rPr lang="en-US" dirty="0" smtClean="0">
                <a:solidFill>
                  <a:srgbClr val="000000"/>
                </a:solidFill>
                <a:effectLst>
                  <a:outerShdw blurRad="38100" dist="38100" dir="2700000" algn="tl">
                    <a:srgbClr val="FFFFFF"/>
                  </a:outerShdw>
                </a:effectLst>
              </a:rPr>
              <a:t>Organizational conflict</a:t>
            </a:r>
          </a:p>
        </p:txBody>
      </p:sp>
    </p:spTree>
    <p:extLst>
      <p:ext uri="{BB962C8B-B14F-4D97-AF65-F5344CB8AC3E}">
        <p14:creationId xmlns:p14="http://schemas.microsoft.com/office/powerpoint/2010/main" val="788752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03225" y="180109"/>
            <a:ext cx="8423564" cy="1066800"/>
          </a:xfrm>
        </p:spPr>
        <p:txBody>
          <a:bodyPr>
            <a:normAutofit fontScale="90000"/>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Elements of the Database Approach</a:t>
            </a:r>
          </a:p>
        </p:txBody>
      </p:sp>
      <p:sp>
        <p:nvSpPr>
          <p:cNvPr id="151555" name="Rectangle 3"/>
          <p:cNvSpPr>
            <a:spLocks noGrp="1" noChangeArrowheads="1"/>
          </p:cNvSpPr>
          <p:nvPr>
            <p:ph idx="1"/>
          </p:nvPr>
        </p:nvSpPr>
        <p:spPr>
          <a:xfrm>
            <a:off x="403225" y="1246909"/>
            <a:ext cx="8229600" cy="5162840"/>
          </a:xfrm>
        </p:spPr>
        <p:txBody>
          <a:bodyPr>
            <a:normAutofit fontScale="92500" lnSpcReduction="10000"/>
          </a:bodyPr>
          <a:lstStyle/>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Data models </a:t>
            </a:r>
          </a:p>
          <a:p>
            <a:pPr lvl="1" eaLnBrk="1" fontAlgn="auto" hangingPunct="1">
              <a:lnSpc>
                <a:spcPct val="8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Graphical diagram capturing nature and relationship of data</a:t>
            </a:r>
          </a:p>
          <a:p>
            <a:pPr lvl="1" eaLnBrk="1" fontAlgn="auto" hangingPunct="1">
              <a:lnSpc>
                <a:spcPct val="8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Enterprise Data Model–high-level entities and relationships for the organization</a:t>
            </a:r>
          </a:p>
          <a:p>
            <a:pPr lvl="1" eaLnBrk="1" fontAlgn="auto" hangingPunct="1">
              <a:lnSpc>
                <a:spcPct val="8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Project Data Model–more detailed view, matching data structure in database or data warehouse </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Entities</a:t>
            </a:r>
          </a:p>
          <a:p>
            <a:pPr lvl="1" eaLnBrk="1" fontAlgn="auto" hangingPunct="1">
              <a:lnSpc>
                <a:spcPct val="8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Noun form describing a person, place, object, event, or concept</a:t>
            </a:r>
          </a:p>
          <a:p>
            <a:pPr lvl="1" eaLnBrk="1" fontAlgn="auto" hangingPunct="1">
              <a:lnSpc>
                <a:spcPct val="8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Composed of attributes</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Relationships</a:t>
            </a:r>
          </a:p>
          <a:p>
            <a:pPr lvl="1" eaLnBrk="1" fontAlgn="auto" hangingPunct="1">
              <a:lnSpc>
                <a:spcPct val="8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Between entities</a:t>
            </a:r>
          </a:p>
          <a:p>
            <a:pPr lvl="1" eaLnBrk="1" fontAlgn="auto" hangingPunct="1">
              <a:lnSpc>
                <a:spcPct val="8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Usually one-to-many (1:M) or many-to-many (M:N), but could also be one-to-one (1:1)</a:t>
            </a:r>
          </a:p>
          <a:p>
            <a:pPr eaLnBrk="1" fontAlgn="auto" hangingPunct="1">
              <a:lnSpc>
                <a:spcPct val="8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Relational Databases</a:t>
            </a:r>
          </a:p>
          <a:p>
            <a:pPr lvl="1" eaLnBrk="1" fontAlgn="auto" hangingPunct="1">
              <a:lnSpc>
                <a:spcPct val="8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Database technology involving tables (relations) representing entities and primary/foreign keys representing relationships</a:t>
            </a:r>
          </a:p>
          <a:p>
            <a:pPr lvl="1" eaLnBrk="1" fontAlgn="auto" hangingPunct="1">
              <a:lnSpc>
                <a:spcPct val="80000"/>
              </a:lnSpc>
              <a:spcAft>
                <a:spcPts val="0"/>
              </a:spcAft>
              <a:buFont typeface="Wingdings 2"/>
              <a:buChar char=""/>
              <a:defRPr/>
            </a:pPr>
            <a:endParaRPr lang="en-US" sz="2000"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6"/>
          <p:cNvSpPr txBox="1">
            <a:spLocks noChangeArrowheads="1"/>
          </p:cNvSpPr>
          <p:nvPr/>
        </p:nvSpPr>
        <p:spPr bwMode="auto">
          <a:xfrm>
            <a:off x="3116263" y="893763"/>
            <a:ext cx="396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eaLnBrk="1" hangingPunct="1"/>
            <a:r>
              <a:rPr lang="en-US" altLang="en-US">
                <a:solidFill>
                  <a:srgbClr val="000000"/>
                </a:solidFill>
              </a:rPr>
              <a:t>Segment of an enterprise data model</a:t>
            </a:r>
          </a:p>
        </p:txBody>
      </p:sp>
      <p:sp>
        <p:nvSpPr>
          <p:cNvPr id="25604" name="Text Box 7"/>
          <p:cNvSpPr txBox="1">
            <a:spLocks noChangeArrowheads="1"/>
          </p:cNvSpPr>
          <p:nvPr/>
        </p:nvSpPr>
        <p:spPr bwMode="auto">
          <a:xfrm>
            <a:off x="4108450" y="2605088"/>
            <a:ext cx="4125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eaLnBrk="1" hangingPunct="1"/>
            <a:r>
              <a:rPr lang="en-US" altLang="en-US">
                <a:solidFill>
                  <a:srgbClr val="000000"/>
                </a:solidFill>
              </a:rPr>
              <a:t>Segment of a project-level data model</a:t>
            </a:r>
          </a:p>
        </p:txBody>
      </p:sp>
      <p:sp>
        <p:nvSpPr>
          <p:cNvPr id="25605" name="Rectangle 2"/>
          <p:cNvSpPr>
            <a:spLocks noChangeArrowheads="1"/>
          </p:cNvSpPr>
          <p:nvPr/>
        </p:nvSpPr>
        <p:spPr bwMode="auto">
          <a:xfrm>
            <a:off x="0" y="2460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eaLnBrk="1" hangingPunct="1">
              <a:spcBef>
                <a:spcPct val="20000"/>
              </a:spcBef>
              <a:buClr>
                <a:schemeClr val="bg1"/>
              </a:buClr>
              <a:buSzPct val="65000"/>
              <a:buFont typeface="Wingdings" pitchFamily="2" charset="2"/>
              <a:buNone/>
            </a:pPr>
            <a:r>
              <a:rPr lang="en-US" altLang="en-US" sz="2400">
                <a:solidFill>
                  <a:srgbClr val="000000"/>
                </a:solidFill>
              </a:rPr>
              <a:t>Figure 1-3 Comparison of enterprise and project level data models</a:t>
            </a:r>
          </a:p>
        </p:txBody>
      </p:sp>
      <p:pic>
        <p:nvPicPr>
          <p:cNvPr id="25606" name="Picture 7"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909638"/>
            <a:ext cx="26860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Nonam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3081338"/>
            <a:ext cx="58007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lIns="90488" tIns="44450" rIns="90488" bIns="44450"/>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Definitions</a:t>
            </a:r>
          </a:p>
        </p:txBody>
      </p:sp>
      <p:sp>
        <p:nvSpPr>
          <p:cNvPr id="164867" name="Rectangle 3"/>
          <p:cNvSpPr>
            <a:spLocks noGrp="1" noChangeArrowheads="1"/>
          </p:cNvSpPr>
          <p:nvPr>
            <p:ph idx="1"/>
          </p:nvPr>
        </p:nvSpPr>
        <p:spPr>
          <a:xfrm>
            <a:off x="147320" y="1229360"/>
            <a:ext cx="8763000" cy="4693920"/>
          </a:xfrm>
        </p:spPr>
        <p:txBody>
          <a:bodyPr lIns="90488" tIns="44450" rIns="90488" bIns="44450">
            <a:noAutofit/>
          </a:bodyPr>
          <a:lstStyle/>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Database: organized collection of logically related data</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Data: stored representations of meaningful objects and events</a:t>
            </a:r>
          </a:p>
          <a:p>
            <a:pPr lvl="1" eaLnBrk="1" fontAlgn="auto" hangingPunct="1">
              <a:spcAft>
                <a:spcPts val="0"/>
              </a:spcAft>
              <a:buFont typeface="Wingdings 2"/>
              <a:buChar char=""/>
              <a:defRPr/>
            </a:pPr>
            <a:r>
              <a:rPr lang="en-US" sz="2000" dirty="0" smtClean="0">
                <a:solidFill>
                  <a:srgbClr val="000000"/>
                </a:solidFill>
                <a:effectLst>
                  <a:outerShdw blurRad="38100" dist="38100" dir="2700000" algn="tl">
                    <a:srgbClr val="FFFFFF"/>
                  </a:outerShdw>
                </a:effectLst>
              </a:rPr>
              <a:t>Can be </a:t>
            </a:r>
          </a:p>
          <a:p>
            <a:pPr lvl="2" eaLnBrk="1" fontAlgn="auto" hangingPunct="1">
              <a:spcAft>
                <a:spcPts val="0"/>
              </a:spcAft>
              <a:buFont typeface="Wingdings 2"/>
              <a:buChar char=""/>
              <a:defRPr/>
            </a:pPr>
            <a:r>
              <a:rPr lang="en-US" sz="1800" dirty="0" smtClean="0">
                <a:solidFill>
                  <a:srgbClr val="000000"/>
                </a:solidFill>
                <a:effectLst>
                  <a:outerShdw blurRad="38100" dist="38100" dir="2700000" algn="tl">
                    <a:srgbClr val="FFFFFF"/>
                  </a:outerShdw>
                </a:effectLst>
              </a:rPr>
              <a:t>Structured</a:t>
            </a:r>
            <a:r>
              <a:rPr lang="en-US" sz="1800" dirty="0" smtClean="0">
                <a:solidFill>
                  <a:srgbClr val="000000"/>
                </a:solidFill>
                <a:effectLst>
                  <a:outerShdw blurRad="38100" dist="38100" dir="2700000" algn="tl">
                    <a:srgbClr val="FFFFFF"/>
                  </a:outerShdw>
                </a:effectLst>
              </a:rPr>
              <a:t>: numbers, text, dates</a:t>
            </a:r>
          </a:p>
          <a:p>
            <a:pPr lvl="2" eaLnBrk="1" fontAlgn="auto" hangingPunct="1">
              <a:spcAft>
                <a:spcPts val="0"/>
              </a:spcAft>
              <a:buFont typeface="Wingdings 2"/>
              <a:buChar char=""/>
              <a:defRPr/>
            </a:pPr>
            <a:r>
              <a:rPr lang="en-US" sz="1800" dirty="0">
                <a:solidFill>
                  <a:srgbClr val="000000"/>
                </a:solidFill>
                <a:effectLst>
                  <a:outerShdw blurRad="38100" dist="38100" dir="2700000" algn="tl">
                    <a:srgbClr val="FFFFFF"/>
                  </a:outerShdw>
                </a:effectLst>
              </a:rPr>
              <a:t>Unstructured: images, video, documents</a:t>
            </a:r>
          </a:p>
          <a:p>
            <a:pPr lvl="1" eaLnBrk="1" fontAlgn="auto" hangingPunct="1">
              <a:spcAft>
                <a:spcPts val="0"/>
              </a:spcAft>
              <a:buFont typeface="Wingdings 2"/>
              <a:buChar char=""/>
              <a:defRPr/>
            </a:pPr>
            <a:r>
              <a:rPr lang="en-US" sz="2000" dirty="0">
                <a:solidFill>
                  <a:srgbClr val="000000"/>
                </a:solidFill>
                <a:effectLst>
                  <a:outerShdw blurRad="38100" dist="38100" dir="2700000" algn="tl">
                    <a:srgbClr val="FFFFFF"/>
                  </a:outerShdw>
                </a:effectLst>
              </a:rPr>
              <a:t>Data by itself is not very useful. It is only after the data has been processed, summarized, and organized that it becomes useful for decision makers and knowledge workers. </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Information</a:t>
            </a:r>
            <a:r>
              <a:rPr lang="en-US" sz="2400" dirty="0" smtClean="0">
                <a:solidFill>
                  <a:srgbClr val="000000"/>
                </a:solidFill>
                <a:effectLst>
                  <a:outerShdw blurRad="38100" dist="38100" dir="2700000" algn="tl">
                    <a:srgbClr val="FFFFFF"/>
                  </a:outerShdw>
                </a:effectLst>
              </a:rPr>
              <a:t>: data processed to increase knowledge in the person using the </a:t>
            </a:r>
            <a:r>
              <a:rPr lang="en-US" sz="2400" dirty="0" smtClean="0">
                <a:solidFill>
                  <a:srgbClr val="000000"/>
                </a:solidFill>
                <a:effectLst>
                  <a:outerShdw blurRad="38100" dist="38100" dir="2700000" algn="tl">
                    <a:srgbClr val="FFFFFF"/>
                  </a:outerShdw>
                </a:effectLst>
              </a:rPr>
              <a:t>data</a:t>
            </a:r>
          </a:p>
          <a:p>
            <a:pPr lvl="1" eaLnBrk="1" fontAlgn="auto" hangingPunct="1">
              <a:spcAft>
                <a:spcPts val="0"/>
              </a:spcAft>
              <a:buFont typeface="Wingdings 2"/>
              <a:buChar char=""/>
              <a:defRPr/>
            </a:pPr>
            <a:r>
              <a:rPr lang="en-US" sz="2000" dirty="0">
                <a:solidFill>
                  <a:srgbClr val="000000"/>
                </a:solidFill>
                <a:effectLst>
                  <a:outerShdw blurRad="38100" dist="38100" dir="2700000" algn="tl">
                    <a:srgbClr val="FFFFFF"/>
                  </a:outerShdw>
                </a:effectLst>
              </a:rPr>
              <a:t>Often </a:t>
            </a:r>
            <a:r>
              <a:rPr lang="en-US" sz="2000" dirty="0">
                <a:solidFill>
                  <a:srgbClr val="000000"/>
                </a:solidFill>
                <a:effectLst>
                  <a:outerShdw blurRad="38100" dist="38100" dir="2700000" algn="tl">
                    <a:srgbClr val="FFFFFF"/>
                  </a:outerShdw>
                </a:effectLst>
              </a:rPr>
              <a:t>made available </a:t>
            </a:r>
            <a:r>
              <a:rPr lang="en-US" sz="2000" dirty="0" smtClean="0">
                <a:solidFill>
                  <a:srgbClr val="000000"/>
                </a:solidFill>
                <a:effectLst>
                  <a:outerShdw blurRad="38100" dist="38100" dir="2700000" algn="tl">
                    <a:srgbClr val="FFFFFF"/>
                  </a:outerShdw>
                </a:effectLst>
              </a:rPr>
              <a:t>in </a:t>
            </a:r>
            <a:r>
              <a:rPr lang="en-US" sz="2000" dirty="0">
                <a:solidFill>
                  <a:srgbClr val="000000"/>
                </a:solidFill>
                <a:effectLst>
                  <a:outerShdw blurRad="38100" dist="38100" dir="2700000" algn="tl">
                    <a:srgbClr val="FFFFFF"/>
                  </a:outerShdw>
                </a:effectLst>
              </a:rPr>
              <a:t>the form of reports or graphical displays</a:t>
            </a:r>
            <a:r>
              <a:rPr lang="en-US" sz="2000" dirty="0">
                <a:solidFill>
                  <a:srgbClr val="000000"/>
                </a:solidFill>
                <a:effectLst>
                  <a:outerShdw blurRad="38100" dist="38100" dir="2700000" algn="tl">
                    <a:srgbClr val="FFFFFF"/>
                  </a:outerShdw>
                </a:effectLst>
              </a:rPr>
              <a:t>.</a:t>
            </a:r>
          </a:p>
          <a:p>
            <a:pPr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Metadata: data that describes the properties and context of user data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6"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9288"/>
            <a:ext cx="88773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1"/>
          <p:cNvSpPr txBox="1">
            <a:spLocks noChangeArrowheads="1"/>
          </p:cNvSpPr>
          <p:nvPr/>
        </p:nvSpPr>
        <p:spPr bwMode="auto">
          <a:xfrm>
            <a:off x="3581400" y="1143000"/>
            <a:ext cx="2438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eaLnBrk="1" hangingPunct="1">
              <a:spcBef>
                <a:spcPct val="50000"/>
              </a:spcBef>
            </a:pPr>
            <a:r>
              <a:rPr lang="en-US" altLang="en-US" sz="2400">
                <a:latin typeface="Times New Roman" pitchFamily="18" charset="0"/>
              </a:rPr>
              <a:t>One customer may place many orders, but each order is placed by a single customer</a:t>
            </a:r>
          </a:p>
          <a:p>
            <a:pPr algn="l" eaLnBrk="1" hangingPunct="1">
              <a:spcBef>
                <a:spcPct val="50000"/>
              </a:spcBef>
            </a:pPr>
            <a:r>
              <a:rPr lang="en-US" altLang="en-US" sz="2400">
                <a:latin typeface="Times New Roman" pitchFamily="18" charset="0"/>
                <a:sym typeface="Wingdings" pitchFamily="2" charset="2"/>
              </a:rPr>
              <a:t> One-to-many relationship</a:t>
            </a:r>
            <a:endParaRPr lang="en-US" altLang="en-US" sz="2400">
              <a:latin typeface="Times New Roman" pitchFamily="18" charset="0"/>
            </a:endParaRPr>
          </a:p>
        </p:txBody>
      </p:sp>
      <p:sp>
        <p:nvSpPr>
          <p:cNvPr id="26629" name="Rectangle 12"/>
          <p:cNvSpPr>
            <a:spLocks noChangeArrowheads="1"/>
          </p:cNvSpPr>
          <p:nvPr/>
        </p:nvSpPr>
        <p:spPr bwMode="auto">
          <a:xfrm>
            <a:off x="693738" y="698500"/>
            <a:ext cx="2765425" cy="4919663"/>
          </a:xfrm>
          <a:prstGeom prst="rect">
            <a:avLst/>
          </a:prstGeom>
          <a:noFill/>
          <a:ln w="2540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6"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9288"/>
            <a:ext cx="88773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5"/>
          <p:cNvSpPr txBox="1">
            <a:spLocks noChangeArrowheads="1"/>
          </p:cNvSpPr>
          <p:nvPr/>
        </p:nvSpPr>
        <p:spPr bwMode="auto">
          <a:xfrm>
            <a:off x="3062288" y="985838"/>
            <a:ext cx="304165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eaLnBrk="1" hangingPunct="1">
              <a:spcBef>
                <a:spcPct val="50000"/>
              </a:spcBef>
            </a:pPr>
            <a:r>
              <a:rPr lang="en-US" altLang="en-US" sz="2400">
                <a:latin typeface="Times New Roman" pitchFamily="18" charset="0"/>
              </a:rPr>
              <a:t>One order has many order lines; each order line is associated with a single order</a:t>
            </a:r>
          </a:p>
          <a:p>
            <a:pPr algn="l" eaLnBrk="1" hangingPunct="1">
              <a:spcBef>
                <a:spcPct val="50000"/>
              </a:spcBef>
            </a:pPr>
            <a:r>
              <a:rPr lang="en-US" altLang="en-US" sz="2400">
                <a:latin typeface="Times New Roman" pitchFamily="18" charset="0"/>
                <a:sym typeface="Wingdings" pitchFamily="2" charset="2"/>
              </a:rPr>
              <a:t> One-to-many relationship</a:t>
            </a:r>
            <a:endParaRPr lang="en-US" altLang="en-US" sz="2400">
              <a:latin typeface="Times New Roman" pitchFamily="18" charset="0"/>
            </a:endParaRPr>
          </a:p>
        </p:txBody>
      </p:sp>
      <p:sp>
        <p:nvSpPr>
          <p:cNvPr id="27653" name="Rectangle 6"/>
          <p:cNvSpPr>
            <a:spLocks noChangeArrowheads="1"/>
          </p:cNvSpPr>
          <p:nvPr/>
        </p:nvSpPr>
        <p:spPr bwMode="auto">
          <a:xfrm>
            <a:off x="381000" y="3497263"/>
            <a:ext cx="8458200" cy="2141537"/>
          </a:xfrm>
          <a:prstGeom prst="rect">
            <a:avLst/>
          </a:prstGeom>
          <a:noFill/>
          <a:ln w="2540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9288"/>
            <a:ext cx="88773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8"/>
          <p:cNvSpPr txBox="1">
            <a:spLocks noChangeArrowheads="1"/>
          </p:cNvSpPr>
          <p:nvPr/>
        </p:nvSpPr>
        <p:spPr bwMode="auto">
          <a:xfrm>
            <a:off x="3486150" y="646113"/>
            <a:ext cx="2209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eaLnBrk="1" hangingPunct="1">
              <a:spcBef>
                <a:spcPct val="50000"/>
              </a:spcBef>
            </a:pPr>
            <a:r>
              <a:rPr lang="en-US" altLang="en-US" sz="2400">
                <a:latin typeface="Times New Roman" pitchFamily="18" charset="0"/>
              </a:rPr>
              <a:t>One product can be in many order lines, each order line refers to a single product</a:t>
            </a:r>
          </a:p>
          <a:p>
            <a:pPr algn="l" eaLnBrk="1" hangingPunct="1">
              <a:spcBef>
                <a:spcPct val="50000"/>
              </a:spcBef>
            </a:pPr>
            <a:r>
              <a:rPr lang="en-US" altLang="en-US" sz="2400">
                <a:latin typeface="Times New Roman" pitchFamily="18" charset="0"/>
                <a:sym typeface="Wingdings" pitchFamily="2" charset="2"/>
              </a:rPr>
              <a:t> One-to-many relationship</a:t>
            </a:r>
            <a:endParaRPr lang="en-US" altLang="en-US" sz="2400">
              <a:latin typeface="Times New Roman" pitchFamily="18" charset="0"/>
            </a:endParaRPr>
          </a:p>
        </p:txBody>
      </p:sp>
      <p:sp>
        <p:nvSpPr>
          <p:cNvPr id="28677" name="Rectangle 9"/>
          <p:cNvSpPr>
            <a:spLocks noChangeArrowheads="1"/>
          </p:cNvSpPr>
          <p:nvPr/>
        </p:nvSpPr>
        <p:spPr bwMode="auto">
          <a:xfrm>
            <a:off x="5875338" y="846138"/>
            <a:ext cx="2728912" cy="4772025"/>
          </a:xfrm>
          <a:prstGeom prst="rect">
            <a:avLst/>
          </a:prstGeom>
          <a:noFill/>
          <a:ln w="2540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649288"/>
            <a:ext cx="88773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14"/>
          <p:cNvSpPr txBox="1">
            <a:spLocks noChangeArrowheads="1"/>
          </p:cNvSpPr>
          <p:nvPr/>
        </p:nvSpPr>
        <p:spPr bwMode="auto">
          <a:xfrm>
            <a:off x="3648075" y="1992313"/>
            <a:ext cx="24558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eaLnBrk="1" hangingPunct="1">
              <a:spcBef>
                <a:spcPct val="50000"/>
              </a:spcBef>
            </a:pPr>
            <a:r>
              <a:rPr lang="en-US" altLang="en-US" sz="2400">
                <a:latin typeface="Times New Roman" pitchFamily="18" charset="0"/>
              </a:rPr>
              <a:t>Therefore, one order involves many products and one product is involved in many orders</a:t>
            </a:r>
          </a:p>
          <a:p>
            <a:pPr algn="l" eaLnBrk="1" hangingPunct="1">
              <a:spcBef>
                <a:spcPct val="50000"/>
              </a:spcBef>
            </a:pPr>
            <a:endParaRPr lang="en-US" altLang="en-US" sz="2400">
              <a:latin typeface="Times New Roman" pitchFamily="18" charset="0"/>
            </a:endParaRPr>
          </a:p>
          <a:p>
            <a:pPr algn="l" eaLnBrk="1" hangingPunct="1">
              <a:spcBef>
                <a:spcPct val="50000"/>
              </a:spcBef>
            </a:pPr>
            <a:r>
              <a:rPr lang="en-US" altLang="en-US" sz="2400">
                <a:latin typeface="Times New Roman" pitchFamily="18" charset="0"/>
                <a:sym typeface="Wingdings" pitchFamily="2" charset="2"/>
              </a:rPr>
              <a:t> Many-to-many relationship</a:t>
            </a:r>
            <a:endParaRPr lang="en-US" altLang="en-US" sz="2400">
              <a:latin typeface="Times New Roman" pitchFamily="18" charset="0"/>
            </a:endParaRPr>
          </a:p>
        </p:txBody>
      </p:sp>
      <p:sp>
        <p:nvSpPr>
          <p:cNvPr id="29701" name="Oval 15"/>
          <p:cNvSpPr>
            <a:spLocks noChangeArrowheads="1"/>
          </p:cNvSpPr>
          <p:nvPr/>
        </p:nvSpPr>
        <p:spPr bwMode="auto">
          <a:xfrm rot="-1683923">
            <a:off x="-254000" y="1652588"/>
            <a:ext cx="9144000" cy="2862262"/>
          </a:xfrm>
          <a:prstGeom prst="ellipse">
            <a:avLst/>
          </a:prstGeom>
          <a:noFill/>
          <a:ln w="254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4182" y="323134"/>
            <a:ext cx="8271163" cy="5141495"/>
          </a:xfrm>
          <a:prstGeom prst="rect">
            <a:avLst/>
          </a:prstGeom>
        </p:spPr>
      </p:pic>
      <p:pic>
        <p:nvPicPr>
          <p:cNvPr id="30724" name="Picture 5" descr="Nonam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6550" y="4606925"/>
            <a:ext cx="30940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54182" y="5450880"/>
            <a:ext cx="8338457" cy="923330"/>
          </a:xfrm>
          <a:prstGeom prst="rect">
            <a:avLst/>
          </a:prstGeom>
        </p:spPr>
        <p:txBody>
          <a:bodyPr wrap="square">
            <a:spAutoFit/>
          </a:bodyPr>
          <a:lstStyle/>
          <a:p>
            <a:pPr algn="l"/>
            <a:r>
              <a:rPr lang="en-US" dirty="0"/>
              <a:t>Note that the enterprise model doesn’t contain some details, including the attributes of the entities, as well as the associative entities. </a:t>
            </a:r>
            <a:r>
              <a:rPr lang="en-US" dirty="0" smtClean="0"/>
              <a:t>It </a:t>
            </a:r>
            <a:r>
              <a:rPr lang="en-US" dirty="0"/>
              <a:t>is a more summarized view, and simpler to look </a:t>
            </a:r>
            <a:r>
              <a:rPr lang="en-US" dirty="0" smtClean="0"/>
              <a:t>at.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2"/>
          <p:cNvSpPr>
            <a:spLocks noChangeArrowheads="1"/>
          </p:cNvSpPr>
          <p:nvPr/>
        </p:nvSpPr>
        <p:spPr bwMode="auto">
          <a:xfrm>
            <a:off x="841375" y="246063"/>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eaLnBrk="1" hangingPunct="1">
              <a:spcBef>
                <a:spcPct val="20000"/>
              </a:spcBef>
              <a:buClr>
                <a:schemeClr val="bg1"/>
              </a:buClr>
              <a:buSzPct val="65000"/>
              <a:buFont typeface="Wingdings" pitchFamily="2" charset="2"/>
              <a:buNone/>
            </a:pPr>
            <a:r>
              <a:rPr lang="en-US" altLang="en-US" sz="2400" dirty="0">
                <a:solidFill>
                  <a:srgbClr val="000000"/>
                </a:solidFill>
              </a:rPr>
              <a:t>Figure 1-5 Components of the </a:t>
            </a:r>
            <a:r>
              <a:rPr lang="en-US" altLang="en-US" sz="2400" dirty="0" smtClean="0">
                <a:solidFill>
                  <a:srgbClr val="000000"/>
                </a:solidFill>
              </a:rPr>
              <a:t>database environment</a:t>
            </a:r>
            <a:endParaRPr lang="en-US" altLang="en-US" sz="2400" dirty="0">
              <a:solidFill>
                <a:srgbClr val="000000"/>
              </a:solidFill>
            </a:endParaRPr>
          </a:p>
        </p:txBody>
      </p:sp>
      <p:pic>
        <p:nvPicPr>
          <p:cNvPr id="317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1190625"/>
            <a:ext cx="6438900" cy="509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solidFill>
                  <a:schemeClr val="tx1"/>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sz="4000" dirty="0"/>
              <a:t>Components of the </a:t>
            </a:r>
            <a:br>
              <a:rPr lang="en-US" sz="4000" dirty="0"/>
            </a:br>
            <a:r>
              <a:rPr lang="en-US" sz="4000" dirty="0"/>
              <a:t>Database Environment</a:t>
            </a:r>
            <a:endParaRPr lang="en-US" altLang="en-US" sz="4000" dirty="0" smtClean="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Hardware (System’s Physical devices)</a:t>
            </a:r>
          </a:p>
          <a:p>
            <a:pPr lvl="1" eaLnBrk="1" fontAlgn="auto" hangingPunct="1">
              <a:spcAft>
                <a:spcPts val="0"/>
              </a:spcAft>
              <a:buFont typeface="Arial" pitchFamily="34" charset="0"/>
              <a:buChar char="–"/>
              <a:defRPr/>
            </a:pPr>
            <a:r>
              <a:rPr lang="en-US" dirty="0" smtClean="0"/>
              <a:t>Computer, Peripherals, Network</a:t>
            </a:r>
          </a:p>
          <a:p>
            <a:pPr eaLnBrk="1" fontAlgn="auto" hangingPunct="1">
              <a:spcAft>
                <a:spcPts val="0"/>
              </a:spcAft>
              <a:buFont typeface="Arial" pitchFamily="34" charset="0"/>
              <a:buChar char="•"/>
              <a:defRPr/>
            </a:pPr>
            <a:r>
              <a:rPr lang="en-US" dirty="0" smtClean="0"/>
              <a:t>Software</a:t>
            </a:r>
          </a:p>
          <a:p>
            <a:pPr lvl="1" eaLnBrk="1" fontAlgn="auto" hangingPunct="1">
              <a:spcAft>
                <a:spcPts val="0"/>
              </a:spcAft>
              <a:buFont typeface="Arial" pitchFamily="34" charset="0"/>
              <a:buChar char="–"/>
              <a:defRPr/>
            </a:pPr>
            <a:r>
              <a:rPr lang="en-US" dirty="0" smtClean="0"/>
              <a:t>Operating system: manages hardware components</a:t>
            </a:r>
          </a:p>
          <a:p>
            <a:pPr lvl="2" eaLnBrk="1" fontAlgn="auto" hangingPunct="1">
              <a:spcAft>
                <a:spcPts val="0"/>
              </a:spcAft>
              <a:buFont typeface="Arial" pitchFamily="34" charset="0"/>
              <a:buChar char="•"/>
              <a:defRPr/>
            </a:pPr>
            <a:r>
              <a:rPr lang="en-US" dirty="0" smtClean="0"/>
              <a:t>Windows, Unix, Linux  etc</a:t>
            </a:r>
          </a:p>
          <a:p>
            <a:pPr lvl="1" eaLnBrk="1" fontAlgn="auto" hangingPunct="1">
              <a:spcAft>
                <a:spcPts val="0"/>
              </a:spcAft>
              <a:buFont typeface="Arial" pitchFamily="34" charset="0"/>
              <a:buChar char="–"/>
              <a:defRPr/>
            </a:pPr>
            <a:r>
              <a:rPr lang="en-US" dirty="0" smtClean="0"/>
              <a:t>DBMS: manages database</a:t>
            </a:r>
          </a:p>
          <a:p>
            <a:pPr lvl="2" eaLnBrk="1" fontAlgn="auto" hangingPunct="1">
              <a:spcAft>
                <a:spcPts val="0"/>
              </a:spcAft>
              <a:buFont typeface="Arial" pitchFamily="34" charset="0"/>
              <a:buChar char="•"/>
              <a:defRPr/>
            </a:pPr>
            <a:r>
              <a:rPr lang="en-US" dirty="0" smtClean="0"/>
              <a:t>MS Access, SQL Server, Oracle, DB2, </a:t>
            </a:r>
            <a:r>
              <a:rPr lang="en-US" dirty="0" err="1" smtClean="0"/>
              <a:t>Mysql</a:t>
            </a:r>
            <a:endParaRPr lang="en-US" dirty="0" smtClean="0"/>
          </a:p>
          <a:p>
            <a:pPr lvl="1" eaLnBrk="1" fontAlgn="auto" hangingPunct="1">
              <a:spcAft>
                <a:spcPts val="0"/>
              </a:spcAft>
              <a:buFont typeface="Arial" pitchFamily="34" charset="0"/>
              <a:buChar char="–"/>
              <a:defRPr/>
            </a:pPr>
            <a:r>
              <a:rPr lang="en-US" dirty="0" smtClean="0"/>
              <a:t>Application and utility software: support access and manipulate data</a:t>
            </a:r>
          </a:p>
          <a:p>
            <a:pPr lvl="2" eaLnBrk="1" fontAlgn="auto" hangingPunct="1">
              <a:spcAft>
                <a:spcPts val="0"/>
              </a:spcAft>
              <a:buFont typeface="Arial" pitchFamily="34" charset="0"/>
              <a:buChar char="•"/>
              <a:defRPr/>
            </a:pPr>
            <a:r>
              <a:rPr lang="en-US" dirty="0" smtClean="0"/>
              <a:t>Generate information for decision making</a:t>
            </a:r>
          </a:p>
          <a:p>
            <a:pPr lvl="2" eaLnBrk="1" fontAlgn="auto" hangingPunct="1">
              <a:spcAft>
                <a:spcPts val="0"/>
              </a:spcAft>
              <a:buFont typeface="Arial" pitchFamily="34" charset="0"/>
              <a:buChar char="•"/>
              <a:defRPr/>
            </a:pPr>
            <a:r>
              <a:rPr lang="en-US" dirty="0" smtClean="0"/>
              <a:t>Help to manage database system</a:t>
            </a:r>
          </a:p>
          <a:p>
            <a:pPr lvl="2" eaLnBrk="1" fontAlgn="auto" hangingPunct="1">
              <a:spcAft>
                <a:spcPts val="0"/>
              </a:spcAft>
              <a:buFont typeface="Arial" pitchFamily="34" charset="0"/>
              <a:buChar char="•"/>
              <a:defRPr/>
            </a:pPr>
            <a:r>
              <a:rPr lang="en-US" dirty="0" smtClean="0"/>
              <a:t>Create and process forms and reports</a:t>
            </a:r>
          </a:p>
          <a:p>
            <a:pPr lvl="2" eaLnBrk="1" fontAlgn="auto" hangingPunct="1">
              <a:spcAft>
                <a:spcPts val="0"/>
              </a:spcAft>
              <a:buFont typeface="Arial" pitchFamily="34" charset="0"/>
              <a:buChar char="•"/>
              <a:defRPr/>
            </a:pPr>
            <a:r>
              <a:rPr lang="en-US" dirty="0" smtClean="0"/>
              <a:t>Create and transmit queries</a:t>
            </a:r>
          </a:p>
          <a:p>
            <a:pPr lvl="2" eaLnBrk="1" fontAlgn="auto" hangingPunct="1">
              <a:spcAft>
                <a:spcPts val="0"/>
              </a:spcAft>
              <a:buFont typeface="Arial" pitchFamily="34" charset="0"/>
              <a:buChar char="•"/>
              <a:defRPr/>
            </a:pPr>
            <a:r>
              <a:rPr lang="en-US" dirty="0" smtClean="0"/>
              <a:t>Execute application logic</a:t>
            </a:r>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751684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Components of the </a:t>
            </a:r>
            <a:br>
              <a:rPr lang="en-US" dirty="0"/>
            </a:br>
            <a:r>
              <a:rPr lang="en-US" dirty="0"/>
              <a:t>Database Environment</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sz="3600" dirty="0">
                <a:solidFill>
                  <a:srgbClr val="000000"/>
                </a:solidFill>
                <a:effectLst>
                  <a:outerShdw blurRad="38100" dist="38100" dir="2700000" algn="tl">
                    <a:srgbClr val="FFFFFF"/>
                  </a:outerShdw>
                </a:effectLst>
              </a:rPr>
              <a:t>People</a:t>
            </a:r>
          </a:p>
          <a:p>
            <a:pPr lvl="1" eaLnBrk="1" fontAlgn="auto" hangingPunct="1">
              <a:spcAft>
                <a:spcPts val="0"/>
              </a:spcAft>
              <a:buFont typeface="Arial" pitchFamily="34" charset="0"/>
              <a:buChar char="–"/>
              <a:defRPr/>
            </a:pPr>
            <a:r>
              <a:rPr lang="en-US" sz="3600" dirty="0">
                <a:solidFill>
                  <a:srgbClr val="000000"/>
                </a:solidFill>
                <a:effectLst>
                  <a:outerShdw blurRad="38100" dist="38100" dir="2700000" algn="tl">
                    <a:srgbClr val="FFFFFF"/>
                  </a:outerShdw>
                </a:effectLst>
              </a:rPr>
              <a:t>System administrator</a:t>
            </a:r>
          </a:p>
          <a:p>
            <a:pPr lvl="2" eaLnBrk="1" fontAlgn="auto" hangingPunct="1">
              <a:spcAft>
                <a:spcPts val="0"/>
              </a:spcAft>
              <a:buFont typeface="Arial" pitchFamily="34" charset="0"/>
              <a:buChar char="•"/>
              <a:defRPr/>
            </a:pPr>
            <a:r>
              <a:rPr lang="en-US" sz="3600" dirty="0">
                <a:solidFill>
                  <a:srgbClr val="000000"/>
                </a:solidFill>
                <a:effectLst>
                  <a:outerShdw blurRad="38100" dist="38100" dir="2700000" algn="tl">
                    <a:srgbClr val="FFFFFF"/>
                  </a:outerShdw>
                </a:effectLst>
              </a:rPr>
              <a:t>Hardware system support</a:t>
            </a:r>
          </a:p>
          <a:p>
            <a:pPr lvl="1" eaLnBrk="1" fontAlgn="auto" hangingPunct="1">
              <a:spcAft>
                <a:spcPts val="0"/>
              </a:spcAft>
              <a:buFont typeface="Arial" pitchFamily="34" charset="0"/>
              <a:buChar char="–"/>
              <a:defRPr/>
            </a:pPr>
            <a:r>
              <a:rPr lang="en-US" sz="3600" dirty="0">
                <a:solidFill>
                  <a:srgbClr val="000000"/>
                </a:solidFill>
                <a:effectLst>
                  <a:outerShdw blurRad="38100" dist="38100" dir="2700000" algn="tl">
                    <a:srgbClr val="FFFFFF"/>
                  </a:outerShdw>
                </a:effectLst>
              </a:rPr>
              <a:t>Database administrator:</a:t>
            </a:r>
          </a:p>
          <a:p>
            <a:pPr lvl="2" eaLnBrk="1" fontAlgn="auto" hangingPunct="1">
              <a:spcAft>
                <a:spcPts val="0"/>
              </a:spcAft>
              <a:buFont typeface="Arial" pitchFamily="34" charset="0"/>
              <a:buChar char="•"/>
              <a:defRPr/>
            </a:pPr>
            <a:r>
              <a:rPr lang="en-US" sz="3600" dirty="0">
                <a:solidFill>
                  <a:srgbClr val="000000"/>
                </a:solidFill>
                <a:effectLst>
                  <a:outerShdw blurRad="38100" dist="38100" dir="2700000" algn="tl">
                    <a:srgbClr val="FFFFFF"/>
                  </a:outerShdw>
                </a:effectLst>
              </a:rPr>
              <a:t>Manage DBMS </a:t>
            </a:r>
          </a:p>
          <a:p>
            <a:pPr lvl="1" eaLnBrk="1" fontAlgn="auto" hangingPunct="1">
              <a:spcAft>
                <a:spcPts val="0"/>
              </a:spcAft>
              <a:buFont typeface="Arial" pitchFamily="34" charset="0"/>
              <a:buChar char="–"/>
              <a:defRPr/>
            </a:pPr>
            <a:r>
              <a:rPr lang="en-US" sz="3600" dirty="0">
                <a:solidFill>
                  <a:srgbClr val="000000"/>
                </a:solidFill>
                <a:effectLst>
                  <a:outerShdw blurRad="38100" dist="38100" dir="2700000" algn="tl">
                    <a:srgbClr val="FFFFFF"/>
                  </a:outerShdw>
                </a:effectLst>
              </a:rPr>
              <a:t>Programmers</a:t>
            </a:r>
          </a:p>
          <a:p>
            <a:pPr lvl="1" eaLnBrk="1" fontAlgn="auto" hangingPunct="1">
              <a:spcAft>
                <a:spcPts val="0"/>
              </a:spcAft>
              <a:buFont typeface="Arial" pitchFamily="34" charset="0"/>
              <a:buChar char="–"/>
              <a:defRPr/>
            </a:pPr>
            <a:r>
              <a:rPr lang="en-US" sz="3600" dirty="0">
                <a:solidFill>
                  <a:srgbClr val="000000"/>
                </a:solidFill>
                <a:effectLst>
                  <a:outerShdw blurRad="38100" dist="38100" dir="2700000" algn="tl">
                    <a:srgbClr val="FFFFFF"/>
                  </a:outerShdw>
                </a:effectLst>
              </a:rPr>
              <a:t>End users:</a:t>
            </a:r>
          </a:p>
          <a:p>
            <a:pPr eaLnBrk="1" fontAlgn="auto" hangingPunct="1">
              <a:spcAft>
                <a:spcPts val="0"/>
              </a:spcAft>
              <a:buFont typeface="Arial" pitchFamily="34" charset="0"/>
              <a:buChar char="•"/>
              <a:defRPr/>
            </a:pPr>
            <a:r>
              <a:rPr lang="en-US" sz="3600" dirty="0">
                <a:solidFill>
                  <a:srgbClr val="000000"/>
                </a:solidFill>
                <a:effectLst>
                  <a:outerShdw blurRad="38100" dist="38100" dir="2700000" algn="tl">
                    <a:srgbClr val="FFFFFF"/>
                  </a:outerShdw>
                </a:effectLst>
              </a:rPr>
              <a:t>Data</a:t>
            </a:r>
          </a:p>
          <a:p>
            <a:pPr eaLnBrk="1" fontAlgn="auto" hangingPunct="1">
              <a:spcAft>
                <a:spcPts val="0"/>
              </a:spcAft>
              <a:buFont typeface="Arial" pitchFamily="34" charset="0"/>
              <a:buChar char="•"/>
              <a:defRPr/>
            </a:pPr>
            <a:r>
              <a:rPr lang="en-US" sz="3600" dirty="0">
                <a:solidFill>
                  <a:srgbClr val="000000"/>
                </a:solidFill>
                <a:effectLst>
                  <a:outerShdw blurRad="38100" dist="38100" dir="2700000" algn="tl">
                    <a:srgbClr val="FFFFFF"/>
                  </a:outerShdw>
                </a:effectLst>
              </a:rPr>
              <a:t>Procedures</a:t>
            </a:r>
          </a:p>
          <a:p>
            <a:pPr eaLnBrk="1" fontAlgn="auto" hangingPunct="1">
              <a:lnSpc>
                <a:spcPct val="80000"/>
              </a:lnSpc>
              <a:spcAft>
                <a:spcPts val="0"/>
              </a:spcAft>
              <a:buFont typeface="Wingdings 2"/>
              <a:buChar char=""/>
              <a:defRPr/>
            </a:pPr>
            <a:r>
              <a:rPr lang="en-US" sz="3600" b="1" dirty="0">
                <a:solidFill>
                  <a:srgbClr val="000000"/>
                </a:solidFill>
                <a:effectLst>
                  <a:outerShdw blurRad="38100" dist="38100" dir="2700000" algn="tl">
                    <a:srgbClr val="FFFFFF"/>
                  </a:outerShdw>
                </a:effectLst>
              </a:rPr>
              <a:t>Repository</a:t>
            </a:r>
            <a:r>
              <a:rPr lang="en-US" sz="3600" dirty="0">
                <a:solidFill>
                  <a:srgbClr val="000000"/>
                </a:solidFill>
                <a:effectLst>
                  <a:outerShdw blurRad="38100" dist="38100" dir="2700000" algn="tl">
                    <a:srgbClr val="FFFFFF"/>
                  </a:outerShdw>
                </a:effectLst>
              </a:rPr>
              <a:t>–centralized storehouse of metadata</a:t>
            </a:r>
          </a:p>
          <a:p>
            <a:pPr eaLnBrk="1" fontAlgn="auto" hangingPunct="1">
              <a:lnSpc>
                <a:spcPct val="80000"/>
              </a:lnSpc>
              <a:spcAft>
                <a:spcPts val="0"/>
              </a:spcAft>
              <a:buFont typeface="Wingdings 2"/>
              <a:buChar char=""/>
              <a:defRPr/>
            </a:pPr>
            <a:r>
              <a:rPr lang="en-US" sz="3600" b="1" dirty="0">
                <a:solidFill>
                  <a:srgbClr val="000000"/>
                </a:solidFill>
                <a:effectLst>
                  <a:outerShdw blurRad="38100" dist="38100" dir="2700000" algn="tl">
                    <a:srgbClr val="FFFFFF"/>
                  </a:outerShdw>
                </a:effectLst>
              </a:rPr>
              <a:t>Database</a:t>
            </a:r>
            <a:r>
              <a:rPr lang="en-US" sz="3600" dirty="0">
                <a:solidFill>
                  <a:srgbClr val="000000"/>
                </a:solidFill>
                <a:effectLst>
                  <a:outerShdw blurRad="38100" dist="38100" dir="2700000" algn="tl">
                    <a:srgbClr val="FFFFFF"/>
                  </a:outerShdw>
                </a:effectLst>
              </a:rPr>
              <a:t>–storehouse of the data</a:t>
            </a:r>
          </a:p>
          <a:p>
            <a:pPr marL="0" indent="0" eaLnBrk="1" fontAlgn="auto" hangingPunct="1">
              <a:spcAft>
                <a:spcPts val="0"/>
              </a:spcAft>
              <a:buNone/>
              <a:defRPr/>
            </a:pPr>
            <a:endParaRPr lang="en-US" sz="3500" dirty="0" smtClean="0"/>
          </a:p>
        </p:txBody>
      </p:sp>
    </p:spTree>
    <p:extLst>
      <p:ext uri="{BB962C8B-B14F-4D97-AF65-F5344CB8AC3E}">
        <p14:creationId xmlns:p14="http://schemas.microsoft.com/office/powerpoint/2010/main" val="239569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endParaRPr lang="en-US" altLang="en-US" smtClean="0"/>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0" name="Title 1"/>
          <p:cNvSpPr>
            <a:spLocks noGrp="1"/>
          </p:cNvSpPr>
          <p:nvPr>
            <p:ph type="title"/>
          </p:nvPr>
        </p:nvSpPr>
        <p:spPr/>
        <p:txBody>
          <a:bodyPr/>
          <a:lstStyle/>
          <a:p>
            <a:pPr eaLnBrk="1" hangingPunct="1"/>
            <a:r>
              <a:rPr lang="en-US" altLang="en-US" sz="4000" smtClean="0"/>
              <a:t>Database system environment</a:t>
            </a:r>
          </a:p>
        </p:txBody>
      </p:sp>
    </p:spTree>
    <p:extLst>
      <p:ext uri="{BB962C8B-B14F-4D97-AF65-F5344CB8AC3E}">
        <p14:creationId xmlns:p14="http://schemas.microsoft.com/office/powerpoint/2010/main" val="2717949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82625" y="296863"/>
            <a:ext cx="7981950" cy="8382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Enterprise Data Model</a:t>
            </a:r>
          </a:p>
        </p:txBody>
      </p:sp>
      <p:sp>
        <p:nvSpPr>
          <p:cNvPr id="137219" name="Rectangle 3"/>
          <p:cNvSpPr>
            <a:spLocks noGrp="1" noChangeArrowheads="1"/>
          </p:cNvSpPr>
          <p:nvPr>
            <p:ph idx="1"/>
          </p:nvPr>
        </p:nvSpPr>
        <p:spPr/>
        <p:txBody>
          <a:bodyPr>
            <a:normAutofit/>
          </a:bodyPr>
          <a:lstStyle/>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First step in the database development process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Specifies scope and general content</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Overall picture of organizational data at high level of abstraction</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Entity-relationship diagram</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Descriptions of entity types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Relationships between entities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Business rules</a:t>
            </a:r>
            <a:endParaRPr lang="en-US" dirty="0" smtClean="0">
              <a:solidFill>
                <a:srgbClr val="000000"/>
              </a:solidFill>
              <a:effectLst>
                <a:outerShdw blurRad="38100" dist="38100" dir="2700000" algn="tl">
                  <a:srgbClr val="FFFFFF"/>
                </a:outerShdw>
              </a:effectLs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593725" y="192088"/>
            <a:ext cx="407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a:r>
              <a:rPr lang="en-US" altLang="en-US" sz="2400" b="1">
                <a:solidFill>
                  <a:srgbClr val="000000"/>
                </a:solidFill>
                <a:latin typeface="Arial" charset="0"/>
              </a:rPr>
              <a:t>Figure 1-1a Data in context</a:t>
            </a:r>
          </a:p>
        </p:txBody>
      </p:sp>
      <p:sp>
        <p:nvSpPr>
          <p:cNvPr id="13316" name="Text Box 4"/>
          <p:cNvSpPr txBox="1">
            <a:spLocks noChangeArrowheads="1"/>
          </p:cNvSpPr>
          <p:nvPr/>
        </p:nvSpPr>
        <p:spPr bwMode="auto">
          <a:xfrm>
            <a:off x="2133600" y="5791200"/>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a:r>
              <a:rPr lang="en-US" altLang="en-US" b="1">
                <a:solidFill>
                  <a:srgbClr val="000000"/>
                </a:solidFill>
                <a:latin typeface="Book Antiqua" pitchFamily="18" charset="0"/>
              </a:rPr>
              <a:t>Context helps users understand data</a:t>
            </a:r>
          </a:p>
        </p:txBody>
      </p:sp>
      <p:pic>
        <p:nvPicPr>
          <p:cNvPr id="3" name="Picture 2"/>
          <p:cNvPicPr>
            <a:picLocks noChangeAspect="1"/>
          </p:cNvPicPr>
          <p:nvPr/>
        </p:nvPicPr>
        <p:blipFill>
          <a:blip r:embed="rId3"/>
          <a:stretch>
            <a:fillRect/>
          </a:stretch>
        </p:blipFill>
        <p:spPr>
          <a:xfrm>
            <a:off x="412173" y="975879"/>
            <a:ext cx="8445836" cy="4344266"/>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431800"/>
            <a:ext cx="8001000" cy="11430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Two Approaches to Database and IS Development</a:t>
            </a:r>
          </a:p>
        </p:txBody>
      </p:sp>
      <p:sp>
        <p:nvSpPr>
          <p:cNvPr id="14339" name="Rectangle 3"/>
          <p:cNvSpPr>
            <a:spLocks noGrp="1" noChangeArrowheads="1"/>
          </p:cNvSpPr>
          <p:nvPr>
            <p:ph idx="1"/>
          </p:nvPr>
        </p:nvSpPr>
        <p:spPr>
          <a:xfrm>
            <a:off x="442913" y="1724025"/>
            <a:ext cx="8153400" cy="3736975"/>
          </a:xfrm>
        </p:spPr>
        <p:txBody>
          <a:bodyPr>
            <a:noAutofit/>
          </a:bodyPr>
          <a:lstStyle/>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SDLC</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System Development Life Cycle</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Detailed, well-planned development process</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Time-consuming, but comprehensive</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Long development cycle</a:t>
            </a: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Prototyping</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Rapid application development (RAD)</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Cursory attempt at conceptual data modeling</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Define database during development of initial prototype</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Repeat implementation and maintenance activities with new prototype versions</a:t>
            </a:r>
          </a:p>
          <a:p>
            <a:pPr lvl="1" eaLnBrk="1" fontAlgn="auto" hangingPunct="1">
              <a:lnSpc>
                <a:spcPct val="90000"/>
              </a:lnSpc>
              <a:spcAft>
                <a:spcPts val="0"/>
              </a:spcAft>
              <a:buFont typeface="Wingdings 2"/>
              <a:buChar char=""/>
              <a:defRPr/>
            </a:pPr>
            <a:endParaRPr lang="en-US" sz="2400"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52463" y="503238"/>
            <a:ext cx="7772400" cy="1143000"/>
          </a:xfrm>
        </p:spPr>
        <p:txBody>
          <a:bodyPr>
            <a:normAutofit/>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Systems Development Life Cycle</a:t>
            </a:r>
            <a:br>
              <a:rPr lang="en-US" dirty="0" smtClean="0">
                <a:solidFill>
                  <a:srgbClr val="000000"/>
                </a:solidFill>
                <a:effectLst>
                  <a:outerShdw blurRad="38100" dist="38100" dir="2700000" algn="tl">
                    <a:srgbClr val="FFFFFF"/>
                  </a:outerShdw>
                </a:effectLst>
              </a:rPr>
            </a:br>
            <a:r>
              <a:rPr lang="en-US" dirty="0" smtClean="0">
                <a:solidFill>
                  <a:srgbClr val="000000"/>
                </a:solidFill>
                <a:effectLst>
                  <a:outerShdw blurRad="38100" dist="38100" dir="2700000" algn="tl">
                    <a:srgbClr val="FFFFFF"/>
                  </a:outerShdw>
                </a:effectLst>
              </a:rPr>
              <a:t>(see also Figure 1-7) </a:t>
            </a:r>
          </a:p>
        </p:txBody>
      </p:sp>
      <p:grpSp>
        <p:nvGrpSpPr>
          <p:cNvPr id="36868" name="Group 27"/>
          <p:cNvGrpSpPr>
            <a:grpSpLocks/>
          </p:cNvGrpSpPr>
          <p:nvPr/>
        </p:nvGrpSpPr>
        <p:grpSpPr bwMode="auto">
          <a:xfrm>
            <a:off x="457200" y="1676400"/>
            <a:ext cx="8458200" cy="4114800"/>
            <a:chOff x="1008" y="1392"/>
            <a:chExt cx="4608" cy="2256"/>
          </a:xfrm>
        </p:grpSpPr>
        <p:sp>
          <p:nvSpPr>
            <p:cNvPr id="36869" name="Rectangle 5"/>
            <p:cNvSpPr>
              <a:spLocks noChangeArrowheads="1"/>
            </p:cNvSpPr>
            <p:nvPr/>
          </p:nvSpPr>
          <p:spPr bwMode="auto">
            <a:xfrm>
              <a:off x="1008" y="1392"/>
              <a:ext cx="960" cy="2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en-US">
                  <a:solidFill>
                    <a:srgbClr val="000000"/>
                  </a:solidFill>
                  <a:latin typeface="Arial Narrow" pitchFamily="34" charset="0"/>
                </a:rPr>
                <a:t>Planning</a:t>
              </a:r>
            </a:p>
          </p:txBody>
        </p:sp>
        <p:sp>
          <p:nvSpPr>
            <p:cNvPr id="36870" name="Rectangle 6"/>
            <p:cNvSpPr>
              <a:spLocks noChangeArrowheads="1"/>
            </p:cNvSpPr>
            <p:nvPr/>
          </p:nvSpPr>
          <p:spPr bwMode="auto">
            <a:xfrm>
              <a:off x="1824" y="1776"/>
              <a:ext cx="960" cy="2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en-US">
                  <a:solidFill>
                    <a:srgbClr val="000000"/>
                  </a:solidFill>
                  <a:latin typeface="Arial Narrow" pitchFamily="34" charset="0"/>
                </a:rPr>
                <a:t>Analysis</a:t>
              </a:r>
            </a:p>
          </p:txBody>
        </p:sp>
        <p:sp>
          <p:nvSpPr>
            <p:cNvPr id="36871" name="Rectangle 7"/>
            <p:cNvSpPr>
              <a:spLocks noChangeArrowheads="1"/>
            </p:cNvSpPr>
            <p:nvPr/>
          </p:nvSpPr>
          <p:spPr bwMode="auto">
            <a:xfrm>
              <a:off x="3168" y="2592"/>
              <a:ext cx="960" cy="2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en-US">
                  <a:solidFill>
                    <a:srgbClr val="000000"/>
                  </a:solidFill>
                  <a:latin typeface="Arial Narrow" pitchFamily="34" charset="0"/>
                </a:rPr>
                <a:t>Physical Design</a:t>
              </a:r>
            </a:p>
          </p:txBody>
        </p:sp>
        <p:sp>
          <p:nvSpPr>
            <p:cNvPr id="36872" name="Rectangle 8"/>
            <p:cNvSpPr>
              <a:spLocks noChangeArrowheads="1"/>
            </p:cNvSpPr>
            <p:nvPr/>
          </p:nvSpPr>
          <p:spPr bwMode="auto">
            <a:xfrm>
              <a:off x="3888" y="2976"/>
              <a:ext cx="960" cy="2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en-US">
                  <a:solidFill>
                    <a:srgbClr val="000000"/>
                  </a:solidFill>
                  <a:latin typeface="Arial Narrow" pitchFamily="34" charset="0"/>
                </a:rPr>
                <a:t>Implementation</a:t>
              </a:r>
            </a:p>
          </p:txBody>
        </p:sp>
        <p:sp>
          <p:nvSpPr>
            <p:cNvPr id="36873" name="Rectangle 9"/>
            <p:cNvSpPr>
              <a:spLocks noChangeArrowheads="1"/>
            </p:cNvSpPr>
            <p:nvPr/>
          </p:nvSpPr>
          <p:spPr bwMode="auto">
            <a:xfrm>
              <a:off x="4656" y="3360"/>
              <a:ext cx="960" cy="2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en-US">
                  <a:solidFill>
                    <a:srgbClr val="000000"/>
                  </a:solidFill>
                  <a:latin typeface="Arial Narrow" pitchFamily="34" charset="0"/>
                </a:rPr>
                <a:t>Maintenance</a:t>
              </a:r>
            </a:p>
          </p:txBody>
        </p:sp>
        <p:sp>
          <p:nvSpPr>
            <p:cNvPr id="36874" name="Rectangle 10"/>
            <p:cNvSpPr>
              <a:spLocks noChangeArrowheads="1"/>
            </p:cNvSpPr>
            <p:nvPr/>
          </p:nvSpPr>
          <p:spPr bwMode="auto">
            <a:xfrm>
              <a:off x="2400" y="2208"/>
              <a:ext cx="960" cy="2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en-US">
                  <a:solidFill>
                    <a:srgbClr val="000000"/>
                  </a:solidFill>
                  <a:latin typeface="Arial Narrow" pitchFamily="34" charset="0"/>
                </a:rPr>
                <a:t>Logical Design</a:t>
              </a:r>
            </a:p>
          </p:txBody>
        </p:sp>
        <p:sp>
          <p:nvSpPr>
            <p:cNvPr id="36875" name="Arc 14"/>
            <p:cNvSpPr>
              <a:spLocks/>
            </p:cNvSpPr>
            <p:nvPr/>
          </p:nvSpPr>
          <p:spPr bwMode="auto">
            <a:xfrm>
              <a:off x="1968" y="1392"/>
              <a:ext cx="528"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8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6" name="Arc 15"/>
            <p:cNvSpPr>
              <a:spLocks/>
            </p:cNvSpPr>
            <p:nvPr/>
          </p:nvSpPr>
          <p:spPr bwMode="auto">
            <a:xfrm>
              <a:off x="2784" y="1824"/>
              <a:ext cx="528"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8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7" name="Arc 16"/>
            <p:cNvSpPr>
              <a:spLocks/>
            </p:cNvSpPr>
            <p:nvPr/>
          </p:nvSpPr>
          <p:spPr bwMode="auto">
            <a:xfrm>
              <a:off x="3408" y="2208"/>
              <a:ext cx="528"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8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8" name="Arc 17"/>
            <p:cNvSpPr>
              <a:spLocks/>
            </p:cNvSpPr>
            <p:nvPr/>
          </p:nvSpPr>
          <p:spPr bwMode="auto">
            <a:xfrm>
              <a:off x="4128" y="2592"/>
              <a:ext cx="528"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8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9" name="Arc 18"/>
            <p:cNvSpPr>
              <a:spLocks/>
            </p:cNvSpPr>
            <p:nvPr/>
          </p:nvSpPr>
          <p:spPr bwMode="auto">
            <a:xfrm>
              <a:off x="4848" y="2976"/>
              <a:ext cx="528"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8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0" name="Arc 19"/>
            <p:cNvSpPr>
              <a:spLocks/>
            </p:cNvSpPr>
            <p:nvPr/>
          </p:nvSpPr>
          <p:spPr bwMode="auto">
            <a:xfrm flipH="1" flipV="1">
              <a:off x="3984" y="3264"/>
              <a:ext cx="672"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8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1" name="Arc 20"/>
            <p:cNvSpPr>
              <a:spLocks/>
            </p:cNvSpPr>
            <p:nvPr/>
          </p:nvSpPr>
          <p:spPr bwMode="auto">
            <a:xfrm flipH="1" flipV="1">
              <a:off x="3168" y="2880"/>
              <a:ext cx="672"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8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2" name="Arc 21"/>
            <p:cNvSpPr>
              <a:spLocks/>
            </p:cNvSpPr>
            <p:nvPr/>
          </p:nvSpPr>
          <p:spPr bwMode="auto">
            <a:xfrm flipH="1" flipV="1">
              <a:off x="2496" y="2496"/>
              <a:ext cx="672"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8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3" name="Arc 22"/>
            <p:cNvSpPr>
              <a:spLocks/>
            </p:cNvSpPr>
            <p:nvPr/>
          </p:nvSpPr>
          <p:spPr bwMode="auto">
            <a:xfrm flipH="1" flipV="1">
              <a:off x="1824" y="2112"/>
              <a:ext cx="576"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8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84" name="Arc 23"/>
            <p:cNvSpPr>
              <a:spLocks/>
            </p:cNvSpPr>
            <p:nvPr/>
          </p:nvSpPr>
          <p:spPr bwMode="auto">
            <a:xfrm flipH="1" flipV="1">
              <a:off x="1248" y="1680"/>
              <a:ext cx="576"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8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000000"/>
                </a:solidFill>
                <a:effectLst>
                  <a:outerShdw blurRad="38100" dist="38100" dir="2700000" algn="tl">
                    <a:srgbClr val="FFFFFF"/>
                  </a:outerShdw>
                </a:effectLst>
              </a:rPr>
              <a:t>Prototyping Database Methodology</a:t>
            </a:r>
            <a:br>
              <a:rPr lang="en-US" altLang="en-US" dirty="0">
                <a:solidFill>
                  <a:srgbClr val="000000"/>
                </a:solidFill>
                <a:effectLst>
                  <a:outerShdw blurRad="38100" dist="38100" dir="2700000" algn="tl">
                    <a:srgbClr val="FFFFFF"/>
                  </a:outerShdw>
                </a:effectLst>
              </a:rPr>
            </a:br>
            <a:r>
              <a:rPr lang="en-US" altLang="en-US" dirty="0">
                <a:solidFill>
                  <a:srgbClr val="000000"/>
                </a:solidFill>
                <a:effectLst>
                  <a:outerShdw blurRad="38100" dist="38100" dir="2700000" algn="tl">
                    <a:srgbClr val="FFFFFF"/>
                  </a:outerShdw>
                </a:effectLst>
              </a:rPr>
              <a:t>(Figure 1-8) </a:t>
            </a:r>
            <a:r>
              <a:rPr lang="en-US" altLang="en-US" dirty="0">
                <a:solidFill>
                  <a:srgbClr val="000000"/>
                </a:solidFill>
              </a:rPr>
              <a:t/>
            </a:r>
            <a:br>
              <a:rPr lang="en-US" altLang="en-US" dirty="0">
                <a:solidFill>
                  <a:srgbClr val="000000"/>
                </a:solidFill>
              </a:rPr>
            </a:br>
            <a:endParaRPr lang="en-US" dirty="0"/>
          </a:p>
        </p:txBody>
      </p:sp>
      <p:pic>
        <p:nvPicPr>
          <p:cNvPr id="44035" name="Picture 12" descr="FIG02_06"/>
          <p:cNvPicPr>
            <a:picLocks noChangeAspect="1" noChangeArrowheads="1"/>
          </p:cNvPicPr>
          <p:nvPr/>
        </p:nvPicPr>
        <p:blipFill>
          <a:blip r:embed="rId3">
            <a:extLst>
              <a:ext uri="{28A0092B-C50C-407E-A947-70E740481C1C}">
                <a14:useLocalDpi xmlns:a14="http://schemas.microsoft.com/office/drawing/2010/main" val="0"/>
              </a:ext>
            </a:extLst>
          </a:blip>
          <a:srcRect t="9390"/>
          <a:stretch>
            <a:fillRect/>
          </a:stretch>
        </p:blipFill>
        <p:spPr bwMode="auto">
          <a:xfrm>
            <a:off x="0" y="1277938"/>
            <a:ext cx="9144000"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10"/>
          <p:cNvSpPr>
            <a:spLocks noChangeArrowheads="1"/>
          </p:cNvSpPr>
          <p:nvPr/>
        </p:nvSpPr>
        <p:spPr bwMode="auto">
          <a:xfrm>
            <a:off x="6629400" y="1298575"/>
            <a:ext cx="2514600" cy="4884738"/>
          </a:xfrm>
          <a:prstGeom prst="rect">
            <a:avLst/>
          </a:prstGeom>
          <a:solidFill>
            <a:srgbClr val="E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44037" name="Rectangle 11"/>
          <p:cNvSpPr>
            <a:spLocks noChangeArrowheads="1"/>
          </p:cNvSpPr>
          <p:nvPr/>
        </p:nvSpPr>
        <p:spPr bwMode="auto">
          <a:xfrm>
            <a:off x="76200" y="1311275"/>
            <a:ext cx="2133600" cy="4914900"/>
          </a:xfrm>
          <a:prstGeom prst="rect">
            <a:avLst/>
          </a:prstGeom>
          <a:solidFill>
            <a:srgbClr val="E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44038" name="Rectangle 14"/>
          <p:cNvSpPr>
            <a:spLocks noChangeArrowheads="1"/>
          </p:cNvSpPr>
          <p:nvPr/>
        </p:nvSpPr>
        <p:spPr bwMode="auto">
          <a:xfrm>
            <a:off x="609600" y="76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endParaRPr lang="en-US" altLang="en-US" sz="3600" dirty="0">
              <a:solidFill>
                <a:srgbClr val="000000"/>
              </a:solidFill>
            </a:endParaRPr>
          </a:p>
        </p:txBody>
      </p:sp>
      <p:sp>
        <p:nvSpPr>
          <p:cNvPr id="11" name="Text Box 22"/>
          <p:cNvSpPr txBox="1">
            <a:spLocks noChangeArrowheads="1"/>
          </p:cNvSpPr>
          <p:nvPr/>
        </p:nvSpPr>
        <p:spPr bwMode="auto">
          <a:xfrm>
            <a:off x="6858000" y="4381500"/>
            <a:ext cx="2286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altLang="en-US" sz="2000" b="1" dirty="0" smtClean="0">
                <a:solidFill>
                  <a:srgbClr val="000000"/>
                </a:solidFill>
                <a:latin typeface="Times New Roman" pitchFamily="18" charset="0"/>
              </a:rPr>
              <a:t>Prototyping is a classical Rapid Application Development (RAD) approach</a:t>
            </a:r>
            <a:endParaRPr lang="en-US" altLang="en-US" sz="2000" b="1"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Other Rapid Application (RAD) Approaches</a:t>
            </a:r>
            <a:endParaRPr lang="en-US" dirty="0"/>
          </a:p>
        </p:txBody>
      </p:sp>
      <p:sp>
        <p:nvSpPr>
          <p:cNvPr id="4" name="Content Placeholder 3"/>
          <p:cNvSpPr>
            <a:spLocks noGrp="1"/>
          </p:cNvSpPr>
          <p:nvPr>
            <p:ph idx="1"/>
          </p:nvPr>
        </p:nvSpPr>
        <p:spPr/>
        <p:txBody>
          <a:bodyPr/>
          <a:lstStyle/>
          <a:p>
            <a:r>
              <a:rPr lang="en-US" dirty="0" smtClean="0"/>
              <a:t>Agile – </a:t>
            </a:r>
            <a:r>
              <a:rPr lang="en-US" sz="2000" dirty="0" smtClean="0"/>
              <a:t>emphasizes “individuals and interactions over processes and tools, working software over comprehensive documentation, customer collaboration over contract negotiation, and response to change over following a plan.” (The Agile Manifesto)</a:t>
            </a:r>
          </a:p>
          <a:p>
            <a:endParaRPr lang="en-US" sz="2000" dirty="0"/>
          </a:p>
          <a:p>
            <a:r>
              <a:rPr lang="en-US" dirty="0" smtClean="0"/>
              <a:t>Examples of agile programming methodologies</a:t>
            </a:r>
          </a:p>
          <a:p>
            <a:pPr lvl="1"/>
            <a:r>
              <a:rPr lang="en-US" sz="2400" dirty="0" err="1" smtClean="0"/>
              <a:t>eXtreme</a:t>
            </a:r>
            <a:r>
              <a:rPr lang="en-US" sz="2400" dirty="0" smtClean="0"/>
              <a:t> programming</a:t>
            </a:r>
          </a:p>
          <a:p>
            <a:pPr lvl="1"/>
            <a:r>
              <a:rPr lang="en-US" sz="2400" dirty="0" smtClean="0"/>
              <a:t>Scrum</a:t>
            </a:r>
          </a:p>
          <a:p>
            <a:pPr lvl="1"/>
            <a:r>
              <a:rPr lang="en-US" sz="2400" dirty="0" smtClean="0"/>
              <a:t>DSDM Consortium</a:t>
            </a:r>
          </a:p>
          <a:p>
            <a:pPr lvl="1"/>
            <a:r>
              <a:rPr lang="en-US" sz="2400" dirty="0" smtClean="0"/>
              <a:t>Feature-driven development</a:t>
            </a:r>
            <a:endParaRPr lang="en-US" sz="2400" dirty="0"/>
          </a:p>
        </p:txBody>
      </p:sp>
    </p:spTree>
    <p:extLst>
      <p:ext uri="{BB962C8B-B14F-4D97-AF65-F5344CB8AC3E}">
        <p14:creationId xmlns:p14="http://schemas.microsoft.com/office/powerpoint/2010/main" val="1636741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74688" y="39688"/>
            <a:ext cx="8229600" cy="13716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Database Schema</a:t>
            </a:r>
          </a:p>
        </p:txBody>
      </p:sp>
      <p:sp>
        <p:nvSpPr>
          <p:cNvPr id="49155" name="Rectangle 3"/>
          <p:cNvSpPr>
            <a:spLocks noGrp="1" noChangeArrowheads="1"/>
          </p:cNvSpPr>
          <p:nvPr>
            <p:ph idx="1"/>
          </p:nvPr>
        </p:nvSpPr>
        <p:spPr>
          <a:xfrm>
            <a:off x="762000" y="1450975"/>
            <a:ext cx="7772400" cy="4013200"/>
          </a:xfrm>
        </p:spPr>
        <p:txBody>
          <a:bodyPr>
            <a:noAutofit/>
          </a:bodyPr>
          <a:lstStyle/>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External Schema</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User Views</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Subsets of Conceptual Schema</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Can be determined from business-function/data entity matrices</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DBA determines schema for different users</a:t>
            </a:r>
            <a:endParaRPr lang="en-US" dirty="0" smtClean="0">
              <a:solidFill>
                <a:srgbClr val="000000"/>
              </a:solidFill>
              <a:effectLst>
                <a:outerShdw blurRad="38100" dist="38100" dir="2700000" algn="tl">
                  <a:srgbClr val="FFFFFF"/>
                </a:outerShdw>
              </a:effectLst>
            </a:endParaRP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Conceptual Schema</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E-R models–covered in Chapters 2 and 3</a:t>
            </a:r>
            <a:endParaRPr lang="en-US" dirty="0" smtClean="0">
              <a:solidFill>
                <a:srgbClr val="000000"/>
              </a:solidFill>
              <a:effectLst>
                <a:outerShdw blurRad="38100" dist="38100" dir="2700000" algn="tl">
                  <a:srgbClr val="FFFFFF"/>
                </a:outerShdw>
              </a:effectLst>
            </a:endParaRPr>
          </a:p>
          <a:p>
            <a:pPr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Internal Schema </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Logical structures–covered in Chapter 4</a:t>
            </a:r>
          </a:p>
          <a:p>
            <a:pPr lvl="1" eaLnBrk="1" fontAlgn="auto" hangingPunct="1">
              <a:lnSpc>
                <a:spcPct val="90000"/>
              </a:lnSpc>
              <a:spcAft>
                <a:spcPts val="0"/>
              </a:spcAft>
              <a:buFont typeface="Wingdings 2"/>
              <a:buChar char=""/>
              <a:defRPr/>
            </a:pPr>
            <a:r>
              <a:rPr lang="en-US" sz="2400" dirty="0" smtClean="0">
                <a:solidFill>
                  <a:srgbClr val="000000"/>
                </a:solidFill>
                <a:effectLst>
                  <a:outerShdw blurRad="38100" dist="38100" dir="2700000" algn="tl">
                    <a:srgbClr val="FFFFFF"/>
                  </a:outerShdw>
                </a:effectLst>
              </a:rPr>
              <a:t>Physical structures–covered in Chapter 5</a:t>
            </a:r>
          </a:p>
          <a:p>
            <a:pPr lvl="1" eaLnBrk="1" fontAlgn="auto" hangingPunct="1">
              <a:lnSpc>
                <a:spcPct val="90000"/>
              </a:lnSpc>
              <a:spcAft>
                <a:spcPts val="0"/>
              </a:spcAft>
              <a:buFont typeface="Wingdings 2"/>
              <a:buChar char=""/>
              <a:defRPr/>
            </a:pPr>
            <a:endParaRPr lang="en-US" b="1"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8"/>
          <p:cNvSpPr txBox="1">
            <a:spLocks noChangeArrowheads="1"/>
          </p:cNvSpPr>
          <p:nvPr/>
        </p:nvSpPr>
        <p:spPr bwMode="auto">
          <a:xfrm>
            <a:off x="381000" y="1143000"/>
            <a:ext cx="1905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sz="2000">
                <a:solidFill>
                  <a:srgbClr val="CC3300"/>
                </a:solidFill>
                <a:latin typeface="Times New Roman" pitchFamily="18" charset="0"/>
              </a:rPr>
              <a:t>Different people have different views of the database…these are the external schema</a:t>
            </a:r>
          </a:p>
        </p:txBody>
      </p:sp>
      <p:sp>
        <p:nvSpPr>
          <p:cNvPr id="50180" name="Text Box 14"/>
          <p:cNvSpPr txBox="1">
            <a:spLocks noChangeArrowheads="1"/>
          </p:cNvSpPr>
          <p:nvPr/>
        </p:nvSpPr>
        <p:spPr bwMode="auto">
          <a:xfrm>
            <a:off x="381000" y="3794125"/>
            <a:ext cx="1905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sz="2000">
                <a:solidFill>
                  <a:srgbClr val="CC3300"/>
                </a:solidFill>
                <a:latin typeface="Times New Roman" pitchFamily="18" charset="0"/>
              </a:rPr>
              <a:t>The internal schema is the underlying design and implementation</a:t>
            </a:r>
          </a:p>
        </p:txBody>
      </p:sp>
      <p:sp>
        <p:nvSpPr>
          <p:cNvPr id="50181" name="Text Box 16"/>
          <p:cNvSpPr txBox="1">
            <a:spLocks noChangeArrowheads="1"/>
          </p:cNvSpPr>
          <p:nvPr/>
        </p:nvSpPr>
        <p:spPr bwMode="auto">
          <a:xfrm>
            <a:off x="746125" y="152400"/>
            <a:ext cx="786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r>
              <a:rPr lang="en-US" altLang="en-US" sz="2400" b="1">
                <a:solidFill>
                  <a:srgbClr val="000000"/>
                </a:solidFill>
                <a:latin typeface="Arial" charset="0"/>
              </a:rPr>
              <a:t>Figure 1-9 Three-schema architecture</a:t>
            </a:r>
          </a:p>
        </p:txBody>
      </p:sp>
      <p:pic>
        <p:nvPicPr>
          <p:cNvPr id="50182" name="Picture 6"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4850" y="642938"/>
            <a:ext cx="4881563"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711200"/>
            <a:ext cx="7743825" cy="685800"/>
          </a:xfrm>
        </p:spPr>
        <p:txBody>
          <a:bodyPr>
            <a:noAutofit/>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Managing Projects: </a:t>
            </a:r>
            <a:br>
              <a:rPr lang="en-US" sz="4000" dirty="0" smtClean="0">
                <a:solidFill>
                  <a:srgbClr val="000000"/>
                </a:solidFill>
                <a:effectLst>
                  <a:outerShdw blurRad="38100" dist="38100" dir="2700000" algn="tl">
                    <a:srgbClr val="FFFFFF"/>
                  </a:outerShdw>
                </a:effectLst>
              </a:rPr>
            </a:br>
            <a:r>
              <a:rPr lang="en-US" sz="4000" dirty="0" smtClean="0">
                <a:solidFill>
                  <a:srgbClr val="000000"/>
                </a:solidFill>
                <a:effectLst>
                  <a:outerShdw blurRad="38100" dist="38100" dir="2700000" algn="tl">
                    <a:srgbClr val="FFFFFF"/>
                  </a:outerShdw>
                </a:effectLst>
              </a:rPr>
              <a:t>People Involved</a:t>
            </a:r>
          </a:p>
        </p:txBody>
      </p:sp>
      <p:sp>
        <p:nvSpPr>
          <p:cNvPr id="113667" name="Rectangle 3"/>
          <p:cNvSpPr>
            <a:spLocks noGrp="1" noChangeArrowheads="1"/>
          </p:cNvSpPr>
          <p:nvPr>
            <p:ph idx="1"/>
          </p:nvPr>
        </p:nvSpPr>
        <p:spPr>
          <a:xfrm>
            <a:off x="1204913" y="1673225"/>
            <a:ext cx="7391400" cy="4648200"/>
          </a:xfrm>
        </p:spPr>
        <p:txBody>
          <a:bodyPr>
            <a:normAutofit/>
          </a:bodyPr>
          <a:lstStyle/>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Business analysts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Systems analysts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Database analysts and data modelers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Users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Programmers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Database architects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Data administrators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Project managers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Other technical experts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727075" y="444500"/>
            <a:ext cx="807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a:r>
              <a:rPr lang="en-US" altLang="en-US" sz="2400" b="1">
                <a:solidFill>
                  <a:srgbClr val="000000"/>
                </a:solidFill>
                <a:latin typeface="Arial" charset="0"/>
              </a:rPr>
              <a:t>Figure 1-10a  Evolution of database technologies</a:t>
            </a:r>
          </a:p>
        </p:txBody>
      </p:sp>
      <p:pic>
        <p:nvPicPr>
          <p:cNvPr id="54276" name="Picture 4"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25839"/>
            <a:ext cx="8912225"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Text Box 3"/>
          <p:cNvSpPr txBox="1">
            <a:spLocks noChangeArrowheads="1"/>
          </p:cNvSpPr>
          <p:nvPr/>
        </p:nvSpPr>
        <p:spPr bwMode="auto">
          <a:xfrm>
            <a:off x="727075" y="444500"/>
            <a:ext cx="807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a:r>
              <a:rPr lang="en-US" altLang="en-US" sz="2400" b="1">
                <a:solidFill>
                  <a:srgbClr val="000000"/>
                </a:solidFill>
                <a:latin typeface="Arial" charset="0"/>
              </a:rPr>
              <a:t>Figure 1-10b  Database architectures</a:t>
            </a:r>
          </a:p>
        </p:txBody>
      </p:sp>
      <p:pic>
        <p:nvPicPr>
          <p:cNvPr id="55300"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685925"/>
            <a:ext cx="86487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727075" y="444500"/>
            <a:ext cx="807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a:r>
              <a:rPr lang="en-US" altLang="en-US" sz="2400" b="1">
                <a:solidFill>
                  <a:srgbClr val="000000"/>
                </a:solidFill>
                <a:latin typeface="Arial" charset="0"/>
              </a:rPr>
              <a:t>Figure 1-10b  Database architectures (cont.)</a:t>
            </a:r>
          </a:p>
        </p:txBody>
      </p:sp>
      <p:pic>
        <p:nvPicPr>
          <p:cNvPr id="56324" name="Picture 4"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338" y="1781175"/>
            <a:ext cx="8847137"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Text Box 6"/>
          <p:cNvSpPr txBox="1">
            <a:spLocks noChangeArrowheads="1"/>
          </p:cNvSpPr>
          <p:nvPr/>
        </p:nvSpPr>
        <p:spPr bwMode="auto">
          <a:xfrm>
            <a:off x="416560" y="5471795"/>
            <a:ext cx="83413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en-US" sz="2400" b="1" dirty="0">
                <a:solidFill>
                  <a:srgbClr val="990000"/>
                </a:solidFill>
                <a:latin typeface="Book Antiqua" pitchFamily="18" charset="0"/>
              </a:rPr>
              <a:t>Graphical displays turn data into useful information that managers can use for decision making and interpretation</a:t>
            </a:r>
          </a:p>
        </p:txBody>
      </p:sp>
      <p:sp>
        <p:nvSpPr>
          <p:cNvPr id="14340" name="Text Box 10"/>
          <p:cNvSpPr txBox="1">
            <a:spLocks noChangeArrowheads="1"/>
          </p:cNvSpPr>
          <p:nvPr/>
        </p:nvSpPr>
        <p:spPr bwMode="auto">
          <a:xfrm>
            <a:off x="593725" y="192088"/>
            <a:ext cx="443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a:r>
              <a:rPr lang="en-US" altLang="en-US" sz="2400" b="1">
                <a:solidFill>
                  <a:srgbClr val="000000"/>
                </a:solidFill>
                <a:latin typeface="Arial" charset="0"/>
              </a:rPr>
              <a:t>Figure 1-1b Summarized data</a:t>
            </a:r>
          </a:p>
        </p:txBody>
      </p:sp>
      <p:pic>
        <p:nvPicPr>
          <p:cNvPr id="2" name="Picture 1"/>
          <p:cNvPicPr>
            <a:picLocks noChangeAspect="1"/>
          </p:cNvPicPr>
          <p:nvPr/>
        </p:nvPicPr>
        <p:blipFill>
          <a:blip r:embed="rId3"/>
          <a:stretch>
            <a:fillRect/>
          </a:stretch>
        </p:blipFill>
        <p:spPr>
          <a:xfrm>
            <a:off x="593725" y="2151928"/>
            <a:ext cx="7738220" cy="3319867"/>
          </a:xfrm>
          <a:prstGeom prst="rect">
            <a:avLst/>
          </a:prstGeom>
        </p:spPr>
      </p:pic>
      <p:sp>
        <p:nvSpPr>
          <p:cNvPr id="3" name="Rectangle 2"/>
          <p:cNvSpPr/>
          <p:nvPr/>
        </p:nvSpPr>
        <p:spPr>
          <a:xfrm>
            <a:off x="490275" y="932367"/>
            <a:ext cx="7945120" cy="904863"/>
          </a:xfrm>
          <a:prstGeom prst="rect">
            <a:avLst/>
          </a:prstGeom>
        </p:spPr>
        <p:txBody>
          <a:bodyPr wrap="square">
            <a:spAutoFit/>
          </a:bodyPr>
          <a:lstStyle/>
          <a:p>
            <a:pPr marL="342900" indent="-342900" algn="l" fontAlgn="auto">
              <a:spcBef>
                <a:spcPct val="20000"/>
              </a:spcBef>
              <a:spcAft>
                <a:spcPts val="0"/>
              </a:spcAft>
              <a:buClr>
                <a:schemeClr val="accent1"/>
              </a:buClr>
              <a:buSzPct val="70000"/>
              <a:buFont typeface="Wingdings 2"/>
              <a:buChar char=""/>
              <a:defRPr/>
            </a:pPr>
            <a:r>
              <a:rPr lang="en-US" sz="2400" dirty="0">
                <a:solidFill>
                  <a:srgbClr val="000000"/>
                </a:solidFill>
                <a:effectLst>
                  <a:outerShdw blurRad="38100" dist="38100" dir="2700000" algn="tl">
                    <a:srgbClr val="FFFFFF"/>
                  </a:outerShdw>
                </a:effectLst>
                <a:latin typeface="+mn-lt"/>
                <a:cs typeface="+mn-cs"/>
              </a:rPr>
              <a:t>Data </a:t>
            </a:r>
            <a:r>
              <a:rPr lang="en-US" sz="2400" dirty="0">
                <a:solidFill>
                  <a:srgbClr val="000000"/>
                </a:solidFill>
                <a:effectLst>
                  <a:outerShdw blurRad="38100" dist="38100" dir="2700000" algn="tl">
                    <a:srgbClr val="FFFFFF"/>
                  </a:outerShdw>
                </a:effectLst>
                <a:latin typeface="+mn-lt"/>
                <a:cs typeface="+mn-cs"/>
              </a:rPr>
              <a:t>has been processed into aggregates and categories</a:t>
            </a:r>
            <a:r>
              <a:rPr lang="en-US" sz="2400" dirty="0">
                <a:solidFill>
                  <a:srgbClr val="000000"/>
                </a:solidFill>
                <a:effectLst>
                  <a:outerShdw blurRad="38100" dist="38100" dir="2700000" algn="tl">
                    <a:srgbClr val="FFFFFF"/>
                  </a:outerShdw>
                </a:effectLst>
                <a:latin typeface="+mn-lt"/>
                <a:cs typeface="+mn-cs"/>
              </a:rPr>
              <a:t>.</a:t>
            </a:r>
          </a:p>
          <a:p>
            <a:pPr marL="342900" indent="-342900" algn="l" fontAlgn="auto">
              <a:spcBef>
                <a:spcPct val="20000"/>
              </a:spcBef>
              <a:spcAft>
                <a:spcPts val="0"/>
              </a:spcAft>
              <a:buClr>
                <a:schemeClr val="accent1"/>
              </a:buClr>
              <a:buSzPct val="70000"/>
              <a:buFont typeface="Wingdings 2"/>
              <a:buChar char=""/>
              <a:defRPr/>
            </a:pPr>
            <a:r>
              <a:rPr lang="en-US" sz="2400" dirty="0">
                <a:solidFill>
                  <a:srgbClr val="000000"/>
                </a:solidFill>
                <a:effectLst>
                  <a:outerShdw blurRad="38100" dist="38100" dir="2700000" algn="tl">
                    <a:srgbClr val="FFFFFF"/>
                  </a:outerShdw>
                </a:effectLst>
                <a:latin typeface="+mn-lt"/>
                <a:cs typeface="+mn-cs"/>
              </a:rPr>
              <a:t>Sums </a:t>
            </a:r>
            <a:r>
              <a:rPr lang="en-US" sz="2400" dirty="0">
                <a:solidFill>
                  <a:srgbClr val="000000"/>
                </a:solidFill>
                <a:effectLst>
                  <a:outerShdw blurRad="38100" dist="38100" dir="2700000" algn="tl">
                    <a:srgbClr val="FFFFFF"/>
                  </a:outerShdw>
                </a:effectLst>
                <a:latin typeface="+mn-lt"/>
                <a:cs typeface="+mn-cs"/>
              </a:rPr>
              <a:t>and averages are typical forms of aggregated </a:t>
            </a:r>
            <a:r>
              <a:rPr lang="en-US" sz="2400" dirty="0">
                <a:solidFill>
                  <a:srgbClr val="000000"/>
                </a:solidFill>
                <a:effectLst>
                  <a:outerShdw blurRad="38100" dist="38100" dir="2700000" algn="tl">
                    <a:srgbClr val="FFFFFF"/>
                  </a:outerShdw>
                </a:effectLst>
                <a:latin typeface="+mn-lt"/>
                <a:cs typeface="+mn-cs"/>
              </a:rPr>
              <a:t>data</a:t>
            </a:r>
            <a:endParaRPr lang="en-US" sz="2400" dirty="0">
              <a:solidFill>
                <a:srgbClr val="000000"/>
              </a:solidFill>
              <a:effectLst>
                <a:outerShdw blurRad="38100" dist="38100" dir="2700000" algn="tl">
                  <a:srgbClr val="FFFFFF"/>
                </a:outerShdw>
              </a:effectLst>
              <a:latin typeface="+mn-lt"/>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4" name="Slide Number Placeholder 3"/>
          <p:cNvSpPr>
            <a:spLocks noGrp="1"/>
          </p:cNvSpPr>
          <p:nvPr>
            <p:ph type="sldNum" sz="quarter" idx="10"/>
          </p:nvPr>
        </p:nvSpPr>
        <p:spPr/>
        <p:txBody>
          <a:bodyPr/>
          <a:lstStyle/>
          <a:p>
            <a:pPr>
              <a:defRPr/>
            </a:pPr>
            <a:fld id="{BD899596-FEF2-4399-B333-E63A2292FC80}" type="slidenum">
              <a:rPr lang="en-US" smtClean="0"/>
              <a:pPr>
                <a:defRPr/>
              </a:pPr>
              <a:t>40</a:t>
            </a:fld>
            <a:endParaRPr lang="en-US"/>
          </a:p>
        </p:txBody>
      </p:sp>
      <p:pic>
        <p:nvPicPr>
          <p:cNvPr id="32772" name="Content Placeholder 4" descr="FIG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9713" y="352425"/>
            <a:ext cx="8863012" cy="5700713"/>
          </a:xfrm>
        </p:spPr>
      </p:pic>
    </p:spTree>
    <p:extLst>
      <p:ext uri="{BB962C8B-B14F-4D97-AF65-F5344CB8AC3E}">
        <p14:creationId xmlns:p14="http://schemas.microsoft.com/office/powerpoint/2010/main" val="386411512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727075" y="444500"/>
            <a:ext cx="807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a:r>
              <a:rPr lang="en-US" altLang="en-US" sz="2400" b="1">
                <a:solidFill>
                  <a:srgbClr val="000000"/>
                </a:solidFill>
                <a:latin typeface="Arial" charset="0"/>
              </a:rPr>
              <a:t>Figure 1-10b  Database architectures (cont.)</a:t>
            </a:r>
          </a:p>
        </p:txBody>
      </p:sp>
      <p:pic>
        <p:nvPicPr>
          <p:cNvPr id="57348"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62088"/>
            <a:ext cx="85725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900113" y="333375"/>
            <a:ext cx="7372350" cy="13716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The Range of Database Applications</a:t>
            </a:r>
          </a:p>
        </p:txBody>
      </p:sp>
      <p:sp>
        <p:nvSpPr>
          <p:cNvPr id="180227" name="Rectangle 3"/>
          <p:cNvSpPr>
            <a:spLocks noGrp="1" noChangeArrowheads="1"/>
          </p:cNvSpPr>
          <p:nvPr>
            <p:ph idx="1"/>
          </p:nvPr>
        </p:nvSpPr>
        <p:spPr>
          <a:xfrm>
            <a:off x="322263" y="1644650"/>
            <a:ext cx="8229600" cy="3073400"/>
          </a:xfrm>
        </p:spPr>
        <p:txBody>
          <a:bodyPr>
            <a:normAutofit/>
          </a:bodyPr>
          <a:lstStyle/>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Personal databases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Two-tier  and N-tier Client/Server databases</a:t>
            </a:r>
          </a:p>
          <a:p>
            <a:pPr eaLnBrk="1" fontAlgn="auto" hangingPunct="1">
              <a:spcAft>
                <a:spcPts val="0"/>
              </a:spcAft>
              <a:buFont typeface="Wingdings 2"/>
              <a:buChar char=""/>
              <a:defRPr/>
            </a:pPr>
            <a:r>
              <a:rPr lang="en-US" sz="2800" dirty="0" smtClean="0">
                <a:solidFill>
                  <a:srgbClr val="000000"/>
                </a:solidFill>
                <a:effectLst>
                  <a:outerShdw blurRad="38100" dist="38100" dir="2700000" algn="tl">
                    <a:srgbClr val="FFFFFF"/>
                  </a:outerShdw>
                </a:effectLst>
              </a:rPr>
              <a:t>Enterprise applications</a:t>
            </a:r>
          </a:p>
          <a:p>
            <a:pPr lvl="1"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Enterprise resource planning (ERP) systems</a:t>
            </a:r>
          </a:p>
          <a:p>
            <a:pPr lvl="1" eaLnBrk="1" fontAlgn="auto" hangingPunct="1">
              <a:spcAft>
                <a:spcPts val="0"/>
              </a:spcAft>
              <a:buFont typeface="Wingdings 2"/>
              <a:buChar char=""/>
              <a:defRPr/>
            </a:pPr>
            <a:r>
              <a:rPr lang="en-US" sz="2400" dirty="0" smtClean="0">
                <a:solidFill>
                  <a:srgbClr val="000000"/>
                </a:solidFill>
                <a:effectLst>
                  <a:outerShdw blurRad="38100" dist="38100" dir="2700000" algn="tl">
                    <a:srgbClr val="FFFFFF"/>
                  </a:outerShdw>
                </a:effectLst>
              </a:rPr>
              <a:t>Data warehousing implementations</a:t>
            </a:r>
          </a:p>
        </p:txBody>
      </p:sp>
      <p:pic>
        <p:nvPicPr>
          <p:cNvPr id="2" name="Picture 1"/>
          <p:cNvPicPr>
            <a:picLocks noChangeAspect="1"/>
          </p:cNvPicPr>
          <p:nvPr/>
        </p:nvPicPr>
        <p:blipFill>
          <a:blip r:embed="rId3"/>
          <a:stretch>
            <a:fillRect/>
          </a:stretch>
        </p:blipFill>
        <p:spPr>
          <a:xfrm>
            <a:off x="739140" y="4239305"/>
            <a:ext cx="7236434" cy="191765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pPr>
              <a:defRPr/>
            </a:pPr>
            <a:fld id="{96F7931C-62E9-49CF-853C-1DFD0FE873B5}" type="slidenum">
              <a:rPr lang="en-US"/>
              <a:pPr>
                <a:defRPr/>
              </a:pPr>
              <a:t>43</a:t>
            </a:fld>
            <a:endParaRPr lang="en-US"/>
          </a:p>
        </p:txBody>
      </p:sp>
      <p:sp>
        <p:nvSpPr>
          <p:cNvPr id="28675" name="Text Box 3"/>
          <p:cNvSpPr txBox="1">
            <a:spLocks noChangeArrowheads="1"/>
          </p:cNvSpPr>
          <p:nvPr/>
        </p:nvSpPr>
        <p:spPr bwMode="auto">
          <a:xfrm>
            <a:off x="631825" y="168275"/>
            <a:ext cx="7907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en-US" sz="2400" b="1" dirty="0" smtClean="0">
                <a:solidFill>
                  <a:srgbClr val="000000"/>
                </a:solidFill>
                <a:latin typeface="Arial" charset="0"/>
              </a:rPr>
              <a:t>Two-tier </a:t>
            </a:r>
            <a:r>
              <a:rPr lang="en-US" altLang="en-US" sz="2400" b="1" dirty="0">
                <a:solidFill>
                  <a:srgbClr val="000000"/>
                </a:solidFill>
                <a:latin typeface="Arial" charset="0"/>
              </a:rPr>
              <a:t>database with local</a:t>
            </a:r>
          </a:p>
          <a:p>
            <a:pPr algn="ctr"/>
            <a:r>
              <a:rPr lang="en-US" altLang="en-US" sz="2400" b="1" dirty="0">
                <a:solidFill>
                  <a:srgbClr val="000000"/>
                </a:solidFill>
                <a:latin typeface="Arial" charset="0"/>
              </a:rPr>
              <a:t>area network</a:t>
            </a:r>
          </a:p>
        </p:txBody>
      </p:sp>
      <p:pic>
        <p:nvPicPr>
          <p:cNvPr id="28676" name="Picture 4"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006475"/>
            <a:ext cx="79724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72668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pPr>
              <a:defRPr/>
            </a:pPr>
            <a:fld id="{24E36717-7950-4918-82F4-6E65D56E38C0}" type="slidenum">
              <a:rPr lang="en-US"/>
              <a:pPr>
                <a:defRPr/>
              </a:pPr>
              <a:t>44</a:t>
            </a:fld>
            <a:endParaRPr lang="en-US"/>
          </a:p>
        </p:txBody>
      </p:sp>
      <p:sp>
        <p:nvSpPr>
          <p:cNvPr id="29699" name="Text Box 3"/>
          <p:cNvSpPr txBox="1">
            <a:spLocks noChangeArrowheads="1"/>
          </p:cNvSpPr>
          <p:nvPr/>
        </p:nvSpPr>
        <p:spPr bwMode="auto">
          <a:xfrm>
            <a:off x="631825" y="168275"/>
            <a:ext cx="7907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en-US" sz="2400" b="1" dirty="0" smtClean="0">
                <a:solidFill>
                  <a:srgbClr val="000000"/>
                </a:solidFill>
                <a:latin typeface="Arial" charset="0"/>
              </a:rPr>
              <a:t>Three-tiered </a:t>
            </a:r>
            <a:r>
              <a:rPr lang="en-US" altLang="en-US" sz="2400" b="1" dirty="0">
                <a:solidFill>
                  <a:srgbClr val="000000"/>
                </a:solidFill>
                <a:latin typeface="Arial" charset="0"/>
              </a:rPr>
              <a:t>client/server database architecture</a:t>
            </a:r>
          </a:p>
        </p:txBody>
      </p:sp>
      <p:pic>
        <p:nvPicPr>
          <p:cNvPr id="29700" name="Picture 4"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052513"/>
            <a:ext cx="7786687"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97779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38138" y="17463"/>
            <a:ext cx="8915400" cy="1371600"/>
          </a:xfrm>
        </p:spPr>
        <p:txBody>
          <a:bodyPr/>
          <a:lstStyle/>
          <a:p>
            <a:pPr eaLnBrk="1" fontAlgn="auto" hangingPunct="1">
              <a:spcAft>
                <a:spcPts val="0"/>
              </a:spcAft>
              <a:defRPr/>
            </a:pPr>
            <a:r>
              <a:rPr lang="en-US" sz="4000" dirty="0" smtClean="0">
                <a:solidFill>
                  <a:srgbClr val="000000"/>
                </a:solidFill>
                <a:effectLst>
                  <a:outerShdw blurRad="38100" dist="38100" dir="2700000" algn="tl">
                    <a:srgbClr val="FFFFFF"/>
                  </a:outerShdw>
                </a:effectLst>
              </a:rPr>
              <a:t>Enterprise Database Applications</a:t>
            </a:r>
          </a:p>
        </p:txBody>
      </p:sp>
      <p:sp>
        <p:nvSpPr>
          <p:cNvPr id="182275" name="Rectangle 3"/>
          <p:cNvSpPr>
            <a:spLocks noGrp="1" noChangeArrowheads="1"/>
          </p:cNvSpPr>
          <p:nvPr>
            <p:ph idx="1"/>
          </p:nvPr>
        </p:nvSpPr>
        <p:spPr>
          <a:xfrm>
            <a:off x="414338" y="1582738"/>
            <a:ext cx="8229600" cy="3810000"/>
          </a:xfrm>
        </p:spPr>
        <p:txBody>
          <a:bodyPr>
            <a:noAutofit/>
          </a:bodyPr>
          <a:lstStyle/>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Enterprise Resource Planning (ERP)</a:t>
            </a:r>
          </a:p>
          <a:p>
            <a:pPr lvl="1"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Integrate all enterprise functions (manufacturing, finance, sales, marketing, inventory, accounting, human resources)</a:t>
            </a:r>
          </a:p>
          <a:p>
            <a:pPr eaLnBrk="1" fontAlgn="auto" hangingPunct="1">
              <a:spcAft>
                <a:spcPts val="0"/>
              </a:spcAft>
              <a:buFont typeface="Wingdings 2"/>
              <a:buChar char=""/>
              <a:defRPr/>
            </a:pPr>
            <a:r>
              <a:rPr lang="en-US" sz="3600" dirty="0" smtClean="0">
                <a:solidFill>
                  <a:srgbClr val="000000"/>
                </a:solidFill>
                <a:effectLst>
                  <a:outerShdw blurRad="38100" dist="38100" dir="2700000" algn="tl">
                    <a:srgbClr val="FFFFFF"/>
                  </a:outerShdw>
                </a:effectLst>
              </a:rPr>
              <a:t>Data Warehouse</a:t>
            </a:r>
          </a:p>
          <a:p>
            <a:pPr lvl="1" eaLnBrk="1" fontAlgn="auto" hangingPunct="1">
              <a:spcAft>
                <a:spcPts val="0"/>
              </a:spcAft>
              <a:buFont typeface="Wingdings 2"/>
              <a:buChar char=""/>
              <a:defRPr/>
            </a:pPr>
            <a:r>
              <a:rPr lang="en-US" sz="3200" dirty="0" smtClean="0">
                <a:solidFill>
                  <a:srgbClr val="000000"/>
                </a:solidFill>
                <a:effectLst>
                  <a:outerShdw blurRad="38100" dist="38100" dir="2700000" algn="tl">
                    <a:srgbClr val="FFFFFF"/>
                  </a:outerShdw>
                </a:effectLst>
              </a:rPr>
              <a:t>Integrated decision support system derived from various operational databases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5795963" y="571500"/>
            <a:ext cx="31416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eaLnBrk="1" hangingPunct="1"/>
            <a:r>
              <a:rPr lang="en-US" altLang="en-US" b="1">
                <a:solidFill>
                  <a:srgbClr val="000000"/>
                </a:solidFill>
              </a:rPr>
              <a:t>FIGURE 1-13 Computer</a:t>
            </a:r>
          </a:p>
          <a:p>
            <a:pPr algn="l" eaLnBrk="1" hangingPunct="1"/>
            <a:r>
              <a:rPr lang="en-US" altLang="en-US" b="1">
                <a:solidFill>
                  <a:srgbClr val="000000"/>
                </a:solidFill>
              </a:rPr>
              <a:t>System for Pine Valley</a:t>
            </a:r>
          </a:p>
          <a:p>
            <a:pPr algn="l" eaLnBrk="1" hangingPunct="1"/>
            <a:r>
              <a:rPr lang="en-US" altLang="en-US" b="1">
                <a:solidFill>
                  <a:srgbClr val="000000"/>
                </a:solidFill>
              </a:rPr>
              <a:t>Furniture Company</a:t>
            </a:r>
            <a:endParaRPr lang="en-US" altLang="en-US">
              <a:solidFill>
                <a:srgbClr val="000000"/>
              </a:solidFill>
            </a:endParaRPr>
          </a:p>
        </p:txBody>
      </p:sp>
      <p:pic>
        <p:nvPicPr>
          <p:cNvPr id="3" name="Picture 2"/>
          <p:cNvPicPr>
            <a:picLocks noChangeAspect="1"/>
          </p:cNvPicPr>
          <p:nvPr/>
        </p:nvPicPr>
        <p:blipFill>
          <a:blip r:embed="rId3"/>
          <a:stretch>
            <a:fillRect/>
          </a:stretch>
        </p:blipFill>
        <p:spPr>
          <a:xfrm>
            <a:off x="300198" y="235200"/>
            <a:ext cx="5495765" cy="592033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4646432" y="205740"/>
            <a:ext cx="40447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l" eaLnBrk="1" hangingPunct="1"/>
            <a:r>
              <a:rPr lang="en-US" altLang="en-US" b="1" dirty="0">
                <a:solidFill>
                  <a:srgbClr val="000000"/>
                </a:solidFill>
              </a:rPr>
              <a:t>FIGURE </a:t>
            </a:r>
            <a:r>
              <a:rPr lang="en-US" altLang="en-US" b="1" dirty="0" smtClean="0">
                <a:solidFill>
                  <a:srgbClr val="000000"/>
                </a:solidFill>
              </a:rPr>
              <a:t>1-15 </a:t>
            </a:r>
            <a:r>
              <a:rPr lang="en-US" b="1" dirty="0"/>
              <a:t>Project data model for Home Office product line marketing support system</a:t>
            </a:r>
            <a:endParaRPr lang="en-US" altLang="en-US" dirty="0">
              <a:solidFill>
                <a:srgbClr val="000000"/>
              </a:solidFill>
            </a:endParaRPr>
          </a:p>
        </p:txBody>
      </p:sp>
      <p:pic>
        <p:nvPicPr>
          <p:cNvPr id="4" name="Picture 3"/>
          <p:cNvPicPr>
            <a:picLocks noChangeAspect="1"/>
          </p:cNvPicPr>
          <p:nvPr/>
        </p:nvPicPr>
        <p:blipFill>
          <a:blip r:embed="rId3"/>
          <a:stretch>
            <a:fillRect/>
          </a:stretch>
        </p:blipFill>
        <p:spPr>
          <a:xfrm>
            <a:off x="271866" y="1290366"/>
            <a:ext cx="7957734" cy="4963069"/>
          </a:xfrm>
          <a:prstGeom prst="rect">
            <a:avLst/>
          </a:prstGeom>
        </p:spPr>
      </p:pic>
    </p:spTree>
    <p:extLst>
      <p:ext uri="{BB962C8B-B14F-4D97-AF65-F5344CB8AC3E}">
        <p14:creationId xmlns:p14="http://schemas.microsoft.com/office/powerpoint/2010/main" val="2084715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1" name="Picture 5" descr="cid:3287383400_2177562"/>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Text Box 2052"/>
          <p:cNvSpPr txBox="1">
            <a:spLocks noChangeArrowheads="1"/>
          </p:cNvSpPr>
          <p:nvPr/>
        </p:nvSpPr>
        <p:spPr bwMode="auto">
          <a:xfrm>
            <a:off x="838200" y="4832350"/>
            <a:ext cx="777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a:r>
              <a:rPr lang="en-US" altLang="en-US" sz="2400" b="1">
                <a:solidFill>
                  <a:srgbClr val="990000"/>
                </a:solidFill>
                <a:latin typeface="Book Antiqua" pitchFamily="18" charset="0"/>
              </a:rPr>
              <a:t>Descriptions of the properties or characteristics of the data, including data types, field sizes, allowable values, and data context</a:t>
            </a:r>
          </a:p>
        </p:txBody>
      </p:sp>
      <p:pic>
        <p:nvPicPr>
          <p:cNvPr id="2" name="Picture 1"/>
          <p:cNvPicPr>
            <a:picLocks noChangeAspect="1"/>
          </p:cNvPicPr>
          <p:nvPr/>
        </p:nvPicPr>
        <p:blipFill>
          <a:blip r:embed="rId3"/>
          <a:stretch>
            <a:fillRect/>
          </a:stretch>
        </p:blipFill>
        <p:spPr>
          <a:xfrm>
            <a:off x="155863" y="700087"/>
            <a:ext cx="8774375" cy="3899622"/>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8915400" cy="1143000"/>
          </a:xfrm>
        </p:spPr>
        <p:txBody>
          <a:bodyPr lIns="90488" tIns="44450" rIns="90488" bIns="44450"/>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Disadvantages of File Processing</a:t>
            </a:r>
          </a:p>
        </p:txBody>
      </p:sp>
      <p:sp>
        <p:nvSpPr>
          <p:cNvPr id="6147" name="Rectangle 3"/>
          <p:cNvSpPr>
            <a:spLocks noGrp="1" noChangeArrowheads="1"/>
          </p:cNvSpPr>
          <p:nvPr>
            <p:ph idx="1"/>
          </p:nvPr>
        </p:nvSpPr>
        <p:spPr>
          <a:xfrm>
            <a:off x="228600" y="1371600"/>
            <a:ext cx="8763000" cy="4648200"/>
          </a:xfrm>
        </p:spPr>
        <p:txBody>
          <a:bodyPr lIns="90488" tIns="44450" rIns="90488" bIns="44450">
            <a:normAutofit/>
          </a:bodyPr>
          <a:lstStyle/>
          <a:p>
            <a:pPr eaLnBrk="1" fontAlgn="auto" hangingPunct="1">
              <a:spcAft>
                <a:spcPts val="0"/>
              </a:spcAft>
              <a:buFont typeface="Wingdings 2"/>
              <a:buChar char=""/>
              <a:defRPr/>
            </a:pPr>
            <a:r>
              <a:rPr lang="en-US" sz="2800" b="1" dirty="0" smtClean="0">
                <a:solidFill>
                  <a:srgbClr val="000000"/>
                </a:solidFill>
                <a:effectLst>
                  <a:outerShdw blurRad="38100" dist="38100" dir="2700000" algn="tl">
                    <a:srgbClr val="FFFFFF"/>
                  </a:outerShdw>
                </a:effectLst>
              </a:rPr>
              <a:t>Program-Data Dependence</a:t>
            </a:r>
          </a:p>
          <a:p>
            <a:pPr lvl="1" eaLnBrk="1" fontAlgn="auto" hangingPunct="1">
              <a:spcAft>
                <a:spcPts val="0"/>
              </a:spcAft>
              <a:buFont typeface="Wingdings 2"/>
              <a:buChar char=""/>
              <a:defRPr/>
            </a:pPr>
            <a:r>
              <a:rPr lang="en-US" sz="2000" dirty="0" smtClean="0">
                <a:solidFill>
                  <a:srgbClr val="000000"/>
                </a:solidFill>
                <a:effectLst>
                  <a:outerShdw blurRad="38100" dist="38100" dir="2700000" algn="tl">
                    <a:srgbClr val="FFFFFF"/>
                  </a:outerShdw>
                </a:effectLst>
              </a:rPr>
              <a:t>All programs maintain metadata for each file they use</a:t>
            </a:r>
          </a:p>
          <a:p>
            <a:pPr eaLnBrk="1" fontAlgn="auto" hangingPunct="1">
              <a:spcAft>
                <a:spcPts val="0"/>
              </a:spcAft>
              <a:buFont typeface="Wingdings 2"/>
              <a:buChar char=""/>
              <a:defRPr/>
            </a:pPr>
            <a:r>
              <a:rPr lang="en-US" sz="2800" b="1" dirty="0" smtClean="0">
                <a:solidFill>
                  <a:srgbClr val="000000"/>
                </a:solidFill>
                <a:effectLst>
                  <a:outerShdw blurRad="38100" dist="38100" dir="2700000" algn="tl">
                    <a:srgbClr val="FFFFFF"/>
                  </a:outerShdw>
                </a:effectLst>
              </a:rPr>
              <a:t>Duplication of Data</a:t>
            </a:r>
          </a:p>
          <a:p>
            <a:pPr lvl="1" eaLnBrk="1" fontAlgn="auto" hangingPunct="1">
              <a:spcAft>
                <a:spcPts val="0"/>
              </a:spcAft>
              <a:buFont typeface="Wingdings 2"/>
              <a:buChar char=""/>
              <a:defRPr/>
            </a:pPr>
            <a:r>
              <a:rPr lang="en-US" sz="2000" dirty="0" smtClean="0">
                <a:solidFill>
                  <a:srgbClr val="000000"/>
                </a:solidFill>
                <a:effectLst>
                  <a:outerShdw blurRad="38100" dist="38100" dir="2700000" algn="tl">
                    <a:srgbClr val="FFFFFF"/>
                  </a:outerShdw>
                </a:effectLst>
              </a:rPr>
              <a:t>Different systems/programs have separate copies of the same data</a:t>
            </a:r>
          </a:p>
          <a:p>
            <a:pPr eaLnBrk="1" fontAlgn="auto" hangingPunct="1">
              <a:spcAft>
                <a:spcPts val="0"/>
              </a:spcAft>
              <a:buFont typeface="Wingdings 2"/>
              <a:buChar char=""/>
              <a:defRPr/>
            </a:pPr>
            <a:r>
              <a:rPr lang="en-US" sz="2800" b="1" dirty="0" smtClean="0">
                <a:solidFill>
                  <a:srgbClr val="000000"/>
                </a:solidFill>
                <a:effectLst>
                  <a:outerShdw blurRad="38100" dist="38100" dir="2700000" algn="tl">
                    <a:srgbClr val="FFFFFF"/>
                  </a:outerShdw>
                </a:effectLst>
              </a:rPr>
              <a:t>Limited Data Sharing</a:t>
            </a:r>
          </a:p>
          <a:p>
            <a:pPr lvl="1" eaLnBrk="1" fontAlgn="auto" hangingPunct="1">
              <a:spcAft>
                <a:spcPts val="0"/>
              </a:spcAft>
              <a:buFont typeface="Wingdings 2"/>
              <a:buChar char=""/>
              <a:defRPr/>
            </a:pPr>
            <a:r>
              <a:rPr lang="en-US" sz="2000" dirty="0" smtClean="0">
                <a:solidFill>
                  <a:srgbClr val="000000"/>
                </a:solidFill>
                <a:effectLst>
                  <a:outerShdw blurRad="38100" dist="38100" dir="2700000" algn="tl">
                    <a:srgbClr val="FFFFFF"/>
                  </a:outerShdw>
                </a:effectLst>
              </a:rPr>
              <a:t>No centralized control of data</a:t>
            </a:r>
          </a:p>
          <a:p>
            <a:pPr eaLnBrk="1" fontAlgn="auto" hangingPunct="1">
              <a:spcAft>
                <a:spcPts val="0"/>
              </a:spcAft>
              <a:buFont typeface="Wingdings 2"/>
              <a:buChar char=""/>
              <a:defRPr/>
            </a:pPr>
            <a:r>
              <a:rPr lang="en-US" sz="2800" b="1" dirty="0" smtClean="0">
                <a:solidFill>
                  <a:srgbClr val="000000"/>
                </a:solidFill>
                <a:effectLst>
                  <a:outerShdw blurRad="38100" dist="38100" dir="2700000" algn="tl">
                    <a:srgbClr val="FFFFFF"/>
                  </a:outerShdw>
                </a:effectLst>
              </a:rPr>
              <a:t>Lengthy Development Times</a:t>
            </a:r>
          </a:p>
          <a:p>
            <a:pPr lvl="1" eaLnBrk="1" fontAlgn="auto" hangingPunct="1">
              <a:spcAft>
                <a:spcPts val="0"/>
              </a:spcAft>
              <a:buFont typeface="Wingdings 2"/>
              <a:buChar char=""/>
              <a:defRPr/>
            </a:pPr>
            <a:r>
              <a:rPr lang="en-US" sz="2000" dirty="0" smtClean="0">
                <a:solidFill>
                  <a:srgbClr val="000000"/>
                </a:solidFill>
                <a:effectLst>
                  <a:outerShdw blurRad="38100" dist="38100" dir="2700000" algn="tl">
                    <a:srgbClr val="FFFFFF"/>
                  </a:outerShdw>
                </a:effectLst>
              </a:rPr>
              <a:t>Programmers must design their own file formats</a:t>
            </a:r>
          </a:p>
          <a:p>
            <a:pPr eaLnBrk="1" fontAlgn="auto" hangingPunct="1">
              <a:spcAft>
                <a:spcPts val="0"/>
              </a:spcAft>
              <a:buFont typeface="Wingdings 2"/>
              <a:buChar char=""/>
              <a:defRPr/>
            </a:pPr>
            <a:r>
              <a:rPr lang="en-US" sz="2800" b="1" dirty="0" smtClean="0">
                <a:solidFill>
                  <a:srgbClr val="000000"/>
                </a:solidFill>
                <a:effectLst>
                  <a:outerShdw blurRad="38100" dist="38100" dir="2700000" algn="tl">
                    <a:srgbClr val="FFFFFF"/>
                  </a:outerShdw>
                </a:effectLst>
              </a:rPr>
              <a:t>Excessive Program Maintenance</a:t>
            </a:r>
          </a:p>
          <a:p>
            <a:pPr lvl="1" eaLnBrk="1" fontAlgn="auto" hangingPunct="1">
              <a:spcAft>
                <a:spcPts val="0"/>
              </a:spcAft>
              <a:buFont typeface="Wingdings 2"/>
              <a:buChar char=""/>
              <a:defRPr/>
            </a:pPr>
            <a:r>
              <a:rPr lang="en-US" sz="2000" dirty="0" smtClean="0">
                <a:solidFill>
                  <a:srgbClr val="000000"/>
                </a:solidFill>
                <a:effectLst>
                  <a:outerShdw blurRad="38100" dist="38100" dir="2700000" algn="tl">
                    <a:srgbClr val="FFFFFF"/>
                  </a:outerShdw>
                </a:effectLst>
              </a:rPr>
              <a:t>80% of information systems budget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87313"/>
            <a:ext cx="8534400" cy="1143000"/>
          </a:xfrm>
        </p:spPr>
        <p:txBody>
          <a:bodyPr/>
          <a:lstStyle/>
          <a:p>
            <a:pPr eaLnBrk="1" fontAlgn="auto" hangingPunct="1">
              <a:spcAft>
                <a:spcPts val="0"/>
              </a:spcAft>
              <a:defRPr/>
            </a:pPr>
            <a:r>
              <a:rPr lang="en-US" dirty="0" smtClean="0">
                <a:solidFill>
                  <a:srgbClr val="000000"/>
                </a:solidFill>
                <a:effectLst>
                  <a:outerShdw blurRad="38100" dist="38100" dir="2700000" algn="tl">
                    <a:srgbClr val="FFFFFF"/>
                  </a:outerShdw>
                </a:effectLst>
              </a:rPr>
              <a:t>Problems with Data Dependency</a:t>
            </a:r>
          </a:p>
        </p:txBody>
      </p:sp>
      <p:sp>
        <p:nvSpPr>
          <p:cNvPr id="41987" name="Rectangle 3"/>
          <p:cNvSpPr>
            <a:spLocks noGrp="1" noChangeArrowheads="1"/>
          </p:cNvSpPr>
          <p:nvPr>
            <p:ph idx="1"/>
          </p:nvPr>
        </p:nvSpPr>
        <p:spPr>
          <a:xfrm>
            <a:off x="457200" y="1524000"/>
            <a:ext cx="7994073" cy="4461164"/>
          </a:xfrm>
        </p:spPr>
        <p:txBody>
          <a:bodyPr>
            <a:normAutofit/>
          </a:bodyPr>
          <a:lstStyle/>
          <a:p>
            <a:pPr marL="533400" indent="-533400"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Each application programmer must maintain his/her own data</a:t>
            </a:r>
          </a:p>
          <a:p>
            <a:pPr marL="533400" indent="-533400"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Each application program needs to include code for the metadata of each file</a:t>
            </a:r>
          </a:p>
          <a:p>
            <a:pPr marL="533400" indent="-533400"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Each application program must have its own processing routines for reading, inserting, updating, and deleting data</a:t>
            </a:r>
          </a:p>
          <a:p>
            <a:pPr marL="533400" indent="-533400"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Lack of coordination and central control</a:t>
            </a:r>
          </a:p>
          <a:p>
            <a:pPr marL="533400" indent="-533400" eaLnBrk="1" fontAlgn="auto" hangingPunct="1">
              <a:lnSpc>
                <a:spcPct val="90000"/>
              </a:lnSpc>
              <a:spcAft>
                <a:spcPts val="0"/>
              </a:spcAft>
              <a:buFont typeface="Wingdings 2"/>
              <a:buChar char=""/>
              <a:defRPr/>
            </a:pPr>
            <a:r>
              <a:rPr lang="en-US" sz="2800" dirty="0" smtClean="0">
                <a:solidFill>
                  <a:srgbClr val="000000"/>
                </a:solidFill>
                <a:effectLst>
                  <a:outerShdw blurRad="38100" dist="38100" dir="2700000" algn="tl">
                    <a:srgbClr val="FFFFFF"/>
                  </a:outerShdw>
                </a:effectLst>
              </a:rPr>
              <a:t>Non-standard file formats</a:t>
            </a:r>
          </a:p>
          <a:p>
            <a:pPr marL="533400" indent="-533400" eaLnBrk="1" fontAlgn="auto" hangingPunct="1">
              <a:lnSpc>
                <a:spcPct val="90000"/>
              </a:lnSpc>
              <a:spcAft>
                <a:spcPts val="0"/>
              </a:spcAft>
              <a:buFont typeface="Wingdings" pitchFamily="2" charset="2"/>
              <a:buNone/>
              <a:defRPr/>
            </a:pPr>
            <a:endParaRPr lang="en-US" sz="2800"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4695" y="645238"/>
            <a:ext cx="8884681" cy="5169706"/>
          </a:xfrm>
          <a:prstGeom prst="rect">
            <a:avLst/>
          </a:prstGeom>
        </p:spPr>
      </p:pic>
      <p:grpSp>
        <p:nvGrpSpPr>
          <p:cNvPr id="18436" name="Group 5"/>
          <p:cNvGrpSpPr>
            <a:grpSpLocks/>
          </p:cNvGrpSpPr>
          <p:nvPr/>
        </p:nvGrpSpPr>
        <p:grpSpPr bwMode="auto">
          <a:xfrm>
            <a:off x="554908" y="193675"/>
            <a:ext cx="5799137" cy="5046663"/>
            <a:chOff x="163" y="548"/>
            <a:chExt cx="3814" cy="3236"/>
          </a:xfrm>
        </p:grpSpPr>
        <p:sp>
          <p:nvSpPr>
            <p:cNvPr id="18440" name="Oval 1029"/>
            <p:cNvSpPr>
              <a:spLocks noChangeArrowheads="1"/>
            </p:cNvSpPr>
            <p:nvPr/>
          </p:nvSpPr>
          <p:spPr bwMode="auto">
            <a:xfrm>
              <a:off x="181" y="2787"/>
              <a:ext cx="738" cy="996"/>
            </a:xfrm>
            <a:prstGeom prst="ellipse">
              <a:avLst/>
            </a:pr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sp>
          <p:nvSpPr>
            <p:cNvPr id="18441" name="Oval 1030"/>
            <p:cNvSpPr>
              <a:spLocks noChangeArrowheads="1"/>
            </p:cNvSpPr>
            <p:nvPr/>
          </p:nvSpPr>
          <p:spPr bwMode="auto">
            <a:xfrm>
              <a:off x="3248" y="2838"/>
              <a:ext cx="729" cy="946"/>
            </a:xfrm>
            <a:prstGeom prst="ellipse">
              <a:avLst/>
            </a:pr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n-US" altLang="en-US"/>
            </a:p>
          </p:txBody>
        </p:sp>
        <p:cxnSp>
          <p:nvCxnSpPr>
            <p:cNvPr id="18442" name="AutoShape 1031"/>
            <p:cNvCxnSpPr>
              <a:cxnSpLocks noChangeShapeType="1"/>
            </p:cNvCxnSpPr>
            <p:nvPr/>
          </p:nvCxnSpPr>
          <p:spPr bwMode="auto">
            <a:xfrm rot="10800000" flipH="1" flipV="1">
              <a:off x="163" y="3275"/>
              <a:ext cx="3812" cy="82"/>
            </a:xfrm>
            <a:prstGeom prst="bentConnector5">
              <a:avLst>
                <a:gd name="adj1" fmla="val -2889"/>
                <a:gd name="adj2" fmla="val -3004880"/>
                <a:gd name="adj3" fmla="val 103542"/>
              </a:avLst>
            </a:prstGeom>
            <a:noFill/>
            <a:ln w="25400">
              <a:solidFill>
                <a:srgbClr val="800000"/>
              </a:solidFill>
              <a:miter lim="800000"/>
              <a:headEnd/>
              <a:tailEnd/>
            </a:ln>
            <a:extLst>
              <a:ext uri="{909E8E84-426E-40DD-AFC4-6F175D3DCCD1}">
                <a14:hiddenFill xmlns:a14="http://schemas.microsoft.com/office/drawing/2010/main">
                  <a:noFill/>
                </a14:hiddenFill>
              </a:ext>
            </a:extLst>
          </p:spPr>
        </p:cxnSp>
        <p:sp>
          <p:nvSpPr>
            <p:cNvPr id="18443" name="Text Box 1032"/>
            <p:cNvSpPr txBox="1">
              <a:spLocks noChangeArrowheads="1"/>
            </p:cNvSpPr>
            <p:nvPr/>
          </p:nvSpPr>
          <p:spPr bwMode="auto">
            <a:xfrm>
              <a:off x="1296" y="548"/>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r" eaLnBrk="0" fontAlgn="base" hangingPunct="0">
                <a:spcBef>
                  <a:spcPct val="0"/>
                </a:spcBef>
                <a:spcAft>
                  <a:spcPct val="0"/>
                </a:spcAft>
                <a:defRPr>
                  <a:solidFill>
                    <a:schemeClr val="tx1"/>
                  </a:solidFill>
                  <a:latin typeface="Tahoma" pitchFamily="34" charset="0"/>
                  <a:cs typeface="Arial" charset="0"/>
                </a:defRPr>
              </a:lvl6pPr>
              <a:lvl7pPr marL="2971800" indent="-228600" algn="r" eaLnBrk="0" fontAlgn="base" hangingPunct="0">
                <a:spcBef>
                  <a:spcPct val="0"/>
                </a:spcBef>
                <a:spcAft>
                  <a:spcPct val="0"/>
                </a:spcAft>
                <a:defRPr>
                  <a:solidFill>
                    <a:schemeClr val="tx1"/>
                  </a:solidFill>
                  <a:latin typeface="Tahoma" pitchFamily="34" charset="0"/>
                  <a:cs typeface="Arial" charset="0"/>
                </a:defRPr>
              </a:lvl7pPr>
              <a:lvl8pPr marL="3429000" indent="-228600" algn="r" eaLnBrk="0" fontAlgn="base" hangingPunct="0">
                <a:spcBef>
                  <a:spcPct val="0"/>
                </a:spcBef>
                <a:spcAft>
                  <a:spcPct val="0"/>
                </a:spcAft>
                <a:defRPr>
                  <a:solidFill>
                    <a:schemeClr val="tx1"/>
                  </a:solidFill>
                  <a:latin typeface="Tahoma" pitchFamily="34" charset="0"/>
                  <a:cs typeface="Arial" charset="0"/>
                </a:defRPr>
              </a:lvl8pPr>
              <a:lvl9pPr marL="3886200" indent="-228600" algn="r"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altLang="en-US" sz="2400">
                  <a:solidFill>
                    <a:srgbClr val="990000"/>
                  </a:solidFill>
                  <a:latin typeface="Times New Roman" pitchFamily="18" charset="0"/>
                </a:rPr>
                <a:t>Duplicate Data</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altLang="en-US" dirty="0" smtClean="0"/>
              <a:t>Disadvantages OF File-based </a:t>
            </a:r>
            <a:r>
              <a:rPr lang="en-US" altLang="en-US" dirty="0" smtClean="0"/>
              <a:t>system</a:t>
            </a:r>
          </a:p>
        </p:txBody>
      </p:sp>
      <p:sp>
        <p:nvSpPr>
          <p:cNvPr id="5123" name="Content Placeholder 2"/>
          <p:cNvSpPr>
            <a:spLocks noGrp="1"/>
          </p:cNvSpPr>
          <p:nvPr>
            <p:ph idx="1"/>
          </p:nvPr>
        </p:nvSpPr>
        <p:spPr>
          <a:xfrm>
            <a:off x="304800" y="1140495"/>
            <a:ext cx="8686800" cy="4525962"/>
          </a:xfrm>
        </p:spPr>
        <p:txBody>
          <a:bodyPr/>
          <a:lstStyle/>
          <a:p>
            <a:pPr eaLnBrk="1" hangingPunct="1">
              <a:spcBef>
                <a:spcPts val="0"/>
              </a:spcBef>
            </a:pPr>
            <a:r>
              <a:rPr lang="en-US" altLang="en-US" dirty="0" smtClean="0"/>
              <a:t>Require </a:t>
            </a:r>
            <a:r>
              <a:rPr lang="en-US" altLang="en-US" dirty="0" smtClean="0"/>
              <a:t>extensive programming (3GL)</a:t>
            </a:r>
          </a:p>
          <a:p>
            <a:pPr eaLnBrk="1" hangingPunct="1">
              <a:spcBef>
                <a:spcPts val="0"/>
              </a:spcBef>
            </a:pPr>
            <a:r>
              <a:rPr lang="en-US" altLang="en-US" dirty="0" smtClean="0"/>
              <a:t>Time consuming</a:t>
            </a:r>
          </a:p>
          <a:p>
            <a:pPr eaLnBrk="1" hangingPunct="1">
              <a:spcBef>
                <a:spcPts val="0"/>
              </a:spcBef>
            </a:pPr>
            <a:r>
              <a:rPr lang="en-US" altLang="en-US" dirty="0" smtClean="0"/>
              <a:t>Deletion </a:t>
            </a:r>
            <a:r>
              <a:rPr lang="en-US" altLang="en-US" dirty="0" smtClean="0"/>
              <a:t>and insertion anomalies are </a:t>
            </a:r>
            <a:r>
              <a:rPr lang="en-US" altLang="en-US" dirty="0" smtClean="0"/>
              <a:t>common</a:t>
            </a:r>
          </a:p>
          <a:p>
            <a:pPr eaLnBrk="1" hangingPunct="1">
              <a:spcBef>
                <a:spcPts val="0"/>
              </a:spcBef>
            </a:pPr>
            <a:r>
              <a:rPr lang="en-US" altLang="en-US" dirty="0"/>
              <a:t>No security (Hard to implement)</a:t>
            </a:r>
          </a:p>
          <a:p>
            <a:pPr eaLnBrk="1" hangingPunct="1">
              <a:spcBef>
                <a:spcPts val="0"/>
              </a:spcBef>
              <a:buSzPct val="78000"/>
            </a:pPr>
            <a:r>
              <a:rPr lang="en-US" altLang="en-US" dirty="0"/>
              <a:t>Data Dependence</a:t>
            </a:r>
          </a:p>
          <a:p>
            <a:pPr lvl="1" eaLnBrk="1" hangingPunct="1">
              <a:spcBef>
                <a:spcPts val="0"/>
              </a:spcBef>
            </a:pPr>
            <a:r>
              <a:rPr lang="en-US" altLang="en-US" dirty="0"/>
              <a:t>Change  in file’s data characteristics requires modification of data access programs</a:t>
            </a:r>
          </a:p>
          <a:p>
            <a:pPr eaLnBrk="1" hangingPunct="1">
              <a:spcBef>
                <a:spcPts val="0"/>
              </a:spcBef>
            </a:pPr>
            <a:r>
              <a:rPr lang="en-US" altLang="en-US" dirty="0"/>
              <a:t>Structural Dependence</a:t>
            </a:r>
          </a:p>
          <a:p>
            <a:pPr lvl="1" eaLnBrk="1" hangingPunct="1">
              <a:spcBef>
                <a:spcPts val="0"/>
              </a:spcBef>
            </a:pPr>
            <a:r>
              <a:rPr lang="en-US" altLang="en-US" dirty="0"/>
              <a:t>Change in file structure requires modification of related </a:t>
            </a:r>
            <a:r>
              <a:rPr lang="en-US" altLang="en-US" dirty="0" smtClean="0"/>
              <a:t>programs</a:t>
            </a:r>
          </a:p>
          <a:p>
            <a:pPr eaLnBrk="1" hangingPunct="1">
              <a:spcBef>
                <a:spcPts val="0"/>
              </a:spcBef>
            </a:pPr>
            <a:r>
              <a:rPr lang="en-US" altLang="en-US" sz="3600" b="1" dirty="0">
                <a:solidFill>
                  <a:srgbClr val="FF0000"/>
                </a:solidFill>
              </a:rPr>
              <a:t>Data </a:t>
            </a:r>
            <a:r>
              <a:rPr lang="en-US" altLang="en-US" sz="3600" b="1" dirty="0" smtClean="0">
                <a:solidFill>
                  <a:srgbClr val="FF0000"/>
                </a:solidFill>
              </a:rPr>
              <a:t>Redundancy</a:t>
            </a:r>
            <a:endParaRPr lang="en-US" altLang="en-US" sz="3600" b="1" dirty="0">
              <a:solidFill>
                <a:srgbClr val="FF0000"/>
              </a:solidFill>
            </a:endParaRPr>
          </a:p>
        </p:txBody>
      </p:sp>
    </p:spTree>
    <p:extLst>
      <p:ext uri="{BB962C8B-B14F-4D97-AF65-F5344CB8AC3E}">
        <p14:creationId xmlns:p14="http://schemas.microsoft.com/office/powerpoint/2010/main" val="39469531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8145</TotalTime>
  <Pages>9</Pages>
  <Words>2935</Words>
  <Application>Microsoft Office PowerPoint</Application>
  <PresentationFormat>On-screen Show (4:3)</PresentationFormat>
  <Paragraphs>304</Paragraphs>
  <Slides>48</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Trek</vt:lpstr>
      <vt:lpstr>Worksheet</vt:lpstr>
      <vt:lpstr>Chapter 1: The Database Environment and Development Process</vt:lpstr>
      <vt:lpstr>Definitions</vt:lpstr>
      <vt:lpstr>PowerPoint Presentation</vt:lpstr>
      <vt:lpstr>PowerPoint Presentation</vt:lpstr>
      <vt:lpstr>PowerPoint Presentation</vt:lpstr>
      <vt:lpstr>Disadvantages of File Processing</vt:lpstr>
      <vt:lpstr>Problems with Data Dependency</vt:lpstr>
      <vt:lpstr>PowerPoint Presentation</vt:lpstr>
      <vt:lpstr>Disadvantages OF File-based system</vt:lpstr>
      <vt:lpstr>Data Redundancy</vt:lpstr>
      <vt:lpstr>File-based system (con’t)</vt:lpstr>
      <vt:lpstr>SOLUTION:   The DATABASE Approach</vt:lpstr>
      <vt:lpstr>Database Management System</vt:lpstr>
      <vt:lpstr>Database Management System</vt:lpstr>
      <vt:lpstr>Advantages of THE DatabaSE APPROACH</vt:lpstr>
      <vt:lpstr>Database System Types</vt:lpstr>
      <vt:lpstr>Costs and Risks of the Database Approach</vt:lpstr>
      <vt:lpstr>Elements of the Database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of the  Database Environment</vt:lpstr>
      <vt:lpstr>Components of the  Database Environment</vt:lpstr>
      <vt:lpstr>Database system environment</vt:lpstr>
      <vt:lpstr>Enterprise Data Model</vt:lpstr>
      <vt:lpstr>Two Approaches to Database and IS Development</vt:lpstr>
      <vt:lpstr>Systems Development Life Cycle (see also Figure 1-7) </vt:lpstr>
      <vt:lpstr>Prototyping Database Methodology (Figure 1-8)  </vt:lpstr>
      <vt:lpstr>Other Rapid Application (RAD) Approaches</vt:lpstr>
      <vt:lpstr>Database Schema</vt:lpstr>
      <vt:lpstr>PowerPoint Presentation</vt:lpstr>
      <vt:lpstr>Managing Projects:  People Involved</vt:lpstr>
      <vt:lpstr>PowerPoint Presentation</vt:lpstr>
      <vt:lpstr>PowerPoint Presentation</vt:lpstr>
      <vt:lpstr>PowerPoint Presentation</vt:lpstr>
      <vt:lpstr>PowerPoint Presentation</vt:lpstr>
      <vt:lpstr>PowerPoint Presentation</vt:lpstr>
      <vt:lpstr>The Range of Database Applications</vt:lpstr>
      <vt:lpstr>PowerPoint Presentation</vt:lpstr>
      <vt:lpstr>PowerPoint Presentation</vt:lpstr>
      <vt:lpstr>Enterprise Database Applications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Database Environment</dc:title>
  <dc:creator>Michel Mitri</dc:creator>
  <cp:lastModifiedBy>Najah</cp:lastModifiedBy>
  <cp:revision>568</cp:revision>
  <cp:lastPrinted>1998-01-19T09:29:56Z</cp:lastPrinted>
  <dcterms:created xsi:type="dcterms:W3CDTF">1998-01-19T10:00:26Z</dcterms:created>
  <dcterms:modified xsi:type="dcterms:W3CDTF">2019-01-21T21:06:38Z</dcterms:modified>
</cp:coreProperties>
</file>