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3" autoAdjust="0"/>
    <p:restoredTop sz="94660"/>
  </p:normalViewPr>
  <p:slideViewPr>
    <p:cSldViewPr>
      <p:cViewPr>
        <p:scale>
          <a:sx n="78" d="100"/>
          <a:sy n="78" d="100"/>
        </p:scale>
        <p:origin x="-10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6E8AF-82DB-4DB8-9B7E-159EB515ED12}" type="datetimeFigureOut">
              <a:rPr lang="en-US" smtClean="0"/>
              <a:pPr/>
              <a:t>05/16/2025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42BE2-0CD3-419A-A788-F578F6169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 questionnaire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Validity and reliability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 reliability coefficient of zero would indicate that all of the variance is due to measurement error, whereas a </a:t>
            </a:r>
            <a:r>
              <a:rPr lang="en-GB" u="sng" dirty="0"/>
              <a:t>coefficient of one </a:t>
            </a:r>
            <a:r>
              <a:rPr lang="en-GB" dirty="0"/>
              <a:t>would indicate that </a:t>
            </a:r>
            <a:r>
              <a:rPr lang="en-GB" u="sng" dirty="0"/>
              <a:t>no measurement error exists</a:t>
            </a:r>
            <a:r>
              <a:rPr lang="en-GB" dirty="0"/>
              <a:t>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higher the correlation coefficient, the greater the stability of the measure (Woods 1988 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Thus high –reported reliability values on an established instrument do not guarantee that reliability will be satisfactory in another sample or with different population therefore, </a:t>
            </a:r>
            <a:r>
              <a:rPr lang="en-GB" u="sng" dirty="0"/>
              <a:t>reliability testing needs to be performed on each instrument used. </a:t>
            </a:r>
            <a:endParaRPr lang="en-US" u="sng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err="1"/>
              <a:t>Cronbach`s</a:t>
            </a:r>
            <a:r>
              <a:rPr lang="en-GB" u="sng" dirty="0"/>
              <a:t> alpha coefficient is used to estimate internal consistency </a:t>
            </a:r>
            <a:r>
              <a:rPr lang="en-GB" dirty="0"/>
              <a:t>of the questionnaire which is based on the </a:t>
            </a:r>
            <a:r>
              <a:rPr lang="en-GB" dirty="0" err="1"/>
              <a:t>intercorrelation</a:t>
            </a:r>
            <a:r>
              <a:rPr lang="en-GB" dirty="0"/>
              <a:t> of all the items in the questionnaire simultaneously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Alpha varies from 0-1</a:t>
            </a:r>
            <a:r>
              <a:rPr lang="en-GB" dirty="0" smtClean="0"/>
              <a:t>,(0.2--0.7. 0.8)with </a:t>
            </a:r>
            <a:r>
              <a:rPr lang="en-GB" dirty="0"/>
              <a:t>1 denoting perfect internal consistency and 0 no internal consistency (Woods 1988).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first step in developing a questionnaire is to identify the information desired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For this purpose table of specifications is developed.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table identifies the essential content to be covered by the questionnaire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second step is to search the literature for questionnaire or items in questionnaires that match the table criteria.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Questionnaire </a:t>
            </a:r>
            <a:r>
              <a:rPr lang="en-GB" dirty="0"/>
              <a:t>can have varying degrees of structure.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Some </a:t>
            </a:r>
            <a:r>
              <a:rPr lang="en-GB" dirty="0"/>
              <a:t>questionnaires ask open-ended questions, which require written response from the subject, others asked closed –ended questions which have options selected by the researcher (Burns 1997</a:t>
            </a:r>
            <a:r>
              <a:rPr lang="en-GB" dirty="0" smtClean="0"/>
              <a:t>).</a:t>
            </a:r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validity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Content- related validity examines the extent to which the method of measurement includes all the major elements relevant to the construct being measured.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</a:t>
            </a:r>
            <a:r>
              <a:rPr lang="en-GB" dirty="0"/>
              <a:t>evidence is obtained from three sources; </a:t>
            </a:r>
            <a:endParaRPr lang="en-GB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literature</a:t>
            </a:r>
            <a:r>
              <a:rPr lang="en-GB" dirty="0" smtClean="0"/>
              <a:t>,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representatives of the relevant populations, and </a:t>
            </a:r>
            <a:endParaRPr lang="en-GB" dirty="0" smtClean="0"/>
          </a:p>
          <a:p>
            <a:pPr lvl="1"/>
            <a:r>
              <a:rPr lang="en-GB" dirty="0" smtClean="0"/>
              <a:t>content </a:t>
            </a:r>
            <a:r>
              <a:rPr lang="en-GB" dirty="0"/>
              <a:t>experts. 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The </a:t>
            </a:r>
            <a:r>
              <a:rPr lang="en-GB" dirty="0"/>
              <a:t>table specification  need to be submitted to </a:t>
            </a:r>
            <a:r>
              <a:rPr lang="en-GB" u="sng" dirty="0"/>
              <a:t>an expert panel to validate that they are appropriate, </a:t>
            </a:r>
            <a:r>
              <a:rPr lang="en-GB" dirty="0"/>
              <a:t>accurate and representative.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Selection of at least five experts is recommended, (Lynn </a:t>
            </a:r>
            <a:r>
              <a:rPr lang="en-GB" dirty="0" smtClean="0"/>
              <a:t>1986</a:t>
            </a:r>
            <a:r>
              <a:rPr lang="se-SE" dirty="0" smtClean="0"/>
              <a:t>)</a:t>
            </a:r>
          </a:p>
          <a:p>
            <a:endParaRPr lang="se-SE" dirty="0"/>
          </a:p>
          <a:p>
            <a:r>
              <a:rPr lang="en-GB" dirty="0" smtClean="0"/>
              <a:t> It </a:t>
            </a:r>
            <a:r>
              <a:rPr lang="en-GB" dirty="0"/>
              <a:t>is still an important aspect of </a:t>
            </a:r>
            <a:r>
              <a:rPr lang="en-GB" u="sng" dirty="0"/>
              <a:t>usefulness of the instrument</a:t>
            </a:r>
            <a:r>
              <a:rPr lang="en-GB" dirty="0"/>
              <a:t>, since the willingness of subjects to complete the instrument is related to their perception that the instrument measures the content they agree to provide (Thomas 1992).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A pilot test of the questionnaire </a:t>
            </a:r>
            <a:r>
              <a:rPr lang="en-GB" dirty="0"/>
              <a:t>needs to be performed to determine the clarity of questions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Effectiveness of instructions, completeness of response sets, time required to complete the questionnaire, and success of data collection techniques.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 with any pilot test the subjects and techniques need to be similar to those planned for the main study as possible.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In </a:t>
            </a:r>
            <a:r>
              <a:rPr lang="en-GB" dirty="0"/>
              <a:t>some cases, some open-ended questions are included in a pilot test to obtain information for the development of closed-ended response sets for the main study (Burns 1997).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Questionnaire validity</a:t>
            </a:r>
          </a:p>
          <a:p>
            <a:r>
              <a:rPr lang="en-US" b="1" dirty="0"/>
              <a:t>The patients answered all the questions which increase the validity of the questionnaire </a:t>
            </a:r>
            <a:endParaRPr lang="en-US" dirty="0"/>
          </a:p>
          <a:p>
            <a:pPr>
              <a:buNone/>
            </a:pPr>
            <a:r>
              <a:rPr lang="en-US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 smtClean="0"/>
              <a:t>1-Stability </a:t>
            </a:r>
            <a:r>
              <a:rPr lang="en-GB" u="sng" dirty="0"/>
              <a:t>is concerned with the consistency of repeated measures. </a:t>
            </a:r>
            <a:endParaRPr lang="en-GB" u="sng" dirty="0" smtClean="0"/>
          </a:p>
          <a:p>
            <a:endParaRPr lang="en-GB" dirty="0"/>
          </a:p>
          <a:p>
            <a:r>
              <a:rPr lang="en-GB" dirty="0" smtClean="0"/>
              <a:t>This </a:t>
            </a:r>
            <a:r>
              <a:rPr lang="en-GB" dirty="0"/>
              <a:t>is usually referred to as </a:t>
            </a:r>
            <a:r>
              <a:rPr lang="en-GB" u="sng" dirty="0"/>
              <a:t>test retest reliability</a:t>
            </a:r>
            <a:r>
              <a:rPr lang="en-GB" dirty="0"/>
              <a:t>, if the same questionnaire is administered to the same individuals at two different times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u="sng" dirty="0" smtClean="0"/>
              <a:t>2-Reliability </a:t>
            </a:r>
            <a:r>
              <a:rPr lang="en-GB" u="sng" dirty="0"/>
              <a:t>is often described as a </a:t>
            </a:r>
            <a:r>
              <a:rPr lang="en-GB" u="sng" dirty="0" smtClean="0"/>
              <a:t>coefficient </a:t>
            </a:r>
            <a:r>
              <a:rPr lang="en-GB" u="sng" dirty="0"/>
              <a:t>ranging from 0-1. </a:t>
            </a:r>
            <a:endParaRPr lang="en-US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521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 questionnaire </vt:lpstr>
      <vt:lpstr>PowerPoint Presentation</vt:lpstr>
      <vt:lpstr>PowerPoint Presentation</vt:lpstr>
      <vt:lpstr> validity </vt:lpstr>
      <vt:lpstr>PowerPoint Presentation</vt:lpstr>
      <vt:lpstr>PowerPoint Presentation</vt:lpstr>
      <vt:lpstr>PowerPoint Presentation</vt:lpstr>
      <vt:lpstr>PowerPoint Presentation</vt:lpstr>
      <vt:lpstr>Reliability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questionnaire</dc:title>
  <dc:creator>home</dc:creator>
  <cp:lastModifiedBy>Mahmoud</cp:lastModifiedBy>
  <cp:revision>12</cp:revision>
  <dcterms:created xsi:type="dcterms:W3CDTF">2013-09-07T16:50:22Z</dcterms:created>
  <dcterms:modified xsi:type="dcterms:W3CDTF">2025-05-16T09:35:48Z</dcterms:modified>
</cp:coreProperties>
</file>