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57" r:id="rId3"/>
    <p:sldId id="258" r:id="rId4"/>
    <p:sldId id="285" r:id="rId5"/>
    <p:sldId id="259" r:id="rId6"/>
    <p:sldId id="286" r:id="rId7"/>
    <p:sldId id="260" r:id="rId8"/>
    <p:sldId id="261" r:id="rId9"/>
    <p:sldId id="262" r:id="rId10"/>
    <p:sldId id="263" r:id="rId11"/>
    <p:sldId id="264" r:id="rId12"/>
    <p:sldId id="265" r:id="rId13"/>
    <p:sldId id="266" r:id="rId14"/>
    <p:sldId id="267" r:id="rId15"/>
    <p:sldId id="268" r:id="rId16"/>
    <p:sldId id="269" r:id="rId17"/>
    <p:sldId id="270" r:id="rId18"/>
    <p:sldId id="287" r:id="rId19"/>
    <p:sldId id="271" r:id="rId20"/>
    <p:sldId id="272" r:id="rId21"/>
    <p:sldId id="273" r:id="rId22"/>
    <p:sldId id="288" r:id="rId23"/>
    <p:sldId id="274" r:id="rId24"/>
    <p:sldId id="276" r:id="rId25"/>
    <p:sldId id="277" r:id="rId26"/>
    <p:sldId id="278" r:id="rId27"/>
    <p:sldId id="289" r:id="rId28"/>
    <p:sldId id="279" r:id="rId29"/>
    <p:sldId id="280" r:id="rId30"/>
    <p:sldId id="281" r:id="rId31"/>
    <p:sldId id="282" r:id="rId32"/>
    <p:sldId id="283" r:id="rId33"/>
    <p:sldId id="284" r:id="rId3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253" y="-19"/>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9E8013-A638-4136-9D93-7CB79BF07C77}" type="datetimeFigureOut">
              <a:rPr lang="en-GB" smtClean="0"/>
              <a:pPr/>
              <a:t>02/03/2020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B84A34-FF8F-483C-B338-B9E76B0E7DD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0" name="Rätvinklig triangel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ubri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sv-SE"/>
              <a:t>Klicka här för att ändra format</a:t>
            </a:r>
            <a:endParaRPr kumimoji="0" lang="en-US"/>
          </a:p>
        </p:txBody>
      </p:sp>
      <p:sp>
        <p:nvSpPr>
          <p:cNvPr id="17" name="Underrubri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a:t>Klicka här för att ändra format på underrubrik i bakgrunden</a:t>
            </a:r>
            <a:endParaRPr kumimoji="0" lang="en-US"/>
          </a:p>
        </p:txBody>
      </p:sp>
      <p:grpSp>
        <p:nvGrpSpPr>
          <p:cNvPr id="2" name="Grupp 1"/>
          <p:cNvGrpSpPr/>
          <p:nvPr/>
        </p:nvGrpSpPr>
        <p:grpSpPr>
          <a:xfrm>
            <a:off x="-3765" y="4953000"/>
            <a:ext cx="9147765" cy="1912088"/>
            <a:chOff x="-3765" y="4832896"/>
            <a:chExt cx="9147765" cy="2032192"/>
          </a:xfrm>
        </p:grpSpPr>
        <p:sp>
          <p:nvSpPr>
            <p:cNvPr id="7" name="Frihandsfigu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ihandsfigu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ihandsfigu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Rak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latshållare för datum 29"/>
          <p:cNvSpPr>
            <a:spLocks noGrp="1"/>
          </p:cNvSpPr>
          <p:nvPr>
            <p:ph type="dt" sz="half" idx="10"/>
          </p:nvPr>
        </p:nvSpPr>
        <p:spPr/>
        <p:txBody>
          <a:bodyPr/>
          <a:lstStyle>
            <a:lvl1pPr>
              <a:defRPr>
                <a:solidFill>
                  <a:srgbClr val="FFFFFF"/>
                </a:solidFill>
              </a:defRPr>
            </a:lvl1pPr>
            <a:extLst/>
          </a:lstStyle>
          <a:p>
            <a:fld id="{27F9643B-B53A-4D40-BC79-30089B2D6B5D}" type="datetime1">
              <a:rPr lang="sv-SE" smtClean="0"/>
              <a:pPr/>
              <a:t>2020-03-02</a:t>
            </a:fld>
            <a:endParaRPr lang="sv-SE"/>
          </a:p>
        </p:txBody>
      </p:sp>
      <p:sp>
        <p:nvSpPr>
          <p:cNvPr id="19" name="Platshållare för sidfot 18"/>
          <p:cNvSpPr>
            <a:spLocks noGrp="1"/>
          </p:cNvSpPr>
          <p:nvPr>
            <p:ph type="ftr" sz="quarter" idx="11"/>
          </p:nvPr>
        </p:nvSpPr>
        <p:spPr/>
        <p:txBody>
          <a:bodyPr/>
          <a:lstStyle>
            <a:lvl1pPr>
              <a:defRPr>
                <a:solidFill>
                  <a:schemeClr val="accent1">
                    <a:tint val="20000"/>
                  </a:schemeClr>
                </a:solidFill>
              </a:defRPr>
            </a:lvl1pPr>
            <a:extLst/>
          </a:lstStyle>
          <a:p>
            <a:endParaRPr lang="sv-SE"/>
          </a:p>
        </p:txBody>
      </p:sp>
      <p:sp>
        <p:nvSpPr>
          <p:cNvPr id="27" name="Platshållare för bildnummer 26"/>
          <p:cNvSpPr>
            <a:spLocks noGrp="1"/>
          </p:cNvSpPr>
          <p:nvPr>
            <p:ph type="sldNum" sz="quarter" idx="12"/>
          </p:nvPr>
        </p:nvSpPr>
        <p:spPr/>
        <p:txBody>
          <a:bodyPr/>
          <a:lstStyle>
            <a:lvl1pPr>
              <a:defRPr>
                <a:solidFill>
                  <a:srgbClr val="FFFFFF"/>
                </a:solidFill>
              </a:defRPr>
            </a:lvl1pPr>
            <a:extLst/>
          </a:lstStyle>
          <a:p>
            <a:fld id="{B712FE8F-582A-4E9F-A24B-BA07424C63F2}"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kumimoji="0" lang="sv-SE"/>
              <a:t>Klicka här för att ändra format</a:t>
            </a:r>
            <a:endParaRPr kumimoji="0" lang="en-US"/>
          </a:p>
        </p:txBody>
      </p:sp>
      <p:sp>
        <p:nvSpPr>
          <p:cNvPr id="3" name="Platshållare för lodrät text 2"/>
          <p:cNvSpPr>
            <a:spLocks noGrp="1"/>
          </p:cNvSpPr>
          <p:nvPr>
            <p:ph type="body" orient="vert" idx="1"/>
          </p:nvPr>
        </p:nvSpPr>
        <p:spPr>
          <a:xfrm>
            <a:off x="457200" y="1481329"/>
            <a:ext cx="8229600" cy="4386071"/>
          </a:xfrm>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AC0A44FC-1583-4E80-B03D-B991506F0F99}" type="datetime1">
              <a:rPr lang="sv-SE" smtClean="0"/>
              <a:pPr/>
              <a:t>2020-03-02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712FE8F-582A-4E9F-A24B-BA07424C63F2}"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44013" y="274640"/>
            <a:ext cx="1777470" cy="5592761"/>
          </a:xfrm>
        </p:spPr>
        <p:txBody>
          <a:bodyPr vert="eaVert"/>
          <a:lstStyle/>
          <a:p>
            <a:r>
              <a:rPr kumimoji="0" lang="sv-SE"/>
              <a:t>Klicka här för att ändra format</a:t>
            </a:r>
            <a:endParaRPr kumimoji="0" lang="en-US"/>
          </a:p>
        </p:txBody>
      </p:sp>
      <p:sp>
        <p:nvSpPr>
          <p:cNvPr id="3" name="Platshållare för lodrät text 2"/>
          <p:cNvSpPr>
            <a:spLocks noGrp="1"/>
          </p:cNvSpPr>
          <p:nvPr>
            <p:ph type="body" orient="vert" idx="1"/>
          </p:nvPr>
        </p:nvSpPr>
        <p:spPr>
          <a:xfrm>
            <a:off x="457200" y="274641"/>
            <a:ext cx="6324600" cy="5592760"/>
          </a:xfrm>
        </p:spPr>
        <p:txBody>
          <a:bodyPr vert="eaVer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8FC9878A-27C5-48BB-BBB3-3005D4A03DD5}" type="datetime1">
              <a:rPr lang="sv-SE" smtClean="0"/>
              <a:pPr/>
              <a:t>2020-03-02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712FE8F-582A-4E9F-A24B-BA07424C63F2}"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datum 3"/>
          <p:cNvSpPr>
            <a:spLocks noGrp="1"/>
          </p:cNvSpPr>
          <p:nvPr>
            <p:ph type="dt" sz="half" idx="10"/>
          </p:nvPr>
        </p:nvSpPr>
        <p:spPr/>
        <p:txBody>
          <a:bodyPr/>
          <a:lstStyle/>
          <a:p>
            <a:fld id="{958BA205-65D7-450B-948A-FEF58B96B6C1}" type="datetime1">
              <a:rPr lang="sv-SE" smtClean="0"/>
              <a:pPr/>
              <a:t>2020-03-02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712FE8F-582A-4E9F-A24B-BA07424C63F2}" type="slidenum">
              <a:rPr lang="sv-SE" smtClean="0"/>
              <a:pPr/>
              <a:t>‹#›</a:t>
            </a:fld>
            <a:endParaRPr lang="sv-SE"/>
          </a:p>
        </p:txBody>
      </p:sp>
      <p:sp>
        <p:nvSpPr>
          <p:cNvPr id="7" name="Rubrik 6"/>
          <p:cNvSpPr>
            <a:spLocks noGrp="1"/>
          </p:cNvSpPr>
          <p:nvPr>
            <p:ph type="title"/>
          </p:nvPr>
        </p:nvSpPr>
        <p:spPr/>
        <p:txBody>
          <a:bodyPr rtlCol="0"/>
          <a:lstStyle/>
          <a:p>
            <a:r>
              <a:rPr kumimoji="0" lang="sv-SE"/>
              <a:t>Klicka här för att ändra format</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sv-SE"/>
              <a:t>Klicka här för att ändra format</a:t>
            </a:r>
            <a:endParaRPr kumimoji="0" lang="en-US"/>
          </a:p>
        </p:txBody>
      </p:sp>
      <p:sp>
        <p:nvSpPr>
          <p:cNvPr id="3" name="Platshållare för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a:t>Klicka här för att ändra format på bakgrundstexten</a:t>
            </a:r>
          </a:p>
        </p:txBody>
      </p:sp>
      <p:sp>
        <p:nvSpPr>
          <p:cNvPr id="4" name="Platshållare för datum 3"/>
          <p:cNvSpPr>
            <a:spLocks noGrp="1"/>
          </p:cNvSpPr>
          <p:nvPr>
            <p:ph type="dt" sz="half" idx="10"/>
          </p:nvPr>
        </p:nvSpPr>
        <p:spPr/>
        <p:txBody>
          <a:bodyPr/>
          <a:lstStyle/>
          <a:p>
            <a:fld id="{F4799000-5E5F-446C-9EEE-EF422321C7F2}" type="datetime1">
              <a:rPr lang="sv-SE" smtClean="0"/>
              <a:pPr/>
              <a:t>2020-03-02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712FE8F-582A-4E9F-A24B-BA07424C63F2}" type="slidenum">
              <a:rPr lang="sv-SE" smtClean="0"/>
              <a:pPr/>
              <a:t>‹#›</a:t>
            </a:fld>
            <a:endParaRPr lang="sv-SE"/>
          </a:p>
        </p:txBody>
      </p:sp>
      <p:sp>
        <p:nvSpPr>
          <p:cNvPr id="7" name="V-form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V-form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bg>
      <p:bgRef idx="1002">
        <a:schemeClr val="bg1"/>
      </p:bgRef>
    </p:bg>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4" name="Platshållare för innehåll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5" name="Platshållare för datum 4"/>
          <p:cNvSpPr>
            <a:spLocks noGrp="1"/>
          </p:cNvSpPr>
          <p:nvPr>
            <p:ph type="dt" sz="half" idx="10"/>
          </p:nvPr>
        </p:nvSpPr>
        <p:spPr/>
        <p:txBody>
          <a:bodyPr/>
          <a:lstStyle/>
          <a:p>
            <a:fld id="{6BFB0414-6B87-489B-ACF6-E5FD033FDF91}" type="datetime1">
              <a:rPr lang="sv-SE" smtClean="0"/>
              <a:pPr/>
              <a:t>2020-03-02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712FE8F-582A-4E9F-A24B-BA07424C63F2}" type="slidenum">
              <a:rPr lang="sv-SE" smtClean="0"/>
              <a:pPr/>
              <a:t>‹#›</a:t>
            </a:fld>
            <a:endParaRPr lang="sv-SE"/>
          </a:p>
        </p:txBody>
      </p:sp>
      <p:sp>
        <p:nvSpPr>
          <p:cNvPr id="8" name="Rubrik 7"/>
          <p:cNvSpPr>
            <a:spLocks noGrp="1"/>
          </p:cNvSpPr>
          <p:nvPr>
            <p:ph type="title"/>
          </p:nvPr>
        </p:nvSpPr>
        <p:spPr/>
        <p:txBody>
          <a:bodyPr rtlCol="0"/>
          <a:lstStyle/>
          <a:p>
            <a:r>
              <a:rPr kumimoji="0" lang="sv-SE"/>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8229600" cy="1143000"/>
          </a:xfrm>
        </p:spPr>
        <p:txBody>
          <a:bodyPr anchor="ctr"/>
          <a:lstStyle>
            <a:lvl1pPr>
              <a:defRPr/>
            </a:lvl1pPr>
            <a:extLst/>
          </a:lstStyle>
          <a:p>
            <a:r>
              <a:rPr kumimoji="0" lang="sv-SE"/>
              <a:t>Klicka här för att ändra format</a:t>
            </a:r>
            <a:endParaRPr kumimoji="0" lang="en-US"/>
          </a:p>
        </p:txBody>
      </p:sp>
      <p:sp>
        <p:nvSpPr>
          <p:cNvPr id="3" name="Platshållare för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a:t>Klicka här för att ändra format på bakgrundstexten</a:t>
            </a:r>
          </a:p>
        </p:txBody>
      </p:sp>
      <p:sp>
        <p:nvSpPr>
          <p:cNvPr id="4" name="Platshållare för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a:t>Klicka här för att ändra format på bakgrundstexten</a:t>
            </a:r>
          </a:p>
        </p:txBody>
      </p:sp>
      <p:sp>
        <p:nvSpPr>
          <p:cNvPr id="5" name="Platshållare för innehåll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6" name="Platshållare för innehåll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7" name="Platshållare för datum 6"/>
          <p:cNvSpPr>
            <a:spLocks noGrp="1"/>
          </p:cNvSpPr>
          <p:nvPr>
            <p:ph type="dt" sz="half" idx="10"/>
          </p:nvPr>
        </p:nvSpPr>
        <p:spPr/>
        <p:txBody>
          <a:bodyPr/>
          <a:lstStyle/>
          <a:p>
            <a:fld id="{4945EF5A-185D-4826-9623-D9BB4CEAA217}" type="datetime1">
              <a:rPr lang="sv-SE" smtClean="0"/>
              <a:pPr/>
              <a:t>2020-03-02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B712FE8F-582A-4E9F-A24B-BA07424C63F2}" type="slidenum">
              <a:rPr lang="sv-SE" smtClean="0"/>
              <a:pPr/>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Ref idx="1002">
        <a:schemeClr val="bg1"/>
      </p:bgRef>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57615078-A9A6-4909-B96E-B0C613FB8013}" type="datetime1">
              <a:rPr lang="sv-SE" smtClean="0"/>
              <a:pPr/>
              <a:t>2020-03-02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B712FE8F-582A-4E9F-A24B-BA07424C63F2}" type="slidenum">
              <a:rPr lang="sv-SE" smtClean="0"/>
              <a:pPr/>
              <a:t>‹#›</a:t>
            </a:fld>
            <a:endParaRPr lang="sv-SE"/>
          </a:p>
        </p:txBody>
      </p:sp>
      <p:sp>
        <p:nvSpPr>
          <p:cNvPr id="6" name="Rubrik 5"/>
          <p:cNvSpPr>
            <a:spLocks noGrp="1"/>
          </p:cNvSpPr>
          <p:nvPr>
            <p:ph type="title"/>
          </p:nvPr>
        </p:nvSpPr>
        <p:spPr/>
        <p:txBody>
          <a:bodyPr rtlCol="0"/>
          <a:lstStyle/>
          <a:p>
            <a:r>
              <a:rPr kumimoji="0" lang="sv-SE"/>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8FB4718-9B6B-4697-8D19-A93D9E78AC09}" type="datetime1">
              <a:rPr lang="sv-SE" smtClean="0"/>
              <a:pPr/>
              <a:t>2020-03-02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B712FE8F-582A-4E9F-A24B-BA07424C63F2}"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sv-SE"/>
              <a:t>Klicka här för att ändra format</a:t>
            </a:r>
            <a:endParaRPr kumimoji="0" lang="en-US"/>
          </a:p>
        </p:txBody>
      </p:sp>
      <p:sp>
        <p:nvSpPr>
          <p:cNvPr id="3" name="Platshållare för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sv-SE"/>
              <a:t>Klicka här för att ändra format på bakgrundstexten</a:t>
            </a:r>
          </a:p>
        </p:txBody>
      </p:sp>
      <p:sp>
        <p:nvSpPr>
          <p:cNvPr id="4" name="Platshållare för innehåll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a:t>Klicka här för att ändra format på bakgrundstexten</a:t>
            </a:r>
          </a:p>
          <a:p>
            <a:pPr lvl="1" eaLnBrk="1" latinLnBrk="0" hangingPunct="1"/>
            <a:r>
              <a:rPr lang="sv-SE"/>
              <a:t>Nivå två</a:t>
            </a:r>
          </a:p>
          <a:p>
            <a:pPr lvl="2" eaLnBrk="1" latinLnBrk="0" hangingPunct="1"/>
            <a:r>
              <a:rPr lang="sv-SE"/>
              <a:t>Nivå tre</a:t>
            </a:r>
          </a:p>
          <a:p>
            <a:pPr lvl="3" eaLnBrk="1" latinLnBrk="0" hangingPunct="1"/>
            <a:r>
              <a:rPr lang="sv-SE"/>
              <a:t>Nivå fyra</a:t>
            </a:r>
          </a:p>
          <a:p>
            <a:pPr lvl="4" eaLnBrk="1" latinLnBrk="0" hangingPunct="1"/>
            <a:r>
              <a:rPr lang="sv-SE"/>
              <a:t>Nivå fem</a:t>
            </a:r>
            <a:endParaRPr kumimoji="0" lang="en-US"/>
          </a:p>
        </p:txBody>
      </p:sp>
      <p:sp>
        <p:nvSpPr>
          <p:cNvPr id="5" name="Platshållare för datum 4"/>
          <p:cNvSpPr>
            <a:spLocks noGrp="1"/>
          </p:cNvSpPr>
          <p:nvPr>
            <p:ph type="dt" sz="half" idx="10"/>
          </p:nvPr>
        </p:nvSpPr>
        <p:spPr>
          <a:xfrm>
            <a:off x="6727032" y="6407944"/>
            <a:ext cx="1920240" cy="365760"/>
          </a:xfrm>
        </p:spPr>
        <p:txBody>
          <a:bodyPr/>
          <a:lstStyle/>
          <a:p>
            <a:fld id="{0953E199-7A48-41F2-854B-FD44FC162D2D}" type="datetime1">
              <a:rPr lang="sv-SE" smtClean="0"/>
              <a:pPr/>
              <a:t>2020-03-02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B712FE8F-582A-4E9F-A24B-BA07424C63F2}" type="slidenum">
              <a:rPr lang="sv-SE" smtClean="0"/>
              <a:pPr/>
              <a:t>‹#›</a:t>
            </a:fld>
            <a:endParaRPr lang="sv-S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bg>
      <p:bgRef idx="1002">
        <a:schemeClr val="bg1"/>
      </p:bgRef>
    </p:bg>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sv-SE"/>
              <a:t>Klicka här för att ändra format på bakgrundstexten</a:t>
            </a:r>
          </a:p>
        </p:txBody>
      </p:sp>
      <p:sp>
        <p:nvSpPr>
          <p:cNvPr id="3" name="Platshållare för bild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sv-SE"/>
              <a:t>Klicka på ikonen för att lägga till en bild</a:t>
            </a:r>
            <a:endParaRPr kumimoji="0" lang="en-US" dirty="0"/>
          </a:p>
        </p:txBody>
      </p:sp>
      <p:sp>
        <p:nvSpPr>
          <p:cNvPr id="5" name="Platshållare för datum 4"/>
          <p:cNvSpPr>
            <a:spLocks noGrp="1"/>
          </p:cNvSpPr>
          <p:nvPr>
            <p:ph type="dt" sz="half" idx="10"/>
          </p:nvPr>
        </p:nvSpPr>
        <p:spPr/>
        <p:txBody>
          <a:bodyPr/>
          <a:lstStyle>
            <a:lvl1pPr>
              <a:defRPr>
                <a:solidFill>
                  <a:schemeClr val="tx1"/>
                </a:solidFill>
              </a:defRPr>
            </a:lvl1pPr>
            <a:extLst/>
          </a:lstStyle>
          <a:p>
            <a:fld id="{BD14ED9C-0188-4CDF-BDDD-AFA27225E912}" type="datetime1">
              <a:rPr lang="sv-SE" smtClean="0"/>
              <a:pPr/>
              <a:t>2020-03-02</a:t>
            </a:fld>
            <a:endParaRPr lang="sv-SE"/>
          </a:p>
        </p:txBody>
      </p:sp>
      <p:sp>
        <p:nvSpPr>
          <p:cNvPr id="6" name="Platshållare för sidfo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sv-SE"/>
          </a:p>
        </p:txBody>
      </p:sp>
      <p:sp>
        <p:nvSpPr>
          <p:cNvPr id="7" name="Platshållare för bildnummer 6"/>
          <p:cNvSpPr>
            <a:spLocks noGrp="1"/>
          </p:cNvSpPr>
          <p:nvPr>
            <p:ph type="sldNum" sz="quarter" idx="12"/>
          </p:nvPr>
        </p:nvSpPr>
        <p:spPr/>
        <p:txBody>
          <a:bodyPr/>
          <a:lstStyle>
            <a:lvl1pPr>
              <a:defRPr>
                <a:solidFill>
                  <a:schemeClr val="tx1"/>
                </a:solidFill>
              </a:defRPr>
            </a:lvl1pPr>
            <a:extLst/>
          </a:lstStyle>
          <a:p>
            <a:fld id="{B712FE8F-582A-4E9F-A24B-BA07424C63F2}" type="slidenum">
              <a:rPr lang="sv-SE" smtClean="0"/>
              <a:pPr/>
              <a:t>‹#›</a:t>
            </a:fld>
            <a:endParaRPr lang="sv-SE"/>
          </a:p>
        </p:txBody>
      </p:sp>
      <p:sp>
        <p:nvSpPr>
          <p:cNvPr id="2" name="Rubri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sv-SE"/>
              <a:t>Klicka här för att ändra format</a:t>
            </a:r>
            <a:endParaRPr kumimoji="0" lang="en-US"/>
          </a:p>
        </p:txBody>
      </p:sp>
      <p:sp>
        <p:nvSpPr>
          <p:cNvPr id="8" name="Frihandsfigu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ihandsfigu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ätvinklig triangel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Rak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V-form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V-form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ihandsfigu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ihandsfigu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ätvinklig triangel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Rak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latshållare för rubrik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sv-SE"/>
              <a:t>Klicka här för att ändra format</a:t>
            </a:r>
            <a:endParaRPr kumimoji="0" lang="en-US"/>
          </a:p>
        </p:txBody>
      </p:sp>
      <p:sp>
        <p:nvSpPr>
          <p:cNvPr id="30" name="Platshållare för text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sv-SE"/>
              <a:t>Klicka här för att ändra format på bakgrundstexten</a:t>
            </a:r>
          </a:p>
          <a:p>
            <a:pPr lvl="1" eaLnBrk="1" latinLnBrk="0" hangingPunct="1"/>
            <a:r>
              <a:rPr kumimoji="0" lang="sv-SE"/>
              <a:t>Nivå två</a:t>
            </a:r>
          </a:p>
          <a:p>
            <a:pPr lvl="2" eaLnBrk="1" latinLnBrk="0" hangingPunct="1"/>
            <a:r>
              <a:rPr kumimoji="0" lang="sv-SE"/>
              <a:t>Nivå tre</a:t>
            </a:r>
          </a:p>
          <a:p>
            <a:pPr lvl="3" eaLnBrk="1" latinLnBrk="0" hangingPunct="1"/>
            <a:r>
              <a:rPr kumimoji="0" lang="sv-SE"/>
              <a:t>Nivå fyra</a:t>
            </a:r>
          </a:p>
          <a:p>
            <a:pPr lvl="4" eaLnBrk="1" latinLnBrk="0" hangingPunct="1"/>
            <a:r>
              <a:rPr kumimoji="0" lang="sv-SE"/>
              <a:t>Nivå fem</a:t>
            </a:r>
            <a:endParaRPr kumimoji="0" lang="en-US"/>
          </a:p>
        </p:txBody>
      </p:sp>
      <p:sp>
        <p:nvSpPr>
          <p:cNvPr id="10" name="Platshållare fö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A471E7B-E9EA-4E87-B1AC-1EF08F3DA495}" type="datetime1">
              <a:rPr lang="sv-SE" smtClean="0"/>
              <a:pPr/>
              <a:t>2020-03-02</a:t>
            </a:fld>
            <a:endParaRPr lang="sv-SE"/>
          </a:p>
        </p:txBody>
      </p:sp>
      <p:sp>
        <p:nvSpPr>
          <p:cNvPr id="22" name="Platshållare för sidfo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sv-SE"/>
          </a:p>
        </p:txBody>
      </p:sp>
      <p:sp>
        <p:nvSpPr>
          <p:cNvPr id="18" name="Platshållare för bild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712FE8F-582A-4E9F-A24B-BA07424C63F2}"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PREPARING A WRITTEN</a:t>
            </a:r>
            <a:br>
              <a:rPr lang="sv-SE" dirty="0"/>
            </a:br>
            <a:r>
              <a:rPr lang="sv-SE" dirty="0"/>
              <a:t>LITERATURE REVIEW</a:t>
            </a:r>
          </a:p>
        </p:txBody>
      </p:sp>
      <p:sp>
        <p:nvSpPr>
          <p:cNvPr id="3" name="Underrubrik 2"/>
          <p:cNvSpPr>
            <a:spLocks noGrp="1"/>
          </p:cNvSpPr>
          <p:nvPr>
            <p:ph type="subTitle" idx="1"/>
          </p:nvPr>
        </p:nvSpPr>
        <p:spPr/>
        <p:txBody>
          <a:bodyPr>
            <a:normAutofit/>
          </a:bodyPr>
          <a:lstStyle/>
          <a:p>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1</a:t>
            </a:fld>
            <a:endParaRPr lang="sv-S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lnSpcReduction="10000"/>
          </a:bodyPr>
          <a:lstStyle/>
          <a:p>
            <a:r>
              <a:rPr lang="en-US" dirty="0"/>
              <a:t>Lack of organization is a </a:t>
            </a:r>
            <a:r>
              <a:rPr lang="en-US" b="1" dirty="0"/>
              <a:t>common weakness </a:t>
            </a:r>
            <a:r>
              <a:rPr lang="en-US" dirty="0"/>
              <a:t>in students’ first attempts at writing a research literature review. </a:t>
            </a:r>
          </a:p>
          <a:p>
            <a:endParaRPr lang="en-US" dirty="0"/>
          </a:p>
          <a:p>
            <a:r>
              <a:rPr lang="en-US" dirty="0"/>
              <a:t>Although the specifics of the organization differ from topic to topic, the overall goal is to structure the review in such a way that the presentation is logical, demonstrates </a:t>
            </a:r>
            <a:r>
              <a:rPr lang="en-US" b="1" dirty="0"/>
              <a:t>meaningful integration</a:t>
            </a:r>
            <a:r>
              <a:rPr lang="en-US" dirty="0"/>
              <a:t>, and leads to a </a:t>
            </a:r>
            <a:r>
              <a:rPr lang="en-US" b="1" dirty="0"/>
              <a:t>conclusion about what is known and not known about the topic</a:t>
            </a:r>
            <a:r>
              <a:rPr lang="en-US" dirty="0"/>
              <a:t>.</a:t>
            </a:r>
          </a:p>
          <a:p>
            <a:endParaRPr lang="sv-SE" dirty="0"/>
          </a:p>
        </p:txBody>
      </p:sp>
      <p:sp>
        <p:nvSpPr>
          <p:cNvPr id="2" name="Rubrik 1"/>
          <p:cNvSpPr>
            <a:spLocks noGrp="1"/>
          </p:cNvSpPr>
          <p:nvPr>
            <p:ph type="title"/>
          </p:nvPr>
        </p:nvSpPr>
        <p:spPr/>
        <p:txBody>
          <a:bodyPr/>
          <a:lstStyle/>
          <a:p>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10</a:t>
            </a:fld>
            <a:endParaRPr lang="sv-S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70000" lnSpcReduction="20000"/>
          </a:bodyPr>
          <a:lstStyle/>
          <a:p>
            <a:r>
              <a:rPr lang="en-US" dirty="0"/>
              <a:t>TIP: An important principle in organizing a review is </a:t>
            </a:r>
            <a:r>
              <a:rPr lang="en-US" b="1" dirty="0"/>
              <a:t>to figure out a way to cluster and compare studies. </a:t>
            </a:r>
          </a:p>
          <a:p>
            <a:endParaRPr lang="en-US" dirty="0"/>
          </a:p>
          <a:p>
            <a:r>
              <a:rPr lang="en-US" dirty="0"/>
              <a:t>For example, you could contrast studies that have similar </a:t>
            </a:r>
            <a:r>
              <a:rPr lang="en-US" b="1" dirty="0"/>
              <a:t>findings with studies that have conflicting or inconclusive </a:t>
            </a:r>
            <a:r>
              <a:rPr lang="ar-AE" b="1" dirty="0"/>
              <a:t>غير مقنع</a:t>
            </a:r>
          </a:p>
          <a:p>
            <a:pPr>
              <a:buNone/>
            </a:pPr>
            <a:r>
              <a:rPr lang="en-US" b="1" dirty="0"/>
              <a:t>   findings</a:t>
            </a:r>
            <a:r>
              <a:rPr lang="en-US" dirty="0"/>
              <a:t>, making sure to analyze why the discrepancies may have occurred.</a:t>
            </a:r>
          </a:p>
          <a:p>
            <a:pPr>
              <a:buNone/>
            </a:pPr>
            <a:endParaRPr lang="en-US" dirty="0"/>
          </a:p>
          <a:p>
            <a:r>
              <a:rPr lang="en-US" dirty="0"/>
              <a:t>Or you might want to cluster studies that have </a:t>
            </a:r>
            <a:r>
              <a:rPr lang="en-US" dirty="0" err="1"/>
              <a:t>operationalized</a:t>
            </a:r>
            <a:r>
              <a:rPr lang="en-US" dirty="0"/>
              <a:t> key variables in similar ways.</a:t>
            </a:r>
          </a:p>
          <a:p>
            <a:endParaRPr lang="en-US" dirty="0"/>
          </a:p>
          <a:p>
            <a:r>
              <a:rPr lang="en-US" dirty="0"/>
              <a:t> Other reviews might have as an organizing theme </a:t>
            </a:r>
            <a:r>
              <a:rPr lang="en-US" b="1" dirty="0"/>
              <a:t>the nature of the setting or the sample if research findings vary a</a:t>
            </a:r>
            <a:r>
              <a:rPr lang="en-US" dirty="0"/>
              <a:t>ccording to key characteristics (e.g., </a:t>
            </a:r>
            <a:r>
              <a:rPr lang="en-US" b="1" dirty="0"/>
              <a:t>comparing research with female subjects and research with male subjects, if the results differ</a:t>
            </a:r>
            <a:r>
              <a:rPr lang="en-US" dirty="0"/>
              <a:t>.) Doing a research review is a little bit like doing a qualitative study—you must </a:t>
            </a:r>
            <a:r>
              <a:rPr lang="sv-SE" dirty="0" err="1"/>
              <a:t>search</a:t>
            </a:r>
            <a:r>
              <a:rPr lang="sv-SE" dirty="0"/>
              <a:t> for </a:t>
            </a:r>
            <a:r>
              <a:rPr lang="sv-SE" dirty="0" err="1"/>
              <a:t>important</a:t>
            </a:r>
            <a:r>
              <a:rPr lang="sv-SE" dirty="0"/>
              <a:t> </a:t>
            </a:r>
            <a:r>
              <a:rPr lang="sv-SE" dirty="0" err="1"/>
              <a:t>themes</a:t>
            </a:r>
            <a:r>
              <a:rPr lang="sv-SE" dirty="0"/>
              <a:t>.</a:t>
            </a:r>
          </a:p>
          <a:p>
            <a:endParaRPr lang="sv-SE" dirty="0"/>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11</a:t>
            </a:fld>
            <a:endParaRPr lang="sv-S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92500" lnSpcReduction="10000"/>
          </a:bodyPr>
          <a:lstStyle/>
          <a:p>
            <a:r>
              <a:rPr lang="en-US" dirty="0"/>
              <a:t>Once the main topics and their order of presentation have been determined, a review of the notes is in order. </a:t>
            </a:r>
          </a:p>
          <a:p>
            <a:endParaRPr lang="en-US" dirty="0"/>
          </a:p>
          <a:p>
            <a:r>
              <a:rPr lang="en-US" dirty="0"/>
              <a:t>This not only will help you recall materials read earlier but also will lay the groundwork for decisions about where (if at all) a particular reference fits in terms of your outline. </a:t>
            </a:r>
          </a:p>
          <a:p>
            <a:endParaRPr lang="en-US" dirty="0"/>
          </a:p>
          <a:p>
            <a:r>
              <a:rPr lang="en-US" dirty="0"/>
              <a:t>If certain references do not seem to fit anywhere, the outline may need to be revised or the reference discarded.</a:t>
            </a:r>
          </a:p>
          <a:p>
            <a:endParaRPr lang="sv-SE" dirty="0"/>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12</a:t>
            </a:fld>
            <a:endParaRPr lang="sv-S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en-US" dirty="0"/>
              <a:t>At this point, you will have completed the most difficult tasks of the literature review process, but that process is not complete until you have drafted and edited a written product. </a:t>
            </a:r>
            <a:r>
              <a:rPr lang="ar-AE" dirty="0"/>
              <a:t>لقد قمت بصياغة وتحرير منتج مكتوب</a:t>
            </a:r>
            <a:endParaRPr lang="en-US" dirty="0"/>
          </a:p>
          <a:p>
            <a:endParaRPr lang="en-US" dirty="0"/>
          </a:p>
          <a:p>
            <a:pPr>
              <a:buNone/>
            </a:pPr>
            <a:endParaRPr lang="sv-SE" dirty="0"/>
          </a:p>
        </p:txBody>
      </p:sp>
      <p:sp>
        <p:nvSpPr>
          <p:cNvPr id="2" name="Rubrik 1"/>
          <p:cNvSpPr>
            <a:spLocks noGrp="1"/>
          </p:cNvSpPr>
          <p:nvPr>
            <p:ph type="title"/>
          </p:nvPr>
        </p:nvSpPr>
        <p:spPr/>
        <p:txBody>
          <a:bodyPr>
            <a:normAutofit fontScale="90000"/>
          </a:bodyPr>
          <a:lstStyle/>
          <a:p>
            <a:r>
              <a:rPr lang="sv-SE" b="1" dirty="0"/>
              <a:t>Writing a </a:t>
            </a:r>
            <a:r>
              <a:rPr lang="sv-SE" b="1" dirty="0" err="1"/>
              <a:t>Literature</a:t>
            </a:r>
            <a:r>
              <a:rPr lang="sv-SE" b="1" dirty="0"/>
              <a:t> Review</a:t>
            </a:r>
            <a:br>
              <a:rPr lang="sv-SE"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13</a:t>
            </a:fld>
            <a:endParaRPr lang="sv-S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77500" lnSpcReduction="20000"/>
          </a:bodyPr>
          <a:lstStyle/>
          <a:p>
            <a:r>
              <a:rPr lang="en-US" dirty="0"/>
              <a:t>A written research review should provide readers with an objective, well-organized summary of the current state of knowledge on a topic. </a:t>
            </a:r>
          </a:p>
          <a:p>
            <a:endParaRPr lang="en-US" dirty="0"/>
          </a:p>
          <a:p>
            <a:r>
              <a:rPr lang="en-US" u="sng" dirty="0">
                <a:solidFill>
                  <a:srgbClr val="FF0000"/>
                </a:solidFill>
              </a:rPr>
              <a:t>A literature review should be neither a series of quotes nor a series of abstracts</a:t>
            </a:r>
            <a:r>
              <a:rPr lang="en-US" dirty="0"/>
              <a:t>. </a:t>
            </a:r>
          </a:p>
          <a:p>
            <a:endParaRPr lang="en-US" dirty="0"/>
          </a:p>
          <a:p>
            <a:r>
              <a:rPr lang="en-US" dirty="0"/>
              <a:t>The central tasks are to summarize and critically evaluate the evidence so as to reveal the current state of knowledge on a topic—not simply to describe what researchers have done. </a:t>
            </a:r>
          </a:p>
          <a:p>
            <a:endParaRPr lang="en-US" dirty="0"/>
          </a:p>
          <a:p>
            <a:r>
              <a:rPr lang="en-US" dirty="0"/>
              <a:t>The review should point out both consistencies and contradictions in the literature, and offer possible </a:t>
            </a:r>
            <a:r>
              <a:rPr lang="sv-SE" dirty="0" err="1"/>
              <a:t>explanations</a:t>
            </a:r>
            <a:r>
              <a:rPr lang="sv-SE" dirty="0"/>
              <a:t> for </a:t>
            </a:r>
            <a:r>
              <a:rPr lang="sv-SE" dirty="0" err="1"/>
              <a:t>inconsistencies</a:t>
            </a:r>
            <a:r>
              <a:rPr lang="sv-SE" dirty="0"/>
              <a:t> (</a:t>
            </a:r>
            <a:r>
              <a:rPr lang="sv-SE" dirty="0" err="1"/>
              <a:t>e.g</a:t>
            </a:r>
            <a:r>
              <a:rPr lang="sv-SE" dirty="0"/>
              <a:t>., different </a:t>
            </a:r>
            <a:r>
              <a:rPr lang="en-US" dirty="0"/>
              <a:t>conceptualizations or data collection methods).</a:t>
            </a:r>
          </a:p>
          <a:p>
            <a:endParaRPr lang="sv-SE" dirty="0"/>
          </a:p>
        </p:txBody>
      </p:sp>
      <p:sp>
        <p:nvSpPr>
          <p:cNvPr id="2" name="Rubrik 1"/>
          <p:cNvSpPr>
            <a:spLocks noGrp="1"/>
          </p:cNvSpPr>
          <p:nvPr>
            <p:ph type="title"/>
          </p:nvPr>
        </p:nvSpPr>
        <p:spPr/>
        <p:txBody>
          <a:bodyPr>
            <a:normAutofit fontScale="90000"/>
          </a:bodyPr>
          <a:lstStyle/>
          <a:p>
            <a:r>
              <a:rPr lang="sv-SE" b="1" dirty="0" err="1"/>
              <a:t>Content</a:t>
            </a:r>
            <a:r>
              <a:rPr lang="sv-SE" b="1" dirty="0"/>
              <a:t> of the </a:t>
            </a:r>
            <a:r>
              <a:rPr lang="sv-SE" b="1" dirty="0" err="1"/>
              <a:t>Written</a:t>
            </a:r>
            <a:r>
              <a:rPr lang="sv-SE" b="1" dirty="0"/>
              <a:t/>
            </a:r>
            <a:br>
              <a:rPr lang="sv-SE" b="1" dirty="0"/>
            </a:br>
            <a:r>
              <a:rPr lang="sv-SE" b="1" dirty="0" err="1"/>
              <a:t>Literature</a:t>
            </a:r>
            <a:r>
              <a:rPr lang="sv-SE" b="1" dirty="0"/>
              <a:t> Review</a:t>
            </a:r>
            <a:br>
              <a:rPr lang="sv-SE"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14</a:t>
            </a:fld>
            <a:endParaRPr lang="sv-S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en-US" dirty="0"/>
              <a:t>Although important studies should be described in some detail, </a:t>
            </a:r>
            <a:r>
              <a:rPr lang="en-US" b="1" dirty="0"/>
              <a:t>it is not necessary to provide extensive coverage for every reference </a:t>
            </a:r>
            <a:r>
              <a:rPr lang="en-US" dirty="0"/>
              <a:t>(especially if there are page constraints).</a:t>
            </a:r>
          </a:p>
          <a:p>
            <a:endParaRPr lang="en-US" dirty="0"/>
          </a:p>
          <a:p>
            <a:r>
              <a:rPr lang="en-US" dirty="0"/>
              <a:t> Reports of lesser significance </a:t>
            </a:r>
            <a:r>
              <a:rPr lang="en-US" u="sng" dirty="0"/>
              <a:t>that result in comparable findings can be </a:t>
            </a:r>
            <a:r>
              <a:rPr lang="sv-SE" u="sng" dirty="0" err="1"/>
              <a:t>summarized</a:t>
            </a:r>
            <a:r>
              <a:rPr lang="sv-SE" u="sng" dirty="0"/>
              <a:t> </a:t>
            </a:r>
            <a:r>
              <a:rPr lang="sv-SE" u="sng" dirty="0" err="1"/>
              <a:t>together</a:t>
            </a:r>
            <a:r>
              <a:rPr lang="sv-SE" u="sng" dirty="0"/>
              <a:t>.</a:t>
            </a:r>
          </a:p>
          <a:p>
            <a:endParaRPr lang="sv-SE" dirty="0"/>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15</a:t>
            </a:fld>
            <a:endParaRPr lang="sv-S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sv-SE" b="1" dirty="0" err="1"/>
              <a:t>Example</a:t>
            </a:r>
            <a:r>
              <a:rPr lang="sv-SE" b="1" dirty="0"/>
              <a:t> of </a:t>
            </a:r>
            <a:r>
              <a:rPr lang="sv-SE" b="1" dirty="0" err="1"/>
              <a:t>grouped</a:t>
            </a:r>
            <a:r>
              <a:rPr lang="sv-SE" b="1" dirty="0"/>
              <a:t> studies:</a:t>
            </a:r>
          </a:p>
          <a:p>
            <a:r>
              <a:rPr lang="en-US" dirty="0" err="1"/>
              <a:t>McCullagh</a:t>
            </a:r>
            <a:r>
              <a:rPr lang="en-US" dirty="0"/>
              <a:t>, Lusk, and </a:t>
            </a:r>
            <a:r>
              <a:rPr lang="en-US" dirty="0" err="1"/>
              <a:t>Ronis</a:t>
            </a:r>
            <a:r>
              <a:rPr lang="en-US" dirty="0"/>
              <a:t> (2002, p. 33) summarized several studies as follows: “Although noise-induced hearing loss is preventable through appropriate use of hearing protection devices, studies among farmers consistently show a low level of use</a:t>
            </a:r>
          </a:p>
          <a:p>
            <a:r>
              <a:rPr lang="sv-SE" dirty="0"/>
              <a:t>(Broste et al., 1989; Engstrand, 1995; Hallet, 1987;Karlovich et al.,1988; Langsford et al., 1995)</a:t>
            </a:r>
          </a:p>
          <a:p>
            <a:endParaRPr lang="sv-SE" dirty="0"/>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16</a:t>
            </a:fld>
            <a:endParaRPr lang="sv-S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228600" y="762000"/>
            <a:ext cx="8458200" cy="5364163"/>
          </a:xfrm>
        </p:spPr>
        <p:txBody>
          <a:bodyPr>
            <a:noAutofit/>
          </a:bodyPr>
          <a:lstStyle/>
          <a:p>
            <a:r>
              <a:rPr lang="en-US" sz="2400" dirty="0"/>
              <a:t>The </a:t>
            </a:r>
            <a:r>
              <a:rPr lang="en-US" sz="2400" u="sng" dirty="0"/>
              <a:t>literature</a:t>
            </a:r>
            <a:r>
              <a:rPr lang="en-US" sz="2400" dirty="0"/>
              <a:t> should </a:t>
            </a:r>
            <a:r>
              <a:rPr lang="en-US" sz="2400" b="1" u="sng" dirty="0"/>
              <a:t>be summarized in your own words. </a:t>
            </a:r>
          </a:p>
          <a:p>
            <a:endParaRPr lang="en-US" sz="2400" dirty="0"/>
          </a:p>
          <a:p>
            <a:r>
              <a:rPr lang="en-US" sz="2400" dirty="0"/>
              <a:t>The review should demonstrate that consideration has been given to the cumulative significance of the body of research. </a:t>
            </a:r>
          </a:p>
          <a:p>
            <a:endParaRPr lang="en-US" sz="2400" dirty="0"/>
          </a:p>
          <a:p>
            <a:r>
              <a:rPr lang="en-US" sz="2400" dirty="0"/>
              <a:t>Stringing together quotes from various documents fails to show that previous research has been assimilated </a:t>
            </a:r>
            <a:r>
              <a:rPr lang="sv-SE" sz="2400" dirty="0"/>
              <a:t>and </a:t>
            </a:r>
            <a:r>
              <a:rPr lang="sv-SE" sz="2400" dirty="0" err="1"/>
              <a:t>understood</a:t>
            </a:r>
            <a:r>
              <a:rPr lang="sv-SE" sz="2400" dirty="0"/>
              <a:t>.</a:t>
            </a:r>
          </a:p>
          <a:p>
            <a:endParaRPr lang="sv-SE" sz="2400" dirty="0"/>
          </a:p>
          <a:p>
            <a:r>
              <a:rPr lang="en-US" sz="2400" dirty="0"/>
              <a:t>The review should be objective, to the extent possible. </a:t>
            </a:r>
          </a:p>
          <a:p>
            <a:endParaRPr lang="en-US" sz="2400" dirty="0"/>
          </a:p>
          <a:p>
            <a:endParaRPr lang="sv-SE" sz="2400" dirty="0"/>
          </a:p>
        </p:txBody>
      </p:sp>
      <p:sp>
        <p:nvSpPr>
          <p:cNvPr id="2" name="Rubrik 1"/>
          <p:cNvSpPr>
            <a:spLocks noGrp="1"/>
          </p:cNvSpPr>
          <p:nvPr>
            <p:ph type="title"/>
          </p:nvPr>
        </p:nvSpPr>
        <p:spPr>
          <a:xfrm>
            <a:off x="457200" y="274638"/>
            <a:ext cx="8229600" cy="106362"/>
          </a:xfrm>
        </p:spPr>
        <p:txBody>
          <a:bodyPr>
            <a:normAutofit fontScale="90000"/>
          </a:bodyPr>
          <a:lstStyle/>
          <a:p>
            <a:r>
              <a:rPr lang="sv-SE" dirty="0" smtClean="0"/>
              <a:t/>
            </a:r>
            <a:br>
              <a:rPr lang="sv-SE" dirty="0" smtClean="0"/>
            </a:br>
            <a:r>
              <a:rPr lang="sv-SE" dirty="0" smtClean="0"/>
              <a:t/>
            </a:r>
            <a:br>
              <a:rPr lang="sv-SE" dirty="0" smtClean="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17</a:t>
            </a:fld>
            <a:endParaRPr lang="sv-SE"/>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800" dirty="0"/>
              <a:t>Studies that </a:t>
            </a:r>
            <a:r>
              <a:rPr lang="en-US" sz="2800" u="sng" dirty="0"/>
              <a:t>conflict with personal values </a:t>
            </a:r>
            <a:r>
              <a:rPr lang="en-US" sz="2800" dirty="0"/>
              <a:t>or hunches </a:t>
            </a:r>
            <a:r>
              <a:rPr lang="en-US" sz="2800" u="sng" dirty="0"/>
              <a:t>should not be omitted</a:t>
            </a:r>
            <a:r>
              <a:rPr lang="en-US" sz="2800" dirty="0"/>
              <a:t>. </a:t>
            </a:r>
          </a:p>
          <a:p>
            <a:endParaRPr lang="en-US" sz="2800" dirty="0"/>
          </a:p>
          <a:p>
            <a:r>
              <a:rPr lang="en-US" sz="2800" dirty="0"/>
              <a:t>The review also should not deliberately </a:t>
            </a:r>
            <a:r>
              <a:rPr lang="ar-AE" sz="2800" dirty="0"/>
              <a:t>بتعمد</a:t>
            </a:r>
            <a:r>
              <a:rPr lang="en-US" sz="2800" dirty="0"/>
              <a:t> ignore a study because its findings contradict other studies. </a:t>
            </a:r>
          </a:p>
          <a:p>
            <a:endParaRPr lang="en-US" sz="2800" dirty="0"/>
          </a:p>
          <a:p>
            <a:r>
              <a:rPr lang="en-US" sz="2800" dirty="0"/>
              <a:t>Inconsistent </a:t>
            </a:r>
            <a:r>
              <a:rPr lang="ar-AE" sz="2800" dirty="0"/>
              <a:t>متعارض</a:t>
            </a:r>
            <a:r>
              <a:rPr lang="en-US" sz="2800" dirty="0"/>
              <a:t>results should be </a:t>
            </a:r>
            <a:r>
              <a:rPr lang="en-US" sz="2800" u="sng" dirty="0"/>
              <a:t>analyzed and the supporting evidence </a:t>
            </a:r>
            <a:r>
              <a:rPr lang="sv-SE" sz="2800" u="sng" dirty="0"/>
              <a:t>evaluated objectively.</a:t>
            </a:r>
          </a:p>
          <a:p>
            <a:pPr>
              <a:buNone/>
            </a:pPr>
            <a:endParaRPr lang="en-GB" dirty="0"/>
          </a:p>
        </p:txBody>
      </p:sp>
      <p:sp>
        <p:nvSpPr>
          <p:cNvPr id="3" name="Title 2"/>
          <p:cNvSpPr>
            <a:spLocks noGrp="1"/>
          </p:cNvSpPr>
          <p:nvPr>
            <p:ph type="title"/>
          </p:nvPr>
        </p:nvSpPr>
        <p:spPr/>
        <p:txBody>
          <a:bodyPr/>
          <a:lstStyle/>
          <a:p>
            <a:endParaRPr lang="en-GB"/>
          </a:p>
        </p:txBody>
      </p:sp>
      <p:sp>
        <p:nvSpPr>
          <p:cNvPr id="4" name="Slide Number Placeholder 3"/>
          <p:cNvSpPr>
            <a:spLocks noGrp="1"/>
          </p:cNvSpPr>
          <p:nvPr>
            <p:ph type="sldNum" sz="quarter" idx="12"/>
          </p:nvPr>
        </p:nvSpPr>
        <p:spPr/>
        <p:txBody>
          <a:bodyPr/>
          <a:lstStyle/>
          <a:p>
            <a:fld id="{B712FE8F-582A-4E9F-A24B-BA07424C63F2}" type="slidenum">
              <a:rPr lang="sv-SE" smtClean="0"/>
              <a:pPr/>
              <a:t>18</a:t>
            </a:fld>
            <a:endParaRPr lang="sv-SE"/>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77500" lnSpcReduction="20000"/>
          </a:bodyPr>
          <a:lstStyle/>
          <a:p>
            <a:r>
              <a:rPr lang="en-US" dirty="0"/>
              <a:t>The literature review should </a:t>
            </a:r>
            <a:r>
              <a:rPr lang="en-US" u="sng" dirty="0"/>
              <a:t>conclude with a summary of the state of the art of knowledge on the topic</a:t>
            </a:r>
            <a:r>
              <a:rPr lang="en-US" dirty="0"/>
              <a:t>. </a:t>
            </a:r>
          </a:p>
          <a:p>
            <a:endParaRPr lang="en-US" dirty="0"/>
          </a:p>
          <a:p>
            <a:r>
              <a:rPr lang="en-US" dirty="0"/>
              <a:t>The </a:t>
            </a:r>
            <a:r>
              <a:rPr lang="en-US" u="sng" dirty="0"/>
              <a:t>summary should recap </a:t>
            </a:r>
            <a:r>
              <a:rPr lang="ar-AE" u="sng" dirty="0"/>
              <a:t>خلاصة</a:t>
            </a:r>
            <a:r>
              <a:rPr lang="en-US" u="sng" dirty="0"/>
              <a:t>study findings and </a:t>
            </a:r>
            <a:r>
              <a:rPr lang="en-US" dirty="0"/>
              <a:t>indicate how credible they are; it should also make note of gaps or areas of research inactivity.</a:t>
            </a:r>
          </a:p>
          <a:p>
            <a:endParaRPr lang="en-US" dirty="0"/>
          </a:p>
          <a:p>
            <a:r>
              <a:rPr lang="en-US" dirty="0"/>
              <a:t>The summary thus requires critical judgment about the extensiveness </a:t>
            </a:r>
            <a:r>
              <a:rPr lang="ar-AE" dirty="0"/>
              <a:t>اتساع</a:t>
            </a:r>
            <a:r>
              <a:rPr lang="en-US" dirty="0"/>
              <a:t>and dependability of the evidence on a topic. </a:t>
            </a:r>
          </a:p>
          <a:p>
            <a:endParaRPr lang="en-US" dirty="0"/>
          </a:p>
          <a:p>
            <a:r>
              <a:rPr lang="en-US" dirty="0"/>
              <a:t>If the literature review is </a:t>
            </a:r>
            <a:r>
              <a:rPr lang="en-US" b="1" dirty="0"/>
              <a:t>conducted as part of a new study</a:t>
            </a:r>
            <a:r>
              <a:rPr lang="en-US" dirty="0"/>
              <a:t>, this critical summary should demonstrate the need for the research and should clarify the context within which any </a:t>
            </a:r>
            <a:r>
              <a:rPr lang="en-US" b="1" dirty="0"/>
              <a:t>hypotheses </a:t>
            </a:r>
            <a:r>
              <a:rPr lang="sv-SE" b="1" dirty="0" err="1"/>
              <a:t>were</a:t>
            </a:r>
            <a:r>
              <a:rPr lang="sv-SE" b="1" dirty="0"/>
              <a:t> </a:t>
            </a:r>
            <a:r>
              <a:rPr lang="sv-SE" b="1" dirty="0" err="1"/>
              <a:t>developed</a:t>
            </a:r>
            <a:r>
              <a:rPr lang="sv-SE" b="1" dirty="0"/>
              <a:t>.</a:t>
            </a:r>
          </a:p>
          <a:p>
            <a:endParaRPr lang="sv-SE" dirty="0"/>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19</a:t>
            </a:fld>
            <a:endParaRPr lang="sv-S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en-US" dirty="0"/>
              <a:t>A number of steps are involved in preparing a written review, </a:t>
            </a:r>
          </a:p>
          <a:p>
            <a:endParaRPr lang="en-US" dirty="0"/>
          </a:p>
          <a:p>
            <a:r>
              <a:rPr lang="en-US" dirty="0"/>
              <a:t>After identifying potential sources, you need to locate the references and screen them for </a:t>
            </a:r>
            <a:r>
              <a:rPr lang="sv-SE" dirty="0" err="1"/>
              <a:t>their</a:t>
            </a:r>
            <a:r>
              <a:rPr lang="sv-SE" dirty="0"/>
              <a:t> </a:t>
            </a:r>
            <a:r>
              <a:rPr lang="sv-SE" dirty="0" err="1"/>
              <a:t>relevancy</a:t>
            </a:r>
            <a:r>
              <a:rPr lang="sv-SE" dirty="0"/>
              <a:t>.</a:t>
            </a:r>
          </a:p>
          <a:p>
            <a:endParaRPr lang="sv-SE" dirty="0"/>
          </a:p>
        </p:txBody>
      </p:sp>
      <p:sp>
        <p:nvSpPr>
          <p:cNvPr id="2" name="Rubrik 1"/>
          <p:cNvSpPr>
            <a:spLocks noGrp="1"/>
          </p:cNvSpPr>
          <p:nvPr>
            <p:ph type="title"/>
          </p:nvPr>
        </p:nvSpPr>
        <p:spPr>
          <a:xfrm>
            <a:off x="457200" y="274638"/>
            <a:ext cx="8229600" cy="1554162"/>
          </a:xfrm>
        </p:spPr>
        <p:txBody>
          <a:bodyPr>
            <a:normAutofit fontScale="90000"/>
          </a:bodyPr>
          <a:lstStyle/>
          <a:p>
            <a:r>
              <a:rPr lang="sv-SE" b="1" dirty="0"/>
              <a:t>PREPARING A WRITTEN</a:t>
            </a:r>
            <a:br>
              <a:rPr lang="sv-SE" b="1" dirty="0"/>
            </a:br>
            <a:r>
              <a:rPr lang="sv-SE" b="1" dirty="0"/>
              <a:t>LITERATURE REVIEW</a:t>
            </a:r>
            <a:br>
              <a:rPr lang="sv-SE"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2</a:t>
            </a:fld>
            <a:endParaRPr lang="sv-S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en-US" dirty="0"/>
              <a:t>TIP: The literature review section of a research report (or research proposal) usually includes information not only about what is known about the problem and relevant interventions (if any), but about how prevalent </a:t>
            </a:r>
            <a:r>
              <a:rPr lang="en-US" dirty="0" smtClean="0"/>
              <a:t>(widespread) the </a:t>
            </a:r>
            <a:r>
              <a:rPr lang="en-US" dirty="0"/>
              <a:t>problem is. </a:t>
            </a:r>
          </a:p>
          <a:p>
            <a:pPr>
              <a:buNone/>
            </a:pPr>
            <a:endParaRPr lang="en-US" dirty="0"/>
          </a:p>
          <a:p>
            <a:r>
              <a:rPr lang="en-US" dirty="0"/>
              <a:t>In research reports and proposals, the authors are trying to “build a case” for their new study.</a:t>
            </a:r>
          </a:p>
          <a:p>
            <a:endParaRPr lang="sv-SE" dirty="0"/>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20</a:t>
            </a:fld>
            <a:endParaRPr lang="sv-S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066800"/>
            <a:ext cx="8229600" cy="5410200"/>
          </a:xfrm>
        </p:spPr>
        <p:txBody>
          <a:bodyPr>
            <a:normAutofit lnSpcReduction="10000"/>
          </a:bodyPr>
          <a:lstStyle/>
          <a:p>
            <a:r>
              <a:rPr lang="en-US" dirty="0"/>
              <a:t>Students preparing their first written research review often have trouble adjusting to the standard style of such reviews. </a:t>
            </a:r>
          </a:p>
          <a:p>
            <a:endParaRPr lang="en-US" dirty="0"/>
          </a:p>
          <a:p>
            <a:r>
              <a:rPr lang="en-US" dirty="0"/>
              <a:t>For example, some students accept research results without criticism or reservation, reflecting a common misunderstanding about the conclusiveness of empirical research. </a:t>
            </a:r>
          </a:p>
          <a:p>
            <a:endParaRPr lang="en-US" dirty="0"/>
          </a:p>
          <a:p>
            <a:r>
              <a:rPr lang="en-US" dirty="0"/>
              <a:t>You should keep in mind that no hypothesis </a:t>
            </a:r>
            <a:r>
              <a:rPr lang="en-US" u="sng" dirty="0"/>
              <a:t>or theory can be proved or disproved by empirical testing, and no research question can be definitely answered in a single study</a:t>
            </a:r>
            <a:r>
              <a:rPr lang="en-US" dirty="0"/>
              <a:t>. </a:t>
            </a:r>
          </a:p>
          <a:p>
            <a:endParaRPr lang="en-US" dirty="0"/>
          </a:p>
        </p:txBody>
      </p:sp>
      <p:sp>
        <p:nvSpPr>
          <p:cNvPr id="2" name="Rubrik 1"/>
          <p:cNvSpPr>
            <a:spLocks noGrp="1"/>
          </p:cNvSpPr>
          <p:nvPr>
            <p:ph type="title"/>
          </p:nvPr>
        </p:nvSpPr>
        <p:spPr/>
        <p:txBody>
          <a:bodyPr>
            <a:normAutofit fontScale="90000"/>
          </a:bodyPr>
          <a:lstStyle/>
          <a:p>
            <a:r>
              <a:rPr lang="en-US" b="1" dirty="0"/>
              <a:t>Style of a Research Review</a:t>
            </a:r>
            <a:br>
              <a:rPr lang="en-US"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21</a:t>
            </a:fld>
            <a:endParaRPr lang="sv-SE"/>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Every study has some limitations, the severity of which is affected by the researcher’s </a:t>
            </a:r>
            <a:r>
              <a:rPr lang="en-US" dirty="0" err="1"/>
              <a:t>methodologic</a:t>
            </a:r>
            <a:r>
              <a:rPr lang="en-US" dirty="0"/>
              <a:t> decisions. </a:t>
            </a:r>
          </a:p>
          <a:p>
            <a:endParaRPr lang="en-US" dirty="0"/>
          </a:p>
          <a:p>
            <a:r>
              <a:rPr lang="en-US" dirty="0"/>
              <a:t>The fact that theories and hypotheses cannot be ultimately proved or disproved does not, of course, mean that we must disregard </a:t>
            </a:r>
            <a:r>
              <a:rPr lang="ar-AE" dirty="0"/>
              <a:t>تجاهل</a:t>
            </a:r>
          </a:p>
          <a:p>
            <a:pPr>
              <a:buNone/>
            </a:pPr>
            <a:r>
              <a:rPr lang="en-US" dirty="0"/>
              <a:t>	evidence or challenge every idea</a:t>
            </a:r>
          </a:p>
          <a:p>
            <a:endParaRPr lang="sv-SE" dirty="0"/>
          </a:p>
          <a:p>
            <a:endParaRPr lang="en-GB" dirty="0"/>
          </a:p>
        </p:txBody>
      </p:sp>
      <p:sp>
        <p:nvSpPr>
          <p:cNvPr id="3" name="Title 2"/>
          <p:cNvSpPr>
            <a:spLocks noGrp="1"/>
          </p:cNvSpPr>
          <p:nvPr>
            <p:ph type="title"/>
          </p:nvPr>
        </p:nvSpPr>
        <p:spPr/>
        <p:txBody>
          <a:bodyPr>
            <a:normAutofit fontScale="90000"/>
          </a:bodyPr>
          <a:lstStyle/>
          <a:p>
            <a:r>
              <a:rPr lang="en-US" dirty="0"/>
              <a:t>Style of a Research Review</a:t>
            </a:r>
            <a:br>
              <a:rPr lang="en-US" dirty="0"/>
            </a:br>
            <a:endParaRPr lang="en-GB"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22</a:t>
            </a:fld>
            <a:endParaRPr lang="sv-SE"/>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en-US" dirty="0"/>
              <a:t>we encounter</a:t>
            </a:r>
            <a:r>
              <a:rPr lang="ar-AE" dirty="0"/>
              <a:t>واجه</a:t>
            </a:r>
            <a:r>
              <a:rPr lang="en-US" dirty="0"/>
              <a:t>—especially if results have been replicated. </a:t>
            </a:r>
          </a:p>
          <a:p>
            <a:endParaRPr lang="en-US" dirty="0"/>
          </a:p>
          <a:p>
            <a:r>
              <a:rPr lang="en-US" dirty="0"/>
              <a:t>The problem is partly a semantic one:</a:t>
            </a:r>
            <a:r>
              <a:rPr lang="ar-AE" dirty="0"/>
              <a:t> لفظية</a:t>
            </a:r>
            <a:endParaRPr lang="en-US" dirty="0"/>
          </a:p>
          <a:p>
            <a:pPr>
              <a:buNone/>
            </a:pPr>
            <a:endParaRPr lang="en-US" dirty="0"/>
          </a:p>
          <a:p>
            <a:r>
              <a:rPr lang="en-US" u="sng" dirty="0"/>
              <a:t>hypotheses are not proved, they are </a:t>
            </a:r>
            <a:r>
              <a:rPr lang="en-US" i="1" u="sng" dirty="0"/>
              <a:t>supported by </a:t>
            </a:r>
            <a:r>
              <a:rPr lang="en-US" u="sng" dirty="0"/>
              <a:t>research findings; theories </a:t>
            </a:r>
            <a:r>
              <a:rPr lang="en-US" dirty="0"/>
              <a:t>are not </a:t>
            </a:r>
            <a:r>
              <a:rPr lang="en-US" i="1" dirty="0"/>
              <a:t>verified, but they </a:t>
            </a:r>
            <a:r>
              <a:rPr lang="en-US" dirty="0"/>
              <a:t>may be tentatively </a:t>
            </a:r>
            <a:r>
              <a:rPr lang="ar-AE" dirty="0"/>
              <a:t>مؤقتا</a:t>
            </a:r>
          </a:p>
          <a:p>
            <a:pPr>
              <a:buNone/>
            </a:pPr>
            <a:r>
              <a:rPr lang="en-US" i="1" dirty="0"/>
              <a:t>accepted if there a substantial </a:t>
            </a:r>
            <a:r>
              <a:rPr lang="en-US" dirty="0"/>
              <a:t>body </a:t>
            </a:r>
            <a:r>
              <a:rPr lang="ar-AE" dirty="0"/>
              <a:t>مجموعة كبيرة</a:t>
            </a:r>
          </a:p>
          <a:p>
            <a:pPr>
              <a:buNone/>
            </a:pPr>
            <a:r>
              <a:rPr lang="en-US" dirty="0"/>
              <a:t>of evidence demonstrates their legitimacy.</a:t>
            </a:r>
            <a:r>
              <a:rPr lang="ar-AE" dirty="0"/>
              <a:t> صحة</a:t>
            </a:r>
          </a:p>
          <a:p>
            <a:pPr>
              <a:buNone/>
            </a:pPr>
            <a:endParaRPr lang="en-US" dirty="0"/>
          </a:p>
          <a:p>
            <a:endParaRPr lang="sv-SE" dirty="0"/>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23</a:t>
            </a:fld>
            <a:endParaRPr lang="sv-SE"/>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a:bodyPr>
          <a:lstStyle/>
          <a:p>
            <a:r>
              <a:rPr lang="en-US" dirty="0"/>
              <a:t>When describing study findings, you should generally use phrases indicating tentativeness of the results, such as the following:</a:t>
            </a:r>
          </a:p>
          <a:p>
            <a:pPr>
              <a:buNone/>
            </a:pPr>
            <a:endParaRPr lang="en-US" dirty="0"/>
          </a:p>
          <a:p>
            <a:r>
              <a:rPr lang="sv-SE" u="sng" dirty="0" err="1"/>
              <a:t>Several</a:t>
            </a:r>
            <a:r>
              <a:rPr lang="sv-SE" u="sng" dirty="0"/>
              <a:t> studies </a:t>
            </a:r>
            <a:r>
              <a:rPr lang="sv-SE" u="sng" dirty="0" err="1"/>
              <a:t>have</a:t>
            </a:r>
            <a:r>
              <a:rPr lang="sv-SE" u="sng" dirty="0"/>
              <a:t> </a:t>
            </a:r>
            <a:r>
              <a:rPr lang="sv-SE" i="1" u="sng" dirty="0" err="1"/>
              <a:t>found</a:t>
            </a:r>
            <a:endParaRPr lang="sv-SE" i="1" u="sng" dirty="0"/>
          </a:p>
          <a:p>
            <a:r>
              <a:rPr lang="sv-SE" u="sng" dirty="0" err="1"/>
              <a:t>Findings</a:t>
            </a:r>
            <a:r>
              <a:rPr lang="sv-SE" u="sng" dirty="0"/>
              <a:t> </a:t>
            </a:r>
            <a:r>
              <a:rPr lang="sv-SE" u="sng" dirty="0" err="1"/>
              <a:t>thus</a:t>
            </a:r>
            <a:r>
              <a:rPr lang="sv-SE" u="sng" dirty="0"/>
              <a:t> far </a:t>
            </a:r>
            <a:r>
              <a:rPr lang="sv-SE" i="1" u="sng" dirty="0"/>
              <a:t>suggest</a:t>
            </a:r>
          </a:p>
          <a:p>
            <a:r>
              <a:rPr lang="en-US" u="sng" dirty="0"/>
              <a:t>Results from a landmark </a:t>
            </a:r>
            <a:r>
              <a:rPr lang="ar-AE" u="sng" dirty="0"/>
              <a:t>علامة فارقة</a:t>
            </a:r>
            <a:r>
              <a:rPr lang="en-US" u="sng" dirty="0"/>
              <a:t>study </a:t>
            </a:r>
            <a:r>
              <a:rPr lang="en-US" i="1" u="sng" dirty="0"/>
              <a:t>indicated</a:t>
            </a:r>
          </a:p>
          <a:p>
            <a:r>
              <a:rPr lang="en-US" u="sng" dirty="0"/>
              <a:t>The data </a:t>
            </a:r>
            <a:r>
              <a:rPr lang="en-US" i="1" u="sng" dirty="0"/>
              <a:t>supported the hypothesis . . .</a:t>
            </a:r>
          </a:p>
          <a:p>
            <a:r>
              <a:rPr lang="en-US" u="sng" dirty="0"/>
              <a:t>There </a:t>
            </a:r>
            <a:r>
              <a:rPr lang="en-US" i="1" u="sng" dirty="0"/>
              <a:t>appears to be strong evidence that</a:t>
            </a:r>
          </a:p>
          <a:p>
            <a:endParaRPr lang="sv-SE" dirty="0"/>
          </a:p>
        </p:txBody>
      </p:sp>
      <p:sp>
        <p:nvSpPr>
          <p:cNvPr id="2" name="Rubrik 1"/>
          <p:cNvSpPr>
            <a:spLocks noGrp="1"/>
          </p:cNvSpPr>
          <p:nvPr>
            <p:ph type="title"/>
          </p:nvPr>
        </p:nvSpPr>
        <p:spPr/>
        <p:txBody>
          <a:bodyPr/>
          <a:lstStyle/>
          <a:p>
            <a:r>
              <a:rPr lang="en-US" dirty="0"/>
              <a:t>TIP:</a:t>
            </a: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24</a:t>
            </a:fld>
            <a:endParaRPr lang="sv-SE"/>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92500"/>
          </a:bodyPr>
          <a:lstStyle/>
          <a:p>
            <a:r>
              <a:rPr lang="en-US" dirty="0"/>
              <a:t>A related stylistic problem </a:t>
            </a:r>
            <a:r>
              <a:rPr lang="ar-SA" dirty="0"/>
              <a:t>مشاكل الأسلوبية </a:t>
            </a:r>
            <a:r>
              <a:rPr lang="en-US" dirty="0"/>
              <a:t>is an inclination</a:t>
            </a:r>
            <a:r>
              <a:rPr lang="ar-SA" dirty="0"/>
              <a:t> ميل</a:t>
            </a:r>
            <a:r>
              <a:rPr lang="en-US" dirty="0"/>
              <a:t> of novice reviewers to interject opinions (their own or someone else’s) into the review. </a:t>
            </a:r>
          </a:p>
          <a:p>
            <a:endParaRPr lang="en-US" dirty="0"/>
          </a:p>
          <a:p>
            <a:r>
              <a:rPr lang="en-US" u="sng" dirty="0"/>
              <a:t>The review should include opinions sparingly and should be explicit</a:t>
            </a:r>
            <a:r>
              <a:rPr lang="ar-AE" u="sng" dirty="0"/>
              <a:t>صراحة</a:t>
            </a:r>
            <a:r>
              <a:rPr lang="en-US" u="sng" dirty="0"/>
              <a:t> about their source. </a:t>
            </a:r>
          </a:p>
          <a:p>
            <a:endParaRPr lang="en-US" dirty="0"/>
          </a:p>
          <a:p>
            <a:r>
              <a:rPr lang="en-US" dirty="0"/>
              <a:t>Reviewers’ own opinions do not belong in a review, with the exception of assessments </a:t>
            </a:r>
            <a:r>
              <a:rPr lang="sv-SE" dirty="0"/>
              <a:t>of </a:t>
            </a:r>
            <a:r>
              <a:rPr lang="sv-SE" dirty="0" err="1"/>
              <a:t>study</a:t>
            </a:r>
            <a:r>
              <a:rPr lang="sv-SE" dirty="0"/>
              <a:t> </a:t>
            </a:r>
            <a:r>
              <a:rPr lang="sv-SE" dirty="0" err="1"/>
              <a:t>quality</a:t>
            </a:r>
            <a:r>
              <a:rPr lang="sv-SE" dirty="0"/>
              <a:t>.</a:t>
            </a:r>
          </a:p>
        </p:txBody>
      </p:sp>
      <p:sp>
        <p:nvSpPr>
          <p:cNvPr id="2" name="Rubrik 1"/>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25</a:t>
            </a:fld>
            <a:endParaRPr lang="sv-SE"/>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en-US" dirty="0"/>
              <a:t>A research </a:t>
            </a:r>
            <a:r>
              <a:rPr lang="en-US" b="1" dirty="0"/>
              <a:t>literature review is a written summary </a:t>
            </a:r>
            <a:r>
              <a:rPr lang="en-US" dirty="0"/>
              <a:t>of </a:t>
            </a:r>
            <a:r>
              <a:rPr lang="en-US" u="sng" dirty="0"/>
              <a:t>the state of existing knowledge on a research problem</a:t>
            </a:r>
            <a:r>
              <a:rPr lang="en-US" dirty="0"/>
              <a:t>. </a:t>
            </a:r>
          </a:p>
          <a:p>
            <a:endParaRPr lang="en-US" dirty="0"/>
          </a:p>
          <a:p>
            <a:r>
              <a:rPr lang="en-US" dirty="0"/>
              <a:t>The task of reviewing research literature involves the identification, selection, critical analysis, and written description of existing </a:t>
            </a:r>
            <a:r>
              <a:rPr lang="sv-SE" dirty="0"/>
              <a:t>information on a </a:t>
            </a:r>
            <a:r>
              <a:rPr lang="sv-SE" dirty="0" err="1"/>
              <a:t>topic</a:t>
            </a:r>
            <a:r>
              <a:rPr lang="sv-SE" dirty="0"/>
              <a:t>.</a:t>
            </a:r>
          </a:p>
          <a:p>
            <a:pPr>
              <a:buNone/>
            </a:pPr>
            <a:endParaRPr lang="sv-SE" dirty="0"/>
          </a:p>
          <a:p>
            <a:endParaRPr lang="sv-SE" dirty="0"/>
          </a:p>
        </p:txBody>
      </p:sp>
      <p:sp>
        <p:nvSpPr>
          <p:cNvPr id="3" name="Rubrik 2"/>
          <p:cNvSpPr>
            <a:spLocks noGrp="1"/>
          </p:cNvSpPr>
          <p:nvPr>
            <p:ph type="title"/>
          </p:nvPr>
        </p:nvSpPr>
        <p:spPr/>
        <p:txBody>
          <a:bodyPr>
            <a:normAutofit fontScale="90000"/>
          </a:bodyPr>
          <a:lstStyle/>
          <a:p>
            <a:r>
              <a:rPr lang="sv-SE" dirty="0"/>
              <a:t>SUMMARY POINTS</a:t>
            </a:r>
            <a:br>
              <a:rPr lang="sv-SE"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26</a:t>
            </a:fld>
            <a:endParaRPr lang="sv-SE"/>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smtClean="0"/>
              <a:t>Researchers review the research literature to </a:t>
            </a:r>
            <a:r>
              <a:rPr lang="en-US" u="sng" dirty="0" smtClean="0"/>
              <a:t>develop:</a:t>
            </a:r>
            <a:endParaRPr lang="en-US" u="sng" dirty="0" smtClean="0"/>
          </a:p>
          <a:p>
            <a:r>
              <a:rPr lang="en-US" dirty="0" smtClean="0"/>
              <a:t> research ideas, </a:t>
            </a:r>
            <a:endParaRPr lang="en-US" dirty="0" smtClean="0"/>
          </a:p>
          <a:p>
            <a:r>
              <a:rPr lang="en-US" dirty="0" smtClean="0"/>
              <a:t>to </a:t>
            </a:r>
            <a:r>
              <a:rPr lang="en-US" dirty="0" smtClean="0"/>
              <a:t>determine knowledge on a topic of interest, </a:t>
            </a:r>
            <a:endParaRPr lang="en-US" dirty="0" smtClean="0"/>
          </a:p>
          <a:p>
            <a:r>
              <a:rPr lang="en-US" dirty="0" smtClean="0"/>
              <a:t>to </a:t>
            </a:r>
            <a:r>
              <a:rPr lang="en-US" dirty="0" smtClean="0"/>
              <a:t>provide a context for a study, </a:t>
            </a:r>
            <a:endParaRPr lang="en-US" dirty="0" smtClean="0"/>
          </a:p>
          <a:p>
            <a:r>
              <a:rPr lang="en-US" dirty="0" smtClean="0"/>
              <a:t>to </a:t>
            </a:r>
            <a:r>
              <a:rPr lang="en-US" dirty="0" smtClean="0"/>
              <a:t>justify the need for a study; consumers </a:t>
            </a:r>
            <a:r>
              <a:rPr lang="sv-SE" dirty="0" smtClean="0"/>
              <a:t>review and synthesize evidence-based </a:t>
            </a:r>
            <a:r>
              <a:rPr lang="en-US" dirty="0" smtClean="0"/>
              <a:t>information to gain knowledge and improve </a:t>
            </a:r>
            <a:r>
              <a:rPr lang="sv-SE" dirty="0" smtClean="0"/>
              <a:t>nursing practice.</a:t>
            </a:r>
          </a:p>
          <a:p>
            <a:endParaRPr lang="ar-JO" dirty="0"/>
          </a:p>
        </p:txBody>
      </p:sp>
      <p:sp>
        <p:nvSpPr>
          <p:cNvPr id="3" name="Slide Number Placeholder 2"/>
          <p:cNvSpPr>
            <a:spLocks noGrp="1"/>
          </p:cNvSpPr>
          <p:nvPr>
            <p:ph type="sldNum" sz="quarter" idx="12"/>
          </p:nvPr>
        </p:nvSpPr>
        <p:spPr/>
        <p:txBody>
          <a:bodyPr/>
          <a:lstStyle/>
          <a:p>
            <a:fld id="{B712FE8F-582A-4E9F-A24B-BA07424C63F2}" type="slidenum">
              <a:rPr lang="sv-SE" smtClean="0"/>
              <a:pPr/>
              <a:t>27</a:t>
            </a:fld>
            <a:endParaRPr lang="sv-SE"/>
          </a:p>
        </p:txBody>
      </p:sp>
      <p:sp>
        <p:nvSpPr>
          <p:cNvPr id="4" name="Title 3"/>
          <p:cNvSpPr>
            <a:spLocks noGrp="1"/>
          </p:cNvSpPr>
          <p:nvPr>
            <p:ph type="title"/>
          </p:nvPr>
        </p:nvSpPr>
        <p:spPr/>
        <p:txBody>
          <a:bodyPr/>
          <a:lstStyle/>
          <a:p>
            <a:endParaRPr lang="ar-JO"/>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57200" y="381000"/>
            <a:ext cx="8229600" cy="6477000"/>
          </a:xfrm>
        </p:spPr>
        <p:txBody>
          <a:bodyPr>
            <a:normAutofit fontScale="55000" lnSpcReduction="20000"/>
          </a:bodyPr>
          <a:lstStyle/>
          <a:p>
            <a:r>
              <a:rPr lang="en-US" sz="4400" dirty="0"/>
              <a:t>The most important type of information for a research review are findings from empirical studies.</a:t>
            </a:r>
            <a:r>
              <a:rPr lang="ar-AE" sz="4400" dirty="0"/>
              <a:t> الدراسات التجريبية.</a:t>
            </a:r>
            <a:endParaRPr lang="en-US" sz="4400" dirty="0"/>
          </a:p>
          <a:p>
            <a:pPr>
              <a:buNone/>
            </a:pPr>
            <a:endParaRPr lang="en-US" sz="4400" dirty="0"/>
          </a:p>
          <a:p>
            <a:r>
              <a:rPr lang="sv-SE" sz="4400" dirty="0" err="1"/>
              <a:t>Various</a:t>
            </a:r>
            <a:r>
              <a:rPr lang="sv-SE" sz="4400" dirty="0"/>
              <a:t> nonresearch </a:t>
            </a:r>
            <a:r>
              <a:rPr lang="sv-SE" sz="4400" dirty="0" err="1"/>
              <a:t>references</a:t>
            </a:r>
            <a:r>
              <a:rPr lang="sv-SE" sz="4400" dirty="0"/>
              <a:t>—</a:t>
            </a:r>
            <a:r>
              <a:rPr lang="sv-SE" sz="4400" dirty="0" err="1"/>
              <a:t>including</a:t>
            </a:r>
            <a:r>
              <a:rPr lang="sv-SE" sz="4400" dirty="0"/>
              <a:t> </a:t>
            </a:r>
            <a:r>
              <a:rPr lang="en-US" sz="4400" dirty="0"/>
              <a:t>opinion articles, case reports, anecdotes</a:t>
            </a:r>
            <a:r>
              <a:rPr lang="ar-AE" sz="4400" dirty="0"/>
              <a:t>الحكايات</a:t>
            </a:r>
            <a:r>
              <a:rPr lang="en-US" sz="4400" dirty="0"/>
              <a:t>, and clinical descriptions—may serve to broaden understanding of a research problem or demonstrate a need for research, but in general they have limited utility in written research reviews.</a:t>
            </a:r>
          </a:p>
          <a:p>
            <a:pPr>
              <a:buNone/>
            </a:pPr>
            <a:endParaRPr lang="en-US" sz="4400" dirty="0"/>
          </a:p>
          <a:p>
            <a:r>
              <a:rPr lang="en-US" sz="4400" dirty="0"/>
              <a:t>A </a:t>
            </a:r>
            <a:r>
              <a:rPr lang="en-US" sz="4400" b="1" dirty="0"/>
              <a:t>primary source with respect to the research </a:t>
            </a:r>
            <a:r>
              <a:rPr lang="en-US" sz="4400" dirty="0"/>
              <a:t>literature is the original description of a study prepared by the researcher who conducted it; </a:t>
            </a:r>
          </a:p>
          <a:p>
            <a:endParaRPr lang="en-US" sz="4400" dirty="0"/>
          </a:p>
          <a:p>
            <a:r>
              <a:rPr lang="en-US" sz="4400" dirty="0"/>
              <a:t>a </a:t>
            </a:r>
            <a:r>
              <a:rPr lang="en-US" sz="4400" b="1" dirty="0"/>
              <a:t>secondary source is a description of the study </a:t>
            </a:r>
            <a:r>
              <a:rPr lang="en-US" sz="4400" dirty="0"/>
              <a:t>by a person unconnected with it. </a:t>
            </a:r>
          </a:p>
          <a:p>
            <a:endParaRPr lang="en-US" sz="4400" dirty="0"/>
          </a:p>
          <a:p>
            <a:r>
              <a:rPr lang="en-US" sz="4400" dirty="0"/>
              <a:t>Primary sources should be consulted whenever possible in performing a literature review.</a:t>
            </a:r>
          </a:p>
          <a:p>
            <a:endParaRPr lang="sv-SE" dirty="0"/>
          </a:p>
        </p:txBody>
      </p:sp>
      <p:sp>
        <p:nvSpPr>
          <p:cNvPr id="3" name="Rubrik 2"/>
          <p:cNvSpPr>
            <a:spLocks noGrp="1"/>
          </p:cNvSpPr>
          <p:nvPr>
            <p:ph type="title"/>
          </p:nvPr>
        </p:nvSpPr>
        <p:spPr>
          <a:xfrm flipV="1">
            <a:off x="457200" y="228600"/>
            <a:ext cx="8229600" cy="46038"/>
          </a:xfrm>
        </p:spPr>
        <p:txBody>
          <a:bodyPr>
            <a:normAutofit fontScale="90000"/>
          </a:bodyPr>
          <a:lstStyle/>
          <a:p>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28</a:t>
            </a:fld>
            <a:endParaRPr lang="sv-SE"/>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57200" y="381000"/>
            <a:ext cx="8229600" cy="5626291"/>
          </a:xfrm>
        </p:spPr>
        <p:txBody>
          <a:bodyPr>
            <a:normAutofit fontScale="92500"/>
          </a:bodyPr>
          <a:lstStyle/>
          <a:p>
            <a:r>
              <a:rPr lang="sv-SE" dirty="0"/>
              <a:t>An </a:t>
            </a:r>
            <a:r>
              <a:rPr lang="sv-SE" dirty="0" err="1"/>
              <a:t>important</a:t>
            </a:r>
            <a:r>
              <a:rPr lang="sv-SE" dirty="0"/>
              <a:t> </a:t>
            </a:r>
            <a:r>
              <a:rPr lang="sv-SE" dirty="0" err="1"/>
              <a:t>bibliographic</a:t>
            </a:r>
            <a:r>
              <a:rPr lang="sv-SE" dirty="0"/>
              <a:t> </a:t>
            </a:r>
            <a:r>
              <a:rPr lang="sv-SE" dirty="0" err="1"/>
              <a:t>development</a:t>
            </a:r>
            <a:r>
              <a:rPr lang="sv-SE" dirty="0"/>
              <a:t> for </a:t>
            </a:r>
            <a:r>
              <a:rPr lang="sv-SE" dirty="0" err="1"/>
              <a:t>locating</a:t>
            </a:r>
            <a:r>
              <a:rPr lang="sv-SE" dirty="0"/>
              <a:t> </a:t>
            </a:r>
            <a:r>
              <a:rPr lang="en-US" dirty="0"/>
              <a:t>references for a research review is the widespread availability of various </a:t>
            </a:r>
            <a:r>
              <a:rPr lang="en-US" b="1" dirty="0"/>
              <a:t>electronic databases, many of which can be accessed </a:t>
            </a:r>
            <a:r>
              <a:rPr lang="en-US" dirty="0"/>
              <a:t>through an </a:t>
            </a:r>
            <a:r>
              <a:rPr lang="en-US" b="1" dirty="0"/>
              <a:t>online search or by way of CDROM.</a:t>
            </a:r>
          </a:p>
          <a:p>
            <a:pPr>
              <a:buNone/>
            </a:pPr>
            <a:endParaRPr lang="en-US" b="1" dirty="0"/>
          </a:p>
          <a:p>
            <a:r>
              <a:rPr lang="en-US" dirty="0"/>
              <a:t>For nurses, the </a:t>
            </a:r>
            <a:r>
              <a:rPr lang="en-US" b="1" dirty="0"/>
              <a:t>CINAHL and MEDLINE</a:t>
            </a:r>
          </a:p>
          <a:p>
            <a:pPr>
              <a:buNone/>
            </a:pPr>
            <a:r>
              <a:rPr lang="sv-SE" dirty="0"/>
              <a:t>® </a:t>
            </a:r>
            <a:r>
              <a:rPr lang="sv-SE" dirty="0" err="1"/>
              <a:t>databases</a:t>
            </a:r>
            <a:r>
              <a:rPr lang="sv-SE" dirty="0"/>
              <a:t> are </a:t>
            </a:r>
            <a:r>
              <a:rPr lang="sv-SE" dirty="0" err="1"/>
              <a:t>especially</a:t>
            </a:r>
            <a:r>
              <a:rPr lang="sv-SE" dirty="0"/>
              <a:t> </a:t>
            </a:r>
            <a:r>
              <a:rPr lang="sv-SE" dirty="0" err="1"/>
              <a:t>useful</a:t>
            </a:r>
            <a:r>
              <a:rPr lang="sv-SE" dirty="0"/>
              <a:t>.</a:t>
            </a:r>
          </a:p>
          <a:p>
            <a:endParaRPr lang="sv-SE" dirty="0"/>
          </a:p>
          <a:p>
            <a:r>
              <a:rPr lang="en-US" dirty="0"/>
              <a:t>In searching a bibliographic database, users usually perform a </a:t>
            </a:r>
            <a:r>
              <a:rPr lang="en-US" b="1" dirty="0"/>
              <a:t>subject search for a topic of interest, </a:t>
            </a:r>
            <a:r>
              <a:rPr lang="en-US" dirty="0"/>
              <a:t>but other types of searches (e.g., </a:t>
            </a:r>
            <a:r>
              <a:rPr lang="en-US" b="1" dirty="0"/>
              <a:t>text word search, author search) are available.</a:t>
            </a:r>
          </a:p>
          <a:p>
            <a:endParaRPr lang="sv-SE" dirty="0"/>
          </a:p>
        </p:txBody>
      </p:sp>
      <p:sp>
        <p:nvSpPr>
          <p:cNvPr id="3" name="Rubrik 2"/>
          <p:cNvSpPr>
            <a:spLocks noGrp="1"/>
          </p:cNvSpPr>
          <p:nvPr>
            <p:ph type="title"/>
          </p:nvPr>
        </p:nvSpPr>
        <p:spPr>
          <a:xfrm>
            <a:off x="457200" y="274638"/>
            <a:ext cx="8229600" cy="45719"/>
          </a:xfrm>
        </p:spPr>
        <p:txBody>
          <a:bodyPr>
            <a:normAutofit fontScale="90000"/>
          </a:bodyPr>
          <a:lstStyle/>
          <a:p>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29</a:t>
            </a:fld>
            <a:endParaRPr lang="sv-S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Autofit/>
          </a:bodyPr>
          <a:lstStyle/>
          <a:p>
            <a:r>
              <a:rPr lang="en-US" sz="2400" dirty="0"/>
              <a:t>References that have been identified through the literature search need to be screened. </a:t>
            </a:r>
          </a:p>
          <a:p>
            <a:endParaRPr lang="en-US" sz="2400" dirty="0"/>
          </a:p>
          <a:p>
            <a:r>
              <a:rPr lang="en-US" sz="2400" dirty="0"/>
              <a:t>One screen is totally practical—is the reference readily accessible?</a:t>
            </a:r>
          </a:p>
          <a:p>
            <a:pPr>
              <a:buNone/>
            </a:pPr>
            <a:endParaRPr lang="en-US" sz="2400" dirty="0"/>
          </a:p>
          <a:p>
            <a:r>
              <a:rPr lang="en-US" sz="2400" dirty="0"/>
              <a:t>For example, although abstracts of dissertations may be easy to retrieve,</a:t>
            </a:r>
            <a:r>
              <a:rPr lang="ar-AE" sz="2400" dirty="0"/>
              <a:t> استرجع</a:t>
            </a:r>
          </a:p>
          <a:p>
            <a:pPr>
              <a:buNone/>
            </a:pPr>
            <a:r>
              <a:rPr lang="en-US" sz="2400" dirty="0"/>
              <a:t> full dissertations are not; some references may be written in a language you do not read. </a:t>
            </a:r>
          </a:p>
          <a:p>
            <a:endParaRPr lang="en-US" sz="2400" dirty="0"/>
          </a:p>
        </p:txBody>
      </p:sp>
      <p:sp>
        <p:nvSpPr>
          <p:cNvPr id="2" name="Rubrik 1"/>
          <p:cNvSpPr>
            <a:spLocks noGrp="1"/>
          </p:cNvSpPr>
          <p:nvPr>
            <p:ph type="title"/>
          </p:nvPr>
        </p:nvSpPr>
        <p:spPr/>
        <p:txBody>
          <a:bodyPr>
            <a:normAutofit fontScale="90000"/>
          </a:bodyPr>
          <a:lstStyle/>
          <a:p>
            <a:r>
              <a:rPr lang="sv-SE" b="1" dirty="0"/>
              <a:t>Screening </a:t>
            </a:r>
            <a:r>
              <a:rPr lang="sv-SE" b="1" dirty="0" err="1"/>
              <a:t>References</a:t>
            </a:r>
            <a:r>
              <a:rPr lang="sv-SE" b="1" dirty="0"/>
              <a:t/>
            </a:r>
            <a:br>
              <a:rPr lang="sv-SE"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3</a:t>
            </a:fld>
            <a:endParaRPr lang="sv-SE"/>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57200" y="609600"/>
            <a:ext cx="8229600" cy="5397691"/>
          </a:xfrm>
        </p:spPr>
        <p:txBody>
          <a:bodyPr>
            <a:normAutofit fontScale="92500" lnSpcReduction="10000"/>
          </a:bodyPr>
          <a:lstStyle/>
          <a:p>
            <a:r>
              <a:rPr lang="en-US" dirty="0"/>
              <a:t>Although electronic information retrieval is widespread, print resources such as </a:t>
            </a:r>
            <a:r>
              <a:rPr lang="en-US" b="1" dirty="0"/>
              <a:t>print indexes </a:t>
            </a:r>
            <a:r>
              <a:rPr lang="en-US" dirty="0"/>
              <a:t>and </a:t>
            </a:r>
            <a:r>
              <a:rPr lang="en-US" b="1" dirty="0"/>
              <a:t>abstract journals are also available.</a:t>
            </a:r>
          </a:p>
          <a:p>
            <a:pPr>
              <a:buNone/>
            </a:pPr>
            <a:endParaRPr lang="en-US" b="1" dirty="0"/>
          </a:p>
          <a:p>
            <a:r>
              <a:rPr lang="en-US" u="sng" dirty="0"/>
              <a:t>References that have been identified must be screened for relevance </a:t>
            </a:r>
            <a:r>
              <a:rPr lang="en-US" dirty="0"/>
              <a:t>and </a:t>
            </a:r>
            <a:r>
              <a:rPr lang="en-US" u="sng" dirty="0"/>
              <a:t>then read critically.</a:t>
            </a:r>
          </a:p>
          <a:p>
            <a:pPr>
              <a:buNone/>
            </a:pPr>
            <a:endParaRPr lang="en-US" dirty="0"/>
          </a:p>
          <a:p>
            <a:r>
              <a:rPr lang="en-US" dirty="0"/>
              <a:t>For research reviews, most references are likely to be found in professional journals.</a:t>
            </a:r>
          </a:p>
          <a:p>
            <a:pPr>
              <a:buNone/>
            </a:pPr>
            <a:endParaRPr lang="en-US" dirty="0"/>
          </a:p>
          <a:p>
            <a:r>
              <a:rPr lang="sv-SE" dirty="0"/>
              <a:t>Research </a:t>
            </a:r>
            <a:r>
              <a:rPr lang="sv-SE" b="1" dirty="0"/>
              <a:t>journal </a:t>
            </a:r>
            <a:r>
              <a:rPr lang="sv-SE" b="1" dirty="0" err="1"/>
              <a:t>articles</a:t>
            </a:r>
            <a:r>
              <a:rPr lang="sv-SE" b="1" dirty="0"/>
              <a:t> provide </a:t>
            </a:r>
            <a:r>
              <a:rPr lang="sv-SE" b="1" dirty="0" err="1"/>
              <a:t>brief</a:t>
            </a:r>
            <a:r>
              <a:rPr lang="sv-SE" b="1" dirty="0"/>
              <a:t> </a:t>
            </a:r>
            <a:r>
              <a:rPr lang="sv-SE" b="1" dirty="0" err="1"/>
              <a:t>descriptions</a:t>
            </a:r>
            <a:r>
              <a:rPr lang="sv-SE" b="1" dirty="0"/>
              <a:t> </a:t>
            </a:r>
            <a:r>
              <a:rPr lang="en-US" dirty="0"/>
              <a:t>of research studies and are designed to communicate the contribution the study has </a:t>
            </a:r>
            <a:r>
              <a:rPr lang="sv-SE" dirty="0" err="1"/>
              <a:t>made</a:t>
            </a:r>
            <a:r>
              <a:rPr lang="sv-SE" dirty="0"/>
              <a:t> to </a:t>
            </a:r>
            <a:r>
              <a:rPr lang="sv-SE" dirty="0" err="1"/>
              <a:t>knowledge</a:t>
            </a:r>
            <a:r>
              <a:rPr lang="sv-SE" dirty="0"/>
              <a:t>.</a:t>
            </a:r>
          </a:p>
          <a:p>
            <a:endParaRPr lang="sv-SE" dirty="0"/>
          </a:p>
        </p:txBody>
      </p:sp>
      <p:sp>
        <p:nvSpPr>
          <p:cNvPr id="3" name="Rubrik 2"/>
          <p:cNvSpPr>
            <a:spLocks noGrp="1"/>
          </p:cNvSpPr>
          <p:nvPr>
            <p:ph type="title"/>
          </p:nvPr>
        </p:nvSpPr>
        <p:spPr>
          <a:xfrm flipV="1">
            <a:off x="457200" y="-228600"/>
            <a:ext cx="8229600" cy="503238"/>
          </a:xfrm>
        </p:spPr>
        <p:txBody>
          <a:bodyPr>
            <a:normAutofit fontScale="90000"/>
          </a:bodyPr>
          <a:lstStyle/>
          <a:p>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30</a:t>
            </a:fld>
            <a:endParaRPr lang="sv-SE"/>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57200" y="381000"/>
            <a:ext cx="8229600" cy="5626291"/>
          </a:xfrm>
        </p:spPr>
        <p:txBody>
          <a:bodyPr>
            <a:normAutofit fontScale="85000" lnSpcReduction="20000"/>
          </a:bodyPr>
          <a:lstStyle/>
          <a:p>
            <a:r>
              <a:rPr lang="en-US" dirty="0"/>
              <a:t>Journal articles often consist of an </a:t>
            </a:r>
            <a:r>
              <a:rPr lang="en-US" b="1" dirty="0"/>
              <a:t>abstract (a </a:t>
            </a:r>
            <a:r>
              <a:rPr lang="en-US" dirty="0"/>
              <a:t>brief synopsis of the study) and four major sections:</a:t>
            </a:r>
          </a:p>
          <a:p>
            <a:pPr>
              <a:buNone/>
            </a:pPr>
            <a:endParaRPr lang="en-US" dirty="0"/>
          </a:p>
          <a:p>
            <a:r>
              <a:rPr lang="en-US" dirty="0"/>
              <a:t>an introduction (explanation of the study problem and its context); method section (the strategies used to address the research problem); results section (the actual study findings); and discussion (the interpretation of the findings).</a:t>
            </a:r>
          </a:p>
          <a:p>
            <a:pPr>
              <a:buNone/>
            </a:pPr>
            <a:endParaRPr lang="en-US" dirty="0"/>
          </a:p>
          <a:p>
            <a:r>
              <a:rPr lang="en-US" dirty="0"/>
              <a:t>Research reports are often difficult to read because they are dense</a:t>
            </a:r>
            <a:r>
              <a:rPr lang="ar-AE" dirty="0"/>
              <a:t> كثيف</a:t>
            </a:r>
            <a:r>
              <a:rPr lang="en-US" dirty="0"/>
              <a:t>, concise, and contain a lot of jargon. </a:t>
            </a:r>
          </a:p>
          <a:p>
            <a:endParaRPr lang="en-US" dirty="0"/>
          </a:p>
          <a:p>
            <a:r>
              <a:rPr lang="en-US" dirty="0"/>
              <a:t>Qualitative research reports are written in a more inviting and conversational style than quantitative ones, which are more impersonal and include information on statistical </a:t>
            </a:r>
            <a:r>
              <a:rPr lang="sv-SE" dirty="0"/>
              <a:t>tests.</a:t>
            </a:r>
          </a:p>
          <a:p>
            <a:endParaRPr lang="sv-SE" dirty="0"/>
          </a:p>
        </p:txBody>
      </p:sp>
      <p:sp>
        <p:nvSpPr>
          <p:cNvPr id="3" name="Rubrik 2"/>
          <p:cNvSpPr>
            <a:spLocks noGrp="1"/>
          </p:cNvSpPr>
          <p:nvPr>
            <p:ph type="title"/>
          </p:nvPr>
        </p:nvSpPr>
        <p:spPr>
          <a:xfrm>
            <a:off x="457200" y="274638"/>
            <a:ext cx="8229600" cy="45719"/>
          </a:xfrm>
        </p:spPr>
        <p:txBody>
          <a:bodyPr>
            <a:normAutofit fontScale="90000"/>
          </a:bodyPr>
          <a:lstStyle/>
          <a:p>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31</a:t>
            </a:fld>
            <a:endParaRPr lang="sv-SE"/>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a:xfrm>
            <a:off x="457200" y="762000"/>
            <a:ext cx="8229600" cy="5245291"/>
          </a:xfrm>
        </p:spPr>
        <p:txBody>
          <a:bodyPr>
            <a:normAutofit fontScale="92500" lnSpcReduction="10000"/>
          </a:bodyPr>
          <a:lstStyle/>
          <a:p>
            <a:r>
              <a:rPr lang="en-US" b="1" dirty="0"/>
              <a:t>Statistical tests are procedures for testing research </a:t>
            </a:r>
            <a:r>
              <a:rPr lang="en-US" dirty="0"/>
              <a:t>hypotheses and evaluating the </a:t>
            </a:r>
            <a:r>
              <a:rPr lang="en-US" dirty="0" smtClean="0"/>
              <a:t>believability </a:t>
            </a:r>
            <a:r>
              <a:rPr lang="en-US" dirty="0"/>
              <a:t>of the findings. </a:t>
            </a:r>
          </a:p>
          <a:p>
            <a:endParaRPr lang="en-US" dirty="0"/>
          </a:p>
          <a:p>
            <a:r>
              <a:rPr lang="en-US" dirty="0"/>
              <a:t>Findings that are </a:t>
            </a:r>
            <a:r>
              <a:rPr lang="en-US" b="1" dirty="0"/>
              <a:t>statistically significant are ones that have a high probability </a:t>
            </a:r>
            <a:r>
              <a:rPr lang="sv-SE" dirty="0"/>
              <a:t>of </a:t>
            </a:r>
            <a:r>
              <a:rPr lang="sv-SE" dirty="0" err="1"/>
              <a:t>being</a:t>
            </a:r>
            <a:r>
              <a:rPr lang="sv-SE" dirty="0"/>
              <a:t> reliable.</a:t>
            </a:r>
          </a:p>
          <a:p>
            <a:pPr>
              <a:buNone/>
            </a:pPr>
            <a:endParaRPr lang="sv-SE" dirty="0"/>
          </a:p>
          <a:p>
            <a:r>
              <a:rPr lang="en-US" dirty="0"/>
              <a:t>In </a:t>
            </a:r>
            <a:r>
              <a:rPr lang="en-US" u="sng" dirty="0"/>
              <a:t>preparing a written review, it is important to organize materials in a logical, coherent fashion.</a:t>
            </a:r>
          </a:p>
          <a:p>
            <a:pPr>
              <a:buNone/>
            </a:pPr>
            <a:endParaRPr lang="en-US" dirty="0"/>
          </a:p>
          <a:p>
            <a:r>
              <a:rPr lang="en-US" dirty="0"/>
              <a:t>The preparation of an outline is recommended, and the development of summary </a:t>
            </a:r>
            <a:r>
              <a:rPr lang="sv-SE" dirty="0" err="1"/>
              <a:t>charts</a:t>
            </a:r>
            <a:r>
              <a:rPr lang="sv-SE" dirty="0"/>
              <a:t> </a:t>
            </a:r>
            <a:r>
              <a:rPr lang="sv-SE" dirty="0" err="1"/>
              <a:t>often</a:t>
            </a:r>
            <a:r>
              <a:rPr lang="sv-SE" dirty="0"/>
              <a:t> </a:t>
            </a:r>
            <a:r>
              <a:rPr lang="sv-SE" dirty="0" err="1"/>
              <a:t>helps</a:t>
            </a:r>
            <a:r>
              <a:rPr lang="sv-SE" dirty="0"/>
              <a:t> in </a:t>
            </a:r>
            <a:r>
              <a:rPr lang="sv-SE" dirty="0" err="1"/>
              <a:t>integrating</a:t>
            </a:r>
            <a:r>
              <a:rPr lang="sv-SE" dirty="0"/>
              <a:t> diverse studies.</a:t>
            </a:r>
          </a:p>
          <a:p>
            <a:endParaRPr lang="sv-SE" dirty="0"/>
          </a:p>
        </p:txBody>
      </p:sp>
      <p:sp>
        <p:nvSpPr>
          <p:cNvPr id="3" name="Rubrik 2"/>
          <p:cNvSpPr>
            <a:spLocks noGrp="1"/>
          </p:cNvSpPr>
          <p:nvPr>
            <p:ph type="title"/>
          </p:nvPr>
        </p:nvSpPr>
        <p:spPr>
          <a:xfrm>
            <a:off x="457200" y="274638"/>
            <a:ext cx="8229600" cy="258762"/>
          </a:xfrm>
        </p:spPr>
        <p:txBody>
          <a:bodyPr>
            <a:normAutofit fontScale="90000"/>
          </a:bodyPr>
          <a:lstStyle/>
          <a:p>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32</a:t>
            </a:fld>
            <a:endParaRPr lang="sv-SE"/>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en-US" u="sng" dirty="0"/>
              <a:t>The written review should not be a succession of quotes or abstracts. </a:t>
            </a:r>
          </a:p>
          <a:p>
            <a:endParaRPr lang="en-US" dirty="0"/>
          </a:p>
          <a:p>
            <a:r>
              <a:rPr lang="en-US" dirty="0"/>
              <a:t>The reviewers’ role is to point out what has been studied, how adequate and dependable the studies are, what gaps exist in the body of research, and (in the context of a new study), what contribution the study would make.</a:t>
            </a:r>
          </a:p>
          <a:p>
            <a:endParaRPr lang="sv-SE" dirty="0"/>
          </a:p>
          <a:p>
            <a:endParaRPr lang="en-US" dirty="0"/>
          </a:p>
          <a:p>
            <a:endParaRPr lang="sv-SE" dirty="0"/>
          </a:p>
        </p:txBody>
      </p:sp>
      <p:sp>
        <p:nvSpPr>
          <p:cNvPr id="3" name="Rubrik 2"/>
          <p:cNvSpPr>
            <a:spLocks noGrp="1"/>
          </p:cNvSpPr>
          <p:nvPr>
            <p:ph type="title"/>
          </p:nvPr>
        </p:nvSpPr>
        <p:spPr/>
        <p:txBody>
          <a:bodyPr/>
          <a:lstStyle/>
          <a:p>
            <a:endParaRPr lang="sv-SE"/>
          </a:p>
        </p:txBody>
      </p:sp>
      <p:sp>
        <p:nvSpPr>
          <p:cNvPr id="4" name="Slide Number Placeholder 3"/>
          <p:cNvSpPr>
            <a:spLocks noGrp="1"/>
          </p:cNvSpPr>
          <p:nvPr>
            <p:ph type="sldNum" sz="quarter" idx="12"/>
          </p:nvPr>
        </p:nvSpPr>
        <p:spPr/>
        <p:txBody>
          <a:bodyPr/>
          <a:lstStyle/>
          <a:p>
            <a:fld id="{B712FE8F-582A-4E9F-A24B-BA07424C63F2}" type="slidenum">
              <a:rPr lang="sv-SE" smtClean="0"/>
              <a:pPr/>
              <a:t>33</a:t>
            </a:fld>
            <a:endParaRPr lang="sv-S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a:t>A second screen is the relevance of the reference, which you can usually (but not always) surmise </a:t>
            </a:r>
            <a:r>
              <a:rPr lang="ar-AE" sz="2800" dirty="0"/>
              <a:t>تكهن</a:t>
            </a:r>
            <a:r>
              <a:rPr lang="en-US" sz="2800" dirty="0"/>
              <a:t>by reading the abstract. </a:t>
            </a:r>
          </a:p>
          <a:p>
            <a:endParaRPr lang="en-US" sz="2800" dirty="0"/>
          </a:p>
          <a:p>
            <a:r>
              <a:rPr lang="en-US" sz="2800" dirty="0"/>
              <a:t>When abstracts are not available, you will need to take argues about relevance based on the title. </a:t>
            </a:r>
          </a:p>
          <a:p>
            <a:endParaRPr lang="en-US" sz="2800" dirty="0"/>
          </a:p>
          <a:p>
            <a:r>
              <a:rPr lang="en-US" sz="2800" dirty="0"/>
              <a:t>For critical integrated reviews, a third criterion is the study’s methodological quality—that is, the quality of evidence the study yields.</a:t>
            </a:r>
          </a:p>
          <a:p>
            <a:endParaRPr lang="en-US" sz="2800" dirty="0"/>
          </a:p>
          <a:p>
            <a:endParaRPr lang="sv-SE" sz="2800" dirty="0"/>
          </a:p>
          <a:p>
            <a:endParaRPr lang="en-GB" dirty="0"/>
          </a:p>
        </p:txBody>
      </p:sp>
      <p:sp>
        <p:nvSpPr>
          <p:cNvPr id="3" name="Title 2"/>
          <p:cNvSpPr>
            <a:spLocks noGrp="1"/>
          </p:cNvSpPr>
          <p:nvPr>
            <p:ph type="title"/>
          </p:nvPr>
        </p:nvSpPr>
        <p:spPr/>
        <p:txBody>
          <a:bodyPr>
            <a:normAutofit fontScale="90000"/>
          </a:bodyPr>
          <a:lstStyle/>
          <a:p>
            <a:r>
              <a:rPr lang="sv-SE" dirty="0"/>
              <a:t>Screening References</a:t>
            </a:r>
            <a:br>
              <a:rPr lang="sv-SE" dirty="0"/>
            </a:br>
            <a:endParaRPr lang="en-GB"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4</a:t>
            </a:fld>
            <a:endParaRPr lang="sv-S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1219200"/>
            <a:ext cx="8229600" cy="4788091"/>
          </a:xfrm>
        </p:spPr>
        <p:txBody>
          <a:bodyPr>
            <a:noAutofit/>
          </a:bodyPr>
          <a:lstStyle/>
          <a:p>
            <a:r>
              <a:rPr lang="en-US" sz="2400" dirty="0"/>
              <a:t>Once a document has been determined to be relevant, you should read the entire report carefully and critically, identifying material that is sufficiently important to warrant </a:t>
            </a:r>
            <a:r>
              <a:rPr lang="ar-AE" sz="2400" dirty="0"/>
              <a:t>برر</a:t>
            </a:r>
          </a:p>
          <a:p>
            <a:pPr>
              <a:buNone/>
            </a:pPr>
            <a:r>
              <a:rPr lang="en-US" sz="2400" dirty="0"/>
              <a:t>	note taking and observing flaws in the study or gaps in the report. </a:t>
            </a:r>
          </a:p>
          <a:p>
            <a:pPr>
              <a:buNone/>
            </a:pPr>
            <a:endParaRPr lang="en-US" sz="2400" dirty="0"/>
          </a:p>
          <a:p>
            <a:r>
              <a:rPr lang="en-US" sz="2400" dirty="0"/>
              <a:t>As noted earlier, it is useful to work with photocopied articles so that you can highlight or underline critical information. </a:t>
            </a:r>
          </a:p>
          <a:p>
            <a:pPr>
              <a:buNone/>
            </a:pPr>
            <a:endParaRPr lang="en-US" sz="2400" dirty="0"/>
          </a:p>
        </p:txBody>
      </p:sp>
      <p:sp>
        <p:nvSpPr>
          <p:cNvPr id="2" name="Rubrik 1"/>
          <p:cNvSpPr>
            <a:spLocks noGrp="1"/>
          </p:cNvSpPr>
          <p:nvPr>
            <p:ph type="title"/>
          </p:nvPr>
        </p:nvSpPr>
        <p:spPr/>
        <p:txBody>
          <a:bodyPr>
            <a:normAutofit fontScale="90000"/>
          </a:bodyPr>
          <a:lstStyle/>
          <a:p>
            <a:r>
              <a:rPr lang="sv-SE" b="1" dirty="0" err="1"/>
              <a:t>Abstracting</a:t>
            </a:r>
            <a:r>
              <a:rPr lang="sv-SE" b="1" dirty="0"/>
              <a:t> and </a:t>
            </a:r>
            <a:r>
              <a:rPr lang="sv-SE" b="1" dirty="0" err="1"/>
              <a:t>Recording</a:t>
            </a:r>
            <a:r>
              <a:rPr lang="sv-SE" b="1" dirty="0"/>
              <a:t> Notes</a:t>
            </a:r>
            <a:br>
              <a:rPr lang="sv-SE"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5</a:t>
            </a:fld>
            <a:endParaRPr lang="sv-SE"/>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800" dirty="0"/>
              <a:t>Even with a copied article, we recommend taking notes or writing a summary of the report’s strengths and limitations.</a:t>
            </a:r>
          </a:p>
          <a:p>
            <a:pPr>
              <a:buNone/>
            </a:pPr>
            <a:endParaRPr lang="en-US" sz="2800" dirty="0"/>
          </a:p>
          <a:p>
            <a:r>
              <a:rPr lang="en-US" sz="2800" dirty="0"/>
              <a:t>A formal protocol is sometimes helpful for recording information in a systematic fashion. </a:t>
            </a:r>
          </a:p>
          <a:p>
            <a:pPr>
              <a:buNone/>
            </a:pPr>
            <a:endParaRPr lang="sv-SE" sz="2800" dirty="0"/>
          </a:p>
          <a:p>
            <a:pPr>
              <a:buNone/>
            </a:pPr>
            <a:endParaRPr lang="en-GB" dirty="0"/>
          </a:p>
        </p:txBody>
      </p:sp>
      <p:sp>
        <p:nvSpPr>
          <p:cNvPr id="3" name="Title 2"/>
          <p:cNvSpPr>
            <a:spLocks noGrp="1"/>
          </p:cNvSpPr>
          <p:nvPr>
            <p:ph type="title"/>
          </p:nvPr>
        </p:nvSpPr>
        <p:spPr/>
        <p:txBody>
          <a:bodyPr>
            <a:normAutofit fontScale="90000"/>
          </a:bodyPr>
          <a:lstStyle/>
          <a:p>
            <a:r>
              <a:rPr lang="sv-SE" dirty="0"/>
              <a:t>Abstracting and Recording Notes</a:t>
            </a:r>
            <a:br>
              <a:rPr lang="sv-SE" dirty="0"/>
            </a:br>
            <a:endParaRPr lang="en-GB"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6</a:t>
            </a:fld>
            <a:endParaRPr lang="sv-SE"/>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85000" lnSpcReduction="10000"/>
          </a:bodyPr>
          <a:lstStyle/>
          <a:p>
            <a:r>
              <a:rPr lang="en-US" dirty="0"/>
              <a:t>Organization of information is a critical task in preparing a written review. </a:t>
            </a:r>
          </a:p>
          <a:p>
            <a:endParaRPr lang="en-US" dirty="0"/>
          </a:p>
          <a:p>
            <a:r>
              <a:rPr lang="en-US" dirty="0"/>
              <a:t>When the literature on a topic is extensive, we recommend preparing a summary table. </a:t>
            </a:r>
          </a:p>
          <a:p>
            <a:endParaRPr lang="en-US" dirty="0"/>
          </a:p>
          <a:p>
            <a:r>
              <a:rPr lang="en-US" dirty="0"/>
              <a:t>The table could include columns with headings such as Author, Type of Study </a:t>
            </a:r>
            <a:r>
              <a:rPr lang="sv-SE" dirty="0"/>
              <a:t>(</a:t>
            </a:r>
            <a:r>
              <a:rPr lang="sv-SE" dirty="0" err="1"/>
              <a:t>Qualitative</a:t>
            </a:r>
            <a:r>
              <a:rPr lang="sv-SE" dirty="0"/>
              <a:t> </a:t>
            </a:r>
            <a:r>
              <a:rPr lang="sv-SE" dirty="0" err="1"/>
              <a:t>versus</a:t>
            </a:r>
            <a:r>
              <a:rPr lang="sv-SE" dirty="0"/>
              <a:t> </a:t>
            </a:r>
            <a:r>
              <a:rPr lang="sv-SE" dirty="0" err="1"/>
              <a:t>Quantitative</a:t>
            </a:r>
            <a:r>
              <a:rPr lang="sv-SE" dirty="0"/>
              <a:t>), </a:t>
            </a:r>
            <a:r>
              <a:rPr lang="sv-SE" dirty="0" err="1"/>
              <a:t>Sample</a:t>
            </a:r>
            <a:r>
              <a:rPr lang="sv-SE" dirty="0"/>
              <a:t>, Design, </a:t>
            </a:r>
            <a:r>
              <a:rPr lang="en-US" dirty="0"/>
              <a:t>Data Collection Approach, and Key Findings. </a:t>
            </a:r>
          </a:p>
          <a:p>
            <a:endParaRPr lang="en-US" dirty="0"/>
          </a:p>
          <a:p>
            <a:r>
              <a:rPr lang="en-US" dirty="0"/>
              <a:t>Such a table provides a quick overview that allows you to make sense of a mass of information.</a:t>
            </a:r>
          </a:p>
          <a:p>
            <a:endParaRPr lang="sv-SE" dirty="0"/>
          </a:p>
        </p:txBody>
      </p:sp>
      <p:sp>
        <p:nvSpPr>
          <p:cNvPr id="2" name="Rubrik 1"/>
          <p:cNvSpPr>
            <a:spLocks noGrp="1"/>
          </p:cNvSpPr>
          <p:nvPr>
            <p:ph type="title"/>
          </p:nvPr>
        </p:nvSpPr>
        <p:spPr/>
        <p:txBody>
          <a:bodyPr>
            <a:normAutofit fontScale="90000"/>
          </a:bodyPr>
          <a:lstStyle/>
          <a:p>
            <a:r>
              <a:rPr lang="sv-SE" b="1" dirty="0" err="1"/>
              <a:t>Organizing</a:t>
            </a:r>
            <a:r>
              <a:rPr lang="sv-SE" b="1" dirty="0"/>
              <a:t> the Review</a:t>
            </a:r>
            <a:br>
              <a:rPr lang="sv-SE"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7</a:t>
            </a:fld>
            <a:endParaRPr lang="sv-SE"/>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lnSpcReduction="10000"/>
          </a:bodyPr>
          <a:lstStyle/>
          <a:p>
            <a:r>
              <a:rPr lang="en-US" dirty="0"/>
              <a:t>Abercrombie (2001) reviewed research related to strategies that have been found to improve follow-up after an abnormal </a:t>
            </a:r>
            <a:r>
              <a:rPr lang="en-US" dirty="0" err="1"/>
              <a:t>Papanicolaou</a:t>
            </a:r>
            <a:r>
              <a:rPr lang="en-US" dirty="0"/>
              <a:t> (Pap) smear test. </a:t>
            </a:r>
          </a:p>
          <a:p>
            <a:endParaRPr lang="en-US" dirty="0"/>
          </a:p>
          <a:p>
            <a:r>
              <a:rPr lang="en-US" dirty="0"/>
              <a:t>Her review included a table that summarized nine studies. </a:t>
            </a:r>
          </a:p>
          <a:p>
            <a:endParaRPr lang="en-US" dirty="0"/>
          </a:p>
          <a:p>
            <a:r>
              <a:rPr lang="en-US" dirty="0"/>
              <a:t>The headings in her columns were: Author and date; sample size; objectives; </a:t>
            </a:r>
            <a:r>
              <a:rPr lang="sv-SE" dirty="0"/>
              <a:t>design/intervention; and </a:t>
            </a:r>
            <a:r>
              <a:rPr lang="sv-SE" dirty="0" err="1"/>
              <a:t>results</a:t>
            </a:r>
            <a:r>
              <a:rPr lang="sv-SE" dirty="0"/>
              <a:t>.</a:t>
            </a:r>
          </a:p>
          <a:p>
            <a:endParaRPr lang="sv-SE" dirty="0"/>
          </a:p>
        </p:txBody>
      </p:sp>
      <p:sp>
        <p:nvSpPr>
          <p:cNvPr id="2" name="Rubrik 1"/>
          <p:cNvSpPr>
            <a:spLocks noGrp="1"/>
          </p:cNvSpPr>
          <p:nvPr>
            <p:ph type="title"/>
          </p:nvPr>
        </p:nvSpPr>
        <p:spPr/>
        <p:txBody>
          <a:bodyPr>
            <a:normAutofit fontScale="90000"/>
          </a:bodyPr>
          <a:lstStyle/>
          <a:p>
            <a:r>
              <a:rPr lang="en-US" b="1" dirty="0"/>
              <a:t>Example of a summary table:</a:t>
            </a:r>
            <a:br>
              <a:rPr lang="en-US" b="1"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8</a:t>
            </a:fld>
            <a:endParaRPr lang="sv-SE"/>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lnSpcReduction="10000"/>
          </a:bodyPr>
          <a:lstStyle/>
          <a:p>
            <a:r>
              <a:rPr lang="en-US" dirty="0"/>
              <a:t>Most writers find it helpful to work from an outline when preparing a written review. </a:t>
            </a:r>
          </a:p>
          <a:p>
            <a:endParaRPr lang="en-US" dirty="0"/>
          </a:p>
          <a:p>
            <a:r>
              <a:rPr lang="en-US" dirty="0"/>
              <a:t>If the review is lengthy and complex, it is useful to write out the outline; a mental outline may be sufficient for shorter reviews. </a:t>
            </a:r>
          </a:p>
          <a:p>
            <a:endParaRPr lang="en-US" dirty="0"/>
          </a:p>
          <a:p>
            <a:r>
              <a:rPr lang="en-US" dirty="0"/>
              <a:t>The important point is to work out a structure before starting to write so that the presentation has a meaningful and understandable </a:t>
            </a:r>
            <a:r>
              <a:rPr lang="sv-SE" dirty="0"/>
              <a:t>flow.</a:t>
            </a:r>
          </a:p>
          <a:p>
            <a:endParaRPr lang="en-US" dirty="0"/>
          </a:p>
          <a:p>
            <a:endParaRPr lang="sv-SE" dirty="0"/>
          </a:p>
        </p:txBody>
      </p:sp>
      <p:sp>
        <p:nvSpPr>
          <p:cNvPr id="2" name="Rubrik 1"/>
          <p:cNvSpPr>
            <a:spLocks noGrp="1"/>
          </p:cNvSpPr>
          <p:nvPr>
            <p:ph type="title"/>
          </p:nvPr>
        </p:nvSpPr>
        <p:spPr/>
        <p:txBody>
          <a:bodyPr>
            <a:normAutofit fontScale="90000"/>
          </a:bodyPr>
          <a:lstStyle/>
          <a:p>
            <a:r>
              <a:rPr lang="en-US" dirty="0"/>
              <a:t>Example of a summary table:</a:t>
            </a:r>
            <a:br>
              <a:rPr lang="en-US" dirty="0"/>
            </a:br>
            <a:endParaRPr lang="sv-SE" dirty="0"/>
          </a:p>
        </p:txBody>
      </p:sp>
      <p:sp>
        <p:nvSpPr>
          <p:cNvPr id="4" name="Slide Number Placeholder 3"/>
          <p:cNvSpPr>
            <a:spLocks noGrp="1"/>
          </p:cNvSpPr>
          <p:nvPr>
            <p:ph type="sldNum" sz="quarter" idx="12"/>
          </p:nvPr>
        </p:nvSpPr>
        <p:spPr/>
        <p:txBody>
          <a:bodyPr/>
          <a:lstStyle/>
          <a:p>
            <a:fld id="{B712FE8F-582A-4E9F-A24B-BA07424C63F2}" type="slidenum">
              <a:rPr lang="sv-SE" smtClean="0"/>
              <a:pPr/>
              <a:t>9</a:t>
            </a:fld>
            <a:endParaRPr lang="sv-SE"/>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lleri">
  <a:themeElements>
    <a:clrScheme name="Galleri">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Galleri">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Galleri">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355</TotalTime>
  <Words>2214</Words>
  <Application>Microsoft Office PowerPoint</Application>
  <PresentationFormat>On-screen Show (4:3)</PresentationFormat>
  <Paragraphs>216</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Galleri</vt:lpstr>
      <vt:lpstr>PREPARING A WRITTEN LITERATURE REVIEW</vt:lpstr>
      <vt:lpstr>PREPARING A WRITTEN LITERATURE REVIEW </vt:lpstr>
      <vt:lpstr>Screening References </vt:lpstr>
      <vt:lpstr>Screening References </vt:lpstr>
      <vt:lpstr>Abstracting and Recording Notes </vt:lpstr>
      <vt:lpstr>Abstracting and Recording Notes </vt:lpstr>
      <vt:lpstr>Organizing the Review </vt:lpstr>
      <vt:lpstr>Example of a summary table: </vt:lpstr>
      <vt:lpstr>Example of a summary table: </vt:lpstr>
      <vt:lpstr>Slide 10</vt:lpstr>
      <vt:lpstr>Slide 11</vt:lpstr>
      <vt:lpstr>Slide 12</vt:lpstr>
      <vt:lpstr>Writing a Literature Review </vt:lpstr>
      <vt:lpstr>Content of the Written Literature Review </vt:lpstr>
      <vt:lpstr>Slide 15</vt:lpstr>
      <vt:lpstr>Slide 16</vt:lpstr>
      <vt:lpstr>  </vt:lpstr>
      <vt:lpstr>Slide 18</vt:lpstr>
      <vt:lpstr>Slide 19</vt:lpstr>
      <vt:lpstr>Slide 20</vt:lpstr>
      <vt:lpstr>Style of a Research Review </vt:lpstr>
      <vt:lpstr>Style of a Research Review </vt:lpstr>
      <vt:lpstr>Slide 23</vt:lpstr>
      <vt:lpstr>TIP:</vt:lpstr>
      <vt:lpstr>Slide 25</vt:lpstr>
      <vt:lpstr>SUMMARY POINTS </vt:lpstr>
      <vt:lpstr>Slide 27</vt:lpstr>
      <vt:lpstr>Slide 28</vt:lpstr>
      <vt:lpstr>Slide 29</vt:lpstr>
      <vt:lpstr>Slide 30</vt:lpstr>
      <vt:lpstr>Slide 31</vt:lpstr>
      <vt:lpstr>Slide 32</vt:lpstr>
      <vt:lpstr>Slide 33</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Hamme</dc:creator>
  <cp:lastModifiedBy>HP</cp:lastModifiedBy>
  <cp:revision>18</cp:revision>
  <dcterms:created xsi:type="dcterms:W3CDTF">2010-09-05T19:47:30Z</dcterms:created>
  <dcterms:modified xsi:type="dcterms:W3CDTF">2020-03-02T05:21:32Z</dcterms:modified>
</cp:coreProperties>
</file>