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65"/>
  </p:notesMasterIdLst>
  <p:handoutMasterIdLst>
    <p:handoutMasterId r:id="rId66"/>
  </p:handoutMasterIdLst>
  <p:sldIdLst>
    <p:sldId id="256" r:id="rId2"/>
    <p:sldId id="438" r:id="rId3"/>
    <p:sldId id="401" r:id="rId4"/>
    <p:sldId id="456" r:id="rId5"/>
    <p:sldId id="403" r:id="rId6"/>
    <p:sldId id="457" r:id="rId7"/>
    <p:sldId id="405" r:id="rId8"/>
    <p:sldId id="516" r:id="rId9"/>
    <p:sldId id="458" r:id="rId10"/>
    <p:sldId id="407" r:id="rId11"/>
    <p:sldId id="314" r:id="rId12"/>
    <p:sldId id="439" r:id="rId13"/>
    <p:sldId id="409" r:id="rId14"/>
    <p:sldId id="459" r:id="rId15"/>
    <p:sldId id="322" r:id="rId16"/>
    <p:sldId id="323" r:id="rId17"/>
    <p:sldId id="464" r:id="rId18"/>
    <p:sldId id="324" r:id="rId19"/>
    <p:sldId id="465" r:id="rId20"/>
    <p:sldId id="571" r:id="rId21"/>
    <p:sldId id="554" r:id="rId22"/>
    <p:sldId id="553" r:id="rId23"/>
    <p:sldId id="557" r:id="rId24"/>
    <p:sldId id="558" r:id="rId25"/>
    <p:sldId id="325" r:id="rId26"/>
    <p:sldId id="555" r:id="rId27"/>
    <p:sldId id="329" r:id="rId28"/>
    <p:sldId id="556" r:id="rId29"/>
    <p:sldId id="559" r:id="rId30"/>
    <p:sldId id="560" r:id="rId31"/>
    <p:sldId id="561" r:id="rId32"/>
    <p:sldId id="565" r:id="rId33"/>
    <p:sldId id="328" r:id="rId34"/>
    <p:sldId id="572" r:id="rId35"/>
    <p:sldId id="257" r:id="rId36"/>
    <p:sldId id="575" r:id="rId37"/>
    <p:sldId id="258" r:id="rId38"/>
    <p:sldId id="576" r:id="rId39"/>
    <p:sldId id="496" r:id="rId40"/>
    <p:sldId id="518" r:id="rId41"/>
    <p:sldId id="519" r:id="rId42"/>
    <p:sldId id="573" r:id="rId43"/>
    <p:sldId id="520" r:id="rId44"/>
    <p:sldId id="570" r:id="rId45"/>
    <p:sldId id="574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535" r:id="rId56"/>
    <p:sldId id="532" r:id="rId57"/>
    <p:sldId id="533" r:id="rId58"/>
    <p:sldId id="562" r:id="rId59"/>
    <p:sldId id="563" r:id="rId60"/>
    <p:sldId id="564" r:id="rId61"/>
    <p:sldId id="566" r:id="rId62"/>
    <p:sldId id="567" r:id="rId63"/>
    <p:sldId id="568" r:id="rId6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13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1BEF2C5-49EF-42B5-9B91-FABBEA6A7B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727F1BD-B441-4878-BB22-C5FFE5EB3B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30CDD312-B868-4977-8F56-1A911521FBD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A90499B2-98DD-4DC4-BB26-92482A34EF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DD899632-FA56-4D46-AF8A-308A451AF5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767987A-12F4-4E15-A73B-3C942DA741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8B9EAE4-CBAB-4183-96EE-6266EF1F9E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E68D213-A9BB-4D8A-B1F9-6FD1CA47B2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AC0B3E68-6F19-498F-9148-3AF7DB1BEB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40436A7D-6066-4BA1-93A2-09C047EE67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FAE16F34-385A-440D-9E4F-1BFFF8107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06C2BBFF-6282-4B90-98B2-25655BB723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B96DE-9956-4209-B454-7C24FFC9CB45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mmmmmmm</a:t>
            </a:r>
          </a:p>
        </p:txBody>
      </p:sp>
    </p:spTree>
    <p:extLst>
      <p:ext uri="{BB962C8B-B14F-4D97-AF65-F5344CB8AC3E}">
        <p14:creationId xmlns:p14="http://schemas.microsoft.com/office/powerpoint/2010/main" val="337841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1AA9275A-0BF5-4039-9A0F-85B993BF37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58888" y="2060575"/>
            <a:ext cx="6842125" cy="4105275"/>
          </a:xfrm>
          <a:prstGeom prst="rect">
            <a:avLst/>
          </a:prstGeom>
          <a:solidFill>
            <a:schemeClr val="accent1">
              <a:alpha val="56078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7D7DE32E-24A8-4B1A-B17F-CC2E1D5E7ED7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615950"/>
            <a:ext cx="8286750" cy="1157288"/>
            <a:chOff x="315" y="1080"/>
            <a:chExt cx="5220" cy="72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23B87DCA-31A6-4BAF-906E-4BB416BFE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" y="1203"/>
              <a:ext cx="5202" cy="606"/>
            </a:xfrm>
            <a:custGeom>
              <a:avLst/>
              <a:gdLst>
                <a:gd name="T0" fmla="*/ 3 w 5124"/>
                <a:gd name="T1" fmla="*/ 828 h 439"/>
                <a:gd name="T2" fmla="*/ 4855 w 5124"/>
                <a:gd name="T3" fmla="*/ 835 h 439"/>
                <a:gd name="T4" fmla="*/ 5012 w 5124"/>
                <a:gd name="T5" fmla="*/ 835 h 439"/>
                <a:gd name="T6" fmla="*/ 5124 w 5124"/>
                <a:gd name="T7" fmla="*/ 700 h 439"/>
                <a:gd name="T8" fmla="*/ 5281 w 5124"/>
                <a:gd name="T9" fmla="*/ 6 h 439"/>
                <a:gd name="T10" fmla="*/ 249 w 5124"/>
                <a:gd name="T11" fmla="*/ 4 h 439"/>
                <a:gd name="T12" fmla="*/ 206 w 5124"/>
                <a:gd name="T13" fmla="*/ 0 h 439"/>
                <a:gd name="T14" fmla="*/ 154 w 5124"/>
                <a:gd name="T15" fmla="*/ 0 h 439"/>
                <a:gd name="T16" fmla="*/ 122 w 5124"/>
                <a:gd name="T17" fmla="*/ 17 h 439"/>
                <a:gd name="T18" fmla="*/ 88 w 5124"/>
                <a:gd name="T19" fmla="*/ 46 h 439"/>
                <a:gd name="T20" fmla="*/ 59 w 5124"/>
                <a:gd name="T21" fmla="*/ 90 h 439"/>
                <a:gd name="T22" fmla="*/ 25 w 5124"/>
                <a:gd name="T23" fmla="*/ 159 h 439"/>
                <a:gd name="T24" fmla="*/ 7 w 5124"/>
                <a:gd name="T25" fmla="*/ 207 h 439"/>
                <a:gd name="T26" fmla="*/ 0 w 5124"/>
                <a:gd name="T27" fmla="*/ 271 h 439"/>
                <a:gd name="T28" fmla="*/ 3 w 5124"/>
                <a:gd name="T29" fmla="*/ 828 h 4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24" h="439">
                  <a:moveTo>
                    <a:pt x="3" y="435"/>
                  </a:moveTo>
                  <a:lnTo>
                    <a:pt x="4710" y="438"/>
                  </a:lnTo>
                  <a:lnTo>
                    <a:pt x="4863" y="438"/>
                  </a:lnTo>
                  <a:cubicBezTo>
                    <a:pt x="4906" y="426"/>
                    <a:pt x="4928" y="439"/>
                    <a:pt x="4971" y="367"/>
                  </a:cubicBezTo>
                  <a:lnTo>
                    <a:pt x="5124" y="3"/>
                  </a:lnTo>
                  <a:lnTo>
                    <a:pt x="241" y="2"/>
                  </a:lnTo>
                  <a:lnTo>
                    <a:pt x="200" y="0"/>
                  </a:lnTo>
                  <a:lnTo>
                    <a:pt x="150" y="0"/>
                  </a:lnTo>
                  <a:lnTo>
                    <a:pt x="118" y="9"/>
                  </a:lnTo>
                  <a:lnTo>
                    <a:pt x="86" y="24"/>
                  </a:lnTo>
                  <a:lnTo>
                    <a:pt x="57" y="47"/>
                  </a:lnTo>
                  <a:lnTo>
                    <a:pt x="25" y="83"/>
                  </a:lnTo>
                  <a:lnTo>
                    <a:pt x="7" y="109"/>
                  </a:lnTo>
                  <a:lnTo>
                    <a:pt x="0" y="142"/>
                  </a:lnTo>
                  <a:lnTo>
                    <a:pt x="3" y="4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85194" dir="3806097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75BBE6D3-BC43-4446-BA4B-03C98DD8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203"/>
              <a:ext cx="503" cy="561"/>
            </a:xfrm>
            <a:custGeom>
              <a:avLst/>
              <a:gdLst>
                <a:gd name="T0" fmla="*/ 518 w 488"/>
                <a:gd name="T1" fmla="*/ 0 h 489"/>
                <a:gd name="T2" fmla="*/ 340 w 488"/>
                <a:gd name="T3" fmla="*/ 584 h 489"/>
                <a:gd name="T4" fmla="*/ 257 w 488"/>
                <a:gd name="T5" fmla="*/ 356 h 489"/>
                <a:gd name="T6" fmla="*/ 43 w 488"/>
                <a:gd name="T7" fmla="*/ 354 h 489"/>
                <a:gd name="T8" fmla="*/ 518 w 488"/>
                <a:gd name="T9" fmla="*/ 0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489">
                  <a:moveTo>
                    <a:pt x="488" y="0"/>
                  </a:moveTo>
                  <a:lnTo>
                    <a:pt x="320" y="444"/>
                  </a:lnTo>
                  <a:cubicBezTo>
                    <a:pt x="279" y="489"/>
                    <a:pt x="374" y="318"/>
                    <a:pt x="242" y="270"/>
                  </a:cubicBezTo>
                  <a:cubicBezTo>
                    <a:pt x="110" y="222"/>
                    <a:pt x="0" y="316"/>
                    <a:pt x="41" y="269"/>
                  </a:cubicBezTo>
                  <a:lnTo>
                    <a:pt x="48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2210B9-721C-4633-B01D-2261ABCF2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080"/>
              <a:ext cx="295" cy="602"/>
            </a:xfrm>
            <a:custGeom>
              <a:avLst/>
              <a:gdLst>
                <a:gd name="T0" fmla="*/ 392 w 180"/>
                <a:gd name="T1" fmla="*/ 277 h 417"/>
                <a:gd name="T2" fmla="*/ 449 w 180"/>
                <a:gd name="T3" fmla="*/ 283 h 417"/>
                <a:gd name="T4" fmla="*/ 274 w 180"/>
                <a:gd name="T5" fmla="*/ 788 h 417"/>
                <a:gd name="T6" fmla="*/ 257 w 180"/>
                <a:gd name="T7" fmla="*/ 808 h 417"/>
                <a:gd name="T8" fmla="*/ 239 w 180"/>
                <a:gd name="T9" fmla="*/ 837 h 417"/>
                <a:gd name="T10" fmla="*/ 202 w 180"/>
                <a:gd name="T11" fmla="*/ 859 h 417"/>
                <a:gd name="T12" fmla="*/ 159 w 180"/>
                <a:gd name="T13" fmla="*/ 869 h 417"/>
                <a:gd name="T14" fmla="*/ 93 w 180"/>
                <a:gd name="T15" fmla="*/ 859 h 417"/>
                <a:gd name="T16" fmla="*/ 62 w 180"/>
                <a:gd name="T17" fmla="*/ 845 h 417"/>
                <a:gd name="T18" fmla="*/ 38 w 180"/>
                <a:gd name="T19" fmla="*/ 832 h 417"/>
                <a:gd name="T20" fmla="*/ 8 w 180"/>
                <a:gd name="T21" fmla="*/ 795 h 417"/>
                <a:gd name="T22" fmla="*/ 0 w 180"/>
                <a:gd name="T23" fmla="*/ 775 h 417"/>
                <a:gd name="T24" fmla="*/ 8 w 180"/>
                <a:gd name="T25" fmla="*/ 722 h 417"/>
                <a:gd name="T26" fmla="*/ 231 w 180"/>
                <a:gd name="T27" fmla="*/ 71 h 417"/>
                <a:gd name="T28" fmla="*/ 243 w 180"/>
                <a:gd name="T29" fmla="*/ 46 h 417"/>
                <a:gd name="T30" fmla="*/ 266 w 180"/>
                <a:gd name="T31" fmla="*/ 25 h 417"/>
                <a:gd name="T32" fmla="*/ 295 w 180"/>
                <a:gd name="T33" fmla="*/ 9 h 417"/>
                <a:gd name="T34" fmla="*/ 331 w 180"/>
                <a:gd name="T35" fmla="*/ 0 h 417"/>
                <a:gd name="T36" fmla="*/ 400 w 180"/>
                <a:gd name="T37" fmla="*/ 1 h 417"/>
                <a:gd name="T38" fmla="*/ 436 w 180"/>
                <a:gd name="T39" fmla="*/ 13 h 417"/>
                <a:gd name="T40" fmla="*/ 465 w 180"/>
                <a:gd name="T41" fmla="*/ 33 h 417"/>
                <a:gd name="T42" fmla="*/ 475 w 180"/>
                <a:gd name="T43" fmla="*/ 65 h 417"/>
                <a:gd name="T44" fmla="*/ 483 w 180"/>
                <a:gd name="T45" fmla="*/ 90 h 417"/>
                <a:gd name="T46" fmla="*/ 480 w 180"/>
                <a:gd name="T47" fmla="*/ 126 h 417"/>
                <a:gd name="T48" fmla="*/ 459 w 180"/>
                <a:gd name="T49" fmla="*/ 188 h 417"/>
                <a:gd name="T50" fmla="*/ 400 w 180"/>
                <a:gd name="T51" fmla="*/ 188 h 417"/>
                <a:gd name="T52" fmla="*/ 416 w 180"/>
                <a:gd name="T53" fmla="*/ 127 h 417"/>
                <a:gd name="T54" fmla="*/ 424 w 180"/>
                <a:gd name="T55" fmla="*/ 107 h 417"/>
                <a:gd name="T56" fmla="*/ 424 w 180"/>
                <a:gd name="T57" fmla="*/ 84 h 417"/>
                <a:gd name="T58" fmla="*/ 416 w 180"/>
                <a:gd name="T59" fmla="*/ 56 h 417"/>
                <a:gd name="T60" fmla="*/ 392 w 180"/>
                <a:gd name="T61" fmla="*/ 46 h 417"/>
                <a:gd name="T62" fmla="*/ 352 w 180"/>
                <a:gd name="T63" fmla="*/ 39 h 417"/>
                <a:gd name="T64" fmla="*/ 320 w 180"/>
                <a:gd name="T65" fmla="*/ 52 h 417"/>
                <a:gd name="T66" fmla="*/ 303 w 180"/>
                <a:gd name="T67" fmla="*/ 75 h 417"/>
                <a:gd name="T68" fmla="*/ 287 w 180"/>
                <a:gd name="T69" fmla="*/ 102 h 417"/>
                <a:gd name="T70" fmla="*/ 279 w 180"/>
                <a:gd name="T71" fmla="*/ 127 h 417"/>
                <a:gd name="T72" fmla="*/ 64 w 180"/>
                <a:gd name="T73" fmla="*/ 743 h 417"/>
                <a:gd name="T74" fmla="*/ 56 w 180"/>
                <a:gd name="T75" fmla="*/ 775 h 417"/>
                <a:gd name="T76" fmla="*/ 72 w 180"/>
                <a:gd name="T77" fmla="*/ 800 h 417"/>
                <a:gd name="T78" fmla="*/ 110 w 180"/>
                <a:gd name="T79" fmla="*/ 814 h 417"/>
                <a:gd name="T80" fmla="*/ 138 w 180"/>
                <a:gd name="T81" fmla="*/ 819 h 417"/>
                <a:gd name="T82" fmla="*/ 190 w 180"/>
                <a:gd name="T83" fmla="*/ 813 h 417"/>
                <a:gd name="T84" fmla="*/ 218 w 180"/>
                <a:gd name="T85" fmla="*/ 777 h 417"/>
                <a:gd name="T86" fmla="*/ 226 w 180"/>
                <a:gd name="T87" fmla="*/ 751 h 417"/>
                <a:gd name="T88" fmla="*/ 392 w 180"/>
                <a:gd name="T89" fmla="*/ 277 h 4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0" h="417">
                  <a:moveTo>
                    <a:pt x="146" y="133"/>
                  </a:moveTo>
                  <a:lnTo>
                    <a:pt x="167" y="136"/>
                  </a:lnTo>
                  <a:lnTo>
                    <a:pt x="102" y="378"/>
                  </a:lnTo>
                  <a:lnTo>
                    <a:pt x="96" y="388"/>
                  </a:lnTo>
                  <a:lnTo>
                    <a:pt x="89" y="402"/>
                  </a:lnTo>
                  <a:lnTo>
                    <a:pt x="75" y="412"/>
                  </a:lnTo>
                  <a:lnTo>
                    <a:pt x="59" y="417"/>
                  </a:lnTo>
                  <a:lnTo>
                    <a:pt x="35" y="412"/>
                  </a:lnTo>
                  <a:lnTo>
                    <a:pt x="23" y="405"/>
                  </a:lnTo>
                  <a:lnTo>
                    <a:pt x="14" y="399"/>
                  </a:lnTo>
                  <a:lnTo>
                    <a:pt x="3" y="382"/>
                  </a:lnTo>
                  <a:lnTo>
                    <a:pt x="0" y="372"/>
                  </a:lnTo>
                  <a:lnTo>
                    <a:pt x="3" y="346"/>
                  </a:lnTo>
                  <a:lnTo>
                    <a:pt x="86" y="34"/>
                  </a:lnTo>
                  <a:lnTo>
                    <a:pt x="90" y="22"/>
                  </a:lnTo>
                  <a:lnTo>
                    <a:pt x="99" y="12"/>
                  </a:lnTo>
                  <a:lnTo>
                    <a:pt x="110" y="4"/>
                  </a:lnTo>
                  <a:lnTo>
                    <a:pt x="123" y="0"/>
                  </a:lnTo>
                  <a:lnTo>
                    <a:pt x="149" y="1"/>
                  </a:lnTo>
                  <a:lnTo>
                    <a:pt x="162" y="6"/>
                  </a:lnTo>
                  <a:lnTo>
                    <a:pt x="173" y="16"/>
                  </a:lnTo>
                  <a:lnTo>
                    <a:pt x="177" y="31"/>
                  </a:lnTo>
                  <a:lnTo>
                    <a:pt x="180" y="43"/>
                  </a:lnTo>
                  <a:lnTo>
                    <a:pt x="179" y="60"/>
                  </a:lnTo>
                  <a:lnTo>
                    <a:pt x="171" y="90"/>
                  </a:lnTo>
                  <a:lnTo>
                    <a:pt x="149" y="90"/>
                  </a:lnTo>
                  <a:lnTo>
                    <a:pt x="155" y="61"/>
                  </a:lnTo>
                  <a:lnTo>
                    <a:pt x="158" y="51"/>
                  </a:lnTo>
                  <a:lnTo>
                    <a:pt x="158" y="40"/>
                  </a:lnTo>
                  <a:lnTo>
                    <a:pt x="155" y="27"/>
                  </a:lnTo>
                  <a:lnTo>
                    <a:pt x="146" y="22"/>
                  </a:lnTo>
                  <a:lnTo>
                    <a:pt x="131" y="19"/>
                  </a:lnTo>
                  <a:lnTo>
                    <a:pt x="119" y="25"/>
                  </a:lnTo>
                  <a:lnTo>
                    <a:pt x="113" y="36"/>
                  </a:lnTo>
                  <a:lnTo>
                    <a:pt x="107" y="49"/>
                  </a:lnTo>
                  <a:lnTo>
                    <a:pt x="104" y="61"/>
                  </a:lnTo>
                  <a:lnTo>
                    <a:pt x="24" y="357"/>
                  </a:lnTo>
                  <a:lnTo>
                    <a:pt x="21" y="372"/>
                  </a:lnTo>
                  <a:lnTo>
                    <a:pt x="27" y="384"/>
                  </a:lnTo>
                  <a:lnTo>
                    <a:pt x="41" y="391"/>
                  </a:lnTo>
                  <a:lnTo>
                    <a:pt x="51" y="393"/>
                  </a:lnTo>
                  <a:lnTo>
                    <a:pt x="71" y="390"/>
                  </a:lnTo>
                  <a:lnTo>
                    <a:pt x="81" y="373"/>
                  </a:lnTo>
                  <a:lnTo>
                    <a:pt x="84" y="360"/>
                  </a:lnTo>
                  <a:lnTo>
                    <a:pt x="146" y="133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254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071563" y="901700"/>
            <a:ext cx="7643812" cy="857250"/>
          </a:xfrm>
        </p:spPr>
        <p:txBody>
          <a:bodyPr/>
          <a:lstStyle>
            <a:lvl1pPr>
              <a:defRPr sz="3600">
                <a:solidFill>
                  <a:srgbClr val="292929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14450" y="2133600"/>
            <a:ext cx="6713538" cy="39592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55E0235-735D-4554-9D61-C83140E9D0D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2CC91A9-54C7-4F1D-91CA-1D63C0AE3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576C210-FB7E-4743-BC38-155B3D87E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0">
                <a:effectLst/>
              </a:defRPr>
            </a:lvl1pPr>
          </a:lstStyle>
          <a:p>
            <a:pPr>
              <a:defRPr/>
            </a:pPr>
            <a:fld id="{41CDCCB4-DCBB-4EFC-A04C-8A022C7DC5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136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83F3E73-1521-43E2-B3CD-3DDFC3E0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789AEED-9950-4477-BBB3-79C1A2AFF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C0ABC89-169D-4DCF-91FE-C1F38D1B1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0DEA-CB18-4778-A199-CF901698D1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22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90525"/>
            <a:ext cx="2046287" cy="5735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63" y="390525"/>
            <a:ext cx="5988050" cy="5735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505E05A-6B0E-4CA2-8579-0BA4A703F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9F0DA58-AA04-4F58-AA5E-6F4DB7755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B7B60E-567C-4D83-AFF2-7F9F3F520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CC3CB-1921-4CE2-83B4-FFA769FE02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41255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0063" y="981075"/>
            <a:ext cx="4016375" cy="5145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981075"/>
            <a:ext cx="4017962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629025"/>
            <a:ext cx="4017962" cy="2497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80776F0-C9A6-4443-BDAA-2B7DD704D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AAB6DA9-5789-4124-A0B6-65E78BE3F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A275D5D-4AB6-42CD-B619-8979D0CDE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0F75-8642-4EB7-A7A9-2D4D2EB06B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444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0063" y="981075"/>
            <a:ext cx="4016375" cy="5145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981075"/>
            <a:ext cx="4017962" cy="5145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4DBD8C-6E15-4839-8655-B636DC090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22AB73-ED31-4B07-8BE2-BFADEC860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BCD4390-C371-4CBB-983A-D0F3257F6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0ED9B-8445-4282-8B6C-70E2EADBB1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304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5919-7E54-4C7B-849F-93BA08F273A8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1FA200E-A571-4727-9B40-CF4B21487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F9C16F4-5E22-41DA-888C-EC2DCDAF8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A44D24F-B2D7-4999-8E7F-258345785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2200-E37A-44EC-8B06-5B3A986ABF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886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BE0A79-3A3A-4558-8D67-9DE53C8D5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D03BCE3-C8DB-493A-A6ED-7B55AAB93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B570304-8BD0-4193-8AE4-9721E3825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7026-9D82-4C75-B048-085A7D0E9C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582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63" y="981075"/>
            <a:ext cx="4016375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981075"/>
            <a:ext cx="40179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5C86999-1A1E-48D1-B309-B51DDBE01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F017E51-2BFB-4F25-9C19-9C9D0AA41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E530765-D03D-42D5-AF1E-E1448892C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289F2-480C-4276-A6D2-B0374813827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603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9AC819D-96C4-476D-9C0C-9C7EC205F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3BB1A63-3DD3-4E73-9B88-C105DADF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976B222-A29F-461A-9E6D-3F88016F8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CC4E-311E-4247-8E83-0923898ACA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288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079840A-D76B-4BBA-AB37-2A557E1DC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7453A7D-0083-40D7-9A25-2065A5B18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EA4F0F4-FE99-4E92-9ABC-9ECA3DF50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F9D56-A77F-4EA9-8CF3-F890CCD481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79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AC51AEF-311E-4A27-AC28-B327FE3BB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D0E565A-9E50-4699-BA26-EB3028AB6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5D12376-8511-4153-88C3-A5B44EF2D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A7EB-9622-441B-B585-1965E4886B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339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E416CF6-C96C-4DE5-8222-30D2B3D16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1B28529-87E1-4554-B234-630A93465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97EE5CA-E5E4-4689-8CAE-8E57544ADC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DD76-55D4-420F-A2BB-ACDD081096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03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48D85E-F30F-4FA9-B184-093BA319F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5C37729-9943-4B86-BF10-99763DCBB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DD85564-0F1F-49A6-B1BB-A7BDA85B1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C07A-DB53-4F27-9CCD-579CA53361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351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902B5670-42F2-4459-A8B6-1F6DB761A74E}"/>
              </a:ext>
            </a:extLst>
          </p:cNvPr>
          <p:cNvSpPr>
            <a:spLocks/>
          </p:cNvSpPr>
          <p:nvPr/>
        </p:nvSpPr>
        <p:spPr bwMode="auto">
          <a:xfrm>
            <a:off x="500063" y="415925"/>
            <a:ext cx="8134350" cy="492125"/>
          </a:xfrm>
          <a:custGeom>
            <a:avLst/>
            <a:gdLst>
              <a:gd name="T0" fmla="*/ 7561263 w 5124"/>
              <a:gd name="T1" fmla="*/ 546652226 h 439"/>
              <a:gd name="T2" fmla="*/ 2147483646 w 5124"/>
              <a:gd name="T3" fmla="*/ 550422195 h 439"/>
              <a:gd name="T4" fmla="*/ 2147483646 w 5124"/>
              <a:gd name="T5" fmla="*/ 550422195 h 439"/>
              <a:gd name="T6" fmla="*/ 2147483646 w 5124"/>
              <a:gd name="T7" fmla="*/ 461198475 h 439"/>
              <a:gd name="T8" fmla="*/ 2147483646 w 5124"/>
              <a:gd name="T9" fmla="*/ 3769969 h 439"/>
              <a:gd name="T10" fmla="*/ 607358450 w 5124"/>
              <a:gd name="T11" fmla="*/ 2513313 h 439"/>
              <a:gd name="T12" fmla="*/ 504031250 w 5124"/>
              <a:gd name="T13" fmla="*/ 0 h 439"/>
              <a:gd name="T14" fmla="*/ 378023438 w 5124"/>
              <a:gd name="T15" fmla="*/ 0 h 439"/>
              <a:gd name="T16" fmla="*/ 297378438 w 5124"/>
              <a:gd name="T17" fmla="*/ 11309907 h 439"/>
              <a:gd name="T18" fmla="*/ 216733438 w 5124"/>
              <a:gd name="T19" fmla="*/ 30159752 h 439"/>
              <a:gd name="T20" fmla="*/ 143649700 w 5124"/>
              <a:gd name="T21" fmla="*/ 59063968 h 439"/>
              <a:gd name="T22" fmla="*/ 63004700 w 5124"/>
              <a:gd name="T23" fmla="*/ 104303596 h 439"/>
              <a:gd name="T24" fmla="*/ 17641888 w 5124"/>
              <a:gd name="T25" fmla="*/ 136976660 h 439"/>
              <a:gd name="T26" fmla="*/ 0 w 5124"/>
              <a:gd name="T27" fmla="*/ 178447440 h 439"/>
              <a:gd name="T28" fmla="*/ 7561263 w 5124"/>
              <a:gd name="T29" fmla="*/ 546652226 h 4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124" h="439">
                <a:moveTo>
                  <a:pt x="3" y="435"/>
                </a:moveTo>
                <a:lnTo>
                  <a:pt x="4710" y="438"/>
                </a:lnTo>
                <a:lnTo>
                  <a:pt x="4863" y="438"/>
                </a:lnTo>
                <a:cubicBezTo>
                  <a:pt x="4906" y="426"/>
                  <a:pt x="4928" y="439"/>
                  <a:pt x="4971" y="367"/>
                </a:cubicBezTo>
                <a:lnTo>
                  <a:pt x="5124" y="3"/>
                </a:lnTo>
                <a:lnTo>
                  <a:pt x="241" y="2"/>
                </a:lnTo>
                <a:lnTo>
                  <a:pt x="200" y="0"/>
                </a:lnTo>
                <a:lnTo>
                  <a:pt x="150" y="0"/>
                </a:lnTo>
                <a:lnTo>
                  <a:pt x="118" y="9"/>
                </a:lnTo>
                <a:lnTo>
                  <a:pt x="86" y="24"/>
                </a:lnTo>
                <a:lnTo>
                  <a:pt x="57" y="47"/>
                </a:lnTo>
                <a:lnTo>
                  <a:pt x="25" y="83"/>
                </a:lnTo>
                <a:lnTo>
                  <a:pt x="7" y="109"/>
                </a:lnTo>
                <a:lnTo>
                  <a:pt x="0" y="142"/>
                </a:lnTo>
                <a:lnTo>
                  <a:pt x="3" y="4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7D58A05C-E42E-4AB9-9E7B-7C22F21C2D85}"/>
              </a:ext>
            </a:extLst>
          </p:cNvPr>
          <p:cNvSpPr>
            <a:spLocks/>
          </p:cNvSpPr>
          <p:nvPr/>
        </p:nvSpPr>
        <p:spPr bwMode="auto">
          <a:xfrm>
            <a:off x="7967663" y="412750"/>
            <a:ext cx="671512" cy="495300"/>
          </a:xfrm>
          <a:custGeom>
            <a:avLst/>
            <a:gdLst>
              <a:gd name="T0" fmla="*/ 1066024506 w 423"/>
              <a:gd name="T1" fmla="*/ 0 h 404"/>
              <a:gd name="T2" fmla="*/ 680441681 w 423"/>
              <a:gd name="T3" fmla="*/ 545607278 h 404"/>
              <a:gd name="T4" fmla="*/ 551913014 w 423"/>
              <a:gd name="T5" fmla="*/ 369751258 h 404"/>
              <a:gd name="T6" fmla="*/ 93244918 w 423"/>
              <a:gd name="T7" fmla="*/ 344199172 h 404"/>
              <a:gd name="T8" fmla="*/ 1066024506 w 423"/>
              <a:gd name="T9" fmla="*/ 0 h 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3" h="404">
                <a:moveTo>
                  <a:pt x="423" y="0"/>
                </a:moveTo>
                <a:lnTo>
                  <a:pt x="270" y="363"/>
                </a:lnTo>
                <a:cubicBezTo>
                  <a:pt x="236" y="404"/>
                  <a:pt x="300" y="318"/>
                  <a:pt x="219" y="246"/>
                </a:cubicBezTo>
                <a:cubicBezTo>
                  <a:pt x="138" y="174"/>
                  <a:pt x="0" y="272"/>
                  <a:pt x="37" y="229"/>
                </a:cubicBezTo>
                <a:lnTo>
                  <a:pt x="423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4">
            <a:extLst>
              <a:ext uri="{FF2B5EF4-FFF2-40B4-BE49-F238E27FC236}">
                <a16:creationId xmlns:a16="http://schemas.microsoft.com/office/drawing/2014/main" id="{C8866503-9B87-4680-B0E5-5986D151177A}"/>
              </a:ext>
            </a:extLst>
          </p:cNvPr>
          <p:cNvSpPr>
            <a:spLocks/>
          </p:cNvSpPr>
          <p:nvPr/>
        </p:nvSpPr>
        <p:spPr bwMode="auto">
          <a:xfrm>
            <a:off x="828675" y="228600"/>
            <a:ext cx="341313" cy="846138"/>
          </a:xfrm>
          <a:custGeom>
            <a:avLst/>
            <a:gdLst>
              <a:gd name="T0" fmla="*/ 524945083 w 180"/>
              <a:gd name="T1" fmla="*/ 547597382 h 417"/>
              <a:gd name="T2" fmla="*/ 600451103 w 180"/>
              <a:gd name="T3" fmla="*/ 559950591 h 417"/>
              <a:gd name="T4" fmla="*/ 366742715 w 180"/>
              <a:gd name="T5" fmla="*/ 1556331857 h 417"/>
              <a:gd name="T6" fmla="*/ 345169837 w 180"/>
              <a:gd name="T7" fmla="*/ 1597504486 h 417"/>
              <a:gd name="T8" fmla="*/ 319999899 w 180"/>
              <a:gd name="T9" fmla="*/ 1655145354 h 417"/>
              <a:gd name="T10" fmla="*/ 269663817 w 180"/>
              <a:gd name="T11" fmla="*/ 1696317983 h 417"/>
              <a:gd name="T12" fmla="*/ 212135510 w 180"/>
              <a:gd name="T13" fmla="*/ 1716905312 h 417"/>
              <a:gd name="T14" fmla="*/ 125842103 w 180"/>
              <a:gd name="T15" fmla="*/ 1696317983 h 417"/>
              <a:gd name="T16" fmla="*/ 82696348 w 180"/>
              <a:gd name="T17" fmla="*/ 1667498563 h 417"/>
              <a:gd name="T18" fmla="*/ 50337979 w 180"/>
              <a:gd name="T19" fmla="*/ 1642794174 h 417"/>
              <a:gd name="T20" fmla="*/ 10787387 w 180"/>
              <a:gd name="T21" fmla="*/ 1572800097 h 417"/>
              <a:gd name="T22" fmla="*/ 0 w 180"/>
              <a:gd name="T23" fmla="*/ 1531627468 h 417"/>
              <a:gd name="T24" fmla="*/ 10787387 w 180"/>
              <a:gd name="T25" fmla="*/ 1424577822 h 417"/>
              <a:gd name="T26" fmla="*/ 309214409 w 180"/>
              <a:gd name="T27" fmla="*/ 139988155 h 417"/>
              <a:gd name="T28" fmla="*/ 323596959 w 180"/>
              <a:gd name="T29" fmla="*/ 90579377 h 417"/>
              <a:gd name="T30" fmla="*/ 355955328 w 180"/>
              <a:gd name="T31" fmla="*/ 49406749 h 417"/>
              <a:gd name="T32" fmla="*/ 395505920 w 180"/>
              <a:gd name="T33" fmla="*/ 16468240 h 417"/>
              <a:gd name="T34" fmla="*/ 442248735 w 180"/>
              <a:gd name="T35" fmla="*/ 0 h 417"/>
              <a:gd name="T36" fmla="*/ 535730573 w 180"/>
              <a:gd name="T37" fmla="*/ 4117060 h 417"/>
              <a:gd name="T38" fmla="*/ 582473389 w 180"/>
              <a:gd name="T39" fmla="*/ 24704389 h 417"/>
              <a:gd name="T40" fmla="*/ 622023981 w 180"/>
              <a:gd name="T41" fmla="*/ 65877018 h 417"/>
              <a:gd name="T42" fmla="*/ 636404635 w 180"/>
              <a:gd name="T43" fmla="*/ 127634946 h 417"/>
              <a:gd name="T44" fmla="*/ 647192022 w 180"/>
              <a:gd name="T45" fmla="*/ 177043724 h 417"/>
              <a:gd name="T46" fmla="*/ 643596858 w 180"/>
              <a:gd name="T47" fmla="*/ 247035772 h 417"/>
              <a:gd name="T48" fmla="*/ 614831757 w 180"/>
              <a:gd name="T49" fmla="*/ 370555687 h 417"/>
              <a:gd name="T50" fmla="*/ 535730573 w 180"/>
              <a:gd name="T51" fmla="*/ 370555687 h 417"/>
              <a:gd name="T52" fmla="*/ 557303451 w 180"/>
              <a:gd name="T53" fmla="*/ 251154861 h 417"/>
              <a:gd name="T54" fmla="*/ 568090838 w 180"/>
              <a:gd name="T55" fmla="*/ 209982232 h 417"/>
              <a:gd name="T56" fmla="*/ 568090838 w 180"/>
              <a:gd name="T57" fmla="*/ 164690515 h 417"/>
              <a:gd name="T58" fmla="*/ 557303451 w 180"/>
              <a:gd name="T59" fmla="*/ 111166706 h 417"/>
              <a:gd name="T60" fmla="*/ 524945083 w 180"/>
              <a:gd name="T61" fmla="*/ 90579377 h 417"/>
              <a:gd name="T62" fmla="*/ 471011940 w 180"/>
              <a:gd name="T63" fmla="*/ 78228197 h 417"/>
              <a:gd name="T64" fmla="*/ 427866184 w 180"/>
              <a:gd name="T65" fmla="*/ 102932586 h 417"/>
              <a:gd name="T66" fmla="*/ 406293307 w 180"/>
              <a:gd name="T67" fmla="*/ 148222275 h 417"/>
              <a:gd name="T68" fmla="*/ 384720429 w 180"/>
              <a:gd name="T69" fmla="*/ 201746083 h 417"/>
              <a:gd name="T70" fmla="*/ 373933042 w 180"/>
              <a:gd name="T71" fmla="*/ 251154861 h 417"/>
              <a:gd name="T72" fmla="*/ 86291511 w 180"/>
              <a:gd name="T73" fmla="*/ 1469869540 h 417"/>
              <a:gd name="T74" fmla="*/ 75506020 w 180"/>
              <a:gd name="T75" fmla="*/ 1531627468 h 417"/>
              <a:gd name="T76" fmla="*/ 97078898 w 180"/>
              <a:gd name="T77" fmla="*/ 1581034217 h 417"/>
              <a:gd name="T78" fmla="*/ 147416877 w 180"/>
              <a:gd name="T79" fmla="*/ 1609855666 h 417"/>
              <a:gd name="T80" fmla="*/ 183370409 w 180"/>
              <a:gd name="T81" fmla="*/ 1618089786 h 417"/>
              <a:gd name="T82" fmla="*/ 255281266 w 180"/>
              <a:gd name="T83" fmla="*/ 1605738606 h 417"/>
              <a:gd name="T84" fmla="*/ 291236694 w 180"/>
              <a:gd name="T85" fmla="*/ 1535744528 h 417"/>
              <a:gd name="T86" fmla="*/ 302022185 w 180"/>
              <a:gd name="T87" fmla="*/ 1482220720 h 417"/>
              <a:gd name="T88" fmla="*/ 524945083 w 180"/>
              <a:gd name="T89" fmla="*/ 547597382 h 41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417">
                <a:moveTo>
                  <a:pt x="146" y="133"/>
                </a:moveTo>
                <a:lnTo>
                  <a:pt x="167" y="136"/>
                </a:lnTo>
                <a:lnTo>
                  <a:pt x="102" y="378"/>
                </a:lnTo>
                <a:lnTo>
                  <a:pt x="96" y="388"/>
                </a:lnTo>
                <a:lnTo>
                  <a:pt x="89" y="402"/>
                </a:lnTo>
                <a:lnTo>
                  <a:pt x="75" y="412"/>
                </a:lnTo>
                <a:lnTo>
                  <a:pt x="59" y="417"/>
                </a:lnTo>
                <a:lnTo>
                  <a:pt x="35" y="412"/>
                </a:lnTo>
                <a:lnTo>
                  <a:pt x="23" y="405"/>
                </a:lnTo>
                <a:lnTo>
                  <a:pt x="14" y="399"/>
                </a:lnTo>
                <a:lnTo>
                  <a:pt x="3" y="382"/>
                </a:lnTo>
                <a:lnTo>
                  <a:pt x="0" y="372"/>
                </a:lnTo>
                <a:lnTo>
                  <a:pt x="3" y="346"/>
                </a:lnTo>
                <a:lnTo>
                  <a:pt x="86" y="34"/>
                </a:lnTo>
                <a:lnTo>
                  <a:pt x="90" y="22"/>
                </a:lnTo>
                <a:lnTo>
                  <a:pt x="99" y="12"/>
                </a:lnTo>
                <a:lnTo>
                  <a:pt x="110" y="4"/>
                </a:lnTo>
                <a:lnTo>
                  <a:pt x="123" y="0"/>
                </a:lnTo>
                <a:lnTo>
                  <a:pt x="149" y="1"/>
                </a:lnTo>
                <a:lnTo>
                  <a:pt x="162" y="6"/>
                </a:lnTo>
                <a:lnTo>
                  <a:pt x="173" y="16"/>
                </a:lnTo>
                <a:lnTo>
                  <a:pt x="177" y="31"/>
                </a:lnTo>
                <a:lnTo>
                  <a:pt x="180" y="43"/>
                </a:lnTo>
                <a:lnTo>
                  <a:pt x="179" y="60"/>
                </a:lnTo>
                <a:lnTo>
                  <a:pt x="171" y="90"/>
                </a:lnTo>
                <a:lnTo>
                  <a:pt x="149" y="90"/>
                </a:lnTo>
                <a:lnTo>
                  <a:pt x="155" y="61"/>
                </a:lnTo>
                <a:lnTo>
                  <a:pt x="158" y="51"/>
                </a:lnTo>
                <a:lnTo>
                  <a:pt x="158" y="40"/>
                </a:lnTo>
                <a:lnTo>
                  <a:pt x="155" y="27"/>
                </a:lnTo>
                <a:lnTo>
                  <a:pt x="146" y="22"/>
                </a:lnTo>
                <a:lnTo>
                  <a:pt x="131" y="19"/>
                </a:lnTo>
                <a:lnTo>
                  <a:pt x="119" y="25"/>
                </a:lnTo>
                <a:lnTo>
                  <a:pt x="113" y="36"/>
                </a:lnTo>
                <a:lnTo>
                  <a:pt x="107" y="49"/>
                </a:lnTo>
                <a:lnTo>
                  <a:pt x="104" y="61"/>
                </a:lnTo>
                <a:lnTo>
                  <a:pt x="24" y="357"/>
                </a:lnTo>
                <a:lnTo>
                  <a:pt x="21" y="372"/>
                </a:lnTo>
                <a:lnTo>
                  <a:pt x="27" y="384"/>
                </a:lnTo>
                <a:lnTo>
                  <a:pt x="41" y="391"/>
                </a:lnTo>
                <a:lnTo>
                  <a:pt x="51" y="393"/>
                </a:lnTo>
                <a:lnTo>
                  <a:pt x="71" y="390"/>
                </a:lnTo>
                <a:lnTo>
                  <a:pt x="81" y="373"/>
                </a:lnTo>
                <a:lnTo>
                  <a:pt x="84" y="360"/>
                </a:lnTo>
                <a:lnTo>
                  <a:pt x="146" y="133"/>
                </a:lnTo>
                <a:close/>
              </a:path>
            </a:pathLst>
          </a:custGeom>
          <a:gradFill rotWithShape="0">
            <a:gsLst>
              <a:gs pos="0">
                <a:srgbClr val="FCFCFC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54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A81185AB-0FBA-4C10-8AEE-5E0133F21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390525"/>
            <a:ext cx="7543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92724B8-4894-47AA-84BD-BAF4325EB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FAE37455-96C4-4B2C-A75C-443D5C7315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5B42A5BB-508E-436A-B77F-E9DA68663A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69743903-F644-4D7E-AD01-D64062C8A2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6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C386121-4D57-48BC-BE35-3B9AB31332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39" r:id="rId14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굴림" pitchFamily="34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nformal Roman" pitchFamily="66" charset="0"/>
          <a:ea typeface="굴림" pitchFamily="34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nformal Roman" pitchFamily="66" charset="0"/>
          <a:ea typeface="굴림" pitchFamily="34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nformal Roman" pitchFamily="66" charset="0"/>
          <a:ea typeface="굴림" pitchFamily="34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nformal Roman" pitchFamily="66" charset="0"/>
          <a:ea typeface="굴림" pitchFamily="34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nformal Roman" pitchFamily="66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nformal Roman" pitchFamily="66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nformal Roman" pitchFamily="66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nformal Roman" pitchFamily="66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v"/>
        <a:defRPr kumimoji="1" sz="2200">
          <a:solidFill>
            <a:schemeClr val="tx1"/>
          </a:solidFill>
          <a:latin typeface="+mn-lt"/>
          <a:ea typeface="굴림" pitchFamily="34" charset="-127"/>
          <a:cs typeface="+mn-cs"/>
        </a:defRPr>
      </a:lvl1pPr>
      <a:lvl2pPr marL="669925" indent="-325438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Ø"/>
        <a:defRPr kumimoji="1" sz="2000">
          <a:solidFill>
            <a:schemeClr val="tx1"/>
          </a:solidFill>
          <a:latin typeface="+mn-lt"/>
          <a:ea typeface="굴림" pitchFamily="34" charset="-127"/>
        </a:defRPr>
      </a:lvl2pPr>
      <a:lvl3pPr marL="1022350" indent="-350838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§"/>
        <a:defRPr kumimoji="1" sz="2400" i="1">
          <a:solidFill>
            <a:schemeClr val="tx1"/>
          </a:solidFill>
          <a:latin typeface="+mn-lt"/>
          <a:ea typeface="굴림" pitchFamily="34" charset="-127"/>
        </a:defRPr>
      </a:lvl3pPr>
      <a:lvl4pPr marL="1339850" indent="-31591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 kumimoji="1" sz="1600">
          <a:solidFill>
            <a:schemeClr val="tx1"/>
          </a:solidFill>
          <a:latin typeface="+mn-lt"/>
          <a:ea typeface="굴림" pitchFamily="34" charset="-127"/>
        </a:defRPr>
      </a:lvl4pPr>
      <a:lvl5pPr marL="1681163" indent="-33972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anose="05020102010507070707" pitchFamily="18" charset="2"/>
        <a:buChar char="È"/>
        <a:defRPr kumimoji="1" sz="1400">
          <a:solidFill>
            <a:schemeClr val="tx1"/>
          </a:solidFill>
          <a:latin typeface="+mn-lt"/>
          <a:ea typeface="굴림" pitchFamily="34" charset="-127"/>
        </a:defRPr>
      </a:lvl5pPr>
      <a:lvl6pPr marL="2138363" indent="-33972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È"/>
        <a:defRPr kumimoji="1" sz="14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È"/>
        <a:defRPr kumimoji="1" sz="14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È"/>
        <a:defRPr kumimoji="1" sz="14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È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8.wmf"/><Relationship Id="rId18" Type="http://schemas.openxmlformats.org/officeDocument/2006/relationships/slide" Target="slide3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0.wmf"/><Relationship Id="rId2" Type="http://schemas.openxmlformats.org/officeDocument/2006/relationships/tags" Target="../tags/tag11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1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wmf"/><Relationship Id="rId12" Type="http://schemas.openxmlformats.org/officeDocument/2006/relationships/image" Target="../media/image6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498E1-611F-4334-A60E-1A39AEA4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D1459-7126-4B1E-96E1-73E7F9AAE73A}" type="slidenum">
              <a:rPr lang="ar-SA" smtClean="0">
                <a:ea typeface="+mn-ea"/>
              </a:rPr>
              <a:pPr>
                <a:defRPr/>
              </a:pPr>
              <a:t>1</a:t>
            </a:fld>
            <a:endParaRPr lang="ar-SA"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E3530-B400-4395-859E-6263D1C67056}"/>
              </a:ext>
            </a:extLst>
          </p:cNvPr>
          <p:cNvSpPr/>
          <p:nvPr/>
        </p:nvSpPr>
        <p:spPr>
          <a:xfrm>
            <a:off x="1692275" y="908050"/>
            <a:ext cx="64087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US" sz="3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Digital Communications</a:t>
            </a:r>
            <a:endParaRPr kumimoji="0" lang="en-US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15FD577-BBC9-4E54-9829-44CA8D45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30" y="2492375"/>
            <a:ext cx="383861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r>
              <a:rPr lang="en-US" altLang="ko-KR" sz="2000" dirty="0">
                <a:latin typeface="Tahoma" panose="020B0604030504040204" pitchFamily="34" charset="0"/>
                <a:cs typeface="Tahoma" panose="020B0604030504040204" pitchFamily="34" charset="0"/>
              </a:rPr>
              <a:t>Other forms of Pulse Modulation</a:t>
            </a:r>
          </a:p>
          <a:p>
            <a:pPr algn="ctr" eaLnBrk="1" latinLnBrk="1" hangingPunct="1"/>
            <a:r>
              <a:rPr lang="en-US" altLang="ko-KR" sz="2000" dirty="0">
                <a:latin typeface="Tahoma" panose="020B0604030504040204" pitchFamily="34" charset="0"/>
                <a:cs typeface="Tahoma" panose="020B0604030504040204" pitchFamily="34" charset="0"/>
              </a:rPr>
              <a:t>DM, DSM, TDM, LP,…</a:t>
            </a:r>
          </a:p>
          <a:p>
            <a:pPr algn="ctr" eaLnBrk="1" latinLnBrk="1" hangingPunct="1"/>
            <a:r>
              <a:rPr lang="en-US" altLang="en-US" sz="6000" dirty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4FE5C87-A0E8-46D7-A6CB-57786FA1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0CD72BF4-6541-4099-8A95-46B375B4F019}" type="slidenum">
              <a:rPr kumimoji="0" lang="en-US" altLang="ko-KR" smtClean="0"/>
              <a:pPr eaLnBrk="1" hangingPunct="1">
                <a:defRPr/>
              </a:pPr>
              <a:t>10</a:t>
            </a:fld>
            <a:endParaRPr kumimoji="0" lang="en-US" altLang="ko-KR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E660FF6A-0D70-4AB8-8D08-E0C8CA025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400">
                <a:ea typeface="+mj-ea"/>
              </a:rPr>
              <a:t>Fig.5.17</a:t>
            </a:r>
          </a:p>
        </p:txBody>
      </p:sp>
      <p:sp>
        <p:nvSpPr>
          <p:cNvPr id="76804" name="AutoShap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E1402311-19D7-4DEC-9305-B6CEE9DDF1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04025" y="188913"/>
            <a:ext cx="1008063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14 h 21600"/>
              <a:gd name="T14" fmla="*/ 15906 w 21600"/>
              <a:gd name="T15" fmla="*/ 17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98" y="0"/>
                </a:moveTo>
                <a:lnTo>
                  <a:pt x="12798" y="3814"/>
                </a:lnTo>
                <a:lnTo>
                  <a:pt x="3375" y="3814"/>
                </a:lnTo>
                <a:lnTo>
                  <a:pt x="3375" y="17786"/>
                </a:lnTo>
                <a:lnTo>
                  <a:pt x="12798" y="17786"/>
                </a:lnTo>
                <a:lnTo>
                  <a:pt x="12798" y="21600"/>
                </a:lnTo>
                <a:lnTo>
                  <a:pt x="21600" y="10800"/>
                </a:lnTo>
                <a:lnTo>
                  <a:pt x="12798" y="0"/>
                </a:lnTo>
                <a:close/>
              </a:path>
              <a:path w="21600" h="21600">
                <a:moveTo>
                  <a:pt x="1350" y="3814"/>
                </a:moveTo>
                <a:lnTo>
                  <a:pt x="1350" y="17786"/>
                </a:lnTo>
                <a:lnTo>
                  <a:pt x="2700" y="17786"/>
                </a:lnTo>
                <a:lnTo>
                  <a:pt x="2700" y="3814"/>
                </a:lnTo>
                <a:lnTo>
                  <a:pt x="1350" y="3814"/>
                </a:lnTo>
                <a:close/>
              </a:path>
              <a:path w="21600" h="21600">
                <a:moveTo>
                  <a:pt x="0" y="3814"/>
                </a:moveTo>
                <a:lnTo>
                  <a:pt x="0" y="17786"/>
                </a:lnTo>
                <a:lnTo>
                  <a:pt x="675" y="17786"/>
                </a:lnTo>
                <a:lnTo>
                  <a:pt x="675" y="3814"/>
                </a:lnTo>
                <a:lnTo>
                  <a:pt x="0" y="381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Back</a:t>
            </a:r>
          </a:p>
        </p:txBody>
      </p:sp>
      <p:sp>
        <p:nvSpPr>
          <p:cNvPr id="76805" name="AutoShap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CEBFAB-E8F5-47A7-930B-8B22B067C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935038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624 h 21600"/>
              <a:gd name="T14" fmla="*/ 14874 w 21600"/>
              <a:gd name="T15" fmla="*/ 179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478" y="0"/>
                </a:moveTo>
                <a:lnTo>
                  <a:pt x="11478" y="3624"/>
                </a:lnTo>
                <a:lnTo>
                  <a:pt x="3375" y="3624"/>
                </a:lnTo>
                <a:lnTo>
                  <a:pt x="3375" y="17976"/>
                </a:lnTo>
                <a:lnTo>
                  <a:pt x="11478" y="17976"/>
                </a:lnTo>
                <a:lnTo>
                  <a:pt x="11478" y="21600"/>
                </a:lnTo>
                <a:lnTo>
                  <a:pt x="21600" y="10800"/>
                </a:lnTo>
                <a:lnTo>
                  <a:pt x="11478" y="0"/>
                </a:lnTo>
                <a:close/>
              </a:path>
              <a:path w="21600" h="21600">
                <a:moveTo>
                  <a:pt x="1350" y="3624"/>
                </a:moveTo>
                <a:lnTo>
                  <a:pt x="1350" y="17976"/>
                </a:lnTo>
                <a:lnTo>
                  <a:pt x="2700" y="17976"/>
                </a:lnTo>
                <a:lnTo>
                  <a:pt x="2700" y="3624"/>
                </a:lnTo>
                <a:lnTo>
                  <a:pt x="1350" y="3624"/>
                </a:lnTo>
                <a:close/>
              </a:path>
              <a:path w="21600" h="21600">
                <a:moveTo>
                  <a:pt x="0" y="3624"/>
                </a:moveTo>
                <a:lnTo>
                  <a:pt x="0" y="17976"/>
                </a:lnTo>
                <a:lnTo>
                  <a:pt x="675" y="17976"/>
                </a:lnTo>
                <a:lnTo>
                  <a:pt x="675" y="3624"/>
                </a:lnTo>
                <a:lnTo>
                  <a:pt x="0" y="362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Next</a:t>
            </a:r>
          </a:p>
        </p:txBody>
      </p:sp>
      <p:pic>
        <p:nvPicPr>
          <p:cNvPr id="76806" name="Picture 5" descr="05_17">
            <a:extLst>
              <a:ext uri="{FF2B5EF4-FFF2-40B4-BE49-F238E27FC236}">
                <a16:creationId xmlns:a16="http://schemas.microsoft.com/office/drawing/2014/main" id="{17E5DA81-FFDD-4676-A56D-7FD93A99183D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908050"/>
            <a:ext cx="589915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207E4BD-20BA-499C-BB1A-47D29572CE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8472" y="381000"/>
            <a:ext cx="8472488" cy="533400"/>
          </a:xfrm>
        </p:spPr>
        <p:txBody>
          <a:bodyPr/>
          <a:lstStyle/>
          <a:p>
            <a:pPr algn="ctr"/>
            <a:r>
              <a:rPr lang="en-US" altLang="en-US" dirty="0">
                <a:effectLst/>
                <a:latin typeface="+mn-lt"/>
              </a:rPr>
              <a:t>3) Differential Pulse Code Modulation (DPCM)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59CC960-4385-47CF-AB8C-C97F44DBC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Often voice and video signals do not change much from one sample to the next.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Such signals has energy concentrated in lower frequency.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Sampling faster than necessary generates redundant information.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Hence, we Can save bandwidth by not sending all samples, but:</a:t>
            </a:r>
          </a:p>
          <a:p>
            <a:pPr lvl="1" algn="l"/>
            <a:r>
              <a:rPr lang="en-US" altLang="en-US" sz="2400" dirty="0">
                <a:solidFill>
                  <a:schemeClr val="tx1"/>
                </a:solidFill>
              </a:rPr>
              <a:t>- Send true samples occasionally.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- In between, send only the change from previous value.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- This change is sent using a fewer number of bits than true samples.</a:t>
            </a:r>
          </a:p>
          <a:p>
            <a:pPr algn="l"/>
            <a:r>
              <a:rPr lang="en-US" altLang="en-US" sz="2400" b="1" dirty="0">
                <a:solidFill>
                  <a:schemeClr val="tx1"/>
                </a:solidFill>
              </a:rPr>
              <a:t>Examples (CCITT standards)</a:t>
            </a:r>
            <a:r>
              <a:rPr lang="en-US" sz="2200" dirty="0"/>
              <a:t> (CCITT, now ITU-T)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* 32 k bits / s (4-bit quantization and 8 k samples /s) for 3.2kHz</a:t>
            </a:r>
          </a:p>
          <a:p>
            <a:pPr algn="l"/>
            <a:r>
              <a:rPr lang="en-US" altLang="en-US" sz="2400" dirty="0">
                <a:solidFill>
                  <a:schemeClr val="tx1"/>
                </a:solidFill>
              </a:rPr>
              <a:t>* 64 k bits / s (4-bit quantization and 16 k samples /s) for 7 kHz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6519A2-77FB-4298-8BF2-3A9E1DF7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D093BB04-C3A2-489B-A2D5-EE874543F690}" type="slidenum">
              <a:rPr kumimoji="0" lang="en-US" altLang="ko-KR" smtClean="0"/>
              <a:pPr eaLnBrk="1" hangingPunct="1">
                <a:defRPr/>
              </a:pPr>
              <a:t>12</a:t>
            </a:fld>
            <a:endParaRPr kumimoji="0" lang="en-US" altLang="ko-KR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08C88618-8489-40B4-872F-D05C479EE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 sz="2400" dirty="0">
                <a:effectLst/>
                <a:latin typeface="+mn-lt"/>
                <a:ea typeface="+mj-ea"/>
              </a:rPr>
              <a:t>Differential Pulse-Code Modulation- DPCM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20068EA7-12AC-4B59-976D-D3F6483EC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425" y="981075"/>
            <a:ext cx="8890000" cy="5145088"/>
          </a:xfrm>
        </p:spPr>
        <p:txBody>
          <a:bodyPr/>
          <a:lstStyle/>
          <a:p>
            <a:pPr eaLnBrk="1" hangingPunct="1"/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Prediction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If we know the past behavior of a signal up to a certain point in time, it is possible to make some inference (prediction) about its future  values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Tapped-delay-line filter (discrete-time filter)</a:t>
            </a:r>
          </a:p>
          <a:p>
            <a:pPr lvl="1" eaLnBrk="1" hangingPunct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 simple and yet effective approach to implement the prediction filter</a:t>
            </a:r>
          </a:p>
          <a:p>
            <a:pPr lvl="1" eaLnBrk="1" hangingPunct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With the basic delay set equal to the sampling period</a:t>
            </a:r>
          </a:p>
          <a:p>
            <a:pPr lvl="2" eaLnBrk="1" hangingPunct="1"/>
            <a:endParaRPr lang="en-US" altLang="ko-KR" sz="1800" dirty="0"/>
          </a:p>
          <a:p>
            <a:pPr lvl="2" eaLnBrk="1" hangingPunct="1"/>
            <a:endParaRPr lang="en-US" altLang="ko-KR" sz="1800" dirty="0"/>
          </a:p>
          <a:p>
            <a:pPr marL="344487" lvl="1" indent="0" eaLnBrk="1" hangingPunct="1">
              <a:buNone/>
            </a:pPr>
            <a:endParaRPr lang="en-US" altLang="ko-KR" sz="1800" dirty="0"/>
          </a:p>
          <a:p>
            <a:pPr marL="360362" eaLnBrk="1" hangingPunct="1">
              <a:buFont typeface="Wingdings" panose="05000000000000000000" pitchFamily="2" charset="2"/>
              <a:buChar char="ü"/>
            </a:pPr>
            <a:r>
              <a:rPr lang="en-US" altLang="ko-KR" dirty="0"/>
              <a:t>The quantizer output may be expressed as</a:t>
            </a:r>
          </a:p>
          <a:p>
            <a:pPr lvl="1" eaLnBrk="1" hangingPunct="1"/>
            <a:endParaRPr lang="en-US" altLang="ko-KR" dirty="0"/>
          </a:p>
        </p:txBody>
      </p:sp>
      <p:graphicFrame>
        <p:nvGraphicFramePr>
          <p:cNvPr id="77829" name="Object 4">
            <a:extLst>
              <a:ext uri="{FF2B5EF4-FFF2-40B4-BE49-F238E27FC236}">
                <a16:creationId xmlns:a16="http://schemas.microsoft.com/office/drawing/2014/main" id="{99B33C6F-A346-4801-B34D-EBBB4B88C9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5876925"/>
          <a:ext cx="3530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4" imgW="3530600" imgH="355600" progId="Equation.3">
                  <p:embed/>
                </p:oleObj>
              </mc:Choice>
              <mc:Fallback>
                <p:oleObj name="Equation" r:id="rId4" imgW="3530600" imgH="355600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876925"/>
                        <a:ext cx="3530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5">
            <a:extLst>
              <a:ext uri="{FF2B5EF4-FFF2-40B4-BE49-F238E27FC236}">
                <a16:creationId xmlns:a16="http://schemas.microsoft.com/office/drawing/2014/main" id="{8DD0A4AB-E868-446B-9CF9-95768D900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72421"/>
              </p:ext>
            </p:extLst>
          </p:nvPr>
        </p:nvGraphicFramePr>
        <p:xfrm>
          <a:off x="477520" y="3415030"/>
          <a:ext cx="515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6" imgW="5156200" imgH="330200" progId="Equation.3">
                  <p:embed/>
                </p:oleObj>
              </mc:Choice>
              <mc:Fallback>
                <p:oleObj name="Equation" r:id="rId6" imgW="5156200" imgH="330200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" y="3415030"/>
                        <a:ext cx="5156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6">
            <a:extLst>
              <a:ext uri="{FF2B5EF4-FFF2-40B4-BE49-F238E27FC236}">
                <a16:creationId xmlns:a16="http://schemas.microsoft.com/office/drawing/2014/main" id="{B9B97AA8-BC87-42C0-BFCD-32E9FEF11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508747"/>
              </p:ext>
            </p:extLst>
          </p:nvPr>
        </p:nvGraphicFramePr>
        <p:xfrm>
          <a:off x="477520" y="3746817"/>
          <a:ext cx="342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8" imgW="3429000" imgH="457200" progId="Equation.3">
                  <p:embed/>
                </p:oleObj>
              </mc:Choice>
              <mc:Fallback>
                <p:oleObj name="Equation" r:id="rId8" imgW="3429000" imgH="457200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" y="3746817"/>
                        <a:ext cx="3429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7">
            <a:extLst>
              <a:ext uri="{FF2B5EF4-FFF2-40B4-BE49-F238E27FC236}">
                <a16:creationId xmlns:a16="http://schemas.microsoft.com/office/drawing/2014/main" id="{CBF75F48-FAEF-4362-97D2-9FA2DED2C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399295"/>
              </p:ext>
            </p:extLst>
          </p:nvPr>
        </p:nvGraphicFramePr>
        <p:xfrm>
          <a:off x="2411413" y="4941888"/>
          <a:ext cx="339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10" imgW="3390900" imgH="355600" progId="Equation.3">
                  <p:embed/>
                </p:oleObj>
              </mc:Choice>
              <mc:Fallback>
                <p:oleObj name="Equation" r:id="rId10" imgW="3390900" imgH="355600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941888"/>
                        <a:ext cx="339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8">
            <a:extLst>
              <a:ext uri="{FF2B5EF4-FFF2-40B4-BE49-F238E27FC236}">
                <a16:creationId xmlns:a16="http://schemas.microsoft.com/office/drawing/2014/main" id="{EE778321-B41F-49C6-A94C-B3F516671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5300663"/>
          <a:ext cx="3619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12" imgW="3619500" imgH="482600" progId="Equation.3">
                  <p:embed/>
                </p:oleObj>
              </mc:Choice>
              <mc:Fallback>
                <p:oleObj name="Equation" r:id="rId12" imgW="3619500" imgH="482600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300663"/>
                        <a:ext cx="3619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9">
            <a:extLst>
              <a:ext uri="{FF2B5EF4-FFF2-40B4-BE49-F238E27FC236}">
                <a16:creationId xmlns:a16="http://schemas.microsoft.com/office/drawing/2014/main" id="{A84DBDA5-805C-482C-8FEF-DBB78E12A6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5300663"/>
          <a:ext cx="441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14" imgW="4419600" imgH="482600" progId="Equation.3">
                  <p:embed/>
                </p:oleObj>
              </mc:Choice>
              <mc:Fallback>
                <p:oleObj name="Equation" r:id="rId14" imgW="4419600" imgH="482600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300663"/>
                        <a:ext cx="4419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10">
            <a:extLst>
              <a:ext uri="{FF2B5EF4-FFF2-40B4-BE49-F238E27FC236}">
                <a16:creationId xmlns:a16="http://schemas.microsoft.com/office/drawing/2014/main" id="{2EF6F8DE-605F-4FFD-BC61-70B63D493C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5876925"/>
          <a:ext cx="3543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16" imgW="3543300" imgH="355600" progId="Equation.3">
                  <p:embed/>
                </p:oleObj>
              </mc:Choice>
              <mc:Fallback>
                <p:oleObj name="Equation" r:id="rId16" imgW="3543300" imgH="355600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876925"/>
                        <a:ext cx="3543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7" name="AutoShape 12">
            <a:hlinkClick r:id="rId18" action="ppaction://hlinksldjump"/>
            <a:extLst>
              <a:ext uri="{FF2B5EF4-FFF2-40B4-BE49-F238E27FC236}">
                <a16:creationId xmlns:a16="http://schemas.microsoft.com/office/drawing/2014/main" id="{28B307BA-1E21-4F8B-8520-FA4A6012A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429000"/>
            <a:ext cx="1368425" cy="7191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768 h 21600"/>
              <a:gd name="T14" fmla="*/ 18940 w 21600"/>
              <a:gd name="T15" fmla="*/ 168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837" y="0"/>
                </a:moveTo>
                <a:lnTo>
                  <a:pt x="16837" y="4768"/>
                </a:lnTo>
                <a:lnTo>
                  <a:pt x="3375" y="4768"/>
                </a:lnTo>
                <a:lnTo>
                  <a:pt x="3375" y="16832"/>
                </a:lnTo>
                <a:lnTo>
                  <a:pt x="16837" y="16832"/>
                </a:lnTo>
                <a:lnTo>
                  <a:pt x="16837" y="21600"/>
                </a:lnTo>
                <a:lnTo>
                  <a:pt x="21600" y="10800"/>
                </a:lnTo>
                <a:lnTo>
                  <a:pt x="16837" y="0"/>
                </a:lnTo>
                <a:close/>
              </a:path>
              <a:path w="21600" h="21600">
                <a:moveTo>
                  <a:pt x="1350" y="4768"/>
                </a:moveTo>
                <a:lnTo>
                  <a:pt x="1350" y="16832"/>
                </a:lnTo>
                <a:lnTo>
                  <a:pt x="2700" y="16832"/>
                </a:lnTo>
                <a:lnTo>
                  <a:pt x="2700" y="4768"/>
                </a:lnTo>
                <a:lnTo>
                  <a:pt x="1350" y="4768"/>
                </a:lnTo>
                <a:close/>
              </a:path>
              <a:path w="21600" h="21600">
                <a:moveTo>
                  <a:pt x="0" y="4768"/>
                </a:moveTo>
                <a:lnTo>
                  <a:pt x="0" y="16832"/>
                </a:lnTo>
                <a:lnTo>
                  <a:pt x="675" y="16832"/>
                </a:lnTo>
                <a:lnTo>
                  <a:pt x="675" y="4768"/>
                </a:lnTo>
                <a:lnTo>
                  <a:pt x="0" y="4768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Fig. 5.19</a:t>
            </a:r>
          </a:p>
        </p:txBody>
      </p:sp>
      <p:pic>
        <p:nvPicPr>
          <p:cNvPr id="14" name="Picture 5" descr="05_18">
            <a:extLst>
              <a:ext uri="{FF2B5EF4-FFF2-40B4-BE49-F238E27FC236}">
                <a16:creationId xmlns:a16="http://schemas.microsoft.com/office/drawing/2014/main" id="{B59E9425-74CC-4950-9E25-6483B787E1F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16" y="3452097"/>
            <a:ext cx="2539559" cy="180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E29F4D1-5736-48C3-B221-94320AE1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C6827464-EA91-4D5F-86F5-C4E2B41E4406}" type="slidenum">
              <a:rPr kumimoji="0" lang="en-US" altLang="ko-KR" smtClean="0"/>
              <a:pPr eaLnBrk="1" hangingPunct="1">
                <a:defRPr/>
              </a:pPr>
              <a:t>13</a:t>
            </a:fld>
            <a:endParaRPr kumimoji="0" lang="en-US" altLang="ko-KR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0CF952BD-063D-4C8E-8E0D-48866E76B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400">
                <a:ea typeface="+mj-ea"/>
              </a:rPr>
              <a:t>Fig.5.18</a:t>
            </a:r>
          </a:p>
        </p:txBody>
      </p:sp>
      <p:sp>
        <p:nvSpPr>
          <p:cNvPr id="78852" name="AutoShap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01C21CA4-FB25-4E6F-AF22-0D25636B84C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04025" y="188913"/>
            <a:ext cx="1008063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14 h 21600"/>
              <a:gd name="T14" fmla="*/ 15906 w 21600"/>
              <a:gd name="T15" fmla="*/ 17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98" y="0"/>
                </a:moveTo>
                <a:lnTo>
                  <a:pt x="12798" y="3814"/>
                </a:lnTo>
                <a:lnTo>
                  <a:pt x="3375" y="3814"/>
                </a:lnTo>
                <a:lnTo>
                  <a:pt x="3375" y="17786"/>
                </a:lnTo>
                <a:lnTo>
                  <a:pt x="12798" y="17786"/>
                </a:lnTo>
                <a:lnTo>
                  <a:pt x="12798" y="21600"/>
                </a:lnTo>
                <a:lnTo>
                  <a:pt x="21600" y="10800"/>
                </a:lnTo>
                <a:lnTo>
                  <a:pt x="12798" y="0"/>
                </a:lnTo>
                <a:close/>
              </a:path>
              <a:path w="21600" h="21600">
                <a:moveTo>
                  <a:pt x="1350" y="3814"/>
                </a:moveTo>
                <a:lnTo>
                  <a:pt x="1350" y="17786"/>
                </a:lnTo>
                <a:lnTo>
                  <a:pt x="2700" y="17786"/>
                </a:lnTo>
                <a:lnTo>
                  <a:pt x="2700" y="3814"/>
                </a:lnTo>
                <a:lnTo>
                  <a:pt x="1350" y="3814"/>
                </a:lnTo>
                <a:close/>
              </a:path>
              <a:path w="21600" h="21600">
                <a:moveTo>
                  <a:pt x="0" y="3814"/>
                </a:moveTo>
                <a:lnTo>
                  <a:pt x="0" y="17786"/>
                </a:lnTo>
                <a:lnTo>
                  <a:pt x="675" y="17786"/>
                </a:lnTo>
                <a:lnTo>
                  <a:pt x="675" y="3814"/>
                </a:lnTo>
                <a:lnTo>
                  <a:pt x="0" y="381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Back</a:t>
            </a:r>
          </a:p>
        </p:txBody>
      </p:sp>
      <p:sp>
        <p:nvSpPr>
          <p:cNvPr id="78853" name="AutoShap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7BE13B-B528-41F3-9102-089CF023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935038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624 h 21600"/>
              <a:gd name="T14" fmla="*/ 14874 w 21600"/>
              <a:gd name="T15" fmla="*/ 179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478" y="0"/>
                </a:moveTo>
                <a:lnTo>
                  <a:pt x="11478" y="3624"/>
                </a:lnTo>
                <a:lnTo>
                  <a:pt x="3375" y="3624"/>
                </a:lnTo>
                <a:lnTo>
                  <a:pt x="3375" y="17976"/>
                </a:lnTo>
                <a:lnTo>
                  <a:pt x="11478" y="17976"/>
                </a:lnTo>
                <a:lnTo>
                  <a:pt x="11478" y="21600"/>
                </a:lnTo>
                <a:lnTo>
                  <a:pt x="21600" y="10800"/>
                </a:lnTo>
                <a:lnTo>
                  <a:pt x="11478" y="0"/>
                </a:lnTo>
                <a:close/>
              </a:path>
              <a:path w="21600" h="21600">
                <a:moveTo>
                  <a:pt x="1350" y="3624"/>
                </a:moveTo>
                <a:lnTo>
                  <a:pt x="1350" y="17976"/>
                </a:lnTo>
                <a:lnTo>
                  <a:pt x="2700" y="17976"/>
                </a:lnTo>
                <a:lnTo>
                  <a:pt x="2700" y="3624"/>
                </a:lnTo>
                <a:lnTo>
                  <a:pt x="1350" y="3624"/>
                </a:lnTo>
                <a:close/>
              </a:path>
              <a:path w="21600" h="21600">
                <a:moveTo>
                  <a:pt x="0" y="3624"/>
                </a:moveTo>
                <a:lnTo>
                  <a:pt x="0" y="17976"/>
                </a:lnTo>
                <a:lnTo>
                  <a:pt x="675" y="17976"/>
                </a:lnTo>
                <a:lnTo>
                  <a:pt x="675" y="3624"/>
                </a:lnTo>
                <a:lnTo>
                  <a:pt x="0" y="362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Next</a:t>
            </a:r>
          </a:p>
        </p:txBody>
      </p:sp>
      <p:pic>
        <p:nvPicPr>
          <p:cNvPr id="78854" name="Picture 5" descr="05_18">
            <a:extLst>
              <a:ext uri="{FF2B5EF4-FFF2-40B4-BE49-F238E27FC236}">
                <a16:creationId xmlns:a16="http://schemas.microsoft.com/office/drawing/2014/main" id="{C382A549-E1BF-49B1-8E4F-60B5BF78D14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908050"/>
            <a:ext cx="7499350" cy="465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4DE51CC-8781-4FA3-9C9E-7EFFE6A2F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5700711"/>
            <a:ext cx="8393112" cy="115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tx1"/>
                </a:solidFill>
              </a:rPr>
              <a:t>For slowly varying signals, a future sample can be predicted from past samples.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D663C-EFF9-4BF4-8D00-153FC58D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A51DABE7-E034-45FF-B31A-E23A9D856AB9}" type="slidenum">
              <a:rPr kumimoji="0" lang="en-US" altLang="ko-KR" smtClean="0"/>
              <a:pPr eaLnBrk="1" hangingPunct="1">
                <a:defRPr/>
              </a:pPr>
              <a:t>14</a:t>
            </a:fld>
            <a:endParaRPr kumimoji="0" lang="en-US" altLang="ko-KR"/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69B5508D-6DE6-4AFF-BCCD-5E34CA7C3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j-ea"/>
            </a:endParaRP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15F48120-B154-4A91-97F0-6CAEA9C92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1" y="981075"/>
            <a:ext cx="8534400" cy="4051299"/>
          </a:xfrm>
        </p:spPr>
        <p:txBody>
          <a:bodyPr/>
          <a:lstStyle/>
          <a:p>
            <a:pPr lvl="1" eaLnBrk="1" hangingPunct="1"/>
            <a:r>
              <a:rPr lang="en-US" altLang="ko-KR" sz="2800" dirty="0"/>
              <a:t>Comparing the DPCM with DM system,</a:t>
            </a:r>
          </a:p>
          <a:p>
            <a:pPr lvl="2" eaLnBrk="1" hangingPunct="1"/>
            <a:r>
              <a:rPr lang="en-US" altLang="ko-KR" dirty="0"/>
              <a:t>The use of a one-bit (two-level) quantizer in the DM system</a:t>
            </a:r>
          </a:p>
          <a:p>
            <a:pPr lvl="2" eaLnBrk="1" hangingPunct="1"/>
            <a:r>
              <a:rPr lang="en-US" altLang="ko-KR" dirty="0"/>
              <a:t>Replacement of the prediction filter in the DPCM by a single delay element in DM.</a:t>
            </a:r>
          </a:p>
          <a:p>
            <a:pPr lvl="1" eaLnBrk="1" hangingPunct="1"/>
            <a:r>
              <a:rPr lang="en-US" altLang="ko-KR" sz="2800" dirty="0"/>
              <a:t>Noise is concerned</a:t>
            </a:r>
          </a:p>
          <a:p>
            <a:pPr lvl="2" eaLnBrk="1" hangingPunct="1"/>
            <a:r>
              <a:rPr lang="en-US" altLang="ko-KR" dirty="0"/>
              <a:t>DPCM, like DM, is subject to slope-overload distortion whenever the input signal changes too rapidly for the prediction filter to track it</a:t>
            </a:r>
          </a:p>
          <a:p>
            <a:pPr lvl="2" eaLnBrk="1" hangingPunct="1"/>
            <a:r>
              <a:rPr lang="en-US" altLang="ko-KR" dirty="0"/>
              <a:t>Like PCM, DPCM suffers from quantization noise</a:t>
            </a:r>
          </a:p>
        </p:txBody>
      </p:sp>
      <p:pic>
        <p:nvPicPr>
          <p:cNvPr id="5" name="Picture 5" descr="05_15">
            <a:extLst>
              <a:ext uri="{FF2B5EF4-FFF2-40B4-BE49-F238E27FC236}">
                <a16:creationId xmlns:a16="http://schemas.microsoft.com/office/drawing/2014/main" id="{DEC3FB12-2F28-4E7A-B091-A288CD1939B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1" y="4869056"/>
            <a:ext cx="2443480" cy="185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05_18">
            <a:extLst>
              <a:ext uri="{FF2B5EF4-FFF2-40B4-BE49-F238E27FC236}">
                <a16:creationId xmlns:a16="http://schemas.microsoft.com/office/drawing/2014/main" id="{FF562714-F124-40A6-9A90-87FDB4AB1B15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24" y="5067719"/>
            <a:ext cx="2606675" cy="161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8A7DE3C-FA18-4704-B133-D8E97E514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" y="1447800"/>
            <a:ext cx="84724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br>
              <a:rPr lang="en-US" altLang="en-US" sz="2400" dirty="0">
                <a:solidFill>
                  <a:schemeClr val="tx1"/>
                </a:solidFill>
              </a:rPr>
            </a:b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 Inappropriate step size </a:t>
            </a:r>
            <a:r>
              <a:rPr lang="en-US" alt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 creates noise.</a:t>
            </a:r>
            <a:br>
              <a:rPr lang="en-US" altLang="en-US" sz="2400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 Make delta (</a:t>
            </a:r>
            <a: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  <a:t></a:t>
            </a:r>
            <a:r>
              <a:rPr lang="en-US" alt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 or D)  adaptive.</a:t>
            </a:r>
            <a:br>
              <a:rPr lang="en-US" altLang="en-US" sz="2400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  <a:t>       </a:t>
            </a:r>
            <a:r>
              <a:rPr lang="en-US" altLang="en-US" sz="2400" u="sng" dirty="0">
                <a:solidFill>
                  <a:schemeClr val="tx1"/>
                </a:solidFill>
                <a:sym typeface="Symbol" panose="05050102010706020507" pitchFamily="18" charset="2"/>
              </a:rPr>
              <a:t>number of successive 1</a:t>
            </a:r>
            <a:r>
              <a:rPr lang="en-US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’</a:t>
            </a:r>
            <a:r>
              <a:rPr lang="en-US" altLang="en-US" sz="2400" u="sng" dirty="0">
                <a:solidFill>
                  <a:schemeClr val="tx1"/>
                </a:solidFill>
                <a:sym typeface="Symbol" panose="05050102010706020507" pitchFamily="18" charset="2"/>
              </a:rPr>
              <a:t>s or 0</a:t>
            </a:r>
            <a:r>
              <a:rPr lang="en-US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’</a:t>
            </a:r>
            <a:r>
              <a:rPr lang="en-US" altLang="en-US" sz="2400" u="sng" dirty="0">
                <a:solidFill>
                  <a:schemeClr val="tx1"/>
                </a:solidFill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	</a:t>
            </a:r>
            <a:r>
              <a:rPr lang="en-US" altLang="en-US" sz="2400" u="sng" dirty="0">
                <a:solidFill>
                  <a:schemeClr val="tx1"/>
                </a:solidFill>
                <a:sym typeface="Symbol" panose="05050102010706020507" pitchFamily="18" charset="2"/>
              </a:rPr>
              <a:t>step size</a:t>
            </a:r>
            <a:br>
              <a:rPr lang="en-US" altLang="en-US" sz="2400" u="sng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		1				    </a:t>
            </a:r>
            <a: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  <a:t></a:t>
            </a:r>
            <a:b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 		2				    </a:t>
            </a:r>
            <a: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  <a:t></a:t>
            </a:r>
            <a:b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 		3				    2</a:t>
            </a:r>
            <a: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  <a:t></a:t>
            </a:r>
            <a:b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 		4				    4</a:t>
            </a:r>
            <a: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  <a:t></a:t>
            </a:r>
            <a:b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  <a:t>	         …		     		     ...</a:t>
            </a:r>
            <a:br>
              <a:rPr lang="en-US" altLang="en-US" sz="2400" i="1" dirty="0">
                <a:solidFill>
                  <a:schemeClr val="tx1"/>
                </a:solidFill>
                <a:sym typeface="Symbol" panose="05050102010706020507" pitchFamily="18" charset="2"/>
              </a:rPr>
            </a:br>
            <a:br>
              <a:rPr lang="en-US" altLang="en-US" sz="1600" dirty="0">
                <a:solidFill>
                  <a:schemeClr val="tx1"/>
                </a:solidFill>
                <a:sym typeface="Symbol" panose="05050102010706020507" pitchFamily="18" charset="2"/>
              </a:rPr>
            </a:br>
            <a:br>
              <a:rPr lang="en-US" altLang="en-US" sz="2400" dirty="0">
                <a:solidFill>
                  <a:schemeClr val="tx1"/>
                </a:solidFill>
                <a:sym typeface="Symbol" panose="05050102010706020507" pitchFamily="18" charset="2"/>
              </a:rPr>
            </a:br>
            <a:br>
              <a:rPr lang="en-US" altLang="en-US" sz="2400" dirty="0">
                <a:solidFill>
                  <a:schemeClr val="tx1"/>
                </a:solidFill>
                <a:sym typeface="Symbol" panose="05050102010706020507" pitchFamily="18" charset="2"/>
              </a:rPr>
            </a:br>
            <a:endParaRPr lang="en-US" altLang="en-US" sz="240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69233F-0C7F-45E5-BE85-C3C663198C8C}"/>
              </a:ext>
            </a:extLst>
          </p:cNvPr>
          <p:cNvSpPr/>
          <p:nvPr/>
        </p:nvSpPr>
        <p:spPr>
          <a:xfrm>
            <a:off x="2133600" y="405825"/>
            <a:ext cx="5493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4) Adaptive Delta Modulation 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BFCE5-A653-4D93-B5DA-3FE05D6B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3A7EB-9622-441B-B585-1965E4886B47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59F84C9-6233-4CB7-9D1A-495722BA02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587375"/>
            <a:ext cx="7010400" cy="228600"/>
          </a:xfrm>
        </p:spPr>
        <p:txBody>
          <a:bodyPr/>
          <a:lstStyle/>
          <a:p>
            <a:r>
              <a:rPr lang="en-US" altLang="en-US" sz="2800" b="0" dirty="0">
                <a:solidFill>
                  <a:schemeClr val="tx1"/>
                </a:solidFill>
                <a:effectLst/>
                <a:latin typeface="+mn-lt"/>
              </a:rPr>
              <a:t>ADM Block Diagram.</a:t>
            </a:r>
          </a:p>
        </p:txBody>
      </p:sp>
      <p:pic>
        <p:nvPicPr>
          <p:cNvPr id="73731" name="Picture 3" descr="AABRMQE0">
            <a:extLst>
              <a:ext uri="{FF2B5EF4-FFF2-40B4-BE49-F238E27FC236}">
                <a16:creationId xmlns:a16="http://schemas.microsoft.com/office/drawing/2014/main" id="{728FFB6E-4193-4B17-9111-428123BF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752600"/>
            <a:ext cx="9115502" cy="51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EDE1F-51B7-4358-B507-CB62A379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3A7EB-9622-441B-B585-1965E4886B47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2454D2-E4B6-45F2-997E-C0C8492D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30C29EAE-166B-4D56-8801-DDE6F825FFEE}" type="slidenum">
              <a:rPr kumimoji="0" lang="en-US" altLang="ko-KR" smtClean="0"/>
              <a:pPr eaLnBrk="1" hangingPunct="1">
                <a:defRPr/>
              </a:pPr>
              <a:t>17</a:t>
            </a:fld>
            <a:endParaRPr kumimoji="0" lang="en-US" altLang="ko-KR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C94ADD3E-1359-40B9-8C48-D7A3D3352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ko-KR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ko-KR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ore techniques to be discussed later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7EB11A7D-ADDB-4F88-9632-3903393B8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19100" indent="-419100" eaLnBrk="1" hangingPunct="1"/>
            <a:r>
              <a:rPr lang="en-US" altLang="ko-KR" dirty="0"/>
              <a:t>Liner Prediction</a:t>
            </a:r>
          </a:p>
          <a:p>
            <a:pPr marL="419100" indent="-419100" eaLnBrk="1" hangingPunct="1"/>
            <a:r>
              <a:rPr lang="en-US" altLang="ko-KR" dirty="0"/>
              <a:t>Liner Adaptive Prediction</a:t>
            </a:r>
          </a:p>
          <a:p>
            <a:pPr marL="419100" indent="-419100" eaLnBrk="1" hangingPunct="1"/>
            <a:r>
              <a:rPr lang="en-US" altLang="ko-KR" dirty="0"/>
              <a:t>Adaptive Differential Pulse Code Modulation</a:t>
            </a:r>
          </a:p>
          <a:p>
            <a:pPr marL="419100" indent="-419100" eaLnBrk="1" hangingPunct="1"/>
            <a:endParaRPr lang="en-US" altLang="ko-KR" dirty="0"/>
          </a:p>
        </p:txBody>
      </p:sp>
      <p:sp>
        <p:nvSpPr>
          <p:cNvPr id="84997" name="AutoShape 4">
            <a:hlinkClick r:id="" action="ppaction://noaction"/>
            <a:extLst>
              <a:ext uri="{FF2B5EF4-FFF2-40B4-BE49-F238E27FC236}">
                <a16:creationId xmlns:a16="http://schemas.microsoft.com/office/drawing/2014/main" id="{107BBC82-1444-4597-8D29-3CFCA52DA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589588"/>
            <a:ext cx="1368425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768 h 21600"/>
              <a:gd name="T14" fmla="*/ 18940 w 21600"/>
              <a:gd name="T15" fmla="*/ 168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837" y="0"/>
                </a:moveTo>
                <a:lnTo>
                  <a:pt x="16837" y="4768"/>
                </a:lnTo>
                <a:lnTo>
                  <a:pt x="3375" y="4768"/>
                </a:lnTo>
                <a:lnTo>
                  <a:pt x="3375" y="16832"/>
                </a:lnTo>
                <a:lnTo>
                  <a:pt x="16837" y="16832"/>
                </a:lnTo>
                <a:lnTo>
                  <a:pt x="16837" y="21600"/>
                </a:lnTo>
                <a:lnTo>
                  <a:pt x="21600" y="10800"/>
                </a:lnTo>
                <a:lnTo>
                  <a:pt x="16837" y="0"/>
                </a:lnTo>
                <a:close/>
              </a:path>
              <a:path w="21600" h="21600">
                <a:moveTo>
                  <a:pt x="1350" y="4768"/>
                </a:moveTo>
                <a:lnTo>
                  <a:pt x="1350" y="16832"/>
                </a:lnTo>
                <a:lnTo>
                  <a:pt x="2700" y="16832"/>
                </a:lnTo>
                <a:lnTo>
                  <a:pt x="2700" y="4768"/>
                </a:lnTo>
                <a:lnTo>
                  <a:pt x="1350" y="4768"/>
                </a:lnTo>
                <a:close/>
              </a:path>
              <a:path w="21600" h="21600">
                <a:moveTo>
                  <a:pt x="0" y="4768"/>
                </a:moveTo>
                <a:lnTo>
                  <a:pt x="0" y="16832"/>
                </a:lnTo>
                <a:lnTo>
                  <a:pt x="675" y="16832"/>
                </a:lnTo>
                <a:lnTo>
                  <a:pt x="675" y="4768"/>
                </a:lnTo>
                <a:lnTo>
                  <a:pt x="0" y="4768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Fig. 5.20</a:t>
            </a:r>
          </a:p>
        </p:txBody>
      </p:sp>
      <p:pic>
        <p:nvPicPr>
          <p:cNvPr id="6" name="Picture 5" descr="05_19">
            <a:extLst>
              <a:ext uri="{FF2B5EF4-FFF2-40B4-BE49-F238E27FC236}">
                <a16:creationId xmlns:a16="http://schemas.microsoft.com/office/drawing/2014/main" id="{4B2643A3-3E6D-4B83-BCB4-614F8926686F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819400"/>
            <a:ext cx="8229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BA819ED-EBFA-4AAB-9019-FFADE01AE2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22513" y="381000"/>
            <a:ext cx="5099050" cy="533400"/>
          </a:xfrm>
        </p:spPr>
        <p:txBody>
          <a:bodyPr/>
          <a:lstStyle/>
          <a:p>
            <a:pPr algn="l"/>
            <a:r>
              <a:rPr lang="en-US" altLang="en-US" sz="3200" dirty="0">
                <a:solidFill>
                  <a:schemeClr val="tx1"/>
                </a:solidFill>
                <a:effectLst/>
                <a:latin typeface="+mn-lt"/>
              </a:rPr>
              <a:t>Speech Coding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BD3B850-400F-4F28-80B3-2D818EF2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4" y="914400"/>
            <a:ext cx="86963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Tx/>
              <a:buChar char="-"/>
            </a:pPr>
            <a:r>
              <a:rPr lang="en-US" altLang="en-US" sz="2400" dirty="0">
                <a:solidFill>
                  <a:schemeClr val="tx1"/>
                </a:solidFill>
              </a:rPr>
              <a:t> Waveform coders: output approximates original voice signal.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    * PCM, DPCM, DM, CVSD (24 – 64 k bits/s)</a:t>
            </a:r>
            <a:br>
              <a:rPr lang="en-US" altLang="en-US" sz="2400" dirty="0">
                <a:solidFill>
                  <a:schemeClr val="tx1"/>
                </a:solidFill>
              </a:rPr>
            </a:b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- Vocoder: parameterize voice signals based on speech models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   * CELP, VSELP  (2 -16 k bits/s)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875FB3-DAAD-4E54-80F3-05D6662D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3A7EB-9622-441B-B585-1965E4886B47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216CE0-401B-422C-AC34-13855099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69FB22B3-BB85-4522-8D25-94A3145D8970}" type="slidenum">
              <a:rPr kumimoji="0" lang="en-US" altLang="ko-KR" smtClean="0"/>
              <a:pPr eaLnBrk="1" hangingPunct="1">
                <a:defRPr/>
              </a:pPr>
              <a:t>19</a:t>
            </a:fld>
            <a:endParaRPr kumimoji="0" lang="en-US" altLang="ko-KR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8A4224C3-B773-48EA-90A1-F69B49121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6324" y="390525"/>
            <a:ext cx="7954107" cy="446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400" b="0" dirty="0">
                <a:effectLst/>
                <a:latin typeface="+mn-lt"/>
                <a:ea typeface="+mj-ea"/>
              </a:rPr>
              <a:t>Comparing Encoding Techniques to speech signal (fs=8kHz.)</a:t>
            </a:r>
          </a:p>
        </p:txBody>
      </p:sp>
      <p:pic>
        <p:nvPicPr>
          <p:cNvPr id="86021" name="Picture 2">
            <a:extLst>
              <a:ext uri="{FF2B5EF4-FFF2-40B4-BE49-F238E27FC236}">
                <a16:creationId xmlns:a16="http://schemas.microsoft.com/office/drawing/2014/main" id="{BE352B91-3403-4A57-90E1-4332FAD3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" y="907659"/>
            <a:ext cx="7954108" cy="596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C72CE2-7AE5-4330-AF20-B2E6B5CB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A3F8E0E8-ED08-49AD-A4BD-7AC5DE5115F4}" type="slidenum">
              <a:rPr kumimoji="0" lang="en-US" altLang="ko-KR" smtClean="0"/>
              <a:pPr eaLnBrk="1" hangingPunct="1">
                <a:defRPr/>
              </a:pPr>
              <a:t>2</a:t>
            </a:fld>
            <a:endParaRPr kumimoji="0" lang="en-US" altLang="ko-KR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B3E716AA-4DF6-48BD-A5B9-728E073CB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 sz="3200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Delta Modulation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5E73A3D1-7119-4B7E-BFB7-493AE509D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ko-KR" sz="2500" dirty="0"/>
              <a:t>PCM has certain limitations So, we use other forms like;</a:t>
            </a:r>
          </a:p>
          <a:p>
            <a:pPr eaLnBrk="1" hangingPunct="1"/>
            <a:r>
              <a:rPr lang="en-US" altLang="ko-KR" sz="2500" dirty="0"/>
              <a:t>DM (Delta Modulation)</a:t>
            </a:r>
          </a:p>
          <a:p>
            <a:pPr lvl="1" eaLnBrk="1" hangingPunct="1"/>
            <a:r>
              <a:rPr lang="en-US" altLang="ko-KR" dirty="0"/>
              <a:t>An incoming message signal is oversampled to purposely increase the correlation between adjacent samples of the signal</a:t>
            </a:r>
          </a:p>
          <a:p>
            <a:pPr lvl="1" eaLnBrk="1" hangingPunct="1"/>
            <a:r>
              <a:rPr lang="en-US" altLang="ko-KR" dirty="0"/>
              <a:t>The difference between the input signal and its approximation is quantized into only two levels - corresponding to positive and negative differences</a:t>
            </a:r>
          </a:p>
        </p:txBody>
      </p:sp>
      <p:graphicFrame>
        <p:nvGraphicFramePr>
          <p:cNvPr id="69637" name="Object 4">
            <a:extLst>
              <a:ext uri="{FF2B5EF4-FFF2-40B4-BE49-F238E27FC236}">
                <a16:creationId xmlns:a16="http://schemas.microsoft.com/office/drawing/2014/main" id="{198B4260-F810-499D-951E-AB47A0A3F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2001"/>
              </p:ext>
            </p:extLst>
          </p:nvPr>
        </p:nvGraphicFramePr>
        <p:xfrm>
          <a:off x="450928" y="4347740"/>
          <a:ext cx="394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3949700" imgH="355600" progId="Equation.3">
                  <p:embed/>
                </p:oleObj>
              </mc:Choice>
              <mc:Fallback>
                <p:oleObj name="Equation" r:id="rId4" imgW="3949700" imgH="35560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28" y="4347740"/>
                        <a:ext cx="3949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5">
            <a:extLst>
              <a:ext uri="{FF2B5EF4-FFF2-40B4-BE49-F238E27FC236}">
                <a16:creationId xmlns:a16="http://schemas.microsoft.com/office/drawing/2014/main" id="{98D6FD61-13D6-4232-9652-67365A7FEF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520263"/>
              </p:ext>
            </p:extLst>
          </p:nvPr>
        </p:nvGraphicFramePr>
        <p:xfrm>
          <a:off x="401320" y="4847802"/>
          <a:ext cx="394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6" imgW="3949700" imgH="355600" progId="Equation.3">
                  <p:embed/>
                </p:oleObj>
              </mc:Choice>
              <mc:Fallback>
                <p:oleObj name="Equation" r:id="rId6" imgW="3949700" imgH="3556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" y="4847802"/>
                        <a:ext cx="3949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6">
            <a:extLst>
              <a:ext uri="{FF2B5EF4-FFF2-40B4-BE49-F238E27FC236}">
                <a16:creationId xmlns:a16="http://schemas.microsoft.com/office/drawing/2014/main" id="{F1C749D8-8D5E-4FAB-B84B-0E939AFB2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370473"/>
              </p:ext>
            </p:extLst>
          </p:nvPr>
        </p:nvGraphicFramePr>
        <p:xfrm>
          <a:off x="311150" y="5322464"/>
          <a:ext cx="3200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8" imgW="3200400" imgH="355600" progId="Equation.3">
                  <p:embed/>
                </p:oleObj>
              </mc:Choice>
              <mc:Fallback>
                <p:oleObj name="Equation" r:id="rId8" imgW="3200400" imgH="35560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5322464"/>
                        <a:ext cx="3200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7">
            <a:extLst>
              <a:ext uri="{FF2B5EF4-FFF2-40B4-BE49-F238E27FC236}">
                <a16:creationId xmlns:a16="http://schemas.microsoft.com/office/drawing/2014/main" id="{22D410EB-413B-48EE-95CB-DC021BA15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709585"/>
              </p:ext>
            </p:extLst>
          </p:nvPr>
        </p:nvGraphicFramePr>
        <p:xfrm>
          <a:off x="215900" y="5787602"/>
          <a:ext cx="4140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0" imgW="4140200" imgH="355600" progId="Equation.3">
                  <p:embed/>
                </p:oleObj>
              </mc:Choice>
              <mc:Fallback>
                <p:oleObj name="Equation" r:id="rId10" imgW="4140200" imgH="35560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787602"/>
                        <a:ext cx="4140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 descr="05_15">
            <a:extLst>
              <a:ext uri="{FF2B5EF4-FFF2-40B4-BE49-F238E27FC236}">
                <a16:creationId xmlns:a16="http://schemas.microsoft.com/office/drawing/2014/main" id="{DD33FD92-0926-44BA-A999-75645E1260F3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84" y="3397180"/>
            <a:ext cx="4506522" cy="341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BEF7D7-2E9E-4912-B5A1-70A3551FB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843622"/>
              </p:ext>
            </p:extLst>
          </p:nvPr>
        </p:nvGraphicFramePr>
        <p:xfrm>
          <a:off x="228600" y="898939"/>
          <a:ext cx="8686800" cy="5872311"/>
        </p:xfrm>
        <a:graphic>
          <a:graphicData uri="http://schemas.openxmlformats.org/drawingml/2006/table">
            <a:tbl>
              <a:tblPr/>
              <a:tblGrid>
                <a:gridCol w="1737360">
                  <a:extLst>
                    <a:ext uri="{9D8B030D-6E8A-4147-A177-3AD203B41FA5}">
                      <a16:colId xmlns:a16="http://schemas.microsoft.com/office/drawing/2014/main" val="390088719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2201852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65509281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12741744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82689295"/>
                    </a:ext>
                  </a:extLst>
                </a:gridCol>
              </a:tblGrid>
              <a:tr h="45059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BASIS OF COMPARISON</a:t>
                      </a:r>
                      <a:endParaRPr lang="en-US" sz="1600" dirty="0">
                        <a:effectLst/>
                      </a:endParaRP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PCM</a:t>
                      </a:r>
                      <a:endParaRPr lang="en-US" sz="1600">
                        <a:effectLst/>
                      </a:endParaRP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DM</a:t>
                      </a:r>
                      <a:endParaRPr lang="en-US" sz="1600">
                        <a:effectLst/>
                      </a:endParaRP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ADM</a:t>
                      </a:r>
                      <a:endParaRPr lang="en-US" sz="1600">
                        <a:effectLst/>
                      </a:endParaRP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DPCM</a:t>
                      </a:r>
                      <a:endParaRPr lang="en-US" sz="1600">
                        <a:effectLst/>
                      </a:endParaRP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380616"/>
                  </a:ext>
                </a:extLst>
              </a:tr>
              <a:tr h="66980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Number of Bits</a:t>
                      </a:r>
                      <a:endParaRPr lang="en-US" sz="1600" dirty="0">
                        <a:effectLst/>
                      </a:endParaRP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It can use 4,8 or 16 bits per sample.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It uses one bit for one sample.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It uses only one bit for one sample.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Bits can be more than one but are less than PCM.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6081"/>
                  </a:ext>
                </a:extLst>
              </a:tr>
              <a:tr h="110822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Levels And Step Size</a:t>
                      </a:r>
                      <a:endParaRPr lang="en-US" sz="1600" dirty="0">
                        <a:effectLst/>
                      </a:endParaRP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The number of levels depends on number of bits. Level size is fixed.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Step size is kept fixed and cannot be varied.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Step size varies according to the signal variation.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Number of levels is fixed.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03580"/>
                  </a:ext>
                </a:extLst>
              </a:tr>
              <a:tr h="8890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Quantization Error &amp; Distortion</a:t>
                      </a:r>
                      <a:endParaRPr lang="en-US" sz="1600" dirty="0">
                        <a:effectLst/>
                      </a:endParaRP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Quantization error depends on the number of levels.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 Slope-overload distortion is present.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Quantization noise is present but no other errors.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Slope overload distortion and quantization noise is present.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45874"/>
                  </a:ext>
                </a:extLst>
              </a:tr>
              <a:tr h="8890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Bandwidth</a:t>
                      </a:r>
                      <a:endParaRPr lang="en-US" sz="1600" dirty="0">
                        <a:effectLst/>
                      </a:endParaRP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Highest bandwidth is required since the number of bits is high.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Lowest bandwidth is required.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Lowest bandwidth is required.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Bandwidth required is less than PCM.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117856"/>
                  </a:ext>
                </a:extLst>
              </a:tr>
              <a:tr h="779413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Feedback</a:t>
                      </a:r>
                      <a:endParaRPr lang="en-US" sz="1600" dirty="0">
                        <a:effectLst/>
                      </a:endParaRP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There is no feedback in transmitter or receiver.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Feedback exists in the transmitter.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Feedback exists in the transmitter.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Feedback exists in the transmitter.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58625"/>
                  </a:ext>
                </a:extLst>
              </a:tr>
              <a:tr h="560203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Complexity</a:t>
                      </a:r>
                      <a:endParaRPr lang="en-US" sz="1600" dirty="0">
                        <a:effectLst/>
                      </a:endParaRP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Complex system to implement.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Simple to implement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Simple to implement.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Simple to implement.</a:t>
                      </a:r>
                    </a:p>
                  </a:txBody>
                  <a:tcPr marL="23440" marR="23440" marT="5860" marB="5860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5490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7028D-860D-412C-B88B-CB79D81C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D2200-E37A-44EC-8B06-5B3A986ABF90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F7FE12D-84D4-4FCC-AE68-D57519ECA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8543"/>
            <a:ext cx="5334000" cy="7282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9484" rIns="0" bIns="14600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</a:rPr>
              <a:t>Table: PCM Vs DM Vs ADM Vs DPCM</a:t>
            </a:r>
          </a:p>
        </p:txBody>
      </p:sp>
    </p:spTree>
    <p:extLst>
      <p:ext uri="{BB962C8B-B14F-4D97-AF65-F5344CB8AC3E}">
        <p14:creationId xmlns:p14="http://schemas.microsoft.com/office/powerpoint/2010/main" val="1291680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150E-5D74-4F29-892B-D30E60ECDB98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Time Division Multiplexing - TDM</a:t>
            </a:r>
            <a:endParaRPr lang="en-US" altLang="ko-KR" sz="2400" dirty="0"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7" y="1905000"/>
            <a:ext cx="9117106" cy="2743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4581-CF9B-4B22-AE57-D62A89362972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 sz="2400" dirty="0">
                <a:effectLst/>
                <a:latin typeface="+mn-lt"/>
                <a:ea typeface="+mj-ea"/>
              </a:rPr>
              <a:t>Time Division Multiplexing - TDM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1" y="981075"/>
            <a:ext cx="8915400" cy="5145088"/>
          </a:xfrm>
        </p:spPr>
        <p:txBody>
          <a:bodyPr/>
          <a:lstStyle/>
          <a:p>
            <a:pPr eaLnBrk="1" hangingPunct="1"/>
            <a:r>
              <a:rPr lang="en-US" altLang="ko-KR" sz="2400" b="1" dirty="0"/>
              <a:t>Time-division Multiplexing</a:t>
            </a:r>
          </a:p>
          <a:p>
            <a:pPr lvl="1" eaLnBrk="1" hangingPunct="1"/>
            <a:r>
              <a:rPr lang="en-US" altLang="ko-KR" sz="2400" dirty="0"/>
              <a:t>Enables the joint utilization of a common communication channel by a plurality of independent message sources without mutual interference among them</a:t>
            </a:r>
          </a:p>
          <a:p>
            <a:pPr lvl="1" eaLnBrk="1" hangingPunct="1"/>
            <a:r>
              <a:rPr lang="en-US" altLang="ko-KR" sz="2400" dirty="0"/>
              <a:t>Highly sensitive to dispersion in the common channel –                a non-constant magnitude response of the channel and a nonlinear phase response.</a:t>
            </a:r>
          </a:p>
          <a:p>
            <a:pPr eaLnBrk="1" hangingPunct="1"/>
            <a:r>
              <a:rPr lang="en-US" altLang="ko-KR" sz="2400" b="1" dirty="0"/>
              <a:t>Synchronization</a:t>
            </a:r>
          </a:p>
          <a:p>
            <a:pPr lvl="1" eaLnBrk="1" hangingPunct="1"/>
            <a:r>
              <a:rPr lang="en-US" altLang="ko-KR" sz="2400" dirty="0"/>
              <a:t>Keep the same time as a distant standard clock at the transmitter</a:t>
            </a:r>
          </a:p>
          <a:p>
            <a:pPr lvl="1" eaLnBrk="1" hangingPunct="1"/>
            <a:r>
              <a:rPr lang="en-US" altLang="ko-KR" sz="2400" dirty="0"/>
              <a:t>One possible procedure to synchronize the transmitter and receiver clocks is to set aside a code element or pulse at the end of a frame and to transmit this pulse every other frame only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5063"/>
            <a:ext cx="2133600" cy="476250"/>
          </a:xfrm>
        </p:spPr>
        <p:txBody>
          <a:bodyPr/>
          <a:lstStyle/>
          <a:p>
            <a:fld id="{99033BC0-65EB-4962-AFDC-CF53F2F124C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57200"/>
            <a:ext cx="7543800" cy="446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Concept (TDM)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500" dirty="0"/>
              <a:t>1. Restricting each input by low-pass anti-aliasing filter</a:t>
            </a:r>
          </a:p>
          <a:p>
            <a:pPr>
              <a:buFont typeface="Wingdings" pitchFamily="2" charset="2"/>
              <a:buNone/>
            </a:pPr>
            <a:r>
              <a:rPr lang="en-US" altLang="en-US" sz="2500" dirty="0"/>
              <a:t>2. Commutator – takes sample from each input message           (fs &gt; 2W); interleave samples in a frame T</a:t>
            </a:r>
            <a:r>
              <a:rPr lang="en-US" altLang="en-US" sz="2500" baseline="-25000" dirty="0"/>
              <a:t>s</a:t>
            </a:r>
            <a:r>
              <a:rPr lang="en-US" altLang="en-US" sz="2500" dirty="0"/>
              <a:t>;</a:t>
            </a:r>
          </a:p>
          <a:p>
            <a:pPr>
              <a:buFont typeface="Wingdings" pitchFamily="2" charset="2"/>
              <a:buNone/>
            </a:pPr>
            <a:r>
              <a:rPr lang="en-US" altLang="en-US" sz="2500" dirty="0"/>
              <a:t>3. Pulse  modulator – transformation  for transmission  over    common channel</a:t>
            </a:r>
          </a:p>
          <a:p>
            <a:pPr>
              <a:buFont typeface="Wingdings" pitchFamily="2" charset="2"/>
              <a:buNone/>
            </a:pPr>
            <a:r>
              <a:rPr lang="en-US" altLang="en-US" sz="2500" dirty="0"/>
              <a:t>4. Pulse demodulator </a:t>
            </a:r>
          </a:p>
          <a:p>
            <a:pPr>
              <a:buFont typeface="Wingdings" pitchFamily="2" charset="2"/>
              <a:buNone/>
            </a:pPr>
            <a:r>
              <a:rPr lang="en-US" altLang="en-US" sz="2500" dirty="0"/>
              <a:t>5. </a:t>
            </a:r>
            <a:r>
              <a:rPr lang="en-US" altLang="en-US" sz="2500" dirty="0" err="1"/>
              <a:t>Decommutator</a:t>
            </a:r>
            <a:r>
              <a:rPr lang="en-US" altLang="en-US" sz="2500" dirty="0"/>
              <a:t> – synchronized with the commutator</a:t>
            </a:r>
          </a:p>
        </p:txBody>
      </p:sp>
    </p:spTree>
    <p:extLst>
      <p:ext uri="{BB962C8B-B14F-4D97-AF65-F5344CB8AC3E}">
        <p14:creationId xmlns:p14="http://schemas.microsoft.com/office/powerpoint/2010/main" val="380547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004-E81B-4BBC-B008-C81FF1C601C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/>
                <a:latin typeface="+mn-lt"/>
                <a:ea typeface="+mj-ea"/>
              </a:rPr>
              <a:t>Synchronization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TDM - Easy to add and drop sources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Pulses duration considerations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time interval limited by the sampling rate (reciprocal)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more users – shorter pulses – difficult to generate;    highly  influenced by impairments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upper limit of number of independent sources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Transmitter-receiver  clock sync  – very important –  two local clocks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separate code element or pulse at the end of a frame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orderly  procedure  for  detecting sync pulses –  searching  procedure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3886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A9B2FA79-C87D-4DA3-974F-7AE02E3D8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838200"/>
            <a:ext cx="85502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 Time interleaving of samples from different sources to be transmitted over a single communication channel.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5CA2F4D-F327-4ED9-B779-01503DE45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607" y="228600"/>
            <a:ext cx="69008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Time Division Multiplexing</a:t>
            </a:r>
          </a:p>
        </p:txBody>
      </p:sp>
      <p:pic>
        <p:nvPicPr>
          <p:cNvPr id="75780" name="Picture 4" descr="AABRMQF0">
            <a:extLst>
              <a:ext uri="{FF2B5EF4-FFF2-40B4-BE49-F238E27FC236}">
                <a16:creationId xmlns:a16="http://schemas.microsoft.com/office/drawing/2014/main" id="{AC3A6BA0-ABE0-4FC3-86D0-0826C54E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518"/>
            <a:ext cx="8320088" cy="50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8FF885-AC7B-4AE2-9310-B2D0B3D2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D2200-E37A-44EC-8B06-5B3A986ABF90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0911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28600" y="620713"/>
            <a:ext cx="881168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latinLnBrk="1" hangingPunct="1"/>
            <a:endParaRPr lang="en-US" altLang="en-US" dirty="0"/>
          </a:p>
          <a:p>
            <a:pPr marL="342900" indent="-342900" eaLnBrk="1" latinLnBrk="1" hangingPunct="1"/>
            <a:r>
              <a:rPr lang="en-US" altLang="en-US" sz="2400" b="1" dirty="0">
                <a:latin typeface="+mn-lt"/>
              </a:rPr>
              <a:t>1)The commutator</a:t>
            </a:r>
          </a:p>
          <a:p>
            <a:pPr marL="342900" indent="-342900" eaLnBrk="1" latinLnBrk="1" hangingPunct="1"/>
            <a:r>
              <a:rPr lang="en-US" altLang="en-US" sz="2300" dirty="0">
                <a:latin typeface="+mn-lt"/>
              </a:rPr>
              <a:t>1-Takes a narrow sample of each of the N signals at a rate fs&gt;2W. </a:t>
            </a:r>
          </a:p>
          <a:p>
            <a:pPr marL="342900" indent="-342900" eaLnBrk="1" latinLnBrk="1" hangingPunct="1"/>
            <a:r>
              <a:rPr lang="en-US" altLang="en-US" sz="2300" dirty="0">
                <a:latin typeface="+mn-lt"/>
              </a:rPr>
              <a:t>2-Sequentially interleave these N samples inside the sampling interval Ts.</a:t>
            </a:r>
          </a:p>
          <a:p>
            <a:pPr marL="342900" indent="-342900" eaLnBrk="1" latinLnBrk="1" hangingPunct="1"/>
            <a:r>
              <a:rPr lang="en-US" altLang="en-US" sz="2000" dirty="0"/>
              <a:t>TDM             Bandwidth expansion factor N. </a:t>
            </a:r>
          </a:p>
        </p:txBody>
      </p:sp>
      <p:sp>
        <p:nvSpPr>
          <p:cNvPr id="30723" name="AutoShape 7"/>
          <p:cNvSpPr>
            <a:spLocks noChangeArrowheads="1"/>
          </p:cNvSpPr>
          <p:nvPr/>
        </p:nvSpPr>
        <p:spPr bwMode="auto">
          <a:xfrm>
            <a:off x="1260475" y="2026147"/>
            <a:ext cx="358775" cy="287337"/>
          </a:xfrm>
          <a:prstGeom prst="rightArrow">
            <a:avLst>
              <a:gd name="adj1" fmla="val 50000"/>
              <a:gd name="adj2" fmla="val 31216"/>
            </a:avLst>
          </a:prstGeom>
          <a:solidFill>
            <a:srgbClr val="03AD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0724" name="Line 14"/>
          <p:cNvSpPr>
            <a:spLocks noChangeShapeType="1"/>
          </p:cNvSpPr>
          <p:nvPr/>
        </p:nvSpPr>
        <p:spPr bwMode="auto">
          <a:xfrm>
            <a:off x="900113" y="4365625"/>
            <a:ext cx="655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16"/>
          <p:cNvSpPr txBox="1">
            <a:spLocks noChangeArrowheads="1"/>
          </p:cNvSpPr>
          <p:nvPr/>
        </p:nvSpPr>
        <p:spPr bwMode="auto">
          <a:xfrm>
            <a:off x="228600" y="4867097"/>
            <a:ext cx="862964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 sz="2400" b="1" dirty="0">
                <a:latin typeface="+mn-lt"/>
              </a:rPr>
              <a:t>2) Pulse modulator 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Transfers the multiplexed signal into a form suitable for transmission over the communication channel. 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3) Pulse demodulator +</a:t>
            </a:r>
            <a:r>
              <a:rPr lang="en-US" altLang="en-US" sz="2400" dirty="0" err="1">
                <a:latin typeface="+mn-lt"/>
              </a:rPr>
              <a:t>Decommulator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000" dirty="0">
                <a:latin typeface="+mn-lt"/>
              </a:rPr>
              <a:t>(reverse process at the receiver)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0726" name="Rectangle 17"/>
          <p:cNvSpPr>
            <a:spLocks noChangeArrowheads="1"/>
          </p:cNvSpPr>
          <p:nvPr/>
        </p:nvSpPr>
        <p:spPr bwMode="auto">
          <a:xfrm>
            <a:off x="1187450" y="3860800"/>
            <a:ext cx="215900" cy="504825"/>
          </a:xfrm>
          <a:prstGeom prst="rect">
            <a:avLst/>
          </a:prstGeom>
          <a:solidFill>
            <a:srgbClr val="03AD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0727" name="Rectangle 18"/>
          <p:cNvSpPr>
            <a:spLocks noChangeArrowheads="1"/>
          </p:cNvSpPr>
          <p:nvPr/>
        </p:nvSpPr>
        <p:spPr bwMode="auto">
          <a:xfrm>
            <a:off x="1619250" y="3860800"/>
            <a:ext cx="215900" cy="504825"/>
          </a:xfrm>
          <a:prstGeom prst="rect">
            <a:avLst/>
          </a:prstGeom>
          <a:solidFill>
            <a:srgbClr val="03AD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lang="en-US" altLang="en-US"/>
          </a:p>
        </p:txBody>
      </p:sp>
      <p:sp>
        <p:nvSpPr>
          <p:cNvPr id="30728" name="Rectangle 19"/>
          <p:cNvSpPr>
            <a:spLocks noChangeArrowheads="1"/>
          </p:cNvSpPr>
          <p:nvPr/>
        </p:nvSpPr>
        <p:spPr bwMode="auto">
          <a:xfrm>
            <a:off x="2051050" y="3860800"/>
            <a:ext cx="215900" cy="504825"/>
          </a:xfrm>
          <a:prstGeom prst="rect">
            <a:avLst/>
          </a:prstGeom>
          <a:solidFill>
            <a:srgbClr val="03AD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0729" name="Rectangle 20"/>
          <p:cNvSpPr>
            <a:spLocks noChangeArrowheads="1"/>
          </p:cNvSpPr>
          <p:nvPr/>
        </p:nvSpPr>
        <p:spPr bwMode="auto">
          <a:xfrm>
            <a:off x="2484438" y="3860800"/>
            <a:ext cx="215900" cy="504825"/>
          </a:xfrm>
          <a:prstGeom prst="rect">
            <a:avLst/>
          </a:prstGeom>
          <a:solidFill>
            <a:srgbClr val="03AD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0730" name="Rectangle 21"/>
          <p:cNvSpPr>
            <a:spLocks noChangeArrowheads="1"/>
          </p:cNvSpPr>
          <p:nvPr/>
        </p:nvSpPr>
        <p:spPr bwMode="auto">
          <a:xfrm>
            <a:off x="2916238" y="3860800"/>
            <a:ext cx="215900" cy="504825"/>
          </a:xfrm>
          <a:prstGeom prst="rect">
            <a:avLst/>
          </a:prstGeom>
          <a:solidFill>
            <a:srgbClr val="03AD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0731" name="Rectangle 22"/>
          <p:cNvSpPr>
            <a:spLocks noChangeArrowheads="1"/>
          </p:cNvSpPr>
          <p:nvPr/>
        </p:nvSpPr>
        <p:spPr bwMode="auto">
          <a:xfrm>
            <a:off x="5364163" y="3860800"/>
            <a:ext cx="215900" cy="504825"/>
          </a:xfrm>
          <a:prstGeom prst="rect">
            <a:avLst/>
          </a:prstGeom>
          <a:solidFill>
            <a:srgbClr val="03AD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0732" name="Rectangle 23"/>
          <p:cNvSpPr>
            <a:spLocks noChangeArrowheads="1"/>
          </p:cNvSpPr>
          <p:nvPr/>
        </p:nvSpPr>
        <p:spPr bwMode="auto">
          <a:xfrm>
            <a:off x="3348038" y="3860800"/>
            <a:ext cx="215900" cy="504825"/>
          </a:xfrm>
          <a:prstGeom prst="rect">
            <a:avLst/>
          </a:prstGeom>
          <a:solidFill>
            <a:srgbClr val="03AD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0733" name="Rectangle 24"/>
          <p:cNvSpPr>
            <a:spLocks noChangeArrowheads="1"/>
          </p:cNvSpPr>
          <p:nvPr/>
        </p:nvSpPr>
        <p:spPr bwMode="auto">
          <a:xfrm>
            <a:off x="3851275" y="3860800"/>
            <a:ext cx="215900" cy="504825"/>
          </a:xfrm>
          <a:prstGeom prst="rect">
            <a:avLst/>
          </a:prstGeom>
          <a:solidFill>
            <a:srgbClr val="03AD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0734" name="Rectangle 25"/>
          <p:cNvSpPr>
            <a:spLocks noChangeArrowheads="1"/>
          </p:cNvSpPr>
          <p:nvPr/>
        </p:nvSpPr>
        <p:spPr bwMode="auto">
          <a:xfrm>
            <a:off x="4356100" y="3860800"/>
            <a:ext cx="215900" cy="504825"/>
          </a:xfrm>
          <a:prstGeom prst="rect">
            <a:avLst/>
          </a:prstGeom>
          <a:solidFill>
            <a:srgbClr val="03AD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0735" name="Rectangle 26"/>
          <p:cNvSpPr>
            <a:spLocks noChangeArrowheads="1"/>
          </p:cNvSpPr>
          <p:nvPr/>
        </p:nvSpPr>
        <p:spPr bwMode="auto">
          <a:xfrm>
            <a:off x="4859338" y="3860800"/>
            <a:ext cx="215900" cy="504825"/>
          </a:xfrm>
          <a:prstGeom prst="rect">
            <a:avLst/>
          </a:prstGeom>
          <a:solidFill>
            <a:srgbClr val="03AD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0736" name="Line 28"/>
          <p:cNvSpPr>
            <a:spLocks noChangeShapeType="1"/>
          </p:cNvSpPr>
          <p:nvPr/>
        </p:nvSpPr>
        <p:spPr bwMode="auto">
          <a:xfrm>
            <a:off x="1187450" y="4508500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29"/>
          <p:cNvSpPr>
            <a:spLocks noChangeShapeType="1"/>
          </p:cNvSpPr>
          <p:nvPr/>
        </p:nvSpPr>
        <p:spPr bwMode="auto">
          <a:xfrm flipH="1">
            <a:off x="1187450" y="45085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Text Box 30"/>
          <p:cNvSpPr txBox="1">
            <a:spLocks noChangeArrowheads="1"/>
          </p:cNvSpPr>
          <p:nvPr/>
        </p:nvSpPr>
        <p:spPr bwMode="auto">
          <a:xfrm>
            <a:off x="1042988" y="45085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>
              <a:spcBef>
                <a:spcPct val="50000"/>
              </a:spcBef>
            </a:pPr>
            <a:r>
              <a:rPr lang="en-US" altLang="en-US"/>
              <a:t>Frame         Ts     </a:t>
            </a:r>
          </a:p>
        </p:txBody>
      </p:sp>
      <p:sp>
        <p:nvSpPr>
          <p:cNvPr id="30739" name="Text Box 31"/>
          <p:cNvSpPr txBox="1">
            <a:spLocks noChangeArrowheads="1"/>
          </p:cNvSpPr>
          <p:nvPr/>
        </p:nvSpPr>
        <p:spPr bwMode="auto">
          <a:xfrm>
            <a:off x="928688" y="3500438"/>
            <a:ext cx="542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 sz="1400" dirty="0"/>
              <a:t> S11   S21   S31   S41  S51  </a:t>
            </a:r>
            <a:r>
              <a:rPr lang="en-US" altLang="en-US" sz="1400" dirty="0">
                <a:solidFill>
                  <a:srgbClr val="FF0000"/>
                </a:solidFill>
              </a:rPr>
              <a:t>S12   S22    S32    S42   S52</a:t>
            </a:r>
          </a:p>
        </p:txBody>
      </p:sp>
      <p:sp>
        <p:nvSpPr>
          <p:cNvPr id="309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7FDD-1FD7-4FC8-A506-DD747A05E0B5}" type="slidenum">
              <a:rPr lang="ar-SA" altLang="en-US"/>
              <a:pPr/>
              <a:t>26</a:t>
            </a:fld>
            <a:endParaRPr lang="en-US" altLang="en-US"/>
          </a:p>
        </p:txBody>
      </p:sp>
      <p:pic>
        <p:nvPicPr>
          <p:cNvPr id="307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6196" y="194390"/>
            <a:ext cx="3494088" cy="1050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760C32A-6594-4757-A9CA-E8BA0FF2A1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931227"/>
            <a:ext cx="4953000" cy="595313"/>
          </a:xfrm>
        </p:spPr>
        <p:txBody>
          <a:bodyPr/>
          <a:lstStyle/>
          <a:p>
            <a:r>
              <a:rPr lang="en-US" altLang="en-US" sz="2800" b="0" dirty="0">
                <a:solidFill>
                  <a:schemeClr val="tx1"/>
                </a:solidFill>
                <a:effectLst/>
                <a:latin typeface="+mn-lt"/>
              </a:rPr>
              <a:t>T1 TDM Format for One Frame.</a:t>
            </a:r>
          </a:p>
        </p:txBody>
      </p:sp>
      <p:pic>
        <p:nvPicPr>
          <p:cNvPr id="79875" name="Picture 3" descr="AABRMQM0">
            <a:extLst>
              <a:ext uri="{FF2B5EF4-FFF2-40B4-BE49-F238E27FC236}">
                <a16:creationId xmlns:a16="http://schemas.microsoft.com/office/drawing/2014/main" id="{42226AB9-097C-42AB-ADFF-BD03FA79C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9" y="1526540"/>
            <a:ext cx="878324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Text Box 4">
            <a:extLst>
              <a:ext uri="{FF2B5EF4-FFF2-40B4-BE49-F238E27FC236}">
                <a16:creationId xmlns:a16="http://schemas.microsoft.com/office/drawing/2014/main" id="{77638301-B96D-4DC0-9D94-60C0FA620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1814513"/>
            <a:ext cx="164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anose="02020603050405020304" pitchFamily="18" charset="0"/>
              </a:rPr>
              <a:t>(8000 samples / 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C8A4E-AF49-4029-94C0-77F5F50B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3A7EB-9622-441B-B585-1965E4886B47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  <p:pic>
        <p:nvPicPr>
          <p:cNvPr id="80898" name="Picture 2" descr="Frequency Division Multiple Access (FDMA) | SpringerLink">
            <a:extLst>
              <a:ext uri="{FF2B5EF4-FFF2-40B4-BE49-F238E27FC236}">
                <a16:creationId xmlns:a16="http://schemas.microsoft.com/office/drawing/2014/main" id="{FFA2D5A0-2A66-4D8E-A365-A50F0B5B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6238"/>
            <a:ext cx="9144000" cy="20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43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35013" y="639763"/>
            <a:ext cx="7437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endParaRPr lang="en-US" altLang="en-US"/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09599" y="692150"/>
            <a:ext cx="792480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 sz="2200" dirty="0">
                <a:latin typeface="Tahoma" pitchFamily="34" charset="0"/>
                <a:cs typeface="Tahoma" pitchFamily="34" charset="0"/>
              </a:rPr>
              <a:t>For PCM. System : 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200" dirty="0">
                <a:latin typeface="Tahoma" pitchFamily="34" charset="0"/>
                <a:cs typeface="Tahoma" pitchFamily="34" charset="0"/>
              </a:rPr>
              <a:t>As the number of signals to be TDM increases, the duration   of a codeword representing a single sample is reduced. Hence pulse duration is reduced. So it is more difficult for generating  or transmitting. 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200" dirty="0">
                <a:latin typeface="Tahoma" pitchFamily="34" charset="0"/>
                <a:cs typeface="Tahoma" pitchFamily="34" charset="0"/>
              </a:rPr>
              <a:t>For short pulses, we have more noise in the Tx media .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200" dirty="0">
                <a:latin typeface="Tahoma" pitchFamily="34" charset="0"/>
                <a:cs typeface="Tahoma" pitchFamily="34" charset="0"/>
              </a:rPr>
              <a:t>So, we have a restricted number of signals to be TDM . 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200" dirty="0">
                <a:latin typeface="Tahoma" pitchFamily="34" charset="0"/>
                <a:cs typeface="Tahoma" pitchFamily="34" charset="0"/>
              </a:rPr>
              <a:t>The time operation at the Rx follow closely the time operation at the Tx. (except for transmission time…) 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How to synchronize the Tx + Rx? 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200" dirty="0">
                <a:latin typeface="Tahoma" pitchFamily="34" charset="0"/>
                <a:cs typeface="Tahoma" pitchFamily="34" charset="0"/>
              </a:rPr>
              <a:t>Set a pulse at the end of a frame and transmit this pulse every other frame only.</a:t>
            </a: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8BC7-7F48-43BF-BDA6-5107DB5150C8}" type="slidenum">
              <a:rPr lang="ar-SA" altLang="en-US"/>
              <a:pPr/>
              <a:t>28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3419475" y="322263"/>
            <a:ext cx="22764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latin typeface="+mn-lt"/>
                <a:cs typeface="Tahoma" panose="020B0604030504040204" pitchFamily="34" charset="0"/>
              </a:rPr>
              <a:t>Synchronization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29D3-9AC3-4316-B472-D5C8BB5A399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4" y="390525"/>
            <a:ext cx="8067676" cy="44608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+mn-lt"/>
                <a:ea typeface="+mj-ea"/>
              </a:rPr>
              <a:t>Example: The T1 System </a:t>
            </a:r>
            <a:r>
              <a:rPr lang="en-US" dirty="0">
                <a:solidFill>
                  <a:schemeClr val="tx1"/>
                </a:solidFill>
                <a:latin typeface="+mn-lt"/>
                <a:ea typeface="+mj-ea"/>
              </a:rPr>
              <a:t>-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j-ea"/>
              </a:rPr>
              <a:t>(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+mj-ea"/>
              </a:rPr>
              <a:t>Compare it to E1 system?)</a:t>
            </a:r>
            <a:endParaRPr lang="en-US" dirty="0">
              <a:solidFill>
                <a:schemeClr val="tx1"/>
              </a:solidFill>
              <a:effectLst/>
              <a:latin typeface="+mn-lt"/>
              <a:ea typeface="+mj-ea"/>
            </a:endParaRP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534400" cy="5486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800" dirty="0"/>
              <a:t>24 voice channels; separate pairs of wires; regeneration every 2 km;  basic to  the  North  American  Digital      Switching Hierarchy.</a:t>
            </a:r>
          </a:p>
          <a:p>
            <a:pPr algn="just">
              <a:lnSpc>
                <a:spcPct val="80000"/>
              </a:lnSpc>
            </a:pPr>
            <a:r>
              <a:rPr lang="en-US" altLang="en-US" sz="2800" dirty="0"/>
              <a:t>Voice signal (300 – 3100 Hz) – low pass filter  (cutoff  frequency 3.1 kHz) – Nyquist sampling rate = 6.2 kHz </a:t>
            </a:r>
            <a:r>
              <a:rPr lang="en-US" altLang="en-US" sz="2800" b="1" dirty="0"/>
              <a:t>– actual sampling rate is 8 kHz</a:t>
            </a:r>
            <a:r>
              <a:rPr lang="en-US" altLang="en-US" sz="2800" dirty="0"/>
              <a:t>.</a:t>
            </a:r>
          </a:p>
          <a:p>
            <a:pPr algn="just"/>
            <a:r>
              <a:rPr lang="en-US" altLang="en-US" sz="2800" dirty="0">
                <a:cs typeface="Times New Roman" pitchFamily="18" charset="0"/>
              </a:rPr>
              <a:t>Each of the 24  voice  channels  uses  binary code with  8-bit word.</a:t>
            </a:r>
          </a:p>
          <a:p>
            <a:pPr algn="just"/>
            <a:r>
              <a:rPr lang="en-US" altLang="en-US" sz="2800" dirty="0">
                <a:cs typeface="Times New Roman" pitchFamily="18" charset="0"/>
              </a:rPr>
              <a:t>Frames</a:t>
            </a:r>
          </a:p>
          <a:p>
            <a:pPr lvl="1" algn="just"/>
            <a:r>
              <a:rPr lang="en-US" altLang="en-US" sz="2400" dirty="0">
                <a:cs typeface="Times New Roman" pitchFamily="18" charset="0"/>
              </a:rPr>
              <a:t>for 8 kHz, each frame occupies a period of 125 µs</a:t>
            </a:r>
          </a:p>
          <a:p>
            <a:pPr lvl="1" algn="just"/>
            <a:r>
              <a:rPr lang="en-US" altLang="en-US" sz="2400" dirty="0">
                <a:cs typeface="Times New Roman" pitchFamily="18" charset="0"/>
              </a:rPr>
              <a:t>contains 24 X 8 =192 bit words; plus 1 bit for sync = 193 bits</a:t>
            </a:r>
          </a:p>
          <a:p>
            <a:pPr lvl="1" algn="just"/>
            <a:r>
              <a:rPr lang="en-US" altLang="en-US" sz="2400" dirty="0">
                <a:cs typeface="Times New Roman" pitchFamily="18" charset="0"/>
              </a:rPr>
              <a:t>bit duration = 0.647 µs (125µs/193bits); transmission rate is   </a:t>
            </a:r>
            <a:r>
              <a:rPr lang="en-US" altLang="en-US" sz="2400" b="1" dirty="0">
                <a:cs typeface="Times New Roman" pitchFamily="18" charset="0"/>
              </a:rPr>
              <a:t>1.544 Mb/s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5952E4E-B9CC-4312-8350-1C2C36CD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192AB95E-BF45-4752-BF32-744255A67D1F}" type="slidenum">
              <a:rPr kumimoji="0" lang="en-US" altLang="ko-KR" smtClean="0"/>
              <a:pPr eaLnBrk="1" hangingPunct="1">
                <a:defRPr/>
              </a:pPr>
              <a:t>3</a:t>
            </a:fld>
            <a:endParaRPr kumimoji="0" lang="en-US" altLang="ko-KR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D62BF84D-D395-43EE-871C-2BA557BAB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400">
                <a:ea typeface="+mj-ea"/>
              </a:rPr>
              <a:t>Fig.5.14</a:t>
            </a:r>
          </a:p>
        </p:txBody>
      </p:sp>
      <p:sp>
        <p:nvSpPr>
          <p:cNvPr id="70660" name="AutoShap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B0CD6E42-1EB9-470B-9FDD-2E261CB833E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04025" y="188913"/>
            <a:ext cx="1008063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14 h 21600"/>
              <a:gd name="T14" fmla="*/ 15906 w 21600"/>
              <a:gd name="T15" fmla="*/ 17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98" y="0"/>
                </a:moveTo>
                <a:lnTo>
                  <a:pt x="12798" y="3814"/>
                </a:lnTo>
                <a:lnTo>
                  <a:pt x="3375" y="3814"/>
                </a:lnTo>
                <a:lnTo>
                  <a:pt x="3375" y="17786"/>
                </a:lnTo>
                <a:lnTo>
                  <a:pt x="12798" y="17786"/>
                </a:lnTo>
                <a:lnTo>
                  <a:pt x="12798" y="21600"/>
                </a:lnTo>
                <a:lnTo>
                  <a:pt x="21600" y="10800"/>
                </a:lnTo>
                <a:lnTo>
                  <a:pt x="12798" y="0"/>
                </a:lnTo>
                <a:close/>
              </a:path>
              <a:path w="21600" h="21600">
                <a:moveTo>
                  <a:pt x="1350" y="3814"/>
                </a:moveTo>
                <a:lnTo>
                  <a:pt x="1350" y="17786"/>
                </a:lnTo>
                <a:lnTo>
                  <a:pt x="2700" y="17786"/>
                </a:lnTo>
                <a:lnTo>
                  <a:pt x="2700" y="3814"/>
                </a:lnTo>
                <a:lnTo>
                  <a:pt x="1350" y="3814"/>
                </a:lnTo>
                <a:close/>
              </a:path>
              <a:path w="21600" h="21600">
                <a:moveTo>
                  <a:pt x="0" y="3814"/>
                </a:moveTo>
                <a:lnTo>
                  <a:pt x="0" y="17786"/>
                </a:lnTo>
                <a:lnTo>
                  <a:pt x="675" y="17786"/>
                </a:lnTo>
                <a:lnTo>
                  <a:pt x="675" y="3814"/>
                </a:lnTo>
                <a:lnTo>
                  <a:pt x="0" y="381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Back</a:t>
            </a:r>
          </a:p>
        </p:txBody>
      </p:sp>
      <p:sp>
        <p:nvSpPr>
          <p:cNvPr id="70661" name="AutoShap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64A64A-D890-4102-8685-2DED2324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935038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624 h 21600"/>
              <a:gd name="T14" fmla="*/ 14874 w 21600"/>
              <a:gd name="T15" fmla="*/ 179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478" y="0"/>
                </a:moveTo>
                <a:lnTo>
                  <a:pt x="11478" y="3624"/>
                </a:lnTo>
                <a:lnTo>
                  <a:pt x="3375" y="3624"/>
                </a:lnTo>
                <a:lnTo>
                  <a:pt x="3375" y="17976"/>
                </a:lnTo>
                <a:lnTo>
                  <a:pt x="11478" y="17976"/>
                </a:lnTo>
                <a:lnTo>
                  <a:pt x="11478" y="21600"/>
                </a:lnTo>
                <a:lnTo>
                  <a:pt x="21600" y="10800"/>
                </a:lnTo>
                <a:lnTo>
                  <a:pt x="11478" y="0"/>
                </a:lnTo>
                <a:close/>
              </a:path>
              <a:path w="21600" h="21600">
                <a:moveTo>
                  <a:pt x="1350" y="3624"/>
                </a:moveTo>
                <a:lnTo>
                  <a:pt x="1350" y="17976"/>
                </a:lnTo>
                <a:lnTo>
                  <a:pt x="2700" y="17976"/>
                </a:lnTo>
                <a:lnTo>
                  <a:pt x="2700" y="3624"/>
                </a:lnTo>
                <a:lnTo>
                  <a:pt x="1350" y="3624"/>
                </a:lnTo>
                <a:close/>
              </a:path>
              <a:path w="21600" h="21600">
                <a:moveTo>
                  <a:pt x="0" y="3624"/>
                </a:moveTo>
                <a:lnTo>
                  <a:pt x="0" y="17976"/>
                </a:lnTo>
                <a:lnTo>
                  <a:pt x="675" y="17976"/>
                </a:lnTo>
                <a:lnTo>
                  <a:pt x="675" y="3624"/>
                </a:lnTo>
                <a:lnTo>
                  <a:pt x="0" y="362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Next</a:t>
            </a:r>
          </a:p>
        </p:txBody>
      </p:sp>
      <p:pic>
        <p:nvPicPr>
          <p:cNvPr id="70662" name="Picture 5" descr="05_14">
            <a:extLst>
              <a:ext uri="{FF2B5EF4-FFF2-40B4-BE49-F238E27FC236}">
                <a16:creationId xmlns:a16="http://schemas.microsoft.com/office/drawing/2014/main" id="{5E6C1F68-DA01-4D98-A726-EA44D5207256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908050"/>
            <a:ext cx="54070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46443" y="42982"/>
            <a:ext cx="7920037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D911D"/>
                </a:solidFill>
                <a:latin typeface="Tahoma" pitchFamily="34" charset="0"/>
                <a:cs typeface="Tahoma" pitchFamily="34" charset="0"/>
              </a:rPr>
              <a:t>Example summery </a:t>
            </a:r>
            <a:r>
              <a:rPr lang="en-US" altLang="en-US" sz="26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altLang="en-US" sz="2200" dirty="0">
                <a:latin typeface="Tahoma" pitchFamily="34" charset="0"/>
                <a:cs typeface="Tahoma" pitchFamily="34" charset="0"/>
              </a:rPr>
              <a:t>The 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T1 System </a:t>
            </a:r>
            <a:r>
              <a:rPr lang="en-US" altLang="en-US" sz="2200" dirty="0">
                <a:latin typeface="Tahoma" pitchFamily="34" charset="0"/>
                <a:cs typeface="Tahoma" pitchFamily="34" charset="0"/>
              </a:rPr>
              <a:t>- a PCM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 system)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A TDM system is given such that:</a:t>
            </a:r>
          </a:p>
          <a:p>
            <a:pPr marL="342900" indent="-342900" eaLnBrk="1" latin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N=24  Voice channels  (300-3100) Hz. </a:t>
            </a:r>
          </a:p>
          <a:p>
            <a:pPr marL="342900" indent="-342900" eaLnBrk="1" latin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Repeaters every (2-4) Km interval.</a:t>
            </a:r>
          </a:p>
          <a:p>
            <a:pPr marL="342900" indent="-342900" eaLnBrk="1" latin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LPF with fc=3.1KHz </a:t>
            </a:r>
          </a:p>
          <a:p>
            <a:pPr marL="342900" indent="-342900" eaLnBrk="1" latin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fs=8KHz.</a:t>
            </a:r>
          </a:p>
          <a:p>
            <a:pPr marL="342900" indent="-342900" eaLnBrk="1" latin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8 bit / sample </a:t>
            </a:r>
          </a:p>
          <a:p>
            <a:pPr marL="342900" indent="-342900" eaLnBrk="1" latin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mu-law (mu=255)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1) Find the frame length.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2) Find the number of bits/frame.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3) Find the number of bits/second.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400" dirty="0">
                <a:latin typeface="Tahoma" pitchFamily="34" charset="0"/>
                <a:cs typeface="Tahoma" pitchFamily="34" charset="0"/>
              </a:rPr>
              <a:t>4) Find the duration of each bit.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49F69-8BCB-4730-8DC2-EDA566DC5561}" type="slidenum">
              <a:rPr lang="ar-SA" altLang="en-US"/>
              <a:pPr/>
              <a:t>30</a:t>
            </a:fld>
            <a:endParaRPr lang="en-US" altLang="en-US"/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262" y="2659374"/>
            <a:ext cx="4825658" cy="145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39750" y="609600"/>
            <a:ext cx="8424863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latin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DF0707"/>
                </a:solidFill>
                <a:latin typeface="+mn-lt"/>
                <a:cs typeface="Tahoma" pitchFamily="34" charset="0"/>
              </a:rPr>
              <a:t>		Solution:</a:t>
            </a:r>
            <a:endParaRPr lang="en-US" altLang="en-US" sz="2400" dirty="0">
              <a:solidFill>
                <a:srgbClr val="DF0707"/>
              </a:solidFill>
              <a:latin typeface="+mn-lt"/>
              <a:cs typeface="Tahoma" pitchFamily="34" charset="0"/>
            </a:endParaRPr>
          </a:p>
          <a:p>
            <a:pPr marL="342900" indent="-342900" eaLnBrk="1" latin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1) fs = 8KHz </a:t>
            </a: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</a:t>
            </a: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 Ts=1/fs =1/8000 = 125 µs (Ts is the frame length) </a:t>
            </a:r>
          </a:p>
          <a:p>
            <a:pPr marL="342900" indent="-342900" eaLnBrk="1" latin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2) 24 Samples + 1 bit for synch </a:t>
            </a: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 </a:t>
            </a: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24(8) + 1=193 bits/frame .</a:t>
            </a:r>
          </a:p>
          <a:p>
            <a:pPr marL="342900" indent="-342900" eaLnBrk="1" latin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3) 193 bits                   125 µs              193 bits * 1 sec = 1.544Mb/s</a:t>
            </a:r>
          </a:p>
          <a:p>
            <a:pPr marL="342900" indent="-342900" eaLnBrk="1" latin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     ???                         1 s                          125 µs</a:t>
            </a:r>
          </a:p>
          <a:p>
            <a:pPr marL="342900" indent="-342900" eaLnBrk="1" latinLnBrk="1" hangingPunct="1">
              <a:spcBef>
                <a:spcPct val="50000"/>
              </a:spcBef>
            </a:pPr>
            <a:endParaRPr lang="en-US" altLang="en-US" sz="20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1" latin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4) 193 bits                    125 µs           125 µs * 1 bit      = 0.647 µs</a:t>
            </a:r>
          </a:p>
          <a:p>
            <a:pPr marL="342900" indent="-342900" eaLnBrk="1" latin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    1 bit                            ???                   193 bit </a:t>
            </a:r>
          </a:p>
          <a:p>
            <a:pPr marL="342900" indent="-342900" eaLnBrk="1" latinLnBrk="1" hangingPunct="1">
              <a:spcBef>
                <a:spcPct val="50000"/>
              </a:spcBef>
            </a:pPr>
            <a:endParaRPr lang="en-US" altLang="en-US" sz="20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67" name="Line 11"/>
          <p:cNvSpPr>
            <a:spLocks noChangeShapeType="1"/>
          </p:cNvSpPr>
          <p:nvPr/>
        </p:nvSpPr>
        <p:spPr bwMode="auto">
          <a:xfrm>
            <a:off x="2159793" y="2317750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12"/>
          <p:cNvSpPr>
            <a:spLocks noChangeShapeType="1"/>
          </p:cNvSpPr>
          <p:nvPr/>
        </p:nvSpPr>
        <p:spPr bwMode="auto">
          <a:xfrm>
            <a:off x="2122487" y="2819400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AutoShape 13"/>
          <p:cNvSpPr>
            <a:spLocks noChangeArrowheads="1"/>
          </p:cNvSpPr>
          <p:nvPr/>
        </p:nvSpPr>
        <p:spPr bwMode="auto">
          <a:xfrm>
            <a:off x="4211638" y="2276475"/>
            <a:ext cx="647700" cy="360363"/>
          </a:xfrm>
          <a:prstGeom prst="righ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>
            <a:off x="5181600" y="2438400"/>
            <a:ext cx="1655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16"/>
          <p:cNvSpPr>
            <a:spLocks noChangeShapeType="1"/>
          </p:cNvSpPr>
          <p:nvPr/>
        </p:nvSpPr>
        <p:spPr bwMode="auto">
          <a:xfrm>
            <a:off x="1979613" y="357346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17"/>
          <p:cNvSpPr>
            <a:spLocks noChangeShapeType="1"/>
          </p:cNvSpPr>
          <p:nvPr/>
        </p:nvSpPr>
        <p:spPr bwMode="auto">
          <a:xfrm>
            <a:off x="2051050" y="400526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AutoShape 18"/>
          <p:cNvSpPr>
            <a:spLocks noChangeArrowheads="1"/>
          </p:cNvSpPr>
          <p:nvPr/>
        </p:nvSpPr>
        <p:spPr bwMode="auto">
          <a:xfrm>
            <a:off x="4284663" y="3573463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6874" name="Line 19"/>
          <p:cNvSpPr>
            <a:spLocks noChangeShapeType="1"/>
          </p:cNvSpPr>
          <p:nvPr/>
        </p:nvSpPr>
        <p:spPr bwMode="auto">
          <a:xfrm>
            <a:off x="5083175" y="3810000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C110-7556-4DAE-8A81-54362A9F344C}" type="slidenum">
              <a:rPr lang="ar-SA" altLang="en-US"/>
              <a:pPr/>
              <a:t>31</a:t>
            </a:fld>
            <a:endParaRPr lang="en-US" altLang="en-US"/>
          </a:p>
        </p:txBody>
      </p:sp>
      <p:sp>
        <p:nvSpPr>
          <p:cNvPr id="36877" name="Rectangle 1"/>
          <p:cNvSpPr>
            <a:spLocks noChangeArrowheads="1"/>
          </p:cNvSpPr>
          <p:nvPr/>
        </p:nvSpPr>
        <p:spPr bwMode="auto">
          <a:xfrm>
            <a:off x="511175" y="5259388"/>
            <a:ext cx="457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Tahoma" pitchFamily="34" charset="0"/>
                <a:cs typeface="Tahoma" pitchFamily="34" charset="0"/>
              </a:rPr>
              <a:t>1)Find the frame length.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Tahoma" pitchFamily="34" charset="0"/>
                <a:cs typeface="Tahoma" pitchFamily="34" charset="0"/>
              </a:rPr>
              <a:t>2)Find the number of bits/frame.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Tahoma" pitchFamily="34" charset="0"/>
                <a:cs typeface="Tahoma" pitchFamily="34" charset="0"/>
              </a:rPr>
              <a:t>3)Find the number of bits/second.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Tahoma" pitchFamily="34" charset="0"/>
                <a:cs typeface="Tahoma" pitchFamily="34" charset="0"/>
              </a:rPr>
              <a:t>4)Find the duration of each bit.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928688"/>
            <a:ext cx="89154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DS0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: Digital Signaling Zero, where the incoming signal has a 64kp/s rate</a:t>
            </a:r>
            <a:r>
              <a:rPr lang="en-US" altLang="en-US" sz="1100" dirty="0">
                <a:latin typeface="Tahoma" pitchFamily="34" charset="0"/>
                <a:cs typeface="Tahoma" pitchFamily="34" charset="0"/>
              </a:rPr>
              <a:t> (PCM).</a:t>
            </a:r>
            <a:endParaRPr lang="en-US" altLang="en-US" sz="2000" dirty="0">
              <a:latin typeface="Tahoma" pitchFamily="34" charset="0"/>
              <a:cs typeface="Tahoma" pitchFamily="34" charset="0"/>
            </a:endParaRP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DS1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: Digital Signal one, it combines </a:t>
            </a:r>
            <a:r>
              <a:rPr lang="en-US" altLang="en-US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24 DS0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bit stream to get 1.544Mb/s &gt;(24(64)).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DS2: </a:t>
            </a: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Combines 4-DS1 bit streams to obtain a 6.312 Mb/s &gt;(4(1.544)).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DS3: </a:t>
            </a: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Combines 7-DS2 bit streams to obtain 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44.736Mb/s &gt;(7(6.312)).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DS4: </a:t>
            </a: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combines 6-DS3 bit</a:t>
            </a: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streams to obtain 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274.176Mb/s &gt;6(44.736)).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DS5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combines 2-DS4 bit</a:t>
            </a:r>
            <a:r>
              <a:rPr lang="en-US" alt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streams to obtain a 560.160Mb/s &gt;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2(274.176).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000" dirty="0">
                <a:latin typeface="Tahoma" pitchFamily="34" charset="0"/>
                <a:cs typeface="Tahoma" pitchFamily="34" charset="0"/>
              </a:rPr>
              <a:t>Due to bit stuffing, the bit rate of a digital signaling produced by any of these multiplexers is slightly higher than the prescribed multiple of the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incoming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bit rate (i.e.,   DS1 =1.544 which is greater than 24*64)</a:t>
            </a:r>
          </a:p>
          <a:p>
            <a:pPr eaLnBrk="1" latinLnBrk="1" hangingPunct="1">
              <a:spcBef>
                <a:spcPct val="50000"/>
              </a:spcBef>
            </a:pPr>
            <a:endParaRPr lang="en-US" alt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F8-6730-49E1-8E36-9DB48AAC892A}" type="slidenum">
              <a:rPr lang="ar-SA" altLang="en-US"/>
              <a:pPr/>
              <a:t>32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116013" y="476250"/>
            <a:ext cx="69484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latin typeface="+mn-lt"/>
                <a:cs typeface="Tahoma" panose="020B0604030504040204" pitchFamily="34" charset="0"/>
              </a:rPr>
              <a:t>Digital TDM Hierarchy (The North America Standard) .</a:t>
            </a:r>
          </a:p>
        </p:txBody>
      </p:sp>
    </p:spTree>
    <p:extLst>
      <p:ext uri="{BB962C8B-B14F-4D97-AF65-F5344CB8AC3E}">
        <p14:creationId xmlns:p14="http://schemas.microsoft.com/office/powerpoint/2010/main" val="1034000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9ED3DD7-E8AB-496D-A4F9-17449A0CD9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545836"/>
            <a:ext cx="9144000" cy="2286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  <a:effectLst/>
                <a:latin typeface="+mn-lt"/>
              </a:rPr>
              <a:t>North American TDM Hierarchy.</a:t>
            </a:r>
            <a:endParaRPr lang="en-US" altLang="en-US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8851" name="Picture 3" descr="AABRMQK0">
            <a:extLst>
              <a:ext uri="{FF2B5EF4-FFF2-40B4-BE49-F238E27FC236}">
                <a16:creationId xmlns:a16="http://schemas.microsoft.com/office/drawing/2014/main" id="{57459895-7853-4B10-8E71-67C21EF2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70913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C087F8-6D69-47A5-AE6C-E53AE64E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3A7EB-9622-441B-B585-1965E4886B47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5607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AB9B-33CC-4571-B05E-055D1184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E1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A41D-852A-437D-99F3-CDB7B5E56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27112"/>
            <a:ext cx="8534399" cy="5145088"/>
          </a:xfrm>
        </p:spPr>
        <p:txBody>
          <a:bodyPr/>
          <a:lstStyle/>
          <a:p>
            <a:r>
              <a:rPr lang="en-GB" b="1" dirty="0"/>
              <a:t>E1</a:t>
            </a:r>
            <a:r>
              <a:rPr lang="en-GB" dirty="0"/>
              <a:t> is a European digital transmission format devised by the ITU-TS    and given the name by the Conference of European Postal and             Telecommunication Administration (CEPT). </a:t>
            </a:r>
          </a:p>
          <a:p>
            <a:r>
              <a:rPr lang="en-GB" dirty="0"/>
              <a:t>It’s an equivalent of the North American T-carrier </a:t>
            </a:r>
            <a:r>
              <a:rPr lang="en-GB" b="1" dirty="0"/>
              <a:t>system</a:t>
            </a:r>
            <a:r>
              <a:rPr lang="en-GB" dirty="0"/>
              <a:t> format. </a:t>
            </a:r>
          </a:p>
          <a:p>
            <a:r>
              <a:rPr lang="en-GB" dirty="0"/>
              <a:t>E2 through E5 are carriers in increasing multiples of the </a:t>
            </a:r>
            <a:r>
              <a:rPr lang="en-GB" b="1" dirty="0"/>
              <a:t>E1</a:t>
            </a:r>
            <a:r>
              <a:rPr lang="en-GB" dirty="0"/>
              <a:t> format.</a:t>
            </a:r>
          </a:p>
          <a:p>
            <a:r>
              <a:rPr lang="en-GB" b="1" dirty="0">
                <a:solidFill>
                  <a:srgbClr val="202124"/>
                </a:solidFill>
                <a:latin typeface="arial" panose="020B0604020202020204" pitchFamily="34" charset="0"/>
              </a:rPr>
              <a:t>E1's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 data rate is 2.048 Mbps, over </a:t>
            </a:r>
            <a:r>
              <a:rPr lang="en-GB" b="1" dirty="0">
                <a:solidFill>
                  <a:srgbClr val="202124"/>
                </a:solidFill>
                <a:latin typeface="arial" panose="020B0604020202020204" pitchFamily="34" charset="0"/>
              </a:rPr>
              <a:t>32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channels at 64/kbps each, </a:t>
            </a:r>
          </a:p>
          <a:p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the </a:t>
            </a:r>
            <a:r>
              <a:rPr lang="en-GB" b="1" dirty="0">
                <a:solidFill>
                  <a:srgbClr val="202124"/>
                </a:solidFill>
                <a:latin typeface="arial" panose="020B0604020202020204" pitchFamily="34" charset="0"/>
              </a:rPr>
              <a:t>E1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 standard exceeds the transfer rates of it's equivalent       system, T1 (1.544 Mbps over 24 channels.)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22EC1-D57A-4439-9D4B-2ED47A81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D2200-E37A-44EC-8B06-5B3A986ABF90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8896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38B6BD0-1FE4-41CA-A423-53B1922D3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Multiplexing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CDBFAB0-9388-4893-9227-97E68C27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49"/>
          <a:stretch>
            <a:fillRect/>
          </a:stretch>
        </p:blipFill>
        <p:spPr bwMode="auto">
          <a:xfrm>
            <a:off x="457200" y="2047875"/>
            <a:ext cx="8305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B9BA-E272-4078-B830-48F7D03F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3F7D-22C3-439E-9696-0CF9317E6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Division Multiplexing</a:t>
            </a:r>
          </a:p>
          <a:p>
            <a:r>
              <a:rPr lang="en-US" dirty="0"/>
              <a:t>Code Division Multiplexing</a:t>
            </a:r>
          </a:p>
          <a:p>
            <a:r>
              <a:rPr lang="en-US" dirty="0"/>
              <a:t>Frequency Division Multiplexing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---------------------------------------------------------</a:t>
            </a:r>
          </a:p>
          <a:p>
            <a:r>
              <a:rPr lang="en-US" dirty="0"/>
              <a:t>Space Division Multiplexing</a:t>
            </a:r>
          </a:p>
          <a:p>
            <a:r>
              <a:rPr lang="en-US" dirty="0"/>
              <a:t>Polarization Division Multiplexing</a:t>
            </a:r>
          </a:p>
          <a:p>
            <a:r>
              <a:rPr lang="en-US" dirty="0"/>
              <a:t>Orbital Angular Momentum Multiplexing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E9886-37D9-4F87-936E-5FCA9521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D2200-E37A-44EC-8B06-5B3A986ABF90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40555-0FD0-4AE4-8F64-409E7A8F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7" b="11218"/>
          <a:stretch>
            <a:fillRect/>
          </a:stretch>
        </p:blipFill>
        <p:spPr bwMode="auto">
          <a:xfrm>
            <a:off x="5867400" y="2504262"/>
            <a:ext cx="2460172" cy="173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397B124-65F6-40FD-8068-71FC1E64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64"/>
          <a:stretch>
            <a:fillRect/>
          </a:stretch>
        </p:blipFill>
        <p:spPr bwMode="auto">
          <a:xfrm>
            <a:off x="152400" y="2362200"/>
            <a:ext cx="2732213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Multiplexing 3/9/ ppt download">
            <a:extLst>
              <a:ext uri="{FF2B5EF4-FFF2-40B4-BE49-F238E27FC236}">
                <a16:creationId xmlns:a16="http://schemas.microsoft.com/office/drawing/2014/main" id="{6615AAA4-4A83-48F6-B5D8-39B96BE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23" y="2381885"/>
            <a:ext cx="2510367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93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E503164-A074-4211-945F-84D0ACD1E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Multiplexing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4F46122-E011-4427-8B53-B513D31F7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981075"/>
            <a:ext cx="8763000" cy="51450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FDM</a:t>
            </a:r>
          </a:p>
          <a:p>
            <a:r>
              <a:rPr lang="en-US" altLang="en-US" dirty="0"/>
              <a:t>Useful bandwidth of medium exceeds required bandwidth of channel</a:t>
            </a:r>
          </a:p>
          <a:p>
            <a:r>
              <a:rPr lang="en-US" altLang="en-US" dirty="0"/>
              <a:t>Each signal is modulated to a different carrier frequency</a:t>
            </a:r>
          </a:p>
          <a:p>
            <a:r>
              <a:rPr lang="en-US" altLang="en-US" dirty="0"/>
              <a:t>Carrier frequencies are separated so signals do not overlap (guard bands)e.g. broadcast radio</a:t>
            </a:r>
          </a:p>
          <a:p>
            <a:r>
              <a:rPr lang="en-US" altLang="en-US" dirty="0"/>
              <a:t>Channel are allocated even if there is no data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466F74-85B1-4827-969F-A8C32E4A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64"/>
          <a:stretch>
            <a:fillRect/>
          </a:stretch>
        </p:blipFill>
        <p:spPr bwMode="auto">
          <a:xfrm>
            <a:off x="381000" y="3810000"/>
            <a:ext cx="4059156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C56AF-C3E2-4768-866B-8D690A77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7" b="11218"/>
          <a:stretch>
            <a:fillRect/>
          </a:stretch>
        </p:blipFill>
        <p:spPr bwMode="auto">
          <a:xfrm>
            <a:off x="4863598" y="3802202"/>
            <a:ext cx="3899401" cy="275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9ADF54-752A-4892-95B2-5F82981C8EE6}"/>
              </a:ext>
            </a:extLst>
          </p:cNvPr>
          <p:cNvSpPr/>
          <p:nvPr/>
        </p:nvSpPr>
        <p:spPr>
          <a:xfrm>
            <a:off x="505143" y="6149976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FDM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1C4F6-2203-47C0-8180-401BAB8465C1}"/>
              </a:ext>
            </a:extLst>
          </p:cNvPr>
          <p:cNvSpPr/>
          <p:nvPr/>
        </p:nvSpPr>
        <p:spPr>
          <a:xfrm>
            <a:off x="5207073" y="5919867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TDM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516A-13AD-4406-8C01-ECD326B9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F96D-D8E7-44F5-806D-0F8049B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D2200-E37A-44EC-8B06-5B3A986ABF90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  <p:pic>
        <p:nvPicPr>
          <p:cNvPr id="80898" name="Picture 2" descr="Multiplexing multiple links on 1 physical line common on long-haul, high  capacity links have FDM, TDM, CDM and WDM. - ppt download">
            <a:extLst>
              <a:ext uri="{FF2B5EF4-FFF2-40B4-BE49-F238E27FC236}">
                <a16:creationId xmlns:a16="http://schemas.microsoft.com/office/drawing/2014/main" id="{B2D05C36-77A2-4520-A8D8-E1943CD65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" y="885507"/>
            <a:ext cx="4409017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Multiplexing, fdma,tdma,cdma">
            <a:extLst>
              <a:ext uri="{FF2B5EF4-FFF2-40B4-BE49-F238E27FC236}">
                <a16:creationId xmlns:a16="http://schemas.microsoft.com/office/drawing/2014/main" id="{AB5A7AF9-0CB7-4720-A5BF-40559D31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63" y="836613"/>
            <a:ext cx="416125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Multiplexing 3/9/ ppt download">
            <a:extLst>
              <a:ext uri="{FF2B5EF4-FFF2-40B4-BE49-F238E27FC236}">
                <a16:creationId xmlns:a16="http://schemas.microsoft.com/office/drawing/2014/main" id="{10746565-262F-4F4A-B307-E0D85BEB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5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29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7390FC1-FE54-438E-B2AE-E28C9508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917E8D02-3964-43C7-9B51-7E3D13240A5C}" type="slidenum">
              <a:rPr kumimoji="0" lang="en-US" altLang="ko-KR" smtClean="0"/>
              <a:pPr eaLnBrk="1" hangingPunct="1">
                <a:defRPr/>
              </a:pPr>
              <a:t>39</a:t>
            </a:fld>
            <a:endParaRPr kumimoji="0" lang="en-US" altLang="ko-KR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E96E5740-1ABB-499D-9070-67A7E60BB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400" b="0" dirty="0">
                <a:effectLst/>
                <a:latin typeface="+mn-lt"/>
                <a:ea typeface="+mj-ea"/>
              </a:rPr>
              <a:t>        	</a:t>
            </a:r>
            <a:r>
              <a:rPr lang="en-US" altLang="ko-KR" sz="3200" b="0" dirty="0">
                <a:effectLst/>
                <a:latin typeface="+mn-lt"/>
                <a:ea typeface="+mj-ea"/>
              </a:rPr>
              <a:t>Liner Prediction filter</a:t>
            </a:r>
          </a:p>
        </p:txBody>
      </p:sp>
      <p:pic>
        <p:nvPicPr>
          <p:cNvPr id="28676" name="Picture 5" descr="05_19">
            <a:extLst>
              <a:ext uri="{FF2B5EF4-FFF2-40B4-BE49-F238E27FC236}">
                <a16:creationId xmlns:a16="http://schemas.microsoft.com/office/drawing/2014/main" id="{991F4E7C-65FA-4947-BF9D-7810B393E627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2000"/>
            <a:ext cx="8229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2AC2821-12FE-4307-AF99-E318DE0A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D5015D21-1622-460F-8908-B674C2E877BB}" type="slidenum">
              <a:rPr kumimoji="0" lang="en-US" altLang="ko-KR" smtClean="0"/>
              <a:pPr eaLnBrk="1" hangingPunct="1">
                <a:defRPr/>
              </a:pPr>
              <a:t>4</a:t>
            </a:fld>
            <a:endParaRPr kumimoji="0" lang="en-US" altLang="ko-KR"/>
          </a:p>
        </p:txBody>
      </p:sp>
      <p:sp>
        <p:nvSpPr>
          <p:cNvPr id="258053" name="Rectangle 5">
            <a:extLst>
              <a:ext uri="{FF2B5EF4-FFF2-40B4-BE49-F238E27FC236}">
                <a16:creationId xmlns:a16="http://schemas.microsoft.com/office/drawing/2014/main" id="{1CB77680-ED5E-4722-B754-08AC2A7CB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>
                <a:effectLst/>
                <a:latin typeface="+mn-lt"/>
              </a:rPr>
              <a:t> System Details </a:t>
            </a:r>
            <a:r>
              <a:rPr lang="en-US" dirty="0">
                <a:effectLst/>
                <a:latin typeface="+mn-lt"/>
                <a:ea typeface="+mj-ea"/>
              </a:rPr>
              <a:t>for DM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3E61A59-E12D-46AD-8BE8-3BCD598368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981075"/>
            <a:ext cx="8104187" cy="5145088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Comparator </a:t>
            </a:r>
          </a:p>
          <a:p>
            <a:pPr lvl="1" eaLnBrk="1" hangingPunct="1"/>
            <a:r>
              <a:rPr lang="en-US" altLang="ko-KR" sz="1800" dirty="0"/>
              <a:t>Computes the difference between its two inputs</a:t>
            </a:r>
          </a:p>
          <a:p>
            <a:pPr eaLnBrk="1" hangingPunct="1"/>
            <a:r>
              <a:rPr lang="en-US" altLang="ko-KR" sz="2400" dirty="0"/>
              <a:t>Quantizer </a:t>
            </a:r>
          </a:p>
          <a:p>
            <a:pPr lvl="1" eaLnBrk="1" hangingPunct="1"/>
            <a:r>
              <a:rPr lang="en-US" altLang="ko-KR" sz="1800" dirty="0"/>
              <a:t>Consists of a hard limiter with an input-output characteristic that is a scaled version of the </a:t>
            </a:r>
            <a:r>
              <a:rPr lang="en-US" altLang="ko-KR" sz="1800" u="sng" dirty="0"/>
              <a:t>signum function</a:t>
            </a:r>
          </a:p>
          <a:p>
            <a:pPr eaLnBrk="1" hangingPunct="1"/>
            <a:r>
              <a:rPr lang="en-US" altLang="ko-KR" sz="2400" dirty="0"/>
              <a:t>Accumulator</a:t>
            </a:r>
          </a:p>
          <a:p>
            <a:pPr lvl="1" eaLnBrk="1" hangingPunct="1"/>
            <a:r>
              <a:rPr lang="en-US" altLang="ko-KR" sz="1800" dirty="0"/>
              <a:t>Operates on the quantizer output so as to produce an approximation to the message signal.</a:t>
            </a:r>
          </a:p>
        </p:txBody>
      </p:sp>
      <p:graphicFrame>
        <p:nvGraphicFramePr>
          <p:cNvPr id="71685" name="Object 4">
            <a:extLst>
              <a:ext uri="{FF2B5EF4-FFF2-40B4-BE49-F238E27FC236}">
                <a16:creationId xmlns:a16="http://schemas.microsoft.com/office/drawing/2014/main" id="{84AEA9CA-FDF7-4387-8DBA-4FAB91D8B212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7675503"/>
              </p:ext>
            </p:extLst>
          </p:nvPr>
        </p:nvGraphicFramePr>
        <p:xfrm>
          <a:off x="4181476" y="4247515"/>
          <a:ext cx="4810124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3441700" imgH="1168400" progId="Equation.3">
                  <p:embed/>
                </p:oleObj>
              </mc:Choice>
              <mc:Fallback>
                <p:oleObj name="Equation" r:id="rId4" imgW="3441700" imgH="1168400" progId="Equation.3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6" y="4247515"/>
                        <a:ext cx="4810124" cy="186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7" name="Picture 5" descr="05_15">
            <a:extLst>
              <a:ext uri="{FF2B5EF4-FFF2-40B4-BE49-F238E27FC236}">
                <a16:creationId xmlns:a16="http://schemas.microsoft.com/office/drawing/2014/main" id="{642C5006-8909-464D-BCE0-EE9C21B2AC0F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7146"/>
            <a:ext cx="3681413" cy="279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upload.wikimedia.org/wikipedia/commons/thumb/4/4f/Signum_function.svg/299px-Signum_function.svg.png">
            <a:extLst>
              <a:ext uri="{FF2B5EF4-FFF2-40B4-BE49-F238E27FC236}">
                <a16:creationId xmlns:a16="http://schemas.microsoft.com/office/drawing/2014/main" id="{64FB4B00-74A3-4C1F-9DB0-637CCA1FE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30" y="594716"/>
            <a:ext cx="1514475" cy="121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64A01E90-70A7-4F1B-9283-BB443D5D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81359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 Linear Prediction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Finite – duration Impulse Response (FIR) discrete – time filter . 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CF4394E1-C0A8-4512-90EC-7417821D8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852738"/>
            <a:ext cx="576263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84545564-24BA-4144-959C-A90524B3C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852738"/>
            <a:ext cx="576262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235C2D64-8B8F-46EA-901C-5D92E61C3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852738"/>
            <a:ext cx="576262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0726" name="Rectangle 8">
            <a:extLst>
              <a:ext uri="{FF2B5EF4-FFF2-40B4-BE49-F238E27FC236}">
                <a16:creationId xmlns:a16="http://schemas.microsoft.com/office/drawing/2014/main" id="{98275234-1669-43FA-AB4E-112F50DFD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852738"/>
            <a:ext cx="576263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0727" name="Rectangle 9">
            <a:extLst>
              <a:ext uri="{FF2B5EF4-FFF2-40B4-BE49-F238E27FC236}">
                <a16:creationId xmlns:a16="http://schemas.microsoft.com/office/drawing/2014/main" id="{84B87D01-006A-40A6-B62E-F3B5A5FC5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941888"/>
            <a:ext cx="64801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0728" name="Oval 10">
            <a:extLst>
              <a:ext uri="{FF2B5EF4-FFF2-40B4-BE49-F238E27FC236}">
                <a16:creationId xmlns:a16="http://schemas.microsoft.com/office/drawing/2014/main" id="{6ED6FA6B-A1B5-429F-8083-C655D9C0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7893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0729" name="Oval 11">
            <a:extLst>
              <a:ext uri="{FF2B5EF4-FFF2-40B4-BE49-F238E27FC236}">
                <a16:creationId xmlns:a16="http://schemas.microsoft.com/office/drawing/2014/main" id="{56E41F92-BAB4-4E3E-A459-6E0A0E830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7893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0730" name="Oval 12">
            <a:extLst>
              <a:ext uri="{FF2B5EF4-FFF2-40B4-BE49-F238E27FC236}">
                <a16:creationId xmlns:a16="http://schemas.microsoft.com/office/drawing/2014/main" id="{2F2B5BE9-8060-47C5-8020-6A03DA869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7893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0731" name="Oval 13">
            <a:extLst>
              <a:ext uri="{FF2B5EF4-FFF2-40B4-BE49-F238E27FC236}">
                <a16:creationId xmlns:a16="http://schemas.microsoft.com/office/drawing/2014/main" id="{3A420F9B-DDDD-422C-A5B3-01797D49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7893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0732" name="Oval 14">
            <a:extLst>
              <a:ext uri="{FF2B5EF4-FFF2-40B4-BE49-F238E27FC236}">
                <a16:creationId xmlns:a16="http://schemas.microsoft.com/office/drawing/2014/main" id="{97687C7C-83CE-4FEB-B654-0EFCE78C6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37163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0733" name="Line 15">
            <a:extLst>
              <a:ext uri="{FF2B5EF4-FFF2-40B4-BE49-F238E27FC236}">
                <a16:creationId xmlns:a16="http://schemas.microsoft.com/office/drawing/2014/main" id="{E68F3ED2-9374-44C4-92C9-7515565E1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30686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4" name="Line 17">
            <a:extLst>
              <a:ext uri="{FF2B5EF4-FFF2-40B4-BE49-F238E27FC236}">
                <a16:creationId xmlns:a16="http://schemas.microsoft.com/office/drawing/2014/main" id="{C79CC236-98EF-4692-AD75-D4A9ED83D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30686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5" name="Line 18">
            <a:extLst>
              <a:ext uri="{FF2B5EF4-FFF2-40B4-BE49-F238E27FC236}">
                <a16:creationId xmlns:a16="http://schemas.microsoft.com/office/drawing/2014/main" id="{82A9B37C-7C8E-4B09-81DE-A4006989B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5949950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6" name="Line 19">
            <a:extLst>
              <a:ext uri="{FF2B5EF4-FFF2-40B4-BE49-F238E27FC236}">
                <a16:creationId xmlns:a16="http://schemas.microsoft.com/office/drawing/2014/main" id="{1CBFE3B7-9639-4E30-8F5B-3FA5E58B40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30686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7" name="Line 20">
            <a:extLst>
              <a:ext uri="{FF2B5EF4-FFF2-40B4-BE49-F238E27FC236}">
                <a16:creationId xmlns:a16="http://schemas.microsoft.com/office/drawing/2014/main" id="{E3A62288-34D5-484D-8069-D6CCFF8D6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42211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8" name="Line 21">
            <a:extLst>
              <a:ext uri="{FF2B5EF4-FFF2-40B4-BE49-F238E27FC236}">
                <a16:creationId xmlns:a16="http://schemas.microsoft.com/office/drawing/2014/main" id="{43B111DC-36CF-42D1-B010-C4C1CAD84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2211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9" name="Line 22">
            <a:extLst>
              <a:ext uri="{FF2B5EF4-FFF2-40B4-BE49-F238E27FC236}">
                <a16:creationId xmlns:a16="http://schemas.microsoft.com/office/drawing/2014/main" id="{3D52B4EC-26C1-4ABE-9C03-D58343E03B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30686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0" name="Line 23">
            <a:extLst>
              <a:ext uri="{FF2B5EF4-FFF2-40B4-BE49-F238E27FC236}">
                <a16:creationId xmlns:a16="http://schemas.microsoft.com/office/drawing/2014/main" id="{16CDA753-D994-430D-8448-30BEAF430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3068638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1" name="Line 24">
            <a:extLst>
              <a:ext uri="{FF2B5EF4-FFF2-40B4-BE49-F238E27FC236}">
                <a16:creationId xmlns:a16="http://schemas.microsoft.com/office/drawing/2014/main" id="{9122A956-5703-47BF-A464-A5E23A84C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42211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2" name="Line 25">
            <a:extLst>
              <a:ext uri="{FF2B5EF4-FFF2-40B4-BE49-F238E27FC236}">
                <a16:creationId xmlns:a16="http://schemas.microsoft.com/office/drawing/2014/main" id="{F24ADAB6-4406-4491-8D63-737B2FDF66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30686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3" name="Line 26">
            <a:extLst>
              <a:ext uri="{FF2B5EF4-FFF2-40B4-BE49-F238E27FC236}">
                <a16:creationId xmlns:a16="http://schemas.microsoft.com/office/drawing/2014/main" id="{1C2EB9A9-7910-4D02-8121-080E94BAE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30686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4" name="Line 27">
            <a:extLst>
              <a:ext uri="{FF2B5EF4-FFF2-40B4-BE49-F238E27FC236}">
                <a16:creationId xmlns:a16="http://schemas.microsoft.com/office/drawing/2014/main" id="{E1827B6E-C455-495E-BAF6-68D762840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5" name="Line 28">
            <a:extLst>
              <a:ext uri="{FF2B5EF4-FFF2-40B4-BE49-F238E27FC236}">
                <a16:creationId xmlns:a16="http://schemas.microsoft.com/office/drawing/2014/main" id="{92DE715E-9AAB-4224-8A6E-D4816612F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42211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6" name="Line 29">
            <a:extLst>
              <a:ext uri="{FF2B5EF4-FFF2-40B4-BE49-F238E27FC236}">
                <a16:creationId xmlns:a16="http://schemas.microsoft.com/office/drawing/2014/main" id="{9C92A0B5-033B-4E7A-83E4-17DD92FE14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30686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7" name="Line 30">
            <a:extLst>
              <a:ext uri="{FF2B5EF4-FFF2-40B4-BE49-F238E27FC236}">
                <a16:creationId xmlns:a16="http://schemas.microsoft.com/office/drawing/2014/main" id="{AA5AC5A8-CBFD-45F0-B02F-7136CB2BB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30686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8" name="Line 31">
            <a:extLst>
              <a:ext uri="{FF2B5EF4-FFF2-40B4-BE49-F238E27FC236}">
                <a16:creationId xmlns:a16="http://schemas.microsoft.com/office/drawing/2014/main" id="{B7FED828-DDAA-422D-BD50-3F4FB4F55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0" y="414972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9" name="Line 32">
            <a:extLst>
              <a:ext uri="{FF2B5EF4-FFF2-40B4-BE49-F238E27FC236}">
                <a16:creationId xmlns:a16="http://schemas.microsoft.com/office/drawing/2014/main" id="{F4B3B2C9-1524-4C43-9F64-291EE1079E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6550" y="30686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0" name="Line 33">
            <a:extLst>
              <a:ext uri="{FF2B5EF4-FFF2-40B4-BE49-F238E27FC236}">
                <a16:creationId xmlns:a16="http://schemas.microsoft.com/office/drawing/2014/main" id="{2848906C-8DC4-4319-B34F-0E40668F2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30686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1" name="Line 34">
            <a:extLst>
              <a:ext uri="{FF2B5EF4-FFF2-40B4-BE49-F238E27FC236}">
                <a16:creationId xmlns:a16="http://schemas.microsoft.com/office/drawing/2014/main" id="{88D994E9-FFA8-46FD-85CE-5C3DF7E81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53736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2" name="Line 35">
            <a:extLst>
              <a:ext uri="{FF2B5EF4-FFF2-40B4-BE49-F238E27FC236}">
                <a16:creationId xmlns:a16="http://schemas.microsoft.com/office/drawing/2014/main" id="{DEFFE97E-B574-49A6-91ED-C40C8B09C5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9338" y="5013325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3" name="Line 36">
            <a:extLst>
              <a:ext uri="{FF2B5EF4-FFF2-40B4-BE49-F238E27FC236}">
                <a16:creationId xmlns:a16="http://schemas.microsoft.com/office/drawing/2014/main" id="{48904AF2-4761-4758-B130-296156A1E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5013325"/>
            <a:ext cx="144462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4" name="Line 37">
            <a:extLst>
              <a:ext uri="{FF2B5EF4-FFF2-40B4-BE49-F238E27FC236}">
                <a16:creationId xmlns:a16="http://schemas.microsoft.com/office/drawing/2014/main" id="{4A10E5FD-4F04-41E7-A845-0B1A200B2F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9338" y="5157788"/>
            <a:ext cx="144462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5" name="Line 38">
            <a:extLst>
              <a:ext uri="{FF2B5EF4-FFF2-40B4-BE49-F238E27FC236}">
                <a16:creationId xmlns:a16="http://schemas.microsoft.com/office/drawing/2014/main" id="{6830AD6A-EA81-4A87-99F1-62470D3EB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5300663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6" name="Text Box 39">
            <a:extLst>
              <a:ext uri="{FF2B5EF4-FFF2-40B4-BE49-F238E27FC236}">
                <a16:creationId xmlns:a16="http://schemas.microsoft.com/office/drawing/2014/main" id="{12204CD8-68CC-4029-85A6-360EDA530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Z</a:t>
            </a:r>
          </a:p>
        </p:txBody>
      </p:sp>
      <p:sp>
        <p:nvSpPr>
          <p:cNvPr id="30757" name="Text Box 40">
            <a:extLst>
              <a:ext uri="{FF2B5EF4-FFF2-40B4-BE49-F238E27FC236}">
                <a16:creationId xmlns:a16="http://schemas.microsoft.com/office/drawing/2014/main" id="{AADDA846-BFF7-4895-9EF6-931C88C6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7813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-1</a:t>
            </a:r>
          </a:p>
        </p:txBody>
      </p:sp>
      <p:sp>
        <p:nvSpPr>
          <p:cNvPr id="30758" name="Text Box 41">
            <a:extLst>
              <a:ext uri="{FF2B5EF4-FFF2-40B4-BE49-F238E27FC236}">
                <a16:creationId xmlns:a16="http://schemas.microsoft.com/office/drawing/2014/main" id="{A8833E28-7FCD-4814-B928-1355C64C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92417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Z</a:t>
            </a:r>
          </a:p>
        </p:txBody>
      </p:sp>
      <p:sp>
        <p:nvSpPr>
          <p:cNvPr id="30759" name="Text Box 42">
            <a:extLst>
              <a:ext uri="{FF2B5EF4-FFF2-40B4-BE49-F238E27FC236}">
                <a16:creationId xmlns:a16="http://schemas.microsoft.com/office/drawing/2014/main" id="{434B4C0F-4E30-4E85-88E0-DEBEB3AB3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92417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Z</a:t>
            </a:r>
          </a:p>
        </p:txBody>
      </p:sp>
      <p:sp>
        <p:nvSpPr>
          <p:cNvPr id="30760" name="Text Box 43">
            <a:extLst>
              <a:ext uri="{FF2B5EF4-FFF2-40B4-BE49-F238E27FC236}">
                <a16:creationId xmlns:a16="http://schemas.microsoft.com/office/drawing/2014/main" id="{5C3E8AA1-D197-4917-9A73-C777C1DE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92417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Z</a:t>
            </a:r>
          </a:p>
        </p:txBody>
      </p:sp>
      <p:sp>
        <p:nvSpPr>
          <p:cNvPr id="30761" name="Text Box 45">
            <a:extLst>
              <a:ext uri="{FF2B5EF4-FFF2-40B4-BE49-F238E27FC236}">
                <a16:creationId xmlns:a16="http://schemas.microsoft.com/office/drawing/2014/main" id="{E8FCBF7E-E0F3-4E2A-A190-429BC82E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7813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-1</a:t>
            </a:r>
          </a:p>
        </p:txBody>
      </p:sp>
      <p:sp>
        <p:nvSpPr>
          <p:cNvPr id="30762" name="Text Box 46">
            <a:extLst>
              <a:ext uri="{FF2B5EF4-FFF2-40B4-BE49-F238E27FC236}">
                <a16:creationId xmlns:a16="http://schemas.microsoft.com/office/drawing/2014/main" id="{457A1BFC-2D9C-4D4B-B9B8-DD8A8276D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813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-1</a:t>
            </a:r>
          </a:p>
        </p:txBody>
      </p:sp>
      <p:sp>
        <p:nvSpPr>
          <p:cNvPr id="30763" name="Text Box 47">
            <a:extLst>
              <a:ext uri="{FF2B5EF4-FFF2-40B4-BE49-F238E27FC236}">
                <a16:creationId xmlns:a16="http://schemas.microsoft.com/office/drawing/2014/main" id="{FF66CA25-8EF9-4D2A-B2BD-3FA641841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7813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-1</a:t>
            </a:r>
          </a:p>
        </p:txBody>
      </p:sp>
      <p:sp>
        <p:nvSpPr>
          <p:cNvPr id="30764" name="Text Box 48">
            <a:extLst>
              <a:ext uri="{FF2B5EF4-FFF2-40B4-BE49-F238E27FC236}">
                <a16:creationId xmlns:a16="http://schemas.microsoft.com/office/drawing/2014/main" id="{5BEA956D-18E7-43F6-8B6B-80961DC95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8608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W</a:t>
            </a:r>
            <a:r>
              <a:rPr lang="en-US" altLang="en-US" sz="1200">
                <a:latin typeface="굴림" panose="020B0600000101010101" pitchFamily="34" charset="-127"/>
              </a:rPr>
              <a:t>1</a:t>
            </a:r>
          </a:p>
        </p:txBody>
      </p:sp>
      <p:sp>
        <p:nvSpPr>
          <p:cNvPr id="30765" name="Text Box 49">
            <a:extLst>
              <a:ext uri="{FF2B5EF4-FFF2-40B4-BE49-F238E27FC236}">
                <a16:creationId xmlns:a16="http://schemas.microsoft.com/office/drawing/2014/main" id="{BAE04911-4F4C-4E74-8105-5F93F0EF7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8608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W</a:t>
            </a: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30766" name="Text Box 50">
            <a:extLst>
              <a:ext uri="{FF2B5EF4-FFF2-40B4-BE49-F238E27FC236}">
                <a16:creationId xmlns:a16="http://schemas.microsoft.com/office/drawing/2014/main" id="{C779956E-2948-42FD-A609-DD2227A16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78936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W</a:t>
            </a:r>
            <a:r>
              <a:rPr lang="en-US" altLang="en-US" sz="1200">
                <a:latin typeface="굴림" panose="020B0600000101010101" pitchFamily="34" charset="-127"/>
              </a:rPr>
              <a:t>3</a:t>
            </a:r>
          </a:p>
        </p:txBody>
      </p:sp>
      <p:sp>
        <p:nvSpPr>
          <p:cNvPr id="30767" name="Text Box 51">
            <a:extLst>
              <a:ext uri="{FF2B5EF4-FFF2-40B4-BE49-F238E27FC236}">
                <a16:creationId xmlns:a16="http://schemas.microsoft.com/office/drawing/2014/main" id="{0DEA9F8B-DCE6-44AB-A99A-BF6B4CF50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78936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W</a:t>
            </a:r>
            <a:r>
              <a:rPr lang="en-US" altLang="en-US" sz="1200">
                <a:latin typeface="굴림" panose="020B0600000101010101" pitchFamily="34" charset="-127"/>
              </a:rPr>
              <a:t>p-1</a:t>
            </a:r>
          </a:p>
        </p:txBody>
      </p:sp>
      <p:sp>
        <p:nvSpPr>
          <p:cNvPr id="30768" name="Text Box 52">
            <a:extLst>
              <a:ext uri="{FF2B5EF4-FFF2-40B4-BE49-F238E27FC236}">
                <a16:creationId xmlns:a16="http://schemas.microsoft.com/office/drawing/2014/main" id="{E932CEF1-5E9C-43C1-BFE8-968E78C5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371633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W</a:t>
            </a:r>
            <a:r>
              <a:rPr lang="en-US" altLang="en-US" sz="1200">
                <a:latin typeface="굴림" panose="020B0600000101010101" pitchFamily="34" charset="-127"/>
              </a:rPr>
              <a:t>p</a:t>
            </a:r>
          </a:p>
        </p:txBody>
      </p:sp>
      <p:sp>
        <p:nvSpPr>
          <p:cNvPr id="30769" name="Text Box 53">
            <a:extLst>
              <a:ext uri="{FF2B5EF4-FFF2-40B4-BE49-F238E27FC236}">
                <a16:creationId xmlns:a16="http://schemas.microsoft.com/office/drawing/2014/main" id="{0CCAE367-D7A1-412B-94DA-787BC4DDE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636838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X[n-2]</a:t>
            </a:r>
          </a:p>
        </p:txBody>
      </p:sp>
      <p:sp>
        <p:nvSpPr>
          <p:cNvPr id="30770" name="Text Box 54">
            <a:extLst>
              <a:ext uri="{FF2B5EF4-FFF2-40B4-BE49-F238E27FC236}">
                <a16:creationId xmlns:a16="http://schemas.microsoft.com/office/drawing/2014/main" id="{D352D095-7769-44A4-8F93-3DD34258E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9972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X[n]</a:t>
            </a:r>
          </a:p>
        </p:txBody>
      </p:sp>
      <p:sp>
        <p:nvSpPr>
          <p:cNvPr id="30771" name="Text Box 55">
            <a:extLst>
              <a:ext uri="{FF2B5EF4-FFF2-40B4-BE49-F238E27FC236}">
                <a16:creationId xmlns:a16="http://schemas.microsoft.com/office/drawing/2014/main" id="{932AF4BA-27A5-4EF6-91F4-544028BCC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56540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X[n-1]</a:t>
            </a:r>
          </a:p>
        </p:txBody>
      </p:sp>
      <p:sp>
        <p:nvSpPr>
          <p:cNvPr id="30772" name="Text Box 56">
            <a:extLst>
              <a:ext uri="{FF2B5EF4-FFF2-40B4-BE49-F238E27FC236}">
                <a16:creationId xmlns:a16="http://schemas.microsoft.com/office/drawing/2014/main" id="{3FC7368C-F049-477A-A5D8-7A1F06AB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5654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굴림" panose="020B0600000101010101" pitchFamily="34" charset="-127"/>
              </a:rPr>
              <a:t>X[n-3]</a:t>
            </a:r>
          </a:p>
        </p:txBody>
      </p:sp>
      <p:sp>
        <p:nvSpPr>
          <p:cNvPr id="30773" name="Text Box 57">
            <a:extLst>
              <a:ext uri="{FF2B5EF4-FFF2-40B4-BE49-F238E27FC236}">
                <a16:creationId xmlns:a16="http://schemas.microsoft.com/office/drawing/2014/main" id="{630A2E85-57C7-4E5C-A406-979C94B51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6368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X[n-p+1]</a:t>
            </a:r>
          </a:p>
        </p:txBody>
      </p:sp>
      <p:sp>
        <p:nvSpPr>
          <p:cNvPr id="30774" name="Text Box 58">
            <a:extLst>
              <a:ext uri="{FF2B5EF4-FFF2-40B4-BE49-F238E27FC236}">
                <a16:creationId xmlns:a16="http://schemas.microsoft.com/office/drawing/2014/main" id="{3EC030E8-E47B-40C7-8667-01C9E383A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636838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X[n-p]</a:t>
            </a:r>
          </a:p>
        </p:txBody>
      </p:sp>
      <p:sp>
        <p:nvSpPr>
          <p:cNvPr id="30775" name="Text Box 59">
            <a:extLst>
              <a:ext uri="{FF2B5EF4-FFF2-40B4-BE49-F238E27FC236}">
                <a16:creationId xmlns:a16="http://schemas.microsoft.com/office/drawing/2014/main" id="{A3BB2DD6-F03D-4E02-8933-26EF5B187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input</a:t>
            </a:r>
          </a:p>
        </p:txBody>
      </p:sp>
      <p:sp>
        <p:nvSpPr>
          <p:cNvPr id="30776" name="Text Box 60">
            <a:extLst>
              <a:ext uri="{FF2B5EF4-FFF2-40B4-BE49-F238E27FC236}">
                <a16:creationId xmlns:a16="http://schemas.microsoft.com/office/drawing/2014/main" id="{8131C4CF-CA58-40F0-BB29-1971D276C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6925"/>
            <a:ext cx="4749800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굴림" panose="020B0600000101010101" pitchFamily="34" charset="-127"/>
              </a:rPr>
              <a:t>Block of Linear Prediction filter of order P </a:t>
            </a:r>
          </a:p>
        </p:txBody>
      </p:sp>
      <p:sp>
        <p:nvSpPr>
          <p:cNvPr id="30777" name="Text Box 61">
            <a:extLst>
              <a:ext uri="{FF2B5EF4-FFF2-40B4-BE49-F238E27FC236}">
                <a16:creationId xmlns:a16="http://schemas.microsoft.com/office/drawing/2014/main" id="{DD875B25-29C7-4358-A387-CA0E745E2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551180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Prediction  X[n] </a:t>
            </a:r>
          </a:p>
        </p:txBody>
      </p:sp>
      <p:sp>
        <p:nvSpPr>
          <p:cNvPr id="30778" name="Text Box 62">
            <a:extLst>
              <a:ext uri="{FF2B5EF4-FFF2-40B4-BE49-F238E27FC236}">
                <a16:creationId xmlns:a16="http://schemas.microsoft.com/office/drawing/2014/main" id="{7CBE0DF5-208A-48C6-A671-2828DF982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538162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^</a:t>
            </a:r>
          </a:p>
        </p:txBody>
      </p:sp>
      <p:sp>
        <p:nvSpPr>
          <p:cNvPr id="30779" name="Text Box 63">
            <a:extLst>
              <a:ext uri="{FF2B5EF4-FFF2-40B4-BE49-F238E27FC236}">
                <a16:creationId xmlns:a16="http://schemas.microsoft.com/office/drawing/2014/main" id="{9B9E0E73-E240-4C80-8186-32B591A4A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7777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33CC"/>
                </a:solidFill>
                <a:latin typeface="굴림" panose="020B0600000101010101" pitchFamily="34" charset="-127"/>
              </a:rPr>
              <a:t>X[n] = X[n-1]W</a:t>
            </a:r>
            <a:r>
              <a:rPr lang="en-US" altLang="en-US" sz="1200" dirty="0">
                <a:solidFill>
                  <a:srgbClr val="0033CC"/>
                </a:solidFill>
                <a:latin typeface="굴림" panose="020B0600000101010101" pitchFamily="34" charset="-127"/>
              </a:rPr>
              <a:t>1</a:t>
            </a:r>
            <a:r>
              <a:rPr lang="en-US" altLang="en-US" sz="1800" dirty="0">
                <a:solidFill>
                  <a:srgbClr val="0033CC"/>
                </a:solidFill>
                <a:latin typeface="굴림" panose="020B0600000101010101" pitchFamily="34" charset="-127"/>
              </a:rPr>
              <a:t> + X[n-2]W</a:t>
            </a:r>
            <a:r>
              <a:rPr lang="en-US" altLang="en-US" sz="1200" dirty="0">
                <a:solidFill>
                  <a:srgbClr val="0033CC"/>
                </a:solidFill>
                <a:latin typeface="굴림" panose="020B0600000101010101" pitchFamily="34" charset="-127"/>
              </a:rPr>
              <a:t>2</a:t>
            </a:r>
            <a:r>
              <a:rPr lang="en-US" altLang="en-US" sz="1800" dirty="0">
                <a:solidFill>
                  <a:srgbClr val="0033CC"/>
                </a:solidFill>
                <a:latin typeface="굴림" panose="020B0600000101010101" pitchFamily="34" charset="-127"/>
              </a:rPr>
              <a:t> + X[n-3]W</a:t>
            </a:r>
            <a:r>
              <a:rPr lang="en-US" altLang="en-US" sz="1200" dirty="0">
                <a:solidFill>
                  <a:srgbClr val="0033CC"/>
                </a:solidFill>
                <a:latin typeface="굴림" panose="020B0600000101010101" pitchFamily="34" charset="-127"/>
              </a:rPr>
              <a:t>3</a:t>
            </a:r>
            <a:r>
              <a:rPr lang="en-US" altLang="en-US" sz="1800" dirty="0">
                <a:solidFill>
                  <a:srgbClr val="0033CC"/>
                </a:solidFill>
                <a:latin typeface="굴림" panose="020B0600000101010101" pitchFamily="34" charset="-127"/>
              </a:rPr>
              <a:t> + …………+ X[n-p]W</a:t>
            </a:r>
            <a:r>
              <a:rPr lang="en-US" altLang="en-US" sz="1200" dirty="0">
                <a:solidFill>
                  <a:srgbClr val="0033CC"/>
                </a:solidFill>
                <a:latin typeface="굴림" panose="020B0600000101010101" pitchFamily="34" charset="-127"/>
              </a:rPr>
              <a:t>p</a:t>
            </a:r>
            <a:endParaRPr lang="en-US" altLang="en-US" sz="1800" dirty="0">
              <a:solidFill>
                <a:srgbClr val="0033CC"/>
              </a:solidFill>
              <a:latin typeface="굴림" panose="020B0600000101010101" pitchFamily="34" charset="-127"/>
            </a:endParaRPr>
          </a:p>
        </p:txBody>
      </p:sp>
      <p:sp>
        <p:nvSpPr>
          <p:cNvPr id="30780" name="Text Box 64">
            <a:extLst>
              <a:ext uri="{FF2B5EF4-FFF2-40B4-BE49-F238E27FC236}">
                <a16:creationId xmlns:a16="http://schemas.microsoft.com/office/drawing/2014/main" id="{9B3B9E5A-E7F9-4A06-8EA3-77316A3D0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6287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33CC"/>
                </a:solidFill>
                <a:latin typeface="굴림" panose="020B0600000101010101" pitchFamily="34" charset="-127"/>
              </a:rPr>
              <a:t>^</a:t>
            </a:r>
          </a:p>
        </p:txBody>
      </p:sp>
      <p:sp>
        <p:nvSpPr>
          <p:cNvPr id="22589" name="Slide Number Placeholder 62">
            <a:extLst>
              <a:ext uri="{FF2B5EF4-FFF2-40B4-BE49-F238E27FC236}">
                <a16:creationId xmlns:a16="http://schemas.microsoft.com/office/drawing/2014/main" id="{FAA10115-225D-4FA2-A3F7-E998AD11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363" y="6354763"/>
            <a:ext cx="2133600" cy="366712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39BD8A5B-6F6E-4ACA-A4D4-596C679C2FBE}" type="slidenum">
              <a:rPr kumimoji="0" lang="ar-SA" altLang="en-US" sz="1400" b="0" smtClean="0"/>
              <a:pPr eaLnBrk="1" hangingPunct="1">
                <a:defRPr/>
              </a:pPr>
              <a:t>40</a:t>
            </a:fld>
            <a:endParaRPr kumimoji="0" lang="en-US" altLang="en-US" b="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>
            <a:extLst>
              <a:ext uri="{FF2B5EF4-FFF2-40B4-BE49-F238E27FC236}">
                <a16:creationId xmlns:a16="http://schemas.microsoft.com/office/drawing/2014/main" id="{BB7896EE-FE52-4B50-B64E-B596304F479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5288" y="476250"/>
            <a:ext cx="8569325" cy="6093976"/>
          </a:xfrm>
          <a:prstGeom prst="rect">
            <a:avLst/>
          </a:prstGeom>
          <a:blipFill>
            <a:blip r:embed="rId3"/>
            <a:stretch>
              <a:fillRect l="-1138" t="-800" r="-2489" b="-600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31747" name="Line 6">
            <a:extLst>
              <a:ext uri="{FF2B5EF4-FFF2-40B4-BE49-F238E27FC236}">
                <a16:creationId xmlns:a16="http://schemas.microsoft.com/office/drawing/2014/main" id="{2EEFEF1D-771F-4AE5-B64E-6DAB03B78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3789363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8" name="Text Box 22">
            <a:extLst>
              <a:ext uri="{FF2B5EF4-FFF2-40B4-BE49-F238E27FC236}">
                <a16:creationId xmlns:a16="http://schemas.microsoft.com/office/drawing/2014/main" id="{7C91370E-0329-45C8-ADE7-E26175B27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4652963"/>
            <a:ext cx="250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31749" name="Text Box 23">
            <a:extLst>
              <a:ext uri="{FF2B5EF4-FFF2-40B4-BE49-F238E27FC236}">
                <a16:creationId xmlns:a16="http://schemas.microsoft.com/office/drawing/2014/main" id="{7FDAA41A-87DC-4453-AF57-4A45FEF4D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3429000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33CC"/>
                </a:solidFill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31750" name="Text Box 38">
            <a:extLst>
              <a:ext uri="{FF2B5EF4-FFF2-40B4-BE49-F238E27FC236}">
                <a16:creationId xmlns:a16="http://schemas.microsoft.com/office/drawing/2014/main" id="{259D8F15-18F6-4553-BEB1-686511C24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44675"/>
            <a:ext cx="28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^</a:t>
            </a:r>
          </a:p>
        </p:txBody>
      </p:sp>
      <p:sp>
        <p:nvSpPr>
          <p:cNvPr id="23584" name="Slide Number Placeholder 33">
            <a:extLst>
              <a:ext uri="{FF2B5EF4-FFF2-40B4-BE49-F238E27FC236}">
                <a16:creationId xmlns:a16="http://schemas.microsoft.com/office/drawing/2014/main" id="{EAB43A96-50AA-4621-BC2D-21B37140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41A63690-2DD1-4798-9313-7DD556E4CF67}" type="slidenum">
              <a:rPr kumimoji="0" lang="ar-SA" altLang="en-US" smtClean="0"/>
              <a:pPr eaLnBrk="1" hangingPunct="1">
                <a:defRPr/>
              </a:pPr>
              <a:t>41</a:t>
            </a:fld>
            <a:endParaRPr kumimoji="0" lang="en-US" altLang="en-US"/>
          </a:p>
        </p:txBody>
      </p:sp>
      <p:pic>
        <p:nvPicPr>
          <p:cNvPr id="31753" name="Picture 1">
            <a:extLst>
              <a:ext uri="{FF2B5EF4-FFF2-40B4-BE49-F238E27FC236}">
                <a16:creationId xmlns:a16="http://schemas.microsoft.com/office/drawing/2014/main" id="{5882BAC0-6721-4F71-B238-830D55DF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2963"/>
            <a:ext cx="41433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46F46-FC2C-4D74-B5A9-7D7EB1757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5320218"/>
            <a:ext cx="8139448" cy="489397"/>
          </a:xfrm>
          <a:prstGeom prst="rect">
            <a:avLst/>
          </a:prstGeom>
        </p:spPr>
      </p:pic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84A8B0D9-0B3A-4F55-AFF7-551469147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704172"/>
              </p:ext>
            </p:extLst>
          </p:nvPr>
        </p:nvGraphicFramePr>
        <p:xfrm>
          <a:off x="5715631" y="2895612"/>
          <a:ext cx="3213651" cy="192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6" imgW="3759120" imgH="2260440" progId="Equation.3">
                  <p:embed/>
                </p:oleObj>
              </mc:Choice>
              <mc:Fallback>
                <p:oleObj name="Equation" r:id="rId6" imgW="3759120" imgH="2260440" progId="Equation.3">
                  <p:embed/>
                  <p:pic>
                    <p:nvPicPr>
                      <p:cNvPr id="460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631" y="2895612"/>
                        <a:ext cx="3213651" cy="1928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E8C8-52E6-446B-9244-2BA54F71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14CDFC-9D20-4B60-B524-569B68BEA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623" y="2362200"/>
            <a:ext cx="6207617" cy="22022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6E844-4C2A-464B-B4C4-E86F98C3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D2200-E37A-44EC-8B06-5B3A986ABF90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5554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842DB456-B807-4BF5-8740-2E8EEEF26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20713"/>
            <a:ext cx="813593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D911D"/>
                </a:solidFill>
                <a:cs typeface="Times New Roman" panose="02020603050405020304" pitchFamily="18" charset="0"/>
              </a:rPr>
              <a:t>Define ,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  </a:t>
            </a:r>
            <a:r>
              <a:rPr lang="el-GR" altLang="en-US" sz="2000" dirty="0">
                <a:cs typeface="Times New Roman" panose="02020603050405020304" pitchFamily="18" charset="0"/>
              </a:rPr>
              <a:t>σ</a:t>
            </a:r>
            <a:r>
              <a:rPr lang="en-US" altLang="en-US" sz="2000" dirty="0">
                <a:cs typeface="Times New Roman" panose="02020603050405020304" pitchFamily="18" charset="0"/>
              </a:rPr>
              <a:t>x : variance of a sample of the process X(t) at </a:t>
            </a:r>
            <a:r>
              <a:rPr lang="en-US" altLang="en-US" sz="2000" dirty="0" err="1">
                <a:cs typeface="Times New Roman" panose="02020603050405020304" pitchFamily="18" charset="0"/>
              </a:rPr>
              <a:t>nTs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cs typeface="Times New Roman" panose="02020603050405020304" pitchFamily="18" charset="0"/>
              </a:rPr>
              <a:t>σ</a:t>
            </a:r>
            <a:r>
              <a:rPr lang="en-US" altLang="en-US" sz="2000" dirty="0">
                <a:cs typeface="Times New Roman" panose="02020603050405020304" pitchFamily="18" charset="0"/>
              </a:rPr>
              <a:t>x = E [x [n] ] ..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   Rx(</a:t>
            </a:r>
            <a:r>
              <a:rPr lang="en-US" altLang="en-US" sz="2000" dirty="0" err="1">
                <a:cs typeface="Times New Roman" panose="02020603050405020304" pitchFamily="18" charset="0"/>
              </a:rPr>
              <a:t>kTs</a:t>
            </a:r>
            <a:r>
              <a:rPr lang="en-US" altLang="en-US" sz="2000" dirty="0">
                <a:cs typeface="Times New Roman" panose="02020603050405020304" pitchFamily="18" charset="0"/>
              </a:rPr>
              <a:t>) : auto </a:t>
            </a:r>
            <a:r>
              <a:rPr lang="en-US" altLang="en-US" sz="2000" u="sng" dirty="0">
                <a:cs typeface="Times New Roman" panose="02020603050405020304" pitchFamily="18" charset="0"/>
              </a:rPr>
              <a:t>correlation of</a:t>
            </a:r>
            <a:r>
              <a:rPr lang="en-US" altLang="en-US" sz="2000" dirty="0">
                <a:cs typeface="Times New Roman" panose="02020603050405020304" pitchFamily="18" charset="0"/>
              </a:rPr>
              <a:t> the process X(t) for a lag of </a:t>
            </a:r>
            <a:r>
              <a:rPr lang="en-US" altLang="en-US" sz="2000" dirty="0" err="1">
                <a:cs typeface="Times New Roman" panose="02020603050405020304" pitchFamily="18" charset="0"/>
              </a:rPr>
              <a:t>kTs</a:t>
            </a:r>
            <a:r>
              <a:rPr lang="en-US" altLang="en-US" sz="2000" dirty="0">
                <a:cs typeface="Times New Roman" panose="02020603050405020304" pitchFamily="18" charset="0"/>
              </a:rPr>
              <a:t> = Rx [k]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     =Rx(k)= E[x[n] x[n-k]]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So 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   J =</a:t>
            </a:r>
            <a:r>
              <a:rPr lang="el-GR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x  ….    (check the book)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64AE4A98-2F25-408F-9E55-4C425DBE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04987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굴림" panose="020B0600000101010101" pitchFamily="34" charset="-127"/>
              </a:rPr>
              <a:t>2 </a:t>
            </a:r>
          </a:p>
        </p:txBody>
      </p:sp>
      <p:sp>
        <p:nvSpPr>
          <p:cNvPr id="32772" name="Text Box 7">
            <a:extLst>
              <a:ext uri="{FF2B5EF4-FFF2-40B4-BE49-F238E27FC236}">
                <a16:creationId xmlns:a16="http://schemas.microsoft.com/office/drawing/2014/main" id="{F0A4278B-216A-4810-BDDB-1C371C8FB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31908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32773" name="Text Box 9">
            <a:extLst>
              <a:ext uri="{FF2B5EF4-FFF2-40B4-BE49-F238E27FC236}">
                <a16:creationId xmlns:a16="http://schemas.microsoft.com/office/drawing/2014/main" id="{79683A6E-F51B-4A56-A4F7-B9288A07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" y="4868863"/>
            <a:ext cx="7848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800" dirty="0">
                <a:latin typeface="굴림" panose="020B0600000101010101" pitchFamily="34" charset="-127"/>
              </a:rPr>
              <a:t>Σ</a:t>
            </a:r>
            <a:r>
              <a:rPr lang="en-US" altLang="en-US" sz="1800" dirty="0" err="1">
                <a:latin typeface="굴림" panose="020B0600000101010101" pitchFamily="34" charset="-127"/>
              </a:rPr>
              <a:t>Wj</a:t>
            </a:r>
            <a:r>
              <a:rPr lang="en-US" altLang="en-US" sz="1800" dirty="0">
                <a:latin typeface="굴림" panose="020B0600000101010101" pitchFamily="34" charset="-127"/>
              </a:rPr>
              <a:t> Rx [k – j] = Rx [k] = Rx [-k] ,          k = 1,2,3…….P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굴림" panose="020B0600000101010101" pitchFamily="34" charset="-127"/>
              </a:rPr>
              <a:t>Optimal equations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FF0000"/>
              </a:solidFill>
              <a:latin typeface="굴림" panose="020B0600000101010101" pitchFamily="34" charset="-127"/>
            </a:endParaRPr>
          </a:p>
        </p:txBody>
      </p:sp>
      <p:sp>
        <p:nvSpPr>
          <p:cNvPr id="32774" name="Text Box 10">
            <a:extLst>
              <a:ext uri="{FF2B5EF4-FFF2-40B4-BE49-F238E27FC236}">
                <a16:creationId xmlns:a16="http://schemas.microsoft.com/office/drawing/2014/main" id="{013B2A3A-839A-495B-B32B-07D0C8AA9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" y="5306322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  j=1</a:t>
            </a:r>
          </a:p>
        </p:txBody>
      </p:sp>
      <p:sp>
        <p:nvSpPr>
          <p:cNvPr id="32775" name="Text Box 11">
            <a:extLst>
              <a:ext uri="{FF2B5EF4-FFF2-40B4-BE49-F238E27FC236}">
                <a16:creationId xmlns:a16="http://schemas.microsoft.com/office/drawing/2014/main" id="{258B2B98-5809-41A0-A7B9-B534D8A36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68" y="4705220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굴림" panose="020B0600000101010101" pitchFamily="34" charset="-127"/>
              </a:rPr>
              <a:t>P</a:t>
            </a:r>
          </a:p>
        </p:txBody>
      </p:sp>
      <p:sp>
        <p:nvSpPr>
          <p:cNvPr id="32776" name="Text Box 12">
            <a:extLst>
              <a:ext uri="{FF2B5EF4-FFF2-40B4-BE49-F238E27FC236}">
                <a16:creationId xmlns:a16="http://schemas.microsoft.com/office/drawing/2014/main" id="{2F7BD580-7A70-4122-B6DD-BB5AE7CB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60410"/>
            <a:ext cx="820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D911D"/>
                </a:solidFill>
                <a:latin typeface="굴림" panose="020B0600000101010101" pitchFamily="34" charset="-127"/>
              </a:rPr>
              <a:t>Wiener – </a:t>
            </a:r>
            <a:r>
              <a:rPr lang="en-US" altLang="en-US" sz="2000" dirty="0" err="1">
                <a:solidFill>
                  <a:srgbClr val="0D911D"/>
                </a:solidFill>
                <a:latin typeface="굴림" panose="020B0600000101010101" pitchFamily="34" charset="-127"/>
              </a:rPr>
              <a:t>Hopf</a:t>
            </a:r>
            <a:r>
              <a:rPr lang="en-US" altLang="en-US" sz="2000" dirty="0">
                <a:solidFill>
                  <a:srgbClr val="0D911D"/>
                </a:solidFill>
                <a:latin typeface="굴림" panose="020B0600000101010101" pitchFamily="34" charset="-127"/>
              </a:rPr>
              <a:t> equations for linear prediction .</a:t>
            </a:r>
          </a:p>
        </p:txBody>
      </p:sp>
      <p:sp>
        <p:nvSpPr>
          <p:cNvPr id="32777" name="Text Box 13">
            <a:extLst>
              <a:ext uri="{FF2B5EF4-FFF2-40B4-BE49-F238E27FC236}">
                <a16:creationId xmlns:a16="http://schemas.microsoft.com/office/drawing/2014/main" id="{657C658E-8B09-45CF-B9F2-9142EC41A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4712927"/>
            <a:ext cx="6534150" cy="1200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굴림" panose="020B0600000101010101" pitchFamily="34" charset="-127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굴림" panose="020B0600000101010101" pitchFamily="34" charset="-127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굴림" panose="020B0600000101010101" pitchFamily="34" charset="-127"/>
            </a:endParaRPr>
          </a:p>
        </p:txBody>
      </p:sp>
      <p:sp>
        <p:nvSpPr>
          <p:cNvPr id="24588" name="Slide Number Placeholder 13">
            <a:extLst>
              <a:ext uri="{FF2B5EF4-FFF2-40B4-BE49-F238E27FC236}">
                <a16:creationId xmlns:a16="http://schemas.microsoft.com/office/drawing/2014/main" id="{9FD45A7B-14B6-49F4-9387-F47F5136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9F175FA3-8E82-41A6-8357-2B2FE544B73D}" type="slidenum">
              <a:rPr kumimoji="0" lang="ar-SA" altLang="en-US" smtClean="0"/>
              <a:pPr eaLnBrk="1" hangingPunct="1">
                <a:defRPr/>
              </a:pPr>
              <a:t>43</a:t>
            </a:fld>
            <a:endParaRPr kumimoji="0" lang="en-US" altLang="en-US"/>
          </a:p>
        </p:txBody>
      </p:sp>
      <p:pic>
        <p:nvPicPr>
          <p:cNvPr id="32779" name="Picture 1">
            <a:extLst>
              <a:ext uri="{FF2B5EF4-FFF2-40B4-BE49-F238E27FC236}">
                <a16:creationId xmlns:a16="http://schemas.microsoft.com/office/drawing/2014/main" id="{FC3E6B98-07C4-4FA9-B878-9435131F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36688"/>
            <a:ext cx="39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6A2CE6-801C-442D-8193-20CEAF76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" y="3322583"/>
            <a:ext cx="5228823" cy="643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C091B4-CF01-40E2-8A2E-D7A69107D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35" y="3899453"/>
            <a:ext cx="7083380" cy="766293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11F146BA-3601-491F-92A8-3663AB57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446848"/>
            <a:ext cx="39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160ECEE8-0C4E-4D57-997F-0748A3594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96913"/>
            <a:ext cx="888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굴림" panose="020B0600000101010101" pitchFamily="34" charset="-127"/>
              </a:rPr>
              <a:t>In matrix form, Let W = [ W1 W2 ……Wp ] , optimum coefficients vector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E695F603-B88C-478D-94D0-40998A9B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981075"/>
            <a:ext cx="1081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Px1 </a:t>
            </a:r>
          </a:p>
        </p:txBody>
      </p:sp>
      <p:sp>
        <p:nvSpPr>
          <p:cNvPr id="33796" name="Line 6">
            <a:extLst>
              <a:ext uri="{FF2B5EF4-FFF2-40B4-BE49-F238E27FC236}">
                <a16:creationId xmlns:a16="http://schemas.microsoft.com/office/drawing/2014/main" id="{F1A9AFD1-7F6B-4DC0-964D-D97C8EA2C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71437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5C42451E-B37C-4EFD-AD30-171953852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536575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T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99E1F3FE-9814-42FB-AB86-D51533FE3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85725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o</a:t>
            </a:r>
          </a:p>
        </p:txBody>
      </p:sp>
      <p:sp>
        <p:nvSpPr>
          <p:cNvPr id="25607" name="Text Box 9">
            <a:extLst>
              <a:ext uri="{FF2B5EF4-FFF2-40B4-BE49-F238E27FC236}">
                <a16:creationId xmlns:a16="http://schemas.microsoft.com/office/drawing/2014/main" id="{7555F9AB-7406-460E-9559-55D3244B9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12875"/>
            <a:ext cx="8523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sz="1600" dirty="0">
                <a:latin typeface="+mn-lt"/>
                <a:ea typeface="Gulim" pitchFamily="34" charset="-127"/>
              </a:rPr>
              <a:t>          </a:t>
            </a:r>
            <a:r>
              <a:rPr lang="en-US" dirty="0">
                <a:latin typeface="+mn-lt"/>
                <a:ea typeface="Gulim" pitchFamily="34" charset="-127"/>
              </a:rPr>
              <a:t>                     </a:t>
            </a:r>
            <a:r>
              <a:rPr lang="en-US" sz="2400" dirty="0" err="1">
                <a:latin typeface="+mn-lt"/>
                <a:ea typeface="Gulim" pitchFamily="34" charset="-127"/>
              </a:rPr>
              <a:t>r</a:t>
            </a:r>
            <a:r>
              <a:rPr lang="en-US" dirty="0" err="1">
                <a:latin typeface="+mn-lt"/>
                <a:ea typeface="Gulim" pitchFamily="34" charset="-127"/>
              </a:rPr>
              <a:t>x</a:t>
            </a:r>
            <a:r>
              <a:rPr lang="en-US" sz="2000" dirty="0">
                <a:latin typeface="+mn-lt"/>
                <a:ea typeface="Gulim" pitchFamily="34" charset="-127"/>
              </a:rPr>
              <a:t> = [R</a:t>
            </a:r>
            <a:r>
              <a:rPr lang="en-US" dirty="0">
                <a:latin typeface="+mn-lt"/>
                <a:ea typeface="Gulim" pitchFamily="34" charset="-127"/>
              </a:rPr>
              <a:t>x</a:t>
            </a:r>
            <a:r>
              <a:rPr lang="en-US" sz="2000" dirty="0">
                <a:latin typeface="+mn-lt"/>
                <a:ea typeface="Gulim" pitchFamily="34" charset="-127"/>
              </a:rPr>
              <a:t> [1]  Rx[2] ………..Rx[p] ] , </a:t>
            </a:r>
            <a:r>
              <a:rPr lang="en-US" dirty="0">
                <a:latin typeface="+mn-lt"/>
                <a:ea typeface="Gulim" pitchFamily="34" charset="-127"/>
              </a:rPr>
              <a:t>autocorrelation vector</a:t>
            </a:r>
            <a:r>
              <a:rPr lang="en-US" sz="2000" dirty="0">
                <a:latin typeface="+mn-lt"/>
                <a:ea typeface="Gulim" pitchFamily="34" charset="-127"/>
              </a:rPr>
              <a:t> </a:t>
            </a:r>
          </a:p>
        </p:txBody>
      </p:sp>
      <p:sp>
        <p:nvSpPr>
          <p:cNvPr id="33800" name="Line 10">
            <a:extLst>
              <a:ext uri="{FF2B5EF4-FFF2-40B4-BE49-F238E27FC236}">
                <a16:creationId xmlns:a16="http://schemas.microsoft.com/office/drawing/2014/main" id="{01E69BD0-D911-44BE-B658-50D3406E4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6588" y="1524000"/>
            <a:ext cx="146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1" name="Text Box 12">
            <a:extLst>
              <a:ext uri="{FF2B5EF4-FFF2-40B4-BE49-F238E27FC236}">
                <a16:creationId xmlns:a16="http://schemas.microsoft.com/office/drawing/2014/main" id="{A588D47C-E088-46F3-9047-1CC371624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091" y="1784348"/>
            <a:ext cx="5657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굴림" panose="020B0600000101010101" pitchFamily="34" charset="-127"/>
              </a:rPr>
              <a:t>Px1 </a:t>
            </a:r>
          </a:p>
        </p:txBody>
      </p:sp>
      <p:sp>
        <p:nvSpPr>
          <p:cNvPr id="33802" name="AutoShape 13">
            <a:extLst>
              <a:ext uri="{FF2B5EF4-FFF2-40B4-BE49-F238E27FC236}">
                <a16:creationId xmlns:a16="http://schemas.microsoft.com/office/drawing/2014/main" id="{B776B3B4-077F-4FC0-A89F-D7DC92D8C190}"/>
              </a:ext>
            </a:extLst>
          </p:cNvPr>
          <p:cNvSpPr>
            <a:spLocks/>
          </p:cNvSpPr>
          <p:nvPr/>
        </p:nvSpPr>
        <p:spPr bwMode="auto">
          <a:xfrm>
            <a:off x="1331913" y="2565400"/>
            <a:ext cx="76200" cy="2232025"/>
          </a:xfrm>
          <a:prstGeom prst="leftBracket">
            <a:avLst>
              <a:gd name="adj" fmla="val 24409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3803" name="Text Box 14">
            <a:extLst>
              <a:ext uri="{FF2B5EF4-FFF2-40B4-BE49-F238E27FC236}">
                <a16:creationId xmlns:a16="http://schemas.microsoft.com/office/drawing/2014/main" id="{EA7029A1-4E44-4F04-B1FE-8C36FDDB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640873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굴림" panose="020B0600000101010101" pitchFamily="34" charset="-127"/>
              </a:rPr>
              <a:t>R</a:t>
            </a:r>
            <a:r>
              <a:rPr lang="en-US" altLang="en-US" sz="1800">
                <a:latin typeface="굴림" panose="020B0600000101010101" pitchFamily="34" charset="-127"/>
              </a:rPr>
              <a:t>x = </a:t>
            </a:r>
            <a:endParaRPr lang="en-US" altLang="en-US" sz="2400">
              <a:latin typeface="굴림" panose="020B0600000101010101" pitchFamily="34" charset="-127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3804" name="Line 15">
            <a:extLst>
              <a:ext uri="{FF2B5EF4-FFF2-40B4-BE49-F238E27FC236}">
                <a16:creationId xmlns:a16="http://schemas.microsoft.com/office/drawing/2014/main" id="{E93699DE-AEB7-4451-9EEC-010F62DF1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3141663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5" name="Text Box 16">
            <a:extLst>
              <a:ext uri="{FF2B5EF4-FFF2-40B4-BE49-F238E27FC236}">
                <a16:creationId xmlns:a16="http://schemas.microsoft.com/office/drawing/2014/main" id="{2A9F44B1-5184-4AC5-BBED-FC97766E6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36838"/>
            <a:ext cx="525621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Rx[0]   Rx[1]…………. Rx[p-1]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Rx[1]   Rx[0] ………….Rx[p-2]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Rx[2]   Rx[1] ………….Rx[p-3]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Rx[p-1]  Rx[p-2] ………Rx[0]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3806" name="Line 17">
            <a:extLst>
              <a:ext uri="{FF2B5EF4-FFF2-40B4-BE49-F238E27FC236}">
                <a16:creationId xmlns:a16="http://schemas.microsoft.com/office/drawing/2014/main" id="{21879B82-B6CC-4992-AEE7-8934A951D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789363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7" name="AutoShape 18">
            <a:extLst>
              <a:ext uri="{FF2B5EF4-FFF2-40B4-BE49-F238E27FC236}">
                <a16:creationId xmlns:a16="http://schemas.microsoft.com/office/drawing/2014/main" id="{3B950674-6F95-423E-B046-1C388C56195D}"/>
              </a:ext>
            </a:extLst>
          </p:cNvPr>
          <p:cNvSpPr>
            <a:spLocks/>
          </p:cNvSpPr>
          <p:nvPr/>
        </p:nvSpPr>
        <p:spPr bwMode="auto">
          <a:xfrm>
            <a:off x="4932363" y="2565400"/>
            <a:ext cx="71437" cy="2211388"/>
          </a:xfrm>
          <a:prstGeom prst="rightBracket">
            <a:avLst>
              <a:gd name="adj" fmla="val 25796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3808" name="Text Box 19">
            <a:extLst>
              <a:ext uri="{FF2B5EF4-FFF2-40B4-BE49-F238E27FC236}">
                <a16:creationId xmlns:a16="http://schemas.microsoft.com/office/drawing/2014/main" id="{A19AC9F9-CFE5-4D00-8BE6-065ED1811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84763"/>
            <a:ext cx="84248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Wiener – Hopf eqs ,can be written as :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                                                                     optimum solution.</a:t>
            </a:r>
          </a:p>
        </p:txBody>
      </p:sp>
      <p:sp>
        <p:nvSpPr>
          <p:cNvPr id="33809" name="Rectangle 20">
            <a:extLst>
              <a:ext uri="{FF2B5EF4-FFF2-40B4-BE49-F238E27FC236}">
                <a16:creationId xmlns:a16="http://schemas.microsoft.com/office/drawing/2014/main" id="{09538649-D034-457B-95F7-AFF2B76A4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589588"/>
            <a:ext cx="1728788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R</a:t>
            </a:r>
            <a:r>
              <a:rPr lang="en-US" altLang="en-US" sz="1600">
                <a:latin typeface="굴림" panose="020B0600000101010101" pitchFamily="34" charset="-127"/>
              </a:rPr>
              <a:t>x</a:t>
            </a:r>
            <a:r>
              <a:rPr lang="en-US" altLang="en-US" sz="2000">
                <a:latin typeface="굴림" panose="020B0600000101010101" pitchFamily="34" charset="-127"/>
              </a:rPr>
              <a:t> W</a:t>
            </a:r>
            <a:r>
              <a:rPr lang="en-US" altLang="en-US" sz="1600">
                <a:latin typeface="굴림" panose="020B0600000101010101" pitchFamily="34" charset="-127"/>
              </a:rPr>
              <a:t>o</a:t>
            </a:r>
            <a:r>
              <a:rPr lang="en-US" altLang="en-US" sz="2000">
                <a:latin typeface="굴림" panose="020B0600000101010101" pitchFamily="34" charset="-127"/>
              </a:rPr>
              <a:t> = </a:t>
            </a:r>
            <a:r>
              <a:rPr lang="en-US" altLang="en-US" sz="2400">
                <a:latin typeface="굴림" panose="020B0600000101010101" pitchFamily="34" charset="-127"/>
              </a:rPr>
              <a:t>r</a:t>
            </a:r>
            <a:r>
              <a:rPr lang="en-US" altLang="en-US" sz="1800">
                <a:latin typeface="굴림" panose="020B0600000101010101" pitchFamily="34" charset="-127"/>
              </a:rPr>
              <a:t>x</a:t>
            </a:r>
            <a:r>
              <a:rPr lang="en-US" altLang="en-US" sz="2000">
                <a:latin typeface="굴림" panose="020B0600000101010101" pitchFamily="34" charset="-127"/>
              </a:rPr>
              <a:t> </a:t>
            </a:r>
          </a:p>
        </p:txBody>
      </p:sp>
      <p:sp>
        <p:nvSpPr>
          <p:cNvPr id="33810" name="Rectangle 21">
            <a:extLst>
              <a:ext uri="{FF2B5EF4-FFF2-40B4-BE49-F238E27FC236}">
                <a16:creationId xmlns:a16="http://schemas.microsoft.com/office/drawing/2014/main" id="{9974F75E-7FC5-4734-981A-7CE9323F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589588"/>
            <a:ext cx="1727200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W</a:t>
            </a:r>
            <a:r>
              <a:rPr lang="en-US" altLang="en-US" sz="1600">
                <a:latin typeface="굴림" panose="020B0600000101010101" pitchFamily="34" charset="-127"/>
              </a:rPr>
              <a:t>o</a:t>
            </a:r>
            <a:r>
              <a:rPr lang="en-US" altLang="en-US" sz="2000">
                <a:latin typeface="굴림" panose="020B0600000101010101" pitchFamily="34" charset="-127"/>
              </a:rPr>
              <a:t> = R r</a:t>
            </a:r>
            <a:r>
              <a:rPr lang="en-US" altLang="en-US" sz="1800">
                <a:latin typeface="굴림" panose="020B0600000101010101" pitchFamily="34" charset="-127"/>
              </a:rPr>
              <a:t>x</a:t>
            </a:r>
            <a:r>
              <a:rPr lang="en-US" altLang="en-US" sz="2000">
                <a:latin typeface="굴림" panose="020B0600000101010101" pitchFamily="34" charset="-127"/>
              </a:rPr>
              <a:t> </a:t>
            </a:r>
          </a:p>
        </p:txBody>
      </p:sp>
      <p:sp>
        <p:nvSpPr>
          <p:cNvPr id="33811" name="AutoShape 22">
            <a:extLst>
              <a:ext uri="{FF2B5EF4-FFF2-40B4-BE49-F238E27FC236}">
                <a16:creationId xmlns:a16="http://schemas.microsoft.com/office/drawing/2014/main" id="{82D258E9-DE5F-469D-8B83-16A0CC19B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876925"/>
            <a:ext cx="863600" cy="360363"/>
          </a:xfrm>
          <a:prstGeom prst="rightArrow">
            <a:avLst>
              <a:gd name="adj1" fmla="val 50000"/>
              <a:gd name="adj2" fmla="val 59912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3812" name="Line 23">
            <a:extLst>
              <a:ext uri="{FF2B5EF4-FFF2-40B4-BE49-F238E27FC236}">
                <a16:creationId xmlns:a16="http://schemas.microsoft.com/office/drawing/2014/main" id="{7A87443D-5155-4A3B-BC98-91335B873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5876925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3" name="Line 24">
            <a:extLst>
              <a:ext uri="{FF2B5EF4-FFF2-40B4-BE49-F238E27FC236}">
                <a16:creationId xmlns:a16="http://schemas.microsoft.com/office/drawing/2014/main" id="{B359E87E-2514-4CA9-9BAB-92545D9D2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87692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4" name="Line 25">
            <a:extLst>
              <a:ext uri="{FF2B5EF4-FFF2-40B4-BE49-F238E27FC236}">
                <a16:creationId xmlns:a16="http://schemas.microsoft.com/office/drawing/2014/main" id="{B3D900CC-54AD-4F28-A569-7E7E09DE8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5876925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5" name="Line 26">
            <a:extLst>
              <a:ext uri="{FF2B5EF4-FFF2-40B4-BE49-F238E27FC236}">
                <a16:creationId xmlns:a16="http://schemas.microsoft.com/office/drawing/2014/main" id="{53B3A777-9790-48CF-83DE-C5B5F31D0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5876925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6" name="Line 27">
            <a:extLst>
              <a:ext uri="{FF2B5EF4-FFF2-40B4-BE49-F238E27FC236}">
                <a16:creationId xmlns:a16="http://schemas.microsoft.com/office/drawing/2014/main" id="{B4E955D5-4E36-4FCA-8DB0-6D7249BAF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5876925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7" name="Line 28">
            <a:extLst>
              <a:ext uri="{FF2B5EF4-FFF2-40B4-BE49-F238E27FC236}">
                <a16:creationId xmlns:a16="http://schemas.microsoft.com/office/drawing/2014/main" id="{D46F4D50-EA48-4E06-A722-DC0C8E2AF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5876925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8" name="Text Box 29">
            <a:extLst>
              <a:ext uri="{FF2B5EF4-FFF2-40B4-BE49-F238E27FC236}">
                <a16:creationId xmlns:a16="http://schemas.microsoft.com/office/drawing/2014/main" id="{31231CA0-4048-475A-BF47-F3145E49B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5589588"/>
            <a:ext cx="576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-1 </a:t>
            </a:r>
          </a:p>
        </p:txBody>
      </p:sp>
      <p:sp>
        <p:nvSpPr>
          <p:cNvPr id="25627" name="Slide Number Placeholder 28">
            <a:extLst>
              <a:ext uri="{FF2B5EF4-FFF2-40B4-BE49-F238E27FC236}">
                <a16:creationId xmlns:a16="http://schemas.microsoft.com/office/drawing/2014/main" id="{80C3E94A-1385-4DBE-A4DA-C8115C98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F664C830-D379-492E-9ADB-BF4FF66118EE}" type="slidenum">
              <a:rPr kumimoji="0" lang="ar-SA" altLang="en-US" smtClean="0"/>
              <a:pPr eaLnBrk="1" hangingPunct="1">
                <a:defRPr/>
              </a:pPr>
              <a:t>44</a:t>
            </a:fld>
            <a:endParaRPr kumimoji="0"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B0AE-B633-4BC2-8DFF-F733A325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ED468-D641-4F3E-A2A8-71C882B4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D2200-E37A-44EC-8B06-5B3A986ABF90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  <p:graphicFrame>
        <p:nvGraphicFramePr>
          <p:cNvPr id="5" name="Object 20">
            <a:extLst>
              <a:ext uri="{FF2B5EF4-FFF2-40B4-BE49-F238E27FC236}">
                <a16:creationId xmlns:a16="http://schemas.microsoft.com/office/drawing/2014/main" id="{D01BAEFD-078D-4E3A-8544-00728CFD669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859048"/>
              </p:ext>
            </p:extLst>
          </p:nvPr>
        </p:nvGraphicFramePr>
        <p:xfrm>
          <a:off x="685800" y="1828800"/>
          <a:ext cx="7240286" cy="148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4572000" imgH="939600" progId="Equation.3">
                  <p:embed/>
                </p:oleObj>
              </mc:Choice>
              <mc:Fallback>
                <p:oleObj name="Equation" r:id="rId3" imgW="4572000" imgH="939600" progId="Equation.3">
                  <p:embed/>
                  <p:pic>
                    <p:nvPicPr>
                      <p:cNvPr id="440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7240286" cy="1488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998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ED5D1356-E6D4-49F1-815A-7506929BF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58788"/>
            <a:ext cx="4968875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mic Sans MS" panose="030F0702030302020204" pitchFamily="66" charset="0"/>
              </a:rPr>
              <a:t>Linear Adaptive prediction 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3B9AAC7B-9B27-4651-BC59-AB2C71DD0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1438"/>
            <a:ext cx="80645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Wo = R</a:t>
            </a:r>
            <a:r>
              <a:rPr lang="en-US" altLang="en-US" sz="1200">
                <a:cs typeface="Times New Roman" panose="02020603050405020304" pitchFamily="18" charset="0"/>
              </a:rPr>
              <a:t>x</a:t>
            </a:r>
            <a:r>
              <a:rPr lang="en-US" altLang="en-US" sz="1800">
                <a:cs typeface="Times New Roman" panose="02020603050405020304" pitchFamily="18" charset="0"/>
              </a:rPr>
              <a:t> r</a:t>
            </a:r>
            <a:r>
              <a:rPr lang="en-US" altLang="en-US" sz="1200">
                <a:cs typeface="Times New Roman" panose="02020603050405020304" pitchFamily="18" charset="0"/>
              </a:rPr>
              <a:t>x</a:t>
            </a:r>
            <a:r>
              <a:rPr lang="en-US" altLang="en-US" sz="1800">
                <a:cs typeface="Times New Roman" panose="02020603050405020304" pitchFamily="18" charset="0"/>
              </a:rPr>
              <a:t>                requires knowledge of the autocorrelation function Rx [k] ,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k= 0,1,2,…….., P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What if R</a:t>
            </a:r>
            <a:r>
              <a:rPr lang="en-US" altLang="en-US" sz="1200">
                <a:cs typeface="Times New Roman" panose="02020603050405020304" pitchFamily="18" charset="0"/>
              </a:rPr>
              <a:t>x</a:t>
            </a:r>
            <a:r>
              <a:rPr lang="en-US" altLang="en-US" sz="1800">
                <a:cs typeface="Times New Roman" panose="02020603050405020304" pitchFamily="18" charset="0"/>
              </a:rPr>
              <a:t> [k] is not a available ???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Solution</a:t>
            </a:r>
            <a:r>
              <a:rPr lang="en-US" altLang="en-US" sz="1800">
                <a:cs typeface="Times New Roman" panose="02020603050405020304" pitchFamily="18" charset="0"/>
              </a:rPr>
              <a:t> :   Use the </a:t>
            </a:r>
            <a:r>
              <a:rPr lang="en-US" altLang="en-US" sz="1800">
                <a:solidFill>
                  <a:srgbClr val="00B050"/>
                </a:solidFill>
                <a:cs typeface="Times New Roman" panose="02020603050405020304" pitchFamily="18" charset="0"/>
              </a:rPr>
              <a:t>“ adaptive prediction “ </a:t>
            </a:r>
            <a:r>
              <a:rPr lang="en-US" altLang="en-US" sz="1800">
                <a:solidFill>
                  <a:srgbClr val="008000"/>
                </a:solidFill>
                <a:cs typeface="Times New Roman" panose="02020603050405020304" pitchFamily="18" charset="0"/>
              </a:rPr>
              <a:t>+ recursive methods</a:t>
            </a:r>
            <a:r>
              <a:rPr lang="en-US" altLang="en-US" sz="1800"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34820" name="AutoShape 6">
            <a:extLst>
              <a:ext uri="{FF2B5EF4-FFF2-40B4-BE49-F238E27FC236}">
                <a16:creationId xmlns:a16="http://schemas.microsoft.com/office/drawing/2014/main" id="{78A2D59A-C28F-4071-AB83-A73EF0868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1500188"/>
            <a:ext cx="433387" cy="144462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C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116CF4A2-7DFC-4CE4-9B89-92AE8CD2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644900"/>
            <a:ext cx="1871662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Linear predictor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굴림" panose="020B0600000101010101" pitchFamily="34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W</a:t>
            </a:r>
            <a:r>
              <a:rPr lang="en-US" altLang="en-US" sz="1800">
                <a:latin typeface="굴림" panose="020B0600000101010101" pitchFamily="34" charset="-127"/>
              </a:rPr>
              <a:t>k</a:t>
            </a:r>
            <a:r>
              <a:rPr lang="en-US" altLang="en-US" sz="2000">
                <a:latin typeface="굴림" panose="020B0600000101010101" pitchFamily="34" charset="-127"/>
              </a:rPr>
              <a:t> [n] </a:t>
            </a:r>
          </a:p>
        </p:txBody>
      </p:sp>
      <p:sp>
        <p:nvSpPr>
          <p:cNvPr id="34822" name="Rectangle 8">
            <a:extLst>
              <a:ext uri="{FF2B5EF4-FFF2-40B4-BE49-F238E27FC236}">
                <a16:creationId xmlns:a16="http://schemas.microsoft.com/office/drawing/2014/main" id="{6A436C27-FA68-4F75-8B69-F48B0DBDB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860800"/>
            <a:ext cx="7921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Z</a:t>
            </a:r>
          </a:p>
        </p:txBody>
      </p:sp>
      <p:sp>
        <p:nvSpPr>
          <p:cNvPr id="34823" name="Oval 9">
            <a:extLst>
              <a:ext uri="{FF2B5EF4-FFF2-40B4-BE49-F238E27FC236}">
                <a16:creationId xmlns:a16="http://schemas.microsoft.com/office/drawing/2014/main" id="{BA9B88B0-E9D4-43CC-AC31-B74832A9D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2292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+</a:t>
            </a:r>
          </a:p>
        </p:txBody>
      </p:sp>
      <p:sp>
        <p:nvSpPr>
          <p:cNvPr id="34824" name="Line 10">
            <a:extLst>
              <a:ext uri="{FF2B5EF4-FFF2-40B4-BE49-F238E27FC236}">
                <a16:creationId xmlns:a16="http://schemas.microsoft.com/office/drawing/2014/main" id="{A38E2BAF-BEBE-435F-A50B-0AC7B8703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40767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5" name="Line 11">
            <a:extLst>
              <a:ext uri="{FF2B5EF4-FFF2-40B4-BE49-F238E27FC236}">
                <a16:creationId xmlns:a16="http://schemas.microsoft.com/office/drawing/2014/main" id="{06CEE3EB-E284-4957-BC8E-91000D70D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4076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6" name="Line 12">
            <a:extLst>
              <a:ext uri="{FF2B5EF4-FFF2-40B4-BE49-F238E27FC236}">
                <a16:creationId xmlns:a16="http://schemas.microsoft.com/office/drawing/2014/main" id="{D97452D5-8384-42BB-85CD-6E64ADAFA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052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7" name="Line 13">
            <a:extLst>
              <a:ext uri="{FF2B5EF4-FFF2-40B4-BE49-F238E27FC236}">
                <a16:creationId xmlns:a16="http://schemas.microsoft.com/office/drawing/2014/main" id="{5F2CF1E4-EAEF-481E-9201-804A85881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40052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8" name="Line 14">
            <a:extLst>
              <a:ext uri="{FF2B5EF4-FFF2-40B4-BE49-F238E27FC236}">
                <a16:creationId xmlns:a16="http://schemas.microsoft.com/office/drawing/2014/main" id="{B479C910-97DE-442C-8691-866E2BE966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5738" y="5373688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9" name="Line 15">
            <a:extLst>
              <a:ext uri="{FF2B5EF4-FFF2-40B4-BE49-F238E27FC236}">
                <a16:creationId xmlns:a16="http://schemas.microsoft.com/office/drawing/2014/main" id="{3FF73F29-FB00-45DA-BB2D-40EF39C54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40767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0" name="Line 16">
            <a:extLst>
              <a:ext uri="{FF2B5EF4-FFF2-40B4-BE49-F238E27FC236}">
                <a16:creationId xmlns:a16="http://schemas.microsoft.com/office/drawing/2014/main" id="{25B3C8EB-7225-414D-B453-07767E027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54451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1" name="Text Box 17">
            <a:extLst>
              <a:ext uri="{FF2B5EF4-FFF2-40B4-BE49-F238E27FC236}">
                <a16:creationId xmlns:a16="http://schemas.microsoft.com/office/drawing/2014/main" id="{F7E4FF36-C21D-43E6-9DD1-3E1019485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789363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-1</a:t>
            </a:r>
          </a:p>
        </p:txBody>
      </p:sp>
      <p:sp>
        <p:nvSpPr>
          <p:cNvPr id="34832" name="Text Box 18">
            <a:extLst>
              <a:ext uri="{FF2B5EF4-FFF2-40B4-BE49-F238E27FC236}">
                <a16:creationId xmlns:a16="http://schemas.microsoft.com/office/drawing/2014/main" id="{30FA46D6-0200-48E6-926D-7C94F29F6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0052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^</a:t>
            </a:r>
          </a:p>
        </p:txBody>
      </p:sp>
      <p:sp>
        <p:nvSpPr>
          <p:cNvPr id="34833" name="Text Box 19">
            <a:extLst>
              <a:ext uri="{FF2B5EF4-FFF2-40B4-BE49-F238E27FC236}">
                <a16:creationId xmlns:a16="http://schemas.microsoft.com/office/drawing/2014/main" id="{A29E1322-15E0-42CF-9A78-28DA09C5B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393382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^</a:t>
            </a:r>
          </a:p>
        </p:txBody>
      </p:sp>
      <p:sp>
        <p:nvSpPr>
          <p:cNvPr id="34834" name="Text Box 20">
            <a:extLst>
              <a:ext uri="{FF2B5EF4-FFF2-40B4-BE49-F238E27FC236}">
                <a16:creationId xmlns:a16="http://schemas.microsoft.com/office/drawing/2014/main" id="{305E5015-F279-4EA9-861F-9931AD8FD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084763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+</a:t>
            </a:r>
          </a:p>
        </p:txBody>
      </p:sp>
      <p:sp>
        <p:nvSpPr>
          <p:cNvPr id="34835" name="Text Box 21">
            <a:extLst>
              <a:ext uri="{FF2B5EF4-FFF2-40B4-BE49-F238E27FC236}">
                <a16:creationId xmlns:a16="http://schemas.microsoft.com/office/drawing/2014/main" id="{9E7A611E-9700-46FE-9E94-86097EE5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5084763"/>
            <a:ext cx="28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-</a:t>
            </a:r>
          </a:p>
        </p:txBody>
      </p:sp>
      <p:sp>
        <p:nvSpPr>
          <p:cNvPr id="34836" name="Text Box 22">
            <a:extLst>
              <a:ext uri="{FF2B5EF4-FFF2-40B4-BE49-F238E27FC236}">
                <a16:creationId xmlns:a16="http://schemas.microsoft.com/office/drawing/2014/main" id="{04081AAA-1B34-42A4-8CF6-F958AEAD9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60800"/>
            <a:ext cx="1296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굴림" panose="020B0600000101010101" pitchFamily="34" charset="-127"/>
              </a:rPr>
              <a:t>Input X[n]</a:t>
            </a:r>
          </a:p>
        </p:txBody>
      </p:sp>
      <p:sp>
        <p:nvSpPr>
          <p:cNvPr id="34837" name="Text Box 23">
            <a:extLst>
              <a:ext uri="{FF2B5EF4-FFF2-40B4-BE49-F238E27FC236}">
                <a16:creationId xmlns:a16="http://schemas.microsoft.com/office/drawing/2014/main" id="{A3780BC3-2D37-4E09-BF1D-155373159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3644900"/>
            <a:ext cx="1368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Prediction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 X[n]</a:t>
            </a:r>
          </a:p>
        </p:txBody>
      </p:sp>
      <p:sp>
        <p:nvSpPr>
          <p:cNvPr id="34838" name="Line 24">
            <a:extLst>
              <a:ext uri="{FF2B5EF4-FFF2-40B4-BE49-F238E27FC236}">
                <a16:creationId xmlns:a16="http://schemas.microsoft.com/office/drawing/2014/main" id="{9F7F0CB1-1857-435F-8BF1-1012269BDF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49418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9" name="Line 25">
            <a:extLst>
              <a:ext uri="{FF2B5EF4-FFF2-40B4-BE49-F238E27FC236}">
                <a16:creationId xmlns:a16="http://schemas.microsoft.com/office/drawing/2014/main" id="{0B4BC1CE-2122-42B1-989B-F99CF3B897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3429000"/>
            <a:ext cx="1655762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0" name="Text Box 26">
            <a:extLst>
              <a:ext uri="{FF2B5EF4-FFF2-40B4-BE49-F238E27FC236}">
                <a16:creationId xmlns:a16="http://schemas.microsoft.com/office/drawing/2014/main" id="{E053F8FA-BBD6-40B5-9D07-1113FCD15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86886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Error e[n]</a:t>
            </a:r>
          </a:p>
        </p:txBody>
      </p:sp>
      <p:sp>
        <p:nvSpPr>
          <p:cNvPr id="34841" name="Text Box 27">
            <a:extLst>
              <a:ext uri="{FF2B5EF4-FFF2-40B4-BE49-F238E27FC236}">
                <a16:creationId xmlns:a16="http://schemas.microsoft.com/office/drawing/2014/main" id="{EBB2676D-1846-457A-B07A-D867EF7DF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734050"/>
            <a:ext cx="5400675" cy="369332"/>
          </a:xfrm>
          <a:prstGeom prst="rect">
            <a:avLst/>
          </a:prstGeom>
          <a:noFill/>
          <a:ln w="38100">
            <a:solidFill>
              <a:srgbClr val="0D91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Block diagram- linear Adaptive prediction process</a:t>
            </a:r>
          </a:p>
        </p:txBody>
      </p:sp>
      <p:sp>
        <p:nvSpPr>
          <p:cNvPr id="26650" name="Text Box 28">
            <a:extLst>
              <a:ext uri="{FF2B5EF4-FFF2-40B4-BE49-F238E27FC236}">
                <a16:creationId xmlns:a16="http://schemas.microsoft.com/office/drawing/2014/main" id="{69DD1336-EE3F-4CB6-9037-1813B4A24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6073775"/>
            <a:ext cx="2795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ts val="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Least Mean Square  </a:t>
            </a:r>
            <a:r>
              <a:rPr lang="en-US" dirty="0">
                <a:solidFill>
                  <a:srgbClr val="FF0000"/>
                </a:solidFill>
                <a:latin typeface="+mn-lt"/>
                <a:ea typeface="Gulim" pitchFamily="34" charset="-127"/>
              </a:rPr>
              <a:t>LMS</a:t>
            </a:r>
          </a:p>
          <a:p>
            <a:pPr eaLnBrk="1" latinLnBrk="1" hangingPunct="1">
              <a:spcBef>
                <a:spcPts val="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Mean Square Error  </a:t>
            </a:r>
            <a:r>
              <a:rPr lang="en-US" dirty="0">
                <a:solidFill>
                  <a:srgbClr val="FF0000"/>
                </a:solidFill>
                <a:latin typeface="+mn-lt"/>
                <a:ea typeface="Gulim" pitchFamily="34" charset="-127"/>
              </a:rPr>
              <a:t>MSE </a:t>
            </a:r>
          </a:p>
        </p:txBody>
      </p:sp>
      <p:sp>
        <p:nvSpPr>
          <p:cNvPr id="34843" name="Text Box 29">
            <a:extLst>
              <a:ext uri="{FF2B5EF4-FFF2-40B4-BE49-F238E27FC236}">
                <a16:creationId xmlns:a16="http://schemas.microsoft.com/office/drawing/2014/main" id="{51E94F9D-C527-41BA-A629-C07151C15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373688"/>
            <a:ext cx="1728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LMS</a:t>
            </a:r>
          </a:p>
        </p:txBody>
      </p:sp>
      <p:sp>
        <p:nvSpPr>
          <p:cNvPr id="26652" name="Slide Number Placeholder 29">
            <a:extLst>
              <a:ext uri="{FF2B5EF4-FFF2-40B4-BE49-F238E27FC236}">
                <a16:creationId xmlns:a16="http://schemas.microsoft.com/office/drawing/2014/main" id="{98E8F037-CD94-43D1-8642-7A6B4D99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6165850"/>
            <a:ext cx="755650" cy="476250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F0B2F8EE-ECEE-44E2-83D3-52432B591824}" type="slidenum">
              <a:rPr kumimoji="0" lang="ar-SA" altLang="en-US" smtClean="0"/>
              <a:pPr eaLnBrk="1" hangingPunct="1">
                <a:defRPr/>
              </a:pPr>
              <a:t>46</a:t>
            </a:fld>
            <a:endParaRPr kumimoji="0" lang="en-US" altLang="en-US"/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DE6EA250-5660-4FA1-9B46-7CF956445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9697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-1 </a:t>
            </a: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C2AC56A8-7319-4F03-B363-404F3532475A}"/>
              </a:ext>
            </a:extLst>
          </p:cNvPr>
          <p:cNvSpPr txBox="1">
            <a:spLocks noChangeArrowheads="1"/>
          </p:cNvSpPr>
          <p:nvPr/>
        </p:nvSpPr>
        <p:spPr bwMode="auto">
          <a:xfrm rot="19593826">
            <a:off x="6554788" y="1554163"/>
            <a:ext cx="2382837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indent="-342900" eaLnBrk="1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+mn-lt"/>
              </a:rPr>
              <a:t>LMS</a:t>
            </a:r>
          </a:p>
          <a:p>
            <a:pPr indent="-342900" eaLnBrk="1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+mn-lt"/>
              </a:rPr>
              <a:t>MSE</a:t>
            </a:r>
          </a:p>
          <a:p>
            <a:pPr indent="-342900" eaLnBrk="1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+mn-lt"/>
              </a:rPr>
              <a:t>…</a:t>
            </a:r>
          </a:p>
          <a:p>
            <a:pPr indent="-342900" eaLnBrk="1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+mn-lt"/>
              </a:rPr>
              <a:t>To minimize error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A59C6256-D9A9-4306-964B-2D58040F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463550"/>
            <a:ext cx="6913562" cy="430213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Differential  Pulse Code Modulation  (DPCM) </a:t>
            </a: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48D208BE-6D05-4E70-835D-6A1B16AA3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8064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 f</a:t>
            </a:r>
            <a:r>
              <a:rPr lang="en-US" altLang="en-US" sz="1800">
                <a:latin typeface="Comic Sans MS" panose="030F0702030302020204" pitchFamily="66" charset="0"/>
              </a:rPr>
              <a:t>s</a:t>
            </a:r>
            <a:r>
              <a:rPr lang="en-US" altLang="en-US" sz="2400">
                <a:latin typeface="Comic Sans MS" panose="030F0702030302020204" pitchFamily="66" charset="0"/>
              </a:rPr>
              <a:t> &gt;&gt;f</a:t>
            </a:r>
            <a:r>
              <a:rPr lang="en-US" altLang="en-US" sz="1800">
                <a:latin typeface="Comic Sans MS" panose="030F0702030302020204" pitchFamily="66" charset="0"/>
              </a:rPr>
              <a:t>N            </a:t>
            </a:r>
            <a:r>
              <a:rPr lang="en-US" altLang="en-US" sz="2000">
                <a:latin typeface="Comic Sans MS" panose="030F0702030302020204" pitchFamily="66" charset="0"/>
              </a:rPr>
              <a:t>highly correlated samples</a:t>
            </a:r>
            <a:r>
              <a:rPr lang="en-US" altLang="en-US" sz="1800">
                <a:latin typeface="Comic Sans MS" panose="030F0702030302020204" pitchFamily="66" charset="0"/>
              </a:rPr>
              <a:t> 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highly correlated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     samples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6E5066E3-0D49-4B03-9C51-CB47E7B9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205038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PCM </a:t>
            </a:r>
          </a:p>
        </p:txBody>
      </p:sp>
      <p:sp>
        <p:nvSpPr>
          <p:cNvPr id="35845" name="Line 8">
            <a:extLst>
              <a:ext uri="{FF2B5EF4-FFF2-40B4-BE49-F238E27FC236}">
                <a16:creationId xmlns:a16="http://schemas.microsoft.com/office/drawing/2014/main" id="{4880F661-C528-42BC-B56B-B6EF620FD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249237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6" name="Line 9">
            <a:extLst>
              <a:ext uri="{FF2B5EF4-FFF2-40B4-BE49-F238E27FC236}">
                <a16:creationId xmlns:a16="http://schemas.microsoft.com/office/drawing/2014/main" id="{6F113ECD-A7F8-4299-A94D-15FD87D65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24923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7" name="Text Box 10">
            <a:extLst>
              <a:ext uri="{FF2B5EF4-FFF2-40B4-BE49-F238E27FC236}">
                <a16:creationId xmlns:a16="http://schemas.microsoft.com/office/drawing/2014/main" id="{57CAE0C6-F2E1-4FA5-A92E-55891FA03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276475"/>
            <a:ext cx="28082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Encoded signal with             redundant  information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         </a:t>
            </a:r>
          </a:p>
        </p:txBody>
      </p:sp>
      <p:sp>
        <p:nvSpPr>
          <p:cNvPr id="27656" name="Text Box 11">
            <a:extLst>
              <a:ext uri="{FF2B5EF4-FFF2-40B4-BE49-F238E27FC236}">
                <a16:creationId xmlns:a16="http://schemas.microsoft.com/office/drawing/2014/main" id="{42B72E10-D435-4507-8A22-3C4008D9A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000375"/>
            <a:ext cx="3168650" cy="923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Gulim" pitchFamily="34" charset="-127"/>
              </a:rPr>
              <a:t>Symbols that are not essential to the transmission are generated  as a result of PCM encoding   </a:t>
            </a:r>
          </a:p>
        </p:txBody>
      </p:sp>
      <p:sp>
        <p:nvSpPr>
          <p:cNvPr id="35849" name="Text Box 12">
            <a:extLst>
              <a:ext uri="{FF2B5EF4-FFF2-40B4-BE49-F238E27FC236}">
                <a16:creationId xmlns:a16="http://schemas.microsoft.com/office/drawing/2014/main" id="{C03E9BAD-2FE8-471D-8E03-F8F53209F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92600"/>
            <a:ext cx="864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굴림" panose="020B0600000101010101" pitchFamily="34" charset="-127"/>
              </a:rPr>
              <a:t>Removing the redundancy before encoding          more efficient coded signal  </a:t>
            </a:r>
          </a:p>
        </p:txBody>
      </p:sp>
      <p:sp>
        <p:nvSpPr>
          <p:cNvPr id="35850" name="AutoShape 13">
            <a:extLst>
              <a:ext uri="{FF2B5EF4-FFF2-40B4-BE49-F238E27FC236}">
                <a16:creationId xmlns:a16="http://schemas.microsoft.com/office/drawing/2014/main" id="{060E3C88-28A7-4A36-A3D1-1AEE221C9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500188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rgbClr val="0D91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5851" name="AutoShape 14">
            <a:extLst>
              <a:ext uri="{FF2B5EF4-FFF2-40B4-BE49-F238E27FC236}">
                <a16:creationId xmlns:a16="http://schemas.microsoft.com/office/drawing/2014/main" id="{5D370055-A96F-44EB-A79B-5EAAD3BEA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31" y="4434211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rgbClr val="0D91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5852" name="Line 16">
            <a:extLst>
              <a:ext uri="{FF2B5EF4-FFF2-40B4-BE49-F238E27FC236}">
                <a16:creationId xmlns:a16="http://schemas.microsoft.com/office/drawing/2014/main" id="{ECD663E9-7028-4901-B94E-EC757FD053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7087" y="4144492"/>
            <a:ext cx="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3" name="Line 17">
            <a:extLst>
              <a:ext uri="{FF2B5EF4-FFF2-40B4-BE49-F238E27FC236}">
                <a16:creationId xmlns:a16="http://schemas.microsoft.com/office/drawing/2014/main" id="{60843892-3AC1-4D83-8C09-FC46479B2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412" y="5156309"/>
            <a:ext cx="889317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4" name="Line 18">
            <a:extLst>
              <a:ext uri="{FF2B5EF4-FFF2-40B4-BE49-F238E27FC236}">
                <a16:creationId xmlns:a16="http://schemas.microsoft.com/office/drawing/2014/main" id="{2CB20A90-4A06-4D73-8AB0-5AE184F3E1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8587" y="4144492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5" name="Line 19">
            <a:extLst>
              <a:ext uri="{FF2B5EF4-FFF2-40B4-BE49-F238E27FC236}">
                <a16:creationId xmlns:a16="http://schemas.microsoft.com/office/drawing/2014/main" id="{2CC309B2-0DE3-4259-824E-81DE2A0E7E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412" y="4144492"/>
            <a:ext cx="8893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6" name="Text Box 20">
            <a:extLst>
              <a:ext uri="{FF2B5EF4-FFF2-40B4-BE49-F238E27FC236}">
                <a16:creationId xmlns:a16="http://schemas.microsoft.com/office/drawing/2014/main" id="{F0C0CC87-871A-40CE-9CBA-B31926439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5246633"/>
            <a:ext cx="8226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  <a:latin typeface="Comic Sans MS" panose="030F0702030302020204" pitchFamily="66" charset="0"/>
              </a:rPr>
              <a:t>DPCM Depends on Linear Prediction (we send (we code) only the difference between samples not like PCM nor like DM).</a:t>
            </a:r>
          </a:p>
        </p:txBody>
      </p:sp>
      <p:sp>
        <p:nvSpPr>
          <p:cNvPr id="35857" name="Text Box 21">
            <a:extLst>
              <a:ext uri="{FF2B5EF4-FFF2-40B4-BE49-F238E27FC236}">
                <a16:creationId xmlns:a16="http://schemas.microsoft.com/office/drawing/2014/main" id="{F26044A2-3BE4-4BF8-91ED-220C5DFF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6061075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m[n]=</a:t>
            </a:r>
          </a:p>
        </p:txBody>
      </p:sp>
      <p:sp>
        <p:nvSpPr>
          <p:cNvPr id="35858" name="Text Box 24">
            <a:extLst>
              <a:ext uri="{FF2B5EF4-FFF2-40B4-BE49-F238E27FC236}">
                <a16:creationId xmlns:a16="http://schemas.microsoft.com/office/drawing/2014/main" id="{07FFAC29-71C9-4E6A-910D-C2B1B335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986463"/>
            <a:ext cx="452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^</a:t>
            </a:r>
          </a:p>
        </p:txBody>
      </p:sp>
      <p:sp>
        <p:nvSpPr>
          <p:cNvPr id="27670" name="Slide Number Placeholder 23">
            <a:extLst>
              <a:ext uri="{FF2B5EF4-FFF2-40B4-BE49-F238E27FC236}">
                <a16:creationId xmlns:a16="http://schemas.microsoft.com/office/drawing/2014/main" id="{E1B1E112-5313-43E0-B988-6CB369CA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F701089D-9678-42F7-8772-6D5A620F498A}" type="slidenum">
              <a:rPr kumimoji="0" lang="ar-SA" altLang="en-US" smtClean="0"/>
              <a:pPr eaLnBrk="1" hangingPunct="1">
                <a:defRPr/>
              </a:pPr>
              <a:t>47</a:t>
            </a:fld>
            <a:endParaRPr kumimoji="0" lang="en-US" altLang="en-US"/>
          </a:p>
        </p:txBody>
      </p:sp>
      <p:pic>
        <p:nvPicPr>
          <p:cNvPr id="35860" name="Picture 1">
            <a:extLst>
              <a:ext uri="{FF2B5EF4-FFF2-40B4-BE49-F238E27FC236}">
                <a16:creationId xmlns:a16="http://schemas.microsoft.com/office/drawing/2014/main" id="{BED99E78-6CAE-47EF-B42B-1BC0B847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5821363"/>
            <a:ext cx="1860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817E768B-4A27-463F-9239-2E64D2F71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836613"/>
            <a:ext cx="1081088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LPF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82C4DB4E-50C2-405C-8946-31B7CEC8B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836613"/>
            <a:ext cx="1081088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SAMPLER 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D9AC0FD0-8272-4E71-849C-4ADCDC697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836613"/>
            <a:ext cx="1081087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ENCODER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49374186-02B6-44B4-96CA-20F570E6C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836613"/>
            <a:ext cx="1081088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QUANTIZER </a:t>
            </a:r>
          </a:p>
        </p:txBody>
      </p:sp>
      <p:sp>
        <p:nvSpPr>
          <p:cNvPr id="36870" name="Rectangle 8">
            <a:extLst>
              <a:ext uri="{FF2B5EF4-FFF2-40B4-BE49-F238E27FC236}">
                <a16:creationId xmlns:a16="http://schemas.microsoft.com/office/drawing/2014/main" id="{436AFBCF-29BA-48CC-A616-134060AB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989138"/>
            <a:ext cx="1081088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REGENE</a:t>
            </a:r>
          </a:p>
        </p:txBody>
      </p:sp>
      <p:sp>
        <p:nvSpPr>
          <p:cNvPr id="36871" name="Rectangle 9">
            <a:extLst>
              <a:ext uri="{FF2B5EF4-FFF2-40B4-BE49-F238E27FC236}">
                <a16:creationId xmlns:a16="http://schemas.microsoft.com/office/drawing/2014/main" id="{E1D6B15B-A91C-4539-B195-81D3E6C18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989138"/>
            <a:ext cx="1081088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굴림" panose="020B0600000101010101" pitchFamily="34" charset="-127"/>
              </a:rPr>
              <a:t>DECODER</a:t>
            </a:r>
          </a:p>
        </p:txBody>
      </p:sp>
      <p:sp>
        <p:nvSpPr>
          <p:cNvPr id="36872" name="Rectangle 10">
            <a:extLst>
              <a:ext uri="{FF2B5EF4-FFF2-40B4-BE49-F238E27FC236}">
                <a16:creationId xmlns:a16="http://schemas.microsoft.com/office/drawing/2014/main" id="{E572C276-5B50-4CE6-B07F-47B885437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989138"/>
            <a:ext cx="1081088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굴림" panose="020B0600000101010101" pitchFamily="34" charset="-127"/>
              </a:rPr>
              <a:t>LPF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굴림" panose="020B0600000101010101" pitchFamily="34" charset="-127"/>
              </a:rPr>
              <a:t> reconst</a:t>
            </a:r>
          </a:p>
        </p:txBody>
      </p:sp>
      <p:sp>
        <p:nvSpPr>
          <p:cNvPr id="36873" name="Rectangle 11">
            <a:extLst>
              <a:ext uri="{FF2B5EF4-FFF2-40B4-BE49-F238E27FC236}">
                <a16:creationId xmlns:a16="http://schemas.microsoft.com/office/drawing/2014/main" id="{97AC6657-370C-408F-AE81-AE84A4A46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989138"/>
            <a:ext cx="1081087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굴림" panose="020B0600000101010101" pitchFamily="34" charset="-127"/>
              </a:rPr>
              <a:t>Distination </a:t>
            </a:r>
          </a:p>
        </p:txBody>
      </p:sp>
      <p:sp>
        <p:nvSpPr>
          <p:cNvPr id="36874" name="Line 12">
            <a:extLst>
              <a:ext uri="{FF2B5EF4-FFF2-40B4-BE49-F238E27FC236}">
                <a16:creationId xmlns:a16="http://schemas.microsoft.com/office/drawing/2014/main" id="{673137F9-F634-4E7C-8AA5-80A2E2012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112553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5" name="Line 13">
            <a:extLst>
              <a:ext uri="{FF2B5EF4-FFF2-40B4-BE49-F238E27FC236}">
                <a16:creationId xmlns:a16="http://schemas.microsoft.com/office/drawing/2014/main" id="{61472501-6FEC-4C57-976A-6E6A18512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112553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6" name="Line 14">
            <a:extLst>
              <a:ext uri="{FF2B5EF4-FFF2-40B4-BE49-F238E27FC236}">
                <a16:creationId xmlns:a16="http://schemas.microsoft.com/office/drawing/2014/main" id="{C14A003E-59B9-4174-9065-79382DD53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125538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7" name="Line 15">
            <a:extLst>
              <a:ext uri="{FF2B5EF4-FFF2-40B4-BE49-F238E27FC236}">
                <a16:creationId xmlns:a16="http://schemas.microsoft.com/office/drawing/2014/main" id="{D5202425-2E9A-4473-8051-7E1C90D9D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11255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8" name="Line 16">
            <a:extLst>
              <a:ext uri="{FF2B5EF4-FFF2-40B4-BE49-F238E27FC236}">
                <a16:creationId xmlns:a16="http://schemas.microsoft.com/office/drawing/2014/main" id="{FDFEAAAD-A55F-43D1-81AA-CA8FDC7A6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112553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9" name="Line 17">
            <a:extLst>
              <a:ext uri="{FF2B5EF4-FFF2-40B4-BE49-F238E27FC236}">
                <a16:creationId xmlns:a16="http://schemas.microsoft.com/office/drawing/2014/main" id="{5701FE5C-4A04-485C-9EBE-C6457CEFB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276475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0" name="Line 18">
            <a:extLst>
              <a:ext uri="{FF2B5EF4-FFF2-40B4-BE49-F238E27FC236}">
                <a16:creationId xmlns:a16="http://schemas.microsoft.com/office/drawing/2014/main" id="{7009F4A5-9B25-4BCD-9DA3-6470F58E0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227647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1" name="Line 19">
            <a:extLst>
              <a:ext uri="{FF2B5EF4-FFF2-40B4-BE49-F238E27FC236}">
                <a16:creationId xmlns:a16="http://schemas.microsoft.com/office/drawing/2014/main" id="{CA547F96-ACAB-498A-A6F3-54BA0B298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276475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2" name="Line 20">
            <a:extLst>
              <a:ext uri="{FF2B5EF4-FFF2-40B4-BE49-F238E27FC236}">
                <a16:creationId xmlns:a16="http://schemas.microsoft.com/office/drawing/2014/main" id="{3255F4BD-7579-4AFB-ACF1-3CED9F28C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22764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3" name="Line 21">
            <a:extLst>
              <a:ext uri="{FF2B5EF4-FFF2-40B4-BE49-F238E27FC236}">
                <a16:creationId xmlns:a16="http://schemas.microsoft.com/office/drawing/2014/main" id="{E9B24901-CF75-4788-BB6B-F01ED2497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2276475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4" name="Text Box 22">
            <a:extLst>
              <a:ext uri="{FF2B5EF4-FFF2-40B4-BE49-F238E27FC236}">
                <a16:creationId xmlns:a16="http://schemas.microsoft.com/office/drawing/2014/main" id="{1398CEEA-B446-49D4-BE24-799EF85F2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 m(t) </a:t>
            </a:r>
          </a:p>
        </p:txBody>
      </p:sp>
      <p:sp>
        <p:nvSpPr>
          <p:cNvPr id="28693" name="Text Box 23">
            <a:extLst>
              <a:ext uri="{FF2B5EF4-FFF2-40B4-BE49-F238E27FC236}">
                <a16:creationId xmlns:a16="http://schemas.microsoft.com/office/drawing/2014/main" id="{CFB53A98-76C4-4286-8E03-811CF34C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1" y="404813"/>
            <a:ext cx="118745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PCM</a:t>
            </a:r>
          </a:p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Applied    to channel input </a:t>
            </a:r>
          </a:p>
        </p:txBody>
      </p:sp>
      <p:sp>
        <p:nvSpPr>
          <p:cNvPr id="36886" name="Text Box 24">
            <a:extLst>
              <a:ext uri="{FF2B5EF4-FFF2-40B4-BE49-F238E27FC236}">
                <a16:creationId xmlns:a16="http://schemas.microsoft.com/office/drawing/2014/main" id="{2DEA9F66-5DE5-40B2-8DF0-EAD531775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PCM </a:t>
            </a:r>
          </a:p>
        </p:txBody>
      </p:sp>
      <p:sp>
        <p:nvSpPr>
          <p:cNvPr id="36887" name="Rectangle 25">
            <a:extLst>
              <a:ext uri="{FF2B5EF4-FFF2-40B4-BE49-F238E27FC236}">
                <a16:creationId xmlns:a16="http://schemas.microsoft.com/office/drawing/2014/main" id="{0AD42C12-3308-4FA0-800C-1EDDEEAC7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141663"/>
            <a:ext cx="1152525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Quantizer </a:t>
            </a:r>
          </a:p>
        </p:txBody>
      </p:sp>
      <p:sp>
        <p:nvSpPr>
          <p:cNvPr id="36888" name="Rectangle 26">
            <a:extLst>
              <a:ext uri="{FF2B5EF4-FFF2-40B4-BE49-F238E27FC236}">
                <a16:creationId xmlns:a16="http://schemas.microsoft.com/office/drawing/2014/main" id="{76A569A3-A776-4285-ABEE-9948493E8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141663"/>
            <a:ext cx="1152525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Encoder </a:t>
            </a:r>
          </a:p>
        </p:txBody>
      </p:sp>
      <p:sp>
        <p:nvSpPr>
          <p:cNvPr id="36889" name="Rectangle 27">
            <a:extLst>
              <a:ext uri="{FF2B5EF4-FFF2-40B4-BE49-F238E27FC236}">
                <a16:creationId xmlns:a16="http://schemas.microsoft.com/office/drawing/2014/main" id="{04F50A9C-13D3-424D-B4D8-C1FB86A1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589588"/>
            <a:ext cx="1152525" cy="576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decoder</a:t>
            </a:r>
          </a:p>
        </p:txBody>
      </p:sp>
      <p:sp>
        <p:nvSpPr>
          <p:cNvPr id="36890" name="Rectangle 28">
            <a:extLst>
              <a:ext uri="{FF2B5EF4-FFF2-40B4-BE49-F238E27FC236}">
                <a16:creationId xmlns:a16="http://schemas.microsoft.com/office/drawing/2014/main" id="{0D492EA9-8118-4795-BE56-E1CFB563F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6165850"/>
            <a:ext cx="1152525" cy="5762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Prediction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filter</a:t>
            </a:r>
          </a:p>
        </p:txBody>
      </p:sp>
      <p:sp>
        <p:nvSpPr>
          <p:cNvPr id="36891" name="Rectangle 29">
            <a:extLst>
              <a:ext uri="{FF2B5EF4-FFF2-40B4-BE49-F238E27FC236}">
                <a16:creationId xmlns:a16="http://schemas.microsoft.com/office/drawing/2014/main" id="{BD1E6162-DBE5-4538-8CCC-8F833A474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365625"/>
            <a:ext cx="1152525" cy="5762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prediction</a:t>
            </a:r>
          </a:p>
        </p:txBody>
      </p:sp>
      <p:sp>
        <p:nvSpPr>
          <p:cNvPr id="36892" name="Oval 30">
            <a:extLst>
              <a:ext uri="{FF2B5EF4-FFF2-40B4-BE49-F238E27FC236}">
                <a16:creationId xmlns:a16="http://schemas.microsoft.com/office/drawing/2014/main" id="{867834B6-85D3-4C57-9FF1-6CECC8D9C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84538"/>
            <a:ext cx="287337" cy="2889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6893" name="Oval 31">
            <a:extLst>
              <a:ext uri="{FF2B5EF4-FFF2-40B4-BE49-F238E27FC236}">
                <a16:creationId xmlns:a16="http://schemas.microsoft.com/office/drawing/2014/main" id="{80D7B338-B171-4FD8-B9AA-8282E54CF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734050"/>
            <a:ext cx="287338" cy="2889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6894" name="Oval 32">
            <a:extLst>
              <a:ext uri="{FF2B5EF4-FFF2-40B4-BE49-F238E27FC236}">
                <a16:creationId xmlns:a16="http://schemas.microsoft.com/office/drawing/2014/main" id="{77F16FCF-8B6E-4F94-B4DD-DEDE02CD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005263"/>
            <a:ext cx="287338" cy="2889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6895" name="Line 33">
            <a:extLst>
              <a:ext uri="{FF2B5EF4-FFF2-40B4-BE49-F238E27FC236}">
                <a16:creationId xmlns:a16="http://schemas.microsoft.com/office/drawing/2014/main" id="{ABD68726-98A7-44DD-8963-8AFB5C4A9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3429000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6" name="Line 34">
            <a:extLst>
              <a:ext uri="{FF2B5EF4-FFF2-40B4-BE49-F238E27FC236}">
                <a16:creationId xmlns:a16="http://schemas.microsoft.com/office/drawing/2014/main" id="{67D53795-A818-4A2C-97C2-BF60F6FA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3429000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7" name="Line 35">
            <a:extLst>
              <a:ext uri="{FF2B5EF4-FFF2-40B4-BE49-F238E27FC236}">
                <a16:creationId xmlns:a16="http://schemas.microsoft.com/office/drawing/2014/main" id="{D756A542-1DA0-4D62-9226-997507EC0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3429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8" name="Line 36">
            <a:extLst>
              <a:ext uri="{FF2B5EF4-FFF2-40B4-BE49-F238E27FC236}">
                <a16:creationId xmlns:a16="http://schemas.microsoft.com/office/drawing/2014/main" id="{29A779E4-2C2B-4ED2-953A-3ADA1838EE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213" y="4652963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9" name="Line 37">
            <a:extLst>
              <a:ext uri="{FF2B5EF4-FFF2-40B4-BE49-F238E27FC236}">
                <a16:creationId xmlns:a16="http://schemas.microsoft.com/office/drawing/2014/main" id="{EA174ECD-2779-47E5-9C86-43915D33D4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213" y="3573463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0" name="Line 38">
            <a:extLst>
              <a:ext uri="{FF2B5EF4-FFF2-40B4-BE49-F238E27FC236}">
                <a16:creationId xmlns:a16="http://schemas.microsoft.com/office/drawing/2014/main" id="{30D9CA3C-CB8A-4D88-B10C-8E5ACDB81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149725"/>
            <a:ext cx="2592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1" name="Line 39">
            <a:extLst>
              <a:ext uri="{FF2B5EF4-FFF2-40B4-BE49-F238E27FC236}">
                <a16:creationId xmlns:a16="http://schemas.microsoft.com/office/drawing/2014/main" id="{5090D34D-CFD1-45E9-B019-D12C17564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342900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2" name="Line 40">
            <a:extLst>
              <a:ext uri="{FF2B5EF4-FFF2-40B4-BE49-F238E27FC236}">
                <a16:creationId xmlns:a16="http://schemas.microsoft.com/office/drawing/2014/main" id="{C02B5749-E07A-4702-9C8E-318F1DAC8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42926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3" name="Line 42">
            <a:extLst>
              <a:ext uri="{FF2B5EF4-FFF2-40B4-BE49-F238E27FC236}">
                <a16:creationId xmlns:a16="http://schemas.microsoft.com/office/drawing/2014/main" id="{954F0119-9CD0-4D2B-992D-850870766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335756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4" name="Line 43">
            <a:extLst>
              <a:ext uri="{FF2B5EF4-FFF2-40B4-BE49-F238E27FC236}">
                <a16:creationId xmlns:a16="http://schemas.microsoft.com/office/drawing/2014/main" id="{0314841F-80EE-4A36-9EA2-437D1AA48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5876925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5" name="Line 44">
            <a:extLst>
              <a:ext uri="{FF2B5EF4-FFF2-40B4-BE49-F238E27FC236}">
                <a16:creationId xmlns:a16="http://schemas.microsoft.com/office/drawing/2014/main" id="{4C673BDE-9C36-4E77-8B97-1B23EF54D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58769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6" name="Line 45">
            <a:extLst>
              <a:ext uri="{FF2B5EF4-FFF2-40B4-BE49-F238E27FC236}">
                <a16:creationId xmlns:a16="http://schemas.microsoft.com/office/drawing/2014/main" id="{23BA9D50-3930-474B-8251-26569473C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5876925"/>
            <a:ext cx="338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7" name="Line 46">
            <a:extLst>
              <a:ext uri="{FF2B5EF4-FFF2-40B4-BE49-F238E27FC236}">
                <a16:creationId xmlns:a16="http://schemas.microsoft.com/office/drawing/2014/main" id="{F84E9F1F-0214-4DAA-AF16-0D4B58D03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587692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8" name="Line 47">
            <a:extLst>
              <a:ext uri="{FF2B5EF4-FFF2-40B4-BE49-F238E27FC236}">
                <a16:creationId xmlns:a16="http://schemas.microsoft.com/office/drawing/2014/main" id="{ADE59C1F-8AF2-46DC-884C-5BF4305E66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2725" y="64531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9" name="Line 48">
            <a:extLst>
              <a:ext uri="{FF2B5EF4-FFF2-40B4-BE49-F238E27FC236}">
                <a16:creationId xmlns:a16="http://schemas.microsoft.com/office/drawing/2014/main" id="{C9F1D366-AA23-41B6-9304-77FFC4E021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8038" y="6453188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0" name="Line 49">
            <a:extLst>
              <a:ext uri="{FF2B5EF4-FFF2-40B4-BE49-F238E27FC236}">
                <a16:creationId xmlns:a16="http://schemas.microsoft.com/office/drawing/2014/main" id="{6C96130B-FF27-45DC-90A4-B16296685D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8" y="6021388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1" name="Text Box 50">
            <a:extLst>
              <a:ext uri="{FF2B5EF4-FFF2-40B4-BE49-F238E27FC236}">
                <a16:creationId xmlns:a16="http://schemas.microsoft.com/office/drawing/2014/main" id="{F1C24988-9BFF-460D-B157-7653C507D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661025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input</a:t>
            </a:r>
          </a:p>
        </p:txBody>
      </p:sp>
      <p:sp>
        <p:nvSpPr>
          <p:cNvPr id="36912" name="Text Box 51">
            <a:extLst>
              <a:ext uri="{FF2B5EF4-FFF2-40B4-BE49-F238E27FC236}">
                <a16:creationId xmlns:a16="http://schemas.microsoft.com/office/drawing/2014/main" id="{EF0480E4-BD87-4027-965C-FD04E002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41663"/>
            <a:ext cx="1296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굴림" panose="020B0600000101010101" pitchFamily="34" charset="-127"/>
              </a:rPr>
              <a:t>Sampled    input m[n]</a:t>
            </a:r>
          </a:p>
        </p:txBody>
      </p:sp>
      <p:sp>
        <p:nvSpPr>
          <p:cNvPr id="36913" name="Text Box 52">
            <a:extLst>
              <a:ext uri="{FF2B5EF4-FFF2-40B4-BE49-F238E27FC236}">
                <a16:creationId xmlns:a16="http://schemas.microsoft.com/office/drawing/2014/main" id="{2D238F5F-E7A0-4220-8081-8C0E45B3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2997200"/>
            <a:ext cx="20875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DPCM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Wave </a:t>
            </a:r>
          </a:p>
        </p:txBody>
      </p:sp>
      <p:sp>
        <p:nvSpPr>
          <p:cNvPr id="36914" name="Text Box 53">
            <a:extLst>
              <a:ext uri="{FF2B5EF4-FFF2-40B4-BE49-F238E27FC236}">
                <a16:creationId xmlns:a16="http://schemas.microsoft.com/office/drawing/2014/main" id="{44C77078-AD4A-402D-B894-3179B0C8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292600"/>
            <a:ext cx="1655763" cy="369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굴림" panose="020B0600000101010101" pitchFamily="34" charset="-127"/>
              </a:rPr>
              <a:t>Fig. DPCM Tx</a:t>
            </a:r>
          </a:p>
        </p:txBody>
      </p:sp>
      <p:sp>
        <p:nvSpPr>
          <p:cNvPr id="36915" name="Text Box 54">
            <a:extLst>
              <a:ext uri="{FF2B5EF4-FFF2-40B4-BE49-F238E27FC236}">
                <a16:creationId xmlns:a16="http://schemas.microsoft.com/office/drawing/2014/main" id="{EFA3FC88-C15B-4898-B856-0A518EB55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949950"/>
            <a:ext cx="1727200" cy="368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굴림" panose="020B0600000101010101" pitchFamily="34" charset="-127"/>
              </a:rPr>
              <a:t>Fig. DPCM Rx</a:t>
            </a:r>
          </a:p>
        </p:txBody>
      </p:sp>
      <p:sp>
        <p:nvSpPr>
          <p:cNvPr id="36916" name="Text Box 55">
            <a:extLst>
              <a:ext uri="{FF2B5EF4-FFF2-40B4-BE49-F238E27FC236}">
                <a16:creationId xmlns:a16="http://schemas.microsoft.com/office/drawing/2014/main" id="{7597CA31-C0DA-493F-8428-240C9D7B0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02138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+</a:t>
            </a:r>
          </a:p>
        </p:txBody>
      </p:sp>
      <p:sp>
        <p:nvSpPr>
          <p:cNvPr id="36917" name="Text Box 56">
            <a:extLst>
              <a:ext uri="{FF2B5EF4-FFF2-40B4-BE49-F238E27FC236}">
                <a16:creationId xmlns:a16="http://schemas.microsoft.com/office/drawing/2014/main" id="{5E174E1C-696A-465C-918A-EDC63A7EF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80548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+</a:t>
            </a:r>
          </a:p>
        </p:txBody>
      </p:sp>
      <p:sp>
        <p:nvSpPr>
          <p:cNvPr id="36918" name="Text Box 57">
            <a:extLst>
              <a:ext uri="{FF2B5EF4-FFF2-40B4-BE49-F238E27FC236}">
                <a16:creationId xmlns:a16="http://schemas.microsoft.com/office/drawing/2014/main" id="{B79DE915-5382-4A18-8EC6-844E66AFA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3575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+</a:t>
            </a:r>
          </a:p>
        </p:txBody>
      </p:sp>
      <p:sp>
        <p:nvSpPr>
          <p:cNvPr id="36919" name="Text Box 58">
            <a:extLst>
              <a:ext uri="{FF2B5EF4-FFF2-40B4-BE49-F238E27FC236}">
                <a16:creationId xmlns:a16="http://schemas.microsoft.com/office/drawing/2014/main" id="{1214CCDF-3453-4450-AC96-66BB002E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860800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+</a:t>
            </a:r>
          </a:p>
        </p:txBody>
      </p:sp>
      <p:sp>
        <p:nvSpPr>
          <p:cNvPr id="36920" name="Text Box 59">
            <a:extLst>
              <a:ext uri="{FF2B5EF4-FFF2-40B4-BE49-F238E27FC236}">
                <a16:creationId xmlns:a16="http://schemas.microsoft.com/office/drawing/2014/main" id="{EC3B14D9-83DC-4943-9DBD-1D9AA1C60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7163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+</a:t>
            </a:r>
          </a:p>
        </p:txBody>
      </p:sp>
      <p:sp>
        <p:nvSpPr>
          <p:cNvPr id="36921" name="Text Box 60">
            <a:extLst>
              <a:ext uri="{FF2B5EF4-FFF2-40B4-BE49-F238E27FC236}">
                <a16:creationId xmlns:a16="http://schemas.microsoft.com/office/drawing/2014/main" id="{6120E7CF-C792-4557-84B4-0099CA75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500438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-</a:t>
            </a:r>
          </a:p>
        </p:txBody>
      </p:sp>
      <p:sp>
        <p:nvSpPr>
          <p:cNvPr id="28730" name="Text Box 61">
            <a:extLst>
              <a:ext uri="{FF2B5EF4-FFF2-40B4-BE49-F238E27FC236}">
                <a16:creationId xmlns:a16="http://schemas.microsoft.com/office/drawing/2014/main" id="{14718511-644C-44C4-9164-8A918552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0686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</a:t>
            </a:r>
            <a:r>
              <a:rPr lang="en-US" dirty="0" err="1">
                <a:latin typeface="+mn-lt"/>
                <a:ea typeface="Gulim" pitchFamily="34" charset="-127"/>
              </a:rPr>
              <a:t>eq</a:t>
            </a:r>
            <a:r>
              <a:rPr lang="en-US" dirty="0">
                <a:latin typeface="+mn-lt"/>
                <a:ea typeface="Gulim" pitchFamily="34" charset="-127"/>
              </a:rPr>
              <a:t>[n]</a:t>
            </a:r>
          </a:p>
        </p:txBody>
      </p:sp>
      <p:sp>
        <p:nvSpPr>
          <p:cNvPr id="36923" name="Text Box 62">
            <a:extLst>
              <a:ext uri="{FF2B5EF4-FFF2-40B4-BE49-F238E27FC236}">
                <a16:creationId xmlns:a16="http://schemas.microsoft.com/office/drawing/2014/main" id="{E1E7C83E-97F2-40EA-BF69-57E7A6E93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068638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 e[n]</a:t>
            </a:r>
          </a:p>
        </p:txBody>
      </p:sp>
      <p:sp>
        <p:nvSpPr>
          <p:cNvPr id="28732" name="Text Box 63">
            <a:extLst>
              <a:ext uri="{FF2B5EF4-FFF2-40B4-BE49-F238E27FC236}">
                <a16:creationId xmlns:a16="http://schemas.microsoft.com/office/drawing/2014/main" id="{87DA5E95-5610-4F4D-83FC-651C85E2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573463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m[n]</a:t>
            </a:r>
          </a:p>
        </p:txBody>
      </p:sp>
      <p:sp>
        <p:nvSpPr>
          <p:cNvPr id="28733" name="Text Box 64">
            <a:extLst>
              <a:ext uri="{FF2B5EF4-FFF2-40B4-BE49-F238E27FC236}">
                <a16:creationId xmlns:a16="http://schemas.microsoft.com/office/drawing/2014/main" id="{170F11AD-31A1-4C0D-A0F7-12B30694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5004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^</a:t>
            </a:r>
          </a:p>
        </p:txBody>
      </p:sp>
      <p:sp>
        <p:nvSpPr>
          <p:cNvPr id="36926" name="Line 65">
            <a:extLst>
              <a:ext uri="{FF2B5EF4-FFF2-40B4-BE49-F238E27FC236}">
                <a16:creationId xmlns:a16="http://schemas.microsoft.com/office/drawing/2014/main" id="{8A662ED0-F3E8-479D-964D-6A97C8ECF7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46529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27" name="Text Box 66">
            <a:extLst>
              <a:ext uri="{FF2B5EF4-FFF2-40B4-BE49-F238E27FC236}">
                <a16:creationId xmlns:a16="http://schemas.microsoft.com/office/drawing/2014/main" id="{4DE9F6A6-EC1F-41D0-BBD9-DDB435658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652963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굴림" panose="020B0600000101010101" pitchFamily="34" charset="-127"/>
              </a:rPr>
              <a:t> m</a:t>
            </a:r>
            <a:r>
              <a:rPr lang="en-US" altLang="en-US" sz="1200">
                <a:latin typeface="굴림" panose="020B0600000101010101" pitchFamily="34" charset="-127"/>
              </a:rPr>
              <a:t>q</a:t>
            </a:r>
            <a:r>
              <a:rPr lang="en-US" altLang="en-US" sz="1600">
                <a:latin typeface="굴림" panose="020B0600000101010101" pitchFamily="34" charset="-127"/>
              </a:rPr>
              <a:t>[n]</a:t>
            </a:r>
          </a:p>
        </p:txBody>
      </p:sp>
      <p:sp>
        <p:nvSpPr>
          <p:cNvPr id="28736" name="Text Box 67">
            <a:extLst>
              <a:ext uri="{FF2B5EF4-FFF2-40B4-BE49-F238E27FC236}">
                <a16:creationId xmlns:a16="http://schemas.microsoft.com/office/drawing/2014/main" id="{E65AA519-4BF5-4A67-AD83-AE98A14F3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292600"/>
            <a:ext cx="194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</a:t>
            </a:r>
            <a:r>
              <a:rPr lang="en-US" dirty="0" err="1">
                <a:latin typeface="+mn-lt"/>
                <a:ea typeface="Gulim" pitchFamily="34" charset="-127"/>
              </a:rPr>
              <a:t>m</a:t>
            </a:r>
            <a:r>
              <a:rPr lang="en-US" sz="1200" dirty="0" err="1">
                <a:latin typeface="+mn-lt"/>
                <a:ea typeface="Gulim" pitchFamily="34" charset="-127"/>
              </a:rPr>
              <a:t>q</a:t>
            </a:r>
            <a:r>
              <a:rPr lang="en-US" dirty="0">
                <a:latin typeface="+mn-lt"/>
                <a:ea typeface="Gulim" pitchFamily="34" charset="-127"/>
              </a:rPr>
              <a:t>[n]=m[n]+</a:t>
            </a:r>
            <a:r>
              <a:rPr lang="en-US" dirty="0" err="1">
                <a:latin typeface="+mn-lt"/>
                <a:ea typeface="Gulim" pitchFamily="34" charset="-127"/>
              </a:rPr>
              <a:t>e</a:t>
            </a:r>
            <a:r>
              <a:rPr lang="en-US" sz="1200" dirty="0" err="1">
                <a:latin typeface="+mn-lt"/>
                <a:ea typeface="Gulim" pitchFamily="34" charset="-127"/>
              </a:rPr>
              <a:t>q</a:t>
            </a:r>
            <a:r>
              <a:rPr lang="en-US" dirty="0">
                <a:latin typeface="+mn-lt"/>
                <a:ea typeface="Gulim" pitchFamily="34" charset="-127"/>
              </a:rPr>
              <a:t>[n]</a:t>
            </a:r>
          </a:p>
        </p:txBody>
      </p:sp>
      <p:sp>
        <p:nvSpPr>
          <p:cNvPr id="36929" name="Text Box 68">
            <a:extLst>
              <a:ext uri="{FF2B5EF4-FFF2-40B4-BE49-F238E27FC236}">
                <a16:creationId xmlns:a16="http://schemas.microsoft.com/office/drawing/2014/main" id="{53B732B9-8136-4B87-8BD9-710C7732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22116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^</a:t>
            </a:r>
          </a:p>
        </p:txBody>
      </p:sp>
      <p:sp>
        <p:nvSpPr>
          <p:cNvPr id="28738" name="Text Box 69">
            <a:extLst>
              <a:ext uri="{FF2B5EF4-FFF2-40B4-BE49-F238E27FC236}">
                <a16:creationId xmlns:a16="http://schemas.microsoft.com/office/drawing/2014/main" id="{22601BBF-4EE3-4C47-96C2-1BAC3A20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716338"/>
            <a:ext cx="1871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</a:t>
            </a:r>
            <a:r>
              <a:rPr lang="en-US" dirty="0" err="1">
                <a:latin typeface="+mn-lt"/>
                <a:ea typeface="Gulim" pitchFamily="34" charset="-127"/>
              </a:rPr>
              <a:t>eq</a:t>
            </a:r>
            <a:r>
              <a:rPr lang="en-US" dirty="0">
                <a:latin typeface="+mn-lt"/>
                <a:ea typeface="Gulim" pitchFamily="34" charset="-127"/>
              </a:rPr>
              <a:t>[n]=e[n]+q[n]</a:t>
            </a:r>
          </a:p>
        </p:txBody>
      </p:sp>
      <p:sp>
        <p:nvSpPr>
          <p:cNvPr id="28739" name="Slide Number Placeholder 68">
            <a:extLst>
              <a:ext uri="{FF2B5EF4-FFF2-40B4-BE49-F238E27FC236}">
                <a16:creationId xmlns:a16="http://schemas.microsoft.com/office/drawing/2014/main" id="{31812D9F-600F-4916-8D60-5AABBA97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A70505F6-7E7B-4EEE-AAF3-18E797D0DD53}" type="slidenum">
              <a:rPr kumimoji="0" lang="ar-SA" altLang="en-US" smtClean="0"/>
              <a:pPr eaLnBrk="1" hangingPunct="1">
                <a:defRPr/>
              </a:pPr>
              <a:t>48</a:t>
            </a:fld>
            <a:endParaRPr kumimoji="0"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772F003F-3EB8-4E1B-9D5C-1549ECA98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4963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e[n] = m[n] – m[n]  </a:t>
            </a:r>
          </a:p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</a:t>
            </a:r>
            <a:r>
              <a:rPr lang="en-US" dirty="0" err="1">
                <a:latin typeface="+mn-lt"/>
                <a:ea typeface="Gulim" pitchFamily="34" charset="-127"/>
              </a:rPr>
              <a:t>eq</a:t>
            </a:r>
            <a:r>
              <a:rPr lang="en-US" dirty="0">
                <a:latin typeface="+mn-lt"/>
                <a:ea typeface="Gulim" pitchFamily="34" charset="-127"/>
              </a:rPr>
              <a:t>[n] = e[n] + q[n] </a:t>
            </a:r>
          </a:p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</a:t>
            </a:r>
            <a:r>
              <a:rPr lang="en-US" dirty="0" err="1">
                <a:latin typeface="+mn-lt"/>
                <a:ea typeface="Gulim" pitchFamily="34" charset="-127"/>
              </a:rPr>
              <a:t>mq</a:t>
            </a:r>
            <a:r>
              <a:rPr lang="en-US" dirty="0">
                <a:latin typeface="+mn-lt"/>
                <a:ea typeface="Gulim" pitchFamily="34" charset="-127"/>
              </a:rPr>
              <a:t>[n] = m[n] + </a:t>
            </a:r>
            <a:r>
              <a:rPr lang="en-US" dirty="0" err="1">
                <a:latin typeface="+mn-lt"/>
                <a:ea typeface="Gulim" pitchFamily="34" charset="-127"/>
              </a:rPr>
              <a:t>eq</a:t>
            </a:r>
            <a:r>
              <a:rPr lang="en-US" dirty="0">
                <a:latin typeface="+mn-lt"/>
                <a:ea typeface="Gulim" pitchFamily="34" charset="-127"/>
              </a:rPr>
              <a:t>[n] </a:t>
            </a:r>
          </a:p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         = m[m] + e[n]+ q[n] </a:t>
            </a:r>
          </a:p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</a:t>
            </a:r>
            <a:r>
              <a:rPr lang="en-US" dirty="0" err="1">
                <a:latin typeface="+mn-lt"/>
                <a:ea typeface="Gulim" pitchFamily="34" charset="-127"/>
              </a:rPr>
              <a:t>mq</a:t>
            </a:r>
            <a:r>
              <a:rPr lang="en-US" dirty="0">
                <a:latin typeface="+mn-lt"/>
                <a:ea typeface="Gulim" pitchFamily="34" charset="-127"/>
              </a:rPr>
              <a:t>[n] = m[n] + q[n]                          </a:t>
            </a:r>
            <a:r>
              <a:rPr lang="en-US" sz="1600" dirty="0" err="1">
                <a:latin typeface="+mn-lt"/>
                <a:ea typeface="Gulim" pitchFamily="34" charset="-127"/>
              </a:rPr>
              <a:t>mq</a:t>
            </a:r>
            <a:r>
              <a:rPr lang="en-US" sz="1600" dirty="0">
                <a:latin typeface="+mn-lt"/>
                <a:ea typeface="Gulim" pitchFamily="34" charset="-127"/>
              </a:rPr>
              <a:t>[n] is the quantize version of the input signal .</a:t>
            </a:r>
          </a:p>
          <a:p>
            <a:pPr eaLnBrk="1" latinLnBrk="1" hangingPunct="1">
              <a:spcBef>
                <a:spcPct val="50000"/>
              </a:spcBef>
              <a:defRPr/>
            </a:pPr>
            <a:r>
              <a:rPr lang="en-US" sz="1600" dirty="0">
                <a:latin typeface="+mn-lt"/>
                <a:ea typeface="Gulim" pitchFamily="34" charset="-127"/>
              </a:rPr>
              <a:t>                                                       </a:t>
            </a:r>
            <a:r>
              <a:rPr lang="en-US" dirty="0">
                <a:latin typeface="+mn-lt"/>
                <a:ea typeface="Gulim" pitchFamily="34" charset="-127"/>
              </a:rPr>
              <a:t>            q[n] can be  + </a:t>
            </a:r>
          </a:p>
        </p:txBody>
      </p:sp>
      <p:sp>
        <p:nvSpPr>
          <p:cNvPr id="37891" name="Line 5">
            <a:extLst>
              <a:ext uri="{FF2B5EF4-FFF2-40B4-BE49-F238E27FC236}">
                <a16:creationId xmlns:a16="http://schemas.microsoft.com/office/drawing/2014/main" id="{D6926098-CE3B-4EFB-8211-D7A8A004F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2928938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2" name="Text Box 6">
            <a:extLst>
              <a:ext uri="{FF2B5EF4-FFF2-40B4-BE49-F238E27FC236}">
                <a16:creationId xmlns:a16="http://schemas.microsoft.com/office/drawing/2014/main" id="{DB2CA7D6-1648-4D04-B73F-7616C63C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8446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^</a:t>
            </a:r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8E4B75F0-D1AB-4D58-B9E1-BAA067281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4128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굴림" panose="020B0600000101010101" pitchFamily="34" charset="-127"/>
              </a:rPr>
              <a:t>^</a:t>
            </a:r>
          </a:p>
        </p:txBody>
      </p:sp>
      <p:sp>
        <p:nvSpPr>
          <p:cNvPr id="37894" name="Text Box 8">
            <a:extLst>
              <a:ext uri="{FF2B5EF4-FFF2-40B4-BE49-F238E27FC236}">
                <a16:creationId xmlns:a16="http://schemas.microsoft.com/office/drawing/2014/main" id="{357CBB52-2902-480D-BCBB-15555BCD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5" y="9810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굴림" panose="020B0600000101010101" pitchFamily="34" charset="-127"/>
              </a:rPr>
              <a:t>^</a:t>
            </a:r>
          </a:p>
        </p:txBody>
      </p:sp>
      <p:sp>
        <p:nvSpPr>
          <p:cNvPr id="37895" name="Text Box 9">
            <a:extLst>
              <a:ext uri="{FF2B5EF4-FFF2-40B4-BE49-F238E27FC236}">
                <a16:creationId xmlns:a16="http://schemas.microsoft.com/office/drawing/2014/main" id="{D7521CD4-30F2-43B6-96C3-F0DE13D8E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01307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-</a:t>
            </a:r>
          </a:p>
        </p:txBody>
      </p:sp>
      <p:sp>
        <p:nvSpPr>
          <p:cNvPr id="37896" name="Text Box 11">
            <a:extLst>
              <a:ext uri="{FF2B5EF4-FFF2-40B4-BE49-F238E27FC236}">
                <a16:creationId xmlns:a16="http://schemas.microsoft.com/office/drawing/2014/main" id="{181584B7-3602-41A7-AE91-CC94EDA61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" y="3860800"/>
            <a:ext cx="8891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prediction filter in the Tx &amp; Rx operates on the same sequence of sample, </a:t>
            </a:r>
            <a:r>
              <a:rPr lang="en-US" altLang="en-US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mq</a:t>
            </a:r>
            <a:r>
              <a:rPr lang="en-US" altLang="en-US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[n]. So we have a feedback path added to the quantizer in the Tx. </a:t>
            </a:r>
          </a:p>
        </p:txBody>
      </p:sp>
      <p:sp>
        <p:nvSpPr>
          <p:cNvPr id="29705" name="Slide Number Placeholder 10">
            <a:extLst>
              <a:ext uri="{FF2B5EF4-FFF2-40B4-BE49-F238E27FC236}">
                <a16:creationId xmlns:a16="http://schemas.microsoft.com/office/drawing/2014/main" id="{1B981D91-AB17-4472-A307-A1096FC5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A2FCCDFB-062B-4479-B8D1-D2EF5EAB95EE}" type="slidenum">
              <a:rPr kumimoji="0" lang="ar-SA" altLang="en-US" smtClean="0"/>
              <a:pPr eaLnBrk="1" hangingPunct="1">
                <a:defRPr/>
              </a:pPr>
              <a:t>49</a:t>
            </a:fld>
            <a:endParaRPr kumimoji="0"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F4472F-90D0-4F09-BAB9-ACB1FCE9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BE9AB6F0-0515-4CC2-B719-DE79E9F986EC}" type="slidenum">
              <a:rPr kumimoji="0" lang="en-US" altLang="ko-KR" smtClean="0"/>
              <a:pPr eaLnBrk="1" hangingPunct="1">
                <a:defRPr/>
              </a:pPr>
              <a:t>5</a:t>
            </a:fld>
            <a:endParaRPr kumimoji="0" lang="en-US" altLang="ko-KR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F1189083-CD1F-4AA0-84DD-0691D63F3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Fig.   DM Tx &amp; Rx</a:t>
            </a:r>
          </a:p>
        </p:txBody>
      </p:sp>
      <p:sp>
        <p:nvSpPr>
          <p:cNvPr id="72708" name="AutoShap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5433E29A-9CAA-4587-AFAF-83E0DC2134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04025" y="188913"/>
            <a:ext cx="1008063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14 h 21600"/>
              <a:gd name="T14" fmla="*/ 15906 w 21600"/>
              <a:gd name="T15" fmla="*/ 17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98" y="0"/>
                </a:moveTo>
                <a:lnTo>
                  <a:pt x="12798" y="3814"/>
                </a:lnTo>
                <a:lnTo>
                  <a:pt x="3375" y="3814"/>
                </a:lnTo>
                <a:lnTo>
                  <a:pt x="3375" y="17786"/>
                </a:lnTo>
                <a:lnTo>
                  <a:pt x="12798" y="17786"/>
                </a:lnTo>
                <a:lnTo>
                  <a:pt x="12798" y="21600"/>
                </a:lnTo>
                <a:lnTo>
                  <a:pt x="21600" y="10800"/>
                </a:lnTo>
                <a:lnTo>
                  <a:pt x="12798" y="0"/>
                </a:lnTo>
                <a:close/>
              </a:path>
              <a:path w="21600" h="21600">
                <a:moveTo>
                  <a:pt x="1350" y="3814"/>
                </a:moveTo>
                <a:lnTo>
                  <a:pt x="1350" y="17786"/>
                </a:lnTo>
                <a:lnTo>
                  <a:pt x="2700" y="17786"/>
                </a:lnTo>
                <a:lnTo>
                  <a:pt x="2700" y="3814"/>
                </a:lnTo>
                <a:lnTo>
                  <a:pt x="1350" y="3814"/>
                </a:lnTo>
                <a:close/>
              </a:path>
              <a:path w="21600" h="21600">
                <a:moveTo>
                  <a:pt x="0" y="3814"/>
                </a:moveTo>
                <a:lnTo>
                  <a:pt x="0" y="17786"/>
                </a:lnTo>
                <a:lnTo>
                  <a:pt x="675" y="17786"/>
                </a:lnTo>
                <a:lnTo>
                  <a:pt x="675" y="3814"/>
                </a:lnTo>
                <a:lnTo>
                  <a:pt x="0" y="381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Back</a:t>
            </a:r>
          </a:p>
        </p:txBody>
      </p:sp>
      <p:sp>
        <p:nvSpPr>
          <p:cNvPr id="72709" name="AutoShap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331AD9-E568-42C2-973C-0CBAECEB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935038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624 h 21600"/>
              <a:gd name="T14" fmla="*/ 14874 w 21600"/>
              <a:gd name="T15" fmla="*/ 179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478" y="0"/>
                </a:moveTo>
                <a:lnTo>
                  <a:pt x="11478" y="3624"/>
                </a:lnTo>
                <a:lnTo>
                  <a:pt x="3375" y="3624"/>
                </a:lnTo>
                <a:lnTo>
                  <a:pt x="3375" y="17976"/>
                </a:lnTo>
                <a:lnTo>
                  <a:pt x="11478" y="17976"/>
                </a:lnTo>
                <a:lnTo>
                  <a:pt x="11478" y="21600"/>
                </a:lnTo>
                <a:lnTo>
                  <a:pt x="21600" y="10800"/>
                </a:lnTo>
                <a:lnTo>
                  <a:pt x="11478" y="0"/>
                </a:lnTo>
                <a:close/>
              </a:path>
              <a:path w="21600" h="21600">
                <a:moveTo>
                  <a:pt x="1350" y="3624"/>
                </a:moveTo>
                <a:lnTo>
                  <a:pt x="1350" y="17976"/>
                </a:lnTo>
                <a:lnTo>
                  <a:pt x="2700" y="17976"/>
                </a:lnTo>
                <a:lnTo>
                  <a:pt x="2700" y="3624"/>
                </a:lnTo>
                <a:lnTo>
                  <a:pt x="1350" y="3624"/>
                </a:lnTo>
                <a:close/>
              </a:path>
              <a:path w="21600" h="21600">
                <a:moveTo>
                  <a:pt x="0" y="3624"/>
                </a:moveTo>
                <a:lnTo>
                  <a:pt x="0" y="17976"/>
                </a:lnTo>
                <a:lnTo>
                  <a:pt x="675" y="17976"/>
                </a:lnTo>
                <a:lnTo>
                  <a:pt x="675" y="3624"/>
                </a:lnTo>
                <a:lnTo>
                  <a:pt x="0" y="362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Next</a:t>
            </a:r>
          </a:p>
        </p:txBody>
      </p:sp>
      <p:pic>
        <p:nvPicPr>
          <p:cNvPr id="72710" name="Picture 5" descr="05_15">
            <a:extLst>
              <a:ext uri="{FF2B5EF4-FFF2-40B4-BE49-F238E27FC236}">
                <a16:creationId xmlns:a16="http://schemas.microsoft.com/office/drawing/2014/main" id="{BBB2241F-0A2B-4E67-948E-0A6A28596187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008063"/>
            <a:ext cx="724535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BC9D5E00-F75E-4CD8-91B6-3E1F12DF3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2089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sz="2100" dirty="0">
                <a:latin typeface="+mn-lt"/>
                <a:ea typeface="Gulim" pitchFamily="34" charset="-127"/>
              </a:rPr>
              <a:t>The variance of the prediction error e[n] is smaller than the variance of the message signal m[n], so we have a smaller quantization error.</a:t>
            </a:r>
          </a:p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                  m[n]                                         </a:t>
            </a:r>
            <a:r>
              <a:rPr lang="en-US" dirty="0" err="1">
                <a:latin typeface="+mn-lt"/>
                <a:ea typeface="Gulim" pitchFamily="34" charset="-127"/>
              </a:rPr>
              <a:t>mq</a:t>
            </a:r>
            <a:r>
              <a:rPr lang="en-US" dirty="0">
                <a:latin typeface="+mn-lt"/>
                <a:ea typeface="Gulim" pitchFamily="34" charset="-127"/>
              </a:rPr>
              <a:t>  [n]</a:t>
            </a:r>
          </a:p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OR              e[n]                                          </a:t>
            </a:r>
            <a:r>
              <a:rPr lang="en-US" sz="2000" dirty="0" err="1">
                <a:latin typeface="+mn-lt"/>
                <a:ea typeface="Gulim" pitchFamily="34" charset="-127"/>
              </a:rPr>
              <a:t>e</a:t>
            </a:r>
            <a:r>
              <a:rPr lang="en-US" dirty="0" err="1">
                <a:latin typeface="+mn-lt"/>
                <a:ea typeface="Gulim" pitchFamily="34" charset="-127"/>
              </a:rPr>
              <a:t>q</a:t>
            </a:r>
            <a:r>
              <a:rPr lang="en-US" dirty="0">
                <a:latin typeface="+mn-lt"/>
                <a:ea typeface="Gulim" pitchFamily="34" charset="-127"/>
              </a:rPr>
              <a:t>  [n].</a:t>
            </a:r>
          </a:p>
          <a:p>
            <a:pPr eaLnBrk="1" latinLnBrk="1" hangingPunct="1">
              <a:spcBef>
                <a:spcPct val="50000"/>
              </a:spcBef>
              <a:defRPr/>
            </a:pPr>
            <a:endParaRPr lang="en-US" dirty="0">
              <a:latin typeface="+mn-lt"/>
              <a:ea typeface="Gulim" pitchFamily="34" charset="-127"/>
            </a:endParaRPr>
          </a:p>
        </p:txBody>
      </p:sp>
      <p:sp>
        <p:nvSpPr>
          <p:cNvPr id="38915" name="Line 5">
            <a:extLst>
              <a:ext uri="{FF2B5EF4-FFF2-40B4-BE49-F238E27FC236}">
                <a16:creationId xmlns:a16="http://schemas.microsoft.com/office/drawing/2014/main" id="{A9FC5386-4789-41E8-904C-344354CE7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19697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6" name="Line 6">
            <a:extLst>
              <a:ext uri="{FF2B5EF4-FFF2-40B4-BE49-F238E27FC236}">
                <a16:creationId xmlns:a16="http://schemas.microsoft.com/office/drawing/2014/main" id="{46904A46-FB2A-47F8-BBB5-5BF376411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62877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6869C348-7A1E-4FFA-B2C8-032FA333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981075"/>
            <a:ext cx="7207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8918" name="Rectangle 8">
            <a:extLst>
              <a:ext uri="{FF2B5EF4-FFF2-40B4-BE49-F238E27FC236}">
                <a16:creationId xmlns:a16="http://schemas.microsoft.com/office/drawing/2014/main" id="{2D2B21EE-BE01-4B58-B9AF-C0164945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484313"/>
            <a:ext cx="7207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8919" name="Text Box 9">
            <a:extLst>
              <a:ext uri="{FF2B5EF4-FFF2-40B4-BE49-F238E27FC236}">
                <a16:creationId xmlns:a16="http://schemas.microsoft.com/office/drawing/2014/main" id="{4ACE9460-4072-4A22-9E98-40FEBC80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9810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Q</a:t>
            </a:r>
          </a:p>
        </p:txBody>
      </p:sp>
      <p:sp>
        <p:nvSpPr>
          <p:cNvPr id="38920" name="Text Box 10">
            <a:extLst>
              <a:ext uri="{FF2B5EF4-FFF2-40B4-BE49-F238E27FC236}">
                <a16:creationId xmlns:a16="http://schemas.microsoft.com/office/drawing/2014/main" id="{B0A6DB41-EDE5-4444-AA24-56BBDCE5F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4843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Q</a:t>
            </a:r>
          </a:p>
        </p:txBody>
      </p:sp>
      <p:sp>
        <p:nvSpPr>
          <p:cNvPr id="38921" name="Line 11">
            <a:extLst>
              <a:ext uri="{FF2B5EF4-FFF2-40B4-BE49-F238E27FC236}">
                <a16:creationId xmlns:a16="http://schemas.microsoft.com/office/drawing/2014/main" id="{D1B83E0C-F47B-4BB9-A4F6-588CBC5AA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196975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2" name="Line 12">
            <a:extLst>
              <a:ext uri="{FF2B5EF4-FFF2-40B4-BE49-F238E27FC236}">
                <a16:creationId xmlns:a16="http://schemas.microsoft.com/office/drawing/2014/main" id="{D007CD2F-FC0F-46D6-B9B8-E253687AD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62877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3" name="Rectangle 13">
            <a:extLst>
              <a:ext uri="{FF2B5EF4-FFF2-40B4-BE49-F238E27FC236}">
                <a16:creationId xmlns:a16="http://schemas.microsoft.com/office/drawing/2014/main" id="{ACB13F73-5EC5-41E5-BDF0-7CCF03A57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636838"/>
            <a:ext cx="15843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8924" name="Rectangle 14">
            <a:extLst>
              <a:ext uri="{FF2B5EF4-FFF2-40B4-BE49-F238E27FC236}">
                <a16:creationId xmlns:a16="http://schemas.microsoft.com/office/drawing/2014/main" id="{FF45EEB2-9760-4866-857E-21A2F3925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373688"/>
            <a:ext cx="15843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8925" name="Rectangle 15">
            <a:extLst>
              <a:ext uri="{FF2B5EF4-FFF2-40B4-BE49-F238E27FC236}">
                <a16:creationId xmlns:a16="http://schemas.microsoft.com/office/drawing/2014/main" id="{A7477FF9-50CD-40DA-BFE2-B559A404C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708275"/>
            <a:ext cx="11525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8926" name="Oval 16">
            <a:extLst>
              <a:ext uri="{FF2B5EF4-FFF2-40B4-BE49-F238E27FC236}">
                <a16:creationId xmlns:a16="http://schemas.microsoft.com/office/drawing/2014/main" id="{3C0BB62E-4336-44F4-AE4E-86A3C76D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781300"/>
            <a:ext cx="574675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8927" name="Oval 17">
            <a:extLst>
              <a:ext uri="{FF2B5EF4-FFF2-40B4-BE49-F238E27FC236}">
                <a16:creationId xmlns:a16="http://schemas.microsoft.com/office/drawing/2014/main" id="{60612F58-19BD-4663-ACD4-DDAB595BD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221163"/>
            <a:ext cx="649288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8928" name="Line 18">
            <a:extLst>
              <a:ext uri="{FF2B5EF4-FFF2-40B4-BE49-F238E27FC236}">
                <a16:creationId xmlns:a16="http://schemas.microsoft.com/office/drawing/2014/main" id="{DA6ECA6D-E014-4C01-96C4-031B0B456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30686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9" name="Line 19">
            <a:extLst>
              <a:ext uri="{FF2B5EF4-FFF2-40B4-BE49-F238E27FC236}">
                <a16:creationId xmlns:a16="http://schemas.microsoft.com/office/drawing/2014/main" id="{CF8211E6-7112-45AC-A0BF-91C5E6B25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306863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0" name="Line 20">
            <a:extLst>
              <a:ext uri="{FF2B5EF4-FFF2-40B4-BE49-F238E27FC236}">
                <a16:creationId xmlns:a16="http://schemas.microsoft.com/office/drawing/2014/main" id="{ECE10F76-636E-42F1-82EA-AB6A7D959C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306863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1" name="Line 21">
            <a:extLst>
              <a:ext uri="{FF2B5EF4-FFF2-40B4-BE49-F238E27FC236}">
                <a16:creationId xmlns:a16="http://schemas.microsoft.com/office/drawing/2014/main" id="{014CAFCD-7CB6-4DE2-BCAB-ACF722348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30686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2" name="Line 23">
            <a:extLst>
              <a:ext uri="{FF2B5EF4-FFF2-40B4-BE49-F238E27FC236}">
                <a16:creationId xmlns:a16="http://schemas.microsoft.com/office/drawing/2014/main" id="{C314B13A-AE6B-4A57-8810-1E2EB39E5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47974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3" name="Line 24">
            <a:extLst>
              <a:ext uri="{FF2B5EF4-FFF2-40B4-BE49-F238E27FC236}">
                <a16:creationId xmlns:a16="http://schemas.microsoft.com/office/drawing/2014/main" id="{738BE224-FEBF-4C98-B123-206BB88967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9338" y="58769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4" name="Line 25">
            <a:extLst>
              <a:ext uri="{FF2B5EF4-FFF2-40B4-BE49-F238E27FC236}">
                <a16:creationId xmlns:a16="http://schemas.microsoft.com/office/drawing/2014/main" id="{8576FDA1-B3BF-4FA1-9887-B6DE99269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587692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5" name="Line 26">
            <a:extLst>
              <a:ext uri="{FF2B5EF4-FFF2-40B4-BE49-F238E27FC236}">
                <a16:creationId xmlns:a16="http://schemas.microsoft.com/office/drawing/2014/main" id="{EAD33D1E-C7DC-4C47-BE25-F3E3C75659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3357563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6" name="Line 27">
            <a:extLst>
              <a:ext uri="{FF2B5EF4-FFF2-40B4-BE49-F238E27FC236}">
                <a16:creationId xmlns:a16="http://schemas.microsoft.com/office/drawing/2014/main" id="{CC808B55-EA89-4D74-9605-7B04FB5E9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4508500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37" name="Line 28">
            <a:extLst>
              <a:ext uri="{FF2B5EF4-FFF2-40B4-BE49-F238E27FC236}">
                <a16:creationId xmlns:a16="http://schemas.microsoft.com/office/drawing/2014/main" id="{3A852854-3832-4524-B50C-08E7A3A08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988" y="30686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4" name="Text Box 29">
            <a:extLst>
              <a:ext uri="{FF2B5EF4-FFF2-40B4-BE49-F238E27FC236}">
                <a16:creationId xmlns:a16="http://schemas.microsoft.com/office/drawing/2014/main" id="{AD4EC234-1E52-4662-8638-AEEC82F7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36838"/>
            <a:ext cx="647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sz="1600" dirty="0">
                <a:latin typeface="+mn-lt"/>
                <a:ea typeface="Gulim" pitchFamily="34" charset="-127"/>
              </a:rPr>
              <a:t> m[n]</a:t>
            </a:r>
          </a:p>
        </p:txBody>
      </p:sp>
      <p:sp>
        <p:nvSpPr>
          <p:cNvPr id="37915" name="Text Box 30">
            <a:extLst>
              <a:ext uri="{FF2B5EF4-FFF2-40B4-BE49-F238E27FC236}">
                <a16:creationId xmlns:a16="http://schemas.microsoft.com/office/drawing/2014/main" id="{59BF3A54-D117-4514-821B-668C5BB1F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708275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e[n]</a:t>
            </a:r>
          </a:p>
        </p:txBody>
      </p:sp>
      <p:sp>
        <p:nvSpPr>
          <p:cNvPr id="38940" name="Text Box 31">
            <a:extLst>
              <a:ext uri="{FF2B5EF4-FFF2-40B4-BE49-F238E27FC236}">
                <a16:creationId xmlns:a16="http://schemas.microsoft.com/office/drawing/2014/main" id="{F3CAF7BD-0786-43B7-8292-AF4928FC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6368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 eq [n]</a:t>
            </a:r>
          </a:p>
        </p:txBody>
      </p:sp>
      <p:sp>
        <p:nvSpPr>
          <p:cNvPr id="38941" name="Text Box 32">
            <a:extLst>
              <a:ext uri="{FF2B5EF4-FFF2-40B4-BE49-F238E27FC236}">
                <a16:creationId xmlns:a16="http://schemas.microsoft.com/office/drawing/2014/main" id="{1F921137-F284-4A71-975C-73AAF6D6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2711450"/>
            <a:ext cx="15097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>
                <a:cs typeface="Times New Roman" panose="02020603050405020304" pitchFamily="18" charset="0"/>
              </a:rPr>
              <a:t>1- Quantizer (DPCM)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>
                <a:cs typeface="Times New Roman" panose="02020603050405020304" pitchFamily="18" charset="0"/>
              </a:rPr>
              <a:t>OR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>
                <a:cs typeface="Times New Roman" panose="02020603050405020304" pitchFamily="18" charset="0"/>
              </a:rPr>
              <a:t>2- One bit Q (DM)</a:t>
            </a:r>
          </a:p>
        </p:txBody>
      </p:sp>
      <p:sp>
        <p:nvSpPr>
          <p:cNvPr id="38942" name="Text Box 33">
            <a:extLst>
              <a:ext uri="{FF2B5EF4-FFF2-40B4-BE49-F238E27FC236}">
                <a16:creationId xmlns:a16="http://schemas.microsoft.com/office/drawing/2014/main" id="{F54E3D03-3E5F-4CD5-825F-4C79194E1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924175"/>
            <a:ext cx="107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굴림" panose="020B0600000101010101" pitchFamily="34" charset="-127"/>
              </a:rPr>
              <a:t>Encoder</a:t>
            </a:r>
          </a:p>
        </p:txBody>
      </p:sp>
      <p:sp>
        <p:nvSpPr>
          <p:cNvPr id="42015" name="Text Box 34">
            <a:extLst>
              <a:ext uri="{FF2B5EF4-FFF2-40B4-BE49-F238E27FC236}">
                <a16:creationId xmlns:a16="http://schemas.microsoft.com/office/drawing/2014/main" id="{2DA47DF8-582A-4D45-8418-73CD621C8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599" y="5402263"/>
            <a:ext cx="17287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200" dirty="0">
                <a:latin typeface="+mn-lt"/>
              </a:rPr>
              <a:t>Prediction filter -DPCM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200" dirty="0">
                <a:latin typeface="+mn-lt"/>
              </a:rPr>
              <a:t>OR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200" dirty="0">
                <a:latin typeface="+mn-lt"/>
              </a:rPr>
              <a:t>Z^-1 ( DM)</a:t>
            </a:r>
          </a:p>
        </p:txBody>
      </p:sp>
      <p:sp>
        <p:nvSpPr>
          <p:cNvPr id="38944" name="Text Box 35">
            <a:extLst>
              <a:ext uri="{FF2B5EF4-FFF2-40B4-BE49-F238E27FC236}">
                <a16:creationId xmlns:a16="http://schemas.microsoft.com/office/drawing/2014/main" id="{2D23943F-FECC-4786-95B9-04DAD6C0D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37368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m</a:t>
            </a:r>
            <a:r>
              <a:rPr lang="en-US" altLang="en-US" sz="1800">
                <a:latin typeface="굴림" panose="020B0600000101010101" pitchFamily="34" charset="-127"/>
              </a:rPr>
              <a:t>q</a:t>
            </a:r>
            <a:r>
              <a:rPr lang="en-US" altLang="en-US" sz="2000">
                <a:latin typeface="굴림" panose="020B0600000101010101" pitchFamily="34" charset="-127"/>
              </a:rPr>
              <a:t> [n] </a:t>
            </a:r>
            <a:r>
              <a:rPr lang="ar-SA" altLang="en-US" sz="2000">
                <a:latin typeface="굴림" panose="020B0600000101010101" pitchFamily="34" charset="-127"/>
              </a:rPr>
              <a:t>   </a:t>
            </a:r>
            <a:endParaRPr lang="en-US" altLang="en-US" sz="2000">
              <a:latin typeface="굴림" panose="020B0600000101010101" pitchFamily="34" charset="-127"/>
            </a:endParaRPr>
          </a:p>
        </p:txBody>
      </p:sp>
      <p:sp>
        <p:nvSpPr>
          <p:cNvPr id="38945" name="Text Box 36">
            <a:extLst>
              <a:ext uri="{FF2B5EF4-FFF2-40B4-BE49-F238E27FC236}">
                <a16:creationId xmlns:a16="http://schemas.microsoft.com/office/drawing/2014/main" id="{1D4E67C6-11A4-4E46-8219-D7198E1D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08275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   +</a:t>
            </a:r>
          </a:p>
        </p:txBody>
      </p:sp>
      <p:sp>
        <p:nvSpPr>
          <p:cNvPr id="38946" name="Text Box 37">
            <a:extLst>
              <a:ext uri="{FF2B5EF4-FFF2-40B4-BE49-F238E27FC236}">
                <a16:creationId xmlns:a16="http://schemas.microsoft.com/office/drawing/2014/main" id="{73D46521-ACCB-48F7-9EEE-71FDD95B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997200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   -</a:t>
            </a:r>
          </a:p>
        </p:txBody>
      </p:sp>
      <p:sp>
        <p:nvSpPr>
          <p:cNvPr id="38947" name="Text Box 38">
            <a:extLst>
              <a:ext uri="{FF2B5EF4-FFF2-40B4-BE49-F238E27FC236}">
                <a16:creationId xmlns:a16="http://schemas.microsoft.com/office/drawing/2014/main" id="{5534F814-55E9-4602-95C9-4A3EB0046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2600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8948" name="Text Box 39">
            <a:extLst>
              <a:ext uri="{FF2B5EF4-FFF2-40B4-BE49-F238E27FC236}">
                <a16:creationId xmlns:a16="http://schemas.microsoft.com/office/drawing/2014/main" id="{54DEFBE1-272F-40D4-B062-E9F37F0D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221163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   +</a:t>
            </a:r>
          </a:p>
        </p:txBody>
      </p:sp>
      <p:sp>
        <p:nvSpPr>
          <p:cNvPr id="38949" name="Text Box 40">
            <a:extLst>
              <a:ext uri="{FF2B5EF4-FFF2-40B4-BE49-F238E27FC236}">
                <a16:creationId xmlns:a16="http://schemas.microsoft.com/office/drawing/2014/main" id="{0DAB189B-AB48-41B5-A51F-D0EBFB4B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644900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   +</a:t>
            </a:r>
          </a:p>
        </p:txBody>
      </p:sp>
      <p:sp>
        <p:nvSpPr>
          <p:cNvPr id="37926" name="Text Box 41">
            <a:extLst>
              <a:ext uri="{FF2B5EF4-FFF2-40B4-BE49-F238E27FC236}">
                <a16:creationId xmlns:a16="http://schemas.microsoft.com/office/drawing/2014/main" id="{94D2E4F4-86EE-4C36-BE49-439D9485F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149725"/>
            <a:ext cx="1223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ts val="0"/>
              </a:spcBef>
              <a:defRPr/>
            </a:pPr>
            <a:r>
              <a:rPr lang="en-US" dirty="0">
                <a:latin typeface="+mn-lt"/>
                <a:ea typeface="Gulim" pitchFamily="34" charset="-127"/>
              </a:rPr>
              <a:t> </a:t>
            </a:r>
            <a:r>
              <a:rPr lang="en-US" sz="1200" dirty="0" err="1">
                <a:latin typeface="+mn-lt"/>
                <a:ea typeface="Gulim" pitchFamily="34" charset="-127"/>
              </a:rPr>
              <a:t>mh</a:t>
            </a:r>
            <a:r>
              <a:rPr lang="en-US" sz="1200" dirty="0">
                <a:latin typeface="+mn-lt"/>
                <a:ea typeface="Gulim" pitchFamily="34" charset="-127"/>
              </a:rPr>
              <a:t>[n] (DPCM)</a:t>
            </a:r>
          </a:p>
          <a:p>
            <a:pPr eaLnBrk="1" latinLnBrk="1" hangingPunct="1">
              <a:spcBef>
                <a:spcPts val="0"/>
              </a:spcBef>
              <a:defRPr/>
            </a:pPr>
            <a:r>
              <a:rPr lang="en-US" sz="1200" dirty="0">
                <a:latin typeface="+mn-lt"/>
                <a:ea typeface="Gulim" pitchFamily="34" charset="-127"/>
              </a:rPr>
              <a:t>OR</a:t>
            </a:r>
          </a:p>
          <a:p>
            <a:pPr eaLnBrk="1" latinLnBrk="1" hangingPunct="1">
              <a:spcBef>
                <a:spcPts val="0"/>
              </a:spcBef>
              <a:defRPr/>
            </a:pPr>
            <a:r>
              <a:rPr lang="en-US" sz="1200" dirty="0" err="1">
                <a:latin typeface="+mn-lt"/>
                <a:ea typeface="Gulim" pitchFamily="34" charset="-127"/>
              </a:rPr>
              <a:t>mq</a:t>
            </a:r>
            <a:r>
              <a:rPr lang="en-US" sz="1200" dirty="0">
                <a:latin typeface="+mn-lt"/>
                <a:ea typeface="Gulim" pitchFamily="34" charset="-127"/>
              </a:rPr>
              <a:t>[n-1]  (DM) </a:t>
            </a:r>
          </a:p>
          <a:p>
            <a:pPr eaLnBrk="1" latinLnBrk="1" hangingPunct="1">
              <a:spcBef>
                <a:spcPct val="50000"/>
              </a:spcBef>
              <a:defRPr/>
            </a:pPr>
            <a:endParaRPr lang="en-US" sz="1200" dirty="0">
              <a:latin typeface="+mn-lt"/>
              <a:ea typeface="Gulim" pitchFamily="34" charset="-127"/>
            </a:endParaRPr>
          </a:p>
        </p:txBody>
      </p:sp>
      <p:sp>
        <p:nvSpPr>
          <p:cNvPr id="37927" name="Text Box 42">
            <a:extLst>
              <a:ext uri="{FF2B5EF4-FFF2-40B4-BE49-F238E27FC236}">
                <a16:creationId xmlns:a16="http://schemas.microsoft.com/office/drawing/2014/main" id="{A26BD432-8B5C-4DA0-AFDA-AD2FB34D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2708275"/>
            <a:ext cx="928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ts val="0"/>
              </a:spcBef>
              <a:defRPr/>
            </a:pPr>
            <a:r>
              <a:rPr lang="en-US" sz="1600" dirty="0">
                <a:latin typeface="+mn-lt"/>
                <a:ea typeface="Gulim" pitchFamily="34" charset="-127"/>
              </a:rPr>
              <a:t>DPCM</a:t>
            </a:r>
          </a:p>
          <a:p>
            <a:pPr eaLnBrk="1" latinLnBrk="1" hangingPunct="1">
              <a:spcBef>
                <a:spcPts val="0"/>
              </a:spcBef>
              <a:defRPr/>
            </a:pPr>
            <a:r>
              <a:rPr lang="en-US" sz="1600" dirty="0">
                <a:latin typeface="+mn-lt"/>
                <a:ea typeface="Gulim" pitchFamily="34" charset="-127"/>
              </a:rPr>
              <a:t>OR</a:t>
            </a:r>
          </a:p>
          <a:p>
            <a:pPr eaLnBrk="1" latinLnBrk="1" hangingPunct="1">
              <a:spcBef>
                <a:spcPts val="0"/>
              </a:spcBef>
              <a:defRPr/>
            </a:pPr>
            <a:r>
              <a:rPr lang="en-US" sz="1600" dirty="0">
                <a:latin typeface="+mn-lt"/>
                <a:ea typeface="Gulim" pitchFamily="34" charset="-127"/>
              </a:rPr>
              <a:t>DM</a:t>
            </a:r>
            <a:endParaRPr lang="en-US" dirty="0">
              <a:latin typeface="+mn-lt"/>
              <a:ea typeface="Gulim" pitchFamily="34" charset="-127"/>
            </a:endParaRPr>
          </a:p>
        </p:txBody>
      </p:sp>
      <p:sp>
        <p:nvSpPr>
          <p:cNvPr id="38952" name="Text Box 43">
            <a:extLst>
              <a:ext uri="{FF2B5EF4-FFF2-40B4-BE49-F238E27FC236}">
                <a16:creationId xmlns:a16="http://schemas.microsoft.com/office/drawing/2014/main" id="{CC8C2094-340E-41AC-9B37-1B39077E7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292600"/>
            <a:ext cx="1835150" cy="7604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D911D"/>
                </a:solidFill>
                <a:latin typeface="굴림" panose="020B0600000101010101" pitchFamily="34" charset="-127"/>
              </a:rPr>
              <a:t>Comparing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D911D"/>
                </a:solidFill>
                <a:latin typeface="굴림" panose="020B0600000101010101" pitchFamily="34" charset="-127"/>
              </a:rPr>
              <a:t> DM with DPCM</a:t>
            </a:r>
          </a:p>
        </p:txBody>
      </p:sp>
      <p:sp>
        <p:nvSpPr>
          <p:cNvPr id="37929" name="Slide Number Placeholder 42">
            <a:extLst>
              <a:ext uri="{FF2B5EF4-FFF2-40B4-BE49-F238E27FC236}">
                <a16:creationId xmlns:a16="http://schemas.microsoft.com/office/drawing/2014/main" id="{7CF1F695-50BF-47C7-B871-D48DA556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755469E8-D02C-40AE-A4A4-ECEC3A82AFC3}" type="slidenum">
              <a:rPr kumimoji="0" lang="ar-SA" altLang="en-US" smtClean="0"/>
              <a:pPr eaLnBrk="1" hangingPunct="1">
                <a:defRPr/>
              </a:pPr>
              <a:t>50</a:t>
            </a:fld>
            <a:endParaRPr kumimoji="0"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16B85AB3-5477-4EB9-921E-3122FBCF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33600"/>
            <a:ext cx="8991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latinLnBrk="1" hangingPunct="1">
              <a:spcBef>
                <a:spcPct val="50000"/>
              </a:spcBef>
              <a:buFontTx/>
              <a:buAutoNum type="arabicParenR"/>
              <a:defRPr/>
            </a:pPr>
            <a:r>
              <a:rPr lang="en-US" sz="23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DM uses one –bit (two-level) quantizer.</a:t>
            </a:r>
          </a:p>
          <a:p>
            <a:pPr marL="457200" indent="-457200" eaLnBrk="1" latinLnBrk="1" hangingPunct="1">
              <a:spcBef>
                <a:spcPct val="50000"/>
              </a:spcBef>
              <a:buFontTx/>
              <a:buAutoNum type="arabicParenR"/>
              <a:defRPr/>
            </a:pPr>
            <a:r>
              <a:rPr lang="en-US" sz="23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DM prediction filter is a single delay element (zero prediction order).</a:t>
            </a:r>
          </a:p>
          <a:p>
            <a:pPr marL="342900" indent="-342900" eaLnBrk="1" latinLnBrk="1" hangingPunct="1">
              <a:spcBef>
                <a:spcPct val="50000"/>
              </a:spcBef>
              <a:defRPr/>
            </a:pPr>
            <a:endParaRPr lang="en-US" sz="2300" dirty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  <a:p>
            <a:pPr marL="342900" indent="-342900" eaLnBrk="1" latin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3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DM and DPCM Transmitters use feedback but PCM does not.</a:t>
            </a:r>
          </a:p>
          <a:p>
            <a:pPr marL="342900" indent="-342900" eaLnBrk="1" latin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3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DM and DPCM  are subject to slope-over load distortion .</a:t>
            </a:r>
          </a:p>
          <a:p>
            <a:pPr marL="342900" indent="-342900" eaLnBrk="1" latin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300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PCM and DPCM suffers from quantization noise.</a:t>
            </a:r>
          </a:p>
          <a:p>
            <a:pPr marL="342900" indent="-342900" eaLnBrk="1" latinLnBrk="1" hangingPunct="1">
              <a:spcBef>
                <a:spcPct val="50000"/>
              </a:spcBef>
              <a:defRPr/>
            </a:pPr>
            <a:endParaRPr lang="en-US" sz="2300" dirty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38918" name="Slide Number Placeholder 7">
            <a:extLst>
              <a:ext uri="{FF2B5EF4-FFF2-40B4-BE49-F238E27FC236}">
                <a16:creationId xmlns:a16="http://schemas.microsoft.com/office/drawing/2014/main" id="{7F450109-9486-4AAE-9183-927578FA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A5EFBA6D-4194-48E5-8E99-FC13E80EC640}" type="slidenum">
              <a:rPr kumimoji="0" lang="ar-SA" altLang="en-US" smtClean="0"/>
              <a:pPr eaLnBrk="1" hangingPunct="1">
                <a:defRPr/>
              </a:pPr>
              <a:t>51</a:t>
            </a:fld>
            <a:endParaRPr kumimoji="0"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D3CE81-DAB1-486A-96C2-FC6F050C11E0}"/>
              </a:ext>
            </a:extLst>
          </p:cNvPr>
          <p:cNvSpPr/>
          <p:nvPr/>
        </p:nvSpPr>
        <p:spPr>
          <a:xfrm>
            <a:off x="539750" y="1192212"/>
            <a:ext cx="5547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DM  is a special case of  DPCM   BUT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FFA14335-5556-41DB-B71F-6DE605F21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굴림" panose="020B0600000101010101" pitchFamily="34" charset="-127"/>
              </a:rPr>
              <a:t>Progressing gain :  LATER 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291C1EA1-35F4-4452-9D67-D3335C2E7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341438"/>
            <a:ext cx="16557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DPCM </a:t>
            </a:r>
          </a:p>
        </p:txBody>
      </p:sp>
      <p:sp>
        <p:nvSpPr>
          <p:cNvPr id="40964" name="Line 6">
            <a:extLst>
              <a:ext uri="{FF2B5EF4-FFF2-40B4-BE49-F238E27FC236}">
                <a16:creationId xmlns:a16="http://schemas.microsoft.com/office/drawing/2014/main" id="{AEEA9068-2A55-40BF-9A9D-76506C9B6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1773238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5" name="Line 7">
            <a:extLst>
              <a:ext uri="{FF2B5EF4-FFF2-40B4-BE49-F238E27FC236}">
                <a16:creationId xmlns:a16="http://schemas.microsoft.com/office/drawing/2014/main" id="{009C3532-25EF-450A-8192-26E145141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1773238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6" name="Text Box 8">
            <a:extLst>
              <a:ext uri="{FF2B5EF4-FFF2-40B4-BE49-F238E27FC236}">
                <a16:creationId xmlns:a16="http://schemas.microsoft.com/office/drawing/2014/main" id="{F5FE1841-8FF1-4745-BC44-35124C6A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55733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 m[n] </a:t>
            </a:r>
          </a:p>
        </p:txBody>
      </p:sp>
      <p:sp>
        <p:nvSpPr>
          <p:cNvPr id="40967" name="Text Box 9">
            <a:extLst>
              <a:ext uri="{FF2B5EF4-FFF2-40B4-BE49-F238E27FC236}">
                <a16:creationId xmlns:a16="http://schemas.microsoft.com/office/drawing/2014/main" id="{AC0F6F42-4C3D-4353-B342-B0DB1514E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5573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DPCM </a:t>
            </a:r>
          </a:p>
        </p:txBody>
      </p:sp>
      <p:sp>
        <p:nvSpPr>
          <p:cNvPr id="40968" name="Text Box 10">
            <a:extLst>
              <a:ext uri="{FF2B5EF4-FFF2-40B4-BE49-F238E27FC236}">
                <a16:creationId xmlns:a16="http://schemas.microsoft.com/office/drawing/2014/main" id="{EA60D320-0345-421C-A697-101860F17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0"/>
            <a:ext cx="86788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(SNR)O=  </a:t>
            </a:r>
            <a:r>
              <a:rPr lang="el-GR" altLang="en-US" sz="1600"/>
              <a:t>σ</a:t>
            </a:r>
            <a:r>
              <a:rPr lang="en-US" altLang="en-US" sz="1600"/>
              <a:t>M/ </a:t>
            </a:r>
            <a:r>
              <a:rPr lang="el-GR" altLang="en-US" sz="1600"/>
              <a:t>σ</a:t>
            </a:r>
            <a:r>
              <a:rPr lang="en-US" altLang="en-US" sz="1600"/>
              <a:t>Q                                            </a:t>
            </a:r>
            <a:r>
              <a:rPr lang="el-GR" altLang="en-US" sz="1600">
                <a:solidFill>
                  <a:srgbClr val="FF0000"/>
                </a:solidFill>
              </a:rPr>
              <a:t>σ</a:t>
            </a:r>
            <a:r>
              <a:rPr lang="en-US" altLang="en-US" sz="1600">
                <a:solidFill>
                  <a:srgbClr val="FF0000"/>
                </a:solidFill>
              </a:rPr>
              <a:t> M</a:t>
            </a:r>
            <a:r>
              <a:rPr lang="en-US" altLang="en-US" sz="1600"/>
              <a:t>: variance of the original input sample m[n].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                                                                         </a:t>
            </a:r>
            <a:r>
              <a:rPr lang="el-GR" altLang="en-US" sz="1600">
                <a:solidFill>
                  <a:srgbClr val="FF0000"/>
                </a:solidFill>
              </a:rPr>
              <a:t>σ</a:t>
            </a:r>
            <a:r>
              <a:rPr lang="en-US" altLang="en-US" sz="1600">
                <a:solidFill>
                  <a:srgbClr val="FF0000"/>
                </a:solidFill>
              </a:rPr>
              <a:t>Q</a:t>
            </a:r>
            <a:r>
              <a:rPr lang="en-US" altLang="en-US" sz="1600"/>
              <a:t> : variance of the quantization error q[n]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(SNR)O= </a:t>
            </a:r>
            <a:r>
              <a:rPr lang="el-GR" altLang="en-US" sz="1600"/>
              <a:t>σ</a:t>
            </a:r>
            <a:r>
              <a:rPr lang="en-US" altLang="en-US" sz="1600"/>
              <a:t>M/ </a:t>
            </a:r>
            <a:r>
              <a:rPr lang="el-GR" altLang="en-US" sz="1600"/>
              <a:t>σ</a:t>
            </a:r>
            <a:r>
              <a:rPr lang="en-US" altLang="en-US" sz="1600"/>
              <a:t>Q = (</a:t>
            </a:r>
            <a:r>
              <a:rPr lang="el-GR" altLang="en-US" sz="1600"/>
              <a:t>σ</a:t>
            </a:r>
            <a:r>
              <a:rPr lang="en-US" altLang="en-US" sz="1600"/>
              <a:t>M/ </a:t>
            </a:r>
            <a:r>
              <a:rPr lang="el-GR" altLang="en-US" sz="1600"/>
              <a:t>σ</a:t>
            </a:r>
            <a:r>
              <a:rPr lang="en-US" altLang="en-US" sz="1600"/>
              <a:t>E )(</a:t>
            </a:r>
            <a:r>
              <a:rPr lang="el-GR" altLang="en-US" sz="1600"/>
              <a:t>σ</a:t>
            </a:r>
            <a:r>
              <a:rPr lang="en-US" altLang="en-US" sz="1600"/>
              <a:t>E/ </a:t>
            </a:r>
            <a:r>
              <a:rPr lang="el-GR" altLang="en-US" sz="1600"/>
              <a:t>σ</a:t>
            </a:r>
            <a:r>
              <a:rPr lang="en-US" altLang="en-US" sz="1600"/>
              <a:t>Q ) = Gp  (SNR)Q     </a:t>
            </a:r>
            <a:r>
              <a:rPr lang="el-GR" altLang="en-US" sz="1600">
                <a:solidFill>
                  <a:srgbClr val="FF0000"/>
                </a:solidFill>
              </a:rPr>
              <a:t>σ</a:t>
            </a:r>
            <a:r>
              <a:rPr lang="en-US" altLang="en-US" sz="1600">
                <a:solidFill>
                  <a:srgbClr val="FF0000"/>
                </a:solidFill>
              </a:rPr>
              <a:t>E</a:t>
            </a:r>
            <a:r>
              <a:rPr lang="en-US" altLang="en-US" sz="1600"/>
              <a:t> :variance of the prediction error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Where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(SNR)Q=( </a:t>
            </a:r>
            <a:r>
              <a:rPr lang="el-GR" altLang="en-US" sz="1600"/>
              <a:t>σ</a:t>
            </a:r>
            <a:r>
              <a:rPr lang="en-US" altLang="en-US" sz="1600"/>
              <a:t>E/ </a:t>
            </a:r>
            <a:r>
              <a:rPr lang="el-GR" altLang="en-US" sz="1600"/>
              <a:t>σ</a:t>
            </a:r>
            <a:r>
              <a:rPr lang="en-US" altLang="en-US" sz="1600"/>
              <a:t>Q )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GP = (</a:t>
            </a:r>
            <a:r>
              <a:rPr lang="el-GR" altLang="en-US" sz="2000"/>
              <a:t>σ</a:t>
            </a:r>
            <a:r>
              <a:rPr lang="en-US" altLang="en-US" sz="2000"/>
              <a:t>M/ </a:t>
            </a:r>
            <a:r>
              <a:rPr lang="el-GR" altLang="en-US" sz="2000"/>
              <a:t>σ</a:t>
            </a:r>
            <a:r>
              <a:rPr lang="en-US" altLang="en-US" sz="2000"/>
              <a:t>E )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Gp &gt; 1        Gain in SNR due to DPCM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Gp is Maximized by minimizing </a:t>
            </a:r>
            <a:r>
              <a:rPr lang="el-GR" altLang="en-US" sz="1600"/>
              <a:t>σ</a:t>
            </a:r>
            <a:r>
              <a:rPr lang="en-US" altLang="en-US" sz="1600"/>
              <a:t>E (aim of LP Filter design 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10 log (SNR)O=1.8+6R</a:t>
            </a:r>
          </a:p>
        </p:txBody>
      </p:sp>
      <p:sp>
        <p:nvSpPr>
          <p:cNvPr id="40969" name="Text Box 14">
            <a:extLst>
              <a:ext uri="{FF2B5EF4-FFF2-40B4-BE49-F238E27FC236}">
                <a16:creationId xmlns:a16="http://schemas.microsoft.com/office/drawing/2014/main" id="{51E2CFA1-9621-4CDB-BF10-9554B002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224088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70" name="Text Box 15">
            <a:extLst>
              <a:ext uri="{FF2B5EF4-FFF2-40B4-BE49-F238E27FC236}">
                <a16:creationId xmlns:a16="http://schemas.microsoft.com/office/drawing/2014/main" id="{C5DC474A-4FD8-4680-9408-6E1CF74A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571750"/>
            <a:ext cx="576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71" name="Text Box 16">
            <a:extLst>
              <a:ext uri="{FF2B5EF4-FFF2-40B4-BE49-F238E27FC236}">
                <a16:creationId xmlns:a16="http://schemas.microsoft.com/office/drawing/2014/main" id="{147F7B9A-DB4C-4909-9AB5-37FD2068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919413"/>
            <a:ext cx="577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72" name="Text Box 17">
            <a:extLst>
              <a:ext uri="{FF2B5EF4-FFF2-40B4-BE49-F238E27FC236}">
                <a16:creationId xmlns:a16="http://schemas.microsoft.com/office/drawing/2014/main" id="{2E4E4D23-C964-4E02-95FC-5F867CF1E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214563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73" name="Text Box 18">
            <a:extLst>
              <a:ext uri="{FF2B5EF4-FFF2-40B4-BE49-F238E27FC236}">
                <a16:creationId xmlns:a16="http://schemas.microsoft.com/office/drawing/2014/main" id="{5BCEBCDE-8EAC-48EC-AEAE-A985EFEC8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214563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74" name="Text Box 19">
            <a:extLst>
              <a:ext uri="{FF2B5EF4-FFF2-40B4-BE49-F238E27FC236}">
                <a16:creationId xmlns:a16="http://schemas.microsoft.com/office/drawing/2014/main" id="{AE33FD9B-0C2D-419F-96FE-2BFD4CD7A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643313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75" name="Text Box 20">
            <a:extLst>
              <a:ext uri="{FF2B5EF4-FFF2-40B4-BE49-F238E27FC236}">
                <a16:creationId xmlns:a16="http://schemas.microsoft.com/office/drawing/2014/main" id="{9090F098-0FC0-4D62-A7EA-1825B820F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3643313"/>
            <a:ext cx="576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76" name="Text Box 21">
            <a:extLst>
              <a:ext uri="{FF2B5EF4-FFF2-40B4-BE49-F238E27FC236}">
                <a16:creationId xmlns:a16="http://schemas.microsoft.com/office/drawing/2014/main" id="{204007E3-7ADD-4EAC-A215-CCDA6DB8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508500"/>
            <a:ext cx="576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77" name="Text Box 22">
            <a:extLst>
              <a:ext uri="{FF2B5EF4-FFF2-40B4-BE49-F238E27FC236}">
                <a16:creationId xmlns:a16="http://schemas.microsoft.com/office/drawing/2014/main" id="{01C0AD9F-BF04-4A99-A2C0-04EF674B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508500"/>
            <a:ext cx="576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78" name="Text Box 23">
            <a:extLst>
              <a:ext uri="{FF2B5EF4-FFF2-40B4-BE49-F238E27FC236}">
                <a16:creationId xmlns:a16="http://schemas.microsoft.com/office/drawing/2014/main" id="{7DFAE689-EEC3-4C2C-82ED-D62B2661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00375"/>
            <a:ext cx="576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79" name="Text Box 24">
            <a:extLst>
              <a:ext uri="{FF2B5EF4-FFF2-40B4-BE49-F238E27FC236}">
                <a16:creationId xmlns:a16="http://schemas.microsoft.com/office/drawing/2014/main" id="{1A320690-A302-47A6-BDAE-5DD57658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928938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80" name="Text Box 25">
            <a:extLst>
              <a:ext uri="{FF2B5EF4-FFF2-40B4-BE49-F238E27FC236}">
                <a16:creationId xmlns:a16="http://schemas.microsoft.com/office/drawing/2014/main" id="{7E948DD0-CCC4-4ECC-9F23-E2330E61A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928938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81" name="Text Box 26">
            <a:extLst>
              <a:ext uri="{FF2B5EF4-FFF2-40B4-BE49-F238E27FC236}">
                <a16:creationId xmlns:a16="http://schemas.microsoft.com/office/drawing/2014/main" id="{4819298C-93A5-45D5-93F3-1860B6557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928938"/>
            <a:ext cx="576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82" name="Text Box 27">
            <a:extLst>
              <a:ext uri="{FF2B5EF4-FFF2-40B4-BE49-F238E27FC236}">
                <a16:creationId xmlns:a16="http://schemas.microsoft.com/office/drawing/2014/main" id="{5C39CDB4-BB53-43A1-944F-30A4786AB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928938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40983" name="Text Box 28">
            <a:extLst>
              <a:ext uri="{FF2B5EF4-FFF2-40B4-BE49-F238E27FC236}">
                <a16:creationId xmlns:a16="http://schemas.microsoft.com/office/drawing/2014/main" id="{2703B4D4-1D4A-4CB7-92A4-16A9B584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2928938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30746" name="Slide Number Placeholder 27">
            <a:extLst>
              <a:ext uri="{FF2B5EF4-FFF2-40B4-BE49-F238E27FC236}">
                <a16:creationId xmlns:a16="http://schemas.microsoft.com/office/drawing/2014/main" id="{C4FE0E95-B885-497C-B36A-2F28F59E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CD485E13-7593-42F1-9710-C1EC26BDE153}" type="slidenum">
              <a:rPr kumimoji="0" lang="ar-SA" altLang="en-US" smtClean="0"/>
              <a:pPr eaLnBrk="1" hangingPunct="1">
                <a:defRPr/>
              </a:pPr>
              <a:t>52</a:t>
            </a:fld>
            <a:endParaRPr kumimoji="0" lang="en-US" altLang="en-US"/>
          </a:p>
        </p:txBody>
      </p:sp>
      <p:sp>
        <p:nvSpPr>
          <p:cNvPr id="40985" name="Text Box 22">
            <a:extLst>
              <a:ext uri="{FF2B5EF4-FFF2-40B4-BE49-F238E27FC236}">
                <a16:creationId xmlns:a16="http://schemas.microsoft.com/office/drawing/2014/main" id="{CAE7C95A-E972-4DAF-B03C-35CDFDDB5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229225"/>
            <a:ext cx="576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2</a:t>
            </a: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B9F8E341-2561-4799-8871-86DCBA0694F8}"/>
              </a:ext>
            </a:extLst>
          </p:cNvPr>
          <p:cNvSpPr txBox="1"/>
          <p:nvPr/>
        </p:nvSpPr>
        <p:spPr>
          <a:xfrm>
            <a:off x="6059488" y="4040188"/>
            <a:ext cx="889000" cy="4746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583565">
              <a:lnSpc>
                <a:spcPts val="1764"/>
              </a:lnSpc>
              <a:spcBef>
                <a:spcPts val="100"/>
              </a:spcBef>
              <a:defRPr/>
            </a:pPr>
            <a:r>
              <a:rPr spc="-105" dirty="0">
                <a:solidFill>
                  <a:srgbClr val="FFFFFF"/>
                </a:solidFill>
                <a:latin typeface="Cambria Math"/>
                <a:cs typeface="Cambria Math"/>
              </a:rPr>
              <a:t>𝑃</a:t>
            </a:r>
            <a:r>
              <a:rPr sz="1950" spc="-157" baseline="-14957" dirty="0">
                <a:solidFill>
                  <a:srgbClr val="FFFFFF"/>
                </a:solidFill>
                <a:latin typeface="Cambria Math"/>
                <a:cs typeface="Cambria Math"/>
              </a:rPr>
              <a:t>𝑚</a:t>
            </a:r>
            <a:endParaRPr sz="1950" baseline="-14957" dirty="0">
              <a:latin typeface="Cambria Math"/>
              <a:cs typeface="Cambria Math"/>
            </a:endParaRPr>
          </a:p>
          <a:p>
            <a:pPr marL="38100">
              <a:lnSpc>
                <a:spcPts val="1764"/>
              </a:lnSpc>
              <a:tabLst>
                <a:tab pos="348615" algn="l"/>
              </a:tabLst>
              <a:defRPr/>
            </a:pPr>
            <a:r>
              <a:rPr dirty="0">
                <a:solidFill>
                  <a:srgbClr val="FFFFFF"/>
                </a:solidFill>
                <a:latin typeface="Cambria Math"/>
                <a:cs typeface="Cambria Math"/>
              </a:rPr>
              <a:t>𝐺	=</a:t>
            </a:r>
            <a:endParaRPr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7BCCED4E-0CD9-44BD-AB2A-7C399361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33" y="417810"/>
            <a:ext cx="7991475" cy="461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Adaptive Differential Pulse Code Modulation (ADPCM)</a:t>
            </a:r>
          </a:p>
        </p:txBody>
      </p:sp>
      <p:sp>
        <p:nvSpPr>
          <p:cNvPr id="41987" name="Text Box 5">
            <a:extLst>
              <a:ext uri="{FF2B5EF4-FFF2-40B4-BE49-F238E27FC236}">
                <a16:creationId xmlns:a16="http://schemas.microsoft.com/office/drawing/2014/main" id="{F4F41BC2-51A7-4E5C-B6A5-746077795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41438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Standard PCM           64 kb/s HENCE,  large B.W is required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To reduce bit rate, we can use coding 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1) Remove redundancies from the signal (speech) as far as possible.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2) Assign the available bits to code the non redundant parts of the signal  in a perceptually efficient manner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Reducing bit rate          increasing the complexity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ADPCM            32kb/s      adaptive quantization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                                    adaptive prediction.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41988" name="AutoShape 6">
            <a:extLst>
              <a:ext uri="{FF2B5EF4-FFF2-40B4-BE49-F238E27FC236}">
                <a16:creationId xmlns:a16="http://schemas.microsoft.com/office/drawing/2014/main" id="{A35D1BF8-43A0-4F3D-A243-D0C52EB3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568" y="15240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91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41989" name="AutoShape 7">
            <a:extLst>
              <a:ext uri="{FF2B5EF4-FFF2-40B4-BE49-F238E27FC236}">
                <a16:creationId xmlns:a16="http://schemas.microsoft.com/office/drawing/2014/main" id="{8CCF7AB5-2124-4DF9-81D9-4729FF783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039" y="4133360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rgbClr val="0D91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41990" name="AutoShape 8">
            <a:extLst>
              <a:ext uri="{FF2B5EF4-FFF2-40B4-BE49-F238E27FC236}">
                <a16:creationId xmlns:a16="http://schemas.microsoft.com/office/drawing/2014/main" id="{2560957F-0AD1-47AA-8428-18EEB2159DC2}"/>
              </a:ext>
            </a:extLst>
          </p:cNvPr>
          <p:cNvSpPr>
            <a:spLocks/>
          </p:cNvSpPr>
          <p:nvPr/>
        </p:nvSpPr>
        <p:spPr bwMode="auto">
          <a:xfrm>
            <a:off x="3319463" y="5059362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41991" name="AutoShape 9">
            <a:extLst>
              <a:ext uri="{FF2B5EF4-FFF2-40B4-BE49-F238E27FC236}">
                <a16:creationId xmlns:a16="http://schemas.microsoft.com/office/drawing/2014/main" id="{39AA3259-39A1-402C-B739-0F428B677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7207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0D91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1752" name="Slide Number Placeholder 9">
            <a:extLst>
              <a:ext uri="{FF2B5EF4-FFF2-40B4-BE49-F238E27FC236}">
                <a16:creationId xmlns:a16="http://schemas.microsoft.com/office/drawing/2014/main" id="{EDF36322-65A2-4924-9FCC-70E3B990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580C7BB2-2965-49AE-AE46-FB7ADC9B4CEF}" type="slidenum">
              <a:rPr kumimoji="0" lang="ar-SA" altLang="en-US" smtClean="0"/>
              <a:pPr eaLnBrk="1" hangingPunct="1">
                <a:defRPr/>
              </a:pPr>
              <a:t>53</a:t>
            </a:fld>
            <a:endParaRPr kumimoji="0"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D5DB9192-3486-4376-8E5B-22D5266BC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7993063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Adaptive Quantization : quantizer with time varying step size      [n]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 [n]  = Ø </a:t>
            </a:r>
            <a:r>
              <a:rPr lang="el-GR" altLang="en-US" sz="1800"/>
              <a:t>σ</a:t>
            </a:r>
            <a:r>
              <a:rPr lang="en-US" altLang="en-US" sz="1800"/>
              <a:t> [n]              </a:t>
            </a:r>
            <a:r>
              <a:rPr lang="en-US" altLang="en-US" sz="1600"/>
              <a:t>estimate of the standard deviation</a:t>
            </a:r>
            <a:r>
              <a:rPr lang="en-US" altLang="en-US" sz="1800"/>
              <a:t> </a:t>
            </a:r>
            <a:r>
              <a:rPr lang="el-GR" altLang="en-US" sz="1600"/>
              <a:t>σ</a:t>
            </a:r>
            <a:r>
              <a:rPr lang="en-US" altLang="en-US" sz="1600"/>
              <a:t> [n]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   </a:t>
            </a:r>
            <a:r>
              <a:rPr lang="en-US" altLang="en-US" sz="1600">
                <a:solidFill>
                  <a:srgbClr val="800000"/>
                </a:solidFill>
              </a:rPr>
              <a:t>Constant</a:t>
            </a:r>
            <a:r>
              <a:rPr lang="en-US" altLang="en-US" sz="1600"/>
              <a:t> 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To implement      [n]= Ø </a:t>
            </a:r>
            <a:r>
              <a:rPr lang="el-GR" altLang="en-US" sz="1800"/>
              <a:t>σ</a:t>
            </a:r>
            <a:r>
              <a:rPr lang="en-US" altLang="en-US" sz="1800"/>
              <a:t>   [n]  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800000"/>
                </a:solidFill>
              </a:rPr>
              <a:t>1) Adaptive Quantization with forward estimation (AQF) 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Unquantized samples of the input signal are used to derive forward    estimates of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1800"/>
              <a:t>σ</a:t>
            </a:r>
            <a:r>
              <a:rPr lang="en-US" altLang="en-US" sz="1800"/>
              <a:t> [n] .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800000"/>
                </a:solidFill>
              </a:rPr>
              <a:t>2) Adaptive Quantization with backward  estimation (AQB) 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Unquantized samples of the input signal are used to derive backward estimates of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1800"/>
              <a:t>σ</a:t>
            </a:r>
            <a:r>
              <a:rPr lang="en-US" altLang="en-US" sz="1800"/>
              <a:t> [n].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011" name="AutoShape 5">
            <a:extLst>
              <a:ext uri="{FF2B5EF4-FFF2-40B4-BE49-F238E27FC236}">
                <a16:creationId xmlns:a16="http://schemas.microsoft.com/office/drawing/2014/main" id="{F6BE6FE2-EFC0-426A-89B4-800191429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8572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0D91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43012" name="AutoShape 6">
            <a:extLst>
              <a:ext uri="{FF2B5EF4-FFF2-40B4-BE49-F238E27FC236}">
                <a16:creationId xmlns:a16="http://schemas.microsoft.com/office/drawing/2014/main" id="{BE1E94A2-0115-4C6F-82E8-51CA2789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215900" cy="144462"/>
          </a:xfrm>
          <a:prstGeom prst="triangle">
            <a:avLst>
              <a:gd name="adj" fmla="val 50000"/>
            </a:avLst>
          </a:prstGeom>
          <a:solidFill>
            <a:srgbClr val="0D911D"/>
          </a:solidFill>
          <a:ln w="9525">
            <a:solidFill>
              <a:srgbClr val="039B15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43013" name="Line 7">
            <a:extLst>
              <a:ext uri="{FF2B5EF4-FFF2-40B4-BE49-F238E27FC236}">
                <a16:creationId xmlns:a16="http://schemas.microsoft.com/office/drawing/2014/main" id="{FC6F9B09-55B6-4A21-B3B3-6CD4BF87B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1341438"/>
            <a:ext cx="431800" cy="0"/>
          </a:xfrm>
          <a:prstGeom prst="line">
            <a:avLst/>
          </a:prstGeom>
          <a:noFill/>
          <a:ln w="28575">
            <a:solidFill>
              <a:srgbClr val="039B1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4" name="Line 8">
            <a:extLst>
              <a:ext uri="{FF2B5EF4-FFF2-40B4-BE49-F238E27FC236}">
                <a16:creationId xmlns:a16="http://schemas.microsoft.com/office/drawing/2014/main" id="{7C4ECE65-42F4-4AA3-98C7-132C9229A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0" y="1484313"/>
            <a:ext cx="215900" cy="215900"/>
          </a:xfrm>
          <a:prstGeom prst="line">
            <a:avLst/>
          </a:prstGeom>
          <a:noFill/>
          <a:ln w="28575">
            <a:solidFill>
              <a:srgbClr val="039B1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5" name="AutoShape 9">
            <a:extLst>
              <a:ext uri="{FF2B5EF4-FFF2-40B4-BE49-F238E27FC236}">
                <a16:creationId xmlns:a16="http://schemas.microsoft.com/office/drawing/2014/main" id="{83E09F61-5BCA-4F74-8C7F-AFA695F88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2071688"/>
            <a:ext cx="215900" cy="144462"/>
          </a:xfrm>
          <a:prstGeom prst="triangle">
            <a:avLst>
              <a:gd name="adj" fmla="val 50000"/>
            </a:avLst>
          </a:prstGeom>
          <a:solidFill>
            <a:srgbClr val="0D911D"/>
          </a:solidFill>
          <a:ln w="9525">
            <a:solidFill>
              <a:srgbClr val="039B15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43016" name="Text Box 10">
            <a:extLst>
              <a:ext uri="{FF2B5EF4-FFF2-40B4-BE49-F238E27FC236}">
                <a16:creationId xmlns:a16="http://schemas.microsoft.com/office/drawing/2014/main" id="{7751A06F-E0A6-434D-A2AB-FB885A36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6640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43017" name="Text Box 11">
            <a:extLst>
              <a:ext uri="{FF2B5EF4-FFF2-40B4-BE49-F238E27FC236}">
                <a16:creationId xmlns:a16="http://schemas.microsoft.com/office/drawing/2014/main" id="{D6A52E36-775B-4AC4-9717-A5848104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1339850"/>
            <a:ext cx="331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M</a:t>
            </a:r>
          </a:p>
        </p:txBody>
      </p:sp>
      <p:sp>
        <p:nvSpPr>
          <p:cNvPr id="43018" name="Text Box 13">
            <a:extLst>
              <a:ext uri="{FF2B5EF4-FFF2-40B4-BE49-F238E27FC236}">
                <a16:creationId xmlns:a16="http://schemas.microsoft.com/office/drawing/2014/main" id="{87B7677E-578E-443A-BF26-059B823E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1428750"/>
            <a:ext cx="331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M</a:t>
            </a:r>
          </a:p>
        </p:txBody>
      </p:sp>
      <p:sp>
        <p:nvSpPr>
          <p:cNvPr id="43019" name="Text Box 14">
            <a:extLst>
              <a:ext uri="{FF2B5EF4-FFF2-40B4-BE49-F238E27FC236}">
                <a16:creationId xmlns:a16="http://schemas.microsoft.com/office/drawing/2014/main" id="{A781F6B2-F001-4346-9DB0-2F049743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2214563"/>
            <a:ext cx="331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M</a:t>
            </a:r>
          </a:p>
        </p:txBody>
      </p:sp>
      <p:sp>
        <p:nvSpPr>
          <p:cNvPr id="43020" name="Text Box 18">
            <a:extLst>
              <a:ext uri="{FF2B5EF4-FFF2-40B4-BE49-F238E27FC236}">
                <a16:creationId xmlns:a16="http://schemas.microsoft.com/office/drawing/2014/main" id="{C13DB046-170A-413E-AEB4-5A3912B2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572125"/>
            <a:ext cx="331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M</a:t>
            </a:r>
          </a:p>
        </p:txBody>
      </p:sp>
      <p:sp>
        <p:nvSpPr>
          <p:cNvPr id="43021" name="Text Box 19">
            <a:extLst>
              <a:ext uri="{FF2B5EF4-FFF2-40B4-BE49-F238E27FC236}">
                <a16:creationId xmlns:a16="http://schemas.microsoft.com/office/drawing/2014/main" id="{505626CE-E926-4E1E-BEC7-100D4B07D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929063"/>
            <a:ext cx="331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굴림" panose="020B0600000101010101" pitchFamily="34" charset="-127"/>
              </a:rPr>
              <a:t>M</a:t>
            </a:r>
          </a:p>
        </p:txBody>
      </p:sp>
      <p:sp>
        <p:nvSpPr>
          <p:cNvPr id="32784" name="Slide Number Placeholder 17">
            <a:extLst>
              <a:ext uri="{FF2B5EF4-FFF2-40B4-BE49-F238E27FC236}">
                <a16:creationId xmlns:a16="http://schemas.microsoft.com/office/drawing/2014/main" id="{C7C0D504-5886-4ACF-B013-569E2420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82828C9E-ED59-4FB4-9313-B534FD816EC7}" type="slidenum">
              <a:rPr kumimoji="0" lang="ar-SA" altLang="en-US" smtClean="0"/>
              <a:pPr eaLnBrk="1" hangingPunct="1">
                <a:defRPr/>
              </a:pPr>
              <a:t>54</a:t>
            </a:fld>
            <a:endParaRPr kumimoji="0" lang="en-US" altLang="en-US"/>
          </a:p>
        </p:txBody>
      </p:sp>
      <p:sp>
        <p:nvSpPr>
          <p:cNvPr id="43023" name="Text Box 8">
            <a:extLst>
              <a:ext uri="{FF2B5EF4-FFF2-40B4-BE49-F238E27FC236}">
                <a16:creationId xmlns:a16="http://schemas.microsoft.com/office/drawing/2014/main" id="{2C4E1CE9-8C23-4088-8F52-07A56299F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10620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^</a:t>
            </a:r>
          </a:p>
        </p:txBody>
      </p:sp>
      <p:sp>
        <p:nvSpPr>
          <p:cNvPr id="43024" name="Text Box 8">
            <a:extLst>
              <a:ext uri="{FF2B5EF4-FFF2-40B4-BE49-F238E27FC236}">
                <a16:creationId xmlns:a16="http://schemas.microsoft.com/office/drawing/2014/main" id="{A8380A8A-BF7C-4F2E-AB1D-6971AB4FD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1887538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^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EDC6B4-6904-4B61-AD27-8FD3A11C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D02147A5-FE4D-451C-8F71-C205D06DF875}" type="slidenum">
              <a:rPr kumimoji="0" lang="en-US" altLang="ko-KR" smtClean="0"/>
              <a:pPr eaLnBrk="1" hangingPunct="1">
                <a:defRPr/>
              </a:pPr>
              <a:t>55</a:t>
            </a:fld>
            <a:endParaRPr kumimoji="0" lang="en-US" altLang="ko-KR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BB0EFE1E-F0D6-4C3B-8065-4AD46B259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400" b="0" dirty="0">
                <a:effectLst/>
                <a:latin typeface="+mn-lt"/>
                <a:ea typeface="+mj-ea"/>
              </a:rPr>
              <a:t>Comparing Encoding Techniques to speech signal</a:t>
            </a:r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F6DCD438-0031-4E61-AF35-64660B44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46150"/>
            <a:ext cx="7429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>
            <a:extLst>
              <a:ext uri="{FF2B5EF4-FFF2-40B4-BE49-F238E27FC236}">
                <a16:creationId xmlns:a16="http://schemas.microsoft.com/office/drawing/2014/main" id="{D8E70A17-BFD1-421A-B7D4-D383891F0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59948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33CC"/>
                </a:solidFill>
                <a:cs typeface="Times New Roman" panose="02020603050405020304" pitchFamily="18" charset="0"/>
              </a:rPr>
              <a:t>Computer Experiment: Adaptive Delta Mod</a:t>
            </a:r>
            <a:r>
              <a:rPr lang="en-US" altLang="en-US" sz="2000" dirty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ulation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In DM 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1) If successive errors are of opposite polarity, DM is in the granular mode,              Reduce the step size.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2) if successive errors are of the same polarity, DM is in the slop – over load mode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       Increase the step size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D</a:t>
            </a:r>
            <a:r>
              <a:rPr lang="en-US" altLang="en-US" sz="2000" dirty="0">
                <a:latin typeface="+mn-lt"/>
                <a:sym typeface="Wingdings" panose="05000000000000000000" pitchFamily="2" charset="2"/>
              </a:rPr>
              <a:t> 2D,  or 3D or 4D,…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OR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D </a:t>
            </a:r>
            <a:r>
              <a:rPr lang="en-US" altLang="en-US" sz="2000" dirty="0">
                <a:latin typeface="+mn-lt"/>
                <a:sym typeface="Wingdings" panose="05000000000000000000" pitchFamily="2" charset="2"/>
              </a:rPr>
              <a:t></a:t>
            </a:r>
            <a:r>
              <a:rPr lang="en-US" altLang="en-US" sz="2000" dirty="0">
                <a:latin typeface="+mn-lt"/>
              </a:rPr>
              <a:t>  </a:t>
            </a:r>
            <a:r>
              <a:rPr lang="en-US" altLang="en-US" sz="2000" dirty="0" err="1">
                <a:latin typeface="+mn-lt"/>
              </a:rPr>
              <a:t>Dmin</a:t>
            </a:r>
            <a:endParaRPr lang="en-US" altLang="en-US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Delta adaptation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NEED the equation ??</a:t>
            </a:r>
          </a:p>
        </p:txBody>
      </p:sp>
      <p:sp>
        <p:nvSpPr>
          <p:cNvPr id="45059" name="AutoShape 6">
            <a:extLst>
              <a:ext uri="{FF2B5EF4-FFF2-40B4-BE49-F238E27FC236}">
                <a16:creationId xmlns:a16="http://schemas.microsoft.com/office/drawing/2014/main" id="{8FD2D567-3AD5-4650-8FCB-1E2716E52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4" y="1752600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45061" name="AutoShape 9">
            <a:extLst>
              <a:ext uri="{FF2B5EF4-FFF2-40B4-BE49-F238E27FC236}">
                <a16:creationId xmlns:a16="http://schemas.microsoft.com/office/drawing/2014/main" id="{2BC8FF88-33FE-4AF3-AE63-9A671B71A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4" y="2590800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굴림" panose="020B0600000101010101" pitchFamily="34" charset="-127"/>
            </a:endParaRPr>
          </a:p>
        </p:txBody>
      </p:sp>
      <p:sp>
        <p:nvSpPr>
          <p:cNvPr id="34840" name="Slide Number Placeholder 25">
            <a:extLst>
              <a:ext uri="{FF2B5EF4-FFF2-40B4-BE49-F238E27FC236}">
                <a16:creationId xmlns:a16="http://schemas.microsoft.com/office/drawing/2014/main" id="{05EF5B7B-38D9-4F6C-97DA-40E0E7B2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83164527-4555-453F-AE22-09A4EE777277}" type="slidenum">
              <a:rPr kumimoji="0" lang="ar-SA" altLang="en-US" smtClean="0"/>
              <a:pPr eaLnBrk="1" hangingPunct="1">
                <a:defRPr/>
              </a:pPr>
              <a:t>56</a:t>
            </a:fld>
            <a:endParaRPr kumimoji="0"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>
            <a:extLst>
              <a:ext uri="{FF2B5EF4-FFF2-40B4-BE49-F238E27FC236}">
                <a16:creationId xmlns:a16="http://schemas.microsoft.com/office/drawing/2014/main" id="{94ABBDC5-29A1-4AF8-BA43-909CE30C2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8748712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>
                <a:cs typeface="Times New Roman" panose="02020603050405020304" pitchFamily="18" charset="0"/>
              </a:rPr>
              <a:t>3.17 MPEG  Audio Coding Standard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Speech (voice) and Audio are similar in that the quality of a coding scheme is based on the properties of human auditory perception.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Speech           speech production model is available so we have an efficient coding scheme (ADPCM).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Audio            No production model is available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33CC"/>
                </a:solidFill>
                <a:cs typeface="Times New Roman" panose="02020603050405020304" pitchFamily="18" charset="0"/>
              </a:rPr>
              <a:t>MPEG-1 : </a:t>
            </a:r>
            <a:r>
              <a:rPr lang="en-US" altLang="en-US" sz="2000">
                <a:cs typeface="Times New Roman" panose="02020603050405020304" pitchFamily="18" charset="0"/>
              </a:rPr>
              <a:t>Motion Picture Expert Group 1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MPEG-1/audio coding standard is a lossy compression system [like ADPCM]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BUT it can achieve transparent, perceptually, lossless compression of stereophonic audio signals at high sampling rate.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Mean Opinion Score </a:t>
            </a:r>
            <a:r>
              <a:rPr lang="en-US" altLang="en-US" sz="2000">
                <a:solidFill>
                  <a:srgbClr val="0033CC"/>
                </a:solidFill>
                <a:cs typeface="Times New Roman" panose="02020603050405020304" pitchFamily="18" charset="0"/>
              </a:rPr>
              <a:t>(MOS)</a:t>
            </a:r>
            <a:r>
              <a:rPr lang="en-US" altLang="en-US" sz="2000">
                <a:cs typeface="Times New Roman" panose="02020603050405020304" pitchFamily="18" charset="0"/>
              </a:rPr>
              <a:t> test is used by MPEG committee with 6-to-1 compression ratio is good (indistinguishable) 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(original and coded audio signals are indistinguishable).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굴림" panose="020B0600000101010101" pitchFamily="34" charset="-127"/>
              </a:rPr>
              <a:t>This is due to the usage of the characteristics of the human auditory system</a:t>
            </a:r>
          </a:p>
        </p:txBody>
      </p:sp>
      <p:sp>
        <p:nvSpPr>
          <p:cNvPr id="46083" name="Line 5">
            <a:extLst>
              <a:ext uri="{FF2B5EF4-FFF2-40B4-BE49-F238E27FC236}">
                <a16:creationId xmlns:a16="http://schemas.microsoft.com/office/drawing/2014/main" id="{B7016446-0512-4ED6-8C33-9C3C8FBDA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2060575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4" name="Line 6">
            <a:extLst>
              <a:ext uri="{FF2B5EF4-FFF2-40B4-BE49-F238E27FC236}">
                <a16:creationId xmlns:a16="http://schemas.microsoft.com/office/drawing/2014/main" id="{EBC57D5C-6CD3-446F-A5B0-31F28895F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2781300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5" name="Slide Number Placeholder 6">
            <a:extLst>
              <a:ext uri="{FF2B5EF4-FFF2-40B4-BE49-F238E27FC236}">
                <a16:creationId xmlns:a16="http://schemas.microsoft.com/office/drawing/2014/main" id="{C0622E85-8D40-46C5-A5E8-394A27A4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6381750"/>
            <a:ext cx="649288" cy="476250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FF9491DA-D342-43AB-B435-4A41AB89B359}" type="slidenum">
              <a:rPr kumimoji="0" lang="ar-SA" altLang="en-US" smtClean="0"/>
              <a:pPr eaLnBrk="1" hangingPunct="1">
                <a:defRPr/>
              </a:pPr>
              <a:t>57</a:t>
            </a:fld>
            <a:endParaRPr kumimoji="0"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424862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spcBef>
                <a:spcPct val="50000"/>
              </a:spcBef>
              <a:defRPr/>
            </a:pPr>
            <a:r>
              <a:rPr lang="en-US" sz="2000" dirty="0">
                <a:latin typeface="+mn-lt"/>
                <a:ea typeface="Gulim" pitchFamily="34" charset="-127"/>
              </a:rPr>
              <a:t>Digital Multiplexers (when signal is digital)</a:t>
            </a:r>
          </a:p>
          <a:p>
            <a:pPr eaLnBrk="1" latinLnBrk="1" hangingPunct="1">
              <a:spcBef>
                <a:spcPct val="50000"/>
              </a:spcBef>
              <a:defRPr/>
            </a:pPr>
            <a:r>
              <a:rPr lang="en-US" sz="2000" dirty="0">
                <a:latin typeface="+mn-lt"/>
                <a:ea typeface="Gulim" pitchFamily="34" charset="-127"/>
              </a:rPr>
              <a:t>TDM is used to multiplex a group of </a:t>
            </a:r>
            <a:r>
              <a:rPr lang="en-US" sz="2000" u="sng" dirty="0">
                <a:latin typeface="+mn-lt"/>
                <a:ea typeface="Gulim" pitchFamily="34" charset="-127"/>
              </a:rPr>
              <a:t>analog signals</a:t>
            </a:r>
            <a:r>
              <a:rPr lang="en-US" sz="2000" dirty="0">
                <a:latin typeface="+mn-lt"/>
                <a:ea typeface="Gulim" pitchFamily="34" charset="-127"/>
              </a:rPr>
              <a:t> after sampling them in time at a common (same) sampling rate .</a:t>
            </a:r>
          </a:p>
          <a:p>
            <a:pPr eaLnBrk="1" latinLnBrk="1" hangingPunct="1">
              <a:spcBef>
                <a:spcPct val="50000"/>
              </a:spcBef>
              <a:defRPr/>
            </a:pPr>
            <a:r>
              <a:rPr lang="en-US" sz="2000" dirty="0">
                <a:latin typeface="+mn-lt"/>
                <a:ea typeface="Gulim" pitchFamily="34" charset="-127"/>
              </a:rPr>
              <a:t>If we have digital signals (with different bit rates) and we need to combine them into a single data stream (at a considerably higher bit rate than any of the inputs ) then we use a bit-by-bit interleaving procedure </a:t>
            </a:r>
            <a:r>
              <a:rPr lang="en-US" sz="2000" u="sng" dirty="0">
                <a:latin typeface="+mn-lt"/>
                <a:ea typeface="Gulim" pitchFamily="34" charset="-127"/>
              </a:rPr>
              <a:t>[digital multiplexing]</a:t>
            </a:r>
            <a:r>
              <a:rPr lang="en-US" sz="2000" dirty="0">
                <a:latin typeface="+mn-lt"/>
                <a:ea typeface="Gulim" pitchFamily="34" charset="-127"/>
              </a:rPr>
              <a:t>.</a:t>
            </a:r>
          </a:p>
          <a:p>
            <a:pPr eaLnBrk="1" latinLnBrk="1" hangingPunct="1">
              <a:spcBef>
                <a:spcPct val="50000"/>
              </a:spcBef>
              <a:defRPr/>
            </a:pPr>
            <a:endParaRPr lang="en-US" sz="2000" dirty="0">
              <a:latin typeface="+mn-lt"/>
              <a:ea typeface="Gulim" pitchFamily="34" charset="-127"/>
            </a:endParaRPr>
          </a:p>
          <a:p>
            <a:pPr eaLnBrk="1" latinLnBrk="1" hangingPunct="1">
              <a:spcBef>
                <a:spcPct val="50000"/>
              </a:spcBef>
              <a:defRPr/>
            </a:pPr>
            <a:endParaRPr lang="en-US" sz="2000" dirty="0">
              <a:latin typeface="+mn-lt"/>
              <a:ea typeface="Gulim" pitchFamily="34" charset="-127"/>
            </a:endParaRPr>
          </a:p>
          <a:p>
            <a:pPr eaLnBrk="1" latinLnBrk="1" hangingPunct="1">
              <a:spcBef>
                <a:spcPct val="50000"/>
              </a:spcBef>
              <a:defRPr/>
            </a:pPr>
            <a:endParaRPr lang="en-US" sz="2000" dirty="0">
              <a:latin typeface="+mn-lt"/>
              <a:ea typeface="Gulim" pitchFamily="34" charset="-127"/>
            </a:endParaRPr>
          </a:p>
          <a:p>
            <a:pPr eaLnBrk="1" latinLnBrk="1" hangingPunct="1">
              <a:spcBef>
                <a:spcPct val="50000"/>
              </a:spcBef>
              <a:defRPr/>
            </a:pPr>
            <a:endParaRPr lang="en-US" sz="2000" dirty="0">
              <a:latin typeface="+mn-lt"/>
              <a:ea typeface="Gulim" pitchFamily="34" charset="-127"/>
            </a:endParaRPr>
          </a:p>
          <a:p>
            <a:pPr eaLnBrk="1" latinLnBrk="1" hangingPunct="1">
              <a:spcBef>
                <a:spcPct val="50000"/>
              </a:spcBef>
              <a:defRPr/>
            </a:pPr>
            <a:endParaRPr lang="en-US" sz="2000" dirty="0">
              <a:latin typeface="+mn-lt"/>
              <a:ea typeface="Gulim" pitchFamily="34" charset="-127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835150" y="3860800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en-US" altLang="en-US"/>
              <a:t>Multiplexer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3708400" y="3429000"/>
            <a:ext cx="14398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en-US" altLang="en-US"/>
              <a:t>High-speed </a:t>
            </a:r>
          </a:p>
          <a:p>
            <a:pPr algn="ctr" eaLnBrk="1" latinLnBrk="1" hangingPunct="1"/>
            <a:r>
              <a:rPr lang="en-US" altLang="en-US"/>
              <a:t>Transmission</a:t>
            </a:r>
          </a:p>
          <a:p>
            <a:pPr algn="ctr" eaLnBrk="1" latinLnBrk="1" hangingPunct="1"/>
            <a:r>
              <a:rPr lang="en-US" altLang="en-US"/>
              <a:t>line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5651500" y="3933825"/>
            <a:ext cx="15128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en-US" altLang="en-US"/>
              <a:t>Demultiplexer</a:t>
            </a:r>
          </a:p>
        </p:txBody>
      </p:sp>
      <p:sp>
        <p:nvSpPr>
          <p:cNvPr id="37894" name="Line 8"/>
          <p:cNvSpPr>
            <a:spLocks noChangeShapeType="1"/>
          </p:cNvSpPr>
          <p:nvPr/>
        </p:nvSpPr>
        <p:spPr bwMode="auto">
          <a:xfrm>
            <a:off x="900113" y="3284538"/>
            <a:ext cx="935037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>
            <a:off x="900113" y="3644900"/>
            <a:ext cx="93503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 flipV="1">
            <a:off x="971550" y="4292600"/>
            <a:ext cx="8636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>
            <a:off x="755650" y="37893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539750" y="3141663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468313" y="3068638"/>
            <a:ext cx="2159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  <a:p>
            <a:pPr eaLnBrk="1" latinLnBrk="1" hangingPunct="1">
              <a:spcBef>
                <a:spcPct val="50000"/>
              </a:spcBef>
            </a:pPr>
            <a:endParaRPr lang="en-US" altLang="en-US"/>
          </a:p>
          <a:p>
            <a:pPr eaLnBrk="1" latinLnBrk="1" hangingPunct="1">
              <a:spcBef>
                <a:spcPct val="50000"/>
              </a:spcBef>
            </a:pPr>
            <a:endParaRPr lang="en-US" altLang="en-US"/>
          </a:p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3132138" y="4149725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6"/>
          <p:cNvSpPr>
            <a:spLocks noChangeShapeType="1"/>
          </p:cNvSpPr>
          <p:nvPr/>
        </p:nvSpPr>
        <p:spPr bwMode="auto">
          <a:xfrm flipV="1">
            <a:off x="7092950" y="328453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17"/>
          <p:cNvSpPr>
            <a:spLocks noChangeShapeType="1"/>
          </p:cNvSpPr>
          <p:nvPr/>
        </p:nvSpPr>
        <p:spPr bwMode="auto">
          <a:xfrm flipV="1">
            <a:off x="7092950" y="3789363"/>
            <a:ext cx="9366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18"/>
          <p:cNvSpPr>
            <a:spLocks noChangeShapeType="1"/>
          </p:cNvSpPr>
          <p:nvPr/>
        </p:nvSpPr>
        <p:spPr bwMode="auto">
          <a:xfrm>
            <a:off x="7092950" y="4365625"/>
            <a:ext cx="9366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Text Box 19"/>
          <p:cNvSpPr txBox="1">
            <a:spLocks noChangeArrowheads="1"/>
          </p:cNvSpPr>
          <p:nvPr/>
        </p:nvSpPr>
        <p:spPr bwMode="auto">
          <a:xfrm>
            <a:off x="8172450" y="3068638"/>
            <a:ext cx="28733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  <a:p>
            <a:pPr eaLnBrk="1" latinLnBrk="1" hangingPunct="1">
              <a:spcBef>
                <a:spcPct val="50000"/>
              </a:spcBef>
            </a:pPr>
            <a:endParaRPr lang="en-US" altLang="en-US"/>
          </a:p>
          <a:p>
            <a:pPr eaLnBrk="1" latinLnBrk="1" hangingPunct="1">
              <a:spcBef>
                <a:spcPct val="50000"/>
              </a:spcBef>
            </a:pPr>
            <a:endParaRPr lang="en-US" altLang="en-US"/>
          </a:p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37905" name="Line 20"/>
          <p:cNvSpPr>
            <a:spLocks noChangeShapeType="1"/>
          </p:cNvSpPr>
          <p:nvPr/>
        </p:nvSpPr>
        <p:spPr bwMode="auto">
          <a:xfrm>
            <a:off x="8316913" y="393382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Line 22"/>
          <p:cNvSpPr>
            <a:spLocks noChangeShapeType="1"/>
          </p:cNvSpPr>
          <p:nvPr/>
        </p:nvSpPr>
        <p:spPr bwMode="auto">
          <a:xfrm>
            <a:off x="5148263" y="4076700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Text Box 23"/>
          <p:cNvSpPr txBox="1">
            <a:spLocks noChangeArrowheads="1"/>
          </p:cNvSpPr>
          <p:nvPr/>
        </p:nvSpPr>
        <p:spPr bwMode="auto">
          <a:xfrm>
            <a:off x="1357313" y="5084763"/>
            <a:ext cx="631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Fig-diagram of a digital multiplexing - demultiplexing </a:t>
            </a:r>
          </a:p>
        </p:txBody>
      </p:sp>
      <p:sp>
        <p:nvSpPr>
          <p:cNvPr id="37908" name="Text Box 24"/>
          <p:cNvSpPr txBox="1">
            <a:spLocks noChangeArrowheads="1"/>
          </p:cNvSpPr>
          <p:nvPr/>
        </p:nvSpPr>
        <p:spPr bwMode="auto">
          <a:xfrm>
            <a:off x="611188" y="5949950"/>
            <a:ext cx="813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7909" name="AutoShape 25"/>
          <p:cNvSpPr>
            <a:spLocks noChangeArrowheads="1"/>
          </p:cNvSpPr>
          <p:nvPr/>
        </p:nvSpPr>
        <p:spPr bwMode="auto">
          <a:xfrm>
            <a:off x="684213" y="6021388"/>
            <a:ext cx="142875" cy="2159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en-US" altLang="en-US"/>
          </a:p>
        </p:txBody>
      </p:sp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500063" y="5715000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 sz="2400" b="1"/>
              <a:t>   bit-by-bit interleaving procedure.</a:t>
            </a:r>
          </a:p>
        </p:txBody>
      </p:sp>
      <p:sp>
        <p:nvSpPr>
          <p:cNvPr id="7191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8C26-2436-4EF7-B8A5-EB6085CC395D}" type="slidenum">
              <a:rPr lang="ar-SA" altLang="en-US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668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CFBD-3CE1-459B-8689-E5BCC11B53A1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34413" cy="3000375"/>
          </a:xfrm>
        </p:spPr>
        <p:txBody>
          <a:bodyPr/>
          <a:lstStyle/>
          <a:p>
            <a:r>
              <a:rPr lang="en-US" altLang="en-US" dirty="0"/>
              <a:t>Multiplexing is accomplished by </a:t>
            </a:r>
            <a:r>
              <a:rPr lang="en-US" altLang="en-US" i="1" dirty="0"/>
              <a:t>bit-by-bit interleaving</a:t>
            </a:r>
            <a:r>
              <a:rPr lang="en-US" altLang="en-US" dirty="0"/>
              <a:t>; selector switch – sequentially scanning incoming line; at the receiving side – separation into low speed components.</a:t>
            </a:r>
          </a:p>
          <a:p>
            <a:r>
              <a:rPr lang="en-US" altLang="en-US" dirty="0"/>
              <a:t>Types of multiplexers:</a:t>
            </a:r>
          </a:p>
          <a:p>
            <a:pPr lvl="1"/>
            <a:r>
              <a:rPr lang="en-US" altLang="en-US" dirty="0"/>
              <a:t>relatively low data bit rate user streams are TD multiplexed over the public  switched telephone network.</a:t>
            </a:r>
          </a:p>
          <a:p>
            <a:pPr lvl="1"/>
            <a:r>
              <a:rPr lang="en-US" altLang="en-US" dirty="0"/>
              <a:t>data transmission service by telecommunication carriers; part of the national digital TDM hierarchy.</a:t>
            </a:r>
          </a:p>
        </p:txBody>
      </p:sp>
    </p:spTree>
    <p:extLst>
      <p:ext uri="{BB962C8B-B14F-4D97-AF65-F5344CB8AC3E}">
        <p14:creationId xmlns:p14="http://schemas.microsoft.com/office/powerpoint/2010/main" val="131346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D6633B-9641-4B6D-A852-1C449333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7F0345B2-0379-47BA-9C68-2E79AABE7637}" type="slidenum">
              <a:rPr kumimoji="0" lang="en-US" altLang="ko-KR" smtClean="0"/>
              <a:pPr eaLnBrk="1" hangingPunct="1">
                <a:defRPr/>
              </a:pPr>
              <a:t>6</a:t>
            </a:fld>
            <a:endParaRPr kumimoji="0" lang="en-US" altLang="ko-KR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B1DF79F3-5098-43F5-A70B-D3591C3DF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Quantization Errors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59C5A6B-4D24-4B28-9766-4FAFCEEE1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1" y="981075"/>
            <a:ext cx="8534400" cy="5145088"/>
          </a:xfrm>
        </p:spPr>
        <p:txBody>
          <a:bodyPr/>
          <a:lstStyle/>
          <a:p>
            <a:pPr eaLnBrk="1" hangingPunct="1"/>
            <a:endParaRPr lang="en-US" altLang="ko-KR" sz="2800" dirty="0"/>
          </a:p>
          <a:p>
            <a:pPr lvl="1" eaLnBrk="1" hangingPunct="1"/>
            <a:r>
              <a:rPr lang="en-US" altLang="ko-KR" sz="2800" dirty="0"/>
              <a:t>Slope-overload distortion</a:t>
            </a:r>
          </a:p>
          <a:p>
            <a:pPr lvl="2" eaLnBrk="1" hangingPunct="1"/>
            <a:r>
              <a:rPr lang="en-US" altLang="ko-KR" dirty="0"/>
              <a:t>The step size is too small for the staircase approximation to follow a steep segment of the original message signal</a:t>
            </a:r>
          </a:p>
          <a:p>
            <a:pPr lvl="2" eaLnBrk="1" hangingPunct="1"/>
            <a:r>
              <a:rPr lang="en-US" altLang="ko-KR" dirty="0"/>
              <a:t>The result that the approximation signal falls behind the message signal</a:t>
            </a:r>
          </a:p>
          <a:p>
            <a:pPr lvl="2" eaLnBrk="1" hangingPunct="1"/>
            <a:endParaRPr lang="en-US" altLang="ko-KR" dirty="0"/>
          </a:p>
          <a:p>
            <a:pPr lvl="1" eaLnBrk="1" hangingPunct="1"/>
            <a:r>
              <a:rPr lang="en-US" altLang="ko-KR" sz="2800" dirty="0"/>
              <a:t>Granular noise</a:t>
            </a:r>
          </a:p>
          <a:p>
            <a:pPr lvl="2" eaLnBrk="1" hangingPunct="1"/>
            <a:r>
              <a:rPr lang="en-US" altLang="ko-KR" dirty="0"/>
              <a:t>When the step size is too large relative to the local slope characteristic of the original message signal</a:t>
            </a:r>
          </a:p>
          <a:p>
            <a:pPr lvl="2" eaLnBrk="1" hangingPunct="1"/>
            <a:r>
              <a:rPr lang="en-US" altLang="ko-KR" dirty="0"/>
              <a:t>The staircase approximation to hunt around a relatively flat segment of the message signal.</a:t>
            </a:r>
          </a:p>
        </p:txBody>
      </p:sp>
      <p:sp>
        <p:nvSpPr>
          <p:cNvPr id="73733" name="AutoShape 4">
            <a:hlinkClick r:id="rId3" action="ppaction://hlinksldjump"/>
            <a:extLst>
              <a:ext uri="{FF2B5EF4-FFF2-40B4-BE49-F238E27FC236}">
                <a16:creationId xmlns:a16="http://schemas.microsoft.com/office/drawing/2014/main" id="{535B0D2B-87DD-4730-BC6F-510934704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7" y="5961381"/>
            <a:ext cx="1368425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768 h 21600"/>
              <a:gd name="T14" fmla="*/ 18940 w 21600"/>
              <a:gd name="T15" fmla="*/ 168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837" y="0"/>
                </a:moveTo>
                <a:lnTo>
                  <a:pt x="16837" y="4768"/>
                </a:lnTo>
                <a:lnTo>
                  <a:pt x="3375" y="4768"/>
                </a:lnTo>
                <a:lnTo>
                  <a:pt x="3375" y="16832"/>
                </a:lnTo>
                <a:lnTo>
                  <a:pt x="16837" y="16832"/>
                </a:lnTo>
                <a:lnTo>
                  <a:pt x="16837" y="21600"/>
                </a:lnTo>
                <a:lnTo>
                  <a:pt x="21600" y="10800"/>
                </a:lnTo>
                <a:lnTo>
                  <a:pt x="16837" y="0"/>
                </a:lnTo>
                <a:close/>
              </a:path>
              <a:path w="21600" h="21600">
                <a:moveTo>
                  <a:pt x="1350" y="4768"/>
                </a:moveTo>
                <a:lnTo>
                  <a:pt x="1350" y="16832"/>
                </a:lnTo>
                <a:lnTo>
                  <a:pt x="2700" y="16832"/>
                </a:lnTo>
                <a:lnTo>
                  <a:pt x="2700" y="4768"/>
                </a:lnTo>
                <a:lnTo>
                  <a:pt x="1350" y="4768"/>
                </a:lnTo>
                <a:close/>
              </a:path>
              <a:path w="21600" h="21600">
                <a:moveTo>
                  <a:pt x="0" y="4768"/>
                </a:moveTo>
                <a:lnTo>
                  <a:pt x="0" y="16832"/>
                </a:lnTo>
                <a:lnTo>
                  <a:pt x="675" y="16832"/>
                </a:lnTo>
                <a:lnTo>
                  <a:pt x="675" y="4768"/>
                </a:lnTo>
                <a:lnTo>
                  <a:pt x="0" y="4768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Fig. 5.16</a:t>
            </a:r>
          </a:p>
        </p:txBody>
      </p:sp>
      <p:pic>
        <p:nvPicPr>
          <p:cNvPr id="6" name="Picture 5" descr="05_16">
            <a:extLst>
              <a:ext uri="{FF2B5EF4-FFF2-40B4-BE49-F238E27FC236}">
                <a16:creationId xmlns:a16="http://schemas.microsoft.com/office/drawing/2014/main" id="{7398C9C6-BA67-4A30-AED0-EB6A5DC84118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91" y="279400"/>
            <a:ext cx="2450034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2555875" y="692150"/>
            <a:ext cx="1441450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en-US" altLang="en-US" sz="3200"/>
              <a:t>TDM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4932363" y="1700213"/>
            <a:ext cx="122555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en-US" altLang="en-US" sz="2400"/>
              <a:t>PCM</a:t>
            </a:r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1116013" y="5805488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en-US" altLang="en-US"/>
              <a:t>PCM</a:t>
            </a: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1116013" y="4724400"/>
            <a:ext cx="86518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en-US" altLang="en-US"/>
              <a:t>PCM</a:t>
            </a:r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1116013" y="4076700"/>
            <a:ext cx="86518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en-US" altLang="en-US"/>
              <a:t>PCM</a:t>
            </a:r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2555875" y="3789363"/>
            <a:ext cx="1441450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en-US" altLang="en-US" sz="3200"/>
              <a:t>TDM</a:t>
            </a:r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>
            <a:off x="1187450" y="9810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1187450" y="148431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1187450" y="29972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1187450" y="1844675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6"/>
          <p:cNvSpPr>
            <a:spLocks noChangeShapeType="1"/>
          </p:cNvSpPr>
          <p:nvPr/>
        </p:nvSpPr>
        <p:spPr bwMode="auto">
          <a:xfrm>
            <a:off x="1979613" y="42211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7"/>
          <p:cNvSpPr>
            <a:spLocks noChangeShapeType="1"/>
          </p:cNvSpPr>
          <p:nvPr/>
        </p:nvSpPr>
        <p:spPr bwMode="auto">
          <a:xfrm>
            <a:off x="1979613" y="48688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8"/>
          <p:cNvSpPr>
            <a:spLocks noChangeShapeType="1"/>
          </p:cNvSpPr>
          <p:nvPr/>
        </p:nvSpPr>
        <p:spPr bwMode="auto">
          <a:xfrm>
            <a:off x="1979613" y="60213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755650" y="42926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Line 20"/>
          <p:cNvSpPr>
            <a:spLocks noChangeShapeType="1"/>
          </p:cNvSpPr>
          <p:nvPr/>
        </p:nvSpPr>
        <p:spPr bwMode="auto">
          <a:xfrm>
            <a:off x="755650" y="49418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Line 21"/>
          <p:cNvSpPr>
            <a:spLocks noChangeShapeType="1"/>
          </p:cNvSpPr>
          <p:nvPr/>
        </p:nvSpPr>
        <p:spPr bwMode="auto">
          <a:xfrm>
            <a:off x="755650" y="60213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Text Box 24"/>
          <p:cNvSpPr txBox="1">
            <a:spLocks noChangeArrowheads="1"/>
          </p:cNvSpPr>
          <p:nvPr/>
        </p:nvSpPr>
        <p:spPr bwMode="auto">
          <a:xfrm>
            <a:off x="250825" y="692150"/>
            <a:ext cx="11525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m1(t)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m2(t)</a:t>
            </a:r>
          </a:p>
          <a:p>
            <a:pPr eaLnBrk="1" latinLnBrk="1" hangingPunct="1">
              <a:spcBef>
                <a:spcPct val="50000"/>
              </a:spcBef>
            </a:pPr>
            <a:endParaRPr lang="en-US" altLang="en-US"/>
          </a:p>
          <a:p>
            <a:pPr eaLnBrk="1" latinLnBrk="1" hangingPunct="1">
              <a:spcBef>
                <a:spcPct val="50000"/>
              </a:spcBef>
            </a:pPr>
            <a:endParaRPr lang="en-US" altLang="en-US"/>
          </a:p>
          <a:p>
            <a:pPr eaLnBrk="1" latinLnBrk="1" hangingPunct="1">
              <a:spcBef>
                <a:spcPct val="50000"/>
              </a:spcBef>
            </a:pPr>
            <a:endParaRPr lang="en-US" altLang="en-US" sz="2400"/>
          </a:p>
          <a:p>
            <a:pPr eaLnBrk="1" latinLnBrk="1" hangingPunct="1">
              <a:spcBef>
                <a:spcPct val="50000"/>
              </a:spcBef>
            </a:pPr>
            <a:r>
              <a:rPr lang="en-US" altLang="en-US" sz="2400"/>
              <a:t>mN(t)</a:t>
            </a:r>
          </a:p>
        </p:txBody>
      </p:sp>
      <p:sp>
        <p:nvSpPr>
          <p:cNvPr id="40979" name="Text Box 25"/>
          <p:cNvSpPr txBox="1">
            <a:spLocks noChangeArrowheads="1"/>
          </p:cNvSpPr>
          <p:nvPr/>
        </p:nvSpPr>
        <p:spPr bwMode="auto">
          <a:xfrm>
            <a:off x="0" y="4156075"/>
            <a:ext cx="90011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en-US"/>
              <a:t>m1(t)</a:t>
            </a:r>
          </a:p>
          <a:p>
            <a:pPr eaLnBrk="1" latinLnBrk="1" hangingPunct="1"/>
            <a:endParaRPr lang="en-US" altLang="en-US"/>
          </a:p>
          <a:p>
            <a:pPr eaLnBrk="1" latinLnBrk="1" hangingPunct="1"/>
            <a:r>
              <a:rPr lang="en-US" altLang="en-US"/>
              <a:t>m2(t)</a:t>
            </a:r>
          </a:p>
          <a:p>
            <a:pPr eaLnBrk="1" latinLnBrk="1" hangingPunct="1"/>
            <a:endParaRPr lang="en-US" altLang="en-US"/>
          </a:p>
          <a:p>
            <a:pPr eaLnBrk="1" latinLnBrk="1" hangingPunct="1"/>
            <a:endParaRPr lang="en-US" altLang="en-US"/>
          </a:p>
          <a:p>
            <a:pPr eaLnBrk="1" latinLnBrk="1" hangingPunct="1"/>
            <a:endParaRPr lang="en-US" altLang="en-US"/>
          </a:p>
          <a:p>
            <a:pPr eaLnBrk="1" latinLnBrk="1" hangingPunct="1"/>
            <a:r>
              <a:rPr lang="en-US" altLang="en-US"/>
              <a:t>mN(t)</a:t>
            </a:r>
          </a:p>
          <a:p>
            <a:pPr eaLnBrk="1" latin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0980" name="Line 26"/>
          <p:cNvSpPr>
            <a:spLocks noChangeShapeType="1"/>
          </p:cNvSpPr>
          <p:nvPr/>
        </p:nvSpPr>
        <p:spPr bwMode="auto">
          <a:xfrm>
            <a:off x="1547813" y="51577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27"/>
          <p:cNvSpPr>
            <a:spLocks noChangeShapeType="1"/>
          </p:cNvSpPr>
          <p:nvPr/>
        </p:nvSpPr>
        <p:spPr bwMode="auto">
          <a:xfrm>
            <a:off x="3995738" y="19161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8"/>
          <p:cNvSpPr>
            <a:spLocks noChangeShapeType="1"/>
          </p:cNvSpPr>
          <p:nvPr/>
        </p:nvSpPr>
        <p:spPr bwMode="auto">
          <a:xfrm>
            <a:off x="6156325" y="19161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Text Box 30"/>
          <p:cNvSpPr txBox="1">
            <a:spLocks noChangeArrowheads="1"/>
          </p:cNvSpPr>
          <p:nvPr/>
        </p:nvSpPr>
        <p:spPr bwMode="auto">
          <a:xfrm>
            <a:off x="6732588" y="1773238"/>
            <a:ext cx="26638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Byte interleaved TDM . </a:t>
            </a:r>
          </a:p>
          <a:p>
            <a:pPr eaLnBrk="1" latin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0984" name="Text Box 31"/>
          <p:cNvSpPr txBox="1">
            <a:spLocks noChangeArrowheads="1"/>
          </p:cNvSpPr>
          <p:nvPr/>
        </p:nvSpPr>
        <p:spPr bwMode="auto">
          <a:xfrm>
            <a:off x="6215063" y="2359025"/>
            <a:ext cx="3109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Analog Multiplixing followed by PCM </a:t>
            </a:r>
          </a:p>
        </p:txBody>
      </p:sp>
      <p:sp>
        <p:nvSpPr>
          <p:cNvPr id="40985" name="Line 33"/>
          <p:cNvSpPr>
            <a:spLocks noChangeShapeType="1"/>
          </p:cNvSpPr>
          <p:nvPr/>
        </p:nvSpPr>
        <p:spPr bwMode="auto">
          <a:xfrm>
            <a:off x="3995738" y="494188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Text Box 36"/>
          <p:cNvSpPr txBox="1">
            <a:spLocks noChangeArrowheads="1"/>
          </p:cNvSpPr>
          <p:nvPr/>
        </p:nvSpPr>
        <p:spPr bwMode="auto">
          <a:xfrm>
            <a:off x="5724525" y="4724400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Bit interleaved TDM </a:t>
            </a:r>
          </a:p>
        </p:txBody>
      </p:sp>
      <p:sp>
        <p:nvSpPr>
          <p:cNvPr id="40987" name="Text Box 37"/>
          <p:cNvSpPr txBox="1">
            <a:spLocks noChangeArrowheads="1"/>
          </p:cNvSpPr>
          <p:nvPr/>
        </p:nvSpPr>
        <p:spPr bwMode="auto">
          <a:xfrm>
            <a:off x="6000750" y="5229225"/>
            <a:ext cx="274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</a:pPr>
            <a:r>
              <a:rPr lang="en-US" altLang="en-US"/>
              <a:t>PCM followed by digital multiplexing</a:t>
            </a:r>
          </a:p>
        </p:txBody>
      </p:sp>
      <p:sp>
        <p:nvSpPr>
          <p:cNvPr id="40988" name="Text Box 38"/>
          <p:cNvSpPr txBox="1">
            <a:spLocks noChangeArrowheads="1"/>
          </p:cNvSpPr>
          <p:nvPr/>
        </p:nvSpPr>
        <p:spPr bwMode="auto">
          <a:xfrm>
            <a:off x="539750" y="6453188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spcBef>
                <a:spcPct val="50000"/>
              </a:spcBef>
            </a:pPr>
            <a:r>
              <a:rPr lang="en-US" altLang="en-US">
                <a:solidFill>
                  <a:srgbClr val="039B15"/>
                </a:solidFill>
              </a:rPr>
              <a:t>Categories Digital Multiplexing </a:t>
            </a:r>
          </a:p>
        </p:txBody>
      </p:sp>
      <p:sp>
        <p:nvSpPr>
          <p:cNvPr id="9245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D3-491D-4033-9966-EC409DC0A848}" type="slidenum">
              <a:rPr lang="ar-SA" altLang="en-US"/>
              <a:pPr/>
              <a:t>60</a:t>
            </a:fld>
            <a:endParaRPr lang="en-US" altLang="en-US"/>
          </a:p>
        </p:txBody>
      </p:sp>
      <p:sp>
        <p:nvSpPr>
          <p:cNvPr id="40990" name="Rectangle 29"/>
          <p:cNvSpPr>
            <a:spLocks noChangeArrowheads="1"/>
          </p:cNvSpPr>
          <p:nvPr/>
        </p:nvSpPr>
        <p:spPr bwMode="auto">
          <a:xfrm>
            <a:off x="6875463" y="333375"/>
            <a:ext cx="265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en-US" sz="200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367655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4776-6A36-4229-923C-55F21AE6B66A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ffectLst/>
              </a:rPr>
              <a:t>Problems: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1. Digital signals cannot be directly interleaved into a format that     allows for their separation automatically. Common clock or perfect synchronizations is needed.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multiplexed signal must include some form of framing so the    individual streams can be identified at the source.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multiplexer should be able to handle small variations in bit        rates – bit stuffing.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3552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6EFE-2C51-496E-8CE9-83B0E86F9713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Gulim" pitchFamily="34" charset="-127"/>
              </a:rPr>
              <a:t>Bit stuffing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 make the outgoing rate of the multiplexer a little bit higher than  the sum of the max expected input rates. </a:t>
            </a:r>
          </a:p>
          <a:p>
            <a:r>
              <a:rPr lang="en-US" altLang="en-US" dirty="0"/>
              <a:t>Each input is fed into an elastic store at the multiplexer (reading can be done at different rate).</a:t>
            </a:r>
          </a:p>
          <a:p>
            <a:r>
              <a:rPr lang="en-US" altLang="en-US" dirty="0"/>
              <a:t>Identify stuffed bits – example AT&amp;T M12 Multiplexer.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20850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74F5-567F-4BA6-B631-5EDB66186E55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90525"/>
            <a:ext cx="7853363" cy="446088"/>
          </a:xfrm>
        </p:spPr>
        <p:txBody>
          <a:bodyPr/>
          <a:lstStyle/>
          <a:p>
            <a:r>
              <a:rPr lang="en-US" altLang="en-US" sz="3000">
                <a:effectLst/>
              </a:rPr>
              <a:t>Example: signal format of the AT&amp;T M12 Multiplexer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981075"/>
            <a:ext cx="8567737" cy="5145088"/>
          </a:xfrm>
        </p:spPr>
        <p:txBody>
          <a:bodyPr/>
          <a:lstStyle/>
          <a:p>
            <a:r>
              <a:rPr lang="en-US" altLang="en-US" sz="2800" dirty="0"/>
              <a:t>Designed to combine 4 DS1 into one DS2 bit stream</a:t>
            </a:r>
          </a:p>
          <a:p>
            <a:r>
              <a:rPr lang="en-US" altLang="en-US" sz="2800" dirty="0"/>
              <a:t>Each frame contains a total of 24 control bits, separated by sequences of 48 data bits</a:t>
            </a:r>
          </a:p>
          <a:p>
            <a:r>
              <a:rPr lang="en-US" altLang="en-US" sz="2800" dirty="0"/>
              <a:t>4 frames, transmitted one after the other</a:t>
            </a:r>
          </a:p>
          <a:p>
            <a:r>
              <a:rPr lang="en-US" altLang="en-US" sz="2800" dirty="0"/>
              <a:t>12 bits from each input bit-by-bit interleaved, 48 bits</a:t>
            </a:r>
          </a:p>
          <a:p>
            <a:r>
              <a:rPr lang="en-US" altLang="en-US" sz="2800" dirty="0"/>
              <a:t>Four types of control bits – F,M and  C inserted by       multiplexer – total of 24 control bits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372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BD88F59-EE75-4843-9A52-F1A54F98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4371750F-34F2-4CDB-B059-6697B2302C26}" type="slidenum">
              <a:rPr kumimoji="0" lang="en-US" altLang="ko-KR" smtClean="0"/>
              <a:pPr eaLnBrk="1" hangingPunct="1">
                <a:defRPr/>
              </a:pPr>
              <a:t>7</a:t>
            </a:fld>
            <a:endParaRPr kumimoji="0" lang="en-US" altLang="ko-KR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6571200C-0ADE-4A8A-B0BF-81E03B0B6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400" dirty="0">
                <a:ea typeface="+mj-ea"/>
              </a:rPr>
              <a:t>Fig.5.16</a:t>
            </a:r>
          </a:p>
        </p:txBody>
      </p:sp>
      <p:sp>
        <p:nvSpPr>
          <p:cNvPr id="74756" name="AutoShape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2CBBD75D-CC94-48D7-A5B5-8271E9FBE0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04025" y="188913"/>
            <a:ext cx="1008063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14 h 21600"/>
              <a:gd name="T14" fmla="*/ 15906 w 21600"/>
              <a:gd name="T15" fmla="*/ 17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98" y="0"/>
                </a:moveTo>
                <a:lnTo>
                  <a:pt x="12798" y="3814"/>
                </a:lnTo>
                <a:lnTo>
                  <a:pt x="3375" y="3814"/>
                </a:lnTo>
                <a:lnTo>
                  <a:pt x="3375" y="17786"/>
                </a:lnTo>
                <a:lnTo>
                  <a:pt x="12798" y="17786"/>
                </a:lnTo>
                <a:lnTo>
                  <a:pt x="12798" y="21600"/>
                </a:lnTo>
                <a:lnTo>
                  <a:pt x="21600" y="10800"/>
                </a:lnTo>
                <a:lnTo>
                  <a:pt x="12798" y="0"/>
                </a:lnTo>
                <a:close/>
              </a:path>
              <a:path w="21600" h="21600">
                <a:moveTo>
                  <a:pt x="1350" y="3814"/>
                </a:moveTo>
                <a:lnTo>
                  <a:pt x="1350" y="17786"/>
                </a:lnTo>
                <a:lnTo>
                  <a:pt x="2700" y="17786"/>
                </a:lnTo>
                <a:lnTo>
                  <a:pt x="2700" y="3814"/>
                </a:lnTo>
                <a:lnTo>
                  <a:pt x="1350" y="3814"/>
                </a:lnTo>
                <a:close/>
              </a:path>
              <a:path w="21600" h="21600">
                <a:moveTo>
                  <a:pt x="0" y="3814"/>
                </a:moveTo>
                <a:lnTo>
                  <a:pt x="0" y="17786"/>
                </a:lnTo>
                <a:lnTo>
                  <a:pt x="675" y="17786"/>
                </a:lnTo>
                <a:lnTo>
                  <a:pt x="675" y="3814"/>
                </a:lnTo>
                <a:lnTo>
                  <a:pt x="0" y="381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Back</a:t>
            </a:r>
          </a:p>
        </p:txBody>
      </p:sp>
      <p:sp>
        <p:nvSpPr>
          <p:cNvPr id="74757" name="AutoShap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64F8DC-7953-43EB-8497-E70692FA0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935038" cy="719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624 h 21600"/>
              <a:gd name="T14" fmla="*/ 14874 w 21600"/>
              <a:gd name="T15" fmla="*/ 179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478" y="0"/>
                </a:moveTo>
                <a:lnTo>
                  <a:pt x="11478" y="3624"/>
                </a:lnTo>
                <a:lnTo>
                  <a:pt x="3375" y="3624"/>
                </a:lnTo>
                <a:lnTo>
                  <a:pt x="3375" y="17976"/>
                </a:lnTo>
                <a:lnTo>
                  <a:pt x="11478" y="17976"/>
                </a:lnTo>
                <a:lnTo>
                  <a:pt x="11478" y="21600"/>
                </a:lnTo>
                <a:lnTo>
                  <a:pt x="21600" y="10800"/>
                </a:lnTo>
                <a:lnTo>
                  <a:pt x="11478" y="0"/>
                </a:lnTo>
                <a:close/>
              </a:path>
              <a:path w="21600" h="21600">
                <a:moveTo>
                  <a:pt x="1350" y="3624"/>
                </a:moveTo>
                <a:lnTo>
                  <a:pt x="1350" y="17976"/>
                </a:lnTo>
                <a:lnTo>
                  <a:pt x="2700" y="17976"/>
                </a:lnTo>
                <a:lnTo>
                  <a:pt x="2700" y="3624"/>
                </a:lnTo>
                <a:lnTo>
                  <a:pt x="1350" y="3624"/>
                </a:lnTo>
                <a:close/>
              </a:path>
              <a:path w="21600" h="21600">
                <a:moveTo>
                  <a:pt x="0" y="3624"/>
                </a:moveTo>
                <a:lnTo>
                  <a:pt x="0" y="17976"/>
                </a:lnTo>
                <a:lnTo>
                  <a:pt x="675" y="17976"/>
                </a:lnTo>
                <a:lnTo>
                  <a:pt x="675" y="3624"/>
                </a:lnTo>
                <a:lnTo>
                  <a:pt x="0" y="362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1">
                <a:latin typeface="굴림" panose="020B0600000101010101" pitchFamily="34" charset="-127"/>
              </a:rPr>
              <a:t>Next</a:t>
            </a:r>
          </a:p>
        </p:txBody>
      </p:sp>
      <p:pic>
        <p:nvPicPr>
          <p:cNvPr id="74758" name="Picture 5" descr="05_16">
            <a:extLst>
              <a:ext uri="{FF2B5EF4-FFF2-40B4-BE49-F238E27FC236}">
                <a16:creationId xmlns:a16="http://schemas.microsoft.com/office/drawing/2014/main" id="{B11E962B-BE75-405A-8F17-369F071E455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8A27AC6-9D3C-4136-87AB-EF8606B7B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04403"/>
            <a:ext cx="2286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굴림" pitchFamily="34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  <a:ea typeface="굴림" pitchFamily="34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  <a:ea typeface="굴림" pitchFamily="34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  <a:ea typeface="굴림" pitchFamily="34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  <a:ea typeface="굴림" pitchFamily="34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formal Roman" pitchFamily="66" charset="0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2400" kern="0" dirty="0">
                <a:latin typeface="+mn-lt"/>
                <a:ea typeface="+mj-ea"/>
              </a:rPr>
              <a:t>Solution: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6F6FFC9-0E50-43D7-912E-95B0E33B5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02" y="5790397"/>
            <a:ext cx="1905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05_16">
            <a:extLst>
              <a:ext uri="{FF2B5EF4-FFF2-40B4-BE49-F238E27FC236}">
                <a16:creationId xmlns:a16="http://schemas.microsoft.com/office/drawing/2014/main" id="{75C1D42E-4B50-4135-9511-41611B217F62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3279"/>
            <a:ext cx="8229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77A89682-0801-4098-8283-ECE3AF7B3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92" y="954000"/>
            <a:ext cx="866270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2608D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order for the sequence of samples {</a:t>
            </a:r>
            <a:r>
              <a:rPr lang="en-US" altLang="en-US" sz="2400" dirty="0" err="1">
                <a:solidFill>
                  <a:srgbClr val="2608D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mq</a:t>
            </a:r>
            <a:r>
              <a:rPr lang="en-US" altLang="en-US" sz="2400" dirty="0">
                <a:solidFill>
                  <a:srgbClr val="2608D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[n]} to increase  as  fast as the input sequence of samples {</a:t>
            </a:r>
            <a:r>
              <a:rPr lang="en-US" altLang="en-US" sz="2400" dirty="0" err="1">
                <a:solidFill>
                  <a:srgbClr val="2608D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mq</a:t>
            </a:r>
            <a:r>
              <a:rPr lang="en-US" altLang="en-US" sz="2400" dirty="0">
                <a:solidFill>
                  <a:srgbClr val="2608D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[n]} in a region of maximum slope of m(t), </a:t>
            </a:r>
            <a:r>
              <a:rPr lang="en-US" altLang="en-US" dirty="0">
                <a:solidFill>
                  <a:srgbClr val="2608D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following condition must be satisfied</a:t>
            </a:r>
            <a:r>
              <a:rPr lang="en-US" altLang="en-US" sz="2000" dirty="0">
                <a:solidFill>
                  <a:srgbClr val="2608D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altLang="en-US" dirty="0">
              <a:solidFill>
                <a:srgbClr val="2608DA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2608DA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9" name="Text Box 17">
            <a:extLst>
              <a:ext uri="{FF2B5EF4-FFF2-40B4-BE49-F238E27FC236}">
                <a16:creationId xmlns:a16="http://schemas.microsoft.com/office/drawing/2014/main" id="{61DC12C4-BF8B-4A9D-808E-627D562FB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90" y="3323020"/>
            <a:ext cx="86627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- Otherwise; Delta is too small for the stair case approximation.</a:t>
            </a:r>
          </a:p>
        </p:txBody>
      </p:sp>
      <p:sp>
        <p:nvSpPr>
          <p:cNvPr id="23562" name="Text Box 20">
            <a:extLst>
              <a:ext uri="{FF2B5EF4-FFF2-40B4-BE49-F238E27FC236}">
                <a16:creationId xmlns:a16="http://schemas.microsoft.com/office/drawing/2014/main" id="{50DC1040-1296-465F-84D6-274357E8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91" y="3861435"/>
            <a:ext cx="86627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- granular noise occurs when Delta is too large &amp; it is similar   to quantization noise in PCM . </a:t>
            </a:r>
          </a:p>
          <a:p>
            <a:pPr lvl="1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- We need large Delta to solve slope overload distortion</a:t>
            </a:r>
          </a:p>
          <a:p>
            <a:pPr lvl="1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- We need small Delta to solve granular distortion</a:t>
            </a:r>
          </a:p>
        </p:txBody>
      </p:sp>
      <p:sp>
        <p:nvSpPr>
          <p:cNvPr id="23564" name="Text Box 22">
            <a:extLst>
              <a:ext uri="{FF2B5EF4-FFF2-40B4-BE49-F238E27FC236}">
                <a16:creationId xmlns:a16="http://schemas.microsoft.com/office/drawing/2014/main" id="{ECED38F7-0EE6-4D18-9463-78EF70B6C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45200"/>
            <a:ext cx="655320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§"/>
              <a:defRPr kumimoji="1" sz="2400" i="1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anose="05020102010507070707" pitchFamily="18" charset="2"/>
              <a:buChar char="È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Solution is Adaptive Delta Size  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(ADM)</a:t>
            </a:r>
            <a:r>
              <a:rPr lang="en-US" altLang="en-US" sz="2400" dirty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7425" name="Slide Number Placeholder 18">
            <a:extLst>
              <a:ext uri="{FF2B5EF4-FFF2-40B4-BE49-F238E27FC236}">
                <a16:creationId xmlns:a16="http://schemas.microsoft.com/office/drawing/2014/main" id="{3EB098B8-6920-4129-9DBC-A3AF8A2B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78A49A1B-CB4C-40EB-BFBD-F9106B527B4A}" type="slidenum">
              <a:rPr kumimoji="0" lang="ar-SA" altLang="en-US" smtClean="0"/>
              <a:pPr eaLnBrk="1" hangingPunct="1">
                <a:defRPr/>
              </a:pPr>
              <a:t>8</a:t>
            </a:fld>
            <a:endParaRPr kumimoji="0" lang="en-US" altLang="en-US"/>
          </a:p>
        </p:txBody>
      </p:sp>
      <p:pic>
        <p:nvPicPr>
          <p:cNvPr id="23566" name="Picture 1">
            <a:extLst>
              <a:ext uri="{FF2B5EF4-FFF2-40B4-BE49-F238E27FC236}">
                <a16:creationId xmlns:a16="http://schemas.microsoft.com/office/drawing/2014/main" id="{81114205-4604-4B62-B4AB-E740D36C6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84" y="2326444"/>
            <a:ext cx="1905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9FC3B3-1034-4166-A620-A4F68053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defRPr/>
            </a:pPr>
            <a:fld id="{6DFF1FA5-6609-4E3B-8DCE-816F41F54566}" type="slidenum">
              <a:rPr kumimoji="0" lang="en-US" altLang="ko-KR" smtClean="0"/>
              <a:pPr eaLnBrk="1" hangingPunct="1">
                <a:defRPr/>
              </a:pPr>
              <a:t>9</a:t>
            </a:fld>
            <a:endParaRPr kumimoji="0" lang="en-US" altLang="ko-KR"/>
          </a:p>
        </p:txBody>
      </p:sp>
      <p:sp>
        <p:nvSpPr>
          <p:cNvPr id="261122" name="Rectangle 2">
            <a:extLst>
              <a:ext uri="{FF2B5EF4-FFF2-40B4-BE49-F238E27FC236}">
                <a16:creationId xmlns:a16="http://schemas.microsoft.com/office/drawing/2014/main" id="{225D7AD1-4C46-481E-A0B9-1BD7A7490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500" dirty="0">
                <a:effectLst/>
                <a:latin typeface="+mn-lt"/>
                <a:ea typeface="+mj-ea"/>
              </a:rPr>
              <a:t>2) </a:t>
            </a:r>
            <a:r>
              <a:rPr lang="en-US" altLang="ko-KR" sz="2500" dirty="0">
                <a:effectLst/>
                <a:latin typeface="+mn-lt"/>
              </a:rPr>
              <a:t>Delta-Sigma Modulation (Sigma-delta modulation)</a:t>
            </a:r>
            <a:endParaRPr lang="en-US" sz="2500" dirty="0">
              <a:effectLst/>
              <a:latin typeface="+mn-lt"/>
              <a:ea typeface="+mj-ea"/>
            </a:endParaRP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A1A2274-6D86-49C7-B857-48A56325F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34" y="1027112"/>
            <a:ext cx="8934732" cy="514508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 DM noise result in an </a:t>
            </a:r>
            <a:r>
              <a:rPr lang="en-US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accumulative error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demodulated signal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This draw back can be over come by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integrating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the message signal prior   to DM</a:t>
            </a:r>
          </a:p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ko-K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SDM is a delta modulation system that incorporates integration at its input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Benefit of the integration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The low-frequency content of the input signal is pre-emphasized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Correlation between adjacent samples of the delta modulator input is increased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Design of the receiver is simplified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05_17">
            <a:extLst>
              <a:ext uri="{FF2B5EF4-FFF2-40B4-BE49-F238E27FC236}">
                <a16:creationId xmlns:a16="http://schemas.microsoft.com/office/drawing/2014/main" id="{E2F7955A-A3DF-4BA8-A205-EC11ECFA162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8915"/>
            <a:ext cx="2867166" cy="273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05_16">
            <a:extLst>
              <a:ext uri="{FF2B5EF4-FFF2-40B4-BE49-F238E27FC236}">
                <a16:creationId xmlns:a16="http://schemas.microsoft.com/office/drawing/2014/main" id="{55E15F67-26ED-489F-BFF3-A12C3F0F6E6E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127095"/>
            <a:ext cx="3505200" cy="15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클립과 메모지">
  <a:themeElements>
    <a:clrScheme name="">
      <a:dk1>
        <a:srgbClr val="5F5F5F"/>
      </a:dk1>
      <a:lt1>
        <a:srgbClr val="FFFFFF"/>
      </a:lt1>
      <a:dk2>
        <a:srgbClr val="CC6600"/>
      </a:dk2>
      <a:lt2>
        <a:srgbClr val="808080"/>
      </a:lt2>
      <a:accent1>
        <a:srgbClr val="FFC583"/>
      </a:accent1>
      <a:accent2>
        <a:srgbClr val="A0CA68"/>
      </a:accent2>
      <a:accent3>
        <a:srgbClr val="FFFFFF"/>
      </a:accent3>
      <a:accent4>
        <a:srgbClr val="505050"/>
      </a:accent4>
      <a:accent5>
        <a:srgbClr val="FFDFC1"/>
      </a:accent5>
      <a:accent6>
        <a:srgbClr val="91B75E"/>
      </a:accent6>
      <a:hlink>
        <a:srgbClr val="996600"/>
      </a:hlink>
      <a:folHlink>
        <a:srgbClr val="CCCC99"/>
      </a:folHlink>
    </a:clrScheme>
    <a:fontScheme name="클립과 메모지">
      <a:majorFont>
        <a:latin typeface="Informal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클립과 메모지 1">
        <a:dk1>
          <a:srgbClr val="000000"/>
        </a:dk1>
        <a:lt1>
          <a:srgbClr val="FFFFFF"/>
        </a:lt1>
        <a:dk2>
          <a:srgbClr val="CC6600"/>
        </a:dk2>
        <a:lt2>
          <a:srgbClr val="B2B2B2"/>
        </a:lt2>
        <a:accent1>
          <a:srgbClr val="FFC583"/>
        </a:accent1>
        <a:accent2>
          <a:srgbClr val="E18851"/>
        </a:accent2>
        <a:accent3>
          <a:srgbClr val="FFFFFF"/>
        </a:accent3>
        <a:accent4>
          <a:srgbClr val="000000"/>
        </a:accent4>
        <a:accent5>
          <a:srgbClr val="FFDFC1"/>
        </a:accent5>
        <a:accent6>
          <a:srgbClr val="CC7B49"/>
        </a:accent6>
        <a:hlink>
          <a:srgbClr val="B4565F"/>
        </a:hlink>
        <a:folHlink>
          <a:srgbClr val="C0BB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클립과 메모지 2">
        <a:dk1>
          <a:srgbClr val="000000"/>
        </a:dk1>
        <a:lt1>
          <a:srgbClr val="FFFFFF"/>
        </a:lt1>
        <a:dk2>
          <a:srgbClr val="CCECFF"/>
        </a:dk2>
        <a:lt2>
          <a:srgbClr val="777777"/>
        </a:lt2>
        <a:accent1>
          <a:srgbClr val="6C9ED4"/>
        </a:accent1>
        <a:accent2>
          <a:srgbClr val="B3E84A"/>
        </a:accent2>
        <a:accent3>
          <a:srgbClr val="FFFFFF"/>
        </a:accent3>
        <a:accent4>
          <a:srgbClr val="000000"/>
        </a:accent4>
        <a:accent5>
          <a:srgbClr val="BACCE6"/>
        </a:accent5>
        <a:accent6>
          <a:srgbClr val="A2D242"/>
        </a:accent6>
        <a:hlink>
          <a:srgbClr val="2FC0BD"/>
        </a:hlink>
        <a:folHlink>
          <a:srgbClr val="B5BF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클립과 메모지 3">
        <a:dk1>
          <a:srgbClr val="000000"/>
        </a:dk1>
        <a:lt1>
          <a:srgbClr val="FFFFFF"/>
        </a:lt1>
        <a:dk2>
          <a:srgbClr val="333300"/>
        </a:dk2>
        <a:lt2>
          <a:srgbClr val="C0C0C0"/>
        </a:lt2>
        <a:accent1>
          <a:srgbClr val="BAE49E"/>
        </a:accent1>
        <a:accent2>
          <a:srgbClr val="7EAF3D"/>
        </a:accent2>
        <a:accent3>
          <a:srgbClr val="FFFFFF"/>
        </a:accent3>
        <a:accent4>
          <a:srgbClr val="000000"/>
        </a:accent4>
        <a:accent5>
          <a:srgbClr val="D9EFCC"/>
        </a:accent5>
        <a:accent6>
          <a:srgbClr val="729E36"/>
        </a:accent6>
        <a:hlink>
          <a:srgbClr val="0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클립과 메모지 4">
        <a:dk1>
          <a:srgbClr val="000000"/>
        </a:dk1>
        <a:lt1>
          <a:srgbClr val="FFFFFF"/>
        </a:lt1>
        <a:dk2>
          <a:srgbClr val="601E0C"/>
        </a:dk2>
        <a:lt2>
          <a:srgbClr val="969696"/>
        </a:lt2>
        <a:accent1>
          <a:srgbClr val="D2B08E"/>
        </a:accent1>
        <a:accent2>
          <a:srgbClr val="C57371"/>
        </a:accent2>
        <a:accent3>
          <a:srgbClr val="FFFFFF"/>
        </a:accent3>
        <a:accent4>
          <a:srgbClr val="000000"/>
        </a:accent4>
        <a:accent5>
          <a:srgbClr val="E5D4C6"/>
        </a:accent5>
        <a:accent6>
          <a:srgbClr val="B26866"/>
        </a:accent6>
        <a:hlink>
          <a:srgbClr val="A54B4B"/>
        </a:hlink>
        <a:folHlink>
          <a:srgbClr val="C1AE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클립과 메모지 5">
        <a:dk1>
          <a:srgbClr val="000000"/>
        </a:dk1>
        <a:lt1>
          <a:srgbClr val="FFFFFF"/>
        </a:lt1>
        <a:dk2>
          <a:srgbClr val="9E4F00"/>
        </a:dk2>
        <a:lt2>
          <a:srgbClr val="A5A680"/>
        </a:lt2>
        <a:accent1>
          <a:srgbClr val="FAD16A"/>
        </a:accent1>
        <a:accent2>
          <a:srgbClr val="D1BB4D"/>
        </a:accent2>
        <a:accent3>
          <a:srgbClr val="FFFFFF"/>
        </a:accent3>
        <a:accent4>
          <a:srgbClr val="000000"/>
        </a:accent4>
        <a:accent5>
          <a:srgbClr val="FCE5B9"/>
        </a:accent5>
        <a:accent6>
          <a:srgbClr val="BDA945"/>
        </a:accent6>
        <a:hlink>
          <a:srgbClr val="929C30"/>
        </a:hlink>
        <a:folHlink>
          <a:srgbClr val="C3C2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클립과 메모지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0C0C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6B6B6B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CC6600"/>
    </a:dk2>
    <a:lt2>
      <a:srgbClr val="DDDDDD"/>
    </a:lt2>
    <a:accent1>
      <a:srgbClr val="FFC583"/>
    </a:accent1>
    <a:accent2>
      <a:srgbClr val="CECB64"/>
    </a:accent2>
    <a:accent3>
      <a:srgbClr val="FFFFFF"/>
    </a:accent3>
    <a:accent4>
      <a:srgbClr val="505050"/>
    </a:accent4>
    <a:accent5>
      <a:srgbClr val="FFDFC1"/>
    </a:accent5>
    <a:accent6>
      <a:srgbClr val="BAB85A"/>
    </a:accent6>
    <a:hlink>
      <a:srgbClr val="AAA600"/>
    </a:hlink>
    <a:folHlink>
      <a:srgbClr val="CCCC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클립과 메모지</Template>
  <TotalTime>3050</TotalTime>
  <Words>4266</Words>
  <Application>Microsoft Office PowerPoint</Application>
  <PresentationFormat>On-screen Show (4:3)</PresentationFormat>
  <Paragraphs>650</Paragraphs>
  <Slides>63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Gulim</vt:lpstr>
      <vt:lpstr>Gulim</vt:lpstr>
      <vt:lpstr>arial</vt:lpstr>
      <vt:lpstr>arial</vt:lpstr>
      <vt:lpstr>Calibri</vt:lpstr>
      <vt:lpstr>Cambria Math</vt:lpstr>
      <vt:lpstr>Comic Sans MS</vt:lpstr>
      <vt:lpstr>Informal Roman</vt:lpstr>
      <vt:lpstr>Open Sans</vt:lpstr>
      <vt:lpstr>Symbol</vt:lpstr>
      <vt:lpstr>Tahoma</vt:lpstr>
      <vt:lpstr>Times New Roman</vt:lpstr>
      <vt:lpstr>Wingdings</vt:lpstr>
      <vt:lpstr>Wingdings 2</vt:lpstr>
      <vt:lpstr>클립과 메모지</vt:lpstr>
      <vt:lpstr>Equation</vt:lpstr>
      <vt:lpstr>PowerPoint Presentation</vt:lpstr>
      <vt:lpstr>1) Delta Modulation</vt:lpstr>
      <vt:lpstr>Fig.5.14</vt:lpstr>
      <vt:lpstr> System Details for DM</vt:lpstr>
      <vt:lpstr>Fig.   DM Tx &amp; Rx</vt:lpstr>
      <vt:lpstr>Quantization Errors</vt:lpstr>
      <vt:lpstr>Fig.5.16</vt:lpstr>
      <vt:lpstr>PowerPoint Presentation</vt:lpstr>
      <vt:lpstr>2) Delta-Sigma Modulation (Sigma-delta modulation)</vt:lpstr>
      <vt:lpstr>Fig.5.17</vt:lpstr>
      <vt:lpstr>3) Differential Pulse Code Modulation (DPCM)</vt:lpstr>
      <vt:lpstr>Differential Pulse-Code Modulation- DPCM</vt:lpstr>
      <vt:lpstr>Fig.5.18</vt:lpstr>
      <vt:lpstr>PowerPoint Presentation</vt:lpstr>
      <vt:lpstr>PowerPoint Presentation</vt:lpstr>
      <vt:lpstr>ADM Block Diagram.</vt:lpstr>
      <vt:lpstr>More techniques to be discussed later</vt:lpstr>
      <vt:lpstr>Speech Coding</vt:lpstr>
      <vt:lpstr>Comparing Encoding Techniques to speech signal (fs=8kHz.)</vt:lpstr>
      <vt:lpstr>PowerPoint Presentation</vt:lpstr>
      <vt:lpstr>Time Division Multiplexing - TDM</vt:lpstr>
      <vt:lpstr>Time Division Multiplexing - TDM</vt:lpstr>
      <vt:lpstr>Concept (TDM)</vt:lpstr>
      <vt:lpstr>Synchronization</vt:lpstr>
      <vt:lpstr>PowerPoint Presentation</vt:lpstr>
      <vt:lpstr>PowerPoint Presentation</vt:lpstr>
      <vt:lpstr>T1 TDM Format for One Frame.</vt:lpstr>
      <vt:lpstr>PowerPoint Presentation</vt:lpstr>
      <vt:lpstr>Example: The T1 System - (Compare it to E1 system?)</vt:lpstr>
      <vt:lpstr>PowerPoint Presentation</vt:lpstr>
      <vt:lpstr>PowerPoint Presentation</vt:lpstr>
      <vt:lpstr>PowerPoint Presentation</vt:lpstr>
      <vt:lpstr>North American TDM Hierarchy.</vt:lpstr>
      <vt:lpstr>   E1 System</vt:lpstr>
      <vt:lpstr>Multiplexing</vt:lpstr>
      <vt:lpstr>Types of Multiplexing</vt:lpstr>
      <vt:lpstr> Multiplexing</vt:lpstr>
      <vt:lpstr>PowerPoint Presentation</vt:lpstr>
      <vt:lpstr>         Liner Prediction filter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Encoding Techniques to speech signal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Problems:</vt:lpstr>
      <vt:lpstr>Bit stuffing</vt:lpstr>
      <vt:lpstr>Example: signal format of the AT&amp;T M12 Multiplexer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Analog And Digital Communications</dc:title>
  <dc:creator>moon</dc:creator>
  <cp:lastModifiedBy>Allam</cp:lastModifiedBy>
  <cp:revision>204</cp:revision>
  <dcterms:created xsi:type="dcterms:W3CDTF">2006-07-22T13:36:30Z</dcterms:created>
  <dcterms:modified xsi:type="dcterms:W3CDTF">2022-08-24T11:40:58Z</dcterms:modified>
</cp:coreProperties>
</file>