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1"/>
  </p:notesMasterIdLst>
  <p:handoutMasterIdLst>
    <p:handoutMasterId r:id="rId22"/>
  </p:handoutMasterIdLst>
  <p:sldIdLst>
    <p:sldId id="257" r:id="rId2"/>
    <p:sldId id="362" r:id="rId3"/>
    <p:sldId id="386" r:id="rId4"/>
    <p:sldId id="350" r:id="rId5"/>
    <p:sldId id="351" r:id="rId6"/>
    <p:sldId id="341" r:id="rId7"/>
    <p:sldId id="340" r:id="rId8"/>
    <p:sldId id="326" r:id="rId9"/>
    <p:sldId id="327" r:id="rId10"/>
    <p:sldId id="328" r:id="rId11"/>
    <p:sldId id="329" r:id="rId12"/>
    <p:sldId id="330" r:id="rId13"/>
    <p:sldId id="343" r:id="rId14"/>
    <p:sldId id="331" r:id="rId15"/>
    <p:sldId id="339" r:id="rId16"/>
    <p:sldId id="292" r:id="rId17"/>
    <p:sldId id="396" r:id="rId18"/>
    <p:sldId id="313" r:id="rId19"/>
    <p:sldId id="314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92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7A4BA3-FDD4-4862-85D1-BC52CFDA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249CA12-C955-494C-B197-F5739D72A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72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7BC7-7484-4E2D-B725-946A67BEE616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B91F-0053-4421-B7B4-6E89F36CE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2897-7884-42DF-BBB6-B1FAE49117C1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9B535-C4B8-462F-B5E8-285CE66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E287-BD38-46B8-B73D-62C8D2B23F57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7350-98F6-43EF-982D-105F100AA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D73F-34F7-4178-A72A-F76EB08082E9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F16DC-CF8D-4219-8D0F-57F788DD6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5ED2-FBE8-4166-8A85-FE79869F6BE6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4F73-F115-4060-BE47-743A5CC7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E860-5214-4B89-B9D1-3244FC10F9A7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092A-4888-4F45-B6D7-6C2DE12B0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77BF-5313-4910-94DD-B24C8F95A3A2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C7DD-C7A4-4396-9F92-8C7A6DE79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02FE-39FB-4CA6-B1B9-78AD29E9F0C6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BBCB-DCD9-4762-8C0B-C445D01E2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4DCF-BCCC-4111-8FDE-A877FF69C4EB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1C08-E298-4EA5-BB1D-313EFD805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4FF7D-AF3D-4AE8-97A4-66E9903F720C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E4EA-B3EB-43E1-B1F0-5B4B329E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F8E16-9F1F-4B0E-AA1F-8C632134B196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1935D-1E6E-4266-A6A6-44044A2B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37CF-8382-41BF-885E-10692140F37D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9648-4BE8-46EF-8484-5BEDEE58A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4411-AE6D-4CB9-AD7F-86E79ADB170C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C788-E8C2-4754-ADA9-521898280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10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1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7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1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1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7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10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128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1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0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71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2C9133-E4AB-43B4-B101-F0C486B2214C}" type="datetime3">
              <a:rPr lang="en-US" smtClean="0"/>
              <a:pPr>
                <a:defRPr/>
              </a:pPr>
              <a:t>26 January 2013</a:t>
            </a:fld>
            <a:endParaRPr lang="en-US"/>
          </a:p>
        </p:txBody>
      </p:sp>
      <p:sp>
        <p:nvSpPr>
          <p:cNvPr id="171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  <p:sp>
        <p:nvSpPr>
          <p:cNvPr id="171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8E4AE39-C248-46C5-83FB-D6FBD6F8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10EE5-D154-402B-AFC5-046E07301B2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6934200" cy="2971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/>
                <a:latin typeface="Garamond" pitchFamily="18" charset="0"/>
              </a:rPr>
              <a:t>Speech Compression </a:t>
            </a:r>
            <a:br>
              <a:rPr lang="en-US" sz="4000" dirty="0" smtClean="0">
                <a:effectLst/>
                <a:latin typeface="Garamond" pitchFamily="18" charset="0"/>
              </a:rPr>
            </a:br>
            <a:r>
              <a:rPr lang="en-US" sz="4000" dirty="0" smtClean="0">
                <a:effectLst/>
                <a:latin typeface="Garamond" pitchFamily="18" charset="0"/>
              </a:rPr>
              <a:t>(after first coding)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By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Allam </a:t>
            </a:r>
            <a:r>
              <a:rPr lang="en-US" sz="2000" dirty="0" err="1" smtClean="0">
                <a:effectLst/>
              </a:rPr>
              <a:t>Mousa</a:t>
            </a:r>
            <a:endParaRPr lang="en-US" sz="2000" dirty="0" smtClean="0">
              <a:effectLst/>
            </a:endParaRPr>
          </a:p>
          <a:p>
            <a:pPr>
              <a:defRPr/>
            </a:pPr>
            <a:r>
              <a:rPr lang="en-US" sz="2000" dirty="0" smtClean="0">
                <a:effectLst/>
              </a:rPr>
              <a:t>Department of Telecommunication Engineering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An </a:t>
            </a:r>
            <a:r>
              <a:rPr lang="en-US" sz="2000" dirty="0" err="1" smtClean="0">
                <a:effectLst/>
              </a:rPr>
              <a:t>Najah</a:t>
            </a:r>
            <a:r>
              <a:rPr lang="en-US" sz="2000" dirty="0" smtClean="0">
                <a:effectLst/>
              </a:rPr>
              <a:t>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80118-6730-4173-A4D7-6E7DE0BFAF4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/>
          <a:lstStyle/>
          <a:p>
            <a:pPr eaLnBrk="1" hangingPunct="1"/>
            <a:r>
              <a:rPr lang="en-US" sz="2400" smtClean="0">
                <a:effectLst/>
                <a:latin typeface="Garamond" pitchFamily="18" charset="0"/>
              </a:rPr>
              <a:t>Unvoiced section of a speech signal</a:t>
            </a: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8229600" cy="4525963"/>
          </a:xfrm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914400" y="5715000"/>
            <a:ext cx="753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The waveform is not visibly periodic and contains noise like components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7EDB-BF8B-4A2D-B2C0-84EF7BFA453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685800" y="1066800"/>
          <a:ext cx="7666038" cy="3600450"/>
        </p:xfrm>
        <a:graphic>
          <a:graphicData uri="http://schemas.openxmlformats.org/presentationml/2006/ole">
            <p:oleObj spid="_x0000_s7170" name="Bitmap Image" r:id="rId3" imgW="7666667" imgH="3905795" progId="PBrush">
              <p:embed/>
            </p:oleObj>
          </a:graphicData>
        </a:graphic>
      </p:graphicFrame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953000"/>
            <a:ext cx="59166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209800" y="231775"/>
            <a:ext cx="4252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800">
                <a:solidFill>
                  <a:schemeClr val="tx2"/>
                </a:solidFill>
              </a:rPr>
              <a:t>Some speech properties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D024E-71C9-4A40-83AA-E3FF8B85DC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307975"/>
            <a:ext cx="5486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latin typeface="Garamond" pitchFamily="18" charset="0"/>
              </a:rPr>
              <a:t>Some speech Properties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981200" y="1066800"/>
          <a:ext cx="5334000" cy="3994150"/>
        </p:xfrm>
        <a:graphic>
          <a:graphicData uri="http://schemas.openxmlformats.org/presentationml/2006/ole">
            <p:oleObj spid="_x0000_s8194" name="CorelDRAW" r:id="rId3" imgW="2940480" imgH="2201760" progId="">
              <p:embed/>
            </p:oleObj>
          </a:graphicData>
        </a:graphic>
      </p:graphicFrame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09600" y="5181600"/>
            <a:ext cx="826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  <a:latin typeface="Arial" charset="0"/>
              </a:rPr>
              <a:t>Instantaneous spectral representation of speech as a set of formant frequencies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88B3B-74D1-4F40-BB9E-F67B24864AE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Garamond" pitchFamily="18" charset="0"/>
              </a:rPr>
              <a:t>Speech Coding Principles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>
                <a:effectLst/>
                <a:latin typeface="Garamond" pitchFamily="18" charset="0"/>
              </a:rPr>
              <a:t>The main schemes of speech coding are;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effectLst/>
                <a:latin typeface="Garamond" pitchFamily="18" charset="0"/>
              </a:rPr>
              <a:t>Analyzing the signal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effectLst/>
                <a:latin typeface="Garamond" pitchFamily="18" charset="0"/>
              </a:rPr>
              <a:t>Removing the redundancies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effectLst/>
                <a:latin typeface="Garamond" pitchFamily="18" charset="0"/>
              </a:rPr>
              <a:t>Efficiently coding the non-redundant parts.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E06E7-F153-4780-82F4-E58D1540481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71600"/>
            <a:ext cx="7315200" cy="1477963"/>
          </a:xfrm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77724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04800" y="2979738"/>
            <a:ext cx="744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tx2"/>
                </a:solidFill>
              </a:rPr>
              <a:t>Analysis of speech: the input speech has the predictable component removed to yield a noise like residual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685800" y="5341938"/>
            <a:ext cx="669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tx2"/>
                </a:solidFill>
              </a:rPr>
              <a:t>All-pole synthesis of speech: the predictable component is combined with the residual error to</a:t>
            </a:r>
            <a:br>
              <a:rPr lang="en-US" sz="1400">
                <a:solidFill>
                  <a:schemeClr val="tx2"/>
                </a:solidFill>
              </a:rPr>
            </a:br>
            <a:r>
              <a:rPr lang="en-US" sz="1400">
                <a:solidFill>
                  <a:schemeClr val="tx2"/>
                </a:solidFill>
              </a:rPr>
              <a:t>synthesize the speech.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Garamond" pitchFamily="18" charset="0"/>
              </a:rPr>
              <a:t>Analysis-synthesis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486F-55AC-42A0-B511-DBE80393D81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Garamond" pitchFamily="18" charset="0"/>
              </a:rPr>
              <a:t>Analysis-by-Synthesis coder</a:t>
            </a:r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2049B-02B8-481E-902F-3655F729A15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Garamond" pitchFamily="18" charset="0"/>
              </a:rPr>
              <a:t>Analysis Mechanisms</a:t>
            </a:r>
            <a:r>
              <a:rPr lang="en-US" sz="3200" i="1" smtClean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>
                <a:effectLst/>
                <a:latin typeface="Garamond" pitchFamily="18" charset="0"/>
              </a:rPr>
              <a:t>The time series of speech samples is broken up into short frames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>
                <a:effectLst/>
                <a:latin typeface="Garamond" pitchFamily="18" charset="0"/>
              </a:rPr>
              <a:t>Coefficients of a module are obtained then transmitted (i.e., LPC);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>
                <a:effectLst/>
                <a:latin typeface="Garamond" pitchFamily="18" charset="0"/>
              </a:rPr>
              <a:t>Excitation may be either Gaussian noise or a series of impulses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>
                <a:effectLst/>
                <a:latin typeface="Garamond" pitchFamily="18" charset="0"/>
              </a:rPr>
              <a:t>The coefficients of the filters are estimated using an adaptive filter</a:t>
            </a:r>
            <a:endParaRPr lang="en-US" sz="2400" i="1" smtClean="0">
              <a:effectLst/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CC113-78AF-4428-B4AA-0AF9F1FFA84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0213"/>
            <a:ext cx="7929563" cy="530225"/>
          </a:xfrm>
        </p:spPr>
        <p:txBody>
          <a:bodyPr/>
          <a:lstStyle/>
          <a:p>
            <a:pPr eaLnBrk="1" hangingPunct="1"/>
            <a:r>
              <a:rPr lang="en-US" sz="3200" smtClean="0">
                <a:effectLst/>
                <a:latin typeface="Garamond" pitchFamily="18" charset="0"/>
              </a:rPr>
              <a:t>Subjective Quality Assessment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 eaLnBrk="1" hangingPunct="1"/>
            <a:r>
              <a:rPr lang="en-US" smtClean="0">
                <a:effectLst/>
                <a:latin typeface="Garamond" pitchFamily="18" charset="0"/>
              </a:rPr>
              <a:t>-Mean Opinion Score (MOS)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1400" smtClean="0">
                <a:effectLst/>
                <a:latin typeface="Garamond" pitchFamily="18" charset="0"/>
              </a:rPr>
              <a:t>Excellent (5),Good (4), Fair (3), Poor (2), Bad (1)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1400" smtClean="0">
                <a:effectLst/>
                <a:latin typeface="Garamond" pitchFamily="18" charset="0"/>
              </a:rPr>
              <a:t>Varies with each test and across languages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smtClean="0">
              <a:effectLst/>
              <a:latin typeface="Garamond" pitchFamily="18" charset="0"/>
            </a:endParaRPr>
          </a:p>
          <a:p>
            <a:pPr lvl="3" eaLnBrk="1" hangingPunct="1"/>
            <a:r>
              <a:rPr lang="en-US" sz="2200" smtClean="0">
                <a:effectLst/>
                <a:latin typeface="Garamond" pitchFamily="18" charset="0"/>
              </a:rPr>
              <a:t>4-4.5 =</a:t>
            </a:r>
            <a:r>
              <a:rPr lang="en-US" sz="2200" smtClean="0">
                <a:effectLst/>
                <a:latin typeface="Garamond" pitchFamily="18" charset="0"/>
                <a:sym typeface="Wingdings" pitchFamily="2" charset="2"/>
              </a:rPr>
              <a:t></a:t>
            </a:r>
            <a:r>
              <a:rPr lang="en-US" sz="2200" smtClean="0">
                <a:effectLst/>
                <a:latin typeface="Garamond" pitchFamily="18" charset="0"/>
              </a:rPr>
              <a:t>Network or toll quality</a:t>
            </a:r>
          </a:p>
          <a:p>
            <a:pPr lvl="3" eaLnBrk="1" hangingPunct="1"/>
            <a:r>
              <a:rPr lang="en-US" sz="2200" smtClean="0">
                <a:effectLst/>
                <a:latin typeface="Garamond" pitchFamily="18" charset="0"/>
              </a:rPr>
              <a:t>3.5-4 =</a:t>
            </a:r>
            <a:r>
              <a:rPr lang="en-US" sz="2200" smtClean="0">
                <a:effectLst/>
                <a:latin typeface="Garamond" pitchFamily="18" charset="0"/>
                <a:sym typeface="Wingdings" pitchFamily="2" charset="2"/>
              </a:rPr>
              <a:t></a:t>
            </a:r>
            <a:r>
              <a:rPr lang="en-US" sz="2200" smtClean="0">
                <a:effectLst/>
                <a:latin typeface="Garamond" pitchFamily="18" charset="0"/>
              </a:rPr>
              <a:t>Communication quality (cellular)</a:t>
            </a:r>
          </a:p>
          <a:p>
            <a:pPr lvl="3" eaLnBrk="1" hangingPunct="1"/>
            <a:r>
              <a:rPr lang="en-US" sz="2200" smtClean="0">
                <a:effectLst/>
                <a:latin typeface="Garamond" pitchFamily="18" charset="0"/>
              </a:rPr>
              <a:t>2.5-3.5 =</a:t>
            </a:r>
            <a:r>
              <a:rPr lang="en-US" sz="2200" smtClean="0">
                <a:effectLst/>
                <a:latin typeface="Garamond" pitchFamily="18" charset="0"/>
                <a:sym typeface="Wingdings" pitchFamily="2" charset="2"/>
              </a:rPr>
              <a:t></a:t>
            </a:r>
            <a:r>
              <a:rPr lang="en-US" sz="2200" smtClean="0">
                <a:effectLst/>
                <a:latin typeface="Garamond" pitchFamily="18" charset="0"/>
              </a:rPr>
              <a:t>Synthetic Quality</a:t>
            </a:r>
          </a:p>
          <a:p>
            <a:pPr lvl="1" eaLnBrk="1" hangingPunct="1"/>
            <a:r>
              <a:rPr lang="en-US" smtClean="0">
                <a:effectLst/>
                <a:latin typeface="Garamond" pitchFamily="18" charset="0"/>
              </a:rPr>
              <a:t>-DRT    !</a:t>
            </a:r>
          </a:p>
          <a:p>
            <a:pPr lvl="1" eaLnBrk="1" hangingPunct="1"/>
            <a:r>
              <a:rPr lang="en-US" smtClean="0">
                <a:effectLst/>
                <a:latin typeface="Garamond" pitchFamily="18" charset="0"/>
              </a:rPr>
              <a:t>-DAM   !</a:t>
            </a:r>
          </a:p>
          <a:p>
            <a:pPr lvl="1" eaLnBrk="1" hangingPunct="1"/>
            <a:endParaRPr lang="en-US" smtClean="0">
              <a:effectLst/>
              <a:latin typeface="Garamond" pitchFamily="18" charset="0"/>
            </a:endParaRPr>
          </a:p>
          <a:p>
            <a:pPr lvl="1"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  <a:effectLst/>
                <a:latin typeface="Garamond" pitchFamily="18" charset="0"/>
              </a:rPr>
              <a:t>Prepare a file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D2769-87AB-41E9-B95F-D6F5A77B66D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0213"/>
            <a:ext cx="80041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latin typeface="Garamond" pitchFamily="18" charset="0"/>
              </a:rPr>
              <a:t>Comparison of quality and transmission rate for various speech coding systems using MOS rating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14400" y="1600200"/>
          <a:ext cx="7086600" cy="4745038"/>
        </p:xfrm>
        <a:graphic>
          <a:graphicData uri="http://schemas.openxmlformats.org/presentationml/2006/ole">
            <p:oleObj spid="_x0000_s9218" name="CorelDRAW" r:id="rId3" imgW="2940480" imgH="1967760" progId="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7D754-702C-42DC-A1BE-7B81DDE6EFA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2509" name="Group 45"/>
          <p:cNvGraphicFramePr>
            <a:graphicFrameLocks noGrp="1"/>
          </p:cNvGraphicFramePr>
          <p:nvPr>
            <p:ph/>
          </p:nvPr>
        </p:nvGraphicFramePr>
        <p:xfrm>
          <a:off x="838200" y="1219200"/>
          <a:ext cx="7848600" cy="4918076"/>
        </p:xfrm>
        <a:graphic>
          <a:graphicData uri="http://schemas.openxmlformats.org/drawingml/2006/table">
            <a:tbl>
              <a:tblPr rtl="1"/>
              <a:tblGrid>
                <a:gridCol w="1570037"/>
                <a:gridCol w="1570038"/>
                <a:gridCol w="1274762"/>
                <a:gridCol w="1863725"/>
                <a:gridCol w="1570038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complexity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Bit 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(kbit/s)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Technique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PCM   G.721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ADPCM  G.721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Waveform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64-48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SBC(2)   G.722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(7kHz)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Intermediate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50-100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CELP/MPE for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½ rate GSM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Enhanced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source coder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LPC-10 vocoder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Source coder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5" name="Text Box 40"/>
          <p:cNvSpPr txBox="1">
            <a:spLocks noChangeArrowheads="1"/>
          </p:cNvSpPr>
          <p:nvPr/>
        </p:nvSpPr>
        <p:spPr bwMode="auto">
          <a:xfrm>
            <a:off x="381000" y="404813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en-US" sz="2000">
                <a:cs typeface="Arial" charset="0"/>
              </a:rPr>
              <a:t> Rate, performance and complexity comparison for various speech coder designs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14DE-3763-4999-A6E7-6E9F9209973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200" smtClean="0">
                <a:effectLst/>
                <a:latin typeface="Garamond" pitchFamily="18" charset="0"/>
              </a:rPr>
              <a:t>Why do we need compression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smtClean="0">
              <a:effectLst/>
            </a:endParaRPr>
          </a:p>
          <a:p>
            <a:pPr eaLnBrk="1" hangingPunct="1">
              <a:defRPr/>
            </a:pPr>
            <a:r>
              <a:rPr lang="en-US" sz="2400" smtClean="0">
                <a:latin typeface="Garamond" pitchFamily="18" charset="0"/>
              </a:rPr>
              <a:t>Raw </a:t>
            </a:r>
            <a:r>
              <a:rPr lang="en-US" sz="2400" b="1" smtClean="0">
                <a:latin typeface="Garamond" pitchFamily="18" charset="0"/>
              </a:rPr>
              <a:t>PCM</a:t>
            </a:r>
            <a:r>
              <a:rPr lang="en-US" sz="2400" smtClean="0">
                <a:latin typeface="Garamond" pitchFamily="18" charset="0"/>
              </a:rPr>
              <a:t> speech has data rate of </a:t>
            </a:r>
            <a:r>
              <a:rPr lang="en-US" sz="2400" b="1" smtClean="0">
                <a:latin typeface="Garamond" pitchFamily="18" charset="0"/>
              </a:rPr>
              <a:t>64 kbps </a:t>
            </a:r>
            <a:r>
              <a:rPr lang="en-US" sz="2400" smtClean="0">
                <a:latin typeface="Garamond" pitchFamily="18" charset="0"/>
              </a:rPr>
              <a:t>(8x8)</a:t>
            </a:r>
          </a:p>
          <a:p>
            <a:pPr eaLnBrk="1" hangingPunct="1">
              <a:defRPr/>
            </a:pPr>
            <a:r>
              <a:rPr lang="en-US" sz="2400" smtClean="0">
                <a:latin typeface="Garamond" pitchFamily="18" charset="0"/>
              </a:rPr>
              <a:t>Speech coding r</a:t>
            </a:r>
            <a:r>
              <a:rPr lang="en-US" sz="2400" b="1" smtClean="0">
                <a:latin typeface="Garamond" pitchFamily="18" charset="0"/>
              </a:rPr>
              <a:t>educes the bit rate</a:t>
            </a:r>
            <a:r>
              <a:rPr lang="en-US" sz="2400" smtClean="0">
                <a:latin typeface="Garamond" pitchFamily="18" charset="0"/>
              </a:rPr>
              <a:t> of a speech file</a:t>
            </a:r>
          </a:p>
          <a:p>
            <a:pPr eaLnBrk="1" hangingPunct="1">
              <a:defRPr/>
            </a:pPr>
            <a:r>
              <a:rPr lang="en-US" sz="2400" smtClean="0">
                <a:latin typeface="Garamond" pitchFamily="18" charset="0"/>
              </a:rPr>
              <a:t>Speech coding enables a telephone company to carry </a:t>
            </a:r>
            <a:r>
              <a:rPr lang="en-US" sz="2400" b="1" smtClean="0">
                <a:latin typeface="Garamond" pitchFamily="18" charset="0"/>
              </a:rPr>
              <a:t>more voice</a:t>
            </a:r>
            <a:r>
              <a:rPr lang="en-US" sz="2400" smtClean="0">
                <a:latin typeface="Garamond" pitchFamily="18" charset="0"/>
              </a:rPr>
              <a:t> calls in a single fiber or cable</a:t>
            </a:r>
          </a:p>
          <a:p>
            <a:pPr eaLnBrk="1" hangingPunct="1">
              <a:defRPr/>
            </a:pPr>
            <a:r>
              <a:rPr lang="en-US" sz="2400" smtClean="0">
                <a:latin typeface="Garamond" pitchFamily="18" charset="0"/>
              </a:rPr>
              <a:t>Necessary for cellular phones, which has </a:t>
            </a:r>
            <a:r>
              <a:rPr lang="en-US" sz="2400" b="1" smtClean="0">
                <a:latin typeface="Garamond" pitchFamily="18" charset="0"/>
              </a:rPr>
              <a:t>limited data rate</a:t>
            </a:r>
            <a:r>
              <a:rPr lang="en-US" sz="2400" smtClean="0">
                <a:latin typeface="Garamond" pitchFamily="18" charset="0"/>
              </a:rPr>
              <a:t> for each user (&lt;=16 kbps is desired!).</a:t>
            </a:r>
          </a:p>
          <a:p>
            <a:pPr eaLnBrk="1" hangingPunct="1">
              <a:defRPr/>
            </a:pPr>
            <a:r>
              <a:rPr lang="en-US" sz="2400" smtClean="0">
                <a:latin typeface="Garamond" pitchFamily="18" charset="0"/>
              </a:rPr>
              <a:t>The lower the bit rate for a voice call, the </a:t>
            </a:r>
            <a:r>
              <a:rPr lang="en-US" sz="2400" b="1" smtClean="0">
                <a:latin typeface="Garamond" pitchFamily="18" charset="0"/>
              </a:rPr>
              <a:t>more other services</a:t>
            </a:r>
            <a:r>
              <a:rPr lang="en-US" sz="2400" smtClean="0">
                <a:latin typeface="Garamond" pitchFamily="18" charset="0"/>
              </a:rPr>
              <a:t> can be accommodated (data/image/video).</a:t>
            </a:r>
          </a:p>
          <a:p>
            <a:pPr eaLnBrk="1" hangingPunct="1">
              <a:defRPr/>
            </a:pPr>
            <a:r>
              <a:rPr lang="en-US" sz="2400" smtClean="0">
                <a:latin typeface="Garamond" pitchFamily="18" charset="0"/>
              </a:rPr>
              <a:t>Is necessary for </a:t>
            </a:r>
            <a:r>
              <a:rPr lang="en-US" sz="2400" b="1" smtClean="0">
                <a:latin typeface="Garamond" pitchFamily="18" charset="0"/>
              </a:rPr>
              <a:t>VoIP</a:t>
            </a:r>
            <a:r>
              <a:rPr lang="en-US" sz="2400" smtClean="0">
                <a:latin typeface="Garamond" pitchFamily="18" charset="0"/>
              </a:rPr>
              <a:t>, audio-visual teleconferencing, etc, to reduce the bandwidth consumption over the Internet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E5BC2-B56D-4175-B022-5C9DD4A6ADB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Garamond" pitchFamily="18" charset="0"/>
              </a:rPr>
              <a:t>Speech Coding Families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990600" y="1219200"/>
          <a:ext cx="7094538" cy="5008563"/>
        </p:xfrm>
        <a:graphic>
          <a:graphicData uri="http://schemas.openxmlformats.org/presentationml/2006/ole">
            <p:oleObj spid="_x0000_s6146" name="Designer 4.1 Drawing" r:id="rId3" imgW="5837400" imgH="4121280" progId="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BA323-1CF9-48F1-86B6-7DDD62C88C9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 lIns="92075" tIns="46038" rIns="92075" bIns="46038" anchor="b" anchorCtr="0"/>
          <a:lstStyle/>
          <a:p>
            <a:pPr eaLnBrk="1" hangingPunct="1">
              <a:defRPr/>
            </a:pPr>
            <a:r>
              <a:rPr lang="en-US" altLang="zh-TW" sz="3200" smtClean="0">
                <a:latin typeface="Garamond" pitchFamily="18" charset="0"/>
                <a:ea typeface="PMingLiU" pitchFamily="18" charset="-120"/>
              </a:rPr>
              <a:t>Communication system Block Diagram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2466975" y="1835150"/>
            <a:ext cx="146685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altLang="zh-TW" sz="14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PMingLiU" pitchFamily="18" charset="-120"/>
            </a:endParaRPr>
          </a:p>
          <a:p>
            <a:pPr algn="ctr">
              <a:defRPr/>
            </a:pPr>
            <a:r>
              <a:rPr lang="en-US" altLang="zh-TW" sz="16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source coding</a:t>
            </a:r>
            <a:r>
              <a:rPr lang="en-US" altLang="zh-TW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 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2466975" y="2673350"/>
            <a:ext cx="146685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channel coding</a:t>
            </a:r>
            <a:r>
              <a:rPr lang="en-US" altLang="zh-TW" sz="24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 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2466975" y="3511550"/>
            <a:ext cx="146685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interleaving</a:t>
            </a:r>
            <a:r>
              <a:rPr lang="en-US" altLang="zh-TW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 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2466975" y="4349750"/>
            <a:ext cx="146685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burst</a:t>
            </a:r>
          </a:p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formatting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2466975" y="5187950"/>
            <a:ext cx="146685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ciphering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2466975" y="6026150"/>
            <a:ext cx="146685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modulation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4789488" y="1836738"/>
            <a:ext cx="1465262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6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source decoding </a:t>
            </a:r>
            <a:endParaRPr lang="en-US" altLang="zh-TW" sz="1600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789488" y="2674938"/>
            <a:ext cx="1465262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channel decoding</a:t>
            </a:r>
            <a:r>
              <a:rPr lang="en-US" altLang="zh-TW" sz="24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 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4789488" y="3513138"/>
            <a:ext cx="1465262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de-interleaving</a:t>
            </a:r>
            <a:r>
              <a:rPr lang="en-US" altLang="zh-TW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 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4789488" y="4351338"/>
            <a:ext cx="1465262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burst</a:t>
            </a:r>
          </a:p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de-formatting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789488" y="5189538"/>
            <a:ext cx="1465262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deciphering</a:t>
            </a: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4789488" y="6027738"/>
            <a:ext cx="1465262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altLang="zh-TW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demodulation</a:t>
            </a:r>
          </a:p>
        </p:txBody>
      </p:sp>
      <p:sp>
        <p:nvSpPr>
          <p:cNvPr id="34832" name="AutoShape 15"/>
          <p:cNvSpPr>
            <a:spLocks noChangeArrowheads="1"/>
          </p:cNvSpPr>
          <p:nvPr/>
        </p:nvSpPr>
        <p:spPr bwMode="auto">
          <a:xfrm>
            <a:off x="3100388" y="2520950"/>
            <a:ext cx="200025" cy="215900"/>
          </a:xfrm>
          <a:prstGeom prst="downArrow">
            <a:avLst>
              <a:gd name="adj1" fmla="val 50000"/>
              <a:gd name="adj2" fmla="val 539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>
            <a:off x="3100388" y="3359150"/>
            <a:ext cx="200025" cy="215900"/>
          </a:xfrm>
          <a:prstGeom prst="downArrow">
            <a:avLst>
              <a:gd name="adj1" fmla="val 50000"/>
              <a:gd name="adj2" fmla="val 539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4" name="AutoShape 17"/>
          <p:cNvSpPr>
            <a:spLocks noChangeArrowheads="1"/>
          </p:cNvSpPr>
          <p:nvPr/>
        </p:nvSpPr>
        <p:spPr bwMode="auto">
          <a:xfrm>
            <a:off x="3100388" y="4197350"/>
            <a:ext cx="200025" cy="215900"/>
          </a:xfrm>
          <a:prstGeom prst="downArrow">
            <a:avLst>
              <a:gd name="adj1" fmla="val 50000"/>
              <a:gd name="adj2" fmla="val 539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5" name="AutoShape 18"/>
          <p:cNvSpPr>
            <a:spLocks noChangeArrowheads="1"/>
          </p:cNvSpPr>
          <p:nvPr/>
        </p:nvSpPr>
        <p:spPr bwMode="auto">
          <a:xfrm>
            <a:off x="3100388" y="5035550"/>
            <a:ext cx="200025" cy="215900"/>
          </a:xfrm>
          <a:prstGeom prst="downArrow">
            <a:avLst>
              <a:gd name="adj1" fmla="val 50000"/>
              <a:gd name="adj2" fmla="val 539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6" name="AutoShape 19"/>
          <p:cNvSpPr>
            <a:spLocks noChangeArrowheads="1"/>
          </p:cNvSpPr>
          <p:nvPr/>
        </p:nvSpPr>
        <p:spPr bwMode="auto">
          <a:xfrm>
            <a:off x="3100388" y="5873750"/>
            <a:ext cx="200025" cy="215900"/>
          </a:xfrm>
          <a:prstGeom prst="downArrow">
            <a:avLst>
              <a:gd name="adj1" fmla="val 50000"/>
              <a:gd name="adj2" fmla="val 539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7" name="AutoShape 20"/>
          <p:cNvSpPr>
            <a:spLocks noChangeArrowheads="1"/>
          </p:cNvSpPr>
          <p:nvPr/>
        </p:nvSpPr>
        <p:spPr bwMode="auto">
          <a:xfrm>
            <a:off x="5421313" y="2520950"/>
            <a:ext cx="200025" cy="215900"/>
          </a:xfrm>
          <a:prstGeom prst="upArrow">
            <a:avLst>
              <a:gd name="adj1" fmla="val 50000"/>
              <a:gd name="adj2" fmla="val 539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8" name="AutoShape 21"/>
          <p:cNvSpPr>
            <a:spLocks noChangeArrowheads="1"/>
          </p:cNvSpPr>
          <p:nvPr/>
        </p:nvSpPr>
        <p:spPr bwMode="auto">
          <a:xfrm>
            <a:off x="5421313" y="3359150"/>
            <a:ext cx="200025" cy="215900"/>
          </a:xfrm>
          <a:prstGeom prst="upArrow">
            <a:avLst>
              <a:gd name="adj1" fmla="val 50000"/>
              <a:gd name="adj2" fmla="val 539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9" name="AutoShape 22"/>
          <p:cNvSpPr>
            <a:spLocks noChangeArrowheads="1"/>
          </p:cNvSpPr>
          <p:nvPr/>
        </p:nvSpPr>
        <p:spPr bwMode="auto">
          <a:xfrm>
            <a:off x="5421313" y="4197350"/>
            <a:ext cx="200025" cy="215900"/>
          </a:xfrm>
          <a:prstGeom prst="upArrow">
            <a:avLst>
              <a:gd name="adj1" fmla="val 50000"/>
              <a:gd name="adj2" fmla="val 539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40" name="AutoShape 23"/>
          <p:cNvSpPr>
            <a:spLocks noChangeArrowheads="1"/>
          </p:cNvSpPr>
          <p:nvPr/>
        </p:nvSpPr>
        <p:spPr bwMode="auto">
          <a:xfrm>
            <a:off x="5421313" y="5035550"/>
            <a:ext cx="200025" cy="215900"/>
          </a:xfrm>
          <a:prstGeom prst="upArrow">
            <a:avLst>
              <a:gd name="adj1" fmla="val 50000"/>
              <a:gd name="adj2" fmla="val 539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41" name="AutoShape 24"/>
          <p:cNvSpPr>
            <a:spLocks noChangeArrowheads="1"/>
          </p:cNvSpPr>
          <p:nvPr/>
        </p:nvSpPr>
        <p:spPr bwMode="auto">
          <a:xfrm>
            <a:off x="5421313" y="5873750"/>
            <a:ext cx="200025" cy="215900"/>
          </a:xfrm>
          <a:prstGeom prst="upArrow">
            <a:avLst>
              <a:gd name="adj1" fmla="val 50000"/>
              <a:gd name="adj2" fmla="val 539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42" name="AutoShape 25"/>
          <p:cNvSpPr>
            <a:spLocks noChangeArrowheads="1"/>
          </p:cNvSpPr>
          <p:nvPr/>
        </p:nvSpPr>
        <p:spPr bwMode="auto">
          <a:xfrm>
            <a:off x="3944938" y="6330950"/>
            <a:ext cx="831850" cy="215900"/>
          </a:xfrm>
          <a:prstGeom prst="rightArrow">
            <a:avLst>
              <a:gd name="adj1" fmla="val 50000"/>
              <a:gd name="adj2" fmla="val 1926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26"/>
          <p:cNvSpPr>
            <a:spLocks noChangeArrowheads="1"/>
          </p:cNvSpPr>
          <p:nvPr/>
        </p:nvSpPr>
        <p:spPr bwMode="auto">
          <a:xfrm>
            <a:off x="2046288" y="2216150"/>
            <a:ext cx="409575" cy="139700"/>
          </a:xfrm>
          <a:prstGeom prst="rightArrow">
            <a:avLst>
              <a:gd name="adj1" fmla="val 50000"/>
              <a:gd name="adj2" fmla="val 14660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AutoShape 27"/>
          <p:cNvSpPr>
            <a:spLocks noChangeArrowheads="1"/>
          </p:cNvSpPr>
          <p:nvPr/>
        </p:nvSpPr>
        <p:spPr bwMode="auto">
          <a:xfrm>
            <a:off x="6265863" y="2216150"/>
            <a:ext cx="411162" cy="139700"/>
          </a:xfrm>
          <a:prstGeom prst="rightArrow">
            <a:avLst>
              <a:gd name="adj1" fmla="val 50000"/>
              <a:gd name="adj2" fmla="val 14717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685800" y="1981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altLang="zh-TW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speech</a:t>
            </a:r>
          </a:p>
        </p:txBody>
      </p:sp>
      <p:sp>
        <p:nvSpPr>
          <p:cNvPr id="175133" name="Rectangle 29"/>
          <p:cNvSpPr>
            <a:spLocks noChangeArrowheads="1"/>
          </p:cNvSpPr>
          <p:nvPr/>
        </p:nvSpPr>
        <p:spPr bwMode="auto">
          <a:xfrm>
            <a:off x="6808788" y="1981200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altLang="zh-TW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PMingLiU" pitchFamily="18" charset="-120"/>
              </a:rPr>
              <a:t>speech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82AC6-52E7-42BC-A3FB-FF3AD568709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en-US" sz="3200" smtClean="0">
                <a:effectLst/>
                <a:latin typeface="Garamond" pitchFamily="18" charset="0"/>
              </a:rPr>
              <a:t>Speech Production Mechanism</a:t>
            </a:r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066800"/>
            <a:ext cx="3657600" cy="4419600"/>
          </a:xfr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1000" y="5486400"/>
            <a:ext cx="8534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Times" pitchFamily="18" charset="0"/>
              </a:rPr>
              <a:t>Speech is produced by the interaction of the vocal tract with the vocal chords in the glottis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E6F75-883C-4306-B049-194C011FD0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>
                <a:effectLst/>
                <a:latin typeface="Times" pitchFamily="18" charset="0"/>
              </a:rPr>
              <a:t>Engineering Model for human speech production</a:t>
            </a:r>
            <a:r>
              <a:rPr lang="en-US" sz="2600" smtClean="0">
                <a:latin typeface="Times" pitchFamily="18" charset="0"/>
              </a:rPr>
              <a:t> mechanism</a:t>
            </a:r>
          </a:p>
        </p:txBody>
      </p:sp>
      <p:pic>
        <p:nvPicPr>
          <p:cNvPr id="3686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295400"/>
            <a:ext cx="3819525" cy="3781425"/>
          </a:xfrm>
          <a:noFill/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1387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04800" y="5105400"/>
            <a:ext cx="8458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buFontTx/>
              <a:buChar char="•"/>
            </a:pPr>
            <a:r>
              <a:rPr lang="en-US" sz="2600">
                <a:solidFill>
                  <a:schemeClr val="tx2"/>
                </a:solidFill>
                <a:latin typeface="Times" pitchFamily="18" charset="0"/>
              </a:rPr>
              <a:t>Vocal tract- time varying digital filter</a:t>
            </a:r>
            <a:br>
              <a:rPr lang="en-US" sz="2600">
                <a:solidFill>
                  <a:schemeClr val="tx2"/>
                </a:solidFill>
                <a:latin typeface="Times" pitchFamily="18" charset="0"/>
              </a:rPr>
            </a:br>
            <a:r>
              <a:rPr lang="en-US" sz="2600">
                <a:solidFill>
                  <a:schemeClr val="tx2"/>
                </a:solidFill>
                <a:latin typeface="Times" pitchFamily="18" charset="0"/>
              </a:rPr>
              <a:t>Filter parameters estimated by using LP algorithm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B124-FC61-4AA0-BAB7-2C1E7816621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7975"/>
            <a:ext cx="6248400" cy="714375"/>
          </a:xfrm>
        </p:spPr>
        <p:txBody>
          <a:bodyPr/>
          <a:lstStyle/>
          <a:p>
            <a:pPr eaLnBrk="1" hangingPunct="1"/>
            <a:r>
              <a:rPr lang="en-US" sz="2800" smtClean="0">
                <a:effectLst/>
                <a:latin typeface="Garamond" pitchFamily="18" charset="0"/>
              </a:rPr>
              <a:t>Electronic Signal Generation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752600"/>
            <a:ext cx="6172200" cy="2740025"/>
          </a:xfrm>
          <a:noFill/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38200" y="4953000"/>
            <a:ext cx="760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Linear predictive (LP) coder using a simple pulse train or noise excitation.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The LP coefficients and gain must be updated for each frame of speech.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ADC1D-8601-4893-ABA7-9CACF972508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Garamond" pitchFamily="18" charset="0"/>
              </a:rPr>
              <a:t>A sampled speech signal: the word today</a:t>
            </a:r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D5077-CC92-423C-BCB8-EC8D0F4C340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/>
          <a:lstStyle/>
          <a:p>
            <a:pPr eaLnBrk="1" hangingPunct="1"/>
            <a:r>
              <a:rPr lang="en-US" sz="2800" smtClean="0">
                <a:effectLst/>
                <a:latin typeface="Garamond" pitchFamily="18" charset="0"/>
              </a:rPr>
              <a:t>Voiced section of a speech signal</a:t>
            </a:r>
          </a:p>
        </p:txBody>
      </p:sp>
      <p:pic>
        <p:nvPicPr>
          <p:cNvPr id="3994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8229600" cy="4373563"/>
          </a:xfrm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057400" y="5410200"/>
            <a:ext cx="484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A considerable degree of periodicity is evident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SP_3_Compression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1315</TotalTime>
  <Words>555</Words>
  <Application>Microsoft Office PowerPoint</Application>
  <PresentationFormat>On-screen Show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Ripple</vt:lpstr>
      <vt:lpstr>Designer 4.1 Drawing</vt:lpstr>
      <vt:lpstr>Bitmap Image</vt:lpstr>
      <vt:lpstr>CorelDRAW</vt:lpstr>
      <vt:lpstr>Speech Compression  (after first coding)</vt:lpstr>
      <vt:lpstr>Why do we need compression </vt:lpstr>
      <vt:lpstr>Speech Coding Families</vt:lpstr>
      <vt:lpstr>Communication system Block Diagram</vt:lpstr>
      <vt:lpstr>Speech Production Mechanism</vt:lpstr>
      <vt:lpstr>Engineering Model for human speech production mechanism</vt:lpstr>
      <vt:lpstr>Electronic Signal Generation</vt:lpstr>
      <vt:lpstr>A sampled speech signal: the word today</vt:lpstr>
      <vt:lpstr>Voiced section of a speech signal</vt:lpstr>
      <vt:lpstr>Unvoiced section of a speech signal</vt:lpstr>
      <vt:lpstr>Slide 11</vt:lpstr>
      <vt:lpstr>Some speech Properties</vt:lpstr>
      <vt:lpstr>Speech Coding Principles</vt:lpstr>
      <vt:lpstr>Analysis-synthesis</vt:lpstr>
      <vt:lpstr>Analysis-by-Synthesis coder</vt:lpstr>
      <vt:lpstr>Analysis Mechanisms </vt:lpstr>
      <vt:lpstr>Subjective Quality Assessment</vt:lpstr>
      <vt:lpstr>Comparison of quality and transmission rate for various speech coding systems using MOS rating</vt:lpstr>
      <vt:lpstr>Slide 19</vt:lpstr>
    </vt:vector>
  </TitlesOfParts>
  <Company>ciit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Coding</dc:title>
  <dc:creator>Arshad</dc:creator>
  <cp:lastModifiedBy>CompaqMini</cp:lastModifiedBy>
  <cp:revision>163</cp:revision>
  <dcterms:created xsi:type="dcterms:W3CDTF">2007-06-25T07:39:15Z</dcterms:created>
  <dcterms:modified xsi:type="dcterms:W3CDTF">2013-01-26T15:36:26Z</dcterms:modified>
</cp:coreProperties>
</file>