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188"/>
  </p:notesMasterIdLst>
  <p:handoutMasterIdLst>
    <p:handoutMasterId r:id="rId189"/>
  </p:handoutMasterIdLst>
  <p:sldIdLst>
    <p:sldId id="1915" r:id="rId3"/>
    <p:sldId id="272" r:id="rId4"/>
    <p:sldId id="1705" r:id="rId5"/>
    <p:sldId id="1706" r:id="rId6"/>
    <p:sldId id="1707" r:id="rId7"/>
    <p:sldId id="1708" r:id="rId8"/>
    <p:sldId id="1710" r:id="rId9"/>
    <p:sldId id="1890" r:id="rId10"/>
    <p:sldId id="1712" r:id="rId11"/>
    <p:sldId id="1713" r:id="rId12"/>
    <p:sldId id="1714" r:id="rId13"/>
    <p:sldId id="1715" r:id="rId14"/>
    <p:sldId id="1716" r:id="rId15"/>
    <p:sldId id="1717" r:id="rId16"/>
    <p:sldId id="1718" r:id="rId17"/>
    <p:sldId id="1719" r:id="rId18"/>
    <p:sldId id="1720" r:id="rId19"/>
    <p:sldId id="1721" r:id="rId20"/>
    <p:sldId id="1722" r:id="rId21"/>
    <p:sldId id="1723" r:id="rId22"/>
    <p:sldId id="1724" r:id="rId23"/>
    <p:sldId id="1725" r:id="rId24"/>
    <p:sldId id="1726" r:id="rId25"/>
    <p:sldId id="1727" r:id="rId26"/>
    <p:sldId id="1728" r:id="rId27"/>
    <p:sldId id="1891" r:id="rId28"/>
    <p:sldId id="1730" r:id="rId29"/>
    <p:sldId id="1767" r:id="rId30"/>
    <p:sldId id="1732" r:id="rId31"/>
    <p:sldId id="1733" r:id="rId32"/>
    <p:sldId id="1892" r:id="rId33"/>
    <p:sldId id="1735" r:id="rId34"/>
    <p:sldId id="1736" r:id="rId35"/>
    <p:sldId id="1737" r:id="rId36"/>
    <p:sldId id="1738" r:id="rId37"/>
    <p:sldId id="1739" r:id="rId38"/>
    <p:sldId id="1893" r:id="rId39"/>
    <p:sldId id="1749" r:id="rId40"/>
    <p:sldId id="1741" r:id="rId41"/>
    <p:sldId id="1742" r:id="rId42"/>
    <p:sldId id="1743" r:id="rId43"/>
    <p:sldId id="1744" r:id="rId44"/>
    <p:sldId id="1745" r:id="rId45"/>
    <p:sldId id="1894" r:id="rId46"/>
    <p:sldId id="1747" r:id="rId47"/>
    <p:sldId id="1748" r:id="rId48"/>
    <p:sldId id="1750" r:id="rId49"/>
    <p:sldId id="1751" r:id="rId50"/>
    <p:sldId id="1752" r:id="rId51"/>
    <p:sldId id="1753" r:id="rId52"/>
    <p:sldId id="1754" r:id="rId53"/>
    <p:sldId id="1895" r:id="rId54"/>
    <p:sldId id="1756" r:id="rId55"/>
    <p:sldId id="1757" r:id="rId56"/>
    <p:sldId id="1758" r:id="rId57"/>
    <p:sldId id="1759" r:id="rId58"/>
    <p:sldId id="1760" r:id="rId59"/>
    <p:sldId id="1761" r:id="rId60"/>
    <p:sldId id="1762" r:id="rId61"/>
    <p:sldId id="1763" r:id="rId62"/>
    <p:sldId id="1764" r:id="rId63"/>
    <p:sldId id="1765" r:id="rId64"/>
    <p:sldId id="1768" r:id="rId65"/>
    <p:sldId id="1896" r:id="rId66"/>
    <p:sldId id="1770" r:id="rId67"/>
    <p:sldId id="1771" r:id="rId68"/>
    <p:sldId id="1772" r:id="rId69"/>
    <p:sldId id="1773" r:id="rId70"/>
    <p:sldId id="1774" r:id="rId71"/>
    <p:sldId id="1775" r:id="rId72"/>
    <p:sldId id="1776" r:id="rId73"/>
    <p:sldId id="1897" r:id="rId74"/>
    <p:sldId id="1778" r:id="rId75"/>
    <p:sldId id="1779" r:id="rId76"/>
    <p:sldId id="1780" r:id="rId77"/>
    <p:sldId id="1781" r:id="rId78"/>
    <p:sldId id="1898" r:id="rId79"/>
    <p:sldId id="1783" r:id="rId80"/>
    <p:sldId id="1784" r:id="rId81"/>
    <p:sldId id="1785" r:id="rId82"/>
    <p:sldId id="1786" r:id="rId83"/>
    <p:sldId id="1787" r:id="rId84"/>
    <p:sldId id="1788" r:id="rId85"/>
    <p:sldId id="1899" r:id="rId86"/>
    <p:sldId id="1790" r:id="rId87"/>
    <p:sldId id="1791" r:id="rId88"/>
    <p:sldId id="1792" r:id="rId89"/>
    <p:sldId id="1793" r:id="rId90"/>
    <p:sldId id="1794" r:id="rId91"/>
    <p:sldId id="1795" r:id="rId92"/>
    <p:sldId id="1900" r:id="rId93"/>
    <p:sldId id="1797" r:id="rId94"/>
    <p:sldId id="1798" r:id="rId95"/>
    <p:sldId id="1799" r:id="rId96"/>
    <p:sldId id="1800" r:id="rId97"/>
    <p:sldId id="1901" r:id="rId98"/>
    <p:sldId id="1802" r:id="rId99"/>
    <p:sldId id="1902" r:id="rId100"/>
    <p:sldId id="1804" r:id="rId101"/>
    <p:sldId id="1805" r:id="rId102"/>
    <p:sldId id="1916" r:id="rId103"/>
    <p:sldId id="1888" r:id="rId104"/>
    <p:sldId id="1889" r:id="rId105"/>
    <p:sldId id="1807" r:id="rId106"/>
    <p:sldId id="1808" r:id="rId107"/>
    <p:sldId id="1903" r:id="rId108"/>
    <p:sldId id="1810" r:id="rId109"/>
    <p:sldId id="1811" r:id="rId110"/>
    <p:sldId id="1812" r:id="rId111"/>
    <p:sldId id="1813" r:id="rId112"/>
    <p:sldId id="1814" r:id="rId113"/>
    <p:sldId id="1815" r:id="rId114"/>
    <p:sldId id="1816" r:id="rId115"/>
    <p:sldId id="1817" r:id="rId116"/>
    <p:sldId id="1818" r:id="rId117"/>
    <p:sldId id="1819" r:id="rId118"/>
    <p:sldId id="1820" r:id="rId119"/>
    <p:sldId id="1821" r:id="rId120"/>
    <p:sldId id="1822" r:id="rId121"/>
    <p:sldId id="1904" r:id="rId122"/>
    <p:sldId id="1824" r:id="rId123"/>
    <p:sldId id="1825" r:id="rId124"/>
    <p:sldId id="1826" r:id="rId125"/>
    <p:sldId id="1905" r:id="rId126"/>
    <p:sldId id="1828" r:id="rId127"/>
    <p:sldId id="1829" r:id="rId128"/>
    <p:sldId id="1830" r:id="rId129"/>
    <p:sldId id="1906" r:id="rId130"/>
    <p:sldId id="1832" r:id="rId131"/>
    <p:sldId id="1833" r:id="rId132"/>
    <p:sldId id="1834" r:id="rId133"/>
    <p:sldId id="1835" r:id="rId134"/>
    <p:sldId id="1907" r:id="rId135"/>
    <p:sldId id="1837" r:id="rId136"/>
    <p:sldId id="1838" r:id="rId137"/>
    <p:sldId id="1839" r:id="rId138"/>
    <p:sldId id="1840" r:id="rId139"/>
    <p:sldId id="1908" r:id="rId140"/>
    <p:sldId id="1842" r:id="rId141"/>
    <p:sldId id="1843" r:id="rId142"/>
    <p:sldId id="1909" r:id="rId143"/>
    <p:sldId id="1845" r:id="rId144"/>
    <p:sldId id="1846" r:id="rId145"/>
    <p:sldId id="1847" r:id="rId146"/>
    <p:sldId id="1848" r:id="rId147"/>
    <p:sldId id="1910" r:id="rId148"/>
    <p:sldId id="1850" r:id="rId149"/>
    <p:sldId id="1851" r:id="rId150"/>
    <p:sldId id="1852" r:id="rId151"/>
    <p:sldId id="1853" r:id="rId152"/>
    <p:sldId id="1913" r:id="rId153"/>
    <p:sldId id="1855" r:id="rId154"/>
    <p:sldId id="1856" r:id="rId155"/>
    <p:sldId id="1857" r:id="rId156"/>
    <p:sldId id="1858" r:id="rId157"/>
    <p:sldId id="1859" r:id="rId158"/>
    <p:sldId id="1860" r:id="rId159"/>
    <p:sldId id="1861" r:id="rId160"/>
    <p:sldId id="1862" r:id="rId161"/>
    <p:sldId id="1863" r:id="rId162"/>
    <p:sldId id="1864" r:id="rId163"/>
    <p:sldId id="1865" r:id="rId164"/>
    <p:sldId id="1866" r:id="rId165"/>
    <p:sldId id="1867" r:id="rId166"/>
    <p:sldId id="1868" r:id="rId167"/>
    <p:sldId id="1869" r:id="rId168"/>
    <p:sldId id="1912" r:id="rId169"/>
    <p:sldId id="1871" r:id="rId170"/>
    <p:sldId id="1872" r:id="rId171"/>
    <p:sldId id="1873" r:id="rId172"/>
    <p:sldId id="1874" r:id="rId173"/>
    <p:sldId id="1875" r:id="rId174"/>
    <p:sldId id="1876" r:id="rId175"/>
    <p:sldId id="1877" r:id="rId176"/>
    <p:sldId id="1878" r:id="rId177"/>
    <p:sldId id="1879" r:id="rId178"/>
    <p:sldId id="1880" r:id="rId179"/>
    <p:sldId id="1881" r:id="rId180"/>
    <p:sldId id="1882" r:id="rId181"/>
    <p:sldId id="1883" r:id="rId182"/>
    <p:sldId id="1884" r:id="rId183"/>
    <p:sldId id="1885" r:id="rId184"/>
    <p:sldId id="1911" r:id="rId185"/>
    <p:sldId id="1914" r:id="rId186"/>
    <p:sldId id="1887" r:id="rId187"/>
  </p:sldIdLst>
  <p:sldSz cx="9144000" cy="6858000" type="screen4x3"/>
  <p:notesSz cx="6858000" cy="9144000"/>
  <p:embeddedFontLst>
    <p:embeddedFont>
      <p:font typeface="Calibri" panose="020F0502020204030204" pitchFamily="34" charset="0"/>
      <p:regular r:id="rId190"/>
      <p:bold r:id="rId191"/>
      <p:italic r:id="rId192"/>
      <p:boldItalic r:id="rId193"/>
    </p:embeddedFont>
    <p:embeddedFont>
      <p:font typeface="Verdana" panose="020B0604030504040204" pitchFamily="34" charset="0"/>
      <p:regular r:id="rId194"/>
      <p:bold r:id="rId195"/>
      <p:italic r:id="rId196"/>
      <p:boldItalic r:id="rId1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32" userDrawn="1">
          <p15:clr>
            <a:srgbClr val="A4A3A4"/>
          </p15:clr>
        </p15:guide>
        <p15:guide id="2" pos="264" userDrawn="1">
          <p15:clr>
            <a:srgbClr val="A4A3A4"/>
          </p15:clr>
        </p15:guide>
        <p15:guide id="3" orient="horz" pos="396" userDrawn="1">
          <p15:clr>
            <a:srgbClr val="A4A3A4"/>
          </p15:clr>
        </p15:guide>
        <p15:guide id="4" pos="5465" userDrawn="1">
          <p15:clr>
            <a:srgbClr val="A4A3A4"/>
          </p15:clr>
        </p15:guide>
        <p15:guide id="5"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7" name="Editorial Integra" initials="JDII" lastIdx="11" clrIdx="7"/>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2" autoAdjust="0"/>
    <p:restoredTop sz="99245" autoAdjust="0"/>
  </p:normalViewPr>
  <p:slideViewPr>
    <p:cSldViewPr snapToGrid="0" snapToObjects="1">
      <p:cViewPr varScale="1">
        <p:scale>
          <a:sx n="66" d="100"/>
          <a:sy n="66" d="100"/>
        </p:scale>
        <p:origin x="1094" y="26"/>
      </p:cViewPr>
      <p:guideLst>
        <p:guide orient="horz" pos="4032"/>
        <p:guide pos="264"/>
        <p:guide orient="horz" pos="396"/>
        <p:guide pos="5465"/>
        <p:guide pos="2880"/>
      </p:guideLst>
    </p:cSldViewPr>
  </p:slideViewPr>
  <p:outlineViewPr>
    <p:cViewPr>
      <p:scale>
        <a:sx n="33" d="100"/>
        <a:sy n="33" d="100"/>
      </p:scale>
      <p:origin x="0" y="-78756"/>
    </p:cViewPr>
  </p:outlineViewPr>
  <p:notesTextViewPr>
    <p:cViewPr>
      <p:scale>
        <a:sx n="3" d="2"/>
        <a:sy n="3" d="2"/>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font" Target="fonts/font2.fntdata"/><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font" Target="fonts/font3.fntdata"/><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font" Target="fonts/font4.fntdata"/><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font" Target="fonts/font5.fntdata"/><Relationship Id="rId199"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font" Target="fonts/font6.fntdata"/><Relationship Id="rId190" Type="http://schemas.openxmlformats.org/officeDocument/2006/relationships/font" Target="fonts/font1.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font" Target="fonts/font7.fntdata"/><Relationship Id="rId200" Type="http://schemas.openxmlformats.org/officeDocument/2006/relationships/viewProps" Target="viewProp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font" Target="fonts/font8.fntdata"/><Relationship Id="rId201" Type="http://schemas.openxmlformats.org/officeDocument/2006/relationships/theme" Target="theme/theme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commentAuthors" Target="commentAuthors.xml"/><Relationship Id="rId202" Type="http://schemas.openxmlformats.org/officeDocument/2006/relationships/tableStyles" Target="tableStyles.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notesMaster" Target="notesMasters/notesMaster1.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6807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0386490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details are as below:</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Normal receptor. During normal receptor activation, binding of a growth factor to its receptor promotes the clustering of two receptor molecules, thereby causing the tyrosine kinase activity of each receptor to catalyse phosphorylation of the adjacent receptor (autophosphorylation). Binding of growth factor to a disjoint inactive receptor makes the receptor to cluster together to make it active with protrusions labeled as P. </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Mutant receptor. Some oncogenes encode mutant receptors whose tyrosine kinase is permanently activated. Below is a mutant receptor missing its growth factor binding site, which makes the receptor constitutively active, that is, it exhibits tyrosine kinase activity even in the absence of growth factor. The receptor is labeled as constitutively active with protrusions as P.</a:t>
            </a:r>
          </a:p>
          <a:p>
            <a:pPr marL="228600" indent="-228600">
              <a:buFont typeface="+mj-lt"/>
              <a:buAutoNum type="arabicPeriod"/>
            </a:pPr>
            <a:r>
              <a:rPr lang="en-US" sz="1200" b="0" i="0" u="none" strike="noStrike" kern="1200" cap="none" dirty="0">
                <a:solidFill>
                  <a:schemeClr val="dk1"/>
                </a:solidFill>
                <a:effectLst/>
                <a:latin typeface="Arial"/>
                <a:ea typeface="Arial"/>
                <a:cs typeface="Arial"/>
                <a:sym typeface="Arial"/>
              </a:rPr>
              <a:t>Amplified receptor. Amplified oncogenes produce normal receptors but in excessive quantities, which also leads to excessive receptor activity. There are multiple active receptors with P as protrusions and growth factor attached to it.</a:t>
            </a: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1247637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Hereditary retinoblastoma: The stages re as below.</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Fusion of an egg and one of the sperms with R B mutant gene. Fertilized egg has 50 percent chance of inheriting R B mutation.</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cell division creates four cells.</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Mutation in one copy of RB gene is inherited in all body cells.</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Mutation in second copy of RB gene occurs in one or more retina cells</a:t>
            </a:r>
          </a:p>
          <a:p>
            <a:pPr marL="228600" lvl="0" indent="-228600">
              <a:buFont typeface="+mj-lt"/>
              <a:buAutoNum type="arabicPeriod" startAt="2"/>
            </a:pPr>
            <a:r>
              <a:rPr lang="en-US" sz="1200" b="0" i="0" u="none" strike="noStrike" kern="1200" cap="none" dirty="0">
                <a:solidFill>
                  <a:schemeClr val="dk1"/>
                </a:solidFill>
                <a:effectLst/>
                <a:latin typeface="Arial"/>
                <a:ea typeface="Arial"/>
                <a:cs typeface="Arial"/>
                <a:sym typeface="Arial"/>
              </a:rPr>
              <a:t>Nonhereditary retinoblastoma</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Fusion of an egg and a sperm without any R B mutant gene. Fertilized egg inherits no R B mutation.</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cell division creates four cells. Mutation in one copy of R B gene occasionally occurs in one of the four cells as cells divide.</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When the cell with the mutated gene further divides, it creates four more cells with R B mutated gene.</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Mutation in second copy of R B gene occurs in one or more retina cells.</a:t>
            </a: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8842694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r>
              <a:rPr lang="en-US" sz="1200" b="0" i="0" u="none" strike="noStrike" kern="1200" cap="none" dirty="0">
                <a:solidFill>
                  <a:schemeClr val="dk1"/>
                </a:solidFill>
                <a:effectLst/>
                <a:latin typeface="Arial"/>
                <a:ea typeface="Arial"/>
                <a:cs typeface="Arial"/>
                <a:sym typeface="Arial"/>
              </a:rPr>
              <a:t>H P V has two proteins, E 6 and E 7.</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Reactions with E 7: E 7 binds to R b and disrupts its ability to bind E 2 F and halt cells at the restriction point. </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Reactions with E 6: E 6 stimulates addition of ubiquitin to p53 by an E 3 ubiquitin ligase, promoting p53 destruction. Apoptosis is not activated.</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1824877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r>
              <a:rPr lang="en-US" sz="1200" b="0" i="0" u="none" strike="noStrike" kern="1200" cap="none" dirty="0">
                <a:solidFill>
                  <a:schemeClr val="dk1"/>
                </a:solidFill>
                <a:effectLst/>
                <a:latin typeface="Arial"/>
                <a:ea typeface="Arial"/>
                <a:cs typeface="Arial"/>
                <a:sym typeface="Arial"/>
              </a:rPr>
              <a:t>The details are as below:</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Normal cell without Wnt proteins: </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Beta catenin is targeted for degradation by the APC-axin-GSK3 destruction complex, which catalyzes phosphorylation of beta catenin. Phosphorylated beta catenin is linked to ubiquitin and degraded by proteasomes. The resulting absence of beta catenin maintains pathway in the OFF position.</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The parts labeled are </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Frizzled receptor</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L R P 6 core receptor</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Destruction complex of axin, G S k 3, and A P C,</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Beta catenin linked to P and gets degraded as targeted by ubiquitin for degradation</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Nucleus with T C F</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No proliferation.</a:t>
            </a:r>
          </a:p>
          <a:p>
            <a:pPr marL="228600" lvl="0" indent="-228600">
              <a:buFont typeface="+mj-lt"/>
              <a:buAutoNum type="arabicPeriod" startAt="2"/>
            </a:pPr>
            <a:r>
              <a:rPr lang="en-US" sz="1200" b="0" i="0" u="none" strike="noStrike" kern="1200" cap="none" dirty="0">
                <a:solidFill>
                  <a:schemeClr val="dk1"/>
                </a:solidFill>
                <a:effectLst/>
                <a:latin typeface="Arial"/>
                <a:ea typeface="Arial"/>
                <a:cs typeface="Arial"/>
                <a:sym typeface="Arial"/>
              </a:rPr>
              <a:t>Normal cell with Wnt proteins:</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The Wnt pathway is turned ON when Wnt proteins activate cell surface Wnt receptors, which bind axin. This prevents assembly of the destruction complex. Beta catenin enters the nucleus and binds to T C F, forming a complex that activates genes that control cell proliferation, including M Y C and C Y C D 1 (a cyclin gene).</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The parts labeled are</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Wnt protein attached to axin.</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G S K 3</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A P C</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Beta catenin enters nucleus </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Genes activated: M Y C, C Y C D 1, others.</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Cell proliferation occurs.</a:t>
            </a:r>
          </a:p>
          <a:p>
            <a:pPr marL="228600" lvl="0" indent="-228600">
              <a:buFont typeface="+mj-lt"/>
              <a:buAutoNum type="arabicPeriod" startAt="3"/>
            </a:pPr>
            <a:r>
              <a:rPr lang="en-US" sz="1200" b="0" i="0" u="none" strike="noStrike" kern="1200" cap="none" dirty="0">
                <a:solidFill>
                  <a:schemeClr val="dk1"/>
                </a:solidFill>
                <a:effectLst/>
                <a:latin typeface="Arial"/>
                <a:ea typeface="Arial"/>
                <a:cs typeface="Arial"/>
                <a:sym typeface="Arial"/>
              </a:rPr>
              <a:t>Cancer cell (with or without Wnt proteins):</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Some cancer cells have loss-of-function mutations in the APC gene. In the absence of functional APC protein, the destruction complex cannot form, b-catenin accumulates, enters the nucleus, and locks the Wnt pathway in the ON position.</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The parts labeled are</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G S K 3</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Axin</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Beta catenin enters nucleus</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Genes activated: M Y C, C Y C D 1, and others</a:t>
            </a:r>
          </a:p>
          <a:p>
            <a:pPr marL="1085850" lvl="2"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Cell proliferation of cancel cell.</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4044972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r>
              <a:rPr lang="en-US" sz="1200" b="0" i="0" u="none" strike="noStrike" kern="1200" cap="none" dirty="0">
                <a:solidFill>
                  <a:schemeClr val="dk1"/>
                </a:solidFill>
                <a:effectLst/>
                <a:latin typeface="Arial"/>
                <a:ea typeface="Arial"/>
                <a:cs typeface="Arial"/>
                <a:sym typeface="Arial"/>
              </a:rPr>
              <a:t>The uncolored micrograph shows fragmented and rearranged pieces of chromosomes of different sizes. The colored micrograph shows the same condition where there are single chromosomes represented in one color. Other chromosomes are represented in two or more colors each.</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6120139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Arial"/>
                <a:ea typeface="Arial"/>
                <a:cs typeface="Arial"/>
                <a:sym typeface="Arial"/>
              </a:rPr>
              <a:t>The tubulin in the cell shows abnormal spindle with three poles. The measurement is marked as 5 micrometers.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6069940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r>
              <a:rPr lang="en-US" sz="1200" b="0" i="0" u="none" strike="noStrike" kern="1200" cap="none" dirty="0">
                <a:solidFill>
                  <a:schemeClr val="dk1"/>
                </a:solidFill>
                <a:effectLst/>
                <a:latin typeface="Arial"/>
                <a:ea typeface="Arial"/>
                <a:cs typeface="Arial"/>
                <a:sym typeface="Arial"/>
              </a:rPr>
              <a:t>The progression of the cancerous cells shows genetic instability, defects in DNA repair or chromosomal sorting. The progression is as below:</a:t>
            </a:r>
          </a:p>
          <a:p>
            <a:pPr marL="685800" lvl="1" indent="-228600">
              <a:buFont typeface="+mj-lt"/>
              <a:buAutoNum type="arabicPeriod"/>
            </a:pPr>
            <a:r>
              <a:rPr lang="en-US" sz="1200" b="0" i="0" u="none" strike="noStrike" kern="1200" cap="none" dirty="0">
                <a:solidFill>
                  <a:schemeClr val="dk1"/>
                </a:solidFill>
                <a:effectLst/>
                <a:latin typeface="Arial"/>
                <a:ea typeface="Arial"/>
                <a:cs typeface="Arial"/>
                <a:sym typeface="Arial"/>
              </a:rPr>
              <a:t>Normal cells to early benign tumor by the process of A P C mutation.</a:t>
            </a:r>
          </a:p>
          <a:p>
            <a:pPr marL="685800" lvl="1" indent="-228600">
              <a:buFont typeface="+mj-lt"/>
              <a:buAutoNum type="arabicPeriod"/>
            </a:pPr>
            <a:r>
              <a:rPr lang="en-US" sz="1200" b="0" i="0" u="none" strike="noStrike" kern="1200" cap="none" dirty="0">
                <a:solidFill>
                  <a:schemeClr val="dk1"/>
                </a:solidFill>
                <a:effectLst/>
                <a:latin typeface="Arial"/>
                <a:ea typeface="Arial"/>
                <a:cs typeface="Arial"/>
                <a:sym typeface="Arial"/>
              </a:rPr>
              <a:t>Early benign tumor to intermediate benign tumor by K R A S mutation.</a:t>
            </a:r>
          </a:p>
          <a:p>
            <a:pPr marL="685800" lvl="1" indent="-228600">
              <a:buFont typeface="+mj-lt"/>
              <a:buAutoNum type="arabicPeriod"/>
            </a:pPr>
            <a:r>
              <a:rPr lang="en-US" sz="1200" b="0" i="0" u="none" strike="noStrike" kern="1200" cap="none" dirty="0">
                <a:solidFill>
                  <a:schemeClr val="dk1"/>
                </a:solidFill>
                <a:effectLst/>
                <a:latin typeface="Arial"/>
                <a:ea typeface="Arial"/>
                <a:cs typeface="Arial"/>
                <a:sym typeface="Arial"/>
              </a:rPr>
              <a:t>Intermediate benign tumor to late benign tumor by S M A D 4 mutation.</a:t>
            </a:r>
          </a:p>
          <a:p>
            <a:pPr marL="685800" lvl="1" indent="-228600">
              <a:buFont typeface="+mj-lt"/>
              <a:buAutoNum type="arabicPeriod"/>
            </a:pPr>
            <a:r>
              <a:rPr lang="en-US" sz="1200" b="0" i="0" u="none" strike="noStrike" kern="1200" cap="none" dirty="0">
                <a:solidFill>
                  <a:schemeClr val="dk1"/>
                </a:solidFill>
                <a:effectLst/>
                <a:latin typeface="Arial"/>
                <a:ea typeface="Arial"/>
                <a:cs typeface="Arial"/>
                <a:sym typeface="Arial"/>
              </a:rPr>
              <a:t>Late benign tumor to localized cancer by p 53 mutation.</a:t>
            </a:r>
          </a:p>
          <a:p>
            <a:pPr marL="685800" lvl="1" indent="-228600">
              <a:buFont typeface="+mj-lt"/>
              <a:buAutoNum type="arabicPeriod"/>
            </a:pPr>
            <a:r>
              <a:rPr lang="en-US" sz="1200" b="0" i="0" u="none" strike="noStrike" kern="1200" cap="none" dirty="0">
                <a:solidFill>
                  <a:schemeClr val="dk1"/>
                </a:solidFill>
                <a:effectLst/>
                <a:latin typeface="Arial"/>
                <a:ea typeface="Arial"/>
                <a:cs typeface="Arial"/>
                <a:sym typeface="Arial"/>
              </a:rPr>
              <a:t>Localized cancer to invasion and metastasis by other mutations and epigenetic changes.</a:t>
            </a:r>
          </a:p>
          <a:p>
            <a:r>
              <a:rPr lang="en-US" sz="1200" b="0" i="0" u="none" strike="noStrike" kern="1200" cap="none" dirty="0">
                <a:solidFill>
                  <a:schemeClr val="dk1"/>
                </a:solidFill>
                <a:effectLst/>
                <a:latin typeface="Arial"/>
                <a:ea typeface="Arial"/>
                <a:cs typeface="Arial"/>
                <a:sym typeface="Arial"/>
              </a:rPr>
              <a:t>Each stage shows more abnormal and increasing number of mutant cells than the previous stage.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528860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r>
              <a:rPr lang="en-US" sz="1200" b="0" i="0" u="none" strike="noStrike" kern="1200" cap="none" dirty="0">
                <a:solidFill>
                  <a:schemeClr val="dk1"/>
                </a:solidFill>
                <a:effectLst/>
                <a:latin typeface="Arial"/>
                <a:ea typeface="Arial"/>
                <a:cs typeface="Arial"/>
                <a:sym typeface="Arial"/>
              </a:rPr>
              <a:t>The mutations are caused by:</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Replication or repair errors</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Radiation</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Chemicals</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Infectious agents</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Heredity</a:t>
            </a:r>
          </a:p>
          <a:p>
            <a:r>
              <a:rPr lang="en-US" sz="1200" b="0" i="0" u="none" strike="noStrike" kern="1200" cap="none" dirty="0">
                <a:solidFill>
                  <a:schemeClr val="dk1"/>
                </a:solidFill>
                <a:effectLst/>
                <a:latin typeface="Arial"/>
                <a:ea typeface="Arial"/>
                <a:cs typeface="Arial"/>
                <a:sym typeface="Arial"/>
              </a:rPr>
              <a:t>The carcinogenesis process is as below:</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Mutations in genes causes oncogenes. </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Inactivated tumor suppressor genes cause genetic instability and hence mutations. </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This leads to tumor-promoting inflammation.</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There are six characteristic hallmarks of cancer.</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Self-sufficiency in growth signals</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Insensitivity to antigrowth signals</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Evasion of apoptosis</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Limitless replicative potential</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Sustained angiogenesis</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Tissue invasion and metastasis</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Others: Metabolic changes, escaping immune surveillance.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6167496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Long Description:</a:t>
            </a:r>
          </a:p>
          <a:p>
            <a:r>
              <a:rPr lang="en-US" sz="1200" b="0" i="0" u="none" strike="noStrike" kern="1200" cap="none" dirty="0">
                <a:solidFill>
                  <a:schemeClr val="dk1"/>
                </a:solidFill>
                <a:effectLst/>
                <a:latin typeface="Arial"/>
                <a:ea typeface="Arial"/>
                <a:cs typeface="Arial"/>
                <a:sym typeface="Arial"/>
              </a:rPr>
              <a:t>The difference in traits for the tumors are as follows: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Nuclear size: benign – small; malignant – large</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N/C ratio (ratio of nuclear to cytoplasmic volume): benign – low; malignant – high</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Nuclear shape: benign – regular; malignant – pleomorphic (irregular shape)</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Mitotic index: benign – low; malignant – high</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Tissue organization: benign – normal; malignant – disorganized</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Differentiation: benign – well differentiated; malignant – poorly differentiated</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Tumor boundary: benign – well defined; malignant – poorly defined</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An illustration shows a well-defined benign tumor that is circular in shape and a poorly defined malignant tumor that has an irregular shape.</a:t>
            </a:r>
            <a:endParaRPr lang="en-IN" sz="1200" b="0" i="0" u="none" strike="noStrike" kern="1200" cap="none" dirty="0">
              <a:solidFill>
                <a:schemeClr val="dk1"/>
              </a:solidFill>
              <a:effectLst/>
              <a:latin typeface="Arial"/>
              <a:ea typeface="Arial"/>
              <a:cs typeface="Arial"/>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89044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574099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r>
              <a:rPr lang="en-US" sz="1200" b="0" i="0" u="none" strike="noStrike" kern="1200" cap="none" dirty="0">
                <a:solidFill>
                  <a:schemeClr val="dk1"/>
                </a:solidFill>
                <a:effectLst/>
                <a:latin typeface="Arial"/>
                <a:ea typeface="Arial"/>
                <a:cs typeface="Arial"/>
                <a:sym typeface="Arial"/>
              </a:rPr>
              <a:t>The parts labeled are as below:</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Antigen on tumor cell in the extracellular space.</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Chimeric antigen receptor or C A R binding to the target.</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C A R consists of antigen binding domain in the extracellular space, co-stimulation domains, and T-cell stimulation domains in the cytosol part of the cell.</a:t>
            </a:r>
          </a:p>
          <a:p>
            <a:pPr marL="17145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T cell stimulation domain causes T cell activation.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309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0106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95375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65136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44343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18451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6561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9847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148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77501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69951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7759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42953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47753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details of the line graphs are as below:</a:t>
            </a:r>
          </a:p>
          <a:p>
            <a:r>
              <a:rPr lang="en-US" sz="1200" b="0" i="0" u="none" strike="noStrike" kern="1200" cap="none" dirty="0">
                <a:solidFill>
                  <a:schemeClr val="dk1"/>
                </a:solidFill>
                <a:effectLst/>
                <a:latin typeface="Arial"/>
                <a:ea typeface="Arial"/>
                <a:cs typeface="Arial"/>
                <a:sym typeface="Arial"/>
              </a:rPr>
              <a:t>The X axis shows weeks from 0 to 30, in increments of 10. The Y axis shows percent of animals forming tumors from 0 to 50.</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Only DMBA: When DMDA was administered, the percent of animals forming tumors increased slightly from 0 to about 10 and remained same through the weeks.</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DMBA and croton oil: When DMBA was administered for 0 to 18 weeks, the percent of animals forming tumors increased slightly from 0 to about 10 and remained same through the weeks. When croton oil was applied from almost week 18, there was a steep increase in the percent of animals growing tumor from 10 to 100 as the number of weeks increased.</a:t>
            </a:r>
          </a:p>
          <a:p>
            <a:pPr marL="228600" indent="-228600">
              <a:buFont typeface="+mj-lt"/>
              <a:buAutoNum type="arabicPeriod"/>
            </a:pPr>
            <a:r>
              <a:rPr lang="en-US" sz="1200" b="0" i="0" u="none" strike="noStrike" kern="1200" cap="none" dirty="0">
                <a:solidFill>
                  <a:schemeClr val="dk1"/>
                </a:solidFill>
                <a:effectLst/>
                <a:latin typeface="Arial"/>
                <a:ea typeface="Arial"/>
                <a:cs typeface="Arial"/>
                <a:sym typeface="Arial"/>
              </a:rPr>
              <a:t>Only croton oil: When only croton oil was administered, the number of animals forming tumor remained constant just above 0 through the weeks.</a:t>
            </a: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43077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7176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04825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818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9766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different stages are as below indicated in different color shades of cells:</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Initiation: There are four light shaded cells. Mutation occurs in one of the cells and is in darker shade.</a:t>
            </a:r>
          </a:p>
          <a:p>
            <a:pPr marL="228600" lvl="0" indent="-228600">
              <a:buFont typeface="+mj-lt"/>
              <a:buAutoNum type="arabicPeriod" startAt="2"/>
            </a:pPr>
            <a:r>
              <a:rPr lang="en-US" sz="1200" b="0" i="0" u="none" strike="noStrike" kern="1200" cap="none" dirty="0">
                <a:solidFill>
                  <a:schemeClr val="dk1"/>
                </a:solidFill>
                <a:effectLst/>
                <a:latin typeface="Arial"/>
                <a:ea typeface="Arial"/>
                <a:cs typeface="Arial"/>
                <a:sym typeface="Arial"/>
              </a:rPr>
              <a:t>Promotion:  </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The one mutated cell undergoes cell proliferation and become six cells in the same shade of color. </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Mutation or epigenetic change occurs in the six cells that give rise to 7 cells where one cell is in deep red shade.</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Proliferation and selection happens and the red cell gives rise to multiple such cells.</a:t>
            </a:r>
          </a:p>
          <a:p>
            <a:pPr marL="228600" lvl="0" indent="-228600">
              <a:buFont typeface="+mj-lt"/>
              <a:buAutoNum type="arabicPeriod" startAt="3"/>
            </a:pPr>
            <a:r>
              <a:rPr lang="en-US" sz="1200" b="0" i="0" u="none" strike="noStrike" kern="1200" cap="none" dirty="0">
                <a:solidFill>
                  <a:schemeClr val="dk1"/>
                </a:solidFill>
                <a:effectLst/>
                <a:latin typeface="Arial"/>
                <a:ea typeface="Arial"/>
                <a:cs typeface="Arial"/>
                <a:sym typeface="Arial"/>
              </a:rPr>
              <a:t>Tumor progression: </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Mutation or epigenetic change occurs where a red cell gives rise to purple cell as well.</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Proliferation and selection of such purple cells gives rise to multiple such purple cells.</a:t>
            </a:r>
          </a:p>
          <a:p>
            <a:r>
              <a:rPr lang="en-US" sz="1200" b="0" i="0" u="none" strike="noStrike" kern="1200" cap="none" dirty="0">
                <a:solidFill>
                  <a:schemeClr val="dk1"/>
                </a:solidFill>
                <a:effectLst/>
                <a:latin typeface="Arial"/>
                <a:ea typeface="Arial"/>
                <a:cs typeface="Arial"/>
                <a:sym typeface="Arial"/>
              </a:rPr>
              <a:t>The initial light colored cells are almost spherical in shape. The darker ones are slightly disoriented in shape. The red ones show protrusions as stages develop. The purple ones are highly disoriented in shape with multiple protrusions on the cells.</a:t>
            </a:r>
            <a:endParaRPr lang="en-US" sz="14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40572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4697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44231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12893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58733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64192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details are as below:</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Cancer cells grown in an isolated thyroid gland: The apparatus shows a vertical transparent flask with thyroid gland at the bottom. A nutrient solution is infused from the top into the blood vessel of the thyroid gland. Injected cancer cells stop growing due to lack of blood supply as mass reaches 1 to 2 millimeters in diameter.</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Cancer cells grown on the iris or in the anterior chamber of the eye: The eye’s parts that are labeled are lens, iris, and cornea. Tumor cells are suspended in the anterior chamber where there are no blood vessels. This stopped growing after a certain stage. However, tumor cells suspended on the iris with rich blood supply are growing well on the iris.</a:t>
            </a:r>
          </a:p>
          <a:p>
            <a:pPr marL="22860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graph shows number of days on the X axis from 0 to 10, in increments of 5 and tumor volume in millimeter cubed on the Y axis. The tumor cells growing on iris show a steep increase in number beyond 5 days to about 100 millimeter cubed. The tumor cells suspended in the anterior chamber do not grow as time increases.</a:t>
            </a: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9524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20820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61901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7954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7133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79737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32729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79521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The details of the steps are as below:</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Cancer cells invade surrounding tissues and vessels. </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Cancer cells are transported by the circulatory system to distant sites.</a:t>
            </a:r>
          </a:p>
          <a:p>
            <a:pPr marL="228600" indent="-228600">
              <a:buFont typeface="+mj-lt"/>
              <a:buAutoNum type="arabicPeriod"/>
            </a:pPr>
            <a:r>
              <a:rPr lang="en-US" sz="1200" b="0" i="0" u="none" strike="noStrike" kern="1200" cap="none" dirty="0">
                <a:solidFill>
                  <a:schemeClr val="dk1"/>
                </a:solidFill>
                <a:effectLst/>
                <a:latin typeface="Arial"/>
                <a:ea typeface="Arial"/>
                <a:cs typeface="Arial"/>
                <a:sym typeface="Arial"/>
              </a:rPr>
              <a:t>Cancer cells reinvade and grow at new location.</a:t>
            </a: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3414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7454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625836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384966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842026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935675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17344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12860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564005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different stages are as below:</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Injecting melanoma cells into a mouse.</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 few metastases form in the lungs.</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Remove lung metastases and inject into another mouse number 2.</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Remove lung metastases from mouse number 2 and inject into another mouse number 3.</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Repeat cycle of removing lung metastases and injecting the cells into new mice until 10 cycles are completed.</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Multiple melanoma cells that form many lung metastases are isolated. </a:t>
            </a:r>
          </a:p>
          <a:p>
            <a:pPr marL="22860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number of metastases increases in every cycle.</a:t>
            </a: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567272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938942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324666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563750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468105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218374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36142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details of the graphs are as below:</a:t>
            </a:r>
          </a:p>
          <a:p>
            <a:r>
              <a:rPr lang="en-US" sz="1200" b="0" i="0" u="none" strike="noStrike" kern="1200" cap="none" dirty="0">
                <a:solidFill>
                  <a:schemeClr val="dk1"/>
                </a:solidFill>
                <a:effectLst/>
                <a:latin typeface="Arial"/>
                <a:ea typeface="Arial"/>
                <a:cs typeface="Arial"/>
                <a:sym typeface="Arial"/>
              </a:rPr>
              <a:t>Line graph:</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 multi-line graph shows years on the X axis from 1925 to 2020, in increments of 25 years. The Y axis shows cigarette consumption per person per year of age more than 18 from 0 to 4000, in increments of 2000.</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approximate data points are as below for cigarette consumption per person per year of 18 plus age:</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Cigarette consumption: (1925, 750); (1950, 2000); (1975, 4000); (2000, 2500); </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Male lung cancer deaths: (1925, 0); (1950, 1000); (1975, 3000); (2000, 4000).</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Female lung cancer deaths: (1925, 0); (1950, 50); (1975, 500); (2000, 2000).</a:t>
            </a:r>
          </a:p>
          <a:p>
            <a:pPr marL="228600" lvl="0" indent="-228600">
              <a:buFont typeface="+mj-lt"/>
              <a:buAutoNum type="arabicPeriod" startAt="3"/>
            </a:pPr>
            <a:r>
              <a:rPr lang="en-US" sz="1200" b="0" i="0" u="none" strike="noStrike" kern="1200" cap="none" dirty="0">
                <a:solidFill>
                  <a:schemeClr val="dk1"/>
                </a:solidFill>
                <a:effectLst/>
                <a:latin typeface="Arial"/>
                <a:ea typeface="Arial"/>
                <a:cs typeface="Arial"/>
                <a:sym typeface="Arial"/>
              </a:rPr>
              <a:t>The approximate data points are as below for age adjusted lung cancer death rate per 1,00,000 people:</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Cigarette consumption: (1925, 15); (1950, 40); (1975, 80), (2000, 40).</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Male lung cancer deaths: (1925, 0); (1950, 20); (1975, 45); (2000, 80).</a:t>
            </a: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Female lung cancer deaths: (1925, 0);  (1950, 5); (1975, 15); (2000, 38).</a:t>
            </a:r>
          </a:p>
          <a:p>
            <a:r>
              <a:rPr lang="en-US" sz="1200" b="0" i="0" u="none" strike="noStrike" kern="1200" cap="none" dirty="0">
                <a:solidFill>
                  <a:schemeClr val="dk1"/>
                </a:solidFill>
                <a:effectLst/>
                <a:latin typeface="Arial"/>
                <a:ea typeface="Arial"/>
                <a:cs typeface="Arial"/>
                <a:sym typeface="Arial"/>
              </a:rPr>
              <a:t>Bar graphs:</a:t>
            </a:r>
          </a:p>
          <a:p>
            <a:r>
              <a:rPr lang="en-US" sz="1200" b="0" i="0" u="none" strike="noStrike" kern="1200" cap="none" dirty="0">
                <a:solidFill>
                  <a:schemeClr val="dk1"/>
                </a:solidFill>
                <a:effectLst/>
                <a:latin typeface="Arial"/>
                <a:ea typeface="Arial"/>
                <a:cs typeface="Arial"/>
                <a:sym typeface="Arial"/>
              </a:rPr>
              <a:t>The approximate data points are as below.</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Cigarettes per day on X axis versus relative risk of dying of lung cancer on Y axis: (0, 1); (1 to 14 years, 9); (15 to 24 years, 14); (25 plus years, over 25). As cigarettes per day increases, risk increases.</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Age started smoking on the X axis versus relative risk of dying of lung cancer on Y axis: (Never, 1); (25 plus, 5); (20 to 24, 10); (15 to 19, 15); (less than 15, 18). If smoking was started at a lesser age, risk increases.</a:t>
            </a:r>
          </a:p>
          <a:p>
            <a:pPr marL="228600" indent="-228600">
              <a:buFont typeface="+mj-lt"/>
              <a:buAutoNum type="arabicPeriod"/>
            </a:pPr>
            <a:r>
              <a:rPr lang="en-US" sz="1200" b="0" i="0" u="none" strike="noStrike" kern="1200" cap="none" dirty="0">
                <a:solidFill>
                  <a:schemeClr val="dk1"/>
                </a:solidFill>
                <a:effectLst/>
                <a:latin typeface="Arial"/>
                <a:ea typeface="Arial"/>
                <a:cs typeface="Arial"/>
                <a:sym typeface="Arial"/>
              </a:rPr>
              <a:t> Years after quitting smoking on the X axis versus relative risk of dying of lung cancer on Y axis: (0, 14); (1 to 4, 13); (5 to 9, 8); (10 to 19, 2); (20 plus, 2).</a:t>
            </a:r>
            <a:endParaRPr lang="en-US" sz="14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details of the illustration are as below:</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parts that are labeled are test tubes with solutions containing bacteria that require histidine to grow, substance being tested, liver homogenate, and incubate.</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Incubate the test substance with liver homogenate and add the mixture to one culture dish.</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Add bacteria to growth medium lacking histidine.</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Let bacteria grow.</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More colonies grow if test substance is a mutagen (because some cells acquire mutations that allow them to make histidine).</a:t>
            </a:r>
          </a:p>
          <a:p>
            <a:r>
              <a:rPr lang="en-US" sz="1200" b="0" i="0" u="none" strike="noStrike" kern="1200" cap="none" dirty="0">
                <a:solidFill>
                  <a:schemeClr val="dk1"/>
                </a:solidFill>
                <a:effectLst/>
                <a:latin typeface="Arial"/>
                <a:ea typeface="Arial"/>
                <a:cs typeface="Arial"/>
                <a:sym typeface="Arial"/>
              </a:rPr>
              <a:t>Bar graph: The X axis shows increasing mutagenic potency from 100 to 10 power negative 2 in microgram required to produce 100 colonies per plate. The Y axis shows increasing carcinogenic potency in milligram per day giving 50 percent of animals a tumor within 2 years. The approximate values of increasing mutagenic potency and increasing carcinogenic property in the below order are:</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Benzidine: mutagenic potency: 20; carcinogenic potency: 10.</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Dibenz[a,h]anthracene: mutagenic potency: 5; carcinogenic potency: 1.</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Propane sultone: mutagenic potency: 3; carcinogenic potency: greater than 1.</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Benzo[a]pyrene: mutagenic potency: 10 power negative 1; carcinogenic potency: 10 power negative 1.</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Sterigmatocystin: mutagenic potency: 10 power negative 2; carcinogenic potency: 10 power negative 2.</a:t>
            </a:r>
          </a:p>
          <a:p>
            <a:pPr marL="228600" indent="-228600">
              <a:buFont typeface="+mj-lt"/>
              <a:buAutoNum type="arabicPeriod"/>
            </a:pPr>
            <a:r>
              <a:rPr lang="en-US" sz="1200" b="0" i="0" u="none" strike="noStrike" kern="1200" cap="none" dirty="0">
                <a:solidFill>
                  <a:schemeClr val="dk1"/>
                </a:solidFill>
                <a:effectLst/>
                <a:latin typeface="Arial"/>
                <a:ea typeface="Arial"/>
                <a:cs typeface="Arial"/>
                <a:sym typeface="Arial"/>
              </a:rPr>
              <a:t>Aflatoxin: mutagenic potency: greater than 10 power negative 2; carcinogenic potency: 10 power negative 3.</a:t>
            </a: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857581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The X axis shows the frequency of C C to T T mutation and C to T not at dipyrimidine site. The Y axis shows excess mutations percentage from 0 to 40, in increments of 20.</a:t>
            </a:r>
          </a:p>
          <a:p>
            <a:r>
              <a:rPr lang="en-US" sz="1200" b="0" i="0" u="none" strike="noStrike" kern="1200" cap="none" dirty="0">
                <a:solidFill>
                  <a:schemeClr val="dk1"/>
                </a:solidFill>
                <a:effectLst/>
                <a:latin typeface="Arial"/>
                <a:ea typeface="Arial"/>
                <a:cs typeface="Arial"/>
                <a:sym typeface="Arial"/>
              </a:rPr>
              <a:t>The approximate data points are as below:</a:t>
            </a:r>
          </a:p>
          <a:p>
            <a:pPr marL="685800" lvl="1" indent="-228600">
              <a:buFont typeface="+mj-lt"/>
              <a:buAutoNum type="arabicPeriod"/>
            </a:pPr>
            <a:r>
              <a:rPr lang="en-US" sz="1200" b="0" i="0" u="none" strike="noStrike" kern="1200" cap="none" dirty="0">
                <a:solidFill>
                  <a:schemeClr val="dk1"/>
                </a:solidFill>
                <a:effectLst/>
                <a:latin typeface="Arial"/>
                <a:ea typeface="Arial"/>
                <a:cs typeface="Arial"/>
                <a:sym typeface="Arial"/>
              </a:rPr>
              <a:t>C C to T T mutation</a:t>
            </a:r>
          </a:p>
          <a:p>
            <a:pPr marL="685800" lvl="1" indent="-228600">
              <a:buFont typeface="+mj-lt"/>
              <a:buAutoNum type="arabicPeriod"/>
            </a:pPr>
            <a:r>
              <a:rPr lang="en-US" sz="1200" b="0" i="0" u="none" strike="noStrike" kern="1200" cap="none" dirty="0">
                <a:solidFill>
                  <a:schemeClr val="dk1"/>
                </a:solidFill>
                <a:effectLst/>
                <a:latin typeface="Arial"/>
                <a:ea typeface="Arial"/>
                <a:cs typeface="Arial"/>
                <a:sym typeface="Arial"/>
              </a:rPr>
              <a:t>Skin cancer: 22 percent; Internal cancers: Negligible.</a:t>
            </a:r>
          </a:p>
          <a:p>
            <a:pPr marL="685800" lvl="1" indent="-228600">
              <a:buFont typeface="+mj-lt"/>
              <a:buAutoNum type="arabicPeriod"/>
            </a:pPr>
            <a:r>
              <a:rPr lang="en-US" sz="1200" b="0" i="0" u="none" strike="noStrike" kern="1200" cap="none" dirty="0">
                <a:solidFill>
                  <a:schemeClr val="dk1"/>
                </a:solidFill>
                <a:effectLst/>
                <a:latin typeface="Arial"/>
                <a:ea typeface="Arial"/>
                <a:cs typeface="Arial"/>
                <a:sym typeface="Arial"/>
              </a:rPr>
              <a:t>C to T not at dipyrimidine site</a:t>
            </a:r>
          </a:p>
          <a:p>
            <a:pPr marL="685800" lvl="1" indent="-228600">
              <a:buFont typeface="+mj-lt"/>
              <a:buAutoNum type="arabicPeriod"/>
            </a:pPr>
            <a:r>
              <a:rPr lang="en-US" sz="1200" b="0" i="0" u="none" strike="noStrike" kern="1200" cap="none" dirty="0">
                <a:solidFill>
                  <a:schemeClr val="dk1"/>
                </a:solidFill>
                <a:effectLst/>
                <a:latin typeface="Arial"/>
                <a:ea typeface="Arial"/>
                <a:cs typeface="Arial"/>
                <a:sym typeface="Arial"/>
              </a:rPr>
              <a:t>Skin cancer: Negligible; Internal cancers: 19 percent.</a:t>
            </a: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details are as below:</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Normal </a:t>
            </a:r>
            <a:r>
              <a:rPr lang="en-IN" dirty="0"/>
              <a:t>growth</a:t>
            </a:r>
            <a:endParaRPr lang="en-US" sz="1200" b="0" i="0" u="none" strike="noStrike" kern="1200" cap="none" dirty="0">
              <a:solidFill>
                <a:schemeClr val="dk1"/>
              </a:solidFill>
              <a:effectLst/>
              <a:latin typeface="Arial"/>
              <a:ea typeface="Arial"/>
              <a:cs typeface="Arial"/>
              <a:sym typeface="Arial"/>
            </a:endParaRPr>
          </a:p>
          <a:p>
            <a:pPr marL="685800" lvl="1" indent="-22860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Shedding of dead cells happens just below the outer skin surface. </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Below the outer skin surface are squamous cells, a basal layer of </a:t>
            </a:r>
            <a:r>
              <a:rPr lang="en-US" sz="1200" b="0" i="0" u="none" strike="noStrike" kern="1200" cap="none" dirty="0" err="1">
                <a:solidFill>
                  <a:schemeClr val="dk1"/>
                </a:solidFill>
                <a:effectLst/>
                <a:latin typeface="Arial"/>
                <a:ea typeface="Arial"/>
                <a:cs typeface="Arial"/>
                <a:sym typeface="Arial"/>
              </a:rPr>
              <a:t>undividing</a:t>
            </a:r>
            <a:r>
              <a:rPr lang="en-US" sz="1200" b="0" i="0" u="none" strike="noStrike" kern="1200" cap="none" dirty="0">
                <a:solidFill>
                  <a:schemeClr val="dk1"/>
                </a:solidFill>
                <a:effectLst/>
                <a:latin typeface="Arial"/>
                <a:ea typeface="Arial"/>
                <a:cs typeface="Arial"/>
                <a:sym typeface="Arial"/>
              </a:rPr>
              <a:t> cells, basal lamina, and underlying tissue in this sequence. </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cells below the surface are arranged neatly in rows and columns, one above the other. </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Cell division in basal layer gives rise to one cell above. </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Cell migration and differentiation happen from the basal layer to the surface. </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Only the cells in the basal layer with the capacity to divide are shaded in light color and look elongated in the illustration. </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cells above it are in dark and shorter as they go higher </a:t>
            </a:r>
            <a:r>
              <a:rPr lang="en-US" sz="1200" b="0" i="0" u="none" strike="noStrike" kern="1200" cap="none" dirty="0" err="1">
                <a:solidFill>
                  <a:schemeClr val="dk1"/>
                </a:solidFill>
                <a:effectLst/>
                <a:latin typeface="Arial"/>
                <a:ea typeface="Arial"/>
                <a:cs typeface="Arial"/>
                <a:sym typeface="Arial"/>
              </a:rPr>
              <a:t>thawth</a:t>
            </a:r>
            <a:r>
              <a:rPr lang="en-US" sz="1200" b="0" i="0" u="none" strike="noStrike" kern="1200" cap="none" dirty="0">
                <a:solidFill>
                  <a:schemeClr val="dk1"/>
                </a:solidFill>
                <a:effectLst/>
                <a:latin typeface="Arial"/>
                <a:ea typeface="Arial"/>
                <a:cs typeface="Arial"/>
                <a:sym typeface="Arial"/>
              </a:rPr>
              <a:t>: </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 do not divide.</a:t>
            </a:r>
          </a:p>
          <a:p>
            <a:pPr marL="228600" lvl="0" indent="-228600">
              <a:buFont typeface="+mj-lt"/>
              <a:buAutoNum type="arabicPeriod" startAt="2"/>
            </a:pPr>
            <a:r>
              <a:rPr lang="en-US" sz="1200" b="0" i="0" u="none" strike="noStrike" kern="1200" cap="none" dirty="0">
                <a:solidFill>
                  <a:schemeClr val="dk1"/>
                </a:solidFill>
                <a:effectLst/>
                <a:latin typeface="Arial"/>
                <a:ea typeface="Arial"/>
                <a:cs typeface="Arial"/>
                <a:sym typeface="Arial"/>
              </a:rPr>
              <a:t>Tumor growth: </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cell death does not happen appropriately and cells protrude above the outer surface of skin. </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cells below the surface are not arranged neatly in rows and columns; they are all over. </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Cell division in basal layer gives rise to multiple cells above. </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Cell migration and differentiation happen from the basal layer to the surface. </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cells in the basal layer and above too with the capacity to divide are shaded in light color and look elongated in the illustration. </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Certain cells in dark shade and shorter do not divide.</a:t>
            </a:r>
            <a:endParaRPr lang="en-US" sz="14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941722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share of HPV subtype from high to low are in the below order:</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HPV 16</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HPV 18</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HPV 45</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HPV 31</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HPV 33, 35, 39, 51, 52, 56, 58, 59, 68</a:t>
            </a: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DNA consists of proto-oncogene. The results of the five mechanisms are as below:</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Point mutation: Abnormal hyperactive protein indicated by a small purple strip within the proto-oncogene.</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Gene amplification: Excess normal protein is synthesized.</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Chromosomal translocation: Translocated chromosome on one side and excess normal protein is synthesized too. The other possibility is translocated chromosome with abnormal hyperactive protein.</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Local DNA arrangements: Insertion or deletion or inversion or transposition of abnormal hyperactive proteins.</a:t>
            </a:r>
          </a:p>
          <a:p>
            <a:pPr marL="228600" indent="-228600">
              <a:buFont typeface="+mj-lt"/>
              <a:buAutoNum type="arabicPeriod"/>
            </a:pPr>
            <a:r>
              <a:rPr lang="en-US" sz="1200" b="0" i="0" u="none" strike="noStrike" kern="1200" cap="none" dirty="0">
                <a:solidFill>
                  <a:schemeClr val="dk1"/>
                </a:solidFill>
                <a:effectLst/>
                <a:latin typeface="Arial"/>
                <a:ea typeface="Arial"/>
                <a:cs typeface="Arial"/>
                <a:sym typeface="Arial"/>
              </a:rPr>
              <a:t>Insertional mutagenesis: Viral DNA stimulating excess normal protein.</a:t>
            </a: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138606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Overexpression of Myc in Burkitt lymphoma: Chromosome number 8 with MYC segment and chromosome number 14 with an active region are labeled in the illustration. The reciprocal translocation process places normal MYC and other portion from chromosome number 8 to an adjacent location to the active region of chromosome number 14. This consists of mRNA that causes excess Myc protein. Also, the removed portion of chromosome 8 is compensated with portion from chromosome number 14.</a:t>
            </a: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The Philadelphia chromosome and the BCR-ABL kinase: Abnormally long chromosome number 9 consists of an A B L segment. Abnormally short chromosome number 22 consists of a B C R segment. By reciprocal translocation, the A B L segment along with some other portion from chromosome number 9 is placed adjacent to B C R of chromosome number 22. This mRNA encodes new fusion protein producing BCR-ABL protein. The resultant fusion chromosome is termed as Philadelphia chromosome. Also, the removed portion of chromosome 9 is compensated with portion from chromosome number 22.</a:t>
            </a: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steps are as below:</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DNA undergoes breakage at T P M 3 and N T R K 1.</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Fragment orients in opposite direction.</a:t>
            </a: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DNA is rejoined where a segment of T P M 3 is joined with N T R K 1 forming T R K oncogene.</a:t>
            </a:r>
          </a:p>
          <a:p>
            <a:pPr marL="228600" indent="-228600">
              <a:buFont typeface="+mj-lt"/>
              <a:buAutoNum type="arabicPeriod"/>
            </a:pPr>
            <a:r>
              <a:rPr lang="en-US" sz="1200" b="0" i="0" u="none" strike="noStrike" kern="1200" cap="none" dirty="0">
                <a:solidFill>
                  <a:schemeClr val="dk1"/>
                </a:solidFill>
                <a:effectLst/>
                <a:latin typeface="Arial"/>
                <a:ea typeface="Arial"/>
                <a:cs typeface="Arial"/>
                <a:sym typeface="Arial"/>
              </a:rPr>
              <a:t>Gene produces fusion protein. A coiled coil from tropomyosin and tyrosine kinase from receptor are shown. Small protrusions of P are shown on the tyrosine kinase.</a:t>
            </a: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data in the table is as follows: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Growth factors: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Oncognene name: v-sis; protein produced: PDGF; Oncognene origin: viral; common cancer type: sarcomas (monkeys)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Oncognene name: COL1A1-PDGFB; protein produced: PDGF; Oncognene origin: translocation; common cancer type: fibrosarcoma</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Receptors: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Oncognene name: v-erb-b; protein produced: epidermal growth factor receptor; Oncognene origin: viral; common cancer type: leukemia (chickens)</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Oncognene name: TRK; protein produced: nerve growth factor receptor; Oncognene origin: DNA rearrangement; common cancer type: thyroid</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Oncognene name: ERBB2; protein produced: epidermal growth factor receptor 2; Oncognene origin: amplification; common cancer type: breast</a:t>
            </a:r>
            <a:endParaRPr lang="en-IN" sz="1200" b="0" i="0" u="none" strike="noStrike" kern="1200" cap="none" dirty="0">
              <a:solidFill>
                <a:schemeClr val="dk1"/>
              </a:solidFill>
              <a:effectLst/>
              <a:latin typeface="Arial"/>
              <a:ea typeface="Arial"/>
              <a:cs typeface="Arial"/>
              <a:sym typeface="Arial"/>
            </a:endParaRPr>
          </a:p>
          <a:p>
            <a:pPr marL="17145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Oncognene name: v-mpl; protein produced: thrombopoietin receptor 2; Oncognene origin: viral; common cancer type: leukemia (mice)</a:t>
            </a: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244720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1800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754437"/>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3/19/2022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dirty="0"/>
          </a:p>
        </p:txBody>
      </p:sp>
    </p:spTree>
    <p:extLst>
      <p:ext uri="{BB962C8B-B14F-4D97-AF65-F5344CB8AC3E}">
        <p14:creationId xmlns:p14="http://schemas.microsoft.com/office/powerpoint/2010/main" val="272420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redi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9"/>
            <a:ext cx="3657600" cy="1088476"/>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9349B39A-AC01-4073-85EF-922E8DBA6C0A}"/>
              </a:ext>
            </a:extLst>
          </p:cNvPr>
          <p:cNvSpPr>
            <a:spLocks noGrp="1"/>
          </p:cNvSpPr>
          <p:nvPr>
            <p:ph type="pic" sz="quarter" idx="18"/>
          </p:nvPr>
        </p:nvSpPr>
        <p:spPr>
          <a:xfrm>
            <a:off x="457200" y="1517650"/>
            <a:ext cx="4178300" cy="4608513"/>
          </a:xfrm>
        </p:spPr>
        <p:txBody>
          <a:bodyPr/>
          <a:lstStyle/>
          <a:p>
            <a:endParaRPr lang="en-IN" dirty="0"/>
          </a:p>
        </p:txBody>
      </p:sp>
      <p:pic>
        <p:nvPicPr>
          <p:cNvPr id="11" name="Logo"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4" name="Content Placeholder 3">
            <a:extLst>
              <a:ext uri="{FF2B5EF4-FFF2-40B4-BE49-F238E27FC236}">
                <a16:creationId xmlns:a16="http://schemas.microsoft.com/office/drawing/2014/main" id="{9DBB0BF2-5162-4B6F-B06E-C4298E10EA5D}"/>
              </a:ext>
            </a:extLst>
          </p:cNvPr>
          <p:cNvSpPr>
            <a:spLocks noGrp="1"/>
          </p:cNvSpPr>
          <p:nvPr>
            <p:ph sz="quarter" idx="19"/>
          </p:nvPr>
        </p:nvSpPr>
        <p:spPr>
          <a:xfrm>
            <a:off x="5145088" y="5110163"/>
            <a:ext cx="3541712" cy="674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0325856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p>
            <a:pPr lvl="0"/>
            <a:r>
              <a:rPr lang="en-US" dirty="0"/>
              <a:t>Edit Master text styles</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399197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694830" y="1552575"/>
            <a:ext cx="3991970"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1" y="1552575"/>
            <a:ext cx="2595603" cy="4438650"/>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3274199" y="1552575"/>
            <a:ext cx="2595602" cy="4438650"/>
          </a:xfrm>
        </p:spPr>
        <p:txBody>
          <a:bodyPr/>
          <a:lstStyle>
            <a:lvl1pPr>
              <a:defRPr/>
            </a:lvl1p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6091197" y="1552575"/>
            <a:ext cx="2595603"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1" y="1552575"/>
            <a:ext cx="2595603" cy="4438650"/>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3274199" y="1552575"/>
            <a:ext cx="2595602" cy="4438650"/>
          </a:xfrm>
        </p:spPr>
        <p:txBody>
          <a:bodyPr/>
          <a:lstStyle>
            <a:lvl1pPr>
              <a:defRPr/>
            </a:lvl1p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6091197" y="1552575"/>
            <a:ext cx="2595603"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p:cNvSpPr>
            <a:spLocks noGrp="1"/>
          </p:cNvSpPr>
          <p:nvPr>
            <p:ph type="pic" sz="quarter" idx="16"/>
          </p:nvPr>
        </p:nvSpPr>
        <p:spPr>
          <a:xfrm>
            <a:off x="1092200" y="2870200"/>
            <a:ext cx="6197600" cy="2108200"/>
          </a:xfrm>
        </p:spPr>
        <p:txBody>
          <a:bodyPr/>
          <a:lstStyle/>
          <a:p>
            <a:endParaRPr lang="en-IN" dirty="0"/>
          </a:p>
        </p:txBody>
      </p:sp>
    </p:spTree>
    <p:extLst>
      <p:ext uri="{BB962C8B-B14F-4D97-AF65-F5344CB8AC3E}">
        <p14:creationId xmlns:p14="http://schemas.microsoft.com/office/powerpoint/2010/main" val="127863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188595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2572593" y="1552575"/>
            <a:ext cx="1885950" cy="4438650"/>
          </a:xfrm>
        </p:spPr>
        <p:txBody>
          <a:body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4687986" y="1552575"/>
            <a:ext cx="1885950" cy="4438650"/>
          </a:xfrm>
        </p:spPr>
        <p:txBody>
          <a:bodyPr/>
          <a:lstStyle/>
          <a:p>
            <a:pPr lvl="0"/>
            <a:r>
              <a:rPr lang="en-US" dirty="0"/>
              <a:t>Click to add text</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hasCustomPrompt="1"/>
          </p:nvPr>
        </p:nvSpPr>
        <p:spPr>
          <a:xfrm>
            <a:off x="6803378" y="1552575"/>
            <a:ext cx="1885950" cy="4438650"/>
          </a:xfrm>
        </p:spPr>
        <p:txBody>
          <a:bodyPr/>
          <a:lstStyle/>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64" r:id="rId2"/>
    <p:sldLayoutId id="214748368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15" name="Logo"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Pearson Education Ltd.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76" r:id="rId2"/>
    <p:sldLayoutId id="2147483677" r:id="rId3"/>
    <p:sldLayoutId id="2147483678" r:id="rId4"/>
    <p:sldLayoutId id="2147483682" r:id="rId5"/>
    <p:sldLayoutId id="2147483679" r:id="rId6"/>
    <p:sldLayoutId id="2147483671" r:id="rId7"/>
    <p:sldLayoutId id="2147483673" r:id="rId8"/>
    <p:sldLayoutId id="2147483670" r:id="rId9"/>
    <p:sldLayoutId id="2147483669" r:id="rId10"/>
    <p:sldLayoutId id="2147483655" r:id="rId11"/>
    <p:sldLayoutId id="214748368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7.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1.xml"/><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2.xml"/><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3.xml"/><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4.xml"/><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5.xml"/><Relationship Id="rId1" Type="http://schemas.openxmlformats.org/officeDocument/2006/relationships/slideLayout" Target="../slideLayouts/slideLayout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6.xml"/><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7.xml"/><Relationship Id="rId1" Type="http://schemas.openxmlformats.org/officeDocument/2006/relationships/slideLayout" Target="../slideLayouts/slideLayout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8.xml"/><Relationship Id="rId1" Type="http://schemas.openxmlformats.org/officeDocument/2006/relationships/slideLayout" Target="../slideLayouts/slideLayout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9.xml"/><Relationship Id="rId1" Type="http://schemas.openxmlformats.org/officeDocument/2006/relationships/slideLayout" Target="../slideLayouts/slideLayout8.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46314" y="150055"/>
            <a:ext cx="8229600" cy="622828"/>
          </a:xfrm>
        </p:spPr>
        <p:txBody>
          <a:bodyPr lIns="0" tIns="0" rIns="0" bIns="0" anchor="ctr"/>
          <a:lstStyle/>
          <a:p>
            <a:r>
              <a:rPr lang="en-US" dirty="0"/>
              <a:t>Becker’s World of the Cell</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46314" y="886872"/>
            <a:ext cx="8229600" cy="359857"/>
          </a:xfrm>
        </p:spPr>
        <p:txBody>
          <a:bodyPr lIns="0" tIns="0" rIns="0" bIns="0" anchor="ctr"/>
          <a:lstStyle/>
          <a:p>
            <a:r>
              <a:rPr lang="en-US" dirty="0">
                <a:solidFill>
                  <a:schemeClr val="tx2"/>
                </a:solidFill>
              </a:rPr>
              <a:t>Tenth Edition, Global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4751388" y="2704810"/>
            <a:ext cx="3891870" cy="632859"/>
          </a:xfrm>
        </p:spPr>
        <p:txBody>
          <a:bodyPr lIns="0" tIns="0" rIns="0" bIns="0" anchor="ctr"/>
          <a:lstStyle/>
          <a:p>
            <a:pPr marL="0"/>
            <a:r>
              <a:rPr lang="en-US" dirty="0"/>
              <a:t>Chapter 26</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4751388" y="3418277"/>
            <a:ext cx="3891868" cy="530985"/>
          </a:xfrm>
        </p:spPr>
        <p:txBody>
          <a:bodyPr lIns="0" tIns="0" rIns="0" bIns="0" anchor="ctr"/>
          <a:lstStyle/>
          <a:p>
            <a:pPr marL="0">
              <a:defRPr/>
            </a:pPr>
            <a:r>
              <a:rPr lang="en-US" dirty="0"/>
              <a:t>Cancer Cells</a:t>
            </a:r>
          </a:p>
        </p:txBody>
      </p:sp>
      <p:sp>
        <p:nvSpPr>
          <p:cNvPr id="9" name="Content Placeholder 8">
            <a:extLst>
              <a:ext uri="{FF2B5EF4-FFF2-40B4-BE49-F238E27FC236}">
                <a16:creationId xmlns:a16="http://schemas.microsoft.com/office/drawing/2014/main" id="{7D27DE78-5C56-452E-9384-36BEE8BECDFE}"/>
              </a:ext>
            </a:extLst>
          </p:cNvPr>
          <p:cNvSpPr>
            <a:spLocks noGrp="1"/>
          </p:cNvSpPr>
          <p:nvPr>
            <p:ph sz="quarter" idx="19"/>
          </p:nvPr>
        </p:nvSpPr>
        <p:spPr>
          <a:xfrm>
            <a:off x="4882019" y="5549712"/>
            <a:ext cx="3935412" cy="557593"/>
          </a:xfrm>
        </p:spPr>
        <p:txBody>
          <a:bodyPr anchor="ctr"/>
          <a:lstStyle/>
          <a:p>
            <a:pPr marL="0" indent="0">
              <a:buNone/>
            </a:pPr>
            <a:r>
              <a:rPr lang="en-US" sz="1400" dirty="0">
                <a:latin typeface="+mn-lt"/>
              </a:rPr>
              <a:t>Lectures by Anna </a:t>
            </a:r>
            <a:r>
              <a:rPr lang="en-US" sz="1400" dirty="0" err="1">
                <a:latin typeface="+mn-lt"/>
              </a:rPr>
              <a:t>Hegsted</a:t>
            </a:r>
            <a:r>
              <a:rPr lang="en-US" sz="1400" dirty="0">
                <a:latin typeface="+mn-lt"/>
              </a:rPr>
              <a:t>, Simon Fraser University</a:t>
            </a:r>
            <a:endParaRPr lang="en-IN" sz="1400" dirty="0">
              <a:latin typeface="+mn-lt"/>
            </a:endParaRP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17"/>
          </p:nvPr>
        </p:nvSpPr>
        <p:spPr/>
        <p:txBody>
          <a:bodyPr/>
          <a:lstStyle/>
          <a:p>
            <a:r>
              <a:rPr lang="en-US" altLang="en-US" sz="1200" b="0" dirty="0">
                <a:latin typeface="Verdana"/>
                <a:ea typeface="Verdana" panose="020B0604030504040204" pitchFamily="34" charset="0"/>
                <a:cs typeface="Verdana" panose="020B0604030504040204" pitchFamily="34" charset="0"/>
              </a:rPr>
              <a:t>Copyright © 2022 Pearson Education Ltd. All Rights Reserved.</a:t>
            </a:r>
          </a:p>
        </p:txBody>
      </p:sp>
      <p:pic>
        <p:nvPicPr>
          <p:cNvPr id="11" name="Picture 10" descr="Front Cover: Becker's World of the Cell, Tenth Edition, Global Edition, by Jeff Hardin, James P Lodolce">
            <a:extLst>
              <a:ext uri="{FF2B5EF4-FFF2-40B4-BE49-F238E27FC236}">
                <a16:creationId xmlns:a16="http://schemas.microsoft.com/office/drawing/2014/main" id="{5CCC11F6-032F-4DD9-AD68-181ACA2402EB}"/>
              </a:ext>
            </a:extLst>
          </p:cNvPr>
          <p:cNvPicPr>
            <a:picLocks noChangeAspect="1"/>
          </p:cNvPicPr>
          <p:nvPr/>
        </p:nvPicPr>
        <p:blipFill>
          <a:blip r:embed="rId3"/>
          <a:stretch>
            <a:fillRect/>
          </a:stretch>
        </p:blipFill>
        <p:spPr>
          <a:xfrm>
            <a:off x="466432" y="1360717"/>
            <a:ext cx="3926181" cy="4873827"/>
          </a:xfrm>
          <a:prstGeom prst="rect">
            <a:avLst/>
          </a:prstGeom>
        </p:spPr>
      </p:pic>
    </p:spTree>
    <p:extLst>
      <p:ext uri="{BB962C8B-B14F-4D97-AF65-F5344CB8AC3E}">
        <p14:creationId xmlns:p14="http://schemas.microsoft.com/office/powerpoint/2010/main" val="2416709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42686" y="171829"/>
            <a:ext cx="8229600" cy="1090914"/>
          </a:xfrm>
        </p:spPr>
        <p:txBody>
          <a:bodyPr lIns="0" tIns="0" rIns="0" bIns="0" anchor="ctr"/>
          <a:lstStyle/>
          <a:p>
            <a:r>
              <a:rPr lang="en-US" dirty="0"/>
              <a:t>Balance Between Division and Differentiation</a:t>
            </a:r>
            <a:endParaRPr lang="en-US" sz="3600" dirty="0">
              <a:latin typeface="+mj-lt"/>
            </a:endParaRPr>
          </a:p>
        </p:txBody>
      </p:sp>
      <p:sp>
        <p:nvSpPr>
          <p:cNvPr id="4" name="Content Placeholder 3"/>
          <p:cNvSpPr>
            <a:spLocks noGrp="1"/>
          </p:cNvSpPr>
          <p:nvPr>
            <p:ph sz="quarter" idx="13"/>
          </p:nvPr>
        </p:nvSpPr>
        <p:spPr>
          <a:xfrm>
            <a:off x="457200" y="1441450"/>
            <a:ext cx="8232775" cy="3812938"/>
          </a:xfrm>
        </p:spPr>
        <p:txBody>
          <a:bodyPr lIns="0" tIns="0" rIns="0" bIns="0"/>
          <a:lstStyle/>
          <a:p>
            <a:pPr marL="342000" indent="-342000"/>
            <a:r>
              <a:rPr lang="en-US" sz="2400" dirty="0">
                <a:solidFill>
                  <a:schemeClr val="tx1"/>
                </a:solidFill>
              </a:rPr>
              <a:t>In normal skin, one of the two cells produced by each division stays in the basal lamina and retains the ability to divide. The other cell leaves the basal layer, loses the ability to divide, and finally dies.</a:t>
            </a:r>
          </a:p>
          <a:p>
            <a:pPr marL="342000" indent="-342000"/>
            <a:r>
              <a:rPr lang="en-US" sz="2400" dirty="0">
                <a:solidFill>
                  <a:schemeClr val="tx1"/>
                </a:solidFill>
              </a:rPr>
              <a:t>A similar pattern is seen in the gastrointestinal tract lining and the bone marrow. This ensures no increase in number of dividing cells.</a:t>
            </a:r>
          </a:p>
          <a:p>
            <a:pPr marL="342000" indent="-342000"/>
            <a:r>
              <a:rPr lang="en-US" sz="2400" dirty="0">
                <a:solidFill>
                  <a:schemeClr val="tx1"/>
                </a:solidFill>
              </a:rPr>
              <a:t>Cell division is carefully balanced with cell differentiation and death.</a:t>
            </a:r>
          </a:p>
        </p:txBody>
      </p:sp>
    </p:spTree>
    <p:extLst>
      <p:ext uri="{BB962C8B-B14F-4D97-AF65-F5344CB8AC3E}">
        <p14:creationId xmlns:p14="http://schemas.microsoft.com/office/powerpoint/2010/main" val="28955264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2044" y="138736"/>
            <a:ext cx="8302240" cy="1717359"/>
          </a:xfrm>
        </p:spPr>
        <p:txBody>
          <a:bodyPr lIns="0" tIns="0" rIns="0" bIns="0" anchor="ctr"/>
          <a:lstStyle/>
          <a:p>
            <a:r>
              <a:rPr lang="en-US" sz="3600" dirty="0">
                <a:latin typeface="+mj-lt"/>
              </a:rPr>
              <a:t>Most Oncogenes Encode Components of Growth-Signaling Pathways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2101755"/>
            <a:ext cx="8302240" cy="3090732"/>
          </a:xfrm>
          <a:prstGeom prst="rect">
            <a:avLst/>
          </a:prstGeom>
        </p:spPr>
        <p:txBody>
          <a:bodyPr lIns="0" tIns="0" rIns="0" bIns="0"/>
          <a:lstStyle/>
          <a:p>
            <a:pPr marL="342000" indent="-342000"/>
            <a:r>
              <a:rPr lang="en-US" sz="2400" dirty="0">
                <a:solidFill>
                  <a:schemeClr val="tx1"/>
                </a:solidFill>
              </a:rPr>
              <a:t>Oncogenes fall into six categories:</a:t>
            </a:r>
          </a:p>
          <a:p>
            <a:pPr marL="799200" lvl="3" indent="-342000"/>
            <a:r>
              <a:rPr lang="en-US" sz="2400" dirty="0">
                <a:solidFill>
                  <a:schemeClr val="tx1"/>
                </a:solidFill>
              </a:rPr>
              <a:t>Growth factors</a:t>
            </a:r>
          </a:p>
          <a:p>
            <a:pPr marL="799200" lvl="3" indent="-342000"/>
            <a:r>
              <a:rPr lang="en-US" sz="2400" dirty="0">
                <a:solidFill>
                  <a:schemeClr val="tx1"/>
                </a:solidFill>
              </a:rPr>
              <a:t>Receptors</a:t>
            </a:r>
          </a:p>
          <a:p>
            <a:pPr marL="799200" lvl="3" indent="-342000"/>
            <a:r>
              <a:rPr lang="en-US" sz="2400" dirty="0">
                <a:solidFill>
                  <a:schemeClr val="tx1"/>
                </a:solidFill>
              </a:rPr>
              <a:t>Plasma membrane GTP-binding proteins</a:t>
            </a:r>
          </a:p>
          <a:p>
            <a:pPr marL="799200" lvl="3" indent="-342000"/>
            <a:r>
              <a:rPr lang="en-US" sz="2400" dirty="0">
                <a:solidFill>
                  <a:schemeClr val="tx1"/>
                </a:solidFill>
              </a:rPr>
              <a:t>Nonreceptor protein kinases</a:t>
            </a:r>
          </a:p>
          <a:p>
            <a:pPr marL="799200" lvl="3" indent="-342000"/>
            <a:r>
              <a:rPr lang="en-US" sz="2400" dirty="0">
                <a:solidFill>
                  <a:schemeClr val="tx1"/>
                </a:solidFill>
              </a:rPr>
              <a:t>Transcription factors</a:t>
            </a:r>
          </a:p>
          <a:p>
            <a:pPr marL="799200" lvl="3" indent="-342000"/>
            <a:r>
              <a:rPr lang="en-US" sz="2400" dirty="0">
                <a:solidFill>
                  <a:schemeClr val="tx1"/>
                </a:solidFill>
              </a:rPr>
              <a:t>Cell cycle or apoptosis regulators</a:t>
            </a:r>
          </a:p>
        </p:txBody>
      </p:sp>
    </p:spTree>
    <p:extLst>
      <p:ext uri="{BB962C8B-B14F-4D97-AF65-F5344CB8AC3E}">
        <p14:creationId xmlns:p14="http://schemas.microsoft.com/office/powerpoint/2010/main" val="16214699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7200" y="158221"/>
            <a:ext cx="8229600" cy="1184804"/>
          </a:xfrm>
        </p:spPr>
        <p:txBody>
          <a:bodyPr lIns="0" tIns="0" rIns="0" bIns="0" anchor="ctr"/>
          <a:lstStyle/>
          <a:p>
            <a:r>
              <a:rPr lang="en-US" dirty="0"/>
              <a:t>A Few Examples of Oncogenes Grouped by Protein Function </a:t>
            </a:r>
            <a:r>
              <a:rPr lang="en-US" sz="2800" dirty="0"/>
              <a:t>(1 of 3)</a:t>
            </a:r>
          </a:p>
        </p:txBody>
      </p:sp>
      <p:sp>
        <p:nvSpPr>
          <p:cNvPr id="2" name="Content Placeholder 1"/>
          <p:cNvSpPr>
            <a:spLocks noGrp="1"/>
          </p:cNvSpPr>
          <p:nvPr>
            <p:ph sz="quarter" idx="13"/>
          </p:nvPr>
        </p:nvSpPr>
        <p:spPr>
          <a:xfrm>
            <a:off x="466725" y="1409700"/>
            <a:ext cx="8218488" cy="733425"/>
          </a:xfrm>
        </p:spPr>
        <p:txBody>
          <a:bodyPr lIns="0" tIns="0" rIns="0" bIns="0"/>
          <a:lstStyle/>
          <a:p>
            <a:pPr marL="0" indent="0">
              <a:buNone/>
            </a:pPr>
            <a:r>
              <a:rPr lang="en-US" sz="2400" b="1" dirty="0"/>
              <a:t>Table 26.1 </a:t>
            </a:r>
            <a:r>
              <a:rPr lang="en-US" sz="2400" dirty="0"/>
              <a:t>A Few Examples of Oncogenes Grouped by Protein Function</a:t>
            </a:r>
            <a:endParaRPr lang="en-IN" sz="2400" dirty="0"/>
          </a:p>
        </p:txBody>
      </p:sp>
      <p:graphicFrame>
        <p:nvGraphicFramePr>
          <p:cNvPr id="5" name="Table 6">
            <a:extLst>
              <a:ext uri="{FF2B5EF4-FFF2-40B4-BE49-F238E27FC236}">
                <a16:creationId xmlns:a16="http://schemas.microsoft.com/office/drawing/2014/main" id="{488BE9C2-9411-4592-95E8-0D4C11D9BC2F}"/>
              </a:ext>
            </a:extLst>
          </p:cNvPr>
          <p:cNvGraphicFramePr>
            <a:graphicFrameLocks noGrp="1"/>
          </p:cNvGraphicFramePr>
          <p:nvPr>
            <p:extLst>
              <p:ext uri="{D42A27DB-BD31-4B8C-83A1-F6EECF244321}">
                <p14:modId xmlns:p14="http://schemas.microsoft.com/office/powerpoint/2010/main" val="3475242264"/>
              </p:ext>
            </p:extLst>
          </p:nvPr>
        </p:nvGraphicFramePr>
        <p:xfrm>
          <a:off x="501688" y="2269844"/>
          <a:ext cx="8140624" cy="4085388"/>
        </p:xfrm>
        <a:graphic>
          <a:graphicData uri="http://schemas.openxmlformats.org/drawingml/2006/table">
            <a:tbl>
              <a:tblPr firstRow="1" bandRow="1">
                <a:tableStyleId>{40F9630F-82C1-40B7-BC3A-925EFCFF5E92}</a:tableStyleId>
              </a:tblPr>
              <a:tblGrid>
                <a:gridCol w="1867439">
                  <a:extLst>
                    <a:ext uri="{9D8B030D-6E8A-4147-A177-3AD203B41FA5}">
                      <a16:colId xmlns:a16="http://schemas.microsoft.com/office/drawing/2014/main" val="1714618354"/>
                    </a:ext>
                  </a:extLst>
                </a:gridCol>
                <a:gridCol w="1898073">
                  <a:extLst>
                    <a:ext uri="{9D8B030D-6E8A-4147-A177-3AD203B41FA5}">
                      <a16:colId xmlns:a16="http://schemas.microsoft.com/office/drawing/2014/main" val="2523697616"/>
                    </a:ext>
                  </a:extLst>
                </a:gridCol>
                <a:gridCol w="1856509">
                  <a:extLst>
                    <a:ext uri="{9D8B030D-6E8A-4147-A177-3AD203B41FA5}">
                      <a16:colId xmlns:a16="http://schemas.microsoft.com/office/drawing/2014/main" val="1732703214"/>
                    </a:ext>
                  </a:extLst>
                </a:gridCol>
                <a:gridCol w="2518603">
                  <a:extLst>
                    <a:ext uri="{9D8B030D-6E8A-4147-A177-3AD203B41FA5}">
                      <a16:colId xmlns:a16="http://schemas.microsoft.com/office/drawing/2014/main" val="669138207"/>
                    </a:ext>
                  </a:extLst>
                </a:gridCol>
              </a:tblGrid>
              <a:tr h="381534">
                <a:tc>
                  <a:txBody>
                    <a:bodyPr/>
                    <a:lstStyle/>
                    <a:p>
                      <a:r>
                        <a:rPr lang="en-US" sz="1600" dirty="0">
                          <a:solidFill>
                            <a:schemeClr val="bg1"/>
                          </a:solidFill>
                          <a:latin typeface="+mn-lt"/>
                        </a:rPr>
                        <a:t>Oncogene  Name</a:t>
                      </a:r>
                      <a:endParaRPr lang="en-IN" sz="1600" dirty="0">
                        <a:solidFill>
                          <a:schemeClr val="bg1"/>
                        </a:solidFill>
                        <a:latin typeface="+mn-lt"/>
                      </a:endParaRPr>
                    </a:p>
                  </a:txBody>
                  <a:tcPr marL="93278" marR="93278">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IN" sz="1600" b="1" i="0" u="none" strike="noStrike" cap="none" baseline="0" dirty="0">
                          <a:solidFill>
                            <a:schemeClr val="bg1"/>
                          </a:solidFill>
                          <a:latin typeface="+mn-lt"/>
                          <a:ea typeface="Arial"/>
                          <a:cs typeface="Arial"/>
                          <a:sym typeface="Arial"/>
                        </a:rPr>
                        <a:t>Protein Produced</a:t>
                      </a:r>
                      <a:endParaRPr lang="en-IN" sz="1600" dirty="0">
                        <a:solidFill>
                          <a:schemeClr val="bg1"/>
                        </a:solidFill>
                        <a:latin typeface="+mn-lt"/>
                      </a:endParaRPr>
                    </a:p>
                  </a:txBody>
                  <a:tcPr marL="93278" marR="93278">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IN" sz="1600" b="1" i="0" u="none" strike="noStrike" cap="none" baseline="0" dirty="0">
                          <a:solidFill>
                            <a:schemeClr val="bg1"/>
                          </a:solidFill>
                          <a:latin typeface="+mn-lt"/>
                          <a:ea typeface="Arial"/>
                          <a:cs typeface="Arial"/>
                          <a:sym typeface="Arial"/>
                        </a:rPr>
                        <a:t>Oncogene Origin</a:t>
                      </a:r>
                      <a:endParaRPr lang="en-IN" sz="1600" dirty="0">
                        <a:solidFill>
                          <a:schemeClr val="bg1"/>
                        </a:solidFill>
                        <a:latin typeface="+mn-lt"/>
                      </a:endParaRPr>
                    </a:p>
                  </a:txBody>
                  <a:tcPr marL="93278" marR="93278">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IN" sz="1600" b="1" i="0" u="none" strike="noStrike" cap="none" baseline="0" dirty="0">
                          <a:solidFill>
                            <a:schemeClr val="bg1"/>
                          </a:solidFill>
                          <a:latin typeface="+mn-lt"/>
                          <a:ea typeface="Arial"/>
                          <a:cs typeface="Arial"/>
                          <a:sym typeface="Arial"/>
                        </a:rPr>
                        <a:t>Common Cancer Type*</a:t>
                      </a:r>
                      <a:endParaRPr lang="en-IN" sz="1600" dirty="0">
                        <a:solidFill>
                          <a:schemeClr val="bg1"/>
                        </a:solidFill>
                        <a:latin typeface="+mn-lt"/>
                      </a:endParaRPr>
                    </a:p>
                  </a:txBody>
                  <a:tcPr marL="93278" marR="93278">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07137032"/>
                  </a:ext>
                </a:extLst>
              </a:tr>
              <a:tr h="309119">
                <a:tc>
                  <a:txBody>
                    <a:bodyPr/>
                    <a:lstStyle/>
                    <a:p>
                      <a:r>
                        <a:rPr lang="en-IN" sz="1600" b="1" i="0" u="none" strike="noStrike" cap="none" baseline="0" dirty="0">
                          <a:solidFill>
                            <a:schemeClr val="bg1"/>
                          </a:solidFill>
                          <a:latin typeface="+mn-lt"/>
                          <a:ea typeface="Arial"/>
                          <a:cs typeface="Arial"/>
                          <a:sym typeface="Arial"/>
                        </a:rPr>
                        <a:t>Growth factors</a:t>
                      </a:r>
                      <a:endParaRPr lang="en-IN" sz="1600" dirty="0">
                        <a:solidFill>
                          <a:schemeClr val="bg1"/>
                        </a:solidFill>
                        <a:latin typeface="+mn-lt"/>
                      </a:endParaRPr>
                    </a:p>
                  </a:txBody>
                  <a:tcPr marL="93278" marR="93278">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IN" sz="1600" dirty="0">
                        <a:solidFill>
                          <a:schemeClr val="bg1"/>
                        </a:solidFill>
                        <a:latin typeface="+mn-lt"/>
                      </a:endParaRPr>
                    </a:p>
                  </a:txBody>
                  <a:tcPr marL="93278" marR="93278">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IN" sz="1600" dirty="0">
                        <a:solidFill>
                          <a:schemeClr val="bg1"/>
                        </a:solidFill>
                        <a:latin typeface="+mn-lt"/>
                      </a:endParaRPr>
                    </a:p>
                  </a:txBody>
                  <a:tcPr marL="93278" marR="93278">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IN" sz="1600" dirty="0">
                        <a:solidFill>
                          <a:schemeClr val="bg1"/>
                        </a:solidFill>
                        <a:latin typeface="+mn-lt"/>
                      </a:endParaRPr>
                    </a:p>
                  </a:txBody>
                  <a:tcPr marL="93278" marR="93278">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41138058"/>
                  </a:ext>
                </a:extLst>
              </a:tr>
              <a:tr h="381534">
                <a:tc>
                  <a:txBody>
                    <a:bodyPr/>
                    <a:lstStyle/>
                    <a:p>
                      <a:r>
                        <a:rPr lang="en-IN" sz="1600" b="0" i="1" u="none" strike="noStrike" cap="none" baseline="0" dirty="0">
                          <a:solidFill>
                            <a:schemeClr val="dk1"/>
                          </a:solidFill>
                          <a:latin typeface="+mn-lt"/>
                          <a:ea typeface="Arial"/>
                          <a:cs typeface="Arial"/>
                          <a:sym typeface="Arial"/>
                        </a:rPr>
                        <a:t>v-sis</a:t>
                      </a:r>
                      <a:endParaRPr lang="en-IN" sz="1600" dirty="0">
                        <a:latin typeface="+mn-lt"/>
                      </a:endParaRPr>
                    </a:p>
                  </a:txBody>
                  <a:tcPr marL="93278" marR="93278">
                    <a:lnT w="9525" cap="flat" cmpd="sng">
                      <a:noFill/>
                      <a:prstDash val="solid"/>
                      <a:round/>
                      <a:headEnd type="none" w="med" len="med"/>
                      <a:tailEnd type="none" w="med" len="med"/>
                    </a:lnT>
                    <a:solidFill>
                      <a:srgbClr val="D4EAE4"/>
                    </a:solidFill>
                  </a:tcPr>
                </a:tc>
                <a:tc>
                  <a:txBody>
                    <a:bodyPr/>
                    <a:lstStyle/>
                    <a:p>
                      <a:r>
                        <a:rPr lang="en-IN" sz="1600" b="0" i="0" u="none" strike="noStrike" cap="none" baseline="0" dirty="0">
                          <a:solidFill>
                            <a:schemeClr val="dk1"/>
                          </a:solidFill>
                          <a:latin typeface="+mn-lt"/>
                          <a:ea typeface="Arial"/>
                          <a:cs typeface="Arial"/>
                          <a:sym typeface="Arial"/>
                        </a:rPr>
                        <a:t>PDGF</a:t>
                      </a:r>
                      <a:endParaRPr lang="en-IN" sz="1600" dirty="0">
                        <a:latin typeface="+mn-lt"/>
                      </a:endParaRPr>
                    </a:p>
                  </a:txBody>
                  <a:tcPr marL="93278" marR="93278">
                    <a:lnT w="9525" cap="flat" cmpd="sng">
                      <a:noFill/>
                      <a:prstDash val="solid"/>
                      <a:round/>
                      <a:headEnd type="none" w="med" len="med"/>
                      <a:tailEnd type="none" w="med" len="med"/>
                    </a:lnT>
                    <a:solidFill>
                      <a:srgbClr val="D4EAE4"/>
                    </a:solidFill>
                  </a:tcPr>
                </a:tc>
                <a:tc>
                  <a:txBody>
                    <a:bodyPr/>
                    <a:lstStyle/>
                    <a:p>
                      <a:r>
                        <a:rPr lang="en-IN" sz="1600" b="0" i="0" u="none" strike="noStrike" cap="none" baseline="0" dirty="0">
                          <a:solidFill>
                            <a:schemeClr val="dk1"/>
                          </a:solidFill>
                          <a:latin typeface="+mn-lt"/>
                          <a:ea typeface="Arial"/>
                          <a:cs typeface="Arial"/>
                          <a:sym typeface="Arial"/>
                        </a:rPr>
                        <a:t>Viral</a:t>
                      </a:r>
                      <a:endParaRPr lang="en-IN" sz="1600" dirty="0">
                        <a:latin typeface="+mn-lt"/>
                      </a:endParaRPr>
                    </a:p>
                  </a:txBody>
                  <a:tcPr marL="93278" marR="93278">
                    <a:lnT w="9525" cap="flat" cmpd="sng">
                      <a:noFill/>
                      <a:prstDash val="solid"/>
                      <a:round/>
                      <a:headEnd type="none" w="med" len="med"/>
                      <a:tailEnd type="none" w="med" len="med"/>
                    </a:lnT>
                    <a:solidFill>
                      <a:srgbClr val="D4EAE4"/>
                    </a:solidFill>
                  </a:tcPr>
                </a:tc>
                <a:tc>
                  <a:txBody>
                    <a:bodyPr/>
                    <a:lstStyle/>
                    <a:p>
                      <a:r>
                        <a:rPr lang="en-IN" sz="1600" b="0" i="0" u="none" strike="noStrike" cap="none" baseline="0" dirty="0">
                          <a:solidFill>
                            <a:schemeClr val="dk1"/>
                          </a:solidFill>
                          <a:latin typeface="+mn-lt"/>
                          <a:ea typeface="Arial"/>
                          <a:cs typeface="Arial"/>
                          <a:sym typeface="Arial"/>
                        </a:rPr>
                        <a:t>Sarcomas (monkeys)</a:t>
                      </a:r>
                      <a:endParaRPr lang="en-IN" sz="1600" dirty="0">
                        <a:latin typeface="+mn-lt"/>
                      </a:endParaRPr>
                    </a:p>
                  </a:txBody>
                  <a:tcPr marL="93278" marR="93278">
                    <a:lnT w="9525" cap="flat" cmpd="sng">
                      <a:noFill/>
                      <a:prstDash val="solid"/>
                      <a:round/>
                      <a:headEnd type="none" w="med" len="med"/>
                      <a:tailEnd type="none" w="med" len="med"/>
                    </a:lnT>
                    <a:solidFill>
                      <a:srgbClr val="D4EAE4"/>
                    </a:solidFill>
                  </a:tcPr>
                </a:tc>
                <a:extLst>
                  <a:ext uri="{0D108BD9-81ED-4DB2-BD59-A6C34878D82A}">
                    <a16:rowId xmlns:a16="http://schemas.microsoft.com/office/drawing/2014/main" val="4100195432"/>
                  </a:ext>
                </a:extLst>
              </a:tr>
              <a:tr h="309119">
                <a:tc>
                  <a:txBody>
                    <a:bodyPr/>
                    <a:lstStyle/>
                    <a:p>
                      <a:r>
                        <a:rPr lang="en-IN" sz="1600" b="0" i="1" u="none" strike="noStrike" cap="none" baseline="0" dirty="0">
                          <a:solidFill>
                            <a:schemeClr val="dk1"/>
                          </a:solidFill>
                          <a:latin typeface="+mn-lt"/>
                          <a:ea typeface="Arial"/>
                          <a:cs typeface="Arial"/>
                          <a:sym typeface="Arial"/>
                        </a:rPr>
                        <a:t>COL1A1-PDGFB</a:t>
                      </a:r>
                      <a:endParaRPr lang="en-IN" sz="1600" dirty="0">
                        <a:latin typeface="+mn-lt"/>
                      </a:endParaRPr>
                    </a:p>
                  </a:txBody>
                  <a:tcPr marL="93278" marR="93278">
                    <a:solidFill>
                      <a:srgbClr val="D4EAE4"/>
                    </a:solidFill>
                  </a:tcPr>
                </a:tc>
                <a:tc>
                  <a:txBody>
                    <a:bodyPr/>
                    <a:lstStyle/>
                    <a:p>
                      <a:r>
                        <a:rPr lang="en-IN" sz="1600" b="0" i="0" u="none" strike="noStrike" cap="none" baseline="0" dirty="0">
                          <a:solidFill>
                            <a:schemeClr val="dk1"/>
                          </a:solidFill>
                          <a:latin typeface="+mn-lt"/>
                          <a:ea typeface="Arial"/>
                          <a:cs typeface="Arial"/>
                          <a:sym typeface="Arial"/>
                        </a:rPr>
                        <a:t>PDGF</a:t>
                      </a:r>
                      <a:endParaRPr lang="en-IN" sz="1600" dirty="0">
                        <a:latin typeface="+mn-lt"/>
                      </a:endParaRPr>
                    </a:p>
                  </a:txBody>
                  <a:tcPr marL="93278" marR="93278">
                    <a:solidFill>
                      <a:srgbClr val="D4EAE4"/>
                    </a:solidFill>
                  </a:tcPr>
                </a:tc>
                <a:tc>
                  <a:txBody>
                    <a:bodyPr/>
                    <a:lstStyle/>
                    <a:p>
                      <a:r>
                        <a:rPr lang="en-IN" sz="1600" b="0" i="0" u="none" strike="noStrike" cap="none" baseline="0" dirty="0">
                          <a:solidFill>
                            <a:schemeClr val="dk1"/>
                          </a:solidFill>
                          <a:latin typeface="+mn-lt"/>
                          <a:ea typeface="Arial"/>
                          <a:cs typeface="Arial"/>
                          <a:sym typeface="Arial"/>
                        </a:rPr>
                        <a:t>Translocation</a:t>
                      </a:r>
                      <a:endParaRPr lang="en-IN" sz="1600" dirty="0">
                        <a:latin typeface="+mn-lt"/>
                      </a:endParaRPr>
                    </a:p>
                  </a:txBody>
                  <a:tcPr marL="93278" marR="93278">
                    <a:solidFill>
                      <a:srgbClr val="D4EAE4"/>
                    </a:solidFill>
                  </a:tcPr>
                </a:tc>
                <a:tc>
                  <a:txBody>
                    <a:bodyPr/>
                    <a:lstStyle/>
                    <a:p>
                      <a:r>
                        <a:rPr lang="en-IN" sz="1600" b="0" i="0" u="none" strike="noStrike" cap="none" baseline="0" dirty="0">
                          <a:solidFill>
                            <a:schemeClr val="dk1"/>
                          </a:solidFill>
                          <a:latin typeface="+mn-lt"/>
                          <a:ea typeface="Arial"/>
                          <a:cs typeface="Arial"/>
                          <a:sym typeface="Arial"/>
                        </a:rPr>
                        <a:t>Fibrosarcoma</a:t>
                      </a:r>
                      <a:endParaRPr lang="en-IN" sz="1600" dirty="0">
                        <a:latin typeface="+mn-lt"/>
                      </a:endParaRPr>
                    </a:p>
                  </a:txBody>
                  <a:tcPr marL="93278" marR="93278">
                    <a:solidFill>
                      <a:srgbClr val="D4EAE4"/>
                    </a:solidFill>
                  </a:tcPr>
                </a:tc>
                <a:extLst>
                  <a:ext uri="{0D108BD9-81ED-4DB2-BD59-A6C34878D82A}">
                    <a16:rowId xmlns:a16="http://schemas.microsoft.com/office/drawing/2014/main" val="1869583805"/>
                  </a:ext>
                </a:extLst>
              </a:tr>
              <a:tr h="309119">
                <a:tc>
                  <a:txBody>
                    <a:bodyPr/>
                    <a:lstStyle/>
                    <a:p>
                      <a:r>
                        <a:rPr lang="en-IN" sz="1600" b="1" i="0" u="none" strike="noStrike" cap="none" baseline="0" dirty="0">
                          <a:solidFill>
                            <a:schemeClr val="bg1"/>
                          </a:solidFill>
                          <a:latin typeface="+mn-lt"/>
                          <a:ea typeface="Arial"/>
                          <a:cs typeface="Arial"/>
                          <a:sym typeface="Arial"/>
                        </a:rPr>
                        <a:t>Receptors</a:t>
                      </a:r>
                      <a:endParaRPr lang="en-IN" sz="1600" dirty="0">
                        <a:solidFill>
                          <a:schemeClr val="bg1"/>
                        </a:solidFill>
                        <a:latin typeface="+mn-lt"/>
                      </a:endParaRPr>
                    </a:p>
                  </a:txBody>
                  <a:tcPr marL="93278" marR="93278">
                    <a:solidFill>
                      <a:schemeClr val="tx2"/>
                    </a:solidFill>
                  </a:tcPr>
                </a:tc>
                <a:tc>
                  <a:txBody>
                    <a:bodyPr/>
                    <a:lstStyle/>
                    <a:p>
                      <a:endParaRPr lang="en-IN" sz="1600" dirty="0">
                        <a:solidFill>
                          <a:schemeClr val="bg1"/>
                        </a:solidFill>
                        <a:latin typeface="+mn-lt"/>
                      </a:endParaRPr>
                    </a:p>
                  </a:txBody>
                  <a:tcPr marL="93278" marR="93278">
                    <a:solidFill>
                      <a:schemeClr val="tx2"/>
                    </a:solidFill>
                  </a:tcPr>
                </a:tc>
                <a:tc>
                  <a:txBody>
                    <a:bodyPr/>
                    <a:lstStyle/>
                    <a:p>
                      <a:endParaRPr lang="en-IN" sz="1600" dirty="0">
                        <a:solidFill>
                          <a:schemeClr val="bg1"/>
                        </a:solidFill>
                        <a:latin typeface="+mn-lt"/>
                      </a:endParaRPr>
                    </a:p>
                  </a:txBody>
                  <a:tcPr marL="93278" marR="93278">
                    <a:solidFill>
                      <a:schemeClr val="tx2"/>
                    </a:solidFill>
                  </a:tcPr>
                </a:tc>
                <a:tc>
                  <a:txBody>
                    <a:bodyPr/>
                    <a:lstStyle/>
                    <a:p>
                      <a:endParaRPr lang="en-IN" sz="1600" dirty="0">
                        <a:solidFill>
                          <a:schemeClr val="bg1"/>
                        </a:solidFill>
                        <a:latin typeface="+mn-lt"/>
                      </a:endParaRPr>
                    </a:p>
                  </a:txBody>
                  <a:tcPr marL="93278" marR="93278">
                    <a:solidFill>
                      <a:schemeClr val="tx2"/>
                    </a:solidFill>
                  </a:tcPr>
                </a:tc>
                <a:extLst>
                  <a:ext uri="{0D108BD9-81ED-4DB2-BD59-A6C34878D82A}">
                    <a16:rowId xmlns:a16="http://schemas.microsoft.com/office/drawing/2014/main" val="4183558645"/>
                  </a:ext>
                </a:extLst>
              </a:tr>
              <a:tr h="533933">
                <a:tc>
                  <a:txBody>
                    <a:bodyPr/>
                    <a:lstStyle/>
                    <a:p>
                      <a:r>
                        <a:rPr lang="en-IN" sz="1600" b="0" i="1" u="none" strike="noStrike" cap="none" baseline="0" dirty="0">
                          <a:solidFill>
                            <a:schemeClr val="dk1"/>
                          </a:solidFill>
                          <a:latin typeface="+mn-lt"/>
                          <a:ea typeface="Arial"/>
                          <a:cs typeface="Arial"/>
                          <a:sym typeface="Arial"/>
                        </a:rPr>
                        <a:t>v-</a:t>
                      </a:r>
                      <a:r>
                        <a:rPr lang="en-IN" sz="1600" b="0" i="1" u="none" strike="noStrike" cap="none" baseline="0" dirty="0" err="1">
                          <a:solidFill>
                            <a:schemeClr val="dk1"/>
                          </a:solidFill>
                          <a:latin typeface="+mn-lt"/>
                          <a:ea typeface="Arial"/>
                          <a:cs typeface="Arial"/>
                          <a:sym typeface="Arial"/>
                        </a:rPr>
                        <a:t>erb</a:t>
                      </a:r>
                      <a:r>
                        <a:rPr lang="en-IN" sz="1600" b="0" i="1" u="none" strike="noStrike" cap="none" baseline="0" dirty="0">
                          <a:solidFill>
                            <a:schemeClr val="dk1"/>
                          </a:solidFill>
                          <a:latin typeface="+mn-lt"/>
                          <a:ea typeface="Arial"/>
                          <a:cs typeface="Arial"/>
                          <a:sym typeface="Arial"/>
                        </a:rPr>
                        <a:t>-b</a:t>
                      </a:r>
                      <a:endParaRPr lang="en-IN" sz="1600" dirty="0">
                        <a:latin typeface="+mn-lt"/>
                      </a:endParaRPr>
                    </a:p>
                  </a:txBody>
                  <a:tcPr marL="93278" marR="93278">
                    <a:solidFill>
                      <a:srgbClr val="D4EAE4"/>
                    </a:solidFill>
                  </a:tcPr>
                </a:tc>
                <a:tc>
                  <a:txBody>
                    <a:bodyPr/>
                    <a:lstStyle/>
                    <a:p>
                      <a:r>
                        <a:rPr lang="en-IN" sz="1600" b="0" i="0" u="none" strike="noStrike" cap="none" baseline="0" dirty="0">
                          <a:solidFill>
                            <a:schemeClr val="dk1"/>
                          </a:solidFill>
                          <a:latin typeface="+mn-lt"/>
                          <a:ea typeface="Arial"/>
                          <a:cs typeface="Arial"/>
                          <a:sym typeface="Arial"/>
                        </a:rPr>
                        <a:t>Epidermal growth factor receptor</a:t>
                      </a:r>
                      <a:endParaRPr lang="en-IN" sz="1600" dirty="0">
                        <a:latin typeface="+mn-lt"/>
                      </a:endParaRPr>
                    </a:p>
                  </a:txBody>
                  <a:tcPr marL="93278" marR="93278">
                    <a:solidFill>
                      <a:srgbClr val="D4EAE4"/>
                    </a:solidFill>
                  </a:tcPr>
                </a:tc>
                <a:tc>
                  <a:txBody>
                    <a:bodyPr/>
                    <a:lstStyle/>
                    <a:p>
                      <a:r>
                        <a:rPr lang="en-IN" sz="1600" b="0" i="0" u="none" strike="noStrike" cap="none" baseline="0" dirty="0">
                          <a:solidFill>
                            <a:schemeClr val="dk1"/>
                          </a:solidFill>
                          <a:latin typeface="+mn-lt"/>
                          <a:ea typeface="Arial"/>
                          <a:cs typeface="Arial"/>
                          <a:sym typeface="Arial"/>
                        </a:rPr>
                        <a:t>Viral</a:t>
                      </a:r>
                      <a:endParaRPr lang="en-IN" sz="1600" dirty="0">
                        <a:latin typeface="+mn-lt"/>
                      </a:endParaRPr>
                    </a:p>
                  </a:txBody>
                  <a:tcPr marL="93278" marR="93278">
                    <a:solidFill>
                      <a:srgbClr val="D4EAE4"/>
                    </a:solidFill>
                  </a:tcPr>
                </a:tc>
                <a:tc>
                  <a:txBody>
                    <a:bodyPr/>
                    <a:lstStyle/>
                    <a:p>
                      <a:r>
                        <a:rPr lang="en-IN" sz="1600" b="0" i="0" u="none" strike="noStrike" cap="none" baseline="0" dirty="0" err="1">
                          <a:solidFill>
                            <a:schemeClr val="dk1"/>
                          </a:solidFill>
                          <a:latin typeface="+mn-lt"/>
                          <a:ea typeface="Arial"/>
                          <a:cs typeface="Arial"/>
                          <a:sym typeface="Arial"/>
                        </a:rPr>
                        <a:t>Leukemia</a:t>
                      </a:r>
                      <a:r>
                        <a:rPr lang="en-IN" sz="1600" b="0" i="0" u="none" strike="noStrike" cap="none" baseline="0" dirty="0">
                          <a:solidFill>
                            <a:schemeClr val="dk1"/>
                          </a:solidFill>
                          <a:latin typeface="+mn-lt"/>
                          <a:ea typeface="Arial"/>
                          <a:cs typeface="Arial"/>
                          <a:sym typeface="Arial"/>
                        </a:rPr>
                        <a:t> (chickens)</a:t>
                      </a:r>
                      <a:endParaRPr lang="en-IN" sz="1600" dirty="0">
                        <a:latin typeface="+mn-lt"/>
                      </a:endParaRPr>
                    </a:p>
                  </a:txBody>
                  <a:tcPr marL="93278" marR="93278">
                    <a:solidFill>
                      <a:srgbClr val="D4EAE4"/>
                    </a:solidFill>
                  </a:tcPr>
                </a:tc>
                <a:extLst>
                  <a:ext uri="{0D108BD9-81ED-4DB2-BD59-A6C34878D82A}">
                    <a16:rowId xmlns:a16="http://schemas.microsoft.com/office/drawing/2014/main" val="3189629344"/>
                  </a:ext>
                </a:extLst>
              </a:tr>
              <a:tr h="533933">
                <a:tc>
                  <a:txBody>
                    <a:bodyPr/>
                    <a:lstStyle/>
                    <a:p>
                      <a:r>
                        <a:rPr lang="en-IN" sz="1600" b="0" i="1" u="none" strike="noStrike" cap="none" baseline="0" dirty="0">
                          <a:solidFill>
                            <a:schemeClr val="dk1"/>
                          </a:solidFill>
                          <a:latin typeface="+mn-lt"/>
                          <a:ea typeface="Arial"/>
                          <a:cs typeface="Arial"/>
                          <a:sym typeface="Arial"/>
                        </a:rPr>
                        <a:t>TRK</a:t>
                      </a:r>
                      <a:endParaRPr lang="en-IN" sz="1600" dirty="0">
                        <a:latin typeface="+mn-lt"/>
                      </a:endParaRPr>
                    </a:p>
                  </a:txBody>
                  <a:tcPr marL="93278" marR="93278">
                    <a:solidFill>
                      <a:srgbClr val="D4EAE4"/>
                    </a:solidFill>
                  </a:tcPr>
                </a:tc>
                <a:tc>
                  <a:txBody>
                    <a:bodyPr/>
                    <a:lstStyle/>
                    <a:p>
                      <a:r>
                        <a:rPr lang="en-IN" sz="1600" b="0" i="0" u="none" strike="noStrike" cap="none" baseline="0" dirty="0">
                          <a:solidFill>
                            <a:schemeClr val="dk1"/>
                          </a:solidFill>
                          <a:latin typeface="+mn-lt"/>
                          <a:ea typeface="Arial"/>
                          <a:cs typeface="Arial"/>
                          <a:sym typeface="Arial"/>
                        </a:rPr>
                        <a:t>Nerve growth factor receptor</a:t>
                      </a:r>
                      <a:endParaRPr lang="en-IN" sz="1600" dirty="0">
                        <a:latin typeface="+mn-lt"/>
                      </a:endParaRPr>
                    </a:p>
                  </a:txBody>
                  <a:tcPr marL="93278" marR="93278">
                    <a:solidFill>
                      <a:srgbClr val="D4EAE4"/>
                    </a:solidFill>
                  </a:tcPr>
                </a:tc>
                <a:tc>
                  <a:txBody>
                    <a:bodyPr/>
                    <a:lstStyle/>
                    <a:p>
                      <a:r>
                        <a:rPr lang="en-IN" sz="1600" b="0" i="0" u="none" strike="noStrike" cap="none" baseline="0" dirty="0">
                          <a:solidFill>
                            <a:schemeClr val="dk1"/>
                          </a:solidFill>
                          <a:latin typeface="+mn-lt"/>
                          <a:ea typeface="Arial"/>
                          <a:cs typeface="Arial"/>
                          <a:sym typeface="Arial"/>
                        </a:rPr>
                        <a:t>DNA rearrangement</a:t>
                      </a:r>
                      <a:endParaRPr lang="en-IN" sz="1600" dirty="0">
                        <a:latin typeface="+mn-lt"/>
                      </a:endParaRPr>
                    </a:p>
                  </a:txBody>
                  <a:tcPr marL="93278" marR="93278">
                    <a:solidFill>
                      <a:srgbClr val="D4EAE4"/>
                    </a:solidFill>
                  </a:tcPr>
                </a:tc>
                <a:tc>
                  <a:txBody>
                    <a:bodyPr/>
                    <a:lstStyle/>
                    <a:p>
                      <a:r>
                        <a:rPr lang="en-IN" sz="1600" b="0" i="0" u="none" strike="noStrike" cap="none" baseline="0" dirty="0">
                          <a:solidFill>
                            <a:schemeClr val="dk1"/>
                          </a:solidFill>
                          <a:latin typeface="+mn-lt"/>
                          <a:ea typeface="Arial"/>
                          <a:cs typeface="Arial"/>
                          <a:sym typeface="Arial"/>
                        </a:rPr>
                        <a:t>Thyroid</a:t>
                      </a:r>
                      <a:endParaRPr lang="en-IN" sz="1600" dirty="0">
                        <a:latin typeface="+mn-lt"/>
                      </a:endParaRPr>
                    </a:p>
                  </a:txBody>
                  <a:tcPr marL="93278" marR="93278">
                    <a:solidFill>
                      <a:srgbClr val="D4EAE4"/>
                    </a:solidFill>
                  </a:tcPr>
                </a:tc>
                <a:extLst>
                  <a:ext uri="{0D108BD9-81ED-4DB2-BD59-A6C34878D82A}">
                    <a16:rowId xmlns:a16="http://schemas.microsoft.com/office/drawing/2014/main" val="3826649844"/>
                  </a:ext>
                </a:extLst>
              </a:tr>
              <a:tr h="533933">
                <a:tc>
                  <a:txBody>
                    <a:bodyPr/>
                    <a:lstStyle/>
                    <a:p>
                      <a:r>
                        <a:rPr lang="en-IN" sz="1600" b="0" i="1" u="none" strike="noStrike" cap="none" baseline="0" dirty="0">
                          <a:solidFill>
                            <a:schemeClr val="dk1"/>
                          </a:solidFill>
                          <a:latin typeface="+mn-lt"/>
                          <a:ea typeface="Arial"/>
                          <a:cs typeface="Arial"/>
                          <a:sym typeface="Arial"/>
                        </a:rPr>
                        <a:t>ERBB2</a:t>
                      </a:r>
                      <a:endParaRPr lang="en-IN" sz="1600" dirty="0">
                        <a:latin typeface="+mn-lt"/>
                      </a:endParaRPr>
                    </a:p>
                  </a:txBody>
                  <a:tcPr marL="93278" marR="93278">
                    <a:solidFill>
                      <a:srgbClr val="D4EAE4"/>
                    </a:solidFill>
                  </a:tcPr>
                </a:tc>
                <a:tc>
                  <a:txBody>
                    <a:bodyPr/>
                    <a:lstStyle/>
                    <a:p>
                      <a:r>
                        <a:rPr lang="en-US" sz="1600" b="0" i="0" u="none" strike="noStrike" cap="none" baseline="0" dirty="0">
                          <a:solidFill>
                            <a:schemeClr val="dk1"/>
                          </a:solidFill>
                          <a:latin typeface="+mn-lt"/>
                          <a:ea typeface="Arial"/>
                          <a:cs typeface="Arial"/>
                          <a:sym typeface="Arial"/>
                        </a:rPr>
                        <a:t>Epidermal growth factor receptor 2</a:t>
                      </a:r>
                      <a:endParaRPr lang="en-IN" sz="1600" dirty="0">
                        <a:latin typeface="+mn-lt"/>
                      </a:endParaRPr>
                    </a:p>
                  </a:txBody>
                  <a:tcPr marL="93278" marR="93278">
                    <a:solidFill>
                      <a:srgbClr val="D4EAE4"/>
                    </a:solidFill>
                  </a:tcPr>
                </a:tc>
                <a:tc>
                  <a:txBody>
                    <a:bodyPr/>
                    <a:lstStyle/>
                    <a:p>
                      <a:r>
                        <a:rPr lang="en-IN" sz="1600" b="0" i="0" u="none" strike="noStrike" cap="none" baseline="0" dirty="0">
                          <a:solidFill>
                            <a:schemeClr val="dk1"/>
                          </a:solidFill>
                          <a:latin typeface="+mn-lt"/>
                          <a:ea typeface="Arial"/>
                          <a:cs typeface="Arial"/>
                          <a:sym typeface="Arial"/>
                        </a:rPr>
                        <a:t>Amplification</a:t>
                      </a:r>
                      <a:endParaRPr lang="en-IN" sz="1600" dirty="0">
                        <a:latin typeface="+mn-lt"/>
                      </a:endParaRPr>
                    </a:p>
                  </a:txBody>
                  <a:tcPr marL="93278" marR="93278">
                    <a:solidFill>
                      <a:srgbClr val="D4EAE4"/>
                    </a:solidFill>
                  </a:tcPr>
                </a:tc>
                <a:tc>
                  <a:txBody>
                    <a:bodyPr/>
                    <a:lstStyle/>
                    <a:p>
                      <a:r>
                        <a:rPr lang="en-IN" sz="1600" b="0" i="0" u="none" strike="noStrike" cap="none" baseline="0" dirty="0">
                          <a:solidFill>
                            <a:schemeClr val="dk1"/>
                          </a:solidFill>
                          <a:latin typeface="+mn-lt"/>
                          <a:ea typeface="Arial"/>
                          <a:cs typeface="Arial"/>
                          <a:sym typeface="Arial"/>
                        </a:rPr>
                        <a:t>Breast</a:t>
                      </a:r>
                      <a:endParaRPr lang="en-IN" sz="1600" dirty="0">
                        <a:latin typeface="+mn-lt"/>
                      </a:endParaRPr>
                    </a:p>
                  </a:txBody>
                  <a:tcPr marL="93278" marR="93278">
                    <a:solidFill>
                      <a:srgbClr val="D4EAE4"/>
                    </a:solidFill>
                  </a:tcPr>
                </a:tc>
                <a:extLst>
                  <a:ext uri="{0D108BD9-81ED-4DB2-BD59-A6C34878D82A}">
                    <a16:rowId xmlns:a16="http://schemas.microsoft.com/office/drawing/2014/main" val="2375663652"/>
                  </a:ext>
                </a:extLst>
              </a:tr>
              <a:tr h="533933">
                <a:tc>
                  <a:txBody>
                    <a:bodyPr/>
                    <a:lstStyle/>
                    <a:p>
                      <a:r>
                        <a:rPr lang="en-IN" sz="1600" b="0" i="1" u="none" strike="noStrike" cap="none" baseline="0" dirty="0">
                          <a:solidFill>
                            <a:schemeClr val="dk1"/>
                          </a:solidFill>
                          <a:latin typeface="+mn-lt"/>
                          <a:ea typeface="Arial"/>
                          <a:cs typeface="Arial"/>
                          <a:sym typeface="Arial"/>
                        </a:rPr>
                        <a:t>v-</a:t>
                      </a:r>
                      <a:r>
                        <a:rPr lang="en-IN" sz="1600" b="0" i="1" u="none" strike="noStrike" cap="none" baseline="0" dirty="0" err="1">
                          <a:solidFill>
                            <a:schemeClr val="dk1"/>
                          </a:solidFill>
                          <a:latin typeface="+mn-lt"/>
                          <a:ea typeface="Arial"/>
                          <a:cs typeface="Arial"/>
                          <a:sym typeface="Arial"/>
                        </a:rPr>
                        <a:t>mpl</a:t>
                      </a:r>
                      <a:endParaRPr lang="en-IN" sz="1600" dirty="0">
                        <a:latin typeface="+mn-lt"/>
                      </a:endParaRPr>
                    </a:p>
                  </a:txBody>
                  <a:tcPr marL="93278" marR="93278">
                    <a:solidFill>
                      <a:srgbClr val="D4EAE4"/>
                    </a:solidFill>
                  </a:tcPr>
                </a:tc>
                <a:tc>
                  <a:txBody>
                    <a:bodyPr/>
                    <a:lstStyle/>
                    <a:p>
                      <a:r>
                        <a:rPr lang="en-IN" sz="1600" b="0" i="0" u="none" strike="noStrike" cap="none" baseline="0" dirty="0">
                          <a:solidFill>
                            <a:schemeClr val="dk1"/>
                          </a:solidFill>
                          <a:latin typeface="+mn-lt"/>
                          <a:ea typeface="Arial"/>
                          <a:cs typeface="Arial"/>
                          <a:sym typeface="Arial"/>
                        </a:rPr>
                        <a:t>Thrombopoietin receptor</a:t>
                      </a:r>
                      <a:endParaRPr lang="en-IN" sz="1600" dirty="0">
                        <a:latin typeface="+mn-lt"/>
                      </a:endParaRPr>
                    </a:p>
                  </a:txBody>
                  <a:tcPr marL="93278" marR="93278">
                    <a:solidFill>
                      <a:srgbClr val="D4EAE4"/>
                    </a:solidFill>
                  </a:tcPr>
                </a:tc>
                <a:tc>
                  <a:txBody>
                    <a:bodyPr/>
                    <a:lstStyle/>
                    <a:p>
                      <a:r>
                        <a:rPr lang="en-IN" sz="1600" b="0" i="0" u="none" strike="noStrike" cap="none" baseline="0" dirty="0">
                          <a:solidFill>
                            <a:schemeClr val="dk1"/>
                          </a:solidFill>
                          <a:latin typeface="+mn-lt"/>
                          <a:ea typeface="Arial"/>
                          <a:cs typeface="Arial"/>
                          <a:sym typeface="Arial"/>
                        </a:rPr>
                        <a:t>Viral</a:t>
                      </a:r>
                      <a:endParaRPr lang="en-IN" sz="1600" dirty="0">
                        <a:latin typeface="+mn-lt"/>
                      </a:endParaRPr>
                    </a:p>
                  </a:txBody>
                  <a:tcPr marL="93278" marR="93278">
                    <a:solidFill>
                      <a:srgbClr val="D4EAE4"/>
                    </a:solidFill>
                  </a:tcPr>
                </a:tc>
                <a:tc>
                  <a:txBody>
                    <a:bodyPr/>
                    <a:lstStyle/>
                    <a:p>
                      <a:r>
                        <a:rPr lang="en-IN" sz="1600" b="0" i="0" u="none" strike="noStrike" cap="none" baseline="0" dirty="0" err="1">
                          <a:solidFill>
                            <a:schemeClr val="dk1"/>
                          </a:solidFill>
                          <a:latin typeface="+mn-lt"/>
                          <a:ea typeface="Arial"/>
                          <a:cs typeface="Arial"/>
                          <a:sym typeface="Arial"/>
                        </a:rPr>
                        <a:t>Leukemia</a:t>
                      </a:r>
                      <a:r>
                        <a:rPr lang="en-IN" sz="1600" b="0" i="0" u="none" strike="noStrike" cap="none" baseline="0" dirty="0">
                          <a:solidFill>
                            <a:schemeClr val="dk1"/>
                          </a:solidFill>
                          <a:latin typeface="+mn-lt"/>
                          <a:ea typeface="Arial"/>
                          <a:cs typeface="Arial"/>
                          <a:sym typeface="Arial"/>
                        </a:rPr>
                        <a:t> (mice)</a:t>
                      </a:r>
                      <a:endParaRPr lang="en-IN" sz="1600" dirty="0">
                        <a:latin typeface="+mn-lt"/>
                      </a:endParaRPr>
                    </a:p>
                  </a:txBody>
                  <a:tcPr marL="93278" marR="93278">
                    <a:solidFill>
                      <a:srgbClr val="D4EAE4"/>
                    </a:solidFill>
                  </a:tcPr>
                </a:tc>
                <a:extLst>
                  <a:ext uri="{0D108BD9-81ED-4DB2-BD59-A6C34878D82A}">
                    <a16:rowId xmlns:a16="http://schemas.microsoft.com/office/drawing/2014/main" val="3043561113"/>
                  </a:ext>
                </a:extLst>
              </a:tr>
            </a:tbl>
          </a:graphicData>
        </a:graphic>
      </p:graphicFrame>
    </p:spTree>
    <p:extLst>
      <p:ext uri="{BB962C8B-B14F-4D97-AF65-F5344CB8AC3E}">
        <p14:creationId xmlns:p14="http://schemas.microsoft.com/office/powerpoint/2010/main" val="11187958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7200" y="283612"/>
            <a:ext cx="8458200" cy="849154"/>
          </a:xfrm>
        </p:spPr>
        <p:txBody>
          <a:bodyPr lIns="0" tIns="0" rIns="0" bIns="0" anchor="ctr"/>
          <a:lstStyle/>
          <a:p>
            <a:r>
              <a:rPr lang="en-US" dirty="0"/>
              <a:t>A Few Examples of Oncogenes Grouped by Protein Function </a:t>
            </a:r>
            <a:r>
              <a:rPr lang="en-US" sz="2800" dirty="0"/>
              <a:t>(2 of 3)</a:t>
            </a:r>
            <a:endParaRPr lang="en-IN" dirty="0"/>
          </a:p>
        </p:txBody>
      </p:sp>
      <p:graphicFrame>
        <p:nvGraphicFramePr>
          <p:cNvPr id="2" name="Table 2">
            <a:extLst>
              <a:ext uri="{FF2B5EF4-FFF2-40B4-BE49-F238E27FC236}">
                <a16:creationId xmlns:a16="http://schemas.microsoft.com/office/drawing/2014/main" id="{DF87851A-EF64-4E36-8BD9-D8F26ED5F886}"/>
              </a:ext>
            </a:extLst>
          </p:cNvPr>
          <p:cNvGraphicFramePr>
            <a:graphicFrameLocks noGrp="1"/>
          </p:cNvGraphicFramePr>
          <p:nvPr>
            <p:extLst>
              <p:ext uri="{D42A27DB-BD31-4B8C-83A1-F6EECF244321}">
                <p14:modId xmlns:p14="http://schemas.microsoft.com/office/powerpoint/2010/main" val="310343745"/>
              </p:ext>
            </p:extLst>
          </p:nvPr>
        </p:nvGraphicFramePr>
        <p:xfrm>
          <a:off x="462756" y="1638300"/>
          <a:ext cx="8218488" cy="4149354"/>
        </p:xfrm>
        <a:graphic>
          <a:graphicData uri="http://schemas.openxmlformats.org/drawingml/2006/table">
            <a:tbl>
              <a:tblPr firstRow="1" bandRow="1">
                <a:tableStyleId>{40F9630F-82C1-40B7-BC3A-925EFCFF5E92}</a:tableStyleId>
              </a:tblPr>
              <a:tblGrid>
                <a:gridCol w="2054622">
                  <a:extLst>
                    <a:ext uri="{9D8B030D-6E8A-4147-A177-3AD203B41FA5}">
                      <a16:colId xmlns:a16="http://schemas.microsoft.com/office/drawing/2014/main" val="1821051730"/>
                    </a:ext>
                  </a:extLst>
                </a:gridCol>
                <a:gridCol w="1431167">
                  <a:extLst>
                    <a:ext uri="{9D8B030D-6E8A-4147-A177-3AD203B41FA5}">
                      <a16:colId xmlns:a16="http://schemas.microsoft.com/office/drawing/2014/main" val="144005432"/>
                    </a:ext>
                  </a:extLst>
                </a:gridCol>
                <a:gridCol w="1690255">
                  <a:extLst>
                    <a:ext uri="{9D8B030D-6E8A-4147-A177-3AD203B41FA5}">
                      <a16:colId xmlns:a16="http://schemas.microsoft.com/office/drawing/2014/main" val="521561421"/>
                    </a:ext>
                  </a:extLst>
                </a:gridCol>
                <a:gridCol w="3042444">
                  <a:extLst>
                    <a:ext uri="{9D8B030D-6E8A-4147-A177-3AD203B41FA5}">
                      <a16:colId xmlns:a16="http://schemas.microsoft.com/office/drawing/2014/main" val="1721505057"/>
                    </a:ext>
                  </a:extLst>
                </a:gridCol>
              </a:tblGrid>
              <a:tr h="559945">
                <a:tc>
                  <a:txBody>
                    <a:bodyPr/>
                    <a:lstStyle/>
                    <a:p>
                      <a:pPr marL="0" marR="0" algn="l">
                        <a:lnSpc>
                          <a:spcPct val="115000"/>
                        </a:lnSpc>
                        <a:spcBef>
                          <a:spcPts val="480"/>
                        </a:spcBef>
                        <a:spcAft>
                          <a:spcPts val="480"/>
                        </a:spcAft>
                      </a:pPr>
                      <a:r>
                        <a:rPr lang="en-IN" sz="1600" dirty="0">
                          <a:solidFill>
                            <a:schemeClr val="bg1"/>
                          </a:solidFill>
                          <a:effectLst/>
                        </a:rPr>
                        <a:t>Plasma membrane GTP-binding proteins</a:t>
                      </a:r>
                      <a:endParaRPr lang="en-IN" sz="1100"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15000"/>
                        </a:lnSpc>
                        <a:spcBef>
                          <a:spcPts val="480"/>
                        </a:spcBef>
                        <a:spcAft>
                          <a:spcPts val="480"/>
                        </a:spcAft>
                      </a:pPr>
                      <a:r>
                        <a:rPr lang="en-IN" sz="1600" dirty="0">
                          <a:solidFill>
                            <a:schemeClr val="bg1"/>
                          </a:solidFill>
                          <a:effectLst/>
                        </a:rPr>
                        <a:t> </a:t>
                      </a:r>
                      <a:endParaRPr lang="en-IN" sz="1100"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15000"/>
                        </a:lnSpc>
                        <a:spcBef>
                          <a:spcPts val="480"/>
                        </a:spcBef>
                        <a:spcAft>
                          <a:spcPts val="480"/>
                        </a:spcAft>
                      </a:pPr>
                      <a:r>
                        <a:rPr lang="en-IN" sz="1600" dirty="0">
                          <a:solidFill>
                            <a:schemeClr val="bg1"/>
                          </a:solidFill>
                          <a:effectLst/>
                        </a:rPr>
                        <a:t> </a:t>
                      </a:r>
                      <a:endParaRPr lang="en-IN" sz="1100"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15000"/>
                        </a:lnSpc>
                        <a:spcBef>
                          <a:spcPts val="480"/>
                        </a:spcBef>
                        <a:spcAft>
                          <a:spcPts val="480"/>
                        </a:spcAft>
                      </a:pPr>
                      <a:r>
                        <a:rPr lang="en-IN" sz="1600" dirty="0">
                          <a:solidFill>
                            <a:schemeClr val="bg1"/>
                          </a:solidFill>
                          <a:effectLst/>
                        </a:rPr>
                        <a:t> </a:t>
                      </a:r>
                      <a:endParaRPr lang="en-IN" sz="1100"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32129343"/>
                  </a:ext>
                </a:extLst>
              </a:tr>
              <a:tr h="369193">
                <a:tc>
                  <a:txBody>
                    <a:bodyPr/>
                    <a:lstStyle/>
                    <a:p>
                      <a:pPr marL="0" marR="0">
                        <a:lnSpc>
                          <a:spcPct val="115000"/>
                        </a:lnSpc>
                        <a:spcBef>
                          <a:spcPts val="480"/>
                        </a:spcBef>
                        <a:spcAft>
                          <a:spcPts val="480"/>
                        </a:spcAft>
                      </a:pPr>
                      <a:r>
                        <a:rPr lang="en-IN" sz="1600" b="0" i="1" dirty="0">
                          <a:solidFill>
                            <a:schemeClr val="tx1"/>
                          </a:solidFill>
                          <a:effectLst/>
                        </a:rPr>
                        <a:t>KRAS</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Ras</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Point mutation</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Pancreas, colon, lung, others</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263141062"/>
                  </a:ext>
                </a:extLst>
              </a:tr>
              <a:tr h="252262">
                <a:tc>
                  <a:txBody>
                    <a:bodyPr/>
                    <a:lstStyle/>
                    <a:p>
                      <a:pPr marL="0" marR="0">
                        <a:lnSpc>
                          <a:spcPct val="115000"/>
                        </a:lnSpc>
                        <a:spcBef>
                          <a:spcPts val="480"/>
                        </a:spcBef>
                        <a:spcAft>
                          <a:spcPts val="480"/>
                        </a:spcAft>
                      </a:pPr>
                      <a:r>
                        <a:rPr lang="en-IN" sz="1600" b="0" i="1" dirty="0">
                          <a:solidFill>
                            <a:schemeClr val="tx1"/>
                          </a:solidFill>
                          <a:effectLst/>
                        </a:rPr>
                        <a:t>HRAS</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Ras</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Point mutation</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Bladder</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673821557"/>
                  </a:ext>
                </a:extLst>
              </a:tr>
              <a:tr h="252262">
                <a:tc>
                  <a:txBody>
                    <a:bodyPr/>
                    <a:lstStyle/>
                    <a:p>
                      <a:pPr marL="0" marR="0">
                        <a:lnSpc>
                          <a:spcPct val="115000"/>
                        </a:lnSpc>
                        <a:spcBef>
                          <a:spcPts val="480"/>
                        </a:spcBef>
                        <a:spcAft>
                          <a:spcPts val="480"/>
                        </a:spcAft>
                      </a:pPr>
                      <a:r>
                        <a:rPr lang="en-IN" sz="1600" b="0" i="1" dirty="0">
                          <a:solidFill>
                            <a:schemeClr val="tx1"/>
                          </a:solidFill>
                          <a:effectLst/>
                        </a:rPr>
                        <a:t>NRAS</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Ras</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Point mutation</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Leukemias</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316248315"/>
                  </a:ext>
                </a:extLst>
              </a:tr>
              <a:tr h="369193">
                <a:tc>
                  <a:txBody>
                    <a:bodyPr/>
                    <a:lstStyle/>
                    <a:p>
                      <a:pPr marL="0" marR="0">
                        <a:lnSpc>
                          <a:spcPct val="115000"/>
                        </a:lnSpc>
                        <a:spcBef>
                          <a:spcPts val="480"/>
                        </a:spcBef>
                        <a:spcAft>
                          <a:spcPts val="480"/>
                        </a:spcAft>
                      </a:pPr>
                      <a:r>
                        <a:rPr lang="en-IN" sz="1600" b="1" dirty="0">
                          <a:solidFill>
                            <a:schemeClr val="bg1"/>
                          </a:solidFill>
                          <a:effectLst/>
                        </a:rPr>
                        <a:t>Nonreceptor protein kinases</a:t>
                      </a:r>
                      <a:endParaRPr lang="en-IN" sz="1100" b="1"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15000"/>
                        </a:lnSpc>
                        <a:spcBef>
                          <a:spcPts val="480"/>
                        </a:spcBef>
                        <a:spcAft>
                          <a:spcPts val="480"/>
                        </a:spcAft>
                      </a:pPr>
                      <a:r>
                        <a:rPr lang="en-IN" sz="1600" dirty="0">
                          <a:solidFill>
                            <a:schemeClr val="bg1"/>
                          </a:solidFill>
                          <a:effectLst/>
                        </a:rPr>
                        <a:t> </a:t>
                      </a:r>
                      <a:endParaRPr lang="en-IN" sz="1100"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15000"/>
                        </a:lnSpc>
                        <a:spcBef>
                          <a:spcPts val="480"/>
                        </a:spcBef>
                        <a:spcAft>
                          <a:spcPts val="480"/>
                        </a:spcAft>
                      </a:pPr>
                      <a:r>
                        <a:rPr lang="en-IN" sz="1600" dirty="0">
                          <a:solidFill>
                            <a:schemeClr val="bg1"/>
                          </a:solidFill>
                          <a:effectLst/>
                        </a:rPr>
                        <a:t> </a:t>
                      </a:r>
                      <a:endParaRPr lang="en-IN" sz="1100"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15000"/>
                        </a:lnSpc>
                        <a:spcBef>
                          <a:spcPts val="480"/>
                        </a:spcBef>
                        <a:spcAft>
                          <a:spcPts val="480"/>
                        </a:spcAft>
                      </a:pPr>
                      <a:r>
                        <a:rPr lang="en-IN" sz="1600" dirty="0">
                          <a:solidFill>
                            <a:schemeClr val="bg1"/>
                          </a:solidFill>
                          <a:effectLst/>
                        </a:rPr>
                        <a:t> </a:t>
                      </a:r>
                      <a:endParaRPr lang="en-IN" sz="1100"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00125258"/>
                  </a:ext>
                </a:extLst>
              </a:tr>
              <a:tr h="252262">
                <a:tc>
                  <a:txBody>
                    <a:bodyPr/>
                    <a:lstStyle/>
                    <a:p>
                      <a:pPr marL="0" marR="0">
                        <a:lnSpc>
                          <a:spcPct val="115000"/>
                        </a:lnSpc>
                        <a:spcBef>
                          <a:spcPts val="480"/>
                        </a:spcBef>
                        <a:spcAft>
                          <a:spcPts val="480"/>
                        </a:spcAft>
                      </a:pPr>
                      <a:r>
                        <a:rPr lang="en-IN" sz="1600" b="0" i="1" dirty="0">
                          <a:solidFill>
                            <a:schemeClr val="tx1"/>
                          </a:solidFill>
                          <a:effectLst/>
                        </a:rPr>
                        <a:t>BRAF</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Raf kinase</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Point mutation</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Melanoma</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292902554"/>
                  </a:ext>
                </a:extLst>
              </a:tr>
              <a:tr h="252262">
                <a:tc>
                  <a:txBody>
                    <a:bodyPr/>
                    <a:lstStyle/>
                    <a:p>
                      <a:pPr marL="0" marR="0">
                        <a:lnSpc>
                          <a:spcPct val="115000"/>
                        </a:lnSpc>
                        <a:spcBef>
                          <a:spcPts val="480"/>
                        </a:spcBef>
                        <a:spcAft>
                          <a:spcPts val="480"/>
                        </a:spcAft>
                      </a:pPr>
                      <a:r>
                        <a:rPr lang="en-IN" sz="1600" b="0" i="1" dirty="0">
                          <a:solidFill>
                            <a:schemeClr val="tx1"/>
                          </a:solidFill>
                          <a:effectLst/>
                        </a:rPr>
                        <a:t>v-src</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Src kinase</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Viral</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Sarcomas (chickens)</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427330177"/>
                  </a:ext>
                </a:extLst>
              </a:tr>
              <a:tr h="252262">
                <a:tc>
                  <a:txBody>
                    <a:bodyPr/>
                    <a:lstStyle/>
                    <a:p>
                      <a:pPr marL="0" marR="0">
                        <a:lnSpc>
                          <a:spcPct val="115000"/>
                        </a:lnSpc>
                        <a:spcBef>
                          <a:spcPts val="480"/>
                        </a:spcBef>
                        <a:spcAft>
                          <a:spcPts val="480"/>
                        </a:spcAft>
                      </a:pPr>
                      <a:r>
                        <a:rPr lang="en-IN" sz="1600" b="0" i="1" dirty="0">
                          <a:solidFill>
                            <a:schemeClr val="tx1"/>
                          </a:solidFill>
                          <a:effectLst/>
                        </a:rPr>
                        <a:t>SRC</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Src kinase</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DNA rearrangement</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Colon</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60413036"/>
                  </a:ext>
                </a:extLst>
              </a:tr>
              <a:tr h="252262">
                <a:tc>
                  <a:txBody>
                    <a:bodyPr/>
                    <a:lstStyle/>
                    <a:p>
                      <a:pPr marL="0" marR="0">
                        <a:lnSpc>
                          <a:spcPct val="115000"/>
                        </a:lnSpc>
                        <a:spcBef>
                          <a:spcPts val="480"/>
                        </a:spcBef>
                        <a:spcAft>
                          <a:spcPts val="480"/>
                        </a:spcAft>
                      </a:pPr>
                      <a:r>
                        <a:rPr lang="en-IN" sz="1600" b="0" i="1" dirty="0">
                          <a:solidFill>
                            <a:schemeClr val="tx1"/>
                          </a:solidFill>
                          <a:effectLst/>
                        </a:rPr>
                        <a:t>TEL-JAK2</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Jak kinase</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Translocation</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Leukemias</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068176274"/>
                  </a:ext>
                </a:extLst>
              </a:tr>
              <a:tr h="559945">
                <a:tc>
                  <a:txBody>
                    <a:bodyPr/>
                    <a:lstStyle/>
                    <a:p>
                      <a:pPr marL="0" marR="0">
                        <a:lnSpc>
                          <a:spcPct val="115000"/>
                        </a:lnSpc>
                        <a:spcBef>
                          <a:spcPts val="480"/>
                        </a:spcBef>
                        <a:spcAft>
                          <a:spcPts val="480"/>
                        </a:spcAft>
                      </a:pPr>
                      <a:r>
                        <a:rPr lang="en-IN" sz="1600" b="0" i="1" dirty="0">
                          <a:solidFill>
                            <a:schemeClr val="tx1"/>
                          </a:solidFill>
                          <a:effectLst/>
                        </a:rPr>
                        <a:t>BCR-ABL</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Abl kinase</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Translocation</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Chronic myelogenous leukemia</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902246027"/>
                  </a:ext>
                </a:extLst>
              </a:tr>
            </a:tbl>
          </a:graphicData>
        </a:graphic>
      </p:graphicFrame>
    </p:spTree>
    <p:extLst>
      <p:ext uri="{BB962C8B-B14F-4D97-AF65-F5344CB8AC3E}">
        <p14:creationId xmlns:p14="http://schemas.microsoft.com/office/powerpoint/2010/main" val="34211528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7200" y="174427"/>
            <a:ext cx="8229600" cy="1097279"/>
          </a:xfrm>
        </p:spPr>
        <p:txBody>
          <a:bodyPr lIns="0" tIns="0" rIns="0" bIns="0" anchor="ctr"/>
          <a:lstStyle/>
          <a:p>
            <a:r>
              <a:rPr lang="en-US" sz="3200" dirty="0">
                <a:solidFill>
                  <a:schemeClr val="tx2"/>
                </a:solidFill>
              </a:rPr>
              <a:t>A Few Examples of Oncogenes Grouped by Protein Function </a:t>
            </a:r>
            <a:r>
              <a:rPr lang="en-US" sz="2400" dirty="0">
                <a:solidFill>
                  <a:schemeClr val="tx2"/>
                </a:solidFill>
              </a:rPr>
              <a:t>(3 of 3)</a:t>
            </a:r>
            <a:endParaRPr lang="en-IN" sz="2800" dirty="0">
              <a:solidFill>
                <a:schemeClr val="tx2"/>
              </a:solidFill>
            </a:endParaRPr>
          </a:p>
        </p:txBody>
      </p:sp>
      <p:sp>
        <p:nvSpPr>
          <p:cNvPr id="9" name="Content Placeholder 8"/>
          <p:cNvSpPr>
            <a:spLocks noGrp="1"/>
          </p:cNvSpPr>
          <p:nvPr>
            <p:ph sz="quarter" idx="14"/>
          </p:nvPr>
        </p:nvSpPr>
        <p:spPr>
          <a:xfrm>
            <a:off x="636586" y="5609224"/>
            <a:ext cx="8115301" cy="464024"/>
          </a:xfrm>
        </p:spPr>
        <p:txBody>
          <a:bodyPr lIns="0" tIns="0" rIns="0" bIns="0"/>
          <a:lstStyle/>
          <a:p>
            <a:pPr marL="0" indent="0">
              <a:buNone/>
            </a:pPr>
            <a:r>
              <a:rPr lang="en-US" dirty="0"/>
              <a:t>*Cancers are in humans unless otherwise specified. Only the most frequent cancer types are listed.</a:t>
            </a:r>
            <a:endParaRPr lang="en-IN" dirty="0"/>
          </a:p>
        </p:txBody>
      </p:sp>
      <p:graphicFrame>
        <p:nvGraphicFramePr>
          <p:cNvPr id="3" name="Table 3">
            <a:extLst>
              <a:ext uri="{FF2B5EF4-FFF2-40B4-BE49-F238E27FC236}">
                <a16:creationId xmlns:a16="http://schemas.microsoft.com/office/drawing/2014/main" id="{4C0927A2-609D-451D-9284-DC0F83015C44}"/>
              </a:ext>
            </a:extLst>
          </p:cNvPr>
          <p:cNvGraphicFramePr>
            <a:graphicFrameLocks noGrp="1"/>
          </p:cNvGraphicFramePr>
          <p:nvPr>
            <p:extLst>
              <p:ext uri="{D42A27DB-BD31-4B8C-83A1-F6EECF244321}">
                <p14:modId xmlns:p14="http://schemas.microsoft.com/office/powerpoint/2010/main" val="4011589776"/>
              </p:ext>
            </p:extLst>
          </p:nvPr>
        </p:nvGraphicFramePr>
        <p:xfrm>
          <a:off x="419100" y="1423347"/>
          <a:ext cx="8229600" cy="4722353"/>
        </p:xfrm>
        <a:graphic>
          <a:graphicData uri="http://schemas.openxmlformats.org/drawingml/2006/table">
            <a:tbl>
              <a:tblPr firstRow="1" bandRow="1">
                <a:tableStyleId>{40F9630F-82C1-40B7-BC3A-925EFCFF5E92}</a:tableStyleId>
              </a:tblPr>
              <a:tblGrid>
                <a:gridCol w="2615045">
                  <a:extLst>
                    <a:ext uri="{9D8B030D-6E8A-4147-A177-3AD203B41FA5}">
                      <a16:colId xmlns:a16="http://schemas.microsoft.com/office/drawing/2014/main" val="2602245111"/>
                    </a:ext>
                  </a:extLst>
                </a:gridCol>
                <a:gridCol w="1177637">
                  <a:extLst>
                    <a:ext uri="{9D8B030D-6E8A-4147-A177-3AD203B41FA5}">
                      <a16:colId xmlns:a16="http://schemas.microsoft.com/office/drawing/2014/main" val="640608279"/>
                    </a:ext>
                  </a:extLst>
                </a:gridCol>
                <a:gridCol w="2299854">
                  <a:extLst>
                    <a:ext uri="{9D8B030D-6E8A-4147-A177-3AD203B41FA5}">
                      <a16:colId xmlns:a16="http://schemas.microsoft.com/office/drawing/2014/main" val="3813836438"/>
                    </a:ext>
                  </a:extLst>
                </a:gridCol>
                <a:gridCol w="2137064">
                  <a:extLst>
                    <a:ext uri="{9D8B030D-6E8A-4147-A177-3AD203B41FA5}">
                      <a16:colId xmlns:a16="http://schemas.microsoft.com/office/drawing/2014/main" val="3772563990"/>
                    </a:ext>
                  </a:extLst>
                </a:gridCol>
              </a:tblGrid>
              <a:tr h="360377">
                <a:tc>
                  <a:txBody>
                    <a:bodyPr/>
                    <a:lstStyle/>
                    <a:p>
                      <a:pPr marL="0" marR="0">
                        <a:lnSpc>
                          <a:spcPct val="115000"/>
                        </a:lnSpc>
                        <a:spcBef>
                          <a:spcPts val="480"/>
                        </a:spcBef>
                        <a:spcAft>
                          <a:spcPts val="480"/>
                        </a:spcAft>
                      </a:pPr>
                      <a:r>
                        <a:rPr lang="en-IN" sz="1600" dirty="0">
                          <a:solidFill>
                            <a:schemeClr val="bg1"/>
                          </a:solidFill>
                          <a:effectLst/>
                        </a:rPr>
                        <a:t>Transcription factors</a:t>
                      </a:r>
                      <a:endParaRPr lang="en-IN" sz="1100"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15000"/>
                        </a:lnSpc>
                        <a:spcBef>
                          <a:spcPts val="480"/>
                        </a:spcBef>
                        <a:spcAft>
                          <a:spcPts val="480"/>
                        </a:spcAft>
                      </a:pPr>
                      <a:r>
                        <a:rPr lang="en-IN" sz="1600" dirty="0">
                          <a:solidFill>
                            <a:schemeClr val="bg1"/>
                          </a:solidFill>
                          <a:effectLst/>
                        </a:rPr>
                        <a:t> </a:t>
                      </a:r>
                      <a:endParaRPr lang="en-IN" sz="1100"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15000"/>
                        </a:lnSpc>
                        <a:spcBef>
                          <a:spcPts val="480"/>
                        </a:spcBef>
                        <a:spcAft>
                          <a:spcPts val="480"/>
                        </a:spcAft>
                      </a:pPr>
                      <a:r>
                        <a:rPr lang="en-IN" sz="1600" dirty="0">
                          <a:solidFill>
                            <a:schemeClr val="bg1"/>
                          </a:solidFill>
                          <a:effectLst/>
                        </a:rPr>
                        <a:t> </a:t>
                      </a:r>
                      <a:endParaRPr lang="en-IN" sz="1100"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15000"/>
                        </a:lnSpc>
                        <a:spcBef>
                          <a:spcPts val="480"/>
                        </a:spcBef>
                        <a:spcAft>
                          <a:spcPts val="480"/>
                        </a:spcAft>
                      </a:pPr>
                      <a:r>
                        <a:rPr lang="en-IN" sz="1600" dirty="0">
                          <a:solidFill>
                            <a:schemeClr val="bg1"/>
                          </a:solidFill>
                          <a:effectLst/>
                        </a:rPr>
                        <a:t> </a:t>
                      </a:r>
                      <a:endParaRPr lang="en-IN" sz="1100"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095012227"/>
                  </a:ext>
                </a:extLst>
              </a:tr>
              <a:tr h="207228">
                <a:tc>
                  <a:txBody>
                    <a:bodyPr/>
                    <a:lstStyle/>
                    <a:p>
                      <a:pPr marL="0" marR="0">
                        <a:lnSpc>
                          <a:spcPct val="115000"/>
                        </a:lnSpc>
                        <a:spcBef>
                          <a:spcPts val="480"/>
                        </a:spcBef>
                        <a:spcAft>
                          <a:spcPts val="480"/>
                        </a:spcAft>
                      </a:pPr>
                      <a:r>
                        <a:rPr lang="en-IN" sz="1600" b="0" i="1" dirty="0">
                          <a:solidFill>
                            <a:schemeClr val="tx1"/>
                          </a:solidFill>
                          <a:effectLst/>
                        </a:rPr>
                        <a:t>MYC</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Myc</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Translocation</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Burkitt lymphoma</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713320910"/>
                  </a:ext>
                </a:extLst>
              </a:tr>
              <a:tr h="428753">
                <a:tc>
                  <a:txBody>
                    <a:bodyPr/>
                    <a:lstStyle/>
                    <a:p>
                      <a:pPr marL="0" marR="0">
                        <a:lnSpc>
                          <a:spcPct val="115000"/>
                        </a:lnSpc>
                        <a:spcBef>
                          <a:spcPts val="480"/>
                        </a:spcBef>
                        <a:spcAft>
                          <a:spcPts val="480"/>
                        </a:spcAft>
                      </a:pPr>
                      <a:r>
                        <a:rPr lang="en-IN" sz="1600" b="0" i="1" dirty="0">
                          <a:solidFill>
                            <a:schemeClr val="tx1"/>
                          </a:solidFill>
                          <a:effectLst/>
                        </a:rPr>
                        <a:t>MYCL</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Myc</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Amplification</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Small cell lung cancer</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43280210"/>
                  </a:ext>
                </a:extLst>
              </a:tr>
              <a:tr h="428753">
                <a:tc>
                  <a:txBody>
                    <a:bodyPr/>
                    <a:lstStyle/>
                    <a:p>
                      <a:pPr marL="0" marR="0">
                        <a:lnSpc>
                          <a:spcPct val="115000"/>
                        </a:lnSpc>
                        <a:spcBef>
                          <a:spcPts val="480"/>
                        </a:spcBef>
                        <a:spcAft>
                          <a:spcPts val="480"/>
                        </a:spcAft>
                      </a:pPr>
                      <a:r>
                        <a:rPr lang="en-IN" sz="1600" b="0" i="1" dirty="0">
                          <a:solidFill>
                            <a:schemeClr val="tx1"/>
                          </a:solidFill>
                          <a:effectLst/>
                        </a:rPr>
                        <a:t>c-myc</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Myc</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Insertional mutagenesis</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Leukemia (chickens)</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98627461"/>
                  </a:ext>
                </a:extLst>
              </a:tr>
              <a:tr h="207228">
                <a:tc>
                  <a:txBody>
                    <a:bodyPr/>
                    <a:lstStyle/>
                    <a:p>
                      <a:pPr marL="0" marR="0">
                        <a:lnSpc>
                          <a:spcPct val="115000"/>
                        </a:lnSpc>
                        <a:spcBef>
                          <a:spcPts val="480"/>
                        </a:spcBef>
                        <a:spcAft>
                          <a:spcPts val="480"/>
                        </a:spcAft>
                      </a:pPr>
                      <a:r>
                        <a:rPr lang="en-IN" sz="1600" b="0" i="1" dirty="0">
                          <a:solidFill>
                            <a:schemeClr val="tx1"/>
                          </a:solidFill>
                          <a:effectLst/>
                        </a:rPr>
                        <a:t>v-jun</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Jun</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Viral</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Sarcomas (chickens)</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583894402"/>
                  </a:ext>
                </a:extLst>
              </a:tr>
              <a:tr h="207228">
                <a:tc>
                  <a:txBody>
                    <a:bodyPr/>
                    <a:lstStyle/>
                    <a:p>
                      <a:pPr marL="0" marR="0">
                        <a:lnSpc>
                          <a:spcPct val="115000"/>
                        </a:lnSpc>
                        <a:spcBef>
                          <a:spcPts val="480"/>
                        </a:spcBef>
                        <a:spcAft>
                          <a:spcPts val="480"/>
                        </a:spcAft>
                      </a:pPr>
                      <a:r>
                        <a:rPr lang="en-IN" sz="1600" b="0" i="1" dirty="0">
                          <a:solidFill>
                            <a:schemeClr val="tx1"/>
                          </a:solidFill>
                          <a:effectLst/>
                        </a:rPr>
                        <a:t>v-fos</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Fos</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Viral</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Bone (mice)</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873428010"/>
                  </a:ext>
                </a:extLst>
              </a:tr>
              <a:tr h="546573">
                <a:tc>
                  <a:txBody>
                    <a:bodyPr/>
                    <a:lstStyle/>
                    <a:p>
                      <a:pPr marL="0" marR="0">
                        <a:lnSpc>
                          <a:spcPct val="115000"/>
                        </a:lnSpc>
                        <a:spcBef>
                          <a:spcPts val="480"/>
                        </a:spcBef>
                        <a:spcAft>
                          <a:spcPts val="480"/>
                        </a:spcAft>
                      </a:pPr>
                      <a:r>
                        <a:rPr lang="en-IN" sz="1600" b="1" dirty="0">
                          <a:solidFill>
                            <a:schemeClr val="bg1"/>
                          </a:solidFill>
                          <a:effectLst/>
                        </a:rPr>
                        <a:t>Cell cycle or apoptosis regulators</a:t>
                      </a:r>
                      <a:endParaRPr lang="en-IN" sz="1100" b="1"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15000"/>
                        </a:lnSpc>
                        <a:spcBef>
                          <a:spcPts val="480"/>
                        </a:spcBef>
                        <a:spcAft>
                          <a:spcPts val="480"/>
                        </a:spcAft>
                      </a:pPr>
                      <a:r>
                        <a:rPr lang="en-IN" sz="1600" dirty="0">
                          <a:solidFill>
                            <a:schemeClr val="bg1"/>
                          </a:solidFill>
                          <a:effectLst/>
                        </a:rPr>
                        <a:t> </a:t>
                      </a:r>
                      <a:endParaRPr lang="en-IN" sz="1100"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15000"/>
                        </a:lnSpc>
                        <a:spcBef>
                          <a:spcPts val="480"/>
                        </a:spcBef>
                        <a:spcAft>
                          <a:spcPts val="480"/>
                        </a:spcAft>
                      </a:pPr>
                      <a:r>
                        <a:rPr lang="en-US" sz="1600" dirty="0">
                          <a:solidFill>
                            <a:schemeClr val="bg1"/>
                          </a:solidFill>
                          <a:effectLst/>
                        </a:rPr>
                        <a:t> </a:t>
                      </a:r>
                      <a:endParaRPr lang="en-IN" sz="1100"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15000"/>
                        </a:lnSpc>
                        <a:spcBef>
                          <a:spcPts val="480"/>
                        </a:spcBef>
                        <a:spcAft>
                          <a:spcPts val="480"/>
                        </a:spcAft>
                      </a:pPr>
                      <a:r>
                        <a:rPr lang="en-IN" sz="1600" dirty="0">
                          <a:solidFill>
                            <a:schemeClr val="bg1"/>
                          </a:solidFill>
                          <a:effectLst/>
                        </a:rPr>
                        <a:t> </a:t>
                      </a:r>
                      <a:endParaRPr lang="en-IN" sz="1100" dirty="0">
                        <a:solidFill>
                          <a:schemeClr val="bg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32710774"/>
                  </a:ext>
                </a:extLst>
              </a:tr>
              <a:tr h="428753">
                <a:tc>
                  <a:txBody>
                    <a:bodyPr/>
                    <a:lstStyle/>
                    <a:p>
                      <a:pPr marL="0" marR="0">
                        <a:lnSpc>
                          <a:spcPct val="115000"/>
                        </a:lnSpc>
                        <a:spcBef>
                          <a:spcPts val="480"/>
                        </a:spcBef>
                        <a:spcAft>
                          <a:spcPts val="480"/>
                        </a:spcAft>
                      </a:pPr>
                      <a:r>
                        <a:rPr lang="en-IN" sz="1600" b="0" i="1" dirty="0">
                          <a:solidFill>
                            <a:schemeClr val="tx1"/>
                          </a:solidFill>
                          <a:effectLst/>
                        </a:rPr>
                        <a:t>CYCD1</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Cyclin</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Amplification, translocation</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Breast, lymphoma</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673220439"/>
                  </a:ext>
                </a:extLst>
              </a:tr>
              <a:tr h="428753">
                <a:tc>
                  <a:txBody>
                    <a:bodyPr/>
                    <a:lstStyle/>
                    <a:p>
                      <a:pPr marL="0" marR="0">
                        <a:lnSpc>
                          <a:spcPct val="115000"/>
                        </a:lnSpc>
                        <a:spcBef>
                          <a:spcPts val="480"/>
                        </a:spcBef>
                        <a:spcAft>
                          <a:spcPts val="480"/>
                        </a:spcAft>
                      </a:pPr>
                      <a:r>
                        <a:rPr lang="en-IN" sz="1600" b="0" i="1" dirty="0">
                          <a:solidFill>
                            <a:schemeClr val="tx1"/>
                          </a:solidFill>
                          <a:effectLst/>
                        </a:rPr>
                        <a:t>CDK4</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Cdk</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Amplification</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Sarcomas, glioblastoma</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612528369"/>
                  </a:ext>
                </a:extLst>
              </a:tr>
              <a:tr h="428753">
                <a:tc>
                  <a:txBody>
                    <a:bodyPr/>
                    <a:lstStyle/>
                    <a:p>
                      <a:pPr marL="0" marR="0">
                        <a:lnSpc>
                          <a:spcPct val="115000"/>
                        </a:lnSpc>
                        <a:spcBef>
                          <a:spcPts val="480"/>
                        </a:spcBef>
                        <a:spcAft>
                          <a:spcPts val="480"/>
                        </a:spcAft>
                      </a:pPr>
                      <a:r>
                        <a:rPr lang="en-IN" sz="1600" b="0" i="1" dirty="0">
                          <a:solidFill>
                            <a:schemeClr val="tx1"/>
                          </a:solidFill>
                          <a:effectLst/>
                        </a:rPr>
                        <a:t>BCL2</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Bcl-2</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Translocation</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Non-Hodgkins lymphoma</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598399908"/>
                  </a:ext>
                </a:extLst>
              </a:tr>
              <a:tr h="428753">
                <a:tc>
                  <a:txBody>
                    <a:bodyPr/>
                    <a:lstStyle/>
                    <a:p>
                      <a:pPr marL="0" marR="0">
                        <a:lnSpc>
                          <a:spcPct val="115000"/>
                        </a:lnSpc>
                        <a:spcBef>
                          <a:spcPts val="480"/>
                        </a:spcBef>
                        <a:spcAft>
                          <a:spcPts val="480"/>
                        </a:spcAft>
                      </a:pPr>
                      <a:r>
                        <a:rPr lang="en-IN" sz="1600" b="0" i="1" dirty="0">
                          <a:solidFill>
                            <a:schemeClr val="tx1"/>
                          </a:solidFill>
                          <a:effectLst/>
                        </a:rPr>
                        <a:t>MDM2</a:t>
                      </a:r>
                      <a:endParaRPr lang="en-IN" sz="1100" b="0" i="1" dirty="0">
                        <a:solidFill>
                          <a:schemeClr val="tx1"/>
                        </a:solidFill>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Mdm2</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Amplification</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15000"/>
                        </a:lnSpc>
                        <a:spcBef>
                          <a:spcPts val="480"/>
                        </a:spcBef>
                        <a:spcAft>
                          <a:spcPts val="480"/>
                        </a:spcAft>
                      </a:pPr>
                      <a:r>
                        <a:rPr lang="en-IN" sz="1600" dirty="0">
                          <a:effectLst/>
                        </a:rPr>
                        <a:t>Sarcomas, lung, breast, others</a:t>
                      </a:r>
                      <a:endParaRPr lang="en-IN" sz="1100" dirty="0">
                        <a:effectLst/>
                        <a:latin typeface="Calibri"/>
                        <a:ea typeface="Times New Roman"/>
                        <a:cs typeface="Times New Roman"/>
                      </a:endParaRPr>
                    </a:p>
                  </a:txBody>
                  <a:tcPr marL="68580" marR="68580" marT="0" marB="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776882721"/>
                  </a:ext>
                </a:extLst>
              </a:tr>
            </a:tbl>
          </a:graphicData>
        </a:graphic>
      </p:graphicFrame>
    </p:spTree>
    <p:extLst>
      <p:ext uri="{BB962C8B-B14F-4D97-AF65-F5344CB8AC3E}">
        <p14:creationId xmlns:p14="http://schemas.microsoft.com/office/powerpoint/2010/main" val="42854127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35716" y="125089"/>
            <a:ext cx="8302240" cy="669566"/>
          </a:xfrm>
        </p:spPr>
        <p:txBody>
          <a:bodyPr lIns="0" tIns="0" rIns="0" bIns="0" anchor="ctr"/>
          <a:lstStyle/>
          <a:p>
            <a:r>
              <a:rPr lang="en-US" sz="3600" dirty="0">
                <a:latin typeface="+mj-lt"/>
              </a:rPr>
              <a:t>Growth Factors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1116" y="979716"/>
            <a:ext cx="8302240" cy="3135084"/>
          </a:xfrm>
          <a:prstGeom prst="rect">
            <a:avLst/>
          </a:prstGeom>
        </p:spPr>
        <p:txBody>
          <a:bodyPr lIns="0" tIns="0" rIns="0" bIns="0"/>
          <a:lstStyle/>
          <a:p>
            <a:pPr marL="342000" indent="-342000"/>
            <a:r>
              <a:rPr lang="en-US" sz="2200" dirty="0">
                <a:solidFill>
                  <a:schemeClr val="tx1"/>
                </a:solidFill>
              </a:rPr>
              <a:t>Cells do not normally divide unless stimulated by an appropriate growth factor.</a:t>
            </a:r>
          </a:p>
          <a:p>
            <a:pPr marL="342000" indent="-342000"/>
            <a:r>
              <a:rPr lang="en-US" sz="2200" dirty="0">
                <a:solidFill>
                  <a:schemeClr val="tx1"/>
                </a:solidFill>
              </a:rPr>
              <a:t>Monkey cells infected with the </a:t>
            </a:r>
            <a:r>
              <a:rPr lang="en-US" sz="2200" i="1" dirty="0">
                <a:solidFill>
                  <a:schemeClr val="tx1"/>
                </a:solidFill>
              </a:rPr>
              <a:t>simian sarcoma virus</a:t>
            </a:r>
            <a:r>
              <a:rPr lang="en-US" sz="2200" dirty="0">
                <a:solidFill>
                  <a:schemeClr val="tx1"/>
                </a:solidFill>
              </a:rPr>
              <a:t> produce a mutant form of </a:t>
            </a:r>
            <a:r>
              <a:rPr lang="en-US" sz="2200" i="1" dirty="0">
                <a:solidFill>
                  <a:schemeClr val="tx1"/>
                </a:solidFill>
              </a:rPr>
              <a:t>platelet-derived growth factor </a:t>
            </a:r>
            <a:r>
              <a:rPr lang="en-US" sz="2200" dirty="0">
                <a:solidFill>
                  <a:schemeClr val="tx1"/>
                </a:solidFill>
              </a:rPr>
              <a:t>(</a:t>
            </a:r>
            <a:r>
              <a:rPr lang="en-US" sz="2200" i="1" spc="-300" dirty="0">
                <a:solidFill>
                  <a:schemeClr val="tx1"/>
                </a:solidFill>
              </a:rPr>
              <a:t>P D G F </a:t>
            </a:r>
            <a:r>
              <a:rPr lang="en-US" sz="2200" dirty="0">
                <a:solidFill>
                  <a:schemeClr val="tx1"/>
                </a:solidFill>
              </a:rPr>
              <a:t>), which continually stimulates the cell</a:t>
            </a:r>
            <a:r>
              <a:rPr lang="en-US" altLang="en-CA" sz="2200" dirty="0">
                <a:solidFill>
                  <a:schemeClr val="tx1"/>
                </a:solidFill>
              </a:rPr>
              <a:t>’</a:t>
            </a:r>
            <a:r>
              <a:rPr lang="en-US" sz="2200" dirty="0">
                <a:solidFill>
                  <a:schemeClr val="tx1"/>
                </a:solidFill>
              </a:rPr>
              <a:t>s proliferation.</a:t>
            </a:r>
          </a:p>
          <a:p>
            <a:pPr marL="342000" indent="-342000"/>
            <a:r>
              <a:rPr lang="en-US" sz="2200" dirty="0">
                <a:solidFill>
                  <a:schemeClr val="tx1"/>
                </a:solidFill>
              </a:rPr>
              <a:t>Some human sarcomas contain a </a:t>
            </a:r>
            <a:r>
              <a:rPr lang="en-US" sz="2200" spc="-300" dirty="0">
                <a:solidFill>
                  <a:schemeClr val="tx1"/>
                </a:solidFill>
              </a:rPr>
              <a:t>P D G F </a:t>
            </a:r>
            <a:r>
              <a:rPr lang="en-US" sz="2200" dirty="0">
                <a:solidFill>
                  <a:schemeClr val="tx1"/>
                </a:solidFill>
              </a:rPr>
              <a:t>-related oncogene caused by a chromosomal translocation that creates a gene that is part </a:t>
            </a:r>
            <a:r>
              <a:rPr lang="en-US" sz="2200" spc="-300" dirty="0">
                <a:solidFill>
                  <a:schemeClr val="tx1"/>
                </a:solidFill>
              </a:rPr>
              <a:t>P D G F</a:t>
            </a:r>
            <a:r>
              <a:rPr lang="en-US" sz="2200" dirty="0">
                <a:solidFill>
                  <a:schemeClr val="tx1"/>
                </a:solidFill>
              </a:rPr>
              <a:t> and part collagen.</a:t>
            </a:r>
          </a:p>
        </p:txBody>
      </p:sp>
    </p:spTree>
    <p:extLst>
      <p:ext uri="{BB962C8B-B14F-4D97-AF65-F5344CB8AC3E}">
        <p14:creationId xmlns:p14="http://schemas.microsoft.com/office/powerpoint/2010/main" val="16484570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31800" y="151871"/>
            <a:ext cx="8229600" cy="635529"/>
          </a:xfrm>
        </p:spPr>
        <p:txBody>
          <a:bodyPr lIns="0" tIns="0" rIns="0" bIns="0" anchor="ctr"/>
          <a:lstStyle/>
          <a:p>
            <a:r>
              <a:rPr lang="en-US" dirty="0"/>
              <a:t>Receptors</a:t>
            </a:r>
            <a:endParaRPr lang="en-US" dirty="0">
              <a:latin typeface="+mj-lt"/>
            </a:endParaRPr>
          </a:p>
        </p:txBody>
      </p:sp>
      <p:sp>
        <p:nvSpPr>
          <p:cNvPr id="15" name="Content Placeholder 14"/>
          <p:cNvSpPr>
            <a:spLocks noGrp="1"/>
          </p:cNvSpPr>
          <p:nvPr>
            <p:ph sz="quarter" idx="13"/>
          </p:nvPr>
        </p:nvSpPr>
        <p:spPr>
          <a:xfrm>
            <a:off x="457200" y="1028699"/>
            <a:ext cx="8232775" cy="3502357"/>
          </a:xfrm>
        </p:spPr>
        <p:txBody>
          <a:bodyPr lIns="0" tIns="0" rIns="0" bIns="0"/>
          <a:lstStyle/>
          <a:p>
            <a:pPr marL="342000" indent="-342000"/>
            <a:r>
              <a:rPr lang="en-US" sz="2400" dirty="0">
                <a:solidFill>
                  <a:schemeClr val="tx1"/>
                </a:solidFill>
              </a:rPr>
              <a:t>Many receptors exhibit tyrosine kinase activity that is activated when a growth factor binds the receptor.</a:t>
            </a:r>
          </a:p>
          <a:p>
            <a:pPr marL="342000" indent="-342000"/>
            <a:r>
              <a:rPr lang="en-US" sz="2400" dirty="0">
                <a:solidFill>
                  <a:schemeClr val="tx1"/>
                </a:solidFill>
              </a:rPr>
              <a:t>Oncogenes sometimes encode mutant forms of the receptors that are permanently activated.</a:t>
            </a:r>
          </a:p>
          <a:p>
            <a:pPr marL="342000" indent="-342000"/>
            <a:r>
              <a:rPr lang="en-US" sz="2400" dirty="0">
                <a:solidFill>
                  <a:schemeClr val="tx1"/>
                </a:solidFill>
              </a:rPr>
              <a:t>The </a:t>
            </a:r>
            <a:r>
              <a:rPr lang="en-US" sz="2400" i="1" dirty="0">
                <a:solidFill>
                  <a:schemeClr val="tx1"/>
                </a:solidFill>
              </a:rPr>
              <a:t>v-erb-b</a:t>
            </a:r>
            <a:r>
              <a:rPr lang="en-US" sz="2400" dirty="0">
                <a:solidFill>
                  <a:schemeClr val="tx1"/>
                </a:solidFill>
              </a:rPr>
              <a:t> oncogene produces an altered form of the </a:t>
            </a:r>
            <a:r>
              <a:rPr lang="en-US" sz="2400" i="1" dirty="0">
                <a:solidFill>
                  <a:schemeClr val="tx1"/>
                </a:solidFill>
              </a:rPr>
              <a:t>epidermal growth factor receptor</a:t>
            </a:r>
            <a:r>
              <a:rPr lang="en-US" sz="2400" dirty="0">
                <a:solidFill>
                  <a:schemeClr val="tx1"/>
                </a:solidFill>
              </a:rPr>
              <a:t> that is </a:t>
            </a:r>
            <a:r>
              <a:rPr lang="en-US" sz="2400" i="1" dirty="0">
                <a:solidFill>
                  <a:schemeClr val="tx1"/>
                </a:solidFill>
              </a:rPr>
              <a:t>constitutively active </a:t>
            </a:r>
            <a:r>
              <a:rPr lang="en-US" sz="2400" dirty="0">
                <a:solidFill>
                  <a:schemeClr val="tx1"/>
                </a:solidFill>
              </a:rPr>
              <a:t>(that is, active with or without binding of a growth factor).</a:t>
            </a:r>
          </a:p>
        </p:txBody>
      </p:sp>
    </p:spTree>
    <p:extLst>
      <p:ext uri="{BB962C8B-B14F-4D97-AF65-F5344CB8AC3E}">
        <p14:creationId xmlns:p14="http://schemas.microsoft.com/office/powerpoint/2010/main" val="42560400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p:txBody>
          <a:bodyPr lIns="0" tIns="0" rIns="0" bIns="0" anchor="ctr"/>
          <a:lstStyle/>
          <a:p>
            <a:r>
              <a:rPr lang="en-US" sz="3600" dirty="0">
                <a:latin typeface="+mj-lt"/>
              </a:rPr>
              <a:t>Receptor Tyrosine Kinases in Normal and Cancer Cells</a:t>
            </a:r>
          </a:p>
        </p:txBody>
      </p:sp>
      <p:sp>
        <p:nvSpPr>
          <p:cNvPr id="4" name="Content Placeholder 3"/>
          <p:cNvSpPr>
            <a:spLocks noGrp="1"/>
          </p:cNvSpPr>
          <p:nvPr>
            <p:ph sz="quarter" idx="14"/>
          </p:nvPr>
        </p:nvSpPr>
        <p:spPr>
          <a:xfrm>
            <a:off x="457201" y="1552575"/>
            <a:ext cx="8359253" cy="753897"/>
          </a:xfrm>
        </p:spPr>
        <p:txBody>
          <a:bodyPr lIns="0" tIns="0" rIns="0" bIns="0"/>
          <a:lstStyle/>
          <a:p>
            <a:pPr marL="0" indent="0">
              <a:buNone/>
            </a:pPr>
            <a:r>
              <a:rPr lang="en-IN" sz="2400" b="1" dirty="0"/>
              <a:t>Figure 26.14 </a:t>
            </a:r>
            <a:r>
              <a:rPr lang="en-IN" sz="2400" dirty="0"/>
              <a:t>Receptor Tyrosine Kinases in Normal and Cancer Cells.</a:t>
            </a:r>
          </a:p>
        </p:txBody>
      </p:sp>
      <p:pic>
        <p:nvPicPr>
          <p:cNvPr id="9" name="Content Placeholder 4" descr="Illustrations of receptor tyrosine kinase on a normal, mutant, and amplified receptors."/>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4079"/>
          <a:stretch/>
        </p:blipFill>
        <p:spPr>
          <a:xfrm>
            <a:off x="924555" y="2550976"/>
            <a:ext cx="7720618" cy="3432921"/>
          </a:xfrm>
        </p:spPr>
      </p:pic>
    </p:spTree>
    <p:extLst>
      <p:ext uri="{BB962C8B-B14F-4D97-AF65-F5344CB8AC3E}">
        <p14:creationId xmlns:p14="http://schemas.microsoft.com/office/powerpoint/2010/main" val="18905963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77608" y="154984"/>
            <a:ext cx="8302240" cy="582481"/>
          </a:xfrm>
        </p:spPr>
        <p:txBody>
          <a:bodyPr lIns="0" tIns="0" rIns="0" bIns="0" anchor="ctr"/>
          <a:lstStyle/>
          <a:p>
            <a:r>
              <a:rPr lang="en-US" sz="3600" dirty="0">
                <a:latin typeface="+mj-lt"/>
              </a:rPr>
              <a:t>Other Oncogenic Receptors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77608" y="979716"/>
            <a:ext cx="8302240" cy="3929743"/>
          </a:xfrm>
          <a:prstGeom prst="rect">
            <a:avLst/>
          </a:prstGeom>
        </p:spPr>
        <p:txBody>
          <a:bodyPr lIns="0" tIns="0" rIns="0" bIns="0"/>
          <a:lstStyle/>
          <a:p>
            <a:pPr marL="342000" indent="-342000"/>
            <a:r>
              <a:rPr lang="en-US" sz="2400" dirty="0">
                <a:solidFill>
                  <a:schemeClr val="tx1"/>
                </a:solidFill>
              </a:rPr>
              <a:t>Some oncogenes produce normal receptors but in excessive quantities, such as </a:t>
            </a:r>
            <a:r>
              <a:rPr lang="en-US" sz="2400" i="1" spc="-300" dirty="0">
                <a:solidFill>
                  <a:schemeClr val="tx1"/>
                </a:solidFill>
              </a:rPr>
              <a:t>E R B </a:t>
            </a:r>
            <a:r>
              <a:rPr lang="en-US" sz="2400" i="1" spc="-300" dirty="0" err="1">
                <a:solidFill>
                  <a:schemeClr val="tx1"/>
                </a:solidFill>
              </a:rPr>
              <a:t>B</a:t>
            </a:r>
            <a:r>
              <a:rPr lang="en-US" sz="2400" i="1" spc="-300" dirty="0">
                <a:solidFill>
                  <a:schemeClr val="tx1"/>
                </a:solidFill>
              </a:rPr>
              <a:t> 2 </a:t>
            </a:r>
            <a:r>
              <a:rPr lang="en-US" sz="2400" i="1" dirty="0">
                <a:solidFill>
                  <a:schemeClr val="tx1"/>
                </a:solidFill>
              </a:rPr>
              <a:t>.</a:t>
            </a:r>
          </a:p>
          <a:p>
            <a:pPr marL="342000" indent="-342000"/>
            <a:r>
              <a:rPr lang="en-US" sz="2400" dirty="0">
                <a:solidFill>
                  <a:schemeClr val="tx1"/>
                </a:solidFill>
              </a:rPr>
              <a:t>Some signaling pathways use receptors that stimulate activity of independent tyrosine kinases.</a:t>
            </a:r>
          </a:p>
          <a:p>
            <a:pPr marL="342000" indent="-342000"/>
            <a:r>
              <a:rPr lang="en-US" sz="2400" dirty="0">
                <a:solidFill>
                  <a:schemeClr val="tx1"/>
                </a:solidFill>
              </a:rPr>
              <a:t>An oncogene, </a:t>
            </a:r>
            <a:r>
              <a:rPr lang="en-US" sz="2400" i="1" dirty="0">
                <a:solidFill>
                  <a:schemeClr val="tx1"/>
                </a:solidFill>
              </a:rPr>
              <a:t>v-mpl,</a:t>
            </a:r>
            <a:r>
              <a:rPr lang="en-US" sz="2400" dirty="0">
                <a:solidFill>
                  <a:schemeClr val="tx1"/>
                </a:solidFill>
              </a:rPr>
              <a:t> from </a:t>
            </a:r>
            <a:r>
              <a:rPr lang="en-US" sz="2400" i="1" dirty="0">
                <a:solidFill>
                  <a:schemeClr val="tx1"/>
                </a:solidFill>
              </a:rPr>
              <a:t>myeloproliferative leukemia virus,</a:t>
            </a:r>
            <a:r>
              <a:rPr lang="en-US" sz="2400" dirty="0">
                <a:solidFill>
                  <a:schemeClr val="tx1"/>
                </a:solidFill>
              </a:rPr>
              <a:t> encodes a mutant form of </a:t>
            </a:r>
            <a:r>
              <a:rPr lang="en-US" sz="2400" i="1" dirty="0">
                <a:solidFill>
                  <a:schemeClr val="tx1"/>
                </a:solidFill>
              </a:rPr>
              <a:t>thrombopoietin</a:t>
            </a:r>
            <a:r>
              <a:rPr lang="en-US" sz="2400" dirty="0">
                <a:solidFill>
                  <a:schemeClr val="tx1"/>
                </a:solidFill>
              </a:rPr>
              <a:t> that uses the Jak-STAT pathway to stimulate proliferation of platelets.</a:t>
            </a:r>
          </a:p>
        </p:txBody>
      </p:sp>
    </p:spTree>
    <p:extLst>
      <p:ext uri="{BB962C8B-B14F-4D97-AF65-F5344CB8AC3E}">
        <p14:creationId xmlns:p14="http://schemas.microsoft.com/office/powerpoint/2010/main" val="9647081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23016" y="212176"/>
            <a:ext cx="8302240" cy="1039683"/>
          </a:xfrm>
        </p:spPr>
        <p:txBody>
          <a:bodyPr lIns="0" tIns="0" rIns="0" bIns="0" anchor="ctr"/>
          <a:lstStyle/>
          <a:p>
            <a:r>
              <a:rPr lang="en-US" sz="3600" dirty="0">
                <a:latin typeface="+mj-lt"/>
              </a:rPr>
              <a:t>Plasma Membrane </a:t>
            </a:r>
            <a:r>
              <a:rPr lang="en-US" sz="3600" spc="-400" dirty="0">
                <a:latin typeface="+mj-lt"/>
              </a:rPr>
              <a:t>G T P</a:t>
            </a:r>
            <a:r>
              <a:rPr lang="en-US" sz="3600" dirty="0">
                <a:latin typeface="+mj-lt"/>
              </a:rPr>
              <a:t>-Binding Proteins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1556659"/>
            <a:ext cx="8302240" cy="3984332"/>
          </a:xfrm>
          <a:prstGeom prst="rect">
            <a:avLst/>
          </a:prstGeom>
        </p:spPr>
        <p:txBody>
          <a:bodyPr lIns="0" tIns="0" rIns="0" bIns="0"/>
          <a:lstStyle/>
          <a:p>
            <a:pPr marL="342000" indent="-342000"/>
            <a:r>
              <a:rPr lang="en-US" sz="2400" dirty="0">
                <a:solidFill>
                  <a:schemeClr val="tx1"/>
                </a:solidFill>
              </a:rPr>
              <a:t>In many growth-signaling pathways, growth factor binding of a receptor leads to Ras activation.</a:t>
            </a:r>
          </a:p>
          <a:p>
            <a:pPr marL="342000" indent="-342000"/>
            <a:r>
              <a:rPr lang="en-US" sz="2400" dirty="0">
                <a:solidFill>
                  <a:schemeClr val="tx1"/>
                </a:solidFill>
              </a:rPr>
              <a:t>Oncogenes encoding mutant Ras proteins are a common genetic abnormality in human cancers.</a:t>
            </a:r>
          </a:p>
          <a:p>
            <a:pPr marL="342000" indent="-342000"/>
            <a:r>
              <a:rPr lang="en-US" sz="2400" dirty="0">
                <a:solidFill>
                  <a:schemeClr val="tx1"/>
                </a:solidFill>
              </a:rPr>
              <a:t>These hyperactive Ras proteins retain bound </a:t>
            </a:r>
            <a:r>
              <a:rPr lang="en-US" sz="2400" spc="-300" dirty="0">
                <a:solidFill>
                  <a:schemeClr val="tx1"/>
                </a:solidFill>
              </a:rPr>
              <a:t>G T P</a:t>
            </a:r>
            <a:r>
              <a:rPr lang="en-US" sz="2400" dirty="0">
                <a:solidFill>
                  <a:schemeClr val="tx1"/>
                </a:solidFill>
              </a:rPr>
              <a:t> instead of hydrolyzing it to </a:t>
            </a:r>
            <a:r>
              <a:rPr lang="en-US" sz="2400" spc="-300" dirty="0">
                <a:solidFill>
                  <a:schemeClr val="tx1"/>
                </a:solidFill>
              </a:rPr>
              <a:t>G D P</a:t>
            </a:r>
            <a:r>
              <a:rPr lang="en-US" sz="2400" dirty="0">
                <a:solidFill>
                  <a:schemeClr val="tx1"/>
                </a:solidFill>
              </a:rPr>
              <a:t>.</a:t>
            </a:r>
          </a:p>
          <a:p>
            <a:pPr marL="342000" indent="-342000"/>
            <a:r>
              <a:rPr lang="en-US" sz="2400" dirty="0">
                <a:solidFill>
                  <a:schemeClr val="tx1"/>
                </a:solidFill>
              </a:rPr>
              <a:t>Keeping the protein in a permanently activated state, continuously sending signal that keeps the Ras pathway activated. </a:t>
            </a:r>
          </a:p>
        </p:txBody>
      </p:sp>
    </p:spTree>
    <p:extLst>
      <p:ext uri="{BB962C8B-B14F-4D97-AF65-F5344CB8AC3E}">
        <p14:creationId xmlns:p14="http://schemas.microsoft.com/office/powerpoint/2010/main" val="21239958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36664" y="140850"/>
            <a:ext cx="8302240" cy="623421"/>
          </a:xfrm>
        </p:spPr>
        <p:txBody>
          <a:bodyPr lIns="0" tIns="0" rIns="0" bIns="0" anchor="ctr"/>
          <a:lstStyle/>
          <a:p>
            <a:r>
              <a:rPr lang="en-US" sz="3600" dirty="0">
                <a:latin typeface="+mj-lt"/>
              </a:rPr>
              <a:t>Nonreceptor Protein Kinases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971901"/>
            <a:ext cx="8302240" cy="3791154"/>
          </a:xfrm>
          <a:prstGeom prst="rect">
            <a:avLst/>
          </a:prstGeom>
        </p:spPr>
        <p:txBody>
          <a:bodyPr lIns="0" tIns="0" rIns="0" bIns="0"/>
          <a:lstStyle/>
          <a:p>
            <a:pPr marL="342000" indent="-342000"/>
            <a:r>
              <a:rPr lang="en-US" sz="2400" dirty="0">
                <a:solidFill>
                  <a:schemeClr val="tx1"/>
                </a:solidFill>
              </a:rPr>
              <a:t>Protein phosphorylation reactions are often used to transmit signals within the cell via </a:t>
            </a:r>
            <a:r>
              <a:rPr lang="en-US" sz="2400" b="1" dirty="0">
                <a:solidFill>
                  <a:schemeClr val="tx1"/>
                </a:solidFill>
              </a:rPr>
              <a:t>nonreceptor protein kinases.</a:t>
            </a:r>
            <a:endParaRPr lang="en-US" sz="2400" dirty="0">
              <a:solidFill>
                <a:schemeClr val="tx1"/>
              </a:solidFill>
            </a:endParaRPr>
          </a:p>
          <a:p>
            <a:pPr marL="342000" indent="-342000"/>
            <a:r>
              <a:rPr lang="en-US" sz="2400" dirty="0">
                <a:solidFill>
                  <a:schemeClr val="tx1"/>
                </a:solidFill>
              </a:rPr>
              <a:t>Several oncogenes encode proteins involved in the cascade of phosphorylation reactions that follow Ras activation. </a:t>
            </a:r>
          </a:p>
          <a:p>
            <a:pPr marL="342000" indent="-342000"/>
            <a:r>
              <a:rPr lang="en-US" sz="2400" dirty="0">
                <a:solidFill>
                  <a:schemeClr val="tx1"/>
                </a:solidFill>
              </a:rPr>
              <a:t>Oncogenes have been found encoding other nonreceptor protein kinases in different signaling cascades, including Src, Jak, and Abl.</a:t>
            </a:r>
          </a:p>
        </p:txBody>
      </p:sp>
    </p:spTree>
    <p:extLst>
      <p:ext uri="{BB962C8B-B14F-4D97-AF65-F5344CB8AC3E}">
        <p14:creationId xmlns:p14="http://schemas.microsoft.com/office/powerpoint/2010/main" val="2364077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41065" y="163288"/>
            <a:ext cx="8229600" cy="562427"/>
          </a:xfrm>
        </p:spPr>
        <p:txBody>
          <a:bodyPr lIns="0" tIns="0" rIns="0" bIns="0" anchor="ctr"/>
          <a:lstStyle/>
          <a:p>
            <a:r>
              <a:rPr lang="en-US" dirty="0"/>
              <a:t>Disruption of Balance</a:t>
            </a:r>
          </a:p>
        </p:txBody>
      </p:sp>
      <p:sp>
        <p:nvSpPr>
          <p:cNvPr id="6" name="Content Placeholder 5"/>
          <p:cNvSpPr>
            <a:spLocks noGrp="1"/>
          </p:cNvSpPr>
          <p:nvPr>
            <p:ph sz="quarter" idx="15"/>
          </p:nvPr>
        </p:nvSpPr>
        <p:spPr>
          <a:xfrm>
            <a:off x="462642" y="972458"/>
            <a:ext cx="8256234" cy="3223986"/>
          </a:xfrm>
        </p:spPr>
        <p:txBody>
          <a:bodyPr lIns="0" tIns="0" rIns="0" bIns="0"/>
          <a:lstStyle/>
          <a:p>
            <a:pPr marL="342000" indent="-342000"/>
            <a:r>
              <a:rPr lang="en-US" sz="2400" dirty="0">
                <a:solidFill>
                  <a:schemeClr val="tx1"/>
                </a:solidFill>
              </a:rPr>
              <a:t>In tumors, cell division is uncoupled from cell differentiation and death.</a:t>
            </a:r>
          </a:p>
          <a:p>
            <a:pPr marL="342000" indent="-342000"/>
            <a:r>
              <a:rPr lang="en-US" sz="2400" dirty="0">
                <a:solidFill>
                  <a:schemeClr val="tx1"/>
                </a:solidFill>
              </a:rPr>
              <a:t>Some cell divisions give rise to two cells that can both continue to divide.</a:t>
            </a:r>
          </a:p>
          <a:p>
            <a:pPr marL="342000" indent="-342000"/>
            <a:r>
              <a:rPr lang="en-US" sz="2400" dirty="0">
                <a:solidFill>
                  <a:schemeClr val="tx1"/>
                </a:solidFill>
              </a:rPr>
              <a:t>Regardless of how fast or a slow the cells divide, the tumor will continue to grow as new cells are produced in greater numbers than needed.</a:t>
            </a:r>
          </a:p>
        </p:txBody>
      </p:sp>
    </p:spTree>
    <p:extLst>
      <p:ext uri="{BB962C8B-B14F-4D97-AF65-F5344CB8AC3E}">
        <p14:creationId xmlns:p14="http://schemas.microsoft.com/office/powerpoint/2010/main" val="11991741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0312" y="157585"/>
            <a:ext cx="8302240" cy="579394"/>
          </a:xfrm>
        </p:spPr>
        <p:txBody>
          <a:bodyPr lIns="0" tIns="0" rIns="0" bIns="0" anchor="ctr"/>
          <a:lstStyle/>
          <a:p>
            <a:r>
              <a:rPr lang="en-US" sz="3600" dirty="0">
                <a:latin typeface="+mj-lt"/>
              </a:rPr>
              <a:t>Transcription Factors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968991"/>
            <a:ext cx="8302240" cy="3260109"/>
          </a:xfrm>
          <a:prstGeom prst="rect">
            <a:avLst/>
          </a:prstGeom>
        </p:spPr>
        <p:txBody>
          <a:bodyPr lIns="0" tIns="0" rIns="0" bIns="0"/>
          <a:lstStyle/>
          <a:p>
            <a:pPr marL="342000" indent="-342000"/>
            <a:r>
              <a:rPr lang="en-US" sz="2400" dirty="0">
                <a:solidFill>
                  <a:schemeClr val="tx1"/>
                </a:solidFill>
              </a:rPr>
              <a:t>Some growth-signaling pathways trigger changes in transcription factors, thus altering gene expression.</a:t>
            </a:r>
          </a:p>
          <a:p>
            <a:pPr marL="342000" indent="-342000"/>
            <a:r>
              <a:rPr lang="en-US" sz="2400" dirty="0">
                <a:solidFill>
                  <a:schemeClr val="tx1"/>
                </a:solidFill>
              </a:rPr>
              <a:t>Oncogenes can produce mutant or excessive transcription factors in many types of cancer. </a:t>
            </a:r>
          </a:p>
          <a:p>
            <a:pPr marL="342000" indent="-342000"/>
            <a:r>
              <a:rPr lang="en-US" sz="2400" dirty="0">
                <a:solidFill>
                  <a:schemeClr val="tx1"/>
                </a:solidFill>
              </a:rPr>
              <a:t>A common oncogene encodes the Myc transcription factor.</a:t>
            </a:r>
          </a:p>
          <a:p>
            <a:pPr marL="342000" indent="-342000"/>
            <a:r>
              <a:rPr lang="en-US" sz="2400" dirty="0">
                <a:solidFill>
                  <a:schemeClr val="tx1"/>
                </a:solidFill>
              </a:rPr>
              <a:t>Burkitt lymphoma is one of several human cancers in which the Myc protein is overproduced.</a:t>
            </a:r>
          </a:p>
        </p:txBody>
      </p:sp>
    </p:spTree>
    <p:extLst>
      <p:ext uri="{BB962C8B-B14F-4D97-AF65-F5344CB8AC3E}">
        <p14:creationId xmlns:p14="http://schemas.microsoft.com/office/powerpoint/2010/main" val="12662565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7200" y="119835"/>
            <a:ext cx="8229600" cy="658086"/>
          </a:xfrm>
        </p:spPr>
        <p:txBody>
          <a:bodyPr lIns="0" tIns="0" rIns="0" bIns="0" anchor="ctr"/>
          <a:lstStyle/>
          <a:p>
            <a:r>
              <a:rPr lang="en-US" dirty="0"/>
              <a:t>Cell Cycle and Apoptosis Regulators</a:t>
            </a:r>
          </a:p>
        </p:txBody>
      </p:sp>
      <p:sp>
        <p:nvSpPr>
          <p:cNvPr id="3" name="Content Placeholder 2"/>
          <p:cNvSpPr>
            <a:spLocks noGrp="1"/>
          </p:cNvSpPr>
          <p:nvPr>
            <p:ph sz="quarter" idx="13"/>
          </p:nvPr>
        </p:nvSpPr>
        <p:spPr>
          <a:xfrm>
            <a:off x="457200" y="963770"/>
            <a:ext cx="8232775" cy="2871251"/>
          </a:xfrm>
        </p:spPr>
        <p:txBody>
          <a:bodyPr lIns="0" tIns="0" rIns="0" bIns="0"/>
          <a:lstStyle/>
          <a:p>
            <a:pPr marL="342000" indent="-342000"/>
            <a:r>
              <a:rPr lang="en-US" sz="2400" dirty="0">
                <a:solidFill>
                  <a:schemeClr val="tx1"/>
                </a:solidFill>
              </a:rPr>
              <a:t>In the final step of growth-signaling pathways, transcription factors activate genes with products that control proliferation and survival.</a:t>
            </a:r>
          </a:p>
          <a:p>
            <a:pPr marL="342000" indent="-342000"/>
            <a:r>
              <a:rPr lang="en-US" sz="2400" dirty="0">
                <a:solidFill>
                  <a:schemeClr val="tx1"/>
                </a:solidFill>
              </a:rPr>
              <a:t>The activated genes include those that encode </a:t>
            </a:r>
            <a:r>
              <a:rPr lang="en-US" sz="2400" i="1" dirty="0">
                <a:solidFill>
                  <a:schemeClr val="tx1"/>
                </a:solidFill>
              </a:rPr>
              <a:t>cyclins</a:t>
            </a:r>
            <a:r>
              <a:rPr lang="en-US" sz="2400" dirty="0">
                <a:solidFill>
                  <a:schemeClr val="tx1"/>
                </a:solidFill>
              </a:rPr>
              <a:t> and </a:t>
            </a:r>
            <a:r>
              <a:rPr lang="en-US" sz="2400" i="1" dirty="0">
                <a:solidFill>
                  <a:schemeClr val="tx1"/>
                </a:solidFill>
              </a:rPr>
              <a:t>cyclin-dependent kinases </a:t>
            </a:r>
            <a:r>
              <a:rPr lang="en-US" sz="2400" dirty="0">
                <a:solidFill>
                  <a:schemeClr val="tx1"/>
                </a:solidFill>
              </a:rPr>
              <a:t>(</a:t>
            </a:r>
            <a:r>
              <a:rPr lang="en-US" sz="2400" i="1" dirty="0">
                <a:solidFill>
                  <a:schemeClr val="tx1"/>
                </a:solidFill>
              </a:rPr>
              <a:t>Cdks</a:t>
            </a:r>
            <a:r>
              <a:rPr lang="en-US" sz="2400" dirty="0">
                <a:solidFill>
                  <a:schemeClr val="tx1"/>
                </a:solidFill>
              </a:rPr>
              <a:t>).</a:t>
            </a:r>
          </a:p>
          <a:p>
            <a:pPr marL="342000" indent="-342000"/>
            <a:r>
              <a:rPr lang="en-US" sz="2400" dirty="0">
                <a:solidFill>
                  <a:schemeClr val="tx1"/>
                </a:solidFill>
              </a:rPr>
              <a:t>Several human oncogenes encode proteins of this type.</a:t>
            </a:r>
          </a:p>
        </p:txBody>
      </p:sp>
    </p:spTree>
    <p:extLst>
      <p:ext uri="{BB962C8B-B14F-4D97-AF65-F5344CB8AC3E}">
        <p14:creationId xmlns:p14="http://schemas.microsoft.com/office/powerpoint/2010/main" val="4341239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36664" y="154984"/>
            <a:ext cx="8302240" cy="582481"/>
          </a:xfrm>
        </p:spPr>
        <p:txBody>
          <a:bodyPr lIns="0" tIns="0" rIns="0" bIns="0" anchor="ctr"/>
          <a:lstStyle/>
          <a:p>
            <a:r>
              <a:rPr lang="en-US" sz="3600" dirty="0">
                <a:latin typeface="+mj-lt"/>
              </a:rPr>
              <a:t>Examples from Human Cancers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77608" y="979717"/>
            <a:ext cx="8302240" cy="2104678"/>
          </a:xfrm>
          <a:prstGeom prst="rect">
            <a:avLst/>
          </a:prstGeom>
        </p:spPr>
        <p:txBody>
          <a:bodyPr lIns="0" tIns="0" rIns="0" bIns="0"/>
          <a:lstStyle/>
          <a:p>
            <a:pPr marL="342000" indent="-342000"/>
            <a:r>
              <a:rPr lang="en-US" sz="2400" dirty="0">
                <a:solidFill>
                  <a:schemeClr val="tx1"/>
                </a:solidFill>
              </a:rPr>
              <a:t>The cyclin-dependent kinase gene, </a:t>
            </a:r>
            <a:r>
              <a:rPr lang="en-US" sz="2400" i="1" dirty="0">
                <a:solidFill>
                  <a:schemeClr val="tx1"/>
                </a:solidFill>
              </a:rPr>
              <a:t>CDK4</a:t>
            </a:r>
            <a:r>
              <a:rPr lang="en-US" sz="2400" dirty="0">
                <a:solidFill>
                  <a:schemeClr val="tx1"/>
                </a:solidFill>
              </a:rPr>
              <a:t>, is amplified in some sarcomas.</a:t>
            </a:r>
          </a:p>
          <a:p>
            <a:pPr marL="342000" indent="-342000"/>
            <a:r>
              <a:rPr lang="en-US" sz="2400" dirty="0">
                <a:solidFill>
                  <a:schemeClr val="tx1"/>
                </a:solidFill>
              </a:rPr>
              <a:t>Cyclin, </a:t>
            </a:r>
            <a:r>
              <a:rPr lang="en-US" sz="2400" i="1" dirty="0">
                <a:solidFill>
                  <a:schemeClr val="tx1"/>
                </a:solidFill>
              </a:rPr>
              <a:t>CYCD1</a:t>
            </a:r>
            <a:r>
              <a:rPr lang="en-US" sz="2400" dirty="0">
                <a:solidFill>
                  <a:schemeClr val="tx1"/>
                </a:solidFill>
              </a:rPr>
              <a:t>, is commonly amplified in breast cancers.</a:t>
            </a:r>
          </a:p>
          <a:p>
            <a:pPr marL="342000" indent="-342000"/>
            <a:r>
              <a:rPr lang="en-US" sz="2400" dirty="0">
                <a:solidFill>
                  <a:schemeClr val="tx1"/>
                </a:solidFill>
              </a:rPr>
              <a:t>It is altered by translocation in some lymphomas.</a:t>
            </a:r>
          </a:p>
        </p:txBody>
      </p:sp>
    </p:spTree>
    <p:extLst>
      <p:ext uri="{BB962C8B-B14F-4D97-AF65-F5344CB8AC3E}">
        <p14:creationId xmlns:p14="http://schemas.microsoft.com/office/powerpoint/2010/main" val="15149489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7200" y="174428"/>
            <a:ext cx="8229600" cy="548904"/>
          </a:xfrm>
        </p:spPr>
        <p:txBody>
          <a:bodyPr lIns="0" tIns="0" rIns="0" bIns="0" anchor="ctr"/>
          <a:lstStyle/>
          <a:p>
            <a:r>
              <a:rPr lang="en-US" dirty="0"/>
              <a:t>Oncogenes with Other Functions</a:t>
            </a:r>
          </a:p>
        </p:txBody>
      </p:sp>
      <p:sp>
        <p:nvSpPr>
          <p:cNvPr id="3" name="Content Placeholder 2"/>
          <p:cNvSpPr>
            <a:spLocks noGrp="1"/>
          </p:cNvSpPr>
          <p:nvPr>
            <p:ph sz="quarter" idx="13"/>
          </p:nvPr>
        </p:nvSpPr>
        <p:spPr>
          <a:xfrm>
            <a:off x="457200" y="968989"/>
            <a:ext cx="8232775" cy="2797793"/>
          </a:xfrm>
        </p:spPr>
        <p:txBody>
          <a:bodyPr lIns="0" tIns="0" rIns="0" bIns="0"/>
          <a:lstStyle/>
          <a:p>
            <a:pPr marL="342000" indent="-342000"/>
            <a:r>
              <a:rPr lang="en-US" sz="2400" dirty="0">
                <a:solidFill>
                  <a:schemeClr val="tx1"/>
                </a:solidFill>
              </a:rPr>
              <a:t>Some oncogenes inhibit apoptosis rather than stimulating cell division.</a:t>
            </a:r>
          </a:p>
          <a:p>
            <a:pPr marL="342000" indent="-342000"/>
            <a:r>
              <a:rPr lang="en-US" sz="2400" dirty="0">
                <a:solidFill>
                  <a:schemeClr val="tx1"/>
                </a:solidFill>
              </a:rPr>
              <a:t>The protein Bcl-2 inhibits apoptosis; translocations involving this gene are seen in some lymphomas.</a:t>
            </a:r>
          </a:p>
          <a:p>
            <a:pPr marL="342000" indent="-342000"/>
            <a:r>
              <a:rPr lang="en-US" sz="2400" dirty="0">
                <a:solidFill>
                  <a:schemeClr val="tx1"/>
                </a:solidFill>
              </a:rPr>
              <a:t>The </a:t>
            </a:r>
            <a:r>
              <a:rPr lang="en-US" sz="2400" i="1" dirty="0">
                <a:solidFill>
                  <a:schemeClr val="tx1"/>
                </a:solidFill>
              </a:rPr>
              <a:t>MDM2</a:t>
            </a:r>
            <a:r>
              <a:rPr lang="en-US" sz="2400" dirty="0">
                <a:solidFill>
                  <a:schemeClr val="tx1"/>
                </a:solidFill>
              </a:rPr>
              <a:t> gene can cause a failure of apoptosis when the gene is amplified or abnormally expressed.</a:t>
            </a:r>
          </a:p>
        </p:txBody>
      </p:sp>
    </p:spTree>
    <p:extLst>
      <p:ext uri="{BB962C8B-B14F-4D97-AF65-F5344CB8AC3E}">
        <p14:creationId xmlns:p14="http://schemas.microsoft.com/office/powerpoint/2010/main" val="1531906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0312" y="190404"/>
            <a:ext cx="8302240" cy="1039683"/>
          </a:xfrm>
        </p:spPr>
        <p:txBody>
          <a:bodyPr lIns="0" tIns="0" rIns="0" bIns="0" anchor="ctr"/>
          <a:lstStyle/>
          <a:p>
            <a:r>
              <a:rPr lang="en-US" sz="2800" dirty="0">
                <a:latin typeface="+mj-lt"/>
              </a:rPr>
              <a:t>Tumor Suppressor Genes Are Genes Whose Loss or Inactivation Can Lead to Cancer</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77608" y="1556659"/>
            <a:ext cx="8302240" cy="2688770"/>
          </a:xfrm>
          <a:prstGeom prst="rect">
            <a:avLst/>
          </a:prstGeom>
        </p:spPr>
        <p:txBody>
          <a:bodyPr lIns="0" tIns="0" rIns="0" bIns="0"/>
          <a:lstStyle/>
          <a:p>
            <a:pPr marL="342000" indent="-342000"/>
            <a:r>
              <a:rPr lang="en-US" sz="2400" dirty="0">
                <a:solidFill>
                  <a:schemeClr val="tx1"/>
                </a:solidFill>
              </a:rPr>
              <a:t>The </a:t>
            </a:r>
            <a:r>
              <a:rPr lang="en-US" sz="2400" i="1" dirty="0">
                <a:solidFill>
                  <a:schemeClr val="tx1"/>
                </a:solidFill>
              </a:rPr>
              <a:t>loss</a:t>
            </a:r>
            <a:r>
              <a:rPr lang="en-US" sz="2400" dirty="0">
                <a:solidFill>
                  <a:schemeClr val="tx1"/>
                </a:solidFill>
              </a:rPr>
              <a:t> or </a:t>
            </a:r>
            <a:r>
              <a:rPr lang="en-US" sz="2400" i="1" dirty="0">
                <a:solidFill>
                  <a:schemeClr val="tx1"/>
                </a:solidFill>
              </a:rPr>
              <a:t>inactivation</a:t>
            </a:r>
            <a:r>
              <a:rPr lang="en-US" sz="2400" dirty="0">
                <a:solidFill>
                  <a:schemeClr val="tx1"/>
                </a:solidFill>
              </a:rPr>
              <a:t> of </a:t>
            </a:r>
            <a:r>
              <a:rPr lang="en-US" sz="2400" b="1" dirty="0">
                <a:solidFill>
                  <a:schemeClr val="tx1"/>
                </a:solidFill>
              </a:rPr>
              <a:t>tumor suppressor genes </a:t>
            </a:r>
            <a:r>
              <a:rPr lang="en-US" sz="2400" dirty="0">
                <a:solidFill>
                  <a:schemeClr val="tx1"/>
                </a:solidFill>
              </a:rPr>
              <a:t>can lead to cancer.</a:t>
            </a:r>
          </a:p>
          <a:p>
            <a:pPr marL="342000" indent="-342000"/>
            <a:r>
              <a:rPr lang="en-US" sz="2400" dirty="0">
                <a:solidFill>
                  <a:schemeClr val="tx1"/>
                </a:solidFill>
              </a:rPr>
              <a:t>The normal function of such genes is to restrain cell proliferation.</a:t>
            </a:r>
          </a:p>
          <a:p>
            <a:pPr marL="342000" indent="-342000"/>
            <a:r>
              <a:rPr lang="en-US" sz="2400" dirty="0">
                <a:solidFill>
                  <a:schemeClr val="tx1"/>
                </a:solidFill>
              </a:rPr>
              <a:t>A few dozen genes in human cells exhibit the properties of tumor suppressors.</a:t>
            </a:r>
          </a:p>
        </p:txBody>
      </p:sp>
    </p:spTree>
    <p:extLst>
      <p:ext uri="{BB962C8B-B14F-4D97-AF65-F5344CB8AC3E}">
        <p14:creationId xmlns:p14="http://schemas.microsoft.com/office/powerpoint/2010/main" val="32516675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p:txBody>
          <a:bodyPr lIns="0" tIns="0" rIns="0" bIns="0" anchor="ctr"/>
          <a:lstStyle/>
          <a:p>
            <a:r>
              <a:rPr lang="en-US" dirty="0"/>
              <a:t>Cell Fusion Experiments to Indicate Cells Have Tumor Suppressor Genes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sz="quarter" idx="13"/>
          </p:nvPr>
        </p:nvSpPr>
        <p:spPr>
          <a:xfrm>
            <a:off x="457200" y="1441450"/>
            <a:ext cx="8232775" cy="3130550"/>
          </a:xfrm>
          <a:prstGeom prst="rect">
            <a:avLst/>
          </a:prstGeom>
        </p:spPr>
        <p:txBody>
          <a:bodyPr lIns="0" tIns="0" rIns="0" bIns="0"/>
          <a:lstStyle/>
          <a:p>
            <a:pPr marL="342000" indent="-342000"/>
            <a:r>
              <a:rPr lang="en-US" sz="2400" dirty="0">
                <a:solidFill>
                  <a:schemeClr val="tx1"/>
                </a:solidFill>
              </a:rPr>
              <a:t>In the 1960s, normal cells were experimentally fused with cancer cells.</a:t>
            </a:r>
          </a:p>
          <a:p>
            <a:pPr marL="342000" indent="-342000"/>
            <a:r>
              <a:rPr lang="en-US" sz="2400" dirty="0">
                <a:solidFill>
                  <a:schemeClr val="tx1"/>
                </a:solidFill>
              </a:rPr>
              <a:t>The hybrid cells usually behaved normally and did not form tumors.</a:t>
            </a:r>
          </a:p>
          <a:p>
            <a:pPr marL="342000" indent="-342000"/>
            <a:r>
              <a:rPr lang="en-US" sz="2400" dirty="0">
                <a:solidFill>
                  <a:schemeClr val="tx1"/>
                </a:solidFill>
              </a:rPr>
              <a:t>However, if grown in culture for long periods of time, they revert to malignant, uncontrolled behavior of the original cancer cells.</a:t>
            </a:r>
          </a:p>
        </p:txBody>
      </p:sp>
    </p:spTree>
    <p:extLst>
      <p:ext uri="{BB962C8B-B14F-4D97-AF65-F5344CB8AC3E}">
        <p14:creationId xmlns:p14="http://schemas.microsoft.com/office/powerpoint/2010/main" val="7402596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7200" y="106187"/>
            <a:ext cx="8229600" cy="699029"/>
          </a:xfrm>
        </p:spPr>
        <p:txBody>
          <a:bodyPr lIns="0" tIns="0" rIns="0" bIns="0" anchor="ctr"/>
          <a:lstStyle/>
          <a:p>
            <a:r>
              <a:rPr lang="en-US" dirty="0"/>
              <a:t>Tumor Suppression and Oncogenes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sz="quarter" idx="13"/>
          </p:nvPr>
        </p:nvSpPr>
        <p:spPr>
          <a:xfrm>
            <a:off x="457200" y="950122"/>
            <a:ext cx="8232775" cy="3327964"/>
          </a:xfrm>
          <a:prstGeom prst="rect">
            <a:avLst/>
          </a:prstGeom>
        </p:spPr>
        <p:txBody>
          <a:bodyPr lIns="0" tIns="0" rIns="0" bIns="0"/>
          <a:lstStyle/>
          <a:p>
            <a:pPr marL="342000" indent="-342000"/>
            <a:r>
              <a:rPr lang="en-US" sz="2200" dirty="0">
                <a:solidFill>
                  <a:schemeClr val="tx1"/>
                </a:solidFill>
              </a:rPr>
              <a:t>In the hybrid cells, tumor suppression is observed even when the original cells possessed an oncogene, such as </a:t>
            </a:r>
            <a:r>
              <a:rPr lang="en-US" sz="2200" i="1" spc="-300" dirty="0">
                <a:solidFill>
                  <a:schemeClr val="tx1"/>
                </a:solidFill>
              </a:rPr>
              <a:t>R A S </a:t>
            </a:r>
            <a:r>
              <a:rPr lang="en-US" sz="2200" dirty="0">
                <a:solidFill>
                  <a:schemeClr val="tx1"/>
                </a:solidFill>
              </a:rPr>
              <a:t>.</a:t>
            </a:r>
          </a:p>
          <a:p>
            <a:pPr marL="342000" indent="-342000"/>
            <a:r>
              <a:rPr lang="en-US" sz="2200" dirty="0">
                <a:solidFill>
                  <a:schemeClr val="tx1"/>
                </a:solidFill>
              </a:rPr>
              <a:t>The ability to form tumors does not appear until the hybrid cell loses a chromosome containing a critical tumor-suppressor gene.</a:t>
            </a:r>
          </a:p>
          <a:p>
            <a:pPr marL="342000" indent="-342000"/>
            <a:r>
              <a:rPr lang="en-US" sz="2200" dirty="0">
                <a:solidFill>
                  <a:schemeClr val="tx1"/>
                </a:solidFill>
              </a:rPr>
              <a:t>Tumor suppressor genes can be identified in families with heritable forms of cancer; they have increased </a:t>
            </a:r>
            <a:r>
              <a:rPr lang="en-US" sz="2200" i="1" dirty="0">
                <a:solidFill>
                  <a:schemeClr val="tx1"/>
                </a:solidFill>
              </a:rPr>
              <a:t>susceptibility</a:t>
            </a:r>
            <a:r>
              <a:rPr lang="en-US" sz="2200" dirty="0">
                <a:solidFill>
                  <a:schemeClr val="tx1"/>
                </a:solidFill>
              </a:rPr>
              <a:t> to cancer.</a:t>
            </a:r>
          </a:p>
        </p:txBody>
      </p:sp>
    </p:spTree>
    <p:extLst>
      <p:ext uri="{BB962C8B-B14F-4D97-AF65-F5344CB8AC3E}">
        <p14:creationId xmlns:p14="http://schemas.microsoft.com/office/powerpoint/2010/main" val="25811111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7200" y="133484"/>
            <a:ext cx="8229600" cy="644438"/>
          </a:xfrm>
        </p:spPr>
        <p:txBody>
          <a:bodyPr lIns="0" tIns="0" rIns="0" bIns="0" anchor="ctr"/>
          <a:lstStyle/>
          <a:p>
            <a:r>
              <a:rPr lang="en-US" dirty="0"/>
              <a:t>The Two-Hit Hypothesis</a:t>
            </a:r>
          </a:p>
        </p:txBody>
      </p:sp>
      <p:sp>
        <p:nvSpPr>
          <p:cNvPr id="4" name="Content Placeholder 3"/>
          <p:cNvSpPr>
            <a:spLocks noGrp="1"/>
          </p:cNvSpPr>
          <p:nvPr>
            <p:ph sz="quarter" idx="13"/>
          </p:nvPr>
        </p:nvSpPr>
        <p:spPr>
          <a:xfrm>
            <a:off x="457200" y="963770"/>
            <a:ext cx="8232775" cy="3608230"/>
          </a:xfrm>
        </p:spPr>
        <p:txBody>
          <a:bodyPr lIns="0" tIns="0" rIns="0" bIns="0"/>
          <a:lstStyle/>
          <a:p>
            <a:pPr marL="342000" indent="-342000"/>
            <a:r>
              <a:rPr lang="en-US" sz="2400" dirty="0">
                <a:solidFill>
                  <a:schemeClr val="tx1"/>
                </a:solidFill>
              </a:rPr>
              <a:t>Increased cancer susceptibility is usually an inherited defect in a tumor suppressor gene.</a:t>
            </a:r>
          </a:p>
          <a:p>
            <a:pPr marL="342000" indent="-342000"/>
            <a:r>
              <a:rPr lang="en-US" sz="2400" dirty="0">
                <a:solidFill>
                  <a:schemeClr val="tx1"/>
                </a:solidFill>
              </a:rPr>
              <a:t>Two successive mutations in the same gene would be required to produce a loss of function in a tumor suppressor gene.</a:t>
            </a:r>
          </a:p>
          <a:p>
            <a:pPr marL="342000" indent="-342000"/>
            <a:r>
              <a:rPr lang="en-US" sz="2400" dirty="0">
                <a:solidFill>
                  <a:schemeClr val="tx1"/>
                </a:solidFill>
              </a:rPr>
              <a:t>If people inherit a mutation in one copy of the gene, there is a greater chance of sustaining a second mutation in the gene: the </a:t>
            </a:r>
            <a:r>
              <a:rPr lang="en-US" sz="2400" b="1" dirty="0">
                <a:solidFill>
                  <a:schemeClr val="tx1"/>
                </a:solidFill>
              </a:rPr>
              <a:t>two-hit hypothesis.</a:t>
            </a:r>
          </a:p>
        </p:txBody>
      </p:sp>
    </p:spTree>
    <p:extLst>
      <p:ext uri="{BB962C8B-B14F-4D97-AF65-F5344CB8AC3E}">
        <p14:creationId xmlns:p14="http://schemas.microsoft.com/office/powerpoint/2010/main" val="20000943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36664" y="154984"/>
            <a:ext cx="8302240" cy="582481"/>
          </a:xfrm>
        </p:spPr>
        <p:txBody>
          <a:bodyPr lIns="0" tIns="0" rIns="0" bIns="0" anchor="ctr"/>
          <a:lstStyle/>
          <a:p>
            <a:r>
              <a:rPr lang="en-US" sz="3600" dirty="0">
                <a:latin typeface="+mj-lt"/>
              </a:rPr>
              <a:t>Loss of Heterozygosity</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77608" y="979716"/>
            <a:ext cx="8302240" cy="3510641"/>
          </a:xfrm>
          <a:prstGeom prst="rect">
            <a:avLst/>
          </a:prstGeom>
        </p:spPr>
        <p:txBody>
          <a:bodyPr lIns="0" tIns="0" rIns="0" bIns="0"/>
          <a:lstStyle/>
          <a:p>
            <a:pPr marL="342000" indent="-342000"/>
            <a:r>
              <a:rPr lang="en-US" sz="2400" dirty="0">
                <a:solidFill>
                  <a:schemeClr val="tx1"/>
                </a:solidFill>
              </a:rPr>
              <a:t>An inactivating mutation in the second copy of a tumor suppressor gene can lead to cancer.</a:t>
            </a:r>
          </a:p>
          <a:p>
            <a:pPr marL="342000" indent="-342000"/>
            <a:r>
              <a:rPr lang="en-US" sz="2400" dirty="0">
                <a:solidFill>
                  <a:schemeClr val="tx1"/>
                </a:solidFill>
              </a:rPr>
              <a:t>When all or part of a chromosome containing the normal allele of the gene is deleted, this is called </a:t>
            </a:r>
            <a:r>
              <a:rPr lang="en-US" sz="2400" b="1" dirty="0">
                <a:solidFill>
                  <a:schemeClr val="tx1"/>
                </a:solidFill>
              </a:rPr>
              <a:t>loss of heterozygosity (</a:t>
            </a:r>
            <a:r>
              <a:rPr lang="en-US" sz="2400" b="1" spc="-350" dirty="0">
                <a:solidFill>
                  <a:schemeClr val="tx1"/>
                </a:solidFill>
              </a:rPr>
              <a:t>L O H </a:t>
            </a:r>
            <a:r>
              <a:rPr lang="en-US" sz="2400" b="1" dirty="0">
                <a:solidFill>
                  <a:schemeClr val="tx1"/>
                </a:solidFill>
              </a:rPr>
              <a:t>)</a:t>
            </a:r>
            <a:r>
              <a:rPr lang="en-US" sz="2400" dirty="0">
                <a:solidFill>
                  <a:schemeClr val="tx1"/>
                </a:solidFill>
              </a:rPr>
              <a:t>.</a:t>
            </a:r>
          </a:p>
          <a:p>
            <a:pPr marL="342000" indent="-342000"/>
            <a:r>
              <a:rPr lang="en-US" sz="2400" spc="-350" dirty="0">
                <a:solidFill>
                  <a:schemeClr val="tx1"/>
                </a:solidFill>
              </a:rPr>
              <a:t>L O H</a:t>
            </a:r>
            <a:r>
              <a:rPr lang="en-US" sz="2400" dirty="0">
                <a:solidFill>
                  <a:schemeClr val="tx1"/>
                </a:solidFill>
              </a:rPr>
              <a:t> can be confirmed by looking for deletion of </a:t>
            </a:r>
            <a:r>
              <a:rPr lang="en-US" sz="2400" i="1" dirty="0">
                <a:solidFill>
                  <a:schemeClr val="tx1"/>
                </a:solidFill>
              </a:rPr>
              <a:t>microsatellite</a:t>
            </a:r>
            <a:r>
              <a:rPr lang="en-US" sz="2400" dirty="0">
                <a:solidFill>
                  <a:schemeClr val="tx1"/>
                </a:solidFill>
              </a:rPr>
              <a:t> or </a:t>
            </a:r>
            <a:r>
              <a:rPr lang="en-US" sz="2400" i="1" dirty="0">
                <a:solidFill>
                  <a:schemeClr val="tx1"/>
                </a:solidFill>
              </a:rPr>
              <a:t>short tandem repeat </a:t>
            </a:r>
            <a:r>
              <a:rPr lang="en-US" sz="2400" dirty="0">
                <a:solidFill>
                  <a:schemeClr val="tx1"/>
                </a:solidFill>
              </a:rPr>
              <a:t>(</a:t>
            </a:r>
            <a:r>
              <a:rPr lang="en-US" sz="2400" i="1" spc="-350" dirty="0">
                <a:solidFill>
                  <a:schemeClr val="tx1"/>
                </a:solidFill>
              </a:rPr>
              <a:t>S T R </a:t>
            </a:r>
            <a:r>
              <a:rPr lang="en-US" sz="2400" dirty="0">
                <a:solidFill>
                  <a:schemeClr val="tx1"/>
                </a:solidFill>
              </a:rPr>
              <a:t>) markers on the chromosome.</a:t>
            </a:r>
          </a:p>
        </p:txBody>
      </p:sp>
    </p:spTree>
    <p:extLst>
      <p:ext uri="{BB962C8B-B14F-4D97-AF65-F5344CB8AC3E}">
        <p14:creationId xmlns:p14="http://schemas.microsoft.com/office/powerpoint/2010/main" val="18068285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0312" y="217700"/>
            <a:ext cx="8302240" cy="1501918"/>
          </a:xfrm>
        </p:spPr>
        <p:txBody>
          <a:bodyPr lIns="0" tIns="0" rIns="0" bIns="0" anchor="ctr"/>
          <a:lstStyle/>
          <a:p>
            <a:r>
              <a:rPr lang="en-US" sz="3200" dirty="0">
                <a:latin typeface="+mj-lt"/>
              </a:rPr>
              <a:t>The </a:t>
            </a:r>
            <a:r>
              <a:rPr lang="en-US" sz="3200" i="1" dirty="0">
                <a:latin typeface="+mj-lt"/>
              </a:rPr>
              <a:t>RB</a:t>
            </a:r>
            <a:r>
              <a:rPr lang="en-US" sz="3200" dirty="0">
                <a:latin typeface="+mj-lt"/>
              </a:rPr>
              <a:t> Tumor Suppressor Gene Was Discovered by Studying Families with Hereditary Retinoblastoma</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2060813"/>
            <a:ext cx="8302240" cy="943644"/>
          </a:xfrm>
          <a:prstGeom prst="rect">
            <a:avLst/>
          </a:prstGeom>
        </p:spPr>
        <p:txBody>
          <a:bodyPr lIns="0" tIns="0" rIns="0" bIns="0"/>
          <a:lstStyle/>
          <a:p>
            <a:pPr marL="331200" indent="-342000"/>
            <a:r>
              <a:rPr lang="en-US" sz="2400" i="1" dirty="0">
                <a:solidFill>
                  <a:schemeClr val="tx1"/>
                </a:solidFill>
              </a:rPr>
              <a:t>Hereditary</a:t>
            </a:r>
            <a:r>
              <a:rPr lang="en-US" sz="2400" dirty="0">
                <a:solidFill>
                  <a:schemeClr val="tx1"/>
                </a:solidFill>
              </a:rPr>
              <a:t> </a:t>
            </a:r>
            <a:r>
              <a:rPr lang="en-US" sz="2400" i="1" dirty="0">
                <a:solidFill>
                  <a:schemeClr val="tx1"/>
                </a:solidFill>
              </a:rPr>
              <a:t>retinoblastoma</a:t>
            </a:r>
            <a:r>
              <a:rPr lang="en-US" sz="2400" dirty="0">
                <a:solidFill>
                  <a:schemeClr val="tx1"/>
                </a:solidFill>
              </a:rPr>
              <a:t> is a rare inherited eye cancer that develops in young children.</a:t>
            </a:r>
          </a:p>
        </p:txBody>
      </p:sp>
    </p:spTree>
    <p:extLst>
      <p:ext uri="{BB962C8B-B14F-4D97-AF65-F5344CB8AC3E}">
        <p14:creationId xmlns:p14="http://schemas.microsoft.com/office/powerpoint/2010/main" val="219372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7200" y="142801"/>
            <a:ext cx="8229600" cy="597429"/>
          </a:xfrm>
        </p:spPr>
        <p:txBody>
          <a:bodyPr lIns="0" tIns="0" rIns="0" bIns="0" anchor="ctr"/>
          <a:lstStyle/>
          <a:p>
            <a:r>
              <a:rPr lang="en-US" dirty="0"/>
              <a:t>Types of Tumors</a:t>
            </a:r>
            <a:endParaRPr lang="en-US" sz="3600" dirty="0">
              <a:latin typeface="+mj-lt"/>
            </a:endParaRPr>
          </a:p>
        </p:txBody>
      </p:sp>
      <p:sp>
        <p:nvSpPr>
          <p:cNvPr id="5" name="Content Placeholder 4"/>
          <p:cNvSpPr>
            <a:spLocks noGrp="1"/>
          </p:cNvSpPr>
          <p:nvPr>
            <p:ph sz="quarter" idx="13"/>
          </p:nvPr>
        </p:nvSpPr>
        <p:spPr>
          <a:xfrm>
            <a:off x="457200" y="972458"/>
            <a:ext cx="8232775" cy="2701472"/>
          </a:xfrm>
        </p:spPr>
        <p:txBody>
          <a:bodyPr lIns="0" tIns="0" rIns="0" bIns="0"/>
          <a:lstStyle/>
          <a:p>
            <a:pPr marL="342000" indent="-342000"/>
            <a:r>
              <a:rPr lang="en-US" sz="2400" b="1" dirty="0">
                <a:solidFill>
                  <a:schemeClr val="tx1"/>
                </a:solidFill>
              </a:rPr>
              <a:t>Benign tumors</a:t>
            </a:r>
            <a:r>
              <a:rPr lang="en-US" sz="2400" dirty="0">
                <a:solidFill>
                  <a:schemeClr val="tx1"/>
                </a:solidFill>
              </a:rPr>
              <a:t> grow in a confined local area and are rarely dangerous.</a:t>
            </a:r>
          </a:p>
          <a:p>
            <a:pPr marL="342000" indent="-342000"/>
            <a:r>
              <a:rPr lang="en-US" sz="2400" b="1" dirty="0">
                <a:solidFill>
                  <a:schemeClr val="tx1"/>
                </a:solidFill>
              </a:rPr>
              <a:t>Malignant tumors </a:t>
            </a:r>
            <a:r>
              <a:rPr lang="en-US" sz="2400" dirty="0">
                <a:solidFill>
                  <a:schemeClr val="tx1"/>
                </a:solidFill>
              </a:rPr>
              <a:t>are capable of invading surrounding tissues and spreading to distant parts of the body.</a:t>
            </a:r>
          </a:p>
          <a:p>
            <a:pPr marL="342000" indent="-342000"/>
            <a:r>
              <a:rPr lang="en-US" sz="2400" dirty="0">
                <a:solidFill>
                  <a:schemeClr val="tx1"/>
                </a:solidFill>
              </a:rPr>
              <a:t>The term </a:t>
            </a:r>
            <a:r>
              <a:rPr lang="en-US" sz="2400" b="1" dirty="0">
                <a:solidFill>
                  <a:schemeClr val="tx1"/>
                </a:solidFill>
              </a:rPr>
              <a:t>cancer</a:t>
            </a:r>
            <a:r>
              <a:rPr lang="en-US" sz="2400" dirty="0">
                <a:solidFill>
                  <a:schemeClr val="tx1"/>
                </a:solidFill>
              </a:rPr>
              <a:t> refers to any malignancy, in particular, malignant cells that can spread to new locations.</a:t>
            </a:r>
          </a:p>
        </p:txBody>
      </p:sp>
    </p:spTree>
    <p:extLst>
      <p:ext uri="{BB962C8B-B14F-4D97-AF65-F5344CB8AC3E}">
        <p14:creationId xmlns:p14="http://schemas.microsoft.com/office/powerpoint/2010/main" val="17445844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7200" y="174427"/>
            <a:ext cx="8229600" cy="1097279"/>
          </a:xfrm>
        </p:spPr>
        <p:txBody>
          <a:bodyPr lIns="0" tIns="0" rIns="0" bIns="0" anchor="ctr"/>
          <a:lstStyle/>
          <a:p>
            <a:r>
              <a:rPr lang="en-US" sz="3200" dirty="0">
                <a:latin typeface="+mj-lt"/>
              </a:rPr>
              <a:t>Behavior of Tumor Suppressor Gene</a:t>
            </a:r>
            <a:r>
              <a:rPr lang="en-US" sz="3200" dirty="0"/>
              <a:t>s</a:t>
            </a:r>
            <a:r>
              <a:rPr lang="en-US" sz="3200" dirty="0">
                <a:latin typeface="+mj-lt"/>
              </a:rPr>
              <a:t> in Hereditary and Nonhereditary Cancers </a:t>
            </a:r>
          </a:p>
        </p:txBody>
      </p:sp>
      <p:sp>
        <p:nvSpPr>
          <p:cNvPr id="3" name="Content Placeholder 2"/>
          <p:cNvSpPr>
            <a:spLocks noGrp="1"/>
          </p:cNvSpPr>
          <p:nvPr>
            <p:ph sz="quarter" idx="14"/>
          </p:nvPr>
        </p:nvSpPr>
        <p:spPr>
          <a:xfrm>
            <a:off x="457201" y="1429743"/>
            <a:ext cx="8229599" cy="781192"/>
          </a:xfrm>
        </p:spPr>
        <p:txBody>
          <a:bodyPr lIns="0" tIns="0" rIns="0" bIns="0"/>
          <a:lstStyle/>
          <a:p>
            <a:pPr marL="0" indent="0">
              <a:buNone/>
            </a:pPr>
            <a:r>
              <a:rPr lang="en-IN" sz="2400" b="1" dirty="0"/>
              <a:t>Figure 26.15 </a:t>
            </a:r>
            <a:r>
              <a:rPr lang="en-IN" sz="2400" dirty="0"/>
              <a:t>Behavior of Tumor Suppressor Genes in Hereditary and Nonhereditary Cancers.</a:t>
            </a:r>
          </a:p>
        </p:txBody>
      </p:sp>
      <p:pic>
        <p:nvPicPr>
          <p:cNvPr id="9" name="Content Placeholder 6" descr="Illustration of hereditary retinoblastoma shows fusion of an egg and a sperm with R B gene. In nonhereditary retinoblastoma, fusion is between an egg and a sperm, both without the R B gene, but occasionally occurs during cell division. "/>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023"/>
          <a:stretch/>
        </p:blipFill>
        <p:spPr>
          <a:xfrm>
            <a:off x="2187470" y="2370995"/>
            <a:ext cx="5218901" cy="3842260"/>
          </a:xfrm>
        </p:spPr>
      </p:pic>
    </p:spTree>
    <p:extLst>
      <p:ext uri="{BB962C8B-B14F-4D97-AF65-F5344CB8AC3E}">
        <p14:creationId xmlns:p14="http://schemas.microsoft.com/office/powerpoint/2010/main" val="18820849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23016" y="154984"/>
            <a:ext cx="8302240" cy="582481"/>
          </a:xfrm>
        </p:spPr>
        <p:txBody>
          <a:bodyPr lIns="0" tIns="0" rIns="0" bIns="0" anchor="ctr"/>
          <a:lstStyle/>
          <a:p>
            <a:r>
              <a:rPr lang="en-US" sz="3600" dirty="0">
                <a:latin typeface="+mj-lt"/>
              </a:rPr>
              <a:t>Retinoblastoma</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979717"/>
            <a:ext cx="8302240" cy="2841170"/>
          </a:xfrm>
          <a:prstGeom prst="rect">
            <a:avLst/>
          </a:prstGeom>
        </p:spPr>
        <p:txBody>
          <a:bodyPr lIns="0" tIns="0" rIns="0" bIns="0"/>
          <a:lstStyle/>
          <a:p>
            <a:pPr marL="342000" indent="-342000"/>
            <a:r>
              <a:rPr lang="en-US" sz="2400" dirty="0">
                <a:solidFill>
                  <a:schemeClr val="tx1"/>
                </a:solidFill>
              </a:rPr>
              <a:t>Children with retinoblastoma inherit a deletion of part of chromosome 13.</a:t>
            </a:r>
          </a:p>
          <a:p>
            <a:pPr marL="342000" indent="-342000"/>
            <a:r>
              <a:rPr lang="en-US" sz="2400" dirty="0">
                <a:solidFill>
                  <a:schemeClr val="tx1"/>
                </a:solidFill>
              </a:rPr>
              <a:t>Individual retinal cells may occasionally acquire a deletion or mutation in the same region of chromosome 13.</a:t>
            </a:r>
          </a:p>
          <a:p>
            <a:pPr marL="342000" indent="-342000"/>
            <a:r>
              <a:rPr lang="en-US" sz="2400" dirty="0">
                <a:solidFill>
                  <a:schemeClr val="tx1"/>
                </a:solidFill>
              </a:rPr>
              <a:t>Cancers arise from such cells.</a:t>
            </a:r>
          </a:p>
          <a:p>
            <a:pPr marL="342000" indent="-342000"/>
            <a:r>
              <a:rPr lang="en-US" sz="2400" dirty="0">
                <a:solidFill>
                  <a:schemeClr val="tx1"/>
                </a:solidFill>
              </a:rPr>
              <a:t>The </a:t>
            </a:r>
            <a:r>
              <a:rPr lang="en-US" sz="2400" i="1" dirty="0">
                <a:solidFill>
                  <a:schemeClr val="tx1"/>
                </a:solidFill>
              </a:rPr>
              <a:t>RB</a:t>
            </a:r>
            <a:r>
              <a:rPr lang="en-US" sz="2400" dirty="0">
                <a:solidFill>
                  <a:schemeClr val="tx1"/>
                </a:solidFill>
              </a:rPr>
              <a:t> </a:t>
            </a:r>
            <a:r>
              <a:rPr lang="en-US" sz="2400" i="1" dirty="0">
                <a:solidFill>
                  <a:schemeClr val="tx1"/>
                </a:solidFill>
              </a:rPr>
              <a:t>gene</a:t>
            </a:r>
            <a:r>
              <a:rPr lang="en-US" sz="2400" dirty="0">
                <a:solidFill>
                  <a:schemeClr val="tx1"/>
                </a:solidFill>
              </a:rPr>
              <a:t> was identified as responsible for this.</a:t>
            </a:r>
          </a:p>
        </p:txBody>
      </p:sp>
    </p:spTree>
    <p:extLst>
      <p:ext uri="{BB962C8B-B14F-4D97-AF65-F5344CB8AC3E}">
        <p14:creationId xmlns:p14="http://schemas.microsoft.com/office/powerpoint/2010/main" val="30855241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7200" y="160779"/>
            <a:ext cx="8229600" cy="576199"/>
          </a:xfrm>
        </p:spPr>
        <p:txBody>
          <a:bodyPr lIns="0" tIns="0" rIns="0" bIns="0" anchor="ctr"/>
          <a:lstStyle/>
          <a:p>
            <a:r>
              <a:rPr lang="en-US" spc="-400" dirty="0"/>
              <a:t>R b</a:t>
            </a:r>
            <a:endParaRPr lang="en-US" sz="3600" spc="-400" dirty="0"/>
          </a:p>
        </p:txBody>
      </p:sp>
      <p:sp>
        <p:nvSpPr>
          <p:cNvPr id="4" name="Content Placeholder 3"/>
          <p:cNvSpPr>
            <a:spLocks noGrp="1"/>
          </p:cNvSpPr>
          <p:nvPr>
            <p:ph sz="quarter" idx="13"/>
          </p:nvPr>
        </p:nvSpPr>
        <p:spPr>
          <a:xfrm>
            <a:off x="457200" y="955342"/>
            <a:ext cx="8232775" cy="3486029"/>
          </a:xfrm>
        </p:spPr>
        <p:txBody>
          <a:bodyPr lIns="0" tIns="0" rIns="0" bIns="0"/>
          <a:lstStyle/>
          <a:p>
            <a:pPr marL="342000" indent="-342000"/>
            <a:r>
              <a:rPr lang="en-US" sz="2400" dirty="0">
                <a:solidFill>
                  <a:schemeClr val="tx1"/>
                </a:solidFill>
              </a:rPr>
              <a:t>The </a:t>
            </a:r>
            <a:r>
              <a:rPr lang="en-US" sz="2400" i="1" spc="-300" dirty="0">
                <a:solidFill>
                  <a:schemeClr val="tx1"/>
                </a:solidFill>
              </a:rPr>
              <a:t>R B</a:t>
            </a:r>
            <a:r>
              <a:rPr lang="en-US" sz="2400" dirty="0">
                <a:solidFill>
                  <a:schemeClr val="tx1"/>
                </a:solidFill>
              </a:rPr>
              <a:t> gene product is required to prevent cells from passing through the G1 restriction point without an appropriate signal from a growth factor.</a:t>
            </a:r>
          </a:p>
          <a:p>
            <a:pPr marL="342000" indent="-342000"/>
            <a:r>
              <a:rPr lang="en-US" sz="2400" dirty="0">
                <a:solidFill>
                  <a:schemeClr val="tx1"/>
                </a:solidFill>
              </a:rPr>
              <a:t>Mutations in the gene disrupt the normal controls on cell proliferation; this effect is also seen in other types of cancers.</a:t>
            </a:r>
          </a:p>
          <a:p>
            <a:pPr marL="342000" indent="-342000"/>
            <a:r>
              <a:rPr lang="en-US" sz="2400" dirty="0">
                <a:solidFill>
                  <a:schemeClr val="tx1"/>
                </a:solidFill>
              </a:rPr>
              <a:t>Mutations in </a:t>
            </a:r>
            <a:r>
              <a:rPr lang="en-US" sz="2400" i="1" spc="-300" dirty="0">
                <a:solidFill>
                  <a:schemeClr val="tx1"/>
                </a:solidFill>
              </a:rPr>
              <a:t>R B</a:t>
            </a:r>
            <a:r>
              <a:rPr lang="en-US" sz="2400" dirty="0">
                <a:solidFill>
                  <a:schemeClr val="tx1"/>
                </a:solidFill>
              </a:rPr>
              <a:t> are detected in </a:t>
            </a:r>
            <a:r>
              <a:rPr lang="en-US" sz="2400" i="1" dirty="0">
                <a:solidFill>
                  <a:schemeClr val="tx1"/>
                </a:solidFill>
              </a:rPr>
              <a:t>nonhereditary retinoblastomas</a:t>
            </a:r>
            <a:r>
              <a:rPr lang="en-US" sz="2400" dirty="0">
                <a:solidFill>
                  <a:schemeClr val="tx1"/>
                </a:solidFill>
              </a:rPr>
              <a:t> and other nonhereditary cancers.</a:t>
            </a:r>
          </a:p>
        </p:txBody>
      </p:sp>
    </p:spTree>
    <p:extLst>
      <p:ext uri="{BB962C8B-B14F-4D97-AF65-F5344CB8AC3E}">
        <p14:creationId xmlns:p14="http://schemas.microsoft.com/office/powerpoint/2010/main" val="32601479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36664" y="163108"/>
            <a:ext cx="8302240" cy="582481"/>
          </a:xfrm>
        </p:spPr>
        <p:txBody>
          <a:bodyPr lIns="0" tIns="0" rIns="0" bIns="0" anchor="ctr"/>
          <a:lstStyle/>
          <a:p>
            <a:r>
              <a:rPr lang="en-US" sz="3600" spc="-400" dirty="0">
                <a:latin typeface="+mj-lt"/>
              </a:rPr>
              <a:t>R b</a:t>
            </a:r>
            <a:r>
              <a:rPr lang="en-US" sz="3600" dirty="0">
                <a:latin typeface="+mj-lt"/>
              </a:rPr>
              <a:t> and </a:t>
            </a:r>
            <a:r>
              <a:rPr lang="en-US" sz="3600" spc="-400" dirty="0">
                <a:latin typeface="+mj-lt"/>
              </a:rPr>
              <a:t>H P V</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979717"/>
            <a:ext cx="8302240" cy="3249383"/>
          </a:xfrm>
          <a:prstGeom prst="rect">
            <a:avLst/>
          </a:prstGeom>
        </p:spPr>
        <p:txBody>
          <a:bodyPr lIns="0" tIns="0" rIns="0" bIns="0"/>
          <a:lstStyle/>
          <a:p>
            <a:pPr marL="342000" indent="-342000"/>
            <a:r>
              <a:rPr lang="en-US" sz="2400" dirty="0">
                <a:solidFill>
                  <a:schemeClr val="tx1"/>
                </a:solidFill>
              </a:rPr>
              <a:t>The </a:t>
            </a:r>
            <a:r>
              <a:rPr lang="en-US" sz="2400" spc="-350" dirty="0">
                <a:solidFill>
                  <a:schemeClr val="tx1"/>
                </a:solidFill>
              </a:rPr>
              <a:t>R b</a:t>
            </a:r>
            <a:r>
              <a:rPr lang="en-US" sz="2400" dirty="0">
                <a:solidFill>
                  <a:schemeClr val="tx1"/>
                </a:solidFill>
              </a:rPr>
              <a:t> protein is a target for certain cancer viruses.</a:t>
            </a:r>
          </a:p>
          <a:p>
            <a:pPr marL="342000" indent="-342000"/>
            <a:r>
              <a:rPr lang="en-US" sz="2400" b="1" dirty="0">
                <a:solidFill>
                  <a:schemeClr val="tx1"/>
                </a:solidFill>
              </a:rPr>
              <a:t>Human papillomavirus</a:t>
            </a:r>
            <a:r>
              <a:rPr lang="en-US" sz="2400" dirty="0">
                <a:solidFill>
                  <a:schemeClr val="tx1"/>
                </a:solidFill>
              </a:rPr>
              <a:t> </a:t>
            </a:r>
            <a:r>
              <a:rPr lang="en-US" sz="2400" b="1" dirty="0">
                <a:solidFill>
                  <a:schemeClr val="tx1"/>
                </a:solidFill>
              </a:rPr>
              <a:t>(</a:t>
            </a:r>
            <a:r>
              <a:rPr lang="en-US" sz="2400" b="1" spc="-350" dirty="0">
                <a:solidFill>
                  <a:schemeClr val="tx1"/>
                </a:solidFill>
              </a:rPr>
              <a:t>H P V</a:t>
            </a:r>
            <a:r>
              <a:rPr lang="en-US" sz="2400" b="1" dirty="0">
                <a:solidFill>
                  <a:schemeClr val="tx1"/>
                </a:solidFill>
              </a:rPr>
              <a:t>)</a:t>
            </a:r>
            <a:r>
              <a:rPr lang="en-US" sz="2400" dirty="0">
                <a:solidFill>
                  <a:schemeClr val="tx1"/>
                </a:solidFill>
              </a:rPr>
              <a:t> contains an oncogene that produces the </a:t>
            </a:r>
            <a:r>
              <a:rPr lang="en-US" sz="2400" i="1" dirty="0">
                <a:solidFill>
                  <a:schemeClr val="tx1"/>
                </a:solidFill>
              </a:rPr>
              <a:t>E7 protein.</a:t>
            </a:r>
          </a:p>
          <a:p>
            <a:pPr marL="342000" indent="-342000"/>
            <a:r>
              <a:rPr lang="en-US" sz="2400" dirty="0">
                <a:solidFill>
                  <a:schemeClr val="tx1"/>
                </a:solidFill>
              </a:rPr>
              <a:t>E7 normally binds Rb in infected cells to prevent it from halting cell proliferation.</a:t>
            </a:r>
          </a:p>
          <a:p>
            <a:pPr marL="342000" indent="-342000"/>
            <a:r>
              <a:rPr lang="en-US" sz="2400" dirty="0">
                <a:solidFill>
                  <a:schemeClr val="tx1"/>
                </a:solidFill>
              </a:rPr>
              <a:t>So, cancer is triggered by loss of Rb function or via inhibition of its function through viral proteins.</a:t>
            </a:r>
          </a:p>
        </p:txBody>
      </p:sp>
    </p:spTree>
    <p:extLst>
      <p:ext uri="{BB962C8B-B14F-4D97-AF65-F5344CB8AC3E}">
        <p14:creationId xmlns:p14="http://schemas.microsoft.com/office/powerpoint/2010/main" val="5773157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Oncogenes of the Human Papillomavirus (</a:t>
            </a:r>
            <a:r>
              <a:rPr lang="en-US" spc="-400" dirty="0"/>
              <a:t>H P V</a:t>
            </a:r>
            <a:r>
              <a:rPr lang="en-US" dirty="0"/>
              <a:t>)</a:t>
            </a:r>
            <a:endParaRPr lang="en-IN" dirty="0"/>
          </a:p>
        </p:txBody>
      </p:sp>
      <p:sp>
        <p:nvSpPr>
          <p:cNvPr id="3" name="Content Placeholder 2"/>
          <p:cNvSpPr>
            <a:spLocks noGrp="1"/>
          </p:cNvSpPr>
          <p:nvPr>
            <p:ph sz="quarter" idx="14"/>
          </p:nvPr>
        </p:nvSpPr>
        <p:spPr>
          <a:xfrm>
            <a:off x="457201" y="1552575"/>
            <a:ext cx="8229599" cy="426350"/>
          </a:xfrm>
        </p:spPr>
        <p:txBody>
          <a:bodyPr lIns="0" tIns="0" rIns="0" bIns="0"/>
          <a:lstStyle/>
          <a:p>
            <a:pPr marL="0" indent="0">
              <a:buNone/>
            </a:pPr>
            <a:r>
              <a:rPr lang="en-IN" sz="2200" b="1" dirty="0"/>
              <a:t>Figure 26.16 </a:t>
            </a:r>
            <a:r>
              <a:rPr lang="en-IN" sz="2200" dirty="0"/>
              <a:t>Oncogenes of the Human Papillomavirus (</a:t>
            </a:r>
            <a:r>
              <a:rPr lang="en-IN" sz="2200" spc="-300" dirty="0"/>
              <a:t>H P V</a:t>
            </a:r>
            <a:r>
              <a:rPr lang="en-IN" sz="2200" dirty="0"/>
              <a:t>).</a:t>
            </a:r>
          </a:p>
        </p:txBody>
      </p:sp>
      <p:pic>
        <p:nvPicPr>
          <p:cNvPr id="9" name="Content Placeholder 10" descr="Illustration shows oncogenes of the Human Papillomavirus (HPV) with E 6 and E 7. E 7 binds to Rb and E 6 stimulates addition of uniquitin."/>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225"/>
          <a:stretch/>
        </p:blipFill>
        <p:spPr>
          <a:xfrm>
            <a:off x="2281003" y="2104899"/>
            <a:ext cx="5272410" cy="4162554"/>
          </a:xfrm>
        </p:spPr>
      </p:pic>
    </p:spTree>
    <p:extLst>
      <p:ext uri="{BB962C8B-B14F-4D97-AF65-F5344CB8AC3E}">
        <p14:creationId xmlns:p14="http://schemas.microsoft.com/office/powerpoint/2010/main" val="19452798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0848" y="174427"/>
            <a:ext cx="8229600" cy="1654372"/>
          </a:xfrm>
        </p:spPr>
        <p:txBody>
          <a:bodyPr lIns="0" tIns="0" rIns="0" bIns="0"/>
          <a:lstStyle/>
          <a:p>
            <a:r>
              <a:rPr lang="en-US" dirty="0"/>
              <a:t>The </a:t>
            </a:r>
            <a:r>
              <a:rPr lang="en-US" i="1" dirty="0"/>
              <a:t>p53</a:t>
            </a:r>
            <a:r>
              <a:rPr lang="en-US" dirty="0"/>
              <a:t> Tumor Suppressor Gene Is the Most Frequently Mutated Gene in Human Cancers</a:t>
            </a:r>
            <a:endParaRPr lang="en-IN" dirty="0"/>
          </a:p>
        </p:txBody>
      </p:sp>
      <p:sp>
        <p:nvSpPr>
          <p:cNvPr id="8" name="Content Placeholder 7"/>
          <p:cNvSpPr>
            <a:spLocks noGrp="1"/>
          </p:cNvSpPr>
          <p:nvPr>
            <p:ph sz="quarter" idx="13"/>
          </p:nvPr>
        </p:nvSpPr>
        <p:spPr>
          <a:xfrm>
            <a:off x="457200" y="1951631"/>
            <a:ext cx="8232775" cy="2620370"/>
          </a:xfrm>
        </p:spPr>
        <p:txBody>
          <a:bodyPr lIns="0" tIns="0" rIns="0" bIns="0"/>
          <a:lstStyle/>
          <a:p>
            <a:pPr marL="342000" indent="-342000"/>
            <a:r>
              <a:rPr lang="en-US" sz="2400" dirty="0">
                <a:solidFill>
                  <a:schemeClr val="tx1"/>
                </a:solidFill>
              </a:rPr>
              <a:t>The </a:t>
            </a:r>
            <a:r>
              <a:rPr lang="en-US" sz="2400" b="1" i="1" dirty="0">
                <a:solidFill>
                  <a:schemeClr val="tx1"/>
                </a:solidFill>
              </a:rPr>
              <a:t>p53</a:t>
            </a:r>
            <a:r>
              <a:rPr lang="en-US" sz="2400" b="1" dirty="0">
                <a:solidFill>
                  <a:schemeClr val="tx1"/>
                </a:solidFill>
              </a:rPr>
              <a:t> gene </a:t>
            </a:r>
            <a:r>
              <a:rPr lang="en-US" sz="2400" dirty="0">
                <a:solidFill>
                  <a:schemeClr val="tx1"/>
                </a:solidFill>
              </a:rPr>
              <a:t>is mutated in almost half of cancers.</a:t>
            </a:r>
          </a:p>
          <a:p>
            <a:pPr marL="342000" indent="-342000"/>
            <a:r>
              <a:rPr lang="en-US" sz="2400" spc="-350" dirty="0">
                <a:solidFill>
                  <a:schemeClr val="tx1"/>
                </a:solidFill>
              </a:rPr>
              <a:t>D N A</a:t>
            </a:r>
            <a:r>
              <a:rPr lang="en-US" sz="2400" dirty="0">
                <a:solidFill>
                  <a:schemeClr val="tx1"/>
                </a:solidFill>
              </a:rPr>
              <a:t> damage stimulates the p53 pathway, which triggers cell cycle arrest and apoptosis.</a:t>
            </a:r>
          </a:p>
          <a:p>
            <a:pPr marL="342000" indent="-342000"/>
            <a:r>
              <a:rPr lang="en-US" sz="2400" dirty="0">
                <a:solidFill>
                  <a:schemeClr val="tx1"/>
                </a:solidFill>
              </a:rPr>
              <a:t>p53 gene disruption causes </a:t>
            </a:r>
            <a:r>
              <a:rPr lang="en-US" sz="2400" i="1" dirty="0">
                <a:solidFill>
                  <a:schemeClr val="tx1"/>
                </a:solidFill>
              </a:rPr>
              <a:t>failure of apoptosis </a:t>
            </a:r>
            <a:r>
              <a:rPr lang="en-US" sz="2400" dirty="0">
                <a:solidFill>
                  <a:schemeClr val="tx1"/>
                </a:solidFill>
              </a:rPr>
              <a:t>that contributes to cancer development by allowing survival and reproduction of cells with </a:t>
            </a:r>
            <a:r>
              <a:rPr lang="en-US" sz="2400" spc="-350" dirty="0">
                <a:solidFill>
                  <a:schemeClr val="tx1"/>
                </a:solidFill>
              </a:rPr>
              <a:t>D N A</a:t>
            </a:r>
            <a:r>
              <a:rPr lang="en-US" sz="2400" dirty="0">
                <a:solidFill>
                  <a:schemeClr val="tx1"/>
                </a:solidFill>
              </a:rPr>
              <a:t> damage.</a:t>
            </a:r>
          </a:p>
        </p:txBody>
      </p:sp>
    </p:spTree>
    <p:extLst>
      <p:ext uri="{BB962C8B-B14F-4D97-AF65-F5344CB8AC3E}">
        <p14:creationId xmlns:p14="http://schemas.microsoft.com/office/powerpoint/2010/main" val="13800386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0848" y="78892"/>
            <a:ext cx="8229600" cy="644438"/>
          </a:xfrm>
        </p:spPr>
        <p:txBody>
          <a:bodyPr lIns="0" tIns="0" rIns="0" bIns="0"/>
          <a:lstStyle/>
          <a:p>
            <a:r>
              <a:rPr lang="en-US" i="1" dirty="0"/>
              <a:t>p53</a:t>
            </a:r>
            <a:r>
              <a:rPr lang="en-US" dirty="0"/>
              <a:t> and Inherited Cancers</a:t>
            </a:r>
            <a:endParaRPr lang="en-IN" dirty="0"/>
          </a:p>
        </p:txBody>
      </p:sp>
      <p:sp>
        <p:nvSpPr>
          <p:cNvPr id="7" name="Content Placeholder 6"/>
          <p:cNvSpPr>
            <a:spLocks noGrp="1"/>
          </p:cNvSpPr>
          <p:nvPr>
            <p:ph sz="quarter" idx="13"/>
          </p:nvPr>
        </p:nvSpPr>
        <p:spPr>
          <a:xfrm>
            <a:off x="457200" y="968990"/>
            <a:ext cx="8232775" cy="3456053"/>
          </a:xfrm>
        </p:spPr>
        <p:txBody>
          <a:bodyPr lIns="0" tIns="0" rIns="0" bIns="0"/>
          <a:lstStyle/>
          <a:p>
            <a:pPr marL="342000" indent="-342000"/>
            <a:r>
              <a:rPr lang="en-US" sz="2400" dirty="0">
                <a:solidFill>
                  <a:schemeClr val="tx1"/>
                </a:solidFill>
              </a:rPr>
              <a:t>Individuals who inherited a defective copy of the p53 gene exhibit an increased cancer risk.</a:t>
            </a:r>
          </a:p>
          <a:p>
            <a:pPr marL="342000" indent="-342000"/>
            <a:r>
              <a:rPr lang="en-US" sz="2400" dirty="0">
                <a:solidFill>
                  <a:schemeClr val="tx1"/>
                </a:solidFill>
              </a:rPr>
              <a:t>In </a:t>
            </a:r>
            <a:r>
              <a:rPr lang="en-US" sz="2400" i="1" dirty="0">
                <a:solidFill>
                  <a:schemeClr val="tx1"/>
                </a:solidFill>
              </a:rPr>
              <a:t>Li-Fraumeni syndrome,</a:t>
            </a:r>
            <a:r>
              <a:rPr lang="en-US" sz="2400" dirty="0">
                <a:solidFill>
                  <a:schemeClr val="tx1"/>
                </a:solidFill>
              </a:rPr>
              <a:t> various types of cancer arise by early adulthood due to mutations that inactivate the second copy of the gene.</a:t>
            </a:r>
          </a:p>
          <a:p>
            <a:pPr marL="342000" indent="-342000"/>
            <a:r>
              <a:rPr lang="en-US" sz="2400" i="1" dirty="0">
                <a:solidFill>
                  <a:schemeClr val="tx1"/>
                </a:solidFill>
              </a:rPr>
              <a:t>p53</a:t>
            </a:r>
            <a:r>
              <a:rPr lang="en-US" sz="2400" dirty="0">
                <a:solidFill>
                  <a:schemeClr val="tx1"/>
                </a:solidFill>
              </a:rPr>
              <a:t> is targeted by cancer viruses; HPV has an oncogene that produces </a:t>
            </a:r>
            <a:r>
              <a:rPr lang="en-US" sz="2400" i="1" dirty="0">
                <a:solidFill>
                  <a:schemeClr val="tx1"/>
                </a:solidFill>
              </a:rPr>
              <a:t>E6 protein</a:t>
            </a:r>
            <a:r>
              <a:rPr lang="en-US" sz="2400" dirty="0">
                <a:solidFill>
                  <a:schemeClr val="tx1"/>
                </a:solidFill>
              </a:rPr>
              <a:t>, which targets p53 protein for destruction.</a:t>
            </a:r>
          </a:p>
        </p:txBody>
      </p:sp>
    </p:spTree>
    <p:extLst>
      <p:ext uri="{BB962C8B-B14F-4D97-AF65-F5344CB8AC3E}">
        <p14:creationId xmlns:p14="http://schemas.microsoft.com/office/powerpoint/2010/main" val="13230973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0848" y="92540"/>
            <a:ext cx="8229600" cy="1722612"/>
          </a:xfrm>
        </p:spPr>
        <p:txBody>
          <a:bodyPr lIns="0" tIns="0" rIns="0" bIns="0"/>
          <a:lstStyle/>
          <a:p>
            <a:r>
              <a:rPr lang="en-US" dirty="0"/>
              <a:t>The </a:t>
            </a:r>
            <a:r>
              <a:rPr lang="en-US" i="1" dirty="0"/>
              <a:t>APC</a:t>
            </a:r>
            <a:r>
              <a:rPr lang="en-US" dirty="0"/>
              <a:t> Tumor Suppressor Gene Encodes a Protein That Inhibits the Wnt Signaling Pathway</a:t>
            </a:r>
            <a:endParaRPr lang="en-IN" dirty="0"/>
          </a:p>
        </p:txBody>
      </p:sp>
      <p:sp>
        <p:nvSpPr>
          <p:cNvPr id="7" name="Content Placeholder 6"/>
          <p:cNvSpPr>
            <a:spLocks noGrp="1"/>
          </p:cNvSpPr>
          <p:nvPr>
            <p:ph sz="quarter" idx="13"/>
          </p:nvPr>
        </p:nvSpPr>
        <p:spPr>
          <a:xfrm>
            <a:off x="457200" y="1951630"/>
            <a:ext cx="8243248" cy="2691315"/>
          </a:xfrm>
        </p:spPr>
        <p:txBody>
          <a:bodyPr lIns="0" tIns="0" rIns="0" bIns="0"/>
          <a:lstStyle/>
          <a:p>
            <a:pPr marL="342000" indent="-342000"/>
            <a:r>
              <a:rPr lang="en-US" sz="2400" dirty="0">
                <a:solidFill>
                  <a:schemeClr val="tx1"/>
                </a:solidFill>
              </a:rPr>
              <a:t>Mutations in the </a:t>
            </a:r>
            <a:r>
              <a:rPr lang="en-US" sz="2400" b="1" i="1" dirty="0">
                <a:solidFill>
                  <a:schemeClr val="tx1"/>
                </a:solidFill>
              </a:rPr>
              <a:t>APC gene </a:t>
            </a:r>
            <a:r>
              <a:rPr lang="en-US" sz="2400" dirty="0">
                <a:solidFill>
                  <a:schemeClr val="tx1"/>
                </a:solidFill>
              </a:rPr>
              <a:t>are associated with </a:t>
            </a:r>
            <a:r>
              <a:rPr lang="en-US" sz="2400" i="1" dirty="0">
                <a:solidFill>
                  <a:schemeClr val="tx1"/>
                </a:solidFill>
              </a:rPr>
              <a:t>familial adenomatous polyposis.</a:t>
            </a:r>
          </a:p>
          <a:p>
            <a:pPr marL="342000" indent="-342000"/>
            <a:r>
              <a:rPr lang="en-US" sz="2400" dirty="0">
                <a:solidFill>
                  <a:schemeClr val="tx1"/>
                </a:solidFill>
              </a:rPr>
              <a:t>Individuals with a defective copy of this are susceptible to developing thousands of </a:t>
            </a:r>
            <a:r>
              <a:rPr lang="en-US" sz="2400" i="1" dirty="0">
                <a:solidFill>
                  <a:schemeClr val="tx1"/>
                </a:solidFill>
              </a:rPr>
              <a:t>polyps</a:t>
            </a:r>
            <a:r>
              <a:rPr lang="en-US" sz="2400" dirty="0">
                <a:solidFill>
                  <a:schemeClr val="tx1"/>
                </a:solidFill>
              </a:rPr>
              <a:t> (benign tumors) in the colon if the second copy of the gene is mutated.</a:t>
            </a:r>
          </a:p>
          <a:p>
            <a:pPr marL="342000" indent="-342000"/>
            <a:r>
              <a:rPr lang="en-US" sz="2400" dirty="0">
                <a:solidFill>
                  <a:schemeClr val="tx1"/>
                </a:solidFill>
              </a:rPr>
              <a:t>This leads to an increased risk of colon cancer. </a:t>
            </a:r>
          </a:p>
        </p:txBody>
      </p:sp>
    </p:spTree>
    <p:extLst>
      <p:ext uri="{BB962C8B-B14F-4D97-AF65-F5344CB8AC3E}">
        <p14:creationId xmlns:p14="http://schemas.microsoft.com/office/powerpoint/2010/main" val="30213675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0779"/>
            <a:ext cx="8229600" cy="576199"/>
          </a:xfrm>
        </p:spPr>
        <p:txBody>
          <a:bodyPr lIns="0" tIns="0" rIns="0" bIns="0"/>
          <a:lstStyle/>
          <a:p>
            <a:r>
              <a:rPr lang="en-US" dirty="0"/>
              <a:t>A Colon Polyp</a:t>
            </a:r>
            <a:endParaRPr lang="en-IN" dirty="0"/>
          </a:p>
        </p:txBody>
      </p:sp>
      <p:sp>
        <p:nvSpPr>
          <p:cNvPr id="3" name="Content Placeholder 2"/>
          <p:cNvSpPr>
            <a:spLocks noGrp="1"/>
          </p:cNvSpPr>
          <p:nvPr>
            <p:ph sz="quarter" idx="14"/>
          </p:nvPr>
        </p:nvSpPr>
        <p:spPr>
          <a:xfrm>
            <a:off x="457201" y="1023583"/>
            <a:ext cx="8441139" cy="450376"/>
          </a:xfrm>
        </p:spPr>
        <p:txBody>
          <a:bodyPr lIns="0" tIns="0" rIns="0" bIns="0"/>
          <a:lstStyle/>
          <a:p>
            <a:pPr marL="0" indent="0">
              <a:buNone/>
            </a:pPr>
            <a:r>
              <a:rPr lang="en-IN" sz="2400" b="1" dirty="0"/>
              <a:t>Figure 26.17</a:t>
            </a:r>
            <a:r>
              <a:rPr lang="en-IN" sz="2400" dirty="0"/>
              <a:t> A Colon Polyp.</a:t>
            </a:r>
          </a:p>
        </p:txBody>
      </p:sp>
      <p:pic>
        <p:nvPicPr>
          <p:cNvPr id="9" name="Content Placeholder 10" descr="A micrograph shows a polyp beside the lumen of colon. The polyp is an extra protrusion of tissues."/>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b="2315"/>
          <a:stretch/>
        </p:blipFill>
        <p:spPr>
          <a:xfrm>
            <a:off x="2413066" y="1622623"/>
            <a:ext cx="4663564" cy="4568312"/>
          </a:xfrm>
        </p:spPr>
      </p:pic>
    </p:spTree>
    <p:extLst>
      <p:ext uri="{BB962C8B-B14F-4D97-AF65-F5344CB8AC3E}">
        <p14:creationId xmlns:p14="http://schemas.microsoft.com/office/powerpoint/2010/main" val="24705037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9835"/>
            <a:ext cx="8229600" cy="603495"/>
          </a:xfrm>
        </p:spPr>
        <p:txBody>
          <a:bodyPr lIns="0" tIns="0" rIns="0" bIns="0"/>
          <a:lstStyle/>
          <a:p>
            <a:r>
              <a:rPr lang="en-US" i="1" spc="-400" dirty="0"/>
              <a:t>A P C</a:t>
            </a:r>
            <a:r>
              <a:rPr lang="en-US" dirty="0"/>
              <a:t> and Wnt Signaling</a:t>
            </a:r>
            <a:endParaRPr lang="en-IN" dirty="0"/>
          </a:p>
        </p:txBody>
      </p:sp>
      <p:sp>
        <p:nvSpPr>
          <p:cNvPr id="8" name="Content Placeholder 7"/>
          <p:cNvSpPr>
            <a:spLocks noGrp="1"/>
          </p:cNvSpPr>
          <p:nvPr>
            <p:ph sz="quarter" idx="13"/>
          </p:nvPr>
        </p:nvSpPr>
        <p:spPr>
          <a:xfrm>
            <a:off x="457200" y="968991"/>
            <a:ext cx="8232775" cy="5182427"/>
          </a:xfrm>
        </p:spPr>
        <p:txBody>
          <a:bodyPr lIns="0" tIns="0" rIns="0" bIns="0"/>
          <a:lstStyle/>
          <a:p>
            <a:pPr marL="342000" indent="-342000"/>
            <a:r>
              <a:rPr lang="en-US" sz="2400" dirty="0">
                <a:solidFill>
                  <a:schemeClr val="tx1"/>
                </a:solidFill>
                <a:latin typeface="+mn-lt"/>
              </a:rPr>
              <a:t>The </a:t>
            </a:r>
            <a:r>
              <a:rPr lang="en-US" sz="2400" i="1" spc="-350" dirty="0">
                <a:solidFill>
                  <a:schemeClr val="tx1"/>
                </a:solidFill>
                <a:latin typeface="+mn-lt"/>
              </a:rPr>
              <a:t>A P C</a:t>
            </a:r>
            <a:r>
              <a:rPr lang="en-US" sz="2400" dirty="0">
                <a:solidFill>
                  <a:schemeClr val="tx1"/>
                </a:solidFill>
                <a:latin typeface="+mn-lt"/>
              </a:rPr>
              <a:t> gene encodes a protein involved in the </a:t>
            </a:r>
            <a:r>
              <a:rPr lang="en-US" sz="2400" b="1" dirty="0">
                <a:solidFill>
                  <a:schemeClr val="tx1"/>
                </a:solidFill>
                <a:latin typeface="+mn-lt"/>
              </a:rPr>
              <a:t>Wnt pathway.</a:t>
            </a:r>
          </a:p>
          <a:p>
            <a:pPr marL="342000" indent="-342000"/>
            <a:r>
              <a:rPr lang="en-US" sz="2400" dirty="0">
                <a:solidFill>
                  <a:schemeClr val="tx1"/>
                </a:solidFill>
                <a:latin typeface="+mn-lt"/>
              </a:rPr>
              <a:t>The central component is </a:t>
            </a:r>
            <a:r>
              <a:rPr lang="en-US" sz="2400" i="1" dirty="0">
                <a:solidFill>
                  <a:schemeClr val="tx1"/>
                </a:solidFill>
                <a:latin typeface="+mn-lt"/>
                <a:cs typeface="Times New Roman" panose="02020603050405020304" pitchFamily="18" charset="0"/>
                <a:sym typeface="Symbol"/>
              </a:rPr>
              <a:t>β</a:t>
            </a:r>
            <a:r>
              <a:rPr lang="en-US" sz="2400" i="1" dirty="0">
                <a:solidFill>
                  <a:schemeClr val="tx1"/>
                </a:solidFill>
                <a:latin typeface="+mn-lt"/>
              </a:rPr>
              <a:t>-catenin, </a:t>
            </a:r>
            <a:r>
              <a:rPr lang="en-US" sz="2400" dirty="0">
                <a:solidFill>
                  <a:schemeClr val="tx1"/>
                </a:solidFill>
                <a:latin typeface="+mn-lt"/>
              </a:rPr>
              <a:t>which is normally regulated by a multiprotein </a:t>
            </a:r>
            <a:r>
              <a:rPr lang="en-US" sz="2400" i="1" dirty="0">
                <a:solidFill>
                  <a:schemeClr val="tx1"/>
                </a:solidFill>
                <a:latin typeface="+mn-lt"/>
              </a:rPr>
              <a:t>destruction complex.</a:t>
            </a:r>
          </a:p>
          <a:p>
            <a:pPr marL="342000" indent="-342000"/>
            <a:r>
              <a:rPr lang="en-US" sz="2400" dirty="0">
                <a:solidFill>
                  <a:schemeClr val="tx1"/>
                </a:solidFill>
                <a:latin typeface="+mn-lt"/>
              </a:rPr>
              <a:t>The destruction complex consists of </a:t>
            </a:r>
            <a:r>
              <a:rPr lang="en-US" sz="2400" spc="-350" dirty="0">
                <a:solidFill>
                  <a:schemeClr val="tx1"/>
                </a:solidFill>
                <a:latin typeface="+mn-lt"/>
              </a:rPr>
              <a:t>A P C</a:t>
            </a:r>
            <a:r>
              <a:rPr lang="en-US" sz="2400" dirty="0">
                <a:solidFill>
                  <a:schemeClr val="tx1"/>
                </a:solidFill>
                <a:latin typeface="+mn-lt"/>
              </a:rPr>
              <a:t> protein, combined with </a:t>
            </a:r>
            <a:r>
              <a:rPr lang="en-US" sz="2400" i="1" dirty="0">
                <a:solidFill>
                  <a:schemeClr val="tx1"/>
                </a:solidFill>
                <a:latin typeface="+mn-lt"/>
              </a:rPr>
              <a:t>axin</a:t>
            </a:r>
            <a:r>
              <a:rPr lang="en-US" sz="2400" dirty="0">
                <a:solidFill>
                  <a:schemeClr val="tx1"/>
                </a:solidFill>
                <a:latin typeface="+mn-lt"/>
              </a:rPr>
              <a:t> and </a:t>
            </a:r>
            <a:r>
              <a:rPr lang="en-US" sz="2400" i="1" dirty="0">
                <a:solidFill>
                  <a:schemeClr val="tx1"/>
                </a:solidFill>
                <a:latin typeface="+mn-lt"/>
              </a:rPr>
              <a:t>glycogen synthase kinase 3 </a:t>
            </a:r>
            <a:r>
              <a:rPr lang="en-US" sz="2400" dirty="0">
                <a:solidFill>
                  <a:schemeClr val="tx1"/>
                </a:solidFill>
                <a:latin typeface="+mn-lt"/>
              </a:rPr>
              <a:t>(</a:t>
            </a:r>
            <a:r>
              <a:rPr lang="en-US" sz="2400" i="1" dirty="0">
                <a:solidFill>
                  <a:schemeClr val="tx1"/>
                </a:solidFill>
                <a:latin typeface="+mn-lt"/>
              </a:rPr>
              <a:t>GSK3</a:t>
            </a:r>
            <a:r>
              <a:rPr lang="en-US" sz="2400" dirty="0">
                <a:solidFill>
                  <a:schemeClr val="tx1"/>
                </a:solidFill>
                <a:latin typeface="+mn-lt"/>
              </a:rPr>
              <a:t>),</a:t>
            </a:r>
            <a:r>
              <a:rPr lang="en-US" sz="2400" i="1" dirty="0">
                <a:solidFill>
                  <a:schemeClr val="tx1"/>
                </a:solidFill>
                <a:latin typeface="+mn-lt"/>
              </a:rPr>
              <a:t> </a:t>
            </a:r>
            <a:r>
              <a:rPr lang="en-US" sz="2400" dirty="0">
                <a:solidFill>
                  <a:schemeClr val="tx1"/>
                </a:solidFill>
                <a:latin typeface="+mn-lt"/>
              </a:rPr>
              <a:t>that together phosphorylate </a:t>
            </a:r>
            <a:r>
              <a:rPr lang="en-US" sz="2400" i="1" dirty="0">
                <a:solidFill>
                  <a:schemeClr val="tx1"/>
                </a:solidFill>
                <a:latin typeface="+mn-lt"/>
                <a:cs typeface="Times New Roman" panose="02020603050405020304" pitchFamily="18" charset="0"/>
                <a:sym typeface="Symbol"/>
              </a:rPr>
              <a:t>β</a:t>
            </a:r>
            <a:r>
              <a:rPr lang="en-US" sz="2400" i="1" dirty="0">
                <a:solidFill>
                  <a:schemeClr val="tx1"/>
                </a:solidFill>
                <a:latin typeface="+mn-lt"/>
              </a:rPr>
              <a:t>-</a:t>
            </a:r>
            <a:r>
              <a:rPr lang="en-US" sz="2400" dirty="0">
                <a:solidFill>
                  <a:schemeClr val="tx1"/>
                </a:solidFill>
                <a:latin typeface="+mn-lt"/>
              </a:rPr>
              <a:t>catenin.</a:t>
            </a:r>
          </a:p>
        </p:txBody>
      </p:sp>
    </p:spTree>
    <p:extLst>
      <p:ext uri="{BB962C8B-B14F-4D97-AF65-F5344CB8AC3E}">
        <p14:creationId xmlns:p14="http://schemas.microsoft.com/office/powerpoint/2010/main" val="19157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66558" y="136321"/>
            <a:ext cx="8263784" cy="1706991"/>
          </a:xfrm>
        </p:spPr>
        <p:txBody>
          <a:bodyPr lIns="0" tIns="0" rIns="0" bIns="0" anchor="ctr"/>
          <a:lstStyle/>
          <a:p>
            <a:r>
              <a:rPr lang="en-US" sz="3600" dirty="0">
                <a:latin typeface="+mj-lt"/>
              </a:rPr>
              <a:t>Cancer Cell Proliferation Is Anchorage Independent and Insensitive to Population Density</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2075551"/>
            <a:ext cx="8263784" cy="2772228"/>
          </a:xfrm>
        </p:spPr>
        <p:txBody>
          <a:bodyPr lIns="0" tIns="0" rIns="0" bIns="0"/>
          <a:lstStyle/>
          <a:p>
            <a:pPr marL="342000" indent="-342000"/>
            <a:r>
              <a:rPr lang="en-US" sz="2400" dirty="0">
                <a:solidFill>
                  <a:schemeClr val="tx1"/>
                </a:solidFill>
              </a:rPr>
              <a:t>Cancer cells have particular traits, such as the ability to form tumors.</a:t>
            </a:r>
          </a:p>
          <a:p>
            <a:pPr marL="342000" indent="-342000"/>
            <a:r>
              <a:rPr lang="en-US" sz="2400" dirty="0">
                <a:solidFill>
                  <a:schemeClr val="tx1"/>
                </a:solidFill>
              </a:rPr>
              <a:t>This can be demonstrated by injecting cells into </a:t>
            </a:r>
            <a:r>
              <a:rPr lang="en-US" sz="2400" i="1" dirty="0">
                <a:solidFill>
                  <a:schemeClr val="tx1"/>
                </a:solidFill>
              </a:rPr>
              <a:t>nude mice,</a:t>
            </a:r>
            <a:r>
              <a:rPr lang="en-US" sz="2400" dirty="0">
                <a:solidFill>
                  <a:schemeClr val="tx1"/>
                </a:solidFill>
              </a:rPr>
              <a:t> which lack an immune system.</a:t>
            </a:r>
            <a:endParaRPr lang="en-US" sz="2400" i="1" dirty="0">
              <a:solidFill>
                <a:schemeClr val="tx1"/>
              </a:solidFill>
            </a:endParaRPr>
          </a:p>
          <a:p>
            <a:pPr marL="342000" indent="-342000"/>
            <a:r>
              <a:rPr lang="en-US" sz="2400" dirty="0">
                <a:solidFill>
                  <a:schemeClr val="tx1"/>
                </a:solidFill>
              </a:rPr>
              <a:t>Normal human cells injected into these won</a:t>
            </a:r>
            <a:r>
              <a:rPr lang="en-US" altLang="en-CA" sz="2400" dirty="0">
                <a:solidFill>
                  <a:schemeClr val="tx1"/>
                </a:solidFill>
              </a:rPr>
              <a:t>’</a:t>
            </a:r>
            <a:r>
              <a:rPr lang="en-US" sz="2400" dirty="0">
                <a:solidFill>
                  <a:schemeClr val="tx1"/>
                </a:solidFill>
              </a:rPr>
              <a:t>t grow, whereas cancer cells will proliferate and form tumors.</a:t>
            </a:r>
          </a:p>
        </p:txBody>
      </p:sp>
    </p:spTree>
    <p:extLst>
      <p:ext uri="{BB962C8B-B14F-4D97-AF65-F5344CB8AC3E}">
        <p14:creationId xmlns:p14="http://schemas.microsoft.com/office/powerpoint/2010/main" val="23594583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9835"/>
            <a:ext cx="8229600" cy="603495"/>
          </a:xfrm>
        </p:spPr>
        <p:txBody>
          <a:bodyPr lIns="0" tIns="0" rIns="0" bIns="0"/>
          <a:lstStyle/>
          <a:p>
            <a:r>
              <a:rPr lang="en-US" dirty="0"/>
              <a:t>Wnt Signaling </a:t>
            </a:r>
            <a:r>
              <a:rPr lang="en-US" sz="2800" dirty="0"/>
              <a:t>(1 of 3)</a:t>
            </a:r>
            <a:endParaRPr lang="en-IN" sz="2800" dirty="0"/>
          </a:p>
        </p:txBody>
      </p:sp>
      <p:sp>
        <p:nvSpPr>
          <p:cNvPr id="8" name="Content Placeholder 7"/>
          <p:cNvSpPr>
            <a:spLocks noGrp="1"/>
          </p:cNvSpPr>
          <p:nvPr>
            <p:ph sz="quarter" idx="13"/>
          </p:nvPr>
        </p:nvSpPr>
        <p:spPr>
          <a:xfrm>
            <a:off x="457200" y="968991"/>
            <a:ext cx="8232775" cy="5182427"/>
          </a:xfrm>
        </p:spPr>
        <p:txBody>
          <a:bodyPr lIns="0" tIns="0" rIns="0" bIns="0"/>
          <a:lstStyle/>
          <a:p>
            <a:pPr marL="342000" indent="-342000"/>
            <a:r>
              <a:rPr lang="en-US" sz="2400" dirty="0">
                <a:solidFill>
                  <a:schemeClr val="tx1"/>
                </a:solidFill>
                <a:latin typeface="+mn-lt"/>
              </a:rPr>
              <a:t>Phosphorylated </a:t>
            </a:r>
            <a:r>
              <a:rPr lang="en-US" sz="2400" i="1" dirty="0">
                <a:solidFill>
                  <a:schemeClr val="tx1"/>
                </a:solidFill>
                <a:latin typeface="+mn-lt"/>
                <a:cs typeface="Times New Roman" panose="02020603050405020304" pitchFamily="18" charset="0"/>
                <a:sym typeface="Symbol"/>
              </a:rPr>
              <a:t>β</a:t>
            </a:r>
            <a:r>
              <a:rPr lang="en-US" sz="2400" dirty="0">
                <a:solidFill>
                  <a:schemeClr val="tx1"/>
                </a:solidFill>
                <a:latin typeface="+mn-lt"/>
              </a:rPr>
              <a:t>-catenin is linked to ubiquitin and thus targeted for destruction.</a:t>
            </a:r>
          </a:p>
          <a:p>
            <a:pPr marL="342000" indent="-342000"/>
            <a:r>
              <a:rPr lang="en-US" sz="2400" dirty="0">
                <a:solidFill>
                  <a:schemeClr val="tx1"/>
                </a:solidFill>
                <a:latin typeface="+mn-lt"/>
              </a:rPr>
              <a:t>The lack of </a:t>
            </a:r>
            <a:r>
              <a:rPr lang="en-US" sz="2400" i="1" dirty="0">
                <a:solidFill>
                  <a:schemeClr val="tx1"/>
                </a:solidFill>
                <a:latin typeface="+mn-lt"/>
                <a:cs typeface="Times New Roman" panose="02020603050405020304" pitchFamily="18" charset="0"/>
                <a:sym typeface="Symbol"/>
              </a:rPr>
              <a:t>β</a:t>
            </a:r>
            <a:r>
              <a:rPr lang="en-US" sz="2400" dirty="0">
                <a:solidFill>
                  <a:schemeClr val="tx1"/>
                </a:solidFill>
                <a:latin typeface="+mn-lt"/>
              </a:rPr>
              <a:t>-catenin makes the Wnt pathway inactive and genes sensitive to the Wnt pathway are not transcribed. </a:t>
            </a:r>
          </a:p>
          <a:p>
            <a:pPr marL="342000" indent="-342000"/>
            <a:r>
              <a:rPr lang="en-US" sz="2400" i="1" dirty="0">
                <a:solidFill>
                  <a:schemeClr val="tx1"/>
                </a:solidFill>
                <a:latin typeface="+mn-lt"/>
              </a:rPr>
              <a:t>Wnt proteins </a:t>
            </a:r>
            <a:r>
              <a:rPr lang="en-US" sz="2400" dirty="0">
                <a:solidFill>
                  <a:schemeClr val="tx1"/>
                </a:solidFill>
                <a:latin typeface="+mn-lt"/>
              </a:rPr>
              <a:t>turn on the pathway by binding to and activating cell surface Wnt receptors, known as </a:t>
            </a:r>
            <a:r>
              <a:rPr lang="en-US" sz="2400" i="1" dirty="0">
                <a:solidFill>
                  <a:schemeClr val="tx1"/>
                </a:solidFill>
                <a:latin typeface="+mn-lt"/>
              </a:rPr>
              <a:t>Frizzleds.</a:t>
            </a:r>
          </a:p>
        </p:txBody>
      </p:sp>
    </p:spTree>
    <p:extLst>
      <p:ext uri="{BB962C8B-B14F-4D97-AF65-F5344CB8AC3E}">
        <p14:creationId xmlns:p14="http://schemas.microsoft.com/office/powerpoint/2010/main" val="37982598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9835"/>
            <a:ext cx="8229600" cy="603495"/>
          </a:xfrm>
        </p:spPr>
        <p:txBody>
          <a:bodyPr lIns="0" tIns="0" rIns="0" bIns="0"/>
          <a:lstStyle/>
          <a:p>
            <a:r>
              <a:rPr lang="en-US" dirty="0"/>
              <a:t>Wnt Signaling </a:t>
            </a:r>
            <a:r>
              <a:rPr lang="en-US" sz="2800" dirty="0"/>
              <a:t>(2 of 3)</a:t>
            </a:r>
            <a:endParaRPr lang="en-IN" sz="2800" dirty="0"/>
          </a:p>
        </p:txBody>
      </p:sp>
      <p:sp>
        <p:nvSpPr>
          <p:cNvPr id="8" name="Content Placeholder 7"/>
          <p:cNvSpPr>
            <a:spLocks noGrp="1"/>
          </p:cNvSpPr>
          <p:nvPr>
            <p:ph sz="quarter" idx="13"/>
          </p:nvPr>
        </p:nvSpPr>
        <p:spPr>
          <a:xfrm>
            <a:off x="457200" y="968992"/>
            <a:ext cx="8232775" cy="3534770"/>
          </a:xfrm>
        </p:spPr>
        <p:txBody>
          <a:bodyPr lIns="0" tIns="0" rIns="0" bIns="0"/>
          <a:lstStyle/>
          <a:p>
            <a:pPr marL="342000" indent="-342000"/>
            <a:r>
              <a:rPr lang="en-US" sz="2400" dirty="0">
                <a:solidFill>
                  <a:schemeClr val="tx1"/>
                </a:solidFill>
                <a:latin typeface="+mn-lt"/>
              </a:rPr>
              <a:t>Activated Wnt receptor complexes bind to axin, preventing assembly of the destruction complex.</a:t>
            </a:r>
          </a:p>
          <a:p>
            <a:pPr marL="342000" indent="-342000"/>
            <a:r>
              <a:rPr lang="en-US" sz="2400" i="1" dirty="0">
                <a:solidFill>
                  <a:schemeClr val="tx1"/>
                </a:solidFill>
                <a:latin typeface="+mn-lt"/>
                <a:cs typeface="Times New Roman" panose="02020603050405020304" pitchFamily="18" charset="0"/>
                <a:sym typeface="Symbol"/>
              </a:rPr>
              <a:t>β</a:t>
            </a:r>
            <a:r>
              <a:rPr lang="en-US" sz="2400" dirty="0">
                <a:solidFill>
                  <a:schemeClr val="tx1"/>
                </a:solidFill>
                <a:latin typeface="+mn-lt"/>
              </a:rPr>
              <a:t>-catenin is not degraded; instead, it enters the nucleus and binds </a:t>
            </a:r>
            <a:r>
              <a:rPr lang="en-US" sz="2400" i="1" spc="-350" dirty="0">
                <a:solidFill>
                  <a:schemeClr val="tx1"/>
                </a:solidFill>
                <a:latin typeface="+mn-lt"/>
              </a:rPr>
              <a:t>T C F</a:t>
            </a:r>
            <a:r>
              <a:rPr lang="en-US" sz="2400" i="1" dirty="0">
                <a:solidFill>
                  <a:schemeClr val="tx1"/>
                </a:solidFill>
                <a:latin typeface="+mn-lt"/>
              </a:rPr>
              <a:t> transcription factor </a:t>
            </a:r>
            <a:r>
              <a:rPr lang="en-US" sz="2400" dirty="0">
                <a:solidFill>
                  <a:schemeClr val="tx1"/>
                </a:solidFill>
                <a:latin typeface="+mn-lt"/>
              </a:rPr>
              <a:t>which activates many target proteins.</a:t>
            </a:r>
          </a:p>
          <a:p>
            <a:pPr marL="342000" indent="-342000"/>
            <a:r>
              <a:rPr lang="en-US" sz="2400" dirty="0">
                <a:solidFill>
                  <a:schemeClr val="tx1"/>
                </a:solidFill>
                <a:latin typeface="+mn-lt"/>
              </a:rPr>
              <a:t>They form a complex that activates a variety of target genes, including some that stimulate cell proliferation like </a:t>
            </a:r>
            <a:r>
              <a:rPr lang="en-US" sz="2400" i="1" spc="-350" dirty="0">
                <a:solidFill>
                  <a:schemeClr val="tx1"/>
                </a:solidFill>
                <a:latin typeface="+mn-lt"/>
              </a:rPr>
              <a:t>M Y C</a:t>
            </a:r>
            <a:r>
              <a:rPr lang="en-US" sz="2400" dirty="0">
                <a:solidFill>
                  <a:schemeClr val="tx1"/>
                </a:solidFill>
                <a:latin typeface="+mn-lt"/>
              </a:rPr>
              <a:t> and cyclin </a:t>
            </a:r>
            <a:r>
              <a:rPr lang="en-US" sz="2400" i="1" dirty="0">
                <a:solidFill>
                  <a:schemeClr val="tx1"/>
                </a:solidFill>
                <a:latin typeface="+mn-lt"/>
              </a:rPr>
              <a:t>CYCD1</a:t>
            </a:r>
            <a:r>
              <a:rPr lang="en-US" sz="2400" dirty="0">
                <a:solidFill>
                  <a:schemeClr val="tx1"/>
                </a:solidFill>
                <a:latin typeface="+mn-lt"/>
              </a:rPr>
              <a:t>.</a:t>
            </a:r>
            <a:endParaRPr lang="en-US" sz="2400" i="1" dirty="0">
              <a:solidFill>
                <a:schemeClr val="tx1"/>
              </a:solidFill>
              <a:latin typeface="+mn-lt"/>
            </a:endParaRPr>
          </a:p>
        </p:txBody>
      </p:sp>
    </p:spTree>
    <p:extLst>
      <p:ext uri="{BB962C8B-B14F-4D97-AF65-F5344CB8AC3E}">
        <p14:creationId xmlns:p14="http://schemas.microsoft.com/office/powerpoint/2010/main" val="30854442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9835"/>
            <a:ext cx="8229600" cy="603495"/>
          </a:xfrm>
        </p:spPr>
        <p:txBody>
          <a:bodyPr lIns="0" tIns="0" rIns="0" bIns="0"/>
          <a:lstStyle/>
          <a:p>
            <a:r>
              <a:rPr lang="en-US" dirty="0"/>
              <a:t>Wnt Signaling </a:t>
            </a:r>
            <a:r>
              <a:rPr lang="en-US" sz="2800" dirty="0"/>
              <a:t>(3 of 3)</a:t>
            </a:r>
            <a:endParaRPr lang="en-IN" sz="2800" dirty="0"/>
          </a:p>
        </p:txBody>
      </p:sp>
      <p:sp>
        <p:nvSpPr>
          <p:cNvPr id="8" name="Content Placeholder 7"/>
          <p:cNvSpPr>
            <a:spLocks noGrp="1"/>
          </p:cNvSpPr>
          <p:nvPr>
            <p:ph sz="quarter" idx="13"/>
          </p:nvPr>
        </p:nvSpPr>
        <p:spPr>
          <a:xfrm>
            <a:off x="457200" y="968992"/>
            <a:ext cx="8232775" cy="2770495"/>
          </a:xfrm>
        </p:spPr>
        <p:txBody>
          <a:bodyPr lIns="0" tIns="0" rIns="0" bIns="0"/>
          <a:lstStyle/>
          <a:p>
            <a:pPr marL="342000" indent="-342000"/>
            <a:r>
              <a:rPr lang="en-US" sz="2400" dirty="0">
                <a:solidFill>
                  <a:schemeClr val="tx1"/>
                </a:solidFill>
                <a:latin typeface="+mn-lt"/>
              </a:rPr>
              <a:t>Genes activated by Wnt signaling include some that stimulate cell proliferation.</a:t>
            </a:r>
          </a:p>
          <a:p>
            <a:pPr marL="342000" indent="-342000"/>
            <a:r>
              <a:rPr lang="en-US" sz="2400" dirty="0">
                <a:solidFill>
                  <a:schemeClr val="tx1"/>
                </a:solidFill>
                <a:latin typeface="+mn-lt"/>
              </a:rPr>
              <a:t>The loss of function of </a:t>
            </a:r>
            <a:r>
              <a:rPr lang="en-US" sz="2400" spc="-350" dirty="0">
                <a:solidFill>
                  <a:schemeClr val="tx1"/>
                </a:solidFill>
                <a:latin typeface="+mn-lt"/>
              </a:rPr>
              <a:t>A P C</a:t>
            </a:r>
            <a:r>
              <a:rPr lang="en-US" sz="2400" dirty="0">
                <a:solidFill>
                  <a:schemeClr val="tx1"/>
                </a:solidFill>
                <a:latin typeface="+mn-lt"/>
              </a:rPr>
              <a:t> protein prevents destruction of </a:t>
            </a:r>
            <a:r>
              <a:rPr lang="en-US" sz="2400" i="1" dirty="0">
                <a:solidFill>
                  <a:schemeClr val="tx1"/>
                </a:solidFill>
                <a:latin typeface="+mn-lt"/>
                <a:cs typeface="Times New Roman" panose="02020603050405020304" pitchFamily="18" charset="0"/>
                <a:sym typeface="Symbol"/>
              </a:rPr>
              <a:t>β</a:t>
            </a:r>
            <a:r>
              <a:rPr lang="en-US" sz="2400" dirty="0">
                <a:solidFill>
                  <a:schemeClr val="tx1"/>
                </a:solidFill>
                <a:latin typeface="+mn-lt"/>
              </a:rPr>
              <a:t>-catenin, thereby locking the Wnt pathway in the </a:t>
            </a:r>
            <a:r>
              <a:rPr lang="en-US" altLang="en-CA" sz="2400" dirty="0">
                <a:solidFill>
                  <a:schemeClr val="tx1"/>
                </a:solidFill>
                <a:latin typeface="+mn-lt"/>
              </a:rPr>
              <a:t>“</a:t>
            </a:r>
            <a:r>
              <a:rPr lang="en-US" sz="2400" dirty="0">
                <a:solidFill>
                  <a:schemeClr val="tx1"/>
                </a:solidFill>
                <a:latin typeface="+mn-lt"/>
              </a:rPr>
              <a:t>on</a:t>
            </a:r>
            <a:r>
              <a:rPr lang="en-US" altLang="en-CA" sz="2400" dirty="0">
                <a:solidFill>
                  <a:schemeClr val="tx1"/>
                </a:solidFill>
                <a:latin typeface="+mn-lt"/>
              </a:rPr>
              <a:t>”</a:t>
            </a:r>
            <a:r>
              <a:rPr lang="en-US" sz="2400" dirty="0">
                <a:solidFill>
                  <a:schemeClr val="tx1"/>
                </a:solidFill>
                <a:latin typeface="+mn-lt"/>
              </a:rPr>
              <a:t> position.</a:t>
            </a:r>
          </a:p>
          <a:p>
            <a:pPr marL="342000" indent="-342000"/>
            <a:r>
              <a:rPr lang="en-US" sz="2400" dirty="0">
                <a:solidFill>
                  <a:schemeClr val="tx1"/>
                </a:solidFill>
                <a:latin typeface="+mn-lt"/>
              </a:rPr>
              <a:t>The result is a continuous signal to divide.</a:t>
            </a:r>
          </a:p>
        </p:txBody>
      </p:sp>
    </p:spTree>
    <p:extLst>
      <p:ext uri="{BB962C8B-B14F-4D97-AF65-F5344CB8AC3E}">
        <p14:creationId xmlns:p14="http://schemas.microsoft.com/office/powerpoint/2010/main" val="25081964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5372"/>
            <a:ext cx="8229600" cy="521608"/>
          </a:xfrm>
        </p:spPr>
        <p:txBody>
          <a:bodyPr lIns="0" tIns="0" rIns="0" bIns="0"/>
          <a:lstStyle/>
          <a:p>
            <a:r>
              <a:rPr lang="en-US" dirty="0"/>
              <a:t>The Wnt Signaling Pathway </a:t>
            </a:r>
            <a:endParaRPr lang="en-IN" sz="2800" dirty="0"/>
          </a:p>
        </p:txBody>
      </p:sp>
      <p:sp>
        <p:nvSpPr>
          <p:cNvPr id="4" name="Content Placeholder 3"/>
          <p:cNvSpPr>
            <a:spLocks noGrp="1"/>
          </p:cNvSpPr>
          <p:nvPr>
            <p:ph sz="quarter" idx="14"/>
          </p:nvPr>
        </p:nvSpPr>
        <p:spPr>
          <a:xfrm>
            <a:off x="457201" y="938415"/>
            <a:ext cx="8229599" cy="412703"/>
          </a:xfrm>
        </p:spPr>
        <p:txBody>
          <a:bodyPr lIns="0" tIns="0" rIns="0" bIns="0"/>
          <a:lstStyle/>
          <a:p>
            <a:pPr marL="0" indent="0">
              <a:buNone/>
            </a:pPr>
            <a:r>
              <a:rPr lang="en-IN" sz="2400" b="1" dirty="0"/>
              <a:t>Figure 26.18 </a:t>
            </a:r>
            <a:r>
              <a:rPr lang="en-IN" sz="2400" dirty="0"/>
              <a:t>The Wnt Signaling Pathway.</a:t>
            </a:r>
          </a:p>
        </p:txBody>
      </p:sp>
      <p:pic>
        <p:nvPicPr>
          <p:cNvPr id="9" name="Content Placeholder 4" descr="Illustrations on Wnt signaling pathway of normal cell without Wnt proteins, normal cell with Wnt proteins, and cancer cells with or without Wnt proteins."/>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536"/>
          <a:stretch/>
        </p:blipFill>
        <p:spPr>
          <a:xfrm>
            <a:off x="1319984" y="1669440"/>
            <a:ext cx="6880992" cy="4434426"/>
          </a:xfrm>
        </p:spPr>
      </p:pic>
    </p:spTree>
    <p:extLst>
      <p:ext uri="{BB962C8B-B14F-4D97-AF65-F5344CB8AC3E}">
        <p14:creationId xmlns:p14="http://schemas.microsoft.com/office/powerpoint/2010/main" val="11656567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9834"/>
            <a:ext cx="8229600" cy="1722614"/>
          </a:xfrm>
        </p:spPr>
        <p:txBody>
          <a:bodyPr lIns="0" tIns="0" rIns="0" bIns="0"/>
          <a:lstStyle/>
          <a:p>
            <a:r>
              <a:rPr lang="en-US" dirty="0"/>
              <a:t>Inactivation of Some Tumor Suppressor Genes Leads to Genetic Instability</a:t>
            </a:r>
            <a:endParaRPr lang="en-IN" sz="2800" dirty="0"/>
          </a:p>
        </p:txBody>
      </p:sp>
      <p:sp>
        <p:nvSpPr>
          <p:cNvPr id="8" name="Content Placeholder 7"/>
          <p:cNvSpPr>
            <a:spLocks noGrp="1"/>
          </p:cNvSpPr>
          <p:nvPr>
            <p:ph sz="quarter" idx="13"/>
          </p:nvPr>
        </p:nvSpPr>
        <p:spPr>
          <a:xfrm>
            <a:off x="457200" y="2115402"/>
            <a:ext cx="8232775" cy="2606723"/>
          </a:xfrm>
        </p:spPr>
        <p:txBody>
          <a:bodyPr lIns="0" tIns="0" rIns="0" bIns="0"/>
          <a:lstStyle/>
          <a:p>
            <a:pPr marL="342000" indent="-342000"/>
            <a:r>
              <a:rPr lang="en-US" sz="2400" dirty="0">
                <a:solidFill>
                  <a:schemeClr val="tx1"/>
                </a:solidFill>
              </a:rPr>
              <a:t>Cancers almost always exhibit mutations in multiple genes.</a:t>
            </a:r>
          </a:p>
          <a:p>
            <a:pPr marL="342000" indent="-342000"/>
            <a:r>
              <a:rPr lang="en-US" sz="2400" i="1" dirty="0">
                <a:solidFill>
                  <a:schemeClr val="tx1"/>
                </a:solidFill>
              </a:rPr>
              <a:t>Mutation rates in cancer cells are hundreds or thousands of times higher than normal.</a:t>
            </a:r>
          </a:p>
          <a:p>
            <a:pPr marL="342000" indent="-342000"/>
            <a:r>
              <a:rPr lang="en-US" sz="2400" dirty="0">
                <a:solidFill>
                  <a:schemeClr val="tx1"/>
                </a:solidFill>
              </a:rPr>
              <a:t>This state, called </a:t>
            </a:r>
            <a:r>
              <a:rPr lang="en-US" sz="2400" b="1" dirty="0">
                <a:solidFill>
                  <a:schemeClr val="tx1"/>
                </a:solidFill>
              </a:rPr>
              <a:t>genetic instability, </a:t>
            </a:r>
            <a:r>
              <a:rPr lang="en-US" sz="2400" dirty="0">
                <a:solidFill>
                  <a:schemeClr val="tx1"/>
                </a:solidFill>
              </a:rPr>
              <a:t>arises in several ways.</a:t>
            </a:r>
          </a:p>
        </p:txBody>
      </p:sp>
    </p:spTree>
    <p:extLst>
      <p:ext uri="{BB962C8B-B14F-4D97-AF65-F5344CB8AC3E}">
        <p14:creationId xmlns:p14="http://schemas.microsoft.com/office/powerpoint/2010/main" val="28748382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0778"/>
            <a:ext cx="8229600" cy="1108465"/>
          </a:xfrm>
        </p:spPr>
        <p:txBody>
          <a:bodyPr lIns="0" tIns="0" rIns="0" bIns="0"/>
          <a:lstStyle/>
          <a:p>
            <a:r>
              <a:rPr lang="en-US" dirty="0"/>
              <a:t>Genetic Instability and Disruptions in </a:t>
            </a:r>
            <a:r>
              <a:rPr lang="en-US" spc="-400" dirty="0"/>
              <a:t>D N A</a:t>
            </a:r>
            <a:r>
              <a:rPr lang="en-US" dirty="0"/>
              <a:t> Repair </a:t>
            </a:r>
            <a:r>
              <a:rPr lang="en-US" sz="2800" dirty="0"/>
              <a:t>(1 of 2)</a:t>
            </a:r>
            <a:endParaRPr lang="en-IN" sz="2800" dirty="0"/>
          </a:p>
        </p:txBody>
      </p:sp>
      <p:sp>
        <p:nvSpPr>
          <p:cNvPr id="8" name="Content Placeholder 7"/>
          <p:cNvSpPr>
            <a:spLocks noGrp="1"/>
          </p:cNvSpPr>
          <p:nvPr>
            <p:ph sz="quarter" idx="13"/>
          </p:nvPr>
        </p:nvSpPr>
        <p:spPr>
          <a:xfrm>
            <a:off x="457200" y="1596788"/>
            <a:ext cx="8232775" cy="2251881"/>
          </a:xfrm>
        </p:spPr>
        <p:txBody>
          <a:bodyPr lIns="0" tIns="0" rIns="0" bIns="0"/>
          <a:lstStyle/>
          <a:p>
            <a:pPr marL="342000" indent="-342000"/>
            <a:r>
              <a:rPr lang="en-US" sz="2200" dirty="0">
                <a:solidFill>
                  <a:schemeClr val="tx1"/>
                </a:solidFill>
              </a:rPr>
              <a:t>Inherited defects in genes needed for </a:t>
            </a:r>
            <a:r>
              <a:rPr lang="en-US" sz="2200" i="1" dirty="0">
                <a:solidFill>
                  <a:schemeClr val="tx1"/>
                </a:solidFill>
              </a:rPr>
              <a:t>mismatch repair</a:t>
            </a:r>
            <a:r>
              <a:rPr lang="en-US" sz="2200" dirty="0">
                <a:solidFill>
                  <a:schemeClr val="tx1"/>
                </a:solidFill>
              </a:rPr>
              <a:t> are responsible for </a:t>
            </a:r>
            <a:r>
              <a:rPr lang="en-US" sz="2200" i="1" dirty="0">
                <a:solidFill>
                  <a:schemeClr val="tx1"/>
                </a:solidFill>
              </a:rPr>
              <a:t>hereditary nonpolyposis colon cancer</a:t>
            </a:r>
            <a:r>
              <a:rPr lang="en-US" sz="2200" dirty="0">
                <a:solidFill>
                  <a:schemeClr val="tx1"/>
                </a:solidFill>
              </a:rPr>
              <a:t> (</a:t>
            </a:r>
            <a:r>
              <a:rPr lang="en-US" sz="2200" i="1" spc="-350" dirty="0">
                <a:solidFill>
                  <a:schemeClr val="tx1"/>
                </a:solidFill>
              </a:rPr>
              <a:t>H N P C </a:t>
            </a:r>
            <a:r>
              <a:rPr lang="en-US" sz="2200" i="1" spc="-350" dirty="0" err="1">
                <a:solidFill>
                  <a:schemeClr val="tx1"/>
                </a:solidFill>
              </a:rPr>
              <a:t>C</a:t>
            </a:r>
            <a:r>
              <a:rPr lang="en-US" sz="2200" i="1" spc="-350" dirty="0">
                <a:solidFill>
                  <a:schemeClr val="tx1"/>
                </a:solidFill>
              </a:rPr>
              <a:t> </a:t>
            </a:r>
            <a:r>
              <a:rPr lang="en-US" sz="2200" dirty="0">
                <a:solidFill>
                  <a:schemeClr val="tx1"/>
                </a:solidFill>
              </a:rPr>
              <a:t>).</a:t>
            </a:r>
          </a:p>
          <a:p>
            <a:pPr marL="342000" indent="-342000"/>
            <a:r>
              <a:rPr lang="en-US" sz="2200" i="1" dirty="0">
                <a:solidFill>
                  <a:schemeClr val="tx1"/>
                </a:solidFill>
              </a:rPr>
              <a:t>Xeroderma pigmentosum </a:t>
            </a:r>
            <a:r>
              <a:rPr lang="en-US" sz="2200" dirty="0">
                <a:solidFill>
                  <a:schemeClr val="tx1"/>
                </a:solidFill>
              </a:rPr>
              <a:t>is caused by defects in genes needed for </a:t>
            </a:r>
            <a:r>
              <a:rPr lang="en-US" sz="2200" i="1" dirty="0">
                <a:solidFill>
                  <a:schemeClr val="tx1"/>
                </a:solidFill>
              </a:rPr>
              <a:t>excision repair</a:t>
            </a:r>
            <a:r>
              <a:rPr lang="en-US" sz="2200" dirty="0">
                <a:solidFill>
                  <a:schemeClr val="tx1"/>
                </a:solidFill>
              </a:rPr>
              <a:t>.</a:t>
            </a:r>
          </a:p>
        </p:txBody>
      </p:sp>
    </p:spTree>
    <p:extLst>
      <p:ext uri="{BB962C8B-B14F-4D97-AF65-F5344CB8AC3E}">
        <p14:creationId xmlns:p14="http://schemas.microsoft.com/office/powerpoint/2010/main" val="14778659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0778"/>
            <a:ext cx="8229600" cy="1108465"/>
          </a:xfrm>
        </p:spPr>
        <p:txBody>
          <a:bodyPr lIns="0" tIns="0" rIns="0" bIns="0"/>
          <a:lstStyle/>
          <a:p>
            <a:r>
              <a:rPr lang="en-US" dirty="0"/>
              <a:t>Genetic Instability and Disruptions in </a:t>
            </a:r>
            <a:r>
              <a:rPr lang="en-US" spc="-400" dirty="0"/>
              <a:t>D N A</a:t>
            </a:r>
            <a:r>
              <a:rPr lang="en-US" dirty="0"/>
              <a:t> Repair </a:t>
            </a:r>
            <a:r>
              <a:rPr lang="en-US" sz="2800" dirty="0"/>
              <a:t>(2 of 2)</a:t>
            </a:r>
            <a:endParaRPr lang="en-IN" sz="2800" dirty="0"/>
          </a:p>
        </p:txBody>
      </p:sp>
      <p:sp>
        <p:nvSpPr>
          <p:cNvPr id="8" name="Content Placeholder 7"/>
          <p:cNvSpPr>
            <a:spLocks noGrp="1"/>
          </p:cNvSpPr>
          <p:nvPr>
            <p:ph sz="quarter" idx="13"/>
          </p:nvPr>
        </p:nvSpPr>
        <p:spPr>
          <a:xfrm>
            <a:off x="457200" y="1596788"/>
            <a:ext cx="8232775" cy="2251881"/>
          </a:xfrm>
        </p:spPr>
        <p:txBody>
          <a:bodyPr lIns="0" tIns="0" rIns="0" bIns="0"/>
          <a:lstStyle/>
          <a:p>
            <a:pPr marL="342000" indent="-342000"/>
            <a:r>
              <a:rPr lang="en-US" sz="2400" dirty="0">
                <a:solidFill>
                  <a:schemeClr val="tx1"/>
                </a:solidFill>
              </a:rPr>
              <a:t>Most hereditary forms of breast (and ovarian) cancers are related to mutations of either </a:t>
            </a:r>
            <a:r>
              <a:rPr lang="en-US" sz="2400" b="1" i="1" dirty="0">
                <a:solidFill>
                  <a:schemeClr val="tx1"/>
                </a:solidFill>
              </a:rPr>
              <a:t>BRCA1</a:t>
            </a:r>
            <a:r>
              <a:rPr lang="en-US" sz="2400" i="1" dirty="0">
                <a:solidFill>
                  <a:schemeClr val="tx1"/>
                </a:solidFill>
              </a:rPr>
              <a:t> </a:t>
            </a:r>
            <a:r>
              <a:rPr lang="en-US" sz="2400" dirty="0">
                <a:solidFill>
                  <a:schemeClr val="tx1"/>
                </a:solidFill>
              </a:rPr>
              <a:t>or </a:t>
            </a:r>
            <a:r>
              <a:rPr lang="en-US" sz="2400" b="1" i="1" dirty="0">
                <a:solidFill>
                  <a:schemeClr val="tx1"/>
                </a:solidFill>
              </a:rPr>
              <a:t>BRCA2.</a:t>
            </a:r>
          </a:p>
          <a:p>
            <a:pPr marL="342000" indent="-342000"/>
            <a:r>
              <a:rPr lang="en-US" sz="2400" dirty="0">
                <a:solidFill>
                  <a:schemeClr val="tx1"/>
                </a:solidFill>
              </a:rPr>
              <a:t>These two genes encode proteins involved in repair of double-strand breaks.</a:t>
            </a:r>
          </a:p>
        </p:txBody>
      </p:sp>
    </p:spTree>
    <p:extLst>
      <p:ext uri="{BB962C8B-B14F-4D97-AF65-F5344CB8AC3E}">
        <p14:creationId xmlns:p14="http://schemas.microsoft.com/office/powerpoint/2010/main" val="78133450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6187"/>
            <a:ext cx="8229600" cy="617144"/>
          </a:xfrm>
        </p:spPr>
        <p:txBody>
          <a:bodyPr lIns="0" tIns="0" rIns="0" bIns="0"/>
          <a:lstStyle/>
          <a:p>
            <a:r>
              <a:rPr lang="en-US" dirty="0"/>
              <a:t>Genetic Instability and p53</a:t>
            </a:r>
            <a:endParaRPr lang="en-IN" sz="2800" dirty="0"/>
          </a:p>
        </p:txBody>
      </p:sp>
      <p:sp>
        <p:nvSpPr>
          <p:cNvPr id="8" name="Content Placeholder 7"/>
          <p:cNvSpPr>
            <a:spLocks noGrp="1"/>
          </p:cNvSpPr>
          <p:nvPr>
            <p:ph sz="quarter" idx="13"/>
          </p:nvPr>
        </p:nvSpPr>
        <p:spPr>
          <a:xfrm>
            <a:off x="457200" y="955344"/>
            <a:ext cx="8232775" cy="2893326"/>
          </a:xfrm>
        </p:spPr>
        <p:txBody>
          <a:bodyPr lIns="0" tIns="0" rIns="0" bIns="0"/>
          <a:lstStyle/>
          <a:p>
            <a:pPr marL="342000" indent="-342000"/>
            <a:r>
              <a:rPr lang="en-US" sz="2400" dirty="0">
                <a:solidFill>
                  <a:schemeClr val="tx1"/>
                </a:solidFill>
              </a:rPr>
              <a:t>The p53 pathway is defective in most cancer cells.</a:t>
            </a:r>
          </a:p>
          <a:p>
            <a:pPr marL="342000" indent="-342000"/>
            <a:r>
              <a:rPr lang="en-US" sz="2400" dirty="0">
                <a:solidFill>
                  <a:schemeClr val="tx1"/>
                </a:solidFill>
              </a:rPr>
              <a:t>This defect removes a protective mechanism that prevents cells with damaged </a:t>
            </a:r>
            <a:r>
              <a:rPr lang="en-US" sz="2400" spc="-350" dirty="0">
                <a:solidFill>
                  <a:schemeClr val="tx1"/>
                </a:solidFill>
              </a:rPr>
              <a:t>D N A</a:t>
            </a:r>
            <a:r>
              <a:rPr lang="en-US" sz="2400" dirty="0">
                <a:solidFill>
                  <a:schemeClr val="tx1"/>
                </a:solidFill>
              </a:rPr>
              <a:t> from proliferating.</a:t>
            </a:r>
          </a:p>
          <a:p>
            <a:pPr marL="342000" indent="-342000"/>
            <a:r>
              <a:rPr lang="en-US" sz="2400" dirty="0">
                <a:solidFill>
                  <a:schemeClr val="tx1"/>
                </a:solidFill>
              </a:rPr>
              <a:t>The result of this defect is wholesale damage to </a:t>
            </a:r>
            <a:r>
              <a:rPr lang="en-US" sz="2400" spc="-350" dirty="0">
                <a:solidFill>
                  <a:schemeClr val="tx1"/>
                </a:solidFill>
              </a:rPr>
              <a:t>D N A</a:t>
            </a:r>
            <a:r>
              <a:rPr lang="en-US" sz="2400" dirty="0">
                <a:solidFill>
                  <a:schemeClr val="tx1"/>
                </a:solidFill>
              </a:rPr>
              <a:t>, including large-scale chromosome rearrangements.</a:t>
            </a:r>
          </a:p>
        </p:txBody>
      </p:sp>
    </p:spTree>
    <p:extLst>
      <p:ext uri="{BB962C8B-B14F-4D97-AF65-F5344CB8AC3E}">
        <p14:creationId xmlns:p14="http://schemas.microsoft.com/office/powerpoint/2010/main" val="42831112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lIns="0" tIns="0" rIns="0" bIns="0"/>
          <a:lstStyle/>
          <a:p>
            <a:r>
              <a:rPr lang="en-US" dirty="0"/>
              <a:t>Chromosome Instability in a Cancer Cell</a:t>
            </a:r>
            <a:endParaRPr lang="en-IN" dirty="0"/>
          </a:p>
        </p:txBody>
      </p:sp>
      <p:sp>
        <p:nvSpPr>
          <p:cNvPr id="4" name="Content Placeholder 3"/>
          <p:cNvSpPr>
            <a:spLocks noGrp="1"/>
          </p:cNvSpPr>
          <p:nvPr>
            <p:ph sz="quarter" idx="14"/>
          </p:nvPr>
        </p:nvSpPr>
        <p:spPr>
          <a:xfrm>
            <a:off x="457201" y="1497984"/>
            <a:ext cx="8229599" cy="426350"/>
          </a:xfrm>
        </p:spPr>
        <p:txBody>
          <a:bodyPr lIns="0" tIns="0" rIns="0" bIns="0"/>
          <a:lstStyle/>
          <a:p>
            <a:pPr marL="0" indent="0">
              <a:buNone/>
            </a:pPr>
            <a:r>
              <a:rPr lang="en-IN" sz="2400" b="1" dirty="0"/>
              <a:t>Figure 26.19</a:t>
            </a:r>
            <a:r>
              <a:rPr lang="en-IN" sz="2400" dirty="0"/>
              <a:t> Chromosomal Instability in a Cancer Cell.</a:t>
            </a:r>
          </a:p>
        </p:txBody>
      </p:sp>
      <p:pic>
        <p:nvPicPr>
          <p:cNvPr id="9" name="Content Placeholder 4" descr="A micrograph of chromosomal instability in a cancer cell. There are uncolored and colored micrographs."/>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994"/>
          <a:stretch/>
        </p:blipFill>
        <p:spPr>
          <a:xfrm>
            <a:off x="1228788" y="2124767"/>
            <a:ext cx="7192600" cy="3982277"/>
          </a:xfrm>
        </p:spPr>
      </p:pic>
    </p:spTree>
    <p:extLst>
      <p:ext uri="{BB962C8B-B14F-4D97-AF65-F5344CB8AC3E}">
        <p14:creationId xmlns:p14="http://schemas.microsoft.com/office/powerpoint/2010/main" val="393889177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0778"/>
            <a:ext cx="8229600" cy="1108465"/>
          </a:xfrm>
        </p:spPr>
        <p:txBody>
          <a:bodyPr lIns="0" tIns="0" rIns="0" bIns="0"/>
          <a:lstStyle/>
          <a:p>
            <a:r>
              <a:rPr lang="en-US" dirty="0"/>
              <a:t>Genetic Instability and Defects in Mitosis </a:t>
            </a:r>
            <a:r>
              <a:rPr lang="en-US" sz="2800" dirty="0"/>
              <a:t>(1 of 2)</a:t>
            </a:r>
            <a:endParaRPr lang="en-IN" sz="2800" dirty="0"/>
          </a:p>
        </p:txBody>
      </p:sp>
      <p:sp>
        <p:nvSpPr>
          <p:cNvPr id="8" name="Content Placeholder 7"/>
          <p:cNvSpPr>
            <a:spLocks noGrp="1"/>
          </p:cNvSpPr>
          <p:nvPr>
            <p:ph sz="quarter" idx="13"/>
          </p:nvPr>
        </p:nvSpPr>
        <p:spPr>
          <a:xfrm>
            <a:off x="457200" y="1596788"/>
            <a:ext cx="8232775" cy="2825087"/>
          </a:xfrm>
        </p:spPr>
        <p:txBody>
          <a:bodyPr lIns="0" tIns="0" rIns="0" bIns="0"/>
          <a:lstStyle/>
          <a:p>
            <a:pPr marL="342000" indent="-342000"/>
            <a:r>
              <a:rPr lang="en-US" sz="2400" i="1" dirty="0">
                <a:solidFill>
                  <a:schemeClr val="tx1"/>
                </a:solidFill>
              </a:rPr>
              <a:t>Disruptions in chromosome sorting </a:t>
            </a:r>
            <a:r>
              <a:rPr lang="en-US" sz="2400" dirty="0">
                <a:solidFill>
                  <a:schemeClr val="tx1"/>
                </a:solidFill>
              </a:rPr>
              <a:t>during mitosis can result in broken chromosomes. </a:t>
            </a:r>
          </a:p>
          <a:p>
            <a:pPr marL="342000" indent="-342000"/>
            <a:r>
              <a:rPr lang="en-US" sz="2400" dirty="0">
                <a:solidFill>
                  <a:schemeClr val="tx1"/>
                </a:solidFill>
              </a:rPr>
              <a:t>The result is </a:t>
            </a:r>
            <a:r>
              <a:rPr lang="en-US" sz="2400" i="1" dirty="0">
                <a:solidFill>
                  <a:schemeClr val="tx1"/>
                </a:solidFill>
              </a:rPr>
              <a:t>aneuploidy,</a:t>
            </a:r>
            <a:r>
              <a:rPr lang="en-US" sz="2400" dirty="0">
                <a:solidFill>
                  <a:schemeClr val="tx1"/>
                </a:solidFill>
              </a:rPr>
              <a:t> an abnormal number of chromosomes.</a:t>
            </a:r>
          </a:p>
          <a:p>
            <a:pPr marL="342000" indent="-342000"/>
            <a:r>
              <a:rPr lang="en-US" sz="2400" dirty="0">
                <a:solidFill>
                  <a:schemeClr val="tx1"/>
                </a:solidFill>
              </a:rPr>
              <a:t>One reason for the improper sorting of chromosomes is the presence of extra </a:t>
            </a:r>
            <a:r>
              <a:rPr lang="en-US" sz="2400" i="1" dirty="0">
                <a:solidFill>
                  <a:schemeClr val="tx1"/>
                </a:solidFill>
              </a:rPr>
              <a:t>centrosomes</a:t>
            </a:r>
            <a:r>
              <a:rPr lang="en-US" sz="2400" dirty="0">
                <a:solidFill>
                  <a:schemeClr val="tx1"/>
                </a:solidFill>
              </a:rPr>
              <a:t>.</a:t>
            </a:r>
          </a:p>
        </p:txBody>
      </p:sp>
    </p:spTree>
    <p:extLst>
      <p:ext uri="{BB962C8B-B14F-4D97-AF65-F5344CB8AC3E}">
        <p14:creationId xmlns:p14="http://schemas.microsoft.com/office/powerpoint/2010/main" val="3211926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74108" y="139671"/>
            <a:ext cx="8229600" cy="629587"/>
          </a:xfrm>
        </p:spPr>
        <p:txBody>
          <a:bodyPr lIns="0" tIns="0" rIns="0" bIns="0" anchor="ctr"/>
          <a:lstStyle/>
          <a:p>
            <a:r>
              <a:rPr lang="en-US" dirty="0"/>
              <a:t>Anchorage-Independent Growth</a:t>
            </a:r>
          </a:p>
        </p:txBody>
      </p:sp>
      <p:sp>
        <p:nvSpPr>
          <p:cNvPr id="6" name="Content Placeholder 5"/>
          <p:cNvSpPr>
            <a:spLocks noGrp="1"/>
          </p:cNvSpPr>
          <p:nvPr>
            <p:ph sz="quarter" idx="15"/>
          </p:nvPr>
        </p:nvSpPr>
        <p:spPr>
          <a:xfrm>
            <a:off x="461988" y="972456"/>
            <a:ext cx="8256234" cy="3272974"/>
          </a:xfrm>
        </p:spPr>
        <p:txBody>
          <a:bodyPr lIns="0" tIns="0" rIns="0" bIns="0"/>
          <a:lstStyle/>
          <a:p>
            <a:pPr marL="342000" indent="-342000"/>
            <a:r>
              <a:rPr lang="en-CA" sz="2400" dirty="0">
                <a:solidFill>
                  <a:schemeClr val="tx1"/>
                </a:solidFill>
              </a:rPr>
              <a:t>Normal cells do not grow well in culture unless provided with a solid surface they can attach to.</a:t>
            </a:r>
          </a:p>
          <a:p>
            <a:pPr marL="342000" indent="-342000"/>
            <a:r>
              <a:rPr lang="en-CA" sz="2400" dirty="0">
                <a:solidFill>
                  <a:schemeClr val="tx1"/>
                </a:solidFill>
              </a:rPr>
              <a:t>In contrast, cancer cells grow well not only when anchored to a solid surface but also </a:t>
            </a:r>
            <a:r>
              <a:rPr lang="en-US" sz="2400" dirty="0">
                <a:solidFill>
                  <a:schemeClr val="tx1"/>
                </a:solidFill>
              </a:rPr>
              <a:t>when</a:t>
            </a:r>
            <a:r>
              <a:rPr lang="en-CA" sz="2400" dirty="0">
                <a:solidFill>
                  <a:schemeClr val="tx1"/>
                </a:solidFill>
              </a:rPr>
              <a:t> suspended in liquid or semisolid medium.</a:t>
            </a:r>
          </a:p>
          <a:p>
            <a:pPr marL="342000" indent="-342000"/>
            <a:r>
              <a:rPr lang="en-CA" sz="2400" dirty="0">
                <a:solidFill>
                  <a:schemeClr val="tx1"/>
                </a:solidFill>
              </a:rPr>
              <a:t>Cancer cells are thus said to exhibit </a:t>
            </a:r>
            <a:r>
              <a:rPr lang="en-CA" sz="2400" b="1" dirty="0">
                <a:solidFill>
                  <a:schemeClr val="tx1"/>
                </a:solidFill>
              </a:rPr>
              <a:t>anchorage-independent growth.</a:t>
            </a:r>
            <a:endParaRPr lang="en-US" sz="2400" b="1" dirty="0">
              <a:solidFill>
                <a:schemeClr val="tx1"/>
              </a:solidFill>
            </a:endParaRPr>
          </a:p>
        </p:txBody>
      </p:sp>
    </p:spTree>
    <p:extLst>
      <p:ext uri="{BB962C8B-B14F-4D97-AF65-F5344CB8AC3E}">
        <p14:creationId xmlns:p14="http://schemas.microsoft.com/office/powerpoint/2010/main" val="17613639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0778"/>
            <a:ext cx="8229600" cy="1108465"/>
          </a:xfrm>
        </p:spPr>
        <p:txBody>
          <a:bodyPr lIns="0" tIns="0" rIns="0" bIns="0"/>
          <a:lstStyle/>
          <a:p>
            <a:r>
              <a:rPr lang="en-US" dirty="0"/>
              <a:t>Genetic Instability and Defects in Mitosis </a:t>
            </a:r>
            <a:r>
              <a:rPr lang="en-US" sz="2800" dirty="0"/>
              <a:t>(2 of 2)</a:t>
            </a:r>
            <a:endParaRPr lang="en-IN" sz="2800" dirty="0"/>
          </a:p>
        </p:txBody>
      </p:sp>
      <p:sp>
        <p:nvSpPr>
          <p:cNvPr id="8" name="Content Placeholder 7"/>
          <p:cNvSpPr>
            <a:spLocks noGrp="1"/>
          </p:cNvSpPr>
          <p:nvPr>
            <p:ph sz="quarter" idx="13"/>
          </p:nvPr>
        </p:nvSpPr>
        <p:spPr>
          <a:xfrm>
            <a:off x="457200" y="1596788"/>
            <a:ext cx="8232775" cy="2825087"/>
          </a:xfrm>
        </p:spPr>
        <p:txBody>
          <a:bodyPr lIns="0" tIns="0" rIns="0" bIns="0"/>
          <a:lstStyle/>
          <a:p>
            <a:pPr marL="342000" indent="-342000"/>
            <a:r>
              <a:rPr lang="en-US" sz="2400" dirty="0">
                <a:solidFill>
                  <a:schemeClr val="tx1"/>
                </a:solidFill>
              </a:rPr>
              <a:t>Cancer cells may also exhibit defects in proteins involved in attaching chromosomes to the spindle.</a:t>
            </a:r>
          </a:p>
          <a:p>
            <a:pPr marL="342000" indent="-342000"/>
            <a:r>
              <a:rPr lang="en-US" sz="2400" dirty="0">
                <a:solidFill>
                  <a:schemeClr val="tx1"/>
                </a:solidFill>
              </a:rPr>
              <a:t>Also, the </a:t>
            </a:r>
            <a:r>
              <a:rPr lang="en-US" sz="2400" i="1" dirty="0">
                <a:solidFill>
                  <a:schemeClr val="tx1"/>
                </a:solidFill>
              </a:rPr>
              <a:t>mitotic assembly checkpoint </a:t>
            </a:r>
            <a:r>
              <a:rPr lang="en-US" sz="2400" dirty="0">
                <a:solidFill>
                  <a:schemeClr val="tx1"/>
                </a:solidFill>
              </a:rPr>
              <a:t>may not operate correctly.</a:t>
            </a:r>
          </a:p>
          <a:p>
            <a:pPr marL="342000" indent="-342000"/>
            <a:r>
              <a:rPr lang="en-US" sz="2400" dirty="0">
                <a:solidFill>
                  <a:schemeClr val="tx1"/>
                </a:solidFill>
              </a:rPr>
              <a:t>In both cases, aneuploidy may result.</a:t>
            </a:r>
          </a:p>
        </p:txBody>
      </p:sp>
    </p:spTree>
    <p:extLst>
      <p:ext uri="{BB962C8B-B14F-4D97-AF65-F5344CB8AC3E}">
        <p14:creationId xmlns:p14="http://schemas.microsoft.com/office/powerpoint/2010/main" val="20630640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06187"/>
            <a:ext cx="8229600" cy="589847"/>
          </a:xfrm>
        </p:spPr>
        <p:txBody>
          <a:bodyPr lIns="0" tIns="0" rIns="0" bIns="0"/>
          <a:lstStyle/>
          <a:p>
            <a:r>
              <a:rPr lang="en-US" dirty="0"/>
              <a:t>Abnormal Mitosis in a Cancer Cell</a:t>
            </a:r>
            <a:endParaRPr lang="en-IN" sz="2800" dirty="0"/>
          </a:p>
        </p:txBody>
      </p:sp>
      <p:sp>
        <p:nvSpPr>
          <p:cNvPr id="4" name="Content Placeholder 3"/>
          <p:cNvSpPr>
            <a:spLocks noGrp="1"/>
          </p:cNvSpPr>
          <p:nvPr>
            <p:ph sz="quarter" idx="14"/>
          </p:nvPr>
        </p:nvSpPr>
        <p:spPr>
          <a:xfrm>
            <a:off x="457201" y="815583"/>
            <a:ext cx="8229599" cy="426350"/>
          </a:xfrm>
        </p:spPr>
        <p:txBody>
          <a:bodyPr lIns="0" tIns="0" rIns="0" bIns="0"/>
          <a:lstStyle/>
          <a:p>
            <a:pPr marL="0" indent="0">
              <a:buNone/>
            </a:pPr>
            <a:r>
              <a:rPr lang="en-IN" sz="2400" b="1" dirty="0"/>
              <a:t>Figure 26.20 </a:t>
            </a:r>
            <a:r>
              <a:rPr lang="en-IN" sz="2400" dirty="0"/>
              <a:t>Abnormal Mitosis in a Cancer Cell.</a:t>
            </a:r>
          </a:p>
        </p:txBody>
      </p:sp>
      <p:pic>
        <p:nvPicPr>
          <p:cNvPr id="9" name="Content Placeholder 4" descr="A micrograph shows abnormal mitosis in a cancer cell. The DNA are shown as three adjacent strands with a common point stained in blue. Tubulin are marked in red around the DNA."/>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743"/>
          <a:stretch/>
        </p:blipFill>
        <p:spPr>
          <a:xfrm>
            <a:off x="2176345" y="1519671"/>
            <a:ext cx="4279758" cy="4554398"/>
          </a:xfrm>
        </p:spPr>
      </p:pic>
    </p:spTree>
    <p:extLst>
      <p:ext uri="{BB962C8B-B14F-4D97-AF65-F5344CB8AC3E}">
        <p14:creationId xmlns:p14="http://schemas.microsoft.com/office/powerpoint/2010/main" val="24232719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0778"/>
            <a:ext cx="8229600" cy="1108465"/>
          </a:xfrm>
        </p:spPr>
        <p:txBody>
          <a:bodyPr lIns="0" tIns="0" rIns="0" bIns="0"/>
          <a:lstStyle/>
          <a:p>
            <a:r>
              <a:rPr lang="en-US" dirty="0"/>
              <a:t>Categories of Tumor Suppressor Genes</a:t>
            </a:r>
            <a:endParaRPr lang="en-IN" sz="2800" dirty="0"/>
          </a:p>
        </p:txBody>
      </p:sp>
      <p:sp>
        <p:nvSpPr>
          <p:cNvPr id="8" name="Content Placeholder 7"/>
          <p:cNvSpPr>
            <a:spLocks noGrp="1"/>
          </p:cNvSpPr>
          <p:nvPr>
            <p:ph sz="quarter" idx="13"/>
          </p:nvPr>
        </p:nvSpPr>
        <p:spPr>
          <a:xfrm>
            <a:off x="457200" y="1596788"/>
            <a:ext cx="8232775" cy="2825087"/>
          </a:xfrm>
        </p:spPr>
        <p:txBody>
          <a:bodyPr lIns="0" tIns="0" rIns="0" bIns="0"/>
          <a:lstStyle/>
          <a:p>
            <a:pPr marL="342000" indent="-342000"/>
            <a:r>
              <a:rPr lang="en-US" sz="2400" dirty="0">
                <a:solidFill>
                  <a:schemeClr val="tx1"/>
                </a:solidFill>
              </a:rPr>
              <a:t>Genes like </a:t>
            </a:r>
            <a:r>
              <a:rPr lang="en-US" sz="2400" i="1" dirty="0">
                <a:solidFill>
                  <a:schemeClr val="tx1"/>
                </a:solidFill>
              </a:rPr>
              <a:t>RB, p53, </a:t>
            </a:r>
            <a:r>
              <a:rPr lang="en-US" sz="2400" dirty="0">
                <a:solidFill>
                  <a:schemeClr val="tx1"/>
                </a:solidFill>
              </a:rPr>
              <a:t>and </a:t>
            </a:r>
            <a:r>
              <a:rPr lang="en-US" sz="2400" i="1" spc="-350" dirty="0">
                <a:solidFill>
                  <a:schemeClr val="tx1"/>
                </a:solidFill>
              </a:rPr>
              <a:t>A P C</a:t>
            </a:r>
            <a:r>
              <a:rPr lang="en-US" sz="2400" dirty="0">
                <a:solidFill>
                  <a:schemeClr val="tx1"/>
                </a:solidFill>
              </a:rPr>
              <a:t> are called </a:t>
            </a:r>
            <a:r>
              <a:rPr lang="en-US" sz="2400" b="1" dirty="0">
                <a:solidFill>
                  <a:schemeClr val="tx1"/>
                </a:solidFill>
              </a:rPr>
              <a:t>gatekeeper genes.</a:t>
            </a:r>
          </a:p>
          <a:p>
            <a:pPr marL="342000" indent="-342000"/>
            <a:r>
              <a:rPr lang="en-US" sz="2400" dirty="0">
                <a:solidFill>
                  <a:schemeClr val="tx1"/>
                </a:solidFill>
              </a:rPr>
              <a:t>Their loss opens the gates to excessive cell proliferation.</a:t>
            </a:r>
          </a:p>
          <a:p>
            <a:pPr marL="342000" indent="-342000"/>
            <a:r>
              <a:rPr lang="en-US" sz="2400" dirty="0">
                <a:solidFill>
                  <a:schemeClr val="tx1"/>
                </a:solidFill>
              </a:rPr>
              <a:t>Genes involved in </a:t>
            </a:r>
            <a:r>
              <a:rPr lang="en-US" sz="2400" spc="-350" dirty="0">
                <a:solidFill>
                  <a:schemeClr val="tx1"/>
                </a:solidFill>
              </a:rPr>
              <a:t>D N A</a:t>
            </a:r>
            <a:r>
              <a:rPr lang="en-US" sz="2400" dirty="0">
                <a:solidFill>
                  <a:schemeClr val="tx1"/>
                </a:solidFill>
              </a:rPr>
              <a:t> repair and chromosome sorting are called </a:t>
            </a:r>
            <a:r>
              <a:rPr lang="en-US" sz="2400" b="1" dirty="0">
                <a:solidFill>
                  <a:schemeClr val="tx1"/>
                </a:solidFill>
              </a:rPr>
              <a:t>caretaker genes </a:t>
            </a:r>
            <a:r>
              <a:rPr lang="en-US" sz="2400" dirty="0">
                <a:solidFill>
                  <a:schemeClr val="tx1"/>
                </a:solidFill>
              </a:rPr>
              <a:t>because they maintain genetic stability.</a:t>
            </a:r>
          </a:p>
        </p:txBody>
      </p:sp>
    </p:spTree>
    <p:extLst>
      <p:ext uri="{BB962C8B-B14F-4D97-AF65-F5344CB8AC3E}">
        <p14:creationId xmlns:p14="http://schemas.microsoft.com/office/powerpoint/2010/main" val="191769894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7131"/>
            <a:ext cx="8229600" cy="576199"/>
          </a:xfrm>
        </p:spPr>
        <p:txBody>
          <a:bodyPr lIns="0" tIns="0" rIns="0" bIns="0"/>
          <a:lstStyle/>
          <a:p>
            <a:r>
              <a:rPr lang="en-US" sz="3200" dirty="0"/>
              <a:t>Examples of Tumor Suppressor Genes</a:t>
            </a:r>
            <a:endParaRPr lang="en-IN" sz="3200" dirty="0"/>
          </a:p>
        </p:txBody>
      </p:sp>
      <p:sp>
        <p:nvSpPr>
          <p:cNvPr id="2" name="Content Placeholder 1"/>
          <p:cNvSpPr>
            <a:spLocks noGrp="1"/>
          </p:cNvSpPr>
          <p:nvPr>
            <p:ph sz="quarter" idx="13"/>
          </p:nvPr>
        </p:nvSpPr>
        <p:spPr>
          <a:xfrm>
            <a:off x="457199" y="873457"/>
            <a:ext cx="8413846" cy="395786"/>
          </a:xfrm>
        </p:spPr>
        <p:txBody>
          <a:bodyPr lIns="0" tIns="0" rIns="0" bIns="0"/>
          <a:lstStyle/>
          <a:p>
            <a:pPr marL="0" indent="0">
              <a:buNone/>
            </a:pPr>
            <a:r>
              <a:rPr lang="en-US" sz="2400" b="1" dirty="0"/>
              <a:t>Table 26.2 </a:t>
            </a:r>
            <a:r>
              <a:rPr lang="en-US" sz="2400" dirty="0">
                <a:solidFill>
                  <a:schemeClr val="tx1"/>
                </a:solidFill>
              </a:rPr>
              <a:t>Examples of Tumor Suppressor Genes</a:t>
            </a:r>
            <a:endParaRPr lang="en-IN" sz="2400" dirty="0">
              <a:solidFill>
                <a:schemeClr val="tx1"/>
              </a:solidFill>
            </a:endParaRPr>
          </a:p>
        </p:txBody>
      </p:sp>
      <p:graphicFrame>
        <p:nvGraphicFramePr>
          <p:cNvPr id="4" name="Content Placeholder 3"/>
          <p:cNvGraphicFramePr>
            <a:graphicFrameLocks noGrp="1"/>
          </p:cNvGraphicFramePr>
          <p:nvPr>
            <p:ph sz="quarter" idx="14"/>
            <p:extLst>
              <p:ext uri="{D42A27DB-BD31-4B8C-83A1-F6EECF244321}">
                <p14:modId xmlns:p14="http://schemas.microsoft.com/office/powerpoint/2010/main" val="2160303229"/>
              </p:ext>
            </p:extLst>
          </p:nvPr>
        </p:nvGraphicFramePr>
        <p:xfrm>
          <a:off x="955350" y="1473961"/>
          <a:ext cx="7724632" cy="4639775"/>
        </p:xfrm>
        <a:graphic>
          <a:graphicData uri="http://schemas.openxmlformats.org/drawingml/2006/table">
            <a:tbl>
              <a:tblPr firstRow="1" firstCol="1" bandRow="1">
                <a:tableStyleId>{40F9630F-82C1-40B7-BC3A-925EFCFF5E92}</a:tableStyleId>
              </a:tblPr>
              <a:tblGrid>
                <a:gridCol w="4033902">
                  <a:extLst>
                    <a:ext uri="{9D8B030D-6E8A-4147-A177-3AD203B41FA5}">
                      <a16:colId xmlns:a16="http://schemas.microsoft.com/office/drawing/2014/main" val="20000"/>
                    </a:ext>
                  </a:extLst>
                </a:gridCol>
                <a:gridCol w="3690730">
                  <a:extLst>
                    <a:ext uri="{9D8B030D-6E8A-4147-A177-3AD203B41FA5}">
                      <a16:colId xmlns:a16="http://schemas.microsoft.com/office/drawing/2014/main" val="20001"/>
                    </a:ext>
                  </a:extLst>
                </a:gridCol>
              </a:tblGrid>
              <a:tr h="319176">
                <a:tc>
                  <a:txBody>
                    <a:bodyPr/>
                    <a:lstStyle/>
                    <a:p>
                      <a:pPr marL="0" marR="0">
                        <a:lnSpc>
                          <a:spcPct val="107000"/>
                        </a:lnSpc>
                        <a:spcBef>
                          <a:spcPts val="0"/>
                        </a:spcBef>
                        <a:spcAft>
                          <a:spcPts val="0"/>
                        </a:spcAft>
                      </a:pPr>
                      <a:r>
                        <a:rPr lang="en-IN" sz="1600" dirty="0">
                          <a:solidFill>
                            <a:schemeClr val="bg1"/>
                          </a:solidFill>
                          <a:effectLst/>
                          <a:latin typeface="+mn-lt"/>
                        </a:rPr>
                        <a:t>Gene</a:t>
                      </a:r>
                      <a:endParaRPr lang="en-IN" sz="1600" dirty="0">
                        <a:solidFill>
                          <a:schemeClr val="bg1"/>
                        </a:solidFill>
                        <a:effectLst/>
                        <a:latin typeface="+mn-lt"/>
                        <a:ea typeface="Calibri"/>
                        <a:cs typeface="Times New Roman"/>
                      </a:endParaRPr>
                    </a:p>
                  </a:txBody>
                  <a:tcPr marL="49393" marR="49393"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a:lnSpc>
                          <a:spcPct val="107000"/>
                        </a:lnSpc>
                        <a:spcBef>
                          <a:spcPts val="0"/>
                        </a:spcBef>
                        <a:spcAft>
                          <a:spcPts val="0"/>
                        </a:spcAft>
                      </a:pPr>
                      <a:r>
                        <a:rPr lang="en-IN" sz="1600" dirty="0">
                          <a:solidFill>
                            <a:schemeClr val="bg1"/>
                          </a:solidFill>
                          <a:effectLst/>
                          <a:latin typeface="+mn-lt"/>
                        </a:rPr>
                        <a:t>Pathway Affected</a:t>
                      </a:r>
                      <a:endParaRPr lang="en-IN" sz="1600" dirty="0">
                        <a:solidFill>
                          <a:schemeClr val="bg1"/>
                        </a:solidFill>
                        <a:effectLst/>
                        <a:latin typeface="+mn-lt"/>
                        <a:ea typeface="Calibri"/>
                        <a:cs typeface="Times New Roman"/>
                      </a:endParaRPr>
                    </a:p>
                  </a:txBody>
                  <a:tcPr marL="49393" marR="49393" marT="0" marB="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no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304959">
                <a:tc>
                  <a:txBody>
                    <a:bodyPr/>
                    <a:lstStyle/>
                    <a:p>
                      <a:pPr marL="0" marR="0">
                        <a:lnSpc>
                          <a:spcPct val="107000"/>
                        </a:lnSpc>
                        <a:spcBef>
                          <a:spcPts val="0"/>
                        </a:spcBef>
                        <a:spcAft>
                          <a:spcPts val="0"/>
                        </a:spcAft>
                      </a:pPr>
                      <a:r>
                        <a:rPr lang="en-IN" sz="1600" b="1" dirty="0">
                          <a:solidFill>
                            <a:schemeClr val="bg1"/>
                          </a:solidFill>
                          <a:effectLst/>
                          <a:latin typeface="+mn-lt"/>
                        </a:rPr>
                        <a:t>Gatekeeper Genes</a:t>
                      </a:r>
                      <a:endParaRPr lang="en-IN" sz="1600" b="1" dirty="0">
                        <a:solidFill>
                          <a:schemeClr val="bg1"/>
                        </a:solidFill>
                        <a:effectLst/>
                        <a:latin typeface="+mn-lt"/>
                        <a:ea typeface="Calibri"/>
                        <a:cs typeface="Times New Roman"/>
                      </a:endParaRPr>
                    </a:p>
                  </a:txBody>
                  <a:tcPr marL="49393" marR="49393" marT="0" marB="0">
                    <a:lnT w="12700" cap="flat" cmpd="sng">
                      <a:noFill/>
                      <a:prstDash val="solid"/>
                      <a:round/>
                      <a:headEnd type="none" w="med" len="med"/>
                      <a:tailEnd type="none" w="med" len="med"/>
                    </a:lnT>
                    <a:solidFill>
                      <a:srgbClr val="007FA3"/>
                    </a:solidFill>
                  </a:tcPr>
                </a:tc>
                <a:tc>
                  <a:txBody>
                    <a:bodyPr/>
                    <a:lstStyle/>
                    <a:p>
                      <a:pPr marL="0" marR="0">
                        <a:lnSpc>
                          <a:spcPct val="107000"/>
                        </a:lnSpc>
                        <a:spcBef>
                          <a:spcPts val="0"/>
                        </a:spcBef>
                        <a:spcAft>
                          <a:spcPts val="0"/>
                        </a:spcAft>
                      </a:pPr>
                      <a:endParaRPr lang="en-IN" sz="1600" b="1" dirty="0">
                        <a:effectLst/>
                        <a:latin typeface="+mn-lt"/>
                        <a:ea typeface="Calibri"/>
                        <a:cs typeface="Times New Roman"/>
                      </a:endParaRPr>
                    </a:p>
                  </a:txBody>
                  <a:tcPr marL="49393" marR="49393" marT="0" marB="0">
                    <a:lnT w="12700" cap="flat" cmpd="sng">
                      <a:noFill/>
                      <a:prstDash val="solid"/>
                      <a:round/>
                      <a:headEnd type="none" w="med" len="med"/>
                      <a:tailEnd type="none" w="med" len="med"/>
                    </a:lnT>
                    <a:solidFill>
                      <a:srgbClr val="007FA3"/>
                    </a:solidFill>
                  </a:tcPr>
                </a:tc>
                <a:extLst>
                  <a:ext uri="{0D108BD9-81ED-4DB2-BD59-A6C34878D82A}">
                    <a16:rowId xmlns:a16="http://schemas.microsoft.com/office/drawing/2014/main" val="10001"/>
                  </a:ext>
                </a:extLst>
              </a:tr>
              <a:tr h="303018">
                <a:tc>
                  <a:txBody>
                    <a:bodyPr/>
                    <a:lstStyle/>
                    <a:p>
                      <a:pPr marL="0" marR="0">
                        <a:lnSpc>
                          <a:spcPct val="107000"/>
                        </a:lnSpc>
                        <a:spcBef>
                          <a:spcPts val="0"/>
                        </a:spcBef>
                        <a:spcAft>
                          <a:spcPts val="0"/>
                        </a:spcAft>
                      </a:pPr>
                      <a:r>
                        <a:rPr lang="en-IN" sz="1600" b="0" i="1" spc="-200" baseline="0" dirty="0">
                          <a:solidFill>
                            <a:schemeClr val="tx1"/>
                          </a:solidFill>
                          <a:effectLst/>
                          <a:latin typeface="+mn-lt"/>
                        </a:rPr>
                        <a:t>A P C</a:t>
                      </a:r>
                      <a:endParaRPr lang="en-IN" sz="1600" b="0" i="1" dirty="0">
                        <a:solidFill>
                          <a:schemeClr val="tx1"/>
                        </a:solidFill>
                        <a:effectLst/>
                        <a:latin typeface="+mn-lt"/>
                        <a:ea typeface="Calibri"/>
                        <a:cs typeface="Times New Roman"/>
                      </a:endParaRPr>
                    </a:p>
                  </a:txBody>
                  <a:tcPr marL="49393" marR="49393" marT="0" marB="0">
                    <a:solidFill>
                      <a:srgbClr val="D4EAE4"/>
                    </a:solidFill>
                  </a:tcPr>
                </a:tc>
                <a:tc>
                  <a:txBody>
                    <a:bodyPr/>
                    <a:lstStyle/>
                    <a:p>
                      <a:pPr marL="0" marR="0">
                        <a:lnSpc>
                          <a:spcPct val="107000"/>
                        </a:lnSpc>
                        <a:spcBef>
                          <a:spcPts val="0"/>
                        </a:spcBef>
                        <a:spcAft>
                          <a:spcPts val="0"/>
                        </a:spcAft>
                      </a:pPr>
                      <a:r>
                        <a:rPr lang="en-IN" sz="1600" b="0" dirty="0">
                          <a:effectLst/>
                          <a:latin typeface="+mn-lt"/>
                        </a:rPr>
                        <a:t>Wnt signaling</a:t>
                      </a:r>
                      <a:endParaRPr lang="en-IN" sz="1600" b="0" dirty="0">
                        <a:effectLst/>
                        <a:latin typeface="+mn-lt"/>
                        <a:ea typeface="Calibri"/>
                        <a:cs typeface="Times New Roman"/>
                      </a:endParaRPr>
                    </a:p>
                  </a:txBody>
                  <a:tcPr marL="49393" marR="49393" marT="0" marB="0">
                    <a:solidFill>
                      <a:srgbClr val="D4EAE4"/>
                    </a:solidFill>
                  </a:tcPr>
                </a:tc>
                <a:extLst>
                  <a:ext uri="{0D108BD9-81ED-4DB2-BD59-A6C34878D82A}">
                    <a16:rowId xmlns:a16="http://schemas.microsoft.com/office/drawing/2014/main" val="10002"/>
                  </a:ext>
                </a:extLst>
              </a:tr>
              <a:tr h="323740">
                <a:tc>
                  <a:txBody>
                    <a:bodyPr/>
                    <a:lstStyle/>
                    <a:p>
                      <a:pPr marL="0" marR="0">
                        <a:lnSpc>
                          <a:spcPct val="107000"/>
                        </a:lnSpc>
                        <a:spcBef>
                          <a:spcPts val="0"/>
                        </a:spcBef>
                        <a:spcAft>
                          <a:spcPts val="0"/>
                        </a:spcAft>
                      </a:pPr>
                      <a:r>
                        <a:rPr lang="en-IN" sz="1600" b="0" i="1" dirty="0">
                          <a:solidFill>
                            <a:schemeClr val="tx1"/>
                          </a:solidFill>
                          <a:effectLst/>
                          <a:latin typeface="+mn-lt"/>
                        </a:rPr>
                        <a:t>CDKN2A</a:t>
                      </a:r>
                      <a:endParaRPr lang="en-IN" sz="1600" b="0" i="1" dirty="0">
                        <a:solidFill>
                          <a:schemeClr val="tx1"/>
                        </a:solidFill>
                        <a:effectLst/>
                        <a:latin typeface="+mn-lt"/>
                        <a:ea typeface="Calibri"/>
                        <a:cs typeface="Times New Roman"/>
                      </a:endParaRPr>
                    </a:p>
                  </a:txBody>
                  <a:tcPr marL="49393" marR="49393" marT="0" marB="0">
                    <a:solidFill>
                      <a:srgbClr val="D4EAE4"/>
                    </a:solidFill>
                  </a:tcPr>
                </a:tc>
                <a:tc>
                  <a:txBody>
                    <a:bodyPr/>
                    <a:lstStyle/>
                    <a:p>
                      <a:pPr marL="0" marR="0">
                        <a:lnSpc>
                          <a:spcPct val="107000"/>
                        </a:lnSpc>
                        <a:spcBef>
                          <a:spcPts val="0"/>
                        </a:spcBef>
                        <a:spcAft>
                          <a:spcPts val="0"/>
                        </a:spcAft>
                      </a:pPr>
                      <a:r>
                        <a:rPr lang="en-IN" sz="1600" b="0" dirty="0">
                          <a:effectLst/>
                          <a:latin typeface="+mn-lt"/>
                        </a:rPr>
                        <a:t>Rb and p53 signaling</a:t>
                      </a:r>
                      <a:endParaRPr lang="en-IN" sz="1600" b="0" dirty="0">
                        <a:effectLst/>
                        <a:latin typeface="+mn-lt"/>
                        <a:ea typeface="Calibri"/>
                        <a:cs typeface="Times New Roman"/>
                      </a:endParaRPr>
                    </a:p>
                  </a:txBody>
                  <a:tcPr marL="49393" marR="49393" marT="0" marB="0">
                    <a:solidFill>
                      <a:srgbClr val="D4EAE4"/>
                    </a:solidFill>
                  </a:tcPr>
                </a:tc>
                <a:extLst>
                  <a:ext uri="{0D108BD9-81ED-4DB2-BD59-A6C34878D82A}">
                    <a16:rowId xmlns:a16="http://schemas.microsoft.com/office/drawing/2014/main" val="10003"/>
                  </a:ext>
                </a:extLst>
              </a:tr>
              <a:tr h="315882">
                <a:tc>
                  <a:txBody>
                    <a:bodyPr/>
                    <a:lstStyle/>
                    <a:p>
                      <a:pPr marL="0" marR="0">
                        <a:lnSpc>
                          <a:spcPct val="107000"/>
                        </a:lnSpc>
                        <a:spcBef>
                          <a:spcPts val="0"/>
                        </a:spcBef>
                        <a:spcAft>
                          <a:spcPts val="0"/>
                        </a:spcAft>
                      </a:pPr>
                      <a:r>
                        <a:rPr lang="en-IN" sz="1600" b="0" i="1" spc="-200" baseline="0" dirty="0">
                          <a:solidFill>
                            <a:schemeClr val="tx1"/>
                          </a:solidFill>
                          <a:effectLst/>
                          <a:latin typeface="+mn-lt"/>
                        </a:rPr>
                        <a:t>P T E N</a:t>
                      </a:r>
                      <a:endParaRPr lang="en-IN" sz="1600" b="0" i="1" dirty="0">
                        <a:solidFill>
                          <a:schemeClr val="tx1"/>
                        </a:solidFill>
                        <a:effectLst/>
                        <a:latin typeface="+mn-lt"/>
                        <a:ea typeface="Calibri"/>
                        <a:cs typeface="Times New Roman"/>
                      </a:endParaRPr>
                    </a:p>
                  </a:txBody>
                  <a:tcPr marL="49393" marR="49393" marT="0" marB="0">
                    <a:solidFill>
                      <a:srgbClr val="D4EAE4"/>
                    </a:solidFill>
                  </a:tcPr>
                </a:tc>
                <a:tc>
                  <a:txBody>
                    <a:bodyPr/>
                    <a:lstStyle/>
                    <a:p>
                      <a:pPr marL="0" marR="0">
                        <a:lnSpc>
                          <a:spcPct val="107000"/>
                        </a:lnSpc>
                        <a:spcBef>
                          <a:spcPts val="0"/>
                        </a:spcBef>
                        <a:spcAft>
                          <a:spcPts val="0"/>
                        </a:spcAft>
                      </a:pPr>
                      <a:r>
                        <a:rPr lang="en-IN" sz="1600" b="0" spc="-200" baseline="0" dirty="0">
                          <a:effectLst/>
                          <a:latin typeface="+mn-lt"/>
                        </a:rPr>
                        <a:t>P </a:t>
                      </a:r>
                      <a:r>
                        <a:rPr lang="en-IN" sz="1600" b="0" dirty="0">
                          <a:effectLst/>
                          <a:latin typeface="+mn-lt"/>
                        </a:rPr>
                        <a:t>I 3-kinase–Akt signaling</a:t>
                      </a:r>
                      <a:endParaRPr lang="en-IN" sz="1600" b="0" dirty="0">
                        <a:effectLst/>
                        <a:latin typeface="+mn-lt"/>
                        <a:ea typeface="Calibri"/>
                        <a:cs typeface="Times New Roman"/>
                      </a:endParaRPr>
                    </a:p>
                  </a:txBody>
                  <a:tcPr marL="49393" marR="49393" marT="0" marB="0">
                    <a:solidFill>
                      <a:srgbClr val="D4EAE4"/>
                    </a:solidFill>
                  </a:tcPr>
                </a:tc>
                <a:extLst>
                  <a:ext uri="{0D108BD9-81ED-4DB2-BD59-A6C34878D82A}">
                    <a16:rowId xmlns:a16="http://schemas.microsoft.com/office/drawing/2014/main" val="10004"/>
                  </a:ext>
                </a:extLst>
              </a:tr>
              <a:tr h="303018">
                <a:tc>
                  <a:txBody>
                    <a:bodyPr/>
                    <a:lstStyle/>
                    <a:p>
                      <a:pPr marL="0" marR="0">
                        <a:lnSpc>
                          <a:spcPct val="107000"/>
                        </a:lnSpc>
                        <a:spcBef>
                          <a:spcPts val="0"/>
                        </a:spcBef>
                        <a:spcAft>
                          <a:spcPts val="0"/>
                        </a:spcAft>
                      </a:pPr>
                      <a:r>
                        <a:rPr lang="en-IN" sz="1600" b="0" i="1" spc="-200" baseline="0" dirty="0">
                          <a:solidFill>
                            <a:schemeClr val="tx1"/>
                          </a:solidFill>
                          <a:effectLst/>
                          <a:latin typeface="+mn-lt"/>
                        </a:rPr>
                        <a:t>R B</a:t>
                      </a:r>
                      <a:endParaRPr lang="en-IN" sz="1600" b="0" i="1" dirty="0">
                        <a:solidFill>
                          <a:schemeClr val="tx1"/>
                        </a:solidFill>
                        <a:effectLst/>
                        <a:latin typeface="+mn-lt"/>
                        <a:ea typeface="Calibri"/>
                        <a:cs typeface="Times New Roman"/>
                      </a:endParaRPr>
                    </a:p>
                  </a:txBody>
                  <a:tcPr marL="49393" marR="49393" marT="0" marB="0">
                    <a:solidFill>
                      <a:srgbClr val="D4EAE4"/>
                    </a:solidFill>
                  </a:tcPr>
                </a:tc>
                <a:tc>
                  <a:txBody>
                    <a:bodyPr/>
                    <a:lstStyle/>
                    <a:p>
                      <a:pPr marL="0" marR="0">
                        <a:lnSpc>
                          <a:spcPct val="107000"/>
                        </a:lnSpc>
                        <a:spcBef>
                          <a:spcPts val="0"/>
                        </a:spcBef>
                        <a:spcAft>
                          <a:spcPts val="0"/>
                        </a:spcAft>
                      </a:pPr>
                      <a:r>
                        <a:rPr lang="en-IN" sz="1600" b="0" dirty="0">
                          <a:effectLst/>
                          <a:latin typeface="+mn-lt"/>
                        </a:rPr>
                        <a:t>Restriction point control</a:t>
                      </a:r>
                      <a:endParaRPr lang="en-IN" sz="1600" b="0" dirty="0">
                        <a:effectLst/>
                        <a:latin typeface="+mn-lt"/>
                        <a:ea typeface="Calibri"/>
                        <a:cs typeface="Times New Roman"/>
                      </a:endParaRPr>
                    </a:p>
                  </a:txBody>
                  <a:tcPr marL="49393" marR="49393" marT="0" marB="0">
                    <a:solidFill>
                      <a:srgbClr val="D4EAE4"/>
                    </a:solidFill>
                  </a:tcPr>
                </a:tc>
                <a:extLst>
                  <a:ext uri="{0D108BD9-81ED-4DB2-BD59-A6C34878D82A}">
                    <a16:rowId xmlns:a16="http://schemas.microsoft.com/office/drawing/2014/main" val="10005"/>
                  </a:ext>
                </a:extLst>
              </a:tr>
              <a:tr h="328746">
                <a:tc>
                  <a:txBody>
                    <a:bodyPr/>
                    <a:lstStyle/>
                    <a:p>
                      <a:pPr marL="0" marR="0">
                        <a:lnSpc>
                          <a:spcPct val="107000"/>
                        </a:lnSpc>
                        <a:spcBef>
                          <a:spcPts val="0"/>
                        </a:spcBef>
                        <a:spcAft>
                          <a:spcPts val="0"/>
                        </a:spcAft>
                      </a:pPr>
                      <a:r>
                        <a:rPr lang="en-IN" sz="1600" b="0" i="1" spc="-200" baseline="0" dirty="0">
                          <a:solidFill>
                            <a:schemeClr val="tx1"/>
                          </a:solidFill>
                          <a:effectLst/>
                          <a:latin typeface="+mn-lt"/>
                        </a:rPr>
                        <a:t>S M A D4</a:t>
                      </a:r>
                      <a:endParaRPr lang="en-IN" sz="1600" b="0" i="1" dirty="0">
                        <a:solidFill>
                          <a:schemeClr val="tx1"/>
                        </a:solidFill>
                        <a:effectLst/>
                        <a:latin typeface="+mn-lt"/>
                        <a:ea typeface="Calibri"/>
                        <a:cs typeface="Times New Roman"/>
                      </a:endParaRPr>
                    </a:p>
                  </a:txBody>
                  <a:tcPr marL="49393" marR="49393" marT="0" marB="0">
                    <a:solidFill>
                      <a:srgbClr val="D4EAE4"/>
                    </a:solidFill>
                  </a:tcPr>
                </a:tc>
                <a:tc>
                  <a:txBody>
                    <a:bodyPr/>
                    <a:lstStyle/>
                    <a:p>
                      <a:pPr marL="0" marR="0">
                        <a:lnSpc>
                          <a:spcPct val="107000"/>
                        </a:lnSpc>
                        <a:spcBef>
                          <a:spcPts val="0"/>
                        </a:spcBef>
                        <a:spcAft>
                          <a:spcPts val="0"/>
                        </a:spcAft>
                      </a:pPr>
                      <a:r>
                        <a:rPr lang="en-IN" sz="1600" b="0" spc="-200" baseline="0" dirty="0">
                          <a:solidFill>
                            <a:schemeClr val="tx1"/>
                          </a:solidFill>
                          <a:effectLst/>
                          <a:latin typeface="+mn-lt"/>
                        </a:rPr>
                        <a:t>T G F</a:t>
                      </a:r>
                      <a:r>
                        <a:rPr lang="en-IN" sz="1600" b="0" dirty="0">
                          <a:solidFill>
                            <a:schemeClr val="tx1"/>
                          </a:solidFill>
                          <a:effectLst/>
                          <a:latin typeface="+mn-lt"/>
                        </a:rPr>
                        <a:t> </a:t>
                      </a:r>
                      <a:r>
                        <a:rPr lang="el-GR" sz="1600" b="0" i="1" u="none" strike="noStrike" cap="none" dirty="0">
                          <a:solidFill>
                            <a:schemeClr val="tx1"/>
                          </a:solidFill>
                          <a:effectLst/>
                          <a:latin typeface="Arial"/>
                          <a:ea typeface="Arial"/>
                          <a:cs typeface="Arial"/>
                          <a:sym typeface="Arial"/>
                        </a:rPr>
                        <a:t>β</a:t>
                      </a:r>
                      <a:r>
                        <a:rPr lang="en-IN" sz="1600" b="0" dirty="0">
                          <a:solidFill>
                            <a:schemeClr val="tx1"/>
                          </a:solidFill>
                          <a:effectLst/>
                          <a:latin typeface="+mn-lt"/>
                        </a:rPr>
                        <a:t>-Smad signaling</a:t>
                      </a:r>
                      <a:endParaRPr lang="en-IN" sz="1600" b="0" dirty="0">
                        <a:solidFill>
                          <a:schemeClr val="tx1"/>
                        </a:solidFill>
                        <a:effectLst/>
                        <a:latin typeface="+mn-lt"/>
                        <a:ea typeface="Calibri"/>
                        <a:cs typeface="Times New Roman"/>
                      </a:endParaRPr>
                    </a:p>
                  </a:txBody>
                  <a:tcPr marL="49393" marR="49393" marT="0" marB="0">
                    <a:solidFill>
                      <a:srgbClr val="D4EAE4"/>
                    </a:solidFill>
                  </a:tcPr>
                </a:tc>
                <a:extLst>
                  <a:ext uri="{0D108BD9-81ED-4DB2-BD59-A6C34878D82A}">
                    <a16:rowId xmlns:a16="http://schemas.microsoft.com/office/drawing/2014/main" val="10006"/>
                  </a:ext>
                </a:extLst>
              </a:tr>
              <a:tr h="223987">
                <a:tc>
                  <a:txBody>
                    <a:bodyPr/>
                    <a:lstStyle/>
                    <a:p>
                      <a:pPr marL="0" marR="0">
                        <a:lnSpc>
                          <a:spcPct val="107000"/>
                        </a:lnSpc>
                        <a:spcBef>
                          <a:spcPts val="0"/>
                        </a:spcBef>
                        <a:spcAft>
                          <a:spcPts val="0"/>
                        </a:spcAft>
                      </a:pPr>
                      <a:r>
                        <a:rPr lang="en-IN" sz="1600" b="0" i="1" spc="-200" baseline="0" dirty="0">
                          <a:solidFill>
                            <a:schemeClr val="tx1"/>
                          </a:solidFill>
                          <a:effectLst/>
                          <a:latin typeface="+mn-lt"/>
                        </a:rPr>
                        <a:t>T G F</a:t>
                      </a:r>
                      <a:r>
                        <a:rPr lang="en-IN" sz="1600" b="0" i="1" dirty="0">
                          <a:solidFill>
                            <a:schemeClr val="tx1"/>
                          </a:solidFill>
                          <a:effectLst/>
                          <a:latin typeface="+mn-lt"/>
                        </a:rPr>
                        <a:t> </a:t>
                      </a:r>
                      <a:r>
                        <a:rPr lang="el-GR" sz="1600" b="0" i="1" dirty="0">
                          <a:solidFill>
                            <a:schemeClr val="tx1"/>
                          </a:solidFill>
                          <a:effectLst/>
                          <a:latin typeface="+mn-lt"/>
                        </a:rPr>
                        <a:t>β</a:t>
                      </a:r>
                      <a:r>
                        <a:rPr lang="en-IN" sz="1600" b="0" i="1" dirty="0">
                          <a:solidFill>
                            <a:schemeClr val="tx1"/>
                          </a:solidFill>
                          <a:effectLst/>
                          <a:latin typeface="+mn-lt"/>
                        </a:rPr>
                        <a:t> receptor</a:t>
                      </a:r>
                      <a:endParaRPr lang="en-IN" sz="1600" b="0" i="1" dirty="0">
                        <a:solidFill>
                          <a:schemeClr val="tx1"/>
                        </a:solidFill>
                        <a:effectLst/>
                        <a:latin typeface="+mn-lt"/>
                        <a:ea typeface="Calibri"/>
                        <a:cs typeface="Times New Roman"/>
                      </a:endParaRPr>
                    </a:p>
                  </a:txBody>
                  <a:tcPr marL="49393" marR="49393" marT="0" marB="0">
                    <a:solidFill>
                      <a:srgbClr val="D4EAE4"/>
                    </a:solidFill>
                  </a:tcPr>
                </a:tc>
                <a:tc>
                  <a:txBody>
                    <a:bodyPr/>
                    <a:lstStyle/>
                    <a:p>
                      <a:pPr marL="0" marR="0">
                        <a:lnSpc>
                          <a:spcPct val="107000"/>
                        </a:lnSpc>
                        <a:spcBef>
                          <a:spcPts val="0"/>
                        </a:spcBef>
                        <a:spcAft>
                          <a:spcPts val="0"/>
                        </a:spcAft>
                      </a:pPr>
                      <a:r>
                        <a:rPr lang="en-IN" sz="1600" b="0" spc="-200" baseline="0" dirty="0">
                          <a:solidFill>
                            <a:schemeClr val="tx1"/>
                          </a:solidFill>
                          <a:effectLst/>
                          <a:latin typeface="+mn-lt"/>
                        </a:rPr>
                        <a:t>T G F</a:t>
                      </a:r>
                      <a:r>
                        <a:rPr lang="en-IN" sz="1600" b="0" dirty="0">
                          <a:solidFill>
                            <a:schemeClr val="tx1"/>
                          </a:solidFill>
                          <a:effectLst/>
                          <a:latin typeface="+mn-lt"/>
                        </a:rPr>
                        <a:t> </a:t>
                      </a:r>
                      <a:r>
                        <a:rPr lang="el-GR" sz="1600" b="0" i="1" u="none" strike="noStrike" cap="none" dirty="0">
                          <a:solidFill>
                            <a:schemeClr val="tx1"/>
                          </a:solidFill>
                          <a:effectLst/>
                          <a:latin typeface="Arial"/>
                          <a:ea typeface="Arial"/>
                          <a:cs typeface="Arial"/>
                          <a:sym typeface="Arial"/>
                        </a:rPr>
                        <a:t>β</a:t>
                      </a:r>
                      <a:r>
                        <a:rPr lang="en-IN" sz="1600" b="0" dirty="0">
                          <a:solidFill>
                            <a:schemeClr val="tx1"/>
                          </a:solidFill>
                          <a:effectLst/>
                          <a:latin typeface="+mn-lt"/>
                        </a:rPr>
                        <a:t>-Smad signaling</a:t>
                      </a:r>
                      <a:endParaRPr lang="en-IN" sz="1600" b="0" dirty="0">
                        <a:solidFill>
                          <a:schemeClr val="tx1"/>
                        </a:solidFill>
                        <a:effectLst/>
                        <a:latin typeface="+mn-lt"/>
                        <a:ea typeface="Calibri"/>
                        <a:cs typeface="Times New Roman"/>
                      </a:endParaRPr>
                    </a:p>
                  </a:txBody>
                  <a:tcPr marL="49393" marR="49393" marT="0" marB="0">
                    <a:solidFill>
                      <a:srgbClr val="D4EAE4"/>
                    </a:solidFill>
                  </a:tcPr>
                </a:tc>
                <a:extLst>
                  <a:ext uri="{0D108BD9-81ED-4DB2-BD59-A6C34878D82A}">
                    <a16:rowId xmlns:a16="http://schemas.microsoft.com/office/drawing/2014/main" val="10007"/>
                  </a:ext>
                </a:extLst>
              </a:tr>
              <a:tr h="303018">
                <a:tc>
                  <a:txBody>
                    <a:bodyPr/>
                    <a:lstStyle/>
                    <a:p>
                      <a:pPr marL="0" marR="0">
                        <a:lnSpc>
                          <a:spcPct val="107000"/>
                        </a:lnSpc>
                        <a:spcBef>
                          <a:spcPts val="0"/>
                        </a:spcBef>
                        <a:spcAft>
                          <a:spcPts val="0"/>
                        </a:spcAft>
                      </a:pPr>
                      <a:r>
                        <a:rPr lang="en-IN" sz="1600" b="0" i="1" dirty="0">
                          <a:solidFill>
                            <a:schemeClr val="tx1"/>
                          </a:solidFill>
                          <a:effectLst/>
                          <a:latin typeface="+mn-lt"/>
                        </a:rPr>
                        <a:t>p53</a:t>
                      </a:r>
                      <a:endParaRPr lang="en-IN" sz="1600" b="0" i="1" dirty="0">
                        <a:solidFill>
                          <a:schemeClr val="tx1"/>
                        </a:solidFill>
                        <a:effectLst/>
                        <a:latin typeface="+mn-lt"/>
                        <a:ea typeface="Calibri"/>
                        <a:cs typeface="Times New Roman"/>
                      </a:endParaRPr>
                    </a:p>
                  </a:txBody>
                  <a:tcPr marL="49393" marR="49393" marT="0" marB="0">
                    <a:solidFill>
                      <a:srgbClr val="D4EAE4"/>
                    </a:solidFill>
                  </a:tcPr>
                </a:tc>
                <a:tc>
                  <a:txBody>
                    <a:bodyPr/>
                    <a:lstStyle/>
                    <a:p>
                      <a:pPr marL="0" marR="0">
                        <a:lnSpc>
                          <a:spcPct val="107000"/>
                        </a:lnSpc>
                        <a:spcBef>
                          <a:spcPts val="0"/>
                        </a:spcBef>
                        <a:spcAft>
                          <a:spcPts val="0"/>
                        </a:spcAft>
                      </a:pPr>
                      <a:r>
                        <a:rPr lang="en-IN" sz="1600" b="0" spc="-200" baseline="0" dirty="0">
                          <a:effectLst/>
                          <a:latin typeface="+mn-lt"/>
                        </a:rPr>
                        <a:t>D N A</a:t>
                      </a:r>
                      <a:r>
                        <a:rPr lang="en-IN" sz="1600" b="0" dirty="0">
                          <a:effectLst/>
                          <a:latin typeface="+mn-lt"/>
                        </a:rPr>
                        <a:t> damage response</a:t>
                      </a:r>
                      <a:endParaRPr lang="en-IN" sz="1600" b="0" dirty="0">
                        <a:effectLst/>
                        <a:latin typeface="+mn-lt"/>
                        <a:ea typeface="Calibri"/>
                        <a:cs typeface="Times New Roman"/>
                      </a:endParaRPr>
                    </a:p>
                  </a:txBody>
                  <a:tcPr marL="49393" marR="49393" marT="0" marB="0">
                    <a:solidFill>
                      <a:srgbClr val="D4EAE4"/>
                    </a:solidFill>
                  </a:tcPr>
                </a:tc>
                <a:extLst>
                  <a:ext uri="{0D108BD9-81ED-4DB2-BD59-A6C34878D82A}">
                    <a16:rowId xmlns:a16="http://schemas.microsoft.com/office/drawing/2014/main" val="10008"/>
                  </a:ext>
                </a:extLst>
              </a:tr>
              <a:tr h="319176">
                <a:tc>
                  <a:txBody>
                    <a:bodyPr/>
                    <a:lstStyle/>
                    <a:p>
                      <a:pPr marL="0" marR="0">
                        <a:lnSpc>
                          <a:spcPct val="107000"/>
                        </a:lnSpc>
                        <a:spcBef>
                          <a:spcPts val="0"/>
                        </a:spcBef>
                        <a:spcAft>
                          <a:spcPts val="0"/>
                        </a:spcAft>
                      </a:pPr>
                      <a:r>
                        <a:rPr lang="en-IN" sz="1600" dirty="0">
                          <a:solidFill>
                            <a:schemeClr val="bg1"/>
                          </a:solidFill>
                          <a:effectLst/>
                          <a:latin typeface="+mn-lt"/>
                        </a:rPr>
                        <a:t>Caretaker Genes</a:t>
                      </a:r>
                      <a:endParaRPr lang="en-IN" sz="1600" dirty="0">
                        <a:solidFill>
                          <a:schemeClr val="bg1"/>
                        </a:solidFill>
                        <a:effectLst/>
                        <a:latin typeface="+mn-lt"/>
                        <a:ea typeface="Calibri"/>
                        <a:cs typeface="Times New Roman"/>
                      </a:endParaRPr>
                    </a:p>
                  </a:txBody>
                  <a:tcPr marL="49393" marR="49393" marT="0" marB="0">
                    <a:solidFill>
                      <a:srgbClr val="007FA3"/>
                    </a:solidFill>
                  </a:tcPr>
                </a:tc>
                <a:tc>
                  <a:txBody>
                    <a:bodyPr/>
                    <a:lstStyle/>
                    <a:p>
                      <a:pPr marL="0" marR="0">
                        <a:lnSpc>
                          <a:spcPct val="107000"/>
                        </a:lnSpc>
                        <a:spcBef>
                          <a:spcPts val="0"/>
                        </a:spcBef>
                        <a:spcAft>
                          <a:spcPts val="0"/>
                        </a:spcAft>
                      </a:pPr>
                      <a:endParaRPr lang="en-IN" sz="1600" dirty="0">
                        <a:effectLst/>
                        <a:latin typeface="+mn-lt"/>
                        <a:ea typeface="Calibri"/>
                        <a:cs typeface="Times New Roman"/>
                      </a:endParaRPr>
                    </a:p>
                  </a:txBody>
                  <a:tcPr marL="49393" marR="49393" marT="0" marB="0">
                    <a:solidFill>
                      <a:srgbClr val="007FA3"/>
                    </a:solidFill>
                  </a:tcPr>
                </a:tc>
                <a:extLst>
                  <a:ext uri="{0D108BD9-81ED-4DB2-BD59-A6C34878D82A}">
                    <a16:rowId xmlns:a16="http://schemas.microsoft.com/office/drawing/2014/main" val="10009"/>
                  </a:ext>
                </a:extLst>
              </a:tr>
              <a:tr h="326660">
                <a:tc>
                  <a:txBody>
                    <a:bodyPr/>
                    <a:lstStyle/>
                    <a:p>
                      <a:pPr marL="0" marR="0">
                        <a:lnSpc>
                          <a:spcPct val="107000"/>
                        </a:lnSpc>
                        <a:spcBef>
                          <a:spcPts val="0"/>
                        </a:spcBef>
                        <a:spcAft>
                          <a:spcPts val="0"/>
                        </a:spcAft>
                      </a:pPr>
                      <a:r>
                        <a:rPr lang="en-IN" sz="1600" b="0" i="1" dirty="0">
                          <a:solidFill>
                            <a:schemeClr val="tx1"/>
                          </a:solidFill>
                          <a:effectLst/>
                          <a:latin typeface="+mn-lt"/>
                        </a:rPr>
                        <a:t>BRCA1, BRCA2</a:t>
                      </a:r>
                      <a:endParaRPr lang="en-IN" sz="1600" b="0" i="1" dirty="0">
                        <a:solidFill>
                          <a:schemeClr val="tx1"/>
                        </a:solidFill>
                        <a:effectLst/>
                        <a:latin typeface="+mn-lt"/>
                        <a:ea typeface="Calibri"/>
                        <a:cs typeface="Times New Roman"/>
                      </a:endParaRPr>
                    </a:p>
                  </a:txBody>
                  <a:tcPr marL="49393" marR="49393" marT="0" marB="0">
                    <a:solidFill>
                      <a:srgbClr val="D4EAE4"/>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IN" sz="1600" b="0" spc="-200" baseline="0" dirty="0">
                          <a:effectLst/>
                          <a:latin typeface="+mn-lt"/>
                        </a:rPr>
                        <a:t>D N A</a:t>
                      </a:r>
                      <a:r>
                        <a:rPr lang="en-IN" sz="1600" b="0" dirty="0">
                          <a:effectLst/>
                          <a:latin typeface="+mn-lt"/>
                        </a:rPr>
                        <a:t> double-strand break repair</a:t>
                      </a:r>
                      <a:endParaRPr lang="en-IN" sz="1600" b="0" dirty="0">
                        <a:effectLst/>
                        <a:latin typeface="+mn-lt"/>
                        <a:ea typeface="Calibri"/>
                        <a:cs typeface="Times New Roman"/>
                      </a:endParaRPr>
                    </a:p>
                  </a:txBody>
                  <a:tcPr marL="49393" marR="49393" marT="0" marB="0">
                    <a:solidFill>
                      <a:srgbClr val="D4EAE4"/>
                    </a:solidFill>
                  </a:tcPr>
                </a:tc>
                <a:extLst>
                  <a:ext uri="{0D108BD9-81ED-4DB2-BD59-A6C34878D82A}">
                    <a16:rowId xmlns:a16="http://schemas.microsoft.com/office/drawing/2014/main" val="10010"/>
                  </a:ext>
                </a:extLst>
              </a:tr>
              <a:tr h="451501">
                <a:tc>
                  <a:txBody>
                    <a:bodyPr/>
                    <a:lstStyle/>
                    <a:p>
                      <a:r>
                        <a:rPr lang="en-US" sz="1600" b="0" i="1" u="none" strike="noStrike" cap="none" baseline="0" dirty="0">
                          <a:solidFill>
                            <a:schemeClr val="dk1"/>
                          </a:solidFill>
                          <a:latin typeface="+mn-lt"/>
                          <a:ea typeface="Arial"/>
                          <a:cs typeface="Arial"/>
                          <a:sym typeface="Arial"/>
                        </a:rPr>
                        <a:t>MSH2, MSH3, MSH4, MSH5, MSH6,</a:t>
                      </a:r>
                    </a:p>
                    <a:p>
                      <a:r>
                        <a:rPr lang="en-IN" sz="1600" b="0" i="1" u="none" strike="noStrike" cap="none" baseline="0" dirty="0">
                          <a:solidFill>
                            <a:schemeClr val="dk1"/>
                          </a:solidFill>
                          <a:latin typeface="+mn-lt"/>
                          <a:ea typeface="Arial"/>
                          <a:cs typeface="Arial"/>
                          <a:sym typeface="Arial"/>
                        </a:rPr>
                        <a:t>PMS1, PMS2, MLH1</a:t>
                      </a:r>
                      <a:endParaRPr lang="en-IN" sz="1600" b="0" dirty="0">
                        <a:effectLst/>
                        <a:latin typeface="+mn-lt"/>
                        <a:ea typeface="Calibri"/>
                        <a:cs typeface="Times New Roman"/>
                      </a:endParaRPr>
                    </a:p>
                  </a:txBody>
                  <a:tcPr marL="49393" marR="49393" marT="0" marB="0">
                    <a:solidFill>
                      <a:srgbClr val="D4EAE4"/>
                    </a:solidFill>
                  </a:tcPr>
                </a:tc>
                <a:tc>
                  <a:txBody>
                    <a:bodyPr/>
                    <a:lstStyle/>
                    <a:p>
                      <a:pPr marL="0" marR="0">
                        <a:lnSpc>
                          <a:spcPct val="107000"/>
                        </a:lnSpc>
                        <a:spcBef>
                          <a:spcPts val="0"/>
                        </a:spcBef>
                        <a:spcAft>
                          <a:spcPts val="0"/>
                        </a:spcAft>
                      </a:pPr>
                      <a:r>
                        <a:rPr lang="en-IN" sz="1600" b="0" i="0" u="none" strike="noStrike" cap="none" baseline="0" dirty="0">
                          <a:solidFill>
                            <a:schemeClr val="dk1"/>
                          </a:solidFill>
                          <a:latin typeface="+mn-lt"/>
                          <a:ea typeface="Arial"/>
                          <a:cs typeface="Arial"/>
                          <a:sym typeface="Arial"/>
                        </a:rPr>
                        <a:t>DNA mismatch repair</a:t>
                      </a:r>
                      <a:endParaRPr lang="en-IN" sz="1600" b="0" dirty="0">
                        <a:effectLst/>
                        <a:latin typeface="+mn-lt"/>
                        <a:ea typeface="Calibri"/>
                        <a:cs typeface="Times New Roman"/>
                      </a:endParaRPr>
                    </a:p>
                  </a:txBody>
                  <a:tcPr marL="49393" marR="49393" marT="0" marB="0">
                    <a:solidFill>
                      <a:srgbClr val="D4EAE4"/>
                    </a:solidFill>
                  </a:tcPr>
                </a:tc>
                <a:extLst>
                  <a:ext uri="{0D108BD9-81ED-4DB2-BD59-A6C34878D82A}">
                    <a16:rowId xmlns:a16="http://schemas.microsoft.com/office/drawing/2014/main" val="10011"/>
                  </a:ext>
                </a:extLst>
              </a:tr>
              <a:tr h="459749">
                <a:tc>
                  <a:txBody>
                    <a:bodyPr/>
                    <a:lstStyle/>
                    <a:p>
                      <a:pPr marL="0" marR="0">
                        <a:lnSpc>
                          <a:spcPct val="107000"/>
                        </a:lnSpc>
                        <a:spcBef>
                          <a:spcPts val="0"/>
                        </a:spcBef>
                        <a:spcAft>
                          <a:spcPts val="0"/>
                        </a:spcAft>
                      </a:pPr>
                      <a:r>
                        <a:rPr lang="en-IN" sz="1600" b="0" i="1" u="none" strike="noStrike" cap="none" baseline="0" dirty="0">
                          <a:solidFill>
                            <a:schemeClr val="dk1"/>
                          </a:solidFill>
                          <a:latin typeface="+mn-lt"/>
                          <a:ea typeface="Arial"/>
                          <a:cs typeface="Arial"/>
                          <a:sym typeface="Arial"/>
                        </a:rPr>
                        <a:t>XPA, XPB, XPC, XPD, XPE, XPF, XPG</a:t>
                      </a:r>
                      <a:endParaRPr lang="en-IN" sz="1600" b="0" dirty="0">
                        <a:effectLst/>
                        <a:latin typeface="+mn-lt"/>
                        <a:ea typeface="Calibri"/>
                        <a:cs typeface="Times New Roman"/>
                      </a:endParaRPr>
                    </a:p>
                  </a:txBody>
                  <a:tcPr marL="49393" marR="49393" marT="0" marB="0">
                    <a:solidFill>
                      <a:srgbClr val="D4EAE4"/>
                    </a:solidFill>
                  </a:tcPr>
                </a:tc>
                <a:tc>
                  <a:txBody>
                    <a:bodyPr/>
                    <a:lstStyle/>
                    <a:p>
                      <a:pPr marL="0" marR="0">
                        <a:lnSpc>
                          <a:spcPct val="107000"/>
                        </a:lnSpc>
                        <a:spcBef>
                          <a:spcPts val="0"/>
                        </a:spcBef>
                        <a:spcAft>
                          <a:spcPts val="0"/>
                        </a:spcAft>
                      </a:pPr>
                      <a:r>
                        <a:rPr lang="en-IN" sz="1600" b="0" i="0" u="none" strike="noStrike" cap="none" baseline="0" dirty="0">
                          <a:solidFill>
                            <a:schemeClr val="dk1"/>
                          </a:solidFill>
                          <a:latin typeface="+mn-lt"/>
                          <a:ea typeface="Arial"/>
                          <a:cs typeface="Arial"/>
                          <a:sym typeface="Arial"/>
                        </a:rPr>
                        <a:t>DNA excision repair</a:t>
                      </a:r>
                      <a:endParaRPr lang="en-IN" sz="1600" b="0" dirty="0">
                        <a:effectLst/>
                        <a:latin typeface="+mn-lt"/>
                        <a:ea typeface="Calibri"/>
                        <a:cs typeface="Times New Roman"/>
                      </a:endParaRPr>
                    </a:p>
                  </a:txBody>
                  <a:tcPr marL="49393" marR="49393" marT="0" marB="0">
                    <a:solidFill>
                      <a:srgbClr val="D4EAE4"/>
                    </a:solidFill>
                  </a:tcPr>
                </a:tc>
                <a:extLst>
                  <a:ext uri="{0D108BD9-81ED-4DB2-BD59-A6C34878D82A}">
                    <a16:rowId xmlns:a16="http://schemas.microsoft.com/office/drawing/2014/main" val="10012"/>
                  </a:ext>
                </a:extLst>
              </a:tr>
              <a:tr h="303018">
                <a:tc>
                  <a:txBody>
                    <a:bodyPr/>
                    <a:lstStyle/>
                    <a:p>
                      <a:pPr marL="0" marR="0">
                        <a:lnSpc>
                          <a:spcPct val="107000"/>
                        </a:lnSpc>
                        <a:spcBef>
                          <a:spcPts val="0"/>
                        </a:spcBef>
                        <a:spcAft>
                          <a:spcPts val="0"/>
                        </a:spcAft>
                      </a:pPr>
                      <a:r>
                        <a:rPr lang="en-IN" sz="1600" b="0" i="1" u="none" strike="noStrike" cap="none" baseline="0" dirty="0">
                          <a:solidFill>
                            <a:schemeClr val="dk1"/>
                          </a:solidFill>
                          <a:latin typeface="+mn-lt"/>
                          <a:ea typeface="Arial"/>
                          <a:cs typeface="Arial"/>
                          <a:sym typeface="Arial"/>
                        </a:rPr>
                        <a:t>XPV (</a:t>
                      </a:r>
                      <a:r>
                        <a:rPr lang="en-IN" sz="1600" b="0" i="1" u="none" strike="noStrike" cap="none" baseline="0" dirty="0">
                          <a:solidFill>
                            <a:schemeClr val="tx1"/>
                          </a:solidFill>
                          <a:latin typeface="+mn-lt"/>
                          <a:ea typeface="Arial"/>
                          <a:cs typeface="Arial"/>
                          <a:sym typeface="Arial"/>
                        </a:rPr>
                        <a:t>POL</a:t>
                      </a:r>
                      <a:r>
                        <a:rPr lang="el-GR" sz="1600" b="0" i="1" u="none" strike="noStrike" cap="none" baseline="0" dirty="0">
                          <a:solidFill>
                            <a:schemeClr val="tx1"/>
                          </a:solidFill>
                          <a:latin typeface="+mn-lt"/>
                          <a:ea typeface="Arial"/>
                          <a:cs typeface="Arial"/>
                          <a:sym typeface="Arial"/>
                        </a:rPr>
                        <a:t>η</a:t>
                      </a:r>
                      <a:r>
                        <a:rPr lang="en-IN" sz="1600" b="0" i="1" u="none" strike="noStrike" cap="none" baseline="0" dirty="0">
                          <a:solidFill>
                            <a:schemeClr val="tx1"/>
                          </a:solidFill>
                          <a:latin typeface="+mn-lt"/>
                          <a:ea typeface="Arial"/>
                          <a:cs typeface="Arial"/>
                          <a:sym typeface="Arial"/>
                        </a:rPr>
                        <a:t>)</a:t>
                      </a:r>
                      <a:endParaRPr lang="en-IN" sz="1600" b="0" dirty="0">
                        <a:solidFill>
                          <a:schemeClr val="tx1"/>
                        </a:solidFill>
                        <a:effectLst/>
                        <a:latin typeface="+mn-lt"/>
                        <a:ea typeface="Calibri"/>
                        <a:cs typeface="Times New Roman"/>
                      </a:endParaRPr>
                    </a:p>
                  </a:txBody>
                  <a:tcPr marL="49393" marR="49393" marT="0" marB="0">
                    <a:solidFill>
                      <a:srgbClr val="D4EAE4"/>
                    </a:solidFill>
                  </a:tcPr>
                </a:tc>
                <a:tc>
                  <a:txBody>
                    <a:bodyPr/>
                    <a:lstStyle/>
                    <a:p>
                      <a:pPr marL="0" marR="0">
                        <a:lnSpc>
                          <a:spcPct val="107000"/>
                        </a:lnSpc>
                        <a:spcBef>
                          <a:spcPts val="0"/>
                        </a:spcBef>
                        <a:spcAft>
                          <a:spcPts val="0"/>
                        </a:spcAft>
                      </a:pPr>
                      <a:r>
                        <a:rPr lang="en-IN" sz="1600" b="0" i="0" u="none" strike="noStrike" cap="none" baseline="0" dirty="0">
                          <a:solidFill>
                            <a:schemeClr val="dk1"/>
                          </a:solidFill>
                          <a:latin typeface="+mn-lt"/>
                          <a:ea typeface="Arial"/>
                          <a:cs typeface="Arial"/>
                          <a:sym typeface="Arial"/>
                        </a:rPr>
                        <a:t>DNA translesion synthesis</a:t>
                      </a:r>
                      <a:endParaRPr lang="en-IN" sz="1600" b="0" dirty="0">
                        <a:effectLst/>
                        <a:latin typeface="+mn-lt"/>
                        <a:ea typeface="Calibri"/>
                        <a:cs typeface="Times New Roman"/>
                      </a:endParaRPr>
                    </a:p>
                  </a:txBody>
                  <a:tcPr marL="49393" marR="49393" marT="0" marB="0">
                    <a:solidFill>
                      <a:srgbClr val="D4EAE4"/>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07653151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0778"/>
            <a:ext cx="8229600" cy="1531544"/>
          </a:xfrm>
        </p:spPr>
        <p:txBody>
          <a:bodyPr lIns="0" tIns="0" rIns="0" bIns="0"/>
          <a:lstStyle/>
          <a:p>
            <a:r>
              <a:rPr lang="en-US" sz="3200" dirty="0"/>
              <a:t>Cancers Develop by the Stepwise Accumulation of Mutations Involving Oncogenes and Tumor Suppressor Genes</a:t>
            </a:r>
            <a:endParaRPr lang="en-IN" sz="3200" dirty="0"/>
          </a:p>
        </p:txBody>
      </p:sp>
      <p:sp>
        <p:nvSpPr>
          <p:cNvPr id="8" name="Content Placeholder 7"/>
          <p:cNvSpPr>
            <a:spLocks noGrp="1"/>
          </p:cNvSpPr>
          <p:nvPr>
            <p:ph sz="quarter" idx="13"/>
          </p:nvPr>
        </p:nvSpPr>
        <p:spPr>
          <a:xfrm>
            <a:off x="457200" y="1951630"/>
            <a:ext cx="8232775" cy="3357349"/>
          </a:xfrm>
        </p:spPr>
        <p:txBody>
          <a:bodyPr lIns="0" tIns="0" rIns="0" bIns="0"/>
          <a:lstStyle/>
          <a:p>
            <a:pPr marL="342000" indent="-342000"/>
            <a:r>
              <a:rPr lang="en-US" sz="2400" dirty="0">
                <a:solidFill>
                  <a:schemeClr val="tx1"/>
                </a:solidFill>
              </a:rPr>
              <a:t>For a given type of cancer, there are typically mutations in 50−75 different protein-coding genes.</a:t>
            </a:r>
          </a:p>
          <a:p>
            <a:pPr marL="342000" indent="-342000"/>
            <a:r>
              <a:rPr lang="en-US" sz="2400" dirty="0">
                <a:solidFill>
                  <a:schemeClr val="tx1"/>
                </a:solidFill>
              </a:rPr>
              <a:t>A small number are mutated frequently in the same types of cancers of many different patients, whereas the rest are infrequently mutated.</a:t>
            </a:r>
          </a:p>
          <a:p>
            <a:pPr marL="342000" indent="-342000"/>
            <a:r>
              <a:rPr lang="en-US" sz="2400" dirty="0">
                <a:solidFill>
                  <a:schemeClr val="tx1"/>
                </a:solidFill>
              </a:rPr>
              <a:t>The commonly mutated genes affect about a dozen different pathways.</a:t>
            </a:r>
          </a:p>
        </p:txBody>
      </p:sp>
    </p:spTree>
    <p:extLst>
      <p:ext uri="{BB962C8B-B14F-4D97-AF65-F5344CB8AC3E}">
        <p14:creationId xmlns:p14="http://schemas.microsoft.com/office/powerpoint/2010/main" val="25535163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9834"/>
            <a:ext cx="8229600" cy="603497"/>
          </a:xfrm>
        </p:spPr>
        <p:txBody>
          <a:bodyPr lIns="0" tIns="0" rIns="0" bIns="0"/>
          <a:lstStyle/>
          <a:p>
            <a:r>
              <a:rPr lang="en-US" dirty="0"/>
              <a:t>Common Mutations in Cancer</a:t>
            </a:r>
            <a:endParaRPr lang="en-IN" dirty="0"/>
          </a:p>
        </p:txBody>
      </p:sp>
      <p:sp>
        <p:nvSpPr>
          <p:cNvPr id="8" name="Content Placeholder 7"/>
          <p:cNvSpPr>
            <a:spLocks noGrp="1"/>
          </p:cNvSpPr>
          <p:nvPr>
            <p:ph sz="quarter" idx="13"/>
          </p:nvPr>
        </p:nvSpPr>
        <p:spPr>
          <a:xfrm>
            <a:off x="457200" y="968992"/>
            <a:ext cx="8232775" cy="4312692"/>
          </a:xfrm>
        </p:spPr>
        <p:txBody>
          <a:bodyPr lIns="0" tIns="0" rIns="0" bIns="0"/>
          <a:lstStyle/>
          <a:p>
            <a:pPr marL="342000" indent="-342000"/>
            <a:r>
              <a:rPr lang="en-US" sz="2400" dirty="0">
                <a:solidFill>
                  <a:schemeClr val="tx1"/>
                </a:solidFill>
              </a:rPr>
              <a:t>Common mutations involve inactivation of tumor suppressor genes and the conversion of proto-oncogenes to oncogenes.</a:t>
            </a:r>
          </a:p>
          <a:p>
            <a:pPr marL="342000" indent="-342000"/>
            <a:r>
              <a:rPr lang="en-US" sz="2400" dirty="0">
                <a:solidFill>
                  <a:schemeClr val="tx1"/>
                </a:solidFill>
              </a:rPr>
              <a:t>In colon cancer, the most common pattern is presence of a </a:t>
            </a:r>
            <a:r>
              <a:rPr lang="en-US" sz="2400" i="1" spc="-350" dirty="0">
                <a:solidFill>
                  <a:schemeClr val="tx1"/>
                </a:solidFill>
              </a:rPr>
              <a:t>K R A S</a:t>
            </a:r>
            <a:r>
              <a:rPr lang="en-US" sz="2400" dirty="0">
                <a:solidFill>
                  <a:schemeClr val="tx1"/>
                </a:solidFill>
              </a:rPr>
              <a:t>  oncogene (member of the </a:t>
            </a:r>
            <a:r>
              <a:rPr lang="en-US" sz="2400" i="1" spc="-350" dirty="0">
                <a:solidFill>
                  <a:schemeClr val="tx1"/>
                </a:solidFill>
              </a:rPr>
              <a:t>R A S</a:t>
            </a:r>
            <a:r>
              <a:rPr lang="en-US" sz="2400" dirty="0">
                <a:solidFill>
                  <a:schemeClr val="tx1"/>
                </a:solidFill>
              </a:rPr>
              <a:t> gene family).</a:t>
            </a:r>
          </a:p>
          <a:p>
            <a:pPr marL="342000" indent="-342000"/>
            <a:r>
              <a:rPr lang="en-US" sz="2400" dirty="0">
                <a:solidFill>
                  <a:schemeClr val="tx1"/>
                </a:solidFill>
              </a:rPr>
              <a:t>This is accompanied by mutations in the </a:t>
            </a:r>
            <a:r>
              <a:rPr lang="en-US" sz="2400" i="1" spc="-350" dirty="0">
                <a:solidFill>
                  <a:schemeClr val="tx1"/>
                </a:solidFill>
              </a:rPr>
              <a:t>A P C</a:t>
            </a:r>
            <a:r>
              <a:rPr lang="en-US" sz="2400" i="1" dirty="0">
                <a:solidFill>
                  <a:schemeClr val="tx1"/>
                </a:solidFill>
              </a:rPr>
              <a:t>, SMAD4,</a:t>
            </a:r>
            <a:r>
              <a:rPr lang="en-US" sz="2400" dirty="0">
                <a:solidFill>
                  <a:schemeClr val="tx1"/>
                </a:solidFill>
              </a:rPr>
              <a:t> and </a:t>
            </a:r>
            <a:r>
              <a:rPr lang="en-US" sz="2400" i="1" dirty="0">
                <a:solidFill>
                  <a:schemeClr val="tx1"/>
                </a:solidFill>
              </a:rPr>
              <a:t>p53</a:t>
            </a:r>
            <a:r>
              <a:rPr lang="en-US" sz="2400" dirty="0">
                <a:solidFill>
                  <a:schemeClr val="tx1"/>
                </a:solidFill>
              </a:rPr>
              <a:t> genes.</a:t>
            </a:r>
          </a:p>
        </p:txBody>
      </p:sp>
    </p:spTree>
    <p:extLst>
      <p:ext uri="{BB962C8B-B14F-4D97-AF65-F5344CB8AC3E}">
        <p14:creationId xmlns:p14="http://schemas.microsoft.com/office/powerpoint/2010/main" val="5338434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lIns="0" tIns="0" rIns="0" bIns="0"/>
          <a:lstStyle/>
          <a:p>
            <a:r>
              <a:rPr lang="en-US" dirty="0"/>
              <a:t>Stepwise Model for the Development of Colon Cancer</a:t>
            </a:r>
            <a:endParaRPr lang="en-IN" dirty="0"/>
          </a:p>
        </p:txBody>
      </p:sp>
      <p:sp>
        <p:nvSpPr>
          <p:cNvPr id="4" name="Content Placeholder 3"/>
          <p:cNvSpPr>
            <a:spLocks noGrp="1"/>
          </p:cNvSpPr>
          <p:nvPr>
            <p:ph sz="quarter" idx="14"/>
          </p:nvPr>
        </p:nvSpPr>
        <p:spPr>
          <a:xfrm>
            <a:off x="457201" y="1552575"/>
            <a:ext cx="8345605" cy="740249"/>
          </a:xfrm>
        </p:spPr>
        <p:txBody>
          <a:bodyPr lIns="0" tIns="0" rIns="0" bIns="0"/>
          <a:lstStyle/>
          <a:p>
            <a:pPr marL="0" indent="0">
              <a:buNone/>
            </a:pPr>
            <a:r>
              <a:rPr lang="en-IN" sz="2400" b="1" dirty="0"/>
              <a:t>Figure 26.21 </a:t>
            </a:r>
            <a:r>
              <a:rPr lang="en-IN" sz="2400" dirty="0"/>
              <a:t>Stepwise Model for the Development of Colon Cancer.</a:t>
            </a:r>
          </a:p>
        </p:txBody>
      </p:sp>
      <p:pic>
        <p:nvPicPr>
          <p:cNvPr id="9" name="Content Placeholder 4" descr="A stepwise model shows the following stages of colon cancer: normal cells, early benign tumor, intermediate benign tumor, late benign tumor, localized cancer, and invasion and metastasis."/>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4637"/>
          <a:stretch/>
        </p:blipFill>
        <p:spPr>
          <a:xfrm>
            <a:off x="750661" y="2914899"/>
            <a:ext cx="7898263" cy="2678883"/>
          </a:xfrm>
        </p:spPr>
      </p:pic>
    </p:spTree>
    <p:extLst>
      <p:ext uri="{BB962C8B-B14F-4D97-AF65-F5344CB8AC3E}">
        <p14:creationId xmlns:p14="http://schemas.microsoft.com/office/powerpoint/2010/main" val="25604400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2538"/>
            <a:ext cx="8229600" cy="1176703"/>
          </a:xfrm>
        </p:spPr>
        <p:txBody>
          <a:bodyPr lIns="0" tIns="0" rIns="0" bIns="0"/>
          <a:lstStyle/>
          <a:p>
            <a:r>
              <a:rPr lang="en-US" dirty="0"/>
              <a:t>Identifying Mutations Associated with Cancer</a:t>
            </a:r>
            <a:endParaRPr lang="en-IN" dirty="0"/>
          </a:p>
        </p:txBody>
      </p:sp>
      <p:sp>
        <p:nvSpPr>
          <p:cNvPr id="8" name="Content Placeholder 7"/>
          <p:cNvSpPr>
            <a:spLocks noGrp="1"/>
          </p:cNvSpPr>
          <p:nvPr>
            <p:ph sz="quarter" idx="13"/>
          </p:nvPr>
        </p:nvSpPr>
        <p:spPr>
          <a:xfrm>
            <a:off x="457200" y="1501254"/>
            <a:ext cx="8232775" cy="3780430"/>
          </a:xfrm>
        </p:spPr>
        <p:txBody>
          <a:bodyPr lIns="0" tIns="0" rIns="0" bIns="0"/>
          <a:lstStyle/>
          <a:p>
            <a:pPr marL="342000" indent="-342000"/>
            <a:r>
              <a:rPr lang="en-US" sz="2400" b="1" dirty="0">
                <a:solidFill>
                  <a:schemeClr val="tx1"/>
                </a:solidFill>
              </a:rPr>
              <a:t>Genome-wide association studies (</a:t>
            </a:r>
            <a:r>
              <a:rPr lang="en-US" sz="2400" b="1" spc="-350" dirty="0">
                <a:solidFill>
                  <a:schemeClr val="tx1"/>
                </a:solidFill>
              </a:rPr>
              <a:t>G W A S</a:t>
            </a:r>
            <a:r>
              <a:rPr lang="en-US" sz="2400" b="1" dirty="0">
                <a:solidFill>
                  <a:schemeClr val="tx1"/>
                </a:solidFill>
              </a:rPr>
              <a:t>)</a:t>
            </a:r>
            <a:r>
              <a:rPr lang="en-US" sz="2400" dirty="0">
                <a:solidFill>
                  <a:schemeClr val="tx1"/>
                </a:solidFill>
              </a:rPr>
              <a:t> involve sequencing the entire genomes of many cancers.</a:t>
            </a:r>
          </a:p>
          <a:p>
            <a:pPr marL="342000" indent="-342000"/>
            <a:r>
              <a:rPr lang="en-US" sz="2400" dirty="0">
                <a:solidFill>
                  <a:schemeClr val="tx1"/>
                </a:solidFill>
              </a:rPr>
              <a:t>The aim is to correlate specific mutations common to particular diseases, including cancer. </a:t>
            </a:r>
          </a:p>
          <a:p>
            <a:pPr marL="342000" indent="-342000"/>
            <a:r>
              <a:rPr lang="en-US" sz="2400" dirty="0">
                <a:solidFill>
                  <a:schemeClr val="tx1"/>
                </a:solidFill>
              </a:rPr>
              <a:t>One coordinating effort to create a comprehensive analysis of mutant genomes in common types of cancers is the </a:t>
            </a:r>
            <a:r>
              <a:rPr lang="en-US" sz="2400" i="1" dirty="0">
                <a:solidFill>
                  <a:schemeClr val="tx1"/>
                </a:solidFill>
              </a:rPr>
              <a:t>Cancer Genome Atlas</a:t>
            </a:r>
            <a:r>
              <a:rPr lang="en-US" sz="2400" dirty="0">
                <a:solidFill>
                  <a:schemeClr val="tx1"/>
                </a:solidFill>
              </a:rPr>
              <a:t> managed by the U.S. National Institutes of Health (</a:t>
            </a:r>
            <a:r>
              <a:rPr lang="en-US" sz="2400" spc="-350" dirty="0">
                <a:solidFill>
                  <a:schemeClr val="tx1"/>
                </a:solidFill>
              </a:rPr>
              <a:t>N I H</a:t>
            </a:r>
            <a:r>
              <a:rPr lang="en-US" sz="2400" dirty="0">
                <a:solidFill>
                  <a:schemeClr val="tx1"/>
                </a:solidFill>
              </a:rPr>
              <a:t>). </a:t>
            </a:r>
          </a:p>
        </p:txBody>
      </p:sp>
    </p:spTree>
    <p:extLst>
      <p:ext uri="{BB962C8B-B14F-4D97-AF65-F5344CB8AC3E}">
        <p14:creationId xmlns:p14="http://schemas.microsoft.com/office/powerpoint/2010/main" val="188056346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47130"/>
            <a:ext cx="8229600" cy="1681671"/>
          </a:xfrm>
        </p:spPr>
        <p:txBody>
          <a:bodyPr lIns="0" tIns="0" rIns="0" bIns="0"/>
          <a:lstStyle/>
          <a:p>
            <a:r>
              <a:rPr lang="en-US" dirty="0"/>
              <a:t>Epigenetic Changes in Gene Expression Influence the Properties of Cancer Cells</a:t>
            </a:r>
            <a:endParaRPr lang="en-IN" dirty="0"/>
          </a:p>
        </p:txBody>
      </p:sp>
      <p:sp>
        <p:nvSpPr>
          <p:cNvPr id="8" name="Content Placeholder 7"/>
          <p:cNvSpPr>
            <a:spLocks noGrp="1"/>
          </p:cNvSpPr>
          <p:nvPr>
            <p:ph sz="quarter" idx="13"/>
          </p:nvPr>
        </p:nvSpPr>
        <p:spPr>
          <a:xfrm>
            <a:off x="457200" y="2006220"/>
            <a:ext cx="8232775" cy="3275463"/>
          </a:xfrm>
        </p:spPr>
        <p:txBody>
          <a:bodyPr lIns="0" tIns="0" rIns="0" bIns="0"/>
          <a:lstStyle/>
          <a:p>
            <a:pPr marL="342000" indent="-342000"/>
            <a:r>
              <a:rPr lang="en-US" sz="2400" i="1" dirty="0">
                <a:solidFill>
                  <a:schemeClr val="tx1"/>
                </a:solidFill>
              </a:rPr>
              <a:t>Epigenetic changes </a:t>
            </a:r>
            <a:r>
              <a:rPr lang="en-US" sz="2400" dirty="0">
                <a:solidFill>
                  <a:schemeClr val="tx1"/>
                </a:solidFill>
              </a:rPr>
              <a:t>are alterations in gene expression that do not involve sequence changes.</a:t>
            </a:r>
          </a:p>
          <a:p>
            <a:pPr marL="342000" indent="-342000"/>
            <a:r>
              <a:rPr lang="en-US" sz="2400" i="1" spc="-350" dirty="0">
                <a:solidFill>
                  <a:schemeClr val="tx1"/>
                </a:solidFill>
              </a:rPr>
              <a:t>D N A</a:t>
            </a:r>
            <a:r>
              <a:rPr lang="en-US" sz="2400" i="1" dirty="0">
                <a:solidFill>
                  <a:schemeClr val="tx1"/>
                </a:solidFill>
              </a:rPr>
              <a:t> methylation </a:t>
            </a:r>
            <a:r>
              <a:rPr lang="en-US" sz="2400" dirty="0">
                <a:solidFill>
                  <a:schemeClr val="tx1"/>
                </a:solidFill>
              </a:rPr>
              <a:t>at –CG– sites near gene promoters lead to </a:t>
            </a:r>
            <a:r>
              <a:rPr lang="en-US" sz="2400" i="1" dirty="0">
                <a:solidFill>
                  <a:schemeClr val="tx1"/>
                </a:solidFill>
              </a:rPr>
              <a:t>epigenetic silencing </a:t>
            </a:r>
            <a:r>
              <a:rPr lang="en-US" sz="2400" dirty="0">
                <a:solidFill>
                  <a:schemeClr val="tx1"/>
                </a:solidFill>
              </a:rPr>
              <a:t>of genes.</a:t>
            </a:r>
          </a:p>
          <a:p>
            <a:pPr marL="342000" indent="-342000"/>
            <a:r>
              <a:rPr lang="en-US" sz="2400" dirty="0">
                <a:solidFill>
                  <a:schemeClr val="tx1"/>
                </a:solidFill>
              </a:rPr>
              <a:t>Tumor suppressor genes of cancer cells are inactivated by </a:t>
            </a:r>
            <a:r>
              <a:rPr lang="en-US" sz="2400" spc="-350" dirty="0">
                <a:solidFill>
                  <a:schemeClr val="tx1"/>
                </a:solidFill>
              </a:rPr>
              <a:t>D N A</a:t>
            </a:r>
            <a:r>
              <a:rPr lang="en-US" sz="2400" dirty="0">
                <a:solidFill>
                  <a:schemeClr val="tx1"/>
                </a:solidFill>
              </a:rPr>
              <a:t> methylation, an initiating event on the road to cancer.</a:t>
            </a:r>
          </a:p>
        </p:txBody>
      </p:sp>
    </p:spTree>
    <p:extLst>
      <p:ext uri="{BB962C8B-B14F-4D97-AF65-F5344CB8AC3E}">
        <p14:creationId xmlns:p14="http://schemas.microsoft.com/office/powerpoint/2010/main" val="12628288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65243"/>
            <a:ext cx="8229600" cy="658088"/>
          </a:xfrm>
        </p:spPr>
        <p:txBody>
          <a:bodyPr lIns="0" tIns="0" rIns="0" bIns="0"/>
          <a:lstStyle/>
          <a:p>
            <a:r>
              <a:rPr lang="en-US" dirty="0"/>
              <a:t>MicroRNAs</a:t>
            </a:r>
            <a:endParaRPr lang="en-IN" dirty="0"/>
          </a:p>
        </p:txBody>
      </p:sp>
      <p:sp>
        <p:nvSpPr>
          <p:cNvPr id="8" name="Content Placeholder 7"/>
          <p:cNvSpPr>
            <a:spLocks noGrp="1"/>
          </p:cNvSpPr>
          <p:nvPr>
            <p:ph sz="quarter" idx="13"/>
          </p:nvPr>
        </p:nvSpPr>
        <p:spPr>
          <a:xfrm>
            <a:off x="457200" y="955344"/>
            <a:ext cx="8232775" cy="3797959"/>
          </a:xfrm>
        </p:spPr>
        <p:txBody>
          <a:bodyPr lIns="0" tIns="0" rIns="0" bIns="0"/>
          <a:lstStyle/>
          <a:p>
            <a:pPr marL="342000" indent="-342000"/>
            <a:r>
              <a:rPr lang="en-US" sz="2400" i="1" dirty="0">
                <a:solidFill>
                  <a:schemeClr val="tx1"/>
                </a:solidFill>
              </a:rPr>
              <a:t>MicroRNAs</a:t>
            </a:r>
            <a:r>
              <a:rPr lang="en-US" sz="2400" dirty="0">
                <a:solidFill>
                  <a:schemeClr val="tx1"/>
                </a:solidFill>
              </a:rPr>
              <a:t> bind to and silence translation of mRNAs. Cancer cells can produce either too many or too few microRNAs. </a:t>
            </a:r>
          </a:p>
          <a:p>
            <a:pPr marL="342000" indent="-342000"/>
            <a:r>
              <a:rPr lang="en-US" sz="2400" dirty="0">
                <a:solidFill>
                  <a:schemeClr val="tx1"/>
                </a:solidFill>
              </a:rPr>
              <a:t>Amplification of </a:t>
            </a:r>
            <a:r>
              <a:rPr lang="en-US" sz="2400" i="1" dirty="0">
                <a:solidFill>
                  <a:schemeClr val="tx1"/>
                </a:solidFill>
              </a:rPr>
              <a:t>miR-17-92</a:t>
            </a:r>
            <a:r>
              <a:rPr lang="en-US" sz="2400" dirty="0">
                <a:solidFill>
                  <a:schemeClr val="tx1"/>
                </a:solidFill>
              </a:rPr>
              <a:t> results in inhibiting </a:t>
            </a:r>
            <a:r>
              <a:rPr lang="en-US" sz="2400" spc="-350" dirty="0">
                <a:solidFill>
                  <a:schemeClr val="tx1"/>
                </a:solidFill>
              </a:rPr>
              <a:t>P T E N</a:t>
            </a:r>
            <a:r>
              <a:rPr lang="en-US" sz="2400" dirty="0">
                <a:solidFill>
                  <a:schemeClr val="tx1"/>
                </a:solidFill>
              </a:rPr>
              <a:t>. This allows the PI 3-kinase-Akt pathway to be continually activated, leading to enhanced cell proliferation. </a:t>
            </a:r>
          </a:p>
          <a:p>
            <a:pPr marL="342000" indent="-342000"/>
            <a:r>
              <a:rPr lang="en-US" sz="2400" dirty="0">
                <a:solidFill>
                  <a:schemeClr val="tx1"/>
                </a:solidFill>
              </a:rPr>
              <a:t>Deletion of </a:t>
            </a:r>
            <a:r>
              <a:rPr lang="en-US" sz="2400" i="1" dirty="0">
                <a:solidFill>
                  <a:schemeClr val="tx1"/>
                </a:solidFill>
              </a:rPr>
              <a:t>miR-15a/miR-16-1</a:t>
            </a:r>
            <a:r>
              <a:rPr lang="en-US" sz="2400" dirty="0">
                <a:solidFill>
                  <a:schemeClr val="tx1"/>
                </a:solidFill>
              </a:rPr>
              <a:t> leads to excessive production of Bcl-2, which interferes with the ability to undergo apoptosis. </a:t>
            </a:r>
          </a:p>
        </p:txBody>
      </p:sp>
    </p:spTree>
    <p:extLst>
      <p:ext uri="{BB962C8B-B14F-4D97-AF65-F5344CB8AC3E}">
        <p14:creationId xmlns:p14="http://schemas.microsoft.com/office/powerpoint/2010/main" val="125316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81072" y="121808"/>
            <a:ext cx="8263784" cy="1198991"/>
          </a:xfrm>
        </p:spPr>
        <p:txBody>
          <a:bodyPr lIns="0" tIns="0" rIns="0" bIns="0" anchor="ctr"/>
          <a:lstStyle/>
          <a:p>
            <a:r>
              <a:rPr lang="en-US" sz="3600" dirty="0">
                <a:latin typeface="+mj-lt"/>
              </a:rPr>
              <a:t>Anchorage-Independent Growth and Integrins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1596570"/>
            <a:ext cx="8263784" cy="3294743"/>
          </a:xfrm>
        </p:spPr>
        <p:txBody>
          <a:bodyPr lIns="0" tIns="0" rIns="0" bIns="0"/>
          <a:lstStyle/>
          <a:p>
            <a:pPr marL="342000" indent="-342000"/>
            <a:r>
              <a:rPr lang="en-CA" sz="2400" dirty="0">
                <a:solidFill>
                  <a:schemeClr val="tx1"/>
                </a:solidFill>
              </a:rPr>
              <a:t>In the body, normal cells meet the anchorage requirement by binding to the extracellular matrix via </a:t>
            </a:r>
            <a:r>
              <a:rPr lang="en-CA" sz="2400" i="1" dirty="0">
                <a:solidFill>
                  <a:schemeClr val="tx1"/>
                </a:solidFill>
              </a:rPr>
              <a:t>integrins.</a:t>
            </a:r>
          </a:p>
          <a:p>
            <a:pPr marL="342000" indent="-342000"/>
            <a:r>
              <a:rPr lang="en-CA" sz="2400" dirty="0">
                <a:solidFill>
                  <a:schemeClr val="tx1"/>
                </a:solidFill>
              </a:rPr>
              <a:t>Attachment to the matrix can be prevented by blocking the binding of integrins to the matrix.</a:t>
            </a:r>
          </a:p>
          <a:p>
            <a:pPr marL="342000" indent="-342000"/>
            <a:r>
              <a:rPr lang="en-CA" sz="2400" dirty="0">
                <a:solidFill>
                  <a:schemeClr val="tx1"/>
                </a:solidFill>
              </a:rPr>
              <a:t>In this case, normal cells lose the ability to divide and often self-destruct by </a:t>
            </a:r>
            <a:r>
              <a:rPr lang="en-CA" sz="2400" i="1" dirty="0">
                <a:solidFill>
                  <a:schemeClr val="tx1"/>
                </a:solidFill>
              </a:rPr>
              <a:t>apoptosis.</a:t>
            </a:r>
          </a:p>
          <a:p>
            <a:pPr marL="342000" indent="-342000"/>
            <a:r>
              <a:rPr lang="en-CA" sz="2400" dirty="0">
                <a:solidFill>
                  <a:schemeClr val="tx1"/>
                </a:solidFill>
              </a:rPr>
              <a:t>Cancer cells circumvent this safeguard.</a:t>
            </a:r>
            <a:endParaRPr lang="en-US" sz="2400" dirty="0">
              <a:solidFill>
                <a:schemeClr val="tx1"/>
              </a:solidFill>
            </a:endParaRPr>
          </a:p>
        </p:txBody>
      </p:sp>
    </p:spTree>
    <p:extLst>
      <p:ext uri="{BB962C8B-B14F-4D97-AF65-F5344CB8AC3E}">
        <p14:creationId xmlns:p14="http://schemas.microsoft.com/office/powerpoint/2010/main" val="74755845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60778"/>
            <a:ext cx="8229600" cy="1108465"/>
          </a:xfrm>
        </p:spPr>
        <p:txBody>
          <a:bodyPr lIns="0" tIns="0" rIns="0" bIns="0"/>
          <a:lstStyle/>
          <a:p>
            <a:r>
              <a:rPr lang="en-US" dirty="0"/>
              <a:t>Summing Up: Carcinogenesis and the Hallmarks of Cancer</a:t>
            </a:r>
            <a:endParaRPr lang="en-IN" dirty="0"/>
          </a:p>
        </p:txBody>
      </p:sp>
      <p:sp>
        <p:nvSpPr>
          <p:cNvPr id="8" name="Content Placeholder 7"/>
          <p:cNvSpPr>
            <a:spLocks noGrp="1"/>
          </p:cNvSpPr>
          <p:nvPr>
            <p:ph sz="quarter" idx="13"/>
          </p:nvPr>
        </p:nvSpPr>
        <p:spPr>
          <a:xfrm>
            <a:off x="457200" y="1569493"/>
            <a:ext cx="8232775" cy="4230806"/>
          </a:xfrm>
        </p:spPr>
        <p:txBody>
          <a:bodyPr lIns="0" tIns="0" rIns="0" bIns="0"/>
          <a:lstStyle/>
          <a:p>
            <a:pPr marL="342000" indent="-342000"/>
            <a:r>
              <a:rPr lang="en-US" sz="2400" i="1" dirty="0">
                <a:solidFill>
                  <a:schemeClr val="tx1"/>
                </a:solidFill>
              </a:rPr>
              <a:t>Carcinogenesis</a:t>
            </a:r>
            <a:r>
              <a:rPr lang="en-US" sz="2400" dirty="0">
                <a:solidFill>
                  <a:schemeClr val="tx1"/>
                </a:solidFill>
              </a:rPr>
              <a:t> is the multistep process that converts normal cells into cancer cells.</a:t>
            </a:r>
          </a:p>
          <a:p>
            <a:pPr marL="342000" indent="-342000"/>
            <a:r>
              <a:rPr lang="en-US" sz="2400" dirty="0">
                <a:solidFill>
                  <a:schemeClr val="tx1"/>
                </a:solidFill>
              </a:rPr>
              <a:t>Cancer cells develop a group of six traits, called the </a:t>
            </a:r>
            <a:r>
              <a:rPr lang="en-US" sz="2400" i="1" dirty="0">
                <a:solidFill>
                  <a:schemeClr val="tx1"/>
                </a:solidFill>
              </a:rPr>
              <a:t>hallmarks of cancer.</a:t>
            </a:r>
          </a:p>
          <a:p>
            <a:pPr marL="342000" indent="-342000"/>
            <a:r>
              <a:rPr lang="en-US" sz="2400" dirty="0">
                <a:solidFill>
                  <a:schemeClr val="tx1"/>
                </a:solidFill>
              </a:rPr>
              <a:t>These traits are common to all forms of cancer, but each trait can be acquired differently. </a:t>
            </a:r>
          </a:p>
        </p:txBody>
      </p:sp>
    </p:spTree>
    <p:extLst>
      <p:ext uri="{BB962C8B-B14F-4D97-AF65-F5344CB8AC3E}">
        <p14:creationId xmlns:p14="http://schemas.microsoft.com/office/powerpoint/2010/main" val="102444242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3483"/>
            <a:ext cx="8229600" cy="603495"/>
          </a:xfrm>
        </p:spPr>
        <p:txBody>
          <a:bodyPr lIns="0" tIns="0" rIns="0" bIns="0"/>
          <a:lstStyle/>
          <a:p>
            <a:r>
              <a:rPr lang="en-US" dirty="0"/>
              <a:t>Overview of Carcinogenesis </a:t>
            </a:r>
            <a:endParaRPr lang="en-IN" dirty="0"/>
          </a:p>
        </p:txBody>
      </p:sp>
      <p:sp>
        <p:nvSpPr>
          <p:cNvPr id="7" name="Content Placeholder 6"/>
          <p:cNvSpPr>
            <a:spLocks noGrp="1"/>
          </p:cNvSpPr>
          <p:nvPr>
            <p:ph sz="quarter" idx="14"/>
          </p:nvPr>
        </p:nvSpPr>
        <p:spPr>
          <a:xfrm>
            <a:off x="457201" y="938415"/>
            <a:ext cx="8229599" cy="371759"/>
          </a:xfrm>
        </p:spPr>
        <p:txBody>
          <a:bodyPr lIns="0" tIns="0" rIns="0" bIns="0"/>
          <a:lstStyle/>
          <a:p>
            <a:pPr marL="0" indent="0">
              <a:buNone/>
            </a:pPr>
            <a:r>
              <a:rPr lang="en-IN" sz="2400" b="1" dirty="0"/>
              <a:t>Figure 26.22 </a:t>
            </a:r>
            <a:r>
              <a:rPr lang="en-IN" sz="2400" dirty="0"/>
              <a:t>Overview of Carcinogenesis.</a:t>
            </a:r>
          </a:p>
        </p:txBody>
      </p:sp>
      <p:pic>
        <p:nvPicPr>
          <p:cNvPr id="10" name="Content Placeholder 4" descr="An illustration on the process of carcinogenesis lists the hallmarks of cancer and the causes of mutations."/>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4099"/>
          <a:stretch/>
        </p:blipFill>
        <p:spPr>
          <a:xfrm>
            <a:off x="1046124" y="2293640"/>
            <a:ext cx="7698761" cy="3185919"/>
          </a:xfrm>
        </p:spPr>
      </p:pic>
    </p:spTree>
    <p:extLst>
      <p:ext uri="{BB962C8B-B14F-4D97-AF65-F5344CB8AC3E}">
        <p14:creationId xmlns:p14="http://schemas.microsoft.com/office/powerpoint/2010/main" val="346299245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65243"/>
            <a:ext cx="8229600" cy="658088"/>
          </a:xfrm>
        </p:spPr>
        <p:txBody>
          <a:bodyPr lIns="0" tIns="0" rIns="0" bIns="0"/>
          <a:lstStyle/>
          <a:p>
            <a:r>
              <a:rPr lang="en-US" dirty="0">
                <a:cs typeface="Times New Roman" panose="02020603050405020304" pitchFamily="18" charset="0"/>
              </a:rPr>
              <a:t>1.</a:t>
            </a:r>
            <a:r>
              <a:rPr lang="en-US" dirty="0"/>
              <a:t> Self-Sufficiency in Growth Signals</a:t>
            </a:r>
            <a:endParaRPr lang="en-IN" dirty="0"/>
          </a:p>
        </p:txBody>
      </p:sp>
      <p:sp>
        <p:nvSpPr>
          <p:cNvPr id="8" name="Content Placeholder 7"/>
          <p:cNvSpPr>
            <a:spLocks noGrp="1"/>
          </p:cNvSpPr>
          <p:nvPr>
            <p:ph sz="quarter" idx="13"/>
          </p:nvPr>
        </p:nvSpPr>
        <p:spPr>
          <a:xfrm>
            <a:off x="457200" y="955344"/>
            <a:ext cx="8232775" cy="4844955"/>
          </a:xfrm>
        </p:spPr>
        <p:txBody>
          <a:bodyPr lIns="0" tIns="0" rIns="0" bIns="0"/>
          <a:lstStyle/>
          <a:p>
            <a:pPr marL="342000" indent="-342000"/>
            <a:r>
              <a:rPr lang="en-US" sz="2400" dirty="0">
                <a:solidFill>
                  <a:schemeClr val="tx1"/>
                </a:solidFill>
              </a:rPr>
              <a:t>Cells do not normally proliferate unless stimulated by a growth factor.</a:t>
            </a:r>
          </a:p>
          <a:p>
            <a:pPr marL="342000" indent="-342000"/>
            <a:r>
              <a:rPr lang="en-US" sz="2400" dirty="0">
                <a:solidFill>
                  <a:schemeClr val="tx1"/>
                </a:solidFill>
              </a:rPr>
              <a:t>Cancer cells escape this requirement through action of oncogenes.</a:t>
            </a:r>
          </a:p>
          <a:p>
            <a:pPr marL="342000" indent="-342000"/>
            <a:r>
              <a:rPr lang="en-US" sz="2400" dirty="0">
                <a:solidFill>
                  <a:schemeClr val="tx1"/>
                </a:solidFill>
              </a:rPr>
              <a:t>For example, about 25–30% of all human cancers have mutant Ras proteins that promote division independently of growth factors.</a:t>
            </a:r>
          </a:p>
        </p:txBody>
      </p:sp>
    </p:spTree>
    <p:extLst>
      <p:ext uri="{BB962C8B-B14F-4D97-AF65-F5344CB8AC3E}">
        <p14:creationId xmlns:p14="http://schemas.microsoft.com/office/powerpoint/2010/main" val="25539350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65243"/>
            <a:ext cx="8229600" cy="658088"/>
          </a:xfrm>
        </p:spPr>
        <p:txBody>
          <a:bodyPr lIns="0" tIns="0" rIns="0" bIns="0"/>
          <a:lstStyle/>
          <a:p>
            <a:r>
              <a:rPr lang="en-US" dirty="0">
                <a:cs typeface="Times New Roman" panose="02020603050405020304" pitchFamily="18" charset="0"/>
              </a:rPr>
              <a:t>2.</a:t>
            </a:r>
            <a:r>
              <a:rPr lang="en-US" dirty="0"/>
              <a:t> Insensitivity to Antigrowth Signals</a:t>
            </a:r>
            <a:endParaRPr lang="en-IN" dirty="0"/>
          </a:p>
        </p:txBody>
      </p:sp>
      <p:sp>
        <p:nvSpPr>
          <p:cNvPr id="8" name="Content Placeholder 7"/>
          <p:cNvSpPr>
            <a:spLocks noGrp="1"/>
          </p:cNvSpPr>
          <p:nvPr>
            <p:ph sz="quarter" idx="13"/>
          </p:nvPr>
        </p:nvSpPr>
        <p:spPr>
          <a:xfrm>
            <a:off x="457200" y="955344"/>
            <a:ext cx="8232775" cy="4844955"/>
          </a:xfrm>
        </p:spPr>
        <p:txBody>
          <a:bodyPr lIns="0" tIns="0" rIns="0" bIns="0"/>
          <a:lstStyle/>
          <a:p>
            <a:pPr marL="342000" indent="-342000"/>
            <a:r>
              <a:rPr lang="en-US" sz="2400" dirty="0">
                <a:solidFill>
                  <a:schemeClr val="tx1"/>
                </a:solidFill>
              </a:rPr>
              <a:t>Normal tissues are protected from excess proliferation by growth-inhibiting mechanisms.</a:t>
            </a:r>
          </a:p>
          <a:p>
            <a:pPr marL="342000" indent="-342000"/>
            <a:r>
              <a:rPr lang="en-US" sz="2400" dirty="0">
                <a:solidFill>
                  <a:schemeClr val="tx1"/>
                </a:solidFill>
              </a:rPr>
              <a:t>Cancer cells evade such antigrowth signals.</a:t>
            </a:r>
          </a:p>
          <a:p>
            <a:pPr marL="342000" indent="-342000"/>
            <a:r>
              <a:rPr lang="en-US" sz="2400" dirty="0">
                <a:solidFill>
                  <a:schemeClr val="tx1"/>
                </a:solidFill>
              </a:rPr>
              <a:t>Most inhibiting signals work through the Rb protein.</a:t>
            </a:r>
          </a:p>
          <a:p>
            <a:pPr marL="342000" indent="-342000"/>
            <a:r>
              <a:rPr lang="en-US" sz="2400" dirty="0">
                <a:solidFill>
                  <a:schemeClr val="tx1"/>
                </a:solidFill>
              </a:rPr>
              <a:t>Mutation in the </a:t>
            </a:r>
            <a:r>
              <a:rPr lang="en-US" sz="2400" i="1" dirty="0">
                <a:solidFill>
                  <a:schemeClr val="tx1"/>
                </a:solidFill>
              </a:rPr>
              <a:t>RB</a:t>
            </a:r>
            <a:r>
              <a:rPr lang="en-US" sz="2400" dirty="0">
                <a:solidFill>
                  <a:schemeClr val="tx1"/>
                </a:solidFill>
              </a:rPr>
              <a:t> gene make the cells insensitive to any antigrowth signals that exert their effect through the Rb protein.</a:t>
            </a:r>
          </a:p>
        </p:txBody>
      </p:sp>
    </p:spTree>
    <p:extLst>
      <p:ext uri="{BB962C8B-B14F-4D97-AF65-F5344CB8AC3E}">
        <p14:creationId xmlns:p14="http://schemas.microsoft.com/office/powerpoint/2010/main" val="200363623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65243"/>
            <a:ext cx="8229600" cy="658088"/>
          </a:xfrm>
        </p:spPr>
        <p:txBody>
          <a:bodyPr lIns="0" tIns="0" rIns="0" bIns="0"/>
          <a:lstStyle/>
          <a:p>
            <a:r>
              <a:rPr lang="en-US" dirty="0">
                <a:cs typeface="Times New Roman" panose="02020603050405020304" pitchFamily="18" charset="0"/>
              </a:rPr>
              <a:t>3.</a:t>
            </a:r>
            <a:r>
              <a:rPr lang="en-US" dirty="0"/>
              <a:t> Evasion of Apoptosis</a:t>
            </a:r>
            <a:endParaRPr lang="en-IN" dirty="0"/>
          </a:p>
        </p:txBody>
      </p:sp>
      <p:sp>
        <p:nvSpPr>
          <p:cNvPr id="8" name="Content Placeholder 7"/>
          <p:cNvSpPr>
            <a:spLocks noGrp="1"/>
          </p:cNvSpPr>
          <p:nvPr>
            <p:ph sz="quarter" idx="13"/>
          </p:nvPr>
        </p:nvSpPr>
        <p:spPr>
          <a:xfrm>
            <a:off x="457200" y="955344"/>
            <a:ext cx="8232775" cy="4844955"/>
          </a:xfrm>
        </p:spPr>
        <p:txBody>
          <a:bodyPr lIns="0" tIns="0" rIns="0" bIns="0"/>
          <a:lstStyle/>
          <a:p>
            <a:pPr marL="342000" indent="-342000"/>
            <a:r>
              <a:rPr lang="en-US" sz="2400" dirty="0">
                <a:solidFill>
                  <a:schemeClr val="tx1"/>
                </a:solidFill>
              </a:rPr>
              <a:t>Cancer cells evade apoptosis, which normally destroys cells with genetic damage.</a:t>
            </a:r>
          </a:p>
          <a:p>
            <a:pPr marL="342000" indent="-342000"/>
            <a:r>
              <a:rPr lang="en-US" sz="2400" dirty="0">
                <a:solidFill>
                  <a:schemeClr val="tx1"/>
                </a:solidFill>
              </a:rPr>
              <a:t>This is often brought about by mutations in the </a:t>
            </a:r>
            <a:r>
              <a:rPr lang="en-US" sz="2400" i="1" dirty="0">
                <a:solidFill>
                  <a:schemeClr val="tx1"/>
                </a:solidFill>
              </a:rPr>
              <a:t>p53</a:t>
            </a:r>
            <a:r>
              <a:rPr lang="en-US" sz="2400" dirty="0">
                <a:solidFill>
                  <a:schemeClr val="tx1"/>
                </a:solidFill>
              </a:rPr>
              <a:t> gene.</a:t>
            </a:r>
          </a:p>
          <a:p>
            <a:pPr marL="342000" indent="-342000"/>
            <a:r>
              <a:rPr lang="en-US" sz="2400" dirty="0">
                <a:solidFill>
                  <a:schemeClr val="tx1"/>
                </a:solidFill>
              </a:rPr>
              <a:t>The p53 pathway is also disrupted by mutations affecting the </a:t>
            </a:r>
            <a:r>
              <a:rPr lang="en-US" sz="2400" i="1" dirty="0">
                <a:solidFill>
                  <a:schemeClr val="tx1"/>
                </a:solidFill>
              </a:rPr>
              <a:t>MDMD2</a:t>
            </a:r>
            <a:r>
              <a:rPr lang="en-US" sz="2400" dirty="0">
                <a:solidFill>
                  <a:schemeClr val="tx1"/>
                </a:solidFill>
              </a:rPr>
              <a:t> gene or the </a:t>
            </a:r>
            <a:r>
              <a:rPr lang="en-US" sz="2400" i="1" dirty="0">
                <a:solidFill>
                  <a:schemeClr val="tx1"/>
                </a:solidFill>
              </a:rPr>
              <a:t>BCL2</a:t>
            </a:r>
            <a:r>
              <a:rPr lang="en-US" sz="2400" dirty="0">
                <a:solidFill>
                  <a:schemeClr val="tx1"/>
                </a:solidFill>
              </a:rPr>
              <a:t> gene.</a:t>
            </a:r>
          </a:p>
        </p:txBody>
      </p:sp>
    </p:spTree>
    <p:extLst>
      <p:ext uri="{BB962C8B-B14F-4D97-AF65-F5344CB8AC3E}">
        <p14:creationId xmlns:p14="http://schemas.microsoft.com/office/powerpoint/2010/main" val="45418224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65243"/>
            <a:ext cx="8229600" cy="658088"/>
          </a:xfrm>
        </p:spPr>
        <p:txBody>
          <a:bodyPr lIns="0" tIns="0" rIns="0" bIns="0"/>
          <a:lstStyle/>
          <a:p>
            <a:r>
              <a:rPr lang="en-US" dirty="0">
                <a:cs typeface="Times New Roman" panose="02020603050405020304" pitchFamily="18" charset="0"/>
              </a:rPr>
              <a:t>4.</a:t>
            </a:r>
            <a:r>
              <a:rPr lang="en-US" dirty="0"/>
              <a:t> Limitless Replicative Potential</a:t>
            </a:r>
            <a:endParaRPr lang="en-IN" dirty="0"/>
          </a:p>
        </p:txBody>
      </p:sp>
      <p:sp>
        <p:nvSpPr>
          <p:cNvPr id="8" name="Content Placeholder 7"/>
          <p:cNvSpPr>
            <a:spLocks noGrp="1"/>
          </p:cNvSpPr>
          <p:nvPr>
            <p:ph sz="quarter" idx="13"/>
          </p:nvPr>
        </p:nvSpPr>
        <p:spPr>
          <a:xfrm>
            <a:off x="457200" y="955344"/>
            <a:ext cx="8232775" cy="4844955"/>
          </a:xfrm>
        </p:spPr>
        <p:txBody>
          <a:bodyPr lIns="0" tIns="0" rIns="0" bIns="0"/>
          <a:lstStyle/>
          <a:p>
            <a:pPr marL="342000" indent="-342000"/>
            <a:r>
              <a:rPr lang="en-US" sz="2400" dirty="0">
                <a:solidFill>
                  <a:schemeClr val="tx1"/>
                </a:solidFill>
              </a:rPr>
              <a:t>Telomere maintenance is usually accomplished by activating the gene encoding telomerase.</a:t>
            </a:r>
          </a:p>
          <a:p>
            <a:pPr marL="342000" indent="-342000"/>
            <a:r>
              <a:rPr lang="en-US" sz="2400" dirty="0">
                <a:solidFill>
                  <a:schemeClr val="tx1"/>
                </a:solidFill>
              </a:rPr>
              <a:t>Cancer cells maintain telomere length above a critical threshold. </a:t>
            </a:r>
          </a:p>
          <a:p>
            <a:pPr marL="342000" indent="-342000"/>
            <a:r>
              <a:rPr lang="en-US" sz="2400" dirty="0">
                <a:solidFill>
                  <a:schemeClr val="tx1"/>
                </a:solidFill>
              </a:rPr>
              <a:t>Thus, they are able to divide indefinitely.</a:t>
            </a:r>
          </a:p>
        </p:txBody>
      </p:sp>
    </p:spTree>
    <p:extLst>
      <p:ext uri="{BB962C8B-B14F-4D97-AF65-F5344CB8AC3E}">
        <p14:creationId xmlns:p14="http://schemas.microsoft.com/office/powerpoint/2010/main" val="245625107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65243"/>
            <a:ext cx="8229600" cy="658088"/>
          </a:xfrm>
        </p:spPr>
        <p:txBody>
          <a:bodyPr lIns="0" tIns="0" rIns="0" bIns="0"/>
          <a:lstStyle/>
          <a:p>
            <a:r>
              <a:rPr lang="en-US" dirty="0">
                <a:cs typeface="Times New Roman" panose="02020603050405020304" pitchFamily="18" charset="0"/>
              </a:rPr>
              <a:t>5.</a:t>
            </a:r>
            <a:r>
              <a:rPr lang="en-US" dirty="0"/>
              <a:t> Sustained Angiogenesis</a:t>
            </a:r>
            <a:endParaRPr lang="en-IN" dirty="0"/>
          </a:p>
        </p:txBody>
      </p:sp>
      <p:sp>
        <p:nvSpPr>
          <p:cNvPr id="8" name="Content Placeholder 7"/>
          <p:cNvSpPr>
            <a:spLocks noGrp="1"/>
          </p:cNvSpPr>
          <p:nvPr>
            <p:ph sz="quarter" idx="13"/>
          </p:nvPr>
        </p:nvSpPr>
        <p:spPr>
          <a:xfrm>
            <a:off x="457200" y="955345"/>
            <a:ext cx="8232775" cy="2499056"/>
          </a:xfrm>
        </p:spPr>
        <p:txBody>
          <a:bodyPr lIns="0" tIns="0" rIns="0" bIns="0"/>
          <a:lstStyle/>
          <a:p>
            <a:pPr marL="342000" indent="-342000"/>
            <a:r>
              <a:rPr lang="en-US" sz="2400" dirty="0">
                <a:solidFill>
                  <a:schemeClr val="tx1"/>
                </a:solidFill>
              </a:rPr>
              <a:t>A blood supply is needed for cancer cells to grow beyond a few millimeters.</a:t>
            </a:r>
          </a:p>
          <a:p>
            <a:pPr marL="342000" indent="-342000"/>
            <a:r>
              <a:rPr lang="en-US" sz="2400" dirty="0">
                <a:solidFill>
                  <a:schemeClr val="tx1"/>
                </a:solidFill>
              </a:rPr>
              <a:t>Cancer cells commonly activate genes encoding angiogenesis stimulators.</a:t>
            </a:r>
          </a:p>
          <a:p>
            <a:pPr marL="342000" indent="-342000"/>
            <a:r>
              <a:rPr lang="en-US" sz="2400" dirty="0">
                <a:solidFill>
                  <a:schemeClr val="tx1"/>
                </a:solidFill>
              </a:rPr>
              <a:t>They also inhibit genes encoding angiogenesis inhibitors.</a:t>
            </a:r>
          </a:p>
        </p:txBody>
      </p:sp>
    </p:spTree>
    <p:extLst>
      <p:ext uri="{BB962C8B-B14F-4D97-AF65-F5344CB8AC3E}">
        <p14:creationId xmlns:p14="http://schemas.microsoft.com/office/powerpoint/2010/main" val="19252730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65243"/>
            <a:ext cx="8229600" cy="658088"/>
          </a:xfrm>
        </p:spPr>
        <p:txBody>
          <a:bodyPr lIns="0" tIns="0" rIns="0" bIns="0"/>
          <a:lstStyle/>
          <a:p>
            <a:r>
              <a:rPr lang="en-US" dirty="0">
                <a:cs typeface="Times New Roman" panose="02020603050405020304" pitchFamily="18" charset="0"/>
              </a:rPr>
              <a:t>6.</a:t>
            </a:r>
            <a:r>
              <a:rPr lang="en-US" dirty="0"/>
              <a:t> Tissue Invasion and Metastasis</a:t>
            </a:r>
            <a:endParaRPr lang="en-IN" dirty="0"/>
          </a:p>
        </p:txBody>
      </p:sp>
      <p:sp>
        <p:nvSpPr>
          <p:cNvPr id="8" name="Content Placeholder 7"/>
          <p:cNvSpPr>
            <a:spLocks noGrp="1"/>
          </p:cNvSpPr>
          <p:nvPr>
            <p:ph sz="quarter" idx="13"/>
          </p:nvPr>
        </p:nvSpPr>
        <p:spPr>
          <a:xfrm>
            <a:off x="457200" y="955344"/>
            <a:ext cx="8232775" cy="2956255"/>
          </a:xfrm>
        </p:spPr>
        <p:txBody>
          <a:bodyPr lIns="0" tIns="0" rIns="0" bIns="0"/>
          <a:lstStyle/>
          <a:p>
            <a:pPr marL="342000" indent="-342000"/>
            <a:r>
              <a:rPr lang="en-US" sz="2400" dirty="0"/>
              <a:t>Three properties of cancer cells play a crucial role in invasion and metastasis:</a:t>
            </a:r>
          </a:p>
          <a:p>
            <a:pPr marL="799200" lvl="3" indent="-342000"/>
            <a:r>
              <a:rPr lang="en-US" sz="2400" dirty="0"/>
              <a:t>Decreased cell-cell adhesion</a:t>
            </a:r>
          </a:p>
          <a:p>
            <a:pPr marL="799200" lvl="3" indent="-342000"/>
            <a:r>
              <a:rPr lang="en-US" sz="2400" dirty="0"/>
              <a:t>Increased motility</a:t>
            </a:r>
          </a:p>
          <a:p>
            <a:pPr marL="799200" lvl="3" indent="-342000"/>
            <a:r>
              <a:rPr lang="en-US" sz="2400" dirty="0"/>
              <a:t>Production of proteases that degrade the basal lamina and extracellular matrix</a:t>
            </a:r>
          </a:p>
        </p:txBody>
      </p:sp>
    </p:spTree>
    <p:extLst>
      <p:ext uri="{BB962C8B-B14F-4D97-AF65-F5344CB8AC3E}">
        <p14:creationId xmlns:p14="http://schemas.microsoft.com/office/powerpoint/2010/main" val="77399300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65243"/>
            <a:ext cx="8229600" cy="658088"/>
          </a:xfrm>
        </p:spPr>
        <p:txBody>
          <a:bodyPr lIns="0" tIns="0" rIns="0" bIns="0"/>
          <a:lstStyle/>
          <a:p>
            <a:r>
              <a:rPr lang="en-US" dirty="0"/>
              <a:t>Other Hallmarks </a:t>
            </a:r>
            <a:endParaRPr lang="en-IN" dirty="0"/>
          </a:p>
        </p:txBody>
      </p:sp>
      <p:sp>
        <p:nvSpPr>
          <p:cNvPr id="8" name="Content Placeholder 7"/>
          <p:cNvSpPr>
            <a:spLocks noGrp="1"/>
          </p:cNvSpPr>
          <p:nvPr>
            <p:ph sz="quarter" idx="13"/>
          </p:nvPr>
        </p:nvSpPr>
        <p:spPr>
          <a:xfrm>
            <a:off x="457200" y="955344"/>
            <a:ext cx="8232775" cy="2956255"/>
          </a:xfrm>
        </p:spPr>
        <p:txBody>
          <a:bodyPr lIns="0" tIns="0" rIns="0" bIns="0"/>
          <a:lstStyle/>
          <a:p>
            <a:pPr marL="342000" indent="-342000"/>
            <a:r>
              <a:rPr lang="en-US" sz="2400" dirty="0"/>
              <a:t>Cancer cells often use </a:t>
            </a:r>
            <a:r>
              <a:rPr lang="en-US" sz="2400" i="1" dirty="0"/>
              <a:t>aerobic glycolysis</a:t>
            </a:r>
            <a:r>
              <a:rPr lang="en-US" sz="2400" dirty="0"/>
              <a:t>, a process that bypasses aerobic metabolism even when oxygen is present. </a:t>
            </a:r>
          </a:p>
          <a:p>
            <a:pPr marL="342000" indent="-342000"/>
            <a:r>
              <a:rPr lang="en-US" sz="2400" dirty="0"/>
              <a:t>Cancer cells have mechanisms to evade the immune system.</a:t>
            </a:r>
          </a:p>
        </p:txBody>
      </p:sp>
    </p:spTree>
    <p:extLst>
      <p:ext uri="{BB962C8B-B14F-4D97-AF65-F5344CB8AC3E}">
        <p14:creationId xmlns:p14="http://schemas.microsoft.com/office/powerpoint/2010/main" val="28053989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16042"/>
            <a:ext cx="8229600" cy="1712758"/>
          </a:xfrm>
        </p:spPr>
        <p:txBody>
          <a:bodyPr lIns="0" tIns="0" rIns="0" bIns="0"/>
          <a:lstStyle/>
          <a:p>
            <a:r>
              <a:rPr lang="en-US" dirty="0"/>
              <a:t>Enabling Characteristics: Genetic Instability and Tumor-Promoting Inflammation </a:t>
            </a:r>
            <a:endParaRPr lang="en-IN" dirty="0"/>
          </a:p>
        </p:txBody>
      </p:sp>
      <p:sp>
        <p:nvSpPr>
          <p:cNvPr id="8" name="Content Placeholder 7"/>
          <p:cNvSpPr>
            <a:spLocks noGrp="1"/>
          </p:cNvSpPr>
          <p:nvPr>
            <p:ph sz="quarter" idx="13"/>
          </p:nvPr>
        </p:nvSpPr>
        <p:spPr>
          <a:xfrm>
            <a:off x="457200" y="2095500"/>
            <a:ext cx="8232775" cy="3594100"/>
          </a:xfrm>
        </p:spPr>
        <p:txBody>
          <a:bodyPr lIns="0" tIns="0" rIns="0" bIns="0"/>
          <a:lstStyle/>
          <a:p>
            <a:pPr marL="342000" indent="-342000"/>
            <a:r>
              <a:rPr lang="en-US" sz="2400" dirty="0"/>
              <a:t>Aggressive cancers have two </a:t>
            </a:r>
            <a:r>
              <a:rPr lang="en-US" sz="2400" i="1" dirty="0"/>
              <a:t>enabling characteristics: genetic instability </a:t>
            </a:r>
            <a:r>
              <a:rPr lang="en-US" sz="2400" dirty="0"/>
              <a:t>and</a:t>
            </a:r>
            <a:r>
              <a:rPr lang="en-US" sz="2400" i="1" dirty="0"/>
              <a:t> tumor-promoting inflammation. </a:t>
            </a:r>
          </a:p>
          <a:p>
            <a:pPr marL="342000" indent="-342000"/>
            <a:r>
              <a:rPr lang="en-US" sz="2400" dirty="0"/>
              <a:t>Genetic instability permits cells to accumulate mutations that lead to the hallmarks of cancer.</a:t>
            </a:r>
          </a:p>
          <a:p>
            <a:pPr marL="342000" indent="-342000"/>
            <a:r>
              <a:rPr lang="en-US" sz="2400" dirty="0"/>
              <a:t>Tumors are infiltrated with immune system cells, possibly to attack the tumor. However, the inflammatory effect enhances tumor growth. This allows the tumor to acquire the hallmarks of cancer.</a:t>
            </a:r>
          </a:p>
        </p:txBody>
      </p:sp>
    </p:spTree>
    <p:extLst>
      <p:ext uri="{BB962C8B-B14F-4D97-AF65-F5344CB8AC3E}">
        <p14:creationId xmlns:p14="http://schemas.microsoft.com/office/powerpoint/2010/main" val="229172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2044" y="132695"/>
            <a:ext cx="8263784" cy="1169963"/>
          </a:xfrm>
        </p:spPr>
        <p:txBody>
          <a:bodyPr lIns="0" tIns="0" rIns="0" bIns="0" anchor="ctr"/>
          <a:lstStyle/>
          <a:p>
            <a:r>
              <a:rPr lang="en-US" sz="3600" dirty="0">
                <a:latin typeface="+mj-lt"/>
              </a:rPr>
              <a:t>Density-Dependent Inhibition of Growth</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1524000"/>
            <a:ext cx="8263784" cy="2672443"/>
          </a:xfrm>
        </p:spPr>
        <p:txBody>
          <a:bodyPr lIns="0" tIns="0" rIns="0" bIns="0"/>
          <a:lstStyle/>
          <a:p>
            <a:pPr marL="342000" indent="-342000"/>
            <a:r>
              <a:rPr lang="en-US" sz="2400" dirty="0">
                <a:solidFill>
                  <a:schemeClr val="tx1"/>
                </a:solidFill>
              </a:rPr>
              <a:t>Normal cells grown in culture divide until the surface of the vessel is covered by a single layer of cells.</a:t>
            </a:r>
          </a:p>
          <a:p>
            <a:pPr marL="342000" indent="-342000"/>
            <a:r>
              <a:rPr lang="en-US" sz="2400" dirty="0">
                <a:solidFill>
                  <a:schemeClr val="tx1"/>
                </a:solidFill>
              </a:rPr>
              <a:t>Once this </a:t>
            </a:r>
            <a:r>
              <a:rPr lang="en-US" sz="2400" i="1" dirty="0">
                <a:solidFill>
                  <a:schemeClr val="tx1"/>
                </a:solidFill>
              </a:rPr>
              <a:t>monolayer stage </a:t>
            </a:r>
            <a:r>
              <a:rPr lang="en-US" sz="2400" dirty="0">
                <a:solidFill>
                  <a:schemeClr val="tx1"/>
                </a:solidFill>
              </a:rPr>
              <a:t>is reached, cell division stops, called </a:t>
            </a:r>
            <a:r>
              <a:rPr lang="en-US" sz="2400" b="1" dirty="0">
                <a:solidFill>
                  <a:schemeClr val="tx1"/>
                </a:solidFill>
              </a:rPr>
              <a:t>density-dependent inhibition of growth.</a:t>
            </a:r>
          </a:p>
          <a:p>
            <a:pPr marL="342000" indent="-342000"/>
            <a:r>
              <a:rPr lang="en-US" sz="2400" dirty="0">
                <a:solidFill>
                  <a:schemeClr val="tx1"/>
                </a:solidFill>
              </a:rPr>
              <a:t>Cancer cells will continue to divide and pile up upon one another, lacking sensitivity to density-dependent inhibition</a:t>
            </a:r>
            <a:r>
              <a:rPr lang="en-US" sz="2400" dirty="0">
                <a:solidFill>
                  <a:srgbClr val="FF0000"/>
                </a:solidFill>
              </a:rPr>
              <a:t>.</a:t>
            </a:r>
          </a:p>
        </p:txBody>
      </p:sp>
    </p:spTree>
    <p:extLst>
      <p:ext uri="{BB962C8B-B14F-4D97-AF65-F5344CB8AC3E}">
        <p14:creationId xmlns:p14="http://schemas.microsoft.com/office/powerpoint/2010/main" val="269495394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92242"/>
            <a:ext cx="8229600" cy="1090458"/>
          </a:xfrm>
        </p:spPr>
        <p:txBody>
          <a:bodyPr lIns="0" tIns="0" rIns="0" bIns="0"/>
          <a:lstStyle/>
          <a:p>
            <a:r>
              <a:rPr lang="en-US" dirty="0"/>
              <a:t>26.5 Diagnosis, Screening, and Treatment</a:t>
            </a:r>
            <a:endParaRPr lang="en-IN" dirty="0"/>
          </a:p>
        </p:txBody>
      </p:sp>
      <p:sp>
        <p:nvSpPr>
          <p:cNvPr id="8" name="Content Placeholder 7"/>
          <p:cNvSpPr>
            <a:spLocks noGrp="1"/>
          </p:cNvSpPr>
          <p:nvPr>
            <p:ph sz="quarter" idx="13"/>
          </p:nvPr>
        </p:nvSpPr>
        <p:spPr>
          <a:xfrm>
            <a:off x="457200" y="1663700"/>
            <a:ext cx="8232775" cy="4025900"/>
          </a:xfrm>
        </p:spPr>
        <p:txBody>
          <a:bodyPr lIns="0" tIns="0" rIns="0" bIns="0"/>
          <a:lstStyle/>
          <a:p>
            <a:pPr marL="342000" indent="-342000"/>
            <a:r>
              <a:rPr lang="en-US" sz="2400" dirty="0">
                <a:solidFill>
                  <a:schemeClr val="tx1"/>
                </a:solidFill>
              </a:rPr>
              <a:t>The hope is that understanding of the molecular alterations in cancer cells will lead to improved strategies for diagnosis and treatment.</a:t>
            </a:r>
          </a:p>
        </p:txBody>
      </p:sp>
    </p:spTree>
    <p:extLst>
      <p:ext uri="{BB962C8B-B14F-4D97-AF65-F5344CB8AC3E}">
        <p14:creationId xmlns:p14="http://schemas.microsoft.com/office/powerpoint/2010/main" val="415193365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79542"/>
            <a:ext cx="8229600" cy="1661958"/>
          </a:xfrm>
        </p:spPr>
        <p:txBody>
          <a:bodyPr lIns="0" tIns="0" rIns="0" bIns="0"/>
          <a:lstStyle/>
          <a:p>
            <a:r>
              <a:rPr lang="en-US" dirty="0"/>
              <a:t>Cancer Is Diagnosed by Microscopic Molecular Examination of Tissue Specimens</a:t>
            </a:r>
            <a:endParaRPr lang="en-IN" dirty="0"/>
          </a:p>
        </p:txBody>
      </p:sp>
      <p:sp>
        <p:nvSpPr>
          <p:cNvPr id="8" name="Content Placeholder 7"/>
          <p:cNvSpPr>
            <a:spLocks noGrp="1"/>
          </p:cNvSpPr>
          <p:nvPr>
            <p:ph sz="quarter" idx="13"/>
          </p:nvPr>
        </p:nvSpPr>
        <p:spPr>
          <a:xfrm>
            <a:off x="457200" y="2006600"/>
            <a:ext cx="8232775" cy="2286000"/>
          </a:xfrm>
        </p:spPr>
        <p:txBody>
          <a:bodyPr lIns="0" tIns="0" rIns="0" bIns="0"/>
          <a:lstStyle/>
          <a:p>
            <a:pPr marL="342000" indent="-342000"/>
            <a:r>
              <a:rPr lang="en-US" sz="2400" dirty="0">
                <a:solidFill>
                  <a:schemeClr val="tx1"/>
                </a:solidFill>
              </a:rPr>
              <a:t>A definitive cancer diagnosis requires a </a:t>
            </a:r>
            <a:r>
              <a:rPr lang="en-US" sz="2400" i="1" dirty="0">
                <a:solidFill>
                  <a:schemeClr val="tx1"/>
                </a:solidFill>
              </a:rPr>
              <a:t>biopsy,</a:t>
            </a:r>
            <a:r>
              <a:rPr lang="en-US" sz="2400" dirty="0">
                <a:solidFill>
                  <a:schemeClr val="tx1"/>
                </a:solidFill>
              </a:rPr>
              <a:t> surgical removal of a tiny tissue sample for microscopic examination.</a:t>
            </a:r>
          </a:p>
          <a:p>
            <a:pPr marL="342000" indent="-342000"/>
            <a:r>
              <a:rPr lang="en-US" sz="2400" dirty="0">
                <a:solidFill>
                  <a:schemeClr val="tx1"/>
                </a:solidFill>
              </a:rPr>
              <a:t>Cancer cells usually display several features that together indicate the presence of cancer.</a:t>
            </a:r>
          </a:p>
        </p:txBody>
      </p:sp>
    </p:spTree>
    <p:extLst>
      <p:ext uri="{BB962C8B-B14F-4D97-AF65-F5344CB8AC3E}">
        <p14:creationId xmlns:p14="http://schemas.microsoft.com/office/powerpoint/2010/main" val="385962070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16042"/>
            <a:ext cx="8229600" cy="620558"/>
          </a:xfrm>
        </p:spPr>
        <p:txBody>
          <a:bodyPr lIns="0" tIns="0" rIns="0" bIns="0"/>
          <a:lstStyle/>
          <a:p>
            <a:r>
              <a:rPr lang="en-US" dirty="0"/>
              <a:t>Features of Cancer Cells</a:t>
            </a:r>
            <a:endParaRPr lang="en-IN" dirty="0"/>
          </a:p>
        </p:txBody>
      </p:sp>
      <p:sp>
        <p:nvSpPr>
          <p:cNvPr id="8" name="Content Placeholder 7"/>
          <p:cNvSpPr>
            <a:spLocks noGrp="1"/>
          </p:cNvSpPr>
          <p:nvPr>
            <p:ph sz="quarter" idx="13"/>
          </p:nvPr>
        </p:nvSpPr>
        <p:spPr>
          <a:xfrm>
            <a:off x="457200" y="977900"/>
            <a:ext cx="8232775" cy="3200400"/>
          </a:xfrm>
        </p:spPr>
        <p:txBody>
          <a:bodyPr lIns="0" tIns="0" rIns="0" bIns="0"/>
          <a:lstStyle/>
          <a:p>
            <a:pPr marL="342000" indent="-342000"/>
            <a:r>
              <a:rPr lang="en-US" sz="2400" dirty="0"/>
              <a:t>Cancer cells often have</a:t>
            </a:r>
          </a:p>
          <a:p>
            <a:pPr marL="799200" lvl="3" indent="-342000"/>
            <a:r>
              <a:rPr lang="en-US" sz="2400" dirty="0"/>
              <a:t>Large, irregularly shaped nuclei</a:t>
            </a:r>
          </a:p>
          <a:p>
            <a:pPr marL="799200" lvl="3" indent="-342000"/>
            <a:r>
              <a:rPr lang="en-US" sz="2400" dirty="0"/>
              <a:t>Prominent nucleoli</a:t>
            </a:r>
          </a:p>
          <a:p>
            <a:pPr marL="799200" lvl="3" indent="-342000"/>
            <a:r>
              <a:rPr lang="en-US" sz="2400" dirty="0"/>
              <a:t>High ratio of nuclear-to-cytoplasmic volume</a:t>
            </a:r>
          </a:p>
          <a:p>
            <a:pPr marL="799200" lvl="3" indent="-342000"/>
            <a:r>
              <a:rPr lang="en-US" sz="2400" dirty="0"/>
              <a:t>Significant variations in cell size and shape</a:t>
            </a:r>
          </a:p>
          <a:p>
            <a:pPr marL="799200" lvl="3" indent="-342000"/>
            <a:r>
              <a:rPr lang="en-US" sz="2400" dirty="0"/>
              <a:t>Loss of normal tissue organization</a:t>
            </a:r>
          </a:p>
        </p:txBody>
      </p:sp>
    </p:spTree>
    <p:extLst>
      <p:ext uri="{BB962C8B-B14F-4D97-AF65-F5344CB8AC3E}">
        <p14:creationId xmlns:p14="http://schemas.microsoft.com/office/powerpoint/2010/main" val="254367988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9100" y="167747"/>
            <a:ext cx="8267700" cy="1041928"/>
          </a:xfrm>
        </p:spPr>
        <p:txBody>
          <a:bodyPr lIns="0" tIns="0" rIns="0" bIns="0"/>
          <a:lstStyle/>
          <a:p>
            <a:r>
              <a:rPr lang="en-US" sz="3200" dirty="0"/>
              <a:t>Some Differences in the Microscopic Traits of Benign and Malignant Tumors </a:t>
            </a:r>
            <a:endParaRPr lang="en-IN" sz="3200" dirty="0"/>
          </a:p>
        </p:txBody>
      </p:sp>
      <p:sp>
        <p:nvSpPr>
          <p:cNvPr id="2" name="Content Placeholder 1">
            <a:extLst>
              <a:ext uri="{FF2B5EF4-FFF2-40B4-BE49-F238E27FC236}">
                <a16:creationId xmlns:a16="http://schemas.microsoft.com/office/drawing/2014/main" id="{FE2CE2EC-C6C5-43F6-8F0B-BF8D960A5D07}"/>
              </a:ext>
            </a:extLst>
          </p:cNvPr>
          <p:cNvSpPr>
            <a:spLocks noGrp="1"/>
          </p:cNvSpPr>
          <p:nvPr>
            <p:ph sz="quarter" idx="14"/>
          </p:nvPr>
        </p:nvSpPr>
        <p:spPr>
          <a:xfrm>
            <a:off x="419101" y="1352550"/>
            <a:ext cx="8267700" cy="771525"/>
          </a:xfrm>
        </p:spPr>
        <p:txBody>
          <a:bodyPr lIns="0" tIns="0" rIns="0" bIns="0"/>
          <a:lstStyle/>
          <a:p>
            <a:pPr marL="0" indent="0">
              <a:buNone/>
              <a:tabLst>
                <a:tab pos="0" algn="l"/>
              </a:tabLst>
            </a:pPr>
            <a:r>
              <a:rPr lang="en-US" sz="2400" b="1" dirty="0"/>
              <a:t>Table 26.3</a:t>
            </a:r>
            <a:r>
              <a:rPr lang="en-US" sz="2400" dirty="0"/>
              <a:t> Some Differences in the Microscopic Traits of Benign and Malignant Tumors</a:t>
            </a:r>
            <a:endParaRPr lang="en-IN" sz="2400" dirty="0"/>
          </a:p>
        </p:txBody>
      </p:sp>
      <p:pic>
        <p:nvPicPr>
          <p:cNvPr id="13" name="Picture Placeholder 12" descr="A table that lists some differences in the microscopic traits of benign and malignant tumors.&#10;Long description is available in notes, Press F6">
            <a:extLst>
              <a:ext uri="{FF2B5EF4-FFF2-40B4-BE49-F238E27FC236}">
                <a16:creationId xmlns:a16="http://schemas.microsoft.com/office/drawing/2014/main" id="{FE5FE3E6-EA5D-499D-A88D-7A80FFA7DE35}"/>
              </a:ext>
            </a:extLst>
          </p:cNvPr>
          <p:cNvPicPr>
            <a:picLocks noGrp="1" noChangeAspect="1"/>
          </p:cNvPicPr>
          <p:nvPr>
            <p:ph type="pic" sz="quarter" idx="16"/>
          </p:nvPr>
        </p:nvPicPr>
        <p:blipFill>
          <a:blip r:embed="rId3"/>
          <a:stretch>
            <a:fillRect/>
          </a:stretch>
        </p:blipFill>
        <p:spPr>
          <a:xfrm>
            <a:off x="2527913" y="2479013"/>
            <a:ext cx="4088174" cy="3802688"/>
          </a:xfrm>
          <a:prstGeom prst="rect">
            <a:avLst/>
          </a:prstGeom>
        </p:spPr>
      </p:pic>
    </p:spTree>
    <p:extLst>
      <p:ext uri="{BB962C8B-B14F-4D97-AF65-F5344CB8AC3E}">
        <p14:creationId xmlns:p14="http://schemas.microsoft.com/office/powerpoint/2010/main" val="258559563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16042"/>
            <a:ext cx="8229600" cy="620558"/>
          </a:xfrm>
        </p:spPr>
        <p:txBody>
          <a:bodyPr lIns="0" tIns="0" rIns="0" bIns="0"/>
          <a:lstStyle/>
          <a:p>
            <a:r>
              <a:rPr lang="en-US" dirty="0"/>
              <a:t>Tumor Grading </a:t>
            </a:r>
            <a:r>
              <a:rPr lang="en-US" sz="2800" dirty="0"/>
              <a:t>(1 of 2)</a:t>
            </a:r>
            <a:endParaRPr lang="en-IN" sz="2800" dirty="0"/>
          </a:p>
        </p:txBody>
      </p:sp>
      <p:sp>
        <p:nvSpPr>
          <p:cNvPr id="8" name="Content Placeholder 7"/>
          <p:cNvSpPr>
            <a:spLocks noGrp="1"/>
          </p:cNvSpPr>
          <p:nvPr>
            <p:ph sz="quarter" idx="13"/>
          </p:nvPr>
        </p:nvSpPr>
        <p:spPr>
          <a:xfrm>
            <a:off x="457200" y="977900"/>
            <a:ext cx="8232775" cy="3200400"/>
          </a:xfrm>
        </p:spPr>
        <p:txBody>
          <a:bodyPr lIns="0" tIns="0" rIns="0" bIns="0"/>
          <a:lstStyle/>
          <a:p>
            <a:pPr marL="342000" indent="-342000"/>
            <a:r>
              <a:rPr lang="en-US" sz="2400" dirty="0">
                <a:solidFill>
                  <a:schemeClr val="tx1"/>
                </a:solidFill>
              </a:rPr>
              <a:t>A sufficient number of abnormal traits allow diagnosis of cancer, </a:t>
            </a:r>
            <a:r>
              <a:rPr lang="en-US" sz="2400" i="1" dirty="0">
                <a:solidFill>
                  <a:schemeClr val="tx1"/>
                </a:solidFill>
              </a:rPr>
              <a:t>even in the absence of invasion and metastasis.</a:t>
            </a:r>
          </a:p>
          <a:p>
            <a:pPr marL="342000" indent="-342000"/>
            <a:r>
              <a:rPr lang="en-US" sz="2400" dirty="0">
                <a:solidFill>
                  <a:schemeClr val="tx1"/>
                </a:solidFill>
              </a:rPr>
              <a:t>The severity of abnormal traits varies among cancers.</a:t>
            </a:r>
          </a:p>
          <a:p>
            <a:pPr marL="342000" indent="-342000"/>
            <a:r>
              <a:rPr lang="en-US" sz="2400" i="1" dirty="0">
                <a:solidFill>
                  <a:schemeClr val="tx1"/>
                </a:solidFill>
              </a:rPr>
              <a:t>Tumor grading </a:t>
            </a:r>
            <a:r>
              <a:rPr lang="en-US" sz="2400" dirty="0">
                <a:solidFill>
                  <a:schemeClr val="tx1"/>
                </a:solidFill>
              </a:rPr>
              <a:t>is the assignment of numbered grades to tumors based on microscopic appearance.</a:t>
            </a:r>
          </a:p>
        </p:txBody>
      </p:sp>
    </p:spTree>
    <p:extLst>
      <p:ext uri="{BB962C8B-B14F-4D97-AF65-F5344CB8AC3E}">
        <p14:creationId xmlns:p14="http://schemas.microsoft.com/office/powerpoint/2010/main" val="173589043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16042"/>
            <a:ext cx="8229600" cy="620558"/>
          </a:xfrm>
        </p:spPr>
        <p:txBody>
          <a:bodyPr lIns="0" tIns="0" rIns="0" bIns="0"/>
          <a:lstStyle/>
          <a:p>
            <a:r>
              <a:rPr lang="en-US" dirty="0"/>
              <a:t>Tumor Grading </a:t>
            </a:r>
            <a:r>
              <a:rPr lang="en-US" sz="2800" dirty="0"/>
              <a:t>(2 of 2)</a:t>
            </a:r>
            <a:endParaRPr lang="en-IN" sz="2800" dirty="0"/>
          </a:p>
        </p:txBody>
      </p:sp>
      <p:sp>
        <p:nvSpPr>
          <p:cNvPr id="8" name="Content Placeholder 7"/>
          <p:cNvSpPr>
            <a:spLocks noGrp="1"/>
          </p:cNvSpPr>
          <p:nvPr>
            <p:ph sz="quarter" idx="13"/>
          </p:nvPr>
        </p:nvSpPr>
        <p:spPr>
          <a:xfrm>
            <a:off x="457200" y="977900"/>
            <a:ext cx="8232775" cy="3568700"/>
          </a:xfrm>
        </p:spPr>
        <p:txBody>
          <a:bodyPr lIns="0" tIns="0" rIns="0" bIns="0"/>
          <a:lstStyle/>
          <a:p>
            <a:pPr marL="342000" indent="-342000"/>
            <a:r>
              <a:rPr lang="en-US" sz="2400" dirty="0">
                <a:solidFill>
                  <a:schemeClr val="tx1"/>
                </a:solidFill>
              </a:rPr>
              <a:t>Lower numbers are assigned to tumors whose cells show normal, differentiated features, divide slowly, and have only modest abnormalities.</a:t>
            </a:r>
          </a:p>
          <a:p>
            <a:pPr marL="342000" indent="-342000"/>
            <a:r>
              <a:rPr lang="en-US" sz="2400" dirty="0">
                <a:solidFill>
                  <a:schemeClr val="tx1"/>
                </a:solidFill>
              </a:rPr>
              <a:t>Higher numbers are assigned to tumors with rapidly dividing, poorly differentiated cells with severe abnormalities.</a:t>
            </a:r>
          </a:p>
          <a:p>
            <a:pPr marL="342000" indent="-342000"/>
            <a:r>
              <a:rPr lang="en-US" sz="2400" dirty="0">
                <a:solidFill>
                  <a:schemeClr val="tx1"/>
                </a:solidFill>
              </a:rPr>
              <a:t>Higher-grade tumors grow and spread more aggressively and respond less to therapy than lower-grade tumors.</a:t>
            </a:r>
          </a:p>
        </p:txBody>
      </p:sp>
    </p:spTree>
    <p:extLst>
      <p:ext uri="{BB962C8B-B14F-4D97-AF65-F5344CB8AC3E}">
        <p14:creationId xmlns:p14="http://schemas.microsoft.com/office/powerpoint/2010/main" val="39376239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243042"/>
            <a:ext cx="8229600" cy="1039658"/>
          </a:xfrm>
        </p:spPr>
        <p:txBody>
          <a:bodyPr lIns="0" tIns="0" rIns="0" bIns="0"/>
          <a:lstStyle/>
          <a:p>
            <a:r>
              <a:rPr lang="en-US" dirty="0"/>
              <a:t>Screening Techniques for Early Detection Can Prevent Cancer Deaths</a:t>
            </a:r>
            <a:endParaRPr lang="en-IN" sz="2800" dirty="0"/>
          </a:p>
        </p:txBody>
      </p:sp>
      <p:sp>
        <p:nvSpPr>
          <p:cNvPr id="8" name="Content Placeholder 7"/>
          <p:cNvSpPr>
            <a:spLocks noGrp="1"/>
          </p:cNvSpPr>
          <p:nvPr>
            <p:ph sz="quarter" idx="13"/>
          </p:nvPr>
        </p:nvSpPr>
        <p:spPr>
          <a:xfrm>
            <a:off x="457200" y="1600200"/>
            <a:ext cx="8232775" cy="2946400"/>
          </a:xfrm>
        </p:spPr>
        <p:txBody>
          <a:bodyPr lIns="0" tIns="0" rIns="0" bIns="0"/>
          <a:lstStyle/>
          <a:p>
            <a:pPr marL="342000" indent="-342000"/>
            <a:r>
              <a:rPr lang="en-US" sz="2400" dirty="0">
                <a:solidFill>
                  <a:schemeClr val="tx1"/>
                </a:solidFill>
              </a:rPr>
              <a:t>When cancer is detected before it has spread, cure rates are relatively high.</a:t>
            </a:r>
          </a:p>
          <a:p>
            <a:pPr marL="342000" indent="-342000"/>
            <a:r>
              <a:rPr lang="en-US" sz="2400" dirty="0">
                <a:solidFill>
                  <a:schemeClr val="tx1"/>
                </a:solidFill>
              </a:rPr>
              <a:t>One of the most successful screening procedures is the Pap smear, used for early detection of cervical cancer:</a:t>
            </a:r>
          </a:p>
          <a:p>
            <a:pPr marL="799200" lvl="3" indent="-342000"/>
            <a:r>
              <a:rPr lang="en-US" sz="2400" dirty="0">
                <a:solidFill>
                  <a:schemeClr val="tx1"/>
                </a:solidFill>
              </a:rPr>
              <a:t>This procedure has prevented hundreds of thousands of cancer deaths</a:t>
            </a:r>
          </a:p>
        </p:txBody>
      </p:sp>
    </p:spTree>
    <p:extLst>
      <p:ext uri="{BB962C8B-B14F-4D97-AF65-F5344CB8AC3E}">
        <p14:creationId xmlns:p14="http://schemas.microsoft.com/office/powerpoint/2010/main" val="337779462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lIns="0" tIns="0" rIns="0" bIns="0"/>
          <a:lstStyle/>
          <a:p>
            <a:r>
              <a:rPr lang="en-US" dirty="0"/>
              <a:t>A Pap Smear Showing Endometrial Cancer</a:t>
            </a:r>
            <a:endParaRPr lang="en-IN" sz="2800" dirty="0"/>
          </a:p>
        </p:txBody>
      </p:sp>
      <p:sp>
        <p:nvSpPr>
          <p:cNvPr id="7" name="Content Placeholder 6"/>
          <p:cNvSpPr>
            <a:spLocks noGrp="1"/>
          </p:cNvSpPr>
          <p:nvPr>
            <p:ph sz="quarter" idx="14"/>
          </p:nvPr>
        </p:nvSpPr>
        <p:spPr>
          <a:xfrm>
            <a:off x="457201" y="1552575"/>
            <a:ext cx="8229599" cy="494589"/>
          </a:xfrm>
        </p:spPr>
        <p:txBody>
          <a:bodyPr lIns="0" tIns="0" rIns="0" bIns="0"/>
          <a:lstStyle/>
          <a:p>
            <a:pPr marL="0" indent="0">
              <a:buNone/>
            </a:pPr>
            <a:r>
              <a:rPr lang="en-IN" sz="2400" b="1" dirty="0"/>
              <a:t>Figure 26.23 </a:t>
            </a:r>
            <a:r>
              <a:rPr lang="en-IN" sz="2400" dirty="0"/>
              <a:t>A Pap Smear Showing Endometrial Cancer.</a:t>
            </a:r>
          </a:p>
        </p:txBody>
      </p:sp>
      <p:pic>
        <p:nvPicPr>
          <p:cNvPr id="10" name="Content Placeholder 4" descr="A colored micrograph shows endometrial cancer cells with enlarged nuclei stained in purple. The cells are irregular and disorganized. The normal cells are in lighter shade. The scale is 30 micrometers."/>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865"/>
          <a:stretch/>
        </p:blipFill>
        <p:spPr>
          <a:xfrm>
            <a:off x="1664332" y="2128291"/>
            <a:ext cx="5793992" cy="4223082"/>
          </a:xfrm>
        </p:spPr>
      </p:pic>
    </p:spTree>
    <p:extLst>
      <p:ext uri="{BB962C8B-B14F-4D97-AF65-F5344CB8AC3E}">
        <p14:creationId xmlns:p14="http://schemas.microsoft.com/office/powerpoint/2010/main" val="2328480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16042"/>
            <a:ext cx="8229600" cy="620558"/>
          </a:xfrm>
        </p:spPr>
        <p:txBody>
          <a:bodyPr lIns="0" tIns="0" rIns="0" bIns="0"/>
          <a:lstStyle/>
          <a:p>
            <a:r>
              <a:rPr lang="en-US" dirty="0"/>
              <a:t>Other Screening Techniques</a:t>
            </a:r>
            <a:endParaRPr lang="en-IN" sz="2800" dirty="0"/>
          </a:p>
        </p:txBody>
      </p:sp>
      <p:sp>
        <p:nvSpPr>
          <p:cNvPr id="8" name="Content Placeholder 7"/>
          <p:cNvSpPr>
            <a:spLocks noGrp="1"/>
          </p:cNvSpPr>
          <p:nvPr>
            <p:ph sz="quarter" idx="13"/>
          </p:nvPr>
        </p:nvSpPr>
        <p:spPr>
          <a:xfrm>
            <a:off x="457200" y="977900"/>
            <a:ext cx="8232775" cy="3026541"/>
          </a:xfrm>
        </p:spPr>
        <p:txBody>
          <a:bodyPr lIns="0" tIns="0" rIns="0" bIns="0"/>
          <a:lstStyle/>
          <a:p>
            <a:pPr marL="342000" indent="-342000"/>
            <a:r>
              <a:rPr lang="en-US" sz="2400" i="1" dirty="0">
                <a:solidFill>
                  <a:schemeClr val="tx1"/>
                </a:solidFill>
              </a:rPr>
              <a:t>Mammography</a:t>
            </a:r>
            <a:r>
              <a:rPr lang="en-US" sz="2400" dirty="0">
                <a:solidFill>
                  <a:schemeClr val="tx1"/>
                </a:solidFill>
              </a:rPr>
              <a:t> uses a special X-ray technique to look for early signs of breast cancer.</a:t>
            </a:r>
          </a:p>
          <a:p>
            <a:pPr marL="342000" indent="-342000"/>
            <a:r>
              <a:rPr lang="en-US" sz="2400" i="1" dirty="0">
                <a:solidFill>
                  <a:schemeClr val="tx1"/>
                </a:solidFill>
              </a:rPr>
              <a:t>Colonoscopy</a:t>
            </a:r>
            <a:r>
              <a:rPr lang="en-US" sz="2400" dirty="0">
                <a:solidFill>
                  <a:schemeClr val="tx1"/>
                </a:solidFill>
              </a:rPr>
              <a:t> examines the colon for early signs of colon cancer.</a:t>
            </a:r>
          </a:p>
          <a:p>
            <a:pPr marL="342000" indent="-342000"/>
            <a:r>
              <a:rPr lang="en-US" sz="2400" dirty="0">
                <a:solidFill>
                  <a:schemeClr val="tx1"/>
                </a:solidFill>
              </a:rPr>
              <a:t>The </a:t>
            </a:r>
            <a:r>
              <a:rPr lang="en-US" sz="2400" b="1" spc="-350" dirty="0">
                <a:solidFill>
                  <a:schemeClr val="tx1"/>
                </a:solidFill>
              </a:rPr>
              <a:t>P S A</a:t>
            </a:r>
            <a:r>
              <a:rPr lang="en-US" sz="2400" b="1" dirty="0">
                <a:solidFill>
                  <a:schemeClr val="tx1"/>
                </a:solidFill>
              </a:rPr>
              <a:t> test</a:t>
            </a:r>
            <a:r>
              <a:rPr lang="en-US" sz="2400" dirty="0">
                <a:solidFill>
                  <a:schemeClr val="tx1"/>
                </a:solidFill>
              </a:rPr>
              <a:t> measures how much </a:t>
            </a:r>
            <a:r>
              <a:rPr lang="en-US" sz="2400" i="1" dirty="0">
                <a:solidFill>
                  <a:schemeClr val="tx1"/>
                </a:solidFill>
              </a:rPr>
              <a:t>prostate-specific antigen</a:t>
            </a:r>
            <a:r>
              <a:rPr lang="en-US" sz="2400" dirty="0">
                <a:solidFill>
                  <a:schemeClr val="tx1"/>
                </a:solidFill>
              </a:rPr>
              <a:t> is present in the bloodstream and is used to screen for prostate cancer.</a:t>
            </a:r>
          </a:p>
        </p:txBody>
      </p:sp>
    </p:spTree>
    <p:extLst>
      <p:ext uri="{BB962C8B-B14F-4D97-AF65-F5344CB8AC3E}">
        <p14:creationId xmlns:p14="http://schemas.microsoft.com/office/powerpoint/2010/main" val="190720059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43338"/>
            <a:ext cx="8229600" cy="1685462"/>
          </a:xfrm>
        </p:spPr>
        <p:txBody>
          <a:bodyPr lIns="0" tIns="0" rIns="0" bIns="0"/>
          <a:lstStyle/>
          <a:p>
            <a:r>
              <a:rPr lang="en-US" dirty="0"/>
              <a:t>Surgery, Radiation, and Chemotherapy Are Standard Treatments for Cancer</a:t>
            </a:r>
            <a:endParaRPr lang="en-IN" sz="2800" dirty="0"/>
          </a:p>
        </p:txBody>
      </p:sp>
      <p:sp>
        <p:nvSpPr>
          <p:cNvPr id="8" name="Content Placeholder 7"/>
          <p:cNvSpPr>
            <a:spLocks noGrp="1"/>
          </p:cNvSpPr>
          <p:nvPr>
            <p:ph sz="quarter" idx="13"/>
          </p:nvPr>
        </p:nvSpPr>
        <p:spPr>
          <a:xfrm>
            <a:off x="457200" y="1978924"/>
            <a:ext cx="8232775" cy="2567675"/>
          </a:xfrm>
        </p:spPr>
        <p:txBody>
          <a:bodyPr lIns="0" tIns="0" rIns="0" bIns="0"/>
          <a:lstStyle/>
          <a:p>
            <a:pPr marL="342000" indent="-342000"/>
            <a:r>
              <a:rPr lang="en-US" sz="2400" dirty="0">
                <a:solidFill>
                  <a:schemeClr val="tx1"/>
                </a:solidFill>
              </a:rPr>
              <a:t>Strategies for treating cancer depend on the type of cancer and how far it has spread.</a:t>
            </a:r>
          </a:p>
          <a:p>
            <a:pPr marL="342000" indent="-342000"/>
            <a:r>
              <a:rPr lang="en-US" sz="2400" dirty="0">
                <a:solidFill>
                  <a:schemeClr val="tx1"/>
                </a:solidFill>
              </a:rPr>
              <a:t>Most commonly, surgical removal of the primary tumor is followed—if necessary—by radiation and/or chemotherapy.</a:t>
            </a:r>
          </a:p>
        </p:txBody>
      </p:sp>
    </p:spTree>
    <p:extLst>
      <p:ext uri="{BB962C8B-B14F-4D97-AF65-F5344CB8AC3E}">
        <p14:creationId xmlns:p14="http://schemas.microsoft.com/office/powerpoint/2010/main" val="3017130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68084" y="153685"/>
            <a:ext cx="8229600" cy="1097279"/>
          </a:xfrm>
        </p:spPr>
        <p:txBody>
          <a:bodyPr lIns="0" tIns="0" rIns="0" bIns="0" anchor="ctr"/>
          <a:lstStyle/>
          <a:p>
            <a:r>
              <a:rPr lang="en-US" sz="3000" dirty="0"/>
              <a:t>Cancer Cells Are Immortalized by Mechanisms That Maintain Telomere Length</a:t>
            </a:r>
          </a:p>
        </p:txBody>
      </p:sp>
      <p:sp>
        <p:nvSpPr>
          <p:cNvPr id="6" name="Content Placeholder 5"/>
          <p:cNvSpPr>
            <a:spLocks noGrp="1"/>
          </p:cNvSpPr>
          <p:nvPr>
            <p:ph sz="quarter" idx="13"/>
          </p:nvPr>
        </p:nvSpPr>
        <p:spPr>
          <a:xfrm>
            <a:off x="468084" y="1523999"/>
            <a:ext cx="8232775" cy="3089566"/>
          </a:xfrm>
        </p:spPr>
        <p:txBody>
          <a:bodyPr lIns="0" tIns="0" rIns="0" bIns="0"/>
          <a:lstStyle/>
          <a:p>
            <a:pPr marL="342000" indent="-342000"/>
            <a:r>
              <a:rPr lang="en-US" sz="2400" dirty="0">
                <a:solidFill>
                  <a:schemeClr val="tx1"/>
                </a:solidFill>
                <a:latin typeface="+mn-lt"/>
              </a:rPr>
              <a:t>Normal cells grown in culture divide a limited number of times.</a:t>
            </a:r>
          </a:p>
          <a:p>
            <a:pPr marL="342000" indent="-342000"/>
            <a:r>
              <a:rPr lang="en-US" sz="2400" dirty="0">
                <a:solidFill>
                  <a:schemeClr val="tx1"/>
                </a:solidFill>
                <a:latin typeface="+mn-lt"/>
              </a:rPr>
              <a:t>Under similar conditions, cancer cells exhibit no such limit and continue dividing indefinitely.</a:t>
            </a:r>
          </a:p>
          <a:p>
            <a:pPr marL="342000" indent="-342000"/>
            <a:r>
              <a:rPr lang="en-US" sz="2400" i="1" dirty="0">
                <a:solidFill>
                  <a:schemeClr val="tx1"/>
                </a:solidFill>
                <a:latin typeface="+mn-lt"/>
              </a:rPr>
              <a:t>HeLa</a:t>
            </a:r>
            <a:r>
              <a:rPr lang="en-US" sz="2400" dirty="0">
                <a:solidFill>
                  <a:schemeClr val="tx1"/>
                </a:solidFill>
                <a:latin typeface="+mn-lt"/>
              </a:rPr>
              <a:t> </a:t>
            </a:r>
            <a:r>
              <a:rPr lang="en-US" sz="2400" i="1" dirty="0">
                <a:solidFill>
                  <a:schemeClr val="tx1"/>
                </a:solidFill>
                <a:latin typeface="+mn-lt"/>
              </a:rPr>
              <a:t>cells</a:t>
            </a:r>
            <a:r>
              <a:rPr lang="en-US" sz="2400" dirty="0">
                <a:solidFill>
                  <a:schemeClr val="tx1"/>
                </a:solidFill>
                <a:latin typeface="+mn-lt"/>
              </a:rPr>
              <a:t> were collected from Henrietta Lacks and are a uterine cervical cancer cell that were isolated in </a:t>
            </a:r>
            <a:r>
              <a:rPr lang="en-US" sz="2400" dirty="0">
                <a:solidFill>
                  <a:schemeClr val="tx1"/>
                </a:solidFill>
                <a:latin typeface="+mn-lt"/>
                <a:cs typeface="Times New Roman" panose="02020603050405020304" pitchFamily="18" charset="0"/>
              </a:rPr>
              <a:t>1951</a:t>
            </a:r>
            <a:r>
              <a:rPr lang="en-US" sz="2400" dirty="0">
                <a:solidFill>
                  <a:schemeClr val="tx1"/>
                </a:solidFill>
                <a:latin typeface="+mn-lt"/>
              </a:rPr>
              <a:t> and have been dividing in culture for more than </a:t>
            </a:r>
            <a:r>
              <a:rPr lang="en-US" sz="2400" dirty="0">
                <a:solidFill>
                  <a:schemeClr val="tx1"/>
                </a:solidFill>
                <a:latin typeface="+mn-lt"/>
                <a:cs typeface="Times New Roman" panose="02020603050405020304" pitchFamily="18" charset="0"/>
              </a:rPr>
              <a:t>70</a:t>
            </a:r>
            <a:r>
              <a:rPr lang="en-US" sz="2400" dirty="0">
                <a:solidFill>
                  <a:schemeClr val="tx1"/>
                </a:solidFill>
                <a:latin typeface="+mn-lt"/>
              </a:rPr>
              <a:t> years.</a:t>
            </a:r>
          </a:p>
        </p:txBody>
      </p:sp>
    </p:spTree>
    <p:extLst>
      <p:ext uri="{BB962C8B-B14F-4D97-AF65-F5344CB8AC3E}">
        <p14:creationId xmlns:p14="http://schemas.microsoft.com/office/powerpoint/2010/main" val="264034707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02394"/>
            <a:ext cx="8229600" cy="620937"/>
          </a:xfrm>
        </p:spPr>
        <p:txBody>
          <a:bodyPr lIns="0" tIns="0" rIns="0" bIns="0"/>
          <a:lstStyle/>
          <a:p>
            <a:r>
              <a:rPr lang="en-US" dirty="0"/>
              <a:t>Radiation Therapy</a:t>
            </a:r>
            <a:endParaRPr lang="en-IN" sz="2800" dirty="0"/>
          </a:p>
        </p:txBody>
      </p:sp>
      <p:sp>
        <p:nvSpPr>
          <p:cNvPr id="8" name="Content Placeholder 7"/>
          <p:cNvSpPr>
            <a:spLocks noGrp="1"/>
          </p:cNvSpPr>
          <p:nvPr>
            <p:ph sz="quarter" idx="13"/>
          </p:nvPr>
        </p:nvSpPr>
        <p:spPr>
          <a:xfrm>
            <a:off x="457200" y="982638"/>
            <a:ext cx="8232775" cy="3766783"/>
          </a:xfrm>
        </p:spPr>
        <p:txBody>
          <a:bodyPr lIns="0" tIns="0" rIns="0" bIns="0"/>
          <a:lstStyle/>
          <a:p>
            <a:pPr marL="342000" indent="-342000"/>
            <a:r>
              <a:rPr lang="en-US" sz="2400" i="1" dirty="0">
                <a:solidFill>
                  <a:schemeClr val="tx1"/>
                </a:solidFill>
              </a:rPr>
              <a:t>Radiation therapy </a:t>
            </a:r>
            <a:r>
              <a:rPr lang="en-US" sz="2400" dirty="0">
                <a:solidFill>
                  <a:schemeClr val="tx1"/>
                </a:solidFill>
              </a:rPr>
              <a:t>uses high</a:t>
            </a:r>
            <a:r>
              <a:rPr lang="en-US" sz="2400" dirty="0">
                <a:solidFill>
                  <a:srgbClr val="FF0000"/>
                </a:solidFill>
              </a:rPr>
              <a:t>-</a:t>
            </a:r>
            <a:r>
              <a:rPr lang="en-US" sz="2400" dirty="0">
                <a:solidFill>
                  <a:schemeClr val="tx1"/>
                </a:solidFill>
              </a:rPr>
              <a:t>energy X-rays or other forms of ionizing radiation to kill cancer cells.</a:t>
            </a:r>
          </a:p>
          <a:p>
            <a:pPr marL="342000" indent="-342000"/>
            <a:r>
              <a:rPr lang="en-US" sz="2400" spc="-350" dirty="0">
                <a:solidFill>
                  <a:schemeClr val="tx1"/>
                </a:solidFill>
              </a:rPr>
              <a:t>D N A</a:t>
            </a:r>
            <a:r>
              <a:rPr lang="en-US" sz="2400" dirty="0">
                <a:solidFill>
                  <a:schemeClr val="tx1"/>
                </a:solidFill>
              </a:rPr>
              <a:t> damage caused by radiation activates the p53 pathway, which then triggers apoptosis. However, because p53 is frequently mutated in cancer, this pathway is not how most of the cells die. </a:t>
            </a:r>
          </a:p>
          <a:p>
            <a:pPr marL="342000" indent="-342000"/>
            <a:r>
              <a:rPr lang="en-US" sz="2400" dirty="0">
                <a:solidFill>
                  <a:schemeClr val="tx1"/>
                </a:solidFill>
              </a:rPr>
              <a:t>Radiation also causes so much chromosome damage that cells cannot progress through mitosis and will die trying to divide.</a:t>
            </a:r>
          </a:p>
        </p:txBody>
      </p:sp>
    </p:spTree>
    <p:extLst>
      <p:ext uri="{BB962C8B-B14F-4D97-AF65-F5344CB8AC3E}">
        <p14:creationId xmlns:p14="http://schemas.microsoft.com/office/powerpoint/2010/main" val="50210510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02394"/>
            <a:ext cx="8229600" cy="620937"/>
          </a:xfrm>
        </p:spPr>
        <p:txBody>
          <a:bodyPr lIns="0" tIns="0" rIns="0" bIns="0"/>
          <a:lstStyle/>
          <a:p>
            <a:r>
              <a:rPr lang="en-US" dirty="0"/>
              <a:t>Chemotherapy </a:t>
            </a:r>
            <a:r>
              <a:rPr lang="en-US" sz="2800" dirty="0"/>
              <a:t>(1 of 3)</a:t>
            </a:r>
            <a:endParaRPr lang="en-IN" sz="2800" dirty="0"/>
          </a:p>
        </p:txBody>
      </p:sp>
      <p:sp>
        <p:nvSpPr>
          <p:cNvPr id="8" name="Content Placeholder 7"/>
          <p:cNvSpPr>
            <a:spLocks noGrp="1"/>
          </p:cNvSpPr>
          <p:nvPr>
            <p:ph sz="quarter" idx="13"/>
          </p:nvPr>
        </p:nvSpPr>
        <p:spPr>
          <a:xfrm>
            <a:off x="457200" y="982638"/>
            <a:ext cx="8232775" cy="3766783"/>
          </a:xfrm>
        </p:spPr>
        <p:txBody>
          <a:bodyPr lIns="0" tIns="0" rIns="0" bIns="0"/>
          <a:lstStyle/>
          <a:p>
            <a:pPr marL="342000" indent="-342000"/>
            <a:r>
              <a:rPr lang="en-US" sz="2400" i="1" dirty="0">
                <a:solidFill>
                  <a:schemeClr val="tx1"/>
                </a:solidFill>
              </a:rPr>
              <a:t>Chemotherapy </a:t>
            </a:r>
            <a:r>
              <a:rPr lang="en-US" sz="2400" dirty="0">
                <a:solidFill>
                  <a:schemeClr val="tx1"/>
                </a:solidFill>
              </a:rPr>
              <a:t>usually</a:t>
            </a:r>
            <a:r>
              <a:rPr lang="en-US" sz="2400" i="1" dirty="0">
                <a:solidFill>
                  <a:schemeClr val="tx1"/>
                </a:solidFill>
              </a:rPr>
              <a:t> </a:t>
            </a:r>
            <a:r>
              <a:rPr lang="en-US" sz="2400" dirty="0">
                <a:solidFill>
                  <a:schemeClr val="tx1"/>
                </a:solidFill>
              </a:rPr>
              <a:t>uses drugs that kill dividing cells.</a:t>
            </a:r>
          </a:p>
          <a:p>
            <a:pPr marL="342000" indent="-342000"/>
            <a:r>
              <a:rPr lang="en-US" sz="2400" dirty="0">
                <a:solidFill>
                  <a:schemeClr val="tx1"/>
                </a:solidFill>
              </a:rPr>
              <a:t>These fall into four categories:</a:t>
            </a:r>
          </a:p>
          <a:p>
            <a:pPr marL="829818" lvl="1" indent="-342900"/>
            <a:r>
              <a:rPr lang="en-US" sz="2400" dirty="0">
                <a:solidFill>
                  <a:schemeClr val="tx1"/>
                </a:solidFill>
              </a:rPr>
              <a:t>Antimetabolites</a:t>
            </a:r>
          </a:p>
          <a:p>
            <a:pPr marL="829818" lvl="1" indent="-342900"/>
            <a:r>
              <a:rPr lang="en-US" sz="2400" dirty="0">
                <a:solidFill>
                  <a:schemeClr val="tx1"/>
                </a:solidFill>
              </a:rPr>
              <a:t>Alkylating agents</a:t>
            </a:r>
          </a:p>
          <a:p>
            <a:pPr marL="829818" lvl="1" indent="-342900"/>
            <a:r>
              <a:rPr lang="en-US" sz="2400" dirty="0">
                <a:solidFill>
                  <a:schemeClr val="tx1"/>
                </a:solidFill>
              </a:rPr>
              <a:t>Antibiotics</a:t>
            </a:r>
          </a:p>
          <a:p>
            <a:pPr marL="829818" lvl="1" indent="-342900"/>
            <a:r>
              <a:rPr lang="en-US" sz="2400" dirty="0">
                <a:solidFill>
                  <a:schemeClr val="tx1"/>
                </a:solidFill>
              </a:rPr>
              <a:t>Plant-derived drugs</a:t>
            </a:r>
          </a:p>
        </p:txBody>
      </p:sp>
    </p:spTree>
    <p:extLst>
      <p:ext uri="{BB962C8B-B14F-4D97-AF65-F5344CB8AC3E}">
        <p14:creationId xmlns:p14="http://schemas.microsoft.com/office/powerpoint/2010/main" val="340943282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2540"/>
            <a:ext cx="8229600" cy="630790"/>
          </a:xfrm>
        </p:spPr>
        <p:txBody>
          <a:bodyPr lIns="0" tIns="0" rIns="0" bIns="0"/>
          <a:lstStyle/>
          <a:p>
            <a:r>
              <a:rPr lang="en-US" dirty="0"/>
              <a:t>Chemotherapy </a:t>
            </a:r>
            <a:r>
              <a:rPr lang="en-US" sz="2800" dirty="0"/>
              <a:t>(2 of 3)</a:t>
            </a:r>
            <a:endParaRPr lang="en-IN" sz="2800" dirty="0"/>
          </a:p>
        </p:txBody>
      </p:sp>
      <p:sp>
        <p:nvSpPr>
          <p:cNvPr id="8" name="Content Placeholder 7"/>
          <p:cNvSpPr>
            <a:spLocks noGrp="1"/>
          </p:cNvSpPr>
          <p:nvPr>
            <p:ph sz="quarter" idx="13"/>
          </p:nvPr>
        </p:nvSpPr>
        <p:spPr>
          <a:xfrm>
            <a:off x="457200" y="979359"/>
            <a:ext cx="8232128" cy="849431"/>
          </a:xfrm>
        </p:spPr>
        <p:txBody>
          <a:bodyPr lIns="0" tIns="0" rIns="0" bIns="0"/>
          <a:lstStyle/>
          <a:p>
            <a:pPr marL="342000" indent="-342000">
              <a:buFont typeface="+mj-lt"/>
              <a:buAutoNum type="arabicPeriod"/>
            </a:pPr>
            <a:r>
              <a:rPr lang="en-US" sz="2400" dirty="0">
                <a:solidFill>
                  <a:schemeClr val="tx1"/>
                </a:solidFill>
              </a:rPr>
              <a:t> </a:t>
            </a:r>
            <a:r>
              <a:rPr lang="en-US" sz="2400" i="1" dirty="0">
                <a:solidFill>
                  <a:schemeClr val="tx1"/>
                </a:solidFill>
              </a:rPr>
              <a:t>Antimetabolites </a:t>
            </a:r>
            <a:r>
              <a:rPr lang="en-US" sz="2400" dirty="0">
                <a:solidFill>
                  <a:schemeClr val="tx1"/>
                </a:solidFill>
              </a:rPr>
              <a:t>inhibit metabolic pathways required for </a:t>
            </a:r>
            <a:br>
              <a:rPr lang="en-US" sz="2400" dirty="0">
                <a:solidFill>
                  <a:schemeClr val="tx1"/>
                </a:solidFill>
              </a:rPr>
            </a:br>
            <a:r>
              <a:rPr lang="en-US" sz="2400" dirty="0">
                <a:solidFill>
                  <a:schemeClr val="tx1"/>
                </a:solidFill>
              </a:rPr>
              <a:t> </a:t>
            </a:r>
            <a:r>
              <a:rPr lang="en-US" sz="2400" spc="-350" dirty="0">
                <a:solidFill>
                  <a:schemeClr val="tx1"/>
                </a:solidFill>
              </a:rPr>
              <a:t>D N A</a:t>
            </a:r>
            <a:r>
              <a:rPr lang="en-US" sz="2400" dirty="0">
                <a:solidFill>
                  <a:schemeClr val="tx1"/>
                </a:solidFill>
              </a:rPr>
              <a:t> synthesis.</a:t>
            </a:r>
          </a:p>
          <a:p>
            <a:pPr marL="342000" indent="-342000"/>
            <a:endParaRPr lang="en-US" sz="2400" dirty="0">
              <a:solidFill>
                <a:schemeClr val="tx1"/>
              </a:solidFill>
            </a:endParaRPr>
          </a:p>
        </p:txBody>
      </p:sp>
      <p:sp>
        <p:nvSpPr>
          <p:cNvPr id="2" name="Content Placeholder 1"/>
          <p:cNvSpPr>
            <a:spLocks noGrp="1"/>
          </p:cNvSpPr>
          <p:nvPr>
            <p:ph sz="quarter" idx="14"/>
          </p:nvPr>
        </p:nvSpPr>
        <p:spPr>
          <a:xfrm>
            <a:off x="457200" y="1848291"/>
            <a:ext cx="8386549" cy="829591"/>
          </a:xfrm>
        </p:spPr>
        <p:txBody>
          <a:bodyPr lIns="0" tIns="0" rIns="0" bIns="0"/>
          <a:lstStyle/>
          <a:p>
            <a:pPr marL="829818" lvl="1" indent="-342900"/>
            <a:r>
              <a:rPr lang="en-US" sz="2400" dirty="0">
                <a:solidFill>
                  <a:schemeClr val="tx1"/>
                </a:solidFill>
              </a:rPr>
              <a:t>Examples include </a:t>
            </a:r>
            <a:r>
              <a:rPr lang="en-US" sz="2400" i="1" dirty="0">
                <a:solidFill>
                  <a:schemeClr val="tx1"/>
                </a:solidFill>
              </a:rPr>
              <a:t>fluorouracil,</a:t>
            </a:r>
            <a:r>
              <a:rPr lang="en-US" sz="2400" dirty="0">
                <a:solidFill>
                  <a:schemeClr val="tx1"/>
                </a:solidFill>
              </a:rPr>
              <a:t> </a:t>
            </a:r>
            <a:r>
              <a:rPr lang="en-US" sz="2400" i="1" dirty="0">
                <a:solidFill>
                  <a:schemeClr val="tx1"/>
                </a:solidFill>
              </a:rPr>
              <a:t>methotrexate,</a:t>
            </a:r>
            <a:r>
              <a:rPr lang="en-US" sz="2400" dirty="0">
                <a:solidFill>
                  <a:schemeClr val="tx1"/>
                </a:solidFill>
              </a:rPr>
              <a:t> </a:t>
            </a:r>
            <a:r>
              <a:rPr lang="en-US" sz="2400" i="1" dirty="0">
                <a:solidFill>
                  <a:schemeClr val="tx1"/>
                </a:solidFill>
              </a:rPr>
              <a:t>fludarabine,</a:t>
            </a:r>
            <a:r>
              <a:rPr lang="en-US" sz="2400" dirty="0">
                <a:solidFill>
                  <a:schemeClr val="tx1"/>
                </a:solidFill>
              </a:rPr>
              <a:t> </a:t>
            </a:r>
            <a:r>
              <a:rPr lang="en-US" sz="2400" i="1" dirty="0">
                <a:solidFill>
                  <a:schemeClr val="tx1"/>
                </a:solidFill>
              </a:rPr>
              <a:t>pemetrexed,</a:t>
            </a:r>
            <a:r>
              <a:rPr lang="en-US" sz="2400" dirty="0">
                <a:solidFill>
                  <a:schemeClr val="tx1"/>
                </a:solidFill>
              </a:rPr>
              <a:t> and </a:t>
            </a:r>
            <a:r>
              <a:rPr lang="en-US" sz="2400" i="1" dirty="0">
                <a:solidFill>
                  <a:schemeClr val="tx1"/>
                </a:solidFill>
              </a:rPr>
              <a:t>gemcitabine</a:t>
            </a:r>
            <a:endParaRPr lang="en-IN" sz="2400" dirty="0">
              <a:solidFill>
                <a:schemeClr val="tx1"/>
              </a:solidFill>
            </a:endParaRPr>
          </a:p>
        </p:txBody>
      </p:sp>
      <p:sp>
        <p:nvSpPr>
          <p:cNvPr id="3" name="Content Placeholder 2"/>
          <p:cNvSpPr>
            <a:spLocks noGrp="1"/>
          </p:cNvSpPr>
          <p:nvPr>
            <p:ph sz="quarter" idx="15"/>
          </p:nvPr>
        </p:nvSpPr>
        <p:spPr>
          <a:xfrm>
            <a:off x="473075" y="2782183"/>
            <a:ext cx="8229600" cy="728453"/>
          </a:xfrm>
        </p:spPr>
        <p:txBody>
          <a:bodyPr lIns="0" tIns="0" rIns="0" bIns="0"/>
          <a:lstStyle/>
          <a:p>
            <a:pPr marL="342000" indent="-342000">
              <a:buFont typeface="+mj-lt"/>
              <a:buAutoNum type="arabicPeriod" startAt="2"/>
            </a:pPr>
            <a:r>
              <a:rPr lang="en-US" sz="2400" dirty="0">
                <a:solidFill>
                  <a:schemeClr val="tx1"/>
                </a:solidFill>
              </a:rPr>
              <a:t> </a:t>
            </a:r>
            <a:r>
              <a:rPr lang="en-US" sz="2400" i="1" dirty="0">
                <a:solidFill>
                  <a:schemeClr val="tx1"/>
                </a:solidFill>
              </a:rPr>
              <a:t>Alkylating agents </a:t>
            </a:r>
            <a:r>
              <a:rPr lang="en-US" sz="2400" dirty="0">
                <a:solidFill>
                  <a:schemeClr val="tx1"/>
                </a:solidFill>
              </a:rPr>
              <a:t>chemically crosslink the </a:t>
            </a:r>
            <a:r>
              <a:rPr lang="en-US" sz="2400" spc="-350" dirty="0">
                <a:solidFill>
                  <a:schemeClr val="tx1"/>
                </a:solidFill>
              </a:rPr>
              <a:t>D N A</a:t>
            </a:r>
            <a:r>
              <a:rPr lang="en-US" sz="2400" dirty="0">
                <a:solidFill>
                  <a:schemeClr val="tx1"/>
                </a:solidFill>
              </a:rPr>
              <a:t> double</a:t>
            </a:r>
            <a:br>
              <a:rPr lang="en-US" sz="2400" dirty="0">
                <a:solidFill>
                  <a:schemeClr val="tx1"/>
                </a:solidFill>
              </a:rPr>
            </a:br>
            <a:r>
              <a:rPr lang="en-US" sz="2400" dirty="0">
                <a:solidFill>
                  <a:schemeClr val="tx1"/>
                </a:solidFill>
              </a:rPr>
              <a:t> helix.</a:t>
            </a:r>
            <a:endParaRPr lang="en-IN" sz="2400" dirty="0">
              <a:solidFill>
                <a:schemeClr val="tx1"/>
              </a:solidFill>
            </a:endParaRPr>
          </a:p>
        </p:txBody>
      </p:sp>
      <p:sp>
        <p:nvSpPr>
          <p:cNvPr id="4" name="Content Placeholder 3"/>
          <p:cNvSpPr>
            <a:spLocks noGrp="1"/>
          </p:cNvSpPr>
          <p:nvPr>
            <p:ph sz="quarter" idx="16"/>
          </p:nvPr>
        </p:nvSpPr>
        <p:spPr>
          <a:xfrm>
            <a:off x="457200" y="3658794"/>
            <a:ext cx="8232128" cy="1146270"/>
          </a:xfrm>
        </p:spPr>
        <p:txBody>
          <a:bodyPr lIns="0" tIns="0" rIns="0" bIns="0"/>
          <a:lstStyle/>
          <a:p>
            <a:pPr marL="829818" lvl="1" indent="-342900"/>
            <a:r>
              <a:rPr lang="en-US" sz="2400" dirty="0"/>
              <a:t>Examples include</a:t>
            </a:r>
            <a:r>
              <a:rPr lang="en-US" sz="2400" i="1" dirty="0"/>
              <a:t> cyclophosphamide, chlorambucil, </a:t>
            </a:r>
            <a:r>
              <a:rPr lang="en-US" sz="2400" dirty="0"/>
              <a:t>and</a:t>
            </a:r>
            <a:r>
              <a:rPr lang="en-US" sz="2400" i="1" dirty="0"/>
              <a:t> cisplatin</a:t>
            </a:r>
            <a:endParaRPr lang="en-US" sz="2400" i="1" dirty="0">
              <a:solidFill>
                <a:srgbClr val="FF0000"/>
              </a:solidFill>
            </a:endParaRPr>
          </a:p>
        </p:txBody>
      </p:sp>
    </p:spTree>
    <p:extLst>
      <p:ext uri="{BB962C8B-B14F-4D97-AF65-F5344CB8AC3E}">
        <p14:creationId xmlns:p14="http://schemas.microsoft.com/office/powerpoint/2010/main" val="329054698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2540"/>
            <a:ext cx="8229600" cy="630790"/>
          </a:xfrm>
        </p:spPr>
        <p:txBody>
          <a:bodyPr lIns="0" tIns="0" rIns="0" bIns="0"/>
          <a:lstStyle/>
          <a:p>
            <a:r>
              <a:rPr lang="en-US" dirty="0"/>
              <a:t>Chemotherapy </a:t>
            </a:r>
            <a:r>
              <a:rPr lang="en-US" sz="2800" dirty="0"/>
              <a:t>(3 of 3)</a:t>
            </a:r>
            <a:endParaRPr lang="en-IN" sz="2800" dirty="0"/>
          </a:p>
        </p:txBody>
      </p:sp>
      <p:sp>
        <p:nvSpPr>
          <p:cNvPr id="8" name="Content Placeholder 7"/>
          <p:cNvSpPr>
            <a:spLocks noGrp="1"/>
          </p:cNvSpPr>
          <p:nvPr>
            <p:ph sz="quarter" idx="13"/>
          </p:nvPr>
        </p:nvSpPr>
        <p:spPr>
          <a:xfrm>
            <a:off x="457200" y="979359"/>
            <a:ext cx="8232128" cy="849431"/>
          </a:xfrm>
        </p:spPr>
        <p:txBody>
          <a:bodyPr lIns="0" tIns="0" rIns="0" bIns="0"/>
          <a:lstStyle/>
          <a:p>
            <a:pPr marL="457200" indent="-457200">
              <a:buFont typeface="+mj-lt"/>
              <a:buAutoNum type="arabicPeriod" startAt="3"/>
            </a:pPr>
            <a:r>
              <a:rPr lang="en-US" sz="2400" dirty="0"/>
              <a:t> </a:t>
            </a:r>
            <a:r>
              <a:rPr lang="en-US" sz="2400" i="1" dirty="0"/>
              <a:t>Antibiotics </a:t>
            </a:r>
            <a:r>
              <a:rPr lang="en-US" sz="2400" dirty="0"/>
              <a:t>inhibit DNA function by binding the DNA or</a:t>
            </a:r>
            <a:br>
              <a:rPr lang="en-US" sz="2400" dirty="0"/>
            </a:br>
            <a:r>
              <a:rPr lang="en-US" sz="2400" dirty="0"/>
              <a:t> inhibiting topoisomerases needed for replication</a:t>
            </a:r>
            <a:endParaRPr lang="en-US" sz="2400" dirty="0">
              <a:solidFill>
                <a:schemeClr val="tx1"/>
              </a:solidFill>
            </a:endParaRPr>
          </a:p>
        </p:txBody>
      </p:sp>
      <p:sp>
        <p:nvSpPr>
          <p:cNvPr id="2" name="Content Placeholder 1"/>
          <p:cNvSpPr>
            <a:spLocks noGrp="1"/>
          </p:cNvSpPr>
          <p:nvPr>
            <p:ph sz="quarter" idx="14"/>
          </p:nvPr>
        </p:nvSpPr>
        <p:spPr>
          <a:xfrm>
            <a:off x="457200" y="2033515"/>
            <a:ext cx="8386549" cy="450378"/>
          </a:xfrm>
        </p:spPr>
        <p:txBody>
          <a:bodyPr lIns="0" tIns="0" rIns="0" bIns="0"/>
          <a:lstStyle/>
          <a:p>
            <a:pPr marL="829818" lvl="1" indent="-342900">
              <a:tabLst>
                <a:tab pos="568325" algn="l"/>
              </a:tabLst>
            </a:pPr>
            <a:r>
              <a:rPr lang="en-US" sz="2400" dirty="0"/>
              <a:t>Examples include </a:t>
            </a:r>
            <a:r>
              <a:rPr lang="en-US" sz="2400" i="1" dirty="0"/>
              <a:t>doxorubicin</a:t>
            </a:r>
            <a:r>
              <a:rPr lang="en-US" sz="2400" dirty="0"/>
              <a:t> and </a:t>
            </a:r>
            <a:r>
              <a:rPr lang="en-US" sz="2400" i="1" dirty="0"/>
              <a:t>epirubicin</a:t>
            </a:r>
          </a:p>
        </p:txBody>
      </p:sp>
      <p:sp>
        <p:nvSpPr>
          <p:cNvPr id="3" name="Content Placeholder 2"/>
          <p:cNvSpPr>
            <a:spLocks noGrp="1"/>
          </p:cNvSpPr>
          <p:nvPr>
            <p:ph sz="quarter" idx="15"/>
          </p:nvPr>
        </p:nvSpPr>
        <p:spPr>
          <a:xfrm>
            <a:off x="473075" y="2729543"/>
            <a:ext cx="8229600" cy="955344"/>
          </a:xfrm>
        </p:spPr>
        <p:txBody>
          <a:bodyPr lIns="0" tIns="0" rIns="0" bIns="0"/>
          <a:lstStyle/>
          <a:p>
            <a:pPr marL="342000" indent="-342000">
              <a:buFont typeface="+mj-lt"/>
              <a:buAutoNum type="arabicPeriod" startAt="4"/>
              <a:tabLst>
                <a:tab pos="568325" algn="l"/>
              </a:tabLst>
            </a:pPr>
            <a:r>
              <a:rPr lang="en-US" sz="2400" spc="-300" dirty="0"/>
              <a:t>  </a:t>
            </a:r>
            <a:r>
              <a:rPr lang="en-US" sz="2400" i="1" dirty="0"/>
              <a:t>Plant-derived </a:t>
            </a:r>
            <a:r>
              <a:rPr lang="en-US" sz="2400" dirty="0"/>
              <a:t>drugs either inhibit topoisomerases or</a:t>
            </a:r>
            <a:br>
              <a:rPr lang="en-US" sz="2400" dirty="0"/>
            </a:br>
            <a:r>
              <a:rPr lang="en-US" sz="2400" dirty="0"/>
              <a:t> disrupt the microtubules of the mitotic spindle.</a:t>
            </a:r>
          </a:p>
        </p:txBody>
      </p:sp>
      <p:sp>
        <p:nvSpPr>
          <p:cNvPr id="4" name="Content Placeholder 3"/>
          <p:cNvSpPr>
            <a:spLocks noGrp="1"/>
          </p:cNvSpPr>
          <p:nvPr>
            <p:ph sz="quarter" idx="16"/>
          </p:nvPr>
        </p:nvSpPr>
        <p:spPr>
          <a:xfrm>
            <a:off x="457200" y="3780411"/>
            <a:ext cx="8232128" cy="586873"/>
          </a:xfrm>
        </p:spPr>
        <p:txBody>
          <a:bodyPr lIns="0" tIns="0" rIns="0" bIns="0"/>
          <a:lstStyle/>
          <a:p>
            <a:pPr marL="829818" lvl="1" indent="-342900"/>
            <a:r>
              <a:rPr lang="en-US" sz="2400" dirty="0">
                <a:solidFill>
                  <a:schemeClr val="tx1"/>
                </a:solidFill>
              </a:rPr>
              <a:t>Examples include </a:t>
            </a:r>
            <a:r>
              <a:rPr lang="en-US" sz="2400" i="1" dirty="0">
                <a:solidFill>
                  <a:schemeClr val="tx1"/>
                </a:solidFill>
              </a:rPr>
              <a:t>etoposide</a:t>
            </a:r>
            <a:r>
              <a:rPr lang="en-US" sz="2400" dirty="0">
                <a:solidFill>
                  <a:schemeClr val="tx1"/>
                </a:solidFill>
              </a:rPr>
              <a:t> and </a:t>
            </a:r>
            <a:r>
              <a:rPr lang="en-US" sz="2400" i="1" dirty="0">
                <a:solidFill>
                  <a:schemeClr val="tx1"/>
                </a:solidFill>
              </a:rPr>
              <a:t>Taxol</a:t>
            </a:r>
          </a:p>
        </p:txBody>
      </p:sp>
    </p:spTree>
    <p:extLst>
      <p:ext uri="{BB962C8B-B14F-4D97-AF65-F5344CB8AC3E}">
        <p14:creationId xmlns:p14="http://schemas.microsoft.com/office/powerpoint/2010/main" val="392734155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02394"/>
            <a:ext cx="8229600" cy="620937"/>
          </a:xfrm>
        </p:spPr>
        <p:txBody>
          <a:bodyPr lIns="0" tIns="0" rIns="0" bIns="0"/>
          <a:lstStyle/>
          <a:p>
            <a:r>
              <a:rPr lang="en-US" dirty="0"/>
              <a:t>More Specific Treatment</a:t>
            </a:r>
            <a:endParaRPr lang="en-IN" sz="2800" dirty="0"/>
          </a:p>
        </p:txBody>
      </p:sp>
      <p:sp>
        <p:nvSpPr>
          <p:cNvPr id="8" name="Content Placeholder 7"/>
          <p:cNvSpPr>
            <a:spLocks noGrp="1"/>
          </p:cNvSpPr>
          <p:nvPr>
            <p:ph sz="quarter" idx="13"/>
          </p:nvPr>
        </p:nvSpPr>
        <p:spPr>
          <a:xfrm>
            <a:off x="457200" y="968990"/>
            <a:ext cx="8232775" cy="3766783"/>
          </a:xfrm>
        </p:spPr>
        <p:txBody>
          <a:bodyPr lIns="0" tIns="0" rIns="0" bIns="0"/>
          <a:lstStyle/>
          <a:p>
            <a:pPr marL="342000" indent="-342000"/>
            <a:r>
              <a:rPr lang="en-US" sz="2400" dirty="0">
                <a:solidFill>
                  <a:schemeClr val="tx1"/>
                </a:solidFill>
              </a:rPr>
              <a:t>Less toxic approaches are possible for cancers that require a specific hormone for growth.</a:t>
            </a:r>
          </a:p>
          <a:p>
            <a:pPr marL="342000" indent="-342000"/>
            <a:r>
              <a:rPr lang="en-US" sz="2400" dirty="0">
                <a:solidFill>
                  <a:schemeClr val="tx1"/>
                </a:solidFill>
              </a:rPr>
              <a:t>Breast cancers that require estrogen for their growth can be treated with </a:t>
            </a:r>
            <a:r>
              <a:rPr lang="en-US" sz="2400" i="1" dirty="0">
                <a:solidFill>
                  <a:schemeClr val="tx1"/>
                </a:solidFill>
              </a:rPr>
              <a:t>tamoxifen,</a:t>
            </a:r>
            <a:r>
              <a:rPr lang="en-US" sz="2400" dirty="0">
                <a:solidFill>
                  <a:schemeClr val="tx1"/>
                </a:solidFill>
              </a:rPr>
              <a:t> which binds estrogen receptors and prevents activation.</a:t>
            </a:r>
          </a:p>
          <a:p>
            <a:pPr marL="342000" indent="-342000"/>
            <a:r>
              <a:rPr lang="en-US" sz="2400" dirty="0">
                <a:solidFill>
                  <a:schemeClr val="tx1"/>
                </a:solidFill>
              </a:rPr>
              <a:t>Tamoxifen can both treat breast cancers and prevent occurrence in at-risk individuals.</a:t>
            </a:r>
          </a:p>
        </p:txBody>
      </p:sp>
    </p:spTree>
    <p:extLst>
      <p:ext uri="{BB962C8B-B14F-4D97-AF65-F5344CB8AC3E}">
        <p14:creationId xmlns:p14="http://schemas.microsoft.com/office/powerpoint/2010/main" val="38863283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02394"/>
            <a:ext cx="8229600" cy="620937"/>
          </a:xfrm>
        </p:spPr>
        <p:txBody>
          <a:bodyPr lIns="0" tIns="0" rIns="0" bIns="0"/>
          <a:lstStyle/>
          <a:p>
            <a:r>
              <a:rPr lang="en-US" dirty="0"/>
              <a:t>Complications</a:t>
            </a:r>
            <a:endParaRPr lang="en-IN" sz="2800" dirty="0"/>
          </a:p>
        </p:txBody>
      </p:sp>
      <p:sp>
        <p:nvSpPr>
          <p:cNvPr id="8" name="Content Placeholder 7"/>
          <p:cNvSpPr>
            <a:spLocks noGrp="1"/>
          </p:cNvSpPr>
          <p:nvPr>
            <p:ph sz="quarter" idx="13"/>
          </p:nvPr>
        </p:nvSpPr>
        <p:spPr>
          <a:xfrm>
            <a:off x="457200" y="968990"/>
            <a:ext cx="8232775" cy="3944204"/>
          </a:xfrm>
        </p:spPr>
        <p:txBody>
          <a:bodyPr lIns="0" tIns="0" rIns="0" bIns="0"/>
          <a:lstStyle/>
          <a:p>
            <a:pPr marL="342000" indent="-342000"/>
            <a:r>
              <a:rPr lang="en-US" sz="2400" dirty="0">
                <a:solidFill>
                  <a:schemeClr val="tx1"/>
                </a:solidFill>
              </a:rPr>
              <a:t>Tumors tend to acquire mutations that make them resistant to the drugs used for treatment.</a:t>
            </a:r>
          </a:p>
          <a:p>
            <a:pPr marL="342000" indent="-342000"/>
            <a:r>
              <a:rPr lang="en-US" sz="2400" dirty="0">
                <a:solidFill>
                  <a:schemeClr val="tx1"/>
                </a:solidFill>
              </a:rPr>
              <a:t>This multiple drug resistance occurs because cells start producing </a:t>
            </a:r>
            <a:r>
              <a:rPr lang="en-US" sz="2400" i="1" dirty="0">
                <a:solidFill>
                  <a:schemeClr val="tx1"/>
                </a:solidFill>
              </a:rPr>
              <a:t>multidrug resistant transport proteins</a:t>
            </a:r>
            <a:r>
              <a:rPr lang="en-US" sz="2400" dirty="0">
                <a:solidFill>
                  <a:schemeClr val="tx1"/>
                </a:solidFill>
              </a:rPr>
              <a:t> (</a:t>
            </a:r>
            <a:r>
              <a:rPr lang="en-US" sz="2400" i="1" dirty="0">
                <a:solidFill>
                  <a:schemeClr val="tx1"/>
                </a:solidFill>
              </a:rPr>
              <a:t>ABC transporters</a:t>
            </a:r>
            <a:r>
              <a:rPr lang="en-US" sz="2400" dirty="0">
                <a:solidFill>
                  <a:schemeClr val="tx1"/>
                </a:solidFill>
              </a:rPr>
              <a:t>).</a:t>
            </a:r>
          </a:p>
          <a:p>
            <a:pPr marL="342000" indent="-342000"/>
            <a:r>
              <a:rPr lang="en-US" sz="2400" dirty="0">
                <a:solidFill>
                  <a:schemeClr val="tx1"/>
                </a:solidFill>
              </a:rPr>
              <a:t>These pump a wide range of hydrophobic drugs out of the cell.</a:t>
            </a:r>
          </a:p>
          <a:p>
            <a:pPr marL="342000" indent="-342000"/>
            <a:r>
              <a:rPr lang="en-US" sz="2400" dirty="0">
                <a:solidFill>
                  <a:schemeClr val="tx1"/>
                </a:solidFill>
              </a:rPr>
              <a:t>Scientists are looking for ways to target cancer stem cells specifically.</a:t>
            </a:r>
          </a:p>
        </p:txBody>
      </p:sp>
    </p:spTree>
    <p:extLst>
      <p:ext uri="{BB962C8B-B14F-4D97-AF65-F5344CB8AC3E}">
        <p14:creationId xmlns:p14="http://schemas.microsoft.com/office/powerpoint/2010/main" val="398417631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9904" y="211578"/>
            <a:ext cx="8229600" cy="1617224"/>
          </a:xfrm>
        </p:spPr>
        <p:txBody>
          <a:bodyPr lIns="0" tIns="0" rIns="0" bIns="0"/>
          <a:lstStyle/>
          <a:p>
            <a:r>
              <a:rPr lang="en-US" dirty="0"/>
              <a:t>Molecular Targeting Can Attack Cancer Cells More Specifically Than Chemotherapy</a:t>
            </a:r>
            <a:endParaRPr lang="en-IN" sz="2800" dirty="0"/>
          </a:p>
        </p:txBody>
      </p:sp>
      <p:sp>
        <p:nvSpPr>
          <p:cNvPr id="8" name="Content Placeholder 7"/>
          <p:cNvSpPr>
            <a:spLocks noGrp="1"/>
          </p:cNvSpPr>
          <p:nvPr>
            <p:ph sz="quarter" idx="13"/>
          </p:nvPr>
        </p:nvSpPr>
        <p:spPr>
          <a:xfrm>
            <a:off x="457200" y="2019868"/>
            <a:ext cx="8232775" cy="3125338"/>
          </a:xfrm>
        </p:spPr>
        <p:txBody>
          <a:bodyPr lIns="0" tIns="0" rIns="0" bIns="0"/>
          <a:lstStyle/>
          <a:p>
            <a:pPr marL="342000" indent="-342000"/>
            <a:r>
              <a:rPr lang="en-US" sz="2400" dirty="0">
                <a:solidFill>
                  <a:schemeClr val="tx1"/>
                </a:solidFill>
              </a:rPr>
              <a:t>In </a:t>
            </a:r>
            <a:r>
              <a:rPr lang="en-US" sz="2400" i="1" dirty="0">
                <a:solidFill>
                  <a:schemeClr val="tx1"/>
                </a:solidFill>
              </a:rPr>
              <a:t>molecular targeting</a:t>
            </a:r>
            <a:r>
              <a:rPr lang="en-US" sz="2400" dirty="0">
                <a:solidFill>
                  <a:schemeClr val="tx1"/>
                </a:solidFill>
              </a:rPr>
              <a:t>, drugs are designed to specifically target the proteins critical to the cancer cells.</a:t>
            </a:r>
          </a:p>
          <a:p>
            <a:pPr marL="342000" indent="-342000"/>
            <a:r>
              <a:rPr lang="en-US" sz="2400" dirty="0">
                <a:solidFill>
                  <a:schemeClr val="tx1"/>
                </a:solidFill>
              </a:rPr>
              <a:t>A well studied example of this is the monoclonal antibody </a:t>
            </a:r>
            <a:r>
              <a:rPr lang="en-US" sz="2400" i="1" dirty="0">
                <a:solidFill>
                  <a:schemeClr val="tx1"/>
                </a:solidFill>
              </a:rPr>
              <a:t>Herceptin.</a:t>
            </a:r>
          </a:p>
          <a:p>
            <a:pPr marL="342000" indent="-342000"/>
            <a:r>
              <a:rPr lang="en-US" sz="2400" dirty="0">
                <a:solidFill>
                  <a:schemeClr val="tx1"/>
                </a:solidFill>
              </a:rPr>
              <a:t>In</a:t>
            </a:r>
            <a:r>
              <a:rPr lang="en-US" sz="2400" i="1" dirty="0">
                <a:solidFill>
                  <a:schemeClr val="tx1"/>
                </a:solidFill>
              </a:rPr>
              <a:t> rational drug design,</a:t>
            </a:r>
            <a:r>
              <a:rPr lang="en-US" sz="2400" dirty="0">
                <a:solidFill>
                  <a:schemeClr val="tx1"/>
                </a:solidFill>
              </a:rPr>
              <a:t> chemical agents are identified that disrupt particular molecules mutated in cancer cells.</a:t>
            </a:r>
          </a:p>
        </p:txBody>
      </p:sp>
    </p:spTree>
    <p:extLst>
      <p:ext uri="{BB962C8B-B14F-4D97-AF65-F5344CB8AC3E}">
        <p14:creationId xmlns:p14="http://schemas.microsoft.com/office/powerpoint/2010/main" val="10475678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02394"/>
            <a:ext cx="8229600" cy="620937"/>
          </a:xfrm>
        </p:spPr>
        <p:txBody>
          <a:bodyPr lIns="0" tIns="0" rIns="0" bIns="0"/>
          <a:lstStyle/>
          <a:p>
            <a:r>
              <a:rPr lang="en-US" dirty="0"/>
              <a:t>Anti-angiogenic Therapy</a:t>
            </a:r>
            <a:endParaRPr lang="en-IN" sz="2800" dirty="0"/>
          </a:p>
        </p:txBody>
      </p:sp>
      <p:sp>
        <p:nvSpPr>
          <p:cNvPr id="8" name="Content Placeholder 7"/>
          <p:cNvSpPr>
            <a:spLocks noGrp="1"/>
          </p:cNvSpPr>
          <p:nvPr>
            <p:ph sz="quarter" idx="13"/>
          </p:nvPr>
        </p:nvSpPr>
        <p:spPr>
          <a:xfrm>
            <a:off x="457200" y="968990"/>
            <a:ext cx="8232775" cy="3944204"/>
          </a:xfrm>
        </p:spPr>
        <p:txBody>
          <a:bodyPr lIns="0" tIns="0" rIns="0" bIns="0"/>
          <a:lstStyle/>
          <a:p>
            <a:pPr marL="342000" indent="-342000"/>
            <a:r>
              <a:rPr lang="en-US" sz="2400" dirty="0">
                <a:solidFill>
                  <a:schemeClr val="tx1"/>
                </a:solidFill>
              </a:rPr>
              <a:t>Sustained tumor growth relies on angiogenesis; thus, inhibitors of this process might be expected to be useful in cancer treatment.</a:t>
            </a:r>
          </a:p>
          <a:p>
            <a:pPr marL="342000" indent="-342000"/>
            <a:r>
              <a:rPr lang="en-US" sz="2400" i="1" dirty="0">
                <a:solidFill>
                  <a:schemeClr val="tx1"/>
                </a:solidFill>
              </a:rPr>
              <a:t>Anti-angiogenic therapy </a:t>
            </a:r>
            <a:r>
              <a:rPr lang="en-US" sz="2400" dirty="0">
                <a:solidFill>
                  <a:schemeClr val="tx1"/>
                </a:solidFill>
              </a:rPr>
              <a:t>is based on this idea.</a:t>
            </a:r>
          </a:p>
          <a:p>
            <a:pPr marL="342000" indent="-342000"/>
            <a:r>
              <a:rPr lang="en-US" sz="2400" dirty="0">
                <a:solidFill>
                  <a:schemeClr val="tx1"/>
                </a:solidFill>
              </a:rPr>
              <a:t>The first drug approved for anti-angiogenic therapy was </a:t>
            </a:r>
            <a:r>
              <a:rPr lang="en-US" sz="2400" i="1" dirty="0">
                <a:solidFill>
                  <a:schemeClr val="tx1"/>
                </a:solidFill>
              </a:rPr>
              <a:t>Avastin</a:t>
            </a:r>
            <a:r>
              <a:rPr lang="en-US" sz="2400" dirty="0">
                <a:solidFill>
                  <a:schemeClr val="tx1"/>
                </a:solidFill>
              </a:rPr>
              <a:t>; short-term survival is improved in some types of cancer, but the benefits are usually temporary.</a:t>
            </a:r>
          </a:p>
        </p:txBody>
      </p:sp>
    </p:spTree>
    <p:extLst>
      <p:ext uri="{BB962C8B-B14F-4D97-AF65-F5344CB8AC3E}">
        <p14:creationId xmlns:p14="http://schemas.microsoft.com/office/powerpoint/2010/main" val="8044056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84282"/>
            <a:ext cx="8229600" cy="1084961"/>
          </a:xfrm>
        </p:spPr>
        <p:txBody>
          <a:bodyPr lIns="0" tIns="0" rIns="0" bIns="0"/>
          <a:lstStyle/>
          <a:p>
            <a:r>
              <a:rPr lang="en-US" dirty="0"/>
              <a:t>Using the Immune System to Target Cancer Cells</a:t>
            </a:r>
            <a:endParaRPr lang="en-IN" sz="2800" dirty="0"/>
          </a:p>
        </p:txBody>
      </p:sp>
      <p:sp>
        <p:nvSpPr>
          <p:cNvPr id="8" name="Content Placeholder 7"/>
          <p:cNvSpPr>
            <a:spLocks noGrp="1"/>
          </p:cNvSpPr>
          <p:nvPr>
            <p:ph sz="quarter" idx="13"/>
          </p:nvPr>
        </p:nvSpPr>
        <p:spPr>
          <a:xfrm>
            <a:off x="457200" y="1446662"/>
            <a:ext cx="8232775" cy="3466531"/>
          </a:xfrm>
        </p:spPr>
        <p:txBody>
          <a:bodyPr lIns="0" tIns="0" rIns="0" bIns="0"/>
          <a:lstStyle/>
          <a:p>
            <a:pPr marL="342000" indent="-342000"/>
            <a:r>
              <a:rPr lang="en-US" sz="2400" i="1" dirty="0">
                <a:solidFill>
                  <a:schemeClr val="tx1"/>
                </a:solidFill>
              </a:rPr>
              <a:t>Immunotherapy</a:t>
            </a:r>
            <a:r>
              <a:rPr lang="en-US" sz="2400" dirty="0">
                <a:solidFill>
                  <a:schemeClr val="tx1"/>
                </a:solidFill>
              </a:rPr>
              <a:t> exploits the ability of the immune system to recognize cancer cells.</a:t>
            </a:r>
          </a:p>
          <a:p>
            <a:pPr marL="342000" indent="-342000"/>
            <a:r>
              <a:rPr lang="en-US" sz="2400" dirty="0">
                <a:solidFill>
                  <a:schemeClr val="tx1"/>
                </a:solidFill>
              </a:rPr>
              <a:t>Some success has been seen using </a:t>
            </a:r>
            <a:r>
              <a:rPr lang="en-US" sz="2400" i="1" dirty="0">
                <a:solidFill>
                  <a:schemeClr val="tx1"/>
                </a:solidFill>
              </a:rPr>
              <a:t>bacillus Calmette-Guérin </a:t>
            </a:r>
            <a:r>
              <a:rPr lang="en-US" sz="2400" dirty="0">
                <a:solidFill>
                  <a:schemeClr val="tx1"/>
                </a:solidFill>
              </a:rPr>
              <a:t>(</a:t>
            </a:r>
            <a:r>
              <a:rPr lang="en-US" sz="2400" i="1" spc="-350" dirty="0">
                <a:solidFill>
                  <a:schemeClr val="tx1"/>
                </a:solidFill>
              </a:rPr>
              <a:t>B C G </a:t>
            </a:r>
            <a:r>
              <a:rPr lang="en-US" sz="2400" dirty="0">
                <a:solidFill>
                  <a:schemeClr val="tx1"/>
                </a:solidFill>
              </a:rPr>
              <a:t>).</a:t>
            </a:r>
          </a:p>
          <a:p>
            <a:pPr marL="342000" indent="-342000"/>
            <a:r>
              <a:rPr lang="en-US" sz="2400" dirty="0">
                <a:solidFill>
                  <a:schemeClr val="tx1"/>
                </a:solidFill>
              </a:rPr>
              <a:t>This strain elicits a strong immune response and has been used to reduce cancer recurrence in bladder cancer.</a:t>
            </a:r>
          </a:p>
        </p:txBody>
      </p:sp>
    </p:spTree>
    <p:extLst>
      <p:ext uri="{BB962C8B-B14F-4D97-AF65-F5344CB8AC3E}">
        <p14:creationId xmlns:p14="http://schemas.microsoft.com/office/powerpoint/2010/main" val="304556163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75098"/>
            <a:ext cx="8229600" cy="648231"/>
          </a:xfrm>
        </p:spPr>
        <p:txBody>
          <a:bodyPr lIns="0" tIns="0" rIns="0" bIns="0"/>
          <a:lstStyle/>
          <a:p>
            <a:r>
              <a:rPr lang="en-US" dirty="0"/>
              <a:t>Other Treatments</a:t>
            </a:r>
            <a:endParaRPr lang="en-IN" sz="2800" dirty="0"/>
          </a:p>
        </p:txBody>
      </p:sp>
      <p:sp>
        <p:nvSpPr>
          <p:cNvPr id="8" name="Content Placeholder 7"/>
          <p:cNvSpPr>
            <a:spLocks noGrp="1"/>
          </p:cNvSpPr>
          <p:nvPr>
            <p:ph sz="quarter" idx="13"/>
          </p:nvPr>
        </p:nvSpPr>
        <p:spPr>
          <a:xfrm>
            <a:off x="457200" y="955344"/>
            <a:ext cx="8232775" cy="3971497"/>
          </a:xfrm>
        </p:spPr>
        <p:txBody>
          <a:bodyPr lIns="0" tIns="0" rIns="0" bIns="0"/>
          <a:lstStyle/>
          <a:p>
            <a:pPr marL="342000" indent="-342000"/>
            <a:r>
              <a:rPr lang="en-US" sz="2400" i="1" dirty="0">
                <a:solidFill>
                  <a:schemeClr val="tx1"/>
                </a:solidFill>
              </a:rPr>
              <a:t>Interferon alpha </a:t>
            </a:r>
            <a:r>
              <a:rPr lang="en-US" sz="2400" dirty="0">
                <a:solidFill>
                  <a:schemeClr val="tx1"/>
                </a:solidFill>
              </a:rPr>
              <a:t>and </a:t>
            </a:r>
            <a:r>
              <a:rPr lang="en-US" sz="2400" i="1" dirty="0">
                <a:solidFill>
                  <a:schemeClr val="tx1"/>
                </a:solidFill>
              </a:rPr>
              <a:t>interleukin-2</a:t>
            </a:r>
            <a:r>
              <a:rPr lang="en-US" sz="2400" dirty="0">
                <a:solidFill>
                  <a:schemeClr val="tx1"/>
                </a:solidFill>
              </a:rPr>
              <a:t> (</a:t>
            </a:r>
            <a:r>
              <a:rPr lang="en-US" sz="2400" i="1" dirty="0">
                <a:solidFill>
                  <a:schemeClr val="tx1"/>
                </a:solidFill>
              </a:rPr>
              <a:t>IL-2</a:t>
            </a:r>
            <a:r>
              <a:rPr lang="en-US" sz="2400" dirty="0">
                <a:solidFill>
                  <a:schemeClr val="tx1"/>
                </a:solidFill>
              </a:rPr>
              <a:t>), two proteins that stimulate the immune system, have been used successfully in treating cancer.</a:t>
            </a:r>
          </a:p>
          <a:p>
            <a:pPr marL="342000" indent="-342000"/>
            <a:r>
              <a:rPr lang="en-US" sz="2400" dirty="0">
                <a:solidFill>
                  <a:schemeClr val="tx1"/>
                </a:solidFill>
              </a:rPr>
              <a:t>Therapeutic </a:t>
            </a:r>
            <a:r>
              <a:rPr lang="en-US" sz="2400" i="1" dirty="0">
                <a:solidFill>
                  <a:schemeClr val="tx1"/>
                </a:solidFill>
              </a:rPr>
              <a:t>vaccines</a:t>
            </a:r>
            <a:r>
              <a:rPr lang="en-US" sz="2400" dirty="0">
                <a:solidFill>
                  <a:schemeClr val="tx1"/>
                </a:solidFill>
              </a:rPr>
              <a:t> that introduce cancer cell antigens into patients stimulate the immune system to attack cancer cells.</a:t>
            </a:r>
          </a:p>
          <a:p>
            <a:pPr marL="342000" indent="-342000"/>
            <a:r>
              <a:rPr lang="en-US" sz="2400" dirty="0">
                <a:solidFill>
                  <a:schemeClr val="tx1"/>
                </a:solidFill>
              </a:rPr>
              <a:t>One, </a:t>
            </a:r>
            <a:r>
              <a:rPr lang="en-US" sz="2400" i="1" dirty="0">
                <a:solidFill>
                  <a:schemeClr val="tx1"/>
                </a:solidFill>
              </a:rPr>
              <a:t>Provenge,</a:t>
            </a:r>
            <a:r>
              <a:rPr lang="en-US" sz="2400" dirty="0">
                <a:solidFill>
                  <a:schemeClr val="tx1"/>
                </a:solidFill>
              </a:rPr>
              <a:t> is used to treat prostate cancer.</a:t>
            </a:r>
          </a:p>
        </p:txBody>
      </p:sp>
    </p:spTree>
    <p:extLst>
      <p:ext uri="{BB962C8B-B14F-4D97-AF65-F5344CB8AC3E}">
        <p14:creationId xmlns:p14="http://schemas.microsoft.com/office/powerpoint/2010/main" val="4180143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7200" y="171830"/>
            <a:ext cx="8229600" cy="553886"/>
          </a:xfrm>
        </p:spPr>
        <p:txBody>
          <a:bodyPr lIns="0" tIns="0" rIns="0" bIns="0" anchor="ctr"/>
          <a:lstStyle/>
          <a:p>
            <a:r>
              <a:rPr lang="en-US" dirty="0"/>
              <a:t>Telomeres</a:t>
            </a:r>
            <a:endParaRPr lang="en-US" sz="3600" dirty="0">
              <a:latin typeface="+mj-lt"/>
            </a:endParaRPr>
          </a:p>
        </p:txBody>
      </p:sp>
      <p:sp>
        <p:nvSpPr>
          <p:cNvPr id="5" name="Content Placeholder 4"/>
          <p:cNvSpPr>
            <a:spLocks noGrp="1"/>
          </p:cNvSpPr>
          <p:nvPr>
            <p:ph sz="quarter" idx="13"/>
          </p:nvPr>
        </p:nvSpPr>
        <p:spPr>
          <a:xfrm>
            <a:off x="457200" y="962488"/>
            <a:ext cx="8232775" cy="3805455"/>
          </a:xfrm>
        </p:spPr>
        <p:txBody>
          <a:bodyPr lIns="0" tIns="0" rIns="0" bIns="0"/>
          <a:lstStyle/>
          <a:p>
            <a:pPr marL="342000" indent="-342000"/>
            <a:r>
              <a:rPr lang="en-US" sz="2400" dirty="0">
                <a:solidFill>
                  <a:schemeClr val="tx1"/>
                </a:solidFill>
              </a:rPr>
              <a:t>Telomere </a:t>
            </a:r>
            <a:r>
              <a:rPr lang="en-US" sz="2400" spc="-300" dirty="0">
                <a:solidFill>
                  <a:schemeClr val="tx1"/>
                </a:solidFill>
              </a:rPr>
              <a:t>D N A</a:t>
            </a:r>
            <a:r>
              <a:rPr lang="en-US" sz="2400" dirty="0">
                <a:solidFill>
                  <a:schemeClr val="tx1"/>
                </a:solidFill>
              </a:rPr>
              <a:t> sequences are lost from the ends of each chromosome whenever </a:t>
            </a:r>
            <a:r>
              <a:rPr lang="en-US" sz="2400" spc="-300" dirty="0">
                <a:solidFill>
                  <a:schemeClr val="tx1"/>
                </a:solidFill>
              </a:rPr>
              <a:t>D N A</a:t>
            </a:r>
            <a:r>
              <a:rPr lang="en-US" sz="2400" dirty="0">
                <a:solidFill>
                  <a:schemeClr val="tx1"/>
                </a:solidFill>
              </a:rPr>
              <a:t> replicates.</a:t>
            </a:r>
          </a:p>
          <a:p>
            <a:pPr marL="342000" indent="-342000"/>
            <a:r>
              <a:rPr lang="en-US" sz="2400" dirty="0">
                <a:solidFill>
                  <a:schemeClr val="tx1"/>
                </a:solidFill>
              </a:rPr>
              <a:t>If a cell divides too many times, the telomeres are too short to protect the ends of chromosomes and apoptosis is triggered.</a:t>
            </a:r>
          </a:p>
          <a:p>
            <a:pPr marL="342000" indent="-342000"/>
            <a:r>
              <a:rPr lang="en-US" sz="2400" dirty="0">
                <a:solidFill>
                  <a:schemeClr val="tx1"/>
                </a:solidFill>
              </a:rPr>
              <a:t>Most cancer cells produce </a:t>
            </a:r>
            <a:r>
              <a:rPr lang="en-US" sz="2400" i="1" dirty="0">
                <a:solidFill>
                  <a:schemeClr val="tx1"/>
                </a:solidFill>
              </a:rPr>
              <a:t>telomerase,</a:t>
            </a:r>
            <a:r>
              <a:rPr lang="en-US" sz="2400" dirty="0">
                <a:solidFill>
                  <a:schemeClr val="tx1"/>
                </a:solidFill>
              </a:rPr>
              <a:t> the enzyme that adds telomere sequences to the ends of </a:t>
            </a:r>
            <a:r>
              <a:rPr lang="en-US" sz="2400" spc="-300" dirty="0">
                <a:solidFill>
                  <a:schemeClr val="tx1"/>
                </a:solidFill>
              </a:rPr>
              <a:t>D N A</a:t>
            </a:r>
            <a:r>
              <a:rPr lang="en-US" sz="2400" dirty="0">
                <a:solidFill>
                  <a:schemeClr val="tx1"/>
                </a:solidFill>
              </a:rPr>
              <a:t> molecules. Cancer cells can use other methods to ensure the telomeres length. </a:t>
            </a:r>
          </a:p>
        </p:txBody>
      </p:sp>
    </p:spTree>
    <p:extLst>
      <p:ext uri="{BB962C8B-B14F-4D97-AF65-F5344CB8AC3E}">
        <p14:creationId xmlns:p14="http://schemas.microsoft.com/office/powerpoint/2010/main" val="157065006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75098"/>
            <a:ext cx="8229600" cy="648231"/>
          </a:xfrm>
        </p:spPr>
        <p:txBody>
          <a:bodyPr lIns="0" tIns="0" rIns="0" bIns="0"/>
          <a:lstStyle/>
          <a:p>
            <a:r>
              <a:rPr lang="en-US" dirty="0"/>
              <a:t>Boosting Immune Surveillance </a:t>
            </a:r>
            <a:endParaRPr lang="en-IN" sz="2800" dirty="0"/>
          </a:p>
        </p:txBody>
      </p:sp>
      <p:sp>
        <p:nvSpPr>
          <p:cNvPr id="8" name="Content Placeholder 7"/>
          <p:cNvSpPr>
            <a:spLocks noGrp="1"/>
          </p:cNvSpPr>
          <p:nvPr>
            <p:ph sz="quarter" idx="13"/>
          </p:nvPr>
        </p:nvSpPr>
        <p:spPr>
          <a:xfrm>
            <a:off x="457200" y="955344"/>
            <a:ext cx="8232775" cy="3971497"/>
          </a:xfrm>
        </p:spPr>
        <p:txBody>
          <a:bodyPr lIns="0" tIns="0" rIns="0" bIns="0"/>
          <a:lstStyle/>
          <a:p>
            <a:pPr marL="342000" indent="-342000"/>
            <a:r>
              <a:rPr lang="en-US" sz="2400" dirty="0"/>
              <a:t>Generally, because tumors are derived from the host’s cells, they are not highly antigenic and thus, do not provoke a strong immune response. </a:t>
            </a:r>
          </a:p>
          <a:p>
            <a:pPr marL="342000" indent="-342000"/>
            <a:r>
              <a:rPr lang="en-US" sz="2400" dirty="0"/>
              <a:t>There are several approaches for boosting immune surveillance.</a:t>
            </a:r>
          </a:p>
        </p:txBody>
      </p:sp>
    </p:spTree>
    <p:extLst>
      <p:ext uri="{BB962C8B-B14F-4D97-AF65-F5344CB8AC3E}">
        <p14:creationId xmlns:p14="http://schemas.microsoft.com/office/powerpoint/2010/main" val="306387220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70634"/>
            <a:ext cx="8229600" cy="1098609"/>
          </a:xfrm>
        </p:spPr>
        <p:txBody>
          <a:bodyPr lIns="0" tIns="0" rIns="0" bIns="0"/>
          <a:lstStyle/>
          <a:p>
            <a:r>
              <a:rPr lang="en-US" dirty="0"/>
              <a:t>Boosting Immune Surveillance: Immune Checkpoint Theory</a:t>
            </a:r>
            <a:endParaRPr lang="en-IN" sz="2800" dirty="0"/>
          </a:p>
        </p:txBody>
      </p:sp>
      <p:sp>
        <p:nvSpPr>
          <p:cNvPr id="8" name="Content Placeholder 7"/>
          <p:cNvSpPr>
            <a:spLocks noGrp="1"/>
          </p:cNvSpPr>
          <p:nvPr>
            <p:ph sz="quarter" idx="13"/>
          </p:nvPr>
        </p:nvSpPr>
        <p:spPr>
          <a:xfrm>
            <a:off x="457200" y="1542197"/>
            <a:ext cx="8232775" cy="3384644"/>
          </a:xfrm>
        </p:spPr>
        <p:txBody>
          <a:bodyPr lIns="0" tIns="0" rIns="0" bIns="0"/>
          <a:lstStyle/>
          <a:p>
            <a:pPr marL="342000" indent="-342000"/>
            <a:r>
              <a:rPr lang="en-US" sz="2400" dirty="0">
                <a:solidFill>
                  <a:schemeClr val="tx1"/>
                </a:solidFill>
              </a:rPr>
              <a:t>T cells can be made more “aggressive” by using monoclonal antibodies that target cell surface proteins on a T cell or a tumor cell. </a:t>
            </a:r>
          </a:p>
          <a:p>
            <a:pPr marL="342000" indent="-342000"/>
            <a:r>
              <a:rPr lang="en-US" sz="2400" dirty="0">
                <a:solidFill>
                  <a:schemeClr val="tx1"/>
                </a:solidFill>
              </a:rPr>
              <a:t>Normally, T cells use these cell surface proteins to moderate the immune response to prevent autoimmunity. </a:t>
            </a:r>
          </a:p>
          <a:p>
            <a:pPr marL="342000" indent="-342000"/>
            <a:r>
              <a:rPr lang="en-US" sz="2400" dirty="0">
                <a:solidFill>
                  <a:schemeClr val="tx1"/>
                </a:solidFill>
              </a:rPr>
              <a:t>By blocking these cell surface proteins, T cells can kill the cancer cells. </a:t>
            </a:r>
          </a:p>
        </p:txBody>
      </p:sp>
    </p:spTree>
    <p:extLst>
      <p:ext uri="{BB962C8B-B14F-4D97-AF65-F5344CB8AC3E}">
        <p14:creationId xmlns:p14="http://schemas.microsoft.com/office/powerpoint/2010/main" val="405466108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70634"/>
            <a:ext cx="8229600" cy="1098609"/>
          </a:xfrm>
        </p:spPr>
        <p:txBody>
          <a:bodyPr lIns="0" tIns="0" rIns="0" bIns="0"/>
          <a:lstStyle/>
          <a:p>
            <a:r>
              <a:rPr lang="en-US" dirty="0"/>
              <a:t>Boosting Immune Surveillance: Adoptive Cell Transfer (</a:t>
            </a:r>
            <a:r>
              <a:rPr lang="en-US" spc="-450" dirty="0"/>
              <a:t>A C T</a:t>
            </a:r>
            <a:r>
              <a:rPr lang="en-US" dirty="0"/>
              <a:t>)</a:t>
            </a:r>
            <a:endParaRPr lang="en-IN" sz="2800" dirty="0"/>
          </a:p>
        </p:txBody>
      </p:sp>
      <p:sp>
        <p:nvSpPr>
          <p:cNvPr id="8" name="Content Placeholder 7"/>
          <p:cNvSpPr>
            <a:spLocks noGrp="1"/>
          </p:cNvSpPr>
          <p:nvPr>
            <p:ph sz="quarter" idx="13"/>
          </p:nvPr>
        </p:nvSpPr>
        <p:spPr>
          <a:xfrm>
            <a:off x="457200" y="1542197"/>
            <a:ext cx="8232775" cy="3384644"/>
          </a:xfrm>
        </p:spPr>
        <p:txBody>
          <a:bodyPr lIns="0" tIns="0" rIns="0" bIns="0"/>
          <a:lstStyle/>
          <a:p>
            <a:pPr marL="342000" indent="-342000"/>
            <a:r>
              <a:rPr lang="en-US" sz="2400" spc="-350" dirty="0"/>
              <a:t>A C T</a:t>
            </a:r>
            <a:r>
              <a:rPr lang="en-US" sz="2400" dirty="0"/>
              <a:t> involves collecting patients’ immune cells, genetically engineering them, and reintroducing them into the patient. </a:t>
            </a:r>
          </a:p>
          <a:p>
            <a:pPr marL="342000" indent="-342000"/>
            <a:r>
              <a:rPr lang="en-US" sz="2400" dirty="0"/>
              <a:t>One type of </a:t>
            </a:r>
            <a:r>
              <a:rPr lang="en-US" sz="2400" spc="-350" dirty="0"/>
              <a:t>A C T</a:t>
            </a:r>
            <a:r>
              <a:rPr lang="en-US" sz="2400" dirty="0"/>
              <a:t> express a genetically engineered protein called </a:t>
            </a:r>
            <a:r>
              <a:rPr lang="en-US" sz="2400" b="1" dirty="0"/>
              <a:t>chimeric antigen receptor (</a:t>
            </a:r>
            <a:r>
              <a:rPr lang="en-US" sz="2400" b="1" spc="-350" dirty="0"/>
              <a:t>C A R </a:t>
            </a:r>
            <a:r>
              <a:rPr lang="en-US" sz="2400" b="1" dirty="0"/>
              <a:t>) T cells</a:t>
            </a:r>
            <a:r>
              <a:rPr lang="en-US" sz="2400" dirty="0"/>
              <a:t>.</a:t>
            </a:r>
          </a:p>
          <a:p>
            <a:pPr marL="342000" indent="-342000"/>
            <a:r>
              <a:rPr lang="en-US" sz="2400" dirty="0"/>
              <a:t>The extracellular portion is an antibody that binds an antigen on the cancer cell. It is link to a cytoplasmic portion which activates the T cell.</a:t>
            </a:r>
          </a:p>
        </p:txBody>
      </p:sp>
    </p:spTree>
    <p:extLst>
      <p:ext uri="{BB962C8B-B14F-4D97-AF65-F5344CB8AC3E}">
        <p14:creationId xmlns:p14="http://schemas.microsoft.com/office/powerpoint/2010/main" val="9673629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3483"/>
            <a:ext cx="8229600" cy="589847"/>
          </a:xfrm>
        </p:spPr>
        <p:txBody>
          <a:bodyPr lIns="0" tIns="0" rIns="0" bIns="0"/>
          <a:lstStyle/>
          <a:p>
            <a:r>
              <a:rPr lang="en-US" dirty="0"/>
              <a:t>CAR T Cell Therapy </a:t>
            </a:r>
            <a:endParaRPr lang="en-IN" sz="2800" dirty="0"/>
          </a:p>
        </p:txBody>
      </p:sp>
      <p:sp>
        <p:nvSpPr>
          <p:cNvPr id="5" name="Content Placeholder 4"/>
          <p:cNvSpPr>
            <a:spLocks noGrp="1"/>
          </p:cNvSpPr>
          <p:nvPr>
            <p:ph sz="quarter" idx="14"/>
          </p:nvPr>
        </p:nvSpPr>
        <p:spPr>
          <a:xfrm>
            <a:off x="457201" y="993007"/>
            <a:ext cx="7908877" cy="426350"/>
          </a:xfrm>
        </p:spPr>
        <p:txBody>
          <a:bodyPr lIns="0" tIns="0" rIns="0" bIns="0"/>
          <a:lstStyle/>
          <a:p>
            <a:pPr marL="0" indent="0">
              <a:buNone/>
            </a:pPr>
            <a:r>
              <a:rPr lang="en-IN" sz="2400" b="1" dirty="0">
                <a:solidFill>
                  <a:schemeClr val="tx1"/>
                </a:solidFill>
              </a:rPr>
              <a:t>Figure 26.24</a:t>
            </a:r>
            <a:r>
              <a:rPr lang="en-IN" sz="2400" dirty="0">
                <a:solidFill>
                  <a:schemeClr val="tx1"/>
                </a:solidFill>
              </a:rPr>
              <a:t> </a:t>
            </a:r>
            <a:r>
              <a:rPr lang="en-IN" sz="2400" spc="-200" dirty="0">
                <a:solidFill>
                  <a:schemeClr val="tx1"/>
                </a:solidFill>
              </a:rPr>
              <a:t>CAR</a:t>
            </a:r>
            <a:r>
              <a:rPr lang="en-IN" sz="2400" dirty="0">
                <a:solidFill>
                  <a:schemeClr val="tx1"/>
                </a:solidFill>
              </a:rPr>
              <a:t> T Cell Therapy.</a:t>
            </a:r>
          </a:p>
        </p:txBody>
      </p:sp>
      <p:pic>
        <p:nvPicPr>
          <p:cNvPr id="10" name="Content Placeholder 6" descr="An illustration of C A R T cell therapy shows T cell activation Chimeric antigen receptor binds on tumor cell."/>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211"/>
          <a:stretch/>
        </p:blipFill>
        <p:spPr>
          <a:xfrm>
            <a:off x="1763706" y="1907104"/>
            <a:ext cx="5969165" cy="4247573"/>
          </a:xfrm>
        </p:spPr>
      </p:pic>
    </p:spTree>
    <p:extLst>
      <p:ext uri="{BB962C8B-B14F-4D97-AF65-F5344CB8AC3E}">
        <p14:creationId xmlns:p14="http://schemas.microsoft.com/office/powerpoint/2010/main" val="213191103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74023"/>
            <a:ext cx="8229600" cy="1192802"/>
          </a:xfrm>
        </p:spPr>
        <p:txBody>
          <a:bodyPr lIns="0" tIns="0" rIns="0" bIns="0"/>
          <a:lstStyle/>
          <a:p>
            <a:r>
              <a:rPr lang="en-US" dirty="0"/>
              <a:t>Cancer Treatments Can Be Tailored to Individual Patients</a:t>
            </a:r>
            <a:endParaRPr lang="en-IN" sz="2800" dirty="0"/>
          </a:p>
        </p:txBody>
      </p:sp>
      <p:sp>
        <p:nvSpPr>
          <p:cNvPr id="8" name="Content Placeholder 7"/>
          <p:cNvSpPr>
            <a:spLocks noGrp="1"/>
          </p:cNvSpPr>
          <p:nvPr>
            <p:ph sz="quarter" idx="13"/>
          </p:nvPr>
        </p:nvSpPr>
        <p:spPr>
          <a:xfrm>
            <a:off x="457200" y="1428749"/>
            <a:ext cx="8232775" cy="3505201"/>
          </a:xfrm>
        </p:spPr>
        <p:txBody>
          <a:bodyPr lIns="0" tIns="0" rIns="0" bIns="0"/>
          <a:lstStyle/>
          <a:p>
            <a:pPr marL="255588" indent="-255588"/>
            <a:r>
              <a:rPr lang="en-US" sz="2400" i="1" dirty="0"/>
              <a:t>Personalized medicine </a:t>
            </a:r>
            <a:r>
              <a:rPr lang="en-US" sz="2400" dirty="0"/>
              <a:t>is an approach in which treatment options are based on the individual characteristics of each patient</a:t>
            </a:r>
            <a:r>
              <a:rPr lang="en-US" sz="2400" dirty="0">
                <a:solidFill>
                  <a:srgbClr val="FF0000"/>
                </a:solidFill>
              </a:rPr>
              <a:t>.</a:t>
            </a:r>
          </a:p>
          <a:p>
            <a:pPr marL="255588" indent="-255588"/>
            <a:r>
              <a:rPr lang="en-US" sz="2400" i="1" dirty="0"/>
              <a:t>Transcriptome analysis </a:t>
            </a:r>
            <a:r>
              <a:rPr lang="en-US" sz="2400" dirty="0"/>
              <a:t>shows that cancers of the same cell type may have differing patterns of gene expression</a:t>
            </a:r>
            <a:r>
              <a:rPr lang="en-US" sz="2400" dirty="0">
                <a:solidFill>
                  <a:srgbClr val="FF0000"/>
                </a:solidFill>
              </a:rPr>
              <a:t>.</a:t>
            </a:r>
          </a:p>
          <a:p>
            <a:pPr marL="255588" indent="-255588"/>
            <a:r>
              <a:rPr lang="en-US" sz="2400" dirty="0"/>
              <a:t>Thus, one treatment may work better for some patients and not others; analyzing gene expression profiles for each patient can guide decisions about treatment</a:t>
            </a:r>
            <a:r>
              <a:rPr lang="en-US" sz="2400" dirty="0">
                <a:solidFill>
                  <a:srgbClr val="FF0000"/>
                </a:solidFill>
              </a:rPr>
              <a:t>.</a:t>
            </a:r>
          </a:p>
        </p:txBody>
      </p:sp>
    </p:spTree>
    <p:extLst>
      <p:ext uri="{BB962C8B-B14F-4D97-AF65-F5344CB8AC3E}">
        <p14:creationId xmlns:p14="http://schemas.microsoft.com/office/powerpoint/2010/main" val="140592690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552" y="121648"/>
            <a:ext cx="8229600" cy="642166"/>
          </a:xfrm>
        </p:spPr>
        <p:txBody>
          <a:bodyPr lIns="0" tIns="0" rIns="0" bIns="0"/>
          <a:lstStyle/>
          <a:p>
            <a:r>
              <a:rPr lang="en-US" dirty="0"/>
              <a:t>Tumor </a:t>
            </a:r>
            <a:r>
              <a:rPr lang="en-CA" dirty="0"/>
              <a:t>Progression </a:t>
            </a:r>
            <a:r>
              <a:rPr lang="en-CA" sz="2800" dirty="0"/>
              <a:t>(4 of 4)</a:t>
            </a:r>
            <a:endParaRPr lang="en-IN" sz="2800" dirty="0"/>
          </a:p>
        </p:txBody>
      </p:sp>
      <p:sp>
        <p:nvSpPr>
          <p:cNvPr id="8" name="Content Placeholder 7"/>
          <p:cNvSpPr>
            <a:spLocks noGrp="1"/>
          </p:cNvSpPr>
          <p:nvPr>
            <p:ph sz="quarter" idx="13"/>
          </p:nvPr>
        </p:nvSpPr>
        <p:spPr>
          <a:xfrm>
            <a:off x="457200" y="1012372"/>
            <a:ext cx="8232775" cy="4228368"/>
          </a:xfrm>
        </p:spPr>
        <p:txBody>
          <a:bodyPr lIns="0" tIns="0" rIns="0" bIns="0"/>
          <a:lstStyle/>
          <a:p>
            <a:pPr marL="342000" indent="-342000"/>
            <a:r>
              <a:rPr lang="en-US" sz="2400" dirty="0">
                <a:solidFill>
                  <a:schemeClr val="tx1"/>
                </a:solidFill>
              </a:rPr>
              <a:t>It is not clear how aberrant traits arise in the first place.</a:t>
            </a:r>
          </a:p>
          <a:p>
            <a:pPr marL="342000" indent="-342000"/>
            <a:r>
              <a:rPr lang="en-US" sz="2400" dirty="0">
                <a:solidFill>
                  <a:schemeClr val="tx1"/>
                </a:solidFill>
              </a:rPr>
              <a:t>One way is through additional </a:t>
            </a:r>
            <a:r>
              <a:rPr lang="en-US" sz="2400" spc="-350" dirty="0">
                <a:solidFill>
                  <a:schemeClr val="tx1"/>
                </a:solidFill>
              </a:rPr>
              <a:t>D N A</a:t>
            </a:r>
            <a:r>
              <a:rPr lang="en-US" sz="2400" dirty="0">
                <a:solidFill>
                  <a:schemeClr val="tx1"/>
                </a:solidFill>
              </a:rPr>
              <a:t> mutations that occur after the original, initiating mutation.</a:t>
            </a:r>
          </a:p>
          <a:p>
            <a:pPr marL="342000" indent="-342000"/>
            <a:r>
              <a:rPr lang="en-US" sz="2400" dirty="0">
                <a:solidFill>
                  <a:schemeClr val="tx1"/>
                </a:solidFill>
              </a:rPr>
              <a:t>New traits may also arise by changes in expression of normal genes.</a:t>
            </a:r>
          </a:p>
          <a:p>
            <a:pPr marL="342000" indent="-342000"/>
            <a:r>
              <a:rPr lang="en-US" sz="2400" dirty="0">
                <a:solidFill>
                  <a:schemeClr val="tx1"/>
                </a:solidFill>
              </a:rPr>
              <a:t>Numerous </a:t>
            </a:r>
            <a:r>
              <a:rPr lang="en-US" sz="2400" i="1" dirty="0">
                <a:solidFill>
                  <a:schemeClr val="tx1"/>
                </a:solidFill>
              </a:rPr>
              <a:t>epigenetic mechanisms </a:t>
            </a:r>
            <a:r>
              <a:rPr lang="en-US" sz="2400" dirty="0">
                <a:solidFill>
                  <a:schemeClr val="tx1"/>
                </a:solidFill>
              </a:rPr>
              <a:t>can alter gene activity without mutating them.</a:t>
            </a:r>
          </a:p>
        </p:txBody>
      </p:sp>
    </p:spTree>
    <p:extLst>
      <p:ext uri="{BB962C8B-B14F-4D97-AF65-F5344CB8AC3E}">
        <p14:creationId xmlns:p14="http://schemas.microsoft.com/office/powerpoint/2010/main" val="3836647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2044" y="194378"/>
            <a:ext cx="8263784" cy="1605391"/>
          </a:xfrm>
        </p:spPr>
        <p:txBody>
          <a:bodyPr lIns="0" tIns="0" rIns="0" bIns="0" anchor="ctr"/>
          <a:lstStyle/>
          <a:p>
            <a:r>
              <a:rPr lang="en-US" sz="3600" dirty="0">
                <a:latin typeface="+mj-lt"/>
              </a:rPr>
              <a:t>Defects in Signaling Pathways, Cell Cycle Controls, and Apoptosis Contribute to Cancer</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2061028"/>
            <a:ext cx="8263784" cy="4034971"/>
          </a:xfrm>
        </p:spPr>
        <p:txBody>
          <a:bodyPr lIns="0" tIns="0" rIns="0" bIns="0"/>
          <a:lstStyle/>
          <a:p>
            <a:pPr marL="342000" indent="-342000"/>
            <a:r>
              <a:rPr lang="en-US" sz="2400" dirty="0">
                <a:solidFill>
                  <a:schemeClr val="tx1"/>
                </a:solidFill>
              </a:rPr>
              <a:t>Mechanisms to maintain telomere length allow cancer cells to continue dividing, but they do not cause the cell to divide. </a:t>
            </a:r>
          </a:p>
          <a:p>
            <a:pPr marL="342000" indent="-342000"/>
            <a:r>
              <a:rPr lang="en-US" sz="2400" dirty="0">
                <a:solidFill>
                  <a:schemeClr val="tx1"/>
                </a:solidFill>
              </a:rPr>
              <a:t>Cells do not usually divide unless stimulated by the proper </a:t>
            </a:r>
            <a:r>
              <a:rPr lang="en-US" sz="2400" i="1" dirty="0">
                <a:solidFill>
                  <a:schemeClr val="tx1"/>
                </a:solidFill>
              </a:rPr>
              <a:t>growth factor</a:t>
            </a:r>
            <a:r>
              <a:rPr lang="en-US" sz="2400" dirty="0">
                <a:solidFill>
                  <a:schemeClr val="tx1"/>
                </a:solidFill>
              </a:rPr>
              <a:t>.</a:t>
            </a:r>
            <a:endParaRPr lang="en-US" sz="2400" i="1" dirty="0">
              <a:solidFill>
                <a:schemeClr val="tx1"/>
              </a:solidFill>
            </a:endParaRPr>
          </a:p>
          <a:p>
            <a:pPr marL="342000" indent="-342000"/>
            <a:r>
              <a:rPr lang="en-US" sz="2400" dirty="0">
                <a:solidFill>
                  <a:schemeClr val="tx1"/>
                </a:solidFill>
              </a:rPr>
              <a:t>Cancer cells circumvent this by altering signaling pathways, creating a constant signal to divide.</a:t>
            </a:r>
          </a:p>
          <a:p>
            <a:pPr marL="342000" indent="-342000"/>
            <a:r>
              <a:rPr lang="en-US" sz="2400" dirty="0">
                <a:solidFill>
                  <a:schemeClr val="tx1"/>
                </a:solidFill>
              </a:rPr>
              <a:t>Disruption of cell cycle control also contributes to cancer cell proliferation.</a:t>
            </a:r>
          </a:p>
        </p:txBody>
      </p:sp>
    </p:spTree>
    <p:extLst>
      <p:ext uri="{BB962C8B-B14F-4D97-AF65-F5344CB8AC3E}">
        <p14:creationId xmlns:p14="http://schemas.microsoft.com/office/powerpoint/2010/main" val="320367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66558" y="136326"/>
            <a:ext cx="8263784" cy="632932"/>
          </a:xfrm>
        </p:spPr>
        <p:txBody>
          <a:bodyPr lIns="0" tIns="0" rIns="0" bIns="0" anchor="ctr"/>
          <a:lstStyle/>
          <a:p>
            <a:r>
              <a:rPr lang="en-US" sz="3600" dirty="0">
                <a:latin typeface="+mj-lt"/>
              </a:rPr>
              <a:t>Cancer Cells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961583"/>
            <a:ext cx="8263784" cy="1941274"/>
          </a:xfrm>
        </p:spPr>
        <p:txBody>
          <a:bodyPr lIns="0" tIns="0" rIns="0" bIns="0"/>
          <a:lstStyle/>
          <a:p>
            <a:pPr marL="342000" indent="-342000"/>
            <a:r>
              <a:rPr lang="en-US" sz="2400" dirty="0">
                <a:solidFill>
                  <a:schemeClr val="tx1"/>
                </a:solidFill>
              </a:rPr>
              <a:t>Cancer is a disease that arises from abnormalities of cell function.</a:t>
            </a:r>
          </a:p>
          <a:p>
            <a:pPr marL="342000" indent="-342000"/>
            <a:r>
              <a:rPr lang="en-US" sz="2400" dirty="0">
                <a:solidFill>
                  <a:schemeClr val="tx1"/>
                </a:solidFill>
              </a:rPr>
              <a:t>Gene mutations and changes in gene expression play a central role in cancer.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7530" y="78266"/>
            <a:ext cx="8263784" cy="736989"/>
          </a:xfrm>
        </p:spPr>
        <p:txBody>
          <a:bodyPr lIns="0" tIns="0" rIns="0" bIns="0" anchor="ctr"/>
          <a:lstStyle/>
          <a:p>
            <a:r>
              <a:rPr lang="en-US" sz="3600" dirty="0">
                <a:latin typeface="+mj-lt"/>
              </a:rPr>
              <a:t>Restriction Point </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984111"/>
            <a:ext cx="8263784" cy="3145743"/>
          </a:xfrm>
        </p:spPr>
        <p:txBody>
          <a:bodyPr lIns="0" tIns="0" rIns="0" bIns="0"/>
          <a:lstStyle/>
          <a:p>
            <a:pPr marL="342000" indent="-342000"/>
            <a:r>
              <a:rPr lang="en-US" sz="2400" dirty="0">
                <a:solidFill>
                  <a:schemeClr val="tx1"/>
                </a:solidFill>
              </a:rPr>
              <a:t>Normal cells grown under suboptimal conditions become arrested at the </a:t>
            </a:r>
            <a:r>
              <a:rPr lang="en-US" sz="2400" i="1" dirty="0">
                <a:solidFill>
                  <a:schemeClr val="tx1"/>
                </a:solidFill>
              </a:rPr>
              <a:t>restriction point </a:t>
            </a:r>
            <a:r>
              <a:rPr lang="en-US" sz="2400" dirty="0">
                <a:solidFill>
                  <a:schemeClr val="tx1"/>
                </a:solidFill>
              </a:rPr>
              <a:t>and stop dividing.</a:t>
            </a:r>
          </a:p>
          <a:p>
            <a:pPr marL="342000" indent="-342000"/>
            <a:r>
              <a:rPr lang="en-US" sz="2400" dirty="0">
                <a:solidFill>
                  <a:schemeClr val="tx1"/>
                </a:solidFill>
              </a:rPr>
              <a:t>The restriction point controls progression from G1 into S phase.</a:t>
            </a:r>
          </a:p>
          <a:p>
            <a:pPr marL="342000" indent="-342000"/>
            <a:r>
              <a:rPr lang="en-US" sz="2400" dirty="0">
                <a:solidFill>
                  <a:schemeClr val="tx1"/>
                </a:solidFill>
              </a:rPr>
              <a:t>Cancer cells do not respond appropriately to external signals and to internal conditions that would normally trigger a halt to the cell cycle.</a:t>
            </a:r>
          </a:p>
        </p:txBody>
      </p:sp>
    </p:spTree>
    <p:extLst>
      <p:ext uri="{BB962C8B-B14F-4D97-AF65-F5344CB8AC3E}">
        <p14:creationId xmlns:p14="http://schemas.microsoft.com/office/powerpoint/2010/main" val="3320788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81072" y="176244"/>
            <a:ext cx="8263784" cy="534958"/>
          </a:xfrm>
        </p:spPr>
        <p:txBody>
          <a:bodyPr lIns="0" tIns="0" rIns="0" bIns="0" anchor="ctr"/>
          <a:lstStyle/>
          <a:p>
            <a:r>
              <a:rPr lang="en-US" sz="3600" dirty="0">
                <a:latin typeface="+mj-lt"/>
              </a:rPr>
              <a:t>Apoptosis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972456"/>
            <a:ext cx="8263784" cy="2351315"/>
          </a:xfrm>
        </p:spPr>
        <p:txBody>
          <a:bodyPr lIns="0" tIns="0" rIns="0" bIns="0"/>
          <a:lstStyle/>
          <a:p>
            <a:pPr marL="342000" indent="-342000"/>
            <a:r>
              <a:rPr lang="en-US" sz="2400" dirty="0">
                <a:solidFill>
                  <a:schemeClr val="tx1"/>
                </a:solidFill>
              </a:rPr>
              <a:t>For some cancers, uncontrolled growth is due to a failure to undergo apoptosis, rather than to increased cell division.</a:t>
            </a:r>
          </a:p>
          <a:p>
            <a:pPr marL="342000" indent="-342000"/>
            <a:r>
              <a:rPr lang="en-US" sz="2400" dirty="0">
                <a:solidFill>
                  <a:schemeClr val="tx1"/>
                </a:solidFill>
              </a:rPr>
              <a:t>Cancer cells are able to block the pathways that trigger apoptosis in various ways.</a:t>
            </a:r>
          </a:p>
        </p:txBody>
      </p:sp>
    </p:spTree>
    <p:extLst>
      <p:ext uri="{BB962C8B-B14F-4D97-AF65-F5344CB8AC3E}">
        <p14:creationId xmlns:p14="http://schemas.microsoft.com/office/powerpoint/2010/main" val="2569894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7200" y="186343"/>
            <a:ext cx="8229600" cy="1613429"/>
          </a:xfrm>
        </p:spPr>
        <p:txBody>
          <a:bodyPr lIns="0" tIns="0" rIns="0" bIns="0" anchor="ctr"/>
          <a:lstStyle/>
          <a:p>
            <a:r>
              <a:rPr lang="en-US" dirty="0"/>
              <a:t>Cancer Arises Through a Multistep Process Involving Initiation, Promotion, and Tumor Progression</a:t>
            </a:r>
            <a:endParaRPr lang="en-US" sz="2800" dirty="0">
              <a:latin typeface="+mj-lt"/>
            </a:endParaRPr>
          </a:p>
        </p:txBody>
      </p:sp>
      <p:sp>
        <p:nvSpPr>
          <p:cNvPr id="5" name="Content Placeholder 4"/>
          <p:cNvSpPr>
            <a:spLocks noGrp="1"/>
          </p:cNvSpPr>
          <p:nvPr>
            <p:ph sz="quarter" idx="13"/>
          </p:nvPr>
        </p:nvSpPr>
        <p:spPr>
          <a:xfrm>
            <a:off x="457200" y="2032000"/>
            <a:ext cx="8232775" cy="2496457"/>
          </a:xfrm>
        </p:spPr>
        <p:txBody>
          <a:bodyPr lIns="0" tIns="0" rIns="0" bIns="0"/>
          <a:lstStyle/>
          <a:p>
            <a:pPr marL="342000" indent="-342000"/>
            <a:r>
              <a:rPr lang="en-US" sz="2400" dirty="0">
                <a:solidFill>
                  <a:schemeClr val="tx1"/>
                </a:solidFill>
              </a:rPr>
              <a:t>Cancer development requires multiple steps.</a:t>
            </a:r>
          </a:p>
          <a:p>
            <a:pPr marL="342000" indent="-342000"/>
            <a:r>
              <a:rPr lang="en-US" sz="2400" dirty="0">
                <a:solidFill>
                  <a:schemeClr val="tx1"/>
                </a:solidFill>
              </a:rPr>
              <a:t>Normal cells are converted into a precancerous state and sensitized to further change in a process called </a:t>
            </a:r>
            <a:r>
              <a:rPr lang="en-US" sz="2400" b="1" dirty="0">
                <a:solidFill>
                  <a:schemeClr val="tx1"/>
                </a:solidFill>
              </a:rPr>
              <a:t>initiation.</a:t>
            </a:r>
          </a:p>
          <a:p>
            <a:pPr marL="342000" indent="-342000"/>
            <a:r>
              <a:rPr lang="en-US" sz="2400" dirty="0">
                <a:solidFill>
                  <a:schemeClr val="tx1"/>
                </a:solidFill>
              </a:rPr>
              <a:t>During the long, gradual process of </a:t>
            </a:r>
            <a:r>
              <a:rPr lang="en-US" sz="2400" b="1" dirty="0">
                <a:solidFill>
                  <a:schemeClr val="tx1"/>
                </a:solidFill>
              </a:rPr>
              <a:t>promotion,</a:t>
            </a:r>
            <a:r>
              <a:rPr lang="en-US" sz="2400" dirty="0">
                <a:solidFill>
                  <a:schemeClr val="tx1"/>
                </a:solidFill>
              </a:rPr>
              <a:t> sensitized cells are repeatedly exposed to cancer-promoting agents.</a:t>
            </a:r>
          </a:p>
        </p:txBody>
      </p:sp>
    </p:spTree>
    <p:extLst>
      <p:ext uri="{BB962C8B-B14F-4D97-AF65-F5344CB8AC3E}">
        <p14:creationId xmlns:p14="http://schemas.microsoft.com/office/powerpoint/2010/main" val="4019555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2044" y="161728"/>
            <a:ext cx="8263784" cy="578502"/>
          </a:xfrm>
        </p:spPr>
        <p:txBody>
          <a:bodyPr lIns="0" tIns="0" rIns="0" bIns="0" anchor="ctr"/>
          <a:lstStyle/>
          <a:p>
            <a:r>
              <a:rPr lang="en-US" sz="3600" dirty="0">
                <a:latin typeface="+mj-lt"/>
              </a:rPr>
              <a:t>Tumor Progression </a:t>
            </a:r>
            <a:r>
              <a:rPr lang="en-US" sz="2800" dirty="0">
                <a:latin typeface="+mj-lt"/>
              </a:rPr>
              <a:t>(1 of 4)</a:t>
            </a:r>
            <a:endParaRPr lang="en-US" sz="3600" spc="-3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972455"/>
            <a:ext cx="8263784" cy="905331"/>
          </a:xfrm>
        </p:spPr>
        <p:txBody>
          <a:bodyPr lIns="0" tIns="0" rIns="0" bIns="0"/>
          <a:lstStyle/>
          <a:p>
            <a:pPr marL="342000" indent="-342000"/>
            <a:r>
              <a:rPr lang="en-US" sz="2400" dirty="0">
                <a:solidFill>
                  <a:schemeClr val="tx1"/>
                </a:solidFill>
              </a:rPr>
              <a:t>Once a tumor has formed, the tumor grows and differentiates in the process of </a:t>
            </a:r>
            <a:r>
              <a:rPr lang="en-US" sz="2400" b="1" dirty="0">
                <a:solidFill>
                  <a:schemeClr val="tx1"/>
                </a:solidFill>
              </a:rPr>
              <a:t>tumor progression.</a:t>
            </a:r>
          </a:p>
        </p:txBody>
      </p:sp>
    </p:spTree>
    <p:extLst>
      <p:ext uri="{BB962C8B-B14F-4D97-AF65-F5344CB8AC3E}">
        <p14:creationId xmlns:p14="http://schemas.microsoft.com/office/powerpoint/2010/main" val="2009192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7530" y="78266"/>
            <a:ext cx="8263784" cy="736989"/>
          </a:xfrm>
        </p:spPr>
        <p:txBody>
          <a:bodyPr lIns="0" tIns="0" rIns="0" bIns="0" anchor="ctr"/>
          <a:lstStyle/>
          <a:p>
            <a:r>
              <a:rPr lang="en-US" sz="3600" dirty="0">
                <a:latin typeface="+mj-lt"/>
              </a:rPr>
              <a:t>Initiation</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977905"/>
            <a:ext cx="8263784" cy="3579581"/>
          </a:xfrm>
        </p:spPr>
        <p:txBody>
          <a:bodyPr lIns="0" tIns="0" rIns="0" bIns="0"/>
          <a:lstStyle/>
          <a:p>
            <a:pPr marL="342000" indent="-342000"/>
            <a:r>
              <a:rPr lang="en-US" sz="2400" dirty="0">
                <a:solidFill>
                  <a:schemeClr val="tx1"/>
                </a:solidFill>
              </a:rPr>
              <a:t>Evidence for initiation and promotion came from studying ability of </a:t>
            </a:r>
            <a:r>
              <a:rPr lang="en-US" sz="2400" i="1" dirty="0">
                <a:solidFill>
                  <a:schemeClr val="tx1"/>
                </a:solidFill>
              </a:rPr>
              <a:t>dimethylbenz[a]anthracene </a:t>
            </a:r>
            <a:r>
              <a:rPr lang="en-US" sz="2400" dirty="0">
                <a:solidFill>
                  <a:schemeClr val="tx1"/>
                </a:solidFill>
              </a:rPr>
              <a:t>(</a:t>
            </a:r>
            <a:r>
              <a:rPr lang="en-US" sz="2400" i="1" spc="-300" dirty="0">
                <a:solidFill>
                  <a:schemeClr val="tx1"/>
                </a:solidFill>
              </a:rPr>
              <a:t>D M B A </a:t>
            </a:r>
            <a:r>
              <a:rPr lang="en-US" sz="2400" dirty="0">
                <a:solidFill>
                  <a:schemeClr val="tx1"/>
                </a:solidFill>
              </a:rPr>
              <a:t>) to cause cancer in laboratory animals.</a:t>
            </a:r>
          </a:p>
          <a:p>
            <a:pPr marL="342000" indent="-342000"/>
            <a:r>
              <a:rPr lang="en-US" sz="2400" dirty="0">
                <a:solidFill>
                  <a:schemeClr val="tx1"/>
                </a:solidFill>
              </a:rPr>
              <a:t>A single dose of </a:t>
            </a:r>
            <a:r>
              <a:rPr lang="en-US" sz="2400" spc="-300" dirty="0">
                <a:solidFill>
                  <a:schemeClr val="tx1"/>
                </a:solidFill>
              </a:rPr>
              <a:t>D M B A</a:t>
            </a:r>
            <a:r>
              <a:rPr lang="en-US" sz="2400" dirty="0">
                <a:solidFill>
                  <a:schemeClr val="tx1"/>
                </a:solidFill>
              </a:rPr>
              <a:t> rarely causes tumors to develop in mice.</a:t>
            </a:r>
          </a:p>
          <a:p>
            <a:pPr marL="342000" indent="-342000"/>
            <a:r>
              <a:rPr lang="en-US" sz="2400" dirty="0">
                <a:solidFill>
                  <a:schemeClr val="tx1"/>
                </a:solidFill>
              </a:rPr>
              <a:t>If a mouse fed a single dose is later treated with a substance that causes skin irritation, a cancer develops in the treated area.</a:t>
            </a:r>
          </a:p>
        </p:txBody>
      </p:sp>
    </p:spTree>
    <p:extLst>
      <p:ext uri="{BB962C8B-B14F-4D97-AF65-F5344CB8AC3E}">
        <p14:creationId xmlns:p14="http://schemas.microsoft.com/office/powerpoint/2010/main" val="2738626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1048" y="121289"/>
            <a:ext cx="8251961" cy="650407"/>
          </a:xfrm>
        </p:spPr>
        <p:txBody>
          <a:bodyPr lIns="0" tIns="0" rIns="0" bIns="0" anchor="ctr"/>
          <a:lstStyle/>
          <a:p>
            <a:r>
              <a:rPr lang="en-US" dirty="0"/>
              <a:t>Phorbol Esters</a:t>
            </a:r>
          </a:p>
        </p:txBody>
      </p:sp>
      <p:sp>
        <p:nvSpPr>
          <p:cNvPr id="6" name="Content Placeholder 5"/>
          <p:cNvSpPr>
            <a:spLocks noGrp="1"/>
          </p:cNvSpPr>
          <p:nvPr>
            <p:ph sz="quarter" idx="15"/>
          </p:nvPr>
        </p:nvSpPr>
        <p:spPr>
          <a:xfrm>
            <a:off x="465230" y="979717"/>
            <a:ext cx="8252293" cy="3113311"/>
          </a:xfrm>
        </p:spPr>
        <p:txBody>
          <a:bodyPr lIns="0" tIns="0" rIns="0" bIns="0"/>
          <a:lstStyle/>
          <a:p>
            <a:pPr marL="342000" indent="-342000"/>
            <a:r>
              <a:rPr lang="en-US" sz="2400" dirty="0">
                <a:solidFill>
                  <a:schemeClr val="tx1"/>
                </a:solidFill>
              </a:rPr>
              <a:t>The most commonly used irritant for triggering tumors is </a:t>
            </a:r>
            <a:r>
              <a:rPr lang="en-US" sz="2400" i="1" dirty="0">
                <a:solidFill>
                  <a:schemeClr val="tx1"/>
                </a:solidFill>
              </a:rPr>
              <a:t>croton oil.</a:t>
            </a:r>
          </a:p>
          <a:p>
            <a:pPr marL="342000" indent="-342000"/>
            <a:r>
              <a:rPr lang="en-US" sz="2400" dirty="0">
                <a:solidFill>
                  <a:schemeClr val="tx1"/>
                </a:solidFill>
              </a:rPr>
              <a:t>This plant derivative is rich in compounds called </a:t>
            </a:r>
            <a:r>
              <a:rPr lang="en-US" sz="2400" i="1" dirty="0">
                <a:solidFill>
                  <a:schemeClr val="tx1"/>
                </a:solidFill>
              </a:rPr>
              <a:t>phorbol esters.</a:t>
            </a:r>
          </a:p>
          <a:p>
            <a:pPr marL="342000" indent="-342000"/>
            <a:r>
              <a:rPr lang="en-US" sz="2400" dirty="0">
                <a:solidFill>
                  <a:schemeClr val="tx1"/>
                </a:solidFill>
              </a:rPr>
              <a:t>Croton oil doesn</a:t>
            </a:r>
            <a:r>
              <a:rPr lang="en-US" altLang="en-CA" sz="2400" dirty="0">
                <a:solidFill>
                  <a:schemeClr val="tx1"/>
                </a:solidFill>
              </a:rPr>
              <a:t>’</a:t>
            </a:r>
            <a:r>
              <a:rPr lang="en-US" sz="2400" dirty="0">
                <a:solidFill>
                  <a:schemeClr val="tx1"/>
                </a:solidFill>
              </a:rPr>
              <a:t>t cause cancer by itself, nor does cancer arise if the </a:t>
            </a:r>
            <a:r>
              <a:rPr lang="en-US" sz="2400" spc="-300" dirty="0">
                <a:solidFill>
                  <a:schemeClr val="tx1"/>
                </a:solidFill>
              </a:rPr>
              <a:t>D M B A</a:t>
            </a:r>
            <a:r>
              <a:rPr lang="en-US" sz="2400" dirty="0">
                <a:solidFill>
                  <a:schemeClr val="tx1"/>
                </a:solidFill>
              </a:rPr>
              <a:t> is administered </a:t>
            </a:r>
            <a:r>
              <a:rPr lang="en-US" sz="2400" i="1" dirty="0">
                <a:solidFill>
                  <a:schemeClr val="tx1"/>
                </a:solidFill>
              </a:rPr>
              <a:t>after</a:t>
            </a:r>
            <a:r>
              <a:rPr lang="en-US" sz="2400" dirty="0">
                <a:solidFill>
                  <a:schemeClr val="tx1"/>
                </a:solidFill>
              </a:rPr>
              <a:t> the croton oil.</a:t>
            </a:r>
          </a:p>
        </p:txBody>
      </p:sp>
    </p:spTree>
    <p:extLst>
      <p:ext uri="{BB962C8B-B14F-4D97-AF65-F5344CB8AC3E}">
        <p14:creationId xmlns:p14="http://schemas.microsoft.com/office/powerpoint/2010/main" val="3593027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5" name="Title 1">
            <a:extLst>
              <a:ext uri="{FF2B5EF4-FFF2-40B4-BE49-F238E27FC236}">
                <a16:creationId xmlns:a16="http://schemas.microsoft.com/office/drawing/2014/main" id="{505B9C9C-5222-44C2-83C7-063C297830B8}"/>
              </a:ext>
            </a:extLst>
          </p:cNvPr>
          <p:cNvSpPr>
            <a:spLocks noGrp="1"/>
          </p:cNvSpPr>
          <p:nvPr>
            <p:ph type="title"/>
          </p:nvPr>
        </p:nvSpPr>
        <p:spPr/>
        <p:txBody>
          <a:bodyPr lIns="0" tIns="0" rIns="0" bIns="0" anchor="ctr"/>
          <a:lstStyle/>
          <a:p>
            <a:r>
              <a:rPr lang="en-US" sz="3600" dirty="0">
                <a:latin typeface="+mj-lt"/>
              </a:rPr>
              <a:t>Evidence for Initiation and Promotion Stages During Cancer Development</a:t>
            </a:r>
          </a:p>
        </p:txBody>
      </p:sp>
      <p:sp>
        <p:nvSpPr>
          <p:cNvPr id="4" name="Content Placeholder 3"/>
          <p:cNvSpPr>
            <a:spLocks noGrp="1"/>
          </p:cNvSpPr>
          <p:nvPr>
            <p:ph sz="quarter" idx="14"/>
          </p:nvPr>
        </p:nvSpPr>
        <p:spPr>
          <a:xfrm>
            <a:off x="457201" y="1552575"/>
            <a:ext cx="8458199" cy="798739"/>
          </a:xfrm>
        </p:spPr>
        <p:txBody>
          <a:bodyPr lIns="0" tIns="0" rIns="0" bIns="0"/>
          <a:lstStyle/>
          <a:p>
            <a:pPr marL="0" indent="0">
              <a:buNone/>
            </a:pPr>
            <a:r>
              <a:rPr lang="en-IN" sz="2400" b="1" dirty="0"/>
              <a:t>Figure 26.2 </a:t>
            </a:r>
            <a:r>
              <a:rPr lang="en-IN" sz="2400" dirty="0"/>
              <a:t>Evidence for Initiation and Promotion Stages During Cancer Development.</a:t>
            </a:r>
          </a:p>
        </p:txBody>
      </p:sp>
      <p:pic>
        <p:nvPicPr>
          <p:cNvPr id="9" name="Content Placeholder 5" descr="Multiple line graph shows initiation and promotion stages during cancer development. The graphs show the percent of animals forming tumors when administered with DMBA, DMBA and croton oil, and croton oil only."/>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508"/>
          <a:stretch/>
        </p:blipFill>
        <p:spPr>
          <a:xfrm>
            <a:off x="2550727" y="2499079"/>
            <a:ext cx="3822518" cy="3804564"/>
          </a:xfrm>
        </p:spPr>
      </p:pic>
    </p:spTree>
    <p:extLst>
      <p:ext uri="{BB962C8B-B14F-4D97-AF65-F5344CB8AC3E}">
        <p14:creationId xmlns:p14="http://schemas.microsoft.com/office/powerpoint/2010/main" val="881673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66558" y="78266"/>
            <a:ext cx="8263784" cy="736989"/>
          </a:xfrm>
        </p:spPr>
        <p:txBody>
          <a:bodyPr lIns="0" tIns="0" rIns="0" bIns="0" anchor="ctr"/>
          <a:lstStyle/>
          <a:p>
            <a:r>
              <a:rPr lang="en-US" sz="3600" dirty="0">
                <a:latin typeface="+mj-lt"/>
              </a:rPr>
              <a:t>Promotion </a:t>
            </a:r>
            <a:r>
              <a:rPr lang="en-US" sz="28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977905"/>
            <a:ext cx="8263784" cy="3071577"/>
          </a:xfrm>
        </p:spPr>
        <p:txBody>
          <a:bodyPr lIns="0" tIns="0" rIns="0" bIns="0"/>
          <a:lstStyle/>
          <a:p>
            <a:pPr marL="342000" indent="-342000"/>
            <a:r>
              <a:rPr lang="en-US" sz="2400" dirty="0">
                <a:solidFill>
                  <a:schemeClr val="tx1"/>
                </a:solidFill>
              </a:rPr>
              <a:t>A year or more may elapse after feeding animals a does of DMBA, and tumors can still develop if the skin is irritated with croton oil.</a:t>
            </a:r>
          </a:p>
          <a:p>
            <a:pPr marL="342000" indent="-342000"/>
            <a:r>
              <a:rPr lang="en-US" sz="2400" dirty="0">
                <a:solidFill>
                  <a:schemeClr val="tx1"/>
                </a:solidFill>
              </a:rPr>
              <a:t>This means the </a:t>
            </a:r>
            <a:r>
              <a:rPr lang="en-US" sz="2400" spc="-300" dirty="0">
                <a:solidFill>
                  <a:schemeClr val="tx1"/>
                </a:solidFill>
              </a:rPr>
              <a:t>D M B A</a:t>
            </a:r>
            <a:r>
              <a:rPr lang="en-US" sz="2400" dirty="0">
                <a:solidFill>
                  <a:schemeClr val="tx1"/>
                </a:solidFill>
              </a:rPr>
              <a:t> creates a permanently altered</a:t>
            </a:r>
            <a:r>
              <a:rPr lang="en-US" sz="2400" dirty="0">
                <a:solidFill>
                  <a:srgbClr val="FF0000"/>
                </a:solidFill>
              </a:rPr>
              <a:t>,</a:t>
            </a:r>
            <a:r>
              <a:rPr lang="en-US" sz="2400" dirty="0">
                <a:solidFill>
                  <a:schemeClr val="tx1"/>
                </a:solidFill>
              </a:rPr>
              <a:t> initiated state in cells throughout the body.</a:t>
            </a:r>
          </a:p>
          <a:p>
            <a:pPr marL="342000" indent="-342000"/>
            <a:r>
              <a:rPr lang="en-US" sz="2400" dirty="0">
                <a:solidFill>
                  <a:schemeClr val="tx1"/>
                </a:solidFill>
              </a:rPr>
              <a:t>Initiators cause </a:t>
            </a:r>
            <a:r>
              <a:rPr lang="en-US" sz="2400" spc="-300" dirty="0">
                <a:solidFill>
                  <a:schemeClr val="tx1"/>
                </a:solidFill>
              </a:rPr>
              <a:t>D N A</a:t>
            </a:r>
            <a:r>
              <a:rPr lang="en-US" sz="2400" dirty="0">
                <a:solidFill>
                  <a:schemeClr val="tx1"/>
                </a:solidFill>
              </a:rPr>
              <a:t> damage; the initiated state is based on the initiation of </a:t>
            </a:r>
            <a:r>
              <a:rPr lang="en-US" sz="2400" i="1" spc="-300" dirty="0">
                <a:solidFill>
                  <a:schemeClr val="tx1"/>
                </a:solidFill>
              </a:rPr>
              <a:t>D N A</a:t>
            </a:r>
            <a:r>
              <a:rPr lang="en-US" sz="2400" i="1" dirty="0">
                <a:solidFill>
                  <a:schemeClr val="tx1"/>
                </a:solidFill>
              </a:rPr>
              <a:t> mutations.</a:t>
            </a:r>
          </a:p>
        </p:txBody>
      </p:sp>
    </p:spTree>
    <p:extLst>
      <p:ext uri="{BB962C8B-B14F-4D97-AF65-F5344CB8AC3E}">
        <p14:creationId xmlns:p14="http://schemas.microsoft.com/office/powerpoint/2010/main" val="37524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5B9C9C-5222-44C2-83C7-063C297830B8}"/>
              </a:ext>
            </a:extLst>
          </p:cNvPr>
          <p:cNvSpPr>
            <a:spLocks noGrp="1"/>
          </p:cNvSpPr>
          <p:nvPr>
            <p:ph type="title"/>
          </p:nvPr>
        </p:nvSpPr>
        <p:spPr>
          <a:xfrm>
            <a:off x="428172" y="171829"/>
            <a:ext cx="8229600" cy="553886"/>
          </a:xfrm>
        </p:spPr>
        <p:txBody>
          <a:bodyPr lIns="0" tIns="0" rIns="0" bIns="0" anchor="ctr"/>
          <a:lstStyle/>
          <a:p>
            <a:r>
              <a:rPr lang="en-US" dirty="0"/>
              <a:t>Promotion </a:t>
            </a:r>
            <a:r>
              <a:rPr lang="en-US" sz="2800" dirty="0"/>
              <a:t>(2 of 2)</a:t>
            </a:r>
          </a:p>
        </p:txBody>
      </p:sp>
      <p:sp>
        <p:nvSpPr>
          <p:cNvPr id="9" name="Content Placeholder 6">
            <a:extLst>
              <a:ext uri="{FF2B5EF4-FFF2-40B4-BE49-F238E27FC236}">
                <a16:creationId xmlns:a16="http://schemas.microsoft.com/office/drawing/2014/main" id="{61CD29A1-E95F-436C-81C6-76B881A53D2A}"/>
              </a:ext>
            </a:extLst>
          </p:cNvPr>
          <p:cNvSpPr>
            <a:spLocks noGrp="1"/>
          </p:cNvSpPr>
          <p:nvPr>
            <p:ph sz="quarter" idx="13"/>
          </p:nvPr>
        </p:nvSpPr>
        <p:spPr>
          <a:xfrm>
            <a:off x="457200" y="972456"/>
            <a:ext cx="8232775" cy="3011716"/>
          </a:xfrm>
          <a:prstGeom prst="rect">
            <a:avLst/>
          </a:prstGeom>
        </p:spPr>
        <p:txBody>
          <a:bodyPr lIns="0" tIns="0" rIns="0" bIns="0"/>
          <a:lstStyle/>
          <a:p>
            <a:pPr marL="342000" indent="-342000"/>
            <a:r>
              <a:rPr lang="en-US" sz="2400" dirty="0">
                <a:solidFill>
                  <a:schemeClr val="tx1"/>
                </a:solidFill>
              </a:rPr>
              <a:t>Promotion is a gradual process requiring prolonged or repeated exposure to a promoting agent.</a:t>
            </a:r>
          </a:p>
          <a:p>
            <a:pPr marL="342000" indent="-342000"/>
            <a:r>
              <a:rPr lang="en-US" sz="2400" dirty="0">
                <a:solidFill>
                  <a:schemeClr val="tx1"/>
                </a:solidFill>
              </a:rPr>
              <a:t>The main shared feature of promoting agents is the ability to stimulate </a:t>
            </a:r>
            <a:r>
              <a:rPr lang="en-US" sz="2400" i="1" dirty="0">
                <a:solidFill>
                  <a:schemeClr val="tx1"/>
                </a:solidFill>
              </a:rPr>
              <a:t>cell proliferation</a:t>
            </a:r>
            <a:r>
              <a:rPr lang="en-US" sz="2400" dirty="0">
                <a:solidFill>
                  <a:schemeClr val="tx1"/>
                </a:solidFill>
              </a:rPr>
              <a:t>.</a:t>
            </a:r>
          </a:p>
          <a:p>
            <a:pPr marL="342000" indent="-342000"/>
            <a:r>
              <a:rPr lang="en-US" sz="2400" dirty="0">
                <a:solidFill>
                  <a:schemeClr val="tx1"/>
                </a:solidFill>
              </a:rPr>
              <a:t>Not all tumor promoters are foreign substances; hormones and growth factors may inadvertently behave as tumor promoters.</a:t>
            </a:r>
          </a:p>
        </p:txBody>
      </p:sp>
    </p:spTree>
    <p:extLst>
      <p:ext uri="{BB962C8B-B14F-4D97-AF65-F5344CB8AC3E}">
        <p14:creationId xmlns:p14="http://schemas.microsoft.com/office/powerpoint/2010/main" val="3185125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2044" y="101329"/>
            <a:ext cx="8263784" cy="682444"/>
          </a:xfrm>
        </p:spPr>
        <p:txBody>
          <a:bodyPr lIns="0" tIns="0" rIns="0" bIns="0" anchor="ctr"/>
          <a:lstStyle/>
          <a:p>
            <a:r>
              <a:rPr lang="en-US" sz="3600" dirty="0">
                <a:latin typeface="+mj-lt"/>
              </a:rPr>
              <a:t>Tumor Progression </a:t>
            </a:r>
            <a:r>
              <a:rPr lang="en-US" sz="2800" dirty="0">
                <a:latin typeface="+mj-lt"/>
              </a:rPr>
              <a:t>(2 of 4)</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52044" y="972456"/>
            <a:ext cx="8263784" cy="3628573"/>
          </a:xfrm>
        </p:spPr>
        <p:txBody>
          <a:bodyPr lIns="0" tIns="0" rIns="0" bIns="0"/>
          <a:lstStyle/>
          <a:p>
            <a:pPr marL="342000" indent="-342000"/>
            <a:r>
              <a:rPr lang="en-US" sz="2400" dirty="0">
                <a:solidFill>
                  <a:schemeClr val="tx1"/>
                </a:solidFill>
              </a:rPr>
              <a:t>Cancer cells have lost normal controls of cell proliferation. </a:t>
            </a:r>
          </a:p>
          <a:p>
            <a:pPr marL="342000" indent="-342000"/>
            <a:r>
              <a:rPr lang="en-US" sz="2400" dirty="0">
                <a:solidFill>
                  <a:schemeClr val="tx1"/>
                </a:solidFill>
              </a:rPr>
              <a:t>Tumors can have millions of cells and include different cell types. </a:t>
            </a:r>
          </a:p>
          <a:p>
            <a:pPr marL="342000" indent="-342000"/>
            <a:r>
              <a:rPr lang="en-US" sz="2400" dirty="0">
                <a:solidFill>
                  <a:schemeClr val="tx1"/>
                </a:solidFill>
              </a:rPr>
              <a:t>One idea of how progression occurs is that cells are like organisms under Darwinian selection.</a:t>
            </a:r>
          </a:p>
          <a:p>
            <a:pPr marL="342000" indent="-342000"/>
            <a:r>
              <a:rPr lang="en-US" sz="2400" dirty="0">
                <a:solidFill>
                  <a:schemeClr val="tx1"/>
                </a:solidFill>
              </a:rPr>
              <a:t>Selection will favor cells that exhibit enhanced growth rate and invasive properties; these form a large population through </a:t>
            </a:r>
            <a:r>
              <a:rPr lang="en-US" sz="2400" i="1" dirty="0">
                <a:solidFill>
                  <a:schemeClr val="tx1"/>
                </a:solidFill>
              </a:rPr>
              <a:t>clonal expansion.</a:t>
            </a:r>
          </a:p>
        </p:txBody>
      </p:sp>
    </p:spTree>
    <p:extLst>
      <p:ext uri="{BB962C8B-B14F-4D97-AF65-F5344CB8AC3E}">
        <p14:creationId xmlns:p14="http://schemas.microsoft.com/office/powerpoint/2010/main" val="220111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66558" y="78266"/>
            <a:ext cx="8263784" cy="736989"/>
          </a:xfrm>
        </p:spPr>
        <p:txBody>
          <a:bodyPr lIns="0" tIns="0" rIns="0" bIns="0" anchor="ctr"/>
          <a:lstStyle/>
          <a:p>
            <a:r>
              <a:rPr lang="en-US" sz="3600" dirty="0">
                <a:latin typeface="+mj-lt"/>
              </a:rPr>
              <a:t>26.1 How Cancers Arise</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977905"/>
            <a:ext cx="8263784" cy="3202209"/>
          </a:xfrm>
        </p:spPr>
        <p:txBody>
          <a:bodyPr lIns="0" tIns="0" rIns="0" bIns="0"/>
          <a:lstStyle/>
          <a:p>
            <a:pPr marL="342000" indent="-342000"/>
            <a:r>
              <a:rPr lang="en-US" sz="2400" dirty="0">
                <a:solidFill>
                  <a:schemeClr val="tx1"/>
                </a:solidFill>
                <a:latin typeface="+mn-lt"/>
              </a:rPr>
              <a:t>Cancers are grouped into several categories.</a:t>
            </a:r>
          </a:p>
          <a:p>
            <a:pPr marL="342000" indent="-342000"/>
            <a:r>
              <a:rPr lang="en-US" sz="2400" b="1" dirty="0">
                <a:solidFill>
                  <a:schemeClr val="tx1"/>
                </a:solidFill>
                <a:latin typeface="+mn-lt"/>
              </a:rPr>
              <a:t>Carcinomas</a:t>
            </a:r>
            <a:r>
              <a:rPr lang="en-US" sz="2400" dirty="0">
                <a:solidFill>
                  <a:schemeClr val="tx1"/>
                </a:solidFill>
                <a:latin typeface="+mn-lt"/>
              </a:rPr>
              <a:t> (about </a:t>
            </a:r>
            <a:r>
              <a:rPr lang="en-US" sz="2400" dirty="0">
                <a:solidFill>
                  <a:schemeClr val="tx1"/>
                </a:solidFill>
                <a:latin typeface="+mn-lt"/>
                <a:cs typeface="Times New Roman" panose="02020603050405020304" pitchFamily="18" charset="0"/>
              </a:rPr>
              <a:t>90%</a:t>
            </a:r>
            <a:r>
              <a:rPr lang="en-US" sz="2400" dirty="0">
                <a:solidFill>
                  <a:schemeClr val="tx1"/>
                </a:solidFill>
                <a:latin typeface="+mn-lt"/>
              </a:rPr>
              <a:t> of all cancers) arise from </a:t>
            </a:r>
            <a:r>
              <a:rPr lang="en-US" sz="2400" i="1" dirty="0">
                <a:solidFill>
                  <a:schemeClr val="tx1"/>
                </a:solidFill>
                <a:latin typeface="+mn-lt"/>
              </a:rPr>
              <a:t>epithelial cells </a:t>
            </a:r>
            <a:r>
              <a:rPr lang="en-US" sz="2400" dirty="0">
                <a:solidFill>
                  <a:schemeClr val="tx1"/>
                </a:solidFill>
                <a:latin typeface="+mn-lt"/>
              </a:rPr>
              <a:t>covering external and internal body surfaces. Examples include lung, breast, and colon cancer. </a:t>
            </a:r>
          </a:p>
          <a:p>
            <a:pPr marL="342000" indent="-342000"/>
            <a:r>
              <a:rPr lang="en-US" sz="2400" b="1" dirty="0">
                <a:solidFill>
                  <a:schemeClr val="tx1"/>
                </a:solidFill>
                <a:latin typeface="+mn-lt"/>
              </a:rPr>
              <a:t>Sarcomas</a:t>
            </a:r>
            <a:r>
              <a:rPr lang="en-US" sz="2400" dirty="0">
                <a:solidFill>
                  <a:schemeClr val="tx1"/>
                </a:solidFill>
                <a:latin typeface="+mn-lt"/>
              </a:rPr>
              <a:t> develop from supporting tissues, bone, cartilage, fat, and muscle.</a:t>
            </a:r>
          </a:p>
        </p:txBody>
      </p:sp>
    </p:spTree>
    <p:extLst>
      <p:ext uri="{BB962C8B-B14F-4D97-AF65-F5344CB8AC3E}">
        <p14:creationId xmlns:p14="http://schemas.microsoft.com/office/powerpoint/2010/main" val="1541142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7200" y="215372"/>
            <a:ext cx="8229600" cy="524858"/>
          </a:xfrm>
        </p:spPr>
        <p:txBody>
          <a:bodyPr lIns="0" tIns="0" rIns="0" bIns="0" anchor="ctr"/>
          <a:lstStyle/>
          <a:p>
            <a:r>
              <a:rPr lang="en-US" dirty="0"/>
              <a:t>Tumor Progression</a:t>
            </a:r>
            <a:r>
              <a:rPr lang="en-US" sz="3200" dirty="0"/>
              <a:t> </a:t>
            </a:r>
            <a:r>
              <a:rPr lang="en-US" sz="2800" dirty="0"/>
              <a:t>(3 of 4)</a:t>
            </a:r>
            <a:endParaRPr lang="en-US" sz="3400" dirty="0">
              <a:latin typeface="+mj-lt"/>
            </a:endParaRPr>
          </a:p>
        </p:txBody>
      </p:sp>
      <p:sp>
        <p:nvSpPr>
          <p:cNvPr id="9" name="Content Placeholder 8"/>
          <p:cNvSpPr>
            <a:spLocks noGrp="1"/>
          </p:cNvSpPr>
          <p:nvPr>
            <p:ph sz="quarter" idx="13"/>
          </p:nvPr>
        </p:nvSpPr>
        <p:spPr>
          <a:xfrm>
            <a:off x="457200" y="972458"/>
            <a:ext cx="8232775" cy="3149600"/>
          </a:xfrm>
        </p:spPr>
        <p:txBody>
          <a:bodyPr lIns="0" tIns="0" rIns="0" bIns="0"/>
          <a:lstStyle/>
          <a:p>
            <a:pPr marL="342000" indent="-342000"/>
            <a:r>
              <a:rPr lang="en-US" sz="2400" dirty="0">
                <a:solidFill>
                  <a:schemeClr val="tx1"/>
                </a:solidFill>
              </a:rPr>
              <a:t>Not all cells in a tumor are equally capable of rapid proliferation.</a:t>
            </a:r>
          </a:p>
          <a:p>
            <a:pPr marL="342000" indent="-342000"/>
            <a:r>
              <a:rPr lang="en-US" sz="2400" dirty="0">
                <a:solidFill>
                  <a:schemeClr val="tx1"/>
                </a:solidFill>
              </a:rPr>
              <a:t>Tumors may contain small groups of cells that act like </a:t>
            </a:r>
            <a:r>
              <a:rPr lang="en-US" sz="2400" i="1" dirty="0">
                <a:solidFill>
                  <a:schemeClr val="tx1"/>
                </a:solidFill>
              </a:rPr>
              <a:t>cancer stem cells </a:t>
            </a:r>
            <a:r>
              <a:rPr lang="en-US" sz="2400" dirty="0">
                <a:solidFill>
                  <a:schemeClr val="tx1"/>
                </a:solidFill>
              </a:rPr>
              <a:t>to generate large numbers of descendants.</a:t>
            </a:r>
          </a:p>
          <a:p>
            <a:pPr marL="342000" indent="-342000"/>
            <a:r>
              <a:rPr lang="en-US" sz="2400" i="1" dirty="0">
                <a:solidFill>
                  <a:schemeClr val="tx1"/>
                </a:solidFill>
              </a:rPr>
              <a:t>Intratumor heterogeneity </a:t>
            </a:r>
            <a:r>
              <a:rPr lang="en-US" sz="2400" dirty="0">
                <a:solidFill>
                  <a:schemeClr val="tx1"/>
                </a:solidFill>
              </a:rPr>
              <a:t>is the mixture of genetically distinct regions in a single tumor.</a:t>
            </a:r>
          </a:p>
        </p:txBody>
      </p:sp>
    </p:spTree>
    <p:extLst>
      <p:ext uri="{BB962C8B-B14F-4D97-AF65-F5344CB8AC3E}">
        <p14:creationId xmlns:p14="http://schemas.microsoft.com/office/powerpoint/2010/main" val="2672004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7200" y="133726"/>
            <a:ext cx="8229600" cy="633715"/>
          </a:xfrm>
        </p:spPr>
        <p:txBody>
          <a:bodyPr lIns="0" tIns="0" rIns="0" bIns="0" anchor="ctr"/>
          <a:lstStyle/>
          <a:p>
            <a:r>
              <a:rPr lang="en-US" dirty="0"/>
              <a:t>Main Stages in Cancer Development</a:t>
            </a:r>
            <a:endParaRPr lang="en-US" sz="2800" dirty="0"/>
          </a:p>
        </p:txBody>
      </p:sp>
      <p:sp>
        <p:nvSpPr>
          <p:cNvPr id="6" name="Content Placeholder 5"/>
          <p:cNvSpPr>
            <a:spLocks noGrp="1"/>
          </p:cNvSpPr>
          <p:nvPr>
            <p:ph sz="quarter" idx="14"/>
          </p:nvPr>
        </p:nvSpPr>
        <p:spPr>
          <a:xfrm>
            <a:off x="451758" y="1096055"/>
            <a:ext cx="4980213" cy="913039"/>
          </a:xfrm>
        </p:spPr>
        <p:txBody>
          <a:bodyPr lIns="0" tIns="0" rIns="0" bIns="0"/>
          <a:lstStyle/>
          <a:p>
            <a:pPr marL="0" indent="0">
              <a:buNone/>
            </a:pPr>
            <a:r>
              <a:rPr lang="en-IN" sz="2400" b="1" dirty="0"/>
              <a:t>Figure 26.3 </a:t>
            </a:r>
            <a:r>
              <a:rPr lang="en-IN" sz="2400" dirty="0"/>
              <a:t>Main Stages in Cancer Development.</a:t>
            </a:r>
          </a:p>
        </p:txBody>
      </p:sp>
      <p:pic>
        <p:nvPicPr>
          <p:cNvPr id="9" name="Content Placeholder 3" descr="An illustration on the initiation, promotion, and tumor progression stages in cancel development."/>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860"/>
          <a:stretch/>
        </p:blipFill>
        <p:spPr>
          <a:xfrm>
            <a:off x="5659779" y="1137692"/>
            <a:ext cx="3147010" cy="5058882"/>
          </a:xfrm>
        </p:spPr>
      </p:pic>
    </p:spTree>
    <p:extLst>
      <p:ext uri="{BB962C8B-B14F-4D97-AF65-F5344CB8AC3E}">
        <p14:creationId xmlns:p14="http://schemas.microsoft.com/office/powerpoint/2010/main" val="2387511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9594" y="125059"/>
            <a:ext cx="8251961" cy="658715"/>
          </a:xfrm>
        </p:spPr>
        <p:txBody>
          <a:bodyPr lIns="0" tIns="0" rIns="0" bIns="0" anchor="ctr"/>
          <a:lstStyle/>
          <a:p>
            <a:r>
              <a:rPr lang="en-US" dirty="0"/>
              <a:t>26.2 How Cancers Spread</a:t>
            </a:r>
          </a:p>
        </p:txBody>
      </p:sp>
      <p:sp>
        <p:nvSpPr>
          <p:cNvPr id="6" name="Content Placeholder 5"/>
          <p:cNvSpPr>
            <a:spLocks noGrp="1"/>
          </p:cNvSpPr>
          <p:nvPr>
            <p:ph sz="quarter" idx="15"/>
          </p:nvPr>
        </p:nvSpPr>
        <p:spPr>
          <a:xfrm>
            <a:off x="465230" y="956358"/>
            <a:ext cx="8260839" cy="3209242"/>
          </a:xfrm>
        </p:spPr>
        <p:txBody>
          <a:bodyPr lIns="0" tIns="0" rIns="0" bIns="0"/>
          <a:lstStyle/>
          <a:p>
            <a:pPr marL="342000" indent="-342000"/>
            <a:r>
              <a:rPr lang="en-US" sz="2400" dirty="0">
                <a:solidFill>
                  <a:schemeClr val="tx1"/>
                </a:solidFill>
              </a:rPr>
              <a:t>Benign tumors remain in their original location and are usually easy to remove.</a:t>
            </a:r>
          </a:p>
          <a:p>
            <a:pPr marL="342000" indent="-342000"/>
            <a:r>
              <a:rPr lang="en-US" sz="2400" dirty="0">
                <a:solidFill>
                  <a:schemeClr val="tx1"/>
                </a:solidFill>
                <a:sym typeface="Wingdings" pitchFamily="2" charset="2"/>
              </a:rPr>
              <a:t>The hazards of cancer come from </a:t>
            </a:r>
            <a:r>
              <a:rPr lang="en-US" sz="2400" i="1" dirty="0">
                <a:solidFill>
                  <a:schemeClr val="tx1"/>
                </a:solidFill>
                <a:sym typeface="Wingdings" pitchFamily="2" charset="2"/>
              </a:rPr>
              <a:t>uncontrolled </a:t>
            </a:r>
            <a:r>
              <a:rPr lang="en-US" sz="2400" dirty="0">
                <a:solidFill>
                  <a:schemeClr val="tx1"/>
                </a:solidFill>
                <a:sym typeface="Wingdings" pitchFamily="2" charset="2"/>
              </a:rPr>
              <a:t>proliferation combined with the ability to spread throughout the body.</a:t>
            </a:r>
          </a:p>
          <a:p>
            <a:pPr marL="342000" indent="-342000"/>
            <a:r>
              <a:rPr lang="en-US" sz="2400" dirty="0">
                <a:solidFill>
                  <a:schemeClr val="tx1"/>
                </a:solidFill>
                <a:sym typeface="Wingdings" pitchFamily="2" charset="2"/>
              </a:rPr>
              <a:t>Roughly 90% of cancer deaths are caused by the spread of the cancer rather than the primary tumor.</a:t>
            </a:r>
          </a:p>
        </p:txBody>
      </p:sp>
    </p:spTree>
    <p:extLst>
      <p:ext uri="{BB962C8B-B14F-4D97-AF65-F5344CB8AC3E}">
        <p14:creationId xmlns:p14="http://schemas.microsoft.com/office/powerpoint/2010/main" val="3088160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71714" y="229885"/>
            <a:ext cx="8229600" cy="1497315"/>
          </a:xfrm>
        </p:spPr>
        <p:txBody>
          <a:bodyPr lIns="0" tIns="0" rIns="0" bIns="0" anchor="ctr"/>
          <a:lstStyle/>
          <a:p>
            <a:r>
              <a:rPr lang="en-US" dirty="0"/>
              <a:t>Angiogenesis Is Required for Tumors to Grow Beyond a Few Millimeters in Diameter</a:t>
            </a:r>
            <a:endParaRPr lang="en-US" sz="3600" dirty="0">
              <a:latin typeface="+mj-lt"/>
            </a:endParaRPr>
          </a:p>
        </p:txBody>
      </p:sp>
      <p:sp>
        <p:nvSpPr>
          <p:cNvPr id="5" name="Content Placeholder 4"/>
          <p:cNvSpPr>
            <a:spLocks noGrp="1"/>
          </p:cNvSpPr>
          <p:nvPr>
            <p:ph sz="quarter" idx="13"/>
          </p:nvPr>
        </p:nvSpPr>
        <p:spPr>
          <a:xfrm>
            <a:off x="457200" y="2017487"/>
            <a:ext cx="8232775" cy="1857828"/>
          </a:xfrm>
        </p:spPr>
        <p:txBody>
          <a:bodyPr lIns="0" tIns="0" rIns="0" bIns="0"/>
          <a:lstStyle/>
          <a:p>
            <a:pPr marL="342000" indent="-342000"/>
            <a:r>
              <a:rPr lang="en-US" sz="2400" dirty="0">
                <a:solidFill>
                  <a:schemeClr val="tx1"/>
                </a:solidFill>
              </a:rPr>
              <a:t>In 1971, Judah Folkman suggested that tumors release signaling molecules that trigger </a:t>
            </a:r>
            <a:r>
              <a:rPr lang="en-US" sz="2400" b="1" dirty="0">
                <a:solidFill>
                  <a:schemeClr val="tx1"/>
                </a:solidFill>
              </a:rPr>
              <a:t>angiogenesis,</a:t>
            </a:r>
            <a:r>
              <a:rPr lang="en-US" sz="2400" dirty="0">
                <a:solidFill>
                  <a:schemeClr val="tx1"/>
                </a:solidFill>
              </a:rPr>
              <a:t> and the new blood vessels are needed for tumors to grow.</a:t>
            </a:r>
            <a:endParaRPr lang="en-US" sz="2400" b="1" dirty="0">
              <a:solidFill>
                <a:schemeClr val="tx1"/>
              </a:solidFill>
            </a:endParaRPr>
          </a:p>
          <a:p>
            <a:pPr marL="342000" indent="-342000"/>
            <a:r>
              <a:rPr lang="en-US" sz="2400" dirty="0">
                <a:solidFill>
                  <a:schemeClr val="tx1"/>
                </a:solidFill>
              </a:rPr>
              <a:t>Laboratory experiments confirmed this.</a:t>
            </a:r>
          </a:p>
        </p:txBody>
      </p:sp>
    </p:spTree>
    <p:extLst>
      <p:ext uri="{BB962C8B-B14F-4D97-AF65-F5344CB8AC3E}">
        <p14:creationId xmlns:p14="http://schemas.microsoft.com/office/powerpoint/2010/main" val="643645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81072" y="145318"/>
            <a:ext cx="8263784" cy="1639941"/>
          </a:xfrm>
        </p:spPr>
        <p:txBody>
          <a:bodyPr lIns="0" tIns="0" rIns="0" bIns="0" anchor="ctr"/>
          <a:lstStyle/>
          <a:p>
            <a:r>
              <a:rPr lang="en-US" sz="3200" dirty="0">
                <a:latin typeface="+mj-lt"/>
              </a:rPr>
              <a:t>Angiogenesis Is Required for Tumors to Grow Beyond a Few Millimeters in Diameter: Experimental Evidence </a:t>
            </a:r>
            <a:r>
              <a:rPr lang="en-US" sz="2800" dirty="0">
                <a:latin typeface="+mj-lt"/>
              </a:rPr>
              <a:t>(1 of 3)</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1973949"/>
            <a:ext cx="8263784" cy="3018972"/>
          </a:xfrm>
        </p:spPr>
        <p:txBody>
          <a:bodyPr lIns="0" tIns="0" rIns="0" bIns="0"/>
          <a:lstStyle/>
          <a:p>
            <a:pPr marL="342000" indent="-342000"/>
            <a:r>
              <a:rPr lang="en-US" sz="2400" dirty="0">
                <a:solidFill>
                  <a:schemeClr val="tx1"/>
                </a:solidFill>
                <a:latin typeface="+mn-lt"/>
              </a:rPr>
              <a:t>A normal thyroid from a rabbit was grown in a glass chamber.</a:t>
            </a:r>
          </a:p>
          <a:p>
            <a:pPr marL="342000" indent="-342000"/>
            <a:r>
              <a:rPr lang="en-US" sz="2400" dirty="0">
                <a:solidFill>
                  <a:schemeClr val="tx1"/>
                </a:solidFill>
                <a:latin typeface="+mn-lt"/>
              </a:rPr>
              <a:t>A small number of cancer cells were injected into the gland, and nutrients were added to keep the gland alive.</a:t>
            </a:r>
          </a:p>
          <a:p>
            <a:pPr marL="342000" indent="-342000"/>
            <a:r>
              <a:rPr lang="en-US" sz="2400" dirty="0">
                <a:solidFill>
                  <a:schemeClr val="tx1"/>
                </a:solidFill>
                <a:latin typeface="+mn-lt"/>
              </a:rPr>
              <a:t>The cancer cells divided for a few days but stopped when the tumor reached </a:t>
            </a:r>
            <a:r>
              <a:rPr lang="en-US" sz="2400" dirty="0">
                <a:solidFill>
                  <a:schemeClr val="tx1"/>
                </a:solidFill>
                <a:latin typeface="+mn-lt"/>
                <a:cs typeface="Times New Roman" panose="02020603050405020304" pitchFamily="18" charset="0"/>
              </a:rPr>
              <a:t>1−2</a:t>
            </a:r>
            <a:r>
              <a:rPr lang="en-US" sz="2400" dirty="0">
                <a:solidFill>
                  <a:schemeClr val="tx1"/>
                </a:solidFill>
                <a:latin typeface="+mn-lt"/>
              </a:rPr>
              <a:t> mm in diameter.</a:t>
            </a:r>
          </a:p>
        </p:txBody>
      </p:sp>
    </p:spTree>
    <p:extLst>
      <p:ext uri="{BB962C8B-B14F-4D97-AF65-F5344CB8AC3E}">
        <p14:creationId xmlns:p14="http://schemas.microsoft.com/office/powerpoint/2010/main" val="2153489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71714" y="171829"/>
            <a:ext cx="8229600" cy="1569886"/>
          </a:xfrm>
        </p:spPr>
        <p:txBody>
          <a:bodyPr lIns="0" tIns="0" rIns="0" bIns="0" anchor="ctr"/>
          <a:lstStyle/>
          <a:p>
            <a:r>
              <a:rPr lang="en-US" sz="3200" dirty="0"/>
              <a:t>Angiogenesis Is Required for Tumors to Grow Beyond a Few Millimeters in Diameter: Experimental Evidence </a:t>
            </a:r>
            <a:r>
              <a:rPr lang="en-US" sz="2800" dirty="0"/>
              <a:t>(2 of 3)</a:t>
            </a:r>
          </a:p>
        </p:txBody>
      </p:sp>
      <p:sp>
        <p:nvSpPr>
          <p:cNvPr id="5" name="Content Placeholder 4"/>
          <p:cNvSpPr>
            <a:spLocks noGrp="1"/>
          </p:cNvSpPr>
          <p:nvPr>
            <p:ph sz="quarter" idx="13"/>
          </p:nvPr>
        </p:nvSpPr>
        <p:spPr>
          <a:xfrm>
            <a:off x="457200" y="1973948"/>
            <a:ext cx="8232775" cy="3212201"/>
          </a:xfrm>
        </p:spPr>
        <p:txBody>
          <a:bodyPr lIns="0" tIns="0" rIns="0" bIns="0"/>
          <a:lstStyle/>
          <a:p>
            <a:pPr marL="342000" indent="-342000"/>
            <a:r>
              <a:rPr lang="en-US" sz="2400" dirty="0">
                <a:solidFill>
                  <a:schemeClr val="tx1"/>
                </a:solidFill>
              </a:rPr>
              <a:t>When tumor cells were removed from the thyroid gland and injected into animals, cell division resumed, and large tumors developed.</a:t>
            </a:r>
          </a:p>
          <a:p>
            <a:pPr marL="342000" indent="-342000"/>
            <a:r>
              <a:rPr lang="en-US" sz="2400" dirty="0">
                <a:solidFill>
                  <a:schemeClr val="tx1"/>
                </a:solidFill>
              </a:rPr>
              <a:t>In the isolated gland, the tumors failed to link up with the blood vessels, and so they didn</a:t>
            </a:r>
            <a:r>
              <a:rPr lang="en-US" altLang="en-CA" sz="2400" dirty="0">
                <a:solidFill>
                  <a:schemeClr val="tx1"/>
                </a:solidFill>
              </a:rPr>
              <a:t>’</a:t>
            </a:r>
            <a:r>
              <a:rPr lang="en-US" sz="2400" dirty="0">
                <a:solidFill>
                  <a:schemeClr val="tx1"/>
                </a:solidFill>
              </a:rPr>
              <a:t>t grow.</a:t>
            </a:r>
          </a:p>
          <a:p>
            <a:pPr marL="342000" indent="-342000"/>
            <a:r>
              <a:rPr lang="en-US" sz="2400" dirty="0">
                <a:solidFill>
                  <a:schemeClr val="tx1"/>
                </a:solidFill>
              </a:rPr>
              <a:t>In the animals, the tumors were infiltrated with blood vessels and grew larger.</a:t>
            </a:r>
          </a:p>
        </p:txBody>
      </p:sp>
    </p:spTree>
    <p:extLst>
      <p:ext uri="{BB962C8B-B14F-4D97-AF65-F5344CB8AC3E}">
        <p14:creationId xmlns:p14="http://schemas.microsoft.com/office/powerpoint/2010/main" val="3387051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81072" y="223405"/>
            <a:ext cx="8263784" cy="1474763"/>
          </a:xfrm>
        </p:spPr>
        <p:txBody>
          <a:bodyPr lIns="0" tIns="0" rIns="0" bIns="0" anchor="ctr"/>
          <a:lstStyle/>
          <a:p>
            <a:r>
              <a:rPr lang="en-US" sz="3200" dirty="0">
                <a:latin typeface="+mj-lt"/>
              </a:rPr>
              <a:t>Angiogenesis Is Required for Tumors to Grow Beyond a Few Millimeters in Diameter: Experimental Evidence </a:t>
            </a:r>
            <a:r>
              <a:rPr lang="en-US" sz="2800" dirty="0">
                <a:latin typeface="+mj-lt"/>
              </a:rPr>
              <a:t>(3 of 3)</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81072" y="1930401"/>
            <a:ext cx="8263784" cy="2931886"/>
          </a:xfrm>
        </p:spPr>
        <p:txBody>
          <a:bodyPr lIns="0" tIns="0" rIns="0" bIns="0"/>
          <a:lstStyle/>
          <a:p>
            <a:pPr marL="342000" indent="-342000"/>
            <a:r>
              <a:rPr lang="en-US" sz="2400" dirty="0">
                <a:solidFill>
                  <a:schemeClr val="tx1"/>
                </a:solidFill>
              </a:rPr>
              <a:t>Tumor cells transplanted to the anterior chamber of the eye (no blood flow) of a rabbit form tiny tumors that soon stop growing.</a:t>
            </a:r>
          </a:p>
          <a:p>
            <a:pPr marL="342000" indent="-342000"/>
            <a:r>
              <a:rPr lang="en-US" sz="2400" dirty="0">
                <a:solidFill>
                  <a:schemeClr val="tx1"/>
                </a:solidFill>
              </a:rPr>
              <a:t>When the cells are transplanted to the iris area, which has a blood supply, the tumors are infiltrated by blood vessels.</a:t>
            </a:r>
          </a:p>
          <a:p>
            <a:pPr marL="342000" indent="-342000"/>
            <a:r>
              <a:rPr lang="en-US" sz="2400" dirty="0">
                <a:solidFill>
                  <a:schemeClr val="tx1"/>
                </a:solidFill>
              </a:rPr>
              <a:t>The tumors grow to thousands of times the original size.</a:t>
            </a:r>
          </a:p>
        </p:txBody>
      </p:sp>
    </p:spTree>
    <p:extLst>
      <p:ext uri="{BB962C8B-B14F-4D97-AF65-F5344CB8AC3E}">
        <p14:creationId xmlns:p14="http://schemas.microsoft.com/office/powerpoint/2010/main" val="297601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p:txBody>
          <a:bodyPr lIns="0" tIns="0" rIns="0" bIns="0" anchor="ctr"/>
          <a:lstStyle/>
          <a:p>
            <a:r>
              <a:rPr lang="en-US" dirty="0"/>
              <a:t>Two Experiments Showing the Requirement for Angiogenesis</a:t>
            </a:r>
            <a:endParaRPr lang="en-US" sz="2800" dirty="0">
              <a:latin typeface="+mj-lt"/>
            </a:endParaRPr>
          </a:p>
        </p:txBody>
      </p:sp>
      <p:sp>
        <p:nvSpPr>
          <p:cNvPr id="5" name="Content Placeholder 4"/>
          <p:cNvSpPr>
            <a:spLocks noGrp="1"/>
          </p:cNvSpPr>
          <p:nvPr>
            <p:ph sz="quarter" idx="14"/>
          </p:nvPr>
        </p:nvSpPr>
        <p:spPr>
          <a:xfrm>
            <a:off x="457200" y="1552575"/>
            <a:ext cx="8229599" cy="717096"/>
          </a:xfrm>
        </p:spPr>
        <p:txBody>
          <a:bodyPr lIns="0" tIns="0" rIns="0" bIns="0"/>
          <a:lstStyle/>
          <a:p>
            <a:pPr marL="0" indent="0">
              <a:buNone/>
            </a:pPr>
            <a:r>
              <a:rPr lang="en-IN" sz="2400" b="1" dirty="0">
                <a:solidFill>
                  <a:schemeClr val="tx1"/>
                </a:solidFill>
              </a:rPr>
              <a:t>Figure 26.4</a:t>
            </a:r>
            <a:r>
              <a:rPr lang="en-IN" sz="2400" dirty="0">
                <a:solidFill>
                  <a:schemeClr val="tx1"/>
                </a:solidFill>
              </a:rPr>
              <a:t> Two Experiments Showing the Requirement for Angiogenesis.</a:t>
            </a:r>
          </a:p>
        </p:txBody>
      </p:sp>
      <p:pic>
        <p:nvPicPr>
          <p:cNvPr id="9" name="Content Placeholder 7" descr="An illustration on two experiments where cancer cells are grown in an isolated thyroid gland and cancer cells grown on the iris or in the anterior chamber of the eye. A double line graph shows the results of the eye experiment."/>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878"/>
          <a:stretch/>
        </p:blipFill>
        <p:spPr>
          <a:xfrm>
            <a:off x="2623463" y="2433277"/>
            <a:ext cx="4534393" cy="3781693"/>
          </a:xfrm>
        </p:spPr>
      </p:pic>
    </p:spTree>
    <p:extLst>
      <p:ext uri="{BB962C8B-B14F-4D97-AF65-F5344CB8AC3E}">
        <p14:creationId xmlns:p14="http://schemas.microsoft.com/office/powerpoint/2010/main" val="2752293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7200" y="215371"/>
            <a:ext cx="8229600" cy="1569886"/>
          </a:xfrm>
        </p:spPr>
        <p:txBody>
          <a:bodyPr lIns="0" tIns="0" rIns="0" bIns="0" anchor="ctr"/>
          <a:lstStyle/>
          <a:p>
            <a:r>
              <a:rPr lang="en-US" dirty="0"/>
              <a:t>Blood Vessel Growth Is Controlled by a Balance Between Angiogenesis Activators and Inhibitors</a:t>
            </a:r>
            <a:endParaRPr lang="en-US" sz="2800" dirty="0">
              <a:latin typeface="+mj-lt"/>
            </a:endParaRPr>
          </a:p>
        </p:txBody>
      </p:sp>
      <p:sp>
        <p:nvSpPr>
          <p:cNvPr id="5" name="Content Placeholder 4"/>
          <p:cNvSpPr>
            <a:spLocks noGrp="1"/>
          </p:cNvSpPr>
          <p:nvPr>
            <p:ph sz="quarter" idx="13"/>
          </p:nvPr>
        </p:nvSpPr>
        <p:spPr>
          <a:xfrm>
            <a:off x="457200" y="2119087"/>
            <a:ext cx="8232775" cy="2569028"/>
          </a:xfrm>
        </p:spPr>
        <p:txBody>
          <a:bodyPr lIns="0" tIns="0" rIns="0" bIns="0"/>
          <a:lstStyle/>
          <a:p>
            <a:pPr marL="342000" indent="-342000"/>
            <a:r>
              <a:rPr lang="en-US" sz="2400" dirty="0">
                <a:solidFill>
                  <a:schemeClr val="tx1"/>
                </a:solidFill>
              </a:rPr>
              <a:t>Experimental evidence suggests that cancer cells produce molecules that activate angiogenesis in the surrounding tissues.</a:t>
            </a:r>
          </a:p>
          <a:p>
            <a:pPr marL="342000" indent="-342000"/>
            <a:r>
              <a:rPr lang="en-US" sz="2400" dirty="0">
                <a:solidFill>
                  <a:schemeClr val="tx1"/>
                </a:solidFill>
              </a:rPr>
              <a:t>The main angiogenesis-activating molecules are </a:t>
            </a:r>
            <a:r>
              <a:rPr lang="en-US" sz="2400" i="1" dirty="0">
                <a:solidFill>
                  <a:schemeClr val="tx1"/>
                </a:solidFill>
              </a:rPr>
              <a:t>vascular endothelial growth factor </a:t>
            </a:r>
            <a:r>
              <a:rPr lang="en-US" sz="2400" dirty="0">
                <a:solidFill>
                  <a:schemeClr val="tx1"/>
                </a:solidFill>
              </a:rPr>
              <a:t>(</a:t>
            </a:r>
            <a:r>
              <a:rPr lang="en-US" sz="2400" i="1" spc="-300" dirty="0">
                <a:solidFill>
                  <a:schemeClr val="tx1"/>
                </a:solidFill>
              </a:rPr>
              <a:t>V E G F </a:t>
            </a:r>
            <a:r>
              <a:rPr lang="en-US" sz="2400" dirty="0">
                <a:solidFill>
                  <a:schemeClr val="tx1"/>
                </a:solidFill>
              </a:rPr>
              <a:t>)</a:t>
            </a:r>
            <a:r>
              <a:rPr lang="en-US" sz="2400" i="1" dirty="0">
                <a:solidFill>
                  <a:schemeClr val="tx1"/>
                </a:solidFill>
              </a:rPr>
              <a:t> </a:t>
            </a:r>
            <a:r>
              <a:rPr lang="en-US" sz="2400" dirty="0">
                <a:solidFill>
                  <a:schemeClr val="tx1"/>
                </a:solidFill>
              </a:rPr>
              <a:t>and </a:t>
            </a:r>
            <a:r>
              <a:rPr lang="en-US" sz="2400" i="1" dirty="0">
                <a:solidFill>
                  <a:schemeClr val="tx1"/>
                </a:solidFill>
              </a:rPr>
              <a:t>fibroblast growth factor</a:t>
            </a:r>
            <a:r>
              <a:rPr lang="en-US" sz="2400" dirty="0">
                <a:solidFill>
                  <a:schemeClr val="tx1"/>
                </a:solidFill>
              </a:rPr>
              <a:t> (</a:t>
            </a:r>
            <a:r>
              <a:rPr lang="en-US" sz="2400" i="1" spc="-300" dirty="0">
                <a:solidFill>
                  <a:schemeClr val="tx1"/>
                </a:solidFill>
              </a:rPr>
              <a:t>F G F </a:t>
            </a:r>
            <a:r>
              <a:rPr lang="en-US" sz="2400" dirty="0">
                <a:solidFill>
                  <a:schemeClr val="tx1"/>
                </a:solidFill>
              </a:rPr>
              <a:t>).</a:t>
            </a:r>
          </a:p>
        </p:txBody>
      </p:sp>
    </p:spTree>
    <p:extLst>
      <p:ext uri="{BB962C8B-B14F-4D97-AF65-F5344CB8AC3E}">
        <p14:creationId xmlns:p14="http://schemas.microsoft.com/office/powerpoint/2010/main" val="2162463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9594" y="118951"/>
            <a:ext cx="8229600" cy="650307"/>
          </a:xfrm>
        </p:spPr>
        <p:txBody>
          <a:bodyPr lIns="0" tIns="0" rIns="0" bIns="0" anchor="ctr"/>
          <a:lstStyle/>
          <a:p>
            <a:r>
              <a:rPr lang="en-US" spc="-350" dirty="0"/>
              <a:t>V E G F</a:t>
            </a:r>
            <a:r>
              <a:rPr lang="en-US" dirty="0"/>
              <a:t> and </a:t>
            </a:r>
            <a:r>
              <a:rPr lang="en-US" spc="-350" dirty="0"/>
              <a:t>F G F</a:t>
            </a:r>
          </a:p>
        </p:txBody>
      </p:sp>
      <p:sp>
        <p:nvSpPr>
          <p:cNvPr id="6" name="Content Placeholder 5"/>
          <p:cNvSpPr>
            <a:spLocks noGrp="1"/>
          </p:cNvSpPr>
          <p:nvPr>
            <p:ph sz="quarter" idx="15"/>
          </p:nvPr>
        </p:nvSpPr>
        <p:spPr>
          <a:xfrm>
            <a:off x="479745" y="914401"/>
            <a:ext cx="8256234" cy="4659086"/>
          </a:xfrm>
        </p:spPr>
        <p:txBody>
          <a:bodyPr lIns="0" tIns="0" rIns="0" bIns="0"/>
          <a:lstStyle/>
          <a:p>
            <a:pPr marL="342000" indent="-342000"/>
            <a:r>
              <a:rPr lang="en-US" sz="2400" dirty="0">
                <a:solidFill>
                  <a:schemeClr val="tx1"/>
                </a:solidFill>
              </a:rPr>
              <a:t>When cancer cells release </a:t>
            </a:r>
            <a:r>
              <a:rPr lang="en-US" sz="2400" spc="-300" dirty="0">
                <a:solidFill>
                  <a:schemeClr val="tx1"/>
                </a:solidFill>
              </a:rPr>
              <a:t>V E G F</a:t>
            </a:r>
            <a:r>
              <a:rPr lang="en-US" sz="2400" dirty="0">
                <a:solidFill>
                  <a:schemeClr val="tx1"/>
                </a:solidFill>
              </a:rPr>
              <a:t> and </a:t>
            </a:r>
            <a:r>
              <a:rPr lang="en-US" sz="2400" spc="-300" dirty="0">
                <a:solidFill>
                  <a:schemeClr val="tx1"/>
                </a:solidFill>
              </a:rPr>
              <a:t>F G F</a:t>
            </a:r>
            <a:r>
              <a:rPr lang="en-US" sz="2400" dirty="0">
                <a:solidFill>
                  <a:schemeClr val="tx1"/>
                </a:solidFill>
              </a:rPr>
              <a:t> into the surrounding tissue, they bind receptors on </a:t>
            </a:r>
            <a:r>
              <a:rPr lang="en-US" sz="2400" i="1" dirty="0">
                <a:solidFill>
                  <a:schemeClr val="tx1"/>
                </a:solidFill>
              </a:rPr>
              <a:t>endothelial cells </a:t>
            </a:r>
            <a:r>
              <a:rPr lang="en-US" sz="2400" dirty="0">
                <a:solidFill>
                  <a:schemeClr val="tx1"/>
                </a:solidFill>
              </a:rPr>
              <a:t>lining blood vessels.</a:t>
            </a:r>
          </a:p>
          <a:p>
            <a:pPr marL="342000" indent="-342000"/>
            <a:r>
              <a:rPr lang="en-US" sz="2400" dirty="0">
                <a:solidFill>
                  <a:schemeClr val="tx1"/>
                </a:solidFill>
              </a:rPr>
              <a:t>The binding activates a signaling pathway; in response, the endothelial cells divide and secrete </a:t>
            </a:r>
            <a:r>
              <a:rPr lang="en-US" sz="2400" i="1" dirty="0">
                <a:solidFill>
                  <a:schemeClr val="tx1"/>
                </a:solidFill>
              </a:rPr>
              <a:t>matrix metalloproteinases </a:t>
            </a:r>
            <a:r>
              <a:rPr lang="en-US" sz="2400" dirty="0">
                <a:solidFill>
                  <a:schemeClr val="tx1"/>
                </a:solidFill>
              </a:rPr>
              <a:t>(</a:t>
            </a:r>
            <a:r>
              <a:rPr lang="en-US" sz="2400" i="1" spc="-250" dirty="0">
                <a:solidFill>
                  <a:schemeClr val="tx1"/>
                </a:solidFill>
              </a:rPr>
              <a:t>M </a:t>
            </a:r>
            <a:r>
              <a:rPr lang="en-US" sz="2400" i="1" spc="-250" dirty="0" err="1">
                <a:solidFill>
                  <a:schemeClr val="tx1"/>
                </a:solidFill>
              </a:rPr>
              <a:t>M</a:t>
            </a:r>
            <a:r>
              <a:rPr lang="en-US" sz="2400" i="1" spc="-250" dirty="0">
                <a:solidFill>
                  <a:schemeClr val="tx1"/>
                </a:solidFill>
              </a:rPr>
              <a:t> Ps</a:t>
            </a:r>
            <a:r>
              <a:rPr lang="en-US" sz="2400" dirty="0">
                <a:solidFill>
                  <a:schemeClr val="tx1"/>
                </a:solidFill>
              </a:rPr>
              <a:t>).</a:t>
            </a:r>
          </a:p>
          <a:p>
            <a:pPr marL="342000" indent="-342000"/>
            <a:r>
              <a:rPr lang="en-US" sz="2400" dirty="0">
                <a:solidFill>
                  <a:schemeClr val="tx1"/>
                </a:solidFill>
              </a:rPr>
              <a:t>The </a:t>
            </a:r>
            <a:r>
              <a:rPr lang="en-US" sz="2400" spc="-250" dirty="0">
                <a:solidFill>
                  <a:schemeClr val="tx1"/>
                </a:solidFill>
              </a:rPr>
              <a:t>M M Ps</a:t>
            </a:r>
            <a:r>
              <a:rPr lang="en-US" sz="2400" dirty="0">
                <a:solidFill>
                  <a:schemeClr val="tx1"/>
                </a:solidFill>
              </a:rPr>
              <a:t> break down the extracellular matrix.</a:t>
            </a:r>
          </a:p>
        </p:txBody>
      </p:sp>
    </p:spTree>
    <p:extLst>
      <p:ext uri="{BB962C8B-B14F-4D97-AF65-F5344CB8AC3E}">
        <p14:creationId xmlns:p14="http://schemas.microsoft.com/office/powerpoint/2010/main" val="2417275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3569" y="226257"/>
            <a:ext cx="8265433" cy="572029"/>
          </a:xfrm>
        </p:spPr>
        <p:txBody>
          <a:bodyPr lIns="0" tIns="0" rIns="0" bIns="0" anchor="t"/>
          <a:lstStyle/>
          <a:p>
            <a:r>
              <a:rPr lang="en-US" sz="3200" dirty="0"/>
              <a:t>Types of Cancers</a:t>
            </a:r>
            <a:endParaRPr lang="en-US" sz="3000" dirty="0"/>
          </a:p>
        </p:txBody>
      </p:sp>
      <p:sp>
        <p:nvSpPr>
          <p:cNvPr id="5" name="Content Placeholder 4"/>
          <p:cNvSpPr>
            <a:spLocks noGrp="1"/>
          </p:cNvSpPr>
          <p:nvPr>
            <p:ph sz="quarter" idx="13"/>
          </p:nvPr>
        </p:nvSpPr>
        <p:spPr>
          <a:xfrm>
            <a:off x="468084" y="962488"/>
            <a:ext cx="8265433" cy="2435805"/>
          </a:xfrm>
        </p:spPr>
        <p:txBody>
          <a:bodyPr lIns="0" tIns="0" rIns="0" bIns="0"/>
          <a:lstStyle/>
          <a:p>
            <a:pPr marL="342000" indent="-342000"/>
            <a:r>
              <a:rPr lang="en-US" sz="2400" b="1" dirty="0">
                <a:solidFill>
                  <a:schemeClr val="tx1"/>
                </a:solidFill>
              </a:rPr>
              <a:t>Lymphomas</a:t>
            </a:r>
            <a:r>
              <a:rPr lang="en-US" sz="2400" dirty="0">
                <a:solidFill>
                  <a:schemeClr val="tx1"/>
                </a:solidFill>
              </a:rPr>
              <a:t> and </a:t>
            </a:r>
            <a:r>
              <a:rPr lang="en-US" sz="2400" b="1" dirty="0">
                <a:solidFill>
                  <a:schemeClr val="tx1"/>
                </a:solidFill>
              </a:rPr>
              <a:t>leukemias</a:t>
            </a:r>
            <a:r>
              <a:rPr lang="en-US" sz="2400" dirty="0">
                <a:solidFill>
                  <a:schemeClr val="tx1"/>
                </a:solidFill>
              </a:rPr>
              <a:t> arise from cells of blood and lymphatic origin.</a:t>
            </a:r>
          </a:p>
          <a:p>
            <a:pPr marL="342000" indent="-342000"/>
            <a:r>
              <a:rPr lang="en-US" sz="2400" i="1" dirty="0">
                <a:solidFill>
                  <a:schemeClr val="tx1"/>
                </a:solidFill>
              </a:rPr>
              <a:t>Lymphomas</a:t>
            </a:r>
            <a:r>
              <a:rPr lang="en-US" sz="2400" dirty="0">
                <a:solidFill>
                  <a:schemeClr val="tx1"/>
                </a:solidFill>
              </a:rPr>
              <a:t> are tumors that grow as a solid mass.</a:t>
            </a:r>
          </a:p>
          <a:p>
            <a:pPr marL="342000" indent="-342000"/>
            <a:r>
              <a:rPr lang="en-US" sz="2400" i="1" dirty="0">
                <a:solidFill>
                  <a:schemeClr val="tx1"/>
                </a:solidFill>
              </a:rPr>
              <a:t>Leukemias</a:t>
            </a:r>
            <a:r>
              <a:rPr lang="en-US" sz="2400" dirty="0">
                <a:solidFill>
                  <a:schemeClr val="tx1"/>
                </a:solidFill>
              </a:rPr>
              <a:t> proliferate mainly in the bloodstream.</a:t>
            </a:r>
          </a:p>
        </p:txBody>
      </p:sp>
    </p:spTree>
    <p:extLst>
      <p:ext uri="{BB962C8B-B14F-4D97-AF65-F5344CB8AC3E}">
        <p14:creationId xmlns:p14="http://schemas.microsoft.com/office/powerpoint/2010/main" val="3288742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71714" y="142801"/>
            <a:ext cx="8229600" cy="597429"/>
          </a:xfrm>
        </p:spPr>
        <p:txBody>
          <a:bodyPr lIns="0" tIns="0" rIns="0" bIns="0" anchor="ctr"/>
          <a:lstStyle/>
          <a:p>
            <a:r>
              <a:rPr lang="en-US" dirty="0"/>
              <a:t>Angiogenesis</a:t>
            </a:r>
            <a:endParaRPr lang="en-US" sz="2800" dirty="0">
              <a:latin typeface="+mj-lt"/>
            </a:endParaRPr>
          </a:p>
        </p:txBody>
      </p:sp>
      <p:sp>
        <p:nvSpPr>
          <p:cNvPr id="5" name="Content Placeholder 4"/>
          <p:cNvSpPr>
            <a:spLocks noGrp="1"/>
          </p:cNvSpPr>
          <p:nvPr>
            <p:ph sz="quarter" idx="14"/>
          </p:nvPr>
        </p:nvSpPr>
        <p:spPr>
          <a:xfrm>
            <a:off x="457201" y="972457"/>
            <a:ext cx="8229599" cy="2717800"/>
          </a:xfrm>
        </p:spPr>
        <p:txBody>
          <a:bodyPr lIns="0" tIns="0" rIns="0" bIns="0"/>
          <a:lstStyle/>
          <a:p>
            <a:pPr marL="342000" indent="-342000"/>
            <a:r>
              <a:rPr lang="en-US" sz="2400" dirty="0">
                <a:solidFill>
                  <a:schemeClr val="tx1"/>
                </a:solidFill>
              </a:rPr>
              <a:t>The action of </a:t>
            </a:r>
            <a:r>
              <a:rPr lang="en-US" sz="2400" spc="-300" dirty="0">
                <a:solidFill>
                  <a:schemeClr val="tx1"/>
                </a:solidFill>
              </a:rPr>
              <a:t>M </a:t>
            </a:r>
            <a:r>
              <a:rPr lang="en-US" sz="2400" spc="-300" dirty="0" err="1">
                <a:solidFill>
                  <a:schemeClr val="tx1"/>
                </a:solidFill>
              </a:rPr>
              <a:t>M</a:t>
            </a:r>
            <a:r>
              <a:rPr lang="en-US" sz="2400" spc="-300" dirty="0">
                <a:solidFill>
                  <a:schemeClr val="tx1"/>
                </a:solidFill>
              </a:rPr>
              <a:t> Ps</a:t>
            </a:r>
            <a:r>
              <a:rPr lang="en-US" sz="2400" dirty="0">
                <a:solidFill>
                  <a:schemeClr val="tx1"/>
                </a:solidFill>
              </a:rPr>
              <a:t> allows endothelial cells to migrate into the surrounding tissues.</a:t>
            </a:r>
          </a:p>
          <a:p>
            <a:pPr marL="342000" indent="-342000"/>
            <a:r>
              <a:rPr lang="en-US" sz="2400" dirty="0">
                <a:solidFill>
                  <a:schemeClr val="tx1"/>
                </a:solidFill>
              </a:rPr>
              <a:t>They become organized into hollow tubes and develop into new blood vessels.</a:t>
            </a:r>
          </a:p>
          <a:p>
            <a:pPr marL="342000" indent="-342000"/>
            <a:r>
              <a:rPr lang="en-US" sz="2400" spc="-300" dirty="0">
                <a:solidFill>
                  <a:schemeClr val="tx1"/>
                </a:solidFill>
              </a:rPr>
              <a:t>V E G F</a:t>
            </a:r>
            <a:r>
              <a:rPr lang="en-US" sz="2400" dirty="0">
                <a:solidFill>
                  <a:schemeClr val="tx1"/>
                </a:solidFill>
              </a:rPr>
              <a:t> and </a:t>
            </a:r>
            <a:r>
              <a:rPr lang="en-US" sz="2400" spc="-300" dirty="0">
                <a:solidFill>
                  <a:schemeClr val="tx1"/>
                </a:solidFill>
              </a:rPr>
              <a:t>F G F</a:t>
            </a:r>
            <a:r>
              <a:rPr lang="en-US" sz="2400" dirty="0">
                <a:solidFill>
                  <a:schemeClr val="tx1"/>
                </a:solidFill>
              </a:rPr>
              <a:t> must overcome angiogenesis </a:t>
            </a:r>
            <a:r>
              <a:rPr lang="en-US" sz="2400" i="1" dirty="0">
                <a:solidFill>
                  <a:schemeClr val="tx1"/>
                </a:solidFill>
              </a:rPr>
              <a:t>inhibitors</a:t>
            </a:r>
            <a:r>
              <a:rPr lang="en-US" sz="2400" dirty="0">
                <a:solidFill>
                  <a:schemeClr val="tx1"/>
                </a:solidFill>
              </a:rPr>
              <a:t> in order to promote blood vessel formation.</a:t>
            </a:r>
          </a:p>
        </p:txBody>
      </p:sp>
    </p:spTree>
    <p:extLst>
      <p:ext uri="{BB962C8B-B14F-4D97-AF65-F5344CB8AC3E}">
        <p14:creationId xmlns:p14="http://schemas.microsoft.com/office/powerpoint/2010/main" val="2359334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77156" y="156931"/>
            <a:ext cx="8251961" cy="580535"/>
          </a:xfrm>
        </p:spPr>
        <p:txBody>
          <a:bodyPr lIns="0" tIns="0" rIns="0" bIns="0" anchor="ctr"/>
          <a:lstStyle/>
          <a:p>
            <a:r>
              <a:rPr lang="en-US" dirty="0"/>
              <a:t>Angiogenesis Inhibitors</a:t>
            </a:r>
          </a:p>
        </p:txBody>
      </p:sp>
      <p:sp>
        <p:nvSpPr>
          <p:cNvPr id="6" name="Content Placeholder 5"/>
          <p:cNvSpPr>
            <a:spLocks noGrp="1"/>
          </p:cNvSpPr>
          <p:nvPr>
            <p:ph sz="quarter" idx="15"/>
          </p:nvPr>
        </p:nvSpPr>
        <p:spPr>
          <a:xfrm>
            <a:off x="465231" y="1039808"/>
            <a:ext cx="8260838" cy="3107649"/>
          </a:xfrm>
        </p:spPr>
        <p:txBody>
          <a:bodyPr lIns="0" tIns="0" rIns="0" bIns="0"/>
          <a:lstStyle/>
          <a:p>
            <a:pPr marL="342000" indent="-342000"/>
            <a:r>
              <a:rPr lang="en-US" sz="2400" dirty="0">
                <a:solidFill>
                  <a:schemeClr val="tx1"/>
                </a:solidFill>
              </a:rPr>
              <a:t>Many naturally occurring inhibitors of angiogenesis are known.</a:t>
            </a:r>
          </a:p>
          <a:p>
            <a:pPr marL="342000" indent="-342000"/>
            <a:r>
              <a:rPr lang="en-US" sz="2400" dirty="0">
                <a:solidFill>
                  <a:schemeClr val="tx1"/>
                </a:solidFill>
              </a:rPr>
              <a:t>These include </a:t>
            </a:r>
            <a:r>
              <a:rPr lang="en-US" sz="2400" i="1" dirty="0">
                <a:solidFill>
                  <a:schemeClr val="tx1"/>
                </a:solidFill>
              </a:rPr>
              <a:t>angiostatin, endostatin, </a:t>
            </a:r>
            <a:r>
              <a:rPr lang="en-US" sz="2400" dirty="0">
                <a:solidFill>
                  <a:schemeClr val="tx1"/>
                </a:solidFill>
              </a:rPr>
              <a:t>and </a:t>
            </a:r>
            <a:r>
              <a:rPr lang="en-US" sz="2400" i="1" dirty="0">
                <a:solidFill>
                  <a:schemeClr val="tx1"/>
                </a:solidFill>
              </a:rPr>
              <a:t>thrombospondin.</a:t>
            </a:r>
          </a:p>
          <a:p>
            <a:pPr marL="342000" indent="-342000"/>
            <a:r>
              <a:rPr lang="en-US" sz="2400" dirty="0">
                <a:solidFill>
                  <a:schemeClr val="tx1"/>
                </a:solidFill>
              </a:rPr>
              <a:t>When tumors trigger angiogenesis, it is accomplished by increasing angiogenesis activators and decreasing angiogenesis inhibitors.</a:t>
            </a:r>
          </a:p>
        </p:txBody>
      </p:sp>
    </p:spTree>
    <p:extLst>
      <p:ext uri="{BB962C8B-B14F-4D97-AF65-F5344CB8AC3E}">
        <p14:creationId xmlns:p14="http://schemas.microsoft.com/office/powerpoint/2010/main" val="2391662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66558" y="165350"/>
            <a:ext cx="8263784" cy="1111906"/>
          </a:xfrm>
        </p:spPr>
        <p:txBody>
          <a:bodyPr lIns="0" tIns="0" rIns="0" bIns="0" anchor="ctr"/>
          <a:lstStyle/>
          <a:p>
            <a:r>
              <a:rPr lang="en-US" sz="3600" dirty="0">
                <a:latin typeface="+mj-lt"/>
              </a:rPr>
              <a:t>Cancer Cells Spread by Invasion and Metastasis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1640114"/>
            <a:ext cx="8263784" cy="2365829"/>
          </a:xfrm>
        </p:spPr>
        <p:txBody>
          <a:bodyPr lIns="0" tIns="0" rIns="0" bIns="0"/>
          <a:lstStyle/>
          <a:p>
            <a:pPr marL="342000" indent="-342000"/>
            <a:r>
              <a:rPr lang="en-US" sz="2400" b="1" dirty="0">
                <a:solidFill>
                  <a:schemeClr val="tx1"/>
                </a:solidFill>
              </a:rPr>
              <a:t>Invasion</a:t>
            </a:r>
            <a:r>
              <a:rPr lang="en-US" sz="2400" dirty="0">
                <a:solidFill>
                  <a:schemeClr val="tx1"/>
                </a:solidFill>
              </a:rPr>
              <a:t> is the direct migration and penetration of cancer cells into neighboring tissues.</a:t>
            </a:r>
          </a:p>
          <a:p>
            <a:pPr marL="342000" indent="-342000"/>
            <a:r>
              <a:rPr lang="en-US" sz="2400" b="1" dirty="0">
                <a:solidFill>
                  <a:schemeClr val="tx1"/>
                </a:solidFill>
              </a:rPr>
              <a:t>Metastasis</a:t>
            </a:r>
            <a:r>
              <a:rPr lang="en-US" sz="2400" dirty="0">
                <a:solidFill>
                  <a:schemeClr val="tx1"/>
                </a:solidFill>
              </a:rPr>
              <a:t> involves the ability of cancer cells to enter the bloodstream and travel to distant sites.</a:t>
            </a:r>
          </a:p>
          <a:p>
            <a:pPr marL="342000" indent="-342000"/>
            <a:r>
              <a:rPr lang="en-US" sz="2400" dirty="0">
                <a:solidFill>
                  <a:schemeClr val="tx1"/>
                </a:solidFill>
              </a:rPr>
              <a:t>Tumors formed in new locations are called </a:t>
            </a:r>
            <a:r>
              <a:rPr lang="en-US" sz="2400" i="1" dirty="0">
                <a:solidFill>
                  <a:schemeClr val="tx1"/>
                </a:solidFill>
              </a:rPr>
              <a:t>metastases.</a:t>
            </a:r>
          </a:p>
        </p:txBody>
      </p:sp>
    </p:spTree>
    <p:extLst>
      <p:ext uri="{BB962C8B-B14F-4D97-AF65-F5344CB8AC3E}">
        <p14:creationId xmlns:p14="http://schemas.microsoft.com/office/powerpoint/2010/main" val="3509147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2044" y="85524"/>
            <a:ext cx="8263784" cy="736989"/>
          </a:xfrm>
        </p:spPr>
        <p:txBody>
          <a:bodyPr lIns="0" tIns="0" rIns="0" bIns="0" anchor="ctr"/>
          <a:lstStyle/>
          <a:p>
            <a:r>
              <a:rPr lang="en-US" sz="3600" dirty="0">
                <a:latin typeface="+mj-lt"/>
              </a:rPr>
              <a:t>Metastasis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81072" y="984110"/>
            <a:ext cx="8263784" cy="3424604"/>
          </a:xfrm>
        </p:spPr>
        <p:txBody>
          <a:bodyPr lIns="0" tIns="0" rIns="0" bIns="0"/>
          <a:lstStyle/>
          <a:p>
            <a:pPr marL="342000" indent="-342000"/>
            <a:r>
              <a:rPr lang="en-US" sz="2400" dirty="0">
                <a:solidFill>
                  <a:schemeClr val="tx1"/>
                </a:solidFill>
              </a:rPr>
              <a:t>A cascade of events is required for a tumor to metastasize, beginning with angiogenesis.</a:t>
            </a:r>
          </a:p>
          <a:p>
            <a:pPr marL="342000" indent="-342000"/>
            <a:r>
              <a:rPr lang="en-US" sz="2400" dirty="0">
                <a:solidFill>
                  <a:schemeClr val="tx1"/>
                </a:solidFill>
              </a:rPr>
              <a:t>First, cancer</a:t>
            </a:r>
            <a:r>
              <a:rPr lang="en-US" sz="2400" dirty="0">
                <a:solidFill>
                  <a:schemeClr val="tx1"/>
                </a:solidFill>
                <a:sym typeface="Wingdings" pitchFamily="2" charset="2"/>
              </a:rPr>
              <a:t> cells invade surrounding tissues and gain access to the bloodstream.</a:t>
            </a:r>
          </a:p>
          <a:p>
            <a:pPr marL="342000" indent="-342000"/>
            <a:r>
              <a:rPr lang="en-US" sz="2400" dirty="0">
                <a:solidFill>
                  <a:schemeClr val="tx1"/>
                </a:solidFill>
              </a:rPr>
              <a:t>Second,</a:t>
            </a:r>
            <a:r>
              <a:rPr lang="en-US" sz="2400" dirty="0">
                <a:solidFill>
                  <a:schemeClr val="tx1"/>
                </a:solidFill>
                <a:sym typeface="Wingdings" pitchFamily="2" charset="2"/>
              </a:rPr>
              <a:t> they are transported throughout the body.</a:t>
            </a:r>
          </a:p>
          <a:p>
            <a:pPr marL="342000" indent="-342000"/>
            <a:r>
              <a:rPr lang="en-US" sz="2400" dirty="0">
                <a:solidFill>
                  <a:schemeClr val="tx1"/>
                </a:solidFill>
                <a:sym typeface="Wingdings" pitchFamily="2" charset="2"/>
              </a:rPr>
              <a:t>Third, they leave the bloodstream and establish new metastatic tumors in various organs.</a:t>
            </a:r>
          </a:p>
        </p:txBody>
      </p:sp>
    </p:spTree>
    <p:extLst>
      <p:ext uri="{BB962C8B-B14F-4D97-AF65-F5344CB8AC3E}">
        <p14:creationId xmlns:p14="http://schemas.microsoft.com/office/powerpoint/2010/main" val="3101763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7200" y="182714"/>
            <a:ext cx="8229600" cy="568400"/>
          </a:xfrm>
        </p:spPr>
        <p:txBody>
          <a:bodyPr lIns="0" tIns="0" rIns="0" bIns="0" anchor="ctr"/>
          <a:lstStyle/>
          <a:p>
            <a:r>
              <a:rPr lang="en-US" dirty="0"/>
              <a:t>Stages in the Process of Metastasis </a:t>
            </a:r>
            <a:endParaRPr lang="en-US" sz="2800" dirty="0">
              <a:latin typeface="+mj-lt"/>
            </a:endParaRPr>
          </a:p>
        </p:txBody>
      </p:sp>
      <p:sp>
        <p:nvSpPr>
          <p:cNvPr id="6" name="Content Placeholder 5"/>
          <p:cNvSpPr>
            <a:spLocks noGrp="1"/>
          </p:cNvSpPr>
          <p:nvPr>
            <p:ph sz="quarter" idx="14"/>
          </p:nvPr>
        </p:nvSpPr>
        <p:spPr>
          <a:xfrm>
            <a:off x="457202" y="1046376"/>
            <a:ext cx="3837212" cy="879406"/>
          </a:xfrm>
        </p:spPr>
        <p:txBody>
          <a:bodyPr lIns="0" tIns="0" rIns="0" bIns="0"/>
          <a:lstStyle/>
          <a:p>
            <a:pPr marL="0" indent="0">
              <a:buNone/>
            </a:pPr>
            <a:r>
              <a:rPr lang="en-IN" sz="2400" b="1" dirty="0"/>
              <a:t>Figure 26.5 </a:t>
            </a:r>
            <a:r>
              <a:rPr lang="en-IN" sz="2400" dirty="0"/>
              <a:t>Stages in the Process of Metastasis.</a:t>
            </a:r>
          </a:p>
        </p:txBody>
      </p:sp>
      <p:pic>
        <p:nvPicPr>
          <p:cNvPr id="9" name="Content Placeholder 3" descr="An illustration on the stages in the process of metastasis. The parts labeled on a tissue are primary tumor on the top, extracellular matrix, basal lamina, and blood vessel."/>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588"/>
          <a:stretch/>
        </p:blipFill>
        <p:spPr>
          <a:xfrm>
            <a:off x="4691668" y="1079553"/>
            <a:ext cx="3917615" cy="5223295"/>
          </a:xfrm>
        </p:spPr>
      </p:pic>
    </p:spTree>
    <p:extLst>
      <p:ext uri="{BB962C8B-B14F-4D97-AF65-F5344CB8AC3E}">
        <p14:creationId xmlns:p14="http://schemas.microsoft.com/office/powerpoint/2010/main" val="1815237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2044" y="179864"/>
            <a:ext cx="8263784" cy="1619906"/>
          </a:xfrm>
        </p:spPr>
        <p:txBody>
          <a:bodyPr lIns="0" tIns="0" rIns="0" bIns="0" anchor="ctr"/>
          <a:lstStyle/>
          <a:p>
            <a:r>
              <a:rPr lang="en-US" sz="3600" dirty="0">
                <a:latin typeface="+mj-lt"/>
              </a:rPr>
              <a:t>Changes in Cell Adhesion, Motility, and Protease Production Promote Metastasis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2002972"/>
            <a:ext cx="8263784" cy="3759199"/>
          </a:xfrm>
        </p:spPr>
        <p:txBody>
          <a:bodyPr lIns="0" tIns="0" rIns="0" bIns="0"/>
          <a:lstStyle/>
          <a:p>
            <a:pPr marL="342000" indent="-342000"/>
            <a:r>
              <a:rPr lang="en-US" sz="2400" dirty="0">
                <a:solidFill>
                  <a:schemeClr val="tx1"/>
                </a:solidFill>
              </a:rPr>
              <a:t>The first step in metastasis involves invasion of surrounding tissues and vessels.</a:t>
            </a:r>
          </a:p>
          <a:p>
            <a:pPr marL="342000" indent="-342000"/>
            <a:r>
              <a:rPr lang="en-US" sz="2400" dirty="0">
                <a:solidFill>
                  <a:schemeClr val="tx1"/>
                </a:solidFill>
              </a:rPr>
              <a:t>Cell-cell adhesion proteins that cause cells to adhere to one another are often missing or defective in cancer cells.</a:t>
            </a:r>
          </a:p>
          <a:p>
            <a:pPr marL="342000" indent="-342000"/>
            <a:r>
              <a:rPr lang="en-US" sz="2400" dirty="0">
                <a:solidFill>
                  <a:schemeClr val="tx1"/>
                </a:solidFill>
              </a:rPr>
              <a:t>One crucial molecule is </a:t>
            </a:r>
            <a:r>
              <a:rPr lang="en-US" sz="2400" i="1" dirty="0">
                <a:solidFill>
                  <a:schemeClr val="tx1"/>
                </a:solidFill>
              </a:rPr>
              <a:t>E-cadherin.</a:t>
            </a:r>
          </a:p>
          <a:p>
            <a:pPr marL="342000" indent="-342000"/>
            <a:r>
              <a:rPr lang="en-US" sz="2400" dirty="0">
                <a:solidFill>
                  <a:schemeClr val="tx1"/>
                </a:solidFill>
              </a:rPr>
              <a:t>Experimentally, restoring E-cadherin to isolated cancer cells lacking it has been shown to inhibit the formation of invasive tumors. </a:t>
            </a:r>
          </a:p>
        </p:txBody>
      </p:sp>
    </p:spTree>
    <p:extLst>
      <p:ext uri="{BB962C8B-B14F-4D97-AF65-F5344CB8AC3E}">
        <p14:creationId xmlns:p14="http://schemas.microsoft.com/office/powerpoint/2010/main" val="3135103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66558" y="78266"/>
            <a:ext cx="8263784" cy="736989"/>
          </a:xfrm>
        </p:spPr>
        <p:txBody>
          <a:bodyPr lIns="0" tIns="0" rIns="0" bIns="0" anchor="ctr"/>
          <a:lstStyle/>
          <a:p>
            <a:r>
              <a:rPr lang="en-US" sz="3600" dirty="0">
                <a:latin typeface="+mj-lt"/>
              </a:rPr>
              <a:t>Cancer Cell Motility</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977903"/>
            <a:ext cx="8263784" cy="3071584"/>
          </a:xfrm>
        </p:spPr>
        <p:txBody>
          <a:bodyPr lIns="0" tIns="0" rIns="0" bIns="0"/>
          <a:lstStyle/>
          <a:p>
            <a:pPr marL="342000" indent="-342000"/>
            <a:r>
              <a:rPr lang="en-US" sz="2400" dirty="0">
                <a:solidFill>
                  <a:schemeClr val="tx1"/>
                </a:solidFill>
              </a:rPr>
              <a:t>Another factor underlying invasive behavior is the increased </a:t>
            </a:r>
            <a:r>
              <a:rPr lang="en-US" sz="2400" i="1" dirty="0">
                <a:solidFill>
                  <a:schemeClr val="tx1"/>
                </a:solidFill>
              </a:rPr>
              <a:t>motility</a:t>
            </a:r>
            <a:r>
              <a:rPr lang="en-US" sz="2400" dirty="0">
                <a:solidFill>
                  <a:schemeClr val="tx1"/>
                </a:solidFill>
              </a:rPr>
              <a:t> of cancer cells.</a:t>
            </a:r>
          </a:p>
          <a:p>
            <a:pPr marL="342000" indent="-342000"/>
            <a:r>
              <a:rPr lang="en-US" sz="2400" dirty="0">
                <a:solidFill>
                  <a:schemeClr val="tx1"/>
                </a:solidFill>
              </a:rPr>
              <a:t>It is stimulated by signaling molecules from the surrounding tissues or from the cancer cells themselves.</a:t>
            </a:r>
          </a:p>
          <a:p>
            <a:pPr marL="342000" indent="-342000"/>
            <a:r>
              <a:rPr lang="en-US" sz="2400" dirty="0">
                <a:solidFill>
                  <a:schemeClr val="tx1"/>
                </a:solidFill>
              </a:rPr>
              <a:t>Some of these act as chemoattractants.</a:t>
            </a:r>
          </a:p>
          <a:p>
            <a:pPr marL="342000" indent="-342000"/>
            <a:r>
              <a:rPr lang="en-US" sz="2400" dirty="0">
                <a:solidFill>
                  <a:schemeClr val="tx1"/>
                </a:solidFill>
              </a:rPr>
              <a:t>Activation of Rho family GTPases also plays a role.</a:t>
            </a:r>
          </a:p>
        </p:txBody>
      </p:sp>
    </p:spTree>
    <p:extLst>
      <p:ext uri="{BB962C8B-B14F-4D97-AF65-F5344CB8AC3E}">
        <p14:creationId xmlns:p14="http://schemas.microsoft.com/office/powerpoint/2010/main" val="1762245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7530" y="78266"/>
            <a:ext cx="8263784" cy="736989"/>
          </a:xfrm>
        </p:spPr>
        <p:txBody>
          <a:bodyPr lIns="0" tIns="0" rIns="0" bIns="0" anchor="ctr"/>
          <a:lstStyle/>
          <a:p>
            <a:r>
              <a:rPr lang="en-US" sz="3600" dirty="0">
                <a:latin typeface="+mj-lt"/>
              </a:rPr>
              <a:t>Proteases </a:t>
            </a:r>
            <a:r>
              <a:rPr lang="en-US" sz="28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977902"/>
            <a:ext cx="8263784" cy="3623127"/>
          </a:xfrm>
        </p:spPr>
        <p:txBody>
          <a:bodyPr lIns="0" tIns="0" rIns="0" bIns="0"/>
          <a:lstStyle/>
          <a:p>
            <a:pPr marL="342000" indent="-342000"/>
            <a:r>
              <a:rPr lang="en-US" sz="2400" dirty="0">
                <a:solidFill>
                  <a:schemeClr val="tx1"/>
                </a:solidFill>
              </a:rPr>
              <a:t>Cancer cells also produce </a:t>
            </a:r>
            <a:r>
              <a:rPr lang="en-US" sz="2400" i="1" dirty="0">
                <a:solidFill>
                  <a:schemeClr val="tx1"/>
                </a:solidFill>
              </a:rPr>
              <a:t>proteases </a:t>
            </a:r>
            <a:r>
              <a:rPr lang="en-US" sz="2400" dirty="0">
                <a:solidFill>
                  <a:schemeClr val="tx1"/>
                </a:solidFill>
              </a:rPr>
              <a:t>that degrade protein-containing structures.</a:t>
            </a:r>
          </a:p>
          <a:p>
            <a:pPr marL="342000" indent="-342000"/>
            <a:r>
              <a:rPr lang="en-US" sz="2400" dirty="0">
                <a:solidFill>
                  <a:schemeClr val="tx1"/>
                </a:solidFill>
              </a:rPr>
              <a:t>Such structures would act as barriers to cancer cell movement.</a:t>
            </a:r>
          </a:p>
          <a:p>
            <a:pPr marL="342000" indent="-342000"/>
            <a:r>
              <a:rPr lang="en-US" sz="2400" dirty="0">
                <a:solidFill>
                  <a:schemeClr val="tx1"/>
                </a:solidFill>
              </a:rPr>
              <a:t>The </a:t>
            </a:r>
            <a:r>
              <a:rPr lang="en-US" sz="2400" i="1" dirty="0">
                <a:solidFill>
                  <a:schemeClr val="tx1"/>
                </a:solidFill>
              </a:rPr>
              <a:t>basal lamina </a:t>
            </a:r>
            <a:r>
              <a:rPr lang="en-US" sz="2400" dirty="0">
                <a:solidFill>
                  <a:schemeClr val="tx1"/>
                </a:solidFill>
              </a:rPr>
              <a:t>is a critical barrier encountered by most cancers.</a:t>
            </a:r>
          </a:p>
          <a:p>
            <a:pPr marL="342000" indent="-342000"/>
            <a:r>
              <a:rPr lang="en-US" sz="2400" dirty="0">
                <a:solidFill>
                  <a:schemeClr val="tx1"/>
                </a:solidFill>
              </a:rPr>
              <a:t>Cancer cells secrete proteases that degrade proteins in the basal lamina.</a:t>
            </a:r>
          </a:p>
        </p:txBody>
      </p:sp>
    </p:spTree>
    <p:extLst>
      <p:ext uri="{BB962C8B-B14F-4D97-AF65-F5344CB8AC3E}">
        <p14:creationId xmlns:p14="http://schemas.microsoft.com/office/powerpoint/2010/main" val="1815723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7530" y="118184"/>
            <a:ext cx="8263784" cy="651076"/>
          </a:xfrm>
        </p:spPr>
        <p:txBody>
          <a:bodyPr lIns="0" tIns="0" rIns="0" bIns="0" anchor="ctr"/>
          <a:lstStyle/>
          <a:p>
            <a:r>
              <a:rPr lang="en-US" sz="3600" dirty="0">
                <a:latin typeface="+mj-lt"/>
              </a:rPr>
              <a:t>Proteases </a:t>
            </a:r>
            <a:r>
              <a:rPr lang="en-US" sz="28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957944"/>
            <a:ext cx="8263784" cy="3149599"/>
          </a:xfrm>
        </p:spPr>
        <p:txBody>
          <a:bodyPr lIns="0" tIns="0" rIns="0" bIns="0"/>
          <a:lstStyle/>
          <a:p>
            <a:pPr marL="342000" indent="-342000"/>
            <a:r>
              <a:rPr lang="en-US" sz="2400" dirty="0">
                <a:solidFill>
                  <a:schemeClr val="tx1"/>
                </a:solidFill>
              </a:rPr>
              <a:t>The protease </a:t>
            </a:r>
            <a:r>
              <a:rPr lang="en-US" sz="2400" i="1" dirty="0">
                <a:solidFill>
                  <a:schemeClr val="tx1"/>
                </a:solidFill>
              </a:rPr>
              <a:t>plasminogen activator </a:t>
            </a:r>
            <a:r>
              <a:rPr lang="en-US" sz="2400" dirty="0">
                <a:solidFill>
                  <a:schemeClr val="tx1"/>
                </a:solidFill>
              </a:rPr>
              <a:t>converts inactive </a:t>
            </a:r>
            <a:r>
              <a:rPr lang="en-US" sz="2400" i="1" dirty="0">
                <a:solidFill>
                  <a:schemeClr val="tx1"/>
                </a:solidFill>
              </a:rPr>
              <a:t>plasminogen</a:t>
            </a:r>
            <a:r>
              <a:rPr lang="en-US" sz="2400" dirty="0">
                <a:solidFill>
                  <a:schemeClr val="tx1"/>
                </a:solidFill>
              </a:rPr>
              <a:t> into the active </a:t>
            </a:r>
            <a:r>
              <a:rPr lang="en-US" sz="2400" i="1" dirty="0">
                <a:solidFill>
                  <a:schemeClr val="tx1"/>
                </a:solidFill>
              </a:rPr>
              <a:t>plasmin.</a:t>
            </a:r>
          </a:p>
          <a:p>
            <a:pPr marL="342000" indent="-342000"/>
            <a:r>
              <a:rPr lang="en-US" sz="2400" dirty="0">
                <a:solidFill>
                  <a:schemeClr val="tx1"/>
                </a:solidFill>
              </a:rPr>
              <a:t>Plasminogen degrades components of the basal lamina and the extracellular matrix.</a:t>
            </a:r>
          </a:p>
          <a:p>
            <a:pPr marL="342000" indent="-342000"/>
            <a:r>
              <a:rPr lang="en-US" sz="2400" dirty="0">
                <a:solidFill>
                  <a:schemeClr val="tx1"/>
                </a:solidFill>
              </a:rPr>
              <a:t>It also cleaves inactive precursors of matrix metalloproteinases that are then also able to degrade the basal lamina and extracellular matrix.</a:t>
            </a:r>
          </a:p>
        </p:txBody>
      </p:sp>
    </p:spTree>
    <p:extLst>
      <p:ext uri="{BB962C8B-B14F-4D97-AF65-F5344CB8AC3E}">
        <p14:creationId xmlns:p14="http://schemas.microsoft.com/office/powerpoint/2010/main" val="2488489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8172" y="171829"/>
            <a:ext cx="8229600" cy="1097279"/>
          </a:xfrm>
        </p:spPr>
        <p:txBody>
          <a:bodyPr lIns="0" tIns="0" rIns="0" bIns="0" anchor="ctr"/>
          <a:lstStyle/>
          <a:p>
            <a:r>
              <a:rPr lang="en-US" dirty="0"/>
              <a:t>Relatively Few Cancer Cells Survive the Voyage Through the Bloodstream</a:t>
            </a:r>
            <a:endParaRPr lang="en-US" altLang="en-US" dirty="0"/>
          </a:p>
        </p:txBody>
      </p:sp>
      <p:sp>
        <p:nvSpPr>
          <p:cNvPr id="5" name="Content Placeholder 4"/>
          <p:cNvSpPr>
            <a:spLocks noGrp="1"/>
          </p:cNvSpPr>
          <p:nvPr>
            <p:ph sz="quarter" idx="13"/>
          </p:nvPr>
        </p:nvSpPr>
        <p:spPr>
          <a:xfrm>
            <a:off x="457200" y="1441451"/>
            <a:ext cx="8232775" cy="3016250"/>
          </a:xfrm>
        </p:spPr>
        <p:txBody>
          <a:bodyPr lIns="0" tIns="0" rIns="0" bIns="0"/>
          <a:lstStyle/>
          <a:p>
            <a:pPr marL="342000" indent="-342000"/>
            <a:r>
              <a:rPr lang="en-US" sz="2400" dirty="0">
                <a:solidFill>
                  <a:schemeClr val="tx1"/>
                </a:solidFill>
              </a:rPr>
              <a:t>If cancer cells penetrate the walls of blood vessels, they are transported around the body.</a:t>
            </a:r>
          </a:p>
          <a:p>
            <a:pPr marL="342000" indent="-342000"/>
            <a:r>
              <a:rPr lang="en-US" sz="2400" dirty="0">
                <a:solidFill>
                  <a:schemeClr val="tx1"/>
                </a:solidFill>
              </a:rPr>
              <a:t>Cancer cells that enter the lymphatic system may become lodged in lymph nodes but can also eventually enter the bloodstream.</a:t>
            </a:r>
          </a:p>
          <a:p>
            <a:pPr marL="342000" indent="-342000"/>
            <a:r>
              <a:rPr lang="en-US" sz="2400" dirty="0">
                <a:solidFill>
                  <a:schemeClr val="tx1"/>
                </a:solidFill>
              </a:rPr>
              <a:t>The bloodstream is a relatively inhospitable place for most cancer cells.</a:t>
            </a:r>
          </a:p>
        </p:txBody>
      </p:sp>
    </p:spTree>
    <p:extLst>
      <p:ext uri="{BB962C8B-B14F-4D97-AF65-F5344CB8AC3E}">
        <p14:creationId xmlns:p14="http://schemas.microsoft.com/office/powerpoint/2010/main" val="373146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2044" y="194033"/>
            <a:ext cx="8302240" cy="1591224"/>
          </a:xfrm>
        </p:spPr>
        <p:txBody>
          <a:bodyPr lIns="0" tIns="0" rIns="0" bIns="0" anchor="ctr"/>
          <a:lstStyle/>
          <a:p>
            <a:r>
              <a:rPr lang="en-US" sz="3600" dirty="0">
                <a:latin typeface="+mj-lt"/>
              </a:rPr>
              <a:t>Tumors Arise When the Balance Between Cell Division and Cell Differentiation or Death Is Disrupted</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2191657"/>
            <a:ext cx="8302240" cy="3396343"/>
          </a:xfrm>
        </p:spPr>
        <p:txBody>
          <a:bodyPr lIns="0" tIns="0" rIns="0" bIns="0"/>
          <a:lstStyle/>
          <a:p>
            <a:pPr marL="342000" indent="-342000"/>
            <a:r>
              <a:rPr lang="en-US" sz="2400" dirty="0">
                <a:solidFill>
                  <a:schemeClr val="tx1"/>
                </a:solidFill>
              </a:rPr>
              <a:t>A cancer is a type of growth in which some cells divide and accumulate in an uncontrolled way.</a:t>
            </a:r>
          </a:p>
          <a:p>
            <a:pPr marL="342000" indent="-342000"/>
            <a:r>
              <a:rPr lang="en-US" sz="2400" dirty="0">
                <a:solidFill>
                  <a:schemeClr val="tx1"/>
                </a:solidFill>
              </a:rPr>
              <a:t>The resulting mass of tissues is called a </a:t>
            </a:r>
            <a:r>
              <a:rPr lang="en-US" sz="2400" b="1" dirty="0">
                <a:solidFill>
                  <a:schemeClr val="tx1"/>
                </a:solidFill>
              </a:rPr>
              <a:t>tumor</a:t>
            </a:r>
            <a:r>
              <a:rPr lang="en-US" sz="2400" dirty="0">
                <a:solidFill>
                  <a:schemeClr val="tx1"/>
                </a:solidFill>
              </a:rPr>
              <a:t> (or </a:t>
            </a:r>
            <a:r>
              <a:rPr lang="en-US" sz="2400" i="1" dirty="0">
                <a:solidFill>
                  <a:schemeClr val="tx1"/>
                </a:solidFill>
              </a:rPr>
              <a:t>neoplasm</a:t>
            </a:r>
            <a:r>
              <a:rPr lang="en-US" sz="2400" dirty="0">
                <a:solidFill>
                  <a:schemeClr val="tx1"/>
                </a:solidFill>
              </a:rPr>
              <a:t>).</a:t>
            </a:r>
          </a:p>
          <a:p>
            <a:pPr marL="342000" indent="-342000"/>
            <a:r>
              <a:rPr lang="en-US" sz="2400" dirty="0">
                <a:solidFill>
                  <a:schemeClr val="tx1"/>
                </a:solidFill>
              </a:rPr>
              <a:t>The crucial issue is not the rate of division but rather the balance between cell division and cell differentiation or cell death.</a:t>
            </a:r>
          </a:p>
        </p:txBody>
      </p:sp>
    </p:spTree>
    <p:extLst>
      <p:ext uri="{BB962C8B-B14F-4D97-AF65-F5344CB8AC3E}">
        <p14:creationId xmlns:p14="http://schemas.microsoft.com/office/powerpoint/2010/main" val="941839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7530" y="140666"/>
            <a:ext cx="8307326" cy="1151106"/>
          </a:xfrm>
        </p:spPr>
        <p:txBody>
          <a:bodyPr lIns="0" tIns="0" rIns="0" bIns="0" anchor="ctr"/>
          <a:lstStyle/>
          <a:p>
            <a:r>
              <a:rPr lang="en-US" sz="3600" dirty="0">
                <a:latin typeface="+mj-lt"/>
              </a:rPr>
              <a:t>Experimental Examination of Metastasis </a:t>
            </a:r>
            <a:r>
              <a:rPr lang="en-US" sz="28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81072" y="1596571"/>
            <a:ext cx="8263784" cy="2697843"/>
          </a:xfrm>
        </p:spPr>
        <p:txBody>
          <a:bodyPr lIns="0" tIns="0" rIns="0" bIns="0"/>
          <a:lstStyle/>
          <a:p>
            <a:pPr marL="342000" indent="-342000"/>
            <a:r>
              <a:rPr lang="en-US" sz="2400" dirty="0">
                <a:solidFill>
                  <a:schemeClr val="tx1"/>
                </a:solidFill>
              </a:rPr>
              <a:t>Mouse melanoma cells were injected into the bloodstream of healthy mice. </a:t>
            </a:r>
          </a:p>
          <a:p>
            <a:pPr marL="342000" indent="-342000"/>
            <a:r>
              <a:rPr lang="en-US" sz="2400" dirty="0">
                <a:solidFill>
                  <a:schemeClr val="tx1"/>
                </a:solidFill>
              </a:rPr>
              <a:t>A few weeks later, metastases appeared, mainly in the lungs.</a:t>
            </a:r>
          </a:p>
          <a:p>
            <a:pPr marL="342000" indent="-342000"/>
            <a:r>
              <a:rPr lang="en-US" sz="2400" dirty="0">
                <a:solidFill>
                  <a:schemeClr val="tx1"/>
                </a:solidFill>
              </a:rPr>
              <a:t>Cells from the metastases were injected into another mouse, leading to production of more metastases.</a:t>
            </a:r>
          </a:p>
        </p:txBody>
      </p:sp>
    </p:spTree>
    <p:extLst>
      <p:ext uri="{BB962C8B-B14F-4D97-AF65-F5344CB8AC3E}">
        <p14:creationId xmlns:p14="http://schemas.microsoft.com/office/powerpoint/2010/main" val="2217946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7530" y="165005"/>
            <a:ext cx="8302240" cy="1108252"/>
          </a:xfrm>
        </p:spPr>
        <p:txBody>
          <a:bodyPr lIns="0" tIns="0" rIns="0" bIns="0" anchor="ctr"/>
          <a:lstStyle/>
          <a:p>
            <a:r>
              <a:rPr lang="en-US" sz="3600" dirty="0">
                <a:latin typeface="+mj-lt"/>
              </a:rPr>
              <a:t>Experimental Examination of Metastasis </a:t>
            </a:r>
            <a:r>
              <a:rPr lang="en-US" sz="2800" dirty="0">
                <a:latin typeface="+mj-lt"/>
              </a:rPr>
              <a:t>(2 of 2)</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1545715"/>
            <a:ext cx="8302240" cy="2053828"/>
          </a:xfrm>
        </p:spPr>
        <p:txBody>
          <a:bodyPr lIns="0" tIns="0" rIns="0" bIns="0"/>
          <a:lstStyle/>
          <a:p>
            <a:pPr marL="342000" indent="-342000"/>
            <a:r>
              <a:rPr lang="en-US" sz="2400" dirty="0">
                <a:solidFill>
                  <a:schemeClr val="tx1"/>
                </a:solidFill>
              </a:rPr>
              <a:t>Eventually a population of cancer cells was obtained that formed many more metastases than the original cells.</a:t>
            </a:r>
          </a:p>
          <a:p>
            <a:pPr marL="342000" indent="-342000"/>
            <a:r>
              <a:rPr lang="en-US" sz="2400" dirty="0">
                <a:solidFill>
                  <a:schemeClr val="tx1"/>
                </a:solidFill>
              </a:rPr>
              <a:t>This suggests that isolation and reinjection of the cells over time selected for those cells best able to metastasize.</a:t>
            </a:r>
          </a:p>
        </p:txBody>
      </p:sp>
    </p:spTree>
    <p:extLst>
      <p:ext uri="{BB962C8B-B14F-4D97-AF65-F5344CB8AC3E}">
        <p14:creationId xmlns:p14="http://schemas.microsoft.com/office/powerpoint/2010/main" val="3544061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p:txBody>
          <a:bodyPr lIns="0" tIns="0" rIns="0" bIns="0" anchor="ctr"/>
          <a:lstStyle/>
          <a:p>
            <a:r>
              <a:rPr lang="en-US" sz="3200" dirty="0"/>
              <a:t>Selection of Melanoma Cells Exhibiting an Enhanced Ability to Metastasize</a:t>
            </a:r>
          </a:p>
        </p:txBody>
      </p:sp>
      <p:sp>
        <p:nvSpPr>
          <p:cNvPr id="6" name="Content Placeholder 5"/>
          <p:cNvSpPr>
            <a:spLocks noGrp="1"/>
          </p:cNvSpPr>
          <p:nvPr>
            <p:ph sz="quarter" idx="14"/>
          </p:nvPr>
        </p:nvSpPr>
        <p:spPr>
          <a:xfrm>
            <a:off x="457201" y="1552575"/>
            <a:ext cx="3773605" cy="1661680"/>
          </a:xfrm>
        </p:spPr>
        <p:txBody>
          <a:bodyPr lIns="0" tIns="0" rIns="0" bIns="0"/>
          <a:lstStyle/>
          <a:p>
            <a:pPr marL="0" indent="0">
              <a:buNone/>
            </a:pPr>
            <a:r>
              <a:rPr lang="en-IN" sz="2400" b="1" dirty="0"/>
              <a:t>Figure 26.6 </a:t>
            </a:r>
            <a:r>
              <a:rPr lang="en-IN" sz="2400" dirty="0"/>
              <a:t>Selection of Melanoma Cells Exhibiting an Enhanced Ability to Metastasize.</a:t>
            </a:r>
          </a:p>
        </p:txBody>
      </p:sp>
      <p:pic>
        <p:nvPicPr>
          <p:cNvPr id="9" name="Content Placeholder 3" descr="An illustration on injecting melanoma cells to a mouse shows the ability of the cells to proliferate. "/>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074"/>
          <a:stretch/>
        </p:blipFill>
        <p:spPr>
          <a:xfrm>
            <a:off x="4771960" y="1658406"/>
            <a:ext cx="3483871" cy="4626318"/>
          </a:xfrm>
        </p:spPr>
      </p:pic>
    </p:spTree>
    <p:extLst>
      <p:ext uri="{BB962C8B-B14F-4D97-AF65-F5344CB8AC3E}">
        <p14:creationId xmlns:p14="http://schemas.microsoft.com/office/powerpoint/2010/main" val="74992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6664" y="147210"/>
            <a:ext cx="8263784" cy="1169963"/>
          </a:xfrm>
        </p:spPr>
        <p:txBody>
          <a:bodyPr lIns="0" tIns="0" rIns="0" bIns="0" anchor="ctr"/>
          <a:lstStyle/>
          <a:p>
            <a:r>
              <a:rPr lang="en-US" sz="3600" dirty="0">
                <a:latin typeface="+mj-lt"/>
              </a:rPr>
              <a:t>Blood Flow and Organ-Specific Factors Determine Sites of Metastasis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3960" y="1534885"/>
            <a:ext cx="8263784" cy="3569377"/>
          </a:xfrm>
        </p:spPr>
        <p:txBody>
          <a:bodyPr lIns="0" tIns="0" rIns="0" bIns="0"/>
          <a:lstStyle/>
          <a:p>
            <a:pPr marL="342000" indent="-342000"/>
            <a:r>
              <a:rPr lang="en-US" sz="2400" dirty="0">
                <a:solidFill>
                  <a:schemeClr val="tx1"/>
                </a:solidFill>
              </a:rPr>
              <a:t>Though the bloodstream carries cancer cells throughout the body, metastases develop preferentially at certain sites.</a:t>
            </a:r>
          </a:p>
          <a:p>
            <a:pPr marL="342000" indent="-342000"/>
            <a:r>
              <a:rPr lang="en-US" sz="2400" dirty="0">
                <a:solidFill>
                  <a:schemeClr val="tx1"/>
                </a:solidFill>
              </a:rPr>
              <a:t>Cancer cells are most likely to become lodged in capillaries.</a:t>
            </a:r>
          </a:p>
          <a:p>
            <a:pPr marL="342000" indent="-342000"/>
            <a:r>
              <a:rPr lang="en-US" sz="2400" dirty="0">
                <a:solidFill>
                  <a:schemeClr val="tx1"/>
                </a:solidFill>
              </a:rPr>
              <a:t>For tumors of most organs, the first capillary bed the cancer cells will encounter is in the lungs, but for others (like stomach and colon cancer) it is the liver capillary bed.</a:t>
            </a:r>
          </a:p>
        </p:txBody>
      </p:sp>
    </p:spTree>
    <p:extLst>
      <p:ext uri="{BB962C8B-B14F-4D97-AF65-F5344CB8AC3E}">
        <p14:creationId xmlns:p14="http://schemas.microsoft.com/office/powerpoint/2010/main" val="1358325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43552" y="106187"/>
            <a:ext cx="8229600" cy="685381"/>
          </a:xfrm>
        </p:spPr>
        <p:txBody>
          <a:bodyPr lIns="0" tIns="0" rIns="0" bIns="0" anchor="ctr"/>
          <a:lstStyle/>
          <a:p>
            <a:r>
              <a:rPr lang="en-US" altLang="en-CA" dirty="0"/>
              <a:t>“</a:t>
            </a:r>
            <a:r>
              <a:rPr lang="en-US" dirty="0"/>
              <a:t>Seed and Soil</a:t>
            </a:r>
            <a:r>
              <a:rPr lang="en-US" altLang="en-CA" dirty="0"/>
              <a:t>”</a:t>
            </a:r>
            <a:r>
              <a:rPr lang="en-US" dirty="0"/>
              <a:t> Hypothesis</a:t>
            </a:r>
            <a:endParaRPr lang="en-US" sz="3600" spc="-350" dirty="0">
              <a:latin typeface="+mj-lt"/>
            </a:endParaRPr>
          </a:p>
        </p:txBody>
      </p:sp>
      <p:sp>
        <p:nvSpPr>
          <p:cNvPr id="5" name="Content Placeholder 4"/>
          <p:cNvSpPr>
            <a:spLocks noGrp="1"/>
          </p:cNvSpPr>
          <p:nvPr>
            <p:ph sz="quarter" idx="13"/>
          </p:nvPr>
        </p:nvSpPr>
        <p:spPr>
          <a:xfrm>
            <a:off x="457200" y="968992"/>
            <a:ext cx="8232775" cy="3289110"/>
          </a:xfrm>
        </p:spPr>
        <p:txBody>
          <a:bodyPr lIns="0" tIns="0" rIns="0" bIns="0"/>
          <a:lstStyle/>
          <a:p>
            <a:pPr marL="342000" indent="-342000"/>
            <a:r>
              <a:rPr lang="en-US" sz="2400" dirty="0">
                <a:solidFill>
                  <a:schemeClr val="tx1"/>
                </a:solidFill>
              </a:rPr>
              <a:t>Blood-flow pattern alone does not explain the location of metastases.</a:t>
            </a:r>
          </a:p>
          <a:p>
            <a:pPr marL="342000" indent="-342000"/>
            <a:r>
              <a:rPr lang="en-US" sz="2400" dirty="0">
                <a:solidFill>
                  <a:schemeClr val="tx1"/>
                </a:solidFill>
              </a:rPr>
              <a:t>Stephen Paget (1889) proposed the </a:t>
            </a:r>
            <a:r>
              <a:rPr lang="en-US" altLang="en-CA" sz="2400" dirty="0">
                <a:solidFill>
                  <a:schemeClr val="tx1"/>
                </a:solidFill>
              </a:rPr>
              <a:t>“</a:t>
            </a:r>
            <a:r>
              <a:rPr lang="en-US" sz="2400" dirty="0">
                <a:solidFill>
                  <a:schemeClr val="tx1"/>
                </a:solidFill>
              </a:rPr>
              <a:t>seed and soil</a:t>
            </a:r>
            <a:r>
              <a:rPr lang="en-US" altLang="en-CA" sz="2400" dirty="0">
                <a:solidFill>
                  <a:schemeClr val="tx1"/>
                </a:solidFill>
              </a:rPr>
              <a:t>”</a:t>
            </a:r>
            <a:r>
              <a:rPr lang="en-US" sz="2400" dirty="0">
                <a:solidFill>
                  <a:schemeClr val="tx1"/>
                </a:solidFill>
              </a:rPr>
              <a:t> hypothesis. </a:t>
            </a:r>
          </a:p>
          <a:p>
            <a:pPr marL="342000" indent="-342000"/>
            <a:r>
              <a:rPr lang="en-US" sz="2400" dirty="0">
                <a:solidFill>
                  <a:schemeClr val="tx1"/>
                </a:solidFill>
              </a:rPr>
              <a:t>It says that cancer cells are carried around the body, but only a few sites provide an optimal growth environment for each type of cancer.</a:t>
            </a:r>
          </a:p>
        </p:txBody>
      </p:sp>
    </p:spTree>
    <p:extLst>
      <p:ext uri="{BB962C8B-B14F-4D97-AF65-F5344CB8AC3E}">
        <p14:creationId xmlns:p14="http://schemas.microsoft.com/office/powerpoint/2010/main" val="2710795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77608" y="174667"/>
            <a:ext cx="8263784" cy="1094575"/>
          </a:xfrm>
        </p:spPr>
        <p:txBody>
          <a:bodyPr lIns="0" tIns="0" rIns="0" bIns="0" anchor="ctr"/>
          <a:lstStyle/>
          <a:p>
            <a:r>
              <a:rPr lang="en-US" sz="3600" dirty="0">
                <a:latin typeface="+mj-lt"/>
              </a:rPr>
              <a:t>Why Do Cancer Cells Grow Best at Particular Sites?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3960" y="1473958"/>
            <a:ext cx="8263784" cy="3174242"/>
          </a:xfrm>
        </p:spPr>
        <p:txBody>
          <a:bodyPr lIns="0" tIns="0" rIns="0" bIns="0"/>
          <a:lstStyle/>
          <a:p>
            <a:pPr marL="342000" indent="-342000"/>
            <a:r>
              <a:rPr lang="en-US" sz="2400" dirty="0">
                <a:solidFill>
                  <a:schemeClr val="tx1"/>
                </a:solidFill>
              </a:rPr>
              <a:t>Interactions between cancer cells and the microenvironment of the new location may be important.</a:t>
            </a:r>
          </a:p>
          <a:p>
            <a:pPr marL="342000" indent="-342000"/>
            <a:r>
              <a:rPr lang="en-US" sz="2400" dirty="0">
                <a:solidFill>
                  <a:schemeClr val="tx1"/>
                </a:solidFill>
              </a:rPr>
              <a:t>For instance, prostate cancer cells can be mixed with bone, lung, and kidney cells and then injected into animals.</a:t>
            </a:r>
          </a:p>
          <a:p>
            <a:pPr marL="342000" indent="-342000"/>
            <a:r>
              <a:rPr lang="en-US" sz="2400" dirty="0">
                <a:solidFill>
                  <a:schemeClr val="tx1"/>
                </a:solidFill>
              </a:rPr>
              <a:t>Those mixed with bone are more likely to form tumors because of growth factors produced by bone cells.</a:t>
            </a:r>
          </a:p>
        </p:txBody>
      </p:sp>
    </p:spTree>
    <p:extLst>
      <p:ext uri="{BB962C8B-B14F-4D97-AF65-F5344CB8AC3E}">
        <p14:creationId xmlns:p14="http://schemas.microsoft.com/office/powerpoint/2010/main" val="2879934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43552" y="174427"/>
            <a:ext cx="8229600" cy="1097279"/>
          </a:xfrm>
        </p:spPr>
        <p:txBody>
          <a:bodyPr lIns="0" tIns="0" rIns="0" bIns="0" anchor="ctr"/>
          <a:lstStyle/>
          <a:p>
            <a:r>
              <a:rPr lang="en-US" dirty="0"/>
              <a:t>The Immune System Influences the Growth and Spread of Cancer Cells</a:t>
            </a:r>
            <a:endParaRPr lang="en-US" sz="2800" dirty="0">
              <a:latin typeface="+mj-lt"/>
            </a:endParaRPr>
          </a:p>
        </p:txBody>
      </p:sp>
      <p:sp>
        <p:nvSpPr>
          <p:cNvPr id="5" name="Content Placeholder 4"/>
          <p:cNvSpPr>
            <a:spLocks noGrp="1"/>
          </p:cNvSpPr>
          <p:nvPr>
            <p:ph sz="quarter" idx="13"/>
          </p:nvPr>
        </p:nvSpPr>
        <p:spPr>
          <a:xfrm>
            <a:off x="457200" y="1441450"/>
            <a:ext cx="8232775" cy="2830299"/>
          </a:xfrm>
        </p:spPr>
        <p:txBody>
          <a:bodyPr lIns="0" tIns="0" rIns="0" bIns="0"/>
          <a:lstStyle/>
          <a:p>
            <a:pPr marL="342000" indent="-342000"/>
            <a:r>
              <a:rPr lang="en-CA" sz="2400" dirty="0">
                <a:solidFill>
                  <a:schemeClr val="tx1"/>
                </a:solidFill>
              </a:rPr>
              <a:t>The </a:t>
            </a:r>
            <a:r>
              <a:rPr lang="en-CA" sz="2400" i="1" dirty="0">
                <a:solidFill>
                  <a:schemeClr val="tx1"/>
                </a:solidFill>
              </a:rPr>
              <a:t>immune surveillance theory </a:t>
            </a:r>
            <a:r>
              <a:rPr lang="en-CA" sz="2400" dirty="0">
                <a:solidFill>
                  <a:schemeClr val="tx1"/>
                </a:solidFill>
              </a:rPr>
              <a:t>postulates that immune destruction of cancer cells is common. </a:t>
            </a:r>
          </a:p>
          <a:p>
            <a:pPr marL="342000" indent="-342000"/>
            <a:r>
              <a:rPr lang="en-CA" sz="2400" dirty="0">
                <a:solidFill>
                  <a:schemeClr val="tx1"/>
                </a:solidFill>
              </a:rPr>
              <a:t>Cancer is an occasional failure of immune response.</a:t>
            </a:r>
          </a:p>
          <a:p>
            <a:pPr marL="342000" indent="-342000"/>
            <a:r>
              <a:rPr lang="en-CA" sz="2400" dirty="0">
                <a:solidFill>
                  <a:schemeClr val="tx1"/>
                </a:solidFill>
              </a:rPr>
              <a:t>Transplant patients who take immunosuppressive drugs develop cancers at higher rates than normal. This evidence supports the theory. </a:t>
            </a:r>
            <a:endParaRPr lang="en-US" sz="2400" dirty="0">
              <a:solidFill>
                <a:schemeClr val="tx1"/>
              </a:solidFill>
            </a:endParaRPr>
          </a:p>
        </p:txBody>
      </p:sp>
    </p:spTree>
    <p:extLst>
      <p:ext uri="{BB962C8B-B14F-4D97-AF65-F5344CB8AC3E}">
        <p14:creationId xmlns:p14="http://schemas.microsoft.com/office/powerpoint/2010/main" val="638774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13612"/>
            <a:ext cx="8201805" cy="676045"/>
          </a:xfrm>
        </p:spPr>
        <p:txBody>
          <a:bodyPr lIns="0" tIns="0" rIns="0" bIns="0" anchor="ctr"/>
          <a:lstStyle/>
          <a:p>
            <a:r>
              <a:rPr lang="en-US" dirty="0"/>
              <a:t>Immune System and Cancer </a:t>
            </a:r>
            <a:r>
              <a:rPr lang="en-US" sz="2800" dirty="0"/>
              <a:t>(1 of 3)</a:t>
            </a:r>
          </a:p>
        </p:txBody>
      </p:sp>
      <p:sp>
        <p:nvSpPr>
          <p:cNvPr id="6" name="Content Placeholder 5"/>
          <p:cNvSpPr>
            <a:spLocks noGrp="1"/>
          </p:cNvSpPr>
          <p:nvPr>
            <p:ph sz="quarter" idx="15"/>
          </p:nvPr>
        </p:nvSpPr>
        <p:spPr>
          <a:xfrm>
            <a:off x="448983" y="899483"/>
            <a:ext cx="8210683" cy="2648935"/>
          </a:xfrm>
        </p:spPr>
        <p:txBody>
          <a:bodyPr lIns="0" tIns="0" rIns="0" bIns="0"/>
          <a:lstStyle/>
          <a:p>
            <a:pPr marL="342000" indent="-342000"/>
            <a:r>
              <a:rPr lang="en-US" sz="2400" dirty="0">
                <a:solidFill>
                  <a:schemeClr val="tx1"/>
                </a:solidFill>
              </a:rPr>
              <a:t>Mutant mice, which have no immune response because of mutations in the </a:t>
            </a:r>
            <a:r>
              <a:rPr lang="en-US" sz="2400" i="1" dirty="0">
                <a:solidFill>
                  <a:schemeClr val="tx1"/>
                </a:solidFill>
              </a:rPr>
              <a:t>Rag2 </a:t>
            </a:r>
            <a:r>
              <a:rPr lang="en-US" sz="2400" dirty="0">
                <a:solidFill>
                  <a:schemeClr val="tx1"/>
                </a:solidFill>
              </a:rPr>
              <a:t>gene, exhibit increased rates of cancer.</a:t>
            </a:r>
          </a:p>
          <a:p>
            <a:pPr marL="342000" indent="-342000"/>
            <a:r>
              <a:rPr lang="en-US" sz="2400" spc="-300" dirty="0">
                <a:solidFill>
                  <a:schemeClr val="tx1"/>
                </a:solidFill>
              </a:rPr>
              <a:t>A I D S</a:t>
            </a:r>
            <a:r>
              <a:rPr lang="en-US" sz="2400" dirty="0">
                <a:solidFill>
                  <a:schemeClr val="tx1"/>
                </a:solidFill>
              </a:rPr>
              <a:t> patients have increased rates of only certain type of cancers, which suggests that the immune system may defend us mainly from virus-induced cancers.</a:t>
            </a:r>
          </a:p>
        </p:txBody>
      </p:sp>
    </p:spTree>
    <p:extLst>
      <p:ext uri="{BB962C8B-B14F-4D97-AF65-F5344CB8AC3E}">
        <p14:creationId xmlns:p14="http://schemas.microsoft.com/office/powerpoint/2010/main" val="1911161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6664" y="152223"/>
            <a:ext cx="8302240" cy="598403"/>
          </a:xfrm>
        </p:spPr>
        <p:txBody>
          <a:bodyPr lIns="0" tIns="0" rIns="0" bIns="0" anchor="ctr"/>
          <a:lstStyle/>
          <a:p>
            <a:r>
              <a:rPr lang="en-US" sz="3600" dirty="0">
                <a:latin typeface="+mj-lt"/>
              </a:rPr>
              <a:t>Immune System and Cancer </a:t>
            </a:r>
            <a:r>
              <a:rPr lang="en-US" sz="2800" dirty="0">
                <a:latin typeface="+mj-lt"/>
              </a:rPr>
              <a:t>(2 of 3)</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3960" y="968991"/>
            <a:ext cx="8302240" cy="2280395"/>
          </a:xfrm>
        </p:spPr>
        <p:txBody>
          <a:bodyPr lIns="0" tIns="0" rIns="0" bIns="0"/>
          <a:lstStyle/>
          <a:p>
            <a:pPr marL="342000" indent="-342000"/>
            <a:r>
              <a:rPr lang="en-US" sz="2400" dirty="0">
                <a:solidFill>
                  <a:schemeClr val="tx1"/>
                </a:solidFill>
              </a:rPr>
              <a:t>Cancers can evade destruction by the immune system.</a:t>
            </a:r>
          </a:p>
          <a:p>
            <a:pPr marL="342000" indent="-342000"/>
            <a:r>
              <a:rPr lang="en-US" sz="2400" dirty="0">
                <a:solidFill>
                  <a:schemeClr val="tx1"/>
                </a:solidFill>
              </a:rPr>
              <a:t>Different cells of a tumor may express different </a:t>
            </a:r>
            <a:r>
              <a:rPr lang="en-US" sz="2400" i="1" dirty="0">
                <a:solidFill>
                  <a:schemeClr val="tx1"/>
                </a:solidFill>
              </a:rPr>
              <a:t>antigens,</a:t>
            </a:r>
            <a:r>
              <a:rPr lang="en-US" sz="2400" dirty="0">
                <a:solidFill>
                  <a:schemeClr val="tx1"/>
                </a:solidFill>
              </a:rPr>
              <a:t> substances that trigger immune response.</a:t>
            </a:r>
          </a:p>
          <a:p>
            <a:pPr marL="342000" indent="-342000"/>
            <a:r>
              <a:rPr lang="en-US" sz="2400" dirty="0">
                <a:solidFill>
                  <a:schemeClr val="tx1"/>
                </a:solidFill>
              </a:rPr>
              <a:t>As tumors grow, there is selection for cells that elicit a weaker immune response.</a:t>
            </a:r>
          </a:p>
        </p:txBody>
      </p:sp>
    </p:spTree>
    <p:extLst>
      <p:ext uri="{BB962C8B-B14F-4D97-AF65-F5344CB8AC3E}">
        <p14:creationId xmlns:p14="http://schemas.microsoft.com/office/powerpoint/2010/main" val="1993053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5B9C9C-5222-44C2-83C7-063C297830B8}"/>
              </a:ext>
            </a:extLst>
          </p:cNvPr>
          <p:cNvSpPr>
            <a:spLocks noGrp="1"/>
          </p:cNvSpPr>
          <p:nvPr>
            <p:ph type="title"/>
          </p:nvPr>
        </p:nvSpPr>
        <p:spPr>
          <a:xfrm>
            <a:off x="436664" y="154985"/>
            <a:ext cx="8302240" cy="582481"/>
          </a:xfrm>
        </p:spPr>
        <p:txBody>
          <a:bodyPr lIns="0" tIns="0" rIns="0" bIns="0" anchor="ctr"/>
          <a:lstStyle/>
          <a:p>
            <a:r>
              <a:rPr lang="en-US" dirty="0"/>
              <a:t>Immune System and Cancer </a:t>
            </a:r>
            <a:r>
              <a:rPr lang="en-US" sz="2800" dirty="0"/>
              <a:t>(3 of 3)</a:t>
            </a:r>
            <a:endParaRPr lang="en-US" sz="3600" dirty="0">
              <a:latin typeface="+mj-lt"/>
            </a:endParaRPr>
          </a:p>
        </p:txBody>
      </p:sp>
      <p:sp>
        <p:nvSpPr>
          <p:cNvPr id="9"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979717"/>
            <a:ext cx="8302240" cy="3015340"/>
          </a:xfrm>
          <a:prstGeom prst="rect">
            <a:avLst/>
          </a:prstGeom>
        </p:spPr>
        <p:txBody>
          <a:bodyPr lIns="0" tIns="0" rIns="0" bIns="0"/>
          <a:lstStyle/>
          <a:p>
            <a:pPr marL="342000" indent="-342000"/>
            <a:r>
              <a:rPr lang="en-US" sz="2400" dirty="0">
                <a:solidFill>
                  <a:schemeClr val="tx1"/>
                </a:solidFill>
              </a:rPr>
              <a:t>Cancers can also confront and overcome the immune system.</a:t>
            </a:r>
          </a:p>
          <a:p>
            <a:pPr marL="342000" indent="-342000"/>
            <a:r>
              <a:rPr lang="en-US" sz="2400" dirty="0">
                <a:solidFill>
                  <a:schemeClr val="tx1"/>
                </a:solidFill>
              </a:rPr>
              <a:t>Some cancers produce molecules that kill or inhibit the function of T lymphocytes, or surround themselves with dense tissue that shields them from immune attack.</a:t>
            </a:r>
          </a:p>
          <a:p>
            <a:pPr marL="342000" indent="-342000"/>
            <a:r>
              <a:rPr lang="en-US" sz="2400" dirty="0">
                <a:solidFill>
                  <a:schemeClr val="tx1"/>
                </a:solidFill>
              </a:rPr>
              <a:t>Some divide so quickly that the immune system cannot kill them fast enough to check tumor growth.</a:t>
            </a:r>
          </a:p>
        </p:txBody>
      </p:sp>
    </p:spTree>
    <p:extLst>
      <p:ext uri="{BB962C8B-B14F-4D97-AF65-F5344CB8AC3E}">
        <p14:creationId xmlns:p14="http://schemas.microsoft.com/office/powerpoint/2010/main" val="20924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66558" y="103618"/>
            <a:ext cx="8293694" cy="715314"/>
          </a:xfrm>
        </p:spPr>
        <p:txBody>
          <a:bodyPr lIns="0" tIns="0" rIns="0" bIns="0" anchor="ctr"/>
          <a:lstStyle/>
          <a:p>
            <a:r>
              <a:rPr lang="en-US" sz="3600" dirty="0">
                <a:latin typeface="+mj-lt"/>
              </a:rPr>
              <a:t>Cell Differentiation</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960031"/>
            <a:ext cx="8293694" cy="2087969"/>
          </a:xfrm>
        </p:spPr>
        <p:txBody>
          <a:bodyPr lIns="0" tIns="0" rIns="0" bIns="0"/>
          <a:lstStyle/>
          <a:p>
            <a:pPr marL="342000" indent="-342000"/>
            <a:r>
              <a:rPr lang="en-US" sz="2400" i="1" dirty="0">
                <a:solidFill>
                  <a:schemeClr val="tx1"/>
                </a:solidFill>
              </a:rPr>
              <a:t>Cell differentiation</a:t>
            </a:r>
            <a:r>
              <a:rPr lang="en-US" sz="2400" dirty="0">
                <a:solidFill>
                  <a:schemeClr val="tx1"/>
                </a:solidFill>
              </a:rPr>
              <a:t> is the process by which cells acquire specialized properties.</a:t>
            </a:r>
          </a:p>
          <a:p>
            <a:pPr marL="342000" indent="-342000"/>
            <a:r>
              <a:rPr lang="en-US" sz="2400" dirty="0">
                <a:solidFill>
                  <a:schemeClr val="tx1"/>
                </a:solidFill>
              </a:rPr>
              <a:t>As cells acquire these specialized traits, they often lose the capacity to divide.</a:t>
            </a:r>
          </a:p>
        </p:txBody>
      </p:sp>
    </p:spTree>
    <p:extLst>
      <p:ext uri="{BB962C8B-B14F-4D97-AF65-F5344CB8AC3E}">
        <p14:creationId xmlns:p14="http://schemas.microsoft.com/office/powerpoint/2010/main" val="2202205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5B9C9C-5222-44C2-83C7-063C297830B8}"/>
              </a:ext>
            </a:extLst>
          </p:cNvPr>
          <p:cNvSpPr>
            <a:spLocks noGrp="1"/>
          </p:cNvSpPr>
          <p:nvPr>
            <p:ph type="title"/>
          </p:nvPr>
        </p:nvSpPr>
        <p:spPr>
          <a:xfrm>
            <a:off x="450312" y="195929"/>
            <a:ext cx="8302240" cy="1605576"/>
          </a:xfrm>
        </p:spPr>
        <p:txBody>
          <a:bodyPr lIns="0" tIns="0" rIns="0" bIns="0" anchor="ctr"/>
          <a:lstStyle/>
          <a:p>
            <a:r>
              <a:rPr lang="en-US" dirty="0"/>
              <a:t>The Tumor Microenvironment Influences Tumor Growth, Invasion, and Metastasis</a:t>
            </a:r>
            <a:endParaRPr lang="en-US" sz="2800" dirty="0"/>
          </a:p>
        </p:txBody>
      </p:sp>
      <p:sp>
        <p:nvSpPr>
          <p:cNvPr id="9"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2060813"/>
            <a:ext cx="8302240" cy="2538483"/>
          </a:xfrm>
          <a:prstGeom prst="rect">
            <a:avLst/>
          </a:prstGeom>
        </p:spPr>
        <p:txBody>
          <a:bodyPr lIns="0" tIns="0" rIns="0" bIns="0"/>
          <a:lstStyle/>
          <a:p>
            <a:pPr marL="342000" indent="-342000"/>
            <a:r>
              <a:rPr lang="en-US" sz="2400" dirty="0">
                <a:solidFill>
                  <a:schemeClr val="tx1"/>
                </a:solidFill>
              </a:rPr>
              <a:t>Tumor cells interact with the surrounding </a:t>
            </a:r>
            <a:r>
              <a:rPr lang="en-US" sz="2400" i="1" dirty="0">
                <a:solidFill>
                  <a:schemeClr val="tx1"/>
                </a:solidFill>
              </a:rPr>
              <a:t>tumor microenvironment</a:t>
            </a:r>
            <a:r>
              <a:rPr lang="en-US" sz="2400" dirty="0">
                <a:solidFill>
                  <a:schemeClr val="tx1"/>
                </a:solidFill>
              </a:rPr>
              <a:t>, which includes normal cells, extracellular molecules, and components of the extracellular matrix.</a:t>
            </a:r>
          </a:p>
          <a:p>
            <a:pPr marL="342000" indent="-342000"/>
            <a:r>
              <a:rPr lang="en-US" sz="2400" dirty="0">
                <a:solidFill>
                  <a:schemeClr val="tx1"/>
                </a:solidFill>
              </a:rPr>
              <a:t>The microenvironment may facilitate or inhibit the ability of tumor cells to metastasize.</a:t>
            </a:r>
          </a:p>
        </p:txBody>
      </p:sp>
    </p:spTree>
    <p:extLst>
      <p:ext uri="{BB962C8B-B14F-4D97-AF65-F5344CB8AC3E}">
        <p14:creationId xmlns:p14="http://schemas.microsoft.com/office/powerpoint/2010/main" val="32717192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63960" y="154985"/>
            <a:ext cx="8302240" cy="595642"/>
          </a:xfrm>
        </p:spPr>
        <p:txBody>
          <a:bodyPr lIns="0" tIns="0" rIns="0" bIns="0" anchor="ctr"/>
          <a:lstStyle/>
          <a:p>
            <a:r>
              <a:rPr lang="en-US" sz="3600" dirty="0">
                <a:latin typeface="+mj-lt"/>
              </a:rPr>
              <a:t>26.3 What Causes Cancer?</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3960" y="972500"/>
            <a:ext cx="8302240" cy="2521328"/>
          </a:xfrm>
        </p:spPr>
        <p:txBody>
          <a:bodyPr lIns="0" tIns="0" rIns="0" bIns="0"/>
          <a:lstStyle/>
          <a:p>
            <a:pPr marL="342000" indent="-342000"/>
            <a:r>
              <a:rPr lang="en-US" sz="2400" dirty="0">
                <a:solidFill>
                  <a:schemeClr val="tx1"/>
                </a:solidFill>
              </a:rPr>
              <a:t>Cancers are commonly caused by random errors in </a:t>
            </a:r>
            <a:r>
              <a:rPr lang="en-US" sz="2400" spc="-300" dirty="0">
                <a:solidFill>
                  <a:schemeClr val="tx1"/>
                </a:solidFill>
              </a:rPr>
              <a:t>D N A</a:t>
            </a:r>
            <a:r>
              <a:rPr lang="en-US" sz="2400" dirty="0">
                <a:solidFill>
                  <a:schemeClr val="tx1"/>
                </a:solidFill>
              </a:rPr>
              <a:t> replication and repair, environmental agents, lifestyle factors, and heredity. </a:t>
            </a:r>
          </a:p>
          <a:p>
            <a:pPr marL="342000" indent="-342000"/>
            <a:r>
              <a:rPr lang="en-US" sz="2400" dirty="0">
                <a:solidFill>
                  <a:schemeClr val="tx1"/>
                </a:solidFill>
              </a:rPr>
              <a:t>Cancer is a </a:t>
            </a:r>
            <a:r>
              <a:rPr lang="en-US" sz="2400" i="1" dirty="0">
                <a:solidFill>
                  <a:schemeClr val="tx1"/>
                </a:solidFill>
              </a:rPr>
              <a:t>genetic</a:t>
            </a:r>
            <a:r>
              <a:rPr lang="en-US" sz="2400" dirty="0">
                <a:solidFill>
                  <a:schemeClr val="tx1"/>
                </a:solidFill>
              </a:rPr>
              <a:t> disease, in which cells that have acquired mutations progress toward proliferation and metastasis. </a:t>
            </a:r>
          </a:p>
        </p:txBody>
      </p:sp>
    </p:spTree>
    <p:extLst>
      <p:ext uri="{BB962C8B-B14F-4D97-AF65-F5344CB8AC3E}">
        <p14:creationId xmlns:p14="http://schemas.microsoft.com/office/powerpoint/2010/main" val="2343212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9904" y="229020"/>
            <a:ext cx="8229600" cy="1531542"/>
          </a:xfrm>
        </p:spPr>
        <p:txBody>
          <a:bodyPr lIns="0" tIns="0" rIns="0" bIns="0" anchor="ctr"/>
          <a:lstStyle/>
          <a:p>
            <a:r>
              <a:rPr lang="en-US" dirty="0"/>
              <a:t>Epidemiological Data Have Allowed Many Causes of Cancer to Be Identified</a:t>
            </a:r>
            <a:endParaRPr lang="en-US" sz="3600" dirty="0">
              <a:latin typeface="+mj-lt"/>
            </a:endParaRPr>
          </a:p>
        </p:txBody>
      </p:sp>
      <p:sp>
        <p:nvSpPr>
          <p:cNvPr id="5" name="Content Placeholder 4"/>
          <p:cNvSpPr>
            <a:spLocks noGrp="1"/>
          </p:cNvSpPr>
          <p:nvPr>
            <p:ph sz="quarter" idx="13"/>
          </p:nvPr>
        </p:nvSpPr>
        <p:spPr>
          <a:xfrm>
            <a:off x="457200" y="2006218"/>
            <a:ext cx="8232775" cy="2092253"/>
          </a:xfrm>
        </p:spPr>
        <p:txBody>
          <a:bodyPr lIns="0" tIns="0" rIns="0" bIns="0"/>
          <a:lstStyle/>
          <a:p>
            <a:pPr marL="342000" indent="-342000"/>
            <a:r>
              <a:rPr lang="en-US" sz="2400" i="1" dirty="0">
                <a:solidFill>
                  <a:schemeClr val="tx1"/>
                </a:solidFill>
              </a:rPr>
              <a:t>Epidemiology</a:t>
            </a:r>
            <a:r>
              <a:rPr lang="en-US" sz="2400" dirty="0">
                <a:solidFill>
                  <a:schemeClr val="tx1"/>
                </a:solidFill>
              </a:rPr>
              <a:t> is the branch of science that investigates the frequency and distribution of diseases in human populations.</a:t>
            </a:r>
          </a:p>
          <a:p>
            <a:pPr marL="342000" indent="-342000"/>
            <a:r>
              <a:rPr lang="en-US" sz="2400" dirty="0">
                <a:solidFill>
                  <a:schemeClr val="tx1"/>
                </a:solidFill>
              </a:rPr>
              <a:t>Cancers arise with different frequencies in different parts of the world.</a:t>
            </a:r>
          </a:p>
        </p:txBody>
      </p:sp>
    </p:spTree>
    <p:extLst>
      <p:ext uri="{BB962C8B-B14F-4D97-AF65-F5344CB8AC3E}">
        <p14:creationId xmlns:p14="http://schemas.microsoft.com/office/powerpoint/2010/main" val="1004736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27689"/>
            <a:ext cx="8302240" cy="650233"/>
          </a:xfrm>
        </p:spPr>
        <p:txBody>
          <a:bodyPr lIns="0" tIns="0" rIns="0" bIns="0" anchor="ctr"/>
          <a:lstStyle/>
          <a:p>
            <a:r>
              <a:rPr lang="en-US" sz="3600" dirty="0">
                <a:latin typeface="+mj-lt"/>
              </a:rPr>
              <a:t>Epidemiological Data </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3960" y="955343"/>
            <a:ext cx="8302240" cy="3152633"/>
          </a:xfrm>
        </p:spPr>
        <p:txBody>
          <a:bodyPr lIns="0" tIns="0" rIns="0" bIns="0"/>
          <a:lstStyle/>
          <a:p>
            <a:pPr marL="342000" indent="-342000"/>
            <a:r>
              <a:rPr lang="en-US" sz="2400" dirty="0">
                <a:solidFill>
                  <a:schemeClr val="tx1"/>
                </a:solidFill>
              </a:rPr>
              <a:t>Epidemiological data have been important in helping identify lifestyle and environmental causes of cancer.</a:t>
            </a:r>
          </a:p>
          <a:p>
            <a:pPr marL="342000" indent="-342000"/>
            <a:r>
              <a:rPr lang="en-US" sz="2400" dirty="0">
                <a:solidFill>
                  <a:schemeClr val="tx1"/>
                </a:solidFill>
              </a:rPr>
              <a:t>An example is the connection between cancer and cigarette smoking.</a:t>
            </a:r>
          </a:p>
          <a:p>
            <a:pPr marL="342000" indent="-342000"/>
            <a:r>
              <a:rPr lang="en-US" sz="2400" dirty="0">
                <a:solidFill>
                  <a:schemeClr val="tx1"/>
                </a:solidFill>
              </a:rPr>
              <a:t>Smoking is linked to lung cancer, as well as to cancers of the esophagus, stomach, pancreas, uterine cervix, kidney, bladder, and colon.</a:t>
            </a:r>
          </a:p>
        </p:txBody>
      </p:sp>
    </p:spTree>
    <p:extLst>
      <p:ext uri="{BB962C8B-B14F-4D97-AF65-F5344CB8AC3E}">
        <p14:creationId xmlns:p14="http://schemas.microsoft.com/office/powerpoint/2010/main" val="3256928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7200" y="133484"/>
            <a:ext cx="8229600" cy="630790"/>
          </a:xfrm>
        </p:spPr>
        <p:txBody>
          <a:bodyPr lIns="0" tIns="0" rIns="0" bIns="0" anchor="ctr"/>
          <a:lstStyle/>
          <a:p>
            <a:r>
              <a:rPr lang="en-US" dirty="0"/>
              <a:t>Cigarette Smoking and Lung Cancer</a:t>
            </a:r>
            <a:endParaRPr lang="en-US" sz="3600" dirty="0">
              <a:latin typeface="+mj-lt"/>
            </a:endParaRPr>
          </a:p>
        </p:txBody>
      </p:sp>
      <p:sp>
        <p:nvSpPr>
          <p:cNvPr id="5" name="Content Placeholder 4"/>
          <p:cNvSpPr>
            <a:spLocks noGrp="1"/>
          </p:cNvSpPr>
          <p:nvPr>
            <p:ph sz="quarter" idx="14"/>
          </p:nvPr>
        </p:nvSpPr>
        <p:spPr>
          <a:xfrm>
            <a:off x="457201" y="1020303"/>
            <a:ext cx="8229599" cy="439998"/>
          </a:xfrm>
        </p:spPr>
        <p:txBody>
          <a:bodyPr lIns="0" tIns="0" rIns="0" bIns="0"/>
          <a:lstStyle/>
          <a:p>
            <a:pPr marL="0" indent="0">
              <a:buNone/>
            </a:pPr>
            <a:r>
              <a:rPr lang="en-IN" sz="2400" b="1" dirty="0"/>
              <a:t>Figure 26.7</a:t>
            </a:r>
            <a:r>
              <a:rPr lang="en-IN" sz="2400" dirty="0"/>
              <a:t> Cigarette Smoking and Lung Cancer.</a:t>
            </a:r>
          </a:p>
        </p:txBody>
      </p:sp>
      <p:pic>
        <p:nvPicPr>
          <p:cNvPr id="9" name="Content Placeholder 7" descr="A multi-line graph shows the pattern of cigarette consumption, male lung cancer deaths, and female lung cancer deaths. Three bar charts show the risk of dying of lung cancer based on cigarettes per day, age, and years after quitting smoking."/>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4675"/>
          <a:stretch/>
        </p:blipFill>
        <p:spPr>
          <a:xfrm>
            <a:off x="738645" y="2241938"/>
            <a:ext cx="7937670" cy="3010548"/>
          </a:xfrm>
        </p:spPr>
      </p:pic>
    </p:spTree>
    <p:extLst>
      <p:ext uri="{BB962C8B-B14F-4D97-AF65-F5344CB8AC3E}">
        <p14:creationId xmlns:p14="http://schemas.microsoft.com/office/powerpoint/2010/main" val="30620862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36664" y="195929"/>
            <a:ext cx="8302240" cy="1046018"/>
          </a:xfrm>
        </p:spPr>
        <p:txBody>
          <a:bodyPr lIns="0" tIns="0" rIns="0" bIns="0" anchor="ctr"/>
          <a:lstStyle/>
          <a:p>
            <a:r>
              <a:rPr lang="en-US" sz="3600" dirty="0">
                <a:latin typeface="+mj-lt"/>
              </a:rPr>
              <a:t>Errors in </a:t>
            </a:r>
            <a:r>
              <a:rPr lang="en-US" sz="3600" spc="-350" dirty="0">
                <a:latin typeface="+mj-lt"/>
              </a:rPr>
              <a:t>D N A</a:t>
            </a:r>
            <a:r>
              <a:rPr lang="en-US" sz="3600" dirty="0">
                <a:latin typeface="+mj-lt"/>
              </a:rPr>
              <a:t> Replication or Repair Explain Many Cancers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1460308"/>
            <a:ext cx="8302240" cy="4012442"/>
          </a:xfrm>
          <a:prstGeom prst="rect">
            <a:avLst/>
          </a:prstGeom>
        </p:spPr>
        <p:txBody>
          <a:bodyPr lIns="0" tIns="0" rIns="0" bIns="0"/>
          <a:lstStyle/>
          <a:p>
            <a:pPr marL="342000" indent="-342000"/>
            <a:r>
              <a:rPr lang="en-US" sz="2400" dirty="0"/>
              <a:t>A major explanation for cancer lies in failures in </a:t>
            </a:r>
            <a:r>
              <a:rPr lang="en-US" sz="2400" spc="-300" dirty="0"/>
              <a:t>D N A</a:t>
            </a:r>
            <a:r>
              <a:rPr lang="en-US" sz="2400" dirty="0"/>
              <a:t> replication or repair. </a:t>
            </a:r>
          </a:p>
          <a:p>
            <a:pPr marL="342000" indent="-342000"/>
            <a:r>
              <a:rPr lang="en-US" sz="2400" dirty="0"/>
              <a:t>These tumors show no correlation between a patient’s environment or lifestyle and the tumor. </a:t>
            </a:r>
          </a:p>
          <a:p>
            <a:pPr marL="342000" indent="-342000"/>
            <a:r>
              <a:rPr lang="en-US" sz="2400" dirty="0"/>
              <a:t>The number of stem cell divisions and the lifetime incidence of cancer in those tissues is correlated.</a:t>
            </a:r>
          </a:p>
          <a:p>
            <a:pPr marL="342000" indent="-342000"/>
            <a:r>
              <a:rPr lang="en-US" sz="2400" dirty="0"/>
              <a:t>There is an additive effect between increased innate mutations, </a:t>
            </a:r>
            <a:r>
              <a:rPr lang="en-US" sz="2400" i="1" dirty="0"/>
              <a:t>mutagens</a:t>
            </a:r>
            <a:r>
              <a:rPr lang="en-US" sz="2400" dirty="0"/>
              <a:t> (environmental agents that cause cancer), and conditions (like cell stress). </a:t>
            </a:r>
          </a:p>
        </p:txBody>
      </p:sp>
    </p:spTree>
    <p:extLst>
      <p:ext uri="{BB962C8B-B14F-4D97-AF65-F5344CB8AC3E}">
        <p14:creationId xmlns:p14="http://schemas.microsoft.com/office/powerpoint/2010/main" val="8518655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43552" y="133484"/>
            <a:ext cx="8229600" cy="644437"/>
          </a:xfrm>
        </p:spPr>
        <p:txBody>
          <a:bodyPr lIns="0" tIns="0" rIns="0" bIns="0" anchor="ctr"/>
          <a:lstStyle/>
          <a:p>
            <a:r>
              <a:rPr lang="en-US" dirty="0"/>
              <a:t>Inborn Errors Explain Some Cancers</a:t>
            </a:r>
            <a:endParaRPr lang="en-US" sz="3600" dirty="0">
              <a:latin typeface="+mj-lt"/>
            </a:endParaRPr>
          </a:p>
        </p:txBody>
      </p:sp>
      <p:sp>
        <p:nvSpPr>
          <p:cNvPr id="4" name="Content Placeholder 3"/>
          <p:cNvSpPr>
            <a:spLocks noGrp="1"/>
          </p:cNvSpPr>
          <p:nvPr>
            <p:ph sz="quarter" idx="13"/>
          </p:nvPr>
        </p:nvSpPr>
        <p:spPr>
          <a:xfrm>
            <a:off x="470848" y="967516"/>
            <a:ext cx="8232775" cy="4757068"/>
          </a:xfrm>
        </p:spPr>
        <p:txBody>
          <a:bodyPr lIns="0" tIns="0" rIns="0" bIns="0"/>
          <a:lstStyle/>
          <a:p>
            <a:pPr marL="342000" indent="-342000"/>
            <a:r>
              <a:rPr lang="en-US" sz="2400" dirty="0"/>
              <a:t>Humans inherit 50</a:t>
            </a:r>
            <a:r>
              <a:rPr lang="en-US" sz="2400" b="1" dirty="0">
                <a:solidFill>
                  <a:schemeClr val="tx1"/>
                </a:solidFill>
              </a:rPr>
              <a:t>–</a:t>
            </a:r>
            <a:r>
              <a:rPr lang="en-US" sz="2400" dirty="0"/>
              <a:t>100 mutations from their parents at birth. </a:t>
            </a:r>
          </a:p>
          <a:p>
            <a:pPr marL="342000" indent="-342000"/>
            <a:r>
              <a:rPr lang="en-US" sz="2400" dirty="0">
                <a:solidFill>
                  <a:schemeClr val="tx1"/>
                </a:solidFill>
              </a:rPr>
              <a:t>Most of these mutations do not occur in protein coding regions. Of those that do, only a few are in genes that promote cancer. </a:t>
            </a:r>
          </a:p>
          <a:p>
            <a:pPr marL="342000" indent="-342000"/>
            <a:r>
              <a:rPr lang="en-US" sz="2400" dirty="0">
                <a:solidFill>
                  <a:schemeClr val="tx1"/>
                </a:solidFill>
              </a:rPr>
              <a:t>However, some hereditary mutations lead to higher incidence of cancer, including those that control cell proliferation or DNA repair. </a:t>
            </a:r>
          </a:p>
          <a:p>
            <a:pPr marL="342000" indent="-342000"/>
            <a:r>
              <a:rPr lang="en-US" sz="2400" dirty="0">
                <a:solidFill>
                  <a:schemeClr val="tx1"/>
                </a:solidFill>
              </a:rPr>
              <a:t>Any new mutations act on this background. </a:t>
            </a:r>
          </a:p>
        </p:txBody>
      </p:sp>
    </p:spTree>
    <p:extLst>
      <p:ext uri="{BB962C8B-B14F-4D97-AF65-F5344CB8AC3E}">
        <p14:creationId xmlns:p14="http://schemas.microsoft.com/office/powerpoint/2010/main" val="184980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36664" y="182280"/>
            <a:ext cx="8302240" cy="1632871"/>
          </a:xfrm>
        </p:spPr>
        <p:txBody>
          <a:bodyPr lIns="0" tIns="0" rIns="0" bIns="0" anchor="ctr"/>
          <a:lstStyle/>
          <a:p>
            <a:r>
              <a:rPr lang="en-US" sz="3600" dirty="0">
                <a:latin typeface="+mj-lt"/>
              </a:rPr>
              <a:t>Many Chemicals Can Cause Cancer, Often After Metabolic Activation in the Liver</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1965269"/>
            <a:ext cx="8302240" cy="3220872"/>
          </a:xfrm>
          <a:prstGeom prst="rect">
            <a:avLst/>
          </a:prstGeom>
        </p:spPr>
        <p:txBody>
          <a:bodyPr lIns="0" tIns="0" rIns="0" bIns="0"/>
          <a:lstStyle/>
          <a:p>
            <a:pPr marL="342000" indent="-342000"/>
            <a:r>
              <a:rPr lang="en-US" sz="2400" dirty="0">
                <a:solidFill>
                  <a:schemeClr val="tx1"/>
                </a:solidFill>
              </a:rPr>
              <a:t>The list of known and suspected </a:t>
            </a:r>
            <a:r>
              <a:rPr lang="en-US" sz="2400" b="1" dirty="0">
                <a:solidFill>
                  <a:schemeClr val="tx1"/>
                </a:solidFill>
              </a:rPr>
              <a:t>carcinogens</a:t>
            </a:r>
            <a:r>
              <a:rPr lang="en-US" sz="2400" dirty="0">
                <a:solidFill>
                  <a:schemeClr val="tx1"/>
                </a:solidFill>
              </a:rPr>
              <a:t> (cancer-causing agents) has grown to include hundreds of different chemicals.</a:t>
            </a:r>
          </a:p>
          <a:p>
            <a:pPr marL="342000" indent="-342000"/>
            <a:r>
              <a:rPr lang="en-US" sz="2400" dirty="0">
                <a:solidFill>
                  <a:schemeClr val="tx1"/>
                </a:solidFill>
              </a:rPr>
              <a:t>Many carcinogens share a need for metabolic activation before they can cause cancer.</a:t>
            </a:r>
          </a:p>
          <a:p>
            <a:pPr marL="342000" indent="-342000"/>
            <a:r>
              <a:rPr lang="en-US" sz="2400" dirty="0">
                <a:solidFill>
                  <a:schemeClr val="tx1"/>
                </a:solidFill>
              </a:rPr>
              <a:t>In the liver, </a:t>
            </a:r>
            <a:r>
              <a:rPr lang="en-US" sz="2400" i="1" dirty="0">
                <a:solidFill>
                  <a:schemeClr val="tx1"/>
                </a:solidFill>
              </a:rPr>
              <a:t>2-naphthylamine </a:t>
            </a:r>
            <a:r>
              <a:rPr lang="en-US" sz="2400" dirty="0">
                <a:solidFill>
                  <a:schemeClr val="tx1"/>
                </a:solidFill>
              </a:rPr>
              <a:t>is metabolized into other chemicals that actually cause cancer.</a:t>
            </a:r>
          </a:p>
        </p:txBody>
      </p:sp>
    </p:spTree>
    <p:extLst>
      <p:ext uri="{BB962C8B-B14F-4D97-AF65-F5344CB8AC3E}">
        <p14:creationId xmlns:p14="http://schemas.microsoft.com/office/powerpoint/2010/main" val="19973158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36664" y="154985"/>
            <a:ext cx="8302240" cy="582481"/>
          </a:xfrm>
        </p:spPr>
        <p:txBody>
          <a:bodyPr lIns="0" tIns="0" rIns="0" bIns="0" anchor="ctr"/>
          <a:lstStyle/>
          <a:p>
            <a:r>
              <a:rPr lang="en-US" sz="3600" dirty="0">
                <a:latin typeface="+mj-lt"/>
              </a:rPr>
              <a:t>Precarcinogens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979716"/>
            <a:ext cx="8302240" cy="3646875"/>
          </a:xfrm>
          <a:prstGeom prst="rect">
            <a:avLst/>
          </a:prstGeom>
        </p:spPr>
        <p:txBody>
          <a:bodyPr lIns="0" tIns="0" rIns="0" bIns="0"/>
          <a:lstStyle/>
          <a:p>
            <a:pPr marL="342000" indent="-342000"/>
            <a:r>
              <a:rPr lang="en-US" sz="2400" dirty="0">
                <a:solidFill>
                  <a:schemeClr val="tx1"/>
                </a:solidFill>
              </a:rPr>
              <a:t>Substances that must be metabolically activated before causing cancer are called </a:t>
            </a:r>
            <a:r>
              <a:rPr lang="en-US" sz="2400" b="1" dirty="0">
                <a:solidFill>
                  <a:schemeClr val="tx1"/>
                </a:solidFill>
              </a:rPr>
              <a:t>precarcinogens.</a:t>
            </a:r>
          </a:p>
          <a:p>
            <a:pPr marL="342000" indent="-342000"/>
            <a:r>
              <a:rPr lang="en-US" sz="2400" dirty="0">
                <a:solidFill>
                  <a:schemeClr val="tx1"/>
                </a:solidFill>
              </a:rPr>
              <a:t>Most precarcinogens are activated in the liver by members of the </a:t>
            </a:r>
            <a:r>
              <a:rPr lang="en-US" sz="2400" i="1" dirty="0">
                <a:solidFill>
                  <a:schemeClr val="tx1"/>
                </a:solidFill>
              </a:rPr>
              <a:t>cytochrome P450 </a:t>
            </a:r>
            <a:r>
              <a:rPr lang="en-US" sz="2400" dirty="0">
                <a:solidFill>
                  <a:schemeClr val="tx1"/>
                </a:solidFill>
              </a:rPr>
              <a:t>enzyme family.</a:t>
            </a:r>
          </a:p>
          <a:p>
            <a:pPr marL="342000" indent="-342000"/>
            <a:r>
              <a:rPr lang="en-US" sz="2400" dirty="0">
                <a:solidFill>
                  <a:schemeClr val="tx1"/>
                </a:solidFill>
              </a:rPr>
              <a:t>These catalyze the oxidation of foreign chemicals to make them less toxic and easier to eliminate from the body.</a:t>
            </a:r>
          </a:p>
          <a:p>
            <a:pPr marL="342000" indent="-342000"/>
            <a:r>
              <a:rPr lang="en-US" sz="2400" dirty="0">
                <a:solidFill>
                  <a:schemeClr val="tx1"/>
                </a:solidFill>
              </a:rPr>
              <a:t>When oxidation reactions convert foreign chemicals into carcinogens, it is called </a:t>
            </a:r>
            <a:r>
              <a:rPr lang="en-US" sz="2400" i="1" dirty="0">
                <a:solidFill>
                  <a:schemeClr val="tx1"/>
                </a:solidFill>
              </a:rPr>
              <a:t>carcinogen activation</a:t>
            </a:r>
            <a:r>
              <a:rPr lang="en-US" sz="2400" dirty="0">
                <a:solidFill>
                  <a:schemeClr val="tx1"/>
                </a:solidFill>
              </a:rPr>
              <a:t>. </a:t>
            </a:r>
          </a:p>
        </p:txBody>
      </p:sp>
    </p:spTree>
    <p:extLst>
      <p:ext uri="{BB962C8B-B14F-4D97-AF65-F5344CB8AC3E}">
        <p14:creationId xmlns:p14="http://schemas.microsoft.com/office/powerpoint/2010/main" val="25034571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36664" y="182281"/>
            <a:ext cx="8302240" cy="1632871"/>
          </a:xfrm>
        </p:spPr>
        <p:txBody>
          <a:bodyPr lIns="0" tIns="0" rIns="0" bIns="0" anchor="ctr"/>
          <a:lstStyle/>
          <a:p>
            <a:r>
              <a:rPr lang="en-US" sz="3600" spc="-350" dirty="0">
                <a:latin typeface="+mj-lt"/>
              </a:rPr>
              <a:t>D N A</a:t>
            </a:r>
            <a:r>
              <a:rPr lang="en-US" sz="3600" dirty="0">
                <a:latin typeface="+mj-lt"/>
              </a:rPr>
              <a:t> Mutations Triggered by Chemical Carcinogens Lead to Cancer</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1992569"/>
            <a:ext cx="8302240" cy="2497540"/>
          </a:xfrm>
          <a:prstGeom prst="rect">
            <a:avLst/>
          </a:prstGeom>
        </p:spPr>
        <p:txBody>
          <a:bodyPr lIns="0" tIns="0" rIns="0" bIns="0"/>
          <a:lstStyle/>
          <a:p>
            <a:pPr marL="342000" indent="-342000"/>
            <a:r>
              <a:rPr lang="en-US" sz="2400" dirty="0">
                <a:solidFill>
                  <a:schemeClr val="tx1"/>
                </a:solidFill>
              </a:rPr>
              <a:t>Bruce Ames developed a simple laboratory test for measuring a chemical</a:t>
            </a:r>
            <a:r>
              <a:rPr lang="en-US" altLang="en-CA" sz="2400" dirty="0">
                <a:solidFill>
                  <a:schemeClr val="tx1"/>
                </a:solidFill>
              </a:rPr>
              <a:t>’</a:t>
            </a:r>
            <a:r>
              <a:rPr lang="en-US" sz="2400" dirty="0">
                <a:solidFill>
                  <a:schemeClr val="tx1"/>
                </a:solidFill>
              </a:rPr>
              <a:t>s mutagenicity.</a:t>
            </a:r>
          </a:p>
          <a:p>
            <a:pPr marL="342000" indent="-342000"/>
            <a:r>
              <a:rPr lang="en-US" sz="2400" dirty="0">
                <a:solidFill>
                  <a:schemeClr val="tx1"/>
                </a:solidFill>
              </a:rPr>
              <a:t>The </a:t>
            </a:r>
            <a:r>
              <a:rPr lang="en-US" sz="2400" b="1" dirty="0">
                <a:solidFill>
                  <a:schemeClr val="tx1"/>
                </a:solidFill>
              </a:rPr>
              <a:t>Ames test </a:t>
            </a:r>
            <a:r>
              <a:rPr lang="en-US" sz="2400" dirty="0">
                <a:solidFill>
                  <a:schemeClr val="tx1"/>
                </a:solidFill>
              </a:rPr>
              <a:t>uses bacteria because they grow quickly in large numbers.</a:t>
            </a:r>
          </a:p>
          <a:p>
            <a:pPr marL="342000" indent="-342000"/>
            <a:r>
              <a:rPr lang="en-US" sz="2400" dirty="0">
                <a:solidFill>
                  <a:schemeClr val="tx1"/>
                </a:solidFill>
              </a:rPr>
              <a:t>The strain used cannot synthesize </a:t>
            </a:r>
            <a:r>
              <a:rPr lang="en-US" sz="2400" i="1" dirty="0">
                <a:solidFill>
                  <a:schemeClr val="tx1"/>
                </a:solidFill>
              </a:rPr>
              <a:t>histidine</a:t>
            </a:r>
            <a:r>
              <a:rPr lang="en-US" sz="2400" dirty="0">
                <a:solidFill>
                  <a:schemeClr val="tx1"/>
                </a:solidFill>
              </a:rPr>
              <a:t>.</a:t>
            </a:r>
          </a:p>
        </p:txBody>
      </p:sp>
    </p:spTree>
    <p:extLst>
      <p:ext uri="{BB962C8B-B14F-4D97-AF65-F5344CB8AC3E}">
        <p14:creationId xmlns:p14="http://schemas.microsoft.com/office/powerpoint/2010/main" val="243077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66558" y="135977"/>
            <a:ext cx="8302240" cy="618767"/>
          </a:xfrm>
        </p:spPr>
        <p:txBody>
          <a:bodyPr lIns="0" tIns="0" rIns="0" bIns="0" anchor="ctr"/>
          <a:lstStyle/>
          <a:p>
            <a:r>
              <a:rPr lang="en-US" sz="3600" dirty="0">
                <a:latin typeface="+mj-lt"/>
              </a:rPr>
              <a:t>Cell Differentiation in Skin</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6558" y="972456"/>
            <a:ext cx="8302240" cy="4659085"/>
          </a:xfrm>
        </p:spPr>
        <p:txBody>
          <a:bodyPr lIns="0" tIns="0" rIns="0" bIns="0"/>
          <a:lstStyle/>
          <a:p>
            <a:pPr marL="342000" indent="-342000"/>
            <a:r>
              <a:rPr lang="en-US" sz="2400" dirty="0">
                <a:solidFill>
                  <a:schemeClr val="tx1"/>
                </a:solidFill>
              </a:rPr>
              <a:t>New cells continually replace aging cells shed from the outer body surface.</a:t>
            </a:r>
          </a:p>
          <a:p>
            <a:pPr marL="342000" indent="-342000"/>
            <a:r>
              <a:rPr lang="en-US" sz="2400" dirty="0">
                <a:solidFill>
                  <a:schemeClr val="tx1"/>
                </a:solidFill>
              </a:rPr>
              <a:t>New cells are generated by cell divisions in the </a:t>
            </a:r>
            <a:r>
              <a:rPr lang="en-US" sz="2400" i="1" dirty="0">
                <a:solidFill>
                  <a:schemeClr val="tx1"/>
                </a:solidFill>
              </a:rPr>
              <a:t>basal layer </a:t>
            </a:r>
            <a:r>
              <a:rPr lang="en-US" sz="2400" dirty="0">
                <a:solidFill>
                  <a:schemeClr val="tx1"/>
                </a:solidFill>
              </a:rPr>
              <a:t>of the skin.</a:t>
            </a:r>
          </a:p>
          <a:p>
            <a:pPr marL="342000" indent="-342000"/>
            <a:r>
              <a:rPr lang="en-US" sz="2400" dirty="0">
                <a:solidFill>
                  <a:schemeClr val="tx1"/>
                </a:solidFill>
              </a:rPr>
              <a:t>When a basal cell divides, it gives rise to two cells:</a:t>
            </a:r>
          </a:p>
          <a:p>
            <a:pPr marL="799200" lvl="3" indent="-342000"/>
            <a:r>
              <a:rPr lang="en-US" sz="2400" dirty="0">
                <a:solidFill>
                  <a:schemeClr val="tx1"/>
                </a:solidFill>
              </a:rPr>
              <a:t>One stays in the basal layer and can still divide. </a:t>
            </a:r>
          </a:p>
          <a:p>
            <a:pPr marL="799200" lvl="3" indent="-342000"/>
            <a:r>
              <a:rPr lang="en-US" sz="2400" dirty="0">
                <a:solidFill>
                  <a:schemeClr val="tx1"/>
                </a:solidFill>
              </a:rPr>
              <a:t>One differentiates and moves toward the skin surface.</a:t>
            </a:r>
          </a:p>
        </p:txBody>
      </p:sp>
    </p:spTree>
    <p:extLst>
      <p:ext uri="{BB962C8B-B14F-4D97-AF65-F5344CB8AC3E}">
        <p14:creationId xmlns:p14="http://schemas.microsoft.com/office/powerpoint/2010/main" val="5842352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43552" y="119835"/>
            <a:ext cx="8229600" cy="671733"/>
          </a:xfrm>
        </p:spPr>
        <p:txBody>
          <a:bodyPr lIns="0" tIns="0" rIns="0" bIns="0" anchor="ctr"/>
          <a:lstStyle/>
          <a:p>
            <a:r>
              <a:rPr lang="en-US" dirty="0"/>
              <a:t>The Ames Test </a:t>
            </a:r>
            <a:r>
              <a:rPr lang="en-US" sz="2800" dirty="0"/>
              <a:t>(1 of 2)</a:t>
            </a:r>
          </a:p>
        </p:txBody>
      </p:sp>
      <p:sp>
        <p:nvSpPr>
          <p:cNvPr id="4" name="Content Placeholder 3"/>
          <p:cNvSpPr>
            <a:spLocks noGrp="1"/>
          </p:cNvSpPr>
          <p:nvPr>
            <p:ph sz="quarter" idx="13"/>
          </p:nvPr>
        </p:nvSpPr>
        <p:spPr>
          <a:xfrm>
            <a:off x="457200" y="963770"/>
            <a:ext cx="8232775" cy="3053059"/>
          </a:xfrm>
        </p:spPr>
        <p:txBody>
          <a:bodyPr lIns="0" tIns="0" rIns="0" bIns="0"/>
          <a:lstStyle/>
          <a:p>
            <a:pPr marL="342000" indent="-342000"/>
            <a:r>
              <a:rPr lang="en-US" sz="2400" dirty="0">
                <a:solidFill>
                  <a:schemeClr val="tx1"/>
                </a:solidFill>
              </a:rPr>
              <a:t>The bacteria are placed in a culture dish with media lacking histidine, along with the chemical to be tested.</a:t>
            </a:r>
          </a:p>
          <a:p>
            <a:pPr marL="342000" indent="-342000"/>
            <a:r>
              <a:rPr lang="en-US" sz="2400" dirty="0">
                <a:solidFill>
                  <a:schemeClr val="tx1"/>
                </a:solidFill>
              </a:rPr>
              <a:t>If the chemical is mutagenic, it will trigger random mutations.</a:t>
            </a:r>
          </a:p>
          <a:p>
            <a:pPr marL="342000" indent="-342000"/>
            <a:r>
              <a:rPr lang="en-US" sz="2400" dirty="0">
                <a:solidFill>
                  <a:schemeClr val="tx1"/>
                </a:solidFill>
              </a:rPr>
              <a:t>Some of these mutations will restore the ability to grow on histidine, and the cells with these mutations will be able to form a colony on the medium.</a:t>
            </a:r>
          </a:p>
        </p:txBody>
      </p:sp>
    </p:spTree>
    <p:extLst>
      <p:ext uri="{BB962C8B-B14F-4D97-AF65-F5344CB8AC3E}">
        <p14:creationId xmlns:p14="http://schemas.microsoft.com/office/powerpoint/2010/main" val="28751000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5" name="Title 1">
            <a:extLst>
              <a:ext uri="{FF2B5EF4-FFF2-40B4-BE49-F238E27FC236}">
                <a16:creationId xmlns:a16="http://schemas.microsoft.com/office/drawing/2014/main" id="{505B9C9C-5222-44C2-83C7-063C297830B8}"/>
              </a:ext>
            </a:extLst>
          </p:cNvPr>
          <p:cNvSpPr>
            <a:spLocks noGrp="1"/>
          </p:cNvSpPr>
          <p:nvPr>
            <p:ph type="title"/>
          </p:nvPr>
        </p:nvSpPr>
        <p:spPr>
          <a:xfrm>
            <a:off x="450312" y="154985"/>
            <a:ext cx="8302240" cy="581994"/>
          </a:xfrm>
        </p:spPr>
        <p:txBody>
          <a:bodyPr lIns="0" tIns="0" rIns="0" bIns="0" anchor="ctr"/>
          <a:lstStyle/>
          <a:p>
            <a:r>
              <a:rPr lang="en-US" sz="3600" dirty="0">
                <a:latin typeface="+mj-lt"/>
              </a:rPr>
              <a:t>The Ames Test </a:t>
            </a:r>
            <a:r>
              <a:rPr lang="en-US" sz="28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50312" y="968991"/>
            <a:ext cx="8302240" cy="3289110"/>
          </a:xfrm>
        </p:spPr>
        <p:txBody>
          <a:bodyPr lIns="0" tIns="0" rIns="0" bIns="0"/>
          <a:lstStyle/>
          <a:p>
            <a:pPr marL="342000" indent="-342000"/>
            <a:r>
              <a:rPr lang="en-US" sz="2400" dirty="0">
                <a:solidFill>
                  <a:schemeClr val="tx1"/>
                </a:solidFill>
              </a:rPr>
              <a:t>Some chemicals do not cause cancer unless first modified in the liver.</a:t>
            </a:r>
          </a:p>
          <a:p>
            <a:pPr marL="342000" indent="-342000"/>
            <a:r>
              <a:rPr lang="en-US" sz="2400" dirty="0">
                <a:solidFill>
                  <a:schemeClr val="tx1"/>
                </a:solidFill>
              </a:rPr>
              <a:t>Thus, the chemical to be tested is first incubated in an extract of liver cells.</a:t>
            </a:r>
          </a:p>
          <a:p>
            <a:pPr marL="342000" indent="-342000"/>
            <a:r>
              <a:rPr lang="en-US" sz="2400" dirty="0">
                <a:solidFill>
                  <a:schemeClr val="tx1"/>
                </a:solidFill>
              </a:rPr>
              <a:t>A strong correlation is observed between the ability of a chemical to cause mutations and its ability to cause cancer.</a:t>
            </a:r>
          </a:p>
        </p:txBody>
      </p:sp>
    </p:spTree>
    <p:extLst>
      <p:ext uri="{BB962C8B-B14F-4D97-AF65-F5344CB8AC3E}">
        <p14:creationId xmlns:p14="http://schemas.microsoft.com/office/powerpoint/2010/main" val="10969735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p:txBody>
          <a:bodyPr lIns="0" tIns="0" rIns="0" bIns="0" anchor="ctr"/>
          <a:lstStyle/>
          <a:p>
            <a:r>
              <a:rPr lang="en-US" dirty="0">
                <a:latin typeface="+mj-lt"/>
              </a:rPr>
              <a:t>Ames Test for Identifying Potential Carcinogens</a:t>
            </a:r>
          </a:p>
        </p:txBody>
      </p:sp>
      <p:sp>
        <p:nvSpPr>
          <p:cNvPr id="4" name="Content Placeholder 3"/>
          <p:cNvSpPr>
            <a:spLocks noGrp="1"/>
          </p:cNvSpPr>
          <p:nvPr>
            <p:ph sz="quarter" idx="14"/>
          </p:nvPr>
        </p:nvSpPr>
        <p:spPr>
          <a:xfrm>
            <a:off x="457200" y="1552575"/>
            <a:ext cx="5370393" cy="849431"/>
          </a:xfrm>
        </p:spPr>
        <p:txBody>
          <a:bodyPr lIns="0" tIns="0" rIns="0" bIns="0"/>
          <a:lstStyle/>
          <a:p>
            <a:pPr marL="0" indent="0">
              <a:buNone/>
            </a:pPr>
            <a:r>
              <a:rPr lang="en-IN" sz="2400" b="1" dirty="0"/>
              <a:t>Figure 26.8 </a:t>
            </a:r>
            <a:r>
              <a:rPr lang="en-IN" sz="2400" dirty="0"/>
              <a:t>Ames Test for Identifying Potential Carcinogens.</a:t>
            </a:r>
          </a:p>
        </p:txBody>
      </p:sp>
      <p:pic>
        <p:nvPicPr>
          <p:cNvPr id="9" name="Content Placeholder 4" descr="An illustration on Ames test for identifying potential carcinogens by allowing bacteria on a growth substance to produce histidine. A bar graph shows the increasing carcinogenic potency with increasing mutagenic potency of various chemical components."/>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527"/>
          <a:stretch/>
        </p:blipFill>
        <p:spPr>
          <a:xfrm>
            <a:off x="6181799" y="1648111"/>
            <a:ext cx="2151410" cy="4626222"/>
          </a:xfrm>
        </p:spPr>
      </p:pic>
    </p:spTree>
    <p:extLst>
      <p:ext uri="{BB962C8B-B14F-4D97-AF65-F5344CB8AC3E}">
        <p14:creationId xmlns:p14="http://schemas.microsoft.com/office/powerpoint/2010/main" val="25922540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5" name="Title 1">
            <a:extLst>
              <a:ext uri="{FF2B5EF4-FFF2-40B4-BE49-F238E27FC236}">
                <a16:creationId xmlns:a16="http://schemas.microsoft.com/office/drawing/2014/main" id="{505B9C9C-5222-44C2-83C7-063C297830B8}"/>
              </a:ext>
            </a:extLst>
          </p:cNvPr>
          <p:cNvSpPr>
            <a:spLocks noGrp="1"/>
          </p:cNvSpPr>
          <p:nvPr>
            <p:ph type="title"/>
          </p:nvPr>
        </p:nvSpPr>
        <p:spPr>
          <a:xfrm>
            <a:off x="436664" y="127689"/>
            <a:ext cx="8302240" cy="650233"/>
          </a:xfrm>
        </p:spPr>
        <p:txBody>
          <a:bodyPr lIns="0" tIns="0" rIns="0" bIns="0" anchor="ctr"/>
          <a:lstStyle/>
          <a:p>
            <a:r>
              <a:rPr lang="en-US" sz="3600" spc="-450" dirty="0">
                <a:latin typeface="+mj-lt"/>
              </a:rPr>
              <a:t>D N A</a:t>
            </a:r>
            <a:r>
              <a:rPr lang="en-US" sz="3600" dirty="0">
                <a:latin typeface="+mj-lt"/>
              </a:rPr>
              <a:t> Damage</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63960" y="914401"/>
            <a:ext cx="8302240" cy="2784142"/>
          </a:xfrm>
        </p:spPr>
        <p:txBody>
          <a:bodyPr lIns="0" tIns="0" rIns="0" bIns="0"/>
          <a:lstStyle/>
          <a:p>
            <a:pPr marL="342000" indent="-342000"/>
            <a:r>
              <a:rPr lang="en-US" sz="2400" dirty="0"/>
              <a:t>Carcinogens modify </a:t>
            </a:r>
            <a:r>
              <a:rPr lang="en-US" sz="2400" spc="-300" dirty="0"/>
              <a:t>D N A</a:t>
            </a:r>
            <a:r>
              <a:rPr lang="en-US" sz="2400" dirty="0"/>
              <a:t> in several ways</a:t>
            </a:r>
            <a:r>
              <a:rPr lang="en-US" sz="2400" dirty="0">
                <a:solidFill>
                  <a:srgbClr val="FF0000"/>
                </a:solidFill>
              </a:rPr>
              <a:t>:</a:t>
            </a:r>
          </a:p>
          <a:p>
            <a:pPr marL="799200" lvl="3" indent="-342000"/>
            <a:r>
              <a:rPr lang="en-US" sz="2400" dirty="0"/>
              <a:t>Generating crosslinks between two strands of the double helix</a:t>
            </a:r>
          </a:p>
          <a:p>
            <a:pPr marL="799200" lvl="3" indent="-342000"/>
            <a:r>
              <a:rPr lang="en-US" sz="2400" dirty="0"/>
              <a:t>Creating chemical links between adjacent bases</a:t>
            </a:r>
          </a:p>
          <a:p>
            <a:pPr marL="799200" lvl="3" indent="-342000"/>
            <a:r>
              <a:rPr lang="en-US" sz="2400" dirty="0"/>
              <a:t>Hydroxylating or removing individual bases</a:t>
            </a:r>
          </a:p>
          <a:p>
            <a:pPr marL="799200" lvl="3" indent="-342000"/>
            <a:r>
              <a:rPr lang="en-US" sz="2400" dirty="0"/>
              <a:t>Causing breaks in one or both strands</a:t>
            </a:r>
          </a:p>
        </p:txBody>
      </p:sp>
    </p:spTree>
    <p:extLst>
      <p:ext uri="{BB962C8B-B14F-4D97-AF65-F5344CB8AC3E}">
        <p14:creationId xmlns:p14="http://schemas.microsoft.com/office/powerpoint/2010/main" val="42404982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23016" y="154985"/>
            <a:ext cx="8302240" cy="582481"/>
          </a:xfrm>
        </p:spPr>
        <p:txBody>
          <a:bodyPr lIns="0" tIns="0" rIns="0" bIns="0" anchor="ctr"/>
          <a:lstStyle/>
          <a:p>
            <a:r>
              <a:rPr lang="en-US" sz="3600" spc="-450" dirty="0">
                <a:latin typeface="+mj-lt"/>
              </a:rPr>
              <a:t>D N A</a:t>
            </a:r>
            <a:r>
              <a:rPr lang="en-US" sz="3600" dirty="0">
                <a:latin typeface="+mj-lt"/>
              </a:rPr>
              <a:t> Mutations and Cancer</a:t>
            </a:r>
            <a:endParaRPr lang="en-US" sz="2800" dirty="0">
              <a:latin typeface="+mj-lt"/>
            </a:endParaRP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966068"/>
            <a:ext cx="8302240" cy="1940905"/>
          </a:xfrm>
          <a:prstGeom prst="rect">
            <a:avLst/>
          </a:prstGeom>
        </p:spPr>
        <p:txBody>
          <a:bodyPr lIns="0" tIns="0" rIns="0" bIns="0"/>
          <a:lstStyle/>
          <a:p>
            <a:pPr marL="342000" indent="-342000"/>
            <a:r>
              <a:rPr lang="en-US" sz="2400" dirty="0">
                <a:solidFill>
                  <a:schemeClr val="tx1"/>
                </a:solidFill>
              </a:rPr>
              <a:t>The </a:t>
            </a:r>
            <a:r>
              <a:rPr lang="en-US" sz="2400" i="1" dirty="0">
                <a:solidFill>
                  <a:schemeClr val="tx1"/>
                </a:solidFill>
              </a:rPr>
              <a:t>polycyclic aromatic hydrocarbons </a:t>
            </a:r>
            <a:r>
              <a:rPr lang="en-US" sz="2400" dirty="0">
                <a:solidFill>
                  <a:schemeClr val="tx1"/>
                </a:solidFill>
              </a:rPr>
              <a:t>found in cigarette smoke preferentially bind to regions of the </a:t>
            </a:r>
            <a:r>
              <a:rPr lang="en-US" sz="2400" i="1" dirty="0">
                <a:solidFill>
                  <a:schemeClr val="tx1"/>
                </a:solidFill>
              </a:rPr>
              <a:t>p53</a:t>
            </a:r>
            <a:r>
              <a:rPr lang="en-US" sz="2400" dirty="0">
                <a:solidFill>
                  <a:schemeClr val="tx1"/>
                </a:solidFill>
              </a:rPr>
              <a:t> gene.</a:t>
            </a:r>
          </a:p>
          <a:p>
            <a:pPr marL="342000" indent="-342000"/>
            <a:r>
              <a:rPr lang="en-US" sz="2400" dirty="0">
                <a:solidFill>
                  <a:schemeClr val="tx1"/>
                </a:solidFill>
              </a:rPr>
              <a:t>Mutations in the </a:t>
            </a:r>
            <a:r>
              <a:rPr lang="en-US" sz="2400" i="1" dirty="0">
                <a:solidFill>
                  <a:schemeClr val="tx1"/>
                </a:solidFill>
              </a:rPr>
              <a:t>p53</a:t>
            </a:r>
            <a:r>
              <a:rPr lang="en-US" sz="2400" dirty="0">
                <a:solidFill>
                  <a:schemeClr val="tx1"/>
                </a:solidFill>
              </a:rPr>
              <a:t> gene play a key role in many kinds of cancer.</a:t>
            </a:r>
          </a:p>
        </p:txBody>
      </p:sp>
    </p:spTree>
    <p:extLst>
      <p:ext uri="{BB962C8B-B14F-4D97-AF65-F5344CB8AC3E}">
        <p14:creationId xmlns:p14="http://schemas.microsoft.com/office/powerpoint/2010/main" val="24589285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36664" y="141337"/>
            <a:ext cx="8302240" cy="1728406"/>
          </a:xfrm>
        </p:spPr>
        <p:txBody>
          <a:bodyPr lIns="0" tIns="0" rIns="0" bIns="0" anchor="ctr"/>
          <a:lstStyle/>
          <a:p>
            <a:r>
              <a:rPr lang="en-US" sz="3600" dirty="0">
                <a:latin typeface="+mj-lt"/>
              </a:rPr>
              <a:t>Ionizing and Ultraviolet Radiation Also Cause </a:t>
            </a:r>
            <a:r>
              <a:rPr lang="en-US" sz="3600" spc="-450" dirty="0">
                <a:latin typeface="+mj-lt"/>
              </a:rPr>
              <a:t>D N A</a:t>
            </a:r>
            <a:r>
              <a:rPr lang="en-US" sz="3600" dirty="0">
                <a:latin typeface="+mj-lt"/>
              </a:rPr>
              <a:t> Mutations That Lead to Cancer</a:t>
            </a:r>
            <a:endParaRPr lang="en-US" sz="2800" dirty="0">
              <a:latin typeface="+mj-lt"/>
            </a:endParaRP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50312" y="1869743"/>
            <a:ext cx="8302240" cy="4094329"/>
          </a:xfrm>
          <a:prstGeom prst="rect">
            <a:avLst/>
          </a:prstGeom>
        </p:spPr>
        <p:txBody>
          <a:bodyPr lIns="0" tIns="0" rIns="0" bIns="0"/>
          <a:lstStyle/>
          <a:p>
            <a:pPr marL="342000" indent="-342000"/>
            <a:r>
              <a:rPr lang="en-US" sz="2400" dirty="0">
                <a:solidFill>
                  <a:schemeClr val="tx1"/>
                </a:solidFill>
              </a:rPr>
              <a:t>X-rays create </a:t>
            </a:r>
            <a:r>
              <a:rPr lang="en-US" sz="2400" spc="-300" dirty="0">
                <a:solidFill>
                  <a:schemeClr val="tx1"/>
                </a:solidFill>
              </a:rPr>
              <a:t>D N A</a:t>
            </a:r>
            <a:r>
              <a:rPr lang="en-US" sz="2400" spc="300" dirty="0">
                <a:solidFill>
                  <a:schemeClr val="tx1"/>
                </a:solidFill>
              </a:rPr>
              <a:t> </a:t>
            </a:r>
            <a:r>
              <a:rPr lang="en-US" sz="2400" dirty="0">
                <a:solidFill>
                  <a:schemeClr val="tx1"/>
                </a:solidFill>
              </a:rPr>
              <a:t>mutations and cause cancer in direct proportion to the dose administered.</a:t>
            </a:r>
          </a:p>
          <a:p>
            <a:pPr marL="342000" indent="-342000"/>
            <a:r>
              <a:rPr lang="en-US" sz="2400" dirty="0">
                <a:solidFill>
                  <a:schemeClr val="tx1"/>
                </a:solidFill>
              </a:rPr>
              <a:t>A luminescent paint containing </a:t>
            </a:r>
            <a:r>
              <a:rPr lang="en-US" sz="2400" i="1" dirty="0">
                <a:solidFill>
                  <a:schemeClr val="tx1"/>
                </a:solidFill>
              </a:rPr>
              <a:t>radium,</a:t>
            </a:r>
            <a:r>
              <a:rPr lang="en-US" sz="2400" dirty="0">
                <a:solidFill>
                  <a:schemeClr val="tx1"/>
                </a:solidFill>
              </a:rPr>
              <a:t> used for painting watch dials, was found to trigger bone cancer in the workers who used the paint.</a:t>
            </a:r>
          </a:p>
          <a:p>
            <a:pPr marL="342000" indent="-342000"/>
            <a:r>
              <a:rPr lang="en-US" sz="2400" dirty="0">
                <a:solidFill>
                  <a:schemeClr val="tx1"/>
                </a:solidFill>
              </a:rPr>
              <a:t>X-rays and related types of radiation are called </a:t>
            </a:r>
            <a:r>
              <a:rPr lang="en-US" sz="2400" b="1" dirty="0">
                <a:solidFill>
                  <a:schemeClr val="tx1"/>
                </a:solidFill>
              </a:rPr>
              <a:t>ionizing</a:t>
            </a:r>
            <a:r>
              <a:rPr lang="en-US" sz="2400" dirty="0">
                <a:solidFill>
                  <a:schemeClr val="tx1"/>
                </a:solidFill>
              </a:rPr>
              <a:t> </a:t>
            </a:r>
            <a:r>
              <a:rPr lang="en-US" sz="2400" b="1" dirty="0">
                <a:solidFill>
                  <a:schemeClr val="tx1"/>
                </a:solidFill>
              </a:rPr>
              <a:t>radiation</a:t>
            </a:r>
            <a:r>
              <a:rPr lang="en-US" sz="2400" dirty="0">
                <a:solidFill>
                  <a:schemeClr val="tx1"/>
                </a:solidFill>
              </a:rPr>
              <a:t> because they remove electrons from molecules making them highly reactive ions that generate </a:t>
            </a:r>
            <a:r>
              <a:rPr lang="en-US" sz="2400" spc="-300" dirty="0">
                <a:solidFill>
                  <a:schemeClr val="tx1"/>
                </a:solidFill>
              </a:rPr>
              <a:t>D N A</a:t>
            </a:r>
            <a:r>
              <a:rPr lang="en-US" sz="2400" dirty="0">
                <a:solidFill>
                  <a:schemeClr val="tx1"/>
                </a:solidFill>
              </a:rPr>
              <a:t> damage. </a:t>
            </a:r>
          </a:p>
        </p:txBody>
      </p:sp>
    </p:spTree>
    <p:extLst>
      <p:ext uri="{BB962C8B-B14F-4D97-AF65-F5344CB8AC3E}">
        <p14:creationId xmlns:p14="http://schemas.microsoft.com/office/powerpoint/2010/main" val="13241454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7200" y="106187"/>
            <a:ext cx="8229600" cy="685381"/>
          </a:xfrm>
        </p:spPr>
        <p:txBody>
          <a:bodyPr lIns="0" tIns="0" rIns="0" bIns="0" anchor="ctr"/>
          <a:lstStyle/>
          <a:p>
            <a:r>
              <a:rPr lang="en-US" dirty="0"/>
              <a:t>Ultraviolet Radiation</a:t>
            </a:r>
          </a:p>
        </p:txBody>
      </p:sp>
      <p:sp>
        <p:nvSpPr>
          <p:cNvPr id="4" name="Content Placeholder 3"/>
          <p:cNvSpPr>
            <a:spLocks noGrp="1"/>
          </p:cNvSpPr>
          <p:nvPr>
            <p:ph sz="quarter" idx="13"/>
          </p:nvPr>
        </p:nvSpPr>
        <p:spPr>
          <a:xfrm>
            <a:off x="470848" y="950123"/>
            <a:ext cx="8232775" cy="3115692"/>
          </a:xfrm>
        </p:spPr>
        <p:txBody>
          <a:bodyPr lIns="0" tIns="0" rIns="0" bIns="0"/>
          <a:lstStyle/>
          <a:p>
            <a:pPr marL="342000" indent="-342000"/>
            <a:r>
              <a:rPr lang="en-US" sz="2400" b="1" dirty="0">
                <a:solidFill>
                  <a:schemeClr val="tx1"/>
                </a:solidFill>
              </a:rPr>
              <a:t>Ultraviolet radiation (</a:t>
            </a:r>
            <a:r>
              <a:rPr lang="en-US" sz="2400" b="1" spc="-300" dirty="0">
                <a:solidFill>
                  <a:schemeClr val="tx1"/>
                </a:solidFill>
              </a:rPr>
              <a:t>U V</a:t>
            </a:r>
            <a:r>
              <a:rPr lang="en-US" sz="2400" b="1" dirty="0">
                <a:solidFill>
                  <a:schemeClr val="tx1"/>
                </a:solidFill>
              </a:rPr>
              <a:t>) </a:t>
            </a:r>
            <a:r>
              <a:rPr lang="en-US" sz="2400" dirty="0">
                <a:solidFill>
                  <a:schemeClr val="tx1"/>
                </a:solidFill>
              </a:rPr>
              <a:t>also causes cancer by damaging </a:t>
            </a:r>
            <a:r>
              <a:rPr lang="en-US" sz="2400" spc="-300" dirty="0">
                <a:solidFill>
                  <a:schemeClr val="tx1"/>
                </a:solidFill>
              </a:rPr>
              <a:t>D N A </a:t>
            </a:r>
            <a:r>
              <a:rPr lang="en-US" sz="2400" dirty="0">
                <a:solidFill>
                  <a:schemeClr val="tx1"/>
                </a:solidFill>
              </a:rPr>
              <a:t>.</a:t>
            </a:r>
          </a:p>
          <a:p>
            <a:pPr marL="342000" indent="-342000"/>
            <a:r>
              <a:rPr lang="en-US" sz="2400" spc="-300" dirty="0">
                <a:solidFill>
                  <a:schemeClr val="tx1"/>
                </a:solidFill>
              </a:rPr>
              <a:t>U V</a:t>
            </a:r>
            <a:r>
              <a:rPr lang="en-US" sz="2400" dirty="0">
                <a:solidFill>
                  <a:schemeClr val="tx1"/>
                </a:solidFill>
              </a:rPr>
              <a:t> radiation is absorbed mainly by the skin, where it triggers </a:t>
            </a:r>
            <a:r>
              <a:rPr lang="en-US" sz="2400" i="1" dirty="0">
                <a:solidFill>
                  <a:schemeClr val="tx1"/>
                </a:solidFill>
              </a:rPr>
              <a:t>pyrimidine dimer </a:t>
            </a:r>
            <a:r>
              <a:rPr lang="en-US" sz="2400" dirty="0">
                <a:solidFill>
                  <a:schemeClr val="tx1"/>
                </a:solidFill>
              </a:rPr>
              <a:t>formation: formation of covalent bonds between adjacent pyrimidine bases in </a:t>
            </a:r>
            <a:r>
              <a:rPr lang="en-US" sz="2400" spc="-300" dirty="0">
                <a:solidFill>
                  <a:schemeClr val="tx1"/>
                </a:solidFill>
              </a:rPr>
              <a:t>D N A </a:t>
            </a:r>
            <a:r>
              <a:rPr lang="en-US" sz="2400" dirty="0">
                <a:solidFill>
                  <a:schemeClr val="tx1"/>
                </a:solidFill>
              </a:rPr>
              <a:t>.</a:t>
            </a:r>
          </a:p>
          <a:p>
            <a:pPr marL="342000" indent="-342000"/>
            <a:r>
              <a:rPr lang="en-US" sz="2400" dirty="0">
                <a:solidFill>
                  <a:schemeClr val="tx1"/>
                </a:solidFill>
              </a:rPr>
              <a:t>If this damage is not repaired, it can cause incorrect nucleotides to be incorporated during replication of </a:t>
            </a:r>
            <a:r>
              <a:rPr lang="en-US" sz="2400" spc="-300" dirty="0">
                <a:solidFill>
                  <a:schemeClr val="tx1"/>
                </a:solidFill>
              </a:rPr>
              <a:t>D N A </a:t>
            </a:r>
            <a:r>
              <a:rPr lang="en-US" sz="2400" dirty="0">
                <a:solidFill>
                  <a:schemeClr val="tx1"/>
                </a:solidFill>
              </a:rPr>
              <a:t>.</a:t>
            </a:r>
          </a:p>
        </p:txBody>
      </p:sp>
    </p:spTree>
    <p:extLst>
      <p:ext uri="{BB962C8B-B14F-4D97-AF65-F5344CB8AC3E}">
        <p14:creationId xmlns:p14="http://schemas.microsoft.com/office/powerpoint/2010/main" val="38609978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7200" y="188075"/>
            <a:ext cx="8229600" cy="1097279"/>
          </a:xfrm>
        </p:spPr>
        <p:txBody>
          <a:bodyPr lIns="0" tIns="0" rIns="0" bIns="0" anchor="ctr"/>
          <a:lstStyle/>
          <a:p>
            <a:r>
              <a:rPr lang="en-US" sz="3200" dirty="0">
                <a:latin typeface="+mj-lt"/>
              </a:rPr>
              <a:t>Incidence of Two Types of </a:t>
            </a:r>
            <a:r>
              <a:rPr lang="en-US" sz="3200" i="1" dirty="0">
                <a:latin typeface="+mj-lt"/>
              </a:rPr>
              <a:t>p53</a:t>
            </a:r>
            <a:r>
              <a:rPr lang="en-US" sz="3200" dirty="0">
                <a:latin typeface="+mj-lt"/>
              </a:rPr>
              <a:t> Mutations in Skin Cancer and Internal Cancers</a:t>
            </a:r>
          </a:p>
        </p:txBody>
      </p:sp>
      <p:sp>
        <p:nvSpPr>
          <p:cNvPr id="4" name="Content Placeholder 3"/>
          <p:cNvSpPr>
            <a:spLocks noGrp="1"/>
          </p:cNvSpPr>
          <p:nvPr>
            <p:ph sz="quarter" idx="14"/>
          </p:nvPr>
        </p:nvSpPr>
        <p:spPr>
          <a:xfrm>
            <a:off x="457201" y="1552575"/>
            <a:ext cx="8372900" cy="740249"/>
          </a:xfrm>
        </p:spPr>
        <p:txBody>
          <a:bodyPr lIns="0" tIns="0" rIns="0" bIns="0"/>
          <a:lstStyle/>
          <a:p>
            <a:pPr marL="0" indent="0">
              <a:buNone/>
            </a:pPr>
            <a:r>
              <a:rPr lang="en-IN" sz="2400" b="1" dirty="0"/>
              <a:t>Figure 26.9</a:t>
            </a:r>
            <a:r>
              <a:rPr lang="en-IN" sz="2400" dirty="0"/>
              <a:t> Incidence of Two Types of </a:t>
            </a:r>
            <a:r>
              <a:rPr lang="en-IN" sz="2400" i="1" dirty="0"/>
              <a:t>p53 </a:t>
            </a:r>
            <a:r>
              <a:rPr lang="en-IN" sz="2400" dirty="0"/>
              <a:t>Mutations in Skin Cancer and Internal Cancers.</a:t>
            </a:r>
          </a:p>
        </p:txBody>
      </p:sp>
      <p:pic>
        <p:nvPicPr>
          <p:cNvPr id="9" name="Content Placeholder 4" descr="A bar graph shows the higher percentage of skin cancer and lower internal cancers based on the frequency of C C to T T mutations and lower skin cancer and higher internal cancers when C to T is not at dipyrimidine site."/>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361"/>
          <a:stretch/>
        </p:blipFill>
        <p:spPr>
          <a:xfrm>
            <a:off x="1757622" y="2441174"/>
            <a:ext cx="5406485" cy="3805115"/>
          </a:xfrm>
        </p:spPr>
      </p:pic>
    </p:spTree>
    <p:extLst>
      <p:ext uri="{BB962C8B-B14F-4D97-AF65-F5344CB8AC3E}">
        <p14:creationId xmlns:p14="http://schemas.microsoft.com/office/powerpoint/2010/main" val="1940646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70848" y="160779"/>
            <a:ext cx="8229600" cy="1668020"/>
          </a:xfrm>
        </p:spPr>
        <p:txBody>
          <a:bodyPr lIns="0" tIns="0" rIns="0" bIns="0" anchor="ctr"/>
          <a:lstStyle/>
          <a:p>
            <a:r>
              <a:rPr lang="en-US" dirty="0"/>
              <a:t>Viruses and Other Infectious Agents Trigger the Development of Some Cancers</a:t>
            </a:r>
            <a:endParaRPr lang="en-US" sz="3600" dirty="0">
              <a:latin typeface="+mj-lt"/>
            </a:endParaRPr>
          </a:p>
        </p:txBody>
      </p:sp>
      <p:sp>
        <p:nvSpPr>
          <p:cNvPr id="4" name="Content Placeholder 3"/>
          <p:cNvSpPr>
            <a:spLocks noGrp="1"/>
          </p:cNvSpPr>
          <p:nvPr>
            <p:ph sz="quarter" idx="13"/>
          </p:nvPr>
        </p:nvSpPr>
        <p:spPr>
          <a:xfrm>
            <a:off x="457200" y="1992573"/>
            <a:ext cx="8232775" cy="2347415"/>
          </a:xfrm>
        </p:spPr>
        <p:txBody>
          <a:bodyPr lIns="0" tIns="0" rIns="0" bIns="0"/>
          <a:lstStyle/>
          <a:p>
            <a:pPr marL="342000" indent="-342000"/>
            <a:r>
              <a:rPr lang="en-US" sz="2200" dirty="0">
                <a:solidFill>
                  <a:schemeClr val="tx1"/>
                </a:solidFill>
              </a:rPr>
              <a:t>In 1911, Peyton Rous performed experiment on chickens that had cancers of connective tissues (</a:t>
            </a:r>
            <a:r>
              <a:rPr lang="en-US" sz="2200" i="1" dirty="0">
                <a:solidFill>
                  <a:schemeClr val="tx1"/>
                </a:solidFill>
              </a:rPr>
              <a:t>sarcomas</a:t>
            </a:r>
            <a:r>
              <a:rPr lang="en-US" sz="2200" dirty="0">
                <a:solidFill>
                  <a:schemeClr val="tx1"/>
                </a:solidFill>
              </a:rPr>
              <a:t>).</a:t>
            </a:r>
          </a:p>
          <a:p>
            <a:pPr marL="342000" indent="-342000"/>
            <a:r>
              <a:rPr lang="en-US" sz="2200" dirty="0">
                <a:solidFill>
                  <a:schemeClr val="tx1"/>
                </a:solidFill>
              </a:rPr>
              <a:t>He showed that cancer can be caused by a virus.</a:t>
            </a:r>
          </a:p>
          <a:p>
            <a:pPr marL="342000" indent="-342000"/>
            <a:r>
              <a:rPr lang="en-US" sz="2200" dirty="0">
                <a:solidFill>
                  <a:schemeClr val="tx1"/>
                </a:solidFill>
              </a:rPr>
              <a:t>This was the first time anyone had detected an </a:t>
            </a:r>
            <a:r>
              <a:rPr lang="en-US" sz="2200" b="1" dirty="0">
                <a:solidFill>
                  <a:schemeClr val="tx1"/>
                </a:solidFill>
              </a:rPr>
              <a:t>oncogenic virus, </a:t>
            </a:r>
            <a:r>
              <a:rPr lang="en-US" sz="2200" dirty="0">
                <a:solidFill>
                  <a:schemeClr val="tx1"/>
                </a:solidFill>
              </a:rPr>
              <a:t>one that causes cancer.</a:t>
            </a:r>
          </a:p>
        </p:txBody>
      </p:sp>
    </p:spTree>
    <p:extLst>
      <p:ext uri="{BB962C8B-B14F-4D97-AF65-F5344CB8AC3E}">
        <p14:creationId xmlns:p14="http://schemas.microsoft.com/office/powerpoint/2010/main" val="12546518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0312" y="154985"/>
            <a:ext cx="8302240" cy="582481"/>
          </a:xfrm>
        </p:spPr>
        <p:txBody>
          <a:bodyPr lIns="0" tIns="0" rIns="0" bIns="0" anchor="ctr"/>
          <a:lstStyle/>
          <a:p>
            <a:r>
              <a:rPr lang="en-US" sz="3600" dirty="0">
                <a:latin typeface="+mj-lt"/>
              </a:rPr>
              <a:t>Viruses and Cancer</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979716"/>
            <a:ext cx="8302240" cy="3276598"/>
          </a:xfrm>
          <a:prstGeom prst="rect">
            <a:avLst/>
          </a:prstGeom>
        </p:spPr>
        <p:txBody>
          <a:bodyPr lIns="0" tIns="0" rIns="0" bIns="0"/>
          <a:lstStyle/>
          <a:p>
            <a:pPr marL="342000" indent="-342000"/>
            <a:r>
              <a:rPr lang="en-US" sz="2400" dirty="0">
                <a:solidFill>
                  <a:schemeClr val="tx1"/>
                </a:solidFill>
              </a:rPr>
              <a:t>It is now known that dozens of viruses can cause cancer in animals.</a:t>
            </a:r>
          </a:p>
          <a:p>
            <a:pPr marL="342000" indent="-342000"/>
            <a:r>
              <a:rPr lang="en-US" sz="2400" dirty="0">
                <a:solidFill>
                  <a:schemeClr val="tx1"/>
                </a:solidFill>
              </a:rPr>
              <a:t>A few are linked to human cancers.</a:t>
            </a:r>
          </a:p>
          <a:p>
            <a:pPr marL="342000" indent="-342000"/>
            <a:r>
              <a:rPr lang="en-US" sz="2400" b="1" dirty="0">
                <a:solidFill>
                  <a:schemeClr val="tx1"/>
                </a:solidFill>
              </a:rPr>
              <a:t>Burkitt lymphoma,</a:t>
            </a:r>
            <a:r>
              <a:rPr lang="en-US" sz="2400" dirty="0">
                <a:solidFill>
                  <a:schemeClr val="tx1"/>
                </a:solidFill>
              </a:rPr>
              <a:t> which was identified in the late 1950s, was shown to be associated with </a:t>
            </a:r>
            <a:r>
              <a:rPr lang="en-US" sz="2400" b="1" dirty="0">
                <a:solidFill>
                  <a:schemeClr val="tx1"/>
                </a:solidFill>
              </a:rPr>
              <a:t>Epstein-Barr virus (EBV)</a:t>
            </a:r>
            <a:r>
              <a:rPr lang="en-US" sz="2400" dirty="0">
                <a:solidFill>
                  <a:schemeClr val="tx1"/>
                </a:solidFill>
              </a:rPr>
              <a:t>.</a:t>
            </a:r>
          </a:p>
        </p:txBody>
      </p:sp>
    </p:spTree>
    <p:extLst>
      <p:ext uri="{BB962C8B-B14F-4D97-AF65-F5344CB8AC3E}">
        <p14:creationId xmlns:p14="http://schemas.microsoft.com/office/powerpoint/2010/main" val="386870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p:txBody>
          <a:bodyPr lIns="0" tIns="0" rIns="0" bIns="0" anchor="ctr"/>
          <a:lstStyle/>
          <a:p>
            <a:r>
              <a:rPr lang="en-US" dirty="0"/>
              <a:t>Comparison of Normal and Tumor Growth in the Epithelium of the Skin </a:t>
            </a:r>
            <a:endParaRPr lang="en-US" sz="3600" dirty="0">
              <a:latin typeface="+mj-lt"/>
            </a:endParaRPr>
          </a:p>
        </p:txBody>
      </p:sp>
      <p:sp>
        <p:nvSpPr>
          <p:cNvPr id="4" name="Content Placeholder 3"/>
          <p:cNvSpPr>
            <a:spLocks noGrp="1"/>
          </p:cNvSpPr>
          <p:nvPr>
            <p:ph sz="quarter" idx="14"/>
          </p:nvPr>
        </p:nvSpPr>
        <p:spPr>
          <a:xfrm>
            <a:off x="457201" y="1552575"/>
            <a:ext cx="8229599" cy="798739"/>
          </a:xfrm>
        </p:spPr>
        <p:txBody>
          <a:bodyPr lIns="0" tIns="0" rIns="0" bIns="0"/>
          <a:lstStyle/>
          <a:p>
            <a:pPr marL="0" indent="0">
              <a:buNone/>
            </a:pPr>
            <a:r>
              <a:rPr lang="en-IN" sz="2400" b="1" dirty="0"/>
              <a:t>Figure 26.1</a:t>
            </a:r>
            <a:r>
              <a:rPr lang="en-IN" sz="2400" dirty="0"/>
              <a:t> Comparison of Normal and </a:t>
            </a:r>
            <a:r>
              <a:rPr lang="en-IN" sz="2400" dirty="0" err="1"/>
              <a:t>Tumor</a:t>
            </a:r>
            <a:r>
              <a:rPr lang="en-IN" sz="2400" dirty="0"/>
              <a:t> Growth in the Epithelium of the Skin.</a:t>
            </a:r>
          </a:p>
        </p:txBody>
      </p:sp>
      <p:pic>
        <p:nvPicPr>
          <p:cNvPr id="9" name="Content Placeholder 9" descr="Illustration of normal growth and tumor growth of cells. In normal growth, cells are well within the outer surface of the skin. In tumor growth, cells break the outer skin surface and protrude outside.&#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048"/>
          <a:stretch/>
        </p:blipFill>
        <p:spPr>
          <a:xfrm>
            <a:off x="2044638" y="2467847"/>
            <a:ext cx="5623223" cy="3848956"/>
          </a:xfrm>
        </p:spPr>
      </p:pic>
    </p:spTree>
    <p:extLst>
      <p:ext uri="{BB962C8B-B14F-4D97-AF65-F5344CB8AC3E}">
        <p14:creationId xmlns:p14="http://schemas.microsoft.com/office/powerpoint/2010/main" val="26661275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36664" y="124603"/>
            <a:ext cx="8302240" cy="653317"/>
          </a:xfrm>
        </p:spPr>
        <p:txBody>
          <a:bodyPr lIns="0" tIns="0" rIns="0" bIns="0" anchor="ctr"/>
          <a:lstStyle/>
          <a:p>
            <a:r>
              <a:rPr lang="en-US" sz="3600" dirty="0">
                <a:latin typeface="+mj-lt"/>
              </a:rPr>
              <a:t>EBV and Cancer: Evidence</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77608" y="955343"/>
            <a:ext cx="8302240" cy="3388057"/>
          </a:xfrm>
          <a:prstGeom prst="rect">
            <a:avLst/>
          </a:prstGeom>
        </p:spPr>
        <p:txBody>
          <a:bodyPr lIns="0" tIns="0" rIns="0" bIns="0"/>
          <a:lstStyle/>
          <a:p>
            <a:pPr marL="342000" indent="-342000"/>
            <a:r>
              <a:rPr lang="en-US" sz="2400" dirty="0">
                <a:solidFill>
                  <a:schemeClr val="tx1"/>
                </a:solidFill>
              </a:rPr>
              <a:t>EBV </a:t>
            </a:r>
            <a:r>
              <a:rPr lang="en-US" sz="2400" spc="-350" dirty="0">
                <a:solidFill>
                  <a:schemeClr val="tx1"/>
                </a:solidFill>
              </a:rPr>
              <a:t>D N A</a:t>
            </a:r>
            <a:r>
              <a:rPr lang="en-US" sz="2400" dirty="0">
                <a:solidFill>
                  <a:schemeClr val="tx1"/>
                </a:solidFill>
              </a:rPr>
              <a:t> and proteins are often found in tumor cells of patients with Burkitt lymphoma, but not in their normal cells.</a:t>
            </a:r>
          </a:p>
          <a:p>
            <a:pPr marL="342000" indent="-342000"/>
            <a:r>
              <a:rPr lang="en-US" sz="2400" dirty="0">
                <a:solidFill>
                  <a:schemeClr val="tx1"/>
                </a:solidFill>
              </a:rPr>
              <a:t>Adding </a:t>
            </a:r>
            <a:r>
              <a:rPr lang="en-US" sz="2400" spc="-300" dirty="0">
                <a:solidFill>
                  <a:schemeClr val="tx1"/>
                </a:solidFill>
              </a:rPr>
              <a:t>E B V</a:t>
            </a:r>
            <a:r>
              <a:rPr lang="en-US" sz="2400" dirty="0">
                <a:solidFill>
                  <a:schemeClr val="tx1"/>
                </a:solidFill>
              </a:rPr>
              <a:t> to human lymphocytes in culture causes the cells to acquire properties of cancers.</a:t>
            </a:r>
          </a:p>
          <a:p>
            <a:pPr marL="342000" indent="-342000"/>
            <a:r>
              <a:rPr lang="en-US" sz="2400" dirty="0">
                <a:solidFill>
                  <a:schemeClr val="tx1"/>
                </a:solidFill>
              </a:rPr>
              <a:t>Injecting </a:t>
            </a:r>
            <a:r>
              <a:rPr lang="en-US" sz="2400" spc="-300" dirty="0">
                <a:solidFill>
                  <a:schemeClr val="tx1"/>
                </a:solidFill>
              </a:rPr>
              <a:t>E B V</a:t>
            </a:r>
            <a:r>
              <a:rPr lang="en-US" sz="2400" dirty="0">
                <a:solidFill>
                  <a:schemeClr val="tx1"/>
                </a:solidFill>
              </a:rPr>
              <a:t> into monkeys causes lymphomas. </a:t>
            </a:r>
          </a:p>
        </p:txBody>
      </p:sp>
    </p:spTree>
    <p:extLst>
      <p:ext uri="{BB962C8B-B14F-4D97-AF65-F5344CB8AC3E}">
        <p14:creationId xmlns:p14="http://schemas.microsoft.com/office/powerpoint/2010/main" val="14505962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63960" y="168633"/>
            <a:ext cx="8302240" cy="582481"/>
          </a:xfrm>
        </p:spPr>
        <p:txBody>
          <a:bodyPr lIns="0" tIns="0" rIns="0" bIns="0" anchor="ctr"/>
          <a:lstStyle/>
          <a:p>
            <a:r>
              <a:rPr lang="en-US" dirty="0">
                <a:latin typeface="+mj-lt"/>
              </a:rPr>
              <a:t>Other Viruses Linked to Human Cancers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50312" y="979716"/>
            <a:ext cx="8302240" cy="2814362"/>
          </a:xfrm>
          <a:prstGeom prst="rect">
            <a:avLst/>
          </a:prstGeom>
        </p:spPr>
        <p:txBody>
          <a:bodyPr lIns="0" tIns="0" rIns="0" bIns="0"/>
          <a:lstStyle/>
          <a:p>
            <a:pPr marL="342000" indent="-342000"/>
            <a:r>
              <a:rPr lang="en-US" sz="2400" i="1" dirty="0">
                <a:solidFill>
                  <a:schemeClr val="tx1"/>
                </a:solidFill>
              </a:rPr>
              <a:t>Hepatitis B</a:t>
            </a:r>
            <a:r>
              <a:rPr lang="en-US" sz="2400" dirty="0">
                <a:solidFill>
                  <a:schemeClr val="tx1"/>
                </a:solidFill>
              </a:rPr>
              <a:t> and </a:t>
            </a:r>
            <a:r>
              <a:rPr lang="en-US" sz="2400" i="1" dirty="0">
                <a:solidFill>
                  <a:schemeClr val="tx1"/>
                </a:solidFill>
              </a:rPr>
              <a:t>hepatitis C</a:t>
            </a:r>
            <a:r>
              <a:rPr lang="en-US" sz="2400" dirty="0">
                <a:solidFill>
                  <a:schemeClr val="tx1"/>
                </a:solidFill>
              </a:rPr>
              <a:t> viruses can trigger some liver cancers.</a:t>
            </a:r>
          </a:p>
          <a:p>
            <a:pPr marL="342000" indent="-342000"/>
            <a:r>
              <a:rPr lang="en-US" sz="2400" i="1" dirty="0">
                <a:solidFill>
                  <a:schemeClr val="tx1"/>
                </a:solidFill>
              </a:rPr>
              <a:t>Human T-cell lymphotropic virus-I </a:t>
            </a:r>
            <a:r>
              <a:rPr lang="en-US" sz="2400" dirty="0">
                <a:solidFill>
                  <a:schemeClr val="tx1"/>
                </a:solidFill>
              </a:rPr>
              <a:t>(</a:t>
            </a:r>
            <a:r>
              <a:rPr lang="en-US" sz="2400" i="1" dirty="0">
                <a:solidFill>
                  <a:schemeClr val="tx1"/>
                </a:solidFill>
              </a:rPr>
              <a:t>HTLV-I</a:t>
            </a:r>
            <a:r>
              <a:rPr lang="en-US" sz="2400" dirty="0">
                <a:solidFill>
                  <a:schemeClr val="tx1"/>
                </a:solidFill>
              </a:rPr>
              <a:t>) causes adult T-cell lymphoma.</a:t>
            </a:r>
          </a:p>
          <a:p>
            <a:pPr marL="342000" indent="-342000"/>
            <a:r>
              <a:rPr lang="en-US" sz="2400" i="1" dirty="0">
                <a:solidFill>
                  <a:schemeClr val="tx1"/>
                </a:solidFill>
              </a:rPr>
              <a:t>Human papillomavirus </a:t>
            </a:r>
            <a:r>
              <a:rPr lang="en-US" sz="2400" dirty="0">
                <a:solidFill>
                  <a:schemeClr val="tx1"/>
                </a:solidFill>
              </a:rPr>
              <a:t>(</a:t>
            </a:r>
            <a:r>
              <a:rPr lang="en-US" sz="2400" i="1" spc="-300" dirty="0">
                <a:solidFill>
                  <a:schemeClr val="tx1"/>
                </a:solidFill>
              </a:rPr>
              <a:t>H P V </a:t>
            </a:r>
            <a:r>
              <a:rPr lang="en-US" sz="2400" dirty="0">
                <a:solidFill>
                  <a:schemeClr val="tx1"/>
                </a:solidFill>
              </a:rPr>
              <a:t>)</a:t>
            </a:r>
            <a:r>
              <a:rPr lang="en-US" sz="2400" i="1" dirty="0">
                <a:solidFill>
                  <a:schemeClr val="tx1"/>
                </a:solidFill>
              </a:rPr>
              <a:t> </a:t>
            </a:r>
            <a:r>
              <a:rPr lang="en-US" sz="2400" dirty="0">
                <a:solidFill>
                  <a:schemeClr val="tx1"/>
                </a:solidFill>
              </a:rPr>
              <a:t>is associated with uterine cervical cancer.</a:t>
            </a:r>
          </a:p>
        </p:txBody>
      </p:sp>
    </p:spTree>
    <p:extLst>
      <p:ext uri="{BB962C8B-B14F-4D97-AF65-F5344CB8AC3E}">
        <p14:creationId xmlns:p14="http://schemas.microsoft.com/office/powerpoint/2010/main" val="20181709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63960" y="151899"/>
            <a:ext cx="8302240" cy="598725"/>
          </a:xfrm>
        </p:spPr>
        <p:txBody>
          <a:bodyPr lIns="0" tIns="0" rIns="0" bIns="0" anchor="ctr"/>
          <a:lstStyle/>
          <a:p>
            <a:r>
              <a:rPr lang="en-US" sz="3600" dirty="0">
                <a:latin typeface="+mj-lt"/>
              </a:rPr>
              <a:t>Other Infectious Agents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942495"/>
            <a:ext cx="8302240" cy="1923535"/>
          </a:xfrm>
          <a:prstGeom prst="rect">
            <a:avLst/>
          </a:prstGeom>
        </p:spPr>
        <p:txBody>
          <a:bodyPr lIns="0" tIns="0" rIns="0" bIns="0"/>
          <a:lstStyle/>
          <a:p>
            <a:pPr marL="342000" indent="-342000"/>
            <a:r>
              <a:rPr lang="en-US" sz="2400" i="1" dirty="0">
                <a:solidFill>
                  <a:schemeClr val="tx1"/>
                </a:solidFill>
              </a:rPr>
              <a:t>Helicobacter pylori </a:t>
            </a:r>
            <a:r>
              <a:rPr lang="en-US" sz="2400" dirty="0">
                <a:solidFill>
                  <a:schemeClr val="tx1"/>
                </a:solidFill>
              </a:rPr>
              <a:t>(</a:t>
            </a:r>
            <a:r>
              <a:rPr lang="en-US" sz="2400" i="1" dirty="0">
                <a:solidFill>
                  <a:schemeClr val="tx1"/>
                </a:solidFill>
              </a:rPr>
              <a:t>H. pylori</a:t>
            </a:r>
            <a:r>
              <a:rPr lang="en-US" sz="2400" dirty="0">
                <a:solidFill>
                  <a:schemeClr val="tx1"/>
                </a:solidFill>
              </a:rPr>
              <a:t>)</a:t>
            </a:r>
            <a:r>
              <a:rPr lang="en-US" sz="2400" i="1" dirty="0">
                <a:solidFill>
                  <a:schemeClr val="tx1"/>
                </a:solidFill>
              </a:rPr>
              <a:t>—</a:t>
            </a:r>
            <a:r>
              <a:rPr lang="en-US" sz="2400" dirty="0">
                <a:solidFill>
                  <a:schemeClr val="tx1"/>
                </a:solidFill>
              </a:rPr>
              <a:t>a common cause of stomach ulcers</a:t>
            </a:r>
            <a:r>
              <a:rPr lang="en-US" sz="2400" i="1" dirty="0">
                <a:solidFill>
                  <a:schemeClr val="tx1"/>
                </a:solidFill>
              </a:rPr>
              <a:t>—</a:t>
            </a:r>
            <a:r>
              <a:rPr lang="en-US" sz="2400" dirty="0">
                <a:solidFill>
                  <a:schemeClr val="tx1"/>
                </a:solidFill>
              </a:rPr>
              <a:t>is linked to stomach cancer.</a:t>
            </a:r>
          </a:p>
          <a:p>
            <a:pPr marL="342000" indent="-342000"/>
            <a:r>
              <a:rPr lang="en-US" sz="2400" dirty="0">
                <a:solidFill>
                  <a:schemeClr val="tx1"/>
                </a:solidFill>
              </a:rPr>
              <a:t>Flatworm infections are linked to a small number of bladder and bile duct cancers.</a:t>
            </a:r>
          </a:p>
        </p:txBody>
      </p:sp>
    </p:spTree>
    <p:extLst>
      <p:ext uri="{BB962C8B-B14F-4D97-AF65-F5344CB8AC3E}">
        <p14:creationId xmlns:p14="http://schemas.microsoft.com/office/powerpoint/2010/main" val="24160042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0312" y="154985"/>
            <a:ext cx="8302240" cy="582481"/>
          </a:xfrm>
        </p:spPr>
        <p:txBody>
          <a:bodyPr lIns="0" tIns="0" rIns="0" bIns="0" anchor="ctr"/>
          <a:lstStyle/>
          <a:p>
            <a:r>
              <a:rPr lang="en-US" sz="3600" dirty="0">
                <a:latin typeface="+mj-lt"/>
              </a:rPr>
              <a:t>Cancer Prevention</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966068"/>
            <a:ext cx="8302240" cy="1730827"/>
          </a:xfrm>
          <a:prstGeom prst="rect">
            <a:avLst/>
          </a:prstGeom>
        </p:spPr>
        <p:txBody>
          <a:bodyPr lIns="0" tIns="0" rIns="0" bIns="0"/>
          <a:lstStyle/>
          <a:p>
            <a:pPr marL="342000" indent="-342000"/>
            <a:r>
              <a:rPr lang="en-US" sz="2400" dirty="0">
                <a:solidFill>
                  <a:schemeClr val="tx1"/>
                </a:solidFill>
              </a:rPr>
              <a:t>Knowing the infectious agents associated with cancer allows for prevention strategies.</a:t>
            </a:r>
          </a:p>
          <a:p>
            <a:pPr marL="342000" indent="-342000"/>
            <a:r>
              <a:rPr lang="en-US" sz="2400" dirty="0">
                <a:solidFill>
                  <a:schemeClr val="tx1"/>
                </a:solidFill>
              </a:rPr>
              <a:t>Antibiotics against </a:t>
            </a:r>
            <a:r>
              <a:rPr lang="en-US" sz="2400" i="1" dirty="0">
                <a:solidFill>
                  <a:schemeClr val="tx1"/>
                </a:solidFill>
              </a:rPr>
              <a:t>H. pylori</a:t>
            </a:r>
            <a:r>
              <a:rPr lang="en-US" sz="2400" dirty="0">
                <a:solidFill>
                  <a:schemeClr val="tx1"/>
                </a:solidFill>
              </a:rPr>
              <a:t> or vaccinations against viruses can prevent cancers.</a:t>
            </a:r>
          </a:p>
        </p:txBody>
      </p:sp>
    </p:spTree>
    <p:extLst>
      <p:ext uri="{BB962C8B-B14F-4D97-AF65-F5344CB8AC3E}">
        <p14:creationId xmlns:p14="http://schemas.microsoft.com/office/powerpoint/2010/main" val="12902886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p:txBody>
          <a:bodyPr lIns="0" tIns="0" rIns="0" bIns="0" anchor="ctr"/>
          <a:lstStyle/>
          <a:p>
            <a:r>
              <a:rPr lang="en-US" dirty="0"/>
              <a:t>Prevalence of Various Subtypes of HPV in Cervical Cancers</a:t>
            </a:r>
            <a:endParaRPr lang="en-US" sz="3600" dirty="0">
              <a:latin typeface="+mj-lt"/>
            </a:endParaRPr>
          </a:p>
        </p:txBody>
      </p:sp>
      <p:sp>
        <p:nvSpPr>
          <p:cNvPr id="3" name="Content Placeholder 2"/>
          <p:cNvSpPr>
            <a:spLocks noGrp="1"/>
          </p:cNvSpPr>
          <p:nvPr>
            <p:ph sz="quarter" idx="14"/>
          </p:nvPr>
        </p:nvSpPr>
        <p:spPr>
          <a:xfrm>
            <a:off x="457201" y="1552575"/>
            <a:ext cx="8113593" cy="753897"/>
          </a:xfrm>
        </p:spPr>
        <p:txBody>
          <a:bodyPr lIns="0" tIns="0" rIns="0" bIns="0"/>
          <a:lstStyle/>
          <a:p>
            <a:pPr marL="0" indent="0">
              <a:buNone/>
            </a:pPr>
            <a:r>
              <a:rPr lang="en-IN" sz="2400" b="1" dirty="0"/>
              <a:t>Figure 26.10</a:t>
            </a:r>
            <a:r>
              <a:rPr lang="en-IN" sz="2400" dirty="0"/>
              <a:t> Prevalence of Various Subtypes of HPV in Cervical Cancers.</a:t>
            </a:r>
          </a:p>
        </p:txBody>
      </p:sp>
      <p:pic>
        <p:nvPicPr>
          <p:cNvPr id="9" name="Content Placeholder 6" descr="A pie chart shows the share of various HPV subtypes prevalence in cancers."/>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924"/>
          <a:stretch/>
        </p:blipFill>
        <p:spPr>
          <a:xfrm>
            <a:off x="2233600" y="2446313"/>
            <a:ext cx="5374320" cy="3764920"/>
          </a:xfrm>
        </p:spPr>
      </p:pic>
    </p:spTree>
    <p:extLst>
      <p:ext uri="{BB962C8B-B14F-4D97-AF65-F5344CB8AC3E}">
        <p14:creationId xmlns:p14="http://schemas.microsoft.com/office/powerpoint/2010/main" val="8798896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63960" y="193167"/>
            <a:ext cx="8302240" cy="1072336"/>
          </a:xfrm>
        </p:spPr>
        <p:txBody>
          <a:bodyPr lIns="0" tIns="0" rIns="0" bIns="0" anchor="ctr"/>
          <a:lstStyle/>
          <a:p>
            <a:r>
              <a:rPr lang="en-US" sz="3600" dirty="0">
                <a:latin typeface="+mj-lt"/>
              </a:rPr>
              <a:t>26.4 Oncogenes and Tumor Suppressor Genes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50312" y="1556656"/>
            <a:ext cx="8302240" cy="2046354"/>
          </a:xfrm>
          <a:prstGeom prst="rect">
            <a:avLst/>
          </a:prstGeom>
        </p:spPr>
        <p:txBody>
          <a:bodyPr lIns="0" tIns="0" rIns="0" bIns="0"/>
          <a:lstStyle/>
          <a:p>
            <a:pPr marL="342000" indent="-342000"/>
            <a:r>
              <a:rPr lang="en-US" sz="2400" spc="-300" dirty="0">
                <a:solidFill>
                  <a:schemeClr val="tx1"/>
                </a:solidFill>
              </a:rPr>
              <a:t>D N A</a:t>
            </a:r>
            <a:r>
              <a:rPr lang="en-US" sz="2400" dirty="0">
                <a:solidFill>
                  <a:schemeClr val="tx1"/>
                </a:solidFill>
              </a:rPr>
              <a:t> mutations involved in cancer generally affect genes that control cell proliferation and survival.</a:t>
            </a:r>
          </a:p>
          <a:p>
            <a:pPr marL="342000" indent="-342000"/>
            <a:r>
              <a:rPr lang="en-US" sz="2400" dirty="0">
                <a:solidFill>
                  <a:schemeClr val="tx1"/>
                </a:solidFill>
              </a:rPr>
              <a:t>The two main classes of affected genes are </a:t>
            </a:r>
            <a:r>
              <a:rPr lang="en-US" sz="2400" i="1" dirty="0">
                <a:solidFill>
                  <a:schemeClr val="tx1"/>
                </a:solidFill>
              </a:rPr>
              <a:t>oncogenes</a:t>
            </a:r>
            <a:r>
              <a:rPr lang="en-US" sz="2400" dirty="0">
                <a:solidFill>
                  <a:schemeClr val="tx1"/>
                </a:solidFill>
              </a:rPr>
              <a:t> and </a:t>
            </a:r>
            <a:r>
              <a:rPr lang="en-US" sz="2400" i="1" dirty="0">
                <a:solidFill>
                  <a:schemeClr val="tx1"/>
                </a:solidFill>
              </a:rPr>
              <a:t>tumor suppressor genes.</a:t>
            </a:r>
          </a:p>
        </p:txBody>
      </p:sp>
    </p:spTree>
    <p:extLst>
      <p:ext uri="{BB962C8B-B14F-4D97-AF65-F5344CB8AC3E}">
        <p14:creationId xmlns:p14="http://schemas.microsoft.com/office/powerpoint/2010/main" val="14344284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0312" y="182280"/>
            <a:ext cx="8302240" cy="1073313"/>
          </a:xfrm>
        </p:spPr>
        <p:txBody>
          <a:bodyPr lIns="0" tIns="0" rIns="0" bIns="0" anchor="ctr"/>
          <a:lstStyle/>
          <a:p>
            <a:r>
              <a:rPr lang="en-US" sz="3200" dirty="0">
                <a:latin typeface="+mj-lt"/>
              </a:rPr>
              <a:t>Oncogenes Are Genes Whose Products Can Trigger the Development of Cancer</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1473958"/>
            <a:ext cx="8302240" cy="3384645"/>
          </a:xfrm>
          <a:prstGeom prst="rect">
            <a:avLst/>
          </a:prstGeom>
        </p:spPr>
        <p:txBody>
          <a:bodyPr lIns="0" tIns="0" rIns="0" bIns="0"/>
          <a:lstStyle/>
          <a:p>
            <a:pPr marL="342000" indent="-342000"/>
            <a:r>
              <a:rPr lang="en-US" sz="2400" dirty="0">
                <a:solidFill>
                  <a:schemeClr val="tx1"/>
                </a:solidFill>
              </a:rPr>
              <a:t>An </a:t>
            </a:r>
            <a:r>
              <a:rPr lang="en-US" sz="2400" b="1" dirty="0">
                <a:solidFill>
                  <a:schemeClr val="tx1"/>
                </a:solidFill>
              </a:rPr>
              <a:t>oncogene</a:t>
            </a:r>
            <a:r>
              <a:rPr lang="en-US" sz="2400" dirty="0">
                <a:solidFill>
                  <a:schemeClr val="tx1"/>
                </a:solidFill>
              </a:rPr>
              <a:t> is one whose </a:t>
            </a:r>
            <a:r>
              <a:rPr lang="en-US" sz="2400" i="1" dirty="0">
                <a:solidFill>
                  <a:schemeClr val="tx1"/>
                </a:solidFill>
              </a:rPr>
              <a:t>presence</a:t>
            </a:r>
            <a:r>
              <a:rPr lang="en-US" sz="2400" dirty="0">
                <a:solidFill>
                  <a:schemeClr val="tx1"/>
                </a:solidFill>
              </a:rPr>
              <a:t> can trigger the development of cancer.</a:t>
            </a:r>
          </a:p>
          <a:p>
            <a:pPr marL="342000" indent="-342000"/>
            <a:r>
              <a:rPr lang="en-US" sz="2400" dirty="0">
                <a:solidFill>
                  <a:schemeClr val="tx1"/>
                </a:solidFill>
              </a:rPr>
              <a:t>Some are introduced to the cell by cancer-causing viruses.</a:t>
            </a:r>
          </a:p>
          <a:p>
            <a:pPr marL="342000" indent="-342000"/>
            <a:r>
              <a:rPr lang="en-US" sz="2400" dirty="0">
                <a:solidFill>
                  <a:schemeClr val="tx1"/>
                </a:solidFill>
              </a:rPr>
              <a:t>Others arise from mutation of normal cellular genes.</a:t>
            </a:r>
          </a:p>
          <a:p>
            <a:pPr marL="342000" indent="-342000"/>
            <a:r>
              <a:rPr lang="en-US" sz="2400" dirty="0">
                <a:solidFill>
                  <a:schemeClr val="tx1"/>
                </a:solidFill>
              </a:rPr>
              <a:t>Oncogenes encode proteins that stimulate excessive cell proliferation and/or promote cell survival by inhibiting apoptosis.</a:t>
            </a:r>
          </a:p>
        </p:txBody>
      </p:sp>
    </p:spTree>
    <p:extLst>
      <p:ext uri="{BB962C8B-B14F-4D97-AF65-F5344CB8AC3E}">
        <p14:creationId xmlns:p14="http://schemas.microsoft.com/office/powerpoint/2010/main" val="16116943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0312" y="154985"/>
            <a:ext cx="8302240" cy="582481"/>
          </a:xfrm>
        </p:spPr>
        <p:txBody>
          <a:bodyPr lIns="0" tIns="0" rIns="0" bIns="0" anchor="ctr"/>
          <a:lstStyle/>
          <a:p>
            <a:r>
              <a:rPr lang="en-US" sz="3600" dirty="0">
                <a:latin typeface="+mj-lt"/>
              </a:rPr>
              <a:t>The First Identified Oncogene</a:t>
            </a:r>
            <a:endParaRPr lang="en-US" sz="2800" dirty="0">
              <a:latin typeface="+mj-lt"/>
            </a:endParaRP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979716"/>
            <a:ext cx="8302240" cy="3019078"/>
          </a:xfrm>
          <a:prstGeom prst="rect">
            <a:avLst/>
          </a:prstGeom>
        </p:spPr>
        <p:txBody>
          <a:bodyPr lIns="0" tIns="0" rIns="0" bIns="0"/>
          <a:lstStyle/>
          <a:p>
            <a:pPr marL="342000" indent="-342000"/>
            <a:r>
              <a:rPr lang="en-US" sz="2400" dirty="0">
                <a:solidFill>
                  <a:schemeClr val="tx1"/>
                </a:solidFill>
              </a:rPr>
              <a:t>The first oncogene discovered was in the </a:t>
            </a:r>
            <a:r>
              <a:rPr lang="en-US" sz="2400" i="1" dirty="0">
                <a:solidFill>
                  <a:schemeClr val="tx1"/>
                </a:solidFill>
              </a:rPr>
              <a:t>Rous sarcoma virus</a:t>
            </a:r>
            <a:r>
              <a:rPr lang="en-US" sz="2400" dirty="0">
                <a:solidFill>
                  <a:schemeClr val="tx1"/>
                </a:solidFill>
              </a:rPr>
              <a:t>.</a:t>
            </a:r>
          </a:p>
          <a:p>
            <a:pPr marL="342000" indent="-342000"/>
            <a:r>
              <a:rPr lang="en-US" sz="2400" dirty="0">
                <a:solidFill>
                  <a:schemeClr val="tx1"/>
                </a:solidFill>
              </a:rPr>
              <a:t>Mutant viruses with defects in </a:t>
            </a:r>
            <a:r>
              <a:rPr lang="en-US" sz="2400" i="1" dirty="0">
                <a:solidFill>
                  <a:schemeClr val="tx1"/>
                </a:solidFill>
              </a:rPr>
              <a:t>src</a:t>
            </a:r>
            <a:r>
              <a:rPr lang="en-US" sz="2400" dirty="0">
                <a:solidFill>
                  <a:schemeClr val="tx1"/>
                </a:solidFill>
              </a:rPr>
              <a:t> (one of just four genes in the virus) can infect cells and reproduce normally but cannot trigger cancer.</a:t>
            </a:r>
          </a:p>
          <a:p>
            <a:pPr marL="342000" indent="-342000"/>
            <a:r>
              <a:rPr lang="en-US" sz="2400" dirty="0">
                <a:solidFill>
                  <a:schemeClr val="tx1"/>
                </a:solidFill>
              </a:rPr>
              <a:t>Thus, a functional copy of </a:t>
            </a:r>
            <a:r>
              <a:rPr lang="en-US" sz="2400" i="1" dirty="0">
                <a:solidFill>
                  <a:schemeClr val="tx1"/>
                </a:solidFill>
              </a:rPr>
              <a:t>src</a:t>
            </a:r>
            <a:r>
              <a:rPr lang="en-US" sz="2400" dirty="0">
                <a:solidFill>
                  <a:schemeClr val="tx1"/>
                </a:solidFill>
              </a:rPr>
              <a:t> must be present for cancer to arise.</a:t>
            </a:r>
          </a:p>
        </p:txBody>
      </p:sp>
    </p:spTree>
    <p:extLst>
      <p:ext uri="{BB962C8B-B14F-4D97-AF65-F5344CB8AC3E}">
        <p14:creationId xmlns:p14="http://schemas.microsoft.com/office/powerpoint/2010/main" val="36018293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63960" y="187643"/>
            <a:ext cx="8302240" cy="1072336"/>
          </a:xfrm>
        </p:spPr>
        <p:txBody>
          <a:bodyPr lIns="0" tIns="0" rIns="0" bIns="0" anchor="ctr"/>
          <a:lstStyle/>
          <a:p>
            <a:r>
              <a:rPr lang="en-US" sz="3600" dirty="0">
                <a:latin typeface="+mj-lt"/>
              </a:rPr>
              <a:t>Oncogenes from Cancers Not Caused by Viruses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77608" y="1556655"/>
            <a:ext cx="8302240" cy="2852059"/>
          </a:xfrm>
          <a:prstGeom prst="rect">
            <a:avLst/>
          </a:prstGeom>
        </p:spPr>
        <p:txBody>
          <a:bodyPr lIns="0" tIns="0" rIns="0" bIns="0"/>
          <a:lstStyle/>
          <a:p>
            <a:pPr marL="342000" indent="-342000"/>
            <a:r>
              <a:rPr lang="en-US" sz="2400" spc="-300" dirty="0">
                <a:solidFill>
                  <a:schemeClr val="tx1"/>
                </a:solidFill>
              </a:rPr>
              <a:t>D N A</a:t>
            </a:r>
            <a:r>
              <a:rPr lang="en-US" sz="2400" dirty="0">
                <a:solidFill>
                  <a:schemeClr val="tx1"/>
                </a:solidFill>
              </a:rPr>
              <a:t> from isolated human bladder cancer cells was introduced to cultured mouse cells. These cells were injected back into mice and the animals developed cancer. </a:t>
            </a:r>
          </a:p>
          <a:p>
            <a:pPr marL="342000" indent="-342000"/>
            <a:r>
              <a:rPr lang="en-US" sz="2400" spc="-300" dirty="0">
                <a:solidFill>
                  <a:schemeClr val="tx1"/>
                </a:solidFill>
              </a:rPr>
              <a:t>D N A</a:t>
            </a:r>
            <a:r>
              <a:rPr lang="en-US" sz="2400" dirty="0">
                <a:solidFill>
                  <a:schemeClr val="tx1"/>
                </a:solidFill>
              </a:rPr>
              <a:t> was isolated and cloned from the mouse cancer cells. </a:t>
            </a:r>
          </a:p>
          <a:p>
            <a:pPr marL="342000" indent="-342000"/>
            <a:r>
              <a:rPr lang="en-US" sz="2400" dirty="0">
                <a:solidFill>
                  <a:schemeClr val="tx1"/>
                </a:solidFill>
              </a:rPr>
              <a:t>A mutant form of the human gene called </a:t>
            </a:r>
            <a:r>
              <a:rPr lang="en-US" sz="2400" i="1" spc="-300" dirty="0">
                <a:solidFill>
                  <a:schemeClr val="tx1"/>
                </a:solidFill>
              </a:rPr>
              <a:t>R A S</a:t>
            </a:r>
            <a:r>
              <a:rPr lang="en-US" sz="2400" i="1" dirty="0">
                <a:solidFill>
                  <a:schemeClr val="tx1"/>
                </a:solidFill>
              </a:rPr>
              <a:t>  </a:t>
            </a:r>
            <a:r>
              <a:rPr lang="en-US" sz="2400" dirty="0">
                <a:solidFill>
                  <a:schemeClr val="tx1"/>
                </a:solidFill>
              </a:rPr>
              <a:t>was associated with the ability of the cells to promote cancer.</a:t>
            </a:r>
          </a:p>
        </p:txBody>
      </p:sp>
    </p:spTree>
    <p:extLst>
      <p:ext uri="{BB962C8B-B14F-4D97-AF65-F5344CB8AC3E}">
        <p14:creationId xmlns:p14="http://schemas.microsoft.com/office/powerpoint/2010/main" val="30237363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0312" y="154985"/>
            <a:ext cx="8302240" cy="582481"/>
          </a:xfrm>
        </p:spPr>
        <p:txBody>
          <a:bodyPr lIns="0" tIns="0" rIns="0" bIns="0" anchor="ctr"/>
          <a:lstStyle/>
          <a:p>
            <a:r>
              <a:rPr lang="en-US" sz="3600" dirty="0">
                <a:latin typeface="+mj-lt"/>
              </a:rPr>
              <a:t>Oncogenes</a:t>
            </a:r>
            <a:endParaRPr lang="en-US" sz="2800" dirty="0">
              <a:latin typeface="+mj-lt"/>
            </a:endParaRP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979716"/>
            <a:ext cx="8302240" cy="2786741"/>
          </a:xfrm>
          <a:prstGeom prst="rect">
            <a:avLst/>
          </a:prstGeom>
        </p:spPr>
        <p:txBody>
          <a:bodyPr lIns="0" tIns="0" rIns="0" bIns="0"/>
          <a:lstStyle/>
          <a:p>
            <a:pPr marL="342000" indent="-342000"/>
            <a:r>
              <a:rPr lang="en-US" sz="2400" i="1" spc="-300" dirty="0">
                <a:solidFill>
                  <a:schemeClr val="tx1"/>
                </a:solidFill>
              </a:rPr>
              <a:t>R A S</a:t>
            </a:r>
            <a:r>
              <a:rPr lang="en-US" sz="2400" dirty="0">
                <a:solidFill>
                  <a:schemeClr val="tx1"/>
                </a:solidFill>
              </a:rPr>
              <a:t>  was just the first of over 200 human oncogenes identified.</a:t>
            </a:r>
          </a:p>
          <a:p>
            <a:pPr marL="342000" indent="-342000"/>
            <a:r>
              <a:rPr lang="en-US" sz="2400" dirty="0">
                <a:solidFill>
                  <a:schemeClr val="tx1"/>
                </a:solidFill>
              </a:rPr>
              <a:t>A single oncogene is generally not sufficient to cause cancer. </a:t>
            </a:r>
          </a:p>
          <a:p>
            <a:pPr marL="342000" indent="-342000"/>
            <a:r>
              <a:rPr lang="en-US" sz="2400" i="1" dirty="0">
                <a:solidFill>
                  <a:schemeClr val="tx1"/>
                </a:solidFill>
              </a:rPr>
              <a:t>Multiple mutations are usually required to convert a normal cell into a cancer cell.</a:t>
            </a:r>
          </a:p>
        </p:txBody>
      </p:sp>
    </p:spTree>
    <p:extLst>
      <p:ext uri="{BB962C8B-B14F-4D97-AF65-F5344CB8AC3E}">
        <p14:creationId xmlns:p14="http://schemas.microsoft.com/office/powerpoint/2010/main" val="91608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74108" y="129835"/>
            <a:ext cx="8229600" cy="636885"/>
          </a:xfrm>
        </p:spPr>
        <p:txBody>
          <a:bodyPr lIns="0" tIns="0" rIns="0" bIns="0" anchor="ctr"/>
          <a:lstStyle/>
          <a:p>
            <a:r>
              <a:rPr lang="en-US" dirty="0"/>
              <a:t>Stem Cells</a:t>
            </a:r>
          </a:p>
        </p:txBody>
      </p:sp>
      <p:sp>
        <p:nvSpPr>
          <p:cNvPr id="6" name="Content Placeholder 5"/>
          <p:cNvSpPr>
            <a:spLocks noGrp="1"/>
          </p:cNvSpPr>
          <p:nvPr>
            <p:ph sz="quarter" idx="15"/>
          </p:nvPr>
        </p:nvSpPr>
        <p:spPr>
          <a:xfrm>
            <a:off x="465231" y="955376"/>
            <a:ext cx="8256234" cy="2825054"/>
          </a:xfrm>
        </p:spPr>
        <p:txBody>
          <a:bodyPr lIns="0" tIns="0" rIns="0" bIns="0"/>
          <a:lstStyle/>
          <a:p>
            <a:pPr marL="342000" indent="-342000"/>
            <a:r>
              <a:rPr lang="en-CA" sz="2400" dirty="0">
                <a:solidFill>
                  <a:schemeClr val="tx1"/>
                </a:solidFill>
              </a:rPr>
              <a:t>A </a:t>
            </a:r>
            <a:r>
              <a:rPr lang="en-CA" sz="2400" i="1" dirty="0">
                <a:solidFill>
                  <a:schemeClr val="tx1"/>
                </a:solidFill>
              </a:rPr>
              <a:t>stem cell </a:t>
            </a:r>
            <a:r>
              <a:rPr lang="en-CA" sz="2400" dirty="0">
                <a:solidFill>
                  <a:schemeClr val="tx1"/>
                </a:solidFill>
              </a:rPr>
              <a:t>can divide to form more cells like itself or cells that are destined to become more specialized.</a:t>
            </a:r>
          </a:p>
          <a:p>
            <a:pPr marL="342000" indent="-342000"/>
            <a:r>
              <a:rPr lang="en-CA" sz="2400" dirty="0">
                <a:solidFill>
                  <a:schemeClr val="tx1"/>
                </a:solidFill>
              </a:rPr>
              <a:t>Stem cells can sometimes produce daughter cells that are more specialized and continue to divide.</a:t>
            </a:r>
          </a:p>
          <a:p>
            <a:pPr marL="342000" indent="-342000"/>
            <a:r>
              <a:rPr lang="en-CA" sz="2400" dirty="0">
                <a:solidFill>
                  <a:schemeClr val="tx1"/>
                </a:solidFill>
              </a:rPr>
              <a:t>These are sometimes called </a:t>
            </a:r>
            <a:r>
              <a:rPr lang="en-CA" sz="2400" i="1" dirty="0">
                <a:solidFill>
                  <a:schemeClr val="tx1"/>
                </a:solidFill>
              </a:rPr>
              <a:t>transit-amplifying cells.</a:t>
            </a:r>
            <a:endParaRPr lang="en-US" sz="2400" i="1" dirty="0">
              <a:solidFill>
                <a:schemeClr val="tx1"/>
              </a:solidFill>
            </a:endParaRPr>
          </a:p>
        </p:txBody>
      </p:sp>
    </p:spTree>
    <p:extLst>
      <p:ext uri="{BB962C8B-B14F-4D97-AF65-F5344CB8AC3E}">
        <p14:creationId xmlns:p14="http://schemas.microsoft.com/office/powerpoint/2010/main" val="19608511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29904" y="215371"/>
            <a:ext cx="8229600" cy="1531542"/>
          </a:xfrm>
        </p:spPr>
        <p:txBody>
          <a:bodyPr lIns="0" tIns="0" rIns="0" bIns="0" anchor="ctr"/>
          <a:lstStyle/>
          <a:p>
            <a:r>
              <a:rPr lang="en-US" dirty="0"/>
              <a:t>Proto-oncogenes Are Converted into Oncogenes by Several Distinct Mechanisms</a:t>
            </a:r>
          </a:p>
        </p:txBody>
      </p:sp>
      <p:sp>
        <p:nvSpPr>
          <p:cNvPr id="9" name="Content Placeholder 8"/>
          <p:cNvSpPr>
            <a:spLocks noGrp="1"/>
          </p:cNvSpPr>
          <p:nvPr>
            <p:ph sz="quarter" idx="13"/>
          </p:nvPr>
        </p:nvSpPr>
        <p:spPr>
          <a:xfrm>
            <a:off x="457200" y="2074456"/>
            <a:ext cx="8232775" cy="3603013"/>
          </a:xfrm>
        </p:spPr>
        <p:txBody>
          <a:bodyPr lIns="0" tIns="0" rIns="0" bIns="0"/>
          <a:lstStyle/>
          <a:p>
            <a:pPr marL="342000" indent="-342000"/>
            <a:r>
              <a:rPr lang="en-US" sz="2400" dirty="0">
                <a:solidFill>
                  <a:schemeClr val="tx1"/>
                </a:solidFill>
              </a:rPr>
              <a:t>Oncogenes arise from mutation of normal cellular genes called </a:t>
            </a:r>
            <a:r>
              <a:rPr lang="en-US" sz="2400" b="1" dirty="0">
                <a:solidFill>
                  <a:schemeClr val="tx1"/>
                </a:solidFill>
              </a:rPr>
              <a:t>proto-oncogenes.</a:t>
            </a:r>
          </a:p>
          <a:p>
            <a:pPr marL="342000" indent="-342000"/>
            <a:r>
              <a:rPr lang="en-US" sz="2400" dirty="0">
                <a:solidFill>
                  <a:schemeClr val="tx1"/>
                </a:solidFill>
              </a:rPr>
              <a:t>These are normal genes that contribute to regulation of cell growth and survival.</a:t>
            </a:r>
          </a:p>
          <a:p>
            <a:pPr marL="342000" indent="-342000"/>
            <a:r>
              <a:rPr lang="en-US" sz="2400" dirty="0">
                <a:solidFill>
                  <a:schemeClr val="tx1"/>
                </a:solidFill>
              </a:rPr>
              <a:t>If and when the structure of this gene is altered, the mutated form can cause cancer.</a:t>
            </a:r>
          </a:p>
          <a:p>
            <a:pPr marL="342000" indent="-342000"/>
            <a:r>
              <a:rPr lang="en-US" sz="2400" dirty="0">
                <a:solidFill>
                  <a:schemeClr val="tx1"/>
                </a:solidFill>
              </a:rPr>
              <a:t>Proto-oncogenes can be converted into oncogenes through several distinct mechanisms.</a:t>
            </a:r>
          </a:p>
        </p:txBody>
      </p:sp>
    </p:spTree>
    <p:extLst>
      <p:ext uri="{BB962C8B-B14F-4D97-AF65-F5344CB8AC3E}">
        <p14:creationId xmlns:p14="http://schemas.microsoft.com/office/powerpoint/2010/main" val="11365433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7200" y="188075"/>
            <a:ext cx="8229600" cy="1097279"/>
          </a:xfrm>
        </p:spPr>
        <p:txBody>
          <a:bodyPr lIns="0" tIns="0" rIns="0" bIns="0" anchor="ctr"/>
          <a:lstStyle/>
          <a:p>
            <a:r>
              <a:rPr lang="en-US" dirty="0">
                <a:latin typeface="+mj-lt"/>
              </a:rPr>
              <a:t>Five Mechanisms for Converting Proto-oncogenes into Oncogenes</a:t>
            </a:r>
          </a:p>
        </p:txBody>
      </p:sp>
      <p:sp>
        <p:nvSpPr>
          <p:cNvPr id="4" name="Content Placeholder 3"/>
          <p:cNvSpPr>
            <a:spLocks noGrp="1"/>
          </p:cNvSpPr>
          <p:nvPr>
            <p:ph sz="quarter" idx="14"/>
          </p:nvPr>
        </p:nvSpPr>
        <p:spPr>
          <a:xfrm>
            <a:off x="457201" y="1443391"/>
            <a:ext cx="8400196" cy="753897"/>
          </a:xfrm>
        </p:spPr>
        <p:txBody>
          <a:bodyPr lIns="0" tIns="0" rIns="0" bIns="0"/>
          <a:lstStyle/>
          <a:p>
            <a:pPr marL="0" indent="0">
              <a:buNone/>
            </a:pPr>
            <a:r>
              <a:rPr lang="en-IN" sz="2400" b="1" dirty="0"/>
              <a:t>Figure 26.11</a:t>
            </a:r>
            <a:r>
              <a:rPr lang="en-IN" sz="2400" dirty="0"/>
              <a:t> Five Mechanisms for Converting Proto-oncogenes into Oncogenes.</a:t>
            </a:r>
          </a:p>
        </p:txBody>
      </p:sp>
      <p:pic>
        <p:nvPicPr>
          <p:cNvPr id="9" name="Content Placeholder 4" descr="An illustration on the five mechanisms for converting proto-oncogenes into oncogenes. The mechanisms are point mutation, gene amplification, chromosomal translocation, local DNA rearrangements, and insertional mutagenesis. "/>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792"/>
          <a:stretch/>
        </p:blipFill>
        <p:spPr>
          <a:xfrm>
            <a:off x="1322500" y="2283450"/>
            <a:ext cx="6915177" cy="3933274"/>
          </a:xfrm>
        </p:spPr>
      </p:pic>
    </p:spTree>
    <p:extLst>
      <p:ext uri="{BB962C8B-B14F-4D97-AF65-F5344CB8AC3E}">
        <p14:creationId xmlns:p14="http://schemas.microsoft.com/office/powerpoint/2010/main" val="42406622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23016" y="111441"/>
            <a:ext cx="8302240" cy="669566"/>
          </a:xfrm>
        </p:spPr>
        <p:txBody>
          <a:bodyPr lIns="0" tIns="0" rIns="0" bIns="0" anchor="ctr"/>
          <a:lstStyle/>
          <a:p>
            <a:r>
              <a:rPr lang="en-US" sz="3600" dirty="0">
                <a:latin typeface="+mj-lt"/>
              </a:rPr>
              <a:t>Point Mutation</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979716"/>
            <a:ext cx="8302240" cy="3114612"/>
          </a:xfrm>
          <a:prstGeom prst="rect">
            <a:avLst/>
          </a:prstGeom>
        </p:spPr>
        <p:txBody>
          <a:bodyPr lIns="0" tIns="0" rIns="0" bIns="0"/>
          <a:lstStyle/>
          <a:p>
            <a:pPr marL="342000" indent="-342000"/>
            <a:r>
              <a:rPr lang="en-US" sz="2400" dirty="0">
                <a:solidFill>
                  <a:schemeClr val="tx1"/>
                </a:solidFill>
              </a:rPr>
              <a:t>A </a:t>
            </a:r>
            <a:r>
              <a:rPr lang="en-US" sz="2400" i="1" dirty="0">
                <a:solidFill>
                  <a:schemeClr val="tx1"/>
                </a:solidFill>
              </a:rPr>
              <a:t>point mutation</a:t>
            </a:r>
            <a:r>
              <a:rPr lang="en-US" sz="2400" dirty="0">
                <a:solidFill>
                  <a:schemeClr val="tx1"/>
                </a:solidFill>
              </a:rPr>
              <a:t> is a single nucleotide substitution that causes a single amino acid change in the protein product of the gene.</a:t>
            </a:r>
          </a:p>
          <a:p>
            <a:pPr marL="342000" indent="-342000"/>
            <a:r>
              <a:rPr lang="en-US" sz="2400" dirty="0">
                <a:solidFill>
                  <a:schemeClr val="tx1"/>
                </a:solidFill>
              </a:rPr>
              <a:t>The most frequently encountered oncogenes of this type are </a:t>
            </a:r>
            <a:r>
              <a:rPr lang="en-US" sz="2400" i="1" spc="-300" dirty="0">
                <a:solidFill>
                  <a:schemeClr val="tx1"/>
                </a:solidFill>
              </a:rPr>
              <a:t>R A S</a:t>
            </a:r>
            <a:r>
              <a:rPr lang="en-US" sz="2400" dirty="0">
                <a:solidFill>
                  <a:schemeClr val="tx1"/>
                </a:solidFill>
              </a:rPr>
              <a:t> oncogenes.</a:t>
            </a:r>
          </a:p>
          <a:p>
            <a:pPr marL="342000" indent="-342000"/>
            <a:r>
              <a:rPr lang="en-US" sz="2400" dirty="0">
                <a:solidFill>
                  <a:schemeClr val="tx1"/>
                </a:solidFill>
              </a:rPr>
              <a:t>The mutations cause the Ras pathway to be continually activated, leading to excessive cell proliferation.</a:t>
            </a:r>
          </a:p>
        </p:txBody>
      </p:sp>
    </p:spTree>
    <p:extLst>
      <p:ext uri="{BB962C8B-B14F-4D97-AF65-F5344CB8AC3E}">
        <p14:creationId xmlns:p14="http://schemas.microsoft.com/office/powerpoint/2010/main" val="30810631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0312" y="119403"/>
            <a:ext cx="8302240" cy="672166"/>
          </a:xfrm>
        </p:spPr>
        <p:txBody>
          <a:bodyPr lIns="0" tIns="0" rIns="0" bIns="0" anchor="ctr"/>
          <a:lstStyle/>
          <a:p>
            <a:r>
              <a:rPr lang="en-US" sz="3600" dirty="0">
                <a:latin typeface="+mj-lt"/>
              </a:rPr>
              <a:t>Gene Amplification</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77608" y="983438"/>
            <a:ext cx="8302240" cy="3711391"/>
          </a:xfrm>
          <a:prstGeom prst="rect">
            <a:avLst/>
          </a:prstGeom>
        </p:spPr>
        <p:txBody>
          <a:bodyPr lIns="0" tIns="0" rIns="0" bIns="0"/>
          <a:lstStyle/>
          <a:p>
            <a:pPr marL="342000" indent="-342000"/>
            <a:r>
              <a:rPr lang="en-US" sz="2400" i="1" dirty="0">
                <a:solidFill>
                  <a:schemeClr val="tx1"/>
                </a:solidFill>
              </a:rPr>
              <a:t>Gene amplification </a:t>
            </a:r>
            <a:r>
              <a:rPr lang="en-US" sz="2400" dirty="0">
                <a:solidFill>
                  <a:schemeClr val="tx1"/>
                </a:solidFill>
              </a:rPr>
              <a:t>increases the number of copies of a proto-oncogene. </a:t>
            </a:r>
          </a:p>
          <a:p>
            <a:pPr marL="342000" indent="-342000"/>
            <a:r>
              <a:rPr lang="en-US" sz="2400" dirty="0">
                <a:solidFill>
                  <a:schemeClr val="tx1"/>
                </a:solidFill>
              </a:rPr>
              <a:t>The protein encoded by the proto-oncogene is normal. It is just produced in excessive amounts. </a:t>
            </a:r>
          </a:p>
          <a:p>
            <a:pPr marL="342000" indent="-342000"/>
            <a:r>
              <a:rPr lang="en-US" sz="2400" dirty="0">
                <a:solidFill>
                  <a:schemeClr val="tx1"/>
                </a:solidFill>
              </a:rPr>
              <a:t>About 25% of human breast and ovarian cancers have amplified copies of the </a:t>
            </a:r>
            <a:r>
              <a:rPr lang="en-US" sz="2400" i="1" dirty="0">
                <a:solidFill>
                  <a:schemeClr val="tx1"/>
                </a:solidFill>
              </a:rPr>
              <a:t>ERBB2</a:t>
            </a:r>
            <a:r>
              <a:rPr lang="en-US" sz="2400" dirty="0">
                <a:solidFill>
                  <a:schemeClr val="tx1"/>
                </a:solidFill>
              </a:rPr>
              <a:t> gene.</a:t>
            </a:r>
          </a:p>
          <a:p>
            <a:pPr marL="342000" indent="-342000"/>
            <a:r>
              <a:rPr lang="en-US" sz="2400" dirty="0">
                <a:solidFill>
                  <a:schemeClr val="tx1"/>
                </a:solidFill>
              </a:rPr>
              <a:t>The extra copies of this growth factor receptor cause excessive cell proliferation.</a:t>
            </a:r>
          </a:p>
        </p:txBody>
      </p:sp>
    </p:spTree>
    <p:extLst>
      <p:ext uri="{BB962C8B-B14F-4D97-AF65-F5344CB8AC3E}">
        <p14:creationId xmlns:p14="http://schemas.microsoft.com/office/powerpoint/2010/main" val="28949729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0312" y="108192"/>
            <a:ext cx="8302240" cy="683375"/>
          </a:xfrm>
        </p:spPr>
        <p:txBody>
          <a:bodyPr lIns="0" tIns="0" rIns="0" bIns="0" anchor="ctr"/>
          <a:lstStyle/>
          <a:p>
            <a:r>
              <a:rPr lang="en-US" sz="3600" dirty="0">
                <a:latin typeface="+mj-lt"/>
              </a:rPr>
              <a:t>Chromosomal Translocation</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50312" y="955344"/>
            <a:ext cx="8302240" cy="4052247"/>
          </a:xfrm>
          <a:prstGeom prst="rect">
            <a:avLst/>
          </a:prstGeom>
        </p:spPr>
        <p:txBody>
          <a:bodyPr lIns="0" tIns="0" rIns="0" bIns="0"/>
          <a:lstStyle/>
          <a:p>
            <a:pPr marL="342000" indent="-342000"/>
            <a:r>
              <a:rPr lang="en-US" sz="2400" dirty="0">
                <a:solidFill>
                  <a:schemeClr val="tx1"/>
                </a:solidFill>
              </a:rPr>
              <a:t>During </a:t>
            </a:r>
            <a:r>
              <a:rPr lang="en-US" sz="2400" i="1" dirty="0">
                <a:solidFill>
                  <a:schemeClr val="tx1"/>
                </a:solidFill>
              </a:rPr>
              <a:t>chromosomal translocation,</a:t>
            </a:r>
            <a:r>
              <a:rPr lang="en-US" sz="2400" dirty="0">
                <a:solidFill>
                  <a:schemeClr val="tx1"/>
                </a:solidFill>
              </a:rPr>
              <a:t> part of one chromosome is physically removed and joined to another chromosome.</a:t>
            </a:r>
          </a:p>
          <a:p>
            <a:pPr marL="342000" indent="-342000"/>
            <a:r>
              <a:rPr lang="en-US" sz="2400" dirty="0">
                <a:solidFill>
                  <a:schemeClr val="tx1"/>
                </a:solidFill>
              </a:rPr>
              <a:t>In Burkitt lymphoma, a proto-oncogene called </a:t>
            </a:r>
            <a:r>
              <a:rPr lang="en-US" sz="2400" i="1" spc="-300" dirty="0">
                <a:solidFill>
                  <a:schemeClr val="tx1"/>
                </a:solidFill>
              </a:rPr>
              <a:t>M Y C</a:t>
            </a:r>
            <a:r>
              <a:rPr lang="en-US" sz="2400" dirty="0">
                <a:solidFill>
                  <a:schemeClr val="tx1"/>
                </a:solidFill>
              </a:rPr>
              <a:t>  is moved from chromosome 8. It becomes situated next to a highly active region of chromosome 14, causing </a:t>
            </a:r>
            <a:r>
              <a:rPr lang="en-US" sz="2400" i="1" spc="-300" dirty="0">
                <a:solidFill>
                  <a:schemeClr val="tx1"/>
                </a:solidFill>
              </a:rPr>
              <a:t>M Y C</a:t>
            </a:r>
            <a:r>
              <a:rPr lang="en-US" sz="2400" dirty="0">
                <a:solidFill>
                  <a:schemeClr val="tx1"/>
                </a:solidFill>
              </a:rPr>
              <a:t> to be highly transcribed. </a:t>
            </a:r>
          </a:p>
          <a:p>
            <a:pPr marL="342000" indent="-342000"/>
            <a:r>
              <a:rPr lang="en-US" sz="2400" dirty="0">
                <a:solidFill>
                  <a:schemeClr val="tx1"/>
                </a:solidFill>
              </a:rPr>
              <a:t>This is an example of chromosomal translocation causing a gene to be overexpressed; it does not change the gene (or protein) structure.</a:t>
            </a:r>
          </a:p>
        </p:txBody>
      </p:sp>
    </p:spTree>
    <p:extLst>
      <p:ext uri="{BB962C8B-B14F-4D97-AF65-F5344CB8AC3E}">
        <p14:creationId xmlns:p14="http://schemas.microsoft.com/office/powerpoint/2010/main" val="32549648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7200" y="174427"/>
            <a:ext cx="8229600" cy="1097279"/>
          </a:xfrm>
        </p:spPr>
        <p:txBody>
          <a:bodyPr lIns="0" tIns="0" rIns="0" bIns="0" anchor="ctr"/>
          <a:lstStyle/>
          <a:p>
            <a:r>
              <a:rPr lang="en-US" dirty="0"/>
              <a:t>Chromosomal Translocation: The Philadelphia Chromosome</a:t>
            </a:r>
          </a:p>
        </p:txBody>
      </p:sp>
      <p:sp>
        <p:nvSpPr>
          <p:cNvPr id="3" name="Content Placeholder 2"/>
          <p:cNvSpPr>
            <a:spLocks noGrp="1"/>
          </p:cNvSpPr>
          <p:nvPr>
            <p:ph sz="quarter" idx="13"/>
          </p:nvPr>
        </p:nvSpPr>
        <p:spPr>
          <a:xfrm>
            <a:off x="457200" y="1441450"/>
            <a:ext cx="8232775" cy="3734707"/>
          </a:xfrm>
        </p:spPr>
        <p:txBody>
          <a:bodyPr lIns="0" tIns="0" rIns="0" bIns="0"/>
          <a:lstStyle/>
          <a:p>
            <a:pPr marL="342000" indent="-342000"/>
            <a:r>
              <a:rPr lang="en-US" sz="2400" dirty="0">
                <a:solidFill>
                  <a:schemeClr val="tx1"/>
                </a:solidFill>
              </a:rPr>
              <a:t>The </a:t>
            </a:r>
            <a:r>
              <a:rPr lang="en-US" sz="2400" i="1" dirty="0">
                <a:solidFill>
                  <a:schemeClr val="tx1"/>
                </a:solidFill>
              </a:rPr>
              <a:t>Philadelphia chromosome </a:t>
            </a:r>
            <a:r>
              <a:rPr lang="en-US" sz="2400" dirty="0">
                <a:solidFill>
                  <a:schemeClr val="tx1"/>
                </a:solidFill>
              </a:rPr>
              <a:t>is a version of chromosome 22 that has undergone a translocation with chromosome 9.</a:t>
            </a:r>
          </a:p>
          <a:p>
            <a:pPr marL="342000" indent="-342000"/>
            <a:r>
              <a:rPr lang="en-US" sz="2400" dirty="0">
                <a:solidFill>
                  <a:schemeClr val="tx1"/>
                </a:solidFill>
              </a:rPr>
              <a:t>The translocation creates an oncogene called </a:t>
            </a:r>
            <a:r>
              <a:rPr lang="en-US" sz="2400" i="1" spc="-300" dirty="0">
                <a:solidFill>
                  <a:schemeClr val="tx1"/>
                </a:solidFill>
              </a:rPr>
              <a:t>B C R </a:t>
            </a:r>
            <a:r>
              <a:rPr lang="en-US" sz="2400" i="1" dirty="0">
                <a:solidFill>
                  <a:schemeClr val="tx1"/>
                </a:solidFill>
              </a:rPr>
              <a:t>-</a:t>
            </a:r>
            <a:r>
              <a:rPr lang="en-US" sz="2400" i="1" spc="-300" dirty="0">
                <a:solidFill>
                  <a:schemeClr val="tx1"/>
                </a:solidFill>
              </a:rPr>
              <a:t> A B L</a:t>
            </a:r>
            <a:r>
              <a:rPr lang="en-US" sz="2400" i="1" dirty="0">
                <a:solidFill>
                  <a:schemeClr val="tx1"/>
                </a:solidFill>
              </a:rPr>
              <a:t>,</a:t>
            </a:r>
            <a:r>
              <a:rPr lang="en-US" sz="2400" dirty="0">
                <a:solidFill>
                  <a:schemeClr val="tx1"/>
                </a:solidFill>
              </a:rPr>
              <a:t> which produces a fusion protein of the </a:t>
            </a:r>
            <a:r>
              <a:rPr lang="en-US" sz="2400" i="1" spc="-300" dirty="0">
                <a:solidFill>
                  <a:schemeClr val="tx1"/>
                </a:solidFill>
              </a:rPr>
              <a:t>B C R</a:t>
            </a:r>
            <a:r>
              <a:rPr lang="en-US" sz="2400" dirty="0">
                <a:solidFill>
                  <a:schemeClr val="tx1"/>
                </a:solidFill>
              </a:rPr>
              <a:t> and </a:t>
            </a:r>
            <a:r>
              <a:rPr lang="en-US" sz="2400" i="1" spc="-300" dirty="0">
                <a:solidFill>
                  <a:schemeClr val="tx1"/>
                </a:solidFill>
              </a:rPr>
              <a:t>A B L</a:t>
            </a:r>
            <a:r>
              <a:rPr lang="en-US" sz="2400" dirty="0">
                <a:solidFill>
                  <a:schemeClr val="tx1"/>
                </a:solidFill>
              </a:rPr>
              <a:t> genes. This is an example of a disrupted gene structure which causes an abnormal protein. </a:t>
            </a:r>
          </a:p>
          <a:p>
            <a:pPr marL="342000" indent="-342000"/>
            <a:r>
              <a:rPr lang="en-US" sz="2400" dirty="0">
                <a:solidFill>
                  <a:schemeClr val="tx1"/>
                </a:solidFill>
              </a:rPr>
              <a:t>It is commonly associated with chronic myelogenous leukemia. </a:t>
            </a:r>
          </a:p>
        </p:txBody>
      </p:sp>
    </p:spTree>
    <p:extLst>
      <p:ext uri="{BB962C8B-B14F-4D97-AF65-F5344CB8AC3E}">
        <p14:creationId xmlns:p14="http://schemas.microsoft.com/office/powerpoint/2010/main" val="38324408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7200" y="174427"/>
            <a:ext cx="8229600" cy="1097279"/>
          </a:xfrm>
        </p:spPr>
        <p:txBody>
          <a:bodyPr lIns="0" tIns="0" rIns="0" bIns="0" anchor="ctr"/>
          <a:lstStyle/>
          <a:p>
            <a:r>
              <a:rPr lang="en-US" sz="3600" dirty="0">
                <a:latin typeface="+mj-lt"/>
              </a:rPr>
              <a:t>Chromosome Translocation</a:t>
            </a:r>
            <a:r>
              <a:rPr lang="en-US" dirty="0"/>
              <a:t>s</a:t>
            </a:r>
            <a:r>
              <a:rPr lang="en-US" sz="3600" dirty="0">
                <a:latin typeface="+mj-lt"/>
              </a:rPr>
              <a:t> and Cancer</a:t>
            </a:r>
          </a:p>
        </p:txBody>
      </p:sp>
      <p:sp>
        <p:nvSpPr>
          <p:cNvPr id="4" name="Content Placeholder 3"/>
          <p:cNvSpPr>
            <a:spLocks noGrp="1"/>
          </p:cNvSpPr>
          <p:nvPr>
            <p:ph sz="quarter" idx="14"/>
          </p:nvPr>
        </p:nvSpPr>
        <p:spPr>
          <a:xfrm>
            <a:off x="457201" y="1443391"/>
            <a:ext cx="8427492" cy="426350"/>
          </a:xfrm>
        </p:spPr>
        <p:txBody>
          <a:bodyPr lIns="0" tIns="0" rIns="0" bIns="0"/>
          <a:lstStyle/>
          <a:p>
            <a:pPr marL="0" indent="0">
              <a:buNone/>
            </a:pPr>
            <a:r>
              <a:rPr lang="en-IN" sz="2400" b="1" dirty="0"/>
              <a:t>Figure 26.12</a:t>
            </a:r>
            <a:r>
              <a:rPr lang="en-IN" sz="2400" dirty="0"/>
              <a:t> Chromosome Translocations and Cancer.</a:t>
            </a:r>
          </a:p>
        </p:txBody>
      </p:sp>
      <p:pic>
        <p:nvPicPr>
          <p:cNvPr id="10" name="Content Placeholder 4" descr="Illustrations on overexpression of Myc in Burkitt lymphoma and the Philadelphia chromosome and the BCR-ABL kinase by reciprocal translocation.">
            <a:extLst>
              <a:ext uri="{FF2B5EF4-FFF2-40B4-BE49-F238E27FC236}">
                <a16:creationId xmlns:a16="http://schemas.microsoft.com/office/drawing/2014/main" id="{C1C5F532-72D3-46FC-82AC-0913A70374E2}"/>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515"/>
          <a:stretch/>
        </p:blipFill>
        <p:spPr>
          <a:xfrm>
            <a:off x="2800793" y="2004179"/>
            <a:ext cx="3639919" cy="4322668"/>
          </a:xfrm>
          <a:prstGeom prst="rect">
            <a:avLst/>
          </a:prstGeom>
          <a:noFill/>
          <a:ln>
            <a:noFill/>
          </a:ln>
        </p:spPr>
      </p:pic>
    </p:spTree>
    <p:extLst>
      <p:ext uri="{BB962C8B-B14F-4D97-AF65-F5344CB8AC3E}">
        <p14:creationId xmlns:p14="http://schemas.microsoft.com/office/powerpoint/2010/main" val="41310219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36664" y="111441"/>
            <a:ext cx="8302240" cy="669566"/>
          </a:xfrm>
        </p:spPr>
        <p:txBody>
          <a:bodyPr lIns="0" tIns="0" rIns="0" bIns="0" anchor="ctr"/>
          <a:lstStyle/>
          <a:p>
            <a:r>
              <a:rPr lang="en-US" sz="3600" dirty="0">
                <a:latin typeface="+mj-lt"/>
              </a:rPr>
              <a:t>Local </a:t>
            </a:r>
            <a:r>
              <a:rPr lang="en-US" sz="3600" spc="-350" dirty="0">
                <a:latin typeface="+mj-lt"/>
              </a:rPr>
              <a:t>D N A</a:t>
            </a:r>
            <a:r>
              <a:rPr lang="en-US" sz="3600" dirty="0">
                <a:latin typeface="+mj-lt"/>
              </a:rPr>
              <a:t> Rearrangements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979716"/>
            <a:ext cx="8302240" cy="2786741"/>
          </a:xfrm>
          <a:prstGeom prst="rect">
            <a:avLst/>
          </a:prstGeom>
        </p:spPr>
        <p:txBody>
          <a:bodyPr lIns="0" tIns="0" rIns="0" bIns="0"/>
          <a:lstStyle/>
          <a:p>
            <a:pPr marL="342000" indent="-342000"/>
            <a:r>
              <a:rPr lang="en-US" sz="2400" dirty="0">
                <a:solidFill>
                  <a:schemeClr val="tx1"/>
                </a:solidFill>
              </a:rPr>
              <a:t>In local rearrangements, proto-oncogenes are altered by </a:t>
            </a:r>
            <a:r>
              <a:rPr lang="en-US" sz="2400" i="1" dirty="0">
                <a:solidFill>
                  <a:schemeClr val="tx1"/>
                </a:solidFill>
              </a:rPr>
              <a:t>deletions, insertions, inversions,</a:t>
            </a:r>
            <a:r>
              <a:rPr lang="en-US" sz="2400" dirty="0">
                <a:solidFill>
                  <a:schemeClr val="tx1"/>
                </a:solidFill>
              </a:rPr>
              <a:t> or </a:t>
            </a:r>
            <a:r>
              <a:rPr lang="en-US" sz="2400" i="1" dirty="0">
                <a:solidFill>
                  <a:schemeClr val="tx1"/>
                </a:solidFill>
              </a:rPr>
              <a:t>transposition.</a:t>
            </a:r>
          </a:p>
          <a:p>
            <a:pPr marL="342000" indent="-342000"/>
            <a:r>
              <a:rPr lang="en-US" sz="2400" dirty="0">
                <a:solidFill>
                  <a:schemeClr val="tx1"/>
                </a:solidFill>
              </a:rPr>
              <a:t>A simple inversion involving the </a:t>
            </a:r>
            <a:r>
              <a:rPr lang="en-US" sz="2400" i="1" dirty="0">
                <a:solidFill>
                  <a:schemeClr val="tx1"/>
                </a:solidFill>
              </a:rPr>
              <a:t>NTRK1</a:t>
            </a:r>
            <a:r>
              <a:rPr lang="en-US" sz="2400" dirty="0">
                <a:solidFill>
                  <a:schemeClr val="tx1"/>
                </a:solidFill>
              </a:rPr>
              <a:t> and </a:t>
            </a:r>
            <a:r>
              <a:rPr lang="en-US" sz="2400" i="1" dirty="0">
                <a:solidFill>
                  <a:schemeClr val="tx1"/>
                </a:solidFill>
              </a:rPr>
              <a:t>TPM3 </a:t>
            </a:r>
            <a:r>
              <a:rPr lang="en-US" sz="2400" dirty="0">
                <a:solidFill>
                  <a:schemeClr val="tx1"/>
                </a:solidFill>
              </a:rPr>
              <a:t>genes results in a fusion gene called the </a:t>
            </a:r>
            <a:r>
              <a:rPr lang="en-US" sz="2400" i="1" dirty="0">
                <a:solidFill>
                  <a:schemeClr val="tx1"/>
                </a:solidFill>
              </a:rPr>
              <a:t>TRK oncogene.</a:t>
            </a:r>
          </a:p>
          <a:p>
            <a:pPr marL="342000" indent="-342000"/>
            <a:r>
              <a:rPr lang="en-US" sz="2400" dirty="0">
                <a:solidFill>
                  <a:schemeClr val="tx1"/>
                </a:solidFill>
              </a:rPr>
              <a:t>This fusion protein forms a permanent dimer, and the kinase is constantly activated.</a:t>
            </a:r>
          </a:p>
        </p:txBody>
      </p:sp>
    </p:spTree>
    <p:extLst>
      <p:ext uri="{BB962C8B-B14F-4D97-AF65-F5344CB8AC3E}">
        <p14:creationId xmlns:p14="http://schemas.microsoft.com/office/powerpoint/2010/main" val="30560564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57200" y="147132"/>
            <a:ext cx="8229600" cy="630790"/>
          </a:xfrm>
        </p:spPr>
        <p:txBody>
          <a:bodyPr lIns="0" tIns="0" rIns="0" bIns="0" anchor="ctr"/>
          <a:lstStyle/>
          <a:p>
            <a:r>
              <a:rPr lang="en-US" dirty="0"/>
              <a:t>Origin of the </a:t>
            </a:r>
            <a:r>
              <a:rPr lang="en-US" i="1" spc="-400" dirty="0"/>
              <a:t>T R K</a:t>
            </a:r>
            <a:r>
              <a:rPr lang="en-US" dirty="0">
                <a:solidFill>
                  <a:srgbClr val="FF0000"/>
                </a:solidFill>
              </a:rPr>
              <a:t> </a:t>
            </a:r>
            <a:r>
              <a:rPr lang="en-US" dirty="0"/>
              <a:t>Oncogene</a:t>
            </a:r>
            <a:endParaRPr lang="en-US" sz="3600" dirty="0">
              <a:latin typeface="+mj-lt"/>
            </a:endParaRPr>
          </a:p>
        </p:txBody>
      </p:sp>
      <p:sp>
        <p:nvSpPr>
          <p:cNvPr id="5" name="Content Placeholder 4"/>
          <p:cNvSpPr>
            <a:spLocks noGrp="1"/>
          </p:cNvSpPr>
          <p:nvPr>
            <p:ph sz="quarter" idx="14"/>
          </p:nvPr>
        </p:nvSpPr>
        <p:spPr>
          <a:xfrm>
            <a:off x="457201" y="979359"/>
            <a:ext cx="8229599" cy="439998"/>
          </a:xfrm>
        </p:spPr>
        <p:txBody>
          <a:bodyPr lIns="0" tIns="0" rIns="0" bIns="0"/>
          <a:lstStyle/>
          <a:p>
            <a:pPr marL="0" indent="0">
              <a:buNone/>
            </a:pPr>
            <a:r>
              <a:rPr lang="en-IN" sz="2400" b="1" dirty="0"/>
              <a:t>Figure 26.13</a:t>
            </a:r>
            <a:r>
              <a:rPr lang="en-IN" sz="2400" dirty="0"/>
              <a:t> Origin of the </a:t>
            </a:r>
            <a:r>
              <a:rPr lang="en-IN" sz="2400" i="1" spc="-250" dirty="0"/>
              <a:t>T R K</a:t>
            </a:r>
            <a:r>
              <a:rPr lang="en-IN" sz="2400" i="1" dirty="0"/>
              <a:t> </a:t>
            </a:r>
            <a:r>
              <a:rPr lang="en-IN" sz="2400" dirty="0"/>
              <a:t>Oncogene.</a:t>
            </a:r>
          </a:p>
        </p:txBody>
      </p:sp>
      <p:pic>
        <p:nvPicPr>
          <p:cNvPr id="9" name="Content Placeholder 3" descr="An illustration on the origin of the TRK oncogene. The parts labeled are T P M 3, N T R k 1, and DNA."/>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611"/>
          <a:stretch/>
        </p:blipFill>
        <p:spPr>
          <a:xfrm>
            <a:off x="2860161" y="1524067"/>
            <a:ext cx="3591342" cy="4714255"/>
          </a:xfrm>
        </p:spPr>
      </p:pic>
    </p:spTree>
    <p:extLst>
      <p:ext uri="{BB962C8B-B14F-4D97-AF65-F5344CB8AC3E}">
        <p14:creationId xmlns:p14="http://schemas.microsoft.com/office/powerpoint/2010/main" val="14419843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1">
            <a:extLst>
              <a:ext uri="{FF2B5EF4-FFF2-40B4-BE49-F238E27FC236}">
                <a16:creationId xmlns:a16="http://schemas.microsoft.com/office/drawing/2014/main" id="{505B9C9C-5222-44C2-83C7-063C297830B8}"/>
              </a:ext>
            </a:extLst>
          </p:cNvPr>
          <p:cNvSpPr>
            <a:spLocks noGrp="1"/>
          </p:cNvSpPr>
          <p:nvPr>
            <p:ph type="title"/>
          </p:nvPr>
        </p:nvSpPr>
        <p:spPr>
          <a:xfrm>
            <a:off x="436664" y="100393"/>
            <a:ext cx="8302240" cy="704824"/>
          </a:xfrm>
        </p:spPr>
        <p:txBody>
          <a:bodyPr lIns="0" tIns="0" rIns="0" bIns="0" anchor="ctr"/>
          <a:lstStyle/>
          <a:p>
            <a:r>
              <a:rPr lang="en-US" sz="3600" dirty="0">
                <a:latin typeface="+mj-lt"/>
              </a:rPr>
              <a:t>Insertional Mutagenesis</a:t>
            </a:r>
          </a:p>
        </p:txBody>
      </p:sp>
      <p:sp>
        <p:nvSpPr>
          <p:cNvPr id="8" name="Content Placeholder 6">
            <a:extLst>
              <a:ext uri="{FF2B5EF4-FFF2-40B4-BE49-F238E27FC236}">
                <a16:creationId xmlns:a16="http://schemas.microsoft.com/office/drawing/2014/main" id="{61CD29A1-E95F-436C-81C6-76B881A53D2A}"/>
              </a:ext>
            </a:extLst>
          </p:cNvPr>
          <p:cNvSpPr>
            <a:spLocks noGrp="1"/>
          </p:cNvSpPr>
          <p:nvPr>
            <p:ph idx="4294967295"/>
          </p:nvPr>
        </p:nvSpPr>
        <p:spPr>
          <a:xfrm>
            <a:off x="463960" y="968991"/>
            <a:ext cx="8302240" cy="3166281"/>
          </a:xfrm>
          <a:prstGeom prst="rect">
            <a:avLst/>
          </a:prstGeom>
        </p:spPr>
        <p:txBody>
          <a:bodyPr lIns="0" tIns="0" rIns="0" bIns="0"/>
          <a:lstStyle/>
          <a:p>
            <a:pPr marL="342000" indent="-342000"/>
            <a:r>
              <a:rPr lang="en-US" sz="2400" dirty="0">
                <a:solidFill>
                  <a:schemeClr val="tx1"/>
                </a:solidFill>
              </a:rPr>
              <a:t>Retroviruses can sometime cause cancer even if they have no oncogene of their own.</a:t>
            </a:r>
          </a:p>
          <a:p>
            <a:pPr marL="342000" indent="-342000"/>
            <a:r>
              <a:rPr lang="en-US" sz="2400" dirty="0">
                <a:solidFill>
                  <a:schemeClr val="tx1"/>
                </a:solidFill>
              </a:rPr>
              <a:t>They do this by integrating their genes near a proto-oncogene on the host chromosome, leading to overexpression of the gene.</a:t>
            </a:r>
          </a:p>
          <a:p>
            <a:pPr marL="342000" indent="-342000"/>
            <a:r>
              <a:rPr lang="en-US" sz="2400" dirty="0">
                <a:solidFill>
                  <a:schemeClr val="tx1"/>
                </a:solidFill>
              </a:rPr>
              <a:t>This </a:t>
            </a:r>
            <a:r>
              <a:rPr lang="en-US" sz="2400" b="1" dirty="0">
                <a:solidFill>
                  <a:schemeClr val="tx1"/>
                </a:solidFill>
              </a:rPr>
              <a:t>insertional mutagenesis </a:t>
            </a:r>
            <a:r>
              <a:rPr lang="en-US" sz="2400" dirty="0">
                <a:solidFill>
                  <a:schemeClr val="tx1"/>
                </a:solidFill>
              </a:rPr>
              <a:t>is frequent in animal cancers but rare in humans.</a:t>
            </a:r>
          </a:p>
        </p:txBody>
      </p:sp>
    </p:spTree>
    <p:extLst>
      <p:ext uri="{BB962C8B-B14F-4D97-AF65-F5344CB8AC3E}">
        <p14:creationId xmlns:p14="http://schemas.microsoft.com/office/powerpoint/2010/main" val="3399121501"/>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147856</TotalTime>
  <Words>13111</Words>
  <Application>Microsoft Office PowerPoint</Application>
  <PresentationFormat>On-screen Show (4:3)</PresentationFormat>
  <Paragraphs>1186</Paragraphs>
  <Slides>185</Slides>
  <Notes>129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185</vt:i4>
      </vt:variant>
    </vt:vector>
  </HeadingPairs>
  <TitlesOfParts>
    <vt:vector size="194" baseType="lpstr">
      <vt:lpstr>Arial</vt:lpstr>
      <vt:lpstr>Times New Roman</vt:lpstr>
      <vt:lpstr>Symbol</vt:lpstr>
      <vt:lpstr>Noto Sans Symbols</vt:lpstr>
      <vt:lpstr>Wingdings</vt:lpstr>
      <vt:lpstr>Calibri</vt:lpstr>
      <vt:lpstr>Verdana</vt:lpstr>
      <vt:lpstr>USHE</vt:lpstr>
      <vt:lpstr>USHE_slide options</vt:lpstr>
      <vt:lpstr>Becker’s World of the Cell</vt:lpstr>
      <vt:lpstr>Cancer Cells</vt:lpstr>
      <vt:lpstr>26.1 How Cancers Arise</vt:lpstr>
      <vt:lpstr>Types of Cancers</vt:lpstr>
      <vt:lpstr>Tumors Arise When the Balance Between Cell Division and Cell Differentiation or Death Is Disrupted</vt:lpstr>
      <vt:lpstr>Cell Differentiation</vt:lpstr>
      <vt:lpstr>Cell Differentiation in Skin</vt:lpstr>
      <vt:lpstr>Comparison of Normal and Tumor Growth in the Epithelium of the Skin </vt:lpstr>
      <vt:lpstr>Stem Cells</vt:lpstr>
      <vt:lpstr>Balance Between Division and Differentiation</vt:lpstr>
      <vt:lpstr>Disruption of Balance</vt:lpstr>
      <vt:lpstr>Types of Tumors</vt:lpstr>
      <vt:lpstr>Cancer Cell Proliferation Is Anchorage Independent and Insensitive to Population Density</vt:lpstr>
      <vt:lpstr>Anchorage-Independent Growth</vt:lpstr>
      <vt:lpstr>Anchorage-Independent Growth and Integrins</vt:lpstr>
      <vt:lpstr>Density-Dependent Inhibition of Growth</vt:lpstr>
      <vt:lpstr>Cancer Cells Are Immortalized by Mechanisms That Maintain Telomere Length</vt:lpstr>
      <vt:lpstr>Telomeres</vt:lpstr>
      <vt:lpstr>Defects in Signaling Pathways, Cell Cycle Controls, and Apoptosis Contribute to Cancer</vt:lpstr>
      <vt:lpstr>Restriction Point </vt:lpstr>
      <vt:lpstr>Apoptosis</vt:lpstr>
      <vt:lpstr>Cancer Arises Through a Multistep Process Involving Initiation, Promotion, and Tumor Progression</vt:lpstr>
      <vt:lpstr>Tumor Progression (1 of 4)</vt:lpstr>
      <vt:lpstr>Initiation</vt:lpstr>
      <vt:lpstr>Phorbol Esters</vt:lpstr>
      <vt:lpstr>Evidence for Initiation and Promotion Stages During Cancer Development</vt:lpstr>
      <vt:lpstr>Promotion (1 of 2)</vt:lpstr>
      <vt:lpstr>Promotion (2 of 2)</vt:lpstr>
      <vt:lpstr>Tumor Progression (2 of 4)</vt:lpstr>
      <vt:lpstr>Tumor Progression (3 of 4)</vt:lpstr>
      <vt:lpstr>Main Stages in Cancer Development</vt:lpstr>
      <vt:lpstr>26.2 How Cancers Spread</vt:lpstr>
      <vt:lpstr>Angiogenesis Is Required for Tumors to Grow Beyond a Few Millimeters in Diameter</vt:lpstr>
      <vt:lpstr>Angiogenesis Is Required for Tumors to Grow Beyond a Few Millimeters in Diameter: Experimental Evidence (1 of 3)</vt:lpstr>
      <vt:lpstr>Angiogenesis Is Required for Tumors to Grow Beyond a Few Millimeters in Diameter: Experimental Evidence (2 of 3)</vt:lpstr>
      <vt:lpstr>Angiogenesis Is Required for Tumors to Grow Beyond a Few Millimeters in Diameter: Experimental Evidence (3 of 3)</vt:lpstr>
      <vt:lpstr>Two Experiments Showing the Requirement for Angiogenesis</vt:lpstr>
      <vt:lpstr>Blood Vessel Growth Is Controlled by a Balance Between Angiogenesis Activators and Inhibitors</vt:lpstr>
      <vt:lpstr>V E G F and F G F</vt:lpstr>
      <vt:lpstr>Angiogenesis</vt:lpstr>
      <vt:lpstr>Angiogenesis Inhibitors</vt:lpstr>
      <vt:lpstr>Cancer Cells Spread by Invasion and Metastasis</vt:lpstr>
      <vt:lpstr>Metastasis</vt:lpstr>
      <vt:lpstr>Stages in the Process of Metastasis </vt:lpstr>
      <vt:lpstr>Changes in Cell Adhesion, Motility, and Protease Production Promote Metastasis</vt:lpstr>
      <vt:lpstr>Cancer Cell Motility</vt:lpstr>
      <vt:lpstr>Proteases (1 of 2)</vt:lpstr>
      <vt:lpstr>Proteases (2 of 2)</vt:lpstr>
      <vt:lpstr>Relatively Few Cancer Cells Survive the Voyage Through the Bloodstream</vt:lpstr>
      <vt:lpstr>Experimental Examination of Metastasis (1 of 2)</vt:lpstr>
      <vt:lpstr>Experimental Examination of Metastasis (2 of 2)</vt:lpstr>
      <vt:lpstr>Selection of Melanoma Cells Exhibiting an Enhanced Ability to Metastasize</vt:lpstr>
      <vt:lpstr>Blood Flow and Organ-Specific Factors Determine Sites of Metastasis</vt:lpstr>
      <vt:lpstr>“Seed and Soil” Hypothesis</vt:lpstr>
      <vt:lpstr>Why Do Cancer Cells Grow Best at Particular Sites?</vt:lpstr>
      <vt:lpstr>The Immune System Influences the Growth and Spread of Cancer Cells</vt:lpstr>
      <vt:lpstr>Immune System and Cancer (1 of 3)</vt:lpstr>
      <vt:lpstr>Immune System and Cancer (2 of 3)</vt:lpstr>
      <vt:lpstr>Immune System and Cancer (3 of 3)</vt:lpstr>
      <vt:lpstr>The Tumor Microenvironment Influences Tumor Growth, Invasion, and Metastasis</vt:lpstr>
      <vt:lpstr>26.3 What Causes Cancer?</vt:lpstr>
      <vt:lpstr>Epidemiological Data Have Allowed Many Causes of Cancer to Be Identified</vt:lpstr>
      <vt:lpstr>Epidemiological Data </vt:lpstr>
      <vt:lpstr>Cigarette Smoking and Lung Cancer</vt:lpstr>
      <vt:lpstr>Errors in D N A Replication or Repair Explain Many Cancers</vt:lpstr>
      <vt:lpstr>Inborn Errors Explain Some Cancers</vt:lpstr>
      <vt:lpstr>Many Chemicals Can Cause Cancer, Often After Metabolic Activation in the Liver</vt:lpstr>
      <vt:lpstr>Precarcinogens</vt:lpstr>
      <vt:lpstr>D N A Mutations Triggered by Chemical Carcinogens Lead to Cancer</vt:lpstr>
      <vt:lpstr>The Ames Test (1 of 2)</vt:lpstr>
      <vt:lpstr>The Ames Test (2 of 2)</vt:lpstr>
      <vt:lpstr>Ames Test for Identifying Potential Carcinogens</vt:lpstr>
      <vt:lpstr>D N A Damage</vt:lpstr>
      <vt:lpstr>D N A Mutations and Cancer</vt:lpstr>
      <vt:lpstr>Ionizing and Ultraviolet Radiation Also Cause D N A Mutations That Lead to Cancer</vt:lpstr>
      <vt:lpstr>Ultraviolet Radiation</vt:lpstr>
      <vt:lpstr>Incidence of Two Types of p53 Mutations in Skin Cancer and Internal Cancers</vt:lpstr>
      <vt:lpstr>Viruses and Other Infectious Agents Trigger the Development of Some Cancers</vt:lpstr>
      <vt:lpstr>Viruses and Cancer</vt:lpstr>
      <vt:lpstr>EBV and Cancer: Evidence</vt:lpstr>
      <vt:lpstr>Other Viruses Linked to Human Cancers</vt:lpstr>
      <vt:lpstr>Other Infectious Agents</vt:lpstr>
      <vt:lpstr>Cancer Prevention</vt:lpstr>
      <vt:lpstr>Prevalence of Various Subtypes of HPV in Cervical Cancers</vt:lpstr>
      <vt:lpstr>26.4 Oncogenes and Tumor Suppressor Genes</vt:lpstr>
      <vt:lpstr>Oncogenes Are Genes Whose Products Can Trigger the Development of Cancer</vt:lpstr>
      <vt:lpstr>The First Identified Oncogene</vt:lpstr>
      <vt:lpstr>Oncogenes from Cancers Not Caused by Viruses</vt:lpstr>
      <vt:lpstr>Oncogenes</vt:lpstr>
      <vt:lpstr>Proto-oncogenes Are Converted into Oncogenes by Several Distinct Mechanisms</vt:lpstr>
      <vt:lpstr>Five Mechanisms for Converting Proto-oncogenes into Oncogenes</vt:lpstr>
      <vt:lpstr>Point Mutation</vt:lpstr>
      <vt:lpstr>Gene Amplification</vt:lpstr>
      <vt:lpstr>Chromosomal Translocation</vt:lpstr>
      <vt:lpstr>Chromosomal Translocation: The Philadelphia Chromosome</vt:lpstr>
      <vt:lpstr>Chromosome Translocations and Cancer</vt:lpstr>
      <vt:lpstr>Local D N A Rearrangements</vt:lpstr>
      <vt:lpstr>Origin of the T R K Oncogene</vt:lpstr>
      <vt:lpstr>Insertional Mutagenesis</vt:lpstr>
      <vt:lpstr>Most Oncogenes Encode Components of Growth-Signaling Pathways</vt:lpstr>
      <vt:lpstr>A Few Examples of Oncogenes Grouped by Protein Function (1 of 3)</vt:lpstr>
      <vt:lpstr>A Few Examples of Oncogenes Grouped by Protein Function (2 of 3)</vt:lpstr>
      <vt:lpstr>A Few Examples of Oncogenes Grouped by Protein Function (3 of 3)</vt:lpstr>
      <vt:lpstr>Growth Factors</vt:lpstr>
      <vt:lpstr>Receptors</vt:lpstr>
      <vt:lpstr>Receptor Tyrosine Kinases in Normal and Cancer Cells</vt:lpstr>
      <vt:lpstr>Other Oncogenic Receptors</vt:lpstr>
      <vt:lpstr>Plasma Membrane G T P-Binding Proteins</vt:lpstr>
      <vt:lpstr>Nonreceptor Protein Kinases</vt:lpstr>
      <vt:lpstr>Transcription Factors</vt:lpstr>
      <vt:lpstr>Cell Cycle and Apoptosis Regulators</vt:lpstr>
      <vt:lpstr>Examples from Human Cancers</vt:lpstr>
      <vt:lpstr>Oncogenes with Other Functions</vt:lpstr>
      <vt:lpstr>Tumor Suppressor Genes Are Genes Whose Loss or Inactivation Can Lead to Cancer</vt:lpstr>
      <vt:lpstr>Cell Fusion Experiments to Indicate Cells Have Tumor Suppressor Genes</vt:lpstr>
      <vt:lpstr>Tumor Suppression and Oncogenes</vt:lpstr>
      <vt:lpstr>The Two-Hit Hypothesis</vt:lpstr>
      <vt:lpstr>Loss of Heterozygosity</vt:lpstr>
      <vt:lpstr>The RB Tumor Suppressor Gene Was Discovered by Studying Families with Hereditary Retinoblastoma</vt:lpstr>
      <vt:lpstr>Behavior of Tumor Suppressor Genes in Hereditary and Nonhereditary Cancers </vt:lpstr>
      <vt:lpstr>Retinoblastoma</vt:lpstr>
      <vt:lpstr>R b</vt:lpstr>
      <vt:lpstr>R b and H P V</vt:lpstr>
      <vt:lpstr>Oncogenes of the Human Papillomavirus (H P V)</vt:lpstr>
      <vt:lpstr>The p53 Tumor Suppressor Gene Is the Most Frequently Mutated Gene in Human Cancers</vt:lpstr>
      <vt:lpstr>p53 and Inherited Cancers</vt:lpstr>
      <vt:lpstr>The APC Tumor Suppressor Gene Encodes a Protein That Inhibits the Wnt Signaling Pathway</vt:lpstr>
      <vt:lpstr>A Colon Polyp</vt:lpstr>
      <vt:lpstr>A P C and Wnt Signaling</vt:lpstr>
      <vt:lpstr>Wnt Signaling (1 of 3)</vt:lpstr>
      <vt:lpstr>Wnt Signaling (2 of 3)</vt:lpstr>
      <vt:lpstr>Wnt Signaling (3 of 3)</vt:lpstr>
      <vt:lpstr>The Wnt Signaling Pathway </vt:lpstr>
      <vt:lpstr>Inactivation of Some Tumor Suppressor Genes Leads to Genetic Instability</vt:lpstr>
      <vt:lpstr>Genetic Instability and Disruptions in D N A Repair (1 of 2)</vt:lpstr>
      <vt:lpstr>Genetic Instability and Disruptions in D N A Repair (2 of 2)</vt:lpstr>
      <vt:lpstr>Genetic Instability and p53</vt:lpstr>
      <vt:lpstr>Chromosome Instability in a Cancer Cell</vt:lpstr>
      <vt:lpstr>Genetic Instability and Defects in Mitosis (1 of 2)</vt:lpstr>
      <vt:lpstr>Genetic Instability and Defects in Mitosis (2 of 2)</vt:lpstr>
      <vt:lpstr>Abnormal Mitosis in a Cancer Cell</vt:lpstr>
      <vt:lpstr>Categories of Tumor Suppressor Genes</vt:lpstr>
      <vt:lpstr>Examples of Tumor Suppressor Genes</vt:lpstr>
      <vt:lpstr>Cancers Develop by the Stepwise Accumulation of Mutations Involving Oncogenes and Tumor Suppressor Genes</vt:lpstr>
      <vt:lpstr>Common Mutations in Cancer</vt:lpstr>
      <vt:lpstr>Stepwise Model for the Development of Colon Cancer</vt:lpstr>
      <vt:lpstr>Identifying Mutations Associated with Cancer</vt:lpstr>
      <vt:lpstr>Epigenetic Changes in Gene Expression Influence the Properties of Cancer Cells</vt:lpstr>
      <vt:lpstr>MicroRNAs</vt:lpstr>
      <vt:lpstr>Summing Up: Carcinogenesis and the Hallmarks of Cancer</vt:lpstr>
      <vt:lpstr>Overview of Carcinogenesis </vt:lpstr>
      <vt:lpstr>1. Self-Sufficiency in Growth Signals</vt:lpstr>
      <vt:lpstr>2. Insensitivity to Antigrowth Signals</vt:lpstr>
      <vt:lpstr>3. Evasion of Apoptosis</vt:lpstr>
      <vt:lpstr>4. Limitless Replicative Potential</vt:lpstr>
      <vt:lpstr>5. Sustained Angiogenesis</vt:lpstr>
      <vt:lpstr>6. Tissue Invasion and Metastasis</vt:lpstr>
      <vt:lpstr>Other Hallmarks </vt:lpstr>
      <vt:lpstr>Enabling Characteristics: Genetic Instability and Tumor-Promoting Inflammation </vt:lpstr>
      <vt:lpstr>26.5 Diagnosis, Screening, and Treatment</vt:lpstr>
      <vt:lpstr>Cancer Is Diagnosed by Microscopic Molecular Examination of Tissue Specimens</vt:lpstr>
      <vt:lpstr>Features of Cancer Cells</vt:lpstr>
      <vt:lpstr>Some Differences in the Microscopic Traits of Benign and Malignant Tumors </vt:lpstr>
      <vt:lpstr>Tumor Grading (1 of 2)</vt:lpstr>
      <vt:lpstr>Tumor Grading (2 of 2)</vt:lpstr>
      <vt:lpstr>Screening Techniques for Early Detection Can Prevent Cancer Deaths</vt:lpstr>
      <vt:lpstr>A Pap Smear Showing Endometrial Cancer</vt:lpstr>
      <vt:lpstr>Other Screening Techniques</vt:lpstr>
      <vt:lpstr>Surgery, Radiation, and Chemotherapy Are Standard Treatments for Cancer</vt:lpstr>
      <vt:lpstr>Radiation Therapy</vt:lpstr>
      <vt:lpstr>Chemotherapy (1 of 3)</vt:lpstr>
      <vt:lpstr>Chemotherapy (2 of 3)</vt:lpstr>
      <vt:lpstr>Chemotherapy (3 of 3)</vt:lpstr>
      <vt:lpstr>More Specific Treatment</vt:lpstr>
      <vt:lpstr>Complications</vt:lpstr>
      <vt:lpstr>Molecular Targeting Can Attack Cancer Cells More Specifically Than Chemotherapy</vt:lpstr>
      <vt:lpstr>Anti-angiogenic Therapy</vt:lpstr>
      <vt:lpstr>Using the Immune System to Target Cancer Cells</vt:lpstr>
      <vt:lpstr>Other Treatments</vt:lpstr>
      <vt:lpstr>Boosting Immune Surveillance </vt:lpstr>
      <vt:lpstr>Boosting Immune Surveillance: Immune Checkpoint Theory</vt:lpstr>
      <vt:lpstr>Boosting Immune Surveillance: Adoptive Cell Transfer (A C T)</vt:lpstr>
      <vt:lpstr>CAR T Cell Therapy </vt:lpstr>
      <vt:lpstr>Cancer Treatments Can Be Tailored to Individual Patients</vt:lpstr>
      <vt:lpstr>Tumor Progression (4 of 4)</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Becker’s World of the Cell, Tenth Edition, Chapter 26, Cancer Cells</dc:title>
  <dc:subject>Science</dc:subject>
  <dc:creator>Jeff Hardin, James P Lodolce</dc:creator>
  <cp:lastModifiedBy>yousef daraghma</cp:lastModifiedBy>
  <cp:revision>823</cp:revision>
  <dcterms:modified xsi:type="dcterms:W3CDTF">2022-03-19T18:17:18Z</dcterms:modified>
</cp:coreProperties>
</file>