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00" r:id="rId1"/>
  </p:sldMasterIdLst>
  <p:notesMasterIdLst>
    <p:notesMasterId r:id="rId67"/>
  </p:notesMasterIdLst>
  <p:sldIdLst>
    <p:sldId id="578" r:id="rId2"/>
    <p:sldId id="579" r:id="rId3"/>
    <p:sldId id="580" r:id="rId4"/>
    <p:sldId id="581" r:id="rId5"/>
    <p:sldId id="582" r:id="rId6"/>
    <p:sldId id="583" r:id="rId7"/>
    <p:sldId id="584" r:id="rId8"/>
    <p:sldId id="585" r:id="rId9"/>
    <p:sldId id="586" r:id="rId10"/>
    <p:sldId id="587" r:id="rId11"/>
    <p:sldId id="588" r:id="rId12"/>
    <p:sldId id="589" r:id="rId13"/>
    <p:sldId id="590" r:id="rId14"/>
    <p:sldId id="591" r:id="rId15"/>
    <p:sldId id="592" r:id="rId16"/>
    <p:sldId id="593" r:id="rId17"/>
    <p:sldId id="594" r:id="rId18"/>
    <p:sldId id="595" r:id="rId19"/>
    <p:sldId id="596" r:id="rId20"/>
    <p:sldId id="597" r:id="rId21"/>
    <p:sldId id="598" r:id="rId22"/>
    <p:sldId id="599" r:id="rId23"/>
    <p:sldId id="600" r:id="rId24"/>
    <p:sldId id="601" r:id="rId25"/>
    <p:sldId id="602" r:id="rId26"/>
    <p:sldId id="603" r:id="rId27"/>
    <p:sldId id="604" r:id="rId28"/>
    <p:sldId id="605" r:id="rId29"/>
    <p:sldId id="606" r:id="rId30"/>
    <p:sldId id="607" r:id="rId31"/>
    <p:sldId id="608" r:id="rId32"/>
    <p:sldId id="609" r:id="rId33"/>
    <p:sldId id="610" r:id="rId34"/>
    <p:sldId id="611" r:id="rId35"/>
    <p:sldId id="612" r:id="rId36"/>
    <p:sldId id="613" r:id="rId37"/>
    <p:sldId id="614" r:id="rId38"/>
    <p:sldId id="615" r:id="rId39"/>
    <p:sldId id="616" r:id="rId40"/>
    <p:sldId id="617" r:id="rId41"/>
    <p:sldId id="618" r:id="rId42"/>
    <p:sldId id="665" r:id="rId43"/>
    <p:sldId id="619" r:id="rId44"/>
    <p:sldId id="666" r:id="rId45"/>
    <p:sldId id="667" r:id="rId46"/>
    <p:sldId id="620" r:id="rId47"/>
    <p:sldId id="668" r:id="rId48"/>
    <p:sldId id="621" r:id="rId49"/>
    <p:sldId id="622" r:id="rId50"/>
    <p:sldId id="623" r:id="rId51"/>
    <p:sldId id="624" r:id="rId52"/>
    <p:sldId id="625" r:id="rId53"/>
    <p:sldId id="670" r:id="rId54"/>
    <p:sldId id="626" r:id="rId55"/>
    <p:sldId id="628" r:id="rId56"/>
    <p:sldId id="629" r:id="rId57"/>
    <p:sldId id="677" r:id="rId58"/>
    <p:sldId id="630" r:id="rId59"/>
    <p:sldId id="631" r:id="rId60"/>
    <p:sldId id="632" r:id="rId61"/>
    <p:sldId id="671" r:id="rId62"/>
    <p:sldId id="673" r:id="rId63"/>
    <p:sldId id="633" r:id="rId64"/>
    <p:sldId id="634" r:id="rId65"/>
    <p:sldId id="635" r:id="rId6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aximized" horzBarState="maximized">
    <p:restoredLeft sz="84380"/>
    <p:restoredTop sz="94660"/>
  </p:normalViewPr>
  <p:slideViewPr>
    <p:cSldViewPr>
      <p:cViewPr>
        <p:scale>
          <a:sx n="76" d="100"/>
          <a:sy n="76" d="100"/>
        </p:scale>
        <p:origin x="-1412"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53" y="69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908"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1048909"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2DF0AA7-EB76-4C10-A32B-648F7311DA1A}" type="datetimeFigureOut">
              <a:rPr lang="ar-SA" smtClean="0"/>
              <a:t>29/10/1444</a:t>
            </a:fld>
            <a:endParaRPr lang="ar-SA"/>
          </a:p>
        </p:txBody>
      </p:sp>
      <p:sp>
        <p:nvSpPr>
          <p:cNvPr id="1048910"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1048911"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1048912"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1048913"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F6AE914-6AFF-4333-B200-E3BA3E59B494}" type="slidenum">
              <a:rPr lang="ar-SA" smtClean="0"/>
              <a:t>‹#›</a:t>
            </a:fld>
            <a:endParaRPr lang="ar-SA"/>
          </a:p>
        </p:txBody>
      </p:sp>
    </p:spTree>
    <p:extLst>
      <p:ext uri="{BB962C8B-B14F-4D97-AF65-F5344CB8AC3E}">
        <p14:creationId xmlns:p14="http://schemas.microsoft.com/office/powerpoint/2010/main" val="424681457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5" name="Slide Image Placeholder 1"/>
          <p:cNvSpPr>
            <a:spLocks noGrp="1" noRot="1" noChangeAspect="1" noTextEdit="1"/>
          </p:cNvSpPr>
          <p:nvPr>
            <p:ph type="sldImg"/>
          </p:nvPr>
        </p:nvSpPr>
        <p:spPr bwMode="auto">
          <a:noFill/>
          <a:ln>
            <a:solidFill>
              <a:srgbClr val="000000"/>
            </a:solidFill>
            <a:miter lim="800000"/>
            <a:headEnd/>
            <a:tailEnd/>
          </a:ln>
        </p:spPr>
      </p:sp>
      <p:sp>
        <p:nvSpPr>
          <p:cNvPr id="1048646"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r>
              <a:rPr lang="en-US" b="1"/>
              <a:t>Acute coronary syndrome (ACS) </a:t>
            </a:r>
            <a:r>
              <a:rPr lang="en-US"/>
              <a:t>includes the diagnoses of unstable angina (UA) and acute myocardial infarction (AMI). </a:t>
            </a:r>
          </a:p>
          <a:p>
            <a:pPr marL="171450" indent="-171450" eaLnBrk="1" hangingPunct="1">
              <a:spcBef>
                <a:spcPct val="0"/>
              </a:spcBef>
              <a:buFontTx/>
              <a:buChar char="•"/>
            </a:pPr>
            <a:endParaRPr lang="en-US"/>
          </a:p>
          <a:p>
            <a:pPr marL="171450" indent="-171450" eaLnBrk="1" hangingPunct="1">
              <a:spcBef>
                <a:spcPct val="0"/>
              </a:spcBef>
              <a:buFontTx/>
              <a:buChar char="•"/>
            </a:pPr>
            <a:r>
              <a:rPr lang="en-US"/>
              <a:t>AMI is defined as non–ST elevation myocardial infarction (NSTEMI) or ST elevation myocardial infarction (STEMI) by ECG characteristics. Prompt recognition and treatment result in improved outcomes for all patients with ACS.</a:t>
            </a:r>
          </a:p>
          <a:p>
            <a:pPr marL="171450" indent="-171450" eaLnBrk="1" hangingPunct="1">
              <a:spcBef>
                <a:spcPct val="0"/>
              </a:spcBef>
              <a:buFontTx/>
              <a:buChar char="•"/>
            </a:pPr>
            <a:r>
              <a:rPr lang="en-US"/>
              <a:t>AMI is caused by an imbalance between myocardial oxygen supply and demand. This imbalance is the result of decreased coronary artery perfusion. Most cases of AMI are secondary to atherosclerosis. </a:t>
            </a:r>
          </a:p>
          <a:p>
            <a:pPr marL="171450" indent="-171450" eaLnBrk="1" hangingPunct="1">
              <a:spcBef>
                <a:spcPct val="0"/>
              </a:spcBef>
              <a:buFontTx/>
              <a:buChar char="•"/>
            </a:pPr>
            <a:r>
              <a:rPr lang="en-US"/>
              <a:t>The extent of cell death determines the size of the MI. Contractility in the infarcted area becomes impaired. A nonfunctional zone and a zone of mild ischemia with potentially viable tissue surround the infarct. The ultimate size of the infarct depends on the fate of this ischemic zone. </a:t>
            </a:r>
          </a:p>
          <a:p>
            <a:pPr marL="171450" indent="-171450" eaLnBrk="1" hangingPunct="1">
              <a:spcBef>
                <a:spcPct val="0"/>
              </a:spcBef>
              <a:buFontTx/>
              <a:buChar char="•"/>
            </a:pPr>
            <a:r>
              <a:rPr lang="en-US"/>
              <a:t>Early interventions, such as the administration of thrombolytics or early percutaneous intervention, can restore perfusion to the ischemic zone and can reduce the area of myocardial damage.</a:t>
            </a:r>
          </a:p>
        </p:txBody>
      </p:sp>
      <p:sp>
        <p:nvSpPr>
          <p:cNvPr id="10486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0E5E3270-DFD9-46C9-8B08-9029CB6CECDD}" type="slidenum">
              <a:rPr lang="en-US" smtClean="0"/>
              <a:pPr fontAlgn="base">
                <a:spcBef>
                  <a:spcPct val="0"/>
                </a:spcBef>
                <a:spcAft>
                  <a:spcPct val="0"/>
                </a:spcAft>
              </a:pPr>
              <a:t>4</a:t>
            </a:fld>
            <a:endParaRPr lang="en-US"/>
          </a:p>
        </p:txBody>
      </p:sp>
    </p:spTree>
    <p:extLst>
      <p:ext uri="{BB962C8B-B14F-4D97-AF65-F5344CB8AC3E}">
        <p14:creationId xmlns:p14="http://schemas.microsoft.com/office/powerpoint/2010/main" val="2719647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8" name="Slide Image Placeholder 1"/>
          <p:cNvSpPr>
            <a:spLocks noGrp="1" noRot="1" noChangeAspect="1" noTextEdit="1"/>
          </p:cNvSpPr>
          <p:nvPr>
            <p:ph type="sldImg"/>
          </p:nvPr>
        </p:nvSpPr>
        <p:spPr bwMode="auto">
          <a:noFill/>
          <a:ln>
            <a:solidFill>
              <a:srgbClr val="000000"/>
            </a:solidFill>
            <a:miter lim="800000"/>
            <a:headEnd/>
            <a:tailEnd/>
          </a:ln>
        </p:spPr>
      </p:sp>
      <p:sp>
        <p:nvSpPr>
          <p:cNvPr id="104872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Review Figures 12-10 and 12-11 to show how PTCA works to restore coronary artery blood flow.</a:t>
            </a:r>
          </a:p>
          <a:p>
            <a:pPr eaLnBrk="1" hangingPunct="1">
              <a:spcBef>
                <a:spcPct val="0"/>
              </a:spcBef>
            </a:pPr>
            <a:endParaRPr lang="en-US"/>
          </a:p>
        </p:txBody>
      </p:sp>
      <p:sp>
        <p:nvSpPr>
          <p:cNvPr id="104873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5320BF3C-9781-49DD-94D5-A1DF4614C4C7}" type="slidenum">
              <a:rPr lang="en-US" smtClean="0"/>
              <a:pPr fontAlgn="base">
                <a:spcBef>
                  <a:spcPct val="0"/>
                </a:spcBef>
                <a:spcAft>
                  <a:spcPct val="0"/>
                </a:spcAft>
              </a:pPr>
              <a:t>31</a:t>
            </a:fld>
            <a:endParaRPr lang="en-US"/>
          </a:p>
        </p:txBody>
      </p:sp>
    </p:spTree>
    <p:extLst>
      <p:ext uri="{BB962C8B-B14F-4D97-AF65-F5344CB8AC3E}">
        <p14:creationId xmlns:p14="http://schemas.microsoft.com/office/powerpoint/2010/main" val="735051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5" name="Slide Image Placeholder 1"/>
          <p:cNvSpPr>
            <a:spLocks noGrp="1" noRot="1" noChangeAspect="1" noTextEdit="1"/>
          </p:cNvSpPr>
          <p:nvPr>
            <p:ph type="sldImg"/>
          </p:nvPr>
        </p:nvSpPr>
        <p:spPr bwMode="auto">
          <a:noFill/>
          <a:ln>
            <a:solidFill>
              <a:srgbClr val="000000"/>
            </a:solidFill>
            <a:miter lim="800000"/>
            <a:headEnd/>
            <a:tailEnd/>
          </a:ln>
        </p:spPr>
      </p:sp>
      <p:sp>
        <p:nvSpPr>
          <p:cNvPr id="104873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Figure 12-10. Coronary angioplasty procedure. </a:t>
            </a:r>
            <a:r>
              <a:rPr lang="en-US" i="1"/>
              <a:t>A-D,</a:t>
            </a:r>
            <a:r>
              <a:rPr lang="en-US" b="1"/>
              <a:t> </a:t>
            </a:r>
            <a:r>
              <a:rPr lang="en-US"/>
              <a:t>Order of procedure. </a:t>
            </a:r>
          </a:p>
        </p:txBody>
      </p:sp>
      <p:sp>
        <p:nvSpPr>
          <p:cNvPr id="104873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D3FED2B0-A082-4B74-8CE5-54D23DD8F2ED}" type="slidenum">
              <a:rPr lang="en-US" smtClean="0"/>
              <a:pPr fontAlgn="base">
                <a:spcBef>
                  <a:spcPct val="0"/>
                </a:spcBef>
                <a:spcAft>
                  <a:spcPct val="0"/>
                </a:spcAft>
              </a:pPr>
              <a:t>32</a:t>
            </a:fld>
            <a:endParaRPr lang="en-US"/>
          </a:p>
        </p:txBody>
      </p:sp>
    </p:spTree>
    <p:extLst>
      <p:ext uri="{BB962C8B-B14F-4D97-AF65-F5344CB8AC3E}">
        <p14:creationId xmlns:p14="http://schemas.microsoft.com/office/powerpoint/2010/main" val="8774099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2" name="Slide Image Placeholder 1"/>
          <p:cNvSpPr>
            <a:spLocks noGrp="1" noRot="1" noChangeAspect="1" noTextEdit="1"/>
          </p:cNvSpPr>
          <p:nvPr>
            <p:ph type="sldImg"/>
          </p:nvPr>
        </p:nvSpPr>
        <p:spPr bwMode="auto">
          <a:noFill/>
          <a:ln>
            <a:solidFill>
              <a:srgbClr val="000000"/>
            </a:solidFill>
            <a:miter lim="800000"/>
            <a:headEnd/>
            <a:tailEnd/>
          </a:ln>
        </p:spPr>
      </p:sp>
      <p:sp>
        <p:nvSpPr>
          <p:cNvPr id="10487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Figure 12-11. </a:t>
            </a:r>
            <a:r>
              <a:rPr lang="en-US" i="1"/>
              <a:t>A,</a:t>
            </a:r>
            <a:r>
              <a:rPr lang="en-US" b="1"/>
              <a:t> </a:t>
            </a:r>
            <a:r>
              <a:rPr lang="en-US"/>
              <a:t>A thrombotic occlusion of the right coronary artery is noted (</a:t>
            </a:r>
            <a:r>
              <a:rPr lang="en-US" i="1"/>
              <a:t>arrows</a:t>
            </a:r>
            <a:r>
              <a:rPr lang="en-US"/>
              <a:t>). </a:t>
            </a:r>
            <a:r>
              <a:rPr lang="en-US" i="1"/>
              <a:t>B,</a:t>
            </a:r>
            <a:r>
              <a:rPr lang="en-US"/>
              <a:t> Right coronary artery is opened and blood flow restored following angioplasty and placement of a 4-mm stent. </a:t>
            </a:r>
          </a:p>
        </p:txBody>
      </p:sp>
      <p:sp>
        <p:nvSpPr>
          <p:cNvPr id="10487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1554B693-3446-48F1-AF2F-C63226D936A1}" type="slidenum">
              <a:rPr lang="en-US" smtClean="0"/>
              <a:pPr fontAlgn="base">
                <a:spcBef>
                  <a:spcPct val="0"/>
                </a:spcBef>
                <a:spcAft>
                  <a:spcPct val="0"/>
                </a:spcAft>
              </a:pPr>
              <a:t>33</a:t>
            </a:fld>
            <a:endParaRPr lang="en-US"/>
          </a:p>
        </p:txBody>
      </p:sp>
    </p:spTree>
    <p:extLst>
      <p:ext uri="{BB962C8B-B14F-4D97-AF65-F5344CB8AC3E}">
        <p14:creationId xmlns:p14="http://schemas.microsoft.com/office/powerpoint/2010/main" val="1882690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Slide Image Placeholder 1"/>
          <p:cNvSpPr>
            <a:spLocks noGrp="1" noRot="1" noChangeAspect="1" noTextEdit="1"/>
          </p:cNvSpPr>
          <p:nvPr>
            <p:ph type="sldImg"/>
          </p:nvPr>
        </p:nvSpPr>
        <p:spPr bwMode="auto">
          <a:noFill/>
          <a:ln>
            <a:solidFill>
              <a:srgbClr val="000000"/>
            </a:solidFill>
            <a:miter lim="800000"/>
            <a:headEnd/>
            <a:tailEnd/>
          </a:ln>
        </p:spPr>
      </p:sp>
      <p:sp>
        <p:nvSpPr>
          <p:cNvPr id="1048750" name="Notes Placeholder 2"/>
          <p:cNvSpPr>
            <a:spLocks noGrp="1"/>
          </p:cNvSpPr>
          <p:nvPr>
            <p:ph type="body" idx="1"/>
          </p:nvPr>
        </p:nvSpPr>
        <p:spPr/>
        <p:txBody>
          <a:bodyPr/>
          <a:lstStyle/>
          <a:p>
            <a:pPr marL="171450" indent="-171450" eaLnBrk="1" fontAlgn="auto" hangingPunct="1">
              <a:spcBef>
                <a:spcPts val="0"/>
              </a:spcBef>
              <a:spcAft>
                <a:spcPts val="0"/>
              </a:spcAft>
              <a:buFont typeface="Arial" pitchFamily="34" charset="0"/>
              <a:buChar char="•"/>
            </a:pPr>
            <a:r>
              <a:rPr lang="en-US" dirty="0"/>
              <a:t>Angioplasty is often enhanced by inserting intracoronary stents, tubes that are implanted at the site of stenosis to widen the arterial lumen by squeezing atherosclerotic plaque against the artery’s walls.</a:t>
            </a:r>
          </a:p>
          <a:p>
            <a:pPr marL="171450" indent="-171450" eaLnBrk="1" fontAlgn="auto" hangingPunct="1">
              <a:spcBef>
                <a:spcPts val="0"/>
              </a:spcBef>
              <a:spcAft>
                <a:spcPts val="0"/>
              </a:spcAft>
              <a:buFont typeface="Arial" pitchFamily="34" charset="0"/>
              <a:buChar char="•"/>
            </a:pPr>
            <a:r>
              <a:rPr lang="en-US" dirty="0"/>
              <a:t>Stents provide structural support to maintain patency.</a:t>
            </a:r>
          </a:p>
          <a:p>
            <a:pPr marL="171450" indent="-171450" eaLnBrk="1" fontAlgn="auto" hangingPunct="1">
              <a:spcBef>
                <a:spcPts val="0"/>
              </a:spcBef>
              <a:spcAft>
                <a:spcPts val="0"/>
              </a:spcAft>
              <a:buFont typeface="Arial" pitchFamily="34" charset="0"/>
              <a:buChar char="•"/>
            </a:pPr>
            <a:r>
              <a:rPr lang="en-US" dirty="0"/>
              <a:t>Some stents have medications (called “drug-eluting stents”) to maintain patency as well.</a:t>
            </a:r>
          </a:p>
          <a:p>
            <a:pPr marL="171450" indent="-171450" eaLnBrk="1" fontAlgn="auto" hangingPunct="1">
              <a:spcBef>
                <a:spcPts val="0"/>
              </a:spcBef>
              <a:spcAft>
                <a:spcPts val="0"/>
              </a:spcAft>
              <a:buFont typeface="Arial" pitchFamily="34" charset="0"/>
              <a:buChar char="•"/>
            </a:pPr>
            <a:r>
              <a:rPr lang="en-US" dirty="0"/>
              <a:t>The procedure for placing a stent is similar to the procedure in PTCA. </a:t>
            </a:r>
          </a:p>
          <a:p>
            <a:pPr marL="171450" indent="-171450" eaLnBrk="1" fontAlgn="auto" hangingPunct="1">
              <a:spcBef>
                <a:spcPts val="0"/>
              </a:spcBef>
              <a:spcAft>
                <a:spcPts val="0"/>
              </a:spcAft>
              <a:buFont typeface="Arial" pitchFamily="34" charset="0"/>
              <a:buChar char="•"/>
            </a:pPr>
            <a:r>
              <a:rPr lang="en-US" dirty="0"/>
              <a:t>Antiplatelet agents are given after the procedure.</a:t>
            </a:r>
          </a:p>
          <a:p>
            <a:pPr eaLnBrk="1" fontAlgn="auto" hangingPunct="1">
              <a:spcBef>
                <a:spcPts val="0"/>
              </a:spcBef>
              <a:spcAft>
                <a:spcPts val="0"/>
              </a:spcAft>
            </a:pPr>
            <a:endParaRPr lang="en-US" dirty="0"/>
          </a:p>
        </p:txBody>
      </p:sp>
      <p:sp>
        <p:nvSpPr>
          <p:cNvPr id="10487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C1CF6162-C9CA-41FE-824B-B0B491EDA892}" type="slidenum">
              <a:rPr lang="en-US" smtClean="0"/>
              <a:pPr fontAlgn="base">
                <a:spcBef>
                  <a:spcPct val="0"/>
                </a:spcBef>
                <a:spcAft>
                  <a:spcPct val="0"/>
                </a:spcAft>
              </a:pPr>
              <a:t>34</a:t>
            </a:fld>
            <a:endParaRPr lang="en-US"/>
          </a:p>
        </p:txBody>
      </p:sp>
    </p:spTree>
    <p:extLst>
      <p:ext uri="{BB962C8B-B14F-4D97-AF65-F5344CB8AC3E}">
        <p14:creationId xmlns:p14="http://schemas.microsoft.com/office/powerpoint/2010/main" val="33695329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6" name="Slide Image Placeholder 1"/>
          <p:cNvSpPr>
            <a:spLocks noGrp="1" noRot="1" noChangeAspect="1" noTextEdit="1"/>
          </p:cNvSpPr>
          <p:nvPr>
            <p:ph type="sldImg"/>
          </p:nvPr>
        </p:nvSpPr>
        <p:spPr bwMode="auto">
          <a:noFill/>
          <a:ln>
            <a:solidFill>
              <a:srgbClr val="000000"/>
            </a:solidFill>
            <a:miter lim="800000"/>
            <a:headEnd/>
            <a:tailEnd/>
          </a:ln>
        </p:spPr>
      </p:sp>
      <p:sp>
        <p:nvSpPr>
          <p:cNvPr id="104875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Review procedure for inserting stents.</a:t>
            </a:r>
          </a:p>
        </p:txBody>
      </p:sp>
      <p:sp>
        <p:nvSpPr>
          <p:cNvPr id="104875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D06110C7-B688-4618-86D0-DB35E6BEE7D5}" type="slidenum">
              <a:rPr lang="en-US" smtClean="0"/>
              <a:pPr fontAlgn="base">
                <a:spcBef>
                  <a:spcPct val="0"/>
                </a:spcBef>
                <a:spcAft>
                  <a:spcPct val="0"/>
                </a:spcAft>
              </a:pPr>
              <a:t>35</a:t>
            </a:fld>
            <a:endParaRPr lang="en-US"/>
          </a:p>
        </p:txBody>
      </p:sp>
    </p:spTree>
    <p:extLst>
      <p:ext uri="{BB962C8B-B14F-4D97-AF65-F5344CB8AC3E}">
        <p14:creationId xmlns:p14="http://schemas.microsoft.com/office/powerpoint/2010/main" val="14558997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3" name="Slide Image Placeholder 1"/>
          <p:cNvSpPr>
            <a:spLocks noGrp="1" noRot="1" noChangeAspect="1" noTextEdit="1"/>
          </p:cNvSpPr>
          <p:nvPr>
            <p:ph type="sldImg"/>
          </p:nvPr>
        </p:nvSpPr>
        <p:spPr bwMode="auto">
          <a:noFill/>
          <a:ln>
            <a:solidFill>
              <a:srgbClr val="000000"/>
            </a:solidFill>
            <a:miter lim="800000"/>
            <a:headEnd/>
            <a:tailEnd/>
          </a:ln>
        </p:spPr>
      </p:sp>
      <p:sp>
        <p:nvSpPr>
          <p:cNvPr id="1048614"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r>
              <a:rPr lang="en-US"/>
              <a:t>Surgical approaches used for revascularization include coronary revascularization by coronary artery bypass graft (CABG), minimally invasive coronary artery bypass (MIDCAB) surgery, and transmyocardial revascularization (TMR).</a:t>
            </a:r>
          </a:p>
          <a:p>
            <a:pPr marL="171450" indent="-171450" eaLnBrk="1" hangingPunct="1">
              <a:spcBef>
                <a:spcPct val="0"/>
              </a:spcBef>
              <a:buFontTx/>
              <a:buChar char="•"/>
            </a:pPr>
            <a:r>
              <a:rPr lang="en-US"/>
              <a:t>Surgically restore circulation.</a:t>
            </a:r>
          </a:p>
        </p:txBody>
      </p:sp>
      <p:sp>
        <p:nvSpPr>
          <p:cNvPr id="10486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C163B889-2DCF-4ADE-BCD0-11D30751C9C9}" type="slidenum">
              <a:rPr lang="en-US" smtClean="0"/>
              <a:pPr fontAlgn="base">
                <a:spcBef>
                  <a:spcPct val="0"/>
                </a:spcBef>
                <a:spcAft>
                  <a:spcPct val="0"/>
                </a:spcAft>
              </a:pPr>
              <a:t>38</a:t>
            </a:fld>
            <a:endParaRPr lang="en-US"/>
          </a:p>
        </p:txBody>
      </p:sp>
    </p:spTree>
    <p:extLst>
      <p:ext uri="{BB962C8B-B14F-4D97-AF65-F5344CB8AC3E}">
        <p14:creationId xmlns:p14="http://schemas.microsoft.com/office/powerpoint/2010/main" val="305210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2" name="Slide Image Placeholder 1"/>
          <p:cNvSpPr>
            <a:spLocks noGrp="1" noRot="1" noChangeAspect="1" noTextEdit="1"/>
          </p:cNvSpPr>
          <p:nvPr>
            <p:ph type="sldImg"/>
          </p:nvPr>
        </p:nvSpPr>
        <p:spPr bwMode="auto">
          <a:noFill/>
          <a:ln>
            <a:solidFill>
              <a:srgbClr val="000000"/>
            </a:solidFill>
            <a:miter lim="800000"/>
            <a:headEnd/>
            <a:tailEnd/>
          </a:ln>
        </p:spPr>
      </p:sp>
      <p:sp>
        <p:nvSpPr>
          <p:cNvPr id="1048593"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r>
              <a:rPr lang="en-US"/>
              <a:t>CABG is a surgical procedure in which the ischemic area or areas of the myocardium are revascularized.</a:t>
            </a:r>
          </a:p>
          <a:p>
            <a:pPr marL="171450" indent="-171450" eaLnBrk="1" hangingPunct="1">
              <a:spcBef>
                <a:spcPct val="0"/>
              </a:spcBef>
              <a:buFontTx/>
              <a:buChar char="•"/>
            </a:pPr>
            <a:r>
              <a:rPr lang="en-US"/>
              <a:t>Implantation of the internal mammary artery, saphenous vein graft, radial artery graft.</a:t>
            </a:r>
          </a:p>
          <a:p>
            <a:pPr marL="171450" indent="-171450" eaLnBrk="1" hangingPunct="1">
              <a:spcBef>
                <a:spcPct val="0"/>
              </a:spcBef>
              <a:buFontTx/>
              <a:buChar char="•"/>
            </a:pPr>
            <a:r>
              <a:rPr lang="en-US"/>
              <a:t>The indications for CABG are chronic stable angina that is refractory to other therapies, significant left main coronary occlusion (&gt;50%), triple-vessel CAD, unstable angina pectoris, left ventricular failure, lesions not amenable to PTCA, and PTCA failure.</a:t>
            </a:r>
          </a:p>
        </p:txBody>
      </p:sp>
      <p:sp>
        <p:nvSpPr>
          <p:cNvPr id="104859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C78967DD-82A3-4C0D-8F79-091B7B8E866B}" type="slidenum">
              <a:rPr lang="en-US" smtClean="0"/>
              <a:pPr fontAlgn="base">
                <a:spcBef>
                  <a:spcPct val="0"/>
                </a:spcBef>
                <a:spcAft>
                  <a:spcPct val="0"/>
                </a:spcAft>
              </a:pPr>
              <a:t>40</a:t>
            </a:fld>
            <a:endParaRPr lang="en-US"/>
          </a:p>
        </p:txBody>
      </p:sp>
    </p:spTree>
    <p:extLst>
      <p:ext uri="{BB962C8B-B14F-4D97-AF65-F5344CB8AC3E}">
        <p14:creationId xmlns:p14="http://schemas.microsoft.com/office/powerpoint/2010/main" val="12349195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Slide Image Placeholder 1"/>
          <p:cNvSpPr>
            <a:spLocks noGrp="1" noRot="1" noChangeAspect="1" noTextEdit="1"/>
          </p:cNvSpPr>
          <p:nvPr>
            <p:ph type="sldImg"/>
          </p:nvPr>
        </p:nvSpPr>
        <p:spPr bwMode="auto">
          <a:noFill/>
          <a:ln>
            <a:solidFill>
              <a:srgbClr val="000000"/>
            </a:solidFill>
            <a:miter lim="800000"/>
            <a:headEnd/>
            <a:tailEnd/>
          </a:ln>
        </p:spPr>
      </p:sp>
      <p:sp>
        <p:nvSpPr>
          <p:cNvPr id="104860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Figure 12-13. Coronary artery bypass graft surgery. </a:t>
            </a:r>
          </a:p>
        </p:txBody>
      </p:sp>
      <p:sp>
        <p:nvSpPr>
          <p:cNvPr id="104860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05BE4030-B893-43E3-AB13-1277D8ABA12E}" type="slidenum">
              <a:rPr lang="en-US" smtClean="0"/>
              <a:pPr fontAlgn="base">
                <a:spcBef>
                  <a:spcPct val="0"/>
                </a:spcBef>
                <a:spcAft>
                  <a:spcPct val="0"/>
                </a:spcAft>
              </a:pPr>
              <a:t>41</a:t>
            </a:fld>
            <a:endParaRPr lang="en-US"/>
          </a:p>
        </p:txBody>
      </p:sp>
    </p:spTree>
    <p:extLst>
      <p:ext uri="{BB962C8B-B14F-4D97-AF65-F5344CB8AC3E}">
        <p14:creationId xmlns:p14="http://schemas.microsoft.com/office/powerpoint/2010/main" val="29684188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0" name="Slide Image Placeholder 1"/>
          <p:cNvSpPr>
            <a:spLocks noGrp="1" noRot="1" noChangeAspect="1" noTextEdit="1"/>
          </p:cNvSpPr>
          <p:nvPr>
            <p:ph type="sldImg"/>
          </p:nvPr>
        </p:nvSpPr>
        <p:spPr bwMode="auto">
          <a:noFill/>
          <a:ln>
            <a:solidFill>
              <a:srgbClr val="000000"/>
            </a:solidFill>
            <a:miter lim="800000"/>
            <a:headEnd/>
            <a:tailEnd/>
          </a:ln>
        </p:spPr>
      </p:sp>
      <p:sp>
        <p:nvSpPr>
          <p:cNvPr id="1048621"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pPr>
            <a:r>
              <a:rPr lang="en-US"/>
              <a:t>Mortality after CABG is influenced by many factors.</a:t>
            </a:r>
          </a:p>
        </p:txBody>
      </p:sp>
      <p:sp>
        <p:nvSpPr>
          <p:cNvPr id="104862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8E64E843-2A34-4D7B-954B-CE11E826DBCE}" type="slidenum">
              <a:rPr lang="en-US" smtClean="0"/>
              <a:pPr fontAlgn="base">
                <a:spcBef>
                  <a:spcPct val="0"/>
                </a:spcBef>
                <a:spcAft>
                  <a:spcPct val="0"/>
                </a:spcAft>
              </a:pPr>
              <a:t>46</a:t>
            </a:fld>
            <a:endParaRPr lang="en-US"/>
          </a:p>
        </p:txBody>
      </p:sp>
    </p:spTree>
    <p:extLst>
      <p:ext uri="{BB962C8B-B14F-4D97-AF65-F5344CB8AC3E}">
        <p14:creationId xmlns:p14="http://schemas.microsoft.com/office/powerpoint/2010/main" val="40449097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4" name="Slide Image Placeholder 1"/>
          <p:cNvSpPr>
            <a:spLocks noGrp="1" noRot="1" noChangeAspect="1" noTextEdit="1"/>
          </p:cNvSpPr>
          <p:nvPr>
            <p:ph type="sldImg"/>
          </p:nvPr>
        </p:nvSpPr>
        <p:spPr bwMode="auto">
          <a:noFill/>
          <a:ln>
            <a:solidFill>
              <a:srgbClr val="000000"/>
            </a:solidFill>
            <a:miter lim="800000"/>
            <a:headEnd/>
            <a:tailEnd/>
          </a:ln>
        </p:spPr>
      </p:sp>
      <p:sp>
        <p:nvSpPr>
          <p:cNvPr id="1048765" name="Notes Placeholder 2"/>
          <p:cNvSpPr>
            <a:spLocks noGrp="1"/>
          </p:cNvSpPr>
          <p:nvPr>
            <p:ph type="body" idx="1"/>
          </p:nvPr>
        </p:nvSpPr>
        <p:spPr/>
        <p:txBody>
          <a:bodyPr/>
          <a:lstStyle/>
          <a:p>
            <a:pPr marL="171450" indent="-171450" eaLnBrk="1" fontAlgn="auto" hangingPunct="1">
              <a:spcBef>
                <a:spcPts val="0"/>
              </a:spcBef>
              <a:spcAft>
                <a:spcPts val="0"/>
              </a:spcAft>
              <a:buFont typeface="Arial" pitchFamily="34" charset="0"/>
              <a:buChar char="•"/>
            </a:pPr>
            <a:r>
              <a:rPr lang="en-US" dirty="0"/>
              <a:t>CABG is performed under general anesthesia. </a:t>
            </a:r>
          </a:p>
          <a:p>
            <a:pPr marL="171450" indent="-171450" eaLnBrk="1" fontAlgn="auto" hangingPunct="1">
              <a:spcBef>
                <a:spcPts val="0"/>
              </a:spcBef>
              <a:spcAft>
                <a:spcPts val="0"/>
              </a:spcAft>
              <a:buFont typeface="Arial" pitchFamily="34" charset="0"/>
              <a:buChar char="•"/>
            </a:pPr>
            <a:r>
              <a:rPr lang="en-US" dirty="0"/>
              <a:t>One approach is to make a midsternal, longitudinal incision into the chest cavity. </a:t>
            </a:r>
          </a:p>
          <a:p>
            <a:pPr marL="171450" indent="-171450" eaLnBrk="1" fontAlgn="auto" hangingPunct="1">
              <a:spcBef>
                <a:spcPts val="0"/>
              </a:spcBef>
              <a:spcAft>
                <a:spcPts val="0"/>
              </a:spcAft>
              <a:buFont typeface="Arial" pitchFamily="34" charset="0"/>
              <a:buChar char="•"/>
            </a:pPr>
            <a:r>
              <a:rPr lang="en-US" dirty="0"/>
              <a:t>Surgery is done either with cardiopulmonary bypass or without </a:t>
            </a:r>
            <a:r>
              <a:rPr lang="en-US" i="1" dirty="0"/>
              <a:t>(off-pump)</a:t>
            </a:r>
            <a:r>
              <a:rPr lang="en-US" dirty="0"/>
              <a:t>. During cardiopulmonary bypass, blood is pumped through an oxygenator, or heart-lung machine, to receive oxygen. Cardioplegia solution is used to stop the heart so surgery can be performed.</a:t>
            </a:r>
          </a:p>
          <a:p>
            <a:pPr eaLnBrk="1" fontAlgn="auto" hangingPunct="1">
              <a:spcBef>
                <a:spcPts val="0"/>
              </a:spcBef>
              <a:spcAft>
                <a:spcPts val="0"/>
              </a:spcAft>
            </a:pPr>
            <a:endParaRPr lang="en-US" dirty="0"/>
          </a:p>
        </p:txBody>
      </p:sp>
      <p:sp>
        <p:nvSpPr>
          <p:cNvPr id="104876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4F635062-7E92-4516-99CE-7F7E0F90875C}" type="slidenum">
              <a:rPr lang="en-US" smtClean="0"/>
              <a:pPr fontAlgn="base">
                <a:spcBef>
                  <a:spcPct val="0"/>
                </a:spcBef>
                <a:spcAft>
                  <a:spcPct val="0"/>
                </a:spcAft>
              </a:pPr>
              <a:t>48</a:t>
            </a:fld>
            <a:endParaRPr lang="en-US"/>
          </a:p>
        </p:txBody>
      </p:sp>
    </p:spTree>
    <p:extLst>
      <p:ext uri="{BB962C8B-B14F-4D97-AF65-F5344CB8AC3E}">
        <p14:creationId xmlns:p14="http://schemas.microsoft.com/office/powerpoint/2010/main" val="3314848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0" name="عنصر نائب لصورة الشريحة 1"/>
          <p:cNvSpPr>
            <a:spLocks noGrp="1" noRot="1" noChangeAspect="1"/>
          </p:cNvSpPr>
          <p:nvPr>
            <p:ph type="sldImg"/>
          </p:nvPr>
        </p:nvSpPr>
        <p:spPr/>
      </p:sp>
      <p:sp>
        <p:nvSpPr>
          <p:cNvPr id="1048651" name="عنصر نائب للملاحظات 2"/>
          <p:cNvSpPr>
            <a:spLocks noGrp="1"/>
          </p:cNvSpPr>
          <p:nvPr>
            <p:ph type="body" idx="1"/>
          </p:nvPr>
        </p:nvSpPr>
        <p:spPr/>
        <p:txBody>
          <a:bodyPr>
            <a:normAutofit/>
          </a:bodyPr>
          <a:lstStyle/>
          <a:p>
            <a:endParaRPr lang="ar-SA" dirty="0"/>
          </a:p>
        </p:txBody>
      </p:sp>
      <p:sp>
        <p:nvSpPr>
          <p:cNvPr id="1048652" name="عنصر نائب لرقم الشريحة 3"/>
          <p:cNvSpPr>
            <a:spLocks noGrp="1"/>
          </p:cNvSpPr>
          <p:nvPr>
            <p:ph type="sldNum" sz="quarter" idx="10"/>
          </p:nvPr>
        </p:nvSpPr>
        <p:spPr/>
        <p:txBody>
          <a:bodyPr/>
          <a:lstStyle/>
          <a:p>
            <a:fld id="{AF6AE914-6AFF-4333-B200-E3BA3E59B494}" type="slidenum">
              <a:rPr lang="ar-SA" smtClean="0"/>
              <a:t>5</a:t>
            </a:fld>
            <a:endParaRPr lang="ar-SA"/>
          </a:p>
        </p:txBody>
      </p:sp>
    </p:spTree>
    <p:extLst>
      <p:ext uri="{BB962C8B-B14F-4D97-AF65-F5344CB8AC3E}">
        <p14:creationId xmlns:p14="http://schemas.microsoft.com/office/powerpoint/2010/main" val="23717540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71" name="Slide Image Placeholder 1"/>
          <p:cNvSpPr>
            <a:spLocks noGrp="1" noRot="1" noChangeAspect="1" noTextEdit="1"/>
          </p:cNvSpPr>
          <p:nvPr>
            <p:ph type="sldImg"/>
          </p:nvPr>
        </p:nvSpPr>
        <p:spPr bwMode="auto">
          <a:noFill/>
          <a:ln>
            <a:solidFill>
              <a:srgbClr val="000000"/>
            </a:solidFill>
            <a:miter lim="800000"/>
            <a:headEnd/>
            <a:tailEnd/>
          </a:ln>
        </p:spPr>
      </p:sp>
      <p:sp>
        <p:nvSpPr>
          <p:cNvPr id="1048772"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pPr>
            <a:r>
              <a:rPr lang="en-US"/>
              <a:t>Procedure for CABG</a:t>
            </a:r>
          </a:p>
        </p:txBody>
      </p:sp>
      <p:sp>
        <p:nvSpPr>
          <p:cNvPr id="104877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BDE35B05-C954-4446-BE2E-A5BD835C01F1}" type="slidenum">
              <a:rPr lang="en-US" smtClean="0"/>
              <a:pPr fontAlgn="base">
                <a:spcBef>
                  <a:spcPct val="0"/>
                </a:spcBef>
                <a:spcAft>
                  <a:spcPct val="0"/>
                </a:spcAft>
              </a:pPr>
              <a:t>49</a:t>
            </a:fld>
            <a:endParaRPr lang="en-US"/>
          </a:p>
        </p:txBody>
      </p:sp>
    </p:spTree>
    <p:extLst>
      <p:ext uri="{BB962C8B-B14F-4D97-AF65-F5344CB8AC3E}">
        <p14:creationId xmlns:p14="http://schemas.microsoft.com/office/powerpoint/2010/main" val="4727374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2" name="Slide Image Placeholder 1"/>
          <p:cNvSpPr>
            <a:spLocks noGrp="1" noRot="1" noChangeAspect="1" noTextEdit="1"/>
          </p:cNvSpPr>
          <p:nvPr>
            <p:ph type="sldImg"/>
          </p:nvPr>
        </p:nvSpPr>
        <p:spPr bwMode="auto">
          <a:noFill/>
          <a:ln>
            <a:solidFill>
              <a:srgbClr val="000000"/>
            </a:solidFill>
            <a:miter lim="800000"/>
            <a:headEnd/>
            <a:tailEnd/>
          </a:ln>
        </p:spPr>
      </p:sp>
      <p:sp>
        <p:nvSpPr>
          <p:cNvPr id="1048783"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r>
              <a:rPr lang="en-US"/>
              <a:t>Several complications of cardiac surgery. </a:t>
            </a:r>
          </a:p>
          <a:p>
            <a:pPr marL="171450" indent="-171450" eaLnBrk="1" hangingPunct="1">
              <a:spcBef>
                <a:spcPct val="0"/>
              </a:spcBef>
            </a:pPr>
            <a:r>
              <a:rPr lang="en-US"/>
              <a:t>See Boxes 12-7 and 12-8 for related care.</a:t>
            </a:r>
          </a:p>
        </p:txBody>
      </p:sp>
      <p:sp>
        <p:nvSpPr>
          <p:cNvPr id="10487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35A54431-6177-48E0-9680-55AC4D151CC9}" type="slidenum">
              <a:rPr lang="en-US" smtClean="0"/>
              <a:pPr fontAlgn="base">
                <a:spcBef>
                  <a:spcPct val="0"/>
                </a:spcBef>
                <a:spcAft>
                  <a:spcPct val="0"/>
                </a:spcAft>
              </a:pPr>
              <a:t>51</a:t>
            </a:fld>
            <a:endParaRPr lang="en-US"/>
          </a:p>
        </p:txBody>
      </p:sp>
    </p:spTree>
    <p:extLst>
      <p:ext uri="{BB962C8B-B14F-4D97-AF65-F5344CB8AC3E}">
        <p14:creationId xmlns:p14="http://schemas.microsoft.com/office/powerpoint/2010/main" val="8298290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6" name="Slide Image Placeholder 1"/>
          <p:cNvSpPr>
            <a:spLocks noGrp="1" noRot="1" noChangeAspect="1" noTextEdit="1"/>
          </p:cNvSpPr>
          <p:nvPr>
            <p:ph type="sldImg"/>
          </p:nvPr>
        </p:nvSpPr>
        <p:spPr bwMode="auto">
          <a:noFill/>
          <a:ln>
            <a:solidFill>
              <a:srgbClr val="000000"/>
            </a:solidFill>
            <a:miter lim="800000"/>
            <a:headEnd/>
            <a:tailEnd/>
          </a:ln>
        </p:spPr>
      </p:sp>
      <p:sp>
        <p:nvSpPr>
          <p:cNvPr id="1048797" name="Notes Placeholder 2"/>
          <p:cNvSpPr>
            <a:spLocks noGrp="1"/>
          </p:cNvSpPr>
          <p:nvPr>
            <p:ph type="body" idx="1"/>
          </p:nvPr>
        </p:nvSpPr>
        <p:spPr/>
        <p:txBody>
          <a:bodyPr/>
          <a:lstStyle/>
          <a:p>
            <a:pPr marL="171450" indent="-171450" eaLnBrk="1" fontAlgn="auto" hangingPunct="1">
              <a:spcBef>
                <a:spcPts val="0"/>
              </a:spcBef>
              <a:spcAft>
                <a:spcPts val="0"/>
              </a:spcAft>
              <a:buFont typeface="Arial" pitchFamily="34" charset="0"/>
              <a:buChar char="•"/>
            </a:pPr>
            <a:r>
              <a:rPr lang="en-US" dirty="0"/>
              <a:t>Many complications of cardiac surgery. </a:t>
            </a:r>
          </a:p>
          <a:p>
            <a:pPr marL="171450" indent="-171450" eaLnBrk="1" fontAlgn="auto" hangingPunct="1">
              <a:spcBef>
                <a:spcPts val="0"/>
              </a:spcBef>
              <a:spcAft>
                <a:spcPts val="0"/>
              </a:spcAft>
              <a:buFont typeface="Arial" pitchFamily="34" charset="0"/>
              <a:buChar char="•"/>
            </a:pPr>
            <a:r>
              <a:rPr lang="en-US" dirty="0"/>
              <a:t>Patients are closely monitored.</a:t>
            </a:r>
          </a:p>
          <a:p>
            <a:pPr marL="171450" indent="-171450" eaLnBrk="1" fontAlgn="auto" hangingPunct="1">
              <a:spcBef>
                <a:spcPts val="0"/>
              </a:spcBef>
              <a:spcAft>
                <a:spcPts val="0"/>
              </a:spcAft>
              <a:buFont typeface="Arial" pitchFamily="34" charset="0"/>
              <a:buChar char="•"/>
            </a:pPr>
            <a:endParaRPr lang="en-US" dirty="0"/>
          </a:p>
          <a:p>
            <a:pPr eaLnBrk="1" fontAlgn="auto" hangingPunct="1">
              <a:spcBef>
                <a:spcPts val="0"/>
              </a:spcBef>
              <a:spcAft>
                <a:spcPts val="0"/>
              </a:spcAft>
              <a:buFont typeface="Arial" pitchFamily="34" charset="0"/>
              <a:buNone/>
            </a:pPr>
            <a:r>
              <a:rPr lang="en-US" dirty="0"/>
              <a:t>Discuss why these complications occur, and what assessments indicate the presence</a:t>
            </a:r>
            <a:r>
              <a:rPr lang="en-US" i="1" dirty="0"/>
              <a:t>.</a:t>
            </a:r>
          </a:p>
          <a:p>
            <a:pPr eaLnBrk="1" fontAlgn="auto" hangingPunct="1">
              <a:spcBef>
                <a:spcPts val="0"/>
              </a:spcBef>
              <a:spcAft>
                <a:spcPts val="0"/>
              </a:spcAft>
            </a:pPr>
            <a:endParaRPr lang="en-US" dirty="0"/>
          </a:p>
        </p:txBody>
      </p:sp>
      <p:sp>
        <p:nvSpPr>
          <p:cNvPr id="104879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9507932F-4323-4C53-8542-585B187C7139}" type="slidenum">
              <a:rPr lang="en-US" smtClean="0"/>
              <a:pPr fontAlgn="base">
                <a:spcBef>
                  <a:spcPct val="0"/>
                </a:spcBef>
                <a:spcAft>
                  <a:spcPct val="0"/>
                </a:spcAft>
              </a:pPr>
              <a:t>52</a:t>
            </a:fld>
            <a:endParaRPr lang="en-US"/>
          </a:p>
        </p:txBody>
      </p:sp>
    </p:spTree>
    <p:extLst>
      <p:ext uri="{BB962C8B-B14F-4D97-AF65-F5344CB8AC3E}">
        <p14:creationId xmlns:p14="http://schemas.microsoft.com/office/powerpoint/2010/main" val="7102563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03" name="Slide Image Placeholder 1"/>
          <p:cNvSpPr>
            <a:spLocks noGrp="1" noRot="1" noChangeAspect="1" noTextEdit="1"/>
          </p:cNvSpPr>
          <p:nvPr>
            <p:ph type="sldImg"/>
          </p:nvPr>
        </p:nvSpPr>
        <p:spPr bwMode="auto">
          <a:noFill/>
          <a:ln>
            <a:solidFill>
              <a:srgbClr val="000000"/>
            </a:solidFill>
            <a:miter lim="800000"/>
            <a:headEnd/>
            <a:tailEnd/>
          </a:ln>
        </p:spPr>
      </p:sp>
      <p:sp>
        <p:nvSpPr>
          <p:cNvPr id="1048804" name="Notes Placeholder 2"/>
          <p:cNvSpPr>
            <a:spLocks noGrp="1"/>
          </p:cNvSpPr>
          <p:nvPr>
            <p:ph type="body" idx="1"/>
          </p:nvPr>
        </p:nvSpPr>
        <p:spPr/>
        <p:txBody>
          <a:bodyPr/>
          <a:lstStyle/>
          <a:p>
            <a:pPr marL="171450" indent="-171450" eaLnBrk="1" fontAlgn="auto" hangingPunct="1">
              <a:spcBef>
                <a:spcPts val="0"/>
              </a:spcBef>
              <a:spcAft>
                <a:spcPts val="0"/>
              </a:spcAft>
              <a:buFont typeface="Arial" pitchFamily="34" charset="0"/>
              <a:buChar char="•"/>
            </a:pPr>
            <a:r>
              <a:rPr lang="en-US" dirty="0"/>
              <a:t>Many different types of permanent pacing.</a:t>
            </a:r>
          </a:p>
          <a:p>
            <a:pPr marL="171450" indent="-171450" eaLnBrk="1" fontAlgn="auto" hangingPunct="1">
              <a:spcBef>
                <a:spcPts val="0"/>
              </a:spcBef>
              <a:spcAft>
                <a:spcPts val="0"/>
              </a:spcAft>
              <a:buFont typeface="Arial" pitchFamily="34" charset="0"/>
              <a:buChar char="•"/>
            </a:pPr>
            <a:r>
              <a:rPr lang="en-US" dirty="0"/>
              <a:t>The ICHD code is used to interpret the programming done when pacemakers are inserted.</a:t>
            </a:r>
          </a:p>
          <a:p>
            <a:pPr marL="171450" indent="-171450" eaLnBrk="1" fontAlgn="auto" hangingPunct="1">
              <a:spcBef>
                <a:spcPts val="0"/>
              </a:spcBef>
              <a:spcAft>
                <a:spcPts val="0"/>
              </a:spcAft>
              <a:buFont typeface="Arial" pitchFamily="34" charset="0"/>
              <a:buChar char="•"/>
            </a:pPr>
            <a:endParaRPr lang="en-US" dirty="0"/>
          </a:p>
          <a:p>
            <a:pPr eaLnBrk="1" fontAlgn="auto" hangingPunct="1">
              <a:spcBef>
                <a:spcPts val="0"/>
              </a:spcBef>
              <a:spcAft>
                <a:spcPts val="0"/>
              </a:spcAft>
            </a:pPr>
            <a:r>
              <a:rPr lang="en-US" dirty="0"/>
              <a:t>Use the ICHD table to discuss how each pacemaker works (e.g., DDD) and what would be expected on a rhythm strip if the pacemaker is functioning properly (Table 12-10).</a:t>
            </a:r>
          </a:p>
        </p:txBody>
      </p:sp>
      <p:sp>
        <p:nvSpPr>
          <p:cNvPr id="104880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A5101150-80FD-4BAC-AFBC-1EC1091B3513}" type="slidenum">
              <a:rPr lang="en-US" smtClean="0"/>
              <a:pPr fontAlgn="base">
                <a:spcBef>
                  <a:spcPct val="0"/>
                </a:spcBef>
                <a:spcAft>
                  <a:spcPct val="0"/>
                </a:spcAft>
              </a:pPr>
              <a:t>54</a:t>
            </a:fld>
            <a:endParaRPr lang="en-US"/>
          </a:p>
        </p:txBody>
      </p:sp>
    </p:spTree>
    <p:extLst>
      <p:ext uri="{BB962C8B-B14F-4D97-AF65-F5344CB8AC3E}">
        <p14:creationId xmlns:p14="http://schemas.microsoft.com/office/powerpoint/2010/main" val="28896083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10" name="Slide Image Placeholder 1"/>
          <p:cNvSpPr>
            <a:spLocks noGrp="1" noRot="1" noChangeAspect="1" noTextEdit="1"/>
          </p:cNvSpPr>
          <p:nvPr>
            <p:ph type="sldImg"/>
          </p:nvPr>
        </p:nvSpPr>
        <p:spPr bwMode="auto">
          <a:noFill/>
          <a:ln>
            <a:solidFill>
              <a:srgbClr val="000000"/>
            </a:solidFill>
            <a:miter lim="800000"/>
            <a:headEnd/>
            <a:tailEnd/>
          </a:ln>
        </p:spPr>
      </p:sp>
      <p:sp>
        <p:nvSpPr>
          <p:cNvPr id="10488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See Table 12-10.</a:t>
            </a:r>
          </a:p>
        </p:txBody>
      </p:sp>
      <p:sp>
        <p:nvSpPr>
          <p:cNvPr id="10488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5A361591-1350-42E6-83B7-6C36C11182C1}" type="slidenum">
              <a:rPr lang="en-US" smtClean="0"/>
              <a:pPr fontAlgn="base">
                <a:spcBef>
                  <a:spcPct val="0"/>
                </a:spcBef>
                <a:spcAft>
                  <a:spcPct val="0"/>
                </a:spcAft>
              </a:pPr>
              <a:t>55</a:t>
            </a:fld>
            <a:endParaRPr lang="en-US"/>
          </a:p>
        </p:txBody>
      </p:sp>
    </p:spTree>
    <p:extLst>
      <p:ext uri="{BB962C8B-B14F-4D97-AF65-F5344CB8AC3E}">
        <p14:creationId xmlns:p14="http://schemas.microsoft.com/office/powerpoint/2010/main" val="16737304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17" name="Slide Image Placeholder 1"/>
          <p:cNvSpPr>
            <a:spLocks noGrp="1" noRot="1" noChangeAspect="1" noTextEdit="1"/>
          </p:cNvSpPr>
          <p:nvPr>
            <p:ph type="sldImg"/>
          </p:nvPr>
        </p:nvSpPr>
        <p:spPr bwMode="auto">
          <a:noFill/>
          <a:ln>
            <a:solidFill>
              <a:srgbClr val="000000"/>
            </a:solidFill>
            <a:miter lim="800000"/>
            <a:headEnd/>
            <a:tailEnd/>
          </a:ln>
        </p:spPr>
      </p:sp>
      <p:sp>
        <p:nvSpPr>
          <p:cNvPr id="1048818" name="Notes Placeholder 2"/>
          <p:cNvSpPr>
            <a:spLocks noGrp="1"/>
          </p:cNvSpPr>
          <p:nvPr>
            <p:ph type="body" idx="1"/>
          </p:nvPr>
        </p:nvSpPr>
        <p:spPr/>
        <p:txBody>
          <a:bodyPr/>
          <a:lstStyle/>
          <a:p>
            <a:pPr marL="171450" indent="-171450" eaLnBrk="1" fontAlgn="auto" hangingPunct="1">
              <a:spcBef>
                <a:spcPts val="0"/>
              </a:spcBef>
              <a:spcAft>
                <a:spcPts val="0"/>
              </a:spcAft>
              <a:buFont typeface="Arial" pitchFamily="34" charset="0"/>
              <a:buChar char="•"/>
            </a:pPr>
            <a:r>
              <a:rPr lang="en-US" dirty="0"/>
              <a:t>Implantable cardioverter-defibrillators (ICDs) are placed in patients for primary or secondary prevention of potentially lethal dysrhythmias. </a:t>
            </a:r>
          </a:p>
          <a:p>
            <a:pPr marL="171450" indent="-171450" eaLnBrk="1" fontAlgn="auto" hangingPunct="1">
              <a:spcBef>
                <a:spcPts val="0"/>
              </a:spcBef>
              <a:spcAft>
                <a:spcPts val="0"/>
              </a:spcAft>
              <a:buFont typeface="Arial" pitchFamily="34" charset="0"/>
              <a:buChar char="•"/>
            </a:pPr>
            <a:r>
              <a:rPr lang="en-US" dirty="0"/>
              <a:t>Implanted by electrophysiologists. </a:t>
            </a:r>
          </a:p>
          <a:p>
            <a:pPr marL="171450" indent="-171450" eaLnBrk="1" fontAlgn="auto" hangingPunct="1">
              <a:spcBef>
                <a:spcPts val="0"/>
              </a:spcBef>
              <a:spcAft>
                <a:spcPts val="0"/>
              </a:spcAft>
              <a:buFont typeface="Arial" pitchFamily="34" charset="0"/>
              <a:buChar char="•"/>
            </a:pPr>
            <a:r>
              <a:rPr lang="en-US" dirty="0"/>
              <a:t>All ICDs are developed with pacemaker capabilities in the rare instance when the patient needs back-up pacing after receiving an ICD shock. </a:t>
            </a:r>
          </a:p>
          <a:p>
            <a:pPr eaLnBrk="1" fontAlgn="auto" hangingPunct="1">
              <a:spcBef>
                <a:spcPts val="0"/>
              </a:spcBef>
              <a:spcAft>
                <a:spcPts val="0"/>
              </a:spcAft>
              <a:buFont typeface="Arial" pitchFamily="34" charset="0"/>
              <a:buNone/>
            </a:pPr>
            <a:endParaRPr lang="en-US" dirty="0"/>
          </a:p>
          <a:p>
            <a:pPr eaLnBrk="1" fontAlgn="auto" hangingPunct="1">
              <a:spcBef>
                <a:spcPts val="0"/>
              </a:spcBef>
              <a:spcAft>
                <a:spcPts val="0"/>
              </a:spcAft>
              <a:buFont typeface="Arial" pitchFamily="34" charset="0"/>
              <a:buNone/>
            </a:pPr>
            <a:r>
              <a:rPr lang="en-US" dirty="0"/>
              <a:t>Indications are listed in Box 12-9. </a:t>
            </a:r>
          </a:p>
          <a:p>
            <a:pPr marL="171450" indent="-171450" eaLnBrk="1" fontAlgn="auto" hangingPunct="1">
              <a:spcBef>
                <a:spcPts val="0"/>
              </a:spcBef>
              <a:spcAft>
                <a:spcPts val="0"/>
              </a:spcAft>
              <a:buFont typeface="Arial" pitchFamily="34" charset="0"/>
              <a:buChar char="•"/>
            </a:pPr>
            <a:endParaRPr lang="en-US" i="1" dirty="0"/>
          </a:p>
        </p:txBody>
      </p:sp>
      <p:sp>
        <p:nvSpPr>
          <p:cNvPr id="1048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ACF2B81D-99E0-4D2A-87B9-C50C2A7EF864}" type="slidenum">
              <a:rPr lang="en-US" smtClean="0"/>
              <a:pPr fontAlgn="base">
                <a:spcBef>
                  <a:spcPct val="0"/>
                </a:spcBef>
                <a:spcAft>
                  <a:spcPct val="0"/>
                </a:spcAft>
              </a:pPr>
              <a:t>56</a:t>
            </a:fld>
            <a:endParaRPr lang="en-US"/>
          </a:p>
        </p:txBody>
      </p:sp>
    </p:spTree>
    <p:extLst>
      <p:ext uri="{BB962C8B-B14F-4D97-AF65-F5344CB8AC3E}">
        <p14:creationId xmlns:p14="http://schemas.microsoft.com/office/powerpoint/2010/main" val="32250304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28" name="Slide Image Placeholder 1"/>
          <p:cNvSpPr>
            <a:spLocks noGrp="1" noRot="1" noChangeAspect="1" noTextEdit="1"/>
          </p:cNvSpPr>
          <p:nvPr>
            <p:ph type="sldImg"/>
          </p:nvPr>
        </p:nvSpPr>
        <p:spPr bwMode="auto">
          <a:noFill/>
          <a:ln>
            <a:solidFill>
              <a:srgbClr val="000000"/>
            </a:solidFill>
            <a:miter lim="800000"/>
            <a:headEnd/>
            <a:tailEnd/>
          </a:ln>
        </p:spPr>
      </p:sp>
      <p:sp>
        <p:nvSpPr>
          <p:cNvPr id="104882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Figure 12-15.</a:t>
            </a:r>
            <a:r>
              <a:rPr lang="en-US" b="1"/>
              <a:t> </a:t>
            </a:r>
            <a:r>
              <a:rPr lang="en-US"/>
              <a:t>Anatomy of the aorta and its major branches. </a:t>
            </a:r>
          </a:p>
          <a:p>
            <a:pPr eaLnBrk="1" hangingPunct="1">
              <a:spcBef>
                <a:spcPct val="0"/>
              </a:spcBef>
            </a:pPr>
            <a:endParaRPr lang="en-US"/>
          </a:p>
          <a:p>
            <a:pPr eaLnBrk="1" hangingPunct="1">
              <a:spcBef>
                <a:spcPct val="0"/>
              </a:spcBef>
            </a:pPr>
            <a:r>
              <a:rPr lang="en-US"/>
              <a:t>Review to look at sites for aneurysm formation.</a:t>
            </a:r>
          </a:p>
        </p:txBody>
      </p:sp>
      <p:sp>
        <p:nvSpPr>
          <p:cNvPr id="104883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3713B651-0CC4-4CB5-9CAD-7840C30732C4}" type="slidenum">
              <a:rPr lang="en-US" smtClean="0"/>
              <a:pPr fontAlgn="base">
                <a:spcBef>
                  <a:spcPct val="0"/>
                </a:spcBef>
                <a:spcAft>
                  <a:spcPct val="0"/>
                </a:spcAft>
              </a:pPr>
              <a:t>59</a:t>
            </a:fld>
            <a:endParaRPr lang="en-US"/>
          </a:p>
        </p:txBody>
      </p:sp>
    </p:spTree>
    <p:extLst>
      <p:ext uri="{BB962C8B-B14F-4D97-AF65-F5344CB8AC3E}">
        <p14:creationId xmlns:p14="http://schemas.microsoft.com/office/powerpoint/2010/main" val="11250453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35" name="Slide Image Placeholder 1"/>
          <p:cNvSpPr>
            <a:spLocks noGrp="1" noRot="1" noChangeAspect="1" noTextEdit="1"/>
          </p:cNvSpPr>
          <p:nvPr>
            <p:ph type="sldImg"/>
          </p:nvPr>
        </p:nvSpPr>
        <p:spPr bwMode="auto">
          <a:noFill/>
          <a:ln>
            <a:solidFill>
              <a:srgbClr val="000000"/>
            </a:solidFill>
            <a:miter lim="800000"/>
            <a:headEnd/>
            <a:tailEnd/>
          </a:ln>
        </p:spPr>
      </p:sp>
      <p:sp>
        <p:nvSpPr>
          <p:cNvPr id="1048836"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r>
              <a:rPr lang="en-US"/>
              <a:t>An aneurysm is a diseased area of an artery causing dilatation and thinning of the wall. </a:t>
            </a:r>
          </a:p>
          <a:p>
            <a:pPr marL="171450" indent="-171450" eaLnBrk="1" hangingPunct="1">
              <a:spcBef>
                <a:spcPct val="0"/>
              </a:spcBef>
              <a:buFontTx/>
              <a:buChar char="•"/>
            </a:pPr>
            <a:r>
              <a:rPr lang="en-US"/>
              <a:t>Several types exist (review figure).</a:t>
            </a:r>
          </a:p>
          <a:p>
            <a:pPr marL="171450" indent="-171450" eaLnBrk="1" hangingPunct="1">
              <a:spcBef>
                <a:spcPct val="0"/>
              </a:spcBef>
              <a:buFontTx/>
              <a:buChar char="•"/>
            </a:pPr>
            <a:r>
              <a:rPr lang="en-US"/>
              <a:t>Risk is rupture. Monitor until it reaches a size warranting surgical intervention.</a:t>
            </a:r>
          </a:p>
        </p:txBody>
      </p:sp>
      <p:sp>
        <p:nvSpPr>
          <p:cNvPr id="104883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C99E5E74-B560-4FC7-8BFA-2767460F1EEB}" type="slidenum">
              <a:rPr lang="en-US" smtClean="0"/>
              <a:pPr fontAlgn="base">
                <a:spcBef>
                  <a:spcPct val="0"/>
                </a:spcBef>
                <a:spcAft>
                  <a:spcPct val="0"/>
                </a:spcAft>
              </a:pPr>
              <a:t>60</a:t>
            </a:fld>
            <a:endParaRPr lang="en-US"/>
          </a:p>
        </p:txBody>
      </p:sp>
    </p:spTree>
    <p:extLst>
      <p:ext uri="{BB962C8B-B14F-4D97-AF65-F5344CB8AC3E}">
        <p14:creationId xmlns:p14="http://schemas.microsoft.com/office/powerpoint/2010/main" val="15233263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42" name="Slide Image Placeholder 1"/>
          <p:cNvSpPr>
            <a:spLocks noGrp="1" noRot="1" noChangeAspect="1" noTextEdit="1"/>
          </p:cNvSpPr>
          <p:nvPr>
            <p:ph type="sldImg"/>
          </p:nvPr>
        </p:nvSpPr>
        <p:spPr bwMode="auto">
          <a:noFill/>
          <a:ln>
            <a:solidFill>
              <a:srgbClr val="000000"/>
            </a:solidFill>
            <a:miter lim="800000"/>
            <a:headEnd/>
            <a:tailEnd/>
          </a:ln>
        </p:spPr>
      </p:sp>
      <p:sp>
        <p:nvSpPr>
          <p:cNvPr id="1048843"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r>
              <a:rPr lang="en-US"/>
              <a:t>Aortic dissection is a life-threatening emergency that requires immediate medical attention. </a:t>
            </a:r>
          </a:p>
          <a:p>
            <a:pPr marL="171450" indent="-171450" eaLnBrk="1" hangingPunct="1">
              <a:spcBef>
                <a:spcPct val="0"/>
              </a:spcBef>
              <a:buFontTx/>
              <a:buChar char="•"/>
            </a:pPr>
            <a:r>
              <a:rPr lang="en-US"/>
              <a:t>Dissection is a tear in the intimal layer of the vessel creating a “false” lumen, causing blood flow diversion into the false lumen. Sudden, severe chest pain is the most common presenting symptom of aortic dissection. </a:t>
            </a:r>
          </a:p>
          <a:p>
            <a:pPr marL="171450" indent="-171450" eaLnBrk="1" hangingPunct="1">
              <a:spcBef>
                <a:spcPct val="0"/>
              </a:spcBef>
              <a:buFontTx/>
              <a:buChar char="•"/>
            </a:pPr>
            <a:r>
              <a:rPr lang="en-US"/>
              <a:t>Emergent surgery is needed.</a:t>
            </a:r>
          </a:p>
        </p:txBody>
      </p:sp>
      <p:sp>
        <p:nvSpPr>
          <p:cNvPr id="1048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56309E2F-D2EC-41F1-9239-B84F6D438205}" type="slidenum">
              <a:rPr lang="en-US" smtClean="0"/>
              <a:pPr fontAlgn="base">
                <a:spcBef>
                  <a:spcPct val="0"/>
                </a:spcBef>
                <a:spcAft>
                  <a:spcPct val="0"/>
                </a:spcAft>
              </a:pPr>
              <a:t>63</a:t>
            </a:fld>
            <a:endParaRPr lang="en-US"/>
          </a:p>
        </p:txBody>
      </p:sp>
    </p:spTree>
    <p:extLst>
      <p:ext uri="{BB962C8B-B14F-4D97-AF65-F5344CB8AC3E}">
        <p14:creationId xmlns:p14="http://schemas.microsoft.com/office/powerpoint/2010/main" val="2821188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49" name="Slide Image Placeholder 1"/>
          <p:cNvSpPr>
            <a:spLocks noGrp="1" noRot="1" noChangeAspect="1" noTextEdit="1"/>
          </p:cNvSpPr>
          <p:nvPr>
            <p:ph type="sldImg"/>
          </p:nvPr>
        </p:nvSpPr>
        <p:spPr bwMode="auto">
          <a:noFill/>
          <a:ln>
            <a:solidFill>
              <a:srgbClr val="000000"/>
            </a:solidFill>
            <a:miter lim="800000"/>
            <a:headEnd/>
            <a:tailEnd/>
          </a:ln>
        </p:spPr>
      </p:sp>
      <p:sp>
        <p:nvSpPr>
          <p:cNvPr id="1048850"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r>
              <a:rPr lang="en-US"/>
              <a:t>The open or conventional repair of aortic aneurysm is the endoaneurysmal repair (Figure 12-17). This surgery requires a midline, transverse anterior, or a retroperitoneal approach.</a:t>
            </a:r>
          </a:p>
          <a:p>
            <a:pPr marL="171450" indent="-171450" eaLnBrk="1" hangingPunct="1">
              <a:spcBef>
                <a:spcPct val="0"/>
              </a:spcBef>
              <a:buFontTx/>
              <a:buChar char="•"/>
            </a:pPr>
            <a:r>
              <a:rPr lang="en-US"/>
              <a:t>Care of the vascular surgery patient is detailed in Box 12-13.</a:t>
            </a:r>
          </a:p>
        </p:txBody>
      </p:sp>
      <p:sp>
        <p:nvSpPr>
          <p:cNvPr id="10488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EACDDF2B-84AB-44E2-B5BD-8BF3D642F700}" type="slidenum">
              <a:rPr lang="en-US" smtClean="0"/>
              <a:pPr fontAlgn="base">
                <a:spcBef>
                  <a:spcPct val="0"/>
                </a:spcBef>
                <a:spcAft>
                  <a:spcPct val="0"/>
                </a:spcAft>
              </a:pPr>
              <a:t>64</a:t>
            </a:fld>
            <a:endParaRPr lang="en-US"/>
          </a:p>
        </p:txBody>
      </p:sp>
    </p:spTree>
    <p:extLst>
      <p:ext uri="{BB962C8B-B14F-4D97-AF65-F5344CB8AC3E}">
        <p14:creationId xmlns:p14="http://schemas.microsoft.com/office/powerpoint/2010/main" val="1291460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9" name="Slide Image Placeholder 1"/>
          <p:cNvSpPr>
            <a:spLocks noGrp="1" noRot="1" noChangeAspect="1" noTextEdit="1"/>
          </p:cNvSpPr>
          <p:nvPr>
            <p:ph type="sldImg"/>
          </p:nvPr>
        </p:nvSpPr>
        <p:spPr bwMode="auto">
          <a:noFill/>
          <a:ln>
            <a:solidFill>
              <a:srgbClr val="000000"/>
            </a:solidFill>
            <a:miter lim="800000"/>
            <a:headEnd/>
            <a:tailEnd/>
          </a:ln>
        </p:spPr>
      </p:sp>
      <p:sp>
        <p:nvSpPr>
          <p:cNvPr id="1048660"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r>
              <a:rPr lang="en-US"/>
              <a:t>Pain is carefully assessed to identify classic or non-traditional signs and symptoms of AMI (women often have non-traditional symptoms).</a:t>
            </a:r>
          </a:p>
          <a:p>
            <a:pPr marL="171450" indent="-171450" eaLnBrk="1" hangingPunct="1">
              <a:spcBef>
                <a:spcPct val="0"/>
              </a:spcBef>
              <a:buFontTx/>
              <a:buChar char="•"/>
            </a:pPr>
            <a:r>
              <a:rPr lang="en-US"/>
              <a:t>Associated symptoms include pallor, diaphoresis, dyspnea/tachypnea, syncope, nausea/vomiting, and dysrhythmias.</a:t>
            </a:r>
          </a:p>
          <a:p>
            <a:pPr marL="171450" indent="-171450" eaLnBrk="1" hangingPunct="1">
              <a:spcBef>
                <a:spcPct val="0"/>
              </a:spcBef>
              <a:buFontTx/>
              <a:buChar char="•"/>
            </a:pPr>
            <a:r>
              <a:rPr lang="en-US"/>
              <a:t>The patient may be anxious or restless, or may exhibit certain behavioral responses, including denial, depression, and a sense of impending doom. </a:t>
            </a:r>
          </a:p>
          <a:p>
            <a:pPr marL="171450" indent="-171450" eaLnBrk="1" hangingPunct="1">
              <a:spcBef>
                <a:spcPct val="0"/>
              </a:spcBef>
              <a:buFontTx/>
              <a:buChar char="•"/>
            </a:pPr>
            <a:r>
              <a:rPr lang="en-US"/>
              <a:t>Women are more likely to have atypical signs and symptoms such as fatigue, diaphoresis, indigestion, arm or shoulder pain, nausea, and vomiting.</a:t>
            </a:r>
          </a:p>
        </p:txBody>
      </p:sp>
      <p:sp>
        <p:nvSpPr>
          <p:cNvPr id="104866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36D0BEB3-07D5-4302-B2EF-BA3C849B2642}" type="slidenum">
              <a:rPr lang="en-US" smtClean="0"/>
              <a:pPr fontAlgn="base">
                <a:spcBef>
                  <a:spcPct val="0"/>
                </a:spcBef>
                <a:spcAft>
                  <a:spcPct val="0"/>
                </a:spcAft>
              </a:pPr>
              <a:t>7</a:t>
            </a:fld>
            <a:endParaRPr lang="en-US"/>
          </a:p>
        </p:txBody>
      </p:sp>
    </p:spTree>
    <p:extLst>
      <p:ext uri="{BB962C8B-B14F-4D97-AF65-F5344CB8AC3E}">
        <p14:creationId xmlns:p14="http://schemas.microsoft.com/office/powerpoint/2010/main" val="42808695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56" name="Slide Image Placeholder 1"/>
          <p:cNvSpPr>
            <a:spLocks noGrp="1" noRot="1" noChangeAspect="1" noTextEdit="1"/>
          </p:cNvSpPr>
          <p:nvPr>
            <p:ph type="sldImg"/>
          </p:nvPr>
        </p:nvSpPr>
        <p:spPr bwMode="auto">
          <a:noFill/>
          <a:ln>
            <a:solidFill>
              <a:srgbClr val="000000"/>
            </a:solidFill>
            <a:miter lim="800000"/>
            <a:headEnd/>
            <a:tailEnd/>
          </a:ln>
        </p:spPr>
      </p:sp>
      <p:sp>
        <p:nvSpPr>
          <p:cNvPr id="1048857"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pPr>
            <a:r>
              <a:rPr lang="en-US"/>
              <a:t>Endovascular repair is one method to treat aneurysms.</a:t>
            </a:r>
          </a:p>
        </p:txBody>
      </p:sp>
      <p:sp>
        <p:nvSpPr>
          <p:cNvPr id="104885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A3331FCC-F4F0-4A3F-A037-B5EBFBBEA939}" type="slidenum">
              <a:rPr lang="en-US" smtClean="0"/>
              <a:pPr fontAlgn="base">
                <a:spcBef>
                  <a:spcPct val="0"/>
                </a:spcBef>
                <a:spcAft>
                  <a:spcPct val="0"/>
                </a:spcAft>
              </a:pPr>
              <a:t>65</a:t>
            </a:fld>
            <a:endParaRPr lang="en-US"/>
          </a:p>
        </p:txBody>
      </p:sp>
    </p:spTree>
    <p:extLst>
      <p:ext uri="{BB962C8B-B14F-4D97-AF65-F5344CB8AC3E}">
        <p14:creationId xmlns:p14="http://schemas.microsoft.com/office/powerpoint/2010/main" val="2234665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8" name="Slide Image Placeholder 1"/>
          <p:cNvSpPr>
            <a:spLocks noGrp="1" noRot="1" noChangeAspect="1" noTextEdit="1"/>
          </p:cNvSpPr>
          <p:nvPr>
            <p:ph type="sldImg"/>
          </p:nvPr>
        </p:nvSpPr>
        <p:spPr bwMode="auto">
          <a:noFill/>
          <a:ln>
            <a:solidFill>
              <a:srgbClr val="000000"/>
            </a:solidFill>
            <a:miter lim="800000"/>
            <a:headEnd/>
            <a:tailEnd/>
          </a:ln>
        </p:spPr>
      </p:sp>
      <p:sp>
        <p:nvSpPr>
          <p:cNvPr id="104866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Criteria for the diagnosis of ACS are summarized in Table 12-7.</a:t>
            </a:r>
          </a:p>
        </p:txBody>
      </p:sp>
      <p:sp>
        <p:nvSpPr>
          <p:cNvPr id="104867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08A2CDB3-16DC-435F-A0FE-4220C66FD498}" type="slidenum">
              <a:rPr lang="en-US" smtClean="0"/>
              <a:pPr fontAlgn="base">
                <a:spcBef>
                  <a:spcPct val="0"/>
                </a:spcBef>
                <a:spcAft>
                  <a:spcPct val="0"/>
                </a:spcAft>
              </a:pPr>
              <a:t>9</a:t>
            </a:fld>
            <a:endParaRPr lang="en-US"/>
          </a:p>
        </p:txBody>
      </p:sp>
    </p:spTree>
    <p:extLst>
      <p:ext uri="{BB962C8B-B14F-4D97-AF65-F5344CB8AC3E}">
        <p14:creationId xmlns:p14="http://schemas.microsoft.com/office/powerpoint/2010/main" val="2983152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7" name="Slide Image Placeholder 1"/>
          <p:cNvSpPr>
            <a:spLocks noGrp="1" noRot="1" noChangeAspect="1" noTextEdit="1"/>
          </p:cNvSpPr>
          <p:nvPr>
            <p:ph type="sldImg"/>
          </p:nvPr>
        </p:nvSpPr>
        <p:spPr bwMode="auto">
          <a:noFill/>
          <a:ln>
            <a:solidFill>
              <a:srgbClr val="000000"/>
            </a:solidFill>
            <a:miter lim="800000"/>
            <a:headEnd/>
            <a:tailEnd/>
          </a:ln>
        </p:spPr>
      </p:sp>
      <p:sp>
        <p:nvSpPr>
          <p:cNvPr id="10486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Review the zones of injury and related changes on the ECG.</a:t>
            </a:r>
          </a:p>
        </p:txBody>
      </p:sp>
      <p:sp>
        <p:nvSpPr>
          <p:cNvPr id="10486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98909085-A266-48C9-853A-4EC15FAF8A81}" type="slidenum">
              <a:rPr lang="en-US" smtClean="0"/>
              <a:pPr fontAlgn="base">
                <a:spcBef>
                  <a:spcPct val="0"/>
                </a:spcBef>
                <a:spcAft>
                  <a:spcPct val="0"/>
                </a:spcAft>
              </a:pPr>
              <a:t>11</a:t>
            </a:fld>
            <a:endParaRPr lang="en-US"/>
          </a:p>
        </p:txBody>
      </p:sp>
    </p:spTree>
    <p:extLst>
      <p:ext uri="{BB962C8B-B14F-4D97-AF65-F5344CB8AC3E}">
        <p14:creationId xmlns:p14="http://schemas.microsoft.com/office/powerpoint/2010/main" val="1870041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4" name="Slide Image Placeholder 1"/>
          <p:cNvSpPr>
            <a:spLocks noGrp="1" noRot="1" noChangeAspect="1" noTextEdit="1"/>
          </p:cNvSpPr>
          <p:nvPr>
            <p:ph type="sldImg"/>
          </p:nvPr>
        </p:nvSpPr>
        <p:spPr bwMode="auto">
          <a:noFill/>
          <a:ln>
            <a:solidFill>
              <a:srgbClr val="000000"/>
            </a:solidFill>
            <a:miter lim="800000"/>
            <a:headEnd/>
            <a:tailEnd/>
          </a:ln>
        </p:spPr>
      </p:sp>
      <p:sp>
        <p:nvSpPr>
          <p:cNvPr id="10486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See Nursing Care Plan for the Patient with an AMI and review key concepts.</a:t>
            </a:r>
          </a:p>
        </p:txBody>
      </p:sp>
      <p:sp>
        <p:nvSpPr>
          <p:cNvPr id="10486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1E745801-6D2C-43AC-9A5F-DA2198B2D471}" type="slidenum">
              <a:rPr lang="en-US" smtClean="0"/>
              <a:pPr fontAlgn="base">
                <a:spcBef>
                  <a:spcPct val="0"/>
                </a:spcBef>
                <a:spcAft>
                  <a:spcPct val="0"/>
                </a:spcAft>
              </a:pPr>
              <a:t>19</a:t>
            </a:fld>
            <a:endParaRPr lang="en-US"/>
          </a:p>
        </p:txBody>
      </p:sp>
    </p:spTree>
    <p:extLst>
      <p:ext uri="{BB962C8B-B14F-4D97-AF65-F5344CB8AC3E}">
        <p14:creationId xmlns:p14="http://schemas.microsoft.com/office/powerpoint/2010/main" val="4195404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1" name="Slide Image Placeholder 1"/>
          <p:cNvSpPr>
            <a:spLocks noGrp="1" noRot="1" noChangeAspect="1" noTextEdit="1"/>
          </p:cNvSpPr>
          <p:nvPr>
            <p:ph type="sldImg"/>
          </p:nvPr>
        </p:nvSpPr>
        <p:spPr bwMode="auto">
          <a:noFill/>
          <a:ln>
            <a:solidFill>
              <a:srgbClr val="000000"/>
            </a:solidFill>
            <a:miter lim="800000"/>
            <a:headEnd/>
            <a:tailEnd/>
          </a:ln>
        </p:spPr>
      </p:sp>
      <p:sp>
        <p:nvSpPr>
          <p:cNvPr id="1048702"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r>
              <a:rPr lang="en-US"/>
              <a:t>Several complications of AMI; several are life-threatening.</a:t>
            </a:r>
          </a:p>
          <a:p>
            <a:pPr marL="171450" indent="-171450" eaLnBrk="1" hangingPunct="1">
              <a:spcBef>
                <a:spcPct val="0"/>
              </a:spcBef>
              <a:buFontTx/>
              <a:buChar char="•"/>
            </a:pPr>
            <a:r>
              <a:rPr lang="en-US"/>
              <a:t>Important for ongoing assessment (physical exam, rhythm, etc.).</a:t>
            </a:r>
          </a:p>
        </p:txBody>
      </p:sp>
      <p:sp>
        <p:nvSpPr>
          <p:cNvPr id="10487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09DDD879-2C64-4160-BFB9-C272C5BB5DEA}" type="slidenum">
              <a:rPr lang="en-US" smtClean="0"/>
              <a:pPr fontAlgn="base">
                <a:spcBef>
                  <a:spcPct val="0"/>
                </a:spcBef>
                <a:spcAft>
                  <a:spcPct val="0"/>
                </a:spcAft>
              </a:pPr>
              <a:t>20</a:t>
            </a:fld>
            <a:endParaRPr lang="en-US"/>
          </a:p>
        </p:txBody>
      </p:sp>
    </p:spTree>
    <p:extLst>
      <p:ext uri="{BB962C8B-B14F-4D97-AF65-F5344CB8AC3E}">
        <p14:creationId xmlns:p14="http://schemas.microsoft.com/office/powerpoint/2010/main" val="2445508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8" name="Slide Image Placeholder 1"/>
          <p:cNvSpPr>
            <a:spLocks noGrp="1" noRot="1" noChangeAspect="1" noTextEdit="1"/>
          </p:cNvSpPr>
          <p:nvPr>
            <p:ph type="sldImg"/>
          </p:nvPr>
        </p:nvSpPr>
        <p:spPr bwMode="auto">
          <a:noFill/>
          <a:ln>
            <a:solidFill>
              <a:srgbClr val="000000"/>
            </a:solidFill>
            <a:miter lim="800000"/>
            <a:headEnd/>
            <a:tailEnd/>
          </a:ln>
        </p:spPr>
      </p:sp>
      <p:sp>
        <p:nvSpPr>
          <p:cNvPr id="1048709"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r>
              <a:rPr lang="en-US"/>
              <a:t>Treatment goals for AMI:</a:t>
            </a:r>
          </a:p>
          <a:p>
            <a:pPr marL="628650" lvl="1" indent="-171450" eaLnBrk="1" hangingPunct="1">
              <a:spcBef>
                <a:spcPct val="0"/>
              </a:spcBef>
              <a:buFontTx/>
              <a:buChar char="•"/>
            </a:pPr>
            <a:r>
              <a:rPr lang="en-US"/>
              <a:t>Establish reperfusion.</a:t>
            </a:r>
          </a:p>
          <a:p>
            <a:pPr marL="628650" lvl="1" indent="-171450" eaLnBrk="1" hangingPunct="1">
              <a:spcBef>
                <a:spcPct val="0"/>
              </a:spcBef>
              <a:buFontTx/>
              <a:buChar char="•"/>
            </a:pPr>
            <a:r>
              <a:rPr lang="en-US"/>
              <a:t>Reduce infarct size.</a:t>
            </a:r>
          </a:p>
          <a:p>
            <a:pPr marL="628650" lvl="1" indent="-171450" eaLnBrk="1" hangingPunct="1">
              <a:spcBef>
                <a:spcPct val="0"/>
              </a:spcBef>
              <a:buFontTx/>
              <a:buChar char="•"/>
            </a:pPr>
            <a:r>
              <a:rPr lang="en-US"/>
              <a:t>Prevent and treat complications. </a:t>
            </a:r>
          </a:p>
          <a:p>
            <a:pPr marL="628650" lvl="1" indent="-171450" eaLnBrk="1" hangingPunct="1">
              <a:spcBef>
                <a:spcPct val="0"/>
              </a:spcBef>
              <a:buFontTx/>
              <a:buChar char="•"/>
            </a:pPr>
            <a:r>
              <a:rPr lang="en-US"/>
              <a:t>Provide emotional support and education.</a:t>
            </a:r>
          </a:p>
          <a:p>
            <a:pPr marL="171450" indent="-171450" eaLnBrk="1" hangingPunct="1">
              <a:spcBef>
                <a:spcPct val="0"/>
              </a:spcBef>
              <a:buFontTx/>
              <a:buChar char="•"/>
            </a:pPr>
            <a:endParaRPr lang="en-US"/>
          </a:p>
          <a:p>
            <a:pPr marL="171450" indent="-171450" eaLnBrk="1" hangingPunct="1">
              <a:spcBef>
                <a:spcPct val="0"/>
              </a:spcBef>
              <a:buFontTx/>
              <a:buChar char="•"/>
            </a:pPr>
            <a:r>
              <a:rPr lang="en-US"/>
              <a:t>Medical treatment of AMI is aimed at relieving pain, providing adequate oxygenation to the myocardium, preventing platelet aggregation, and restoring blood flow to the myocardium through thrombolytic therapy or acute interventional therapy, such as angioplasty. </a:t>
            </a:r>
          </a:p>
        </p:txBody>
      </p:sp>
      <p:sp>
        <p:nvSpPr>
          <p:cNvPr id="104871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17F004D0-773F-4F90-BE4E-C973EB738534}" type="slidenum">
              <a:rPr lang="en-US" smtClean="0"/>
              <a:pPr fontAlgn="base">
                <a:spcBef>
                  <a:spcPct val="0"/>
                </a:spcBef>
                <a:spcAft>
                  <a:spcPct val="0"/>
                </a:spcAft>
              </a:pPr>
              <a:t>21</a:t>
            </a:fld>
            <a:endParaRPr lang="en-US"/>
          </a:p>
        </p:txBody>
      </p:sp>
    </p:spTree>
    <p:extLst>
      <p:ext uri="{BB962C8B-B14F-4D97-AF65-F5344CB8AC3E}">
        <p14:creationId xmlns:p14="http://schemas.microsoft.com/office/powerpoint/2010/main" val="3039369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1" name="Slide Image Placeholder 1"/>
          <p:cNvSpPr>
            <a:spLocks noGrp="1" noRot="1" noChangeAspect="1" noTextEdit="1"/>
          </p:cNvSpPr>
          <p:nvPr>
            <p:ph type="sldImg"/>
          </p:nvPr>
        </p:nvSpPr>
        <p:spPr bwMode="auto">
          <a:noFill/>
          <a:ln>
            <a:solidFill>
              <a:srgbClr val="000000"/>
            </a:solidFill>
            <a:miter lim="800000"/>
            <a:headEnd/>
            <a:tailEnd/>
          </a:ln>
        </p:spPr>
      </p:sp>
      <p:sp>
        <p:nvSpPr>
          <p:cNvPr id="1048722"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r>
              <a:rPr lang="en-US"/>
              <a:t>PTCA is done to compress intracoronary plaque to increase blood flow to the myocardium.</a:t>
            </a:r>
          </a:p>
          <a:p>
            <a:pPr marL="171450" indent="-171450" eaLnBrk="1" hangingPunct="1">
              <a:spcBef>
                <a:spcPct val="0"/>
              </a:spcBef>
              <a:buFontTx/>
              <a:buChar char="•"/>
            </a:pPr>
            <a:r>
              <a:rPr lang="en-US"/>
              <a:t>Treatment of choice for patients with uncompromised collateral flow, noncalcified lesions, and lesions not present at bifurcations of vessels. </a:t>
            </a:r>
          </a:p>
        </p:txBody>
      </p:sp>
      <p:sp>
        <p:nvSpPr>
          <p:cNvPr id="10487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593D18BE-561C-487F-BE09-1FB097EE7E5C}" type="slidenum">
              <a:rPr lang="en-US" smtClean="0"/>
              <a:pPr fontAlgn="base">
                <a:spcBef>
                  <a:spcPct val="0"/>
                </a:spcBef>
                <a:spcAft>
                  <a:spcPct val="0"/>
                </a:spcAft>
              </a:pPr>
              <a:t>25</a:t>
            </a:fld>
            <a:endParaRPr lang="en-US"/>
          </a:p>
        </p:txBody>
      </p:sp>
    </p:spTree>
    <p:extLst>
      <p:ext uri="{BB962C8B-B14F-4D97-AF65-F5344CB8AC3E}">
        <p14:creationId xmlns:p14="http://schemas.microsoft.com/office/powerpoint/2010/main" val="2439747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048625"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48626"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1048627"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048628" name="Date Placeholder 27"/>
          <p:cNvSpPr>
            <a:spLocks noGrp="1"/>
          </p:cNvSpPr>
          <p:nvPr>
            <p:ph type="dt" sz="half" idx="10"/>
          </p:nvPr>
        </p:nvSpPr>
        <p:spPr/>
        <p:txBody>
          <a:bodyPr/>
          <a:lstStyle/>
          <a:p>
            <a:fld id="{EDB946E4-3415-4021-8AFB-F99369AF9666}" type="datetimeFigureOut">
              <a:rPr lang="ar-SA" smtClean="0"/>
              <a:t>29/10/1444</a:t>
            </a:fld>
            <a:endParaRPr lang="ar-SA"/>
          </a:p>
        </p:txBody>
      </p:sp>
      <p:sp>
        <p:nvSpPr>
          <p:cNvPr id="1048629" name="Footer Placeholder 16"/>
          <p:cNvSpPr>
            <a:spLocks noGrp="1"/>
          </p:cNvSpPr>
          <p:nvPr>
            <p:ph type="ftr" sz="quarter" idx="11"/>
          </p:nvPr>
        </p:nvSpPr>
        <p:spPr/>
        <p:txBody>
          <a:bodyPr/>
          <a:lstStyle/>
          <a:p>
            <a:endParaRPr lang="ar-SA"/>
          </a:p>
        </p:txBody>
      </p:sp>
      <p:sp>
        <p:nvSpPr>
          <p:cNvPr id="1048630"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7BF29976-E4A7-4A6E-8A21-576DFAC64B98}" type="slidenum">
              <a:rPr lang="ar-SA" smtClean="0"/>
              <a:t>‹#›</a:t>
            </a:fld>
            <a:endParaRPr lang="ar-SA"/>
          </a:p>
        </p:txBody>
      </p:sp>
      <p:sp>
        <p:nvSpPr>
          <p:cNvPr id="1048631"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48632"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48633"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48634"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877" name="Title 1"/>
          <p:cNvSpPr>
            <a:spLocks noGrp="1"/>
          </p:cNvSpPr>
          <p:nvPr>
            <p:ph type="title"/>
          </p:nvPr>
        </p:nvSpPr>
        <p:spPr/>
        <p:txBody>
          <a:bodyPr/>
          <a:lstStyle/>
          <a:p>
            <a:r>
              <a:rPr kumimoji="0" lang="en-US"/>
              <a:t>Click to edit Master title style</a:t>
            </a:r>
          </a:p>
        </p:txBody>
      </p:sp>
      <p:sp>
        <p:nvSpPr>
          <p:cNvPr id="1048878"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48879" name="Date Placeholder 3"/>
          <p:cNvSpPr>
            <a:spLocks noGrp="1"/>
          </p:cNvSpPr>
          <p:nvPr>
            <p:ph type="dt" sz="half" idx="10"/>
          </p:nvPr>
        </p:nvSpPr>
        <p:spPr/>
        <p:txBody>
          <a:bodyPr/>
          <a:lstStyle/>
          <a:p>
            <a:fld id="{EDB946E4-3415-4021-8AFB-F99369AF9666}" type="datetimeFigureOut">
              <a:rPr lang="ar-SA" smtClean="0"/>
              <a:t>29/10/1444</a:t>
            </a:fld>
            <a:endParaRPr lang="ar-SA"/>
          </a:p>
        </p:txBody>
      </p:sp>
      <p:sp>
        <p:nvSpPr>
          <p:cNvPr id="1048880" name="Footer Placeholder 4"/>
          <p:cNvSpPr>
            <a:spLocks noGrp="1"/>
          </p:cNvSpPr>
          <p:nvPr>
            <p:ph type="ftr" sz="quarter" idx="11"/>
          </p:nvPr>
        </p:nvSpPr>
        <p:spPr/>
        <p:txBody>
          <a:bodyPr/>
          <a:lstStyle/>
          <a:p>
            <a:endParaRPr lang="ar-SA"/>
          </a:p>
        </p:txBody>
      </p:sp>
      <p:sp>
        <p:nvSpPr>
          <p:cNvPr id="1048881" name="Slide Number Placeholder 5"/>
          <p:cNvSpPr>
            <a:spLocks noGrp="1"/>
          </p:cNvSpPr>
          <p:nvPr>
            <p:ph type="sldNum" sz="quarter" idx="12"/>
          </p:nvPr>
        </p:nvSpPr>
        <p:spPr/>
        <p:txBody>
          <a:bodyPr/>
          <a:lstStyle/>
          <a:p>
            <a:fld id="{7BF29976-E4A7-4A6E-8A21-576DFAC64B98}"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863"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1048864"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48865" name="Date Placeholder 3"/>
          <p:cNvSpPr>
            <a:spLocks noGrp="1"/>
          </p:cNvSpPr>
          <p:nvPr>
            <p:ph type="dt" sz="half" idx="10"/>
          </p:nvPr>
        </p:nvSpPr>
        <p:spPr/>
        <p:txBody>
          <a:bodyPr/>
          <a:lstStyle/>
          <a:p>
            <a:fld id="{EDB946E4-3415-4021-8AFB-F99369AF9666}" type="datetimeFigureOut">
              <a:rPr lang="ar-SA" smtClean="0"/>
              <a:t>29/10/1444</a:t>
            </a:fld>
            <a:endParaRPr lang="ar-SA"/>
          </a:p>
        </p:txBody>
      </p:sp>
      <p:sp>
        <p:nvSpPr>
          <p:cNvPr id="1048866" name="Footer Placeholder 4"/>
          <p:cNvSpPr>
            <a:spLocks noGrp="1"/>
          </p:cNvSpPr>
          <p:nvPr>
            <p:ph type="ftr" sz="quarter" idx="11"/>
          </p:nvPr>
        </p:nvSpPr>
        <p:spPr/>
        <p:txBody>
          <a:bodyPr/>
          <a:lstStyle/>
          <a:p>
            <a:endParaRPr lang="ar-SA"/>
          </a:p>
        </p:txBody>
      </p:sp>
      <p:sp>
        <p:nvSpPr>
          <p:cNvPr id="1048867" name="Slide Number Placeholder 5"/>
          <p:cNvSpPr>
            <a:spLocks noGrp="1"/>
          </p:cNvSpPr>
          <p:nvPr>
            <p:ph type="sldNum" sz="quarter" idx="12"/>
          </p:nvPr>
        </p:nvSpPr>
        <p:spPr/>
        <p:txBody>
          <a:bodyPr/>
          <a:lstStyle/>
          <a:p>
            <a:fld id="{7BF29976-E4A7-4A6E-8A21-576DFAC64B98}"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583" name="Title 1"/>
          <p:cNvSpPr>
            <a:spLocks noGrp="1"/>
          </p:cNvSpPr>
          <p:nvPr>
            <p:ph type="title"/>
          </p:nvPr>
        </p:nvSpPr>
        <p:spPr/>
        <p:txBody>
          <a:bodyPr/>
          <a:lstStyle/>
          <a:p>
            <a:r>
              <a:rPr kumimoji="0" lang="en-US"/>
              <a:t>Click to edit Master title style</a:t>
            </a:r>
          </a:p>
        </p:txBody>
      </p:sp>
      <p:sp>
        <p:nvSpPr>
          <p:cNvPr id="1048584" name="Date Placeholder 3"/>
          <p:cNvSpPr>
            <a:spLocks noGrp="1"/>
          </p:cNvSpPr>
          <p:nvPr>
            <p:ph type="dt" sz="half" idx="10"/>
          </p:nvPr>
        </p:nvSpPr>
        <p:spPr/>
        <p:txBody>
          <a:bodyPr/>
          <a:lstStyle/>
          <a:p>
            <a:fld id="{EDB946E4-3415-4021-8AFB-F99369AF9666}" type="datetimeFigureOut">
              <a:rPr lang="ar-SA" smtClean="0"/>
              <a:t>29/10/1444</a:t>
            </a:fld>
            <a:endParaRPr lang="ar-SA"/>
          </a:p>
        </p:txBody>
      </p:sp>
      <p:sp>
        <p:nvSpPr>
          <p:cNvPr id="1048585" name="Footer Placeholder 4"/>
          <p:cNvSpPr>
            <a:spLocks noGrp="1"/>
          </p:cNvSpPr>
          <p:nvPr>
            <p:ph type="ftr" sz="quarter" idx="11"/>
          </p:nvPr>
        </p:nvSpPr>
        <p:spPr/>
        <p:txBody>
          <a:bodyPr/>
          <a:lstStyle/>
          <a:p>
            <a:endParaRPr lang="ar-SA"/>
          </a:p>
        </p:txBody>
      </p:sp>
      <p:sp>
        <p:nvSpPr>
          <p:cNvPr id="1048586" name="Slide Number Placeholder 5"/>
          <p:cNvSpPr>
            <a:spLocks noGrp="1"/>
          </p:cNvSpPr>
          <p:nvPr>
            <p:ph type="sldNum" sz="quarter" idx="12"/>
          </p:nvPr>
        </p:nvSpPr>
        <p:spPr/>
        <p:txBody>
          <a:bodyPr/>
          <a:lstStyle/>
          <a:p>
            <a:fld id="{7BF29976-E4A7-4A6E-8A21-576DFAC64B98}" type="slidenum">
              <a:rPr lang="ar-SA" smtClean="0"/>
              <a:t>‹#›</a:t>
            </a:fld>
            <a:endParaRPr lang="ar-SA"/>
          </a:p>
        </p:txBody>
      </p:sp>
      <p:sp>
        <p:nvSpPr>
          <p:cNvPr id="1048587"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048882"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48883"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1048884"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1048885"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048886" name="Date Placeholder 3"/>
          <p:cNvSpPr>
            <a:spLocks noGrp="1"/>
          </p:cNvSpPr>
          <p:nvPr>
            <p:ph type="dt" sz="half" idx="10"/>
          </p:nvPr>
        </p:nvSpPr>
        <p:spPr/>
        <p:txBody>
          <a:bodyPr/>
          <a:lstStyle/>
          <a:p>
            <a:fld id="{EDB946E4-3415-4021-8AFB-F99369AF9666}" type="datetimeFigureOut">
              <a:rPr lang="ar-SA" smtClean="0"/>
              <a:t>29/10/1444</a:t>
            </a:fld>
            <a:endParaRPr lang="ar-SA"/>
          </a:p>
        </p:txBody>
      </p:sp>
      <p:sp>
        <p:nvSpPr>
          <p:cNvPr id="1048887" name="Footer Placeholder 4"/>
          <p:cNvSpPr>
            <a:spLocks noGrp="1"/>
          </p:cNvSpPr>
          <p:nvPr>
            <p:ph type="ftr" sz="quarter" idx="11"/>
          </p:nvPr>
        </p:nvSpPr>
        <p:spPr>
          <a:xfrm>
            <a:off x="800100" y="6172200"/>
            <a:ext cx="4000500" cy="457200"/>
          </a:xfrm>
        </p:spPr>
        <p:txBody>
          <a:bodyPr/>
          <a:lstStyle/>
          <a:p>
            <a:endParaRPr lang="ar-SA"/>
          </a:p>
        </p:txBody>
      </p:sp>
      <p:sp>
        <p:nvSpPr>
          <p:cNvPr id="1048888"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48889"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48890"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48891" name="Slide Number Placeholder 5"/>
          <p:cNvSpPr>
            <a:spLocks noGrp="1"/>
          </p:cNvSpPr>
          <p:nvPr>
            <p:ph type="sldNum" sz="quarter" idx="12"/>
          </p:nvPr>
        </p:nvSpPr>
        <p:spPr>
          <a:xfrm>
            <a:off x="146304" y="6208776"/>
            <a:ext cx="457200" cy="457200"/>
          </a:xfrm>
        </p:spPr>
        <p:txBody>
          <a:bodyPr/>
          <a:lstStyle/>
          <a:p>
            <a:fld id="{7BF29976-E4A7-4A6E-8A21-576DFAC64B98}" type="slidenum">
              <a:rPr lang="ar-SA" smtClean="0"/>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785" name="Title 1"/>
          <p:cNvSpPr>
            <a:spLocks noGrp="1"/>
          </p:cNvSpPr>
          <p:nvPr>
            <p:ph type="title"/>
          </p:nvPr>
        </p:nvSpPr>
        <p:spPr/>
        <p:txBody>
          <a:bodyPr/>
          <a:lstStyle/>
          <a:p>
            <a:r>
              <a:rPr kumimoji="0" lang="en-US"/>
              <a:t>Click to edit Master title style</a:t>
            </a:r>
          </a:p>
        </p:txBody>
      </p:sp>
      <p:sp>
        <p:nvSpPr>
          <p:cNvPr id="1048786" name="Date Placeholder 4"/>
          <p:cNvSpPr>
            <a:spLocks noGrp="1"/>
          </p:cNvSpPr>
          <p:nvPr>
            <p:ph type="dt" sz="half" idx="10"/>
          </p:nvPr>
        </p:nvSpPr>
        <p:spPr/>
        <p:txBody>
          <a:bodyPr/>
          <a:lstStyle/>
          <a:p>
            <a:fld id="{EDB946E4-3415-4021-8AFB-F99369AF9666}" type="datetimeFigureOut">
              <a:rPr lang="ar-SA" smtClean="0"/>
              <a:t>29/10/1444</a:t>
            </a:fld>
            <a:endParaRPr lang="ar-SA"/>
          </a:p>
        </p:txBody>
      </p:sp>
      <p:sp>
        <p:nvSpPr>
          <p:cNvPr id="1048787" name="Footer Placeholder 5"/>
          <p:cNvSpPr>
            <a:spLocks noGrp="1"/>
          </p:cNvSpPr>
          <p:nvPr>
            <p:ph type="ftr" sz="quarter" idx="11"/>
          </p:nvPr>
        </p:nvSpPr>
        <p:spPr/>
        <p:txBody>
          <a:bodyPr/>
          <a:lstStyle/>
          <a:p>
            <a:endParaRPr lang="ar-SA"/>
          </a:p>
        </p:txBody>
      </p:sp>
      <p:sp>
        <p:nvSpPr>
          <p:cNvPr id="1048788" name="Slide Number Placeholder 6"/>
          <p:cNvSpPr>
            <a:spLocks noGrp="1"/>
          </p:cNvSpPr>
          <p:nvPr>
            <p:ph type="sldNum" sz="quarter" idx="12"/>
          </p:nvPr>
        </p:nvSpPr>
        <p:spPr/>
        <p:txBody>
          <a:bodyPr/>
          <a:lstStyle/>
          <a:p>
            <a:fld id="{7BF29976-E4A7-4A6E-8A21-576DFAC64B98}" type="slidenum">
              <a:rPr lang="ar-SA" smtClean="0"/>
              <a:t>‹#›</a:t>
            </a:fld>
            <a:endParaRPr lang="ar-SA"/>
          </a:p>
        </p:txBody>
      </p:sp>
      <p:sp>
        <p:nvSpPr>
          <p:cNvPr id="104878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48790"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892" name="Title 1"/>
          <p:cNvSpPr>
            <a:spLocks noGrp="1"/>
          </p:cNvSpPr>
          <p:nvPr>
            <p:ph type="title"/>
          </p:nvPr>
        </p:nvSpPr>
        <p:spPr>
          <a:xfrm>
            <a:off x="914400" y="273050"/>
            <a:ext cx="7772400" cy="1143000"/>
          </a:xfrm>
        </p:spPr>
        <p:txBody>
          <a:bodyPr anchor="b" anchorCtr="0"/>
          <a:lstStyle/>
          <a:p>
            <a:r>
              <a:rPr kumimoji="0" lang="en-US"/>
              <a:t>Click to edit Master title style</a:t>
            </a:r>
          </a:p>
        </p:txBody>
      </p:sp>
      <p:sp>
        <p:nvSpPr>
          <p:cNvPr id="104889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104889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1048895" name="Date Placeholder 6"/>
          <p:cNvSpPr>
            <a:spLocks noGrp="1"/>
          </p:cNvSpPr>
          <p:nvPr>
            <p:ph type="dt" sz="half" idx="10"/>
          </p:nvPr>
        </p:nvSpPr>
        <p:spPr/>
        <p:txBody>
          <a:bodyPr/>
          <a:lstStyle/>
          <a:p>
            <a:fld id="{EDB946E4-3415-4021-8AFB-F99369AF9666}" type="datetimeFigureOut">
              <a:rPr lang="ar-SA" smtClean="0"/>
              <a:t>29/10/1444</a:t>
            </a:fld>
            <a:endParaRPr lang="ar-SA"/>
          </a:p>
        </p:txBody>
      </p:sp>
      <p:sp>
        <p:nvSpPr>
          <p:cNvPr id="1048896" name="Footer Placeholder 7"/>
          <p:cNvSpPr>
            <a:spLocks noGrp="1"/>
          </p:cNvSpPr>
          <p:nvPr>
            <p:ph type="ftr" sz="quarter" idx="11"/>
          </p:nvPr>
        </p:nvSpPr>
        <p:spPr/>
        <p:txBody>
          <a:bodyPr/>
          <a:lstStyle/>
          <a:p>
            <a:endParaRPr lang="ar-SA"/>
          </a:p>
        </p:txBody>
      </p:sp>
      <p:sp>
        <p:nvSpPr>
          <p:cNvPr id="1048897" name="Slide Number Placeholder 8"/>
          <p:cNvSpPr>
            <a:spLocks noGrp="1"/>
          </p:cNvSpPr>
          <p:nvPr>
            <p:ph type="sldNum" sz="quarter" idx="12"/>
          </p:nvPr>
        </p:nvSpPr>
        <p:spPr/>
        <p:txBody>
          <a:bodyPr/>
          <a:lstStyle/>
          <a:p>
            <a:fld id="{7BF29976-E4A7-4A6E-8A21-576DFAC64B98}" type="slidenum">
              <a:rPr lang="ar-SA" smtClean="0"/>
              <a:t>‹#›</a:t>
            </a:fld>
            <a:endParaRPr lang="ar-SA"/>
          </a:p>
        </p:txBody>
      </p:sp>
      <p:sp>
        <p:nvSpPr>
          <p:cNvPr id="1048898"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48899"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859" name="Title 1"/>
          <p:cNvSpPr>
            <a:spLocks noGrp="1"/>
          </p:cNvSpPr>
          <p:nvPr>
            <p:ph type="title"/>
          </p:nvPr>
        </p:nvSpPr>
        <p:spPr/>
        <p:txBody>
          <a:bodyPr/>
          <a:lstStyle/>
          <a:p>
            <a:r>
              <a:rPr kumimoji="0" lang="en-US"/>
              <a:t>Click to edit Master title style</a:t>
            </a:r>
          </a:p>
        </p:txBody>
      </p:sp>
      <p:sp>
        <p:nvSpPr>
          <p:cNvPr id="1048860" name="Date Placeholder 2"/>
          <p:cNvSpPr>
            <a:spLocks noGrp="1"/>
          </p:cNvSpPr>
          <p:nvPr>
            <p:ph type="dt" sz="half" idx="10"/>
          </p:nvPr>
        </p:nvSpPr>
        <p:spPr/>
        <p:txBody>
          <a:bodyPr/>
          <a:lstStyle/>
          <a:p>
            <a:fld id="{EDB946E4-3415-4021-8AFB-F99369AF9666}" type="datetimeFigureOut">
              <a:rPr lang="ar-SA" smtClean="0"/>
              <a:t>29/10/1444</a:t>
            </a:fld>
            <a:endParaRPr lang="ar-SA"/>
          </a:p>
        </p:txBody>
      </p:sp>
      <p:sp>
        <p:nvSpPr>
          <p:cNvPr id="1048861" name="Footer Placeholder 3"/>
          <p:cNvSpPr>
            <a:spLocks noGrp="1"/>
          </p:cNvSpPr>
          <p:nvPr>
            <p:ph type="ftr" sz="quarter" idx="11"/>
          </p:nvPr>
        </p:nvSpPr>
        <p:spPr/>
        <p:txBody>
          <a:bodyPr/>
          <a:lstStyle/>
          <a:p>
            <a:endParaRPr lang="ar-SA"/>
          </a:p>
        </p:txBody>
      </p:sp>
      <p:sp>
        <p:nvSpPr>
          <p:cNvPr id="1048862" name="Slide Number Placeholder 4"/>
          <p:cNvSpPr>
            <a:spLocks noGrp="1"/>
          </p:cNvSpPr>
          <p:nvPr>
            <p:ph type="sldNum" sz="quarter" idx="12"/>
          </p:nvPr>
        </p:nvSpPr>
        <p:spPr/>
        <p:txBody>
          <a:bodyPr/>
          <a:lstStyle/>
          <a:p>
            <a:fld id="{7BF29976-E4A7-4A6E-8A21-576DFAC64B98}"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602" name="Date Placeholder 1"/>
          <p:cNvSpPr>
            <a:spLocks noGrp="1"/>
          </p:cNvSpPr>
          <p:nvPr>
            <p:ph type="dt" sz="half" idx="10"/>
          </p:nvPr>
        </p:nvSpPr>
        <p:spPr/>
        <p:txBody>
          <a:bodyPr/>
          <a:lstStyle/>
          <a:p>
            <a:fld id="{EDB946E4-3415-4021-8AFB-F99369AF9666}" type="datetimeFigureOut">
              <a:rPr lang="ar-SA" smtClean="0"/>
              <a:t>29/10/1444</a:t>
            </a:fld>
            <a:endParaRPr lang="ar-SA"/>
          </a:p>
        </p:txBody>
      </p:sp>
      <p:sp>
        <p:nvSpPr>
          <p:cNvPr id="1048603" name="Footer Placeholder 2"/>
          <p:cNvSpPr>
            <a:spLocks noGrp="1"/>
          </p:cNvSpPr>
          <p:nvPr>
            <p:ph type="ftr" sz="quarter" idx="11"/>
          </p:nvPr>
        </p:nvSpPr>
        <p:spPr/>
        <p:txBody>
          <a:bodyPr/>
          <a:lstStyle/>
          <a:p>
            <a:endParaRPr lang="ar-SA"/>
          </a:p>
        </p:txBody>
      </p:sp>
      <p:sp>
        <p:nvSpPr>
          <p:cNvPr id="1048604" name="Slide Number Placeholder 3"/>
          <p:cNvSpPr>
            <a:spLocks noGrp="1"/>
          </p:cNvSpPr>
          <p:nvPr>
            <p:ph type="sldNum" sz="quarter" idx="12"/>
          </p:nvPr>
        </p:nvSpPr>
        <p:spPr/>
        <p:txBody>
          <a:bodyPr/>
          <a:lstStyle/>
          <a:p>
            <a:fld id="{7BF29976-E4A7-4A6E-8A21-576DFAC64B98}"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900"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1048901"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104890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104890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048904" name="Date Placeholder 4"/>
          <p:cNvSpPr>
            <a:spLocks noGrp="1"/>
          </p:cNvSpPr>
          <p:nvPr>
            <p:ph type="dt" sz="half" idx="10"/>
          </p:nvPr>
        </p:nvSpPr>
        <p:spPr/>
        <p:txBody>
          <a:bodyPr/>
          <a:lstStyle/>
          <a:p>
            <a:fld id="{EDB946E4-3415-4021-8AFB-F99369AF9666}" type="datetimeFigureOut">
              <a:rPr lang="ar-SA" smtClean="0"/>
              <a:t>29/10/1444</a:t>
            </a:fld>
            <a:endParaRPr lang="ar-SA"/>
          </a:p>
        </p:txBody>
      </p:sp>
      <p:sp>
        <p:nvSpPr>
          <p:cNvPr id="1048905" name="Footer Placeholder 5"/>
          <p:cNvSpPr>
            <a:spLocks noGrp="1"/>
          </p:cNvSpPr>
          <p:nvPr>
            <p:ph type="ftr" sz="quarter" idx="11"/>
          </p:nvPr>
        </p:nvSpPr>
        <p:spPr/>
        <p:txBody>
          <a:bodyPr/>
          <a:lstStyle/>
          <a:p>
            <a:endParaRPr lang="ar-SA"/>
          </a:p>
        </p:txBody>
      </p:sp>
      <p:sp>
        <p:nvSpPr>
          <p:cNvPr id="1048906" name="Slide Number Placeholder 6"/>
          <p:cNvSpPr>
            <a:spLocks noGrp="1"/>
          </p:cNvSpPr>
          <p:nvPr>
            <p:ph type="sldNum" sz="quarter" idx="12"/>
          </p:nvPr>
        </p:nvSpPr>
        <p:spPr/>
        <p:txBody>
          <a:bodyPr/>
          <a:lstStyle/>
          <a:p>
            <a:fld id="{7BF29976-E4A7-4A6E-8A21-576DFAC64B98}" type="slidenum">
              <a:rPr lang="ar-SA" smtClean="0"/>
              <a:t>‹#›</a:t>
            </a:fld>
            <a:endParaRPr lang="ar-SA"/>
          </a:p>
        </p:txBody>
      </p:sp>
      <p:sp>
        <p:nvSpPr>
          <p:cNvPr id="1048907"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868"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1048869"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48870" name="Date Placeholder 4"/>
          <p:cNvSpPr>
            <a:spLocks noGrp="1"/>
          </p:cNvSpPr>
          <p:nvPr>
            <p:ph type="dt" sz="half" idx="10"/>
          </p:nvPr>
        </p:nvSpPr>
        <p:spPr/>
        <p:txBody>
          <a:bodyPr/>
          <a:lstStyle/>
          <a:p>
            <a:fld id="{EDB946E4-3415-4021-8AFB-F99369AF9666}" type="datetimeFigureOut">
              <a:rPr lang="ar-SA" smtClean="0"/>
              <a:t>29/10/1444</a:t>
            </a:fld>
            <a:endParaRPr lang="ar-SA"/>
          </a:p>
        </p:txBody>
      </p:sp>
      <p:sp>
        <p:nvSpPr>
          <p:cNvPr id="1048871" name="Footer Placeholder 5"/>
          <p:cNvSpPr>
            <a:spLocks noGrp="1"/>
          </p:cNvSpPr>
          <p:nvPr>
            <p:ph type="ftr" sz="quarter" idx="11"/>
          </p:nvPr>
        </p:nvSpPr>
        <p:spPr>
          <a:xfrm>
            <a:off x="914400" y="6172200"/>
            <a:ext cx="3886200" cy="457200"/>
          </a:xfrm>
        </p:spPr>
        <p:txBody>
          <a:bodyPr/>
          <a:lstStyle/>
          <a:p>
            <a:endParaRPr lang="ar-SA"/>
          </a:p>
        </p:txBody>
      </p:sp>
      <p:sp>
        <p:nvSpPr>
          <p:cNvPr id="1048872" name="Slide Number Placeholder 6"/>
          <p:cNvSpPr>
            <a:spLocks noGrp="1"/>
          </p:cNvSpPr>
          <p:nvPr>
            <p:ph type="sldNum" sz="quarter" idx="12"/>
          </p:nvPr>
        </p:nvSpPr>
        <p:spPr>
          <a:xfrm>
            <a:off x="146304" y="6208776"/>
            <a:ext cx="457200" cy="457200"/>
          </a:xfrm>
        </p:spPr>
        <p:txBody>
          <a:bodyPr/>
          <a:lstStyle/>
          <a:p>
            <a:fld id="{7BF29976-E4A7-4A6E-8A21-576DFAC64B98}" type="slidenum">
              <a:rPr lang="ar-SA" smtClean="0"/>
              <a:t>‹#›</a:t>
            </a:fld>
            <a:endParaRPr lang="ar-SA"/>
          </a:p>
        </p:txBody>
      </p:sp>
      <p:sp>
        <p:nvSpPr>
          <p:cNvPr id="1048873"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48874"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48875"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48876"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48577"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1048578"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048579"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48580"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EDB946E4-3415-4021-8AFB-F99369AF9666}" type="datetimeFigureOut">
              <a:rPr lang="ar-SA" smtClean="0"/>
              <a:t>29/10/1444</a:t>
            </a:fld>
            <a:endParaRPr lang="ar-SA"/>
          </a:p>
        </p:txBody>
      </p:sp>
      <p:sp>
        <p:nvSpPr>
          <p:cNvPr id="1048581"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ar-SA"/>
          </a:p>
        </p:txBody>
      </p:sp>
      <p:sp>
        <p:nvSpPr>
          <p:cNvPr id="1048582"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7BF29976-E4A7-4A6E-8A21-576DFAC64B98}"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rtl="1" eaLnBrk="1" latinLnBrk="0" hangingPunct="1">
        <a:spcBef>
          <a:spcPct val="0"/>
        </a:spcBef>
        <a:buNone/>
        <a:defRPr kumimoji="0" sz="4000" kern="1200">
          <a:solidFill>
            <a:schemeClr val="tx2"/>
          </a:solidFill>
          <a:latin typeface="+mj-lt"/>
          <a:ea typeface="+mj-ea"/>
          <a:cs typeface="+mj-cs"/>
        </a:defRPr>
      </a:lvl1pPr>
    </p:titleStyle>
    <p:bodyStyle>
      <a:lvl1pPr marL="274320" indent="-274320" algn="r" rtl="1"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r" rtl="1"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r" rtl="1"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r" rtl="1"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r" rtl="1"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r" rtl="1"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r" rtl="1"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r" rtl="1"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22.jfif"/><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5" name="عنوان فرعي 2"/>
          <p:cNvSpPr>
            <a:spLocks noGrp="1"/>
          </p:cNvSpPr>
          <p:nvPr>
            <p:ph type="subTitle" idx="1"/>
          </p:nvPr>
        </p:nvSpPr>
        <p:spPr/>
        <p:txBody>
          <a:bodyPr>
            <a:normAutofit/>
          </a:bodyPr>
          <a:lstStyle/>
          <a:p>
            <a:pPr rtl="0"/>
            <a:r>
              <a:rPr lang="en-US" dirty="0">
                <a:solidFill>
                  <a:schemeClr val="tx1"/>
                </a:solidFill>
              </a:rPr>
              <a:t>Prepared by </a:t>
            </a:r>
          </a:p>
          <a:p>
            <a:pPr rtl="0"/>
            <a:r>
              <a:rPr lang="en-US" dirty="0">
                <a:solidFill>
                  <a:schemeClr val="tx1"/>
                </a:solidFill>
              </a:rPr>
              <a:t>Miss Fatima </a:t>
            </a:r>
            <a:r>
              <a:rPr lang="en-US" dirty="0" err="1">
                <a:solidFill>
                  <a:schemeClr val="tx1"/>
                </a:solidFill>
              </a:rPr>
              <a:t>Hirzallah</a:t>
            </a:r>
            <a:r>
              <a:rPr lang="en-US" dirty="0">
                <a:solidFill>
                  <a:schemeClr val="tx1"/>
                </a:solidFill>
              </a:rPr>
              <a:t> </a:t>
            </a:r>
          </a:p>
          <a:p>
            <a:pPr rtl="0"/>
            <a:r>
              <a:rPr lang="en-US" dirty="0">
                <a:solidFill>
                  <a:schemeClr val="tx1"/>
                </a:solidFill>
              </a:rPr>
              <a:t> RNS, MSN ,CNS, PhD </a:t>
            </a:r>
            <a:r>
              <a:rPr lang="en-US" dirty="0" err="1">
                <a:solidFill>
                  <a:schemeClr val="tx1"/>
                </a:solidFill>
              </a:rPr>
              <a:t>candidat</a:t>
            </a:r>
            <a:endParaRPr lang="ar-SA" dirty="0">
              <a:solidFill>
                <a:schemeClr val="tx1"/>
              </a:solidFill>
            </a:endParaRPr>
          </a:p>
        </p:txBody>
      </p:sp>
      <p:sp>
        <p:nvSpPr>
          <p:cNvPr id="1048636" name="عنوان 1"/>
          <p:cNvSpPr>
            <a:spLocks noGrp="1"/>
          </p:cNvSpPr>
          <p:nvPr>
            <p:ph type="ctrTitle"/>
          </p:nvPr>
        </p:nvSpPr>
        <p:spPr/>
        <p:txBody>
          <a:bodyPr>
            <a:normAutofit/>
          </a:bodyPr>
          <a:lstStyle/>
          <a:p>
            <a:r>
              <a:rPr lang="en-US" dirty="0"/>
              <a:t>Myocardial Infarction (MI)</a:t>
            </a:r>
            <a:br>
              <a:rPr lang="en-US" dirty="0"/>
            </a:br>
            <a:endParaRPr lang="ar-SA"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1" name="عنوان 1"/>
          <p:cNvSpPr>
            <a:spLocks noGrp="1"/>
          </p:cNvSpPr>
          <p:nvPr>
            <p:ph type="title"/>
          </p:nvPr>
        </p:nvSpPr>
        <p:spPr/>
        <p:txBody>
          <a:bodyPr>
            <a:normAutofit fontScale="90000"/>
          </a:bodyPr>
          <a:lstStyle/>
          <a:p>
            <a:pPr rtl="0"/>
            <a:r>
              <a:rPr lang="en-US" dirty="0"/>
              <a:t>Electrocardiogram(ECG)</a:t>
            </a:r>
            <a:br>
              <a:rPr lang="en-US" dirty="0"/>
            </a:br>
            <a:endParaRPr lang="ar-SA" dirty="0"/>
          </a:p>
        </p:txBody>
      </p:sp>
      <p:sp>
        <p:nvSpPr>
          <p:cNvPr id="1048672" name="عنصر نائب للمحتوى 2"/>
          <p:cNvSpPr>
            <a:spLocks noGrp="1"/>
          </p:cNvSpPr>
          <p:nvPr>
            <p:ph sz="quarter" idx="1"/>
          </p:nvPr>
        </p:nvSpPr>
        <p:spPr/>
        <p:txBody>
          <a:bodyPr>
            <a:normAutofit/>
          </a:bodyPr>
          <a:lstStyle/>
          <a:p>
            <a:pPr algn="l" rtl="0">
              <a:buNone/>
            </a:pPr>
            <a:r>
              <a:rPr lang="en-US" sz="3200" dirty="0"/>
              <a:t>The classic ECG changes are:</a:t>
            </a:r>
          </a:p>
          <a:p>
            <a:pPr algn="l" rtl="0"/>
            <a:r>
              <a:rPr lang="en-US" sz="3200" dirty="0"/>
              <a:t> </a:t>
            </a:r>
            <a:r>
              <a:rPr lang="en-US" sz="3200" b="1" dirty="0"/>
              <a:t>T-wave inversion</a:t>
            </a:r>
            <a:r>
              <a:rPr lang="en-US" sz="3200" dirty="0"/>
              <a:t>, </a:t>
            </a:r>
            <a:r>
              <a:rPr lang="en-US" sz="3200" b="1" dirty="0"/>
              <a:t>ST-segment elevation</a:t>
            </a:r>
            <a:r>
              <a:rPr lang="en-US" sz="3200" dirty="0"/>
              <a:t>, and development of an </a:t>
            </a:r>
            <a:r>
              <a:rPr lang="en-US" sz="3200" b="1" dirty="0"/>
              <a:t>abnormal Q wave </a:t>
            </a:r>
          </a:p>
          <a:p>
            <a:pPr algn="l" rtl="0"/>
            <a:r>
              <a:rPr lang="en-US" sz="3200" dirty="0"/>
              <a:t>Because infarction evolves over time, the ECG also changes over time</a:t>
            </a:r>
            <a:endParaRPr lang="ar-SA" sz="3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3" name="Rectangle 4"/>
          <p:cNvSpPr>
            <a:spLocks noGrp="1" noChangeArrowheads="1"/>
          </p:cNvSpPr>
          <p:nvPr>
            <p:ph type="title"/>
          </p:nvPr>
        </p:nvSpPr>
        <p:spPr/>
        <p:txBody>
          <a:bodyPr/>
          <a:lstStyle/>
          <a:p>
            <a:r>
              <a:rPr lang="en-US"/>
              <a:t>Diagnosis of AMI (continued)</a:t>
            </a:r>
          </a:p>
        </p:txBody>
      </p:sp>
      <p:sp>
        <p:nvSpPr>
          <p:cNvPr id="1048674" name="Footer Placeholder 2"/>
          <p:cNvSpPr>
            <a:spLocks noGrp="1"/>
          </p:cNvSpPr>
          <p:nvPr>
            <p:ph type="ftr" sz="quarter" idx="10"/>
          </p:nvPr>
        </p:nvSpPr>
        <p:spPr bwMode="auto">
          <a:ln>
            <a:miter lim="800000"/>
            <a:headEnd/>
            <a:tailEnd/>
          </a:ln>
        </p:spPr>
        <p:txBody>
          <a:bodyPr/>
          <a:lstStyle/>
          <a:p>
            <a:pPr fontAlgn="base">
              <a:spcBef>
                <a:spcPct val="0"/>
              </a:spcBef>
              <a:spcAft>
                <a:spcPct val="0"/>
              </a:spcAft>
            </a:pPr>
            <a:r>
              <a:rPr>
                <a:cs typeface="Arial" charset="0"/>
              </a:rPr>
              <a:t>Copyright © 2013, 2009, 2005, 2001, 1997, 1993 by Saunders, an imprint of Elsevier Inc.</a:t>
            </a:r>
          </a:p>
        </p:txBody>
      </p:sp>
      <p:sp>
        <p:nvSpPr>
          <p:cNvPr id="1048675" name="Slide Number Placeholder 4"/>
          <p:cNvSpPr>
            <a:spLocks noGrp="1"/>
          </p:cNvSpPr>
          <p:nvPr>
            <p:ph type="sldNum" sz="quarter" idx="11"/>
          </p:nvPr>
        </p:nvSpPr>
        <p:spPr bwMode="auto">
          <a:ln>
            <a:miter lim="800000"/>
            <a:headEnd/>
            <a:tailEnd/>
          </a:ln>
        </p:spPr>
        <p:txBody>
          <a:bodyPr/>
          <a:lstStyle/>
          <a:p>
            <a:pPr fontAlgn="base">
              <a:spcBef>
                <a:spcPct val="0"/>
              </a:spcBef>
              <a:spcAft>
                <a:spcPct val="0"/>
              </a:spcAft>
            </a:pPr>
            <a:fld id="{D01030CA-40CA-4BE6-8BA7-DED853DA9F5E}" type="slidenum">
              <a:rPr lang="en-US" smtClean="0">
                <a:cs typeface="Arial" charset="0"/>
              </a:rPr>
              <a:pPr fontAlgn="base">
                <a:spcBef>
                  <a:spcPct val="0"/>
                </a:spcBef>
                <a:spcAft>
                  <a:spcPct val="0"/>
                </a:spcAft>
              </a:pPr>
              <a:t>11</a:t>
            </a:fld>
            <a:endParaRPr lang="en-US">
              <a:cs typeface="Arial" charset="0"/>
            </a:endParaRPr>
          </a:p>
        </p:txBody>
      </p:sp>
      <p:pic>
        <p:nvPicPr>
          <p:cNvPr id="2097154" name="Picture 6" descr="\\192.168.7.143\els02\030_Sole6e_Evolve\From Client\Sole6e_19-Nov-2012\jpg\5e-Fig-12-9---for-Ch-12-PPT,-slide-52.jpg"/>
          <p:cNvPicPr>
            <a:picLocks noChangeAspect="1" noChangeArrowheads="1"/>
          </p:cNvPicPr>
          <p:nvPr/>
        </p:nvPicPr>
        <p:blipFill>
          <a:blip r:embed="rId3"/>
          <a:srcRect/>
          <a:stretch>
            <a:fillRect/>
          </a:stretch>
        </p:blipFill>
        <p:spPr bwMode="auto">
          <a:xfrm>
            <a:off x="1909763" y="1352550"/>
            <a:ext cx="5324475" cy="3727450"/>
          </a:xfrm>
          <a:prstGeom prst="rect">
            <a:avLst/>
          </a:prstGeom>
          <a:noFill/>
          <a:ln w="9525">
            <a:noFill/>
            <a:miter lim="800000"/>
            <a:headEnd/>
            <a:tailEnd/>
          </a:ln>
        </p:spPr>
      </p:pic>
      <p:sp>
        <p:nvSpPr>
          <p:cNvPr id="1048676" name="Rectangle 1"/>
          <p:cNvSpPr>
            <a:spLocks noChangeArrowheads="1"/>
          </p:cNvSpPr>
          <p:nvPr/>
        </p:nvSpPr>
        <p:spPr bwMode="auto">
          <a:xfrm>
            <a:off x="1828800" y="5154613"/>
            <a:ext cx="5354638" cy="1169987"/>
          </a:xfrm>
          <a:prstGeom prst="rect">
            <a:avLst/>
          </a:prstGeom>
          <a:noFill/>
          <a:ln w="9525">
            <a:noFill/>
            <a:miter lim="800000"/>
            <a:headEnd/>
            <a:tailEnd/>
          </a:ln>
        </p:spPr>
        <p:txBody>
          <a:bodyPr>
            <a:spAutoFit/>
          </a:bodyPr>
          <a:lstStyle/>
          <a:p>
            <a:r>
              <a:rPr lang="en-US" sz="1400" b="1" dirty="0"/>
              <a:t>FIGURE 12-9.</a:t>
            </a:r>
            <a:r>
              <a:rPr lang="en-US" sz="1400" dirty="0"/>
              <a:t> Electrocardiographic alterations associated with the three zones of myocardial infarction. </a:t>
            </a:r>
            <a:r>
              <a:rPr lang="en-US" sz="1400" i="1" dirty="0"/>
              <a:t>(From </a:t>
            </a:r>
            <a:r>
              <a:rPr lang="en-US" sz="1400" i="1" dirty="0" err="1"/>
              <a:t>McCance</a:t>
            </a:r>
            <a:r>
              <a:rPr lang="en-US" sz="1400" i="1" dirty="0"/>
              <a:t>, K. L., &amp; </a:t>
            </a:r>
            <a:r>
              <a:rPr lang="en-US" sz="1400" i="1" dirty="0" err="1"/>
              <a:t>Huether</a:t>
            </a:r>
            <a:r>
              <a:rPr lang="en-US" sz="1400" i="1" dirty="0"/>
              <a:t>, S. E. [Eds.]. [2006].</a:t>
            </a:r>
            <a:r>
              <a:rPr lang="en-US" sz="1400" dirty="0"/>
              <a:t> </a:t>
            </a:r>
            <a:r>
              <a:rPr lang="en-US" sz="1400" dirty="0" err="1"/>
              <a:t>Pathophysiology</a:t>
            </a:r>
            <a:r>
              <a:rPr lang="en-US" sz="1400" dirty="0"/>
              <a:t>: The biologic basis for disease in adults and children </a:t>
            </a:r>
            <a:r>
              <a:rPr lang="en-US" sz="1400" i="1" dirty="0"/>
              <a:t>[5th ed., p. 1114]. St. Louis: Mosby.)</a:t>
            </a:r>
            <a:endParaRPr lang="en-US"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0" name="Title 1"/>
          <p:cNvSpPr>
            <a:spLocks noGrp="1"/>
          </p:cNvSpPr>
          <p:nvPr>
            <p:ph type="title"/>
          </p:nvPr>
        </p:nvSpPr>
        <p:spPr/>
        <p:txBody>
          <a:bodyPr/>
          <a:lstStyle/>
          <a:p>
            <a:endParaRPr lang="en-US">
              <a:cs typeface="Times New Roman" pitchFamily="18" charset="0"/>
            </a:endParaRPr>
          </a:p>
        </p:txBody>
      </p:sp>
      <p:sp>
        <p:nvSpPr>
          <p:cNvPr id="1048681" name="Content Placeholder 2"/>
          <p:cNvSpPr>
            <a:spLocks noGrp="1"/>
          </p:cNvSpPr>
          <p:nvPr>
            <p:ph idx="1"/>
          </p:nvPr>
        </p:nvSpPr>
        <p:spPr/>
        <p:txBody>
          <a:bodyPr/>
          <a:lstStyle/>
          <a:p>
            <a:endParaRPr lang="en-US">
              <a:cs typeface="Arial" pitchFamily="34" charset="0"/>
            </a:endParaRPr>
          </a:p>
        </p:txBody>
      </p:sp>
      <p:pic>
        <p:nvPicPr>
          <p:cNvPr id="2097155" name="Picture 2" descr="http://t1.gstatic.com/images?q=tbn:ANd9GcT6OZwpF-FxrIKlIiNd69gqOhtulVltAdS7cyriExSLPznk1eKrwg"/>
          <p:cNvPicPr>
            <a:picLocks noChangeAspect="1" noChangeArrowheads="1"/>
          </p:cNvPicPr>
          <p:nvPr/>
        </p:nvPicPr>
        <p:blipFill>
          <a:blip r:embed="rId2"/>
          <a:srcRect/>
          <a:stretch>
            <a:fillRect/>
          </a:stretch>
        </p:blipFill>
        <p:spPr bwMode="auto">
          <a:xfrm>
            <a:off x="1600200" y="2590800"/>
            <a:ext cx="5791200" cy="253365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6" name="Picture 6" descr="npo000095"/>
          <p:cNvPicPr>
            <a:picLocks noChangeAspect="1" noChangeArrowheads="1"/>
          </p:cNvPicPr>
          <p:nvPr/>
        </p:nvPicPr>
        <p:blipFill>
          <a:blip r:embed="rId2" cstate="print"/>
          <a:srcRect/>
          <a:stretch>
            <a:fillRect/>
          </a:stretch>
        </p:blipFill>
        <p:spPr bwMode="auto">
          <a:xfrm>
            <a:off x="777875" y="1687513"/>
            <a:ext cx="7324725" cy="2305050"/>
          </a:xfrm>
          <a:prstGeom prst="rect">
            <a:avLst/>
          </a:prstGeom>
          <a:noFill/>
          <a:ln w="9525" algn="ctr">
            <a:noFill/>
            <a:miter lim="800000"/>
            <a:headEnd/>
            <a:tailEnd/>
          </a:ln>
          <a:effectLst/>
        </p:spPr>
      </p:pic>
      <p:sp>
        <p:nvSpPr>
          <p:cNvPr id="1048682" name="Text Box 4"/>
          <p:cNvSpPr txBox="1">
            <a:spLocks noChangeArrowheads="1"/>
          </p:cNvSpPr>
          <p:nvPr/>
        </p:nvSpPr>
        <p:spPr bwMode="auto">
          <a:xfrm>
            <a:off x="798513" y="4135438"/>
            <a:ext cx="3335337" cy="457200"/>
          </a:xfrm>
          <a:prstGeom prst="rect">
            <a:avLst/>
          </a:prstGeom>
          <a:noFill/>
          <a:ln w="9525">
            <a:noFill/>
            <a:miter lim="800000"/>
            <a:headEnd/>
            <a:tailEnd/>
          </a:ln>
          <a:effectLst/>
        </p:spPr>
        <p:txBody>
          <a:bodyPr wrap="none">
            <a:spAutoFit/>
          </a:bodyPr>
          <a:lstStyle/>
          <a:p>
            <a:r>
              <a:rPr lang="en-US"/>
              <a:t>Inversion of the T wave</a:t>
            </a:r>
          </a:p>
        </p:txBody>
      </p:sp>
      <p:sp>
        <p:nvSpPr>
          <p:cNvPr id="1048683" name="Text Box 5"/>
          <p:cNvSpPr txBox="1">
            <a:spLocks noChangeArrowheads="1"/>
          </p:cNvSpPr>
          <p:nvPr/>
        </p:nvSpPr>
        <p:spPr bwMode="auto">
          <a:xfrm>
            <a:off x="4911725" y="4144963"/>
            <a:ext cx="3794125" cy="457200"/>
          </a:xfrm>
          <a:prstGeom prst="rect">
            <a:avLst/>
          </a:prstGeom>
          <a:noFill/>
          <a:ln w="9525">
            <a:noFill/>
            <a:miter lim="800000"/>
            <a:headEnd/>
            <a:tailEnd/>
          </a:ln>
          <a:effectLst/>
        </p:spPr>
        <p:txBody>
          <a:bodyPr wrap="none">
            <a:spAutoFit/>
          </a:bodyPr>
          <a:lstStyle/>
          <a:p>
            <a:r>
              <a:rPr lang="en-US"/>
              <a:t>Depression of ST segment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4" name="Title 1"/>
          <p:cNvSpPr>
            <a:spLocks noGrp="1"/>
          </p:cNvSpPr>
          <p:nvPr>
            <p:ph type="title"/>
          </p:nvPr>
        </p:nvSpPr>
        <p:spPr/>
        <p:txBody>
          <a:bodyPr/>
          <a:lstStyle/>
          <a:p>
            <a:endParaRPr lang="en-US">
              <a:cs typeface="Times New Roman" pitchFamily="18" charset="0"/>
            </a:endParaRPr>
          </a:p>
        </p:txBody>
      </p:sp>
      <p:sp>
        <p:nvSpPr>
          <p:cNvPr id="1048685" name="Content Placeholder 2"/>
          <p:cNvSpPr>
            <a:spLocks noGrp="1"/>
          </p:cNvSpPr>
          <p:nvPr>
            <p:ph idx="1"/>
          </p:nvPr>
        </p:nvSpPr>
        <p:spPr/>
        <p:txBody>
          <a:bodyPr/>
          <a:lstStyle/>
          <a:p>
            <a:endParaRPr lang="en-US">
              <a:cs typeface="Arial" pitchFamily="34" charset="0"/>
            </a:endParaRPr>
          </a:p>
        </p:txBody>
      </p:sp>
      <p:pic>
        <p:nvPicPr>
          <p:cNvPr id="2097157" name="Picture 2" descr="http://t3.gstatic.com/images?q=tbn:ANd9GcT8h9G3rcH2SwUgUF0lcr2rNeuZ_Lyq8KwFeLw8XtTQTdk5kGuO"/>
          <p:cNvPicPr>
            <a:picLocks noChangeAspect="1" noChangeArrowheads="1"/>
          </p:cNvPicPr>
          <p:nvPr/>
        </p:nvPicPr>
        <p:blipFill>
          <a:blip r:embed="rId2"/>
          <a:srcRect/>
          <a:stretch>
            <a:fillRect/>
          </a:stretch>
        </p:blipFill>
        <p:spPr bwMode="auto">
          <a:xfrm>
            <a:off x="762000" y="2895600"/>
            <a:ext cx="7620000" cy="22098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8" name="Picture 2" descr="npo00009f"/>
          <p:cNvPicPr>
            <a:picLocks noChangeAspect="1" noChangeArrowheads="1"/>
          </p:cNvPicPr>
          <p:nvPr/>
        </p:nvPicPr>
        <p:blipFill>
          <a:blip r:embed="rId2" cstate="print"/>
          <a:srcRect/>
          <a:stretch>
            <a:fillRect/>
          </a:stretch>
        </p:blipFill>
        <p:spPr bwMode="auto">
          <a:xfrm>
            <a:off x="171450" y="920750"/>
            <a:ext cx="8816975" cy="5099050"/>
          </a:xfrm>
          <a:prstGeom prst="rect">
            <a:avLst/>
          </a:prstGeom>
          <a:noFill/>
          <a:ln w="9525" algn="ctr">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9" name="Picture 3" descr="npo00009d"/>
          <p:cNvPicPr>
            <a:picLocks noChangeAspect="1" noChangeArrowheads="1"/>
          </p:cNvPicPr>
          <p:nvPr/>
        </p:nvPicPr>
        <p:blipFill>
          <a:blip r:embed="rId2" cstate="print"/>
          <a:srcRect/>
          <a:stretch>
            <a:fillRect/>
          </a:stretch>
        </p:blipFill>
        <p:spPr bwMode="auto">
          <a:xfrm>
            <a:off x="609600" y="700088"/>
            <a:ext cx="8037513" cy="5154612"/>
          </a:xfrm>
          <a:prstGeom prst="rect">
            <a:avLst/>
          </a:prstGeom>
          <a:noFill/>
          <a:ln w="9525" algn="ctr">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6" name="عنوان 1"/>
          <p:cNvSpPr>
            <a:spLocks noGrp="1"/>
          </p:cNvSpPr>
          <p:nvPr>
            <p:ph type="title"/>
          </p:nvPr>
        </p:nvSpPr>
        <p:spPr/>
        <p:txBody>
          <a:bodyPr>
            <a:normAutofit fontScale="90000"/>
          </a:bodyPr>
          <a:lstStyle/>
          <a:p>
            <a:r>
              <a:rPr lang="en-US" dirty="0"/>
              <a:t/>
            </a:r>
            <a:br>
              <a:rPr lang="en-US" dirty="0"/>
            </a:br>
            <a:r>
              <a:rPr lang="en-US" dirty="0"/>
              <a:t> </a:t>
            </a:r>
            <a:br>
              <a:rPr lang="en-US" dirty="0"/>
            </a:br>
            <a:r>
              <a:rPr lang="en-US" dirty="0"/>
              <a:t> Various descriptions are used to further identify an MI:</a:t>
            </a:r>
            <a:endParaRPr lang="ar-SA" dirty="0"/>
          </a:p>
        </p:txBody>
      </p:sp>
      <p:sp>
        <p:nvSpPr>
          <p:cNvPr id="1048687" name="عنصر نائب للمحتوى 2"/>
          <p:cNvSpPr>
            <a:spLocks noGrp="1"/>
          </p:cNvSpPr>
          <p:nvPr>
            <p:ph sz="quarter" idx="1"/>
          </p:nvPr>
        </p:nvSpPr>
        <p:spPr/>
        <p:txBody>
          <a:bodyPr>
            <a:normAutofit/>
          </a:bodyPr>
          <a:lstStyle/>
          <a:p>
            <a:pPr marL="514350" indent="-514350" algn="l" rtl="0">
              <a:buFont typeface="+mj-lt"/>
              <a:buAutoNum type="arabicPeriod"/>
            </a:pPr>
            <a:endParaRPr lang="en-US" sz="2800" dirty="0"/>
          </a:p>
          <a:p>
            <a:pPr marL="514350" indent="-514350" algn="l" rtl="0">
              <a:buFont typeface="+mj-lt"/>
              <a:buAutoNum type="arabicPeriod"/>
            </a:pPr>
            <a:r>
              <a:rPr lang="en-US" sz="2800" dirty="0"/>
              <a:t>The type of MI (ST-segment elevation( </a:t>
            </a:r>
            <a:r>
              <a:rPr lang="en-US" sz="2800" b="1" dirty="0"/>
              <a:t>STEMI)</a:t>
            </a:r>
            <a:r>
              <a:rPr lang="en-US" sz="2800" dirty="0"/>
              <a:t>, non–ST-segment elevation (</a:t>
            </a:r>
            <a:r>
              <a:rPr lang="en-US" sz="2800" b="1" dirty="0"/>
              <a:t>NSTEMI</a:t>
            </a:r>
            <a:r>
              <a:rPr lang="en-US" sz="2800" dirty="0"/>
              <a:t>).</a:t>
            </a:r>
          </a:p>
          <a:p>
            <a:pPr marL="514350" indent="-514350" algn="l" rtl="0">
              <a:buFont typeface="+mj-lt"/>
              <a:buAutoNum type="arabicPeriod"/>
            </a:pPr>
            <a:r>
              <a:rPr lang="en-US" sz="2800" dirty="0"/>
              <a:t>location of the injury to the ventricular wall (anterior, inferior, posterior, or lateral wall) </a:t>
            </a:r>
          </a:p>
          <a:p>
            <a:pPr marL="514350" indent="-514350" algn="l" rtl="0">
              <a:buFont typeface="+mj-lt"/>
              <a:buAutoNum type="arabicPeriod"/>
            </a:pPr>
            <a:r>
              <a:rPr lang="en-US" sz="2800" dirty="0"/>
              <a:t>the point in time within the process of infarction (acute   or old).</a:t>
            </a:r>
          </a:p>
          <a:p>
            <a:endParaRPr lang="ar-SA"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8" name="عنوان 1"/>
          <p:cNvSpPr>
            <a:spLocks noGrp="1"/>
          </p:cNvSpPr>
          <p:nvPr>
            <p:ph type="title"/>
          </p:nvPr>
        </p:nvSpPr>
        <p:spPr>
          <a:xfrm>
            <a:off x="609600" y="762000"/>
            <a:ext cx="7772400" cy="838200"/>
          </a:xfrm>
        </p:spPr>
        <p:txBody>
          <a:bodyPr>
            <a:normAutofit fontScale="90000"/>
          </a:bodyPr>
          <a:lstStyle/>
          <a:p>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P</a:t>
            </a:r>
            <a:r>
              <a:rPr lang="en-US" sz="3600" dirty="0"/>
              <a:t>atients are diagnosed with one of the following forms of ACS</a:t>
            </a:r>
            <a:r>
              <a:rPr lang="en-US" sz="3100" dirty="0"/>
              <a:t>:</a:t>
            </a:r>
            <a:br>
              <a:rPr lang="en-US" sz="3100" dirty="0"/>
            </a:br>
            <a:endParaRPr lang="ar-SA" sz="3100" dirty="0"/>
          </a:p>
        </p:txBody>
      </p:sp>
      <p:sp>
        <p:nvSpPr>
          <p:cNvPr id="1048689" name="عنصر نائب للمحتوى 2"/>
          <p:cNvSpPr>
            <a:spLocks noGrp="1"/>
          </p:cNvSpPr>
          <p:nvPr>
            <p:ph sz="quarter" idx="1"/>
          </p:nvPr>
        </p:nvSpPr>
        <p:spPr/>
        <p:txBody>
          <a:bodyPr>
            <a:noAutofit/>
          </a:bodyPr>
          <a:lstStyle/>
          <a:p>
            <a:pPr algn="l" rtl="0"/>
            <a:r>
              <a:rPr lang="en-US" sz="2800" b="1" dirty="0"/>
              <a:t>Non–ST-segment elevation MI</a:t>
            </a:r>
            <a:r>
              <a:rPr lang="en-US" sz="2800" dirty="0"/>
              <a:t>: The patient has </a:t>
            </a:r>
            <a:r>
              <a:rPr lang="en-US" sz="2800" b="1" dirty="0"/>
              <a:t>elevated cardiac biomarkers </a:t>
            </a:r>
            <a:r>
              <a:rPr lang="en-US" sz="2800" dirty="0"/>
              <a:t>but no definite ECG evidence of acute MI.</a:t>
            </a:r>
            <a:endParaRPr lang="en-US" sz="2800" b="1" dirty="0"/>
          </a:p>
          <a:p>
            <a:pPr algn="l" rtl="0"/>
            <a:r>
              <a:rPr lang="en-US" sz="2800" b="1" dirty="0"/>
              <a:t>ST-segment elevation MI</a:t>
            </a:r>
            <a:r>
              <a:rPr lang="en-US" sz="2800" dirty="0"/>
              <a:t>: The patient has ECG </a:t>
            </a:r>
            <a:r>
              <a:rPr lang="en-US" sz="2800" b="1" dirty="0"/>
              <a:t>evidence of acute MI </a:t>
            </a:r>
            <a:r>
              <a:rPr lang="en-US" sz="2800" dirty="0"/>
              <a:t>with characteristic changes in two contiguous leads on a 12-lead ECG. In this type of MI, there is significant damage to the myocardium.</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0" name="Rectangle 6"/>
          <p:cNvSpPr>
            <a:spLocks noGrp="1" noChangeArrowheads="1"/>
          </p:cNvSpPr>
          <p:nvPr>
            <p:ph type="title"/>
          </p:nvPr>
        </p:nvSpPr>
        <p:spPr/>
        <p:txBody>
          <a:bodyPr/>
          <a:lstStyle/>
          <a:p>
            <a:r>
              <a:rPr lang="en-US"/>
              <a:t>Nursing Goals: AMI</a:t>
            </a:r>
          </a:p>
        </p:txBody>
      </p:sp>
      <p:sp>
        <p:nvSpPr>
          <p:cNvPr id="1048691" name="Rectangle 7"/>
          <p:cNvSpPr>
            <a:spLocks noGrp="1" noChangeArrowheads="1"/>
          </p:cNvSpPr>
          <p:nvPr>
            <p:ph idx="1"/>
          </p:nvPr>
        </p:nvSpPr>
        <p:spPr/>
        <p:txBody>
          <a:bodyPr/>
          <a:lstStyle/>
          <a:p>
            <a:pPr algn="l" rtl="0"/>
            <a:r>
              <a:rPr lang="en-US" dirty="0"/>
              <a:t>Maintain cardiac output</a:t>
            </a:r>
          </a:p>
          <a:p>
            <a:pPr algn="l" rtl="0"/>
            <a:r>
              <a:rPr lang="en-US" dirty="0"/>
              <a:t>Treat pain</a:t>
            </a:r>
          </a:p>
          <a:p>
            <a:pPr algn="l" rtl="0"/>
            <a:r>
              <a:rPr lang="en-US" dirty="0"/>
              <a:t>Assess for complications</a:t>
            </a:r>
          </a:p>
          <a:p>
            <a:pPr algn="l" rtl="0"/>
            <a:r>
              <a:rPr lang="en-US" dirty="0"/>
              <a:t>Increase activity tolerance</a:t>
            </a:r>
          </a:p>
          <a:p>
            <a:pPr algn="l" rtl="0"/>
            <a:r>
              <a:rPr lang="en-US" dirty="0"/>
              <a:t>Relieve anxiety</a:t>
            </a:r>
          </a:p>
          <a:p>
            <a:pPr algn="l" rtl="0"/>
            <a:r>
              <a:rPr lang="en-US" dirty="0"/>
              <a:t>Ongoing and discharge teaching</a:t>
            </a:r>
          </a:p>
        </p:txBody>
      </p:sp>
      <p:sp>
        <p:nvSpPr>
          <p:cNvPr id="1048692" name="Footer Placeholder 1"/>
          <p:cNvSpPr>
            <a:spLocks noGrp="1"/>
          </p:cNvSpPr>
          <p:nvPr>
            <p:ph type="ftr" sz="quarter" idx="10"/>
          </p:nvPr>
        </p:nvSpPr>
        <p:spPr bwMode="auto">
          <a:ln>
            <a:miter lim="800000"/>
            <a:headEnd/>
            <a:tailEnd/>
          </a:ln>
        </p:spPr>
        <p:txBody>
          <a:bodyPr/>
          <a:lstStyle/>
          <a:p>
            <a:pPr fontAlgn="base">
              <a:spcBef>
                <a:spcPct val="0"/>
              </a:spcBef>
              <a:spcAft>
                <a:spcPct val="0"/>
              </a:spcAft>
            </a:pPr>
            <a:r>
              <a:rPr>
                <a:cs typeface="Arial" charset="0"/>
              </a:rPr>
              <a:t>Copyright © 2013, 2009, 2005, 2001, 1997, 1993 by Saunders, an imprint of Elsevier Inc.</a:t>
            </a:r>
          </a:p>
        </p:txBody>
      </p:sp>
      <p:sp>
        <p:nvSpPr>
          <p:cNvPr id="1048693" name="Slide Number Placeholder 2"/>
          <p:cNvSpPr>
            <a:spLocks noGrp="1"/>
          </p:cNvSpPr>
          <p:nvPr>
            <p:ph type="sldNum" sz="quarter" idx="11"/>
          </p:nvPr>
        </p:nvSpPr>
        <p:spPr bwMode="auto">
          <a:ln>
            <a:miter lim="800000"/>
            <a:headEnd/>
            <a:tailEnd/>
          </a:ln>
        </p:spPr>
        <p:txBody>
          <a:bodyPr/>
          <a:lstStyle/>
          <a:p>
            <a:pPr fontAlgn="base">
              <a:spcBef>
                <a:spcPct val="0"/>
              </a:spcBef>
              <a:spcAft>
                <a:spcPct val="0"/>
              </a:spcAft>
            </a:pPr>
            <a:fld id="{4450DA4B-C3CB-4D29-BF14-8785624A0426}" type="slidenum">
              <a:rPr lang="en-US" smtClean="0">
                <a:cs typeface="Arial" charset="0"/>
              </a:rPr>
              <a:pPr fontAlgn="base">
                <a:spcBef>
                  <a:spcPct val="0"/>
                </a:spcBef>
                <a:spcAft>
                  <a:spcPct val="0"/>
                </a:spcAft>
              </a:pPr>
              <a:t>19</a:t>
            </a:fld>
            <a:endParaRPr lang="en-US">
              <a:cs typeface="Arial"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7" name="عنوان 1"/>
          <p:cNvSpPr>
            <a:spLocks noGrp="1"/>
          </p:cNvSpPr>
          <p:nvPr>
            <p:ph type="title"/>
          </p:nvPr>
        </p:nvSpPr>
        <p:spPr/>
        <p:txBody>
          <a:bodyPr/>
          <a:lstStyle/>
          <a:p>
            <a:r>
              <a:rPr lang="en-US" dirty="0"/>
              <a:t>Objectives</a:t>
            </a:r>
            <a:endParaRPr lang="ar-SA" dirty="0"/>
          </a:p>
        </p:txBody>
      </p:sp>
      <p:sp>
        <p:nvSpPr>
          <p:cNvPr id="1048638" name="عنصر نائب للمحتوى 2"/>
          <p:cNvSpPr>
            <a:spLocks noGrp="1"/>
          </p:cNvSpPr>
          <p:nvPr>
            <p:ph sz="quarter" idx="1"/>
          </p:nvPr>
        </p:nvSpPr>
        <p:spPr/>
        <p:txBody>
          <a:bodyPr>
            <a:normAutofit fontScale="96429"/>
          </a:bodyPr>
          <a:lstStyle/>
          <a:p>
            <a:pPr algn="l" rtl="0"/>
            <a:endParaRPr lang="en-US" sz="2800" dirty="0"/>
          </a:p>
          <a:p>
            <a:pPr algn="l" rtl="0"/>
            <a:r>
              <a:rPr lang="en-US" sz="3200" dirty="0"/>
              <a:t>Describe the </a:t>
            </a:r>
            <a:r>
              <a:rPr lang="en-US" sz="3200" dirty="0" err="1"/>
              <a:t>pathophysiology</a:t>
            </a:r>
            <a:r>
              <a:rPr lang="en-US" sz="3200" dirty="0"/>
              <a:t>, clinical manifestations, and treatment of myocardial infarction.</a:t>
            </a:r>
          </a:p>
          <a:p>
            <a:pPr algn="l" rtl="0"/>
            <a:r>
              <a:rPr lang="en-US" sz="3200" dirty="0"/>
              <a:t>Use the nursing process as a framework for care of a patient with acute coronary syndrome.</a:t>
            </a:r>
          </a:p>
          <a:p>
            <a:pPr algn="l" rtl="0"/>
            <a:r>
              <a:rPr lang="en-US" sz="3200" dirty="0"/>
              <a:t>Describe </a:t>
            </a:r>
            <a:r>
              <a:rPr lang="en-US" sz="3200" dirty="0" err="1"/>
              <a:t>percutaneous</a:t>
            </a:r>
            <a:r>
              <a:rPr lang="en-US" sz="3200" dirty="0"/>
              <a:t> coronary interventional and coronary artery revascularization procedures.</a:t>
            </a:r>
          </a:p>
          <a:p>
            <a:endParaRPr lang="ar-SA"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7" name="Rectangle 4"/>
          <p:cNvSpPr>
            <a:spLocks noGrp="1" noChangeArrowheads="1"/>
          </p:cNvSpPr>
          <p:nvPr>
            <p:ph type="title"/>
          </p:nvPr>
        </p:nvSpPr>
        <p:spPr/>
        <p:txBody>
          <a:bodyPr/>
          <a:lstStyle/>
          <a:p>
            <a:r>
              <a:rPr lang="en-US"/>
              <a:t>Complications of AMI</a:t>
            </a:r>
          </a:p>
        </p:txBody>
      </p:sp>
      <p:sp>
        <p:nvSpPr>
          <p:cNvPr id="1048698" name="Rectangle 5"/>
          <p:cNvSpPr>
            <a:spLocks noGrp="1" noChangeArrowheads="1"/>
          </p:cNvSpPr>
          <p:nvPr>
            <p:ph idx="1"/>
          </p:nvPr>
        </p:nvSpPr>
        <p:spPr/>
        <p:txBody>
          <a:bodyPr/>
          <a:lstStyle/>
          <a:p>
            <a:pPr algn="l" rtl="0"/>
            <a:r>
              <a:rPr lang="en-US" dirty="0" err="1"/>
              <a:t>Dysrhythmias</a:t>
            </a:r>
            <a:endParaRPr lang="en-US" dirty="0"/>
          </a:p>
          <a:p>
            <a:pPr algn="l" rtl="0"/>
            <a:r>
              <a:rPr lang="en-US" dirty="0"/>
              <a:t>Sudden death</a:t>
            </a:r>
          </a:p>
          <a:p>
            <a:pPr algn="l" rtl="0"/>
            <a:r>
              <a:rPr lang="en-US" dirty="0"/>
              <a:t>Congestive heart failure; </a:t>
            </a:r>
            <a:r>
              <a:rPr lang="en-US" dirty="0" err="1"/>
              <a:t>cardiogenic</a:t>
            </a:r>
            <a:r>
              <a:rPr lang="en-US" dirty="0"/>
              <a:t> shock</a:t>
            </a:r>
          </a:p>
          <a:p>
            <a:pPr algn="l" rtl="0"/>
            <a:r>
              <a:rPr lang="en-US" dirty="0"/>
              <a:t>Ventricular aneurysm or rupture</a:t>
            </a:r>
          </a:p>
          <a:p>
            <a:pPr algn="l" rtl="0"/>
            <a:r>
              <a:rPr lang="en-US" dirty="0"/>
              <a:t>Papillary muscle dysfunction</a:t>
            </a:r>
          </a:p>
          <a:p>
            <a:pPr algn="l" rtl="0"/>
            <a:r>
              <a:rPr lang="en-US" dirty="0" err="1"/>
              <a:t>Pericarditis</a:t>
            </a:r>
            <a:endParaRPr lang="en-US" dirty="0"/>
          </a:p>
        </p:txBody>
      </p:sp>
      <p:sp>
        <p:nvSpPr>
          <p:cNvPr id="1048699" name="Footer Placeholder 1"/>
          <p:cNvSpPr>
            <a:spLocks noGrp="1"/>
          </p:cNvSpPr>
          <p:nvPr>
            <p:ph type="ftr" sz="quarter" idx="10"/>
          </p:nvPr>
        </p:nvSpPr>
        <p:spPr bwMode="auto">
          <a:ln>
            <a:miter lim="800000"/>
            <a:headEnd/>
            <a:tailEnd/>
          </a:ln>
        </p:spPr>
        <p:txBody>
          <a:bodyPr/>
          <a:lstStyle/>
          <a:p>
            <a:pPr fontAlgn="base">
              <a:spcBef>
                <a:spcPct val="0"/>
              </a:spcBef>
              <a:spcAft>
                <a:spcPct val="0"/>
              </a:spcAft>
            </a:pPr>
            <a:r>
              <a:rPr>
                <a:cs typeface="Arial" charset="0"/>
              </a:rPr>
              <a:t>Copyright © 2013, 2009, 2005, 2001, 1997, 1993 by Saunders, an imprint of Elsevier Inc.</a:t>
            </a:r>
          </a:p>
        </p:txBody>
      </p:sp>
      <p:sp>
        <p:nvSpPr>
          <p:cNvPr id="1048700" name="Slide Number Placeholder 2"/>
          <p:cNvSpPr>
            <a:spLocks noGrp="1"/>
          </p:cNvSpPr>
          <p:nvPr>
            <p:ph type="sldNum" sz="quarter" idx="11"/>
          </p:nvPr>
        </p:nvSpPr>
        <p:spPr bwMode="auto">
          <a:ln>
            <a:miter lim="800000"/>
            <a:headEnd/>
            <a:tailEnd/>
          </a:ln>
        </p:spPr>
        <p:txBody>
          <a:bodyPr/>
          <a:lstStyle/>
          <a:p>
            <a:pPr fontAlgn="base">
              <a:spcBef>
                <a:spcPct val="0"/>
              </a:spcBef>
              <a:spcAft>
                <a:spcPct val="0"/>
              </a:spcAft>
            </a:pPr>
            <a:fld id="{044A1346-0370-4640-B930-7E88CEE3DABC}" type="slidenum">
              <a:rPr lang="en-US" smtClean="0">
                <a:cs typeface="Arial" charset="0"/>
              </a:rPr>
              <a:pPr fontAlgn="base">
                <a:spcBef>
                  <a:spcPct val="0"/>
                </a:spcBef>
                <a:spcAft>
                  <a:spcPct val="0"/>
                </a:spcAft>
              </a:pPr>
              <a:t>20</a:t>
            </a:fld>
            <a:endParaRPr lang="en-US">
              <a:cs typeface="Arial"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4" name="Rectangle 6"/>
          <p:cNvSpPr>
            <a:spLocks noGrp="1" noChangeArrowheads="1"/>
          </p:cNvSpPr>
          <p:nvPr>
            <p:ph type="title"/>
          </p:nvPr>
        </p:nvSpPr>
        <p:spPr/>
        <p:txBody>
          <a:bodyPr/>
          <a:lstStyle/>
          <a:p>
            <a:r>
              <a:rPr lang="en-US"/>
              <a:t>Medical Management: AMI</a:t>
            </a:r>
          </a:p>
        </p:txBody>
      </p:sp>
      <p:sp>
        <p:nvSpPr>
          <p:cNvPr id="1048705" name="Rectangle 7"/>
          <p:cNvSpPr>
            <a:spLocks noGrp="1" noChangeArrowheads="1"/>
          </p:cNvSpPr>
          <p:nvPr>
            <p:ph idx="1"/>
          </p:nvPr>
        </p:nvSpPr>
        <p:spPr/>
        <p:txBody>
          <a:bodyPr/>
          <a:lstStyle/>
          <a:p>
            <a:pPr algn="l" rtl="0"/>
            <a:r>
              <a:rPr lang="en-US" dirty="0"/>
              <a:t>Pain relief: morphine, nitroglycerin</a:t>
            </a:r>
          </a:p>
          <a:p>
            <a:pPr algn="l" rtl="0"/>
            <a:r>
              <a:rPr lang="en-US" dirty="0"/>
              <a:t>Oxygen</a:t>
            </a:r>
          </a:p>
          <a:p>
            <a:pPr algn="l" rtl="0"/>
            <a:r>
              <a:rPr lang="en-US" dirty="0"/>
              <a:t>Drugs affecting platelets</a:t>
            </a:r>
          </a:p>
          <a:p>
            <a:pPr lvl="1" algn="l" rtl="0"/>
            <a:r>
              <a:rPr lang="en-US" dirty="0"/>
              <a:t>ASA</a:t>
            </a:r>
          </a:p>
          <a:p>
            <a:pPr lvl="1" algn="l" rtl="0"/>
            <a:r>
              <a:rPr lang="en-US" dirty="0"/>
              <a:t>Glycoprotein </a:t>
            </a:r>
            <a:r>
              <a:rPr lang="en-US" dirty="0" err="1"/>
              <a:t>IIb</a:t>
            </a:r>
            <a:r>
              <a:rPr lang="en-US" dirty="0"/>
              <a:t>/</a:t>
            </a:r>
            <a:r>
              <a:rPr lang="en-US" dirty="0" err="1"/>
              <a:t>IIIa</a:t>
            </a:r>
            <a:r>
              <a:rPr lang="en-US" dirty="0"/>
              <a:t> inhibitors</a:t>
            </a:r>
          </a:p>
          <a:p>
            <a:pPr algn="l" rtl="0"/>
            <a:r>
              <a:rPr lang="en-US" dirty="0"/>
              <a:t>Beta-blockers</a:t>
            </a:r>
          </a:p>
          <a:p>
            <a:pPr algn="l" rtl="0"/>
            <a:r>
              <a:rPr lang="en-US" dirty="0"/>
              <a:t>Nitrates</a:t>
            </a:r>
          </a:p>
          <a:p>
            <a:pPr algn="l" rtl="0"/>
            <a:r>
              <a:rPr lang="en-US" dirty="0"/>
              <a:t>ACE inhibitors</a:t>
            </a:r>
          </a:p>
          <a:p>
            <a:pPr algn="l" rtl="0"/>
            <a:r>
              <a:rPr lang="en-US" dirty="0" err="1"/>
              <a:t>Antidysrhythmics</a:t>
            </a:r>
            <a:endParaRPr lang="en-US" dirty="0"/>
          </a:p>
        </p:txBody>
      </p:sp>
      <p:sp>
        <p:nvSpPr>
          <p:cNvPr id="1048706" name="Footer Placeholder 1"/>
          <p:cNvSpPr>
            <a:spLocks noGrp="1"/>
          </p:cNvSpPr>
          <p:nvPr>
            <p:ph type="ftr" sz="quarter" idx="10"/>
          </p:nvPr>
        </p:nvSpPr>
        <p:spPr bwMode="auto">
          <a:ln>
            <a:miter lim="800000"/>
            <a:headEnd/>
            <a:tailEnd/>
          </a:ln>
        </p:spPr>
        <p:txBody>
          <a:bodyPr/>
          <a:lstStyle/>
          <a:p>
            <a:pPr fontAlgn="base">
              <a:spcBef>
                <a:spcPct val="0"/>
              </a:spcBef>
              <a:spcAft>
                <a:spcPct val="0"/>
              </a:spcAft>
            </a:pPr>
            <a:r>
              <a:rPr>
                <a:cs typeface="Arial" charset="0"/>
              </a:rPr>
              <a:t>Copyright © 2013, 2009, 2005, 2001, 1997, 1993 by Saunders, an imprint of Elsevier Inc.</a:t>
            </a:r>
          </a:p>
        </p:txBody>
      </p:sp>
      <p:sp>
        <p:nvSpPr>
          <p:cNvPr id="1048707" name="Slide Number Placeholder 2"/>
          <p:cNvSpPr>
            <a:spLocks noGrp="1"/>
          </p:cNvSpPr>
          <p:nvPr>
            <p:ph type="sldNum" sz="quarter" idx="11"/>
          </p:nvPr>
        </p:nvSpPr>
        <p:spPr bwMode="auto">
          <a:ln>
            <a:miter lim="800000"/>
            <a:headEnd/>
            <a:tailEnd/>
          </a:ln>
        </p:spPr>
        <p:txBody>
          <a:bodyPr/>
          <a:lstStyle/>
          <a:p>
            <a:pPr fontAlgn="base">
              <a:spcBef>
                <a:spcPct val="0"/>
              </a:spcBef>
              <a:spcAft>
                <a:spcPct val="0"/>
              </a:spcAft>
            </a:pPr>
            <a:fld id="{B6C651E8-49D6-4329-983A-98665E64AC8B}" type="slidenum">
              <a:rPr lang="en-US" smtClean="0">
                <a:cs typeface="Arial" charset="0"/>
              </a:rPr>
              <a:pPr fontAlgn="base">
                <a:spcBef>
                  <a:spcPct val="0"/>
                </a:spcBef>
                <a:spcAft>
                  <a:spcPct val="0"/>
                </a:spcAft>
              </a:pPr>
              <a:t>21</a:t>
            </a:fld>
            <a:endParaRPr lang="en-US">
              <a:cs typeface="Arial"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1" name="Rectangle 2"/>
          <p:cNvSpPr>
            <a:spLocks noGrp="1" noChangeArrowheads="1"/>
          </p:cNvSpPr>
          <p:nvPr>
            <p:ph type="title"/>
          </p:nvPr>
        </p:nvSpPr>
        <p:spPr>
          <a:xfrm>
            <a:off x="379413" y="942975"/>
            <a:ext cx="8524875" cy="384175"/>
          </a:xfrm>
        </p:spPr>
        <p:txBody>
          <a:bodyPr>
            <a:normAutofit fontScale="90000"/>
          </a:bodyPr>
          <a:lstStyle/>
          <a:p>
            <a:r>
              <a:rPr lang="en-US" dirty="0"/>
              <a:t>Pharmacological Therapy</a:t>
            </a:r>
          </a:p>
        </p:txBody>
      </p:sp>
      <p:sp>
        <p:nvSpPr>
          <p:cNvPr id="1048712" name="Rectangle 3"/>
          <p:cNvSpPr>
            <a:spLocks noGrp="1" noChangeArrowheads="1"/>
          </p:cNvSpPr>
          <p:nvPr>
            <p:ph sz="quarter" idx="1"/>
          </p:nvPr>
        </p:nvSpPr>
        <p:spPr>
          <a:xfrm>
            <a:off x="279400" y="1673225"/>
            <a:ext cx="8613775" cy="4162425"/>
          </a:xfrm>
        </p:spPr>
        <p:txBody>
          <a:bodyPr>
            <a:noAutofit/>
          </a:bodyPr>
          <a:lstStyle/>
          <a:p>
            <a:pPr algn="l" rtl="0">
              <a:lnSpc>
                <a:spcPct val="80000"/>
              </a:lnSpc>
            </a:pPr>
            <a:r>
              <a:rPr lang="en-US" sz="2800" dirty="0"/>
              <a:t>Time is muscle; 6-hour window</a:t>
            </a:r>
            <a:endParaRPr lang="en-US" sz="2800" b="1" dirty="0"/>
          </a:p>
          <a:p>
            <a:pPr algn="l" rtl="0">
              <a:lnSpc>
                <a:spcPct val="80000"/>
              </a:lnSpc>
            </a:pPr>
            <a:r>
              <a:rPr lang="en-US" sz="2800" dirty="0"/>
              <a:t>Several </a:t>
            </a:r>
            <a:r>
              <a:rPr lang="en-US" sz="2800" b="1" dirty="0" err="1"/>
              <a:t>Fibrinolytics</a:t>
            </a:r>
            <a:r>
              <a:rPr lang="en-US" sz="2800" b="1" dirty="0"/>
              <a:t> /</a:t>
            </a:r>
            <a:r>
              <a:rPr lang="en-US" sz="2800" dirty="0"/>
              <a:t>thrombolytic agents available, such as:</a:t>
            </a:r>
            <a:endParaRPr lang="en-US" sz="2800" b="1" dirty="0"/>
          </a:p>
          <a:p>
            <a:pPr lvl="1" algn="l" rtl="0">
              <a:lnSpc>
                <a:spcPct val="80000"/>
              </a:lnSpc>
            </a:pPr>
            <a:r>
              <a:rPr lang="en-US" dirty="0" err="1"/>
              <a:t>Alteplase</a:t>
            </a:r>
            <a:r>
              <a:rPr lang="en-US" dirty="0"/>
              <a:t> – </a:t>
            </a:r>
            <a:r>
              <a:rPr lang="en-US" dirty="0" err="1"/>
              <a:t>tPA</a:t>
            </a:r>
            <a:endParaRPr lang="en-US" dirty="0"/>
          </a:p>
          <a:p>
            <a:pPr lvl="1" algn="l" rtl="0">
              <a:lnSpc>
                <a:spcPct val="80000"/>
              </a:lnSpc>
            </a:pPr>
            <a:r>
              <a:rPr lang="en-US" dirty="0" err="1"/>
              <a:t>Tenecteplase</a:t>
            </a:r>
            <a:r>
              <a:rPr lang="en-US" dirty="0"/>
              <a:t> – </a:t>
            </a:r>
            <a:r>
              <a:rPr lang="en-US" dirty="0" err="1"/>
              <a:t>tNK</a:t>
            </a:r>
            <a:endParaRPr lang="en-US" dirty="0"/>
          </a:p>
          <a:p>
            <a:pPr lvl="1" algn="l" rtl="0">
              <a:lnSpc>
                <a:spcPct val="80000"/>
              </a:lnSpc>
            </a:pPr>
            <a:r>
              <a:rPr lang="en-US" dirty="0" err="1"/>
              <a:t>Reteplase</a:t>
            </a:r>
            <a:r>
              <a:rPr lang="en-US" dirty="0"/>
              <a:t> –r-PA</a:t>
            </a:r>
          </a:p>
          <a:p>
            <a:pPr algn="l" rtl="0">
              <a:lnSpc>
                <a:spcPct val="80000"/>
              </a:lnSpc>
            </a:pPr>
            <a:r>
              <a:rPr lang="en-US" sz="2800" b="1" dirty="0"/>
              <a:t>Anticoagulants</a:t>
            </a:r>
          </a:p>
          <a:p>
            <a:pPr lvl="1" algn="l" rtl="0">
              <a:lnSpc>
                <a:spcPct val="80000"/>
              </a:lnSpc>
            </a:pPr>
            <a:r>
              <a:rPr lang="en-US" dirty="0"/>
              <a:t>Low-molecular-weight heparins</a:t>
            </a:r>
          </a:p>
          <a:p>
            <a:pPr lvl="1" algn="l" rtl="0">
              <a:lnSpc>
                <a:spcPct val="80000"/>
              </a:lnSpc>
            </a:pPr>
            <a:r>
              <a:rPr lang="en-US" dirty="0"/>
              <a:t> Heparin </a:t>
            </a:r>
          </a:p>
          <a:p>
            <a:pPr algn="l" rtl="0">
              <a:lnSpc>
                <a:spcPct val="80000"/>
              </a:lnSpc>
            </a:pPr>
            <a:r>
              <a:rPr lang="en-US" sz="2800" b="1" dirty="0"/>
              <a:t>Platelet Inhibitors</a:t>
            </a:r>
          </a:p>
          <a:p>
            <a:pPr lvl="1" algn="l" rtl="0">
              <a:lnSpc>
                <a:spcPct val="80000"/>
              </a:lnSpc>
            </a:pPr>
            <a:r>
              <a:rPr lang="en-US" dirty="0"/>
              <a:t>Aspirin</a:t>
            </a:r>
          </a:p>
          <a:p>
            <a:pPr lvl="1" algn="l" rtl="0">
              <a:lnSpc>
                <a:spcPct val="80000"/>
              </a:lnSpc>
            </a:pPr>
            <a:r>
              <a:rPr lang="en-US" dirty="0"/>
              <a:t>Glycoprotein </a:t>
            </a:r>
            <a:r>
              <a:rPr lang="en-US" dirty="0" err="1"/>
              <a:t>IIb</a:t>
            </a:r>
            <a:r>
              <a:rPr lang="en-US" dirty="0"/>
              <a:t>/</a:t>
            </a:r>
            <a:r>
              <a:rPr lang="en-US" dirty="0" err="1"/>
              <a:t>IIIa</a:t>
            </a:r>
            <a:r>
              <a:rPr lang="en-US" dirty="0"/>
              <a:t> inhibitors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3" name="عنوان 1"/>
          <p:cNvSpPr>
            <a:spLocks noGrp="1"/>
          </p:cNvSpPr>
          <p:nvPr>
            <p:ph type="title"/>
          </p:nvPr>
        </p:nvSpPr>
        <p:spPr/>
        <p:txBody>
          <a:bodyPr/>
          <a:lstStyle/>
          <a:p>
            <a:r>
              <a:rPr lang="en-US" dirty="0"/>
              <a:t>Pharmacological Therapy</a:t>
            </a:r>
            <a:endParaRPr lang="ar-SA" dirty="0"/>
          </a:p>
        </p:txBody>
      </p:sp>
      <p:sp>
        <p:nvSpPr>
          <p:cNvPr id="1048714" name="عنصر نائب للمحتوى 2"/>
          <p:cNvSpPr>
            <a:spLocks noGrp="1"/>
          </p:cNvSpPr>
          <p:nvPr>
            <p:ph sz="quarter" idx="1"/>
          </p:nvPr>
        </p:nvSpPr>
        <p:spPr/>
        <p:txBody>
          <a:bodyPr>
            <a:normAutofit/>
          </a:bodyPr>
          <a:lstStyle/>
          <a:p>
            <a:pPr algn="l" rtl="0"/>
            <a:r>
              <a:rPr lang="en-US" b="1" dirty="0" err="1"/>
              <a:t>Thrombolytics</a:t>
            </a:r>
            <a:r>
              <a:rPr lang="en-US" dirty="0"/>
              <a:t> or </a:t>
            </a:r>
            <a:r>
              <a:rPr lang="en-US" b="1" dirty="0" err="1"/>
              <a:t>Fibrinolytics</a:t>
            </a:r>
            <a:endParaRPr lang="en-US" dirty="0"/>
          </a:p>
          <a:p>
            <a:pPr algn="l" rtl="0"/>
            <a:r>
              <a:rPr lang="en-US" sz="2800" dirty="0"/>
              <a:t>The purpose of </a:t>
            </a:r>
            <a:r>
              <a:rPr lang="en-US" sz="2800" dirty="0" err="1"/>
              <a:t>thrombolytics</a:t>
            </a:r>
            <a:r>
              <a:rPr lang="en-US" sz="2800" dirty="0"/>
              <a:t> is to dissolve and </a:t>
            </a:r>
            <a:r>
              <a:rPr lang="en-US" sz="2800" dirty="0" err="1"/>
              <a:t>lyse</a:t>
            </a:r>
            <a:r>
              <a:rPr lang="en-US" sz="2800" dirty="0"/>
              <a:t> the thrombus in a coronary artery (</a:t>
            </a:r>
            <a:r>
              <a:rPr lang="en-US" sz="2800" dirty="0" err="1"/>
              <a:t>thrombolysis</a:t>
            </a:r>
            <a:r>
              <a:rPr lang="en-US" sz="2800" dirty="0"/>
              <a:t>) </a:t>
            </a:r>
          </a:p>
          <a:p>
            <a:pPr algn="l" rtl="0"/>
            <a:r>
              <a:rPr lang="en-US" sz="2800" dirty="0"/>
              <a:t>Allowing blood to flow through the coronary artery again (reperfusion)</a:t>
            </a:r>
          </a:p>
          <a:p>
            <a:pPr algn="l" rtl="0"/>
            <a:r>
              <a:rPr lang="en-US" sz="2800" dirty="0"/>
              <a:t>Minimizing the size of the infarction</a:t>
            </a:r>
          </a:p>
          <a:p>
            <a:pPr algn="l" rtl="0"/>
            <a:r>
              <a:rPr lang="en-US" sz="2800" dirty="0"/>
              <a:t>Preserving ventricular function</a:t>
            </a:r>
          </a:p>
          <a:p>
            <a:pPr algn="l" rtl="0"/>
            <a:endParaRPr lang="ar-SA"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5" name="عنوان 1"/>
          <p:cNvSpPr>
            <a:spLocks noGrp="1"/>
          </p:cNvSpPr>
          <p:nvPr>
            <p:ph type="title"/>
          </p:nvPr>
        </p:nvSpPr>
        <p:spPr/>
        <p:txBody>
          <a:bodyPr/>
          <a:lstStyle/>
          <a:p>
            <a:r>
              <a:rPr lang="en-US" dirty="0"/>
              <a:t>Pharmacological Therapy</a:t>
            </a:r>
            <a:endParaRPr lang="ar-SA" dirty="0"/>
          </a:p>
        </p:txBody>
      </p:sp>
      <p:sp>
        <p:nvSpPr>
          <p:cNvPr id="1048716" name="عنصر نائب للمحتوى 2"/>
          <p:cNvSpPr>
            <a:spLocks noGrp="1"/>
          </p:cNvSpPr>
          <p:nvPr>
            <p:ph sz="quarter" idx="1"/>
          </p:nvPr>
        </p:nvSpPr>
        <p:spPr/>
        <p:txBody>
          <a:bodyPr>
            <a:normAutofit fontScale="95962" lnSpcReduction="10000"/>
          </a:bodyPr>
          <a:lstStyle/>
          <a:p>
            <a:pPr algn="l" rtl="0"/>
            <a:r>
              <a:rPr lang="en-US" sz="3600" dirty="0" err="1"/>
              <a:t>Alteplase</a:t>
            </a:r>
            <a:r>
              <a:rPr lang="en-US" sz="3600" dirty="0"/>
              <a:t> is a tissue </a:t>
            </a:r>
            <a:r>
              <a:rPr lang="en-US" sz="3600" dirty="0" err="1"/>
              <a:t>plasminogen</a:t>
            </a:r>
            <a:r>
              <a:rPr lang="en-US" sz="3600" dirty="0"/>
              <a:t> activator (t-PA) that activates the </a:t>
            </a:r>
            <a:r>
              <a:rPr lang="en-US" sz="3600" dirty="0" err="1"/>
              <a:t>plasminogen</a:t>
            </a:r>
            <a:r>
              <a:rPr lang="en-US" sz="3600" dirty="0"/>
              <a:t> present on the blood clot.</a:t>
            </a:r>
          </a:p>
          <a:p>
            <a:pPr algn="l" rtl="0"/>
            <a:endParaRPr lang="en-US" sz="3600" dirty="0"/>
          </a:p>
          <a:p>
            <a:pPr algn="l" rtl="0"/>
            <a:r>
              <a:rPr lang="en-US" sz="3600" dirty="0"/>
              <a:t> An IV bolus dose is given and followed by an infusion. Aspirin and </a:t>
            </a:r>
            <a:r>
              <a:rPr lang="en-US" sz="3600" dirty="0" err="1"/>
              <a:t>unfractionated</a:t>
            </a:r>
            <a:r>
              <a:rPr lang="en-US" sz="3600" dirty="0"/>
              <a:t> heparin or LMWH may be used with t-PA to prevent another clot from forming at the same lesion site.</a:t>
            </a:r>
          </a:p>
          <a:p>
            <a:endParaRPr lang="ar-SA"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7" name="Rectangle 4"/>
          <p:cNvSpPr>
            <a:spLocks noGrp="1" noChangeArrowheads="1"/>
          </p:cNvSpPr>
          <p:nvPr>
            <p:ph type="title"/>
          </p:nvPr>
        </p:nvSpPr>
        <p:spPr/>
        <p:txBody>
          <a:bodyPr/>
          <a:lstStyle/>
          <a:p>
            <a:r>
              <a:rPr lang="en-US"/>
              <a:t>Interventional Cardiology</a:t>
            </a:r>
          </a:p>
        </p:txBody>
      </p:sp>
      <p:sp>
        <p:nvSpPr>
          <p:cNvPr id="1048718" name="Rectangle 5"/>
          <p:cNvSpPr>
            <a:spLocks noGrp="1" noChangeArrowheads="1"/>
          </p:cNvSpPr>
          <p:nvPr>
            <p:ph idx="1"/>
          </p:nvPr>
        </p:nvSpPr>
        <p:spPr/>
        <p:txBody>
          <a:bodyPr/>
          <a:lstStyle/>
          <a:p>
            <a:pPr algn="l" rtl="0"/>
            <a:r>
              <a:rPr lang="en-US" sz="3200" dirty="0"/>
              <a:t>Variety of procedures</a:t>
            </a:r>
          </a:p>
          <a:p>
            <a:pPr algn="l" rtl="0"/>
            <a:r>
              <a:rPr lang="en-US" sz="3200" dirty="0"/>
              <a:t>Emergent </a:t>
            </a:r>
            <a:r>
              <a:rPr lang="en-US" sz="3200" b="1" dirty="0"/>
              <a:t>PCI</a:t>
            </a:r>
            <a:r>
              <a:rPr lang="en-US" sz="3200" dirty="0"/>
              <a:t> procedures (</a:t>
            </a:r>
            <a:r>
              <a:rPr lang="en-US" sz="3200" b="1" dirty="0" err="1"/>
              <a:t>Percutaneous</a:t>
            </a:r>
            <a:r>
              <a:rPr lang="en-US" sz="3200" b="1" dirty="0"/>
              <a:t> Coronary Intervention) </a:t>
            </a:r>
            <a:r>
              <a:rPr lang="en-US" sz="3200" dirty="0"/>
              <a:t>(</a:t>
            </a:r>
            <a:r>
              <a:rPr lang="en-US" sz="3200" dirty="0" err="1"/>
              <a:t>eg</a:t>
            </a:r>
            <a:r>
              <a:rPr lang="en-US" sz="3200" dirty="0"/>
              <a:t>, </a:t>
            </a:r>
            <a:r>
              <a:rPr lang="en-US" sz="3200" dirty="0" err="1"/>
              <a:t>percutaneous</a:t>
            </a:r>
            <a:r>
              <a:rPr lang="en-US" sz="3200" dirty="0"/>
              <a:t> </a:t>
            </a:r>
            <a:r>
              <a:rPr lang="en-US" sz="3200" dirty="0" err="1"/>
              <a:t>transluminal</a:t>
            </a:r>
            <a:r>
              <a:rPr lang="en-US" sz="3200" dirty="0"/>
              <a:t> coronary angioplasty [PTCA], intracoronary stents, and </a:t>
            </a:r>
            <a:r>
              <a:rPr lang="en-US" sz="3200" dirty="0" err="1"/>
              <a:t>atherectomy</a:t>
            </a:r>
            <a:r>
              <a:rPr lang="en-US" sz="3200" dirty="0"/>
              <a:t>) </a:t>
            </a:r>
          </a:p>
          <a:p>
            <a:pPr algn="l" rtl="0"/>
            <a:r>
              <a:rPr lang="en-US" sz="3200" dirty="0"/>
              <a:t>and CABG</a:t>
            </a:r>
            <a:r>
              <a:rPr lang="en-US" sz="3600" dirty="0"/>
              <a:t>.</a:t>
            </a:r>
            <a:endParaRPr lang="ar-SA" sz="3600" dirty="0"/>
          </a:p>
          <a:p>
            <a:pPr algn="l" rtl="0"/>
            <a:endParaRPr lang="en-US" dirty="0"/>
          </a:p>
        </p:txBody>
      </p:sp>
      <p:sp>
        <p:nvSpPr>
          <p:cNvPr id="1048719" name="Footer Placeholder 1"/>
          <p:cNvSpPr>
            <a:spLocks noGrp="1"/>
          </p:cNvSpPr>
          <p:nvPr>
            <p:ph type="ftr" sz="quarter" idx="10"/>
          </p:nvPr>
        </p:nvSpPr>
        <p:spPr bwMode="auto">
          <a:ln>
            <a:miter lim="800000"/>
            <a:headEnd/>
            <a:tailEnd/>
          </a:ln>
        </p:spPr>
        <p:txBody>
          <a:bodyPr/>
          <a:lstStyle/>
          <a:p>
            <a:pPr fontAlgn="base">
              <a:spcBef>
                <a:spcPct val="0"/>
              </a:spcBef>
              <a:spcAft>
                <a:spcPct val="0"/>
              </a:spcAft>
            </a:pPr>
            <a:r>
              <a:rPr>
                <a:cs typeface="Arial" charset="0"/>
              </a:rPr>
              <a:t>Copyright © 2013, 2009, 2005, 2001, 1997, 1993 by Saunders, an imprint of Elsevier Inc.</a:t>
            </a:r>
          </a:p>
        </p:txBody>
      </p:sp>
      <p:sp>
        <p:nvSpPr>
          <p:cNvPr id="1048720" name="Slide Number Placeholder 2"/>
          <p:cNvSpPr>
            <a:spLocks noGrp="1"/>
          </p:cNvSpPr>
          <p:nvPr>
            <p:ph type="sldNum" sz="quarter" idx="11"/>
          </p:nvPr>
        </p:nvSpPr>
        <p:spPr bwMode="auto">
          <a:ln>
            <a:miter lim="800000"/>
            <a:headEnd/>
            <a:tailEnd/>
          </a:ln>
        </p:spPr>
        <p:txBody>
          <a:bodyPr/>
          <a:lstStyle/>
          <a:p>
            <a:pPr fontAlgn="base">
              <a:spcBef>
                <a:spcPct val="0"/>
              </a:spcBef>
              <a:spcAft>
                <a:spcPct val="0"/>
              </a:spcAft>
            </a:pPr>
            <a:fld id="{A66DDD0B-C708-430C-9594-18BF9CF5BB08}" type="slidenum">
              <a:rPr lang="en-US" smtClean="0">
                <a:cs typeface="Arial" charset="0"/>
              </a:rPr>
              <a:pPr fontAlgn="base">
                <a:spcBef>
                  <a:spcPct val="0"/>
                </a:spcBef>
                <a:spcAft>
                  <a:spcPct val="0"/>
                </a:spcAft>
              </a:pPr>
              <a:t>25</a:t>
            </a:fld>
            <a:endParaRPr lang="en-US">
              <a:cs typeface="Arial"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0" name="Picture 2" descr="npo00005f"/>
          <p:cNvPicPr>
            <a:picLocks noChangeAspect="1" noChangeArrowheads="1"/>
          </p:cNvPicPr>
          <p:nvPr/>
        </p:nvPicPr>
        <p:blipFill>
          <a:blip r:embed="rId2" cstate="print"/>
          <a:srcRect/>
          <a:stretch>
            <a:fillRect/>
          </a:stretch>
        </p:blipFill>
        <p:spPr bwMode="auto">
          <a:xfrm>
            <a:off x="2133600" y="733425"/>
            <a:ext cx="4291013" cy="5307013"/>
          </a:xfrm>
          <a:prstGeom prst="rect">
            <a:avLst/>
          </a:prstGeom>
          <a:noFill/>
          <a:ln w="9525" algn="ctr">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1" name="Picture 3" descr="npo00005d"/>
          <p:cNvPicPr>
            <a:picLocks noChangeAspect="1" noChangeArrowheads="1"/>
          </p:cNvPicPr>
          <p:nvPr/>
        </p:nvPicPr>
        <p:blipFill>
          <a:blip r:embed="rId2" cstate="print"/>
          <a:srcRect/>
          <a:stretch>
            <a:fillRect/>
          </a:stretch>
        </p:blipFill>
        <p:spPr bwMode="auto">
          <a:xfrm>
            <a:off x="2025650" y="911225"/>
            <a:ext cx="4854575" cy="4957763"/>
          </a:xfrm>
          <a:prstGeom prst="rect">
            <a:avLst/>
          </a:prstGeom>
          <a:noFill/>
          <a:ln w="9525" algn="ctr">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2" name="Picture 2" descr="npo000061"/>
          <p:cNvPicPr>
            <a:picLocks noChangeAspect="1" noChangeArrowheads="1"/>
          </p:cNvPicPr>
          <p:nvPr/>
        </p:nvPicPr>
        <p:blipFill>
          <a:blip r:embed="rId2" cstate="print"/>
          <a:srcRect/>
          <a:stretch>
            <a:fillRect/>
          </a:stretch>
        </p:blipFill>
        <p:spPr bwMode="auto">
          <a:xfrm>
            <a:off x="2270125" y="661988"/>
            <a:ext cx="4400550" cy="5456237"/>
          </a:xfrm>
          <a:prstGeom prst="rect">
            <a:avLst/>
          </a:prstGeom>
          <a:noFill/>
          <a:ln w="9525" algn="ctr">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3" name="Picture 2" descr="npo000063"/>
          <p:cNvPicPr>
            <a:picLocks noChangeAspect="1" noChangeArrowheads="1"/>
          </p:cNvPicPr>
          <p:nvPr/>
        </p:nvPicPr>
        <p:blipFill>
          <a:blip r:embed="rId2" cstate="print"/>
          <a:srcRect/>
          <a:stretch>
            <a:fillRect/>
          </a:stretch>
        </p:blipFill>
        <p:spPr bwMode="auto">
          <a:xfrm>
            <a:off x="179388" y="993775"/>
            <a:ext cx="8777287" cy="5249863"/>
          </a:xfrm>
          <a:prstGeom prst="rect">
            <a:avLst/>
          </a:prstGeom>
          <a:noFill/>
          <a:ln w="9525" algn="ctr">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9" name="عنوان 1"/>
          <p:cNvSpPr>
            <a:spLocks noGrp="1"/>
          </p:cNvSpPr>
          <p:nvPr>
            <p:ph type="title"/>
          </p:nvPr>
        </p:nvSpPr>
        <p:spPr/>
        <p:txBody>
          <a:bodyPr>
            <a:normAutofit fontScale="90000"/>
          </a:bodyPr>
          <a:lstStyle/>
          <a:p>
            <a:r>
              <a:rPr lang="en-US" dirty="0" err="1"/>
              <a:t>Pathophysiology</a:t>
            </a:r>
            <a:r>
              <a:rPr lang="en-US" dirty="0"/>
              <a:t/>
            </a:r>
            <a:br>
              <a:rPr lang="en-US" dirty="0"/>
            </a:br>
            <a:endParaRPr lang="ar-SA" dirty="0"/>
          </a:p>
        </p:txBody>
      </p:sp>
      <p:sp>
        <p:nvSpPr>
          <p:cNvPr id="1048640" name="عنصر نائب للمحتوى 2"/>
          <p:cNvSpPr>
            <a:spLocks noGrp="1"/>
          </p:cNvSpPr>
          <p:nvPr>
            <p:ph sz="quarter" idx="1"/>
          </p:nvPr>
        </p:nvSpPr>
        <p:spPr>
          <a:xfrm>
            <a:off x="914400" y="1295400"/>
            <a:ext cx="7772400" cy="4572000"/>
          </a:xfrm>
        </p:spPr>
        <p:txBody>
          <a:bodyPr>
            <a:normAutofit fontScale="96154"/>
          </a:bodyPr>
          <a:lstStyle/>
          <a:p>
            <a:pPr algn="l" rtl="0"/>
            <a:r>
              <a:rPr lang="en-US" sz="3200" dirty="0"/>
              <a:t>In an MI, an </a:t>
            </a:r>
            <a:r>
              <a:rPr lang="en-US" sz="3200" b="1" dirty="0"/>
              <a:t>area of the myocardium is permanently destroyed.</a:t>
            </a:r>
          </a:p>
          <a:p>
            <a:pPr algn="l" rtl="0"/>
            <a:r>
              <a:rPr lang="en-US" sz="3200" dirty="0"/>
              <a:t> </a:t>
            </a:r>
            <a:r>
              <a:rPr lang="en-US" sz="3200" b="1" dirty="0"/>
              <a:t>MI </a:t>
            </a:r>
            <a:r>
              <a:rPr lang="en-US" sz="3200" dirty="0"/>
              <a:t>is usually caused by </a:t>
            </a:r>
            <a:r>
              <a:rPr lang="en-US" sz="3200" b="1" dirty="0"/>
              <a:t>reduced blood flow in a coronary artery</a:t>
            </a:r>
            <a:r>
              <a:rPr lang="en-US" sz="3200" dirty="0"/>
              <a:t> due to </a:t>
            </a:r>
            <a:r>
              <a:rPr lang="en-US" sz="3200" b="1" u="sng" dirty="0"/>
              <a:t>rupture of an atherosclerotic plaque</a:t>
            </a:r>
            <a:r>
              <a:rPr lang="en-US" sz="3200" dirty="0"/>
              <a:t> and following </a:t>
            </a:r>
            <a:r>
              <a:rPr lang="en-US" sz="3200" b="1" u="sng" dirty="0"/>
              <a:t>occlusion of the artery </a:t>
            </a:r>
            <a:r>
              <a:rPr lang="en-US" sz="3200" dirty="0"/>
              <a:t>by a thrombus. </a:t>
            </a:r>
          </a:p>
          <a:p>
            <a:pPr algn="l" rtl="0"/>
            <a:r>
              <a:rPr lang="en-US" sz="3200" dirty="0"/>
              <a:t>In unstable angina, the plaque ruptures but the artery is not completely occluded </a:t>
            </a:r>
            <a:r>
              <a:rPr lang="en-US" sz="2800" dirty="0"/>
              <a:t>.</a:t>
            </a:r>
          </a:p>
          <a:p>
            <a:endParaRPr lang="ar-SA"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4" name="Picture 3" descr="npo000065"/>
          <p:cNvPicPr>
            <a:picLocks noChangeAspect="1" noChangeArrowheads="1"/>
          </p:cNvPicPr>
          <p:nvPr/>
        </p:nvPicPr>
        <p:blipFill>
          <a:blip r:embed="rId2" cstate="print"/>
          <a:srcRect/>
          <a:stretch>
            <a:fillRect/>
          </a:stretch>
        </p:blipFill>
        <p:spPr bwMode="auto">
          <a:xfrm>
            <a:off x="233363" y="1104900"/>
            <a:ext cx="8745537" cy="5162550"/>
          </a:xfrm>
          <a:prstGeom prst="rect">
            <a:avLst/>
          </a:prstGeom>
          <a:noFill/>
          <a:ln w="9525" algn="ctr">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4" name="Rectangle 4"/>
          <p:cNvSpPr>
            <a:spLocks noGrp="1" noChangeArrowheads="1"/>
          </p:cNvSpPr>
          <p:nvPr>
            <p:ph type="title"/>
          </p:nvPr>
        </p:nvSpPr>
        <p:spPr/>
        <p:txBody>
          <a:bodyPr/>
          <a:lstStyle/>
          <a:p>
            <a:r>
              <a:rPr lang="en-US"/>
              <a:t>PTCA</a:t>
            </a:r>
          </a:p>
        </p:txBody>
      </p:sp>
      <p:sp>
        <p:nvSpPr>
          <p:cNvPr id="1048725" name="Rectangle 5"/>
          <p:cNvSpPr>
            <a:spLocks noGrp="1" noChangeArrowheads="1"/>
          </p:cNvSpPr>
          <p:nvPr>
            <p:ph idx="1"/>
          </p:nvPr>
        </p:nvSpPr>
        <p:spPr/>
        <p:txBody>
          <a:bodyPr/>
          <a:lstStyle/>
          <a:p>
            <a:pPr algn="l" rtl="0"/>
            <a:r>
              <a:rPr lang="en-US" dirty="0"/>
              <a:t>Goal to increase blood flow to myocardium</a:t>
            </a:r>
          </a:p>
          <a:p>
            <a:pPr algn="l" rtl="0"/>
            <a:r>
              <a:rPr lang="en-US" dirty="0"/>
              <a:t>Criteria</a:t>
            </a:r>
          </a:p>
          <a:p>
            <a:pPr lvl="1" algn="l" rtl="0"/>
            <a:r>
              <a:rPr lang="en-US" dirty="0"/>
              <a:t>Uncompromised collateral flow</a:t>
            </a:r>
          </a:p>
          <a:p>
            <a:pPr lvl="1" algn="l" rtl="0"/>
            <a:r>
              <a:rPr lang="en-US" dirty="0" err="1"/>
              <a:t>Noncalcified</a:t>
            </a:r>
            <a:r>
              <a:rPr lang="en-US" dirty="0"/>
              <a:t> lesions</a:t>
            </a:r>
          </a:p>
          <a:p>
            <a:pPr lvl="1" algn="l" rtl="0"/>
            <a:r>
              <a:rPr lang="en-US" dirty="0"/>
              <a:t>Lesions not on bifurcations of vessels</a:t>
            </a:r>
          </a:p>
          <a:p>
            <a:pPr algn="l" rtl="0"/>
            <a:r>
              <a:rPr lang="en-US" dirty="0"/>
              <a:t>Balloon catheter is inflated</a:t>
            </a:r>
          </a:p>
        </p:txBody>
      </p:sp>
      <p:sp>
        <p:nvSpPr>
          <p:cNvPr id="1048726" name="Footer Placeholder 1"/>
          <p:cNvSpPr>
            <a:spLocks noGrp="1"/>
          </p:cNvSpPr>
          <p:nvPr>
            <p:ph type="ftr" sz="quarter" idx="10"/>
          </p:nvPr>
        </p:nvSpPr>
        <p:spPr bwMode="auto">
          <a:ln>
            <a:miter lim="800000"/>
            <a:headEnd/>
            <a:tailEnd/>
          </a:ln>
        </p:spPr>
        <p:txBody>
          <a:bodyPr/>
          <a:lstStyle/>
          <a:p>
            <a:pPr fontAlgn="base">
              <a:spcBef>
                <a:spcPct val="0"/>
              </a:spcBef>
              <a:spcAft>
                <a:spcPct val="0"/>
              </a:spcAft>
            </a:pPr>
            <a:r>
              <a:rPr>
                <a:cs typeface="Arial" charset="0"/>
              </a:rPr>
              <a:t>Copyright © 2013, 2009, 2005, 2001, 1997, 1993 by Saunders, an imprint of Elsevier Inc.</a:t>
            </a:r>
          </a:p>
        </p:txBody>
      </p:sp>
      <p:sp>
        <p:nvSpPr>
          <p:cNvPr id="1048727" name="Slide Number Placeholder 2"/>
          <p:cNvSpPr>
            <a:spLocks noGrp="1"/>
          </p:cNvSpPr>
          <p:nvPr>
            <p:ph type="sldNum" sz="quarter" idx="11"/>
          </p:nvPr>
        </p:nvSpPr>
        <p:spPr bwMode="auto">
          <a:ln>
            <a:miter lim="800000"/>
            <a:headEnd/>
            <a:tailEnd/>
          </a:ln>
        </p:spPr>
        <p:txBody>
          <a:bodyPr/>
          <a:lstStyle/>
          <a:p>
            <a:pPr fontAlgn="base">
              <a:spcBef>
                <a:spcPct val="0"/>
              </a:spcBef>
              <a:spcAft>
                <a:spcPct val="0"/>
              </a:spcAft>
            </a:pPr>
            <a:fld id="{ED5C77E7-D858-4EBE-B69F-246B64EEA72B}" type="slidenum">
              <a:rPr lang="en-US" smtClean="0">
                <a:cs typeface="Arial" charset="0"/>
              </a:rPr>
              <a:pPr fontAlgn="base">
                <a:spcBef>
                  <a:spcPct val="0"/>
                </a:spcBef>
                <a:spcAft>
                  <a:spcPct val="0"/>
                </a:spcAft>
              </a:pPr>
              <a:t>31</a:t>
            </a:fld>
            <a:endParaRPr lang="en-US">
              <a:cs typeface="Arial"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1" name="Rectangle 4"/>
          <p:cNvSpPr>
            <a:spLocks noGrp="1" noChangeArrowheads="1"/>
          </p:cNvSpPr>
          <p:nvPr>
            <p:ph type="title"/>
          </p:nvPr>
        </p:nvSpPr>
        <p:spPr/>
        <p:txBody>
          <a:bodyPr/>
          <a:lstStyle/>
          <a:p>
            <a:r>
              <a:rPr lang="en-US"/>
              <a:t>PTCA (continued)</a:t>
            </a:r>
          </a:p>
        </p:txBody>
      </p:sp>
      <p:sp>
        <p:nvSpPr>
          <p:cNvPr id="1048732" name="Footer Placeholder 2"/>
          <p:cNvSpPr>
            <a:spLocks noGrp="1"/>
          </p:cNvSpPr>
          <p:nvPr>
            <p:ph type="ftr" sz="quarter" idx="10"/>
          </p:nvPr>
        </p:nvSpPr>
        <p:spPr bwMode="auto">
          <a:ln>
            <a:miter lim="800000"/>
            <a:headEnd/>
            <a:tailEnd/>
          </a:ln>
        </p:spPr>
        <p:txBody>
          <a:bodyPr/>
          <a:lstStyle/>
          <a:p>
            <a:pPr fontAlgn="base">
              <a:spcBef>
                <a:spcPct val="0"/>
              </a:spcBef>
              <a:spcAft>
                <a:spcPct val="0"/>
              </a:spcAft>
            </a:pPr>
            <a:r>
              <a:rPr>
                <a:cs typeface="Arial" charset="0"/>
              </a:rPr>
              <a:t>Copyright © 2013, 2009, 2005, 2001, 1997, 1993 by Saunders, an imprint of Elsevier Inc.</a:t>
            </a:r>
          </a:p>
        </p:txBody>
      </p:sp>
      <p:sp>
        <p:nvSpPr>
          <p:cNvPr id="1048733" name="Slide Number Placeholder 3"/>
          <p:cNvSpPr>
            <a:spLocks noGrp="1"/>
          </p:cNvSpPr>
          <p:nvPr>
            <p:ph type="sldNum" sz="quarter" idx="11"/>
          </p:nvPr>
        </p:nvSpPr>
        <p:spPr bwMode="auto">
          <a:ln>
            <a:miter lim="800000"/>
            <a:headEnd/>
            <a:tailEnd/>
          </a:ln>
        </p:spPr>
        <p:txBody>
          <a:bodyPr/>
          <a:lstStyle/>
          <a:p>
            <a:pPr fontAlgn="base">
              <a:spcBef>
                <a:spcPct val="0"/>
              </a:spcBef>
              <a:spcAft>
                <a:spcPct val="0"/>
              </a:spcAft>
            </a:pPr>
            <a:fld id="{2F3D0FF7-4E38-4486-B1DB-7BDDFAB7FD3F}" type="slidenum">
              <a:rPr lang="en-US" smtClean="0">
                <a:cs typeface="Arial" charset="0"/>
              </a:rPr>
              <a:pPr fontAlgn="base">
                <a:spcBef>
                  <a:spcPct val="0"/>
                </a:spcBef>
                <a:spcAft>
                  <a:spcPct val="0"/>
                </a:spcAft>
              </a:pPr>
              <a:t>32</a:t>
            </a:fld>
            <a:endParaRPr lang="en-US">
              <a:cs typeface="Arial" charset="0"/>
            </a:endParaRPr>
          </a:p>
        </p:txBody>
      </p:sp>
      <p:pic>
        <p:nvPicPr>
          <p:cNvPr id="2097165" name="Picture 6" descr="\\192.168.7.143\els02\030_Sole6e_Evolve\From Client\Sole6e_19-Nov-2012\jpg\Chapter12\012010.jpg"/>
          <p:cNvPicPr>
            <a:picLocks noChangeAspect="1" noChangeArrowheads="1"/>
          </p:cNvPicPr>
          <p:nvPr/>
        </p:nvPicPr>
        <p:blipFill>
          <a:blip r:embed="rId3"/>
          <a:srcRect/>
          <a:stretch>
            <a:fillRect/>
          </a:stretch>
        </p:blipFill>
        <p:spPr bwMode="auto">
          <a:xfrm>
            <a:off x="2263775" y="1446213"/>
            <a:ext cx="4616450" cy="3887787"/>
          </a:xfrm>
          <a:prstGeom prst="rect">
            <a:avLst/>
          </a:prstGeom>
          <a:noFill/>
          <a:ln w="9525">
            <a:noFill/>
            <a:miter lim="800000"/>
            <a:headEnd/>
            <a:tailEnd/>
          </a:ln>
        </p:spPr>
      </p:pic>
      <p:sp>
        <p:nvSpPr>
          <p:cNvPr id="1048734" name="Rectangle 5"/>
          <p:cNvSpPr>
            <a:spLocks noChangeArrowheads="1"/>
          </p:cNvSpPr>
          <p:nvPr/>
        </p:nvSpPr>
        <p:spPr bwMode="auto">
          <a:xfrm>
            <a:off x="2119313" y="5434013"/>
            <a:ext cx="4905375" cy="701040"/>
          </a:xfrm>
          <a:prstGeom prst="rect">
            <a:avLst/>
          </a:prstGeom>
          <a:noFill/>
          <a:ln w="9525">
            <a:noFill/>
            <a:miter lim="800000"/>
            <a:headEnd/>
            <a:tailEnd/>
          </a:ln>
        </p:spPr>
        <p:txBody>
          <a:bodyPr>
            <a:spAutoFit/>
          </a:bodyPr>
          <a:lstStyle/>
          <a:p>
            <a:r>
              <a:rPr lang="en-US" sz="1400" b="1"/>
              <a:t>Figure 12-10.</a:t>
            </a:r>
            <a:r>
              <a:rPr lang="en-US" sz="1400"/>
              <a:t> Coronary angioplasty procedure. </a:t>
            </a:r>
            <a:r>
              <a:rPr lang="en-US" sz="1400" b="1"/>
              <a:t>A-D,</a:t>
            </a:r>
            <a:r>
              <a:rPr lang="en-US" sz="1400"/>
              <a:t> Order of procedure. (From Moser DK, Riegel B. </a:t>
            </a:r>
            <a:r>
              <a:rPr lang="en-US" sz="1400" i="1"/>
              <a:t>Cardiac Nursing</a:t>
            </a:r>
            <a:r>
              <a:rPr lang="en-US" sz="1400"/>
              <a:t>. St. Louis: Mosby; 2008.)</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8" name="Title 1"/>
          <p:cNvSpPr>
            <a:spLocks noGrp="1"/>
          </p:cNvSpPr>
          <p:nvPr>
            <p:ph type="title"/>
          </p:nvPr>
        </p:nvSpPr>
        <p:spPr/>
        <p:txBody>
          <a:bodyPr>
            <a:normAutofit fontScale="90000"/>
          </a:bodyPr>
          <a:lstStyle/>
          <a:p>
            <a:r>
              <a:rPr lang="en-US"/>
              <a:t>Coronary Angiogram</a:t>
            </a:r>
            <a:br>
              <a:rPr lang="en-US"/>
            </a:br>
            <a:r>
              <a:rPr lang="en-US"/>
              <a:t>Before and After PTCA</a:t>
            </a:r>
          </a:p>
        </p:txBody>
      </p:sp>
      <p:sp>
        <p:nvSpPr>
          <p:cNvPr id="1048739" name="Footer Placeholder 3"/>
          <p:cNvSpPr>
            <a:spLocks noGrp="1"/>
          </p:cNvSpPr>
          <p:nvPr>
            <p:ph type="ftr" sz="quarter" idx="10"/>
          </p:nvPr>
        </p:nvSpPr>
        <p:spPr bwMode="auto">
          <a:ln>
            <a:miter lim="800000"/>
            <a:headEnd/>
            <a:tailEnd/>
          </a:ln>
        </p:spPr>
        <p:txBody>
          <a:bodyPr/>
          <a:lstStyle/>
          <a:p>
            <a:pPr fontAlgn="base">
              <a:spcBef>
                <a:spcPct val="0"/>
              </a:spcBef>
              <a:spcAft>
                <a:spcPct val="0"/>
              </a:spcAft>
            </a:pPr>
            <a:r>
              <a:rPr>
                <a:cs typeface="Arial" charset="0"/>
              </a:rPr>
              <a:t>Copyright © 2013, 2009, 2005, 2001, 1997, 1993 by Saunders, an imprint of Elsevier Inc.</a:t>
            </a:r>
          </a:p>
        </p:txBody>
      </p:sp>
      <p:sp>
        <p:nvSpPr>
          <p:cNvPr id="1048740" name="Slide Number Placeholder 4"/>
          <p:cNvSpPr>
            <a:spLocks noGrp="1"/>
          </p:cNvSpPr>
          <p:nvPr>
            <p:ph type="sldNum" sz="quarter" idx="11"/>
          </p:nvPr>
        </p:nvSpPr>
        <p:spPr bwMode="auto">
          <a:ln>
            <a:miter lim="800000"/>
            <a:headEnd/>
            <a:tailEnd/>
          </a:ln>
        </p:spPr>
        <p:txBody>
          <a:bodyPr/>
          <a:lstStyle/>
          <a:p>
            <a:pPr fontAlgn="base">
              <a:spcBef>
                <a:spcPct val="0"/>
              </a:spcBef>
              <a:spcAft>
                <a:spcPct val="0"/>
              </a:spcAft>
            </a:pPr>
            <a:fld id="{A9D73252-C26A-488E-ACC1-0B9FB7D24456}" type="slidenum">
              <a:rPr lang="en-US" smtClean="0">
                <a:cs typeface="Arial" charset="0"/>
              </a:rPr>
              <a:pPr fontAlgn="base">
                <a:spcBef>
                  <a:spcPct val="0"/>
                </a:spcBef>
                <a:spcAft>
                  <a:spcPct val="0"/>
                </a:spcAft>
              </a:pPr>
              <a:t>33</a:t>
            </a:fld>
            <a:endParaRPr lang="en-US">
              <a:cs typeface="Arial" charset="0"/>
            </a:endParaRPr>
          </a:p>
        </p:txBody>
      </p:sp>
      <p:pic>
        <p:nvPicPr>
          <p:cNvPr id="2097166" name="Picture 6" descr="\\192.168.7.143\els02\030_Sole6e_Evolve\From Client\Sole6e_19-Nov-2012\jpg\Chapter12\012011.jpg"/>
          <p:cNvPicPr>
            <a:picLocks noChangeAspect="1" noChangeArrowheads="1"/>
          </p:cNvPicPr>
          <p:nvPr/>
        </p:nvPicPr>
        <p:blipFill>
          <a:blip r:embed="rId3"/>
          <a:srcRect/>
          <a:stretch>
            <a:fillRect/>
          </a:stretch>
        </p:blipFill>
        <p:spPr bwMode="auto">
          <a:xfrm>
            <a:off x="928688" y="1524000"/>
            <a:ext cx="7286625" cy="3770313"/>
          </a:xfrm>
          <a:prstGeom prst="rect">
            <a:avLst/>
          </a:prstGeom>
          <a:noFill/>
          <a:ln w="9525">
            <a:noFill/>
            <a:miter lim="800000"/>
            <a:headEnd/>
            <a:tailEnd/>
          </a:ln>
        </p:spPr>
      </p:pic>
      <p:sp>
        <p:nvSpPr>
          <p:cNvPr id="1048741" name="Rectangle 5"/>
          <p:cNvSpPr>
            <a:spLocks noChangeArrowheads="1"/>
          </p:cNvSpPr>
          <p:nvPr/>
        </p:nvSpPr>
        <p:spPr bwMode="auto">
          <a:xfrm>
            <a:off x="885825" y="5334000"/>
            <a:ext cx="7372350" cy="904241"/>
          </a:xfrm>
          <a:prstGeom prst="rect">
            <a:avLst/>
          </a:prstGeom>
          <a:noFill/>
          <a:ln w="9525">
            <a:noFill/>
            <a:miter lim="800000"/>
            <a:headEnd/>
            <a:tailEnd/>
          </a:ln>
        </p:spPr>
        <p:txBody>
          <a:bodyPr>
            <a:spAutoFit/>
          </a:bodyPr>
          <a:lstStyle/>
          <a:p>
            <a:r>
              <a:rPr lang="en-US" sz="1400" b="1"/>
              <a:t>Figure 12-11.</a:t>
            </a:r>
            <a:r>
              <a:rPr lang="en-US" sz="1400"/>
              <a:t> </a:t>
            </a:r>
            <a:r>
              <a:rPr lang="en-US" sz="1400" b="1"/>
              <a:t>A,</a:t>
            </a:r>
            <a:r>
              <a:rPr lang="en-US" sz="1400"/>
              <a:t> A thrombotic occlusion of the right coronary artery is noted </a:t>
            </a:r>
            <a:r>
              <a:rPr lang="en-US" sz="1400" i="1"/>
              <a:t>(arrows)</a:t>
            </a:r>
            <a:r>
              <a:rPr lang="en-US" sz="1400"/>
              <a:t>. </a:t>
            </a:r>
            <a:r>
              <a:rPr lang="en-US" sz="1400" b="1"/>
              <a:t>B,</a:t>
            </a:r>
            <a:r>
              <a:rPr lang="en-US" sz="1400"/>
              <a:t> Right coronary artery is opened and blood flow restored following angioplasty and placement of a 4-mm stent. (From Lewis SL. </a:t>
            </a:r>
            <a:r>
              <a:rPr lang="en-US" sz="1400" i="1"/>
              <a:t>Medical-Surgical Nursing: Assessment and Management of Clinical Problems</a:t>
            </a:r>
            <a:r>
              <a:rPr lang="en-US" sz="1400"/>
              <a:t>. St. Louis: Mosby; 2011.)</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5" name="Rectangle 4"/>
          <p:cNvSpPr>
            <a:spLocks noGrp="1" noChangeArrowheads="1"/>
          </p:cNvSpPr>
          <p:nvPr>
            <p:ph type="title"/>
          </p:nvPr>
        </p:nvSpPr>
        <p:spPr/>
        <p:txBody>
          <a:bodyPr/>
          <a:lstStyle/>
          <a:p>
            <a:r>
              <a:rPr lang="en-US"/>
              <a:t>Intracoronary Stents</a:t>
            </a:r>
          </a:p>
        </p:txBody>
      </p:sp>
      <p:sp>
        <p:nvSpPr>
          <p:cNvPr id="1048746" name="Rectangle 5"/>
          <p:cNvSpPr>
            <a:spLocks noGrp="1" noChangeArrowheads="1"/>
          </p:cNvSpPr>
          <p:nvPr>
            <p:ph idx="1"/>
          </p:nvPr>
        </p:nvSpPr>
        <p:spPr/>
        <p:txBody>
          <a:bodyPr/>
          <a:lstStyle/>
          <a:p>
            <a:pPr algn="l" rtl="0"/>
            <a:r>
              <a:rPr lang="en-US" dirty="0"/>
              <a:t>Tubes placed in conjunction with angioplasty to keep vessel patent</a:t>
            </a:r>
          </a:p>
          <a:p>
            <a:pPr algn="l" rtl="0"/>
            <a:r>
              <a:rPr lang="en-US" dirty="0"/>
              <a:t>Help prevent the </a:t>
            </a:r>
            <a:r>
              <a:rPr lang="en-US" dirty="0" err="1"/>
              <a:t>restenosis</a:t>
            </a:r>
            <a:r>
              <a:rPr lang="en-US" dirty="0"/>
              <a:t> associated with angioplasty</a:t>
            </a:r>
          </a:p>
          <a:p>
            <a:pPr algn="l" rtl="0"/>
            <a:r>
              <a:rPr lang="en-US" dirty="0"/>
              <a:t>Similar procedure as PTCA</a:t>
            </a:r>
          </a:p>
          <a:p>
            <a:pPr algn="l" rtl="0"/>
            <a:r>
              <a:rPr lang="en-US" dirty="0"/>
              <a:t>Anticoagulation therapy</a:t>
            </a:r>
          </a:p>
        </p:txBody>
      </p:sp>
      <p:sp>
        <p:nvSpPr>
          <p:cNvPr id="1048747" name="Footer Placeholder 1"/>
          <p:cNvSpPr>
            <a:spLocks noGrp="1"/>
          </p:cNvSpPr>
          <p:nvPr>
            <p:ph type="ftr" sz="quarter" idx="10"/>
          </p:nvPr>
        </p:nvSpPr>
        <p:spPr bwMode="auto">
          <a:ln>
            <a:miter lim="800000"/>
            <a:headEnd/>
            <a:tailEnd/>
          </a:ln>
        </p:spPr>
        <p:txBody>
          <a:bodyPr/>
          <a:lstStyle/>
          <a:p>
            <a:pPr fontAlgn="base">
              <a:spcBef>
                <a:spcPct val="0"/>
              </a:spcBef>
              <a:spcAft>
                <a:spcPct val="0"/>
              </a:spcAft>
            </a:pPr>
            <a:r>
              <a:rPr>
                <a:cs typeface="Arial" charset="0"/>
              </a:rPr>
              <a:t>Copyright © 2013, 2009, 2005, 2001, 1997, 1993 by Saunders, an imprint of Elsevier Inc.</a:t>
            </a:r>
          </a:p>
        </p:txBody>
      </p:sp>
      <p:sp>
        <p:nvSpPr>
          <p:cNvPr id="1048748" name="Slide Number Placeholder 2"/>
          <p:cNvSpPr>
            <a:spLocks noGrp="1"/>
          </p:cNvSpPr>
          <p:nvPr>
            <p:ph type="sldNum" sz="quarter" idx="11"/>
          </p:nvPr>
        </p:nvSpPr>
        <p:spPr bwMode="auto">
          <a:ln>
            <a:miter lim="800000"/>
            <a:headEnd/>
            <a:tailEnd/>
          </a:ln>
        </p:spPr>
        <p:txBody>
          <a:bodyPr/>
          <a:lstStyle/>
          <a:p>
            <a:pPr fontAlgn="base">
              <a:spcBef>
                <a:spcPct val="0"/>
              </a:spcBef>
              <a:spcAft>
                <a:spcPct val="0"/>
              </a:spcAft>
            </a:pPr>
            <a:fld id="{6C711923-2AC9-404E-8343-7E9B7A54F0E5}" type="slidenum">
              <a:rPr lang="en-US" smtClean="0">
                <a:cs typeface="Arial" charset="0"/>
              </a:rPr>
              <a:pPr fontAlgn="base">
                <a:spcBef>
                  <a:spcPct val="0"/>
                </a:spcBef>
                <a:spcAft>
                  <a:spcPct val="0"/>
                </a:spcAft>
              </a:pPr>
              <a:t>34</a:t>
            </a:fld>
            <a:endParaRPr lang="en-US">
              <a:cs typeface="Arial"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2" name="Title 1"/>
          <p:cNvSpPr>
            <a:spLocks noGrp="1"/>
          </p:cNvSpPr>
          <p:nvPr>
            <p:ph type="title"/>
          </p:nvPr>
        </p:nvSpPr>
        <p:spPr/>
        <p:txBody>
          <a:bodyPr/>
          <a:lstStyle/>
          <a:p>
            <a:r>
              <a:rPr lang="en-US"/>
              <a:t>Intracoronary Stent</a:t>
            </a:r>
          </a:p>
        </p:txBody>
      </p:sp>
      <p:sp>
        <p:nvSpPr>
          <p:cNvPr id="1048753" name="Footer Placeholder 3"/>
          <p:cNvSpPr>
            <a:spLocks noGrp="1"/>
          </p:cNvSpPr>
          <p:nvPr>
            <p:ph type="ftr" sz="quarter" idx="10"/>
          </p:nvPr>
        </p:nvSpPr>
        <p:spPr bwMode="auto">
          <a:ln>
            <a:miter lim="800000"/>
            <a:headEnd/>
            <a:tailEnd/>
          </a:ln>
        </p:spPr>
        <p:txBody>
          <a:bodyPr/>
          <a:lstStyle/>
          <a:p>
            <a:pPr fontAlgn="base">
              <a:spcBef>
                <a:spcPct val="0"/>
              </a:spcBef>
              <a:spcAft>
                <a:spcPct val="0"/>
              </a:spcAft>
            </a:pPr>
            <a:r>
              <a:rPr>
                <a:cs typeface="Arial" charset="0"/>
              </a:rPr>
              <a:t>Copyright © 2013, 2009, 2005, 2001, 1997, 1993 by Saunders, an imprint of Elsevier Inc.</a:t>
            </a:r>
          </a:p>
        </p:txBody>
      </p:sp>
      <p:sp>
        <p:nvSpPr>
          <p:cNvPr id="1048754" name="Slide Number Placeholder 4"/>
          <p:cNvSpPr>
            <a:spLocks noGrp="1"/>
          </p:cNvSpPr>
          <p:nvPr>
            <p:ph type="sldNum" sz="quarter" idx="11"/>
          </p:nvPr>
        </p:nvSpPr>
        <p:spPr bwMode="auto">
          <a:ln>
            <a:miter lim="800000"/>
            <a:headEnd/>
            <a:tailEnd/>
          </a:ln>
        </p:spPr>
        <p:txBody>
          <a:bodyPr/>
          <a:lstStyle/>
          <a:p>
            <a:pPr fontAlgn="base">
              <a:spcBef>
                <a:spcPct val="0"/>
              </a:spcBef>
              <a:spcAft>
                <a:spcPct val="0"/>
              </a:spcAft>
            </a:pPr>
            <a:fld id="{40A0D28D-810C-41AD-82EE-DEF25485554F}" type="slidenum">
              <a:rPr lang="en-US" smtClean="0">
                <a:cs typeface="Arial" charset="0"/>
              </a:rPr>
              <a:pPr fontAlgn="base">
                <a:spcBef>
                  <a:spcPct val="0"/>
                </a:spcBef>
                <a:spcAft>
                  <a:spcPct val="0"/>
                </a:spcAft>
              </a:pPr>
              <a:t>35</a:t>
            </a:fld>
            <a:endParaRPr lang="en-US">
              <a:cs typeface="Arial" charset="0"/>
            </a:endParaRPr>
          </a:p>
        </p:txBody>
      </p:sp>
      <p:pic>
        <p:nvPicPr>
          <p:cNvPr id="2097167" name="Picture 6" descr="\\192.168.7.143\els02\030_Sole6e_Evolve\From Client\Sole6e_19-Nov-2012\jpg\Chapter12\012012.jpg"/>
          <p:cNvPicPr>
            <a:picLocks noChangeAspect="1" noChangeArrowheads="1"/>
          </p:cNvPicPr>
          <p:nvPr/>
        </p:nvPicPr>
        <p:blipFill>
          <a:blip r:embed="rId3"/>
          <a:srcRect/>
          <a:stretch>
            <a:fillRect/>
          </a:stretch>
        </p:blipFill>
        <p:spPr bwMode="auto">
          <a:xfrm>
            <a:off x="2497138" y="1365250"/>
            <a:ext cx="4149725" cy="3968750"/>
          </a:xfrm>
          <a:prstGeom prst="rect">
            <a:avLst/>
          </a:prstGeom>
          <a:noFill/>
          <a:ln w="9525">
            <a:noFill/>
            <a:miter lim="800000"/>
            <a:headEnd/>
            <a:tailEnd/>
          </a:ln>
        </p:spPr>
      </p:pic>
      <p:sp>
        <p:nvSpPr>
          <p:cNvPr id="1048755" name="Rectangle 5"/>
          <p:cNvSpPr>
            <a:spLocks noChangeArrowheads="1"/>
          </p:cNvSpPr>
          <p:nvPr/>
        </p:nvSpPr>
        <p:spPr bwMode="auto">
          <a:xfrm>
            <a:off x="973138" y="5410200"/>
            <a:ext cx="7197725" cy="904241"/>
          </a:xfrm>
          <a:prstGeom prst="rect">
            <a:avLst/>
          </a:prstGeom>
          <a:noFill/>
          <a:ln w="9525">
            <a:noFill/>
            <a:miter lim="800000"/>
            <a:headEnd/>
            <a:tailEnd/>
          </a:ln>
        </p:spPr>
        <p:txBody>
          <a:bodyPr>
            <a:spAutoFit/>
          </a:bodyPr>
          <a:lstStyle/>
          <a:p>
            <a:r>
              <a:rPr lang="en-US" sz="1400" b="1"/>
              <a:t>Figure 12-12.</a:t>
            </a:r>
            <a:r>
              <a:rPr lang="en-US" sz="1400"/>
              <a:t> Placement of coronary artery stent. </a:t>
            </a:r>
            <a:r>
              <a:rPr lang="en-US" sz="1400" b="1"/>
              <a:t>A,</a:t>
            </a:r>
            <a:r>
              <a:rPr lang="en-US" sz="1400"/>
              <a:t> The stent is positioned at the site of the lesion. </a:t>
            </a:r>
            <a:r>
              <a:rPr lang="en-US" sz="1400" b="1"/>
              <a:t>B,</a:t>
            </a:r>
            <a:r>
              <a:rPr lang="en-US" sz="1400"/>
              <a:t> The balloon is inflated, expanding the stent. The balloon is then deflated and removed. </a:t>
            </a:r>
            <a:r>
              <a:rPr lang="en-US" sz="1400" b="1"/>
              <a:t>C,</a:t>
            </a:r>
            <a:r>
              <a:rPr lang="en-US" sz="1400"/>
              <a:t> The implanted stent is left in place. (From Lewis SL. </a:t>
            </a:r>
            <a:r>
              <a:rPr lang="en-US" sz="1400" i="1"/>
              <a:t>Medical-Surgical Nursing: Assessment and Management of Clinical Problems</a:t>
            </a:r>
            <a:r>
              <a:rPr lang="en-US" sz="1400"/>
              <a:t>. St. Louis: Mosby; 2011.)</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8" name="Picture 2" descr="npo000067"/>
          <p:cNvPicPr>
            <a:picLocks noChangeAspect="1" noChangeArrowheads="1"/>
          </p:cNvPicPr>
          <p:nvPr/>
        </p:nvPicPr>
        <p:blipFill>
          <a:blip r:embed="rId2" cstate="print"/>
          <a:srcRect/>
          <a:stretch>
            <a:fillRect/>
          </a:stretch>
        </p:blipFill>
        <p:spPr bwMode="auto">
          <a:xfrm>
            <a:off x="371475" y="838200"/>
            <a:ext cx="8404225" cy="2130425"/>
          </a:xfrm>
          <a:prstGeom prst="rect">
            <a:avLst/>
          </a:prstGeom>
          <a:noFill/>
          <a:ln w="9525" algn="ctr">
            <a:noFill/>
            <a:miter lim="800000"/>
            <a:headEnd/>
            <a:tailEnd/>
          </a:ln>
          <a:effectLst/>
        </p:spPr>
      </p:pic>
      <p:pic>
        <p:nvPicPr>
          <p:cNvPr id="2097169" name="Picture 3" descr="npo000069"/>
          <p:cNvPicPr>
            <a:picLocks noChangeAspect="1" noChangeArrowheads="1"/>
          </p:cNvPicPr>
          <p:nvPr/>
        </p:nvPicPr>
        <p:blipFill>
          <a:blip r:embed="rId3" cstate="print"/>
          <a:srcRect/>
          <a:stretch>
            <a:fillRect/>
          </a:stretch>
        </p:blipFill>
        <p:spPr bwMode="auto">
          <a:xfrm>
            <a:off x="1171575" y="3175000"/>
            <a:ext cx="6526213" cy="2857500"/>
          </a:xfrm>
          <a:prstGeom prst="rect">
            <a:avLst/>
          </a:prstGeom>
          <a:noFill/>
          <a:ln w="9525" algn="ctr">
            <a:noFill/>
            <a:miter lim="800000"/>
            <a:headEnd/>
            <a:tailEnd/>
          </a:ln>
          <a:effectLst/>
        </p:spPr>
      </p:pic>
      <p:pic>
        <p:nvPicPr>
          <p:cNvPr id="2097170" name="Picture 2" descr="npo000067"/>
          <p:cNvPicPr>
            <a:picLocks noChangeAspect="1" noChangeArrowheads="1"/>
          </p:cNvPicPr>
          <p:nvPr/>
        </p:nvPicPr>
        <p:blipFill>
          <a:blip r:embed="rId2" cstate="print"/>
          <a:srcRect/>
          <a:stretch>
            <a:fillRect/>
          </a:stretch>
        </p:blipFill>
        <p:spPr bwMode="auto">
          <a:xfrm>
            <a:off x="523875" y="990600"/>
            <a:ext cx="8404225" cy="2130425"/>
          </a:xfrm>
          <a:prstGeom prst="rect">
            <a:avLst/>
          </a:prstGeom>
          <a:noFill/>
          <a:ln w="9525" algn="ctr">
            <a:noFill/>
            <a:miter lim="800000"/>
            <a:headEnd/>
            <a:tailEnd/>
          </a:ln>
          <a:effectLst/>
        </p:spPr>
      </p:pic>
      <p:sp>
        <p:nvSpPr>
          <p:cNvPr id="1048759" name="Rectangle 4"/>
          <p:cNvSpPr/>
          <p:nvPr/>
        </p:nvSpPr>
        <p:spPr>
          <a:xfrm>
            <a:off x="1600200" y="228600"/>
            <a:ext cx="5181600" cy="584775"/>
          </a:xfrm>
          <a:prstGeom prst="rect">
            <a:avLst/>
          </a:prstGeom>
        </p:spPr>
        <p:txBody>
          <a:bodyPr wrap="square">
            <a:spAutoFit/>
          </a:bodyPr>
          <a:lstStyle/>
          <a:p>
            <a:pPr algn="ctr"/>
            <a:r>
              <a:rPr lang="en-US" sz="3200" dirty="0" err="1"/>
              <a:t>Atherectomy</a:t>
            </a:r>
            <a:endParaRPr lang="ar-JO" sz="32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عنوان 1"/>
          <p:cNvSpPr>
            <a:spLocks noGrp="1"/>
          </p:cNvSpPr>
          <p:nvPr>
            <p:ph type="title"/>
          </p:nvPr>
        </p:nvSpPr>
        <p:spPr/>
        <p:txBody>
          <a:bodyPr>
            <a:normAutofit fontScale="90000"/>
          </a:bodyPr>
          <a:lstStyle/>
          <a:p>
            <a:r>
              <a:rPr lang="en-US" dirty="0"/>
              <a:t>Nursing Diagnoses</a:t>
            </a:r>
            <a:br>
              <a:rPr lang="en-US" dirty="0"/>
            </a:br>
            <a:endParaRPr lang="ar-SA" dirty="0"/>
          </a:p>
        </p:txBody>
      </p:sp>
      <p:sp>
        <p:nvSpPr>
          <p:cNvPr id="1048624" name="عنصر نائب للمحتوى 2"/>
          <p:cNvSpPr>
            <a:spLocks noGrp="1"/>
          </p:cNvSpPr>
          <p:nvPr>
            <p:ph sz="quarter" idx="1"/>
          </p:nvPr>
        </p:nvSpPr>
        <p:spPr/>
        <p:txBody>
          <a:bodyPr>
            <a:normAutofit fontScale="88269" lnSpcReduction="10000"/>
          </a:bodyPr>
          <a:lstStyle/>
          <a:p>
            <a:pPr algn="l" rtl="0"/>
            <a:r>
              <a:rPr lang="en-US" sz="3600" dirty="0"/>
              <a:t>Ineffective cardiac tissue perfusion related to reduced coronary blood flow from coronary thrombus and atherosclerotic plaque</a:t>
            </a:r>
          </a:p>
          <a:p>
            <a:pPr algn="l" rtl="0"/>
            <a:r>
              <a:rPr lang="en-US" sz="3600" dirty="0"/>
              <a:t>Risk for imbalanced fluid volume</a:t>
            </a:r>
          </a:p>
          <a:p>
            <a:pPr algn="l" rtl="0"/>
            <a:r>
              <a:rPr lang="en-US" sz="3600" dirty="0"/>
              <a:t>Risk for ineffective peripheral tissue perfusion related to decreased cardiac output from left ventricular dysfunction</a:t>
            </a:r>
          </a:p>
          <a:p>
            <a:pPr algn="l" rtl="0"/>
            <a:r>
              <a:rPr lang="en-US" sz="3600" dirty="0"/>
              <a:t>Death anxiety</a:t>
            </a:r>
          </a:p>
          <a:p>
            <a:pPr algn="l" rtl="0"/>
            <a:r>
              <a:rPr lang="en-US" sz="3600" dirty="0"/>
              <a:t>Deficient knowledge about post-MI self-care</a:t>
            </a:r>
          </a:p>
          <a:p>
            <a:endParaRPr lang="ar-SA"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9" name="Rectangle 4"/>
          <p:cNvSpPr>
            <a:spLocks noGrp="1" noChangeArrowheads="1"/>
          </p:cNvSpPr>
          <p:nvPr>
            <p:ph type="title"/>
          </p:nvPr>
        </p:nvSpPr>
        <p:spPr>
          <a:xfrm>
            <a:off x="685800" y="137636"/>
            <a:ext cx="7772400" cy="1143000"/>
          </a:xfrm>
        </p:spPr>
        <p:txBody>
          <a:bodyPr/>
          <a:lstStyle/>
          <a:p>
            <a:r>
              <a:rPr lang="en-US"/>
              <a:t>Surgical Revascularization</a:t>
            </a:r>
          </a:p>
        </p:txBody>
      </p:sp>
      <p:sp>
        <p:nvSpPr>
          <p:cNvPr id="1048610" name="Rectangle 5"/>
          <p:cNvSpPr>
            <a:spLocks noGrp="1" noChangeArrowheads="1"/>
          </p:cNvSpPr>
          <p:nvPr>
            <p:ph idx="1"/>
          </p:nvPr>
        </p:nvSpPr>
        <p:spPr>
          <a:xfrm>
            <a:off x="685800" y="1440418"/>
            <a:ext cx="7772400" cy="4572000"/>
          </a:xfrm>
        </p:spPr>
        <p:txBody>
          <a:bodyPr/>
          <a:lstStyle/>
          <a:p>
            <a:pPr algn="l" rtl="0"/>
            <a:r>
              <a:rPr lang="en-US" dirty="0"/>
              <a:t>Coronary artery bypass graft (CABG) surgery</a:t>
            </a:r>
          </a:p>
          <a:p>
            <a:pPr algn="l" rtl="0"/>
            <a:r>
              <a:rPr lang="en-US" dirty="0"/>
              <a:t>Minimally invasive direct coronary artery bypass (MIDCAB) surgery</a:t>
            </a:r>
          </a:p>
          <a:p>
            <a:pPr algn="l" rtl="0"/>
            <a:r>
              <a:rPr lang="en-US" dirty="0" err="1"/>
              <a:t>Transmyocardial</a:t>
            </a:r>
            <a:r>
              <a:rPr lang="en-US" dirty="0"/>
              <a:t> revascularization (TMR)</a:t>
            </a:r>
          </a:p>
        </p:txBody>
      </p:sp>
      <p:sp>
        <p:nvSpPr>
          <p:cNvPr id="1048611" name="Footer Placeholder 1"/>
          <p:cNvSpPr>
            <a:spLocks noGrp="1"/>
          </p:cNvSpPr>
          <p:nvPr>
            <p:ph type="ftr" sz="quarter" idx="10"/>
          </p:nvPr>
        </p:nvSpPr>
        <p:spPr bwMode="auto">
          <a:ln>
            <a:miter lim="800000"/>
            <a:headEnd/>
            <a:tailEnd/>
          </a:ln>
        </p:spPr>
        <p:txBody>
          <a:bodyPr/>
          <a:lstStyle/>
          <a:p>
            <a:pPr fontAlgn="base">
              <a:spcBef>
                <a:spcPct val="0"/>
              </a:spcBef>
              <a:spcAft>
                <a:spcPct val="0"/>
              </a:spcAft>
            </a:pPr>
            <a:r>
              <a:rPr>
                <a:cs typeface="Arial" charset="0"/>
              </a:rPr>
              <a:t>Copyright © 2013, 2009, 2005, 2001, 1997, 1993 by Saunders, an imprint of Elsevier Inc.</a:t>
            </a:r>
          </a:p>
        </p:txBody>
      </p:sp>
      <p:sp>
        <p:nvSpPr>
          <p:cNvPr id="1048612" name="Slide Number Placeholder 2"/>
          <p:cNvSpPr>
            <a:spLocks noGrp="1"/>
          </p:cNvSpPr>
          <p:nvPr>
            <p:ph type="sldNum" sz="quarter" idx="11"/>
          </p:nvPr>
        </p:nvSpPr>
        <p:spPr bwMode="auto">
          <a:ln>
            <a:miter lim="800000"/>
            <a:headEnd/>
            <a:tailEnd/>
          </a:ln>
        </p:spPr>
        <p:txBody>
          <a:bodyPr/>
          <a:lstStyle/>
          <a:p>
            <a:pPr fontAlgn="base">
              <a:spcBef>
                <a:spcPct val="0"/>
              </a:spcBef>
              <a:spcAft>
                <a:spcPct val="0"/>
              </a:spcAft>
            </a:pPr>
            <a:fld id="{770ED675-43B2-4161-AE79-9E6135E37B89}" type="slidenum">
              <a:rPr lang="en-US" smtClean="0">
                <a:cs typeface="Arial" charset="0"/>
              </a:rPr>
              <a:pPr fontAlgn="base">
                <a:spcBef>
                  <a:spcPct val="0"/>
                </a:spcBef>
                <a:spcAft>
                  <a:spcPct val="0"/>
                </a:spcAft>
              </a:pPr>
              <a:t>38</a:t>
            </a:fld>
            <a:endParaRPr lang="en-US">
              <a:cs typeface="Arial"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3" name="صورة 2097152"/>
          <p:cNvPicPr>
            <a:picLocks/>
          </p:cNvPicPr>
          <p:nvPr/>
        </p:nvPicPr>
        <p:blipFill>
          <a:blip r:embed="rId2"/>
          <a:stretch>
            <a:fillRect/>
          </a:stretch>
        </p:blipFill>
        <p:spPr>
          <a:xfrm>
            <a:off x="1786802" y="940753"/>
            <a:ext cx="5287911" cy="440871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1" name="Rectangle 4"/>
          <p:cNvSpPr>
            <a:spLocks noGrp="1" noChangeArrowheads="1"/>
          </p:cNvSpPr>
          <p:nvPr>
            <p:ph type="title"/>
          </p:nvPr>
        </p:nvSpPr>
        <p:spPr/>
        <p:txBody>
          <a:bodyPr/>
          <a:lstStyle/>
          <a:p>
            <a:r>
              <a:rPr lang="en-US"/>
              <a:t>Acute Myocardial Infarction (AMI)</a:t>
            </a:r>
          </a:p>
        </p:txBody>
      </p:sp>
      <p:sp>
        <p:nvSpPr>
          <p:cNvPr id="1048642" name="Rectangle 5"/>
          <p:cNvSpPr>
            <a:spLocks noGrp="1" noChangeArrowheads="1"/>
          </p:cNvSpPr>
          <p:nvPr>
            <p:ph idx="1"/>
          </p:nvPr>
        </p:nvSpPr>
        <p:spPr/>
        <p:txBody>
          <a:bodyPr/>
          <a:lstStyle/>
          <a:p>
            <a:pPr algn="l" rtl="0"/>
            <a:r>
              <a:rPr lang="en-US" dirty="0"/>
              <a:t>Ischemia with myocardial cell death</a:t>
            </a:r>
          </a:p>
          <a:p>
            <a:pPr algn="l" rtl="0"/>
            <a:r>
              <a:rPr lang="en-US" dirty="0"/>
              <a:t>Imbalance of oxygen supply and demand</a:t>
            </a:r>
          </a:p>
          <a:p>
            <a:pPr algn="l" rtl="0"/>
            <a:r>
              <a:rPr lang="en-US" dirty="0"/>
              <a:t>Causes</a:t>
            </a:r>
          </a:p>
          <a:p>
            <a:pPr lvl="1" algn="l" rtl="0"/>
            <a:r>
              <a:rPr lang="en-US" dirty="0"/>
              <a:t>Atherosclerosis</a:t>
            </a:r>
          </a:p>
          <a:p>
            <a:pPr lvl="1" algn="l" rtl="0"/>
            <a:r>
              <a:rPr lang="en-US" dirty="0"/>
              <a:t>Emboli</a:t>
            </a:r>
          </a:p>
          <a:p>
            <a:pPr lvl="1" algn="l" rtl="0"/>
            <a:r>
              <a:rPr lang="en-US" dirty="0"/>
              <a:t>Blunt trauma</a:t>
            </a:r>
          </a:p>
          <a:p>
            <a:pPr lvl="1" algn="l" rtl="0"/>
            <a:r>
              <a:rPr lang="en-US" dirty="0"/>
              <a:t>Spasm</a:t>
            </a:r>
          </a:p>
        </p:txBody>
      </p:sp>
      <p:sp>
        <p:nvSpPr>
          <p:cNvPr id="1048643" name="Footer Placeholder 1"/>
          <p:cNvSpPr>
            <a:spLocks noGrp="1"/>
          </p:cNvSpPr>
          <p:nvPr>
            <p:ph type="ftr" sz="quarter" idx="10"/>
          </p:nvPr>
        </p:nvSpPr>
        <p:spPr bwMode="auto">
          <a:ln>
            <a:miter lim="800000"/>
            <a:headEnd/>
            <a:tailEnd/>
          </a:ln>
        </p:spPr>
        <p:txBody>
          <a:bodyPr/>
          <a:lstStyle/>
          <a:p>
            <a:pPr fontAlgn="base">
              <a:spcBef>
                <a:spcPct val="0"/>
              </a:spcBef>
              <a:spcAft>
                <a:spcPct val="0"/>
              </a:spcAft>
            </a:pPr>
            <a:r>
              <a:rPr>
                <a:cs typeface="Arial" charset="0"/>
              </a:rPr>
              <a:t>Copyright © 2013, 2009, 2005, 2001, 1997, 1993 by Saunders, an imprint of Elsevier Inc.</a:t>
            </a:r>
          </a:p>
        </p:txBody>
      </p:sp>
      <p:sp>
        <p:nvSpPr>
          <p:cNvPr id="1048644" name="Slide Number Placeholder 2"/>
          <p:cNvSpPr>
            <a:spLocks noGrp="1"/>
          </p:cNvSpPr>
          <p:nvPr>
            <p:ph type="sldNum" sz="quarter" idx="11"/>
          </p:nvPr>
        </p:nvSpPr>
        <p:spPr bwMode="auto">
          <a:ln>
            <a:miter lim="800000"/>
            <a:headEnd/>
            <a:tailEnd/>
          </a:ln>
        </p:spPr>
        <p:txBody>
          <a:bodyPr/>
          <a:lstStyle/>
          <a:p>
            <a:pPr fontAlgn="base">
              <a:spcBef>
                <a:spcPct val="0"/>
              </a:spcBef>
              <a:spcAft>
                <a:spcPct val="0"/>
              </a:spcAft>
            </a:pPr>
            <a:fld id="{C836337A-D87B-4602-A45A-4496F2C78F83}" type="slidenum">
              <a:rPr lang="en-US" smtClean="0">
                <a:cs typeface="Arial" charset="0"/>
              </a:rPr>
              <a:pPr fontAlgn="base">
                <a:spcBef>
                  <a:spcPct val="0"/>
                </a:spcBef>
                <a:spcAft>
                  <a:spcPct val="0"/>
                </a:spcAft>
              </a:pPr>
              <a:t>4</a:t>
            </a:fld>
            <a:endParaRPr lang="en-US">
              <a:cs typeface="Arial"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8" name="Rectangle 4"/>
          <p:cNvSpPr>
            <a:spLocks noGrp="1" noChangeArrowheads="1"/>
          </p:cNvSpPr>
          <p:nvPr>
            <p:ph type="title"/>
          </p:nvPr>
        </p:nvSpPr>
        <p:spPr>
          <a:xfrm>
            <a:off x="749362" y="-59567"/>
            <a:ext cx="7772400" cy="1143000"/>
          </a:xfrm>
        </p:spPr>
        <p:txBody>
          <a:bodyPr/>
          <a:lstStyle/>
          <a:p>
            <a:r>
              <a:rPr lang="en-US"/>
              <a:t>CABG Surgery</a:t>
            </a:r>
          </a:p>
        </p:txBody>
      </p:sp>
      <p:sp>
        <p:nvSpPr>
          <p:cNvPr id="1048589" name="Rectangle 5"/>
          <p:cNvSpPr>
            <a:spLocks noGrp="1" noChangeArrowheads="1"/>
          </p:cNvSpPr>
          <p:nvPr>
            <p:ph idx="1"/>
          </p:nvPr>
        </p:nvSpPr>
        <p:spPr>
          <a:xfrm>
            <a:off x="374904" y="1143000"/>
            <a:ext cx="7772400" cy="4572000"/>
          </a:xfrm>
        </p:spPr>
        <p:txBody>
          <a:bodyPr/>
          <a:lstStyle/>
          <a:p>
            <a:pPr algn="l" rtl="0"/>
            <a:r>
              <a:rPr lang="en-US" dirty="0"/>
              <a:t>Provides additional conduits for blood flow</a:t>
            </a:r>
          </a:p>
          <a:p>
            <a:pPr algn="l" rtl="0"/>
            <a:endParaRPr lang="zh-CN" altLang="en-US"/>
          </a:p>
          <a:p>
            <a:pPr lvl="1" algn="l" rtl="0"/>
            <a:r>
              <a:rPr lang="en-US" dirty="0" err="1"/>
              <a:t>Saphenous</a:t>
            </a:r>
            <a:r>
              <a:rPr lang="en-US" dirty="0"/>
              <a:t> vein : blood vesselsin in the leg ,help spend blood from legs and back up to your heart .</a:t>
            </a:r>
            <a:endParaRPr lang="zh-CN" altLang="en-US"/>
          </a:p>
          <a:p>
            <a:pPr lvl="1" algn="l" rtl="0"/>
            <a:r>
              <a:rPr lang="en-US" dirty="0"/>
              <a:t>Internal mammary artery :come from subclavian artery .  </a:t>
            </a:r>
            <a:endParaRPr lang="zh-CN" altLang="en-US"/>
          </a:p>
          <a:p>
            <a:pPr lvl="1" algn="l" rtl="0"/>
            <a:r>
              <a:rPr lang="en-US" dirty="0"/>
              <a:t>Radial artery : one of two continues of the brachial artery.</a:t>
            </a:r>
            <a:endParaRPr lang="zh-CN" altLang="en-US"/>
          </a:p>
          <a:p>
            <a:pPr algn="l" rtl="0"/>
            <a:r>
              <a:rPr lang="en-US" dirty="0"/>
              <a:t>Arteries longer patency</a:t>
            </a:r>
          </a:p>
          <a:p>
            <a:endParaRPr lang="en-US" dirty="0"/>
          </a:p>
        </p:txBody>
      </p:sp>
      <p:sp>
        <p:nvSpPr>
          <p:cNvPr id="1048590" name="Footer Placeholder 1"/>
          <p:cNvSpPr>
            <a:spLocks noGrp="1"/>
          </p:cNvSpPr>
          <p:nvPr>
            <p:ph type="ftr" sz="quarter" idx="10"/>
          </p:nvPr>
        </p:nvSpPr>
        <p:spPr bwMode="auto">
          <a:ln>
            <a:miter lim="800000"/>
            <a:headEnd/>
            <a:tailEnd/>
          </a:ln>
        </p:spPr>
        <p:txBody>
          <a:bodyPr/>
          <a:lstStyle/>
          <a:p>
            <a:pPr fontAlgn="base">
              <a:spcBef>
                <a:spcPct val="0"/>
              </a:spcBef>
              <a:spcAft>
                <a:spcPct val="0"/>
              </a:spcAft>
            </a:pPr>
            <a:r>
              <a:rPr>
                <a:cs typeface="Arial" charset="0"/>
              </a:rPr>
              <a:t>Copyright © 2013, 2009, 2005, 2001, 1997, 1993 by Saunders, an imprint of Elsevier Inc.</a:t>
            </a:r>
          </a:p>
        </p:txBody>
      </p:sp>
      <p:sp>
        <p:nvSpPr>
          <p:cNvPr id="1048591" name="Slide Number Placeholder 2"/>
          <p:cNvSpPr>
            <a:spLocks noGrp="1"/>
          </p:cNvSpPr>
          <p:nvPr>
            <p:ph type="sldNum" sz="quarter" idx="11"/>
          </p:nvPr>
        </p:nvSpPr>
        <p:spPr bwMode="auto">
          <a:ln>
            <a:miter lim="800000"/>
            <a:headEnd/>
            <a:tailEnd/>
          </a:ln>
        </p:spPr>
        <p:txBody>
          <a:bodyPr/>
          <a:lstStyle/>
          <a:p>
            <a:pPr fontAlgn="base">
              <a:spcBef>
                <a:spcPct val="0"/>
              </a:spcBef>
              <a:spcAft>
                <a:spcPct val="0"/>
              </a:spcAft>
            </a:pPr>
            <a:fld id="{EBEE7DBA-5460-4929-8720-32EF3B48E186}" type="slidenum">
              <a:rPr lang="en-US" smtClean="0">
                <a:cs typeface="Arial" charset="0"/>
              </a:rPr>
              <a:pPr fontAlgn="base">
                <a:spcBef>
                  <a:spcPct val="0"/>
                </a:spcBef>
                <a:spcAft>
                  <a:spcPct val="0"/>
                </a:spcAft>
              </a:pPr>
              <a:t>40</a:t>
            </a:fld>
            <a:endParaRPr lang="en-US">
              <a:cs typeface="Arial"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5" name="Rectangle 4"/>
          <p:cNvSpPr>
            <a:spLocks noGrp="1" noChangeArrowheads="1"/>
          </p:cNvSpPr>
          <p:nvPr>
            <p:ph type="title"/>
          </p:nvPr>
        </p:nvSpPr>
        <p:spPr/>
        <p:txBody>
          <a:bodyPr/>
          <a:lstStyle/>
          <a:p>
            <a:r>
              <a:rPr lang="en-US"/>
              <a:t>CABG Surgery (continued)</a:t>
            </a:r>
          </a:p>
        </p:txBody>
      </p:sp>
      <p:sp>
        <p:nvSpPr>
          <p:cNvPr id="1048596" name="Footer Placeholder 2"/>
          <p:cNvSpPr>
            <a:spLocks noGrp="1"/>
          </p:cNvSpPr>
          <p:nvPr>
            <p:ph type="ftr" sz="quarter" idx="10"/>
          </p:nvPr>
        </p:nvSpPr>
        <p:spPr bwMode="auto">
          <a:ln>
            <a:miter lim="800000"/>
            <a:headEnd/>
            <a:tailEnd/>
          </a:ln>
        </p:spPr>
        <p:txBody>
          <a:bodyPr/>
          <a:lstStyle/>
          <a:p>
            <a:pPr fontAlgn="base">
              <a:spcBef>
                <a:spcPct val="0"/>
              </a:spcBef>
              <a:spcAft>
                <a:spcPct val="0"/>
              </a:spcAft>
            </a:pPr>
            <a:r>
              <a:rPr>
                <a:cs typeface="Arial" charset="0"/>
              </a:rPr>
              <a:t>Copyright © 2013, 2009, 2005, 2001, 1997, 1993 by Saunders, an imprint of Elsevier Inc.</a:t>
            </a:r>
          </a:p>
        </p:txBody>
      </p:sp>
      <p:sp>
        <p:nvSpPr>
          <p:cNvPr id="1048597" name="Slide Number Placeholder 3"/>
          <p:cNvSpPr>
            <a:spLocks noGrp="1"/>
          </p:cNvSpPr>
          <p:nvPr>
            <p:ph type="sldNum" sz="quarter" idx="11"/>
          </p:nvPr>
        </p:nvSpPr>
        <p:spPr bwMode="auto">
          <a:ln>
            <a:miter lim="800000"/>
            <a:headEnd/>
            <a:tailEnd/>
          </a:ln>
        </p:spPr>
        <p:txBody>
          <a:bodyPr/>
          <a:lstStyle/>
          <a:p>
            <a:pPr fontAlgn="base">
              <a:spcBef>
                <a:spcPct val="0"/>
              </a:spcBef>
              <a:spcAft>
                <a:spcPct val="0"/>
              </a:spcAft>
            </a:pPr>
            <a:fld id="{005B5B5C-F286-49F2-ADFE-C1CFF4D065D1}" type="slidenum">
              <a:rPr lang="en-US" smtClean="0">
                <a:cs typeface="Arial" charset="0"/>
              </a:rPr>
              <a:pPr fontAlgn="base">
                <a:spcBef>
                  <a:spcPct val="0"/>
                </a:spcBef>
                <a:spcAft>
                  <a:spcPct val="0"/>
                </a:spcAft>
              </a:pPr>
              <a:t>41</a:t>
            </a:fld>
            <a:endParaRPr lang="en-US">
              <a:cs typeface="Arial" charset="0"/>
            </a:endParaRPr>
          </a:p>
        </p:txBody>
      </p:sp>
      <p:pic>
        <p:nvPicPr>
          <p:cNvPr id="2097152" name="Picture 6" descr="\\192.168.7.143\els02\030_Sole6e_Evolve\From Client\Sole6e_19-Nov-2012\jpg\Chapter12\012013.jpg"/>
          <p:cNvPicPr>
            <a:picLocks noChangeAspect="1" noChangeArrowheads="1"/>
          </p:cNvPicPr>
          <p:nvPr/>
        </p:nvPicPr>
        <p:blipFill>
          <a:blip r:embed="rId3"/>
          <a:srcRect/>
          <a:stretch>
            <a:fillRect/>
          </a:stretch>
        </p:blipFill>
        <p:spPr bwMode="auto">
          <a:xfrm>
            <a:off x="1154113" y="1752600"/>
            <a:ext cx="6908800" cy="3532188"/>
          </a:xfrm>
          <a:prstGeom prst="rect">
            <a:avLst/>
          </a:prstGeom>
          <a:noFill/>
          <a:ln w="9525">
            <a:noFill/>
            <a:miter lim="800000"/>
            <a:headEnd/>
            <a:tailEnd/>
          </a:ln>
        </p:spPr>
      </p:pic>
      <p:sp>
        <p:nvSpPr>
          <p:cNvPr id="1048598" name="Rectangle 5"/>
          <p:cNvSpPr>
            <a:spLocks noChangeArrowheads="1"/>
          </p:cNvSpPr>
          <p:nvPr/>
        </p:nvSpPr>
        <p:spPr bwMode="auto">
          <a:xfrm>
            <a:off x="1139825" y="5434013"/>
            <a:ext cx="6937375" cy="701040"/>
          </a:xfrm>
          <a:prstGeom prst="rect">
            <a:avLst/>
          </a:prstGeom>
          <a:noFill/>
          <a:ln w="9525">
            <a:noFill/>
            <a:miter lim="800000"/>
            <a:headEnd/>
            <a:tailEnd/>
          </a:ln>
        </p:spPr>
        <p:txBody>
          <a:bodyPr>
            <a:spAutoFit/>
          </a:bodyPr>
          <a:lstStyle/>
          <a:p>
            <a:r>
              <a:rPr lang="en-US" sz="1400" b="1"/>
              <a:t>Figure 12-13.</a:t>
            </a:r>
            <a:r>
              <a:rPr lang="en-US" sz="1400"/>
              <a:t> Coronary artery bypass graft surgery. </a:t>
            </a:r>
            <a:r>
              <a:rPr lang="en-US" sz="1400" b="1"/>
              <a:t>A,</a:t>
            </a:r>
            <a:r>
              <a:rPr lang="en-US" sz="1400"/>
              <a:t> Saphenous vein is harvested from the leg using either a traditional long incision or less invasive videoscopic harvesting. </a:t>
            </a:r>
            <a:r>
              <a:rPr lang="en-US" sz="1400" b="1"/>
              <a:t>B,</a:t>
            </a:r>
            <a:r>
              <a:rPr lang="en-US" sz="1400"/>
              <a:t> The vein is then anastomosed to the coronary artery.</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14" name="مربع نص 1048913"/>
          <p:cNvSpPr txBox="1"/>
          <p:nvPr/>
        </p:nvSpPr>
        <p:spPr>
          <a:xfrm>
            <a:off x="1670103" y="1260688"/>
            <a:ext cx="5590533" cy="2326640"/>
          </a:xfrm>
          <a:prstGeom prst="rect">
            <a:avLst/>
          </a:prstGeom>
        </p:spPr>
        <p:txBody>
          <a:bodyPr wrap="square" rtlCol="0">
            <a:spAutoFit/>
          </a:bodyPr>
          <a:lstStyle/>
          <a:p>
            <a:r>
              <a:rPr lang="ar-EG" sz="3800" b="0" i="1" u="none">
                <a:solidFill>
                  <a:srgbClr val="000000"/>
                </a:solidFill>
              </a:rPr>
              <a:t>internal mammary artery better than saphenous vein for CABG</a:t>
            </a:r>
            <a:r>
              <a:rPr lang="en-US" sz="3800" b="0" i="1" u="none">
                <a:solidFill>
                  <a:srgbClr val="000000"/>
                </a:solidFill>
              </a:rPr>
              <a:t> , Why ? </a:t>
            </a:r>
            <a:endParaRPr lang="ar-EG" sz="3800" b="0" i="1" u="none">
              <a:solidFill>
                <a:srgbClr val="000000"/>
              </a:solidFill>
            </a:endParaRPr>
          </a:p>
          <a:p>
            <a:r>
              <a:rPr lang="en-US" sz="3800" b="0" i="1" u="none">
                <a:solidFill>
                  <a:srgbClr val="000000"/>
                </a:solidFill>
              </a:rPr>
              <a:t>Have long term patency . </a:t>
            </a:r>
            <a:endParaRPr lang="ar-EG" sz="3800" b="0" i="1" u="none">
              <a:solidFill>
                <a:srgbClr val="000000"/>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5" name="Rectangle 4"/>
          <p:cNvSpPr>
            <a:spLocks noGrp="1" noChangeArrowheads="1"/>
          </p:cNvSpPr>
          <p:nvPr>
            <p:ph type="title"/>
          </p:nvPr>
        </p:nvSpPr>
        <p:spPr/>
        <p:txBody>
          <a:bodyPr/>
          <a:lstStyle/>
          <a:p>
            <a:r>
              <a:rPr lang="en-US"/>
              <a:t>Indications for CABG</a:t>
            </a:r>
          </a:p>
        </p:txBody>
      </p:sp>
      <p:sp>
        <p:nvSpPr>
          <p:cNvPr id="1048606" name="Rectangle 5"/>
          <p:cNvSpPr>
            <a:spLocks noGrp="1" noChangeArrowheads="1"/>
          </p:cNvSpPr>
          <p:nvPr>
            <p:ph idx="1"/>
          </p:nvPr>
        </p:nvSpPr>
        <p:spPr/>
        <p:txBody>
          <a:bodyPr/>
          <a:lstStyle/>
          <a:p>
            <a:pPr algn="l" rtl="0"/>
            <a:r>
              <a:rPr lang="en-US" dirty="0"/>
              <a:t>Unstable angina</a:t>
            </a:r>
          </a:p>
          <a:p>
            <a:pPr algn="l" rtl="0"/>
            <a:r>
              <a:rPr lang="en-US" dirty="0"/>
              <a:t>AMI :  </a:t>
            </a:r>
            <a:r>
              <a:rPr lang="en-US" altLang="en-US"/>
              <a:t>Lateral MI , anterior MI , inferior MI  </a:t>
            </a:r>
            <a:endParaRPr lang="zh-CN" altLang="en-US"/>
          </a:p>
          <a:p>
            <a:pPr algn="l" rtl="0"/>
            <a:r>
              <a:rPr lang="en-US" altLang="en-US"/>
              <a:t>* Lateral MI : occlusion in LAD , ST elevation in V2 , V3 , V4 , in this case , if occlusion  ( &gt; 50 ) , CABG is perform .</a:t>
            </a:r>
            <a:endParaRPr lang="zh-CN" altLang="en-US"/>
          </a:p>
          <a:p>
            <a:pPr algn="l" rtl="0"/>
            <a:r>
              <a:rPr lang="en-US" dirty="0"/>
              <a:t>Failure of </a:t>
            </a:r>
            <a:r>
              <a:rPr lang="en-US" dirty="0" err="1"/>
              <a:t>percutaneous</a:t>
            </a:r>
            <a:r>
              <a:rPr lang="en-US" dirty="0"/>
              <a:t> interventions</a:t>
            </a:r>
          </a:p>
        </p:txBody>
      </p:sp>
      <p:sp>
        <p:nvSpPr>
          <p:cNvPr id="1048607" name="Footer Placeholder 1"/>
          <p:cNvSpPr>
            <a:spLocks noGrp="1"/>
          </p:cNvSpPr>
          <p:nvPr>
            <p:ph type="ftr" sz="quarter" idx="10"/>
          </p:nvPr>
        </p:nvSpPr>
        <p:spPr bwMode="auto">
          <a:ln>
            <a:miter lim="800000"/>
            <a:headEnd/>
            <a:tailEnd/>
          </a:ln>
        </p:spPr>
        <p:txBody>
          <a:bodyPr/>
          <a:lstStyle/>
          <a:p>
            <a:pPr fontAlgn="base">
              <a:spcBef>
                <a:spcPct val="0"/>
              </a:spcBef>
              <a:spcAft>
                <a:spcPct val="0"/>
              </a:spcAft>
            </a:pPr>
            <a:r>
              <a:rPr>
                <a:cs typeface="Arial" charset="0"/>
              </a:rPr>
              <a:t>Copyright © 2013, 2009, 2005, 2001, 1997, 1993 by Saunders, an imprint of Elsevier Inc.</a:t>
            </a:r>
          </a:p>
        </p:txBody>
      </p:sp>
      <p:sp>
        <p:nvSpPr>
          <p:cNvPr id="1048608" name="Slide Number Placeholder 2"/>
          <p:cNvSpPr>
            <a:spLocks noGrp="1"/>
          </p:cNvSpPr>
          <p:nvPr>
            <p:ph type="sldNum" sz="quarter" idx="11"/>
          </p:nvPr>
        </p:nvSpPr>
        <p:spPr bwMode="auto">
          <a:ln>
            <a:miter lim="800000"/>
            <a:headEnd/>
            <a:tailEnd/>
          </a:ln>
        </p:spPr>
        <p:txBody>
          <a:bodyPr/>
          <a:lstStyle/>
          <a:p>
            <a:pPr fontAlgn="base">
              <a:spcBef>
                <a:spcPct val="0"/>
              </a:spcBef>
              <a:spcAft>
                <a:spcPct val="0"/>
              </a:spcAft>
            </a:pPr>
            <a:fld id="{6FC04C18-4F4B-4599-B6F4-EC0FDD942C78}" type="slidenum">
              <a:rPr lang="en-US" smtClean="0">
                <a:cs typeface="Arial" charset="0"/>
              </a:rPr>
              <a:pPr fontAlgn="base">
                <a:spcBef>
                  <a:spcPct val="0"/>
                </a:spcBef>
                <a:spcAft>
                  <a:spcPct val="0"/>
                </a:spcAft>
              </a:pPr>
              <a:t>43</a:t>
            </a:fld>
            <a:endParaRPr lang="en-US">
              <a:cs typeface="Arial"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6" name="صورة 2097175"/>
          <p:cNvPicPr>
            <a:picLocks/>
          </p:cNvPicPr>
          <p:nvPr/>
        </p:nvPicPr>
        <p:blipFill>
          <a:blip r:embed="rId2"/>
          <a:stretch>
            <a:fillRect/>
          </a:stretch>
        </p:blipFill>
        <p:spPr>
          <a:xfrm>
            <a:off x="1178393" y="1222083"/>
            <a:ext cx="5936488" cy="3751731"/>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8" name="صورة 2097177"/>
          <p:cNvPicPr>
            <a:picLocks/>
          </p:cNvPicPr>
          <p:nvPr/>
        </p:nvPicPr>
        <p:blipFill>
          <a:blip r:embed="rId2"/>
          <a:stretch>
            <a:fillRect/>
          </a:stretch>
        </p:blipFill>
        <p:spPr>
          <a:xfrm>
            <a:off x="415961" y="-92758"/>
            <a:ext cx="8312079" cy="685800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6" name="Rectangle 4"/>
          <p:cNvSpPr>
            <a:spLocks noGrp="1" noChangeArrowheads="1"/>
          </p:cNvSpPr>
          <p:nvPr>
            <p:ph type="title"/>
          </p:nvPr>
        </p:nvSpPr>
        <p:spPr/>
        <p:txBody>
          <a:bodyPr/>
          <a:lstStyle/>
          <a:p>
            <a:r>
              <a:rPr lang="en-US"/>
              <a:t>Risks Associated with CABG</a:t>
            </a:r>
          </a:p>
        </p:txBody>
      </p:sp>
      <p:sp>
        <p:nvSpPr>
          <p:cNvPr id="1048617" name="Rectangle 5"/>
          <p:cNvSpPr>
            <a:spLocks noGrp="1" noChangeArrowheads="1"/>
          </p:cNvSpPr>
          <p:nvPr>
            <p:ph idx="1"/>
          </p:nvPr>
        </p:nvSpPr>
        <p:spPr/>
        <p:txBody>
          <a:bodyPr/>
          <a:lstStyle/>
          <a:p>
            <a:pPr algn="l" rtl="0"/>
            <a:r>
              <a:rPr lang="en-US" dirty="0"/>
              <a:t>Increased mortality associated with:</a:t>
            </a:r>
          </a:p>
          <a:p>
            <a:pPr lvl="1" algn="l" rtl="0"/>
            <a:r>
              <a:rPr lang="en-US" dirty="0"/>
              <a:t>Left ventricle dysfunction</a:t>
            </a:r>
          </a:p>
          <a:p>
            <a:pPr lvl="1" algn="l" rtl="0"/>
            <a:r>
              <a:rPr lang="en-US" dirty="0"/>
              <a:t>Emergency surgery</a:t>
            </a:r>
          </a:p>
          <a:p>
            <a:pPr lvl="1" algn="l" rtl="0"/>
            <a:r>
              <a:rPr lang="en-US" dirty="0"/>
              <a:t>Age</a:t>
            </a:r>
          </a:p>
          <a:p>
            <a:pPr lvl="1" algn="l" rtl="0"/>
            <a:r>
              <a:rPr lang="en-US" dirty="0"/>
              <a:t>Sex (female)</a:t>
            </a:r>
          </a:p>
          <a:p>
            <a:pPr lvl="1" algn="l" rtl="0"/>
            <a:r>
              <a:rPr lang="en-US" dirty="0"/>
              <a:t>Number of diseased vessels</a:t>
            </a:r>
          </a:p>
          <a:p>
            <a:pPr lvl="1" algn="l" rtl="0"/>
            <a:r>
              <a:rPr lang="en-US" dirty="0"/>
              <a:t>Decreased ejection fraction with congestive heart failure</a:t>
            </a:r>
          </a:p>
        </p:txBody>
      </p:sp>
      <p:sp>
        <p:nvSpPr>
          <p:cNvPr id="1048618" name="Footer Placeholder 1"/>
          <p:cNvSpPr>
            <a:spLocks noGrp="1"/>
          </p:cNvSpPr>
          <p:nvPr>
            <p:ph type="ftr" sz="quarter" idx="10"/>
          </p:nvPr>
        </p:nvSpPr>
        <p:spPr bwMode="auto">
          <a:ln>
            <a:miter lim="800000"/>
            <a:headEnd/>
            <a:tailEnd/>
          </a:ln>
        </p:spPr>
        <p:txBody>
          <a:bodyPr/>
          <a:lstStyle/>
          <a:p>
            <a:pPr fontAlgn="base">
              <a:spcBef>
                <a:spcPct val="0"/>
              </a:spcBef>
              <a:spcAft>
                <a:spcPct val="0"/>
              </a:spcAft>
            </a:pPr>
            <a:r>
              <a:rPr>
                <a:cs typeface="Arial" charset="0"/>
              </a:rPr>
              <a:t>Copyright © 2013, 2009, 2005, 2001, 1997, 1993 by Saunders, an imprint of Elsevier Inc.</a:t>
            </a:r>
          </a:p>
        </p:txBody>
      </p:sp>
      <p:sp>
        <p:nvSpPr>
          <p:cNvPr id="1048619" name="Slide Number Placeholder 2"/>
          <p:cNvSpPr>
            <a:spLocks noGrp="1"/>
          </p:cNvSpPr>
          <p:nvPr>
            <p:ph type="sldNum" sz="quarter" idx="11"/>
          </p:nvPr>
        </p:nvSpPr>
        <p:spPr bwMode="auto">
          <a:ln>
            <a:miter lim="800000"/>
            <a:headEnd/>
            <a:tailEnd/>
          </a:ln>
        </p:spPr>
        <p:txBody>
          <a:bodyPr/>
          <a:lstStyle/>
          <a:p>
            <a:pPr fontAlgn="base">
              <a:spcBef>
                <a:spcPct val="0"/>
              </a:spcBef>
              <a:spcAft>
                <a:spcPct val="0"/>
              </a:spcAft>
            </a:pPr>
            <a:fld id="{6D352B00-98C9-47BE-B448-830F39167A2B}" type="slidenum">
              <a:rPr lang="en-US" smtClean="0">
                <a:cs typeface="Arial" charset="0"/>
              </a:rPr>
              <a:pPr fontAlgn="base">
                <a:spcBef>
                  <a:spcPct val="0"/>
                </a:spcBef>
                <a:spcAft>
                  <a:spcPct val="0"/>
                </a:spcAft>
              </a:pPr>
              <a:t>46</a:t>
            </a:fld>
            <a:endParaRPr lang="en-US">
              <a:cs typeface="Arial"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838200" y="1219200"/>
            <a:ext cx="7467600" cy="3970318"/>
          </a:xfrm>
          <a:prstGeom prst="rect">
            <a:avLst/>
          </a:prstGeom>
          <a:noFill/>
        </p:spPr>
        <p:txBody>
          <a:bodyPr wrap="square" rtlCol="1">
            <a:spAutoFit/>
          </a:bodyPr>
          <a:lstStyle/>
          <a:p>
            <a:pPr algn="l"/>
            <a:r>
              <a:rPr lang="en-US" sz="2800" dirty="0">
                <a:latin typeface="Arial" pitchFamily="34" charset="0"/>
                <a:cs typeface="Arial" pitchFamily="34" charset="0"/>
              </a:rPr>
              <a:t>Traditional bypass surgery involves an incision through the breastbone and the use of a heart-lung bypass machine. In this procedure, the heart is stopped and a heart-lung machine is used to pump blood and perform the functions normally achieved by the lungs. The surgeon performs the bypass operation on the stopped heart, and then revives the heart later during the procedure.</a:t>
            </a:r>
            <a:endParaRPr lang="ar-SA" sz="2800" dirty="0">
              <a:latin typeface="Arial" pitchFamily="34" charset="0"/>
              <a:cs typeface="Arial" pitchFamily="34" charset="0"/>
            </a:endParaRPr>
          </a:p>
        </p:txBody>
      </p:sp>
    </p:spTree>
    <p:extLst>
      <p:ext uri="{BB962C8B-B14F-4D97-AF65-F5344CB8AC3E}">
        <p14:creationId xmlns:p14="http://schemas.microsoft.com/office/powerpoint/2010/main" val="37591724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0" name="Rectangle 4"/>
          <p:cNvSpPr>
            <a:spLocks noGrp="1" noChangeArrowheads="1"/>
          </p:cNvSpPr>
          <p:nvPr>
            <p:ph type="title"/>
          </p:nvPr>
        </p:nvSpPr>
        <p:spPr/>
        <p:txBody>
          <a:bodyPr/>
          <a:lstStyle/>
          <a:p>
            <a:r>
              <a:rPr lang="en-US"/>
              <a:t>Traditional CABG</a:t>
            </a:r>
          </a:p>
        </p:txBody>
      </p:sp>
      <p:sp>
        <p:nvSpPr>
          <p:cNvPr id="1048761" name="Rectangle 5"/>
          <p:cNvSpPr>
            <a:spLocks noGrp="1" noChangeArrowheads="1"/>
          </p:cNvSpPr>
          <p:nvPr>
            <p:ph idx="1"/>
          </p:nvPr>
        </p:nvSpPr>
        <p:spPr/>
        <p:txBody>
          <a:bodyPr/>
          <a:lstStyle/>
          <a:p>
            <a:pPr algn="l" rtl="0"/>
            <a:r>
              <a:rPr lang="en-US" dirty="0"/>
              <a:t>Median </a:t>
            </a:r>
            <a:r>
              <a:rPr lang="en-US" dirty="0" err="1"/>
              <a:t>sternotomy</a:t>
            </a:r>
            <a:r>
              <a:rPr lang="en-US" dirty="0"/>
              <a:t> or sternum split</a:t>
            </a:r>
          </a:p>
          <a:p>
            <a:pPr algn="l" rtl="0"/>
            <a:r>
              <a:rPr lang="en-US" dirty="0"/>
              <a:t>Excision of pericardium </a:t>
            </a:r>
          </a:p>
          <a:p>
            <a:pPr algn="l" rtl="0"/>
            <a:r>
              <a:rPr lang="en-US" dirty="0"/>
              <a:t>Cardiopulmonary bypass</a:t>
            </a:r>
          </a:p>
          <a:p>
            <a:pPr algn="l" rtl="0"/>
            <a:r>
              <a:rPr lang="en-US" dirty="0"/>
              <a:t>Myocardial preservation or </a:t>
            </a:r>
            <a:r>
              <a:rPr lang="en-US" dirty="0" err="1"/>
              <a:t>cardioplegia</a:t>
            </a:r>
            <a:endParaRPr lang="en-US" dirty="0"/>
          </a:p>
        </p:txBody>
      </p:sp>
      <p:sp>
        <p:nvSpPr>
          <p:cNvPr id="1048762" name="Footer Placeholder 1"/>
          <p:cNvSpPr>
            <a:spLocks noGrp="1"/>
          </p:cNvSpPr>
          <p:nvPr>
            <p:ph type="ftr" sz="quarter" idx="10"/>
          </p:nvPr>
        </p:nvSpPr>
        <p:spPr bwMode="auto">
          <a:ln>
            <a:miter lim="800000"/>
            <a:headEnd/>
            <a:tailEnd/>
          </a:ln>
        </p:spPr>
        <p:txBody>
          <a:bodyPr/>
          <a:lstStyle/>
          <a:p>
            <a:pPr fontAlgn="base">
              <a:spcBef>
                <a:spcPct val="0"/>
              </a:spcBef>
              <a:spcAft>
                <a:spcPct val="0"/>
              </a:spcAft>
            </a:pPr>
            <a:r>
              <a:rPr>
                <a:cs typeface="Arial" charset="0"/>
              </a:rPr>
              <a:t>Copyright © 2013, 2009, 2005, 2001, 1997, 1993 by Saunders, an imprint of Elsevier Inc.</a:t>
            </a:r>
          </a:p>
        </p:txBody>
      </p:sp>
      <p:sp>
        <p:nvSpPr>
          <p:cNvPr id="1048763" name="Slide Number Placeholder 2"/>
          <p:cNvSpPr>
            <a:spLocks noGrp="1"/>
          </p:cNvSpPr>
          <p:nvPr>
            <p:ph type="sldNum" sz="quarter" idx="11"/>
          </p:nvPr>
        </p:nvSpPr>
        <p:spPr bwMode="auto">
          <a:ln>
            <a:miter lim="800000"/>
            <a:headEnd/>
            <a:tailEnd/>
          </a:ln>
        </p:spPr>
        <p:txBody>
          <a:bodyPr/>
          <a:lstStyle/>
          <a:p>
            <a:pPr fontAlgn="base">
              <a:spcBef>
                <a:spcPct val="0"/>
              </a:spcBef>
              <a:spcAft>
                <a:spcPct val="0"/>
              </a:spcAft>
            </a:pPr>
            <a:fld id="{01397340-F366-4831-8843-83EB6AA8A11F}" type="slidenum">
              <a:rPr lang="en-US" smtClean="0">
                <a:cs typeface="Arial" charset="0"/>
              </a:rPr>
              <a:pPr fontAlgn="base">
                <a:spcBef>
                  <a:spcPct val="0"/>
                </a:spcBef>
                <a:spcAft>
                  <a:spcPct val="0"/>
                </a:spcAft>
              </a:pPr>
              <a:t>48</a:t>
            </a:fld>
            <a:endParaRPr lang="en-US">
              <a:cs typeface="Arial" charset="0"/>
            </a:endParaRPr>
          </a:p>
        </p:txBody>
      </p:sp>
      <p:sp>
        <p:nvSpPr>
          <p:cNvPr id="6" name="مربع نص 5"/>
          <p:cNvSpPr txBox="1"/>
          <p:nvPr/>
        </p:nvSpPr>
        <p:spPr>
          <a:xfrm>
            <a:off x="990600" y="3810000"/>
            <a:ext cx="6858000" cy="1384995"/>
          </a:xfrm>
          <a:prstGeom prst="rect">
            <a:avLst/>
          </a:prstGeom>
          <a:noFill/>
        </p:spPr>
        <p:txBody>
          <a:bodyPr wrap="square" rtlCol="1">
            <a:spAutoFit/>
          </a:bodyPr>
          <a:lstStyle/>
          <a:p>
            <a:pPr algn="l"/>
            <a:r>
              <a:rPr lang="en-US" sz="2800" dirty="0">
                <a:latin typeface="Arial" pitchFamily="34" charset="0"/>
                <a:cs typeface="Arial" pitchFamily="34" charset="0"/>
              </a:rPr>
              <a:t>** </a:t>
            </a:r>
            <a:r>
              <a:rPr lang="en-US" sz="2800" dirty="0" err="1">
                <a:latin typeface="Arial" pitchFamily="34" charset="0"/>
                <a:cs typeface="Arial" pitchFamily="34" charset="0"/>
              </a:rPr>
              <a:t>Cardioplegia</a:t>
            </a:r>
            <a:r>
              <a:rPr lang="en-US" sz="2800" dirty="0">
                <a:latin typeface="Arial" pitchFamily="34" charset="0"/>
                <a:cs typeface="Arial" pitchFamily="34" charset="0"/>
              </a:rPr>
              <a:t> serves to intentionally and temporarily arrest the heart for myocardial protection during cardiac surgery.</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7" name="Rectangle 4"/>
          <p:cNvSpPr>
            <a:spLocks noGrp="1" noChangeArrowheads="1"/>
          </p:cNvSpPr>
          <p:nvPr>
            <p:ph type="title"/>
          </p:nvPr>
        </p:nvSpPr>
        <p:spPr/>
        <p:txBody>
          <a:bodyPr>
            <a:normAutofit fontScale="90000"/>
          </a:bodyPr>
          <a:lstStyle/>
          <a:p>
            <a:r>
              <a:rPr lang="en-US"/>
              <a:t>Traditional CABG</a:t>
            </a:r>
            <a:br>
              <a:rPr lang="en-US"/>
            </a:br>
            <a:r>
              <a:rPr lang="en-US"/>
              <a:t>(continued)</a:t>
            </a:r>
          </a:p>
        </p:txBody>
      </p:sp>
      <p:sp>
        <p:nvSpPr>
          <p:cNvPr id="1048768" name="Rectangle 5"/>
          <p:cNvSpPr>
            <a:spLocks noGrp="1" noChangeArrowheads="1"/>
          </p:cNvSpPr>
          <p:nvPr>
            <p:ph idx="1"/>
          </p:nvPr>
        </p:nvSpPr>
        <p:spPr/>
        <p:txBody>
          <a:bodyPr/>
          <a:lstStyle/>
          <a:p>
            <a:pPr algn="l" rtl="0"/>
            <a:r>
              <a:rPr lang="en-US" dirty="0"/>
              <a:t>Grafts   </a:t>
            </a:r>
            <a:br>
              <a:rPr lang="en-US" dirty="0"/>
            </a:br>
            <a:r>
              <a:rPr lang="en-US" sz="2400" dirty="0"/>
              <a:t>Grafting refers to a surgical procedure to move tissue from one site to another on the body, or from another creature, without bringing its own blood supply with it.</a:t>
            </a:r>
          </a:p>
          <a:p>
            <a:pPr marL="0" indent="0" algn="l" rtl="0">
              <a:buNone/>
            </a:pPr>
            <a:r>
              <a:rPr lang="en-US" sz="2400" dirty="0"/>
              <a:t>They prefer using RIMA and LIMA because it has long term patency (</a:t>
            </a:r>
            <a:r>
              <a:rPr lang="en-US" sz="2400" dirty="0">
                <a:solidFill>
                  <a:srgbClr val="FF0000"/>
                </a:solidFill>
              </a:rPr>
              <a:t>Artery</a:t>
            </a:r>
            <a:r>
              <a:rPr lang="en-US" sz="2400" dirty="0"/>
              <a:t>)</a:t>
            </a:r>
          </a:p>
          <a:p>
            <a:pPr algn="l" rtl="0"/>
            <a:r>
              <a:rPr lang="en-US" dirty="0"/>
              <a:t>Wean bypass; defibrillate if needed</a:t>
            </a:r>
          </a:p>
          <a:p>
            <a:pPr algn="l" rtl="0"/>
            <a:r>
              <a:rPr lang="en-US" dirty="0" err="1"/>
              <a:t>Mediastinal</a:t>
            </a:r>
            <a:r>
              <a:rPr lang="en-US" dirty="0"/>
              <a:t> and chest tubes</a:t>
            </a:r>
          </a:p>
          <a:p>
            <a:pPr algn="l" rtl="0"/>
            <a:r>
              <a:rPr lang="en-US" dirty="0" err="1"/>
              <a:t>Epicardial</a:t>
            </a:r>
            <a:r>
              <a:rPr lang="en-US" dirty="0"/>
              <a:t> pacing wires</a:t>
            </a:r>
          </a:p>
        </p:txBody>
      </p:sp>
      <p:sp>
        <p:nvSpPr>
          <p:cNvPr id="1048769" name="Footer Placeholder 1"/>
          <p:cNvSpPr>
            <a:spLocks noGrp="1"/>
          </p:cNvSpPr>
          <p:nvPr>
            <p:ph type="ftr" sz="quarter" idx="10"/>
          </p:nvPr>
        </p:nvSpPr>
        <p:spPr bwMode="auto">
          <a:ln>
            <a:miter lim="800000"/>
            <a:headEnd/>
            <a:tailEnd/>
          </a:ln>
        </p:spPr>
        <p:txBody>
          <a:bodyPr/>
          <a:lstStyle/>
          <a:p>
            <a:pPr fontAlgn="base">
              <a:spcBef>
                <a:spcPct val="0"/>
              </a:spcBef>
              <a:spcAft>
                <a:spcPct val="0"/>
              </a:spcAft>
            </a:pPr>
            <a:r>
              <a:rPr>
                <a:cs typeface="Arial" charset="0"/>
              </a:rPr>
              <a:t>Copyright © 2013, 2009, 2005, 2001, 1997, 1993 by Saunders, an imprint of Elsevier Inc.</a:t>
            </a:r>
          </a:p>
        </p:txBody>
      </p:sp>
      <p:sp>
        <p:nvSpPr>
          <p:cNvPr id="1048770" name="Slide Number Placeholder 2"/>
          <p:cNvSpPr>
            <a:spLocks noGrp="1"/>
          </p:cNvSpPr>
          <p:nvPr>
            <p:ph type="sldNum" sz="quarter" idx="11"/>
          </p:nvPr>
        </p:nvSpPr>
        <p:spPr bwMode="auto">
          <a:ln>
            <a:miter lim="800000"/>
            <a:headEnd/>
            <a:tailEnd/>
          </a:ln>
        </p:spPr>
        <p:txBody>
          <a:bodyPr/>
          <a:lstStyle/>
          <a:p>
            <a:pPr fontAlgn="base">
              <a:spcBef>
                <a:spcPct val="0"/>
              </a:spcBef>
              <a:spcAft>
                <a:spcPct val="0"/>
              </a:spcAft>
            </a:pPr>
            <a:fld id="{A0DB7372-B19A-4230-A969-DD74E411EEBD}" type="slidenum">
              <a:rPr lang="en-US" smtClean="0">
                <a:cs typeface="Arial" charset="0"/>
              </a:rPr>
              <a:pPr fontAlgn="base">
                <a:spcBef>
                  <a:spcPct val="0"/>
                </a:spcBef>
                <a:spcAft>
                  <a:spcPct val="0"/>
                </a:spcAft>
              </a:pPr>
              <a:t>49</a:t>
            </a:fld>
            <a:endParaRPr lang="en-US">
              <a:cs typeface="Arial"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8" name="عنوان 1"/>
          <p:cNvSpPr>
            <a:spLocks noGrp="1"/>
          </p:cNvSpPr>
          <p:nvPr>
            <p:ph type="title"/>
          </p:nvPr>
        </p:nvSpPr>
        <p:spPr/>
        <p:txBody>
          <a:bodyPr/>
          <a:lstStyle/>
          <a:p>
            <a:r>
              <a:rPr lang="en-US" dirty="0" err="1"/>
              <a:t>Pathophysiology</a:t>
            </a:r>
            <a:endParaRPr lang="ar-SA" dirty="0"/>
          </a:p>
        </p:txBody>
      </p:sp>
      <p:sp>
        <p:nvSpPr>
          <p:cNvPr id="1048649" name="عنصر نائب للمحتوى 2"/>
          <p:cNvSpPr>
            <a:spLocks noGrp="1"/>
          </p:cNvSpPr>
          <p:nvPr>
            <p:ph sz="quarter" idx="1"/>
          </p:nvPr>
        </p:nvSpPr>
        <p:spPr/>
        <p:txBody>
          <a:bodyPr>
            <a:normAutofit fontScale="96154" lnSpcReduction="10000"/>
          </a:bodyPr>
          <a:lstStyle/>
          <a:p>
            <a:pPr algn="l" rtl="0">
              <a:buNone/>
            </a:pPr>
            <a:r>
              <a:rPr lang="en-US" dirty="0"/>
              <a:t>Other causes of MI include :</a:t>
            </a:r>
          </a:p>
          <a:p>
            <a:pPr algn="l" rtl="0"/>
            <a:r>
              <a:rPr lang="en-US" dirty="0"/>
              <a:t> vasospasm (sudden constriction or narrowing) of a coronary artery</a:t>
            </a:r>
          </a:p>
          <a:p>
            <a:pPr algn="l" rtl="0"/>
            <a:r>
              <a:rPr lang="en-US" dirty="0"/>
              <a:t>Decreased oxygen supply (</a:t>
            </a:r>
            <a:r>
              <a:rPr lang="en-US" dirty="0" err="1"/>
              <a:t>eg</a:t>
            </a:r>
            <a:r>
              <a:rPr lang="en-US" dirty="0"/>
              <a:t>, from acute blood loss, anemia, or low blood pressure)</a:t>
            </a:r>
          </a:p>
          <a:p>
            <a:pPr algn="l" rtl="0"/>
            <a:r>
              <a:rPr lang="en-US" dirty="0"/>
              <a:t> increased demand for oxygen (</a:t>
            </a:r>
            <a:r>
              <a:rPr lang="en-US" dirty="0" err="1"/>
              <a:t>eg</a:t>
            </a:r>
            <a:r>
              <a:rPr lang="en-US" dirty="0"/>
              <a:t>, from a rapid heart rate, </a:t>
            </a:r>
            <a:r>
              <a:rPr lang="en-US" dirty="0" err="1"/>
              <a:t>thyrotoxicosis</a:t>
            </a:r>
            <a:r>
              <a:rPr lang="en-US" dirty="0"/>
              <a:t>, or ingestion of cocaine). </a:t>
            </a:r>
          </a:p>
          <a:p>
            <a:pPr algn="l" rtl="0">
              <a:buNone/>
            </a:pPr>
            <a:r>
              <a:rPr lang="en-US" dirty="0"/>
              <a:t>In each case, a profound </a:t>
            </a:r>
            <a:r>
              <a:rPr lang="en-US" b="1" dirty="0"/>
              <a:t>imbalance exists between myocardial oxygen supply and demand.</a:t>
            </a:r>
          </a:p>
          <a:p>
            <a:pPr algn="l" rtl="0">
              <a:buNone/>
            </a:pPr>
            <a:r>
              <a:rPr lang="en-US" dirty="0"/>
              <a:t>Coronary occlusion, heart attack, and MI</a:t>
            </a:r>
            <a:r>
              <a:rPr lang="en-US" b="1" dirty="0"/>
              <a:t> </a:t>
            </a:r>
            <a:r>
              <a:rPr lang="en-US" dirty="0"/>
              <a:t>are terms used synonymously, but the preferred term i</a:t>
            </a:r>
            <a:r>
              <a:rPr lang="en-US" b="1" dirty="0"/>
              <a:t>s MI</a:t>
            </a:r>
          </a:p>
          <a:p>
            <a:pPr algn="l" rtl="0"/>
            <a:endParaRPr lang="ar-SA"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74" name="Rectangle 4"/>
          <p:cNvSpPr>
            <a:spLocks noGrp="1" noChangeArrowheads="1"/>
          </p:cNvSpPr>
          <p:nvPr>
            <p:ph type="title"/>
          </p:nvPr>
        </p:nvSpPr>
        <p:spPr/>
        <p:txBody>
          <a:bodyPr/>
          <a:lstStyle/>
          <a:p>
            <a:r>
              <a:rPr lang="en-US"/>
              <a:t>Goals of CABG Surgery</a:t>
            </a:r>
          </a:p>
        </p:txBody>
      </p:sp>
      <p:sp>
        <p:nvSpPr>
          <p:cNvPr id="1048775" name="Rectangle 5"/>
          <p:cNvSpPr>
            <a:spLocks noGrp="1" noChangeArrowheads="1"/>
          </p:cNvSpPr>
          <p:nvPr>
            <p:ph idx="1"/>
          </p:nvPr>
        </p:nvSpPr>
        <p:spPr/>
        <p:txBody>
          <a:bodyPr/>
          <a:lstStyle/>
          <a:p>
            <a:pPr algn="l" rtl="0"/>
            <a:r>
              <a:rPr lang="en-US" dirty="0"/>
              <a:t>Increase blood flow to myocardium</a:t>
            </a:r>
          </a:p>
          <a:p>
            <a:pPr algn="l" rtl="0"/>
            <a:r>
              <a:rPr lang="en-US" dirty="0"/>
              <a:t>Relieve symptoms</a:t>
            </a:r>
          </a:p>
          <a:p>
            <a:pPr algn="l" rtl="0"/>
            <a:r>
              <a:rPr lang="en-US" dirty="0"/>
              <a:t>Prolong survival</a:t>
            </a:r>
          </a:p>
          <a:p>
            <a:pPr algn="l" rtl="0"/>
            <a:r>
              <a:rPr lang="en-US" dirty="0"/>
              <a:t>Improve quality of life</a:t>
            </a:r>
          </a:p>
        </p:txBody>
      </p:sp>
      <p:sp>
        <p:nvSpPr>
          <p:cNvPr id="1048776" name="Footer Placeholder 1"/>
          <p:cNvSpPr>
            <a:spLocks noGrp="1"/>
          </p:cNvSpPr>
          <p:nvPr>
            <p:ph type="ftr" sz="quarter" idx="10"/>
          </p:nvPr>
        </p:nvSpPr>
        <p:spPr bwMode="auto">
          <a:ln>
            <a:miter lim="800000"/>
            <a:headEnd/>
            <a:tailEnd/>
          </a:ln>
        </p:spPr>
        <p:txBody>
          <a:bodyPr/>
          <a:lstStyle/>
          <a:p>
            <a:pPr fontAlgn="base">
              <a:spcBef>
                <a:spcPct val="0"/>
              </a:spcBef>
              <a:spcAft>
                <a:spcPct val="0"/>
              </a:spcAft>
            </a:pPr>
            <a:r>
              <a:rPr>
                <a:cs typeface="Arial" charset="0"/>
              </a:rPr>
              <a:t>Copyright © 2013, 2009, 2005, 2001, 1997, 1993 by Saunders, an imprint of Elsevier Inc.</a:t>
            </a:r>
          </a:p>
        </p:txBody>
      </p:sp>
      <p:sp>
        <p:nvSpPr>
          <p:cNvPr id="1048777" name="Slide Number Placeholder 2"/>
          <p:cNvSpPr>
            <a:spLocks noGrp="1"/>
          </p:cNvSpPr>
          <p:nvPr>
            <p:ph type="sldNum" sz="quarter" idx="11"/>
          </p:nvPr>
        </p:nvSpPr>
        <p:spPr bwMode="auto">
          <a:ln>
            <a:miter lim="800000"/>
            <a:headEnd/>
            <a:tailEnd/>
          </a:ln>
        </p:spPr>
        <p:txBody>
          <a:bodyPr/>
          <a:lstStyle/>
          <a:p>
            <a:pPr fontAlgn="base">
              <a:spcBef>
                <a:spcPct val="0"/>
              </a:spcBef>
              <a:spcAft>
                <a:spcPct val="0"/>
              </a:spcAft>
            </a:pPr>
            <a:fld id="{E990ACE5-196A-4D0C-B154-E6F3AFECD647}" type="slidenum">
              <a:rPr lang="en-US" smtClean="0">
                <a:cs typeface="Arial" charset="0"/>
              </a:rPr>
              <a:pPr fontAlgn="base">
                <a:spcBef>
                  <a:spcPct val="0"/>
                </a:spcBef>
                <a:spcAft>
                  <a:spcPct val="0"/>
                </a:spcAft>
              </a:pPr>
              <a:t>50</a:t>
            </a:fld>
            <a:endParaRPr lang="en-US">
              <a:cs typeface="Arial"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78" name="Rectangle 6"/>
          <p:cNvSpPr>
            <a:spLocks noGrp="1" noChangeArrowheads="1"/>
          </p:cNvSpPr>
          <p:nvPr>
            <p:ph type="title"/>
          </p:nvPr>
        </p:nvSpPr>
        <p:spPr/>
        <p:txBody>
          <a:bodyPr/>
          <a:lstStyle/>
          <a:p>
            <a:r>
              <a:rPr lang="en-US"/>
              <a:t>Cardiac Surgery Complications</a:t>
            </a:r>
          </a:p>
        </p:txBody>
      </p:sp>
      <p:sp>
        <p:nvSpPr>
          <p:cNvPr id="1048779" name="Rectangle 7"/>
          <p:cNvSpPr>
            <a:spLocks noGrp="1" noChangeArrowheads="1"/>
          </p:cNvSpPr>
          <p:nvPr>
            <p:ph idx="1"/>
          </p:nvPr>
        </p:nvSpPr>
        <p:spPr/>
        <p:txBody>
          <a:bodyPr/>
          <a:lstStyle/>
          <a:p>
            <a:pPr algn="l" rtl="0"/>
            <a:r>
              <a:rPr lang="en-US" dirty="0"/>
              <a:t>Low cardiac output</a:t>
            </a:r>
          </a:p>
          <a:p>
            <a:pPr lvl="1" algn="l" rtl="0"/>
            <a:r>
              <a:rPr lang="en-US" dirty="0"/>
              <a:t>Renal impairment</a:t>
            </a:r>
          </a:p>
          <a:p>
            <a:pPr lvl="1" algn="l" rtl="0"/>
            <a:r>
              <a:rPr lang="en-US" dirty="0"/>
              <a:t>Gastrointestinal dysfunction</a:t>
            </a:r>
          </a:p>
          <a:p>
            <a:pPr lvl="1" algn="l" rtl="0"/>
            <a:r>
              <a:rPr lang="en-US" dirty="0"/>
              <a:t>Impaired peripheral circulation</a:t>
            </a:r>
          </a:p>
          <a:p>
            <a:pPr algn="l" rtl="0"/>
            <a:r>
              <a:rPr lang="en-US" dirty="0" err="1"/>
              <a:t>Mediastinal</a:t>
            </a:r>
            <a:r>
              <a:rPr lang="en-US" dirty="0"/>
              <a:t> bleeding</a:t>
            </a:r>
          </a:p>
          <a:p>
            <a:pPr lvl="1" algn="l" rtl="0"/>
            <a:r>
              <a:rPr lang="en-US" dirty="0"/>
              <a:t>Infection: very serious if </a:t>
            </a:r>
            <a:r>
              <a:rPr lang="en-US" dirty="0" err="1"/>
              <a:t>sternal</a:t>
            </a:r>
            <a:endParaRPr lang="en-US" dirty="0"/>
          </a:p>
          <a:p>
            <a:pPr algn="l" rtl="0"/>
            <a:r>
              <a:rPr lang="en-US" dirty="0" err="1"/>
              <a:t>Atrial</a:t>
            </a:r>
            <a:r>
              <a:rPr lang="en-US" dirty="0"/>
              <a:t> </a:t>
            </a:r>
            <a:r>
              <a:rPr lang="en-US" dirty="0" err="1"/>
              <a:t>dysrhythmias</a:t>
            </a:r>
            <a:endParaRPr lang="en-US" dirty="0"/>
          </a:p>
          <a:p>
            <a:pPr algn="l" rtl="0"/>
            <a:r>
              <a:rPr lang="en-US" dirty="0" err="1"/>
              <a:t>Hypovolemia</a:t>
            </a:r>
            <a:endParaRPr lang="en-US" dirty="0"/>
          </a:p>
        </p:txBody>
      </p:sp>
      <p:sp>
        <p:nvSpPr>
          <p:cNvPr id="1048780" name="Footer Placeholder 1"/>
          <p:cNvSpPr>
            <a:spLocks noGrp="1"/>
          </p:cNvSpPr>
          <p:nvPr>
            <p:ph type="ftr" sz="quarter" idx="10"/>
          </p:nvPr>
        </p:nvSpPr>
        <p:spPr bwMode="auto">
          <a:ln>
            <a:miter lim="800000"/>
            <a:headEnd/>
            <a:tailEnd/>
          </a:ln>
        </p:spPr>
        <p:txBody>
          <a:bodyPr/>
          <a:lstStyle/>
          <a:p>
            <a:pPr fontAlgn="base">
              <a:spcBef>
                <a:spcPct val="0"/>
              </a:spcBef>
              <a:spcAft>
                <a:spcPct val="0"/>
              </a:spcAft>
            </a:pPr>
            <a:r>
              <a:rPr>
                <a:cs typeface="Arial" charset="0"/>
              </a:rPr>
              <a:t>Copyright © 2013, 2009, 2005, 2001, 1997, 1993 by Saunders, an imprint of Elsevier Inc.</a:t>
            </a:r>
          </a:p>
        </p:txBody>
      </p:sp>
      <p:sp>
        <p:nvSpPr>
          <p:cNvPr id="1048781" name="Slide Number Placeholder 2"/>
          <p:cNvSpPr>
            <a:spLocks noGrp="1"/>
          </p:cNvSpPr>
          <p:nvPr>
            <p:ph type="sldNum" sz="quarter" idx="11"/>
          </p:nvPr>
        </p:nvSpPr>
        <p:spPr bwMode="auto">
          <a:ln>
            <a:miter lim="800000"/>
            <a:headEnd/>
            <a:tailEnd/>
          </a:ln>
        </p:spPr>
        <p:txBody>
          <a:bodyPr/>
          <a:lstStyle/>
          <a:p>
            <a:pPr fontAlgn="base">
              <a:spcBef>
                <a:spcPct val="0"/>
              </a:spcBef>
              <a:spcAft>
                <a:spcPct val="0"/>
              </a:spcAft>
            </a:pPr>
            <a:fld id="{4014D149-E967-4889-B65F-5DAD38950C9D}" type="slidenum">
              <a:rPr lang="en-US" smtClean="0">
                <a:cs typeface="Arial" charset="0"/>
              </a:rPr>
              <a:pPr fontAlgn="base">
                <a:spcBef>
                  <a:spcPct val="0"/>
                </a:spcBef>
                <a:spcAft>
                  <a:spcPct val="0"/>
                </a:spcAft>
              </a:pPr>
              <a:t>51</a:t>
            </a:fld>
            <a:endParaRPr lang="en-US">
              <a:cs typeface="Arial"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1" name="Rectangle 5"/>
          <p:cNvSpPr>
            <a:spLocks noGrp="1" noChangeArrowheads="1"/>
          </p:cNvSpPr>
          <p:nvPr>
            <p:ph type="title"/>
          </p:nvPr>
        </p:nvSpPr>
        <p:spPr/>
        <p:txBody>
          <a:bodyPr/>
          <a:lstStyle/>
          <a:p>
            <a:r>
              <a:rPr lang="en-US"/>
              <a:t>Complications of CABG</a:t>
            </a:r>
          </a:p>
        </p:txBody>
      </p:sp>
      <p:sp>
        <p:nvSpPr>
          <p:cNvPr id="1048792" name="Rectangle 6"/>
          <p:cNvSpPr>
            <a:spLocks noGrp="1" noChangeArrowheads="1"/>
          </p:cNvSpPr>
          <p:nvPr>
            <p:ph sz="half" idx="1"/>
          </p:nvPr>
        </p:nvSpPr>
        <p:spPr>
          <a:xfrm>
            <a:off x="838200" y="1600200"/>
            <a:ext cx="4038600" cy="4525963"/>
          </a:xfrm>
        </p:spPr>
        <p:txBody>
          <a:bodyPr/>
          <a:lstStyle/>
          <a:p>
            <a:r>
              <a:rPr lang="en-US"/>
              <a:t>Dysrhythmias</a:t>
            </a:r>
          </a:p>
          <a:p>
            <a:r>
              <a:rPr lang="en-US"/>
              <a:t>Impaired contractility; low cardiac output</a:t>
            </a:r>
          </a:p>
          <a:p>
            <a:r>
              <a:rPr lang="en-US"/>
              <a:t>Intraoperative myocardial infarction</a:t>
            </a:r>
          </a:p>
          <a:p>
            <a:r>
              <a:rPr lang="en-US"/>
              <a:t>Pericardial tamponade</a:t>
            </a:r>
          </a:p>
        </p:txBody>
      </p:sp>
      <p:sp>
        <p:nvSpPr>
          <p:cNvPr id="1048793" name="Rectangle 7"/>
          <p:cNvSpPr>
            <a:spLocks noGrp="1" noChangeArrowheads="1"/>
          </p:cNvSpPr>
          <p:nvPr>
            <p:ph sz="half" idx="2"/>
          </p:nvPr>
        </p:nvSpPr>
        <p:spPr>
          <a:xfrm>
            <a:off x="4953000" y="1676400"/>
            <a:ext cx="4038600" cy="4525963"/>
          </a:xfrm>
        </p:spPr>
        <p:txBody>
          <a:bodyPr/>
          <a:lstStyle/>
          <a:p>
            <a:r>
              <a:rPr lang="en-US"/>
              <a:t>Respiratory insufficiency</a:t>
            </a:r>
          </a:p>
          <a:p>
            <a:r>
              <a:rPr lang="en-US"/>
              <a:t>Pain </a:t>
            </a:r>
          </a:p>
          <a:p>
            <a:r>
              <a:rPr lang="en-US"/>
              <a:t>Emboli; stroke</a:t>
            </a:r>
          </a:p>
          <a:p>
            <a:r>
              <a:rPr lang="en-US"/>
              <a:t>Death</a:t>
            </a:r>
          </a:p>
        </p:txBody>
      </p:sp>
      <p:sp>
        <p:nvSpPr>
          <p:cNvPr id="1048794" name="Footer Placeholder 1"/>
          <p:cNvSpPr>
            <a:spLocks noGrp="1"/>
          </p:cNvSpPr>
          <p:nvPr>
            <p:ph type="ftr" sz="quarter" idx="10"/>
          </p:nvPr>
        </p:nvSpPr>
        <p:spPr bwMode="auto">
          <a:ln>
            <a:miter lim="800000"/>
            <a:headEnd/>
            <a:tailEnd/>
          </a:ln>
        </p:spPr>
        <p:txBody>
          <a:bodyPr/>
          <a:lstStyle/>
          <a:p>
            <a:pPr fontAlgn="base">
              <a:spcBef>
                <a:spcPct val="0"/>
              </a:spcBef>
              <a:spcAft>
                <a:spcPct val="0"/>
              </a:spcAft>
            </a:pPr>
            <a:r>
              <a:rPr>
                <a:cs typeface="Arial" charset="0"/>
              </a:rPr>
              <a:t>Copyright © 2013, 2009, 2005, 2001, 1997, 1993 by Saunders, an imprint of Elsevier Inc.</a:t>
            </a:r>
          </a:p>
        </p:txBody>
      </p:sp>
      <p:sp>
        <p:nvSpPr>
          <p:cNvPr id="1048795" name="Slide Number Placeholder 2"/>
          <p:cNvSpPr>
            <a:spLocks noGrp="1"/>
          </p:cNvSpPr>
          <p:nvPr>
            <p:ph type="sldNum" sz="quarter" idx="11"/>
          </p:nvPr>
        </p:nvSpPr>
        <p:spPr bwMode="auto">
          <a:ln>
            <a:miter lim="800000"/>
            <a:headEnd/>
            <a:tailEnd/>
          </a:ln>
        </p:spPr>
        <p:txBody>
          <a:bodyPr/>
          <a:lstStyle/>
          <a:p>
            <a:pPr fontAlgn="base">
              <a:spcBef>
                <a:spcPct val="0"/>
              </a:spcBef>
              <a:spcAft>
                <a:spcPct val="0"/>
              </a:spcAft>
            </a:pPr>
            <a:fld id="{40828D2F-728C-43DE-A0BE-972708AC6A54}" type="slidenum">
              <a:rPr lang="en-US" smtClean="0">
                <a:cs typeface="Arial" charset="0"/>
              </a:rPr>
              <a:pPr fontAlgn="base">
                <a:spcBef>
                  <a:spcPct val="0"/>
                </a:spcBef>
                <a:spcAft>
                  <a:spcPct val="0"/>
                </a:spcAft>
              </a:pPr>
              <a:t>52</a:t>
            </a:fld>
            <a:endParaRPr lang="en-US">
              <a:cs typeface="Arial"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609600"/>
            <a:ext cx="7848600" cy="5410200"/>
          </a:xfrm>
          <a:prstGeom prst="rect">
            <a:avLst/>
          </a:prstGeom>
        </p:spPr>
      </p:pic>
    </p:spTree>
    <p:extLst>
      <p:ext uri="{BB962C8B-B14F-4D97-AF65-F5344CB8AC3E}">
        <p14:creationId xmlns:p14="http://schemas.microsoft.com/office/powerpoint/2010/main" val="18273013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9" name="Rectangle 4"/>
          <p:cNvSpPr>
            <a:spLocks noGrp="1" noChangeArrowheads="1"/>
          </p:cNvSpPr>
          <p:nvPr>
            <p:ph type="title"/>
          </p:nvPr>
        </p:nvSpPr>
        <p:spPr/>
        <p:txBody>
          <a:bodyPr/>
          <a:lstStyle/>
          <a:p>
            <a:r>
              <a:rPr lang="en-US"/>
              <a:t>Permanent Pacemakers</a:t>
            </a:r>
          </a:p>
        </p:txBody>
      </p:sp>
      <p:sp>
        <p:nvSpPr>
          <p:cNvPr id="1048800" name="Rectangle 5"/>
          <p:cNvSpPr>
            <a:spLocks noGrp="1" noChangeArrowheads="1"/>
          </p:cNvSpPr>
          <p:nvPr>
            <p:ph idx="1"/>
          </p:nvPr>
        </p:nvSpPr>
        <p:spPr/>
        <p:txBody>
          <a:bodyPr/>
          <a:lstStyle/>
          <a:p>
            <a:pPr algn="l" rtl="0"/>
            <a:r>
              <a:rPr lang="en-US" dirty="0" err="1"/>
              <a:t>Multiprogrammable</a:t>
            </a:r>
            <a:r>
              <a:rPr lang="en-US" dirty="0"/>
              <a:t> for:</a:t>
            </a:r>
          </a:p>
          <a:p>
            <a:pPr lvl="1" algn="l" rtl="0"/>
            <a:r>
              <a:rPr lang="en-US" dirty="0"/>
              <a:t>Rate</a:t>
            </a:r>
          </a:p>
          <a:p>
            <a:pPr lvl="1" algn="l" rtl="0"/>
            <a:r>
              <a:rPr lang="en-US" dirty="0"/>
              <a:t>Voltage</a:t>
            </a:r>
          </a:p>
          <a:p>
            <a:pPr lvl="1" algn="l" rtl="0"/>
            <a:r>
              <a:rPr lang="en-US" dirty="0"/>
              <a:t>Sensitivity</a:t>
            </a:r>
          </a:p>
          <a:p>
            <a:pPr lvl="1" algn="l" rtl="0"/>
            <a:r>
              <a:rPr lang="en-US" dirty="0"/>
              <a:t>Stimulus duration</a:t>
            </a:r>
          </a:p>
          <a:p>
            <a:pPr lvl="1" algn="l" rtl="0"/>
            <a:r>
              <a:rPr lang="en-US" dirty="0"/>
              <a:t>Refractory period</a:t>
            </a:r>
          </a:p>
          <a:p>
            <a:pPr algn="l" rtl="0"/>
            <a:r>
              <a:rPr lang="en-US" dirty="0"/>
              <a:t>Intersociety Commission for Heart Disease (ICHD)</a:t>
            </a:r>
          </a:p>
        </p:txBody>
      </p:sp>
      <p:sp>
        <p:nvSpPr>
          <p:cNvPr id="1048801" name="Footer Placeholder 1"/>
          <p:cNvSpPr>
            <a:spLocks noGrp="1"/>
          </p:cNvSpPr>
          <p:nvPr>
            <p:ph type="ftr" sz="quarter" idx="10"/>
          </p:nvPr>
        </p:nvSpPr>
        <p:spPr bwMode="auto">
          <a:ln>
            <a:miter lim="800000"/>
            <a:headEnd/>
            <a:tailEnd/>
          </a:ln>
        </p:spPr>
        <p:txBody>
          <a:bodyPr/>
          <a:lstStyle/>
          <a:p>
            <a:pPr fontAlgn="base">
              <a:spcBef>
                <a:spcPct val="0"/>
              </a:spcBef>
              <a:spcAft>
                <a:spcPct val="0"/>
              </a:spcAft>
            </a:pPr>
            <a:r>
              <a:rPr>
                <a:cs typeface="Arial" charset="0"/>
              </a:rPr>
              <a:t>Copyright © 2013, 2009, 2005, 2001, 1997, 1993 by Saunders, an imprint of Elsevier Inc.</a:t>
            </a:r>
          </a:p>
        </p:txBody>
      </p:sp>
      <p:sp>
        <p:nvSpPr>
          <p:cNvPr id="1048802" name="Slide Number Placeholder 2"/>
          <p:cNvSpPr>
            <a:spLocks noGrp="1"/>
          </p:cNvSpPr>
          <p:nvPr>
            <p:ph type="sldNum" sz="quarter" idx="11"/>
          </p:nvPr>
        </p:nvSpPr>
        <p:spPr bwMode="auto">
          <a:ln>
            <a:miter lim="800000"/>
            <a:headEnd/>
            <a:tailEnd/>
          </a:ln>
        </p:spPr>
        <p:txBody>
          <a:bodyPr/>
          <a:lstStyle/>
          <a:p>
            <a:pPr fontAlgn="base">
              <a:spcBef>
                <a:spcPct val="0"/>
              </a:spcBef>
              <a:spcAft>
                <a:spcPct val="0"/>
              </a:spcAft>
            </a:pPr>
            <a:fld id="{F46A1A9A-0F42-4779-ACBD-B80D8AFFDE08}" type="slidenum">
              <a:rPr lang="en-US" smtClean="0">
                <a:cs typeface="Arial" charset="0"/>
              </a:rPr>
              <a:pPr fontAlgn="base">
                <a:spcBef>
                  <a:spcPct val="0"/>
                </a:spcBef>
                <a:spcAft>
                  <a:spcPct val="0"/>
                </a:spcAft>
              </a:pPr>
              <a:t>54</a:t>
            </a:fld>
            <a:endParaRPr lang="en-US">
              <a:cs typeface="Arial"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06" name="Rectangle 4"/>
          <p:cNvSpPr>
            <a:spLocks noGrp="1" noChangeArrowheads="1"/>
          </p:cNvSpPr>
          <p:nvPr>
            <p:ph type="title"/>
          </p:nvPr>
        </p:nvSpPr>
        <p:spPr/>
        <p:txBody>
          <a:bodyPr>
            <a:normAutofit fontScale="90000"/>
          </a:bodyPr>
          <a:lstStyle/>
          <a:p>
            <a:r>
              <a:rPr lang="en-US"/>
              <a:t>Permanent Pacemakers</a:t>
            </a:r>
            <a:br>
              <a:rPr lang="en-US"/>
            </a:br>
            <a:r>
              <a:rPr lang="en-US"/>
              <a:t>(continued)</a:t>
            </a:r>
          </a:p>
        </p:txBody>
      </p:sp>
      <p:sp>
        <p:nvSpPr>
          <p:cNvPr id="1048807" name="Rectangle 5"/>
          <p:cNvSpPr>
            <a:spLocks noGrp="1" noChangeArrowheads="1"/>
          </p:cNvSpPr>
          <p:nvPr>
            <p:ph idx="1"/>
          </p:nvPr>
        </p:nvSpPr>
        <p:spPr/>
        <p:txBody>
          <a:bodyPr/>
          <a:lstStyle/>
          <a:p>
            <a:pPr algn="l"/>
            <a:r>
              <a:rPr lang="en-US" dirty="0"/>
              <a:t>Can pace atria, ventricles, or dual chamber</a:t>
            </a:r>
          </a:p>
          <a:p>
            <a:pPr algn="l"/>
            <a:r>
              <a:rPr lang="en-US" dirty="0"/>
              <a:t>Inserted </a:t>
            </a:r>
            <a:r>
              <a:rPr lang="en-US" dirty="0" err="1"/>
              <a:t>transvenously</a:t>
            </a:r>
            <a:endParaRPr lang="en-US" dirty="0"/>
          </a:p>
          <a:p>
            <a:endParaRPr lang="en-US" dirty="0"/>
          </a:p>
        </p:txBody>
      </p:sp>
      <p:sp>
        <p:nvSpPr>
          <p:cNvPr id="1048808" name="Footer Placeholder 1"/>
          <p:cNvSpPr>
            <a:spLocks noGrp="1"/>
          </p:cNvSpPr>
          <p:nvPr>
            <p:ph type="ftr" sz="quarter" idx="10"/>
          </p:nvPr>
        </p:nvSpPr>
        <p:spPr bwMode="auto">
          <a:ln>
            <a:miter lim="800000"/>
            <a:headEnd/>
            <a:tailEnd/>
          </a:ln>
        </p:spPr>
        <p:txBody>
          <a:bodyPr/>
          <a:lstStyle/>
          <a:p>
            <a:pPr fontAlgn="base">
              <a:spcBef>
                <a:spcPct val="0"/>
              </a:spcBef>
              <a:spcAft>
                <a:spcPct val="0"/>
              </a:spcAft>
            </a:pPr>
            <a:r>
              <a:rPr>
                <a:cs typeface="Arial" charset="0"/>
              </a:rPr>
              <a:t>Copyright © 2013, 2009, 2005, 2001, 1997, 1993 by Saunders, an imprint of Elsevier Inc.</a:t>
            </a:r>
          </a:p>
        </p:txBody>
      </p:sp>
      <p:sp>
        <p:nvSpPr>
          <p:cNvPr id="1048809" name="Slide Number Placeholder 2"/>
          <p:cNvSpPr>
            <a:spLocks noGrp="1"/>
          </p:cNvSpPr>
          <p:nvPr>
            <p:ph type="sldNum" sz="quarter" idx="11"/>
          </p:nvPr>
        </p:nvSpPr>
        <p:spPr bwMode="auto">
          <a:ln>
            <a:miter lim="800000"/>
            <a:headEnd/>
            <a:tailEnd/>
          </a:ln>
        </p:spPr>
        <p:txBody>
          <a:bodyPr/>
          <a:lstStyle/>
          <a:p>
            <a:pPr fontAlgn="base">
              <a:spcBef>
                <a:spcPct val="0"/>
              </a:spcBef>
              <a:spcAft>
                <a:spcPct val="0"/>
              </a:spcAft>
            </a:pPr>
            <a:fld id="{898D82C3-3028-4CF8-A286-D656EB0E55EA}" type="slidenum">
              <a:rPr lang="en-US" smtClean="0">
                <a:cs typeface="Arial" charset="0"/>
              </a:rPr>
              <a:pPr fontAlgn="base">
                <a:spcBef>
                  <a:spcPct val="0"/>
                </a:spcBef>
                <a:spcAft>
                  <a:spcPct val="0"/>
                </a:spcAft>
              </a:pPr>
              <a:t>55</a:t>
            </a:fld>
            <a:endParaRPr lang="en-US">
              <a:cs typeface="Arial"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13" name="Rectangle 4"/>
          <p:cNvSpPr>
            <a:spLocks noGrp="1" noChangeArrowheads="1"/>
          </p:cNvSpPr>
          <p:nvPr>
            <p:ph type="title"/>
          </p:nvPr>
        </p:nvSpPr>
        <p:spPr/>
        <p:txBody>
          <a:bodyPr>
            <a:normAutofit fontScale="90000"/>
          </a:bodyPr>
          <a:lstStyle/>
          <a:p>
            <a:r>
              <a:rPr lang="en-US"/>
              <a:t>Implantable Cardioverter-Defibrillator (ICD)</a:t>
            </a:r>
          </a:p>
        </p:txBody>
      </p:sp>
      <p:sp>
        <p:nvSpPr>
          <p:cNvPr id="1048814" name="Rectangle 5"/>
          <p:cNvSpPr>
            <a:spLocks noGrp="1" noChangeArrowheads="1"/>
          </p:cNvSpPr>
          <p:nvPr>
            <p:ph idx="1"/>
          </p:nvPr>
        </p:nvSpPr>
        <p:spPr/>
        <p:txBody>
          <a:bodyPr/>
          <a:lstStyle/>
          <a:p>
            <a:pPr algn="l" rtl="0"/>
            <a:r>
              <a:rPr lang="en-US" dirty="0"/>
              <a:t>Used to treat survivors of sudden cardiac arrest</a:t>
            </a:r>
          </a:p>
          <a:p>
            <a:pPr algn="l" rtl="0"/>
            <a:r>
              <a:rPr lang="en-US" dirty="0"/>
              <a:t>Some have built-in pacemakers</a:t>
            </a:r>
          </a:p>
          <a:p>
            <a:pPr algn="l" rtl="0"/>
            <a:r>
              <a:rPr lang="en-US" dirty="0"/>
              <a:t>Delivers high-energy shock</a:t>
            </a:r>
          </a:p>
          <a:p>
            <a:pPr algn="l" rtl="0"/>
            <a:r>
              <a:rPr lang="en-US" dirty="0"/>
              <a:t>Patient education</a:t>
            </a:r>
          </a:p>
          <a:p>
            <a:pPr algn="l" rtl="0"/>
            <a:r>
              <a:rPr lang="en-US" dirty="0"/>
              <a:t>Emergency procedures</a:t>
            </a:r>
          </a:p>
        </p:txBody>
      </p:sp>
      <p:sp>
        <p:nvSpPr>
          <p:cNvPr id="1048815" name="Footer Placeholder 1"/>
          <p:cNvSpPr>
            <a:spLocks noGrp="1"/>
          </p:cNvSpPr>
          <p:nvPr>
            <p:ph type="ftr" sz="quarter" idx="10"/>
          </p:nvPr>
        </p:nvSpPr>
        <p:spPr bwMode="auto">
          <a:ln>
            <a:miter lim="800000"/>
            <a:headEnd/>
            <a:tailEnd/>
          </a:ln>
        </p:spPr>
        <p:txBody>
          <a:bodyPr/>
          <a:lstStyle/>
          <a:p>
            <a:pPr fontAlgn="base">
              <a:spcBef>
                <a:spcPct val="0"/>
              </a:spcBef>
              <a:spcAft>
                <a:spcPct val="0"/>
              </a:spcAft>
            </a:pPr>
            <a:r>
              <a:rPr>
                <a:cs typeface="Arial" charset="0"/>
              </a:rPr>
              <a:t>Copyright © 2013, 2009, 2005, 2001, 1997, 1993 by Saunders, an imprint of Elsevier Inc.</a:t>
            </a:r>
          </a:p>
        </p:txBody>
      </p:sp>
      <p:sp>
        <p:nvSpPr>
          <p:cNvPr id="1048816" name="Slide Number Placeholder 2"/>
          <p:cNvSpPr>
            <a:spLocks noGrp="1"/>
          </p:cNvSpPr>
          <p:nvPr>
            <p:ph type="sldNum" sz="quarter" idx="11"/>
          </p:nvPr>
        </p:nvSpPr>
        <p:spPr bwMode="auto">
          <a:ln>
            <a:miter lim="800000"/>
            <a:headEnd/>
            <a:tailEnd/>
          </a:ln>
        </p:spPr>
        <p:txBody>
          <a:bodyPr/>
          <a:lstStyle/>
          <a:p>
            <a:pPr fontAlgn="base">
              <a:spcBef>
                <a:spcPct val="0"/>
              </a:spcBef>
              <a:spcAft>
                <a:spcPct val="0"/>
              </a:spcAft>
            </a:pPr>
            <a:fld id="{357B898D-D24F-4975-B59D-AEEE45C824FF}" type="slidenum">
              <a:rPr lang="en-US" smtClean="0">
                <a:cs typeface="Arial" charset="0"/>
              </a:rPr>
              <a:pPr fontAlgn="base">
                <a:spcBef>
                  <a:spcPct val="0"/>
                </a:spcBef>
                <a:spcAft>
                  <a:spcPct val="0"/>
                </a:spcAft>
              </a:pPr>
              <a:t>56</a:t>
            </a:fld>
            <a:endParaRPr lang="en-US">
              <a:cs typeface="Arial"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DA1B55B2-49A8-4857-9A42-8BC6D517F1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914400"/>
            <a:ext cx="8856294" cy="5181600"/>
          </a:xfrm>
          <a:prstGeom prst="rect">
            <a:avLst/>
          </a:prstGeom>
        </p:spPr>
      </p:pic>
    </p:spTree>
    <p:extLst>
      <p:ext uri="{BB962C8B-B14F-4D97-AF65-F5344CB8AC3E}">
        <p14:creationId xmlns:p14="http://schemas.microsoft.com/office/powerpoint/2010/main" val="28930116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20" name="Rectangle 4"/>
          <p:cNvSpPr>
            <a:spLocks noGrp="1" noChangeArrowheads="1"/>
          </p:cNvSpPr>
          <p:nvPr>
            <p:ph type="title"/>
          </p:nvPr>
        </p:nvSpPr>
        <p:spPr/>
        <p:txBody>
          <a:bodyPr/>
          <a:lstStyle/>
          <a:p>
            <a:r>
              <a:rPr lang="en-US"/>
              <a:t>Vascular Alterations</a:t>
            </a:r>
          </a:p>
        </p:txBody>
      </p:sp>
      <p:sp>
        <p:nvSpPr>
          <p:cNvPr id="1048821" name="Rectangle 5"/>
          <p:cNvSpPr>
            <a:spLocks noGrp="1" noChangeArrowheads="1"/>
          </p:cNvSpPr>
          <p:nvPr>
            <p:ph idx="1"/>
          </p:nvPr>
        </p:nvSpPr>
        <p:spPr/>
        <p:txBody>
          <a:bodyPr/>
          <a:lstStyle/>
          <a:p>
            <a:pPr algn="l" rtl="0"/>
            <a:r>
              <a:rPr lang="en-US" dirty="0"/>
              <a:t>Aortic aneurysms</a:t>
            </a:r>
          </a:p>
          <a:p>
            <a:pPr lvl="1" algn="l" rtl="0"/>
            <a:r>
              <a:rPr lang="en-US" dirty="0"/>
              <a:t>Dilation or thinning of wall</a:t>
            </a:r>
          </a:p>
          <a:p>
            <a:pPr lvl="1" algn="l" rtl="0"/>
            <a:r>
              <a:rPr lang="en-US" dirty="0"/>
              <a:t>Thoracic aortic</a:t>
            </a:r>
          </a:p>
          <a:p>
            <a:pPr lvl="1" algn="l" rtl="0"/>
            <a:r>
              <a:rPr lang="en-US" dirty="0" err="1"/>
              <a:t>Thoracoabdominal</a:t>
            </a:r>
            <a:r>
              <a:rPr lang="en-US" dirty="0"/>
              <a:t> aortic</a:t>
            </a:r>
          </a:p>
          <a:p>
            <a:pPr lvl="1" algn="l" rtl="0"/>
            <a:r>
              <a:rPr lang="en-US" dirty="0"/>
              <a:t>Abdominal aortic</a:t>
            </a:r>
          </a:p>
          <a:p>
            <a:pPr lvl="1" algn="l" rtl="0"/>
            <a:r>
              <a:rPr lang="en-US" dirty="0"/>
              <a:t>Treat based on size and symptoms</a:t>
            </a:r>
          </a:p>
          <a:p>
            <a:pPr lvl="1" algn="l" rtl="0"/>
            <a:r>
              <a:rPr lang="en-US" dirty="0"/>
              <a:t>False versus true</a:t>
            </a:r>
          </a:p>
        </p:txBody>
      </p:sp>
      <p:sp>
        <p:nvSpPr>
          <p:cNvPr id="1048822" name="Footer Placeholder 1"/>
          <p:cNvSpPr>
            <a:spLocks noGrp="1"/>
          </p:cNvSpPr>
          <p:nvPr>
            <p:ph type="ftr" sz="quarter" idx="10"/>
          </p:nvPr>
        </p:nvSpPr>
        <p:spPr bwMode="auto">
          <a:ln>
            <a:miter lim="800000"/>
            <a:headEnd/>
            <a:tailEnd/>
          </a:ln>
        </p:spPr>
        <p:txBody>
          <a:bodyPr/>
          <a:lstStyle/>
          <a:p>
            <a:pPr fontAlgn="base">
              <a:spcBef>
                <a:spcPct val="0"/>
              </a:spcBef>
              <a:spcAft>
                <a:spcPct val="0"/>
              </a:spcAft>
            </a:pPr>
            <a:r>
              <a:rPr>
                <a:cs typeface="Arial" charset="0"/>
              </a:rPr>
              <a:t>Copyright © 2013, 2009, 2005, 2001, 1997, 1993 by Saunders, an imprint of Elsevier Inc.</a:t>
            </a:r>
          </a:p>
        </p:txBody>
      </p:sp>
      <p:sp>
        <p:nvSpPr>
          <p:cNvPr id="1048823" name="Slide Number Placeholder 2"/>
          <p:cNvSpPr>
            <a:spLocks noGrp="1"/>
          </p:cNvSpPr>
          <p:nvPr>
            <p:ph type="sldNum" sz="quarter" idx="11"/>
          </p:nvPr>
        </p:nvSpPr>
        <p:spPr bwMode="auto">
          <a:ln>
            <a:miter lim="800000"/>
            <a:headEnd/>
            <a:tailEnd/>
          </a:ln>
        </p:spPr>
        <p:txBody>
          <a:bodyPr/>
          <a:lstStyle/>
          <a:p>
            <a:pPr fontAlgn="base">
              <a:spcBef>
                <a:spcPct val="0"/>
              </a:spcBef>
              <a:spcAft>
                <a:spcPct val="0"/>
              </a:spcAft>
            </a:pPr>
            <a:fld id="{44200F1A-7B7F-4E24-9D28-3C362BFCDA54}" type="slidenum">
              <a:rPr lang="en-US" smtClean="0">
                <a:cs typeface="Arial" charset="0"/>
              </a:rPr>
              <a:pPr fontAlgn="base">
                <a:spcBef>
                  <a:spcPct val="0"/>
                </a:spcBef>
                <a:spcAft>
                  <a:spcPct val="0"/>
                </a:spcAft>
              </a:pPr>
              <a:t>58</a:t>
            </a:fld>
            <a:endParaRPr lang="en-US">
              <a:cs typeface="Arial"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24" name="Rectangle 4"/>
          <p:cNvSpPr>
            <a:spLocks noGrp="1" noChangeArrowheads="1"/>
          </p:cNvSpPr>
          <p:nvPr>
            <p:ph type="title"/>
          </p:nvPr>
        </p:nvSpPr>
        <p:spPr/>
        <p:txBody>
          <a:bodyPr/>
          <a:lstStyle/>
          <a:p>
            <a:r>
              <a:rPr lang="en-US"/>
              <a:t>Anatomy of the Aorta</a:t>
            </a:r>
          </a:p>
        </p:txBody>
      </p:sp>
      <p:sp>
        <p:nvSpPr>
          <p:cNvPr id="1048825" name="Footer Placeholder 2"/>
          <p:cNvSpPr>
            <a:spLocks noGrp="1"/>
          </p:cNvSpPr>
          <p:nvPr>
            <p:ph type="ftr" sz="quarter" idx="10"/>
          </p:nvPr>
        </p:nvSpPr>
        <p:spPr bwMode="auto">
          <a:ln>
            <a:miter lim="800000"/>
            <a:headEnd/>
            <a:tailEnd/>
          </a:ln>
        </p:spPr>
        <p:txBody>
          <a:bodyPr/>
          <a:lstStyle/>
          <a:p>
            <a:pPr fontAlgn="base">
              <a:spcBef>
                <a:spcPct val="0"/>
              </a:spcBef>
              <a:spcAft>
                <a:spcPct val="0"/>
              </a:spcAft>
            </a:pPr>
            <a:r>
              <a:rPr>
                <a:cs typeface="Arial" charset="0"/>
              </a:rPr>
              <a:t>Copyright © 2013, 2009, 2005, 2001, 1997, 1993 by Saunders, an imprint of Elsevier Inc.</a:t>
            </a:r>
          </a:p>
        </p:txBody>
      </p:sp>
      <p:sp>
        <p:nvSpPr>
          <p:cNvPr id="1048826" name="Slide Number Placeholder 4"/>
          <p:cNvSpPr>
            <a:spLocks noGrp="1"/>
          </p:cNvSpPr>
          <p:nvPr>
            <p:ph type="sldNum" sz="quarter" idx="11"/>
          </p:nvPr>
        </p:nvSpPr>
        <p:spPr bwMode="auto">
          <a:ln>
            <a:miter lim="800000"/>
            <a:headEnd/>
            <a:tailEnd/>
          </a:ln>
        </p:spPr>
        <p:txBody>
          <a:bodyPr/>
          <a:lstStyle/>
          <a:p>
            <a:pPr fontAlgn="base">
              <a:spcBef>
                <a:spcPct val="0"/>
              </a:spcBef>
              <a:spcAft>
                <a:spcPct val="0"/>
              </a:spcAft>
            </a:pPr>
            <a:fld id="{EC233486-29FE-4549-A354-BCFB41258120}" type="slidenum">
              <a:rPr lang="en-US" smtClean="0">
                <a:cs typeface="Arial" charset="0"/>
              </a:rPr>
              <a:pPr fontAlgn="base">
                <a:spcBef>
                  <a:spcPct val="0"/>
                </a:spcBef>
                <a:spcAft>
                  <a:spcPct val="0"/>
                </a:spcAft>
              </a:pPr>
              <a:t>59</a:t>
            </a:fld>
            <a:endParaRPr lang="en-US">
              <a:cs typeface="Arial" charset="0"/>
            </a:endParaRPr>
          </a:p>
        </p:txBody>
      </p:sp>
      <p:pic>
        <p:nvPicPr>
          <p:cNvPr id="2097171" name="Picture 6" descr="\\192.168.7.143\els02\030_Sole6e_Evolve\From Client\Sole6e_19-Nov-2012\jpg\Chapter12\012015.jpg"/>
          <p:cNvPicPr>
            <a:picLocks noChangeAspect="1" noChangeArrowheads="1"/>
          </p:cNvPicPr>
          <p:nvPr/>
        </p:nvPicPr>
        <p:blipFill>
          <a:blip r:embed="rId3"/>
          <a:srcRect/>
          <a:stretch>
            <a:fillRect/>
          </a:stretch>
        </p:blipFill>
        <p:spPr bwMode="auto">
          <a:xfrm>
            <a:off x="2155825" y="1295400"/>
            <a:ext cx="4832350" cy="4449763"/>
          </a:xfrm>
          <a:prstGeom prst="rect">
            <a:avLst/>
          </a:prstGeom>
          <a:noFill/>
          <a:ln w="9525">
            <a:noFill/>
            <a:miter lim="800000"/>
            <a:headEnd/>
            <a:tailEnd/>
          </a:ln>
        </p:spPr>
      </p:pic>
      <p:sp>
        <p:nvSpPr>
          <p:cNvPr id="1048827" name="Rectangle 5"/>
          <p:cNvSpPr>
            <a:spLocks noChangeArrowheads="1"/>
          </p:cNvSpPr>
          <p:nvPr/>
        </p:nvSpPr>
        <p:spPr bwMode="auto">
          <a:xfrm>
            <a:off x="1371600" y="5846763"/>
            <a:ext cx="6443663" cy="523875"/>
          </a:xfrm>
          <a:prstGeom prst="rect">
            <a:avLst/>
          </a:prstGeom>
          <a:noFill/>
          <a:ln w="9525">
            <a:noFill/>
            <a:miter lim="800000"/>
            <a:headEnd/>
            <a:tailEnd/>
          </a:ln>
        </p:spPr>
        <p:txBody>
          <a:bodyPr>
            <a:spAutoFit/>
          </a:bodyPr>
          <a:lstStyle/>
          <a:p>
            <a:r>
              <a:rPr lang="en-US" sz="1400" b="1"/>
              <a:t>Figure 12-15.</a:t>
            </a:r>
            <a:r>
              <a:rPr lang="en-US" sz="1400"/>
              <a:t> Anatomy of the aorta and its major branches. (From Patton KT, Thibodeau GA. </a:t>
            </a:r>
            <a:r>
              <a:rPr lang="en-US" sz="1400" i="1"/>
              <a:t>Anatomy and Physiology</a:t>
            </a:r>
            <a:r>
              <a:rPr lang="en-US" sz="1400"/>
              <a:t>. 8th ed. St. Louis: Mosby; 2013.)</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3" name="عنوان 1"/>
          <p:cNvSpPr>
            <a:spLocks noGrp="1"/>
          </p:cNvSpPr>
          <p:nvPr>
            <p:ph type="title"/>
          </p:nvPr>
        </p:nvSpPr>
        <p:spPr/>
        <p:txBody>
          <a:bodyPr/>
          <a:lstStyle/>
          <a:p>
            <a:r>
              <a:rPr lang="en-US" b="1" dirty="0" err="1"/>
              <a:t>Pathophysiology</a:t>
            </a:r>
            <a:endParaRPr lang="ar-SA" b="1" dirty="0"/>
          </a:p>
        </p:txBody>
      </p:sp>
      <p:sp>
        <p:nvSpPr>
          <p:cNvPr id="1048654" name="عنصر نائب للمحتوى 2"/>
          <p:cNvSpPr>
            <a:spLocks noGrp="1"/>
          </p:cNvSpPr>
          <p:nvPr>
            <p:ph sz="quarter" idx="1"/>
          </p:nvPr>
        </p:nvSpPr>
        <p:spPr/>
        <p:txBody>
          <a:bodyPr/>
          <a:lstStyle/>
          <a:p>
            <a:pPr algn="l" rtl="0"/>
            <a:endParaRPr lang="en-US" dirty="0"/>
          </a:p>
          <a:p>
            <a:pPr algn="l" rtl="0"/>
            <a:r>
              <a:rPr lang="en-US" sz="3200" dirty="0"/>
              <a:t>The area of infarction develops over </a:t>
            </a:r>
            <a:r>
              <a:rPr lang="en-US" sz="3200" b="1" dirty="0"/>
              <a:t>minutes to hours</a:t>
            </a:r>
            <a:r>
              <a:rPr lang="en-US" sz="3200" dirty="0"/>
              <a:t>. As the cells are deprived of oxygen, </a:t>
            </a:r>
            <a:r>
              <a:rPr lang="en-US" sz="3200" b="1" dirty="0"/>
              <a:t>ischemia</a:t>
            </a:r>
            <a:r>
              <a:rPr lang="en-US" sz="3200" dirty="0"/>
              <a:t> develops, cellular </a:t>
            </a:r>
            <a:r>
              <a:rPr lang="en-US" sz="3200" b="1" dirty="0"/>
              <a:t>injury</a:t>
            </a:r>
            <a:r>
              <a:rPr lang="en-US" sz="3200" dirty="0"/>
              <a:t> occurs, and the lack of oxygen results in</a:t>
            </a:r>
            <a:r>
              <a:rPr lang="en-US" sz="3200" b="1" dirty="0"/>
              <a:t> infarction</a:t>
            </a:r>
            <a:r>
              <a:rPr lang="en-US" sz="3200" dirty="0"/>
              <a:t>, or the death of cells.</a:t>
            </a:r>
            <a:endParaRPr lang="ar-SA" sz="32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31" name="Rectangle 4"/>
          <p:cNvSpPr>
            <a:spLocks noGrp="1" noChangeArrowheads="1"/>
          </p:cNvSpPr>
          <p:nvPr>
            <p:ph type="title"/>
          </p:nvPr>
        </p:nvSpPr>
        <p:spPr/>
        <p:txBody>
          <a:bodyPr/>
          <a:lstStyle/>
          <a:p>
            <a:r>
              <a:rPr lang="en-US" dirty="0"/>
              <a:t>Aneurysms</a:t>
            </a:r>
          </a:p>
        </p:txBody>
      </p:sp>
      <p:sp>
        <p:nvSpPr>
          <p:cNvPr id="1048832" name="Footer Placeholder 2"/>
          <p:cNvSpPr>
            <a:spLocks noGrp="1"/>
          </p:cNvSpPr>
          <p:nvPr>
            <p:ph type="ftr" sz="quarter" idx="10"/>
          </p:nvPr>
        </p:nvSpPr>
        <p:spPr bwMode="auto">
          <a:ln>
            <a:miter lim="800000"/>
            <a:headEnd/>
            <a:tailEnd/>
          </a:ln>
        </p:spPr>
        <p:txBody>
          <a:bodyPr/>
          <a:lstStyle/>
          <a:p>
            <a:pPr fontAlgn="base">
              <a:spcBef>
                <a:spcPct val="0"/>
              </a:spcBef>
              <a:spcAft>
                <a:spcPct val="0"/>
              </a:spcAft>
            </a:pPr>
            <a:r>
              <a:rPr>
                <a:cs typeface="Arial" charset="0"/>
              </a:rPr>
              <a:t>Copyright © 2013, 2009, 2005, 2001, 1997, 1993 by Saunders, an imprint of Elsevier Inc.</a:t>
            </a:r>
          </a:p>
        </p:txBody>
      </p:sp>
      <p:sp>
        <p:nvSpPr>
          <p:cNvPr id="1048833" name="Slide Number Placeholder 4"/>
          <p:cNvSpPr>
            <a:spLocks noGrp="1"/>
          </p:cNvSpPr>
          <p:nvPr>
            <p:ph type="sldNum" sz="quarter" idx="11"/>
          </p:nvPr>
        </p:nvSpPr>
        <p:spPr bwMode="auto">
          <a:ln>
            <a:miter lim="800000"/>
            <a:headEnd/>
            <a:tailEnd/>
          </a:ln>
        </p:spPr>
        <p:txBody>
          <a:bodyPr/>
          <a:lstStyle/>
          <a:p>
            <a:pPr fontAlgn="base">
              <a:spcBef>
                <a:spcPct val="0"/>
              </a:spcBef>
              <a:spcAft>
                <a:spcPct val="0"/>
              </a:spcAft>
            </a:pPr>
            <a:fld id="{0337BC6A-67AC-4E03-943F-B5ACD9F48213}" type="slidenum">
              <a:rPr lang="en-US" smtClean="0">
                <a:cs typeface="Arial" charset="0"/>
              </a:rPr>
              <a:pPr fontAlgn="base">
                <a:spcBef>
                  <a:spcPct val="0"/>
                </a:spcBef>
                <a:spcAft>
                  <a:spcPct val="0"/>
                </a:spcAft>
              </a:pPr>
              <a:t>60</a:t>
            </a:fld>
            <a:endParaRPr lang="en-US">
              <a:cs typeface="Arial" charset="0"/>
            </a:endParaRPr>
          </a:p>
        </p:txBody>
      </p:sp>
      <p:pic>
        <p:nvPicPr>
          <p:cNvPr id="2097172" name="Picture 6" descr="\\192.168.7.143\els02\030_Sole6e_Evolve\From Client\Sole6e_19-Nov-2012\jpg\Chapter12\012016.jpg"/>
          <p:cNvPicPr>
            <a:picLocks noChangeAspect="1" noChangeArrowheads="1"/>
          </p:cNvPicPr>
          <p:nvPr/>
        </p:nvPicPr>
        <p:blipFill>
          <a:blip r:embed="rId3"/>
          <a:srcRect/>
          <a:stretch>
            <a:fillRect/>
          </a:stretch>
        </p:blipFill>
        <p:spPr bwMode="auto">
          <a:xfrm>
            <a:off x="2816225" y="1447800"/>
            <a:ext cx="3511550" cy="4217988"/>
          </a:xfrm>
          <a:prstGeom prst="rect">
            <a:avLst/>
          </a:prstGeom>
          <a:noFill/>
          <a:ln w="9525">
            <a:noFill/>
            <a:miter lim="800000"/>
            <a:headEnd/>
            <a:tailEnd/>
          </a:ln>
        </p:spPr>
      </p:pic>
      <p:sp>
        <p:nvSpPr>
          <p:cNvPr id="1048834" name="Rectangle 5"/>
          <p:cNvSpPr>
            <a:spLocks noChangeArrowheads="1"/>
          </p:cNvSpPr>
          <p:nvPr/>
        </p:nvSpPr>
        <p:spPr bwMode="auto">
          <a:xfrm>
            <a:off x="1089025" y="5791200"/>
            <a:ext cx="6965950" cy="523875"/>
          </a:xfrm>
          <a:prstGeom prst="rect">
            <a:avLst/>
          </a:prstGeom>
          <a:noFill/>
          <a:ln w="9525">
            <a:noFill/>
            <a:miter lim="800000"/>
            <a:headEnd/>
            <a:tailEnd/>
          </a:ln>
        </p:spPr>
        <p:txBody>
          <a:bodyPr>
            <a:spAutoFit/>
          </a:bodyPr>
          <a:lstStyle/>
          <a:p>
            <a:r>
              <a:rPr lang="en-US" sz="1400" b="1"/>
              <a:t>Figure 12-16.</a:t>
            </a:r>
            <a:r>
              <a:rPr lang="en-US" sz="1400"/>
              <a:t>   The four types of aneurysms. </a:t>
            </a:r>
            <a:r>
              <a:rPr lang="en-US" sz="1400" b="1"/>
              <a:t>A,</a:t>
            </a:r>
            <a:r>
              <a:rPr lang="en-US" sz="1400"/>
              <a:t> False. </a:t>
            </a:r>
            <a:r>
              <a:rPr lang="en-US" sz="1400" b="1"/>
              <a:t>B,</a:t>
            </a:r>
            <a:r>
              <a:rPr lang="en-US" sz="1400"/>
              <a:t> Fusiform. </a:t>
            </a:r>
            <a:r>
              <a:rPr lang="en-US" sz="1400" b="1"/>
              <a:t>C,</a:t>
            </a:r>
            <a:r>
              <a:rPr lang="en-US" sz="1400"/>
              <a:t> Saccular. </a:t>
            </a:r>
            <a:r>
              <a:rPr lang="en-US" sz="1400" b="1"/>
              <a:t>D,</a:t>
            </a:r>
            <a:r>
              <a:rPr lang="en-US" sz="1400"/>
              <a:t> Dissecting.</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9DF63B95-1E78-2219-4F8A-941D6404DADE}"/>
              </a:ext>
            </a:extLst>
          </p:cNvPr>
          <p:cNvPicPr>
            <a:picLocks noChangeAspect="1"/>
          </p:cNvPicPr>
          <p:nvPr/>
        </p:nvPicPr>
        <p:blipFill rotWithShape="1">
          <a:blip r:embed="rId2">
            <a:extLst>
              <a:ext uri="{28A0092B-C50C-407E-A947-70E740481C1C}">
                <a14:useLocalDpi xmlns:a14="http://schemas.microsoft.com/office/drawing/2010/main" val="0"/>
              </a:ext>
            </a:extLst>
          </a:blip>
          <a:srcRect l="7038" t="10000" r="8519" b="30000"/>
          <a:stretch/>
        </p:blipFill>
        <p:spPr>
          <a:xfrm>
            <a:off x="1104900" y="144379"/>
            <a:ext cx="6934200" cy="6569242"/>
          </a:xfrm>
          <a:prstGeom prst="rect">
            <a:avLst/>
          </a:prstGeom>
        </p:spPr>
      </p:pic>
    </p:spTree>
    <p:extLst>
      <p:ext uri="{BB962C8B-B14F-4D97-AF65-F5344CB8AC3E}">
        <p14:creationId xmlns:p14="http://schemas.microsoft.com/office/powerpoint/2010/main" val="19595535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5645FFEA-685B-7B0C-D323-F525CB7FA98D}"/>
              </a:ext>
            </a:extLst>
          </p:cNvPr>
          <p:cNvPicPr>
            <a:picLocks noChangeAspect="1"/>
          </p:cNvPicPr>
          <p:nvPr/>
        </p:nvPicPr>
        <p:blipFill rotWithShape="1">
          <a:blip r:embed="rId2">
            <a:extLst>
              <a:ext uri="{28A0092B-C50C-407E-A947-70E740481C1C}">
                <a14:useLocalDpi xmlns:a14="http://schemas.microsoft.com/office/drawing/2010/main" val="0"/>
              </a:ext>
            </a:extLst>
          </a:blip>
          <a:srcRect l="7037" t="10000" r="8518" b="11112"/>
          <a:stretch/>
        </p:blipFill>
        <p:spPr>
          <a:xfrm>
            <a:off x="1981201" y="211222"/>
            <a:ext cx="5213796" cy="6494378"/>
          </a:xfrm>
          <a:prstGeom prst="rect">
            <a:avLst/>
          </a:prstGeom>
        </p:spPr>
      </p:pic>
    </p:spTree>
    <p:extLst>
      <p:ext uri="{BB962C8B-B14F-4D97-AF65-F5344CB8AC3E}">
        <p14:creationId xmlns:p14="http://schemas.microsoft.com/office/powerpoint/2010/main" val="14313979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38" name="Rectangle 4"/>
          <p:cNvSpPr>
            <a:spLocks noGrp="1" noChangeArrowheads="1"/>
          </p:cNvSpPr>
          <p:nvPr>
            <p:ph type="title"/>
          </p:nvPr>
        </p:nvSpPr>
        <p:spPr/>
        <p:txBody>
          <a:bodyPr>
            <a:normAutofit fontScale="90000"/>
          </a:bodyPr>
          <a:lstStyle/>
          <a:p>
            <a:r>
              <a:rPr lang="en-US"/>
              <a:t>Vascular Alterations</a:t>
            </a:r>
            <a:br>
              <a:rPr lang="en-US"/>
            </a:br>
            <a:r>
              <a:rPr lang="en-US"/>
              <a:t>(continued)</a:t>
            </a:r>
          </a:p>
        </p:txBody>
      </p:sp>
      <p:sp>
        <p:nvSpPr>
          <p:cNvPr id="1048839" name="Rectangle 5"/>
          <p:cNvSpPr>
            <a:spLocks noGrp="1" noChangeArrowheads="1"/>
          </p:cNvSpPr>
          <p:nvPr>
            <p:ph idx="1"/>
          </p:nvPr>
        </p:nvSpPr>
        <p:spPr/>
        <p:txBody>
          <a:bodyPr/>
          <a:lstStyle/>
          <a:p>
            <a:pPr algn="l" rtl="0"/>
            <a:r>
              <a:rPr lang="en-US" dirty="0"/>
              <a:t>Aortic dissection</a:t>
            </a:r>
          </a:p>
          <a:p>
            <a:pPr lvl="1" algn="l" rtl="0"/>
            <a:r>
              <a:rPr lang="en-US" dirty="0"/>
              <a:t>Tear of </a:t>
            </a:r>
            <a:r>
              <a:rPr lang="en-US" dirty="0" err="1"/>
              <a:t>intimal</a:t>
            </a:r>
            <a:r>
              <a:rPr lang="en-US" dirty="0"/>
              <a:t> layer of the vessel</a:t>
            </a:r>
          </a:p>
          <a:p>
            <a:pPr lvl="1" algn="l" rtl="0"/>
            <a:r>
              <a:rPr lang="en-US" dirty="0"/>
              <a:t>Sudden</a:t>
            </a:r>
          </a:p>
          <a:p>
            <a:pPr lvl="1" algn="l" rtl="0"/>
            <a:r>
              <a:rPr lang="en-US" dirty="0"/>
              <a:t>Sharp </a:t>
            </a:r>
          </a:p>
          <a:p>
            <a:pPr lvl="1" algn="l" rtl="0"/>
            <a:r>
              <a:rPr lang="en-US" dirty="0"/>
              <a:t>Shifting pain</a:t>
            </a:r>
          </a:p>
          <a:p>
            <a:pPr lvl="1" algn="l" rtl="0"/>
            <a:r>
              <a:rPr lang="en-US" dirty="0" err="1"/>
              <a:t>Marfan</a:t>
            </a:r>
            <a:r>
              <a:rPr lang="en-US" dirty="0"/>
              <a:t> syndrome</a:t>
            </a:r>
          </a:p>
          <a:p>
            <a:pPr lvl="1"/>
            <a:endParaRPr lang="en-US" dirty="0"/>
          </a:p>
        </p:txBody>
      </p:sp>
      <p:sp>
        <p:nvSpPr>
          <p:cNvPr id="1048840" name="Footer Placeholder 1"/>
          <p:cNvSpPr>
            <a:spLocks noGrp="1"/>
          </p:cNvSpPr>
          <p:nvPr>
            <p:ph type="ftr" sz="quarter" idx="10"/>
          </p:nvPr>
        </p:nvSpPr>
        <p:spPr bwMode="auto">
          <a:ln>
            <a:miter lim="800000"/>
            <a:headEnd/>
            <a:tailEnd/>
          </a:ln>
        </p:spPr>
        <p:txBody>
          <a:bodyPr/>
          <a:lstStyle/>
          <a:p>
            <a:pPr fontAlgn="base">
              <a:spcBef>
                <a:spcPct val="0"/>
              </a:spcBef>
              <a:spcAft>
                <a:spcPct val="0"/>
              </a:spcAft>
            </a:pPr>
            <a:r>
              <a:rPr>
                <a:cs typeface="Arial" charset="0"/>
              </a:rPr>
              <a:t>Copyright © 2013, 2009, 2005, 2001, 1997, 1993 by Saunders, an imprint of Elsevier Inc.</a:t>
            </a:r>
          </a:p>
        </p:txBody>
      </p:sp>
      <p:sp>
        <p:nvSpPr>
          <p:cNvPr id="1048841" name="Slide Number Placeholder 2"/>
          <p:cNvSpPr>
            <a:spLocks noGrp="1"/>
          </p:cNvSpPr>
          <p:nvPr>
            <p:ph type="sldNum" sz="quarter" idx="11"/>
          </p:nvPr>
        </p:nvSpPr>
        <p:spPr bwMode="auto">
          <a:ln>
            <a:miter lim="800000"/>
            <a:headEnd/>
            <a:tailEnd/>
          </a:ln>
        </p:spPr>
        <p:txBody>
          <a:bodyPr/>
          <a:lstStyle/>
          <a:p>
            <a:pPr fontAlgn="base">
              <a:spcBef>
                <a:spcPct val="0"/>
              </a:spcBef>
              <a:spcAft>
                <a:spcPct val="0"/>
              </a:spcAft>
            </a:pPr>
            <a:fld id="{CF4B4AD0-1F3D-4F84-AD3B-B217EDCB32E3}" type="slidenum">
              <a:rPr lang="en-US" smtClean="0">
                <a:cs typeface="Arial" charset="0"/>
              </a:rPr>
              <a:pPr fontAlgn="base">
                <a:spcBef>
                  <a:spcPct val="0"/>
                </a:spcBef>
                <a:spcAft>
                  <a:spcPct val="0"/>
                </a:spcAft>
              </a:pPr>
              <a:t>63</a:t>
            </a:fld>
            <a:endParaRPr lang="en-US">
              <a:cs typeface="Arial"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45" name="Rectangle 4"/>
          <p:cNvSpPr>
            <a:spLocks noGrp="1" noChangeArrowheads="1"/>
          </p:cNvSpPr>
          <p:nvPr>
            <p:ph type="title"/>
          </p:nvPr>
        </p:nvSpPr>
        <p:spPr/>
        <p:txBody>
          <a:bodyPr>
            <a:normAutofit fontScale="90000"/>
          </a:bodyPr>
          <a:lstStyle/>
          <a:p>
            <a:r>
              <a:rPr lang="en-US"/>
              <a:t>Vascular Alterations</a:t>
            </a:r>
            <a:br>
              <a:rPr lang="en-US"/>
            </a:br>
            <a:r>
              <a:rPr lang="en-US"/>
              <a:t>(continued)</a:t>
            </a:r>
          </a:p>
        </p:txBody>
      </p:sp>
      <p:sp>
        <p:nvSpPr>
          <p:cNvPr id="1048846" name="Rectangle 5"/>
          <p:cNvSpPr>
            <a:spLocks noGrp="1" noChangeArrowheads="1"/>
          </p:cNvSpPr>
          <p:nvPr>
            <p:ph idx="1"/>
          </p:nvPr>
        </p:nvSpPr>
        <p:spPr/>
        <p:txBody>
          <a:bodyPr/>
          <a:lstStyle/>
          <a:p>
            <a:pPr algn="l" rtl="0"/>
            <a:r>
              <a:rPr lang="en-US" sz="2800" dirty="0"/>
              <a:t>Surgical Treatment</a:t>
            </a:r>
          </a:p>
          <a:p>
            <a:pPr lvl="1" algn="l" rtl="0"/>
            <a:r>
              <a:rPr lang="en-US" sz="2800" dirty="0"/>
              <a:t>Open approach</a:t>
            </a:r>
          </a:p>
          <a:p>
            <a:pPr lvl="1" algn="l" rtl="0"/>
            <a:r>
              <a:rPr lang="en-US" sz="2800" dirty="0"/>
              <a:t>Endovascular approach</a:t>
            </a:r>
          </a:p>
          <a:p>
            <a:pPr lvl="1"/>
            <a:endParaRPr lang="en-US" dirty="0"/>
          </a:p>
        </p:txBody>
      </p:sp>
      <p:sp>
        <p:nvSpPr>
          <p:cNvPr id="1048847" name="Footer Placeholder 1"/>
          <p:cNvSpPr>
            <a:spLocks noGrp="1"/>
          </p:cNvSpPr>
          <p:nvPr>
            <p:ph type="ftr" sz="quarter" idx="10"/>
          </p:nvPr>
        </p:nvSpPr>
        <p:spPr bwMode="auto">
          <a:ln>
            <a:miter lim="800000"/>
            <a:headEnd/>
            <a:tailEnd/>
          </a:ln>
        </p:spPr>
        <p:txBody>
          <a:bodyPr/>
          <a:lstStyle/>
          <a:p>
            <a:pPr fontAlgn="base">
              <a:spcBef>
                <a:spcPct val="0"/>
              </a:spcBef>
              <a:spcAft>
                <a:spcPct val="0"/>
              </a:spcAft>
            </a:pPr>
            <a:r>
              <a:rPr>
                <a:cs typeface="Arial" charset="0"/>
              </a:rPr>
              <a:t>Copyright © 2013, 2009, 2005, 2001, 1997, 1993 by Saunders, an imprint of Elsevier Inc.</a:t>
            </a:r>
          </a:p>
        </p:txBody>
      </p:sp>
      <p:sp>
        <p:nvSpPr>
          <p:cNvPr id="1048848" name="Slide Number Placeholder 2"/>
          <p:cNvSpPr>
            <a:spLocks noGrp="1"/>
          </p:cNvSpPr>
          <p:nvPr>
            <p:ph type="sldNum" sz="quarter" idx="11"/>
          </p:nvPr>
        </p:nvSpPr>
        <p:spPr bwMode="auto">
          <a:ln>
            <a:miter lim="800000"/>
            <a:headEnd/>
            <a:tailEnd/>
          </a:ln>
        </p:spPr>
        <p:txBody>
          <a:bodyPr/>
          <a:lstStyle/>
          <a:p>
            <a:pPr fontAlgn="base">
              <a:spcBef>
                <a:spcPct val="0"/>
              </a:spcBef>
              <a:spcAft>
                <a:spcPct val="0"/>
              </a:spcAft>
            </a:pPr>
            <a:fld id="{9BBE697C-1493-435C-94EC-0B46898A7B77}" type="slidenum">
              <a:rPr lang="en-US" smtClean="0">
                <a:cs typeface="Arial" charset="0"/>
              </a:rPr>
              <a:pPr fontAlgn="base">
                <a:spcBef>
                  <a:spcPct val="0"/>
                </a:spcBef>
                <a:spcAft>
                  <a:spcPct val="0"/>
                </a:spcAft>
              </a:pPr>
              <a:t>64</a:t>
            </a:fld>
            <a:endParaRPr lang="en-US">
              <a:cs typeface="Arial"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52" name="Rectangle 4"/>
          <p:cNvSpPr>
            <a:spLocks noGrp="1" noChangeArrowheads="1"/>
          </p:cNvSpPr>
          <p:nvPr>
            <p:ph type="title"/>
          </p:nvPr>
        </p:nvSpPr>
        <p:spPr/>
        <p:txBody>
          <a:bodyPr/>
          <a:lstStyle/>
          <a:p>
            <a:r>
              <a:rPr lang="en-US"/>
              <a:t>Endoaneurysmal Repair</a:t>
            </a:r>
          </a:p>
        </p:txBody>
      </p:sp>
      <p:sp>
        <p:nvSpPr>
          <p:cNvPr id="1048853" name="Footer Placeholder 2"/>
          <p:cNvSpPr>
            <a:spLocks noGrp="1"/>
          </p:cNvSpPr>
          <p:nvPr>
            <p:ph type="ftr" sz="quarter" idx="10"/>
          </p:nvPr>
        </p:nvSpPr>
        <p:spPr bwMode="auto">
          <a:ln>
            <a:miter lim="800000"/>
            <a:headEnd/>
            <a:tailEnd/>
          </a:ln>
        </p:spPr>
        <p:txBody>
          <a:bodyPr/>
          <a:lstStyle/>
          <a:p>
            <a:pPr fontAlgn="base">
              <a:spcBef>
                <a:spcPct val="0"/>
              </a:spcBef>
              <a:spcAft>
                <a:spcPct val="0"/>
              </a:spcAft>
            </a:pPr>
            <a:r>
              <a:rPr dirty="0">
                <a:cs typeface="Arial" charset="0"/>
              </a:rPr>
              <a:t>Copyright © 2013, 2009, 2005, 2001, 1997, 1993 by Saunders, an imprint of Elsevier Inc.</a:t>
            </a:r>
          </a:p>
        </p:txBody>
      </p:sp>
      <p:sp>
        <p:nvSpPr>
          <p:cNvPr id="1048854" name="Slide Number Placeholder 3"/>
          <p:cNvSpPr>
            <a:spLocks noGrp="1"/>
          </p:cNvSpPr>
          <p:nvPr>
            <p:ph type="sldNum" sz="quarter" idx="11"/>
          </p:nvPr>
        </p:nvSpPr>
        <p:spPr bwMode="auto">
          <a:ln>
            <a:miter lim="800000"/>
            <a:headEnd/>
            <a:tailEnd/>
          </a:ln>
        </p:spPr>
        <p:txBody>
          <a:bodyPr/>
          <a:lstStyle/>
          <a:p>
            <a:pPr fontAlgn="base">
              <a:spcBef>
                <a:spcPct val="0"/>
              </a:spcBef>
              <a:spcAft>
                <a:spcPct val="0"/>
              </a:spcAft>
            </a:pPr>
            <a:fld id="{B7B7618A-DB01-47DF-A93B-D1742BEB208C}" type="slidenum">
              <a:rPr lang="en-US" smtClean="0">
                <a:cs typeface="Arial" charset="0"/>
              </a:rPr>
              <a:pPr fontAlgn="base">
                <a:spcBef>
                  <a:spcPct val="0"/>
                </a:spcBef>
                <a:spcAft>
                  <a:spcPct val="0"/>
                </a:spcAft>
              </a:pPr>
              <a:t>65</a:t>
            </a:fld>
            <a:endParaRPr lang="en-US">
              <a:cs typeface="Arial" charset="0"/>
            </a:endParaRPr>
          </a:p>
        </p:txBody>
      </p:sp>
      <p:pic>
        <p:nvPicPr>
          <p:cNvPr id="2097173" name="Picture 6" descr="\\192.168.7.143\els02\030_Sole6e_Evolve\From Client\Sole6e_19-Nov-2012\jpg\6e-Fig-12-17A.jpg"/>
          <p:cNvPicPr>
            <a:picLocks noChangeAspect="1" noChangeArrowheads="1"/>
          </p:cNvPicPr>
          <p:nvPr/>
        </p:nvPicPr>
        <p:blipFill>
          <a:blip r:embed="rId3"/>
          <a:srcRect/>
          <a:stretch>
            <a:fillRect/>
          </a:stretch>
        </p:blipFill>
        <p:spPr bwMode="auto">
          <a:xfrm>
            <a:off x="373063" y="1485900"/>
            <a:ext cx="2827337" cy="3619500"/>
          </a:xfrm>
          <a:prstGeom prst="rect">
            <a:avLst/>
          </a:prstGeom>
          <a:noFill/>
          <a:ln w="9525">
            <a:noFill/>
            <a:miter lim="800000"/>
            <a:headEnd/>
            <a:tailEnd/>
          </a:ln>
        </p:spPr>
      </p:pic>
      <p:pic>
        <p:nvPicPr>
          <p:cNvPr id="2097174" name="Picture 7" descr="\\192.168.7.143\els02\030_Sole6e_Evolve\From Client\Sole6e_19-Nov-2012\jpg\6e-Fig-12-17B.jpg"/>
          <p:cNvPicPr>
            <a:picLocks noChangeAspect="1" noChangeArrowheads="1"/>
          </p:cNvPicPr>
          <p:nvPr/>
        </p:nvPicPr>
        <p:blipFill>
          <a:blip r:embed="rId4"/>
          <a:srcRect/>
          <a:stretch>
            <a:fillRect/>
          </a:stretch>
        </p:blipFill>
        <p:spPr bwMode="auto">
          <a:xfrm>
            <a:off x="3352800" y="1462088"/>
            <a:ext cx="2493963" cy="3719512"/>
          </a:xfrm>
          <a:prstGeom prst="rect">
            <a:avLst/>
          </a:prstGeom>
          <a:noFill/>
          <a:ln w="9525">
            <a:noFill/>
            <a:miter lim="800000"/>
            <a:headEnd/>
            <a:tailEnd/>
          </a:ln>
        </p:spPr>
      </p:pic>
      <p:pic>
        <p:nvPicPr>
          <p:cNvPr id="2097175" name="Picture 8" descr="\\192.168.7.143\els02\030_Sole6e_Evolve\From Client\Sole6e_19-Nov-2012\jpg\6e-Fig-12-17C.jpg"/>
          <p:cNvPicPr>
            <a:picLocks noChangeAspect="1" noChangeArrowheads="1"/>
          </p:cNvPicPr>
          <p:nvPr/>
        </p:nvPicPr>
        <p:blipFill>
          <a:blip r:embed="rId5"/>
          <a:srcRect/>
          <a:stretch>
            <a:fillRect/>
          </a:stretch>
        </p:blipFill>
        <p:spPr bwMode="auto">
          <a:xfrm>
            <a:off x="6129338" y="1676400"/>
            <a:ext cx="2557462" cy="3379788"/>
          </a:xfrm>
          <a:prstGeom prst="rect">
            <a:avLst/>
          </a:prstGeom>
          <a:noFill/>
          <a:ln w="9525">
            <a:noFill/>
            <a:miter lim="800000"/>
            <a:headEnd/>
            <a:tailEnd/>
          </a:ln>
        </p:spPr>
      </p:pic>
      <p:sp>
        <p:nvSpPr>
          <p:cNvPr id="1048855" name="Rectangle 7"/>
          <p:cNvSpPr>
            <a:spLocks noChangeArrowheads="1"/>
          </p:cNvSpPr>
          <p:nvPr/>
        </p:nvSpPr>
        <p:spPr bwMode="auto">
          <a:xfrm>
            <a:off x="457200" y="5218113"/>
            <a:ext cx="8229600" cy="954087"/>
          </a:xfrm>
          <a:prstGeom prst="rect">
            <a:avLst/>
          </a:prstGeom>
          <a:noFill/>
          <a:ln w="9525">
            <a:noFill/>
            <a:miter lim="800000"/>
            <a:headEnd/>
            <a:tailEnd/>
          </a:ln>
        </p:spPr>
        <p:txBody>
          <a:bodyPr>
            <a:spAutoFit/>
          </a:bodyPr>
          <a:lstStyle/>
          <a:p>
            <a:r>
              <a:rPr lang="en-US" sz="1400" b="1"/>
              <a:t>Figure 12-17.</a:t>
            </a:r>
            <a:r>
              <a:rPr lang="en-US" sz="1400"/>
              <a:t> Surgical repair of an abdominal aortic aneurysm. </a:t>
            </a:r>
            <a:r>
              <a:rPr lang="en-US" sz="1400" b="1"/>
              <a:t>A,</a:t>
            </a:r>
            <a:r>
              <a:rPr lang="en-US" sz="1400"/>
              <a:t> The aneurysmal sac is incised. </a:t>
            </a:r>
            <a:r>
              <a:rPr lang="en-US" sz="1400" b="1"/>
              <a:t>B,</a:t>
            </a:r>
            <a:r>
              <a:rPr lang="en-US" sz="1400"/>
              <a:t> The synthetic graft is inserted. </a:t>
            </a:r>
            <a:r>
              <a:rPr lang="en-US" sz="1400" b="1"/>
              <a:t>C,</a:t>
            </a:r>
            <a:r>
              <a:rPr lang="en-US" sz="1400"/>
              <a:t> The native aortic wall is sutured over the synthetic graft (From Wipke-Tevis DD, Rich K, </a:t>
            </a:r>
            <a:r>
              <a:rPr lang="en-US" sz="1400" i="1"/>
              <a:t>Nursing Management Vascular Disorders. </a:t>
            </a:r>
            <a:r>
              <a:rPr lang="en-US" sz="1400"/>
              <a:t>In Lewis SL, et al. </a:t>
            </a:r>
            <a:r>
              <a:rPr lang="en-US" sz="1400" i="1"/>
              <a:t>Medical-Surgical Nursing: Assessment and Management of Clinical Problems</a:t>
            </a:r>
            <a:r>
              <a:rPr lang="en-US" sz="1400"/>
              <a:t>. 8th ed. St. Louis: Mosby; 2011.)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5" name="Rectangle 6"/>
          <p:cNvSpPr>
            <a:spLocks noGrp="1" noChangeArrowheads="1"/>
          </p:cNvSpPr>
          <p:nvPr>
            <p:ph type="title"/>
          </p:nvPr>
        </p:nvSpPr>
        <p:spPr/>
        <p:txBody>
          <a:bodyPr/>
          <a:lstStyle/>
          <a:p>
            <a:r>
              <a:rPr lang="en-US"/>
              <a:t>Assessment of AMI</a:t>
            </a:r>
          </a:p>
        </p:txBody>
      </p:sp>
      <p:sp>
        <p:nvSpPr>
          <p:cNvPr id="1048656" name="Rectangle 7"/>
          <p:cNvSpPr>
            <a:spLocks noGrp="1" noChangeArrowheads="1"/>
          </p:cNvSpPr>
          <p:nvPr>
            <p:ph idx="1"/>
          </p:nvPr>
        </p:nvSpPr>
        <p:spPr/>
        <p:txBody>
          <a:bodyPr/>
          <a:lstStyle/>
          <a:p>
            <a:pPr algn="l" rtl="0"/>
            <a:r>
              <a:rPr lang="en-US" dirty="0" err="1"/>
              <a:t>Midsternal</a:t>
            </a:r>
            <a:r>
              <a:rPr lang="en-US" dirty="0"/>
              <a:t> chest pain</a:t>
            </a:r>
          </a:p>
          <a:p>
            <a:pPr lvl="1" algn="l" rtl="0"/>
            <a:r>
              <a:rPr lang="en-US" dirty="0"/>
              <a:t>Severe, crushing, and squeezing pressure</a:t>
            </a:r>
          </a:p>
          <a:p>
            <a:pPr lvl="1" algn="l" rtl="0"/>
            <a:r>
              <a:rPr lang="en-US" dirty="0"/>
              <a:t>May radiate</a:t>
            </a:r>
          </a:p>
          <a:p>
            <a:pPr lvl="1" algn="l" rtl="0"/>
            <a:r>
              <a:rPr lang="en-US" dirty="0"/>
              <a:t>Unrelieved with nitrates</a:t>
            </a:r>
          </a:p>
          <a:p>
            <a:pPr algn="l" rtl="0"/>
            <a:r>
              <a:rPr lang="en-US" dirty="0"/>
              <a:t>Pale and diaphoretic</a:t>
            </a:r>
          </a:p>
          <a:p>
            <a:pPr algn="l" rtl="0"/>
            <a:r>
              <a:rPr lang="en-US" dirty="0" err="1"/>
              <a:t>Dyspnea</a:t>
            </a:r>
            <a:r>
              <a:rPr lang="en-US" dirty="0"/>
              <a:t> and </a:t>
            </a:r>
            <a:r>
              <a:rPr lang="en-US" dirty="0" err="1"/>
              <a:t>tachypnea</a:t>
            </a:r>
            <a:endParaRPr lang="en-US" dirty="0"/>
          </a:p>
          <a:p>
            <a:pPr algn="l" rtl="0"/>
            <a:r>
              <a:rPr lang="en-US" dirty="0"/>
              <a:t>Syncope</a:t>
            </a:r>
          </a:p>
          <a:p>
            <a:pPr algn="l" rtl="0"/>
            <a:r>
              <a:rPr lang="en-US" dirty="0"/>
              <a:t>Nausea and vomiting</a:t>
            </a:r>
          </a:p>
          <a:p>
            <a:pPr algn="l" rtl="0"/>
            <a:r>
              <a:rPr lang="en-US" dirty="0" err="1"/>
              <a:t>Dysrhythmias</a:t>
            </a:r>
            <a:endParaRPr lang="en-US" dirty="0"/>
          </a:p>
        </p:txBody>
      </p:sp>
      <p:sp>
        <p:nvSpPr>
          <p:cNvPr id="1048657" name="Footer Placeholder 1"/>
          <p:cNvSpPr>
            <a:spLocks noGrp="1"/>
          </p:cNvSpPr>
          <p:nvPr>
            <p:ph type="ftr" sz="quarter" idx="10"/>
          </p:nvPr>
        </p:nvSpPr>
        <p:spPr bwMode="auto">
          <a:ln>
            <a:miter lim="800000"/>
            <a:headEnd/>
            <a:tailEnd/>
          </a:ln>
        </p:spPr>
        <p:txBody>
          <a:bodyPr/>
          <a:lstStyle/>
          <a:p>
            <a:pPr fontAlgn="base">
              <a:spcBef>
                <a:spcPct val="0"/>
              </a:spcBef>
              <a:spcAft>
                <a:spcPct val="0"/>
              </a:spcAft>
            </a:pPr>
            <a:r>
              <a:rPr>
                <a:cs typeface="Arial" charset="0"/>
              </a:rPr>
              <a:t>Copyright © 2013, 2009, 2005, 2001, 1997, 1993 by Saunders, an imprint of Elsevier Inc.</a:t>
            </a:r>
          </a:p>
        </p:txBody>
      </p:sp>
      <p:sp>
        <p:nvSpPr>
          <p:cNvPr id="1048658" name="Slide Number Placeholder 2"/>
          <p:cNvSpPr>
            <a:spLocks noGrp="1"/>
          </p:cNvSpPr>
          <p:nvPr>
            <p:ph type="sldNum" sz="quarter" idx="11"/>
          </p:nvPr>
        </p:nvSpPr>
        <p:spPr bwMode="auto">
          <a:ln>
            <a:miter lim="800000"/>
            <a:headEnd/>
            <a:tailEnd/>
          </a:ln>
        </p:spPr>
        <p:txBody>
          <a:bodyPr/>
          <a:lstStyle/>
          <a:p>
            <a:pPr fontAlgn="base">
              <a:spcBef>
                <a:spcPct val="0"/>
              </a:spcBef>
              <a:spcAft>
                <a:spcPct val="0"/>
              </a:spcAft>
            </a:pPr>
            <a:fld id="{AC61F1C9-3302-43DB-9CF3-979816E5547D}" type="slidenum">
              <a:rPr lang="en-US" smtClean="0">
                <a:cs typeface="Arial" charset="0"/>
              </a:rPr>
              <a:pPr fontAlgn="base">
                <a:spcBef>
                  <a:spcPct val="0"/>
                </a:spcBef>
                <a:spcAft>
                  <a:spcPct val="0"/>
                </a:spcAft>
              </a:pPr>
              <a:t>7</a:t>
            </a:fld>
            <a:endParaRPr lang="en-US">
              <a:cs typeface="Arial"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2" name="عنوان 1"/>
          <p:cNvSpPr>
            <a:spLocks noGrp="1"/>
          </p:cNvSpPr>
          <p:nvPr>
            <p:ph type="title"/>
          </p:nvPr>
        </p:nvSpPr>
        <p:spPr/>
        <p:txBody>
          <a:bodyPr>
            <a:normAutofit fontScale="90000"/>
          </a:bodyPr>
          <a:lstStyle/>
          <a:p>
            <a:r>
              <a:rPr lang="en-US" dirty="0"/>
              <a:t>Assessment and Diagnostic Findings</a:t>
            </a:r>
            <a:br>
              <a:rPr lang="en-US" dirty="0"/>
            </a:br>
            <a:endParaRPr lang="ar-SA" dirty="0"/>
          </a:p>
        </p:txBody>
      </p:sp>
      <p:sp>
        <p:nvSpPr>
          <p:cNvPr id="1048663" name="عنصر نائب للمحتوى 2"/>
          <p:cNvSpPr>
            <a:spLocks noGrp="1"/>
          </p:cNvSpPr>
          <p:nvPr>
            <p:ph sz="quarter" idx="1"/>
          </p:nvPr>
        </p:nvSpPr>
        <p:spPr/>
        <p:txBody>
          <a:bodyPr>
            <a:normAutofit fontScale="96429"/>
          </a:bodyPr>
          <a:lstStyle/>
          <a:p>
            <a:pPr algn="l" rtl="0"/>
            <a:r>
              <a:rPr lang="en-US" sz="3200" dirty="0"/>
              <a:t>Patient History</a:t>
            </a:r>
          </a:p>
          <a:p>
            <a:pPr algn="l" rtl="0"/>
            <a:r>
              <a:rPr lang="en-US" sz="3200" dirty="0"/>
              <a:t>The patient history has two parts: the description of the presenting symptom (</a:t>
            </a:r>
            <a:r>
              <a:rPr lang="en-US" sz="3200" dirty="0" err="1"/>
              <a:t>eg</a:t>
            </a:r>
            <a:r>
              <a:rPr lang="en-US" sz="3200" dirty="0"/>
              <a:t>, pain) and the history of previous illnesses and family history of heart disease</a:t>
            </a:r>
          </a:p>
          <a:p>
            <a:pPr algn="l" rtl="0"/>
            <a:r>
              <a:rPr lang="en-US" sz="3200" dirty="0"/>
              <a:t>ECG</a:t>
            </a:r>
          </a:p>
          <a:p>
            <a:pPr algn="l" rtl="0"/>
            <a:r>
              <a:rPr lang="en-US" sz="3200" dirty="0"/>
              <a:t>laboratory test results (</a:t>
            </a:r>
            <a:r>
              <a:rPr lang="en-US" sz="3200" dirty="0" err="1"/>
              <a:t>eg</a:t>
            </a:r>
            <a:r>
              <a:rPr lang="en-US" sz="3200" dirty="0"/>
              <a:t>, serial cardiac biomarker values).</a:t>
            </a:r>
          </a:p>
          <a:p>
            <a:endParaRPr lang="ar-SA"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4" name="Rectangle 6"/>
          <p:cNvSpPr>
            <a:spLocks noGrp="1" noChangeArrowheads="1"/>
          </p:cNvSpPr>
          <p:nvPr>
            <p:ph type="title"/>
          </p:nvPr>
        </p:nvSpPr>
        <p:spPr/>
        <p:txBody>
          <a:bodyPr/>
          <a:lstStyle/>
          <a:p>
            <a:r>
              <a:rPr lang="en-US"/>
              <a:t>Diagnosis of AMI</a:t>
            </a:r>
          </a:p>
        </p:txBody>
      </p:sp>
      <p:sp>
        <p:nvSpPr>
          <p:cNvPr id="1048665" name="Rectangle 7"/>
          <p:cNvSpPr>
            <a:spLocks noGrp="1" noChangeArrowheads="1"/>
          </p:cNvSpPr>
          <p:nvPr>
            <p:ph idx="1"/>
          </p:nvPr>
        </p:nvSpPr>
        <p:spPr/>
        <p:txBody>
          <a:bodyPr/>
          <a:lstStyle/>
          <a:p>
            <a:pPr algn="l" rtl="0"/>
            <a:r>
              <a:rPr lang="en-US" dirty="0"/>
              <a:t>Signs and symptoms</a:t>
            </a:r>
          </a:p>
          <a:p>
            <a:pPr lvl="1" algn="l" rtl="0"/>
            <a:r>
              <a:rPr lang="en-US" dirty="0"/>
              <a:t>Often atypical symptoms in women</a:t>
            </a:r>
          </a:p>
          <a:p>
            <a:pPr algn="l" rtl="0"/>
            <a:r>
              <a:rPr lang="en-US" dirty="0"/>
              <a:t>12-lead: </a:t>
            </a:r>
          </a:p>
          <a:p>
            <a:pPr lvl="1" algn="l" rtl="0"/>
            <a:r>
              <a:rPr lang="en-US" dirty="0"/>
              <a:t>ST elevation followed by Q wave (Q-wave myocardial infarction)</a:t>
            </a:r>
          </a:p>
          <a:p>
            <a:pPr lvl="1" algn="l" rtl="0"/>
            <a:r>
              <a:rPr lang="en-US" dirty="0"/>
              <a:t>ST depression (non–Q-wave myocardial infarction)</a:t>
            </a:r>
          </a:p>
          <a:p>
            <a:pPr algn="l" rtl="0"/>
            <a:r>
              <a:rPr lang="en-US" dirty="0"/>
              <a:t>Elevated cardiac enzymes</a:t>
            </a:r>
          </a:p>
          <a:p>
            <a:pPr lvl="1" algn="l" rtl="0"/>
            <a:r>
              <a:rPr lang="en-US" dirty="0"/>
              <a:t>CPK-MB</a:t>
            </a:r>
          </a:p>
          <a:p>
            <a:pPr algn="l" rtl="0"/>
            <a:r>
              <a:rPr lang="en-US" dirty="0"/>
              <a:t>Elevated serum </a:t>
            </a:r>
            <a:r>
              <a:rPr lang="en-US" dirty="0" err="1"/>
              <a:t>troponin</a:t>
            </a:r>
            <a:r>
              <a:rPr lang="en-US" dirty="0"/>
              <a:t> I/T, </a:t>
            </a:r>
            <a:r>
              <a:rPr lang="en-US" dirty="0" err="1"/>
              <a:t>myoglobin</a:t>
            </a:r>
            <a:endParaRPr lang="en-US" dirty="0"/>
          </a:p>
        </p:txBody>
      </p:sp>
      <p:sp>
        <p:nvSpPr>
          <p:cNvPr id="1048666" name="Footer Placeholder 1"/>
          <p:cNvSpPr>
            <a:spLocks noGrp="1"/>
          </p:cNvSpPr>
          <p:nvPr>
            <p:ph type="ftr" sz="quarter" idx="10"/>
          </p:nvPr>
        </p:nvSpPr>
        <p:spPr bwMode="auto">
          <a:ln>
            <a:miter lim="800000"/>
            <a:headEnd/>
            <a:tailEnd/>
          </a:ln>
        </p:spPr>
        <p:txBody>
          <a:bodyPr/>
          <a:lstStyle/>
          <a:p>
            <a:pPr fontAlgn="base">
              <a:spcBef>
                <a:spcPct val="0"/>
              </a:spcBef>
              <a:spcAft>
                <a:spcPct val="0"/>
              </a:spcAft>
            </a:pPr>
            <a:r>
              <a:rPr>
                <a:cs typeface="Arial" charset="0"/>
              </a:rPr>
              <a:t>Copyright © 2013, 2009, 2005, 2001, 1997, 1993 by Saunders, an imprint of Elsevier Inc.</a:t>
            </a:r>
          </a:p>
        </p:txBody>
      </p:sp>
      <p:sp>
        <p:nvSpPr>
          <p:cNvPr id="1048667" name="Slide Number Placeholder 2"/>
          <p:cNvSpPr>
            <a:spLocks noGrp="1"/>
          </p:cNvSpPr>
          <p:nvPr>
            <p:ph type="sldNum" sz="quarter" idx="11"/>
          </p:nvPr>
        </p:nvSpPr>
        <p:spPr bwMode="auto">
          <a:ln>
            <a:miter lim="800000"/>
            <a:headEnd/>
            <a:tailEnd/>
          </a:ln>
        </p:spPr>
        <p:txBody>
          <a:bodyPr/>
          <a:lstStyle/>
          <a:p>
            <a:pPr fontAlgn="base">
              <a:spcBef>
                <a:spcPct val="0"/>
              </a:spcBef>
              <a:spcAft>
                <a:spcPct val="0"/>
              </a:spcAft>
            </a:pPr>
            <a:fld id="{53C0E33D-FB48-4B96-B62F-AB6A6C0D3574}" type="slidenum">
              <a:rPr lang="en-US" smtClean="0">
                <a:cs typeface="Arial" charset="0"/>
              </a:rPr>
              <a:pPr fontAlgn="base">
                <a:spcBef>
                  <a:spcPct val="0"/>
                </a:spcBef>
                <a:spcAft>
                  <a:spcPct val="0"/>
                </a:spcAft>
              </a:pPr>
              <a:t>9</a:t>
            </a:fld>
            <a:endParaRPr lang="en-US">
              <a:cs typeface="Arial"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TotalTime>
  <Words>3583</Words>
  <Application>Microsoft Office PowerPoint</Application>
  <PresentationFormat>On-screen Show (4:3)</PresentationFormat>
  <Paragraphs>418</Paragraphs>
  <Slides>65</Slides>
  <Notes>30</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Equity</vt:lpstr>
      <vt:lpstr>Myocardial Infarction (MI) </vt:lpstr>
      <vt:lpstr>Objectives</vt:lpstr>
      <vt:lpstr>Pathophysiology </vt:lpstr>
      <vt:lpstr>Acute Myocardial Infarction (AMI)</vt:lpstr>
      <vt:lpstr>Pathophysiology</vt:lpstr>
      <vt:lpstr>Pathophysiology</vt:lpstr>
      <vt:lpstr>Assessment of AMI</vt:lpstr>
      <vt:lpstr>Assessment and Diagnostic Findings </vt:lpstr>
      <vt:lpstr>Diagnosis of AMI</vt:lpstr>
      <vt:lpstr>Electrocardiogram(ECG) </vt:lpstr>
      <vt:lpstr>Diagnosis of AMI (continued)</vt:lpstr>
      <vt:lpstr>PowerPoint Presentation</vt:lpstr>
      <vt:lpstr>PowerPoint Presentation</vt:lpstr>
      <vt:lpstr>PowerPoint Presentation</vt:lpstr>
      <vt:lpstr>PowerPoint Presentation</vt:lpstr>
      <vt:lpstr>PowerPoint Presentation</vt:lpstr>
      <vt:lpstr>    Various descriptions are used to further identify an MI:</vt:lpstr>
      <vt:lpstr>     Patients are diagnosed with one of the following forms of ACS: </vt:lpstr>
      <vt:lpstr>Nursing Goals: AMI</vt:lpstr>
      <vt:lpstr>Complications of AMI</vt:lpstr>
      <vt:lpstr>Medical Management: AMI</vt:lpstr>
      <vt:lpstr>Pharmacological Therapy</vt:lpstr>
      <vt:lpstr>Pharmacological Therapy</vt:lpstr>
      <vt:lpstr>Pharmacological Therapy</vt:lpstr>
      <vt:lpstr>Interventional Cardiology</vt:lpstr>
      <vt:lpstr>PowerPoint Presentation</vt:lpstr>
      <vt:lpstr>PowerPoint Presentation</vt:lpstr>
      <vt:lpstr>PowerPoint Presentation</vt:lpstr>
      <vt:lpstr>PowerPoint Presentation</vt:lpstr>
      <vt:lpstr>PowerPoint Presentation</vt:lpstr>
      <vt:lpstr>PTCA</vt:lpstr>
      <vt:lpstr>PTCA (continued)</vt:lpstr>
      <vt:lpstr>Coronary Angiogram Before and After PTCA</vt:lpstr>
      <vt:lpstr>Intracoronary Stents</vt:lpstr>
      <vt:lpstr>Intracoronary Stent</vt:lpstr>
      <vt:lpstr>PowerPoint Presentation</vt:lpstr>
      <vt:lpstr>Nursing Diagnoses </vt:lpstr>
      <vt:lpstr>Surgical Revascularization</vt:lpstr>
      <vt:lpstr>PowerPoint Presentation</vt:lpstr>
      <vt:lpstr>CABG Surgery</vt:lpstr>
      <vt:lpstr>CABG Surgery (continued)</vt:lpstr>
      <vt:lpstr>PowerPoint Presentation</vt:lpstr>
      <vt:lpstr>Indications for CABG</vt:lpstr>
      <vt:lpstr>PowerPoint Presentation</vt:lpstr>
      <vt:lpstr>PowerPoint Presentation</vt:lpstr>
      <vt:lpstr>Risks Associated with CABG</vt:lpstr>
      <vt:lpstr>PowerPoint Presentation</vt:lpstr>
      <vt:lpstr>Traditional CABG</vt:lpstr>
      <vt:lpstr>Traditional CABG (continued)</vt:lpstr>
      <vt:lpstr>Goals of CABG Surgery</vt:lpstr>
      <vt:lpstr>Cardiac Surgery Complications</vt:lpstr>
      <vt:lpstr>Complications of CABG</vt:lpstr>
      <vt:lpstr>PowerPoint Presentation</vt:lpstr>
      <vt:lpstr>Permanent Pacemakers</vt:lpstr>
      <vt:lpstr>Permanent Pacemakers (continued)</vt:lpstr>
      <vt:lpstr>Implantable Cardioverter-Defibrillator (ICD)</vt:lpstr>
      <vt:lpstr>PowerPoint Presentation</vt:lpstr>
      <vt:lpstr>Vascular Alterations</vt:lpstr>
      <vt:lpstr>Anatomy of the Aorta</vt:lpstr>
      <vt:lpstr>Aneurysms</vt:lpstr>
      <vt:lpstr>PowerPoint Presentation</vt:lpstr>
      <vt:lpstr>PowerPoint Presentation</vt:lpstr>
      <vt:lpstr>Vascular Alterations (continued)</vt:lpstr>
      <vt:lpstr>Vascular Alterations (continued)</vt:lpstr>
      <vt:lpstr>Endoaneurysmal Repair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Myocardial Infarction (MI)</dc:title>
  <dc:creator>citycomp</dc:creator>
  <cp:lastModifiedBy>Mahmoud</cp:lastModifiedBy>
  <cp:revision>5</cp:revision>
  <dcterms:created xsi:type="dcterms:W3CDTF">2011-02-12T11:44:51Z</dcterms:created>
  <dcterms:modified xsi:type="dcterms:W3CDTF">2023-05-19T18:53:04Z</dcterms:modified>
</cp:coreProperties>
</file>