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4020" r:id="rId2"/>
    <p:sldMasterId id="2147483687" r:id="rId3"/>
    <p:sldMasterId id="2147483690" r:id="rId4"/>
    <p:sldMasterId id="2147483693" r:id="rId5"/>
    <p:sldMasterId id="2147483696" r:id="rId6"/>
    <p:sldMasterId id="2147483699" r:id="rId7"/>
    <p:sldMasterId id="2147483702" r:id="rId8"/>
    <p:sldMasterId id="2147483705" r:id="rId9"/>
  </p:sldMasterIdLst>
  <p:notesMasterIdLst>
    <p:notesMasterId r:id="rId63"/>
  </p:notesMasterIdLst>
  <p:sldIdLst>
    <p:sldId id="310" r:id="rId10"/>
    <p:sldId id="315" r:id="rId11"/>
    <p:sldId id="276" r:id="rId12"/>
    <p:sldId id="338" r:id="rId13"/>
    <p:sldId id="277" r:id="rId14"/>
    <p:sldId id="279" r:id="rId15"/>
    <p:sldId id="339" r:id="rId16"/>
    <p:sldId id="340" r:id="rId17"/>
    <p:sldId id="341" r:id="rId18"/>
    <p:sldId id="342" r:id="rId19"/>
    <p:sldId id="343" r:id="rId20"/>
    <p:sldId id="344" r:id="rId21"/>
    <p:sldId id="282" r:id="rId22"/>
    <p:sldId id="283" r:id="rId23"/>
    <p:sldId id="345" r:id="rId24"/>
    <p:sldId id="346" r:id="rId25"/>
    <p:sldId id="347" r:id="rId26"/>
    <p:sldId id="285" r:id="rId27"/>
    <p:sldId id="348" r:id="rId28"/>
    <p:sldId id="287" r:id="rId29"/>
    <p:sldId id="289" r:id="rId30"/>
    <p:sldId id="352" r:id="rId31"/>
    <p:sldId id="353" r:id="rId32"/>
    <p:sldId id="291" r:id="rId33"/>
    <p:sldId id="350" r:id="rId34"/>
    <p:sldId id="292" r:id="rId35"/>
    <p:sldId id="293" r:id="rId36"/>
    <p:sldId id="355" r:id="rId37"/>
    <p:sldId id="294" r:id="rId38"/>
    <p:sldId id="354" r:id="rId39"/>
    <p:sldId id="356" r:id="rId40"/>
    <p:sldId id="295" r:id="rId41"/>
    <p:sldId id="296" r:id="rId42"/>
    <p:sldId id="357" r:id="rId43"/>
    <p:sldId id="358" r:id="rId44"/>
    <p:sldId id="371" r:id="rId45"/>
    <p:sldId id="360" r:id="rId46"/>
    <p:sldId id="297" r:id="rId47"/>
    <p:sldId id="362" r:id="rId48"/>
    <p:sldId id="363" r:id="rId49"/>
    <p:sldId id="364" r:id="rId50"/>
    <p:sldId id="365" r:id="rId51"/>
    <p:sldId id="366" r:id="rId52"/>
    <p:sldId id="299" r:id="rId53"/>
    <p:sldId id="300" r:id="rId54"/>
    <p:sldId id="301" r:id="rId55"/>
    <p:sldId id="367" r:id="rId56"/>
    <p:sldId id="302" r:id="rId57"/>
    <p:sldId id="304" r:id="rId58"/>
    <p:sldId id="306" r:id="rId59"/>
    <p:sldId id="368" r:id="rId60"/>
    <p:sldId id="308" r:id="rId61"/>
    <p:sldId id="369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5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40" autoAdjust="0"/>
  </p:normalViewPr>
  <p:slideViewPr>
    <p:cSldViewPr snapToObjects="1">
      <p:cViewPr varScale="1">
        <p:scale>
          <a:sx n="45" d="100"/>
          <a:sy n="45" d="100"/>
        </p:scale>
        <p:origin x="-141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43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62C8C87-2F09-46F3-8053-6EED57FA524B}" type="datetimeFigureOut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F176684-BA21-44B0-A782-6728DB7847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0266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37402353-0044-4F4E-86C7-CDC272DC450E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3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871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D8BD0793-546D-45EC-A40F-1D74586FAA2E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21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527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8597431-86D1-476F-AD07-03F1B36FCCE1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22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884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8AA793CE-9AC8-47D4-A391-F66BC4F95C4D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23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103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8725C6C2-57EE-447C-9486-1F063DF980AC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24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100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7F66B4CC-BDBF-4ACB-953A-84B6B25A3062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25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665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95C30B2-9C08-4230-9E3E-FD27FF91509A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26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786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FAB79EC1-CD89-4926-9386-9E8FA014B810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27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466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3C98A7C6-0CC4-4122-8931-0EC26BCFDB6D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29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549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A3B3855-9423-4DA7-8BC1-BF28DD5479A3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30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944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113D20C3-544A-4950-B2EB-ADBD9C909248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31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202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2E013F39-A104-469B-9A4D-54EFDBDBD3A3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5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56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35B9C07-F567-4AD4-AA07-295B5FC0B471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32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019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1B4661E9-6BED-467E-8EE9-267FF2E0CAD8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33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851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5F14DE8F-D2A0-4AC3-A319-42B40418DCE9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38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972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C44FD4EA-AA27-4FAF-972D-3A56F1C55E25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39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938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1CA2CCE0-F7D2-4CAC-9B9D-F7EE8F77F0E6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44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764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EEDF52F4-4AEB-404D-B199-9F4538407C0C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45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215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8A6BEB7-44C7-4DA7-AC1A-2983AEE43CED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46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506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E1D6C35-2444-4C2D-A902-EE0D3CE856B9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47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096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1AEA6B30-AD4E-4EBC-AA07-5FF6543C927D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48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1071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DF434F9-884C-4FFB-8B3F-9C1D2E8B7378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49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510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1373ABA6-4DFF-4D70-AC97-4206C1517DA0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6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5111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0DDF9926-FB80-4148-B111-FF52F98D9BB2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50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9153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78F812D-F175-4624-BD5D-98DA9256E6EE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52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979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F57A1989-45BA-4338-8ABB-56A02B56AEF2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8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0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B6778C51-F0C5-4899-8B39-E75FEFB85D3D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13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33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0A07CD6-8C3A-428C-8D7A-47E522F76791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14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531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B720C8B4-B978-4947-9284-2892B7BAA1C5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18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464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DBCF306-B5D1-4BC8-A847-8E01E39296C9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19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957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8EF6AB58-AD02-4BF8-8319-732400E7433A}" type="slidenum">
              <a:rPr lang="en-US" altLang="en-US" smtClean="0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20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79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1828800"/>
            <a:ext cx="9144000" cy="1470025"/>
          </a:xfrm>
          <a:prstGeom prst="rect">
            <a:avLst/>
          </a:prstGeom>
          <a:solidFill>
            <a:srgbClr val="4E557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3000" smtClean="0">
                <a:solidFill>
                  <a:srgbClr val="FFFFFF"/>
                </a:solidFill>
              </a:rPr>
              <a:t>Chapter 2</a:t>
            </a: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3576638"/>
            <a:ext cx="9144000" cy="1470025"/>
          </a:xfrm>
          <a:prstGeom prst="rect">
            <a:avLst/>
          </a:prstGeom>
          <a:solidFill>
            <a:srgbClr val="4E557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3000" i="1" smtClean="0">
                <a:solidFill>
                  <a:srgbClr val="FFFFFF"/>
                </a:solidFill>
              </a:rPr>
              <a:t>Atoms, Molecules, </a:t>
            </a:r>
          </a:p>
          <a:p>
            <a:pPr algn="r">
              <a:defRPr/>
            </a:pPr>
            <a:r>
              <a:rPr lang="en-US" altLang="en-US" sz="3000" i="1" smtClean="0">
                <a:solidFill>
                  <a:srgbClr val="FFFFFF"/>
                </a:solidFill>
              </a:rPr>
              <a:t>and Ions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73100"/>
            <a:ext cx="4460875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351504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133914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0ADBFA-E65C-4BF5-8314-8E21A268E4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676090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934797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52063E-B1E9-4D9B-88E3-893C9D3D6C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22526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46791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8AC5092-5187-4EDA-96BF-59C939D9B6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908477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313734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21A6E86-8313-457D-B15C-8EF8CF7083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567903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13092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99916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85398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3A2097-68E0-49EF-AAF8-929F3BBA7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752162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06985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D5D918-8FEA-46A2-A69A-E9E17D2F0D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495912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53791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0A8D617-87BD-4246-A6AD-F06FB2364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836917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53581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7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1031" name="Picture 6" descr="screenshot_1968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2.1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The Early History of Chemistry</a:t>
            </a: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2654300" y="646430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©2017 Cengage Learning. All Rights Reserved.</a:t>
            </a:r>
            <a:endParaRPr lang="en-IN" alt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55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1524000"/>
            <a:ext cx="88773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2051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2054" name="Picture 6" descr="screenshot_1968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410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Chapter 2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Table of Contents </a:t>
            </a:r>
          </a:p>
        </p:txBody>
      </p:sp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2654300" y="646430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©2017 Cengage Learning. All Rights Reserved.</a:t>
            </a:r>
            <a:endParaRPr lang="en-IN" alt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3075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3079" name="Picture 6" descr="screenshot_1968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2.2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Fundamental Chemical Laws</a:t>
            </a: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2654300" y="646430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©2017 Cengage Learning. All Rights Reserved.</a:t>
            </a:r>
            <a:endParaRPr lang="en-IN" alt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57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4099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4103" name="Picture 6" descr="screenshot_1968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000" smtClean="0">
                <a:latin typeface="Calibri" pitchFamily="34" charset="0"/>
              </a:rPr>
              <a:t>Section 2.3</a:t>
            </a:r>
          </a:p>
          <a:p>
            <a:pPr eaLnBrk="1" hangingPunct="1">
              <a:defRPr/>
            </a:pPr>
            <a:r>
              <a:rPr lang="en-US" sz="3000" i="1" smtClean="0">
                <a:latin typeface="Calibri" pitchFamily="34" charset="0"/>
              </a:rPr>
              <a:t>Dalton</a:t>
            </a:r>
            <a:r>
              <a:rPr lang="en-US" altLang="en-US" sz="3000" i="1" smtClean="0">
                <a:latin typeface="Calibri" pitchFamily="34" charset="0"/>
              </a:rPr>
              <a:t>’</a:t>
            </a:r>
            <a:r>
              <a:rPr lang="en-US" sz="3000" i="1" smtClean="0">
                <a:latin typeface="Calibri" pitchFamily="34" charset="0"/>
              </a:rPr>
              <a:t>s Atomic Theory</a:t>
            </a: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2654300" y="646430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©2017 Cengage Learning. All Rights Reserved.</a:t>
            </a:r>
            <a:endParaRPr lang="en-IN" alt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58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5123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5127" name="Picture 6" descr="screenshot_1968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2.4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Early Experiments to Characterize the Atom</a:t>
            </a: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2654300" y="646430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©2017 Cengage Learning. All Rights Reserved.</a:t>
            </a:r>
            <a:endParaRPr lang="en-IN" alt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59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6147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6151" name="Picture 6" descr="screenshot_1968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8153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900" dirty="0" smtClean="0">
                <a:latin typeface="Calibri" charset="0"/>
                <a:cs typeface="Calibri" charset="0"/>
              </a:rPr>
              <a:t>Section 2.5</a:t>
            </a:r>
          </a:p>
          <a:p>
            <a:pPr eaLnBrk="1" hangingPunct="1">
              <a:defRPr/>
            </a:pPr>
            <a:r>
              <a:rPr lang="en-US" sz="2900" i="1" dirty="0" smtClean="0">
                <a:latin typeface="Calibri" charset="0"/>
                <a:cs typeface="Calibri" charset="0"/>
              </a:rPr>
              <a:t>The Modern View of Atomic Structure: An Introduction</a:t>
            </a: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2654300" y="646430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©2017 Cengage Learning. All Rights Reserved.</a:t>
            </a:r>
            <a:endParaRPr lang="en-IN" alt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0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7171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7175" name="Picture 6" descr="screenshot_1968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2.6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Molecules and Ions</a:t>
            </a: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2654300" y="646430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©2017 Cengage Learning. All Rights Reserved.</a:t>
            </a:r>
            <a:endParaRPr lang="en-IN" alt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61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8195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8199" name="Picture 6" descr="screenshot_1968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2.7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An Introduction to the Periodic Table</a:t>
            </a: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2654300" y="646430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©2017 Cengage Learning. All Rights Reserved.</a:t>
            </a:r>
            <a:endParaRPr lang="en-IN" alt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62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9219" name="Group 8"/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9223" name="Picture 6" descr="screenshot_1968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 smtClean="0">
                <a:latin typeface="Calibri" charset="0"/>
                <a:cs typeface="Calibri" charset="0"/>
              </a:rPr>
              <a:t>Section 2.8</a:t>
            </a:r>
          </a:p>
          <a:p>
            <a:pPr eaLnBrk="1" hangingPunct="1">
              <a:defRPr/>
            </a:pPr>
            <a:r>
              <a:rPr lang="en-US" sz="3000" i="1" dirty="0" smtClean="0">
                <a:latin typeface="Calibri" charset="0"/>
                <a:cs typeface="Calibri" charset="0"/>
              </a:rPr>
              <a:t>Naming Simple Compounds</a:t>
            </a: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2654300" y="646430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©2017 Cengage Learning. All Rights Reserved.</a:t>
            </a:r>
            <a:endParaRPr lang="en-IN" alt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63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54300" y="6464300"/>
            <a:ext cx="381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©2017 Cengage Learning. All Rights Reserved.</a:t>
            </a:r>
            <a:endParaRPr lang="en-IN" alt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 – Atoms, Molecules, and 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2.2 -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Writing the Symbols for Atoms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Write the symbol for the atom that has an atomic number of 9 and a mass number of 19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How many electrons and how many neutrons does this atom have?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2.2 -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Solution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atomic number 9 means the atom has 9 protons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This element is called fluorine, symbolized by F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atom is represented as follows:</a:t>
            </a:r>
          </a:p>
          <a:p>
            <a:pPr lvl="1"/>
            <a:endParaRPr lang="en-IN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IN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2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atom is called fluorine nineteen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02075" y="4360863"/>
          <a:ext cx="703263" cy="742950"/>
        </p:xfrm>
        <a:graphic>
          <a:graphicData uri="http://schemas.openxmlformats.org/presentationml/2006/ole">
            <p:oleObj spid="_x0000_s86060" name="Equation" r:id="rId3" imgW="228600" imgH="2413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2.2 -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Solution </a:t>
            </a:r>
            <a:r>
              <a:rPr lang="en-IN" altLang="en-US" sz="2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(Continued)</a:t>
            </a:r>
            <a:endParaRPr lang="en-GB" altLang="en-US" sz="200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Since the atom has 9 protons, it also must have 9 electrons to achieve electrical neutrality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mass number gives the total number of protons and neutrons, which means that this atom has 10 neutrons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Exercise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How many protons and neutrons are in the nucleus of each </a:t>
            </a:r>
            <a:r>
              <a:rPr lang="en-IN" dirty="0" smtClean="0"/>
              <a:t>of the </a:t>
            </a:r>
            <a:r>
              <a:rPr lang="en-IN" dirty="0"/>
              <a:t>following atoms? </a:t>
            </a:r>
            <a:endParaRPr lang="en-IN" dirty="0" smtClean="0"/>
          </a:p>
          <a:p>
            <a:pPr lvl="1">
              <a:defRPr/>
            </a:pPr>
            <a:r>
              <a:rPr lang="en-IN" dirty="0" smtClean="0"/>
              <a:t>In </a:t>
            </a:r>
            <a:r>
              <a:rPr lang="en-IN" dirty="0"/>
              <a:t>a neutral atom of each element, </a:t>
            </a:r>
            <a:r>
              <a:rPr lang="en-IN" dirty="0" smtClean="0"/>
              <a:t>how </a:t>
            </a:r>
            <a:r>
              <a:rPr lang="en-GB" dirty="0" smtClean="0"/>
              <a:t>many </a:t>
            </a:r>
            <a:r>
              <a:rPr lang="en-GB" dirty="0"/>
              <a:t>electrons are </a:t>
            </a:r>
            <a:r>
              <a:rPr lang="en-GB" dirty="0" smtClean="0"/>
              <a:t>present?</a:t>
            </a: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GB" altLang="en-US" sz="400" dirty="0" smtClean="0"/>
          </a:p>
          <a:p>
            <a:pPr marL="628650" indent="-514350" algn="ctr">
              <a:buFont typeface="+mj-lt"/>
              <a:buAutoNum type="arabicPeriod"/>
              <a:defRPr/>
            </a:pPr>
            <a:r>
              <a:rPr lang="en-GB" altLang="en-US" sz="2800" baseline="30000" dirty="0" smtClean="0"/>
              <a:t>79</a:t>
            </a:r>
            <a:r>
              <a:rPr lang="en-GB" altLang="en-US" sz="2800" dirty="0" smtClean="0"/>
              <a:t>Br</a:t>
            </a:r>
          </a:p>
          <a:p>
            <a:pPr marL="628650" indent="-514350" algn="ctr">
              <a:buFont typeface="+mj-lt"/>
              <a:buAutoNum type="arabicPeriod"/>
              <a:defRPr/>
            </a:pPr>
            <a:r>
              <a:rPr lang="en-US" altLang="en-US" sz="2800" baseline="30000" dirty="0" smtClean="0"/>
              <a:t>81</a:t>
            </a:r>
            <a:r>
              <a:rPr lang="en-US" altLang="en-US" sz="2800" dirty="0" smtClean="0"/>
              <a:t>Br</a:t>
            </a:r>
          </a:p>
          <a:p>
            <a:pPr marL="628650" indent="-514350" algn="ctr">
              <a:buFont typeface="+mj-lt"/>
              <a:buAutoNum type="arabicPeriod"/>
              <a:tabLst>
                <a:tab pos="3657600" algn="l"/>
                <a:tab pos="3894138" algn="l"/>
                <a:tab pos="4003675" algn="l"/>
              </a:tabLst>
              <a:defRPr/>
            </a:pPr>
            <a:r>
              <a:rPr lang="en-US" altLang="en-US" sz="2800" baseline="30000" dirty="0" smtClean="0"/>
              <a:t>239</a:t>
            </a:r>
            <a:r>
              <a:rPr lang="en-US" altLang="en-US" sz="2800" dirty="0" smtClean="0"/>
              <a:t>Pu</a:t>
            </a:r>
          </a:p>
          <a:p>
            <a:pPr marL="628650" indent="-514350" algn="ctr">
              <a:buFont typeface="+mj-lt"/>
              <a:buAutoNum type="arabicPeriod"/>
              <a:defRPr/>
            </a:pPr>
            <a:r>
              <a:rPr lang="en-US" altLang="en-US" sz="2800" baseline="30000" dirty="0" smtClean="0"/>
              <a:t>133</a:t>
            </a:r>
            <a:r>
              <a:rPr lang="en-US" altLang="en-US" sz="2800" dirty="0" smtClean="0"/>
              <a:t>Cs</a:t>
            </a:r>
          </a:p>
        </p:txBody>
      </p:sp>
      <p:sp>
        <p:nvSpPr>
          <p:cNvPr id="8806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8806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A321D68-40BD-4938-A8EA-66629E7DCDB8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11775" y="4264025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b="1">
                <a:solidFill>
                  <a:srgbClr val="0070C0"/>
                </a:solidFill>
                <a:latin typeface="Calibri" panose="020F0502020204030204" pitchFamily="34" charset="0"/>
              </a:rPr>
              <a:t>35 p, 44 n, 35 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99075" y="4764088"/>
            <a:ext cx="297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35 p, 46 n, 35 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14950" y="5272088"/>
            <a:ext cx="297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94 p, 145 n, 94 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80063" y="5791200"/>
            <a:ext cx="2455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b="1">
                <a:solidFill>
                  <a:srgbClr val="0070C0"/>
                </a:solidFill>
                <a:latin typeface="Calibri" panose="020F0502020204030204" pitchFamily="34" charset="0"/>
              </a:rPr>
              <a:t>55 p, 78 n, 55 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Chemical Bonds</a:t>
            </a:r>
          </a:p>
        </p:txBody>
      </p:sp>
      <p:sp>
        <p:nvSpPr>
          <p:cNvPr id="9011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Forces that hold atoms together in a compound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Can be formed by sharing of electrons 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Leads to the formation of a </a:t>
            </a:r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covalent bond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Molecule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Collection of atoms </a:t>
            </a:r>
          </a:p>
        </p:txBody>
      </p:sp>
      <p:sp>
        <p:nvSpPr>
          <p:cNvPr id="9011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9011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C454D3-D67B-4BD8-976E-5F34C18D9D2E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Chemical Formula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Symbols of elements used to indicate types of atoms present in the molecule </a:t>
            </a:r>
          </a:p>
          <a:p>
            <a:pPr lvl="1"/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Subscript indicates the relative number of atoms </a:t>
            </a:r>
          </a:p>
          <a:p>
            <a:pPr lvl="1"/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- Formula for carbon dioxide is CO</a:t>
            </a:r>
            <a:r>
              <a:rPr lang="en-GB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</a:p>
          <a:p>
            <a:pPr lvl="2"/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Implies that each molecules of CO</a:t>
            </a:r>
            <a:r>
              <a:rPr lang="en-GB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contains one atom of carbon and two atoms of oxygen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Methods of Representing Molecules 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Structural formula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Depicts individual bonds in a molecule </a:t>
            </a:r>
          </a:p>
          <a:p>
            <a:pPr lvl="1"/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May or may not indicate the actual shape of the molecule </a:t>
            </a:r>
          </a:p>
          <a:p>
            <a:r>
              <a:rPr lang="en-GB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Space-filling model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Illustrates the relative sizes of atoms and their relative orientations in a molecule </a:t>
            </a:r>
          </a:p>
          <a:p>
            <a:r>
              <a:rPr lang="en-GB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Ball-and-stick model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Figure 2.16 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 Structure of Methane </a:t>
            </a:r>
          </a:p>
        </p:txBody>
      </p:sp>
      <p:pic>
        <p:nvPicPr>
          <p:cNvPr id="4" name="Content Placeholder 3" descr="This illustration depicts the structure of methane using three models. &#10;&#10;Image (a), which lies at the left end of the illustration, depicts the structural formula of methane. &#10;&#10;Image (b), which lies at the center of the illustration, depicts the space-filling model of methane. This type of model shows both the relative sizes of the atoms in the molecule and their spatial relationships.&#10;&#10;Image (c), which lies at the right end of the illustration, depicts the ball-and-stick model of methane. &#10;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75" y="2590800"/>
            <a:ext cx="8591550" cy="3227388"/>
          </a:xfrm>
        </p:spPr>
      </p:pic>
      <p:sp>
        <p:nvSpPr>
          <p:cNvPr id="2" name="TextBox 1"/>
          <p:cNvSpPr txBox="1"/>
          <p:nvPr/>
        </p:nvSpPr>
        <p:spPr>
          <a:xfrm>
            <a:off x="386369" y="5801706"/>
            <a:ext cx="1965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Structural formula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8549" y="5796446"/>
            <a:ext cx="1965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Space-filling model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1002" y="5791189"/>
            <a:ext cx="1965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Ball-and-stick model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Ion</a:t>
            </a:r>
            <a:endParaRPr lang="en-US" altLang="en-US" sz="2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Atom or group of atoms with a net positive or negative charge 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Chemical bonds can be a result of ionic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attraction</a:t>
            </a:r>
          </a:p>
          <a:p>
            <a:pPr lvl="1"/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Cation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Positive ion formed by losing electrons </a:t>
            </a:r>
          </a:p>
          <a:p>
            <a:pPr lvl="1"/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Anion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Negative ion formed by gaining electrons </a:t>
            </a:r>
          </a:p>
          <a:p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Ionic bonding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Force of attraction between oppositely charged ions</a:t>
            </a:r>
          </a:p>
        </p:txBody>
      </p:sp>
      <p:sp>
        <p:nvSpPr>
          <p:cNvPr id="9523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9523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D8AEE6-F333-438D-A9B3-993DE20C7126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Ionic Solids</a:t>
            </a:r>
            <a:endParaRPr lang="en-US" altLang="en-US" sz="200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Solids containing oppositely charged ions 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Can consist of: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Simple ions</a:t>
            </a:r>
          </a:p>
          <a:p>
            <a:pPr lvl="2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- Sodium chloride (common salt)</a:t>
            </a:r>
          </a:p>
          <a:p>
            <a:pPr lvl="1"/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Polyatomic ions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Composed of many atoms</a:t>
            </a:r>
          </a:p>
          <a:p>
            <a:pPr lvl="2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- Ammonium nitrate (NH</a:t>
            </a:r>
            <a:r>
              <a:rPr lang="en-US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</a:t>
            </a:r>
            <a:r>
              <a:rPr lang="en-US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  <a:p>
            <a:pPr lvl="1"/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9728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9728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7179F5-D9EE-4991-9B9D-078546A70935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 of Contents </a:t>
            </a:r>
            <a:endParaRPr lang="en-GB" dirty="0"/>
          </a:p>
        </p:txBody>
      </p:sp>
      <p:sp>
        <p:nvSpPr>
          <p:cNvPr id="19458" name="Content Placeholder 4"/>
          <p:cNvSpPr>
            <a:spLocks noGrp="1"/>
          </p:cNvSpPr>
          <p:nvPr>
            <p:ph idx="1"/>
          </p:nvPr>
        </p:nvSpPr>
        <p:spPr>
          <a:xfrm>
            <a:off x="114300" y="1676400"/>
            <a:ext cx="8851900" cy="5029200"/>
          </a:xfrm>
        </p:spPr>
        <p:txBody>
          <a:bodyPr/>
          <a:lstStyle/>
          <a:p>
            <a:r>
              <a:rPr lang="en-GB" altLang="en-US" dirty="0" smtClean="0"/>
              <a:t>(</a:t>
            </a:r>
            <a:r>
              <a:rPr lang="en-GB" altLang="en-US" dirty="0" smtClean="0"/>
              <a:t>2.5)	</a:t>
            </a:r>
            <a:r>
              <a:rPr lang="en-IN" altLang="en-US" dirty="0" smtClean="0"/>
              <a:t>The modern view of atomic </a:t>
            </a:r>
            <a:r>
              <a:rPr lang="en-GB" altLang="en-US" dirty="0" smtClean="0"/>
              <a:t>structure: An 			introduction</a:t>
            </a:r>
          </a:p>
          <a:p>
            <a:r>
              <a:rPr lang="en-GB" altLang="en-US" dirty="0" smtClean="0"/>
              <a:t>(2.6)	Molecules and ions</a:t>
            </a:r>
          </a:p>
          <a:p>
            <a:r>
              <a:rPr lang="en-GB" altLang="en-US" dirty="0" smtClean="0"/>
              <a:t>(2.7)	</a:t>
            </a:r>
            <a:r>
              <a:rPr lang="en-IN" altLang="en-US" dirty="0" smtClean="0"/>
              <a:t>An introduction to the periodic t</a:t>
            </a:r>
            <a:r>
              <a:rPr lang="en-GB" altLang="en-US" dirty="0" smtClean="0"/>
              <a:t>able</a:t>
            </a:r>
          </a:p>
          <a:p>
            <a:r>
              <a:rPr lang="en-GB" altLang="en-US" dirty="0" smtClean="0"/>
              <a:t>(2.8)	Naming simple compounds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Exercise 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Would you expect each of the following atoms to gain or </a:t>
            </a:r>
            <a:r>
              <a:rPr lang="en-IN" dirty="0" smtClean="0"/>
              <a:t>lose electrons </a:t>
            </a:r>
            <a:r>
              <a:rPr lang="en-IN" dirty="0"/>
              <a:t>when forming ions? </a:t>
            </a:r>
            <a:endParaRPr lang="en-IN" dirty="0" smtClean="0"/>
          </a:p>
          <a:p>
            <a:pPr lvl="1">
              <a:defRPr/>
            </a:pPr>
            <a:r>
              <a:rPr lang="en-IN" dirty="0" smtClean="0"/>
              <a:t>What </a:t>
            </a:r>
            <a:r>
              <a:rPr lang="en-IN" dirty="0"/>
              <a:t>ion is the most likely </a:t>
            </a:r>
            <a:r>
              <a:rPr lang="en-IN" dirty="0" smtClean="0"/>
              <a:t>in </a:t>
            </a:r>
            <a:r>
              <a:rPr lang="en-GB" dirty="0" smtClean="0"/>
              <a:t>each </a:t>
            </a:r>
            <a:r>
              <a:rPr lang="en-GB" dirty="0"/>
              <a:t>case</a:t>
            </a:r>
            <a:r>
              <a:rPr lang="en-GB" dirty="0" smtClean="0"/>
              <a:t>?</a:t>
            </a:r>
          </a:p>
          <a:p>
            <a:pPr lvl="1">
              <a:defRPr/>
            </a:pPr>
            <a:endParaRPr lang="en-GB" altLang="en-US" sz="1200" dirty="0"/>
          </a:p>
          <a:p>
            <a:pPr marL="571500" indent="-514350" algn="ctr">
              <a:buFont typeface="+mj-lt"/>
              <a:buAutoNum type="alphaLcPeriod"/>
              <a:defRPr/>
            </a:pPr>
            <a:r>
              <a:rPr lang="en-GB" altLang="en-US" dirty="0" smtClean="0"/>
              <a:t>Ra </a:t>
            </a:r>
          </a:p>
          <a:p>
            <a:pPr marL="571500" indent="-514350" algn="ctr">
              <a:buFont typeface="+mj-lt"/>
              <a:buAutoNum type="alphaLcPeriod"/>
              <a:defRPr/>
            </a:pPr>
            <a:r>
              <a:rPr lang="en-GB" altLang="en-US" dirty="0" smtClean="0"/>
              <a:t>In</a:t>
            </a:r>
          </a:p>
          <a:p>
            <a:pPr marL="571500" indent="-514350" algn="ctr">
              <a:buFont typeface="+mj-lt"/>
              <a:buAutoNum type="alphaLcPeriod"/>
              <a:defRPr/>
            </a:pPr>
            <a:r>
              <a:rPr lang="en-GB" altLang="en-US" dirty="0" smtClean="0"/>
              <a:t>P</a:t>
            </a:r>
          </a:p>
          <a:p>
            <a:pPr marL="571500" indent="-514350" algn="ctr">
              <a:buFont typeface="+mj-lt"/>
              <a:buAutoNum type="alphaLcPeriod"/>
              <a:defRPr/>
            </a:pPr>
            <a:r>
              <a:rPr lang="en-GB" altLang="en-US" dirty="0" err="1" smtClean="0"/>
              <a:t>Te</a:t>
            </a:r>
            <a:endParaRPr lang="en-US" altLang="en-US" dirty="0" smtClean="0"/>
          </a:p>
        </p:txBody>
      </p:sp>
      <p:sp>
        <p:nvSpPr>
          <p:cNvPr id="9933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9933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A14045-3812-41B3-AED7-8799316DCE05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40400" y="4017963"/>
            <a:ext cx="3429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IN" altLang="en-US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Loses </a:t>
            </a:r>
            <a:r>
              <a:rPr lang="en-IN" altLang="en-US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2 e</a:t>
            </a:r>
            <a:r>
              <a:rPr lang="en-IN" altLang="en-US" sz="2200" b="1" baseline="30000" dirty="0">
                <a:solidFill>
                  <a:srgbClr val="0070C0"/>
                </a:solidFill>
                <a:latin typeface="Calibri" panose="020F0502020204030204" pitchFamily="34" charset="0"/>
              </a:rPr>
              <a:t>– </a:t>
            </a:r>
            <a:r>
              <a:rPr lang="en-IN" altLang="en-US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to form Ra</a:t>
            </a:r>
            <a:r>
              <a:rPr lang="en-IN" altLang="en-US" sz="2200" b="1" baseline="30000" dirty="0">
                <a:solidFill>
                  <a:srgbClr val="0070C0"/>
                </a:solidFill>
                <a:latin typeface="Calibri" panose="020F0502020204030204" pitchFamily="34" charset="0"/>
              </a:rPr>
              <a:t>2+</a:t>
            </a:r>
            <a:endParaRPr lang="en-GB" altLang="en-US" sz="2200" b="1" baseline="30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34050" y="4629150"/>
            <a:ext cx="3429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IN" altLang="en-US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Loses </a:t>
            </a:r>
            <a:r>
              <a:rPr lang="en-IN" altLang="en-US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3 e</a:t>
            </a:r>
            <a:r>
              <a:rPr lang="en-IN" altLang="en-US" sz="2200" b="1" baseline="30000" dirty="0">
                <a:solidFill>
                  <a:srgbClr val="0070C0"/>
                </a:solidFill>
                <a:latin typeface="Calibri" panose="020F0502020204030204" pitchFamily="34" charset="0"/>
              </a:rPr>
              <a:t>– </a:t>
            </a:r>
            <a:r>
              <a:rPr lang="en-IN" altLang="en-US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to form In</a:t>
            </a:r>
            <a:r>
              <a:rPr lang="en-IN" altLang="en-US" sz="2200" b="1" baseline="30000" dirty="0">
                <a:solidFill>
                  <a:srgbClr val="0070C0"/>
                </a:solidFill>
                <a:latin typeface="Calibri" panose="020F0502020204030204" pitchFamily="34" charset="0"/>
              </a:rPr>
              <a:t>3+</a:t>
            </a:r>
            <a:endParaRPr lang="en-GB" altLang="en-US" sz="2200" b="1" baseline="30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34050" y="5162550"/>
            <a:ext cx="3429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IN" altLang="en-US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Gains </a:t>
            </a:r>
            <a:r>
              <a:rPr lang="en-IN" altLang="en-US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3 e</a:t>
            </a:r>
            <a:r>
              <a:rPr lang="en-IN" altLang="en-US" sz="2200" b="1" baseline="30000" dirty="0">
                <a:solidFill>
                  <a:srgbClr val="0070C0"/>
                </a:solidFill>
                <a:latin typeface="Calibri" panose="020F0502020204030204" pitchFamily="34" charset="0"/>
              </a:rPr>
              <a:t>– </a:t>
            </a:r>
            <a:r>
              <a:rPr lang="en-IN" altLang="en-US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to form P</a:t>
            </a:r>
            <a:r>
              <a:rPr lang="en-IN" altLang="en-US" sz="2200" b="1" baseline="30000" dirty="0">
                <a:solidFill>
                  <a:srgbClr val="0070C0"/>
                </a:solidFill>
                <a:latin typeface="Calibri" panose="020F0502020204030204" pitchFamily="34" charset="0"/>
              </a:rPr>
              <a:t>3–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51513" y="5772150"/>
            <a:ext cx="3429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IN" altLang="en-US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Gains </a:t>
            </a:r>
            <a:r>
              <a:rPr lang="en-IN" altLang="en-US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2 e</a:t>
            </a:r>
            <a:r>
              <a:rPr lang="en-IN" altLang="en-US" sz="2200" b="1" baseline="30000" dirty="0">
                <a:solidFill>
                  <a:srgbClr val="0070C0"/>
                </a:solidFill>
                <a:latin typeface="Calibri" panose="020F0502020204030204" pitchFamily="34" charset="0"/>
              </a:rPr>
              <a:t>– </a:t>
            </a:r>
            <a:r>
              <a:rPr lang="en-IN" altLang="en-US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to form Te</a:t>
            </a:r>
            <a:r>
              <a:rPr lang="en-IN" altLang="en-US" sz="2200" b="1" baseline="30000" dirty="0">
                <a:solidFill>
                  <a:srgbClr val="0070C0"/>
                </a:solidFill>
                <a:latin typeface="Calibri" panose="020F0502020204030204" pitchFamily="34" charset="0"/>
              </a:rPr>
              <a:t>2–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Periodic Table</a:t>
            </a:r>
          </a:p>
        </p:txBody>
      </p:sp>
      <p:sp>
        <p:nvSpPr>
          <p:cNvPr id="10137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chart that provides information about elements 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Letters in boxes are symbols of elements 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Number above every symbol is the element’s atomic number </a:t>
            </a:r>
          </a:p>
        </p:txBody>
      </p:sp>
      <p:sp>
        <p:nvSpPr>
          <p:cNvPr id="10138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0138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3C17EA-9D0F-4CCA-8DBC-B8D3954524F1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101383" name="Content Placeholder 3" descr="This image contains a rectangular box. The letter H is seen in this box. This letter is the chemical symbol of hydrogen. &#10;&#10;The number 1 is seen above the letter H. This is the atomic number of hydrogen. 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0" t="11195" r="90663" b="79935"/>
          <a:stretch>
            <a:fillRect/>
          </a:stretch>
        </p:blipFill>
        <p:spPr bwMode="auto">
          <a:xfrm>
            <a:off x="3861838" y="4197350"/>
            <a:ext cx="1134593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4" name="TextBox 3"/>
          <p:cNvSpPr txBox="1">
            <a:spLocks noChangeArrowheads="1"/>
          </p:cNvSpPr>
          <p:nvPr/>
        </p:nvSpPr>
        <p:spPr bwMode="auto">
          <a:xfrm>
            <a:off x="5329233" y="4510088"/>
            <a:ext cx="2489205" cy="4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IN" alt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Atomic number </a:t>
            </a:r>
            <a:endParaRPr lang="en-GB" alt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4995863" y="4724400"/>
            <a:ext cx="64135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276600" y="5181600"/>
            <a:ext cx="63976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1387" name="TextBox 13"/>
          <p:cNvSpPr txBox="1">
            <a:spLocks noChangeArrowheads="1"/>
          </p:cNvSpPr>
          <p:nvPr/>
        </p:nvSpPr>
        <p:spPr bwMode="auto">
          <a:xfrm>
            <a:off x="1071563" y="4848266"/>
            <a:ext cx="2489205" cy="70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I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Element symbol (Hydrogen)</a:t>
            </a:r>
            <a:endParaRPr lang="en-GB" altLang="en-US" sz="2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Structure </a:t>
            </a:r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of the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Periodic Table</a:t>
            </a:r>
          </a:p>
        </p:txBody>
      </p:sp>
      <p:sp>
        <p:nvSpPr>
          <p:cNvPr id="103427" name="Rectangle 2"/>
          <p:cNvSpPr>
            <a:spLocks noGrp="1" noChangeArrowheads="1"/>
          </p:cNvSpPr>
          <p:nvPr>
            <p:ph idx="1"/>
          </p:nvPr>
        </p:nvSpPr>
        <p:spPr>
          <a:xfrm>
            <a:off x="114300" y="2133600"/>
            <a:ext cx="6896100" cy="4572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Groups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or </a:t>
            </a:r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families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Elements in the vertical columns with similar chemical properties </a:t>
            </a:r>
          </a:p>
          <a:p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0342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0342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07C50C-94CE-4165-8EF7-C41402C6C88B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4" name="Picture 3" descr="This image shows the alkali metal group as seen in the periodic table. The elements are presented in a vertical column. &#10;&#10;The following elements are listed under this group:&#10;Lithium &#10;Sodium &#10;Potassium &#10;Rubidium &#10;Caesium &#10;Francium &#10;"/>
          <p:cNvPicPr>
            <a:picLocks noChangeAspect="1"/>
          </p:cNvPicPr>
          <p:nvPr/>
        </p:nvPicPr>
        <p:blipFill rotWithShape="1">
          <a:blip r:embed="rId3"/>
          <a:srcRect t="21481" r="90938" b="23148"/>
          <a:stretch/>
        </p:blipFill>
        <p:spPr>
          <a:xfrm>
            <a:off x="7243763" y="1558925"/>
            <a:ext cx="1082675" cy="5219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Structure of the Periodic Table 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(Continued)</a:t>
            </a:r>
          </a:p>
        </p:txBody>
      </p:sp>
      <p:sp>
        <p:nvSpPr>
          <p:cNvPr id="1075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Periods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Horizontal rows of elements</a:t>
            </a:r>
          </a:p>
          <a:p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0752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0752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B78924-94FA-4F05-9A53-89D7537BC053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4" name="Picture 3" descr="This image depicts the 7th period in the periodic table. It contains the following elements:&#10;&#10;Francium &#10;Radium &#10;Actinium &#10;Rutherfordium &#10;Dubnium &#10;Seaborgium&#10;Bohrium &#10;Hassium&#10;Meitnerium&#10;Darmstadtium&#10;Roentgenium&#10;Copernicium&#10;Ununtrium&#10;Flerovium&#10;Ununpentium&#10;Livermorium&#10;Ununseptium&#10;Ununoctium&#10;&#10;The elements are presented in a horizontal row.&#10;"/>
          <p:cNvPicPr>
            <a:picLocks noChangeAspect="1"/>
          </p:cNvPicPr>
          <p:nvPr/>
        </p:nvPicPr>
        <p:blipFill rotWithShape="1">
          <a:blip r:embed="rId3"/>
          <a:srcRect l="4128" t="67708" b="23542"/>
          <a:stretch/>
        </p:blipFill>
        <p:spPr>
          <a:xfrm>
            <a:off x="168275" y="3962400"/>
            <a:ext cx="8756650" cy="6302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Table of Common Charges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0547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0547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4795C3-CC22-4E8F-929D-C77EB2120F6D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graphicFrame>
        <p:nvGraphicFramePr>
          <p:cNvPr id="2" name="Table 1" descr="This table lists common charges for some groups in the periodic table. It contains two columns and five rows. Column 1 is titled group or family, and column 2 is titled charge. &#10;&#10;In row 2, column 1 reads alkali metals (1A), and column 2 reads 1+.&#10;&#10;In row 3, column 1 reads alkaline earth metals (2A), and column 2 reads 2+.&#10;&#10;In row 4, column 1 reads halogens (7A), and column 2 reads 1–.&#10;&#10;In row 5, column 1 reads noble gases (8A), and column 2 reads 0.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8100156"/>
              </p:ext>
            </p:extLst>
          </p:nvPr>
        </p:nvGraphicFramePr>
        <p:xfrm>
          <a:off x="685800" y="2731093"/>
          <a:ext cx="7696200" cy="283150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10084"/>
                <a:gridCol w="1986116"/>
              </a:tblGrid>
              <a:tr h="77477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Group or family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Charge</a:t>
                      </a:r>
                      <a:endParaRPr lang="en-GB" sz="2800" dirty="0"/>
                    </a:p>
                  </a:txBody>
                  <a:tcPr/>
                </a:tc>
              </a:tr>
              <a:tr h="599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Alkali metals (1A)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1+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</a:tr>
              <a:tr h="4998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Alkaline earth metals (2A)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</a:rPr>
                        <a:t>2+</a:t>
                      </a:r>
                    </a:p>
                  </a:txBody>
                  <a:tcPr anchor="ctr" horzOverflow="overflow"/>
                </a:tc>
              </a:tr>
              <a:tr h="4998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Halogens (7A)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1–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</a:tr>
              <a:tr h="433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Noble gases (8A)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Metals and Nonmetals </a:t>
            </a:r>
            <a:endParaRPr lang="en-US" altLang="en-US" sz="200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Metals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Lose electrons to form positive ions 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Efficient conductors of heat and electricity 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Malleable, ductile, and have lustrous appearance </a:t>
            </a:r>
          </a:p>
          <a:p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Nonmetals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Gain electrons to form negative ions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Appear in the upper-right corner of the periodic table 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Form covalent bonds </a:t>
            </a:r>
          </a:p>
          <a:p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0957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0957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551961-4721-4867-9362-6694EC3B6162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Binary Compounds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Composed of two elements</a:t>
            </a:r>
          </a:p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Include covalent and ionic compounds </a:t>
            </a:r>
          </a:p>
          <a:p>
            <a:pPr lvl="1"/>
            <a:r>
              <a:rPr lang="en-US" altLang="en-US" b="1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Binary ionic compounds</a:t>
            </a:r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Contain a cation, which is written first in the formula, and an anion </a:t>
            </a:r>
          </a:p>
        </p:txBody>
      </p:sp>
      <p:sp>
        <p:nvSpPr>
          <p:cNvPr id="11162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1162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5E6B6B-67D9-4D1B-BE0E-1F2866FF376A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Naming Binary Ionic Compounds (Type I)</a:t>
            </a:r>
          </a:p>
        </p:txBody>
      </p:sp>
      <p:sp>
        <p:nvSpPr>
          <p:cNvPr id="1136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cation is always named first and the anion second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monatomic cation takes its name from the name of the parent element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monatomic anion is named by taking the root of the element name and adding –ide</a:t>
            </a:r>
          </a:p>
        </p:txBody>
      </p:sp>
      <p:sp>
        <p:nvSpPr>
          <p:cNvPr id="11366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1366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64E59C-B0D2-44D5-A7F8-759DE3B0D39D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b="1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Table 2.3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 Common Monatomic Cations and Anions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" name="Content Placeholder 3" descr="This table contains the names of some common monoatomic cations and anions. &#10;&#10;The following cations are listed:&#10;Hydrogen &#10;Lithium &#10;Sodium &#10;Potassium &#10;Cesium &#10;Beryllium &#10;Magnesium &#10;Calcium &#10;Barium &#10;Aluminium &#10;&#10;The following anions are listed:&#10;Hydride&#10;Fluoride&#10;Chloride&#10;Bromide&#10;Iodide&#10;Oxide&#10;Sulfide&#10;Nitride&#10;Phosphide &#10;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275" y="2201863"/>
            <a:ext cx="7727950" cy="41878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2.3 - 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Naming Type I Binary Compounds</a:t>
            </a: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1571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1571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12EED7E-C5B6-4055-9411-FBA1EE8C6F8F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11571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Name each binary compound</a:t>
            </a: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CsF</a:t>
            </a: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AlCl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LiH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Atomic Structure 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Electrons are negatively charged particles that are found outside the nucleus</a:t>
            </a:r>
          </a:p>
          <a:p>
            <a:pPr>
              <a:spcBef>
                <a:spcPts val="500"/>
              </a:spcBef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nucleus contains: </a:t>
            </a:r>
          </a:p>
          <a:p>
            <a:pPr lvl="1">
              <a:spcBef>
                <a:spcPts val="500"/>
              </a:spcBef>
            </a:pPr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Protons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Contain positive charge that is equal in magnitude to the electron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’</a:t>
            </a:r>
            <a:r>
              <a:rPr lang="en-US" altLang="ja-JP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 negative charge</a:t>
            </a:r>
          </a:p>
          <a:p>
            <a:pPr lvl="1">
              <a:spcBef>
                <a:spcPts val="500"/>
              </a:spcBef>
            </a:pPr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Neutrons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Contain no charge and have virtually the same mass as a proton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Atoms </a:t>
            </a:r>
            <a:r>
              <a:rPr lang="en-US" dirty="0"/>
              <a:t>of different </a:t>
            </a:r>
            <a:r>
              <a:rPr lang="en-US" dirty="0" smtClean="0"/>
              <a:t>elements show </a:t>
            </a:r>
            <a:r>
              <a:rPr lang="en-US" dirty="0"/>
              <a:t>different chemical behavior</a:t>
            </a: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373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4377C1-15C4-4FF4-8FE4-6994B1204B40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2.3 - S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olution</a:t>
            </a:r>
            <a:endParaRPr lang="en-US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17763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1776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C067D8-A542-410B-A267-855001D5E0AB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  <a:defRPr/>
            </a:pPr>
            <a:r>
              <a:rPr lang="en-GB" dirty="0" err="1"/>
              <a:t>CsF</a:t>
            </a:r>
            <a:r>
              <a:rPr lang="en-GB" dirty="0"/>
              <a:t> is cesium </a:t>
            </a:r>
            <a:r>
              <a:rPr lang="en-GB" dirty="0" smtClean="0"/>
              <a:t>fluoride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GB" dirty="0"/>
              <a:t>AlCl</a:t>
            </a:r>
            <a:r>
              <a:rPr lang="en-GB" baseline="-25000" dirty="0"/>
              <a:t>3</a:t>
            </a:r>
            <a:r>
              <a:rPr lang="en-GB" dirty="0"/>
              <a:t> is aluminum </a:t>
            </a:r>
            <a:r>
              <a:rPr lang="en-GB" dirty="0" smtClean="0"/>
              <a:t>chloride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GB" dirty="0" err="1"/>
              <a:t>LiH</a:t>
            </a:r>
            <a:r>
              <a:rPr lang="en-GB" dirty="0"/>
              <a:t> is lithium </a:t>
            </a:r>
            <a:r>
              <a:rPr lang="en-GB" dirty="0" smtClean="0"/>
              <a:t>hydride</a:t>
            </a:r>
            <a:endParaRPr lang="en-IN" sz="2000" dirty="0"/>
          </a:p>
          <a:p>
            <a:pPr marL="514350" indent="-514350">
              <a:defRPr/>
            </a:pPr>
            <a:r>
              <a:rPr lang="en-IN" dirty="0"/>
              <a:t>Notice that, in each case, the cation is named first and then the anion is named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Binary Ionic Compounds (Type II)</a:t>
            </a:r>
          </a:p>
        </p:txBody>
      </p:sp>
      <p:sp>
        <p:nvSpPr>
          <p:cNvPr id="1208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Metals in such compounds form more than one type of positive ion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Naming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Charge on the metal ion must be specified</a:t>
            </a:r>
          </a:p>
          <a:p>
            <a:pPr lvl="2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Roman numeral indicates the charge of the metal cation</a:t>
            </a:r>
          </a:p>
          <a:p>
            <a:pPr lvl="3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Compounds containing transition metals usually require a Roman numeral</a:t>
            </a:r>
          </a:p>
          <a:p>
            <a:pPr lvl="3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Elements that form only one cation do not need to be identified by a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Roman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numeral</a:t>
            </a:r>
          </a:p>
          <a:p>
            <a:pPr lvl="3"/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2083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2083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F1CF0D-3929-4326-9B4D-9A1D47C5F27E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Common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Metals That Do Not Require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Roman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Numeral</a:t>
            </a:r>
            <a:endParaRPr lang="en-US" altLang="en-US" sz="2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2288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Group 1A elements 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Group 2A elements 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Aluminum 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Silver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Zinc </a:t>
            </a:r>
          </a:p>
        </p:txBody>
      </p:sp>
      <p:sp>
        <p:nvSpPr>
          <p:cNvPr id="12288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2288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199111-79CC-4F61-A4B0-11F1791683FE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Critical Thinking  </a:t>
            </a: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2493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We can use the periodic table to tell us something about the stable ions formed by 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many atoms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example, the atoms in column 1 always form 1+ ions</a:t>
            </a:r>
          </a:p>
          <a:p>
            <a:pPr lvl="1"/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transition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metals, however, can form more than one type of stable ion</a:t>
            </a:r>
          </a:p>
          <a:p>
            <a:pPr lvl="1"/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if each transition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metal ion had only one possible charge? 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How would the naming of compounds be 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different?</a:t>
            </a:r>
            <a:endParaRPr lang="en-US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2493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2493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DFC61C-2F58-455F-91C2-A26EA151606D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Figure 2.20 </a:t>
            </a:r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 Flowchart for Naming Binary Ionic Compounds</a:t>
            </a:r>
          </a:p>
        </p:txBody>
      </p:sp>
      <p:pic>
        <p:nvPicPr>
          <p:cNvPr id="4" name="Content Placeholder 3" descr="This flowchart illustrates the process of naming binary ionic compounds. The chart begins with a rectangular box that contains the following text: &#10;Does the compound contain type I or type II cations?&#10;This box is connected to two circles. The circle on the left is labeled type I. An arrow from this circle points to a rectangular box. The content in the box reads name the cation using the element name. &#10;The circle on the right reads type II. An arrow from this circle points to a rectangular box with content that reads using the principle of charge balance, determine the cation charge. This box is connected to the next box by a line. The content in the second box reads include in the cation name a Roman numeral indicating the charge.&#10;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300" y="2217738"/>
            <a:ext cx="6819900" cy="41465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2.6 - Naming Binary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IN" dirty="0"/>
              <a:t>Give the systematic name for each of the following compounds</a:t>
            </a:r>
            <a:r>
              <a:rPr lang="en-IN" dirty="0" smtClean="0"/>
              <a:t>:</a:t>
            </a:r>
          </a:p>
          <a:p>
            <a:pPr marL="914400" lvl="1" indent="-514350">
              <a:buFont typeface="+mj-lt"/>
              <a:buAutoNum type="alphaLcPeriod"/>
              <a:defRPr/>
            </a:pPr>
            <a:r>
              <a:rPr lang="en-IN" dirty="0" smtClean="0"/>
              <a:t>CoBr</a:t>
            </a:r>
            <a:r>
              <a:rPr lang="en-IN" baseline="-25000" dirty="0" smtClean="0"/>
              <a:t>2</a:t>
            </a:r>
          </a:p>
          <a:p>
            <a:pPr marL="914400" lvl="1" indent="-514350">
              <a:buFont typeface="+mj-lt"/>
              <a:buAutoNum type="alphaLcPeriod"/>
              <a:defRPr/>
            </a:pPr>
            <a:r>
              <a:rPr lang="en-IN" dirty="0" smtClean="0"/>
              <a:t>CaCl</a:t>
            </a:r>
            <a:r>
              <a:rPr lang="en-IN" baseline="-25000" dirty="0" smtClean="0"/>
              <a:t>2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IN" dirty="0" smtClean="0"/>
              <a:t>Given </a:t>
            </a:r>
            <a:r>
              <a:rPr lang="en-IN" dirty="0"/>
              <a:t>the following systematic names, write the formula for each compound:</a:t>
            </a:r>
          </a:p>
          <a:p>
            <a:pPr marL="971550" lvl="1" indent="-514350">
              <a:buFont typeface="+mj-lt"/>
              <a:buAutoNum type="alphaLcPeriod"/>
              <a:defRPr/>
            </a:pPr>
            <a:r>
              <a:rPr lang="en-GB" dirty="0" smtClean="0"/>
              <a:t>Chromium(III</a:t>
            </a:r>
            <a:r>
              <a:rPr lang="en-GB" dirty="0"/>
              <a:t>) chloride</a:t>
            </a:r>
          </a:p>
          <a:p>
            <a:pPr marL="971550" lvl="1" indent="-514350">
              <a:buFont typeface="+mj-lt"/>
              <a:buAutoNum type="alphaLcPeriod"/>
              <a:defRPr/>
            </a:pPr>
            <a:r>
              <a:rPr lang="en-GB" dirty="0" smtClean="0"/>
              <a:t>Gallium </a:t>
            </a:r>
            <a:r>
              <a:rPr lang="en-GB" dirty="0"/>
              <a:t>iodide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2.6 - Solution (1)</a:t>
            </a:r>
          </a:p>
        </p:txBody>
      </p:sp>
      <p:graphicFrame>
        <p:nvGraphicFramePr>
          <p:cNvPr id="4" name="Content Placeholder 3" descr="This table contains the solution to interactive example 2.6 part 1. It contains three columns and four rows. &#10;&#10;Column 1 is titled formula, column 2 is titled name, and column 3 is titled comments. &#10;&#10;In row 2, column 1 contains the formula of cobalt(II) bromide, column 2 reads cobalt(II) bromide, and column 3 contains the following text:&#10;Cobalt is a transition metal; the compound name must have a Roman numeral. The two Br (–) ions must be balanced by a Co (2+) ion.&#10;&#10;In row 3, column 1 contains the formula of calcium chloride, column 2 reads calcium chloride, and  column 3 contains the following text:&#10;Calcium, an alkaline earth metal, forms only the Ca (2+) ion. A Roman numeral is not necessary.&#10;&#10;In row 4, column 1 contains the formula of aluminum oxide, column 2 reads aluminum oxide, and column 3 contains the following text:&#10;Aluminum forms only the Al (3+) ion. A Roman numeral is not necessary.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7655290"/>
              </p:ext>
            </p:extLst>
          </p:nvPr>
        </p:nvGraphicFramePr>
        <p:xfrm>
          <a:off x="304800" y="2286000"/>
          <a:ext cx="8661400" cy="40308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600"/>
                <a:gridCol w="2514600"/>
                <a:gridCol w="4775200"/>
              </a:tblGrid>
              <a:tr h="857183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Formula 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Name 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Comments 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6" marB="45716"/>
                </a:tc>
              </a:tr>
              <a:tr h="1310537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CoBr</a:t>
                      </a:r>
                      <a:r>
                        <a:rPr lang="en-IN" sz="2000" baseline="-25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en-GB" sz="2000" baseline="-25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Cobalt(II) bromide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IN" sz="20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Cobalt is a transition metal; the compound name must have a Roman numeral</a:t>
                      </a:r>
                    </a:p>
                    <a:p>
                      <a:r>
                        <a:rPr lang="en-IN" sz="20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two Br</a:t>
                      </a:r>
                      <a:r>
                        <a:rPr lang="en-IN" sz="2000" b="0" i="0" u="none" strike="noStrike" kern="1200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–</a:t>
                      </a:r>
                      <a:r>
                        <a:rPr lang="en-IN" sz="20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ions must be balanced by a Co</a:t>
                      </a:r>
                      <a:r>
                        <a:rPr lang="en-IN" sz="2000" b="0" i="0" u="none" strike="noStrike" kern="1200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2+</a:t>
                      </a:r>
                      <a:r>
                        <a:rPr lang="en-IN" sz="20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ion</a:t>
                      </a:r>
                      <a:endParaRPr lang="en-GB" sz="32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6" marB="45716"/>
                </a:tc>
              </a:tr>
              <a:tr h="1005761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CaCl</a:t>
                      </a:r>
                      <a:r>
                        <a:rPr lang="en-IN" sz="2000" baseline="-25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en-GB" sz="2000" baseline="-25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Calcium chloride 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IN" sz="20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Calcium, an alkaline earth metal, forms only the Ca</a:t>
                      </a:r>
                      <a:r>
                        <a:rPr lang="en-IN" sz="2000" b="0" i="0" u="none" strike="noStrike" kern="1200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2+</a:t>
                      </a:r>
                      <a:r>
                        <a:rPr lang="en-IN" sz="20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ion</a:t>
                      </a:r>
                    </a:p>
                    <a:p>
                      <a:r>
                        <a:rPr lang="en-IN" sz="20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 Roman numeral is not </a:t>
                      </a:r>
                      <a:r>
                        <a:rPr lang="en-GB" sz="20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necessary</a:t>
                      </a:r>
                      <a:endParaRPr lang="en-GB" sz="32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6" marB="45716"/>
                </a:tc>
              </a:tr>
              <a:tr h="857183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Al</a:t>
                      </a:r>
                      <a:r>
                        <a:rPr lang="en-IN" sz="2000" baseline="-25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IN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IN" sz="2000" baseline="-25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GB" sz="2000" baseline="-25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Aluminium oxide</a:t>
                      </a:r>
                      <a:endParaRPr lang="en-GB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IN" sz="20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Aluminum forms only the Al</a:t>
                      </a:r>
                      <a:r>
                        <a:rPr lang="en-IN" sz="2000" b="0" i="0" u="none" strike="noStrike" kern="1200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3+</a:t>
                      </a:r>
                      <a:r>
                        <a:rPr lang="en-IN" sz="20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ion</a:t>
                      </a:r>
                    </a:p>
                    <a:p>
                      <a:r>
                        <a:rPr lang="en-IN" sz="20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 Roman numeral </a:t>
                      </a:r>
                      <a:r>
                        <a:rPr lang="en-GB" sz="20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 not necessary</a:t>
                      </a:r>
                      <a:endParaRPr lang="en-GB" sz="32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6" marB="457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77670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2.6 - Solution (2)</a:t>
            </a:r>
          </a:p>
        </p:txBody>
      </p:sp>
      <p:graphicFrame>
        <p:nvGraphicFramePr>
          <p:cNvPr id="4" name="Content Placeholder 3" descr="This table contains the solution to interactive example 2.6 part (2). It contains three columns and three rows. &#10;&#10;Column 1 is titled name, column 2 is titled formula, and column 3 is titled comments. &#10;&#10;In row 2, column 1 reads chromium(III) chloride, and column 2 contains its formula. Column 3 contains the following text:&#10;Chromium(III) indicates that Cr (3+) ion is present, so 3 Cl (–) ions are needed for charge balance.&#10;&#10;In row 3, column 1 reads gallium iodide, and column 2 contains its formula. Column 3 contains the following text:&#10;Gallium always forms 3+ ions, so 3 I (–) ions are required for charge balance.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1662888"/>
              </p:ext>
            </p:extLst>
          </p:nvPr>
        </p:nvGraphicFramePr>
        <p:xfrm>
          <a:off x="228600" y="2438400"/>
          <a:ext cx="8661400" cy="304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1600200"/>
                <a:gridCol w="4775200"/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Name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Formula 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Comments 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248000">
                <a:tc>
                  <a:txBody>
                    <a:bodyPr/>
                    <a:lstStyle/>
                    <a:p>
                      <a:r>
                        <a:rPr lang="en-GB" sz="24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Chromium(III) chloride</a:t>
                      </a:r>
                      <a:endParaRPr lang="en-GB" sz="2800" baseline="-25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CrCl</a:t>
                      </a:r>
                      <a:r>
                        <a:rPr lang="en-GB" sz="2400" b="0" i="0" u="none" strike="noStrike" kern="1200" baseline="-25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GB" sz="2400" baseline="-25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Chromium(III) indicates that Cr</a:t>
                      </a:r>
                      <a:r>
                        <a:rPr lang="en-IN" sz="2400" b="0" i="0" u="none" strike="noStrike" kern="1200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3+</a:t>
                      </a:r>
                      <a:r>
                        <a:rPr lang="en-IN" sz="24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is present, so 3 Cl</a:t>
                      </a:r>
                      <a:r>
                        <a:rPr lang="en-IN" sz="2400" b="0" i="0" u="none" strike="noStrike" kern="1200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–</a:t>
                      </a:r>
                      <a:r>
                        <a:rPr lang="en-IN" sz="24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ions are needed for </a:t>
                      </a:r>
                      <a:r>
                        <a:rPr lang="en-GB" sz="24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charge balance</a:t>
                      </a:r>
                      <a:endParaRPr lang="en-GB" sz="4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Gallium iodide </a:t>
                      </a:r>
                      <a:endParaRPr lang="en-GB" sz="2400" baseline="-25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GaI</a:t>
                      </a:r>
                      <a:r>
                        <a:rPr lang="en-IN" sz="2400" baseline="-25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GB" sz="2400" baseline="-25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Gallium always forms 3+ ions, so 3 I</a:t>
                      </a:r>
                      <a:r>
                        <a:rPr lang="en-IN" sz="2400" b="0" i="0" u="none" strike="noStrike" kern="1200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–</a:t>
                      </a:r>
                      <a:r>
                        <a:rPr lang="en-IN" sz="24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ions are required for charge balance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Polyatomic Ions</a:t>
            </a:r>
          </a:p>
        </p:txBody>
      </p:sp>
      <p:sp>
        <p:nvSpPr>
          <p:cNvPr id="1320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Assigned special names that must be memorized for naming compounds </a:t>
            </a:r>
            <a:endParaRPr lang="en-GB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IN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Oxyanions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Anions that contain an atom of a given element and different numbers of O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 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atoms</a:t>
            </a: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When there are two elements in the series:</a:t>
            </a:r>
          </a:p>
          <a:p>
            <a:pPr lvl="2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Name of the element with the smaller number of O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atoms ends with -</a:t>
            </a:r>
            <a:r>
              <a:rPr lang="en-IN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ite</a:t>
            </a:r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2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Name of the element with the larger number of O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 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atoms ends with -ate </a:t>
            </a:r>
          </a:p>
        </p:txBody>
      </p:sp>
      <p:sp>
        <p:nvSpPr>
          <p:cNvPr id="13210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3210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E9C5AC-C0F6-4192-932D-1A09EF600FE9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Polyatomic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Ions 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(Continued)</a:t>
            </a:r>
          </a:p>
        </p:txBody>
      </p:sp>
      <p:sp>
        <p:nvSpPr>
          <p:cNvPr id="1341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When more than two oxyanions make up a series:</a:t>
            </a:r>
          </a:p>
          <a:p>
            <a:pPr lvl="2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 the prefix hypo- (less than) to name members of the series with the fewest O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atoms </a:t>
            </a:r>
          </a:p>
          <a:p>
            <a:pPr lvl="2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 the prefix per- (more than) to name members of the series with the most O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atoms </a:t>
            </a:r>
          </a:p>
        </p:txBody>
      </p:sp>
      <p:sp>
        <p:nvSpPr>
          <p:cNvPr id="13414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3414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E897A9-3AF6-4055-ABAB-5C8C51248699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Table 2.1 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Mass and Charge of the Electron, 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Proton, and Neutron</a:t>
            </a:r>
          </a:p>
        </p:txBody>
      </p:sp>
      <p:pic>
        <p:nvPicPr>
          <p:cNvPr id="4" name="Content Placeholder 3" descr="This table contains information regarding the mass and charge of electrons, protons, and neutrons.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925" y="2587625"/>
            <a:ext cx="8361363" cy="32813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Table 2.5 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 Common Polyatomic Ions</a:t>
            </a:r>
          </a:p>
        </p:txBody>
      </p:sp>
      <p:pic>
        <p:nvPicPr>
          <p:cNvPr id="4" name="Content Placeholder 3" descr="This table lists the ionic symbols of the following polyatomic ions:  &#10;&#10;Mercury (I)&#10;Ammonium&#10;Nitrite&#10;Nitrate &#10;Sulfite &#10;Sulfate &#10;Hydrogen sulfate (bisulfate is a widely used common name)&#10;Hydroxide&#10;Cyanide&#10;Phosphate&#10;Hydrogen phosphate&#10;Dihydrogen phosphate&#10;Thiocyanate&#10;Carbonate&#10;Hydrogen carbonate (bicarbonate is a widely used common name)&#10;Hypochlorite&#10;Chlorite&#10;Chlorate&#10;Perchlorate&#10;Acetate&#10;Permanganate&#10;Dichromate&#10;Chromate&#10;Peroxide&#10;Oxalate&#10;Thiosulfate&#10;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833" y="1993901"/>
            <a:ext cx="7860834" cy="44847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2.7 -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Naming Compounds Containing Polyatomic Ions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Give the systematic name for each of the following compounds:</a:t>
            </a:r>
          </a:p>
          <a:p>
            <a:pPr marL="914400" lvl="1" indent="-514350">
              <a:buFont typeface="Arial" panose="020B0604020202020204" pitchFamily="34" charset="0"/>
              <a:buAutoNum type="alphaLcPeriod"/>
            </a:pP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</a:p>
          <a:p>
            <a:pPr marL="914400" lvl="1" indent="-514350">
              <a:buFont typeface="Arial" panose="020B0604020202020204" pitchFamily="34" charset="0"/>
              <a:buAutoNum type="alphaLcPeriod"/>
            </a:pP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Mn(OH)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Given the following systematic names, write the formula for each compound:</a:t>
            </a:r>
          </a:p>
          <a:p>
            <a:pPr marL="914400" lvl="1" indent="-514350">
              <a:buFont typeface="Arial" panose="020B0604020202020204" pitchFamily="34" charset="0"/>
              <a:buAutoNum type="alphaLcPeriod"/>
            </a:pP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Sodium hydrogen carbonate</a:t>
            </a:r>
          </a:p>
          <a:p>
            <a:pPr marL="914400" lvl="1" indent="-514350">
              <a:buFont typeface="Arial" panose="020B0604020202020204" pitchFamily="34" charset="0"/>
              <a:buAutoNum type="alphaLcPeriod"/>
            </a:pP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Sodium selenate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2.7 - 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Solution (1)</a:t>
            </a:r>
            <a:endParaRPr lang="en-GB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 descr="This table contains the solution to interactive example 2.7 part (1). It contains three columns and three rows.&#10;&#10;Column 1 is titled formula, column 2 is titled name, and column 3 is titled comments. &#10;&#10;In row 2, column 1 contains the formula of sodium sulfate, column 2 reads sodium sulfate, and column 3 does not contain any text. &#10;&#10;In row 3, column 1 contains the formula of manganese(II) hydroxide, column 2 reads manganese(II) hydroxide, and column 3 contains the following text:&#10;Transition metal—name must contain a Roman numeral. The manganese (2+) ion balances three hydroxide ions.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5003562"/>
              </p:ext>
            </p:extLst>
          </p:nvPr>
        </p:nvGraphicFramePr>
        <p:xfrm>
          <a:off x="142875" y="2162175"/>
          <a:ext cx="8872538" cy="37925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18498"/>
                <a:gridCol w="3666128"/>
                <a:gridCol w="3487912"/>
              </a:tblGrid>
              <a:tr h="936029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Formula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Name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Comments</a:t>
                      </a:r>
                      <a:r>
                        <a:rPr lang="en-IN" sz="2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6" marB="45726"/>
                </a:tc>
              </a:tr>
              <a:tr h="936029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Na</a:t>
                      </a:r>
                      <a:r>
                        <a:rPr lang="en-IN" sz="2400" baseline="-25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IN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</a:t>
                      </a:r>
                      <a:r>
                        <a:rPr lang="en-IN" sz="2400" baseline="-25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en-GB" sz="2400" baseline="-25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GB" sz="24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Sodium sulfate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6" marB="45726"/>
                </a:tc>
              </a:tr>
              <a:tr h="1920479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Mn(OH)</a:t>
                      </a:r>
                      <a:r>
                        <a:rPr lang="en-IN" sz="2400" baseline="-25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en-GB" sz="2400" baseline="-25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GB" sz="24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Manganese(II) hydroxide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GB" sz="24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Transition metal—name must contain a Roman numeral </a:t>
                      </a:r>
                    </a:p>
                    <a:p>
                      <a:r>
                        <a:rPr lang="en-IN" sz="24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Mn</a:t>
                      </a:r>
                      <a:r>
                        <a:rPr lang="en-IN" sz="2400" b="0" i="0" u="none" strike="noStrike" kern="1200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2+</a:t>
                      </a:r>
                      <a:r>
                        <a:rPr lang="en-IN" sz="24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ion balances three </a:t>
                      </a:r>
                      <a:r>
                        <a:rPr lang="en-GB" sz="24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OH</a:t>
                      </a:r>
                      <a:r>
                        <a:rPr lang="en-GB" sz="2400" b="0" i="0" u="none" strike="noStrike" kern="1200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–</a:t>
                      </a:r>
                      <a:r>
                        <a:rPr lang="en-GB" sz="24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ions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6" marB="45726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2.7 - 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Solution (2)</a:t>
            </a:r>
            <a:endParaRPr lang="en-GB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 descr="This table contains the solution to interactive example 2.7 part (2). It contains three columns and three rows.&#10;&#10;Column 1 is titled name, column 2 is titled formula, and column 3 is titled comments.&#10;&#10;In row 2, column 1 reads sodium hydrogen carbonate, and column 2 contains its formula. Column 3 contains the following text:&#10;Often called sodium bicarbonate &#10;&#10;In row 3, column 1 reads sodium selenate, and column 2 contains its formula. Column 3 contains the following text:&#10;Atoms in the same group, like sulfur and selenium, often form similar ions that are named similarly. &#10;Thus, selenate is like sulfate.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5997607"/>
              </p:ext>
            </p:extLst>
          </p:nvPr>
        </p:nvGraphicFramePr>
        <p:xfrm>
          <a:off x="142875" y="2209800"/>
          <a:ext cx="8823324" cy="40941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74114"/>
                <a:gridCol w="1480645"/>
                <a:gridCol w="3468565"/>
              </a:tblGrid>
              <a:tr h="901743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Name 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Formula 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Comments</a:t>
                      </a:r>
                      <a:r>
                        <a:rPr lang="en-IN" sz="2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5" marB="45725"/>
                </a:tc>
              </a:tr>
              <a:tr h="906174">
                <a:tc>
                  <a:txBody>
                    <a:bodyPr/>
                    <a:lstStyle/>
                    <a:p>
                      <a:pPr algn="l"/>
                      <a:r>
                        <a:rPr lang="en-IN" sz="2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Sodium hydrogen carbonate </a:t>
                      </a:r>
                      <a:endParaRPr lang="en-GB" sz="2400" baseline="-25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NaHCO</a:t>
                      </a:r>
                      <a:r>
                        <a:rPr lang="en-IN" sz="2400" baseline="-25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GB" sz="2400" baseline="-25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Often called sodium bicarbonate 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5" marB="45725"/>
                </a:tc>
              </a:tr>
              <a:tr h="2286246">
                <a:tc>
                  <a:txBody>
                    <a:bodyPr/>
                    <a:lstStyle/>
                    <a:p>
                      <a:pPr algn="l"/>
                      <a:r>
                        <a:rPr lang="en-IN" sz="2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Sodium </a:t>
                      </a:r>
                      <a:r>
                        <a:rPr lang="en-IN" sz="240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selenate</a:t>
                      </a:r>
                      <a:r>
                        <a:rPr lang="en-IN" sz="2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GB" sz="2400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Na</a:t>
                      </a:r>
                      <a:r>
                        <a:rPr lang="en-IN" sz="2400" baseline="-25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IN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SeO</a:t>
                      </a:r>
                      <a:r>
                        <a:rPr lang="en-IN" sz="2400" baseline="-25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en-GB" sz="2400" baseline="-250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Atoms in the same group, like sulfur and selenium, often form similar ions that are named similarly</a:t>
                      </a:r>
                    </a:p>
                    <a:p>
                      <a:pPr algn="l"/>
                      <a:r>
                        <a:rPr lang="en-IN" sz="24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Thus SeO</a:t>
                      </a:r>
                      <a:r>
                        <a:rPr lang="en-IN" sz="2400" b="0" i="0" u="none" strike="noStrike" kern="1200" baseline="-25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2400" b="0" i="0" u="none" strike="noStrike" kern="1200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2–</a:t>
                      </a:r>
                      <a:r>
                        <a:rPr lang="en-GB" sz="24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is selenate, like SO</a:t>
                      </a:r>
                      <a:r>
                        <a:rPr lang="en-GB" sz="2400" b="0" i="0" u="none" strike="noStrike" kern="1200" baseline="-25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2400" b="0" i="0" u="none" strike="noStrike" kern="1200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2–</a:t>
                      </a:r>
                      <a:r>
                        <a:rPr lang="en-GB" sz="2400" b="0" i="0" u="none" strike="noStrike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(sulfate)</a:t>
                      </a:r>
                      <a:endParaRPr lang="en-GB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25" marB="45725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Binary Covalent Compounds (Type III)</a:t>
            </a:r>
          </a:p>
        </p:txBody>
      </p:sp>
      <p:sp>
        <p:nvSpPr>
          <p:cNvPr id="1402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Formed between two nonmetals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Naming binary covalent compounds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first element in the formula is named first, using the full element name</a:t>
            </a: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second element is named as if it were an anion</a:t>
            </a: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Prefixes are used to denote the numbers of atoms present</a:t>
            </a: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prefix mono-</a:t>
            </a:r>
            <a:r>
              <a:rPr lang="en-IN" altLang="en-US" i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is never used for naming the first element</a:t>
            </a:r>
            <a:endParaRPr lang="en-US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4029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4029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EE125F5-790F-4C44-9EE7-CEEE6D0F87BF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Table 2.6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 Prefixes Used to Indicate Number in Chemical Names</a:t>
            </a:r>
          </a:p>
        </p:txBody>
      </p:sp>
      <p:pic>
        <p:nvPicPr>
          <p:cNvPr id="4" name="Content Placeholder 3" descr="This table depicts prefixes used to indicate number in chemical names. It contains two columns and 11 rows. Column 1 is titled prefix, and column 2 is titled number indicated. &#10;&#10;In row 2, column 1 reads mono-, and column 2 reads 1.&#10;&#10;In row 3, column 1 reads di-, and column 2 reads 2.&#10;&#10;In row 4, column 1 reads tri-, and column 2 reads 3.&#10;&#10;In row 5, column 1 reads tetra-, and column 2 reads 4.&#10;&#10;In row 6, column 1 reads penta-, and column 2 reads 5.&#10;&#10;In row 7, column 1 reads hexa-, and column 2 reads 6.&#10;&#10;In row 8, column 1 reads hepta-, and column 2 reads 7.&#10;&#10;In row 9, column 1 reads octa-, and column 2 reads 8.&#10;&#10;In row 10, column 1 reads nona-, and column 2 reads 9.&#10;&#10;In row 11, column 1 reads deca-, and column 2 reads 10.&#10;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3925" y="2246313"/>
            <a:ext cx="4692650" cy="4230687"/>
          </a:xfrm>
        </p:spPr>
      </p:pic>
      <p:sp>
        <p:nvSpPr>
          <p:cNvPr id="14234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4234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649A13-B102-4948-96DD-0C51EBE3D1FD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2.8 - 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Naming Type III Binary Compounds</a:t>
            </a:r>
            <a:endParaRPr lang="en-US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44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Name each of the following compounds:</a:t>
            </a: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PCl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5</a:t>
            </a: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PCl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</a:t>
            </a:r>
            <a:r>
              <a:rPr lang="en-IN" altLang="en-US" baseline="-25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following systematic names, write the formula for each compound:</a:t>
            </a: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Sulfur hexafluoride</a:t>
            </a: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Sulfur trioxide</a:t>
            </a:r>
          </a:p>
        </p:txBody>
      </p:sp>
      <p:sp>
        <p:nvSpPr>
          <p:cNvPr id="14438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4438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E63AAD-4C15-4ABD-8B7A-FB65054D9F43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Interactive Example 2.8 - 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Solution</a:t>
            </a: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IN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4643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4643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35051CD-007E-4917-AE4D-673FA59E2E7A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graphicFrame>
        <p:nvGraphicFramePr>
          <p:cNvPr id="2" name="Table 1" descr="This table contains the solutions to question 1 of interactive example 2.8. The table consists of two columns and four rows. This table lists the formulas of phosphorus pentachloride, phosphorous trichloride, and sulfur dioxide.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45906"/>
              </p:ext>
            </p:extLst>
          </p:nvPr>
        </p:nvGraphicFramePr>
        <p:xfrm>
          <a:off x="1492250" y="2156460"/>
          <a:ext cx="6096000" cy="158496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Formula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Name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altLang="en-US" sz="2000" dirty="0" smtClean="0"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PCl</a:t>
                      </a:r>
                      <a:r>
                        <a:rPr lang="en-IN" altLang="en-US" sz="2000" baseline="-25000" dirty="0" smtClean="0"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2000" dirty="0" smtClean="0"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Phosphorus pentachloride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altLang="en-US" sz="2000" dirty="0" smtClean="0"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PCl</a:t>
                      </a:r>
                      <a:r>
                        <a:rPr lang="en-IN" altLang="en-US" sz="2000" baseline="-25000" dirty="0" smtClean="0"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dirty="0" smtClean="0"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Phosphorus </a:t>
                      </a:r>
                      <a:r>
                        <a:rPr lang="en-GB" altLang="en-US" sz="2000" dirty="0" err="1" smtClean="0"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trichloride</a:t>
                      </a:r>
                      <a:endParaRPr lang="en-GB" altLang="en-US" sz="2000" dirty="0" smtClean="0"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altLang="en-US" sz="2000" dirty="0" smtClean="0"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SO</a:t>
                      </a:r>
                      <a:r>
                        <a:rPr lang="en-IN" altLang="en-US" sz="2000" baseline="-25000" dirty="0" smtClean="0"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dirty="0" err="1" smtClean="0"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Sulfur</a:t>
                      </a:r>
                      <a:r>
                        <a:rPr lang="en-GB" altLang="en-US" sz="2000" dirty="0" smtClean="0"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 dioxide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 descr="This table contains the solutions to question 2 of interactive example 2.8. The table consists of two columns and three rows. This table lists the formulas of sulfur hexafluoride, and sulfur trioxide.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6684685"/>
              </p:ext>
            </p:extLst>
          </p:nvPr>
        </p:nvGraphicFramePr>
        <p:xfrm>
          <a:off x="1492250" y="4416108"/>
          <a:ext cx="6096000" cy="118872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Name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Formula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altLang="en-US" sz="2000" dirty="0" err="1" smtClean="0"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Sulfur</a:t>
                      </a:r>
                      <a:r>
                        <a:rPr lang="en-GB" altLang="en-US" sz="2000" dirty="0" smtClean="0"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 hexafluoride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57150">
                        <a:buFont typeface="Arial" panose="020B0604020202020204" pitchFamily="34" charset="0"/>
                        <a:buNone/>
                      </a:pPr>
                      <a:r>
                        <a:rPr lang="en-GB" altLang="en-US" sz="2000" dirty="0" smtClean="0"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SF</a:t>
                      </a:r>
                      <a:r>
                        <a:rPr lang="en-GB" altLang="en-US" sz="2000" baseline="-25000" dirty="0" smtClean="0"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altLang="en-US" sz="2000" dirty="0" err="1" smtClean="0"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Sulfur</a:t>
                      </a:r>
                      <a:r>
                        <a:rPr lang="en-IN" altLang="en-US" sz="2000" dirty="0" smtClean="0"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 trioxide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dirty="0" smtClean="0"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SO</a:t>
                      </a:r>
                      <a:r>
                        <a:rPr lang="en-GB" altLang="en-US" sz="2000" baseline="-25000" dirty="0" smtClean="0"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Figure 2.22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 A Flowchart for Naming Binary Compounds</a:t>
            </a:r>
          </a:p>
        </p:txBody>
      </p:sp>
      <p:pic>
        <p:nvPicPr>
          <p:cNvPr id="4" name="Content Placeholder 3" descr="The chart begins with a rectangular box that contains the following text:&#10;Binary compound? &#10;A line from this box connects to a circle labeled yes. This circle is connected to another rectangular box with the following text:&#10;Metal present?&#10;Two lines from the bottom of this box connect to two circles. The circle on the left is labeled no. A line from this circle connects to a box labeled Type III: Use prefixes. &#10;The circle on the right is labeled yes. A line from this structure connects a box that reads does the metal form more than one cation? Two lines from this box connect to two circles. The circle on the left is labeled no. A line from this circle connects to a rectangular box with the following text:&#10;Type I: Use the element name for the cation.&#10;The circle on the right is labeled yes. A line from this circle connects to a rectangular box with the following text:&#10;Type II: Determine the charge of the cation; use a Roman numeral after the element name for the cation.&#10;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9950" y="2150064"/>
            <a:ext cx="4800600" cy="4313800"/>
          </a:xfrm>
        </p:spPr>
      </p:pic>
      <p:sp>
        <p:nvSpPr>
          <p:cNvPr id="14848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4848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23C491-0753-4EA7-B935-0B7BC00F1229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Acids</a:t>
            </a:r>
          </a:p>
        </p:txBody>
      </p:sp>
      <p:sp>
        <p:nvSpPr>
          <p:cNvPr id="15257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Molecules in which one or more H</a:t>
            </a:r>
            <a:r>
              <a:rPr lang="en-US" altLang="en-US" baseline="30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+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ions are attached to an anion 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Naming acids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acid is named with the prefix hydro- and the suffix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</a:t>
            </a:r>
            <a:r>
              <a:rPr lang="en-US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ic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if the anion ends in -ide</a:t>
            </a: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5258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5258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8CD595-8A01-49C2-88C3-42E6F14F5A71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Nucleus 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idx="1"/>
          </p:nvPr>
        </p:nvSpPr>
        <p:spPr>
          <a:xfrm>
            <a:off x="114300" y="2133600"/>
            <a:ext cx="4838700" cy="4572000"/>
          </a:xfrm>
        </p:spPr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Small compared to the overall size of the atom</a:t>
            </a:r>
          </a:p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High in density 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Accounts for almost all of the atom’</a:t>
            </a:r>
            <a:r>
              <a:rPr lang="en-US" altLang="ja-JP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 mass</a:t>
            </a:r>
          </a:p>
          <a:p>
            <a:pPr lvl="1"/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21E335-CCE4-4CEA-A1A7-40502B1122F3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4" name="Picture 3" descr="This image depicts a cross section view of the nuclear atom. The nucleus exists at the center of an atom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905000"/>
            <a:ext cx="3543300" cy="42100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Acids 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(Continued)</a:t>
            </a:r>
          </a:p>
        </p:txBody>
      </p:sp>
      <p:sp>
        <p:nvSpPr>
          <p:cNvPr id="15462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If the anion contains oxygen:</a:t>
            </a:r>
          </a:p>
          <a:p>
            <a:pPr lvl="2"/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suffix -</a:t>
            </a:r>
            <a:r>
              <a:rPr lang="en-US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ic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added to the root name if the anion name ends in -ate</a:t>
            </a:r>
          </a:p>
          <a:p>
            <a:pPr lvl="2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suffix -</a:t>
            </a:r>
            <a:r>
              <a:rPr lang="en-US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ous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added to the root name if the anion name ends in -</a:t>
            </a:r>
            <a:r>
              <a:rPr lang="en-US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ite</a:t>
            </a: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5462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5462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2FB0D6-C43E-4127-A14A-89A3E7106A60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Critical Thinking   </a:t>
            </a:r>
          </a:p>
        </p:txBody>
      </p:sp>
      <p:sp>
        <p:nvSpPr>
          <p:cNvPr id="156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 this chapter, you have learned a systematic way to name chemical compounds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if all compounds had only common names? </a:t>
            </a:r>
          </a:p>
          <a:p>
            <a:pPr lvl="1"/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problems would this cause?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Figure 2.24 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 </a:t>
            </a:r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Flowchart for Naming Acids</a:t>
            </a:r>
          </a:p>
        </p:txBody>
      </p:sp>
      <p:pic>
        <p:nvPicPr>
          <p:cNvPr id="4" name="Content Placeholder 3" descr="This flowchart depicts the method for naming acids. &#10;It begins with a rectangular box that contains the following text:&#10;Does the anion contain oxygen?&#10;Two lines from this box connect to two circles. The circle on the left is labeled no. It is connected by a line to a rectangular box. The following content is present in the box:&#10;Hydro- + anion root + -ic = Hydro(anion root)ic acid&#10;The circle on the right is labeled yes. A line connects the circle to a box that is labeled check the ending of the anion. This box is connected to two circles by two lines. The circle to the left is labeled -ite. It is connected to a rectangular box by a line. The content in the box reads anion or element root + -ous = (Root)ous acid.&#10;The circle to the right reads -ate. It is connected to a rectangular box. The content in the box reads anion or element root + -ic = (Root)ic acid.&#10;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4950" y="2070100"/>
            <a:ext cx="5976938" cy="4351338"/>
          </a:xfrm>
        </p:spPr>
      </p:pic>
      <p:sp>
        <p:nvSpPr>
          <p:cNvPr id="15770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Exercise   </a:t>
            </a:r>
            <a:endParaRPr lang="en-GB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59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Name each of the following compounds:</a:t>
            </a: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r>
              <a:rPr lang="en-IN" altLang="en-US" dirty="0" err="1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CuI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endParaRPr lang="en-IN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endParaRPr lang="en-IN" altLang="en-US" baseline="-25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NaHCO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</a:t>
            </a: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endParaRPr lang="en-IN" altLang="en-US" baseline="-25000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971550" lvl="1" indent="-514350">
              <a:buFont typeface="Arial" panose="020B0604020202020204" pitchFamily="34" charset="0"/>
              <a:buAutoNum type="alphaLcPeriod"/>
            </a:pPr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BaCrO</a:t>
            </a:r>
            <a:r>
              <a:rPr lang="en-IN" altLang="en-US" baseline="-25000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4</a:t>
            </a:r>
            <a:endParaRPr lang="en-GB" altLang="en-US" baseline="-2500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19400" y="2782888"/>
            <a:ext cx="4114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IN" altLang="en-US" sz="2200" b="1">
                <a:solidFill>
                  <a:srgbClr val="0070C0"/>
                </a:solidFill>
                <a:latin typeface="Calibri" panose="020F0502020204030204" pitchFamily="34" charset="0"/>
              </a:rPr>
              <a:t>Copper(I) iodide </a:t>
            </a:r>
            <a:endParaRPr lang="en-GB" altLang="en-US" sz="2200" b="1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71800" y="3810000"/>
            <a:ext cx="411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200" b="1">
                <a:solidFill>
                  <a:srgbClr val="0070C0"/>
                </a:solidFill>
                <a:latin typeface="Calibri" panose="020F0502020204030204" pitchFamily="34" charset="0"/>
              </a:rPr>
              <a:t>Tetrasulfur tetranitride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43213" y="4503738"/>
            <a:ext cx="47767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200" b="1">
                <a:solidFill>
                  <a:srgbClr val="0070C0"/>
                </a:solidFill>
                <a:latin typeface="Calibri" panose="020F0502020204030204" pitchFamily="34" charset="0"/>
              </a:rPr>
              <a:t>Sodium hydrogen carbonate or sodium bicarbonate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0063" y="5494338"/>
            <a:ext cx="4114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200" b="1">
                <a:solidFill>
                  <a:srgbClr val="0070C0"/>
                </a:solidFill>
                <a:latin typeface="Calibri" panose="020F0502020204030204" pitchFamily="34" charset="0"/>
              </a:rPr>
              <a:t>Barium chromate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Isotopes</a:t>
            </a:r>
          </a:p>
        </p:txBody>
      </p:sp>
      <p:sp>
        <p:nvSpPr>
          <p:cNvPr id="7885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Atoms with the same number of protons but different numbers of neutrons</a:t>
            </a:r>
          </a:p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Depict almost identical chemical properties</a:t>
            </a:r>
          </a:p>
          <a:p>
            <a:r>
              <a:rPr lang="en-US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 nature, most elements contain mixtures of isotopes</a:t>
            </a:r>
          </a:p>
          <a:p>
            <a:endParaRPr lang="en-US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DB5F13-25E1-46F9-A6FF-7CDC00D4274F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Figure 2.15 </a:t>
            </a:r>
            <a:r>
              <a:rPr lang="en-GB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 Two Isotopes of Sodium</a:t>
            </a:r>
          </a:p>
        </p:txBody>
      </p:sp>
      <p:pic>
        <p:nvPicPr>
          <p:cNvPr id="4" name="Content Placeholder 3" descr="This illustration depicts two isotopes of sodium. &#10;&#10;The image on the left depicts sodium twenty-three. The nucleus is seen at the center of the atom. 11 electrons are scattered around the nucleus. The nucleus contains 11 protons and 12 neutrons. &#10;&#10;The image on the right depicts sodium twenty-four. The nucleus is seen at the center of the atom. 11 electrons are scattered around the nucleus. The nucleus contains 11 protons and 13 neutrons.&#10;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50" y="2438400"/>
            <a:ext cx="8763000" cy="34575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Identifying Isotopes</a:t>
            </a:r>
          </a:p>
        </p:txBody>
      </p:sp>
      <p:sp>
        <p:nvSpPr>
          <p:cNvPr id="819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Atomic number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(Z): Number of protons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Written as a subscript </a:t>
            </a:r>
          </a:p>
          <a:p>
            <a:r>
              <a:rPr lang="en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Mass number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(A): Total number of protons and neutrons</a:t>
            </a:r>
          </a:p>
          <a:p>
            <a:pPr lvl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Written as a superscript </a:t>
            </a:r>
          </a:p>
          <a:p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192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20E981-4008-4120-B22B-5C8B30AC5A19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graphicFrame>
        <p:nvGraphicFramePr>
          <p:cNvPr id="81927" name="Object 1"/>
          <p:cNvGraphicFramePr>
            <a:graphicFrameLocks noChangeAspect="1"/>
          </p:cNvGraphicFramePr>
          <p:nvPr/>
        </p:nvGraphicFramePr>
        <p:xfrm>
          <a:off x="3826889" y="5221255"/>
          <a:ext cx="918216" cy="646607"/>
        </p:xfrm>
        <a:graphic>
          <a:graphicData uri="http://schemas.openxmlformats.org/presentationml/2006/ole">
            <p:oleObj spid="_x0000_s81974" name="Equation" r:id="rId4" imgW="342751" imgH="241195" progId="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 bwMode="auto">
          <a:xfrm>
            <a:off x="3270250" y="5221288"/>
            <a:ext cx="490538" cy="169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270250" y="5686425"/>
            <a:ext cx="481013" cy="1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1930" name="TextBox 4"/>
          <p:cNvSpPr txBox="1">
            <a:spLocks noChangeArrowheads="1"/>
          </p:cNvSpPr>
          <p:nvPr/>
        </p:nvSpPr>
        <p:spPr bwMode="auto">
          <a:xfrm>
            <a:off x="1603817" y="4981575"/>
            <a:ext cx="1904826" cy="36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Mass number</a:t>
            </a:r>
          </a:p>
        </p:txBody>
      </p:sp>
      <p:sp>
        <p:nvSpPr>
          <p:cNvPr id="81931" name="TextBox 10"/>
          <p:cNvSpPr txBox="1">
            <a:spLocks noChangeArrowheads="1"/>
          </p:cNvSpPr>
          <p:nvPr/>
        </p:nvSpPr>
        <p:spPr bwMode="auto">
          <a:xfrm>
            <a:off x="1524000" y="5693100"/>
            <a:ext cx="1904826" cy="36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Atomic number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4781550" y="5559425"/>
            <a:ext cx="4905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1933" name="TextBox 15"/>
          <p:cNvSpPr txBox="1">
            <a:spLocks noChangeArrowheads="1"/>
          </p:cNvSpPr>
          <p:nvPr/>
        </p:nvSpPr>
        <p:spPr bwMode="auto">
          <a:xfrm>
            <a:off x="5169074" y="5360101"/>
            <a:ext cx="1904826" cy="36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Element symbol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Critical Thinking 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average diameter of an atom is 2×10</a:t>
            </a:r>
            <a:r>
              <a:rPr lang="en-IN" altLang="en-US" baseline="3000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–10</a:t>
            </a:r>
            <a:r>
              <a:rPr lang="en-IN" altLang="en-US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m</a:t>
            </a: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if the average diameter of an atom were 1 cm? </a:t>
            </a:r>
          </a:p>
          <a:p>
            <a:pPr lvl="1"/>
            <a:r>
              <a:rPr lang="en-IN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How tall would you be?</a:t>
            </a:r>
            <a:endParaRPr lang="en-GB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1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1630</TotalTime>
  <Words>2147</Words>
  <Application>Microsoft Office PowerPoint</Application>
  <PresentationFormat>عرض على الشاشة (3:4)‏</PresentationFormat>
  <Paragraphs>400</Paragraphs>
  <Slides>53</Slides>
  <Notes>31</Notes>
  <HiddenSlides>0</HiddenSlides>
  <MMClips>0</MMClips>
  <ScaleCrop>false</ScaleCrop>
  <HeadingPairs>
    <vt:vector size="6" baseType="variant">
      <vt:variant>
        <vt:lpstr>سمة</vt:lpstr>
      </vt:variant>
      <vt:variant>
        <vt:i4>9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53</vt:i4>
      </vt:variant>
    </vt:vector>
  </HeadingPairs>
  <TitlesOfParts>
    <vt:vector size="63" baseType="lpstr">
      <vt:lpstr>Default Theme</vt:lpstr>
      <vt:lpstr>11_Default Theme</vt:lpstr>
      <vt:lpstr>1_Default Theme</vt:lpstr>
      <vt:lpstr>2_Default Theme</vt:lpstr>
      <vt:lpstr>3_Default Theme</vt:lpstr>
      <vt:lpstr>4_Default Theme</vt:lpstr>
      <vt:lpstr>5_Default Theme</vt:lpstr>
      <vt:lpstr>6_Default Theme</vt:lpstr>
      <vt:lpstr>7_Default Theme</vt:lpstr>
      <vt:lpstr>Equation</vt:lpstr>
      <vt:lpstr>Chapter 2 – Atoms, Molecules, and Ions</vt:lpstr>
      <vt:lpstr>Table of Contents </vt:lpstr>
      <vt:lpstr>Atomic Structure </vt:lpstr>
      <vt:lpstr>Table 2.1 - The Mass and Charge of the Electron, Proton, and Neutron</vt:lpstr>
      <vt:lpstr>The Nucleus </vt:lpstr>
      <vt:lpstr>Isotopes</vt:lpstr>
      <vt:lpstr>Figure 2.15 - Two Isotopes of Sodium</vt:lpstr>
      <vt:lpstr>Identifying Isotopes</vt:lpstr>
      <vt:lpstr>Critical Thinking </vt:lpstr>
      <vt:lpstr>Interactive Example 2.2 - Writing the Symbols for Atoms</vt:lpstr>
      <vt:lpstr>Interactive Example 2.2 - Solution</vt:lpstr>
      <vt:lpstr>Interactive Example 2.2 - Solution (Continued)</vt:lpstr>
      <vt:lpstr>Exercise </vt:lpstr>
      <vt:lpstr>Chemical Bonds</vt:lpstr>
      <vt:lpstr>Chemical Formula</vt:lpstr>
      <vt:lpstr>Methods of Representing Molecules </vt:lpstr>
      <vt:lpstr>Figure 2.16 - Structure of Methane </vt:lpstr>
      <vt:lpstr>Ion</vt:lpstr>
      <vt:lpstr>Ionic Solids</vt:lpstr>
      <vt:lpstr>Exercise  </vt:lpstr>
      <vt:lpstr>The Periodic Table</vt:lpstr>
      <vt:lpstr>Structure of the Periodic Table</vt:lpstr>
      <vt:lpstr>Structure of the Periodic Table (Continued)</vt:lpstr>
      <vt:lpstr>Table of Common Charges</vt:lpstr>
      <vt:lpstr>Metals and Nonmetals </vt:lpstr>
      <vt:lpstr>Binary Compounds</vt:lpstr>
      <vt:lpstr>Naming Binary Ionic Compounds (Type I)</vt:lpstr>
      <vt:lpstr>Table 2.3 - Common Monatomic Cations and Anions</vt:lpstr>
      <vt:lpstr>Interactive Example 2.3 - Naming Type I Binary Compounds</vt:lpstr>
      <vt:lpstr>Interactive Example 2.3 - Solution</vt:lpstr>
      <vt:lpstr>Binary Ionic Compounds (Type II)</vt:lpstr>
      <vt:lpstr>Common Metals That Do Not Require a Roman Numeral</vt:lpstr>
      <vt:lpstr>Critical Thinking  </vt:lpstr>
      <vt:lpstr>Figure 2.20 - Flowchart for Naming Binary Ionic Compounds</vt:lpstr>
      <vt:lpstr>Interactive Example 2.6 - Naming Binary Compounds</vt:lpstr>
      <vt:lpstr>Interactive Example 2.6 - Solution (1)</vt:lpstr>
      <vt:lpstr>Interactive Example 2.6 - Solution (2)</vt:lpstr>
      <vt:lpstr>Polyatomic Ions</vt:lpstr>
      <vt:lpstr>Polyatomic Ions (Continued)</vt:lpstr>
      <vt:lpstr>Table 2.5 - Common Polyatomic Ions</vt:lpstr>
      <vt:lpstr>Interactive Example 2.7 - Naming Compounds Containing Polyatomic Ions</vt:lpstr>
      <vt:lpstr>Interactive Example 2.7 - Solution (1)</vt:lpstr>
      <vt:lpstr>Interactive Example 2.7 - Solution (2)</vt:lpstr>
      <vt:lpstr>Binary Covalent Compounds (Type III)</vt:lpstr>
      <vt:lpstr>Table 2.6 - Prefixes Used to Indicate Number in Chemical Names</vt:lpstr>
      <vt:lpstr>Interactive Example 2.8 - Naming Type III Binary Compounds</vt:lpstr>
      <vt:lpstr>Interactive Example 2.8 - Solution</vt:lpstr>
      <vt:lpstr>Figure 2.22 - A Flowchart for Naming Binary Compounds</vt:lpstr>
      <vt:lpstr>Acids</vt:lpstr>
      <vt:lpstr>Acids (Continued)</vt:lpstr>
      <vt:lpstr>Critical Thinking   </vt:lpstr>
      <vt:lpstr>Figure 2.24 - Flowchart for Naming Acids</vt:lpstr>
      <vt:lpstr>Exercise   </vt:lpstr>
    </vt:vector>
  </TitlesOfParts>
  <Company>LMP Media,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Nikita G Kurup</dc:creator>
  <cp:lastModifiedBy>hp</cp:lastModifiedBy>
  <cp:revision>199</cp:revision>
  <dcterms:created xsi:type="dcterms:W3CDTF">2013-01-11T23:56:13Z</dcterms:created>
  <dcterms:modified xsi:type="dcterms:W3CDTF">2018-10-29T10:02:18Z</dcterms:modified>
</cp:coreProperties>
</file>