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76" r:id="rId1"/>
  </p:sldMasterIdLst>
  <p:notesMasterIdLst>
    <p:notesMasterId r:id="rId33"/>
  </p:notesMasterIdLst>
  <p:sldIdLst>
    <p:sldId id="256" r:id="rId2"/>
    <p:sldId id="297" r:id="rId3"/>
    <p:sldId id="257" r:id="rId4"/>
    <p:sldId id="258" r:id="rId5"/>
    <p:sldId id="259" r:id="rId6"/>
    <p:sldId id="260" r:id="rId7"/>
    <p:sldId id="261" r:id="rId8"/>
    <p:sldId id="296" r:id="rId9"/>
    <p:sldId id="262" r:id="rId10"/>
    <p:sldId id="263" r:id="rId11"/>
    <p:sldId id="288" r:id="rId12"/>
    <p:sldId id="293" r:id="rId13"/>
    <p:sldId id="291" r:id="rId14"/>
    <p:sldId id="290" r:id="rId15"/>
    <p:sldId id="289" r:id="rId16"/>
    <p:sldId id="264" r:id="rId17"/>
    <p:sldId id="265" r:id="rId18"/>
    <p:sldId id="266" r:id="rId19"/>
    <p:sldId id="267" r:id="rId20"/>
    <p:sldId id="274" r:id="rId21"/>
    <p:sldId id="268" r:id="rId22"/>
    <p:sldId id="269" r:id="rId23"/>
    <p:sldId id="270" r:id="rId24"/>
    <p:sldId id="276" r:id="rId25"/>
    <p:sldId id="275" r:id="rId26"/>
    <p:sldId id="277" r:id="rId27"/>
    <p:sldId id="281" r:id="rId28"/>
    <p:sldId id="282" r:id="rId29"/>
    <p:sldId id="283" r:id="rId30"/>
    <p:sldId id="285" r:id="rId31"/>
    <p:sldId id="295" r:id="rId3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5" d="100"/>
          <a:sy n="65" d="100"/>
        </p:scale>
        <p:origin x="-6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2DF0AA7-EB76-4C10-A32B-648F7311DA1A}" type="datetimeFigureOut">
              <a:rPr lang="ar-SA" smtClean="0"/>
              <a:pPr/>
              <a:t>07/01/1435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F6AE914-6AFF-4333-B200-E3BA3E59B494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6AE914-6AFF-4333-B200-E3BA3E59B494}" type="slidenum">
              <a:rPr lang="ar-SA" smtClean="0"/>
              <a:pPr/>
              <a:t>4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مستطيل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مستطيل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مستطيل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مستطيل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مستطيل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مستطيل مستدير الزوايا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مستطيل مستدير الزوايا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مستطيل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مستطيل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DB946E4-3415-4021-8AFB-F99369AF9666}" type="datetimeFigureOut">
              <a:rPr lang="ar-SA" smtClean="0"/>
              <a:pPr/>
              <a:t>07/01/1435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BF29976-E4A7-4A6E-8A21-576DFAC64B9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46E4-3415-4021-8AFB-F99369AF9666}" type="datetimeFigureOut">
              <a:rPr lang="ar-SA" smtClean="0"/>
              <a:pPr/>
              <a:t>07/01/1435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29976-E4A7-4A6E-8A21-576DFAC64B9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46E4-3415-4021-8AFB-F99369AF9666}" type="datetimeFigureOut">
              <a:rPr lang="ar-SA" smtClean="0"/>
              <a:pPr/>
              <a:t>07/01/1435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29976-E4A7-4A6E-8A21-576DFAC64B9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46E4-3415-4021-8AFB-F99369AF9666}" type="datetimeFigureOut">
              <a:rPr lang="ar-SA" smtClean="0"/>
              <a:pPr/>
              <a:t>07/01/1435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29976-E4A7-4A6E-8A21-576DFAC64B9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46E4-3415-4021-8AFB-F99369AF9666}" type="datetimeFigureOut">
              <a:rPr lang="ar-SA" smtClean="0"/>
              <a:pPr/>
              <a:t>07/01/1435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29976-E4A7-4A6E-8A21-576DFAC64B9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46E4-3415-4021-8AFB-F99369AF9666}" type="datetimeFigureOut">
              <a:rPr lang="ar-SA" smtClean="0"/>
              <a:pPr/>
              <a:t>07/01/1435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29976-E4A7-4A6E-8A21-576DFAC64B9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6" name="عنصر نائب للتاريخ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DB946E4-3415-4021-8AFB-F99369AF9666}" type="datetimeFigureOut">
              <a:rPr lang="ar-SA" smtClean="0"/>
              <a:pPr/>
              <a:t>07/01/1435</a:t>
            </a:fld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BF29976-E4A7-4A6E-8A21-576DFAC64B98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DB946E4-3415-4021-8AFB-F99369AF9666}" type="datetimeFigureOut">
              <a:rPr lang="ar-SA" smtClean="0"/>
              <a:pPr/>
              <a:t>07/01/1435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BF29976-E4A7-4A6E-8A21-576DFAC64B9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46E4-3415-4021-8AFB-F99369AF9666}" type="datetimeFigureOut">
              <a:rPr lang="ar-SA" smtClean="0"/>
              <a:pPr/>
              <a:t>07/01/1435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29976-E4A7-4A6E-8A21-576DFAC64B9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46E4-3415-4021-8AFB-F99369AF9666}" type="datetimeFigureOut">
              <a:rPr lang="ar-SA" smtClean="0"/>
              <a:pPr/>
              <a:t>07/01/1435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29976-E4A7-4A6E-8A21-576DFAC64B9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46E4-3415-4021-8AFB-F99369AF9666}" type="datetimeFigureOut">
              <a:rPr lang="ar-SA" smtClean="0"/>
              <a:pPr/>
              <a:t>07/01/1435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29976-E4A7-4A6E-8A21-576DFAC64B9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مستطيل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مستطيل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مستطيل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مستطيل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مستطيل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مستطيل مستدير الزوايا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مستطيل مستدير الزوايا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مستطيل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مستطيل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مستطيل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مستطيل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مستطيل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مستطيل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DB946E4-3415-4021-8AFB-F99369AF9666}" type="datetimeFigureOut">
              <a:rPr lang="ar-SA" smtClean="0"/>
              <a:pPr/>
              <a:t>07/01/1435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BF29976-E4A7-4A6E-8A21-576DFAC64B98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r" rtl="1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r" rtl="1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Myocardial Infarction (MI)</a:t>
            </a:r>
            <a:br>
              <a:rPr lang="en-US" dirty="0" smtClean="0"/>
            </a:b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rtl="0"/>
            <a:r>
              <a:rPr lang="en-US" dirty="0" smtClean="0">
                <a:solidFill>
                  <a:schemeClr val="tx1"/>
                </a:solidFill>
              </a:rPr>
              <a:t>Prepared by </a:t>
            </a:r>
          </a:p>
          <a:p>
            <a:pPr rtl="0"/>
            <a:r>
              <a:rPr lang="en-US" dirty="0" smtClean="0">
                <a:solidFill>
                  <a:schemeClr val="tx1"/>
                </a:solidFill>
              </a:rPr>
              <a:t>Miss Fatima </a:t>
            </a:r>
            <a:r>
              <a:rPr lang="en-US" dirty="0" err="1" smtClean="0">
                <a:solidFill>
                  <a:schemeClr val="tx1"/>
                </a:solidFill>
              </a:rPr>
              <a:t>Hirzallah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rtl="0"/>
            <a:r>
              <a:rPr lang="en-US" dirty="0" smtClean="0">
                <a:solidFill>
                  <a:schemeClr val="tx1"/>
                </a:solidFill>
              </a:rPr>
              <a:t> RNS, MSN ,CNS</a:t>
            </a:r>
            <a:endParaRPr lang="ar-S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dirty="0" smtClean="0"/>
              <a:t>Electrocardiogram(ECG)</a:t>
            </a:r>
            <a:br>
              <a:rPr lang="en-US" dirty="0" smtClean="0"/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The classic ECG changes are:</a:t>
            </a:r>
          </a:p>
          <a:p>
            <a:pPr algn="l" rtl="0"/>
            <a:r>
              <a:rPr lang="en-US" dirty="0" smtClean="0"/>
              <a:t> </a:t>
            </a:r>
            <a:r>
              <a:rPr lang="en-US" b="1" dirty="0" smtClean="0"/>
              <a:t>T-wave inversion</a:t>
            </a:r>
            <a:r>
              <a:rPr lang="en-US" dirty="0" smtClean="0"/>
              <a:t>, </a:t>
            </a:r>
            <a:r>
              <a:rPr lang="en-US" b="1" dirty="0" smtClean="0"/>
              <a:t>ST-segment elevation</a:t>
            </a:r>
            <a:r>
              <a:rPr lang="en-US" dirty="0" smtClean="0"/>
              <a:t>, and development of an </a:t>
            </a:r>
            <a:r>
              <a:rPr lang="en-US" b="1" dirty="0" smtClean="0"/>
              <a:t>abnormal Q wave </a:t>
            </a:r>
          </a:p>
          <a:p>
            <a:pPr algn="l" rtl="0"/>
            <a:r>
              <a:rPr lang="en-US" dirty="0" smtClean="0"/>
              <a:t>Because infarction evolves over time, the ECG also changes over time</a:t>
            </a:r>
            <a:endParaRPr lang="ar-S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8710" name="Picture 6" descr="npo00009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875" y="1687513"/>
            <a:ext cx="7324725" cy="2305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328708" name="Text Box 4"/>
          <p:cNvSpPr txBox="1">
            <a:spLocks noChangeArrowheads="1"/>
          </p:cNvSpPr>
          <p:nvPr/>
        </p:nvSpPr>
        <p:spPr bwMode="auto">
          <a:xfrm>
            <a:off x="798513" y="4135438"/>
            <a:ext cx="3335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Inversion of the T wave</a:t>
            </a:r>
          </a:p>
        </p:txBody>
      </p:sp>
      <p:sp>
        <p:nvSpPr>
          <p:cNvPr id="328709" name="Text Box 5"/>
          <p:cNvSpPr txBox="1">
            <a:spLocks noChangeArrowheads="1"/>
          </p:cNvSpPr>
          <p:nvPr/>
        </p:nvSpPr>
        <p:spPr bwMode="auto">
          <a:xfrm>
            <a:off x="4911725" y="4144963"/>
            <a:ext cx="3794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Depression of ST segment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1030" descr="npo00002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2188" y="754063"/>
            <a:ext cx="7207250" cy="52244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3827" name="Picture 2" descr="npo00009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50" y="682625"/>
            <a:ext cx="8816975" cy="5099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0755" name="Picture 2" descr="npo00009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838200"/>
            <a:ext cx="5681662" cy="534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2803" name="Picture 3" descr="npo00009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700088"/>
            <a:ext cx="8037513" cy="5154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patients are diagnosed with one of the following forms of ACS:</a:t>
            </a:r>
            <a:br>
              <a:rPr lang="en-US" dirty="0" smtClean="0"/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l" rtl="0"/>
            <a:r>
              <a:rPr lang="en-US" b="1" dirty="0" smtClean="0"/>
              <a:t>Unstable angina</a:t>
            </a:r>
            <a:r>
              <a:rPr lang="en-US" dirty="0" smtClean="0"/>
              <a:t>: The patient has clinical manifestations of coronary ischemia, but ECG or cardiac biomarkers show </a:t>
            </a:r>
            <a:r>
              <a:rPr lang="en-US" b="1" dirty="0" smtClean="0"/>
              <a:t>no evidence of acute MI</a:t>
            </a:r>
            <a:r>
              <a:rPr lang="en-US" dirty="0" smtClean="0"/>
              <a:t>.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b="1" dirty="0" smtClean="0"/>
              <a:t>Non–ST-segment elevation MI</a:t>
            </a:r>
            <a:r>
              <a:rPr lang="en-US" dirty="0" smtClean="0"/>
              <a:t>: The patient has </a:t>
            </a:r>
            <a:r>
              <a:rPr lang="en-US" b="1" dirty="0" smtClean="0"/>
              <a:t>elevated cardiac biomarkers </a:t>
            </a:r>
            <a:r>
              <a:rPr lang="en-US" dirty="0" smtClean="0"/>
              <a:t>but no definite ECG evidence of acute MI.</a:t>
            </a:r>
          </a:p>
          <a:p>
            <a:pPr algn="l" rtl="0"/>
            <a:endParaRPr lang="en-US" b="1" dirty="0" smtClean="0"/>
          </a:p>
          <a:p>
            <a:pPr algn="l" rtl="0"/>
            <a:r>
              <a:rPr lang="en-US" b="1" dirty="0" smtClean="0"/>
              <a:t>ST-segment elevation MI</a:t>
            </a:r>
            <a:r>
              <a:rPr lang="en-US" dirty="0" smtClean="0"/>
              <a:t>: The patient has ECG </a:t>
            </a:r>
            <a:r>
              <a:rPr lang="en-US" b="1" dirty="0" smtClean="0"/>
              <a:t>evidence of acute MI </a:t>
            </a:r>
            <a:r>
              <a:rPr lang="en-US" dirty="0" smtClean="0"/>
              <a:t>with characteristic changes in two contiguous leads on a 12-lead ECG. In this type of MI, there is significant damage to the myocardium.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Laboratory Tests</a:t>
            </a:r>
            <a:br>
              <a:rPr lang="en-US" dirty="0" smtClean="0"/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 rtl="0"/>
            <a:r>
              <a:rPr lang="en-US" b="1" dirty="0" err="1" smtClean="0"/>
              <a:t>Creatine</a:t>
            </a:r>
            <a:r>
              <a:rPr lang="en-US" b="1" dirty="0" smtClean="0"/>
              <a:t> </a:t>
            </a:r>
            <a:r>
              <a:rPr lang="en-US" b="1" dirty="0" err="1" smtClean="0"/>
              <a:t>Kinase</a:t>
            </a:r>
            <a:r>
              <a:rPr lang="en-US" b="1" dirty="0" smtClean="0"/>
              <a:t> and Its </a:t>
            </a:r>
            <a:r>
              <a:rPr lang="en-US" b="1" dirty="0" err="1" smtClean="0"/>
              <a:t>Isoenzymes</a:t>
            </a:r>
            <a:endParaRPr lang="en-US" b="1" dirty="0" smtClean="0"/>
          </a:p>
          <a:p>
            <a:pPr algn="l" rtl="0"/>
            <a:r>
              <a:rPr lang="en-US" dirty="0" smtClean="0"/>
              <a:t>There are three </a:t>
            </a:r>
            <a:r>
              <a:rPr lang="en-US" dirty="0" err="1" smtClean="0"/>
              <a:t>creatine</a:t>
            </a:r>
            <a:r>
              <a:rPr lang="en-US" dirty="0" smtClean="0"/>
              <a:t> </a:t>
            </a:r>
            <a:r>
              <a:rPr lang="en-US" dirty="0" err="1" smtClean="0"/>
              <a:t>kinase</a:t>
            </a:r>
            <a:r>
              <a:rPr lang="en-US" dirty="0" smtClean="0"/>
              <a:t> (CK) </a:t>
            </a:r>
            <a:r>
              <a:rPr lang="en-US" dirty="0" err="1" smtClean="0"/>
              <a:t>isoenzymes</a:t>
            </a:r>
            <a:r>
              <a:rPr lang="en-US" dirty="0" smtClean="0"/>
              <a:t>:</a:t>
            </a:r>
          </a:p>
          <a:p>
            <a:pPr algn="l" rtl="0"/>
            <a:r>
              <a:rPr lang="en-US" dirty="0" smtClean="0"/>
              <a:t> CK-MM (skeletal muscle)</a:t>
            </a:r>
          </a:p>
          <a:p>
            <a:pPr algn="l" rtl="0"/>
            <a:r>
              <a:rPr lang="en-US" dirty="0" smtClean="0"/>
              <a:t> CK-MB (heart muscle), </a:t>
            </a:r>
          </a:p>
          <a:p>
            <a:pPr algn="l" rtl="0"/>
            <a:r>
              <a:rPr lang="en-US" dirty="0" smtClean="0"/>
              <a:t>CK-BB (brain tissue).</a:t>
            </a:r>
          </a:p>
          <a:p>
            <a:pPr algn="l" rtl="0"/>
            <a:r>
              <a:rPr lang="en-US" dirty="0" smtClean="0"/>
              <a:t> </a:t>
            </a:r>
            <a:r>
              <a:rPr lang="en-US" b="1" dirty="0" smtClean="0"/>
              <a:t>CK-MB is the cardiac-specific </a:t>
            </a:r>
            <a:r>
              <a:rPr lang="en-US" b="1" dirty="0" err="1" smtClean="0"/>
              <a:t>isoenzyme</a:t>
            </a:r>
            <a:r>
              <a:rPr lang="en-US" dirty="0" smtClean="0"/>
              <a:t>; CK-MB is found mainly in cardiac cells and therefore increases only when there has been damage to these cells. its level begins to increase within a few hours and peaks within 24 hours of an MI</a:t>
            </a:r>
          </a:p>
          <a:p>
            <a:endParaRPr lang="ar-SA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Laboratory Tests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err="1" smtClean="0"/>
              <a:t>Troponin</a:t>
            </a:r>
            <a:endParaRPr lang="en-US" dirty="0" smtClean="0"/>
          </a:p>
          <a:p>
            <a:pPr algn="l" rtl="0"/>
            <a:r>
              <a:rPr lang="en-US" dirty="0" err="1" smtClean="0"/>
              <a:t>Troponin</a:t>
            </a:r>
            <a:r>
              <a:rPr lang="en-US" dirty="0" smtClean="0"/>
              <a:t>, a protein found in the myocardium, regulates the myocardial contractile process. There are three isomers of </a:t>
            </a:r>
            <a:r>
              <a:rPr lang="en-US" dirty="0" err="1" smtClean="0"/>
              <a:t>troponin</a:t>
            </a:r>
            <a:r>
              <a:rPr lang="en-US" dirty="0" smtClean="0"/>
              <a:t>: C, I, and T. </a:t>
            </a:r>
            <a:r>
              <a:rPr lang="en-US" b="1" dirty="0" err="1" smtClean="0"/>
              <a:t>Troponins</a:t>
            </a:r>
            <a:r>
              <a:rPr lang="en-US" b="1" dirty="0" smtClean="0"/>
              <a:t> I and T </a:t>
            </a:r>
            <a:r>
              <a:rPr lang="en-US" dirty="0" smtClean="0"/>
              <a:t>are specific for cardiac muscle, and these tests are currently recognized as reliable and critical markers of myocardial injury</a:t>
            </a:r>
          </a:p>
          <a:p>
            <a:pPr algn="l" rtl="0"/>
            <a:endParaRPr lang="ar-SA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Medical Management</a:t>
            </a:r>
            <a:br>
              <a:rPr lang="en-US" dirty="0" smtClean="0"/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dirty="0" smtClean="0"/>
              <a:t>Pharmacologic Therapy</a:t>
            </a:r>
          </a:p>
          <a:p>
            <a:pPr algn="l" rtl="0"/>
            <a:r>
              <a:rPr lang="en-US" dirty="0" smtClean="0"/>
              <a:t>The patient with suspected MI is given </a:t>
            </a:r>
          </a:p>
          <a:p>
            <a:pPr algn="l" rtl="0"/>
            <a:r>
              <a:rPr lang="en-US" dirty="0" smtClean="0"/>
              <a:t>aspirin, nitroglycerin, morphine, a beta-blocker</a:t>
            </a:r>
          </a:p>
          <a:p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Describe the </a:t>
            </a:r>
            <a:r>
              <a:rPr lang="en-US" dirty="0" err="1" smtClean="0"/>
              <a:t>pathophysiology</a:t>
            </a:r>
            <a:r>
              <a:rPr lang="en-US" dirty="0" smtClean="0"/>
              <a:t>, clinical manifestations, and treatment of myocardial infarction.</a:t>
            </a:r>
          </a:p>
          <a:p>
            <a:pPr algn="l" rtl="0"/>
            <a:r>
              <a:rPr lang="en-US" dirty="0" smtClean="0"/>
              <a:t>Use the nursing process as a framework for care of a patient with acute coronary syndrome.</a:t>
            </a:r>
          </a:p>
          <a:p>
            <a:pPr algn="l" rtl="0"/>
            <a:r>
              <a:rPr lang="en-US" dirty="0" smtClean="0"/>
              <a:t>Describe </a:t>
            </a:r>
            <a:r>
              <a:rPr lang="en-US" dirty="0" err="1" smtClean="0"/>
              <a:t>percutaneous</a:t>
            </a:r>
            <a:r>
              <a:rPr lang="en-US" dirty="0" smtClean="0"/>
              <a:t> coronary interventional and coronary artery revascularization procedures</a:t>
            </a:r>
          </a:p>
          <a:p>
            <a:endParaRPr lang="ar-SA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>
          <a:xfrm>
            <a:off x="379413" y="942975"/>
            <a:ext cx="8524875" cy="384175"/>
          </a:xfrm>
        </p:spPr>
        <p:txBody>
          <a:bodyPr>
            <a:normAutofit fontScale="90000"/>
          </a:bodyPr>
          <a:lstStyle/>
          <a:p>
            <a:r>
              <a:rPr lang="en-US" dirty="0"/>
              <a:t>Pharmacological Therapy</a:t>
            </a:r>
          </a:p>
        </p:txBody>
      </p:sp>
      <p:sp>
        <p:nvSpPr>
          <p:cNvPr id="357379" name="Rectangle 3"/>
          <p:cNvSpPr>
            <a:spLocks noGrp="1" noChangeArrowheads="1"/>
          </p:cNvSpPr>
          <p:nvPr>
            <p:ph idx="1"/>
          </p:nvPr>
        </p:nvSpPr>
        <p:spPr>
          <a:xfrm>
            <a:off x="279400" y="1673225"/>
            <a:ext cx="8613775" cy="4162425"/>
          </a:xfrm>
        </p:spPr>
        <p:txBody>
          <a:bodyPr>
            <a:noAutofit/>
          </a:bodyPr>
          <a:lstStyle/>
          <a:p>
            <a:pPr algn="l" rtl="0">
              <a:lnSpc>
                <a:spcPct val="80000"/>
              </a:lnSpc>
            </a:pPr>
            <a:r>
              <a:rPr lang="en-US" sz="2800" b="1" dirty="0" err="1"/>
              <a:t>Fibrinolytics</a:t>
            </a:r>
            <a:endParaRPr lang="en-US" sz="2800" b="1" dirty="0"/>
          </a:p>
          <a:p>
            <a:pPr lvl="1" algn="l" rtl="0">
              <a:lnSpc>
                <a:spcPct val="80000"/>
              </a:lnSpc>
            </a:pPr>
            <a:r>
              <a:rPr lang="en-US" dirty="0" err="1"/>
              <a:t>Alteplase</a:t>
            </a:r>
            <a:r>
              <a:rPr lang="en-US" dirty="0"/>
              <a:t> – </a:t>
            </a:r>
            <a:r>
              <a:rPr lang="en-US" dirty="0" err="1"/>
              <a:t>tPA</a:t>
            </a:r>
            <a:endParaRPr lang="en-US" dirty="0"/>
          </a:p>
          <a:p>
            <a:pPr lvl="1" algn="l" rtl="0">
              <a:lnSpc>
                <a:spcPct val="80000"/>
              </a:lnSpc>
            </a:pPr>
            <a:r>
              <a:rPr lang="en-US" dirty="0" err="1"/>
              <a:t>Tenecteplase</a:t>
            </a:r>
            <a:r>
              <a:rPr lang="en-US" dirty="0"/>
              <a:t> – </a:t>
            </a:r>
            <a:r>
              <a:rPr lang="en-US" dirty="0" err="1"/>
              <a:t>tNK</a:t>
            </a:r>
            <a:endParaRPr lang="en-US" dirty="0"/>
          </a:p>
          <a:p>
            <a:pPr lvl="1" algn="l" rtl="0">
              <a:lnSpc>
                <a:spcPct val="80000"/>
              </a:lnSpc>
            </a:pPr>
            <a:r>
              <a:rPr lang="en-US" dirty="0" err="1"/>
              <a:t>Reteplase</a:t>
            </a:r>
            <a:r>
              <a:rPr lang="en-US" dirty="0"/>
              <a:t> </a:t>
            </a:r>
            <a:r>
              <a:rPr lang="en-US" dirty="0" smtClean="0"/>
              <a:t>–r-PA</a:t>
            </a:r>
            <a:endParaRPr lang="en-US" dirty="0"/>
          </a:p>
          <a:p>
            <a:pPr algn="l" rtl="0">
              <a:lnSpc>
                <a:spcPct val="80000"/>
              </a:lnSpc>
            </a:pPr>
            <a:r>
              <a:rPr lang="en-US" sz="2800" b="1" dirty="0"/>
              <a:t>Anticoagulants</a:t>
            </a:r>
          </a:p>
          <a:p>
            <a:pPr lvl="1" algn="l" rtl="0">
              <a:lnSpc>
                <a:spcPct val="80000"/>
              </a:lnSpc>
            </a:pPr>
            <a:r>
              <a:rPr lang="en-US" dirty="0"/>
              <a:t>Low-molecular-weight heparins</a:t>
            </a:r>
          </a:p>
          <a:p>
            <a:pPr lvl="1" algn="l" rtl="0">
              <a:lnSpc>
                <a:spcPct val="80000"/>
              </a:lnSpc>
            </a:pPr>
            <a:r>
              <a:rPr lang="en-US" dirty="0"/>
              <a:t> Heparin </a:t>
            </a:r>
          </a:p>
          <a:p>
            <a:pPr algn="l" rtl="0">
              <a:lnSpc>
                <a:spcPct val="80000"/>
              </a:lnSpc>
            </a:pPr>
            <a:r>
              <a:rPr lang="en-US" sz="2800" b="1" dirty="0"/>
              <a:t>Platelet Inhibitors</a:t>
            </a:r>
          </a:p>
          <a:p>
            <a:pPr lvl="1" algn="l" rtl="0">
              <a:lnSpc>
                <a:spcPct val="80000"/>
              </a:lnSpc>
            </a:pPr>
            <a:r>
              <a:rPr lang="en-US" dirty="0"/>
              <a:t>Aspirin</a:t>
            </a:r>
          </a:p>
          <a:p>
            <a:pPr lvl="1" algn="l" rtl="0">
              <a:lnSpc>
                <a:spcPct val="80000"/>
              </a:lnSpc>
            </a:pPr>
            <a:r>
              <a:rPr lang="en-US" dirty="0"/>
              <a:t>Glycoprotein </a:t>
            </a:r>
            <a:r>
              <a:rPr lang="en-US" dirty="0" err="1"/>
              <a:t>IIb</a:t>
            </a:r>
            <a:r>
              <a:rPr lang="en-US" dirty="0"/>
              <a:t>/</a:t>
            </a:r>
            <a:r>
              <a:rPr lang="en-US" dirty="0" err="1"/>
              <a:t>IIIa</a:t>
            </a:r>
            <a:r>
              <a:rPr lang="en-US" dirty="0"/>
              <a:t> inhibitors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Pharmacological Therapy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b="1" dirty="0" err="1" smtClean="0"/>
              <a:t>Thrombolytics</a:t>
            </a:r>
            <a:r>
              <a:rPr lang="en-US" dirty="0" smtClean="0"/>
              <a:t> or </a:t>
            </a:r>
            <a:r>
              <a:rPr lang="en-US" b="1" dirty="0" err="1" smtClean="0"/>
              <a:t>Fibrinolytics</a:t>
            </a:r>
            <a:endParaRPr lang="en-US" dirty="0" smtClean="0"/>
          </a:p>
          <a:p>
            <a:pPr algn="l" rtl="0"/>
            <a:r>
              <a:rPr lang="en-US" dirty="0" smtClean="0"/>
              <a:t>The purpose of </a:t>
            </a:r>
            <a:r>
              <a:rPr lang="en-US" dirty="0" err="1" smtClean="0"/>
              <a:t>thrombolytics</a:t>
            </a:r>
            <a:r>
              <a:rPr lang="en-US" dirty="0" smtClean="0"/>
              <a:t> is to dissolve and </a:t>
            </a:r>
            <a:r>
              <a:rPr lang="en-US" dirty="0" err="1" smtClean="0"/>
              <a:t>lyse</a:t>
            </a:r>
            <a:r>
              <a:rPr lang="en-US" dirty="0" smtClean="0"/>
              <a:t> the thrombus in a coronary artery (</a:t>
            </a:r>
            <a:r>
              <a:rPr lang="en-US" dirty="0" err="1" smtClean="0"/>
              <a:t>thrombolysis</a:t>
            </a:r>
            <a:r>
              <a:rPr lang="en-US" dirty="0" smtClean="0"/>
              <a:t>) </a:t>
            </a:r>
          </a:p>
          <a:p>
            <a:pPr algn="l" rtl="0"/>
            <a:r>
              <a:rPr lang="en-US" dirty="0" smtClean="0"/>
              <a:t>allowing blood to flow through the coronary artery again (reperfusion)</a:t>
            </a:r>
          </a:p>
          <a:p>
            <a:pPr algn="l" rtl="0"/>
            <a:r>
              <a:rPr lang="en-US" dirty="0" smtClean="0"/>
              <a:t>minimizing the size of the infarction</a:t>
            </a:r>
          </a:p>
          <a:p>
            <a:pPr algn="l" rtl="0"/>
            <a:r>
              <a:rPr lang="en-US" dirty="0" smtClean="0"/>
              <a:t>preserving ventricular function</a:t>
            </a:r>
          </a:p>
          <a:p>
            <a:pPr algn="l" rtl="0"/>
            <a:endParaRPr lang="ar-SA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Pharmacological Therapy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err="1" smtClean="0"/>
              <a:t>Alteplase</a:t>
            </a:r>
            <a:r>
              <a:rPr lang="en-US" dirty="0" smtClean="0"/>
              <a:t> is a tissue </a:t>
            </a:r>
            <a:r>
              <a:rPr lang="en-US" dirty="0" err="1" smtClean="0"/>
              <a:t>plasminogen</a:t>
            </a:r>
            <a:r>
              <a:rPr lang="en-US" dirty="0" smtClean="0"/>
              <a:t> activator (t-PA) that activates the </a:t>
            </a:r>
            <a:r>
              <a:rPr lang="en-US" dirty="0" err="1" smtClean="0"/>
              <a:t>plasminogen</a:t>
            </a:r>
            <a:r>
              <a:rPr lang="en-US" dirty="0" smtClean="0"/>
              <a:t> present on the blood clot.</a:t>
            </a:r>
          </a:p>
          <a:p>
            <a:pPr algn="l" rtl="0"/>
            <a:r>
              <a:rPr lang="en-US" dirty="0" smtClean="0"/>
              <a:t> An IV bolus dose is given and followed by an infusion. Aspirin and </a:t>
            </a:r>
            <a:r>
              <a:rPr lang="en-US" dirty="0" err="1" smtClean="0"/>
              <a:t>unfractionated</a:t>
            </a:r>
            <a:r>
              <a:rPr lang="en-US" dirty="0" smtClean="0"/>
              <a:t> heparin or LMWH may be used with t-PA to prevent another clot from forming at the same lesion site.</a:t>
            </a:r>
          </a:p>
          <a:p>
            <a:endParaRPr lang="ar-SA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Pharmacological Therapy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mtClean="0"/>
          </a:p>
          <a:p>
            <a:pPr algn="l" rtl="0"/>
            <a:r>
              <a:rPr lang="en-US" smtClean="0"/>
              <a:t>Analgesics (morphine sulfate). </a:t>
            </a:r>
          </a:p>
          <a:p>
            <a:pPr algn="l" rtl="0"/>
            <a:r>
              <a:rPr lang="en-US" smtClean="0"/>
              <a:t>Angiotensin-Converting Enzyme Inhibitors (ACE) inhibitors </a:t>
            </a:r>
          </a:p>
          <a:p>
            <a:pPr algn="l" rtl="0"/>
            <a:r>
              <a:rPr lang="en-US" smtClean="0"/>
              <a:t>Emergent </a:t>
            </a:r>
            <a:r>
              <a:rPr lang="en-US" b="1" smtClean="0"/>
              <a:t>PCI</a:t>
            </a:r>
            <a:r>
              <a:rPr lang="en-US" smtClean="0"/>
              <a:t> procedures (</a:t>
            </a:r>
            <a:r>
              <a:rPr lang="en-US" b="1" smtClean="0"/>
              <a:t>Percutaneous Coronary Intervention)</a:t>
            </a:r>
          </a:p>
          <a:p>
            <a:pPr algn="l" rtl="0">
              <a:buNone/>
            </a:pPr>
            <a:r>
              <a:rPr lang="en-US" smtClean="0"/>
              <a:t>  (eg, percutaneous transluminal coronary angioplasty [PTCA], intracoronary stents, and atherectomy) and CABG.</a:t>
            </a:r>
            <a:endParaRPr lang="ar-SA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0035" name="Picture 2" descr="npo00005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733425"/>
            <a:ext cx="4291013" cy="53070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9012" name="Picture 3" descr="npo00005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5650" y="911225"/>
            <a:ext cx="4854575" cy="49577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2083" name="Picture 2" descr="npo00006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0125" y="661988"/>
            <a:ext cx="4400550" cy="54562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3107" name="Picture 2" descr="npo00006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993775"/>
            <a:ext cx="8777287" cy="52498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4132" name="Picture 3" descr="npo00006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363" y="1104900"/>
            <a:ext cx="8745537" cy="5162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6180" name="Picture 2" descr="npo00006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5" y="838200"/>
            <a:ext cx="8404225" cy="21304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306181" name="Picture 3" descr="npo00006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71575" y="3175000"/>
            <a:ext cx="6526213" cy="28575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Pathophysiology</a:t>
            </a:r>
            <a:r>
              <a:rPr lang="en-US" dirty="0" smtClean="0"/>
              <a:t/>
            </a:r>
            <a:br>
              <a:rPr lang="en-US" dirty="0" smtClean="0"/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In an MI, an </a:t>
            </a:r>
            <a:r>
              <a:rPr lang="en-US" b="1" dirty="0" smtClean="0"/>
              <a:t>area of the myocardium is permanently destroyed.</a:t>
            </a:r>
          </a:p>
          <a:p>
            <a:pPr algn="l" rtl="0"/>
            <a:r>
              <a:rPr lang="en-US" dirty="0" smtClean="0"/>
              <a:t> MI is usually caused by </a:t>
            </a:r>
            <a:r>
              <a:rPr lang="en-US" b="1" dirty="0" smtClean="0"/>
              <a:t>reduced blood flow in a coronary artery</a:t>
            </a:r>
            <a:r>
              <a:rPr lang="en-US" dirty="0" smtClean="0"/>
              <a:t> due to rupture of an atherosclerotic plaque and subsequent occlusion of the artery by a thrombus. </a:t>
            </a:r>
          </a:p>
          <a:p>
            <a:pPr algn="l" rtl="0"/>
            <a:r>
              <a:rPr lang="en-US" dirty="0" smtClean="0"/>
              <a:t>In unstable angina, the plaque ruptures but the artery is not completely occluded .</a:t>
            </a:r>
          </a:p>
          <a:p>
            <a:endParaRPr lang="ar-SA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6421" name="Picture 3" descr="npo00007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00550" y="1241425"/>
            <a:ext cx="4200525" cy="4232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316420" name="Text Box 4"/>
          <p:cNvSpPr txBox="1">
            <a:spLocks noChangeArrowheads="1"/>
          </p:cNvSpPr>
          <p:nvPr/>
        </p:nvSpPr>
        <p:spPr bwMode="auto">
          <a:xfrm>
            <a:off x="806450" y="1592263"/>
            <a:ext cx="300355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Setting on a pacer</a:t>
            </a:r>
          </a:p>
          <a:p>
            <a:r>
              <a:rPr lang="en-US"/>
              <a:t> </a:t>
            </a:r>
          </a:p>
          <a:p>
            <a:pPr>
              <a:buFontTx/>
              <a:buChar char="•"/>
            </a:pPr>
            <a:r>
              <a:rPr lang="en-US"/>
              <a:t> Rate </a:t>
            </a:r>
          </a:p>
          <a:p>
            <a:pPr>
              <a:buFontTx/>
              <a:buChar char="•"/>
            </a:pPr>
            <a:r>
              <a:rPr lang="en-US"/>
              <a:t> Sensitivity</a:t>
            </a:r>
          </a:p>
          <a:p>
            <a:pPr>
              <a:buFontTx/>
              <a:buChar char="•"/>
            </a:pPr>
            <a:r>
              <a:rPr lang="en-US"/>
              <a:t> mA - milliamperage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Nursing Diagnoses</a:t>
            </a:r>
            <a:br>
              <a:rPr lang="en-US" dirty="0" smtClean="0"/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Ineffective cardiac tissue perfusion related to reduced coronary blood flow from coronary thrombus and atherosclerotic plaque</a:t>
            </a:r>
          </a:p>
          <a:p>
            <a:pPr algn="l" rtl="0"/>
            <a:r>
              <a:rPr lang="en-US" dirty="0" smtClean="0"/>
              <a:t>Risk for imbalanced fluid volume</a:t>
            </a:r>
          </a:p>
          <a:p>
            <a:pPr algn="l" rtl="0"/>
            <a:r>
              <a:rPr lang="en-US" dirty="0" smtClean="0"/>
              <a:t>Risk for ineffective peripheral tissue perfusion related to decreased cardiac output from left ventricular dysfunction</a:t>
            </a:r>
          </a:p>
          <a:p>
            <a:pPr algn="l" rtl="0"/>
            <a:r>
              <a:rPr lang="en-US" dirty="0" smtClean="0"/>
              <a:t>Death anxiety</a:t>
            </a:r>
          </a:p>
          <a:p>
            <a:pPr algn="l" rtl="0"/>
            <a:r>
              <a:rPr lang="en-US" dirty="0" smtClean="0"/>
              <a:t>Deficient knowledge about post-MI self-care</a:t>
            </a:r>
          </a:p>
          <a:p>
            <a:endParaRPr lang="ar-S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Pathophysiology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>
              <a:buNone/>
            </a:pPr>
            <a:r>
              <a:rPr lang="en-US" dirty="0" smtClean="0"/>
              <a:t>Other causes of MI include :</a:t>
            </a:r>
          </a:p>
          <a:p>
            <a:pPr algn="l" rtl="0"/>
            <a:r>
              <a:rPr lang="en-US" dirty="0" smtClean="0"/>
              <a:t> vasospasm (sudden constriction or narrowing) of a coronary artery</a:t>
            </a:r>
          </a:p>
          <a:p>
            <a:pPr algn="l" rtl="0"/>
            <a:r>
              <a:rPr lang="en-US" dirty="0" smtClean="0"/>
              <a:t> decreased oxygen supply (</a:t>
            </a:r>
            <a:r>
              <a:rPr lang="en-US" dirty="0" err="1" smtClean="0"/>
              <a:t>eg</a:t>
            </a:r>
            <a:r>
              <a:rPr lang="en-US" dirty="0" smtClean="0"/>
              <a:t>, from acute blood loss, anemia, or low blood pressure)</a:t>
            </a:r>
          </a:p>
          <a:p>
            <a:pPr algn="l" rtl="0"/>
            <a:r>
              <a:rPr lang="en-US" dirty="0" smtClean="0"/>
              <a:t> increased demand for oxygen (</a:t>
            </a:r>
            <a:r>
              <a:rPr lang="en-US" dirty="0" err="1" smtClean="0"/>
              <a:t>eg</a:t>
            </a:r>
            <a:r>
              <a:rPr lang="en-US" dirty="0" smtClean="0"/>
              <a:t>, from a rapid heart rate, </a:t>
            </a:r>
            <a:r>
              <a:rPr lang="en-US" dirty="0" err="1" smtClean="0"/>
              <a:t>thyrotoxicosis</a:t>
            </a:r>
            <a:r>
              <a:rPr lang="en-US" dirty="0" smtClean="0"/>
              <a:t>, or ingestion of cocaine). In each case, a profound </a:t>
            </a:r>
            <a:r>
              <a:rPr lang="en-US" b="1" dirty="0" smtClean="0"/>
              <a:t>imbalance exists between myocardial oxygen supply and demand.</a:t>
            </a:r>
          </a:p>
          <a:p>
            <a:pPr algn="l" rtl="0"/>
            <a:r>
              <a:rPr lang="en-US" dirty="0" smtClean="0"/>
              <a:t>Coronary occlusion, heart attack, and MI are terms used synonymously, but the preferred term is MI</a:t>
            </a:r>
          </a:p>
          <a:p>
            <a:pPr algn="l" rtl="0"/>
            <a:endParaRPr lang="ar-S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Pathophysiology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The area of infarction develops over </a:t>
            </a:r>
            <a:r>
              <a:rPr lang="en-US" b="1" dirty="0" smtClean="0"/>
              <a:t>minutes to hours</a:t>
            </a:r>
            <a:r>
              <a:rPr lang="en-US" dirty="0" smtClean="0"/>
              <a:t>. As the cells are deprived of oxygen, </a:t>
            </a:r>
            <a:r>
              <a:rPr lang="en-US" b="1" dirty="0" smtClean="0"/>
              <a:t>ischemia</a:t>
            </a:r>
            <a:r>
              <a:rPr lang="en-US" dirty="0" smtClean="0"/>
              <a:t> develops, cellular </a:t>
            </a:r>
            <a:r>
              <a:rPr lang="en-US" b="1" dirty="0" smtClean="0"/>
              <a:t>injury</a:t>
            </a:r>
            <a:r>
              <a:rPr lang="en-US" dirty="0" smtClean="0"/>
              <a:t> occurs, and the lack of oxygen results in</a:t>
            </a:r>
            <a:r>
              <a:rPr lang="en-US" b="1" dirty="0" smtClean="0"/>
              <a:t> infarction</a:t>
            </a:r>
            <a:r>
              <a:rPr lang="en-US" dirty="0" smtClean="0"/>
              <a:t>, or the death of cells.</a:t>
            </a:r>
            <a:endParaRPr lang="ar-S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Pathophysiology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Various descriptions are used to further identify an MI: </a:t>
            </a:r>
          </a:p>
          <a:p>
            <a:pPr algn="l" rtl="0"/>
            <a:r>
              <a:rPr lang="en-US" dirty="0" smtClean="0"/>
              <a:t>the type of MI (ST-segment elevation </a:t>
            </a:r>
            <a:r>
              <a:rPr lang="en-US" b="1" dirty="0" smtClean="0"/>
              <a:t>STEMI</a:t>
            </a:r>
            <a:r>
              <a:rPr lang="en-US" dirty="0" smtClean="0"/>
              <a:t>, non–ST-segment elevation </a:t>
            </a:r>
            <a:r>
              <a:rPr lang="en-US" b="1" dirty="0" smtClean="0"/>
              <a:t>NSTEMI</a:t>
            </a:r>
            <a:r>
              <a:rPr lang="en-US" dirty="0" smtClean="0"/>
              <a:t>)</a:t>
            </a:r>
          </a:p>
          <a:p>
            <a:pPr algn="l" rtl="0"/>
            <a:r>
              <a:rPr lang="en-US" dirty="0" smtClean="0"/>
              <a:t>the location of the injury to the ventricular wall (anterior, inferior, posterior, or lateral wall) </a:t>
            </a:r>
          </a:p>
          <a:p>
            <a:endParaRPr lang="ar-S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Clinical Manifestations</a:t>
            </a:r>
            <a:br>
              <a:rPr lang="en-US" dirty="0" smtClean="0"/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chest pain </a:t>
            </a:r>
          </a:p>
          <a:p>
            <a:pPr algn="l" rtl="0"/>
            <a:r>
              <a:rPr lang="en-US" dirty="0" smtClean="0"/>
              <a:t>shortness of breath, indigestion, nausea, and anxiety. </a:t>
            </a:r>
          </a:p>
          <a:p>
            <a:pPr algn="l" rtl="0"/>
            <a:r>
              <a:rPr lang="en-US" dirty="0" smtClean="0"/>
              <a:t>may have cool, pale, and moist skin.</a:t>
            </a:r>
          </a:p>
          <a:p>
            <a:pPr algn="l" rtl="0"/>
            <a:r>
              <a:rPr lang="en-US" dirty="0" smtClean="0"/>
              <a:t>heart rate and respiratory rate may be faster than normal.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Manifestations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 In many cases, the signs and symptoms of MI cannot be distinguished from those of unstable angina.</a:t>
            </a:r>
            <a:endParaRPr lang="ar-SA" dirty="0" smtClean="0"/>
          </a:p>
          <a:p>
            <a:endParaRPr lang="ar-S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Assessment and Diagnostic Findings</a:t>
            </a:r>
            <a:br>
              <a:rPr lang="en-US" dirty="0" smtClean="0"/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Patient History</a:t>
            </a:r>
          </a:p>
          <a:p>
            <a:pPr algn="l" rtl="0"/>
            <a:r>
              <a:rPr lang="en-US" dirty="0" smtClean="0"/>
              <a:t>The patient history has two parts: the description of the presenting symptom (</a:t>
            </a:r>
            <a:r>
              <a:rPr lang="en-US" dirty="0" err="1" smtClean="0"/>
              <a:t>eg</a:t>
            </a:r>
            <a:r>
              <a:rPr lang="en-US" dirty="0" smtClean="0"/>
              <a:t>, pain) and the history of previous illnesses and family history of heart disease</a:t>
            </a:r>
          </a:p>
          <a:p>
            <a:pPr algn="l" rtl="0"/>
            <a:r>
              <a:rPr lang="en-US" dirty="0" smtClean="0"/>
              <a:t>the ECG</a:t>
            </a:r>
          </a:p>
          <a:p>
            <a:pPr algn="l" rtl="0"/>
            <a:r>
              <a:rPr lang="en-US" dirty="0" smtClean="0"/>
              <a:t>laboratory test results (</a:t>
            </a:r>
            <a:r>
              <a:rPr lang="en-US" dirty="0" err="1" smtClean="0"/>
              <a:t>eg</a:t>
            </a:r>
            <a:r>
              <a:rPr lang="en-US" dirty="0" smtClean="0"/>
              <a:t>, serial cardiac biomarker values).</a:t>
            </a:r>
          </a:p>
          <a:p>
            <a:endParaRPr lang="ar-S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حضري">
  <a:themeElements>
    <a:clrScheme name="حضري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حضري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حضري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269</TotalTime>
  <Words>902</Words>
  <Application>Microsoft Office PowerPoint</Application>
  <PresentationFormat>On-screen Show (4:3)</PresentationFormat>
  <Paragraphs>101</Paragraphs>
  <Slides>31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حضري</vt:lpstr>
      <vt:lpstr>Myocardial Infarction (MI) </vt:lpstr>
      <vt:lpstr>Objectives</vt:lpstr>
      <vt:lpstr>Pathophysiology </vt:lpstr>
      <vt:lpstr>Pathophysiology</vt:lpstr>
      <vt:lpstr>Pathophysiology</vt:lpstr>
      <vt:lpstr>Pathophysiology</vt:lpstr>
      <vt:lpstr>Clinical Manifestations </vt:lpstr>
      <vt:lpstr>Clinical Manifestations</vt:lpstr>
      <vt:lpstr>Assessment and Diagnostic Findings </vt:lpstr>
      <vt:lpstr>Electrocardiogram(ECG) </vt:lpstr>
      <vt:lpstr>Slide 11</vt:lpstr>
      <vt:lpstr>Slide 12</vt:lpstr>
      <vt:lpstr>Slide 13</vt:lpstr>
      <vt:lpstr>Slide 14</vt:lpstr>
      <vt:lpstr>Slide 15</vt:lpstr>
      <vt:lpstr> patients are diagnosed with one of the following forms of ACS: </vt:lpstr>
      <vt:lpstr>Laboratory Tests </vt:lpstr>
      <vt:lpstr>Laboratory Tests</vt:lpstr>
      <vt:lpstr>Medical Management </vt:lpstr>
      <vt:lpstr>Pharmacological Therapy</vt:lpstr>
      <vt:lpstr>Pharmacological Therapy</vt:lpstr>
      <vt:lpstr>Pharmacological Therapy</vt:lpstr>
      <vt:lpstr>Pharmacological Therapy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Nursing Diagnoses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Myocardial Infarction (MI) </dc:title>
  <dc:creator>citycomp</dc:creator>
  <cp:lastModifiedBy>AMEED</cp:lastModifiedBy>
  <cp:revision>9</cp:revision>
  <dcterms:created xsi:type="dcterms:W3CDTF">2011-02-12T19:44:51Z</dcterms:created>
  <dcterms:modified xsi:type="dcterms:W3CDTF">2013-11-10T07:42:33Z</dcterms:modified>
</cp:coreProperties>
</file>