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70747" y="717804"/>
            <a:ext cx="1133855" cy="11292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40551" y="599861"/>
            <a:ext cx="6377296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8696" y="2466885"/>
            <a:ext cx="4078604" cy="2158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8" Type="http://schemas.openxmlformats.org/officeDocument/2006/relationships/image" Target="../media/image12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0747" y="717804"/>
            <a:ext cx="1133855" cy="112928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77328" y="4995125"/>
            <a:ext cx="7684134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FFFF00"/>
                </a:solidFill>
                <a:latin typeface="Times New Roman"/>
                <a:cs typeface="Times New Roman"/>
              </a:rPr>
              <a:t>Investment</a:t>
            </a:r>
            <a:r>
              <a:rPr dirty="0" sz="4400" spc="-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FFFF00"/>
                </a:solidFill>
                <a:latin typeface="Times New Roman"/>
                <a:cs typeface="Times New Roman"/>
              </a:rPr>
              <a:t>Portfolio</a:t>
            </a:r>
            <a:r>
              <a:rPr dirty="0" sz="4400" spc="-5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400" spc="-10">
                <a:solidFill>
                  <a:srgbClr val="FFFF00"/>
                </a:solidFill>
                <a:latin typeface="Times New Roman"/>
                <a:cs typeface="Times New Roman"/>
              </a:rPr>
              <a:t>Management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30719" y="5998006"/>
            <a:ext cx="29051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Second</a:t>
            </a:r>
            <a:r>
              <a:rPr dirty="0" sz="2400" spc="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Semester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Times New Roman"/>
                <a:cs typeface="Times New Roman"/>
              </a:rPr>
              <a:t>20-</a:t>
            </a:r>
            <a:r>
              <a:rPr dirty="0" sz="2400" spc="-25">
                <a:solidFill>
                  <a:srgbClr val="FFFFFF"/>
                </a:solidFill>
                <a:latin typeface="Times New Roman"/>
                <a:cs typeface="Times New Roman"/>
              </a:rPr>
              <a:t>21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2021" rIns="0" bIns="0" rtlCol="0" vert="horz">
            <a:spAutoFit/>
          </a:bodyPr>
          <a:lstStyle/>
          <a:p>
            <a:pPr marL="1321435">
              <a:lnSpc>
                <a:spcPct val="100000"/>
              </a:lnSpc>
              <a:spcBef>
                <a:spcPts val="100"/>
              </a:spcBef>
            </a:pPr>
            <a:r>
              <a:rPr dirty="0" spc="-75"/>
              <a:t>Today’s</a:t>
            </a:r>
            <a:r>
              <a:rPr dirty="0" spc="-305"/>
              <a:t> </a:t>
            </a:r>
            <a:r>
              <a:rPr dirty="0" spc="-10"/>
              <a:t>Agenda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993045" y="2232246"/>
            <a:ext cx="6264275" cy="3001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</a:tabLst>
            </a:pP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Three</a:t>
            </a:r>
            <a:r>
              <a:rPr dirty="0" sz="32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Times New Roman"/>
                <a:cs typeface="Times New Roman"/>
              </a:rPr>
              <a:t>Messages:</a:t>
            </a:r>
            <a:endParaRPr sz="3200">
              <a:latin typeface="Times New Roman"/>
              <a:cs typeface="Times New Roman"/>
            </a:endParaRPr>
          </a:p>
          <a:p>
            <a:pPr lvl="1" marL="875030" indent="-516255">
              <a:lnSpc>
                <a:spcPct val="100000"/>
              </a:lnSpc>
              <a:spcBef>
                <a:spcPts val="2690"/>
              </a:spcBef>
              <a:buAutoNum type="arabicParenR"/>
              <a:tabLst>
                <a:tab pos="875030" algn="l"/>
              </a:tabLst>
            </a:pP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32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32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Investment</a:t>
            </a:r>
            <a:r>
              <a:rPr dirty="0" sz="3200" spc="-1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3200">
              <a:latin typeface="Times New Roman"/>
              <a:cs typeface="Times New Roman"/>
            </a:endParaRPr>
          </a:p>
          <a:p>
            <a:pPr lvl="1" marL="875030" indent="-516255">
              <a:lnSpc>
                <a:spcPct val="100000"/>
              </a:lnSpc>
              <a:spcBef>
                <a:spcPts val="2690"/>
              </a:spcBef>
              <a:buAutoNum type="arabicParenR"/>
              <a:tabLst>
                <a:tab pos="875030" algn="l"/>
              </a:tabLst>
            </a:pP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32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32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Investable</a:t>
            </a:r>
            <a:r>
              <a:rPr dirty="0" sz="3200" spc="-20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Assets</a:t>
            </a:r>
            <a:r>
              <a:rPr dirty="0" sz="3200" spc="-1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3200">
              <a:latin typeface="Times New Roman"/>
              <a:cs typeface="Times New Roman"/>
            </a:endParaRPr>
          </a:p>
          <a:p>
            <a:pPr lvl="1" marL="875030" indent="-516255">
              <a:lnSpc>
                <a:spcPct val="100000"/>
              </a:lnSpc>
              <a:spcBef>
                <a:spcPts val="2685"/>
              </a:spcBef>
              <a:buAutoNum type="arabicParenR"/>
              <a:tabLst>
                <a:tab pos="875030" algn="l"/>
              </a:tabLst>
            </a:pP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What</a:t>
            </a:r>
            <a:r>
              <a:rPr dirty="0" sz="32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32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32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00"/>
                </a:solidFill>
                <a:latin typeface="Times New Roman"/>
                <a:cs typeface="Times New Roman"/>
              </a:rPr>
              <a:t>Investment</a:t>
            </a:r>
            <a:r>
              <a:rPr dirty="0" sz="32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FF00"/>
                </a:solidFill>
                <a:latin typeface="Times New Roman"/>
                <a:cs typeface="Times New Roman"/>
              </a:rPr>
              <a:t>Portfolio</a:t>
            </a:r>
            <a:r>
              <a:rPr dirty="0" sz="3200" spc="-1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3387" rIns="0" bIns="0" rtlCol="0" vert="horz">
            <a:spAutoFit/>
          </a:bodyPr>
          <a:lstStyle/>
          <a:p>
            <a:pPr marL="664845">
              <a:lnSpc>
                <a:spcPct val="100000"/>
              </a:lnSpc>
              <a:spcBef>
                <a:spcPts val="100"/>
              </a:spcBef>
            </a:pPr>
            <a:r>
              <a:rPr dirty="0"/>
              <a:t>Investment</a:t>
            </a:r>
            <a:r>
              <a:rPr dirty="0" spc="-60"/>
              <a:t> </a:t>
            </a:r>
            <a:r>
              <a:rPr dirty="0" spc="-10"/>
              <a:t>Definition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447" y="2298192"/>
            <a:ext cx="8168639" cy="470611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363510" y="3844408"/>
            <a:ext cx="5966460" cy="2468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9525" indent="-6350">
              <a:lnSpc>
                <a:spcPct val="150000"/>
              </a:lnSpc>
              <a:spcBef>
                <a:spcPts val="100"/>
              </a:spcBef>
              <a:buSzPct val="95833"/>
              <a:buFont typeface="Wingdings"/>
              <a:buChar char=""/>
              <a:tabLst>
                <a:tab pos="152400" algn="l"/>
              </a:tabLst>
            </a:pP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55">
                <a:latin typeface="Times New Roman"/>
                <a:cs typeface="Times New Roman"/>
              </a:rPr>
              <a:t> </a:t>
            </a:r>
            <a:r>
              <a:rPr dirty="0" u="sng" sz="240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sacrifice</a:t>
            </a:r>
            <a:r>
              <a:rPr dirty="0" sz="2400" spc="45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</a:t>
            </a:r>
            <a:r>
              <a:rPr dirty="0" sz="2400" spc="50">
                <a:latin typeface="Times New Roman"/>
                <a:cs typeface="Times New Roman"/>
              </a:rPr>
              <a:t> </a:t>
            </a:r>
            <a:r>
              <a:rPr dirty="0" u="sng" sz="240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current</a:t>
            </a:r>
            <a:r>
              <a:rPr dirty="0" u="sng" sz="2400" spc="5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40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consumption</a:t>
            </a:r>
            <a:r>
              <a:rPr dirty="0" u="sng" sz="2400" spc="7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for</a:t>
            </a:r>
            <a:r>
              <a:rPr dirty="0" sz="2400" spc="60">
                <a:latin typeface="Times New Roman"/>
                <a:cs typeface="Times New Roman"/>
              </a:rPr>
              <a:t> </a:t>
            </a:r>
            <a:r>
              <a:rPr dirty="0" u="sng" sz="2400" spc="-1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future</a:t>
            </a:r>
            <a:r>
              <a:rPr dirty="0" sz="2400" spc="-1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dirty="0" u="sng" sz="240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consumption</a:t>
            </a:r>
            <a:r>
              <a:rPr dirty="0" sz="2400" spc="200">
                <a:solidFill>
                  <a:srgbClr val="0070BF"/>
                </a:solidFill>
                <a:latin typeface="Times New Roman"/>
                <a:cs typeface="Times New Roman"/>
              </a:rPr>
              <a:t>  </a:t>
            </a:r>
            <a:r>
              <a:rPr dirty="0" sz="2400">
                <a:latin typeface="Times New Roman"/>
                <a:cs typeface="Times New Roman"/>
              </a:rPr>
              <a:t>whose</a:t>
            </a:r>
            <a:r>
              <a:rPr dirty="0" sz="2400" spc="200">
                <a:latin typeface="Times New Roman"/>
                <a:cs typeface="Times New Roman"/>
              </a:rPr>
              <a:t>  </a:t>
            </a:r>
            <a:r>
              <a:rPr dirty="0" sz="2400">
                <a:latin typeface="Times New Roman"/>
                <a:cs typeface="Times New Roman"/>
              </a:rPr>
              <a:t>objective</a:t>
            </a:r>
            <a:r>
              <a:rPr dirty="0" sz="2400" spc="200">
                <a:latin typeface="Times New Roman"/>
                <a:cs typeface="Times New Roman"/>
              </a:rPr>
              <a:t>  </a:t>
            </a:r>
            <a:r>
              <a:rPr dirty="0" sz="2400">
                <a:latin typeface="Times New Roman"/>
                <a:cs typeface="Times New Roman"/>
              </a:rPr>
              <a:t>is</a:t>
            </a:r>
            <a:r>
              <a:rPr dirty="0" sz="2400" spc="204">
                <a:latin typeface="Times New Roman"/>
                <a:cs typeface="Times New Roman"/>
              </a:rPr>
              <a:t>  </a:t>
            </a:r>
            <a:r>
              <a:rPr dirty="0" sz="2400">
                <a:latin typeface="Times New Roman"/>
                <a:cs typeface="Times New Roman"/>
              </a:rPr>
              <a:t>to</a:t>
            </a:r>
            <a:r>
              <a:rPr dirty="0" sz="2400" spc="200">
                <a:latin typeface="Times New Roman"/>
                <a:cs typeface="Times New Roman"/>
              </a:rPr>
              <a:t>  </a:t>
            </a:r>
            <a:r>
              <a:rPr dirty="0" u="sng" sz="2400" spc="-1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increase</a:t>
            </a:r>
            <a:r>
              <a:rPr dirty="0" sz="2400" spc="-1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dirty="0" u="sng" sz="240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future</a:t>
            </a:r>
            <a:r>
              <a:rPr dirty="0" u="sng" sz="2400" spc="-45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400" spc="-10">
                <a:solidFill>
                  <a:srgbClr val="0070BF"/>
                </a:solidFill>
                <a:uFill>
                  <a:solidFill>
                    <a:srgbClr val="0070BF"/>
                  </a:solidFill>
                </a:uFill>
                <a:latin typeface="Times New Roman"/>
                <a:cs typeface="Times New Roman"/>
              </a:rPr>
              <a:t>wealth.</a:t>
            </a:r>
            <a:endParaRPr sz="24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515"/>
              </a:spcBef>
            </a:pP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Examples:</a:t>
            </a:r>
            <a:r>
              <a:rPr dirty="0" sz="2400" spc="9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702FA0"/>
                </a:solidFill>
                <a:latin typeface="Times New Roman"/>
                <a:cs typeface="Times New Roman"/>
              </a:rPr>
              <a:t>Buying</a:t>
            </a:r>
            <a:r>
              <a:rPr dirty="0" sz="2400" spc="110">
                <a:solidFill>
                  <a:srgbClr val="702FA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702FA0"/>
                </a:solidFill>
                <a:latin typeface="Times New Roman"/>
                <a:cs typeface="Times New Roman"/>
              </a:rPr>
              <a:t>100</a:t>
            </a:r>
            <a:r>
              <a:rPr dirty="0" sz="2400" spc="110">
                <a:solidFill>
                  <a:srgbClr val="702FA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702FA0"/>
                </a:solidFill>
                <a:latin typeface="Times New Roman"/>
                <a:cs typeface="Times New Roman"/>
              </a:rPr>
              <a:t>shares</a:t>
            </a:r>
            <a:r>
              <a:rPr dirty="0" sz="2400" spc="110">
                <a:solidFill>
                  <a:srgbClr val="702FA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702FA0"/>
                </a:solidFill>
                <a:latin typeface="Times New Roman"/>
                <a:cs typeface="Times New Roman"/>
              </a:rPr>
              <a:t>of</a:t>
            </a:r>
            <a:r>
              <a:rPr dirty="0" sz="2400" spc="95">
                <a:solidFill>
                  <a:srgbClr val="702FA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702FA0"/>
                </a:solidFill>
                <a:latin typeface="Times New Roman"/>
                <a:cs typeface="Times New Roman"/>
              </a:rPr>
              <a:t>Google</a:t>
            </a:r>
            <a:r>
              <a:rPr dirty="0" sz="2400">
                <a:latin typeface="Times New Roman"/>
                <a:cs typeface="Times New Roman"/>
              </a:rPr>
              <a:t>,</a:t>
            </a:r>
            <a:r>
              <a:rPr dirty="0" sz="2400" spc="95"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702FA0"/>
                </a:solidFill>
                <a:latin typeface="Times New Roman"/>
                <a:cs typeface="Times New Roman"/>
              </a:rPr>
              <a:t>taking </a:t>
            </a:r>
            <a:r>
              <a:rPr dirty="0" sz="2400">
                <a:solidFill>
                  <a:srgbClr val="702FA0"/>
                </a:solidFill>
                <a:latin typeface="Times New Roman"/>
                <a:cs typeface="Times New Roman"/>
              </a:rPr>
              <a:t>this</a:t>
            </a:r>
            <a:r>
              <a:rPr dirty="0" sz="2400" spc="-25">
                <a:solidFill>
                  <a:srgbClr val="702FA0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702FA0"/>
                </a:solidFill>
                <a:latin typeface="Times New Roman"/>
                <a:cs typeface="Times New Roman"/>
              </a:rPr>
              <a:t>course.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065" rIns="0" bIns="0" rtlCol="0" vert="horz">
            <a:spAutoFit/>
          </a:bodyPr>
          <a:lstStyle/>
          <a:p>
            <a:pPr marL="125412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Investable</a:t>
            </a:r>
            <a:r>
              <a:rPr dirty="0" spc="-210"/>
              <a:t> </a:t>
            </a:r>
            <a:r>
              <a:rPr dirty="0" spc="-10"/>
              <a:t>Assets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183" y="2374392"/>
            <a:ext cx="8613648" cy="412394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748291" y="3231862"/>
            <a:ext cx="2344420" cy="18662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5575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01F60"/>
                </a:solidFill>
                <a:latin typeface="Times New Roman"/>
                <a:cs typeface="Times New Roman"/>
              </a:rPr>
              <a:t>Real</a:t>
            </a:r>
            <a:r>
              <a:rPr dirty="0" sz="2800" spc="-15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001F60"/>
                </a:solidFill>
                <a:latin typeface="Times New Roman"/>
                <a:cs typeface="Times New Roman"/>
              </a:rPr>
              <a:t>Assets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3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10">
                <a:solidFill>
                  <a:srgbClr val="001F60"/>
                </a:solidFill>
                <a:latin typeface="Times New Roman"/>
                <a:cs typeface="Times New Roman"/>
              </a:rPr>
              <a:t>Financial</a:t>
            </a:r>
            <a:r>
              <a:rPr dirty="0" sz="2800" spc="-145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001F60"/>
                </a:solidFill>
                <a:latin typeface="Times New Roman"/>
                <a:cs typeface="Times New Roman"/>
              </a:rPr>
              <a:t>Assets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802123" y="2968751"/>
            <a:ext cx="4323715" cy="3037840"/>
            <a:chOff x="4802123" y="2968751"/>
            <a:chExt cx="4323715" cy="30378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5496" y="2968752"/>
              <a:ext cx="934211" cy="88087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1815" y="2968751"/>
              <a:ext cx="1453895" cy="87934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1815" y="3963924"/>
              <a:ext cx="1452371" cy="7680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6915" y="3977640"/>
              <a:ext cx="1037843" cy="7391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2123" y="5149596"/>
              <a:ext cx="1277111" cy="85648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7563" y="5109971"/>
              <a:ext cx="1999487" cy="876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9704" rIns="0" bIns="0" rtlCol="0" vert="horz">
            <a:spAutoFit/>
          </a:bodyPr>
          <a:lstStyle/>
          <a:p>
            <a:pPr marL="125412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Investable</a:t>
            </a:r>
            <a:r>
              <a:rPr dirty="0" spc="-210"/>
              <a:t> </a:t>
            </a:r>
            <a:r>
              <a:rPr dirty="0" spc="-10"/>
              <a:t>Assets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127" y="2587751"/>
            <a:ext cx="6611111" cy="42580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8065" rIns="0" bIns="0" rtlCol="0" vert="horz">
            <a:spAutoFit/>
          </a:bodyPr>
          <a:lstStyle/>
          <a:p>
            <a:pPr marL="972185">
              <a:lnSpc>
                <a:spcPct val="100000"/>
              </a:lnSpc>
              <a:spcBef>
                <a:spcPts val="100"/>
              </a:spcBef>
            </a:pPr>
            <a:r>
              <a:rPr dirty="0"/>
              <a:t>Portfolio</a:t>
            </a:r>
            <a:r>
              <a:rPr dirty="0" spc="-110"/>
              <a:t> </a:t>
            </a:r>
            <a:r>
              <a:rPr dirty="0" spc="-10"/>
              <a:t>Definition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5271" y="2157983"/>
            <a:ext cx="3855719" cy="452628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937260" y="2446019"/>
            <a:ext cx="4249420" cy="2247900"/>
          </a:xfrm>
          <a:custGeom>
            <a:avLst/>
            <a:gdLst/>
            <a:ahLst/>
            <a:cxnLst/>
            <a:rect l="l" t="t" r="r" b="b"/>
            <a:pathLst>
              <a:path w="4249420" h="2247900">
                <a:moveTo>
                  <a:pt x="4248911" y="2247900"/>
                </a:moveTo>
                <a:lnTo>
                  <a:pt x="0" y="2247900"/>
                </a:lnTo>
                <a:lnTo>
                  <a:pt x="0" y="0"/>
                </a:lnTo>
                <a:lnTo>
                  <a:pt x="4248911" y="0"/>
                </a:lnTo>
                <a:lnTo>
                  <a:pt x="4248911" y="224790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Investment</a:t>
            </a:r>
            <a:r>
              <a:rPr dirty="0" spc="565"/>
              <a:t>   </a:t>
            </a:r>
            <a:r>
              <a:rPr dirty="0"/>
              <a:t>Portfolio</a:t>
            </a:r>
            <a:r>
              <a:rPr dirty="0" spc="575"/>
              <a:t>   </a:t>
            </a:r>
            <a:r>
              <a:rPr dirty="0" spc="-25"/>
              <a:t>is </a:t>
            </a:r>
            <a:r>
              <a:rPr dirty="0">
                <a:solidFill>
                  <a:srgbClr val="FF0000"/>
                </a:solidFill>
              </a:rPr>
              <a:t>group</a:t>
            </a:r>
            <a:r>
              <a:rPr dirty="0" spc="42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of</a:t>
            </a:r>
            <a:r>
              <a:rPr dirty="0" spc="420">
                <a:solidFill>
                  <a:srgbClr val="FF0000"/>
                </a:solidFill>
              </a:rPr>
              <a:t>  </a:t>
            </a:r>
            <a:r>
              <a:rPr dirty="0">
                <a:solidFill>
                  <a:srgbClr val="FF0000"/>
                </a:solidFill>
              </a:rPr>
              <a:t>financial</a:t>
            </a:r>
            <a:r>
              <a:rPr dirty="0" spc="409">
                <a:solidFill>
                  <a:srgbClr val="FF0000"/>
                </a:solidFill>
              </a:rPr>
              <a:t>  </a:t>
            </a:r>
            <a:r>
              <a:rPr dirty="0" spc="-10">
                <a:solidFill>
                  <a:srgbClr val="FF0000"/>
                </a:solidFill>
              </a:rPr>
              <a:t>assets </a:t>
            </a:r>
            <a:r>
              <a:rPr dirty="0"/>
              <a:t>such</a:t>
            </a:r>
            <a:r>
              <a:rPr dirty="0" spc="270"/>
              <a:t> </a:t>
            </a:r>
            <a:r>
              <a:rPr dirty="0"/>
              <a:t>as</a:t>
            </a:r>
            <a:r>
              <a:rPr dirty="0" spc="254"/>
              <a:t> </a:t>
            </a:r>
            <a:r>
              <a:rPr dirty="0"/>
              <a:t>shares,</a:t>
            </a:r>
            <a:r>
              <a:rPr dirty="0" spc="245"/>
              <a:t> </a:t>
            </a:r>
            <a:r>
              <a:rPr dirty="0"/>
              <a:t>stock,</a:t>
            </a:r>
            <a:r>
              <a:rPr dirty="0" spc="245"/>
              <a:t> </a:t>
            </a:r>
            <a:r>
              <a:rPr dirty="0" spc="-10"/>
              <a:t>bond, </a:t>
            </a:r>
            <a:r>
              <a:rPr dirty="0"/>
              <a:t>debt</a:t>
            </a:r>
            <a:r>
              <a:rPr dirty="0" spc="690"/>
              <a:t>   </a:t>
            </a:r>
            <a:r>
              <a:rPr dirty="0"/>
              <a:t>instruments,</a:t>
            </a:r>
            <a:r>
              <a:rPr dirty="0" spc="690"/>
              <a:t>   </a:t>
            </a:r>
            <a:r>
              <a:rPr dirty="0" spc="-20"/>
              <a:t>cash </a:t>
            </a:r>
            <a:r>
              <a:rPr dirty="0"/>
              <a:t>equivalent</a:t>
            </a:r>
            <a:r>
              <a:rPr dirty="0" spc="-95"/>
              <a:t> </a:t>
            </a:r>
            <a:r>
              <a:rPr dirty="0" spc="-20"/>
              <a:t>etc.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27200" marR="5080" indent="-1715135">
              <a:lnSpc>
                <a:spcPct val="100000"/>
              </a:lnSpc>
              <a:spcBef>
                <a:spcPts val="100"/>
              </a:spcBef>
            </a:pPr>
            <a:r>
              <a:rPr dirty="0"/>
              <a:t>Aim</a:t>
            </a:r>
            <a:r>
              <a:rPr dirty="0" spc="-5"/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/>
              <a:t>Investment</a:t>
            </a:r>
            <a:r>
              <a:rPr dirty="0" spc="-50"/>
              <a:t> </a:t>
            </a:r>
            <a:r>
              <a:rPr dirty="0" spc="-10"/>
              <a:t>Portfolio Management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555" y="2468880"/>
            <a:ext cx="7258812" cy="37048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982997" y="1638128"/>
            <a:ext cx="2392045" cy="1646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4925">
              <a:lnSpc>
                <a:spcPts val="3779"/>
              </a:lnSpc>
            </a:pPr>
            <a:r>
              <a:rPr dirty="0" sz="3300" spc="280" b="1">
                <a:solidFill>
                  <a:srgbClr val="FFFFFF"/>
                </a:solidFill>
                <a:latin typeface="Cambria"/>
                <a:cs typeface="Cambria"/>
              </a:rPr>
              <a:t>Case</a:t>
            </a:r>
            <a:r>
              <a:rPr dirty="0" sz="3300" spc="125" b="1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3300" spc="45" b="1">
                <a:solidFill>
                  <a:srgbClr val="FFFFFF"/>
                </a:solidFill>
                <a:latin typeface="Cambria"/>
                <a:cs typeface="Cambria"/>
              </a:rPr>
              <a:t>Study</a:t>
            </a:r>
            <a:endParaRPr sz="33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650"/>
              </a:spcBef>
              <a:tabLst>
                <a:tab pos="568960" algn="l"/>
                <a:tab pos="1304925" algn="l"/>
                <a:tab pos="2013585" algn="l"/>
              </a:tabLst>
            </a:pPr>
            <a:r>
              <a:rPr dirty="0" sz="1800" spc="-25">
                <a:solidFill>
                  <a:srgbClr val="FFFFFF"/>
                </a:solidFill>
                <a:latin typeface="Cambria"/>
                <a:cs typeface="Cambria"/>
              </a:rPr>
              <a:t>For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75">
                <a:solidFill>
                  <a:srgbClr val="FFFFFF"/>
                </a:solidFill>
                <a:latin typeface="Cambria"/>
                <a:cs typeface="Cambria"/>
              </a:rPr>
              <a:t>each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75">
                <a:solidFill>
                  <a:srgbClr val="FFFFFF"/>
                </a:solidFill>
                <a:latin typeface="Cambria"/>
                <a:cs typeface="Cambria"/>
              </a:rPr>
              <a:t>case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-25">
                <a:solidFill>
                  <a:srgbClr val="FFFFFF"/>
                </a:solidFill>
                <a:latin typeface="Cambria"/>
                <a:cs typeface="Cambria"/>
              </a:rPr>
              <a:t>you </a:t>
            </a:r>
            <a:r>
              <a:rPr dirty="0" sz="1800" spc="65">
                <a:solidFill>
                  <a:srgbClr val="FFFFFF"/>
                </a:solidFill>
                <a:latin typeface="Cambria"/>
                <a:cs typeface="Cambria"/>
              </a:rPr>
              <a:t>have,</a:t>
            </a:r>
            <a:r>
              <a:rPr dirty="0" sz="1800" spc="-7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mbria"/>
                <a:cs typeface="Cambria"/>
              </a:rPr>
              <a:t>identify:</a:t>
            </a: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  <a:tabLst>
                <a:tab pos="214629" algn="l"/>
                <a:tab pos="1309370" algn="l"/>
                <a:tab pos="1931035" algn="l"/>
              </a:tabLst>
            </a:pPr>
            <a:r>
              <a:rPr dirty="0" sz="1800" spc="-5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800" spc="-10">
                <a:solidFill>
                  <a:srgbClr val="FFFFFF"/>
                </a:solidFill>
                <a:latin typeface="Cambria"/>
                <a:cs typeface="Cambria"/>
              </a:rPr>
              <a:t>Identify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-25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35">
                <a:solidFill>
                  <a:srgbClr val="FFFFFF"/>
                </a:solidFill>
                <a:latin typeface="Cambria"/>
                <a:cs typeface="Cambria"/>
              </a:rPr>
              <a:t>nine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57200" y="457200"/>
            <a:ext cx="9144000" cy="6815455"/>
            <a:chOff x="457200" y="457200"/>
            <a:chExt cx="9144000" cy="681545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0747" y="717804"/>
              <a:ext cx="1133855" cy="112928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457200"/>
              <a:ext cx="9144000" cy="681532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4367" y="1310640"/>
              <a:ext cx="2846832" cy="515111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912864" y="1581924"/>
              <a:ext cx="2504440" cy="658495"/>
            </a:xfrm>
            <a:custGeom>
              <a:avLst/>
              <a:gdLst/>
              <a:ahLst/>
              <a:cxnLst/>
              <a:rect l="l" t="t" r="r" b="b"/>
              <a:pathLst>
                <a:path w="2504440" h="658494">
                  <a:moveTo>
                    <a:pt x="615696" y="0"/>
                  </a:moveTo>
                  <a:lnTo>
                    <a:pt x="0" y="0"/>
                  </a:lnTo>
                  <a:lnTo>
                    <a:pt x="0" y="577596"/>
                  </a:lnTo>
                  <a:lnTo>
                    <a:pt x="28956" y="577596"/>
                  </a:lnTo>
                  <a:lnTo>
                    <a:pt x="28956" y="28956"/>
                  </a:lnTo>
                  <a:lnTo>
                    <a:pt x="615696" y="28956"/>
                  </a:lnTo>
                  <a:lnTo>
                    <a:pt x="615696" y="13716"/>
                  </a:lnTo>
                  <a:lnTo>
                    <a:pt x="615696" y="0"/>
                  </a:lnTo>
                  <a:close/>
                </a:path>
                <a:path w="2504440" h="658494">
                  <a:moveTo>
                    <a:pt x="2503932" y="80772"/>
                  </a:moveTo>
                  <a:lnTo>
                    <a:pt x="2474976" y="80772"/>
                  </a:lnTo>
                  <a:lnTo>
                    <a:pt x="2474976" y="630936"/>
                  </a:lnTo>
                  <a:lnTo>
                    <a:pt x="1886712" y="630936"/>
                  </a:lnTo>
                  <a:lnTo>
                    <a:pt x="1886712" y="658368"/>
                  </a:lnTo>
                  <a:lnTo>
                    <a:pt x="2503932" y="658368"/>
                  </a:lnTo>
                  <a:lnTo>
                    <a:pt x="2503932" y="644652"/>
                  </a:lnTo>
                  <a:lnTo>
                    <a:pt x="2503932" y="630936"/>
                  </a:lnTo>
                  <a:lnTo>
                    <a:pt x="2503932" y="80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6982997" y="3290469"/>
            <a:ext cx="2393315" cy="1365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14629">
              <a:lnSpc>
                <a:spcPts val="2060"/>
              </a:lnSpc>
            </a:pPr>
            <a:r>
              <a:rPr dirty="0" sz="1800" spc="75">
                <a:solidFill>
                  <a:srgbClr val="FFFFFF"/>
                </a:solidFill>
                <a:latin typeface="Cambria"/>
                <a:cs typeface="Cambria"/>
              </a:rPr>
              <a:t>building</a:t>
            </a:r>
            <a:r>
              <a:rPr dirty="0" sz="1800" spc="380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dirty="0" sz="1800" spc="80">
                <a:solidFill>
                  <a:srgbClr val="FFFFFF"/>
                </a:solidFill>
                <a:latin typeface="Cambria"/>
                <a:cs typeface="Cambria"/>
              </a:rPr>
              <a:t>blocks</a:t>
            </a:r>
            <a:r>
              <a:rPr dirty="0" sz="1800" spc="385">
                <a:solidFill>
                  <a:srgbClr val="FFFFFF"/>
                </a:solidFill>
                <a:latin typeface="Cambria"/>
                <a:cs typeface="Cambria"/>
              </a:rPr>
              <a:t>  </a:t>
            </a:r>
            <a:r>
              <a:rPr dirty="0" sz="1800" spc="-25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endParaRPr sz="1800">
              <a:latin typeface="Cambria"/>
              <a:cs typeface="Cambria"/>
            </a:endParaRPr>
          </a:p>
          <a:p>
            <a:pPr algn="just" marL="214629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dirty="0" sz="1800" spc="1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 spc="60">
                <a:solidFill>
                  <a:srgbClr val="FFFFFF"/>
                </a:solidFill>
                <a:latin typeface="Cambria"/>
                <a:cs typeface="Cambria"/>
              </a:rPr>
              <a:t>business</a:t>
            </a:r>
            <a:r>
              <a:rPr dirty="0" sz="1800" spc="11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 spc="70">
                <a:solidFill>
                  <a:srgbClr val="FFFFFF"/>
                </a:solidFill>
                <a:latin typeface="Cambria"/>
                <a:cs typeface="Cambria"/>
              </a:rPr>
              <a:t>model</a:t>
            </a:r>
            <a:endParaRPr sz="1800">
              <a:latin typeface="Cambria"/>
              <a:cs typeface="Cambria"/>
            </a:endParaRPr>
          </a:p>
          <a:p>
            <a:pPr algn="just" marL="214629" indent="-21526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r>
              <a:rPr dirty="0" sz="1800" spc="4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Rank</a:t>
            </a:r>
            <a:r>
              <a:rPr dirty="0" sz="1800" spc="400">
                <a:solidFill>
                  <a:srgbClr val="FFFFFF"/>
                </a:solidFill>
                <a:latin typeface="Cambria"/>
                <a:cs typeface="Cambria"/>
              </a:rPr>
              <a:t>    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dirty="0" sz="1800" spc="395">
                <a:solidFill>
                  <a:srgbClr val="FFFFFF"/>
                </a:solidFill>
                <a:latin typeface="Cambria"/>
                <a:cs typeface="Cambria"/>
              </a:rPr>
              <a:t>    </a:t>
            </a:r>
            <a:r>
              <a:rPr dirty="0" sz="1800" spc="-20">
                <a:solidFill>
                  <a:srgbClr val="FFFFFF"/>
                </a:solidFill>
                <a:latin typeface="Cambria"/>
                <a:cs typeface="Cambria"/>
              </a:rPr>
              <a:t>three </a:t>
            </a:r>
            <a:r>
              <a:rPr dirty="0" sz="1800" spc="50">
                <a:solidFill>
                  <a:srgbClr val="FFFFFF"/>
                </a:solidFill>
                <a:latin typeface="Cambria"/>
                <a:cs typeface="Cambria"/>
              </a:rPr>
              <a:t>feasibilities</a:t>
            </a:r>
            <a:r>
              <a:rPr dirty="0" sz="1800" spc="29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in</a:t>
            </a:r>
            <a:r>
              <a:rPr dirty="0" sz="1800" spc="31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mbria"/>
                <a:cs typeface="Cambria"/>
              </a:rPr>
              <a:t>terms 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of</a:t>
            </a:r>
            <a:r>
              <a:rPr dirty="0" sz="1800" spc="345">
                <a:solidFill>
                  <a:srgbClr val="FFFFFF"/>
                </a:solidFill>
                <a:latin typeface="Cambria"/>
                <a:cs typeface="Cambria"/>
              </a:rPr>
              <a:t>    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r>
              <a:rPr dirty="0" sz="1800" spc="340">
                <a:solidFill>
                  <a:srgbClr val="FFFFFF"/>
                </a:solidFill>
                <a:latin typeface="Cambria"/>
                <a:cs typeface="Cambria"/>
              </a:rPr>
              <a:t>    </a:t>
            </a:r>
            <a:r>
              <a:rPr dirty="0" sz="1800" spc="40">
                <a:solidFill>
                  <a:srgbClr val="FFFFFF"/>
                </a:solidFill>
                <a:latin typeface="Cambria"/>
                <a:cs typeface="Cambria"/>
              </a:rPr>
              <a:t>business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982997" y="4662066"/>
            <a:ext cx="2392045" cy="1365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4629">
              <a:lnSpc>
                <a:spcPts val="2060"/>
              </a:lnSpc>
            </a:pPr>
            <a:r>
              <a:rPr dirty="0" sz="1800" spc="70">
                <a:solidFill>
                  <a:srgbClr val="FFFFFF"/>
                </a:solidFill>
                <a:latin typeface="Cambria"/>
                <a:cs typeface="Cambria"/>
              </a:rPr>
              <a:t>model</a:t>
            </a:r>
            <a:endParaRPr sz="1800">
              <a:latin typeface="Cambria"/>
              <a:cs typeface="Cambria"/>
            </a:endParaRPr>
          </a:p>
          <a:p>
            <a:pPr marL="214629">
              <a:lnSpc>
                <a:spcPct val="100000"/>
              </a:lnSpc>
            </a:pPr>
            <a:r>
              <a:rPr dirty="0" sz="1800" spc="65">
                <a:solidFill>
                  <a:srgbClr val="FFFFFF"/>
                </a:solidFill>
                <a:latin typeface="Cambria"/>
                <a:cs typeface="Cambria"/>
              </a:rPr>
              <a:t>completeness.</a:t>
            </a:r>
            <a:endParaRPr sz="1800">
              <a:latin typeface="Cambria"/>
              <a:cs typeface="Cambria"/>
            </a:endParaRPr>
          </a:p>
          <a:p>
            <a:pPr>
              <a:lnSpc>
                <a:spcPct val="100000"/>
              </a:lnSpc>
              <a:tabLst>
                <a:tab pos="214629" algn="l"/>
                <a:tab pos="2059305" algn="l"/>
              </a:tabLst>
            </a:pPr>
            <a:r>
              <a:rPr dirty="0" sz="1800" spc="-5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dirty="0" sz="1800" spc="40">
                <a:solidFill>
                  <a:srgbClr val="FFFFFF"/>
                </a:solidFill>
                <a:latin typeface="Cambria"/>
                <a:cs typeface="Cambria"/>
              </a:rPr>
              <a:t>Write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-25">
                <a:solidFill>
                  <a:srgbClr val="FFFFFF"/>
                </a:solidFill>
                <a:latin typeface="Cambria"/>
                <a:cs typeface="Cambria"/>
              </a:rPr>
              <a:t>the</a:t>
            </a:r>
            <a:endParaRPr sz="1800">
              <a:latin typeface="Cambria"/>
              <a:cs typeface="Cambria"/>
            </a:endParaRPr>
          </a:p>
          <a:p>
            <a:pPr marL="214629">
              <a:lnSpc>
                <a:spcPct val="100000"/>
              </a:lnSpc>
              <a:tabLst>
                <a:tab pos="1798955" algn="l"/>
              </a:tabLst>
            </a:pPr>
            <a:r>
              <a:rPr dirty="0" sz="1800" spc="-10">
                <a:solidFill>
                  <a:srgbClr val="FFFFFF"/>
                </a:solidFill>
                <a:latin typeface="Cambria"/>
                <a:cs typeface="Cambria"/>
              </a:rPr>
              <a:t>assumptions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dirty="0" sz="1800" spc="75">
                <a:solidFill>
                  <a:srgbClr val="FFFFFF"/>
                </a:solidFill>
                <a:latin typeface="Cambria"/>
                <a:cs typeface="Cambria"/>
              </a:rPr>
              <a:t>made </a:t>
            </a:r>
            <a:r>
              <a:rPr dirty="0" sz="1800">
                <a:solidFill>
                  <a:srgbClr val="FFFFFF"/>
                </a:solidFill>
                <a:latin typeface="Cambria"/>
                <a:cs typeface="Cambria"/>
              </a:rPr>
              <a:t>for</a:t>
            </a:r>
            <a:r>
              <a:rPr dirty="0" sz="1800" spc="9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 spc="100">
                <a:solidFill>
                  <a:srgbClr val="FFFFFF"/>
                </a:solidFill>
                <a:latin typeface="Cambria"/>
                <a:cs typeface="Cambria"/>
              </a:rPr>
              <a:t>each</a:t>
            </a:r>
            <a:r>
              <a:rPr dirty="0" sz="1800" spc="12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dirty="0" sz="1800" spc="85">
                <a:solidFill>
                  <a:srgbClr val="FFFFFF"/>
                </a:solidFill>
                <a:latin typeface="Cambria"/>
                <a:cs typeface="Cambria"/>
              </a:rPr>
              <a:t>block.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054351"/>
              <a:ext cx="3602735" cy="5260848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535879" y="2084282"/>
            <a:ext cx="3442970" cy="3317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8320" indent="-3422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528320" algn="l"/>
              </a:tabLst>
            </a:pPr>
            <a:r>
              <a:rPr dirty="0" sz="2400" b="1">
                <a:solidFill>
                  <a:srgbClr val="91CF50"/>
                </a:solidFill>
                <a:latin typeface="Arial"/>
                <a:cs typeface="Arial"/>
              </a:rPr>
              <a:t>Group</a:t>
            </a:r>
            <a:r>
              <a:rPr dirty="0" sz="2400" spc="-40" b="1">
                <a:solidFill>
                  <a:srgbClr val="91CF50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91CF50"/>
                </a:solidFill>
                <a:latin typeface="Arial"/>
                <a:cs typeface="Arial"/>
              </a:rPr>
              <a:t>Discussion: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algn="just" marL="354965" indent="-342265">
              <a:lnSpc>
                <a:spcPct val="100000"/>
              </a:lnSpc>
              <a:buFont typeface="Wingdings"/>
              <a:buChar char=""/>
              <a:tabLst>
                <a:tab pos="354965" algn="l"/>
              </a:tabLst>
            </a:pP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What</a:t>
            </a:r>
            <a:r>
              <a:rPr dirty="0" sz="2400" spc="165">
                <a:solidFill>
                  <a:srgbClr val="FFFF00"/>
                </a:solidFill>
                <a:latin typeface="Arial MT"/>
                <a:cs typeface="Arial MT"/>
              </a:rPr>
              <a:t> 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assets</a:t>
            </a:r>
            <a:r>
              <a:rPr dirty="0" sz="2400" spc="165">
                <a:solidFill>
                  <a:srgbClr val="FFFF00"/>
                </a:solidFill>
                <a:latin typeface="Arial MT"/>
                <a:cs typeface="Arial MT"/>
              </a:rPr>
              <a:t> 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do</a:t>
            </a:r>
            <a:r>
              <a:rPr dirty="0" sz="2400" spc="170">
                <a:solidFill>
                  <a:srgbClr val="FFFF00"/>
                </a:solidFill>
                <a:latin typeface="Arial MT"/>
                <a:cs typeface="Arial MT"/>
              </a:rPr>
              <a:t>  </a:t>
            </a:r>
            <a:r>
              <a:rPr dirty="0" sz="2400" spc="-25">
                <a:solidFill>
                  <a:srgbClr val="FFFF00"/>
                </a:solidFill>
                <a:latin typeface="Arial MT"/>
                <a:cs typeface="Arial MT"/>
              </a:rPr>
              <a:t>you</a:t>
            </a:r>
            <a:endParaRPr sz="2400">
              <a:latin typeface="Arial MT"/>
              <a:cs typeface="Arial MT"/>
            </a:endParaRPr>
          </a:p>
          <a:p>
            <a:pPr algn="just" marL="354965">
              <a:lnSpc>
                <a:spcPct val="100000"/>
              </a:lnSpc>
            </a:pP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/your</a:t>
            </a:r>
            <a:r>
              <a:rPr dirty="0" sz="2400" spc="-5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family</a:t>
            </a:r>
            <a:r>
              <a:rPr dirty="0" sz="2400" spc="-4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 spc="-20">
                <a:solidFill>
                  <a:srgbClr val="FFFF00"/>
                </a:solidFill>
                <a:latin typeface="Arial MT"/>
                <a:cs typeface="Arial MT"/>
              </a:rPr>
              <a:t>own?</a:t>
            </a:r>
            <a:endParaRPr sz="2400">
              <a:latin typeface="Arial MT"/>
              <a:cs typeface="Arial MT"/>
            </a:endParaRPr>
          </a:p>
          <a:p>
            <a:pPr algn="just" marL="354965" marR="5080" indent="-342900">
              <a:lnSpc>
                <a:spcPct val="100000"/>
              </a:lnSpc>
              <a:buFont typeface="Wingdings"/>
              <a:buChar char=""/>
              <a:tabLst>
                <a:tab pos="354965" algn="l"/>
              </a:tabLst>
            </a:pP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Do</a:t>
            </a:r>
            <a:r>
              <a:rPr dirty="0" sz="2400" spc="57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you</a:t>
            </a:r>
            <a:r>
              <a:rPr dirty="0" sz="2400" spc="57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think</a:t>
            </a:r>
            <a:r>
              <a:rPr dirty="0" sz="2400" spc="56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that</a:t>
            </a:r>
            <a:r>
              <a:rPr dirty="0" sz="2400" spc="57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 spc="-25">
                <a:solidFill>
                  <a:srgbClr val="FFFF00"/>
                </a:solidFill>
                <a:latin typeface="Arial MT"/>
                <a:cs typeface="Arial MT"/>
              </a:rPr>
              <a:t>we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need</a:t>
            </a:r>
            <a:r>
              <a:rPr dirty="0" sz="2400" spc="350">
                <a:solidFill>
                  <a:srgbClr val="FFFF00"/>
                </a:solidFill>
                <a:latin typeface="Arial MT"/>
                <a:cs typeface="Arial MT"/>
              </a:rPr>
              <a:t>  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a</a:t>
            </a:r>
            <a:r>
              <a:rPr dirty="0" sz="2400" spc="345">
                <a:solidFill>
                  <a:srgbClr val="FFFF00"/>
                </a:solidFill>
                <a:latin typeface="Arial MT"/>
                <a:cs typeface="Arial MT"/>
              </a:rPr>
              <a:t>   </a:t>
            </a:r>
            <a:r>
              <a:rPr dirty="0" sz="2400" spc="-10">
                <a:solidFill>
                  <a:srgbClr val="FFFF00"/>
                </a:solidFill>
                <a:latin typeface="Arial MT"/>
                <a:cs typeface="Arial MT"/>
              </a:rPr>
              <a:t>systematic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approach</a:t>
            </a:r>
            <a:r>
              <a:rPr dirty="0" sz="2400" spc="204">
                <a:solidFill>
                  <a:srgbClr val="FFFF00"/>
                </a:solidFill>
                <a:latin typeface="Arial MT"/>
                <a:cs typeface="Arial MT"/>
              </a:rPr>
              <a:t> 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to</a:t>
            </a:r>
            <a:r>
              <a:rPr dirty="0" sz="2400" spc="210">
                <a:solidFill>
                  <a:srgbClr val="FFFF00"/>
                </a:solidFill>
                <a:latin typeface="Arial MT"/>
                <a:cs typeface="Arial MT"/>
              </a:rPr>
              <a:t>  </a:t>
            </a:r>
            <a:r>
              <a:rPr dirty="0" sz="2400" spc="-10">
                <a:solidFill>
                  <a:srgbClr val="FFFF00"/>
                </a:solidFill>
                <a:latin typeface="Arial MT"/>
                <a:cs typeface="Arial MT"/>
              </a:rPr>
              <a:t>portfolio management?</a:t>
            </a:r>
            <a:endParaRPr sz="2400">
              <a:latin typeface="Arial MT"/>
              <a:cs typeface="Arial MT"/>
            </a:endParaRPr>
          </a:p>
          <a:p>
            <a:pPr algn="just" marL="354965" indent="-342265">
              <a:lnSpc>
                <a:spcPct val="100000"/>
              </a:lnSpc>
              <a:buFont typeface="Wingdings"/>
              <a:buChar char=""/>
              <a:tabLst>
                <a:tab pos="354965" algn="l"/>
              </a:tabLst>
            </a:pP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What</a:t>
            </a:r>
            <a:r>
              <a:rPr dirty="0" sz="2400" spc="16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do</a:t>
            </a:r>
            <a:r>
              <a:rPr dirty="0" sz="2400" spc="17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you</a:t>
            </a:r>
            <a:r>
              <a:rPr dirty="0" sz="2400" spc="170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think</a:t>
            </a:r>
            <a:r>
              <a:rPr dirty="0" sz="2400" spc="185">
                <a:solidFill>
                  <a:srgbClr val="FFFF00"/>
                </a:solidFill>
                <a:latin typeface="Arial MT"/>
                <a:cs typeface="Arial MT"/>
              </a:rPr>
              <a:t> </a:t>
            </a:r>
            <a:r>
              <a:rPr dirty="0" sz="2400" spc="-25">
                <a:solidFill>
                  <a:srgbClr val="FFFF00"/>
                </a:solidFill>
                <a:latin typeface="Arial MT"/>
                <a:cs typeface="Arial MT"/>
              </a:rPr>
              <a:t>are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859973" y="5376204"/>
            <a:ext cx="111569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  <a:tabLst>
                <a:tab pos="680085" algn="l"/>
              </a:tabLst>
            </a:pPr>
            <a:r>
              <a:rPr dirty="0" sz="2400" spc="-25">
                <a:solidFill>
                  <a:srgbClr val="FFFF00"/>
                </a:solidFill>
                <a:latin typeface="Arial MT"/>
                <a:cs typeface="Arial MT"/>
              </a:rPr>
              <a:t>of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	</a:t>
            </a:r>
            <a:r>
              <a:rPr dirty="0" sz="2400" spc="-25">
                <a:solidFill>
                  <a:srgbClr val="FFFF00"/>
                </a:solidFill>
                <a:latin typeface="Arial MT"/>
                <a:cs typeface="Arial MT"/>
              </a:rPr>
              <a:t>the </a:t>
            </a:r>
            <a:r>
              <a:rPr dirty="0" sz="2400" spc="-10">
                <a:solidFill>
                  <a:srgbClr val="FFFF00"/>
                </a:solidFill>
                <a:latin typeface="Arial MT"/>
                <a:cs typeface="Arial MT"/>
              </a:rPr>
              <a:t>portfolio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78778" y="5376204"/>
            <a:ext cx="180784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50265" algn="l"/>
              </a:tabLst>
            </a:pPr>
            <a:r>
              <a:rPr dirty="0" sz="2400" spc="-25">
                <a:solidFill>
                  <a:srgbClr val="FFFF00"/>
                </a:solidFill>
                <a:latin typeface="Arial MT"/>
                <a:cs typeface="Arial MT"/>
              </a:rPr>
              <a:t>the</a:t>
            </a:r>
            <a:r>
              <a:rPr dirty="0" sz="2400">
                <a:solidFill>
                  <a:srgbClr val="FFFF00"/>
                </a:solidFill>
                <a:latin typeface="Arial MT"/>
                <a:cs typeface="Arial MT"/>
              </a:rPr>
              <a:t>	</a:t>
            </a:r>
            <a:r>
              <a:rPr dirty="0" sz="2400" spc="-20">
                <a:solidFill>
                  <a:srgbClr val="FFFF00"/>
                </a:solidFill>
                <a:latin typeface="Arial MT"/>
                <a:cs typeface="Arial MT"/>
              </a:rPr>
              <a:t>steps </a:t>
            </a:r>
            <a:r>
              <a:rPr dirty="0" sz="2400" spc="-10">
                <a:solidFill>
                  <a:srgbClr val="FFFF00"/>
                </a:solidFill>
                <a:latin typeface="Arial MT"/>
                <a:cs typeface="Arial MT"/>
              </a:rPr>
              <a:t>investment management Process?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</dc:creator>
  <dc:title>Microsoft PowerPoint - IPM-ch1. [Compatibility Mode]</dc:title>
  <dcterms:created xsi:type="dcterms:W3CDTF">2024-02-12T07:14:35Z</dcterms:created>
  <dcterms:modified xsi:type="dcterms:W3CDTF">2024-02-12T07:14:35Z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2020-06-07T00:00:00Z</vt:filetime>
  </property>
  <property fmtid="{D5CDD505-2E9C-101B-9397-08002B2CF9AE}" pid="3" name="LastSaved">
    <vt:filetime>2024-02-12T00:00:00Z</vt:filetime>
  </property>
  <property fmtid="{D5CDD505-2E9C-101B-9397-08002B2CF9AE}" pid="4" name="Producer">
    <vt:lpwstr>Microsoft: Print To PDF</vt:lpwstr>
  </property>
</Properties>
</file>