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4C9-366C-4930-9307-6C26733606E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16CE-4EAB-4816-896B-5031FC9D4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3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4C9-366C-4930-9307-6C26733606E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16CE-4EAB-4816-896B-5031FC9D4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3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4C9-366C-4930-9307-6C26733606E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16CE-4EAB-4816-896B-5031FC9D4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9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4C9-366C-4930-9307-6C26733606E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16CE-4EAB-4816-896B-5031FC9D4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7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4C9-366C-4930-9307-6C26733606E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16CE-4EAB-4816-896B-5031FC9D4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2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4C9-366C-4930-9307-6C26733606E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16CE-4EAB-4816-896B-5031FC9D4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5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4C9-366C-4930-9307-6C26733606E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16CE-4EAB-4816-896B-5031FC9D4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3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4C9-366C-4930-9307-6C26733606E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16CE-4EAB-4816-896B-5031FC9D4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76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4C9-366C-4930-9307-6C26733606E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16CE-4EAB-4816-896B-5031FC9D4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64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4C9-366C-4930-9307-6C26733606E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16CE-4EAB-4816-896B-5031FC9D4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6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934C9-366C-4930-9307-6C26733606E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716CE-4EAB-4816-896B-5031FC9D4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30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934C9-366C-4930-9307-6C26733606E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716CE-4EAB-4816-896B-5031FC9D4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0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/>
          <p:nvPr/>
        </p:nvSpPr>
        <p:spPr>
          <a:xfrm>
            <a:off x="228600" y="2438400"/>
            <a:ext cx="3505200" cy="3667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/>
          <p:cNvSpPr txBox="1"/>
          <p:nvPr/>
        </p:nvSpPr>
        <p:spPr>
          <a:xfrm>
            <a:off x="2590800" y="1143000"/>
            <a:ext cx="6324600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b="1" spc="445" dirty="0" smtClean="0">
                <a:latin typeface="Times New Roman"/>
                <a:cs typeface="Times New Roman"/>
              </a:rPr>
              <a:t>Chapter 5</a:t>
            </a:r>
          </a:p>
          <a:p>
            <a:pPr marL="12700">
              <a:lnSpc>
                <a:spcPct val="100000"/>
              </a:lnSpc>
            </a:pPr>
            <a:r>
              <a:rPr lang="en-US" sz="3400" b="1" spc="445" dirty="0" smtClean="0">
                <a:solidFill>
                  <a:srgbClr val="82B13D"/>
                </a:solidFill>
                <a:latin typeface="Times New Roman"/>
                <a:cs typeface="Times New Roman"/>
              </a:rPr>
              <a:t>Oth</a:t>
            </a:r>
            <a:r>
              <a:rPr sz="3400" b="1" spc="445" dirty="0" smtClean="0">
                <a:solidFill>
                  <a:srgbClr val="82B13D"/>
                </a:solidFill>
                <a:latin typeface="Times New Roman"/>
                <a:cs typeface="Times New Roman"/>
              </a:rPr>
              <a:t>e</a:t>
            </a:r>
            <a:r>
              <a:rPr sz="3400" b="1" spc="30" dirty="0" smtClean="0">
                <a:solidFill>
                  <a:srgbClr val="82B13D"/>
                </a:solidFill>
                <a:latin typeface="Times New Roman"/>
                <a:cs typeface="Times New Roman"/>
              </a:rPr>
              <a:t>r</a:t>
            </a:r>
            <a:r>
              <a:rPr sz="3400" b="1" spc="-20" dirty="0" smtClean="0">
                <a:solidFill>
                  <a:srgbClr val="82B13D"/>
                </a:solidFill>
                <a:latin typeface="Times New Roman"/>
                <a:cs typeface="Times New Roman"/>
              </a:rPr>
              <a:t> </a:t>
            </a:r>
            <a:r>
              <a:rPr lang="en-US" sz="3400" b="1" spc="420" dirty="0" smtClean="0">
                <a:solidFill>
                  <a:srgbClr val="82B13D"/>
                </a:solidFill>
                <a:latin typeface="Times New Roman"/>
                <a:cs typeface="Times New Roman"/>
              </a:rPr>
              <a:t>St</a:t>
            </a:r>
            <a:r>
              <a:rPr sz="3400" b="1" spc="125" dirty="0" smtClean="0">
                <a:solidFill>
                  <a:srgbClr val="82B13D"/>
                </a:solidFill>
                <a:latin typeface="Times New Roman"/>
                <a:cs typeface="Times New Roman"/>
              </a:rPr>
              <a:t>u</a:t>
            </a:r>
            <a:r>
              <a:rPr sz="3400" b="1" spc="280" dirty="0" smtClean="0">
                <a:solidFill>
                  <a:srgbClr val="82B13D"/>
                </a:solidFill>
                <a:latin typeface="Times New Roman"/>
                <a:cs typeface="Times New Roman"/>
              </a:rPr>
              <a:t>ff</a:t>
            </a:r>
            <a:r>
              <a:rPr sz="3400" b="1" spc="-25" dirty="0">
                <a:solidFill>
                  <a:srgbClr val="82B13D"/>
                </a:solidFill>
                <a:latin typeface="Times New Roman"/>
                <a:cs typeface="Times New Roman"/>
              </a:rPr>
              <a:t>·</a:t>
            </a:r>
            <a:r>
              <a:rPr sz="3400" b="1" spc="-204" dirty="0">
                <a:solidFill>
                  <a:srgbClr val="82B13D"/>
                </a:solidFill>
                <a:latin typeface="Times New Roman"/>
                <a:cs typeface="Times New Roman"/>
              </a:rPr>
              <a:t>·</a:t>
            </a:r>
            <a:r>
              <a:rPr sz="3400" b="1" spc="470" dirty="0">
                <a:solidFill>
                  <a:srgbClr val="82B13D"/>
                </a:solidFill>
                <a:latin typeface="Times New Roman"/>
                <a:cs typeface="Times New Roman"/>
              </a:rPr>
              <a:t>·</a:t>
            </a:r>
            <a:r>
              <a:rPr sz="3400" b="1" spc="490" dirty="0" smtClean="0">
                <a:solidFill>
                  <a:srgbClr val="82B13D"/>
                </a:solidFill>
                <a:latin typeface="Times New Roman"/>
                <a:cs typeface="Times New Roman"/>
              </a:rPr>
              <a:t>S</a:t>
            </a:r>
            <a:r>
              <a:rPr lang="en-US" sz="3400" b="1" spc="490" dirty="0" smtClean="0">
                <a:solidFill>
                  <a:srgbClr val="82B13D"/>
                </a:solidFill>
                <a:latin typeface="Times New Roman"/>
                <a:cs typeface="Times New Roman"/>
              </a:rPr>
              <a:t>h</a:t>
            </a:r>
            <a:r>
              <a:rPr sz="3400" b="1" spc="215" dirty="0" smtClean="0">
                <a:solidFill>
                  <a:srgbClr val="82B13D"/>
                </a:solidFill>
                <a:latin typeface="Times New Roman"/>
                <a:cs typeface="Times New Roman"/>
              </a:rPr>
              <a:t>a</a:t>
            </a:r>
            <a:r>
              <a:rPr sz="3400" b="1" spc="75" dirty="0" smtClean="0">
                <a:solidFill>
                  <a:srgbClr val="82B13D"/>
                </a:solidFill>
                <a:latin typeface="Times New Roman"/>
                <a:cs typeface="Times New Roman"/>
              </a:rPr>
              <a:t>p</a:t>
            </a:r>
            <a:r>
              <a:rPr sz="3400" b="1" spc="185" dirty="0" smtClean="0">
                <a:solidFill>
                  <a:srgbClr val="82B13D"/>
                </a:solidFill>
                <a:latin typeface="Times New Roman"/>
                <a:cs typeface="Times New Roman"/>
              </a:rPr>
              <a:t>i</a:t>
            </a:r>
            <a:r>
              <a:rPr lang="en-US" sz="3400" b="1" spc="470" dirty="0" smtClean="0">
                <a:solidFill>
                  <a:srgbClr val="82B13D"/>
                </a:solidFill>
                <a:latin typeface="Times New Roman"/>
                <a:cs typeface="Times New Roman"/>
              </a:rPr>
              <a:t>ng, </a:t>
            </a:r>
          </a:p>
          <a:p>
            <a:pPr marL="12700">
              <a:lnSpc>
                <a:spcPct val="100000"/>
              </a:lnSpc>
            </a:pPr>
            <a:r>
              <a:rPr lang="en-US" sz="3400" b="1" spc="470" dirty="0" smtClean="0">
                <a:solidFill>
                  <a:srgbClr val="82B13D"/>
                </a:solidFill>
                <a:latin typeface="Times New Roman"/>
                <a:cs typeface="Times New Roman"/>
              </a:rPr>
              <a:t>Joining and Surfaces </a:t>
            </a:r>
            <a:endParaRPr sz="3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6031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381000"/>
            <a:ext cx="2962656" cy="15727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"/>
          <p:cNvSpPr txBox="1"/>
          <p:nvPr/>
        </p:nvSpPr>
        <p:spPr>
          <a:xfrm>
            <a:off x="4191000" y="685800"/>
            <a:ext cx="3657600" cy="7907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39700" indent="2540">
              <a:lnSpc>
                <a:spcPct val="135400"/>
              </a:lnSpc>
            </a:pPr>
            <a:r>
              <a:rPr sz="14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5.5</a:t>
            </a:r>
            <a:r>
              <a:rPr sz="1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</a:t>
            </a:r>
            <a:r>
              <a:rPr sz="1400" b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sz="14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Surfaces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" marR="5080" indent="-6350">
              <a:lnSpc>
                <a:spcPct val="115999"/>
              </a:lnSpc>
              <a:spcBef>
                <a:spcPts val="5"/>
              </a:spcBef>
            </a:pPr>
            <a:r>
              <a:rPr sz="1400" i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Sunglasses</a:t>
            </a:r>
            <a:r>
              <a:rPr sz="1400" i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coated</a:t>
            </a:r>
            <a:r>
              <a:rPr sz="1400" i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sz="1400" i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metallic</a:t>
            </a:r>
            <a:r>
              <a:rPr sz="14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sz="14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</a:t>
            </a:r>
            <a:r>
              <a:rPr sz="14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</a:t>
            </a:r>
            <a:r>
              <a:rPr sz="14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  <a:r>
              <a:rPr sz="1400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3"/>
          <p:cNvSpPr/>
          <p:nvPr/>
        </p:nvSpPr>
        <p:spPr>
          <a:xfrm>
            <a:off x="3200400" y="2133600"/>
            <a:ext cx="5638800" cy="388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/>
          <p:cNvSpPr txBox="1"/>
          <p:nvPr/>
        </p:nvSpPr>
        <p:spPr>
          <a:xfrm>
            <a:off x="304800" y="5486400"/>
            <a:ext cx="4114800" cy="1021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 marR="227329" indent="-3175">
              <a:lnSpc>
                <a:spcPct val="132300"/>
              </a:lnSpc>
            </a:pPr>
            <a:r>
              <a:rPr sz="1400" b="1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5.6</a:t>
            </a:r>
            <a:r>
              <a:rPr sz="1400" b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 through </a:t>
            </a:r>
            <a:r>
              <a:rPr sz="14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" marR="5080" indent="-3175">
              <a:lnSpc>
                <a:spcPct val="113999"/>
              </a:lnSpc>
              <a:spcBef>
                <a:spcPts val="25"/>
              </a:spcBef>
            </a:pPr>
            <a:r>
              <a:rPr sz="1400" i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Manufacturing</a:t>
            </a:r>
            <a:r>
              <a:rPr sz="1400" i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details</a:t>
            </a:r>
            <a:r>
              <a:rPr sz="14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1400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sz="14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sz="1400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communicate</a:t>
            </a:r>
            <a:r>
              <a:rPr sz="1400" i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lot</a:t>
            </a:r>
            <a:r>
              <a:rPr sz="1400" i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sz="14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i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sz="1400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1400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sz="1400" i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400" i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400" i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</a:t>
            </a:r>
            <a:r>
              <a:rPr sz="14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courtesy</a:t>
            </a:r>
            <a:r>
              <a:rPr sz="1400" i="1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400" i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Airstream</a:t>
            </a:r>
            <a:r>
              <a:rPr sz="1400" i="1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Inc.</a:t>
            </a:r>
            <a:r>
              <a:rPr sz="1400" i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Jackson</a:t>
            </a:r>
            <a:r>
              <a:rPr sz="1400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Center,</a:t>
            </a:r>
            <a:r>
              <a:rPr sz="14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OH).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37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/>
          <p:nvPr/>
        </p:nvSpPr>
        <p:spPr>
          <a:xfrm>
            <a:off x="533400" y="2185345"/>
            <a:ext cx="4038600" cy="20457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marR="33655" indent="-3175">
              <a:lnSpc>
                <a:spcPct val="120400"/>
              </a:lnSpc>
            </a:pPr>
            <a:r>
              <a:rPr sz="1400" spc="40" dirty="0">
                <a:latin typeface="Times New Roman"/>
                <a:cs typeface="Times New Roman"/>
              </a:rPr>
              <a:t>The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aesthetics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of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a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product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are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created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by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materials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which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it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is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made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and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processes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used to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shape,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join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and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finish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them.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Ideas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are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expressed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and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perceptions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and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associations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cre­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ated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by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ways </a:t>
            </a:r>
            <a:r>
              <a:rPr sz="1400" spc="55" dirty="0">
                <a:latin typeface="Times New Roman"/>
                <a:cs typeface="Times New Roman"/>
              </a:rPr>
              <a:t>in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which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these</a:t>
            </a:r>
            <a:r>
              <a:rPr sz="1400" spc="55" dirty="0">
                <a:latin typeface="Times New Roman"/>
                <a:cs typeface="Times New Roman"/>
              </a:rPr>
              <a:t> are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used.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technical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requirements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of</a:t>
            </a:r>
            <a:r>
              <a:rPr lang="en-US" sz="1400" spc="-5" dirty="0" smtClean="0">
                <a:latin typeface="Times New Roman"/>
                <a:cs typeface="Times New Roman"/>
              </a:rPr>
              <a:t> </a:t>
            </a:r>
            <a:r>
              <a:rPr sz="1400" spc="50" dirty="0" smtClean="0">
                <a:latin typeface="Times New Roman"/>
                <a:cs typeface="Times New Roman"/>
              </a:rPr>
              <a:t>the </a:t>
            </a:r>
            <a:r>
              <a:rPr sz="1400" spc="60" dirty="0">
                <a:latin typeface="Times New Roman"/>
                <a:cs typeface="Times New Roman"/>
              </a:rPr>
              <a:t>product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impose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certain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constraints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on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shape,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but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within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these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there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is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still </a:t>
            </a:r>
            <a:r>
              <a:rPr sz="1400" spc="65" dirty="0">
                <a:latin typeface="Times New Roman"/>
                <a:cs typeface="Times New Roman"/>
              </a:rPr>
              <a:t>room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for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expressing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quality,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or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humor</a:t>
            </a:r>
            <a:r>
              <a:rPr sz="1400" spc="60" dirty="0" smtClean="0">
                <a:latin typeface="Times New Roman"/>
                <a:cs typeface="Times New Roman"/>
              </a:rPr>
              <a:t>,</a:t>
            </a:r>
            <a:r>
              <a:rPr lang="en-US" sz="1400" spc="60" dirty="0" smtClean="0">
                <a:latin typeface="Times New Roman"/>
                <a:cs typeface="Times New Roman"/>
              </a:rPr>
              <a:t> or</a:t>
            </a:r>
            <a:r>
              <a:rPr lang="en-US" sz="1400" spc="-25" dirty="0" smtClean="0">
                <a:latin typeface="Times New Roman"/>
                <a:cs typeface="Times New Roman"/>
              </a:rPr>
              <a:t> </a:t>
            </a:r>
            <a:r>
              <a:rPr lang="en-US" sz="1400" spc="15" dirty="0" smtClean="0">
                <a:latin typeface="Times New Roman"/>
                <a:cs typeface="Times New Roman"/>
              </a:rPr>
              <a:t>delicacy,</a:t>
            </a:r>
            <a:r>
              <a:rPr lang="en-US" sz="1400" spc="35" dirty="0" smtClean="0">
                <a:latin typeface="Times New Roman"/>
                <a:cs typeface="Times New Roman"/>
              </a:rPr>
              <a:t> 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548640" y="1728145"/>
            <a:ext cx="841247" cy="109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5"/>
          <p:cNvSpPr txBox="1"/>
          <p:nvPr/>
        </p:nvSpPr>
        <p:spPr>
          <a:xfrm>
            <a:off x="4800600" y="1651945"/>
            <a:ext cx="3886200" cy="2843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marR="5080">
              <a:lnSpc>
                <a:spcPct val="120300"/>
              </a:lnSpc>
            </a:pPr>
            <a:r>
              <a:rPr sz="1400" spc="75" dirty="0" smtClean="0">
                <a:latin typeface="Times New Roman"/>
                <a:cs typeface="Times New Roman"/>
              </a:rPr>
              <a:t>or</a:t>
            </a:r>
            <a:r>
              <a:rPr sz="1400" spc="-30" dirty="0" smtClean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sophistication.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Joining,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too,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can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be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used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to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suggest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craftsman­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ship,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or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robustness,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or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to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differentiate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parts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of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product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that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have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different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purposes.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Above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all,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surface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treatments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modify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color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and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reflectivity,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texture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and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feel,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and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can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add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pattern,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symbol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or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text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to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instruct,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amuse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or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deceive.</a:t>
            </a:r>
            <a:endParaRPr sz="1400" dirty="0">
              <a:latin typeface="Times New Roman"/>
              <a:cs typeface="Times New Roman"/>
            </a:endParaRPr>
          </a:p>
          <a:p>
            <a:pPr marL="12700" marR="103505" indent="152400" algn="just">
              <a:lnSpc>
                <a:spcPct val="120000"/>
              </a:lnSpc>
              <a:spcBef>
                <a:spcPts val="25"/>
              </a:spcBef>
            </a:pPr>
            <a:r>
              <a:rPr sz="1400" spc="4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latter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part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of</a:t>
            </a:r>
            <a:r>
              <a:rPr sz="1400" spc="40" dirty="0">
                <a:latin typeface="Times New Roman"/>
                <a:cs typeface="Times New Roman"/>
              </a:rPr>
              <a:t> this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book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contains</a:t>
            </a:r>
            <a:r>
              <a:rPr sz="1400" spc="30" dirty="0">
                <a:latin typeface="Times New Roman"/>
                <a:cs typeface="Times New Roman"/>
              </a:rPr>
              <a:t> profiles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for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some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65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processes,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chosen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because </a:t>
            </a:r>
            <a:r>
              <a:rPr sz="1400" spc="-5" dirty="0">
                <a:latin typeface="Times New Roman"/>
                <a:cs typeface="Times New Roman"/>
              </a:rPr>
              <a:t>of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their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importance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in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product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design,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that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bring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out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these </a:t>
            </a:r>
            <a:r>
              <a:rPr sz="1400" spc="45" dirty="0">
                <a:latin typeface="Times New Roman"/>
                <a:cs typeface="Times New Roman"/>
              </a:rPr>
              <a:t>features.</a:t>
            </a:r>
            <a:endParaRPr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2998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685800" y="685800"/>
            <a:ext cx="8305800" cy="13805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0645">
              <a:lnSpc>
                <a:spcPct val="156300"/>
              </a:lnSpc>
            </a:pPr>
            <a:r>
              <a:rPr sz="1000" spc="145" dirty="0">
                <a:latin typeface="Arial"/>
                <a:cs typeface="Arial"/>
              </a:rPr>
              <a:t>I</a:t>
            </a:r>
            <a:r>
              <a:rPr sz="1000" spc="250" dirty="0">
                <a:latin typeface="Arial"/>
                <a:cs typeface="Arial"/>
              </a:rPr>
              <a:t>f</a:t>
            </a:r>
            <a:r>
              <a:rPr sz="1150" spc="50" dirty="0">
                <a:latin typeface="Times New Roman"/>
                <a:cs typeface="Times New Roman"/>
              </a:rPr>
              <a:t>you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spc="70" dirty="0">
                <a:latin typeface="Times New Roman"/>
                <a:cs typeface="Times New Roman"/>
              </a:rPr>
              <a:t>want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60" dirty="0">
                <a:latin typeface="Times New Roman"/>
                <a:cs typeface="Times New Roman"/>
              </a:rPr>
              <a:t>to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spc="55" dirty="0">
                <a:latin typeface="Times New Roman"/>
                <a:cs typeface="Times New Roman"/>
              </a:rPr>
              <a:t>make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65" dirty="0">
                <a:latin typeface="Times New Roman"/>
                <a:cs typeface="Times New Roman"/>
              </a:rPr>
              <a:t>something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spc="70" dirty="0">
                <a:latin typeface="Times New Roman"/>
                <a:cs typeface="Times New Roman"/>
              </a:rPr>
              <a:t>out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of</a:t>
            </a:r>
            <a:r>
              <a:rPr sz="1150" spc="95" dirty="0">
                <a:latin typeface="Times New Roman"/>
                <a:cs typeface="Times New Roman"/>
              </a:rPr>
              <a:t> </a:t>
            </a:r>
            <a:r>
              <a:rPr sz="1150" dirty="0">
                <a:latin typeface="Times New Roman"/>
                <a:cs typeface="Times New Roman"/>
              </a:rPr>
              <a:t>a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spc="55" dirty="0">
                <a:latin typeface="Times New Roman"/>
                <a:cs typeface="Times New Roman"/>
              </a:rPr>
              <a:t>material</a:t>
            </a:r>
            <a:r>
              <a:rPr sz="1150" dirty="0">
                <a:latin typeface="Times New Roman"/>
                <a:cs typeface="Times New Roman"/>
              </a:rPr>
              <a:t> </a:t>
            </a:r>
            <a:r>
              <a:rPr sz="1150" spc="50" dirty="0">
                <a:latin typeface="Times New Roman"/>
                <a:cs typeface="Times New Roman"/>
              </a:rPr>
              <a:t>you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75" dirty="0">
                <a:latin typeface="Times New Roman"/>
                <a:cs typeface="Times New Roman"/>
              </a:rPr>
              <a:t>need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25" dirty="0">
                <a:latin typeface="Times New Roman"/>
                <a:cs typeface="Times New Roman"/>
              </a:rPr>
              <a:t>a</a:t>
            </a:r>
            <a:r>
              <a:rPr sz="1150" spc="-55" dirty="0">
                <a:latin typeface="Times New Roman"/>
                <a:cs typeface="Times New Roman"/>
              </a:rPr>
              <a:t> </a:t>
            </a:r>
            <a:r>
              <a:rPr sz="1150" spc="45" dirty="0">
                <a:latin typeface="Times New Roman"/>
                <a:cs typeface="Times New Roman"/>
              </a:rPr>
              <a:t>process.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30" dirty="0">
                <a:latin typeface="Times New Roman"/>
                <a:cs typeface="Times New Roman"/>
              </a:rPr>
              <a:t>Processes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60" dirty="0">
                <a:latin typeface="Times New Roman"/>
                <a:cs typeface="Times New Roman"/>
              </a:rPr>
              <a:t>create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50" dirty="0">
                <a:latin typeface="Times New Roman"/>
                <a:cs typeface="Times New Roman"/>
              </a:rPr>
              <a:t>shape,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spc="60" dirty="0">
                <a:latin typeface="Times New Roman"/>
                <a:cs typeface="Times New Roman"/>
              </a:rPr>
              <a:t>they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spc="35" dirty="0">
                <a:latin typeface="Times New Roman"/>
                <a:cs typeface="Times New Roman"/>
              </a:rPr>
              <a:t>allow</a:t>
            </a:r>
            <a:r>
              <a:rPr sz="1150" spc="-75" dirty="0">
                <a:latin typeface="Times New Roman"/>
                <a:cs typeface="Times New Roman"/>
              </a:rPr>
              <a:t> </a:t>
            </a:r>
            <a:r>
              <a:rPr sz="1150" spc="55" dirty="0">
                <a:latin typeface="Times New Roman"/>
                <a:cs typeface="Times New Roman"/>
              </a:rPr>
              <a:t>parts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60" dirty="0">
                <a:latin typeface="Times New Roman"/>
                <a:cs typeface="Times New Roman"/>
              </a:rPr>
              <a:t>to</a:t>
            </a:r>
            <a:r>
              <a:rPr sz="1150" spc="-60" dirty="0">
                <a:latin typeface="Times New Roman"/>
                <a:cs typeface="Times New Roman"/>
              </a:rPr>
              <a:t> </a:t>
            </a:r>
            <a:r>
              <a:rPr sz="1150" spc="75" dirty="0">
                <a:latin typeface="Times New Roman"/>
                <a:cs typeface="Times New Roman"/>
              </a:rPr>
              <a:t>be</a:t>
            </a:r>
            <a:r>
              <a:rPr sz="1150" spc="-90" dirty="0">
                <a:latin typeface="Times New Roman"/>
                <a:cs typeface="Times New Roman"/>
              </a:rPr>
              <a:t> </a:t>
            </a:r>
            <a:r>
              <a:rPr sz="1150" spc="40" dirty="0">
                <a:latin typeface="Times New Roman"/>
                <a:cs typeface="Times New Roman"/>
              </a:rPr>
              <a:t>joined,</a:t>
            </a:r>
            <a:r>
              <a:rPr sz="1150" dirty="0">
                <a:latin typeface="Times New Roman"/>
                <a:cs typeface="Times New Roman"/>
              </a:rPr>
              <a:t> </a:t>
            </a:r>
            <a:r>
              <a:rPr sz="1150" spc="-90" dirty="0">
                <a:latin typeface="Times New Roman"/>
                <a:cs typeface="Times New Roman"/>
              </a:rPr>
              <a:t> </a:t>
            </a:r>
            <a:r>
              <a:rPr sz="1150" spc="80" dirty="0">
                <a:latin typeface="Times New Roman"/>
                <a:cs typeface="Times New Roman"/>
              </a:rPr>
              <a:t>and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spc="55" dirty="0">
                <a:latin typeface="Times New Roman"/>
                <a:cs typeface="Times New Roman"/>
              </a:rPr>
              <a:t>they</a:t>
            </a:r>
            <a:r>
              <a:rPr sz="1150" spc="-40" dirty="0">
                <a:latin typeface="Times New Roman"/>
                <a:cs typeface="Times New Roman"/>
              </a:rPr>
              <a:t> </a:t>
            </a:r>
            <a:r>
              <a:rPr sz="1150" spc="75" dirty="0">
                <a:latin typeface="Times New Roman"/>
                <a:cs typeface="Times New Roman"/>
              </a:rPr>
              <a:t>impart</a:t>
            </a:r>
            <a:r>
              <a:rPr sz="1150" spc="25" dirty="0">
                <a:latin typeface="Times New Roman"/>
                <a:cs typeface="Times New Roman"/>
              </a:rPr>
              <a:t> </a:t>
            </a:r>
            <a:r>
              <a:rPr sz="1150" spc="55" dirty="0">
                <a:latin typeface="Times New Roman"/>
                <a:cs typeface="Times New Roman"/>
              </a:rPr>
              <a:t>textures,</a:t>
            </a:r>
            <a:r>
              <a:rPr sz="1150" spc="65" dirty="0">
                <a:latin typeface="Times New Roman"/>
                <a:cs typeface="Times New Roman"/>
              </a:rPr>
              <a:t> </a:t>
            </a:r>
            <a:r>
              <a:rPr sz="1150" spc="45" dirty="0">
                <a:latin typeface="Times New Roman"/>
                <a:cs typeface="Times New Roman"/>
              </a:rPr>
              <a:t>finishes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spc="85" dirty="0">
                <a:latin typeface="Times New Roman"/>
                <a:cs typeface="Times New Roman"/>
              </a:rPr>
              <a:t>or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spc="40" dirty="0">
                <a:latin typeface="Times New Roman"/>
                <a:cs typeface="Times New Roman"/>
              </a:rPr>
              <a:t>coatings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60" dirty="0">
                <a:latin typeface="Times New Roman"/>
                <a:cs typeface="Times New Roman"/>
              </a:rPr>
              <a:t>that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55" dirty="0">
                <a:latin typeface="Times New Roman"/>
                <a:cs typeface="Times New Roman"/>
              </a:rPr>
              <a:t>protect</a:t>
            </a:r>
            <a:r>
              <a:rPr sz="1150" spc="110" dirty="0">
                <a:latin typeface="Times New Roman"/>
                <a:cs typeface="Times New Roman"/>
              </a:rPr>
              <a:t> </a:t>
            </a:r>
            <a:r>
              <a:rPr sz="1150" spc="80" dirty="0">
                <a:latin typeface="Times New Roman"/>
                <a:cs typeface="Times New Roman"/>
              </a:rPr>
              <a:t>and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spc="55" dirty="0">
                <a:latin typeface="Times New Roman"/>
                <a:cs typeface="Times New Roman"/>
              </a:rPr>
              <a:t>decorate.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30" dirty="0">
                <a:latin typeface="Times New Roman"/>
                <a:cs typeface="Times New Roman"/>
              </a:rPr>
              <a:t>Processes </a:t>
            </a:r>
            <a:r>
              <a:rPr sz="1150" spc="65" dirty="0">
                <a:latin typeface="Times New Roman"/>
                <a:cs typeface="Times New Roman"/>
              </a:rPr>
              <a:t>must</a:t>
            </a:r>
            <a:r>
              <a:rPr sz="1150" spc="10" dirty="0">
                <a:latin typeface="Times New Roman"/>
                <a:cs typeface="Times New Roman"/>
              </a:rPr>
              <a:t> </a:t>
            </a:r>
            <a:r>
              <a:rPr sz="1150" spc="55" dirty="0">
                <a:latin typeface="Times New Roman"/>
                <a:cs typeface="Times New Roman"/>
              </a:rPr>
              <a:t>be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70" dirty="0">
                <a:latin typeface="Times New Roman"/>
                <a:cs typeface="Times New Roman"/>
              </a:rPr>
              <a:t>matched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75" dirty="0">
                <a:latin typeface="Times New Roman"/>
                <a:cs typeface="Times New Roman"/>
              </a:rPr>
              <a:t>to</a:t>
            </a:r>
            <a:r>
              <a:rPr sz="1150" spc="-40" dirty="0">
                <a:latin typeface="Times New Roman"/>
                <a:cs typeface="Times New Roman"/>
              </a:rPr>
              <a:t> </a:t>
            </a:r>
            <a:r>
              <a:rPr sz="1150" spc="55" dirty="0">
                <a:latin typeface="Times New Roman"/>
                <a:cs typeface="Times New Roman"/>
              </a:rPr>
              <a:t>materials</a:t>
            </a:r>
            <a:r>
              <a:rPr sz="1150" dirty="0">
                <a:latin typeface="Times New Roman"/>
                <a:cs typeface="Times New Roman"/>
              </a:rPr>
              <a:t> </a:t>
            </a:r>
            <a:r>
              <a:rPr sz="1150" spc="365" dirty="0">
                <a:latin typeface="Times New Roman"/>
                <a:cs typeface="Times New Roman"/>
              </a:rPr>
              <a:t>-</a:t>
            </a:r>
            <a:r>
              <a:rPr sz="1150" spc="75" dirty="0">
                <a:latin typeface="Times New Roman"/>
                <a:cs typeface="Times New Roman"/>
              </a:rPr>
              <a:t>the</a:t>
            </a:r>
            <a:r>
              <a:rPr sz="1150" dirty="0">
                <a:latin typeface="Times New Roman"/>
                <a:cs typeface="Times New Roman"/>
              </a:rPr>
              <a:t> </a:t>
            </a:r>
            <a:r>
              <a:rPr sz="1150" spc="40" dirty="0">
                <a:latin typeface="Times New Roman"/>
                <a:cs typeface="Times New Roman"/>
              </a:rPr>
              <a:t>processes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70" dirty="0">
                <a:latin typeface="Times New Roman"/>
                <a:cs typeface="Times New Roman"/>
              </a:rPr>
              <a:t>that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60" dirty="0">
                <a:latin typeface="Times New Roman"/>
                <a:cs typeface="Times New Roman"/>
              </a:rPr>
              <a:t>can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spc="70" dirty="0">
                <a:latin typeface="Times New Roman"/>
                <a:cs typeface="Times New Roman"/>
              </a:rPr>
              <a:t>shape</a:t>
            </a:r>
            <a:r>
              <a:rPr sz="1150" spc="-40" dirty="0">
                <a:latin typeface="Times New Roman"/>
                <a:cs typeface="Times New Roman"/>
              </a:rPr>
              <a:t> </a:t>
            </a:r>
            <a:r>
              <a:rPr sz="1150" spc="85" dirty="0">
                <a:latin typeface="Times New Roman"/>
                <a:cs typeface="Times New Roman"/>
              </a:rPr>
              <a:t>or</a:t>
            </a:r>
            <a:r>
              <a:rPr sz="1150" spc="-140" dirty="0">
                <a:latin typeface="Times New Roman"/>
                <a:cs typeface="Times New Roman"/>
              </a:rPr>
              <a:t> </a:t>
            </a:r>
            <a:r>
              <a:rPr sz="1150" spc="35" dirty="0">
                <a:latin typeface="Times New Roman"/>
                <a:cs typeface="Times New Roman"/>
              </a:rPr>
              <a:t>join</a:t>
            </a:r>
            <a:r>
              <a:rPr sz="1150" spc="105" dirty="0">
                <a:latin typeface="Times New Roman"/>
                <a:cs typeface="Times New Roman"/>
              </a:rPr>
              <a:t> </a:t>
            </a:r>
            <a:r>
              <a:rPr sz="1150" spc="50" dirty="0">
                <a:latin typeface="Times New Roman"/>
                <a:cs typeface="Times New Roman"/>
              </a:rPr>
              <a:t>polymers</a:t>
            </a:r>
            <a:r>
              <a:rPr sz="1150" spc="60" dirty="0">
                <a:latin typeface="Times New Roman"/>
                <a:cs typeface="Times New Roman"/>
              </a:rPr>
              <a:t> </a:t>
            </a:r>
            <a:r>
              <a:rPr sz="1150" spc="40" dirty="0">
                <a:latin typeface="Times New Roman"/>
                <a:cs typeface="Times New Roman"/>
              </a:rPr>
              <a:t>differ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spc="80" dirty="0">
                <a:latin typeface="Times New Roman"/>
                <a:cs typeface="Times New Roman"/>
              </a:rPr>
              <a:t>from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spc="55" dirty="0">
                <a:latin typeface="Times New Roman"/>
                <a:cs typeface="Times New Roman"/>
              </a:rPr>
              <a:t>those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spc="70" dirty="0">
                <a:latin typeface="Times New Roman"/>
                <a:cs typeface="Times New Roman"/>
              </a:rPr>
              <a:t>that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60" dirty="0">
                <a:latin typeface="Times New Roman"/>
                <a:cs typeface="Times New Roman"/>
              </a:rPr>
              <a:t>can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spc="95" dirty="0">
                <a:latin typeface="Times New Roman"/>
                <a:cs typeface="Times New Roman"/>
              </a:rPr>
              <a:t>do</a:t>
            </a:r>
            <a:r>
              <a:rPr sz="1150" spc="-65" dirty="0">
                <a:latin typeface="Times New Roman"/>
                <a:cs typeface="Times New Roman"/>
              </a:rPr>
              <a:t> </a:t>
            </a:r>
            <a:r>
              <a:rPr sz="1150" spc="75" dirty="0">
                <a:latin typeface="Times New Roman"/>
                <a:cs typeface="Times New Roman"/>
              </a:rPr>
              <a:t>the</a:t>
            </a:r>
            <a:r>
              <a:rPr sz="1150" dirty="0">
                <a:latin typeface="Times New Roman"/>
                <a:cs typeface="Times New Roman"/>
              </a:rPr>
              <a:t> </a:t>
            </a:r>
            <a:r>
              <a:rPr sz="1150" spc="70" dirty="0">
                <a:latin typeface="Times New Roman"/>
                <a:cs typeface="Times New Roman"/>
              </a:rPr>
              <a:t>same</a:t>
            </a:r>
            <a:r>
              <a:rPr sz="1150" spc="-35" dirty="0">
                <a:latin typeface="Times New Roman"/>
                <a:cs typeface="Times New Roman"/>
              </a:rPr>
              <a:t> </a:t>
            </a:r>
            <a:r>
              <a:rPr sz="1150" spc="60" dirty="0">
                <a:latin typeface="Times New Roman"/>
                <a:cs typeface="Times New Roman"/>
              </a:rPr>
              <a:t>to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spc="55" dirty="0">
                <a:latin typeface="Times New Roman"/>
                <a:cs typeface="Times New Roman"/>
              </a:rPr>
              <a:t>ceramics</a:t>
            </a:r>
            <a:r>
              <a:rPr sz="1150" spc="-5" dirty="0">
                <a:latin typeface="Times New Roman"/>
                <a:cs typeface="Times New Roman"/>
              </a:rPr>
              <a:t> </a:t>
            </a:r>
            <a:r>
              <a:rPr sz="1150" spc="85" dirty="0">
                <a:latin typeface="Times New Roman"/>
                <a:cs typeface="Times New Roman"/>
              </a:rPr>
              <a:t>or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spc="15" dirty="0" smtClean="0">
                <a:latin typeface="Times New Roman"/>
                <a:cs typeface="Times New Roman"/>
              </a:rPr>
              <a:t>glasses</a:t>
            </a:r>
            <a:r>
              <a:rPr lang="en-US" sz="1150" spc="15" dirty="0" smtClean="0">
                <a:latin typeface="Times New Roman"/>
                <a:cs typeface="Times New Roman"/>
              </a:rPr>
              <a:t> </a:t>
            </a:r>
            <a:r>
              <a:rPr sz="1150" spc="85" dirty="0" smtClean="0">
                <a:latin typeface="Times New Roman"/>
                <a:cs typeface="Times New Roman"/>
              </a:rPr>
              <a:t>or</a:t>
            </a:r>
            <a:r>
              <a:rPr sz="1150" spc="-20" dirty="0" smtClean="0">
                <a:latin typeface="Times New Roman"/>
                <a:cs typeface="Times New Roman"/>
              </a:rPr>
              <a:t> </a:t>
            </a:r>
            <a:r>
              <a:rPr sz="1150" spc="40" dirty="0">
                <a:latin typeface="Times New Roman"/>
                <a:cs typeface="Times New Roman"/>
              </a:rPr>
              <a:t>metals,</a:t>
            </a:r>
            <a:r>
              <a:rPr sz="1150" spc="80" dirty="0">
                <a:latin typeface="Times New Roman"/>
                <a:cs typeface="Times New Roman"/>
              </a:rPr>
              <a:t> and</a:t>
            </a:r>
            <a:r>
              <a:rPr sz="1150" spc="5" dirty="0">
                <a:latin typeface="Times New Roman"/>
                <a:cs typeface="Times New Roman"/>
              </a:rPr>
              <a:t> </a:t>
            </a:r>
            <a:r>
              <a:rPr sz="1150" spc="50" dirty="0">
                <a:latin typeface="Times New Roman"/>
                <a:cs typeface="Times New Roman"/>
              </a:rPr>
              <a:t>even</a:t>
            </a:r>
            <a:r>
              <a:rPr sz="1150" spc="-90" dirty="0">
                <a:latin typeface="Times New Roman"/>
                <a:cs typeface="Times New Roman"/>
              </a:rPr>
              <a:t> </a:t>
            </a:r>
            <a:r>
              <a:rPr sz="1150" spc="60" dirty="0">
                <a:latin typeface="Times New Roman"/>
                <a:cs typeface="Times New Roman"/>
              </a:rPr>
              <a:t>within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50" dirty="0">
                <a:latin typeface="Times New Roman"/>
                <a:cs typeface="Times New Roman"/>
              </a:rPr>
              <a:t>this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spc="15" dirty="0">
                <a:latin typeface="Times New Roman"/>
                <a:cs typeface="Times New Roman"/>
              </a:rPr>
              <a:t>family,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spc="75" dirty="0">
                <a:latin typeface="Times New Roman"/>
                <a:cs typeface="Times New Roman"/>
              </a:rPr>
              <a:t>the</a:t>
            </a:r>
            <a:r>
              <a:rPr sz="1150" spc="-25" dirty="0">
                <a:latin typeface="Times New Roman"/>
                <a:cs typeface="Times New Roman"/>
              </a:rPr>
              <a:t> </a:t>
            </a:r>
            <a:r>
              <a:rPr sz="1150" spc="45" dirty="0">
                <a:latin typeface="Times New Roman"/>
                <a:cs typeface="Times New Roman"/>
              </a:rPr>
              <a:t>process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75" dirty="0">
                <a:latin typeface="Times New Roman"/>
                <a:cs typeface="Times New Roman"/>
              </a:rPr>
              <a:t>must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spc="55" dirty="0">
                <a:latin typeface="Times New Roman"/>
                <a:cs typeface="Times New Roman"/>
              </a:rPr>
              <a:t>be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70" dirty="0">
                <a:latin typeface="Times New Roman"/>
                <a:cs typeface="Times New Roman"/>
              </a:rPr>
              <a:t>matched</a:t>
            </a:r>
            <a:r>
              <a:rPr sz="1150" spc="55" dirty="0">
                <a:latin typeface="Times New Roman"/>
                <a:cs typeface="Times New Roman"/>
              </a:rPr>
              <a:t> </a:t>
            </a:r>
            <a:r>
              <a:rPr sz="1150" spc="60" dirty="0">
                <a:latin typeface="Times New Roman"/>
                <a:cs typeface="Times New Roman"/>
              </a:rPr>
              <a:t>to</a:t>
            </a:r>
            <a:r>
              <a:rPr sz="1150" spc="-15" dirty="0">
                <a:latin typeface="Times New Roman"/>
                <a:cs typeface="Times New Roman"/>
              </a:rPr>
              <a:t> </a:t>
            </a:r>
            <a:r>
              <a:rPr sz="1150" spc="75" dirty="0">
                <a:latin typeface="Times New Roman"/>
                <a:cs typeface="Times New Roman"/>
              </a:rPr>
              <a:t>the</a:t>
            </a:r>
            <a:r>
              <a:rPr sz="1150" dirty="0">
                <a:latin typeface="Times New Roman"/>
                <a:cs typeface="Times New Roman"/>
              </a:rPr>
              <a:t> </a:t>
            </a:r>
            <a:r>
              <a:rPr sz="1150" spc="50" dirty="0">
                <a:latin typeface="Times New Roman"/>
                <a:cs typeface="Times New Roman"/>
              </a:rPr>
              <a:t>polymer</a:t>
            </a:r>
            <a:r>
              <a:rPr sz="1150" spc="40" dirty="0">
                <a:latin typeface="Times New Roman"/>
                <a:cs typeface="Times New Roman"/>
              </a:rPr>
              <a:t> type.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55" dirty="0">
                <a:latin typeface="Times New Roman"/>
                <a:cs typeface="Times New Roman"/>
              </a:rPr>
              <a:t>Here</a:t>
            </a:r>
            <a:r>
              <a:rPr sz="1150" spc="-65" dirty="0">
                <a:latin typeface="Times New Roman"/>
                <a:cs typeface="Times New Roman"/>
              </a:rPr>
              <a:t> </a:t>
            </a:r>
            <a:r>
              <a:rPr sz="1150" spc="50" dirty="0">
                <a:latin typeface="Times New Roman"/>
                <a:cs typeface="Times New Roman"/>
              </a:rPr>
              <a:t>we</a:t>
            </a:r>
            <a:r>
              <a:rPr sz="1150" spc="15" dirty="0">
                <a:latin typeface="Times New Roman"/>
                <a:cs typeface="Times New Roman"/>
              </a:rPr>
              <a:t> </a:t>
            </a:r>
            <a:r>
              <a:rPr sz="1150" spc="40" dirty="0">
                <a:latin typeface="Times New Roman"/>
                <a:cs typeface="Times New Roman"/>
              </a:rPr>
              <a:t>review</a:t>
            </a:r>
            <a:r>
              <a:rPr sz="1150" dirty="0">
                <a:latin typeface="Times New Roman"/>
                <a:cs typeface="Times New Roman"/>
              </a:rPr>
              <a:t> </a:t>
            </a:r>
            <a:r>
              <a:rPr sz="1150" spc="75" dirty="0">
                <a:latin typeface="Times New Roman"/>
                <a:cs typeface="Times New Roman"/>
              </a:rPr>
              <a:t>the</a:t>
            </a:r>
            <a:r>
              <a:rPr sz="1150" dirty="0">
                <a:latin typeface="Times New Roman"/>
                <a:cs typeface="Times New Roman"/>
              </a:rPr>
              <a:t> </a:t>
            </a:r>
            <a:r>
              <a:rPr sz="1150" spc="45" dirty="0">
                <a:latin typeface="Times New Roman"/>
                <a:cs typeface="Times New Roman"/>
              </a:rPr>
              <a:t>technical</a:t>
            </a:r>
            <a:r>
              <a:rPr sz="1150" spc="85" dirty="0">
                <a:latin typeface="Times New Roman"/>
                <a:cs typeface="Times New Roman"/>
              </a:rPr>
              <a:t> </a:t>
            </a:r>
            <a:r>
              <a:rPr sz="1150" spc="60" dirty="0">
                <a:latin typeface="Times New Roman"/>
                <a:cs typeface="Times New Roman"/>
              </a:rPr>
              <a:t>attributes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-20" dirty="0">
                <a:latin typeface="Times New Roman"/>
                <a:cs typeface="Times New Roman"/>
              </a:rPr>
              <a:t>of</a:t>
            </a:r>
            <a:r>
              <a:rPr sz="1150" spc="45" dirty="0">
                <a:latin typeface="Times New Roman"/>
                <a:cs typeface="Times New Roman"/>
              </a:rPr>
              <a:t> </a:t>
            </a:r>
            <a:r>
              <a:rPr sz="1150" spc="40" dirty="0">
                <a:latin typeface="Times New Roman"/>
                <a:cs typeface="Times New Roman"/>
              </a:rPr>
              <a:t>processes</a:t>
            </a:r>
            <a:r>
              <a:rPr sz="1150" spc="85" dirty="0">
                <a:latin typeface="Times New Roman"/>
                <a:cs typeface="Times New Roman"/>
              </a:rPr>
              <a:t> and</a:t>
            </a:r>
            <a:r>
              <a:rPr sz="1150" spc="-10" dirty="0">
                <a:latin typeface="Times New Roman"/>
                <a:cs typeface="Times New Roman"/>
              </a:rPr>
              <a:t> </a:t>
            </a:r>
            <a:r>
              <a:rPr sz="1150" spc="55" dirty="0">
                <a:latin typeface="Times New Roman"/>
                <a:cs typeface="Times New Roman"/>
              </a:rPr>
              <a:t>explore</a:t>
            </a:r>
            <a:r>
              <a:rPr sz="1150" spc="20" dirty="0">
                <a:latin typeface="Times New Roman"/>
                <a:cs typeface="Times New Roman"/>
              </a:rPr>
              <a:t> </a:t>
            </a:r>
            <a:r>
              <a:rPr sz="1150" spc="80" dirty="0">
                <a:latin typeface="Times New Roman"/>
                <a:cs typeface="Times New Roman"/>
              </a:rPr>
              <a:t>the</a:t>
            </a:r>
            <a:r>
              <a:rPr sz="1150" spc="-30" dirty="0">
                <a:latin typeface="Times New Roman"/>
                <a:cs typeface="Times New Roman"/>
              </a:rPr>
              <a:t> </a:t>
            </a:r>
            <a:r>
              <a:rPr sz="1150" spc="65" dirty="0">
                <a:latin typeface="Times New Roman"/>
                <a:cs typeface="Times New Roman"/>
              </a:rPr>
              <a:t>features</a:t>
            </a:r>
            <a:r>
              <a:rPr sz="1150" spc="-40" dirty="0">
                <a:latin typeface="Times New Roman"/>
                <a:cs typeface="Times New Roman"/>
              </a:rPr>
              <a:t> </a:t>
            </a:r>
            <a:r>
              <a:rPr sz="1150" spc="60" dirty="0">
                <a:latin typeface="Times New Roman"/>
                <a:cs typeface="Times New Roman"/>
              </a:rPr>
              <a:t>they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30" dirty="0">
                <a:latin typeface="Times New Roman"/>
                <a:cs typeface="Times New Roman"/>
              </a:rPr>
              <a:t>possess</a:t>
            </a:r>
            <a:r>
              <a:rPr sz="1150" spc="40" dirty="0">
                <a:latin typeface="Times New Roman"/>
                <a:cs typeface="Times New Roman"/>
              </a:rPr>
              <a:t> </a:t>
            </a:r>
            <a:r>
              <a:rPr sz="1150" spc="60" dirty="0">
                <a:latin typeface="Times New Roman"/>
                <a:cs typeface="Times New Roman"/>
              </a:rPr>
              <a:t>that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spc="70" dirty="0">
                <a:latin typeface="Times New Roman"/>
                <a:cs typeface="Times New Roman"/>
              </a:rPr>
              <a:t>contribute</a:t>
            </a:r>
            <a:r>
              <a:rPr sz="1150" spc="30" dirty="0">
                <a:latin typeface="Times New Roman"/>
                <a:cs typeface="Times New Roman"/>
              </a:rPr>
              <a:t> </a:t>
            </a:r>
            <a:r>
              <a:rPr sz="1150" spc="60" dirty="0">
                <a:latin typeface="Times New Roman"/>
                <a:cs typeface="Times New Roman"/>
              </a:rPr>
              <a:t>to</a:t>
            </a:r>
            <a:r>
              <a:rPr sz="1150" spc="-40" dirty="0">
                <a:latin typeface="Times New Roman"/>
                <a:cs typeface="Times New Roman"/>
              </a:rPr>
              <a:t> </a:t>
            </a:r>
            <a:r>
              <a:rPr sz="1150" spc="75" dirty="0">
                <a:latin typeface="Times New Roman"/>
                <a:cs typeface="Times New Roman"/>
              </a:rPr>
              <a:t>the</a:t>
            </a:r>
            <a:r>
              <a:rPr sz="1150" dirty="0">
                <a:latin typeface="Times New Roman"/>
                <a:cs typeface="Times New Roman"/>
              </a:rPr>
              <a:t> </a:t>
            </a:r>
            <a:r>
              <a:rPr sz="1150" spc="60" dirty="0">
                <a:latin typeface="Times New Roman"/>
                <a:cs typeface="Times New Roman"/>
              </a:rPr>
              <a:t>industrial</a:t>
            </a:r>
            <a:r>
              <a:rPr sz="1150" spc="35" dirty="0">
                <a:latin typeface="Times New Roman"/>
                <a:cs typeface="Times New Roman"/>
              </a:rPr>
              <a:t> </a:t>
            </a:r>
            <a:r>
              <a:rPr sz="1150" spc="50" dirty="0">
                <a:latin typeface="Times New Roman"/>
                <a:cs typeface="Times New Roman"/>
              </a:rPr>
              <a:t>design</a:t>
            </a:r>
            <a:r>
              <a:rPr sz="1150" spc="-20" dirty="0">
                <a:latin typeface="Times New Roman"/>
                <a:cs typeface="Times New Roman"/>
              </a:rPr>
              <a:t> </a:t>
            </a:r>
            <a:r>
              <a:rPr sz="1150" spc="-10" dirty="0">
                <a:latin typeface="Times New Roman"/>
                <a:cs typeface="Times New Roman"/>
              </a:rPr>
              <a:t>of</a:t>
            </a:r>
            <a:r>
              <a:rPr sz="1150" spc="75" dirty="0">
                <a:latin typeface="Times New Roman"/>
                <a:cs typeface="Times New Roman"/>
              </a:rPr>
              <a:t> </a:t>
            </a:r>
            <a:r>
              <a:rPr sz="1150" spc="55" dirty="0">
                <a:latin typeface="Times New Roman"/>
                <a:cs typeface="Times New Roman"/>
              </a:rPr>
              <a:t>a</a:t>
            </a:r>
            <a:r>
              <a:rPr sz="1150" spc="-65" dirty="0">
                <a:latin typeface="Times New Roman"/>
                <a:cs typeface="Times New Roman"/>
              </a:rPr>
              <a:t> </a:t>
            </a:r>
            <a:r>
              <a:rPr sz="1150" spc="70" dirty="0">
                <a:latin typeface="Times New Roman"/>
                <a:cs typeface="Times New Roman"/>
              </a:rPr>
              <a:t>product.</a:t>
            </a:r>
            <a:endParaRPr sz="1150" dirty="0">
              <a:latin typeface="Times New Roman"/>
              <a:cs typeface="Times New Roman"/>
            </a:endParaRPr>
          </a:p>
        </p:txBody>
      </p:sp>
      <p:sp>
        <p:nvSpPr>
          <p:cNvPr id="3" name="object 5"/>
          <p:cNvSpPr txBox="1"/>
          <p:nvPr/>
        </p:nvSpPr>
        <p:spPr>
          <a:xfrm>
            <a:off x="914400" y="2438400"/>
            <a:ext cx="28194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>
              <a:lnSpc>
                <a:spcPct val="100000"/>
              </a:lnSpc>
            </a:pPr>
            <a:r>
              <a:rPr sz="1400" b="1" spc="45" dirty="0">
                <a:solidFill>
                  <a:srgbClr val="807C2D"/>
                </a:solidFill>
                <a:latin typeface="Arial"/>
                <a:cs typeface="Arial"/>
              </a:rPr>
              <a:t>The</a:t>
            </a:r>
            <a:r>
              <a:rPr sz="1400" b="1" spc="70" dirty="0">
                <a:solidFill>
                  <a:srgbClr val="807C2D"/>
                </a:solidFill>
                <a:latin typeface="Arial"/>
                <a:cs typeface="Arial"/>
              </a:rPr>
              <a:t> </a:t>
            </a:r>
            <a:r>
              <a:rPr sz="1400" b="1" spc="40" dirty="0">
                <a:solidFill>
                  <a:srgbClr val="807C2D"/>
                </a:solidFill>
                <a:latin typeface="Arial"/>
                <a:cs typeface="Arial"/>
              </a:rPr>
              <a:t>En</a:t>
            </a:r>
            <a:r>
              <a:rPr sz="1400" b="1" spc="-55" dirty="0">
                <a:solidFill>
                  <a:srgbClr val="807C2D"/>
                </a:solidFill>
                <a:latin typeface="Arial"/>
                <a:cs typeface="Arial"/>
              </a:rPr>
              <a:t>g</a:t>
            </a:r>
            <a:r>
              <a:rPr sz="1400" b="1" spc="50" dirty="0">
                <a:solidFill>
                  <a:srgbClr val="807C2D"/>
                </a:solidFill>
                <a:latin typeface="Arial"/>
                <a:cs typeface="Arial"/>
              </a:rPr>
              <a:t>i</a:t>
            </a:r>
            <a:r>
              <a:rPr sz="1400" b="1" spc="45" dirty="0">
                <a:solidFill>
                  <a:srgbClr val="807C2D"/>
                </a:solidFill>
                <a:latin typeface="Arial"/>
                <a:cs typeface="Arial"/>
              </a:rPr>
              <a:t>neer</a:t>
            </a:r>
            <a:r>
              <a:rPr sz="1400" b="1" spc="5" dirty="0">
                <a:solidFill>
                  <a:srgbClr val="807C2D"/>
                </a:solidFill>
                <a:latin typeface="Arial"/>
                <a:cs typeface="Arial"/>
              </a:rPr>
              <a:t>i</a:t>
            </a:r>
            <a:r>
              <a:rPr sz="1400" b="1" spc="40" dirty="0">
                <a:solidFill>
                  <a:srgbClr val="807C2D"/>
                </a:solidFill>
                <a:latin typeface="Arial"/>
                <a:cs typeface="Arial"/>
              </a:rPr>
              <a:t>ng</a:t>
            </a:r>
            <a:r>
              <a:rPr sz="1400" b="1" spc="-100" dirty="0">
                <a:solidFill>
                  <a:srgbClr val="807C2D"/>
                </a:solidFill>
                <a:latin typeface="Arial"/>
                <a:cs typeface="Arial"/>
              </a:rPr>
              <a:t> </a:t>
            </a:r>
            <a:r>
              <a:rPr sz="1400" b="1" spc="135" dirty="0">
                <a:solidFill>
                  <a:srgbClr val="807C2D"/>
                </a:solidFill>
                <a:latin typeface="Arial"/>
                <a:cs typeface="Arial"/>
              </a:rPr>
              <a:t>D</a:t>
            </a:r>
            <a:r>
              <a:rPr sz="1400" b="1" spc="5" dirty="0">
                <a:solidFill>
                  <a:srgbClr val="807C2D"/>
                </a:solidFill>
                <a:latin typeface="Arial"/>
                <a:cs typeface="Arial"/>
              </a:rPr>
              <a:t>i</a:t>
            </a:r>
            <a:r>
              <a:rPr sz="1400" b="1" spc="10" dirty="0">
                <a:solidFill>
                  <a:srgbClr val="807C2D"/>
                </a:solidFill>
                <a:latin typeface="Arial"/>
                <a:cs typeface="Arial"/>
              </a:rPr>
              <a:t>mens</a:t>
            </a:r>
            <a:r>
              <a:rPr sz="1400" b="1" spc="15" dirty="0">
                <a:solidFill>
                  <a:srgbClr val="807C2D"/>
                </a:solidFill>
                <a:latin typeface="Arial"/>
                <a:cs typeface="Arial"/>
              </a:rPr>
              <a:t>i</a:t>
            </a:r>
            <a:r>
              <a:rPr sz="1400" b="1" spc="-15" dirty="0">
                <a:solidFill>
                  <a:srgbClr val="807C2D"/>
                </a:solidFill>
                <a:latin typeface="Arial"/>
                <a:cs typeface="Arial"/>
              </a:rPr>
              <a:t>on:</a:t>
            </a:r>
            <a:r>
              <a:rPr sz="1400" b="1" spc="-10" dirty="0">
                <a:solidFill>
                  <a:srgbClr val="807C2D"/>
                </a:solidFill>
                <a:latin typeface="Arial"/>
                <a:cs typeface="Arial"/>
              </a:rPr>
              <a:t> </a:t>
            </a:r>
            <a:r>
              <a:rPr sz="1400" b="1" spc="25" dirty="0">
                <a:solidFill>
                  <a:srgbClr val="807C2D"/>
                </a:solidFill>
                <a:latin typeface="Arial"/>
                <a:cs typeface="Arial"/>
              </a:rPr>
              <a:t>Techn</a:t>
            </a:r>
            <a:r>
              <a:rPr sz="1400" b="1" spc="75" dirty="0">
                <a:solidFill>
                  <a:srgbClr val="807C2D"/>
                </a:solidFill>
                <a:latin typeface="Arial"/>
                <a:cs typeface="Arial"/>
              </a:rPr>
              <a:t>i</a:t>
            </a:r>
            <a:r>
              <a:rPr sz="1400" b="1" spc="35" dirty="0">
                <a:solidFill>
                  <a:srgbClr val="807C2D"/>
                </a:solidFill>
                <a:latin typeface="Arial"/>
                <a:cs typeface="Arial"/>
              </a:rPr>
              <a:t>cal</a:t>
            </a:r>
            <a:r>
              <a:rPr sz="1400" b="1" spc="-25" dirty="0">
                <a:solidFill>
                  <a:srgbClr val="807C2D"/>
                </a:solidFill>
                <a:latin typeface="Arial"/>
                <a:cs typeface="Arial"/>
              </a:rPr>
              <a:t> </a:t>
            </a:r>
            <a:r>
              <a:rPr sz="1400" b="1" spc="75" dirty="0">
                <a:solidFill>
                  <a:srgbClr val="807C2D"/>
                </a:solidFill>
                <a:latin typeface="Arial"/>
                <a:cs typeface="Arial"/>
              </a:rPr>
              <a:t>Attr</a:t>
            </a:r>
            <a:r>
              <a:rPr sz="1400" b="1" spc="100" dirty="0">
                <a:solidFill>
                  <a:srgbClr val="807C2D"/>
                </a:solidFill>
                <a:latin typeface="Arial"/>
                <a:cs typeface="Arial"/>
              </a:rPr>
              <a:t>i</a:t>
            </a:r>
            <a:r>
              <a:rPr sz="1400" b="1" spc="20" dirty="0">
                <a:solidFill>
                  <a:srgbClr val="807C2D"/>
                </a:solidFill>
                <a:latin typeface="Arial"/>
                <a:cs typeface="Arial"/>
              </a:rPr>
              <a:t>butes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838200" y="2895600"/>
            <a:ext cx="2895600" cy="33050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240">
              <a:lnSpc>
                <a:spcPct val="117800"/>
              </a:lnSpc>
            </a:pPr>
            <a:r>
              <a:rPr sz="1400" dirty="0">
                <a:solidFill>
                  <a:srgbClr val="2A2A31"/>
                </a:solidFill>
                <a:latin typeface="Times New Roman"/>
                <a:cs typeface="Times New Roman"/>
              </a:rPr>
              <a:t>Classifying</a:t>
            </a:r>
            <a:r>
              <a:rPr sz="1400" spc="-20" dirty="0">
                <a:solidFill>
                  <a:srgbClr val="2A2A31"/>
                </a:solidFill>
                <a:latin typeface="Times New Roman"/>
                <a:cs typeface="Times New Roman"/>
              </a:rPr>
              <a:t> </a:t>
            </a:r>
            <a:r>
              <a:rPr sz="1400" spc="15" dirty="0">
                <a:solidFill>
                  <a:srgbClr val="2A2A31"/>
                </a:solidFill>
                <a:latin typeface="Times New Roman"/>
                <a:cs typeface="Times New Roman"/>
              </a:rPr>
              <a:t>processes</a:t>
            </a:r>
            <a:r>
              <a:rPr sz="1400" spc="45" dirty="0">
                <a:solidFill>
                  <a:srgbClr val="2A2A31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2A2A31"/>
                </a:solidFill>
                <a:latin typeface="Times New Roman"/>
                <a:cs typeface="Times New Roman"/>
              </a:rPr>
              <a:t>is</a:t>
            </a:r>
            <a:r>
              <a:rPr sz="1400" spc="-25" dirty="0">
                <a:solidFill>
                  <a:srgbClr val="2A2A31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2A2A31"/>
                </a:solidFill>
                <a:latin typeface="Times New Roman"/>
                <a:cs typeface="Times New Roman"/>
              </a:rPr>
              <a:t>not</a:t>
            </a:r>
            <a:r>
              <a:rPr sz="1400" spc="45" dirty="0">
                <a:solidFill>
                  <a:srgbClr val="2A2A31"/>
                </a:solidFill>
                <a:latin typeface="Times New Roman"/>
                <a:cs typeface="Times New Roman"/>
              </a:rPr>
              <a:t> </a:t>
            </a:r>
            <a:r>
              <a:rPr sz="1400" spc="15" dirty="0">
                <a:solidFill>
                  <a:srgbClr val="2A2A31"/>
                </a:solidFill>
                <a:latin typeface="Times New Roman"/>
                <a:cs typeface="Times New Roman"/>
              </a:rPr>
              <a:t>as</a:t>
            </a:r>
            <a:r>
              <a:rPr sz="1400" spc="-80" dirty="0">
                <a:solidFill>
                  <a:srgbClr val="2A2A31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2A2A31"/>
                </a:solidFill>
                <a:latin typeface="Times New Roman"/>
                <a:cs typeface="Times New Roman"/>
              </a:rPr>
              <a:t>easy</a:t>
            </a:r>
            <a:r>
              <a:rPr sz="1400" spc="-30" dirty="0">
                <a:solidFill>
                  <a:srgbClr val="2A2A31"/>
                </a:solidFill>
                <a:latin typeface="Times New Roman"/>
                <a:cs typeface="Times New Roman"/>
              </a:rPr>
              <a:t> </a:t>
            </a:r>
            <a:r>
              <a:rPr sz="1400" spc="15" dirty="0">
                <a:solidFill>
                  <a:srgbClr val="2A2A31"/>
                </a:solidFill>
                <a:latin typeface="Times New Roman"/>
                <a:cs typeface="Times New Roman"/>
              </a:rPr>
              <a:t>as</a:t>
            </a:r>
            <a:r>
              <a:rPr sz="1400" spc="5" dirty="0">
                <a:solidFill>
                  <a:srgbClr val="2A2A31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2A2A31"/>
                </a:solidFill>
                <a:latin typeface="Times New Roman"/>
                <a:cs typeface="Times New Roman"/>
              </a:rPr>
              <a:t>materials</a:t>
            </a:r>
            <a:r>
              <a:rPr sz="1400" spc="-120" dirty="0">
                <a:solidFill>
                  <a:srgbClr val="2A2A31"/>
                </a:solidFill>
                <a:latin typeface="Times New Roman"/>
                <a:cs typeface="Times New Roman"/>
              </a:rPr>
              <a:t> </a:t>
            </a:r>
            <a:r>
              <a:rPr sz="1400" spc="35" dirty="0">
                <a:solidFill>
                  <a:srgbClr val="56575D"/>
                </a:solidFill>
                <a:latin typeface="Times New Roman"/>
                <a:cs typeface="Times New Roman"/>
              </a:rPr>
              <a:t>.</a:t>
            </a:r>
            <a:r>
              <a:rPr sz="1400" spc="-80" dirty="0">
                <a:solidFill>
                  <a:srgbClr val="56575D"/>
                </a:solidFill>
                <a:latin typeface="Times New Roman"/>
                <a:cs typeface="Times New Roman"/>
              </a:rPr>
              <a:t> </a:t>
            </a:r>
            <a:r>
              <a:rPr sz="1400" spc="-125" dirty="0">
                <a:solidFill>
                  <a:srgbClr val="2A2A31"/>
                </a:solidFill>
                <a:latin typeface="Times New Roman"/>
                <a:cs typeface="Times New Roman"/>
              </a:rPr>
              <a:t>F</a:t>
            </a:r>
            <a:r>
              <a:rPr sz="1400" spc="45" dirty="0">
                <a:solidFill>
                  <a:srgbClr val="2A2A31"/>
                </a:solidFill>
                <a:latin typeface="Times New Roman"/>
                <a:cs typeface="Times New Roman"/>
              </a:rPr>
              <a:t>or</a:t>
            </a:r>
            <a:r>
              <a:rPr sz="1400" spc="10" dirty="0">
                <a:solidFill>
                  <a:srgbClr val="2A2A31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2A2A31"/>
                </a:solidFill>
                <a:latin typeface="Times New Roman"/>
                <a:cs typeface="Times New Roman"/>
              </a:rPr>
              <a:t>materials</a:t>
            </a:r>
            <a:r>
              <a:rPr sz="1400" spc="-120" dirty="0">
                <a:solidFill>
                  <a:srgbClr val="2A2A31"/>
                </a:solidFill>
                <a:latin typeface="Times New Roman"/>
                <a:cs typeface="Times New Roman"/>
              </a:rPr>
              <a:t> </a:t>
            </a:r>
            <a:r>
              <a:rPr sz="1400" spc="-80" dirty="0">
                <a:solidFill>
                  <a:srgbClr val="46484D"/>
                </a:solidFill>
                <a:latin typeface="Times New Roman"/>
                <a:cs typeface="Times New Roman"/>
              </a:rPr>
              <a:t>,</a:t>
            </a:r>
            <a:r>
              <a:rPr sz="1400" spc="10" dirty="0">
                <a:solidFill>
                  <a:srgbClr val="46484D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2A2A31"/>
                </a:solidFill>
                <a:latin typeface="Times New Roman"/>
                <a:cs typeface="Times New Roman"/>
              </a:rPr>
              <a:t>an</a:t>
            </a:r>
            <a:r>
              <a:rPr sz="1400" dirty="0">
                <a:solidFill>
                  <a:srgbClr val="2A2A31"/>
                </a:solidFill>
                <a:latin typeface="Times New Roman"/>
                <a:cs typeface="Times New Roman"/>
              </a:rPr>
              <a:t> </a:t>
            </a:r>
            <a:r>
              <a:rPr sz="1400" spc="-25" dirty="0">
                <a:solidFill>
                  <a:srgbClr val="2A2A31"/>
                </a:solidFill>
                <a:latin typeface="Times New Roman"/>
                <a:cs typeface="Times New Roman"/>
              </a:rPr>
              <a:t>u</a:t>
            </a:r>
            <a:r>
              <a:rPr sz="1400" spc="-110" dirty="0">
                <a:solidFill>
                  <a:srgbClr val="2A2A31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2A2A31"/>
                </a:solidFill>
                <a:latin typeface="Times New Roman"/>
                <a:cs typeface="Times New Roman"/>
              </a:rPr>
              <a:t>nambigu</a:t>
            </a:r>
            <a:r>
              <a:rPr sz="1400" spc="-90" dirty="0">
                <a:solidFill>
                  <a:srgbClr val="2A2A31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6B6B6E"/>
                </a:solidFill>
                <a:latin typeface="Times New Roman"/>
                <a:cs typeface="Times New Roman"/>
              </a:rPr>
              <a:t>­</a:t>
            </a:r>
            <a:r>
              <a:rPr sz="1400" spc="20" dirty="0">
                <a:solidFill>
                  <a:srgbClr val="6B6B6E"/>
                </a:solidFill>
                <a:latin typeface="Times New Roman"/>
                <a:cs typeface="Times New Roman"/>
              </a:rPr>
              <a:t> </a:t>
            </a:r>
            <a:r>
              <a:rPr sz="1400" spc="40" dirty="0">
                <a:solidFill>
                  <a:srgbClr val="2A2A31"/>
                </a:solidFill>
                <a:latin typeface="Times New Roman"/>
                <a:cs typeface="Times New Roman"/>
              </a:rPr>
              <a:t>ous</a:t>
            </a:r>
            <a:r>
              <a:rPr sz="1400" spc="-75" dirty="0">
                <a:solidFill>
                  <a:srgbClr val="2A2A31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2A2A31"/>
                </a:solidFill>
                <a:latin typeface="Times New Roman"/>
                <a:cs typeface="Times New Roman"/>
              </a:rPr>
              <a:t>classification</a:t>
            </a:r>
            <a:r>
              <a:rPr sz="1400" spc="85" dirty="0">
                <a:solidFill>
                  <a:srgbClr val="2A2A31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2A2A31"/>
                </a:solidFill>
                <a:latin typeface="Times New Roman"/>
                <a:cs typeface="Times New Roman"/>
              </a:rPr>
              <a:t>could</a:t>
            </a:r>
            <a:r>
              <a:rPr sz="1400" spc="10" dirty="0">
                <a:solidFill>
                  <a:srgbClr val="2A2A31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2A2A31"/>
                </a:solidFill>
                <a:latin typeface="Times New Roman"/>
                <a:cs typeface="Times New Roman"/>
              </a:rPr>
              <a:t>be</a:t>
            </a:r>
            <a:r>
              <a:rPr sz="1400" spc="20" dirty="0">
                <a:solidFill>
                  <a:srgbClr val="2A2A31"/>
                </a:solidFill>
                <a:latin typeface="Times New Roman"/>
                <a:cs typeface="Times New Roman"/>
              </a:rPr>
              <a:t> </a:t>
            </a:r>
            <a:r>
              <a:rPr sz="1400" spc="10" dirty="0">
                <a:solidFill>
                  <a:srgbClr val="2A2A31"/>
                </a:solidFill>
                <a:latin typeface="Times New Roman"/>
                <a:cs typeface="Times New Roman"/>
              </a:rPr>
              <a:t>built</a:t>
            </a:r>
            <a:r>
              <a:rPr sz="1400" spc="35" dirty="0">
                <a:solidFill>
                  <a:srgbClr val="2A2A31"/>
                </a:solidFill>
                <a:latin typeface="Times New Roman"/>
                <a:cs typeface="Times New Roman"/>
              </a:rPr>
              <a:t> </a:t>
            </a:r>
            <a:r>
              <a:rPr sz="1400" spc="70" dirty="0">
                <a:solidFill>
                  <a:srgbClr val="2A2A31"/>
                </a:solidFill>
                <a:latin typeface="Times New Roman"/>
                <a:cs typeface="Times New Roman"/>
              </a:rPr>
              <a:t>on</a:t>
            </a:r>
            <a:r>
              <a:rPr sz="1400" spc="-30" dirty="0">
                <a:solidFill>
                  <a:srgbClr val="2A2A31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2A2A31"/>
                </a:solidFill>
                <a:latin typeface="Times New Roman"/>
                <a:cs typeface="Times New Roman"/>
              </a:rPr>
              <a:t>the</a:t>
            </a:r>
            <a:r>
              <a:rPr sz="1400" spc="20" dirty="0">
                <a:solidFill>
                  <a:srgbClr val="2A2A31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scientific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understanding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of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bonding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between atoms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or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molecules.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But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pro­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cesses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are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devised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by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man,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not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dictated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by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nature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300" dirty="0">
                <a:latin typeface="Times New Roman"/>
                <a:cs typeface="Times New Roman"/>
              </a:rPr>
              <a:t>-</a:t>
            </a:r>
            <a:r>
              <a:rPr sz="1400" spc="35" dirty="0">
                <a:latin typeface="Times New Roman"/>
                <a:cs typeface="Times New Roman"/>
              </a:rPr>
              <a:t>science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does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not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help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much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here.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best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approach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is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to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classify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according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to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purposes </a:t>
            </a:r>
            <a:r>
              <a:rPr sz="1400" spc="45" dirty="0">
                <a:latin typeface="Times New Roman"/>
                <a:cs typeface="Times New Roman"/>
              </a:rPr>
              <a:t>for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which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process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will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be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used, </a:t>
            </a:r>
            <a:r>
              <a:rPr sz="1400" spc="65" dirty="0">
                <a:latin typeface="Times New Roman"/>
                <a:cs typeface="Times New Roman"/>
              </a:rPr>
              <a:t>though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ambigui­</a:t>
            </a:r>
            <a:r>
              <a:rPr sz="1400" spc="30" dirty="0">
                <a:latin typeface="Times New Roman"/>
                <a:cs typeface="Times New Roman"/>
              </a:rPr>
              <a:t> ties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are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unavoidable.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One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adapted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to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their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use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in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technical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design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is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shown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4419600" y="2514600"/>
            <a:ext cx="3429000" cy="36194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>
              <a:lnSpc>
                <a:spcPct val="119500"/>
              </a:lnSpc>
            </a:pPr>
            <a:r>
              <a:rPr sz="1400" spc="55" dirty="0">
                <a:latin typeface="Times New Roman"/>
                <a:cs typeface="Times New Roman"/>
              </a:rPr>
              <a:t>in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5.i.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At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highest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level,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processes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are</a:t>
            </a:r>
            <a:r>
              <a:rPr sz="1400" spc="40" dirty="0">
                <a:latin typeface="Times New Roman"/>
                <a:cs typeface="Times New Roman"/>
              </a:rPr>
              <a:t> segregated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into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three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families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sug­</a:t>
            </a:r>
            <a:r>
              <a:rPr sz="1400" spc="35" dirty="0">
                <a:latin typeface="Times New Roman"/>
                <a:cs typeface="Times New Roman"/>
              </a:rPr>
              <a:t> gested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above,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which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we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will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abbreviate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as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i="1" spc="10" dirty="0">
                <a:latin typeface="Times New Roman"/>
                <a:cs typeface="Times New Roman"/>
              </a:rPr>
              <a:t>shaping,</a:t>
            </a:r>
            <a:r>
              <a:rPr sz="1400" i="1" spc="-95" dirty="0">
                <a:latin typeface="Times New Roman"/>
                <a:cs typeface="Times New Roman"/>
              </a:rPr>
              <a:t> </a:t>
            </a:r>
            <a:r>
              <a:rPr sz="1400" i="1" spc="-5" dirty="0">
                <a:latin typeface="Times New Roman"/>
                <a:cs typeface="Times New Roman"/>
              </a:rPr>
              <a:t>joining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3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and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i="1" spc="10" dirty="0">
                <a:latin typeface="Times New Roman"/>
                <a:cs typeface="Times New Roman"/>
              </a:rPr>
              <a:t>surface.</a:t>
            </a:r>
            <a:r>
              <a:rPr sz="1400" i="1" spc="3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Each </a:t>
            </a:r>
            <a:r>
              <a:rPr sz="1400" spc="-5" dirty="0">
                <a:latin typeface="Times New Roman"/>
                <a:cs typeface="Times New Roman"/>
              </a:rPr>
              <a:t>of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45" dirty="0" smtClean="0">
                <a:latin typeface="Times New Roman"/>
                <a:cs typeface="Times New Roman"/>
              </a:rPr>
              <a:t>these</a:t>
            </a:r>
            <a:r>
              <a:rPr lang="en-US" sz="1400" spc="45" dirty="0" smtClean="0">
                <a:latin typeface="Times New Roman"/>
                <a:cs typeface="Times New Roman"/>
              </a:rPr>
              <a:t> </a:t>
            </a:r>
            <a:r>
              <a:rPr sz="1400" spc="25" dirty="0" smtClean="0">
                <a:latin typeface="Times New Roman"/>
                <a:cs typeface="Times New Roman"/>
              </a:rPr>
              <a:t>is</a:t>
            </a:r>
            <a:r>
              <a:rPr sz="1400" spc="-40" dirty="0" smtClean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developed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in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way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shown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in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5.1,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partly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expanded </a:t>
            </a:r>
            <a:r>
              <a:rPr sz="1400" spc="45" dirty="0">
                <a:latin typeface="Times New Roman"/>
                <a:cs typeface="Times New Roman"/>
              </a:rPr>
              <a:t>to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indicate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classes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and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members.</a:t>
            </a:r>
            <a:endParaRPr sz="1400" dirty="0">
              <a:latin typeface="Times New Roman"/>
              <a:cs typeface="Times New Roman"/>
            </a:endParaRPr>
          </a:p>
          <a:p>
            <a:pPr marL="18415" marR="18415" indent="153035">
              <a:lnSpc>
                <a:spcPct val="120300"/>
              </a:lnSpc>
            </a:pPr>
            <a:r>
              <a:rPr sz="1400" spc="20" dirty="0">
                <a:latin typeface="Times New Roman"/>
                <a:cs typeface="Times New Roman"/>
              </a:rPr>
              <a:t>For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shaping,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first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question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is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"how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can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I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shape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this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material?"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The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20" dirty="0" smtClean="0">
                <a:latin typeface="Times New Roman"/>
                <a:cs typeface="Times New Roman"/>
              </a:rPr>
              <a:t>classes</a:t>
            </a:r>
            <a:r>
              <a:rPr lang="en-US" sz="1400" spc="20" dirty="0" smtClean="0">
                <a:latin typeface="Times New Roman"/>
                <a:cs typeface="Times New Roman"/>
              </a:rPr>
              <a:t> </a:t>
            </a:r>
            <a:r>
              <a:rPr sz="1400" spc="-15" dirty="0" smtClean="0">
                <a:latin typeface="Times New Roman"/>
                <a:cs typeface="Times New Roman"/>
              </a:rPr>
              <a:t>of</a:t>
            </a:r>
            <a:r>
              <a:rPr sz="1400" spc="65" dirty="0" smtClean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shaping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are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organized,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as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far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as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this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is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possible,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by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families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of</a:t>
            </a:r>
            <a:r>
              <a:rPr sz="1400" spc="45" dirty="0">
                <a:latin typeface="Times New Roman"/>
                <a:cs typeface="Times New Roman"/>
              </a:rPr>
              <a:t> materials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to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which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they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can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be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applied </a:t>
            </a:r>
            <a:r>
              <a:rPr sz="1400" spc="70" dirty="0">
                <a:latin typeface="Times New Roman"/>
                <a:cs typeface="Times New Roman"/>
              </a:rPr>
              <a:t>and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60" dirty="0" smtClean="0">
                <a:latin typeface="Times New Roman"/>
                <a:cs typeface="Times New Roman"/>
              </a:rPr>
              <a:t>the</a:t>
            </a:r>
            <a:r>
              <a:rPr lang="en-US" sz="1400" spc="60" dirty="0" smtClean="0">
                <a:latin typeface="Times New Roman"/>
                <a:cs typeface="Times New Roman"/>
              </a:rPr>
              <a:t> </a:t>
            </a:r>
            <a:r>
              <a:rPr sz="1400" spc="50" dirty="0" smtClean="0">
                <a:latin typeface="Times New Roman"/>
                <a:cs typeface="Times New Roman"/>
              </a:rPr>
              <a:t>underlying</a:t>
            </a:r>
            <a:r>
              <a:rPr sz="1400" spc="25" dirty="0" smtClean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similarities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between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65" dirty="0" smtClean="0">
                <a:latin typeface="Times New Roman"/>
                <a:cs typeface="Times New Roman"/>
              </a:rPr>
              <a:t>pro­</a:t>
            </a:r>
            <a:r>
              <a:rPr sz="1400" spc="20" dirty="0" smtClean="0">
                <a:latin typeface="Times New Roman"/>
                <a:cs typeface="Times New Roman"/>
              </a:rPr>
              <a:t>cesses </a:t>
            </a:r>
            <a:r>
              <a:rPr sz="1400" spc="40" dirty="0">
                <a:latin typeface="Times New Roman"/>
                <a:cs typeface="Times New Roman"/>
              </a:rPr>
              <a:t>themselves.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Each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has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many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mem­</a:t>
            </a:r>
            <a:r>
              <a:rPr sz="1400" spc="50" dirty="0">
                <a:latin typeface="Times New Roman"/>
                <a:cs typeface="Times New Roman"/>
              </a:rPr>
              <a:t> bers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(5.1,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top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row).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Technical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data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for</a:t>
            </a:r>
            <a:endParaRPr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314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6315075" cy="546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56388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5.1 A Classification </a:t>
            </a:r>
            <a:r>
              <a:rPr lang="en-US" sz="1400" b="1" dirty="0" smtClean="0"/>
              <a:t>of Processes</a:t>
            </a:r>
            <a:endParaRPr lang="en-US" sz="1400" b="1" dirty="0"/>
          </a:p>
          <a:p>
            <a:r>
              <a:rPr lang="en-US" sz="1400" i="1" dirty="0"/>
              <a:t>Based on groupings that </a:t>
            </a:r>
            <a:r>
              <a:rPr lang="en-US" sz="1400" i="1" dirty="0" smtClean="0"/>
              <a:t>are familiar </a:t>
            </a:r>
            <a:r>
              <a:rPr lang="en-US" sz="1400" i="1" dirty="0"/>
              <a:t>to engineers. </a:t>
            </a:r>
            <a:r>
              <a:rPr lang="en-US" sz="1400" i="1" dirty="0" smtClean="0"/>
              <a:t>The final column </a:t>
            </a:r>
            <a:r>
              <a:rPr lang="en-US" sz="1400" i="1" dirty="0"/>
              <a:t>shows a list </a:t>
            </a:r>
            <a:r>
              <a:rPr lang="en-US" sz="1400" i="1" dirty="0" smtClean="0"/>
              <a:t>of possible attributes </a:t>
            </a:r>
            <a:r>
              <a:rPr lang="en-US" sz="1400" i="1" dirty="0"/>
              <a:t>for a </a:t>
            </a:r>
            <a:r>
              <a:rPr lang="en-US" sz="1400" i="1" dirty="0" smtClean="0"/>
              <a:t>specific process. Top</a:t>
            </a:r>
            <a:r>
              <a:rPr lang="en-US" sz="1400" i="1" dirty="0"/>
              <a:t>, </a:t>
            </a:r>
            <a:r>
              <a:rPr lang="en-US" sz="1400" i="1" dirty="0" smtClean="0"/>
              <a:t>Classification </a:t>
            </a:r>
            <a:r>
              <a:rPr lang="en-US" sz="1400" i="1" dirty="0"/>
              <a:t>of </a:t>
            </a:r>
            <a:r>
              <a:rPr lang="en-US" sz="1400" i="1" dirty="0" smtClean="0"/>
              <a:t>Shaping Processes</a:t>
            </a:r>
            <a:r>
              <a:rPr lang="en-US" sz="1400" i="1" dirty="0"/>
              <a:t>; center, Classification </a:t>
            </a:r>
            <a:r>
              <a:rPr lang="en-US" sz="1400" dirty="0" smtClean="0"/>
              <a:t>of </a:t>
            </a:r>
            <a:r>
              <a:rPr lang="en-US" sz="1400" i="1" dirty="0" smtClean="0"/>
              <a:t>]</a:t>
            </a:r>
            <a:r>
              <a:rPr lang="en-US" sz="1400" i="1" dirty="0" err="1" smtClean="0"/>
              <a:t>oining</a:t>
            </a:r>
            <a:r>
              <a:rPr lang="en-US" sz="1400" i="1" dirty="0" smtClean="0"/>
              <a:t> Processes</a:t>
            </a:r>
            <a:r>
              <a:rPr lang="en-US" sz="1400" i="1" dirty="0"/>
              <a:t>; bottom</a:t>
            </a:r>
            <a:r>
              <a:rPr lang="en-US" sz="1400" i="1" dirty="0" smtClean="0"/>
              <a:t>, Classification </a:t>
            </a:r>
            <a:r>
              <a:rPr lang="en-US" sz="1400" dirty="0"/>
              <a:t>of </a:t>
            </a:r>
            <a:r>
              <a:rPr lang="en-US" sz="1400" i="1" dirty="0" smtClean="0"/>
              <a:t>Surface </a:t>
            </a:r>
            <a:r>
              <a:rPr lang="en-US" sz="1400" i="1" dirty="0"/>
              <a:t>Processes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30292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"/>
          <p:cNvSpPr txBox="1"/>
          <p:nvPr/>
        </p:nvSpPr>
        <p:spPr>
          <a:xfrm>
            <a:off x="381000" y="304800"/>
            <a:ext cx="3733800" cy="6196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 marR="72390">
              <a:lnSpc>
                <a:spcPct val="121000"/>
              </a:lnSpc>
            </a:pPr>
            <a:r>
              <a:rPr sz="1400" spc="45" dirty="0">
                <a:solidFill>
                  <a:srgbClr val="0C0C0C"/>
                </a:solidFill>
                <a:latin typeface="Times New Roman"/>
                <a:cs typeface="Times New Roman"/>
              </a:rPr>
              <a:t>each</a:t>
            </a:r>
            <a:r>
              <a:rPr sz="1400" spc="-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0C0C0C"/>
                </a:solidFill>
                <a:latin typeface="Times New Roman"/>
                <a:cs typeface="Times New Roman"/>
              </a:rPr>
              <a:t>member</a:t>
            </a:r>
            <a:r>
              <a:rPr sz="1400" spc="5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45" dirty="0">
                <a:solidFill>
                  <a:srgbClr val="0C0C0C"/>
                </a:solidFill>
                <a:latin typeface="Times New Roman"/>
                <a:cs typeface="Times New Roman"/>
              </a:rPr>
              <a:t>define</a:t>
            </a:r>
            <a:r>
              <a:rPr sz="1400" spc="1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0C0C0C"/>
                </a:solidFill>
                <a:latin typeface="Times New Roman"/>
                <a:cs typeface="Times New Roman"/>
              </a:rPr>
              <a:t>its</a:t>
            </a:r>
            <a:r>
              <a:rPr sz="1400" spc="-1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/>
                <a:cs typeface="Times New Roman"/>
              </a:rPr>
              <a:t>attributes</a:t>
            </a:r>
            <a:r>
              <a:rPr sz="1400" spc="-1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195" dirty="0">
                <a:solidFill>
                  <a:srgbClr val="0C0C0C"/>
                </a:solidFill>
                <a:latin typeface="Times New Roman"/>
                <a:cs typeface="Times New Roman"/>
              </a:rPr>
              <a:t>-</a:t>
            </a:r>
            <a:r>
              <a:rPr sz="1400" spc="-12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/>
                <a:cs typeface="Times New Roman"/>
              </a:rPr>
              <a:t>the</a:t>
            </a:r>
            <a:r>
              <a:rPr sz="1400" spc="3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35" dirty="0">
                <a:solidFill>
                  <a:srgbClr val="0C0C0C"/>
                </a:solidFill>
                <a:latin typeface="Times New Roman"/>
                <a:cs typeface="Times New Roman"/>
              </a:rPr>
              <a:t>details</a:t>
            </a:r>
            <a:r>
              <a:rPr sz="1400" spc="-5" dirty="0">
                <a:solidFill>
                  <a:srgbClr val="0C0C0C"/>
                </a:solidFill>
                <a:latin typeface="Times New Roman"/>
                <a:cs typeface="Times New Roman"/>
              </a:rPr>
              <a:t> of</a:t>
            </a:r>
            <a:r>
              <a:rPr sz="1400" spc="1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0C0C0C"/>
                </a:solidFill>
                <a:latin typeface="Times New Roman"/>
                <a:cs typeface="Times New Roman"/>
              </a:rPr>
              <a:t>the</a:t>
            </a:r>
            <a:r>
              <a:rPr sz="1400" spc="-1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/>
                <a:cs typeface="Times New Roman"/>
              </a:rPr>
              <a:t>shapes</a:t>
            </a:r>
            <a:r>
              <a:rPr sz="1400" spc="-4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0C0C0C"/>
                </a:solidFill>
                <a:latin typeface="Times New Roman"/>
                <a:cs typeface="Times New Roman"/>
              </a:rPr>
              <a:t>it</a:t>
            </a:r>
            <a:r>
              <a:rPr sz="1400" spc="-3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5" dirty="0">
                <a:solidFill>
                  <a:srgbClr val="0C0C0C"/>
                </a:solidFill>
                <a:latin typeface="Times New Roman"/>
                <a:cs typeface="Times New Roman"/>
              </a:rPr>
              <a:t>can</a:t>
            </a:r>
            <a:r>
              <a:rPr sz="1400" spc="-3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45" dirty="0">
                <a:solidFill>
                  <a:srgbClr val="0C0C0C"/>
                </a:solidFill>
                <a:latin typeface="Times New Roman"/>
                <a:cs typeface="Times New Roman"/>
              </a:rPr>
              <a:t>make</a:t>
            </a:r>
            <a:r>
              <a:rPr sz="1400" spc="3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60" dirty="0">
                <a:solidFill>
                  <a:srgbClr val="0C0C0C"/>
                </a:solidFill>
                <a:latin typeface="Times New Roman"/>
                <a:cs typeface="Times New Roman"/>
              </a:rPr>
              <a:t>and</a:t>
            </a:r>
            <a:r>
              <a:rPr sz="1400" spc="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5" dirty="0">
                <a:solidFill>
                  <a:srgbClr val="0C0C0C"/>
                </a:solidFill>
                <a:latin typeface="Times New Roman"/>
                <a:cs typeface="Times New Roman"/>
              </a:rPr>
              <a:t>the</a:t>
            </a:r>
            <a:r>
              <a:rPr sz="1400" spc="3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/>
                <a:cs typeface="Times New Roman"/>
              </a:rPr>
              <a:t>restrictions</a:t>
            </a:r>
            <a:r>
              <a:rPr sz="1400" spc="5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0C0C0C"/>
                </a:solidFill>
                <a:latin typeface="Times New Roman"/>
                <a:cs typeface="Times New Roman"/>
              </a:rPr>
              <a:t>it</a:t>
            </a:r>
            <a:r>
              <a:rPr sz="1400" spc="-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45" dirty="0">
                <a:solidFill>
                  <a:srgbClr val="0C0C0C"/>
                </a:solidFill>
                <a:latin typeface="Times New Roman"/>
                <a:cs typeface="Times New Roman"/>
              </a:rPr>
              <a:t>imposes</a:t>
            </a:r>
            <a:r>
              <a:rPr sz="1400" spc="-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75" dirty="0">
                <a:solidFill>
                  <a:srgbClr val="0C0C0C"/>
                </a:solidFill>
                <a:latin typeface="Times New Roman"/>
                <a:cs typeface="Times New Roman"/>
              </a:rPr>
              <a:t>on</a:t>
            </a:r>
            <a:r>
              <a:rPr sz="1400" spc="-3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15" dirty="0">
                <a:solidFill>
                  <a:srgbClr val="0C0C0C"/>
                </a:solidFill>
                <a:latin typeface="Times New Roman"/>
                <a:cs typeface="Times New Roman"/>
              </a:rPr>
              <a:t>size,</a:t>
            </a:r>
            <a:r>
              <a:rPr sz="1400" spc="-3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/>
                <a:cs typeface="Times New Roman"/>
              </a:rPr>
              <a:t>precision</a:t>
            </a:r>
            <a:r>
              <a:rPr sz="1400" spc="2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sz="1400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0C0C0C"/>
                </a:solidFill>
                <a:latin typeface="Times New Roman"/>
                <a:cs typeface="Times New Roman"/>
              </a:rPr>
              <a:t>cost,</a:t>
            </a:r>
            <a:r>
              <a:rPr sz="1400" spc="2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15" dirty="0">
                <a:solidFill>
                  <a:srgbClr val="0C0C0C"/>
                </a:solidFill>
                <a:latin typeface="Times New Roman"/>
                <a:cs typeface="Times New Roman"/>
              </a:rPr>
              <a:t>as</a:t>
            </a:r>
            <a:r>
              <a:rPr sz="1400" spc="-4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/>
                <a:cs typeface="Times New Roman"/>
              </a:rPr>
              <a:t>indicated</a:t>
            </a:r>
            <a:r>
              <a:rPr sz="1400" spc="50" dirty="0">
                <a:solidFill>
                  <a:srgbClr val="0C0C0C"/>
                </a:solidFill>
                <a:latin typeface="Times New Roman"/>
                <a:cs typeface="Times New Roman"/>
              </a:rPr>
              <a:t> in</a:t>
            </a:r>
            <a:r>
              <a:rPr sz="1400" spc="-1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/>
                <a:cs typeface="Times New Roman"/>
              </a:rPr>
              <a:t>the</a:t>
            </a:r>
            <a:r>
              <a:rPr sz="1400" spc="20" dirty="0">
                <a:solidFill>
                  <a:srgbClr val="0C0C0C"/>
                </a:solidFill>
                <a:latin typeface="Times New Roman"/>
                <a:cs typeface="Times New Roman"/>
              </a:rPr>
              <a:t> last</a:t>
            </a:r>
            <a:r>
              <a:rPr sz="1400" spc="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5" dirty="0">
                <a:solidFill>
                  <a:srgbClr val="1F1F1F"/>
                </a:solidFill>
                <a:latin typeface="Times New Roman"/>
                <a:cs typeface="Times New Roman"/>
              </a:rPr>
              <a:t>column</a:t>
            </a:r>
            <a:r>
              <a:rPr sz="1400" spc="25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sz="1400" spc="35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/>
                <a:cs typeface="Times New Roman"/>
              </a:rPr>
              <a:t>the</a:t>
            </a:r>
            <a:r>
              <a:rPr sz="1400" spc="-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/>
                <a:cs typeface="Times New Roman"/>
              </a:rPr>
              <a:t>figure.</a:t>
            </a:r>
            <a:endParaRPr sz="1400" dirty="0">
              <a:latin typeface="Times New Roman"/>
              <a:cs typeface="Times New Roman"/>
            </a:endParaRPr>
          </a:p>
          <a:p>
            <a:pPr marL="12700" marR="79375" indent="154940">
              <a:lnSpc>
                <a:spcPct val="119900"/>
              </a:lnSpc>
            </a:pPr>
            <a:r>
              <a:rPr sz="1400" spc="30" dirty="0">
                <a:solidFill>
                  <a:srgbClr val="0C0C0C"/>
                </a:solidFill>
                <a:latin typeface="Times New Roman"/>
                <a:cs typeface="Times New Roman"/>
              </a:rPr>
              <a:t>T</a:t>
            </a:r>
            <a:r>
              <a:rPr sz="1400" spc="80" dirty="0">
                <a:solidFill>
                  <a:srgbClr val="0C0C0C"/>
                </a:solidFill>
                <a:latin typeface="Times New Roman"/>
                <a:cs typeface="Times New Roman"/>
              </a:rPr>
              <a:t>h</a:t>
            </a:r>
            <a:r>
              <a:rPr sz="1400" spc="40" dirty="0">
                <a:solidFill>
                  <a:srgbClr val="343434"/>
                </a:solidFill>
                <a:latin typeface="Times New Roman"/>
                <a:cs typeface="Times New Roman"/>
              </a:rPr>
              <a:t>e</a:t>
            </a:r>
            <a:r>
              <a:rPr sz="1400" spc="-25" dirty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0C0C0C"/>
                </a:solidFill>
                <a:latin typeface="Times New Roman"/>
                <a:cs typeface="Times New Roman"/>
              </a:rPr>
              <a:t>choice</a:t>
            </a:r>
            <a:r>
              <a:rPr sz="1400" spc="2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C0C0C"/>
                </a:solidFill>
                <a:latin typeface="Times New Roman"/>
                <a:cs typeface="Times New Roman"/>
              </a:rPr>
              <a:t>of</a:t>
            </a:r>
            <a:r>
              <a:rPr sz="1400" spc="3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0C0C0C"/>
                </a:solidFill>
                <a:latin typeface="Times New Roman"/>
                <a:cs typeface="Times New Roman"/>
              </a:rPr>
              <a:t>process</a:t>
            </a:r>
            <a:r>
              <a:rPr sz="1400" spc="6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0C0C0C"/>
                </a:solidFill>
                <a:latin typeface="Times New Roman"/>
                <a:cs typeface="Times New Roman"/>
              </a:rPr>
              <a:t>is</a:t>
            </a:r>
            <a:r>
              <a:rPr sz="1400" spc="-3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60" dirty="0">
                <a:solidFill>
                  <a:srgbClr val="0C0C0C"/>
                </a:solidFill>
                <a:latin typeface="Times New Roman"/>
                <a:cs typeface="Times New Roman"/>
              </a:rPr>
              <a:t>determined</a:t>
            </a:r>
            <a:r>
              <a:rPr sz="1400" spc="3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0C0C0C"/>
                </a:solidFill>
                <a:latin typeface="Times New Roman"/>
                <a:cs typeface="Times New Roman"/>
              </a:rPr>
              <a:t>by</a:t>
            </a:r>
            <a:r>
              <a:rPr sz="140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/>
                <a:cs typeface="Times New Roman"/>
              </a:rPr>
              <a:t>the</a:t>
            </a:r>
            <a:r>
              <a:rPr sz="1400" spc="2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/>
                <a:cs typeface="Times New Roman"/>
              </a:rPr>
              <a:t>materials</a:t>
            </a:r>
            <a:r>
              <a:rPr sz="1400" spc="3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45" dirty="0">
                <a:solidFill>
                  <a:srgbClr val="0C0C0C"/>
                </a:solidFill>
                <a:latin typeface="Times New Roman"/>
                <a:cs typeface="Times New Roman"/>
              </a:rPr>
              <a:t>to</a:t>
            </a:r>
            <a:r>
              <a:rPr sz="1400" spc="-4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5" dirty="0">
                <a:solidFill>
                  <a:srgbClr val="0C0C0C"/>
                </a:solidFill>
                <a:latin typeface="Times New Roman"/>
                <a:cs typeface="Times New Roman"/>
              </a:rPr>
              <a:t>be</a:t>
            </a:r>
            <a:r>
              <a:rPr sz="1400" spc="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1F1F1F"/>
                </a:solidFill>
                <a:latin typeface="Times New Roman"/>
                <a:cs typeface="Times New Roman"/>
              </a:rPr>
              <a:t>shaped,</a:t>
            </a:r>
            <a:r>
              <a:rPr sz="1400" spc="25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400" spc="55" dirty="0">
                <a:solidFill>
                  <a:srgbClr val="0C0C0C"/>
                </a:solidFill>
                <a:latin typeface="Times New Roman"/>
                <a:cs typeface="Times New Roman"/>
              </a:rPr>
              <a:t>the</a:t>
            </a:r>
            <a:r>
              <a:rPr sz="1400" spc="-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5" dirty="0">
                <a:solidFill>
                  <a:srgbClr val="0C0C0C"/>
                </a:solidFill>
                <a:latin typeface="Times New Roman"/>
                <a:cs typeface="Times New Roman"/>
              </a:rPr>
              <a:t>shape</a:t>
            </a:r>
            <a:r>
              <a:rPr sz="1400" spc="3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C0C0C"/>
                </a:solidFill>
                <a:latin typeface="Times New Roman"/>
                <a:cs typeface="Times New Roman"/>
              </a:rPr>
              <a:t>itself</a:t>
            </a:r>
            <a:r>
              <a:rPr sz="1400" spc="9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0C0C0C"/>
                </a:solidFill>
                <a:latin typeface="Times New Roman"/>
                <a:cs typeface="Times New Roman"/>
              </a:rPr>
              <a:t>and</a:t>
            </a:r>
            <a:r>
              <a:rPr sz="140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/>
                <a:cs typeface="Times New Roman"/>
              </a:rPr>
              <a:t>the</a:t>
            </a:r>
            <a:r>
              <a:rPr sz="1400" spc="2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/>
                <a:cs typeface="Times New Roman"/>
              </a:rPr>
              <a:t>economics</a:t>
            </a:r>
            <a:r>
              <a:rPr sz="1400" spc="1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0C0C0C"/>
                </a:solidFill>
                <a:latin typeface="Times New Roman"/>
                <a:cs typeface="Times New Roman"/>
              </a:rPr>
              <a:t>of</a:t>
            </a:r>
            <a:r>
              <a:rPr sz="1400" spc="4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/>
                <a:cs typeface="Times New Roman"/>
              </a:rPr>
              <a:t>the</a:t>
            </a:r>
            <a:r>
              <a:rPr sz="1400" spc="2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0C0C0C"/>
                </a:solidFill>
                <a:latin typeface="Times New Roman"/>
                <a:cs typeface="Times New Roman"/>
              </a:rPr>
              <a:t>process.</a:t>
            </a:r>
            <a:r>
              <a:rPr sz="1400" spc="2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5" dirty="0">
                <a:solidFill>
                  <a:srgbClr val="0C0C0C"/>
                </a:solidFill>
                <a:latin typeface="Times New Roman"/>
                <a:cs typeface="Times New Roman"/>
              </a:rPr>
              <a:t>When</a:t>
            </a:r>
            <a:r>
              <a:rPr sz="1400" spc="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/>
                <a:cs typeface="Times New Roman"/>
              </a:rPr>
              <a:t>the</a:t>
            </a:r>
            <a:r>
              <a:rPr sz="1400" spc="2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45" dirty="0">
                <a:solidFill>
                  <a:srgbClr val="0C0C0C"/>
                </a:solidFill>
                <a:latin typeface="Times New Roman"/>
                <a:cs typeface="Times New Roman"/>
              </a:rPr>
              <a:t>material</a:t>
            </a:r>
            <a:r>
              <a:rPr sz="1400" spc="3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0C0C0C"/>
                </a:solidFill>
                <a:latin typeface="Times New Roman"/>
                <a:cs typeface="Times New Roman"/>
              </a:rPr>
              <a:t>is</a:t>
            </a:r>
            <a:r>
              <a:rPr sz="1400" spc="-1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0C0C0C"/>
                </a:solidFill>
                <a:latin typeface="Times New Roman"/>
                <a:cs typeface="Times New Roman"/>
              </a:rPr>
              <a:t>a</a:t>
            </a:r>
            <a:r>
              <a:rPr sz="1400" spc="-1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45" dirty="0">
                <a:solidFill>
                  <a:srgbClr val="0C0C0C"/>
                </a:solidFill>
                <a:latin typeface="Times New Roman"/>
                <a:cs typeface="Times New Roman"/>
              </a:rPr>
              <a:t>thermoplastic</a:t>
            </a:r>
            <a:r>
              <a:rPr sz="1400" spc="2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sz="1400" spc="-20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400" spc="55" dirty="0">
                <a:solidFill>
                  <a:srgbClr val="0C0C0C"/>
                </a:solidFill>
                <a:latin typeface="Times New Roman"/>
                <a:cs typeface="Times New Roman"/>
              </a:rPr>
              <a:t>the</a:t>
            </a:r>
            <a:r>
              <a:rPr sz="1400" spc="2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/>
                <a:cs typeface="Times New Roman"/>
              </a:rPr>
              <a:t>shape</a:t>
            </a:r>
            <a:r>
              <a:rPr sz="1400" spc="-2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0C0C0C"/>
                </a:solidFill>
                <a:latin typeface="Times New Roman"/>
                <a:cs typeface="Times New Roman"/>
              </a:rPr>
              <a:t>is</a:t>
            </a:r>
            <a:r>
              <a:rPr sz="1400" spc="-4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35" dirty="0">
                <a:solidFill>
                  <a:srgbClr val="0C0C0C"/>
                </a:solidFill>
                <a:latin typeface="Times New Roman"/>
                <a:cs typeface="Times New Roman"/>
              </a:rPr>
              <a:t>complex,</a:t>
            </a:r>
            <a:r>
              <a:rPr sz="140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/>
                <a:cs typeface="Times New Roman"/>
              </a:rPr>
              <a:t>with</a:t>
            </a:r>
            <a:r>
              <a:rPr sz="1400" spc="3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65" dirty="0" smtClean="0">
                <a:solidFill>
                  <a:srgbClr val="0C0C0C"/>
                </a:solidFill>
                <a:latin typeface="Times New Roman"/>
                <a:cs typeface="Times New Roman"/>
              </a:rPr>
              <a:t>dou­</a:t>
            </a:r>
            <a:r>
              <a:rPr sz="1400" spc="35" dirty="0" smtClean="0">
                <a:solidFill>
                  <a:srgbClr val="0C0C0C"/>
                </a:solidFill>
                <a:latin typeface="Times New Roman"/>
                <a:cs typeface="Times New Roman"/>
              </a:rPr>
              <a:t>bly-curved</a:t>
            </a:r>
            <a:r>
              <a:rPr sz="1400" spc="85" dirty="0" smtClean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35" dirty="0">
                <a:solidFill>
                  <a:srgbClr val="0C0C0C"/>
                </a:solidFill>
                <a:latin typeface="Times New Roman"/>
                <a:cs typeface="Times New Roman"/>
              </a:rPr>
              <a:t>surfaces,</a:t>
            </a:r>
            <a:r>
              <a:rPr sz="1400" spc="1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/>
                <a:cs typeface="Times New Roman"/>
              </a:rPr>
              <a:t>economics</a:t>
            </a:r>
            <a:r>
              <a:rPr sz="1400" spc="1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0C0C0C"/>
                </a:solidFill>
                <a:latin typeface="Times New Roman"/>
                <a:cs typeface="Times New Roman"/>
              </a:rPr>
              <a:t>favor</a:t>
            </a:r>
            <a:r>
              <a:rPr sz="1400" spc="2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/>
                <a:cs typeface="Times New Roman"/>
              </a:rPr>
              <a:t>injection</a:t>
            </a:r>
            <a:r>
              <a:rPr sz="1400" spc="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/>
                <a:cs typeface="Times New Roman"/>
              </a:rPr>
              <a:t>molding</a:t>
            </a:r>
            <a:r>
              <a:rPr sz="1400" spc="2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0C0C0C"/>
                </a:solidFill>
                <a:latin typeface="Times New Roman"/>
                <a:cs typeface="Times New Roman"/>
              </a:rPr>
              <a:t>(5.2).</a:t>
            </a:r>
            <a:r>
              <a:rPr sz="1400" spc="1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15" dirty="0">
                <a:solidFill>
                  <a:srgbClr val="0C0C0C"/>
                </a:solidFill>
                <a:latin typeface="Times New Roman"/>
                <a:cs typeface="Times New Roman"/>
              </a:rPr>
              <a:t>Steel</a:t>
            </a:r>
            <a:r>
              <a:rPr sz="1400" spc="-2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/>
                <a:cs typeface="Times New Roman"/>
              </a:rPr>
              <a:t>molds </a:t>
            </a:r>
            <a:r>
              <a:rPr sz="1400" spc="60" dirty="0">
                <a:solidFill>
                  <a:srgbClr val="343434"/>
                </a:solidFill>
                <a:latin typeface="Times New Roman"/>
                <a:cs typeface="Times New Roman"/>
              </a:rPr>
              <a:t>a</a:t>
            </a:r>
            <a:r>
              <a:rPr sz="1400" spc="70" dirty="0">
                <a:solidFill>
                  <a:srgbClr val="343434"/>
                </a:solidFill>
                <a:latin typeface="Times New Roman"/>
                <a:cs typeface="Times New Roman"/>
              </a:rPr>
              <a:t>r</a:t>
            </a:r>
            <a:r>
              <a:rPr sz="1400" spc="40" dirty="0">
                <a:solidFill>
                  <a:srgbClr val="0C0C0C"/>
                </a:solidFill>
                <a:latin typeface="Times New Roman"/>
                <a:cs typeface="Times New Roman"/>
              </a:rPr>
              <a:t>e</a:t>
            </a:r>
            <a:r>
              <a:rPr sz="1400" spc="35" dirty="0">
                <a:solidFill>
                  <a:srgbClr val="0C0C0C"/>
                </a:solidFill>
                <a:latin typeface="Times New Roman"/>
                <a:cs typeface="Times New Roman"/>
              </a:rPr>
              <a:t> very</a:t>
            </a:r>
            <a:r>
              <a:rPr sz="1400" spc="-1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0C0C0C"/>
                </a:solidFill>
                <a:latin typeface="Times New Roman"/>
                <a:cs typeface="Times New Roman"/>
              </a:rPr>
              <a:t>expensive,</a:t>
            </a:r>
            <a:r>
              <a:rPr sz="1400" spc="5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/>
                <a:cs typeface="Times New Roman"/>
              </a:rPr>
              <a:t>so</a:t>
            </a:r>
            <a:r>
              <a:rPr sz="1400" spc="-5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/>
                <a:cs typeface="Times New Roman"/>
              </a:rPr>
              <a:t>for</a:t>
            </a:r>
            <a:r>
              <a:rPr sz="1400" spc="-7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35" dirty="0">
                <a:solidFill>
                  <a:srgbClr val="0C0C0C"/>
                </a:solidFill>
                <a:latin typeface="Times New Roman"/>
                <a:cs typeface="Times New Roman"/>
              </a:rPr>
              <a:t>very</a:t>
            </a:r>
            <a:r>
              <a:rPr sz="1400" spc="-2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35" dirty="0">
                <a:solidFill>
                  <a:srgbClr val="0C0C0C"/>
                </a:solidFill>
                <a:latin typeface="Times New Roman"/>
                <a:cs typeface="Times New Roman"/>
              </a:rPr>
              <a:t>small</a:t>
            </a:r>
            <a:r>
              <a:rPr sz="1400" spc="-4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/>
                <a:cs typeface="Times New Roman"/>
              </a:rPr>
              <a:t>batch</a:t>
            </a:r>
            <a:r>
              <a:rPr sz="1400" spc="2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10" dirty="0">
                <a:solidFill>
                  <a:srgbClr val="1F1F1F"/>
                </a:solidFill>
                <a:latin typeface="Times New Roman"/>
                <a:cs typeface="Times New Roman"/>
              </a:rPr>
              <a:t>sizes</a:t>
            </a:r>
            <a:r>
              <a:rPr sz="1400" spc="15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/>
                <a:cs typeface="Times New Roman"/>
              </a:rPr>
              <a:t>(</a:t>
            </a:r>
            <a:r>
              <a:rPr sz="1400" spc="50" dirty="0">
                <a:solidFill>
                  <a:srgbClr val="0C0C0C"/>
                </a:solidFill>
                <a:latin typeface="Times New Roman"/>
                <a:cs typeface="Times New Roman"/>
              </a:rPr>
              <a:t>around</a:t>
            </a:r>
            <a:r>
              <a:rPr sz="1400" spc="3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srgbClr val="0C0C0C"/>
                </a:solidFill>
                <a:latin typeface="Times New Roman"/>
                <a:cs typeface="Times New Roman"/>
              </a:rPr>
              <a:t>1</a:t>
            </a:r>
            <a:r>
              <a:rPr sz="1400" spc="110" dirty="0">
                <a:solidFill>
                  <a:srgbClr val="0C0C0C"/>
                </a:solidFill>
                <a:latin typeface="Times New Roman"/>
                <a:cs typeface="Times New Roman"/>
              </a:rPr>
              <a:t>0)</a:t>
            </a:r>
            <a:r>
              <a:rPr sz="1400" spc="5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60" dirty="0">
                <a:solidFill>
                  <a:srgbClr val="0C0C0C"/>
                </a:solidFill>
                <a:latin typeface="Times New Roman"/>
                <a:cs typeface="Times New Roman"/>
              </a:rPr>
              <a:t>an</a:t>
            </a:r>
            <a:r>
              <a:rPr sz="1400" spc="-1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/>
                <a:cs typeface="Times New Roman"/>
              </a:rPr>
              <a:t>epoxy</a:t>
            </a:r>
            <a:r>
              <a:rPr sz="1400" spc="-5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/>
                <a:cs typeface="Times New Roman"/>
              </a:rPr>
              <a:t>mold</a:t>
            </a:r>
            <a:r>
              <a:rPr sz="1400" spc="2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0C0C0C"/>
                </a:solidFill>
                <a:latin typeface="Times New Roman"/>
                <a:cs typeface="Times New Roman"/>
              </a:rPr>
              <a:t>is</a:t>
            </a:r>
            <a:r>
              <a:rPr sz="1400" spc="-3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35" dirty="0">
                <a:solidFill>
                  <a:srgbClr val="0C0C0C"/>
                </a:solidFill>
                <a:latin typeface="Times New Roman"/>
                <a:cs typeface="Times New Roman"/>
              </a:rPr>
              <a:t>used;</a:t>
            </a:r>
            <a:r>
              <a:rPr sz="1400" spc="2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/>
                <a:cs typeface="Times New Roman"/>
              </a:rPr>
              <a:t>for</a:t>
            </a:r>
            <a:r>
              <a:rPr sz="1400" spc="-2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140" dirty="0">
                <a:solidFill>
                  <a:srgbClr val="0C0C0C"/>
                </a:solidFill>
                <a:latin typeface="Times New Roman"/>
                <a:cs typeface="Times New Roman"/>
              </a:rPr>
              <a:t>10</a:t>
            </a:r>
            <a:r>
              <a:rPr sz="1400" spc="130" dirty="0">
                <a:solidFill>
                  <a:srgbClr val="0C0C0C"/>
                </a:solidFill>
                <a:latin typeface="Times New Roman"/>
                <a:cs typeface="Times New Roman"/>
              </a:rPr>
              <a:t>0</a:t>
            </a:r>
            <a:r>
              <a:rPr sz="1400" spc="-15" dirty="0">
                <a:solidFill>
                  <a:srgbClr val="343434"/>
                </a:solidFill>
                <a:latin typeface="Times New Roman"/>
                <a:cs typeface="Times New Roman"/>
              </a:rPr>
              <a:t>,</a:t>
            </a:r>
            <a:r>
              <a:rPr sz="1400" spc="70" dirty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srgbClr val="0C0C0C"/>
                </a:solidFill>
                <a:latin typeface="Times New Roman"/>
                <a:cs typeface="Times New Roman"/>
              </a:rPr>
              <a:t>a</a:t>
            </a:r>
            <a:r>
              <a:rPr sz="1400" spc="-1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35" dirty="0">
                <a:solidFill>
                  <a:srgbClr val="0C0C0C"/>
                </a:solidFill>
                <a:latin typeface="Times New Roman"/>
                <a:cs typeface="Times New Roman"/>
              </a:rPr>
              <a:t>metal-filled</a:t>
            </a:r>
            <a:r>
              <a:rPr sz="1400" spc="8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/>
                <a:cs typeface="Times New Roman"/>
              </a:rPr>
              <a:t>epoxy</a:t>
            </a:r>
            <a:r>
              <a:rPr sz="1400" spc="-3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45" dirty="0">
                <a:solidFill>
                  <a:srgbClr val="0C0C0C"/>
                </a:solidFill>
                <a:latin typeface="Times New Roman"/>
                <a:cs typeface="Times New Roman"/>
              </a:rPr>
              <a:t>mold</a:t>
            </a:r>
            <a:r>
              <a:rPr sz="1400" spc="-5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0C0C0C"/>
                </a:solidFill>
                <a:latin typeface="Times New Roman"/>
                <a:cs typeface="Times New Roman"/>
              </a:rPr>
              <a:t>just</a:t>
            </a:r>
            <a:r>
              <a:rPr sz="1400" spc="1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1F1F1F"/>
                </a:solidFill>
                <a:latin typeface="Times New Roman"/>
                <a:cs typeface="Times New Roman"/>
              </a:rPr>
              <a:t>survives;</a:t>
            </a:r>
            <a:r>
              <a:rPr sz="1400" spc="10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/>
                <a:cs typeface="Times New Roman"/>
              </a:rPr>
              <a:t>for</a:t>
            </a:r>
            <a:r>
              <a:rPr sz="1400" spc="-2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155" dirty="0">
                <a:solidFill>
                  <a:srgbClr val="0C0C0C"/>
                </a:solidFill>
                <a:latin typeface="Times New Roman"/>
                <a:cs typeface="Times New Roman"/>
              </a:rPr>
              <a:t>100,000,</a:t>
            </a:r>
            <a:r>
              <a:rPr sz="1400" spc="-2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35" dirty="0">
                <a:solidFill>
                  <a:srgbClr val="0C0C0C"/>
                </a:solidFill>
                <a:latin typeface="Times New Roman"/>
                <a:cs typeface="Times New Roman"/>
              </a:rPr>
              <a:t>tool</a:t>
            </a:r>
            <a:r>
              <a:rPr sz="1400" spc="1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0C0C0C"/>
                </a:solidFill>
                <a:latin typeface="Times New Roman"/>
                <a:cs typeface="Times New Roman"/>
              </a:rPr>
              <a:t>steel</a:t>
            </a:r>
            <a:r>
              <a:rPr sz="1400" spc="-2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20" dirty="0">
                <a:solidFill>
                  <a:srgbClr val="0C0C0C"/>
                </a:solidFill>
                <a:latin typeface="Times New Roman"/>
                <a:cs typeface="Times New Roman"/>
              </a:rPr>
              <a:t>is</a:t>
            </a:r>
            <a:r>
              <a:rPr sz="1400" spc="-4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35" dirty="0" smtClean="0">
                <a:solidFill>
                  <a:srgbClr val="0C0C0C"/>
                </a:solidFill>
                <a:latin typeface="Times New Roman"/>
                <a:cs typeface="Times New Roman"/>
              </a:rPr>
              <a:t>neces­</a:t>
            </a:r>
            <a:r>
              <a:rPr sz="1400" spc="10" dirty="0" smtClean="0">
                <a:solidFill>
                  <a:srgbClr val="1F1F1F"/>
                </a:solidFill>
                <a:latin typeface="Times New Roman"/>
                <a:cs typeface="Times New Roman"/>
              </a:rPr>
              <a:t>sary</a:t>
            </a:r>
            <a:r>
              <a:rPr sz="1400" spc="10" dirty="0">
                <a:solidFill>
                  <a:srgbClr val="1F1F1F"/>
                </a:solidFill>
                <a:latin typeface="Times New Roman"/>
                <a:cs typeface="Times New Roman"/>
              </a:rPr>
              <a:t>,</a:t>
            </a:r>
            <a:r>
              <a:rPr sz="1400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sz="1400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1F1F1F"/>
                </a:solidFill>
                <a:latin typeface="Times New Roman"/>
                <a:cs typeface="Times New Roman"/>
              </a:rPr>
              <a:t>above</a:t>
            </a:r>
            <a:r>
              <a:rPr sz="1400" spc="-5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400" spc="55" dirty="0">
                <a:solidFill>
                  <a:srgbClr val="0C0C0C"/>
                </a:solidFill>
                <a:latin typeface="Times New Roman"/>
                <a:cs typeface="Times New Roman"/>
              </a:rPr>
              <a:t>that</a:t>
            </a:r>
            <a:r>
              <a:rPr sz="1400" spc="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/>
                <a:cs typeface="Times New Roman"/>
              </a:rPr>
              <a:t>only</a:t>
            </a:r>
            <a:r>
              <a:rPr sz="1400" spc="-4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/>
                <a:cs typeface="Times New Roman"/>
              </a:rPr>
              <a:t>molds</a:t>
            </a:r>
            <a:r>
              <a:rPr sz="1400" spc="1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C0C0C"/>
                </a:solidFill>
                <a:latin typeface="Times New Roman"/>
                <a:cs typeface="Times New Roman"/>
              </a:rPr>
              <a:t>of</a:t>
            </a:r>
            <a:r>
              <a:rPr sz="1400" spc="3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0C0C0C"/>
                </a:solidFill>
                <a:latin typeface="Times New Roman"/>
                <a:cs typeface="Times New Roman"/>
              </a:rPr>
              <a:t>Stellite</a:t>
            </a:r>
            <a:r>
              <a:rPr sz="1400" spc="20" dirty="0">
                <a:solidFill>
                  <a:srgbClr val="0C0C0C"/>
                </a:solidFill>
                <a:latin typeface="Times New Roman"/>
                <a:cs typeface="Times New Roman"/>
              </a:rPr>
              <a:t> (</a:t>
            </a:r>
            <a:r>
              <a:rPr sz="1400" spc="25" dirty="0">
                <a:solidFill>
                  <a:srgbClr val="0C0C0C"/>
                </a:solidFill>
                <a:latin typeface="Times New Roman"/>
                <a:cs typeface="Times New Roman"/>
              </a:rPr>
              <a:t>an</a:t>
            </a:r>
            <a:r>
              <a:rPr sz="1400" spc="-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15" dirty="0">
                <a:solidFill>
                  <a:srgbClr val="0C0C0C"/>
                </a:solidFill>
                <a:latin typeface="Times New Roman"/>
                <a:cs typeface="Times New Roman"/>
              </a:rPr>
              <a:t>alloy</a:t>
            </a:r>
            <a:r>
              <a:rPr sz="1400" spc="-5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35" dirty="0">
                <a:solidFill>
                  <a:srgbClr val="0C0C0C"/>
                </a:solidFill>
                <a:latin typeface="Times New Roman"/>
                <a:cs typeface="Times New Roman"/>
              </a:rPr>
              <a:t>based</a:t>
            </a:r>
            <a:r>
              <a:rPr sz="1400" spc="6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75" dirty="0">
                <a:solidFill>
                  <a:srgbClr val="0C0C0C"/>
                </a:solidFill>
                <a:latin typeface="Times New Roman"/>
                <a:cs typeface="Times New Roman"/>
              </a:rPr>
              <a:t>on</a:t>
            </a:r>
            <a:r>
              <a:rPr sz="1400" spc="-1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35" dirty="0">
                <a:solidFill>
                  <a:srgbClr val="0C0C0C"/>
                </a:solidFill>
                <a:latin typeface="Times New Roman"/>
                <a:cs typeface="Times New Roman"/>
              </a:rPr>
              <a:t>cobal</a:t>
            </a:r>
            <a:r>
              <a:rPr sz="1400" spc="95" dirty="0">
                <a:solidFill>
                  <a:srgbClr val="0C0C0C"/>
                </a:solidFill>
                <a:latin typeface="Times New Roman"/>
                <a:cs typeface="Times New Roman"/>
              </a:rPr>
              <a:t>t</a:t>
            </a:r>
            <a:r>
              <a:rPr sz="1400" spc="-25" dirty="0">
                <a:solidFill>
                  <a:srgbClr val="343434"/>
                </a:solidFill>
                <a:latin typeface="Times New Roman"/>
                <a:cs typeface="Times New Roman"/>
              </a:rPr>
              <a:t>,</a:t>
            </a:r>
            <a:r>
              <a:rPr sz="1400" spc="5" dirty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400" spc="45" dirty="0">
                <a:solidFill>
                  <a:srgbClr val="0C0C0C"/>
                </a:solidFill>
                <a:latin typeface="Times New Roman"/>
                <a:cs typeface="Times New Roman"/>
              </a:rPr>
              <a:t>tungsten</a:t>
            </a:r>
            <a:r>
              <a:rPr sz="1400" spc="6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60" dirty="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sz="1400" spc="30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400" spc="55" dirty="0">
                <a:solidFill>
                  <a:srgbClr val="1F1F1F"/>
                </a:solidFill>
                <a:latin typeface="Times New Roman"/>
                <a:cs typeface="Times New Roman"/>
              </a:rPr>
              <a:t>chromium</a:t>
            </a:r>
            <a:r>
              <a:rPr sz="1400" spc="35" dirty="0">
                <a:solidFill>
                  <a:srgbClr val="1F1F1F"/>
                </a:solidFill>
                <a:latin typeface="Times New Roman"/>
                <a:cs typeface="Times New Roman"/>
              </a:rPr>
              <a:t>)</a:t>
            </a:r>
            <a:r>
              <a:rPr sz="1400" spc="75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0C0C0C"/>
                </a:solidFill>
                <a:latin typeface="Times New Roman"/>
                <a:cs typeface="Times New Roman"/>
              </a:rPr>
              <a:t>suffice.</a:t>
            </a:r>
            <a:endParaRPr sz="1400" dirty="0">
              <a:latin typeface="Times New Roman"/>
              <a:cs typeface="Times New Roman"/>
            </a:endParaRPr>
          </a:p>
          <a:p>
            <a:pPr marL="24765" marR="27940" indent="148590">
              <a:lnSpc>
                <a:spcPct val="119400"/>
              </a:lnSpc>
              <a:spcBef>
                <a:spcPts val="5"/>
              </a:spcBef>
            </a:pPr>
            <a:r>
              <a:rPr sz="1400" spc="20" dirty="0">
                <a:solidFill>
                  <a:srgbClr val="0C0C0C"/>
                </a:solidFill>
                <a:latin typeface="Times New Roman"/>
                <a:cs typeface="Times New Roman"/>
              </a:rPr>
              <a:t>Metals</a:t>
            </a:r>
            <a:r>
              <a:rPr sz="1400" spc="3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/>
                <a:cs typeface="Times New Roman"/>
              </a:rPr>
              <a:t>compete</a:t>
            </a:r>
            <a:r>
              <a:rPr sz="1400" spc="4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0C0C0C"/>
                </a:solidFill>
                <a:latin typeface="Times New Roman"/>
                <a:cs typeface="Times New Roman"/>
              </a:rPr>
              <a:t>directly</a:t>
            </a:r>
            <a:r>
              <a:rPr sz="1400" spc="-6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/>
                <a:cs typeface="Times New Roman"/>
              </a:rPr>
              <a:t>with</a:t>
            </a:r>
            <a:r>
              <a:rPr sz="1400" spc="1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20" dirty="0" smtClean="0">
                <a:solidFill>
                  <a:srgbClr val="0C0C0C"/>
                </a:solidFill>
                <a:latin typeface="Times New Roman"/>
                <a:cs typeface="Times New Roman"/>
              </a:rPr>
              <a:t>poly­</a:t>
            </a:r>
            <a:r>
              <a:rPr sz="1400" spc="50" dirty="0" smtClean="0">
                <a:solidFill>
                  <a:srgbClr val="0C0C0C"/>
                </a:solidFill>
                <a:latin typeface="Times New Roman"/>
                <a:cs typeface="Times New Roman"/>
              </a:rPr>
              <a:t>mers</a:t>
            </a:r>
            <a:r>
              <a:rPr sz="1400" dirty="0" smtClean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sz="1400" spc="-30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0C0C0C"/>
                </a:solidFill>
                <a:latin typeface="Times New Roman"/>
                <a:cs typeface="Times New Roman"/>
              </a:rPr>
              <a:t>filling</a:t>
            </a:r>
            <a:r>
              <a:rPr sz="1400" spc="-5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/>
                <a:cs typeface="Times New Roman"/>
              </a:rPr>
              <a:t>these</a:t>
            </a:r>
            <a:r>
              <a:rPr sz="1400" spc="1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0C0C0C"/>
                </a:solidFill>
                <a:latin typeface="Times New Roman"/>
                <a:cs typeface="Times New Roman"/>
              </a:rPr>
              <a:t>roles.</a:t>
            </a:r>
            <a:r>
              <a:rPr sz="1400" spc="2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0C0C0C"/>
                </a:solidFill>
                <a:latin typeface="Times New Roman"/>
                <a:cs typeface="Times New Roman"/>
              </a:rPr>
              <a:t>Die-casting</a:t>
            </a:r>
            <a:r>
              <a:rPr sz="1400" spc="1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1F1F1F"/>
                </a:solidFill>
                <a:latin typeface="Times New Roman"/>
                <a:cs typeface="Times New Roman"/>
              </a:rPr>
              <a:t>(5.3)</a:t>
            </a:r>
            <a:r>
              <a:rPr sz="1400" spc="25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sz="1400" spc="60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400" spc="60" dirty="0">
                <a:solidFill>
                  <a:srgbClr val="0C0C0C"/>
                </a:solidFill>
                <a:latin typeface="Times New Roman"/>
                <a:cs typeface="Times New Roman"/>
              </a:rPr>
              <a:t>aluminum and</a:t>
            </a:r>
            <a:r>
              <a:rPr sz="1400" spc="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/>
                <a:cs typeface="Times New Roman"/>
              </a:rPr>
              <a:t>magnesium</a:t>
            </a:r>
            <a:r>
              <a:rPr sz="1400" spc="9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10" dirty="0">
                <a:solidFill>
                  <a:srgbClr val="1F1F1F"/>
                </a:solidFill>
                <a:latin typeface="Times New Roman"/>
                <a:cs typeface="Times New Roman"/>
              </a:rPr>
              <a:t>alloys</a:t>
            </a:r>
            <a:r>
              <a:rPr sz="1400" spc="5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400" spc="15" dirty="0">
                <a:solidFill>
                  <a:srgbClr val="1F1F1F"/>
                </a:solidFill>
                <a:latin typeface="Times New Roman"/>
                <a:cs typeface="Times New Roman"/>
              </a:rPr>
              <a:t>allows </a:t>
            </a:r>
            <a:r>
              <a:rPr sz="1400" spc="45" dirty="0">
                <a:solidFill>
                  <a:srgbClr val="0C0C0C"/>
                </a:solidFill>
                <a:latin typeface="Times New Roman"/>
                <a:cs typeface="Times New Roman"/>
              </a:rPr>
              <a:t>economic</a:t>
            </a:r>
            <a:r>
              <a:rPr sz="1400" spc="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/>
                <a:cs typeface="Times New Roman"/>
              </a:rPr>
              <a:t>production</a:t>
            </a:r>
            <a:r>
              <a:rPr sz="1400" spc="8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C0C0C"/>
                </a:solidFill>
                <a:latin typeface="Times New Roman"/>
                <a:cs typeface="Times New Roman"/>
              </a:rPr>
              <a:t>of</a:t>
            </a:r>
            <a:r>
              <a:rPr sz="1400" spc="6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45" dirty="0">
                <a:solidFill>
                  <a:srgbClr val="0C0C0C"/>
                </a:solidFill>
                <a:latin typeface="Times New Roman"/>
                <a:cs typeface="Times New Roman"/>
              </a:rPr>
              <a:t>complex</a:t>
            </a:r>
            <a:r>
              <a:rPr sz="1400" spc="2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1F1F1F"/>
                </a:solidFill>
                <a:latin typeface="Times New Roman"/>
                <a:cs typeface="Times New Roman"/>
              </a:rPr>
              <a:t>shapes</a:t>
            </a:r>
            <a:r>
              <a:rPr sz="1400" spc="-85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/>
                <a:cs typeface="Times New Roman"/>
              </a:rPr>
              <a:t>with</a:t>
            </a:r>
            <a:r>
              <a:rPr sz="1400" spc="1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/>
                <a:cs typeface="Times New Roman"/>
              </a:rPr>
              <a:t>double</a:t>
            </a:r>
            <a:r>
              <a:rPr sz="140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/>
                <a:cs typeface="Times New Roman"/>
              </a:rPr>
              <a:t>curvatur</a:t>
            </a:r>
            <a:r>
              <a:rPr sz="1400" spc="150" dirty="0">
                <a:solidFill>
                  <a:srgbClr val="0C0C0C"/>
                </a:solidFill>
                <a:latin typeface="Times New Roman"/>
                <a:cs typeface="Times New Roman"/>
              </a:rPr>
              <a:t>e</a:t>
            </a:r>
            <a:r>
              <a:rPr sz="1400" spc="45" dirty="0">
                <a:solidFill>
                  <a:srgbClr val="343434"/>
                </a:solidFill>
                <a:latin typeface="Times New Roman"/>
                <a:cs typeface="Times New Roman"/>
              </a:rPr>
              <a:t>.</a:t>
            </a:r>
            <a:r>
              <a:rPr sz="1400" spc="-90" dirty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/>
                <a:cs typeface="Times New Roman"/>
              </a:rPr>
              <a:t>Pressure</a:t>
            </a:r>
            <a:r>
              <a:rPr sz="1400" spc="35" dirty="0">
                <a:solidFill>
                  <a:srgbClr val="0C0C0C"/>
                </a:solidFill>
                <a:latin typeface="Times New Roman"/>
                <a:cs typeface="Times New Roman"/>
              </a:rPr>
              <a:t> die-casting</a:t>
            </a:r>
            <a:r>
              <a:rPr sz="1400" spc="5" dirty="0">
                <a:solidFill>
                  <a:srgbClr val="0C0C0C"/>
                </a:solidFill>
                <a:latin typeface="Times New Roman"/>
                <a:cs typeface="Times New Roman"/>
              </a:rPr>
              <a:t> is</a:t>
            </a:r>
            <a:r>
              <a:rPr sz="1400" spc="-3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35" dirty="0">
                <a:solidFill>
                  <a:srgbClr val="0C0C0C"/>
                </a:solidFill>
                <a:latin typeface="Times New Roman"/>
                <a:cs typeface="Times New Roman"/>
              </a:rPr>
              <a:t>faster</a:t>
            </a:r>
            <a:r>
              <a:rPr sz="1400" spc="3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60" dirty="0">
                <a:solidFill>
                  <a:srgbClr val="0C0C0C"/>
                </a:solidFill>
                <a:latin typeface="Times New Roman"/>
                <a:cs typeface="Times New Roman"/>
              </a:rPr>
              <a:t>and</a:t>
            </a:r>
            <a:r>
              <a:rPr sz="1400" spc="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/>
                <a:cs typeface="Times New Roman"/>
              </a:rPr>
              <a:t>so</a:t>
            </a:r>
            <a:r>
              <a:rPr sz="1400" spc="-3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5" dirty="0">
                <a:solidFill>
                  <a:srgbClr val="0C0C0C"/>
                </a:solidFill>
                <a:latin typeface="Times New Roman"/>
                <a:cs typeface="Times New Roman"/>
              </a:rPr>
              <a:t>cheaper</a:t>
            </a:r>
            <a:r>
              <a:rPr sz="1400" spc="1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1F1F1F"/>
                </a:solidFill>
                <a:latin typeface="Times New Roman"/>
                <a:cs typeface="Times New Roman"/>
              </a:rPr>
              <a:t>for</a:t>
            </a:r>
            <a:r>
              <a:rPr sz="1400" spc="30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400" spc="45" dirty="0">
                <a:solidFill>
                  <a:srgbClr val="0C0C0C"/>
                </a:solidFill>
                <a:latin typeface="Times New Roman"/>
                <a:cs typeface="Times New Roman"/>
              </a:rPr>
              <a:t>larger</a:t>
            </a:r>
            <a:r>
              <a:rPr sz="1400" spc="-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35" dirty="0">
                <a:solidFill>
                  <a:srgbClr val="0C0C0C"/>
                </a:solidFill>
                <a:latin typeface="Times New Roman"/>
                <a:cs typeface="Times New Roman"/>
              </a:rPr>
              <a:t>batch</a:t>
            </a:r>
            <a:r>
              <a:rPr sz="1400" spc="5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15" dirty="0">
                <a:solidFill>
                  <a:srgbClr val="0C0C0C"/>
                </a:solidFill>
                <a:latin typeface="Times New Roman"/>
                <a:cs typeface="Times New Roman"/>
              </a:rPr>
              <a:t>sizes</a:t>
            </a:r>
            <a:r>
              <a:rPr sz="1400" spc="-6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0C0C0C"/>
                </a:solidFill>
                <a:latin typeface="Times New Roman"/>
                <a:cs typeface="Times New Roman"/>
              </a:rPr>
              <a:t>than</a:t>
            </a:r>
            <a:r>
              <a:rPr sz="1400" spc="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25" dirty="0">
                <a:solidFill>
                  <a:srgbClr val="0C0C0C"/>
                </a:solidFill>
                <a:latin typeface="Times New Roman"/>
                <a:cs typeface="Times New Roman"/>
              </a:rPr>
              <a:t>gravity</a:t>
            </a:r>
            <a:r>
              <a:rPr sz="1400" spc="-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/>
                <a:cs typeface="Times New Roman"/>
              </a:rPr>
              <a:t>die­</a:t>
            </a:r>
            <a:r>
              <a:rPr sz="1400" spc="2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1F1F1F"/>
                </a:solidFill>
                <a:latin typeface="Times New Roman"/>
                <a:cs typeface="Times New Roman"/>
              </a:rPr>
              <a:t>casting.</a:t>
            </a:r>
            <a:r>
              <a:rPr sz="1400" spc="-65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1F1F1F"/>
                </a:solidFill>
                <a:latin typeface="Times New Roman"/>
                <a:cs typeface="Times New Roman"/>
              </a:rPr>
              <a:t>As</a:t>
            </a:r>
            <a:r>
              <a:rPr sz="1400" spc="-20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400" spc="45" dirty="0">
                <a:solidFill>
                  <a:srgbClr val="0C0C0C"/>
                </a:solidFill>
                <a:latin typeface="Times New Roman"/>
                <a:cs typeface="Times New Roman"/>
              </a:rPr>
              <a:t>with</a:t>
            </a:r>
            <a:r>
              <a:rPr sz="1400" spc="2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35" dirty="0">
                <a:solidFill>
                  <a:srgbClr val="0C0C0C"/>
                </a:solidFill>
                <a:latin typeface="Times New Roman"/>
                <a:cs typeface="Times New Roman"/>
              </a:rPr>
              <a:t>injection </a:t>
            </a:r>
            <a:r>
              <a:rPr sz="1400" spc="45" dirty="0">
                <a:solidFill>
                  <a:srgbClr val="0C0C0C"/>
                </a:solidFill>
                <a:latin typeface="Times New Roman"/>
                <a:cs typeface="Times New Roman"/>
              </a:rPr>
              <a:t>moldin</a:t>
            </a:r>
            <a:r>
              <a:rPr sz="1400" spc="130" dirty="0">
                <a:solidFill>
                  <a:srgbClr val="0C0C0C"/>
                </a:solidFill>
                <a:latin typeface="Times New Roman"/>
                <a:cs typeface="Times New Roman"/>
              </a:rPr>
              <a:t>g</a:t>
            </a:r>
            <a:r>
              <a:rPr sz="1400" spc="-25" dirty="0">
                <a:solidFill>
                  <a:srgbClr val="343434"/>
                </a:solidFill>
                <a:latin typeface="Times New Roman"/>
                <a:cs typeface="Times New Roman"/>
              </a:rPr>
              <a:t>,</a:t>
            </a:r>
            <a:r>
              <a:rPr sz="1400" spc="-45" dirty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400" spc="35" dirty="0">
                <a:solidFill>
                  <a:srgbClr val="0C0C0C"/>
                </a:solidFill>
                <a:latin typeface="Times New Roman"/>
                <a:cs typeface="Times New Roman"/>
              </a:rPr>
              <a:t>dies</a:t>
            </a:r>
            <a:r>
              <a:rPr sz="1400" spc="2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1F1F1F"/>
                </a:solidFill>
                <a:latin typeface="Times New Roman"/>
                <a:cs typeface="Times New Roman"/>
              </a:rPr>
              <a:t>are</a:t>
            </a:r>
            <a:r>
              <a:rPr sz="1400" spc="-5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400" spc="35" dirty="0">
                <a:solidFill>
                  <a:srgbClr val="1F1F1F"/>
                </a:solidFill>
                <a:latin typeface="Times New Roman"/>
                <a:cs typeface="Times New Roman"/>
              </a:rPr>
              <a:t>expensive.</a:t>
            </a:r>
            <a:r>
              <a:rPr sz="1400" spc="-35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/>
                <a:cs typeface="Times New Roman"/>
              </a:rPr>
              <a:t>Aluminum</a:t>
            </a:r>
            <a:r>
              <a:rPr sz="1400" spc="3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/>
                <a:cs typeface="Times New Roman"/>
              </a:rPr>
              <a:t>has</a:t>
            </a:r>
            <a:r>
              <a:rPr sz="1400" spc="2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sz="1400" spc="-15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400" spc="30" dirty="0">
                <a:solidFill>
                  <a:srgbClr val="1F1F1F"/>
                </a:solidFill>
                <a:latin typeface="Times New Roman"/>
                <a:cs typeface="Times New Roman"/>
              </a:rPr>
              <a:t>small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6"/>
          <p:cNvSpPr txBox="1"/>
          <p:nvPr/>
        </p:nvSpPr>
        <p:spPr>
          <a:xfrm>
            <a:off x="4495800" y="304800"/>
            <a:ext cx="4114800" cy="624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marR="167005">
              <a:lnSpc>
                <a:spcPct val="121400"/>
              </a:lnSpc>
            </a:pPr>
            <a:r>
              <a:rPr sz="1400" spc="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solubility</a:t>
            </a:r>
            <a:r>
              <a:rPr sz="1400" spc="-3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sz="1400" spc="-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iron,</a:t>
            </a:r>
            <a:r>
              <a:rPr sz="1400" spc="1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limiting</a:t>
            </a:r>
            <a:r>
              <a:rPr sz="1400" spc="-1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400" spc="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2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die-life</a:t>
            </a:r>
            <a:r>
              <a:rPr sz="1400" spc="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400" spc="3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steel</a:t>
            </a:r>
            <a:r>
              <a:rPr sz="1400" spc="-5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molds</a:t>
            </a:r>
            <a:r>
              <a:rPr sz="1400" spc="1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1400" spc="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6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sz="1400" spc="-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7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100,000</a:t>
            </a:r>
            <a:r>
              <a:rPr sz="1400" spc="-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parts.</a:t>
            </a:r>
            <a:r>
              <a:rPr sz="1400" spc="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  <a:r>
              <a:rPr sz="1400" spc="3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sz="14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7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sz="1400" spc="-1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solubility</a:t>
            </a:r>
            <a:r>
              <a:rPr sz="1400" spc="-1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sz="14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iron,</a:t>
            </a:r>
            <a:r>
              <a:rPr sz="1400" spc="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giving</a:t>
            </a:r>
            <a:r>
              <a:rPr sz="1400" spc="-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6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sz="1400" spc="-1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almost</a:t>
            </a:r>
            <a:r>
              <a:rPr sz="1400" spc="-1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unlimited</a:t>
            </a:r>
            <a:r>
              <a:rPr sz="1400" spc="1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2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die-life.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415" marR="49530" indent="148590">
              <a:lnSpc>
                <a:spcPct val="119900"/>
              </a:lnSpc>
            </a:pPr>
            <a:r>
              <a:rPr sz="1400" spc="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  <a:r>
              <a:rPr sz="1400" spc="-1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</a:t>
            </a:r>
            <a:r>
              <a:rPr sz="1400" spc="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2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sz="1400" spc="-1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6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1400" spc="-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sz="1400" spc="-5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</a:t>
            </a:r>
            <a:r>
              <a:rPr sz="1400" spc="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2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r>
              <a:rPr sz="1400" spc="-1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</a:t>
            </a:r>
            <a:r>
              <a:rPr sz="1400" spc="4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created</a:t>
            </a:r>
            <a:r>
              <a:rPr sz="1400" spc="5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spc="-1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2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r>
              <a:rPr sz="1400" spc="-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sz="1400" spc="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0" dirty="0" smtClean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discards</a:t>
            </a:r>
            <a:r>
              <a:rPr lang="en-US" sz="1400" spc="40" dirty="0" smtClean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60" dirty="0" smtClean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sz="1400" spc="-20" dirty="0" smtClean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sz="1400" spc="6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3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sz="1400" spc="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spc="-4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</a:t>
            </a:r>
            <a:r>
              <a:rPr sz="1400" spc="9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1400" spc="-25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400" spc="-20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sz="1400" spc="-2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2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trivial</a:t>
            </a:r>
            <a:r>
              <a:rPr sz="1400" spc="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3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use. </a:t>
            </a:r>
            <a:r>
              <a:rPr sz="1400" spc="4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sz="1400" spc="-5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things </a:t>
            </a:r>
            <a:r>
              <a:rPr sz="1400" spc="5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sz="1400" spc="2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obviously</a:t>
            </a:r>
            <a:r>
              <a:rPr sz="1400" spc="-2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2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sz="1400" spc="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6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sz="1400" spc="2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sz="1400" spc="-9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sz="1400" spc="-35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sz="1400" spc="-5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25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sz="1400" spc="5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r>
              <a:rPr sz="1400" spc="-9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0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400" spc="-8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1400" spc="5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ogurt</a:t>
            </a:r>
            <a:r>
              <a:rPr sz="1400" spc="-15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</a:t>
            </a:r>
            <a:r>
              <a:rPr sz="1400" spc="15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400" spc="-70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1400" spc="6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butter</a:t>
            </a:r>
            <a:r>
              <a:rPr sz="1400" spc="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container</a:t>
            </a:r>
            <a:r>
              <a:rPr sz="1400" spc="15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1400" spc="-25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400" spc="-20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soft-drink</a:t>
            </a:r>
            <a:r>
              <a:rPr sz="1400" spc="-4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bottles</a:t>
            </a:r>
            <a:r>
              <a:rPr sz="1400" spc="6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6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1400" spc="3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sz="1400" spc="-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6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sz="1400" spc="-3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6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sz="1400" spc="-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sz="1400" spc="-6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pressing</a:t>
            </a:r>
            <a:r>
              <a:rPr sz="1400" spc="-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6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sz="1400" spc="-5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blow</a:t>
            </a:r>
            <a:r>
              <a:rPr sz="1400" spc="-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5" dirty="0" smtClean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mold­</a:t>
            </a:r>
            <a:r>
              <a:rPr sz="1400" spc="35" dirty="0" smtClean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sz="1400" spc="3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1400" spc="-6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400" spc="1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dies</a:t>
            </a:r>
            <a:r>
              <a:rPr sz="14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sz="1400" spc="-5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5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cheap,</a:t>
            </a:r>
            <a:r>
              <a:rPr sz="1400" spc="25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400" spc="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3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 </a:t>
            </a:r>
            <a:r>
              <a:rPr sz="1400" spc="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1400" spc="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fast,</a:t>
            </a:r>
            <a:r>
              <a:rPr sz="1400" spc="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7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1400" spc="-2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decorative</a:t>
            </a:r>
            <a:r>
              <a:rPr sz="1400" spc="1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3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labeling</a:t>
            </a:r>
            <a:r>
              <a:rPr sz="1400" spc="-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sz="1400" spc="-3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</a:t>
            </a:r>
            <a:r>
              <a:rPr sz="1400" spc="-4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sz="1400" spc="2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molded</a:t>
            </a:r>
            <a:r>
              <a:rPr sz="1400" spc="6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400" spc="-1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sz="1400" spc="-1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400" spc="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5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sz="1400" spc="-15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time.</a:t>
            </a:r>
            <a:r>
              <a:rPr sz="1400" spc="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3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Sheet</a:t>
            </a:r>
            <a:r>
              <a:rPr sz="1400" spc="-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3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press­</a:t>
            </a:r>
            <a:r>
              <a:rPr sz="1400" spc="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sz="1400" spc="-9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400" spc="4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metals,</a:t>
            </a:r>
            <a:r>
              <a:rPr sz="1400" spc="6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sz="1400" spc="1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1400" spc="-25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400" spc="-20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sz="1400" spc="-5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5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sz="1400" spc="25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fast,</a:t>
            </a:r>
            <a:r>
              <a:rPr sz="1400" spc="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cheap</a:t>
            </a:r>
            <a:r>
              <a:rPr sz="1400" spc="-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6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1400" spc="3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sz="1400" spc="-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sz="1400" spc="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decorated</a:t>
            </a:r>
            <a:r>
              <a:rPr sz="1400" spc="5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400" spc="-1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spc="-1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</a:t>
            </a:r>
            <a:r>
              <a:rPr sz="1400" spc="2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r>
              <a:rPr sz="1400" spc="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400" spc="55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</a:t>
            </a:r>
            <a:r>
              <a:rPr sz="14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400" spc="4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5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soda</a:t>
            </a:r>
            <a:r>
              <a:rPr sz="1400" spc="-15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2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cans</a:t>
            </a:r>
            <a:r>
              <a:rPr sz="1400" spc="12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1400" spc="-10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219075" indent="139700">
              <a:lnSpc>
                <a:spcPct val="117700"/>
              </a:lnSpc>
              <a:spcBef>
                <a:spcPts val="45"/>
              </a:spcBef>
            </a:pPr>
            <a:r>
              <a:rPr sz="1400" spc="4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Joining</a:t>
            </a:r>
            <a:r>
              <a:rPr sz="1400" spc="-5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3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r>
              <a:rPr sz="1400" spc="4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6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sz="1400" spc="-3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classified</a:t>
            </a:r>
            <a:r>
              <a:rPr sz="1400" spc="4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1400" spc="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sz="1400" spc="-4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3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sz="1400" spc="-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2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sz="1400" spc="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35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(central</a:t>
            </a:r>
            <a:r>
              <a:rPr sz="1400" spc="5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r>
              <a:rPr sz="1400" spc="-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</a:t>
            </a:r>
            <a:r>
              <a:rPr sz="1400" spc="6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5.1).</a:t>
            </a:r>
            <a:r>
              <a:rPr sz="1400" spc="-6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0" dirty="0" smtClean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1400" spc="40" dirty="0" smtClean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30" dirty="0" smtClean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sz="1400" spc="5" dirty="0" smtClean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distinction</a:t>
            </a:r>
            <a:r>
              <a:rPr sz="1400" spc="-8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70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400" spc="-5" dirty="0">
                <a:solidFill>
                  <a:srgbClr val="343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2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giving</a:t>
            </a:r>
            <a:r>
              <a:rPr sz="1400" spc="-3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400" spc="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classes,</a:t>
            </a:r>
            <a:r>
              <a:rPr sz="1400" spc="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1400" spc="-4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400" spc="3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2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</a:t>
            </a:r>
            <a:r>
              <a:rPr sz="1400" spc="-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400" spc="-7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</a:t>
            </a:r>
            <a:r>
              <a:rPr sz="1400" spc="1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1400" spc="-4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3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achieved</a:t>
            </a:r>
            <a:r>
              <a:rPr sz="1400" spc="-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27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1400" spc="4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sz="1400" spc="-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20" dirty="0" smtClean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spc="25" dirty="0" smtClean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dhesives</a:t>
            </a:r>
            <a:r>
              <a:rPr sz="1400" spc="2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400" spc="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</a:t>
            </a:r>
            <a:r>
              <a:rPr sz="1400" spc="-7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welding</a:t>
            </a:r>
            <a:r>
              <a:rPr sz="1400" spc="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6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sz="1400" spc="-5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sz="1400" spc="-4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fasteners.</a:t>
            </a:r>
            <a:r>
              <a:rPr sz="1400" spc="-5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Beyond</a:t>
            </a:r>
            <a:r>
              <a:rPr sz="1400" spc="6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400" spc="3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1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classes</a:t>
            </a:r>
            <a:r>
              <a:rPr sz="1400" spc="-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</a:t>
            </a:r>
            <a:r>
              <a:rPr sz="1400" spc="-1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400" spc="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6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members.</a:t>
            </a:r>
            <a:r>
              <a:rPr sz="1400" spc="-1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400" spc="1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2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</a:t>
            </a:r>
            <a:r>
              <a:rPr sz="1400" spc="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column</a:t>
            </a:r>
            <a:r>
              <a:rPr sz="1400" spc="2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suggests</a:t>
            </a:r>
            <a:r>
              <a:rPr sz="14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400" spc="-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6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sz="1400" spc="4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1400" spc="3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400" spc="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3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technical</a:t>
            </a:r>
            <a:r>
              <a:rPr sz="1400" spc="4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sz="1400" spc="4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</a:t>
            </a:r>
            <a:r>
              <a:rPr sz="1400" spc="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3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characterizes</a:t>
            </a:r>
            <a:r>
              <a:rPr sz="1400" spc="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6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590" marR="93345" indent="146050">
              <a:lnSpc>
                <a:spcPts val="1300"/>
              </a:lnSpc>
              <a:spcBef>
                <a:spcPts val="50"/>
              </a:spcBef>
            </a:pPr>
            <a:r>
              <a:rPr sz="1400" spc="4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1400" spc="1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</a:t>
            </a:r>
            <a:r>
              <a:rPr sz="1400" spc="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r>
              <a:rPr sz="1400" spc="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(5.1,</a:t>
            </a:r>
            <a:r>
              <a:rPr sz="1400" spc="-5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bottom </a:t>
            </a:r>
            <a:r>
              <a:rPr sz="1400" spc="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row)</a:t>
            </a:r>
            <a:r>
              <a:rPr sz="1400" spc="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shows</a:t>
            </a:r>
            <a:r>
              <a:rPr sz="1400" spc="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3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1400" spc="-15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-15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1400" spc="20" dirty="0" smtClean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lassification</a:t>
            </a:r>
            <a:r>
              <a:rPr sz="1400" spc="65" dirty="0" smtClean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sz="14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4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  <a:r>
              <a:rPr sz="1400" spc="-2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r>
              <a:rPr sz="1400" spc="30" dirty="0" smtClean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spc="30" dirty="0" smtClean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1590" marR="93345" indent="146050">
              <a:lnSpc>
                <a:spcPts val="1300"/>
              </a:lnSpc>
              <a:spcBef>
                <a:spcPts val="50"/>
              </a:spcBef>
            </a:pPr>
            <a:r>
              <a:rPr sz="1400" spc="20" dirty="0" smtClean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Almost</a:t>
            </a:r>
            <a:r>
              <a:rPr sz="1400" spc="55" dirty="0" smtClean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6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sz="1400" spc="-7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manufactured</a:t>
            </a:r>
            <a:r>
              <a:rPr sz="1400" spc="10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</a:t>
            </a:r>
            <a:r>
              <a:rPr sz="1400" spc="45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sz="1400" spc="-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30" dirty="0">
                <a:solidFill>
                  <a:srgbClr val="0C0C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365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457200"/>
            <a:ext cx="59436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1219200" y="46482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5.2 </a:t>
            </a:r>
            <a:r>
              <a:rPr lang="en-US" b="1" dirty="0" smtClean="0"/>
              <a:t>Injection </a:t>
            </a:r>
            <a:r>
              <a:rPr lang="en-US" b="1" dirty="0"/>
              <a:t>Molding </a:t>
            </a:r>
            <a:r>
              <a:rPr lang="en-US" b="1" dirty="0" smtClean="0"/>
              <a:t>and Die-Casting</a:t>
            </a:r>
            <a:endParaRPr lang="en-US" b="1" dirty="0"/>
          </a:p>
          <a:p>
            <a:r>
              <a:rPr lang="en-US" i="1" dirty="0"/>
              <a:t>Injection </a:t>
            </a:r>
            <a:r>
              <a:rPr lang="en-US" i="1" dirty="0" smtClean="0"/>
              <a:t>molded plastic (left</a:t>
            </a:r>
            <a:r>
              <a:rPr lang="en-US" i="1" dirty="0"/>
              <a:t>) </a:t>
            </a:r>
            <a:r>
              <a:rPr lang="en-US" i="1" dirty="0" smtClean="0"/>
              <a:t>and die-cast </a:t>
            </a:r>
            <a:r>
              <a:rPr lang="en-US" i="1" dirty="0"/>
              <a:t>metal (right).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82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/>
          <p:cNvSpPr txBox="1"/>
          <p:nvPr/>
        </p:nvSpPr>
        <p:spPr>
          <a:xfrm>
            <a:off x="381000" y="304800"/>
            <a:ext cx="3962400" cy="6249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marR="53340" indent="2540">
              <a:lnSpc>
                <a:spcPct val="120700"/>
              </a:lnSpc>
            </a:pPr>
            <a:r>
              <a:rPr sz="1300" spc="30" dirty="0">
                <a:latin typeface="Times New Roman"/>
                <a:cs typeface="Times New Roman"/>
              </a:rPr>
              <a:t>a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surface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treatment</a:t>
            </a:r>
            <a:r>
              <a:rPr sz="1300" spc="6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of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Times New Roman"/>
                <a:cs typeface="Times New Roman"/>
              </a:rPr>
              <a:t>some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Times New Roman"/>
                <a:cs typeface="Times New Roman"/>
              </a:rPr>
              <a:t>sort.</a:t>
            </a:r>
            <a:r>
              <a:rPr sz="1300" spc="-95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The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reasons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Times New Roman"/>
                <a:cs typeface="Times New Roman"/>
              </a:rPr>
              <a:t>are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Times New Roman"/>
                <a:cs typeface="Times New Roman"/>
              </a:rPr>
              <a:t>diverse: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Times New Roman"/>
                <a:cs typeface="Times New Roman"/>
              </a:rPr>
              <a:t>to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make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the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surface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harder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75" dirty="0">
                <a:latin typeface="Times New Roman"/>
                <a:cs typeface="Times New Roman"/>
              </a:rPr>
              <a:t>or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more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scratch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35" dirty="0">
                <a:latin typeface="Times New Roman"/>
                <a:cs typeface="Times New Roman"/>
              </a:rPr>
              <a:t>resistant,</a:t>
            </a:r>
            <a:r>
              <a:rPr sz="1300" spc="70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Times New Roman"/>
                <a:cs typeface="Times New Roman"/>
              </a:rPr>
              <a:t>to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Times New Roman"/>
                <a:cs typeface="Times New Roman"/>
              </a:rPr>
              <a:t>protect</a:t>
            </a:r>
            <a:r>
              <a:rPr sz="1300" spc="70" dirty="0">
                <a:latin typeface="Times New Roman"/>
                <a:cs typeface="Times New Roman"/>
              </a:rPr>
              <a:t> </a:t>
            </a:r>
            <a:r>
              <a:rPr sz="1300" spc="35" dirty="0">
                <a:latin typeface="Times New Roman"/>
                <a:cs typeface="Times New Roman"/>
              </a:rPr>
              <a:t>against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corrosion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or</a:t>
            </a:r>
            <a:r>
              <a:rPr sz="1300" spc="-75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Times New Roman"/>
                <a:cs typeface="Times New Roman"/>
              </a:rPr>
              <a:t>wear</a:t>
            </a:r>
            <a:r>
              <a:rPr sz="1300" spc="55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or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Times New Roman"/>
                <a:cs typeface="Times New Roman"/>
              </a:rPr>
              <a:t>to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enhance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the</a:t>
            </a:r>
            <a:r>
              <a:rPr sz="1300" spc="-60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Times New Roman"/>
                <a:cs typeface="Times New Roman"/>
              </a:rPr>
              <a:t>visual </a:t>
            </a:r>
            <a:r>
              <a:rPr sz="1300" spc="65" dirty="0">
                <a:latin typeface="Times New Roman"/>
                <a:cs typeface="Times New Roman"/>
              </a:rPr>
              <a:t>and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Times New Roman"/>
                <a:cs typeface="Times New Roman"/>
              </a:rPr>
              <a:t>tactile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Times New Roman"/>
                <a:cs typeface="Times New Roman"/>
              </a:rPr>
              <a:t>qualities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of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the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finished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Times New Roman"/>
                <a:cs typeface="Times New Roman"/>
              </a:rPr>
              <a:t>product.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Times New Roman"/>
                <a:cs typeface="Times New Roman"/>
              </a:rPr>
              <a:t>There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Times New Roman"/>
                <a:cs typeface="Times New Roman"/>
              </a:rPr>
              <a:t>are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many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different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spc="15" dirty="0">
                <a:latin typeface="Times New Roman"/>
                <a:cs typeface="Times New Roman"/>
              </a:rPr>
              <a:t>ways </a:t>
            </a:r>
            <a:r>
              <a:rPr sz="1300" spc="-5" dirty="0">
                <a:latin typeface="Times New Roman"/>
                <a:cs typeface="Times New Roman"/>
              </a:rPr>
              <a:t>of</a:t>
            </a:r>
            <a:r>
              <a:rPr sz="1300" spc="60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Times New Roman"/>
                <a:cs typeface="Times New Roman"/>
              </a:rPr>
              <a:t>doing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each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of</a:t>
            </a:r>
            <a:r>
              <a:rPr sz="1300" spc="40" dirty="0">
                <a:latin typeface="Times New Roman"/>
                <a:cs typeface="Times New Roman"/>
              </a:rPr>
              <a:t> these,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shown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in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the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Times New Roman"/>
                <a:cs typeface="Times New Roman"/>
              </a:rPr>
              <a:t>second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20" dirty="0">
                <a:latin typeface="Times New Roman"/>
                <a:cs typeface="Times New Roman"/>
              </a:rPr>
              <a:t>level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Times New Roman"/>
                <a:cs typeface="Times New Roman"/>
              </a:rPr>
              <a:t>of</a:t>
            </a:r>
            <a:r>
              <a:rPr sz="1300" spc="65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Times New Roman"/>
                <a:cs typeface="Times New Roman"/>
              </a:rPr>
              <a:t>5.</a:t>
            </a:r>
            <a:r>
              <a:rPr sz="1300" spc="-55" dirty="0">
                <a:latin typeface="Times New Roman"/>
                <a:cs typeface="Times New Roman"/>
              </a:rPr>
              <a:t>1</a:t>
            </a:r>
            <a:r>
              <a:rPr sz="1300" spc="45" dirty="0">
                <a:latin typeface="Times New Roman"/>
                <a:cs typeface="Times New Roman"/>
              </a:rPr>
              <a:t>:</a:t>
            </a:r>
            <a:r>
              <a:rPr sz="1300" spc="-95" dirty="0">
                <a:latin typeface="Times New Roman"/>
                <a:cs typeface="Times New Roman"/>
              </a:rPr>
              <a:t> </a:t>
            </a:r>
            <a:r>
              <a:rPr sz="1300" spc="50" dirty="0" smtClean="0">
                <a:latin typeface="Times New Roman"/>
                <a:cs typeface="Times New Roman"/>
              </a:rPr>
              <a:t>chemi­</a:t>
            </a:r>
            <a:r>
              <a:rPr sz="1300" spc="15" dirty="0" smtClean="0">
                <a:latin typeface="Times New Roman"/>
                <a:cs typeface="Times New Roman"/>
              </a:rPr>
              <a:t>cal</a:t>
            </a:r>
            <a:r>
              <a:rPr sz="1300" spc="15" dirty="0">
                <a:latin typeface="Times New Roman"/>
                <a:cs typeface="Times New Roman"/>
              </a:rPr>
              <a:t>,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35" dirty="0">
                <a:latin typeface="Times New Roman"/>
                <a:cs typeface="Times New Roman"/>
              </a:rPr>
              <a:t>mechanical,</a:t>
            </a:r>
            <a:r>
              <a:rPr sz="1300" spc="95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painting,</a:t>
            </a:r>
            <a:r>
              <a:rPr sz="1300" spc="55" dirty="0">
                <a:latin typeface="Times New Roman"/>
                <a:cs typeface="Times New Roman"/>
              </a:rPr>
              <a:t> printing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and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so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Times New Roman"/>
                <a:cs typeface="Times New Roman"/>
              </a:rPr>
              <a:t>forth,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each</a:t>
            </a:r>
            <a:r>
              <a:rPr sz="1300" spc="-70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Times New Roman"/>
                <a:cs typeface="Times New Roman"/>
              </a:rPr>
              <a:t>with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many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members.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40" dirty="0" smtClean="0">
                <a:latin typeface="Times New Roman"/>
                <a:cs typeface="Times New Roman"/>
              </a:rPr>
              <a:t>The</a:t>
            </a:r>
            <a:r>
              <a:rPr lang="en-US" sz="1300" spc="40" dirty="0" smtClean="0">
                <a:latin typeface="Times New Roman"/>
                <a:cs typeface="Times New Roman"/>
              </a:rPr>
              <a:t> </a:t>
            </a:r>
            <a:r>
              <a:rPr sz="1300" spc="30" dirty="0" smtClean="0">
                <a:latin typeface="Times New Roman"/>
                <a:cs typeface="Times New Roman"/>
              </a:rPr>
              <a:t>final</a:t>
            </a:r>
            <a:r>
              <a:rPr sz="1300" spc="-15" dirty="0" smtClean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column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35" dirty="0">
                <a:latin typeface="Times New Roman"/>
                <a:cs typeface="Times New Roman"/>
              </a:rPr>
              <a:t>again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Times New Roman"/>
                <a:cs typeface="Times New Roman"/>
              </a:rPr>
              <a:t>suggests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the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nature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of </a:t>
            </a:r>
            <a:r>
              <a:rPr sz="1300" spc="35" dirty="0">
                <a:latin typeface="Times New Roman"/>
                <a:cs typeface="Times New Roman"/>
              </a:rPr>
              <a:t>technical</a:t>
            </a:r>
            <a:r>
              <a:rPr sz="1300" spc="55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data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for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Times New Roman"/>
                <a:cs typeface="Times New Roman"/>
              </a:rPr>
              <a:t>a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member.</a:t>
            </a:r>
            <a:endParaRPr sz="1300" dirty="0">
              <a:latin typeface="Times New Roman"/>
              <a:cs typeface="Times New Roman"/>
            </a:endParaRPr>
          </a:p>
          <a:p>
            <a:pPr marL="12700" marR="8890" indent="152400">
              <a:lnSpc>
                <a:spcPct val="119100"/>
              </a:lnSpc>
              <a:spcBef>
                <a:spcPts val="10"/>
              </a:spcBef>
            </a:pPr>
            <a:r>
              <a:rPr sz="1300" spc="25" dirty="0">
                <a:latin typeface="Times New Roman"/>
                <a:cs typeface="Times New Roman"/>
              </a:rPr>
              <a:t>Technical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data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for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the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members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of</a:t>
            </a:r>
            <a:r>
              <a:rPr sz="1300" spc="60" dirty="0">
                <a:latin typeface="Times New Roman"/>
                <a:cs typeface="Times New Roman"/>
              </a:rPr>
              <a:t> </a:t>
            </a:r>
            <a:r>
              <a:rPr sz="1300" spc="35" dirty="0">
                <a:latin typeface="Times New Roman"/>
                <a:cs typeface="Times New Roman"/>
              </a:rPr>
              <a:t>5</a:t>
            </a:r>
            <a:r>
              <a:rPr sz="1300" spc="-20" dirty="0">
                <a:latin typeface="Times New Roman"/>
                <a:cs typeface="Times New Roman"/>
              </a:rPr>
              <a:t>.</a:t>
            </a:r>
            <a:r>
              <a:rPr sz="1300" spc="90" dirty="0">
                <a:latin typeface="Times New Roman"/>
                <a:cs typeface="Times New Roman"/>
              </a:rPr>
              <a:t>1</a:t>
            </a:r>
            <a:r>
              <a:rPr sz="1300" spc="45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Times New Roman"/>
                <a:cs typeface="Times New Roman"/>
              </a:rPr>
              <a:t>can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be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found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in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35" dirty="0">
                <a:latin typeface="Times New Roman"/>
                <a:cs typeface="Times New Roman"/>
              </a:rPr>
              <a:t>texts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75" dirty="0">
                <a:latin typeface="Times New Roman"/>
                <a:cs typeface="Times New Roman"/>
              </a:rPr>
              <a:t>on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35" dirty="0">
                <a:latin typeface="Times New Roman"/>
                <a:cs typeface="Times New Roman"/>
              </a:rPr>
              <a:t>processing</a:t>
            </a:r>
            <a:r>
              <a:rPr sz="1300" spc="10" dirty="0">
                <a:latin typeface="Times New Roman"/>
                <a:cs typeface="Times New Roman"/>
              </a:rPr>
              <a:t>,</a:t>
            </a:r>
            <a:r>
              <a:rPr sz="1300" spc="30" baseline="27777" dirty="0">
                <a:latin typeface="Times New Roman"/>
                <a:cs typeface="Times New Roman"/>
              </a:rPr>
              <a:t>1</a:t>
            </a:r>
            <a:r>
              <a:rPr sz="1300" spc="15" baseline="27777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in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35" dirty="0">
                <a:latin typeface="Times New Roman"/>
                <a:cs typeface="Times New Roman"/>
              </a:rPr>
              <a:t>softwar</a:t>
            </a:r>
            <a:r>
              <a:rPr sz="1300" spc="100" dirty="0">
                <a:latin typeface="Times New Roman"/>
                <a:cs typeface="Times New Roman"/>
              </a:rPr>
              <a:t>e</a:t>
            </a:r>
            <a:r>
              <a:rPr sz="1300" spc="30" baseline="27777" dirty="0">
                <a:latin typeface="Times New Roman"/>
                <a:cs typeface="Times New Roman"/>
              </a:rPr>
              <a:t>2</a:t>
            </a:r>
            <a:r>
              <a:rPr sz="1300" baseline="27777" dirty="0">
                <a:latin typeface="Times New Roman"/>
                <a:cs typeface="Times New Roman"/>
              </a:rPr>
              <a:t> </a:t>
            </a:r>
            <a:r>
              <a:rPr sz="1300" spc="-60" baseline="27777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and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Times New Roman"/>
                <a:cs typeface="Times New Roman"/>
              </a:rPr>
              <a:t>in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suppliers'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75" dirty="0">
                <a:latin typeface="Times New Roman"/>
                <a:cs typeface="Times New Roman"/>
              </a:rPr>
              <a:t>datasheets</a:t>
            </a:r>
            <a:r>
              <a:rPr sz="1300" spc="45" dirty="0">
                <a:latin typeface="Times New Roman"/>
                <a:cs typeface="Times New Roman"/>
              </a:rPr>
              <a:t> </a:t>
            </a:r>
            <a:r>
              <a:rPr sz="1300" spc="20" dirty="0">
                <a:latin typeface="Times New Roman"/>
                <a:cs typeface="Times New Roman"/>
              </a:rPr>
              <a:t>Profiles </a:t>
            </a:r>
            <a:r>
              <a:rPr sz="1300" spc="55" dirty="0">
                <a:latin typeface="Times New Roman"/>
                <a:cs typeface="Times New Roman"/>
              </a:rPr>
              <a:t>for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Times New Roman"/>
                <a:cs typeface="Times New Roman"/>
              </a:rPr>
              <a:t>65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of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the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most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important </a:t>
            </a:r>
            <a:r>
              <a:rPr sz="1300" spc="-5" dirty="0">
                <a:latin typeface="Times New Roman"/>
                <a:cs typeface="Times New Roman"/>
              </a:rPr>
              <a:t>of </a:t>
            </a:r>
            <a:r>
              <a:rPr sz="1300" spc="40" dirty="0">
                <a:latin typeface="Times New Roman"/>
                <a:cs typeface="Times New Roman"/>
              </a:rPr>
              <a:t>these </a:t>
            </a:r>
            <a:r>
              <a:rPr sz="1300" spc="60" dirty="0">
                <a:latin typeface="Times New Roman"/>
                <a:cs typeface="Times New Roman"/>
              </a:rPr>
              <a:t>are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Times New Roman"/>
                <a:cs typeface="Times New Roman"/>
              </a:rPr>
              <a:t>given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Times New Roman"/>
                <a:cs typeface="Times New Roman"/>
              </a:rPr>
              <a:t>in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the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second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Times New Roman"/>
                <a:cs typeface="Times New Roman"/>
              </a:rPr>
              <a:t>part</a:t>
            </a:r>
            <a:r>
              <a:rPr sz="1300" spc="45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Times New Roman"/>
                <a:cs typeface="Times New Roman"/>
              </a:rPr>
              <a:t>of</a:t>
            </a:r>
            <a:r>
              <a:rPr sz="1300" spc="60" dirty="0">
                <a:latin typeface="Times New Roman"/>
                <a:cs typeface="Times New Roman"/>
              </a:rPr>
              <a:t> </a:t>
            </a:r>
            <a:r>
              <a:rPr sz="1300" spc="35" dirty="0">
                <a:latin typeface="Times New Roman"/>
                <a:cs typeface="Times New Roman"/>
              </a:rPr>
              <a:t>this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book</a:t>
            </a:r>
            <a:r>
              <a:rPr sz="1300" spc="45" dirty="0" smtClean="0">
                <a:latin typeface="Times New Roman"/>
                <a:cs typeface="Times New Roman"/>
              </a:rPr>
              <a:t>.</a:t>
            </a:r>
            <a:endParaRPr lang="en-US" sz="1300" spc="45" dirty="0">
              <a:latin typeface="Times New Roman"/>
              <a:cs typeface="Times New Roman"/>
            </a:endParaRPr>
          </a:p>
          <a:p>
            <a:pPr marL="12700" marR="8890" indent="152400">
              <a:lnSpc>
                <a:spcPct val="119100"/>
              </a:lnSpc>
              <a:spcBef>
                <a:spcPts val="10"/>
              </a:spcBef>
            </a:pPr>
            <a:endParaRPr lang="en-US" sz="1300" spc="45" dirty="0">
              <a:latin typeface="Times New Roman"/>
              <a:cs typeface="Times New Roman"/>
            </a:endParaRPr>
          </a:p>
          <a:p>
            <a:pPr marL="12700" marR="13970" algn="just">
              <a:lnSpc>
                <a:spcPct val="120000"/>
              </a:lnSpc>
            </a:pPr>
            <a:endParaRPr lang="en-US" sz="1300" spc="25" dirty="0" smtClean="0">
              <a:latin typeface="Times New Roman"/>
              <a:cs typeface="Times New Roman"/>
            </a:endParaRPr>
          </a:p>
          <a:p>
            <a:pPr marL="12700" marR="13970" algn="just">
              <a:lnSpc>
                <a:spcPct val="120000"/>
              </a:lnSpc>
            </a:pPr>
            <a:r>
              <a:rPr lang="en-US" sz="1300" spc="25" dirty="0" smtClean="0">
                <a:latin typeface="Times New Roman"/>
                <a:cs typeface="Times New Roman"/>
              </a:rPr>
              <a:t>Processes</a:t>
            </a:r>
            <a:r>
              <a:rPr lang="en-US" sz="1300" spc="50" dirty="0" smtClean="0">
                <a:latin typeface="Times New Roman"/>
                <a:cs typeface="Times New Roman"/>
              </a:rPr>
              <a:t> </a:t>
            </a:r>
            <a:r>
              <a:rPr lang="en-US" sz="1300" spc="40" dirty="0" smtClean="0">
                <a:latin typeface="Times New Roman"/>
                <a:cs typeface="Times New Roman"/>
              </a:rPr>
              <a:t>influence</a:t>
            </a:r>
            <a:r>
              <a:rPr lang="en-US" sz="1300" spc="35" dirty="0" smtClean="0">
                <a:latin typeface="Times New Roman"/>
                <a:cs typeface="Times New Roman"/>
              </a:rPr>
              <a:t> </a:t>
            </a:r>
            <a:r>
              <a:rPr lang="en-US" sz="1300" spc="60" dirty="0" smtClean="0">
                <a:latin typeface="Times New Roman"/>
                <a:cs typeface="Times New Roman"/>
              </a:rPr>
              <a:t>the</a:t>
            </a:r>
            <a:r>
              <a:rPr lang="en-US" sz="1300" spc="15" dirty="0" smtClean="0">
                <a:latin typeface="Times New Roman"/>
                <a:cs typeface="Times New Roman"/>
              </a:rPr>
              <a:t> </a:t>
            </a:r>
            <a:r>
              <a:rPr lang="en-US" sz="1300" spc="40" dirty="0" smtClean="0">
                <a:latin typeface="Times New Roman"/>
                <a:cs typeface="Times New Roman"/>
              </a:rPr>
              <a:t>ergonomics, </a:t>
            </a:r>
            <a:r>
              <a:rPr lang="en-US" sz="1300" spc="35" dirty="0" smtClean="0">
                <a:latin typeface="Times New Roman"/>
                <a:cs typeface="Times New Roman"/>
              </a:rPr>
              <a:t>aes­</a:t>
            </a:r>
            <a:r>
              <a:rPr lang="en-US" sz="1300" spc="40" dirty="0" smtClean="0">
                <a:latin typeface="Times New Roman"/>
                <a:cs typeface="Times New Roman"/>
              </a:rPr>
              <a:t>thetics</a:t>
            </a:r>
            <a:r>
              <a:rPr lang="en-US" sz="1300" spc="25" dirty="0" smtClean="0">
                <a:latin typeface="Times New Roman"/>
                <a:cs typeface="Times New Roman"/>
              </a:rPr>
              <a:t> </a:t>
            </a:r>
            <a:r>
              <a:rPr lang="en-US" sz="1300" spc="65" dirty="0" smtClean="0">
                <a:latin typeface="Times New Roman"/>
                <a:cs typeface="Times New Roman"/>
              </a:rPr>
              <a:t>and</a:t>
            </a:r>
            <a:r>
              <a:rPr lang="en-US" sz="1300" spc="-20" dirty="0" smtClean="0">
                <a:latin typeface="Times New Roman"/>
                <a:cs typeface="Times New Roman"/>
              </a:rPr>
              <a:t> </a:t>
            </a:r>
            <a:r>
              <a:rPr lang="en-US" sz="1300" spc="55" dirty="0" smtClean="0">
                <a:latin typeface="Times New Roman"/>
                <a:cs typeface="Times New Roman"/>
              </a:rPr>
              <a:t>perception</a:t>
            </a:r>
            <a:r>
              <a:rPr lang="en-US" sz="1300" spc="50" dirty="0" smtClean="0">
                <a:latin typeface="Times New Roman"/>
                <a:cs typeface="Times New Roman"/>
              </a:rPr>
              <a:t> </a:t>
            </a:r>
            <a:r>
              <a:rPr lang="en-US" sz="1300" spc="-5" dirty="0" smtClean="0">
                <a:latin typeface="Times New Roman"/>
                <a:cs typeface="Times New Roman"/>
              </a:rPr>
              <a:t>of</a:t>
            </a:r>
            <a:r>
              <a:rPr lang="en-US" sz="1300" spc="15" dirty="0" smtClean="0">
                <a:latin typeface="Times New Roman"/>
                <a:cs typeface="Times New Roman"/>
              </a:rPr>
              <a:t> </a:t>
            </a:r>
            <a:r>
              <a:rPr lang="en-US" sz="1300" spc="55" dirty="0" smtClean="0">
                <a:latin typeface="Times New Roman"/>
                <a:cs typeface="Times New Roman"/>
              </a:rPr>
              <a:t>products</a:t>
            </a:r>
            <a:r>
              <a:rPr lang="en-US" sz="1300" spc="45" dirty="0" smtClean="0">
                <a:latin typeface="Times New Roman"/>
                <a:cs typeface="Times New Roman"/>
              </a:rPr>
              <a:t> </a:t>
            </a:r>
            <a:r>
              <a:rPr lang="en-US" sz="1300" spc="65" dirty="0" smtClean="0">
                <a:latin typeface="Times New Roman"/>
                <a:cs typeface="Times New Roman"/>
              </a:rPr>
              <a:t>and </a:t>
            </a:r>
            <a:r>
              <a:rPr lang="en-US" sz="1300" spc="-5" dirty="0" smtClean="0">
                <a:latin typeface="Times New Roman"/>
                <a:cs typeface="Times New Roman"/>
              </a:rPr>
              <a:t>of</a:t>
            </a:r>
            <a:r>
              <a:rPr lang="en-US" sz="1300" spc="40" dirty="0" smtClean="0">
                <a:latin typeface="Times New Roman"/>
                <a:cs typeface="Times New Roman"/>
              </a:rPr>
              <a:t> </a:t>
            </a:r>
            <a:r>
              <a:rPr lang="en-US" sz="1300" spc="60" dirty="0" smtClean="0">
                <a:latin typeface="Times New Roman"/>
                <a:cs typeface="Times New Roman"/>
              </a:rPr>
              <a:t>the</a:t>
            </a:r>
            <a:r>
              <a:rPr lang="en-US" sz="1300" spc="15" dirty="0" smtClean="0">
                <a:latin typeface="Times New Roman"/>
                <a:cs typeface="Times New Roman"/>
              </a:rPr>
              <a:t> </a:t>
            </a:r>
            <a:r>
              <a:rPr lang="en-US" sz="1300" spc="40" dirty="0" smtClean="0">
                <a:latin typeface="Times New Roman"/>
                <a:cs typeface="Times New Roman"/>
              </a:rPr>
              <a:t>materials</a:t>
            </a:r>
            <a:r>
              <a:rPr lang="en-US" sz="1300" spc="35" dirty="0" smtClean="0">
                <a:latin typeface="Times New Roman"/>
                <a:cs typeface="Times New Roman"/>
              </a:rPr>
              <a:t> </a:t>
            </a:r>
            <a:r>
              <a:rPr lang="en-US" sz="1300" spc="-5" dirty="0" smtClean="0">
                <a:latin typeface="Times New Roman"/>
                <a:cs typeface="Times New Roman"/>
              </a:rPr>
              <a:t>of</a:t>
            </a:r>
            <a:r>
              <a:rPr lang="en-US" sz="1300" spc="-10" dirty="0" smtClean="0">
                <a:latin typeface="Times New Roman"/>
                <a:cs typeface="Times New Roman"/>
              </a:rPr>
              <a:t> </a:t>
            </a:r>
            <a:r>
              <a:rPr lang="en-US" sz="1300" spc="45" dirty="0" smtClean="0">
                <a:latin typeface="Times New Roman"/>
                <a:cs typeface="Times New Roman"/>
              </a:rPr>
              <a:t>which</a:t>
            </a:r>
            <a:r>
              <a:rPr lang="en-US" sz="1300" spc="25" dirty="0" smtClean="0">
                <a:latin typeface="Times New Roman"/>
                <a:cs typeface="Times New Roman"/>
              </a:rPr>
              <a:t> </a:t>
            </a:r>
            <a:r>
              <a:rPr lang="en-US" sz="1300" spc="50" dirty="0" smtClean="0">
                <a:latin typeface="Times New Roman"/>
                <a:cs typeface="Times New Roman"/>
              </a:rPr>
              <a:t>they</a:t>
            </a:r>
            <a:r>
              <a:rPr lang="en-US" sz="1300" spc="-25" dirty="0" smtClean="0">
                <a:latin typeface="Times New Roman"/>
                <a:cs typeface="Times New Roman"/>
              </a:rPr>
              <a:t> </a:t>
            </a:r>
            <a:r>
              <a:rPr lang="en-US" sz="1300" spc="60" dirty="0" smtClean="0">
                <a:latin typeface="Times New Roman"/>
                <a:cs typeface="Times New Roman"/>
              </a:rPr>
              <a:t>are</a:t>
            </a:r>
            <a:r>
              <a:rPr lang="en-US" sz="1300" spc="-35" dirty="0" smtClean="0">
                <a:latin typeface="Times New Roman"/>
                <a:cs typeface="Times New Roman"/>
              </a:rPr>
              <a:t> </a:t>
            </a:r>
            <a:r>
              <a:rPr lang="en-US" sz="1300" spc="60" dirty="0" smtClean="0">
                <a:latin typeface="Times New Roman"/>
                <a:cs typeface="Times New Roman"/>
              </a:rPr>
              <a:t>made.</a:t>
            </a:r>
            <a:r>
              <a:rPr lang="en-US" sz="1300" spc="30" dirty="0" smtClean="0">
                <a:latin typeface="Times New Roman"/>
                <a:cs typeface="Times New Roman"/>
              </a:rPr>
              <a:t> </a:t>
            </a:r>
            <a:r>
              <a:rPr lang="en-US" sz="1300" spc="45" dirty="0" smtClean="0">
                <a:latin typeface="Times New Roman"/>
                <a:cs typeface="Times New Roman"/>
              </a:rPr>
              <a:t>Shaping</a:t>
            </a:r>
            <a:r>
              <a:rPr lang="en-US" sz="1300" spc="-75" dirty="0" smtClean="0">
                <a:latin typeface="Times New Roman"/>
                <a:cs typeface="Times New Roman"/>
              </a:rPr>
              <a:t> </a:t>
            </a:r>
            <a:r>
              <a:rPr lang="en-US" sz="1300" spc="10" dirty="0" smtClean="0">
                <a:latin typeface="Times New Roman"/>
                <a:cs typeface="Times New Roman"/>
              </a:rPr>
              <a:t>gives</a:t>
            </a:r>
            <a:r>
              <a:rPr lang="en-US" sz="1300" spc="-15" dirty="0" smtClean="0">
                <a:latin typeface="Times New Roman"/>
                <a:cs typeface="Times New Roman"/>
              </a:rPr>
              <a:t> </a:t>
            </a:r>
            <a:r>
              <a:rPr lang="en-US" sz="1300" spc="55" dirty="0" smtClean="0">
                <a:latin typeface="Times New Roman"/>
                <a:cs typeface="Times New Roman"/>
              </a:rPr>
              <a:t>form.</a:t>
            </a:r>
            <a:r>
              <a:rPr lang="en-US" sz="1300" spc="-45" dirty="0" smtClean="0">
                <a:latin typeface="Times New Roman"/>
                <a:cs typeface="Times New Roman"/>
              </a:rPr>
              <a:t> </a:t>
            </a:r>
            <a:r>
              <a:rPr lang="en-US" sz="1300" spc="40" dirty="0" smtClean="0">
                <a:latin typeface="Times New Roman"/>
                <a:cs typeface="Times New Roman"/>
              </a:rPr>
              <a:t>The</a:t>
            </a:r>
            <a:r>
              <a:rPr lang="en-US" sz="1300" spc="-15" dirty="0" smtClean="0">
                <a:latin typeface="Times New Roman"/>
                <a:cs typeface="Times New Roman"/>
              </a:rPr>
              <a:t> </a:t>
            </a:r>
            <a:r>
              <a:rPr lang="en-US" sz="1300" spc="50" dirty="0" smtClean="0">
                <a:latin typeface="Times New Roman"/>
                <a:cs typeface="Times New Roman"/>
              </a:rPr>
              <a:t>shapes</a:t>
            </a:r>
            <a:r>
              <a:rPr lang="en-US" sz="1300" spc="-35" dirty="0" smtClean="0">
                <a:latin typeface="Times New Roman"/>
                <a:cs typeface="Times New Roman"/>
              </a:rPr>
              <a:t> </a:t>
            </a:r>
            <a:r>
              <a:rPr lang="en-US" sz="1300" spc="5" dirty="0" smtClean="0">
                <a:latin typeface="Times New Roman"/>
                <a:cs typeface="Times New Roman"/>
              </a:rPr>
              <a:t>of</a:t>
            </a:r>
            <a:r>
              <a:rPr lang="en-US" sz="1300" spc="-10" dirty="0" smtClean="0">
                <a:latin typeface="Times New Roman"/>
                <a:cs typeface="Times New Roman"/>
              </a:rPr>
              <a:t> </a:t>
            </a:r>
            <a:r>
              <a:rPr lang="en-US" sz="1300" spc="45" dirty="0" smtClean="0">
                <a:latin typeface="Times New Roman"/>
                <a:cs typeface="Times New Roman"/>
              </a:rPr>
              <a:t>which</a:t>
            </a:r>
            <a:r>
              <a:rPr lang="en-US" sz="1300" spc="20" dirty="0" smtClean="0">
                <a:latin typeface="Times New Roman"/>
                <a:cs typeface="Times New Roman"/>
              </a:rPr>
              <a:t> </a:t>
            </a:r>
            <a:r>
              <a:rPr lang="en-US" sz="1300" spc="5" dirty="0" smtClean="0">
                <a:latin typeface="Times New Roman"/>
                <a:cs typeface="Times New Roman"/>
              </a:rPr>
              <a:t>a</a:t>
            </a:r>
            <a:r>
              <a:rPr lang="en-US" sz="1300" spc="-15" dirty="0" smtClean="0">
                <a:latin typeface="Times New Roman"/>
                <a:cs typeface="Times New Roman"/>
              </a:rPr>
              <a:t> </a:t>
            </a:r>
            <a:r>
              <a:rPr lang="en-US" sz="1300" spc="30" dirty="0" smtClean="0">
                <a:latin typeface="Times New Roman"/>
                <a:cs typeface="Times New Roman"/>
              </a:rPr>
              <a:t>process</a:t>
            </a:r>
            <a:r>
              <a:rPr lang="en-US" sz="1300" spc="70" dirty="0" smtClean="0">
                <a:latin typeface="Times New Roman"/>
                <a:cs typeface="Times New Roman"/>
              </a:rPr>
              <a:t> </a:t>
            </a:r>
            <a:r>
              <a:rPr lang="en-US" sz="1300" spc="5" dirty="0" smtClean="0">
                <a:latin typeface="Times New Roman"/>
                <a:cs typeface="Times New Roman"/>
              </a:rPr>
              <a:t>is</a:t>
            </a:r>
            <a:r>
              <a:rPr lang="en-US" sz="1300" spc="-35" dirty="0" smtClean="0">
                <a:latin typeface="Times New Roman"/>
                <a:cs typeface="Times New Roman"/>
              </a:rPr>
              <a:t> </a:t>
            </a:r>
            <a:r>
              <a:rPr lang="en-US" sz="1300" spc="35" dirty="0" smtClean="0">
                <a:latin typeface="Times New Roman"/>
                <a:cs typeface="Times New Roman"/>
              </a:rPr>
              <a:t>capable</a:t>
            </a:r>
            <a:r>
              <a:rPr lang="en-US" sz="1300" spc="40" dirty="0" smtClean="0">
                <a:latin typeface="Times New Roman"/>
                <a:cs typeface="Times New Roman"/>
              </a:rPr>
              <a:t> </a:t>
            </a:r>
            <a:r>
              <a:rPr lang="en-US" sz="1300" spc="55" dirty="0" smtClean="0">
                <a:latin typeface="Times New Roman"/>
                <a:cs typeface="Times New Roman"/>
              </a:rPr>
              <a:t>are</a:t>
            </a:r>
            <a:r>
              <a:rPr lang="en-US" sz="1300" spc="-10" dirty="0" smtClean="0">
                <a:latin typeface="Times New Roman"/>
                <a:cs typeface="Times New Roman"/>
              </a:rPr>
              <a:t> </a:t>
            </a:r>
            <a:r>
              <a:rPr lang="en-US" sz="1300" spc="30" dirty="0" smtClean="0">
                <a:latin typeface="Times New Roman"/>
                <a:cs typeface="Times New Roman"/>
              </a:rPr>
              <a:t>clearly</a:t>
            </a:r>
            <a:r>
              <a:rPr lang="en-US" sz="1300" spc="-60" dirty="0" smtClean="0">
                <a:latin typeface="Times New Roman"/>
                <a:cs typeface="Times New Roman"/>
              </a:rPr>
              <a:t> </a:t>
            </a:r>
            <a:r>
              <a:rPr lang="en-US" sz="1300" spc="65" dirty="0" smtClean="0">
                <a:latin typeface="Times New Roman"/>
                <a:cs typeface="Times New Roman"/>
              </a:rPr>
              <a:t>important</a:t>
            </a:r>
            <a:r>
              <a:rPr lang="en-US" sz="1300" spc="35" dirty="0" smtClean="0">
                <a:latin typeface="Times New Roman"/>
                <a:cs typeface="Times New Roman"/>
              </a:rPr>
              <a:t> </a:t>
            </a:r>
            <a:r>
              <a:rPr lang="en-US" sz="1300" spc="50" dirty="0" smtClean="0">
                <a:latin typeface="Times New Roman"/>
                <a:cs typeface="Times New Roman"/>
              </a:rPr>
              <a:t>here:</a:t>
            </a:r>
            <a:r>
              <a:rPr lang="en-US" sz="1300" spc="10" dirty="0" smtClean="0">
                <a:latin typeface="Times New Roman"/>
                <a:cs typeface="Times New Roman"/>
              </a:rPr>
              <a:t> </a:t>
            </a:r>
            <a:r>
              <a:rPr lang="en-US" sz="1300" spc="50" dirty="0" smtClean="0">
                <a:latin typeface="Times New Roman"/>
                <a:cs typeface="Times New Roman"/>
              </a:rPr>
              <a:t>extrusion,</a:t>
            </a:r>
            <a:r>
              <a:rPr lang="en-US" sz="1300" spc="35" dirty="0" smtClean="0">
                <a:latin typeface="Times New Roman"/>
                <a:cs typeface="Times New Roman"/>
              </a:rPr>
              <a:t> </a:t>
            </a:r>
            <a:r>
              <a:rPr lang="en-US" sz="1300" spc="55" dirty="0" smtClean="0">
                <a:latin typeface="Times New Roman"/>
                <a:cs typeface="Times New Roman"/>
              </a:rPr>
              <a:t>for</a:t>
            </a:r>
            <a:r>
              <a:rPr lang="en-US" sz="1300" spc="-30" dirty="0" smtClean="0">
                <a:latin typeface="Times New Roman"/>
                <a:cs typeface="Times New Roman"/>
              </a:rPr>
              <a:t> </a:t>
            </a:r>
            <a:r>
              <a:rPr lang="en-US" sz="1300" spc="40" dirty="0" smtClean="0">
                <a:latin typeface="Times New Roman"/>
                <a:cs typeface="Times New Roman"/>
              </a:rPr>
              <a:t>instance,</a:t>
            </a:r>
            <a:r>
              <a:rPr lang="en-US" sz="1300" spc="55" dirty="0" smtClean="0">
                <a:latin typeface="Times New Roman"/>
                <a:cs typeface="Times New Roman"/>
              </a:rPr>
              <a:t> </a:t>
            </a:r>
            <a:r>
              <a:rPr lang="en-US" sz="1300" spc="15" dirty="0" smtClean="0">
                <a:latin typeface="Times New Roman"/>
                <a:cs typeface="Times New Roman"/>
              </a:rPr>
              <a:t>allows</a:t>
            </a:r>
            <a:r>
              <a:rPr lang="en-US" sz="1300" spc="-5" dirty="0" smtClean="0">
                <a:latin typeface="Times New Roman"/>
                <a:cs typeface="Times New Roman"/>
              </a:rPr>
              <a:t> </a:t>
            </a:r>
            <a:r>
              <a:rPr lang="en-US" sz="1300" spc="40" dirty="0" smtClean="0">
                <a:latin typeface="Times New Roman"/>
                <a:cs typeface="Times New Roman"/>
              </a:rPr>
              <a:t>only prismatic</a:t>
            </a:r>
            <a:r>
              <a:rPr lang="en-US" sz="1300" spc="75" dirty="0" smtClean="0">
                <a:latin typeface="Times New Roman"/>
                <a:cs typeface="Times New Roman"/>
              </a:rPr>
              <a:t> </a:t>
            </a:r>
            <a:r>
              <a:rPr lang="en-US" sz="1300" spc="40" dirty="0" smtClean="0">
                <a:latin typeface="Times New Roman"/>
                <a:cs typeface="Times New Roman"/>
              </a:rPr>
              <a:t>shapes,</a:t>
            </a:r>
            <a:r>
              <a:rPr lang="en-US" sz="1300" spc="-20" dirty="0" smtClean="0">
                <a:latin typeface="Times New Roman"/>
                <a:cs typeface="Times New Roman"/>
              </a:rPr>
              <a:t> </a:t>
            </a:r>
            <a:r>
              <a:rPr lang="en-US" sz="1300" spc="50" dirty="0" smtClean="0">
                <a:latin typeface="Times New Roman"/>
                <a:cs typeface="Times New Roman"/>
              </a:rPr>
              <a:t>whereas</a:t>
            </a:r>
            <a:r>
              <a:rPr lang="en-US" sz="1300" spc="40" dirty="0" smtClean="0">
                <a:latin typeface="Times New Roman"/>
                <a:cs typeface="Times New Roman"/>
              </a:rPr>
              <a:t> die-casting</a:t>
            </a:r>
            <a:r>
              <a:rPr lang="en-US" sz="1300" spc="-5" dirty="0" smtClean="0">
                <a:latin typeface="Times New Roman"/>
                <a:cs typeface="Times New Roman"/>
              </a:rPr>
              <a:t> of </a:t>
            </a:r>
            <a:r>
              <a:rPr lang="en-US" sz="1300" spc="40" dirty="0" smtClean="0">
                <a:latin typeface="Times New Roman"/>
                <a:cs typeface="Times New Roman"/>
              </a:rPr>
              <a:t>metals</a:t>
            </a:r>
            <a:r>
              <a:rPr lang="en-US" sz="1300" spc="50" dirty="0" smtClean="0">
                <a:latin typeface="Times New Roman"/>
                <a:cs typeface="Times New Roman"/>
              </a:rPr>
              <a:t> </a:t>
            </a:r>
            <a:r>
              <a:rPr lang="en-US" sz="1300" spc="60" dirty="0" smtClean="0">
                <a:latin typeface="Times New Roman"/>
                <a:cs typeface="Times New Roman"/>
              </a:rPr>
              <a:t>and</a:t>
            </a:r>
            <a:r>
              <a:rPr lang="en-US" sz="1300" spc="5" dirty="0" smtClean="0">
                <a:latin typeface="Times New Roman"/>
                <a:cs typeface="Times New Roman"/>
              </a:rPr>
              <a:t> </a:t>
            </a:r>
            <a:r>
              <a:rPr lang="en-US" sz="1300" spc="45" dirty="0" smtClean="0">
                <a:latin typeface="Times New Roman"/>
                <a:cs typeface="Times New Roman"/>
              </a:rPr>
              <a:t>injection</a:t>
            </a:r>
            <a:r>
              <a:rPr lang="en-US" sz="1300" spc="5" dirty="0" smtClean="0">
                <a:latin typeface="Times New Roman"/>
                <a:cs typeface="Times New Roman"/>
              </a:rPr>
              <a:t> </a:t>
            </a:r>
            <a:r>
              <a:rPr lang="en-US" sz="1300" spc="55" dirty="0" smtClean="0">
                <a:latin typeface="Times New Roman"/>
                <a:cs typeface="Times New Roman"/>
              </a:rPr>
              <a:t>molding</a:t>
            </a:r>
            <a:r>
              <a:rPr lang="en-US" sz="1300" spc="-20" dirty="0" smtClean="0">
                <a:latin typeface="Times New Roman"/>
                <a:cs typeface="Times New Roman"/>
              </a:rPr>
              <a:t> </a:t>
            </a:r>
            <a:r>
              <a:rPr lang="en-US" sz="1300" spc="5" dirty="0" smtClean="0">
                <a:latin typeface="Times New Roman"/>
                <a:cs typeface="Times New Roman"/>
              </a:rPr>
              <a:t>of</a:t>
            </a:r>
            <a:r>
              <a:rPr lang="en-US" sz="1300" spc="15" dirty="0" smtClean="0">
                <a:latin typeface="Times New Roman"/>
                <a:cs typeface="Times New Roman"/>
              </a:rPr>
              <a:t> </a:t>
            </a:r>
            <a:r>
              <a:rPr lang="en-US" sz="1300" spc="30" dirty="0" smtClean="0">
                <a:latin typeface="Times New Roman"/>
                <a:cs typeface="Times New Roman"/>
              </a:rPr>
              <a:t>poly­</a:t>
            </a:r>
            <a:r>
              <a:rPr lang="en-US" sz="1300" spc="65" dirty="0" smtClean="0">
                <a:latin typeface="Times New Roman"/>
                <a:cs typeface="Times New Roman"/>
              </a:rPr>
              <a:t>mers</a:t>
            </a:r>
            <a:r>
              <a:rPr lang="en-US" sz="1300" dirty="0" smtClean="0">
                <a:latin typeface="Times New Roman"/>
                <a:cs typeface="Times New Roman"/>
              </a:rPr>
              <a:t> </a:t>
            </a:r>
            <a:r>
              <a:rPr lang="en-US" sz="1300" spc="20" dirty="0" smtClean="0">
                <a:latin typeface="Times New Roman"/>
                <a:cs typeface="Times New Roman"/>
              </a:rPr>
              <a:t>allows</a:t>
            </a:r>
            <a:r>
              <a:rPr lang="en-US" sz="1300" spc="-5" dirty="0" smtClean="0">
                <a:latin typeface="Times New Roman"/>
                <a:cs typeface="Times New Roman"/>
              </a:rPr>
              <a:t> </a:t>
            </a:r>
            <a:r>
              <a:rPr lang="en-US" sz="1300" spc="50" dirty="0" smtClean="0">
                <a:latin typeface="Times New Roman"/>
                <a:cs typeface="Times New Roman"/>
              </a:rPr>
              <a:t>shapes</a:t>
            </a:r>
            <a:r>
              <a:rPr lang="en-US" sz="1300" spc="-10" dirty="0" smtClean="0">
                <a:latin typeface="Times New Roman"/>
                <a:cs typeface="Times New Roman"/>
              </a:rPr>
              <a:t> </a:t>
            </a:r>
            <a:r>
              <a:rPr lang="en-US" sz="1300" spc="-5" dirty="0" smtClean="0">
                <a:latin typeface="Times New Roman"/>
                <a:cs typeface="Times New Roman"/>
              </a:rPr>
              <a:t>of</a:t>
            </a:r>
            <a:r>
              <a:rPr lang="en-US" sz="1300" spc="40" dirty="0" smtClean="0">
                <a:latin typeface="Times New Roman"/>
                <a:cs typeface="Times New Roman"/>
              </a:rPr>
              <a:t> great</a:t>
            </a:r>
            <a:r>
              <a:rPr lang="en-US" sz="1300" spc="25" dirty="0" smtClean="0">
                <a:latin typeface="Times New Roman"/>
                <a:cs typeface="Times New Roman"/>
              </a:rPr>
              <a:t> </a:t>
            </a:r>
            <a:r>
              <a:rPr lang="en-US" sz="1300" spc="35" dirty="0" smtClean="0">
                <a:latin typeface="Times New Roman"/>
                <a:cs typeface="Times New Roman"/>
              </a:rPr>
              <a:t>complexity.</a:t>
            </a:r>
            <a:r>
              <a:rPr lang="en-US" sz="1300" spc="20" dirty="0" smtClean="0">
                <a:latin typeface="Times New Roman"/>
                <a:cs typeface="Times New Roman"/>
              </a:rPr>
              <a:t> </a:t>
            </a:r>
            <a:r>
              <a:rPr lang="en-US" sz="1300" spc="40" dirty="0" smtClean="0">
                <a:latin typeface="Times New Roman"/>
                <a:cs typeface="Times New Roman"/>
              </a:rPr>
              <a:t>Joining</a:t>
            </a:r>
            <a:r>
              <a:rPr lang="en-US" sz="1300" spc="-50" dirty="0" smtClean="0">
                <a:latin typeface="Times New Roman"/>
                <a:cs typeface="Times New Roman"/>
              </a:rPr>
              <a:t> </a:t>
            </a:r>
            <a:r>
              <a:rPr lang="en-US" sz="1300" spc="200" dirty="0" smtClean="0">
                <a:latin typeface="Times New Roman"/>
                <a:cs typeface="Times New Roman"/>
              </a:rPr>
              <a:t>-</a:t>
            </a:r>
            <a:r>
              <a:rPr lang="en-US" sz="1300" spc="-105" dirty="0" smtClean="0">
                <a:latin typeface="Times New Roman"/>
                <a:cs typeface="Times New Roman"/>
              </a:rPr>
              <a:t> </a:t>
            </a:r>
            <a:r>
              <a:rPr lang="en-US" sz="1300" spc="60" dirty="0" smtClean="0">
                <a:latin typeface="Times New Roman"/>
                <a:cs typeface="Times New Roman"/>
              </a:rPr>
              <a:t>an</a:t>
            </a:r>
            <a:r>
              <a:rPr lang="en-US" sz="1300" spc="-10" dirty="0" smtClean="0">
                <a:latin typeface="Times New Roman"/>
                <a:cs typeface="Times New Roman"/>
              </a:rPr>
              <a:t> </a:t>
            </a:r>
            <a:r>
              <a:rPr lang="en-US" sz="1300" spc="35" dirty="0" smtClean="0">
                <a:latin typeface="Times New Roman"/>
                <a:cs typeface="Times New Roman"/>
              </a:rPr>
              <a:t>essential</a:t>
            </a:r>
            <a:r>
              <a:rPr lang="en-US" sz="1300" spc="5" dirty="0" smtClean="0">
                <a:latin typeface="Times New Roman"/>
                <a:cs typeface="Times New Roman"/>
              </a:rPr>
              <a:t> </a:t>
            </a:r>
            <a:r>
              <a:rPr lang="en-US" sz="1300" spc="55" dirty="0" smtClean="0">
                <a:latin typeface="Times New Roman"/>
                <a:cs typeface="Times New Roman"/>
              </a:rPr>
              <a:t>step</a:t>
            </a:r>
            <a:r>
              <a:rPr lang="en-US" sz="1300" spc="-50" dirty="0" smtClean="0">
                <a:latin typeface="Times New Roman"/>
                <a:cs typeface="Times New Roman"/>
              </a:rPr>
              <a:t> </a:t>
            </a:r>
            <a:r>
              <a:rPr lang="en-US" sz="1300" spc="65" dirty="0" smtClean="0">
                <a:latin typeface="Times New Roman"/>
                <a:cs typeface="Times New Roman"/>
              </a:rPr>
              <a:t>in</a:t>
            </a:r>
            <a:r>
              <a:rPr lang="en-US" sz="1300" spc="-35" dirty="0" smtClean="0">
                <a:latin typeface="Times New Roman"/>
                <a:cs typeface="Times New Roman"/>
              </a:rPr>
              <a:t> </a:t>
            </a:r>
            <a:r>
              <a:rPr lang="en-US" sz="1300" spc="60" dirty="0" smtClean="0">
                <a:latin typeface="Times New Roman"/>
                <a:cs typeface="Times New Roman"/>
              </a:rPr>
              <a:t>the</a:t>
            </a:r>
            <a:r>
              <a:rPr lang="en-US" sz="1300" spc="15" dirty="0" smtClean="0">
                <a:latin typeface="Times New Roman"/>
                <a:cs typeface="Times New Roman"/>
              </a:rPr>
              <a:t> </a:t>
            </a:r>
            <a:r>
              <a:rPr lang="en-US" sz="1300" spc="35" dirty="0" smtClean="0">
                <a:latin typeface="Times New Roman"/>
                <a:cs typeface="Times New Roman"/>
              </a:rPr>
              <a:t>assembly</a:t>
            </a:r>
            <a:r>
              <a:rPr lang="en-US" sz="1300" spc="20" dirty="0" smtClean="0">
                <a:latin typeface="Times New Roman"/>
                <a:cs typeface="Times New Roman"/>
              </a:rPr>
              <a:t> </a:t>
            </a:r>
            <a:r>
              <a:rPr lang="en-US" sz="1300" spc="5" dirty="0" smtClean="0">
                <a:latin typeface="Times New Roman"/>
                <a:cs typeface="Times New Roman"/>
              </a:rPr>
              <a:t>of</a:t>
            </a:r>
            <a:r>
              <a:rPr lang="en-US" sz="1300" spc="40" dirty="0" smtClean="0">
                <a:latin typeface="Times New Roman"/>
                <a:cs typeface="Times New Roman"/>
              </a:rPr>
              <a:t> </a:t>
            </a:r>
            <a:r>
              <a:rPr lang="en-US" sz="1300" spc="30" dirty="0" smtClean="0">
                <a:latin typeface="Times New Roman"/>
                <a:cs typeface="Times New Roman"/>
              </a:rPr>
              <a:t>a</a:t>
            </a:r>
            <a:r>
              <a:rPr lang="en-US" sz="1300" spc="-40" dirty="0" smtClean="0">
                <a:latin typeface="Times New Roman"/>
                <a:cs typeface="Times New Roman"/>
              </a:rPr>
              <a:t> </a:t>
            </a:r>
            <a:r>
              <a:rPr lang="en-US" sz="1300" spc="60" dirty="0" smtClean="0">
                <a:latin typeface="Times New Roman"/>
                <a:cs typeface="Times New Roman"/>
              </a:rPr>
              <a:t>product</a:t>
            </a:r>
            <a:r>
              <a:rPr lang="en-US" sz="1300" spc="15" dirty="0" smtClean="0">
                <a:latin typeface="Times New Roman"/>
                <a:cs typeface="Times New Roman"/>
              </a:rPr>
              <a:t> </a:t>
            </a:r>
            <a:r>
              <a:rPr lang="en-US" sz="1300" spc="229" dirty="0" smtClean="0">
                <a:latin typeface="Times New Roman"/>
                <a:cs typeface="Times New Roman"/>
              </a:rPr>
              <a:t>-</a:t>
            </a:r>
            <a:r>
              <a:rPr lang="en-US" sz="1300" spc="-135" dirty="0" smtClean="0">
                <a:latin typeface="Times New Roman"/>
                <a:cs typeface="Times New Roman"/>
              </a:rPr>
              <a:t> </a:t>
            </a:r>
            <a:r>
              <a:rPr lang="en-US" sz="1300" spc="55" dirty="0" smtClean="0">
                <a:latin typeface="Times New Roman"/>
                <a:cs typeface="Times New Roman"/>
              </a:rPr>
              <a:t>can</a:t>
            </a:r>
            <a:r>
              <a:rPr lang="en-US" sz="1300" spc="-30" dirty="0" smtClean="0">
                <a:latin typeface="Times New Roman"/>
                <a:cs typeface="Times New Roman"/>
              </a:rPr>
              <a:t> </a:t>
            </a:r>
            <a:r>
              <a:rPr lang="en-US" sz="1300" spc="25" dirty="0" smtClean="0">
                <a:latin typeface="Times New Roman"/>
                <a:cs typeface="Times New Roman"/>
              </a:rPr>
              <a:t>also</a:t>
            </a:r>
            <a:r>
              <a:rPr lang="en-US" sz="1300" spc="-5" dirty="0" smtClean="0">
                <a:latin typeface="Times New Roman"/>
                <a:cs typeface="Times New Roman"/>
              </a:rPr>
              <a:t> </a:t>
            </a:r>
            <a:r>
              <a:rPr lang="en-US" sz="1300" spc="45" dirty="0" smtClean="0">
                <a:latin typeface="Times New Roman"/>
                <a:cs typeface="Times New Roman"/>
              </a:rPr>
              <a:t>create</a:t>
            </a:r>
            <a:r>
              <a:rPr lang="en-US" sz="1300" spc="15" dirty="0" smtClean="0">
                <a:latin typeface="Times New Roman"/>
                <a:cs typeface="Times New Roman"/>
              </a:rPr>
              <a:t> </a:t>
            </a:r>
            <a:r>
              <a:rPr lang="en-US" sz="1300" spc="45" dirty="0" smtClean="0">
                <a:latin typeface="Times New Roman"/>
                <a:cs typeface="Times New Roman"/>
              </a:rPr>
              <a:t>contrasts</a:t>
            </a:r>
            <a:r>
              <a:rPr lang="en-US" sz="1300" spc="30" dirty="0" smtClean="0">
                <a:latin typeface="Times New Roman"/>
                <a:cs typeface="Times New Roman"/>
              </a:rPr>
              <a:t> </a:t>
            </a:r>
            <a:r>
              <a:rPr lang="en-US" sz="1300" spc="65" dirty="0" smtClean="0">
                <a:latin typeface="Times New Roman"/>
                <a:cs typeface="Times New Roman"/>
              </a:rPr>
              <a:t>and</a:t>
            </a:r>
            <a:r>
              <a:rPr lang="en-US" sz="1300" spc="5" dirty="0" smtClean="0">
                <a:latin typeface="Times New Roman"/>
                <a:cs typeface="Times New Roman"/>
              </a:rPr>
              <a:t> </a:t>
            </a:r>
            <a:r>
              <a:rPr lang="en-US" sz="1300" spc="60" dirty="0" smtClean="0">
                <a:latin typeface="Times New Roman"/>
                <a:cs typeface="Times New Roman"/>
              </a:rPr>
              <a:t>other</a:t>
            </a:r>
            <a:r>
              <a:rPr lang="en-US" sz="1300" spc="15" dirty="0" smtClean="0">
                <a:latin typeface="Times New Roman"/>
                <a:cs typeface="Times New Roman"/>
              </a:rPr>
              <a:t> </a:t>
            </a:r>
            <a:r>
              <a:rPr lang="en-US" sz="1300" spc="30" dirty="0" smtClean="0">
                <a:latin typeface="Times New Roman"/>
                <a:cs typeface="Times New Roman"/>
              </a:rPr>
              <a:t>expressive</a:t>
            </a:r>
            <a:r>
              <a:rPr lang="en-US" sz="1300" spc="40" dirty="0" smtClean="0">
                <a:latin typeface="Times New Roman"/>
                <a:cs typeface="Times New Roman"/>
              </a:rPr>
              <a:t> features:</a:t>
            </a:r>
            <a:r>
              <a:rPr lang="en-US" sz="1300" spc="15" dirty="0" smtClean="0">
                <a:latin typeface="Times New Roman"/>
                <a:cs typeface="Times New Roman"/>
              </a:rPr>
              <a:t> </a:t>
            </a:r>
            <a:r>
              <a:rPr lang="en-US" sz="1300" spc="50" dirty="0" smtClean="0">
                <a:latin typeface="Times New Roman"/>
                <a:cs typeface="Times New Roman"/>
              </a:rPr>
              <a:t>some</a:t>
            </a:r>
            <a:r>
              <a:rPr lang="en-US" sz="1300" spc="20" dirty="0" smtClean="0">
                <a:latin typeface="Times New Roman"/>
                <a:cs typeface="Times New Roman"/>
              </a:rPr>
              <a:t> </a:t>
            </a:r>
            <a:r>
              <a:rPr lang="en-US" sz="1300" spc="35" dirty="0" smtClean="0">
                <a:latin typeface="Times New Roman"/>
                <a:cs typeface="Times New Roman"/>
              </a:rPr>
              <a:t>processes</a:t>
            </a:r>
            <a:r>
              <a:rPr lang="en-US" sz="1300" spc="25" dirty="0" smtClean="0">
                <a:latin typeface="Times New Roman"/>
                <a:cs typeface="Times New Roman"/>
              </a:rPr>
              <a:t> </a:t>
            </a:r>
            <a:r>
              <a:rPr lang="en-US" sz="1300" spc="10" dirty="0" smtClean="0">
                <a:latin typeface="Times New Roman"/>
                <a:cs typeface="Times New Roman"/>
              </a:rPr>
              <a:t>give </a:t>
            </a:r>
            <a:r>
              <a:rPr lang="en-US" sz="1300" spc="35" dirty="0" smtClean="0">
                <a:latin typeface="Times New Roman"/>
                <a:cs typeface="Times New Roman"/>
              </a:rPr>
              <a:t>near-invisible</a:t>
            </a:r>
            <a:r>
              <a:rPr lang="en-US" sz="1300" spc="20" dirty="0" smtClean="0">
                <a:latin typeface="Times New Roman"/>
                <a:cs typeface="Times New Roman"/>
              </a:rPr>
              <a:t> </a:t>
            </a:r>
            <a:r>
              <a:rPr lang="en-US" sz="1300" spc="25" dirty="0" smtClean="0">
                <a:latin typeface="Times New Roman"/>
                <a:cs typeface="Times New Roman"/>
              </a:rPr>
              <a:t>joints,</a:t>
            </a:r>
            <a:r>
              <a:rPr lang="en-US" sz="1300" dirty="0" smtClean="0">
                <a:latin typeface="Times New Roman"/>
                <a:cs typeface="Times New Roman"/>
              </a:rPr>
              <a:t> </a:t>
            </a:r>
            <a:r>
              <a:rPr lang="en-US" sz="1300" spc="-90" dirty="0" smtClean="0">
                <a:latin typeface="Times New Roman"/>
                <a:cs typeface="Times New Roman"/>
              </a:rPr>
              <a:t> </a:t>
            </a:r>
            <a:r>
              <a:rPr lang="en-US" sz="1300" spc="65" dirty="0" smtClean="0">
                <a:latin typeface="Times New Roman"/>
                <a:cs typeface="Times New Roman"/>
              </a:rPr>
              <a:t>oth­</a:t>
            </a:r>
            <a:r>
              <a:rPr lang="en-US" sz="1300" spc="55" dirty="0" smtClean="0">
                <a:latin typeface="Times New Roman"/>
                <a:cs typeface="Times New Roman"/>
              </a:rPr>
              <a:t>ers</a:t>
            </a:r>
            <a:r>
              <a:rPr lang="en-US" sz="1300" spc="-25" dirty="0" smtClean="0">
                <a:latin typeface="Times New Roman"/>
                <a:cs typeface="Times New Roman"/>
              </a:rPr>
              <a:t> </a:t>
            </a:r>
            <a:r>
              <a:rPr lang="en-US" sz="1300" spc="25" dirty="0" smtClean="0">
                <a:latin typeface="Times New Roman"/>
                <a:cs typeface="Times New Roman"/>
              </a:rPr>
              <a:t>allow </a:t>
            </a:r>
            <a:r>
              <a:rPr lang="en-US" sz="1300" spc="65" dirty="0" smtClean="0">
                <a:latin typeface="Times New Roman"/>
                <a:cs typeface="Times New Roman"/>
              </a:rPr>
              <a:t>them</a:t>
            </a:r>
            <a:r>
              <a:rPr lang="en-US" sz="1300" spc="40" dirty="0" smtClean="0">
                <a:latin typeface="Times New Roman"/>
                <a:cs typeface="Times New Roman"/>
              </a:rPr>
              <a:t> </a:t>
            </a:r>
            <a:r>
              <a:rPr lang="en-US" sz="1300" spc="55" dirty="0" smtClean="0">
                <a:latin typeface="Times New Roman"/>
                <a:cs typeface="Times New Roman"/>
              </a:rPr>
              <a:t>to</a:t>
            </a:r>
            <a:r>
              <a:rPr lang="en-US" sz="1300" spc="-45" dirty="0" smtClean="0">
                <a:latin typeface="Times New Roman"/>
                <a:cs typeface="Times New Roman"/>
              </a:rPr>
              <a:t> </a:t>
            </a:r>
            <a:r>
              <a:rPr lang="en-US" sz="1300" spc="40" dirty="0" smtClean="0">
                <a:latin typeface="Times New Roman"/>
                <a:cs typeface="Times New Roman"/>
              </a:rPr>
              <a:t>be</a:t>
            </a:r>
            <a:r>
              <a:rPr lang="en-US" sz="1300" spc="30" dirty="0" smtClean="0">
                <a:latin typeface="Times New Roman"/>
                <a:cs typeface="Times New Roman"/>
              </a:rPr>
              <a:t> </a:t>
            </a:r>
            <a:r>
              <a:rPr lang="en-US" sz="1300" spc="60" dirty="0" smtClean="0">
                <a:latin typeface="Times New Roman"/>
                <a:cs typeface="Times New Roman"/>
              </a:rPr>
              <a:t>prominent.</a:t>
            </a:r>
            <a:r>
              <a:rPr lang="en-US" sz="1300" spc="-30" dirty="0" smtClean="0">
                <a:latin typeface="Times New Roman"/>
                <a:cs typeface="Times New Roman"/>
              </a:rPr>
              <a:t> </a:t>
            </a:r>
            <a:r>
              <a:rPr lang="en-US" sz="1300" spc="35" dirty="0" smtClean="0">
                <a:latin typeface="Times New Roman"/>
                <a:cs typeface="Times New Roman"/>
              </a:rPr>
              <a:t>Surface</a:t>
            </a:r>
            <a:r>
              <a:rPr lang="en-US" sz="1300" spc="30" dirty="0" smtClean="0">
                <a:latin typeface="Times New Roman"/>
                <a:cs typeface="Times New Roman"/>
              </a:rPr>
              <a:t> processes,</a:t>
            </a:r>
            <a:r>
              <a:rPr lang="en-US" sz="1300" spc="80" dirty="0" smtClean="0">
                <a:latin typeface="Times New Roman"/>
                <a:cs typeface="Times New Roman"/>
              </a:rPr>
              <a:t> </a:t>
            </a:r>
            <a:r>
              <a:rPr lang="en-US" sz="1300" spc="30" dirty="0" smtClean="0">
                <a:latin typeface="Times New Roman"/>
                <a:cs typeface="Times New Roman"/>
              </a:rPr>
              <a:t>particularly,</a:t>
            </a:r>
            <a:r>
              <a:rPr lang="en-US" sz="1300" spc="110" dirty="0" smtClean="0">
                <a:latin typeface="Times New Roman"/>
                <a:cs typeface="Times New Roman"/>
              </a:rPr>
              <a:t> </a:t>
            </a:r>
            <a:endParaRPr lang="en-US" sz="1300" spc="20" dirty="0" smtClean="0">
              <a:latin typeface="Times New Roman"/>
              <a:cs typeface="Times New Roman"/>
            </a:endParaRPr>
          </a:p>
        </p:txBody>
      </p:sp>
      <p:sp>
        <p:nvSpPr>
          <p:cNvPr id="4" name="object 10"/>
          <p:cNvSpPr txBox="1"/>
          <p:nvPr/>
        </p:nvSpPr>
        <p:spPr>
          <a:xfrm>
            <a:off x="381000" y="3581400"/>
            <a:ext cx="1606550" cy="158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70" dirty="0">
                <a:solidFill>
                  <a:srgbClr val="938C36"/>
                </a:solidFill>
                <a:latin typeface="Arial"/>
                <a:cs typeface="Arial"/>
              </a:rPr>
              <a:t>The</a:t>
            </a:r>
            <a:r>
              <a:rPr sz="1050" b="1" spc="45" dirty="0">
                <a:solidFill>
                  <a:srgbClr val="938C36"/>
                </a:solidFill>
                <a:latin typeface="Arial"/>
                <a:cs typeface="Arial"/>
              </a:rPr>
              <a:t> </a:t>
            </a:r>
            <a:r>
              <a:rPr sz="1050" b="1" spc="60" dirty="0">
                <a:solidFill>
                  <a:srgbClr val="938C36"/>
                </a:solidFill>
                <a:latin typeface="Arial"/>
                <a:cs typeface="Arial"/>
              </a:rPr>
              <a:t>Other</a:t>
            </a:r>
            <a:r>
              <a:rPr sz="1050" b="1" spc="100" dirty="0">
                <a:solidFill>
                  <a:srgbClr val="938C36"/>
                </a:solidFill>
                <a:latin typeface="Arial"/>
                <a:cs typeface="Arial"/>
              </a:rPr>
              <a:t> </a:t>
            </a:r>
            <a:r>
              <a:rPr sz="1050" b="1" spc="55" dirty="0">
                <a:solidFill>
                  <a:srgbClr val="938C36"/>
                </a:solidFill>
                <a:latin typeface="Arial"/>
                <a:cs typeface="Arial"/>
              </a:rPr>
              <a:t>Dimens</a:t>
            </a:r>
            <a:r>
              <a:rPr sz="1050" b="1" spc="45" dirty="0">
                <a:solidFill>
                  <a:srgbClr val="938C36"/>
                </a:solidFill>
                <a:latin typeface="Arial"/>
                <a:cs typeface="Arial"/>
              </a:rPr>
              <a:t>i</a:t>
            </a:r>
            <a:r>
              <a:rPr sz="1050" b="1" spc="20" dirty="0">
                <a:solidFill>
                  <a:srgbClr val="938C36"/>
                </a:solidFill>
                <a:latin typeface="Arial"/>
                <a:cs typeface="Arial"/>
              </a:rPr>
              <a:t>ons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5" name="object 12"/>
          <p:cNvSpPr txBox="1"/>
          <p:nvPr/>
        </p:nvSpPr>
        <p:spPr>
          <a:xfrm>
            <a:off x="4572000" y="304800"/>
            <a:ext cx="4191000" cy="1200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90">
              <a:lnSpc>
                <a:spcPct val="120100"/>
              </a:lnSpc>
            </a:pPr>
            <a:r>
              <a:rPr sz="1300" spc="40" dirty="0" smtClean="0">
                <a:latin typeface="Times New Roman"/>
                <a:cs typeface="Times New Roman"/>
              </a:rPr>
              <a:t>influence</a:t>
            </a:r>
            <a:r>
              <a:rPr sz="1300" spc="85" dirty="0" smtClean="0">
                <a:latin typeface="Times New Roman"/>
                <a:cs typeface="Times New Roman"/>
              </a:rPr>
              <a:t> </a:t>
            </a:r>
            <a:r>
              <a:rPr sz="1300" spc="35" dirty="0">
                <a:latin typeface="Times New Roman"/>
                <a:cs typeface="Times New Roman"/>
              </a:rPr>
              <a:t>aes­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thetics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and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Times New Roman"/>
                <a:cs typeface="Times New Roman"/>
              </a:rPr>
              <a:t>perceptions</a:t>
            </a:r>
            <a:r>
              <a:rPr sz="1300" spc="70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through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Times New Roman"/>
                <a:cs typeface="Times New Roman"/>
              </a:rPr>
              <a:t>color,</a:t>
            </a:r>
            <a:r>
              <a:rPr sz="1300" spc="15" dirty="0">
                <a:latin typeface="Times New Roman"/>
                <a:cs typeface="Times New Roman"/>
              </a:rPr>
              <a:t> reflectivity,</a:t>
            </a:r>
            <a:r>
              <a:rPr sz="1300" spc="85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texture</a:t>
            </a:r>
            <a:r>
              <a:rPr sz="1300" spc="45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and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Times New Roman"/>
                <a:cs typeface="Times New Roman"/>
              </a:rPr>
              <a:t>feel,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and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Times New Roman"/>
                <a:cs typeface="Times New Roman"/>
              </a:rPr>
              <a:t>they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Times New Roman"/>
                <a:cs typeface="Times New Roman"/>
              </a:rPr>
              <a:t>are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spc="20" dirty="0">
                <a:latin typeface="Times New Roman"/>
                <a:cs typeface="Times New Roman"/>
              </a:rPr>
              <a:t>also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important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Times New Roman"/>
                <a:cs typeface="Times New Roman"/>
              </a:rPr>
              <a:t>for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Times New Roman"/>
                <a:cs typeface="Times New Roman"/>
              </a:rPr>
              <a:t>ergonomic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reasons,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Times New Roman"/>
                <a:cs typeface="Times New Roman"/>
              </a:rPr>
              <a:t>creating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the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Times New Roman"/>
                <a:cs typeface="Times New Roman"/>
              </a:rPr>
              <a:t>visual </a:t>
            </a:r>
            <a:r>
              <a:rPr sz="1300" spc="65" dirty="0">
                <a:latin typeface="Times New Roman"/>
                <a:cs typeface="Times New Roman"/>
              </a:rPr>
              <a:t>and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Times New Roman"/>
                <a:cs typeface="Times New Roman"/>
              </a:rPr>
              <a:t>tactile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com­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Times New Roman"/>
                <a:cs typeface="Times New Roman"/>
              </a:rPr>
              <a:t>munication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Times New Roman"/>
                <a:cs typeface="Times New Roman"/>
              </a:rPr>
              <a:t>with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the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35" dirty="0">
                <a:latin typeface="Times New Roman"/>
                <a:cs typeface="Times New Roman"/>
              </a:rPr>
              <a:t>user.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Times New Roman"/>
                <a:cs typeface="Times New Roman"/>
              </a:rPr>
              <a:t>W</a:t>
            </a:r>
            <a:r>
              <a:rPr sz="1300" spc="40" dirty="0">
                <a:latin typeface="Times New Roman"/>
                <a:cs typeface="Times New Roman"/>
              </a:rPr>
              <a:t>e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Times New Roman"/>
                <a:cs typeface="Times New Roman"/>
              </a:rPr>
              <a:t>explore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75" dirty="0">
                <a:latin typeface="Times New Roman"/>
                <a:cs typeface="Times New Roman"/>
              </a:rPr>
              <a:t>them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spc="35" dirty="0">
                <a:latin typeface="Times New Roman"/>
                <a:cs typeface="Times New Roman"/>
              </a:rPr>
              <a:t>by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Times New Roman"/>
                <a:cs typeface="Times New Roman"/>
              </a:rPr>
              <a:t>examining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expression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through</a:t>
            </a:r>
            <a:r>
              <a:rPr sz="1300" spc="35" dirty="0">
                <a:latin typeface="Times New Roman"/>
                <a:cs typeface="Times New Roman"/>
              </a:rPr>
              <a:t> processing.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6" name="object 13"/>
          <p:cNvSpPr txBox="1"/>
          <p:nvPr/>
        </p:nvSpPr>
        <p:spPr>
          <a:xfrm>
            <a:off x="4572000" y="1752600"/>
            <a:ext cx="4343400" cy="500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>
              <a:lnSpc>
                <a:spcPct val="100000"/>
              </a:lnSpc>
            </a:pPr>
            <a:r>
              <a:rPr sz="1300" b="1" spc="-10" dirty="0">
                <a:solidFill>
                  <a:srgbClr val="938C36"/>
                </a:solidFill>
                <a:latin typeface="Arial"/>
                <a:cs typeface="Arial"/>
              </a:rPr>
              <a:t>Expression</a:t>
            </a:r>
            <a:r>
              <a:rPr sz="1300" b="1" spc="30" dirty="0">
                <a:solidFill>
                  <a:srgbClr val="938C36"/>
                </a:solidFill>
                <a:latin typeface="Arial"/>
                <a:cs typeface="Arial"/>
              </a:rPr>
              <a:t> </a:t>
            </a:r>
            <a:r>
              <a:rPr sz="1300" b="1" spc="5" dirty="0">
                <a:solidFill>
                  <a:srgbClr val="938C36"/>
                </a:solidFill>
                <a:latin typeface="Arial"/>
                <a:cs typeface="Arial"/>
              </a:rPr>
              <a:t>throu</a:t>
            </a:r>
            <a:r>
              <a:rPr sz="1300" b="1" dirty="0">
                <a:solidFill>
                  <a:srgbClr val="938C36"/>
                </a:solidFill>
                <a:latin typeface="Arial"/>
                <a:cs typeface="Arial"/>
              </a:rPr>
              <a:t>g</a:t>
            </a:r>
            <a:r>
              <a:rPr sz="1300" b="1" spc="50" dirty="0">
                <a:solidFill>
                  <a:srgbClr val="938C36"/>
                </a:solidFill>
                <a:latin typeface="Arial"/>
                <a:cs typeface="Arial"/>
              </a:rPr>
              <a:t>h</a:t>
            </a:r>
            <a:r>
              <a:rPr sz="1300" b="1" spc="-70" dirty="0">
                <a:solidFill>
                  <a:srgbClr val="938C36"/>
                </a:solidFill>
                <a:latin typeface="Arial"/>
                <a:cs typeface="Arial"/>
              </a:rPr>
              <a:t> </a:t>
            </a:r>
            <a:r>
              <a:rPr sz="1300" b="1" dirty="0" smtClean="0">
                <a:solidFill>
                  <a:srgbClr val="938C36"/>
                </a:solidFill>
                <a:latin typeface="Arial"/>
                <a:cs typeface="Arial"/>
              </a:rPr>
              <a:t>Shaping</a:t>
            </a:r>
            <a:endParaRPr lang="en-US" sz="1300" b="1" dirty="0" smtClean="0">
              <a:solidFill>
                <a:srgbClr val="938C36"/>
              </a:solidFill>
              <a:latin typeface="Arial"/>
              <a:cs typeface="Arial"/>
            </a:endParaRPr>
          </a:p>
          <a:p>
            <a:pPr marL="18415">
              <a:lnSpc>
                <a:spcPct val="100000"/>
              </a:lnSpc>
            </a:pPr>
            <a:endParaRPr sz="1300" dirty="0">
              <a:latin typeface="Arial"/>
              <a:cs typeface="Arial"/>
            </a:endParaRPr>
          </a:p>
          <a:p>
            <a:pPr marL="18415" marR="5080" indent="2540">
              <a:lnSpc>
                <a:spcPct val="119400"/>
              </a:lnSpc>
              <a:spcBef>
                <a:spcPts val="85"/>
              </a:spcBef>
            </a:pPr>
            <a:r>
              <a:rPr sz="1300" spc="50" dirty="0">
                <a:latin typeface="Times New Roman"/>
                <a:cs typeface="Times New Roman"/>
              </a:rPr>
              <a:t>Creating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form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Times New Roman"/>
                <a:cs typeface="Times New Roman"/>
              </a:rPr>
              <a:t>is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one</a:t>
            </a:r>
            <a:r>
              <a:rPr sz="1300" spc="-5" dirty="0">
                <a:latin typeface="Times New Roman"/>
                <a:cs typeface="Times New Roman"/>
              </a:rPr>
              <a:t> of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the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35" dirty="0">
                <a:latin typeface="Times New Roman"/>
                <a:cs typeface="Times New Roman"/>
              </a:rPr>
              <a:t>earliest </a:t>
            </a:r>
            <a:r>
              <a:rPr sz="1300" spc="55" dirty="0">
                <a:latin typeface="Times New Roman"/>
                <a:cs typeface="Times New Roman"/>
              </a:rPr>
              <a:t>forms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of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80" dirty="0">
                <a:latin typeface="Times New Roman"/>
                <a:cs typeface="Times New Roman"/>
              </a:rPr>
              <a:t>human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expression: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carved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Times New Roman"/>
                <a:cs typeface="Times New Roman"/>
              </a:rPr>
              <a:t>stone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and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Times New Roman"/>
                <a:cs typeface="Times New Roman"/>
              </a:rPr>
              <a:t>molded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Times New Roman"/>
                <a:cs typeface="Times New Roman"/>
              </a:rPr>
              <a:t>pottery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Times New Roman"/>
                <a:cs typeface="Times New Roman"/>
              </a:rPr>
              <a:t>figures,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Times New Roman"/>
                <a:cs typeface="Times New Roman"/>
              </a:rPr>
              <a:t>beaten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orna­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ments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and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Times New Roman"/>
                <a:cs typeface="Times New Roman"/>
              </a:rPr>
              <a:t>cast</a:t>
            </a:r>
            <a:r>
              <a:rPr sz="1300" spc="-95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Times New Roman"/>
                <a:cs typeface="Times New Roman"/>
              </a:rPr>
              <a:t>jewelry</a:t>
            </a:r>
            <a:r>
              <a:rPr sz="1300" spc="75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Times New Roman"/>
                <a:cs typeface="Times New Roman"/>
              </a:rPr>
              <a:t>pre-date</a:t>
            </a:r>
            <a:r>
              <a:rPr sz="1300" spc="70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any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documented</a:t>
            </a:r>
            <a:r>
              <a:rPr sz="1300" spc="75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Times New Roman"/>
                <a:cs typeface="Times New Roman"/>
              </a:rPr>
              <a:t>ability</a:t>
            </a:r>
            <a:r>
              <a:rPr sz="1300" spc="-65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Times New Roman"/>
                <a:cs typeface="Times New Roman"/>
              </a:rPr>
              <a:t>to</a:t>
            </a:r>
            <a:r>
              <a:rPr sz="1300" spc="-70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write </a:t>
            </a:r>
            <a:r>
              <a:rPr sz="1300" spc="75" dirty="0">
                <a:latin typeface="Times New Roman"/>
                <a:cs typeface="Times New Roman"/>
              </a:rPr>
              <a:t>or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draw.</a:t>
            </a:r>
            <a:endParaRPr sz="1300" dirty="0">
              <a:latin typeface="Times New Roman"/>
              <a:cs typeface="Times New Roman"/>
            </a:endParaRPr>
          </a:p>
          <a:p>
            <a:pPr marL="18415" marR="100965" indent="-3175">
              <a:lnSpc>
                <a:spcPct val="120000"/>
              </a:lnSpc>
            </a:pPr>
            <a:r>
              <a:rPr sz="1300" spc="35" dirty="0">
                <a:latin typeface="Times New Roman"/>
                <a:cs typeface="Times New Roman"/>
              </a:rPr>
              <a:t>The </a:t>
            </a:r>
            <a:r>
              <a:rPr sz="1300" spc="45" dirty="0">
                <a:latin typeface="Times New Roman"/>
                <a:cs typeface="Times New Roman"/>
              </a:rPr>
              <a:t>sculpture,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Times New Roman"/>
                <a:cs typeface="Times New Roman"/>
              </a:rPr>
              <a:t>pottery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and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Times New Roman"/>
                <a:cs typeface="Times New Roman"/>
              </a:rPr>
              <a:t>architecture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of</a:t>
            </a:r>
            <a:r>
              <a:rPr sz="1300" spc="40" dirty="0">
                <a:latin typeface="Times New Roman"/>
                <a:cs typeface="Times New Roman"/>
              </a:rPr>
              <a:t> today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Times New Roman"/>
                <a:cs typeface="Times New Roman"/>
              </a:rPr>
              <a:t>are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evolutionary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Times New Roman"/>
                <a:cs typeface="Times New Roman"/>
              </a:rPr>
              <a:t>descendants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of</a:t>
            </a:r>
            <a:r>
              <a:rPr sz="1300" spc="40" dirty="0">
                <a:latin typeface="Times New Roman"/>
                <a:cs typeface="Times New Roman"/>
              </a:rPr>
              <a:t> these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pre-historical</a:t>
            </a:r>
            <a:r>
              <a:rPr sz="1300" spc="70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Times New Roman"/>
                <a:cs typeface="Times New Roman"/>
              </a:rPr>
              <a:t>antecedents</a:t>
            </a:r>
            <a:r>
              <a:rPr sz="1300" spc="65" dirty="0">
                <a:latin typeface="Times New Roman"/>
                <a:cs typeface="Times New Roman"/>
              </a:rPr>
              <a:t> </a:t>
            </a:r>
            <a:r>
              <a:rPr sz="1300" spc="65" dirty="0" smtClean="0">
                <a:latin typeface="Times New Roman"/>
                <a:cs typeface="Times New Roman"/>
              </a:rPr>
              <a:t>and</a:t>
            </a:r>
            <a:r>
              <a:rPr lang="en-US" sz="1300" spc="65" dirty="0" smtClean="0">
                <a:latin typeface="Times New Roman"/>
                <a:cs typeface="Times New Roman"/>
              </a:rPr>
              <a:t> </a:t>
            </a:r>
            <a:r>
              <a:rPr sz="1300" spc="15" dirty="0" smtClean="0">
                <a:latin typeface="Times New Roman"/>
                <a:cs typeface="Times New Roman"/>
              </a:rPr>
              <a:t>still</a:t>
            </a:r>
            <a:r>
              <a:rPr sz="1300" spc="-50" dirty="0" smtClean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use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many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of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Times New Roman"/>
                <a:cs typeface="Times New Roman"/>
              </a:rPr>
              <a:t>their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Times New Roman"/>
                <a:cs typeface="Times New Roman"/>
              </a:rPr>
              <a:t>processes:</a:t>
            </a:r>
            <a:r>
              <a:rPr sz="1300" spc="75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Times New Roman"/>
                <a:cs typeface="Times New Roman"/>
              </a:rPr>
              <a:t>molding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20" dirty="0">
                <a:latin typeface="Times New Roman"/>
                <a:cs typeface="Times New Roman"/>
              </a:rPr>
              <a:t>(initially</a:t>
            </a:r>
            <a:r>
              <a:rPr sz="1300" spc="-65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Times New Roman"/>
                <a:cs typeface="Times New Roman"/>
              </a:rPr>
              <a:t>with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clay,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70" dirty="0">
                <a:latin typeface="Times New Roman"/>
                <a:cs typeface="Times New Roman"/>
              </a:rPr>
              <a:t>now</a:t>
            </a:r>
            <a:r>
              <a:rPr sz="1300" spc="-75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Times New Roman"/>
                <a:cs typeface="Times New Roman"/>
              </a:rPr>
              <a:t>with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35" dirty="0">
                <a:latin typeface="Times New Roman"/>
                <a:cs typeface="Times New Roman"/>
              </a:rPr>
              <a:t>polymers</a:t>
            </a:r>
            <a:r>
              <a:rPr sz="1300" spc="25" dirty="0">
                <a:latin typeface="Times New Roman"/>
                <a:cs typeface="Times New Roman"/>
              </a:rPr>
              <a:t>),</a:t>
            </a:r>
            <a:r>
              <a:rPr sz="1300" spc="35" dirty="0">
                <a:latin typeface="Times New Roman"/>
                <a:cs typeface="Times New Roman"/>
              </a:rPr>
              <a:t> carving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(now</a:t>
            </a:r>
            <a:r>
              <a:rPr sz="1300" spc="-55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Times New Roman"/>
                <a:cs typeface="Times New Roman"/>
              </a:rPr>
              <a:t>a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subset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of</a:t>
            </a:r>
            <a:r>
              <a:rPr sz="1300" spc="60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machining</a:t>
            </a:r>
            <a:r>
              <a:rPr sz="1300" spc="30" dirty="0" smtClean="0">
                <a:latin typeface="Times New Roman"/>
                <a:cs typeface="Times New Roman"/>
              </a:rPr>
              <a:t>)</a:t>
            </a:r>
            <a:r>
              <a:rPr lang="en-US" sz="1300" spc="30" dirty="0" smtClean="0">
                <a:latin typeface="Times New Roman"/>
                <a:cs typeface="Times New Roman"/>
              </a:rPr>
              <a:t> </a:t>
            </a:r>
            <a:r>
              <a:rPr sz="1300" spc="60" dirty="0" smtClean="0">
                <a:latin typeface="Times New Roman"/>
                <a:cs typeface="Times New Roman"/>
              </a:rPr>
              <a:t>and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Times New Roman"/>
                <a:cs typeface="Times New Roman"/>
              </a:rPr>
              <a:t>lost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wax </a:t>
            </a:r>
            <a:r>
              <a:rPr sz="1300" spc="50" dirty="0">
                <a:latin typeface="Times New Roman"/>
                <a:cs typeface="Times New Roman"/>
              </a:rPr>
              <a:t>(now</a:t>
            </a:r>
            <a:r>
              <a:rPr sz="1300" spc="-50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investment</a:t>
            </a:r>
            <a:r>
              <a:rPr sz="1300" spc="35" dirty="0">
                <a:latin typeface="Times New Roman"/>
                <a:cs typeface="Times New Roman"/>
              </a:rPr>
              <a:t>)</a:t>
            </a:r>
            <a:r>
              <a:rPr sz="1300" spc="65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Times New Roman"/>
                <a:cs typeface="Times New Roman"/>
              </a:rPr>
              <a:t>casting. Shaping,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Times New Roman"/>
                <a:cs typeface="Times New Roman"/>
              </a:rPr>
              <a:t>here,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Times New Roman"/>
                <a:cs typeface="Times New Roman"/>
              </a:rPr>
              <a:t>is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Times New Roman"/>
                <a:cs typeface="Times New Roman"/>
              </a:rPr>
              <a:t>a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Times New Roman"/>
                <a:cs typeface="Times New Roman"/>
              </a:rPr>
              <a:t>channel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Times New Roman"/>
                <a:cs typeface="Times New Roman"/>
              </a:rPr>
              <a:t>for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Times New Roman"/>
                <a:cs typeface="Times New Roman"/>
              </a:rPr>
              <a:t>self­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expression.</a:t>
            </a:r>
            <a:endParaRPr sz="1300" dirty="0">
              <a:latin typeface="Times New Roman"/>
              <a:cs typeface="Times New Roman"/>
            </a:endParaRPr>
          </a:p>
          <a:p>
            <a:pPr marL="12700" marR="61594" indent="154940">
              <a:lnSpc>
                <a:spcPct val="119000"/>
              </a:lnSpc>
              <a:spcBef>
                <a:spcPts val="10"/>
              </a:spcBef>
            </a:pPr>
            <a:r>
              <a:rPr sz="1300" spc="25" dirty="0">
                <a:latin typeface="Times New Roman"/>
                <a:cs typeface="Times New Roman"/>
              </a:rPr>
              <a:t>Figure</a:t>
            </a:r>
            <a:r>
              <a:rPr sz="1300" spc="45" dirty="0">
                <a:latin typeface="Times New Roman"/>
                <a:cs typeface="Times New Roman"/>
              </a:rPr>
              <a:t> </a:t>
            </a:r>
            <a:r>
              <a:rPr sz="1300" spc="35" dirty="0">
                <a:latin typeface="Times New Roman"/>
                <a:cs typeface="Times New Roman"/>
              </a:rPr>
              <a:t>5.3</a:t>
            </a:r>
            <a:r>
              <a:rPr sz="1300" spc="-75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shows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70" dirty="0">
                <a:latin typeface="Times New Roman"/>
                <a:cs typeface="Times New Roman"/>
              </a:rPr>
              <a:t>one</a:t>
            </a:r>
            <a:r>
              <a:rPr sz="1300" spc="-80" dirty="0">
                <a:latin typeface="Times New Roman"/>
                <a:cs typeface="Times New Roman"/>
              </a:rPr>
              <a:t> </a:t>
            </a:r>
            <a:r>
              <a:rPr sz="1300" spc="35" dirty="0">
                <a:latin typeface="Times New Roman"/>
                <a:cs typeface="Times New Roman"/>
              </a:rPr>
              <a:t>way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in</a:t>
            </a:r>
            <a:r>
              <a:rPr sz="1300" spc="-85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Times New Roman"/>
                <a:cs typeface="Times New Roman"/>
              </a:rPr>
              <a:t>which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form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and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materials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Times New Roman"/>
                <a:cs typeface="Times New Roman"/>
              </a:rPr>
              <a:t>have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been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used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55" dirty="0">
                <a:latin typeface="Times New Roman"/>
                <a:cs typeface="Times New Roman"/>
              </a:rPr>
              <a:t>to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Times New Roman"/>
                <a:cs typeface="Times New Roman"/>
              </a:rPr>
              <a:t>create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different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spc="35" dirty="0">
                <a:latin typeface="Times New Roman"/>
                <a:cs typeface="Times New Roman"/>
              </a:rPr>
              <a:t>aesthetics </a:t>
            </a:r>
            <a:r>
              <a:rPr sz="1300" spc="65" dirty="0">
                <a:latin typeface="Times New Roman"/>
                <a:cs typeface="Times New Roman"/>
              </a:rPr>
              <a:t>and</a:t>
            </a:r>
            <a:r>
              <a:rPr sz="1300" spc="-20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Times New Roman"/>
                <a:cs typeface="Times New Roman"/>
              </a:rPr>
              <a:t>percep­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spc="35" dirty="0">
                <a:latin typeface="Times New Roman"/>
                <a:cs typeface="Times New Roman"/>
              </a:rPr>
              <a:t>tions.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The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lamp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uses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20" dirty="0">
                <a:latin typeface="Times New Roman"/>
                <a:cs typeface="Times New Roman"/>
              </a:rPr>
              <a:t>ABS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85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and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20" dirty="0">
                <a:latin typeface="Times New Roman"/>
                <a:cs typeface="Times New Roman"/>
              </a:rPr>
              <a:t>acrylic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formed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35" dirty="0">
                <a:latin typeface="Times New Roman"/>
                <a:cs typeface="Times New Roman"/>
              </a:rPr>
              <a:t>by</a:t>
            </a:r>
            <a:r>
              <a:rPr sz="1300" spc="-25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thermal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forming</a:t>
            </a:r>
            <a:r>
              <a:rPr sz="1300" spc="-15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and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35" dirty="0">
                <a:latin typeface="Times New Roman"/>
                <a:cs typeface="Times New Roman"/>
              </a:rPr>
              <a:t>injec­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tion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molding;</a:t>
            </a:r>
            <a:r>
              <a:rPr sz="1300" spc="55" dirty="0">
                <a:latin typeface="Times New Roman"/>
                <a:cs typeface="Times New Roman"/>
              </a:rPr>
              <a:t> in</a:t>
            </a:r>
            <a:r>
              <a:rPr sz="1300" spc="-40" dirty="0">
                <a:latin typeface="Times New Roman"/>
                <a:cs typeface="Times New Roman"/>
              </a:rPr>
              <a:t> </a:t>
            </a:r>
            <a:r>
              <a:rPr sz="1300" spc="60" dirty="0">
                <a:latin typeface="Times New Roman"/>
                <a:cs typeface="Times New Roman"/>
              </a:rPr>
              <a:t>both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Times New Roman"/>
                <a:cs typeface="Times New Roman"/>
              </a:rPr>
              <a:t>its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40" dirty="0">
                <a:latin typeface="Times New Roman"/>
                <a:cs typeface="Times New Roman"/>
              </a:rPr>
              <a:t>folded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spc="65" dirty="0">
                <a:latin typeface="Times New Roman"/>
                <a:cs typeface="Times New Roman"/>
              </a:rPr>
              <a:t>and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Times New Roman"/>
                <a:cs typeface="Times New Roman"/>
              </a:rPr>
              <a:t>its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50" dirty="0">
                <a:latin typeface="Times New Roman"/>
                <a:cs typeface="Times New Roman"/>
              </a:rPr>
              <a:t>unfolded</a:t>
            </a:r>
            <a:r>
              <a:rPr sz="1300" spc="65" dirty="0">
                <a:latin typeface="Times New Roman"/>
                <a:cs typeface="Times New Roman"/>
              </a:rPr>
              <a:t> </a:t>
            </a:r>
            <a:r>
              <a:rPr sz="1300" spc="45" dirty="0">
                <a:latin typeface="Times New Roman"/>
                <a:cs typeface="Times New Roman"/>
              </a:rPr>
              <a:t>state</a:t>
            </a:r>
            <a:r>
              <a:rPr sz="1300" spc="-10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Times New Roman"/>
                <a:cs typeface="Times New Roman"/>
              </a:rPr>
              <a:t>it</a:t>
            </a:r>
            <a:r>
              <a:rPr sz="1300" spc="-5" dirty="0">
                <a:latin typeface="Times New Roman"/>
                <a:cs typeface="Times New Roman"/>
              </a:rPr>
              <a:t> </a:t>
            </a:r>
            <a:r>
              <a:rPr sz="1300" spc="5" dirty="0">
                <a:latin typeface="Times New Roman"/>
                <a:cs typeface="Times New Roman"/>
              </a:rPr>
              <a:t>is</a:t>
            </a:r>
            <a:r>
              <a:rPr sz="1300" spc="-35" dirty="0">
                <a:latin typeface="Times New Roman"/>
                <a:cs typeface="Times New Roman"/>
              </a:rPr>
              <a:t> </a:t>
            </a:r>
            <a:r>
              <a:rPr sz="1300" spc="35" dirty="0">
                <a:latin typeface="Times New Roman"/>
                <a:cs typeface="Times New Roman"/>
              </a:rPr>
              <a:t>perceived</a:t>
            </a:r>
            <a:r>
              <a:rPr sz="1300" spc="95" dirty="0">
                <a:latin typeface="Times New Roman"/>
                <a:cs typeface="Times New Roman"/>
              </a:rPr>
              <a:t> </a:t>
            </a:r>
            <a:r>
              <a:rPr sz="1300" spc="30" dirty="0">
                <a:latin typeface="Times New Roman"/>
                <a:cs typeface="Times New Roman"/>
              </a:rPr>
              <a:t>as</a:t>
            </a:r>
            <a:r>
              <a:rPr sz="1300" spc="-45" dirty="0">
                <a:latin typeface="Times New Roman"/>
                <a:cs typeface="Times New Roman"/>
              </a:rPr>
              <a:t> </a:t>
            </a:r>
            <a:r>
              <a:rPr sz="1300" spc="75" dirty="0">
                <a:latin typeface="Times New Roman"/>
                <a:cs typeface="Times New Roman"/>
              </a:rPr>
              <a:t>humor­</a:t>
            </a:r>
            <a:r>
              <a:rPr sz="1300" spc="40" dirty="0">
                <a:latin typeface="Times New Roman"/>
                <a:cs typeface="Times New Roman"/>
              </a:rPr>
              <a:t> ous,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25" dirty="0">
                <a:latin typeface="Times New Roman"/>
                <a:cs typeface="Times New Roman"/>
              </a:rPr>
              <a:t>friendly,</a:t>
            </a:r>
            <a:r>
              <a:rPr sz="1300" spc="70" dirty="0">
                <a:latin typeface="Times New Roman"/>
                <a:cs typeface="Times New Roman"/>
              </a:rPr>
              <a:t> </a:t>
            </a:r>
            <a:r>
              <a:rPr sz="1300" spc="35" dirty="0">
                <a:latin typeface="Times New Roman"/>
                <a:cs typeface="Times New Roman"/>
              </a:rPr>
              <a:t>appealingly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55" dirty="0" smtClean="0">
                <a:latin typeface="Times New Roman"/>
                <a:cs typeface="Times New Roman"/>
              </a:rPr>
              <a:t>dotty</a:t>
            </a:r>
            <a:r>
              <a:rPr lang="en-US" sz="1300" spc="55" dirty="0" smtClean="0">
                <a:latin typeface="Times New Roman"/>
                <a:cs typeface="Times New Roman"/>
              </a:rPr>
              <a:t> </a:t>
            </a:r>
            <a:r>
              <a:rPr sz="1300" spc="55" dirty="0" smtClean="0">
                <a:latin typeface="Times New Roman"/>
                <a:cs typeface="Times New Roman"/>
              </a:rPr>
              <a:t>yet</a:t>
            </a:r>
            <a:r>
              <a:rPr sz="1300" spc="70" dirty="0" smtClean="0">
                <a:latin typeface="Times New Roman"/>
                <a:cs typeface="Times New Roman"/>
              </a:rPr>
              <a:t> </a:t>
            </a:r>
            <a:r>
              <a:rPr sz="1300" spc="55" dirty="0" smtClean="0">
                <a:latin typeface="Times New Roman"/>
                <a:cs typeface="Times New Roman"/>
              </a:rPr>
              <a:t>com</a:t>
            </a:r>
            <a:r>
              <a:rPr lang="en-US" sz="1400" spc="30" dirty="0" smtClean="0">
                <a:latin typeface="Times New Roman"/>
                <a:cs typeface="Times New Roman"/>
              </a:rPr>
              <a:t>pletely</a:t>
            </a:r>
            <a:r>
              <a:rPr lang="en-US" sz="1400" spc="-15" dirty="0" smtClean="0">
                <a:latin typeface="Times New Roman"/>
                <a:cs typeface="Times New Roman"/>
              </a:rPr>
              <a:t> </a:t>
            </a:r>
            <a:r>
              <a:rPr lang="en-US" sz="1400" spc="45" dirty="0" smtClean="0">
                <a:latin typeface="Times New Roman"/>
                <a:cs typeface="Times New Roman"/>
              </a:rPr>
              <a:t>functional.</a:t>
            </a:r>
            <a:r>
              <a:rPr lang="en-US" sz="1400" spc="-5" dirty="0" smtClean="0">
                <a:latin typeface="Times New Roman"/>
                <a:cs typeface="Times New Roman"/>
              </a:rPr>
              <a:t> </a:t>
            </a:r>
            <a:r>
              <a:rPr lang="en-US" sz="1400" spc="35" dirty="0" smtClean="0">
                <a:latin typeface="Times New Roman"/>
                <a:cs typeface="Times New Roman"/>
              </a:rPr>
              <a:t>The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spc="50" dirty="0" smtClean="0">
                <a:latin typeface="Times New Roman"/>
                <a:cs typeface="Times New Roman"/>
              </a:rPr>
              <a:t>tape</a:t>
            </a:r>
            <a:r>
              <a:rPr lang="en-US" sz="1400" spc="20" dirty="0" smtClean="0">
                <a:latin typeface="Times New Roman"/>
                <a:cs typeface="Times New Roman"/>
              </a:rPr>
              <a:t> </a:t>
            </a:r>
            <a:r>
              <a:rPr lang="en-US" sz="1400" spc="45" dirty="0" smtClean="0">
                <a:latin typeface="Times New Roman"/>
                <a:cs typeface="Times New Roman"/>
              </a:rPr>
              <a:t>dispenser</a:t>
            </a:r>
            <a:r>
              <a:rPr lang="en-US" sz="1400" spc="25" dirty="0" smtClean="0">
                <a:latin typeface="Times New Roman"/>
                <a:cs typeface="Times New Roman"/>
              </a:rPr>
              <a:t> </a:t>
            </a:r>
            <a:r>
              <a:rPr lang="en-US" sz="1400" spc="35" dirty="0" smtClean="0">
                <a:latin typeface="Times New Roman"/>
                <a:cs typeface="Times New Roman"/>
              </a:rPr>
              <a:t>expresses</a:t>
            </a:r>
            <a:r>
              <a:rPr lang="en-US" sz="1400" spc="25" dirty="0" smtClean="0">
                <a:latin typeface="Times New Roman"/>
                <a:cs typeface="Times New Roman"/>
              </a:rPr>
              <a:t> </a:t>
            </a:r>
            <a:r>
              <a:rPr lang="en-US" sz="1400" spc="5" dirty="0" smtClean="0">
                <a:latin typeface="Times New Roman"/>
                <a:cs typeface="Times New Roman"/>
              </a:rPr>
              <a:t>a</a:t>
            </a:r>
            <a:r>
              <a:rPr lang="en-US" sz="1400" spc="10" dirty="0" smtClean="0">
                <a:latin typeface="Times New Roman"/>
                <a:cs typeface="Times New Roman"/>
              </a:rPr>
              <a:t> </a:t>
            </a:r>
            <a:r>
              <a:rPr lang="en-US" sz="1400" spc="35" dirty="0" smtClean="0">
                <a:latin typeface="Times New Roman"/>
                <a:cs typeface="Times New Roman"/>
              </a:rPr>
              <a:t>sense</a:t>
            </a:r>
            <a:r>
              <a:rPr lang="en-US" sz="1400" spc="5" dirty="0" smtClean="0">
                <a:latin typeface="Times New Roman"/>
                <a:cs typeface="Times New Roman"/>
              </a:rPr>
              <a:t> </a:t>
            </a:r>
            <a:r>
              <a:rPr lang="en-US" sz="1400" spc="-5" dirty="0" smtClean="0">
                <a:latin typeface="Times New Roman"/>
                <a:cs typeface="Times New Roman"/>
              </a:rPr>
              <a:t>of</a:t>
            </a:r>
            <a:r>
              <a:rPr lang="en-US" sz="1400" spc="40" dirty="0" smtClean="0">
                <a:latin typeface="Times New Roman"/>
                <a:cs typeface="Times New Roman"/>
              </a:rPr>
              <a:t> </a:t>
            </a:r>
            <a:r>
              <a:rPr lang="en-US" sz="1400" spc="75" dirty="0" smtClean="0">
                <a:latin typeface="Times New Roman"/>
                <a:cs typeface="Times New Roman"/>
              </a:rPr>
              <a:t>humor</a:t>
            </a:r>
            <a:r>
              <a:rPr lang="en-US" sz="1400" spc="50" dirty="0" smtClean="0">
                <a:latin typeface="Times New Roman"/>
                <a:cs typeface="Times New Roman"/>
              </a:rPr>
              <a:t> </a:t>
            </a:r>
            <a:r>
              <a:rPr lang="en-US" sz="1400" spc="60" dirty="0" smtClean="0">
                <a:latin typeface="Times New Roman"/>
                <a:cs typeface="Times New Roman"/>
              </a:rPr>
              <a:t>and</a:t>
            </a:r>
            <a:r>
              <a:rPr lang="en-US" sz="1400" spc="5" dirty="0" smtClean="0">
                <a:latin typeface="Times New Roman"/>
                <a:cs typeface="Times New Roman"/>
              </a:rPr>
              <a:t> </a:t>
            </a:r>
            <a:r>
              <a:rPr lang="en-US" sz="1400" spc="45" dirty="0" smtClean="0">
                <a:latin typeface="Times New Roman"/>
                <a:cs typeface="Times New Roman"/>
              </a:rPr>
              <a:t>surprise</a:t>
            </a:r>
            <a:r>
              <a:rPr lang="en-US" sz="1400" spc="30" dirty="0" smtClean="0">
                <a:latin typeface="Times New Roman"/>
                <a:cs typeface="Times New Roman"/>
              </a:rPr>
              <a:t> </a:t>
            </a:r>
            <a:r>
              <a:rPr lang="en-US" sz="1400" spc="55" dirty="0" smtClean="0">
                <a:latin typeface="Times New Roman"/>
                <a:cs typeface="Times New Roman"/>
              </a:rPr>
              <a:t>in</a:t>
            </a:r>
            <a:r>
              <a:rPr lang="en-US" sz="1400" spc="-60" dirty="0" smtClean="0">
                <a:latin typeface="Times New Roman"/>
                <a:cs typeface="Times New Roman"/>
              </a:rPr>
              <a:t> </a:t>
            </a:r>
            <a:r>
              <a:rPr lang="en-US" sz="1400" spc="60" dirty="0" smtClean="0">
                <a:latin typeface="Times New Roman"/>
                <a:cs typeface="Times New Roman"/>
              </a:rPr>
              <a:t>both</a:t>
            </a:r>
            <a:r>
              <a:rPr lang="en-US" sz="1400" spc="35" dirty="0" smtClean="0">
                <a:latin typeface="Times New Roman"/>
                <a:cs typeface="Times New Roman"/>
              </a:rPr>
              <a:t> </a:t>
            </a:r>
            <a:r>
              <a:rPr lang="en-US" sz="1400" spc="25" dirty="0" smtClean="0">
                <a:latin typeface="Times New Roman"/>
                <a:cs typeface="Times New Roman"/>
              </a:rPr>
              <a:t>its</a:t>
            </a:r>
            <a:r>
              <a:rPr lang="en-US" sz="1400" spc="-55" dirty="0" smtClean="0">
                <a:latin typeface="Times New Roman"/>
                <a:cs typeface="Times New Roman"/>
              </a:rPr>
              <a:t> </a:t>
            </a:r>
            <a:r>
              <a:rPr lang="en-US" sz="1400" spc="50" dirty="0" smtClean="0">
                <a:latin typeface="Times New Roman"/>
                <a:cs typeface="Times New Roman"/>
              </a:rPr>
              <a:t>biomorphic</a:t>
            </a:r>
            <a:r>
              <a:rPr lang="en-US" sz="1400" spc="60" dirty="0" smtClean="0">
                <a:latin typeface="Times New Roman"/>
                <a:cs typeface="Times New Roman"/>
              </a:rPr>
              <a:t> </a:t>
            </a:r>
            <a:r>
              <a:rPr lang="en-US" sz="1400" spc="65" dirty="0" smtClean="0">
                <a:latin typeface="Times New Roman"/>
                <a:cs typeface="Times New Roman"/>
              </a:rPr>
              <a:t>form</a:t>
            </a:r>
            <a:r>
              <a:rPr lang="en-US" sz="1400" dirty="0" smtClean="0">
                <a:latin typeface="Times New Roman"/>
                <a:cs typeface="Times New Roman"/>
              </a:rPr>
              <a:t> </a:t>
            </a:r>
            <a:r>
              <a:rPr lang="en-US" sz="1400" spc="65" dirty="0" smtClean="0">
                <a:latin typeface="Times New Roman"/>
                <a:cs typeface="Times New Roman"/>
              </a:rPr>
              <a:t>and</a:t>
            </a:r>
            <a:r>
              <a:rPr lang="en-US" sz="1400" spc="-45" dirty="0" smtClean="0">
                <a:latin typeface="Times New Roman"/>
                <a:cs typeface="Times New Roman"/>
              </a:rPr>
              <a:t> </a:t>
            </a:r>
            <a:r>
              <a:rPr lang="en-US" sz="1400" spc="40" dirty="0" smtClean="0">
                <a:latin typeface="Times New Roman"/>
                <a:cs typeface="Times New Roman"/>
              </a:rPr>
              <a:t>bizarre</a:t>
            </a:r>
            <a:r>
              <a:rPr lang="en-US" sz="1400" spc="25" dirty="0" smtClean="0">
                <a:latin typeface="Times New Roman"/>
                <a:cs typeface="Times New Roman"/>
              </a:rPr>
              <a:t> </a:t>
            </a:r>
            <a:r>
              <a:rPr lang="en-US" sz="1400" spc="20" dirty="0" smtClean="0">
                <a:latin typeface="Times New Roman"/>
                <a:cs typeface="Times New Roman"/>
              </a:rPr>
              <a:t>color.</a:t>
            </a:r>
            <a:endParaRPr lang="en-US" sz="1400" dirty="0" smtClean="0">
              <a:latin typeface="Times New Roman"/>
              <a:cs typeface="Times New Roman"/>
            </a:endParaRPr>
          </a:p>
          <a:p>
            <a:pPr marL="12700" marR="61594" indent="154940">
              <a:lnSpc>
                <a:spcPct val="119000"/>
              </a:lnSpc>
              <a:spcBef>
                <a:spcPts val="10"/>
              </a:spcBef>
            </a:pPr>
            <a:endParaRPr sz="13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0540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5943600"/>
            <a:ext cx="5105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5.4 Expression </a:t>
            </a:r>
            <a:r>
              <a:rPr lang="en-US" sz="1400" b="1" dirty="0" smtClean="0"/>
              <a:t>through Joining</a:t>
            </a:r>
            <a:endParaRPr lang="en-US" sz="1400" b="1" dirty="0"/>
          </a:p>
          <a:p>
            <a:r>
              <a:rPr lang="en-US" sz="1400" i="1" dirty="0"/>
              <a:t>The </a:t>
            </a:r>
            <a:r>
              <a:rPr lang="en-US" sz="1400" i="1" dirty="0" smtClean="0"/>
              <a:t>contrasting co-molded handle of the tooth brush </a:t>
            </a:r>
            <a:r>
              <a:rPr lang="en-US" sz="1400" i="1" dirty="0"/>
              <a:t>emphasizes </a:t>
            </a:r>
            <a:r>
              <a:rPr lang="en-US" sz="1400" i="1" dirty="0" smtClean="0"/>
              <a:t>its structural </a:t>
            </a:r>
            <a:r>
              <a:rPr lang="en-US" sz="1400" i="1" dirty="0"/>
              <a:t>and </a:t>
            </a:r>
            <a:r>
              <a:rPr lang="en-US" sz="1400" i="1" dirty="0" smtClean="0"/>
              <a:t>ergonomic functions</a:t>
            </a:r>
            <a:r>
              <a:rPr lang="en-US" sz="1400" i="1" dirty="0"/>
              <a:t>.</a:t>
            </a:r>
            <a:endParaRPr lang="en-US" sz="1400" dirty="0"/>
          </a:p>
        </p:txBody>
      </p:sp>
      <p:sp>
        <p:nvSpPr>
          <p:cNvPr id="3" name="object 2"/>
          <p:cNvSpPr/>
          <p:nvPr/>
        </p:nvSpPr>
        <p:spPr>
          <a:xfrm>
            <a:off x="3962400" y="5334000"/>
            <a:ext cx="4669536" cy="426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"/>
          <p:cNvSpPr/>
          <p:nvPr/>
        </p:nvSpPr>
        <p:spPr>
          <a:xfrm>
            <a:off x="457200" y="152400"/>
            <a:ext cx="3581400" cy="3733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Rectangle 4"/>
          <p:cNvSpPr/>
          <p:nvPr/>
        </p:nvSpPr>
        <p:spPr>
          <a:xfrm>
            <a:off x="304800" y="39624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5.3 Expression through Shaping</a:t>
            </a:r>
          </a:p>
          <a:p>
            <a:r>
              <a:rPr lang="en-US" i="1" dirty="0" smtClean="0"/>
              <a:t>The bird lamp expresses its humor through shape.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652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/>
          <p:nvPr/>
        </p:nvSpPr>
        <p:spPr>
          <a:xfrm>
            <a:off x="457200" y="457200"/>
            <a:ext cx="3733800" cy="46233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069">
              <a:lnSpc>
                <a:spcPct val="100000"/>
              </a:lnSpc>
            </a:pPr>
            <a:r>
              <a:rPr sz="1400" b="1" spc="-10" dirty="0">
                <a:solidFill>
                  <a:srgbClr val="8E8933"/>
                </a:solidFill>
                <a:latin typeface="Arial"/>
                <a:cs typeface="Arial"/>
              </a:rPr>
              <a:t>Expression</a:t>
            </a:r>
            <a:r>
              <a:rPr sz="1400" b="1" spc="30" dirty="0">
                <a:solidFill>
                  <a:srgbClr val="8E8933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E8933"/>
                </a:solidFill>
                <a:latin typeface="Arial"/>
                <a:cs typeface="Arial"/>
              </a:rPr>
              <a:t>through</a:t>
            </a:r>
            <a:r>
              <a:rPr sz="1400" b="1" spc="25" dirty="0">
                <a:solidFill>
                  <a:srgbClr val="8E8933"/>
                </a:solidFill>
                <a:latin typeface="Arial"/>
                <a:cs typeface="Arial"/>
              </a:rPr>
              <a:t> </a:t>
            </a:r>
            <a:r>
              <a:rPr sz="1400" b="1" spc="10" dirty="0" smtClean="0">
                <a:solidFill>
                  <a:srgbClr val="8E8933"/>
                </a:solidFill>
                <a:latin typeface="Arial"/>
                <a:cs typeface="Arial"/>
              </a:rPr>
              <a:t>Jo</a:t>
            </a:r>
            <a:r>
              <a:rPr lang="en-US" sz="1400" b="1" spc="75" dirty="0">
                <a:solidFill>
                  <a:srgbClr val="8E8933"/>
                </a:solidFill>
                <a:latin typeface="Arial"/>
                <a:cs typeface="Arial"/>
              </a:rPr>
              <a:t>i</a:t>
            </a:r>
            <a:r>
              <a:rPr sz="1400" b="1" spc="20" dirty="0" smtClean="0">
                <a:solidFill>
                  <a:srgbClr val="8E8933"/>
                </a:solidFill>
                <a:latin typeface="Arial"/>
                <a:cs typeface="Arial"/>
              </a:rPr>
              <a:t>n</a:t>
            </a:r>
            <a:r>
              <a:rPr lang="en-US" sz="1400" b="1" spc="-15" dirty="0">
                <a:solidFill>
                  <a:srgbClr val="8E8933"/>
                </a:solidFill>
                <a:latin typeface="Arial"/>
                <a:cs typeface="Arial"/>
              </a:rPr>
              <a:t>i</a:t>
            </a:r>
            <a:r>
              <a:rPr sz="1400" b="1" spc="5" dirty="0" smtClean="0">
                <a:solidFill>
                  <a:srgbClr val="8E8933"/>
                </a:solidFill>
                <a:latin typeface="Arial"/>
                <a:cs typeface="Arial"/>
              </a:rPr>
              <a:t>ng</a:t>
            </a:r>
            <a:endParaRPr sz="1400" dirty="0">
              <a:latin typeface="Arial"/>
              <a:cs typeface="Arial"/>
            </a:endParaRPr>
          </a:p>
          <a:p>
            <a:pPr marL="21590" marR="6985" indent="-9525">
              <a:lnSpc>
                <a:spcPct val="119700"/>
              </a:lnSpc>
              <a:spcBef>
                <a:spcPts val="85"/>
              </a:spcBef>
            </a:pPr>
            <a:r>
              <a:rPr sz="1400" spc="35" dirty="0">
                <a:latin typeface="Times New Roman"/>
                <a:cs typeface="Times New Roman"/>
              </a:rPr>
              <a:t>Joining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reaches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an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art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form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in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book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bind­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ing,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in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the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dove-tailing</a:t>
            </a:r>
            <a:r>
              <a:rPr sz="1400" spc="-5" dirty="0">
                <a:latin typeface="Times New Roman"/>
                <a:cs typeface="Times New Roman"/>
              </a:rPr>
              <a:t> of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woods,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and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in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the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decorative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seaming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of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garments.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In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product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design,</a:t>
            </a:r>
            <a:r>
              <a:rPr sz="1400" spc="40" dirty="0">
                <a:latin typeface="Times New Roman"/>
                <a:cs typeface="Times New Roman"/>
              </a:rPr>
              <a:t> too,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joints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can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be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used </a:t>
            </a:r>
            <a:r>
              <a:rPr sz="1400" spc="30" dirty="0">
                <a:latin typeface="Times New Roman"/>
                <a:cs typeface="Times New Roman"/>
              </a:rPr>
              <a:t>as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a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mode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of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expression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(5.4).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fuel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cap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of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Audi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TT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machined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from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stainless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steel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and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attached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by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eight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Allen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screws,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is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an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expression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of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precision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50" dirty="0" smtClean="0">
                <a:latin typeface="Times New Roman"/>
                <a:cs typeface="Times New Roman"/>
              </a:rPr>
              <a:t>technol­</a:t>
            </a:r>
            <a:r>
              <a:rPr sz="1400" spc="35" dirty="0" smtClean="0">
                <a:latin typeface="Times New Roman"/>
                <a:cs typeface="Times New Roman"/>
              </a:rPr>
              <a:t>ogy</a:t>
            </a:r>
            <a:r>
              <a:rPr sz="1400" spc="-55" dirty="0" smtClean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that</a:t>
            </a:r>
            <a:r>
              <a:rPr sz="1400" spc="35" dirty="0">
                <a:latin typeface="Times New Roman"/>
                <a:cs typeface="Times New Roman"/>
              </a:rPr>
              <a:t> implies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same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about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35" dirty="0" smtClean="0">
                <a:latin typeface="Times New Roman"/>
                <a:cs typeface="Times New Roman"/>
              </a:rPr>
              <a:t>rest</a:t>
            </a:r>
            <a:r>
              <a:rPr lang="en-US" sz="1400" spc="35" dirty="0" smtClean="0">
                <a:latin typeface="Times New Roman"/>
                <a:cs typeface="Times New Roman"/>
              </a:rPr>
              <a:t> </a:t>
            </a:r>
            <a:r>
              <a:rPr sz="1400" spc="-5" dirty="0" smtClean="0">
                <a:latin typeface="Times New Roman"/>
                <a:cs typeface="Times New Roman"/>
              </a:rPr>
              <a:t>of</a:t>
            </a:r>
            <a:r>
              <a:rPr sz="1400" spc="40" dirty="0" smtClean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car.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The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prominent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welds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on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frame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of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a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mountain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bike</a:t>
            </a:r>
            <a:r>
              <a:rPr sz="1400" spc="45" dirty="0">
                <a:latin typeface="Times New Roman"/>
                <a:cs typeface="Times New Roman"/>
              </a:rPr>
              <a:t> express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the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robustness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of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the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design.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Deliberately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highlighted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joints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are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used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as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decorative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motifs,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often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to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emphasize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function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of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the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product.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Co-molding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of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two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con­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trasting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polymers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to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form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toothbrush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both</a:t>
            </a:r>
            <a:r>
              <a:rPr sz="1400" spc="45" dirty="0">
                <a:latin typeface="Times New Roman"/>
                <a:cs typeface="Times New Roman"/>
              </a:rPr>
              <a:t> decorates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and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highlights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differ­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ent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functions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of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two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(</a:t>
            </a:r>
            <a:r>
              <a:rPr sz="1400" spc="35" dirty="0">
                <a:latin typeface="Times New Roman"/>
                <a:cs typeface="Times New Roman"/>
              </a:rPr>
              <a:t>one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structural,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other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to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give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grip</a:t>
            </a:r>
            <a:r>
              <a:rPr sz="1400" spc="25" dirty="0">
                <a:latin typeface="Times New Roman"/>
                <a:cs typeface="Times New Roman"/>
              </a:rPr>
              <a:t>).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6"/>
          <p:cNvSpPr txBox="1"/>
          <p:nvPr/>
        </p:nvSpPr>
        <p:spPr>
          <a:xfrm>
            <a:off x="457200" y="5181600"/>
            <a:ext cx="3505200" cy="1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ct val="100000"/>
              </a:lnSpc>
            </a:pPr>
            <a:r>
              <a:rPr sz="1400" b="1" spc="-20" dirty="0">
                <a:solidFill>
                  <a:srgbClr val="8E8933"/>
                </a:solidFill>
                <a:latin typeface="Times New Roman"/>
                <a:cs typeface="Times New Roman"/>
              </a:rPr>
              <a:t>xprc </a:t>
            </a:r>
            <a:r>
              <a:rPr sz="1400" b="1" spc="35" dirty="0">
                <a:solidFill>
                  <a:srgbClr val="8E8933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9C993D"/>
                </a:solidFill>
                <a:latin typeface="Times New Roman"/>
                <a:cs typeface="Times New Roman"/>
              </a:rPr>
              <a:t>slon</a:t>
            </a:r>
            <a:r>
              <a:rPr sz="1400" b="1" spc="10" dirty="0">
                <a:solidFill>
                  <a:srgbClr val="9C993D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8E8933"/>
                </a:solidFill>
                <a:latin typeface="Times New Roman"/>
                <a:cs typeface="Times New Roman"/>
              </a:rPr>
              <a:t>through</a:t>
            </a:r>
            <a:r>
              <a:rPr sz="1400" b="1" spc="60" dirty="0">
                <a:solidFill>
                  <a:srgbClr val="8E8933"/>
                </a:solidFill>
                <a:latin typeface="Times New Roman"/>
                <a:cs typeface="Times New Roman"/>
              </a:rPr>
              <a:t> </a:t>
            </a:r>
            <a:r>
              <a:rPr sz="1400" b="1" spc="10" dirty="0">
                <a:solidFill>
                  <a:srgbClr val="8E8933"/>
                </a:solidFill>
                <a:latin typeface="Arial"/>
                <a:cs typeface="Arial"/>
              </a:rPr>
              <a:t>Surfaces</a:t>
            </a:r>
            <a:endParaRPr sz="1400" dirty="0">
              <a:latin typeface="Arial"/>
              <a:cs typeface="Arial"/>
            </a:endParaRPr>
          </a:p>
          <a:p>
            <a:pPr marL="12700" marR="5080" indent="2540">
              <a:lnSpc>
                <a:spcPct val="119400"/>
              </a:lnSpc>
              <a:spcBef>
                <a:spcPts val="20"/>
              </a:spcBef>
            </a:pPr>
            <a:r>
              <a:rPr sz="1400" spc="60" dirty="0">
                <a:latin typeface="Times New Roman"/>
                <a:cs typeface="Times New Roman"/>
              </a:rPr>
              <a:t>One </a:t>
            </a:r>
            <a:r>
              <a:rPr sz="1400" spc="40" dirty="0">
                <a:latin typeface="Times New Roman"/>
                <a:cs typeface="Times New Roman"/>
              </a:rPr>
              <a:t>could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describe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paintings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and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prints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of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world's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great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museums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as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surface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lang="en-US" sz="1400" spc="10" dirty="0" smtClean="0">
                <a:latin typeface="Times New Roman"/>
                <a:cs typeface="Times New Roman"/>
              </a:rPr>
              <a:t>t</a:t>
            </a:r>
            <a:r>
              <a:rPr sz="1400" spc="60" dirty="0" smtClean="0">
                <a:latin typeface="Times New Roman"/>
                <a:cs typeface="Times New Roman"/>
              </a:rPr>
              <a:t>reatment</a:t>
            </a:r>
            <a:r>
              <a:rPr sz="1400" spc="75" dirty="0" smtClean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elevated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to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status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of</a:t>
            </a:r>
            <a:r>
              <a:rPr sz="1400" spc="40" dirty="0">
                <a:latin typeface="Times New Roman"/>
                <a:cs typeface="Times New Roman"/>
              </a:rPr>
              <a:t> high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art.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Both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techniques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have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been</a:t>
            </a:r>
            <a:r>
              <a:rPr sz="1400" spc="50" dirty="0">
                <a:latin typeface="Times New Roman"/>
                <a:cs typeface="Times New Roman"/>
              </a:rPr>
              <a:t> adapted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to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more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lowly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task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of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70" dirty="0" smtClean="0">
                <a:latin typeface="Times New Roman"/>
                <a:cs typeface="Times New Roman"/>
              </a:rPr>
              <a:t>prod</a:t>
            </a:r>
            <a:r>
              <a:rPr lang="en-US" sz="1400" spc="45" dirty="0" smtClean="0">
                <a:latin typeface="Times New Roman"/>
                <a:cs typeface="Times New Roman"/>
              </a:rPr>
              <a:t> </a:t>
            </a:r>
            <a:r>
              <a:rPr lang="en-US" sz="1400" spc="45" dirty="0" err="1" smtClean="0">
                <a:latin typeface="Times New Roman"/>
                <a:cs typeface="Times New Roman"/>
              </a:rPr>
              <a:t>uct</a:t>
            </a:r>
            <a:r>
              <a:rPr lang="en-US" sz="1400" spc="35" dirty="0" smtClean="0">
                <a:latin typeface="Times New Roman"/>
                <a:cs typeface="Times New Roman"/>
              </a:rPr>
              <a:t> design.</a:t>
            </a:r>
            <a:r>
              <a:rPr lang="en-US" sz="1400" spc="-10" dirty="0" smtClean="0">
                <a:latin typeface="Times New Roman"/>
                <a:cs typeface="Times New Roman"/>
              </a:rPr>
              <a:t> </a:t>
            </a:r>
            <a:r>
              <a:rPr lang="en-US" sz="1400" spc="30" dirty="0" smtClean="0">
                <a:latin typeface="Times New Roman"/>
                <a:cs typeface="Times New Roman"/>
              </a:rPr>
              <a:t>These,</a:t>
            </a:r>
            <a:r>
              <a:rPr lang="en-US" sz="1400" spc="20" dirty="0" smtClean="0">
                <a:latin typeface="Times New Roman"/>
                <a:cs typeface="Times New Roman"/>
              </a:rPr>
              <a:t> 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7"/>
          <p:cNvSpPr txBox="1"/>
          <p:nvPr/>
        </p:nvSpPr>
        <p:spPr>
          <a:xfrm>
            <a:off x="4495800" y="381000"/>
            <a:ext cx="4267200" cy="64349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15" marR="23495" indent="-6350">
              <a:lnSpc>
                <a:spcPct val="120000"/>
              </a:lnSpc>
            </a:pPr>
            <a:r>
              <a:rPr lang="en-US" sz="1400" spc="30" dirty="0">
                <a:latin typeface="Times New Roman"/>
                <a:cs typeface="Times New Roman"/>
              </a:rPr>
              <a:t>a</a:t>
            </a:r>
            <a:r>
              <a:rPr lang="en-US" sz="1400" spc="30" dirty="0" smtClean="0">
                <a:latin typeface="Times New Roman"/>
                <a:cs typeface="Times New Roman"/>
              </a:rPr>
              <a:t>nd </a:t>
            </a:r>
            <a:r>
              <a:rPr sz="1400" spc="30" dirty="0" smtClean="0">
                <a:latin typeface="Times New Roman"/>
                <a:cs typeface="Times New Roman"/>
              </a:rPr>
              <a:t>a</a:t>
            </a:r>
            <a:r>
              <a:rPr sz="1400" spc="-15" dirty="0" smtClean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range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of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others,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some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very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ingenious,</a:t>
            </a:r>
            <a:r>
              <a:rPr sz="1400" spc="7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allow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expression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in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a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number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of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ways.</a:t>
            </a:r>
            <a:endParaRPr sz="1400" dirty="0">
              <a:latin typeface="Times New Roman"/>
              <a:cs typeface="Times New Roman"/>
            </a:endParaRPr>
          </a:p>
          <a:p>
            <a:pPr marL="15240" marR="29209" indent="149225">
              <a:lnSpc>
                <a:spcPct val="119300"/>
              </a:lnSpc>
              <a:spcBef>
                <a:spcPts val="5"/>
              </a:spcBef>
            </a:pPr>
            <a:r>
              <a:rPr sz="1400" spc="35" dirty="0">
                <a:latin typeface="Times New Roman"/>
                <a:cs typeface="Times New Roman"/>
              </a:rPr>
              <a:t>The late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20th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and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early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21st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century</a:t>
            </a:r>
            <a:r>
              <a:rPr sz="1400" spc="45" dirty="0">
                <a:latin typeface="Times New Roman"/>
                <a:cs typeface="Times New Roman"/>
              </a:rPr>
              <a:t> are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addicted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to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flawless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perfection:"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Makers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of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earth-moving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equipment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have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long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known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that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295" dirty="0">
                <a:latin typeface="Times New Roman"/>
                <a:cs typeface="Times New Roman"/>
              </a:rPr>
              <a:t>-</a:t>
            </a:r>
            <a:r>
              <a:rPr sz="1400" spc="-25" dirty="0">
                <a:latin typeface="Times New Roman"/>
                <a:cs typeface="Times New Roman"/>
              </a:rPr>
              <a:t>if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their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products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are</a:t>
            </a:r>
            <a:endParaRPr sz="1400" dirty="0">
              <a:latin typeface="Times New Roman"/>
              <a:cs typeface="Times New Roman"/>
            </a:endParaRPr>
          </a:p>
          <a:p>
            <a:pPr marL="18415" marR="91440" indent="-3175">
              <a:lnSpc>
                <a:spcPct val="120000"/>
              </a:lnSpc>
            </a:pPr>
            <a:r>
              <a:rPr sz="1400" spc="55" dirty="0">
                <a:latin typeface="Times New Roman"/>
                <a:cs typeface="Times New Roman"/>
              </a:rPr>
              <a:t>to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sell</a:t>
            </a:r>
            <a:r>
              <a:rPr sz="1400" spc="-75" dirty="0">
                <a:latin typeface="Times New Roman"/>
                <a:cs typeface="Times New Roman"/>
              </a:rPr>
              <a:t> </a:t>
            </a:r>
            <a:r>
              <a:rPr sz="1400" spc="295" dirty="0">
                <a:latin typeface="Times New Roman"/>
                <a:cs typeface="Times New Roman"/>
              </a:rPr>
              <a:t>-</a:t>
            </a:r>
            <a:r>
              <a:rPr sz="1400" spc="50" dirty="0">
                <a:latin typeface="Times New Roman"/>
                <a:cs typeface="Times New Roman"/>
              </a:rPr>
              <a:t>they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must</a:t>
            </a:r>
            <a:r>
              <a:rPr sz="1400" spc="35" dirty="0">
                <a:latin typeface="Times New Roman"/>
                <a:cs typeface="Times New Roman"/>
              </a:rPr>
              <a:t> deliver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them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with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same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high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finish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that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is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required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for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a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passenger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car.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And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this,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despite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the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fact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that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first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thing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a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purchaser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does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is </a:t>
            </a:r>
            <a:r>
              <a:rPr sz="1400" spc="45" dirty="0">
                <a:latin typeface="Times New Roman"/>
                <a:cs typeface="Times New Roman"/>
              </a:rPr>
              <a:t>to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lower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the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equipment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into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a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hole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5" dirty="0" smtClean="0">
                <a:latin typeface="Times New Roman"/>
                <a:cs typeface="Times New Roman"/>
              </a:rPr>
              <a:t>half</a:t>
            </a:r>
            <a:r>
              <a:rPr lang="en-US" sz="1400" spc="5" dirty="0" smtClean="0">
                <a:latin typeface="Times New Roman"/>
                <a:cs typeface="Times New Roman"/>
              </a:rPr>
              <a:t> </a:t>
            </a:r>
            <a:r>
              <a:rPr sz="1400" spc="25" dirty="0" smtClean="0">
                <a:latin typeface="Times New Roman"/>
                <a:cs typeface="Times New Roman"/>
              </a:rPr>
              <a:t>full</a:t>
            </a:r>
            <a:r>
              <a:rPr sz="1400" spc="-40" dirty="0" smtClean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of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mud</a:t>
            </a:r>
            <a:r>
              <a:rPr sz="1400" spc="45" dirty="0">
                <a:latin typeface="Times New Roman"/>
                <a:cs typeface="Times New Roman"/>
              </a:rPr>
              <a:t> to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start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digging.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120" dirty="0">
                <a:latin typeface="Arial"/>
                <a:cs typeface="Arial"/>
              </a:rPr>
              <a:t>It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is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because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perfection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of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finish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expresses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perfection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of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equipment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as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a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whole;</a:t>
            </a:r>
            <a:r>
              <a:rPr sz="1400" spc="30" dirty="0">
                <a:latin typeface="Times New Roman"/>
                <a:cs typeface="Times New Roman"/>
              </a:rPr>
              <a:t> a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poor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finish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implies,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however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mistakenly,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poor </a:t>
            </a:r>
            <a:r>
              <a:rPr sz="1400" spc="35" dirty="0">
                <a:latin typeface="Times New Roman"/>
                <a:cs typeface="Times New Roman"/>
              </a:rPr>
              <a:t>quality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throughout.</a:t>
            </a:r>
            <a:endParaRPr sz="1400" dirty="0">
              <a:latin typeface="Times New Roman"/>
              <a:cs typeface="Times New Roman"/>
            </a:endParaRPr>
          </a:p>
          <a:p>
            <a:pPr marL="15240" marR="58419" indent="158115">
              <a:lnSpc>
                <a:spcPct val="119600"/>
              </a:lnSpc>
              <a:spcBef>
                <a:spcPts val="5"/>
              </a:spcBef>
            </a:pPr>
            <a:r>
              <a:rPr sz="1400" dirty="0">
                <a:latin typeface="Times New Roman"/>
                <a:cs typeface="Times New Roman"/>
              </a:rPr>
              <a:t>So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surface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processes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can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serve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to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attract,</a:t>
            </a:r>
            <a:r>
              <a:rPr sz="1400" spc="30" dirty="0">
                <a:latin typeface="Times New Roman"/>
                <a:cs typeface="Times New Roman"/>
              </a:rPr>
              <a:t> as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with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digger.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140" dirty="0">
                <a:latin typeface="Arial"/>
                <a:cs typeface="Arial"/>
              </a:rPr>
              <a:t>It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can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suggest,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sometimes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with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the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aim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of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deceiving;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metalized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plastic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is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an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example.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120" dirty="0">
                <a:latin typeface="Arial"/>
                <a:cs typeface="Arial"/>
              </a:rPr>
              <a:t>It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can surprise,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adding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novelty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200" dirty="0">
                <a:latin typeface="Times New Roman"/>
                <a:cs typeface="Times New Roman"/>
              </a:rPr>
              <a:t>-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a</a:t>
            </a:r>
            <a:r>
              <a:rPr sz="1400" spc="-8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jug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kettle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with</a:t>
            </a:r>
            <a:r>
              <a:rPr sz="1400" spc="30" dirty="0">
                <a:latin typeface="Times New Roman"/>
                <a:cs typeface="Times New Roman"/>
              </a:rPr>
              <a:t> a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thermo-chromic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surface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coating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that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changes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color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as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water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50" dirty="0" smtClean="0">
                <a:latin typeface="Times New Roman"/>
                <a:cs typeface="Times New Roman"/>
              </a:rPr>
              <a:t>heats</a:t>
            </a:r>
            <a:r>
              <a:rPr lang="en-US" sz="1400" spc="50" dirty="0" smtClean="0">
                <a:latin typeface="Times New Roman"/>
                <a:cs typeface="Times New Roman"/>
              </a:rPr>
              <a:t> </a:t>
            </a:r>
            <a:r>
              <a:rPr sz="1400" spc="75" dirty="0" smtClean="0">
                <a:latin typeface="Times New Roman"/>
                <a:cs typeface="Times New Roman"/>
              </a:rPr>
              <a:t>up</a:t>
            </a:r>
            <a:r>
              <a:rPr sz="1400" spc="75" dirty="0">
                <a:latin typeface="Times New Roman"/>
                <a:cs typeface="Times New Roman"/>
              </a:rPr>
              <a:t>.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140" dirty="0">
                <a:latin typeface="Arial"/>
                <a:cs typeface="Arial"/>
              </a:rPr>
              <a:t>It</a:t>
            </a:r>
            <a:r>
              <a:rPr sz="1400" spc="-110" dirty="0">
                <a:latin typeface="Arial"/>
                <a:cs typeface="Arial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can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entertain: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holographic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surface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films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can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suggest </a:t>
            </a:r>
            <a:r>
              <a:rPr sz="1400" spc="55" dirty="0">
                <a:latin typeface="Times New Roman"/>
                <a:cs typeface="Times New Roman"/>
              </a:rPr>
              <a:t>something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lurking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inside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article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to</a:t>
            </a:r>
            <a:r>
              <a:rPr sz="1400" spc="-7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which </a:t>
            </a:r>
            <a:r>
              <a:rPr sz="1400" spc="20" dirty="0">
                <a:latin typeface="Times New Roman"/>
                <a:cs typeface="Times New Roman"/>
              </a:rPr>
              <a:t>it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is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applied.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140" dirty="0">
                <a:latin typeface="Arial"/>
                <a:cs typeface="Arial"/>
              </a:rPr>
              <a:t>It </a:t>
            </a:r>
            <a:r>
              <a:rPr sz="1400" spc="50" dirty="0">
                <a:latin typeface="Times New Roman"/>
                <a:cs typeface="Times New Roman"/>
              </a:rPr>
              <a:t>can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add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function: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non-slip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coatings </a:t>
            </a:r>
            <a:r>
              <a:rPr sz="1400" spc="60" dirty="0">
                <a:latin typeface="Times New Roman"/>
                <a:cs typeface="Times New Roman"/>
              </a:rPr>
              <a:t>add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an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ergonomic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function,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and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technolo­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gies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for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printing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electronic circuitry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onto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products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give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them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sensing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and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informa­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tion-processing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functions.</a:t>
            </a:r>
            <a:endParaRPr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4837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/>
          <p:cNvSpPr txBox="1"/>
          <p:nvPr/>
        </p:nvSpPr>
        <p:spPr>
          <a:xfrm>
            <a:off x="838200" y="381000"/>
            <a:ext cx="3810000" cy="25586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2400">
              <a:lnSpc>
                <a:spcPct val="119300"/>
              </a:lnSpc>
            </a:pPr>
            <a:r>
              <a:rPr sz="1400" spc="30" dirty="0">
                <a:latin typeface="Times New Roman"/>
                <a:cs typeface="Times New Roman"/>
              </a:rPr>
              <a:t>Designers </a:t>
            </a:r>
            <a:r>
              <a:rPr sz="1400" spc="55" dirty="0">
                <a:latin typeface="Times New Roman"/>
                <a:cs typeface="Times New Roman"/>
              </a:rPr>
              <a:t>often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create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expressive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ele"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ments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through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surface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treatment.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Screen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printing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is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used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to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distinguish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surf­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boards,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board </a:t>
            </a:r>
            <a:r>
              <a:rPr sz="1400" spc="20" dirty="0">
                <a:latin typeface="Times New Roman"/>
                <a:cs typeface="Times New Roman"/>
              </a:rPr>
              <a:t>style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and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personal </a:t>
            </a:r>
            <a:r>
              <a:rPr sz="1400" spc="25" dirty="0">
                <a:latin typeface="Times New Roman"/>
                <a:cs typeface="Times New Roman"/>
              </a:rPr>
              <a:t>style.</a:t>
            </a:r>
            <a:endParaRPr sz="1400" dirty="0">
              <a:latin typeface="Times New Roman"/>
              <a:cs typeface="Times New Roman"/>
            </a:endParaRPr>
          </a:p>
          <a:p>
            <a:pPr marL="15240" marR="41275">
              <a:lnSpc>
                <a:spcPct val="119300"/>
              </a:lnSpc>
              <a:spcBef>
                <a:spcPts val="5"/>
              </a:spcBef>
            </a:pPr>
            <a:r>
              <a:rPr sz="1400" spc="10" dirty="0">
                <a:latin typeface="Times New Roman"/>
                <a:cs typeface="Times New Roman"/>
              </a:rPr>
              <a:t>Bead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blasting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of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a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glass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surface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gives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a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frosty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sense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of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elegance.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The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metal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oxide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coated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sunglasses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express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high-tech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fashion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through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brilliant,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reflected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color</a:t>
            </a:r>
            <a:endParaRPr sz="1400" dirty="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315"/>
              </a:spcBef>
            </a:pPr>
            <a:r>
              <a:rPr sz="1400" spc="20" dirty="0">
                <a:latin typeface="Times New Roman"/>
                <a:cs typeface="Times New Roman"/>
              </a:rPr>
              <a:t>(5.5</a:t>
            </a:r>
            <a:r>
              <a:rPr sz="1400" spc="20" dirty="0" smtClean="0">
                <a:latin typeface="Times New Roman"/>
                <a:cs typeface="Times New Roman"/>
              </a:rPr>
              <a:t>).</a:t>
            </a:r>
            <a:endParaRPr lang="en-US" sz="1400" spc="20" dirty="0" smtClean="0">
              <a:latin typeface="Times New Roman"/>
              <a:cs typeface="Times New Roman"/>
            </a:endParaRPr>
          </a:p>
          <a:p>
            <a:pPr marL="21590">
              <a:lnSpc>
                <a:spcPct val="100000"/>
              </a:lnSpc>
              <a:spcBef>
                <a:spcPts val="315"/>
              </a:spcBef>
            </a:pP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" name="object 9"/>
          <p:cNvSpPr txBox="1"/>
          <p:nvPr/>
        </p:nvSpPr>
        <p:spPr>
          <a:xfrm>
            <a:off x="838200" y="3124200"/>
            <a:ext cx="3733800" cy="13141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>
              <a:lnSpc>
                <a:spcPct val="121700"/>
              </a:lnSpc>
            </a:pPr>
            <a:r>
              <a:rPr sz="1400" b="1" spc="-10" dirty="0">
                <a:solidFill>
                  <a:srgbClr val="7E7938"/>
                </a:solidFill>
                <a:latin typeface="Arial"/>
                <a:cs typeface="Arial"/>
              </a:rPr>
              <a:t>Expression</a:t>
            </a:r>
            <a:r>
              <a:rPr sz="1400" b="1" spc="30" dirty="0">
                <a:solidFill>
                  <a:srgbClr val="7E7938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7E7938"/>
                </a:solidFill>
                <a:latin typeface="Arial"/>
                <a:cs typeface="Arial"/>
              </a:rPr>
              <a:t>through</a:t>
            </a:r>
            <a:r>
              <a:rPr sz="1400" b="1" spc="25" dirty="0">
                <a:solidFill>
                  <a:srgbClr val="7E7938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7E7938"/>
                </a:solidFill>
                <a:latin typeface="Arial"/>
                <a:cs typeface="Arial"/>
              </a:rPr>
              <a:t>Manufactur</a:t>
            </a:r>
            <a:r>
              <a:rPr sz="1400" b="1" spc="70" dirty="0">
                <a:solidFill>
                  <a:srgbClr val="7E7938"/>
                </a:solidFill>
                <a:latin typeface="Arial"/>
                <a:cs typeface="Arial"/>
              </a:rPr>
              <a:t>i</a:t>
            </a:r>
            <a:r>
              <a:rPr sz="1400" b="1" spc="15" dirty="0">
                <a:solidFill>
                  <a:srgbClr val="7E7938"/>
                </a:solidFill>
                <a:latin typeface="Arial"/>
                <a:cs typeface="Arial"/>
              </a:rPr>
              <a:t>ng</a:t>
            </a:r>
            <a:r>
              <a:rPr sz="1400" b="1" spc="5" dirty="0">
                <a:solidFill>
                  <a:srgbClr val="7E7938"/>
                </a:solidFill>
                <a:latin typeface="Arial"/>
                <a:cs typeface="Arial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There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are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travel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trailers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(</a:t>
            </a:r>
            <a:r>
              <a:rPr sz="1400" spc="-60" dirty="0">
                <a:latin typeface="Times New Roman"/>
                <a:cs typeface="Times New Roman"/>
              </a:rPr>
              <a:t>Rvs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75" dirty="0">
                <a:latin typeface="Times New Roman"/>
                <a:cs typeface="Times New Roman"/>
              </a:rPr>
              <a:t>or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caravans</a:t>
            </a:r>
            <a:r>
              <a:rPr sz="1400" spc="25" dirty="0">
                <a:latin typeface="Times New Roman"/>
                <a:cs typeface="Times New Roman"/>
              </a:rPr>
              <a:t>)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and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there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is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Airstream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(5.6).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10" dirty="0">
                <a:latin typeface="Times New Roman"/>
                <a:cs typeface="Times New Roman"/>
              </a:rPr>
              <a:t>Most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travel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trailers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are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built</a:t>
            </a:r>
            <a:r>
              <a:rPr sz="1400" spc="20" dirty="0">
                <a:latin typeface="Times New Roman"/>
                <a:cs typeface="Times New Roman"/>
              </a:rPr>
              <a:t> like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sheds.</a:t>
            </a:r>
            <a:r>
              <a:rPr sz="1400" spc="-10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Airstreams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are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built</a:t>
            </a:r>
            <a:r>
              <a:rPr sz="1400" spc="20" dirty="0">
                <a:latin typeface="Times New Roman"/>
                <a:cs typeface="Times New Roman"/>
              </a:rPr>
              <a:t> like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aircraft.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140" dirty="0">
                <a:latin typeface="Arial"/>
                <a:cs typeface="Arial"/>
              </a:rPr>
              <a:t>I</a:t>
            </a:r>
            <a:r>
              <a:rPr sz="1400" spc="225" dirty="0">
                <a:latin typeface="Arial"/>
                <a:cs typeface="Arial"/>
              </a:rPr>
              <a:t>t</a:t>
            </a:r>
            <a:r>
              <a:rPr sz="1400" spc="20" dirty="0">
                <a:latin typeface="Times New Roman"/>
                <a:cs typeface="Times New Roman"/>
              </a:rPr>
              <a:t>is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not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just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4" name="object 10"/>
          <p:cNvSpPr txBox="1"/>
          <p:nvPr/>
        </p:nvSpPr>
        <p:spPr>
          <a:xfrm>
            <a:off x="5105400" y="304800"/>
            <a:ext cx="3505200" cy="387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>
              <a:lnSpc>
                <a:spcPct val="119700"/>
              </a:lnSpc>
            </a:pPr>
            <a:r>
              <a:rPr sz="1400" spc="35" dirty="0">
                <a:latin typeface="Times New Roman"/>
                <a:cs typeface="Times New Roman"/>
              </a:rPr>
              <a:t>choice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of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material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295" dirty="0">
                <a:latin typeface="Times New Roman"/>
                <a:cs typeface="Times New Roman"/>
              </a:rPr>
              <a:t>-</a:t>
            </a:r>
            <a:r>
              <a:rPr sz="1400" spc="50" dirty="0">
                <a:latin typeface="Times New Roman"/>
                <a:cs typeface="Times New Roman"/>
              </a:rPr>
              <a:t>they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are,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of</a:t>
            </a:r>
            <a:r>
              <a:rPr sz="1400" spc="40" dirty="0">
                <a:latin typeface="Times New Roman"/>
                <a:cs typeface="Times New Roman"/>
              </a:rPr>
              <a:t> course,</a:t>
            </a:r>
            <a:r>
              <a:rPr sz="1400" spc="50" dirty="0">
                <a:latin typeface="Times New Roman"/>
                <a:cs typeface="Times New Roman"/>
              </a:rPr>
              <a:t> made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of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aluminum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and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have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been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for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over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15" dirty="0">
                <a:latin typeface="Times New Roman"/>
                <a:cs typeface="Times New Roman"/>
              </a:rPr>
              <a:t>70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years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229" dirty="0">
                <a:latin typeface="Times New Roman"/>
                <a:cs typeface="Times New Roman"/>
              </a:rPr>
              <a:t>-</a:t>
            </a:r>
            <a:r>
              <a:rPr sz="1400" spc="-13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it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is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not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just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material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but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also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manufacturing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methods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that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creates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style.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The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body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is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a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mono­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coque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shel</a:t>
            </a:r>
            <a:r>
              <a:rPr sz="1400" spc="130" dirty="0">
                <a:latin typeface="Times New Roman"/>
                <a:cs typeface="Times New Roman"/>
              </a:rPr>
              <a:t>l</a:t>
            </a:r>
            <a:r>
              <a:rPr sz="1400" spc="35" dirty="0">
                <a:latin typeface="Times New Roman"/>
                <a:cs typeface="Times New Roman"/>
              </a:rPr>
              <a:t>joined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not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by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welding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(as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in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auto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construction</a:t>
            </a:r>
            <a:r>
              <a:rPr sz="1400" spc="40" dirty="0">
                <a:latin typeface="Times New Roman"/>
                <a:cs typeface="Times New Roman"/>
              </a:rPr>
              <a:t>)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but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with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deliberately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20" dirty="0">
                <a:latin typeface="Times New Roman"/>
                <a:cs typeface="Times New Roman"/>
              </a:rPr>
              <a:t>visible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rivets.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The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finish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exposes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endParaRPr sz="1400" dirty="0">
              <a:latin typeface="Times New Roman"/>
              <a:cs typeface="Times New Roman"/>
            </a:endParaRPr>
          </a:p>
          <a:p>
            <a:pPr marL="21590" marR="30480" indent="-6350">
              <a:lnSpc>
                <a:spcPct val="119600"/>
              </a:lnSpc>
              <a:spcBef>
                <a:spcPts val="5"/>
              </a:spcBef>
            </a:pPr>
            <a:r>
              <a:rPr sz="1400" spc="55" dirty="0">
                <a:latin typeface="Times New Roman"/>
                <a:cs typeface="Times New Roman"/>
              </a:rPr>
              <a:t>bare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metal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surface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(paint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is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85" dirty="0">
                <a:latin typeface="Times New Roman"/>
                <a:cs typeface="Times New Roman"/>
              </a:rPr>
              <a:t>norm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for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automobiles</a:t>
            </a:r>
            <a:r>
              <a:rPr sz="1400" spc="30" dirty="0">
                <a:latin typeface="Times New Roman"/>
                <a:cs typeface="Times New Roman"/>
              </a:rPr>
              <a:t>)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emphasizing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aircraft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antecedents.</a:t>
            </a:r>
            <a:r>
              <a:rPr sz="1400" spc="45" dirty="0">
                <a:latin typeface="Times New Roman"/>
                <a:cs typeface="Times New Roman"/>
              </a:rPr>
              <a:t> Here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is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a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product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55" dirty="0">
                <a:latin typeface="Times New Roman"/>
                <a:cs typeface="Times New Roman"/>
              </a:rPr>
              <a:t>that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derives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its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quality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(</a:t>
            </a:r>
            <a:r>
              <a:rPr sz="1400" spc="35" dirty="0">
                <a:latin typeface="Times New Roman"/>
                <a:cs typeface="Times New Roman"/>
              </a:rPr>
              <a:t>reflected</a:t>
            </a:r>
            <a:r>
              <a:rPr sz="1400" spc="3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in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25" dirty="0">
                <a:latin typeface="Times New Roman"/>
                <a:cs typeface="Times New Roman"/>
              </a:rPr>
              <a:t>its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price</a:t>
            </a:r>
            <a:r>
              <a:rPr sz="1400" spc="30" dirty="0">
                <a:latin typeface="Times New Roman"/>
                <a:cs typeface="Times New Roman"/>
              </a:rPr>
              <a:t>)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from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its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use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of</a:t>
            </a:r>
            <a:r>
              <a:rPr sz="1400" spc="40" dirty="0">
                <a:latin typeface="Times New Roman"/>
                <a:cs typeface="Times New Roman"/>
              </a:rPr>
              <a:t> materials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and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70" dirty="0">
                <a:latin typeface="Times New Roman"/>
                <a:cs typeface="Times New Roman"/>
              </a:rPr>
              <a:t>from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60" dirty="0">
                <a:latin typeface="Times New Roman"/>
                <a:cs typeface="Times New Roman"/>
              </a:rPr>
              <a:t>the</a:t>
            </a:r>
            <a:r>
              <a:rPr sz="1400" spc="35" dirty="0">
                <a:latin typeface="Times New Roman"/>
                <a:cs typeface="Times New Roman"/>
              </a:rPr>
              <a:t> choice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of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forming,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40" dirty="0">
                <a:latin typeface="Times New Roman"/>
                <a:cs typeface="Times New Roman"/>
              </a:rPr>
              <a:t>joining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65" dirty="0">
                <a:latin typeface="Times New Roman"/>
                <a:cs typeface="Times New Roman"/>
              </a:rPr>
              <a:t>and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finishing</a:t>
            </a:r>
            <a:r>
              <a:rPr sz="1400" spc="25" dirty="0">
                <a:latin typeface="Times New Roman"/>
                <a:cs typeface="Times New Roman"/>
              </a:rPr>
              <a:t> </a:t>
            </a:r>
            <a:r>
              <a:rPr sz="1400" spc="30" dirty="0">
                <a:latin typeface="Times New Roman"/>
                <a:cs typeface="Times New Roman"/>
              </a:rPr>
              <a:t>processes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45" dirty="0">
                <a:latin typeface="Times New Roman"/>
                <a:cs typeface="Times New Roman"/>
              </a:rPr>
              <a:t>used </a:t>
            </a:r>
            <a:r>
              <a:rPr sz="1400" spc="55" dirty="0">
                <a:latin typeface="Times New Roman"/>
                <a:cs typeface="Times New Roman"/>
              </a:rPr>
              <a:t>to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50" dirty="0">
                <a:latin typeface="Times New Roman"/>
                <a:cs typeface="Times New Roman"/>
              </a:rPr>
              <a:t>make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it.</a:t>
            </a:r>
            <a:endParaRPr sz="1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2736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2150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Bearat</dc:creator>
  <cp:lastModifiedBy>Bearat</cp:lastModifiedBy>
  <cp:revision>9</cp:revision>
  <dcterms:created xsi:type="dcterms:W3CDTF">2020-04-28T08:02:25Z</dcterms:created>
  <dcterms:modified xsi:type="dcterms:W3CDTF">2020-04-28T09:59:52Z</dcterms:modified>
</cp:coreProperties>
</file>