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4" r:id="rId4"/>
    <p:sldId id="258" r:id="rId5"/>
    <p:sldId id="275" r:id="rId6"/>
    <p:sldId id="259" r:id="rId7"/>
    <p:sldId id="276" r:id="rId8"/>
    <p:sldId id="260" r:id="rId9"/>
    <p:sldId id="261" r:id="rId10"/>
    <p:sldId id="262" r:id="rId11"/>
    <p:sldId id="263" r:id="rId12"/>
    <p:sldId id="277" r:id="rId13"/>
    <p:sldId id="264" r:id="rId14"/>
    <p:sldId id="279" r:id="rId15"/>
    <p:sldId id="265" r:id="rId16"/>
    <p:sldId id="266" r:id="rId17"/>
    <p:sldId id="267" r:id="rId18"/>
    <p:sldId id="278" r:id="rId19"/>
    <p:sldId id="268" r:id="rId20"/>
    <p:sldId id="269" r:id="rId21"/>
    <p:sldId id="270" r:id="rId22"/>
    <p:sldId id="271" r:id="rId23"/>
    <p:sldId id="272"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455" autoAdjust="0"/>
  </p:normalViewPr>
  <p:slideViewPr>
    <p:cSldViewPr snapToGrid="0">
      <p:cViewPr varScale="1">
        <p:scale>
          <a:sx n="61" d="100"/>
          <a:sy n="61" d="100"/>
        </p:scale>
        <p:origin x="89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Turrel\Documents\Curriculum%20Development\Stats%20Update%20Files\World%20Hydro%20Gen%20Data%20(ppt%20f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International_data!$B$5</c:f>
              <c:strCache>
                <c:ptCount val="1"/>
                <c:pt idx="0">
                  <c:v>2010</c:v>
                </c:pt>
              </c:strCache>
            </c:strRef>
          </c:tx>
          <c:spPr>
            <a:solidFill>
              <a:schemeClr val="accent1"/>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International_data!$B$6:$B$15</c:f>
              <c:numCache>
                <c:formatCode>General</c:formatCode>
                <c:ptCount val="10"/>
                <c:pt idx="0">
                  <c:v>65.733999999999995</c:v>
                </c:pt>
                <c:pt idx="1">
                  <c:v>81.39</c:v>
                </c:pt>
                <c:pt idx="2">
                  <c:v>76.012</c:v>
                </c:pt>
                <c:pt idx="3">
                  <c:v>113.27200000000001</c:v>
                </c:pt>
                <c:pt idx="4">
                  <c:v>115.583</c:v>
                </c:pt>
                <c:pt idx="5">
                  <c:v>164.81800000000001</c:v>
                </c:pt>
                <c:pt idx="6">
                  <c:v>260.20299999999997</c:v>
                </c:pt>
                <c:pt idx="7">
                  <c:v>399.25599999999997</c:v>
                </c:pt>
                <c:pt idx="8">
                  <c:v>347.83699999999999</c:v>
                </c:pt>
                <c:pt idx="9">
                  <c:v>704.35699999999997</c:v>
                </c:pt>
              </c:numCache>
            </c:numRef>
          </c:val>
          <c:extLst>
            <c:ext xmlns:c16="http://schemas.microsoft.com/office/drawing/2014/chart" uri="{C3380CC4-5D6E-409C-BE32-E72D297353CC}">
              <c16:uniqueId val="{00000000-37DA-49B0-A817-4B6A9658D733}"/>
            </c:ext>
          </c:extLst>
        </c:ser>
        <c:ser>
          <c:idx val="1"/>
          <c:order val="1"/>
          <c:tx>
            <c:strRef>
              <c:f>International_data!$C$5</c:f>
              <c:strCache>
                <c:ptCount val="1"/>
                <c:pt idx="0">
                  <c:v>2011</c:v>
                </c:pt>
              </c:strCache>
            </c:strRef>
          </c:tx>
          <c:spPr>
            <a:solidFill>
              <a:schemeClr val="accent2"/>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International_data!$C$6:$C$15</c:f>
              <c:numCache>
                <c:formatCode>General</c:formatCode>
                <c:ptCount val="10"/>
                <c:pt idx="0">
                  <c:v>65.77</c:v>
                </c:pt>
                <c:pt idx="1">
                  <c:v>82.364999999999995</c:v>
                </c:pt>
                <c:pt idx="2">
                  <c:v>82.832999999999998</c:v>
                </c:pt>
                <c:pt idx="3">
                  <c:v>129.20599999999999</c:v>
                </c:pt>
                <c:pt idx="4">
                  <c:v>119.087</c:v>
                </c:pt>
                <c:pt idx="5">
                  <c:v>164.18600000000001</c:v>
                </c:pt>
                <c:pt idx="6">
                  <c:v>319.35500000000002</c:v>
                </c:pt>
                <c:pt idx="7">
                  <c:v>424.05</c:v>
                </c:pt>
                <c:pt idx="8">
                  <c:v>371.92899999999997</c:v>
                </c:pt>
                <c:pt idx="9">
                  <c:v>681.16499999999996</c:v>
                </c:pt>
              </c:numCache>
            </c:numRef>
          </c:val>
          <c:extLst>
            <c:ext xmlns:c16="http://schemas.microsoft.com/office/drawing/2014/chart" uri="{C3380CC4-5D6E-409C-BE32-E72D297353CC}">
              <c16:uniqueId val="{00000001-37DA-49B0-A817-4B6A9658D733}"/>
            </c:ext>
          </c:extLst>
        </c:ser>
        <c:ser>
          <c:idx val="2"/>
          <c:order val="2"/>
          <c:tx>
            <c:strRef>
              <c:f>International_data!$D$5</c:f>
              <c:strCache>
                <c:ptCount val="1"/>
                <c:pt idx="0">
                  <c:v>2012</c:v>
                </c:pt>
              </c:strCache>
            </c:strRef>
          </c:tx>
          <c:spPr>
            <a:solidFill>
              <a:schemeClr val="accent3"/>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International_data!$D$6:$D$15</c:f>
              <c:numCache>
                <c:formatCode>General</c:formatCode>
                <c:ptCount val="10"/>
                <c:pt idx="0">
                  <c:v>78.143000000000001</c:v>
                </c:pt>
                <c:pt idx="1">
                  <c:v>74.730999999999995</c:v>
                </c:pt>
                <c:pt idx="2">
                  <c:v>81.188000000000002</c:v>
                </c:pt>
                <c:pt idx="3">
                  <c:v>112.583</c:v>
                </c:pt>
                <c:pt idx="4">
                  <c:v>140.32300000000001</c:v>
                </c:pt>
                <c:pt idx="5">
                  <c:v>164.239</c:v>
                </c:pt>
                <c:pt idx="6">
                  <c:v>276.24</c:v>
                </c:pt>
                <c:pt idx="7">
                  <c:v>411.18900000000002</c:v>
                </c:pt>
                <c:pt idx="8">
                  <c:v>376.42700000000002</c:v>
                </c:pt>
                <c:pt idx="9">
                  <c:v>854.16600000000005</c:v>
                </c:pt>
              </c:numCache>
            </c:numRef>
          </c:val>
          <c:extLst>
            <c:ext xmlns:c16="http://schemas.microsoft.com/office/drawing/2014/chart" uri="{C3380CC4-5D6E-409C-BE32-E72D297353CC}">
              <c16:uniqueId val="{00000002-37DA-49B0-A817-4B6A9658D733}"/>
            </c:ext>
          </c:extLst>
        </c:ser>
        <c:ser>
          <c:idx val="3"/>
          <c:order val="3"/>
          <c:tx>
            <c:strRef>
              <c:f>International_data!$E$5</c:f>
              <c:strCache>
                <c:ptCount val="1"/>
                <c:pt idx="0">
                  <c:v>2013</c:v>
                </c:pt>
              </c:strCache>
            </c:strRef>
          </c:tx>
          <c:spPr>
            <a:solidFill>
              <a:schemeClr val="accent4"/>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International_data!$E$6:$E$15</c:f>
              <c:numCache>
                <c:formatCode>General</c:formatCode>
                <c:ptCount val="10"/>
                <c:pt idx="0">
                  <c:v>60.747</c:v>
                </c:pt>
                <c:pt idx="1">
                  <c:v>77.319000000000003</c:v>
                </c:pt>
                <c:pt idx="2">
                  <c:v>82.71</c:v>
                </c:pt>
                <c:pt idx="3">
                  <c:v>133.5</c:v>
                </c:pt>
                <c:pt idx="4">
                  <c:v>126.872</c:v>
                </c:pt>
                <c:pt idx="5">
                  <c:v>179.339</c:v>
                </c:pt>
                <c:pt idx="6">
                  <c:v>268.565</c:v>
                </c:pt>
                <c:pt idx="7">
                  <c:v>387.08199999999999</c:v>
                </c:pt>
                <c:pt idx="8">
                  <c:v>387.83300000000003</c:v>
                </c:pt>
                <c:pt idx="9">
                  <c:v>900.51499999999999</c:v>
                </c:pt>
              </c:numCache>
            </c:numRef>
          </c:val>
          <c:extLst>
            <c:ext xmlns:c16="http://schemas.microsoft.com/office/drawing/2014/chart" uri="{C3380CC4-5D6E-409C-BE32-E72D297353CC}">
              <c16:uniqueId val="{00000003-37DA-49B0-A817-4B6A9658D733}"/>
            </c:ext>
          </c:extLst>
        </c:ser>
        <c:ser>
          <c:idx val="4"/>
          <c:order val="4"/>
          <c:tx>
            <c:strRef>
              <c:f>International_data!$F$5</c:f>
              <c:strCache>
                <c:ptCount val="1"/>
                <c:pt idx="0">
                  <c:v>2014</c:v>
                </c:pt>
              </c:strCache>
            </c:strRef>
          </c:tx>
          <c:spPr>
            <a:solidFill>
              <a:schemeClr val="accent5"/>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International_data!$F$6:$F$15</c:f>
              <c:numCache>
                <c:formatCode>General</c:formatCode>
                <c:ptCount val="10"/>
                <c:pt idx="0">
                  <c:v>63.125999999999998</c:v>
                </c:pt>
                <c:pt idx="1">
                  <c:v>80.977999999999994</c:v>
                </c:pt>
                <c:pt idx="2">
                  <c:v>86.322000000000003</c:v>
                </c:pt>
                <c:pt idx="3">
                  <c:v>127.952</c:v>
                </c:pt>
                <c:pt idx="4">
                  <c:v>135.535</c:v>
                </c:pt>
                <c:pt idx="5">
                  <c:v>173.51400000000001</c:v>
                </c:pt>
                <c:pt idx="6">
                  <c:v>259.36700000000002</c:v>
                </c:pt>
                <c:pt idx="7">
                  <c:v>369.70499999999998</c:v>
                </c:pt>
                <c:pt idx="8">
                  <c:v>378.63799999999998</c:v>
                </c:pt>
                <c:pt idx="9">
                  <c:v>1041.49</c:v>
                </c:pt>
              </c:numCache>
            </c:numRef>
          </c:val>
          <c:extLst>
            <c:ext xmlns:c16="http://schemas.microsoft.com/office/drawing/2014/chart" uri="{C3380CC4-5D6E-409C-BE32-E72D297353CC}">
              <c16:uniqueId val="{00000004-37DA-49B0-A817-4B6A9658D733}"/>
            </c:ext>
          </c:extLst>
        </c:ser>
        <c:ser>
          <c:idx val="5"/>
          <c:order val="5"/>
          <c:tx>
            <c:strRef>
              <c:f>International_data!$G$5</c:f>
              <c:strCache>
                <c:ptCount val="1"/>
                <c:pt idx="0">
                  <c:v>2015</c:v>
                </c:pt>
              </c:strCache>
            </c:strRef>
          </c:tx>
          <c:spPr>
            <a:solidFill>
              <a:schemeClr val="accent6"/>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International_data!$G$6:$G$15</c:f>
              <c:numCache>
                <c:formatCode>General</c:formatCode>
                <c:ptCount val="10"/>
                <c:pt idx="0">
                  <c:v>73.704999999999998</c:v>
                </c:pt>
                <c:pt idx="1">
                  <c:v>84.259</c:v>
                </c:pt>
                <c:pt idx="2">
                  <c:v>75.5</c:v>
                </c:pt>
                <c:pt idx="3">
                  <c:v>123.15600000000001</c:v>
                </c:pt>
                <c:pt idx="4">
                  <c:v>136.911</c:v>
                </c:pt>
                <c:pt idx="5">
                  <c:v>167.7</c:v>
                </c:pt>
                <c:pt idx="6">
                  <c:v>251.16800000000001</c:v>
                </c:pt>
                <c:pt idx="7">
                  <c:v>371.5</c:v>
                </c:pt>
                <c:pt idx="8">
                  <c:v>375.47399999999999</c:v>
                </c:pt>
                <c:pt idx="9">
                  <c:v>1098.92</c:v>
                </c:pt>
              </c:numCache>
            </c:numRef>
          </c:val>
          <c:extLst>
            <c:ext xmlns:c16="http://schemas.microsoft.com/office/drawing/2014/chart" uri="{C3380CC4-5D6E-409C-BE32-E72D297353CC}">
              <c16:uniqueId val="{00000005-37DA-49B0-A817-4B6A9658D733}"/>
            </c:ext>
          </c:extLst>
        </c:ser>
        <c:dLbls>
          <c:showLegendKey val="0"/>
          <c:showVal val="0"/>
          <c:showCatName val="0"/>
          <c:showSerName val="0"/>
          <c:showPercent val="0"/>
          <c:showBubbleSize val="0"/>
        </c:dLbls>
        <c:gapWidth val="182"/>
        <c:axId val="363514368"/>
        <c:axId val="431341352"/>
      </c:barChart>
      <c:catAx>
        <c:axId val="36351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341352"/>
        <c:crosses val="autoZero"/>
        <c:auto val="1"/>
        <c:lblAlgn val="ctr"/>
        <c:lblOffset val="100"/>
        <c:noMultiLvlLbl val="0"/>
      </c:catAx>
      <c:valAx>
        <c:axId val="431341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3514368"/>
        <c:crosses val="autoZero"/>
        <c:crossBetween val="between"/>
      </c:valAx>
      <c:spPr>
        <a:noFill/>
        <a:ln>
          <a:noFill/>
        </a:ln>
        <a:effectLst/>
      </c:spPr>
    </c:plotArea>
    <c:legend>
      <c:legendPos val="b"/>
      <c:layout>
        <c:manualLayout>
          <c:xMode val="edge"/>
          <c:yMode val="edge"/>
          <c:x val="0.53628224074629971"/>
          <c:y val="0.18005026644396727"/>
          <c:w val="0.29693698478306046"/>
          <c:h val="0.167424481030780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2B-43AC-8C8B-E95ECEB212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2B-43AC-8C8B-E95ECEB212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2B-43AC-8C8B-E95ECEB212C3}"/>
              </c:ext>
            </c:extLst>
          </c:dPt>
          <c:dPt>
            <c:idx val="3"/>
            <c:bubble3D val="0"/>
            <c:explosion val="7"/>
            <c:spPr>
              <a:solidFill>
                <a:schemeClr val="accent4"/>
              </a:solidFill>
              <a:ln w="19050">
                <a:solidFill>
                  <a:schemeClr val="lt1"/>
                </a:solidFill>
              </a:ln>
              <a:effectLst/>
            </c:spPr>
            <c:extLst>
              <c:ext xmlns:c16="http://schemas.microsoft.com/office/drawing/2014/chart" uri="{C3380CC4-5D6E-409C-BE32-E72D297353CC}">
                <c16:uniqueId val="{00000007-B52B-43AC-8C8B-E95ECEB212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52B-43AC-8C8B-E95ECEB212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52B-43AC-8C8B-E95ECEB212C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52B-43AC-8C8B-E95ECEB212C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52B-43AC-8C8B-E95ECEB212C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52B-43AC-8C8B-E95ECEB212C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52B-43AC-8C8B-E95ECEB212C3}"/>
              </c:ext>
            </c:extLst>
          </c:dPt>
          <c:dLbls>
            <c:dLbl>
              <c:idx val="0"/>
              <c:layout>
                <c:manualLayout>
                  <c:x val="2.0957977975778874E-2"/>
                  <c:y val="7.574295619710610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52B-43AC-8C8B-E95ECEB212C3}"/>
                </c:ext>
              </c:extLst>
            </c:dLbl>
            <c:dLbl>
              <c:idx val="1"/>
              <c:layout>
                <c:manualLayout>
                  <c:x val="-8.8190363062978852E-3"/>
                  <c:y val="-0.2061820829483366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52B-43AC-8C8B-E95ECEB212C3}"/>
                </c:ext>
              </c:extLst>
            </c:dLbl>
            <c:dLbl>
              <c:idx val="2"/>
              <c:layout>
                <c:manualLayout>
                  <c:x val="0.13892100138098579"/>
                  <c:y val="4.305326022476812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52B-43AC-8C8B-E95ECEB212C3}"/>
                </c:ext>
              </c:extLst>
            </c:dLbl>
            <c:dLbl>
              <c:idx val="3"/>
              <c:layout>
                <c:manualLayout>
                  <c:x val="-0.14353539076400312"/>
                  <c:y val="0.1367000656355481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52B-43AC-8C8B-E95ECEB212C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Sheet1!$A$5:$A$14</c:f>
              <c:strCache>
                <c:ptCount val="10"/>
                <c:pt idx="0">
                  <c:v>Coal</c:v>
                </c:pt>
                <c:pt idx="1">
                  <c:v>Natural Gas</c:v>
                </c:pt>
                <c:pt idx="2">
                  <c:v>Nuclear</c:v>
                </c:pt>
                <c:pt idx="3">
                  <c:v>Hydroelectric</c:v>
                </c:pt>
                <c:pt idx="4">
                  <c:v>Biomass</c:v>
                </c:pt>
                <c:pt idx="5">
                  <c:v>Wind</c:v>
                </c:pt>
                <c:pt idx="6">
                  <c:v>Petroleum</c:v>
                </c:pt>
                <c:pt idx="7">
                  <c:v>Geothermal</c:v>
                </c:pt>
                <c:pt idx="8">
                  <c:v>Solar</c:v>
                </c:pt>
                <c:pt idx="9">
                  <c:v>Other</c:v>
                </c:pt>
              </c:strCache>
            </c:strRef>
          </c:cat>
          <c:val>
            <c:numRef>
              <c:f>Sheet1!$B$5:$B$14</c:f>
              <c:numCache>
                <c:formatCode>General</c:formatCode>
                <c:ptCount val="10"/>
                <c:pt idx="0">
                  <c:v>1356.057</c:v>
                </c:pt>
                <c:pt idx="1">
                  <c:v>1335.068</c:v>
                </c:pt>
                <c:pt idx="2">
                  <c:v>797.178</c:v>
                </c:pt>
                <c:pt idx="3">
                  <c:v>246.07400000000001</c:v>
                </c:pt>
                <c:pt idx="4">
                  <c:v>64.19</c:v>
                </c:pt>
                <c:pt idx="5">
                  <c:v>190.92699999999999</c:v>
                </c:pt>
                <c:pt idx="6">
                  <c:v>28.442999999999998</c:v>
                </c:pt>
                <c:pt idx="7">
                  <c:v>16.766999999999999</c:v>
                </c:pt>
                <c:pt idx="8">
                  <c:v>38.613999999999997</c:v>
                </c:pt>
                <c:pt idx="9">
                  <c:v>26.201999999999998</c:v>
                </c:pt>
              </c:numCache>
            </c:numRef>
          </c:val>
          <c:extLst>
            <c:ext xmlns:c16="http://schemas.microsoft.com/office/drawing/2014/chart" uri="{C3380CC4-5D6E-409C-BE32-E72D297353CC}">
              <c16:uniqueId val="{00000014-B52B-43AC-8C8B-E95ECEB212C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Understanding the water cycle is important in order to understand hydropower.  The energy driving the water cycle</a:t>
            </a:r>
            <a:r>
              <a:rPr lang="en-US" altLang="en-US" baseline="0" dirty="0"/>
              <a:t> comes from radiant energy released by the sun that heats the water and causes it to evaporate.</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398019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ea typeface="MS PGothic" pitchFamily="34" charset="-128"/>
              </a:rPr>
              <a:t>Hydropower is a fueled by water, so it's a clean fuel source. Hydropower doesn't pollute the air like power plants that burn fossil fuels, such as coal or natural gas.</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is a domestic source of energy, produced in the United States. </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relies on the water cycle, which is driven by the sun, thus it's a renewable power source.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17</a:t>
            </a:fld>
            <a:endParaRPr lang="en-US"/>
          </a:p>
        </p:txBody>
      </p:sp>
    </p:spTree>
    <p:extLst>
      <p:ext uri="{BB962C8B-B14F-4D97-AF65-F5344CB8AC3E}">
        <p14:creationId xmlns:p14="http://schemas.microsoft.com/office/powerpoint/2010/main" val="53909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Another advantage is the high efficiency of hydroelectric power plants.</a:t>
            </a:r>
          </a:p>
          <a:p>
            <a:pPr eaLnBrk="1" hangingPunct="1">
              <a:spcBef>
                <a:spcPct val="0"/>
              </a:spcBef>
            </a:pPr>
            <a:endParaRPr lang="en-US" altLang="en-US" dirty="0"/>
          </a:p>
          <a:p>
            <a:pPr eaLnBrk="1" hangingPunct="1">
              <a:spcBef>
                <a:spcPct val="0"/>
              </a:spcBef>
            </a:pPr>
            <a:r>
              <a:rPr lang="en-US" altLang="en-US" dirty="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19</a:t>
            </a:fld>
            <a:endParaRPr lang="en-US"/>
          </a:p>
        </p:txBody>
      </p:sp>
    </p:spTree>
    <p:extLst>
      <p:ext uri="{BB962C8B-B14F-4D97-AF65-F5344CB8AC3E}">
        <p14:creationId xmlns:p14="http://schemas.microsoft.com/office/powerpoint/2010/main" val="21984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20</a:t>
            </a:fld>
            <a:endParaRPr lang="en-US"/>
          </a:p>
        </p:txBody>
      </p:sp>
    </p:spTree>
    <p:extLst>
      <p:ext uri="{BB962C8B-B14F-4D97-AF65-F5344CB8AC3E}">
        <p14:creationId xmlns:p14="http://schemas.microsoft.com/office/powerpoint/2010/main" val="346111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109" charset="-128"/>
              </a:rPr>
              <a:t>Hydro-powered electricity, however is not without its drawbacks.</a:t>
            </a:r>
          </a:p>
          <a:p>
            <a:pPr>
              <a:defRPr/>
            </a:pPr>
            <a:endParaRPr lang="en-US" dirty="0">
              <a:ea typeface="ＭＳ Ｐゴシック" pitchFamily="-109" charset="-128"/>
            </a:endParaRPr>
          </a:p>
          <a:p>
            <a:pPr>
              <a:defRPr/>
            </a:pPr>
            <a:r>
              <a:rPr lang="en-US" dirty="0">
                <a:ea typeface="ＭＳ Ｐゴシック" pitchFamily="-109" charset="-128"/>
              </a:rPr>
              <a:t>Fish populations can be impacted if fish cannot migrate upstream past impoundment dams to spawning grounds or if they cannot migrate downstream to the ocean. Upstream fish passage can be aided using fish ladders or elevators, or by trapping and hauling the fish upstream by truck. Downstream fish passage is aided by diverting fish from turbine intakes using screens or racks or even underwater lights and sounds, and by maintaining a minimum spill flow past the turbine.</a:t>
            </a:r>
          </a:p>
          <a:p>
            <a:pPr>
              <a:defRPr/>
            </a:pPr>
            <a:endParaRPr lang="en-US" dirty="0">
              <a:ea typeface="ＭＳ Ｐゴシック" pitchFamily="-109" charset="-128"/>
            </a:endParaRPr>
          </a:p>
          <a:p>
            <a:pPr>
              <a:defRPr/>
            </a:pPr>
            <a:r>
              <a:rPr lang="en-US" dirty="0">
                <a:ea typeface="ＭＳ Ｐゴシック" pitchFamily="-109" charset="-128"/>
              </a:rPr>
              <a:t>Hydropower can impact water quality and flow. Hydropower plants can cause low dissolved oxygen levels in the water, a problem that is harmful to riparian (riverbank) habitats and is addressed using various aeration techniques, which oxygenate the water. Maintaining minimum flows of water downstream of a hydropower installation is also critical for the survival of riparian habitats.</a:t>
            </a:r>
          </a:p>
          <a:p>
            <a:pPr>
              <a:defRPr/>
            </a:pPr>
            <a:endParaRPr lang="en-US" dirty="0">
              <a:ea typeface="ＭＳ Ｐゴシック" pitchFamily="-109" charset="-128"/>
            </a:endParaRPr>
          </a:p>
          <a:p>
            <a:pPr>
              <a:defRPr/>
            </a:pPr>
            <a:endParaRPr lang="en-US" dirty="0">
              <a:ea typeface="ＭＳ Ｐゴシック" pitchFamily="-109" charset="-128"/>
            </a:endParaRPr>
          </a:p>
          <a:p>
            <a:pPr>
              <a:defRPr/>
            </a:pPr>
            <a:r>
              <a:rPr lang="en-US" dirty="0">
                <a:ea typeface="ＭＳ Ｐゴシック" pitchFamily="-109" charset="-128"/>
              </a:rPr>
              <a:t> In addition to the significant threat that dams pose to fish populations and the ecosystems of rivers and streams, hydropower can negatively impact both the flow and quality of water. Lower levels of oxygen in the water can present a threat to animal and plant life. However, these issues can be addressed if fish ladders are put in place to ensure safe passage around the area, and the water is aerated on a regular basis to maintain adequate oxygen levels safe for animal and plant life . The flow of water should be monitored closely to prevent the ecological dangers associated with over-stressing bodies of water. These dangers can easily be avoided by shutting down pumping operations temporarily to allow balance to return to damaged ecosystems.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21</a:t>
            </a:fld>
            <a:endParaRPr lang="en-US"/>
          </a:p>
        </p:txBody>
      </p:sp>
    </p:spTree>
    <p:extLst>
      <p:ext uri="{BB962C8B-B14F-4D97-AF65-F5344CB8AC3E}">
        <p14:creationId xmlns:p14="http://schemas.microsoft.com/office/powerpoint/2010/main" val="30274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Hydropower can be impacted by droughts. When water is not available, the hydropower plants can’t produce electricity.</a:t>
            </a:r>
          </a:p>
          <a:p>
            <a:pPr eaLnBrk="1" hangingPunct="1">
              <a:spcBef>
                <a:spcPct val="0"/>
              </a:spcBef>
            </a:pPr>
            <a:endParaRPr lang="en-US" altLang="en-US" dirty="0"/>
          </a:p>
          <a:p>
            <a:pPr eaLnBrk="1" hangingPunct="1">
              <a:spcBef>
                <a:spcPct val="0"/>
              </a:spcBef>
            </a:pPr>
            <a:r>
              <a:rPr lang="en-US" altLang="en-US" dirty="0"/>
              <a:t>New hydropower facilities impact the local environment and may compete with other uses for the land. Those alternative uses may be more highly valued than electricity generation. Humans, flora, and fauna may lose their natural habitat.</a:t>
            </a:r>
          </a:p>
          <a:p>
            <a:pPr eaLnBrk="1" hangingPunct="1">
              <a:spcBef>
                <a:spcPct val="0"/>
              </a:spcBef>
            </a:pPr>
            <a:endParaRPr lang="en-US" altLang="en-US" dirty="0"/>
          </a:p>
          <a:p>
            <a:pPr eaLnBrk="1" hangingPunct="1">
              <a:spcBef>
                <a:spcPct val="0"/>
              </a:spcBef>
            </a:pPr>
            <a:r>
              <a:rPr lang="en-US" altLang="en-US" dirty="0"/>
              <a:t>Local cultures and historical sites may be impinged upon. Some older hydropower facilities may have historic value, so renovations of these facilities must also be sensitive to such preservation concerns and to impacts on plant and animal life.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22</a:t>
            </a:fld>
            <a:endParaRPr lang="en-US"/>
          </a:p>
        </p:txBody>
      </p:sp>
    </p:spTree>
    <p:extLst>
      <p:ext uri="{BB962C8B-B14F-4D97-AF65-F5344CB8AC3E}">
        <p14:creationId xmlns:p14="http://schemas.microsoft.com/office/powerpoint/2010/main" val="41430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water cycle, hydropower is dependent upon stored gravitational energy. A rock on top of  a hill contains potential energy because of its position. If a force pushes the rock, it rolls down the hill because of the force of gravity. Potential energy is then converted to kinetic energy until it reaches the bottom of the hill and stops.</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45097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eaLnBrk="1" hangingPunct="1">
              <a:spcBef>
                <a:spcPct val="0"/>
              </a:spcBef>
            </a:pPr>
            <a:endParaRPr lang="en-US" altLang="en-US" dirty="0"/>
          </a:p>
          <a:p>
            <a:pPr eaLnBrk="1" hangingPunct="1">
              <a:spcBef>
                <a:spcPct val="0"/>
              </a:spcBef>
            </a:pPr>
            <a:r>
              <a:rPr lang="en-US" altLang="en-US" dirty="0"/>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baseline="30000" dirty="0"/>
              <a:t>th</a:t>
            </a:r>
            <a:r>
              <a:rPr lang="en-US" altLang="en-US" dirty="0"/>
              <a:t> century.</a:t>
            </a:r>
          </a:p>
          <a:p>
            <a:pPr eaLnBrk="1" hangingPunct="1">
              <a:spcBef>
                <a:spcPct val="0"/>
              </a:spcBef>
            </a:pPr>
            <a:endParaRPr lang="en-US" altLang="en-US" dirty="0"/>
          </a:p>
          <a:p>
            <a:pPr eaLnBrk="1" hangingPunct="1">
              <a:spcBef>
                <a:spcPct val="0"/>
              </a:spcBef>
            </a:pPr>
            <a:r>
              <a:rPr lang="en-US" altLang="en-US" dirty="0"/>
              <a:t>In 1826, a French engineer, Jean Victor </a:t>
            </a:r>
            <a:r>
              <a:rPr lang="en-US" altLang="en-US" dirty="0" err="1"/>
              <a:t>Poncolet</a:t>
            </a:r>
            <a:r>
              <a:rPr lang="en-US" altLang="en-US" dirty="0"/>
              <a:t>, designed an even more efficient water wheel. The wheel was enclosed so the water flowed through the wheel instead of around it.</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6</a:t>
            </a:fld>
            <a:endParaRPr lang="en-US"/>
          </a:p>
        </p:txBody>
      </p:sp>
    </p:spTree>
    <p:extLst>
      <p:ext uri="{BB962C8B-B14F-4D97-AF65-F5344CB8AC3E}">
        <p14:creationId xmlns:p14="http://schemas.microsoft.com/office/powerpoint/2010/main" val="27997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1880, the Grand Rapids Electric Light and Power Company used a</a:t>
            </a:r>
            <a:r>
              <a:rPr lang="en-US" altLang="en-US" baseline="0" dirty="0"/>
              <a:t> water turbine to generate enough electricity to power 16 lights. Soon after, in 1882, t</a:t>
            </a:r>
            <a:r>
              <a:rPr lang="en-US" altLang="en-US" dirty="0"/>
              <a:t>he world’s first hydroelectric power plant began operation on the Fox River in Appleton, WI. </a:t>
            </a:r>
            <a:r>
              <a:rPr lang="en-US" altLang="en-US" dirty="0">
                <a:ea typeface="MS PGothic" pitchFamily="34" charset="-128"/>
              </a:rPr>
              <a:t>The plant, later named the Appleton Edison Light Company, was initiated by Appleton paper manufacturer H.F. Rogers, who had been inspired by Thomas Edison's plans for an electricity-producing station in New York. </a:t>
            </a:r>
            <a:r>
              <a:rPr lang="en-US" altLang="en-US" dirty="0"/>
              <a:t>When you look at rushing waterfalls and rivers, you may not immediately think of electricity but hydroelectric power plants are responsible for lighting  many of our homes and neighborhoods.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8</a:t>
            </a:fld>
            <a:endParaRPr lang="en-US"/>
          </a:p>
        </p:txBody>
      </p:sp>
    </p:spTree>
    <p:extLst>
      <p:ext uri="{BB962C8B-B14F-4D97-AF65-F5344CB8AC3E}">
        <p14:creationId xmlns:p14="http://schemas.microsoft.com/office/powerpoint/2010/main" val="392235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Over one half of the total US hydroelectric capacity for electricity generated is concentrated in a</a:t>
            </a:r>
            <a:r>
              <a:rPr lang="en-US" altLang="en-US" baseline="0" dirty="0"/>
              <a:t> few states </a:t>
            </a:r>
            <a:r>
              <a:rPr lang="en-US" altLang="en-US" dirty="0"/>
              <a:t>(Washington, California and Oregon) Washington is</a:t>
            </a:r>
            <a:r>
              <a:rPr lang="en-US" altLang="en-US" baseline="0" dirty="0"/>
              <a:t> home to the </a:t>
            </a:r>
            <a:r>
              <a:rPr lang="en-US" altLang="en-US" dirty="0"/>
              <a:t>location of the nation’s largest hydroelectric facility—The Grand Coulee Dam.</a:t>
            </a:r>
          </a:p>
          <a:p>
            <a:pPr eaLnBrk="1" hangingPunct="1">
              <a:spcBef>
                <a:spcPct val="0"/>
              </a:spcBef>
            </a:pPr>
            <a:endParaRPr lang="en-US" altLang="en-US" dirty="0"/>
          </a:p>
          <a:p>
            <a:pPr eaLnBrk="1" hangingPunct="1">
              <a:spcBef>
                <a:spcPct val="0"/>
              </a:spcBef>
            </a:pPr>
            <a:r>
              <a:rPr lang="en-US" altLang="en-US" dirty="0"/>
              <a:t>It is important to note that only a small percentage of all dams in the US produce electricity. Most dams were constructed solely to provide irrigation and flood control.</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9</a:t>
            </a:fld>
            <a:endParaRPr lang="en-US"/>
          </a:p>
        </p:txBody>
      </p:sp>
    </p:spTree>
    <p:extLst>
      <p:ext uri="{BB962C8B-B14F-4D97-AF65-F5344CB8AC3E}">
        <p14:creationId xmlns:p14="http://schemas.microsoft.com/office/powerpoint/2010/main" val="18817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Most electricity from water in US and the world is produced by conventional hydropower using gravitational energy. Almost 17% of the world’s electricity and 5-10 percent of US electricity, depending on the supply of water, is produced</a:t>
            </a:r>
            <a:r>
              <a:rPr lang="en-US" altLang="en-US" baseline="0" dirty="0"/>
              <a:t> by hydropower</a:t>
            </a:r>
            <a:r>
              <a:rPr lang="en-US" altLang="en-US" dirty="0"/>
              <a:t>. That’s enough power to supply 28 million households with electricity, or the equivalent of nearly 500 million barrels of oil. The total US hydropower capacity is about 95,000 megawatts.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11</a:t>
            </a:fld>
            <a:endParaRPr lang="en-US"/>
          </a:p>
        </p:txBody>
      </p:sp>
    </p:spTree>
    <p:extLst>
      <p:ext uri="{BB962C8B-B14F-4D97-AF65-F5344CB8AC3E}">
        <p14:creationId xmlns:p14="http://schemas.microsoft.com/office/powerpoint/2010/main" val="289882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pitchFamily="34" charset="-128"/>
              </a:rPr>
              <a:t>So just how do we get electricity from water? Controlled flowing water</a:t>
            </a:r>
            <a:r>
              <a:rPr lang="en-US" altLang="en-US" baseline="0" dirty="0">
                <a:ea typeface="MS PGothic" pitchFamily="34" charset="-128"/>
              </a:rPr>
              <a:t> </a:t>
            </a:r>
            <a:r>
              <a:rPr lang="en-US" altLang="en-US" dirty="0">
                <a:ea typeface="MS PGothic" pitchFamily="34" charset="-128"/>
              </a:rPr>
              <a:t>is the power source used to turn a propeller-like piece called a turbine.</a:t>
            </a:r>
            <a:r>
              <a:rPr lang="en-US" altLang="en-US" baseline="0" dirty="0">
                <a:ea typeface="MS PGothic" pitchFamily="34" charset="-128"/>
              </a:rPr>
              <a:t> The turbine</a:t>
            </a:r>
            <a:r>
              <a:rPr lang="en-US" altLang="en-US" dirty="0">
                <a:ea typeface="MS PGothic" pitchFamily="34" charset="-128"/>
              </a:rPr>
              <a:t> then turns a metal shaft in an electric generator, which is the device that produces electricity. </a:t>
            </a:r>
          </a:p>
          <a:p>
            <a:pPr eaLnBrk="1" hangingPunct="1">
              <a:spcBef>
                <a:spcPct val="0"/>
              </a:spcBef>
            </a:pPr>
            <a:endParaRPr lang="en-US" altLang="en-US" dirty="0">
              <a:ea typeface="MS PGothic" pitchFamily="34" charset="-128"/>
            </a:endParaRPr>
          </a:p>
          <a:p>
            <a:pPr eaLnBrk="1" hangingPunct="1">
              <a:spcBef>
                <a:spcPct val="0"/>
              </a:spcBef>
            </a:pPr>
            <a:r>
              <a:rPr lang="en-US" altLang="en-US" dirty="0">
                <a:ea typeface="MS PGothic" pitchFamily="34" charset="-128"/>
              </a:rPr>
              <a:t>The</a:t>
            </a:r>
            <a:r>
              <a:rPr lang="en-US" altLang="en-US" baseline="0" dirty="0">
                <a:ea typeface="MS PGothic" pitchFamily="34" charset="-128"/>
              </a:rPr>
              <a:t> idea is to </a:t>
            </a:r>
            <a:r>
              <a:rPr lang="en-US" altLang="en-US" dirty="0">
                <a:ea typeface="MS PGothic" pitchFamily="34" charset="-128"/>
              </a:rPr>
              <a:t>build a dam on a large river that has a large drop in elevation. There are not many hydroelectric plants in Kansas or Florida</a:t>
            </a:r>
            <a:r>
              <a:rPr lang="en-US" altLang="en-US" baseline="0" dirty="0">
                <a:ea typeface="MS PGothic" pitchFamily="34" charset="-128"/>
              </a:rPr>
              <a:t> where rivers travel on flat land</a:t>
            </a:r>
            <a:r>
              <a:rPr lang="en-US" altLang="en-US" dirty="0">
                <a:ea typeface="MS PGothic" pitchFamily="34" charset="-128"/>
              </a:rPr>
              <a:t>. The dam stores lots of water behind it in the reservoir. Near the bottom of the dam wall there is a water intake. Gravity causes it to fall through the penstock inside the dam. At the end of the penstock there is a turbine propeller, which is turned by the moving water. The shaft from the turbine goes up into the generator, which produces the power. Power lines are connected to the generator that carry electricity to your home and mine. The water continues past the propeller through the tailrace into the river past the dam and exits</a:t>
            </a:r>
            <a:r>
              <a:rPr lang="en-US" altLang="en-US" baseline="0" dirty="0">
                <a:ea typeface="MS PGothic" pitchFamily="34" charset="-128"/>
              </a:rPr>
              <a:t> with great force</a:t>
            </a:r>
            <a:r>
              <a:rPr lang="en-US" altLang="en-US" dirty="0">
                <a:ea typeface="MS PGothic" pitchFamily="34" charset="-128"/>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13</a:t>
            </a:fld>
            <a:endParaRPr lang="en-US"/>
          </a:p>
        </p:txBody>
      </p:sp>
    </p:spTree>
    <p:extLst>
      <p:ext uri="{BB962C8B-B14F-4D97-AF65-F5344CB8AC3E}">
        <p14:creationId xmlns:p14="http://schemas.microsoft.com/office/powerpoint/2010/main" val="254127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15</a:t>
            </a:fld>
            <a:endParaRPr lang="en-US"/>
          </a:p>
        </p:txBody>
      </p:sp>
    </p:spTree>
    <p:extLst>
      <p:ext uri="{BB962C8B-B14F-4D97-AF65-F5344CB8AC3E}">
        <p14:creationId xmlns:p14="http://schemas.microsoft.com/office/powerpoint/2010/main" val="306104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ea typeface="ＭＳ Ｐゴシック" pitchFamily="-109" charset="-128"/>
              </a:rPr>
              <a:t>In a large generator, electromagnets are made by circulating direct electrical current through loops of wire wound around stacks of magnetic steel laminations. These are called field poles, and are mounted on the perimeter of the rotor. The rotor is attached to the turbine shaft, and rotates at a fixed speed. When the rotor turns, it causes the field poles (the electromagnets) to move past the conductors mounted in the stator, or the wall. This, in turn, causes electricity to flow and a voltage to develop at the generator output terminals.</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Rotational Speed</a:t>
            </a:r>
          </a:p>
          <a:p>
            <a:pPr>
              <a:lnSpc>
                <a:spcPct val="80000"/>
              </a:lnSpc>
              <a:defRPr/>
            </a:pPr>
            <a:r>
              <a:rPr lang="en-US" dirty="0">
                <a:ea typeface="ＭＳ Ｐゴシック" pitchFamily="-109" charset="-128"/>
              </a:rPr>
              <a:t>The rotational speed of the generator is usually the same as the speed of the turbine, because they are directly connected. Some plant designs incorporate a speed-increasing gearbox between the turbine and generator.  The speed of the turbine is determined by the design and hydraulic conditions. Speeds for hydro generators are typically in the range of 50 and 600 revolutions per minute (rpm). For a generator operating in a 60-Hz system, the rotational speed (in rpm) times the number of field poles on the rotor is always 7,200.</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The Stator</a:t>
            </a:r>
          </a:p>
          <a:p>
            <a:pPr>
              <a:lnSpc>
                <a:spcPct val="80000"/>
              </a:lnSpc>
              <a:defRPr/>
            </a:pPr>
            <a:r>
              <a:rPr lang="en-US" dirty="0">
                <a:ea typeface="ＭＳ Ｐゴシック" pitchFamily="-109" charset="-128"/>
              </a:rPr>
              <a:t>The stator is a donut-shaped structure surrounding the rotor. The stator is made up of a steel frame supporting stacked steel laminations. The conductors, called the stator winding, are recessed in slots in this lamination structure. The stator winding is arranged so that when the rotor turns, the field poles pass only a fraction of an inch from it. The movement of the magnet next to the conductor causes electricity to flow in the conductor. Stator windings of larger generators are made up of individual stator coils. Each coil is made of multiple strands of copper. In a modern insulation system, the copper is insulated with mica held in place with an epoxy or polyester resin. The individual coils are connected to each other through jumpers and then to a ring bus. The ring bus is connected to the generator leads, which in turn are connected to a power step-up transformer. Finally, the transformer is connected to electrical power grid.  Some generator designs use half-coils (bars) in lieu of full coils.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16</a:t>
            </a:fld>
            <a:endParaRPr lang="en-US"/>
          </a:p>
        </p:txBody>
      </p:sp>
    </p:spTree>
    <p:extLst>
      <p:ext uri="{BB962C8B-B14F-4D97-AF65-F5344CB8AC3E}">
        <p14:creationId xmlns:p14="http://schemas.microsoft.com/office/powerpoint/2010/main" val="4180457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dirty="0"/>
              <a:t>Click to edit Master title style</a:t>
            </a:r>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70689" cy="5034848"/>
          </a:xfrm>
        </p:spPr>
        <p:txBody>
          <a:bodyPr/>
          <a:lstStyle/>
          <a:p>
            <a:endParaRPr lang="en-US"/>
          </a:p>
        </p:txBody>
      </p:sp>
      <p:sp>
        <p:nvSpPr>
          <p:cNvPr id="4" name="Picture Placeholder 9"/>
          <p:cNvSpPr>
            <a:spLocks noGrp="1"/>
          </p:cNvSpPr>
          <p:nvPr>
            <p:ph type="pic" sz="quarter" idx="15"/>
          </p:nvPr>
        </p:nvSpPr>
        <p:spPr>
          <a:xfrm>
            <a:off x="6299201" y="1207909"/>
            <a:ext cx="5260622" cy="24500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endParaRPr lang="en-US" dirty="0"/>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endParaRPr lang="en-US" dirty="0"/>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endParaRPr lang="en-US" dirty="0"/>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endParaRPr lang="en-US" dirty="0"/>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endParaRPr lang="en-US"/>
          </a:p>
        </p:txBody>
      </p:sp>
      <p:sp>
        <p:nvSpPr>
          <p:cNvPr id="11" name="Picture Placeholder 9"/>
          <p:cNvSpPr>
            <a:spLocks noGrp="1"/>
          </p:cNvSpPr>
          <p:nvPr>
            <p:ph type="pic" sz="quarter" idx="15"/>
          </p:nvPr>
        </p:nvSpPr>
        <p:spPr>
          <a:xfrm>
            <a:off x="8398933" y="3556000"/>
            <a:ext cx="3793067" cy="3302000"/>
          </a:xfrm>
        </p:spPr>
        <p:txBody>
          <a:bodyPr/>
          <a:lstStyle/>
          <a:p>
            <a:endParaRPr lang="en-US"/>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dirty="0"/>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endParaRPr lang="en-US"/>
          </a:p>
        </p:txBody>
      </p:sp>
      <p:sp>
        <p:nvSpPr>
          <p:cNvPr id="11" name="Picture Placeholder 9"/>
          <p:cNvSpPr>
            <a:spLocks noGrp="1"/>
          </p:cNvSpPr>
          <p:nvPr>
            <p:ph type="pic" sz="quarter" idx="15"/>
          </p:nvPr>
        </p:nvSpPr>
        <p:spPr>
          <a:xfrm>
            <a:off x="8398933" y="2336800"/>
            <a:ext cx="3793067" cy="2212622"/>
          </a:xfrm>
        </p:spPr>
        <p:txBody>
          <a:bodyPr/>
          <a:lstStyle/>
          <a:p>
            <a:endParaRPr lang="en-US"/>
          </a:p>
        </p:txBody>
      </p:sp>
      <p:sp>
        <p:nvSpPr>
          <p:cNvPr id="9" name="Picture Placeholder 9"/>
          <p:cNvSpPr>
            <a:spLocks noGrp="1"/>
          </p:cNvSpPr>
          <p:nvPr>
            <p:ph type="pic" sz="quarter" idx="16"/>
          </p:nvPr>
        </p:nvSpPr>
        <p:spPr>
          <a:xfrm>
            <a:off x="8398932" y="4662311"/>
            <a:ext cx="3793067" cy="2195689"/>
          </a:xfrm>
        </p:spPr>
        <p:txBody>
          <a:bodyPr/>
          <a:lstStyle/>
          <a:p>
            <a:endParaRPr lang="en-US"/>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endParaRPr lang="en-US" dirty="0"/>
          </a:p>
        </p:txBody>
      </p:sp>
      <p:sp>
        <p:nvSpPr>
          <p:cNvPr id="9" name="Picture Placeholder 9"/>
          <p:cNvSpPr>
            <a:spLocks noGrp="1"/>
          </p:cNvSpPr>
          <p:nvPr>
            <p:ph type="pic" sz="quarter" idx="15"/>
          </p:nvPr>
        </p:nvSpPr>
        <p:spPr>
          <a:xfrm>
            <a:off x="9499600" y="2075391"/>
            <a:ext cx="2438399" cy="2874786"/>
          </a:xfrm>
        </p:spPr>
        <p:txBody>
          <a:bodyPr/>
          <a:lstStyle/>
          <a:p>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dirty="0"/>
              <a:t>Click to edit Master title style</a:t>
            </a:r>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endParaRPr lang="en-US" dirty="0"/>
          </a:p>
        </p:txBody>
      </p:sp>
      <p:sp>
        <p:nvSpPr>
          <p:cNvPr id="9" name="Title 1"/>
          <p:cNvSpPr>
            <a:spLocks noGrp="1"/>
          </p:cNvSpPr>
          <p:nvPr>
            <p:ph type="title"/>
          </p:nvPr>
        </p:nvSpPr>
        <p:spPr>
          <a:xfrm>
            <a:off x="825500" y="685800"/>
            <a:ext cx="5172075" cy="830788"/>
          </a:xfrm>
        </p:spPr>
        <p:txBody>
          <a:bodyPr/>
          <a:lstStyle/>
          <a:p>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endParaRPr lang="en-US" dirty="0">
              <a:solidFill>
                <a:srgbClr val="00B0F0"/>
              </a:solidFill>
            </a:endParaRP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endParaRPr lang="en-US" dirty="0"/>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endParaRPr lang="en-US" dirty="0"/>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1594557" y="1207908"/>
            <a:ext cx="4332185" cy="2541882"/>
          </a:xfrm>
        </p:spPr>
        <p:txBody>
          <a:bodyPr/>
          <a:lstStyle/>
          <a:p>
            <a:endParaRPr lang="en-US"/>
          </a:p>
        </p:txBody>
      </p:sp>
      <p:sp>
        <p:nvSpPr>
          <p:cNvPr id="4" name="Picture Placeholder 9"/>
          <p:cNvSpPr>
            <a:spLocks noGrp="1"/>
          </p:cNvSpPr>
          <p:nvPr>
            <p:ph type="pic" sz="quarter" idx="15"/>
          </p:nvPr>
        </p:nvSpPr>
        <p:spPr>
          <a:xfrm>
            <a:off x="6050843" y="1207908"/>
            <a:ext cx="4357513" cy="2541882"/>
          </a:xfrm>
        </p:spPr>
        <p:txBody>
          <a:bodyPr/>
          <a:lstStyle/>
          <a:p>
            <a:endParaRPr lang="en-US"/>
          </a:p>
        </p:txBody>
      </p:sp>
      <p:sp>
        <p:nvSpPr>
          <p:cNvPr id="5" name="Picture Placeholder 9"/>
          <p:cNvSpPr>
            <a:spLocks noGrp="1"/>
          </p:cNvSpPr>
          <p:nvPr>
            <p:ph type="pic" sz="quarter" idx="16"/>
          </p:nvPr>
        </p:nvSpPr>
        <p:spPr>
          <a:xfrm>
            <a:off x="3804354" y="3872085"/>
            <a:ext cx="4425246" cy="25616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48111" cy="5034848"/>
          </a:xfrm>
        </p:spPr>
        <p:txBody>
          <a:bodyPr/>
          <a:lstStyle/>
          <a:p>
            <a:endParaRPr lang="en-US"/>
          </a:p>
        </p:txBody>
      </p:sp>
      <p:sp>
        <p:nvSpPr>
          <p:cNvPr id="4" name="Picture Placeholder 9"/>
          <p:cNvSpPr>
            <a:spLocks noGrp="1"/>
          </p:cNvSpPr>
          <p:nvPr>
            <p:ph type="pic" sz="quarter" idx="15"/>
          </p:nvPr>
        </p:nvSpPr>
        <p:spPr>
          <a:xfrm>
            <a:off x="6299201" y="1207908"/>
            <a:ext cx="5260622" cy="503484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Hydropower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hyperlink" Target="http://www.need.org/" TargetMode="External"/><Relationship Id="rId1" Type="http://schemas.openxmlformats.org/officeDocument/2006/relationships/slideLayout" Target="../slideLayouts/slideLayout13.xml"/><Relationship Id="rId4" Type="http://schemas.openxmlformats.org/officeDocument/2006/relationships/hyperlink" Target="http://www.eia.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58" y="5721005"/>
            <a:ext cx="13760241" cy="794098"/>
          </a:xfrm>
        </p:spPr>
        <p:txBody>
          <a:bodyPr/>
          <a:lstStyle/>
          <a:p>
            <a:r>
              <a:rPr lang="en-US" sz="5400" dirty="0"/>
              <a:t>Exploring Hydropower</a:t>
            </a:r>
          </a:p>
        </p:txBody>
      </p:sp>
      <p:pic>
        <p:nvPicPr>
          <p:cNvPr id="8" name="Picture Placeholder 7"/>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730" b="18746"/>
          <a:stretch/>
        </p:blipFill>
        <p:spPr>
          <a:xfrm>
            <a:off x="-22574" y="-32945"/>
            <a:ext cx="12243879" cy="5374001"/>
          </a:xfrm>
        </p:spPr>
      </p:pic>
    </p:spTree>
    <p:extLst>
      <p:ext uri="{BB962C8B-B14F-4D97-AF65-F5344CB8AC3E}">
        <p14:creationId xmlns:p14="http://schemas.microsoft.com/office/powerpoint/2010/main" val="9943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D1583B6-D81E-487C-94A6-D2FF3BBDF4CB}"/>
              </a:ext>
            </a:extLst>
          </p:cNvPr>
          <p:cNvGraphicFramePr>
            <a:graphicFrameLocks noGrp="1"/>
          </p:cNvGraphicFramePr>
          <p:nvPr>
            <p:extLst>
              <p:ext uri="{D42A27DB-BD31-4B8C-83A1-F6EECF244321}">
                <p14:modId xmlns:p14="http://schemas.microsoft.com/office/powerpoint/2010/main" val="3022754910"/>
              </p:ext>
            </p:extLst>
          </p:nvPr>
        </p:nvGraphicFramePr>
        <p:xfrm>
          <a:off x="942109" y="1450109"/>
          <a:ext cx="8983550" cy="53969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Hydroelectric  Generation by Country</a:t>
            </a:r>
          </a:p>
        </p:txBody>
      </p:sp>
      <p:sp>
        <p:nvSpPr>
          <p:cNvPr id="3" name="Content Placeholder 2"/>
          <p:cNvSpPr>
            <a:spLocks noGrp="1"/>
          </p:cNvSpPr>
          <p:nvPr>
            <p:ph idx="1"/>
          </p:nvPr>
        </p:nvSpPr>
        <p:spPr>
          <a:xfrm>
            <a:off x="838200" y="1120245"/>
            <a:ext cx="10541000" cy="460199"/>
          </a:xfrm>
        </p:spPr>
        <p:txBody>
          <a:bodyPr>
            <a:normAutofit lnSpcReduction="10000"/>
          </a:bodyPr>
          <a:lstStyle/>
          <a:p>
            <a:pPr marL="0" indent="0">
              <a:buNone/>
            </a:pPr>
            <a:r>
              <a:rPr lang="en-US" dirty="0"/>
              <a:t>Billion kilowatt-hours</a:t>
            </a:r>
          </a:p>
          <a:p>
            <a:pPr marL="0" indent="0">
              <a:buNone/>
            </a:pPr>
            <a:endParaRPr lang="en-US" dirty="0"/>
          </a:p>
        </p:txBody>
      </p:sp>
      <p:sp>
        <p:nvSpPr>
          <p:cNvPr id="4" name="Footer Placeholder 3"/>
          <p:cNvSpPr>
            <a:spLocks noGrp="1"/>
          </p:cNvSpPr>
          <p:nvPr>
            <p:ph type="ftr" sz="quarter" idx="13"/>
          </p:nvPr>
        </p:nvSpPr>
        <p:spPr/>
        <p:txBody>
          <a:bodyPr/>
          <a:lstStyle/>
          <a:p>
            <a:r>
              <a:rPr lang="en-US" dirty="0"/>
              <a:t>Hydropower - 10/18/17 - ©The NEED Project  </a:t>
            </a:r>
          </a:p>
        </p:txBody>
      </p:sp>
      <p:sp>
        <p:nvSpPr>
          <p:cNvPr id="6" name="TextBox 5"/>
          <p:cNvSpPr txBox="1"/>
          <p:nvPr/>
        </p:nvSpPr>
        <p:spPr>
          <a:xfrm>
            <a:off x="10882488" y="6061806"/>
            <a:ext cx="1162757" cy="369332"/>
          </a:xfrm>
          <a:prstGeom prst="rect">
            <a:avLst/>
          </a:prstGeom>
          <a:noFill/>
        </p:spPr>
        <p:txBody>
          <a:bodyPr wrap="square" rtlCol="0">
            <a:spAutoFit/>
          </a:bodyPr>
          <a:lstStyle/>
          <a:p>
            <a:r>
              <a:rPr lang="en-US" dirty="0"/>
              <a:t>Data:  EIA</a:t>
            </a:r>
          </a:p>
        </p:txBody>
      </p:sp>
    </p:spTree>
    <p:extLst>
      <p:ext uri="{BB962C8B-B14F-4D97-AF65-F5344CB8AC3E}">
        <p14:creationId xmlns:p14="http://schemas.microsoft.com/office/powerpoint/2010/main" val="329784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C889048-C377-459A-9E2A-38C6DAA23E64}"/>
              </a:ext>
            </a:extLst>
          </p:cNvPr>
          <p:cNvGraphicFramePr>
            <a:graphicFrameLocks noGrp="1"/>
          </p:cNvGraphicFramePr>
          <p:nvPr>
            <p:extLst>
              <p:ext uri="{D42A27DB-BD31-4B8C-83A1-F6EECF244321}">
                <p14:modId xmlns:p14="http://schemas.microsoft.com/office/powerpoint/2010/main" val="1604273782"/>
              </p:ext>
            </p:extLst>
          </p:nvPr>
        </p:nvGraphicFramePr>
        <p:xfrm>
          <a:off x="1342901" y="1083733"/>
          <a:ext cx="9531597" cy="57125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U.S. Electricity Production 2015</a:t>
            </a:r>
          </a:p>
        </p:txBody>
      </p:sp>
      <p:sp>
        <p:nvSpPr>
          <p:cNvPr id="4" name="Footer Placeholder 3"/>
          <p:cNvSpPr>
            <a:spLocks noGrp="1"/>
          </p:cNvSpPr>
          <p:nvPr>
            <p:ph type="ftr" sz="quarter" idx="13"/>
          </p:nvPr>
        </p:nvSpPr>
        <p:spPr/>
        <p:txBody>
          <a:bodyPr/>
          <a:lstStyle/>
          <a:p>
            <a:r>
              <a:rPr lang="en-US" dirty="0"/>
              <a:t>Hydropower - 10/18/17 - ©The NEED Project  </a:t>
            </a:r>
          </a:p>
        </p:txBody>
      </p:sp>
      <p:sp>
        <p:nvSpPr>
          <p:cNvPr id="7" name="TextBox 9">
            <a:extLst>
              <a:ext uri="{FF2B5EF4-FFF2-40B4-BE49-F238E27FC236}">
                <a16:creationId xmlns:a16="http://schemas.microsoft.com/office/drawing/2014/main" id="{8825DDDE-1BC9-4705-B7EB-120AFD442AB0}"/>
              </a:ext>
            </a:extLst>
          </p:cNvPr>
          <p:cNvSpPr txBox="1">
            <a:spLocks noChangeArrowheads="1"/>
          </p:cNvSpPr>
          <p:nvPr/>
        </p:nvSpPr>
        <p:spPr bwMode="auto">
          <a:xfrm>
            <a:off x="8111066" y="6283146"/>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t>Data provided by US EIA Net Generation by Energy Source</a:t>
            </a:r>
          </a:p>
        </p:txBody>
      </p:sp>
    </p:spTree>
    <p:extLst>
      <p:ext uri="{BB962C8B-B14F-4D97-AF65-F5344CB8AC3E}">
        <p14:creationId xmlns:p14="http://schemas.microsoft.com/office/powerpoint/2010/main" val="298577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a:lnSpc>
                <a:spcPct val="100000"/>
              </a:lnSpc>
              <a:spcBef>
                <a:spcPts val="0"/>
              </a:spcBef>
              <a:buClrTx/>
              <a:buNone/>
              <a:defRPr/>
            </a:pPr>
            <a:r>
              <a:rPr lang="en-US" altLang="en-US" sz="3200" dirty="0">
                <a:latin typeface="Times New Roman" panose="02020603050405020304" pitchFamily="18" charset="0"/>
                <a:cs typeface="Times New Roman" panose="02020603050405020304" pitchFamily="18" charset="0"/>
              </a:rPr>
              <a:t>Most electricity from water in US and the world is produced by conventional hydropower using gravitational energy. Almost 17% of the world’s electricity and 5-10 percent of US electricity, depending on the supply of water, is produced by hydropower. That’s enough power to supply 28 million households with electricity, or the equivalent of nearly 500 million barrels of oil. The total US hydropower capacity is about 95,000 megawatts. </a:t>
            </a:r>
          </a:p>
          <a:p>
            <a:endParaRPr lang="en-US" dirty="0"/>
          </a:p>
          <a:p>
            <a:endParaRPr lang="en-US" dirty="0"/>
          </a:p>
        </p:txBody>
      </p:sp>
      <p:sp>
        <p:nvSpPr>
          <p:cNvPr id="4" name="Footer Placeholder 3"/>
          <p:cNvSpPr>
            <a:spLocks noGrp="1"/>
          </p:cNvSpPr>
          <p:nvPr>
            <p:ph type="ftr" sz="quarter" idx="13"/>
          </p:nvPr>
        </p:nvSpPr>
        <p:spPr/>
        <p:txBody>
          <a:bodyPr/>
          <a:lstStyle/>
          <a:p>
            <a:r>
              <a:rPr lang="en-US" smtClean="0"/>
              <a:t>Hydropower - 1/11/17 - ©The NEED Project  </a:t>
            </a:r>
            <a:endParaRPr lang="en-US" dirty="0"/>
          </a:p>
        </p:txBody>
      </p:sp>
    </p:spTree>
    <p:extLst>
      <p:ext uri="{BB962C8B-B14F-4D97-AF65-F5344CB8AC3E}">
        <p14:creationId xmlns:p14="http://schemas.microsoft.com/office/powerpoint/2010/main" val="384977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209975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smtClean="0"/>
              <a:t>Hydropower - 1/11/17 - ©The NEED Project  </a:t>
            </a:r>
            <a:endParaRPr lang="en-US" dirty="0"/>
          </a:p>
        </p:txBody>
      </p:sp>
      <p:pic>
        <p:nvPicPr>
          <p:cNvPr id="1026" name="Picture 2" descr="https://image.slidesharecdn.com/penstockspowerhouseandtailrace-141217041259-conversion-gate02/95/penstocks-powerhouse-and-tailrace-33-638.jpg?cb=1418789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96" y="-655470"/>
            <a:ext cx="11573970" cy="726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7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044732" y="-70332"/>
            <a:ext cx="5828152" cy="650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8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1" descr="hydro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6895" y="0"/>
            <a:ext cx="6038850" cy="62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36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77" b="6477"/>
          <a:stretch>
            <a:fillRect/>
          </a:stretch>
        </p:blipFill>
        <p:spPr/>
      </p:pic>
      <p:sp>
        <p:nvSpPr>
          <p:cNvPr id="3" name="Title 2"/>
          <p:cNvSpPr>
            <a:spLocks noGrp="1"/>
          </p:cNvSpPr>
          <p:nvPr>
            <p:ph type="title"/>
          </p:nvPr>
        </p:nvSpPr>
        <p:spPr/>
        <p:txBody>
          <a:bodyPr/>
          <a:lstStyle/>
          <a:p>
            <a:r>
              <a:rPr lang="en-US" dirty="0"/>
              <a:t>Advantages</a:t>
            </a:r>
          </a:p>
        </p:txBody>
      </p:sp>
      <p:sp>
        <p:nvSpPr>
          <p:cNvPr id="6" name="Text Placeholder 5"/>
          <p:cNvSpPr>
            <a:spLocks noGrp="1"/>
          </p:cNvSpPr>
          <p:nvPr>
            <p:ph type="body" sz="quarter" idx="12"/>
          </p:nvPr>
        </p:nvSpPr>
        <p:spPr>
          <a:xfrm>
            <a:off x="825500" y="1516588"/>
            <a:ext cx="4954411" cy="4782613"/>
          </a:xfrm>
        </p:spPr>
        <p:txBody>
          <a:bodyPr/>
          <a:lstStyle/>
          <a:p>
            <a:pPr marL="342900" indent="-342900">
              <a:buClr>
                <a:srgbClr val="00B0F0"/>
              </a:buClr>
              <a:buFont typeface="Arial" panose="020B0604020202020204" pitchFamily="34" charset="0"/>
              <a:buChar char="•"/>
            </a:pPr>
            <a:r>
              <a:rPr lang="en-US" altLang="en-US" sz="2800" dirty="0"/>
              <a:t>Renewable Energy</a:t>
            </a:r>
          </a:p>
          <a:p>
            <a:pPr marL="342900" indent="-342900">
              <a:buClr>
                <a:srgbClr val="00B0F0"/>
              </a:buClr>
              <a:buFont typeface="Arial" panose="020B0604020202020204" pitchFamily="34" charset="0"/>
              <a:buChar char="•"/>
            </a:pPr>
            <a:r>
              <a:rPr lang="en-US" altLang="en-US" sz="2800" dirty="0"/>
              <a:t>Clean Energy Source</a:t>
            </a:r>
          </a:p>
          <a:p>
            <a:pPr marL="342900" indent="-342900">
              <a:buClr>
                <a:srgbClr val="00B0F0"/>
              </a:buClr>
              <a:buFont typeface="Arial" panose="020B0604020202020204" pitchFamily="34" charset="0"/>
              <a:buChar char="•"/>
            </a:pPr>
            <a:r>
              <a:rPr lang="en-US" altLang="en-US" sz="2800" dirty="0"/>
              <a:t>Domestic Energy Source</a:t>
            </a:r>
          </a:p>
          <a:p>
            <a:pPr marL="342900" indent="-342900">
              <a:buClr>
                <a:srgbClr val="00B0F0"/>
              </a:buClr>
              <a:buFont typeface="Arial" panose="020B0604020202020204" pitchFamily="34" charset="0"/>
              <a:buChar char="•"/>
            </a:pPr>
            <a:r>
              <a:rPr lang="en-US" altLang="en-US" sz="2800" dirty="0"/>
              <a:t>Generally Available As Needed</a:t>
            </a:r>
          </a:p>
          <a:p>
            <a:pPr marL="342900" indent="-342900">
              <a:buClr>
                <a:srgbClr val="00B0F0"/>
              </a:buClr>
              <a:buFont typeface="Arial" panose="020B0604020202020204" pitchFamily="34" charset="0"/>
              <a:buChar char="•"/>
            </a:pPr>
            <a:r>
              <a:rPr lang="en-US" altLang="en-US" sz="2800" dirty="0"/>
              <a:t>Provides Recreational Opportunities</a:t>
            </a:r>
          </a:p>
          <a:p>
            <a:pPr marL="342900" indent="-342900">
              <a:buClr>
                <a:srgbClr val="00B0F0"/>
              </a:buClr>
              <a:buFont typeface="Arial" panose="020B0604020202020204" pitchFamily="34" charset="0"/>
              <a:buChar char="•"/>
            </a:pPr>
            <a:r>
              <a:rPr lang="en-US" altLang="en-US" sz="2800" dirty="0"/>
              <a:t>Water Supply and Flood Control</a:t>
            </a:r>
          </a:p>
          <a:p>
            <a:endParaRPr lang="en-US" dirty="0"/>
          </a:p>
        </p:txBody>
      </p:sp>
      <p:sp>
        <p:nvSpPr>
          <p:cNvPr id="7" name="Footer Placeholder 6"/>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136245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p:txBody>
          <a:bodyPr/>
          <a:lstStyle/>
          <a:p>
            <a:r>
              <a:rPr lang="en-US" smtClean="0"/>
              <a:t>Hydropower - 1/11/17 - ©The NEED Project  </a:t>
            </a:r>
            <a:endParaRPr lang="en-US" dirty="0"/>
          </a:p>
        </p:txBody>
      </p:sp>
      <p:sp>
        <p:nvSpPr>
          <p:cNvPr id="8" name="Rectangle 7"/>
          <p:cNvSpPr/>
          <p:nvPr/>
        </p:nvSpPr>
        <p:spPr>
          <a:xfrm>
            <a:off x="614855" y="772510"/>
            <a:ext cx="11193517" cy="4081117"/>
          </a:xfrm>
          <a:prstGeom prst="rect">
            <a:avLst/>
          </a:prstGeom>
        </p:spPr>
        <p:txBody>
          <a:bodyPr wrap="square">
            <a:spAutoFit/>
          </a:bodyPr>
          <a:lstStyle/>
          <a:p>
            <a:pPr algn="just">
              <a:lnSpc>
                <a:spcPct val="90000"/>
              </a:lnSpc>
              <a:spcBef>
                <a:spcPct val="0"/>
              </a:spcBef>
            </a:pPr>
            <a:r>
              <a:rPr lang="en-US" altLang="en-US" sz="3200" b="1" dirty="0">
                <a:latin typeface="Times New Roman" panose="02020603050405020304" pitchFamily="18" charset="0"/>
                <a:ea typeface="MS PGothic" pitchFamily="34" charset="-128"/>
                <a:cs typeface="Times New Roman" panose="02020603050405020304" pitchFamily="18" charset="0"/>
              </a:rPr>
              <a:t>Hydropower is a fueled by water, so it's a clean fuel source. Hydropower doesn't pollute the air like power plants that burn fossil fuels, such as coal or natural gas.</a:t>
            </a:r>
          </a:p>
          <a:p>
            <a:pPr algn="just">
              <a:lnSpc>
                <a:spcPct val="90000"/>
              </a:lnSpc>
              <a:spcBef>
                <a:spcPct val="0"/>
              </a:spcBef>
            </a:pPr>
            <a:endParaRPr lang="en-US" altLang="en-US" sz="3200" b="1" dirty="0">
              <a:latin typeface="Times New Roman" panose="02020603050405020304" pitchFamily="18" charset="0"/>
              <a:ea typeface="MS PGothic" pitchFamily="34" charset="-128"/>
              <a:cs typeface="Times New Roman" panose="02020603050405020304" pitchFamily="18" charset="0"/>
            </a:endParaRPr>
          </a:p>
          <a:p>
            <a:pPr algn="just">
              <a:lnSpc>
                <a:spcPct val="90000"/>
              </a:lnSpc>
              <a:spcBef>
                <a:spcPct val="0"/>
              </a:spcBef>
            </a:pPr>
            <a:r>
              <a:rPr lang="en-US" altLang="en-US" sz="3200" b="1" dirty="0">
                <a:latin typeface="Times New Roman" panose="02020603050405020304" pitchFamily="18" charset="0"/>
                <a:ea typeface="MS PGothic" pitchFamily="34" charset="-128"/>
                <a:cs typeface="Times New Roman" panose="02020603050405020304" pitchFamily="18" charset="0"/>
              </a:rPr>
              <a:t>Hydropower is a domestic source of energy, produced in the United States. </a:t>
            </a:r>
          </a:p>
          <a:p>
            <a:pPr algn="just">
              <a:lnSpc>
                <a:spcPct val="90000"/>
              </a:lnSpc>
              <a:spcBef>
                <a:spcPct val="0"/>
              </a:spcBef>
            </a:pPr>
            <a:endParaRPr lang="en-US" altLang="en-US" sz="3200" b="1" dirty="0">
              <a:latin typeface="Times New Roman" panose="02020603050405020304" pitchFamily="18" charset="0"/>
              <a:ea typeface="MS PGothic" pitchFamily="34" charset="-128"/>
              <a:cs typeface="Times New Roman" panose="02020603050405020304" pitchFamily="18" charset="0"/>
            </a:endParaRPr>
          </a:p>
          <a:p>
            <a:pPr algn="just">
              <a:lnSpc>
                <a:spcPct val="90000"/>
              </a:lnSpc>
              <a:spcBef>
                <a:spcPct val="0"/>
              </a:spcBef>
            </a:pPr>
            <a:r>
              <a:rPr lang="en-US" altLang="en-US" sz="3200" b="1" dirty="0">
                <a:latin typeface="Times New Roman" panose="02020603050405020304" pitchFamily="18" charset="0"/>
                <a:ea typeface="MS PGothic" pitchFamily="34" charset="-128"/>
                <a:cs typeface="Times New Roman" panose="02020603050405020304" pitchFamily="18" charset="0"/>
              </a:rPr>
              <a:t>Hydropower relies on the water cycle, which is driven by the sun, thus it's a renewable power source.</a:t>
            </a:r>
          </a:p>
        </p:txBody>
      </p:sp>
    </p:spTree>
    <p:extLst>
      <p:ext uri="{BB962C8B-B14F-4D97-AF65-F5344CB8AC3E}">
        <p14:creationId xmlns:p14="http://schemas.microsoft.com/office/powerpoint/2010/main" val="353297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Efficiency</a:t>
            </a:r>
          </a:p>
        </p:txBody>
      </p:sp>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834"/>
            <a:ext cx="8689622" cy="539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3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pic>
        <p:nvPicPr>
          <p:cNvPr id="5" name="Picture 11" descr="watercyc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55" y="192504"/>
            <a:ext cx="10247489" cy="62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4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vs. Hydro Kinetic Energy Conversion </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665" r="14665"/>
          <a:stretch>
            <a:fillRect/>
          </a:stretch>
        </p:blipFill>
        <p:spPr>
          <a:xfrm>
            <a:off x="838200" y="1230486"/>
            <a:ext cx="5348111" cy="5034848"/>
          </a:xfrm>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415" r="6415"/>
          <a:stretch>
            <a:fillRect/>
          </a:stretch>
        </p:blipFill>
        <p:spPr>
          <a:xfrm>
            <a:off x="6299201" y="1230486"/>
            <a:ext cx="5260622" cy="5034848"/>
          </a:xfrm>
        </p:spPr>
      </p:pic>
      <p:sp>
        <p:nvSpPr>
          <p:cNvPr id="5" name="Footer Placeholder 4"/>
          <p:cNvSpPr>
            <a:spLocks noGrp="1"/>
          </p:cNvSpPr>
          <p:nvPr>
            <p:ph type="ftr" sz="quarter" idx="13"/>
          </p:nvPr>
        </p:nvSpPr>
        <p:spPr/>
        <p:txBody>
          <a:bodyPr/>
          <a:lstStyle/>
          <a:p>
            <a:r>
              <a:rPr lang="en-US" dirty="0"/>
              <a:t>Hydropower - 10/18/17 - ©The NEED Project  </a:t>
            </a:r>
          </a:p>
        </p:txBody>
      </p:sp>
      <p:sp>
        <p:nvSpPr>
          <p:cNvPr id="11" name="Rectangle 10"/>
          <p:cNvSpPr/>
          <p:nvPr/>
        </p:nvSpPr>
        <p:spPr>
          <a:xfrm>
            <a:off x="677334" y="1207908"/>
            <a:ext cx="10972800" cy="50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4294967295"/>
          </p:nvPr>
        </p:nvSpPr>
        <p:spPr>
          <a:xfrm>
            <a:off x="1492161" y="1207908"/>
            <a:ext cx="4040188" cy="639762"/>
          </a:xfrm>
          <a:prstGeom prst="rect">
            <a:avLst/>
          </a:prstGeom>
        </p:spPr>
        <p:txBody>
          <a:bodyPr/>
          <a:lstStyle/>
          <a:p>
            <a:pPr algn="ctr" eaLnBrk="1" hangingPunct="1"/>
            <a:r>
              <a:rPr lang="en-US" altLang="en-US" sz="3200" b="1" dirty="0"/>
              <a:t>35%</a:t>
            </a:r>
          </a:p>
        </p:txBody>
      </p:sp>
      <p:sp>
        <p:nvSpPr>
          <p:cNvPr id="10" name="Text Placeholder 4"/>
          <p:cNvSpPr>
            <a:spLocks noGrp="1"/>
          </p:cNvSpPr>
          <p:nvPr>
            <p:ph type="body" sz="quarter" idx="4294967295"/>
          </p:nvPr>
        </p:nvSpPr>
        <p:spPr>
          <a:xfrm>
            <a:off x="6908624" y="1207908"/>
            <a:ext cx="4041775" cy="639762"/>
          </a:xfrm>
          <a:prstGeom prst="rect">
            <a:avLst/>
          </a:prstGeom>
        </p:spPr>
        <p:txBody>
          <a:bodyPr/>
          <a:lstStyle/>
          <a:p>
            <a:pPr algn="ctr" eaLnBrk="1" hangingPunct="1"/>
            <a:r>
              <a:rPr lang="en-US" altLang="en-US" sz="3200" b="1" dirty="0"/>
              <a:t>95%</a:t>
            </a:r>
          </a:p>
        </p:txBody>
      </p:sp>
    </p:spTree>
    <p:extLst>
      <p:ext uri="{BB962C8B-B14F-4D97-AF65-F5344CB8AC3E}">
        <p14:creationId xmlns:p14="http://schemas.microsoft.com/office/powerpoint/2010/main" val="253859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Environmental Impacts</a:t>
            </a:r>
          </a:p>
        </p:txBody>
      </p:sp>
      <p:sp>
        <p:nvSpPr>
          <p:cNvPr id="3" name="Content Placeholder 2"/>
          <p:cNvSpPr>
            <a:spLocks noGrp="1"/>
          </p:cNvSpPr>
          <p:nvPr>
            <p:ph idx="1"/>
          </p:nvPr>
        </p:nvSpPr>
        <p:spPr/>
        <p:txBody>
          <a:bodyPr/>
          <a:lstStyle/>
          <a:p>
            <a:r>
              <a:rPr lang="en-US" altLang="en-US" sz="3600" dirty="0"/>
              <a:t> Fish Population</a:t>
            </a:r>
          </a:p>
          <a:p>
            <a:r>
              <a:rPr lang="en-US" altLang="en-US" sz="3600" dirty="0"/>
              <a:t> Quality and Flow of Water</a:t>
            </a:r>
          </a:p>
          <a:p>
            <a:r>
              <a:rPr lang="en-US" altLang="en-US" sz="3600" dirty="0"/>
              <a:t> Ecosystems of Rivers and Streams</a:t>
            </a:r>
          </a:p>
          <a:p>
            <a:endParaRPr lang="en-US" dirty="0"/>
          </a:p>
        </p:txBody>
      </p:sp>
      <p:sp>
        <p:nvSpPr>
          <p:cNvPr id="4" name="Footer Placeholder 3"/>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109398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Disadvantages</a:t>
            </a:r>
          </a:p>
        </p:txBody>
      </p:sp>
      <p:sp>
        <p:nvSpPr>
          <p:cNvPr id="3" name="Content Placeholder 2"/>
          <p:cNvSpPr>
            <a:spLocks noGrp="1"/>
          </p:cNvSpPr>
          <p:nvPr>
            <p:ph idx="1"/>
          </p:nvPr>
        </p:nvSpPr>
        <p:spPr/>
        <p:txBody>
          <a:bodyPr/>
          <a:lstStyle/>
          <a:p>
            <a:r>
              <a:rPr lang="en-US" altLang="en-US" sz="3600" dirty="0"/>
              <a:t>Drought</a:t>
            </a:r>
          </a:p>
          <a:p>
            <a:r>
              <a:rPr lang="en-US" altLang="en-US" sz="3600" dirty="0"/>
              <a:t>Impact on Local Environment and Land Use</a:t>
            </a:r>
          </a:p>
          <a:p>
            <a:r>
              <a:rPr lang="en-US" altLang="en-US" sz="3600" dirty="0"/>
              <a:t>Preservation Concerns</a:t>
            </a:r>
          </a:p>
          <a:p>
            <a:endParaRPr lang="en-US" dirty="0"/>
          </a:p>
        </p:txBody>
      </p:sp>
      <p:sp>
        <p:nvSpPr>
          <p:cNvPr id="4" name="Footer Placeholder 3"/>
          <p:cNvSpPr>
            <a:spLocks noGrp="1"/>
          </p:cNvSpPr>
          <p:nvPr>
            <p:ph type="ftr" sz="quarter" idx="13"/>
          </p:nvPr>
        </p:nvSpPr>
        <p:spPr/>
        <p:txBody>
          <a:bodyPr/>
          <a:lstStyle/>
          <a:p>
            <a:r>
              <a:rPr lang="en-US" dirty="0"/>
              <a:t>Hydropower - 10/18/17 - ©The NEED Project  </a:t>
            </a:r>
          </a:p>
        </p:txBody>
      </p:sp>
    </p:spTree>
    <p:extLst>
      <p:ext uri="{BB962C8B-B14F-4D97-AF65-F5344CB8AC3E}">
        <p14:creationId xmlns:p14="http://schemas.microsoft.com/office/powerpoint/2010/main" val="245307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Hydropower - 10/18/17 - ©The NEED Project  </a:t>
            </a:r>
          </a:p>
        </p:txBody>
      </p:sp>
      <p:sp>
        <p:nvSpPr>
          <p:cNvPr id="5" name="Title 1"/>
          <p:cNvSpPr>
            <a:spLocks noGrp="1"/>
          </p:cNvSpPr>
          <p:nvPr>
            <p:ph type="title"/>
          </p:nvPr>
        </p:nvSpPr>
        <p:spPr>
          <a:xfrm>
            <a:off x="838200" y="365125"/>
            <a:ext cx="10541000" cy="876653"/>
          </a:xfrm>
        </p:spPr>
        <p:txBody>
          <a:bodyPr/>
          <a:lstStyle/>
          <a:p>
            <a:r>
              <a:rPr lang="en-US" dirty="0"/>
              <a:t>For More Information</a:t>
            </a:r>
          </a:p>
        </p:txBody>
      </p:sp>
      <p:sp>
        <p:nvSpPr>
          <p:cNvPr id="6" name="Content Placeholder 2"/>
          <p:cNvSpPr>
            <a:spLocks noGrp="1"/>
          </p:cNvSpPr>
          <p:nvPr>
            <p:ph idx="1"/>
          </p:nvPr>
        </p:nvSpPr>
        <p:spPr>
          <a:xfrm>
            <a:off x="838200" y="1368601"/>
            <a:ext cx="10541000" cy="4808362"/>
          </a:xfrm>
        </p:spPr>
        <p:txBody>
          <a:bodyPr/>
          <a:lstStyle/>
          <a:p>
            <a:pPr marL="0" indent="0">
              <a:buNone/>
            </a:pPr>
            <a:r>
              <a:rPr lang="en-US" altLang="en-US" sz="3600" dirty="0"/>
              <a:t>The NEED Project</a:t>
            </a:r>
            <a:endParaRPr lang="en-US" altLang="en-US" sz="3600" dirty="0">
              <a:hlinkClick r:id="rId2"/>
            </a:endParaRPr>
          </a:p>
          <a:p>
            <a:pPr lvl="1"/>
            <a:r>
              <a:rPr lang="en-US" altLang="en-US" sz="3600" dirty="0">
                <a:hlinkClick r:id="rId2"/>
              </a:rPr>
              <a:t>www.need.org</a:t>
            </a:r>
            <a:endParaRPr lang="en-US" altLang="en-US" sz="3600" dirty="0"/>
          </a:p>
          <a:p>
            <a:pPr lvl="1"/>
            <a:r>
              <a:rPr lang="en-US" altLang="en-US" sz="3600" dirty="0">
                <a:hlinkClick r:id="rId3"/>
              </a:rPr>
              <a:t>info@need.org</a:t>
            </a:r>
            <a:endParaRPr lang="en-US" altLang="en-US" sz="3600" dirty="0"/>
          </a:p>
          <a:p>
            <a:pPr lvl="1"/>
            <a:r>
              <a:rPr lang="en-US" altLang="en-US" sz="3600" dirty="0"/>
              <a:t>1-800-875-5029</a:t>
            </a:r>
          </a:p>
          <a:p>
            <a:pPr marL="0" indent="0">
              <a:buNone/>
            </a:pPr>
            <a:r>
              <a:rPr lang="en-US" altLang="en-US" sz="3600" dirty="0"/>
              <a:t>Energy Information Administration</a:t>
            </a:r>
          </a:p>
          <a:p>
            <a:pPr lvl="1"/>
            <a:r>
              <a:rPr lang="en-US" altLang="en-US" sz="3600" dirty="0"/>
              <a:t>U.S. Department of Energy</a:t>
            </a:r>
          </a:p>
          <a:p>
            <a:pPr lvl="1"/>
            <a:r>
              <a:rPr lang="en-US" altLang="en-US" sz="3600" dirty="0">
                <a:hlinkClick r:id="rId4"/>
              </a:rPr>
              <a:t>www.eia.gov</a:t>
            </a:r>
            <a:endParaRPr lang="en-US" altLang="en-US" sz="3600" dirty="0"/>
          </a:p>
          <a:p>
            <a:endParaRPr lang="en-US" dirty="0"/>
          </a:p>
        </p:txBody>
      </p:sp>
    </p:spTree>
    <p:extLst>
      <p:ext uri="{BB962C8B-B14F-4D97-AF65-F5344CB8AC3E}">
        <p14:creationId xmlns:p14="http://schemas.microsoft.com/office/powerpoint/2010/main" val="3665397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7" name="Footer Placeholder 6"/>
          <p:cNvSpPr>
            <a:spLocks noGrp="1"/>
          </p:cNvSpPr>
          <p:nvPr>
            <p:ph type="ftr" sz="quarter" idx="14"/>
          </p:nvPr>
        </p:nvSpPr>
        <p:spPr/>
        <p:txBody>
          <a:bodyPr/>
          <a:lstStyle/>
          <a:p>
            <a:r>
              <a:rPr lang="en-US" dirty="0"/>
              <a:t>Hydropower - 10/18/17 - ©The NEED Project  </a:t>
            </a:r>
          </a:p>
        </p:txBody>
      </p:sp>
      <p:sp>
        <p:nvSpPr>
          <p:cNvPr id="8" name="Text Placeholder 2"/>
          <p:cNvSpPr>
            <a:spLocks noGrp="1"/>
          </p:cNvSpPr>
          <p:nvPr>
            <p:ph type="body" sz="quarter" idx="10"/>
          </p:nvPr>
        </p:nvSpPr>
        <p:spPr>
          <a:xfrm>
            <a:off x="6028267" y="2043640"/>
            <a:ext cx="5689071" cy="812447"/>
          </a:xfrm>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9" name="Text Placeholder 3"/>
          <p:cNvSpPr>
            <a:spLocks noGrp="1"/>
          </p:cNvSpPr>
          <p:nvPr>
            <p:ph type="body" sz="quarter" idx="11"/>
          </p:nvPr>
        </p:nvSpPr>
        <p:spPr>
          <a:xfrm>
            <a:off x="6028266" y="3058052"/>
            <a:ext cx="5689071" cy="836613"/>
          </a:xfrm>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10" name="Text Placeholder 4"/>
          <p:cNvSpPr>
            <a:spLocks noGrp="1"/>
          </p:cNvSpPr>
          <p:nvPr>
            <p:ph type="body" sz="quarter" idx="12"/>
          </p:nvPr>
        </p:nvSpPr>
        <p:spPr>
          <a:xfrm>
            <a:off x="6028265" y="4048653"/>
            <a:ext cx="5689071" cy="771702"/>
          </a:xfrm>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11" name="Text Placeholder 5"/>
          <p:cNvSpPr>
            <a:spLocks noGrp="1"/>
          </p:cNvSpPr>
          <p:nvPr>
            <p:ph type="body" sz="quarter" idx="13"/>
          </p:nvPr>
        </p:nvSpPr>
        <p:spPr>
          <a:xfrm>
            <a:off x="6028265" y="4980514"/>
            <a:ext cx="5689071" cy="788107"/>
          </a:xfrm>
        </p:spPr>
        <p:txBody>
          <a:bodyPr/>
          <a:lstStyle/>
          <a:p>
            <a:r>
              <a:rPr lang="en-US" dirty="0"/>
              <a:t>Follow us on Pinterest and pin ideas to use in your classroom, Pinterest.com/</a:t>
            </a:r>
            <a:r>
              <a:rPr lang="en-US" dirty="0" err="1"/>
              <a:t>NeedProject</a:t>
            </a:r>
            <a:r>
              <a:rPr lang="en-US" dirty="0"/>
              <a:t>. </a:t>
            </a:r>
          </a:p>
          <a:p>
            <a:endParaRPr lang="en-US" dirty="0"/>
          </a:p>
        </p:txBody>
      </p:sp>
    </p:spTree>
    <p:extLst>
      <p:ext uri="{BB962C8B-B14F-4D97-AF65-F5344CB8AC3E}">
        <p14:creationId xmlns:p14="http://schemas.microsoft.com/office/powerpoint/2010/main" val="259901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41000" cy="4490654"/>
          </a:xfrm>
        </p:spPr>
        <p:txBody>
          <a:bodyPr>
            <a:normAutofit/>
          </a:bodyPr>
          <a:lstStyle/>
          <a:p>
            <a:pPr lvl="0" algn="just"/>
            <a:r>
              <a:rPr lang="en-US" dirty="0" smtClean="0"/>
              <a:t/>
            </a:r>
            <a:br>
              <a:rPr lang="en-US" dirty="0" smtClean="0"/>
            </a:br>
            <a:r>
              <a:rPr lang="en-US" altLang="en-US" dirty="0">
                <a:latin typeface="Times New Roman" panose="02020603050405020304" pitchFamily="18" charset="0"/>
                <a:cs typeface="Times New Roman" panose="02020603050405020304" pitchFamily="18" charset="0"/>
              </a:rPr>
              <a:t>Understanding the water cycle is important in order to understand hydropower.  The energy driving the water cycle comes from radiant energy released by the sun that heats the water and causes it to evaporate.</a:t>
            </a:r>
            <a:r>
              <a:rPr lang="en-US" altLang="en-US" dirty="0"/>
              <a:t/>
            </a:r>
            <a:br>
              <a:rPr lang="en-US" altLang="en-US" dirty="0"/>
            </a:br>
            <a:endParaRPr lang="en-US" dirty="0"/>
          </a:p>
        </p:txBody>
      </p:sp>
      <p:sp>
        <p:nvSpPr>
          <p:cNvPr id="4" name="Footer Placeholder 3"/>
          <p:cNvSpPr>
            <a:spLocks noGrp="1"/>
          </p:cNvSpPr>
          <p:nvPr>
            <p:ph type="ftr" sz="quarter" idx="13"/>
          </p:nvPr>
        </p:nvSpPr>
        <p:spPr/>
        <p:txBody>
          <a:bodyPr/>
          <a:lstStyle/>
          <a:p>
            <a:r>
              <a:rPr lang="en-US" smtClean="0"/>
              <a:t>Hydropower - 1/11/17 - ©The NEED Project  </a:t>
            </a:r>
            <a:endParaRPr lang="en-US" dirty="0"/>
          </a:p>
        </p:txBody>
      </p:sp>
    </p:spTree>
    <p:extLst>
      <p:ext uri="{BB962C8B-B14F-4D97-AF65-F5344CB8AC3E}">
        <p14:creationId xmlns:p14="http://schemas.microsoft.com/office/powerpoint/2010/main" val="319894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Energy</a:t>
            </a:r>
          </a:p>
        </p:txBody>
      </p:sp>
      <p:sp>
        <p:nvSpPr>
          <p:cNvPr id="4" name="Footer Placeholder 3"/>
          <p:cNvSpPr>
            <a:spLocks noGrp="1"/>
          </p:cNvSpPr>
          <p:nvPr>
            <p:ph type="ftr" sz="quarter" idx="13"/>
          </p:nvPr>
        </p:nvSpPr>
        <p:spPr/>
        <p:txBody>
          <a:bodyPr/>
          <a:lstStyle/>
          <a:p>
            <a:r>
              <a:rPr lang="en-US" dirty="0"/>
              <a:t>Hydropower - 10/18/17 - ©The NEED Project  </a:t>
            </a:r>
          </a:p>
        </p:txBody>
      </p:sp>
      <p:pic>
        <p:nvPicPr>
          <p:cNvPr id="5" name="Content Placeholder 3" descr="NY_Hydro_Electric_Plant.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199" y="1241778"/>
            <a:ext cx="10475057" cy="4997275"/>
          </a:xfrm>
        </p:spPr>
      </p:pic>
    </p:spTree>
    <p:extLst>
      <p:ext uri="{BB962C8B-B14F-4D97-AF65-F5344CB8AC3E}">
        <p14:creationId xmlns:p14="http://schemas.microsoft.com/office/powerpoint/2010/main" val="320826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41000" cy="5042447"/>
          </a:xfrm>
        </p:spPr>
        <p:txBody>
          <a:bodyPr>
            <a:normAutofit fontScale="90000"/>
          </a:bodyPr>
          <a:lstStyle/>
          <a:p>
            <a:pPr lvl="0" algn="just"/>
            <a:r>
              <a:rPr lang="en-US" altLang="en-US" dirty="0">
                <a:latin typeface="Times New Roman" panose="02020603050405020304" pitchFamily="18" charset="0"/>
                <a:cs typeface="Times New Roman" panose="02020603050405020304" pitchFamily="18" charset="0"/>
              </a:rPr>
              <a:t>In addition to the water cycle, hydropower is dependent upon stored gravitational energy</a:t>
            </a:r>
            <a:r>
              <a:rPr lang="en-US" altLang="en-US" dirty="0" smtClean="0">
                <a:latin typeface="Times New Roman" panose="02020603050405020304" pitchFamily="18" charset="0"/>
                <a:cs typeface="Times New Roman" panose="02020603050405020304" pitchFamily="18" charset="0"/>
              </a:rPr>
              <a:t>.</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 rock on top of  a hill contains potential energy because of its position. If a force pushes the rock, it rolls down the hill because of the force of gravity. </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Potential </a:t>
            </a:r>
            <a:r>
              <a:rPr lang="en-US" altLang="en-US" dirty="0">
                <a:latin typeface="Times New Roman" panose="02020603050405020304" pitchFamily="18" charset="0"/>
                <a:cs typeface="Times New Roman" panose="02020603050405020304" pitchFamily="18" charset="0"/>
              </a:rPr>
              <a:t>energy is then converted to kinetic energy until it reaches the bottom of the hill and stops.</a:t>
            </a:r>
            <a:r>
              <a:rPr lang="en-US" altLang="en-US" dirty="0"/>
              <a:t/>
            </a:r>
            <a:br>
              <a:rPr lang="en-US" altLang="en-US" dirty="0"/>
            </a:br>
            <a:endParaRPr lang="en-US" dirty="0"/>
          </a:p>
        </p:txBody>
      </p:sp>
      <p:sp>
        <p:nvSpPr>
          <p:cNvPr id="4" name="Footer Placeholder 3"/>
          <p:cNvSpPr>
            <a:spLocks noGrp="1"/>
          </p:cNvSpPr>
          <p:nvPr>
            <p:ph type="ftr" sz="quarter" idx="13"/>
          </p:nvPr>
        </p:nvSpPr>
        <p:spPr/>
        <p:txBody>
          <a:bodyPr/>
          <a:lstStyle/>
          <a:p>
            <a:r>
              <a:rPr lang="en-US" smtClean="0"/>
              <a:t>Hydropower - 1/11/17 - ©The NEED Project  </a:t>
            </a:r>
            <a:endParaRPr lang="en-US" dirty="0"/>
          </a:p>
        </p:txBody>
      </p:sp>
    </p:spTree>
    <p:extLst>
      <p:ext uri="{BB962C8B-B14F-4D97-AF65-F5344CB8AC3E}">
        <p14:creationId xmlns:p14="http://schemas.microsoft.com/office/powerpoint/2010/main" val="107880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Water Power</a:t>
            </a:r>
          </a:p>
        </p:txBody>
      </p:sp>
      <p:sp>
        <p:nvSpPr>
          <p:cNvPr id="4" name="Footer Placeholder 3"/>
          <p:cNvSpPr>
            <a:spLocks noGrp="1"/>
          </p:cNvSpPr>
          <p:nvPr>
            <p:ph type="ftr" sz="quarter" idx="13"/>
          </p:nvPr>
        </p:nvSpPr>
        <p:spPr/>
        <p:txBody>
          <a:bodyPr/>
          <a:lstStyle/>
          <a:p>
            <a:r>
              <a:rPr lang="en-US" dirty="0"/>
              <a:t>Hydropower - 10/18/17 - ©The NEED Project  </a:t>
            </a:r>
          </a:p>
        </p:txBody>
      </p:sp>
      <p:pic>
        <p:nvPicPr>
          <p:cNvPr id="5" name="Content Placeholder 3" descr="Roman Water Wheel.jpe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1241778"/>
            <a:ext cx="2540195" cy="2212428"/>
          </a:xfrm>
        </p:spPr>
      </p:pic>
      <p:pic>
        <p:nvPicPr>
          <p:cNvPr id="6" name="Picture 10" descr="WaterWhe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623" y="1241777"/>
            <a:ext cx="2949903" cy="22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descr="Evans M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246535" y="3527778"/>
            <a:ext cx="2376311" cy="2622136"/>
          </a:xfrm>
          <a:prstGeom prst="rect">
            <a:avLst/>
          </a:prstGeom>
        </p:spPr>
      </p:pic>
      <p:pic>
        <p:nvPicPr>
          <p:cNvPr id="8" name="Picture 11" descr="Francis Turbine.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46535" y="1241778"/>
            <a:ext cx="2376311" cy="21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wd Water Whe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4623" y="3527778"/>
            <a:ext cx="2949903" cy="26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9" descr="Poncolet Water Whee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38199" y="3527778"/>
            <a:ext cx="2540195" cy="2625551"/>
          </a:xfrm>
          <a:prstGeom prst="rect">
            <a:avLst/>
          </a:prstGeom>
        </p:spPr>
      </p:pic>
    </p:spTree>
    <p:extLst>
      <p:ext uri="{BB962C8B-B14F-4D97-AF65-F5344CB8AC3E}">
        <p14:creationId xmlns:p14="http://schemas.microsoft.com/office/powerpoint/2010/main" val="265693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593" y="296546"/>
            <a:ext cx="11127827" cy="4808362"/>
          </a:xfrm>
        </p:spPr>
        <p:txBody>
          <a:bodyPr>
            <a:normAutofit fontScale="77500" lnSpcReduction="20000"/>
          </a:bodyPr>
          <a:lstStyle/>
          <a:p>
            <a:pPr algn="just">
              <a:spcBef>
                <a:spcPct val="0"/>
              </a:spcBef>
            </a:pPr>
            <a:r>
              <a:rPr lang="en-US" altLang="en-US" sz="3500" b="1" dirty="0">
                <a:latin typeface="Times New Roman" panose="02020603050405020304" pitchFamily="18" charset="0"/>
                <a:cs typeface="Times New Roman" panose="02020603050405020304" pitchFamily="18" charset="0"/>
              </a:rPr>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algn="just">
              <a:spcBef>
                <a:spcPct val="0"/>
              </a:spcBef>
            </a:pPr>
            <a:endParaRPr lang="en-US" altLang="en-US" sz="3500" b="1" dirty="0">
              <a:latin typeface="Times New Roman" panose="02020603050405020304" pitchFamily="18" charset="0"/>
              <a:cs typeface="Times New Roman" panose="02020603050405020304" pitchFamily="18" charset="0"/>
            </a:endParaRPr>
          </a:p>
          <a:p>
            <a:pPr algn="just">
              <a:spcBef>
                <a:spcPct val="0"/>
              </a:spcBef>
            </a:pPr>
            <a:r>
              <a:rPr lang="en-US" altLang="en-US" sz="3500" b="1" dirty="0">
                <a:latin typeface="Times New Roman" panose="02020603050405020304" pitchFamily="18" charset="0"/>
                <a:cs typeface="Times New Roman" panose="02020603050405020304" pitchFamily="18" charset="0"/>
              </a:rPr>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sz="3500" b="1" baseline="30000" dirty="0">
                <a:latin typeface="Times New Roman" panose="02020603050405020304" pitchFamily="18" charset="0"/>
                <a:cs typeface="Times New Roman" panose="02020603050405020304" pitchFamily="18" charset="0"/>
              </a:rPr>
              <a:t>th</a:t>
            </a:r>
            <a:r>
              <a:rPr lang="en-US" altLang="en-US" sz="3500" b="1" dirty="0">
                <a:latin typeface="Times New Roman" panose="02020603050405020304" pitchFamily="18" charset="0"/>
                <a:cs typeface="Times New Roman" panose="02020603050405020304" pitchFamily="18" charset="0"/>
              </a:rPr>
              <a:t> century.</a:t>
            </a:r>
          </a:p>
          <a:p>
            <a:pPr marL="0" indent="0" algn="just">
              <a:spcBef>
                <a:spcPct val="0"/>
              </a:spcBef>
              <a:buNone/>
            </a:pPr>
            <a:endParaRPr lang="en-US" altLang="en-US" sz="3500" b="1" dirty="0">
              <a:latin typeface="Times New Roman" panose="02020603050405020304" pitchFamily="18" charset="0"/>
              <a:cs typeface="Times New Roman" panose="02020603050405020304" pitchFamily="18" charset="0"/>
            </a:endParaRPr>
          </a:p>
          <a:p>
            <a:pPr algn="just">
              <a:spcBef>
                <a:spcPct val="0"/>
              </a:spcBef>
            </a:pPr>
            <a:r>
              <a:rPr lang="en-US" altLang="en-US" sz="3500" b="1" dirty="0">
                <a:latin typeface="Times New Roman" panose="02020603050405020304" pitchFamily="18" charset="0"/>
                <a:cs typeface="Times New Roman" panose="02020603050405020304" pitchFamily="18" charset="0"/>
              </a:rPr>
              <a:t>In 1826, a French engineer, Jean Victor </a:t>
            </a:r>
            <a:r>
              <a:rPr lang="en-US" altLang="en-US" sz="3500" b="1" dirty="0" err="1">
                <a:latin typeface="Times New Roman" panose="02020603050405020304" pitchFamily="18" charset="0"/>
                <a:cs typeface="Times New Roman" panose="02020603050405020304" pitchFamily="18" charset="0"/>
              </a:rPr>
              <a:t>Poncolet</a:t>
            </a:r>
            <a:r>
              <a:rPr lang="en-US" altLang="en-US" sz="3500" b="1" dirty="0">
                <a:latin typeface="Times New Roman" panose="02020603050405020304" pitchFamily="18" charset="0"/>
                <a:cs typeface="Times New Roman" panose="02020603050405020304" pitchFamily="18" charset="0"/>
              </a:rPr>
              <a:t>, designed an even more efficient water wheel. The wheel was enclosed so the water flowed through the wheel instead of around it.</a:t>
            </a:r>
          </a:p>
          <a:p>
            <a:endParaRPr lang="en-US" dirty="0"/>
          </a:p>
        </p:txBody>
      </p:sp>
      <p:sp>
        <p:nvSpPr>
          <p:cNvPr id="4" name="Footer Placeholder 3"/>
          <p:cNvSpPr>
            <a:spLocks noGrp="1"/>
          </p:cNvSpPr>
          <p:nvPr>
            <p:ph type="ftr" sz="quarter" idx="13"/>
          </p:nvPr>
        </p:nvSpPr>
        <p:spPr/>
        <p:txBody>
          <a:bodyPr/>
          <a:lstStyle/>
          <a:p>
            <a:r>
              <a:rPr lang="en-US" smtClean="0"/>
              <a:t>Hydropower - 1/11/17 - ©The NEED Project  </a:t>
            </a:r>
            <a:endParaRPr lang="en-US" dirty="0"/>
          </a:p>
        </p:txBody>
      </p:sp>
    </p:spTree>
    <p:extLst>
      <p:ext uri="{BB962C8B-B14F-4D97-AF65-F5344CB8AC3E}">
        <p14:creationId xmlns:p14="http://schemas.microsoft.com/office/powerpoint/2010/main" val="33466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283" b="15283"/>
          <a:stretch>
            <a:fillRect/>
          </a:stretch>
        </p:blipFill>
        <p:spPr/>
      </p:pic>
      <p:sp>
        <p:nvSpPr>
          <p:cNvPr id="3" name="Text Placeholder 2"/>
          <p:cNvSpPr>
            <a:spLocks noGrp="1"/>
          </p:cNvSpPr>
          <p:nvPr>
            <p:ph type="body" sz="quarter" idx="11"/>
          </p:nvPr>
        </p:nvSpPr>
        <p:spPr/>
        <p:txBody>
          <a:bodyPr/>
          <a:lstStyle/>
          <a:p>
            <a:r>
              <a:rPr lang="en-US" dirty="0"/>
              <a:t> World’s First Hydropower Plant</a:t>
            </a:r>
          </a:p>
        </p:txBody>
      </p:sp>
      <p:pic>
        <p:nvPicPr>
          <p:cNvPr id="5" name="Picture 9" descr="Grand Rapids Light and Power 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03384"/>
            <a:ext cx="3115733" cy="282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14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Hydropower Producing States</a:t>
            </a:r>
          </a:p>
        </p:txBody>
      </p:sp>
      <p:sp>
        <p:nvSpPr>
          <p:cNvPr id="4" name="Footer Placeholder 3"/>
          <p:cNvSpPr>
            <a:spLocks noGrp="1"/>
          </p:cNvSpPr>
          <p:nvPr>
            <p:ph type="ftr" sz="quarter" idx="13"/>
          </p:nvPr>
        </p:nvSpPr>
        <p:spPr/>
        <p:txBody>
          <a:bodyPr/>
          <a:lstStyle/>
          <a:p>
            <a:r>
              <a:rPr lang="en-US" dirty="0"/>
              <a:t>Hydropower - 10/18/17 - ©The NEED Project  </a:t>
            </a:r>
          </a:p>
        </p:txBody>
      </p:sp>
      <p:graphicFrame>
        <p:nvGraphicFramePr>
          <p:cNvPr id="7" name="Table 6">
            <a:extLst>
              <a:ext uri="{FF2B5EF4-FFF2-40B4-BE49-F238E27FC236}">
                <a16:creationId xmlns:a16="http://schemas.microsoft.com/office/drawing/2014/main" id="{84B8C2DE-6155-4FAD-94F3-DF458DDE4547}"/>
              </a:ext>
            </a:extLst>
          </p:cNvPr>
          <p:cNvGraphicFramePr>
            <a:graphicFrameLocks noGrp="1"/>
          </p:cNvGraphicFramePr>
          <p:nvPr>
            <p:extLst>
              <p:ext uri="{D42A27DB-BD31-4B8C-83A1-F6EECF244321}">
                <p14:modId xmlns:p14="http://schemas.microsoft.com/office/powerpoint/2010/main" val="328953822"/>
              </p:ext>
            </p:extLst>
          </p:nvPr>
        </p:nvGraphicFramePr>
        <p:xfrm>
          <a:off x="1059939" y="1670960"/>
          <a:ext cx="6047444" cy="2560320"/>
        </p:xfrm>
        <a:graphic>
          <a:graphicData uri="http://schemas.openxmlformats.org/drawingml/2006/table">
            <a:tbl>
              <a:tblPr firstRow="1" bandRow="1">
                <a:tableStyleId>{10A1B5D5-9B99-4C35-A422-299274C87663}</a:tableStyleId>
              </a:tblPr>
              <a:tblGrid>
                <a:gridCol w="3023722">
                  <a:extLst>
                    <a:ext uri="{9D8B030D-6E8A-4147-A177-3AD203B41FA5}">
                      <a16:colId xmlns:a16="http://schemas.microsoft.com/office/drawing/2014/main" val="2541366748"/>
                    </a:ext>
                  </a:extLst>
                </a:gridCol>
                <a:gridCol w="3023722">
                  <a:extLst>
                    <a:ext uri="{9D8B030D-6E8A-4147-A177-3AD203B41FA5}">
                      <a16:colId xmlns:a16="http://schemas.microsoft.com/office/drawing/2014/main" val="1783358540"/>
                    </a:ext>
                  </a:extLst>
                </a:gridCol>
              </a:tblGrid>
              <a:tr h="331107">
                <a:tc>
                  <a:txBody>
                    <a:bodyPr/>
                    <a:lstStyle/>
                    <a:p>
                      <a:pPr rtl="0" fontAlgn="b"/>
                      <a:r>
                        <a:rPr lang="en-US" sz="2800" dirty="0">
                          <a:effectLst/>
                        </a:rPr>
                        <a:t>State</a:t>
                      </a:r>
                      <a:endParaRPr lang="en-US" sz="2800" dirty="0">
                        <a:solidFill>
                          <a:srgbClr val="000000"/>
                        </a:solidFill>
                        <a:effectLst/>
                      </a:endParaRPr>
                    </a:p>
                  </a:txBody>
                  <a:tcPr marL="28575" marR="28575" marT="0" marB="0" anchor="b"/>
                </a:tc>
                <a:tc>
                  <a:txBody>
                    <a:bodyPr/>
                    <a:lstStyle/>
                    <a:p>
                      <a:pPr algn="ctr" rtl="0" fontAlgn="ctr"/>
                      <a:r>
                        <a:rPr lang="en-US" sz="2800" dirty="0">
                          <a:effectLst/>
                        </a:rPr>
                        <a:t>Th MWh</a:t>
                      </a:r>
                      <a:endParaRPr lang="en-US" sz="2800" b="0" dirty="0">
                        <a:solidFill>
                          <a:srgbClr val="000000"/>
                        </a:solidFill>
                        <a:effectLst/>
                        <a:latin typeface="Arial" panose="020B0604020202020204" pitchFamily="34" charset="0"/>
                      </a:endParaRPr>
                    </a:p>
                  </a:txBody>
                  <a:tcPr marL="28575" marR="28575" marT="0" marB="0" anchor="ctr"/>
                </a:tc>
                <a:extLst>
                  <a:ext uri="{0D108BD9-81ED-4DB2-BD59-A6C34878D82A}">
                    <a16:rowId xmlns:a16="http://schemas.microsoft.com/office/drawing/2014/main" val="1105838196"/>
                  </a:ext>
                </a:extLst>
              </a:tr>
              <a:tr h="331107">
                <a:tc>
                  <a:txBody>
                    <a:bodyPr/>
                    <a:lstStyle/>
                    <a:p>
                      <a:pPr rtl="0" fontAlgn="b"/>
                      <a:r>
                        <a:rPr lang="en-US" sz="2800" dirty="0">
                          <a:effectLst/>
                        </a:rPr>
                        <a:t>Washington</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73,405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2769470065"/>
                  </a:ext>
                </a:extLst>
              </a:tr>
              <a:tr h="331107">
                <a:tc>
                  <a:txBody>
                    <a:bodyPr/>
                    <a:lstStyle/>
                    <a:p>
                      <a:pPr rtl="0" fontAlgn="b"/>
                      <a:r>
                        <a:rPr lang="en-US" sz="2800" dirty="0">
                          <a:effectLst/>
                        </a:rPr>
                        <a:t>Oregon</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31,254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692705128"/>
                  </a:ext>
                </a:extLst>
              </a:tr>
              <a:tr h="331107">
                <a:tc>
                  <a:txBody>
                    <a:bodyPr/>
                    <a:lstStyle/>
                    <a:p>
                      <a:pPr rtl="0" fontAlgn="b"/>
                      <a:r>
                        <a:rPr lang="en-US" sz="2800" dirty="0">
                          <a:effectLst/>
                        </a:rPr>
                        <a:t>New York</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26,015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4019594775"/>
                  </a:ext>
                </a:extLst>
              </a:tr>
              <a:tr h="331107">
                <a:tc>
                  <a:txBody>
                    <a:bodyPr/>
                    <a:lstStyle/>
                    <a:p>
                      <a:pPr rtl="0" fontAlgn="b"/>
                      <a:r>
                        <a:rPr lang="en-US" sz="2800" dirty="0">
                          <a:effectLst/>
                        </a:rPr>
                        <a:t>California</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13,808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3870305677"/>
                  </a:ext>
                </a:extLst>
              </a:tr>
              <a:tr h="331107">
                <a:tc>
                  <a:txBody>
                    <a:bodyPr/>
                    <a:lstStyle/>
                    <a:p>
                      <a:pPr rtl="0" fontAlgn="b"/>
                      <a:r>
                        <a:rPr lang="en-US" sz="2800" dirty="0">
                          <a:effectLst/>
                        </a:rPr>
                        <a:t>Montana</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9,888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val="2106721444"/>
                  </a:ext>
                </a:extLst>
              </a:tr>
            </a:tbl>
          </a:graphicData>
        </a:graphic>
      </p:graphicFrame>
      <p:sp>
        <p:nvSpPr>
          <p:cNvPr id="8" name="TextBox 7">
            <a:extLst>
              <a:ext uri="{FF2B5EF4-FFF2-40B4-BE49-F238E27FC236}">
                <a16:creationId xmlns:a16="http://schemas.microsoft.com/office/drawing/2014/main" id="{7023DEA5-A467-4E3D-8AFC-E5B5500800F2}"/>
              </a:ext>
            </a:extLst>
          </p:cNvPr>
          <p:cNvSpPr txBox="1"/>
          <p:nvPr/>
        </p:nvSpPr>
        <p:spPr>
          <a:xfrm>
            <a:off x="7467600" y="1670960"/>
            <a:ext cx="3911600" cy="2308324"/>
          </a:xfrm>
          <a:prstGeom prst="rect">
            <a:avLst/>
          </a:prstGeom>
          <a:noFill/>
        </p:spPr>
        <p:txBody>
          <a:bodyPr wrap="square" rtlCol="0">
            <a:spAutoFit/>
          </a:bodyPr>
          <a:lstStyle/>
          <a:p>
            <a:r>
              <a:rPr lang="en-US" sz="2400" dirty="0"/>
              <a:t>*Idaho is not in the top 5, but hydropower as a percentage of total electrical power generation, Idaho is #2 at 55.9% after Washington at 67.2%.</a:t>
            </a:r>
          </a:p>
        </p:txBody>
      </p:sp>
    </p:spTree>
    <p:extLst>
      <p:ext uri="{BB962C8B-B14F-4D97-AF65-F5344CB8AC3E}">
        <p14:creationId xmlns:p14="http://schemas.microsoft.com/office/powerpoint/2010/main" val="367957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2338</Words>
  <Application>Microsoft Office PowerPoint</Application>
  <PresentationFormat>Widescreen</PresentationFormat>
  <Paragraphs>158</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PGothic</vt:lpstr>
      <vt:lpstr>MS PGothic</vt:lpstr>
      <vt:lpstr>Arial</vt:lpstr>
      <vt:lpstr>Calibri</vt:lpstr>
      <vt:lpstr>Times New Roman</vt:lpstr>
      <vt:lpstr>Office Theme</vt:lpstr>
      <vt:lpstr>Exploring Hydropower</vt:lpstr>
      <vt:lpstr>PowerPoint Presentation</vt:lpstr>
      <vt:lpstr> Understanding the water cycle is important in order to understand hydropower.  The energy driving the water cycle comes from radiant energy released by the sun that heats the water and causes it to evaporate. </vt:lpstr>
      <vt:lpstr>Gravitational Energy</vt:lpstr>
      <vt:lpstr>In addition to the water cycle, hydropower is dependent upon stored gravitational energy.  A rock on top of  a hill contains potential energy because of its position. If a force pushes the rock, it rolls down the hill because of the force of gravity.  Potential energy is then converted to kinetic energy until it reaches the bottom of the hill and stops. </vt:lpstr>
      <vt:lpstr>Harnessing Water Power</vt:lpstr>
      <vt:lpstr>PowerPoint Presentation</vt:lpstr>
      <vt:lpstr>PowerPoint Presentation</vt:lpstr>
      <vt:lpstr>Top Hydropower Producing States</vt:lpstr>
      <vt:lpstr>Hydroelectric  Generation by Country</vt:lpstr>
      <vt:lpstr>U.S. Electricity Production 2015</vt:lpstr>
      <vt:lpstr>PowerPoint Presentation</vt:lpstr>
      <vt:lpstr>PowerPoint Presentation</vt:lpstr>
      <vt:lpstr>PowerPoint Presentation</vt:lpstr>
      <vt:lpstr>PowerPoint Presentation</vt:lpstr>
      <vt:lpstr>PowerPoint Presentation</vt:lpstr>
      <vt:lpstr>Advantages</vt:lpstr>
      <vt:lpstr>PowerPoint Presentation</vt:lpstr>
      <vt:lpstr>Power Plant Efficiency</vt:lpstr>
      <vt:lpstr>Coal vs. Hydro Kinetic Energy Conversion </vt:lpstr>
      <vt:lpstr>Possible Environmental Impacts</vt:lpstr>
      <vt:lpstr>Other Disadvantages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Project</dc:title>
  <dc:creator>Yvonne Cramer</dc:creator>
  <cp:lastModifiedBy>Adel</cp:lastModifiedBy>
  <cp:revision>55</cp:revision>
  <dcterms:created xsi:type="dcterms:W3CDTF">2017-01-11T14:47:15Z</dcterms:created>
  <dcterms:modified xsi:type="dcterms:W3CDTF">2021-12-13T19:52:04Z</dcterms:modified>
</cp:coreProperties>
</file>