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50A4-C76F-4746-8674-2492A7AAFE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62A65-3043-4752-86AB-9150DF6E1E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27EF-8CC1-466D-B87A-F7D3B9FFA7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03E1-2EEC-4622-BBFC-C7F201FADA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6022-6FF2-4FDA-91DA-94B389B2B4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4B38-4321-41F6-9716-5DD2FFE0F2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751D-07D8-4098-B9B7-F333A3E5A4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7230-E868-4AF5-953D-70E590DF08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45ED-5582-46EC-8F46-064380777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CB7F-807C-4073-8660-780FB9DF46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DFEC-0A1D-41A3-A175-8267535A1F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0D5DBDF-2B88-409C-B3FD-9A6EC859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2 copy"/>
          <p:cNvPicPr>
            <a:picLocks noChangeAspect="1" noChangeArrowheads="1"/>
          </p:cNvPicPr>
          <p:nvPr/>
        </p:nvPicPr>
        <p:blipFill>
          <a:blip r:embed="rId2"/>
          <a:srcRect b="12593"/>
          <a:stretch>
            <a:fillRect/>
          </a:stretch>
        </p:blipFill>
        <p:spPr bwMode="auto">
          <a:xfrm>
            <a:off x="3797300" y="69850"/>
            <a:ext cx="15494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2244725" y="1682750"/>
            <a:ext cx="4627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/>
            <a:r>
              <a:rPr lang="en-US" sz="2800">
                <a:solidFill>
                  <a:srgbClr val="02519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lang="en-US" sz="1000">
              <a:solidFill>
                <a:srgbClr val="02519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rgbClr val="02519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Department of Physiology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Anatomy and Physiology 1</a:t>
            </a:r>
            <a:endParaRPr lang="en-US" sz="10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7102101</a:t>
            </a:r>
            <a:endParaRPr lang="en-US" sz="24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501900" y="3884613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1846263" y="4572000"/>
            <a:ext cx="564356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Chapter 5:</a:t>
            </a:r>
          </a:p>
          <a:p>
            <a:pPr algn="ctr"/>
            <a:r>
              <a:rPr lang="en-US" sz="2800" dirty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The Nervous </a:t>
            </a:r>
            <a:r>
              <a:rPr lang="en-US" sz="2800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 algn="ctr"/>
            <a:r>
              <a:rPr lang="en-US" sz="2400" i="1" u="sng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Part 2: Neurons</a:t>
            </a:r>
          </a:p>
          <a:p>
            <a:pPr algn="ctr"/>
            <a:r>
              <a:rPr lang="en-US" sz="2800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2800" dirty="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Organization of the Nervous System, and Supporting Cells.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0563" y="428625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Neurons Anatomy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42888" y="2143125"/>
            <a:ext cx="4119562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Neurons = nerve cells</a:t>
            </a:r>
          </a:p>
          <a:p>
            <a:pPr marL="230188" indent="-230188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 Cells specialized to transmit   messages</a:t>
            </a:r>
          </a:p>
          <a:p>
            <a:pPr marL="230188" indent="-230188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 Major regions of neurons:</a:t>
            </a:r>
          </a:p>
          <a:p>
            <a:pPr marL="573088" lvl="1" indent="-2286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1. Cell body – nucleus and metabolic center of the cell</a:t>
            </a:r>
          </a:p>
          <a:p>
            <a:pPr marL="573088" lvl="1" indent="-2286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defRPr/>
            </a:pPr>
            <a:r>
              <a:rPr lang="en-US" sz="2400" dirty="0">
                <a:solidFill>
                  <a:srgbClr val="025198"/>
                </a:solidFill>
                <a:latin typeface="+mj-lt"/>
              </a:rPr>
              <a:t>2. Processes – fibers that extend from the cell body (dendrites and axons)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 l="5428"/>
          <a:stretch>
            <a:fillRect/>
          </a:stretch>
        </p:blipFill>
        <p:spPr bwMode="auto">
          <a:xfrm>
            <a:off x="4357688" y="1527175"/>
            <a:ext cx="4786312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9125" y="425450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Nerve Fiber Coverings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95300" y="2643188"/>
            <a:ext cx="46482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1. Schwann cells – produce myelin sheaths in jelly-roll like fashion</a:t>
            </a:r>
          </a:p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2. Nodes of </a:t>
            </a:r>
            <a:r>
              <a:rPr lang="en-US" sz="2800" dirty="0" err="1">
                <a:solidFill>
                  <a:srgbClr val="025198"/>
                </a:solidFill>
                <a:latin typeface="+mj-lt"/>
              </a:rPr>
              <a:t>Ranvier</a:t>
            </a:r>
            <a:r>
              <a:rPr lang="en-US" sz="2800" dirty="0">
                <a:solidFill>
                  <a:srgbClr val="025198"/>
                </a:solidFill>
                <a:latin typeface="+mj-lt"/>
              </a:rPr>
              <a:t> – gaps in myelin sheath along the axon</a:t>
            </a:r>
            <a:endParaRPr lang="en-US" sz="2400" dirty="0">
              <a:solidFill>
                <a:srgbClr val="025198"/>
              </a:solidFill>
              <a:latin typeface="+mj-lt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 t="2525" b="2777"/>
          <a:stretch>
            <a:fillRect/>
          </a:stretch>
        </p:blipFill>
        <p:spPr bwMode="auto">
          <a:xfrm>
            <a:off x="5351463" y="1357313"/>
            <a:ext cx="293528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425450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Neuron Cell Body Location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9900" y="2500313"/>
            <a:ext cx="824547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3200" dirty="0">
                <a:solidFill>
                  <a:srgbClr val="025198"/>
                </a:solidFill>
                <a:latin typeface="+mj-lt"/>
              </a:rPr>
              <a:t>Most are found in the central nervous system:</a:t>
            </a:r>
          </a:p>
          <a:p>
            <a:pPr marL="971550" lvl="1" indent="-51435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1. Gray matter – cell bodies and </a:t>
            </a:r>
            <a:r>
              <a:rPr lang="en-US" sz="2800" dirty="0" err="1">
                <a:solidFill>
                  <a:srgbClr val="025198"/>
                </a:solidFill>
                <a:latin typeface="+mj-lt"/>
              </a:rPr>
              <a:t>unmylenated</a:t>
            </a:r>
            <a:r>
              <a:rPr lang="en-US" sz="2800" dirty="0">
                <a:solidFill>
                  <a:srgbClr val="025198"/>
                </a:solidFill>
                <a:latin typeface="+mj-lt"/>
              </a:rPr>
              <a:t> fibers</a:t>
            </a:r>
          </a:p>
          <a:p>
            <a:pPr marL="971550" lvl="1" indent="-51435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2. Nuclei – clusters of cell bodies within the white matter of the central nervous system</a:t>
            </a:r>
          </a:p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Tx/>
              <a:buBlip>
                <a:blip r:embed="rId2"/>
              </a:buBlip>
              <a:defRPr/>
            </a:pPr>
            <a:r>
              <a:rPr lang="en-US" sz="3200" dirty="0">
                <a:solidFill>
                  <a:srgbClr val="025198"/>
                </a:solidFill>
                <a:latin typeface="+mj-lt"/>
              </a:rPr>
              <a:t>Ganglia – collections of cell bodies outside the central nervous system</a:t>
            </a:r>
            <a:endParaRPr lang="en-US" sz="2800" dirty="0">
              <a:solidFill>
                <a:srgbClr val="025198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1627188"/>
            <a:ext cx="90424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0125" y="142875"/>
            <a:ext cx="838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Functional Classification of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38313" y="142875"/>
            <a:ext cx="661987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 dirty="0">
                <a:solidFill>
                  <a:schemeClr val="bg1"/>
                </a:solidFill>
                <a:latin typeface="+mj-lt"/>
              </a:rPr>
              <a:t>Structural Classification of Neurons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488" y="1544638"/>
            <a:ext cx="37274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00063" y="2378075"/>
            <a:ext cx="4476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lnSpc>
                <a:spcPct val="90000"/>
              </a:lnSpc>
              <a:spcAft>
                <a:spcPct val="50000"/>
              </a:spcAft>
              <a:buClr>
                <a:srgbClr val="025198"/>
              </a:buClr>
              <a:buFontTx/>
              <a:buAutoNum type="arabicPeriod"/>
              <a:defRPr/>
            </a:pPr>
            <a:r>
              <a:rPr lang="en-US" sz="2800" dirty="0" err="1">
                <a:solidFill>
                  <a:srgbClr val="025198"/>
                </a:solidFill>
                <a:latin typeface="+mj-lt"/>
              </a:rPr>
              <a:t>Multipolar</a:t>
            </a:r>
            <a:r>
              <a:rPr lang="en-US" sz="2800" dirty="0">
                <a:solidFill>
                  <a:srgbClr val="025198"/>
                </a:solidFill>
                <a:latin typeface="+mj-lt"/>
              </a:rPr>
              <a:t> neurons – many extensions from the cell body</a:t>
            </a:r>
          </a:p>
          <a:p>
            <a:pPr marL="514350" indent="-514350">
              <a:lnSpc>
                <a:spcPct val="90000"/>
              </a:lnSpc>
              <a:spcAft>
                <a:spcPct val="50000"/>
              </a:spcAft>
              <a:buClr>
                <a:srgbClr val="025198"/>
              </a:buClr>
              <a:buFontTx/>
              <a:buAutoNum type="arabicPeriod"/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Bipolar neurons – one axon and one dendrite</a:t>
            </a:r>
          </a:p>
          <a:p>
            <a:pPr marL="514350" indent="-514350">
              <a:lnSpc>
                <a:spcPct val="90000"/>
              </a:lnSpc>
              <a:spcAft>
                <a:spcPct val="50000"/>
              </a:spcAft>
              <a:buClr>
                <a:srgbClr val="025198"/>
              </a:buClr>
              <a:buFontTx/>
              <a:buAutoNum type="arabicPeriod"/>
              <a:defRPr/>
            </a:pPr>
            <a:r>
              <a:rPr lang="en-US" sz="2800" dirty="0">
                <a:solidFill>
                  <a:srgbClr val="025198"/>
                </a:solidFill>
                <a:latin typeface="+mj-lt"/>
              </a:rPr>
              <a:t>Bipolar neurons – one axon and one dendrite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4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2012-08-06T12:58:52Z</dcterms:created>
  <dcterms:modified xsi:type="dcterms:W3CDTF">2012-08-06T13:00:04Z</dcterms:modified>
</cp:coreProperties>
</file>