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3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4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5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6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9" r:id="rId1"/>
    <p:sldMasterId id="2147483936" r:id="rId2"/>
    <p:sldMasterId id="2147483943" r:id="rId3"/>
    <p:sldMasterId id="2147483965" r:id="rId4"/>
    <p:sldMasterId id="2147483968" r:id="rId5"/>
    <p:sldMasterId id="2147483971" r:id="rId6"/>
    <p:sldMasterId id="2147483976" r:id="rId7"/>
  </p:sldMasterIdLst>
  <p:notesMasterIdLst>
    <p:notesMasterId r:id="rId10"/>
  </p:notesMasterIdLst>
  <p:sldIdLst>
    <p:sldId id="932" r:id="rId8"/>
    <p:sldId id="933" r:id="rId9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Garvin, Megan - Hoboken" initials="MG" lastIdx="38" clrIdx="0"/>
  <p:cmAuthor id="1" name="Michael, Leah - Indianapolis" initials="LM" lastIdx="9" clrIdx="1"/>
  <p:cmAuthor id="2" name="Heaney, Barbara - Hoboken" initials="BH" lastIdx="3" clrIdx="2"/>
  <p:cmAuthor id="3" name="Perry, Nancy - Hoboken" initials="NP" lastIdx="21" clrIdx="3"/>
  <p:cmAuthor id="4" name="shatha arafat" initials="sa" lastIdx="1" clrIdx="4">
    <p:extLst>
      <p:ext uri="{19B8F6BF-5375-455C-9EA6-DF929625EA0E}">
        <p15:presenceInfo xmlns:p15="http://schemas.microsoft.com/office/powerpoint/2012/main" userId="1423fc4181a3af6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6E78"/>
    <a:srgbClr val="990000"/>
    <a:srgbClr val="0070C0"/>
    <a:srgbClr val="B9ECF1"/>
    <a:srgbClr val="26A6B4"/>
    <a:srgbClr val="C4F8EE"/>
    <a:srgbClr val="0000CC"/>
    <a:srgbClr val="17CBA9"/>
    <a:srgbClr val="FAF5C9"/>
    <a:srgbClr val="CFF9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20402" autoAdjust="0"/>
    <p:restoredTop sz="94949" autoAdjust="0"/>
  </p:normalViewPr>
  <p:slideViewPr>
    <p:cSldViewPr>
      <p:cViewPr varScale="1">
        <p:scale>
          <a:sx n="72" d="100"/>
          <a:sy n="72" d="100"/>
        </p:scale>
        <p:origin x="175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0260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70" d="100"/>
        <a:sy n="70" d="100"/>
      </p:scale>
      <p:origin x="0" y="-10720"/>
    </p:cViewPr>
  </p:sorterViewPr>
  <p:notesViewPr>
    <p:cSldViewPr>
      <p:cViewPr varScale="1">
        <p:scale>
          <a:sx n="134" d="100"/>
          <a:sy n="134" d="100"/>
        </p:scale>
        <p:origin x="3184" y="200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commentAuthors" Target="commentAuthors.xml"/><Relationship Id="rId5" Type="http://schemas.openxmlformats.org/officeDocument/2006/relationships/slideMaster" Target="slideMasters/slideMaster5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E194C1A8-DC4B-4329-AF88-FD913597DE85}" type="datetimeFigureOut">
              <a:rPr lang="en-US" smtClean="0"/>
              <a:t>2/20/2021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A8073E54-D085-4E2E-B9A5-A53D7E5194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0752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073E54-D085-4E2E-B9A5-A53D7E51940E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8484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073E54-D085-4E2E-B9A5-A53D7E51940E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14238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pener: Version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"/>
          <p:cNvSpPr>
            <a:spLocks noGrp="1"/>
          </p:cNvSpPr>
          <p:nvPr>
            <p:ph type="title" hasCustomPrompt="1"/>
          </p:nvPr>
        </p:nvSpPr>
        <p:spPr>
          <a:xfrm>
            <a:off x="152400" y="365125"/>
            <a:ext cx="8839200" cy="1387475"/>
          </a:xfrm>
          <a:prstGeom prst="rect">
            <a:avLst/>
          </a:prstGeom>
        </p:spPr>
        <p:txBody>
          <a:bodyPr anchor="b"/>
          <a:lstStyle>
            <a:lvl1pPr>
              <a:defRPr sz="6200" b="0" i="0" baseline="0">
                <a:latin typeface="Source Sans Pro Light" charset="0"/>
                <a:ea typeface="Source Sans Pro Light" charset="0"/>
                <a:cs typeface="Source Sans Pro Light" charset="0"/>
              </a:defRPr>
            </a:lvl1pPr>
          </a:lstStyle>
          <a:p>
            <a:r>
              <a:rPr lang="en-US" dirty="0"/>
              <a:t>Click to Edit Book Title</a:t>
            </a:r>
          </a:p>
        </p:txBody>
      </p:sp>
      <p:sp>
        <p:nvSpPr>
          <p:cNvPr id="25" name="Edition"/>
          <p:cNvSpPr>
            <a:spLocks noGrp="1"/>
          </p:cNvSpPr>
          <p:nvPr>
            <p:ph sz="quarter" idx="17" hasCustomPrompt="1"/>
          </p:nvPr>
        </p:nvSpPr>
        <p:spPr>
          <a:xfrm>
            <a:off x="152400" y="1752600"/>
            <a:ext cx="8839200" cy="609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900" b="1" i="0" baseline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 sz="2900" b="1" i="0" dirty="0">
                <a:latin typeface="Source Sans Pro" charset="0"/>
                <a:ea typeface="Source Sans Pro" charset="0"/>
                <a:cs typeface="Source Sans Pro" charset="0"/>
              </a:rPr>
              <a:t>Third Edition</a:t>
            </a:r>
            <a:endParaRPr lang="en-US" dirty="0"/>
          </a:p>
        </p:txBody>
      </p:sp>
      <p:sp>
        <p:nvSpPr>
          <p:cNvPr id="27" name="Author"/>
          <p:cNvSpPr>
            <a:spLocks noGrp="1"/>
          </p:cNvSpPr>
          <p:nvPr>
            <p:ph sz="quarter" idx="18" hasCustomPrompt="1"/>
          </p:nvPr>
        </p:nvSpPr>
        <p:spPr>
          <a:xfrm>
            <a:off x="152400" y="2362200"/>
            <a:ext cx="8839200" cy="6858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="0" i="0" baseline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 b="0" i="0" dirty="0">
                <a:latin typeface="Source Sans Pro" charset="0"/>
                <a:ea typeface="Source Sans Pro" charset="0"/>
                <a:cs typeface="Source Sans Pro" charset="0"/>
              </a:rPr>
              <a:t>David Klein</a:t>
            </a:r>
            <a:endParaRPr lang="en-US" dirty="0"/>
          </a:p>
        </p:txBody>
      </p:sp>
      <p:sp>
        <p:nvSpPr>
          <p:cNvPr id="29" name="CN"/>
          <p:cNvSpPr>
            <a:spLocks noGrp="1"/>
          </p:cNvSpPr>
          <p:nvPr>
            <p:ph sz="quarter" idx="19" hasCustomPrompt="1"/>
          </p:nvPr>
        </p:nvSpPr>
        <p:spPr>
          <a:xfrm>
            <a:off x="152400" y="3733800"/>
            <a:ext cx="8839200" cy="533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000" b="1" i="0" baseline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Chapter 1</a:t>
            </a:r>
          </a:p>
        </p:txBody>
      </p:sp>
      <p:sp>
        <p:nvSpPr>
          <p:cNvPr id="31" name="CT"/>
          <p:cNvSpPr>
            <a:spLocks noGrp="1"/>
          </p:cNvSpPr>
          <p:nvPr>
            <p:ph sz="quarter" idx="20" hasCustomPrompt="1"/>
          </p:nvPr>
        </p:nvSpPr>
        <p:spPr>
          <a:xfrm>
            <a:off x="152400" y="4267200"/>
            <a:ext cx="8839200" cy="24384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800" b="0" i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en-US" dirty="0"/>
              <a:t>Click to Edit Chapter Title</a:t>
            </a:r>
          </a:p>
        </p:txBody>
      </p:sp>
    </p:spTree>
    <p:extLst>
      <p:ext uri="{BB962C8B-B14F-4D97-AF65-F5344CB8AC3E}">
        <p14:creationId xmlns:p14="http://schemas.microsoft.com/office/powerpoint/2010/main" val="826372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Outline: Version 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B"/>
          <p:cNvSpPr>
            <a:spLocks noGrp="1"/>
          </p:cNvSpPr>
          <p:nvPr>
            <p:ph sz="quarter" idx="14" hasCustomPrompt="1"/>
          </p:nvPr>
        </p:nvSpPr>
        <p:spPr>
          <a:xfrm>
            <a:off x="304800" y="1752600"/>
            <a:ext cx="8534400" cy="4495800"/>
          </a:xfrm>
          <a:prstGeom prst="rect">
            <a:avLst/>
          </a:prstGeom>
        </p:spPr>
        <p:txBody>
          <a:bodyPr/>
          <a:lstStyle>
            <a:lvl1pPr marL="0" indent="0">
              <a:buFont typeface="+mj-lt"/>
              <a:buNone/>
              <a:tabLst/>
              <a:defRPr sz="3000" b="0" i="0" baseline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803275" indent="-282575">
              <a:tabLst/>
              <a:defRPr sz="2600" b="0" i="0" baseline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803275" marR="0" indent="-282575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 sz="2600" b="0" i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</a:lstStyle>
          <a:p>
            <a:pPr lvl="0"/>
            <a:r>
              <a:rPr lang="en-US" dirty="0"/>
              <a:t>This Is a Sample Outline with No Numbers and One-column</a:t>
            </a:r>
          </a:p>
          <a:p>
            <a:pPr lvl="1"/>
            <a:r>
              <a:rPr lang="en-US" dirty="0"/>
              <a:t>The H2 Level Does Not Have a Number</a:t>
            </a:r>
          </a:p>
          <a:p>
            <a:pPr lvl="2"/>
            <a:r>
              <a:rPr lang="en-US" dirty="0"/>
              <a:t>One of the Subheadings May Be a Special Feature  </a:t>
            </a:r>
          </a:p>
          <a:p>
            <a:pPr lvl="0"/>
            <a:r>
              <a:rPr lang="en-US" dirty="0"/>
              <a:t>This Outline Has Two Levels</a:t>
            </a:r>
          </a:p>
          <a:p>
            <a:pPr lvl="1"/>
            <a:r>
              <a:rPr lang="en-US" dirty="0"/>
              <a:t>Outline Items Usually Have No Ending Punctuation</a:t>
            </a:r>
          </a:p>
          <a:p>
            <a:pPr marL="803275" marR="0" lvl="2" indent="-282575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dirty="0"/>
              <a:t>Special Feature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19427-F580-D146-B60E-4CADEE7549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©2019 John Wiley &amp; Son, Inc. 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304800" y="777241"/>
            <a:ext cx="8534400" cy="975360"/>
          </a:xfrm>
          <a:prstGeom prst="rect">
            <a:avLst/>
          </a:prstGeom>
        </p:spPr>
        <p:txBody>
          <a:bodyPr/>
          <a:lstStyle>
            <a:lvl1pPr>
              <a:defRPr sz="4000" b="0" i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Chapter Outline</a:t>
            </a:r>
          </a:p>
        </p:txBody>
      </p:sp>
    </p:spTree>
    <p:extLst>
      <p:ext uri="{BB962C8B-B14F-4D97-AF65-F5344CB8AC3E}">
        <p14:creationId xmlns:p14="http://schemas.microsoft.com/office/powerpoint/2010/main" val="340378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Outline: Version F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BNL"/>
          <p:cNvSpPr>
            <a:spLocks noGrp="1"/>
          </p:cNvSpPr>
          <p:nvPr>
            <p:ph sz="quarter" idx="14" hasCustomPrompt="1"/>
          </p:nvPr>
        </p:nvSpPr>
        <p:spPr>
          <a:xfrm>
            <a:off x="304800" y="1752600"/>
            <a:ext cx="8534400" cy="4419600"/>
          </a:xfrm>
          <a:prstGeom prst="rect">
            <a:avLst/>
          </a:prstGeom>
        </p:spPr>
        <p:txBody>
          <a:bodyPr numCol="2" spcCol="548640"/>
          <a:lstStyle>
            <a:lvl1pPr marL="803275" marR="0" indent="-803275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000" b="0" i="0" baseline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1.1	This Is a Sample Outline for Two-Column and Double-numbered</a:t>
            </a:r>
          </a:p>
          <a:p>
            <a:pPr lvl="0"/>
            <a:r>
              <a:rPr lang="en-US" dirty="0"/>
              <a:t>1.2	It is Two-column </a:t>
            </a:r>
          </a:p>
          <a:p>
            <a:pPr lvl="0"/>
            <a:r>
              <a:rPr lang="en-US" dirty="0"/>
              <a:t>1.3	This Outline Has No Sub-lists</a:t>
            </a:r>
          </a:p>
          <a:p>
            <a:pPr lvl="0"/>
            <a:r>
              <a:rPr lang="en-US" dirty="0"/>
              <a:t>1.4	This List Is Double-numbered</a:t>
            </a:r>
          </a:p>
          <a:p>
            <a:pPr lvl="0"/>
            <a:r>
              <a:rPr lang="en-US" dirty="0"/>
              <a:t>1.5	The Outline Slide Has a Footer</a:t>
            </a:r>
          </a:p>
          <a:p>
            <a:pPr lvl="0"/>
            <a:r>
              <a:rPr lang="en-US" dirty="0"/>
              <a:t>1.6	Outline Items Usually Have No Ending Punctuation</a:t>
            </a:r>
          </a:p>
          <a:p>
            <a:pPr marL="803275" marR="0" lvl="0" indent="-803275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/>
              <a:t>1.7	Another Heading</a:t>
            </a:r>
          </a:p>
          <a:p>
            <a:pPr marL="803275" marR="0" lvl="0" indent="-803275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/>
              <a:t>1.10	Another Heading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19427-F580-D146-B60E-4CADEE7549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©2019 John Wiley &amp; Son, Inc. 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304800" y="777241"/>
            <a:ext cx="8534400" cy="975360"/>
          </a:xfrm>
          <a:prstGeom prst="rect">
            <a:avLst/>
          </a:prstGeom>
        </p:spPr>
        <p:txBody>
          <a:bodyPr/>
          <a:lstStyle>
            <a:lvl1pPr>
              <a:defRPr sz="4000" b="0" i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Chapter Outline</a:t>
            </a:r>
          </a:p>
        </p:txBody>
      </p:sp>
    </p:spTree>
    <p:extLst>
      <p:ext uri="{BB962C8B-B14F-4D97-AF65-F5344CB8AC3E}">
        <p14:creationId xmlns:p14="http://schemas.microsoft.com/office/powerpoint/2010/main" val="20518789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Outline: Version F2 (2 text boxe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BNL1"/>
          <p:cNvSpPr>
            <a:spLocks noGrp="1"/>
          </p:cNvSpPr>
          <p:nvPr>
            <p:ph sz="quarter" idx="14" hasCustomPrompt="1"/>
          </p:nvPr>
        </p:nvSpPr>
        <p:spPr>
          <a:xfrm>
            <a:off x="304800" y="1752600"/>
            <a:ext cx="4038600" cy="4419600"/>
          </a:xfrm>
          <a:prstGeom prst="rect">
            <a:avLst/>
          </a:prstGeom>
        </p:spPr>
        <p:txBody>
          <a:bodyPr numCol="1" spcCol="548640"/>
          <a:lstStyle>
            <a:lvl1pPr marL="803275" marR="0" indent="-803275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000" b="0" i="0" baseline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1.1	This Is a Sample Outline for Two-Column (2 Boxes) and Double-numbered</a:t>
            </a:r>
          </a:p>
          <a:p>
            <a:pPr lvl="0"/>
            <a:r>
              <a:rPr lang="en-US" dirty="0"/>
              <a:t>1.2	It is Two-column </a:t>
            </a:r>
          </a:p>
          <a:p>
            <a:pPr lvl="0"/>
            <a:r>
              <a:rPr lang="en-US" dirty="0"/>
              <a:t>1.3	This Outline Has No Sub-lists</a:t>
            </a:r>
          </a:p>
          <a:p>
            <a:pPr lvl="0"/>
            <a:r>
              <a:rPr lang="en-US" dirty="0"/>
              <a:t>1.4	This List Is Double-numbered</a:t>
            </a:r>
          </a:p>
        </p:txBody>
      </p:sp>
      <p:sp>
        <p:nvSpPr>
          <p:cNvPr id="7" name="COBNL2"/>
          <p:cNvSpPr>
            <a:spLocks noGrp="1"/>
          </p:cNvSpPr>
          <p:nvPr>
            <p:ph sz="quarter" idx="15" hasCustomPrompt="1"/>
          </p:nvPr>
        </p:nvSpPr>
        <p:spPr>
          <a:xfrm>
            <a:off x="4767262" y="1752600"/>
            <a:ext cx="4038600" cy="4419600"/>
          </a:xfrm>
          <a:prstGeom prst="rect">
            <a:avLst/>
          </a:prstGeom>
        </p:spPr>
        <p:txBody>
          <a:bodyPr numCol="1" spcCol="548640"/>
          <a:lstStyle>
            <a:lvl1pPr marL="803275" marR="0" indent="-803275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000" b="0" i="0" baseline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1.5	The Outline Slide Has a Footer</a:t>
            </a:r>
          </a:p>
          <a:p>
            <a:pPr lvl="0"/>
            <a:r>
              <a:rPr lang="en-US" dirty="0"/>
              <a:t>1.6	Outline Items Usually Have No Ending Punctuation</a:t>
            </a:r>
          </a:p>
          <a:p>
            <a:pPr marL="803275" marR="0" lvl="0" indent="-803275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/>
              <a:t>1.7	Another Heading</a:t>
            </a:r>
          </a:p>
          <a:p>
            <a:pPr marL="803275" marR="0" lvl="0" indent="-803275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/>
              <a:t>1.10	Another Heading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19427-F580-D146-B60E-4CADEE7549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©2019 John Wiley &amp; Son, Inc. 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04800" y="777241"/>
            <a:ext cx="8534400" cy="975360"/>
          </a:xfrm>
          <a:prstGeom prst="rect">
            <a:avLst/>
          </a:prstGeom>
        </p:spPr>
        <p:txBody>
          <a:bodyPr/>
          <a:lstStyle>
            <a:lvl1pPr>
              <a:defRPr sz="4000" b="0" i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00604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Outline: Version 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B"/>
          <p:cNvSpPr>
            <a:spLocks noGrp="1"/>
          </p:cNvSpPr>
          <p:nvPr>
            <p:ph sz="quarter" idx="14" hasCustomPrompt="1"/>
          </p:nvPr>
        </p:nvSpPr>
        <p:spPr>
          <a:xfrm>
            <a:off x="304800" y="1752600"/>
            <a:ext cx="8534400" cy="4495800"/>
          </a:xfrm>
          <a:prstGeom prst="rect">
            <a:avLst/>
          </a:prstGeom>
        </p:spPr>
        <p:txBody>
          <a:bodyPr/>
          <a:lstStyle>
            <a:lvl1pPr marL="0" indent="0">
              <a:buFont typeface="+mj-lt"/>
              <a:buNone/>
              <a:tabLst/>
              <a:defRPr sz="3000" b="0" i="0" baseline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520700" indent="-508000">
              <a:spcBef>
                <a:spcPts val="2000"/>
              </a:spcBef>
              <a:buNone/>
              <a:tabLst/>
              <a:defRPr sz="2800" b="0" i="0" baseline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635000" marR="0" indent="-395288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Tx/>
              <a:buFont typeface="+mj-lt"/>
              <a:buAutoNum type="arabicPeriod"/>
              <a:tabLst/>
              <a:defRPr sz="2800" b="0" i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</a:lstStyle>
          <a:p>
            <a:pPr lvl="0"/>
            <a:r>
              <a:rPr lang="en-US" dirty="0"/>
              <a:t>This Is a Sample Outline with No Numbers</a:t>
            </a:r>
          </a:p>
          <a:p>
            <a:pPr lvl="1"/>
            <a:r>
              <a:rPr lang="en-US" b="0" i="0" dirty="0">
                <a:latin typeface="Source Sans Pro" charset="0"/>
                <a:ea typeface="Source Sans Pro" charset="0"/>
                <a:cs typeface="Source Sans Pro" charset="0"/>
              </a:rPr>
              <a:t>Learning Objectives</a:t>
            </a:r>
          </a:p>
          <a:p>
            <a:pPr lvl="2"/>
            <a:r>
              <a:rPr lang="en-US" dirty="0"/>
              <a:t>Describe what racial &amp; ethnic group make up Latin America.</a:t>
            </a:r>
          </a:p>
          <a:p>
            <a:pPr lvl="2"/>
            <a:r>
              <a:rPr lang="en-US" dirty="0"/>
              <a:t>Explain Latin American agricultural systems.</a:t>
            </a:r>
          </a:p>
          <a:p>
            <a:pPr lvl="2"/>
            <a:r>
              <a:rPr lang="en-US" dirty="0"/>
              <a:t>Critically evaluate models of biodiversity conservation in the Latin American context.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19427-F580-D146-B60E-4CADEE7549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©2019 John Wiley &amp; Son, Inc. 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04800" y="777241"/>
            <a:ext cx="8534400" cy="975360"/>
          </a:xfrm>
          <a:prstGeom prst="rect">
            <a:avLst/>
          </a:prstGeom>
        </p:spPr>
        <p:txBody>
          <a:bodyPr/>
          <a:lstStyle>
            <a:lvl1pPr>
              <a:defRPr sz="4000" b="0" i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6338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cept Check Question (1of 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Question"/>
          <p:cNvSpPr>
            <a:spLocks noGrp="1"/>
          </p:cNvSpPr>
          <p:nvPr>
            <p:ph sz="quarter" idx="15" hasCustomPrompt="1"/>
          </p:nvPr>
        </p:nvSpPr>
        <p:spPr>
          <a:xfrm>
            <a:off x="304800" y="1752600"/>
            <a:ext cx="8534400" cy="44196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000"/>
              </a:spcBef>
              <a:buNone/>
              <a:defRPr sz="3000" b="0" i="0" baseline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803275" indent="-450850">
              <a:spcBef>
                <a:spcPts val="1000"/>
              </a:spcBef>
              <a:buClr>
                <a:schemeClr val="accent2"/>
              </a:buClr>
              <a:buFont typeface="+mj-lt"/>
              <a:buAutoNum type="alphaLcPeriod"/>
              <a:tabLst/>
              <a:defRPr sz="2800" b="0" i="0" baseline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</a:lstStyle>
          <a:p>
            <a:pPr lvl="0"/>
            <a:r>
              <a:rPr lang="en-US" b="0" i="0" dirty="0">
                <a:latin typeface="Source Sans Pro" charset="0"/>
                <a:ea typeface="Source Sans Pro" charset="0"/>
                <a:cs typeface="Source Sans Pro" charset="0"/>
              </a:rPr>
              <a:t>Which one of these statements about the accrual basis of accounting is false?</a:t>
            </a:r>
          </a:p>
          <a:p>
            <a:pPr lvl="1"/>
            <a:r>
              <a:rPr lang="en-US" dirty="0"/>
              <a:t>Companies record events that change their financial statements in the period in which events occur, even if cash was not exchanged.</a:t>
            </a:r>
          </a:p>
          <a:p>
            <a:pPr lvl="1"/>
            <a:r>
              <a:rPr lang="en-US" dirty="0"/>
              <a:t>Companies recognize revenue in the period in which the performance obligation is satisfied.</a:t>
            </a:r>
          </a:p>
          <a:p>
            <a:pPr lvl="1"/>
            <a:r>
              <a:rPr lang="en-US" dirty="0"/>
              <a:t>This basis is accord with generally accepted accounting principles.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19427-F580-D146-B60E-4CADEE7549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©2019 John Wiley &amp; Son, Inc. </a:t>
            </a:r>
          </a:p>
        </p:txBody>
      </p:sp>
      <p:sp>
        <p:nvSpPr>
          <p:cNvPr id="14" name="Title 13"/>
          <p:cNvSpPr>
            <a:spLocks noGrp="1"/>
          </p:cNvSpPr>
          <p:nvPr>
            <p:ph type="title" hasCustomPrompt="1"/>
          </p:nvPr>
        </p:nvSpPr>
        <p:spPr>
          <a:xfrm>
            <a:off x="304800" y="762001"/>
            <a:ext cx="8534400" cy="646331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 sz="4000" b="0" i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1.1 Periodicity Assumption</a:t>
            </a:r>
          </a:p>
        </p:txBody>
      </p:sp>
    </p:spTree>
    <p:extLst>
      <p:ext uri="{BB962C8B-B14F-4D97-AF65-F5344CB8AC3E}">
        <p14:creationId xmlns:p14="http://schemas.microsoft.com/office/powerpoint/2010/main" val="9002921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arning Objectives: Version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"/>
          <p:cNvSpPr>
            <a:spLocks noGrp="1"/>
          </p:cNvSpPr>
          <p:nvPr>
            <p:ph type="title" hasCustomPrompt="1"/>
          </p:nvPr>
        </p:nvSpPr>
        <p:spPr>
          <a:xfrm>
            <a:off x="304800" y="762001"/>
            <a:ext cx="8534400" cy="990600"/>
          </a:xfrm>
          <a:prstGeom prst="rect">
            <a:avLst/>
          </a:prstGeom>
        </p:spPr>
        <p:txBody>
          <a:bodyPr anchor="t"/>
          <a:lstStyle>
            <a:lvl1pPr>
              <a:defRPr sz="4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 sz="4000" b="0" i="0" dirty="0">
                <a:latin typeface="Source Sans Pro" charset="0"/>
                <a:ea typeface="Source Sans Pro" charset="0"/>
                <a:cs typeface="Source Sans Pro" charset="0"/>
              </a:rPr>
              <a:t>Learning Objectives</a:t>
            </a:r>
            <a:endParaRPr lang="en-US" dirty="0"/>
          </a:p>
        </p:txBody>
      </p:sp>
      <p:sp>
        <p:nvSpPr>
          <p:cNvPr id="9" name="LONL"/>
          <p:cNvSpPr>
            <a:spLocks noGrp="1"/>
          </p:cNvSpPr>
          <p:nvPr>
            <p:ph sz="quarter" idx="16" hasCustomPrompt="1"/>
          </p:nvPr>
        </p:nvSpPr>
        <p:spPr>
          <a:xfrm>
            <a:off x="304800" y="1752600"/>
            <a:ext cx="8534400" cy="4495800"/>
          </a:xfrm>
          <a:prstGeom prst="rect">
            <a:avLst/>
          </a:prstGeom>
        </p:spPr>
        <p:txBody>
          <a:bodyPr/>
          <a:lstStyle>
            <a:lvl1pPr marL="514350" indent="-514350">
              <a:buClr>
                <a:schemeClr val="accent2"/>
              </a:buClr>
              <a:buFont typeface="+mj-lt"/>
              <a:buAutoNum type="arabicPeriod"/>
              <a:defRPr sz="3000" b="0" i="0" baseline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 sz="2800" b="0" i="0">
                <a:latin typeface="Source Sans Pro" charset="0"/>
                <a:ea typeface="Source Sans Pro" charset="0"/>
                <a:cs typeface="Source Sans Pro" charset="0"/>
              </a:defRPr>
            </a:lvl2pPr>
            <a:lvl3pPr>
              <a:defRPr sz="2800" b="0" i="0">
                <a:latin typeface="Source Sans Pro" charset="0"/>
                <a:ea typeface="Source Sans Pro" charset="0"/>
                <a:cs typeface="Source Sans Pro" charset="0"/>
              </a:defRPr>
            </a:lvl3pPr>
            <a:lvl4pPr>
              <a:defRPr sz="2800" b="0" i="0">
                <a:latin typeface="Source Sans Pro" charset="0"/>
                <a:ea typeface="Source Sans Pro" charset="0"/>
                <a:cs typeface="Source Sans Pro" charset="0"/>
              </a:defRPr>
            </a:lvl4pPr>
            <a:lvl5pPr>
              <a:defRPr sz="2800" b="0" i="0">
                <a:latin typeface="Source Sans Pro" charset="0"/>
                <a:ea typeface="Source Sans Pro" charset="0"/>
                <a:cs typeface="Source Sans Pro" charset="0"/>
              </a:defRPr>
            </a:lvl5pPr>
          </a:lstStyle>
          <a:p>
            <a:pPr lvl="0"/>
            <a:r>
              <a:rPr lang="en-US" dirty="0"/>
              <a:t>Explain the time value of money and why it is so important in the field of finance.</a:t>
            </a:r>
          </a:p>
          <a:p>
            <a:pPr lvl="0"/>
            <a:r>
              <a:rPr lang="en-US" dirty="0"/>
              <a:t>Explain the concept of future value, including the meaning of the terms principal, simple interest, and compound interest.</a:t>
            </a:r>
          </a:p>
          <a:p>
            <a:pPr lvl="0"/>
            <a:r>
              <a:rPr lang="en-US" dirty="0"/>
              <a:t>Explain the concept of present value, how it relates to future value, and is used to make business decisions.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381250" cy="365125"/>
          </a:xfrm>
          <a:prstGeom prst="rect">
            <a:avLst/>
          </a:prstGeom>
        </p:spPr>
        <p:txBody>
          <a:bodyPr/>
          <a:lstStyle/>
          <a:p>
            <a:fld id="{957104EA-F2AF-1046-9253-EE8D978719B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Copyright ©2019 John Wiley &amp; Son, Inc. </a:t>
            </a:r>
          </a:p>
        </p:txBody>
      </p:sp>
    </p:spTree>
    <p:extLst>
      <p:ext uri="{BB962C8B-B14F-4D97-AF65-F5344CB8AC3E}">
        <p14:creationId xmlns:p14="http://schemas.microsoft.com/office/powerpoint/2010/main" val="18823214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arning Objectives: Version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OBL"/>
          <p:cNvSpPr>
            <a:spLocks noGrp="1"/>
          </p:cNvSpPr>
          <p:nvPr>
            <p:ph sz="quarter" idx="16" hasCustomPrompt="1"/>
          </p:nvPr>
        </p:nvSpPr>
        <p:spPr>
          <a:xfrm>
            <a:off x="304800" y="1752600"/>
            <a:ext cx="8534400" cy="4495800"/>
          </a:xfrm>
          <a:prstGeom prst="rect">
            <a:avLst/>
          </a:prstGeom>
        </p:spPr>
        <p:txBody>
          <a:bodyPr/>
          <a:lstStyle>
            <a:lvl1pPr marL="292608" indent="-292608">
              <a:buClr>
                <a:schemeClr val="accent2"/>
              </a:buClr>
              <a:buFont typeface="Arial" charset="0"/>
              <a:buChar char="•"/>
              <a:defRPr sz="3000" b="0" i="0" baseline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 sz="2800" b="0" i="0">
                <a:latin typeface="Source Sans Pro" charset="0"/>
                <a:ea typeface="Source Sans Pro" charset="0"/>
                <a:cs typeface="Source Sans Pro" charset="0"/>
              </a:defRPr>
            </a:lvl2pPr>
            <a:lvl3pPr>
              <a:defRPr sz="2800" b="0" i="0">
                <a:latin typeface="Source Sans Pro" charset="0"/>
                <a:ea typeface="Source Sans Pro" charset="0"/>
                <a:cs typeface="Source Sans Pro" charset="0"/>
              </a:defRPr>
            </a:lvl3pPr>
            <a:lvl4pPr>
              <a:defRPr sz="2800" b="0" i="0">
                <a:latin typeface="Source Sans Pro" charset="0"/>
                <a:ea typeface="Source Sans Pro" charset="0"/>
                <a:cs typeface="Source Sans Pro" charset="0"/>
              </a:defRPr>
            </a:lvl4pPr>
            <a:lvl5pPr>
              <a:defRPr sz="2800" b="0" i="0">
                <a:latin typeface="Source Sans Pro" charset="0"/>
                <a:ea typeface="Source Sans Pro" charset="0"/>
                <a:cs typeface="Source Sans Pro" charset="0"/>
              </a:defRPr>
            </a:lvl5pPr>
          </a:lstStyle>
          <a:p>
            <a:pPr lvl="0"/>
            <a:r>
              <a:rPr lang="en-US" dirty="0"/>
              <a:t>Explain the time value of money and why it is so important in the field of finance.</a:t>
            </a:r>
          </a:p>
          <a:p>
            <a:pPr lvl="0"/>
            <a:r>
              <a:rPr lang="en-US" dirty="0"/>
              <a:t>Explain the concept of future value, including the meaning of the terms principal, simple interest, and compound interest.</a:t>
            </a:r>
          </a:p>
          <a:p>
            <a:pPr lvl="0"/>
            <a:r>
              <a:rPr lang="en-US" dirty="0"/>
              <a:t>Explain the concept of present value, how it relates to future value, and is used to make business decisions.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19427-F580-D146-B60E-4CADEE7549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©2019 John Wiley &amp; Son, Inc. </a:t>
            </a:r>
          </a:p>
        </p:txBody>
      </p:sp>
      <p:sp>
        <p:nvSpPr>
          <p:cNvPr id="12" name="Title"/>
          <p:cNvSpPr>
            <a:spLocks noGrp="1"/>
          </p:cNvSpPr>
          <p:nvPr>
            <p:ph type="title" hasCustomPrompt="1"/>
          </p:nvPr>
        </p:nvSpPr>
        <p:spPr>
          <a:xfrm>
            <a:off x="304800" y="762001"/>
            <a:ext cx="8534400" cy="990600"/>
          </a:xfrm>
          <a:prstGeom prst="rect">
            <a:avLst/>
          </a:prstGeom>
        </p:spPr>
        <p:txBody>
          <a:bodyPr anchor="t"/>
          <a:lstStyle>
            <a:lvl1pPr>
              <a:defRPr sz="4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 sz="4000" b="0" i="0" dirty="0">
                <a:latin typeface="Source Sans Pro" charset="0"/>
                <a:ea typeface="Source Sans Pro" charset="0"/>
                <a:cs typeface="Source Sans Pro" charset="0"/>
              </a:rPr>
              <a:t>Learning Objectives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77182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cept Check Question (1of 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Question"/>
          <p:cNvSpPr>
            <a:spLocks noGrp="1"/>
          </p:cNvSpPr>
          <p:nvPr>
            <p:ph sz="quarter" idx="15" hasCustomPrompt="1"/>
          </p:nvPr>
        </p:nvSpPr>
        <p:spPr>
          <a:xfrm>
            <a:off x="304800" y="1752600"/>
            <a:ext cx="8534400" cy="44196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000"/>
              </a:spcBef>
              <a:buNone/>
              <a:defRPr sz="3000" b="0" i="0" baseline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803275" indent="-450850">
              <a:spcBef>
                <a:spcPts val="1000"/>
              </a:spcBef>
              <a:buClr>
                <a:schemeClr val="accent2"/>
              </a:buClr>
              <a:buFont typeface="+mj-lt"/>
              <a:buAutoNum type="alphaLcPeriod"/>
              <a:tabLst/>
              <a:defRPr sz="2800" b="0" i="0" baseline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</a:lstStyle>
          <a:p>
            <a:pPr lvl="0"/>
            <a:r>
              <a:rPr lang="en-US" b="0" i="0" dirty="0">
                <a:latin typeface="Source Sans Pro" charset="0"/>
                <a:ea typeface="Source Sans Pro" charset="0"/>
                <a:cs typeface="Source Sans Pro" charset="0"/>
              </a:rPr>
              <a:t>Which one of these statements about the accrual basis of accounting is false?</a:t>
            </a:r>
          </a:p>
          <a:p>
            <a:pPr lvl="1"/>
            <a:r>
              <a:rPr lang="en-US" dirty="0"/>
              <a:t>Companies record events that change their financial statements in the period in which events occur, even if cash was not exchanged.</a:t>
            </a:r>
          </a:p>
          <a:p>
            <a:pPr lvl="1"/>
            <a:r>
              <a:rPr lang="en-US" dirty="0"/>
              <a:t>Companies recognize revenue in the period in which the performance obligation is satisfied.</a:t>
            </a:r>
          </a:p>
          <a:p>
            <a:pPr lvl="1"/>
            <a:r>
              <a:rPr lang="en-US" dirty="0"/>
              <a:t>This basis is accord with generally accepted accounting principles.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19427-F580-D146-B60E-4CADEE7549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©2019 John Wiley &amp; Son, Inc. </a:t>
            </a:r>
          </a:p>
        </p:txBody>
      </p:sp>
      <p:sp>
        <p:nvSpPr>
          <p:cNvPr id="14" name="Title 13"/>
          <p:cNvSpPr>
            <a:spLocks noGrp="1"/>
          </p:cNvSpPr>
          <p:nvPr>
            <p:ph type="title" hasCustomPrompt="1"/>
          </p:nvPr>
        </p:nvSpPr>
        <p:spPr>
          <a:xfrm>
            <a:off x="304800" y="762001"/>
            <a:ext cx="8534400" cy="646331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 sz="4000" b="0" i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1.1 Periodicity Assumption</a:t>
            </a:r>
          </a:p>
        </p:txBody>
      </p:sp>
    </p:spTree>
    <p:extLst>
      <p:ext uri="{BB962C8B-B14F-4D97-AF65-F5344CB8AC3E}">
        <p14:creationId xmlns:p14="http://schemas.microsoft.com/office/powerpoint/2010/main" val="8124381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cept Check Question (2of 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Question"/>
          <p:cNvSpPr>
            <a:spLocks noGrp="1"/>
          </p:cNvSpPr>
          <p:nvPr>
            <p:ph sz="quarter" idx="15" hasCustomPrompt="1"/>
          </p:nvPr>
        </p:nvSpPr>
        <p:spPr>
          <a:xfrm>
            <a:off x="304800" y="1752600"/>
            <a:ext cx="8534400" cy="4419600"/>
          </a:xfrm>
          <a:prstGeom prst="rect">
            <a:avLst/>
          </a:prstGeom>
        </p:spPr>
        <p:txBody>
          <a:bodyPr/>
          <a:lstStyle>
            <a:lvl1pPr marL="12700" indent="0">
              <a:spcBef>
                <a:spcPts val="1000"/>
              </a:spcBef>
              <a:buNone/>
              <a:tabLst/>
              <a:defRPr sz="3000" b="0" i="0" baseline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803275" indent="-450850">
              <a:spcBef>
                <a:spcPts val="1000"/>
              </a:spcBef>
              <a:buFont typeface="+mj-lt"/>
              <a:buNone/>
              <a:tabLst/>
              <a:defRPr sz="2800" b="0" i="0" baseline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803275" indent="-790575">
              <a:buNone/>
              <a:tabLst/>
              <a:defRPr sz="2800" b="0" i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</a:lstStyle>
          <a:p>
            <a:pPr lvl="0"/>
            <a:r>
              <a:rPr lang="en-US" b="0" i="0" dirty="0">
                <a:latin typeface="Source Sans Pro" charset="0"/>
                <a:ea typeface="Source Sans Pro" charset="0"/>
                <a:cs typeface="Source Sans Pro" charset="0"/>
              </a:rPr>
              <a:t>Which one of these statements about the accrual basis of accounting is false?</a:t>
            </a:r>
          </a:p>
          <a:p>
            <a:pPr lvl="1"/>
            <a:r>
              <a:rPr lang="en-US" dirty="0"/>
              <a:t>a.	Companies record events that change their financial statements in the period in which events occur, even if cash was not exchanged.</a:t>
            </a:r>
          </a:p>
          <a:p>
            <a:pPr lvl="2"/>
            <a:r>
              <a:rPr lang="en-US" dirty="0"/>
              <a:t>✔️b.	Companies recognize revenue in the period in which the performance obligation is satisfied.</a:t>
            </a:r>
          </a:p>
          <a:p>
            <a:pPr lvl="1"/>
            <a:r>
              <a:rPr lang="en-US" dirty="0"/>
              <a:t>c.	This basis is accord with generally accepted accounting principles.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19427-F580-D146-B60E-4CADEE7549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©2019 John Wiley &amp; Son, Inc. </a:t>
            </a:r>
          </a:p>
        </p:txBody>
      </p:sp>
      <p:sp>
        <p:nvSpPr>
          <p:cNvPr id="18" name="Title"/>
          <p:cNvSpPr>
            <a:spLocks noGrp="1"/>
          </p:cNvSpPr>
          <p:nvPr>
            <p:ph sz="quarter" idx="16"/>
          </p:nvPr>
        </p:nvSpPr>
        <p:spPr>
          <a:xfrm>
            <a:off x="304800" y="762000"/>
            <a:ext cx="8534400" cy="990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000" b="0" i="0" baseline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3935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erm: Version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"/>
          <p:cNvSpPr>
            <a:spLocks noGrp="1"/>
          </p:cNvSpPr>
          <p:nvPr>
            <p:ph sz="quarter" idx="17" hasCustomPrompt="1"/>
          </p:nvPr>
        </p:nvSpPr>
        <p:spPr>
          <a:xfrm>
            <a:off x="304800" y="762000"/>
            <a:ext cx="8534400" cy="990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000" b="0" i="0" baseline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Language</a:t>
            </a:r>
          </a:p>
        </p:txBody>
      </p:sp>
      <p:sp>
        <p:nvSpPr>
          <p:cNvPr id="7" name="Definition of Key Term"/>
          <p:cNvSpPr>
            <a:spLocks noGrp="1"/>
          </p:cNvSpPr>
          <p:nvPr>
            <p:ph sz="quarter" idx="15" hasCustomPrompt="1"/>
          </p:nvPr>
        </p:nvSpPr>
        <p:spPr>
          <a:xfrm>
            <a:off x="304800" y="1752600"/>
            <a:ext cx="8534400" cy="4114800"/>
          </a:xfrm>
          <a:prstGeom prst="rect">
            <a:avLst/>
          </a:prstGeom>
        </p:spPr>
        <p:txBody>
          <a:bodyPr/>
          <a:lstStyle>
            <a:lvl1pPr marL="292608" indent="-292608">
              <a:spcBef>
                <a:spcPts val="1000"/>
              </a:spcBef>
              <a:buFont typeface="Arial" charset="0"/>
              <a:buChar char="•"/>
              <a:defRPr sz="3000" b="0" i="0" baseline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803275" indent="-450850">
              <a:spcBef>
                <a:spcPts val="1000"/>
              </a:spcBef>
              <a:buFont typeface="+mj-lt"/>
              <a:buAutoNum type="alphaLcPeriod"/>
              <a:tabLst/>
              <a:defRPr sz="2800" b="0" i="0" baseline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defRPr>
            </a:lvl2pPr>
          </a:lstStyle>
          <a:p>
            <a:pPr lvl="0"/>
            <a:r>
              <a:rPr lang="en-US" dirty="0"/>
              <a:t>Form of communication using sounds and symbols combined according to specified rules</a:t>
            </a:r>
          </a:p>
        </p:txBody>
      </p:sp>
      <p:sp>
        <p:nvSpPr>
          <p:cNvPr id="9" name="Media LInk"/>
          <p:cNvSpPr>
            <a:spLocks noGrp="1"/>
          </p:cNvSpPr>
          <p:nvPr>
            <p:ph sz="quarter" idx="16" hasCustomPrompt="1"/>
          </p:nvPr>
        </p:nvSpPr>
        <p:spPr>
          <a:xfrm>
            <a:off x="304800" y="5867400"/>
            <a:ext cx="8534400" cy="60960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2200" b="0" i="0" baseline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algn="r">
              <a:defRPr/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 dirty="0"/>
              <a:t>Media link placeholder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19427-F580-D146-B60E-4CADEE7549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©2019 John Wiley &amp; Son, Inc. </a:t>
            </a:r>
          </a:p>
        </p:txBody>
      </p:sp>
    </p:spTree>
    <p:extLst>
      <p:ext uri="{BB962C8B-B14F-4D97-AF65-F5344CB8AC3E}">
        <p14:creationId xmlns:p14="http://schemas.microsoft.com/office/powerpoint/2010/main" val="700609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pener: Version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N"/>
          <p:cNvSpPr>
            <a:spLocks noGrp="1"/>
          </p:cNvSpPr>
          <p:nvPr>
            <p:ph sz="quarter" idx="19" hasCustomPrompt="1"/>
          </p:nvPr>
        </p:nvSpPr>
        <p:spPr>
          <a:xfrm>
            <a:off x="152400" y="228600"/>
            <a:ext cx="8839200" cy="533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000" b="1" i="0" baseline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Chapter 1</a:t>
            </a:r>
          </a:p>
        </p:txBody>
      </p:sp>
      <p:sp>
        <p:nvSpPr>
          <p:cNvPr id="14" name="CT"/>
          <p:cNvSpPr>
            <a:spLocks noGrp="1"/>
          </p:cNvSpPr>
          <p:nvPr>
            <p:ph sz="quarter" idx="20" hasCustomPrompt="1"/>
          </p:nvPr>
        </p:nvSpPr>
        <p:spPr>
          <a:xfrm>
            <a:off x="152400" y="762000"/>
            <a:ext cx="8839200" cy="22860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800" b="0" i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en-US" dirty="0"/>
              <a:t>Click to Edit Chapter Title</a:t>
            </a:r>
          </a:p>
        </p:txBody>
      </p:sp>
      <p:sp>
        <p:nvSpPr>
          <p:cNvPr id="8" name="Title "/>
          <p:cNvSpPr>
            <a:spLocks noGrp="1"/>
          </p:cNvSpPr>
          <p:nvPr>
            <p:ph type="title" hasCustomPrompt="1"/>
          </p:nvPr>
        </p:nvSpPr>
        <p:spPr>
          <a:xfrm>
            <a:off x="152400" y="3505200"/>
            <a:ext cx="8839200" cy="1524000"/>
          </a:xfrm>
          <a:prstGeom prst="rect">
            <a:avLst/>
          </a:prstGeom>
        </p:spPr>
        <p:txBody>
          <a:bodyPr anchor="b"/>
          <a:lstStyle>
            <a:lvl1pPr>
              <a:defRPr sz="6200" b="0" i="0" baseline="0">
                <a:latin typeface="Source Sans Pro Light" charset="0"/>
                <a:ea typeface="Source Sans Pro Light" charset="0"/>
                <a:cs typeface="Source Sans Pro Light" charset="0"/>
              </a:defRPr>
            </a:lvl1pPr>
          </a:lstStyle>
          <a:p>
            <a:r>
              <a:rPr lang="en-US" dirty="0"/>
              <a:t>Click to Edit Book Title</a:t>
            </a:r>
          </a:p>
        </p:txBody>
      </p:sp>
      <p:sp>
        <p:nvSpPr>
          <p:cNvPr id="15" name="Edition"/>
          <p:cNvSpPr>
            <a:spLocks noGrp="1"/>
          </p:cNvSpPr>
          <p:nvPr>
            <p:ph sz="quarter" idx="17" hasCustomPrompt="1"/>
          </p:nvPr>
        </p:nvSpPr>
        <p:spPr>
          <a:xfrm>
            <a:off x="152400" y="5029200"/>
            <a:ext cx="8839200" cy="7620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900" b="1" i="0" baseline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 sz="2900" b="1" i="0" dirty="0">
                <a:latin typeface="Source Sans Pro" charset="0"/>
                <a:ea typeface="Source Sans Pro" charset="0"/>
                <a:cs typeface="Source Sans Pro" charset="0"/>
              </a:rPr>
              <a:t>Third Edition</a:t>
            </a:r>
            <a:endParaRPr lang="en-US" dirty="0"/>
          </a:p>
        </p:txBody>
      </p:sp>
      <p:sp>
        <p:nvSpPr>
          <p:cNvPr id="16" name="Author"/>
          <p:cNvSpPr>
            <a:spLocks noGrp="1"/>
          </p:cNvSpPr>
          <p:nvPr>
            <p:ph sz="quarter" idx="18" hasCustomPrompt="1"/>
          </p:nvPr>
        </p:nvSpPr>
        <p:spPr>
          <a:xfrm>
            <a:off x="152400" y="6096000"/>
            <a:ext cx="8839200" cy="533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="0" i="0" baseline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 b="0" i="0" dirty="0">
                <a:latin typeface="Source Sans Pro" charset="0"/>
                <a:ea typeface="Source Sans Pro" charset="0"/>
                <a:cs typeface="Source Sans Pro" charset="0"/>
              </a:rPr>
              <a:t>David Klein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423207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erm: Version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"/>
          <p:cNvSpPr>
            <a:spLocks noGrp="1"/>
          </p:cNvSpPr>
          <p:nvPr>
            <p:ph sz="quarter" idx="16" hasCustomPrompt="1"/>
          </p:nvPr>
        </p:nvSpPr>
        <p:spPr>
          <a:xfrm>
            <a:off x="304800" y="838201"/>
            <a:ext cx="8534400" cy="1066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000" b="0" i="0" baseline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Anatomy and Physiology Defined</a:t>
            </a:r>
          </a:p>
        </p:txBody>
      </p:sp>
      <p:sp>
        <p:nvSpPr>
          <p:cNvPr id="7" name="Definition of Key Term"/>
          <p:cNvSpPr>
            <a:spLocks noGrp="1"/>
          </p:cNvSpPr>
          <p:nvPr>
            <p:ph sz="quarter" idx="15" hasCustomPrompt="1"/>
          </p:nvPr>
        </p:nvSpPr>
        <p:spPr>
          <a:xfrm>
            <a:off x="304800" y="1905000"/>
            <a:ext cx="8534400" cy="3962400"/>
          </a:xfrm>
          <a:prstGeom prst="rect">
            <a:avLst/>
          </a:prstGeom>
        </p:spPr>
        <p:txBody>
          <a:bodyPr/>
          <a:lstStyle>
            <a:lvl1pPr marL="292608" indent="-292608">
              <a:spcBef>
                <a:spcPts val="1000"/>
              </a:spcBef>
              <a:buClr>
                <a:schemeClr val="accent2"/>
              </a:buClr>
              <a:buFont typeface="Arial" charset="0"/>
              <a:buChar char="•"/>
              <a:defRPr sz="3000" b="0" i="0" baseline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803275" indent="-450850">
              <a:spcBef>
                <a:spcPts val="1000"/>
              </a:spcBef>
              <a:buFont typeface="+mj-lt"/>
              <a:buAutoNum type="alphaLcPeriod"/>
              <a:tabLst/>
              <a:defRPr sz="2800" b="0" i="0" baseline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defRPr>
            </a:lvl2pPr>
          </a:lstStyle>
          <a:p>
            <a:pPr lvl="0"/>
            <a:r>
              <a:rPr lang="en-US" dirty="0"/>
              <a:t>Anatomy is the science of structure and the relationships among structures.</a:t>
            </a:r>
          </a:p>
          <a:p>
            <a:pPr lvl="0"/>
            <a:r>
              <a:rPr lang="en-US" dirty="0"/>
              <a:t>Physiology is the science of body functions, that is, how the body parts work.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19427-F580-D146-B60E-4CADEE7549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©2019 John Wiley &amp; Son, Inc. </a:t>
            </a:r>
          </a:p>
        </p:txBody>
      </p:sp>
    </p:spTree>
    <p:extLst>
      <p:ext uri="{BB962C8B-B14F-4D97-AF65-F5344CB8AC3E}">
        <p14:creationId xmlns:p14="http://schemas.microsoft.com/office/powerpoint/2010/main" val="6622711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for Fig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"/>
          <p:cNvSpPr>
            <a:spLocks noGrp="1"/>
          </p:cNvSpPr>
          <p:nvPr>
            <p:ph sz="quarter" idx="15" hasCustomPrompt="1"/>
          </p:nvPr>
        </p:nvSpPr>
        <p:spPr>
          <a:xfrm>
            <a:off x="304800" y="5029200"/>
            <a:ext cx="8534400" cy="1143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000"/>
              </a:spcBef>
              <a:buFont typeface="Arial" charset="0"/>
              <a:buNone/>
              <a:defRPr sz="2000" b="0" i="0" baseline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803275" indent="-450850">
              <a:spcBef>
                <a:spcPts val="1000"/>
              </a:spcBef>
              <a:buFont typeface="+mj-lt"/>
              <a:buAutoNum type="alphaLcPeriod"/>
              <a:tabLst/>
              <a:defRPr sz="2800" b="0" i="0" baseline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defRPr>
            </a:lvl2pPr>
          </a:lstStyle>
          <a:p>
            <a:pPr lvl="0"/>
            <a:r>
              <a:rPr lang="en-US" sz="2000" dirty="0"/>
              <a:t>Figure 4.5 Figure title placeholder</a:t>
            </a:r>
          </a:p>
          <a:p>
            <a:pPr lvl="0"/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19427-F580-D146-B60E-4CADEE7549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©2019 John Wiley &amp; Son, Inc. 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6"/>
          </p:nvPr>
        </p:nvSpPr>
        <p:spPr>
          <a:xfrm>
            <a:off x="304800" y="1752600"/>
            <a:ext cx="8534400" cy="3276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 b="0" i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8" name="Title "/>
          <p:cNvSpPr>
            <a:spLocks noGrp="1"/>
          </p:cNvSpPr>
          <p:nvPr>
            <p:ph type="title" hasCustomPrompt="1"/>
          </p:nvPr>
        </p:nvSpPr>
        <p:spPr>
          <a:xfrm>
            <a:off x="304800" y="762001"/>
            <a:ext cx="8534400" cy="990600"/>
          </a:xfrm>
          <a:prstGeom prst="rect">
            <a:avLst/>
          </a:prstGeom>
        </p:spPr>
        <p:txBody>
          <a:bodyPr/>
          <a:lstStyle>
            <a:lvl1pPr>
              <a:defRPr sz="4000" b="0" i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Section or Topic Heading</a:t>
            </a:r>
          </a:p>
        </p:txBody>
      </p:sp>
    </p:spTree>
    <p:extLst>
      <p:ext uri="{BB962C8B-B14F-4D97-AF65-F5344CB8AC3E}">
        <p14:creationId xmlns:p14="http://schemas.microsoft.com/office/powerpoint/2010/main" val="9771030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"/>
          <p:cNvSpPr>
            <a:spLocks noGrp="1"/>
          </p:cNvSpPr>
          <p:nvPr>
            <p:ph type="title" hasCustomPrompt="1"/>
          </p:nvPr>
        </p:nvSpPr>
        <p:spPr>
          <a:xfrm>
            <a:off x="304800" y="762001"/>
            <a:ext cx="8534400" cy="990600"/>
          </a:xfrm>
          <a:prstGeom prst="rect">
            <a:avLst/>
          </a:prstGeom>
        </p:spPr>
        <p:txBody>
          <a:bodyPr/>
          <a:lstStyle>
            <a:lvl1pPr>
              <a:defRPr sz="4000" b="0" i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Section or Topic Heading</a:t>
            </a:r>
          </a:p>
        </p:txBody>
      </p:sp>
      <p:sp>
        <p:nvSpPr>
          <p:cNvPr id="6" name="Content Placeholder"/>
          <p:cNvSpPr>
            <a:spLocks noGrp="1"/>
          </p:cNvSpPr>
          <p:nvPr>
            <p:ph sz="quarter" idx="16"/>
          </p:nvPr>
        </p:nvSpPr>
        <p:spPr>
          <a:xfrm>
            <a:off x="304800" y="1752600"/>
            <a:ext cx="8534400" cy="46037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 b="0" i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3" name="Slide Number Placeholder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19427-F580-D146-B60E-4CADEE7549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©2019 John Wiley &amp; Son, Inc. </a:t>
            </a:r>
          </a:p>
        </p:txBody>
      </p:sp>
    </p:spTree>
    <p:extLst>
      <p:ext uri="{BB962C8B-B14F-4D97-AF65-F5344CB8AC3E}">
        <p14:creationId xmlns:p14="http://schemas.microsoft.com/office/powerpoint/2010/main" val="25397916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"/>
          <p:cNvSpPr>
            <a:spLocks noGrp="1"/>
          </p:cNvSpPr>
          <p:nvPr>
            <p:ph type="title" hasCustomPrompt="1"/>
          </p:nvPr>
        </p:nvSpPr>
        <p:spPr>
          <a:xfrm>
            <a:off x="304800" y="762001"/>
            <a:ext cx="8534400" cy="990600"/>
          </a:xfrm>
          <a:prstGeom prst="rect">
            <a:avLst/>
          </a:prstGeom>
        </p:spPr>
        <p:txBody>
          <a:bodyPr/>
          <a:lstStyle>
            <a:lvl1pPr>
              <a:defRPr sz="4000" b="0" i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Section or Topic Heading</a:t>
            </a:r>
          </a:p>
        </p:txBody>
      </p:sp>
      <p:sp>
        <p:nvSpPr>
          <p:cNvPr id="6" name="Content Placeholder 1"/>
          <p:cNvSpPr>
            <a:spLocks noGrp="1"/>
          </p:cNvSpPr>
          <p:nvPr>
            <p:ph sz="quarter" idx="16"/>
          </p:nvPr>
        </p:nvSpPr>
        <p:spPr>
          <a:xfrm>
            <a:off x="304800" y="1752600"/>
            <a:ext cx="4114800" cy="46037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 b="0" i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sz="quarter" idx="17"/>
          </p:nvPr>
        </p:nvSpPr>
        <p:spPr>
          <a:xfrm>
            <a:off x="4724400" y="1752600"/>
            <a:ext cx="4114800" cy="46037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 b="0" i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3" name="Slide Number Placeholder 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19427-F580-D146-B60E-4CADEE7549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©2019 John Wiley &amp; Son, Inc. </a:t>
            </a:r>
          </a:p>
        </p:txBody>
      </p:sp>
    </p:spTree>
    <p:extLst>
      <p:ext uri="{BB962C8B-B14F-4D97-AF65-F5344CB8AC3E}">
        <p14:creationId xmlns:p14="http://schemas.microsoft.com/office/powerpoint/2010/main" val="126476041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"/>
          <p:cNvSpPr>
            <a:spLocks noGrp="1"/>
          </p:cNvSpPr>
          <p:nvPr>
            <p:ph type="title" hasCustomPrompt="1"/>
          </p:nvPr>
        </p:nvSpPr>
        <p:spPr>
          <a:xfrm>
            <a:off x="304800" y="762001"/>
            <a:ext cx="8534400" cy="990600"/>
          </a:xfrm>
          <a:prstGeom prst="rect">
            <a:avLst/>
          </a:prstGeom>
        </p:spPr>
        <p:txBody>
          <a:bodyPr/>
          <a:lstStyle>
            <a:lvl1pPr>
              <a:defRPr sz="4000" b="0" i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Section or Topic Heading</a:t>
            </a:r>
          </a:p>
        </p:txBody>
      </p:sp>
      <p:sp>
        <p:nvSpPr>
          <p:cNvPr id="6" name="Content Placeholder 1"/>
          <p:cNvSpPr>
            <a:spLocks noGrp="1"/>
          </p:cNvSpPr>
          <p:nvPr>
            <p:ph sz="quarter" idx="16"/>
          </p:nvPr>
        </p:nvSpPr>
        <p:spPr>
          <a:xfrm>
            <a:off x="304800" y="1752600"/>
            <a:ext cx="4114800" cy="2819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 b="0" i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sz="quarter" idx="17"/>
          </p:nvPr>
        </p:nvSpPr>
        <p:spPr>
          <a:xfrm>
            <a:off x="4724400" y="1752600"/>
            <a:ext cx="4114800" cy="2819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 b="0" i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8"/>
          </p:nvPr>
        </p:nvSpPr>
        <p:spPr>
          <a:xfrm>
            <a:off x="2286000" y="4724400"/>
            <a:ext cx="4572000" cy="14890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 b="0" i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19427-F580-D146-B60E-4CADEE7549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©2019 John Wiley &amp; Son, Inc. </a:t>
            </a:r>
          </a:p>
        </p:txBody>
      </p:sp>
    </p:spTree>
    <p:extLst>
      <p:ext uri="{BB962C8B-B14F-4D97-AF65-F5344CB8AC3E}">
        <p14:creationId xmlns:p14="http://schemas.microsoft.com/office/powerpoint/2010/main" val="61329841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Slide: Version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20738"/>
            <a:ext cx="8534400" cy="44529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0" i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04800" y="5350050"/>
            <a:ext cx="8534400" cy="309975"/>
          </a:xfrm>
          <a:prstGeom prst="rect">
            <a:avLst/>
          </a:prstGeom>
        </p:spPr>
        <p:txBody>
          <a:bodyPr/>
          <a:lstStyle>
            <a:lvl1pPr>
              <a:defRPr sz="2000" b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 sz="2000" dirty="0"/>
              <a:t>Figure Title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 hasCustomPrompt="1"/>
          </p:nvPr>
        </p:nvSpPr>
        <p:spPr>
          <a:xfrm>
            <a:off x="304800" y="5780675"/>
            <a:ext cx="8534400" cy="4677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0" i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 sz="2000" dirty="0"/>
              <a:t>Figure 4.5 Figure title placeholder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381250" cy="365125"/>
          </a:xfrm>
        </p:spPr>
        <p:txBody>
          <a:bodyPr/>
          <a:lstStyle/>
          <a:p>
            <a:fld id="{42181430-7FCB-BA4C-90CE-EB7ACCC9EC5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©2019 John Wiley &amp; Son, Inc. </a:t>
            </a:r>
          </a:p>
        </p:txBody>
      </p:sp>
    </p:spTree>
    <p:extLst>
      <p:ext uri="{BB962C8B-B14F-4D97-AF65-F5344CB8AC3E}">
        <p14:creationId xmlns:p14="http://schemas.microsoft.com/office/powerpoint/2010/main" val="126673764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Slide: Version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20738"/>
            <a:ext cx="8534400" cy="49704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0" i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>
          <a:xfrm>
            <a:off x="304800" y="5920581"/>
            <a:ext cx="8534400" cy="435770"/>
          </a:xfrm>
          <a:prstGeom prst="rect">
            <a:avLst/>
          </a:prstGeom>
        </p:spPr>
        <p:txBody>
          <a:bodyPr/>
          <a:lstStyle>
            <a:lvl1pPr algn="ctr"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Image Title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381250" cy="365125"/>
          </a:xfrm>
        </p:spPr>
        <p:txBody>
          <a:bodyPr/>
          <a:lstStyle/>
          <a:p>
            <a:fld id="{42181430-7FCB-BA4C-90CE-EB7ACCC9EC5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©2019 John Wiley &amp; Son, Inc. 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Outline: Version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BBL"/>
          <p:cNvSpPr>
            <a:spLocks noGrp="1"/>
          </p:cNvSpPr>
          <p:nvPr>
            <p:ph sz="quarter" idx="10" hasCustomPrompt="1"/>
          </p:nvPr>
        </p:nvSpPr>
        <p:spPr>
          <a:xfrm>
            <a:off x="304800" y="1752600"/>
            <a:ext cx="8534400" cy="4495800"/>
          </a:xfrm>
          <a:prstGeom prst="rect">
            <a:avLst/>
          </a:prstGeom>
        </p:spPr>
        <p:txBody>
          <a:bodyPr/>
          <a:lstStyle>
            <a:lvl1pPr marL="295275" indent="-295275">
              <a:buClr>
                <a:schemeClr val="accent2"/>
              </a:buClr>
              <a:tabLst/>
              <a:defRPr sz="3000" b="0" i="0" baseline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 sz="2800" b="0" i="0">
                <a:latin typeface="Source Sans Pro" charset="0"/>
                <a:ea typeface="Source Sans Pro" charset="0"/>
                <a:cs typeface="Source Sans Pro" charset="0"/>
              </a:defRPr>
            </a:lvl2pPr>
            <a:lvl3pPr>
              <a:defRPr sz="2800" b="0" i="0">
                <a:latin typeface="Source Sans Pro" charset="0"/>
                <a:ea typeface="Source Sans Pro" charset="0"/>
                <a:cs typeface="Source Sans Pro" charset="0"/>
              </a:defRPr>
            </a:lvl3pPr>
            <a:lvl4pPr>
              <a:defRPr sz="2800" b="0" i="0">
                <a:latin typeface="Source Sans Pro" charset="0"/>
                <a:ea typeface="Source Sans Pro" charset="0"/>
                <a:cs typeface="Source Sans Pro" charset="0"/>
              </a:defRPr>
            </a:lvl4pPr>
            <a:lvl5pPr>
              <a:defRPr sz="2800" b="0" i="0">
                <a:latin typeface="Source Sans Pro" charset="0"/>
                <a:ea typeface="Source Sans Pro" charset="0"/>
                <a:cs typeface="Source Sans Pro" charset="0"/>
              </a:defRPr>
            </a:lvl5pPr>
          </a:lstStyle>
          <a:p>
            <a:pPr lvl="0"/>
            <a:r>
              <a:rPr lang="en-US" dirty="0"/>
              <a:t>This Is a Sample Outline for One-Column</a:t>
            </a:r>
          </a:p>
          <a:p>
            <a:pPr lvl="0"/>
            <a:r>
              <a:rPr lang="en-US" dirty="0"/>
              <a:t>It Is One-Column Only</a:t>
            </a:r>
          </a:p>
          <a:p>
            <a:pPr lvl="0"/>
            <a:r>
              <a:rPr lang="en-US" dirty="0"/>
              <a:t>This Outline Has H1 Headings Only</a:t>
            </a:r>
          </a:p>
          <a:p>
            <a:pPr lvl="0"/>
            <a:r>
              <a:rPr lang="en-US" dirty="0"/>
              <a:t>The Headings Are in Title Case, Matching the </a:t>
            </a:r>
            <a:r>
              <a:rPr lang="en-US" dirty="0" err="1"/>
              <a:t>eText</a:t>
            </a:r>
            <a:r>
              <a:rPr lang="en-US" dirty="0"/>
              <a:t>; This Can Vary by Title</a:t>
            </a:r>
          </a:p>
          <a:p>
            <a:pPr lvl="0"/>
            <a:r>
              <a:rPr lang="en-US" dirty="0"/>
              <a:t>This List Is Bulleted</a:t>
            </a:r>
          </a:p>
          <a:p>
            <a:pPr lvl="0"/>
            <a:r>
              <a:rPr lang="en-US" dirty="0"/>
              <a:t>The Outline Slide Has a Footer</a:t>
            </a:r>
          </a:p>
          <a:p>
            <a:pPr lvl="0"/>
            <a:r>
              <a:rPr lang="en-US" dirty="0"/>
              <a:t>Outline Items Usually Have No Ending Punctuation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19427-F580-D146-B60E-4CADEE75497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©2019 John Wiley &amp; Son, Inc.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95274" y="777241"/>
            <a:ext cx="8543926" cy="975360"/>
          </a:xfrm>
          <a:prstGeom prst="rect">
            <a:avLst/>
          </a:prstGeom>
        </p:spPr>
        <p:txBody>
          <a:bodyPr/>
          <a:lstStyle>
            <a:lvl1pPr>
              <a:defRPr sz="4000" b="0" i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Chapter Outline</a:t>
            </a:r>
          </a:p>
        </p:txBody>
      </p:sp>
    </p:spTree>
    <p:extLst>
      <p:ext uri="{BB962C8B-B14F-4D97-AF65-F5344CB8AC3E}">
        <p14:creationId xmlns:p14="http://schemas.microsoft.com/office/powerpoint/2010/main" val="1866936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Outline: Version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BBL 2-col"/>
          <p:cNvSpPr>
            <a:spLocks noGrp="1"/>
          </p:cNvSpPr>
          <p:nvPr>
            <p:ph sz="quarter" idx="12" hasCustomPrompt="1"/>
          </p:nvPr>
        </p:nvSpPr>
        <p:spPr>
          <a:xfrm>
            <a:off x="304800" y="1752600"/>
            <a:ext cx="8534400" cy="4419600"/>
          </a:xfrm>
          <a:prstGeom prst="rect">
            <a:avLst/>
          </a:prstGeom>
        </p:spPr>
        <p:txBody>
          <a:bodyPr numCol="2" spcCol="548640"/>
          <a:lstStyle>
            <a:lvl1pPr marL="292608" marR="0" indent="-292608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Tx/>
              <a:buFont typeface="Arial"/>
              <a:buChar char="•"/>
              <a:tabLst/>
              <a:defRPr sz="3000" b="0" i="0" baseline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 sz="2800" b="0" i="0">
                <a:latin typeface="Source Sans Pro" charset="0"/>
                <a:ea typeface="Source Sans Pro" charset="0"/>
                <a:cs typeface="Source Sans Pro" charset="0"/>
              </a:defRPr>
            </a:lvl2pPr>
            <a:lvl3pPr>
              <a:defRPr sz="2800" b="0" i="0">
                <a:latin typeface="Source Sans Pro" charset="0"/>
                <a:ea typeface="Source Sans Pro" charset="0"/>
                <a:cs typeface="Source Sans Pro" charset="0"/>
              </a:defRPr>
            </a:lvl3pPr>
            <a:lvl4pPr>
              <a:defRPr sz="2800" b="0" i="0">
                <a:latin typeface="Source Sans Pro" charset="0"/>
                <a:ea typeface="Source Sans Pro" charset="0"/>
                <a:cs typeface="Source Sans Pro" charset="0"/>
              </a:defRPr>
            </a:lvl4pPr>
            <a:lvl5pPr>
              <a:defRPr sz="2800" b="0" i="0">
                <a:latin typeface="Source Sans Pro" charset="0"/>
                <a:ea typeface="Source Sans Pro" charset="0"/>
                <a:cs typeface="Source Sans Pro" charset="0"/>
              </a:defRPr>
            </a:lvl5pPr>
          </a:lstStyle>
          <a:p>
            <a:pPr lvl="0"/>
            <a:r>
              <a:rPr lang="en-US" dirty="0"/>
              <a:t>This Is a Sample Outline For Two-Column</a:t>
            </a:r>
          </a:p>
          <a:p>
            <a:pPr lvl="0"/>
            <a:r>
              <a:rPr lang="en-US" dirty="0"/>
              <a:t>This Outline Has No Sub-lists</a:t>
            </a:r>
          </a:p>
          <a:p>
            <a:pPr lvl="0"/>
            <a:r>
              <a:rPr lang="en-US" dirty="0"/>
              <a:t>This List Is Bulleted</a:t>
            </a:r>
          </a:p>
          <a:p>
            <a:pPr lvl="0"/>
            <a:r>
              <a:rPr lang="en-US" dirty="0"/>
              <a:t>The Outline Slide Has A Footer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Outline Items Usually Have No Ending Punctuation</a:t>
            </a:r>
          </a:p>
          <a:p>
            <a:pPr lvl="0"/>
            <a:r>
              <a:rPr lang="en-US" dirty="0"/>
              <a:t>This is Another Heading</a:t>
            </a:r>
          </a:p>
          <a:p>
            <a:pPr lvl="0"/>
            <a:r>
              <a:rPr lang="en-US" dirty="0"/>
              <a:t>This is Another Heading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67B19427-F580-D146-B60E-4CADEE75497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dirty="0"/>
              <a:t>Copyright ©2019 John Wiley &amp; Son, Inc. 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304800" y="777241"/>
            <a:ext cx="8534400" cy="975360"/>
          </a:xfrm>
          <a:prstGeom prst="rect">
            <a:avLst/>
          </a:prstGeom>
        </p:spPr>
        <p:txBody>
          <a:bodyPr/>
          <a:lstStyle>
            <a:lvl1pPr>
              <a:defRPr sz="4000" b="0" i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Chapter Outline</a:t>
            </a:r>
          </a:p>
        </p:txBody>
      </p:sp>
    </p:spTree>
    <p:extLst>
      <p:ext uri="{BB962C8B-B14F-4D97-AF65-F5344CB8AC3E}">
        <p14:creationId xmlns:p14="http://schemas.microsoft.com/office/powerpoint/2010/main" val="993600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Outline: Version C1 (single#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BNL"/>
          <p:cNvSpPr>
            <a:spLocks noGrp="1"/>
          </p:cNvSpPr>
          <p:nvPr>
            <p:ph sz="quarter" idx="12" hasCustomPrompt="1"/>
          </p:nvPr>
        </p:nvSpPr>
        <p:spPr>
          <a:xfrm>
            <a:off x="304800" y="1752600"/>
            <a:ext cx="8534400" cy="4495800"/>
          </a:xfrm>
          <a:prstGeom prst="rect">
            <a:avLst/>
          </a:prstGeom>
        </p:spPr>
        <p:txBody>
          <a:bodyPr/>
          <a:lstStyle>
            <a:lvl1pPr marL="514350" indent="-514350">
              <a:buClr>
                <a:schemeClr val="accent2"/>
              </a:buClr>
              <a:buFont typeface="+mj-lt"/>
              <a:buAutoNum type="arabicPeriod"/>
              <a:defRPr sz="3000" b="0" i="0" baseline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 sz="2800" b="0" i="0">
                <a:latin typeface="Source Sans Pro" charset="0"/>
                <a:ea typeface="Source Sans Pro" charset="0"/>
                <a:cs typeface="Source Sans Pro" charset="0"/>
              </a:defRPr>
            </a:lvl2pPr>
            <a:lvl3pPr>
              <a:defRPr sz="2800" b="0" i="0">
                <a:latin typeface="Source Sans Pro" charset="0"/>
                <a:ea typeface="Source Sans Pro" charset="0"/>
                <a:cs typeface="Source Sans Pro" charset="0"/>
              </a:defRPr>
            </a:lvl3pPr>
            <a:lvl4pPr>
              <a:defRPr sz="2800" b="0" i="0">
                <a:latin typeface="Source Sans Pro" charset="0"/>
                <a:ea typeface="Source Sans Pro" charset="0"/>
                <a:cs typeface="Source Sans Pro" charset="0"/>
              </a:defRPr>
            </a:lvl4pPr>
            <a:lvl5pPr>
              <a:defRPr sz="2800" b="0" i="0">
                <a:latin typeface="Source Sans Pro" charset="0"/>
                <a:ea typeface="Source Sans Pro" charset="0"/>
                <a:cs typeface="Source Sans Pro" charset="0"/>
              </a:defRPr>
            </a:lvl5pPr>
          </a:lstStyle>
          <a:p>
            <a:pPr lvl="0"/>
            <a:r>
              <a:rPr lang="en-US" dirty="0"/>
              <a:t>This Is a Sample Outline for One-Column</a:t>
            </a:r>
          </a:p>
          <a:p>
            <a:pPr lvl="0"/>
            <a:r>
              <a:rPr lang="en-US" dirty="0"/>
              <a:t>It Is One-Column Only</a:t>
            </a:r>
          </a:p>
          <a:p>
            <a:pPr lvl="0"/>
            <a:r>
              <a:rPr lang="en-US" dirty="0"/>
              <a:t>This Outline Has H1 Headings Only</a:t>
            </a:r>
          </a:p>
          <a:p>
            <a:pPr lvl="0"/>
            <a:r>
              <a:rPr lang="en-US" dirty="0"/>
              <a:t>The Headings Are in Title Case, Matching the </a:t>
            </a:r>
            <a:r>
              <a:rPr lang="en-US" dirty="0" err="1"/>
              <a:t>eText</a:t>
            </a:r>
            <a:r>
              <a:rPr lang="en-US" dirty="0"/>
              <a:t>; This Can Vary by Title</a:t>
            </a:r>
          </a:p>
          <a:p>
            <a:pPr lvl="0"/>
            <a:r>
              <a:rPr lang="en-US" dirty="0"/>
              <a:t>This List Is Numbered</a:t>
            </a:r>
          </a:p>
          <a:p>
            <a:pPr lvl="0"/>
            <a:r>
              <a:rPr lang="en-US" dirty="0"/>
              <a:t>The Outline Slide Has a Footer</a:t>
            </a:r>
          </a:p>
          <a:p>
            <a:pPr lvl="0"/>
            <a:r>
              <a:rPr lang="en-US" dirty="0"/>
              <a:t>Outline Items Usually Have No Ending Punctuation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67B19427-F580-D146-B60E-4CADEE75497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dirty="0"/>
              <a:t>Copyright ©2019 John Wiley &amp; Son, Inc. 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304800" y="777241"/>
            <a:ext cx="8534400" cy="975360"/>
          </a:xfrm>
          <a:prstGeom prst="rect">
            <a:avLst/>
          </a:prstGeom>
        </p:spPr>
        <p:txBody>
          <a:bodyPr/>
          <a:lstStyle>
            <a:lvl1pPr>
              <a:defRPr sz="4000" b="0" i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Chapter Outline</a:t>
            </a:r>
          </a:p>
        </p:txBody>
      </p:sp>
    </p:spTree>
    <p:extLst>
      <p:ext uri="{BB962C8B-B14F-4D97-AF65-F5344CB8AC3E}">
        <p14:creationId xmlns:p14="http://schemas.microsoft.com/office/powerpoint/2010/main" val="1786427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Outline: Version C2 (double#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BNL"/>
          <p:cNvSpPr>
            <a:spLocks noGrp="1"/>
          </p:cNvSpPr>
          <p:nvPr>
            <p:ph sz="quarter" idx="14" hasCustomPrompt="1"/>
          </p:nvPr>
        </p:nvSpPr>
        <p:spPr>
          <a:xfrm>
            <a:off x="304800" y="1752600"/>
            <a:ext cx="8534400" cy="4114800"/>
          </a:xfrm>
          <a:prstGeom prst="rect">
            <a:avLst/>
          </a:prstGeom>
        </p:spPr>
        <p:txBody>
          <a:bodyPr/>
          <a:lstStyle>
            <a:lvl1pPr marL="803275" indent="-803275">
              <a:buNone/>
              <a:tabLst/>
              <a:defRPr sz="3000" b="0" i="0" baseline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1.1	This Is a Sample Outline for One-Column and Double-numbered</a:t>
            </a:r>
          </a:p>
          <a:p>
            <a:pPr lvl="0"/>
            <a:r>
              <a:rPr lang="en-US" dirty="0"/>
              <a:t>1.2	It is One-column Only</a:t>
            </a:r>
          </a:p>
          <a:p>
            <a:pPr lvl="0"/>
            <a:r>
              <a:rPr lang="en-US" dirty="0"/>
              <a:t>1.3	This Outline Has No Sub-lists</a:t>
            </a:r>
          </a:p>
          <a:p>
            <a:pPr lvl="0"/>
            <a:r>
              <a:rPr lang="en-US" dirty="0"/>
              <a:t>1.4	This List Is Double-numbered</a:t>
            </a:r>
          </a:p>
          <a:p>
            <a:pPr lvl="0"/>
            <a:r>
              <a:rPr lang="en-US" dirty="0"/>
              <a:t>1.5	The Outline Slide Has a Footer</a:t>
            </a:r>
          </a:p>
          <a:p>
            <a:pPr lvl="0"/>
            <a:r>
              <a:rPr lang="en-US" dirty="0"/>
              <a:t>10.6	Outline Items Usually Have No Ending Punctuation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67B19427-F580-D146-B60E-4CADEE75497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dirty="0"/>
              <a:t>Copyright ©2019 John Wiley &amp; Son, Inc. 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304800" y="777241"/>
            <a:ext cx="8534400" cy="975360"/>
          </a:xfrm>
          <a:prstGeom prst="rect">
            <a:avLst/>
          </a:prstGeom>
        </p:spPr>
        <p:txBody>
          <a:bodyPr/>
          <a:lstStyle>
            <a:lvl1pPr>
              <a:defRPr sz="4000" b="0" i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Chapter Outline</a:t>
            </a:r>
          </a:p>
        </p:txBody>
      </p:sp>
    </p:spTree>
    <p:extLst>
      <p:ext uri="{BB962C8B-B14F-4D97-AF65-F5344CB8AC3E}">
        <p14:creationId xmlns:p14="http://schemas.microsoft.com/office/powerpoint/2010/main" val="1123572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Outline: Version 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BBL"/>
          <p:cNvSpPr>
            <a:spLocks noGrp="1"/>
          </p:cNvSpPr>
          <p:nvPr>
            <p:ph sz="quarter" idx="12" hasCustomPrompt="1"/>
          </p:nvPr>
        </p:nvSpPr>
        <p:spPr>
          <a:xfrm>
            <a:off x="304800" y="1752600"/>
            <a:ext cx="8534400" cy="4495800"/>
          </a:xfrm>
          <a:prstGeom prst="rect">
            <a:avLst/>
          </a:prstGeom>
        </p:spPr>
        <p:txBody>
          <a:bodyPr/>
          <a:lstStyle>
            <a:lvl1pPr marL="292608" marR="0" indent="-292608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Tx/>
              <a:buFont typeface="Arial"/>
              <a:buChar char="•"/>
              <a:tabLst/>
              <a:defRPr sz="3000" b="0" i="0" baseline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621792" marR="0" indent="-32004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Courier New" charset="0"/>
              <a:buChar char="o"/>
              <a:tabLst/>
              <a:defRPr sz="2600" b="0" i="0" baseline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2800" b="0" i="0">
                <a:latin typeface="Source Sans Pro" charset="0"/>
                <a:ea typeface="Source Sans Pro" charset="0"/>
                <a:cs typeface="Source Sans Pro" charset="0"/>
              </a:defRPr>
            </a:lvl3pPr>
            <a:lvl4pPr>
              <a:defRPr sz="2800" b="0" i="0">
                <a:latin typeface="Source Sans Pro" charset="0"/>
                <a:ea typeface="Source Sans Pro" charset="0"/>
                <a:cs typeface="Source Sans Pro" charset="0"/>
              </a:defRPr>
            </a:lvl4pPr>
            <a:lvl5pPr>
              <a:defRPr sz="2800" b="0" i="0">
                <a:latin typeface="Source Sans Pro" charset="0"/>
                <a:ea typeface="Source Sans Pro" charset="0"/>
                <a:cs typeface="Source Sans Pro" charset="0"/>
              </a:defRPr>
            </a:lvl5pPr>
          </a:lstStyle>
          <a:p>
            <a:pPr lvl="0"/>
            <a:r>
              <a:rPr lang="en-US" dirty="0"/>
              <a:t>This Is a Sample Outline for 1-Column </a:t>
            </a:r>
          </a:p>
          <a:p>
            <a:pPr lvl="1"/>
            <a:r>
              <a:rPr lang="en-US" dirty="0"/>
              <a:t>It Has H2s</a:t>
            </a:r>
          </a:p>
          <a:p>
            <a:pPr lvl="0"/>
            <a:r>
              <a:rPr lang="en-US" dirty="0"/>
              <a:t>It Is One-column Only</a:t>
            </a:r>
          </a:p>
          <a:p>
            <a:pPr lvl="1"/>
            <a:r>
              <a:rPr lang="en-US" dirty="0"/>
              <a:t>It Will Probably Not Have Art</a:t>
            </a:r>
          </a:p>
          <a:p>
            <a:pPr lvl="0"/>
            <a:r>
              <a:rPr lang="en-US" dirty="0"/>
              <a:t>This Is a Bulleted List</a:t>
            </a:r>
          </a:p>
          <a:p>
            <a:pPr lvl="1"/>
            <a:r>
              <a:rPr lang="en-US" dirty="0"/>
              <a:t>Make Sure That Any Links Included Here, for Any Reason, Have Descriptive Hyperlinks</a:t>
            </a:r>
          </a:p>
          <a:p>
            <a:pPr lvl="0"/>
            <a:r>
              <a:rPr lang="en-US" dirty="0"/>
              <a:t>Outline Items Usually Have No Ending Punctuation</a:t>
            </a:r>
          </a:p>
          <a:p>
            <a:pPr lvl="1"/>
            <a:r>
              <a:rPr lang="en-US" dirty="0"/>
              <a:t>There is a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7B19427-F580-D146-B60E-4CADEE7549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Copyright ©2019 John Wiley &amp; Son, Inc. 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304800" y="777241"/>
            <a:ext cx="8534400" cy="975360"/>
          </a:xfrm>
          <a:prstGeom prst="rect">
            <a:avLst/>
          </a:prstGeom>
        </p:spPr>
        <p:txBody>
          <a:bodyPr/>
          <a:lstStyle>
            <a:lvl1pPr>
              <a:defRPr sz="4000" b="0" i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Chapter Outline</a:t>
            </a:r>
          </a:p>
        </p:txBody>
      </p:sp>
    </p:spTree>
    <p:extLst>
      <p:ext uri="{BB962C8B-B14F-4D97-AF65-F5344CB8AC3E}">
        <p14:creationId xmlns:p14="http://schemas.microsoft.com/office/powerpoint/2010/main" val="837909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Outline: Version E1 (single#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BNL"/>
          <p:cNvSpPr>
            <a:spLocks noGrp="1"/>
          </p:cNvSpPr>
          <p:nvPr>
            <p:ph sz="quarter" idx="14" hasCustomPrompt="1"/>
          </p:nvPr>
        </p:nvSpPr>
        <p:spPr>
          <a:xfrm>
            <a:off x="304800" y="1752600"/>
            <a:ext cx="8534400" cy="4419600"/>
          </a:xfrm>
          <a:prstGeom prst="rect">
            <a:avLst/>
          </a:prstGeom>
        </p:spPr>
        <p:txBody>
          <a:bodyPr/>
          <a:lstStyle>
            <a:lvl1pPr marL="465138" indent="-465138">
              <a:buClr>
                <a:schemeClr val="accent2"/>
              </a:buClr>
              <a:buFont typeface="+mj-lt"/>
              <a:buAutoNum type="arabicPeriod"/>
              <a:tabLst/>
              <a:defRPr sz="3000" b="0" i="0" baseline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803275" indent="-282575">
              <a:buClr>
                <a:schemeClr val="accent2"/>
              </a:buClr>
              <a:tabLst/>
              <a:defRPr sz="2600" b="0" i="0" baseline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803275" marR="0" indent="-282575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 sz="2600" b="0" i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</a:lstStyle>
          <a:p>
            <a:pPr lvl="0"/>
            <a:r>
              <a:rPr lang="en-US" dirty="0"/>
              <a:t>This Is a Sample Outline for One-Column and single number</a:t>
            </a:r>
          </a:p>
          <a:p>
            <a:pPr lvl="1"/>
            <a:r>
              <a:rPr lang="en-US" dirty="0"/>
              <a:t>The H2 Level Does Not Have a Number</a:t>
            </a:r>
          </a:p>
          <a:p>
            <a:pPr lvl="2"/>
            <a:r>
              <a:rPr lang="en-US" dirty="0"/>
              <a:t>One of the Subheadings May Be a Special Feature  </a:t>
            </a:r>
          </a:p>
          <a:p>
            <a:pPr lvl="0"/>
            <a:r>
              <a:rPr lang="en-US" dirty="0"/>
              <a:t>This Outline Has Two Levels</a:t>
            </a:r>
          </a:p>
          <a:p>
            <a:pPr lvl="1"/>
            <a:r>
              <a:rPr lang="en-US" dirty="0"/>
              <a:t>Outline Items Usually Have No Ending Punctuation</a:t>
            </a:r>
          </a:p>
          <a:p>
            <a:pPr marL="803275" marR="0" lvl="2" indent="-282575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dirty="0"/>
              <a:t>Special Feature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19427-F580-D146-B60E-4CADEE7549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©2019 John Wiley &amp; Son, Inc. 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304800" y="777241"/>
            <a:ext cx="8534400" cy="975360"/>
          </a:xfrm>
          <a:prstGeom prst="rect">
            <a:avLst/>
          </a:prstGeom>
        </p:spPr>
        <p:txBody>
          <a:bodyPr/>
          <a:lstStyle>
            <a:lvl1pPr>
              <a:defRPr sz="4000" b="0" i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Chapter Outline</a:t>
            </a:r>
          </a:p>
        </p:txBody>
      </p:sp>
    </p:spTree>
    <p:extLst>
      <p:ext uri="{BB962C8B-B14F-4D97-AF65-F5344CB8AC3E}">
        <p14:creationId xmlns:p14="http://schemas.microsoft.com/office/powerpoint/2010/main" val="1263432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Outline: Version E2 (double#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BNL"/>
          <p:cNvSpPr>
            <a:spLocks noGrp="1"/>
          </p:cNvSpPr>
          <p:nvPr>
            <p:ph sz="quarter" idx="14" hasCustomPrompt="1"/>
          </p:nvPr>
        </p:nvSpPr>
        <p:spPr>
          <a:xfrm>
            <a:off x="304800" y="1752600"/>
            <a:ext cx="8534400" cy="4343400"/>
          </a:xfrm>
          <a:prstGeom prst="rect">
            <a:avLst/>
          </a:prstGeom>
        </p:spPr>
        <p:txBody>
          <a:bodyPr/>
          <a:lstStyle>
            <a:lvl1pPr marL="803275" indent="-803275">
              <a:buNone/>
              <a:tabLst/>
              <a:defRPr sz="3000" b="0" i="0" baseline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1143000" indent="-292608">
              <a:buClr>
                <a:schemeClr val="accent2"/>
              </a:buClr>
              <a:defRPr sz="2600" b="0" i="0" baseline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marR="0" indent="-292608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 sz="2600" b="0" i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</a:lstStyle>
          <a:p>
            <a:pPr lvl="0"/>
            <a:r>
              <a:rPr lang="en-US" dirty="0"/>
              <a:t>1.1	This Is a Sample Outline for One-Column and Double-numbered</a:t>
            </a:r>
          </a:p>
          <a:p>
            <a:pPr lvl="1"/>
            <a:r>
              <a:rPr lang="en-US" dirty="0"/>
              <a:t>The H2 Level Does Not Have a Number</a:t>
            </a:r>
          </a:p>
          <a:p>
            <a:pPr lvl="2"/>
            <a:r>
              <a:rPr lang="en-US" dirty="0"/>
              <a:t>One of the Subheadings May Be a Special Feature </a:t>
            </a:r>
          </a:p>
          <a:p>
            <a:pPr lvl="0"/>
            <a:r>
              <a:rPr lang="en-US" dirty="0"/>
              <a:t>10.2	This Outline Has Two Levels</a:t>
            </a:r>
          </a:p>
          <a:p>
            <a:pPr lvl="1"/>
            <a:r>
              <a:rPr lang="en-US" dirty="0"/>
              <a:t>Outline Items Usually Have No Ending Punctuation</a:t>
            </a:r>
          </a:p>
          <a:p>
            <a:pPr lvl="2"/>
            <a:r>
              <a:rPr lang="en-US" dirty="0"/>
              <a:t>Special Feature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7B19427-F580-D146-B60E-4CADEE7549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Copyright ©2019 John Wiley &amp; Son, Inc. 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304800" y="777241"/>
            <a:ext cx="8534400" cy="975360"/>
          </a:xfrm>
          <a:prstGeom prst="rect">
            <a:avLst/>
          </a:prstGeom>
        </p:spPr>
        <p:txBody>
          <a:bodyPr/>
          <a:lstStyle>
            <a:lvl1pPr>
              <a:defRPr sz="4000" b="0" i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Chapter Outline</a:t>
            </a:r>
          </a:p>
        </p:txBody>
      </p:sp>
    </p:spTree>
    <p:extLst>
      <p:ext uri="{BB962C8B-B14F-4D97-AF65-F5344CB8AC3E}">
        <p14:creationId xmlns:p14="http://schemas.microsoft.com/office/powerpoint/2010/main" val="104265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5" Type="http://schemas.openxmlformats.org/officeDocument/2006/relationships/theme" Target="../theme/theme6.xml"/><Relationship Id="rId4" Type="http://schemas.openxmlformats.org/officeDocument/2006/relationships/slideLayout" Target="../slideLayouts/slideLayout24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theme" Target="../theme/theme7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3048000"/>
            <a:ext cx="9144000" cy="45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3880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0" r:id="rId1"/>
    <p:sldLayoutId id="2147483941" r:id="rId2"/>
  </p:sldLayoutIdLst>
  <p:hf hd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1100" kern="1200">
          <a:solidFill>
            <a:schemeClr val="tx1"/>
          </a:solidFill>
          <a:latin typeface="Source Sans Pro" charset="0"/>
          <a:ea typeface="Source Sans Pro" charset="0"/>
          <a:cs typeface="Source Sans Pro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0" y="0"/>
            <a:ext cx="9144000" cy="45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7" name="Straight Connector 16"/>
          <p:cNvCxnSpPr/>
          <p:nvPr userDrawn="1"/>
        </p:nvCxnSpPr>
        <p:spPr>
          <a:xfrm>
            <a:off x="0" y="6324600"/>
            <a:ext cx="91440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3812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67B19427-F580-D146-B60E-4CADEE7549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Copyright ©2019 John Wiley &amp; Son, Inc. </a:t>
            </a:r>
          </a:p>
        </p:txBody>
      </p:sp>
    </p:spTree>
    <p:extLst>
      <p:ext uri="{BB962C8B-B14F-4D97-AF65-F5344CB8AC3E}">
        <p14:creationId xmlns:p14="http://schemas.microsoft.com/office/powerpoint/2010/main" val="1611586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42" r:id="rId2"/>
    <p:sldLayoutId id="2147483956" r:id="rId3"/>
    <p:sldLayoutId id="2147483955" r:id="rId4"/>
    <p:sldLayoutId id="2147483957" r:id="rId5"/>
    <p:sldLayoutId id="2147483959" r:id="rId6"/>
    <p:sldLayoutId id="2147483958" r:id="rId7"/>
    <p:sldLayoutId id="2147483960" r:id="rId8"/>
    <p:sldLayoutId id="2147483961" r:id="rId9"/>
    <p:sldLayoutId id="2147483962" r:id="rId10"/>
    <p:sldLayoutId id="2147483963" r:id="rId11"/>
    <p:sldLayoutId id="2147483982" r:id="rId1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45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6324600"/>
            <a:ext cx="91440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3812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67B19427-F580-D146-B60E-4CADEE7549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Copyright ©2019 John Wiley &amp; Son, Inc. </a:t>
            </a:r>
          </a:p>
        </p:txBody>
      </p:sp>
    </p:spTree>
    <p:extLst>
      <p:ext uri="{BB962C8B-B14F-4D97-AF65-F5344CB8AC3E}">
        <p14:creationId xmlns:p14="http://schemas.microsoft.com/office/powerpoint/2010/main" val="1811935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4" r:id="rId1"/>
    <p:sldLayoutId id="2147483964" r:id="rId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45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6324600"/>
            <a:ext cx="91440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3812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67B19427-F580-D146-B60E-4CADEE7549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Copyright ©2019 John Wiley &amp; Son, Inc. </a:t>
            </a:r>
          </a:p>
        </p:txBody>
      </p:sp>
    </p:spTree>
    <p:extLst>
      <p:ext uri="{BB962C8B-B14F-4D97-AF65-F5344CB8AC3E}">
        <p14:creationId xmlns:p14="http://schemas.microsoft.com/office/powerpoint/2010/main" val="332194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6" r:id="rId1"/>
    <p:sldLayoutId id="2147483967" r:id="rId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45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6324600"/>
            <a:ext cx="91440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3812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67B19427-F580-D146-B60E-4CADEE7549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Copyright ©2019 John Wiley &amp; Son, Inc. </a:t>
            </a:r>
          </a:p>
        </p:txBody>
      </p:sp>
    </p:spTree>
    <p:extLst>
      <p:ext uri="{BB962C8B-B14F-4D97-AF65-F5344CB8AC3E}">
        <p14:creationId xmlns:p14="http://schemas.microsoft.com/office/powerpoint/2010/main" val="1616953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9" r:id="rId1"/>
    <p:sldLayoutId id="2147483970" r:id="rId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45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6324600"/>
            <a:ext cx="91440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3812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67B19427-F580-D146-B60E-4CADEE7549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Copyright ©2019 John Wiley &amp; Son, Inc. </a:t>
            </a:r>
          </a:p>
        </p:txBody>
      </p:sp>
    </p:spTree>
    <p:extLst>
      <p:ext uri="{BB962C8B-B14F-4D97-AF65-F5344CB8AC3E}">
        <p14:creationId xmlns:p14="http://schemas.microsoft.com/office/powerpoint/2010/main" val="302625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2" r:id="rId1"/>
    <p:sldLayoutId id="2147483973" r:id="rId2"/>
    <p:sldLayoutId id="2147483974" r:id="rId3"/>
    <p:sldLayoutId id="2147483975" r:id="rId4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40080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Copyright ©2018 John Wiley &amp; Son, Inc.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181430-7FCB-BA4C-90CE-EB7ACCC9EC5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45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6324600"/>
            <a:ext cx="91440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216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8" r:id="rId1"/>
    <p:sldLayoutId id="2147483979" r:id="rId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1600" b="0" i="0" kern="1200">
          <a:solidFill>
            <a:schemeClr val="tx1"/>
          </a:solidFill>
          <a:latin typeface="Source Sans Pro" charset="0"/>
          <a:ea typeface="Source Sans Pro" charset="0"/>
          <a:cs typeface="Source Sans Pro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"/>
          <p:cNvSpPr>
            <a:spLocks noGrp="1"/>
          </p:cNvSpPr>
          <p:nvPr>
            <p:ph type="title" idx="4294967295"/>
          </p:nvPr>
        </p:nvSpPr>
        <p:spPr>
          <a:xfrm>
            <a:off x="171753" y="566143"/>
            <a:ext cx="868203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E1-12! Financial Statement Items</a:t>
            </a:r>
            <a:br>
              <a:rPr lang="en-US" sz="1200" b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en-US" sz="3200" b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en-US" sz="3200" b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en-US" sz="3200" b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en-US" sz="3200" dirty="0"/>
            </a:br>
            <a:br>
              <a:rPr lang="en-US" sz="3200" dirty="0"/>
            </a:br>
            <a:br>
              <a:rPr lang="en-US" sz="3200" dirty="0"/>
            </a:br>
            <a:br>
              <a:rPr lang="en-US" sz="3200" dirty="0"/>
            </a:br>
            <a:br>
              <a:rPr lang="en-US" sz="3200" dirty="0"/>
            </a:br>
            <a:br>
              <a:rPr lang="en-US" sz="3200" dirty="0"/>
            </a:br>
            <a:endParaRPr lang="en-US" sz="3200" dirty="0">
              <a:solidFill>
                <a:schemeClr val="accent3"/>
              </a:solidFill>
            </a:endParaRPr>
          </a:p>
        </p:txBody>
      </p:sp>
      <p:sp>
        <p:nvSpPr>
          <p:cNvPr id="6" name="Slide Number Placeholder 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19427-F580-D146-B60E-4CADEE75497F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Footer Placeholder 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©2019 John Wiley &amp; Son, Inc. </a:t>
            </a:r>
          </a:p>
        </p:txBody>
      </p:sp>
      <p:sp>
        <p:nvSpPr>
          <p:cNvPr id="8" name="COB/LO"/>
          <p:cNvSpPr>
            <a:spLocks noGrp="1"/>
          </p:cNvSpPr>
          <p:nvPr>
            <p:ph sz="quarter" idx="4294967295"/>
          </p:nvPr>
        </p:nvSpPr>
        <p:spPr>
          <a:xfrm>
            <a:off x="228600" y="6410673"/>
            <a:ext cx="489095" cy="276999"/>
          </a:xfrm>
          <a:prstGeom prst="rect">
            <a:avLst/>
          </a:prstGeom>
          <a:noFill/>
        </p:spPr>
        <p:txBody>
          <a:bodyPr lIns="0" rIns="0">
            <a:spAutoFit/>
          </a:bodyPr>
          <a:lstStyle/>
          <a:p>
            <a:pPr marL="60325" lvl="1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LO 4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81B002F-B5A5-44EA-A6C6-A5646D9967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1753" y="1213544"/>
            <a:ext cx="8343900" cy="2609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0620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"/>
          <p:cNvSpPr>
            <a:spLocks noGrp="1"/>
          </p:cNvSpPr>
          <p:nvPr>
            <p:ph type="title" idx="4294967295"/>
          </p:nvPr>
        </p:nvSpPr>
        <p:spPr>
          <a:xfrm>
            <a:off x="171753" y="566143"/>
            <a:ext cx="868203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P1-3! Financial Statement Items</a:t>
            </a:r>
            <a:br>
              <a:rPr lang="en-US" sz="1200" b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en-US" sz="3200" b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en-US" sz="3200" b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en-US" sz="3200" b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en-US" sz="3200" dirty="0"/>
            </a:br>
            <a:br>
              <a:rPr lang="en-US" sz="3200" dirty="0"/>
            </a:br>
            <a:br>
              <a:rPr lang="en-US" sz="3200" dirty="0"/>
            </a:br>
            <a:br>
              <a:rPr lang="en-US" sz="3200" dirty="0"/>
            </a:br>
            <a:br>
              <a:rPr lang="en-US" sz="3200" dirty="0"/>
            </a:br>
            <a:br>
              <a:rPr lang="en-US" sz="3200" dirty="0"/>
            </a:br>
            <a:endParaRPr lang="en-US" sz="3200" dirty="0">
              <a:solidFill>
                <a:schemeClr val="accent3"/>
              </a:solidFill>
            </a:endParaRPr>
          </a:p>
        </p:txBody>
      </p:sp>
      <p:sp>
        <p:nvSpPr>
          <p:cNvPr id="6" name="Slide Number Placeholder 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19427-F580-D146-B60E-4CADEE75497F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Footer Placeholder 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©2019 John Wiley &amp; Son, Inc. </a:t>
            </a:r>
          </a:p>
        </p:txBody>
      </p:sp>
      <p:sp>
        <p:nvSpPr>
          <p:cNvPr id="8" name="COB/LO"/>
          <p:cNvSpPr>
            <a:spLocks noGrp="1"/>
          </p:cNvSpPr>
          <p:nvPr>
            <p:ph sz="quarter" idx="4294967295"/>
          </p:nvPr>
        </p:nvSpPr>
        <p:spPr>
          <a:xfrm>
            <a:off x="228600" y="6410673"/>
            <a:ext cx="489095" cy="276999"/>
          </a:xfrm>
          <a:prstGeom prst="rect">
            <a:avLst/>
          </a:prstGeom>
          <a:noFill/>
        </p:spPr>
        <p:txBody>
          <a:bodyPr lIns="0" rIns="0">
            <a:spAutoFit/>
          </a:bodyPr>
          <a:lstStyle/>
          <a:p>
            <a:pPr marL="60325" lvl="1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LO 4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06B1033-1111-4D3A-BEFC-296363D6F8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886" y="1201216"/>
            <a:ext cx="8115300" cy="4772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2641399"/>
      </p:ext>
    </p:extLst>
  </p:cSld>
  <p:clrMapOvr>
    <a:masterClrMapping/>
  </p:clrMapOvr>
</p:sld>
</file>

<file path=ppt/theme/theme1.xml><?xml version="1.0" encoding="utf-8"?>
<a:theme xmlns:a="http://schemas.openxmlformats.org/drawingml/2006/main" name="Opener">
  <a:themeElements>
    <a:clrScheme name="Standard Design">
      <a:dk1>
        <a:srgbClr val="000000"/>
      </a:dk1>
      <a:lt1>
        <a:srgbClr val="FFFFFF"/>
      </a:lt1>
      <a:dk2>
        <a:srgbClr val="1A698A"/>
      </a:dk2>
      <a:lt2>
        <a:srgbClr val="FFFEFE"/>
      </a:lt2>
      <a:accent1>
        <a:srgbClr val="196E78"/>
      </a:accent1>
      <a:accent2>
        <a:srgbClr val="911B21"/>
      </a:accent2>
      <a:accent3>
        <a:srgbClr val="73653A"/>
      </a:accent3>
      <a:accent4>
        <a:srgbClr val="15344A"/>
      </a:accent4>
      <a:accent5>
        <a:srgbClr val="5A6F80"/>
      </a:accent5>
      <a:accent6>
        <a:srgbClr val="404140"/>
      </a:accent6>
      <a:hlink>
        <a:srgbClr val="1A698A"/>
      </a:hlink>
      <a:folHlink>
        <a:srgbClr val="4F3B58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apter Outline">
  <a:themeElements>
    <a:clrScheme name="Standard Design">
      <a:dk1>
        <a:srgbClr val="000000"/>
      </a:dk1>
      <a:lt1>
        <a:srgbClr val="FFFFFF"/>
      </a:lt1>
      <a:dk2>
        <a:srgbClr val="1A698A"/>
      </a:dk2>
      <a:lt2>
        <a:srgbClr val="FFFEFE"/>
      </a:lt2>
      <a:accent1>
        <a:srgbClr val="196E78"/>
      </a:accent1>
      <a:accent2>
        <a:srgbClr val="911B21"/>
      </a:accent2>
      <a:accent3>
        <a:srgbClr val="73653A"/>
      </a:accent3>
      <a:accent4>
        <a:srgbClr val="15344A"/>
      </a:accent4>
      <a:accent5>
        <a:srgbClr val="5A6F80"/>
      </a:accent5>
      <a:accent6>
        <a:srgbClr val="404140"/>
      </a:accent6>
      <a:hlink>
        <a:srgbClr val="1A698A"/>
      </a:hlink>
      <a:folHlink>
        <a:srgbClr val="4F3B58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Learning Objectives">
  <a:themeElements>
    <a:clrScheme name="Standard Design">
      <a:dk1>
        <a:srgbClr val="000000"/>
      </a:dk1>
      <a:lt1>
        <a:srgbClr val="FFFFFF"/>
      </a:lt1>
      <a:dk2>
        <a:srgbClr val="1A698A"/>
      </a:dk2>
      <a:lt2>
        <a:srgbClr val="FFFEFE"/>
      </a:lt2>
      <a:accent1>
        <a:srgbClr val="196E78"/>
      </a:accent1>
      <a:accent2>
        <a:srgbClr val="911B21"/>
      </a:accent2>
      <a:accent3>
        <a:srgbClr val="73653A"/>
      </a:accent3>
      <a:accent4>
        <a:srgbClr val="15344A"/>
      </a:accent4>
      <a:accent5>
        <a:srgbClr val="5A6F80"/>
      </a:accent5>
      <a:accent6>
        <a:srgbClr val="404140"/>
      </a:accent6>
      <a:hlink>
        <a:srgbClr val="1A698A"/>
      </a:hlink>
      <a:folHlink>
        <a:srgbClr val="4F3B58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oncept Check Question">
  <a:themeElements>
    <a:clrScheme name="Standard Design">
      <a:dk1>
        <a:srgbClr val="000000"/>
      </a:dk1>
      <a:lt1>
        <a:srgbClr val="FFFFFF"/>
      </a:lt1>
      <a:dk2>
        <a:srgbClr val="1A698A"/>
      </a:dk2>
      <a:lt2>
        <a:srgbClr val="FFFEFE"/>
      </a:lt2>
      <a:accent1>
        <a:srgbClr val="196E78"/>
      </a:accent1>
      <a:accent2>
        <a:srgbClr val="911B21"/>
      </a:accent2>
      <a:accent3>
        <a:srgbClr val="73653A"/>
      </a:accent3>
      <a:accent4>
        <a:srgbClr val="15344A"/>
      </a:accent4>
      <a:accent5>
        <a:srgbClr val="5A6F80"/>
      </a:accent5>
      <a:accent6>
        <a:srgbClr val="404140"/>
      </a:accent6>
      <a:hlink>
        <a:srgbClr val="1A698A"/>
      </a:hlink>
      <a:folHlink>
        <a:srgbClr val="4F3B58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Key Term">
  <a:themeElements>
    <a:clrScheme name="Standard Design">
      <a:dk1>
        <a:srgbClr val="000000"/>
      </a:dk1>
      <a:lt1>
        <a:srgbClr val="FFFFFF"/>
      </a:lt1>
      <a:dk2>
        <a:srgbClr val="1A698A"/>
      </a:dk2>
      <a:lt2>
        <a:srgbClr val="FFFEFE"/>
      </a:lt2>
      <a:accent1>
        <a:srgbClr val="196E78"/>
      </a:accent1>
      <a:accent2>
        <a:srgbClr val="911B21"/>
      </a:accent2>
      <a:accent3>
        <a:srgbClr val="73653A"/>
      </a:accent3>
      <a:accent4>
        <a:srgbClr val="15344A"/>
      </a:accent4>
      <a:accent5>
        <a:srgbClr val="5A6F80"/>
      </a:accent5>
      <a:accent6>
        <a:srgbClr val="404140"/>
      </a:accent6>
      <a:hlink>
        <a:srgbClr val="1A698A"/>
      </a:hlink>
      <a:folHlink>
        <a:srgbClr val="4F3B58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Section">
  <a:themeElements>
    <a:clrScheme name="Standard Design">
      <a:dk1>
        <a:srgbClr val="000000"/>
      </a:dk1>
      <a:lt1>
        <a:srgbClr val="FFFFFF"/>
      </a:lt1>
      <a:dk2>
        <a:srgbClr val="1A698A"/>
      </a:dk2>
      <a:lt2>
        <a:srgbClr val="FFFEFE"/>
      </a:lt2>
      <a:accent1>
        <a:srgbClr val="196E78"/>
      </a:accent1>
      <a:accent2>
        <a:srgbClr val="911B21"/>
      </a:accent2>
      <a:accent3>
        <a:srgbClr val="73653A"/>
      </a:accent3>
      <a:accent4>
        <a:srgbClr val="15344A"/>
      </a:accent4>
      <a:accent5>
        <a:srgbClr val="5A6F80"/>
      </a:accent5>
      <a:accent6>
        <a:srgbClr val="404140"/>
      </a:accent6>
      <a:hlink>
        <a:srgbClr val="1A698A"/>
      </a:hlink>
      <a:folHlink>
        <a:srgbClr val="4F3B58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Image Slide Master">
  <a:themeElements>
    <a:clrScheme name="Standard Design">
      <a:dk1>
        <a:srgbClr val="000000"/>
      </a:dk1>
      <a:lt1>
        <a:srgbClr val="FFFFFF"/>
      </a:lt1>
      <a:dk2>
        <a:srgbClr val="1A698A"/>
      </a:dk2>
      <a:lt2>
        <a:srgbClr val="FFFEFE"/>
      </a:lt2>
      <a:accent1>
        <a:srgbClr val="196E78"/>
      </a:accent1>
      <a:accent2>
        <a:srgbClr val="911B21"/>
      </a:accent2>
      <a:accent3>
        <a:srgbClr val="73653A"/>
      </a:accent3>
      <a:accent4>
        <a:srgbClr val="15344A"/>
      </a:accent4>
      <a:accent5>
        <a:srgbClr val="5A6F80"/>
      </a:accent5>
      <a:accent6>
        <a:srgbClr val="404140"/>
      </a:accent6>
      <a:hlink>
        <a:srgbClr val="1A698A"/>
      </a:hlink>
      <a:folHlink>
        <a:srgbClr val="4F3B58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28921</TotalTime>
  <Words>58</Words>
  <Application>Microsoft Office PowerPoint</Application>
  <PresentationFormat>On-screen Show (4:3)</PresentationFormat>
  <Paragraphs>10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2</vt:i4>
      </vt:variant>
    </vt:vector>
  </HeadingPairs>
  <TitlesOfParts>
    <vt:vector size="15" baseType="lpstr">
      <vt:lpstr>Arial</vt:lpstr>
      <vt:lpstr>Calibri</vt:lpstr>
      <vt:lpstr>Calibri Light</vt:lpstr>
      <vt:lpstr>Courier New</vt:lpstr>
      <vt:lpstr>Source Sans Pro</vt:lpstr>
      <vt:lpstr>Source Sans Pro Light</vt:lpstr>
      <vt:lpstr>Opener</vt:lpstr>
      <vt:lpstr>Chapter Outline</vt:lpstr>
      <vt:lpstr>Learning Objectives</vt:lpstr>
      <vt:lpstr>Concept Check Question</vt:lpstr>
      <vt:lpstr>Key Term</vt:lpstr>
      <vt:lpstr>Section</vt:lpstr>
      <vt:lpstr>Image Slide Master</vt:lpstr>
      <vt:lpstr>E1-12! Financial Statement Items          </vt:lpstr>
      <vt:lpstr>P1-3! Financial Statement Items          </vt:lpstr>
    </vt:vector>
  </TitlesOfParts>
  <Company>John Wiley and Sons,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Number Chapter Title</dc:title>
  <dc:creator>Garvin, Megan - Hoboken</dc:creator>
  <cp:lastModifiedBy>User</cp:lastModifiedBy>
  <cp:revision>3087</cp:revision>
  <cp:lastPrinted>2017-04-26T13:25:47Z</cp:lastPrinted>
  <dcterms:created xsi:type="dcterms:W3CDTF">2017-04-21T14:49:46Z</dcterms:created>
  <dcterms:modified xsi:type="dcterms:W3CDTF">2021-02-20T10:45:31Z</dcterms:modified>
</cp:coreProperties>
</file>