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3" r:id="rId1"/>
    <p:sldMasterId id="2147483727" r:id="rId2"/>
  </p:sldMasterIdLst>
  <p:notesMasterIdLst>
    <p:notesMasterId r:id="rId73"/>
  </p:notesMasterIdLst>
  <p:sldIdLst>
    <p:sldId id="285" r:id="rId3"/>
    <p:sldId id="257" r:id="rId4"/>
    <p:sldId id="297" r:id="rId5"/>
    <p:sldId id="314" r:id="rId6"/>
    <p:sldId id="259" r:id="rId7"/>
    <p:sldId id="298" r:id="rId8"/>
    <p:sldId id="258" r:id="rId9"/>
    <p:sldId id="300" r:id="rId10"/>
    <p:sldId id="317" r:id="rId11"/>
    <p:sldId id="301" r:id="rId12"/>
    <p:sldId id="318" r:id="rId13"/>
    <p:sldId id="320" r:id="rId14"/>
    <p:sldId id="315" r:id="rId15"/>
    <p:sldId id="316" r:id="rId16"/>
    <p:sldId id="302" r:id="rId17"/>
    <p:sldId id="319" r:id="rId18"/>
    <p:sldId id="321" r:id="rId19"/>
    <p:sldId id="322" r:id="rId20"/>
    <p:sldId id="323" r:id="rId21"/>
    <p:sldId id="324" r:id="rId22"/>
    <p:sldId id="325" r:id="rId23"/>
    <p:sldId id="284" r:id="rId24"/>
    <p:sldId id="304" r:id="rId25"/>
    <p:sldId id="261" r:id="rId26"/>
    <p:sldId id="326" r:id="rId27"/>
    <p:sldId id="262" r:id="rId28"/>
    <p:sldId id="306" r:id="rId29"/>
    <p:sldId id="327" r:id="rId30"/>
    <p:sldId id="308" r:id="rId31"/>
    <p:sldId id="309" r:id="rId32"/>
    <p:sldId id="328" r:id="rId33"/>
    <p:sldId id="329" r:id="rId34"/>
    <p:sldId id="307" r:id="rId35"/>
    <p:sldId id="310" r:id="rId36"/>
    <p:sldId id="264" r:id="rId37"/>
    <p:sldId id="311" r:id="rId38"/>
    <p:sldId id="331" r:id="rId39"/>
    <p:sldId id="263" r:id="rId40"/>
    <p:sldId id="265" r:id="rId41"/>
    <p:sldId id="266" r:id="rId42"/>
    <p:sldId id="332" r:id="rId43"/>
    <p:sldId id="312" r:id="rId44"/>
    <p:sldId id="291" r:id="rId45"/>
    <p:sldId id="333" r:id="rId46"/>
    <p:sldId id="268" r:id="rId47"/>
    <p:sldId id="313" r:id="rId48"/>
    <p:sldId id="269" r:id="rId49"/>
    <p:sldId id="270" r:id="rId50"/>
    <p:sldId id="272" r:id="rId51"/>
    <p:sldId id="286" r:id="rId52"/>
    <p:sldId id="287" r:id="rId53"/>
    <p:sldId id="273" r:id="rId54"/>
    <p:sldId id="274" r:id="rId55"/>
    <p:sldId id="275" r:id="rId56"/>
    <p:sldId id="276" r:id="rId57"/>
    <p:sldId id="277" r:id="rId58"/>
    <p:sldId id="278" r:id="rId59"/>
    <p:sldId id="279" r:id="rId60"/>
    <p:sldId id="280" r:id="rId61"/>
    <p:sldId id="293" r:id="rId62"/>
    <p:sldId id="294" r:id="rId63"/>
    <p:sldId id="292" r:id="rId64"/>
    <p:sldId id="296" r:id="rId65"/>
    <p:sldId id="290" r:id="rId66"/>
    <p:sldId id="281" r:id="rId67"/>
    <p:sldId id="282" r:id="rId68"/>
    <p:sldId id="283" r:id="rId69"/>
    <p:sldId id="288" r:id="rId70"/>
    <p:sldId id="289" r:id="rId71"/>
    <p:sldId id="334" r:id="rId72"/>
  </p:sldIdLst>
  <p:sldSz cx="9144000" cy="6858000" type="screen4x3"/>
  <p:notesSz cx="7772400" cy="10058400"/>
  <p:defaultTextStyle>
    <a:defPPr>
      <a:defRPr lang="en-GB"/>
    </a:defPPr>
    <a:lvl1pPr algn="l" defTabSz="457200" rtl="0" fontAlgn="base">
      <a:spcBef>
        <a:spcPct val="0"/>
      </a:spcBef>
      <a:spcAft>
        <a:spcPct val="0"/>
      </a:spcAft>
      <a:defRPr kern="1200">
        <a:solidFill>
          <a:schemeClr val="tx1"/>
        </a:solidFill>
        <a:latin typeface="Arial" charset="0"/>
        <a:ea typeface="Microsoft YaHei"/>
        <a:cs typeface="Microsoft YaHei"/>
      </a:defRPr>
    </a:lvl1pPr>
    <a:lvl2pPr marL="742950" indent="-285750" algn="l" defTabSz="457200" rtl="0" fontAlgn="base">
      <a:spcBef>
        <a:spcPct val="0"/>
      </a:spcBef>
      <a:spcAft>
        <a:spcPct val="0"/>
      </a:spcAft>
      <a:defRPr kern="1200">
        <a:solidFill>
          <a:schemeClr val="tx1"/>
        </a:solidFill>
        <a:latin typeface="Arial" charset="0"/>
        <a:ea typeface="Microsoft YaHei"/>
        <a:cs typeface="Microsoft YaHei"/>
      </a:defRPr>
    </a:lvl2pPr>
    <a:lvl3pPr marL="1143000" indent="-228600" algn="l" defTabSz="457200" rtl="0" fontAlgn="base">
      <a:spcBef>
        <a:spcPct val="0"/>
      </a:spcBef>
      <a:spcAft>
        <a:spcPct val="0"/>
      </a:spcAft>
      <a:defRPr kern="1200">
        <a:solidFill>
          <a:schemeClr val="tx1"/>
        </a:solidFill>
        <a:latin typeface="Arial" charset="0"/>
        <a:ea typeface="Microsoft YaHei"/>
        <a:cs typeface="Microsoft YaHei"/>
      </a:defRPr>
    </a:lvl3pPr>
    <a:lvl4pPr marL="1600200" indent="-228600" algn="l" defTabSz="457200" rtl="0" fontAlgn="base">
      <a:spcBef>
        <a:spcPct val="0"/>
      </a:spcBef>
      <a:spcAft>
        <a:spcPct val="0"/>
      </a:spcAft>
      <a:defRPr kern="1200">
        <a:solidFill>
          <a:schemeClr val="tx1"/>
        </a:solidFill>
        <a:latin typeface="Arial" charset="0"/>
        <a:ea typeface="Microsoft YaHei"/>
        <a:cs typeface="Microsoft YaHei"/>
      </a:defRPr>
    </a:lvl4pPr>
    <a:lvl5pPr marL="2057400" indent="-228600" algn="l" defTabSz="457200" rtl="0" fontAlgn="base">
      <a:spcBef>
        <a:spcPct val="0"/>
      </a:spcBef>
      <a:spcAft>
        <a:spcPct val="0"/>
      </a:spcAft>
      <a:defRPr kern="1200">
        <a:solidFill>
          <a:schemeClr val="tx1"/>
        </a:solidFill>
        <a:latin typeface="Arial" charset="0"/>
        <a:ea typeface="Microsoft YaHei"/>
        <a:cs typeface="Microsoft YaHei"/>
      </a:defRPr>
    </a:lvl5pPr>
    <a:lvl6pPr marL="2286000" algn="l" defTabSz="914400" rtl="0" eaLnBrk="1" latinLnBrk="0" hangingPunct="1">
      <a:defRPr kern="1200">
        <a:solidFill>
          <a:schemeClr val="tx1"/>
        </a:solidFill>
        <a:latin typeface="Arial" charset="0"/>
        <a:ea typeface="Microsoft YaHei"/>
        <a:cs typeface="Microsoft YaHei"/>
      </a:defRPr>
    </a:lvl6pPr>
    <a:lvl7pPr marL="2743200" algn="l" defTabSz="914400" rtl="0" eaLnBrk="1" latinLnBrk="0" hangingPunct="1">
      <a:defRPr kern="1200">
        <a:solidFill>
          <a:schemeClr val="tx1"/>
        </a:solidFill>
        <a:latin typeface="Arial" charset="0"/>
        <a:ea typeface="Microsoft YaHei"/>
        <a:cs typeface="Microsoft YaHei"/>
      </a:defRPr>
    </a:lvl7pPr>
    <a:lvl8pPr marL="3200400" algn="l" defTabSz="914400" rtl="0" eaLnBrk="1" latinLnBrk="0" hangingPunct="1">
      <a:defRPr kern="1200">
        <a:solidFill>
          <a:schemeClr val="tx1"/>
        </a:solidFill>
        <a:latin typeface="Arial" charset="0"/>
        <a:ea typeface="Microsoft YaHei"/>
        <a:cs typeface="Microsoft YaHei"/>
      </a:defRPr>
    </a:lvl8pPr>
    <a:lvl9pPr marL="3657600" algn="l" defTabSz="914400" rtl="0" eaLnBrk="1" latinLnBrk="0" hangingPunct="1">
      <a:defRPr kern="1200">
        <a:solidFill>
          <a:schemeClr val="tx1"/>
        </a:solidFill>
        <a:latin typeface="Arial" charset="0"/>
        <a:ea typeface="Microsoft YaHei"/>
        <a:cs typeface="Microsoft YaHe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AC0000"/>
    <a:srgbClr val="0033CC"/>
    <a:srgbClr val="000099"/>
    <a:srgbClr val="9ED1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0" autoAdjust="0"/>
    <p:restoredTop sz="91813" autoAdjust="0"/>
  </p:normalViewPr>
  <p:slideViewPr>
    <p:cSldViewPr>
      <p:cViewPr varScale="1">
        <p:scale>
          <a:sx n="47" d="100"/>
          <a:sy n="47" d="100"/>
        </p:scale>
        <p:origin x="1507" y="4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40061-E438-4E76-B5B0-4D69059114A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E1E65F0-1F4D-46CF-8899-84316B3F293C}">
      <dgm:prSet phldrT="[Text]"/>
      <dgm:spPr/>
      <dgm:t>
        <a:bodyPr/>
        <a:lstStyle/>
        <a:p>
          <a:r>
            <a:rPr lang="en-US" dirty="0" smtClean="0"/>
            <a:t>Average returns</a:t>
          </a:r>
          <a:endParaRPr lang="en-US" dirty="0"/>
        </a:p>
      </dgm:t>
    </dgm:pt>
    <dgm:pt modelId="{DCA15D23-BD38-4FEF-9DC7-275C888777A2}" type="parTrans" cxnId="{F0B9A93F-08D5-44D3-91F4-7A5FEFA0AEFC}">
      <dgm:prSet/>
      <dgm:spPr/>
      <dgm:t>
        <a:bodyPr/>
        <a:lstStyle/>
        <a:p>
          <a:endParaRPr lang="en-US"/>
        </a:p>
      </dgm:t>
    </dgm:pt>
    <dgm:pt modelId="{39BB330D-94A5-4320-B38E-113B35C4395D}" type="sibTrans" cxnId="{F0B9A93F-08D5-44D3-91F4-7A5FEFA0AEFC}">
      <dgm:prSet/>
      <dgm:spPr/>
      <dgm:t>
        <a:bodyPr/>
        <a:lstStyle/>
        <a:p>
          <a:endParaRPr lang="en-US"/>
        </a:p>
      </dgm:t>
    </dgm:pt>
    <dgm:pt modelId="{53F826AB-A011-4C1A-9FE6-149E24A7BC49}" type="asst">
      <dgm:prSet phldrT="[Text]"/>
      <dgm:spPr/>
      <dgm:t>
        <a:bodyPr/>
        <a:lstStyle/>
        <a:p>
          <a:r>
            <a:rPr lang="en-US" dirty="0" smtClean="0"/>
            <a:t>Arithmetic or mean return</a:t>
          </a:r>
          <a:endParaRPr lang="en-US" dirty="0"/>
        </a:p>
      </dgm:t>
    </dgm:pt>
    <dgm:pt modelId="{73A9A2CA-715B-4ED2-96CE-C757699F108C}" type="parTrans" cxnId="{96BE97A9-BA90-4D33-8803-86ED79619A98}">
      <dgm:prSet/>
      <dgm:spPr/>
      <dgm:t>
        <a:bodyPr/>
        <a:lstStyle/>
        <a:p>
          <a:endParaRPr lang="en-US"/>
        </a:p>
      </dgm:t>
    </dgm:pt>
    <dgm:pt modelId="{C37972EF-121F-4BC7-AF5A-CA3188D8E8F5}" type="sibTrans" cxnId="{96BE97A9-BA90-4D33-8803-86ED79619A98}">
      <dgm:prSet/>
      <dgm:spPr/>
      <dgm:t>
        <a:bodyPr/>
        <a:lstStyle/>
        <a:p>
          <a:endParaRPr lang="en-US"/>
        </a:p>
      </dgm:t>
    </dgm:pt>
    <dgm:pt modelId="{24334695-75C0-461A-8F0F-A2591C5A2848}" type="asst">
      <dgm:prSet phldrT="[Text]"/>
      <dgm:spPr/>
      <dgm:t>
        <a:bodyPr/>
        <a:lstStyle/>
        <a:p>
          <a:r>
            <a:rPr lang="en-US" dirty="0" smtClean="0"/>
            <a:t>Geometric mean return</a:t>
          </a:r>
          <a:endParaRPr lang="en-US" dirty="0"/>
        </a:p>
      </dgm:t>
    </dgm:pt>
    <dgm:pt modelId="{34059EF1-9FCA-4521-B53F-7CE188BB16B4}" type="parTrans" cxnId="{F36FD736-7D05-4F59-A075-E059ED853336}">
      <dgm:prSet/>
      <dgm:spPr/>
      <dgm:t>
        <a:bodyPr/>
        <a:lstStyle/>
        <a:p>
          <a:endParaRPr lang="en-US"/>
        </a:p>
      </dgm:t>
    </dgm:pt>
    <dgm:pt modelId="{E8C32D0D-0422-420C-B481-ED7365C4FE74}" type="sibTrans" cxnId="{F36FD736-7D05-4F59-A075-E059ED853336}">
      <dgm:prSet/>
      <dgm:spPr/>
      <dgm:t>
        <a:bodyPr/>
        <a:lstStyle/>
        <a:p>
          <a:endParaRPr lang="en-US"/>
        </a:p>
      </dgm:t>
    </dgm:pt>
    <dgm:pt modelId="{053E434B-4CCD-4E66-AE6E-35DD92458741}" type="asst">
      <dgm:prSet phldrT="[Text]"/>
      <dgm:spPr/>
      <dgm:t>
        <a:bodyPr/>
        <a:lstStyle/>
        <a:p>
          <a:r>
            <a:rPr lang="en-US" dirty="0" smtClean="0"/>
            <a:t>Money-weighted return</a:t>
          </a:r>
          <a:endParaRPr lang="en-US" dirty="0"/>
        </a:p>
      </dgm:t>
    </dgm:pt>
    <dgm:pt modelId="{D3F4296B-1B68-48B3-AC4B-BF1619C9EF96}" type="parTrans" cxnId="{560B69C5-5FC2-45AC-8C28-80F7AE314345}">
      <dgm:prSet/>
      <dgm:spPr/>
      <dgm:t>
        <a:bodyPr/>
        <a:lstStyle/>
        <a:p>
          <a:endParaRPr lang="en-US"/>
        </a:p>
      </dgm:t>
    </dgm:pt>
    <dgm:pt modelId="{40126C70-BC02-4702-9845-1B650A5A0A35}" type="sibTrans" cxnId="{560B69C5-5FC2-45AC-8C28-80F7AE314345}">
      <dgm:prSet/>
      <dgm:spPr/>
      <dgm:t>
        <a:bodyPr/>
        <a:lstStyle/>
        <a:p>
          <a:endParaRPr lang="en-US"/>
        </a:p>
      </dgm:t>
    </dgm:pt>
    <dgm:pt modelId="{3E595441-25CF-4A6E-A398-DFF60BBEA8D9}" type="pres">
      <dgm:prSet presAssocID="{9F140061-E438-4E76-B5B0-4D69059114A6}" presName="hierChild1" presStyleCnt="0">
        <dgm:presLayoutVars>
          <dgm:chPref val="1"/>
          <dgm:dir/>
          <dgm:animOne val="branch"/>
          <dgm:animLvl val="lvl"/>
          <dgm:resizeHandles/>
        </dgm:presLayoutVars>
      </dgm:prSet>
      <dgm:spPr/>
      <dgm:t>
        <a:bodyPr/>
        <a:lstStyle/>
        <a:p>
          <a:endParaRPr lang="en-US"/>
        </a:p>
      </dgm:t>
    </dgm:pt>
    <dgm:pt modelId="{B2D685C8-8743-4E9C-AAD3-A409B943980A}" type="pres">
      <dgm:prSet presAssocID="{DE1E65F0-1F4D-46CF-8899-84316B3F293C}" presName="hierRoot1" presStyleCnt="0"/>
      <dgm:spPr/>
      <dgm:t>
        <a:bodyPr/>
        <a:lstStyle/>
        <a:p>
          <a:endParaRPr lang="en-US"/>
        </a:p>
      </dgm:t>
    </dgm:pt>
    <dgm:pt modelId="{D885CC53-131F-43AA-B520-28E4114FA418}" type="pres">
      <dgm:prSet presAssocID="{DE1E65F0-1F4D-46CF-8899-84316B3F293C}" presName="composite" presStyleCnt="0"/>
      <dgm:spPr/>
      <dgm:t>
        <a:bodyPr/>
        <a:lstStyle/>
        <a:p>
          <a:endParaRPr lang="en-US"/>
        </a:p>
      </dgm:t>
    </dgm:pt>
    <dgm:pt modelId="{A4F62EB6-AC94-452B-A10E-9AB8CDCDB2FE}" type="pres">
      <dgm:prSet presAssocID="{DE1E65F0-1F4D-46CF-8899-84316B3F293C}" presName="background" presStyleLbl="node0" presStyleIdx="0" presStyleCnt="1"/>
      <dgm:spPr/>
      <dgm:t>
        <a:bodyPr/>
        <a:lstStyle/>
        <a:p>
          <a:endParaRPr lang="en-US"/>
        </a:p>
      </dgm:t>
    </dgm:pt>
    <dgm:pt modelId="{06F50642-5B79-4F08-9C6A-DA19D658C51C}" type="pres">
      <dgm:prSet presAssocID="{DE1E65F0-1F4D-46CF-8899-84316B3F293C}" presName="text" presStyleLbl="fgAcc0" presStyleIdx="0" presStyleCnt="1">
        <dgm:presLayoutVars>
          <dgm:chPref val="3"/>
        </dgm:presLayoutVars>
      </dgm:prSet>
      <dgm:spPr/>
      <dgm:t>
        <a:bodyPr/>
        <a:lstStyle/>
        <a:p>
          <a:endParaRPr lang="en-US"/>
        </a:p>
      </dgm:t>
    </dgm:pt>
    <dgm:pt modelId="{764E0CAC-CA59-4DF1-BB6F-E69B443F72B2}" type="pres">
      <dgm:prSet presAssocID="{DE1E65F0-1F4D-46CF-8899-84316B3F293C}" presName="hierChild2" presStyleCnt="0"/>
      <dgm:spPr/>
      <dgm:t>
        <a:bodyPr/>
        <a:lstStyle/>
        <a:p>
          <a:endParaRPr lang="en-US"/>
        </a:p>
      </dgm:t>
    </dgm:pt>
    <dgm:pt modelId="{BD208481-298F-4F2B-828B-BD1D40E7EA99}" type="pres">
      <dgm:prSet presAssocID="{73A9A2CA-715B-4ED2-96CE-C757699F108C}" presName="Name10" presStyleLbl="parChTrans1D2" presStyleIdx="0" presStyleCnt="3"/>
      <dgm:spPr/>
      <dgm:t>
        <a:bodyPr/>
        <a:lstStyle/>
        <a:p>
          <a:endParaRPr lang="en-US"/>
        </a:p>
      </dgm:t>
    </dgm:pt>
    <dgm:pt modelId="{F815793E-AC52-46EE-9EA8-DC9693859351}" type="pres">
      <dgm:prSet presAssocID="{53F826AB-A011-4C1A-9FE6-149E24A7BC49}" presName="hierRoot2" presStyleCnt="0"/>
      <dgm:spPr/>
      <dgm:t>
        <a:bodyPr/>
        <a:lstStyle/>
        <a:p>
          <a:endParaRPr lang="en-US"/>
        </a:p>
      </dgm:t>
    </dgm:pt>
    <dgm:pt modelId="{6771579C-6A0C-411B-A9BD-12A4940E2F11}" type="pres">
      <dgm:prSet presAssocID="{53F826AB-A011-4C1A-9FE6-149E24A7BC49}" presName="composite2" presStyleCnt="0"/>
      <dgm:spPr/>
      <dgm:t>
        <a:bodyPr/>
        <a:lstStyle/>
        <a:p>
          <a:endParaRPr lang="en-US"/>
        </a:p>
      </dgm:t>
    </dgm:pt>
    <dgm:pt modelId="{F7DBC47E-C79E-489A-A561-8BCC188A9D2A}" type="pres">
      <dgm:prSet presAssocID="{53F826AB-A011-4C1A-9FE6-149E24A7BC49}" presName="background2" presStyleLbl="asst1" presStyleIdx="0" presStyleCnt="3"/>
      <dgm:spPr/>
      <dgm:t>
        <a:bodyPr/>
        <a:lstStyle/>
        <a:p>
          <a:endParaRPr lang="en-US"/>
        </a:p>
      </dgm:t>
    </dgm:pt>
    <dgm:pt modelId="{B20F8A2F-F13E-4240-8528-97BDE53F8C8D}" type="pres">
      <dgm:prSet presAssocID="{53F826AB-A011-4C1A-9FE6-149E24A7BC49}" presName="text2" presStyleLbl="fgAcc2" presStyleIdx="0" presStyleCnt="3">
        <dgm:presLayoutVars>
          <dgm:chPref val="3"/>
        </dgm:presLayoutVars>
      </dgm:prSet>
      <dgm:spPr/>
      <dgm:t>
        <a:bodyPr/>
        <a:lstStyle/>
        <a:p>
          <a:endParaRPr lang="en-US"/>
        </a:p>
      </dgm:t>
    </dgm:pt>
    <dgm:pt modelId="{DEC8CCF2-2401-4087-B8CC-80389A19A575}" type="pres">
      <dgm:prSet presAssocID="{53F826AB-A011-4C1A-9FE6-149E24A7BC49}" presName="hierChild3" presStyleCnt="0"/>
      <dgm:spPr/>
      <dgm:t>
        <a:bodyPr/>
        <a:lstStyle/>
        <a:p>
          <a:endParaRPr lang="en-US"/>
        </a:p>
      </dgm:t>
    </dgm:pt>
    <dgm:pt modelId="{01DCAB3E-3FC1-4A75-9CB1-50D5033E13F1}" type="pres">
      <dgm:prSet presAssocID="{34059EF1-9FCA-4521-B53F-7CE188BB16B4}" presName="Name10" presStyleLbl="parChTrans1D2" presStyleIdx="1" presStyleCnt="3"/>
      <dgm:spPr/>
      <dgm:t>
        <a:bodyPr/>
        <a:lstStyle/>
        <a:p>
          <a:endParaRPr lang="en-US"/>
        </a:p>
      </dgm:t>
    </dgm:pt>
    <dgm:pt modelId="{8B33B494-ABF7-464C-8128-1AA818BCEB05}" type="pres">
      <dgm:prSet presAssocID="{24334695-75C0-461A-8F0F-A2591C5A2848}" presName="hierRoot2" presStyleCnt="0"/>
      <dgm:spPr/>
      <dgm:t>
        <a:bodyPr/>
        <a:lstStyle/>
        <a:p>
          <a:endParaRPr lang="en-US"/>
        </a:p>
      </dgm:t>
    </dgm:pt>
    <dgm:pt modelId="{CBE3080F-B6B4-4AF5-9045-41AC170AE235}" type="pres">
      <dgm:prSet presAssocID="{24334695-75C0-461A-8F0F-A2591C5A2848}" presName="composite2" presStyleCnt="0"/>
      <dgm:spPr/>
      <dgm:t>
        <a:bodyPr/>
        <a:lstStyle/>
        <a:p>
          <a:endParaRPr lang="en-US"/>
        </a:p>
      </dgm:t>
    </dgm:pt>
    <dgm:pt modelId="{8947445D-2F77-46B2-8F35-E03EF5920B06}" type="pres">
      <dgm:prSet presAssocID="{24334695-75C0-461A-8F0F-A2591C5A2848}" presName="background2" presStyleLbl="asst1" presStyleIdx="1" presStyleCnt="3"/>
      <dgm:spPr/>
      <dgm:t>
        <a:bodyPr/>
        <a:lstStyle/>
        <a:p>
          <a:endParaRPr lang="en-US"/>
        </a:p>
      </dgm:t>
    </dgm:pt>
    <dgm:pt modelId="{761F4861-FA21-42B3-8489-72428CDEED64}" type="pres">
      <dgm:prSet presAssocID="{24334695-75C0-461A-8F0F-A2591C5A2848}" presName="text2" presStyleLbl="fgAcc2" presStyleIdx="1" presStyleCnt="3">
        <dgm:presLayoutVars>
          <dgm:chPref val="3"/>
        </dgm:presLayoutVars>
      </dgm:prSet>
      <dgm:spPr/>
      <dgm:t>
        <a:bodyPr/>
        <a:lstStyle/>
        <a:p>
          <a:endParaRPr lang="en-US"/>
        </a:p>
      </dgm:t>
    </dgm:pt>
    <dgm:pt modelId="{8BD66624-4585-4601-9CC7-3EC4EA74B232}" type="pres">
      <dgm:prSet presAssocID="{24334695-75C0-461A-8F0F-A2591C5A2848}" presName="hierChild3" presStyleCnt="0"/>
      <dgm:spPr/>
      <dgm:t>
        <a:bodyPr/>
        <a:lstStyle/>
        <a:p>
          <a:endParaRPr lang="en-US"/>
        </a:p>
      </dgm:t>
    </dgm:pt>
    <dgm:pt modelId="{34EE6DE3-713D-4ECD-940C-2B0929BA3A6D}" type="pres">
      <dgm:prSet presAssocID="{D3F4296B-1B68-48B3-AC4B-BF1619C9EF96}" presName="Name10" presStyleLbl="parChTrans1D2" presStyleIdx="2" presStyleCnt="3"/>
      <dgm:spPr/>
      <dgm:t>
        <a:bodyPr/>
        <a:lstStyle/>
        <a:p>
          <a:endParaRPr lang="en-US"/>
        </a:p>
      </dgm:t>
    </dgm:pt>
    <dgm:pt modelId="{43B6C5B3-A872-4414-8AA3-E1C8A61DCEEA}" type="pres">
      <dgm:prSet presAssocID="{053E434B-4CCD-4E66-AE6E-35DD92458741}" presName="hierRoot2" presStyleCnt="0"/>
      <dgm:spPr/>
      <dgm:t>
        <a:bodyPr/>
        <a:lstStyle/>
        <a:p>
          <a:endParaRPr lang="en-US"/>
        </a:p>
      </dgm:t>
    </dgm:pt>
    <dgm:pt modelId="{CB823CC0-977C-4AF5-A952-65297CDC6088}" type="pres">
      <dgm:prSet presAssocID="{053E434B-4CCD-4E66-AE6E-35DD92458741}" presName="composite2" presStyleCnt="0"/>
      <dgm:spPr/>
      <dgm:t>
        <a:bodyPr/>
        <a:lstStyle/>
        <a:p>
          <a:endParaRPr lang="en-US"/>
        </a:p>
      </dgm:t>
    </dgm:pt>
    <dgm:pt modelId="{B5F8C574-A258-424A-A78E-DEB56B1F79FE}" type="pres">
      <dgm:prSet presAssocID="{053E434B-4CCD-4E66-AE6E-35DD92458741}" presName="background2" presStyleLbl="asst1" presStyleIdx="2" presStyleCnt="3"/>
      <dgm:spPr/>
      <dgm:t>
        <a:bodyPr/>
        <a:lstStyle/>
        <a:p>
          <a:endParaRPr lang="en-US"/>
        </a:p>
      </dgm:t>
    </dgm:pt>
    <dgm:pt modelId="{75D872DA-DBB7-4D3A-9762-3EC21B02B046}" type="pres">
      <dgm:prSet presAssocID="{053E434B-4CCD-4E66-AE6E-35DD92458741}" presName="text2" presStyleLbl="fgAcc2" presStyleIdx="2" presStyleCnt="3">
        <dgm:presLayoutVars>
          <dgm:chPref val="3"/>
        </dgm:presLayoutVars>
      </dgm:prSet>
      <dgm:spPr/>
      <dgm:t>
        <a:bodyPr/>
        <a:lstStyle/>
        <a:p>
          <a:endParaRPr lang="en-US"/>
        </a:p>
      </dgm:t>
    </dgm:pt>
    <dgm:pt modelId="{294F3A97-61FE-472C-B969-DBA9041528E3}" type="pres">
      <dgm:prSet presAssocID="{053E434B-4CCD-4E66-AE6E-35DD92458741}" presName="hierChild3" presStyleCnt="0"/>
      <dgm:spPr/>
      <dgm:t>
        <a:bodyPr/>
        <a:lstStyle/>
        <a:p>
          <a:endParaRPr lang="en-US"/>
        </a:p>
      </dgm:t>
    </dgm:pt>
  </dgm:ptLst>
  <dgm:cxnLst>
    <dgm:cxn modelId="{F7398F58-539D-4D78-B10C-41DC9E5E0B7D}" type="presOf" srcId="{24334695-75C0-461A-8F0F-A2591C5A2848}" destId="{761F4861-FA21-42B3-8489-72428CDEED64}" srcOrd="0" destOrd="0" presId="urn:microsoft.com/office/officeart/2005/8/layout/hierarchy1"/>
    <dgm:cxn modelId="{F0B9A93F-08D5-44D3-91F4-7A5FEFA0AEFC}" srcId="{9F140061-E438-4E76-B5B0-4D69059114A6}" destId="{DE1E65F0-1F4D-46CF-8899-84316B3F293C}" srcOrd="0" destOrd="0" parTransId="{DCA15D23-BD38-4FEF-9DC7-275C888777A2}" sibTransId="{39BB330D-94A5-4320-B38E-113B35C4395D}"/>
    <dgm:cxn modelId="{5C5E2153-0FD6-4F05-824E-B01588E61B48}" type="presOf" srcId="{9F140061-E438-4E76-B5B0-4D69059114A6}" destId="{3E595441-25CF-4A6E-A398-DFF60BBEA8D9}" srcOrd="0" destOrd="0" presId="urn:microsoft.com/office/officeart/2005/8/layout/hierarchy1"/>
    <dgm:cxn modelId="{3798AFB5-4A1C-4BD8-8655-A4FA79CC3C33}" type="presOf" srcId="{73A9A2CA-715B-4ED2-96CE-C757699F108C}" destId="{BD208481-298F-4F2B-828B-BD1D40E7EA99}" srcOrd="0" destOrd="0" presId="urn:microsoft.com/office/officeart/2005/8/layout/hierarchy1"/>
    <dgm:cxn modelId="{3EB63FCD-06F8-4643-AB6A-CA9733776762}" type="presOf" srcId="{53F826AB-A011-4C1A-9FE6-149E24A7BC49}" destId="{B20F8A2F-F13E-4240-8528-97BDE53F8C8D}" srcOrd="0" destOrd="0" presId="urn:microsoft.com/office/officeart/2005/8/layout/hierarchy1"/>
    <dgm:cxn modelId="{AB51DA99-8BCA-447F-B06B-0ACB494D503A}" type="presOf" srcId="{D3F4296B-1B68-48B3-AC4B-BF1619C9EF96}" destId="{34EE6DE3-713D-4ECD-940C-2B0929BA3A6D}" srcOrd="0" destOrd="0" presId="urn:microsoft.com/office/officeart/2005/8/layout/hierarchy1"/>
    <dgm:cxn modelId="{9ED7C20F-F548-4717-BF2A-3AFAE4B7FEF3}" type="presOf" srcId="{053E434B-4CCD-4E66-AE6E-35DD92458741}" destId="{75D872DA-DBB7-4D3A-9762-3EC21B02B046}" srcOrd="0" destOrd="0" presId="urn:microsoft.com/office/officeart/2005/8/layout/hierarchy1"/>
    <dgm:cxn modelId="{96BE97A9-BA90-4D33-8803-86ED79619A98}" srcId="{DE1E65F0-1F4D-46CF-8899-84316B3F293C}" destId="{53F826AB-A011-4C1A-9FE6-149E24A7BC49}" srcOrd="0" destOrd="0" parTransId="{73A9A2CA-715B-4ED2-96CE-C757699F108C}" sibTransId="{C37972EF-121F-4BC7-AF5A-CA3188D8E8F5}"/>
    <dgm:cxn modelId="{F36FD736-7D05-4F59-A075-E059ED853336}" srcId="{DE1E65F0-1F4D-46CF-8899-84316B3F293C}" destId="{24334695-75C0-461A-8F0F-A2591C5A2848}" srcOrd="1" destOrd="0" parTransId="{34059EF1-9FCA-4521-B53F-7CE188BB16B4}" sibTransId="{E8C32D0D-0422-420C-B481-ED7365C4FE74}"/>
    <dgm:cxn modelId="{560B69C5-5FC2-45AC-8C28-80F7AE314345}" srcId="{DE1E65F0-1F4D-46CF-8899-84316B3F293C}" destId="{053E434B-4CCD-4E66-AE6E-35DD92458741}" srcOrd="2" destOrd="0" parTransId="{D3F4296B-1B68-48B3-AC4B-BF1619C9EF96}" sibTransId="{40126C70-BC02-4702-9845-1B650A5A0A35}"/>
    <dgm:cxn modelId="{F56519C2-7CA8-47C3-9B9B-DFFBA7C60792}" type="presOf" srcId="{34059EF1-9FCA-4521-B53F-7CE188BB16B4}" destId="{01DCAB3E-3FC1-4A75-9CB1-50D5033E13F1}" srcOrd="0" destOrd="0" presId="urn:microsoft.com/office/officeart/2005/8/layout/hierarchy1"/>
    <dgm:cxn modelId="{708A3131-7C3B-43EB-8BF1-8E0D3E20D2D8}" type="presOf" srcId="{DE1E65F0-1F4D-46CF-8899-84316B3F293C}" destId="{06F50642-5B79-4F08-9C6A-DA19D658C51C}" srcOrd="0" destOrd="0" presId="urn:microsoft.com/office/officeart/2005/8/layout/hierarchy1"/>
    <dgm:cxn modelId="{BF0872D9-2C21-463E-BF5A-D2B916FF92F9}" type="presParOf" srcId="{3E595441-25CF-4A6E-A398-DFF60BBEA8D9}" destId="{B2D685C8-8743-4E9C-AAD3-A409B943980A}" srcOrd="0" destOrd="0" presId="urn:microsoft.com/office/officeart/2005/8/layout/hierarchy1"/>
    <dgm:cxn modelId="{5AA8FE4B-E2F0-4081-9151-0E8DBC41160A}" type="presParOf" srcId="{B2D685C8-8743-4E9C-AAD3-A409B943980A}" destId="{D885CC53-131F-43AA-B520-28E4114FA418}" srcOrd="0" destOrd="0" presId="urn:microsoft.com/office/officeart/2005/8/layout/hierarchy1"/>
    <dgm:cxn modelId="{F09A6621-C9D5-434D-952A-3FE2F71791BC}" type="presParOf" srcId="{D885CC53-131F-43AA-B520-28E4114FA418}" destId="{A4F62EB6-AC94-452B-A10E-9AB8CDCDB2FE}" srcOrd="0" destOrd="0" presId="urn:microsoft.com/office/officeart/2005/8/layout/hierarchy1"/>
    <dgm:cxn modelId="{18E8046C-6698-4BAF-BC2D-9650583BCB8E}" type="presParOf" srcId="{D885CC53-131F-43AA-B520-28E4114FA418}" destId="{06F50642-5B79-4F08-9C6A-DA19D658C51C}" srcOrd="1" destOrd="0" presId="urn:microsoft.com/office/officeart/2005/8/layout/hierarchy1"/>
    <dgm:cxn modelId="{90664FD7-08E8-4C12-947B-EAAB940ABE56}" type="presParOf" srcId="{B2D685C8-8743-4E9C-AAD3-A409B943980A}" destId="{764E0CAC-CA59-4DF1-BB6F-E69B443F72B2}" srcOrd="1" destOrd="0" presId="urn:microsoft.com/office/officeart/2005/8/layout/hierarchy1"/>
    <dgm:cxn modelId="{B82BC05E-FE8D-4EED-9DF3-C416DC24E027}" type="presParOf" srcId="{764E0CAC-CA59-4DF1-BB6F-E69B443F72B2}" destId="{BD208481-298F-4F2B-828B-BD1D40E7EA99}" srcOrd="0" destOrd="0" presId="urn:microsoft.com/office/officeart/2005/8/layout/hierarchy1"/>
    <dgm:cxn modelId="{5428DDD4-2A27-4EA0-ADB4-B3428F2ABF1C}" type="presParOf" srcId="{764E0CAC-CA59-4DF1-BB6F-E69B443F72B2}" destId="{F815793E-AC52-46EE-9EA8-DC9693859351}" srcOrd="1" destOrd="0" presId="urn:microsoft.com/office/officeart/2005/8/layout/hierarchy1"/>
    <dgm:cxn modelId="{7D3842CD-3A1A-4885-9B6D-46CF0BC0836E}" type="presParOf" srcId="{F815793E-AC52-46EE-9EA8-DC9693859351}" destId="{6771579C-6A0C-411B-A9BD-12A4940E2F11}" srcOrd="0" destOrd="0" presId="urn:microsoft.com/office/officeart/2005/8/layout/hierarchy1"/>
    <dgm:cxn modelId="{C087A961-5C5D-495D-9A53-26496A331C27}" type="presParOf" srcId="{6771579C-6A0C-411B-A9BD-12A4940E2F11}" destId="{F7DBC47E-C79E-489A-A561-8BCC188A9D2A}" srcOrd="0" destOrd="0" presId="urn:microsoft.com/office/officeart/2005/8/layout/hierarchy1"/>
    <dgm:cxn modelId="{144E0455-4D6A-4E99-ACD0-51BC389DA7FB}" type="presParOf" srcId="{6771579C-6A0C-411B-A9BD-12A4940E2F11}" destId="{B20F8A2F-F13E-4240-8528-97BDE53F8C8D}" srcOrd="1" destOrd="0" presId="urn:microsoft.com/office/officeart/2005/8/layout/hierarchy1"/>
    <dgm:cxn modelId="{79F6BBD3-A2E9-43E5-AA0D-41F6FF3E429B}" type="presParOf" srcId="{F815793E-AC52-46EE-9EA8-DC9693859351}" destId="{DEC8CCF2-2401-4087-B8CC-80389A19A575}" srcOrd="1" destOrd="0" presId="urn:microsoft.com/office/officeart/2005/8/layout/hierarchy1"/>
    <dgm:cxn modelId="{E7342CC3-5C26-48CD-BFAF-489ECC151709}" type="presParOf" srcId="{764E0CAC-CA59-4DF1-BB6F-E69B443F72B2}" destId="{01DCAB3E-3FC1-4A75-9CB1-50D5033E13F1}" srcOrd="2" destOrd="0" presId="urn:microsoft.com/office/officeart/2005/8/layout/hierarchy1"/>
    <dgm:cxn modelId="{BEF90908-FDFE-4BA0-8318-4AD8F2FE9AD5}" type="presParOf" srcId="{764E0CAC-CA59-4DF1-BB6F-E69B443F72B2}" destId="{8B33B494-ABF7-464C-8128-1AA818BCEB05}" srcOrd="3" destOrd="0" presId="urn:microsoft.com/office/officeart/2005/8/layout/hierarchy1"/>
    <dgm:cxn modelId="{3ADA25E3-6950-4784-9B09-5621DFECCA35}" type="presParOf" srcId="{8B33B494-ABF7-464C-8128-1AA818BCEB05}" destId="{CBE3080F-B6B4-4AF5-9045-41AC170AE235}" srcOrd="0" destOrd="0" presId="urn:microsoft.com/office/officeart/2005/8/layout/hierarchy1"/>
    <dgm:cxn modelId="{BF8C3BF6-DA9C-42EC-8A77-F34AD892A774}" type="presParOf" srcId="{CBE3080F-B6B4-4AF5-9045-41AC170AE235}" destId="{8947445D-2F77-46B2-8F35-E03EF5920B06}" srcOrd="0" destOrd="0" presId="urn:microsoft.com/office/officeart/2005/8/layout/hierarchy1"/>
    <dgm:cxn modelId="{1B1E0868-BB73-4011-B0D6-BC483F31610B}" type="presParOf" srcId="{CBE3080F-B6B4-4AF5-9045-41AC170AE235}" destId="{761F4861-FA21-42B3-8489-72428CDEED64}" srcOrd="1" destOrd="0" presId="urn:microsoft.com/office/officeart/2005/8/layout/hierarchy1"/>
    <dgm:cxn modelId="{74F4A162-943E-4864-BF22-21B7E3C893AB}" type="presParOf" srcId="{8B33B494-ABF7-464C-8128-1AA818BCEB05}" destId="{8BD66624-4585-4601-9CC7-3EC4EA74B232}" srcOrd="1" destOrd="0" presId="urn:microsoft.com/office/officeart/2005/8/layout/hierarchy1"/>
    <dgm:cxn modelId="{1AFAD05E-243D-4520-A83F-DD66BDC4106C}" type="presParOf" srcId="{764E0CAC-CA59-4DF1-BB6F-E69B443F72B2}" destId="{34EE6DE3-713D-4ECD-940C-2B0929BA3A6D}" srcOrd="4" destOrd="0" presId="urn:microsoft.com/office/officeart/2005/8/layout/hierarchy1"/>
    <dgm:cxn modelId="{8EF144D7-E66C-40AB-82B5-664D76C18103}" type="presParOf" srcId="{764E0CAC-CA59-4DF1-BB6F-E69B443F72B2}" destId="{43B6C5B3-A872-4414-8AA3-E1C8A61DCEEA}" srcOrd="5" destOrd="0" presId="urn:microsoft.com/office/officeart/2005/8/layout/hierarchy1"/>
    <dgm:cxn modelId="{E52B88D3-305C-4772-AFCD-CB2547787A86}" type="presParOf" srcId="{43B6C5B3-A872-4414-8AA3-E1C8A61DCEEA}" destId="{CB823CC0-977C-4AF5-A952-65297CDC6088}" srcOrd="0" destOrd="0" presId="urn:microsoft.com/office/officeart/2005/8/layout/hierarchy1"/>
    <dgm:cxn modelId="{15C82A42-BBD0-4D81-B56C-0AF6E23D9A5D}" type="presParOf" srcId="{CB823CC0-977C-4AF5-A952-65297CDC6088}" destId="{B5F8C574-A258-424A-A78E-DEB56B1F79FE}" srcOrd="0" destOrd="0" presId="urn:microsoft.com/office/officeart/2005/8/layout/hierarchy1"/>
    <dgm:cxn modelId="{9856D964-4AAB-4019-9541-7302423AF6B5}" type="presParOf" srcId="{CB823CC0-977C-4AF5-A952-65297CDC6088}" destId="{75D872DA-DBB7-4D3A-9762-3EC21B02B046}" srcOrd="1" destOrd="0" presId="urn:microsoft.com/office/officeart/2005/8/layout/hierarchy1"/>
    <dgm:cxn modelId="{EA71CF38-D877-4C8C-8CEA-EBFED458373B}" type="presParOf" srcId="{43B6C5B3-A872-4414-8AA3-E1C8A61DCEEA}" destId="{294F3A97-61FE-472C-B969-DBA9041528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p:cNvSpPr>
          <p:nvPr>
            <p:ph type="sldImg"/>
          </p:nvPr>
        </p:nvSpPr>
        <p:spPr bwMode="auto">
          <a:xfrm>
            <a:off x="1371600" y="763588"/>
            <a:ext cx="5027613" cy="3770312"/>
          </a:xfrm>
          <a:prstGeom prst="rect">
            <a:avLst/>
          </a:prstGeom>
          <a:noFill/>
          <a:ln w="9525">
            <a:noFill/>
            <a:miter lim="800000"/>
            <a:headEnd/>
            <a:tailEnd/>
          </a:ln>
        </p:spPr>
      </p:sp>
      <p:sp>
        <p:nvSpPr>
          <p:cNvPr id="3074"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3075"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Lucida Sans Unicode" charset="0"/>
              </a:defRPr>
            </a:lvl1pPr>
          </a:lstStyle>
          <a:p>
            <a:pPr>
              <a:defRPr/>
            </a:pPr>
            <a:endParaRPr lang="en-US" dirty="0"/>
          </a:p>
        </p:txBody>
      </p:sp>
      <p:sp>
        <p:nvSpPr>
          <p:cNvPr id="3076"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Lucida Sans Unicode" charset="0"/>
              </a:defRPr>
            </a:lvl1pPr>
          </a:lstStyle>
          <a:p>
            <a:pPr>
              <a:defRPr/>
            </a:pPr>
            <a:endParaRPr lang="en-US" dirty="0"/>
          </a:p>
        </p:txBody>
      </p:sp>
      <p:sp>
        <p:nvSpPr>
          <p:cNvPr id="3077"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Lucida Sans Unicode" charset="0"/>
              </a:defRPr>
            </a:lvl1pPr>
          </a:lstStyle>
          <a:p>
            <a:pPr>
              <a:defRPr/>
            </a:pPr>
            <a:endParaRPr lang="en-US" dirty="0"/>
          </a:p>
        </p:txBody>
      </p:sp>
      <p:sp>
        <p:nvSpPr>
          <p:cNvPr id="3078"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Lucida Sans Unicode" charset="0"/>
              </a:defRPr>
            </a:lvl1pPr>
          </a:lstStyle>
          <a:p>
            <a:pPr>
              <a:defRPr/>
            </a:pPr>
            <a:fld id="{3D159678-A8BE-45E1-B8A1-F422B1DA3877}" type="slidenum">
              <a:rPr lang="en-US"/>
              <a:pPr>
                <a:defRPr/>
              </a:pPr>
              <a:t>‹#›</a:t>
            </a:fld>
            <a:endParaRPr lang="en-US" dirty="0"/>
          </a:p>
        </p:txBody>
      </p:sp>
    </p:spTree>
    <p:extLst>
      <p:ext uri="{BB962C8B-B14F-4D97-AF65-F5344CB8AC3E}">
        <p14:creationId xmlns:p14="http://schemas.microsoft.com/office/powerpoint/2010/main" val="162145541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3D159678-A8BE-45E1-B8A1-F422B1DA3877}" type="slidenum">
              <a:rPr lang="en-US" smtClean="0"/>
              <a:pPr>
                <a:defRPr/>
              </a:pPr>
              <a:t>1</a:t>
            </a:fld>
            <a:endParaRPr lang="en-US" dirty="0"/>
          </a:p>
        </p:txBody>
      </p:sp>
    </p:spTree>
    <p:extLst>
      <p:ext uri="{BB962C8B-B14F-4D97-AF65-F5344CB8AC3E}">
        <p14:creationId xmlns:p14="http://schemas.microsoft.com/office/powerpoint/2010/main" val="322902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3D159678-A8BE-45E1-B8A1-F422B1DA3877}" type="slidenum">
              <a:rPr lang="en-US" smtClean="0"/>
              <a:pPr>
                <a:defRPr/>
              </a:pPr>
              <a:t>20</a:t>
            </a:fld>
            <a:endParaRPr lang="en-US" dirty="0"/>
          </a:p>
        </p:txBody>
      </p:sp>
    </p:spTree>
    <p:extLst>
      <p:ext uri="{BB962C8B-B14F-4D97-AF65-F5344CB8AC3E}">
        <p14:creationId xmlns:p14="http://schemas.microsoft.com/office/powerpoint/2010/main" val="232683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annual rate that takes into consideration any compounding that occurs during the year. </a:t>
            </a:r>
            <a:endParaRPr lang="en-US" dirty="0"/>
          </a:p>
        </p:txBody>
      </p:sp>
      <p:sp>
        <p:nvSpPr>
          <p:cNvPr id="4" name="Slide Number Placeholder 3"/>
          <p:cNvSpPr>
            <a:spLocks noGrp="1"/>
          </p:cNvSpPr>
          <p:nvPr>
            <p:ph type="sldNum" idx="10"/>
          </p:nvPr>
        </p:nvSpPr>
        <p:spPr/>
        <p:txBody>
          <a:bodyPr/>
          <a:lstStyle/>
          <a:p>
            <a:pPr>
              <a:defRPr/>
            </a:pPr>
            <a:fld id="{3D159678-A8BE-45E1-B8A1-F422B1DA3877}" type="slidenum">
              <a:rPr lang="en-US" smtClean="0"/>
              <a:pPr>
                <a:defRPr/>
              </a:pPr>
              <a:t>22</a:t>
            </a:fld>
            <a:endParaRPr lang="en-US" dirty="0"/>
          </a:p>
        </p:txBody>
      </p:sp>
    </p:spTree>
    <p:extLst>
      <p:ext uri="{BB962C8B-B14F-4D97-AF65-F5344CB8AC3E}">
        <p14:creationId xmlns:p14="http://schemas.microsoft.com/office/powerpoint/2010/main" val="179952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p>
            <a:pPr>
              <a:buFont typeface="Times New Roman" pitchFamily="18" charset="0"/>
              <a:buNone/>
            </a:pPr>
            <a:fld id="{66DF3839-4656-4453-A34F-604ADE2C3F75}" type="slidenum">
              <a:rPr lang="en-US" smtClean="0">
                <a:latin typeface="Times New Roman" pitchFamily="18" charset="0"/>
                <a:ea typeface="Microsoft YaHei"/>
                <a:cs typeface="Lucida Sans Unicode" pitchFamily="34" charset="0"/>
              </a:rPr>
              <a:pPr>
                <a:buFont typeface="Times New Roman" pitchFamily="18" charset="0"/>
                <a:buNone/>
              </a:pPr>
              <a:t>24</a:t>
            </a:fld>
            <a:endParaRPr lang="en-US" dirty="0" smtClean="0">
              <a:latin typeface="Times New Roman" pitchFamily="18" charset="0"/>
              <a:ea typeface="Microsoft YaHei"/>
              <a:cs typeface="Lucida Sans Unicode" pitchFamily="34" charset="0"/>
            </a:endParaRPr>
          </a:p>
        </p:txBody>
      </p:sp>
      <p:sp>
        <p:nvSpPr>
          <p:cNvPr id="1741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17412"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218791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p>
            <a:pPr>
              <a:buFont typeface="Times New Roman" pitchFamily="18" charset="0"/>
              <a:buNone/>
            </a:pPr>
            <a:fld id="{02D62864-6700-4D82-8FFF-ECF5F8E09679}" type="slidenum">
              <a:rPr lang="en-US" smtClean="0">
                <a:latin typeface="Times New Roman" pitchFamily="18" charset="0"/>
                <a:ea typeface="Microsoft YaHei"/>
                <a:cs typeface="Lucida Sans Unicode" pitchFamily="34" charset="0"/>
              </a:rPr>
              <a:pPr>
                <a:buFont typeface="Times New Roman" pitchFamily="18" charset="0"/>
                <a:buNone/>
              </a:pPr>
              <a:t>26</a:t>
            </a:fld>
            <a:endParaRPr lang="en-US" dirty="0" smtClean="0">
              <a:latin typeface="Times New Roman" pitchFamily="18" charset="0"/>
              <a:ea typeface="Microsoft YaHei"/>
              <a:cs typeface="Lucida Sans Unicode" pitchFamily="34" charset="0"/>
            </a:endParaRPr>
          </a:p>
        </p:txBody>
      </p:sp>
      <p:sp>
        <p:nvSpPr>
          <p:cNvPr id="1945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19460"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411567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p>
            <a:pPr>
              <a:buFont typeface="Times New Roman" pitchFamily="18" charset="0"/>
              <a:buNone/>
            </a:pPr>
            <a:fld id="{02D62864-6700-4D82-8FFF-ECF5F8E09679}" type="slidenum">
              <a:rPr lang="en-US" smtClean="0">
                <a:latin typeface="Times New Roman" pitchFamily="18" charset="0"/>
                <a:ea typeface="Microsoft YaHei"/>
                <a:cs typeface="Lucida Sans Unicode" pitchFamily="34" charset="0"/>
              </a:rPr>
              <a:pPr>
                <a:buFont typeface="Times New Roman" pitchFamily="18" charset="0"/>
                <a:buNone/>
              </a:pPr>
              <a:t>28</a:t>
            </a:fld>
            <a:endParaRPr lang="en-US" dirty="0" smtClean="0">
              <a:latin typeface="Times New Roman" pitchFamily="18" charset="0"/>
              <a:ea typeface="Microsoft YaHei"/>
              <a:cs typeface="Lucida Sans Unicode" pitchFamily="34" charset="0"/>
            </a:endParaRPr>
          </a:p>
        </p:txBody>
      </p:sp>
      <p:sp>
        <p:nvSpPr>
          <p:cNvPr id="1945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19460"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156889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A03ECD4-08D9-4E94-9020-5037105FDE61}" type="slidenum">
              <a:rPr lang="en-US" smtClean="0"/>
              <a:pPr/>
              <a:t>32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In the previous slides, I only discuss the computation. Now I interpret the different measures. The same interpretation applies to the sample/historical moments. The interpretations will be very important when we compare different risky assets. </a:t>
            </a:r>
          </a:p>
        </p:txBody>
      </p:sp>
    </p:spTree>
    <p:extLst>
      <p:ext uri="{BB962C8B-B14F-4D97-AF65-F5344CB8AC3E}">
        <p14:creationId xmlns:p14="http://schemas.microsoft.com/office/powerpoint/2010/main" val="180432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p:spPr>
        <p:txBody>
          <a:bodyPr/>
          <a:lstStyle/>
          <a:p>
            <a:pPr>
              <a:buFont typeface="Times New Roman" pitchFamily="18" charset="0"/>
              <a:buNone/>
            </a:pPr>
            <a:fld id="{1A77F579-8E4A-4BD1-84F0-C18021BE6CDE}" type="slidenum">
              <a:rPr lang="en-US" smtClean="0">
                <a:latin typeface="Times New Roman" pitchFamily="18" charset="0"/>
                <a:ea typeface="Microsoft YaHei"/>
                <a:cs typeface="Lucida Sans Unicode" pitchFamily="34" charset="0"/>
              </a:rPr>
              <a:pPr>
                <a:buFont typeface="Times New Roman" pitchFamily="18" charset="0"/>
                <a:buNone/>
              </a:pPr>
              <a:t>35</a:t>
            </a:fld>
            <a:endParaRPr lang="en-US" dirty="0" smtClean="0">
              <a:latin typeface="Times New Roman" pitchFamily="18" charset="0"/>
              <a:ea typeface="Microsoft YaHei"/>
              <a:cs typeface="Lucida Sans Unicode" pitchFamily="34" charset="0"/>
            </a:endParaRPr>
          </a:p>
        </p:txBody>
      </p:sp>
      <p:sp>
        <p:nvSpPr>
          <p:cNvPr id="2355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23556"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36791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D12F59-8330-4B10-A083-927A44C12741}" type="slidenum">
              <a:rPr lang="en-US" smtClean="0"/>
              <a:pPr eaLnBrk="1" hangingPunct="1"/>
              <a:t>37</a:t>
            </a:fld>
            <a:endParaRPr lang="en-US" smtClean="0"/>
          </a:p>
        </p:txBody>
      </p:sp>
    </p:spTree>
    <p:extLst>
      <p:ext uri="{BB962C8B-B14F-4D97-AF65-F5344CB8AC3E}">
        <p14:creationId xmlns:p14="http://schemas.microsoft.com/office/powerpoint/2010/main" val="1842149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p>
            <a:pPr>
              <a:buFont typeface="Times New Roman" pitchFamily="18" charset="0"/>
              <a:buNone/>
            </a:pPr>
            <a:fld id="{43EB1B4E-9048-4378-AB9F-723F752BF1F0}" type="slidenum">
              <a:rPr lang="en-US" smtClean="0">
                <a:latin typeface="Times New Roman" pitchFamily="18" charset="0"/>
                <a:ea typeface="Microsoft YaHei"/>
                <a:cs typeface="Lucida Sans Unicode" pitchFamily="34" charset="0"/>
              </a:rPr>
              <a:pPr>
                <a:buFont typeface="Times New Roman" pitchFamily="18" charset="0"/>
                <a:buNone/>
              </a:pPr>
              <a:t>38</a:t>
            </a:fld>
            <a:endParaRPr lang="en-US" dirty="0" smtClean="0">
              <a:latin typeface="Times New Roman" pitchFamily="18" charset="0"/>
              <a:ea typeface="Microsoft YaHei"/>
              <a:cs typeface="Lucida Sans Unicode" pitchFamily="34" charset="0"/>
            </a:endParaRPr>
          </a:p>
        </p:txBody>
      </p:sp>
      <p:sp>
        <p:nvSpPr>
          <p:cNvPr id="215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21508"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2743205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Times New Roman" pitchFamily="18" charset="0"/>
              <a:buNone/>
            </a:pPr>
            <a:fld id="{0AAF57FF-4145-455E-86AF-949E7513D205}" type="slidenum">
              <a:rPr lang="en-US" smtClean="0">
                <a:latin typeface="Times New Roman" pitchFamily="18" charset="0"/>
                <a:ea typeface="Microsoft YaHei"/>
                <a:cs typeface="Lucida Sans Unicode" pitchFamily="34" charset="0"/>
              </a:rPr>
              <a:pPr>
                <a:buFont typeface="Times New Roman" pitchFamily="18" charset="0"/>
                <a:buNone/>
              </a:pPr>
              <a:t>39</a:t>
            </a:fld>
            <a:endParaRPr lang="en-US" dirty="0" smtClean="0">
              <a:latin typeface="Times New Roman" pitchFamily="18" charset="0"/>
              <a:ea typeface="Microsoft YaHei"/>
              <a:cs typeface="Lucida Sans Unicode" pitchFamily="34" charset="0"/>
            </a:endParaRPr>
          </a:p>
        </p:txBody>
      </p:sp>
      <p:sp>
        <p:nvSpPr>
          <p:cNvPr id="2560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25604"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62187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p:spPr>
        <p:txBody>
          <a:bodyPr/>
          <a:lstStyle/>
          <a:p>
            <a:pPr>
              <a:buFont typeface="Times New Roman" pitchFamily="18" charset="0"/>
              <a:buNone/>
            </a:pPr>
            <a:fld id="{BEB4322A-3D52-42D9-9333-46F01D6F5636}" type="slidenum">
              <a:rPr lang="en-US" smtClean="0">
                <a:latin typeface="Times New Roman" pitchFamily="18" charset="0"/>
                <a:ea typeface="Microsoft YaHei"/>
                <a:cs typeface="Lucida Sans Unicode" pitchFamily="34" charset="0"/>
              </a:rPr>
              <a:pPr>
                <a:buFont typeface="Times New Roman" pitchFamily="18" charset="0"/>
                <a:buNone/>
              </a:pPr>
              <a:t>2</a:t>
            </a:fld>
            <a:endParaRPr lang="en-US" dirty="0" smtClean="0">
              <a:latin typeface="Times New Roman" pitchFamily="18" charset="0"/>
              <a:ea typeface="Microsoft YaHei"/>
              <a:cs typeface="Lucida Sans Unicode" pitchFamily="34" charset="0"/>
            </a:endParaRPr>
          </a:p>
        </p:txBody>
      </p:sp>
      <p:sp>
        <p:nvSpPr>
          <p:cNvPr id="1024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10244"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756477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pPr>
              <a:buFont typeface="Times New Roman" pitchFamily="18" charset="0"/>
              <a:buNone/>
            </a:pPr>
            <a:fld id="{07DAFE05-F6BC-47FB-8530-A1A132F267CA}" type="slidenum">
              <a:rPr lang="en-US" smtClean="0">
                <a:latin typeface="Times New Roman" pitchFamily="18" charset="0"/>
                <a:ea typeface="Microsoft YaHei"/>
                <a:cs typeface="Lucida Sans Unicode" pitchFamily="34" charset="0"/>
              </a:rPr>
              <a:pPr>
                <a:buFont typeface="Times New Roman" pitchFamily="18" charset="0"/>
                <a:buNone/>
              </a:pPr>
              <a:t>40</a:t>
            </a:fld>
            <a:endParaRPr lang="en-US" dirty="0" smtClean="0">
              <a:latin typeface="Times New Roman" pitchFamily="18" charset="0"/>
              <a:ea typeface="Microsoft YaHei"/>
              <a:cs typeface="Lucida Sans Unicode" pitchFamily="34" charset="0"/>
            </a:endParaRPr>
          </a:p>
        </p:txBody>
      </p:sp>
      <p:sp>
        <p:nvSpPr>
          <p:cNvPr id="2765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27652"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2256835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pPr>
              <a:buFont typeface="Times New Roman" pitchFamily="18" charset="0"/>
              <a:buNone/>
            </a:pPr>
            <a:fld id="{07DAFE05-F6BC-47FB-8530-A1A132F267CA}" type="slidenum">
              <a:rPr lang="en-US" smtClean="0">
                <a:latin typeface="Times New Roman" pitchFamily="18" charset="0"/>
                <a:ea typeface="Microsoft YaHei"/>
                <a:cs typeface="Lucida Sans Unicode" pitchFamily="34" charset="0"/>
              </a:rPr>
              <a:pPr>
                <a:buFont typeface="Times New Roman" pitchFamily="18" charset="0"/>
                <a:buNone/>
              </a:pPr>
              <a:t>43</a:t>
            </a:fld>
            <a:endParaRPr lang="en-US" dirty="0" smtClean="0">
              <a:latin typeface="Times New Roman" pitchFamily="18" charset="0"/>
              <a:ea typeface="Microsoft YaHei"/>
              <a:cs typeface="Lucida Sans Unicode" pitchFamily="34" charset="0"/>
            </a:endParaRPr>
          </a:p>
        </p:txBody>
      </p:sp>
      <p:sp>
        <p:nvSpPr>
          <p:cNvPr id="2765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27652" name="Rectangle 2"/>
          <p:cNvSpPr>
            <a:spLocks noGrp="1" noChangeArrowheads="1"/>
          </p:cNvSpPr>
          <p:nvPr>
            <p:ph type="body" idx="1"/>
          </p:nvPr>
        </p:nvSpPr>
        <p:spPr>
          <a:xfrm>
            <a:off x="777875" y="4776788"/>
            <a:ext cx="6218238" cy="4525962"/>
          </a:xfrm>
          <a:noFill/>
          <a:ln/>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176717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pPr>
              <a:buFont typeface="Times New Roman" pitchFamily="18" charset="0"/>
              <a:buNone/>
            </a:pPr>
            <a:fld id="{C4B97BE4-2268-43F9-A16F-6D58E603FE22}" type="slidenum">
              <a:rPr lang="en-US" smtClean="0">
                <a:latin typeface="Times New Roman" pitchFamily="18" charset="0"/>
                <a:ea typeface="Microsoft YaHei"/>
                <a:cs typeface="Lucida Sans Unicode" pitchFamily="34" charset="0"/>
              </a:rPr>
              <a:pPr>
                <a:buFont typeface="Times New Roman" pitchFamily="18" charset="0"/>
                <a:buNone/>
              </a:pPr>
              <a:t>45</a:t>
            </a:fld>
            <a:endParaRPr lang="en-US" dirty="0" smtClean="0">
              <a:latin typeface="Times New Roman" pitchFamily="18" charset="0"/>
              <a:ea typeface="Microsoft YaHei"/>
              <a:cs typeface="Lucida Sans Unicode" pitchFamily="34" charset="0"/>
            </a:endParaRPr>
          </a:p>
        </p:txBody>
      </p:sp>
      <p:sp>
        <p:nvSpPr>
          <p:cNvPr id="3174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31748"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717625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pPr>
              <a:buFont typeface="Times New Roman" pitchFamily="18" charset="0"/>
              <a:buNone/>
            </a:pPr>
            <a:fld id="{177B16F0-4DCA-4B24-9687-A58D2D995663}" type="slidenum">
              <a:rPr lang="en-US" smtClean="0">
                <a:latin typeface="Times New Roman" pitchFamily="18" charset="0"/>
                <a:ea typeface="Microsoft YaHei"/>
                <a:cs typeface="Lucida Sans Unicode" pitchFamily="34" charset="0"/>
              </a:rPr>
              <a:pPr>
                <a:buFont typeface="Times New Roman" pitchFamily="18" charset="0"/>
                <a:buNone/>
              </a:pPr>
              <a:t>47</a:t>
            </a:fld>
            <a:endParaRPr lang="en-US" dirty="0" smtClean="0">
              <a:latin typeface="Times New Roman" pitchFamily="18" charset="0"/>
              <a:ea typeface="Microsoft YaHei"/>
              <a:cs typeface="Lucida Sans Unicode" pitchFamily="34" charset="0"/>
            </a:endParaRPr>
          </a:p>
        </p:txBody>
      </p:sp>
      <p:sp>
        <p:nvSpPr>
          <p:cNvPr id="3379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33796"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1796318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pPr>
              <a:buFont typeface="Times New Roman" pitchFamily="18" charset="0"/>
              <a:buNone/>
            </a:pPr>
            <a:fld id="{DA70310A-C1F2-44C9-8CC3-9999F0540950}" type="slidenum">
              <a:rPr lang="en-US" smtClean="0">
                <a:latin typeface="Times New Roman" pitchFamily="18" charset="0"/>
                <a:ea typeface="Microsoft YaHei"/>
                <a:cs typeface="Lucida Sans Unicode" pitchFamily="34" charset="0"/>
              </a:rPr>
              <a:pPr>
                <a:buFont typeface="Times New Roman" pitchFamily="18" charset="0"/>
                <a:buNone/>
              </a:pPr>
              <a:t>48</a:t>
            </a:fld>
            <a:endParaRPr lang="en-US" dirty="0" smtClean="0">
              <a:latin typeface="Times New Roman" pitchFamily="18" charset="0"/>
              <a:ea typeface="Microsoft YaHei"/>
              <a:cs typeface="Lucida Sans Unicode" pitchFamily="34" charset="0"/>
            </a:endParaRPr>
          </a:p>
        </p:txBody>
      </p:sp>
      <p:sp>
        <p:nvSpPr>
          <p:cNvPr id="3584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35844" name="Rectangle 2"/>
          <p:cNvSpPr>
            <a:spLocks noGrp="1" noChangeArrowheads="1"/>
          </p:cNvSpPr>
          <p:nvPr>
            <p:ph type="body" idx="1"/>
          </p:nvPr>
        </p:nvSpPr>
        <p:spPr>
          <a:xfrm>
            <a:off x="777875" y="4776788"/>
            <a:ext cx="6218238" cy="4525962"/>
          </a:xfrm>
          <a:noFill/>
          <a:ln/>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3218756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pPr>
              <a:buFont typeface="Times New Roman" pitchFamily="18" charset="0"/>
              <a:buNone/>
            </a:pPr>
            <a:fld id="{6104AF69-04BD-460D-B031-69A3B0B06F68}" type="slidenum">
              <a:rPr lang="en-US" smtClean="0">
                <a:latin typeface="Times New Roman" pitchFamily="18" charset="0"/>
                <a:ea typeface="Microsoft YaHei"/>
                <a:cs typeface="Lucida Sans Unicode" pitchFamily="34" charset="0"/>
              </a:rPr>
              <a:pPr>
                <a:buFont typeface="Times New Roman" pitchFamily="18" charset="0"/>
                <a:buNone/>
              </a:pPr>
              <a:t>49</a:t>
            </a:fld>
            <a:endParaRPr lang="en-US" dirty="0" smtClean="0">
              <a:latin typeface="Times New Roman" pitchFamily="18" charset="0"/>
              <a:ea typeface="Microsoft YaHei"/>
              <a:cs typeface="Lucida Sans Unicode" pitchFamily="34" charset="0"/>
            </a:endParaRPr>
          </a:p>
        </p:txBody>
      </p:sp>
      <p:sp>
        <p:nvSpPr>
          <p:cNvPr id="3789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37892"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1386388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pPr>
              <a:buFont typeface="Times New Roman" pitchFamily="18" charset="0"/>
              <a:buNone/>
            </a:pPr>
            <a:fld id="{6104AF69-04BD-460D-B031-69A3B0B06F68}" type="slidenum">
              <a:rPr lang="en-US" smtClean="0">
                <a:latin typeface="Times New Roman" pitchFamily="18" charset="0"/>
                <a:ea typeface="Microsoft YaHei"/>
                <a:cs typeface="Lucida Sans Unicode" pitchFamily="34" charset="0"/>
              </a:rPr>
              <a:pPr>
                <a:buFont typeface="Times New Roman" pitchFamily="18" charset="0"/>
                <a:buNone/>
              </a:pPr>
              <a:t>50</a:t>
            </a:fld>
            <a:endParaRPr lang="en-US" dirty="0" smtClean="0">
              <a:latin typeface="Times New Roman" pitchFamily="18" charset="0"/>
              <a:ea typeface="Microsoft YaHei"/>
              <a:cs typeface="Lucida Sans Unicode" pitchFamily="34" charset="0"/>
            </a:endParaRPr>
          </a:p>
        </p:txBody>
      </p:sp>
      <p:sp>
        <p:nvSpPr>
          <p:cNvPr id="3789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37892"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438308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pPr>
              <a:buFont typeface="Times New Roman" pitchFamily="18" charset="0"/>
              <a:buNone/>
            </a:pPr>
            <a:fld id="{6104AF69-04BD-460D-B031-69A3B0B06F68}" type="slidenum">
              <a:rPr lang="en-US" smtClean="0">
                <a:latin typeface="Times New Roman" pitchFamily="18" charset="0"/>
                <a:ea typeface="Microsoft YaHei"/>
                <a:cs typeface="Lucida Sans Unicode" pitchFamily="34" charset="0"/>
              </a:rPr>
              <a:pPr>
                <a:buFont typeface="Times New Roman" pitchFamily="18" charset="0"/>
                <a:buNone/>
              </a:pPr>
              <a:t>51</a:t>
            </a:fld>
            <a:endParaRPr lang="en-US" dirty="0" smtClean="0">
              <a:latin typeface="Times New Roman" pitchFamily="18" charset="0"/>
              <a:ea typeface="Microsoft YaHei"/>
              <a:cs typeface="Lucida Sans Unicode" pitchFamily="34" charset="0"/>
            </a:endParaRPr>
          </a:p>
        </p:txBody>
      </p:sp>
      <p:sp>
        <p:nvSpPr>
          <p:cNvPr id="3789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37892"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4161804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p:spPr>
        <p:txBody>
          <a:bodyPr/>
          <a:lstStyle/>
          <a:p>
            <a:pPr>
              <a:buFont typeface="Times New Roman" pitchFamily="18" charset="0"/>
              <a:buNone/>
            </a:pPr>
            <a:fld id="{8B6A4402-5812-4860-A547-B41ACEFBB4EC}" type="slidenum">
              <a:rPr lang="en-US" smtClean="0">
                <a:latin typeface="Times New Roman" pitchFamily="18" charset="0"/>
                <a:ea typeface="Microsoft YaHei"/>
                <a:cs typeface="Lucida Sans Unicode" pitchFamily="34" charset="0"/>
              </a:rPr>
              <a:pPr>
                <a:buFont typeface="Times New Roman" pitchFamily="18" charset="0"/>
                <a:buNone/>
              </a:pPr>
              <a:t>52</a:t>
            </a:fld>
            <a:endParaRPr lang="en-US" dirty="0" smtClean="0">
              <a:latin typeface="Times New Roman" pitchFamily="18" charset="0"/>
              <a:ea typeface="Microsoft YaHei"/>
              <a:cs typeface="Lucida Sans Unicode" pitchFamily="34" charset="0"/>
            </a:endParaRPr>
          </a:p>
        </p:txBody>
      </p:sp>
      <p:sp>
        <p:nvSpPr>
          <p:cNvPr id="3993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39940"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1174648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p:spPr>
        <p:txBody>
          <a:bodyPr/>
          <a:lstStyle/>
          <a:p>
            <a:pPr>
              <a:buFont typeface="Times New Roman" pitchFamily="18" charset="0"/>
              <a:buNone/>
            </a:pPr>
            <a:fld id="{33FC88B6-261C-4E96-8DBC-C216E3E327E4}" type="slidenum">
              <a:rPr lang="en-US" smtClean="0">
                <a:latin typeface="Times New Roman" pitchFamily="18" charset="0"/>
                <a:ea typeface="Microsoft YaHei"/>
                <a:cs typeface="Lucida Sans Unicode" pitchFamily="34" charset="0"/>
              </a:rPr>
              <a:pPr>
                <a:buFont typeface="Times New Roman" pitchFamily="18" charset="0"/>
                <a:buNone/>
              </a:pPr>
              <a:t>53</a:t>
            </a:fld>
            <a:endParaRPr lang="en-US" dirty="0" smtClean="0">
              <a:latin typeface="Times New Roman" pitchFamily="18" charset="0"/>
              <a:ea typeface="Microsoft YaHei"/>
              <a:cs typeface="Lucida Sans Unicode" pitchFamily="34" charset="0"/>
            </a:endParaRPr>
          </a:p>
        </p:txBody>
      </p:sp>
      <p:sp>
        <p:nvSpPr>
          <p:cNvPr id="4198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41988"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340211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177</a:t>
            </a:r>
            <a:endParaRPr lang="en-US" sz="1200" b="0" dirty="0" smtClean="0">
              <a:latin typeface="Times New Roman" pitchFamily="18" charset="0"/>
              <a:cs typeface="Times New Roman" pitchFamily="18" charset="0"/>
            </a:endParaRPr>
          </a:p>
          <a:p>
            <a:endParaRPr lang="en-US" dirty="0" smtClean="0"/>
          </a:p>
          <a:p>
            <a:r>
              <a:rPr lang="en-US" dirty="0" smtClean="0"/>
              <a:t>The following two observations are important.</a:t>
            </a:r>
          </a:p>
          <a:p>
            <a:r>
              <a:rPr lang="en-US" dirty="0" smtClean="0"/>
              <a:t>•</a:t>
            </a:r>
            <a:r>
              <a:rPr lang="en-US" baseline="0" dirty="0" smtClean="0"/>
              <a:t>  A</a:t>
            </a:r>
            <a:r>
              <a:rPr lang="en-US" dirty="0" smtClean="0"/>
              <a:t> capital gain of 5 percent and a dividend yield of 2 percent is</a:t>
            </a:r>
            <a:r>
              <a:rPr lang="en-US" baseline="0" dirty="0" smtClean="0"/>
              <a:t> computed in the</a:t>
            </a:r>
            <a:r>
              <a:rPr lang="en-US" dirty="0" smtClean="0"/>
              <a:t> example. For ease of illustration, we assumed that the dividend is paid at time t. If the dividend was received any time before </a:t>
            </a:r>
            <a:r>
              <a:rPr lang="en-US" i="1" dirty="0" smtClean="0"/>
              <a:t>t</a:t>
            </a:r>
            <a:r>
              <a:rPr lang="en-US" dirty="0" smtClean="0"/>
              <a:t>, our holding period return would have been higher because we would have earned a return by putting the dividend in the bank for the remainder of the period.</a:t>
            </a:r>
          </a:p>
          <a:p>
            <a:r>
              <a:rPr lang="en-US" dirty="0" smtClean="0"/>
              <a:t>•</a:t>
            </a:r>
            <a:r>
              <a:rPr lang="en-US" baseline="0" dirty="0" smtClean="0"/>
              <a:t>  </a:t>
            </a:r>
            <a:r>
              <a:rPr lang="en-US" dirty="0" smtClean="0"/>
              <a:t>Return can be expressed in decimals (0.07), fractions (7/100), or as a percent (7%). They are all equivalent.</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3</a:t>
            </a:fld>
            <a:endParaRPr lang="en-US" dirty="0"/>
          </a:p>
        </p:txBody>
      </p:sp>
    </p:spTree>
    <p:extLst>
      <p:ext uri="{BB962C8B-B14F-4D97-AF65-F5344CB8AC3E}">
        <p14:creationId xmlns:p14="http://schemas.microsoft.com/office/powerpoint/2010/main" val="460813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p:spPr>
        <p:txBody>
          <a:bodyPr/>
          <a:lstStyle/>
          <a:p>
            <a:pPr>
              <a:buFont typeface="Times New Roman" pitchFamily="18" charset="0"/>
              <a:buNone/>
            </a:pPr>
            <a:fld id="{98D1544F-A6A9-4C3B-A488-1CB59BE3F94E}" type="slidenum">
              <a:rPr lang="en-US" smtClean="0">
                <a:latin typeface="Times New Roman" pitchFamily="18" charset="0"/>
                <a:ea typeface="Microsoft YaHei"/>
                <a:cs typeface="Lucida Sans Unicode" pitchFamily="34" charset="0"/>
              </a:rPr>
              <a:pPr>
                <a:buFont typeface="Times New Roman" pitchFamily="18" charset="0"/>
                <a:buNone/>
              </a:pPr>
              <a:t>54</a:t>
            </a:fld>
            <a:endParaRPr lang="en-US" dirty="0" smtClean="0">
              <a:latin typeface="Times New Roman" pitchFamily="18" charset="0"/>
              <a:ea typeface="Microsoft YaHei"/>
              <a:cs typeface="Lucida Sans Unicode" pitchFamily="34" charset="0"/>
            </a:endParaRPr>
          </a:p>
        </p:txBody>
      </p:sp>
      <p:sp>
        <p:nvSpPr>
          <p:cNvPr id="4403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44036" name="Rectangle 2"/>
          <p:cNvSpPr>
            <a:spLocks noGrp="1" noChangeArrowheads="1"/>
          </p:cNvSpPr>
          <p:nvPr>
            <p:ph type="body" idx="1"/>
          </p:nvPr>
        </p:nvSpPr>
        <p:spPr>
          <a:xfrm>
            <a:off x="777875" y="4776788"/>
            <a:ext cx="6218238" cy="4525962"/>
          </a:xfrm>
          <a:noFill/>
          <a:ln/>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1991310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p:spPr>
        <p:txBody>
          <a:bodyPr/>
          <a:lstStyle/>
          <a:p>
            <a:pPr>
              <a:buFont typeface="Times New Roman" pitchFamily="18" charset="0"/>
              <a:buNone/>
            </a:pPr>
            <a:fld id="{60C559CC-985A-422C-8C8D-D2872547C27B}" type="slidenum">
              <a:rPr lang="en-US" smtClean="0">
                <a:latin typeface="Times New Roman" pitchFamily="18" charset="0"/>
                <a:ea typeface="Microsoft YaHei"/>
                <a:cs typeface="Lucida Sans Unicode" pitchFamily="34" charset="0"/>
              </a:rPr>
              <a:pPr>
                <a:buFont typeface="Times New Roman" pitchFamily="18" charset="0"/>
                <a:buNone/>
              </a:pPr>
              <a:t>55</a:t>
            </a:fld>
            <a:endParaRPr lang="en-US" dirty="0" smtClean="0">
              <a:latin typeface="Times New Roman" pitchFamily="18" charset="0"/>
              <a:ea typeface="Microsoft YaHei"/>
              <a:cs typeface="Lucida Sans Unicode" pitchFamily="34" charset="0"/>
            </a:endParaRPr>
          </a:p>
        </p:txBody>
      </p:sp>
      <p:sp>
        <p:nvSpPr>
          <p:cNvPr id="4608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46084"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707246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p:spPr>
        <p:txBody>
          <a:bodyPr/>
          <a:lstStyle/>
          <a:p>
            <a:pPr>
              <a:buFont typeface="Times New Roman" pitchFamily="18" charset="0"/>
              <a:buNone/>
            </a:pPr>
            <a:fld id="{739A28E4-E343-43F0-A3A8-3274958C6C58}" type="slidenum">
              <a:rPr lang="en-US" smtClean="0">
                <a:latin typeface="Times New Roman" pitchFamily="18" charset="0"/>
                <a:ea typeface="Microsoft YaHei"/>
                <a:cs typeface="Lucida Sans Unicode" pitchFamily="34" charset="0"/>
              </a:rPr>
              <a:pPr>
                <a:buFont typeface="Times New Roman" pitchFamily="18" charset="0"/>
                <a:buNone/>
              </a:pPr>
              <a:t>56</a:t>
            </a:fld>
            <a:endParaRPr lang="en-US" dirty="0" smtClean="0">
              <a:latin typeface="Times New Roman" pitchFamily="18" charset="0"/>
              <a:ea typeface="Microsoft YaHei"/>
              <a:cs typeface="Lucida Sans Unicode" pitchFamily="34" charset="0"/>
            </a:endParaRPr>
          </a:p>
        </p:txBody>
      </p:sp>
      <p:sp>
        <p:nvSpPr>
          <p:cNvPr id="4813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48132"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3022908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p:spPr>
        <p:txBody>
          <a:bodyPr/>
          <a:lstStyle/>
          <a:p>
            <a:pPr>
              <a:buFont typeface="Times New Roman" pitchFamily="18" charset="0"/>
              <a:buNone/>
            </a:pPr>
            <a:fld id="{994AD931-A9CB-4AE7-BC0C-980656391084}" type="slidenum">
              <a:rPr lang="en-US" smtClean="0">
                <a:latin typeface="Times New Roman" pitchFamily="18" charset="0"/>
                <a:ea typeface="Microsoft YaHei"/>
                <a:cs typeface="Lucida Sans Unicode" pitchFamily="34" charset="0"/>
              </a:rPr>
              <a:pPr>
                <a:buFont typeface="Times New Roman" pitchFamily="18" charset="0"/>
                <a:buNone/>
              </a:pPr>
              <a:t>57</a:t>
            </a:fld>
            <a:endParaRPr lang="en-US" dirty="0" smtClean="0">
              <a:latin typeface="Times New Roman" pitchFamily="18" charset="0"/>
              <a:ea typeface="Microsoft YaHei"/>
              <a:cs typeface="Lucida Sans Unicode" pitchFamily="34" charset="0"/>
            </a:endParaRPr>
          </a:p>
        </p:txBody>
      </p:sp>
      <p:sp>
        <p:nvSpPr>
          <p:cNvPr id="5017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50180"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2156368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p:spPr>
        <p:txBody>
          <a:bodyPr/>
          <a:lstStyle/>
          <a:p>
            <a:pPr>
              <a:buFont typeface="Times New Roman" pitchFamily="18" charset="0"/>
              <a:buNone/>
            </a:pPr>
            <a:fld id="{F01A6071-A1AC-4BB3-BAF7-E5008E0E46A3}" type="slidenum">
              <a:rPr lang="en-US" smtClean="0">
                <a:latin typeface="Times New Roman" pitchFamily="18" charset="0"/>
                <a:ea typeface="Microsoft YaHei"/>
                <a:cs typeface="Lucida Sans Unicode" pitchFamily="34" charset="0"/>
              </a:rPr>
              <a:pPr>
                <a:buFont typeface="Times New Roman" pitchFamily="18" charset="0"/>
                <a:buNone/>
              </a:pPr>
              <a:t>58</a:t>
            </a:fld>
            <a:endParaRPr lang="en-US" dirty="0" smtClean="0">
              <a:latin typeface="Times New Roman" pitchFamily="18" charset="0"/>
              <a:ea typeface="Microsoft YaHei"/>
              <a:cs typeface="Lucida Sans Unicode" pitchFamily="34" charset="0"/>
            </a:endParaRPr>
          </a:p>
        </p:txBody>
      </p:sp>
      <p:sp>
        <p:nvSpPr>
          <p:cNvPr id="5222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52228"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3786117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p>
            <a:pPr>
              <a:buFont typeface="Times New Roman" pitchFamily="18" charset="0"/>
              <a:buNone/>
            </a:pPr>
            <a:fld id="{FD445411-50A7-48F0-868A-2B79BE3F7E07}" type="slidenum">
              <a:rPr lang="en-US" smtClean="0">
                <a:latin typeface="Times New Roman" pitchFamily="18" charset="0"/>
                <a:ea typeface="Microsoft YaHei"/>
                <a:cs typeface="Lucida Sans Unicode" pitchFamily="34" charset="0"/>
              </a:rPr>
              <a:pPr>
                <a:buFont typeface="Times New Roman" pitchFamily="18" charset="0"/>
                <a:buNone/>
              </a:pPr>
              <a:t>59</a:t>
            </a:fld>
            <a:endParaRPr lang="en-US" dirty="0" smtClean="0">
              <a:latin typeface="Times New Roman" pitchFamily="18" charset="0"/>
              <a:ea typeface="Microsoft YaHei"/>
              <a:cs typeface="Lucida Sans Unicode" pitchFamily="34" charset="0"/>
            </a:endParaRPr>
          </a:p>
        </p:txBody>
      </p:sp>
      <p:sp>
        <p:nvSpPr>
          <p:cNvPr id="5427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54276"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1419256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p>
            <a:pPr>
              <a:buFont typeface="Times New Roman" pitchFamily="18" charset="0"/>
              <a:buNone/>
            </a:pPr>
            <a:fld id="{FD445411-50A7-48F0-868A-2B79BE3F7E07}" type="slidenum">
              <a:rPr lang="en-US" smtClean="0">
                <a:latin typeface="Times New Roman" pitchFamily="18" charset="0"/>
                <a:ea typeface="Microsoft YaHei"/>
                <a:cs typeface="Lucida Sans Unicode" pitchFamily="34" charset="0"/>
              </a:rPr>
              <a:pPr>
                <a:buFont typeface="Times New Roman" pitchFamily="18" charset="0"/>
                <a:buNone/>
              </a:pPr>
              <a:t>60</a:t>
            </a:fld>
            <a:endParaRPr lang="en-US" dirty="0" smtClean="0">
              <a:latin typeface="Times New Roman" pitchFamily="18" charset="0"/>
              <a:ea typeface="Microsoft YaHei"/>
              <a:cs typeface="Lucida Sans Unicode" pitchFamily="34" charset="0"/>
            </a:endParaRPr>
          </a:p>
        </p:txBody>
      </p:sp>
      <p:sp>
        <p:nvSpPr>
          <p:cNvPr id="5427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54276" name="Rectangle 2"/>
          <p:cNvSpPr>
            <a:spLocks noGrp="1" noChangeArrowheads="1"/>
          </p:cNvSpPr>
          <p:nvPr>
            <p:ph type="body" idx="1"/>
          </p:nvPr>
        </p:nvSpPr>
        <p:spPr>
          <a:xfrm>
            <a:off x="777875" y="4776788"/>
            <a:ext cx="6218238" cy="4525962"/>
          </a:xfrm>
          <a:noFill/>
          <a:ln/>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3004393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p>
            <a:pPr>
              <a:buFont typeface="Times New Roman" pitchFamily="18" charset="0"/>
              <a:buNone/>
            </a:pPr>
            <a:fld id="{FD445411-50A7-48F0-868A-2B79BE3F7E07}" type="slidenum">
              <a:rPr lang="en-US" smtClean="0">
                <a:latin typeface="Times New Roman" pitchFamily="18" charset="0"/>
                <a:ea typeface="Microsoft YaHei"/>
                <a:cs typeface="Lucida Sans Unicode" pitchFamily="34" charset="0"/>
              </a:rPr>
              <a:pPr>
                <a:buFont typeface="Times New Roman" pitchFamily="18" charset="0"/>
                <a:buNone/>
              </a:pPr>
              <a:t>61</a:t>
            </a:fld>
            <a:endParaRPr lang="en-US" dirty="0" smtClean="0">
              <a:latin typeface="Times New Roman" pitchFamily="18" charset="0"/>
              <a:ea typeface="Microsoft YaHei"/>
              <a:cs typeface="Lucida Sans Unicode" pitchFamily="34" charset="0"/>
            </a:endParaRPr>
          </a:p>
        </p:txBody>
      </p:sp>
      <p:sp>
        <p:nvSpPr>
          <p:cNvPr id="5427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54276" name="Rectangle 2"/>
          <p:cNvSpPr>
            <a:spLocks noGrp="1" noChangeArrowheads="1"/>
          </p:cNvSpPr>
          <p:nvPr>
            <p:ph type="body" idx="1"/>
          </p:nvPr>
        </p:nvSpPr>
        <p:spPr>
          <a:xfrm>
            <a:off x="777875" y="4776788"/>
            <a:ext cx="6218238" cy="4525962"/>
          </a:xfrm>
          <a:noFill/>
          <a:ln/>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980298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p>
            <a:pPr>
              <a:buFont typeface="Times New Roman" pitchFamily="18" charset="0"/>
              <a:buNone/>
            </a:pPr>
            <a:fld id="{FD445411-50A7-48F0-868A-2B79BE3F7E07}" type="slidenum">
              <a:rPr lang="en-US" smtClean="0">
                <a:latin typeface="Times New Roman" pitchFamily="18" charset="0"/>
                <a:ea typeface="Microsoft YaHei"/>
                <a:cs typeface="Lucida Sans Unicode" pitchFamily="34" charset="0"/>
              </a:rPr>
              <a:pPr>
                <a:buFont typeface="Times New Roman" pitchFamily="18" charset="0"/>
                <a:buNone/>
              </a:pPr>
              <a:t>62</a:t>
            </a:fld>
            <a:endParaRPr lang="en-US" dirty="0" smtClean="0">
              <a:latin typeface="Times New Roman" pitchFamily="18" charset="0"/>
              <a:ea typeface="Microsoft YaHei"/>
              <a:cs typeface="Lucida Sans Unicode" pitchFamily="34" charset="0"/>
            </a:endParaRPr>
          </a:p>
        </p:txBody>
      </p:sp>
      <p:sp>
        <p:nvSpPr>
          <p:cNvPr id="5427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54276" name="Rectangle 2"/>
          <p:cNvSpPr>
            <a:spLocks noGrp="1" noChangeArrowheads="1"/>
          </p:cNvSpPr>
          <p:nvPr>
            <p:ph type="body" idx="1"/>
          </p:nvPr>
        </p:nvSpPr>
        <p:spPr>
          <a:xfrm>
            <a:off x="777875" y="4776788"/>
            <a:ext cx="6218238" cy="4525962"/>
          </a:xfrm>
          <a:noFill/>
          <a:ln/>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140880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p>
            <a:pPr>
              <a:buFont typeface="Times New Roman" pitchFamily="18" charset="0"/>
              <a:buNone/>
            </a:pPr>
            <a:fld id="{FD445411-50A7-48F0-868A-2B79BE3F7E07}" type="slidenum">
              <a:rPr lang="en-US" smtClean="0">
                <a:latin typeface="Times New Roman" pitchFamily="18" charset="0"/>
                <a:ea typeface="Microsoft YaHei"/>
                <a:cs typeface="Lucida Sans Unicode" pitchFamily="34" charset="0"/>
              </a:rPr>
              <a:pPr>
                <a:buFont typeface="Times New Roman" pitchFamily="18" charset="0"/>
                <a:buNone/>
              </a:pPr>
              <a:t>63</a:t>
            </a:fld>
            <a:endParaRPr lang="en-US" dirty="0" smtClean="0">
              <a:latin typeface="Times New Roman" pitchFamily="18" charset="0"/>
              <a:ea typeface="Microsoft YaHei"/>
              <a:cs typeface="Lucida Sans Unicode" pitchFamily="34" charset="0"/>
            </a:endParaRPr>
          </a:p>
        </p:txBody>
      </p:sp>
      <p:sp>
        <p:nvSpPr>
          <p:cNvPr id="5427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54276" name="Rectangle 2"/>
          <p:cNvSpPr>
            <a:spLocks noGrp="1" noChangeArrowheads="1"/>
          </p:cNvSpPr>
          <p:nvPr>
            <p:ph type="body" idx="1"/>
          </p:nvPr>
        </p:nvSpPr>
        <p:spPr>
          <a:xfrm>
            <a:off x="777875" y="4776788"/>
            <a:ext cx="6218238" cy="4525962"/>
          </a:xfrm>
          <a:noFill/>
          <a:ln/>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98185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p:spPr>
        <p:txBody>
          <a:bodyPr/>
          <a:lstStyle/>
          <a:p>
            <a:pPr>
              <a:buFont typeface="Times New Roman" pitchFamily="18" charset="0"/>
              <a:buNone/>
            </a:pPr>
            <a:fld id="{C1DA00F4-B578-45DE-92A7-DD7ADD5F8335}" type="slidenum">
              <a:rPr lang="en-US" smtClean="0">
                <a:latin typeface="Times New Roman" pitchFamily="18" charset="0"/>
                <a:ea typeface="Microsoft YaHei"/>
                <a:cs typeface="Lucida Sans Unicode" pitchFamily="34" charset="0"/>
              </a:rPr>
              <a:pPr>
                <a:buFont typeface="Times New Roman" pitchFamily="18" charset="0"/>
                <a:buNone/>
              </a:pPr>
              <a:t>5</a:t>
            </a:fld>
            <a:endParaRPr lang="en-US" dirty="0" smtClean="0">
              <a:latin typeface="Times New Roman" pitchFamily="18" charset="0"/>
              <a:ea typeface="Microsoft YaHei"/>
              <a:cs typeface="Lucida Sans Unicode" pitchFamily="34" charset="0"/>
            </a:endParaRPr>
          </a:p>
        </p:txBody>
      </p:sp>
      <p:sp>
        <p:nvSpPr>
          <p:cNvPr id="1433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14340"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763152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p>
            <a:pPr>
              <a:buFont typeface="Times New Roman" pitchFamily="18" charset="0"/>
              <a:buNone/>
            </a:pPr>
            <a:fld id="{FD445411-50A7-48F0-868A-2B79BE3F7E07}" type="slidenum">
              <a:rPr lang="en-US" smtClean="0">
                <a:latin typeface="Times New Roman" pitchFamily="18" charset="0"/>
                <a:ea typeface="Microsoft YaHei"/>
                <a:cs typeface="Lucida Sans Unicode" pitchFamily="34" charset="0"/>
              </a:rPr>
              <a:pPr>
                <a:buFont typeface="Times New Roman" pitchFamily="18" charset="0"/>
                <a:buNone/>
              </a:pPr>
              <a:t>64</a:t>
            </a:fld>
            <a:endParaRPr lang="en-US" dirty="0" smtClean="0">
              <a:latin typeface="Times New Roman" pitchFamily="18" charset="0"/>
              <a:ea typeface="Microsoft YaHei"/>
              <a:cs typeface="Lucida Sans Unicode" pitchFamily="34" charset="0"/>
            </a:endParaRPr>
          </a:p>
        </p:txBody>
      </p:sp>
      <p:sp>
        <p:nvSpPr>
          <p:cNvPr id="5427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54276" name="Rectangle 2"/>
          <p:cNvSpPr>
            <a:spLocks noGrp="1" noChangeArrowheads="1"/>
          </p:cNvSpPr>
          <p:nvPr>
            <p:ph type="body" idx="1"/>
          </p:nvPr>
        </p:nvSpPr>
        <p:spPr>
          <a:xfrm>
            <a:off x="777875" y="4776788"/>
            <a:ext cx="6218238" cy="4525962"/>
          </a:xfrm>
          <a:noFill/>
          <a:ln/>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1864895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p:spPr>
        <p:txBody>
          <a:bodyPr/>
          <a:lstStyle/>
          <a:p>
            <a:pPr>
              <a:buFont typeface="Times New Roman" pitchFamily="18" charset="0"/>
              <a:buNone/>
            </a:pPr>
            <a:fld id="{D8A76DC1-3516-46D1-8FEE-A78AEDBC19D1}" type="slidenum">
              <a:rPr lang="en-US" smtClean="0">
                <a:latin typeface="Times New Roman" pitchFamily="18" charset="0"/>
                <a:ea typeface="Microsoft YaHei"/>
                <a:cs typeface="Lucida Sans Unicode" pitchFamily="34" charset="0"/>
              </a:rPr>
              <a:pPr>
                <a:buFont typeface="Times New Roman" pitchFamily="18" charset="0"/>
                <a:buNone/>
              </a:pPr>
              <a:t>65</a:t>
            </a:fld>
            <a:endParaRPr lang="en-US" dirty="0" smtClean="0">
              <a:latin typeface="Times New Roman" pitchFamily="18" charset="0"/>
              <a:ea typeface="Microsoft YaHei"/>
              <a:cs typeface="Lucida Sans Unicode" pitchFamily="34" charset="0"/>
            </a:endParaRPr>
          </a:p>
        </p:txBody>
      </p:sp>
      <p:sp>
        <p:nvSpPr>
          <p:cNvPr id="5632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56324"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3795468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p:spPr>
        <p:txBody>
          <a:bodyPr/>
          <a:lstStyle/>
          <a:p>
            <a:pPr>
              <a:buFont typeface="Times New Roman" pitchFamily="18" charset="0"/>
              <a:buNone/>
            </a:pPr>
            <a:fld id="{39023B55-EE2B-4D71-81AA-6DA9B6C2F2CB}" type="slidenum">
              <a:rPr lang="en-US" smtClean="0">
                <a:latin typeface="Times New Roman" pitchFamily="18" charset="0"/>
                <a:ea typeface="Microsoft YaHei"/>
                <a:cs typeface="Lucida Sans Unicode" pitchFamily="34" charset="0"/>
              </a:rPr>
              <a:pPr>
                <a:buFont typeface="Times New Roman" pitchFamily="18" charset="0"/>
                <a:buNone/>
              </a:pPr>
              <a:t>66</a:t>
            </a:fld>
            <a:endParaRPr lang="en-US" dirty="0" smtClean="0">
              <a:latin typeface="Times New Roman" pitchFamily="18" charset="0"/>
              <a:ea typeface="Microsoft YaHei"/>
              <a:cs typeface="Lucida Sans Unicode" pitchFamily="34" charset="0"/>
            </a:endParaRPr>
          </a:p>
        </p:txBody>
      </p:sp>
      <p:sp>
        <p:nvSpPr>
          <p:cNvPr id="5837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58372"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2686587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p:spPr>
        <p:txBody>
          <a:bodyPr/>
          <a:lstStyle/>
          <a:p>
            <a:pPr>
              <a:buFont typeface="Times New Roman" pitchFamily="18" charset="0"/>
              <a:buNone/>
            </a:pPr>
            <a:fld id="{3FEE81D5-02F4-4C26-99F0-302D2753D171}" type="slidenum">
              <a:rPr lang="en-US" smtClean="0">
                <a:latin typeface="Times New Roman" pitchFamily="18" charset="0"/>
                <a:ea typeface="Microsoft YaHei"/>
                <a:cs typeface="Lucida Sans Unicode" pitchFamily="34" charset="0"/>
              </a:rPr>
              <a:pPr>
                <a:buFont typeface="Times New Roman" pitchFamily="18" charset="0"/>
                <a:buNone/>
              </a:pPr>
              <a:t>67</a:t>
            </a:fld>
            <a:endParaRPr lang="en-US" dirty="0" smtClean="0">
              <a:latin typeface="Times New Roman" pitchFamily="18" charset="0"/>
              <a:ea typeface="Microsoft YaHei"/>
              <a:cs typeface="Lucida Sans Unicode" pitchFamily="34" charset="0"/>
            </a:endParaRPr>
          </a:p>
        </p:txBody>
      </p:sp>
      <p:sp>
        <p:nvSpPr>
          <p:cNvPr id="604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60420"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1009775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p:spPr>
        <p:txBody>
          <a:bodyPr/>
          <a:lstStyle/>
          <a:p>
            <a:pPr>
              <a:buFont typeface="Times New Roman" pitchFamily="18" charset="0"/>
              <a:buNone/>
            </a:pPr>
            <a:fld id="{3FEE81D5-02F4-4C26-99F0-302D2753D171}" type="slidenum">
              <a:rPr lang="en-US" smtClean="0">
                <a:latin typeface="Times New Roman" pitchFamily="18" charset="0"/>
                <a:ea typeface="Microsoft YaHei"/>
                <a:cs typeface="Lucida Sans Unicode" pitchFamily="34" charset="0"/>
              </a:rPr>
              <a:pPr>
                <a:buFont typeface="Times New Roman" pitchFamily="18" charset="0"/>
                <a:buNone/>
              </a:pPr>
              <a:t>68</a:t>
            </a:fld>
            <a:endParaRPr lang="en-US" dirty="0" smtClean="0">
              <a:latin typeface="Times New Roman" pitchFamily="18" charset="0"/>
              <a:ea typeface="Microsoft YaHei"/>
              <a:cs typeface="Lucida Sans Unicode" pitchFamily="34" charset="0"/>
            </a:endParaRPr>
          </a:p>
        </p:txBody>
      </p:sp>
      <p:sp>
        <p:nvSpPr>
          <p:cNvPr id="604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60420" name="Rectangle 2"/>
          <p:cNvSpPr>
            <a:spLocks noGrp="1" noChangeArrowheads="1"/>
          </p:cNvSpPr>
          <p:nvPr>
            <p:ph type="body" idx="1"/>
          </p:nvPr>
        </p:nvSpPr>
        <p:spPr>
          <a:xfrm>
            <a:off x="777875" y="4776788"/>
            <a:ext cx="6218238" cy="4525962"/>
          </a:xfrm>
          <a:noFill/>
          <a:ln/>
        </p:spPr>
        <p:txBody>
          <a:bodyPr wrap="none" anchor="ctr"/>
          <a:lstStyle/>
          <a:p>
            <a:endParaRPr lang="en-US" baseline="0" dirty="0" smtClean="0">
              <a:latin typeface="Times New Roman" pitchFamily="18" charset="0"/>
            </a:endParaRPr>
          </a:p>
        </p:txBody>
      </p:sp>
    </p:spTree>
    <p:extLst>
      <p:ext uri="{BB962C8B-B14F-4D97-AF65-F5344CB8AC3E}">
        <p14:creationId xmlns:p14="http://schemas.microsoft.com/office/powerpoint/2010/main" val="40584267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p:spPr>
        <p:txBody>
          <a:bodyPr/>
          <a:lstStyle/>
          <a:p>
            <a:pPr>
              <a:buFont typeface="Times New Roman" pitchFamily="18" charset="0"/>
              <a:buNone/>
            </a:pPr>
            <a:fld id="{3FEE81D5-02F4-4C26-99F0-302D2753D171}" type="slidenum">
              <a:rPr lang="en-US" smtClean="0">
                <a:latin typeface="Times New Roman" pitchFamily="18" charset="0"/>
                <a:ea typeface="Microsoft YaHei"/>
                <a:cs typeface="Lucida Sans Unicode" pitchFamily="34" charset="0"/>
              </a:rPr>
              <a:pPr>
                <a:buFont typeface="Times New Roman" pitchFamily="18" charset="0"/>
                <a:buNone/>
              </a:pPr>
              <a:t>69</a:t>
            </a:fld>
            <a:endParaRPr lang="en-US" dirty="0" smtClean="0">
              <a:latin typeface="Times New Roman" pitchFamily="18" charset="0"/>
              <a:ea typeface="Microsoft YaHei"/>
              <a:cs typeface="Lucida Sans Unicode" pitchFamily="34" charset="0"/>
            </a:endParaRPr>
          </a:p>
        </p:txBody>
      </p:sp>
      <p:sp>
        <p:nvSpPr>
          <p:cNvPr id="604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60420" name="Rectangle 2"/>
          <p:cNvSpPr>
            <a:spLocks noGrp="1" noChangeArrowheads="1"/>
          </p:cNvSpPr>
          <p:nvPr>
            <p:ph type="body" idx="1"/>
          </p:nvPr>
        </p:nvSpPr>
        <p:spPr>
          <a:xfrm>
            <a:off x="777875" y="4776788"/>
            <a:ext cx="6218238" cy="4525962"/>
          </a:xfrm>
          <a:noFill/>
          <a:ln/>
        </p:spPr>
        <p:txBody>
          <a:bodyPr wrap="none" anchor="ctr"/>
          <a:lstStyle/>
          <a:p>
            <a:endParaRPr lang="en-US" baseline="0" dirty="0" smtClean="0">
              <a:latin typeface="Times New Roman" pitchFamily="18" charset="0"/>
            </a:endParaRPr>
          </a:p>
        </p:txBody>
      </p:sp>
    </p:spTree>
    <p:extLst>
      <p:ext uri="{BB962C8B-B14F-4D97-AF65-F5344CB8AC3E}">
        <p14:creationId xmlns:p14="http://schemas.microsoft.com/office/powerpoint/2010/main" val="2155554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pPr>
              <a:buFont typeface="Times New Roman" pitchFamily="18" charset="0"/>
              <a:buNone/>
            </a:pPr>
            <a:fld id="{177B16F0-4DCA-4B24-9687-A58D2D995663}" type="slidenum">
              <a:rPr lang="en-US" smtClean="0">
                <a:latin typeface="Times New Roman" pitchFamily="18" charset="0"/>
                <a:ea typeface="Microsoft YaHei"/>
                <a:cs typeface="Lucida Sans Unicode" pitchFamily="34" charset="0"/>
              </a:rPr>
              <a:pPr>
                <a:buFont typeface="Times New Roman" pitchFamily="18" charset="0"/>
                <a:buNone/>
              </a:pPr>
              <a:t>70</a:t>
            </a:fld>
            <a:endParaRPr lang="en-US" dirty="0" smtClean="0">
              <a:latin typeface="Times New Roman" pitchFamily="18" charset="0"/>
              <a:ea typeface="Microsoft YaHei"/>
              <a:cs typeface="Lucida Sans Unicode" pitchFamily="34" charset="0"/>
            </a:endParaRPr>
          </a:p>
        </p:txBody>
      </p:sp>
      <p:sp>
        <p:nvSpPr>
          <p:cNvPr id="3379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33796" name="Rectangle 2"/>
          <p:cNvSpPr>
            <a:spLocks noGrp="1" noChangeArrowheads="1"/>
          </p:cNvSpPr>
          <p:nvPr>
            <p:ph type="body" idx="1"/>
          </p:nvPr>
        </p:nvSpPr>
        <p:spPr>
          <a:xfrm>
            <a:off x="777875" y="4776788"/>
            <a:ext cx="6218238" cy="4525962"/>
          </a:xfrm>
          <a:noFill/>
          <a:ln/>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45468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178</a:t>
            </a:r>
            <a:endParaRPr lang="en-US" sz="1200" b="0" dirty="0" smtClean="0">
              <a:latin typeface="Times New Roman" pitchFamily="18" charset="0"/>
              <a:cs typeface="Times New Roman" pitchFamily="18" charset="0"/>
            </a:endParaRPr>
          </a:p>
          <a:p>
            <a:endParaRPr lang="en-US" dirty="0" smtClean="0"/>
          </a:p>
          <a:p>
            <a:r>
              <a:rPr lang="en-US" sz="1200" b="0" dirty="0" smtClean="0"/>
              <a:t>When assets have returns for multiple holding periods, it is necessary to aggregate those returns into one overall return for ease of comparison and understanding. Most holding period returns are reported as daily, monthly, or annual returns. Different approaches:</a:t>
            </a:r>
          </a:p>
          <a:p>
            <a:pPr marL="222250" indent="-222250">
              <a:buFont typeface="Arial" pitchFamily="34" charset="0"/>
              <a:buChar char="•"/>
            </a:pPr>
            <a:r>
              <a:rPr lang="en-US" sz="1200" b="0" dirty="0" smtClean="0"/>
              <a:t>Arithmetic or mean return</a:t>
            </a:r>
          </a:p>
          <a:p>
            <a:pPr marL="222250" indent="-222250">
              <a:buFont typeface="Arial" pitchFamily="34" charset="0"/>
              <a:buChar char="•"/>
            </a:pPr>
            <a:r>
              <a:rPr lang="en-US" sz="1200" b="0" dirty="0" smtClean="0"/>
              <a:t>Geometric mean return</a:t>
            </a:r>
          </a:p>
          <a:p>
            <a:pPr marL="222250" indent="-222250">
              <a:buFont typeface="Arial" pitchFamily="34" charset="0"/>
              <a:buChar char="•"/>
            </a:pPr>
            <a:r>
              <a:rPr lang="en-US" sz="1200" b="0" dirty="0" smtClean="0"/>
              <a:t>Money-weighted return</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6</a:t>
            </a:fld>
            <a:endParaRPr lang="en-US" dirty="0"/>
          </a:p>
        </p:txBody>
      </p:sp>
    </p:spTree>
    <p:extLst>
      <p:ext uri="{BB962C8B-B14F-4D97-AF65-F5344CB8AC3E}">
        <p14:creationId xmlns:p14="http://schemas.microsoft.com/office/powerpoint/2010/main" val="38545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p:spPr>
        <p:txBody>
          <a:bodyPr/>
          <a:lstStyle/>
          <a:p>
            <a:pPr>
              <a:buFont typeface="Times New Roman" pitchFamily="18" charset="0"/>
              <a:buNone/>
            </a:pPr>
            <a:fld id="{7D2FCA40-FF09-45DA-8FA5-1A2C3C757B02}" type="slidenum">
              <a:rPr lang="en-US" smtClean="0">
                <a:latin typeface="Times New Roman" pitchFamily="18" charset="0"/>
                <a:ea typeface="Microsoft YaHei"/>
                <a:cs typeface="Lucida Sans Unicode" pitchFamily="34" charset="0"/>
              </a:rPr>
              <a:pPr>
                <a:buFont typeface="Times New Roman" pitchFamily="18" charset="0"/>
                <a:buNone/>
              </a:pPr>
              <a:t>7</a:t>
            </a:fld>
            <a:endParaRPr lang="en-US" dirty="0" smtClean="0">
              <a:latin typeface="Times New Roman" pitchFamily="18" charset="0"/>
              <a:ea typeface="Microsoft YaHei"/>
              <a:cs typeface="Lucida Sans Unicode" pitchFamily="34" charset="0"/>
            </a:endParaRPr>
          </a:p>
        </p:txBody>
      </p:sp>
      <p:sp>
        <p:nvSpPr>
          <p:cNvPr id="1229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ln>
        </p:spPr>
      </p:sp>
      <p:sp>
        <p:nvSpPr>
          <p:cNvPr id="12292" name="Rectangle 2"/>
          <p:cNvSpPr>
            <a:spLocks noGrp="1" noChangeArrowheads="1"/>
          </p:cNvSpPr>
          <p:nvPr>
            <p:ph type="body" idx="1"/>
          </p:nvPr>
        </p:nvSpPr>
        <p:spPr>
          <a:xfrm>
            <a:off x="777875" y="4776788"/>
            <a:ext cx="6218238" cy="4525962"/>
          </a:xfrm>
          <a:noFill/>
          <a:ln/>
        </p:spPr>
        <p:txBody>
          <a:bodyPr wrap="none" anchor="ctr"/>
          <a:lstStyle/>
          <a:p>
            <a:endParaRPr lang="en-US" dirty="0" smtClean="0"/>
          </a:p>
        </p:txBody>
      </p:sp>
    </p:spTree>
    <p:extLst>
      <p:ext uri="{BB962C8B-B14F-4D97-AF65-F5344CB8AC3E}">
        <p14:creationId xmlns:p14="http://schemas.microsoft.com/office/powerpoint/2010/main" val="3171562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178</a:t>
            </a:r>
            <a:endParaRPr lang="en-US" sz="1200" b="0" dirty="0" smtClean="0">
              <a:latin typeface="Times New Roman" pitchFamily="18" charset="0"/>
              <a:cs typeface="Times New Roman" pitchFamily="18" charset="0"/>
            </a:endParaRPr>
          </a:p>
          <a:p>
            <a:endParaRPr lang="en-US" dirty="0" smtClean="0"/>
          </a:p>
          <a:p>
            <a:r>
              <a:rPr lang="en-US" dirty="0" smtClean="0"/>
              <a:t>The arithmetic return is easy to compute and has known statistical properties, such as standard deviation. We can calculate the arithmetic return and its standard deviation to determine how dispersed the observations are around the mean or if the mean return is statistically different from zero.</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8</a:t>
            </a:fld>
            <a:endParaRPr lang="en-US" dirty="0"/>
          </a:p>
        </p:txBody>
      </p:sp>
    </p:spTree>
    <p:extLst>
      <p:ext uri="{BB962C8B-B14F-4D97-AF65-F5344CB8AC3E}">
        <p14:creationId xmlns:p14="http://schemas.microsoft.com/office/powerpoint/2010/main" val="233365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a:t>
            </a:r>
            <a:r>
              <a:rPr lang="en-US" sz="1200" b="0" baseline="0" dirty="0" smtClean="0">
                <a:latin typeface="Times New Roman" pitchFamily="18" charset="0"/>
                <a:cs typeface="Times New Roman" pitchFamily="18" charset="0"/>
              </a:rPr>
              <a:t> 179</a:t>
            </a:r>
          </a:p>
          <a:p>
            <a:pPr marL="0" marR="0" lvl="0" indent="-18288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latin typeface="Times New Roman" pitchFamily="18" charset="0"/>
              <a:cs typeface="Times New Roman" pitchFamily="18" charset="0"/>
            </a:endParaRP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The geometric mean return per year is –5.0 percent, compared with an arithmetic mean return of 4.0 percent</a:t>
            </a:r>
            <a:r>
              <a:rPr lang="en-US" sz="1200" b="0" baseline="0" dirty="0" smtClean="0">
                <a:latin typeface="Times New Roman" pitchFamily="18" charset="0"/>
                <a:cs typeface="Times New Roman" pitchFamily="18" charset="0"/>
              </a:rPr>
              <a:t> (see previous slide). </a:t>
            </a:r>
            <a:r>
              <a:rPr lang="en-US" sz="1200" kern="1200" dirty="0" smtClean="0">
                <a:solidFill>
                  <a:schemeClr val="bg1"/>
                </a:solidFill>
                <a:latin typeface="Arial" charset="0"/>
                <a:ea typeface="+mn-ea"/>
                <a:cs typeface="+mn-cs"/>
              </a:rPr>
              <a:t>Because of the effect of compounding, the geometric mean return is always less than or equal to the arithmetic mean return, unless there is no variation in returns, in which case they are equal.</a:t>
            </a:r>
          </a:p>
          <a:p>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10</a:t>
            </a:fld>
            <a:endParaRPr lang="en-US" dirty="0"/>
          </a:p>
        </p:txBody>
      </p:sp>
    </p:spTree>
    <p:extLst>
      <p:ext uri="{BB962C8B-B14F-4D97-AF65-F5344CB8AC3E}">
        <p14:creationId xmlns:p14="http://schemas.microsoft.com/office/powerpoint/2010/main" val="809638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LOS: Calculate and interpret major return measures and describe their applicability.</a:t>
            </a:r>
          </a:p>
          <a:p>
            <a:pPr marL="0" marR="0" lvl="0" indent="-18288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Times New Roman" pitchFamily="18" charset="0"/>
                <a:cs typeface="Times New Roman" pitchFamily="18" charset="0"/>
              </a:rPr>
              <a:t>Pages</a:t>
            </a:r>
            <a:r>
              <a:rPr lang="en-US" sz="1200" b="0" baseline="0" dirty="0" smtClean="0">
                <a:latin typeface="Times New Roman" pitchFamily="18" charset="0"/>
                <a:cs typeface="Times New Roman" pitchFamily="18" charset="0"/>
              </a:rPr>
              <a:t> 180-181</a:t>
            </a:r>
          </a:p>
          <a:p>
            <a:endParaRPr lang="en-US" dirty="0" smtClean="0"/>
          </a:p>
          <a:p>
            <a:pPr marL="0" marR="0" indent="-18288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bg1"/>
                </a:solidFill>
                <a:latin typeface="Arial" charset="0"/>
                <a:ea typeface="+mn-ea"/>
                <a:cs typeface="+mn-cs"/>
              </a:rPr>
              <a:t>The </a:t>
            </a:r>
            <a:r>
              <a:rPr lang="en-US" sz="1200" i="1" kern="1200" dirty="0" smtClean="0">
                <a:solidFill>
                  <a:schemeClr val="bg1"/>
                </a:solidFill>
                <a:latin typeface="Arial" charset="0"/>
                <a:ea typeface="+mn-ea"/>
                <a:cs typeface="+mn-cs"/>
              </a:rPr>
              <a:t>money-weighted return </a:t>
            </a:r>
            <a:r>
              <a:rPr lang="en-US" sz="1200" kern="1200" dirty="0" smtClean="0">
                <a:solidFill>
                  <a:schemeClr val="bg1"/>
                </a:solidFill>
                <a:latin typeface="Arial" charset="0"/>
                <a:ea typeface="+mn-ea"/>
                <a:cs typeface="+mn-cs"/>
              </a:rPr>
              <a:t>accounts for the money invested and provides the investor with information on the return on actual investment. </a:t>
            </a:r>
            <a:r>
              <a:rPr lang="en-US" dirty="0" smtClean="0"/>
              <a:t>The money-weighted return and its calculation are similar to the internal rate of return. Just like the internal rate of return, amounts invested are cash outflows from the investor’s perspective and amounts returned or withdrawn by the investor, or the money that remains at the end of an investment cycle, is a cash inflow for the investor. The internal rate of return is the discount rate at which the sum of present values of these cash flows will equal zero. </a:t>
            </a:r>
          </a:p>
          <a:p>
            <a:endParaRPr lang="en-US" dirty="0" smtClean="0"/>
          </a:p>
          <a:p>
            <a:r>
              <a:rPr lang="en-US" dirty="0" smtClean="0"/>
              <a:t>Assume that the investor invests €100 in a mutual fund at the beginning of the first year, adds another €950 at the beginning of the second year, and withdraws €350 at the end of the second year. The cash flows</a:t>
            </a:r>
            <a:r>
              <a:rPr lang="en-US" baseline="0" dirty="0" smtClean="0"/>
              <a:t> are shown in the table.  </a:t>
            </a:r>
            <a:r>
              <a:rPr lang="en-US" dirty="0" smtClean="0"/>
              <a:t>IRR can be computed using the formula and a trial and error process to identify a discount rate that produces a sum of present values of cash flows equal to zero.  The computation of IRR can be more easily done using a business calculator or spreadsheet. </a:t>
            </a:r>
            <a:endParaRPr lang="en-US" dirty="0"/>
          </a:p>
        </p:txBody>
      </p:sp>
      <p:sp>
        <p:nvSpPr>
          <p:cNvPr id="4" name="Slide Number Placeholder 3"/>
          <p:cNvSpPr>
            <a:spLocks noGrp="1"/>
          </p:cNvSpPr>
          <p:nvPr>
            <p:ph type="sldNum" sz="quarter" idx="10"/>
          </p:nvPr>
        </p:nvSpPr>
        <p:spPr/>
        <p:txBody>
          <a:bodyPr/>
          <a:lstStyle/>
          <a:p>
            <a:pPr>
              <a:defRPr/>
            </a:pPr>
            <a:fld id="{982A0293-C4CA-40C2-95A1-ADB10F245B2E}" type="slidenum">
              <a:rPr lang="en-US" smtClean="0"/>
              <a:pPr>
                <a:defRPr/>
              </a:pPr>
              <a:t>15</a:t>
            </a:fld>
            <a:endParaRPr lang="en-US" dirty="0"/>
          </a:p>
        </p:txBody>
      </p:sp>
    </p:spTree>
    <p:extLst>
      <p:ext uri="{BB962C8B-B14F-4D97-AF65-F5344CB8AC3E}">
        <p14:creationId xmlns:p14="http://schemas.microsoft.com/office/powerpoint/2010/main" val="165734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8EACC4">
            <a:alpha val="38039"/>
          </a:srgbClr>
        </a:solidFill>
        <a:effectLst/>
      </p:bgPr>
    </p:bg>
    <p:spTree>
      <p:nvGrpSpPr>
        <p:cNvPr id="1" name=""/>
        <p:cNvGrpSpPr/>
        <p:nvPr/>
      </p:nvGrpSpPr>
      <p:grpSpPr>
        <a:xfrm>
          <a:off x="0" y="0"/>
          <a:ext cx="0" cy="0"/>
          <a:chOff x="0" y="0"/>
          <a:chExt cx="0" cy="0"/>
        </a:xfrm>
      </p:grpSpPr>
      <p:sp>
        <p:nvSpPr>
          <p:cNvPr id="4" name="Oval 9"/>
          <p:cNvSpPr/>
          <p:nvPr userDrawn="1"/>
        </p:nvSpPr>
        <p:spPr>
          <a:xfrm>
            <a:off x="6324600" y="2362200"/>
            <a:ext cx="2590800" cy="2590800"/>
          </a:xfrm>
          <a:prstGeom prst="ellipse">
            <a:avLst/>
          </a:prstGeom>
          <a:solidFill>
            <a:srgbClr val="8EA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sp>
        <p:nvSpPr>
          <p:cNvPr id="5" name="Rounded Rectangle 8"/>
          <p:cNvSpPr/>
          <p:nvPr userDrawn="1"/>
        </p:nvSpPr>
        <p:spPr>
          <a:xfrm>
            <a:off x="457200" y="1122363"/>
            <a:ext cx="7543800" cy="2154237"/>
          </a:xfrm>
          <a:prstGeom prst="roundRect">
            <a:avLst/>
          </a:prstGeom>
          <a:solidFill>
            <a:srgbClr val="BD130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cxnSp>
        <p:nvCxnSpPr>
          <p:cNvPr id="6" name="Straight Connector 7"/>
          <p:cNvCxnSpPr/>
          <p:nvPr/>
        </p:nvCxnSpPr>
        <p:spPr>
          <a:xfrm>
            <a:off x="457200" y="3398838"/>
            <a:ext cx="5638800" cy="0"/>
          </a:xfrm>
          <a:prstGeom prst="line">
            <a:avLst/>
          </a:prstGeom>
          <a:ln w="19050">
            <a:solidFill>
              <a:srgbClr val="0B5B7F"/>
            </a:solidFill>
          </a:ln>
        </p:spPr>
        <p:style>
          <a:lnRef idx="1">
            <a:schemeClr val="accent1"/>
          </a:lnRef>
          <a:fillRef idx="0">
            <a:schemeClr val="accent1"/>
          </a:fillRef>
          <a:effectRef idx="0">
            <a:schemeClr val="accent1"/>
          </a:effectRef>
          <a:fontRef idx="minor">
            <a:schemeClr val="tx1"/>
          </a:fontRef>
        </p:style>
      </p:cxnSp>
      <p:sp>
        <p:nvSpPr>
          <p:cNvPr id="7" name="Text Box 2065"/>
          <p:cNvSpPr txBox="1">
            <a:spLocks noChangeArrowheads="1"/>
          </p:cNvSpPr>
          <p:nvPr userDrawn="1"/>
        </p:nvSpPr>
        <p:spPr bwMode="auto">
          <a:xfrm>
            <a:off x="92075" y="6553200"/>
            <a:ext cx="1812925" cy="244475"/>
          </a:xfrm>
          <a:prstGeom prst="rect">
            <a:avLst/>
          </a:prstGeom>
          <a:noFill/>
          <a:ln w="9525">
            <a:noFill/>
            <a:miter lim="800000"/>
            <a:headEnd/>
            <a:tailEnd/>
          </a:ln>
          <a:effectLst/>
        </p:spPr>
        <p:txBody>
          <a:bodyPr>
            <a:spAutoFit/>
          </a:bodyPr>
          <a:lstStyle/>
          <a:p>
            <a:pPr defTabSz="914400"/>
            <a:r>
              <a:rPr lang="en-US" sz="1000" b="1" i="1" dirty="0">
                <a:solidFill>
                  <a:schemeClr val="bg1"/>
                </a:solidFill>
                <a:latin typeface="Times New Roman" pitchFamily="18" charset="0"/>
                <a:ea typeface="ＭＳ Ｐゴシック"/>
                <a:cs typeface="ＭＳ Ｐゴシック"/>
              </a:rPr>
              <a:t>McGraw-Hill/Irwin</a:t>
            </a:r>
            <a:endParaRPr lang="en-US" sz="1000" b="1" i="1" dirty="0">
              <a:solidFill>
                <a:schemeClr val="bg1"/>
              </a:solidFill>
              <a:effectLst>
                <a:outerShdw blurRad="38100" dist="38100" dir="2700000" algn="tl">
                  <a:srgbClr val="000000"/>
                </a:outerShdw>
              </a:effectLst>
              <a:latin typeface="Times New Roman" pitchFamily="18" charset="0"/>
              <a:ea typeface="ＭＳ Ｐゴシック"/>
              <a:cs typeface="ＭＳ Ｐゴシック"/>
            </a:endParaRPr>
          </a:p>
        </p:txBody>
      </p:sp>
      <p:sp>
        <p:nvSpPr>
          <p:cNvPr id="8" name="Text Box 2066"/>
          <p:cNvSpPr txBox="1">
            <a:spLocks noChangeArrowheads="1"/>
          </p:cNvSpPr>
          <p:nvPr userDrawn="1"/>
        </p:nvSpPr>
        <p:spPr bwMode="auto">
          <a:xfrm>
            <a:off x="3397250" y="6537325"/>
            <a:ext cx="5730875" cy="244475"/>
          </a:xfrm>
          <a:prstGeom prst="rect">
            <a:avLst/>
          </a:prstGeom>
          <a:noFill/>
          <a:ln w="9525">
            <a:noFill/>
            <a:miter lim="800000"/>
            <a:headEnd/>
            <a:tailEnd/>
          </a:ln>
          <a:effectLst/>
        </p:spPr>
        <p:txBody>
          <a:bodyPr>
            <a:spAutoFit/>
          </a:bodyPr>
          <a:lstStyle/>
          <a:p>
            <a:pPr algn="r" defTabSz="914400"/>
            <a:r>
              <a:rPr lang="en-US" sz="1000" b="1" i="1" dirty="0">
                <a:solidFill>
                  <a:schemeClr val="bg1"/>
                </a:solidFill>
                <a:latin typeface="Times New Roman" pitchFamily="18" charset="0"/>
                <a:ea typeface="ＭＳ Ｐゴシック"/>
                <a:cs typeface="ＭＳ Ｐゴシック"/>
              </a:rPr>
              <a:t>        Copyright © 2013 by The McGraw-Hill Companies, Inc. All rights reserved.</a:t>
            </a:r>
            <a:endParaRPr lang="en-US" sz="1000" b="1" i="1" dirty="0">
              <a:solidFill>
                <a:schemeClr val="bg1"/>
              </a:solidFill>
              <a:effectLst>
                <a:outerShdw blurRad="38100" dist="38100" dir="2700000" algn="tl">
                  <a:srgbClr val="000000"/>
                </a:outerShdw>
              </a:effectLst>
              <a:latin typeface="Times New Roman" pitchFamily="18" charset="0"/>
              <a:ea typeface="ＭＳ Ｐゴシック"/>
              <a:cs typeface="ＭＳ Ｐゴシック"/>
            </a:endParaRPr>
          </a:p>
        </p:txBody>
      </p:sp>
      <p:sp>
        <p:nvSpPr>
          <p:cNvPr id="2" name="Title 1"/>
          <p:cNvSpPr>
            <a:spLocks noGrp="1"/>
          </p:cNvSpPr>
          <p:nvPr>
            <p:ph type="ctrTitle"/>
          </p:nvPr>
        </p:nvSpPr>
        <p:spPr>
          <a:xfrm>
            <a:off x="457200" y="1122218"/>
            <a:ext cx="7848600" cy="1927225"/>
          </a:xfrm>
        </p:spPr>
        <p:txBody>
          <a:bodyPr anchor="b">
            <a:noAutofit/>
          </a:bodyPr>
          <a:lstStyle>
            <a:lvl1pPr>
              <a:defRPr sz="48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3505200"/>
            <a:ext cx="5486400" cy="2057400"/>
          </a:xfrm>
          <a:prstGeom prst="rect">
            <a:avLst/>
          </a:prstGeom>
        </p:spPr>
        <p:txBody>
          <a:bodyPr/>
          <a:lstStyle>
            <a:lvl1pPr marL="0" indent="0" algn="l" defTabSz="914400" rtl="0" eaLnBrk="1" latinLnBrk="0" hangingPunct="1">
              <a:spcBef>
                <a:spcPct val="20000"/>
              </a:spcBef>
              <a:buClr>
                <a:schemeClr val="accent1"/>
              </a:buClr>
              <a:buSzPct val="85000"/>
              <a:buFont typeface="Arial" pitchFamily="34" charset="0"/>
              <a:buNone/>
              <a:defRPr lang="en-US" sz="3200" i="0" kern="1200" dirty="0">
                <a:solidFill>
                  <a:srgbClr val="0B5B7F"/>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2/8/2019</a:t>
            </a:fld>
            <a:endParaRPr lang="en-US" dirty="0"/>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8" name="Footer Placeholder 7"/>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2/8/2019</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2/8/2019</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23" name="Footer Placeholder 22"/>
          <p:cNvSpPr>
            <a:spLocks noGrp="1"/>
          </p:cNvSpPr>
          <p:nvPr>
            <p:ph type="ftr" sz="quarter" idx="16"/>
          </p:nvPr>
        </p:nvSpPr>
        <p:spPr/>
        <p:txBody>
          <a:bodyPr rtlCol="0"/>
          <a:lstStyle/>
          <a:p>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2/8/2019</a:t>
            </a:fld>
            <a:endParaRPr lang="en-US" dirty="0"/>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21" name="Footer Placeholder 20"/>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2/8/2019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2/8/2019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7"/>
          <p:cNvSpPr/>
          <p:nvPr userDrawn="1"/>
        </p:nvSpPr>
        <p:spPr>
          <a:xfrm>
            <a:off x="0" y="0"/>
            <a:ext cx="9144000" cy="182563"/>
          </a:xfrm>
          <a:prstGeom prst="rect">
            <a:avLst/>
          </a:prstGeom>
          <a:solidFill>
            <a:srgbClr val="073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cxnSp>
        <p:nvCxnSpPr>
          <p:cNvPr id="5" name="Straight Connector 8"/>
          <p:cNvCxnSpPr/>
          <p:nvPr userDrawn="1"/>
        </p:nvCxnSpPr>
        <p:spPr>
          <a:xfrm>
            <a:off x="73025" y="990600"/>
            <a:ext cx="8991600" cy="0"/>
          </a:xfrm>
          <a:prstGeom prst="line">
            <a:avLst/>
          </a:prstGeom>
          <a:ln w="28575">
            <a:solidFill>
              <a:srgbClr val="BD130F"/>
            </a:solidFill>
          </a:ln>
        </p:spPr>
        <p:style>
          <a:lnRef idx="1">
            <a:schemeClr val="accent1"/>
          </a:lnRef>
          <a:fillRef idx="0">
            <a:schemeClr val="accent1"/>
          </a:fillRef>
          <a:effectRef idx="0">
            <a:schemeClr val="accent1"/>
          </a:effectRef>
          <a:fontRef idx="minor">
            <a:schemeClr val="tx1"/>
          </a:fontRef>
        </p:style>
      </p:cxnSp>
      <p:sp>
        <p:nvSpPr>
          <p:cNvPr id="6" name="Rectangle 9"/>
          <p:cNvSpPr/>
          <p:nvPr userDrawn="1"/>
        </p:nvSpPr>
        <p:spPr>
          <a:xfrm>
            <a:off x="0" y="6497638"/>
            <a:ext cx="9144000" cy="365125"/>
          </a:xfrm>
          <a:prstGeom prst="rect">
            <a:avLst/>
          </a:prstGeom>
          <a:solidFill>
            <a:srgbClr val="0B5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sp>
        <p:nvSpPr>
          <p:cNvPr id="7" name="Slide Number Placeholder 5"/>
          <p:cNvSpPr txBox="1">
            <a:spLocks/>
          </p:cNvSpPr>
          <p:nvPr userDrawn="1"/>
        </p:nvSpPr>
        <p:spPr>
          <a:xfrm>
            <a:off x="7927975" y="6518275"/>
            <a:ext cx="1066800" cy="328613"/>
          </a:xfrm>
          <a:prstGeom prst="rect">
            <a:avLst/>
          </a:prstGeom>
        </p:spPr>
        <p:txBody>
          <a:bodyPr anchor="ctr"/>
          <a:lstStyle/>
          <a:p>
            <a:pPr algn="r" defTabSz="914400">
              <a:lnSpc>
                <a:spcPct val="93000"/>
              </a:lnSpc>
              <a:buClr>
                <a:srgbClr val="000000"/>
              </a:buClr>
              <a:buSzPct val="100000"/>
              <a:buFont typeface="Times New Roman" pitchFamily="18" charset="0"/>
              <a:buNone/>
            </a:pPr>
            <a:r>
              <a:rPr lang="en-US" sz="1000" b="1" dirty="0">
                <a:solidFill>
                  <a:srgbClr val="FFFFFF"/>
                </a:solidFill>
                <a:latin typeface="Times New Roman" pitchFamily="18" charset="0"/>
              </a:rPr>
              <a:t>5-</a:t>
            </a:r>
            <a:fld id="{34727845-02DD-4F09-9A22-C9C372F35617}" type="slidenum">
              <a:rPr lang="en-US" sz="1000" b="1">
                <a:solidFill>
                  <a:srgbClr val="FFFFFF"/>
                </a:solidFill>
                <a:latin typeface="Times New Roman" pitchFamily="18" charset="0"/>
              </a:rPr>
              <a:pPr algn="r" defTabSz="914400">
                <a:lnSpc>
                  <a:spcPct val="93000"/>
                </a:lnSpc>
                <a:buClr>
                  <a:srgbClr val="000000"/>
                </a:buClr>
                <a:buSzPct val="100000"/>
                <a:buFont typeface="Times New Roman" pitchFamily="18" charset="0"/>
                <a:buNone/>
              </a:pPr>
              <a:t>‹#›</a:t>
            </a:fld>
            <a:endParaRPr lang="en-US" sz="1000" b="1" dirty="0">
              <a:solidFill>
                <a:srgbClr val="FFFFFF"/>
              </a:solidFill>
              <a:latin typeface="Times New Roman"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3737" y="1143000"/>
            <a:ext cx="8229600" cy="4876800"/>
          </a:xfrm>
          <a:prstGeom prst="rect">
            <a:avLst/>
          </a:prstGeom>
        </p:spPr>
        <p:txBody>
          <a:bodyPr/>
          <a:lstStyle>
            <a:lvl1pPr>
              <a:spcBef>
                <a:spcPts val="600"/>
              </a:spcBef>
              <a:spcAft>
                <a:spcPts val="600"/>
              </a:spcAft>
              <a:buClr>
                <a:srgbClr val="BD130F"/>
              </a:buClr>
              <a:defRPr/>
            </a:lvl1pPr>
            <a:lvl2pPr>
              <a:spcBef>
                <a:spcPts val="600"/>
              </a:spcBef>
              <a:spcAft>
                <a:spcPts val="600"/>
              </a:spcAft>
              <a:buClr>
                <a:srgbClr val="BD130F"/>
              </a:buClr>
              <a:defRPr sz="2800"/>
            </a:lvl2pPr>
            <a:lvl3pPr>
              <a:spcBef>
                <a:spcPts val="600"/>
              </a:spcBef>
              <a:spcAft>
                <a:spcPts val="600"/>
              </a:spcAft>
              <a:buClr>
                <a:srgbClr val="BD130F"/>
              </a:buClr>
              <a:defRPr sz="2400"/>
            </a:lvl3pPr>
            <a:lvl4pPr>
              <a:spcBef>
                <a:spcPts val="600"/>
              </a:spcBef>
              <a:spcAft>
                <a:spcPts val="600"/>
              </a:spcAft>
              <a:buClr>
                <a:srgbClr val="BD130F"/>
              </a:buClr>
              <a:defRPr sz="2000"/>
            </a:lvl4pPr>
            <a:lvl5pPr>
              <a:spcBef>
                <a:spcPts val="600"/>
              </a:spcBef>
              <a:spcAft>
                <a:spcPts val="600"/>
              </a:spcAft>
              <a:buClr>
                <a:srgbClr val="BD130F"/>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3631407"/>
            <a:ext cx="4708525" cy="1588"/>
          </a:xfrm>
          <a:prstGeom prst="line">
            <a:avLst/>
          </a:prstGeom>
          <a:ln w="28575">
            <a:solidFill>
              <a:srgbClr val="BD130F"/>
            </a:solidFill>
          </a:ln>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userDrawn="1"/>
        </p:nvCxnSpPr>
        <p:spPr>
          <a:xfrm>
            <a:off x="73025" y="990600"/>
            <a:ext cx="8991600" cy="0"/>
          </a:xfrm>
          <a:prstGeom prst="line">
            <a:avLst/>
          </a:prstGeom>
          <a:ln w="28575">
            <a:solidFill>
              <a:srgbClr val="BD130F"/>
            </a:solidFill>
          </a:ln>
        </p:spPr>
        <p:style>
          <a:lnRef idx="1">
            <a:schemeClr val="accent1"/>
          </a:lnRef>
          <a:fillRef idx="0">
            <a:schemeClr val="accent1"/>
          </a:fillRef>
          <a:effectRef idx="0">
            <a:schemeClr val="accent1"/>
          </a:effectRef>
          <a:fontRef idx="minor">
            <a:schemeClr val="tx1"/>
          </a:fontRef>
        </p:style>
      </p:cxnSp>
      <p:sp>
        <p:nvSpPr>
          <p:cNvPr id="9" name="Rectangle 13"/>
          <p:cNvSpPr/>
          <p:nvPr userDrawn="1"/>
        </p:nvSpPr>
        <p:spPr>
          <a:xfrm>
            <a:off x="0" y="6497638"/>
            <a:ext cx="9144000" cy="365125"/>
          </a:xfrm>
          <a:prstGeom prst="rect">
            <a:avLst/>
          </a:prstGeom>
          <a:solidFill>
            <a:srgbClr val="0B5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sp>
        <p:nvSpPr>
          <p:cNvPr id="10" name="Footer Placeholder 4"/>
          <p:cNvSpPr txBox="1">
            <a:spLocks/>
          </p:cNvSpPr>
          <p:nvPr userDrawn="1"/>
        </p:nvSpPr>
        <p:spPr>
          <a:xfrm>
            <a:off x="-3175" y="6507163"/>
            <a:ext cx="4114800" cy="330200"/>
          </a:xfrm>
          <a:prstGeom prst="rect">
            <a:avLst/>
          </a:prstGeom>
        </p:spPr>
        <p:txBody>
          <a:bodyPr anchor="ctr"/>
          <a:lstStyle>
            <a:defPPr>
              <a:defRPr lang="en-US"/>
            </a:defPPr>
            <a:lvl1pPr marL="0" algn="l" defTabSz="914400" rtl="0" eaLnBrk="1" latinLnBrk="0" hangingPunct="1">
              <a:defRPr sz="1050" i="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3000"/>
              </a:lnSpc>
              <a:buClr>
                <a:srgbClr val="000000"/>
              </a:buClr>
              <a:buSzPct val="100000"/>
              <a:buFont typeface="Times New Roman" pitchFamily="16" charset="0"/>
              <a:buNone/>
              <a:defRPr/>
            </a:pPr>
            <a:r>
              <a:rPr lang="en-US" dirty="0" smtClean="0"/>
              <a:t>The McGraw-Hill Companies, © 2013</a:t>
            </a:r>
            <a:endParaRPr lang="en-US" dirty="0"/>
          </a:p>
        </p:txBody>
      </p:sp>
      <p:sp>
        <p:nvSpPr>
          <p:cNvPr id="11" name="Slide Number Placeholder 5"/>
          <p:cNvSpPr txBox="1">
            <a:spLocks/>
          </p:cNvSpPr>
          <p:nvPr userDrawn="1"/>
        </p:nvSpPr>
        <p:spPr>
          <a:xfrm>
            <a:off x="7900988" y="6518275"/>
            <a:ext cx="1066800" cy="328613"/>
          </a:xfrm>
          <a:prstGeom prst="rect">
            <a:avLst/>
          </a:prstGeom>
        </p:spPr>
        <p:txBody>
          <a:bodyPr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3000"/>
              </a:lnSpc>
              <a:buClr>
                <a:srgbClr val="000000"/>
              </a:buClr>
              <a:buSzPct val="100000"/>
              <a:buFont typeface="Times New Roman" pitchFamily="16" charset="0"/>
              <a:buNone/>
              <a:defRPr/>
            </a:pPr>
            <a:fld id="{9C010C71-9EF0-4AF9-9757-728B5FD8A7D3}" type="slidenum">
              <a:rPr lang="en-US" smtClean="0"/>
              <a:pPr algn="r">
                <a:lnSpc>
                  <a:spcPct val="93000"/>
                </a:lnSpc>
                <a:buClr>
                  <a:srgbClr val="000000"/>
                </a:buClr>
                <a:buSzPct val="100000"/>
                <a:buFont typeface="Times New Roman" pitchFamily="16" charset="0"/>
                <a:buNone/>
                <a:defRPr/>
              </a:pPr>
              <a:t>‹#›</a:t>
            </a:fld>
            <a:endParaRPr lang="en-US" dirty="0"/>
          </a:p>
        </p:txBody>
      </p:sp>
      <p:sp>
        <p:nvSpPr>
          <p:cNvPr id="12" name="Rectangle 16"/>
          <p:cNvSpPr/>
          <p:nvPr userDrawn="1"/>
        </p:nvSpPr>
        <p:spPr>
          <a:xfrm>
            <a:off x="0" y="0"/>
            <a:ext cx="9144000" cy="182563"/>
          </a:xfrm>
          <a:prstGeom prst="rect">
            <a:avLst/>
          </a:prstGeom>
          <a:solidFill>
            <a:srgbClr val="073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1933"/>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0B5B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3933"/>
            <a:ext cx="3931920" cy="3951288"/>
          </a:xfrm>
          <a:prstGeom prst="rect">
            <a:avLst/>
          </a:prstGeom>
        </p:spPr>
        <p:txBody>
          <a:bodyPr/>
          <a:lstStyle>
            <a:lvl1pPr>
              <a:buClr>
                <a:srgbClr val="BD130F"/>
              </a:buClr>
              <a:defRPr sz="2400"/>
            </a:lvl1pPr>
            <a:lvl2pPr>
              <a:buClr>
                <a:srgbClr val="BD130F"/>
              </a:buClr>
              <a:defRPr sz="2000"/>
            </a:lvl2pPr>
            <a:lvl3pPr>
              <a:buClr>
                <a:srgbClr val="BD130F"/>
              </a:buClr>
              <a:defRPr sz="1800"/>
            </a:lvl3pPr>
            <a:lvl4pPr>
              <a:buClr>
                <a:srgbClr val="BD130F"/>
              </a:buClr>
              <a:defRPr sz="1600"/>
            </a:lvl4pPr>
            <a:lvl5pPr>
              <a:buClr>
                <a:srgbClr val="BD130F"/>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91933"/>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0B5B7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053933"/>
            <a:ext cx="3931920" cy="3951288"/>
          </a:xfrm>
          <a:prstGeom prst="rect">
            <a:avLst/>
          </a:prstGeom>
        </p:spPr>
        <p:txBody>
          <a:bodyPr/>
          <a:lstStyle>
            <a:lvl1pPr>
              <a:buClr>
                <a:srgbClr val="BD130F"/>
              </a:buClr>
              <a:defRPr sz="2400"/>
            </a:lvl1pPr>
            <a:lvl2pPr>
              <a:buClr>
                <a:srgbClr val="BD130F"/>
              </a:buClr>
              <a:defRPr sz="2000"/>
            </a:lvl2pPr>
            <a:lvl3pPr>
              <a:buClr>
                <a:srgbClr val="BD130F"/>
              </a:buClr>
              <a:defRPr sz="1800"/>
            </a:lvl3pPr>
            <a:lvl4pPr>
              <a:buClr>
                <a:srgbClr val="BD130F"/>
              </a:buClr>
              <a:defRPr sz="1600"/>
            </a:lvl4pPr>
            <a:lvl5pPr>
              <a:buClr>
                <a:srgbClr val="BD130F"/>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6"/>
          <p:cNvSpPr>
            <a:spLocks noGrp="1"/>
          </p:cNvSpPr>
          <p:nvPr>
            <p:ph type="dt" sz="half" idx="10"/>
          </p:nvPr>
        </p:nvSpPr>
        <p:spPr>
          <a:xfrm>
            <a:off x="228600" y="6513513"/>
            <a:ext cx="2895600" cy="328612"/>
          </a:xfrm>
          <a:prstGeom prst="rect">
            <a:avLst/>
          </a:prstGeom>
        </p:spPr>
        <p:txBody>
          <a:bodyPr/>
          <a:lstStyle>
            <a:lvl1pPr hangingPunct="0">
              <a:lnSpc>
                <a:spcPct val="93000"/>
              </a:lnSpc>
              <a:buClr>
                <a:srgbClr val="000000"/>
              </a:buClr>
              <a:buSzPct val="100000"/>
              <a:buFont typeface="Times New Roman" pitchFamily="16" charset="0"/>
              <a:buNone/>
              <a:defRPr>
                <a:ea typeface="Microsoft YaHei" charset="-122"/>
                <a:cs typeface="+mn-cs"/>
              </a:defRPr>
            </a:lvl1pPr>
          </a:lstStyle>
          <a:p>
            <a:pPr>
              <a:defRPr/>
            </a:pPr>
            <a:fld id="{71C05381-8B8B-4F88-B210-F9A3AB0405DC}" type="datetimeFigureOut">
              <a:rPr lang="en-US"/>
              <a:pPr>
                <a:defRPr/>
              </a:pPr>
              <a:t>2/8/2019</a:t>
            </a:fld>
            <a:endParaRPr lang="en-US" dirty="0"/>
          </a:p>
        </p:txBody>
      </p:sp>
      <p:sp>
        <p:nvSpPr>
          <p:cNvPr id="14" name="Footer Placeholder 7"/>
          <p:cNvSpPr>
            <a:spLocks noGrp="1"/>
          </p:cNvSpPr>
          <p:nvPr>
            <p:ph type="ftr" sz="quarter" idx="11"/>
          </p:nvPr>
        </p:nvSpPr>
        <p:spPr>
          <a:xfrm>
            <a:off x="0" y="6502400"/>
            <a:ext cx="4114800" cy="330200"/>
          </a:xfrm>
          <a:prstGeom prst="rect">
            <a:avLst/>
          </a:prstGeom>
        </p:spPr>
        <p:txBody>
          <a:bodyPr/>
          <a:lstStyle>
            <a:lvl1pPr hangingPunct="0">
              <a:lnSpc>
                <a:spcPct val="93000"/>
              </a:lnSpc>
              <a:buClr>
                <a:srgbClr val="000000"/>
              </a:buClr>
              <a:buSzPct val="100000"/>
              <a:buFont typeface="Times New Roman" pitchFamily="16" charset="0"/>
              <a:buNone/>
              <a:defRPr>
                <a:ea typeface="Microsoft YaHei" charset="-122"/>
                <a:cs typeface="+mn-cs"/>
              </a:defRPr>
            </a:lvl1pPr>
          </a:lstStyle>
          <a:p>
            <a:pPr>
              <a:defRPr/>
            </a:pPr>
            <a:endParaRPr lang="en-US" dirty="0"/>
          </a:p>
        </p:txBody>
      </p:sp>
      <p:sp>
        <p:nvSpPr>
          <p:cNvPr id="15" name="Slide Number Placeholder 8"/>
          <p:cNvSpPr>
            <a:spLocks noGrp="1"/>
          </p:cNvSpPr>
          <p:nvPr>
            <p:ph type="sldNum" sz="quarter" idx="12"/>
          </p:nvPr>
        </p:nvSpPr>
        <p:spPr>
          <a:xfrm>
            <a:off x="7391400" y="6513513"/>
            <a:ext cx="1066800" cy="328612"/>
          </a:xfrm>
          <a:prstGeom prst="rect">
            <a:avLst/>
          </a:prstGeom>
        </p:spPr>
        <p:txBody>
          <a:bodyPr/>
          <a:lstStyle>
            <a:lvl1pPr hangingPunct="0">
              <a:lnSpc>
                <a:spcPct val="93000"/>
              </a:lnSpc>
              <a:buClr>
                <a:srgbClr val="000000"/>
              </a:buClr>
              <a:buSzPct val="100000"/>
              <a:buFont typeface="Times New Roman" pitchFamily="16" charset="0"/>
              <a:buNone/>
              <a:defRPr>
                <a:ea typeface="Microsoft YaHei" charset="-122"/>
                <a:cs typeface="+mn-cs"/>
              </a:defRPr>
            </a:lvl1pPr>
          </a:lstStyle>
          <a:p>
            <a:pPr>
              <a:defRPr/>
            </a:pPr>
            <a:fld id="{EE8588C2-8ED6-48AB-AEBE-DA9C3909BB4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122363"/>
            <a:ext cx="7847013" cy="1925637"/>
          </a:xfr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2/8/2019</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
        <p:nvSpPr>
          <p:cNvPr id="30" name="Oval 9"/>
          <p:cNvSpPr/>
          <p:nvPr userDrawn="1"/>
        </p:nvSpPr>
        <p:spPr>
          <a:xfrm>
            <a:off x="6324600" y="2362200"/>
            <a:ext cx="2590800" cy="2590800"/>
          </a:xfrm>
          <a:prstGeom prst="ellipse">
            <a:avLst/>
          </a:prstGeom>
          <a:solidFill>
            <a:srgbClr val="8EA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sp>
        <p:nvSpPr>
          <p:cNvPr id="31" name="Rounded Rectangle 8"/>
          <p:cNvSpPr/>
          <p:nvPr userDrawn="1"/>
        </p:nvSpPr>
        <p:spPr>
          <a:xfrm>
            <a:off x="457200" y="1122363"/>
            <a:ext cx="7543800" cy="2154237"/>
          </a:xfrm>
          <a:prstGeom prst="roundRect">
            <a:avLst/>
          </a:prstGeom>
          <a:solidFill>
            <a:srgbClr val="BD130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sp>
        <p:nvSpPr>
          <p:cNvPr id="32" name="Text Box 2065"/>
          <p:cNvSpPr txBox="1">
            <a:spLocks noChangeArrowheads="1"/>
          </p:cNvSpPr>
          <p:nvPr userDrawn="1"/>
        </p:nvSpPr>
        <p:spPr bwMode="auto">
          <a:xfrm>
            <a:off x="92075" y="6553200"/>
            <a:ext cx="1812925" cy="244475"/>
          </a:xfrm>
          <a:prstGeom prst="rect">
            <a:avLst/>
          </a:prstGeom>
          <a:noFill/>
          <a:ln w="9525">
            <a:noFill/>
            <a:miter lim="800000"/>
            <a:headEnd/>
            <a:tailEnd/>
          </a:ln>
          <a:effectLst/>
        </p:spPr>
        <p:txBody>
          <a:bodyPr>
            <a:spAutoFit/>
          </a:bodyPr>
          <a:lstStyle/>
          <a:p>
            <a:pPr defTabSz="914400"/>
            <a:r>
              <a:rPr lang="en-US" sz="1000" b="1" i="1" dirty="0">
                <a:solidFill>
                  <a:schemeClr val="bg1"/>
                </a:solidFill>
                <a:latin typeface="Times New Roman" pitchFamily="18" charset="0"/>
                <a:ea typeface="ＭＳ Ｐゴシック"/>
                <a:cs typeface="ＭＳ Ｐゴシック"/>
              </a:rPr>
              <a:t>McGraw-Hill/Irwin</a:t>
            </a:r>
            <a:endParaRPr lang="en-US" sz="1000" b="1" i="1" dirty="0">
              <a:solidFill>
                <a:schemeClr val="bg1"/>
              </a:solidFill>
              <a:effectLst>
                <a:outerShdw blurRad="38100" dist="38100" dir="2700000" algn="tl">
                  <a:srgbClr val="000000"/>
                </a:outerShdw>
              </a:effectLst>
              <a:latin typeface="Times New Roman" pitchFamily="18" charset="0"/>
              <a:ea typeface="ＭＳ Ｐゴシック"/>
              <a:cs typeface="ＭＳ Ｐゴシック"/>
            </a:endParaRPr>
          </a:p>
        </p:txBody>
      </p:sp>
      <p:sp>
        <p:nvSpPr>
          <p:cNvPr id="33" name="Text Box 2066"/>
          <p:cNvSpPr txBox="1">
            <a:spLocks noChangeArrowheads="1"/>
          </p:cNvSpPr>
          <p:nvPr userDrawn="1"/>
        </p:nvSpPr>
        <p:spPr bwMode="auto">
          <a:xfrm>
            <a:off x="3397250" y="6537325"/>
            <a:ext cx="5730875" cy="244475"/>
          </a:xfrm>
          <a:prstGeom prst="rect">
            <a:avLst/>
          </a:prstGeom>
          <a:noFill/>
          <a:ln w="9525">
            <a:noFill/>
            <a:miter lim="800000"/>
            <a:headEnd/>
            <a:tailEnd/>
          </a:ln>
          <a:effectLst/>
        </p:spPr>
        <p:txBody>
          <a:bodyPr>
            <a:spAutoFit/>
          </a:bodyPr>
          <a:lstStyle/>
          <a:p>
            <a:pPr algn="r" defTabSz="914400"/>
            <a:r>
              <a:rPr lang="en-US" sz="1000" b="1" i="1" dirty="0">
                <a:solidFill>
                  <a:schemeClr val="bg1"/>
                </a:solidFill>
                <a:latin typeface="Times New Roman" pitchFamily="18" charset="0"/>
                <a:ea typeface="ＭＳ Ｐゴシック"/>
                <a:cs typeface="ＭＳ Ｐゴシック"/>
              </a:rPr>
              <a:t>        Copyright © 2013 by The McGraw-Hill Companies, Inc. All rights reserved.</a:t>
            </a:r>
            <a:endParaRPr lang="en-US" sz="1000" b="1" i="1" dirty="0">
              <a:solidFill>
                <a:schemeClr val="bg1"/>
              </a:solidFill>
              <a:effectLst>
                <a:outerShdw blurRad="38100" dist="38100" dir="2700000" algn="tl">
                  <a:srgbClr val="000000"/>
                </a:outerShdw>
              </a:effectLst>
              <a:latin typeface="Times New Roman" pitchFamily="18" charset="0"/>
              <a:ea typeface="ＭＳ Ｐゴシック"/>
              <a:cs typeface="ＭＳ Ｐゴシック"/>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2/8/2019</a:t>
            </a:fld>
            <a:endParaRPr lang="en-US" dirty="0"/>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dirty="0"/>
          </a:p>
        </p:txBody>
      </p:sp>
      <p:sp>
        <p:nvSpPr>
          <p:cNvPr id="10" name="Footer Placeholder 9"/>
          <p:cNvSpPr>
            <a:spLocks noGrp="1"/>
          </p:cNvSpPr>
          <p:nvPr>
            <p:ph type="ftr" sz="quarter" idx="16"/>
          </p:nvPr>
        </p:nvSpPr>
        <p:spPr/>
        <p:txBody>
          <a:bodyPr rtlCol="0"/>
          <a:lstStyle/>
          <a:p>
            <a:endParaRPr kumimoji="0" lang="en-US" dirty="0"/>
          </a:p>
        </p:txBody>
      </p:sp>
      <p:sp>
        <p:nvSpPr>
          <p:cNvPr id="11" name="Rectangle 7"/>
          <p:cNvSpPr/>
          <p:nvPr userDrawn="1"/>
        </p:nvSpPr>
        <p:spPr>
          <a:xfrm>
            <a:off x="0" y="0"/>
            <a:ext cx="9144000" cy="182563"/>
          </a:xfrm>
          <a:prstGeom prst="rect">
            <a:avLst/>
          </a:prstGeom>
          <a:solidFill>
            <a:srgbClr val="073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cxnSp>
        <p:nvCxnSpPr>
          <p:cNvPr id="12" name="Straight Connector 8"/>
          <p:cNvCxnSpPr/>
          <p:nvPr userDrawn="1"/>
        </p:nvCxnSpPr>
        <p:spPr>
          <a:xfrm>
            <a:off x="73025" y="990600"/>
            <a:ext cx="8991600" cy="0"/>
          </a:xfrm>
          <a:prstGeom prst="line">
            <a:avLst/>
          </a:prstGeom>
          <a:ln w="28575">
            <a:solidFill>
              <a:srgbClr val="BD130F"/>
            </a:solidFill>
          </a:ln>
        </p:spPr>
        <p:style>
          <a:lnRef idx="1">
            <a:schemeClr val="accent1"/>
          </a:lnRef>
          <a:fillRef idx="0">
            <a:schemeClr val="accent1"/>
          </a:fillRef>
          <a:effectRef idx="0">
            <a:schemeClr val="accent1"/>
          </a:effectRef>
          <a:fontRef idx="minor">
            <a:schemeClr val="tx1"/>
          </a:fontRef>
        </p:style>
      </p:cxnSp>
      <p:sp>
        <p:nvSpPr>
          <p:cNvPr id="13" name="Rectangle 9"/>
          <p:cNvSpPr/>
          <p:nvPr userDrawn="1"/>
        </p:nvSpPr>
        <p:spPr>
          <a:xfrm>
            <a:off x="0" y="6497638"/>
            <a:ext cx="9144000" cy="365125"/>
          </a:xfrm>
          <a:prstGeom prst="rect">
            <a:avLst/>
          </a:prstGeom>
          <a:solidFill>
            <a:srgbClr val="0B5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sp>
        <p:nvSpPr>
          <p:cNvPr id="14" name="Slide Number Placeholder 5"/>
          <p:cNvSpPr txBox="1">
            <a:spLocks/>
          </p:cNvSpPr>
          <p:nvPr userDrawn="1"/>
        </p:nvSpPr>
        <p:spPr>
          <a:xfrm>
            <a:off x="7927975" y="6518275"/>
            <a:ext cx="1066800" cy="328613"/>
          </a:xfrm>
          <a:prstGeom prst="rect">
            <a:avLst/>
          </a:prstGeom>
        </p:spPr>
        <p:txBody>
          <a:bodyPr anchor="ctr"/>
          <a:lstStyle/>
          <a:p>
            <a:pPr algn="r" defTabSz="914400">
              <a:lnSpc>
                <a:spcPct val="93000"/>
              </a:lnSpc>
              <a:buClr>
                <a:srgbClr val="000000"/>
              </a:buClr>
              <a:buSzPct val="100000"/>
              <a:buFont typeface="Times New Roman" pitchFamily="18" charset="0"/>
              <a:buNone/>
            </a:pPr>
            <a:r>
              <a:rPr lang="en-US" sz="1000" b="1" dirty="0">
                <a:solidFill>
                  <a:srgbClr val="FFFFFF"/>
                </a:solidFill>
                <a:latin typeface="Times New Roman" pitchFamily="18" charset="0"/>
              </a:rPr>
              <a:t>5-</a:t>
            </a:r>
            <a:fld id="{34727845-02DD-4F09-9A22-C9C372F35617}" type="slidenum">
              <a:rPr lang="en-US" sz="1000" b="1">
                <a:solidFill>
                  <a:srgbClr val="FFFFFF"/>
                </a:solidFill>
                <a:latin typeface="Times New Roman" pitchFamily="18" charset="0"/>
              </a:rPr>
              <a:pPr algn="r" defTabSz="914400">
                <a:lnSpc>
                  <a:spcPct val="93000"/>
                </a:lnSpc>
                <a:buClr>
                  <a:srgbClr val="000000"/>
                </a:buClr>
                <a:buSzPct val="100000"/>
                <a:buFont typeface="Times New Roman" pitchFamily="18" charset="0"/>
                <a:buNone/>
              </a:pPr>
              <a:t>‹#›</a:t>
            </a:fld>
            <a:endParaRPr lang="en-US" sz="1000" b="1" dirty="0">
              <a:solidFill>
                <a:srgbClr val="FFFFFF"/>
              </a:solidFill>
              <a:latin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2/8/2019</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2/8/2019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71C05381-8B8B-4F88-B210-F9A3AB0405DC}" type="datetimeFigureOut">
              <a:rPr lang="en-US" smtClean="0"/>
              <a:pPr>
                <a:defRPr/>
              </a:pPr>
              <a:t>2/8/2019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E8588C2-8ED6-48AB-AEBE-DA9C3909BB4A}"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cxnSp>
        <p:nvCxnSpPr>
          <p:cNvPr id="10" name="Straight Connector 12"/>
          <p:cNvCxnSpPr/>
          <p:nvPr userDrawn="1"/>
        </p:nvCxnSpPr>
        <p:spPr>
          <a:xfrm>
            <a:off x="73025" y="990600"/>
            <a:ext cx="8991600" cy="0"/>
          </a:xfrm>
          <a:prstGeom prst="line">
            <a:avLst/>
          </a:prstGeom>
          <a:ln w="28575">
            <a:solidFill>
              <a:srgbClr val="BD130F"/>
            </a:solidFill>
          </a:ln>
        </p:spPr>
        <p:style>
          <a:lnRef idx="1">
            <a:schemeClr val="accent1"/>
          </a:lnRef>
          <a:fillRef idx="0">
            <a:schemeClr val="accent1"/>
          </a:fillRef>
          <a:effectRef idx="0">
            <a:schemeClr val="accent1"/>
          </a:effectRef>
          <a:fontRef idx="minor">
            <a:schemeClr val="tx1"/>
          </a:fontRef>
        </p:style>
      </p:cxnSp>
      <p:sp>
        <p:nvSpPr>
          <p:cNvPr id="15" name="Rectangle 13"/>
          <p:cNvSpPr/>
          <p:nvPr userDrawn="1"/>
        </p:nvSpPr>
        <p:spPr>
          <a:xfrm>
            <a:off x="0" y="6497638"/>
            <a:ext cx="9144000" cy="365125"/>
          </a:xfrm>
          <a:prstGeom prst="rect">
            <a:avLst/>
          </a:prstGeom>
          <a:solidFill>
            <a:srgbClr val="0B5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sp>
        <p:nvSpPr>
          <p:cNvPr id="16" name="Footer Placeholder 4"/>
          <p:cNvSpPr txBox="1">
            <a:spLocks/>
          </p:cNvSpPr>
          <p:nvPr userDrawn="1"/>
        </p:nvSpPr>
        <p:spPr>
          <a:xfrm>
            <a:off x="-3175" y="6507163"/>
            <a:ext cx="4114800" cy="330200"/>
          </a:xfrm>
          <a:prstGeom prst="rect">
            <a:avLst/>
          </a:prstGeom>
        </p:spPr>
        <p:txBody>
          <a:bodyPr anchor="ctr"/>
          <a:lstStyle>
            <a:defPPr>
              <a:defRPr lang="en-US"/>
            </a:defPPr>
            <a:lvl1pPr marL="0" algn="l" defTabSz="914400" rtl="0" eaLnBrk="1" latinLnBrk="0" hangingPunct="1">
              <a:defRPr sz="1050" i="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3000"/>
              </a:lnSpc>
              <a:buClr>
                <a:srgbClr val="000000"/>
              </a:buClr>
              <a:buSzPct val="100000"/>
              <a:buFont typeface="Times New Roman" pitchFamily="16" charset="0"/>
              <a:buNone/>
              <a:defRPr/>
            </a:pPr>
            <a:r>
              <a:rPr lang="en-US" dirty="0" smtClean="0"/>
              <a:t>The McGraw-Hill Companies, © 2013</a:t>
            </a:r>
            <a:endParaRPr lang="en-US" dirty="0"/>
          </a:p>
        </p:txBody>
      </p:sp>
      <p:sp>
        <p:nvSpPr>
          <p:cNvPr id="17" name="Slide Number Placeholder 5"/>
          <p:cNvSpPr txBox="1">
            <a:spLocks/>
          </p:cNvSpPr>
          <p:nvPr userDrawn="1"/>
        </p:nvSpPr>
        <p:spPr>
          <a:xfrm>
            <a:off x="7900988" y="6518275"/>
            <a:ext cx="1066800" cy="328613"/>
          </a:xfrm>
          <a:prstGeom prst="rect">
            <a:avLst/>
          </a:prstGeom>
        </p:spPr>
        <p:txBody>
          <a:bodyPr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3000"/>
              </a:lnSpc>
              <a:buClr>
                <a:srgbClr val="000000"/>
              </a:buClr>
              <a:buSzPct val="100000"/>
              <a:buFont typeface="Times New Roman" pitchFamily="16" charset="0"/>
              <a:buNone/>
              <a:defRPr/>
            </a:pPr>
            <a:fld id="{9C010C71-9EF0-4AF9-9757-728B5FD8A7D3}" type="slidenum">
              <a:rPr lang="en-US" smtClean="0"/>
              <a:pPr algn="r">
                <a:lnSpc>
                  <a:spcPct val="93000"/>
                </a:lnSpc>
                <a:buClr>
                  <a:srgbClr val="000000"/>
                </a:buClr>
                <a:buSzPct val="100000"/>
                <a:buFont typeface="Times New Roman" pitchFamily="16" charset="0"/>
                <a:buNone/>
                <a:defRPr/>
              </a:pPr>
              <a:t>‹#›</a:t>
            </a:fld>
            <a:endParaRPr lang="en-US" dirty="0"/>
          </a:p>
        </p:txBody>
      </p:sp>
      <p:sp>
        <p:nvSpPr>
          <p:cNvPr id="18" name="Rectangle 16"/>
          <p:cNvSpPr/>
          <p:nvPr userDrawn="1"/>
        </p:nvSpPr>
        <p:spPr>
          <a:xfrm>
            <a:off x="0" y="0"/>
            <a:ext cx="9144000" cy="182563"/>
          </a:xfrm>
          <a:prstGeom prst="rect">
            <a:avLst/>
          </a:prstGeom>
          <a:solidFill>
            <a:srgbClr val="073D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hangingPunct="0">
              <a:lnSpc>
                <a:spcPct val="93000"/>
              </a:lnSpc>
              <a:buClr>
                <a:srgbClr val="000000"/>
              </a:buClr>
              <a:buSzPct val="100000"/>
              <a:buFont typeface="Times New Roman" pitchFamily="16" charset="0"/>
              <a:buNone/>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925" y="152400"/>
            <a:ext cx="8566150" cy="83661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87" r:id="rId4"/>
  </p:sldLayoutIdLst>
  <p:timing>
    <p:tnLst>
      <p:par>
        <p:cTn id="1" dur="indefinite" restart="never" nodeType="tmRoot"/>
      </p:par>
    </p:tnLst>
  </p:timing>
  <p:txStyles>
    <p:titleStyle>
      <a:lvl1pPr algn="l" rtl="0" fontAlgn="base">
        <a:spcBef>
          <a:spcPct val="0"/>
        </a:spcBef>
        <a:spcAft>
          <a:spcPct val="0"/>
        </a:spcAft>
        <a:defRPr sz="4000" kern="1200" spc="-100">
          <a:solidFill>
            <a:srgbClr val="0B5B7F"/>
          </a:solidFill>
          <a:latin typeface="+mj-lt"/>
          <a:ea typeface="Aharoni"/>
          <a:cs typeface="Aharoni" pitchFamily="2" charset="-79"/>
        </a:defRPr>
      </a:lvl1pPr>
      <a:lvl2pPr algn="l" rtl="0" fontAlgn="base">
        <a:spcBef>
          <a:spcPct val="0"/>
        </a:spcBef>
        <a:spcAft>
          <a:spcPct val="0"/>
        </a:spcAft>
        <a:defRPr sz="4000">
          <a:solidFill>
            <a:srgbClr val="0B5B7F"/>
          </a:solidFill>
          <a:latin typeface="Arial" charset="0"/>
          <a:ea typeface="Aharoni"/>
          <a:cs typeface="Aharoni"/>
        </a:defRPr>
      </a:lvl2pPr>
      <a:lvl3pPr algn="l" rtl="0" fontAlgn="base">
        <a:spcBef>
          <a:spcPct val="0"/>
        </a:spcBef>
        <a:spcAft>
          <a:spcPct val="0"/>
        </a:spcAft>
        <a:defRPr sz="4000">
          <a:solidFill>
            <a:srgbClr val="0B5B7F"/>
          </a:solidFill>
          <a:latin typeface="Arial" charset="0"/>
          <a:ea typeface="Aharoni"/>
          <a:cs typeface="Aharoni"/>
        </a:defRPr>
      </a:lvl3pPr>
      <a:lvl4pPr algn="l" rtl="0" fontAlgn="base">
        <a:spcBef>
          <a:spcPct val="0"/>
        </a:spcBef>
        <a:spcAft>
          <a:spcPct val="0"/>
        </a:spcAft>
        <a:defRPr sz="4000">
          <a:solidFill>
            <a:srgbClr val="0B5B7F"/>
          </a:solidFill>
          <a:latin typeface="Arial" charset="0"/>
          <a:ea typeface="Aharoni"/>
          <a:cs typeface="Aharoni"/>
        </a:defRPr>
      </a:lvl4pPr>
      <a:lvl5pPr algn="l" rtl="0" fontAlgn="base">
        <a:spcBef>
          <a:spcPct val="0"/>
        </a:spcBef>
        <a:spcAft>
          <a:spcPct val="0"/>
        </a:spcAft>
        <a:defRPr sz="4000">
          <a:solidFill>
            <a:srgbClr val="0B5B7F"/>
          </a:solidFill>
          <a:latin typeface="Arial" charset="0"/>
          <a:ea typeface="Aharoni"/>
          <a:cs typeface="Aharoni"/>
        </a:defRPr>
      </a:lvl5pPr>
      <a:lvl6pPr marL="457200" algn="l" rtl="0" fontAlgn="base">
        <a:spcBef>
          <a:spcPct val="0"/>
        </a:spcBef>
        <a:spcAft>
          <a:spcPct val="0"/>
        </a:spcAft>
        <a:defRPr sz="4000">
          <a:solidFill>
            <a:srgbClr val="0B5B7F"/>
          </a:solidFill>
          <a:latin typeface="Arial" charset="0"/>
          <a:ea typeface="Aharoni"/>
          <a:cs typeface="Aharoni"/>
        </a:defRPr>
      </a:lvl6pPr>
      <a:lvl7pPr marL="914400" algn="l" rtl="0" fontAlgn="base">
        <a:spcBef>
          <a:spcPct val="0"/>
        </a:spcBef>
        <a:spcAft>
          <a:spcPct val="0"/>
        </a:spcAft>
        <a:defRPr sz="4000">
          <a:solidFill>
            <a:srgbClr val="0B5B7F"/>
          </a:solidFill>
          <a:latin typeface="Arial" charset="0"/>
          <a:ea typeface="Aharoni"/>
          <a:cs typeface="Aharoni"/>
        </a:defRPr>
      </a:lvl7pPr>
      <a:lvl8pPr marL="1371600" algn="l" rtl="0" fontAlgn="base">
        <a:spcBef>
          <a:spcPct val="0"/>
        </a:spcBef>
        <a:spcAft>
          <a:spcPct val="0"/>
        </a:spcAft>
        <a:defRPr sz="4000">
          <a:solidFill>
            <a:srgbClr val="0B5B7F"/>
          </a:solidFill>
          <a:latin typeface="Arial" charset="0"/>
          <a:ea typeface="Aharoni"/>
          <a:cs typeface="Aharoni"/>
        </a:defRPr>
      </a:lvl8pPr>
      <a:lvl9pPr marL="1828800" algn="l" rtl="0" fontAlgn="base">
        <a:spcBef>
          <a:spcPct val="0"/>
        </a:spcBef>
        <a:spcAft>
          <a:spcPct val="0"/>
        </a:spcAft>
        <a:defRPr sz="4000">
          <a:solidFill>
            <a:srgbClr val="0B5B7F"/>
          </a:solidFill>
          <a:latin typeface="Arial" charset="0"/>
          <a:ea typeface="Aharoni"/>
          <a:cs typeface="Aharoni"/>
        </a:defRPr>
      </a:lvl9pPr>
    </p:titleStyle>
    <p:bodyStyle>
      <a:lvl1pPr marL="182563" indent="-182563" algn="l" rtl="0" fontAlgn="base">
        <a:spcBef>
          <a:spcPct val="20000"/>
        </a:spcBef>
        <a:spcAft>
          <a:spcPct val="0"/>
        </a:spcAft>
        <a:buClr>
          <a:schemeClr val="accent1"/>
        </a:buClr>
        <a:buSzPct val="85000"/>
        <a:buFont typeface="Arial" charset="0"/>
        <a:buChar char="•"/>
        <a:defRPr sz="32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sz="2000"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6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2/8/2019</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9.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32.png"/><Relationship Id="rId4" Type="http://schemas.openxmlformats.org/officeDocument/2006/relationships/oleObject" Target="../embeddings/Microsoft_Excel_97-2003_Worksheet1.xls"/></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vmlDrawing" Target="../drawings/vmlDrawing9.vml"/><Relationship Id="rId5" Type="http://schemas.openxmlformats.org/officeDocument/2006/relationships/image" Target="../media/image34.png"/><Relationship Id="rId4" Type="http://schemas.openxmlformats.org/officeDocument/2006/relationships/oleObject" Target="../embeddings/Microsoft_Excel_97-2003_Worksheet2.xls"/></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853543" y="838200"/>
            <a:ext cx="4158617" cy="2308324"/>
          </a:xfrm>
          <a:prstGeom prst="rect">
            <a:avLst/>
          </a:prstGeom>
          <a:noFill/>
          <a:ln w="9525">
            <a:noFill/>
            <a:miter lim="800000"/>
            <a:headEnd/>
            <a:tailEnd/>
          </a:ln>
        </p:spPr>
        <p:txBody>
          <a:bodyPr wrap="square">
            <a:spAutoFit/>
          </a:bodyPr>
          <a:lstStyle/>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lang="en-US" sz="4800" dirty="0">
                <a:solidFill>
                  <a:srgbClr val="7030A0"/>
                </a:solidFill>
                <a:latin typeface="+mj-lt"/>
              </a:rPr>
              <a:t>Risk and Return: Past and Prologue</a:t>
            </a:r>
          </a:p>
        </p:txBody>
      </p:sp>
      <p:sp>
        <p:nvSpPr>
          <p:cNvPr id="6" name="TextBox 5"/>
          <p:cNvSpPr txBox="1">
            <a:spLocks noChangeArrowheads="1"/>
          </p:cNvSpPr>
          <p:nvPr/>
        </p:nvSpPr>
        <p:spPr bwMode="auto">
          <a:xfrm>
            <a:off x="3505200" y="4941168"/>
            <a:ext cx="5181600" cy="1466171"/>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pPr>
            <a:r>
              <a:rPr lang="en-GB" sz="3200" dirty="0" smtClean="0">
                <a:solidFill>
                  <a:srgbClr val="157535"/>
                </a:solidFill>
                <a:latin typeface="+mj-lt"/>
                <a:cs typeface="Arial" pitchFamily="34" charset="0"/>
              </a:rPr>
              <a:t>Bodie, Kane and Marcus</a:t>
            </a:r>
          </a:p>
          <a:p>
            <a:pPr hangingPunct="0">
              <a:lnSpc>
                <a:spcPct val="93000"/>
              </a:lnSpc>
              <a:buClr>
                <a:srgbClr val="000000"/>
              </a:buClr>
              <a:buSzPct val="100000"/>
              <a:buFont typeface="Times New Roman" pitchFamily="18" charset="0"/>
              <a:buNone/>
            </a:pPr>
            <a:r>
              <a:rPr lang="en-GB" sz="3200" i="1" dirty="0" smtClean="0">
                <a:solidFill>
                  <a:srgbClr val="157535"/>
                </a:solidFill>
                <a:latin typeface="+mj-lt"/>
                <a:cs typeface="Arial" pitchFamily="34" charset="0"/>
              </a:rPr>
              <a:t>Essentials of Investments </a:t>
            </a:r>
            <a:r>
              <a:rPr lang="en-GB" sz="3200" dirty="0" smtClean="0">
                <a:solidFill>
                  <a:srgbClr val="157535"/>
                </a:solidFill>
                <a:latin typeface="+mj-lt"/>
                <a:cs typeface="Arial" pitchFamily="34" charset="0"/>
              </a:rPr>
              <a:t>9</a:t>
            </a:r>
            <a:r>
              <a:rPr lang="en-GB" sz="3200" baseline="30000" dirty="0" smtClean="0">
                <a:solidFill>
                  <a:srgbClr val="157535"/>
                </a:solidFill>
                <a:latin typeface="+mj-lt"/>
                <a:cs typeface="Arial" pitchFamily="34" charset="0"/>
              </a:rPr>
              <a:t>th</a:t>
            </a:r>
            <a:r>
              <a:rPr lang="en-GB" sz="3200" dirty="0" smtClean="0">
                <a:solidFill>
                  <a:srgbClr val="157535"/>
                </a:solidFill>
                <a:latin typeface="+mj-lt"/>
                <a:cs typeface="Arial" pitchFamily="34" charset="0"/>
              </a:rPr>
              <a:t> Global Edition</a:t>
            </a:r>
            <a:endParaRPr lang="en-GB" sz="3200" i="1" dirty="0">
              <a:solidFill>
                <a:srgbClr val="157535"/>
              </a:solidFill>
              <a:latin typeface="+mj-lt"/>
              <a:cs typeface="Arial" pitchFamily="34" charset="0"/>
            </a:endParaRPr>
          </a:p>
        </p:txBody>
      </p:sp>
      <p:sp>
        <p:nvSpPr>
          <p:cNvPr id="7" name="TextBox 4"/>
          <p:cNvSpPr txBox="1">
            <a:spLocks noChangeArrowheads="1"/>
          </p:cNvSpPr>
          <p:nvPr/>
        </p:nvSpPr>
        <p:spPr bwMode="auto">
          <a:xfrm>
            <a:off x="533400" y="3436519"/>
            <a:ext cx="1447800" cy="1352550"/>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pPr>
            <a:r>
              <a:rPr lang="en-GB" sz="8800" dirty="0" smtClean="0">
                <a:solidFill>
                  <a:srgbClr val="0B5B7F"/>
                </a:solidFill>
                <a:latin typeface="+mj-lt"/>
              </a:rPr>
              <a:t> </a:t>
            </a:r>
            <a:r>
              <a:rPr lang="en-GB" sz="8800" dirty="0">
                <a:solidFill>
                  <a:srgbClr val="0A5374"/>
                </a:solidFill>
                <a:latin typeface="+mj-lt"/>
              </a:rPr>
              <a:t>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765" y="1417324"/>
            <a:ext cx="2327035" cy="2892049"/>
          </a:xfrm>
          <a:prstGeom prst="rect">
            <a:avLst/>
          </a:prstGeom>
        </p:spPr>
      </p:pic>
    </p:spTree>
    <p:extLst>
      <p:ext uri="{BB962C8B-B14F-4D97-AF65-F5344CB8AC3E}">
        <p14:creationId xmlns:p14="http://schemas.microsoft.com/office/powerpoint/2010/main" val="229196020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467600" cy="1143000"/>
          </a:xfrm>
        </p:spPr>
        <p:txBody>
          <a:bodyPr anchor="ctr">
            <a:normAutofit/>
          </a:bodyPr>
          <a:lstStyle/>
          <a:p>
            <a:pPr algn="ctr"/>
            <a:r>
              <a:rPr lang="en-US" sz="4000" b="1" dirty="0" smtClean="0"/>
              <a:t>Geometric Mean Return</a:t>
            </a:r>
            <a:endParaRPr lang="en-US" sz="4000" b="1" dirty="0"/>
          </a:p>
        </p:txBody>
      </p:sp>
      <p:sp>
        <p:nvSpPr>
          <p:cNvPr id="3" name="TextBox 2"/>
          <p:cNvSpPr txBox="1"/>
          <p:nvPr/>
        </p:nvSpPr>
        <p:spPr>
          <a:xfrm>
            <a:off x="887186" y="1219200"/>
            <a:ext cx="7239000" cy="2308324"/>
          </a:xfrm>
          <a:prstGeom prst="rect">
            <a:avLst/>
          </a:prstGeom>
          <a:noFill/>
        </p:spPr>
        <p:txBody>
          <a:bodyPr wrap="square" rtlCol="0">
            <a:spAutoFit/>
          </a:bodyPr>
          <a:lstStyle/>
          <a:p>
            <a:pPr algn="just"/>
            <a:r>
              <a:rPr lang="en-US" sz="2400" dirty="0" smtClean="0">
                <a:latin typeface="+mn-lt"/>
              </a:rPr>
              <a:t>The </a:t>
            </a:r>
            <a:r>
              <a:rPr lang="en-US" sz="2400" i="1" dirty="0" smtClean="0">
                <a:solidFill>
                  <a:srgbClr val="FF0000"/>
                </a:solidFill>
                <a:latin typeface="+mn-lt"/>
              </a:rPr>
              <a:t>geometric mean return</a:t>
            </a:r>
            <a:r>
              <a:rPr lang="en-US" sz="2400" dirty="0" smtClean="0">
                <a:solidFill>
                  <a:srgbClr val="FF0000"/>
                </a:solidFill>
                <a:latin typeface="+mn-lt"/>
              </a:rPr>
              <a:t> </a:t>
            </a:r>
            <a:r>
              <a:rPr lang="en-US" sz="2400" dirty="0" smtClean="0">
                <a:latin typeface="+mn-lt"/>
              </a:rPr>
              <a:t>accounts for the compounding of returns.</a:t>
            </a:r>
          </a:p>
          <a:p>
            <a:pPr algn="just"/>
            <a:endParaRPr lang="en-US" sz="2400" dirty="0" smtClean="0">
              <a:latin typeface="+mn-lt"/>
            </a:endParaRPr>
          </a:p>
          <a:p>
            <a:pPr algn="just"/>
            <a:r>
              <a:rPr lang="en-US" sz="2400" dirty="0" smtClean="0">
                <a:latin typeface="+mn-lt"/>
              </a:rPr>
              <a:t>It is the </a:t>
            </a:r>
            <a:r>
              <a:rPr lang="en-US" sz="2400" dirty="0" smtClean="0">
                <a:solidFill>
                  <a:srgbClr val="AC0000"/>
                </a:solidFill>
                <a:latin typeface="+mn-lt"/>
              </a:rPr>
              <a:t>single per period return </a:t>
            </a:r>
            <a:r>
              <a:rPr lang="en-US" sz="2400" dirty="0" smtClean="0">
                <a:latin typeface="+mn-lt"/>
              </a:rPr>
              <a:t>that would give the same cumulative performance as the sequence of actual returns. </a:t>
            </a:r>
            <a:endParaRPr lang="en-US" sz="2400" dirty="0">
              <a:latin typeface="+mn-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65463642"/>
              </p:ext>
            </p:extLst>
          </p:nvPr>
        </p:nvGraphicFramePr>
        <p:xfrm>
          <a:off x="1230086" y="3657600"/>
          <a:ext cx="6477000" cy="1828800"/>
        </p:xfrm>
        <a:graphic>
          <a:graphicData uri="http://schemas.openxmlformats.org/presentationml/2006/ole">
            <mc:AlternateContent xmlns:mc="http://schemas.openxmlformats.org/markup-compatibility/2006">
              <mc:Choice xmlns:v="urn:schemas-microsoft-com:vml" Requires="v">
                <p:oleObj spid="_x0000_s46338" name="Equation" r:id="rId4" imgW="3225800" imgH="762000" progId="Equation.3">
                  <p:embed/>
                </p:oleObj>
              </mc:Choice>
              <mc:Fallback>
                <p:oleObj name="Equation" r:id="rId4" imgW="3225800" imgH="762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086" y="3657600"/>
                        <a:ext cx="64770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47445033"/>
              </p:ext>
            </p:extLst>
          </p:nvPr>
        </p:nvGraphicFramePr>
        <p:xfrm>
          <a:off x="91281" y="5943600"/>
          <a:ext cx="8047037" cy="635000"/>
        </p:xfrm>
        <a:graphic>
          <a:graphicData uri="http://schemas.openxmlformats.org/presentationml/2006/ole">
            <mc:AlternateContent xmlns:mc="http://schemas.openxmlformats.org/markup-compatibility/2006">
              <mc:Choice xmlns:v="urn:schemas-microsoft-com:vml" Requires="v">
                <p:oleObj spid="_x0000_s46339" name="Equation" r:id="rId6" imgW="3555720" imgH="253800" progId="Equation.3">
                  <p:embed/>
                </p:oleObj>
              </mc:Choice>
              <mc:Fallback>
                <p:oleObj name="Equation" r:id="rId6" imgW="3555720" imgH="253800" progId="Equation.3">
                  <p:embed/>
                  <p:pic>
                    <p:nvPicPr>
                      <p:cNvPr id="0" name=""/>
                      <p:cNvPicPr>
                        <a:picLocks noChangeAspect="1" noChangeArrowheads="1"/>
                      </p:cNvPicPr>
                      <p:nvPr/>
                    </p:nvPicPr>
                    <p:blipFill>
                      <a:blip r:embed="rId7"/>
                      <a:srcRect/>
                      <a:stretch>
                        <a:fillRect/>
                      </a:stretch>
                    </p:blipFill>
                    <p:spPr bwMode="auto">
                      <a:xfrm>
                        <a:off x="91281" y="5943600"/>
                        <a:ext cx="8047037"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737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715962"/>
          </a:xfrm>
        </p:spPr>
        <p:txBody>
          <a:bodyPr>
            <a:normAutofit/>
          </a:bodyPr>
          <a:lstStyle/>
          <a:p>
            <a:r>
              <a:rPr lang="en-US" sz="3600" b="1" dirty="0" smtClean="0"/>
              <a:t>Example</a:t>
            </a:r>
            <a:endParaRPr lang="en-US" sz="3600" b="1" dirty="0"/>
          </a:p>
        </p:txBody>
      </p:sp>
      <p:sp>
        <p:nvSpPr>
          <p:cNvPr id="4" name="Content Placeholder 3"/>
          <p:cNvSpPr>
            <a:spLocks noGrp="1"/>
          </p:cNvSpPr>
          <p:nvPr>
            <p:ph sz="quarter" idx="1"/>
          </p:nvPr>
        </p:nvSpPr>
        <p:spPr>
          <a:xfrm>
            <a:off x="457200" y="1600200"/>
            <a:ext cx="8077200" cy="4873752"/>
          </a:xfrm>
        </p:spPr>
        <p:txBody>
          <a:bodyPr/>
          <a:lstStyle/>
          <a:p>
            <a:pPr algn="just"/>
            <a:r>
              <a:rPr lang="en-US" dirty="0"/>
              <a:t>An investor purchases a share of stock at t = 0 for $200. At the end of the year (at t = 1) the investor purchases an additional share of the same stock, this time for $220. </a:t>
            </a:r>
            <a:endParaRPr lang="en-US" dirty="0" smtClean="0"/>
          </a:p>
          <a:p>
            <a:pPr algn="just"/>
            <a:r>
              <a:rPr lang="en-US" dirty="0" smtClean="0"/>
              <a:t>She </a:t>
            </a:r>
            <a:r>
              <a:rPr lang="en-US" dirty="0"/>
              <a:t>then sells both shares at the end of the second year for $230 each. </a:t>
            </a:r>
            <a:endParaRPr lang="en-US" dirty="0" smtClean="0"/>
          </a:p>
          <a:p>
            <a:pPr algn="just"/>
            <a:r>
              <a:rPr lang="en-US" dirty="0" smtClean="0"/>
              <a:t>She </a:t>
            </a:r>
            <a:r>
              <a:rPr lang="en-US" dirty="0"/>
              <a:t>also received annual dividends of $3 per share at the end of each year. </a:t>
            </a:r>
            <a:endParaRPr lang="en-US" dirty="0" smtClean="0"/>
          </a:p>
          <a:p>
            <a:pPr algn="just"/>
            <a:r>
              <a:rPr lang="en-US" b="1" dirty="0" smtClean="0">
                <a:solidFill>
                  <a:srgbClr val="FF0000"/>
                </a:solidFill>
              </a:rPr>
              <a:t>Calculate </a:t>
            </a:r>
            <a:r>
              <a:rPr lang="en-US" b="1" dirty="0">
                <a:solidFill>
                  <a:srgbClr val="FF0000"/>
                </a:solidFill>
              </a:rPr>
              <a:t>the annual time-weighted rate of return on her investment</a:t>
            </a:r>
            <a:r>
              <a:rPr lang="en-US" dirty="0">
                <a:solidFill>
                  <a:srgbClr val="FF0000"/>
                </a:solidFill>
              </a:rPr>
              <a:t>.</a:t>
            </a:r>
          </a:p>
        </p:txBody>
      </p:sp>
    </p:spTree>
    <p:extLst>
      <p:ext uri="{BB962C8B-B14F-4D97-AF65-F5344CB8AC3E}">
        <p14:creationId xmlns:p14="http://schemas.microsoft.com/office/powerpoint/2010/main" val="812851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3600" b="1" dirty="0" smtClean="0"/>
              <a:t>Example</a:t>
            </a:r>
            <a:endParaRPr lang="en-US" sz="3600" b="1" dirty="0"/>
          </a:p>
        </p:txBody>
      </p:sp>
      <p:sp>
        <p:nvSpPr>
          <p:cNvPr id="3" name="Content Placeholder 2"/>
          <p:cNvSpPr>
            <a:spLocks noGrp="1"/>
          </p:cNvSpPr>
          <p:nvPr>
            <p:ph sz="quarter" idx="1"/>
          </p:nvPr>
        </p:nvSpPr>
        <p:spPr>
          <a:xfrm>
            <a:off x="457200" y="1600200"/>
            <a:ext cx="8077200" cy="4873752"/>
          </a:xfrm>
        </p:spPr>
        <p:txBody>
          <a:bodyPr/>
          <a:lstStyle/>
          <a:p>
            <a:pPr algn="just"/>
            <a:r>
              <a:rPr lang="en-US" dirty="0"/>
              <a:t>A chartered analyst buys a share of stock at time t = 0 for $50. At t = 1, he purchases an extra share of the same stock for $53. The share gives a dividend of $0.50 per share for the first year and $0.60 per share for the second year. He sells the shares at the end of the second year for $55 per share. Calculate the annual time-weighted rate of return.</a:t>
            </a:r>
          </a:p>
          <a:p>
            <a:pPr algn="just"/>
            <a:r>
              <a:rPr lang="en-US" dirty="0"/>
              <a:t>A. 5.9%</a:t>
            </a:r>
          </a:p>
          <a:p>
            <a:pPr algn="just"/>
            <a:r>
              <a:rPr lang="en-US" dirty="0"/>
              <a:t>B. 12.24%</a:t>
            </a:r>
          </a:p>
          <a:p>
            <a:pPr algn="just"/>
            <a:r>
              <a:rPr lang="en-US" dirty="0"/>
              <a:t>C. </a:t>
            </a:r>
            <a:r>
              <a:rPr lang="en-US" dirty="0" smtClean="0"/>
              <a:t>7.48%</a:t>
            </a:r>
            <a:endParaRPr lang="en-US" dirty="0"/>
          </a:p>
          <a:p>
            <a:pPr algn="just"/>
            <a:endParaRPr lang="en-US" dirty="0"/>
          </a:p>
        </p:txBody>
      </p:sp>
    </p:spTree>
    <p:extLst>
      <p:ext uri="{BB962C8B-B14F-4D97-AF65-F5344CB8AC3E}">
        <p14:creationId xmlns:p14="http://schemas.microsoft.com/office/powerpoint/2010/main" val="292728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792162"/>
          </a:xfrm>
        </p:spPr>
        <p:txBody>
          <a:bodyPr>
            <a:normAutofit/>
          </a:bodyPr>
          <a:lstStyle/>
          <a:p>
            <a:r>
              <a:rPr lang="en-US" sz="4000" b="1" dirty="0"/>
              <a:t>Money-Weighted Return</a:t>
            </a:r>
            <a:endParaRPr lang="en-US" sz="3600" dirty="0"/>
          </a:p>
        </p:txBody>
      </p:sp>
      <p:sp>
        <p:nvSpPr>
          <p:cNvPr id="4" name="Content Placeholder 3"/>
          <p:cNvSpPr>
            <a:spLocks noGrp="1"/>
          </p:cNvSpPr>
          <p:nvPr>
            <p:ph sz="quarter" idx="1"/>
          </p:nvPr>
        </p:nvSpPr>
        <p:spPr>
          <a:xfrm>
            <a:off x="457200" y="1449871"/>
            <a:ext cx="7467600" cy="4873752"/>
          </a:xfrm>
        </p:spPr>
        <p:txBody>
          <a:bodyPr/>
          <a:lstStyle/>
          <a:p>
            <a:pPr algn="just"/>
            <a:r>
              <a:rPr lang="en-US" dirty="0" smtClean="0"/>
              <a:t>It </a:t>
            </a:r>
            <a:r>
              <a:rPr lang="en-US" dirty="0"/>
              <a:t>gives </a:t>
            </a:r>
            <a:r>
              <a:rPr lang="en-US" dirty="0">
                <a:solidFill>
                  <a:schemeClr val="accent6">
                    <a:lumMod val="75000"/>
                  </a:schemeClr>
                </a:solidFill>
              </a:rPr>
              <a:t>more importance (weightage) </a:t>
            </a:r>
            <a:r>
              <a:rPr lang="en-US" dirty="0"/>
              <a:t>to the </a:t>
            </a:r>
            <a:r>
              <a:rPr lang="en-US" b="1" dirty="0">
                <a:solidFill>
                  <a:srgbClr val="FF0000"/>
                </a:solidFill>
              </a:rPr>
              <a:t>dollar amount of investment </a:t>
            </a:r>
            <a:r>
              <a:rPr lang="en-US" dirty="0"/>
              <a:t>and measure it against the </a:t>
            </a:r>
            <a:r>
              <a:rPr lang="en-US" b="1" dirty="0"/>
              <a:t>length of growth period </a:t>
            </a:r>
            <a:endParaRPr lang="en-US" dirty="0"/>
          </a:p>
          <a:p>
            <a:pPr algn="just"/>
            <a:r>
              <a:rPr lang="en-US" b="1" dirty="0" smtClean="0">
                <a:solidFill>
                  <a:srgbClr val="FF0000"/>
                </a:solidFill>
              </a:rPr>
              <a:t>Money </a:t>
            </a:r>
            <a:r>
              <a:rPr lang="en-US" b="1" dirty="0">
                <a:solidFill>
                  <a:srgbClr val="FF0000"/>
                </a:solidFill>
              </a:rPr>
              <a:t>Weighted return </a:t>
            </a:r>
            <a:r>
              <a:rPr lang="en-US" dirty="0"/>
              <a:t>= the Internal Rate of Return (IRR) on a portfolio </a:t>
            </a:r>
            <a:r>
              <a:rPr lang="en-US" dirty="0">
                <a:solidFill>
                  <a:srgbClr val="AC0000"/>
                </a:solidFill>
              </a:rPr>
              <a:t>taking into account all </a:t>
            </a:r>
            <a:r>
              <a:rPr lang="en-US" b="1" dirty="0">
                <a:solidFill>
                  <a:srgbClr val="AC0000"/>
                </a:solidFill>
              </a:rPr>
              <a:t>cash inflows </a:t>
            </a:r>
            <a:r>
              <a:rPr lang="en-US" dirty="0">
                <a:solidFill>
                  <a:srgbClr val="AC0000"/>
                </a:solidFill>
              </a:rPr>
              <a:t>and </a:t>
            </a:r>
            <a:r>
              <a:rPr lang="en-US" b="1" dirty="0">
                <a:solidFill>
                  <a:srgbClr val="AC0000"/>
                </a:solidFill>
              </a:rPr>
              <a:t>outflows </a:t>
            </a:r>
            <a:endParaRPr lang="en-US" dirty="0">
              <a:solidFill>
                <a:srgbClr val="AC0000"/>
              </a:solidFill>
            </a:endParaRPr>
          </a:p>
          <a:p>
            <a:pPr algn="just"/>
            <a:r>
              <a:rPr lang="en-US" dirty="0" smtClean="0"/>
              <a:t>IRR </a:t>
            </a:r>
            <a:r>
              <a:rPr lang="en-US" dirty="0"/>
              <a:t>is that rate that equates satisfies the equation: </a:t>
            </a:r>
          </a:p>
          <a:p>
            <a:pPr algn="just"/>
            <a:endParaRPr lang="en-US" dirty="0"/>
          </a:p>
        </p:txBody>
      </p:sp>
      <p:pic>
        <p:nvPicPr>
          <p:cNvPr id="5" name="Picture 4"/>
          <p:cNvPicPr>
            <a:picLocks noChangeAspect="1"/>
          </p:cNvPicPr>
          <p:nvPr/>
        </p:nvPicPr>
        <p:blipFill>
          <a:blip r:embed="rId2"/>
          <a:stretch>
            <a:fillRect/>
          </a:stretch>
        </p:blipFill>
        <p:spPr>
          <a:xfrm>
            <a:off x="2836718" y="4408290"/>
            <a:ext cx="3906982" cy="762000"/>
          </a:xfrm>
          <a:prstGeom prst="rect">
            <a:avLst/>
          </a:prstGeom>
        </p:spPr>
      </p:pic>
      <p:sp>
        <p:nvSpPr>
          <p:cNvPr id="6" name="Rectangle 5"/>
          <p:cNvSpPr/>
          <p:nvPr/>
        </p:nvSpPr>
        <p:spPr>
          <a:xfrm>
            <a:off x="457200" y="4440523"/>
            <a:ext cx="7942006" cy="2092881"/>
          </a:xfrm>
          <a:prstGeom prst="rect">
            <a:avLst/>
          </a:prstGeom>
        </p:spPr>
        <p:txBody>
          <a:bodyPr wrap="square">
            <a:spAutoFit/>
          </a:bodyPr>
          <a:lstStyle/>
          <a:p>
            <a:pPr algn="just"/>
            <a:endParaRPr lang="en-US" dirty="0">
              <a:solidFill>
                <a:srgbClr val="000000"/>
              </a:solidFill>
              <a:latin typeface="Calibri" panose="020F0502020204030204" pitchFamily="34" charset="0"/>
            </a:endParaRPr>
          </a:p>
          <a:p>
            <a:pPr algn="just"/>
            <a:r>
              <a:rPr lang="en-US" sz="2400" b="1" dirty="0">
                <a:latin typeface="+mn-lt"/>
                <a:ea typeface="+mn-ea"/>
                <a:cs typeface="+mn-cs"/>
              </a:rPr>
              <a:t>Where: </a:t>
            </a:r>
          </a:p>
          <a:p>
            <a:pPr algn="just"/>
            <a:r>
              <a:rPr lang="en-US" sz="2200" dirty="0">
                <a:solidFill>
                  <a:srgbClr val="FF0000"/>
                </a:solidFill>
                <a:latin typeface="+mn-lt"/>
                <a:ea typeface="+mn-ea"/>
                <a:cs typeface="+mn-cs"/>
              </a:rPr>
              <a:t>Inflows: </a:t>
            </a:r>
            <a:r>
              <a:rPr lang="en-US" sz="2200" dirty="0">
                <a:solidFill>
                  <a:srgbClr val="CC00CC"/>
                </a:solidFill>
                <a:latin typeface="+mn-lt"/>
                <a:ea typeface="+mn-ea"/>
                <a:cs typeface="+mn-cs"/>
              </a:rPr>
              <a:t>Investment</a:t>
            </a:r>
            <a:r>
              <a:rPr lang="en-US" sz="2200" dirty="0">
                <a:latin typeface="+mn-lt"/>
                <a:ea typeface="+mn-ea"/>
                <a:cs typeface="+mn-cs"/>
              </a:rPr>
              <a:t> into the portfolio (input from investor) </a:t>
            </a:r>
          </a:p>
          <a:p>
            <a:pPr algn="just"/>
            <a:r>
              <a:rPr lang="en-US" sz="2200" dirty="0">
                <a:solidFill>
                  <a:srgbClr val="FF0000"/>
                </a:solidFill>
                <a:latin typeface="+mn-lt"/>
                <a:ea typeface="+mn-ea"/>
                <a:cs typeface="+mn-cs"/>
              </a:rPr>
              <a:t>Outflows: </a:t>
            </a:r>
            <a:r>
              <a:rPr lang="en-US" sz="2200" dirty="0">
                <a:solidFill>
                  <a:srgbClr val="CC00CC"/>
                </a:solidFill>
                <a:latin typeface="+mn-lt"/>
                <a:ea typeface="+mn-ea"/>
                <a:cs typeface="+mn-cs"/>
              </a:rPr>
              <a:t>Withdrawal</a:t>
            </a:r>
            <a:r>
              <a:rPr lang="en-US" sz="2200" dirty="0">
                <a:latin typeface="+mn-lt"/>
                <a:ea typeface="+mn-ea"/>
                <a:cs typeface="+mn-cs"/>
              </a:rPr>
              <a:t> from the portfolio (returns to the investor) </a:t>
            </a:r>
          </a:p>
        </p:txBody>
      </p:sp>
    </p:spTree>
    <p:extLst>
      <p:ext uri="{BB962C8B-B14F-4D97-AF65-F5344CB8AC3E}">
        <p14:creationId xmlns:p14="http://schemas.microsoft.com/office/powerpoint/2010/main" val="173316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600" dirty="0"/>
              <a:t/>
            </a:r>
            <a:br>
              <a:rPr lang="en-US" sz="3600" dirty="0"/>
            </a:br>
            <a:r>
              <a:rPr lang="en-US" sz="3600" b="1" dirty="0"/>
              <a:t>Money-weighted return - Steps </a:t>
            </a:r>
            <a:endParaRPr lang="en-US" sz="3600" dirty="0"/>
          </a:p>
        </p:txBody>
      </p:sp>
      <p:sp>
        <p:nvSpPr>
          <p:cNvPr id="3" name="Content Placeholder 2"/>
          <p:cNvSpPr>
            <a:spLocks noGrp="1"/>
          </p:cNvSpPr>
          <p:nvPr>
            <p:ph sz="quarter" idx="1"/>
          </p:nvPr>
        </p:nvSpPr>
        <p:spPr>
          <a:xfrm>
            <a:off x="457200" y="1600200"/>
            <a:ext cx="8077200" cy="4873752"/>
          </a:xfrm>
        </p:spPr>
        <p:txBody>
          <a:bodyPr>
            <a:normAutofit/>
          </a:bodyPr>
          <a:lstStyle/>
          <a:p>
            <a:pPr algn="just"/>
            <a:r>
              <a:rPr lang="en-US" b="1" dirty="0" smtClean="0">
                <a:solidFill>
                  <a:srgbClr val="FF0000"/>
                </a:solidFill>
              </a:rPr>
              <a:t>Step </a:t>
            </a:r>
            <a:r>
              <a:rPr lang="en-US" b="1" dirty="0">
                <a:solidFill>
                  <a:srgbClr val="FF0000"/>
                </a:solidFill>
              </a:rPr>
              <a:t>1: </a:t>
            </a:r>
            <a:r>
              <a:rPr lang="en-US" b="1" u="sng" dirty="0">
                <a:solidFill>
                  <a:srgbClr val="00B050"/>
                </a:solidFill>
              </a:rPr>
              <a:t>Identify the cash flows </a:t>
            </a:r>
            <a:r>
              <a:rPr lang="en-US" dirty="0"/>
              <a:t>at each time zone </a:t>
            </a:r>
          </a:p>
          <a:p>
            <a:pPr lvl="1" algn="just"/>
            <a:r>
              <a:rPr lang="en-US" dirty="0">
                <a:solidFill>
                  <a:srgbClr val="CC00CC"/>
                </a:solidFill>
              </a:rPr>
              <a:t>a)Inflows: </a:t>
            </a:r>
            <a:r>
              <a:rPr lang="en-US" dirty="0">
                <a:solidFill>
                  <a:srgbClr val="0033CC"/>
                </a:solidFill>
              </a:rPr>
              <a:t>Investment</a:t>
            </a:r>
            <a:r>
              <a:rPr lang="en-US" dirty="0"/>
              <a:t> into the portfolio (input from investor) </a:t>
            </a:r>
          </a:p>
          <a:p>
            <a:pPr lvl="1" algn="just"/>
            <a:r>
              <a:rPr lang="en-US" dirty="0">
                <a:solidFill>
                  <a:srgbClr val="CC00CC"/>
                </a:solidFill>
              </a:rPr>
              <a:t>b)Outflows: </a:t>
            </a:r>
            <a:r>
              <a:rPr lang="en-US" dirty="0">
                <a:solidFill>
                  <a:srgbClr val="0033CC"/>
                </a:solidFill>
              </a:rPr>
              <a:t>Withdrawal</a:t>
            </a:r>
            <a:r>
              <a:rPr lang="en-US" dirty="0"/>
              <a:t> from the portfolio (returns to the investor) </a:t>
            </a:r>
          </a:p>
          <a:p>
            <a:pPr algn="just"/>
            <a:r>
              <a:rPr lang="en-US" b="1" dirty="0" smtClean="0">
                <a:solidFill>
                  <a:srgbClr val="FF0000"/>
                </a:solidFill>
              </a:rPr>
              <a:t>Step </a:t>
            </a:r>
            <a:r>
              <a:rPr lang="en-US" b="1" dirty="0">
                <a:solidFill>
                  <a:srgbClr val="FF0000"/>
                </a:solidFill>
              </a:rPr>
              <a:t>2: </a:t>
            </a:r>
            <a:r>
              <a:rPr lang="en-US" dirty="0">
                <a:solidFill>
                  <a:srgbClr val="00B050"/>
                </a:solidFill>
              </a:rPr>
              <a:t>Compute a rate at which the present value of Inflows equals the present value of the Outflows </a:t>
            </a:r>
            <a:r>
              <a:rPr lang="en-US" dirty="0"/>
              <a:t>using: </a:t>
            </a:r>
          </a:p>
          <a:p>
            <a:pPr lvl="1" algn="just"/>
            <a:r>
              <a:rPr lang="en-US" dirty="0"/>
              <a:t>a)IRR function on Financial </a:t>
            </a:r>
            <a:r>
              <a:rPr lang="en-US" dirty="0" smtClean="0"/>
              <a:t>Calculator</a:t>
            </a:r>
            <a:endParaRPr lang="en-US" dirty="0"/>
          </a:p>
          <a:p>
            <a:pPr lvl="1" algn="just"/>
            <a:r>
              <a:rPr lang="en-US" dirty="0"/>
              <a:t>b)Hit and Trial </a:t>
            </a:r>
          </a:p>
          <a:p>
            <a:pPr marL="365760" lvl="1" indent="0" algn="just">
              <a:buNone/>
            </a:pPr>
            <a:r>
              <a:rPr lang="en-US" dirty="0" smtClean="0"/>
              <a:t>OR </a:t>
            </a:r>
            <a:endParaRPr lang="en-US" dirty="0"/>
          </a:p>
          <a:p>
            <a:pPr algn="just"/>
            <a:r>
              <a:rPr lang="en-US" dirty="0" smtClean="0">
                <a:solidFill>
                  <a:srgbClr val="FF0000"/>
                </a:solidFill>
              </a:rPr>
              <a:t>Use Excel Function (IRR)</a:t>
            </a:r>
            <a:endParaRPr lang="en-US" dirty="0">
              <a:solidFill>
                <a:srgbClr val="FF0000"/>
              </a:solidFill>
            </a:endParaRPr>
          </a:p>
        </p:txBody>
      </p:sp>
    </p:spTree>
    <p:extLst>
      <p:ext uri="{BB962C8B-B14F-4D97-AF65-F5344CB8AC3E}">
        <p14:creationId xmlns:p14="http://schemas.microsoft.com/office/powerpoint/2010/main" val="98780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000" b="1" dirty="0" smtClean="0"/>
              <a:t>Money-Weighted Return</a:t>
            </a:r>
            <a:endParaRPr lang="en-US" sz="40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114532134"/>
              </p:ext>
            </p:extLst>
          </p:nvPr>
        </p:nvGraphicFramePr>
        <p:xfrm>
          <a:off x="725488" y="4724400"/>
          <a:ext cx="7199312" cy="1981200"/>
        </p:xfrm>
        <a:graphic>
          <a:graphicData uri="http://schemas.openxmlformats.org/presentationml/2006/ole">
            <mc:AlternateContent xmlns:mc="http://schemas.openxmlformats.org/markup-compatibility/2006">
              <mc:Choice xmlns:v="urn:schemas-microsoft-com:vml" Requires="v">
                <p:oleObj spid="_x0000_s47239" name="Equation" r:id="rId4" imgW="3962160" imgH="1066680" progId="Equation.3">
                  <p:embed/>
                </p:oleObj>
              </mc:Choice>
              <mc:Fallback>
                <p:oleObj name="Equation" r:id="rId4" imgW="3962160" imgH="1066680" progId="Equation.3">
                  <p:embed/>
                  <p:pic>
                    <p:nvPicPr>
                      <p:cNvPr id="0" name=""/>
                      <p:cNvPicPr>
                        <a:picLocks noChangeAspect="1" noChangeArrowheads="1"/>
                      </p:cNvPicPr>
                      <p:nvPr/>
                    </p:nvPicPr>
                    <p:blipFill>
                      <a:blip r:embed="rId5"/>
                      <a:srcRect/>
                      <a:stretch>
                        <a:fillRect/>
                      </a:stretch>
                    </p:blipFill>
                    <p:spPr bwMode="auto">
                      <a:xfrm>
                        <a:off x="725488" y="4724400"/>
                        <a:ext cx="7199312"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Group 2"/>
          <p:cNvGraphicFramePr>
            <a:graphicFrameLocks noGrp="1"/>
          </p:cNvGraphicFramePr>
          <p:nvPr>
            <p:extLst>
              <p:ext uri="{D42A27DB-BD31-4B8C-83A1-F6EECF244321}">
                <p14:modId xmlns:p14="http://schemas.microsoft.com/office/powerpoint/2010/main" val="1559560686"/>
              </p:ext>
            </p:extLst>
          </p:nvPr>
        </p:nvGraphicFramePr>
        <p:xfrm>
          <a:off x="228600" y="1163640"/>
          <a:ext cx="8534402" cy="3124198"/>
        </p:xfrm>
        <a:graphic>
          <a:graphicData uri="http://schemas.openxmlformats.org/drawingml/2006/table">
            <a:tbl>
              <a:tblPr/>
              <a:tblGrid>
                <a:gridCol w="4341270"/>
                <a:gridCol w="1048283"/>
                <a:gridCol w="1048283"/>
                <a:gridCol w="1048283"/>
                <a:gridCol w="1048283"/>
              </a:tblGrid>
              <a:tr h="660064">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1" i="0" u="none" strike="noStrike" cap="none" normalizeH="0" baseline="0" dirty="0" smtClean="0">
                          <a:ln>
                            <a:noFill/>
                          </a:ln>
                          <a:solidFill>
                            <a:srgbClr val="000000"/>
                          </a:solidFill>
                          <a:effectLst/>
                          <a:latin typeface="Arial" charset="0"/>
                          <a:ea typeface="Microsoft YaHei" charset="0"/>
                          <a:cs typeface="Microsoft YaHei" charset="0"/>
                        </a:rPr>
                        <a:t>1st Quarter</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1" i="0" u="none" strike="noStrike" cap="none" normalizeH="0" baseline="0" dirty="0" smtClean="0">
                          <a:ln>
                            <a:noFill/>
                          </a:ln>
                          <a:solidFill>
                            <a:srgbClr val="000000"/>
                          </a:solidFill>
                          <a:effectLst/>
                          <a:latin typeface="Arial" charset="0"/>
                          <a:ea typeface="Microsoft YaHei" charset="0"/>
                          <a:cs typeface="Microsoft YaHei" charset="0"/>
                        </a:rPr>
                        <a:t>2nd Quarter</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1" i="0" u="none" strike="noStrike" cap="none" normalizeH="0" baseline="0" dirty="0" smtClean="0">
                          <a:ln>
                            <a:noFill/>
                          </a:ln>
                          <a:solidFill>
                            <a:srgbClr val="000000"/>
                          </a:solidFill>
                          <a:effectLst/>
                          <a:latin typeface="Arial" charset="0"/>
                          <a:ea typeface="Microsoft YaHei" charset="0"/>
                          <a:cs typeface="Microsoft YaHei" charset="0"/>
                        </a:rPr>
                        <a:t>3rd Quarter</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1" i="0" u="none" strike="noStrike" cap="none" normalizeH="0" baseline="0" dirty="0" smtClean="0">
                          <a:ln>
                            <a:noFill/>
                          </a:ln>
                          <a:solidFill>
                            <a:srgbClr val="000000"/>
                          </a:solidFill>
                          <a:effectLst/>
                          <a:latin typeface="Arial" charset="0"/>
                          <a:ea typeface="Microsoft YaHei" charset="0"/>
                          <a:cs typeface="Microsoft YaHei" charset="0"/>
                        </a:rPr>
                        <a:t>4th Quarter</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r h="660064">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Assets under management at start of quarter ($ million)</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1.2</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2</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0.8</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r h="380806">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Holding-period return (%)</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10</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25</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dirty="0" smtClean="0">
                          <a:solidFill>
                            <a:srgbClr val="292934"/>
                          </a:solidFill>
                        </a:rPr>
                        <a:t>(</a:t>
                      </a: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20)</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20</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r h="380806">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Total assets before net inflows</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1.1</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1.5</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1.6</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0.96</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r h="380806">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Net inflow ($ million)</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0.1</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0.5</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dirty="0" smtClean="0">
                          <a:solidFill>
                            <a:srgbClr val="292934"/>
                          </a:solidFill>
                        </a:rPr>
                        <a:t>(</a:t>
                      </a: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0.8)</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0.6</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r h="661652">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Assets under management at end of quarter ($ million)</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1.2</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2</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0.8</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1.56</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bl>
          </a:graphicData>
        </a:graphic>
      </p:graphicFrame>
    </p:spTree>
    <p:extLst>
      <p:ext uri="{BB962C8B-B14F-4D97-AF65-F5344CB8AC3E}">
        <p14:creationId xmlns:p14="http://schemas.microsoft.com/office/powerpoint/2010/main" val="2798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792162"/>
          </a:xfrm>
        </p:spPr>
        <p:txBody>
          <a:bodyPr>
            <a:noAutofit/>
          </a:bodyPr>
          <a:lstStyle/>
          <a:p>
            <a:r>
              <a:rPr lang="en-US" sz="4000" b="1" dirty="0"/>
              <a:t>Money-Weighted Return</a:t>
            </a:r>
            <a:endParaRPr lang="en-US" sz="3600" dirty="0"/>
          </a:p>
        </p:txBody>
      </p:sp>
      <p:sp>
        <p:nvSpPr>
          <p:cNvPr id="4" name="Content Placeholder 3"/>
          <p:cNvSpPr>
            <a:spLocks noGrp="1"/>
          </p:cNvSpPr>
          <p:nvPr>
            <p:ph sz="quarter" idx="1"/>
          </p:nvPr>
        </p:nvSpPr>
        <p:spPr/>
        <p:txBody>
          <a:bodyPr/>
          <a:lstStyle/>
          <a:p>
            <a:pPr algn="just"/>
            <a:r>
              <a:rPr lang="en-US" dirty="0"/>
              <a:t>The </a:t>
            </a:r>
            <a:r>
              <a:rPr lang="en-US" b="1" dirty="0">
                <a:solidFill>
                  <a:srgbClr val="00B050"/>
                </a:solidFill>
              </a:rPr>
              <a:t>money-weighted rate of return </a:t>
            </a:r>
            <a:r>
              <a:rPr lang="en-US" dirty="0"/>
              <a:t>is </a:t>
            </a:r>
            <a:r>
              <a:rPr lang="en-US" dirty="0">
                <a:solidFill>
                  <a:srgbClr val="FF0000"/>
                </a:solidFill>
              </a:rPr>
              <a:t>sensitive to the amount and timing of cash flows </a:t>
            </a:r>
            <a:r>
              <a:rPr lang="en-US" dirty="0"/>
              <a:t>and could </a:t>
            </a:r>
            <a:r>
              <a:rPr lang="en-US" dirty="0">
                <a:solidFill>
                  <a:srgbClr val="CC00CC"/>
                </a:solidFill>
              </a:rPr>
              <a:t>lead to an unfair rating of the fund manager</a:t>
            </a:r>
            <a:r>
              <a:rPr lang="en-US" dirty="0"/>
              <a:t> – They have no control over the amount or timing of cash flows</a:t>
            </a:r>
          </a:p>
        </p:txBody>
      </p:sp>
      <p:pic>
        <p:nvPicPr>
          <p:cNvPr id="5" name="Picture 4"/>
          <p:cNvPicPr>
            <a:picLocks noChangeAspect="1"/>
          </p:cNvPicPr>
          <p:nvPr/>
        </p:nvPicPr>
        <p:blipFill>
          <a:blip r:embed="rId2"/>
          <a:stretch>
            <a:fillRect/>
          </a:stretch>
        </p:blipFill>
        <p:spPr>
          <a:xfrm>
            <a:off x="244501" y="4114800"/>
            <a:ext cx="8442300" cy="1371600"/>
          </a:xfrm>
          <a:prstGeom prst="rect">
            <a:avLst/>
          </a:prstGeom>
        </p:spPr>
      </p:pic>
    </p:spTree>
    <p:extLst>
      <p:ext uri="{BB962C8B-B14F-4D97-AF65-F5344CB8AC3E}">
        <p14:creationId xmlns:p14="http://schemas.microsoft.com/office/powerpoint/2010/main" val="3176820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819"/>
            <a:ext cx="8686800" cy="1143000"/>
          </a:xfrm>
        </p:spPr>
        <p:txBody>
          <a:bodyPr>
            <a:noAutofit/>
          </a:bodyPr>
          <a:lstStyle/>
          <a:p>
            <a:r>
              <a:rPr lang="en-US" sz="3200" dirty="0">
                <a:solidFill>
                  <a:srgbClr val="0070C0"/>
                </a:solidFill>
              </a:rPr>
              <a:t>Conventions for Annualizing Rates of Return</a:t>
            </a:r>
            <a:r>
              <a:rPr lang="en-US" sz="3200" dirty="0">
                <a:solidFill>
                  <a:srgbClr val="292934"/>
                </a:solidFill>
              </a:rPr>
              <a:t/>
            </a:r>
            <a:br>
              <a:rPr lang="en-US" sz="3200" dirty="0">
                <a:solidFill>
                  <a:srgbClr val="292934"/>
                </a:solidFill>
              </a:rPr>
            </a:br>
            <a:endParaRPr lang="en-US" sz="2800" dirty="0"/>
          </a:p>
        </p:txBody>
      </p:sp>
      <p:sp>
        <p:nvSpPr>
          <p:cNvPr id="3" name="Content Placeholder 2"/>
          <p:cNvSpPr>
            <a:spLocks noGrp="1"/>
          </p:cNvSpPr>
          <p:nvPr>
            <p:ph sz="quarter" idx="1"/>
          </p:nvPr>
        </p:nvSpPr>
        <p:spPr>
          <a:xfrm>
            <a:off x="457200" y="1600200"/>
            <a:ext cx="7924800" cy="4873752"/>
          </a:xfrm>
        </p:spPr>
        <p:txBody>
          <a:bodyPr>
            <a:noAutofit/>
          </a:bodyPr>
          <a:lstStyle/>
          <a:p>
            <a:pPr algn="just">
              <a:lnSpc>
                <a:spcPct val="150000"/>
              </a:lnSpc>
            </a:pPr>
            <a:r>
              <a:rPr lang="en-US" dirty="0"/>
              <a:t>There are </a:t>
            </a:r>
            <a:r>
              <a:rPr lang="en-US" b="1" dirty="0">
                <a:solidFill>
                  <a:srgbClr val="CC00CC"/>
                </a:solidFill>
              </a:rPr>
              <a:t>three </a:t>
            </a:r>
            <a:r>
              <a:rPr lang="en-US" dirty="0">
                <a:solidFill>
                  <a:srgbClr val="CC00CC"/>
                </a:solidFill>
              </a:rPr>
              <a:t>ways </a:t>
            </a:r>
            <a:r>
              <a:rPr lang="en-US" dirty="0"/>
              <a:t>in which we can </a:t>
            </a:r>
            <a:r>
              <a:rPr lang="en-US" dirty="0">
                <a:solidFill>
                  <a:srgbClr val="FF0000"/>
                </a:solidFill>
              </a:rPr>
              <a:t>quote the interest rate in a year </a:t>
            </a:r>
            <a:r>
              <a:rPr lang="en-US" dirty="0" smtClean="0">
                <a:solidFill>
                  <a:srgbClr val="FF0000"/>
                </a:solidFill>
              </a:rPr>
              <a:t>:</a:t>
            </a:r>
          </a:p>
          <a:p>
            <a:pPr algn="just">
              <a:lnSpc>
                <a:spcPct val="150000"/>
              </a:lnSpc>
            </a:pPr>
            <a:r>
              <a:rPr lang="en-US" b="1" dirty="0" smtClean="0">
                <a:solidFill>
                  <a:srgbClr val="FF0000"/>
                </a:solidFill>
                <a:latin typeface="Calibri" panose="020F0502020204030204" pitchFamily="34" charset="0"/>
                <a:cs typeface="Calibri" panose="020F0502020204030204" pitchFamily="34" charset="0"/>
              </a:rPr>
              <a:t>①</a:t>
            </a:r>
            <a:r>
              <a:rPr lang="en-US" b="1" dirty="0" smtClean="0">
                <a:solidFill>
                  <a:srgbClr val="FF0000"/>
                </a:solidFill>
              </a:rPr>
              <a:t>Periodic </a:t>
            </a:r>
            <a:r>
              <a:rPr lang="en-US" b="1" dirty="0">
                <a:solidFill>
                  <a:srgbClr val="FF0000"/>
                </a:solidFill>
              </a:rPr>
              <a:t>Interest rate </a:t>
            </a:r>
            <a:r>
              <a:rPr lang="en-US" b="1" dirty="0"/>
              <a:t>– </a:t>
            </a:r>
            <a:r>
              <a:rPr lang="en-US" dirty="0"/>
              <a:t>This is the </a:t>
            </a:r>
            <a:r>
              <a:rPr lang="en-US" dirty="0">
                <a:solidFill>
                  <a:srgbClr val="00B050"/>
                </a:solidFill>
              </a:rPr>
              <a:t>interest rate that is applicable for a period</a:t>
            </a:r>
            <a:r>
              <a:rPr lang="en-US" dirty="0"/>
              <a:t>, the period can be 1 month, 1 day, 1 year or anything. </a:t>
            </a:r>
            <a:endParaRPr lang="en-US" dirty="0" smtClean="0"/>
          </a:p>
          <a:p>
            <a:pPr lvl="1" algn="just">
              <a:lnSpc>
                <a:spcPct val="150000"/>
              </a:lnSpc>
            </a:pPr>
            <a:r>
              <a:rPr lang="en-US" sz="2000" dirty="0" smtClean="0"/>
              <a:t>For </a:t>
            </a:r>
            <a:r>
              <a:rPr lang="en-US" sz="2000" dirty="0"/>
              <a:t>example if the 6 months periodic rate is 5%, it means that we will get return of 5% in 6 month. </a:t>
            </a:r>
            <a:endParaRPr lang="en-US" sz="2000" dirty="0" smtClean="0"/>
          </a:p>
          <a:p>
            <a:pPr lvl="1" algn="just">
              <a:lnSpc>
                <a:spcPct val="150000"/>
              </a:lnSpc>
            </a:pPr>
            <a:endParaRPr lang="en-US" sz="2000" dirty="0"/>
          </a:p>
          <a:p>
            <a:pPr algn="just">
              <a:lnSpc>
                <a:spcPct val="150000"/>
              </a:lnSpc>
            </a:pPr>
            <a:endParaRPr lang="en-US" dirty="0">
              <a:solidFill>
                <a:srgbClr val="FF0000"/>
              </a:solidFill>
            </a:endParaRPr>
          </a:p>
        </p:txBody>
      </p:sp>
    </p:spTree>
    <p:extLst>
      <p:ext uri="{BB962C8B-B14F-4D97-AF65-F5344CB8AC3E}">
        <p14:creationId xmlns:p14="http://schemas.microsoft.com/office/powerpoint/2010/main" val="3483964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70C0"/>
                </a:solidFill>
              </a:rPr>
              <a:t>Conventions for Annualizing Rates of </a:t>
            </a:r>
            <a:r>
              <a:rPr lang="en-US" sz="3200" b="1" dirty="0" smtClean="0">
                <a:solidFill>
                  <a:srgbClr val="0070C0"/>
                </a:solidFill>
              </a:rPr>
              <a:t>Return</a:t>
            </a:r>
            <a:endParaRPr lang="en-US" b="1" dirty="0">
              <a:solidFill>
                <a:srgbClr val="0070C0"/>
              </a:solidFill>
            </a:endParaRPr>
          </a:p>
        </p:txBody>
      </p:sp>
      <p:sp>
        <p:nvSpPr>
          <p:cNvPr id="3" name="Content Placeholder 2"/>
          <p:cNvSpPr>
            <a:spLocks noGrp="1"/>
          </p:cNvSpPr>
          <p:nvPr>
            <p:ph sz="quarter" idx="1"/>
          </p:nvPr>
        </p:nvSpPr>
        <p:spPr/>
        <p:txBody>
          <a:bodyPr/>
          <a:lstStyle/>
          <a:p>
            <a:pPr algn="just"/>
            <a:r>
              <a:rPr lang="en-US" b="1" dirty="0">
                <a:solidFill>
                  <a:srgbClr val="FF0000"/>
                </a:solidFill>
                <a:latin typeface="Calibri" panose="020F0502020204030204" pitchFamily="34" charset="0"/>
                <a:cs typeface="Calibri" panose="020F0502020204030204" pitchFamily="34" charset="0"/>
              </a:rPr>
              <a:t>②</a:t>
            </a:r>
            <a:r>
              <a:rPr lang="en-US" b="1" dirty="0">
                <a:solidFill>
                  <a:srgbClr val="FF0000"/>
                </a:solidFill>
              </a:rPr>
              <a:t>Stated annual interest rate </a:t>
            </a:r>
            <a:r>
              <a:rPr lang="en-US" b="1" dirty="0"/>
              <a:t>– </a:t>
            </a:r>
            <a:r>
              <a:rPr lang="en-US" dirty="0"/>
              <a:t>This is also known as </a:t>
            </a:r>
            <a:r>
              <a:rPr lang="en-US" b="1" dirty="0">
                <a:solidFill>
                  <a:srgbClr val="AC0000"/>
                </a:solidFill>
              </a:rPr>
              <a:t>quoted interest </a:t>
            </a:r>
            <a:r>
              <a:rPr lang="en-US" b="1" dirty="0" smtClean="0">
                <a:solidFill>
                  <a:srgbClr val="AC0000"/>
                </a:solidFill>
              </a:rPr>
              <a:t>rate and Annual Percentage Rate (APR)</a:t>
            </a:r>
            <a:r>
              <a:rPr lang="en-US" dirty="0" smtClean="0"/>
              <a:t>. </a:t>
            </a:r>
          </a:p>
          <a:p>
            <a:pPr algn="just"/>
            <a:r>
              <a:rPr lang="en-US" dirty="0" smtClean="0"/>
              <a:t>Here </a:t>
            </a:r>
            <a:r>
              <a:rPr lang="en-US" dirty="0"/>
              <a:t>the </a:t>
            </a:r>
            <a:r>
              <a:rPr lang="en-US" dirty="0">
                <a:solidFill>
                  <a:srgbClr val="00B050"/>
                </a:solidFill>
              </a:rPr>
              <a:t>interest rate is stated annually</a:t>
            </a:r>
            <a:r>
              <a:rPr lang="en-US" dirty="0"/>
              <a:t>, so for the example of the periodic rate given above, the stated </a:t>
            </a:r>
            <a:r>
              <a:rPr lang="en-US" dirty="0">
                <a:solidFill>
                  <a:srgbClr val="CC00CC"/>
                </a:solidFill>
              </a:rPr>
              <a:t>annual rate will be 5% multiplied by 2 or 10%. </a:t>
            </a:r>
            <a:endParaRPr lang="en-US" dirty="0" smtClean="0">
              <a:solidFill>
                <a:srgbClr val="CC00CC"/>
              </a:solidFill>
            </a:endParaRPr>
          </a:p>
          <a:p>
            <a:pPr algn="just"/>
            <a:r>
              <a:rPr lang="en-US" dirty="0"/>
              <a:t>Returns on assets </a:t>
            </a:r>
            <a:r>
              <a:rPr lang="en-US" u="sng" dirty="0">
                <a:solidFill>
                  <a:srgbClr val="CC00CC"/>
                </a:solidFill>
              </a:rPr>
              <a:t>with regular cash flows</a:t>
            </a:r>
            <a:r>
              <a:rPr lang="en-US" dirty="0"/>
              <a:t>, such as mortgages (with monthly payments) and bonds (with semiannual coupons), usually are quoted as </a:t>
            </a:r>
            <a:r>
              <a:rPr lang="en-US" b="1" dirty="0">
                <a:solidFill>
                  <a:srgbClr val="FF0000"/>
                </a:solidFill>
              </a:rPr>
              <a:t>annual percentage rates, or APRs</a:t>
            </a:r>
            <a:r>
              <a:rPr lang="en-US" dirty="0"/>
              <a:t>,</a:t>
            </a:r>
            <a:endParaRPr lang="en-US" dirty="0">
              <a:solidFill>
                <a:srgbClr val="CC00CC"/>
              </a:solidFill>
            </a:endParaRPr>
          </a:p>
          <a:p>
            <a:pPr algn="just"/>
            <a:endParaRPr lang="en-US" dirty="0">
              <a:solidFill>
                <a:srgbClr val="CC00CC"/>
              </a:solidFill>
            </a:endParaRPr>
          </a:p>
          <a:p>
            <a:pPr algn="just"/>
            <a:endParaRPr lang="en-US" dirty="0"/>
          </a:p>
        </p:txBody>
      </p:sp>
    </p:spTree>
    <p:extLst>
      <p:ext uri="{BB962C8B-B14F-4D97-AF65-F5344CB8AC3E}">
        <p14:creationId xmlns:p14="http://schemas.microsoft.com/office/powerpoint/2010/main" val="84875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r>
              <a:rPr lang="en-US" sz="3600" dirty="0">
                <a:solidFill>
                  <a:srgbClr val="0070C0"/>
                </a:solidFill>
              </a:rPr>
              <a:t>Conventions for Annualizing Rates of Return</a:t>
            </a:r>
            <a:r>
              <a:rPr lang="en-US" sz="3200" dirty="0">
                <a:solidFill>
                  <a:srgbClr val="292934"/>
                </a:solidFill>
              </a:rPr>
              <a:t/>
            </a:r>
            <a:br>
              <a:rPr lang="en-US" sz="3200" dirty="0">
                <a:solidFill>
                  <a:srgbClr val="292934"/>
                </a:solidFill>
              </a:rPr>
            </a:br>
            <a:endParaRPr lang="en-US" dirty="0"/>
          </a:p>
        </p:txBody>
      </p:sp>
      <p:sp>
        <p:nvSpPr>
          <p:cNvPr id="3" name="Content Placeholder 2"/>
          <p:cNvSpPr>
            <a:spLocks noGrp="1"/>
          </p:cNvSpPr>
          <p:nvPr>
            <p:ph sz="quarter" idx="1"/>
          </p:nvPr>
        </p:nvSpPr>
        <p:spPr/>
        <p:txBody>
          <a:bodyPr/>
          <a:lstStyle/>
          <a:p>
            <a:pPr algn="just"/>
            <a:r>
              <a:rPr lang="en-US" b="1" dirty="0" smtClean="0">
                <a:solidFill>
                  <a:srgbClr val="FF0000"/>
                </a:solidFill>
              </a:rPr>
              <a:t>APRs</a:t>
            </a:r>
            <a:r>
              <a:rPr lang="en-US" dirty="0"/>
              <a:t> </a:t>
            </a:r>
            <a:r>
              <a:rPr lang="en-US" dirty="0" smtClean="0"/>
              <a:t>annualize </a:t>
            </a:r>
            <a:r>
              <a:rPr lang="en-US" dirty="0"/>
              <a:t>per-period rates using a simple interest approach, </a:t>
            </a:r>
            <a:r>
              <a:rPr lang="en-US" dirty="0">
                <a:solidFill>
                  <a:srgbClr val="AC0000"/>
                </a:solidFill>
              </a:rPr>
              <a:t>ignoring compound interest</a:t>
            </a:r>
            <a:r>
              <a:rPr lang="en-US" dirty="0"/>
              <a:t>:</a:t>
            </a:r>
          </a:p>
          <a:p>
            <a:pPr algn="just"/>
            <a:endParaRPr lang="en-US" dirty="0"/>
          </a:p>
          <a:p>
            <a:pPr marL="0" indent="0" algn="ctr">
              <a:buNone/>
            </a:pPr>
            <a:r>
              <a:rPr lang="en-US" dirty="0">
                <a:solidFill>
                  <a:srgbClr val="00B050"/>
                </a:solidFill>
              </a:rPr>
              <a:t>APR= per-period rate x periods per year</a:t>
            </a:r>
          </a:p>
          <a:p>
            <a:pPr algn="just"/>
            <a:endParaRPr lang="en-US" dirty="0"/>
          </a:p>
          <a:p>
            <a:pPr algn="just"/>
            <a:r>
              <a:rPr lang="en-US" dirty="0"/>
              <a:t>Because </a:t>
            </a:r>
            <a:r>
              <a:rPr lang="en-US" dirty="0">
                <a:solidFill>
                  <a:srgbClr val="FF0000"/>
                </a:solidFill>
              </a:rPr>
              <a:t>it ignores compounding</a:t>
            </a:r>
            <a:r>
              <a:rPr lang="en-US" dirty="0"/>
              <a:t>, the APR </a:t>
            </a:r>
            <a:r>
              <a:rPr lang="en-US" dirty="0">
                <a:solidFill>
                  <a:schemeClr val="tx2">
                    <a:lumMod val="60000"/>
                    <a:lumOff val="40000"/>
                  </a:schemeClr>
                </a:solidFill>
              </a:rPr>
              <a:t>doesn’t equal the rate at which your invested funds actually grow</a:t>
            </a:r>
          </a:p>
          <a:p>
            <a:endParaRPr lang="en-US" dirty="0"/>
          </a:p>
        </p:txBody>
      </p:sp>
    </p:spTree>
    <p:extLst>
      <p:ext uri="{BB962C8B-B14F-4D97-AF65-F5344CB8AC3E}">
        <p14:creationId xmlns:p14="http://schemas.microsoft.com/office/powerpoint/2010/main" val="182967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a:norm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000" b="1" dirty="0" smtClean="0">
                <a:ea typeface="+mj-ea"/>
              </a:rPr>
              <a:t>5.1 Rates of Return</a:t>
            </a:r>
          </a:p>
        </p:txBody>
      </p:sp>
      <p:sp>
        <p:nvSpPr>
          <p:cNvPr id="9218" name="Text Box 2"/>
          <p:cNvSpPr txBox="1">
            <a:spLocks noChangeArrowheads="1"/>
          </p:cNvSpPr>
          <p:nvPr/>
        </p:nvSpPr>
        <p:spPr bwMode="auto">
          <a:xfrm>
            <a:off x="457200" y="1447800"/>
            <a:ext cx="8229600" cy="4876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FF0000"/>
                </a:solidFill>
                <a:latin typeface="+mn-lt"/>
              </a:rPr>
              <a:t>Holding-Period Return (HPR)</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CC00CC"/>
                </a:solidFill>
                <a:latin typeface="+mn-lt"/>
              </a:rPr>
              <a:t>Rate of return over given investment period</a:t>
            </a:r>
          </a:p>
          <a:p>
            <a:pPr marL="182563" indent="-180975">
              <a:spcBef>
                <a:spcPts val="63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292934"/>
                </a:solidFill>
                <a:latin typeface="+mn-lt"/>
              </a:rPr>
              <a:t>HPR= [PS − PB + CF] / PB</a:t>
            </a:r>
          </a:p>
          <a:p>
            <a:pPr marL="457200" lvl="1" indent="-180975">
              <a:spcBef>
                <a:spcPts val="48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PS = Sale price</a:t>
            </a:r>
          </a:p>
          <a:p>
            <a:pPr marL="457200" lvl="1" indent="-180975">
              <a:spcBef>
                <a:spcPts val="48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PB = Buy price</a:t>
            </a:r>
          </a:p>
          <a:p>
            <a:pPr marL="457200" lvl="1" indent="-180975">
              <a:spcBef>
                <a:spcPts val="48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CF = Cash flow during holding period</a:t>
            </a: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96791"/>
            <a:ext cx="7467600" cy="1143000"/>
          </a:xfrm>
        </p:spPr>
        <p:txBody>
          <a:bodyPr>
            <a:normAutofit fontScale="90000"/>
          </a:bodyPr>
          <a:lstStyle/>
          <a:p>
            <a:r>
              <a:rPr lang="en-US" sz="3200" b="1" dirty="0" smtClean="0">
                <a:solidFill>
                  <a:srgbClr val="0070C0"/>
                </a:solidFill>
              </a:rPr>
              <a:t>Conventions for Annualizing Rates of Return</a:t>
            </a:r>
            <a:r>
              <a:rPr lang="en-US" sz="3200" dirty="0" smtClean="0">
                <a:solidFill>
                  <a:srgbClr val="292934"/>
                </a:solidFill>
              </a:rPr>
              <a:t/>
            </a:r>
            <a:br>
              <a:rPr lang="en-US" sz="3200" dirty="0" smtClean="0">
                <a:solidFill>
                  <a:srgbClr val="292934"/>
                </a:solidFill>
              </a:rPr>
            </a:br>
            <a:endParaRPr lang="en-US" dirty="0"/>
          </a:p>
        </p:txBody>
      </p:sp>
      <p:sp>
        <p:nvSpPr>
          <p:cNvPr id="3" name="Content Placeholder 2"/>
          <p:cNvSpPr>
            <a:spLocks noGrp="1"/>
          </p:cNvSpPr>
          <p:nvPr>
            <p:ph sz="quarter" idx="1"/>
          </p:nvPr>
        </p:nvSpPr>
        <p:spPr>
          <a:xfrm>
            <a:off x="457200" y="1600200"/>
            <a:ext cx="7848600" cy="4873752"/>
          </a:xfrm>
        </p:spPr>
        <p:txBody>
          <a:bodyPr/>
          <a:lstStyle/>
          <a:p>
            <a:r>
              <a:rPr lang="en-US" b="1" dirty="0" smtClean="0">
                <a:solidFill>
                  <a:srgbClr val="FF0000"/>
                </a:solidFill>
              </a:rPr>
              <a:t>Effective </a:t>
            </a:r>
            <a:r>
              <a:rPr lang="en-US" b="1" dirty="0">
                <a:solidFill>
                  <a:srgbClr val="FF0000"/>
                </a:solidFill>
              </a:rPr>
              <a:t>annual rate (EAR) </a:t>
            </a:r>
            <a:r>
              <a:rPr lang="en-US" dirty="0">
                <a:solidFill>
                  <a:srgbClr val="00B050"/>
                </a:solidFill>
              </a:rPr>
              <a:t>takes the effect of compounding within a year.</a:t>
            </a:r>
            <a:r>
              <a:rPr lang="en-US" dirty="0"/>
              <a:t> </a:t>
            </a:r>
            <a:endParaRPr lang="en-US" dirty="0" smtClean="0"/>
          </a:p>
          <a:p>
            <a:r>
              <a:rPr lang="en-US" dirty="0" smtClean="0"/>
              <a:t>For </a:t>
            </a:r>
            <a:r>
              <a:rPr lang="en-US" dirty="0"/>
              <a:t>a stated annual rate, the hig</a:t>
            </a:r>
            <a:r>
              <a:rPr lang="en-US" dirty="0">
                <a:solidFill>
                  <a:srgbClr val="CC00CC"/>
                </a:solidFill>
              </a:rPr>
              <a:t>her the number of compounding the higher is the effective annual rate</a:t>
            </a:r>
            <a:r>
              <a:rPr lang="en-US" dirty="0"/>
              <a:t>. </a:t>
            </a:r>
            <a:endParaRPr lang="en-US" dirty="0" smtClean="0"/>
          </a:p>
          <a:p>
            <a:r>
              <a:rPr lang="en-US" b="1" dirty="0" smtClean="0"/>
              <a:t>EAR </a:t>
            </a:r>
            <a:r>
              <a:rPr lang="en-US" dirty="0"/>
              <a:t>can be stated as per the following </a:t>
            </a:r>
            <a:r>
              <a:rPr lang="en-US" dirty="0" smtClean="0"/>
              <a:t>formula</a:t>
            </a:r>
          </a:p>
          <a:p>
            <a:endParaRPr lang="en-US" dirty="0" smtClean="0"/>
          </a:p>
          <a:p>
            <a:endParaRPr lang="en-US" dirty="0"/>
          </a:p>
          <a:p>
            <a:endParaRPr lang="en-US" dirty="0" smtClean="0"/>
          </a:p>
          <a:p>
            <a:pPr lvl="2" algn="just"/>
            <a:r>
              <a:rPr lang="en-US" sz="2000" dirty="0">
                <a:solidFill>
                  <a:srgbClr val="292934"/>
                </a:solidFill>
              </a:rPr>
              <a:t>1 + EAR = (1 + Rate per period)</a:t>
            </a:r>
            <a:r>
              <a:rPr lang="en-US" sz="2000" i="1" baseline="30000" dirty="0">
                <a:solidFill>
                  <a:srgbClr val="292934"/>
                </a:solidFill>
              </a:rPr>
              <a:t>n</a:t>
            </a:r>
            <a:r>
              <a:rPr lang="en-US" sz="2000" i="1" dirty="0">
                <a:solidFill>
                  <a:srgbClr val="292934"/>
                </a:solidFill>
              </a:rPr>
              <a:t> </a:t>
            </a:r>
            <a:r>
              <a:rPr lang="en-US" sz="2000" dirty="0">
                <a:solidFill>
                  <a:srgbClr val="292934"/>
                </a:solidFill>
              </a:rPr>
              <a:t>= (1 +             )</a:t>
            </a:r>
            <a:r>
              <a:rPr lang="en-US" sz="2000" i="1" baseline="30000" dirty="0">
                <a:solidFill>
                  <a:srgbClr val="292934"/>
                </a:solidFill>
              </a:rPr>
              <a:t>n</a:t>
            </a:r>
          </a:p>
          <a:p>
            <a:pPr lvl="2" algn="just"/>
            <a:endParaRPr lang="en-US" sz="2000" dirty="0">
              <a:solidFill>
                <a:srgbClr val="292934"/>
              </a:solidFill>
            </a:endParaRPr>
          </a:p>
          <a:p>
            <a:pPr lvl="2" algn="just"/>
            <a:r>
              <a:rPr lang="en-US" sz="2000" dirty="0" smtClean="0">
                <a:solidFill>
                  <a:srgbClr val="292934"/>
                </a:solidFill>
              </a:rPr>
              <a:t>APR </a:t>
            </a:r>
            <a:r>
              <a:rPr lang="en-US" sz="2000" dirty="0">
                <a:solidFill>
                  <a:srgbClr val="292934"/>
                </a:solidFill>
              </a:rPr>
              <a:t>= [(1 + EAR)</a:t>
            </a:r>
            <a:r>
              <a:rPr lang="en-US" sz="2000" baseline="30000" dirty="0">
                <a:solidFill>
                  <a:srgbClr val="292934"/>
                </a:solidFill>
              </a:rPr>
              <a:t>1/</a:t>
            </a:r>
            <a:r>
              <a:rPr lang="en-US" sz="2000" i="1" baseline="30000" dirty="0">
                <a:solidFill>
                  <a:srgbClr val="292934"/>
                </a:solidFill>
              </a:rPr>
              <a:t>n</a:t>
            </a:r>
            <a:r>
              <a:rPr lang="en-US" sz="2000" i="1" dirty="0">
                <a:solidFill>
                  <a:srgbClr val="292934"/>
                </a:solidFill>
              </a:rPr>
              <a:t> </a:t>
            </a:r>
            <a:r>
              <a:rPr lang="en-US" sz="2000" dirty="0">
                <a:solidFill>
                  <a:srgbClr val="292934"/>
                </a:solidFill>
              </a:rPr>
              <a:t>– 1] ×</a:t>
            </a:r>
            <a:r>
              <a:rPr lang="en-US" sz="2000" i="1" dirty="0">
                <a:solidFill>
                  <a:srgbClr val="292934"/>
                </a:solidFill>
              </a:rPr>
              <a:t>n</a:t>
            </a:r>
          </a:p>
          <a:p>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1000125" y="4037076"/>
            <a:ext cx="6381750" cy="352425"/>
          </a:xfrm>
          <a:prstGeom prst="rect">
            <a:avLst/>
          </a:prstGeom>
        </p:spPr>
      </p:pic>
      <p:sp>
        <p:nvSpPr>
          <p:cNvPr id="5" name="Rectangle 4"/>
          <p:cNvSpPr/>
          <p:nvPr/>
        </p:nvSpPr>
        <p:spPr>
          <a:xfrm>
            <a:off x="457200" y="4419430"/>
            <a:ext cx="8207478" cy="400110"/>
          </a:xfrm>
          <a:prstGeom prst="rect">
            <a:avLst/>
          </a:prstGeom>
        </p:spPr>
        <p:txBody>
          <a:bodyPr wrap="square">
            <a:spAutoFit/>
          </a:bodyPr>
          <a:lstStyle/>
          <a:p>
            <a:pPr lvl="1" algn="just"/>
            <a:r>
              <a:rPr lang="en-US" sz="2000" dirty="0">
                <a:solidFill>
                  <a:srgbClr val="AC0000"/>
                </a:solidFill>
                <a:latin typeface="+mn-lt"/>
                <a:ea typeface="+mn-ea"/>
                <a:cs typeface="+mn-cs"/>
              </a:rPr>
              <a:t>Periodic Rate=APR /No. of Compounding periods in a year</a:t>
            </a:r>
          </a:p>
        </p:txBody>
      </p:sp>
      <p:sp>
        <p:nvSpPr>
          <p:cNvPr id="6" name="TextBox 6"/>
          <p:cNvSpPr txBox="1">
            <a:spLocks noChangeArrowheads="1"/>
          </p:cNvSpPr>
          <p:nvPr/>
        </p:nvSpPr>
        <p:spPr bwMode="auto">
          <a:xfrm>
            <a:off x="6096000" y="4849343"/>
            <a:ext cx="762000" cy="610783"/>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pPr>
            <a:r>
              <a:rPr lang="en-US" u="sng" dirty="0">
                <a:latin typeface="+mn-lt"/>
              </a:rPr>
              <a:t>APR</a:t>
            </a:r>
          </a:p>
          <a:p>
            <a:pPr hangingPunct="0">
              <a:lnSpc>
                <a:spcPct val="93000"/>
              </a:lnSpc>
              <a:buClr>
                <a:srgbClr val="000000"/>
              </a:buClr>
              <a:buSzPct val="100000"/>
              <a:buFont typeface="Times New Roman" pitchFamily="18" charset="0"/>
              <a:buNone/>
            </a:pPr>
            <a:r>
              <a:rPr lang="en-US" dirty="0">
                <a:latin typeface="+mn-lt"/>
              </a:rPr>
              <a:t>  </a:t>
            </a:r>
            <a:r>
              <a:rPr lang="en-US" i="1" dirty="0">
                <a:latin typeface="+mn-lt"/>
              </a:rPr>
              <a:t>n</a:t>
            </a:r>
            <a:endParaRPr lang="en-US" dirty="0">
              <a:latin typeface="+mn-lt"/>
            </a:endParaRPr>
          </a:p>
        </p:txBody>
      </p:sp>
    </p:spTree>
    <p:extLst>
      <p:ext uri="{BB962C8B-B14F-4D97-AF65-F5344CB8AC3E}">
        <p14:creationId xmlns:p14="http://schemas.microsoft.com/office/powerpoint/2010/main" val="36973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rmAutofit fontScale="90000"/>
          </a:bodyPr>
          <a:lstStyle/>
          <a:p>
            <a:r>
              <a:rPr lang="en-US" sz="3100" b="1" dirty="0">
                <a:solidFill>
                  <a:srgbClr val="0070C0"/>
                </a:solidFill>
              </a:rPr>
              <a:t>Conventions for Annualizing Rates of Return</a:t>
            </a:r>
            <a:r>
              <a:rPr lang="en-US" sz="3200" dirty="0">
                <a:solidFill>
                  <a:srgbClr val="292934"/>
                </a:solidFill>
              </a:rPr>
              <a:t/>
            </a:r>
            <a:br>
              <a:rPr lang="en-US" sz="3200" dirty="0">
                <a:solidFill>
                  <a:srgbClr val="292934"/>
                </a:solidFill>
              </a:rPr>
            </a:br>
            <a:endParaRPr lang="en-US" dirty="0"/>
          </a:p>
        </p:txBody>
      </p:sp>
      <p:sp>
        <p:nvSpPr>
          <p:cNvPr id="3" name="Content Placeholder 2"/>
          <p:cNvSpPr>
            <a:spLocks noGrp="1"/>
          </p:cNvSpPr>
          <p:nvPr>
            <p:ph sz="quarter" idx="1"/>
          </p:nvPr>
        </p:nvSpPr>
        <p:spPr/>
        <p:txBody>
          <a:bodyPr/>
          <a:lstStyle/>
          <a:p>
            <a:pPr algn="just"/>
            <a:r>
              <a:rPr lang="en-US" sz="2600" dirty="0"/>
              <a:t>The </a:t>
            </a:r>
            <a:r>
              <a:rPr lang="en-US" sz="2600" b="1" dirty="0"/>
              <a:t>effective annual rate (EAR) </a:t>
            </a:r>
            <a:r>
              <a:rPr lang="en-US" sz="2600" dirty="0"/>
              <a:t>is the </a:t>
            </a:r>
            <a:r>
              <a:rPr lang="en-US" sz="2600" dirty="0">
                <a:solidFill>
                  <a:srgbClr val="FF0000"/>
                </a:solidFill>
              </a:rPr>
              <a:t>true economic return</a:t>
            </a:r>
            <a:r>
              <a:rPr lang="en-US" sz="2600" dirty="0"/>
              <a:t> for a given time period.</a:t>
            </a:r>
            <a:endParaRPr lang="en-US" sz="2600" baseline="30000" dirty="0">
              <a:solidFill>
                <a:srgbClr val="292934"/>
              </a:solidFill>
            </a:endParaRPr>
          </a:p>
          <a:p>
            <a:pPr lvl="2" algn="just"/>
            <a:endParaRPr lang="en-US" sz="2000" baseline="30000" dirty="0">
              <a:solidFill>
                <a:srgbClr val="FF0000"/>
              </a:solidFill>
            </a:endParaRPr>
          </a:p>
          <a:p>
            <a:pPr lvl="2" algn="just"/>
            <a:r>
              <a:rPr lang="en-US" sz="2000" dirty="0">
                <a:solidFill>
                  <a:srgbClr val="FF0000"/>
                </a:solidFill>
              </a:rPr>
              <a:t>See example 2.5 p.114</a:t>
            </a:r>
          </a:p>
          <a:p>
            <a:endParaRPr lang="en-US" dirty="0"/>
          </a:p>
        </p:txBody>
      </p:sp>
    </p:spTree>
    <p:extLst>
      <p:ext uri="{BB962C8B-B14F-4D97-AF65-F5344CB8AC3E}">
        <p14:creationId xmlns:p14="http://schemas.microsoft.com/office/powerpoint/2010/main" val="1074185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4000" b="1" dirty="0">
                <a:solidFill>
                  <a:srgbClr val="0070C0"/>
                </a:solidFill>
              </a:rPr>
              <a:t>Conventions for Annualizing Rates of Return</a:t>
            </a:r>
            <a:endParaRPr lang="en-US" sz="4000" b="1" dirty="0">
              <a:latin typeface="+mn-lt"/>
              <a:ea typeface="+mj-ea"/>
            </a:endParaRPr>
          </a:p>
        </p:txBody>
      </p:sp>
      <p:sp>
        <p:nvSpPr>
          <p:cNvPr id="15362" name="Content Placeholder 2"/>
          <p:cNvSpPr>
            <a:spLocks noGrp="1"/>
          </p:cNvSpPr>
          <p:nvPr>
            <p:ph sz="quarter" idx="4294967295"/>
          </p:nvPr>
        </p:nvSpPr>
        <p:spPr bwMode="auto">
          <a:xfrm>
            <a:off x="457200" y="1566862"/>
            <a:ext cx="7467600" cy="4873625"/>
          </a:xfrm>
          <a:noFill/>
          <a:ln>
            <a:miter lim="800000"/>
            <a:headEnd/>
            <a:tailEnd/>
          </a:ln>
        </p:spPr>
        <p:txBody>
          <a:bodyPr vert="horz" wrap="square" lIns="91440" tIns="45720" rIns="91440" bIns="45720" numCol="1" anchor="t" anchorCtr="0" compatLnSpc="1">
            <a:prstTxWarp prst="textNoShape">
              <a:avLst/>
            </a:prstTxWarp>
            <a:normAutofit/>
          </a:bodyPr>
          <a:lstStyle/>
          <a:p>
            <a:pPr algn="just"/>
            <a:r>
              <a:rPr lang="en-US" sz="2600" dirty="0">
                <a:solidFill>
                  <a:srgbClr val="FF0000"/>
                </a:solidFill>
              </a:rPr>
              <a:t>Continuous compounding </a:t>
            </a:r>
            <a:r>
              <a:rPr lang="en-US" sz="2600" dirty="0"/>
              <a:t>is a concept in which </a:t>
            </a:r>
            <a:r>
              <a:rPr lang="en-US" sz="2600" dirty="0">
                <a:solidFill>
                  <a:srgbClr val="00B050"/>
                </a:solidFill>
              </a:rPr>
              <a:t>there is infinite number of compounding period in a year</a:t>
            </a:r>
            <a:r>
              <a:rPr lang="en-US" sz="2600" dirty="0"/>
              <a:t>. </a:t>
            </a:r>
            <a:endParaRPr lang="en-US" sz="2600" dirty="0" smtClean="0"/>
          </a:p>
          <a:p>
            <a:pPr algn="just"/>
            <a:r>
              <a:rPr lang="en-US" sz="2600" dirty="0" smtClean="0"/>
              <a:t>The </a:t>
            </a:r>
            <a:r>
              <a:rPr lang="en-US" sz="2600" dirty="0"/>
              <a:t>interest rate thus is called as </a:t>
            </a:r>
            <a:r>
              <a:rPr lang="en-US" sz="2600" dirty="0">
                <a:solidFill>
                  <a:srgbClr val="CC00CC"/>
                </a:solidFill>
              </a:rPr>
              <a:t>continuous compounding interest rate.</a:t>
            </a:r>
            <a:r>
              <a:rPr lang="en-US" sz="2600" dirty="0"/>
              <a:t> </a:t>
            </a:r>
            <a:endParaRPr lang="en-US" sz="2600" dirty="0" smtClean="0"/>
          </a:p>
          <a:p>
            <a:pPr algn="just"/>
            <a:r>
              <a:rPr lang="en-US" sz="2600" dirty="0" smtClean="0"/>
              <a:t>For </a:t>
            </a:r>
            <a:r>
              <a:rPr lang="en-US" sz="2600" dirty="0"/>
              <a:t>a continuous compounding rate, the EAR is given as </a:t>
            </a:r>
            <a:endParaRPr lang="en-US" sz="2600" dirty="0" smtClean="0"/>
          </a:p>
          <a:p>
            <a:pPr algn="just"/>
            <a:endParaRPr lang="en-US" sz="2600" dirty="0">
              <a:solidFill>
                <a:srgbClr val="292934"/>
              </a:solidFill>
            </a:endParaRPr>
          </a:p>
          <a:p>
            <a:pPr algn="just"/>
            <a:r>
              <a:rPr lang="en-US" sz="2800" dirty="0"/>
              <a:t>Where </a:t>
            </a:r>
            <a:r>
              <a:rPr lang="en-US" sz="2800" dirty="0">
                <a:solidFill>
                  <a:srgbClr val="FF0000"/>
                </a:solidFill>
              </a:rPr>
              <a:t>r is the stated annual rate </a:t>
            </a:r>
            <a:endParaRPr lang="en-US" sz="2600" dirty="0" smtClean="0">
              <a:solidFill>
                <a:srgbClr val="FF0000"/>
              </a:solidFill>
            </a:endParaRPr>
          </a:p>
          <a:p>
            <a:pPr marL="0" indent="0" algn="ctr">
              <a:buNone/>
            </a:pPr>
            <a:r>
              <a:rPr lang="en-US" sz="2600" dirty="0" smtClean="0">
                <a:solidFill>
                  <a:srgbClr val="292934"/>
                </a:solidFill>
              </a:rPr>
              <a:t> </a:t>
            </a:r>
            <a:r>
              <a:rPr lang="en-US" sz="2600" b="1" dirty="0" smtClean="0">
                <a:solidFill>
                  <a:srgbClr val="292934"/>
                </a:solidFill>
              </a:rPr>
              <a:t>1 + EAR = </a:t>
            </a:r>
            <a:r>
              <a:rPr lang="en-US" sz="2600" b="1" i="1" dirty="0" err="1" smtClean="0">
                <a:solidFill>
                  <a:srgbClr val="292934"/>
                </a:solidFill>
              </a:rPr>
              <a:t>e</a:t>
            </a:r>
            <a:r>
              <a:rPr lang="en-US" sz="2600" b="1" baseline="30000" dirty="0" err="1" smtClean="0">
                <a:solidFill>
                  <a:srgbClr val="292934"/>
                </a:solidFill>
              </a:rPr>
              <a:t>APR</a:t>
            </a:r>
            <a:endParaRPr lang="en-US" sz="2600" b="1" baseline="30000" dirty="0" smtClean="0">
              <a:solidFill>
                <a:srgbClr val="292934"/>
              </a:solidFill>
            </a:endParaRPr>
          </a:p>
          <a:p>
            <a:pPr lvl="2" algn="just"/>
            <a:endParaRPr lang="en-US" sz="2000" baseline="30000" dirty="0" smtClean="0">
              <a:solidFill>
                <a:srgbClr val="292934"/>
              </a:solidFill>
            </a:endParaRPr>
          </a:p>
          <a:p>
            <a:pPr lvl="2" algn="just"/>
            <a:endParaRPr lang="en-US" sz="2000" dirty="0" smtClean="0"/>
          </a:p>
        </p:txBody>
      </p:sp>
      <p:pic>
        <p:nvPicPr>
          <p:cNvPr id="3" name="Picture 2"/>
          <p:cNvPicPr>
            <a:picLocks noChangeAspect="1"/>
          </p:cNvPicPr>
          <p:nvPr/>
        </p:nvPicPr>
        <p:blipFill>
          <a:blip r:embed="rId3"/>
          <a:stretch>
            <a:fillRect/>
          </a:stretch>
        </p:blipFill>
        <p:spPr>
          <a:xfrm>
            <a:off x="3048000" y="4267200"/>
            <a:ext cx="3115733" cy="609600"/>
          </a:xfrm>
          <a:prstGeom prst="rect">
            <a:avLst/>
          </a:prstGeom>
        </p:spPr>
      </p:pic>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sz="4000" b="1" dirty="0" smtClean="0"/>
              <a:t>Example</a:t>
            </a:r>
            <a:endParaRPr lang="en-US" sz="4000" b="1" dirty="0"/>
          </a:p>
        </p:txBody>
      </p:sp>
      <p:sp>
        <p:nvSpPr>
          <p:cNvPr id="3" name="Content Placeholder 2"/>
          <p:cNvSpPr>
            <a:spLocks noGrp="1"/>
          </p:cNvSpPr>
          <p:nvPr>
            <p:ph sz="quarter" idx="1"/>
          </p:nvPr>
        </p:nvSpPr>
        <p:spPr/>
        <p:txBody>
          <a:bodyPr/>
          <a:lstStyle/>
          <a:p>
            <a:pPr algn="just"/>
            <a:r>
              <a:rPr lang="en-US" dirty="0"/>
              <a:t>Suppose there are two banks: Bank A, paying </a:t>
            </a:r>
            <a:r>
              <a:rPr lang="en-US" dirty="0">
                <a:solidFill>
                  <a:srgbClr val="FF0000"/>
                </a:solidFill>
              </a:rPr>
              <a:t>12 percent interest compounded semi-annually,</a:t>
            </a:r>
            <a:r>
              <a:rPr lang="en-US" dirty="0"/>
              <a:t> and Bank B: paying </a:t>
            </a:r>
            <a:r>
              <a:rPr lang="en-US" dirty="0">
                <a:solidFill>
                  <a:srgbClr val="FF0000"/>
                </a:solidFill>
              </a:rPr>
              <a:t>11.9 percent interest </a:t>
            </a:r>
            <a:r>
              <a:rPr lang="en-US" dirty="0" smtClean="0">
                <a:solidFill>
                  <a:srgbClr val="FF0000"/>
                </a:solidFill>
              </a:rPr>
              <a:t>compounded </a:t>
            </a:r>
            <a:r>
              <a:rPr lang="en-US" dirty="0">
                <a:solidFill>
                  <a:srgbClr val="FF0000"/>
                </a:solidFill>
              </a:rPr>
              <a:t>monthly</a:t>
            </a:r>
            <a:r>
              <a:rPr lang="en-US" dirty="0"/>
              <a:t>. Which bank offers you the best return on your money</a:t>
            </a:r>
            <a:r>
              <a:rPr lang="en-US" dirty="0" smtClean="0"/>
              <a:t>?</a:t>
            </a:r>
          </a:p>
          <a:p>
            <a:pPr algn="just"/>
            <a:endParaRPr lang="en-US" dirty="0"/>
          </a:p>
          <a:p>
            <a:pPr algn="just"/>
            <a:r>
              <a:rPr lang="en-US" dirty="0">
                <a:solidFill>
                  <a:srgbClr val="CC00CC"/>
                </a:solidFill>
              </a:rPr>
              <a:t>Bank B offers the better return on your money, even though it advertises a lower APR.</a:t>
            </a:r>
          </a:p>
        </p:txBody>
      </p:sp>
    </p:spTree>
    <p:extLst>
      <p:ext uri="{BB962C8B-B14F-4D97-AF65-F5344CB8AC3E}">
        <p14:creationId xmlns:p14="http://schemas.microsoft.com/office/powerpoint/2010/main" val="428149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382000" cy="868362"/>
          </a:xfrm>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200" b="1" dirty="0" smtClean="0">
                <a:latin typeface="+mn-lt"/>
              </a:rPr>
              <a:t>Risk and Risk Premiums: </a:t>
            </a:r>
            <a:r>
              <a:rPr lang="en-US" sz="3200" b="1" dirty="0"/>
              <a:t>Describing investment uncertainty</a:t>
            </a:r>
            <a:endParaRPr lang="en-US" sz="3200" b="1" dirty="0" smtClean="0">
              <a:latin typeface="+mn-lt"/>
            </a:endParaRPr>
          </a:p>
        </p:txBody>
      </p:sp>
      <p:sp>
        <p:nvSpPr>
          <p:cNvPr id="16386" name="Text Box 2"/>
          <p:cNvSpPr txBox="1">
            <a:spLocks noChangeArrowheads="1"/>
          </p:cNvSpPr>
          <p:nvPr/>
        </p:nvSpPr>
        <p:spPr bwMode="auto">
          <a:xfrm>
            <a:off x="304800" y="1524000"/>
            <a:ext cx="8534400" cy="4876800"/>
          </a:xfrm>
          <a:prstGeom prst="rect">
            <a:avLst/>
          </a:prstGeom>
          <a:noFill/>
          <a:ln w="9525">
            <a:noFill/>
            <a:miter lim="800000"/>
            <a:headEnd/>
            <a:tailEnd/>
          </a:ln>
        </p:spPr>
        <p:txBody>
          <a:bodyPr lIns="90000" tIns="45000" rIns="90000" bIns="45000"/>
          <a:lstStyle/>
          <a:p>
            <a:pPr marL="182563" indent="-180975" algn="just">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rgbClr val="FF0000"/>
                </a:solidFill>
                <a:latin typeface="Arial Narrow" panose="020B0606020202030204" pitchFamily="34" charset="0"/>
              </a:rPr>
              <a:t>Scenario Analysis and Probability Distributions</a:t>
            </a:r>
          </a:p>
          <a:p>
            <a:pPr marL="457200" lvl="1" indent="-180975" algn="just">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rgbClr val="AC0000"/>
                </a:solidFill>
                <a:latin typeface="Arial Narrow" panose="020B0606020202030204" pitchFamily="34" charset="0"/>
              </a:rPr>
              <a:t>Investment is risky </a:t>
            </a:r>
            <a:r>
              <a:rPr lang="en-US" sz="2800" dirty="0">
                <a:latin typeface="Arial Narrow" panose="020B0606020202030204" pitchFamily="34" charset="0"/>
              </a:rPr>
              <a:t>simply because we don’t know what will happen in the future </a:t>
            </a:r>
            <a:r>
              <a:rPr lang="en-US" sz="2800" i="1" dirty="0">
                <a:latin typeface="Arial Narrow" panose="020B0606020202030204" pitchFamily="34" charset="0"/>
              </a:rPr>
              <a:t>for certain</a:t>
            </a:r>
            <a:r>
              <a:rPr lang="en-US" sz="2800" dirty="0">
                <a:latin typeface="Arial Narrow" panose="020B0606020202030204" pitchFamily="34" charset="0"/>
              </a:rPr>
              <a:t>. </a:t>
            </a:r>
            <a:r>
              <a:rPr lang="en-US" sz="2800" dirty="0">
                <a:solidFill>
                  <a:srgbClr val="0070C0"/>
                </a:solidFill>
                <a:latin typeface="Arial Narrow" panose="020B0606020202030204" pitchFamily="34" charset="0"/>
              </a:rPr>
              <a:t>One way of quantifying risk is through scenario analysis.</a:t>
            </a:r>
          </a:p>
          <a:p>
            <a:pPr marL="342900" indent="-342900" algn="just" eaLnBrk="1" hangingPunct="1">
              <a:lnSpc>
                <a:spcPct val="90000"/>
              </a:lnSpc>
              <a:buFont typeface="Arial" panose="020B0604020202020204" pitchFamily="34" charset="0"/>
              <a:buChar char="•"/>
            </a:pPr>
            <a:r>
              <a:rPr lang="en-US" sz="2800" dirty="0">
                <a:solidFill>
                  <a:srgbClr val="CC00CC"/>
                </a:solidFill>
                <a:latin typeface="Arial Narrow" panose="020B0606020202030204" pitchFamily="34" charset="0"/>
              </a:rPr>
              <a:t>Scenario analysis: </a:t>
            </a:r>
            <a:r>
              <a:rPr lang="en-US" sz="2800" dirty="0">
                <a:latin typeface="Arial Narrow" panose="020B0606020202030204" pitchFamily="34" charset="0"/>
              </a:rPr>
              <a:t>The process of </a:t>
            </a:r>
            <a:r>
              <a:rPr lang="en-US" sz="2800" dirty="0">
                <a:solidFill>
                  <a:schemeClr val="accent6">
                    <a:lumMod val="75000"/>
                  </a:schemeClr>
                </a:solidFill>
                <a:latin typeface="Arial Narrow" panose="020B0606020202030204" pitchFamily="34" charset="0"/>
              </a:rPr>
              <a:t>devising a list of possible economic scenarios</a:t>
            </a:r>
            <a:r>
              <a:rPr lang="en-US" sz="2800" dirty="0">
                <a:latin typeface="Arial Narrow" panose="020B0606020202030204" pitchFamily="34" charset="0"/>
              </a:rPr>
              <a:t> and specifying: </a:t>
            </a:r>
            <a:endParaRPr lang="en-US" sz="2800" dirty="0" smtClean="0">
              <a:latin typeface="Arial Narrow" panose="020B0606020202030204" pitchFamily="34" charset="0"/>
            </a:endParaRPr>
          </a:p>
          <a:p>
            <a:pPr marL="342900" indent="-342900" algn="just" eaLnBrk="1" hangingPunct="1">
              <a:lnSpc>
                <a:spcPct val="90000"/>
              </a:lnSpc>
              <a:buFont typeface="Arial" panose="020B0604020202020204" pitchFamily="34" charset="0"/>
              <a:buChar char="•"/>
            </a:pPr>
            <a:endParaRPr lang="en-US" sz="2800" dirty="0">
              <a:latin typeface="Arial Narrow" panose="020B0606020202030204" pitchFamily="34" charset="0"/>
            </a:endParaRPr>
          </a:p>
          <a:p>
            <a:pPr marL="800100" lvl="1" indent="-342900" algn="just" eaLnBrk="1" hangingPunct="1">
              <a:lnSpc>
                <a:spcPct val="90000"/>
              </a:lnSpc>
              <a:buFont typeface="Wingdings" panose="05000000000000000000" pitchFamily="2" charset="2"/>
              <a:buChar char="Ø"/>
            </a:pPr>
            <a:r>
              <a:rPr lang="en-US" sz="2400" dirty="0">
                <a:latin typeface="Arial Narrow" panose="020B0606020202030204" pitchFamily="34" charset="0"/>
              </a:rPr>
              <a:t>The likelihood (probability) of each scenario.</a:t>
            </a:r>
          </a:p>
          <a:p>
            <a:pPr marL="800100" lvl="1" indent="-342900" algn="just" eaLnBrk="1" hangingPunct="1">
              <a:lnSpc>
                <a:spcPct val="90000"/>
              </a:lnSpc>
              <a:buFont typeface="Wingdings" panose="05000000000000000000" pitchFamily="2" charset="2"/>
              <a:buChar char="Ø"/>
            </a:pPr>
            <a:r>
              <a:rPr lang="en-US" sz="2400" dirty="0">
                <a:latin typeface="Arial Narrow" panose="020B0606020202030204" pitchFamily="34" charset="0"/>
              </a:rPr>
              <a:t>The HPR that will be realized in each scenario</a:t>
            </a:r>
            <a:r>
              <a:rPr lang="en-US" sz="2400" dirty="0" smtClean="0">
                <a:latin typeface="Arial Narrow" panose="020B0606020202030204" pitchFamily="34" charset="0"/>
              </a:rPr>
              <a:t>.</a:t>
            </a:r>
          </a:p>
          <a:p>
            <a:pPr marL="800100" lvl="1" indent="-342900" algn="just" eaLnBrk="1" hangingPunct="1">
              <a:lnSpc>
                <a:spcPct val="90000"/>
              </a:lnSpc>
              <a:buFont typeface="Wingdings" panose="05000000000000000000" pitchFamily="2" charset="2"/>
              <a:buChar char="Ø"/>
            </a:pPr>
            <a:endParaRPr lang="en-US" sz="2400" dirty="0">
              <a:latin typeface="Arial Narrow" panose="020B0606020202030204" pitchFamily="34" charset="0"/>
            </a:endParaRPr>
          </a:p>
          <a:p>
            <a:pPr marL="457200" lvl="1" indent="-180975" algn="just">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AC0000"/>
                </a:solidFill>
                <a:latin typeface="Arial Narrow" panose="020B0606020202030204" pitchFamily="34" charset="0"/>
              </a:rPr>
              <a:t>Probability </a:t>
            </a:r>
            <a:r>
              <a:rPr lang="en-US" sz="2800" dirty="0">
                <a:solidFill>
                  <a:srgbClr val="AC0000"/>
                </a:solidFill>
                <a:latin typeface="Arial Narrow" panose="020B0606020202030204" pitchFamily="34" charset="0"/>
              </a:rPr>
              <a:t>distribution: </a:t>
            </a:r>
            <a:r>
              <a:rPr lang="en-US" sz="2800" dirty="0">
                <a:solidFill>
                  <a:srgbClr val="292934"/>
                </a:solidFill>
                <a:latin typeface="Arial Narrow" panose="020B0606020202030204" pitchFamily="34" charset="0"/>
              </a:rPr>
              <a:t>Possible outcomes with </a:t>
            </a:r>
            <a:r>
              <a:rPr lang="en-US" sz="2800" dirty="0" smtClean="0">
                <a:solidFill>
                  <a:srgbClr val="292934"/>
                </a:solidFill>
                <a:latin typeface="Arial Narrow" panose="020B0606020202030204" pitchFamily="34" charset="0"/>
              </a:rPr>
              <a:t>probabilities</a:t>
            </a:r>
            <a:endParaRPr lang="en-US" sz="2800" dirty="0">
              <a:solidFill>
                <a:srgbClr val="292934"/>
              </a:solidFill>
              <a:latin typeface="Arial Narrow" panose="020B0606020202030204" pitchFamily="34" charset="0"/>
            </a:endParaRP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696200" cy="1143000"/>
          </a:xfrm>
        </p:spPr>
        <p:txBody>
          <a:bodyPr/>
          <a:lstStyle/>
          <a:p>
            <a:r>
              <a:rPr lang="en-US" sz="2800" b="1" dirty="0"/>
              <a:t>Risk and Risk Premiums: Describing investment uncertainty</a:t>
            </a:r>
            <a:endParaRPr lang="en-US" dirty="0"/>
          </a:p>
        </p:txBody>
      </p:sp>
      <p:sp>
        <p:nvSpPr>
          <p:cNvPr id="4" name="Content Placeholder 3"/>
          <p:cNvSpPr>
            <a:spLocks noGrp="1"/>
          </p:cNvSpPr>
          <p:nvPr>
            <p:ph sz="quarter" idx="1"/>
          </p:nvPr>
        </p:nvSpPr>
        <p:spPr>
          <a:xfrm>
            <a:off x="457200" y="1600200"/>
            <a:ext cx="7696200" cy="4873752"/>
          </a:xfrm>
        </p:spPr>
        <p:txBody>
          <a:bodyPr>
            <a:normAutofit/>
          </a:bodyPr>
          <a:lstStyle/>
          <a:p>
            <a:r>
              <a:rPr lang="en-US" sz="2800" dirty="0">
                <a:solidFill>
                  <a:schemeClr val="accent6">
                    <a:lumMod val="75000"/>
                  </a:schemeClr>
                </a:solidFill>
                <a:latin typeface="Arial Narrow" panose="020B0606020202030204" pitchFamily="34" charset="0"/>
              </a:rPr>
              <a:t>The probability distribution </a:t>
            </a:r>
            <a:r>
              <a:rPr lang="en-US" sz="2800" dirty="0">
                <a:latin typeface="Arial Narrow" panose="020B0606020202030204" pitchFamily="34" charset="0"/>
              </a:rPr>
              <a:t>provides information for us to </a:t>
            </a:r>
            <a:r>
              <a:rPr lang="en-US" sz="2800" dirty="0">
                <a:solidFill>
                  <a:srgbClr val="FF0000"/>
                </a:solidFill>
                <a:latin typeface="Arial Narrow" panose="020B0606020202030204" pitchFamily="34" charset="0"/>
              </a:rPr>
              <a:t>measure the reward and risk of an investment</a:t>
            </a:r>
            <a:r>
              <a:rPr lang="en-US" sz="2800" dirty="0">
                <a:latin typeface="Arial Narrow" panose="020B0606020202030204" pitchFamily="34" charset="0"/>
              </a:rPr>
              <a:t>.</a:t>
            </a:r>
          </a:p>
          <a:p>
            <a:r>
              <a:rPr lang="en-US" sz="2800" i="1" dirty="0">
                <a:solidFill>
                  <a:srgbClr val="AC0000"/>
                </a:solidFill>
                <a:latin typeface="Arial Narrow" panose="020B0606020202030204" pitchFamily="34" charset="0"/>
              </a:rPr>
              <a:t>Reward of the investment</a:t>
            </a:r>
            <a:r>
              <a:rPr lang="en-US" sz="2800" dirty="0">
                <a:latin typeface="Arial Narrow" panose="020B0606020202030204" pitchFamily="34" charset="0"/>
              </a:rPr>
              <a:t>: Expected return</a:t>
            </a:r>
          </a:p>
          <a:p>
            <a:pPr lvl="1"/>
            <a:r>
              <a:rPr lang="en-US" sz="2400" dirty="0">
                <a:latin typeface="Arial Narrow" panose="020B0606020202030204" pitchFamily="34" charset="0"/>
              </a:rPr>
              <a:t>Also known as ‘mean return’, ‘mean of the distribution of HPRs’. </a:t>
            </a:r>
          </a:p>
          <a:p>
            <a:r>
              <a:rPr lang="en-US" sz="2800" i="1" dirty="0">
                <a:solidFill>
                  <a:srgbClr val="AC0000"/>
                </a:solidFill>
                <a:latin typeface="Arial Narrow" panose="020B0606020202030204" pitchFamily="34" charset="0"/>
              </a:rPr>
              <a:t>Risk of the investment</a:t>
            </a:r>
            <a:r>
              <a:rPr lang="en-US" sz="2800" dirty="0">
                <a:latin typeface="Arial Narrow" panose="020B0606020202030204" pitchFamily="34" charset="0"/>
              </a:rPr>
              <a:t>: </a:t>
            </a:r>
            <a:endParaRPr lang="en-US" sz="2800" dirty="0" smtClean="0">
              <a:latin typeface="Arial Narrow" panose="020B0606020202030204" pitchFamily="34" charset="0"/>
            </a:endParaRPr>
          </a:p>
          <a:p>
            <a:pPr lvl="1"/>
            <a:r>
              <a:rPr lang="en-US" sz="2500" dirty="0" smtClean="0">
                <a:latin typeface="Arial Narrow" panose="020B0606020202030204" pitchFamily="34" charset="0"/>
              </a:rPr>
              <a:t>Variance</a:t>
            </a:r>
            <a:r>
              <a:rPr lang="en-US" sz="2500" dirty="0" smtClean="0">
                <a:solidFill>
                  <a:srgbClr val="0070C0"/>
                </a:solidFill>
              </a:rPr>
              <a:t> </a:t>
            </a:r>
            <a:r>
              <a:rPr lang="en-US" sz="2500" dirty="0">
                <a:solidFill>
                  <a:srgbClr val="0070C0"/>
                </a:solidFill>
              </a:rPr>
              <a:t>(</a:t>
            </a:r>
            <a:r>
              <a:rPr lang="en-US" sz="2500" dirty="0">
                <a:solidFill>
                  <a:srgbClr val="0070C0"/>
                </a:solidFill>
                <a:latin typeface="Arial Narrow" panose="020B0606020202030204" pitchFamily="34" charset="0"/>
              </a:rPr>
              <a:t>Expected value of squared deviation from </a:t>
            </a:r>
            <a:r>
              <a:rPr lang="en-US" sz="2500" dirty="0" smtClean="0">
                <a:solidFill>
                  <a:srgbClr val="0070C0"/>
                </a:solidFill>
                <a:latin typeface="Arial Narrow" panose="020B0606020202030204" pitchFamily="34" charset="0"/>
              </a:rPr>
              <a:t>mean)</a:t>
            </a:r>
          </a:p>
          <a:p>
            <a:pPr lvl="1"/>
            <a:r>
              <a:rPr lang="en-US" sz="2500" dirty="0" smtClean="0">
                <a:latin typeface="Arial Narrow" panose="020B0606020202030204" pitchFamily="34" charset="0"/>
              </a:rPr>
              <a:t>Standard </a:t>
            </a:r>
            <a:r>
              <a:rPr lang="en-US" sz="2500" dirty="0">
                <a:latin typeface="Arial Narrow" panose="020B0606020202030204" pitchFamily="34" charset="0"/>
              </a:rPr>
              <a:t>deviation: Square root of </a:t>
            </a:r>
            <a:r>
              <a:rPr lang="en-US" sz="2500" dirty="0" smtClean="0">
                <a:latin typeface="Arial Narrow" panose="020B0606020202030204" pitchFamily="34" charset="0"/>
              </a:rPr>
              <a:t>variance</a:t>
            </a:r>
          </a:p>
          <a:p>
            <a:pPr>
              <a:buNone/>
            </a:pPr>
            <a:endParaRPr lang="en-US" sz="2500" dirty="0">
              <a:solidFill>
                <a:srgbClr val="C00000"/>
              </a:solidFill>
              <a:latin typeface="Arial Narrow" panose="020B0606020202030204" pitchFamily="34" charset="0"/>
            </a:endParaRPr>
          </a:p>
          <a:p>
            <a:pPr>
              <a:buNone/>
            </a:pPr>
            <a:r>
              <a:rPr lang="en-US" sz="2800" dirty="0" smtClean="0">
                <a:solidFill>
                  <a:srgbClr val="CC00CC"/>
                </a:solidFill>
                <a:latin typeface="Arial Narrow" panose="020B0606020202030204" pitchFamily="34" charset="0"/>
              </a:rPr>
              <a:t>Let’s </a:t>
            </a:r>
            <a:r>
              <a:rPr lang="en-US" sz="2800" dirty="0">
                <a:solidFill>
                  <a:srgbClr val="CC00CC"/>
                </a:solidFill>
                <a:latin typeface="Arial Narrow" panose="020B0606020202030204" pitchFamily="34" charset="0"/>
              </a:rPr>
              <a:t>start with a simple scenario analysis.</a:t>
            </a:r>
          </a:p>
          <a:p>
            <a:endParaRPr lang="en-US" sz="2800" dirty="0">
              <a:latin typeface="Arial Narrow" panose="020B0606020202030204" pitchFamily="34" charset="0"/>
            </a:endParaRPr>
          </a:p>
        </p:txBody>
      </p:sp>
    </p:spTree>
    <p:extLst>
      <p:ext uri="{BB962C8B-B14F-4D97-AF65-F5344CB8AC3E}">
        <p14:creationId xmlns:p14="http://schemas.microsoft.com/office/powerpoint/2010/main" val="1182928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wrap="square" numCol="1" anchorCtr="0" compatLnSpc="1">
            <a:prstTxWarp prst="textNoShape">
              <a:avLst/>
            </a:prstTxWarp>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000" dirty="0" smtClean="0">
                <a:cs typeface="Aharoni"/>
              </a:rPr>
              <a:t>Spreadsheet 5.1 Scenario Analysis for the Stock Market</a:t>
            </a:r>
          </a:p>
        </p:txBody>
      </p:sp>
      <p:pic>
        <p:nvPicPr>
          <p:cNvPr id="2" name="Picture 1"/>
          <p:cNvPicPr>
            <a:picLocks noChangeAspect="1"/>
          </p:cNvPicPr>
          <p:nvPr/>
        </p:nvPicPr>
        <p:blipFill>
          <a:blip r:embed="rId3"/>
          <a:stretch>
            <a:fillRect/>
          </a:stretch>
        </p:blipFill>
        <p:spPr>
          <a:xfrm>
            <a:off x="457200" y="2057400"/>
            <a:ext cx="3962400" cy="1857375"/>
          </a:xfrm>
          <a:prstGeom prst="rect">
            <a:avLst/>
          </a:prstGeom>
        </p:spPr>
      </p:pic>
      <p:pic>
        <p:nvPicPr>
          <p:cNvPr id="4" name="Picture 3"/>
          <p:cNvPicPr>
            <a:picLocks noChangeAspect="1"/>
          </p:cNvPicPr>
          <p:nvPr/>
        </p:nvPicPr>
        <p:blipFill>
          <a:blip r:embed="rId4"/>
          <a:stretch>
            <a:fillRect/>
          </a:stretch>
        </p:blipFill>
        <p:spPr>
          <a:xfrm>
            <a:off x="4419600" y="2057400"/>
            <a:ext cx="1438275" cy="2124075"/>
          </a:xfrm>
          <a:prstGeom prst="rect">
            <a:avLst/>
          </a:prstGeom>
        </p:spPr>
      </p:pic>
      <p:pic>
        <p:nvPicPr>
          <p:cNvPr id="5" name="Picture 4"/>
          <p:cNvPicPr>
            <a:picLocks noChangeAspect="1"/>
          </p:cNvPicPr>
          <p:nvPr/>
        </p:nvPicPr>
        <p:blipFill>
          <a:blip r:embed="rId5"/>
          <a:stretch>
            <a:fillRect/>
          </a:stretch>
        </p:blipFill>
        <p:spPr>
          <a:xfrm>
            <a:off x="1828800" y="3981450"/>
            <a:ext cx="2590800" cy="200025"/>
          </a:xfrm>
          <a:prstGeom prst="rect">
            <a:avLst/>
          </a:prstGeom>
        </p:spPr>
      </p:pic>
      <p:pic>
        <p:nvPicPr>
          <p:cNvPr id="6" name="Picture 5"/>
          <p:cNvPicPr>
            <a:picLocks noChangeAspect="1"/>
          </p:cNvPicPr>
          <p:nvPr/>
        </p:nvPicPr>
        <p:blipFill>
          <a:blip r:embed="rId6"/>
          <a:stretch>
            <a:fillRect/>
          </a:stretch>
        </p:blipFill>
        <p:spPr>
          <a:xfrm>
            <a:off x="5857875" y="2057400"/>
            <a:ext cx="3114675" cy="2066925"/>
          </a:xfrm>
          <a:prstGeom prst="rect">
            <a:avLst/>
          </a:prstGeom>
        </p:spPr>
      </p:pic>
      <p:pic>
        <p:nvPicPr>
          <p:cNvPr id="7" name="Picture 6"/>
          <p:cNvPicPr>
            <a:picLocks noChangeAspect="1"/>
          </p:cNvPicPr>
          <p:nvPr/>
        </p:nvPicPr>
        <p:blipFill>
          <a:blip r:embed="rId7"/>
          <a:stretch>
            <a:fillRect/>
          </a:stretch>
        </p:blipFill>
        <p:spPr>
          <a:xfrm>
            <a:off x="3124200" y="4207352"/>
            <a:ext cx="5143500" cy="238125"/>
          </a:xfrm>
          <a:prstGeom prst="rect">
            <a:avLst/>
          </a:prstGeom>
        </p:spPr>
      </p:pic>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Scenario Analysis and Probability Distributions</a:t>
            </a:r>
            <a:r>
              <a:rPr lang="en-US" sz="2000" dirty="0">
                <a:solidFill>
                  <a:srgbClr val="292934"/>
                </a:solidFill>
              </a:rPr>
              <a:t/>
            </a:r>
            <a:br>
              <a:rPr lang="en-US" sz="2000" dirty="0">
                <a:solidFill>
                  <a:srgbClr val="292934"/>
                </a:solidFill>
              </a:rPr>
            </a:br>
            <a:endParaRPr lang="en-US" dirty="0"/>
          </a:p>
        </p:txBody>
      </p:sp>
      <p:sp>
        <p:nvSpPr>
          <p:cNvPr id="3" name="Content Placeholder 2"/>
          <p:cNvSpPr>
            <a:spLocks noGrp="1"/>
          </p:cNvSpPr>
          <p:nvPr>
            <p:ph sz="quarter" idx="1"/>
          </p:nvPr>
        </p:nvSpPr>
        <p:spPr>
          <a:xfrm>
            <a:off x="457200" y="1172718"/>
            <a:ext cx="7467600" cy="4873752"/>
          </a:xfrm>
        </p:spPr>
        <p:txBody>
          <a:bodyPr/>
          <a:lstStyle/>
          <a:p>
            <a:pPr algn="just"/>
            <a:r>
              <a:rPr lang="en-US" dirty="0"/>
              <a:t>The </a:t>
            </a:r>
            <a:r>
              <a:rPr lang="en-US" dirty="0">
                <a:solidFill>
                  <a:srgbClr val="CC00CC"/>
                </a:solidFill>
              </a:rPr>
              <a:t>reward</a:t>
            </a:r>
            <a:r>
              <a:rPr lang="en-US" dirty="0"/>
              <a:t> for an investment is its </a:t>
            </a:r>
            <a:r>
              <a:rPr lang="en-US" b="1" dirty="0" smtClean="0">
                <a:solidFill>
                  <a:schemeClr val="accent3">
                    <a:lumMod val="75000"/>
                  </a:schemeClr>
                </a:solidFill>
              </a:rPr>
              <a:t>expected return</a:t>
            </a:r>
            <a:r>
              <a:rPr lang="en-US" dirty="0" smtClean="0"/>
              <a:t>, </a:t>
            </a:r>
            <a:r>
              <a:rPr lang="en-US" dirty="0"/>
              <a:t>which is the </a:t>
            </a:r>
            <a:r>
              <a:rPr lang="en-US" dirty="0" smtClean="0">
                <a:solidFill>
                  <a:srgbClr val="000099"/>
                </a:solidFill>
              </a:rPr>
              <a:t>mean value </a:t>
            </a:r>
            <a:r>
              <a:rPr lang="en-US" dirty="0">
                <a:solidFill>
                  <a:srgbClr val="000099"/>
                </a:solidFill>
              </a:rPr>
              <a:t>of the distribution of </a:t>
            </a:r>
            <a:r>
              <a:rPr lang="en-US" dirty="0" smtClean="0">
                <a:solidFill>
                  <a:srgbClr val="000099"/>
                </a:solidFill>
              </a:rPr>
              <a:t>HPR </a:t>
            </a:r>
            <a:endParaRPr lang="en-US" dirty="0">
              <a:solidFill>
                <a:srgbClr val="000099"/>
              </a:solidFill>
            </a:endParaRPr>
          </a:p>
          <a:p>
            <a:pPr algn="just"/>
            <a:r>
              <a:rPr lang="en-US" dirty="0"/>
              <a:t>o </a:t>
            </a:r>
            <a:r>
              <a:rPr lang="en-US" dirty="0">
                <a:solidFill>
                  <a:srgbClr val="FF0000"/>
                </a:solidFill>
              </a:rPr>
              <a:t>Expected return</a:t>
            </a:r>
            <a:r>
              <a:rPr lang="en-US" dirty="0"/>
              <a:t>, E(r), is the </a:t>
            </a:r>
            <a:r>
              <a:rPr lang="en-US" dirty="0">
                <a:solidFill>
                  <a:srgbClr val="AC0000"/>
                </a:solidFill>
              </a:rPr>
              <a:t>weighted average of returns in all </a:t>
            </a:r>
            <a:r>
              <a:rPr lang="en-US" dirty="0" smtClean="0">
                <a:solidFill>
                  <a:srgbClr val="AC0000"/>
                </a:solidFill>
              </a:rPr>
              <a:t>possible scenarios</a:t>
            </a:r>
            <a:r>
              <a:rPr lang="en-US" dirty="0"/>
              <a:t>, s=1…,S, with </a:t>
            </a:r>
            <a:r>
              <a:rPr lang="en-US" dirty="0">
                <a:solidFill>
                  <a:srgbClr val="00B050"/>
                </a:solidFill>
              </a:rPr>
              <a:t>weights equal to the probability </a:t>
            </a:r>
            <a:r>
              <a:rPr lang="en-US" dirty="0"/>
              <a:t>of </a:t>
            </a:r>
            <a:r>
              <a:rPr lang="en-US" dirty="0" smtClean="0"/>
              <a:t>that particular scenario. </a:t>
            </a:r>
            <a:endParaRPr lang="en-US" dirty="0"/>
          </a:p>
        </p:txBody>
      </p:sp>
      <p:graphicFrame>
        <p:nvGraphicFramePr>
          <p:cNvPr id="5" name="Object 7"/>
          <p:cNvGraphicFramePr>
            <a:graphicFrameLocks noChangeAspect="1"/>
          </p:cNvGraphicFramePr>
          <p:nvPr>
            <p:extLst>
              <p:ext uri="{D42A27DB-BD31-4B8C-83A1-F6EECF244321}">
                <p14:modId xmlns:p14="http://schemas.microsoft.com/office/powerpoint/2010/main" val="3917808263"/>
              </p:ext>
            </p:extLst>
          </p:nvPr>
        </p:nvGraphicFramePr>
        <p:xfrm>
          <a:off x="1447800" y="3962400"/>
          <a:ext cx="6900863" cy="1733550"/>
        </p:xfrm>
        <a:graphic>
          <a:graphicData uri="http://schemas.openxmlformats.org/presentationml/2006/ole">
            <mc:AlternateContent xmlns:mc="http://schemas.openxmlformats.org/markup-compatibility/2006">
              <mc:Choice xmlns:v="urn:schemas-microsoft-com:vml" Requires="v">
                <p:oleObj spid="_x0000_s48164" name="Equation" r:id="rId3" imgW="2628720" imgH="660240" progId="Equation.3">
                  <p:embed/>
                </p:oleObj>
              </mc:Choice>
              <mc:Fallback>
                <p:oleObj name="Equation" r:id="rId3" imgW="262872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62400"/>
                        <a:ext cx="6900863"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838200" y="5771625"/>
            <a:ext cx="4572000" cy="683264"/>
          </a:xfrm>
          <a:prstGeom prst="rect">
            <a:avLst/>
          </a:prstGeom>
        </p:spPr>
        <p:txBody>
          <a:bodyPr>
            <a:spAutoFit/>
          </a:bodyPr>
          <a:lstStyle/>
          <a:p>
            <a:pPr eaLnBrk="1" hangingPunct="1">
              <a:lnSpc>
                <a:spcPct val="80000"/>
              </a:lnSpc>
              <a:buFont typeface="Wingdings" pitchFamily="2" charset="2"/>
              <a:buNone/>
            </a:pPr>
            <a:r>
              <a:rPr lang="en-US" sz="2400" dirty="0"/>
              <a:t>p(s): probability of scenario </a:t>
            </a:r>
            <a:r>
              <a:rPr lang="en-US" sz="2400" i="1" dirty="0"/>
              <a:t>s</a:t>
            </a:r>
          </a:p>
          <a:p>
            <a:pPr eaLnBrk="1" hangingPunct="1">
              <a:lnSpc>
                <a:spcPct val="80000"/>
              </a:lnSpc>
              <a:buFont typeface="Wingdings" pitchFamily="2" charset="2"/>
              <a:buNone/>
            </a:pPr>
            <a:r>
              <a:rPr lang="en-US" sz="2400" dirty="0"/>
              <a:t>r(s): HPR in scenario </a:t>
            </a:r>
            <a:r>
              <a:rPr lang="en-US" sz="2400" i="1" dirty="0"/>
              <a:t>s</a:t>
            </a:r>
          </a:p>
        </p:txBody>
      </p:sp>
    </p:spTree>
    <p:extLst>
      <p:ext uri="{BB962C8B-B14F-4D97-AF65-F5344CB8AC3E}">
        <p14:creationId xmlns:p14="http://schemas.microsoft.com/office/powerpoint/2010/main" val="174315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wrap="square" numCol="1" anchorCtr="0" compatLnSpc="1">
            <a:prstTxWarp prst="textNoShape">
              <a:avLst/>
            </a:prstTxWarp>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000" dirty="0" smtClean="0">
                <a:cs typeface="Aharoni"/>
              </a:rPr>
              <a:t>Spreadsheet 5.1 Scenario Analysis for the Stock Market</a:t>
            </a:r>
          </a:p>
        </p:txBody>
      </p:sp>
      <p:pic>
        <p:nvPicPr>
          <p:cNvPr id="2" name="Picture 1"/>
          <p:cNvPicPr>
            <a:picLocks noChangeAspect="1"/>
          </p:cNvPicPr>
          <p:nvPr/>
        </p:nvPicPr>
        <p:blipFill>
          <a:blip r:embed="rId3"/>
          <a:stretch>
            <a:fillRect/>
          </a:stretch>
        </p:blipFill>
        <p:spPr>
          <a:xfrm>
            <a:off x="457200" y="2057400"/>
            <a:ext cx="3962400" cy="1857375"/>
          </a:xfrm>
          <a:prstGeom prst="rect">
            <a:avLst/>
          </a:prstGeom>
        </p:spPr>
      </p:pic>
      <p:pic>
        <p:nvPicPr>
          <p:cNvPr id="4" name="Picture 3"/>
          <p:cNvPicPr>
            <a:picLocks noChangeAspect="1"/>
          </p:cNvPicPr>
          <p:nvPr/>
        </p:nvPicPr>
        <p:blipFill>
          <a:blip r:embed="rId4"/>
          <a:stretch>
            <a:fillRect/>
          </a:stretch>
        </p:blipFill>
        <p:spPr>
          <a:xfrm>
            <a:off x="4419600" y="2057400"/>
            <a:ext cx="1438275" cy="2124075"/>
          </a:xfrm>
          <a:prstGeom prst="rect">
            <a:avLst/>
          </a:prstGeom>
        </p:spPr>
      </p:pic>
      <p:pic>
        <p:nvPicPr>
          <p:cNvPr id="5" name="Picture 4"/>
          <p:cNvPicPr>
            <a:picLocks noChangeAspect="1"/>
          </p:cNvPicPr>
          <p:nvPr/>
        </p:nvPicPr>
        <p:blipFill>
          <a:blip r:embed="rId5"/>
          <a:stretch>
            <a:fillRect/>
          </a:stretch>
        </p:blipFill>
        <p:spPr>
          <a:xfrm>
            <a:off x="1828800" y="3981450"/>
            <a:ext cx="2590800" cy="200025"/>
          </a:xfrm>
          <a:prstGeom prst="rect">
            <a:avLst/>
          </a:prstGeom>
        </p:spPr>
      </p:pic>
      <p:sp>
        <p:nvSpPr>
          <p:cNvPr id="3" name="Rectangle 2"/>
          <p:cNvSpPr/>
          <p:nvPr/>
        </p:nvSpPr>
        <p:spPr>
          <a:xfrm>
            <a:off x="762000" y="5298876"/>
            <a:ext cx="7315200" cy="369332"/>
          </a:xfrm>
          <a:prstGeom prst="rect">
            <a:avLst/>
          </a:prstGeom>
        </p:spPr>
        <p:txBody>
          <a:bodyPr wrap="square">
            <a:spAutoFit/>
          </a:bodyPr>
          <a:lstStyle/>
          <a:p>
            <a:pPr eaLnBrk="1" hangingPunct="1">
              <a:buFont typeface="Wingdings" pitchFamily="2" charset="2"/>
              <a:buNone/>
            </a:pPr>
            <a:r>
              <a:rPr lang="en-US" dirty="0"/>
              <a:t>E(r)  = (</a:t>
            </a:r>
            <a:r>
              <a:rPr lang="en-US" dirty="0" smtClean="0">
                <a:solidFill>
                  <a:srgbClr val="0000FF"/>
                </a:solidFill>
              </a:rPr>
              <a:t>0.05</a:t>
            </a:r>
            <a:r>
              <a:rPr lang="en-US" dirty="0" smtClean="0"/>
              <a:t> </a:t>
            </a:r>
            <a:r>
              <a:rPr lang="en-US" dirty="0"/>
              <a:t>x </a:t>
            </a:r>
            <a:r>
              <a:rPr lang="en-US" dirty="0">
                <a:solidFill>
                  <a:srgbClr val="FF3300"/>
                </a:solidFill>
              </a:rPr>
              <a:t>44</a:t>
            </a:r>
            <a:r>
              <a:rPr lang="en-US" dirty="0"/>
              <a:t>) + (</a:t>
            </a:r>
            <a:r>
              <a:rPr lang="en-US" dirty="0" smtClean="0">
                <a:solidFill>
                  <a:srgbClr val="0000FF"/>
                </a:solidFill>
              </a:rPr>
              <a:t>0.25</a:t>
            </a:r>
            <a:r>
              <a:rPr lang="en-US" dirty="0" smtClean="0"/>
              <a:t> </a:t>
            </a:r>
            <a:r>
              <a:rPr lang="en-US" dirty="0"/>
              <a:t>x </a:t>
            </a:r>
            <a:r>
              <a:rPr lang="en-US" dirty="0">
                <a:solidFill>
                  <a:srgbClr val="FF3300"/>
                </a:solidFill>
              </a:rPr>
              <a:t>14</a:t>
            </a:r>
            <a:r>
              <a:rPr lang="en-US" dirty="0"/>
              <a:t>) + (</a:t>
            </a:r>
            <a:r>
              <a:rPr lang="en-US" dirty="0" smtClean="0">
                <a:solidFill>
                  <a:srgbClr val="0000FF"/>
                </a:solidFill>
              </a:rPr>
              <a:t>0.40</a:t>
            </a:r>
            <a:r>
              <a:rPr lang="en-US" dirty="0" smtClean="0"/>
              <a:t> </a:t>
            </a:r>
            <a:r>
              <a:rPr lang="en-US" dirty="0"/>
              <a:t>x </a:t>
            </a:r>
            <a:r>
              <a:rPr lang="en-US" dirty="0">
                <a:solidFill>
                  <a:srgbClr val="FF3300"/>
                </a:solidFill>
              </a:rPr>
              <a:t>-16</a:t>
            </a:r>
            <a:r>
              <a:rPr lang="en-US" dirty="0" smtClean="0"/>
              <a:t>)+(</a:t>
            </a:r>
            <a:r>
              <a:rPr lang="en-US" dirty="0">
                <a:solidFill>
                  <a:srgbClr val="0000FF"/>
                </a:solidFill>
              </a:rPr>
              <a:t>0.30 </a:t>
            </a:r>
            <a:r>
              <a:rPr lang="en-US" dirty="0" smtClean="0"/>
              <a:t>x</a:t>
            </a:r>
            <a:r>
              <a:rPr lang="en-US" dirty="0">
                <a:solidFill>
                  <a:srgbClr val="FF3300"/>
                </a:solidFill>
              </a:rPr>
              <a:t>30</a:t>
            </a:r>
            <a:r>
              <a:rPr lang="en-US" dirty="0" smtClean="0"/>
              <a:t>)</a:t>
            </a:r>
            <a:endParaRPr lang="en-US" dirty="0"/>
          </a:p>
        </p:txBody>
      </p:sp>
      <p:sp>
        <p:nvSpPr>
          <p:cNvPr id="9" name="Text Box 5"/>
          <p:cNvSpPr txBox="1">
            <a:spLocks noChangeArrowheads="1"/>
          </p:cNvSpPr>
          <p:nvPr/>
        </p:nvSpPr>
        <p:spPr bwMode="auto">
          <a:xfrm>
            <a:off x="1950720" y="4248150"/>
            <a:ext cx="51816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rPr>
              <a:t>Probability in each scenario</a:t>
            </a:r>
          </a:p>
        </p:txBody>
      </p:sp>
      <p:sp>
        <p:nvSpPr>
          <p:cNvPr id="10" name="Line 10"/>
          <p:cNvSpPr>
            <a:spLocks noChangeShapeType="1"/>
          </p:cNvSpPr>
          <p:nvPr/>
        </p:nvSpPr>
        <p:spPr bwMode="auto">
          <a:xfrm flipH="1">
            <a:off x="1798320" y="4705350"/>
            <a:ext cx="762000" cy="609600"/>
          </a:xfrm>
          <a:prstGeom prst="line">
            <a:avLst/>
          </a:prstGeom>
          <a:noFill/>
          <a:ln w="9525">
            <a:solidFill>
              <a:srgbClr val="0000FF"/>
            </a:solidFill>
            <a:round/>
            <a:headEnd/>
            <a:tailEnd type="triangle" w="med" len="med"/>
          </a:ln>
        </p:spPr>
        <p:txBody>
          <a:bodyPr/>
          <a:lstStyle/>
          <a:p>
            <a:endParaRPr lang="en-US"/>
          </a:p>
        </p:txBody>
      </p:sp>
      <p:sp>
        <p:nvSpPr>
          <p:cNvPr id="11" name="Line 11"/>
          <p:cNvSpPr>
            <a:spLocks noChangeShapeType="1"/>
          </p:cNvSpPr>
          <p:nvPr/>
        </p:nvSpPr>
        <p:spPr bwMode="auto">
          <a:xfrm flipH="1">
            <a:off x="3261360" y="4705350"/>
            <a:ext cx="152400" cy="685800"/>
          </a:xfrm>
          <a:prstGeom prst="line">
            <a:avLst/>
          </a:prstGeom>
          <a:noFill/>
          <a:ln w="9525">
            <a:solidFill>
              <a:srgbClr val="0000FF"/>
            </a:solidFill>
            <a:round/>
            <a:headEnd/>
            <a:tailEnd type="triangle" w="med" len="med"/>
          </a:ln>
        </p:spPr>
        <p:txBody>
          <a:bodyPr/>
          <a:lstStyle/>
          <a:p>
            <a:endParaRPr lang="en-US"/>
          </a:p>
        </p:txBody>
      </p:sp>
      <p:sp>
        <p:nvSpPr>
          <p:cNvPr id="12" name="Line 12"/>
          <p:cNvSpPr>
            <a:spLocks noChangeShapeType="1"/>
          </p:cNvSpPr>
          <p:nvPr/>
        </p:nvSpPr>
        <p:spPr bwMode="auto">
          <a:xfrm>
            <a:off x="5455920" y="4629150"/>
            <a:ext cx="401955" cy="685800"/>
          </a:xfrm>
          <a:prstGeom prst="line">
            <a:avLst/>
          </a:prstGeom>
          <a:noFill/>
          <a:ln w="9525">
            <a:solidFill>
              <a:srgbClr val="0000FF"/>
            </a:solidFill>
            <a:round/>
            <a:headEnd/>
            <a:tailEnd type="triangle" w="med" len="med"/>
          </a:ln>
        </p:spPr>
        <p:txBody>
          <a:bodyPr/>
          <a:lstStyle/>
          <a:p>
            <a:endParaRPr lang="en-US"/>
          </a:p>
        </p:txBody>
      </p:sp>
      <p:sp>
        <p:nvSpPr>
          <p:cNvPr id="13" name="Line 11"/>
          <p:cNvSpPr>
            <a:spLocks noChangeShapeType="1"/>
          </p:cNvSpPr>
          <p:nvPr/>
        </p:nvSpPr>
        <p:spPr bwMode="auto">
          <a:xfrm>
            <a:off x="4434840" y="4667250"/>
            <a:ext cx="167640" cy="723900"/>
          </a:xfrm>
          <a:prstGeom prst="line">
            <a:avLst/>
          </a:prstGeom>
          <a:noFill/>
          <a:ln w="9525">
            <a:solidFill>
              <a:srgbClr val="0000FF"/>
            </a:solidFill>
            <a:round/>
            <a:headEnd/>
            <a:tailEnd type="triangle" w="med" len="med"/>
          </a:ln>
        </p:spPr>
        <p:txBody>
          <a:bodyPr/>
          <a:lstStyle/>
          <a:p>
            <a:endParaRPr lang="en-US"/>
          </a:p>
        </p:txBody>
      </p:sp>
      <p:sp>
        <p:nvSpPr>
          <p:cNvPr id="14" name="Text Box 6"/>
          <p:cNvSpPr txBox="1">
            <a:spLocks noChangeArrowheads="1"/>
          </p:cNvSpPr>
          <p:nvPr/>
        </p:nvSpPr>
        <p:spPr bwMode="auto">
          <a:xfrm>
            <a:off x="2560320" y="6431280"/>
            <a:ext cx="4419600" cy="457200"/>
          </a:xfrm>
          <a:prstGeom prst="rect">
            <a:avLst/>
          </a:prstGeom>
          <a:noFill/>
          <a:ln w="9525">
            <a:noFill/>
            <a:miter lim="800000"/>
            <a:headEnd/>
            <a:tailEnd/>
          </a:ln>
        </p:spPr>
        <p:txBody>
          <a:bodyPr>
            <a:spAutoFit/>
          </a:bodyPr>
          <a:lstStyle/>
          <a:p>
            <a:pPr>
              <a:spcBef>
                <a:spcPct val="50000"/>
              </a:spcBef>
            </a:pPr>
            <a:r>
              <a:rPr lang="en-US" sz="2400" b="1" dirty="0">
                <a:solidFill>
                  <a:srgbClr val="FF3300"/>
                </a:solidFill>
              </a:rPr>
              <a:t>HPR in each scenario</a:t>
            </a:r>
          </a:p>
        </p:txBody>
      </p:sp>
      <p:sp>
        <p:nvSpPr>
          <p:cNvPr id="15" name="Line 7"/>
          <p:cNvSpPr>
            <a:spLocks noChangeShapeType="1"/>
          </p:cNvSpPr>
          <p:nvPr/>
        </p:nvSpPr>
        <p:spPr bwMode="auto">
          <a:xfrm flipH="1" flipV="1">
            <a:off x="2362200" y="5583555"/>
            <a:ext cx="1219200" cy="838200"/>
          </a:xfrm>
          <a:prstGeom prst="line">
            <a:avLst/>
          </a:prstGeom>
          <a:noFill/>
          <a:ln w="9525">
            <a:solidFill>
              <a:srgbClr val="FF3300"/>
            </a:solidFill>
            <a:round/>
            <a:headEnd/>
            <a:tailEnd type="triangle" w="med" len="med"/>
          </a:ln>
        </p:spPr>
        <p:txBody>
          <a:bodyPr/>
          <a:lstStyle/>
          <a:p>
            <a:endParaRPr lang="en-US"/>
          </a:p>
        </p:txBody>
      </p:sp>
      <p:sp>
        <p:nvSpPr>
          <p:cNvPr id="16" name="Line 8"/>
          <p:cNvSpPr>
            <a:spLocks noChangeShapeType="1"/>
          </p:cNvSpPr>
          <p:nvPr/>
        </p:nvSpPr>
        <p:spPr bwMode="auto">
          <a:xfrm flipV="1">
            <a:off x="5181600" y="5669280"/>
            <a:ext cx="0" cy="762000"/>
          </a:xfrm>
          <a:prstGeom prst="line">
            <a:avLst/>
          </a:prstGeom>
          <a:noFill/>
          <a:ln w="9525">
            <a:solidFill>
              <a:srgbClr val="FF3300"/>
            </a:solidFill>
            <a:round/>
            <a:headEnd/>
            <a:tailEnd type="triangle" w="med" len="med"/>
          </a:ln>
        </p:spPr>
        <p:txBody>
          <a:bodyPr/>
          <a:lstStyle/>
          <a:p>
            <a:endParaRPr lang="en-US"/>
          </a:p>
        </p:txBody>
      </p:sp>
      <p:sp>
        <p:nvSpPr>
          <p:cNvPr id="17" name="Line 9"/>
          <p:cNvSpPr>
            <a:spLocks noChangeShapeType="1"/>
          </p:cNvSpPr>
          <p:nvPr/>
        </p:nvSpPr>
        <p:spPr bwMode="auto">
          <a:xfrm flipV="1">
            <a:off x="5455920" y="5668208"/>
            <a:ext cx="868680" cy="689610"/>
          </a:xfrm>
          <a:prstGeom prst="line">
            <a:avLst/>
          </a:prstGeom>
          <a:noFill/>
          <a:ln w="9525">
            <a:solidFill>
              <a:srgbClr val="FF3300"/>
            </a:solidFill>
            <a:round/>
            <a:headEnd/>
            <a:tailEnd type="triangle" w="med" len="med"/>
          </a:ln>
        </p:spPr>
        <p:txBody>
          <a:bodyPr/>
          <a:lstStyle/>
          <a:p>
            <a:endParaRPr lang="en-US"/>
          </a:p>
        </p:txBody>
      </p:sp>
      <p:sp>
        <p:nvSpPr>
          <p:cNvPr id="18" name="Line 8"/>
          <p:cNvSpPr>
            <a:spLocks noChangeShapeType="1"/>
          </p:cNvSpPr>
          <p:nvPr/>
        </p:nvSpPr>
        <p:spPr bwMode="auto">
          <a:xfrm flipH="1" flipV="1">
            <a:off x="3809999" y="5659754"/>
            <a:ext cx="45719" cy="771525"/>
          </a:xfrm>
          <a:prstGeom prst="line">
            <a:avLst/>
          </a:prstGeom>
          <a:noFill/>
          <a:ln w="9525">
            <a:solidFill>
              <a:srgbClr val="FF3300"/>
            </a:solidFill>
            <a:round/>
            <a:headEnd/>
            <a:tailEnd type="triangle" w="med" len="med"/>
          </a:ln>
        </p:spPr>
        <p:txBody>
          <a:bodyPr/>
          <a:lstStyle/>
          <a:p>
            <a:endParaRPr lang="en-US"/>
          </a:p>
        </p:txBody>
      </p:sp>
    </p:spTree>
    <p:extLst>
      <p:ext uri="{BB962C8B-B14F-4D97-AF65-F5344CB8AC3E}">
        <p14:creationId xmlns:p14="http://schemas.microsoft.com/office/powerpoint/2010/main" val="3622231656"/>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467600" cy="1143000"/>
          </a:xfrm>
        </p:spPr>
        <p:txBody>
          <a:bodyPr>
            <a:noAutofit/>
          </a:bodyPr>
          <a:lstStyle/>
          <a:p>
            <a:pPr algn="ctr"/>
            <a:r>
              <a:rPr lang="en-US" sz="4000" b="1" dirty="0"/>
              <a:t>Variance, </a:t>
            </a:r>
            <a:r>
              <a:rPr lang="en-US" sz="4000" b="1" dirty="0" err="1"/>
              <a:t>Var</a:t>
            </a:r>
            <a:r>
              <a:rPr lang="en-US" sz="4000" b="1" dirty="0"/>
              <a:t>(r)</a:t>
            </a:r>
            <a:r>
              <a:rPr lang="en-US" sz="3600" b="1" dirty="0">
                <a:solidFill>
                  <a:srgbClr val="292934"/>
                </a:solidFill>
              </a:rPr>
              <a:t/>
            </a:r>
            <a:br>
              <a:rPr lang="en-US" sz="3600" b="1" dirty="0">
                <a:solidFill>
                  <a:srgbClr val="292934"/>
                </a:solidFill>
              </a:rPr>
            </a:br>
            <a:endParaRPr lang="en-US" sz="4400" b="1" dirty="0"/>
          </a:p>
        </p:txBody>
      </p:sp>
      <p:sp>
        <p:nvSpPr>
          <p:cNvPr id="4" name="Content Placeholder 3"/>
          <p:cNvSpPr>
            <a:spLocks noGrp="1"/>
          </p:cNvSpPr>
          <p:nvPr>
            <p:ph sz="quarter" idx="1"/>
          </p:nvPr>
        </p:nvSpPr>
        <p:spPr>
          <a:xfrm>
            <a:off x="472440" y="1402398"/>
            <a:ext cx="7833360" cy="4873752"/>
          </a:xfrm>
        </p:spPr>
        <p:txBody>
          <a:bodyPr/>
          <a:lstStyle/>
          <a:p>
            <a:pPr marL="30163" indent="-30163" algn="just">
              <a:lnSpc>
                <a:spcPct val="90000"/>
              </a:lnSpc>
              <a:tabLst>
                <a:tab pos="0" algn="l"/>
              </a:tabLst>
            </a:pPr>
            <a:r>
              <a:rPr lang="en-US" dirty="0">
                <a:solidFill>
                  <a:srgbClr val="FF0000"/>
                </a:solidFill>
              </a:rPr>
              <a:t>When we talk about risk</a:t>
            </a:r>
            <a:r>
              <a:rPr lang="en-US" dirty="0"/>
              <a:t>, we often think of </a:t>
            </a:r>
            <a:r>
              <a:rPr lang="en-US" i="1" dirty="0">
                <a:solidFill>
                  <a:srgbClr val="CC00CC"/>
                </a:solidFill>
              </a:rPr>
              <a:t>surprises</a:t>
            </a:r>
            <a:r>
              <a:rPr lang="en-US" dirty="0">
                <a:solidFill>
                  <a:srgbClr val="CC00CC"/>
                </a:solidFill>
              </a:rPr>
              <a:t> or </a:t>
            </a:r>
            <a:r>
              <a:rPr lang="en-US" i="1" dirty="0">
                <a:solidFill>
                  <a:srgbClr val="CC00CC"/>
                </a:solidFill>
              </a:rPr>
              <a:t>deviations</a:t>
            </a:r>
            <a:r>
              <a:rPr lang="en-US" dirty="0">
                <a:solidFill>
                  <a:srgbClr val="CC00CC"/>
                </a:solidFill>
              </a:rPr>
              <a:t> </a:t>
            </a:r>
            <a:r>
              <a:rPr lang="en-US" dirty="0"/>
              <a:t>from what we expect. </a:t>
            </a:r>
            <a:r>
              <a:rPr lang="en-US" dirty="0">
                <a:solidFill>
                  <a:srgbClr val="002060"/>
                </a:solidFill>
              </a:rPr>
              <a:t>Variance captures this idea</a:t>
            </a:r>
            <a:r>
              <a:rPr lang="en-US" dirty="0"/>
              <a:t>. </a:t>
            </a:r>
          </a:p>
          <a:p>
            <a:pPr algn="just"/>
            <a:r>
              <a:rPr lang="en-US" dirty="0" smtClean="0">
                <a:solidFill>
                  <a:srgbClr val="00B050"/>
                </a:solidFill>
              </a:rPr>
              <a:t>Uncertainty</a:t>
            </a:r>
            <a:r>
              <a:rPr lang="en-US" dirty="0" smtClean="0"/>
              <a:t> </a:t>
            </a:r>
            <a:r>
              <a:rPr lang="en-US" dirty="0"/>
              <a:t>surrounding the investment is a </a:t>
            </a:r>
            <a:r>
              <a:rPr lang="en-US" dirty="0">
                <a:solidFill>
                  <a:schemeClr val="bg2">
                    <a:lumMod val="25000"/>
                  </a:schemeClr>
                </a:solidFill>
              </a:rPr>
              <a:t>function of both the </a:t>
            </a:r>
            <a:r>
              <a:rPr lang="en-US" dirty="0" smtClean="0">
                <a:solidFill>
                  <a:schemeClr val="bg2">
                    <a:lumMod val="25000"/>
                  </a:schemeClr>
                </a:solidFill>
              </a:rPr>
              <a:t>magnitudes</a:t>
            </a:r>
            <a:r>
              <a:rPr lang="en-US" dirty="0" smtClean="0"/>
              <a:t> and </a:t>
            </a:r>
            <a:r>
              <a:rPr lang="en-US" dirty="0"/>
              <a:t>the </a:t>
            </a:r>
            <a:r>
              <a:rPr lang="en-US" dirty="0">
                <a:solidFill>
                  <a:schemeClr val="bg2">
                    <a:lumMod val="25000"/>
                  </a:schemeClr>
                </a:solidFill>
              </a:rPr>
              <a:t>probabilities of the possible </a:t>
            </a:r>
            <a:r>
              <a:rPr lang="en-US" dirty="0" smtClean="0">
                <a:solidFill>
                  <a:schemeClr val="bg2">
                    <a:lumMod val="25000"/>
                  </a:schemeClr>
                </a:solidFill>
              </a:rPr>
              <a:t>surprises.</a:t>
            </a:r>
          </a:p>
          <a:p>
            <a:r>
              <a:rPr lang="en-US" b="1" dirty="0" smtClean="0">
                <a:solidFill>
                  <a:srgbClr val="FF0000"/>
                </a:solidFill>
              </a:rPr>
              <a:t>Variance</a:t>
            </a:r>
            <a:r>
              <a:rPr lang="en-US" b="1" dirty="0" smtClean="0"/>
              <a:t> </a:t>
            </a:r>
            <a:r>
              <a:rPr lang="en-US" dirty="0"/>
              <a:t>is how </a:t>
            </a:r>
            <a:r>
              <a:rPr lang="en-US" dirty="0">
                <a:solidFill>
                  <a:srgbClr val="C00000"/>
                </a:solidFill>
              </a:rPr>
              <a:t>we </a:t>
            </a:r>
            <a:r>
              <a:rPr lang="en-US" dirty="0" smtClean="0">
                <a:solidFill>
                  <a:srgbClr val="C00000"/>
                </a:solidFill>
              </a:rPr>
              <a:t>measure risk</a:t>
            </a:r>
            <a:r>
              <a:rPr lang="en-US" dirty="0" smtClean="0"/>
              <a:t>.</a:t>
            </a:r>
          </a:p>
          <a:p>
            <a:pPr lvl="1"/>
            <a:r>
              <a:rPr lang="en-US" dirty="0" smtClean="0"/>
              <a:t> </a:t>
            </a:r>
            <a:r>
              <a:rPr lang="en-US" dirty="0"/>
              <a:t>It is the </a:t>
            </a:r>
            <a:r>
              <a:rPr lang="en-US" dirty="0">
                <a:solidFill>
                  <a:srgbClr val="00B050"/>
                </a:solidFill>
              </a:rPr>
              <a:t>expected value of the squared deviation from the mean</a:t>
            </a:r>
          </a:p>
        </p:txBody>
      </p:sp>
      <p:graphicFrame>
        <p:nvGraphicFramePr>
          <p:cNvPr id="10" name="Object 7"/>
          <p:cNvGraphicFramePr>
            <a:graphicFrameLocks noChangeAspect="1"/>
          </p:cNvGraphicFramePr>
          <p:nvPr>
            <p:extLst>
              <p:ext uri="{D42A27DB-BD31-4B8C-83A1-F6EECF244321}">
                <p14:modId xmlns:p14="http://schemas.microsoft.com/office/powerpoint/2010/main" val="955461216"/>
              </p:ext>
            </p:extLst>
          </p:nvPr>
        </p:nvGraphicFramePr>
        <p:xfrm>
          <a:off x="1477168" y="4572000"/>
          <a:ext cx="5427663" cy="1066800"/>
        </p:xfrm>
        <a:graphic>
          <a:graphicData uri="http://schemas.openxmlformats.org/presentationml/2006/ole">
            <mc:AlternateContent xmlns:mc="http://schemas.openxmlformats.org/markup-compatibility/2006">
              <mc:Choice xmlns:v="urn:schemas-microsoft-com:vml" Requires="v">
                <p:oleObj spid="_x0000_s49178" name="Equation" r:id="rId3" imgW="2197080" imgH="431640" progId="Equation.3">
                  <p:embed/>
                </p:oleObj>
              </mc:Choice>
              <mc:Fallback>
                <p:oleObj name="Equation" r:id="rId3" imgW="21970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168" y="4572000"/>
                        <a:ext cx="542766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1219200" y="5708428"/>
            <a:ext cx="6705600" cy="480131"/>
          </a:xfrm>
          <a:prstGeom prst="rect">
            <a:avLst/>
          </a:prstGeom>
        </p:spPr>
        <p:txBody>
          <a:bodyPr wrap="square">
            <a:spAutoFit/>
          </a:bodyPr>
          <a:lstStyle/>
          <a:p>
            <a:pPr marL="609600" indent="-609600" eaLnBrk="1" hangingPunct="1">
              <a:lnSpc>
                <a:spcPct val="90000"/>
              </a:lnSpc>
            </a:pPr>
            <a:r>
              <a:rPr lang="en-US" sz="2800" dirty="0">
                <a:latin typeface="Arial Narrow" panose="020B0606020202030204" pitchFamily="34" charset="0"/>
              </a:rPr>
              <a:t>Also known as </a:t>
            </a:r>
            <a:r>
              <a:rPr lang="el-GR" sz="2800" dirty="0">
                <a:latin typeface="Arial Narrow" panose="020B0606020202030204" pitchFamily="34" charset="0"/>
              </a:rPr>
              <a:t>σ</a:t>
            </a:r>
            <a:r>
              <a:rPr lang="en-US" sz="2800" baseline="30000" dirty="0">
                <a:latin typeface="Arial Narrow" panose="020B0606020202030204" pitchFamily="34" charset="0"/>
              </a:rPr>
              <a:t>2 </a:t>
            </a:r>
            <a:r>
              <a:rPr lang="en-US" sz="2800" dirty="0">
                <a:latin typeface="Arial Narrow" panose="020B0606020202030204" pitchFamily="34" charset="0"/>
              </a:rPr>
              <a:t>(read as ‘</a:t>
            </a:r>
            <a:r>
              <a:rPr lang="en-US" sz="2800" dirty="0">
                <a:solidFill>
                  <a:srgbClr val="FF0000"/>
                </a:solidFill>
                <a:latin typeface="Arial Narrow" panose="020B0606020202030204" pitchFamily="34" charset="0"/>
              </a:rPr>
              <a:t>sigma squared</a:t>
            </a:r>
            <a:r>
              <a:rPr lang="en-US" sz="2800" dirty="0">
                <a:latin typeface="Arial Narrow" panose="020B0606020202030204" pitchFamily="34" charset="0"/>
              </a:rPr>
              <a:t>’). </a:t>
            </a:r>
            <a:endParaRPr lang="el-GR" sz="2800" dirty="0">
              <a:latin typeface="Arial Narrow" panose="020B0606020202030204" pitchFamily="34" charset="0"/>
            </a:endParaRPr>
          </a:p>
        </p:txBody>
      </p:sp>
    </p:spTree>
    <p:extLst>
      <p:ext uri="{BB962C8B-B14F-4D97-AF65-F5344CB8AC3E}">
        <p14:creationId xmlns:p14="http://schemas.microsoft.com/office/powerpoint/2010/main" val="263258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000" b="1" dirty="0" smtClean="0"/>
              <a:t>Holding Period Return</a:t>
            </a:r>
            <a:endParaRPr lang="en-US" sz="40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007374656"/>
              </p:ext>
            </p:extLst>
          </p:nvPr>
        </p:nvGraphicFramePr>
        <p:xfrm>
          <a:off x="2057400" y="3342771"/>
          <a:ext cx="5105400" cy="1676399"/>
        </p:xfrm>
        <a:graphic>
          <a:graphicData uri="http://schemas.openxmlformats.org/presentationml/2006/ole">
            <mc:AlternateContent xmlns:mc="http://schemas.openxmlformats.org/markup-compatibility/2006">
              <mc:Choice xmlns:v="urn:schemas-microsoft-com:vml" Requires="v">
                <p:oleObj spid="_x0000_s44298" name="Equation" r:id="rId4" imgW="2108200" imgH="660400" progId="Equation.DSMT4">
                  <p:embed/>
                </p:oleObj>
              </mc:Choice>
              <mc:Fallback>
                <p:oleObj name="Equation" r:id="rId4" imgW="2108200" imgH="660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342771"/>
                        <a:ext cx="5105400" cy="1676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676275" y="1219200"/>
            <a:ext cx="7696200" cy="2800767"/>
          </a:xfrm>
          <a:prstGeom prst="rect">
            <a:avLst/>
          </a:prstGeom>
          <a:noFill/>
        </p:spPr>
        <p:txBody>
          <a:bodyPr wrap="square" rtlCol="0">
            <a:spAutoFit/>
          </a:bodyPr>
          <a:lstStyle/>
          <a:p>
            <a:pPr marL="342900" indent="-342900" algn="just">
              <a:buFont typeface="Wingdings" panose="05000000000000000000" pitchFamily="2" charset="2"/>
              <a:buChar char="ü"/>
            </a:pPr>
            <a:r>
              <a:rPr lang="en-US" sz="2400" dirty="0" smtClean="0">
                <a:latin typeface="+mn-lt"/>
              </a:rPr>
              <a:t>A </a:t>
            </a:r>
            <a:r>
              <a:rPr lang="en-US" sz="2400" i="1" dirty="0" smtClean="0">
                <a:solidFill>
                  <a:srgbClr val="FF0000"/>
                </a:solidFill>
                <a:latin typeface="+mn-lt"/>
              </a:rPr>
              <a:t>holding period return </a:t>
            </a:r>
            <a:r>
              <a:rPr lang="en-US" sz="2400" dirty="0" smtClean="0">
                <a:latin typeface="+mn-lt"/>
              </a:rPr>
              <a:t>is the return from holding an asset for </a:t>
            </a:r>
            <a:r>
              <a:rPr lang="en-US" sz="2400" dirty="0" smtClean="0">
                <a:solidFill>
                  <a:srgbClr val="AC0000"/>
                </a:solidFill>
                <a:latin typeface="+mn-lt"/>
              </a:rPr>
              <a:t>a single specified period of time.</a:t>
            </a:r>
          </a:p>
          <a:p>
            <a:pPr marL="342900" indent="-342900" algn="just">
              <a:buFont typeface="Wingdings" panose="05000000000000000000" pitchFamily="2" charset="2"/>
              <a:buChar char="ü"/>
            </a:pPr>
            <a:endParaRPr lang="en-US" sz="2400" dirty="0" smtClean="0">
              <a:solidFill>
                <a:srgbClr val="AC0000"/>
              </a:solidFill>
              <a:latin typeface="+mn-lt"/>
            </a:endParaRPr>
          </a:p>
          <a:p>
            <a:pPr marL="342900" indent="-342900" algn="just">
              <a:buFont typeface="Wingdings" panose="05000000000000000000" pitchFamily="2" charset="2"/>
              <a:buChar char="ü"/>
            </a:pPr>
            <a:r>
              <a:rPr lang="en-US" sz="2400" dirty="0"/>
              <a:t>The </a:t>
            </a:r>
            <a:r>
              <a:rPr lang="en-US" sz="2400" b="1" dirty="0">
                <a:solidFill>
                  <a:srgbClr val="0070C0"/>
                </a:solidFill>
              </a:rPr>
              <a:t>total return </a:t>
            </a:r>
            <a:r>
              <a:rPr lang="en-US" sz="2400" dirty="0">
                <a:solidFill>
                  <a:srgbClr val="0070C0"/>
                </a:solidFill>
              </a:rPr>
              <a:t>earned over </a:t>
            </a:r>
            <a:r>
              <a:rPr lang="en-US" sz="2400" b="1" dirty="0">
                <a:solidFill>
                  <a:srgbClr val="0070C0"/>
                </a:solidFill>
              </a:rPr>
              <a:t>the period of the investment </a:t>
            </a:r>
            <a:endParaRPr lang="en-US" sz="2400" dirty="0">
              <a:solidFill>
                <a:srgbClr val="0070C0"/>
              </a:solidFill>
            </a:endParaRPr>
          </a:p>
          <a:p>
            <a:pPr algn="just"/>
            <a:endParaRPr lang="en-US" sz="2800" dirty="0" smtClean="0">
              <a:solidFill>
                <a:srgbClr val="AC0000"/>
              </a:solidFill>
              <a:latin typeface="+mn-lt"/>
            </a:endParaRPr>
          </a:p>
          <a:p>
            <a:pPr algn="just"/>
            <a:endParaRPr lang="en-US" sz="2800" dirty="0">
              <a:solidFill>
                <a:srgbClr val="AC0000"/>
              </a:solidFill>
              <a:latin typeface="+mn-lt"/>
            </a:endParaRPr>
          </a:p>
        </p:txBody>
      </p:sp>
      <p:graphicFrame>
        <p:nvGraphicFramePr>
          <p:cNvPr id="1027" name="Object 3"/>
          <p:cNvGraphicFramePr>
            <a:graphicFrameLocks noChangeAspect="1"/>
          </p:cNvGraphicFramePr>
          <p:nvPr>
            <p:extLst>
              <p:ext uri="{D42A27DB-BD31-4B8C-83A1-F6EECF244321}">
                <p14:modId xmlns:p14="http://schemas.microsoft.com/office/powerpoint/2010/main" val="3521552889"/>
              </p:ext>
            </p:extLst>
          </p:nvPr>
        </p:nvGraphicFramePr>
        <p:xfrm>
          <a:off x="1600200" y="5019170"/>
          <a:ext cx="6553200" cy="1066799"/>
        </p:xfrm>
        <a:graphic>
          <a:graphicData uri="http://schemas.openxmlformats.org/presentationml/2006/ole">
            <mc:AlternateContent xmlns:mc="http://schemas.openxmlformats.org/markup-compatibility/2006">
              <mc:Choice xmlns:v="urn:schemas-microsoft-com:vml" Requires="v">
                <p:oleObj spid="_x0000_s44299" name="Equation" r:id="rId6" imgW="2298700" imgH="393700" progId="Equation.3">
                  <p:embed/>
                </p:oleObj>
              </mc:Choice>
              <mc:Fallback>
                <p:oleObj name="Equation" r:id="rId6" imgW="22987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019170"/>
                        <a:ext cx="6553200" cy="1066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838200" y="6248400"/>
            <a:ext cx="6019800" cy="381000"/>
          </a:xfrm>
          <a:prstGeom prst="rect">
            <a:avLst/>
          </a:prstGeom>
          <a:noFill/>
        </p:spPr>
        <p:txBody>
          <a:bodyPr wrap="square" rtlCol="0">
            <a:spAutoFit/>
          </a:bodyPr>
          <a:lstStyle/>
          <a:p>
            <a:r>
              <a:rPr lang="en-US" b="1" dirty="0" smtClean="0">
                <a:solidFill>
                  <a:srgbClr val="AC0000"/>
                </a:solidFill>
              </a:rPr>
              <a:t>See Example 5.1 p. 111</a:t>
            </a:r>
            <a:endParaRPr lang="en-US" b="1" dirty="0">
              <a:solidFill>
                <a:srgbClr val="AC0000"/>
              </a:solidFill>
            </a:endParaRPr>
          </a:p>
        </p:txBody>
      </p:sp>
    </p:spTree>
    <p:extLst>
      <p:ext uri="{BB962C8B-B14F-4D97-AF65-F5344CB8AC3E}">
        <p14:creationId xmlns:p14="http://schemas.microsoft.com/office/powerpoint/2010/main" val="2060880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Scenario Analysis and Probability Distributions</a:t>
            </a:r>
            <a:r>
              <a:rPr lang="en-US" sz="2000" dirty="0">
                <a:solidFill>
                  <a:srgbClr val="292934"/>
                </a:solidFill>
              </a:rPr>
              <a:t/>
            </a:r>
            <a:br>
              <a:rPr lang="en-US" sz="2000" dirty="0">
                <a:solidFill>
                  <a:srgbClr val="292934"/>
                </a:solidFill>
              </a:rPr>
            </a:br>
            <a:endParaRPr lang="en-US" dirty="0"/>
          </a:p>
        </p:txBody>
      </p:sp>
      <p:sp>
        <p:nvSpPr>
          <p:cNvPr id="3" name="Content Placeholder 2"/>
          <p:cNvSpPr>
            <a:spLocks noGrp="1"/>
          </p:cNvSpPr>
          <p:nvPr>
            <p:ph sz="quarter" idx="1"/>
          </p:nvPr>
        </p:nvSpPr>
        <p:spPr>
          <a:xfrm>
            <a:off x="457200" y="1600200"/>
            <a:ext cx="7696200" cy="4873752"/>
          </a:xfrm>
        </p:spPr>
        <p:txBody>
          <a:bodyPr/>
          <a:lstStyle/>
          <a:p>
            <a:pPr algn="just"/>
            <a:r>
              <a:rPr lang="en-US" b="1" dirty="0" smtClean="0">
                <a:solidFill>
                  <a:srgbClr val="C00000"/>
                </a:solidFill>
              </a:rPr>
              <a:t>Standard deviations </a:t>
            </a:r>
            <a:r>
              <a:rPr lang="en-US" dirty="0"/>
              <a:t>is the </a:t>
            </a:r>
            <a:r>
              <a:rPr lang="en-US" dirty="0">
                <a:solidFill>
                  <a:srgbClr val="C00000"/>
                </a:solidFill>
              </a:rPr>
              <a:t>squared root of the variance. </a:t>
            </a:r>
            <a:r>
              <a:rPr lang="en-US" dirty="0"/>
              <a:t>Denoted as </a:t>
            </a:r>
            <a:r>
              <a:rPr lang="en-US" dirty="0" smtClean="0"/>
              <a:t>sigma </a:t>
            </a:r>
          </a:p>
          <a:p>
            <a:pPr algn="just"/>
            <a:endParaRPr lang="en-US" dirty="0" smtClean="0"/>
          </a:p>
          <a:p>
            <a:pPr algn="just"/>
            <a:endParaRPr lang="en-US" dirty="0"/>
          </a:p>
          <a:p>
            <a:pPr algn="just"/>
            <a:r>
              <a:rPr lang="en-US" b="1" dirty="0">
                <a:solidFill>
                  <a:srgbClr val="C00000"/>
                </a:solidFill>
              </a:rPr>
              <a:t>Standard </a:t>
            </a:r>
            <a:r>
              <a:rPr lang="en-US" b="1" dirty="0" smtClean="0">
                <a:solidFill>
                  <a:srgbClr val="C00000"/>
                </a:solidFill>
              </a:rPr>
              <a:t>deviation </a:t>
            </a:r>
            <a:r>
              <a:rPr lang="en-US" dirty="0"/>
              <a:t>is simply the </a:t>
            </a:r>
            <a:r>
              <a:rPr lang="en-US" dirty="0">
                <a:solidFill>
                  <a:srgbClr val="0070C0"/>
                </a:solidFill>
              </a:rPr>
              <a:t>square root of the </a:t>
            </a:r>
            <a:r>
              <a:rPr lang="en-US" dirty="0" smtClean="0">
                <a:solidFill>
                  <a:srgbClr val="0070C0"/>
                </a:solidFill>
              </a:rPr>
              <a:t>variance</a:t>
            </a:r>
          </a:p>
          <a:p>
            <a:pPr algn="just"/>
            <a:endParaRPr lang="en-US" dirty="0">
              <a:solidFill>
                <a:srgbClr val="0070C0"/>
              </a:solidFill>
            </a:endParaRPr>
          </a:p>
          <a:p>
            <a:pPr algn="just"/>
            <a:endParaRPr lang="en-US" dirty="0" smtClean="0">
              <a:solidFill>
                <a:srgbClr val="0070C0"/>
              </a:solidFill>
            </a:endParaRPr>
          </a:p>
          <a:p>
            <a:pPr algn="just"/>
            <a:r>
              <a:rPr lang="en-US" b="1" dirty="0" smtClean="0">
                <a:solidFill>
                  <a:srgbClr val="FF0000"/>
                </a:solidFill>
              </a:rPr>
              <a:t>See example 5.3 p. 116</a:t>
            </a:r>
            <a:endParaRPr lang="en-US" b="1" dirty="0">
              <a:solidFill>
                <a:srgbClr val="FF0000"/>
              </a:solidFill>
            </a:endParaRPr>
          </a:p>
        </p:txBody>
      </p:sp>
      <p:graphicFrame>
        <p:nvGraphicFramePr>
          <p:cNvPr id="4" name="Object 7"/>
          <p:cNvGraphicFramePr>
            <a:graphicFrameLocks noChangeAspect="1"/>
          </p:cNvGraphicFramePr>
          <p:nvPr/>
        </p:nvGraphicFramePr>
        <p:xfrm>
          <a:off x="2651125" y="2505075"/>
          <a:ext cx="3324225" cy="627063"/>
        </p:xfrm>
        <a:graphic>
          <a:graphicData uri="http://schemas.openxmlformats.org/presentationml/2006/ole">
            <mc:AlternateContent xmlns:mc="http://schemas.openxmlformats.org/markup-compatibility/2006">
              <mc:Choice xmlns:v="urn:schemas-microsoft-com:vml" Requires="v">
                <p:oleObj spid="_x0000_s50200" name="Equation" r:id="rId3" imgW="1346040" imgH="253800" progId="Equation.3">
                  <p:embed/>
                </p:oleObj>
              </mc:Choice>
              <mc:Fallback>
                <p:oleObj name="Equation" r:id="rId3" imgW="134604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25" y="2505075"/>
                        <a:ext cx="332422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8780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3"/>
          <p:cNvPicPr>
            <a:picLocks noChangeAspect="1"/>
          </p:cNvPicPr>
          <p:nvPr/>
        </p:nvPicPr>
        <p:blipFill>
          <a:blip r:embed="rId2"/>
          <a:stretch>
            <a:fillRect/>
          </a:stretch>
        </p:blipFill>
        <p:spPr>
          <a:xfrm>
            <a:off x="457200" y="2057400"/>
            <a:ext cx="3962400" cy="1857375"/>
          </a:xfrm>
          <a:prstGeom prst="rect">
            <a:avLst/>
          </a:prstGeom>
        </p:spPr>
      </p:pic>
      <p:pic>
        <p:nvPicPr>
          <p:cNvPr id="5" name="Picture 4"/>
          <p:cNvPicPr>
            <a:picLocks noChangeAspect="1"/>
          </p:cNvPicPr>
          <p:nvPr/>
        </p:nvPicPr>
        <p:blipFill>
          <a:blip r:embed="rId3"/>
          <a:stretch>
            <a:fillRect/>
          </a:stretch>
        </p:blipFill>
        <p:spPr>
          <a:xfrm>
            <a:off x="4419600" y="2057400"/>
            <a:ext cx="1438275" cy="2124075"/>
          </a:xfrm>
          <a:prstGeom prst="rect">
            <a:avLst/>
          </a:prstGeom>
        </p:spPr>
      </p:pic>
      <p:pic>
        <p:nvPicPr>
          <p:cNvPr id="6" name="Picture 5"/>
          <p:cNvPicPr>
            <a:picLocks noChangeAspect="1"/>
          </p:cNvPicPr>
          <p:nvPr/>
        </p:nvPicPr>
        <p:blipFill>
          <a:blip r:embed="rId4"/>
          <a:stretch>
            <a:fillRect/>
          </a:stretch>
        </p:blipFill>
        <p:spPr>
          <a:xfrm>
            <a:off x="1828800" y="3981450"/>
            <a:ext cx="2590800" cy="200025"/>
          </a:xfrm>
          <a:prstGeom prst="rect">
            <a:avLst/>
          </a:prstGeom>
        </p:spPr>
      </p:pic>
      <p:pic>
        <p:nvPicPr>
          <p:cNvPr id="7" name="Picture 6"/>
          <p:cNvPicPr>
            <a:picLocks noChangeAspect="1"/>
          </p:cNvPicPr>
          <p:nvPr/>
        </p:nvPicPr>
        <p:blipFill>
          <a:blip r:embed="rId5"/>
          <a:stretch>
            <a:fillRect/>
          </a:stretch>
        </p:blipFill>
        <p:spPr>
          <a:xfrm>
            <a:off x="5857875" y="2057400"/>
            <a:ext cx="3114675" cy="2066925"/>
          </a:xfrm>
          <a:prstGeom prst="rect">
            <a:avLst/>
          </a:prstGeom>
        </p:spPr>
      </p:pic>
      <p:pic>
        <p:nvPicPr>
          <p:cNvPr id="8" name="Picture 7"/>
          <p:cNvPicPr>
            <a:picLocks noChangeAspect="1"/>
          </p:cNvPicPr>
          <p:nvPr/>
        </p:nvPicPr>
        <p:blipFill>
          <a:blip r:embed="rId6"/>
          <a:stretch>
            <a:fillRect/>
          </a:stretch>
        </p:blipFill>
        <p:spPr>
          <a:xfrm>
            <a:off x="3124200" y="4207352"/>
            <a:ext cx="5143500" cy="238125"/>
          </a:xfrm>
          <a:prstGeom prst="rect">
            <a:avLst/>
          </a:prstGeom>
        </p:spPr>
      </p:pic>
    </p:spTree>
    <p:extLst>
      <p:ext uri="{BB962C8B-B14F-4D97-AF65-F5344CB8AC3E}">
        <p14:creationId xmlns:p14="http://schemas.microsoft.com/office/powerpoint/2010/main" val="1562109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4294967295"/>
          </p:nvPr>
        </p:nvSpPr>
        <p:spPr>
          <a:xfrm>
            <a:off x="6553200" y="6248400"/>
            <a:ext cx="2133600" cy="457200"/>
          </a:xfrm>
          <a:prstGeom prst="rect">
            <a:avLst/>
          </a:prstGeom>
          <a:noFill/>
        </p:spPr>
        <p:txBody>
          <a:bodyPr/>
          <a:lstStyle/>
          <a:p>
            <a:fld id="{0CFF1AF0-3E82-40EB-BB83-BD4909686F71}" type="slidenum">
              <a:rPr lang="en-US" smtClean="0"/>
              <a:pPr/>
              <a:t>32</a:t>
            </a:fld>
            <a:endParaRPr lang="en-US" smtClean="0"/>
          </a:p>
        </p:txBody>
      </p:sp>
      <p:sp>
        <p:nvSpPr>
          <p:cNvPr id="30723" name="Rectangle 2"/>
          <p:cNvSpPr>
            <a:spLocks noGrp="1" noChangeArrowheads="1"/>
          </p:cNvSpPr>
          <p:nvPr>
            <p:ph type="title"/>
          </p:nvPr>
        </p:nvSpPr>
        <p:spPr>
          <a:xfrm>
            <a:off x="457200" y="-228600"/>
            <a:ext cx="8686800" cy="1143000"/>
          </a:xfrm>
        </p:spPr>
        <p:txBody>
          <a:bodyPr>
            <a:normAutofit fontScale="90000"/>
          </a:bodyPr>
          <a:lstStyle/>
          <a:p>
            <a:pPr eaLnBrk="1" hangingPunct="1"/>
            <a:r>
              <a:rPr lang="en-US" sz="3600" dirty="0" smtClean="0"/>
              <a:t>How to interpret E(r), </a:t>
            </a:r>
            <a:r>
              <a:rPr lang="en-US" sz="3600" dirty="0" err="1" smtClean="0"/>
              <a:t>Var</a:t>
            </a:r>
            <a:r>
              <a:rPr lang="en-US" sz="3600" dirty="0" smtClean="0"/>
              <a:t>(r) and SD(r)</a:t>
            </a:r>
          </a:p>
        </p:txBody>
      </p:sp>
      <p:sp>
        <p:nvSpPr>
          <p:cNvPr id="30724" name="Rectangle 3"/>
          <p:cNvSpPr>
            <a:spLocks noGrp="1" noChangeArrowheads="1"/>
          </p:cNvSpPr>
          <p:nvPr>
            <p:ph type="body" idx="1"/>
          </p:nvPr>
        </p:nvSpPr>
        <p:spPr>
          <a:xfrm>
            <a:off x="457200" y="1374648"/>
            <a:ext cx="7924800" cy="4873752"/>
          </a:xfrm>
        </p:spPr>
        <p:txBody>
          <a:bodyPr>
            <a:normAutofit/>
          </a:bodyPr>
          <a:lstStyle/>
          <a:p>
            <a:pPr algn="just" eaLnBrk="1" hangingPunct="1"/>
            <a:r>
              <a:rPr lang="en-US" sz="2800" dirty="0" smtClean="0"/>
              <a:t>The </a:t>
            </a:r>
            <a:r>
              <a:rPr lang="en-US" sz="2800" dirty="0" smtClean="0">
                <a:solidFill>
                  <a:srgbClr val="FF0000"/>
                </a:solidFill>
              </a:rPr>
              <a:t>bigger the expected return</a:t>
            </a:r>
            <a:r>
              <a:rPr lang="en-US" sz="2800" dirty="0" smtClean="0"/>
              <a:t>, the bigger the </a:t>
            </a:r>
            <a:r>
              <a:rPr lang="en-US" sz="2800" dirty="0" smtClean="0">
                <a:solidFill>
                  <a:srgbClr val="CC00CC"/>
                </a:solidFill>
              </a:rPr>
              <a:t>potential reward </a:t>
            </a:r>
            <a:r>
              <a:rPr lang="en-US" sz="2800" dirty="0" smtClean="0"/>
              <a:t>from the investment, vice versa.</a:t>
            </a:r>
          </a:p>
          <a:p>
            <a:pPr algn="just" eaLnBrk="1" hangingPunct="1"/>
            <a:r>
              <a:rPr lang="en-US" sz="2800" dirty="0" smtClean="0"/>
              <a:t>The </a:t>
            </a:r>
            <a:r>
              <a:rPr lang="en-US" sz="2800" dirty="0" smtClean="0">
                <a:solidFill>
                  <a:srgbClr val="FF0000"/>
                </a:solidFill>
              </a:rPr>
              <a:t>bigger the variance</a:t>
            </a:r>
            <a:r>
              <a:rPr lang="en-US" sz="2800" dirty="0" smtClean="0"/>
              <a:t>, the </a:t>
            </a:r>
            <a:r>
              <a:rPr lang="en-US" sz="2800" dirty="0" smtClean="0">
                <a:solidFill>
                  <a:srgbClr val="CC00CC"/>
                </a:solidFill>
              </a:rPr>
              <a:t>bigger the risk </a:t>
            </a:r>
            <a:r>
              <a:rPr lang="en-US" sz="2800" dirty="0" smtClean="0"/>
              <a:t>of the investment, vice versa.</a:t>
            </a:r>
          </a:p>
          <a:p>
            <a:pPr algn="just" eaLnBrk="1" hangingPunct="1"/>
            <a:r>
              <a:rPr lang="en-US" sz="2800" dirty="0" smtClean="0"/>
              <a:t>The </a:t>
            </a:r>
            <a:r>
              <a:rPr lang="en-US" sz="2800" dirty="0" smtClean="0">
                <a:solidFill>
                  <a:srgbClr val="FF0000"/>
                </a:solidFill>
              </a:rPr>
              <a:t>bigger the standard deviation</a:t>
            </a:r>
            <a:r>
              <a:rPr lang="en-US" sz="2800" dirty="0" smtClean="0"/>
              <a:t>, the </a:t>
            </a:r>
            <a:r>
              <a:rPr lang="en-US" sz="2800" dirty="0" smtClean="0">
                <a:solidFill>
                  <a:srgbClr val="CC00CC"/>
                </a:solidFill>
              </a:rPr>
              <a:t>bigger the risk </a:t>
            </a:r>
            <a:r>
              <a:rPr lang="en-US" sz="2800" dirty="0" smtClean="0"/>
              <a:t>of the investment, vice versa. </a:t>
            </a:r>
          </a:p>
        </p:txBody>
      </p:sp>
    </p:spTree>
    <p:extLst>
      <p:ext uri="{BB962C8B-B14F-4D97-AF65-F5344CB8AC3E}">
        <p14:creationId xmlns:p14="http://schemas.microsoft.com/office/powerpoint/2010/main" val="614382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6" name="Content Placeholder 5"/>
          <p:cNvPicPr>
            <a:picLocks noGrp="1" noChangeAspect="1"/>
          </p:cNvPicPr>
          <p:nvPr>
            <p:ph sz="quarter" idx="1"/>
          </p:nvPr>
        </p:nvPicPr>
        <p:blipFill>
          <a:blip r:embed="rId2"/>
          <a:stretch>
            <a:fillRect/>
          </a:stretch>
        </p:blipFill>
        <p:spPr>
          <a:xfrm>
            <a:off x="2667000" y="1417638"/>
            <a:ext cx="3990975" cy="3343275"/>
          </a:xfrm>
          <a:prstGeom prst="rect">
            <a:avLst/>
          </a:prstGeom>
        </p:spPr>
      </p:pic>
      <p:sp>
        <p:nvSpPr>
          <p:cNvPr id="7" name="TextBox 6"/>
          <p:cNvSpPr txBox="1"/>
          <p:nvPr/>
        </p:nvSpPr>
        <p:spPr>
          <a:xfrm>
            <a:off x="1752600" y="5486400"/>
            <a:ext cx="4495800" cy="523220"/>
          </a:xfrm>
          <a:prstGeom prst="rect">
            <a:avLst/>
          </a:prstGeom>
          <a:noFill/>
        </p:spPr>
        <p:txBody>
          <a:bodyPr wrap="square" rtlCol="0">
            <a:spAutoFit/>
          </a:bodyPr>
          <a:lstStyle/>
          <a:p>
            <a:r>
              <a:rPr lang="en-US" sz="2800" dirty="0" smtClean="0">
                <a:solidFill>
                  <a:srgbClr val="FF0000"/>
                </a:solidFill>
              </a:rPr>
              <a:t>Problem 5 p. 141</a:t>
            </a:r>
            <a:endParaRPr lang="en-US" sz="2800" dirty="0">
              <a:solidFill>
                <a:srgbClr val="FF0000"/>
              </a:solidFill>
            </a:endParaRPr>
          </a:p>
        </p:txBody>
      </p:sp>
    </p:spTree>
    <p:extLst>
      <p:ext uri="{BB962C8B-B14F-4D97-AF65-F5344CB8AC3E}">
        <p14:creationId xmlns:p14="http://schemas.microsoft.com/office/powerpoint/2010/main" val="260971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sz="4000" b="1" dirty="0" smtClean="0"/>
              <a:t>The normal Distribution</a:t>
            </a:r>
            <a:endParaRPr lang="en-US" sz="4000" b="1" dirty="0"/>
          </a:p>
        </p:txBody>
      </p:sp>
      <p:sp>
        <p:nvSpPr>
          <p:cNvPr id="3" name="Content Placeholder 2"/>
          <p:cNvSpPr>
            <a:spLocks noGrp="1"/>
          </p:cNvSpPr>
          <p:nvPr>
            <p:ph sz="quarter" idx="1"/>
          </p:nvPr>
        </p:nvSpPr>
        <p:spPr>
          <a:xfrm>
            <a:off x="457200" y="1447800"/>
            <a:ext cx="7924800" cy="4873752"/>
          </a:xfrm>
        </p:spPr>
        <p:txBody>
          <a:bodyPr/>
          <a:lstStyle/>
          <a:p>
            <a:pPr algn="just">
              <a:lnSpc>
                <a:spcPct val="150000"/>
              </a:lnSpc>
            </a:pPr>
            <a:r>
              <a:rPr lang="en-US" dirty="0" smtClean="0"/>
              <a:t>The </a:t>
            </a:r>
            <a:r>
              <a:rPr lang="en-US" dirty="0" smtClean="0">
                <a:solidFill>
                  <a:srgbClr val="FF0000"/>
                </a:solidFill>
              </a:rPr>
              <a:t>normal distribution </a:t>
            </a:r>
            <a:r>
              <a:rPr lang="en-US" dirty="0" smtClean="0"/>
              <a:t>is </a:t>
            </a:r>
            <a:r>
              <a:rPr lang="en-US" dirty="0" smtClean="0">
                <a:solidFill>
                  <a:srgbClr val="CC00CC"/>
                </a:solidFill>
              </a:rPr>
              <a:t>central</a:t>
            </a:r>
            <a:r>
              <a:rPr lang="en-US" dirty="0" smtClean="0"/>
              <a:t> to the theory and practice of investments. </a:t>
            </a:r>
          </a:p>
          <a:p>
            <a:pPr algn="just">
              <a:lnSpc>
                <a:spcPct val="150000"/>
              </a:lnSpc>
            </a:pPr>
            <a:r>
              <a:rPr lang="en-US" dirty="0" smtClean="0"/>
              <a:t>It is often useful to think about </a:t>
            </a:r>
            <a:r>
              <a:rPr lang="en-US" dirty="0" smtClean="0">
                <a:solidFill>
                  <a:srgbClr val="CC00CC"/>
                </a:solidFill>
              </a:rPr>
              <a:t>deviations from the mean</a:t>
            </a:r>
            <a:r>
              <a:rPr lang="en-US" dirty="0" smtClean="0"/>
              <a:t> in terms of how many standard deviations they represent. </a:t>
            </a:r>
          </a:p>
          <a:p>
            <a:pPr algn="just"/>
            <a:r>
              <a:rPr lang="en-US" dirty="0"/>
              <a:t>If the standard deviation were only 5%, a 15% deviation would be a “</a:t>
            </a:r>
            <a:r>
              <a:rPr lang="en-US" dirty="0" smtClean="0"/>
              <a:t>three sigma” event</a:t>
            </a:r>
            <a:r>
              <a:rPr lang="en-US" dirty="0"/>
              <a:t>, and quite </a:t>
            </a:r>
            <a:r>
              <a:rPr lang="en-US" dirty="0" smtClean="0"/>
              <a:t>rare. </a:t>
            </a:r>
            <a:endParaRPr lang="en-US" dirty="0"/>
          </a:p>
        </p:txBody>
      </p:sp>
    </p:spTree>
    <p:extLst>
      <p:ext uri="{BB962C8B-B14F-4D97-AF65-F5344CB8AC3E}">
        <p14:creationId xmlns:p14="http://schemas.microsoft.com/office/powerpoint/2010/main" val="560766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0" y="274638"/>
            <a:ext cx="8077200" cy="1143000"/>
          </a:xfrm>
        </p:spPr>
        <p:txBody>
          <a:bodyPr wrap="square" numCol="1" anchorCtr="0" compatLnSpc="1">
            <a:prstTxWarp prst="textNoShape">
              <a:avLst/>
            </a:prstTxWarp>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b="1" dirty="0" smtClean="0">
                <a:cs typeface="Aharoni"/>
              </a:rPr>
              <a:t>Figure 5.1 Normal Distribution with Mean Return 10% and Standard Deviation 20%</a:t>
            </a:r>
          </a:p>
        </p:txBody>
      </p:sp>
      <p:pic>
        <p:nvPicPr>
          <p:cNvPr id="22530" name="Picture 2"/>
          <p:cNvPicPr>
            <a:picLocks noChangeAspect="1" noChangeArrowheads="1"/>
          </p:cNvPicPr>
          <p:nvPr/>
        </p:nvPicPr>
        <p:blipFill>
          <a:blip r:embed="rId3" cstate="print"/>
          <a:srcRect/>
          <a:stretch>
            <a:fillRect/>
          </a:stretch>
        </p:blipFill>
        <p:spPr bwMode="auto">
          <a:xfrm>
            <a:off x="152400" y="1689251"/>
            <a:ext cx="8594725" cy="4940149"/>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715962"/>
          </a:xfrm>
        </p:spPr>
        <p:txBody>
          <a:bodyPr>
            <a:normAutofit/>
          </a:bodyPr>
          <a:lstStyle/>
          <a:p>
            <a:r>
              <a:rPr lang="en-US" sz="4000" b="1" dirty="0" smtClean="0"/>
              <a:t>Sharpe Ratio</a:t>
            </a:r>
            <a:endParaRPr lang="en-US" sz="4000" b="1" dirty="0"/>
          </a:p>
        </p:txBody>
      </p:sp>
      <p:pic>
        <p:nvPicPr>
          <p:cNvPr id="5" name="Content Placeholder 4"/>
          <p:cNvPicPr>
            <a:picLocks noGrp="1" noChangeAspect="1"/>
          </p:cNvPicPr>
          <p:nvPr>
            <p:ph sz="quarter" idx="1"/>
          </p:nvPr>
        </p:nvPicPr>
        <p:blipFill>
          <a:blip r:embed="rId2"/>
          <a:stretch>
            <a:fillRect/>
          </a:stretch>
        </p:blipFill>
        <p:spPr>
          <a:xfrm>
            <a:off x="628650" y="1905000"/>
            <a:ext cx="7124700" cy="1647825"/>
          </a:xfrm>
          <a:prstGeom prst="rect">
            <a:avLst/>
          </a:prstGeom>
        </p:spPr>
      </p:pic>
      <p:pic>
        <p:nvPicPr>
          <p:cNvPr id="6" name="Picture 5"/>
          <p:cNvPicPr>
            <a:picLocks noChangeAspect="1"/>
          </p:cNvPicPr>
          <p:nvPr/>
        </p:nvPicPr>
        <p:blipFill>
          <a:blip r:embed="rId3"/>
          <a:stretch>
            <a:fillRect/>
          </a:stretch>
        </p:blipFill>
        <p:spPr>
          <a:xfrm>
            <a:off x="628650" y="4267200"/>
            <a:ext cx="7743825" cy="1190625"/>
          </a:xfrm>
          <a:prstGeom prst="rect">
            <a:avLst/>
          </a:prstGeom>
        </p:spPr>
      </p:pic>
    </p:spTree>
    <p:extLst>
      <p:ext uri="{BB962C8B-B14F-4D97-AF65-F5344CB8AC3E}">
        <p14:creationId xmlns:p14="http://schemas.microsoft.com/office/powerpoint/2010/main" val="3347242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t>The Normal Distribution</a:t>
            </a:r>
          </a:p>
        </p:txBody>
      </p:sp>
      <p:sp>
        <p:nvSpPr>
          <p:cNvPr id="29699" name="Content Placeholder 2"/>
          <p:cNvSpPr>
            <a:spLocks noGrp="1"/>
          </p:cNvSpPr>
          <p:nvPr>
            <p:ph idx="4294967295"/>
          </p:nvPr>
        </p:nvSpPr>
        <p:spPr>
          <a:xfrm>
            <a:off x="457200" y="1600200"/>
            <a:ext cx="7848600" cy="4873752"/>
          </a:xfrm>
        </p:spPr>
        <p:txBody>
          <a:bodyPr/>
          <a:lstStyle/>
          <a:p>
            <a:pPr algn="just" eaLnBrk="1" hangingPunct="1"/>
            <a:r>
              <a:rPr lang="en-US" sz="2800" b="1" dirty="0" smtClean="0">
                <a:solidFill>
                  <a:srgbClr val="00B050"/>
                </a:solidFill>
              </a:rPr>
              <a:t>Investment management </a:t>
            </a:r>
            <a:r>
              <a:rPr lang="en-US" sz="2800" dirty="0" smtClean="0"/>
              <a:t>is easier when </a:t>
            </a:r>
            <a:r>
              <a:rPr lang="en-US" sz="2800" dirty="0" smtClean="0">
                <a:solidFill>
                  <a:srgbClr val="FF0000"/>
                </a:solidFill>
              </a:rPr>
              <a:t>returns are normal</a:t>
            </a:r>
            <a:r>
              <a:rPr lang="en-US" sz="2800" dirty="0" smtClean="0"/>
              <a:t>.</a:t>
            </a:r>
          </a:p>
          <a:p>
            <a:pPr lvl="1" eaLnBrk="1" hangingPunct="1"/>
            <a:r>
              <a:rPr lang="en-US" dirty="0" smtClean="0">
                <a:solidFill>
                  <a:srgbClr val="AC0000"/>
                </a:solidFill>
              </a:rPr>
              <a:t>Standard deviation </a:t>
            </a:r>
            <a:r>
              <a:rPr lang="en-US" dirty="0" smtClean="0"/>
              <a:t>is a good measure of risk when returns are symmetric.</a:t>
            </a:r>
          </a:p>
          <a:p>
            <a:pPr lvl="1" eaLnBrk="1" hangingPunct="1"/>
            <a:r>
              <a:rPr lang="en-US" dirty="0" smtClean="0"/>
              <a:t>If security returns are symmetric, </a:t>
            </a:r>
            <a:r>
              <a:rPr lang="en-US" dirty="0" smtClean="0">
                <a:solidFill>
                  <a:srgbClr val="AC0000"/>
                </a:solidFill>
              </a:rPr>
              <a:t>portfolio returns</a:t>
            </a:r>
            <a:r>
              <a:rPr lang="en-US" dirty="0" smtClean="0"/>
              <a:t> will be, too.</a:t>
            </a:r>
          </a:p>
          <a:p>
            <a:pPr lvl="1" eaLnBrk="1" hangingPunct="1"/>
            <a:r>
              <a:rPr lang="en-US" dirty="0" smtClean="0">
                <a:solidFill>
                  <a:srgbClr val="CC00CC"/>
                </a:solidFill>
              </a:rPr>
              <a:t>Future scenarios </a:t>
            </a:r>
            <a:r>
              <a:rPr lang="en-US" dirty="0" smtClean="0"/>
              <a:t>can be estimated using only </a:t>
            </a:r>
            <a:r>
              <a:rPr lang="en-US" dirty="0" smtClean="0">
                <a:solidFill>
                  <a:srgbClr val="CC00CC"/>
                </a:solidFill>
              </a:rPr>
              <a:t>the mean and the standard deviation</a:t>
            </a:r>
            <a:r>
              <a:rPr lang="en-US" dirty="0" smtClean="0">
                <a:solidFill>
                  <a:srgbClr val="CC00CC"/>
                </a:solidFill>
              </a:rPr>
              <a:t>. (p. 117)</a:t>
            </a:r>
            <a:endParaRPr lang="en-US" dirty="0" smtClean="0">
              <a:solidFill>
                <a:srgbClr val="CC00CC"/>
              </a:solidFill>
            </a:endParaRPr>
          </a:p>
        </p:txBody>
      </p:sp>
    </p:spTree>
    <p:extLst>
      <p:ext uri="{BB962C8B-B14F-4D97-AF65-F5344CB8AC3E}">
        <p14:creationId xmlns:p14="http://schemas.microsoft.com/office/powerpoint/2010/main" val="19187208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
          <p:cNvSpPr>
            <a:spLocks noGrp="1" noChangeArrowheads="1"/>
          </p:cNvSpPr>
          <p:nvPr>
            <p:ph type="title"/>
          </p:nvPr>
        </p:nvSpPr>
        <p:spPr>
          <a:xfrm>
            <a:off x="457200" y="-228600"/>
            <a:ext cx="7467600" cy="1143000"/>
          </a:xfrm>
        </p:spPr>
        <p:txBody>
          <a:bodyPr/>
          <a:lstStyle/>
          <a:p>
            <a:r>
              <a:rPr lang="en-US" dirty="0" smtClean="0"/>
              <a:t>5.2 Risk and Risk Premiums</a:t>
            </a:r>
            <a:endParaRPr lang="en-US" dirty="0" smtClean="0"/>
          </a:p>
        </p:txBody>
      </p:sp>
      <p:pic>
        <p:nvPicPr>
          <p:cNvPr id="3" name="Content Placeholder 2"/>
          <p:cNvPicPr>
            <a:picLocks noGrp="1" noChangeAspect="1"/>
          </p:cNvPicPr>
          <p:nvPr>
            <p:ph sz="quarter" idx="1"/>
          </p:nvPr>
        </p:nvPicPr>
        <p:blipFill>
          <a:blip r:embed="rId3"/>
          <a:stretch>
            <a:fillRect/>
          </a:stretch>
        </p:blipFill>
        <p:spPr>
          <a:xfrm>
            <a:off x="489857" y="1524000"/>
            <a:ext cx="8095492" cy="1219200"/>
          </a:xfrm>
        </p:spPr>
      </p:pic>
      <p:graphicFrame>
        <p:nvGraphicFramePr>
          <p:cNvPr id="6" name="Table 5"/>
          <p:cNvGraphicFramePr>
            <a:graphicFrameLocks noGrp="1"/>
          </p:cNvGraphicFramePr>
          <p:nvPr>
            <p:extLst>
              <p:ext uri="{D42A27DB-BD31-4B8C-83A1-F6EECF244321}">
                <p14:modId xmlns:p14="http://schemas.microsoft.com/office/powerpoint/2010/main" val="680776783"/>
              </p:ext>
            </p:extLst>
          </p:nvPr>
        </p:nvGraphicFramePr>
        <p:xfrm>
          <a:off x="304800" y="3200400"/>
          <a:ext cx="8455890" cy="2567940"/>
        </p:xfrm>
        <a:graphic>
          <a:graphicData uri="http://schemas.openxmlformats.org/drawingml/2006/table">
            <a:tbl>
              <a:tblPr>
                <a:tableStyleId>{616DA210-FB5B-4158-B5E0-FEB733F419BA}</a:tableStyleId>
              </a:tblPr>
              <a:tblGrid>
                <a:gridCol w="1930618"/>
                <a:gridCol w="1386840"/>
                <a:gridCol w="1726565"/>
                <a:gridCol w="1780828"/>
                <a:gridCol w="1631039"/>
              </a:tblGrid>
              <a:tr h="200025">
                <a:tc>
                  <a:txBody>
                    <a:bodyPr/>
                    <a:lstStyle/>
                    <a:p>
                      <a:pPr algn="l" fontAlgn="b"/>
                      <a:r>
                        <a:rPr lang="en-US" sz="1800" u="none" strike="noStrike" dirty="0">
                          <a:effectLst/>
                        </a:rPr>
                        <a:t>Initial Value</a:t>
                      </a:r>
                      <a:endParaRPr lang="en-US" sz="1800" b="0" i="0" u="none" strike="noStrike" dirty="0">
                        <a:effectLst/>
                        <a:latin typeface="Verdana" panose="020B0604030504040204" pitchFamily="34" charset="0"/>
                      </a:endParaRPr>
                    </a:p>
                  </a:txBody>
                  <a:tcPr marL="7620" marR="7620" marT="7620" marB="0" anchor="b"/>
                </a:tc>
                <a:tc>
                  <a:txBody>
                    <a:bodyPr/>
                    <a:lstStyle/>
                    <a:p>
                      <a:pPr algn="ctr" fontAlgn="b"/>
                      <a:r>
                        <a:rPr lang="en-US" sz="1800" u="none" strike="noStrike" dirty="0">
                          <a:effectLst/>
                        </a:rPr>
                        <a:t>23</a:t>
                      </a:r>
                      <a:endParaRPr lang="en-US" sz="1800" b="0" i="0" u="none" strike="noStrike" dirty="0">
                        <a:effectLst/>
                        <a:latin typeface="Verdana" panose="020B0604030504040204" pitchFamily="34" charset="0"/>
                      </a:endParaRPr>
                    </a:p>
                  </a:txBody>
                  <a:tcPr marL="7620" marR="7620" marT="7620" marB="0" anchor="b"/>
                </a:tc>
                <a:tc>
                  <a:txBody>
                    <a:bodyPr/>
                    <a:lstStyle/>
                    <a:p>
                      <a:pPr algn="ctr" fontAlgn="b"/>
                      <a:endParaRPr lang="en-US" sz="1800" b="0" i="0" u="none" strike="noStrike" dirty="0">
                        <a:effectLst/>
                        <a:latin typeface="Verdana" panose="020B0604030504040204" pitchFamily="34" charset="0"/>
                      </a:endParaRPr>
                    </a:p>
                  </a:txBody>
                  <a:tcPr marL="7620" marR="7620" marT="7620" marB="0" anchor="b"/>
                </a:tc>
                <a:tc>
                  <a:txBody>
                    <a:bodyPr/>
                    <a:lstStyle/>
                    <a:p>
                      <a:pPr algn="ctr" fontAlgn="b"/>
                      <a:endParaRPr lang="en-US" sz="1800" b="0" i="0" u="none" strike="noStrike">
                        <a:effectLst/>
                        <a:latin typeface="Verdana" panose="020B0604030504040204" pitchFamily="34" charset="0"/>
                      </a:endParaRPr>
                    </a:p>
                  </a:txBody>
                  <a:tcPr marL="7620" marR="7620" marT="7620" marB="0" anchor="b"/>
                </a:tc>
                <a:tc>
                  <a:txBody>
                    <a:bodyPr/>
                    <a:lstStyle/>
                    <a:p>
                      <a:pPr algn="ctr" fontAlgn="b"/>
                      <a:endParaRPr lang="en-US" sz="1800" b="0" i="0" u="none" strike="noStrike">
                        <a:effectLst/>
                        <a:latin typeface="Verdana" panose="020B0604030504040204" pitchFamily="34" charset="0"/>
                      </a:endParaRPr>
                    </a:p>
                  </a:txBody>
                  <a:tcPr marL="7620" marR="7620" marT="7620" marB="0" anchor="b"/>
                </a:tc>
              </a:tr>
              <a:tr h="200025">
                <a:tc>
                  <a:txBody>
                    <a:bodyPr/>
                    <a:lstStyle/>
                    <a:p>
                      <a:pPr algn="ctr" fontAlgn="b"/>
                      <a:r>
                        <a:rPr lang="en-US" sz="1800" b="1" u="none" strike="noStrike">
                          <a:effectLst/>
                        </a:rPr>
                        <a:t>Business</a:t>
                      </a:r>
                      <a:endParaRPr lang="en-US" sz="1800" b="1" i="0" u="none" strike="noStrike">
                        <a:effectLst/>
                        <a:latin typeface="Verdana" panose="020B0604030504040204" pitchFamily="34" charset="0"/>
                      </a:endParaRPr>
                    </a:p>
                  </a:txBody>
                  <a:tcPr marL="7620" marR="7620" marT="7620" marB="0" anchor="b"/>
                </a:tc>
                <a:tc>
                  <a:txBody>
                    <a:bodyPr/>
                    <a:lstStyle/>
                    <a:p>
                      <a:pPr algn="ctr" fontAlgn="b"/>
                      <a:endParaRPr lang="en-US" sz="1800" b="1" i="0" u="none" strike="noStrike">
                        <a:effectLst/>
                        <a:latin typeface="Verdana" panose="020B0604030504040204" pitchFamily="34" charset="0"/>
                      </a:endParaRPr>
                    </a:p>
                  </a:txBody>
                  <a:tcPr marL="7620" marR="7620" marT="7620" marB="0" anchor="b"/>
                </a:tc>
                <a:tc>
                  <a:txBody>
                    <a:bodyPr/>
                    <a:lstStyle/>
                    <a:p>
                      <a:pPr algn="ctr" fontAlgn="b"/>
                      <a:endParaRPr lang="en-US" sz="1800" b="1" i="0" u="none" strike="noStrike" dirty="0">
                        <a:effectLst/>
                        <a:latin typeface="Verdana" panose="020B0604030504040204" pitchFamily="34" charset="0"/>
                      </a:endParaRPr>
                    </a:p>
                  </a:txBody>
                  <a:tcPr marL="7620" marR="7620" marT="7620" marB="0" anchor="b"/>
                </a:tc>
                <a:tc>
                  <a:txBody>
                    <a:bodyPr/>
                    <a:lstStyle/>
                    <a:p>
                      <a:pPr algn="ctr" fontAlgn="b"/>
                      <a:r>
                        <a:rPr lang="en-US" sz="1800" b="1" u="none" strike="noStrike" dirty="0">
                          <a:effectLst/>
                        </a:rPr>
                        <a:t>End-of-year value</a:t>
                      </a:r>
                      <a:endParaRPr lang="en-US" sz="1800" b="1" i="0" u="none" strike="noStrike" dirty="0">
                        <a:effectLst/>
                        <a:latin typeface="Verdana" panose="020B0604030504040204" pitchFamily="34" charset="0"/>
                      </a:endParaRPr>
                    </a:p>
                  </a:txBody>
                  <a:tcPr marL="7620" marR="7620" marT="7620" marB="0" anchor="b"/>
                </a:tc>
                <a:tc>
                  <a:txBody>
                    <a:bodyPr/>
                    <a:lstStyle/>
                    <a:p>
                      <a:pPr algn="ctr" fontAlgn="b"/>
                      <a:r>
                        <a:rPr lang="en-US" sz="1800" b="1" u="none" strike="noStrike" dirty="0">
                          <a:effectLst/>
                        </a:rPr>
                        <a:t>Annual dividend</a:t>
                      </a:r>
                      <a:endParaRPr lang="en-US" sz="1800" b="1" i="0" u="none" strike="noStrike" dirty="0">
                        <a:effectLst/>
                        <a:latin typeface="Verdana" panose="020B0604030504040204" pitchFamily="34" charset="0"/>
                      </a:endParaRPr>
                    </a:p>
                  </a:txBody>
                  <a:tcPr marL="7620" marR="7620" marT="7620" marB="0" anchor="b"/>
                </a:tc>
              </a:tr>
              <a:tr h="200025">
                <a:tc>
                  <a:txBody>
                    <a:bodyPr/>
                    <a:lstStyle/>
                    <a:p>
                      <a:pPr algn="ctr" fontAlgn="b"/>
                      <a:r>
                        <a:rPr lang="en-US" sz="1800" b="1" u="none" strike="noStrike" dirty="0">
                          <a:effectLst/>
                        </a:rPr>
                        <a:t>Conditions</a:t>
                      </a:r>
                      <a:endParaRPr lang="en-US" sz="1800" b="1" i="0" u="none" strike="noStrike" dirty="0">
                        <a:effectLst/>
                        <a:latin typeface="Verdana" panose="020B0604030504040204" pitchFamily="34" charset="0"/>
                      </a:endParaRPr>
                    </a:p>
                  </a:txBody>
                  <a:tcPr marL="7620" marR="7620" marT="7620" marB="0" anchor="b"/>
                </a:tc>
                <a:tc>
                  <a:txBody>
                    <a:bodyPr/>
                    <a:lstStyle/>
                    <a:p>
                      <a:pPr algn="ctr" fontAlgn="b"/>
                      <a:r>
                        <a:rPr lang="en-US" sz="1800" b="1" u="none" strike="noStrike" dirty="0">
                          <a:effectLst/>
                        </a:rPr>
                        <a:t>Scenario, s</a:t>
                      </a:r>
                      <a:endParaRPr lang="en-US" sz="1800" b="1" i="0" u="none" strike="noStrike" dirty="0">
                        <a:effectLst/>
                        <a:latin typeface="Verdana" panose="020B0604030504040204" pitchFamily="34" charset="0"/>
                      </a:endParaRPr>
                    </a:p>
                  </a:txBody>
                  <a:tcPr marL="7620" marR="7620" marT="7620" marB="0" anchor="b"/>
                </a:tc>
                <a:tc>
                  <a:txBody>
                    <a:bodyPr/>
                    <a:lstStyle/>
                    <a:p>
                      <a:pPr algn="ctr" fontAlgn="b"/>
                      <a:r>
                        <a:rPr lang="en-US" sz="1800" b="1" u="none" strike="noStrike" dirty="0">
                          <a:effectLst/>
                        </a:rPr>
                        <a:t>Probability, p</a:t>
                      </a:r>
                      <a:endParaRPr lang="en-US" sz="1800" b="1" i="0" u="none" strike="noStrike" dirty="0">
                        <a:effectLst/>
                        <a:latin typeface="Verdana" panose="020B0604030504040204" pitchFamily="34" charset="0"/>
                      </a:endParaRPr>
                    </a:p>
                  </a:txBody>
                  <a:tcPr marL="7620" marR="7620" marT="7620" marB="0" anchor="b"/>
                </a:tc>
                <a:tc>
                  <a:txBody>
                    <a:bodyPr/>
                    <a:lstStyle/>
                    <a:p>
                      <a:pPr algn="ctr" fontAlgn="b"/>
                      <a:r>
                        <a:rPr lang="en-US" sz="1800" b="1" u="none" strike="noStrike" dirty="0">
                          <a:effectLst/>
                        </a:rPr>
                        <a:t>($ million)</a:t>
                      </a:r>
                      <a:endParaRPr lang="en-US" sz="1800" b="1" i="0" u="none" strike="noStrike" dirty="0">
                        <a:effectLst/>
                        <a:latin typeface="Verdana" panose="020B0604030504040204" pitchFamily="34" charset="0"/>
                      </a:endParaRPr>
                    </a:p>
                  </a:txBody>
                  <a:tcPr marL="7620" marR="7620" marT="7620" marB="0" anchor="b"/>
                </a:tc>
                <a:tc>
                  <a:txBody>
                    <a:bodyPr/>
                    <a:lstStyle/>
                    <a:p>
                      <a:pPr algn="ctr" fontAlgn="b"/>
                      <a:r>
                        <a:rPr lang="en-US" sz="1800" b="1" u="none" strike="noStrike" dirty="0">
                          <a:effectLst/>
                        </a:rPr>
                        <a:t>($ million)</a:t>
                      </a:r>
                      <a:endParaRPr lang="en-US" sz="1800" b="1" i="0" u="none" strike="noStrike" dirty="0">
                        <a:effectLst/>
                        <a:latin typeface="Verdana" panose="020B0604030504040204" pitchFamily="34" charset="0"/>
                      </a:endParaRPr>
                    </a:p>
                  </a:txBody>
                  <a:tcPr marL="7620" marR="7620" marT="7620" marB="0" anchor="b"/>
                </a:tc>
              </a:tr>
              <a:tr h="200025">
                <a:tc>
                  <a:txBody>
                    <a:bodyPr/>
                    <a:lstStyle/>
                    <a:p>
                      <a:pPr algn="l" fontAlgn="b"/>
                      <a:r>
                        <a:rPr lang="en-US" sz="1800" u="none" strike="noStrike">
                          <a:effectLst/>
                        </a:rPr>
                        <a:t>High growth</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a:effectLst/>
                        </a:rPr>
                        <a:t>1</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a:effectLst/>
                        </a:rPr>
                        <a:t>0.30</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dirty="0">
                          <a:effectLst/>
                        </a:rPr>
                        <a:t>35</a:t>
                      </a:r>
                      <a:endParaRPr lang="en-US" sz="1800" b="0" i="0" u="none" strike="noStrike" dirty="0">
                        <a:effectLst/>
                        <a:latin typeface="Verdana" panose="020B0604030504040204" pitchFamily="34" charset="0"/>
                      </a:endParaRPr>
                    </a:p>
                  </a:txBody>
                  <a:tcPr marL="7620" marR="7620" marT="7620" marB="0" anchor="b"/>
                </a:tc>
                <a:tc>
                  <a:txBody>
                    <a:bodyPr/>
                    <a:lstStyle/>
                    <a:p>
                      <a:pPr algn="ctr" fontAlgn="b"/>
                      <a:r>
                        <a:rPr lang="en-US" sz="1800" u="none" strike="noStrike">
                          <a:effectLst/>
                        </a:rPr>
                        <a:t>4.40</a:t>
                      </a:r>
                      <a:endParaRPr lang="en-US" sz="1800" b="0" i="0" u="none" strike="noStrike">
                        <a:effectLst/>
                        <a:latin typeface="Verdana" panose="020B0604030504040204" pitchFamily="34" charset="0"/>
                      </a:endParaRPr>
                    </a:p>
                  </a:txBody>
                  <a:tcPr marL="7620" marR="7620" marT="7620" marB="0" anchor="b"/>
                </a:tc>
              </a:tr>
              <a:tr h="200025">
                <a:tc>
                  <a:txBody>
                    <a:bodyPr/>
                    <a:lstStyle/>
                    <a:p>
                      <a:pPr algn="l" fontAlgn="b"/>
                      <a:r>
                        <a:rPr lang="en-US" sz="1800" u="none" strike="noStrike">
                          <a:effectLst/>
                        </a:rPr>
                        <a:t>Normal growth</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a:effectLst/>
                        </a:rPr>
                        <a:t>2</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a:effectLst/>
                        </a:rPr>
                        <a:t>0.45</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dirty="0">
                          <a:effectLst/>
                        </a:rPr>
                        <a:t>27</a:t>
                      </a:r>
                      <a:endParaRPr lang="en-US" sz="1800" b="0" i="0" u="none" strike="noStrike" dirty="0">
                        <a:effectLst/>
                        <a:latin typeface="Verdana" panose="020B0604030504040204" pitchFamily="34" charset="0"/>
                      </a:endParaRPr>
                    </a:p>
                  </a:txBody>
                  <a:tcPr marL="7620" marR="7620" marT="7620" marB="0" anchor="b"/>
                </a:tc>
                <a:tc>
                  <a:txBody>
                    <a:bodyPr/>
                    <a:lstStyle/>
                    <a:p>
                      <a:pPr algn="ctr" fontAlgn="b"/>
                      <a:r>
                        <a:rPr lang="en-US" sz="1800" u="none" strike="noStrike">
                          <a:effectLst/>
                        </a:rPr>
                        <a:t>4.00</a:t>
                      </a:r>
                      <a:endParaRPr lang="en-US" sz="1800" b="0" i="0" u="none" strike="noStrike">
                        <a:effectLst/>
                        <a:latin typeface="Verdana" panose="020B0604030504040204" pitchFamily="34" charset="0"/>
                      </a:endParaRPr>
                    </a:p>
                  </a:txBody>
                  <a:tcPr marL="7620" marR="7620" marT="7620" marB="0" anchor="b"/>
                </a:tc>
              </a:tr>
              <a:tr h="200025">
                <a:tc>
                  <a:txBody>
                    <a:bodyPr/>
                    <a:lstStyle/>
                    <a:p>
                      <a:pPr algn="l" fontAlgn="b"/>
                      <a:r>
                        <a:rPr lang="en-US" sz="1800" u="none" strike="noStrike">
                          <a:effectLst/>
                        </a:rPr>
                        <a:t>No growth</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a:effectLst/>
                        </a:rPr>
                        <a:t>3</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a:effectLst/>
                        </a:rPr>
                        <a:t>0.20</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dirty="0">
                          <a:effectLst/>
                        </a:rPr>
                        <a:t>15</a:t>
                      </a:r>
                      <a:endParaRPr lang="en-US" sz="1800" b="0" i="0" u="none" strike="noStrike" dirty="0">
                        <a:effectLst/>
                        <a:latin typeface="Verdana" panose="020B0604030504040204" pitchFamily="34" charset="0"/>
                      </a:endParaRPr>
                    </a:p>
                  </a:txBody>
                  <a:tcPr marL="7620" marR="7620" marT="7620" marB="0" anchor="b"/>
                </a:tc>
                <a:tc>
                  <a:txBody>
                    <a:bodyPr/>
                    <a:lstStyle/>
                    <a:p>
                      <a:pPr algn="ctr" fontAlgn="b"/>
                      <a:r>
                        <a:rPr lang="en-US" sz="1800" u="none" strike="noStrike">
                          <a:effectLst/>
                        </a:rPr>
                        <a:t>4.00</a:t>
                      </a:r>
                      <a:endParaRPr lang="en-US" sz="1800" b="0" i="0" u="none" strike="noStrike">
                        <a:effectLst/>
                        <a:latin typeface="Verdana" panose="020B0604030504040204" pitchFamily="34" charset="0"/>
                      </a:endParaRPr>
                    </a:p>
                  </a:txBody>
                  <a:tcPr marL="7620" marR="7620" marT="7620" marB="0" anchor="b"/>
                </a:tc>
              </a:tr>
              <a:tr h="320040">
                <a:tc>
                  <a:txBody>
                    <a:bodyPr/>
                    <a:lstStyle/>
                    <a:p>
                      <a:pPr algn="l" fontAlgn="b"/>
                      <a:r>
                        <a:rPr lang="en-US" sz="1800" u="none" strike="noStrike">
                          <a:effectLst/>
                        </a:rPr>
                        <a:t>Recession</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a:effectLst/>
                        </a:rPr>
                        <a:t>4</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a:effectLst/>
                        </a:rPr>
                        <a:t>0.05</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a:effectLst/>
                        </a:rPr>
                        <a:t>8</a:t>
                      </a:r>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dirty="0">
                          <a:effectLst/>
                        </a:rPr>
                        <a:t>2.00</a:t>
                      </a:r>
                      <a:endParaRPr lang="en-US" sz="1800" b="0" i="0" u="none" strike="noStrike" dirty="0">
                        <a:effectLst/>
                        <a:latin typeface="Verdana" panose="020B0604030504040204" pitchFamily="34" charset="0"/>
                      </a:endParaRPr>
                    </a:p>
                  </a:txBody>
                  <a:tcPr marL="7620" marR="7620" marT="7620" marB="0" anchor="b"/>
                </a:tc>
              </a:tr>
              <a:tr h="200025">
                <a:tc>
                  <a:txBody>
                    <a:bodyPr/>
                    <a:lstStyle/>
                    <a:p>
                      <a:pPr algn="l" fontAlgn="b"/>
                      <a:endParaRPr lang="en-US" sz="1800" b="0" i="0" u="none" strike="noStrike">
                        <a:effectLst/>
                        <a:latin typeface="Verdana" panose="020B0604030504040204" pitchFamily="34" charset="0"/>
                      </a:endParaRPr>
                    </a:p>
                  </a:txBody>
                  <a:tcPr marL="7620" marR="7620" marT="7620" marB="0" anchor="b"/>
                </a:tc>
                <a:tc>
                  <a:txBody>
                    <a:bodyPr/>
                    <a:lstStyle/>
                    <a:p>
                      <a:pPr algn="ctr" fontAlgn="b"/>
                      <a:endParaRPr lang="en-US" sz="1800" b="0" i="0" u="none" strike="noStrike">
                        <a:effectLst/>
                        <a:latin typeface="Verdana" panose="020B0604030504040204" pitchFamily="34" charset="0"/>
                      </a:endParaRPr>
                    </a:p>
                  </a:txBody>
                  <a:tcPr marL="7620" marR="7620" marT="7620" marB="0" anchor="b"/>
                </a:tc>
                <a:tc>
                  <a:txBody>
                    <a:bodyPr/>
                    <a:lstStyle/>
                    <a:p>
                      <a:pPr algn="ctr" fontAlgn="b"/>
                      <a:r>
                        <a:rPr lang="en-US" sz="1800" u="none" strike="noStrike">
                          <a:effectLst/>
                        </a:rPr>
                        <a:t>100%</a:t>
                      </a:r>
                      <a:endParaRPr lang="en-US" sz="1800" b="0" i="0" u="none" strike="noStrike">
                        <a:effectLst/>
                        <a:latin typeface="Verdana" panose="020B0604030504040204" pitchFamily="34" charset="0"/>
                      </a:endParaRPr>
                    </a:p>
                  </a:txBody>
                  <a:tcPr marL="7620" marR="7620" marT="7620" marB="0" anchor="b"/>
                </a:tc>
                <a:tc>
                  <a:txBody>
                    <a:bodyPr/>
                    <a:lstStyle/>
                    <a:p>
                      <a:pPr algn="ctr" fontAlgn="b"/>
                      <a:endParaRPr lang="en-US" sz="1800" b="0" i="0" u="none" strike="noStrike" dirty="0">
                        <a:effectLst/>
                        <a:latin typeface="Verdana" panose="020B0604030504040204" pitchFamily="34" charset="0"/>
                      </a:endParaRPr>
                    </a:p>
                  </a:txBody>
                  <a:tcPr marL="7620" marR="7620" marT="7620" marB="0" anchor="b"/>
                </a:tc>
                <a:tc>
                  <a:txBody>
                    <a:bodyPr/>
                    <a:lstStyle/>
                    <a:p>
                      <a:pPr algn="ctr" fontAlgn="b"/>
                      <a:endParaRPr lang="en-US" sz="1800" b="0" i="0" u="none" strike="noStrike" dirty="0">
                        <a:effectLst/>
                        <a:latin typeface="Verdana" panose="020B0604030504040204" pitchFamily="34" charset="0"/>
                      </a:endParaRPr>
                    </a:p>
                  </a:txBody>
                  <a:tcPr marL="7620" marR="7620" marT="7620" marB="0" anchor="b"/>
                </a:tc>
              </a:tr>
            </a:tbl>
          </a:graphicData>
        </a:graphic>
      </p:graphicFrame>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a:normAutofit fontScale="90000"/>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000" b="1" dirty="0" smtClean="0">
                <a:ea typeface="+mj-ea"/>
              </a:rPr>
              <a:t>5.2 Risk and Risk Premiums</a:t>
            </a:r>
          </a:p>
        </p:txBody>
      </p:sp>
      <p:sp>
        <p:nvSpPr>
          <p:cNvPr id="24578" name="Text Box 2"/>
          <p:cNvSpPr txBox="1">
            <a:spLocks noChangeArrowheads="1"/>
          </p:cNvSpPr>
          <p:nvPr/>
        </p:nvSpPr>
        <p:spPr bwMode="auto">
          <a:xfrm>
            <a:off x="457200" y="1371600"/>
            <a:ext cx="8534400" cy="4876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a:solidFill>
                  <a:srgbClr val="292934"/>
                </a:solidFill>
                <a:latin typeface="+mn-lt"/>
              </a:rPr>
              <a:t>Normality over Time</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When </a:t>
            </a:r>
            <a:r>
              <a:rPr lang="en-US" sz="2800" dirty="0">
                <a:solidFill>
                  <a:srgbClr val="CC00CC"/>
                </a:solidFill>
                <a:latin typeface="+mn-lt"/>
              </a:rPr>
              <a:t>returns over very short time periods </a:t>
            </a:r>
            <a:r>
              <a:rPr lang="en-US" sz="2800" dirty="0">
                <a:solidFill>
                  <a:srgbClr val="292934"/>
                </a:solidFill>
                <a:latin typeface="+mn-lt"/>
              </a:rPr>
              <a:t>are normally distributed, HPRs up to 1 month can be treated as normal</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CC00CC"/>
                </a:solidFill>
                <a:latin typeface="+mn-lt"/>
              </a:rPr>
              <a:t>Use</a:t>
            </a:r>
            <a:r>
              <a:rPr lang="en-US" sz="2800" dirty="0">
                <a:solidFill>
                  <a:srgbClr val="292934"/>
                </a:solidFill>
                <a:latin typeface="+mn-lt"/>
              </a:rPr>
              <a:t> </a:t>
            </a:r>
            <a:r>
              <a:rPr lang="en-US" sz="2800" dirty="0">
                <a:solidFill>
                  <a:srgbClr val="CC00CC"/>
                </a:solidFill>
                <a:latin typeface="+mn-lt"/>
              </a:rPr>
              <a:t>continuously compounded </a:t>
            </a:r>
            <a:r>
              <a:rPr lang="en-US" sz="2800" dirty="0">
                <a:solidFill>
                  <a:srgbClr val="292934"/>
                </a:solidFill>
                <a:latin typeface="+mn-lt"/>
              </a:rPr>
              <a:t>rates </a:t>
            </a:r>
            <a:r>
              <a:rPr lang="en-US" sz="2800" dirty="0">
                <a:solidFill>
                  <a:srgbClr val="0033CC"/>
                </a:solidFill>
                <a:latin typeface="+mn-lt"/>
              </a:rPr>
              <a:t>where normality plays crucial </a:t>
            </a:r>
            <a:r>
              <a:rPr lang="en-US" sz="2800" dirty="0" smtClean="0">
                <a:solidFill>
                  <a:srgbClr val="0033CC"/>
                </a:solidFill>
                <a:latin typeface="+mn-lt"/>
              </a:rPr>
              <a:t>role.</a:t>
            </a:r>
            <a:endParaRPr lang="en-US" sz="2800" dirty="0">
              <a:solidFill>
                <a:srgbClr val="0033CC"/>
              </a:solidFill>
              <a:latin typeface="+mn-lt"/>
            </a:endParaRP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t>Holding Period Return</a:t>
            </a:r>
            <a:endParaRPr lang="en-US" sz="3600" dirty="0"/>
          </a:p>
        </p:txBody>
      </p:sp>
      <p:sp>
        <p:nvSpPr>
          <p:cNvPr id="4" name="Content Placeholder 3"/>
          <p:cNvSpPr>
            <a:spLocks noGrp="1"/>
          </p:cNvSpPr>
          <p:nvPr>
            <p:ph sz="quarter" idx="1"/>
          </p:nvPr>
        </p:nvSpPr>
        <p:spPr/>
        <p:txBody>
          <a:bodyPr/>
          <a:lstStyle/>
          <a:p>
            <a:pPr>
              <a:lnSpc>
                <a:spcPct val="200000"/>
              </a:lnSpc>
            </a:pPr>
            <a:r>
              <a:rPr lang="en-US" b="1" u="sng" dirty="0" smtClean="0">
                <a:solidFill>
                  <a:srgbClr val="00B050"/>
                </a:solidFill>
              </a:rPr>
              <a:t>Important </a:t>
            </a:r>
            <a:r>
              <a:rPr lang="en-US" b="1" u="sng" dirty="0">
                <a:solidFill>
                  <a:srgbClr val="00B050"/>
                </a:solidFill>
              </a:rPr>
              <a:t>Points </a:t>
            </a:r>
          </a:p>
          <a:p>
            <a:pPr lvl="1">
              <a:lnSpc>
                <a:spcPct val="200000"/>
              </a:lnSpc>
            </a:pPr>
            <a:r>
              <a:rPr lang="en-US" sz="2400" dirty="0" smtClean="0"/>
              <a:t>Period </a:t>
            </a:r>
            <a:r>
              <a:rPr lang="en-US" sz="2400" dirty="0"/>
              <a:t>of Holding can be more than one year or less than one year </a:t>
            </a:r>
          </a:p>
          <a:p>
            <a:pPr lvl="1">
              <a:lnSpc>
                <a:spcPct val="200000"/>
              </a:lnSpc>
            </a:pPr>
            <a:r>
              <a:rPr lang="en-US" sz="2400" b="1" dirty="0" smtClean="0">
                <a:solidFill>
                  <a:schemeClr val="accent6">
                    <a:lumMod val="75000"/>
                  </a:schemeClr>
                </a:solidFill>
              </a:rPr>
              <a:t>HPY </a:t>
            </a:r>
            <a:r>
              <a:rPr lang="en-US" sz="2400" b="1" dirty="0">
                <a:solidFill>
                  <a:schemeClr val="accent6">
                    <a:lumMod val="75000"/>
                  </a:schemeClr>
                </a:solidFill>
              </a:rPr>
              <a:t>is never per annum </a:t>
            </a:r>
          </a:p>
          <a:p>
            <a:pPr lvl="1" algn="just">
              <a:lnSpc>
                <a:spcPct val="200000"/>
              </a:lnSpc>
            </a:pPr>
            <a:endParaRPr lang="en-US" dirty="0"/>
          </a:p>
          <a:p>
            <a:pPr algn="just">
              <a:lnSpc>
                <a:spcPct val="200000"/>
              </a:lnSpc>
            </a:pPr>
            <a:endParaRPr lang="en-US" dirty="0"/>
          </a:p>
        </p:txBody>
      </p:sp>
    </p:spTree>
    <p:extLst>
      <p:ext uri="{BB962C8B-B14F-4D97-AF65-F5344CB8AC3E}">
        <p14:creationId xmlns:p14="http://schemas.microsoft.com/office/powerpoint/2010/main" val="4266879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57200" y="274638"/>
            <a:ext cx="7467600" cy="868362"/>
          </a:xfrm>
        </p:spPr>
        <p:txBody>
          <a:bodyPr>
            <a:normAutofit fontScale="90000"/>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000" b="1" dirty="0" smtClean="0">
                <a:ea typeface="+mj-ea"/>
              </a:rPr>
              <a:t>5.2 Risk and Risk Premiums</a:t>
            </a:r>
          </a:p>
        </p:txBody>
      </p:sp>
      <p:sp>
        <p:nvSpPr>
          <p:cNvPr id="26626" name="Text Box 2"/>
          <p:cNvSpPr txBox="1">
            <a:spLocks noChangeArrowheads="1"/>
          </p:cNvSpPr>
          <p:nvPr/>
        </p:nvSpPr>
        <p:spPr bwMode="auto">
          <a:xfrm>
            <a:off x="457200" y="1322614"/>
            <a:ext cx="8153400" cy="4062186"/>
          </a:xfrm>
          <a:prstGeom prst="rect">
            <a:avLst/>
          </a:prstGeom>
          <a:noFill/>
          <a:ln w="9525">
            <a:noFill/>
            <a:miter lim="800000"/>
            <a:headEnd/>
            <a:tailEnd/>
          </a:ln>
        </p:spPr>
        <p:txBody>
          <a:bodyPr lIns="90000" tIns="45000" rIns="90000" bIns="45000"/>
          <a:lstStyle/>
          <a:p>
            <a:pPr marL="182563"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FF0000"/>
                </a:solidFill>
                <a:latin typeface="+mn-lt"/>
              </a:rPr>
              <a:t>Deviation from Normality and Value at </a:t>
            </a:r>
            <a:r>
              <a:rPr lang="en-US" sz="2400" dirty="0" smtClean="0">
                <a:solidFill>
                  <a:srgbClr val="FF0000"/>
                </a:solidFill>
                <a:latin typeface="+mn-lt"/>
              </a:rPr>
              <a:t>Risk (</a:t>
            </a:r>
            <a:r>
              <a:rPr lang="en-US" sz="2400" dirty="0" err="1" smtClean="0">
                <a:solidFill>
                  <a:srgbClr val="FF0000"/>
                </a:solidFill>
                <a:latin typeface="+mn-lt"/>
              </a:rPr>
              <a:t>VaR</a:t>
            </a:r>
            <a:r>
              <a:rPr lang="en-US" sz="2400" dirty="0" smtClean="0">
                <a:solidFill>
                  <a:srgbClr val="FF0000"/>
                </a:solidFill>
                <a:latin typeface="+mn-lt"/>
              </a:rPr>
              <a:t>)</a:t>
            </a:r>
            <a:endParaRPr lang="en-US" sz="2400" dirty="0">
              <a:solidFill>
                <a:srgbClr val="FF0000"/>
              </a:solidFill>
              <a:latin typeface="+mn-lt"/>
            </a:endParaRPr>
          </a:p>
          <a:p>
            <a:pPr marL="457200" lvl="1"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33CC"/>
                </a:solidFill>
                <a:latin typeface="+mn-lt"/>
              </a:rPr>
              <a:t>Kurtosis:</a:t>
            </a:r>
            <a:r>
              <a:rPr lang="en-US" sz="2400" dirty="0">
                <a:solidFill>
                  <a:srgbClr val="292934"/>
                </a:solidFill>
                <a:latin typeface="+mn-lt"/>
              </a:rPr>
              <a:t> Measure of </a:t>
            </a:r>
            <a:r>
              <a:rPr lang="en-US" sz="2400" dirty="0">
                <a:solidFill>
                  <a:srgbClr val="CC00CC"/>
                </a:solidFill>
                <a:latin typeface="+mn-lt"/>
              </a:rPr>
              <a:t>fatness of tails </a:t>
            </a:r>
            <a:r>
              <a:rPr lang="en-US" sz="2400" dirty="0">
                <a:solidFill>
                  <a:srgbClr val="292934"/>
                </a:solidFill>
                <a:latin typeface="+mn-lt"/>
              </a:rPr>
              <a:t>of probability distribution; </a:t>
            </a:r>
            <a:r>
              <a:rPr lang="en-US" sz="2400" dirty="0">
                <a:solidFill>
                  <a:srgbClr val="00B050"/>
                </a:solidFill>
                <a:latin typeface="+mn-lt"/>
              </a:rPr>
              <a:t>indicates likelihood of extreme outcomes</a:t>
            </a:r>
          </a:p>
          <a:p>
            <a:pPr marL="457200" lvl="1"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FF0000"/>
                </a:solidFill>
                <a:latin typeface="+mn-lt"/>
              </a:rPr>
              <a:t>Skew: </a:t>
            </a:r>
            <a:r>
              <a:rPr lang="en-US" sz="2400" dirty="0">
                <a:solidFill>
                  <a:srgbClr val="292934"/>
                </a:solidFill>
                <a:latin typeface="+mn-lt"/>
              </a:rPr>
              <a:t>Measure of </a:t>
            </a:r>
            <a:r>
              <a:rPr lang="en-US" sz="2400" dirty="0">
                <a:solidFill>
                  <a:srgbClr val="00B050"/>
                </a:solidFill>
                <a:latin typeface="+mn-lt"/>
              </a:rPr>
              <a:t>asymmetry of probability </a:t>
            </a:r>
            <a:r>
              <a:rPr lang="en-US" sz="2400" dirty="0" smtClean="0">
                <a:solidFill>
                  <a:srgbClr val="00B050"/>
                </a:solidFill>
                <a:latin typeface="+mn-lt"/>
              </a:rPr>
              <a:t>distribution</a:t>
            </a:r>
            <a:endParaRPr lang="en-US" sz="2400" dirty="0">
              <a:solidFill>
                <a:srgbClr val="00B050"/>
              </a:solidFill>
              <a:latin typeface="+mn-lt"/>
            </a:endParaRPr>
          </a:p>
        </p:txBody>
      </p:sp>
      <p:pic>
        <p:nvPicPr>
          <p:cNvPr id="2" name="Picture 1"/>
          <p:cNvPicPr>
            <a:picLocks noChangeAspect="1"/>
          </p:cNvPicPr>
          <p:nvPr/>
        </p:nvPicPr>
        <p:blipFill>
          <a:blip r:embed="rId3"/>
          <a:stretch>
            <a:fillRect/>
          </a:stretch>
        </p:blipFill>
        <p:spPr>
          <a:xfrm>
            <a:off x="1066800" y="3937000"/>
            <a:ext cx="6858000" cy="2895600"/>
          </a:xfrm>
          <a:prstGeom prst="rect">
            <a:avLst/>
          </a:prstGeom>
        </p:spPr>
      </p:pic>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sz="quarter" idx="1"/>
          </p:nvPr>
        </p:nvSpPr>
        <p:spPr/>
        <p:txBody>
          <a:bodyPr/>
          <a:lstStyle/>
          <a:p>
            <a:pPr algn="just"/>
            <a:r>
              <a:rPr lang="en-US" dirty="0"/>
              <a:t>When returns are </a:t>
            </a:r>
            <a:r>
              <a:rPr lang="en-US" dirty="0">
                <a:solidFill>
                  <a:srgbClr val="CC00CC"/>
                </a:solidFill>
              </a:rPr>
              <a:t>normal</a:t>
            </a:r>
            <a:r>
              <a:rPr lang="en-US" dirty="0" smtClean="0"/>
              <a:t>, knowing </a:t>
            </a:r>
            <a:r>
              <a:rPr lang="en-US" dirty="0"/>
              <a:t>just the </a:t>
            </a:r>
            <a:r>
              <a:rPr lang="en-US" dirty="0">
                <a:solidFill>
                  <a:srgbClr val="00B050"/>
                </a:solidFill>
              </a:rPr>
              <a:t>mean and standard deviation allows us to fully describe the entire distribution.</a:t>
            </a:r>
          </a:p>
          <a:p>
            <a:pPr lvl="1" algn="just"/>
            <a:r>
              <a:rPr lang="en-US" dirty="0" smtClean="0"/>
              <a:t>No </a:t>
            </a:r>
            <a:r>
              <a:rPr lang="en-US" dirty="0"/>
              <a:t>need to </a:t>
            </a:r>
            <a:r>
              <a:rPr lang="en-US" dirty="0" smtClean="0">
                <a:solidFill>
                  <a:srgbClr val="00B050"/>
                </a:solidFill>
              </a:rPr>
              <a:t>estimate </a:t>
            </a:r>
            <a:r>
              <a:rPr lang="en-US" dirty="0" err="1" smtClean="0">
                <a:solidFill>
                  <a:srgbClr val="00B050"/>
                </a:solidFill>
              </a:rPr>
              <a:t>VaR</a:t>
            </a:r>
            <a:r>
              <a:rPr lang="en-US" dirty="0" smtClean="0">
                <a:solidFill>
                  <a:srgbClr val="00B050"/>
                </a:solidFill>
              </a:rPr>
              <a:t> explicitly- </a:t>
            </a:r>
            <a:r>
              <a:rPr lang="en-US" dirty="0" smtClean="0"/>
              <a:t>we can </a:t>
            </a:r>
            <a:r>
              <a:rPr lang="en-US" dirty="0"/>
              <a:t>calculate it exactly from </a:t>
            </a:r>
            <a:r>
              <a:rPr lang="en-US" dirty="0" smtClean="0"/>
              <a:t>the properties </a:t>
            </a:r>
            <a:r>
              <a:rPr lang="en-US" dirty="0"/>
              <a:t>of the normal distribution. </a:t>
            </a:r>
            <a:endParaRPr lang="en-US" dirty="0"/>
          </a:p>
          <a:p>
            <a:pPr algn="just"/>
            <a:r>
              <a:rPr lang="en-US" dirty="0" smtClean="0"/>
              <a:t>When </a:t>
            </a:r>
            <a:r>
              <a:rPr lang="en-US" dirty="0"/>
              <a:t>returns are not normal, the </a:t>
            </a:r>
            <a:r>
              <a:rPr lang="en-US" dirty="0" err="1">
                <a:solidFill>
                  <a:srgbClr val="FF0000"/>
                </a:solidFill>
              </a:rPr>
              <a:t>VaR</a:t>
            </a:r>
            <a:r>
              <a:rPr lang="en-US" dirty="0">
                <a:solidFill>
                  <a:srgbClr val="FF0000"/>
                </a:solidFill>
              </a:rPr>
              <a:t> conveys </a:t>
            </a:r>
            <a:r>
              <a:rPr lang="en-US" dirty="0" smtClean="0">
                <a:solidFill>
                  <a:srgbClr val="FF0000"/>
                </a:solidFill>
              </a:rPr>
              <a:t>important additional </a:t>
            </a:r>
            <a:r>
              <a:rPr lang="en-US" dirty="0">
                <a:solidFill>
                  <a:srgbClr val="FF0000"/>
                </a:solidFill>
              </a:rPr>
              <a:t>information </a:t>
            </a:r>
            <a:r>
              <a:rPr lang="en-US" dirty="0"/>
              <a:t>beyond mean and standard deviation. </a:t>
            </a:r>
            <a:endParaRPr lang="en-US" dirty="0" smtClean="0"/>
          </a:p>
          <a:p>
            <a:pPr lvl="1" algn="just"/>
            <a:r>
              <a:rPr lang="en-US" dirty="0" smtClean="0"/>
              <a:t>It </a:t>
            </a:r>
            <a:r>
              <a:rPr lang="en-US" dirty="0"/>
              <a:t>gives us additional </a:t>
            </a:r>
            <a:r>
              <a:rPr lang="en-US" dirty="0" smtClean="0"/>
              <a:t>insight into </a:t>
            </a:r>
            <a:r>
              <a:rPr lang="en-US" dirty="0"/>
              <a:t>the shape of the distribution, for example, </a:t>
            </a:r>
            <a:r>
              <a:rPr lang="en-US" dirty="0" err="1">
                <a:solidFill>
                  <a:srgbClr val="FF0000"/>
                </a:solidFill>
              </a:rPr>
              <a:t>skewness</a:t>
            </a:r>
            <a:r>
              <a:rPr lang="en-US" dirty="0">
                <a:solidFill>
                  <a:srgbClr val="FF0000"/>
                </a:solidFill>
              </a:rPr>
              <a:t> or risk of extreme negative outcomes</a:t>
            </a:r>
            <a:endParaRPr lang="en-US" dirty="0">
              <a:solidFill>
                <a:srgbClr val="FF0000"/>
              </a:solidFill>
            </a:endParaRPr>
          </a:p>
        </p:txBody>
      </p:sp>
    </p:spTree>
    <p:extLst>
      <p:ext uri="{BB962C8B-B14F-4D97-AF65-F5344CB8AC3E}">
        <p14:creationId xmlns:p14="http://schemas.microsoft.com/office/powerpoint/2010/main" val="3550582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153400" cy="1143000"/>
          </a:xfrm>
        </p:spPr>
        <p:txBody>
          <a:bodyPr>
            <a:normAutofit fontScale="90000"/>
          </a:bodyPr>
          <a:lstStyle/>
          <a:p>
            <a:r>
              <a:rPr lang="en-US" sz="4400" b="1" dirty="0">
                <a:solidFill>
                  <a:srgbClr val="0070C0"/>
                </a:solidFill>
              </a:rPr>
              <a:t>Using Time Series of Return</a:t>
            </a:r>
            <a:r>
              <a:rPr lang="en-US" sz="2800" b="1" dirty="0">
                <a:solidFill>
                  <a:srgbClr val="0070C0"/>
                </a:solidFill>
              </a:rPr>
              <a:t/>
            </a:r>
            <a:br>
              <a:rPr lang="en-US" sz="2800" b="1" dirty="0">
                <a:solidFill>
                  <a:srgbClr val="0070C0"/>
                </a:solidFill>
              </a:rPr>
            </a:br>
            <a:endParaRPr lang="en-US" b="1" dirty="0">
              <a:solidFill>
                <a:srgbClr val="0070C0"/>
              </a:solidFill>
            </a:endParaRPr>
          </a:p>
        </p:txBody>
      </p:sp>
      <p:sp>
        <p:nvSpPr>
          <p:cNvPr id="4" name="Content Placeholder 3"/>
          <p:cNvSpPr>
            <a:spLocks noGrp="1"/>
          </p:cNvSpPr>
          <p:nvPr>
            <p:ph sz="quarter" idx="1"/>
          </p:nvPr>
        </p:nvSpPr>
        <p:spPr>
          <a:xfrm>
            <a:off x="457200" y="1450295"/>
            <a:ext cx="7467600" cy="4873752"/>
          </a:xfrm>
        </p:spPr>
        <p:txBody>
          <a:bodyPr/>
          <a:lstStyle/>
          <a:p>
            <a:pPr marL="457200" lvl="1" indent="-180975" algn="just">
              <a:spcAft>
                <a:spcPts val="1138"/>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B050"/>
                </a:solidFill>
              </a:rPr>
              <a:t>Scenario </a:t>
            </a:r>
            <a:r>
              <a:rPr lang="en-US" sz="2400" dirty="0">
                <a:solidFill>
                  <a:srgbClr val="00B050"/>
                </a:solidFill>
              </a:rPr>
              <a:t>analysis </a:t>
            </a:r>
            <a:r>
              <a:rPr lang="en-US" sz="2400" dirty="0">
                <a:solidFill>
                  <a:srgbClr val="292934"/>
                </a:solidFill>
              </a:rPr>
              <a:t>derived from </a:t>
            </a:r>
            <a:r>
              <a:rPr lang="en-US" sz="2400" dirty="0">
                <a:solidFill>
                  <a:srgbClr val="FF0000"/>
                </a:solidFill>
              </a:rPr>
              <a:t>sample history of returns</a:t>
            </a:r>
          </a:p>
          <a:p>
            <a:pPr marL="457200" lvl="1" indent="-180975" algn="just">
              <a:spcAft>
                <a:spcPts val="1138"/>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292934"/>
                </a:solidFill>
              </a:rPr>
              <a:t>Variance and standard deviation estimates from </a:t>
            </a:r>
            <a:r>
              <a:rPr lang="en-US" sz="2400" dirty="0" smtClean="0">
                <a:solidFill>
                  <a:srgbClr val="292934"/>
                </a:solidFill>
              </a:rPr>
              <a:t>time </a:t>
            </a:r>
            <a:r>
              <a:rPr lang="en-US" sz="2400" dirty="0">
                <a:solidFill>
                  <a:srgbClr val="292934"/>
                </a:solidFill>
              </a:rPr>
              <a:t>series of returns</a:t>
            </a:r>
            <a:r>
              <a:rPr lang="en-US" sz="2400" dirty="0" smtClean="0">
                <a:solidFill>
                  <a:srgbClr val="292934"/>
                </a:solidFill>
              </a:rPr>
              <a:t>:</a:t>
            </a:r>
          </a:p>
          <a:p>
            <a:pPr marL="457200" lvl="1" indent="-180975" algn="just">
              <a:spcAft>
                <a:spcPts val="1138"/>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292934"/>
              </a:solidFill>
            </a:endParaRPr>
          </a:p>
          <a:p>
            <a:pPr marL="457200" lvl="1" indent="-180975" algn="just">
              <a:spcAft>
                <a:spcPts val="1138"/>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292934"/>
              </a:solidFill>
            </a:endParaRPr>
          </a:p>
          <a:p>
            <a:pPr marL="457200" lvl="1" indent="-180975" algn="just">
              <a:spcAft>
                <a:spcPts val="1138"/>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292934"/>
              </a:solidFill>
            </a:endParaRPr>
          </a:p>
          <a:p>
            <a:pPr marL="457200" lvl="1" indent="-180975" algn="just">
              <a:spcAft>
                <a:spcPts val="1138"/>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FF0000"/>
                </a:solidFill>
              </a:rPr>
              <a:t>See example 5.4 p. 122</a:t>
            </a:r>
          </a:p>
          <a:p>
            <a:pPr marL="457200" lvl="1" indent="-180975" algn="just">
              <a:spcAft>
                <a:spcPts val="1138"/>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292934"/>
              </a:solidFill>
            </a:endParaRPr>
          </a:p>
          <a:p>
            <a:pPr algn="just"/>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71512" y="3520458"/>
            <a:ext cx="7724775" cy="733425"/>
          </a:xfrm>
          <a:prstGeom prst="rect">
            <a:avLst/>
          </a:prstGeom>
          <a:noFill/>
          <a:ln w="9525">
            <a:noFill/>
            <a:miter lim="800000"/>
            <a:headEnd/>
            <a:tailEnd/>
          </a:ln>
        </p:spPr>
      </p:pic>
    </p:spTree>
    <p:extLst>
      <p:ext uri="{BB962C8B-B14F-4D97-AF65-F5344CB8AC3E}">
        <p14:creationId xmlns:p14="http://schemas.microsoft.com/office/powerpoint/2010/main" val="3935466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57200" y="274638"/>
            <a:ext cx="7467600" cy="868362"/>
          </a:xfrm>
        </p:spPr>
        <p:txBody>
          <a:bodyPr>
            <a:norm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600" b="1" dirty="0" smtClean="0">
                <a:solidFill>
                  <a:srgbClr val="0070C0"/>
                </a:solidFill>
                <a:ea typeface="+mj-ea"/>
              </a:rPr>
              <a:t>5.2 Risk and Risk Premiums</a:t>
            </a:r>
          </a:p>
        </p:txBody>
      </p:sp>
      <p:sp>
        <p:nvSpPr>
          <p:cNvPr id="26626" name="Text Box 2"/>
          <p:cNvSpPr txBox="1">
            <a:spLocks noChangeArrowheads="1"/>
          </p:cNvSpPr>
          <p:nvPr/>
        </p:nvSpPr>
        <p:spPr bwMode="auto">
          <a:xfrm>
            <a:off x="457200" y="1752600"/>
            <a:ext cx="8077200" cy="3632200"/>
          </a:xfrm>
          <a:prstGeom prst="rect">
            <a:avLst/>
          </a:prstGeom>
          <a:noFill/>
          <a:ln w="9525">
            <a:noFill/>
            <a:miter lim="800000"/>
            <a:headEnd/>
            <a:tailEnd/>
          </a:ln>
        </p:spPr>
        <p:txBody>
          <a:bodyPr lIns="90000" tIns="45000" rIns="90000" bIns="45000"/>
          <a:lstStyle/>
          <a:p>
            <a:pPr marL="1588" algn="just">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solidFill>
                  <a:srgbClr val="292934"/>
                </a:solidFill>
                <a:latin typeface="+mn-lt"/>
              </a:rPr>
              <a:t>Suppose </a:t>
            </a:r>
            <a:r>
              <a:rPr lang="en-US" sz="3200" dirty="0">
                <a:solidFill>
                  <a:srgbClr val="292934"/>
                </a:solidFill>
                <a:latin typeface="+mn-lt"/>
              </a:rPr>
              <a:t>you’ve estimated that the </a:t>
            </a:r>
            <a:r>
              <a:rPr lang="en-US" sz="3200" dirty="0">
                <a:solidFill>
                  <a:srgbClr val="0070C0"/>
                </a:solidFill>
                <a:latin typeface="+mn-lt"/>
              </a:rPr>
              <a:t>fifth-percentile value at risk</a:t>
            </a:r>
            <a:r>
              <a:rPr lang="en-US" sz="3200" dirty="0">
                <a:solidFill>
                  <a:srgbClr val="292934"/>
                </a:solidFill>
                <a:latin typeface="+mn-lt"/>
              </a:rPr>
              <a:t> of a portfolio is </a:t>
            </a:r>
            <a:r>
              <a:rPr lang="en-US" sz="3200" dirty="0">
                <a:solidFill>
                  <a:srgbClr val="FF0000"/>
                </a:solidFill>
                <a:latin typeface="+mn-lt"/>
              </a:rPr>
              <a:t>–30%. </a:t>
            </a:r>
            <a:r>
              <a:rPr lang="en-US" sz="3200" dirty="0">
                <a:solidFill>
                  <a:srgbClr val="292934"/>
                </a:solidFill>
                <a:latin typeface="+mn-lt"/>
              </a:rPr>
              <a:t>Now you wish to </a:t>
            </a:r>
            <a:r>
              <a:rPr lang="en-US" sz="3200" dirty="0">
                <a:solidFill>
                  <a:srgbClr val="0070C0"/>
                </a:solidFill>
                <a:latin typeface="+mn-lt"/>
              </a:rPr>
              <a:t>estimate the portfolio’s first-percentile </a:t>
            </a:r>
            <a:r>
              <a:rPr lang="en-US" sz="3200" dirty="0" err="1">
                <a:solidFill>
                  <a:srgbClr val="0070C0"/>
                </a:solidFill>
                <a:latin typeface="+mn-lt"/>
              </a:rPr>
              <a:t>VaR</a:t>
            </a:r>
            <a:r>
              <a:rPr lang="en-US" sz="3200" dirty="0">
                <a:solidFill>
                  <a:srgbClr val="0070C0"/>
                </a:solidFill>
                <a:latin typeface="+mn-lt"/>
              </a:rPr>
              <a:t> </a:t>
            </a:r>
            <a:r>
              <a:rPr lang="en-US" sz="3200" dirty="0">
                <a:solidFill>
                  <a:srgbClr val="292934"/>
                </a:solidFill>
                <a:latin typeface="+mn-lt"/>
              </a:rPr>
              <a:t>(the value below which lie 1% of the returns). </a:t>
            </a:r>
            <a:endParaRPr lang="en-US" sz="3200" dirty="0" smtClean="0">
              <a:solidFill>
                <a:srgbClr val="292934"/>
              </a:solidFill>
              <a:latin typeface="+mn-lt"/>
            </a:endParaRPr>
          </a:p>
          <a:p>
            <a:pPr marL="1588" algn="just">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solidFill>
                  <a:srgbClr val="292934"/>
                </a:solidFill>
                <a:latin typeface="+mn-lt"/>
              </a:rPr>
              <a:t>Will </a:t>
            </a:r>
            <a:r>
              <a:rPr lang="en-US" sz="3200" dirty="0">
                <a:solidFill>
                  <a:srgbClr val="292934"/>
                </a:solidFill>
                <a:latin typeface="+mn-lt"/>
              </a:rPr>
              <a:t>the 1% </a:t>
            </a:r>
            <a:r>
              <a:rPr lang="en-US" sz="3200" dirty="0" err="1">
                <a:solidFill>
                  <a:srgbClr val="292934"/>
                </a:solidFill>
                <a:latin typeface="+mn-lt"/>
              </a:rPr>
              <a:t>VaR</a:t>
            </a:r>
            <a:r>
              <a:rPr lang="en-US" sz="3200" dirty="0">
                <a:solidFill>
                  <a:srgbClr val="292934"/>
                </a:solidFill>
                <a:latin typeface="+mn-lt"/>
              </a:rPr>
              <a:t> be greater or less than –</a:t>
            </a:r>
            <a:r>
              <a:rPr lang="en-US" sz="3200" dirty="0" smtClean="0">
                <a:solidFill>
                  <a:srgbClr val="292934"/>
                </a:solidFill>
                <a:latin typeface="+mn-lt"/>
              </a:rPr>
              <a:t>30%?</a:t>
            </a:r>
            <a:endParaRPr lang="en-US" sz="3200" dirty="0">
              <a:solidFill>
                <a:srgbClr val="292934"/>
              </a:solidFill>
              <a:latin typeface="+mn-lt"/>
            </a:endParaRPr>
          </a:p>
        </p:txBody>
      </p:sp>
    </p:spTree>
    <p:extLst>
      <p:ext uri="{BB962C8B-B14F-4D97-AF65-F5344CB8AC3E}">
        <p14:creationId xmlns:p14="http://schemas.microsoft.com/office/powerpoint/2010/main" val="2088042294"/>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792162"/>
          </a:xfrm>
        </p:spPr>
        <p:txBody>
          <a:bodyPr>
            <a:normAutofit/>
          </a:bodyPr>
          <a:lstStyle/>
          <a:p>
            <a:r>
              <a:rPr lang="en-US" sz="3600" b="1" dirty="0"/>
              <a:t>5.2 Risk and Risk Premiums</a:t>
            </a:r>
            <a:endParaRPr lang="en-US" sz="3200" dirty="0"/>
          </a:p>
        </p:txBody>
      </p:sp>
      <p:sp>
        <p:nvSpPr>
          <p:cNvPr id="4" name="Content Placeholder 3"/>
          <p:cNvSpPr>
            <a:spLocks noGrp="1"/>
          </p:cNvSpPr>
          <p:nvPr>
            <p:ph sz="quarter" idx="1"/>
          </p:nvPr>
        </p:nvSpPr>
        <p:spPr/>
        <p:txBody>
          <a:bodyPr/>
          <a:lstStyle/>
          <a:p>
            <a:pPr algn="just"/>
            <a:r>
              <a:rPr lang="en-US" dirty="0" smtClean="0">
                <a:solidFill>
                  <a:srgbClr val="FF0000"/>
                </a:solidFill>
              </a:rPr>
              <a:t>Reward</a:t>
            </a:r>
            <a:r>
              <a:rPr lang="en-US" dirty="0" smtClean="0"/>
              <a:t> is measured as </a:t>
            </a:r>
            <a:r>
              <a:rPr lang="en-US" dirty="0"/>
              <a:t>the </a:t>
            </a:r>
            <a:r>
              <a:rPr lang="en-US" dirty="0">
                <a:solidFill>
                  <a:srgbClr val="00B050"/>
                </a:solidFill>
              </a:rPr>
              <a:t>difference between the </a:t>
            </a:r>
            <a:r>
              <a:rPr lang="en-US" u="sng" dirty="0">
                <a:solidFill>
                  <a:srgbClr val="00B050"/>
                </a:solidFill>
              </a:rPr>
              <a:t>expected HPR </a:t>
            </a:r>
            <a:r>
              <a:rPr lang="en-US" dirty="0">
                <a:solidFill>
                  <a:srgbClr val="00B050"/>
                </a:solidFill>
              </a:rPr>
              <a:t>on the index </a:t>
            </a:r>
            <a:r>
              <a:rPr lang="en-US" dirty="0" smtClean="0">
                <a:solidFill>
                  <a:srgbClr val="00B050"/>
                </a:solidFill>
              </a:rPr>
              <a:t>fund and </a:t>
            </a:r>
            <a:r>
              <a:rPr lang="en-US" dirty="0">
                <a:solidFill>
                  <a:srgbClr val="00B050"/>
                </a:solidFill>
              </a:rPr>
              <a:t>the </a:t>
            </a:r>
            <a:r>
              <a:rPr lang="en-US" b="1" u="sng" dirty="0">
                <a:solidFill>
                  <a:srgbClr val="00B050"/>
                </a:solidFill>
              </a:rPr>
              <a:t>risk-free rate</a:t>
            </a:r>
            <a:r>
              <a:rPr lang="en-US" b="1" dirty="0"/>
              <a:t>, </a:t>
            </a:r>
            <a:r>
              <a:rPr lang="en-US" dirty="0"/>
              <a:t>the rate you can earn on </a:t>
            </a:r>
            <a:r>
              <a:rPr lang="en-US" dirty="0" smtClean="0"/>
              <a:t>treasury bills.</a:t>
            </a:r>
          </a:p>
          <a:p>
            <a:pPr lvl="1" algn="just"/>
            <a:r>
              <a:rPr lang="en-US" dirty="0" smtClean="0"/>
              <a:t>This </a:t>
            </a:r>
            <a:r>
              <a:rPr lang="en-US" dirty="0"/>
              <a:t>difference the </a:t>
            </a:r>
            <a:r>
              <a:rPr lang="en-US" b="1" dirty="0" smtClean="0">
                <a:solidFill>
                  <a:srgbClr val="AC0000"/>
                </a:solidFill>
              </a:rPr>
              <a:t>risk premium</a:t>
            </a:r>
            <a:r>
              <a:rPr lang="en-US" b="1" dirty="0" smtClean="0"/>
              <a:t>.(Ext-ante)</a:t>
            </a:r>
          </a:p>
          <a:p>
            <a:pPr algn="just"/>
            <a:r>
              <a:rPr lang="en-US" dirty="0" smtClean="0">
                <a:solidFill>
                  <a:srgbClr val="AC0000"/>
                </a:solidFill>
              </a:rPr>
              <a:t>Excess return </a:t>
            </a:r>
            <a:r>
              <a:rPr lang="en-US" dirty="0" smtClean="0"/>
              <a:t>is the </a:t>
            </a:r>
            <a:r>
              <a:rPr lang="en-US" dirty="0" smtClean="0">
                <a:solidFill>
                  <a:srgbClr val="0033CC"/>
                </a:solidFill>
              </a:rPr>
              <a:t>rate </a:t>
            </a:r>
            <a:r>
              <a:rPr lang="en-US" dirty="0">
                <a:solidFill>
                  <a:srgbClr val="0033CC"/>
                </a:solidFill>
              </a:rPr>
              <a:t>of return in excess </a:t>
            </a:r>
            <a:r>
              <a:rPr lang="en-US" dirty="0" smtClean="0">
                <a:solidFill>
                  <a:srgbClr val="0033CC"/>
                </a:solidFill>
              </a:rPr>
              <a:t>of the risk-free rate. (Ex-post)</a:t>
            </a:r>
          </a:p>
          <a:p>
            <a:pPr algn="just"/>
            <a:r>
              <a:rPr lang="en-US" dirty="0"/>
              <a:t>The degree to which investors are willing to commit funds to stocks depends on </a:t>
            </a:r>
            <a:r>
              <a:rPr lang="en-US" b="1" dirty="0" smtClean="0">
                <a:solidFill>
                  <a:srgbClr val="FF0000"/>
                </a:solidFill>
              </a:rPr>
              <a:t>risk aversion.</a:t>
            </a:r>
          </a:p>
          <a:p>
            <a:pPr lvl="1" algn="just"/>
            <a:r>
              <a:rPr lang="en-US" dirty="0">
                <a:solidFill>
                  <a:schemeClr val="accent6">
                    <a:lumMod val="50000"/>
                  </a:schemeClr>
                </a:solidFill>
              </a:rPr>
              <a:t>Reluctance to accept risk.</a:t>
            </a:r>
            <a:endParaRPr lang="en-US" dirty="0">
              <a:solidFill>
                <a:schemeClr val="accent6">
                  <a:lumMod val="50000"/>
                </a:schemeClr>
              </a:solidFill>
            </a:endParaRPr>
          </a:p>
        </p:txBody>
      </p:sp>
    </p:spTree>
    <p:extLst>
      <p:ext uri="{BB962C8B-B14F-4D97-AF65-F5344CB8AC3E}">
        <p14:creationId xmlns:p14="http://schemas.microsoft.com/office/powerpoint/2010/main" val="3955404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274638"/>
            <a:ext cx="7467600" cy="868362"/>
          </a:xfrm>
        </p:spPr>
        <p:txBody>
          <a:bodyPr>
            <a:normAutofit fontScale="90000"/>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000" b="1" dirty="0" smtClean="0">
                <a:ea typeface="+mj-ea"/>
              </a:rPr>
              <a:t>5.2 Risk and Risk Premiums</a:t>
            </a:r>
          </a:p>
        </p:txBody>
      </p:sp>
      <p:sp>
        <p:nvSpPr>
          <p:cNvPr id="30722" name="Text Box 2"/>
          <p:cNvSpPr txBox="1">
            <a:spLocks noChangeArrowheads="1"/>
          </p:cNvSpPr>
          <p:nvPr/>
        </p:nvSpPr>
        <p:spPr bwMode="auto">
          <a:xfrm>
            <a:off x="457200" y="1143000"/>
            <a:ext cx="7924800" cy="4876800"/>
          </a:xfrm>
          <a:prstGeom prst="rect">
            <a:avLst/>
          </a:prstGeom>
          <a:noFill/>
          <a:ln w="9525">
            <a:noFill/>
            <a:miter lim="800000"/>
            <a:headEnd/>
            <a:tailEnd/>
          </a:ln>
        </p:spPr>
        <p:txBody>
          <a:bodyPr lIns="90000" tIns="45000" rIns="90000" bIns="45000"/>
          <a:lstStyle/>
          <a:p>
            <a:pPr marL="182563"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AC0000"/>
                </a:solidFill>
                <a:latin typeface="+mn-lt"/>
              </a:rPr>
              <a:t>Risk Premiums and Risk Aversion</a:t>
            </a:r>
          </a:p>
          <a:p>
            <a:pPr marL="457200" lvl="1"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chemeClr val="accent3">
                    <a:lumMod val="50000"/>
                  </a:schemeClr>
                </a:solidFill>
                <a:latin typeface="+mn-lt"/>
              </a:rPr>
              <a:t>Risk-free rate: </a:t>
            </a:r>
            <a:r>
              <a:rPr lang="en-US" sz="2800" dirty="0">
                <a:solidFill>
                  <a:srgbClr val="292934"/>
                </a:solidFill>
                <a:latin typeface="+mn-lt"/>
              </a:rPr>
              <a:t>Rate of return that can be </a:t>
            </a:r>
            <a:r>
              <a:rPr lang="en-US" sz="2800" dirty="0">
                <a:solidFill>
                  <a:srgbClr val="CC00CC"/>
                </a:solidFill>
                <a:latin typeface="+mn-lt"/>
              </a:rPr>
              <a:t>earned with </a:t>
            </a:r>
            <a:r>
              <a:rPr lang="en-US" sz="2800" dirty="0" smtClean="0">
                <a:solidFill>
                  <a:srgbClr val="CC00CC"/>
                </a:solidFill>
                <a:latin typeface="+mn-lt"/>
              </a:rPr>
              <a:t>certainty. </a:t>
            </a:r>
            <a:r>
              <a:rPr lang="en-US" sz="2800" dirty="0">
                <a:solidFill>
                  <a:srgbClr val="292934"/>
                </a:solidFill>
                <a:latin typeface="+mn-lt"/>
              </a:rPr>
              <a:t>It is the rate you can earn on T bills.</a:t>
            </a:r>
          </a:p>
          <a:p>
            <a:pPr marL="457200" lvl="1"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chemeClr val="accent3">
                    <a:lumMod val="50000"/>
                  </a:schemeClr>
                </a:solidFill>
                <a:latin typeface="+mn-lt"/>
              </a:rPr>
              <a:t>Risk premium: </a:t>
            </a:r>
            <a:r>
              <a:rPr lang="en-US" sz="2800" dirty="0">
                <a:solidFill>
                  <a:srgbClr val="FF0000"/>
                </a:solidFill>
                <a:latin typeface="+mn-lt"/>
              </a:rPr>
              <a:t>Expected</a:t>
            </a:r>
            <a:r>
              <a:rPr lang="en-US" sz="2800" dirty="0">
                <a:solidFill>
                  <a:srgbClr val="292934"/>
                </a:solidFill>
                <a:latin typeface="+mn-lt"/>
              </a:rPr>
              <a:t> </a:t>
            </a:r>
            <a:r>
              <a:rPr lang="en-US" sz="2800" dirty="0">
                <a:solidFill>
                  <a:srgbClr val="CC00CC"/>
                </a:solidFill>
                <a:latin typeface="+mn-lt"/>
              </a:rPr>
              <a:t>return in excess of that on risk-free </a:t>
            </a:r>
            <a:r>
              <a:rPr lang="en-US" sz="2800" dirty="0" smtClean="0">
                <a:solidFill>
                  <a:srgbClr val="CC00CC"/>
                </a:solidFill>
                <a:latin typeface="+mn-lt"/>
              </a:rPr>
              <a:t>securities.</a:t>
            </a:r>
          </a:p>
          <a:p>
            <a:pPr marL="1257300" lvl="2" indent="-342900" algn="just">
              <a:buFont typeface="Wingdings" panose="05000000000000000000" pitchFamily="2" charset="2"/>
              <a:buChar char="ü"/>
            </a:pPr>
            <a:r>
              <a:rPr lang="en-US" sz="2000" dirty="0">
                <a:solidFill>
                  <a:srgbClr val="292934"/>
                </a:solidFill>
                <a:latin typeface="+mn-lt"/>
              </a:rPr>
              <a:t>If the risk-free rate is 4% per years and the expected index </a:t>
            </a:r>
            <a:r>
              <a:rPr lang="en-US" sz="2000" dirty="0" smtClean="0">
                <a:solidFill>
                  <a:srgbClr val="292934"/>
                </a:solidFill>
                <a:latin typeface="+mn-lt"/>
              </a:rPr>
              <a:t>fund return </a:t>
            </a:r>
            <a:r>
              <a:rPr lang="en-US" sz="2000" dirty="0">
                <a:solidFill>
                  <a:srgbClr val="292934"/>
                </a:solidFill>
                <a:latin typeface="+mn-lt"/>
              </a:rPr>
              <a:t>is 10%, then the risk-premium is 6% per </a:t>
            </a:r>
            <a:r>
              <a:rPr lang="en-US" sz="2000" dirty="0" smtClean="0">
                <a:solidFill>
                  <a:srgbClr val="292934"/>
                </a:solidFill>
                <a:latin typeface="+mn-lt"/>
              </a:rPr>
              <a:t>year.</a:t>
            </a:r>
          </a:p>
          <a:p>
            <a:pPr marL="342900" indent="-342900">
              <a:buFont typeface="Arial" panose="020B0604020202020204" pitchFamily="34" charset="0"/>
              <a:buChar char="•"/>
            </a:pPr>
            <a:r>
              <a:rPr lang="en-US" sz="2400" dirty="0">
                <a:solidFill>
                  <a:srgbClr val="292934"/>
                </a:solidFill>
                <a:latin typeface="+mn-lt"/>
              </a:rPr>
              <a:t>Investors taking on risk to earn a risk premium are </a:t>
            </a:r>
            <a:r>
              <a:rPr lang="en-US" sz="2400" dirty="0">
                <a:solidFill>
                  <a:srgbClr val="FF0000"/>
                </a:solidFill>
                <a:latin typeface="+mn-lt"/>
              </a:rPr>
              <a:t>speculating</a:t>
            </a:r>
            <a:r>
              <a:rPr lang="en-US" sz="2400" dirty="0">
                <a:solidFill>
                  <a:srgbClr val="292934"/>
                </a:solidFill>
                <a:latin typeface="+mn-lt"/>
              </a:rPr>
              <a:t>. </a:t>
            </a:r>
            <a:endParaRPr lang="en-US" sz="2400" dirty="0" smtClean="0">
              <a:solidFill>
                <a:srgbClr val="292934"/>
              </a:solidFill>
              <a:latin typeface="+mn-lt"/>
            </a:endParaRPr>
          </a:p>
          <a:p>
            <a:pPr marL="1085850" lvl="1" indent="-342900">
              <a:buFont typeface="Wingdings" panose="05000000000000000000" pitchFamily="2" charset="2"/>
              <a:buChar char="ü"/>
            </a:pPr>
            <a:r>
              <a:rPr lang="en-US" sz="2400" dirty="0" smtClean="0">
                <a:solidFill>
                  <a:srgbClr val="292934"/>
                </a:solidFill>
                <a:latin typeface="+mn-lt"/>
              </a:rPr>
              <a:t>Speculation </a:t>
            </a:r>
            <a:r>
              <a:rPr lang="en-US" sz="2400" dirty="0">
                <a:solidFill>
                  <a:srgbClr val="292934"/>
                </a:solidFill>
                <a:latin typeface="+mn-lt"/>
              </a:rPr>
              <a:t>is undertaken despite the risk because of a </a:t>
            </a:r>
            <a:r>
              <a:rPr lang="en-US" sz="2400" dirty="0">
                <a:solidFill>
                  <a:schemeClr val="accent6">
                    <a:lumMod val="50000"/>
                  </a:schemeClr>
                </a:solidFill>
                <a:latin typeface="+mn-lt"/>
              </a:rPr>
              <a:t>favorable risk return trade-off</a:t>
            </a:r>
            <a:r>
              <a:rPr lang="en-US" sz="2400" dirty="0" smtClean="0">
                <a:solidFill>
                  <a:srgbClr val="292934"/>
                </a:solidFill>
                <a:latin typeface="+mn-lt"/>
              </a:rPr>
              <a:t>.</a:t>
            </a:r>
            <a:endParaRPr lang="en-US" sz="2400" dirty="0">
              <a:solidFill>
                <a:srgbClr val="292934"/>
              </a:solidFill>
              <a:latin typeface="+mn-lt"/>
            </a:endParaRP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sz="quarter" idx="1"/>
          </p:nvPr>
        </p:nvSpPr>
        <p:spPr/>
        <p:txBody>
          <a:bodyPr>
            <a:normAutofit/>
          </a:bodyPr>
          <a:lstStyle/>
          <a:p>
            <a:pPr marL="457200" lvl="1"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chemeClr val="accent3">
                    <a:lumMod val="50000"/>
                  </a:schemeClr>
                </a:solidFill>
              </a:rPr>
              <a:t>Excess return: </a:t>
            </a:r>
            <a:r>
              <a:rPr lang="en-US" sz="2800" dirty="0">
                <a:solidFill>
                  <a:srgbClr val="292934"/>
                </a:solidFill>
              </a:rPr>
              <a:t>Rate of return in excess of risk-free </a:t>
            </a:r>
            <a:r>
              <a:rPr lang="en-US" sz="2800" dirty="0" smtClean="0">
                <a:solidFill>
                  <a:srgbClr val="292934"/>
                </a:solidFill>
              </a:rPr>
              <a:t>rate</a:t>
            </a:r>
          </a:p>
          <a:p>
            <a:pPr marL="457200" lvl="1"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chemeClr val="accent3">
                    <a:lumMod val="50000"/>
                  </a:schemeClr>
                </a:solidFill>
              </a:rPr>
              <a:t>Risk </a:t>
            </a:r>
            <a:r>
              <a:rPr lang="en-US" sz="2800" dirty="0">
                <a:solidFill>
                  <a:schemeClr val="accent3">
                    <a:lumMod val="50000"/>
                  </a:schemeClr>
                </a:solidFill>
              </a:rPr>
              <a:t>aversion: </a:t>
            </a:r>
            <a:r>
              <a:rPr lang="en-US" sz="2800" dirty="0">
                <a:solidFill>
                  <a:srgbClr val="292934"/>
                </a:solidFill>
              </a:rPr>
              <a:t>Reluctance to accept </a:t>
            </a:r>
            <a:r>
              <a:rPr lang="en-US" sz="2800" dirty="0" smtClean="0">
                <a:solidFill>
                  <a:srgbClr val="292934"/>
                </a:solidFill>
              </a:rPr>
              <a:t>risk</a:t>
            </a:r>
          </a:p>
          <a:p>
            <a:pPr marL="731520" lvl="2"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500" dirty="0">
                <a:solidFill>
                  <a:srgbClr val="292934"/>
                </a:solidFill>
              </a:rPr>
              <a:t>To determine the </a:t>
            </a:r>
            <a:r>
              <a:rPr lang="en-US" sz="2500" dirty="0">
                <a:solidFill>
                  <a:srgbClr val="0033CC"/>
                </a:solidFill>
              </a:rPr>
              <a:t>optimal portfolio strategy</a:t>
            </a:r>
            <a:r>
              <a:rPr lang="en-US" sz="2500" dirty="0">
                <a:solidFill>
                  <a:srgbClr val="292934"/>
                </a:solidFill>
              </a:rPr>
              <a:t>, investor need to </a:t>
            </a:r>
            <a:r>
              <a:rPr lang="en-US" sz="2500" dirty="0">
                <a:solidFill>
                  <a:srgbClr val="CC00CC"/>
                </a:solidFill>
              </a:rPr>
              <a:t>quantify his degree of risk aversion.</a:t>
            </a:r>
          </a:p>
          <a:p>
            <a:r>
              <a:rPr lang="en-US" dirty="0" smtClean="0"/>
              <a:t>An </a:t>
            </a:r>
            <a:r>
              <a:rPr lang="en-US" dirty="0"/>
              <a:t>investor’s </a:t>
            </a:r>
            <a:r>
              <a:rPr lang="en-US" dirty="0">
                <a:solidFill>
                  <a:schemeClr val="accent3">
                    <a:lumMod val="50000"/>
                  </a:schemeClr>
                </a:solidFill>
              </a:rPr>
              <a:t>degree of risk aversion</a:t>
            </a:r>
            <a:r>
              <a:rPr lang="en-US" dirty="0"/>
              <a:t>: A= (E(r)- </a:t>
            </a:r>
            <a:r>
              <a:rPr lang="en-US" dirty="0" err="1"/>
              <a:t>rf</a:t>
            </a:r>
            <a:r>
              <a:rPr lang="en-US" dirty="0"/>
              <a:t>)/ variance</a:t>
            </a:r>
          </a:p>
          <a:p>
            <a:r>
              <a:rPr lang="en-US" dirty="0"/>
              <a:t> This is the </a:t>
            </a:r>
            <a:r>
              <a:rPr lang="en-US" b="1" dirty="0" smtClean="0">
                <a:solidFill>
                  <a:schemeClr val="accent3">
                    <a:lumMod val="50000"/>
                  </a:schemeClr>
                </a:solidFill>
              </a:rPr>
              <a:t>price </a:t>
            </a:r>
            <a:r>
              <a:rPr lang="en-US" b="1" dirty="0">
                <a:solidFill>
                  <a:schemeClr val="accent3">
                    <a:lumMod val="50000"/>
                  </a:schemeClr>
                </a:solidFill>
              </a:rPr>
              <a:t>of risk</a:t>
            </a:r>
            <a:r>
              <a:rPr lang="en-US" dirty="0"/>
              <a:t>, which is the </a:t>
            </a:r>
            <a:r>
              <a:rPr lang="en-US" dirty="0">
                <a:solidFill>
                  <a:srgbClr val="CC00CC"/>
                </a:solidFill>
              </a:rPr>
              <a:t>ratio of portfolio </a:t>
            </a:r>
            <a:r>
              <a:rPr lang="en-US" dirty="0" smtClean="0">
                <a:solidFill>
                  <a:srgbClr val="CC00CC"/>
                </a:solidFill>
              </a:rPr>
              <a:t>risk premium </a:t>
            </a:r>
            <a:r>
              <a:rPr lang="en-US" dirty="0">
                <a:solidFill>
                  <a:srgbClr val="CC00CC"/>
                </a:solidFill>
              </a:rPr>
              <a:t>to variance</a:t>
            </a:r>
            <a:endParaRPr lang="en-US" sz="4800" dirty="0">
              <a:solidFill>
                <a:srgbClr val="CC00CC"/>
              </a:solidFill>
            </a:endParaRPr>
          </a:p>
          <a:p>
            <a:endParaRPr lang="en-US" dirty="0"/>
          </a:p>
        </p:txBody>
      </p:sp>
    </p:spTree>
    <p:extLst>
      <p:ext uri="{BB962C8B-B14F-4D97-AF65-F5344CB8AC3E}">
        <p14:creationId xmlns:p14="http://schemas.microsoft.com/office/powerpoint/2010/main" val="511896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274638"/>
            <a:ext cx="7467600" cy="944562"/>
          </a:xfrm>
        </p:spPr>
        <p:txBody>
          <a:bodyPr>
            <a:norm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200" b="1" dirty="0" smtClean="0">
                <a:latin typeface="+mn-lt"/>
                <a:ea typeface="+mj-ea"/>
              </a:rPr>
              <a:t>5.2 Risk and Risk Premiums</a:t>
            </a:r>
          </a:p>
        </p:txBody>
      </p:sp>
      <p:sp>
        <p:nvSpPr>
          <p:cNvPr id="32770" name="Text Box 2"/>
          <p:cNvSpPr txBox="1">
            <a:spLocks noChangeArrowheads="1"/>
          </p:cNvSpPr>
          <p:nvPr/>
        </p:nvSpPr>
        <p:spPr bwMode="auto">
          <a:xfrm>
            <a:off x="457200" y="1447800"/>
            <a:ext cx="7924800" cy="4648200"/>
          </a:xfrm>
          <a:prstGeom prst="rect">
            <a:avLst/>
          </a:prstGeom>
          <a:noFill/>
          <a:ln w="9525">
            <a:noFill/>
            <a:miter lim="800000"/>
            <a:headEnd/>
            <a:tailEnd/>
          </a:ln>
        </p:spPr>
        <p:txBody>
          <a:bodyPr lIns="90000" tIns="45000" rIns="90000" bIns="45000"/>
          <a:lstStyle/>
          <a:p>
            <a:pPr marL="182563"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a:solidFill>
                  <a:srgbClr val="FF0000"/>
                </a:solidFill>
                <a:latin typeface="+mn-lt"/>
              </a:rPr>
              <a:t>The Sharpe (Reward-to-Volatility) Ratio</a:t>
            </a:r>
          </a:p>
          <a:p>
            <a:pPr marL="457200" lvl="1"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00B050"/>
                </a:solidFill>
                <a:latin typeface="+mn-lt"/>
              </a:rPr>
              <a:t>Ratio of portfolio risk premium to standard deviation</a:t>
            </a:r>
          </a:p>
          <a:p>
            <a:pPr marL="182563" indent="-180975" algn="just">
              <a:spcAft>
                <a:spcPts val="1425"/>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a:solidFill>
                  <a:srgbClr val="CC00CC"/>
                </a:solidFill>
                <a:latin typeface="+mn-lt"/>
              </a:rPr>
              <a:t>Mean-Variance Analysis</a:t>
            </a:r>
          </a:p>
          <a:p>
            <a:pPr marL="457200" lvl="1" indent="-180975" algn="just">
              <a:spcAft>
                <a:spcPts val="1138"/>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292934"/>
                </a:solidFill>
                <a:latin typeface="+mn-lt"/>
              </a:rPr>
              <a:t>Ranking portfolios by Sharpe ratios</a:t>
            </a: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7200" y="274638"/>
            <a:ext cx="7467600" cy="817562"/>
          </a:xfrm>
        </p:spPr>
        <p:txBody>
          <a:bodyPr>
            <a:norm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600" b="1" dirty="0" smtClean="0">
                <a:latin typeface="+mn-lt"/>
                <a:ea typeface="+mj-ea"/>
              </a:rPr>
              <a:t>5.3 The Historical Record</a:t>
            </a:r>
          </a:p>
        </p:txBody>
      </p:sp>
      <p:sp>
        <p:nvSpPr>
          <p:cNvPr id="34818" name="Text Box 2"/>
          <p:cNvSpPr txBox="1">
            <a:spLocks noChangeArrowheads="1"/>
          </p:cNvSpPr>
          <p:nvPr/>
        </p:nvSpPr>
        <p:spPr bwMode="auto">
          <a:xfrm>
            <a:off x="152400" y="1092200"/>
            <a:ext cx="8991600" cy="5181600"/>
          </a:xfrm>
          <a:prstGeom prst="rect">
            <a:avLst/>
          </a:prstGeom>
          <a:noFill/>
          <a:ln w="9525">
            <a:noFill/>
            <a:miter lim="800000"/>
            <a:headEnd/>
            <a:tailEnd/>
          </a:ln>
        </p:spPr>
        <p:txBody>
          <a:bodyPr lIns="90000" tIns="45000" rIns="90000" bIns="45000"/>
          <a:lstStyle/>
          <a:p>
            <a:pPr marL="182563" indent="-180975">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FF0000"/>
                </a:solidFill>
                <a:latin typeface="+mn-lt"/>
              </a:rPr>
              <a:t>World and U.S. Risky Stock and Bond Portfolios</a:t>
            </a:r>
          </a:p>
          <a:p>
            <a:pPr marL="457200" lvl="1" indent="-180975">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AC0000"/>
                </a:solidFill>
                <a:latin typeface="+mn-lt"/>
              </a:rPr>
              <a:t>World Large stocks: </a:t>
            </a:r>
            <a:r>
              <a:rPr lang="en-US" sz="2800" dirty="0">
                <a:solidFill>
                  <a:srgbClr val="292934"/>
                </a:solidFill>
                <a:latin typeface="+mn-lt"/>
              </a:rPr>
              <a:t>24 developed countries, about 6000 stocks</a:t>
            </a:r>
          </a:p>
          <a:p>
            <a:pPr marL="457200" lvl="1" indent="-180975">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AC0000"/>
                </a:solidFill>
                <a:latin typeface="+mn-lt"/>
              </a:rPr>
              <a:t>U.S. large stocks: </a:t>
            </a:r>
            <a:r>
              <a:rPr lang="en-US" sz="2800" dirty="0">
                <a:solidFill>
                  <a:srgbClr val="292934"/>
                </a:solidFill>
                <a:latin typeface="+mn-lt"/>
              </a:rPr>
              <a:t>Standard &amp; Poor's 500 largest cap</a:t>
            </a:r>
          </a:p>
          <a:p>
            <a:pPr marL="457200" lvl="1" indent="-180975">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AC0000"/>
                </a:solidFill>
                <a:latin typeface="+mn-lt"/>
              </a:rPr>
              <a:t>U.S. </a:t>
            </a:r>
            <a:r>
              <a:rPr lang="en-US" sz="2800" dirty="0" smtClean="0">
                <a:solidFill>
                  <a:srgbClr val="AC0000"/>
                </a:solidFill>
                <a:latin typeface="+mn-lt"/>
              </a:rPr>
              <a:t>small stocks: </a:t>
            </a:r>
            <a:r>
              <a:rPr lang="en-US" sz="2800" dirty="0" smtClean="0">
                <a:solidFill>
                  <a:srgbClr val="292934"/>
                </a:solidFill>
                <a:latin typeface="+mn-lt"/>
              </a:rPr>
              <a:t>Smallest 20</a:t>
            </a:r>
            <a:r>
              <a:rPr lang="en-US" sz="2800" dirty="0">
                <a:solidFill>
                  <a:srgbClr val="292934"/>
                </a:solidFill>
                <a:latin typeface="+mn-lt"/>
              </a:rPr>
              <a:t>% on NYSE, NASDAQ, and </a:t>
            </a:r>
            <a:r>
              <a:rPr lang="en-US" sz="2800" dirty="0" smtClean="0">
                <a:solidFill>
                  <a:srgbClr val="292934"/>
                </a:solidFill>
                <a:latin typeface="+mn-lt"/>
              </a:rPr>
              <a:t>Amex</a:t>
            </a:r>
            <a:endParaRPr lang="en-US" sz="2800" dirty="0">
              <a:solidFill>
                <a:srgbClr val="292934"/>
              </a:solidFill>
              <a:latin typeface="+mn-lt"/>
            </a:endParaRPr>
          </a:p>
          <a:p>
            <a:pPr marL="457200" lvl="1" indent="-180975">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AC0000"/>
                </a:solidFill>
                <a:latin typeface="+mn-lt"/>
              </a:rPr>
              <a:t>World bonds: </a:t>
            </a:r>
            <a:r>
              <a:rPr lang="en-US" sz="2800" dirty="0">
                <a:solidFill>
                  <a:srgbClr val="292934"/>
                </a:solidFill>
                <a:latin typeface="+mn-lt"/>
              </a:rPr>
              <a:t>Same countries as World Large stocks</a:t>
            </a:r>
          </a:p>
          <a:p>
            <a:pPr marL="457200" lvl="1" indent="-180975">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AC0000"/>
                </a:solidFill>
                <a:latin typeface="+mn-lt"/>
              </a:rPr>
              <a:t>U.S. Treasury bonds: </a:t>
            </a:r>
            <a:r>
              <a:rPr lang="en-US" sz="2800" dirty="0">
                <a:solidFill>
                  <a:srgbClr val="292934"/>
                </a:solidFill>
                <a:latin typeface="+mn-lt"/>
              </a:rPr>
              <a:t>Barclay's Long-Term Treasury Bond Index</a:t>
            </a: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
          <p:cNvSpPr>
            <a:spLocks noGrp="1" noChangeArrowheads="1"/>
          </p:cNvSpPr>
          <p:nvPr>
            <p:ph type="title"/>
          </p:nvPr>
        </p:nvSpPr>
        <p:spPr/>
        <p:txBody>
          <a:bodyPr wrap="square" numCol="1" anchorCtr="0" compatLnSpc="1">
            <a:prstTxWarp prst="textNoShape">
              <a:avLst/>
            </a:prstTxWarp>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cs typeface="Aharoni"/>
              </a:rPr>
              <a:t>Figure 5.3 Frequency Distribution of annual, Continuously Compounded rates of Return, 1926-2010</a:t>
            </a:r>
          </a:p>
        </p:txBody>
      </p:sp>
      <p:pic>
        <p:nvPicPr>
          <p:cNvPr id="2" name="Picture 1"/>
          <p:cNvPicPr>
            <a:picLocks noChangeAspect="1"/>
          </p:cNvPicPr>
          <p:nvPr/>
        </p:nvPicPr>
        <p:blipFill>
          <a:blip r:embed="rId3" cstate="print"/>
          <a:stretch>
            <a:fillRect/>
          </a:stretch>
        </p:blipFill>
        <p:spPr>
          <a:xfrm>
            <a:off x="1066800" y="1371600"/>
            <a:ext cx="6339668" cy="5054600"/>
          </a:xfrm>
          <a:prstGeom prst="rect">
            <a:avLst/>
          </a:prstGeom>
        </p:spPr>
      </p:pic>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74638"/>
            <a:ext cx="8686800" cy="1143000"/>
          </a:xfrm>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b="1" dirty="0" smtClean="0">
                <a:latin typeface="+mn-lt"/>
                <a:ea typeface="+mj-ea"/>
              </a:rPr>
              <a:t>Table 5.1 Quarterly Cash Flows/Rates of Return of a Mutual Fund</a:t>
            </a:r>
          </a:p>
        </p:txBody>
      </p:sp>
      <p:graphicFrame>
        <p:nvGraphicFramePr>
          <p:cNvPr id="7170" name="Group 2"/>
          <p:cNvGraphicFramePr>
            <a:graphicFrameLocks noGrp="1"/>
          </p:cNvGraphicFramePr>
          <p:nvPr>
            <p:extLst>
              <p:ext uri="{D42A27DB-BD31-4B8C-83A1-F6EECF244321}">
                <p14:modId xmlns:p14="http://schemas.microsoft.com/office/powerpoint/2010/main" val="2065184775"/>
              </p:ext>
            </p:extLst>
          </p:nvPr>
        </p:nvGraphicFramePr>
        <p:xfrm>
          <a:off x="152400" y="1828800"/>
          <a:ext cx="8534402" cy="3124198"/>
        </p:xfrm>
        <a:graphic>
          <a:graphicData uri="http://schemas.openxmlformats.org/drawingml/2006/table">
            <a:tbl>
              <a:tblPr/>
              <a:tblGrid>
                <a:gridCol w="4341270"/>
                <a:gridCol w="1048283"/>
                <a:gridCol w="1048283"/>
                <a:gridCol w="1048283"/>
                <a:gridCol w="1048283"/>
              </a:tblGrid>
              <a:tr h="660064">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0" i="0" u="none" strike="noStrike" cap="none" normalizeH="0" baseline="0" dirty="0" smtClean="0">
                        <a:ln>
                          <a:noFill/>
                        </a:ln>
                        <a:solidFill>
                          <a:srgbClr val="000000"/>
                        </a:solidFill>
                        <a:effectLst/>
                        <a:latin typeface="Arial" charset="0"/>
                        <a:ea typeface="Microsoft YaHei" charset="0"/>
                        <a:cs typeface="Microsoft YaHei" charset="0"/>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1" i="0" u="none" strike="noStrike" cap="none" normalizeH="0" baseline="0" dirty="0" smtClean="0">
                          <a:ln>
                            <a:noFill/>
                          </a:ln>
                          <a:solidFill>
                            <a:srgbClr val="000000"/>
                          </a:solidFill>
                          <a:effectLst/>
                          <a:latin typeface="Arial" charset="0"/>
                          <a:ea typeface="Microsoft YaHei" charset="0"/>
                          <a:cs typeface="Microsoft YaHei" charset="0"/>
                        </a:rPr>
                        <a:t>1st Quarter</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1" i="0" u="none" strike="noStrike" cap="none" normalizeH="0" baseline="0" dirty="0" smtClean="0">
                          <a:ln>
                            <a:noFill/>
                          </a:ln>
                          <a:solidFill>
                            <a:srgbClr val="000000"/>
                          </a:solidFill>
                          <a:effectLst/>
                          <a:latin typeface="Arial" charset="0"/>
                          <a:ea typeface="Microsoft YaHei" charset="0"/>
                          <a:cs typeface="Microsoft YaHei" charset="0"/>
                        </a:rPr>
                        <a:t>2nd Quarter</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1" i="0" u="none" strike="noStrike" cap="none" normalizeH="0" baseline="0" dirty="0" smtClean="0">
                          <a:ln>
                            <a:noFill/>
                          </a:ln>
                          <a:solidFill>
                            <a:srgbClr val="000000"/>
                          </a:solidFill>
                          <a:effectLst/>
                          <a:latin typeface="Arial" charset="0"/>
                          <a:ea typeface="Microsoft YaHei" charset="0"/>
                          <a:cs typeface="Microsoft YaHei" charset="0"/>
                        </a:rPr>
                        <a:t>3rd Quarter</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1" i="0" u="none" strike="noStrike" cap="none" normalizeH="0" baseline="0" dirty="0" smtClean="0">
                          <a:ln>
                            <a:noFill/>
                          </a:ln>
                          <a:solidFill>
                            <a:srgbClr val="000000"/>
                          </a:solidFill>
                          <a:effectLst/>
                          <a:latin typeface="Arial" charset="0"/>
                          <a:ea typeface="Microsoft YaHei" charset="0"/>
                          <a:cs typeface="Microsoft YaHei" charset="0"/>
                        </a:rPr>
                        <a:t>4th Quarter</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r h="660064">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Assets under management at start of quarter ($ million)</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1.2</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2</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0.8</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r h="380806">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Holding-period return (%)</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10</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25</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dirty="0" smtClean="0">
                          <a:solidFill>
                            <a:srgbClr val="292934"/>
                          </a:solidFill>
                        </a:rPr>
                        <a:t>(</a:t>
                      </a: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20)</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20</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r h="380806">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Total assets before net inflows</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1.1</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1.5</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1.6</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0.96</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r h="380806">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Net inflow ($ million)</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0.1</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0.5</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800" dirty="0" smtClean="0">
                          <a:solidFill>
                            <a:srgbClr val="292934"/>
                          </a:solidFill>
                        </a:rPr>
                        <a:t>(</a:t>
                      </a: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0.8)</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0.6</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r h="661652">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Assets under management at end of quarter ($ million)</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1.2</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2</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0.8</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c>
                  <a:txBody>
                    <a:bodyPr/>
                    <a:lstStyle/>
                    <a:p>
                      <a:pPr marL="0" marR="0" lvl="0" indent="0" algn="ctr"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ea typeface="Microsoft YaHei" charset="0"/>
                          <a:cs typeface="Microsoft YaHei" charset="0"/>
                        </a:rPr>
                        <a:t>1.56</a:t>
                      </a: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ED1EA"/>
                    </a:solidFill>
                  </a:tcPr>
                </a:tc>
              </a:tr>
            </a:tbl>
          </a:graphicData>
        </a:graphic>
      </p:graphicFrame>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
          <p:cNvSpPr>
            <a:spLocks noGrp="1" noChangeArrowheads="1"/>
          </p:cNvSpPr>
          <p:nvPr>
            <p:ph type="title"/>
          </p:nvPr>
        </p:nvSpPr>
        <p:spPr/>
        <p:txBody>
          <a:bodyPr wrap="square" numCol="1" anchorCtr="0" compatLnSpc="1">
            <a:prstTxWarp prst="textNoShape">
              <a:avLst/>
            </a:prstTxWarp>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cs typeface="Aharoni"/>
              </a:rPr>
              <a:t>Figure 5.4 Rates of Return on Stocks, Bonds, </a:t>
            </a:r>
            <a:br>
              <a:rPr lang="en-US" sz="2800" dirty="0" smtClean="0">
                <a:cs typeface="Aharoni"/>
              </a:rPr>
            </a:br>
            <a:r>
              <a:rPr lang="en-US" sz="2800" dirty="0" smtClean="0">
                <a:cs typeface="Aharoni"/>
              </a:rPr>
              <a:t>and Bills</a:t>
            </a:r>
          </a:p>
        </p:txBody>
      </p:sp>
      <p:graphicFrame>
        <p:nvGraphicFramePr>
          <p:cNvPr id="36866" name="Chart 4"/>
          <p:cNvGraphicFramePr>
            <a:graphicFrameLocks/>
          </p:cNvGraphicFramePr>
          <p:nvPr>
            <p:extLst>
              <p:ext uri="{D42A27DB-BD31-4B8C-83A1-F6EECF244321}">
                <p14:modId xmlns:p14="http://schemas.microsoft.com/office/powerpoint/2010/main" val="1506755638"/>
              </p:ext>
            </p:extLst>
          </p:nvPr>
        </p:nvGraphicFramePr>
        <p:xfrm>
          <a:off x="0" y="914400"/>
          <a:ext cx="8737600" cy="5588000"/>
        </p:xfrm>
        <a:graphic>
          <a:graphicData uri="http://schemas.openxmlformats.org/presentationml/2006/ole">
            <mc:AlternateContent xmlns:mc="http://schemas.openxmlformats.org/markup-compatibility/2006">
              <mc:Choice xmlns:v="urn:schemas-microsoft-com:vml" Requires="v">
                <p:oleObj spid="_x0000_s1164" r:id="rId4" imgW="9242337" imgH="5590517" progId="Excel.Sheet.8">
                  <p:embed/>
                </p:oleObj>
              </mc:Choice>
              <mc:Fallback>
                <p:oleObj r:id="rId4" imgW="9242337" imgH="5590517" progId="Excel.Sheet.8">
                  <p:embed/>
                  <p:pic>
                    <p:nvPicPr>
                      <p:cNvPr id="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8737600" cy="55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08846564"/>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
          <p:cNvSpPr>
            <a:spLocks noGrp="1" noChangeArrowheads="1"/>
          </p:cNvSpPr>
          <p:nvPr>
            <p:ph type="title"/>
          </p:nvPr>
        </p:nvSpPr>
        <p:spPr>
          <a:xfrm>
            <a:off x="457200" y="274638"/>
            <a:ext cx="8001000" cy="1143000"/>
          </a:xfrm>
        </p:spPr>
        <p:txBody>
          <a:bodyPr wrap="square" numCol="1" anchorCtr="0" compatLnSpc="1">
            <a:prstTxWarp prst="textNoShape">
              <a:avLst/>
            </a:prstTxWarp>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b="1" dirty="0" smtClean="0">
                <a:cs typeface="Aharoni"/>
              </a:rPr>
              <a:t>Table 5.2 Annual rate-of-return statistics for diversified portfolios for 1926-2010 and three </a:t>
            </a:r>
            <a:r>
              <a:rPr lang="en-US" sz="2800" b="1" dirty="0" err="1" smtClean="0">
                <a:cs typeface="Aharoni"/>
              </a:rPr>
              <a:t>subperiods</a:t>
            </a:r>
            <a:r>
              <a:rPr lang="en-US" sz="2800" b="1" dirty="0" smtClean="0">
                <a:cs typeface="Aharoni"/>
              </a:rPr>
              <a:t> (%)</a:t>
            </a:r>
          </a:p>
        </p:txBody>
      </p:sp>
      <p:pic>
        <p:nvPicPr>
          <p:cNvPr id="2" name="Picture 1"/>
          <p:cNvPicPr>
            <a:picLocks noChangeAspect="1"/>
          </p:cNvPicPr>
          <p:nvPr/>
        </p:nvPicPr>
        <p:blipFill>
          <a:blip r:embed="rId3" cstate="print"/>
          <a:stretch>
            <a:fillRect/>
          </a:stretch>
        </p:blipFill>
        <p:spPr>
          <a:xfrm>
            <a:off x="199209" y="2438400"/>
            <a:ext cx="8745582" cy="2286000"/>
          </a:xfrm>
          <a:prstGeom prst="rect">
            <a:avLst/>
          </a:prstGeom>
        </p:spPr>
      </p:pic>
    </p:spTree>
    <p:extLst>
      <p:ext uri="{BB962C8B-B14F-4D97-AF65-F5344CB8AC3E}">
        <p14:creationId xmlns:p14="http://schemas.microsoft.com/office/powerpoint/2010/main" val="1859573400"/>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7200" y="274638"/>
            <a:ext cx="7696200" cy="1143000"/>
          </a:xfrm>
        </p:spPr>
        <p:txBody>
          <a:bodyPr>
            <a:norm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smtClean="0">
                <a:ea typeface="+mj-ea"/>
              </a:rPr>
              <a:t>5.4 Inflation and Real Rates of Return</a:t>
            </a:r>
          </a:p>
        </p:txBody>
      </p:sp>
      <p:sp>
        <p:nvSpPr>
          <p:cNvPr id="38914" name="Text Box 2"/>
          <p:cNvSpPr txBox="1">
            <a:spLocks noChangeArrowheads="1"/>
          </p:cNvSpPr>
          <p:nvPr/>
        </p:nvSpPr>
        <p:spPr bwMode="auto">
          <a:xfrm>
            <a:off x="533400" y="1447800"/>
            <a:ext cx="8229600" cy="4876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AC0000"/>
                </a:solidFill>
                <a:latin typeface="+mn-lt"/>
              </a:rPr>
              <a:t>Equilibrium Nominal Rate of Interest</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FF0000"/>
                </a:solidFill>
                <a:latin typeface="+mn-lt"/>
              </a:rPr>
              <a:t>Fisher Equation</a:t>
            </a:r>
          </a:p>
          <a:p>
            <a:pPr marL="730250" lvl="2" indent="-180975">
              <a:spcBef>
                <a:spcPts val="400"/>
              </a:spcBef>
              <a:spcAft>
                <a:spcPts val="600"/>
              </a:spcAft>
              <a:buClr>
                <a:srgbClr val="C00000"/>
              </a:buClr>
              <a:buSzPct val="9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R</a:t>
            </a:r>
            <a:r>
              <a:rPr lang="en-US" sz="2800" dirty="0">
                <a:solidFill>
                  <a:srgbClr val="292934"/>
                </a:solidFill>
                <a:latin typeface="+mn-lt"/>
              </a:rPr>
              <a:t> = </a:t>
            </a:r>
            <a:r>
              <a:rPr lang="en-US" sz="2800" i="1" dirty="0">
                <a:solidFill>
                  <a:srgbClr val="292934"/>
                </a:solidFill>
                <a:latin typeface="+mn-lt"/>
              </a:rPr>
              <a:t>r</a:t>
            </a:r>
            <a:r>
              <a:rPr lang="en-US" sz="2800" dirty="0">
                <a:solidFill>
                  <a:srgbClr val="292934"/>
                </a:solidFill>
                <a:latin typeface="+mn-lt"/>
              </a:rPr>
              <a:t> + </a:t>
            </a:r>
            <a:r>
              <a:rPr lang="en-US" sz="2800" i="1" dirty="0">
                <a:solidFill>
                  <a:srgbClr val="292934"/>
                </a:solidFill>
                <a:latin typeface="+mn-lt"/>
              </a:rPr>
              <a:t>E</a:t>
            </a:r>
            <a:r>
              <a:rPr lang="en-US" sz="2800" dirty="0">
                <a:solidFill>
                  <a:srgbClr val="292934"/>
                </a:solidFill>
                <a:latin typeface="+mn-lt"/>
              </a:rPr>
              <a:t>(</a:t>
            </a:r>
            <a:r>
              <a:rPr lang="en-US" sz="2800" i="1" dirty="0">
                <a:solidFill>
                  <a:srgbClr val="292934"/>
                </a:solidFill>
                <a:latin typeface="+mn-lt"/>
              </a:rPr>
              <a:t>i</a:t>
            </a:r>
            <a:r>
              <a:rPr lang="en-US" sz="2800" dirty="0">
                <a:solidFill>
                  <a:srgbClr val="292934"/>
                </a:solidFill>
                <a:latin typeface="+mn-lt"/>
              </a:rPr>
              <a:t>)</a:t>
            </a:r>
          </a:p>
          <a:p>
            <a:pPr marL="730250" lvl="2" indent="-180975">
              <a:spcBef>
                <a:spcPts val="400"/>
              </a:spcBef>
              <a:spcAft>
                <a:spcPts val="600"/>
              </a:spcAft>
              <a:buClr>
                <a:srgbClr val="C00000"/>
              </a:buClr>
              <a:buSzPct val="9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E</a:t>
            </a:r>
            <a:r>
              <a:rPr lang="en-US" sz="2800" dirty="0">
                <a:solidFill>
                  <a:srgbClr val="292934"/>
                </a:solidFill>
                <a:latin typeface="+mn-lt"/>
              </a:rPr>
              <a:t>(</a:t>
            </a:r>
            <a:r>
              <a:rPr lang="en-US" sz="2800" i="1" dirty="0">
                <a:solidFill>
                  <a:srgbClr val="292934"/>
                </a:solidFill>
                <a:latin typeface="+mn-lt"/>
              </a:rPr>
              <a:t>i</a:t>
            </a:r>
            <a:r>
              <a:rPr lang="en-US" sz="2800" dirty="0">
                <a:solidFill>
                  <a:srgbClr val="292934"/>
                </a:solidFill>
                <a:latin typeface="+mn-lt"/>
              </a:rPr>
              <a:t>): Current expected inflation</a:t>
            </a:r>
          </a:p>
          <a:p>
            <a:pPr marL="730250" lvl="2" indent="-180975">
              <a:spcBef>
                <a:spcPts val="400"/>
              </a:spcBef>
              <a:spcAft>
                <a:spcPts val="600"/>
              </a:spcAft>
              <a:buClr>
                <a:srgbClr val="C00000"/>
              </a:buClr>
              <a:buSzPct val="9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R</a:t>
            </a:r>
            <a:r>
              <a:rPr lang="en-US" sz="2800" dirty="0">
                <a:solidFill>
                  <a:srgbClr val="292934"/>
                </a:solidFill>
                <a:latin typeface="+mn-lt"/>
              </a:rPr>
              <a:t>: Nominal interest rate</a:t>
            </a:r>
          </a:p>
          <a:p>
            <a:pPr marL="730250" lvl="2" indent="-180975">
              <a:spcBef>
                <a:spcPts val="400"/>
              </a:spcBef>
              <a:spcAft>
                <a:spcPts val="600"/>
              </a:spcAft>
              <a:buClr>
                <a:srgbClr val="C00000"/>
              </a:buClr>
              <a:buSzPct val="9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r</a:t>
            </a:r>
            <a:r>
              <a:rPr lang="en-US" sz="2800" dirty="0">
                <a:solidFill>
                  <a:srgbClr val="292934"/>
                </a:solidFill>
                <a:latin typeface="+mn-lt"/>
              </a:rPr>
              <a:t>: Real interest rate</a:t>
            </a: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dirty="0" smtClean="0">
                <a:latin typeface="+mn-lt"/>
                <a:ea typeface="+mj-ea"/>
              </a:rPr>
              <a:t>5.4 Inflation and Real Rates of Return</a:t>
            </a:r>
          </a:p>
        </p:txBody>
      </p:sp>
      <p:sp>
        <p:nvSpPr>
          <p:cNvPr id="40962" name="Text Box 2"/>
          <p:cNvSpPr txBox="1">
            <a:spLocks noChangeArrowheads="1"/>
          </p:cNvSpPr>
          <p:nvPr/>
        </p:nvSpPr>
        <p:spPr bwMode="auto">
          <a:xfrm>
            <a:off x="457200" y="1447800"/>
            <a:ext cx="8229600" cy="4876800"/>
          </a:xfrm>
          <a:prstGeom prst="rect">
            <a:avLst/>
          </a:prstGeom>
          <a:noFill/>
          <a:ln w="9525">
            <a:noFill/>
            <a:miter lim="800000"/>
            <a:headEnd/>
            <a:tailEnd/>
          </a:ln>
        </p:spPr>
        <p:txBody>
          <a:bodyPr lIns="90000" tIns="45000" rIns="90000" bIns="45000"/>
          <a:lstStyle/>
          <a:p>
            <a:pPr marL="182563"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FF0000"/>
                </a:solidFill>
                <a:latin typeface="+mn-lt"/>
              </a:rPr>
              <a:t>U.S. History of Interest Rates, Inflation, and Real Interest Rates</a:t>
            </a:r>
          </a:p>
          <a:p>
            <a:pPr marL="457200" lvl="1" indent="-180975" algn="just">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Since the 1950s, nominal rates have increased roughly in tandem with inflation</a:t>
            </a:r>
          </a:p>
          <a:p>
            <a:pPr marL="457200" lvl="1" indent="-180975" algn="just">
              <a:spcBef>
                <a:spcPts val="48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1930s/1940s: Volatile inflation affects real rates of return</a:t>
            </a:r>
          </a:p>
          <a:p>
            <a:pPr marL="457200" lvl="1" indent="-180975" algn="just">
              <a:spcAft>
                <a:spcPts val="1138"/>
              </a:spcAft>
              <a:buClr>
                <a:srgbClr val="C00000"/>
              </a:buClr>
              <a:buSzPct val="85000"/>
              <a:buFont typeface="Aria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292934"/>
              </a:solidFill>
              <a:latin typeface="+mn-lt"/>
            </a:endParaRP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p:txBody>
          <a:bodyPr wrap="square" numCol="1" anchorCtr="0" compatLnSpc="1">
            <a:prstTxWarp prst="textNoShape">
              <a:avLst/>
            </a:prstTxWarp>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000" dirty="0" smtClean="0">
                <a:cs typeface="Aharoni"/>
              </a:rPr>
              <a:t>Figure 5.5 Interest Rates, Inflation, and Real Interest Rates 1926-2010</a:t>
            </a:r>
          </a:p>
        </p:txBody>
      </p:sp>
      <p:graphicFrame>
        <p:nvGraphicFramePr>
          <p:cNvPr id="43010" name="Chart 3"/>
          <p:cNvGraphicFramePr>
            <a:graphicFrameLocks/>
          </p:cNvGraphicFramePr>
          <p:nvPr>
            <p:extLst>
              <p:ext uri="{D42A27DB-BD31-4B8C-83A1-F6EECF244321}">
                <p14:modId xmlns:p14="http://schemas.microsoft.com/office/powerpoint/2010/main" val="2654220130"/>
              </p:ext>
            </p:extLst>
          </p:nvPr>
        </p:nvGraphicFramePr>
        <p:xfrm>
          <a:off x="152400" y="939800"/>
          <a:ext cx="8610600" cy="5588000"/>
        </p:xfrm>
        <a:graphic>
          <a:graphicData uri="http://schemas.openxmlformats.org/presentationml/2006/ole">
            <mc:AlternateContent xmlns:mc="http://schemas.openxmlformats.org/markup-compatibility/2006">
              <mc:Choice xmlns:v="urn:schemas-microsoft-com:vml" Requires="v">
                <p:oleObj spid="_x0000_s43154" r:id="rId4" imgW="9242337" imgH="5590517" progId="Excel.Sheet.8">
                  <p:embed/>
                </p:oleObj>
              </mc:Choice>
              <mc:Fallback>
                <p:oleObj r:id="rId4" imgW="9242337" imgH="5590517" progId="Excel.Sheet.8">
                  <p:embed/>
                  <p:pic>
                    <p:nvPicPr>
                      <p:cNvPr id="0"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39800"/>
                        <a:ext cx="8610600" cy="55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b="1" dirty="0" smtClean="0">
                <a:latin typeface="+mn-lt"/>
                <a:ea typeface="+mj-ea"/>
              </a:rPr>
              <a:t>5.5 Asset Allocation across Portfolios</a:t>
            </a:r>
          </a:p>
        </p:txBody>
      </p:sp>
      <p:sp>
        <p:nvSpPr>
          <p:cNvPr id="45058" name="Text Box 2"/>
          <p:cNvSpPr txBox="1">
            <a:spLocks noChangeArrowheads="1"/>
          </p:cNvSpPr>
          <p:nvPr/>
        </p:nvSpPr>
        <p:spPr bwMode="auto">
          <a:xfrm>
            <a:off x="312821" y="1371600"/>
            <a:ext cx="8229600" cy="4876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292934"/>
                </a:solidFill>
                <a:latin typeface="+mn-lt"/>
              </a:rPr>
              <a:t>Asset Allocation</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Portfolio choice among broad investment classes</a:t>
            </a:r>
          </a:p>
          <a:p>
            <a:pPr marL="182563" indent="-180975">
              <a:spcBef>
                <a:spcPts val="63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292934"/>
                </a:solidFill>
                <a:latin typeface="+mn-lt"/>
              </a:rPr>
              <a:t>Complete Portfolio</a:t>
            </a:r>
          </a:p>
          <a:p>
            <a:pPr marL="457200" lvl="1" indent="-180975">
              <a:spcBef>
                <a:spcPts val="48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Entire portfolio, including risky and risk-free assets</a:t>
            </a:r>
          </a:p>
          <a:p>
            <a:pPr marL="182563" indent="-180975">
              <a:spcAft>
                <a:spcPts val="1425"/>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292934"/>
                </a:solidFill>
                <a:latin typeface="+mn-lt"/>
              </a:rPr>
              <a:t>Capital Allocation</a:t>
            </a:r>
          </a:p>
          <a:p>
            <a:pPr marL="457200" lvl="1" indent="-180975">
              <a:spcAft>
                <a:spcPts val="1138"/>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Choice between risky and risk-free assets</a:t>
            </a:r>
          </a:p>
          <a:p>
            <a:pPr marL="457200" lvl="1" indent="-180975">
              <a:spcAft>
                <a:spcPts val="1138"/>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292934"/>
              </a:solidFill>
              <a:latin typeface="+mn-lt"/>
            </a:endParaRPr>
          </a:p>
        </p:txBody>
      </p:sp>
      <p:sp>
        <p:nvSpPr>
          <p:cNvPr id="2" name="Rounded Rectangle 1"/>
          <p:cNvSpPr/>
          <p:nvPr/>
        </p:nvSpPr>
        <p:spPr>
          <a:xfrm>
            <a:off x="990600" y="3124200"/>
            <a:ext cx="7162800" cy="3429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John </a:t>
            </a:r>
            <a:r>
              <a:rPr lang="en-US" sz="2000" dirty="0" err="1" smtClean="0"/>
              <a:t>Bogle</a:t>
            </a:r>
            <a:r>
              <a:rPr lang="en-US" sz="2000" dirty="0" smtClean="0"/>
              <a:t> of Vanguard Says:</a:t>
            </a:r>
          </a:p>
          <a:p>
            <a:pPr algn="ctr"/>
            <a:endParaRPr lang="en-US" sz="2000" dirty="0" smtClean="0"/>
          </a:p>
          <a:p>
            <a:pPr algn="ctr"/>
            <a:r>
              <a:rPr lang="en-US" sz="2000" i="1" dirty="0" smtClean="0"/>
              <a:t>The </a:t>
            </a:r>
            <a:r>
              <a:rPr lang="en-US" sz="2000" i="1" dirty="0"/>
              <a:t>most fundamental decision of investing is the allocation of your assets: How much should you own in stock? How much should you own in bonds? How much should you own in cash reserves? . . . That decision [has been shown to account] for an astonishing 94% of the differences in total returns achieved by institutionally managed pension funds. . . . There is no reason to believe that the same relationship does not also hold true for individual </a:t>
            </a:r>
            <a:r>
              <a:rPr lang="en-US" sz="2000" i="1" dirty="0" smtClean="0"/>
              <a:t>investors.</a:t>
            </a:r>
            <a:endParaRPr lang="en-US" sz="2000" i="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468429" y="1447800"/>
            <a:ext cx="8229600" cy="4876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292934"/>
                </a:solidFill>
                <a:latin typeface="+mn-lt"/>
              </a:rPr>
              <a:t>The Risk-Free Asset</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Treasury bonds (still affected by inflation)</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Price-indexed government bonds</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Money market instruments effectively risk-free</a:t>
            </a:r>
          </a:p>
          <a:p>
            <a:pPr marL="457200" lvl="1" indent="-180975">
              <a:spcAft>
                <a:spcPts val="1138"/>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Risk of CDs and commercial paper is miniscule compared to most assets</a:t>
            </a:r>
          </a:p>
        </p:txBody>
      </p:sp>
      <p:sp>
        <p:nvSpPr>
          <p:cNvPr id="4" name="Rectangle 1"/>
          <p:cNvSpPr>
            <a:spLocks noGrp="1" noChangeArrowheads="1"/>
          </p:cNvSpPr>
          <p:nvPr>
            <p:ph type="title"/>
          </p:nvPr>
        </p:nvSpPr>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dirty="0" smtClean="0">
                <a:latin typeface="+mn-lt"/>
                <a:ea typeface="+mj-ea"/>
              </a:rPr>
              <a:t>5.5 Asset Allocation across Portfolios</a:t>
            </a: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330200" y="1447800"/>
            <a:ext cx="8229600" cy="4876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292934"/>
                </a:solidFill>
                <a:latin typeface="+mn-lt"/>
              </a:rPr>
              <a:t>Portfolio Expected Return and Risk</a:t>
            </a:r>
          </a:p>
          <a:p>
            <a:pPr marL="457200" lvl="1" indent="0">
              <a:spcAft>
                <a:spcPts val="600"/>
              </a:spcAft>
              <a:buClr>
                <a:srgbClr val="C00000"/>
              </a:buClr>
              <a:buSzPct val="85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P: </a:t>
            </a:r>
            <a:r>
              <a:rPr lang="en-US" sz="2800" dirty="0">
                <a:solidFill>
                  <a:srgbClr val="292934"/>
                </a:solidFill>
                <a:latin typeface="+mn-lt"/>
              </a:rPr>
              <a:t>portfolio composition</a:t>
            </a:r>
          </a:p>
          <a:p>
            <a:pPr marL="457200" lvl="1" indent="0">
              <a:spcAft>
                <a:spcPts val="600"/>
              </a:spcAft>
              <a:buClr>
                <a:srgbClr val="C00000"/>
              </a:buClr>
              <a:buSzPct val="85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y</a:t>
            </a:r>
            <a:r>
              <a:rPr lang="en-US" sz="2800" dirty="0">
                <a:solidFill>
                  <a:srgbClr val="292934"/>
                </a:solidFill>
                <a:latin typeface="+mn-lt"/>
              </a:rPr>
              <a:t>: proportion of investment budget</a:t>
            </a:r>
          </a:p>
          <a:p>
            <a:pPr marL="457200" lvl="1" indent="0">
              <a:spcAft>
                <a:spcPts val="600"/>
              </a:spcAft>
              <a:buClr>
                <a:srgbClr val="C00000"/>
              </a:buClr>
              <a:buSzPct val="85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r</a:t>
            </a:r>
            <a:r>
              <a:rPr lang="en-US" sz="2800" i="1" baseline="-25000" dirty="0">
                <a:solidFill>
                  <a:srgbClr val="292934"/>
                </a:solidFill>
                <a:latin typeface="+mn-lt"/>
              </a:rPr>
              <a:t>f</a:t>
            </a:r>
            <a:r>
              <a:rPr lang="en-US" sz="2800" dirty="0">
                <a:solidFill>
                  <a:srgbClr val="292934"/>
                </a:solidFill>
                <a:latin typeface="+mn-lt"/>
              </a:rPr>
              <a:t>: rate of return on risk-free asset</a:t>
            </a:r>
          </a:p>
          <a:p>
            <a:pPr marL="457200" lvl="1" indent="0">
              <a:spcAft>
                <a:spcPts val="600"/>
              </a:spcAft>
              <a:buClr>
                <a:srgbClr val="C00000"/>
              </a:buClr>
              <a:buSzPct val="85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r</a:t>
            </a:r>
            <a:r>
              <a:rPr lang="en-US" sz="2800" i="1" baseline="-25000" dirty="0">
                <a:solidFill>
                  <a:srgbClr val="292934"/>
                </a:solidFill>
                <a:latin typeface="+mn-lt"/>
              </a:rPr>
              <a:t>p</a:t>
            </a:r>
            <a:r>
              <a:rPr lang="en-US" sz="2800" dirty="0">
                <a:solidFill>
                  <a:srgbClr val="292934"/>
                </a:solidFill>
                <a:latin typeface="+mn-lt"/>
              </a:rPr>
              <a:t>: actual rate of return</a:t>
            </a:r>
          </a:p>
          <a:p>
            <a:pPr marL="457200" lvl="1" indent="0">
              <a:spcAft>
                <a:spcPts val="600"/>
              </a:spcAft>
              <a:buClr>
                <a:srgbClr val="C00000"/>
              </a:buClr>
              <a:buSzPct val="85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E(r</a:t>
            </a:r>
            <a:r>
              <a:rPr lang="en-US" sz="2800" i="1" baseline="-25000" dirty="0">
                <a:solidFill>
                  <a:srgbClr val="292934"/>
                </a:solidFill>
                <a:latin typeface="+mn-lt"/>
              </a:rPr>
              <a:t>p</a:t>
            </a:r>
            <a:r>
              <a:rPr lang="en-US" sz="2800" i="1" dirty="0">
                <a:solidFill>
                  <a:srgbClr val="292934"/>
                </a:solidFill>
                <a:latin typeface="+mn-lt"/>
              </a:rPr>
              <a:t>)</a:t>
            </a:r>
            <a:r>
              <a:rPr lang="en-US" sz="2800" dirty="0">
                <a:solidFill>
                  <a:srgbClr val="292934"/>
                </a:solidFill>
                <a:latin typeface="+mn-lt"/>
              </a:rPr>
              <a:t>: expected rate of return</a:t>
            </a:r>
          </a:p>
          <a:p>
            <a:pPr marL="457200" lvl="1" indent="0">
              <a:spcAft>
                <a:spcPts val="600"/>
              </a:spcAft>
              <a:buClr>
                <a:srgbClr val="C00000"/>
              </a:buClr>
              <a:buSzPct val="85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σ</a:t>
            </a:r>
            <a:r>
              <a:rPr lang="en-US" sz="2800" i="1" baseline="-25000" dirty="0">
                <a:solidFill>
                  <a:srgbClr val="292934"/>
                </a:solidFill>
                <a:latin typeface="+mn-lt"/>
              </a:rPr>
              <a:t>p</a:t>
            </a:r>
            <a:r>
              <a:rPr lang="en-US" sz="2800" dirty="0">
                <a:solidFill>
                  <a:srgbClr val="292934"/>
                </a:solidFill>
                <a:latin typeface="+mn-lt"/>
              </a:rPr>
              <a:t>: standard deviation</a:t>
            </a:r>
          </a:p>
          <a:p>
            <a:pPr marL="457200" lvl="1" indent="0">
              <a:spcAft>
                <a:spcPts val="600"/>
              </a:spcAft>
              <a:buClr>
                <a:srgbClr val="C00000"/>
              </a:buClr>
              <a:buSzPct val="85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E(r</a:t>
            </a:r>
            <a:r>
              <a:rPr lang="en-US" sz="2800" i="1" baseline="-25000" dirty="0">
                <a:solidFill>
                  <a:srgbClr val="292934"/>
                </a:solidFill>
                <a:latin typeface="+mn-lt"/>
              </a:rPr>
              <a:t>C</a:t>
            </a:r>
            <a:r>
              <a:rPr lang="en-US" sz="2800" i="1" dirty="0">
                <a:solidFill>
                  <a:srgbClr val="292934"/>
                </a:solidFill>
                <a:latin typeface="+mn-lt"/>
              </a:rPr>
              <a:t>)</a:t>
            </a:r>
            <a:r>
              <a:rPr lang="en-US" sz="2800" dirty="0">
                <a:solidFill>
                  <a:srgbClr val="292934"/>
                </a:solidFill>
                <a:latin typeface="+mn-lt"/>
              </a:rPr>
              <a:t>: return on complete portfolio</a:t>
            </a:r>
          </a:p>
          <a:p>
            <a:pPr marL="457200" lvl="1" indent="0">
              <a:spcAft>
                <a:spcPts val="600"/>
              </a:spcAft>
              <a:buClr>
                <a:srgbClr val="C00000"/>
              </a:buClr>
              <a:buSzPct val="85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E(r</a:t>
            </a:r>
            <a:r>
              <a:rPr lang="en-US" sz="2800" i="1" baseline="-25000" dirty="0">
                <a:solidFill>
                  <a:srgbClr val="292934"/>
                </a:solidFill>
                <a:latin typeface="+mn-lt"/>
              </a:rPr>
              <a:t>C</a:t>
            </a:r>
            <a:r>
              <a:rPr lang="en-US" sz="2800" i="1" dirty="0">
                <a:solidFill>
                  <a:srgbClr val="292934"/>
                </a:solidFill>
                <a:latin typeface="+mn-lt"/>
              </a:rPr>
              <a:t>)</a:t>
            </a:r>
            <a:r>
              <a:rPr lang="en-US" sz="2800" dirty="0">
                <a:solidFill>
                  <a:srgbClr val="292934"/>
                </a:solidFill>
                <a:latin typeface="+mn-lt"/>
              </a:rPr>
              <a:t> = </a:t>
            </a:r>
            <a:r>
              <a:rPr lang="en-US" sz="2800" i="1" dirty="0">
                <a:solidFill>
                  <a:srgbClr val="292934"/>
                </a:solidFill>
                <a:latin typeface="+mn-lt"/>
              </a:rPr>
              <a:t>yE(r</a:t>
            </a:r>
            <a:r>
              <a:rPr lang="en-US" sz="2800" i="1" baseline="-25000" dirty="0">
                <a:solidFill>
                  <a:srgbClr val="292934"/>
                </a:solidFill>
                <a:latin typeface="+mn-lt"/>
              </a:rPr>
              <a:t>p</a:t>
            </a:r>
            <a:r>
              <a:rPr lang="en-US" sz="2800" i="1" dirty="0">
                <a:solidFill>
                  <a:srgbClr val="292934"/>
                </a:solidFill>
                <a:latin typeface="+mn-lt"/>
              </a:rPr>
              <a:t>) </a:t>
            </a:r>
            <a:r>
              <a:rPr lang="en-US" sz="2800" dirty="0">
                <a:solidFill>
                  <a:srgbClr val="292934"/>
                </a:solidFill>
                <a:latin typeface="+mn-lt"/>
              </a:rPr>
              <a:t>+ (1 − </a:t>
            </a:r>
            <a:r>
              <a:rPr lang="en-US" sz="2800" i="1" dirty="0">
                <a:solidFill>
                  <a:srgbClr val="292934"/>
                </a:solidFill>
                <a:latin typeface="+mn-lt"/>
              </a:rPr>
              <a:t>y</a:t>
            </a:r>
            <a:r>
              <a:rPr lang="en-US" sz="2800" dirty="0">
                <a:solidFill>
                  <a:srgbClr val="292934"/>
                </a:solidFill>
                <a:latin typeface="+mn-lt"/>
              </a:rPr>
              <a:t>)</a:t>
            </a:r>
            <a:r>
              <a:rPr lang="en-US" sz="2800" i="1" dirty="0">
                <a:solidFill>
                  <a:srgbClr val="292934"/>
                </a:solidFill>
                <a:latin typeface="+mn-lt"/>
              </a:rPr>
              <a:t>r</a:t>
            </a:r>
            <a:r>
              <a:rPr lang="en-US" sz="2800" i="1" baseline="-25000" dirty="0">
                <a:solidFill>
                  <a:srgbClr val="292934"/>
                </a:solidFill>
                <a:latin typeface="+mn-lt"/>
              </a:rPr>
              <a:t>f</a:t>
            </a:r>
          </a:p>
          <a:p>
            <a:pPr marL="457200" lvl="1" indent="0">
              <a:spcAft>
                <a:spcPts val="600"/>
              </a:spcAft>
              <a:buClr>
                <a:srgbClr val="C00000"/>
              </a:buClr>
              <a:buSzPct val="85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σ</a:t>
            </a:r>
            <a:r>
              <a:rPr lang="en-US" sz="2800" i="1" baseline="-25000" dirty="0">
                <a:solidFill>
                  <a:srgbClr val="292934"/>
                </a:solidFill>
                <a:latin typeface="+mn-lt"/>
              </a:rPr>
              <a:t>C</a:t>
            </a:r>
            <a:r>
              <a:rPr lang="en-US" sz="2800" dirty="0">
                <a:solidFill>
                  <a:srgbClr val="292934"/>
                </a:solidFill>
                <a:latin typeface="+mn-lt"/>
              </a:rPr>
              <a:t> = </a:t>
            </a:r>
            <a:r>
              <a:rPr lang="en-US" sz="2800" i="1" dirty="0">
                <a:solidFill>
                  <a:srgbClr val="292934"/>
                </a:solidFill>
                <a:latin typeface="+mn-lt"/>
              </a:rPr>
              <a:t>yσ</a:t>
            </a:r>
            <a:r>
              <a:rPr lang="en-US" sz="2800" i="1" baseline="-25000" dirty="0">
                <a:solidFill>
                  <a:srgbClr val="292934"/>
                </a:solidFill>
                <a:latin typeface="+mn-lt"/>
              </a:rPr>
              <a:t>rp</a:t>
            </a:r>
            <a:r>
              <a:rPr lang="en-US" sz="2800" i="1" dirty="0">
                <a:solidFill>
                  <a:srgbClr val="292934"/>
                </a:solidFill>
                <a:latin typeface="+mn-lt"/>
              </a:rPr>
              <a:t> </a:t>
            </a:r>
            <a:r>
              <a:rPr lang="en-US" sz="2800" dirty="0">
                <a:solidFill>
                  <a:srgbClr val="292934"/>
                </a:solidFill>
                <a:latin typeface="+mn-lt"/>
              </a:rPr>
              <a:t>+ (1 − </a:t>
            </a:r>
            <a:r>
              <a:rPr lang="en-US" sz="2800" i="1" dirty="0">
                <a:solidFill>
                  <a:srgbClr val="292934"/>
                </a:solidFill>
                <a:latin typeface="+mn-lt"/>
              </a:rPr>
              <a:t>y</a:t>
            </a:r>
            <a:r>
              <a:rPr lang="en-US" sz="2800" dirty="0">
                <a:solidFill>
                  <a:srgbClr val="292934"/>
                </a:solidFill>
                <a:latin typeface="+mn-lt"/>
              </a:rPr>
              <a:t>)</a:t>
            </a:r>
            <a:r>
              <a:rPr lang="en-US" sz="2800" i="1" baseline="-25000" dirty="0">
                <a:solidFill>
                  <a:srgbClr val="292934"/>
                </a:solidFill>
                <a:latin typeface="+mn-lt"/>
              </a:rPr>
              <a:t> </a:t>
            </a:r>
            <a:r>
              <a:rPr lang="en-US" sz="2800" i="1" dirty="0">
                <a:solidFill>
                  <a:srgbClr val="292934"/>
                </a:solidFill>
                <a:latin typeface="+mn-lt"/>
              </a:rPr>
              <a:t>σ</a:t>
            </a:r>
            <a:r>
              <a:rPr lang="en-US" sz="2800" i="1" baseline="-25000" dirty="0">
                <a:solidFill>
                  <a:srgbClr val="292934"/>
                </a:solidFill>
                <a:latin typeface="+mn-lt"/>
              </a:rPr>
              <a:t>rf</a:t>
            </a:r>
            <a:endParaRPr lang="en-US" sz="2800" i="1" dirty="0">
              <a:solidFill>
                <a:srgbClr val="292934"/>
              </a:solidFill>
              <a:latin typeface="+mn-lt"/>
            </a:endParaRPr>
          </a:p>
        </p:txBody>
      </p:sp>
      <p:sp>
        <p:nvSpPr>
          <p:cNvPr id="6" name="Rectangle 1"/>
          <p:cNvSpPr>
            <a:spLocks noGrp="1" noChangeArrowheads="1"/>
          </p:cNvSpPr>
          <p:nvPr>
            <p:ph type="title"/>
          </p:nvPr>
        </p:nvSpPr>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dirty="0" smtClean="0">
                <a:latin typeface="+mn-lt"/>
                <a:ea typeface="+mj-ea"/>
              </a:rPr>
              <a:t>5.5 Asset Allocation Across Portfolios</a:t>
            </a: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norm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smtClean="0">
                <a:ea typeface="+mj-ea"/>
              </a:rPr>
              <a:t>Figure 5.6 Investment Opportunity Set</a:t>
            </a:r>
          </a:p>
        </p:txBody>
      </p:sp>
      <p:pic>
        <p:nvPicPr>
          <p:cNvPr id="51202" name="Picture 2"/>
          <p:cNvPicPr>
            <a:picLocks noChangeAspect="1" noChangeArrowheads="1"/>
          </p:cNvPicPr>
          <p:nvPr/>
        </p:nvPicPr>
        <p:blipFill>
          <a:blip r:embed="rId3" cstate="print"/>
          <a:srcRect/>
          <a:stretch>
            <a:fillRect/>
          </a:stretch>
        </p:blipFill>
        <p:spPr bwMode="auto">
          <a:xfrm>
            <a:off x="685800" y="1524000"/>
            <a:ext cx="7900988" cy="409098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432335" y="1371600"/>
            <a:ext cx="8229600" cy="4876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a:solidFill>
                  <a:srgbClr val="FF0000"/>
                </a:solidFill>
                <a:latin typeface="+mn-lt"/>
              </a:rPr>
              <a:t>Capital Allocation Line (CAL)</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Plot of risk-return combinations available by varying allocation between risky and risk-free</a:t>
            </a:r>
          </a:p>
          <a:p>
            <a:pPr marL="182563" indent="-180975">
              <a:spcBef>
                <a:spcPts val="63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CC00CC"/>
                </a:solidFill>
                <a:latin typeface="+mn-lt"/>
              </a:rPr>
              <a:t>Risk Aversion and Capital Allocation</a:t>
            </a:r>
          </a:p>
          <a:p>
            <a:pPr marL="457200" lvl="1" indent="-180975">
              <a:spcBef>
                <a:spcPts val="48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i="1" dirty="0">
                <a:solidFill>
                  <a:srgbClr val="292934"/>
                </a:solidFill>
                <a:latin typeface="+mn-lt"/>
              </a:rPr>
              <a:t>y</a:t>
            </a:r>
            <a:r>
              <a:rPr lang="en-US" sz="2800" dirty="0">
                <a:solidFill>
                  <a:srgbClr val="292934"/>
                </a:solidFill>
                <a:latin typeface="+mn-lt"/>
              </a:rPr>
              <a:t>: Preferred capital allocation</a:t>
            </a:r>
          </a:p>
        </p:txBody>
      </p:sp>
      <p:sp>
        <p:nvSpPr>
          <p:cNvPr id="5" name="Rectangle 1"/>
          <p:cNvSpPr>
            <a:spLocks noGrp="1" noChangeArrowheads="1"/>
          </p:cNvSpPr>
          <p:nvPr>
            <p:ph type="title"/>
          </p:nvPr>
        </p:nvSpPr>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b="1" dirty="0" smtClean="0">
                <a:latin typeface="+mn-lt"/>
                <a:ea typeface="+mj-ea"/>
              </a:rPr>
              <a:t>5.5 Asset Allocation across Portfolios</a:t>
            </a:r>
          </a:p>
        </p:txBody>
      </p:sp>
      <p:pic>
        <p:nvPicPr>
          <p:cNvPr id="53251" name="Picture 4"/>
          <p:cNvPicPr>
            <a:picLocks noChangeAspect="1" noChangeArrowheads="1"/>
          </p:cNvPicPr>
          <p:nvPr/>
        </p:nvPicPr>
        <p:blipFill>
          <a:blip r:embed="rId3" cstate="print"/>
          <a:srcRect/>
          <a:stretch>
            <a:fillRect/>
          </a:stretch>
        </p:blipFill>
        <p:spPr bwMode="auto">
          <a:xfrm>
            <a:off x="228600" y="4343400"/>
            <a:ext cx="8458200" cy="83978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400" b="1" dirty="0" smtClean="0"/>
              <a:t>Average</a:t>
            </a:r>
            <a:r>
              <a:rPr lang="en-US" sz="3600" b="1" dirty="0" smtClean="0"/>
              <a:t> Returns</a:t>
            </a:r>
            <a:endParaRPr lang="en-US" sz="3600" b="1" dirty="0"/>
          </a:p>
        </p:txBody>
      </p:sp>
      <p:graphicFrame>
        <p:nvGraphicFramePr>
          <p:cNvPr id="3" name="Diagram 2"/>
          <p:cNvGraphicFramePr/>
          <p:nvPr>
            <p:extLst>
              <p:ext uri="{D42A27DB-BD31-4B8C-83A1-F6EECF244321}">
                <p14:modId xmlns:p14="http://schemas.microsoft.com/office/powerpoint/2010/main" val="1751696838"/>
              </p:ext>
            </p:extLst>
          </p:nvPr>
        </p:nvGraphicFramePr>
        <p:xfrm>
          <a:off x="457200" y="11430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33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b="1" dirty="0" smtClean="0">
                <a:latin typeface="+mn-lt"/>
                <a:ea typeface="+mj-ea"/>
              </a:rPr>
              <a:t>5.5 Asset Allocation across Portfolios</a:t>
            </a:r>
          </a:p>
        </p:txBody>
      </p:sp>
      <p:pic>
        <p:nvPicPr>
          <p:cNvPr id="2" name="Picture 1"/>
          <p:cNvPicPr>
            <a:picLocks noChangeAspect="1"/>
          </p:cNvPicPr>
          <p:nvPr/>
        </p:nvPicPr>
        <p:blipFill>
          <a:blip r:embed="rId3" cstate="print"/>
          <a:stretch>
            <a:fillRect/>
          </a:stretch>
        </p:blipFill>
        <p:spPr>
          <a:xfrm>
            <a:off x="533400" y="1371600"/>
            <a:ext cx="7594600" cy="5080000"/>
          </a:xfrm>
          <a:prstGeom prst="rect">
            <a:avLst/>
          </a:prstGeom>
        </p:spPr>
      </p:pic>
    </p:spTree>
    <p:extLst>
      <p:ext uri="{BB962C8B-B14F-4D97-AF65-F5344CB8AC3E}">
        <p14:creationId xmlns:p14="http://schemas.microsoft.com/office/powerpoint/2010/main" val="4115543952"/>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432335" y="1371600"/>
            <a:ext cx="8229600" cy="4876800"/>
          </a:xfrm>
          <a:prstGeom prst="rect">
            <a:avLst/>
          </a:prstGeom>
          <a:noFill/>
          <a:ln w="9525">
            <a:noFill/>
            <a:miter lim="800000"/>
            <a:headEnd/>
            <a:tailEnd/>
          </a:ln>
        </p:spPr>
        <p:txBody>
          <a:bodyPr lIns="90000" tIns="45000" rIns="90000" bIns="45000"/>
          <a:lstStyle/>
          <a:p>
            <a:pPr marL="1588">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292934"/>
                </a:solidFill>
                <a:latin typeface="+mn-lt"/>
              </a:rPr>
              <a:t>13) </a:t>
            </a:r>
            <a:r>
              <a:rPr lang="en-US" sz="2400" dirty="0">
                <a:solidFill>
                  <a:srgbClr val="292934"/>
                </a:solidFill>
                <a:latin typeface="+mn-lt"/>
              </a:rPr>
              <a:t>Assume that you manage a risky portfolio with an expected rate of return of 12% and a standard deviation of 28</a:t>
            </a:r>
            <a:r>
              <a:rPr lang="en-US" sz="2400" dirty="0" smtClean="0">
                <a:solidFill>
                  <a:srgbClr val="292934"/>
                </a:solidFill>
                <a:latin typeface="+mn-lt"/>
              </a:rPr>
              <a:t>% (Weights: Stock A 20%; Stock B 30%; Stock C 50%(. </a:t>
            </a:r>
            <a:r>
              <a:rPr lang="en-US" sz="2400" dirty="0">
                <a:solidFill>
                  <a:srgbClr val="292934"/>
                </a:solidFill>
                <a:latin typeface="+mn-lt"/>
              </a:rPr>
              <a:t>The T-bill rate is 4%. Suppose </a:t>
            </a:r>
            <a:r>
              <a:rPr lang="en-US" sz="2400" dirty="0" smtClean="0">
                <a:solidFill>
                  <a:srgbClr val="292934"/>
                </a:solidFill>
                <a:latin typeface="+mn-lt"/>
              </a:rPr>
              <a:t>your client decides </a:t>
            </a:r>
            <a:r>
              <a:rPr lang="en-US" sz="2400" dirty="0">
                <a:solidFill>
                  <a:srgbClr val="292934"/>
                </a:solidFill>
                <a:latin typeface="+mn-lt"/>
              </a:rPr>
              <a:t>to invest in your risky portfolio a proportion (y) of his total investment budget so that his overall portfolio will have an expected rate of return of 11%</a:t>
            </a:r>
            <a:r>
              <a:rPr lang="en-US" sz="2400" dirty="0" smtClean="0">
                <a:solidFill>
                  <a:srgbClr val="292934"/>
                </a:solidFill>
                <a:latin typeface="+mn-lt"/>
              </a:rPr>
              <a:t>.   </a:t>
            </a:r>
          </a:p>
          <a:p>
            <a:pPr marL="515938" indent="-514350">
              <a:spcBef>
                <a:spcPts val="600"/>
              </a:spcBef>
              <a:spcAft>
                <a:spcPts val="600"/>
              </a:spcAft>
              <a:buClr>
                <a:srgbClr val="C00000"/>
              </a:buClr>
              <a:buSzPct val="85000"/>
              <a:buAutoNum type="alphaLcParen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292934"/>
                </a:solidFill>
                <a:latin typeface="+mn-lt"/>
              </a:rPr>
              <a:t>What is the proportion, y?</a:t>
            </a:r>
          </a:p>
          <a:p>
            <a:pPr marL="515938" indent="-514350">
              <a:spcBef>
                <a:spcPts val="600"/>
              </a:spcBef>
              <a:spcAft>
                <a:spcPts val="600"/>
              </a:spcAft>
              <a:buClr>
                <a:srgbClr val="C00000"/>
              </a:buClr>
              <a:buSzPct val="85000"/>
              <a:buAutoNum type="alphaLcParen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292934"/>
                </a:solidFill>
                <a:latin typeface="+mn-lt"/>
              </a:rPr>
              <a:t>What are your client’s investment proportions in your 3 stocks and the T-bill fund?</a:t>
            </a:r>
          </a:p>
          <a:p>
            <a:pPr marL="515938" indent="-514350">
              <a:spcBef>
                <a:spcPts val="600"/>
              </a:spcBef>
              <a:spcAft>
                <a:spcPts val="600"/>
              </a:spcAft>
              <a:buClr>
                <a:srgbClr val="C00000"/>
              </a:buClr>
              <a:buSzPct val="85000"/>
              <a:buAutoNum type="alphaLcParen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292934"/>
                </a:solidFill>
                <a:latin typeface="+mn-lt"/>
              </a:rPr>
              <a:t>What is the standard deviation of the rate of return on your client’s portfolio?</a:t>
            </a:r>
            <a:endParaRPr lang="en-US" sz="2400" dirty="0">
              <a:solidFill>
                <a:srgbClr val="292934"/>
              </a:solidFill>
              <a:latin typeface="+mn-lt"/>
            </a:endParaRPr>
          </a:p>
        </p:txBody>
      </p:sp>
      <p:sp>
        <p:nvSpPr>
          <p:cNvPr id="5" name="Rectangle 1"/>
          <p:cNvSpPr>
            <a:spLocks noGrp="1" noChangeArrowheads="1"/>
          </p:cNvSpPr>
          <p:nvPr>
            <p:ph type="title"/>
          </p:nvPr>
        </p:nvSpPr>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b="1" dirty="0" smtClean="0">
                <a:latin typeface="+mn-lt"/>
                <a:ea typeface="+mj-ea"/>
              </a:rPr>
              <a:t>5.5 Asset Allocation across Portfolios</a:t>
            </a:r>
          </a:p>
        </p:txBody>
      </p:sp>
    </p:spTree>
    <p:extLst>
      <p:ext uri="{BB962C8B-B14F-4D97-AF65-F5344CB8AC3E}">
        <p14:creationId xmlns:p14="http://schemas.microsoft.com/office/powerpoint/2010/main" val="1128135259"/>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432335" y="1371600"/>
            <a:ext cx="8229600" cy="4876800"/>
          </a:xfrm>
          <a:prstGeom prst="rect">
            <a:avLst/>
          </a:prstGeom>
          <a:noFill/>
          <a:ln w="9525">
            <a:noFill/>
            <a:miter lim="800000"/>
            <a:headEnd/>
            <a:tailEnd/>
          </a:ln>
        </p:spPr>
        <p:txBody>
          <a:bodyPr lIns="90000" tIns="45000" rIns="90000" bIns="45000"/>
          <a:lstStyle/>
          <a:p>
            <a:pPr marL="1588">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14) Assume </a:t>
            </a:r>
            <a:r>
              <a:rPr lang="en-US" sz="2800" dirty="0">
                <a:solidFill>
                  <a:srgbClr val="292934"/>
                </a:solidFill>
                <a:latin typeface="+mn-lt"/>
              </a:rPr>
              <a:t>that you manage a risky portfolio with an expected rate of return of 12% and a standard deviation of 28%. The T-bill rate is 4%. Suppose </a:t>
            </a:r>
            <a:r>
              <a:rPr lang="en-US" sz="2800" dirty="0" smtClean="0">
                <a:solidFill>
                  <a:srgbClr val="292934"/>
                </a:solidFill>
                <a:latin typeface="+mn-lt"/>
              </a:rPr>
              <a:t>your client prefers </a:t>
            </a:r>
            <a:r>
              <a:rPr lang="en-US" sz="2800" dirty="0">
                <a:solidFill>
                  <a:srgbClr val="292934"/>
                </a:solidFill>
                <a:latin typeface="+mn-lt"/>
              </a:rPr>
              <a:t>to invest in your portfolio a proportion (y) that maximizes the expected return on the overall portfolio subject to the constraint that the overall portfolio’s standard deviation will not exceed 20%</a:t>
            </a:r>
            <a:r>
              <a:rPr lang="en-US" sz="2800" dirty="0" smtClean="0">
                <a:solidFill>
                  <a:srgbClr val="292934"/>
                </a:solidFill>
                <a:latin typeface="+mn-lt"/>
              </a:rPr>
              <a:t>.</a:t>
            </a:r>
          </a:p>
          <a:p>
            <a:pPr marL="515938" indent="-514350">
              <a:spcBef>
                <a:spcPts val="600"/>
              </a:spcBef>
              <a:spcAft>
                <a:spcPts val="600"/>
              </a:spcAft>
              <a:buClr>
                <a:srgbClr val="C00000"/>
              </a:buClr>
              <a:buSzPct val="85000"/>
              <a:buAutoNum type="alphaLcParen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What is the investment proportion, y?</a:t>
            </a:r>
          </a:p>
          <a:p>
            <a:pPr marL="515938" indent="-514350">
              <a:spcBef>
                <a:spcPts val="600"/>
              </a:spcBef>
              <a:spcAft>
                <a:spcPts val="600"/>
              </a:spcAft>
              <a:buClr>
                <a:srgbClr val="C00000"/>
              </a:buClr>
              <a:buSzPct val="85000"/>
              <a:buAutoNum type="alphaLcParen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What is the expected returns of the overall portfolio?</a:t>
            </a:r>
          </a:p>
          <a:p>
            <a:pPr marL="1588">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292934"/>
              </a:solidFill>
              <a:latin typeface="+mn-lt"/>
            </a:endParaRPr>
          </a:p>
        </p:txBody>
      </p:sp>
      <p:sp>
        <p:nvSpPr>
          <p:cNvPr id="5" name="Rectangle 1"/>
          <p:cNvSpPr>
            <a:spLocks noGrp="1" noChangeArrowheads="1"/>
          </p:cNvSpPr>
          <p:nvPr>
            <p:ph type="title"/>
          </p:nvPr>
        </p:nvSpPr>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b="1" dirty="0" smtClean="0">
                <a:latin typeface="+mn-lt"/>
                <a:ea typeface="+mj-ea"/>
              </a:rPr>
              <a:t>5.5 Asset Allocation across Portfolios</a:t>
            </a:r>
          </a:p>
        </p:txBody>
      </p:sp>
    </p:spTree>
    <p:extLst>
      <p:ext uri="{BB962C8B-B14F-4D97-AF65-F5344CB8AC3E}">
        <p14:creationId xmlns:p14="http://schemas.microsoft.com/office/powerpoint/2010/main" val="2981322955"/>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432335" y="1371600"/>
            <a:ext cx="8229600" cy="4876800"/>
          </a:xfrm>
          <a:prstGeom prst="rect">
            <a:avLst/>
          </a:prstGeom>
          <a:noFill/>
          <a:ln w="9525">
            <a:noFill/>
            <a:miter lim="800000"/>
            <a:headEnd/>
            <a:tailEnd/>
          </a:ln>
        </p:spPr>
        <p:txBody>
          <a:bodyPr lIns="90000" tIns="45000" rIns="90000" bIns="45000"/>
          <a:lstStyle/>
          <a:p>
            <a:pPr marL="1588">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292934"/>
                </a:solidFill>
                <a:latin typeface="+mn-lt"/>
              </a:rPr>
              <a:t>17) Assume </a:t>
            </a:r>
            <a:r>
              <a:rPr lang="en-US" sz="2400" dirty="0">
                <a:solidFill>
                  <a:srgbClr val="292934"/>
                </a:solidFill>
                <a:latin typeface="+mn-lt"/>
              </a:rPr>
              <a:t>that you manage a risky portfolio with an expected rate of return of 12% and a standard deviation of 28%. </a:t>
            </a:r>
            <a:r>
              <a:rPr lang="en-US" sz="2400" dirty="0" smtClean="0">
                <a:solidFill>
                  <a:srgbClr val="292934"/>
                </a:solidFill>
                <a:latin typeface="+mn-lt"/>
              </a:rPr>
              <a:t>There is also a passive fund that mimics the S&amp;P 500 Index with an expected return of 13% and a standard deviation of 25%. The </a:t>
            </a:r>
            <a:r>
              <a:rPr lang="en-US" sz="2400" dirty="0">
                <a:solidFill>
                  <a:srgbClr val="292934"/>
                </a:solidFill>
                <a:latin typeface="+mn-lt"/>
              </a:rPr>
              <a:t>T-bill rate is </a:t>
            </a:r>
            <a:r>
              <a:rPr lang="en-US" sz="2400" dirty="0" smtClean="0">
                <a:solidFill>
                  <a:srgbClr val="292934"/>
                </a:solidFill>
                <a:latin typeface="+mn-lt"/>
              </a:rPr>
              <a:t>7%</a:t>
            </a:r>
            <a:r>
              <a:rPr lang="en-US" sz="2400" dirty="0">
                <a:solidFill>
                  <a:srgbClr val="292934"/>
                </a:solidFill>
                <a:latin typeface="+mn-lt"/>
              </a:rPr>
              <a:t>. </a:t>
            </a:r>
            <a:endParaRPr lang="en-US" sz="2400" dirty="0" smtClean="0">
              <a:solidFill>
                <a:srgbClr val="292934"/>
              </a:solidFill>
              <a:latin typeface="+mn-lt"/>
            </a:endParaRPr>
          </a:p>
          <a:p>
            <a:pPr marL="515938" indent="-514350">
              <a:spcBef>
                <a:spcPts val="600"/>
              </a:spcBef>
              <a:spcAft>
                <a:spcPts val="600"/>
              </a:spcAft>
              <a:buClr>
                <a:srgbClr val="C00000"/>
              </a:buClr>
              <a:buSzPct val="85000"/>
              <a:buAutoNum type="alphaLcParen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292934"/>
                </a:solidFill>
                <a:latin typeface="+mn-lt"/>
              </a:rPr>
              <a:t>Explain to your client the disadvantage of </a:t>
            </a:r>
            <a:r>
              <a:rPr lang="en-US" sz="2400" dirty="0" smtClean="0">
                <a:solidFill>
                  <a:srgbClr val="292934"/>
                </a:solidFill>
                <a:latin typeface="+mn-lt"/>
              </a:rPr>
              <a:t>the switch.</a:t>
            </a:r>
          </a:p>
          <a:p>
            <a:pPr marL="515938" indent="-514350">
              <a:spcBef>
                <a:spcPts val="600"/>
              </a:spcBef>
              <a:spcAft>
                <a:spcPts val="600"/>
              </a:spcAft>
              <a:buClr>
                <a:srgbClr val="C00000"/>
              </a:buClr>
              <a:buSzPct val="85000"/>
              <a:buAutoNum type="alphaLcParen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292934"/>
                </a:solidFill>
                <a:latin typeface="+mn-lt"/>
              </a:rPr>
              <a:t>Show your client the maximum fee you could charge (as a percent of the investment in your fund deducted at the end of the year) that would still leave him at least as well off investing in your fund as in the passive </a:t>
            </a:r>
            <a:r>
              <a:rPr lang="en-US" sz="2400" dirty="0" smtClean="0">
                <a:solidFill>
                  <a:srgbClr val="292934"/>
                </a:solidFill>
                <a:latin typeface="+mn-lt"/>
              </a:rPr>
              <a:t>one.</a:t>
            </a:r>
            <a:endParaRPr lang="en-US" sz="2400" dirty="0">
              <a:solidFill>
                <a:srgbClr val="292934"/>
              </a:solidFill>
              <a:latin typeface="+mn-lt"/>
            </a:endParaRPr>
          </a:p>
        </p:txBody>
      </p:sp>
      <p:sp>
        <p:nvSpPr>
          <p:cNvPr id="5" name="Rectangle 1"/>
          <p:cNvSpPr>
            <a:spLocks noGrp="1" noChangeArrowheads="1"/>
          </p:cNvSpPr>
          <p:nvPr>
            <p:ph type="title"/>
          </p:nvPr>
        </p:nvSpPr>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b="1" dirty="0" smtClean="0">
                <a:latin typeface="+mn-lt"/>
                <a:ea typeface="+mj-ea"/>
              </a:rPr>
              <a:t>5.5 Asset Allocation across Portfolios</a:t>
            </a:r>
          </a:p>
        </p:txBody>
      </p:sp>
    </p:spTree>
    <p:extLst>
      <p:ext uri="{BB962C8B-B14F-4D97-AF65-F5344CB8AC3E}">
        <p14:creationId xmlns:p14="http://schemas.microsoft.com/office/powerpoint/2010/main" val="3341906478"/>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432335" y="1371600"/>
            <a:ext cx="8229600" cy="4876800"/>
          </a:xfrm>
          <a:prstGeom prst="rect">
            <a:avLst/>
          </a:prstGeom>
          <a:noFill/>
          <a:ln w="9525">
            <a:noFill/>
            <a:miter lim="800000"/>
            <a:headEnd/>
            <a:tailEnd/>
          </a:ln>
        </p:spPr>
        <p:txBody>
          <a:bodyPr lIns="90000" tIns="45000" rIns="90000" bIns="45000"/>
          <a:lstStyle/>
          <a:p>
            <a:pPr marL="1588" algn="ctr">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smtClean="0">
              <a:solidFill>
                <a:srgbClr val="292934"/>
              </a:solidFill>
              <a:latin typeface="+mn-lt"/>
            </a:endParaRPr>
          </a:p>
          <a:p>
            <a:pPr marL="1588" algn="ctr">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You’ve </a:t>
            </a:r>
            <a:r>
              <a:rPr lang="en-US" sz="2800" dirty="0">
                <a:solidFill>
                  <a:srgbClr val="292934"/>
                </a:solidFill>
                <a:latin typeface="+mn-lt"/>
              </a:rPr>
              <a:t>just decided upon your capital allocation for the next year, when you realize that you’ve underestimated both the expected </a:t>
            </a:r>
            <a:r>
              <a:rPr lang="en-US" sz="2800" dirty="0" smtClean="0">
                <a:solidFill>
                  <a:srgbClr val="292934"/>
                </a:solidFill>
                <a:latin typeface="+mn-lt"/>
              </a:rPr>
              <a:t>return </a:t>
            </a:r>
            <a:r>
              <a:rPr lang="en-US" sz="2800" dirty="0">
                <a:solidFill>
                  <a:srgbClr val="292934"/>
                </a:solidFill>
                <a:latin typeface="+mn-lt"/>
              </a:rPr>
              <a:t>and the standard deviation of your risky portfolio by 4%. Will you increase, decrease, or leave unchanged your allocation to risk-free T-bills</a:t>
            </a:r>
            <a:r>
              <a:rPr lang="en-US" sz="2800" dirty="0" smtClean="0">
                <a:solidFill>
                  <a:srgbClr val="292934"/>
                </a:solidFill>
                <a:latin typeface="+mn-lt"/>
              </a:rPr>
              <a:t>?</a:t>
            </a:r>
            <a:endParaRPr lang="en-US" sz="2800" dirty="0">
              <a:solidFill>
                <a:srgbClr val="292934"/>
              </a:solidFill>
              <a:latin typeface="+mn-lt"/>
            </a:endParaRPr>
          </a:p>
        </p:txBody>
      </p:sp>
      <p:sp>
        <p:nvSpPr>
          <p:cNvPr id="5" name="Rectangle 1"/>
          <p:cNvSpPr>
            <a:spLocks noGrp="1" noChangeArrowheads="1"/>
          </p:cNvSpPr>
          <p:nvPr>
            <p:ph type="title"/>
          </p:nvPr>
        </p:nvSpPr>
        <p:spPr/>
        <p:txBody>
          <a:bodyPr>
            <a:no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600" b="1" dirty="0" smtClean="0">
                <a:latin typeface="+mn-lt"/>
                <a:ea typeface="+mj-ea"/>
              </a:rPr>
              <a:t>5.5 Asset Allocation across Portfolios</a:t>
            </a:r>
          </a:p>
        </p:txBody>
      </p:sp>
    </p:spTree>
    <p:extLst>
      <p:ext uri="{BB962C8B-B14F-4D97-AF65-F5344CB8AC3E}">
        <p14:creationId xmlns:p14="http://schemas.microsoft.com/office/powerpoint/2010/main" val="686634059"/>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wrap="square" numCol="1" anchorCtr="0" compatLnSpc="1">
            <a:prstTxWarp prst="textNoShape">
              <a:avLst/>
            </a:prstTxWarp>
            <a:no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000" b="1" dirty="0" smtClean="0">
                <a:latin typeface="+mn-lt"/>
                <a:cs typeface="Aharoni"/>
              </a:rPr>
              <a:t>5.6 Passive Strategies and the Capital Market Line</a:t>
            </a:r>
          </a:p>
        </p:txBody>
      </p:sp>
      <p:sp>
        <p:nvSpPr>
          <p:cNvPr id="55298" name="Text Box 2"/>
          <p:cNvSpPr txBox="1">
            <a:spLocks noChangeArrowheads="1"/>
          </p:cNvSpPr>
          <p:nvPr/>
        </p:nvSpPr>
        <p:spPr bwMode="auto">
          <a:xfrm>
            <a:off x="437949" y="1447800"/>
            <a:ext cx="8229600" cy="4876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FF0000"/>
                </a:solidFill>
                <a:latin typeface="+mn-lt"/>
              </a:rPr>
              <a:t>Passive Strategy</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Investment policy that avoids security analysis</a:t>
            </a:r>
          </a:p>
          <a:p>
            <a:pPr marL="182563" indent="-180975">
              <a:spcBef>
                <a:spcPts val="63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FF0000"/>
                </a:solidFill>
                <a:latin typeface="+mn-lt"/>
              </a:rPr>
              <a:t>Capital Market Line (CML)</a:t>
            </a:r>
          </a:p>
          <a:p>
            <a:pPr marL="457200" lvl="1" indent="-180975">
              <a:spcBef>
                <a:spcPts val="48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Capital allocation line using market-index portfolio as risky asset</a:t>
            </a: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wrap="square" numCol="1" anchorCtr="0" compatLnSpc="1">
            <a:prstTxWarp prst="textNoShape">
              <a:avLst/>
            </a:prstTxWarp>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cs typeface="Aharoni"/>
              </a:rPr>
              <a:t>Table 5.4 Excess Return Statistics for S&amp;P 500</a:t>
            </a:r>
          </a:p>
        </p:txBody>
      </p:sp>
      <p:graphicFrame>
        <p:nvGraphicFramePr>
          <p:cNvPr id="2" name="Table 1"/>
          <p:cNvGraphicFramePr>
            <a:graphicFrameLocks noGrp="1"/>
          </p:cNvGraphicFramePr>
          <p:nvPr>
            <p:extLst>
              <p:ext uri="{D42A27DB-BD31-4B8C-83A1-F6EECF244321}">
                <p14:modId xmlns:p14="http://schemas.microsoft.com/office/powerpoint/2010/main" val="1358866792"/>
              </p:ext>
            </p:extLst>
          </p:nvPr>
        </p:nvGraphicFramePr>
        <p:xfrm>
          <a:off x="1143000" y="1981200"/>
          <a:ext cx="7086600" cy="2682240"/>
        </p:xfrm>
        <a:graphic>
          <a:graphicData uri="http://schemas.openxmlformats.org/drawingml/2006/table">
            <a:tbl>
              <a:tblPr firstRow="1" bandRow="1">
                <a:tableStyleId>{5940675A-B579-460E-94D1-54222C63F5DA}</a:tableStyleId>
              </a:tblPr>
              <a:tblGrid>
                <a:gridCol w="1417320"/>
                <a:gridCol w="1240155"/>
                <a:gridCol w="1240155"/>
                <a:gridCol w="1860232"/>
                <a:gridCol w="1328738"/>
              </a:tblGrid>
              <a:tr h="370840">
                <a:tc>
                  <a:txBody>
                    <a:bodyPr/>
                    <a:lstStyle/>
                    <a:p>
                      <a:endParaRPr lang="en-US" sz="2000" dirty="0"/>
                    </a:p>
                  </a:txBody>
                  <a:tcPr>
                    <a:solidFill>
                      <a:srgbClr val="9ED1EA"/>
                    </a:solidFill>
                  </a:tcPr>
                </a:tc>
                <a:tc gridSpan="4">
                  <a:txBody>
                    <a:bodyPr/>
                    <a:lstStyle/>
                    <a:p>
                      <a:pPr algn="ctr"/>
                      <a:r>
                        <a:rPr lang="en-US" sz="2000" b="1" dirty="0" smtClean="0"/>
                        <a:t>Excess Return (%)</a:t>
                      </a:r>
                      <a:endParaRPr lang="en-US" sz="2000" b="1" dirty="0"/>
                    </a:p>
                  </a:txBody>
                  <a:tcPr>
                    <a:solidFill>
                      <a:srgbClr val="9ED1E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sz="2000" dirty="0"/>
                    </a:p>
                  </a:txBody>
                  <a:tcPr>
                    <a:solidFill>
                      <a:srgbClr val="9ED1EA"/>
                    </a:solidFill>
                  </a:tcPr>
                </a:tc>
                <a:tc>
                  <a:txBody>
                    <a:bodyPr/>
                    <a:lstStyle/>
                    <a:p>
                      <a:pPr algn="ctr"/>
                      <a:r>
                        <a:rPr lang="en-US" sz="2000" b="1" dirty="0" smtClean="0"/>
                        <a:t>Average</a:t>
                      </a:r>
                      <a:endParaRPr lang="en-US" sz="2000" b="1" dirty="0"/>
                    </a:p>
                  </a:txBody>
                  <a:tcPr>
                    <a:solidFill>
                      <a:srgbClr val="9ED1EA"/>
                    </a:solidFill>
                  </a:tcPr>
                </a:tc>
                <a:tc>
                  <a:txBody>
                    <a:bodyPr/>
                    <a:lstStyle/>
                    <a:p>
                      <a:pPr algn="ctr"/>
                      <a:r>
                        <a:rPr lang="en-US" sz="2000" b="1" dirty="0" smtClean="0"/>
                        <a:t>Std</a:t>
                      </a:r>
                      <a:r>
                        <a:rPr lang="en-US" sz="2000" b="1" baseline="0" dirty="0" smtClean="0"/>
                        <a:t> Dev.</a:t>
                      </a:r>
                      <a:endParaRPr lang="en-US" sz="2000" b="1" dirty="0"/>
                    </a:p>
                  </a:txBody>
                  <a:tcPr>
                    <a:solidFill>
                      <a:srgbClr val="9ED1EA"/>
                    </a:solidFill>
                  </a:tcPr>
                </a:tc>
                <a:tc>
                  <a:txBody>
                    <a:bodyPr/>
                    <a:lstStyle/>
                    <a:p>
                      <a:pPr algn="ctr"/>
                      <a:r>
                        <a:rPr lang="en-US" sz="2000" b="1" dirty="0" smtClean="0"/>
                        <a:t>Sharpe Ratio</a:t>
                      </a:r>
                      <a:endParaRPr lang="en-US" sz="2000" b="1" dirty="0"/>
                    </a:p>
                  </a:txBody>
                  <a:tcPr>
                    <a:solidFill>
                      <a:srgbClr val="9ED1EA"/>
                    </a:solidFill>
                  </a:tcPr>
                </a:tc>
                <a:tc>
                  <a:txBody>
                    <a:bodyPr/>
                    <a:lstStyle/>
                    <a:p>
                      <a:pPr algn="ctr"/>
                      <a:r>
                        <a:rPr lang="en-US" sz="2000" b="1" dirty="0" smtClean="0"/>
                        <a:t>5% VaR</a:t>
                      </a:r>
                      <a:endParaRPr lang="en-US" sz="2000" b="1" dirty="0"/>
                    </a:p>
                  </a:txBody>
                  <a:tcPr>
                    <a:solidFill>
                      <a:srgbClr val="9ED1EA"/>
                    </a:solidFill>
                  </a:tcPr>
                </a:tc>
              </a:tr>
              <a:tr h="370840">
                <a:tc>
                  <a:txBody>
                    <a:bodyPr/>
                    <a:lstStyle/>
                    <a:p>
                      <a:r>
                        <a:rPr lang="en-US" sz="2000" dirty="0" smtClean="0"/>
                        <a:t>1926-2010</a:t>
                      </a:r>
                      <a:endParaRPr lang="en-US" sz="2000" dirty="0"/>
                    </a:p>
                  </a:txBody>
                  <a:tcPr>
                    <a:solidFill>
                      <a:srgbClr val="9ED1EA"/>
                    </a:solidFill>
                  </a:tcPr>
                </a:tc>
                <a:tc>
                  <a:txBody>
                    <a:bodyPr/>
                    <a:lstStyle/>
                    <a:p>
                      <a:pPr algn="ctr"/>
                      <a:r>
                        <a:rPr lang="en-US" sz="2000" dirty="0" smtClean="0"/>
                        <a:t>8.00</a:t>
                      </a:r>
                      <a:endParaRPr lang="en-US" sz="2000" dirty="0"/>
                    </a:p>
                  </a:txBody>
                  <a:tcPr>
                    <a:solidFill>
                      <a:srgbClr val="9ED1EA"/>
                    </a:solidFill>
                  </a:tcPr>
                </a:tc>
                <a:tc>
                  <a:txBody>
                    <a:bodyPr/>
                    <a:lstStyle/>
                    <a:p>
                      <a:pPr algn="ctr"/>
                      <a:r>
                        <a:rPr lang="en-US" sz="2000" dirty="0" smtClean="0"/>
                        <a:t>20.70</a:t>
                      </a:r>
                      <a:endParaRPr lang="en-US" sz="2000" dirty="0"/>
                    </a:p>
                  </a:txBody>
                  <a:tcPr>
                    <a:solidFill>
                      <a:srgbClr val="9ED1EA"/>
                    </a:solidFill>
                  </a:tcPr>
                </a:tc>
                <a:tc>
                  <a:txBody>
                    <a:bodyPr/>
                    <a:lstStyle/>
                    <a:p>
                      <a:pPr algn="ctr"/>
                      <a:r>
                        <a:rPr lang="en-US" sz="2000" dirty="0" smtClean="0"/>
                        <a:t>.39</a:t>
                      </a:r>
                      <a:endParaRPr lang="en-US" sz="2000" dirty="0"/>
                    </a:p>
                  </a:txBody>
                  <a:tcPr>
                    <a:solidFill>
                      <a:srgbClr val="9ED1EA"/>
                    </a:solidFill>
                  </a:tcPr>
                </a:tc>
                <a:tc>
                  <a:txBody>
                    <a:bodyPr/>
                    <a:lstStyle/>
                    <a:p>
                      <a:pPr algn="ctr"/>
                      <a:r>
                        <a:rPr lang="en-US" sz="2000" dirty="0" smtClean="0"/>
                        <a:t>−36.86</a:t>
                      </a:r>
                      <a:endParaRPr lang="en-US" sz="2000" dirty="0"/>
                    </a:p>
                  </a:txBody>
                  <a:tcPr>
                    <a:solidFill>
                      <a:srgbClr val="9ED1EA"/>
                    </a:solidFill>
                  </a:tcPr>
                </a:tc>
              </a:tr>
              <a:tr h="370840">
                <a:tc>
                  <a:txBody>
                    <a:bodyPr/>
                    <a:lstStyle/>
                    <a:p>
                      <a:r>
                        <a:rPr lang="en-US" sz="2000" dirty="0" smtClean="0"/>
                        <a:t>1926-1955</a:t>
                      </a:r>
                      <a:endParaRPr lang="en-US" sz="2000" dirty="0"/>
                    </a:p>
                  </a:txBody>
                  <a:tcPr>
                    <a:solidFill>
                      <a:srgbClr val="9ED1EA"/>
                    </a:solidFill>
                  </a:tcPr>
                </a:tc>
                <a:tc>
                  <a:txBody>
                    <a:bodyPr/>
                    <a:lstStyle/>
                    <a:p>
                      <a:pPr algn="ctr"/>
                      <a:r>
                        <a:rPr lang="en-US" sz="2000" dirty="0" smtClean="0"/>
                        <a:t>11.67</a:t>
                      </a:r>
                      <a:endParaRPr lang="en-US" sz="2000" dirty="0"/>
                    </a:p>
                  </a:txBody>
                  <a:tcPr>
                    <a:solidFill>
                      <a:srgbClr val="9ED1EA"/>
                    </a:solidFill>
                  </a:tcPr>
                </a:tc>
                <a:tc>
                  <a:txBody>
                    <a:bodyPr/>
                    <a:lstStyle/>
                    <a:p>
                      <a:pPr algn="ctr"/>
                      <a:r>
                        <a:rPr lang="en-US" sz="2000" dirty="0" smtClean="0"/>
                        <a:t>25.40</a:t>
                      </a:r>
                      <a:endParaRPr lang="en-US" sz="2000" dirty="0"/>
                    </a:p>
                  </a:txBody>
                  <a:tcPr>
                    <a:solidFill>
                      <a:srgbClr val="9ED1EA"/>
                    </a:solidFill>
                  </a:tcPr>
                </a:tc>
                <a:tc>
                  <a:txBody>
                    <a:bodyPr/>
                    <a:lstStyle/>
                    <a:p>
                      <a:pPr algn="ctr"/>
                      <a:r>
                        <a:rPr lang="en-US" sz="2000" dirty="0" smtClean="0"/>
                        <a:t>.46</a:t>
                      </a:r>
                      <a:endParaRPr lang="en-US" sz="2000" dirty="0"/>
                    </a:p>
                  </a:txBody>
                  <a:tcPr>
                    <a:solidFill>
                      <a:srgbClr val="9ED1EA"/>
                    </a:solidFill>
                  </a:tcPr>
                </a:tc>
                <a:tc>
                  <a:txBody>
                    <a:bodyPr/>
                    <a:lstStyle/>
                    <a:p>
                      <a:pPr algn="ctr"/>
                      <a:r>
                        <a:rPr lang="en-US" sz="2000" dirty="0" smtClean="0"/>
                        <a:t>−53.43</a:t>
                      </a:r>
                      <a:endParaRPr lang="en-US" sz="2000" dirty="0"/>
                    </a:p>
                  </a:txBody>
                  <a:tcPr>
                    <a:solidFill>
                      <a:srgbClr val="9ED1EA"/>
                    </a:solidFill>
                  </a:tcPr>
                </a:tc>
              </a:tr>
              <a:tr h="370840">
                <a:tc>
                  <a:txBody>
                    <a:bodyPr/>
                    <a:lstStyle/>
                    <a:p>
                      <a:r>
                        <a:rPr lang="en-US" sz="2000" dirty="0" smtClean="0"/>
                        <a:t>1956-1985</a:t>
                      </a:r>
                      <a:endParaRPr lang="en-US" sz="2000" dirty="0"/>
                    </a:p>
                  </a:txBody>
                  <a:tcPr>
                    <a:solidFill>
                      <a:srgbClr val="9ED1EA"/>
                    </a:solidFill>
                  </a:tcPr>
                </a:tc>
                <a:tc>
                  <a:txBody>
                    <a:bodyPr/>
                    <a:lstStyle/>
                    <a:p>
                      <a:pPr algn="ctr"/>
                      <a:r>
                        <a:rPr lang="en-US" sz="2000" dirty="0" smtClean="0"/>
                        <a:t>5.01</a:t>
                      </a:r>
                      <a:endParaRPr lang="en-US" sz="2000" dirty="0"/>
                    </a:p>
                  </a:txBody>
                  <a:tcPr>
                    <a:solidFill>
                      <a:srgbClr val="9ED1EA"/>
                    </a:solidFill>
                  </a:tcPr>
                </a:tc>
                <a:tc>
                  <a:txBody>
                    <a:bodyPr/>
                    <a:lstStyle/>
                    <a:p>
                      <a:pPr algn="ctr"/>
                      <a:r>
                        <a:rPr lang="en-US" sz="2000" dirty="0" smtClean="0"/>
                        <a:t>17.58</a:t>
                      </a:r>
                      <a:endParaRPr lang="en-US" sz="2000" dirty="0"/>
                    </a:p>
                  </a:txBody>
                  <a:tcPr>
                    <a:solidFill>
                      <a:srgbClr val="9ED1EA"/>
                    </a:solidFill>
                  </a:tcPr>
                </a:tc>
                <a:tc>
                  <a:txBody>
                    <a:bodyPr/>
                    <a:lstStyle/>
                    <a:p>
                      <a:pPr algn="ctr"/>
                      <a:r>
                        <a:rPr lang="en-US" sz="2000" dirty="0" smtClean="0"/>
                        <a:t>.28</a:t>
                      </a:r>
                      <a:endParaRPr lang="en-US" sz="2000" dirty="0"/>
                    </a:p>
                  </a:txBody>
                  <a:tcPr>
                    <a:solidFill>
                      <a:srgbClr val="9ED1EA"/>
                    </a:solidFill>
                  </a:tcPr>
                </a:tc>
                <a:tc>
                  <a:txBody>
                    <a:bodyPr/>
                    <a:lstStyle/>
                    <a:p>
                      <a:pPr algn="ctr"/>
                      <a:r>
                        <a:rPr lang="en-US" sz="2000" dirty="0" smtClean="0"/>
                        <a:t>−30.51</a:t>
                      </a:r>
                      <a:endParaRPr lang="en-US" sz="2000" dirty="0"/>
                    </a:p>
                  </a:txBody>
                  <a:tcPr>
                    <a:solidFill>
                      <a:srgbClr val="9ED1EA"/>
                    </a:solidFill>
                  </a:tcPr>
                </a:tc>
              </a:tr>
              <a:tr h="370840">
                <a:tc>
                  <a:txBody>
                    <a:bodyPr/>
                    <a:lstStyle/>
                    <a:p>
                      <a:r>
                        <a:rPr lang="en-US" sz="2000" dirty="0" smtClean="0"/>
                        <a:t>1986-2010</a:t>
                      </a:r>
                      <a:endParaRPr lang="en-US" sz="2000" dirty="0"/>
                    </a:p>
                  </a:txBody>
                  <a:tcPr>
                    <a:solidFill>
                      <a:srgbClr val="9ED1EA"/>
                    </a:solidFill>
                  </a:tcPr>
                </a:tc>
                <a:tc>
                  <a:txBody>
                    <a:bodyPr/>
                    <a:lstStyle/>
                    <a:p>
                      <a:pPr algn="ctr"/>
                      <a:r>
                        <a:rPr lang="en-US" sz="2000" dirty="0" smtClean="0"/>
                        <a:t>7.19</a:t>
                      </a:r>
                      <a:endParaRPr lang="en-US" sz="2000" dirty="0"/>
                    </a:p>
                  </a:txBody>
                  <a:tcPr>
                    <a:solidFill>
                      <a:srgbClr val="9ED1EA"/>
                    </a:solidFill>
                  </a:tcPr>
                </a:tc>
                <a:tc>
                  <a:txBody>
                    <a:bodyPr/>
                    <a:lstStyle/>
                    <a:p>
                      <a:pPr algn="ctr"/>
                      <a:r>
                        <a:rPr lang="en-US" sz="2000" dirty="0" smtClean="0"/>
                        <a:t>17.83</a:t>
                      </a:r>
                      <a:endParaRPr lang="en-US" sz="2000" dirty="0"/>
                    </a:p>
                  </a:txBody>
                  <a:tcPr>
                    <a:solidFill>
                      <a:srgbClr val="9ED1EA"/>
                    </a:solidFill>
                  </a:tcPr>
                </a:tc>
                <a:tc>
                  <a:txBody>
                    <a:bodyPr/>
                    <a:lstStyle/>
                    <a:p>
                      <a:pPr algn="ctr"/>
                      <a:r>
                        <a:rPr lang="en-US" sz="2000" dirty="0" smtClean="0"/>
                        <a:t>.40</a:t>
                      </a:r>
                      <a:endParaRPr lang="en-US" sz="2000" dirty="0"/>
                    </a:p>
                  </a:txBody>
                  <a:tcPr>
                    <a:solidFill>
                      <a:srgbClr val="9ED1EA"/>
                    </a:solidFill>
                  </a:tcPr>
                </a:tc>
                <a:tc>
                  <a:txBody>
                    <a:bodyPr/>
                    <a:lstStyle/>
                    <a:p>
                      <a:pPr algn="ctr"/>
                      <a:r>
                        <a:rPr lang="en-US" sz="2000" dirty="0" smtClean="0"/>
                        <a:t>−42.28</a:t>
                      </a:r>
                      <a:endParaRPr lang="en-US" sz="2000" dirty="0"/>
                    </a:p>
                  </a:txBody>
                  <a:tcPr>
                    <a:solidFill>
                      <a:srgbClr val="9ED1EA"/>
                    </a:solidFill>
                  </a:tcPr>
                </a:tc>
              </a:tr>
            </a:tbl>
          </a:graphicData>
        </a:graphic>
      </p:graphicFrame>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457200" y="1219200"/>
            <a:ext cx="8229600" cy="4876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292934"/>
                </a:solidFill>
                <a:latin typeface="+mn-lt"/>
              </a:rPr>
              <a:t>Cost and Benefits of Passive Investing</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Passive investing is inexpensive and simple</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Expense ratio of active mutual fund averages 1%</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Expense ratio of hedge fund averages 1%-2%, plus 10% of returns above risk-free rate</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Active management offers potential for higher returns </a:t>
            </a:r>
          </a:p>
        </p:txBody>
      </p:sp>
      <p:sp>
        <p:nvSpPr>
          <p:cNvPr id="59394" name="Text Box 2"/>
          <p:cNvSpPr txBox="1">
            <a:spLocks noChangeArrowheads="1"/>
          </p:cNvSpPr>
          <p:nvPr/>
        </p:nvSpPr>
        <p:spPr bwMode="auto">
          <a:xfrm>
            <a:off x="228600" y="306388"/>
            <a:ext cx="8624888" cy="836612"/>
          </a:xfrm>
          <a:prstGeom prst="rect">
            <a:avLst/>
          </a:prstGeom>
          <a:noFill/>
          <a:ln w="9525">
            <a:noFill/>
            <a:miter lim="800000"/>
            <a:headEnd/>
            <a:tailEnd/>
          </a:ln>
        </p:spPr>
        <p:txBody>
          <a:bodyPr lIns="90000" tIns="45000" rIns="90000" bIns="45000"/>
          <a:lstStyle/>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000" dirty="0">
                <a:solidFill>
                  <a:srgbClr val="0B5B7F"/>
                </a:solidFill>
                <a:latin typeface="+mn-lt"/>
              </a:rPr>
              <a:t>5.6 Passive Strategies and the Capital Market Line</a:t>
            </a: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457200" y="1219200"/>
            <a:ext cx="8229600" cy="4876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292934"/>
                </a:solidFill>
                <a:latin typeface="+mn-lt"/>
              </a:rPr>
              <a:t>1</a:t>
            </a:r>
            <a:r>
              <a:rPr lang="en-US" sz="2800" dirty="0" smtClean="0">
                <a:solidFill>
                  <a:srgbClr val="292934"/>
                </a:solidFill>
                <a:latin typeface="+mn-lt"/>
              </a:rPr>
              <a:t> </a:t>
            </a:r>
            <a:r>
              <a:rPr lang="en-US" sz="2800" dirty="0" err="1" smtClean="0">
                <a:solidFill>
                  <a:srgbClr val="292934"/>
                </a:solidFill>
                <a:latin typeface="+mn-lt"/>
              </a:rPr>
              <a:t>VaR</a:t>
            </a:r>
            <a:endParaRPr lang="en-US" sz="2800" dirty="0" smtClean="0">
              <a:solidFill>
                <a:srgbClr val="292934"/>
              </a:solidFill>
              <a:latin typeface="+mn-lt"/>
            </a:endParaRP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4 Capital Allocation</a:t>
            </a: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6 E(r) and SD for a stock &amp; CP</a:t>
            </a: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11 Risk Premium &amp; Price of Portfolio</a:t>
            </a: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13 CAL (y based on r, w, SD)</a:t>
            </a: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14 CAL (Max r </a:t>
            </a:r>
            <a:r>
              <a:rPr lang="en-US" sz="2800" dirty="0" err="1" smtClean="0">
                <a:solidFill>
                  <a:srgbClr val="292934"/>
                </a:solidFill>
                <a:latin typeface="+mn-lt"/>
              </a:rPr>
              <a:t>st</a:t>
            </a:r>
            <a:r>
              <a:rPr lang="en-US" sz="2800" dirty="0" smtClean="0">
                <a:solidFill>
                  <a:srgbClr val="292934"/>
                </a:solidFill>
                <a:latin typeface="+mn-lt"/>
              </a:rPr>
              <a:t> SD, what is y? r?)</a:t>
            </a: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17 CAL comparison passive </a:t>
            </a:r>
            <a:r>
              <a:rPr lang="en-US" sz="2800" dirty="0" err="1" smtClean="0">
                <a:solidFill>
                  <a:srgbClr val="292934"/>
                </a:solidFill>
                <a:latin typeface="+mn-lt"/>
              </a:rPr>
              <a:t>vs</a:t>
            </a:r>
            <a:r>
              <a:rPr lang="en-US" sz="2800" dirty="0" smtClean="0">
                <a:solidFill>
                  <a:srgbClr val="292934"/>
                </a:solidFill>
                <a:latin typeface="+mn-lt"/>
              </a:rPr>
              <a:t> active (fees effect)</a:t>
            </a: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292934"/>
              </a:solidFill>
              <a:latin typeface="+mn-lt"/>
            </a:endParaRPr>
          </a:p>
        </p:txBody>
      </p:sp>
      <p:sp>
        <p:nvSpPr>
          <p:cNvPr id="59394" name="Text Box 2"/>
          <p:cNvSpPr txBox="1">
            <a:spLocks noChangeArrowheads="1"/>
          </p:cNvSpPr>
          <p:nvPr/>
        </p:nvSpPr>
        <p:spPr bwMode="auto">
          <a:xfrm>
            <a:off x="228600" y="306388"/>
            <a:ext cx="8624888" cy="836612"/>
          </a:xfrm>
          <a:prstGeom prst="rect">
            <a:avLst/>
          </a:prstGeom>
          <a:noFill/>
          <a:ln w="9525">
            <a:noFill/>
            <a:miter lim="800000"/>
            <a:headEnd/>
            <a:tailEnd/>
          </a:ln>
        </p:spPr>
        <p:txBody>
          <a:bodyPr lIns="90000" tIns="45000" rIns="90000" bIns="45000"/>
          <a:lstStyle/>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000" dirty="0" smtClean="0">
                <a:solidFill>
                  <a:srgbClr val="0B5B7F"/>
                </a:solidFill>
                <a:latin typeface="+mn-lt"/>
              </a:rPr>
              <a:t>My Problems</a:t>
            </a:r>
            <a:endParaRPr lang="en-US" sz="3000" dirty="0">
              <a:solidFill>
                <a:srgbClr val="0B5B7F"/>
              </a:solidFill>
              <a:latin typeface="+mn-lt"/>
            </a:endParaRPr>
          </a:p>
        </p:txBody>
      </p:sp>
    </p:spTree>
    <p:extLst>
      <p:ext uri="{BB962C8B-B14F-4D97-AF65-F5344CB8AC3E}">
        <p14:creationId xmlns:p14="http://schemas.microsoft.com/office/powerpoint/2010/main" val="1919002255"/>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457200" y="1219200"/>
            <a:ext cx="8229600" cy="4876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5 Mean r and SD for Scenario</a:t>
            </a: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7 Arithmetic </a:t>
            </a:r>
            <a:r>
              <a:rPr lang="en-US" sz="2800" dirty="0" err="1" smtClean="0">
                <a:solidFill>
                  <a:srgbClr val="292934"/>
                </a:solidFill>
                <a:latin typeface="+mn-lt"/>
              </a:rPr>
              <a:t>Avg</a:t>
            </a:r>
            <a:r>
              <a:rPr lang="en-US" sz="2800" dirty="0" smtClean="0">
                <a:solidFill>
                  <a:srgbClr val="292934"/>
                </a:solidFill>
                <a:latin typeface="+mn-lt"/>
              </a:rPr>
              <a:t>, GA, DWRR</a:t>
            </a: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8 Risk Premium &amp; Risk Aversion</a:t>
            </a: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9 Calculate TR for S&amp;P500</a:t>
            </a: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12 CAL (r, w, Sharpe Ratio)</a:t>
            </a:r>
          </a:p>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smtClean="0">
                <a:solidFill>
                  <a:srgbClr val="292934"/>
                </a:solidFill>
                <a:latin typeface="+mn-lt"/>
              </a:rPr>
              <a:t>CFA 1 Portfolio Ending Value Using Which </a:t>
            </a:r>
            <a:r>
              <a:rPr lang="en-US" sz="2800" smtClean="0">
                <a:solidFill>
                  <a:srgbClr val="292934"/>
                </a:solidFill>
                <a:latin typeface="+mn-lt"/>
              </a:rPr>
              <a:t>Avg</a:t>
            </a:r>
          </a:p>
        </p:txBody>
      </p:sp>
      <p:sp>
        <p:nvSpPr>
          <p:cNvPr id="59394" name="Text Box 2"/>
          <p:cNvSpPr txBox="1">
            <a:spLocks noChangeArrowheads="1"/>
          </p:cNvSpPr>
          <p:nvPr/>
        </p:nvSpPr>
        <p:spPr bwMode="auto">
          <a:xfrm>
            <a:off x="228600" y="306388"/>
            <a:ext cx="8624888" cy="836612"/>
          </a:xfrm>
          <a:prstGeom prst="rect">
            <a:avLst/>
          </a:prstGeom>
          <a:noFill/>
          <a:ln w="9525">
            <a:noFill/>
            <a:miter lim="800000"/>
            <a:headEnd/>
            <a:tailEnd/>
          </a:ln>
        </p:spPr>
        <p:txBody>
          <a:bodyPr lIns="90000" tIns="45000" rIns="90000" bIns="45000"/>
          <a:lstStyle/>
          <a:p>
            <a:pPr>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000" dirty="0" smtClean="0">
                <a:solidFill>
                  <a:srgbClr val="0B5B7F"/>
                </a:solidFill>
                <a:latin typeface="+mn-lt"/>
              </a:rPr>
              <a:t>TA Problems</a:t>
            </a:r>
            <a:endParaRPr lang="en-US" sz="3000" dirty="0">
              <a:solidFill>
                <a:srgbClr val="0B5B7F"/>
              </a:solidFill>
              <a:latin typeface="+mn-lt"/>
            </a:endParaRPr>
          </a:p>
        </p:txBody>
      </p:sp>
    </p:spTree>
    <p:extLst>
      <p:ext uri="{BB962C8B-B14F-4D97-AF65-F5344CB8AC3E}">
        <p14:creationId xmlns:p14="http://schemas.microsoft.com/office/powerpoint/2010/main" val="3263751111"/>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274638"/>
            <a:ext cx="7467600" cy="792162"/>
          </a:xfrm>
        </p:spPr>
        <p:txBody>
          <a:bodyPr>
            <a:norm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4000" b="1" dirty="0" smtClean="0">
                <a:latin typeface="+mn-lt"/>
                <a:ea typeface="+mj-ea"/>
              </a:rPr>
              <a:t>5.1 Rates of Return</a:t>
            </a:r>
          </a:p>
        </p:txBody>
      </p:sp>
      <p:sp>
        <p:nvSpPr>
          <p:cNvPr id="11266" name="Text Box 2"/>
          <p:cNvSpPr txBox="1">
            <a:spLocks noChangeArrowheads="1"/>
          </p:cNvSpPr>
          <p:nvPr/>
        </p:nvSpPr>
        <p:spPr bwMode="auto">
          <a:xfrm>
            <a:off x="457200" y="1143000"/>
            <a:ext cx="8229600" cy="5257800"/>
          </a:xfrm>
          <a:prstGeom prst="rect">
            <a:avLst/>
          </a:prstGeom>
          <a:noFill/>
          <a:ln w="9525">
            <a:noFill/>
            <a:miter lim="800000"/>
            <a:headEnd/>
            <a:tailEnd/>
          </a:ln>
        </p:spPr>
        <p:txBody>
          <a:bodyPr lIns="90000" tIns="45000" rIns="90000" bIns="45000"/>
          <a:lstStyle/>
          <a:p>
            <a:pPr marL="182563"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a:solidFill>
                  <a:srgbClr val="CC00CC"/>
                </a:solidFill>
                <a:latin typeface="+mn-lt"/>
              </a:rPr>
              <a:t>Measuring Investment Returns over Multiple Periods</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B050"/>
                </a:solidFill>
                <a:latin typeface="+mn-lt"/>
              </a:rPr>
              <a:t>Arithmetic average</a:t>
            </a:r>
          </a:p>
          <a:p>
            <a:pPr marL="730250" lvl="2" indent="-180975">
              <a:spcBef>
                <a:spcPts val="400"/>
              </a:spcBef>
              <a:spcAft>
                <a:spcPts val="600"/>
              </a:spcAft>
              <a:buClr>
                <a:srgbClr val="C00000"/>
              </a:buClr>
              <a:buSzPct val="9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292934"/>
                </a:solidFill>
                <a:latin typeface="+mn-lt"/>
              </a:rPr>
              <a:t>Sum of returns in each period divided by number of periods</a:t>
            </a:r>
          </a:p>
          <a:p>
            <a:pPr marL="457200" lvl="1" indent="-180975">
              <a:spcBef>
                <a:spcPts val="600"/>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B050"/>
                </a:solidFill>
                <a:latin typeface="+mn-lt"/>
              </a:rPr>
              <a:t>Geometric </a:t>
            </a:r>
            <a:r>
              <a:rPr lang="en-US" sz="2800" dirty="0" smtClean="0">
                <a:solidFill>
                  <a:srgbClr val="00B050"/>
                </a:solidFill>
                <a:latin typeface="+mn-lt"/>
              </a:rPr>
              <a:t>average (TWR)</a:t>
            </a:r>
            <a:endParaRPr lang="en-US" sz="2800" dirty="0">
              <a:solidFill>
                <a:srgbClr val="00B050"/>
              </a:solidFill>
              <a:latin typeface="+mn-lt"/>
            </a:endParaRPr>
          </a:p>
          <a:p>
            <a:pPr marL="730250" lvl="2" indent="-180975">
              <a:spcBef>
                <a:spcPts val="400"/>
              </a:spcBef>
              <a:spcAft>
                <a:spcPts val="600"/>
              </a:spcAft>
              <a:buClr>
                <a:srgbClr val="C00000"/>
              </a:buClr>
              <a:buSzPct val="9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AC0000"/>
                </a:solidFill>
                <a:latin typeface="+mn-lt"/>
              </a:rPr>
              <a:t>Single per-period return</a:t>
            </a:r>
            <a:r>
              <a:rPr lang="en-US" sz="2000" dirty="0">
                <a:solidFill>
                  <a:srgbClr val="292934"/>
                </a:solidFill>
                <a:latin typeface="+mn-lt"/>
              </a:rPr>
              <a:t>; gives same cumulative performance as sequence of actual returns</a:t>
            </a:r>
          </a:p>
          <a:p>
            <a:pPr marL="730250" lvl="2" indent="-180975">
              <a:spcBef>
                <a:spcPts val="400"/>
              </a:spcBef>
              <a:spcAft>
                <a:spcPts val="600"/>
              </a:spcAft>
              <a:buClr>
                <a:srgbClr val="C00000"/>
              </a:buClr>
              <a:buSzPct val="9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292934"/>
                </a:solidFill>
                <a:latin typeface="+mn-lt"/>
              </a:rPr>
              <a:t>Compound period-by-period returns; find per-period rate that compounds to same final value</a:t>
            </a:r>
          </a:p>
          <a:p>
            <a:pPr marL="457200" lvl="1" indent="-180975">
              <a:spcBef>
                <a:spcPts val="488"/>
              </a:spcBef>
              <a:spcAft>
                <a:spcPts val="600"/>
              </a:spcAft>
              <a:buClr>
                <a:srgbClr val="C00000"/>
              </a:buClr>
              <a:buSzPct val="8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B050"/>
                </a:solidFill>
                <a:latin typeface="+mn-lt"/>
              </a:rPr>
              <a:t>Dollar-weighted average </a:t>
            </a:r>
            <a:r>
              <a:rPr lang="en-US" sz="2800" dirty="0" smtClean="0">
                <a:solidFill>
                  <a:srgbClr val="00B050"/>
                </a:solidFill>
                <a:latin typeface="+mn-lt"/>
              </a:rPr>
              <a:t>return (DWR)</a:t>
            </a:r>
            <a:endParaRPr lang="en-US" sz="2800" dirty="0">
              <a:solidFill>
                <a:srgbClr val="00B050"/>
              </a:solidFill>
              <a:latin typeface="+mn-lt"/>
            </a:endParaRPr>
          </a:p>
          <a:p>
            <a:pPr marL="730250" lvl="2" indent="-180975">
              <a:spcBef>
                <a:spcPts val="400"/>
              </a:spcBef>
              <a:spcAft>
                <a:spcPts val="600"/>
              </a:spcAft>
              <a:buClr>
                <a:srgbClr val="C00000"/>
              </a:buClr>
              <a:buSzPct val="9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292934"/>
                </a:solidFill>
                <a:latin typeface="+mn-lt"/>
              </a:rPr>
              <a:t>This is called also money weighted return (MWR)</a:t>
            </a:r>
          </a:p>
          <a:p>
            <a:pPr marL="730250" lvl="2" indent="-180975">
              <a:spcBef>
                <a:spcPts val="400"/>
              </a:spcBef>
              <a:spcAft>
                <a:spcPts val="600"/>
              </a:spcAft>
              <a:buClr>
                <a:srgbClr val="C00000"/>
              </a:buClr>
              <a:buSzPct val="9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292934"/>
                </a:solidFill>
                <a:latin typeface="+mn-lt"/>
              </a:rPr>
              <a:t>Internal </a:t>
            </a:r>
            <a:r>
              <a:rPr lang="en-US" sz="2000" dirty="0">
                <a:solidFill>
                  <a:srgbClr val="292934"/>
                </a:solidFill>
                <a:latin typeface="+mn-lt"/>
              </a:rPr>
              <a:t>rate of return on investment</a:t>
            </a:r>
          </a:p>
        </p:txBody>
      </p:sp>
    </p:spTree>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274638"/>
            <a:ext cx="7467600" cy="944562"/>
          </a:xfrm>
        </p:spPr>
        <p:txBody>
          <a:bodyPr>
            <a:normAutofit/>
          </a:bodyPr>
          <a:lstStyle/>
          <a:p>
            <a:pPr fontAlgn="auto">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3600" b="1" dirty="0" smtClean="0">
                <a:latin typeface="+mn-lt"/>
                <a:ea typeface="+mj-ea"/>
              </a:rPr>
              <a:t>5.2 Risk and Risk Premiums</a:t>
            </a:r>
          </a:p>
        </p:txBody>
      </p:sp>
      <p:sp>
        <p:nvSpPr>
          <p:cNvPr id="32770" name="Text Box 2"/>
          <p:cNvSpPr txBox="1">
            <a:spLocks noChangeArrowheads="1"/>
          </p:cNvSpPr>
          <p:nvPr/>
        </p:nvSpPr>
        <p:spPr bwMode="auto">
          <a:xfrm>
            <a:off x="457200" y="1219200"/>
            <a:ext cx="7772400" cy="4876800"/>
          </a:xfrm>
          <a:prstGeom prst="rect">
            <a:avLst/>
          </a:prstGeom>
          <a:noFill/>
          <a:ln w="9525">
            <a:noFill/>
            <a:miter lim="800000"/>
            <a:headEnd/>
            <a:tailEnd/>
          </a:ln>
        </p:spPr>
        <p:txBody>
          <a:bodyPr lIns="90000" tIns="45000" rIns="90000" bIns="45000"/>
          <a:lstStyle/>
          <a:p>
            <a:pPr marL="1588" algn="just">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292934"/>
                </a:solidFill>
                <a:latin typeface="+mn-lt"/>
              </a:rPr>
              <a:t>11. Consider a risky portfolio. The end-of-year cash flow derived from the portfolio will be either $ 70,000 or $ 195,000, with equal probabilities of .5. The alternative riskless investment in T-bills pays 4%</a:t>
            </a:r>
            <a:r>
              <a:rPr lang="en-US" sz="2000" dirty="0" smtClean="0">
                <a:solidFill>
                  <a:srgbClr val="292934"/>
                </a:solidFill>
                <a:latin typeface="+mn-lt"/>
              </a:rPr>
              <a:t>.</a:t>
            </a:r>
          </a:p>
          <a:p>
            <a:pPr marL="1588" algn="just">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292934"/>
                </a:solidFill>
                <a:latin typeface="+mn-lt"/>
              </a:rPr>
              <a:t>a</a:t>
            </a:r>
            <a:r>
              <a:rPr lang="en-US" sz="2000" dirty="0">
                <a:solidFill>
                  <a:srgbClr val="292934"/>
                </a:solidFill>
                <a:latin typeface="+mn-lt"/>
              </a:rPr>
              <a:t>.   If you require a risk premium of 8%, how much will you be willing to pay for the portfolio? </a:t>
            </a:r>
            <a:endParaRPr lang="en-US" sz="2000" dirty="0" smtClean="0">
              <a:solidFill>
                <a:srgbClr val="292934"/>
              </a:solidFill>
              <a:latin typeface="+mn-lt"/>
            </a:endParaRPr>
          </a:p>
          <a:p>
            <a:pPr marL="1588" algn="just">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292934"/>
                </a:solidFill>
                <a:latin typeface="+mn-lt"/>
              </a:rPr>
              <a:t>b</a:t>
            </a:r>
            <a:r>
              <a:rPr lang="en-US" sz="2000" dirty="0">
                <a:solidFill>
                  <a:srgbClr val="292934"/>
                </a:solidFill>
                <a:latin typeface="+mn-lt"/>
              </a:rPr>
              <a:t>.   Suppose the portfolio can be purchased for the amount you found in (a). What will the expected rate of return on the portfolio be? </a:t>
            </a:r>
            <a:endParaRPr lang="en-US" sz="2000" dirty="0" smtClean="0">
              <a:solidFill>
                <a:srgbClr val="292934"/>
              </a:solidFill>
              <a:latin typeface="+mn-lt"/>
            </a:endParaRPr>
          </a:p>
          <a:p>
            <a:pPr marL="1588" algn="just">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292934"/>
                </a:solidFill>
                <a:latin typeface="+mn-lt"/>
              </a:rPr>
              <a:t>c</a:t>
            </a:r>
            <a:r>
              <a:rPr lang="en-US" sz="2000" dirty="0">
                <a:solidFill>
                  <a:srgbClr val="292934"/>
                </a:solidFill>
                <a:latin typeface="+mn-lt"/>
              </a:rPr>
              <a:t>.   Now suppose you require a risk premium of 11%. What is the price you will be willing to pay now</a:t>
            </a:r>
            <a:r>
              <a:rPr lang="en-US" sz="2000" dirty="0" smtClean="0">
                <a:solidFill>
                  <a:srgbClr val="292934"/>
                </a:solidFill>
                <a:latin typeface="+mn-lt"/>
              </a:rPr>
              <a:t>?</a:t>
            </a:r>
          </a:p>
          <a:p>
            <a:pPr marL="1588" algn="just">
              <a:spcBef>
                <a:spcPts val="600"/>
              </a:spcBef>
              <a:spcAft>
                <a:spcPts val="600"/>
              </a:spcAft>
              <a:buClr>
                <a:srgbClr val="C00000"/>
              </a:buClr>
              <a:buSzPct val="8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smtClean="0">
                <a:solidFill>
                  <a:srgbClr val="292934"/>
                </a:solidFill>
                <a:latin typeface="+mn-lt"/>
              </a:rPr>
              <a:t>d</a:t>
            </a:r>
            <a:r>
              <a:rPr lang="en-US" sz="2000" dirty="0">
                <a:solidFill>
                  <a:srgbClr val="292934"/>
                </a:solidFill>
                <a:latin typeface="+mn-lt"/>
              </a:rPr>
              <a:t>.   Comparing your answers to (a) and (c), what do you conclude about the relationship between the required risk premium on a portfolio and the price at which the portfolio will sell</a:t>
            </a:r>
            <a:r>
              <a:rPr lang="en-US" sz="2000" dirty="0" smtClean="0">
                <a:solidFill>
                  <a:srgbClr val="292934"/>
                </a:solidFill>
                <a:latin typeface="+mn-lt"/>
              </a:rPr>
              <a:t>?</a:t>
            </a:r>
            <a:endParaRPr lang="en-US" sz="2000" dirty="0">
              <a:solidFill>
                <a:srgbClr val="292934"/>
              </a:solidFill>
              <a:latin typeface="+mn-lt"/>
            </a:endParaRPr>
          </a:p>
        </p:txBody>
      </p:sp>
    </p:spTree>
    <p:extLst>
      <p:ext uri="{BB962C8B-B14F-4D97-AF65-F5344CB8AC3E}">
        <p14:creationId xmlns:p14="http://schemas.microsoft.com/office/powerpoint/2010/main" val="4012280152"/>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sz="4000" b="1" dirty="0" smtClean="0"/>
              <a:t>Arithmetic or Mean Return</a:t>
            </a:r>
            <a:endParaRPr lang="en-US" sz="4000" b="1" dirty="0"/>
          </a:p>
        </p:txBody>
      </p:sp>
      <p:graphicFrame>
        <p:nvGraphicFramePr>
          <p:cNvPr id="3" name="Object 2"/>
          <p:cNvGraphicFramePr>
            <a:graphicFrameLocks noChangeAspect="1"/>
          </p:cNvGraphicFramePr>
          <p:nvPr>
            <p:extLst/>
          </p:nvPr>
        </p:nvGraphicFramePr>
        <p:xfrm>
          <a:off x="1371600" y="2743200"/>
          <a:ext cx="6400800" cy="1219200"/>
        </p:xfrm>
        <a:graphic>
          <a:graphicData uri="http://schemas.openxmlformats.org/presentationml/2006/ole">
            <mc:AlternateContent xmlns:mc="http://schemas.openxmlformats.org/markup-compatibility/2006">
              <mc:Choice xmlns:v="urn:schemas-microsoft-com:vml" Requires="v">
                <p:oleObj spid="_x0000_s45312" name="Equation" r:id="rId4" imgW="2514600" imgH="431800" progId="Equation.3">
                  <p:embed/>
                </p:oleObj>
              </mc:Choice>
              <mc:Fallback>
                <p:oleObj name="Equation" r:id="rId4" imgW="25146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743200"/>
                        <a:ext cx="64008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904875" y="1447800"/>
            <a:ext cx="7162800" cy="1384995"/>
          </a:xfrm>
          <a:prstGeom prst="rect">
            <a:avLst/>
          </a:prstGeom>
          <a:noFill/>
        </p:spPr>
        <p:txBody>
          <a:bodyPr wrap="square" rtlCol="0">
            <a:spAutoFit/>
          </a:bodyPr>
          <a:lstStyle/>
          <a:p>
            <a:pPr algn="just"/>
            <a:r>
              <a:rPr lang="en-US" sz="2800" dirty="0" smtClean="0">
                <a:latin typeface="+mn-lt"/>
              </a:rPr>
              <a:t>The </a:t>
            </a:r>
            <a:r>
              <a:rPr lang="en-US" sz="2800" i="1" dirty="0" smtClean="0">
                <a:solidFill>
                  <a:srgbClr val="FF0000"/>
                </a:solidFill>
                <a:latin typeface="+mn-lt"/>
              </a:rPr>
              <a:t>arithmetic </a:t>
            </a:r>
            <a:r>
              <a:rPr lang="en-US" sz="2800" dirty="0" smtClean="0">
                <a:solidFill>
                  <a:srgbClr val="FF0000"/>
                </a:solidFill>
                <a:latin typeface="+mn-lt"/>
              </a:rPr>
              <a:t>or </a:t>
            </a:r>
            <a:r>
              <a:rPr lang="en-US" sz="2800" i="1" dirty="0" smtClean="0">
                <a:solidFill>
                  <a:srgbClr val="FF0000"/>
                </a:solidFill>
                <a:latin typeface="+mn-lt"/>
              </a:rPr>
              <a:t>mean return </a:t>
            </a:r>
            <a:r>
              <a:rPr lang="en-US" sz="2800" dirty="0" smtClean="0">
                <a:latin typeface="+mn-lt"/>
              </a:rPr>
              <a:t>is the simple average of all holding period returns</a:t>
            </a:r>
            <a:r>
              <a:rPr lang="en-US" sz="2800" dirty="0" smtClean="0"/>
              <a:t>.</a:t>
            </a:r>
            <a:endParaRPr lang="en-US" sz="2800" dirty="0">
              <a:latin typeface="+mn-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615021358"/>
              </p:ext>
            </p:extLst>
          </p:nvPr>
        </p:nvGraphicFramePr>
        <p:xfrm>
          <a:off x="1238250" y="4572000"/>
          <a:ext cx="6667500" cy="1066800"/>
        </p:xfrm>
        <a:graphic>
          <a:graphicData uri="http://schemas.openxmlformats.org/presentationml/2006/ole">
            <mc:AlternateContent xmlns:mc="http://schemas.openxmlformats.org/markup-compatibility/2006">
              <mc:Choice xmlns:v="urn:schemas-microsoft-com:vml" Requires="v">
                <p:oleObj spid="_x0000_s45313" name="Equation" r:id="rId6" imgW="2412720" imgH="393480" progId="Equation.3">
                  <p:embed/>
                </p:oleObj>
              </mc:Choice>
              <mc:Fallback>
                <p:oleObj name="Equation" r:id="rId6" imgW="2412720" imgH="393480" progId="Equation.3">
                  <p:embed/>
                  <p:pic>
                    <p:nvPicPr>
                      <p:cNvPr id="0" name=""/>
                      <p:cNvPicPr>
                        <a:picLocks noChangeAspect="1" noChangeArrowheads="1"/>
                      </p:cNvPicPr>
                      <p:nvPr/>
                    </p:nvPicPr>
                    <p:blipFill>
                      <a:blip r:embed="rId7"/>
                      <a:srcRect/>
                      <a:stretch>
                        <a:fillRect/>
                      </a:stretch>
                    </p:blipFill>
                    <p:spPr bwMode="auto">
                      <a:xfrm>
                        <a:off x="1238250" y="4572000"/>
                        <a:ext cx="66675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658586" y="5925234"/>
            <a:ext cx="7381875" cy="707886"/>
          </a:xfrm>
          <a:prstGeom prst="rect">
            <a:avLst/>
          </a:prstGeom>
        </p:spPr>
        <p:txBody>
          <a:bodyPr wrap="square">
            <a:spAutoFit/>
          </a:bodyPr>
          <a:lstStyle/>
          <a:p>
            <a:pPr algn="just"/>
            <a:r>
              <a:rPr lang="en-US" sz="2000" dirty="0">
                <a:latin typeface="+mn-lt"/>
              </a:rPr>
              <a:t>This return measure </a:t>
            </a:r>
            <a:r>
              <a:rPr lang="en-US" sz="2000" dirty="0">
                <a:solidFill>
                  <a:srgbClr val="FF0000"/>
                </a:solidFill>
                <a:latin typeface="+mn-lt"/>
              </a:rPr>
              <a:t>ignores compounding</a:t>
            </a:r>
            <a:r>
              <a:rPr lang="en-US" sz="2000" dirty="0">
                <a:latin typeface="+mn-lt"/>
              </a:rPr>
              <a:t>. It </a:t>
            </a:r>
            <a:r>
              <a:rPr lang="en-US" sz="2000" dirty="0">
                <a:solidFill>
                  <a:srgbClr val="CC00CC"/>
                </a:solidFill>
                <a:latin typeface="+mn-lt"/>
              </a:rPr>
              <a:t>does not represent an equivalent, single quarterly  rate for the year.</a:t>
            </a:r>
          </a:p>
        </p:txBody>
      </p:sp>
    </p:spTree>
    <p:extLst>
      <p:ext uri="{BB962C8B-B14F-4D97-AF65-F5344CB8AC3E}">
        <p14:creationId xmlns:p14="http://schemas.microsoft.com/office/powerpoint/2010/main" val="100160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b="1" dirty="0"/>
              <a:t/>
            </a:r>
            <a:br>
              <a:rPr lang="en-US" sz="3200" b="1" dirty="0"/>
            </a:br>
            <a:r>
              <a:rPr lang="en-US" sz="3200" b="1" dirty="0" smtClean="0"/>
              <a:t>Geometric Mean (Time-weighted return) </a:t>
            </a:r>
            <a:r>
              <a:rPr lang="en-US" sz="3200" b="1" dirty="0"/>
              <a:t>- Basics </a:t>
            </a:r>
          </a:p>
        </p:txBody>
      </p:sp>
      <p:sp>
        <p:nvSpPr>
          <p:cNvPr id="3" name="Content Placeholder 2"/>
          <p:cNvSpPr>
            <a:spLocks noGrp="1"/>
          </p:cNvSpPr>
          <p:nvPr>
            <p:ph sz="quarter" idx="1"/>
          </p:nvPr>
        </p:nvSpPr>
        <p:spPr>
          <a:xfrm>
            <a:off x="457200" y="1600200"/>
            <a:ext cx="8153400" cy="4873752"/>
          </a:xfrm>
        </p:spPr>
        <p:txBody>
          <a:bodyPr>
            <a:normAutofit/>
          </a:bodyPr>
          <a:lstStyle/>
          <a:p>
            <a:pPr algn="just"/>
            <a:r>
              <a:rPr lang="en-US" dirty="0" smtClean="0">
                <a:solidFill>
                  <a:srgbClr val="FF0000"/>
                </a:solidFill>
              </a:rPr>
              <a:t>TWR </a:t>
            </a:r>
            <a:r>
              <a:rPr lang="en-US" dirty="0"/>
              <a:t>is the </a:t>
            </a:r>
            <a:r>
              <a:rPr lang="en-US" dirty="0">
                <a:solidFill>
                  <a:srgbClr val="00B050"/>
                </a:solidFill>
              </a:rPr>
              <a:t>average annual compound rate of return </a:t>
            </a:r>
            <a:r>
              <a:rPr lang="en-US" dirty="0"/>
              <a:t>over the entire holding period </a:t>
            </a:r>
          </a:p>
          <a:p>
            <a:pPr algn="just"/>
            <a:r>
              <a:rPr lang="en-US" dirty="0" smtClean="0"/>
              <a:t>It </a:t>
            </a:r>
            <a:r>
              <a:rPr lang="en-US" dirty="0"/>
              <a:t>is the </a:t>
            </a:r>
            <a:r>
              <a:rPr lang="en-US" dirty="0">
                <a:solidFill>
                  <a:srgbClr val="0070C0"/>
                </a:solidFill>
              </a:rPr>
              <a:t>rate at which $1 compounds over a specified performance </a:t>
            </a:r>
            <a:r>
              <a:rPr lang="en-US" dirty="0" smtClean="0">
                <a:solidFill>
                  <a:srgbClr val="0070C0"/>
                </a:solidFill>
              </a:rPr>
              <a:t>horizon.</a:t>
            </a:r>
          </a:p>
          <a:p>
            <a:pPr algn="just"/>
            <a:endParaRPr lang="en-US" dirty="0" smtClean="0">
              <a:solidFill>
                <a:srgbClr val="0070C0"/>
              </a:solidFill>
            </a:endParaRPr>
          </a:p>
          <a:p>
            <a:pPr algn="just"/>
            <a:endParaRPr lang="en-US" dirty="0">
              <a:solidFill>
                <a:srgbClr val="0070C0"/>
              </a:solidFill>
            </a:endParaRPr>
          </a:p>
          <a:p>
            <a:pPr algn="just"/>
            <a:endParaRPr lang="en-US" dirty="0"/>
          </a:p>
          <a:p>
            <a:pPr algn="just"/>
            <a:r>
              <a:rPr lang="en-US" dirty="0" smtClean="0"/>
              <a:t>TWR </a:t>
            </a:r>
            <a:r>
              <a:rPr lang="en-US" dirty="0"/>
              <a:t>is the </a:t>
            </a:r>
            <a:r>
              <a:rPr lang="en-US" dirty="0">
                <a:solidFill>
                  <a:srgbClr val="FF0000"/>
                </a:solidFill>
              </a:rPr>
              <a:t>preferred method of performance measurement</a:t>
            </a:r>
            <a:r>
              <a:rPr lang="en-US" dirty="0"/>
              <a:t>, because it is not affected by the timing of the cash inflows and </a:t>
            </a:r>
            <a:r>
              <a:rPr lang="en-US" dirty="0" smtClean="0"/>
              <a:t>outflows.	</a:t>
            </a:r>
            <a:endParaRPr lang="en-US" dirty="0"/>
          </a:p>
          <a:p>
            <a:pPr algn="just"/>
            <a:endParaRPr lang="en-US" dirty="0"/>
          </a:p>
        </p:txBody>
      </p:sp>
      <p:pic>
        <p:nvPicPr>
          <p:cNvPr id="4" name="Picture 3"/>
          <p:cNvPicPr>
            <a:picLocks noChangeAspect="1"/>
          </p:cNvPicPr>
          <p:nvPr/>
        </p:nvPicPr>
        <p:blipFill>
          <a:blip r:embed="rId2"/>
          <a:stretch>
            <a:fillRect/>
          </a:stretch>
        </p:blipFill>
        <p:spPr>
          <a:xfrm>
            <a:off x="304800" y="3352800"/>
            <a:ext cx="8510494" cy="990600"/>
          </a:xfrm>
          <a:prstGeom prst="rect">
            <a:avLst/>
          </a:prstGeom>
        </p:spPr>
      </p:pic>
    </p:spTree>
    <p:extLst>
      <p:ext uri="{BB962C8B-B14F-4D97-AF65-F5344CB8AC3E}">
        <p14:creationId xmlns:p14="http://schemas.microsoft.com/office/powerpoint/2010/main" val="3004387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9e PPT design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rie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7915</TotalTime>
  <Words>4281</Words>
  <Application>Microsoft Office PowerPoint</Application>
  <PresentationFormat>On-screen Show (4:3)</PresentationFormat>
  <Paragraphs>525</Paragraphs>
  <Slides>70</Slides>
  <Notes>46</Notes>
  <HiddenSlides>2</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70</vt:i4>
      </vt:variant>
    </vt:vector>
  </HeadingPairs>
  <TitlesOfParts>
    <vt:vector size="86" baseType="lpstr">
      <vt:lpstr>Microsoft YaHei</vt:lpstr>
      <vt:lpstr>ＭＳ Ｐゴシック</vt:lpstr>
      <vt:lpstr>Aharoni</vt:lpstr>
      <vt:lpstr>Arial</vt:lpstr>
      <vt:lpstr>Arial Narrow</vt:lpstr>
      <vt:lpstr>Calibri</vt:lpstr>
      <vt:lpstr>Century Schoolbook</vt:lpstr>
      <vt:lpstr>Lucida Sans Unicode</vt:lpstr>
      <vt:lpstr>Times New Roman</vt:lpstr>
      <vt:lpstr>Verdana</vt:lpstr>
      <vt:lpstr>Wingdings</vt:lpstr>
      <vt:lpstr>Wingdings 2</vt:lpstr>
      <vt:lpstr>9e PPT design template</vt:lpstr>
      <vt:lpstr>Oriel</vt:lpstr>
      <vt:lpstr>Equation</vt:lpstr>
      <vt:lpstr>Microsoft Excel 97-2003 Worksheet</vt:lpstr>
      <vt:lpstr>PowerPoint Presentation</vt:lpstr>
      <vt:lpstr>5.1 Rates of Return</vt:lpstr>
      <vt:lpstr>Holding Period Return</vt:lpstr>
      <vt:lpstr>Holding Period Return</vt:lpstr>
      <vt:lpstr>Table 5.1 Quarterly Cash Flows/Rates of Return of a Mutual Fund</vt:lpstr>
      <vt:lpstr>Average Returns</vt:lpstr>
      <vt:lpstr>5.1 Rates of Return</vt:lpstr>
      <vt:lpstr>Arithmetic or Mean Return</vt:lpstr>
      <vt:lpstr> Geometric Mean (Time-weighted return) - Basics </vt:lpstr>
      <vt:lpstr>Geometric Mean Return</vt:lpstr>
      <vt:lpstr>Example</vt:lpstr>
      <vt:lpstr>Example</vt:lpstr>
      <vt:lpstr>Money-Weighted Return</vt:lpstr>
      <vt:lpstr> Money-weighted return - Steps </vt:lpstr>
      <vt:lpstr>Money-Weighted Return</vt:lpstr>
      <vt:lpstr>Money-Weighted Return</vt:lpstr>
      <vt:lpstr>Conventions for Annualizing Rates of Return </vt:lpstr>
      <vt:lpstr>Conventions for Annualizing Rates of Return</vt:lpstr>
      <vt:lpstr>Conventions for Annualizing Rates of Return </vt:lpstr>
      <vt:lpstr>Conventions for Annualizing Rates of Return </vt:lpstr>
      <vt:lpstr>Conventions for Annualizing Rates of Return </vt:lpstr>
      <vt:lpstr>Conventions for Annualizing Rates of Return</vt:lpstr>
      <vt:lpstr>Example</vt:lpstr>
      <vt:lpstr>Risk and Risk Premiums: Describing investment uncertainty</vt:lpstr>
      <vt:lpstr>Risk and Risk Premiums: Describing investment uncertainty</vt:lpstr>
      <vt:lpstr>Spreadsheet 5.1 Scenario Analysis for the Stock Market</vt:lpstr>
      <vt:lpstr>Scenario Analysis and Probability Distributions </vt:lpstr>
      <vt:lpstr>Spreadsheet 5.1 Scenario Analysis for the Stock Market</vt:lpstr>
      <vt:lpstr>Variance, Var(r) </vt:lpstr>
      <vt:lpstr>Scenario Analysis and Probability Distributions </vt:lpstr>
      <vt:lpstr>EXAMPLE</vt:lpstr>
      <vt:lpstr>How to interpret E(r), Var(r) and SD(r)</vt:lpstr>
      <vt:lpstr>example</vt:lpstr>
      <vt:lpstr>The normal Distribution</vt:lpstr>
      <vt:lpstr>Figure 5.1 Normal Distribution with Mean Return 10% and Standard Deviation 20%</vt:lpstr>
      <vt:lpstr>Sharpe Ratio</vt:lpstr>
      <vt:lpstr>The Normal Distribution</vt:lpstr>
      <vt:lpstr>5.2 Risk and Risk Premiums</vt:lpstr>
      <vt:lpstr>5.2 Risk and Risk Premiums</vt:lpstr>
      <vt:lpstr>5.2 Risk and Risk Premiums</vt:lpstr>
      <vt:lpstr>PowerPoint Presentation</vt:lpstr>
      <vt:lpstr>Using Time Series of Return </vt:lpstr>
      <vt:lpstr>5.2 Risk and Risk Premiums</vt:lpstr>
      <vt:lpstr>5.2 Risk and Risk Premiums</vt:lpstr>
      <vt:lpstr>5.2 Risk and Risk Premiums</vt:lpstr>
      <vt:lpstr>PowerPoint Presentation</vt:lpstr>
      <vt:lpstr>5.2 Risk and Risk Premiums</vt:lpstr>
      <vt:lpstr>5.3 The Historical Record</vt:lpstr>
      <vt:lpstr>Figure 5.3 Frequency Distribution of annual, Continuously Compounded rates of Return, 1926-2010</vt:lpstr>
      <vt:lpstr>Figure 5.4 Rates of Return on Stocks, Bonds,  and Bills</vt:lpstr>
      <vt:lpstr>Table 5.2 Annual rate-of-return statistics for diversified portfolios for 1926-2010 and three subperiods (%)</vt:lpstr>
      <vt:lpstr>5.4 Inflation and Real Rates of Return</vt:lpstr>
      <vt:lpstr>5.4 Inflation and Real Rates of Return</vt:lpstr>
      <vt:lpstr>Figure 5.5 Interest Rates, Inflation, and Real Interest Rates 1926-2010</vt:lpstr>
      <vt:lpstr>5.5 Asset Allocation across Portfolios</vt:lpstr>
      <vt:lpstr>5.5 Asset Allocation across Portfolios</vt:lpstr>
      <vt:lpstr>5.5 Asset Allocation Across Portfolios</vt:lpstr>
      <vt:lpstr>Figure 5.6 Investment Opportunity Set</vt:lpstr>
      <vt:lpstr>5.5 Asset Allocation across Portfolios</vt:lpstr>
      <vt:lpstr>5.5 Asset Allocation across Portfolios</vt:lpstr>
      <vt:lpstr>5.5 Asset Allocation across Portfolios</vt:lpstr>
      <vt:lpstr>5.5 Asset Allocation across Portfolios</vt:lpstr>
      <vt:lpstr>5.5 Asset Allocation across Portfolios</vt:lpstr>
      <vt:lpstr>5.5 Asset Allocation across Portfolios</vt:lpstr>
      <vt:lpstr>5.6 Passive Strategies and the Capital Market Line</vt:lpstr>
      <vt:lpstr>Table 5.4 Excess Return Statistics for S&amp;P 500</vt:lpstr>
      <vt:lpstr>PowerPoint Presentation</vt:lpstr>
      <vt:lpstr>PowerPoint Presentation</vt:lpstr>
      <vt:lpstr>PowerPoint Presentation</vt:lpstr>
      <vt:lpstr>5.2 Risk and Risk Premiums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dc:creator>
  <cp:lastModifiedBy>RJ</cp:lastModifiedBy>
  <cp:revision>200</cp:revision>
  <cp:lastPrinted>1601-01-01T00:00:00Z</cp:lastPrinted>
  <dcterms:created xsi:type="dcterms:W3CDTF">1601-01-01T00:00:00Z</dcterms:created>
  <dcterms:modified xsi:type="dcterms:W3CDTF">2019-02-09T06:17:50Z</dcterms:modified>
</cp:coreProperties>
</file>