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84087"/>
            <a:ext cx="1549438" cy="170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785918" y="1643050"/>
            <a:ext cx="46281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Department of Physiology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Anatomy and Physiology 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7102101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3929066"/>
            <a:ext cx="4000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4790557"/>
            <a:ext cx="5643602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Chapter 3: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Skeletal System</a:t>
            </a:r>
          </a:p>
          <a:p>
            <a:pPr algn="ctr"/>
            <a:r>
              <a:rPr lang="en-US" sz="24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en-US" sz="2400" i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Joints</a:t>
            </a:r>
            <a:endParaRPr lang="ar-SA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71470" y="500042"/>
            <a:ext cx="8382000" cy="9233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Joints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85720" y="1723803"/>
            <a:ext cx="6188075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 eaLnBrk="1" hangingPunct="1"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Articulations of bones</a:t>
            </a:r>
          </a:p>
          <a:p>
            <a:pPr marL="342900" indent="-342900" algn="l" rtl="0" eaLnBrk="1" hangingPunct="1"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Functions of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joints: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l" rtl="0" eaLnBrk="1" hangingPunct="1"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Hold bones together</a:t>
            </a:r>
          </a:p>
          <a:p>
            <a:pPr marL="971550" lvl="1" indent="-514350" algn="l" rtl="0" eaLnBrk="1" hangingPunct="1"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Allow for mobility</a:t>
            </a:r>
          </a:p>
          <a:p>
            <a:pPr marL="342900" indent="-342900" algn="l" rtl="0" eaLnBrk="1" hangingPunct="1"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Ways joints are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classified: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l" rtl="0" eaLnBrk="1" hangingPunct="1"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Functionally</a:t>
            </a:r>
          </a:p>
          <a:p>
            <a:pPr marL="971550" lvl="1" indent="-514350" algn="l" rtl="0" eaLnBrk="1" hangingPunct="1"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Structurally</a:t>
            </a:r>
          </a:p>
        </p:txBody>
      </p:sp>
      <p:pic>
        <p:nvPicPr>
          <p:cNvPr id="27650" name="Picture 2" descr="http://www.activemotionphysio.ca/media/img/1078/elbow_anatomy02a.jpg"/>
          <p:cNvPicPr>
            <a:picLocks noChangeAspect="1" noChangeArrowheads="1"/>
          </p:cNvPicPr>
          <p:nvPr/>
        </p:nvPicPr>
        <p:blipFill>
          <a:blip r:embed="rId3"/>
          <a:srcRect l="5625" b="6249"/>
          <a:stretch>
            <a:fillRect/>
          </a:stretch>
        </p:blipFill>
        <p:spPr bwMode="auto">
          <a:xfrm>
            <a:off x="4429124" y="1857364"/>
            <a:ext cx="3595686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476280" y="1466853"/>
            <a:ext cx="8453438" cy="2287429"/>
            <a:chOff x="428596" y="639529"/>
            <a:chExt cx="8453438" cy="2287429"/>
          </a:xfrm>
        </p:grpSpPr>
        <p:sp>
          <p:nvSpPr>
            <p:cNvPr id="2" name="Rectangle 2"/>
            <p:cNvSpPr txBox="1">
              <a:spLocks noChangeArrowheads="1"/>
            </p:cNvSpPr>
            <p:nvPr/>
          </p:nvSpPr>
          <p:spPr bwMode="auto">
            <a:xfrm>
              <a:off x="500034" y="639529"/>
              <a:ext cx="8382000" cy="646331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39933"/>
                </a:buClr>
                <a:buSzPct val="73000"/>
                <a:buBlip>
                  <a:blip r:embed="rId2"/>
                </a:buBlip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uLnTx/>
                  <a:uFillTx/>
                  <a:latin typeface="Times New Roman" pitchFamily="18" charset="0"/>
                  <a:cs typeface="Times New Roman" pitchFamily="18" charset="0"/>
                </a:rPr>
                <a:t> Functional Classification of Joints: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 Box 7"/>
            <p:cNvSpPr txBox="1">
              <a:spLocks noChangeArrowheads="1"/>
            </p:cNvSpPr>
            <p:nvPr/>
          </p:nvSpPr>
          <p:spPr bwMode="auto">
            <a:xfrm>
              <a:off x="428596" y="1357298"/>
              <a:ext cx="8245475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71550" lvl="1" indent="-514350" algn="l" rtl="0">
                <a:spcAft>
                  <a:spcPct val="50000"/>
                </a:spcAft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en-US" altLang="en-US" sz="2400" dirty="0" err="1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Synarthroses</a:t>
              </a:r>
              <a:r>
                <a:rPr lang="en-US" altLang="en-US" sz="24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immovable joints</a:t>
              </a:r>
            </a:p>
            <a:p>
              <a:pPr marL="971550" lvl="1" indent="-514350" algn="l" rtl="0">
                <a:spcAft>
                  <a:spcPct val="50000"/>
                </a:spcAft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en-US" altLang="en-US" sz="2400" dirty="0" err="1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Amphiarthroses</a:t>
              </a:r>
              <a:r>
                <a:rPr lang="en-US" altLang="en-US" sz="24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slightly moveable joints</a:t>
              </a:r>
            </a:p>
            <a:p>
              <a:pPr marL="971550" lvl="1" indent="-514350" algn="l" rtl="0">
                <a:spcAft>
                  <a:spcPct val="50000"/>
                </a:spcAft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en-US" altLang="en-US" sz="2400" dirty="0" err="1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Diarthroses</a:t>
              </a:r>
              <a:r>
                <a:rPr lang="en-US" altLang="en-US" sz="24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freely moveable joints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5"/>
          <p:cNvGrpSpPr/>
          <p:nvPr/>
        </p:nvGrpSpPr>
        <p:grpSpPr>
          <a:xfrm>
            <a:off x="381000" y="4141967"/>
            <a:ext cx="8382000" cy="2287429"/>
            <a:chOff x="381000" y="3354173"/>
            <a:chExt cx="8382000" cy="2287429"/>
          </a:xfrm>
        </p:grpSpPr>
        <p:sp>
          <p:nvSpPr>
            <p:cNvPr id="4" name="Rectangle 2"/>
            <p:cNvSpPr txBox="1">
              <a:spLocks noChangeArrowheads="1"/>
            </p:cNvSpPr>
            <p:nvPr/>
          </p:nvSpPr>
          <p:spPr bwMode="auto">
            <a:xfrm>
              <a:off x="381000" y="3354173"/>
              <a:ext cx="8382000" cy="646331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39933"/>
                </a:buClr>
                <a:buSzPct val="73000"/>
                <a:buBlip>
                  <a:blip r:embed="rId2"/>
                </a:buBlip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uLnTx/>
                  <a:uFillTx/>
                  <a:latin typeface="Times New Roman" pitchFamily="18" charset="0"/>
                  <a:cs typeface="Times New Roman" pitchFamily="18" charset="0"/>
                </a:rPr>
                <a:t> Structural Classification of Joints:</a:t>
              </a:r>
              <a:endPara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474691" y="4071942"/>
              <a:ext cx="8169275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14400" lvl="1" indent="-457200" algn="l" rtl="0">
                <a:spcAft>
                  <a:spcPct val="50000"/>
                </a:spcAft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en-US" altLang="en-US" sz="24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Fibrous </a:t>
              </a:r>
              <a:r>
                <a:rPr lang="en-US" altLang="en-US" sz="2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joints: </a:t>
              </a:r>
              <a:r>
                <a:rPr lang="en-US" altLang="en-US" sz="20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Generally </a:t>
              </a:r>
              <a:r>
                <a: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immovable</a:t>
              </a:r>
            </a:p>
            <a:p>
              <a:pPr marL="914400" lvl="1" indent="-457200" algn="l" rtl="0">
                <a:spcAft>
                  <a:spcPct val="50000"/>
                </a:spcAft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en-US" altLang="en-US" sz="24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Cartilaginous </a:t>
              </a:r>
              <a:r>
                <a:rPr lang="en-US" altLang="en-US" sz="2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joints: </a:t>
              </a:r>
              <a:r>
                <a:rPr lang="en-US" altLang="en-US" sz="20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Immovable </a:t>
              </a:r>
              <a:r>
                <a: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or slightly moveable</a:t>
              </a:r>
            </a:p>
            <a:p>
              <a:pPr marL="914400" lvl="1" indent="-457200" algn="l" rtl="0">
                <a:spcAft>
                  <a:spcPct val="50000"/>
                </a:spcAft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en-US" altLang="en-US" sz="24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Synovial </a:t>
              </a:r>
              <a:r>
                <a:rPr lang="en-US" altLang="en-US" sz="2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joints: </a:t>
              </a:r>
              <a:r>
                <a:rPr lang="en-US" altLang="en-US" sz="20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Freely </a:t>
              </a:r>
              <a:r>
                <a: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moveable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864973" y="285728"/>
            <a:ext cx="60644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B83D6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Classifications </a:t>
            </a:r>
            <a:r>
              <a:rPr lang="en-US" sz="4800" dirty="0">
                <a:solidFill>
                  <a:srgbClr val="B83D6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of Joints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28596" y="71414"/>
            <a:ext cx="6643734" cy="8309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Fibrous Joints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 l="32468" t="25358" r="33766" b="20554"/>
          <a:stretch>
            <a:fillRect/>
          </a:stretch>
        </p:blipFill>
        <p:spPr bwMode="auto">
          <a:xfrm>
            <a:off x="1928794" y="1285860"/>
            <a:ext cx="2714644" cy="522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32468" t="81133" r="33766"/>
          <a:stretch>
            <a:fillRect/>
          </a:stretch>
        </p:blipFill>
        <p:spPr bwMode="auto">
          <a:xfrm>
            <a:off x="3929058" y="5326311"/>
            <a:ext cx="2500330" cy="124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 l="32468" t="4327" r="33766" b="76201"/>
          <a:stretch>
            <a:fillRect/>
          </a:stretch>
        </p:blipFill>
        <p:spPr bwMode="auto">
          <a:xfrm>
            <a:off x="4000496" y="785794"/>
            <a:ext cx="257176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45346" y="714356"/>
            <a:ext cx="4855480" cy="6000792"/>
            <a:chOff x="3074106" y="642918"/>
            <a:chExt cx="4855480" cy="6000792"/>
          </a:xfrm>
        </p:grpSpPr>
        <p:pic>
          <p:nvPicPr>
            <p:cNvPr id="2" name="Picture 1"/>
            <p:cNvPicPr>
              <a:picLocks noChangeAspect="1" noChangeArrowheads="1"/>
            </p:cNvPicPr>
            <p:nvPr/>
          </p:nvPicPr>
          <p:blipFill>
            <a:blip r:embed="rId2"/>
            <a:srcRect t="16100" r="36364" b="18390"/>
            <a:stretch>
              <a:fillRect/>
            </a:stretch>
          </p:blipFill>
          <p:spPr bwMode="auto">
            <a:xfrm>
              <a:off x="3074106" y="642918"/>
              <a:ext cx="4855480" cy="60007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5786446" y="642918"/>
              <a:ext cx="2143140" cy="785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1538" y="-24"/>
            <a:ext cx="5929354" cy="7078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Cartilaginous Joints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1604" y="785795"/>
            <a:ext cx="4871611" cy="5857915"/>
            <a:chOff x="2915099" y="428604"/>
            <a:chExt cx="5157363" cy="6149163"/>
          </a:xfrm>
        </p:grpSpPr>
        <p:pic>
          <p:nvPicPr>
            <p:cNvPr id="2" name="Picture 1"/>
            <p:cNvPicPr>
              <a:picLocks noChangeAspect="1" noChangeArrowheads="1"/>
            </p:cNvPicPr>
            <p:nvPr/>
          </p:nvPicPr>
          <p:blipFill>
            <a:blip r:embed="rId2"/>
            <a:srcRect l="32468" t="15622" b="17308"/>
            <a:stretch>
              <a:fillRect/>
            </a:stretch>
          </p:blipFill>
          <p:spPr bwMode="auto">
            <a:xfrm>
              <a:off x="2915099" y="428604"/>
              <a:ext cx="5157363" cy="61491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928926" y="428604"/>
              <a:ext cx="2643206" cy="714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48" y="77908"/>
            <a:ext cx="6429420" cy="7078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Synovial Joints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7429500" cy="5248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71470" y="496653"/>
            <a:ext cx="8382000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The General Structure of Synovial Joint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71470" y="71414"/>
            <a:ext cx="8382000" cy="584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Types of Synovial Joints Based on Shape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138" y="785794"/>
            <a:ext cx="6463944" cy="58819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1</cp:revision>
  <dcterms:created xsi:type="dcterms:W3CDTF">2012-07-30T12:44:09Z</dcterms:created>
  <dcterms:modified xsi:type="dcterms:W3CDTF">2012-07-30T12:45:07Z</dcterms:modified>
</cp:coreProperties>
</file>