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7" r:id="rId3"/>
    <p:sldId id="313" r:id="rId4"/>
    <p:sldId id="298" r:id="rId5"/>
    <p:sldId id="300" r:id="rId6"/>
    <p:sldId id="301" r:id="rId7"/>
    <p:sldId id="304" r:id="rId8"/>
    <p:sldId id="305" r:id="rId9"/>
    <p:sldId id="316" r:id="rId10"/>
    <p:sldId id="308" r:id="rId11"/>
    <p:sldId id="317" r:id="rId12"/>
    <p:sldId id="309" r:id="rId13"/>
    <p:sldId id="311" r:id="rId14"/>
    <p:sldId id="312" r:id="rId15"/>
    <p:sldId id="266" r:id="rId16"/>
    <p:sldId id="268" r:id="rId17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F05E1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3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DA753-50CE-43EE-BE56-978FC3E72C10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724E5-BDBA-4349-8662-F8BE0BECF8A4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F28B6F71-0813-4557-870D-881B904BAB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3DC6C-0DB4-40E7-A0DC-7D51B1A54DDC}" type="slidenum">
              <a:rPr lang="en-US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D9859-2100-4C11-A9AE-7CCD28BFD4F3}" type="slidenum">
              <a:rPr lang="en-US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CFC79-C60E-4451-A89E-3628366F4C9D}" type="slidenum">
              <a:rPr lang="en-US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852E8-1A4B-48BB-A9E2-6ABBD11F3CBB}" type="slidenum">
              <a:rPr lang="en-US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C9814-D223-45B4-A75C-5F429365CC0B}" type="slidenum">
              <a:rPr lang="en-US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E31E0-EE73-49F2-893E-CCED7A909813}" type="slidenum">
              <a:rPr lang="en-US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93BE1-7E5C-4923-B049-E649B5505AB9}" type="slidenum">
              <a:rPr lang="en-US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CCEAF-9A61-4F26-B9AE-5494A4B3EAEF}" type="slidenum">
              <a:rPr lang="en-US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454E0-F3E4-4B19-B81F-229218AB3152}" type="slidenum">
              <a:rPr lang="en-US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6E080-E6A9-4B65-BEEB-1114334689AD}" type="slidenum">
              <a:rPr lang="en-US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963CF-1E2A-441F-85DE-2037F5A5401B}" type="slidenum">
              <a:rPr lang="en-US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EAFE11-A787-4A3A-ABF7-7E9D4C2A9746}" type="slidenum">
              <a:rPr lang="en-US"/>
              <a:pPr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1038" y="2652713"/>
            <a:ext cx="77835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Marker Assisted Selection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 (MAS)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30" name="Group 2"/>
          <p:cNvGrpSpPr>
            <a:grpSpLocks/>
          </p:cNvGrpSpPr>
          <p:nvPr/>
        </p:nvGrpSpPr>
        <p:grpSpPr bwMode="auto">
          <a:xfrm>
            <a:off x="1066800" y="979488"/>
            <a:ext cx="7086600" cy="5421312"/>
            <a:chOff x="672" y="617"/>
            <a:chExt cx="4464" cy="3415"/>
          </a:xfrm>
        </p:grpSpPr>
        <p:graphicFrame>
          <p:nvGraphicFramePr>
            <p:cNvPr id="73731" name="Object 3"/>
            <p:cNvGraphicFramePr>
              <a:graphicFrameLocks noChangeAspect="1"/>
            </p:cNvGraphicFramePr>
            <p:nvPr/>
          </p:nvGraphicFramePr>
          <p:xfrm>
            <a:off x="672" y="624"/>
            <a:ext cx="4464" cy="3408"/>
          </p:xfrm>
          <a:graphic>
            <a:graphicData uri="http://schemas.openxmlformats.org/presentationml/2006/ole">
              <p:oleObj spid="_x0000_s73731" name="Picture" r:id="rId4" imgW="2410367" imgH="1772160" progId="Word.Picture.8">
                <p:embed/>
              </p:oleObj>
            </a:graphicData>
          </a:graphic>
        </p:graphicFrame>
        <p:sp>
          <p:nvSpPr>
            <p:cNvPr id="73732" name="Rectangle 4"/>
            <p:cNvSpPr>
              <a:spLocks noChangeArrowheads="1"/>
            </p:cNvSpPr>
            <p:nvPr/>
          </p:nvSpPr>
          <p:spPr bwMode="auto">
            <a:xfrm>
              <a:off x="1701" y="617"/>
              <a:ext cx="2222" cy="54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3733" name="Rectangle 5"/>
            <p:cNvSpPr>
              <a:spLocks noChangeArrowheads="1"/>
            </p:cNvSpPr>
            <p:nvPr/>
          </p:nvSpPr>
          <p:spPr bwMode="auto">
            <a:xfrm>
              <a:off x="1837" y="1842"/>
              <a:ext cx="2993" cy="113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7373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</a:rPr>
              <a:t>MAS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3200400" y="2971800"/>
            <a:ext cx="3733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/>
          </a:p>
          <a:p>
            <a:pPr eaLnBrk="0" hangingPunct="0">
              <a:spcBef>
                <a:spcPct val="50000"/>
              </a:spcBef>
            </a:pPr>
            <a:endParaRPr lang="en-US" sz="2400"/>
          </a:p>
          <a:p>
            <a:pPr eaLnBrk="0" hangingPunct="0">
              <a:spcBef>
                <a:spcPct val="50000"/>
              </a:spcBef>
            </a:pPr>
            <a:endParaRPr lang="en-US" sz="2400"/>
          </a:p>
        </p:txBody>
      </p:sp>
      <p:sp>
        <p:nvSpPr>
          <p:cNvPr id="73736" name="Line 8"/>
          <p:cNvSpPr>
            <a:spLocks noChangeShapeType="1"/>
          </p:cNvSpPr>
          <p:nvPr/>
        </p:nvSpPr>
        <p:spPr bwMode="auto">
          <a:xfrm rot="9750833" flipV="1">
            <a:off x="2224088" y="2794000"/>
            <a:ext cx="1639887" cy="30003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3863975" y="2192338"/>
            <a:ext cx="299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Marker 1 (more tightly linked than 2)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 rot="8887424" flipV="1">
            <a:off x="2417763" y="3194050"/>
            <a:ext cx="1639887" cy="3016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1908175" y="2894013"/>
            <a:ext cx="342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1</a:t>
            </a:r>
            <a:endParaRPr lang="en-US" sz="2400"/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2168525" y="3495675"/>
            <a:ext cx="341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2</a:t>
            </a:r>
            <a:endParaRPr lang="en-US" sz="2400">
              <a:solidFill>
                <a:schemeClr val="bg1"/>
              </a:solidFill>
            </a:endParaRPr>
          </a:p>
        </p:txBody>
      </p:sp>
      <p:grpSp>
        <p:nvGrpSpPr>
          <p:cNvPr id="73741" name="Group 13"/>
          <p:cNvGrpSpPr>
            <a:grpSpLocks/>
          </p:cNvGrpSpPr>
          <p:nvPr/>
        </p:nvGrpSpPr>
        <p:grpSpPr bwMode="auto">
          <a:xfrm>
            <a:off x="4427538" y="4994275"/>
            <a:ext cx="3006725" cy="457200"/>
            <a:chOff x="2789" y="3146"/>
            <a:chExt cx="1894" cy="288"/>
          </a:xfrm>
        </p:grpSpPr>
        <p:sp>
          <p:nvSpPr>
            <p:cNvPr id="73742" name="Rectangle 14"/>
            <p:cNvSpPr>
              <a:spLocks noChangeArrowheads="1"/>
            </p:cNvSpPr>
            <p:nvPr/>
          </p:nvSpPr>
          <p:spPr bwMode="auto">
            <a:xfrm>
              <a:off x="2789" y="3178"/>
              <a:ext cx="365" cy="252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3743" name="Text Box 15"/>
            <p:cNvSpPr txBox="1">
              <a:spLocks noChangeArrowheads="1"/>
            </p:cNvSpPr>
            <p:nvPr/>
          </p:nvSpPr>
          <p:spPr bwMode="auto">
            <a:xfrm>
              <a:off x="3162" y="3146"/>
              <a:ext cx="15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</a:rPr>
                <a:t>Target gene</a:t>
              </a:r>
            </a:p>
          </p:txBody>
        </p:sp>
      </p:grpSp>
      <p:sp>
        <p:nvSpPr>
          <p:cNvPr id="73744" name="Line 16"/>
          <p:cNvSpPr>
            <a:spLocks noChangeShapeType="1"/>
          </p:cNvSpPr>
          <p:nvPr/>
        </p:nvSpPr>
        <p:spPr bwMode="auto">
          <a:xfrm rot="9750833" flipV="1">
            <a:off x="2268538" y="2768600"/>
            <a:ext cx="1639887" cy="300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73745" name="Line 17"/>
          <p:cNvSpPr>
            <a:spLocks noChangeShapeType="1"/>
          </p:cNvSpPr>
          <p:nvPr/>
        </p:nvSpPr>
        <p:spPr bwMode="auto">
          <a:xfrm rot="8887424" flipV="1">
            <a:off x="2351088" y="2987675"/>
            <a:ext cx="1728787" cy="503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381000" y="1371600"/>
            <a:ext cx="6553200" cy="411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 b="1">
              <a:latin typeface="Times" charset="0"/>
            </a:endParaRP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3962400" y="2133600"/>
            <a:ext cx="762000" cy="76200"/>
          </a:xfrm>
          <a:prstGeom prst="rect">
            <a:avLst/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5334000" y="2133600"/>
            <a:ext cx="762000" cy="76200"/>
          </a:xfrm>
          <a:prstGeom prst="rect">
            <a:avLst/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1066800" y="2133600"/>
            <a:ext cx="762000" cy="76200"/>
          </a:xfrm>
          <a:prstGeom prst="rect">
            <a:avLst/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1066800" y="28194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1066800" y="25908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01" name="Rectangle 9"/>
          <p:cNvSpPr>
            <a:spLocks noChangeArrowheads="1"/>
          </p:cNvSpPr>
          <p:nvPr/>
        </p:nvSpPr>
        <p:spPr bwMode="auto">
          <a:xfrm>
            <a:off x="1066800" y="32004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1066800" y="41148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03" name="Rectangle 11"/>
          <p:cNvSpPr>
            <a:spLocks noChangeArrowheads="1"/>
          </p:cNvSpPr>
          <p:nvPr/>
        </p:nvSpPr>
        <p:spPr bwMode="auto">
          <a:xfrm>
            <a:off x="1066800" y="46482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04" name="Rectangle 12"/>
          <p:cNvSpPr>
            <a:spLocks noChangeArrowheads="1"/>
          </p:cNvSpPr>
          <p:nvPr/>
        </p:nvSpPr>
        <p:spPr bwMode="auto">
          <a:xfrm>
            <a:off x="1066800" y="48768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1066800" y="50292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2514600" y="27432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07" name="Rectangle 15"/>
          <p:cNvSpPr>
            <a:spLocks noChangeArrowheads="1"/>
          </p:cNvSpPr>
          <p:nvPr/>
        </p:nvSpPr>
        <p:spPr bwMode="auto">
          <a:xfrm>
            <a:off x="5334000" y="27432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08" name="Text Box 16"/>
          <p:cNvSpPr txBox="1">
            <a:spLocks noChangeArrowheads="1"/>
          </p:cNvSpPr>
          <p:nvPr/>
        </p:nvSpPr>
        <p:spPr bwMode="auto">
          <a:xfrm>
            <a:off x="4327525" y="1717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400" b="1">
              <a:latin typeface="Times" charset="0"/>
            </a:endParaRPr>
          </a:p>
        </p:txBody>
      </p:sp>
      <p:sp>
        <p:nvSpPr>
          <p:cNvPr id="85009" name="Text Box 17"/>
          <p:cNvSpPr txBox="1">
            <a:spLocks noChangeArrowheads="1"/>
          </p:cNvSpPr>
          <p:nvPr/>
        </p:nvSpPr>
        <p:spPr bwMode="auto">
          <a:xfrm>
            <a:off x="517525" y="5984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400" b="1">
              <a:latin typeface="Times" charset="0"/>
            </a:endParaRPr>
          </a:p>
        </p:txBody>
      </p:sp>
      <p:sp>
        <p:nvSpPr>
          <p:cNvPr id="85010" name="Text Box 18"/>
          <p:cNvSpPr txBox="1">
            <a:spLocks noChangeArrowheads="1"/>
          </p:cNvSpPr>
          <p:nvPr/>
        </p:nvSpPr>
        <p:spPr bwMode="auto">
          <a:xfrm>
            <a:off x="1203325" y="5832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400" b="1">
              <a:latin typeface="Times" charset="0"/>
            </a:endParaRPr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1066800" y="34290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3962400" y="36576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13" name="Text Box 21"/>
          <p:cNvSpPr txBox="1">
            <a:spLocks noChangeArrowheads="1"/>
          </p:cNvSpPr>
          <p:nvPr/>
        </p:nvSpPr>
        <p:spPr bwMode="auto">
          <a:xfrm>
            <a:off x="2286000" y="1600200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sv-SE" sz="2400" b="1">
                <a:latin typeface="Times" charset="0"/>
              </a:rPr>
              <a:t>Plant A</a:t>
            </a:r>
          </a:p>
        </p:txBody>
      </p:sp>
      <p:sp>
        <p:nvSpPr>
          <p:cNvPr id="85014" name="Text Box 22"/>
          <p:cNvSpPr txBox="1">
            <a:spLocks noChangeArrowheads="1"/>
          </p:cNvSpPr>
          <p:nvPr/>
        </p:nvSpPr>
        <p:spPr bwMode="auto">
          <a:xfrm>
            <a:off x="838200" y="16002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sv-SE" sz="2400" b="1">
                <a:latin typeface="Times" charset="0"/>
              </a:rPr>
              <a:t>Marker</a:t>
            </a:r>
          </a:p>
        </p:txBody>
      </p:sp>
      <p:sp>
        <p:nvSpPr>
          <p:cNvPr id="85015" name="Text Box 23"/>
          <p:cNvSpPr txBox="1">
            <a:spLocks noChangeArrowheads="1"/>
          </p:cNvSpPr>
          <p:nvPr/>
        </p:nvSpPr>
        <p:spPr bwMode="auto">
          <a:xfrm>
            <a:off x="3810000" y="1600200"/>
            <a:ext cx="1157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sv-SE" sz="2400" b="1">
                <a:latin typeface="Times" charset="0"/>
              </a:rPr>
              <a:t>Plant B</a:t>
            </a:r>
          </a:p>
        </p:txBody>
      </p:sp>
      <p:sp>
        <p:nvSpPr>
          <p:cNvPr id="85016" name="Text Box 24"/>
          <p:cNvSpPr txBox="1">
            <a:spLocks noChangeArrowheads="1"/>
          </p:cNvSpPr>
          <p:nvPr/>
        </p:nvSpPr>
        <p:spPr bwMode="auto">
          <a:xfrm>
            <a:off x="6477000" y="1447800"/>
            <a:ext cx="319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sv-SE" sz="3200" b="1">
                <a:latin typeface="Times" charset="0"/>
              </a:rPr>
              <a:t>-</a:t>
            </a:r>
          </a:p>
        </p:txBody>
      </p:sp>
      <p:sp>
        <p:nvSpPr>
          <p:cNvPr id="85017" name="Text Box 25"/>
          <p:cNvSpPr txBox="1">
            <a:spLocks noChangeArrowheads="1"/>
          </p:cNvSpPr>
          <p:nvPr/>
        </p:nvSpPr>
        <p:spPr bwMode="auto">
          <a:xfrm>
            <a:off x="6477000" y="4876800"/>
            <a:ext cx="357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sv-SE" sz="2400" b="1">
                <a:latin typeface="Times" charset="0"/>
              </a:rPr>
              <a:t>+</a:t>
            </a:r>
          </a:p>
        </p:txBody>
      </p:sp>
      <p:sp>
        <p:nvSpPr>
          <p:cNvPr id="85018" name="Rectangle 26"/>
          <p:cNvSpPr>
            <a:spLocks noChangeArrowheads="1"/>
          </p:cNvSpPr>
          <p:nvPr/>
        </p:nvSpPr>
        <p:spPr bwMode="auto">
          <a:xfrm>
            <a:off x="5181600" y="1600200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sv-SE" sz="2400" b="1">
                <a:latin typeface="Times" charset="0"/>
              </a:rPr>
              <a:t>Plant C</a:t>
            </a:r>
          </a:p>
        </p:txBody>
      </p:sp>
      <p:sp>
        <p:nvSpPr>
          <p:cNvPr id="85019" name="Rectangle 27"/>
          <p:cNvSpPr>
            <a:spLocks noChangeArrowheads="1"/>
          </p:cNvSpPr>
          <p:nvPr/>
        </p:nvSpPr>
        <p:spPr bwMode="auto">
          <a:xfrm>
            <a:off x="2514600" y="2133600"/>
            <a:ext cx="762000" cy="76200"/>
          </a:xfrm>
          <a:prstGeom prst="rect">
            <a:avLst/>
          </a:prstGeom>
          <a:solidFill>
            <a:srgbClr val="FF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20" name="Rectangle 28"/>
          <p:cNvSpPr>
            <a:spLocks noChangeArrowheads="1"/>
          </p:cNvSpPr>
          <p:nvPr/>
        </p:nvSpPr>
        <p:spPr bwMode="auto">
          <a:xfrm>
            <a:off x="3962400" y="27432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21" name="Rectangle 29"/>
          <p:cNvSpPr>
            <a:spLocks noChangeArrowheads="1"/>
          </p:cNvSpPr>
          <p:nvPr/>
        </p:nvSpPr>
        <p:spPr bwMode="auto">
          <a:xfrm>
            <a:off x="2514600" y="40386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22" name="Rectangle 30"/>
          <p:cNvSpPr>
            <a:spLocks noChangeArrowheads="1"/>
          </p:cNvSpPr>
          <p:nvPr/>
        </p:nvSpPr>
        <p:spPr bwMode="auto">
          <a:xfrm>
            <a:off x="2514600" y="47244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23" name="Rectangle 31"/>
          <p:cNvSpPr>
            <a:spLocks noChangeArrowheads="1"/>
          </p:cNvSpPr>
          <p:nvPr/>
        </p:nvSpPr>
        <p:spPr bwMode="auto">
          <a:xfrm>
            <a:off x="3962400" y="33528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24" name="Rectangle 32"/>
          <p:cNvSpPr>
            <a:spLocks noChangeArrowheads="1"/>
          </p:cNvSpPr>
          <p:nvPr/>
        </p:nvSpPr>
        <p:spPr bwMode="auto">
          <a:xfrm>
            <a:off x="5334000" y="33528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25" name="Rectangle 33"/>
          <p:cNvSpPr>
            <a:spLocks noChangeArrowheads="1"/>
          </p:cNvSpPr>
          <p:nvPr/>
        </p:nvSpPr>
        <p:spPr bwMode="auto">
          <a:xfrm>
            <a:off x="3962400" y="40386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26" name="Rectangle 34"/>
          <p:cNvSpPr>
            <a:spLocks noChangeArrowheads="1"/>
          </p:cNvSpPr>
          <p:nvPr/>
        </p:nvSpPr>
        <p:spPr bwMode="auto">
          <a:xfrm>
            <a:off x="5334000" y="36576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27" name="Rectangle 35"/>
          <p:cNvSpPr>
            <a:spLocks noChangeArrowheads="1"/>
          </p:cNvSpPr>
          <p:nvPr/>
        </p:nvSpPr>
        <p:spPr bwMode="auto">
          <a:xfrm>
            <a:off x="5334000" y="44196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28" name="Rectangle 36"/>
          <p:cNvSpPr>
            <a:spLocks noChangeArrowheads="1"/>
          </p:cNvSpPr>
          <p:nvPr/>
        </p:nvSpPr>
        <p:spPr bwMode="auto">
          <a:xfrm>
            <a:off x="2514600" y="36576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29" name="Rectangle 37"/>
          <p:cNvSpPr>
            <a:spLocks noChangeArrowheads="1"/>
          </p:cNvSpPr>
          <p:nvPr/>
        </p:nvSpPr>
        <p:spPr bwMode="auto">
          <a:xfrm>
            <a:off x="5334000" y="47244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30" name="Rectangle 38"/>
          <p:cNvSpPr>
            <a:spLocks noChangeArrowheads="1"/>
          </p:cNvSpPr>
          <p:nvPr/>
        </p:nvSpPr>
        <p:spPr bwMode="auto">
          <a:xfrm>
            <a:off x="5334000" y="5029200"/>
            <a:ext cx="7620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31" name="Rectangle 39"/>
          <p:cNvSpPr>
            <a:spLocks noChangeArrowheads="1"/>
          </p:cNvSpPr>
          <p:nvPr/>
        </p:nvSpPr>
        <p:spPr bwMode="auto">
          <a:xfrm>
            <a:off x="6921500" y="3062288"/>
            <a:ext cx="22320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sv-SE" b="1">
                <a:solidFill>
                  <a:srgbClr val="0000FF"/>
                </a:solidFill>
                <a:latin typeface="Times" charset="0"/>
              </a:rPr>
              <a:t>Monomorphic bands</a:t>
            </a:r>
            <a:endParaRPr lang="sv-SE" sz="2400" b="1">
              <a:solidFill>
                <a:srgbClr val="0000FF"/>
              </a:solidFill>
              <a:latin typeface="Times" charset="0"/>
            </a:endParaRPr>
          </a:p>
        </p:txBody>
      </p:sp>
      <p:sp>
        <p:nvSpPr>
          <p:cNvPr id="85032" name="Line 40"/>
          <p:cNvSpPr>
            <a:spLocks noChangeShapeType="1"/>
          </p:cNvSpPr>
          <p:nvPr/>
        </p:nvSpPr>
        <p:spPr bwMode="auto">
          <a:xfrm flipH="1" flipV="1">
            <a:off x="6172200" y="28194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33" name="Rectangle 41"/>
          <p:cNvSpPr>
            <a:spLocks noChangeArrowheads="1"/>
          </p:cNvSpPr>
          <p:nvPr/>
        </p:nvSpPr>
        <p:spPr bwMode="auto">
          <a:xfrm>
            <a:off x="7051675" y="4038600"/>
            <a:ext cx="20923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sv-SE" b="1">
                <a:solidFill>
                  <a:srgbClr val="0000FF"/>
                </a:solidFill>
                <a:latin typeface="Times" charset="0"/>
              </a:rPr>
              <a:t>Polymorphic bands</a:t>
            </a:r>
            <a:endParaRPr lang="sv-SE" sz="2400" b="1">
              <a:solidFill>
                <a:srgbClr val="0000FF"/>
              </a:solidFill>
              <a:latin typeface="Times" charset="0"/>
            </a:endParaRPr>
          </a:p>
        </p:txBody>
      </p:sp>
      <p:sp>
        <p:nvSpPr>
          <p:cNvPr id="85034" name="Line 42"/>
          <p:cNvSpPr>
            <a:spLocks noChangeShapeType="1"/>
          </p:cNvSpPr>
          <p:nvPr/>
        </p:nvSpPr>
        <p:spPr bwMode="auto">
          <a:xfrm flipH="1" flipV="1">
            <a:off x="6096000" y="3429000"/>
            <a:ext cx="990600" cy="685800"/>
          </a:xfrm>
          <a:prstGeom prst="line">
            <a:avLst/>
          </a:prstGeom>
          <a:noFill/>
          <a:ln w="9525">
            <a:solidFill>
              <a:srgbClr val="E32E1D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35" name="Line 43"/>
          <p:cNvSpPr>
            <a:spLocks noChangeShapeType="1"/>
          </p:cNvSpPr>
          <p:nvPr/>
        </p:nvSpPr>
        <p:spPr bwMode="auto">
          <a:xfrm flipH="1" flipV="1">
            <a:off x="4800600" y="4114800"/>
            <a:ext cx="2209800" cy="76200"/>
          </a:xfrm>
          <a:prstGeom prst="line">
            <a:avLst/>
          </a:prstGeom>
          <a:noFill/>
          <a:ln w="9525">
            <a:solidFill>
              <a:srgbClr val="E32E1D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36" name="Rectangle 44"/>
          <p:cNvSpPr>
            <a:spLocks noChangeArrowheads="1"/>
          </p:cNvSpPr>
          <p:nvPr/>
        </p:nvSpPr>
        <p:spPr bwMode="auto">
          <a:xfrm>
            <a:off x="381000" y="5783263"/>
            <a:ext cx="23717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sv-SE" b="1">
                <a:solidFill>
                  <a:srgbClr val="0000FF"/>
                </a:solidFill>
                <a:latin typeface="Times" charset="0"/>
              </a:rPr>
              <a:t>Presens of a band, ”1”</a:t>
            </a:r>
          </a:p>
        </p:txBody>
      </p:sp>
      <p:sp>
        <p:nvSpPr>
          <p:cNvPr id="85037" name="Line 45"/>
          <p:cNvSpPr>
            <a:spLocks noChangeShapeType="1"/>
          </p:cNvSpPr>
          <p:nvPr/>
        </p:nvSpPr>
        <p:spPr bwMode="auto">
          <a:xfrm flipH="1">
            <a:off x="6096000" y="32766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38" name="Line 46"/>
          <p:cNvSpPr>
            <a:spLocks noChangeShapeType="1"/>
          </p:cNvSpPr>
          <p:nvPr/>
        </p:nvSpPr>
        <p:spPr bwMode="auto">
          <a:xfrm rot="259040" flipH="1">
            <a:off x="6096000" y="4191000"/>
            <a:ext cx="838200" cy="304800"/>
          </a:xfrm>
          <a:prstGeom prst="line">
            <a:avLst/>
          </a:prstGeom>
          <a:noFill/>
          <a:ln w="9525">
            <a:solidFill>
              <a:srgbClr val="E32E1D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39" name="Line 47"/>
          <p:cNvSpPr>
            <a:spLocks noChangeShapeType="1"/>
          </p:cNvSpPr>
          <p:nvPr/>
        </p:nvSpPr>
        <p:spPr bwMode="auto">
          <a:xfrm flipH="1">
            <a:off x="6096000" y="4267200"/>
            <a:ext cx="914400" cy="533400"/>
          </a:xfrm>
          <a:prstGeom prst="line">
            <a:avLst/>
          </a:prstGeom>
          <a:noFill/>
          <a:ln w="9525">
            <a:solidFill>
              <a:srgbClr val="E32E1D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40" name="Line 48"/>
          <p:cNvSpPr>
            <a:spLocks noChangeShapeType="1"/>
          </p:cNvSpPr>
          <p:nvPr/>
        </p:nvSpPr>
        <p:spPr bwMode="auto">
          <a:xfrm flipH="1">
            <a:off x="6096000" y="4343400"/>
            <a:ext cx="914400" cy="762000"/>
          </a:xfrm>
          <a:prstGeom prst="line">
            <a:avLst/>
          </a:prstGeom>
          <a:noFill/>
          <a:ln w="9525">
            <a:solidFill>
              <a:srgbClr val="E32E1D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41" name="Line 49"/>
          <p:cNvSpPr>
            <a:spLocks noChangeShapeType="1"/>
          </p:cNvSpPr>
          <p:nvPr/>
        </p:nvSpPr>
        <p:spPr bwMode="auto">
          <a:xfrm rot="21477895" flipV="1">
            <a:off x="1828800" y="4800600"/>
            <a:ext cx="3505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42" name="Rectangle 50"/>
          <p:cNvSpPr>
            <a:spLocks noChangeArrowheads="1"/>
          </p:cNvSpPr>
          <p:nvPr/>
        </p:nvSpPr>
        <p:spPr bwMode="auto">
          <a:xfrm>
            <a:off x="4495800" y="5791200"/>
            <a:ext cx="24352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sv-SE" b="1">
                <a:solidFill>
                  <a:srgbClr val="0000FF"/>
                </a:solidFill>
                <a:latin typeface="Times" charset="0"/>
              </a:rPr>
              <a:t>Absence of a band, ”0”</a:t>
            </a:r>
            <a:endParaRPr lang="sv-SE" sz="2400" b="1">
              <a:solidFill>
                <a:srgbClr val="0000FF"/>
              </a:solidFill>
              <a:latin typeface="Times" charset="0"/>
            </a:endParaRPr>
          </a:p>
        </p:txBody>
      </p:sp>
      <p:sp>
        <p:nvSpPr>
          <p:cNvPr id="85043" name="Line 51"/>
          <p:cNvSpPr>
            <a:spLocks noChangeShapeType="1"/>
          </p:cNvSpPr>
          <p:nvPr/>
        </p:nvSpPr>
        <p:spPr bwMode="auto">
          <a:xfrm flipH="1" flipV="1">
            <a:off x="4343400" y="4800600"/>
            <a:ext cx="1447800" cy="990600"/>
          </a:xfrm>
          <a:prstGeom prst="line">
            <a:avLst/>
          </a:prstGeom>
          <a:noFill/>
          <a:ln w="9525">
            <a:solidFill>
              <a:srgbClr val="E32E1D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44" name="Line 52"/>
          <p:cNvSpPr>
            <a:spLocks noChangeShapeType="1"/>
          </p:cNvSpPr>
          <p:nvPr/>
        </p:nvSpPr>
        <p:spPr bwMode="auto">
          <a:xfrm flipV="1">
            <a:off x="1828800" y="4800600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45" name="Line 53"/>
          <p:cNvSpPr>
            <a:spLocks noChangeShapeType="1"/>
          </p:cNvSpPr>
          <p:nvPr/>
        </p:nvSpPr>
        <p:spPr bwMode="auto">
          <a:xfrm flipH="1" flipV="1">
            <a:off x="2895600" y="5105400"/>
            <a:ext cx="2819400" cy="685800"/>
          </a:xfrm>
          <a:prstGeom prst="line">
            <a:avLst/>
          </a:prstGeom>
          <a:noFill/>
          <a:ln w="9525">
            <a:solidFill>
              <a:srgbClr val="E32E1D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5046" name="Line 54"/>
          <p:cNvSpPr>
            <a:spLocks noChangeShapeType="1"/>
          </p:cNvSpPr>
          <p:nvPr/>
        </p:nvSpPr>
        <p:spPr bwMode="auto">
          <a:xfrm flipH="1" flipV="1">
            <a:off x="4414838" y="5162550"/>
            <a:ext cx="1381125" cy="571500"/>
          </a:xfrm>
          <a:prstGeom prst="line">
            <a:avLst/>
          </a:prstGeom>
          <a:noFill/>
          <a:ln w="9525">
            <a:solidFill>
              <a:srgbClr val="E32E1D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r>
              <a:rPr lang="en-AU" sz="4000" b="1">
                <a:solidFill>
                  <a:srgbClr val="FF0000"/>
                </a:solidFill>
              </a:rPr>
              <a:t>Markers </a:t>
            </a:r>
            <a:r>
              <a:rPr lang="en-AU" sz="4000" b="1" i="1">
                <a:solidFill>
                  <a:srgbClr val="FF0000"/>
                </a:solidFill>
              </a:rPr>
              <a:t>must</a:t>
            </a:r>
            <a:r>
              <a:rPr lang="en-AU" sz="4000" b="1">
                <a:solidFill>
                  <a:srgbClr val="FF0000"/>
                </a:solidFill>
              </a:rPr>
              <a:t> be polymorphic</a:t>
            </a:r>
          </a:p>
        </p:txBody>
      </p:sp>
      <p:pic>
        <p:nvPicPr>
          <p:cNvPr id="75779" name="Picture 19" descr="npo0000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0138" y="2209800"/>
            <a:ext cx="2438400" cy="2295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5780" name="Picture 20" descr="npo0000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209800"/>
            <a:ext cx="2590800" cy="2290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1100138" y="1889125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1  2   3  4  5  6  7  </a:t>
            </a:r>
            <a:r>
              <a:rPr lang="en-US" sz="200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4572000" y="18288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1   2   3   4  5   6   7  </a:t>
            </a:r>
            <a:r>
              <a:rPr lang="en-US" sz="200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328738" y="1447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RM84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4876800" y="1447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RM296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1066800" y="29718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FF00"/>
                </a:solidFill>
              </a:rPr>
              <a:t>P</a:t>
            </a:r>
            <a:r>
              <a:rPr lang="en-US" sz="1600" baseline="-25000">
                <a:solidFill>
                  <a:srgbClr val="FFFF00"/>
                </a:solidFill>
              </a:rPr>
              <a:t>1</a:t>
            </a:r>
            <a:r>
              <a:rPr lang="en-US" sz="1600">
                <a:solidFill>
                  <a:srgbClr val="FFFF00"/>
                </a:solidFill>
              </a:rPr>
              <a:t> P</a:t>
            </a:r>
            <a:r>
              <a:rPr lang="en-US" sz="1600" baseline="-250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4572000" y="25908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FF00"/>
                </a:solidFill>
              </a:rPr>
              <a:t>P</a:t>
            </a:r>
            <a:r>
              <a:rPr lang="en-US" sz="1600" baseline="-25000">
                <a:solidFill>
                  <a:srgbClr val="FFFF00"/>
                </a:solidFill>
              </a:rPr>
              <a:t>1</a:t>
            </a:r>
            <a:r>
              <a:rPr lang="en-US" sz="1600">
                <a:solidFill>
                  <a:srgbClr val="FFFF00"/>
                </a:solidFill>
              </a:rPr>
              <a:t>  P</a:t>
            </a:r>
            <a:r>
              <a:rPr lang="en-US" sz="1600" baseline="-250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>
            <a:off x="533400" y="3886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>
            <a:off x="3962400" y="3505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1111250" y="4495800"/>
            <a:ext cx="24352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Not polymorphic</a:t>
            </a:r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4572000" y="4495800"/>
            <a:ext cx="2590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Polymorphic!</a:t>
            </a:r>
          </a:p>
        </p:txBody>
      </p:sp>
      <p:grpSp>
        <p:nvGrpSpPr>
          <p:cNvPr id="75791" name="Group 15"/>
          <p:cNvGrpSpPr>
            <a:grpSpLocks/>
          </p:cNvGrpSpPr>
          <p:nvPr/>
        </p:nvGrpSpPr>
        <p:grpSpPr bwMode="auto">
          <a:xfrm>
            <a:off x="2057400" y="4876800"/>
            <a:ext cx="457200" cy="457200"/>
            <a:chOff x="1056" y="3696"/>
            <a:chExt cx="288" cy="288"/>
          </a:xfrm>
        </p:grpSpPr>
        <p:sp>
          <p:nvSpPr>
            <p:cNvPr id="75792" name="Line 16"/>
            <p:cNvSpPr>
              <a:spLocks noChangeShapeType="1"/>
            </p:cNvSpPr>
            <p:nvPr/>
          </p:nvSpPr>
          <p:spPr bwMode="auto">
            <a:xfrm>
              <a:off x="1056" y="3696"/>
              <a:ext cx="288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5793" name="Line 17"/>
            <p:cNvSpPr>
              <a:spLocks noChangeShapeType="1"/>
            </p:cNvSpPr>
            <p:nvPr/>
          </p:nvSpPr>
          <p:spPr bwMode="auto">
            <a:xfrm flipV="1">
              <a:off x="1056" y="3696"/>
              <a:ext cx="288" cy="2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75794" name="Group 18"/>
          <p:cNvGrpSpPr>
            <a:grpSpLocks/>
          </p:cNvGrpSpPr>
          <p:nvPr/>
        </p:nvGrpSpPr>
        <p:grpSpPr bwMode="auto">
          <a:xfrm>
            <a:off x="5791200" y="4724400"/>
            <a:ext cx="457200" cy="685800"/>
            <a:chOff x="3792" y="3600"/>
            <a:chExt cx="288" cy="432"/>
          </a:xfrm>
        </p:grpSpPr>
        <p:sp>
          <p:nvSpPr>
            <p:cNvPr id="75795" name="Line 19"/>
            <p:cNvSpPr>
              <a:spLocks noChangeShapeType="1"/>
            </p:cNvSpPr>
            <p:nvPr/>
          </p:nvSpPr>
          <p:spPr bwMode="auto">
            <a:xfrm>
              <a:off x="3792" y="3888"/>
              <a:ext cx="96" cy="144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5796" name="Line 20"/>
            <p:cNvSpPr>
              <a:spLocks noChangeShapeType="1"/>
            </p:cNvSpPr>
            <p:nvPr/>
          </p:nvSpPr>
          <p:spPr bwMode="auto">
            <a:xfrm flipV="1">
              <a:off x="3888" y="3600"/>
              <a:ext cx="192" cy="432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8114"/>
            <a:ext cx="7772400" cy="719118"/>
          </a:xfrm>
        </p:spPr>
        <p:txBody>
          <a:bodyPr/>
          <a:lstStyle/>
          <a:p>
            <a:r>
              <a:rPr lang="en-AU" b="1" dirty="0">
                <a:solidFill>
                  <a:srgbClr val="FF0000"/>
                </a:solidFill>
              </a:rPr>
              <a:t>PCR-based DNA markers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914400"/>
          </a:xfrm>
        </p:spPr>
        <p:txBody>
          <a:bodyPr/>
          <a:lstStyle/>
          <a:p>
            <a:r>
              <a:rPr lang="en-AU" sz="2400"/>
              <a:t>Generated by using </a:t>
            </a:r>
            <a:r>
              <a:rPr lang="en-AU" sz="2400" u="sng"/>
              <a:t>P</a:t>
            </a:r>
            <a:r>
              <a:rPr lang="en-AU" sz="2400"/>
              <a:t>olymerase </a:t>
            </a:r>
            <a:r>
              <a:rPr lang="en-AU" sz="2400" u="sng"/>
              <a:t>C</a:t>
            </a:r>
            <a:r>
              <a:rPr lang="en-AU" sz="2400"/>
              <a:t>hain </a:t>
            </a:r>
            <a:r>
              <a:rPr lang="en-AU" sz="2400" u="sng"/>
              <a:t>R</a:t>
            </a:r>
            <a:r>
              <a:rPr lang="en-AU" sz="2400"/>
              <a:t>eaction</a:t>
            </a:r>
          </a:p>
          <a:p>
            <a:r>
              <a:rPr lang="en-AU" sz="2400"/>
              <a:t>Preferred markers due to technical simplicity and cost</a:t>
            </a:r>
          </a:p>
        </p:txBody>
      </p:sp>
      <p:sp>
        <p:nvSpPr>
          <p:cNvPr id="77828" name="AutoShape 4"/>
          <p:cNvSpPr>
            <a:spLocks noChangeArrowheads="1"/>
          </p:cNvSpPr>
          <p:nvPr/>
        </p:nvSpPr>
        <p:spPr bwMode="auto">
          <a:xfrm>
            <a:off x="6248400" y="5181600"/>
            <a:ext cx="457200" cy="6858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4572000" y="5881688"/>
            <a:ext cx="3733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400">
                <a:latin typeface="Times New Roman" pitchFamily="18" charset="0"/>
              </a:rPr>
              <a:t>GEL ELECTROPHORESIS</a:t>
            </a:r>
          </a:p>
          <a:p>
            <a:pPr algn="ctr">
              <a:spcBef>
                <a:spcPct val="50000"/>
              </a:spcBef>
            </a:pPr>
            <a:r>
              <a:rPr lang="en-AU" sz="1600">
                <a:latin typeface="Times New Roman" pitchFamily="18" charset="0"/>
              </a:rPr>
              <a:t>Agarose or Acrylamide gels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8229600" y="28194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>
                <a:latin typeface="Times New Roman" pitchFamily="18" charset="0"/>
              </a:rPr>
              <a:t>PCR</a:t>
            </a:r>
          </a:p>
        </p:txBody>
      </p:sp>
      <p:sp>
        <p:nvSpPr>
          <p:cNvPr id="77831" name="Freeform 7"/>
          <p:cNvSpPr>
            <a:spLocks/>
          </p:cNvSpPr>
          <p:nvPr/>
        </p:nvSpPr>
        <p:spPr bwMode="auto">
          <a:xfrm>
            <a:off x="779463" y="2519363"/>
            <a:ext cx="171450" cy="136525"/>
          </a:xfrm>
          <a:custGeom>
            <a:avLst/>
            <a:gdLst/>
            <a:ahLst/>
            <a:cxnLst>
              <a:cxn ang="0">
                <a:pos x="28" y="4"/>
              </a:cxn>
              <a:cxn ang="0">
                <a:pos x="74" y="13"/>
              </a:cxn>
              <a:cxn ang="0">
                <a:pos x="0" y="86"/>
              </a:cxn>
            </a:cxnLst>
            <a:rect l="0" t="0" r="r" b="b"/>
            <a:pathLst>
              <a:path w="108" h="86">
                <a:moveTo>
                  <a:pt x="28" y="4"/>
                </a:moveTo>
                <a:cubicBezTo>
                  <a:pt x="43" y="7"/>
                  <a:pt x="65" y="0"/>
                  <a:pt x="74" y="13"/>
                </a:cubicBezTo>
                <a:cubicBezTo>
                  <a:pt x="108" y="64"/>
                  <a:pt x="20" y="68"/>
                  <a:pt x="0" y="8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grpSp>
        <p:nvGrpSpPr>
          <p:cNvPr id="77832" name="Group 8"/>
          <p:cNvGrpSpPr>
            <a:grpSpLocks/>
          </p:cNvGrpSpPr>
          <p:nvPr/>
        </p:nvGrpSpPr>
        <p:grpSpPr bwMode="auto">
          <a:xfrm>
            <a:off x="152400" y="2428875"/>
            <a:ext cx="690563" cy="1260475"/>
            <a:chOff x="3792" y="1530"/>
            <a:chExt cx="435" cy="794"/>
          </a:xfrm>
        </p:grpSpPr>
        <p:sp>
          <p:nvSpPr>
            <p:cNvPr id="77833" name="Line 9"/>
            <p:cNvSpPr>
              <a:spLocks noChangeShapeType="1"/>
            </p:cNvSpPr>
            <p:nvPr/>
          </p:nvSpPr>
          <p:spPr bwMode="auto">
            <a:xfrm>
              <a:off x="3840" y="158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7834" name="Line 10"/>
            <p:cNvSpPr>
              <a:spLocks noChangeShapeType="1"/>
            </p:cNvSpPr>
            <p:nvPr/>
          </p:nvSpPr>
          <p:spPr bwMode="auto">
            <a:xfrm>
              <a:off x="4176" y="158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7835" name="Line 11"/>
            <p:cNvSpPr>
              <a:spLocks noChangeShapeType="1"/>
            </p:cNvSpPr>
            <p:nvPr/>
          </p:nvSpPr>
          <p:spPr bwMode="auto">
            <a:xfrm>
              <a:off x="3840" y="2016"/>
              <a:ext cx="96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7836" name="Line 12"/>
            <p:cNvSpPr>
              <a:spLocks noChangeShapeType="1"/>
            </p:cNvSpPr>
            <p:nvPr/>
          </p:nvSpPr>
          <p:spPr bwMode="auto">
            <a:xfrm flipH="1">
              <a:off x="4080" y="2016"/>
              <a:ext cx="96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7837" name="Freeform 13"/>
            <p:cNvSpPr>
              <a:spLocks/>
            </p:cNvSpPr>
            <p:nvPr/>
          </p:nvSpPr>
          <p:spPr bwMode="auto">
            <a:xfrm>
              <a:off x="3941" y="2304"/>
              <a:ext cx="137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18"/>
                </a:cxn>
                <a:cxn ang="0">
                  <a:pos x="137" y="9"/>
                </a:cxn>
              </a:cxnLst>
              <a:rect l="0" t="0" r="r" b="b"/>
              <a:pathLst>
                <a:path w="137" h="20">
                  <a:moveTo>
                    <a:pt x="0" y="0"/>
                  </a:moveTo>
                  <a:cubicBezTo>
                    <a:pt x="9" y="6"/>
                    <a:pt x="16" y="17"/>
                    <a:pt x="27" y="18"/>
                  </a:cubicBezTo>
                  <a:cubicBezTo>
                    <a:pt x="64" y="20"/>
                    <a:pt x="137" y="9"/>
                    <a:pt x="137" y="9"/>
                  </a:cubicBezTo>
                </a:path>
              </a:pathLst>
            </a:custGeom>
            <a:solidFill>
              <a:schemeClr val="bg1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7838" name="Line 14"/>
            <p:cNvSpPr>
              <a:spLocks noChangeShapeType="1"/>
            </p:cNvSpPr>
            <p:nvPr/>
          </p:nvSpPr>
          <p:spPr bwMode="auto">
            <a:xfrm>
              <a:off x="3792" y="158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7839" name="Freeform 15"/>
            <p:cNvSpPr>
              <a:spLocks/>
            </p:cNvSpPr>
            <p:nvPr/>
          </p:nvSpPr>
          <p:spPr bwMode="auto">
            <a:xfrm>
              <a:off x="3794" y="1530"/>
              <a:ext cx="433" cy="45"/>
            </a:xfrm>
            <a:custGeom>
              <a:avLst/>
              <a:gdLst/>
              <a:ahLst/>
              <a:cxnLst>
                <a:cxn ang="0">
                  <a:pos x="0" y="33"/>
                </a:cxn>
                <a:cxn ang="0">
                  <a:pos x="201" y="6"/>
                </a:cxn>
                <a:cxn ang="0">
                  <a:pos x="357" y="24"/>
                </a:cxn>
                <a:cxn ang="0">
                  <a:pos x="430" y="43"/>
                </a:cxn>
              </a:cxnLst>
              <a:rect l="0" t="0" r="r" b="b"/>
              <a:pathLst>
                <a:path w="433" h="45">
                  <a:moveTo>
                    <a:pt x="0" y="33"/>
                  </a:moveTo>
                  <a:cubicBezTo>
                    <a:pt x="101" y="0"/>
                    <a:pt x="36" y="16"/>
                    <a:pt x="201" y="6"/>
                  </a:cubicBezTo>
                  <a:cubicBezTo>
                    <a:pt x="246" y="10"/>
                    <a:pt x="309" y="11"/>
                    <a:pt x="357" y="24"/>
                  </a:cubicBezTo>
                  <a:cubicBezTo>
                    <a:pt x="433" y="45"/>
                    <a:pt x="388" y="43"/>
                    <a:pt x="430" y="43"/>
                  </a:cubicBezTo>
                </a:path>
              </a:pathLst>
            </a:custGeom>
            <a:solidFill>
              <a:schemeClr val="bg1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7840" name="Line 16"/>
            <p:cNvSpPr>
              <a:spLocks noChangeShapeType="1"/>
            </p:cNvSpPr>
            <p:nvPr/>
          </p:nvSpPr>
          <p:spPr bwMode="auto">
            <a:xfrm>
              <a:off x="3888" y="21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77841" name="Text Box 17"/>
          <p:cNvSpPr txBox="1">
            <a:spLocks noChangeArrowheads="1"/>
          </p:cNvSpPr>
          <p:nvPr/>
        </p:nvSpPr>
        <p:spPr bwMode="auto">
          <a:xfrm>
            <a:off x="1371600" y="2057400"/>
            <a:ext cx="1828800" cy="2179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PCR Buffer +</a:t>
            </a:r>
          </a:p>
          <a:p>
            <a:pPr algn="ctr">
              <a:spcBef>
                <a:spcPct val="50000"/>
              </a:spcBef>
            </a:pPr>
            <a:r>
              <a:rPr lang="en-US" sz="1600" b="1"/>
              <a:t>MgCl</a:t>
            </a:r>
            <a:r>
              <a:rPr lang="en-US" sz="1600" b="1" baseline="-25000"/>
              <a:t>2 </a:t>
            </a:r>
            <a:r>
              <a:rPr lang="en-US" sz="1600" b="1" baseline="30000"/>
              <a:t> </a:t>
            </a:r>
            <a:r>
              <a:rPr lang="en-US" sz="1600" b="1"/>
              <a:t>+</a:t>
            </a:r>
            <a:endParaRPr lang="en-US" sz="1600" b="1" baseline="-25000"/>
          </a:p>
          <a:p>
            <a:pPr algn="ctr">
              <a:spcBef>
                <a:spcPct val="50000"/>
              </a:spcBef>
            </a:pPr>
            <a:r>
              <a:rPr lang="en-US" sz="1600" b="1"/>
              <a:t>dNTPS +</a:t>
            </a:r>
          </a:p>
          <a:p>
            <a:pPr algn="ctr">
              <a:spcBef>
                <a:spcPct val="50000"/>
              </a:spcBef>
            </a:pPr>
            <a:r>
              <a:rPr lang="en-US" sz="1600" b="1" i="1"/>
              <a:t>Taq</a:t>
            </a:r>
            <a:r>
              <a:rPr lang="en-US" sz="1600" b="1"/>
              <a:t> +</a:t>
            </a:r>
          </a:p>
          <a:p>
            <a:pPr algn="ctr">
              <a:spcBef>
                <a:spcPct val="50000"/>
              </a:spcBef>
            </a:pPr>
            <a:r>
              <a:rPr lang="en-US" sz="1600" b="1"/>
              <a:t>Primers +</a:t>
            </a:r>
          </a:p>
          <a:p>
            <a:pPr algn="ctr">
              <a:spcBef>
                <a:spcPct val="50000"/>
              </a:spcBef>
            </a:pPr>
            <a:r>
              <a:rPr lang="en-US" sz="1600" b="1"/>
              <a:t>DNA template</a:t>
            </a:r>
          </a:p>
        </p:txBody>
      </p:sp>
      <p:sp>
        <p:nvSpPr>
          <p:cNvPr id="77842" name="Line 18"/>
          <p:cNvSpPr>
            <a:spLocks noChangeShapeType="1"/>
          </p:cNvSpPr>
          <p:nvPr/>
        </p:nvSpPr>
        <p:spPr bwMode="auto">
          <a:xfrm flipH="1">
            <a:off x="457200" y="3048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pic>
        <p:nvPicPr>
          <p:cNvPr id="77843" name="Picture 23" descr="npo0000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052638"/>
            <a:ext cx="3886200" cy="25987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7844" name="AutoShape 20"/>
          <p:cNvSpPr>
            <a:spLocks noChangeArrowheads="1"/>
          </p:cNvSpPr>
          <p:nvPr/>
        </p:nvSpPr>
        <p:spPr bwMode="auto">
          <a:xfrm>
            <a:off x="3352800" y="30480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77845" name="Text Box 21"/>
          <p:cNvSpPr txBox="1">
            <a:spLocks noChangeArrowheads="1"/>
          </p:cNvSpPr>
          <p:nvPr/>
        </p:nvSpPr>
        <p:spPr bwMode="auto">
          <a:xfrm>
            <a:off x="4800600" y="46482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400">
                <a:latin typeface="Times New Roman" pitchFamily="18" charset="0"/>
              </a:rPr>
              <a:t>THERMAL CYCLING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7662"/>
            <a:ext cx="7772400" cy="638132"/>
          </a:xfrm>
        </p:spPr>
        <p:txBody>
          <a:bodyPr/>
          <a:lstStyle/>
          <a:p>
            <a:r>
              <a:rPr lang="en-AU" sz="4000" b="1" dirty="0" err="1">
                <a:solidFill>
                  <a:srgbClr val="FF0000"/>
                </a:solidFill>
              </a:rPr>
              <a:t>Agarose</a:t>
            </a:r>
            <a:r>
              <a:rPr lang="en-AU" sz="4000" b="1" dirty="0">
                <a:solidFill>
                  <a:srgbClr val="FF0000"/>
                </a:solidFill>
              </a:rPr>
              <a:t> gel electrophoresis</a:t>
            </a:r>
          </a:p>
        </p:txBody>
      </p:sp>
      <p:pic>
        <p:nvPicPr>
          <p:cNvPr id="78851" name="Picture 3" descr="npo0000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96986"/>
            <a:ext cx="4800600" cy="1960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8853" name="Picture 5" descr="npo000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733948"/>
            <a:ext cx="3124200" cy="176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1258888" y="4276748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>
                <a:latin typeface="Times New Roman" pitchFamily="18" charset="0"/>
              </a:rPr>
              <a:t>UV light</a:t>
            </a:r>
          </a:p>
        </p:txBody>
      </p:sp>
      <p:sp>
        <p:nvSpPr>
          <p:cNvPr id="78855" name="AutoShape 7"/>
          <p:cNvSpPr>
            <a:spLocks noChangeArrowheads="1"/>
          </p:cNvSpPr>
          <p:nvPr/>
        </p:nvSpPr>
        <p:spPr bwMode="auto">
          <a:xfrm>
            <a:off x="6084888" y="3227411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78856" name="AutoShape 8"/>
          <p:cNvSpPr>
            <a:spLocks noChangeArrowheads="1"/>
          </p:cNvSpPr>
          <p:nvPr/>
        </p:nvSpPr>
        <p:spPr bwMode="auto">
          <a:xfrm rot="5400000">
            <a:off x="3563938" y="5495948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4800600" y="3743348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>
                <a:solidFill>
                  <a:srgbClr val="FFFF00"/>
                </a:solidFill>
                <a:latin typeface="Times New Roman" pitchFamily="18" charset="0"/>
              </a:rPr>
              <a:t>UV transilluminator</a:t>
            </a:r>
            <a:r>
              <a:rPr lang="en-AU" sz="2400">
                <a:latin typeface="Times New Roman" pitchFamily="18" charset="0"/>
              </a:rPr>
              <a:t> </a:t>
            </a:r>
          </a:p>
        </p:txBody>
      </p:sp>
      <p:pic>
        <p:nvPicPr>
          <p:cNvPr id="78858" name="Picture 12" descr="npo0000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076348"/>
            <a:ext cx="2743200" cy="2057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8859" name="AutoShape 11"/>
          <p:cNvSpPr>
            <a:spLocks noChangeArrowheads="1"/>
          </p:cNvSpPr>
          <p:nvPr/>
        </p:nvSpPr>
        <p:spPr bwMode="auto">
          <a:xfrm>
            <a:off x="5181600" y="1838348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78860" name="Picture 14" descr="npo00002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638" y="3743348"/>
            <a:ext cx="3962400" cy="297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49225" y="132601"/>
            <a:ext cx="8815388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514350" indent="-514350" algn="just">
              <a:tabLst>
                <a:tab pos="457200" algn="l"/>
              </a:tabLst>
            </a:pPr>
            <a:r>
              <a:rPr lang="en-US" sz="2800" b="1" dirty="0" smtClean="0">
                <a:solidFill>
                  <a:srgbClr val="FF0000"/>
                </a:solidFill>
              </a:rPr>
              <a:t>Conditions under which MAS is valuable</a:t>
            </a:r>
            <a:endParaRPr lang="en-US" sz="2600" b="1" dirty="0" smtClean="0">
              <a:solidFill>
                <a:srgbClr val="0000FF"/>
              </a:solidFill>
            </a:endParaRPr>
          </a:p>
          <a:p>
            <a:pPr marL="514350" indent="-514350" algn="just">
              <a:buFont typeface="+mj-lt"/>
              <a:buAutoNum type="arabicPeriod"/>
              <a:tabLst>
                <a:tab pos="457200" algn="l"/>
              </a:tabLst>
            </a:pPr>
            <a:r>
              <a:rPr lang="en-US" sz="2600" b="1" dirty="0" smtClean="0">
                <a:solidFill>
                  <a:srgbClr val="0000FF"/>
                </a:solidFill>
              </a:rPr>
              <a:t> Low heritability traits </a:t>
            </a:r>
          </a:p>
          <a:p>
            <a:pPr marL="514350" indent="-514350" algn="just">
              <a:buFont typeface="+mj-lt"/>
              <a:buAutoNum type="arabicPeriod"/>
              <a:tabLst>
                <a:tab pos="457200" algn="l"/>
              </a:tabLst>
            </a:pPr>
            <a:endParaRPr lang="en-US" sz="2600" b="1" dirty="0" smtClean="0">
              <a:solidFill>
                <a:srgbClr val="0000FF"/>
              </a:solidFill>
            </a:endParaRPr>
          </a:p>
          <a:p>
            <a:pPr marL="514350" indent="-514350" algn="just">
              <a:buFont typeface="+mj-lt"/>
              <a:buAutoNum type="arabicPeriod"/>
              <a:tabLst>
                <a:tab pos="457200" algn="l"/>
              </a:tabLst>
            </a:pPr>
            <a:r>
              <a:rPr lang="en-US" sz="2600" b="1" dirty="0" smtClean="0">
                <a:solidFill>
                  <a:srgbClr val="0000FF"/>
                </a:solidFill>
              </a:rPr>
              <a:t>Traits </a:t>
            </a:r>
            <a:r>
              <a:rPr lang="en-US" sz="2600" b="1" dirty="0">
                <a:solidFill>
                  <a:srgbClr val="0000FF"/>
                </a:solidFill>
              </a:rPr>
              <a:t>too expensive to score:</a:t>
            </a:r>
            <a:r>
              <a:rPr lang="en-US" sz="2400" b="1" dirty="0"/>
              <a:t> Soybean Cyst Nematode (SCN) resistance. Young (1999) </a:t>
            </a:r>
          </a:p>
          <a:p>
            <a:pPr marL="457200" indent="-457200" algn="just">
              <a:buFont typeface="+mj-lt"/>
              <a:buAutoNum type="arabicPeriod"/>
              <a:tabLst>
                <a:tab pos="457200" algn="l"/>
              </a:tabLst>
            </a:pPr>
            <a:endParaRPr lang="en-US" sz="2400" b="1" dirty="0"/>
          </a:p>
          <a:p>
            <a:pPr marL="514350" indent="-514350" algn="just">
              <a:buFont typeface="+mj-lt"/>
              <a:buAutoNum type="arabicPeriod"/>
              <a:tabLst>
                <a:tab pos="457200" algn="l"/>
              </a:tabLst>
            </a:pPr>
            <a:r>
              <a:rPr lang="en-US" sz="2600" b="1" dirty="0">
                <a:solidFill>
                  <a:srgbClr val="0000FF"/>
                </a:solidFill>
              </a:rPr>
              <a:t>Recessive genes:</a:t>
            </a:r>
            <a:r>
              <a:rPr lang="en-US" sz="2400" b="1" dirty="0"/>
              <a:t> Pyramiding of dominant and recessive genes conferring resistance to important crop diseases which would otherwise be very difficult</a:t>
            </a:r>
          </a:p>
          <a:p>
            <a:pPr marL="457200" indent="-457200" algn="just">
              <a:buFont typeface="+mj-lt"/>
              <a:buAutoNum type="arabicPeriod"/>
              <a:tabLst>
                <a:tab pos="457200" algn="l"/>
              </a:tabLst>
            </a:pPr>
            <a:endParaRPr lang="en-US" sz="2400" b="1" dirty="0"/>
          </a:p>
          <a:p>
            <a:pPr marL="514350" indent="-514350" algn="just">
              <a:buFont typeface="+mj-lt"/>
              <a:buAutoNum type="arabicPeriod"/>
              <a:tabLst>
                <a:tab pos="457200" algn="l"/>
              </a:tabLst>
            </a:pPr>
            <a:r>
              <a:rPr lang="en-US" sz="2600" b="1" dirty="0">
                <a:solidFill>
                  <a:srgbClr val="0000FF"/>
                </a:solidFill>
              </a:rPr>
              <a:t>Multiple genes (Quantitative traits):</a:t>
            </a:r>
            <a:r>
              <a:rPr lang="en-US" sz="2400" b="1" dirty="0"/>
              <a:t> QTLs underlying phenotypic and physiological traits can be traced using markers. </a:t>
            </a:r>
            <a:endParaRPr lang="en-US" sz="2400" b="1" dirty="0" smtClean="0"/>
          </a:p>
          <a:p>
            <a:pPr marL="514350" indent="-514350" algn="just">
              <a:buFont typeface="+mj-lt"/>
              <a:buAutoNum type="arabicPeriod"/>
              <a:tabLst>
                <a:tab pos="457200" algn="l"/>
              </a:tabLst>
            </a:pPr>
            <a:endParaRPr lang="en-US" sz="2600" b="1" dirty="0" smtClean="0">
              <a:solidFill>
                <a:srgbClr val="0000FF"/>
              </a:solidFill>
            </a:endParaRPr>
          </a:p>
          <a:p>
            <a:pPr marL="514350" indent="-514350" algn="just">
              <a:buFont typeface="+mj-lt"/>
              <a:buAutoNum type="arabicPeriod"/>
              <a:tabLst>
                <a:tab pos="457200" algn="l"/>
              </a:tabLst>
            </a:pPr>
            <a:r>
              <a:rPr lang="en-US" sz="2600" b="1" dirty="0" smtClean="0">
                <a:solidFill>
                  <a:srgbClr val="0000FF"/>
                </a:solidFill>
              </a:rPr>
              <a:t>Quarantine: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smtClean="0"/>
              <a:t>No need to grow plants to screen for viral diseases that can not be visually detected, and small tissues can be used for DNA typing.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61925" y="641029"/>
            <a:ext cx="8802688" cy="5883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 algn="just">
              <a:lnSpc>
                <a:spcPct val="110000"/>
              </a:lnSpc>
            </a:pPr>
            <a:r>
              <a:rPr lang="en-US" sz="3200" b="1" dirty="0" smtClean="0">
                <a:solidFill>
                  <a:srgbClr val="FF0000"/>
                </a:solidFill>
              </a:rPr>
              <a:t>Limitations of MAS</a:t>
            </a:r>
          </a:p>
          <a:p>
            <a:pPr marL="342900" indent="-342900" algn="just">
              <a:lnSpc>
                <a:spcPct val="110000"/>
              </a:lnSpc>
              <a:buFontTx/>
              <a:buAutoNum type="arabicPeriod"/>
            </a:pPr>
            <a:endParaRPr lang="en-US" sz="2400" b="1" dirty="0" smtClean="0"/>
          </a:p>
          <a:p>
            <a:pPr marL="342900" indent="-342900" algn="just">
              <a:lnSpc>
                <a:spcPct val="110000"/>
              </a:lnSpc>
              <a:buFontTx/>
              <a:buAutoNum type="arabicPeriod"/>
            </a:pPr>
            <a:r>
              <a:rPr lang="en-US" sz="2400" b="1" dirty="0" smtClean="0"/>
              <a:t>Cost </a:t>
            </a:r>
            <a:r>
              <a:rPr lang="en-US" sz="2400" b="1" dirty="0"/>
              <a:t>of equipment, reagents and personnel. </a:t>
            </a:r>
          </a:p>
          <a:p>
            <a:pPr marL="342900" indent="-342900" algn="just">
              <a:lnSpc>
                <a:spcPct val="110000"/>
              </a:lnSpc>
              <a:buFontTx/>
              <a:buAutoNum type="arabicPeriod"/>
            </a:pPr>
            <a:endParaRPr lang="en-US" sz="2400" b="1" dirty="0"/>
          </a:p>
          <a:p>
            <a:pPr marL="342900" indent="-342900" algn="just">
              <a:lnSpc>
                <a:spcPct val="110000"/>
              </a:lnSpc>
              <a:buFontTx/>
              <a:buAutoNum type="arabicPeriod"/>
            </a:pPr>
            <a:r>
              <a:rPr lang="en-US" sz="2400" b="1" dirty="0"/>
              <a:t>Data collected in the field is assumed to be normally distributed, but usually is not. </a:t>
            </a:r>
          </a:p>
          <a:p>
            <a:pPr marL="342900" indent="-342900" algn="just">
              <a:lnSpc>
                <a:spcPct val="110000"/>
              </a:lnSpc>
              <a:buFontTx/>
              <a:buAutoNum type="arabicPeriod"/>
            </a:pPr>
            <a:endParaRPr lang="en-US" sz="2400" b="1" dirty="0"/>
          </a:p>
          <a:p>
            <a:pPr marL="342900" indent="-342900" algn="just">
              <a:lnSpc>
                <a:spcPct val="110000"/>
              </a:lnSpc>
              <a:buFontTx/>
              <a:buAutoNum type="arabicPeriod"/>
            </a:pPr>
            <a:r>
              <a:rPr lang="en-US" sz="2400" b="1" dirty="0"/>
              <a:t>Integration of the DNA information into existing systems is difficult.</a:t>
            </a:r>
          </a:p>
          <a:p>
            <a:pPr marL="342900" indent="-342900" algn="just">
              <a:lnSpc>
                <a:spcPct val="110000"/>
              </a:lnSpc>
              <a:buFontTx/>
              <a:buAutoNum type="arabicPeriod"/>
            </a:pPr>
            <a:endParaRPr lang="en-US" sz="2400" b="1" dirty="0"/>
          </a:p>
          <a:p>
            <a:pPr marL="342900" indent="-342900" algn="just">
              <a:lnSpc>
                <a:spcPct val="110000"/>
              </a:lnSpc>
              <a:buFontTx/>
              <a:buAutoNum type="arabicPeriod"/>
            </a:pPr>
            <a:r>
              <a:rPr lang="en-US" sz="2400" b="1" dirty="0"/>
              <a:t>Linkage drag. As the marker distance from the target gene increases, more of the donor DNA is retained in the desired background resulting in need for more backcrosses.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z="4000" b="1" dirty="0">
                <a:solidFill>
                  <a:srgbClr val="FF0000"/>
                </a:solidFill>
              </a:rPr>
              <a:t>Types of markers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052736"/>
            <a:ext cx="8712968" cy="3687763"/>
          </a:xfrm>
        </p:spPr>
        <p:txBody>
          <a:bodyPr/>
          <a:lstStyle/>
          <a:p>
            <a:pPr marL="609600" indent="-609600" algn="just">
              <a:buFont typeface="Wingdings" pitchFamily="2" charset="2"/>
              <a:buAutoNum type="arabicPeriod"/>
            </a:pPr>
            <a:r>
              <a:rPr lang="en-US" b="1" dirty="0">
                <a:solidFill>
                  <a:srgbClr val="0000FF"/>
                </a:solidFill>
              </a:rPr>
              <a:t>Morphological markers</a:t>
            </a:r>
          </a:p>
          <a:p>
            <a:pPr marL="990600" lvl="1" indent="-533400" algn="just">
              <a:buFontTx/>
              <a:buChar char="•"/>
            </a:pPr>
            <a:r>
              <a:rPr lang="en-US" b="1" dirty="0" smtClean="0"/>
              <a:t>Seed color e.g. Kernel color in maize</a:t>
            </a:r>
          </a:p>
          <a:p>
            <a:pPr marL="990600" lvl="1" indent="-533400" algn="just">
              <a:buFontTx/>
              <a:buChar char="•"/>
            </a:pPr>
            <a:r>
              <a:rPr lang="en-US" b="1" dirty="0" smtClean="0"/>
              <a:t>Function based e.g. Plant height associated with salt tolerance in rice </a:t>
            </a:r>
          </a:p>
          <a:p>
            <a:pPr marL="990600" lvl="1" indent="-533400" algn="just">
              <a:buFontTx/>
              <a:buChar char="•"/>
            </a:pPr>
            <a:endParaRPr lang="en-US" b="1" dirty="0" smtClean="0"/>
          </a:p>
          <a:p>
            <a:pPr marL="609600" lvl="0" indent="-609600" algn="just">
              <a:buFontTx/>
              <a:buAutoNum type="arabicPeriod" startAt="2"/>
              <a:defRPr/>
            </a:pPr>
            <a:r>
              <a:rPr lang="en-US" b="1" dirty="0" smtClean="0">
                <a:solidFill>
                  <a:srgbClr val="0000FF"/>
                </a:solidFill>
              </a:rPr>
              <a:t>Molecular markers</a:t>
            </a:r>
          </a:p>
          <a:p>
            <a:pPr marL="990600" lvl="1" indent="-533400" algn="just">
              <a:buFontTx/>
              <a:buChar char="•"/>
              <a:defRPr/>
            </a:pPr>
            <a:r>
              <a:rPr lang="en-US" b="1" dirty="0" smtClean="0"/>
              <a:t>Non-DNA such as </a:t>
            </a:r>
            <a:r>
              <a:rPr lang="en-US" b="1" dirty="0" err="1" smtClean="0"/>
              <a:t>isozyme</a:t>
            </a:r>
            <a:r>
              <a:rPr lang="en-US" b="1" dirty="0" smtClean="0"/>
              <a:t> markers: Restricted due limited number of enzyme systems available.</a:t>
            </a:r>
          </a:p>
          <a:p>
            <a:pPr marL="990600" lvl="1" indent="-533400" algn="just">
              <a:buFontTx/>
              <a:buChar char="•"/>
              <a:defRPr/>
            </a:pPr>
            <a:r>
              <a:rPr lang="en-US" b="1" dirty="0" smtClean="0"/>
              <a:t>DNA based markers: Markers based on the differences in the DNA profiles of individuals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640762" cy="5761038"/>
          </a:xfrm>
        </p:spPr>
        <p:txBody>
          <a:bodyPr/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>
                <a:solidFill>
                  <a:srgbClr val="0000FF"/>
                </a:solidFill>
              </a:rPr>
              <a:t>Some molecular markers are pieces of DNA that have no know function or impact on plant performance (Linked Markers):</a:t>
            </a:r>
          </a:p>
          <a:p>
            <a:pPr marL="857250" lvl="1" algn="just">
              <a:buFontTx/>
              <a:buChar char="•"/>
            </a:pPr>
            <a:r>
              <a:rPr lang="en-US"/>
              <a:t>Detected via mapping. </a:t>
            </a:r>
          </a:p>
          <a:p>
            <a:pPr marL="857250" lvl="1" algn="just">
              <a:buFontTx/>
              <a:buChar char="•"/>
            </a:pPr>
            <a:r>
              <a:rPr lang="en-US"/>
              <a:t>Linked markers are near the gene of interest and are not part of the DNA of the gene.</a:t>
            </a:r>
            <a:endParaRPr lang="en-US">
              <a:solidFill>
                <a:srgbClr val="0000FF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endParaRPr lang="en-US">
              <a:solidFill>
                <a:srgbClr val="0000FF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>
                <a:solidFill>
                  <a:srgbClr val="0000FF"/>
                </a:solidFill>
              </a:rPr>
              <a:t>Other markers may involve the gene of interest itself (Direct Markers):</a:t>
            </a:r>
          </a:p>
          <a:p>
            <a:pPr marL="857250" lvl="1" algn="just">
              <a:buFontTx/>
              <a:buChar char="•"/>
            </a:pPr>
            <a:r>
              <a:rPr lang="en-US"/>
              <a:t>Based on part of the gene of interest.</a:t>
            </a:r>
          </a:p>
          <a:p>
            <a:pPr marL="857250" lvl="1" algn="just">
              <a:buFontTx/>
              <a:buChar char="•"/>
            </a:pPr>
            <a:r>
              <a:rPr lang="en-US"/>
              <a:t>Hard to get but great once you have it.</a:t>
            </a:r>
            <a:endParaRPr 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4213"/>
          </a:xfrm>
        </p:spPr>
        <p:txBody>
          <a:bodyPr/>
          <a:lstStyle/>
          <a:p>
            <a:r>
              <a:rPr lang="en-US" sz="4000" b="1">
                <a:solidFill>
                  <a:srgbClr val="FF0000"/>
                </a:solidFill>
              </a:rPr>
              <a:t>What is MAS?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219200"/>
            <a:ext cx="8856663" cy="41148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800"/>
              <a:t>Concept of using molecular markers particularly DNA based to detect and track presence of gene transfer in breeding programs</a:t>
            </a:r>
          </a:p>
          <a:p>
            <a:pPr algn="just">
              <a:buFont typeface="Wingdings" pitchFamily="2" charset="2"/>
              <a:buChar char="Ø"/>
            </a:pPr>
            <a:endParaRPr lang="en-US" sz="2800"/>
          </a:p>
          <a:p>
            <a:pPr algn="just">
              <a:buFont typeface="Wingdings" pitchFamily="2" charset="2"/>
              <a:buChar char="Ø"/>
            </a:pPr>
            <a:r>
              <a:rPr lang="en-US" sz="2800"/>
              <a:t>MAS works on the principle of linkage dis-equilibrium where markers that are tightly linked to target genes segregate together in a non random manner (due linkage)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Advantages of 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179388" y="369888"/>
            <a:ext cx="8713787" cy="58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justLow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Improvement of response to selection (Rs)</a:t>
            </a:r>
          </a:p>
          <a:p>
            <a:pPr marL="342900" indent="-342900" algn="justLow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Assays require small amount of 	tissue, therefore no destructive sampling.</a:t>
            </a:r>
          </a:p>
          <a:p>
            <a:pPr marL="342900" indent="-342900" algn="justLow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Use of </a:t>
            </a:r>
            <a:r>
              <a:rPr lang="en-US" sz="2800" dirty="0" err="1"/>
              <a:t>codominant</a:t>
            </a:r>
            <a:r>
              <a:rPr lang="en-US" sz="2800" dirty="0"/>
              <a:t> markers allows accurate identification of individuals for scoring without ambiguity</a:t>
            </a:r>
          </a:p>
          <a:p>
            <a:pPr marL="342900" indent="-342900" algn="justLow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Multiple sampling for various QTLs is possible from same DNA prep</a:t>
            </a:r>
          </a:p>
          <a:p>
            <a:pPr marL="342900" indent="-342900" algn="justLow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Can assay for traits before they are expressed, e.g. before flowering</a:t>
            </a:r>
          </a:p>
          <a:p>
            <a:pPr marL="342900" indent="-342900" algn="justLow">
              <a:spcBef>
                <a:spcPct val="50000"/>
              </a:spcBef>
              <a:buFontTx/>
              <a:buAutoNum type="arabicPeriod"/>
            </a:pPr>
            <a:r>
              <a:rPr lang="en-US" sz="2800" dirty="0"/>
              <a:t>Time saving.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3429000" y="2133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F</a:t>
            </a:r>
            <a:r>
              <a:rPr lang="en-US" sz="2400" b="1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4267200" y="57785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2400" b="1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>
            <a:off x="3657600" y="9906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3462338" y="1447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F</a:t>
            </a:r>
            <a:r>
              <a:rPr lang="en-US" sz="2400" b="1" baseline="-2500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38" name="Line 6"/>
          <p:cNvSpPr>
            <a:spLocks noChangeShapeType="1"/>
          </p:cNvSpPr>
          <p:nvPr/>
        </p:nvSpPr>
        <p:spPr bwMode="auto">
          <a:xfrm>
            <a:off x="3657600" y="18288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grpSp>
        <p:nvGrpSpPr>
          <p:cNvPr id="69639" name="Group 7"/>
          <p:cNvGrpSpPr>
            <a:grpSpLocks/>
          </p:cNvGrpSpPr>
          <p:nvPr/>
        </p:nvGrpSpPr>
        <p:grpSpPr bwMode="auto">
          <a:xfrm>
            <a:off x="2657475" y="1111250"/>
            <a:ext cx="271463" cy="222250"/>
            <a:chOff x="720" y="1872"/>
            <a:chExt cx="480" cy="384"/>
          </a:xfrm>
        </p:grpSpPr>
        <p:sp>
          <p:nvSpPr>
            <p:cNvPr id="69640" name="Line 8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69641" name="Oval 9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9642" name="Oval 10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9643" name="Oval 11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9644" name="Oval 12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69645" name="Group 13"/>
          <p:cNvGrpSpPr>
            <a:grpSpLocks/>
          </p:cNvGrpSpPr>
          <p:nvPr/>
        </p:nvGrpSpPr>
        <p:grpSpPr bwMode="auto">
          <a:xfrm>
            <a:off x="4300538" y="1111250"/>
            <a:ext cx="271462" cy="222250"/>
            <a:chOff x="720" y="1872"/>
            <a:chExt cx="480" cy="384"/>
          </a:xfrm>
        </p:grpSpPr>
        <p:sp>
          <p:nvSpPr>
            <p:cNvPr id="69646" name="Line 14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69647" name="Oval 15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9648" name="Oval 16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9649" name="Oval 17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9650" name="Oval 18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2514600" y="57785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2400" b="1" baseline="-2500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3505200" y="65405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400">
                <a:latin typeface="Times New Roman" pitchFamily="18" charset="0"/>
              </a:rPr>
              <a:t>x</a:t>
            </a:r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5029200" y="1752600"/>
            <a:ext cx="411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large populations consisting of thousands of plants</a:t>
            </a:r>
          </a:p>
        </p:txBody>
      </p:sp>
      <p:grpSp>
        <p:nvGrpSpPr>
          <p:cNvPr id="69654" name="Group 22"/>
          <p:cNvGrpSpPr>
            <a:grpSpLocks/>
          </p:cNvGrpSpPr>
          <p:nvPr/>
        </p:nvGrpSpPr>
        <p:grpSpPr bwMode="auto">
          <a:xfrm>
            <a:off x="152400" y="2667000"/>
            <a:ext cx="8763000" cy="195263"/>
            <a:chOff x="96" y="2208"/>
            <a:chExt cx="5520" cy="123"/>
          </a:xfrm>
        </p:grpSpPr>
        <p:grpSp>
          <p:nvGrpSpPr>
            <p:cNvPr id="69655" name="Group 23"/>
            <p:cNvGrpSpPr>
              <a:grpSpLocks/>
            </p:cNvGrpSpPr>
            <p:nvPr/>
          </p:nvGrpSpPr>
          <p:grpSpPr bwMode="auto">
            <a:xfrm>
              <a:off x="941" y="2208"/>
              <a:ext cx="146" cy="123"/>
              <a:chOff x="720" y="1872"/>
              <a:chExt cx="480" cy="384"/>
            </a:xfrm>
          </p:grpSpPr>
          <p:sp>
            <p:nvSpPr>
              <p:cNvPr id="69656" name="Line 24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657" name="Oval 25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58" name="Oval 26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59" name="Oval 27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60" name="Oval 28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661" name="Group 29"/>
            <p:cNvGrpSpPr>
              <a:grpSpLocks/>
            </p:cNvGrpSpPr>
            <p:nvPr/>
          </p:nvGrpSpPr>
          <p:grpSpPr bwMode="auto">
            <a:xfrm>
              <a:off x="1087" y="2208"/>
              <a:ext cx="145" cy="123"/>
              <a:chOff x="720" y="1872"/>
              <a:chExt cx="480" cy="384"/>
            </a:xfrm>
          </p:grpSpPr>
          <p:sp>
            <p:nvSpPr>
              <p:cNvPr id="69662" name="Line 30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663" name="Oval 31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64" name="Oval 32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65" name="Oval 33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66" name="Oval 34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667" name="Group 35"/>
            <p:cNvGrpSpPr>
              <a:grpSpLocks/>
            </p:cNvGrpSpPr>
            <p:nvPr/>
          </p:nvGrpSpPr>
          <p:grpSpPr bwMode="auto">
            <a:xfrm>
              <a:off x="1232" y="2208"/>
              <a:ext cx="145" cy="123"/>
              <a:chOff x="720" y="1872"/>
              <a:chExt cx="480" cy="384"/>
            </a:xfrm>
          </p:grpSpPr>
          <p:sp>
            <p:nvSpPr>
              <p:cNvPr id="69668" name="Line 36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669" name="Oval 37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70" name="Oval 38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71" name="Oval 39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72" name="Oval 40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673" name="Group 41"/>
            <p:cNvGrpSpPr>
              <a:grpSpLocks/>
            </p:cNvGrpSpPr>
            <p:nvPr/>
          </p:nvGrpSpPr>
          <p:grpSpPr bwMode="auto">
            <a:xfrm>
              <a:off x="1377" y="2208"/>
              <a:ext cx="145" cy="123"/>
              <a:chOff x="720" y="1872"/>
              <a:chExt cx="480" cy="384"/>
            </a:xfrm>
          </p:grpSpPr>
          <p:sp>
            <p:nvSpPr>
              <p:cNvPr id="69674" name="Line 42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675" name="Oval 43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76" name="Oval 44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77" name="Oval 45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78" name="Oval 46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679" name="Group 47"/>
            <p:cNvGrpSpPr>
              <a:grpSpLocks/>
            </p:cNvGrpSpPr>
            <p:nvPr/>
          </p:nvGrpSpPr>
          <p:grpSpPr bwMode="auto">
            <a:xfrm>
              <a:off x="1522" y="2208"/>
              <a:ext cx="146" cy="123"/>
              <a:chOff x="720" y="1872"/>
              <a:chExt cx="480" cy="384"/>
            </a:xfrm>
          </p:grpSpPr>
          <p:sp>
            <p:nvSpPr>
              <p:cNvPr id="69680" name="Line 48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681" name="Oval 49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82" name="Oval 50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83" name="Oval 51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84" name="Oval 52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685" name="Group 53"/>
            <p:cNvGrpSpPr>
              <a:grpSpLocks/>
            </p:cNvGrpSpPr>
            <p:nvPr/>
          </p:nvGrpSpPr>
          <p:grpSpPr bwMode="auto">
            <a:xfrm>
              <a:off x="1697" y="2208"/>
              <a:ext cx="146" cy="123"/>
              <a:chOff x="720" y="1872"/>
              <a:chExt cx="480" cy="384"/>
            </a:xfrm>
          </p:grpSpPr>
          <p:sp>
            <p:nvSpPr>
              <p:cNvPr id="69686" name="Line 54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687" name="Oval 55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88" name="Oval 56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89" name="Oval 57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90" name="Oval 58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691" name="Group 59"/>
            <p:cNvGrpSpPr>
              <a:grpSpLocks/>
            </p:cNvGrpSpPr>
            <p:nvPr/>
          </p:nvGrpSpPr>
          <p:grpSpPr bwMode="auto">
            <a:xfrm>
              <a:off x="1843" y="2208"/>
              <a:ext cx="145" cy="123"/>
              <a:chOff x="720" y="1872"/>
              <a:chExt cx="480" cy="384"/>
            </a:xfrm>
          </p:grpSpPr>
          <p:sp>
            <p:nvSpPr>
              <p:cNvPr id="69692" name="Line 60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693" name="Oval 61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94" name="Oval 62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95" name="Oval 63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696" name="Oval 64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697" name="Group 65"/>
            <p:cNvGrpSpPr>
              <a:grpSpLocks/>
            </p:cNvGrpSpPr>
            <p:nvPr/>
          </p:nvGrpSpPr>
          <p:grpSpPr bwMode="auto">
            <a:xfrm>
              <a:off x="1988" y="2208"/>
              <a:ext cx="145" cy="123"/>
              <a:chOff x="720" y="1872"/>
              <a:chExt cx="480" cy="384"/>
            </a:xfrm>
          </p:grpSpPr>
          <p:sp>
            <p:nvSpPr>
              <p:cNvPr id="69698" name="Line 66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699" name="Oval 67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00" name="Oval 68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01" name="Oval 69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02" name="Oval 70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03" name="Group 71"/>
            <p:cNvGrpSpPr>
              <a:grpSpLocks/>
            </p:cNvGrpSpPr>
            <p:nvPr/>
          </p:nvGrpSpPr>
          <p:grpSpPr bwMode="auto">
            <a:xfrm>
              <a:off x="2133" y="2208"/>
              <a:ext cx="145" cy="123"/>
              <a:chOff x="720" y="1872"/>
              <a:chExt cx="480" cy="384"/>
            </a:xfrm>
          </p:grpSpPr>
          <p:sp>
            <p:nvSpPr>
              <p:cNvPr id="69704" name="Line 72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05" name="Oval 73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06" name="Oval 74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07" name="Oval 75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08" name="Oval 76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09" name="Group 77"/>
            <p:cNvGrpSpPr>
              <a:grpSpLocks/>
            </p:cNvGrpSpPr>
            <p:nvPr/>
          </p:nvGrpSpPr>
          <p:grpSpPr bwMode="auto">
            <a:xfrm>
              <a:off x="2278" y="2208"/>
              <a:ext cx="146" cy="123"/>
              <a:chOff x="720" y="1872"/>
              <a:chExt cx="480" cy="384"/>
            </a:xfrm>
          </p:grpSpPr>
          <p:sp>
            <p:nvSpPr>
              <p:cNvPr id="69710" name="Line 78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11" name="Oval 79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12" name="Oval 80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13" name="Oval 81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14" name="Oval 82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15" name="Group 83"/>
            <p:cNvGrpSpPr>
              <a:grpSpLocks/>
            </p:cNvGrpSpPr>
            <p:nvPr/>
          </p:nvGrpSpPr>
          <p:grpSpPr bwMode="auto">
            <a:xfrm>
              <a:off x="2424" y="2208"/>
              <a:ext cx="146" cy="123"/>
              <a:chOff x="720" y="1872"/>
              <a:chExt cx="480" cy="384"/>
            </a:xfrm>
          </p:grpSpPr>
          <p:sp>
            <p:nvSpPr>
              <p:cNvPr id="69716" name="Line 84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17" name="Oval 85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18" name="Oval 86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19" name="Oval 87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20" name="Oval 88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21" name="Group 89"/>
            <p:cNvGrpSpPr>
              <a:grpSpLocks/>
            </p:cNvGrpSpPr>
            <p:nvPr/>
          </p:nvGrpSpPr>
          <p:grpSpPr bwMode="auto">
            <a:xfrm>
              <a:off x="2570" y="2208"/>
              <a:ext cx="145" cy="123"/>
              <a:chOff x="720" y="1872"/>
              <a:chExt cx="480" cy="384"/>
            </a:xfrm>
          </p:grpSpPr>
          <p:sp>
            <p:nvSpPr>
              <p:cNvPr id="69722" name="Line 90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23" name="Oval 91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24" name="Oval 92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25" name="Oval 93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26" name="Oval 94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27" name="Group 95"/>
            <p:cNvGrpSpPr>
              <a:grpSpLocks/>
            </p:cNvGrpSpPr>
            <p:nvPr/>
          </p:nvGrpSpPr>
          <p:grpSpPr bwMode="auto">
            <a:xfrm>
              <a:off x="2715" y="2208"/>
              <a:ext cx="145" cy="123"/>
              <a:chOff x="720" y="1872"/>
              <a:chExt cx="480" cy="384"/>
            </a:xfrm>
          </p:grpSpPr>
          <p:sp>
            <p:nvSpPr>
              <p:cNvPr id="69728" name="Line 96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29" name="Oval 97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30" name="Oval 98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31" name="Oval 99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32" name="Oval 100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33" name="Group 101"/>
            <p:cNvGrpSpPr>
              <a:grpSpLocks/>
            </p:cNvGrpSpPr>
            <p:nvPr/>
          </p:nvGrpSpPr>
          <p:grpSpPr bwMode="auto">
            <a:xfrm>
              <a:off x="2860" y="2208"/>
              <a:ext cx="145" cy="123"/>
              <a:chOff x="720" y="1872"/>
              <a:chExt cx="480" cy="384"/>
            </a:xfrm>
          </p:grpSpPr>
          <p:sp>
            <p:nvSpPr>
              <p:cNvPr id="69734" name="Line 102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35" name="Oval 103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36" name="Oval 104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37" name="Oval 105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38" name="Oval 106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39" name="Group 107"/>
            <p:cNvGrpSpPr>
              <a:grpSpLocks/>
            </p:cNvGrpSpPr>
            <p:nvPr/>
          </p:nvGrpSpPr>
          <p:grpSpPr bwMode="auto">
            <a:xfrm>
              <a:off x="3005" y="2208"/>
              <a:ext cx="146" cy="123"/>
              <a:chOff x="720" y="1872"/>
              <a:chExt cx="480" cy="384"/>
            </a:xfrm>
          </p:grpSpPr>
          <p:sp>
            <p:nvSpPr>
              <p:cNvPr id="69740" name="Line 108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41" name="Oval 109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42" name="Oval 110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43" name="Oval 111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44" name="Oval 112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45" name="Group 113"/>
            <p:cNvGrpSpPr>
              <a:grpSpLocks/>
            </p:cNvGrpSpPr>
            <p:nvPr/>
          </p:nvGrpSpPr>
          <p:grpSpPr bwMode="auto">
            <a:xfrm>
              <a:off x="3151" y="2208"/>
              <a:ext cx="146" cy="123"/>
              <a:chOff x="720" y="1872"/>
              <a:chExt cx="480" cy="384"/>
            </a:xfrm>
          </p:grpSpPr>
          <p:sp>
            <p:nvSpPr>
              <p:cNvPr id="69746" name="Line 114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47" name="Oval 115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48" name="Oval 116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49" name="Oval 117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50" name="Oval 118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51" name="Group 119"/>
            <p:cNvGrpSpPr>
              <a:grpSpLocks/>
            </p:cNvGrpSpPr>
            <p:nvPr/>
          </p:nvGrpSpPr>
          <p:grpSpPr bwMode="auto">
            <a:xfrm>
              <a:off x="3297" y="2208"/>
              <a:ext cx="144" cy="123"/>
              <a:chOff x="720" y="1872"/>
              <a:chExt cx="480" cy="384"/>
            </a:xfrm>
          </p:grpSpPr>
          <p:sp>
            <p:nvSpPr>
              <p:cNvPr id="69752" name="Line 120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53" name="Oval 121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54" name="Oval 122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55" name="Oval 123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56" name="Oval 124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57" name="Group 125"/>
            <p:cNvGrpSpPr>
              <a:grpSpLocks/>
            </p:cNvGrpSpPr>
            <p:nvPr/>
          </p:nvGrpSpPr>
          <p:grpSpPr bwMode="auto">
            <a:xfrm>
              <a:off x="3441" y="2208"/>
              <a:ext cx="146" cy="123"/>
              <a:chOff x="720" y="1872"/>
              <a:chExt cx="480" cy="384"/>
            </a:xfrm>
          </p:grpSpPr>
          <p:sp>
            <p:nvSpPr>
              <p:cNvPr id="69758" name="Line 126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59" name="Oval 127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60" name="Oval 128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61" name="Oval 129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62" name="Oval 130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63" name="Group 131"/>
            <p:cNvGrpSpPr>
              <a:grpSpLocks/>
            </p:cNvGrpSpPr>
            <p:nvPr/>
          </p:nvGrpSpPr>
          <p:grpSpPr bwMode="auto">
            <a:xfrm>
              <a:off x="3587" y="2208"/>
              <a:ext cx="146" cy="123"/>
              <a:chOff x="720" y="1872"/>
              <a:chExt cx="480" cy="384"/>
            </a:xfrm>
          </p:grpSpPr>
          <p:sp>
            <p:nvSpPr>
              <p:cNvPr id="69764" name="Line 132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65" name="Oval 133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66" name="Oval 134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67" name="Oval 135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68" name="Oval 136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69" name="Group 137"/>
            <p:cNvGrpSpPr>
              <a:grpSpLocks/>
            </p:cNvGrpSpPr>
            <p:nvPr/>
          </p:nvGrpSpPr>
          <p:grpSpPr bwMode="auto">
            <a:xfrm>
              <a:off x="3733" y="2208"/>
              <a:ext cx="145" cy="123"/>
              <a:chOff x="720" y="1872"/>
              <a:chExt cx="480" cy="384"/>
            </a:xfrm>
          </p:grpSpPr>
          <p:sp>
            <p:nvSpPr>
              <p:cNvPr id="69770" name="Line 138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71" name="Oval 139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72" name="Oval 140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73" name="Oval 141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74" name="Oval 142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75" name="Group 143"/>
            <p:cNvGrpSpPr>
              <a:grpSpLocks/>
            </p:cNvGrpSpPr>
            <p:nvPr/>
          </p:nvGrpSpPr>
          <p:grpSpPr bwMode="auto">
            <a:xfrm>
              <a:off x="814" y="2208"/>
              <a:ext cx="146" cy="123"/>
              <a:chOff x="720" y="1872"/>
              <a:chExt cx="480" cy="384"/>
            </a:xfrm>
          </p:grpSpPr>
          <p:sp>
            <p:nvSpPr>
              <p:cNvPr id="69776" name="Line 144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77" name="Oval 145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78" name="Oval 146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79" name="Oval 147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80" name="Oval 148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81" name="Group 149"/>
            <p:cNvGrpSpPr>
              <a:grpSpLocks/>
            </p:cNvGrpSpPr>
            <p:nvPr/>
          </p:nvGrpSpPr>
          <p:grpSpPr bwMode="auto">
            <a:xfrm>
              <a:off x="670" y="2208"/>
              <a:ext cx="146" cy="123"/>
              <a:chOff x="720" y="1872"/>
              <a:chExt cx="480" cy="384"/>
            </a:xfrm>
          </p:grpSpPr>
          <p:sp>
            <p:nvSpPr>
              <p:cNvPr id="69782" name="Line 150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83" name="Oval 151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84" name="Oval 152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85" name="Oval 153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86" name="Oval 154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87" name="Group 155"/>
            <p:cNvGrpSpPr>
              <a:grpSpLocks/>
            </p:cNvGrpSpPr>
            <p:nvPr/>
          </p:nvGrpSpPr>
          <p:grpSpPr bwMode="auto">
            <a:xfrm>
              <a:off x="526" y="2208"/>
              <a:ext cx="146" cy="123"/>
              <a:chOff x="720" y="1872"/>
              <a:chExt cx="480" cy="384"/>
            </a:xfrm>
          </p:grpSpPr>
          <p:sp>
            <p:nvSpPr>
              <p:cNvPr id="69788" name="Line 156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89" name="Oval 157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90" name="Oval 158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91" name="Oval 159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92" name="Oval 160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93" name="Group 161"/>
            <p:cNvGrpSpPr>
              <a:grpSpLocks/>
            </p:cNvGrpSpPr>
            <p:nvPr/>
          </p:nvGrpSpPr>
          <p:grpSpPr bwMode="auto">
            <a:xfrm>
              <a:off x="382" y="2208"/>
              <a:ext cx="146" cy="123"/>
              <a:chOff x="720" y="1872"/>
              <a:chExt cx="480" cy="384"/>
            </a:xfrm>
          </p:grpSpPr>
          <p:sp>
            <p:nvSpPr>
              <p:cNvPr id="69794" name="Line 162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795" name="Oval 163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96" name="Oval 164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97" name="Oval 165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798" name="Oval 166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799" name="Group 167"/>
            <p:cNvGrpSpPr>
              <a:grpSpLocks/>
            </p:cNvGrpSpPr>
            <p:nvPr/>
          </p:nvGrpSpPr>
          <p:grpSpPr bwMode="auto">
            <a:xfrm>
              <a:off x="240" y="2208"/>
              <a:ext cx="146" cy="123"/>
              <a:chOff x="720" y="1872"/>
              <a:chExt cx="480" cy="384"/>
            </a:xfrm>
          </p:grpSpPr>
          <p:sp>
            <p:nvSpPr>
              <p:cNvPr id="69800" name="Line 168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01" name="Oval 169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02" name="Oval 170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03" name="Oval 171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04" name="Oval 172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805" name="Group 173"/>
            <p:cNvGrpSpPr>
              <a:grpSpLocks/>
            </p:cNvGrpSpPr>
            <p:nvPr/>
          </p:nvGrpSpPr>
          <p:grpSpPr bwMode="auto">
            <a:xfrm>
              <a:off x="3888" y="2208"/>
              <a:ext cx="145" cy="123"/>
              <a:chOff x="720" y="1872"/>
              <a:chExt cx="480" cy="384"/>
            </a:xfrm>
          </p:grpSpPr>
          <p:sp>
            <p:nvSpPr>
              <p:cNvPr id="69806" name="Line 174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07" name="Oval 175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08" name="Oval 176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09" name="Oval 177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10" name="Oval 178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811" name="Group 179"/>
            <p:cNvGrpSpPr>
              <a:grpSpLocks/>
            </p:cNvGrpSpPr>
            <p:nvPr/>
          </p:nvGrpSpPr>
          <p:grpSpPr bwMode="auto">
            <a:xfrm>
              <a:off x="4032" y="2208"/>
              <a:ext cx="145" cy="123"/>
              <a:chOff x="720" y="1872"/>
              <a:chExt cx="480" cy="384"/>
            </a:xfrm>
          </p:grpSpPr>
          <p:sp>
            <p:nvSpPr>
              <p:cNvPr id="69812" name="Line 180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13" name="Oval 181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14" name="Oval 182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15" name="Oval 183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16" name="Oval 184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817" name="Group 185"/>
            <p:cNvGrpSpPr>
              <a:grpSpLocks/>
            </p:cNvGrpSpPr>
            <p:nvPr/>
          </p:nvGrpSpPr>
          <p:grpSpPr bwMode="auto">
            <a:xfrm>
              <a:off x="4176" y="2208"/>
              <a:ext cx="145" cy="123"/>
              <a:chOff x="720" y="1872"/>
              <a:chExt cx="480" cy="384"/>
            </a:xfrm>
          </p:grpSpPr>
          <p:sp>
            <p:nvSpPr>
              <p:cNvPr id="69818" name="Line 186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19" name="Oval 187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20" name="Oval 188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21" name="Oval 189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22" name="Oval 190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823" name="Group 191"/>
            <p:cNvGrpSpPr>
              <a:grpSpLocks/>
            </p:cNvGrpSpPr>
            <p:nvPr/>
          </p:nvGrpSpPr>
          <p:grpSpPr bwMode="auto">
            <a:xfrm>
              <a:off x="4320" y="2208"/>
              <a:ext cx="145" cy="123"/>
              <a:chOff x="720" y="1872"/>
              <a:chExt cx="480" cy="384"/>
            </a:xfrm>
          </p:grpSpPr>
          <p:sp>
            <p:nvSpPr>
              <p:cNvPr id="69824" name="Line 192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25" name="Oval 193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26" name="Oval 194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27" name="Oval 195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28" name="Oval 196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829" name="Group 197"/>
            <p:cNvGrpSpPr>
              <a:grpSpLocks/>
            </p:cNvGrpSpPr>
            <p:nvPr/>
          </p:nvGrpSpPr>
          <p:grpSpPr bwMode="auto">
            <a:xfrm>
              <a:off x="4463" y="2208"/>
              <a:ext cx="145" cy="123"/>
              <a:chOff x="720" y="1872"/>
              <a:chExt cx="480" cy="384"/>
            </a:xfrm>
          </p:grpSpPr>
          <p:sp>
            <p:nvSpPr>
              <p:cNvPr id="69830" name="Line 198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31" name="Oval 199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32" name="Oval 200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33" name="Oval 201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34" name="Oval 202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835" name="Group 203"/>
            <p:cNvGrpSpPr>
              <a:grpSpLocks/>
            </p:cNvGrpSpPr>
            <p:nvPr/>
          </p:nvGrpSpPr>
          <p:grpSpPr bwMode="auto">
            <a:xfrm>
              <a:off x="4608" y="2208"/>
              <a:ext cx="145" cy="123"/>
              <a:chOff x="720" y="1872"/>
              <a:chExt cx="480" cy="384"/>
            </a:xfrm>
          </p:grpSpPr>
          <p:sp>
            <p:nvSpPr>
              <p:cNvPr id="69836" name="Line 204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37" name="Oval 205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38" name="Oval 206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39" name="Oval 207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40" name="Oval 208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841" name="Group 209"/>
            <p:cNvGrpSpPr>
              <a:grpSpLocks/>
            </p:cNvGrpSpPr>
            <p:nvPr/>
          </p:nvGrpSpPr>
          <p:grpSpPr bwMode="auto">
            <a:xfrm>
              <a:off x="4752" y="2208"/>
              <a:ext cx="145" cy="123"/>
              <a:chOff x="720" y="1872"/>
              <a:chExt cx="480" cy="384"/>
            </a:xfrm>
          </p:grpSpPr>
          <p:sp>
            <p:nvSpPr>
              <p:cNvPr id="69842" name="Line 210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43" name="Oval 211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44" name="Oval 212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45" name="Oval 213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46" name="Oval 214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847" name="Group 215"/>
            <p:cNvGrpSpPr>
              <a:grpSpLocks/>
            </p:cNvGrpSpPr>
            <p:nvPr/>
          </p:nvGrpSpPr>
          <p:grpSpPr bwMode="auto">
            <a:xfrm>
              <a:off x="96" y="2208"/>
              <a:ext cx="146" cy="123"/>
              <a:chOff x="720" y="1872"/>
              <a:chExt cx="480" cy="384"/>
            </a:xfrm>
          </p:grpSpPr>
          <p:sp>
            <p:nvSpPr>
              <p:cNvPr id="69848" name="Line 216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49" name="Oval 217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50" name="Oval 218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51" name="Oval 219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52" name="Oval 220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853" name="Group 221"/>
            <p:cNvGrpSpPr>
              <a:grpSpLocks/>
            </p:cNvGrpSpPr>
            <p:nvPr/>
          </p:nvGrpSpPr>
          <p:grpSpPr bwMode="auto">
            <a:xfrm>
              <a:off x="4895" y="2208"/>
              <a:ext cx="145" cy="123"/>
              <a:chOff x="720" y="1872"/>
              <a:chExt cx="480" cy="384"/>
            </a:xfrm>
          </p:grpSpPr>
          <p:sp>
            <p:nvSpPr>
              <p:cNvPr id="69854" name="Line 222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55" name="Oval 223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56" name="Oval 224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57" name="Oval 225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58" name="Oval 226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859" name="Group 227"/>
            <p:cNvGrpSpPr>
              <a:grpSpLocks/>
            </p:cNvGrpSpPr>
            <p:nvPr/>
          </p:nvGrpSpPr>
          <p:grpSpPr bwMode="auto">
            <a:xfrm>
              <a:off x="5039" y="2208"/>
              <a:ext cx="145" cy="123"/>
              <a:chOff x="720" y="1872"/>
              <a:chExt cx="480" cy="384"/>
            </a:xfrm>
          </p:grpSpPr>
          <p:sp>
            <p:nvSpPr>
              <p:cNvPr id="69860" name="Line 228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61" name="Oval 229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62" name="Oval 230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63" name="Oval 231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64" name="Oval 232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865" name="Group 233"/>
            <p:cNvGrpSpPr>
              <a:grpSpLocks/>
            </p:cNvGrpSpPr>
            <p:nvPr/>
          </p:nvGrpSpPr>
          <p:grpSpPr bwMode="auto">
            <a:xfrm>
              <a:off x="5183" y="2208"/>
              <a:ext cx="145" cy="123"/>
              <a:chOff x="720" y="1872"/>
              <a:chExt cx="480" cy="384"/>
            </a:xfrm>
          </p:grpSpPr>
          <p:sp>
            <p:nvSpPr>
              <p:cNvPr id="69866" name="Line 234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67" name="Oval 235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68" name="Oval 236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69" name="Oval 237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70" name="Oval 238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871" name="Group 239"/>
            <p:cNvGrpSpPr>
              <a:grpSpLocks/>
            </p:cNvGrpSpPr>
            <p:nvPr/>
          </p:nvGrpSpPr>
          <p:grpSpPr bwMode="auto">
            <a:xfrm>
              <a:off x="5327" y="2208"/>
              <a:ext cx="145" cy="123"/>
              <a:chOff x="720" y="1872"/>
              <a:chExt cx="480" cy="384"/>
            </a:xfrm>
          </p:grpSpPr>
          <p:sp>
            <p:nvSpPr>
              <p:cNvPr id="69872" name="Line 240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73" name="Oval 241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74" name="Oval 242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75" name="Oval 243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76" name="Oval 244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69877" name="Group 245"/>
            <p:cNvGrpSpPr>
              <a:grpSpLocks/>
            </p:cNvGrpSpPr>
            <p:nvPr/>
          </p:nvGrpSpPr>
          <p:grpSpPr bwMode="auto">
            <a:xfrm>
              <a:off x="5471" y="2208"/>
              <a:ext cx="145" cy="123"/>
              <a:chOff x="720" y="1872"/>
              <a:chExt cx="480" cy="384"/>
            </a:xfrm>
          </p:grpSpPr>
          <p:sp>
            <p:nvSpPr>
              <p:cNvPr id="69878" name="Line 246"/>
              <p:cNvSpPr>
                <a:spLocks noChangeShapeType="1"/>
              </p:cNvSpPr>
              <p:nvPr/>
            </p:nvSpPr>
            <p:spPr bwMode="auto">
              <a:xfrm flipH="1">
                <a:off x="960" y="1920"/>
                <a:ext cx="0" cy="336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879" name="Oval 247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80" name="Oval 248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81" name="Oval 249"/>
              <p:cNvSpPr>
                <a:spLocks noChangeArrowheads="1"/>
              </p:cNvSpPr>
              <p:nvPr/>
            </p:nvSpPr>
            <p:spPr bwMode="auto">
              <a:xfrm>
                <a:off x="720" y="2016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69882" name="Oval 250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240" cy="96"/>
              </a:xfrm>
              <a:prstGeom prst="ellipse">
                <a:avLst/>
              </a:prstGeom>
              <a:solidFill>
                <a:srgbClr val="0099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</p:grpSp>
      <p:sp>
        <p:nvSpPr>
          <p:cNvPr id="69883" name="Text Box 251"/>
          <p:cNvSpPr txBox="1">
            <a:spLocks noChangeArrowheads="1"/>
          </p:cNvSpPr>
          <p:nvPr/>
        </p:nvSpPr>
        <p:spPr bwMode="auto">
          <a:xfrm>
            <a:off x="1600200" y="3048000"/>
            <a:ext cx="5486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400" b="1">
                <a:solidFill>
                  <a:srgbClr val="0000FF"/>
                </a:solidFill>
                <a:latin typeface="Times New Roman" pitchFamily="18" charset="0"/>
              </a:rPr>
              <a:t>PHENOTYPIC SELECTION</a:t>
            </a:r>
          </a:p>
        </p:txBody>
      </p:sp>
      <p:sp>
        <p:nvSpPr>
          <p:cNvPr id="69884" name="Text Box 252"/>
          <p:cNvSpPr txBox="1">
            <a:spLocks noChangeArrowheads="1"/>
          </p:cNvSpPr>
          <p:nvPr/>
        </p:nvSpPr>
        <p:spPr bwMode="auto">
          <a:xfrm>
            <a:off x="5105400" y="6248400"/>
            <a:ext cx="1676400" cy="457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>
                <a:latin typeface="Times New Roman" pitchFamily="18" charset="0"/>
              </a:rPr>
              <a:t>Field trials</a:t>
            </a:r>
          </a:p>
        </p:txBody>
      </p:sp>
      <p:sp>
        <p:nvSpPr>
          <p:cNvPr id="69885" name="Text Box 253"/>
          <p:cNvSpPr txBox="1">
            <a:spLocks noChangeArrowheads="1"/>
          </p:cNvSpPr>
          <p:nvPr/>
        </p:nvSpPr>
        <p:spPr bwMode="auto">
          <a:xfrm>
            <a:off x="228600" y="6248400"/>
            <a:ext cx="2438400" cy="457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>
                <a:latin typeface="Times New Roman" pitchFamily="18" charset="0"/>
              </a:rPr>
              <a:t>Glasshouse trials</a:t>
            </a:r>
          </a:p>
        </p:txBody>
      </p:sp>
      <p:sp>
        <p:nvSpPr>
          <p:cNvPr id="69886" name="Text Box 254"/>
          <p:cNvSpPr txBox="1">
            <a:spLocks noChangeArrowheads="1"/>
          </p:cNvSpPr>
          <p:nvPr/>
        </p:nvSpPr>
        <p:spPr bwMode="auto">
          <a:xfrm>
            <a:off x="4876800" y="103505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990099"/>
                </a:solidFill>
              </a:rPr>
              <a:t>Donor</a:t>
            </a:r>
          </a:p>
        </p:txBody>
      </p:sp>
      <p:sp>
        <p:nvSpPr>
          <p:cNvPr id="69887" name="Text Box 255"/>
          <p:cNvSpPr txBox="1">
            <a:spLocks noChangeArrowheads="1"/>
          </p:cNvSpPr>
          <p:nvPr/>
        </p:nvSpPr>
        <p:spPr bwMode="auto">
          <a:xfrm>
            <a:off x="1143000" y="111125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</a:rPr>
              <a:t>Recipient</a:t>
            </a:r>
          </a:p>
        </p:txBody>
      </p:sp>
      <p:sp>
        <p:nvSpPr>
          <p:cNvPr id="69888" name="Text Box 256"/>
          <p:cNvSpPr txBox="1">
            <a:spLocks noChangeArrowheads="1"/>
          </p:cNvSpPr>
          <p:nvPr/>
        </p:nvSpPr>
        <p:spPr bwMode="auto">
          <a:xfrm>
            <a:off x="609600" y="163513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CONVENTIONAL PLANT BREEDING</a:t>
            </a:r>
          </a:p>
        </p:txBody>
      </p:sp>
      <p:pic>
        <p:nvPicPr>
          <p:cNvPr id="69889" name="Picture 478" descr="npo000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790950"/>
            <a:ext cx="2895600" cy="2171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69890" name="Picture 479" descr="npo000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771900"/>
            <a:ext cx="2895600" cy="2171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69891" name="Picture 480" descr="npo0000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263" y="3581400"/>
            <a:ext cx="2166937" cy="2438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69893" name="Text Box 261"/>
          <p:cNvSpPr txBox="1">
            <a:spLocks noChangeArrowheads="1"/>
          </p:cNvSpPr>
          <p:nvPr/>
        </p:nvSpPr>
        <p:spPr bwMode="auto">
          <a:xfrm>
            <a:off x="304800" y="6019800"/>
            <a:ext cx="236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Salinity screening in phytotron</a:t>
            </a:r>
          </a:p>
        </p:txBody>
      </p:sp>
      <p:sp>
        <p:nvSpPr>
          <p:cNvPr id="69894" name="Text Box 262"/>
          <p:cNvSpPr txBox="1">
            <a:spLocks noChangeArrowheads="1"/>
          </p:cNvSpPr>
          <p:nvPr/>
        </p:nvSpPr>
        <p:spPr bwMode="auto">
          <a:xfrm>
            <a:off x="3200400" y="6019800"/>
            <a:ext cx="236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Bacterial blight screening</a:t>
            </a:r>
          </a:p>
        </p:txBody>
      </p:sp>
      <p:sp>
        <p:nvSpPr>
          <p:cNvPr id="69895" name="Text Box 263"/>
          <p:cNvSpPr txBox="1">
            <a:spLocks noChangeArrowheads="1"/>
          </p:cNvSpPr>
          <p:nvPr/>
        </p:nvSpPr>
        <p:spPr bwMode="auto">
          <a:xfrm>
            <a:off x="6172200" y="5943600"/>
            <a:ext cx="236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Phosphorus deficiency plot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3276600" y="2797175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F</a:t>
            </a:r>
            <a:r>
              <a:rPr lang="en-US" sz="2400" b="1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4038600" y="838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2400" b="1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>
            <a:off x="3505200" y="142557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3276600" y="1882775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F</a:t>
            </a:r>
            <a:r>
              <a:rPr lang="en-US" sz="2400" b="1" baseline="-2500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62" name="Line 6"/>
          <p:cNvSpPr>
            <a:spLocks noChangeShapeType="1"/>
          </p:cNvSpPr>
          <p:nvPr/>
        </p:nvSpPr>
        <p:spPr bwMode="auto">
          <a:xfrm>
            <a:off x="3505200" y="2416175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  <p:grpSp>
        <p:nvGrpSpPr>
          <p:cNvPr id="70663" name="Group 7"/>
          <p:cNvGrpSpPr>
            <a:grpSpLocks/>
          </p:cNvGrpSpPr>
          <p:nvPr/>
        </p:nvGrpSpPr>
        <p:grpSpPr bwMode="auto">
          <a:xfrm>
            <a:off x="2624138" y="1219200"/>
            <a:ext cx="271462" cy="222250"/>
            <a:chOff x="720" y="1872"/>
            <a:chExt cx="480" cy="384"/>
          </a:xfrm>
        </p:grpSpPr>
        <p:sp>
          <p:nvSpPr>
            <p:cNvPr id="70664" name="Line 8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665" name="Oval 9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66" name="Oval 10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67" name="Oval 11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68" name="Oval 12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669" name="Group 13"/>
          <p:cNvGrpSpPr>
            <a:grpSpLocks/>
          </p:cNvGrpSpPr>
          <p:nvPr/>
        </p:nvGrpSpPr>
        <p:grpSpPr bwMode="auto">
          <a:xfrm>
            <a:off x="4267200" y="1219200"/>
            <a:ext cx="271463" cy="222250"/>
            <a:chOff x="720" y="1872"/>
            <a:chExt cx="480" cy="384"/>
          </a:xfrm>
        </p:grpSpPr>
        <p:sp>
          <p:nvSpPr>
            <p:cNvPr id="70670" name="Line 14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671" name="Oval 15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72" name="Oval 16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73" name="Oval 17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74" name="Oval 18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675" name="Group 19"/>
          <p:cNvGrpSpPr>
            <a:grpSpLocks/>
          </p:cNvGrpSpPr>
          <p:nvPr/>
        </p:nvGrpSpPr>
        <p:grpSpPr bwMode="auto">
          <a:xfrm>
            <a:off x="4267200" y="1501775"/>
            <a:ext cx="1295400" cy="533400"/>
            <a:chOff x="2688" y="466"/>
            <a:chExt cx="816" cy="336"/>
          </a:xfrm>
        </p:grpSpPr>
        <p:sp>
          <p:nvSpPr>
            <p:cNvPr id="70676" name="Rectangle 20"/>
            <p:cNvSpPr>
              <a:spLocks noChangeArrowheads="1"/>
            </p:cNvSpPr>
            <p:nvPr/>
          </p:nvSpPr>
          <p:spPr bwMode="auto">
            <a:xfrm>
              <a:off x="2688" y="466"/>
              <a:ext cx="192" cy="288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77" name="Rectangle 21"/>
            <p:cNvSpPr>
              <a:spLocks noChangeArrowheads="1"/>
            </p:cNvSpPr>
            <p:nvPr/>
          </p:nvSpPr>
          <p:spPr bwMode="auto">
            <a:xfrm>
              <a:off x="2736" y="514"/>
              <a:ext cx="117" cy="4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78" name="Rectangle 22"/>
            <p:cNvSpPr>
              <a:spLocks noChangeArrowheads="1"/>
            </p:cNvSpPr>
            <p:nvPr/>
          </p:nvSpPr>
          <p:spPr bwMode="auto">
            <a:xfrm>
              <a:off x="2736" y="706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79" name="AutoShape 23"/>
            <p:cNvSpPr>
              <a:spLocks noChangeArrowheads="1"/>
            </p:cNvSpPr>
            <p:nvPr/>
          </p:nvSpPr>
          <p:spPr bwMode="auto">
            <a:xfrm>
              <a:off x="2880" y="658"/>
              <a:ext cx="624" cy="144"/>
            </a:xfrm>
            <a:prstGeom prst="leftArrow">
              <a:avLst>
                <a:gd name="adj1" fmla="val 50000"/>
                <a:gd name="adj2" fmla="val 108333"/>
              </a:avLst>
            </a:pr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680" name="Group 24"/>
          <p:cNvGrpSpPr>
            <a:grpSpLocks/>
          </p:cNvGrpSpPr>
          <p:nvPr/>
        </p:nvGrpSpPr>
        <p:grpSpPr bwMode="auto">
          <a:xfrm>
            <a:off x="1493838" y="3482975"/>
            <a:ext cx="231775" cy="195263"/>
            <a:chOff x="720" y="1872"/>
            <a:chExt cx="480" cy="384"/>
          </a:xfrm>
        </p:grpSpPr>
        <p:sp>
          <p:nvSpPr>
            <p:cNvPr id="70681" name="Line 25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682" name="Oval 26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83" name="Oval 27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84" name="Oval 28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85" name="Oval 29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686" name="Group 30"/>
          <p:cNvGrpSpPr>
            <a:grpSpLocks/>
          </p:cNvGrpSpPr>
          <p:nvPr/>
        </p:nvGrpSpPr>
        <p:grpSpPr bwMode="auto">
          <a:xfrm>
            <a:off x="1725613" y="3482975"/>
            <a:ext cx="230187" cy="195263"/>
            <a:chOff x="720" y="1872"/>
            <a:chExt cx="480" cy="384"/>
          </a:xfrm>
        </p:grpSpPr>
        <p:sp>
          <p:nvSpPr>
            <p:cNvPr id="70687" name="Line 31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688" name="Oval 32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89" name="Oval 33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90" name="Oval 34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91" name="Oval 35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692" name="Group 36"/>
          <p:cNvGrpSpPr>
            <a:grpSpLocks/>
          </p:cNvGrpSpPr>
          <p:nvPr/>
        </p:nvGrpSpPr>
        <p:grpSpPr bwMode="auto">
          <a:xfrm>
            <a:off x="1955800" y="3482975"/>
            <a:ext cx="230188" cy="195263"/>
            <a:chOff x="720" y="1872"/>
            <a:chExt cx="480" cy="384"/>
          </a:xfrm>
        </p:grpSpPr>
        <p:sp>
          <p:nvSpPr>
            <p:cNvPr id="70693" name="Line 37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694" name="Oval 38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95" name="Oval 39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96" name="Oval 40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697" name="Oval 41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698" name="Group 42"/>
          <p:cNvGrpSpPr>
            <a:grpSpLocks/>
          </p:cNvGrpSpPr>
          <p:nvPr/>
        </p:nvGrpSpPr>
        <p:grpSpPr bwMode="auto">
          <a:xfrm>
            <a:off x="2185988" y="3482975"/>
            <a:ext cx="230187" cy="195263"/>
            <a:chOff x="720" y="1872"/>
            <a:chExt cx="480" cy="384"/>
          </a:xfrm>
        </p:grpSpPr>
        <p:sp>
          <p:nvSpPr>
            <p:cNvPr id="70699" name="Line 43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00" name="Oval 44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01" name="Oval 45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02" name="Oval 46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03" name="Oval 47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04" name="Group 48"/>
          <p:cNvGrpSpPr>
            <a:grpSpLocks/>
          </p:cNvGrpSpPr>
          <p:nvPr/>
        </p:nvGrpSpPr>
        <p:grpSpPr bwMode="auto">
          <a:xfrm>
            <a:off x="2416175" y="3482975"/>
            <a:ext cx="231775" cy="195263"/>
            <a:chOff x="720" y="1872"/>
            <a:chExt cx="480" cy="384"/>
          </a:xfrm>
        </p:grpSpPr>
        <p:sp>
          <p:nvSpPr>
            <p:cNvPr id="70705" name="Line 49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06" name="Oval 50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07" name="Oval 51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08" name="Oval 52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09" name="Oval 53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10" name="Group 54"/>
          <p:cNvGrpSpPr>
            <a:grpSpLocks/>
          </p:cNvGrpSpPr>
          <p:nvPr/>
        </p:nvGrpSpPr>
        <p:grpSpPr bwMode="auto">
          <a:xfrm>
            <a:off x="2693988" y="3482975"/>
            <a:ext cx="231775" cy="195263"/>
            <a:chOff x="720" y="1872"/>
            <a:chExt cx="480" cy="384"/>
          </a:xfrm>
        </p:grpSpPr>
        <p:sp>
          <p:nvSpPr>
            <p:cNvPr id="70711" name="Line 55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12" name="Oval 56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13" name="Oval 57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14" name="Oval 58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15" name="Oval 59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16" name="Group 60"/>
          <p:cNvGrpSpPr>
            <a:grpSpLocks/>
          </p:cNvGrpSpPr>
          <p:nvPr/>
        </p:nvGrpSpPr>
        <p:grpSpPr bwMode="auto">
          <a:xfrm>
            <a:off x="2925763" y="3482975"/>
            <a:ext cx="230187" cy="195263"/>
            <a:chOff x="720" y="1872"/>
            <a:chExt cx="480" cy="384"/>
          </a:xfrm>
        </p:grpSpPr>
        <p:sp>
          <p:nvSpPr>
            <p:cNvPr id="70717" name="Line 61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18" name="Oval 62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19" name="Oval 63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20" name="Oval 64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21" name="Oval 65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22" name="Group 66"/>
          <p:cNvGrpSpPr>
            <a:grpSpLocks/>
          </p:cNvGrpSpPr>
          <p:nvPr/>
        </p:nvGrpSpPr>
        <p:grpSpPr bwMode="auto">
          <a:xfrm>
            <a:off x="3155950" y="3482975"/>
            <a:ext cx="230188" cy="195263"/>
            <a:chOff x="720" y="1872"/>
            <a:chExt cx="480" cy="384"/>
          </a:xfrm>
        </p:grpSpPr>
        <p:sp>
          <p:nvSpPr>
            <p:cNvPr id="70723" name="Line 67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24" name="Oval 68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25" name="Oval 69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26" name="Oval 70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27" name="Oval 71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28" name="Group 72"/>
          <p:cNvGrpSpPr>
            <a:grpSpLocks/>
          </p:cNvGrpSpPr>
          <p:nvPr/>
        </p:nvGrpSpPr>
        <p:grpSpPr bwMode="auto">
          <a:xfrm>
            <a:off x="3386138" y="3482975"/>
            <a:ext cx="230187" cy="195263"/>
            <a:chOff x="720" y="1872"/>
            <a:chExt cx="480" cy="384"/>
          </a:xfrm>
        </p:grpSpPr>
        <p:sp>
          <p:nvSpPr>
            <p:cNvPr id="70729" name="Line 73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30" name="Oval 74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31" name="Oval 75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32" name="Oval 76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33" name="Oval 77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34" name="Group 78"/>
          <p:cNvGrpSpPr>
            <a:grpSpLocks/>
          </p:cNvGrpSpPr>
          <p:nvPr/>
        </p:nvGrpSpPr>
        <p:grpSpPr bwMode="auto">
          <a:xfrm>
            <a:off x="3616325" y="3482975"/>
            <a:ext cx="231775" cy="195263"/>
            <a:chOff x="720" y="1872"/>
            <a:chExt cx="480" cy="384"/>
          </a:xfrm>
        </p:grpSpPr>
        <p:sp>
          <p:nvSpPr>
            <p:cNvPr id="70735" name="Line 79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36" name="Oval 80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37" name="Oval 81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38" name="Oval 82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39" name="Oval 83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40" name="Group 84"/>
          <p:cNvGrpSpPr>
            <a:grpSpLocks/>
          </p:cNvGrpSpPr>
          <p:nvPr/>
        </p:nvGrpSpPr>
        <p:grpSpPr bwMode="auto">
          <a:xfrm>
            <a:off x="3848100" y="3482975"/>
            <a:ext cx="231775" cy="195263"/>
            <a:chOff x="720" y="1872"/>
            <a:chExt cx="480" cy="384"/>
          </a:xfrm>
        </p:grpSpPr>
        <p:sp>
          <p:nvSpPr>
            <p:cNvPr id="70741" name="Line 85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42" name="Oval 86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43" name="Oval 87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44" name="Oval 88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45" name="Oval 89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46" name="Group 90"/>
          <p:cNvGrpSpPr>
            <a:grpSpLocks/>
          </p:cNvGrpSpPr>
          <p:nvPr/>
        </p:nvGrpSpPr>
        <p:grpSpPr bwMode="auto">
          <a:xfrm>
            <a:off x="4079875" y="3482975"/>
            <a:ext cx="230188" cy="195263"/>
            <a:chOff x="720" y="1872"/>
            <a:chExt cx="480" cy="384"/>
          </a:xfrm>
        </p:grpSpPr>
        <p:sp>
          <p:nvSpPr>
            <p:cNvPr id="70747" name="Line 91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48" name="Oval 92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49" name="Oval 93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50" name="Oval 94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51" name="Oval 95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52" name="Group 96"/>
          <p:cNvGrpSpPr>
            <a:grpSpLocks/>
          </p:cNvGrpSpPr>
          <p:nvPr/>
        </p:nvGrpSpPr>
        <p:grpSpPr bwMode="auto">
          <a:xfrm>
            <a:off x="4310063" y="3482975"/>
            <a:ext cx="230187" cy="195263"/>
            <a:chOff x="720" y="1872"/>
            <a:chExt cx="480" cy="384"/>
          </a:xfrm>
        </p:grpSpPr>
        <p:sp>
          <p:nvSpPr>
            <p:cNvPr id="70753" name="Line 97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54" name="Oval 98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55" name="Oval 99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56" name="Oval 100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57" name="Oval 101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58" name="Group 102"/>
          <p:cNvGrpSpPr>
            <a:grpSpLocks/>
          </p:cNvGrpSpPr>
          <p:nvPr/>
        </p:nvGrpSpPr>
        <p:grpSpPr bwMode="auto">
          <a:xfrm>
            <a:off x="4540250" y="3482975"/>
            <a:ext cx="230188" cy="195263"/>
            <a:chOff x="720" y="1872"/>
            <a:chExt cx="480" cy="384"/>
          </a:xfrm>
        </p:grpSpPr>
        <p:sp>
          <p:nvSpPr>
            <p:cNvPr id="70759" name="Line 103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60" name="Oval 104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61" name="Oval 105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62" name="Oval 106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63" name="Oval 107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64" name="Group 108"/>
          <p:cNvGrpSpPr>
            <a:grpSpLocks/>
          </p:cNvGrpSpPr>
          <p:nvPr/>
        </p:nvGrpSpPr>
        <p:grpSpPr bwMode="auto">
          <a:xfrm>
            <a:off x="4770438" y="3482975"/>
            <a:ext cx="231775" cy="195263"/>
            <a:chOff x="720" y="1872"/>
            <a:chExt cx="480" cy="384"/>
          </a:xfrm>
        </p:grpSpPr>
        <p:sp>
          <p:nvSpPr>
            <p:cNvPr id="70765" name="Line 109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66" name="Oval 110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67" name="Oval 111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68" name="Oval 112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69" name="Oval 113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70" name="Group 114"/>
          <p:cNvGrpSpPr>
            <a:grpSpLocks/>
          </p:cNvGrpSpPr>
          <p:nvPr/>
        </p:nvGrpSpPr>
        <p:grpSpPr bwMode="auto">
          <a:xfrm>
            <a:off x="5002213" y="3482975"/>
            <a:ext cx="231775" cy="195263"/>
            <a:chOff x="720" y="1872"/>
            <a:chExt cx="480" cy="384"/>
          </a:xfrm>
        </p:grpSpPr>
        <p:sp>
          <p:nvSpPr>
            <p:cNvPr id="70771" name="Line 115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72" name="Oval 116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73" name="Oval 117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74" name="Oval 118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75" name="Oval 119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76" name="Group 120"/>
          <p:cNvGrpSpPr>
            <a:grpSpLocks/>
          </p:cNvGrpSpPr>
          <p:nvPr/>
        </p:nvGrpSpPr>
        <p:grpSpPr bwMode="auto">
          <a:xfrm>
            <a:off x="5233988" y="3482975"/>
            <a:ext cx="228600" cy="195263"/>
            <a:chOff x="720" y="1872"/>
            <a:chExt cx="480" cy="384"/>
          </a:xfrm>
        </p:grpSpPr>
        <p:sp>
          <p:nvSpPr>
            <p:cNvPr id="70777" name="Line 121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78" name="Oval 122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79" name="Oval 123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80" name="Oval 124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81" name="Oval 125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82" name="Group 126"/>
          <p:cNvGrpSpPr>
            <a:grpSpLocks/>
          </p:cNvGrpSpPr>
          <p:nvPr/>
        </p:nvGrpSpPr>
        <p:grpSpPr bwMode="auto">
          <a:xfrm>
            <a:off x="5462588" y="3482975"/>
            <a:ext cx="231775" cy="195263"/>
            <a:chOff x="720" y="1872"/>
            <a:chExt cx="480" cy="384"/>
          </a:xfrm>
        </p:grpSpPr>
        <p:sp>
          <p:nvSpPr>
            <p:cNvPr id="70783" name="Line 127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84" name="Oval 128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85" name="Oval 129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86" name="Oval 130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87" name="Oval 131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88" name="Group 132"/>
          <p:cNvGrpSpPr>
            <a:grpSpLocks/>
          </p:cNvGrpSpPr>
          <p:nvPr/>
        </p:nvGrpSpPr>
        <p:grpSpPr bwMode="auto">
          <a:xfrm>
            <a:off x="5694363" y="3482975"/>
            <a:ext cx="231775" cy="195263"/>
            <a:chOff x="720" y="1872"/>
            <a:chExt cx="480" cy="384"/>
          </a:xfrm>
        </p:grpSpPr>
        <p:sp>
          <p:nvSpPr>
            <p:cNvPr id="70789" name="Line 133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90" name="Oval 134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91" name="Oval 135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92" name="Oval 136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93" name="Oval 137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794" name="Group 138"/>
          <p:cNvGrpSpPr>
            <a:grpSpLocks/>
          </p:cNvGrpSpPr>
          <p:nvPr/>
        </p:nvGrpSpPr>
        <p:grpSpPr bwMode="auto">
          <a:xfrm>
            <a:off x="5926138" y="3482975"/>
            <a:ext cx="230187" cy="195263"/>
            <a:chOff x="720" y="1872"/>
            <a:chExt cx="480" cy="384"/>
          </a:xfrm>
        </p:grpSpPr>
        <p:sp>
          <p:nvSpPr>
            <p:cNvPr id="70795" name="Line 139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796" name="Oval 140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97" name="Oval 141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98" name="Oval 142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99" name="Oval 143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70800" name="Text Box 144"/>
          <p:cNvSpPr txBox="1">
            <a:spLocks noChangeArrowheads="1"/>
          </p:cNvSpPr>
          <p:nvPr/>
        </p:nvSpPr>
        <p:spPr bwMode="auto">
          <a:xfrm>
            <a:off x="2362200" y="838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2400" b="1" baseline="-2500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sz="2400" baseline="-250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70801" name="Group 145"/>
          <p:cNvGrpSpPr>
            <a:grpSpLocks/>
          </p:cNvGrpSpPr>
          <p:nvPr/>
        </p:nvGrpSpPr>
        <p:grpSpPr bwMode="auto">
          <a:xfrm>
            <a:off x="2590800" y="1501775"/>
            <a:ext cx="304800" cy="457200"/>
            <a:chOff x="1296" y="624"/>
            <a:chExt cx="192" cy="288"/>
          </a:xfrm>
        </p:grpSpPr>
        <p:grpSp>
          <p:nvGrpSpPr>
            <p:cNvPr id="70802" name="Group 146"/>
            <p:cNvGrpSpPr>
              <a:grpSpLocks/>
            </p:cNvGrpSpPr>
            <p:nvPr/>
          </p:nvGrpSpPr>
          <p:grpSpPr bwMode="auto">
            <a:xfrm>
              <a:off x="1296" y="624"/>
              <a:ext cx="192" cy="288"/>
              <a:chOff x="1296" y="624"/>
              <a:chExt cx="192" cy="288"/>
            </a:xfrm>
          </p:grpSpPr>
          <p:sp>
            <p:nvSpPr>
              <p:cNvPr id="70803" name="Rectangle 147"/>
              <p:cNvSpPr>
                <a:spLocks noChangeArrowheads="1"/>
              </p:cNvSpPr>
              <p:nvPr/>
            </p:nvSpPr>
            <p:spPr bwMode="auto">
              <a:xfrm>
                <a:off x="1296" y="624"/>
                <a:ext cx="192" cy="288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70804" name="Rectangle 148"/>
              <p:cNvSpPr>
                <a:spLocks noChangeArrowheads="1"/>
              </p:cNvSpPr>
              <p:nvPr/>
            </p:nvSpPr>
            <p:spPr bwMode="auto">
              <a:xfrm>
                <a:off x="1344" y="672"/>
                <a:ext cx="117" cy="4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70805" name="Rectangle 149"/>
            <p:cNvSpPr>
              <a:spLocks noChangeArrowheads="1"/>
            </p:cNvSpPr>
            <p:nvPr/>
          </p:nvSpPr>
          <p:spPr bwMode="auto">
            <a:xfrm>
              <a:off x="1344" y="768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70806" name="Text Box 150"/>
          <p:cNvSpPr txBox="1">
            <a:spLocks noChangeArrowheads="1"/>
          </p:cNvSpPr>
          <p:nvPr/>
        </p:nvSpPr>
        <p:spPr bwMode="auto">
          <a:xfrm>
            <a:off x="3352800" y="838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400">
                <a:latin typeface="Times New Roman" pitchFamily="18" charset="0"/>
              </a:rPr>
              <a:t>x</a:t>
            </a:r>
          </a:p>
        </p:txBody>
      </p:sp>
      <p:grpSp>
        <p:nvGrpSpPr>
          <p:cNvPr id="70807" name="Group 151"/>
          <p:cNvGrpSpPr>
            <a:grpSpLocks/>
          </p:cNvGrpSpPr>
          <p:nvPr/>
        </p:nvGrpSpPr>
        <p:grpSpPr bwMode="auto">
          <a:xfrm>
            <a:off x="1292225" y="3482975"/>
            <a:ext cx="231775" cy="195263"/>
            <a:chOff x="720" y="1872"/>
            <a:chExt cx="480" cy="384"/>
          </a:xfrm>
        </p:grpSpPr>
        <p:sp>
          <p:nvSpPr>
            <p:cNvPr id="70808" name="Line 152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09" name="Oval 153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10" name="Oval 154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11" name="Oval 155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12" name="Oval 156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13" name="Group 157"/>
          <p:cNvGrpSpPr>
            <a:grpSpLocks/>
          </p:cNvGrpSpPr>
          <p:nvPr/>
        </p:nvGrpSpPr>
        <p:grpSpPr bwMode="auto">
          <a:xfrm>
            <a:off x="1063625" y="3482975"/>
            <a:ext cx="231775" cy="195263"/>
            <a:chOff x="720" y="1872"/>
            <a:chExt cx="480" cy="384"/>
          </a:xfrm>
        </p:grpSpPr>
        <p:sp>
          <p:nvSpPr>
            <p:cNvPr id="70814" name="Line 158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15" name="Oval 159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16" name="Oval 160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17" name="Oval 161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18" name="Oval 162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19" name="Group 163"/>
          <p:cNvGrpSpPr>
            <a:grpSpLocks/>
          </p:cNvGrpSpPr>
          <p:nvPr/>
        </p:nvGrpSpPr>
        <p:grpSpPr bwMode="auto">
          <a:xfrm>
            <a:off x="835025" y="3482975"/>
            <a:ext cx="231775" cy="195263"/>
            <a:chOff x="720" y="1872"/>
            <a:chExt cx="480" cy="384"/>
          </a:xfrm>
        </p:grpSpPr>
        <p:sp>
          <p:nvSpPr>
            <p:cNvPr id="70820" name="Line 164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21" name="Oval 165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22" name="Oval 166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23" name="Oval 167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24" name="Oval 168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25" name="Group 169"/>
          <p:cNvGrpSpPr>
            <a:grpSpLocks/>
          </p:cNvGrpSpPr>
          <p:nvPr/>
        </p:nvGrpSpPr>
        <p:grpSpPr bwMode="auto">
          <a:xfrm>
            <a:off x="606425" y="3482975"/>
            <a:ext cx="231775" cy="195263"/>
            <a:chOff x="720" y="1872"/>
            <a:chExt cx="480" cy="384"/>
          </a:xfrm>
        </p:grpSpPr>
        <p:sp>
          <p:nvSpPr>
            <p:cNvPr id="70826" name="Line 170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27" name="Oval 171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28" name="Oval 172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29" name="Oval 173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30" name="Oval 174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31" name="Group 175"/>
          <p:cNvGrpSpPr>
            <a:grpSpLocks/>
          </p:cNvGrpSpPr>
          <p:nvPr/>
        </p:nvGrpSpPr>
        <p:grpSpPr bwMode="auto">
          <a:xfrm>
            <a:off x="381000" y="3482975"/>
            <a:ext cx="231775" cy="195263"/>
            <a:chOff x="720" y="1872"/>
            <a:chExt cx="480" cy="384"/>
          </a:xfrm>
        </p:grpSpPr>
        <p:sp>
          <p:nvSpPr>
            <p:cNvPr id="70832" name="Line 176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33" name="Oval 177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34" name="Oval 178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35" name="Oval 179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36" name="Oval 180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37" name="Group 181"/>
          <p:cNvGrpSpPr>
            <a:grpSpLocks/>
          </p:cNvGrpSpPr>
          <p:nvPr/>
        </p:nvGrpSpPr>
        <p:grpSpPr bwMode="auto">
          <a:xfrm>
            <a:off x="6172200" y="3482975"/>
            <a:ext cx="230188" cy="195263"/>
            <a:chOff x="720" y="1872"/>
            <a:chExt cx="480" cy="384"/>
          </a:xfrm>
        </p:grpSpPr>
        <p:sp>
          <p:nvSpPr>
            <p:cNvPr id="70838" name="Line 182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39" name="Oval 183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40" name="Oval 184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41" name="Oval 185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42" name="Oval 186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43" name="Group 187"/>
          <p:cNvGrpSpPr>
            <a:grpSpLocks/>
          </p:cNvGrpSpPr>
          <p:nvPr/>
        </p:nvGrpSpPr>
        <p:grpSpPr bwMode="auto">
          <a:xfrm>
            <a:off x="6400800" y="3482975"/>
            <a:ext cx="230188" cy="195263"/>
            <a:chOff x="720" y="1872"/>
            <a:chExt cx="480" cy="384"/>
          </a:xfrm>
        </p:grpSpPr>
        <p:sp>
          <p:nvSpPr>
            <p:cNvPr id="70844" name="Line 188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45" name="Oval 189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46" name="Oval 190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47" name="Oval 191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48" name="Oval 192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49" name="Group 193"/>
          <p:cNvGrpSpPr>
            <a:grpSpLocks/>
          </p:cNvGrpSpPr>
          <p:nvPr/>
        </p:nvGrpSpPr>
        <p:grpSpPr bwMode="auto">
          <a:xfrm>
            <a:off x="6629400" y="3482975"/>
            <a:ext cx="230188" cy="195263"/>
            <a:chOff x="720" y="1872"/>
            <a:chExt cx="480" cy="384"/>
          </a:xfrm>
        </p:grpSpPr>
        <p:sp>
          <p:nvSpPr>
            <p:cNvPr id="70850" name="Line 194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51" name="Oval 195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52" name="Oval 196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53" name="Oval 197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54" name="Oval 198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55" name="Group 199"/>
          <p:cNvGrpSpPr>
            <a:grpSpLocks/>
          </p:cNvGrpSpPr>
          <p:nvPr/>
        </p:nvGrpSpPr>
        <p:grpSpPr bwMode="auto">
          <a:xfrm>
            <a:off x="6858000" y="3482975"/>
            <a:ext cx="230188" cy="195263"/>
            <a:chOff x="720" y="1872"/>
            <a:chExt cx="480" cy="384"/>
          </a:xfrm>
        </p:grpSpPr>
        <p:sp>
          <p:nvSpPr>
            <p:cNvPr id="70856" name="Line 200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57" name="Oval 201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58" name="Oval 202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59" name="Oval 203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60" name="Oval 204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61" name="Group 205"/>
          <p:cNvGrpSpPr>
            <a:grpSpLocks/>
          </p:cNvGrpSpPr>
          <p:nvPr/>
        </p:nvGrpSpPr>
        <p:grpSpPr bwMode="auto">
          <a:xfrm>
            <a:off x="7085013" y="3482975"/>
            <a:ext cx="230187" cy="195263"/>
            <a:chOff x="720" y="1872"/>
            <a:chExt cx="480" cy="384"/>
          </a:xfrm>
        </p:grpSpPr>
        <p:sp>
          <p:nvSpPr>
            <p:cNvPr id="70862" name="Line 206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63" name="Oval 207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64" name="Oval 208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65" name="Oval 209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66" name="Oval 210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67" name="Group 211"/>
          <p:cNvGrpSpPr>
            <a:grpSpLocks/>
          </p:cNvGrpSpPr>
          <p:nvPr/>
        </p:nvGrpSpPr>
        <p:grpSpPr bwMode="auto">
          <a:xfrm>
            <a:off x="7315200" y="3482975"/>
            <a:ext cx="230188" cy="195263"/>
            <a:chOff x="720" y="1872"/>
            <a:chExt cx="480" cy="384"/>
          </a:xfrm>
        </p:grpSpPr>
        <p:sp>
          <p:nvSpPr>
            <p:cNvPr id="70868" name="Line 212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69" name="Oval 213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70" name="Oval 214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71" name="Oval 215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72" name="Oval 216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73" name="Group 217"/>
          <p:cNvGrpSpPr>
            <a:grpSpLocks/>
          </p:cNvGrpSpPr>
          <p:nvPr/>
        </p:nvGrpSpPr>
        <p:grpSpPr bwMode="auto">
          <a:xfrm>
            <a:off x="7543800" y="3482975"/>
            <a:ext cx="230188" cy="195263"/>
            <a:chOff x="720" y="1872"/>
            <a:chExt cx="480" cy="384"/>
          </a:xfrm>
        </p:grpSpPr>
        <p:sp>
          <p:nvSpPr>
            <p:cNvPr id="70874" name="Line 218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75" name="Oval 219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76" name="Oval 220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77" name="Oval 221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78" name="Oval 222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70879" name="Text Box 223"/>
          <p:cNvSpPr txBox="1">
            <a:spLocks noChangeArrowheads="1"/>
          </p:cNvSpPr>
          <p:nvPr/>
        </p:nvSpPr>
        <p:spPr bwMode="auto">
          <a:xfrm>
            <a:off x="5029200" y="2644775"/>
            <a:ext cx="411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large populations consisting of thousands of plants</a:t>
            </a:r>
          </a:p>
        </p:txBody>
      </p:sp>
      <p:grpSp>
        <p:nvGrpSpPr>
          <p:cNvPr id="70880" name="Group 224"/>
          <p:cNvGrpSpPr>
            <a:grpSpLocks/>
          </p:cNvGrpSpPr>
          <p:nvPr/>
        </p:nvGrpSpPr>
        <p:grpSpPr bwMode="auto">
          <a:xfrm>
            <a:off x="152400" y="3482975"/>
            <a:ext cx="231775" cy="195263"/>
            <a:chOff x="720" y="1872"/>
            <a:chExt cx="480" cy="384"/>
          </a:xfrm>
        </p:grpSpPr>
        <p:sp>
          <p:nvSpPr>
            <p:cNvPr id="70881" name="Line 225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82" name="Oval 226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83" name="Oval 227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84" name="Oval 228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85" name="Oval 229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86" name="Group 230"/>
          <p:cNvGrpSpPr>
            <a:grpSpLocks/>
          </p:cNvGrpSpPr>
          <p:nvPr/>
        </p:nvGrpSpPr>
        <p:grpSpPr bwMode="auto">
          <a:xfrm>
            <a:off x="7770813" y="3482975"/>
            <a:ext cx="230187" cy="195263"/>
            <a:chOff x="720" y="1872"/>
            <a:chExt cx="480" cy="384"/>
          </a:xfrm>
        </p:grpSpPr>
        <p:sp>
          <p:nvSpPr>
            <p:cNvPr id="70887" name="Line 231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88" name="Oval 232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89" name="Oval 233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90" name="Oval 234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91" name="Oval 235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92" name="Group 236"/>
          <p:cNvGrpSpPr>
            <a:grpSpLocks/>
          </p:cNvGrpSpPr>
          <p:nvPr/>
        </p:nvGrpSpPr>
        <p:grpSpPr bwMode="auto">
          <a:xfrm>
            <a:off x="7999413" y="3482975"/>
            <a:ext cx="230187" cy="195263"/>
            <a:chOff x="720" y="1872"/>
            <a:chExt cx="480" cy="384"/>
          </a:xfrm>
        </p:grpSpPr>
        <p:sp>
          <p:nvSpPr>
            <p:cNvPr id="70893" name="Line 237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894" name="Oval 238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95" name="Oval 239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96" name="Oval 240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897" name="Oval 241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898" name="Group 242"/>
          <p:cNvGrpSpPr>
            <a:grpSpLocks/>
          </p:cNvGrpSpPr>
          <p:nvPr/>
        </p:nvGrpSpPr>
        <p:grpSpPr bwMode="auto">
          <a:xfrm>
            <a:off x="8228013" y="3482975"/>
            <a:ext cx="230187" cy="195263"/>
            <a:chOff x="720" y="1872"/>
            <a:chExt cx="480" cy="384"/>
          </a:xfrm>
        </p:grpSpPr>
        <p:sp>
          <p:nvSpPr>
            <p:cNvPr id="70899" name="Line 243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900" name="Oval 244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901" name="Oval 245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902" name="Oval 246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903" name="Oval 247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904" name="Group 248"/>
          <p:cNvGrpSpPr>
            <a:grpSpLocks/>
          </p:cNvGrpSpPr>
          <p:nvPr/>
        </p:nvGrpSpPr>
        <p:grpSpPr bwMode="auto">
          <a:xfrm>
            <a:off x="8456613" y="3482975"/>
            <a:ext cx="230187" cy="195263"/>
            <a:chOff x="720" y="1872"/>
            <a:chExt cx="480" cy="384"/>
          </a:xfrm>
        </p:grpSpPr>
        <p:sp>
          <p:nvSpPr>
            <p:cNvPr id="70905" name="Line 249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906" name="Oval 250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907" name="Oval 251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908" name="Oval 252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909" name="Oval 253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0910" name="Group 254"/>
          <p:cNvGrpSpPr>
            <a:grpSpLocks/>
          </p:cNvGrpSpPr>
          <p:nvPr/>
        </p:nvGrpSpPr>
        <p:grpSpPr bwMode="auto">
          <a:xfrm>
            <a:off x="8685213" y="3482975"/>
            <a:ext cx="230187" cy="195263"/>
            <a:chOff x="720" y="1872"/>
            <a:chExt cx="480" cy="384"/>
          </a:xfrm>
        </p:grpSpPr>
        <p:sp>
          <p:nvSpPr>
            <p:cNvPr id="70911" name="Line 255"/>
            <p:cNvSpPr>
              <a:spLocks noChangeShapeType="1"/>
            </p:cNvSpPr>
            <p:nvPr/>
          </p:nvSpPr>
          <p:spPr bwMode="auto">
            <a:xfrm flipH="1">
              <a:off x="960" y="1920"/>
              <a:ext cx="0" cy="336"/>
            </a:xfrm>
            <a:prstGeom prst="line">
              <a:avLst/>
            </a:prstGeom>
            <a:noFill/>
            <a:ln w="571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912" name="Oval 256"/>
            <p:cNvSpPr>
              <a:spLocks noChangeArrowheads="1"/>
            </p:cNvSpPr>
            <p:nvPr/>
          </p:nvSpPr>
          <p:spPr bwMode="auto">
            <a:xfrm>
              <a:off x="768" y="1872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913" name="Oval 257"/>
            <p:cNvSpPr>
              <a:spLocks noChangeArrowheads="1"/>
            </p:cNvSpPr>
            <p:nvPr/>
          </p:nvSpPr>
          <p:spPr bwMode="auto">
            <a:xfrm>
              <a:off x="960" y="1920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914" name="Oval 258"/>
            <p:cNvSpPr>
              <a:spLocks noChangeArrowheads="1"/>
            </p:cNvSpPr>
            <p:nvPr/>
          </p:nvSpPr>
          <p:spPr bwMode="auto">
            <a:xfrm>
              <a:off x="720" y="2016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915" name="Oval 259"/>
            <p:cNvSpPr>
              <a:spLocks noChangeArrowheads="1"/>
            </p:cNvSpPr>
            <p:nvPr/>
          </p:nvSpPr>
          <p:spPr bwMode="auto">
            <a:xfrm>
              <a:off x="960" y="2064"/>
              <a:ext cx="240" cy="96"/>
            </a:xfrm>
            <a:prstGeom prst="ellipse">
              <a:avLst/>
            </a:prstGeom>
            <a:solidFill>
              <a:srgbClr val="00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70916" name="Text Box 260"/>
          <p:cNvSpPr txBox="1">
            <a:spLocks noChangeArrowheads="1"/>
          </p:cNvSpPr>
          <p:nvPr/>
        </p:nvSpPr>
        <p:spPr bwMode="auto">
          <a:xfrm>
            <a:off x="4953000" y="118745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990099"/>
                </a:solidFill>
              </a:rPr>
              <a:t>Resistant</a:t>
            </a:r>
          </a:p>
        </p:txBody>
      </p:sp>
      <p:sp>
        <p:nvSpPr>
          <p:cNvPr id="70917" name="Text Box 261"/>
          <p:cNvSpPr txBox="1">
            <a:spLocks noChangeArrowheads="1"/>
          </p:cNvSpPr>
          <p:nvPr/>
        </p:nvSpPr>
        <p:spPr bwMode="auto">
          <a:xfrm>
            <a:off x="838200" y="118745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</a:rPr>
              <a:t>Susceptible</a:t>
            </a:r>
          </a:p>
        </p:txBody>
      </p:sp>
      <p:grpSp>
        <p:nvGrpSpPr>
          <p:cNvPr id="70918" name="Group 262"/>
          <p:cNvGrpSpPr>
            <a:grpSpLocks/>
          </p:cNvGrpSpPr>
          <p:nvPr/>
        </p:nvGrpSpPr>
        <p:grpSpPr bwMode="auto">
          <a:xfrm>
            <a:off x="152400" y="4397375"/>
            <a:ext cx="8686800" cy="1219200"/>
            <a:chOff x="96" y="2784"/>
            <a:chExt cx="5472" cy="768"/>
          </a:xfrm>
        </p:grpSpPr>
        <p:grpSp>
          <p:nvGrpSpPr>
            <p:cNvPr id="70919" name="Group 263"/>
            <p:cNvGrpSpPr>
              <a:grpSpLocks/>
            </p:cNvGrpSpPr>
            <p:nvPr/>
          </p:nvGrpSpPr>
          <p:grpSpPr bwMode="auto">
            <a:xfrm>
              <a:off x="240" y="2854"/>
              <a:ext cx="87" cy="74"/>
              <a:chOff x="1392" y="3312"/>
              <a:chExt cx="144" cy="144"/>
            </a:xfrm>
          </p:grpSpPr>
          <p:sp>
            <p:nvSpPr>
              <p:cNvPr id="70920" name="Line 264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21" name="Line 265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22" name="Group 266"/>
            <p:cNvGrpSpPr>
              <a:grpSpLocks/>
            </p:cNvGrpSpPr>
            <p:nvPr/>
          </p:nvGrpSpPr>
          <p:grpSpPr bwMode="auto">
            <a:xfrm>
              <a:off x="538" y="2854"/>
              <a:ext cx="86" cy="74"/>
              <a:chOff x="1392" y="3312"/>
              <a:chExt cx="144" cy="144"/>
            </a:xfrm>
          </p:grpSpPr>
          <p:sp>
            <p:nvSpPr>
              <p:cNvPr id="70923" name="Line 267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24" name="Line 268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25" name="Group 269"/>
            <p:cNvGrpSpPr>
              <a:grpSpLocks/>
            </p:cNvGrpSpPr>
            <p:nvPr/>
          </p:nvGrpSpPr>
          <p:grpSpPr bwMode="auto">
            <a:xfrm>
              <a:off x="970" y="2880"/>
              <a:ext cx="86" cy="74"/>
              <a:chOff x="1392" y="3312"/>
              <a:chExt cx="144" cy="144"/>
            </a:xfrm>
          </p:grpSpPr>
          <p:sp>
            <p:nvSpPr>
              <p:cNvPr id="70926" name="Line 270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27" name="Line 271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28" name="Group 272"/>
            <p:cNvGrpSpPr>
              <a:grpSpLocks/>
            </p:cNvGrpSpPr>
            <p:nvPr/>
          </p:nvGrpSpPr>
          <p:grpSpPr bwMode="auto">
            <a:xfrm>
              <a:off x="1114" y="2880"/>
              <a:ext cx="86" cy="74"/>
              <a:chOff x="1392" y="3312"/>
              <a:chExt cx="144" cy="144"/>
            </a:xfrm>
          </p:grpSpPr>
          <p:sp>
            <p:nvSpPr>
              <p:cNvPr id="70929" name="Line 273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30" name="Line 274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31" name="Group 275"/>
            <p:cNvGrpSpPr>
              <a:grpSpLocks/>
            </p:cNvGrpSpPr>
            <p:nvPr/>
          </p:nvGrpSpPr>
          <p:grpSpPr bwMode="auto">
            <a:xfrm>
              <a:off x="1256" y="2880"/>
              <a:ext cx="88" cy="74"/>
              <a:chOff x="1392" y="3312"/>
              <a:chExt cx="144" cy="144"/>
            </a:xfrm>
          </p:grpSpPr>
          <p:sp>
            <p:nvSpPr>
              <p:cNvPr id="70932" name="Line 276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33" name="Line 277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34" name="Group 278"/>
            <p:cNvGrpSpPr>
              <a:grpSpLocks/>
            </p:cNvGrpSpPr>
            <p:nvPr/>
          </p:nvGrpSpPr>
          <p:grpSpPr bwMode="auto">
            <a:xfrm>
              <a:off x="1872" y="2880"/>
              <a:ext cx="88" cy="74"/>
              <a:chOff x="1392" y="3312"/>
              <a:chExt cx="144" cy="144"/>
            </a:xfrm>
          </p:grpSpPr>
          <p:sp>
            <p:nvSpPr>
              <p:cNvPr id="70935" name="Line 279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36" name="Line 280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37" name="Group 281"/>
            <p:cNvGrpSpPr>
              <a:grpSpLocks/>
            </p:cNvGrpSpPr>
            <p:nvPr/>
          </p:nvGrpSpPr>
          <p:grpSpPr bwMode="auto">
            <a:xfrm>
              <a:off x="392" y="2854"/>
              <a:ext cx="88" cy="74"/>
              <a:chOff x="1392" y="3312"/>
              <a:chExt cx="144" cy="144"/>
            </a:xfrm>
          </p:grpSpPr>
          <p:sp>
            <p:nvSpPr>
              <p:cNvPr id="70938" name="Line 282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39" name="Line 283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40" name="Group 284"/>
            <p:cNvGrpSpPr>
              <a:grpSpLocks/>
            </p:cNvGrpSpPr>
            <p:nvPr/>
          </p:nvGrpSpPr>
          <p:grpSpPr bwMode="auto">
            <a:xfrm>
              <a:off x="824" y="2880"/>
              <a:ext cx="88" cy="74"/>
              <a:chOff x="1392" y="3312"/>
              <a:chExt cx="144" cy="144"/>
            </a:xfrm>
          </p:grpSpPr>
          <p:sp>
            <p:nvSpPr>
              <p:cNvPr id="70941" name="Line 285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42" name="Line 286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43" name="Group 287"/>
            <p:cNvGrpSpPr>
              <a:grpSpLocks/>
            </p:cNvGrpSpPr>
            <p:nvPr/>
          </p:nvGrpSpPr>
          <p:grpSpPr bwMode="auto">
            <a:xfrm>
              <a:off x="1440" y="2880"/>
              <a:ext cx="87" cy="74"/>
              <a:chOff x="1392" y="3312"/>
              <a:chExt cx="144" cy="144"/>
            </a:xfrm>
          </p:grpSpPr>
          <p:sp>
            <p:nvSpPr>
              <p:cNvPr id="70944" name="Line 288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45" name="Line 289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70946" name="Line 290"/>
            <p:cNvSpPr>
              <a:spLocks noChangeShapeType="1"/>
            </p:cNvSpPr>
            <p:nvPr/>
          </p:nvSpPr>
          <p:spPr bwMode="auto">
            <a:xfrm>
              <a:off x="720" y="2784"/>
              <a:ext cx="0" cy="3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947" name="Line 291"/>
            <p:cNvSpPr>
              <a:spLocks noChangeShapeType="1"/>
            </p:cNvSpPr>
            <p:nvPr/>
          </p:nvSpPr>
          <p:spPr bwMode="auto">
            <a:xfrm>
              <a:off x="1776" y="2784"/>
              <a:ext cx="0" cy="3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948" name="Line 292"/>
            <p:cNvSpPr>
              <a:spLocks noChangeShapeType="1"/>
            </p:cNvSpPr>
            <p:nvPr/>
          </p:nvSpPr>
          <p:spPr bwMode="auto">
            <a:xfrm>
              <a:off x="1632" y="2784"/>
              <a:ext cx="0" cy="3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949" name="Line 293"/>
            <p:cNvSpPr>
              <a:spLocks noChangeShapeType="1"/>
            </p:cNvSpPr>
            <p:nvPr/>
          </p:nvSpPr>
          <p:spPr bwMode="auto">
            <a:xfrm>
              <a:off x="2352" y="2784"/>
              <a:ext cx="0" cy="3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950" name="Line 294"/>
            <p:cNvSpPr>
              <a:spLocks noChangeShapeType="1"/>
            </p:cNvSpPr>
            <p:nvPr/>
          </p:nvSpPr>
          <p:spPr bwMode="auto">
            <a:xfrm>
              <a:off x="3072" y="2784"/>
              <a:ext cx="0" cy="3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951" name="Line 295"/>
            <p:cNvSpPr>
              <a:spLocks noChangeShapeType="1"/>
            </p:cNvSpPr>
            <p:nvPr/>
          </p:nvSpPr>
          <p:spPr bwMode="auto">
            <a:xfrm>
              <a:off x="3360" y="2784"/>
              <a:ext cx="0" cy="3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952" name="Line 296"/>
            <p:cNvSpPr>
              <a:spLocks noChangeShapeType="1"/>
            </p:cNvSpPr>
            <p:nvPr/>
          </p:nvSpPr>
          <p:spPr bwMode="auto">
            <a:xfrm>
              <a:off x="3936" y="2784"/>
              <a:ext cx="0" cy="3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0953" name="Line 297"/>
            <p:cNvSpPr>
              <a:spLocks noChangeShapeType="1"/>
            </p:cNvSpPr>
            <p:nvPr/>
          </p:nvSpPr>
          <p:spPr bwMode="auto">
            <a:xfrm>
              <a:off x="4368" y="2784"/>
              <a:ext cx="0" cy="3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grpSp>
          <p:nvGrpSpPr>
            <p:cNvPr id="70954" name="Group 298"/>
            <p:cNvGrpSpPr>
              <a:grpSpLocks/>
            </p:cNvGrpSpPr>
            <p:nvPr/>
          </p:nvGrpSpPr>
          <p:grpSpPr bwMode="auto">
            <a:xfrm>
              <a:off x="2024" y="2880"/>
              <a:ext cx="88" cy="74"/>
              <a:chOff x="1392" y="3312"/>
              <a:chExt cx="144" cy="144"/>
            </a:xfrm>
          </p:grpSpPr>
          <p:sp>
            <p:nvSpPr>
              <p:cNvPr id="70955" name="Line 299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56" name="Line 300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57" name="Group 301"/>
            <p:cNvGrpSpPr>
              <a:grpSpLocks/>
            </p:cNvGrpSpPr>
            <p:nvPr/>
          </p:nvGrpSpPr>
          <p:grpSpPr bwMode="auto">
            <a:xfrm>
              <a:off x="2168" y="2880"/>
              <a:ext cx="88" cy="74"/>
              <a:chOff x="1392" y="3312"/>
              <a:chExt cx="144" cy="144"/>
            </a:xfrm>
          </p:grpSpPr>
          <p:sp>
            <p:nvSpPr>
              <p:cNvPr id="70958" name="Line 302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59" name="Line 303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60" name="Group 304"/>
            <p:cNvGrpSpPr>
              <a:grpSpLocks/>
            </p:cNvGrpSpPr>
            <p:nvPr/>
          </p:nvGrpSpPr>
          <p:grpSpPr bwMode="auto">
            <a:xfrm>
              <a:off x="2448" y="2880"/>
              <a:ext cx="88" cy="74"/>
              <a:chOff x="1392" y="3312"/>
              <a:chExt cx="144" cy="144"/>
            </a:xfrm>
          </p:grpSpPr>
          <p:sp>
            <p:nvSpPr>
              <p:cNvPr id="70961" name="Line 305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62" name="Line 306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63" name="Group 307"/>
            <p:cNvGrpSpPr>
              <a:grpSpLocks/>
            </p:cNvGrpSpPr>
            <p:nvPr/>
          </p:nvGrpSpPr>
          <p:grpSpPr bwMode="auto">
            <a:xfrm>
              <a:off x="2600" y="2880"/>
              <a:ext cx="88" cy="74"/>
              <a:chOff x="1392" y="3312"/>
              <a:chExt cx="144" cy="144"/>
            </a:xfrm>
          </p:grpSpPr>
          <p:sp>
            <p:nvSpPr>
              <p:cNvPr id="70964" name="Line 308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65" name="Line 309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66" name="Group 310"/>
            <p:cNvGrpSpPr>
              <a:grpSpLocks/>
            </p:cNvGrpSpPr>
            <p:nvPr/>
          </p:nvGrpSpPr>
          <p:grpSpPr bwMode="auto">
            <a:xfrm>
              <a:off x="2744" y="2880"/>
              <a:ext cx="88" cy="74"/>
              <a:chOff x="1392" y="3312"/>
              <a:chExt cx="144" cy="144"/>
            </a:xfrm>
          </p:grpSpPr>
          <p:sp>
            <p:nvSpPr>
              <p:cNvPr id="70967" name="Line 311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68" name="Line 312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69" name="Group 313"/>
            <p:cNvGrpSpPr>
              <a:grpSpLocks/>
            </p:cNvGrpSpPr>
            <p:nvPr/>
          </p:nvGrpSpPr>
          <p:grpSpPr bwMode="auto">
            <a:xfrm>
              <a:off x="2888" y="2880"/>
              <a:ext cx="88" cy="74"/>
              <a:chOff x="1392" y="3312"/>
              <a:chExt cx="144" cy="144"/>
            </a:xfrm>
          </p:grpSpPr>
          <p:sp>
            <p:nvSpPr>
              <p:cNvPr id="70970" name="Line 314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71" name="Line 315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72" name="Group 316"/>
            <p:cNvGrpSpPr>
              <a:grpSpLocks/>
            </p:cNvGrpSpPr>
            <p:nvPr/>
          </p:nvGrpSpPr>
          <p:grpSpPr bwMode="auto">
            <a:xfrm>
              <a:off x="3176" y="2880"/>
              <a:ext cx="88" cy="74"/>
              <a:chOff x="1392" y="3312"/>
              <a:chExt cx="144" cy="144"/>
            </a:xfrm>
          </p:grpSpPr>
          <p:sp>
            <p:nvSpPr>
              <p:cNvPr id="70973" name="Line 317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74" name="Line 318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75" name="Group 319"/>
            <p:cNvGrpSpPr>
              <a:grpSpLocks/>
            </p:cNvGrpSpPr>
            <p:nvPr/>
          </p:nvGrpSpPr>
          <p:grpSpPr bwMode="auto">
            <a:xfrm>
              <a:off x="3464" y="2880"/>
              <a:ext cx="88" cy="74"/>
              <a:chOff x="1392" y="3312"/>
              <a:chExt cx="144" cy="144"/>
            </a:xfrm>
          </p:grpSpPr>
          <p:sp>
            <p:nvSpPr>
              <p:cNvPr id="70976" name="Line 320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77" name="Line 321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78" name="Group 322"/>
            <p:cNvGrpSpPr>
              <a:grpSpLocks/>
            </p:cNvGrpSpPr>
            <p:nvPr/>
          </p:nvGrpSpPr>
          <p:grpSpPr bwMode="auto">
            <a:xfrm>
              <a:off x="3608" y="2880"/>
              <a:ext cx="88" cy="74"/>
              <a:chOff x="1392" y="3312"/>
              <a:chExt cx="144" cy="144"/>
            </a:xfrm>
          </p:grpSpPr>
          <p:sp>
            <p:nvSpPr>
              <p:cNvPr id="70979" name="Line 323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80" name="Line 324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81" name="Group 325"/>
            <p:cNvGrpSpPr>
              <a:grpSpLocks/>
            </p:cNvGrpSpPr>
            <p:nvPr/>
          </p:nvGrpSpPr>
          <p:grpSpPr bwMode="auto">
            <a:xfrm>
              <a:off x="3752" y="2880"/>
              <a:ext cx="88" cy="74"/>
              <a:chOff x="1392" y="3312"/>
              <a:chExt cx="144" cy="144"/>
            </a:xfrm>
          </p:grpSpPr>
          <p:sp>
            <p:nvSpPr>
              <p:cNvPr id="70982" name="Line 326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83" name="Line 327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84" name="Group 328"/>
            <p:cNvGrpSpPr>
              <a:grpSpLocks/>
            </p:cNvGrpSpPr>
            <p:nvPr/>
          </p:nvGrpSpPr>
          <p:grpSpPr bwMode="auto">
            <a:xfrm>
              <a:off x="4040" y="2880"/>
              <a:ext cx="88" cy="74"/>
              <a:chOff x="1392" y="3312"/>
              <a:chExt cx="144" cy="144"/>
            </a:xfrm>
          </p:grpSpPr>
          <p:sp>
            <p:nvSpPr>
              <p:cNvPr id="70985" name="Line 329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86" name="Line 330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87" name="Group 331"/>
            <p:cNvGrpSpPr>
              <a:grpSpLocks/>
            </p:cNvGrpSpPr>
            <p:nvPr/>
          </p:nvGrpSpPr>
          <p:grpSpPr bwMode="auto">
            <a:xfrm>
              <a:off x="4176" y="2880"/>
              <a:ext cx="88" cy="74"/>
              <a:chOff x="1392" y="3312"/>
              <a:chExt cx="144" cy="144"/>
            </a:xfrm>
          </p:grpSpPr>
          <p:sp>
            <p:nvSpPr>
              <p:cNvPr id="70988" name="Line 332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89" name="Line 333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90" name="Group 334"/>
            <p:cNvGrpSpPr>
              <a:grpSpLocks/>
            </p:cNvGrpSpPr>
            <p:nvPr/>
          </p:nvGrpSpPr>
          <p:grpSpPr bwMode="auto">
            <a:xfrm>
              <a:off x="4464" y="2880"/>
              <a:ext cx="88" cy="74"/>
              <a:chOff x="1392" y="3312"/>
              <a:chExt cx="144" cy="144"/>
            </a:xfrm>
          </p:grpSpPr>
          <p:sp>
            <p:nvSpPr>
              <p:cNvPr id="70991" name="Line 335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92" name="Line 336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93" name="Group 337"/>
            <p:cNvGrpSpPr>
              <a:grpSpLocks/>
            </p:cNvGrpSpPr>
            <p:nvPr/>
          </p:nvGrpSpPr>
          <p:grpSpPr bwMode="auto">
            <a:xfrm>
              <a:off x="4616" y="2880"/>
              <a:ext cx="88" cy="74"/>
              <a:chOff x="1392" y="3312"/>
              <a:chExt cx="144" cy="144"/>
            </a:xfrm>
          </p:grpSpPr>
          <p:sp>
            <p:nvSpPr>
              <p:cNvPr id="70994" name="Line 338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95" name="Line 339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96" name="Group 340"/>
            <p:cNvGrpSpPr>
              <a:grpSpLocks/>
            </p:cNvGrpSpPr>
            <p:nvPr/>
          </p:nvGrpSpPr>
          <p:grpSpPr bwMode="auto">
            <a:xfrm>
              <a:off x="4760" y="2880"/>
              <a:ext cx="88" cy="74"/>
              <a:chOff x="1392" y="3312"/>
              <a:chExt cx="144" cy="144"/>
            </a:xfrm>
          </p:grpSpPr>
          <p:sp>
            <p:nvSpPr>
              <p:cNvPr id="70997" name="Line 341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998" name="Line 342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0999" name="Group 343"/>
            <p:cNvGrpSpPr>
              <a:grpSpLocks/>
            </p:cNvGrpSpPr>
            <p:nvPr/>
          </p:nvGrpSpPr>
          <p:grpSpPr bwMode="auto">
            <a:xfrm>
              <a:off x="96" y="2854"/>
              <a:ext cx="87" cy="74"/>
              <a:chOff x="1392" y="3312"/>
              <a:chExt cx="144" cy="144"/>
            </a:xfrm>
          </p:grpSpPr>
          <p:sp>
            <p:nvSpPr>
              <p:cNvPr id="71000" name="Line 344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001" name="Line 345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1002" name="Group 346"/>
            <p:cNvGrpSpPr>
              <a:grpSpLocks/>
            </p:cNvGrpSpPr>
            <p:nvPr/>
          </p:nvGrpSpPr>
          <p:grpSpPr bwMode="auto">
            <a:xfrm>
              <a:off x="4904" y="2880"/>
              <a:ext cx="88" cy="74"/>
              <a:chOff x="1392" y="3312"/>
              <a:chExt cx="144" cy="144"/>
            </a:xfrm>
          </p:grpSpPr>
          <p:sp>
            <p:nvSpPr>
              <p:cNvPr id="71003" name="Line 347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004" name="Line 348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1005" name="Group 349"/>
            <p:cNvGrpSpPr>
              <a:grpSpLocks/>
            </p:cNvGrpSpPr>
            <p:nvPr/>
          </p:nvGrpSpPr>
          <p:grpSpPr bwMode="auto">
            <a:xfrm>
              <a:off x="5048" y="2880"/>
              <a:ext cx="88" cy="74"/>
              <a:chOff x="1392" y="3312"/>
              <a:chExt cx="144" cy="144"/>
            </a:xfrm>
          </p:grpSpPr>
          <p:sp>
            <p:nvSpPr>
              <p:cNvPr id="71006" name="Line 350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007" name="Line 351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1008" name="Group 352"/>
            <p:cNvGrpSpPr>
              <a:grpSpLocks/>
            </p:cNvGrpSpPr>
            <p:nvPr/>
          </p:nvGrpSpPr>
          <p:grpSpPr bwMode="auto">
            <a:xfrm>
              <a:off x="5336" y="2880"/>
              <a:ext cx="88" cy="74"/>
              <a:chOff x="1392" y="3312"/>
              <a:chExt cx="144" cy="144"/>
            </a:xfrm>
          </p:grpSpPr>
          <p:sp>
            <p:nvSpPr>
              <p:cNvPr id="71009" name="Line 353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010" name="Line 354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1011" name="Group 355"/>
            <p:cNvGrpSpPr>
              <a:grpSpLocks/>
            </p:cNvGrpSpPr>
            <p:nvPr/>
          </p:nvGrpSpPr>
          <p:grpSpPr bwMode="auto">
            <a:xfrm>
              <a:off x="5480" y="2880"/>
              <a:ext cx="88" cy="74"/>
              <a:chOff x="1392" y="3312"/>
              <a:chExt cx="144" cy="144"/>
            </a:xfrm>
          </p:grpSpPr>
          <p:sp>
            <p:nvSpPr>
              <p:cNvPr id="71012" name="Line 356"/>
              <p:cNvSpPr>
                <a:spLocks noChangeShapeType="1"/>
              </p:cNvSpPr>
              <p:nvPr/>
            </p:nvSpPr>
            <p:spPr bwMode="auto">
              <a:xfrm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013" name="Line 357"/>
              <p:cNvSpPr>
                <a:spLocks noChangeShapeType="1"/>
              </p:cNvSpPr>
              <p:nvPr/>
            </p:nvSpPr>
            <p:spPr bwMode="auto">
              <a:xfrm flipV="1">
                <a:off x="1392" y="3312"/>
                <a:ext cx="144" cy="144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71014" name="Line 358"/>
            <p:cNvSpPr>
              <a:spLocks noChangeShapeType="1"/>
            </p:cNvSpPr>
            <p:nvPr/>
          </p:nvSpPr>
          <p:spPr bwMode="auto">
            <a:xfrm>
              <a:off x="5232" y="2784"/>
              <a:ext cx="0" cy="3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71015" name="Text Box 359"/>
            <p:cNvSpPr txBox="1">
              <a:spLocks noChangeArrowheads="1"/>
            </p:cNvSpPr>
            <p:nvPr/>
          </p:nvSpPr>
          <p:spPr bwMode="auto">
            <a:xfrm>
              <a:off x="624" y="3264"/>
              <a:ext cx="4272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sz="2400" b="1">
                  <a:solidFill>
                    <a:srgbClr val="0000FF"/>
                  </a:solidFill>
                  <a:latin typeface="Times New Roman" pitchFamily="18" charset="0"/>
                </a:rPr>
                <a:t>MARKER-ASSISTED SELECTION (MAS)</a:t>
              </a:r>
            </a:p>
          </p:txBody>
        </p:sp>
      </p:grpSp>
      <p:grpSp>
        <p:nvGrpSpPr>
          <p:cNvPr id="71016" name="Group 360"/>
          <p:cNvGrpSpPr>
            <a:grpSpLocks/>
          </p:cNvGrpSpPr>
          <p:nvPr/>
        </p:nvGrpSpPr>
        <p:grpSpPr bwMode="auto">
          <a:xfrm>
            <a:off x="0" y="3797300"/>
            <a:ext cx="9144000" cy="600075"/>
            <a:chOff x="0" y="2406"/>
            <a:chExt cx="5760" cy="378"/>
          </a:xfrm>
        </p:grpSpPr>
        <p:sp>
          <p:nvSpPr>
            <p:cNvPr id="71017" name="Rectangle 361"/>
            <p:cNvSpPr>
              <a:spLocks noChangeArrowheads="1"/>
            </p:cNvSpPr>
            <p:nvPr/>
          </p:nvSpPr>
          <p:spPr bwMode="auto">
            <a:xfrm>
              <a:off x="0" y="2406"/>
              <a:ext cx="5664" cy="330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18" name="Rectangle 362"/>
            <p:cNvSpPr>
              <a:spLocks noChangeArrowheads="1"/>
            </p:cNvSpPr>
            <p:nvPr/>
          </p:nvSpPr>
          <p:spPr bwMode="auto">
            <a:xfrm>
              <a:off x="1261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19" name="Rectangle 363"/>
            <p:cNvSpPr>
              <a:spLocks noChangeArrowheads="1"/>
            </p:cNvSpPr>
            <p:nvPr/>
          </p:nvSpPr>
          <p:spPr bwMode="auto">
            <a:xfrm>
              <a:off x="1407" y="2544"/>
              <a:ext cx="115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20" name="Rectangle 364"/>
            <p:cNvSpPr>
              <a:spLocks noChangeArrowheads="1"/>
            </p:cNvSpPr>
            <p:nvPr/>
          </p:nvSpPr>
          <p:spPr bwMode="auto">
            <a:xfrm>
              <a:off x="1563" y="266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21" name="Rectangle 365"/>
            <p:cNvSpPr>
              <a:spLocks noChangeArrowheads="1"/>
            </p:cNvSpPr>
            <p:nvPr/>
          </p:nvSpPr>
          <p:spPr bwMode="auto">
            <a:xfrm>
              <a:off x="1852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22" name="Rectangle 366"/>
            <p:cNvSpPr>
              <a:spLocks noChangeArrowheads="1"/>
            </p:cNvSpPr>
            <p:nvPr/>
          </p:nvSpPr>
          <p:spPr bwMode="auto">
            <a:xfrm>
              <a:off x="2424" y="254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23" name="Rectangle 367"/>
            <p:cNvSpPr>
              <a:spLocks noChangeArrowheads="1"/>
            </p:cNvSpPr>
            <p:nvPr/>
          </p:nvSpPr>
          <p:spPr bwMode="auto">
            <a:xfrm>
              <a:off x="3149" y="2544"/>
              <a:ext cx="115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24" name="Rectangle 368"/>
            <p:cNvSpPr>
              <a:spLocks noChangeArrowheads="1"/>
            </p:cNvSpPr>
            <p:nvPr/>
          </p:nvSpPr>
          <p:spPr bwMode="auto">
            <a:xfrm>
              <a:off x="2859" y="254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25" name="Rectangle 369"/>
            <p:cNvSpPr>
              <a:spLocks noChangeArrowheads="1"/>
            </p:cNvSpPr>
            <p:nvPr/>
          </p:nvSpPr>
          <p:spPr bwMode="auto">
            <a:xfrm>
              <a:off x="2716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26" name="Rectangle 370"/>
            <p:cNvSpPr>
              <a:spLocks noChangeArrowheads="1"/>
            </p:cNvSpPr>
            <p:nvPr/>
          </p:nvSpPr>
          <p:spPr bwMode="auto">
            <a:xfrm>
              <a:off x="3292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27" name="Rectangle 371"/>
            <p:cNvSpPr>
              <a:spLocks noChangeArrowheads="1"/>
            </p:cNvSpPr>
            <p:nvPr/>
          </p:nvSpPr>
          <p:spPr bwMode="auto">
            <a:xfrm>
              <a:off x="970" y="2450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28" name="Rectangle 372"/>
            <p:cNvSpPr>
              <a:spLocks noChangeArrowheads="1"/>
            </p:cNvSpPr>
            <p:nvPr/>
          </p:nvSpPr>
          <p:spPr bwMode="auto">
            <a:xfrm>
              <a:off x="1115" y="2450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29" name="Rectangle 373"/>
            <p:cNvSpPr>
              <a:spLocks noChangeArrowheads="1"/>
            </p:cNvSpPr>
            <p:nvPr/>
          </p:nvSpPr>
          <p:spPr bwMode="auto">
            <a:xfrm>
              <a:off x="1261" y="2450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30" name="Rectangle 374"/>
            <p:cNvSpPr>
              <a:spLocks noChangeArrowheads="1"/>
            </p:cNvSpPr>
            <p:nvPr/>
          </p:nvSpPr>
          <p:spPr bwMode="auto">
            <a:xfrm>
              <a:off x="1551" y="2450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31" name="Rectangle 375"/>
            <p:cNvSpPr>
              <a:spLocks noChangeArrowheads="1"/>
            </p:cNvSpPr>
            <p:nvPr/>
          </p:nvSpPr>
          <p:spPr bwMode="auto">
            <a:xfrm>
              <a:off x="1407" y="2450"/>
              <a:ext cx="115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32" name="Rectangle 376"/>
            <p:cNvSpPr>
              <a:spLocks noChangeArrowheads="1"/>
            </p:cNvSpPr>
            <p:nvPr/>
          </p:nvSpPr>
          <p:spPr bwMode="auto">
            <a:xfrm>
              <a:off x="1697" y="2450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33" name="Rectangle 377"/>
            <p:cNvSpPr>
              <a:spLocks noChangeArrowheads="1"/>
            </p:cNvSpPr>
            <p:nvPr/>
          </p:nvSpPr>
          <p:spPr bwMode="auto">
            <a:xfrm>
              <a:off x="1843" y="2450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34" name="Rectangle 378"/>
            <p:cNvSpPr>
              <a:spLocks noChangeArrowheads="1"/>
            </p:cNvSpPr>
            <p:nvPr/>
          </p:nvSpPr>
          <p:spPr bwMode="auto">
            <a:xfrm>
              <a:off x="1988" y="2450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35" name="Rectangle 379"/>
            <p:cNvSpPr>
              <a:spLocks noChangeArrowheads="1"/>
            </p:cNvSpPr>
            <p:nvPr/>
          </p:nvSpPr>
          <p:spPr bwMode="auto">
            <a:xfrm>
              <a:off x="2133" y="2450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36" name="Rectangle 380"/>
            <p:cNvSpPr>
              <a:spLocks noChangeArrowheads="1"/>
            </p:cNvSpPr>
            <p:nvPr/>
          </p:nvSpPr>
          <p:spPr bwMode="auto">
            <a:xfrm>
              <a:off x="2278" y="2450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37" name="Rectangle 381"/>
            <p:cNvSpPr>
              <a:spLocks noChangeArrowheads="1"/>
            </p:cNvSpPr>
            <p:nvPr/>
          </p:nvSpPr>
          <p:spPr bwMode="auto">
            <a:xfrm>
              <a:off x="2424" y="2450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38" name="Rectangle 382"/>
            <p:cNvSpPr>
              <a:spLocks noChangeArrowheads="1"/>
            </p:cNvSpPr>
            <p:nvPr/>
          </p:nvSpPr>
          <p:spPr bwMode="auto">
            <a:xfrm>
              <a:off x="2570" y="2450"/>
              <a:ext cx="115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39" name="Rectangle 383"/>
            <p:cNvSpPr>
              <a:spLocks noChangeArrowheads="1"/>
            </p:cNvSpPr>
            <p:nvPr/>
          </p:nvSpPr>
          <p:spPr bwMode="auto">
            <a:xfrm>
              <a:off x="2860" y="2450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40" name="Rectangle 384"/>
            <p:cNvSpPr>
              <a:spLocks noChangeArrowheads="1"/>
            </p:cNvSpPr>
            <p:nvPr/>
          </p:nvSpPr>
          <p:spPr bwMode="auto">
            <a:xfrm>
              <a:off x="3005" y="2450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41" name="Rectangle 385"/>
            <p:cNvSpPr>
              <a:spLocks noChangeArrowheads="1"/>
            </p:cNvSpPr>
            <p:nvPr/>
          </p:nvSpPr>
          <p:spPr bwMode="auto">
            <a:xfrm>
              <a:off x="3151" y="2450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42" name="Rectangle 386"/>
            <p:cNvSpPr>
              <a:spLocks noChangeArrowheads="1"/>
            </p:cNvSpPr>
            <p:nvPr/>
          </p:nvSpPr>
          <p:spPr bwMode="auto">
            <a:xfrm>
              <a:off x="2715" y="2450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43" name="Rectangle 387"/>
            <p:cNvSpPr>
              <a:spLocks noChangeArrowheads="1"/>
            </p:cNvSpPr>
            <p:nvPr/>
          </p:nvSpPr>
          <p:spPr bwMode="auto">
            <a:xfrm>
              <a:off x="3297" y="2450"/>
              <a:ext cx="115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44" name="Rectangle 388"/>
            <p:cNvSpPr>
              <a:spLocks noChangeArrowheads="1"/>
            </p:cNvSpPr>
            <p:nvPr/>
          </p:nvSpPr>
          <p:spPr bwMode="auto">
            <a:xfrm>
              <a:off x="3441" y="2450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45" name="Rectangle 389"/>
            <p:cNvSpPr>
              <a:spLocks noChangeArrowheads="1"/>
            </p:cNvSpPr>
            <p:nvPr/>
          </p:nvSpPr>
          <p:spPr bwMode="auto">
            <a:xfrm>
              <a:off x="3587" y="2450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46" name="Rectangle 390"/>
            <p:cNvSpPr>
              <a:spLocks noChangeArrowheads="1"/>
            </p:cNvSpPr>
            <p:nvPr/>
          </p:nvSpPr>
          <p:spPr bwMode="auto">
            <a:xfrm>
              <a:off x="3733" y="2450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47" name="Rectangle 391"/>
            <p:cNvSpPr>
              <a:spLocks noChangeArrowheads="1"/>
            </p:cNvSpPr>
            <p:nvPr/>
          </p:nvSpPr>
          <p:spPr bwMode="auto">
            <a:xfrm>
              <a:off x="960" y="266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48" name="Rectangle 392"/>
            <p:cNvSpPr>
              <a:spLocks noChangeArrowheads="1"/>
            </p:cNvSpPr>
            <p:nvPr/>
          </p:nvSpPr>
          <p:spPr bwMode="auto">
            <a:xfrm>
              <a:off x="960" y="254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49" name="Rectangle 393"/>
            <p:cNvSpPr>
              <a:spLocks noChangeArrowheads="1"/>
            </p:cNvSpPr>
            <p:nvPr/>
          </p:nvSpPr>
          <p:spPr bwMode="auto">
            <a:xfrm>
              <a:off x="1104" y="254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50" name="Rectangle 394"/>
            <p:cNvSpPr>
              <a:spLocks noChangeArrowheads="1"/>
            </p:cNvSpPr>
            <p:nvPr/>
          </p:nvSpPr>
          <p:spPr bwMode="auto">
            <a:xfrm>
              <a:off x="816" y="2448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51" name="Rectangle 395"/>
            <p:cNvSpPr>
              <a:spLocks noChangeArrowheads="1"/>
            </p:cNvSpPr>
            <p:nvPr/>
          </p:nvSpPr>
          <p:spPr bwMode="auto">
            <a:xfrm>
              <a:off x="672" y="2448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52" name="Rectangle 396"/>
            <p:cNvSpPr>
              <a:spLocks noChangeArrowheads="1"/>
            </p:cNvSpPr>
            <p:nvPr/>
          </p:nvSpPr>
          <p:spPr bwMode="auto">
            <a:xfrm>
              <a:off x="528" y="2448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53" name="Rectangle 397"/>
            <p:cNvSpPr>
              <a:spLocks noChangeArrowheads="1"/>
            </p:cNvSpPr>
            <p:nvPr/>
          </p:nvSpPr>
          <p:spPr bwMode="auto">
            <a:xfrm>
              <a:off x="384" y="2448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54" name="Rectangle 398"/>
            <p:cNvSpPr>
              <a:spLocks noChangeArrowheads="1"/>
            </p:cNvSpPr>
            <p:nvPr/>
          </p:nvSpPr>
          <p:spPr bwMode="auto">
            <a:xfrm>
              <a:off x="96" y="2448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55" name="Rectangle 399"/>
            <p:cNvSpPr>
              <a:spLocks noChangeArrowheads="1"/>
            </p:cNvSpPr>
            <p:nvPr/>
          </p:nvSpPr>
          <p:spPr bwMode="auto">
            <a:xfrm>
              <a:off x="240" y="254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56" name="Rectangle 400"/>
            <p:cNvSpPr>
              <a:spLocks noChangeArrowheads="1"/>
            </p:cNvSpPr>
            <p:nvPr/>
          </p:nvSpPr>
          <p:spPr bwMode="auto">
            <a:xfrm>
              <a:off x="240" y="266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57" name="Rectangle 401"/>
            <p:cNvSpPr>
              <a:spLocks noChangeArrowheads="1"/>
            </p:cNvSpPr>
            <p:nvPr/>
          </p:nvSpPr>
          <p:spPr bwMode="auto">
            <a:xfrm>
              <a:off x="384" y="254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58" name="Rectangle 402"/>
            <p:cNvSpPr>
              <a:spLocks noChangeArrowheads="1"/>
            </p:cNvSpPr>
            <p:nvPr/>
          </p:nvSpPr>
          <p:spPr bwMode="auto">
            <a:xfrm>
              <a:off x="528" y="254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59" name="Rectangle 403"/>
            <p:cNvSpPr>
              <a:spLocks noChangeArrowheads="1"/>
            </p:cNvSpPr>
            <p:nvPr/>
          </p:nvSpPr>
          <p:spPr bwMode="auto">
            <a:xfrm>
              <a:off x="528" y="266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60" name="Rectangle 404"/>
            <p:cNvSpPr>
              <a:spLocks noChangeArrowheads="1"/>
            </p:cNvSpPr>
            <p:nvPr/>
          </p:nvSpPr>
          <p:spPr bwMode="auto">
            <a:xfrm>
              <a:off x="672" y="266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61" name="Rectangle 405"/>
            <p:cNvSpPr>
              <a:spLocks noChangeArrowheads="1"/>
            </p:cNvSpPr>
            <p:nvPr/>
          </p:nvSpPr>
          <p:spPr bwMode="auto">
            <a:xfrm>
              <a:off x="816" y="254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62" name="Rectangle 406"/>
            <p:cNvSpPr>
              <a:spLocks noChangeArrowheads="1"/>
            </p:cNvSpPr>
            <p:nvPr/>
          </p:nvSpPr>
          <p:spPr bwMode="auto">
            <a:xfrm>
              <a:off x="816" y="266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63" name="Rectangle 407"/>
            <p:cNvSpPr>
              <a:spLocks noChangeArrowheads="1"/>
            </p:cNvSpPr>
            <p:nvPr/>
          </p:nvSpPr>
          <p:spPr bwMode="auto">
            <a:xfrm>
              <a:off x="1104" y="266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64" name="Rectangle 408"/>
            <p:cNvSpPr>
              <a:spLocks noChangeArrowheads="1"/>
            </p:cNvSpPr>
            <p:nvPr/>
          </p:nvSpPr>
          <p:spPr bwMode="auto">
            <a:xfrm>
              <a:off x="1419" y="266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65" name="Rectangle 409"/>
            <p:cNvSpPr>
              <a:spLocks noChangeArrowheads="1"/>
            </p:cNvSpPr>
            <p:nvPr/>
          </p:nvSpPr>
          <p:spPr bwMode="auto">
            <a:xfrm>
              <a:off x="3868" y="2448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66" name="Rectangle 410"/>
            <p:cNvSpPr>
              <a:spLocks noChangeArrowheads="1"/>
            </p:cNvSpPr>
            <p:nvPr/>
          </p:nvSpPr>
          <p:spPr bwMode="auto">
            <a:xfrm>
              <a:off x="4012" y="2448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67" name="Rectangle 411"/>
            <p:cNvSpPr>
              <a:spLocks noChangeArrowheads="1"/>
            </p:cNvSpPr>
            <p:nvPr/>
          </p:nvSpPr>
          <p:spPr bwMode="auto">
            <a:xfrm>
              <a:off x="4156" y="2448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68" name="Rectangle 412"/>
            <p:cNvSpPr>
              <a:spLocks noChangeArrowheads="1"/>
            </p:cNvSpPr>
            <p:nvPr/>
          </p:nvSpPr>
          <p:spPr bwMode="auto">
            <a:xfrm>
              <a:off x="4300" y="2448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69" name="Rectangle 413"/>
            <p:cNvSpPr>
              <a:spLocks noChangeArrowheads="1"/>
            </p:cNvSpPr>
            <p:nvPr/>
          </p:nvSpPr>
          <p:spPr bwMode="auto">
            <a:xfrm>
              <a:off x="4444" y="2448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70" name="Rectangle 414"/>
            <p:cNvSpPr>
              <a:spLocks noChangeArrowheads="1"/>
            </p:cNvSpPr>
            <p:nvPr/>
          </p:nvSpPr>
          <p:spPr bwMode="auto">
            <a:xfrm>
              <a:off x="1707" y="266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71" name="Rectangle 415"/>
            <p:cNvSpPr>
              <a:spLocks noChangeArrowheads="1"/>
            </p:cNvSpPr>
            <p:nvPr/>
          </p:nvSpPr>
          <p:spPr bwMode="auto">
            <a:xfrm>
              <a:off x="1996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72" name="Rectangle 416"/>
            <p:cNvSpPr>
              <a:spLocks noChangeArrowheads="1"/>
            </p:cNvSpPr>
            <p:nvPr/>
          </p:nvSpPr>
          <p:spPr bwMode="auto">
            <a:xfrm>
              <a:off x="1996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73" name="Rectangle 417"/>
            <p:cNvSpPr>
              <a:spLocks noChangeArrowheads="1"/>
            </p:cNvSpPr>
            <p:nvPr/>
          </p:nvSpPr>
          <p:spPr bwMode="auto">
            <a:xfrm>
              <a:off x="2140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74" name="Rectangle 418"/>
            <p:cNvSpPr>
              <a:spLocks noChangeArrowheads="1"/>
            </p:cNvSpPr>
            <p:nvPr/>
          </p:nvSpPr>
          <p:spPr bwMode="auto">
            <a:xfrm>
              <a:off x="2140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75" name="Rectangle 419"/>
            <p:cNvSpPr>
              <a:spLocks noChangeArrowheads="1"/>
            </p:cNvSpPr>
            <p:nvPr/>
          </p:nvSpPr>
          <p:spPr bwMode="auto">
            <a:xfrm>
              <a:off x="2284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76" name="Rectangle 420"/>
            <p:cNvSpPr>
              <a:spLocks noChangeArrowheads="1"/>
            </p:cNvSpPr>
            <p:nvPr/>
          </p:nvSpPr>
          <p:spPr bwMode="auto">
            <a:xfrm>
              <a:off x="2571" y="266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77" name="Rectangle 421"/>
            <p:cNvSpPr>
              <a:spLocks noChangeArrowheads="1"/>
            </p:cNvSpPr>
            <p:nvPr/>
          </p:nvSpPr>
          <p:spPr bwMode="auto">
            <a:xfrm>
              <a:off x="2571" y="254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78" name="Rectangle 422"/>
            <p:cNvSpPr>
              <a:spLocks noChangeArrowheads="1"/>
            </p:cNvSpPr>
            <p:nvPr/>
          </p:nvSpPr>
          <p:spPr bwMode="auto">
            <a:xfrm>
              <a:off x="2715" y="254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79" name="Rectangle 423"/>
            <p:cNvSpPr>
              <a:spLocks noChangeArrowheads="1"/>
            </p:cNvSpPr>
            <p:nvPr/>
          </p:nvSpPr>
          <p:spPr bwMode="auto">
            <a:xfrm>
              <a:off x="3003" y="266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80" name="Rectangle 424"/>
            <p:cNvSpPr>
              <a:spLocks noChangeArrowheads="1"/>
            </p:cNvSpPr>
            <p:nvPr/>
          </p:nvSpPr>
          <p:spPr bwMode="auto">
            <a:xfrm>
              <a:off x="3147" y="266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81" name="Rectangle 425"/>
            <p:cNvSpPr>
              <a:spLocks noChangeArrowheads="1"/>
            </p:cNvSpPr>
            <p:nvPr/>
          </p:nvSpPr>
          <p:spPr bwMode="auto">
            <a:xfrm>
              <a:off x="3456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82" name="Rectangle 426"/>
            <p:cNvSpPr>
              <a:spLocks noChangeArrowheads="1"/>
            </p:cNvSpPr>
            <p:nvPr/>
          </p:nvSpPr>
          <p:spPr bwMode="auto">
            <a:xfrm>
              <a:off x="3456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83" name="Rectangle 427"/>
            <p:cNvSpPr>
              <a:spLocks noChangeArrowheads="1"/>
            </p:cNvSpPr>
            <p:nvPr/>
          </p:nvSpPr>
          <p:spPr bwMode="auto">
            <a:xfrm>
              <a:off x="3744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84" name="Rectangle 428"/>
            <p:cNvSpPr>
              <a:spLocks noChangeArrowheads="1"/>
            </p:cNvSpPr>
            <p:nvPr/>
          </p:nvSpPr>
          <p:spPr bwMode="auto">
            <a:xfrm>
              <a:off x="3600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85" name="Rectangle 429"/>
            <p:cNvSpPr>
              <a:spLocks noChangeArrowheads="1"/>
            </p:cNvSpPr>
            <p:nvPr/>
          </p:nvSpPr>
          <p:spPr bwMode="auto">
            <a:xfrm>
              <a:off x="3744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86" name="Rectangle 430"/>
            <p:cNvSpPr>
              <a:spLocks noChangeArrowheads="1"/>
            </p:cNvSpPr>
            <p:nvPr/>
          </p:nvSpPr>
          <p:spPr bwMode="auto">
            <a:xfrm>
              <a:off x="3888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87" name="Rectangle 431"/>
            <p:cNvSpPr>
              <a:spLocks noChangeArrowheads="1"/>
            </p:cNvSpPr>
            <p:nvPr/>
          </p:nvSpPr>
          <p:spPr bwMode="auto">
            <a:xfrm>
              <a:off x="4012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88" name="Rectangle 432"/>
            <p:cNvSpPr>
              <a:spLocks noChangeArrowheads="1"/>
            </p:cNvSpPr>
            <p:nvPr/>
          </p:nvSpPr>
          <p:spPr bwMode="auto">
            <a:xfrm>
              <a:off x="4012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89" name="Rectangle 433"/>
            <p:cNvSpPr>
              <a:spLocks noChangeArrowheads="1"/>
            </p:cNvSpPr>
            <p:nvPr/>
          </p:nvSpPr>
          <p:spPr bwMode="auto">
            <a:xfrm>
              <a:off x="4156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90" name="Rectangle 434"/>
            <p:cNvSpPr>
              <a:spLocks noChangeArrowheads="1"/>
            </p:cNvSpPr>
            <p:nvPr/>
          </p:nvSpPr>
          <p:spPr bwMode="auto">
            <a:xfrm>
              <a:off x="4300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91" name="Rectangle 435"/>
            <p:cNvSpPr>
              <a:spLocks noChangeArrowheads="1"/>
            </p:cNvSpPr>
            <p:nvPr/>
          </p:nvSpPr>
          <p:spPr bwMode="auto">
            <a:xfrm>
              <a:off x="4444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92" name="Rectangle 436"/>
            <p:cNvSpPr>
              <a:spLocks noChangeArrowheads="1"/>
            </p:cNvSpPr>
            <p:nvPr/>
          </p:nvSpPr>
          <p:spPr bwMode="auto">
            <a:xfrm>
              <a:off x="4444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93" name="Rectangle 437"/>
            <p:cNvSpPr>
              <a:spLocks noChangeArrowheads="1"/>
            </p:cNvSpPr>
            <p:nvPr/>
          </p:nvSpPr>
          <p:spPr bwMode="auto">
            <a:xfrm>
              <a:off x="4608" y="2448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94" name="Rectangle 438"/>
            <p:cNvSpPr>
              <a:spLocks noChangeArrowheads="1"/>
            </p:cNvSpPr>
            <p:nvPr/>
          </p:nvSpPr>
          <p:spPr bwMode="auto">
            <a:xfrm>
              <a:off x="4752" y="2448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95" name="Rectangle 439"/>
            <p:cNvSpPr>
              <a:spLocks noChangeArrowheads="1"/>
            </p:cNvSpPr>
            <p:nvPr/>
          </p:nvSpPr>
          <p:spPr bwMode="auto">
            <a:xfrm>
              <a:off x="4752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96" name="Rectangle 440"/>
            <p:cNvSpPr>
              <a:spLocks noChangeArrowheads="1"/>
            </p:cNvSpPr>
            <p:nvPr/>
          </p:nvSpPr>
          <p:spPr bwMode="auto">
            <a:xfrm>
              <a:off x="4752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97" name="Rectangle 441"/>
            <p:cNvSpPr>
              <a:spLocks noChangeArrowheads="1"/>
            </p:cNvSpPr>
            <p:nvPr/>
          </p:nvSpPr>
          <p:spPr bwMode="auto">
            <a:xfrm>
              <a:off x="4608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98" name="Rectangle 442"/>
            <p:cNvSpPr>
              <a:spLocks noChangeArrowheads="1"/>
            </p:cNvSpPr>
            <p:nvPr/>
          </p:nvSpPr>
          <p:spPr bwMode="auto">
            <a:xfrm>
              <a:off x="4896" y="2448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099" name="Rectangle 443"/>
            <p:cNvSpPr>
              <a:spLocks noChangeArrowheads="1"/>
            </p:cNvSpPr>
            <p:nvPr/>
          </p:nvSpPr>
          <p:spPr bwMode="auto">
            <a:xfrm>
              <a:off x="5040" y="2448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00" name="Rectangle 444"/>
            <p:cNvSpPr>
              <a:spLocks noChangeArrowheads="1"/>
            </p:cNvSpPr>
            <p:nvPr/>
          </p:nvSpPr>
          <p:spPr bwMode="auto">
            <a:xfrm>
              <a:off x="5184" y="2448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01" name="Rectangle 445"/>
            <p:cNvSpPr>
              <a:spLocks noChangeArrowheads="1"/>
            </p:cNvSpPr>
            <p:nvPr/>
          </p:nvSpPr>
          <p:spPr bwMode="auto">
            <a:xfrm>
              <a:off x="5328" y="2448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02" name="Rectangle 446"/>
            <p:cNvSpPr>
              <a:spLocks noChangeArrowheads="1"/>
            </p:cNvSpPr>
            <p:nvPr/>
          </p:nvSpPr>
          <p:spPr bwMode="auto">
            <a:xfrm>
              <a:off x="5472" y="2448"/>
              <a:ext cx="116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03" name="Rectangle 447"/>
            <p:cNvSpPr>
              <a:spLocks noChangeArrowheads="1"/>
            </p:cNvSpPr>
            <p:nvPr/>
          </p:nvSpPr>
          <p:spPr bwMode="auto">
            <a:xfrm>
              <a:off x="240" y="2448"/>
              <a:ext cx="117" cy="4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04" name="Rectangle 448"/>
            <p:cNvSpPr>
              <a:spLocks noChangeArrowheads="1"/>
            </p:cNvSpPr>
            <p:nvPr/>
          </p:nvSpPr>
          <p:spPr bwMode="auto">
            <a:xfrm>
              <a:off x="96" y="254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05" name="Rectangle 449"/>
            <p:cNvSpPr>
              <a:spLocks noChangeArrowheads="1"/>
            </p:cNvSpPr>
            <p:nvPr/>
          </p:nvSpPr>
          <p:spPr bwMode="auto">
            <a:xfrm>
              <a:off x="96" y="2664"/>
              <a:ext cx="117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06" name="Rectangle 450"/>
            <p:cNvSpPr>
              <a:spLocks noChangeArrowheads="1"/>
            </p:cNvSpPr>
            <p:nvPr/>
          </p:nvSpPr>
          <p:spPr bwMode="auto">
            <a:xfrm>
              <a:off x="4896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07" name="Rectangle 451"/>
            <p:cNvSpPr>
              <a:spLocks noChangeArrowheads="1"/>
            </p:cNvSpPr>
            <p:nvPr/>
          </p:nvSpPr>
          <p:spPr bwMode="auto">
            <a:xfrm>
              <a:off x="5040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08" name="Rectangle 452"/>
            <p:cNvSpPr>
              <a:spLocks noChangeArrowheads="1"/>
            </p:cNvSpPr>
            <p:nvPr/>
          </p:nvSpPr>
          <p:spPr bwMode="auto">
            <a:xfrm>
              <a:off x="5472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09" name="Rectangle 453"/>
            <p:cNvSpPr>
              <a:spLocks noChangeArrowheads="1"/>
            </p:cNvSpPr>
            <p:nvPr/>
          </p:nvSpPr>
          <p:spPr bwMode="auto">
            <a:xfrm>
              <a:off x="5308" y="254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10" name="Rectangle 454"/>
            <p:cNvSpPr>
              <a:spLocks noChangeArrowheads="1"/>
            </p:cNvSpPr>
            <p:nvPr/>
          </p:nvSpPr>
          <p:spPr bwMode="auto">
            <a:xfrm>
              <a:off x="4896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11" name="Rectangle 455"/>
            <p:cNvSpPr>
              <a:spLocks noChangeArrowheads="1"/>
            </p:cNvSpPr>
            <p:nvPr/>
          </p:nvSpPr>
          <p:spPr bwMode="auto">
            <a:xfrm>
              <a:off x="5040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12" name="Rectangle 456"/>
            <p:cNvSpPr>
              <a:spLocks noChangeArrowheads="1"/>
            </p:cNvSpPr>
            <p:nvPr/>
          </p:nvSpPr>
          <p:spPr bwMode="auto">
            <a:xfrm>
              <a:off x="5184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13" name="Rectangle 457"/>
            <p:cNvSpPr>
              <a:spLocks noChangeArrowheads="1"/>
            </p:cNvSpPr>
            <p:nvPr/>
          </p:nvSpPr>
          <p:spPr bwMode="auto">
            <a:xfrm>
              <a:off x="5472" y="2664"/>
              <a:ext cx="116" cy="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1114" name="AutoShape 458"/>
            <p:cNvSpPr>
              <a:spLocks noChangeArrowheads="1"/>
            </p:cNvSpPr>
            <p:nvPr/>
          </p:nvSpPr>
          <p:spPr bwMode="auto">
            <a:xfrm>
              <a:off x="5568" y="2592"/>
              <a:ext cx="192" cy="192"/>
            </a:xfrm>
            <a:prstGeom prst="leftArrow">
              <a:avLst>
                <a:gd name="adj1" fmla="val 50000"/>
                <a:gd name="adj2" fmla="val 25000"/>
              </a:avLst>
            </a:pr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71115" name="Text Box 459"/>
          <p:cNvSpPr txBox="1">
            <a:spLocks noChangeArrowheads="1"/>
          </p:cNvSpPr>
          <p:nvPr/>
        </p:nvSpPr>
        <p:spPr bwMode="auto">
          <a:xfrm>
            <a:off x="609600" y="762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MARKER-ASSISTED BREEDING</a:t>
            </a:r>
          </a:p>
        </p:txBody>
      </p:sp>
      <p:sp>
        <p:nvSpPr>
          <p:cNvPr id="71116" name="Rectangle 460"/>
          <p:cNvSpPr>
            <a:spLocks noChangeArrowheads="1"/>
          </p:cNvSpPr>
          <p:nvPr/>
        </p:nvSpPr>
        <p:spPr bwMode="auto">
          <a:xfrm>
            <a:off x="228600" y="62484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ctr">
              <a:spcBef>
                <a:spcPct val="20000"/>
              </a:spcBef>
            </a:pPr>
            <a:r>
              <a:rPr lang="en-AU" sz="2000"/>
              <a:t>Method whereby phenotypic selection is based on DNA markers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32A7-BB19-46ED-9D8E-C21FF62067F2}" type="slidenum">
              <a:rPr lang="en-US"/>
              <a:pPr/>
              <a:t>9</a:t>
            </a:fld>
            <a:endParaRPr lang="es-ES_tradnl"/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179388" y="1936750"/>
            <a:ext cx="871378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 algn="just">
              <a:buFontTx/>
              <a:buAutoNum type="arabicPeriod"/>
              <a:tabLst>
                <a:tab pos="228600" algn="l"/>
              </a:tabLst>
            </a:pPr>
            <a:r>
              <a:rPr lang="en-US" sz="2800">
                <a:solidFill>
                  <a:srgbClr val="0000FF"/>
                </a:solidFill>
              </a:rPr>
              <a:t>Molecular markers must be tightly linked to a target gene. The linkage must be really tight such that the presence of the marker will reliably predict the presence of the target gene.</a:t>
            </a:r>
          </a:p>
          <a:p>
            <a:pPr marL="342900" indent="-342900" algn="just">
              <a:buFontTx/>
              <a:buAutoNum type="arabicPeriod"/>
              <a:tabLst>
                <a:tab pos="228600" algn="l"/>
              </a:tabLst>
            </a:pPr>
            <a:endParaRPr lang="en-US" sz="2800">
              <a:solidFill>
                <a:srgbClr val="0000FF"/>
              </a:solidFill>
            </a:endParaRPr>
          </a:p>
          <a:p>
            <a:pPr marL="342900" indent="-342900" algn="just">
              <a:buFontTx/>
              <a:buAutoNum type="arabicPeriod"/>
              <a:tabLst>
                <a:tab pos="228600" algn="l"/>
              </a:tabLst>
            </a:pPr>
            <a:r>
              <a:rPr lang="en-US" sz="2800">
                <a:solidFill>
                  <a:srgbClr val="0000FF"/>
                </a:solidFill>
              </a:rPr>
              <a:t>The marker should be able to predict the presence of the target gene in most if not all genetic backgrounds.</a:t>
            </a:r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250825" y="188913"/>
            <a:ext cx="86756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en-US" sz="4000" b="1">
                <a:solidFill>
                  <a:srgbClr val="FF0000"/>
                </a:solidFill>
              </a:rPr>
              <a:t>Requirements for a useful molecular marker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617</Words>
  <Application>Microsoft Office PowerPoint</Application>
  <PresentationFormat>On-screen Show (4:3)</PresentationFormat>
  <Paragraphs>119</Paragraphs>
  <Slides>16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Diseño predeterminado</vt:lpstr>
      <vt:lpstr>Picture</vt:lpstr>
      <vt:lpstr>Slide 1</vt:lpstr>
      <vt:lpstr>Types of markers</vt:lpstr>
      <vt:lpstr>Slide 3</vt:lpstr>
      <vt:lpstr>What is MAS?</vt:lpstr>
      <vt:lpstr>Advantages of MAS</vt:lpstr>
      <vt:lpstr>Slide 6</vt:lpstr>
      <vt:lpstr>Slide 7</vt:lpstr>
      <vt:lpstr>Slide 8</vt:lpstr>
      <vt:lpstr>Slide 9</vt:lpstr>
      <vt:lpstr>MAS</vt:lpstr>
      <vt:lpstr>Slide 11</vt:lpstr>
      <vt:lpstr>Markers must be polymorphic</vt:lpstr>
      <vt:lpstr>PCR-based DNA markers</vt:lpstr>
      <vt:lpstr>Agarose gel electrophoresis</vt:lpstr>
      <vt:lpstr>Slide 15</vt:lpstr>
      <vt:lpstr>Slide 16</vt:lpstr>
    </vt:vector>
  </TitlesOfParts>
  <Company>An-Najah National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Munqez</dc:creator>
  <cp:lastModifiedBy>Munqez Shtaya</cp:lastModifiedBy>
  <cp:revision>78</cp:revision>
  <dcterms:created xsi:type="dcterms:W3CDTF">2008-02-23T14:38:04Z</dcterms:created>
  <dcterms:modified xsi:type="dcterms:W3CDTF">2017-03-27T17:22:12Z</dcterms:modified>
</cp:coreProperties>
</file>