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4" r:id="rId1"/>
  </p:sldMasterIdLst>
  <p:notesMasterIdLst>
    <p:notesMasterId r:id="rId45"/>
  </p:notesMasterIdLst>
  <p:sldIdLst>
    <p:sldId id="256" r:id="rId2"/>
    <p:sldId id="257" r:id="rId3"/>
    <p:sldId id="259" r:id="rId4"/>
    <p:sldId id="329" r:id="rId5"/>
    <p:sldId id="338" r:id="rId6"/>
    <p:sldId id="262" r:id="rId7"/>
    <p:sldId id="263" r:id="rId8"/>
    <p:sldId id="330" r:id="rId9"/>
    <p:sldId id="331" r:id="rId10"/>
    <p:sldId id="260" r:id="rId11"/>
    <p:sldId id="261" r:id="rId12"/>
    <p:sldId id="274" r:id="rId13"/>
    <p:sldId id="275" r:id="rId14"/>
    <p:sldId id="264" r:id="rId15"/>
    <p:sldId id="327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6" r:id="rId26"/>
    <p:sldId id="328" r:id="rId27"/>
    <p:sldId id="277" r:id="rId28"/>
    <p:sldId id="278" r:id="rId29"/>
    <p:sldId id="279" r:id="rId30"/>
    <p:sldId id="332" r:id="rId31"/>
    <p:sldId id="333" r:id="rId32"/>
    <p:sldId id="334" r:id="rId33"/>
    <p:sldId id="335" r:id="rId34"/>
    <p:sldId id="336" r:id="rId35"/>
    <p:sldId id="306" r:id="rId36"/>
    <p:sldId id="308" r:id="rId37"/>
    <p:sldId id="309" r:id="rId38"/>
    <p:sldId id="310" r:id="rId39"/>
    <p:sldId id="311" r:id="rId40"/>
    <p:sldId id="313" r:id="rId41"/>
    <p:sldId id="314" r:id="rId42"/>
    <p:sldId id="317" r:id="rId43"/>
    <p:sldId id="31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>
        <p:scale>
          <a:sx n="63" d="100"/>
          <a:sy n="63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7064-28F5-4BE8-967B-A8BE6270F621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ABD9C-82F2-4E41-9545-0FC1C3F01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Pneumonia: Inflammation of lungs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BD9C-82F2-4E41-9545-0FC1C3F01B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BD4C-4AE6-45CB-A94A-8603DA847E30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5E22-CAA1-495D-8F09-23CF81E0670E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0D4C-62FA-4D91-A146-596832BA7B50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5453-07D4-4046-887F-045196130620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96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771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D0DB8C-9416-EB4E-AB98-008E4CD1A16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365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EE91-D326-4416-A266-7B552D1533EB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64F-E23D-4E82-AF60-853FB04F65BB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E188-1738-4607-9060-298BFF302C96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4B2D-368C-487F-8997-EEB5D916AE93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EEC9-D46B-4C19-8908-3B6EAF797B2C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5092-B334-43DC-B414-5237BF5E830C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EF1-AE68-4D7E-AAFA-C6E14AF5C67B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14FD-AF68-4FC6-9D87-64C442D517C9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A9A064F-E23D-4E82-AF60-853FB04F65BB}" type="datetime1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Dr. May Hamdan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Human Nutrition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5105400"/>
            <a:ext cx="3733800" cy="106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2C7C9F"/>
                </a:solidFill>
                <a:latin typeface="Comic Sans MS" pitchFamily="66" charset="0"/>
              </a:rPr>
              <a:t>Alma Irshaid</a:t>
            </a:r>
          </a:p>
          <a:p>
            <a:r>
              <a:rPr lang="en-US" sz="2400" b="1" dirty="0" smtClean="0">
                <a:solidFill>
                  <a:srgbClr val="2C7C9F"/>
                </a:solidFill>
                <a:latin typeface="Comic Sans MS" pitchFamily="66" charset="0"/>
              </a:rPr>
              <a:t>Mon/Wed</a:t>
            </a:r>
          </a:p>
          <a:p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457200"/>
            <a:ext cx="8042276" cy="133695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Nutrients Vs. Food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5794"/>
            <a:ext cx="8991600" cy="5714999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b="1" dirty="0" smtClean="0"/>
              <a:t>Food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/>
              <a:t>energy</a:t>
            </a:r>
            <a:r>
              <a:rPr lang="en-US" dirty="0" smtClean="0"/>
              <a:t> + </a:t>
            </a:r>
            <a:r>
              <a:rPr lang="en-US" b="1" dirty="0" smtClean="0"/>
              <a:t>nutrients</a:t>
            </a:r>
          </a:p>
          <a:p>
            <a:pPr>
              <a:buFontTx/>
              <a:buChar char="-"/>
            </a:pPr>
            <a:r>
              <a:rPr lang="en-US" dirty="0" smtClean="0"/>
              <a:t>Essential vs. Inessential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Examples on essential: </a:t>
            </a:r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US" dirty="0" smtClean="0"/>
              <a:t>Essential amino acids</a:t>
            </a:r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US" dirty="0" smtClean="0"/>
              <a:t>Essential fatty acids (</a:t>
            </a:r>
            <a:r>
              <a:rPr lang="en-US" dirty="0"/>
              <a:t>linoleic acid and alpha-</a:t>
            </a:r>
            <a:r>
              <a:rPr lang="en-US" dirty="0" err="1" smtClean="0"/>
              <a:t>linolenic</a:t>
            </a:r>
            <a:r>
              <a:rPr lang="en-US" dirty="0" smtClean="0"/>
              <a:t>)</a:t>
            </a:r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US" dirty="0" smtClean="0"/>
              <a:t>Vitamins</a:t>
            </a:r>
          </a:p>
          <a:p>
            <a:pPr marL="457200" indent="-457200">
              <a:buClr>
                <a:schemeClr val="accent4">
                  <a:lumMod val="60000"/>
                  <a:lumOff val="40000"/>
                </a:schemeClr>
              </a:buClr>
              <a:buAutoNum type="arabicPeriod"/>
            </a:pPr>
            <a:r>
              <a:rPr lang="en-US" dirty="0" smtClean="0"/>
              <a:t>Dietary minerals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6F15528-21DE-4FAA-801E-634DDDAF4B2B}" type="slidenum">
              <a:rPr lang="en-US" sz="2400" smtClean="0"/>
              <a:pPr/>
              <a:t>10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36106" cy="61722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Characteristics of essential nutrients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n-US" dirty="0" smtClean="0"/>
              <a:t>Specific biological function.</a:t>
            </a:r>
          </a:p>
          <a:p>
            <a:pPr marL="457200" indent="-457200">
              <a:buAutoNum type="arabicPeriod"/>
            </a:pPr>
            <a:r>
              <a:rPr lang="en-US" dirty="0" smtClean="0"/>
              <a:t>Body cannot synthesize enough amounts needed for physiological function.</a:t>
            </a:r>
          </a:p>
          <a:p>
            <a:pPr marL="457200" indent="-457200">
              <a:buAutoNum type="arabicPeriod"/>
            </a:pPr>
            <a:r>
              <a:rPr lang="en-US" dirty="0" smtClean="0"/>
              <a:t>Normal functionality can be regained if the substance is regained before permanent damage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6F15528-21DE-4FAA-801E-634DDDAF4B2B}" type="slidenum">
              <a:rPr lang="en-US" sz="2400" smtClean="0"/>
              <a:pPr/>
              <a:t>11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116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Essential Nutrients in the Human Diet and Their Classes</a:t>
            </a:r>
            <a:endParaRPr lang="es-E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12</a:t>
            </a:fld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13</a:t>
            </a:fld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59906" cy="54864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660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FF6600"/>
                </a:solidFill>
              </a:rPr>
              <a:t>Lack of enough consumption of essential nutrients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793750" lvl="1" indent="-457200">
              <a:buAutoNum type="alphaUcPeriod"/>
            </a:pPr>
            <a:r>
              <a:rPr lang="en-US" sz="2400" dirty="0" smtClean="0"/>
              <a:t>Younger years</a:t>
            </a:r>
          </a:p>
          <a:p>
            <a:pPr marL="793750" lvl="1" indent="-457200">
              <a:buAutoNum type="alphaUcPeriod"/>
            </a:pPr>
            <a:r>
              <a:rPr lang="en-US" sz="2400" dirty="0" smtClean="0"/>
              <a:t>Later in life</a:t>
            </a:r>
          </a:p>
          <a:p>
            <a:pPr marL="33655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742950" lvl="1" indent="-342900">
              <a:buFontTx/>
              <a:buChar char="-"/>
            </a:pPr>
            <a:r>
              <a:rPr lang="en-US" sz="2400" dirty="0" smtClean="0"/>
              <a:t>Osteoporosis. </a:t>
            </a:r>
            <a:endParaRPr lang="en-US" sz="2400" dirty="0"/>
          </a:p>
          <a:p>
            <a:pPr marL="742950" lvl="1" indent="-342900">
              <a:buFontTx/>
              <a:buChar char="-"/>
            </a:pPr>
            <a:r>
              <a:rPr lang="en-US" sz="2400" dirty="0" smtClean="0"/>
              <a:t>Iron-deficiency anemia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14</a:t>
            </a:fld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723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C7C9F"/>
                </a:solidFill>
              </a:rPr>
              <a:t>Dietary problems</a:t>
            </a:r>
            <a:endParaRPr lang="en-US" sz="3200" b="1" dirty="0">
              <a:solidFill>
                <a:srgbClr val="2C7C9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6" cy="4800601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6600"/>
              </a:buClr>
              <a:buAutoNum type="arabicPeriod" startAt="2"/>
            </a:pPr>
            <a:r>
              <a:rPr lang="en-US" sz="2600" b="1" dirty="0">
                <a:solidFill>
                  <a:srgbClr val="FF6600"/>
                </a:solidFill>
              </a:rPr>
              <a:t>T</a:t>
            </a:r>
            <a:r>
              <a:rPr lang="en-US" sz="2600" b="1" dirty="0" smtClean="0">
                <a:solidFill>
                  <a:srgbClr val="FF6600"/>
                </a:solidFill>
              </a:rPr>
              <a:t>aking too much of a nutrient supplement</a:t>
            </a:r>
            <a:r>
              <a:rPr lang="en-US" sz="2600" dirty="0">
                <a:solidFill>
                  <a:srgbClr val="FF6600"/>
                </a:solidFill>
              </a:rPr>
              <a:t>s</a:t>
            </a:r>
            <a:endParaRPr lang="en-US" sz="2600" dirty="0" smtClean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US" dirty="0" smtClean="0"/>
              <a:t>Vitamin A, vitamin B6, calcium, or copper can be harmful to organs (Toxicity)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3. Alcohol 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Cirrhosis, some cancers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15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302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Terms to be fully understood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59906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Anemia</a:t>
            </a:r>
            <a:r>
              <a:rPr lang="en-US" dirty="0" smtClean="0">
                <a:solidFill>
                  <a:srgbClr val="FF6600"/>
                </a:solidFill>
              </a:rPr>
              <a:t>: </a:t>
            </a:r>
            <a:r>
              <a:rPr lang="en-US" dirty="0" smtClean="0"/>
              <a:t>A reduction in the oxygen-carrying capacity of the blood. </a:t>
            </a:r>
          </a:p>
          <a:p>
            <a:pPr>
              <a:buFontTx/>
              <a:buChar char="-"/>
            </a:pPr>
            <a:r>
              <a:rPr lang="en-US" dirty="0"/>
              <a:t>I</a:t>
            </a:r>
            <a:r>
              <a:rPr lang="en-US" dirty="0" smtClean="0"/>
              <a:t>ron deficiency </a:t>
            </a:r>
          </a:p>
          <a:p>
            <a:pPr>
              <a:buFontTx/>
              <a:buChar char="-"/>
            </a:pPr>
            <a:r>
              <a:rPr lang="es-ES" dirty="0" err="1"/>
              <a:t>B</a:t>
            </a:r>
            <a:r>
              <a:rPr lang="es-ES" dirty="0" err="1" smtClean="0"/>
              <a:t>lood</a:t>
            </a:r>
            <a:r>
              <a:rPr lang="es-ES" dirty="0" smtClean="0"/>
              <a:t> </a:t>
            </a:r>
            <a:r>
              <a:rPr lang="es-ES" dirty="0" err="1" smtClean="0"/>
              <a:t>loss</a:t>
            </a: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Body mass index </a:t>
            </a:r>
            <a:r>
              <a:rPr lang="en-US" dirty="0" smtClean="0">
                <a:solidFill>
                  <a:srgbClr val="FF6600"/>
                </a:solidFill>
              </a:rPr>
              <a:t>(BMI): </a:t>
            </a:r>
            <a:r>
              <a:rPr lang="en-US" dirty="0" smtClean="0"/>
              <a:t>Weight (in kilograms) divided by height in meters) squared.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Cancer</a:t>
            </a:r>
            <a:r>
              <a:rPr lang="en-US" dirty="0" smtClean="0">
                <a:solidFill>
                  <a:srgbClr val="FF6600"/>
                </a:solidFill>
              </a:rPr>
              <a:t>: </a:t>
            </a:r>
            <a:r>
              <a:rPr lang="en-US" dirty="0"/>
              <a:t>U</a:t>
            </a:r>
            <a:r>
              <a:rPr lang="en-US" dirty="0" smtClean="0"/>
              <a:t>ncontrolled growth of abnormal cells (mutations)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16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990600"/>
            <a:ext cx="8061325" cy="4953001"/>
          </a:xfrm>
        </p:spPr>
        <p:txBody>
          <a:bodyPr>
            <a:noAutofit/>
          </a:bodyPr>
          <a:lstStyle/>
          <a:p>
            <a:r>
              <a:rPr lang="es-ES" b="1" dirty="0" err="1" smtClean="0">
                <a:solidFill>
                  <a:srgbClr val="FF6600"/>
                </a:solidFill>
              </a:rPr>
              <a:t>Carbohydrate</a:t>
            </a:r>
            <a:r>
              <a:rPr lang="es-ES" dirty="0" smtClean="0">
                <a:solidFill>
                  <a:srgbClr val="FF6600"/>
                </a:solidFill>
              </a:rPr>
              <a:t>: </a:t>
            </a:r>
            <a:r>
              <a:rPr lang="es-ES" dirty="0" smtClean="0"/>
              <a:t>A </a:t>
            </a:r>
            <a:r>
              <a:rPr lang="es-ES" dirty="0" err="1" smtClean="0"/>
              <a:t>compound</a:t>
            </a:r>
            <a:r>
              <a:rPr lang="es-ES" dirty="0" smtClean="0"/>
              <a:t> </a:t>
            </a:r>
            <a:r>
              <a:rPr lang="es-ES" dirty="0" err="1" smtClean="0"/>
              <a:t>containing</a:t>
            </a:r>
            <a:r>
              <a:rPr lang="es-ES" dirty="0" smtClean="0"/>
              <a:t> </a:t>
            </a:r>
            <a:r>
              <a:rPr lang="es-ES" dirty="0" err="1" smtClean="0"/>
              <a:t>carbon</a:t>
            </a:r>
            <a:r>
              <a:rPr lang="es-ES" dirty="0" smtClean="0"/>
              <a:t>, </a:t>
            </a:r>
            <a:r>
              <a:rPr lang="es-ES" dirty="0" err="1" smtClean="0"/>
              <a:t>hydrogen</a:t>
            </a:r>
            <a:r>
              <a:rPr lang="es-ES" dirty="0" smtClean="0"/>
              <a:t>, and </a:t>
            </a:r>
            <a:r>
              <a:rPr lang="es-ES" dirty="0" err="1" smtClean="0"/>
              <a:t>oxygen</a:t>
            </a:r>
            <a:r>
              <a:rPr lang="es-ES" dirty="0" smtClean="0"/>
              <a:t> </a:t>
            </a:r>
            <a:r>
              <a:rPr lang="es-ES" dirty="0" err="1" smtClean="0"/>
              <a:t>atoms</a:t>
            </a:r>
            <a:endParaRPr lang="es-ES" dirty="0"/>
          </a:p>
          <a:p>
            <a:pPr>
              <a:buFontTx/>
              <a:buChar char="-"/>
            </a:pPr>
            <a:r>
              <a:rPr lang="es-ES" i="1" dirty="0" err="1" smtClean="0"/>
              <a:t>Sugars</a:t>
            </a:r>
            <a:r>
              <a:rPr lang="es-ES" i="1" dirty="0" smtClean="0"/>
              <a:t>, </a:t>
            </a:r>
            <a:r>
              <a:rPr lang="es-ES" i="1" dirty="0" err="1" smtClean="0"/>
              <a:t>starches</a:t>
            </a:r>
            <a:r>
              <a:rPr lang="es-ES" i="1" dirty="0" smtClean="0"/>
              <a:t>, and </a:t>
            </a:r>
            <a:r>
              <a:rPr lang="es-ES" i="1" dirty="0" err="1" smtClean="0"/>
              <a:t>fibers</a:t>
            </a:r>
            <a:endParaRPr lang="es-ES" i="1" dirty="0" smtClean="0"/>
          </a:p>
          <a:p>
            <a:pPr>
              <a:buFontTx/>
              <a:buChar char="-"/>
            </a:pPr>
            <a:r>
              <a:rPr lang="es-ES" i="1" dirty="0" smtClean="0"/>
              <a:t>4 kcal/g.</a:t>
            </a:r>
          </a:p>
          <a:p>
            <a:endParaRPr lang="es-ES" i="1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Cardiovascular (heart) disease</a:t>
            </a:r>
            <a:r>
              <a:rPr lang="en-US" dirty="0" smtClean="0">
                <a:solidFill>
                  <a:srgbClr val="FF6600"/>
                </a:solidFill>
              </a:rPr>
              <a:t>: </a:t>
            </a:r>
            <a:r>
              <a:rPr lang="en-US" dirty="0" smtClean="0"/>
              <a:t>Any disease of the heart and circulatory system. </a:t>
            </a:r>
          </a:p>
          <a:p>
            <a:pPr>
              <a:buFontTx/>
              <a:buChar char="-"/>
            </a:pPr>
            <a:r>
              <a:rPr lang="en-US" dirty="0" smtClean="0"/>
              <a:t>Atherosclerosis</a:t>
            </a:r>
          </a:p>
          <a:p>
            <a:pPr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oronary </a:t>
            </a:r>
            <a:r>
              <a:rPr lang="en-US" dirty="0"/>
              <a:t>H</a:t>
            </a:r>
            <a:r>
              <a:rPr lang="en-US" dirty="0" smtClean="0"/>
              <a:t>eart </a:t>
            </a:r>
            <a:r>
              <a:rPr lang="en-US" dirty="0"/>
              <a:t>D</a:t>
            </a:r>
            <a:r>
              <a:rPr lang="en-US" dirty="0" smtClean="0"/>
              <a:t>isease (CHD)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17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362951" cy="59708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Cholesterol</a:t>
            </a:r>
            <a:r>
              <a:rPr lang="en-US" dirty="0" smtClean="0">
                <a:solidFill>
                  <a:srgbClr val="FF6600"/>
                </a:solidFill>
              </a:rPr>
              <a:t>: </a:t>
            </a:r>
            <a:r>
              <a:rPr lang="en-US" dirty="0" smtClean="0"/>
              <a:t>A waxy lipid found in all body cells; it has a structure containing multiple chemical rings (steroid structure). </a:t>
            </a:r>
          </a:p>
          <a:p>
            <a:pPr>
              <a:buFontTx/>
              <a:buChar char="-"/>
            </a:pPr>
            <a:r>
              <a:rPr lang="en-US" dirty="0" smtClean="0"/>
              <a:t>Only in foods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contain</a:t>
            </a:r>
            <a:r>
              <a:rPr lang="es-ES" dirty="0" smtClean="0"/>
              <a:t> animal </a:t>
            </a:r>
            <a:r>
              <a:rPr lang="es-ES" dirty="0" err="1" smtClean="0"/>
              <a:t>products</a:t>
            </a:r>
            <a:r>
              <a:rPr lang="es-E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Chronic</a:t>
            </a:r>
            <a:r>
              <a:rPr lang="en-US" dirty="0" smtClean="0">
                <a:solidFill>
                  <a:srgbClr val="FF6600"/>
                </a:solidFill>
              </a:rPr>
              <a:t>: </a:t>
            </a:r>
            <a:r>
              <a:rPr lang="en-US" dirty="0" smtClean="0"/>
              <a:t>long-standing, developing over time. </a:t>
            </a:r>
          </a:p>
          <a:p>
            <a:pPr>
              <a:buFontTx/>
              <a:buChar char="-"/>
            </a:pPr>
            <a:r>
              <a:rPr lang="en-US" dirty="0" smtClean="0"/>
              <a:t>Vs. acute</a:t>
            </a:r>
          </a:p>
          <a:p>
            <a:pPr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ardiovascular disease, kidney diseases, DM.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18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85800"/>
            <a:ext cx="8042276" cy="5257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Cirrhosis:  </a:t>
            </a:r>
            <a:r>
              <a:rPr lang="en-US" dirty="0" smtClean="0">
                <a:solidFill>
                  <a:schemeClr val="tx1"/>
                </a:solidFill>
              </a:rPr>
              <a:t>replacement of functioning liver cells with a non-functioning, connective tissues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Alcohol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Diabetes</a:t>
            </a:r>
            <a:r>
              <a:rPr lang="en-US" dirty="0" smtClean="0">
                <a:solidFill>
                  <a:srgbClr val="FF6600"/>
                </a:solidFill>
              </a:rPr>
              <a:t>:  </a:t>
            </a:r>
            <a:r>
              <a:rPr lang="en-US" dirty="0" smtClean="0"/>
              <a:t>A disease characterized by high blood glucose </a:t>
            </a:r>
          </a:p>
          <a:p>
            <a:pPr>
              <a:buFontTx/>
              <a:buChar char="-"/>
            </a:pPr>
            <a:r>
              <a:rPr lang="en-US" dirty="0" smtClean="0"/>
              <a:t>Lack or Insufficient insulin production</a:t>
            </a:r>
          </a:p>
          <a:p>
            <a:pPr>
              <a:buFontTx/>
              <a:buChar char="-"/>
            </a:pPr>
            <a:r>
              <a:rPr lang="en-US" dirty="0" smtClean="0"/>
              <a:t>Insulin resistance</a:t>
            </a:r>
          </a:p>
          <a:p>
            <a:pPr>
              <a:buFontTx/>
              <a:buChar char="-"/>
            </a:pPr>
            <a:r>
              <a:rPr lang="en-US" dirty="0" smtClean="0"/>
              <a:t>Type1 vs. type2 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19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What is nutrition, its roles?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Difference between essential and non-essential nutrients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Understand some of the basic nutritional terms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Classes and functions of nutrients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/>
              <a:t>Caloric value of energy-yielding nutrients</a:t>
            </a:r>
          </a:p>
          <a:p>
            <a:pPr marL="514350" indent="-514350">
              <a:buFont typeface="+mj-lt"/>
              <a:buAutoNum type="arabicPeriod"/>
            </a:pPr>
            <a:endParaRPr lang="en-US" sz="2800" i="1" dirty="0" smtClean="0"/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248400"/>
            <a:ext cx="990600" cy="365125"/>
          </a:xfrm>
        </p:spPr>
        <p:txBody>
          <a:bodyPr/>
          <a:lstStyle/>
          <a:p>
            <a:fld id="{B6F15528-21DE-4FAA-801E-634DDDAF4B2B}" type="slidenum">
              <a:rPr lang="en-US" sz="2400" smtClean="0"/>
              <a:pPr/>
              <a:t>2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381000"/>
            <a:ext cx="8339231" cy="5562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Fat: </a:t>
            </a:r>
            <a:r>
              <a:rPr lang="en-US" dirty="0" smtClean="0"/>
              <a:t>Carbon and hydrogen, with relatively small amounts of oxygen and other elements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9 kcal/g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solidFill>
                  <a:srgbClr val="FF6600"/>
                </a:solidFill>
              </a:rPr>
              <a:t>Hypertension: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Elevated blood pressure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smtClean="0">
                <a:solidFill>
                  <a:srgbClr val="595959"/>
                </a:solidFill>
              </a:rPr>
              <a:t>Risk factors: </a:t>
            </a:r>
            <a:r>
              <a:rPr lang="en-US" dirty="0" smtClean="0"/>
              <a:t>Obesity</a:t>
            </a:r>
            <a:r>
              <a:rPr lang="en-US" dirty="0"/>
              <a:t>, </a:t>
            </a:r>
            <a:r>
              <a:rPr lang="en-US" dirty="0" smtClean="0"/>
              <a:t>inactivity</a:t>
            </a:r>
            <a:r>
              <a:rPr lang="en-US" dirty="0"/>
              <a:t>, </a:t>
            </a:r>
            <a:r>
              <a:rPr lang="en-US" dirty="0" smtClean="0"/>
              <a:t>alcohol, excess </a:t>
            </a:r>
            <a:r>
              <a:rPr lang="en-US" dirty="0"/>
              <a:t>salt </a:t>
            </a:r>
            <a:r>
              <a:rPr lang="en-US" dirty="0" smtClean="0"/>
              <a:t>intake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20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81000"/>
            <a:ext cx="8042276" cy="5562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kilocalorie</a:t>
            </a:r>
            <a:r>
              <a:rPr lang="en-US" dirty="0" smtClean="0">
                <a:solidFill>
                  <a:srgbClr val="FF6600"/>
                </a:solidFill>
              </a:rPr>
              <a:t> (kcal): </a:t>
            </a:r>
            <a:r>
              <a:rPr lang="en-US" dirty="0" smtClean="0"/>
              <a:t>The heat energy needed to raise the temperature of 1000 g (1 liter) of water 1°Celsius.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Calorie</a:t>
            </a:r>
            <a:r>
              <a:rPr lang="en-US" dirty="0"/>
              <a:t>, with a capital C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FF6600"/>
                </a:solidFill>
              </a:rPr>
              <a:t>Minerals</a:t>
            </a:r>
            <a:r>
              <a:rPr lang="en-US" dirty="0">
                <a:solidFill>
                  <a:srgbClr val="FF6600"/>
                </a:solidFill>
              </a:rPr>
              <a:t>: </a:t>
            </a:r>
            <a:r>
              <a:rPr lang="en-US" dirty="0"/>
              <a:t>Elements </a:t>
            </a:r>
            <a:r>
              <a:rPr lang="en-US" dirty="0" smtClean="0"/>
              <a:t>(iron, calcium, zinc, ..)</a:t>
            </a:r>
          </a:p>
          <a:p>
            <a:pPr>
              <a:buFontTx/>
              <a:buChar char="-"/>
            </a:pPr>
            <a:r>
              <a:rPr lang="en-US" dirty="0" smtClean="0"/>
              <a:t>Promote </a:t>
            </a:r>
            <a:r>
              <a:rPr lang="en-US" dirty="0"/>
              <a:t>chemical </a:t>
            </a:r>
            <a:r>
              <a:rPr lang="en-US" dirty="0" smtClean="0"/>
              <a:t>reactions</a:t>
            </a:r>
          </a:p>
          <a:p>
            <a:pPr>
              <a:buFontTx/>
              <a:buChar char="-"/>
            </a:pPr>
            <a:r>
              <a:rPr lang="en-US" dirty="0"/>
              <a:t>F</a:t>
            </a:r>
            <a:r>
              <a:rPr lang="en-US" dirty="0" smtClean="0"/>
              <a:t>orm </a:t>
            </a:r>
            <a:r>
              <a:rPr lang="en-US" dirty="0"/>
              <a:t>body structures.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21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81000"/>
            <a:ext cx="8042276" cy="5562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Obesity</a:t>
            </a:r>
            <a:r>
              <a:rPr lang="en-US" dirty="0" smtClean="0">
                <a:solidFill>
                  <a:srgbClr val="FF6600"/>
                </a:solidFill>
              </a:rPr>
              <a:t>: </a:t>
            </a:r>
            <a:r>
              <a:rPr lang="en-US" dirty="0" smtClean="0"/>
              <a:t>A condition characterized by excess body fat. </a:t>
            </a:r>
          </a:p>
          <a:p>
            <a:pPr>
              <a:buFontTx/>
              <a:buChar char="-"/>
            </a:pPr>
            <a:r>
              <a:rPr lang="en-US" dirty="0" smtClean="0"/>
              <a:t>Body mass index (BMI) &gt; 30 or above.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solidFill>
                  <a:srgbClr val="FF6600"/>
                </a:solidFill>
              </a:rPr>
              <a:t>Osteoporosis</a:t>
            </a:r>
            <a:r>
              <a:rPr lang="en-US" dirty="0">
                <a:solidFill>
                  <a:srgbClr val="FF6600"/>
                </a:solidFill>
              </a:rPr>
              <a:t>: </a:t>
            </a:r>
            <a:r>
              <a:rPr lang="en-US" dirty="0"/>
              <a:t>Decreased bone mass.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Risk factors: Age, genetics, diet, hormonal changes</a:t>
            </a:r>
            <a:endParaRPr lang="en-US" dirty="0"/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22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36105" cy="5562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b="1" dirty="0" err="1" smtClean="0">
                <a:solidFill>
                  <a:srgbClr val="FF6600"/>
                </a:solidFill>
              </a:rPr>
              <a:t>Protein</a:t>
            </a:r>
            <a:r>
              <a:rPr lang="es-ES" dirty="0" smtClean="0">
                <a:solidFill>
                  <a:srgbClr val="FF6600"/>
                </a:solidFill>
              </a:rPr>
              <a:t>: </a:t>
            </a:r>
            <a:r>
              <a:rPr lang="es-ES" dirty="0" smtClean="0"/>
              <a:t>amino </a:t>
            </a:r>
            <a:r>
              <a:rPr lang="es-ES" dirty="0" err="1" smtClean="0"/>
              <a:t>acids</a:t>
            </a:r>
            <a:endParaRPr lang="es-ES" dirty="0" smtClean="0"/>
          </a:p>
          <a:p>
            <a:pPr>
              <a:buFontTx/>
              <a:buChar char="-"/>
            </a:pPr>
            <a:r>
              <a:rPr lang="en-US" dirty="0" smtClean="0"/>
              <a:t>C</a:t>
            </a:r>
            <a:r>
              <a:rPr lang="es-ES" u="sng" dirty="0" err="1" smtClean="0"/>
              <a:t>ontain</a:t>
            </a:r>
            <a:r>
              <a:rPr lang="es-ES" dirty="0" smtClean="0"/>
              <a:t> </a:t>
            </a:r>
            <a:r>
              <a:rPr lang="es-ES" dirty="0" err="1" smtClean="0"/>
              <a:t>carbon</a:t>
            </a:r>
            <a:r>
              <a:rPr lang="es-ES" dirty="0" smtClean="0"/>
              <a:t>, </a:t>
            </a:r>
            <a:r>
              <a:rPr lang="es-ES" dirty="0" err="1" smtClean="0"/>
              <a:t>hydrogen</a:t>
            </a:r>
            <a:r>
              <a:rPr lang="es-ES" dirty="0" smtClean="0"/>
              <a:t>, </a:t>
            </a:r>
            <a:r>
              <a:rPr lang="es-ES" dirty="0" err="1" smtClean="0"/>
              <a:t>oxygen</a:t>
            </a:r>
            <a:r>
              <a:rPr lang="es-ES" dirty="0" smtClean="0"/>
              <a:t>, </a:t>
            </a:r>
            <a:r>
              <a:rPr lang="es-ES" dirty="0" err="1" smtClean="0"/>
              <a:t>nitrogen</a:t>
            </a:r>
            <a:r>
              <a:rPr lang="es-ES" dirty="0" smtClean="0"/>
              <a:t>, and </a:t>
            </a:r>
            <a:r>
              <a:rPr lang="es-ES" dirty="0" err="1" smtClean="0"/>
              <a:t>sometimes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atoms</a:t>
            </a:r>
            <a:endParaRPr lang="es-ES" dirty="0"/>
          </a:p>
          <a:p>
            <a:pPr>
              <a:buFontTx/>
              <a:buChar char="-"/>
            </a:pPr>
            <a:r>
              <a:rPr lang="en-US" dirty="0" smtClean="0"/>
              <a:t>4 kcal/g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dirty="0">
                <a:solidFill>
                  <a:srgbClr val="FF6600"/>
                </a:solidFill>
              </a:rPr>
              <a:t>Stroke</a:t>
            </a:r>
            <a:r>
              <a:rPr lang="en-US" dirty="0">
                <a:solidFill>
                  <a:srgbClr val="FF6600"/>
                </a:solidFill>
              </a:rPr>
              <a:t>: </a:t>
            </a:r>
            <a:r>
              <a:rPr lang="en-US" dirty="0" smtClean="0"/>
              <a:t>A blood clot or other changes in the artery that supplies the brain with oxygenated blood. </a:t>
            </a:r>
          </a:p>
          <a:p>
            <a:pPr>
              <a:buFontTx/>
              <a:buChar char="-"/>
            </a:pPr>
            <a:r>
              <a:rPr lang="en-US" dirty="0"/>
              <a:t>D</a:t>
            </a:r>
            <a:r>
              <a:rPr lang="en-US" dirty="0" smtClean="0"/>
              <a:t>eath </a:t>
            </a:r>
            <a:r>
              <a:rPr lang="en-US" dirty="0"/>
              <a:t>of brain tissue. 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23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85800"/>
            <a:ext cx="8042276" cy="52578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Vitamins</a:t>
            </a:r>
            <a:r>
              <a:rPr lang="en-US" dirty="0" smtClean="0">
                <a:solidFill>
                  <a:srgbClr val="FF6600"/>
                </a:solidFill>
              </a:rPr>
              <a:t>: </a:t>
            </a:r>
            <a:r>
              <a:rPr lang="en-US" dirty="0" smtClean="0"/>
              <a:t>Compounds needed to regulate and support chemical reactions in the body</a:t>
            </a:r>
          </a:p>
          <a:p>
            <a:pPr>
              <a:buFontTx/>
              <a:buChar char="-"/>
            </a:pPr>
            <a:r>
              <a:rPr lang="en-US" dirty="0" smtClean="0"/>
              <a:t>Needed in small amounts</a:t>
            </a:r>
          </a:p>
          <a:p>
            <a:pPr>
              <a:buFontTx/>
              <a:buChar char="-"/>
            </a:pPr>
            <a:r>
              <a:rPr lang="en-US" dirty="0" smtClean="0"/>
              <a:t>Fat or water soluble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b="1" dirty="0" smtClean="0">
                <a:solidFill>
                  <a:srgbClr val="FF6600"/>
                </a:solidFill>
              </a:rPr>
              <a:t>Water</a:t>
            </a:r>
            <a:r>
              <a:rPr lang="en-US" dirty="0" smtClean="0">
                <a:solidFill>
                  <a:srgbClr val="FF6600"/>
                </a:solidFill>
              </a:rPr>
              <a:t>: </a:t>
            </a:r>
            <a:r>
              <a:rPr lang="en-US" dirty="0" smtClean="0"/>
              <a:t>The universal solvent; chemically, H</a:t>
            </a:r>
            <a:r>
              <a:rPr lang="en-US" sz="1600" dirty="0" smtClean="0"/>
              <a:t>2</a:t>
            </a:r>
            <a:r>
              <a:rPr lang="en-US" dirty="0" smtClean="0"/>
              <a:t>0 . The </a:t>
            </a:r>
            <a:r>
              <a:rPr lang="en-US" i="1" dirty="0" smtClean="0"/>
              <a:t>body is composed of up to </a:t>
            </a:r>
            <a:r>
              <a:rPr lang="en-US" b="1" i="1" dirty="0" smtClean="0"/>
              <a:t>75% water</a:t>
            </a:r>
            <a:r>
              <a:rPr lang="en-US" i="1" dirty="0" smtClean="0"/>
              <a:t>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990600" cy="365125"/>
          </a:xfrm>
        </p:spPr>
        <p:txBody>
          <a:bodyPr/>
          <a:lstStyle/>
          <a:p>
            <a:fld id="{B6F15528-21DE-4FAA-801E-634DDDAF4B2B}" type="slidenum">
              <a:rPr lang="en-US" sz="2400" smtClean="0"/>
              <a:pPr/>
              <a:t>24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8042276" cy="1336956"/>
          </a:xfrm>
        </p:spPr>
        <p:txBody>
          <a:bodyPr/>
          <a:lstStyle/>
          <a:p>
            <a:r>
              <a:rPr lang="en-US" b="1" dirty="0" smtClean="0"/>
              <a:t>Classes of Nutrients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s-ES" dirty="0" err="1"/>
              <a:t>C</a:t>
            </a:r>
            <a:r>
              <a:rPr lang="es-ES" dirty="0" err="1" smtClean="0"/>
              <a:t>arbohydrates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/>
              <a:t>L</a:t>
            </a:r>
            <a:r>
              <a:rPr lang="es-ES" dirty="0" err="1" smtClean="0"/>
              <a:t>ipids</a:t>
            </a:r>
            <a:r>
              <a:rPr lang="es-E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Proteins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Vitamins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inerals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25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90799"/>
            <a:ext cx="8042276" cy="3352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  Macronutrients vs. Micronutrients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9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95399"/>
            <a:ext cx="8042276" cy="472440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Clr>
                <a:srgbClr val="FF660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FF6600"/>
                </a:solidFill>
              </a:rPr>
              <a:t>Provide the body with energy</a:t>
            </a:r>
            <a:r>
              <a:rPr lang="en-US" dirty="0" smtClean="0">
                <a:solidFill>
                  <a:srgbClr val="FF6600"/>
                </a:solidFill>
              </a:rPr>
              <a:t>: </a:t>
            </a:r>
            <a:r>
              <a:rPr lang="en-US" dirty="0" smtClean="0"/>
              <a:t>kilocalories (kcal); </a:t>
            </a:r>
          </a:p>
          <a:p>
            <a:pPr>
              <a:buNone/>
            </a:pPr>
            <a:endParaRPr lang="en-US" dirty="0" smtClean="0"/>
          </a:p>
          <a:p>
            <a:r>
              <a:rPr lang="es-ES" dirty="0" err="1" smtClean="0"/>
              <a:t>Carbohydrates</a:t>
            </a:r>
            <a:endParaRPr lang="es-ES" dirty="0" smtClean="0"/>
          </a:p>
          <a:p>
            <a:r>
              <a:rPr lang="es-ES" dirty="0" err="1" smtClean="0"/>
              <a:t>Proteins</a:t>
            </a:r>
            <a:endParaRPr lang="es-ES" dirty="0" smtClean="0"/>
          </a:p>
          <a:p>
            <a:r>
              <a:rPr lang="en-US" dirty="0" smtClean="0"/>
              <a:t>Lipids</a:t>
            </a:r>
          </a:p>
          <a:p>
            <a:r>
              <a:rPr lang="en-US" dirty="0" smtClean="0"/>
              <a:t>Alcohol (Provides energy, however not a nutrient)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27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Functions of </a:t>
            </a:r>
            <a:r>
              <a:rPr lang="en-US" sz="4400" b="1" dirty="0">
                <a:solidFill>
                  <a:schemeClr val="accent1"/>
                </a:solidFill>
              </a:rPr>
              <a:t>Nutrients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66800"/>
            <a:ext cx="8042276" cy="4876801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2"/>
            </a:pPr>
            <a:r>
              <a:rPr lang="en-US" b="1" dirty="0" smtClean="0">
                <a:solidFill>
                  <a:srgbClr val="FF6600"/>
                </a:solidFill>
              </a:rPr>
              <a:t>Growth and development</a:t>
            </a:r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r>
              <a:rPr lang="es-ES" dirty="0" err="1" smtClean="0"/>
              <a:t>Proteins</a:t>
            </a:r>
            <a:endParaRPr lang="es-ES" dirty="0" smtClean="0"/>
          </a:p>
          <a:p>
            <a:r>
              <a:rPr lang="es-ES" dirty="0" err="1" smtClean="0"/>
              <a:t>Lipids</a:t>
            </a:r>
            <a:endParaRPr lang="es-ES" dirty="0" smtClean="0"/>
          </a:p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vitamins</a:t>
            </a:r>
            <a:endParaRPr lang="es-ES" dirty="0" smtClean="0"/>
          </a:p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minerals</a:t>
            </a:r>
            <a:endParaRPr lang="es-ES" dirty="0" smtClean="0"/>
          </a:p>
          <a:p>
            <a:r>
              <a:rPr lang="es-ES" dirty="0" err="1"/>
              <a:t>W</a:t>
            </a:r>
            <a:r>
              <a:rPr lang="es-ES" dirty="0" err="1" smtClean="0"/>
              <a:t>ater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28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62000"/>
            <a:ext cx="8042276" cy="5181601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en-GB" b="1" dirty="0" smtClean="0">
                <a:solidFill>
                  <a:srgbClr val="FF6600"/>
                </a:solidFill>
              </a:rPr>
              <a:t>Regulation of body function</a:t>
            </a:r>
          </a:p>
          <a:p>
            <a:pPr marL="457200" indent="-457200">
              <a:buAutoNum type="arabicPeriod" startAt="3"/>
            </a:pPr>
            <a:endParaRPr lang="es-ES" b="1" dirty="0" smtClean="0">
              <a:solidFill>
                <a:srgbClr val="FF6600"/>
              </a:solidFill>
            </a:endParaRPr>
          </a:p>
          <a:p>
            <a:r>
              <a:rPr lang="es-ES" dirty="0" err="1" smtClean="0"/>
              <a:t>Proteins</a:t>
            </a:r>
            <a:endParaRPr lang="es-ES" dirty="0" smtClean="0"/>
          </a:p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lipids</a:t>
            </a:r>
            <a:endParaRPr lang="es-ES" dirty="0" smtClean="0"/>
          </a:p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vitamins</a:t>
            </a:r>
            <a:endParaRPr lang="es-ES" dirty="0" smtClean="0"/>
          </a:p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minerals</a:t>
            </a:r>
            <a:endParaRPr lang="es-ES" dirty="0" smtClean="0"/>
          </a:p>
          <a:p>
            <a:r>
              <a:rPr lang="es-ES" dirty="0" err="1" smtClean="0"/>
              <a:t>Water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29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8042276" cy="133695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2C7C9F"/>
                </a:solidFill>
              </a:rPr>
              <a:t>Define Nutrition..</a:t>
            </a:r>
            <a:endParaRPr lang="en-US" sz="3600" dirty="0">
              <a:solidFill>
                <a:srgbClr val="2C7C9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95400"/>
            <a:ext cx="8042276" cy="4724399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 smtClean="0"/>
              <a:t>Science of food</a:t>
            </a:r>
          </a:p>
          <a:p>
            <a:pPr marL="793750" lvl="1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dirty="0"/>
              <a:t>Nutrients</a:t>
            </a:r>
          </a:p>
          <a:p>
            <a:pPr marL="793750" lvl="1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dirty="0" smtClean="0"/>
              <a:t>Substances</a:t>
            </a:r>
          </a:p>
          <a:p>
            <a:pPr>
              <a:buFontTx/>
              <a:buChar char="•"/>
            </a:pPr>
            <a:r>
              <a:rPr lang="en-US" dirty="0" smtClean="0"/>
              <a:t>Action, interaction and balance</a:t>
            </a:r>
          </a:p>
          <a:p>
            <a:pPr>
              <a:buFontTx/>
              <a:buChar char="•"/>
            </a:pPr>
            <a:r>
              <a:rPr lang="en-US" dirty="0" smtClean="0"/>
              <a:t>Relation to health and diseases</a:t>
            </a:r>
          </a:p>
          <a:p>
            <a:pPr>
              <a:buFontTx/>
              <a:buChar char="•"/>
            </a:pPr>
            <a:r>
              <a:rPr lang="en-US" dirty="0" smtClean="0"/>
              <a:t>Digestion, absorption, transportation, utilization and excretion</a:t>
            </a:r>
          </a:p>
          <a:p>
            <a:pPr marL="0" indent="0" algn="ctr">
              <a:buNone/>
            </a:pPr>
            <a:r>
              <a:rPr lang="en-US" b="1" dirty="0"/>
              <a:t>A broader definition includes the social, economic, cultural, and psychological implications of food and eating. 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6F15528-21DE-4FAA-801E-634DDDAF4B2B}" type="slidenum">
              <a:rPr lang="en-US" sz="2400" smtClean="0"/>
              <a:pPr/>
              <a:t>3</a:t>
            </a:fld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Non-Nutrient Components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Phytochemicals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Mode of action of phytochemicals :</a:t>
            </a:r>
            <a:endParaRPr lang="en-US" sz="3200" dirty="0" smtClean="0"/>
          </a:p>
          <a:p>
            <a:r>
              <a:rPr lang="en-US" sz="2800" dirty="0"/>
              <a:t>P</a:t>
            </a:r>
            <a:r>
              <a:rPr lang="en-US" sz="2800" dirty="0" smtClean="0"/>
              <a:t>hytochemicals are derived from plant based foods ONLY and have a biological activity in the body.</a:t>
            </a:r>
          </a:p>
          <a:p>
            <a:endParaRPr lang="en-US" sz="2800" dirty="0" smtClean="0"/>
          </a:p>
          <a:p>
            <a:r>
              <a:rPr lang="en-US" sz="2800" dirty="0" smtClean="0"/>
              <a:t>Phytochemicals act as:</a:t>
            </a:r>
          </a:p>
          <a:p>
            <a:pPr lvl="1"/>
            <a:r>
              <a:rPr lang="en-US" sz="2800" dirty="0" smtClean="0"/>
              <a:t> Antioxidants (</a:t>
            </a:r>
            <a:r>
              <a:rPr lang="en-US" sz="2800" dirty="0" err="1" smtClean="0"/>
              <a:t>lycopenes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 Mimicking hormones (Phytoestrogens)</a:t>
            </a:r>
          </a:p>
          <a:p>
            <a:pPr lvl="1"/>
            <a:r>
              <a:rPr lang="en-US" sz="2800" dirty="0" err="1"/>
              <a:t>S</a:t>
            </a:r>
            <a:r>
              <a:rPr lang="en-US" sz="2800" dirty="0" err="1" smtClean="0"/>
              <a:t>upressing</a:t>
            </a:r>
            <a:r>
              <a:rPr lang="en-US" sz="2800" dirty="0" smtClean="0"/>
              <a:t> the development of disease (cancer)</a:t>
            </a:r>
          </a:p>
          <a:p>
            <a:endParaRPr lang="en-U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31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85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33695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to increase our intake of phytochemicals?</a:t>
            </a:r>
            <a:endParaRPr lang="es-E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83705" cy="467546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vegetables to our meals (side dishes)</a:t>
            </a:r>
          </a:p>
          <a:p>
            <a:pPr>
              <a:buFontTx/>
              <a:buChar char="-"/>
            </a:pPr>
            <a:r>
              <a:rPr lang="en-US" dirty="0" smtClean="0"/>
              <a:t>Broccoli, mushrooms, peas, carrots or corn to rice, pasta, omelets and potato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Choose fruit flavored/filled sweets</a:t>
            </a:r>
          </a:p>
          <a:p>
            <a:pPr>
              <a:buFontTx/>
              <a:buChar char="-"/>
            </a:pPr>
            <a:r>
              <a:rPr lang="en-US" dirty="0" smtClean="0"/>
              <a:t>Fruits pudding, fruity breakfast bars, 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Have a combination of cooked and fresh fruits and vegetables.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32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5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09600"/>
            <a:ext cx="8042276" cy="5334001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dirty="0" smtClean="0"/>
              <a:t>Use</a:t>
            </a:r>
            <a:r>
              <a:rPr lang="en-US" dirty="0"/>
              <a:t> </a:t>
            </a:r>
            <a:r>
              <a:rPr lang="en-US" dirty="0" smtClean="0"/>
              <a:t>fresh or dried fruit for snacks</a:t>
            </a:r>
          </a:p>
          <a:p>
            <a:pPr marL="514350" indent="-514350">
              <a:buAutoNum type="arabicPeriod" startAt="4"/>
            </a:pPr>
            <a:endParaRPr lang="en-US" i="1" dirty="0" smtClean="0"/>
          </a:p>
          <a:p>
            <a:pPr marL="514350" indent="-514350">
              <a:buAutoNum type="arabicPeriod" startAt="4"/>
            </a:pPr>
            <a:r>
              <a:rPr lang="en-US" dirty="0" smtClean="0"/>
              <a:t>Add slices of vegetables to the sandwiches</a:t>
            </a:r>
          </a:p>
          <a:p>
            <a:pPr marL="514350" indent="-514350">
              <a:buAutoNum type="arabicPeriod" startAt="4"/>
            </a:pPr>
            <a:endParaRPr lang="en-US" dirty="0" smtClean="0"/>
          </a:p>
          <a:p>
            <a:pPr marL="514350" indent="-514350">
              <a:buFont typeface="Wingdings 2" pitchFamily="18" charset="2"/>
              <a:buAutoNum type="arabicPeriod" startAt="4"/>
            </a:pPr>
            <a:r>
              <a:rPr lang="en-US" dirty="0"/>
              <a:t>Choose fruit or vegetable juices instead of soft </a:t>
            </a:r>
            <a:r>
              <a:rPr lang="en-US" dirty="0" smtClean="0"/>
              <a:t>drinks (fresh and varied)</a:t>
            </a:r>
          </a:p>
          <a:p>
            <a:pPr marL="514350" indent="-514350">
              <a:buFont typeface="Wingdings 2" pitchFamily="18" charset="2"/>
              <a:buAutoNum type="arabicPeriod" startAt="4"/>
            </a:pPr>
            <a:endParaRPr lang="en-US" dirty="0" smtClean="0"/>
          </a:p>
          <a:p>
            <a:pPr marL="514350" indent="-514350">
              <a:buFont typeface="Wingdings 2" pitchFamily="18" charset="2"/>
              <a:buAutoNum type="arabicPeriod" startAt="4"/>
            </a:pPr>
            <a:r>
              <a:rPr lang="en-US" dirty="0" smtClean="0"/>
              <a:t>Use whole-grain options </a:t>
            </a:r>
          </a:p>
          <a:p>
            <a:pPr marL="514350" indent="-514350">
              <a:buAutoNum type="arabicPeriod" startAt="4"/>
            </a:pPr>
            <a:endParaRPr lang="en-US" i="1" dirty="0" smtClean="0"/>
          </a:p>
          <a:p>
            <a:pPr marL="514350" indent="-514350">
              <a:buAutoNum type="arabicPeriod" startAt="4"/>
            </a:pPr>
            <a:endParaRPr lang="en-US" dirty="0" smtClean="0"/>
          </a:p>
          <a:p>
            <a:pPr marL="514350" indent="-514350">
              <a:buAutoNum type="arabicPeriod" startAt="4"/>
            </a:pPr>
            <a:endParaRPr lang="en-U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33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95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8" t="9527" r="6669" b="3946"/>
          <a:stretch/>
        </p:blipFill>
        <p:spPr>
          <a:xfrm>
            <a:off x="76200" y="152400"/>
            <a:ext cx="8915400" cy="6324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692"/>
            <a:ext cx="8229600" cy="1143000"/>
          </a:xfrm>
        </p:spPr>
        <p:txBody>
          <a:bodyPr/>
          <a:lstStyle/>
          <a:p>
            <a:r>
              <a:rPr lang="es-ES" sz="4400" b="1" dirty="0" err="1" smtClean="0"/>
              <a:t>Energy</a:t>
            </a:r>
            <a:r>
              <a:rPr lang="es-ES" sz="4400" b="1" dirty="0" smtClean="0"/>
              <a:t> </a:t>
            </a:r>
            <a:r>
              <a:rPr lang="es-ES" sz="4400" b="1" dirty="0" err="1" smtClean="0"/>
              <a:t>Sources</a:t>
            </a:r>
            <a:r>
              <a:rPr lang="es-ES" sz="4400" b="1" dirty="0" smtClean="0"/>
              <a:t> and Uses</a:t>
            </a:r>
            <a:endParaRPr lang="es-E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59906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Carbohydrates, proteins and fat</a:t>
            </a:r>
          </a:p>
          <a:p>
            <a:endParaRPr lang="en-US" sz="2800" dirty="0" smtClean="0"/>
          </a:p>
          <a:p>
            <a:r>
              <a:rPr lang="en-US" sz="2800" dirty="0"/>
              <a:t>O</a:t>
            </a:r>
            <a:r>
              <a:rPr lang="en-US" sz="2800" dirty="0" smtClean="0"/>
              <a:t>ne type of food provides many energy sources</a:t>
            </a:r>
          </a:p>
          <a:p>
            <a:pPr>
              <a:buFontTx/>
              <a:buChar char="-"/>
            </a:pPr>
            <a:r>
              <a:rPr lang="en-US" sz="2800" dirty="0" smtClean="0"/>
              <a:t>except</a:t>
            </a:r>
            <a:r>
              <a:rPr lang="en-US" sz="2800" dirty="0"/>
              <a:t>: plant oils which provide 100% </a:t>
            </a:r>
            <a:r>
              <a:rPr lang="en-US" sz="2800" dirty="0" smtClean="0"/>
              <a:t>fat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35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83705" cy="6096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Then the energy (found in carbs, protein, fat) is transformed to other forms to: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/>
              <a:t>Build</a:t>
            </a:r>
            <a:r>
              <a:rPr lang="es-ES" sz="2800" dirty="0" smtClean="0"/>
              <a:t> </a:t>
            </a:r>
            <a:r>
              <a:rPr lang="es-ES" sz="2800" dirty="0" err="1" smtClean="0"/>
              <a:t>tissue</a:t>
            </a:r>
            <a:r>
              <a:rPr lang="es-ES" sz="2800" dirty="0" smtClean="0"/>
              <a:t> and </a:t>
            </a:r>
            <a:r>
              <a:rPr lang="es-ES" sz="2800" dirty="0" err="1" smtClean="0"/>
              <a:t>other</a:t>
            </a:r>
            <a:r>
              <a:rPr lang="es-ES" sz="2800" dirty="0" smtClean="0"/>
              <a:t> </a:t>
            </a:r>
            <a:r>
              <a:rPr lang="es-ES" sz="2800" dirty="0" err="1" smtClean="0"/>
              <a:t>components</a:t>
            </a: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dirty="0" err="1" smtClean="0"/>
              <a:t>Muscle’s</a:t>
            </a:r>
            <a:r>
              <a:rPr lang="es-ES" sz="2800" dirty="0" smtClean="0"/>
              <a:t> </a:t>
            </a:r>
            <a:r>
              <a:rPr lang="es-ES" sz="2800" dirty="0" err="1" smtClean="0"/>
              <a:t>movement</a:t>
            </a:r>
            <a:endParaRPr lang="es-ES" sz="2800" b="1" dirty="0" smtClean="0"/>
          </a:p>
          <a:p>
            <a:pPr marL="514350" indent="-514350">
              <a:buFont typeface="+mj-lt"/>
              <a:buAutoNum type="arabicPeriod"/>
            </a:pP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</a:t>
            </a:r>
            <a:r>
              <a:rPr lang="es-ES" sz="2800" dirty="0" err="1" smtClean="0"/>
              <a:t>erves</a:t>
            </a:r>
            <a:r>
              <a:rPr lang="es-ES" sz="2800" dirty="0" smtClean="0"/>
              <a:t> </a:t>
            </a:r>
            <a:r>
              <a:rPr lang="es-ES" sz="2800" dirty="0" err="1" smtClean="0"/>
              <a:t>transmissions</a:t>
            </a:r>
            <a:endParaRPr lang="es-ES" sz="2800" b="1" dirty="0" smtClean="0"/>
          </a:p>
          <a:p>
            <a:pPr marL="514350" indent="-514350">
              <a:buFont typeface="+mj-lt"/>
              <a:buAutoNum type="arabicPeriod"/>
            </a:pPr>
            <a:endParaRPr lang="es-E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Ion’s balance (ECF/ICF)</a:t>
            </a:r>
            <a:endParaRPr lang="es-E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36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 kcal for carbohydrates</a:t>
            </a:r>
          </a:p>
          <a:p>
            <a:r>
              <a:rPr lang="en-US" dirty="0" smtClean="0"/>
              <a:t>4 kcal for protein</a:t>
            </a:r>
          </a:p>
          <a:p>
            <a:r>
              <a:rPr lang="en-US" dirty="0" smtClean="0"/>
              <a:t>9 kcal for Fat </a:t>
            </a:r>
          </a:p>
          <a:p>
            <a:r>
              <a:rPr lang="en-US" dirty="0" smtClean="0"/>
              <a:t>7 kcal for alcohol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37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C7C9F"/>
                </a:solidFill>
              </a:rPr>
              <a:t>Calculate the energy in food</a:t>
            </a:r>
            <a:endParaRPr lang="en-US" sz="3600" b="1" dirty="0">
              <a:solidFill>
                <a:srgbClr val="2C7C9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419601"/>
          </a:xfrm>
        </p:spPr>
        <p:txBody>
          <a:bodyPr>
            <a:normAutofit/>
          </a:bodyPr>
          <a:lstStyle/>
          <a:p>
            <a:r>
              <a:rPr lang="es-ES" dirty="0" err="1" smtClean="0"/>
              <a:t>Calculate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caloric</a:t>
            </a:r>
            <a:r>
              <a:rPr lang="es-ES" dirty="0" smtClean="0"/>
              <a:t> </a:t>
            </a:r>
            <a:r>
              <a:rPr lang="es-ES" dirty="0" err="1" smtClean="0"/>
              <a:t>content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burger</a:t>
            </a:r>
            <a:r>
              <a:rPr lang="es-ES" dirty="0" smtClean="0"/>
              <a:t> </a:t>
            </a:r>
            <a:r>
              <a:rPr lang="es-ES" dirty="0" err="1" smtClean="0"/>
              <a:t>sandwich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contains</a:t>
            </a:r>
            <a:r>
              <a:rPr lang="es-ES" dirty="0"/>
              <a:t>: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Carbohydrate</a:t>
            </a:r>
            <a:r>
              <a:rPr lang="es-ES" dirty="0" smtClean="0"/>
              <a:t>			</a:t>
            </a:r>
            <a:r>
              <a:rPr lang="en-US" dirty="0" smtClean="0"/>
              <a:t>39 grams </a:t>
            </a:r>
          </a:p>
          <a:p>
            <a:pPr>
              <a:buFontTx/>
              <a:buChar char="-"/>
            </a:pPr>
            <a:r>
              <a:rPr lang="es-ES" dirty="0" err="1"/>
              <a:t>Protein</a:t>
            </a:r>
            <a:r>
              <a:rPr lang="es-ES" dirty="0"/>
              <a:t>				30 </a:t>
            </a:r>
            <a:r>
              <a:rPr lang="es-ES" dirty="0" err="1"/>
              <a:t>grams</a:t>
            </a:r>
            <a:r>
              <a:rPr lang="es-ES" dirty="0"/>
              <a:t> </a:t>
            </a:r>
            <a:endParaRPr lang="en-US" dirty="0"/>
          </a:p>
          <a:p>
            <a:pPr>
              <a:buFontTx/>
              <a:buChar char="-"/>
            </a:pPr>
            <a:r>
              <a:rPr lang="es-ES" dirty="0" err="1" smtClean="0"/>
              <a:t>Fat</a:t>
            </a:r>
            <a:r>
              <a:rPr lang="es-ES" dirty="0" smtClean="0"/>
              <a:t>					</a:t>
            </a:r>
            <a:r>
              <a:rPr lang="en-US" dirty="0" smtClean="0"/>
              <a:t>32 grams </a:t>
            </a:r>
            <a:endParaRPr lang="es-ES" dirty="0"/>
          </a:p>
          <a:p>
            <a:pPr>
              <a:buFontTx/>
              <a:buChar char="-"/>
            </a:pPr>
            <a:r>
              <a:rPr lang="es-ES" dirty="0" smtClean="0"/>
              <a:t>		</a:t>
            </a:r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38</a:t>
            </a:fld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86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Example: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s-ES" dirty="0" err="1" smtClean="0"/>
              <a:t>Carbohydrate</a:t>
            </a:r>
            <a:r>
              <a:rPr lang="es-ES" dirty="0" smtClean="0"/>
              <a:t>: </a:t>
            </a:r>
            <a:r>
              <a:rPr lang="en-US" dirty="0" smtClean="0"/>
              <a:t>39 grams X 4 = 156 kcal</a:t>
            </a:r>
          </a:p>
          <a:p>
            <a:r>
              <a:rPr lang="es-ES" dirty="0" err="1" smtClean="0"/>
              <a:t>Protein</a:t>
            </a:r>
            <a:r>
              <a:rPr lang="es-ES" dirty="0" smtClean="0"/>
              <a:t>: 30 </a:t>
            </a:r>
            <a:r>
              <a:rPr lang="es-ES" dirty="0" err="1"/>
              <a:t>grams</a:t>
            </a:r>
            <a:r>
              <a:rPr lang="es-ES" dirty="0"/>
              <a:t> X 4 = 120 </a:t>
            </a:r>
            <a:r>
              <a:rPr lang="es-ES" dirty="0" smtClean="0"/>
              <a:t>kcal</a:t>
            </a:r>
          </a:p>
          <a:p>
            <a:r>
              <a:rPr lang="es-ES" dirty="0" err="1" smtClean="0"/>
              <a:t>Fat</a:t>
            </a:r>
            <a:r>
              <a:rPr lang="es-ES" dirty="0" smtClean="0"/>
              <a:t>	: </a:t>
            </a:r>
            <a:r>
              <a:rPr lang="en-US" dirty="0" smtClean="0"/>
              <a:t>32 grams X 9 = 288 kcal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s-ES" dirty="0" smtClean="0"/>
              <a:t>Total:  156 + 120 + 288 =</a:t>
            </a:r>
            <a:r>
              <a:rPr lang="es-ES" dirty="0"/>
              <a:t> </a:t>
            </a:r>
            <a:r>
              <a:rPr lang="es-ES" b="1" dirty="0" smtClean="0"/>
              <a:t>564 kcal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39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30" y="457200"/>
            <a:ext cx="8537576" cy="5818468"/>
          </a:xfrm>
        </p:spPr>
        <p:txBody>
          <a:bodyPr>
            <a:normAutofit/>
          </a:bodyPr>
          <a:lstStyle/>
          <a:p>
            <a:r>
              <a:rPr lang="en-US" sz="2800" b="1" dirty="0"/>
              <a:t>F</a:t>
            </a:r>
            <a:r>
              <a:rPr lang="en-US" sz="2800" b="1" dirty="0" smtClean="0"/>
              <a:t>oods</a:t>
            </a:r>
            <a:r>
              <a:rPr lang="en-US" sz="2800" b="1" dirty="0"/>
              <a:t>: </a:t>
            </a:r>
            <a:r>
              <a:rPr lang="en-US" sz="2800" dirty="0"/>
              <a:t>products derived from plants or animals that can be taken into the body to yield energy and nutrients for the maintenance of life and the </a:t>
            </a:r>
            <a:r>
              <a:rPr lang="en-US" sz="2800" dirty="0" smtClean="0"/>
              <a:t>growth and </a:t>
            </a:r>
            <a:r>
              <a:rPr lang="en-US" sz="2800" dirty="0"/>
              <a:t>repair of tissues. 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iet</a:t>
            </a:r>
            <a:r>
              <a:rPr lang="en-US" sz="2800" b="1" dirty="0"/>
              <a:t>: </a:t>
            </a:r>
            <a:r>
              <a:rPr lang="en-US" sz="2800" dirty="0"/>
              <a:t>the foods and beverages a person eats and drinks. 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83706" cy="6412193"/>
          </a:xfrm>
        </p:spPr>
        <p:txBody>
          <a:bodyPr>
            <a:normAutofit/>
          </a:bodyPr>
          <a:lstStyle/>
          <a:p>
            <a:r>
              <a:rPr lang="en-US" dirty="0" smtClean="0"/>
              <a:t>Total kcal consumed per day and the percentages of each nutrient can also be calculated using these estimates:</a:t>
            </a:r>
          </a:p>
          <a:p>
            <a:pPr>
              <a:buFontTx/>
              <a:buChar char="-"/>
            </a:pPr>
            <a:r>
              <a:rPr lang="en-US" dirty="0" smtClean="0"/>
              <a:t>290 g of carbohydrates</a:t>
            </a:r>
          </a:p>
          <a:p>
            <a:pPr>
              <a:buFontTx/>
              <a:buChar char="-"/>
            </a:pPr>
            <a:r>
              <a:rPr lang="en-US" dirty="0" smtClean="0"/>
              <a:t>70 g of protein </a:t>
            </a:r>
          </a:p>
          <a:p>
            <a:pPr>
              <a:buFontTx/>
              <a:buChar char="-"/>
            </a:pPr>
            <a:r>
              <a:rPr lang="en-US" dirty="0" smtClean="0"/>
              <a:t>60 g of fat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[</a:t>
            </a:r>
            <a:r>
              <a:rPr lang="en-US" dirty="0"/>
              <a:t>290 X 4 ] + [70 X 4 ] </a:t>
            </a:r>
            <a:r>
              <a:rPr lang="en-US" dirty="0" smtClean="0"/>
              <a:t>+ </a:t>
            </a:r>
            <a:r>
              <a:rPr lang="en-US" dirty="0"/>
              <a:t>[60 X 9 ] </a:t>
            </a:r>
            <a:r>
              <a:rPr lang="en-US" dirty="0" smtClean="0"/>
              <a:t>= </a:t>
            </a:r>
            <a:r>
              <a:rPr lang="en-US" dirty="0"/>
              <a:t>1980 kcal.</a:t>
            </a:r>
            <a:endParaRPr lang="es-E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consumption yields a total of 1980 kcal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40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83706" cy="5970868"/>
          </a:xfrm>
        </p:spPr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percentage</a:t>
            </a:r>
            <a:r>
              <a:rPr lang="es-ES" dirty="0" smtClean="0"/>
              <a:t> </a:t>
            </a:r>
            <a:r>
              <a:rPr lang="en-US" dirty="0" smtClean="0"/>
              <a:t>of each nutrient from the total energy intake can be calculated as following:</a:t>
            </a:r>
          </a:p>
          <a:p>
            <a:endParaRPr lang="en-US" dirty="0" smtClean="0"/>
          </a:p>
          <a:p>
            <a:r>
              <a:rPr lang="en-US" dirty="0" smtClean="0"/>
              <a:t>% of energy intake as carbohydrate = (290 X 4 )       	1980 = 0.5858 X 100 = </a:t>
            </a:r>
            <a:r>
              <a:rPr lang="en-US" b="1" dirty="0" smtClean="0">
                <a:solidFill>
                  <a:srgbClr val="FF6600"/>
                </a:solidFill>
              </a:rPr>
              <a:t>~59%</a:t>
            </a:r>
          </a:p>
          <a:p>
            <a:endParaRPr lang="en-US" dirty="0" smtClean="0"/>
          </a:p>
          <a:p>
            <a:r>
              <a:rPr lang="en-US" dirty="0"/>
              <a:t>% of energy intake as protein = (70 X 4 )     1980 = </a:t>
            </a:r>
            <a:r>
              <a:rPr lang="en-US" dirty="0" smtClean="0"/>
              <a:t>0.1414 </a:t>
            </a:r>
            <a:r>
              <a:rPr lang="en-US" dirty="0"/>
              <a:t>X 100 = </a:t>
            </a:r>
            <a:r>
              <a:rPr lang="en-US" b="1" dirty="0">
                <a:solidFill>
                  <a:srgbClr val="FF6600"/>
                </a:solidFill>
              </a:rPr>
              <a:t>14% </a:t>
            </a:r>
            <a:endParaRPr lang="es-ES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% of energy intake as fat = (60 X 9 )     1980 = 0.2727 X 100 = </a:t>
            </a:r>
            <a:r>
              <a:rPr lang="en-US" b="1" dirty="0" smtClean="0">
                <a:solidFill>
                  <a:srgbClr val="FF6600"/>
                </a:solidFill>
              </a:rPr>
              <a:t>27%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41</a:t>
            </a:fld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290512" cy="3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81400"/>
            <a:ext cx="290512" cy="3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181600"/>
            <a:ext cx="290512" cy="33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59905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6600"/>
                </a:solidFill>
              </a:rPr>
              <a:t>Acceptable Macronutrient Distribution Range </a:t>
            </a:r>
            <a:r>
              <a:rPr lang="es-ES" sz="3200" b="1" dirty="0" smtClean="0">
                <a:solidFill>
                  <a:srgbClr val="FF6600"/>
                </a:solidFill>
              </a:rPr>
              <a:t>(AMDR): </a:t>
            </a:r>
          </a:p>
          <a:p>
            <a:pPr>
              <a:buNone/>
            </a:pPr>
            <a:endParaRPr lang="es-ES" b="1" dirty="0"/>
          </a:p>
          <a:p>
            <a:pPr>
              <a:buFontTx/>
              <a:buChar char="-"/>
            </a:pPr>
            <a:r>
              <a:rPr lang="en-US" dirty="0" smtClean="0"/>
              <a:t>Range of intake for a specific macronutrient</a:t>
            </a:r>
          </a:p>
          <a:p>
            <a:pPr>
              <a:buFontTx/>
              <a:buChar char="-"/>
            </a:pPr>
            <a:r>
              <a:rPr lang="en-US" i="1" dirty="0"/>
              <a:t>providing for </a:t>
            </a:r>
            <a:r>
              <a:rPr lang="es-ES" dirty="0"/>
              <a:t>recomendad </a:t>
            </a:r>
            <a:r>
              <a:rPr lang="es-ES" dirty="0" err="1"/>
              <a:t>intakes</a:t>
            </a:r>
            <a:r>
              <a:rPr lang="es-ES" dirty="0"/>
              <a:t> of </a:t>
            </a:r>
            <a:r>
              <a:rPr lang="es-ES" dirty="0" err="1"/>
              <a:t>essential</a:t>
            </a:r>
            <a:r>
              <a:rPr lang="es-ES" dirty="0"/>
              <a:t> </a:t>
            </a:r>
            <a:r>
              <a:rPr lang="es-ES" dirty="0" err="1"/>
              <a:t>nutrients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Acceptable: it is associated with a reduced risk </a:t>
            </a:r>
            <a:r>
              <a:rPr lang="en-US" i="1" dirty="0" smtClean="0"/>
              <a:t>of chronic diseases </a:t>
            </a:r>
          </a:p>
          <a:p>
            <a:pPr>
              <a:buFontTx/>
              <a:buChar char="-"/>
            </a:pPr>
            <a:r>
              <a:rPr lang="en-GB" dirty="0" smtClean="0"/>
              <a:t>Guidance in dietary planning for carbohydrates, protein and fat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42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83705" cy="536126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Generally: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6600"/>
                </a:solidFill>
              </a:rPr>
              <a:t>45</a:t>
            </a:r>
            <a:r>
              <a:rPr lang="en-US" b="1" dirty="0">
                <a:solidFill>
                  <a:srgbClr val="FF6600"/>
                </a:solidFill>
              </a:rPr>
              <a:t>%to 65</a:t>
            </a:r>
            <a:r>
              <a:rPr lang="en-US" b="1" dirty="0" smtClean="0">
                <a:solidFill>
                  <a:srgbClr val="FF6600"/>
                </a:solidFill>
              </a:rPr>
              <a:t>%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dirty="0" smtClean="0"/>
              <a:t>as the percentage of carbohydrate intake from the total energy intake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6600"/>
                </a:solidFill>
              </a:rPr>
              <a:t>10% to 35% </a:t>
            </a:r>
            <a:r>
              <a:rPr lang="en-US" dirty="0" smtClean="0"/>
              <a:t>percentage of protein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6600"/>
                </a:solidFill>
              </a:rPr>
              <a:t>20% to 35% </a:t>
            </a:r>
            <a:r>
              <a:rPr lang="en-US" dirty="0" smtClean="0"/>
              <a:t>percentage of fat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43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Why Do We Eat?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038600" cy="5334000"/>
          </a:xfrm>
        </p:spPr>
        <p:txBody>
          <a:bodyPr>
            <a:normAutofit/>
          </a:bodyPr>
          <a:lstStyle/>
          <a:p>
            <a:r>
              <a:rPr lang="en-US" altLang="x-none" sz="2400" dirty="0"/>
              <a:t>Biological reason– must supply our cells with energy and building blocks</a:t>
            </a:r>
          </a:p>
          <a:p>
            <a:r>
              <a:rPr lang="en-US" altLang="x-none" sz="2400" dirty="0"/>
              <a:t>Social Reasons</a:t>
            </a:r>
          </a:p>
          <a:p>
            <a:r>
              <a:rPr lang="en-US" altLang="x-none" sz="2400" dirty="0"/>
              <a:t>Choices depend on many factors</a:t>
            </a:r>
          </a:p>
          <a:p>
            <a:pPr lvl="1"/>
            <a:r>
              <a:rPr lang="en-US" altLang="x-none" sz="2000" dirty="0"/>
              <a:t>Diet as child</a:t>
            </a:r>
          </a:p>
          <a:p>
            <a:pPr lvl="1"/>
            <a:r>
              <a:rPr lang="en-US" altLang="x-none" sz="2000" dirty="0"/>
              <a:t>Ethnicity</a:t>
            </a:r>
          </a:p>
          <a:p>
            <a:pPr lvl="1"/>
            <a:r>
              <a:rPr lang="en-US" altLang="x-none" sz="2000" dirty="0"/>
              <a:t>Socio-economic status</a:t>
            </a:r>
          </a:p>
          <a:p>
            <a:pPr lvl="1"/>
            <a:r>
              <a:rPr lang="en-US" altLang="x-none" sz="2000" dirty="0"/>
              <a:t>Advertising</a:t>
            </a:r>
          </a:p>
          <a:p>
            <a:pPr lvl="1"/>
            <a:r>
              <a:rPr lang="en-US" altLang="x-none" sz="2000" dirty="0"/>
              <a:t>Flavor, texture</a:t>
            </a:r>
          </a:p>
        </p:txBody>
      </p:sp>
      <p:pic>
        <p:nvPicPr>
          <p:cNvPr id="7175" name="Picture 7" descr="scan00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19200"/>
            <a:ext cx="44958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1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042276" cy="1336956"/>
          </a:xfrm>
        </p:spPr>
        <p:txBody>
          <a:bodyPr/>
          <a:lstStyle/>
          <a:p>
            <a:r>
              <a:rPr lang="en-US" sz="3600" b="1" dirty="0" smtClean="0"/>
              <a:t>Role of Nutrition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Developing and maintaining optimal health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Poor diet and sedentary lifestyle may contribute to death</a:t>
            </a:r>
            <a:endParaRPr lang="en-US" i="1" dirty="0" smtClean="0"/>
          </a:p>
          <a:p>
            <a:pPr>
              <a:buFontTx/>
              <a:buChar char="•"/>
            </a:pPr>
            <a:endParaRPr lang="en-US" i="1" dirty="0"/>
          </a:p>
          <a:p>
            <a:pPr>
              <a:buFontTx/>
              <a:buChar char="•"/>
            </a:pPr>
            <a:r>
              <a:rPr lang="en-US" i="1" dirty="0" smtClean="0"/>
              <a:t>Risk factors and chronic diseases ( CVD, Strokes, hypertension, diabetes,..)</a:t>
            </a: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6F15528-21DE-4FAA-801E-634DDDAF4B2B}" type="slidenum">
              <a:rPr lang="en-US" sz="2400" smtClean="0"/>
              <a:pPr/>
              <a:t>6</a:t>
            </a:fld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smtClean="0"/>
              <a:pPr/>
              <a:t>7</a:t>
            </a:fld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5730874"/>
            <a:ext cx="8042276" cy="7273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Ten leading Causes of Death in the world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7332" r="31667" b="11334"/>
          <a:stretch/>
        </p:blipFill>
        <p:spPr>
          <a:xfrm>
            <a:off x="228600" y="152400"/>
            <a:ext cx="8423276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970" y="6458230"/>
            <a:ext cx="8278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more </a:t>
            </a:r>
            <a:r>
              <a:rPr lang="en-US" dirty="0" err="1"/>
              <a:t>details:p</a:t>
            </a:r>
            <a:r>
              <a:rPr lang="en-US" dirty="0"/>
              <a:t> http://</a:t>
            </a:r>
            <a:r>
              <a:rPr lang="en-US" dirty="0" err="1"/>
              <a:t>www.who.int</a:t>
            </a:r>
            <a:r>
              <a:rPr lang="en-US" dirty="0"/>
              <a:t>/</a:t>
            </a:r>
            <a:r>
              <a:rPr lang="en-US" dirty="0" err="1"/>
              <a:t>mediacentre</a:t>
            </a:r>
            <a:r>
              <a:rPr lang="en-US" dirty="0"/>
              <a:t>/factsheets/fs310/</a:t>
            </a:r>
            <a:r>
              <a:rPr lang="en-US" dirty="0" err="1"/>
              <a:t>en</a:t>
            </a:r>
            <a:r>
              <a:rPr lang="en-US" dirty="0"/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" y="152400"/>
            <a:ext cx="8805233" cy="5791200"/>
          </a:xfrm>
        </p:spPr>
      </p:pic>
    </p:spTree>
    <p:extLst>
      <p:ext uri="{BB962C8B-B14F-4D97-AF65-F5344CB8AC3E}">
        <p14:creationId xmlns:p14="http://schemas.microsoft.com/office/powerpoint/2010/main" val="3739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40351" r="11600" b="3508"/>
          <a:stretch/>
        </p:blipFill>
        <p:spPr>
          <a:xfrm>
            <a:off x="304799" y="304800"/>
            <a:ext cx="8583707" cy="5791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3192</TotalTime>
  <Words>1241</Words>
  <Application>Microsoft Office PowerPoint</Application>
  <PresentationFormat>On-screen Show (4:3)</PresentationFormat>
  <Paragraphs>292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Breeze</vt:lpstr>
      <vt:lpstr>Human Nutrition</vt:lpstr>
      <vt:lpstr>CHAPTER OBJECTIVES</vt:lpstr>
      <vt:lpstr>Define Nutrition..</vt:lpstr>
      <vt:lpstr>PowerPoint Presentation</vt:lpstr>
      <vt:lpstr>Why Do We Eat?</vt:lpstr>
      <vt:lpstr>Role of Nutrition</vt:lpstr>
      <vt:lpstr>PowerPoint Presentation</vt:lpstr>
      <vt:lpstr>PowerPoint Presentation</vt:lpstr>
      <vt:lpstr>PowerPoint Presentation</vt:lpstr>
      <vt:lpstr>Nutrients Vs. Food</vt:lpstr>
      <vt:lpstr>PowerPoint Presentation</vt:lpstr>
      <vt:lpstr>Essential Nutrients in the Human Diet and Their Classes</vt:lpstr>
      <vt:lpstr>PowerPoint Presentation</vt:lpstr>
      <vt:lpstr>PowerPoint Presentation</vt:lpstr>
      <vt:lpstr>PowerPoint Presentation</vt:lpstr>
      <vt:lpstr>Terms to be fully understood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Classes of Nutrients</vt:lpstr>
      <vt:lpstr>PowerPoint Presentation</vt:lpstr>
      <vt:lpstr>PowerPoint Presentation</vt:lpstr>
      <vt:lpstr>PowerPoint Presentation</vt:lpstr>
      <vt:lpstr>PowerPoint Presentation</vt:lpstr>
      <vt:lpstr>Non-Nutrient Components</vt:lpstr>
      <vt:lpstr>PowerPoint Presentation</vt:lpstr>
      <vt:lpstr>How to increase our intake of phytochemicals?</vt:lpstr>
      <vt:lpstr>PowerPoint Presentation</vt:lpstr>
      <vt:lpstr>PowerPoint Presentation</vt:lpstr>
      <vt:lpstr>Energy Sources and 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Nourishes You?</dc:title>
  <dc:creator>samer</dc:creator>
  <cp:lastModifiedBy>Google Tech</cp:lastModifiedBy>
  <cp:revision>184</cp:revision>
  <dcterms:created xsi:type="dcterms:W3CDTF">2006-08-16T00:00:00Z</dcterms:created>
  <dcterms:modified xsi:type="dcterms:W3CDTF">2020-01-27T21:05:36Z</dcterms:modified>
</cp:coreProperties>
</file>