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1"/>
    <p:sldMasterId id="2147483691" r:id="rId2"/>
    <p:sldMasterId id="2147483684" r:id="rId3"/>
    <p:sldMasterId id="2147483686" r:id="rId4"/>
    <p:sldMasterId id="2147483701" r:id="rId5"/>
  </p:sldMasterIdLst>
  <p:notesMasterIdLst>
    <p:notesMasterId r:id="rId68"/>
  </p:notesMasterIdLst>
  <p:sldIdLst>
    <p:sldId id="992" r:id="rId6"/>
    <p:sldId id="1037" r:id="rId7"/>
    <p:sldId id="1038" r:id="rId8"/>
    <p:sldId id="1104" r:id="rId9"/>
    <p:sldId id="1105" r:id="rId10"/>
    <p:sldId id="1107" r:id="rId11"/>
    <p:sldId id="1109" r:id="rId12"/>
    <p:sldId id="1110" r:id="rId13"/>
    <p:sldId id="1112" r:id="rId14"/>
    <p:sldId id="1113" r:id="rId15"/>
    <p:sldId id="1114" r:id="rId16"/>
    <p:sldId id="1115" r:id="rId17"/>
    <p:sldId id="1116" r:id="rId18"/>
    <p:sldId id="1117" r:id="rId19"/>
    <p:sldId id="1118" r:id="rId20"/>
    <p:sldId id="1119" r:id="rId21"/>
    <p:sldId id="1120" r:id="rId22"/>
    <p:sldId id="1121" r:id="rId23"/>
    <p:sldId id="1122" r:id="rId24"/>
    <p:sldId id="1123" r:id="rId25"/>
    <p:sldId id="1124" r:id="rId26"/>
    <p:sldId id="1125" r:id="rId27"/>
    <p:sldId id="1126" r:id="rId28"/>
    <p:sldId id="1127" r:id="rId29"/>
    <p:sldId id="1128" r:id="rId30"/>
    <p:sldId id="1129" r:id="rId31"/>
    <p:sldId id="1132" r:id="rId32"/>
    <p:sldId id="1133" r:id="rId33"/>
    <p:sldId id="1134" r:id="rId34"/>
    <p:sldId id="1135" r:id="rId35"/>
    <p:sldId id="1136" r:id="rId36"/>
    <p:sldId id="1137" r:id="rId37"/>
    <p:sldId id="1138" r:id="rId38"/>
    <p:sldId id="1139" r:id="rId39"/>
    <p:sldId id="1140" r:id="rId40"/>
    <p:sldId id="1141" r:id="rId41"/>
    <p:sldId id="1142" r:id="rId42"/>
    <p:sldId id="1143" r:id="rId43"/>
    <p:sldId id="1144" r:id="rId44"/>
    <p:sldId id="1145" r:id="rId45"/>
    <p:sldId id="1146" r:id="rId46"/>
    <p:sldId id="1147" r:id="rId47"/>
    <p:sldId id="1148" r:id="rId48"/>
    <p:sldId id="1149" r:id="rId49"/>
    <p:sldId id="1150" r:id="rId50"/>
    <p:sldId id="1151" r:id="rId51"/>
    <p:sldId id="1152" r:id="rId52"/>
    <p:sldId id="1153" r:id="rId53"/>
    <p:sldId id="1154" r:id="rId54"/>
    <p:sldId id="442" r:id="rId55"/>
    <p:sldId id="1155" r:id="rId56"/>
    <p:sldId id="1156" r:id="rId57"/>
    <p:sldId id="1157" r:id="rId58"/>
    <p:sldId id="1158" r:id="rId59"/>
    <p:sldId id="1159" r:id="rId60"/>
    <p:sldId id="1160" r:id="rId61"/>
    <p:sldId id="1161" r:id="rId62"/>
    <p:sldId id="1162" r:id="rId63"/>
    <p:sldId id="1163" r:id="rId64"/>
    <p:sldId id="1164" r:id="rId65"/>
    <p:sldId id="1165" r:id="rId66"/>
    <p:sldId id="1166"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Content" id="{5973D931-3BAC-4F30-9C16-B7461F574E40}">
          <p14:sldIdLst>
            <p14:sldId id="992"/>
            <p14:sldId id="1037"/>
            <p14:sldId id="1038"/>
            <p14:sldId id="1104"/>
            <p14:sldId id="1105"/>
            <p14:sldId id="1107"/>
            <p14:sldId id="1109"/>
            <p14:sldId id="1110"/>
            <p14:sldId id="1112"/>
            <p14:sldId id="1113"/>
            <p14:sldId id="1114"/>
            <p14:sldId id="1115"/>
            <p14:sldId id="1116"/>
            <p14:sldId id="1117"/>
            <p14:sldId id="1118"/>
            <p14:sldId id="1119"/>
            <p14:sldId id="1120"/>
            <p14:sldId id="1121"/>
            <p14:sldId id="1122"/>
            <p14:sldId id="1123"/>
            <p14:sldId id="1124"/>
            <p14:sldId id="1125"/>
            <p14:sldId id="1126"/>
            <p14:sldId id="1127"/>
            <p14:sldId id="1128"/>
            <p14:sldId id="1129"/>
            <p14:sldId id="1132"/>
            <p14:sldId id="1133"/>
            <p14:sldId id="1134"/>
            <p14:sldId id="1135"/>
            <p14:sldId id="1136"/>
            <p14:sldId id="1137"/>
            <p14:sldId id="1138"/>
            <p14:sldId id="1139"/>
            <p14:sldId id="1140"/>
            <p14:sldId id="1141"/>
            <p14:sldId id="1142"/>
            <p14:sldId id="1143"/>
            <p14:sldId id="1144"/>
            <p14:sldId id="1145"/>
            <p14:sldId id="1146"/>
            <p14:sldId id="1147"/>
            <p14:sldId id="1148"/>
            <p14:sldId id="1149"/>
            <p14:sldId id="1150"/>
            <p14:sldId id="1151"/>
            <p14:sldId id="1152"/>
            <p14:sldId id="1153"/>
            <p14:sldId id="1154"/>
            <p14:sldId id="442"/>
          </p14:sldIdLst>
        </p14:section>
        <p14:section name="Appendix: Image Descriptions for Unsighted Students" id="{9E859B0B-078E-463E-89A6-21C20DD280C4}">
          <p14:sldIdLst>
            <p14:sldId id="1155"/>
            <p14:sldId id="1156"/>
            <p14:sldId id="1157"/>
            <p14:sldId id="1158"/>
            <p14:sldId id="1159"/>
            <p14:sldId id="1160"/>
            <p14:sldId id="1161"/>
            <p14:sldId id="1162"/>
            <p14:sldId id="1163"/>
            <p14:sldId id="1164"/>
            <p14:sldId id="1165"/>
            <p14:sldId id="1166"/>
          </p14:sldIdLst>
        </p14:section>
      </p14:sectionLst>
    </p:ext>
    <p:ext uri="{EFAFB233-063F-42B5-8137-9DF3F51BA10A}">
      <p15:sldGuideLst xmlns:p15="http://schemas.microsoft.com/office/powerpoint/2012/main">
        <p15:guide id="2" pos="2880" userDrawn="1">
          <p15:clr>
            <a:srgbClr val="A4A3A4"/>
          </p15:clr>
        </p15:guide>
        <p15:guide id="3" orient="horz" pos="2232" userDrawn="1">
          <p15:clr>
            <a:srgbClr val="A4A3A4"/>
          </p15:clr>
        </p15:guide>
        <p15:guide id="4" pos="5664" userDrawn="1">
          <p15:clr>
            <a:srgbClr val="A4A3A4"/>
          </p15:clr>
        </p15:guide>
        <p15:guide id="5" pos="504" userDrawn="1">
          <p15:clr>
            <a:srgbClr val="A4A3A4"/>
          </p15:clr>
        </p15:guide>
        <p15:guide id="6" orient="horz" pos="79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iporen, Laura" initials="CL" lastIdx="4" clrIdx="0">
    <p:extLst>
      <p:ext uri="{19B8F6BF-5375-455C-9EA6-DF929625EA0E}">
        <p15:presenceInfo xmlns:p15="http://schemas.microsoft.com/office/powerpoint/2012/main" userId="S-1-5-21-1645522239-1123561945-839522115-1006658" providerId="AD"/>
      </p:ext>
    </p:extLst>
  </p:cmAuthor>
  <p:cmAuthor id="2" name="Ciporen, Laura" initials="CL [2]" lastIdx="2" clrIdx="1">
    <p:extLst>
      <p:ext uri="{19B8F6BF-5375-455C-9EA6-DF929625EA0E}">
        <p15:presenceInfo xmlns:p15="http://schemas.microsoft.com/office/powerpoint/2012/main" userId="S::laura.ciporen@mheducation.com::567f631f-0624-4179-9d16-569ddce48823" providerId="AD"/>
      </p:ext>
    </p:extLst>
  </p:cmAuthor>
  <p:cmAuthor id="3" name="1769" initials="1" lastIdx="2" clrIdx="2">
    <p:extLst>
      <p:ext uri="{19B8F6BF-5375-455C-9EA6-DF929625EA0E}">
        <p15:presenceInfo xmlns:p15="http://schemas.microsoft.com/office/powerpoint/2012/main" userId="1769"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A9131A"/>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787" autoAdjust="0"/>
    <p:restoredTop sz="92978" autoAdjust="0"/>
  </p:normalViewPr>
  <p:slideViewPr>
    <p:cSldViewPr snapToGrid="0" showGuides="1">
      <p:cViewPr varScale="1">
        <p:scale>
          <a:sx n="101" d="100"/>
          <a:sy n="101" d="100"/>
        </p:scale>
        <p:origin x="1482" y="114"/>
      </p:cViewPr>
      <p:guideLst>
        <p:guide pos="2880"/>
        <p:guide orient="horz" pos="2232"/>
        <p:guide pos="5664"/>
        <p:guide pos="504"/>
        <p:guide orient="horz" pos="792"/>
      </p:guideLst>
    </p:cSldViewPr>
  </p:slideViewPr>
  <p:outlineViewPr>
    <p:cViewPr>
      <p:scale>
        <a:sx n="33" d="100"/>
        <a:sy n="33" d="100"/>
      </p:scale>
      <p:origin x="0" y="-12408"/>
    </p:cViewPr>
  </p:outlin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image" Target="../media/image79.wmf"/><Relationship Id="rId1" Type="http://schemas.openxmlformats.org/officeDocument/2006/relationships/image" Target="../media/image78.wmf"/><Relationship Id="rId6" Type="http://schemas.openxmlformats.org/officeDocument/2006/relationships/image" Target="../media/image83.wmf"/><Relationship Id="rId5" Type="http://schemas.openxmlformats.org/officeDocument/2006/relationships/image" Target="../media/image82.wmf"/><Relationship Id="rId4" Type="http://schemas.openxmlformats.org/officeDocument/2006/relationships/image" Target="../media/image81.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88.wmf"/><Relationship Id="rId2" Type="http://schemas.openxmlformats.org/officeDocument/2006/relationships/image" Target="../media/image87.wmf"/><Relationship Id="rId1" Type="http://schemas.openxmlformats.org/officeDocument/2006/relationships/image" Target="../media/image86.wmf"/><Relationship Id="rId5" Type="http://schemas.openxmlformats.org/officeDocument/2006/relationships/image" Target="../media/image90.wmf"/><Relationship Id="rId4" Type="http://schemas.openxmlformats.org/officeDocument/2006/relationships/image" Target="../media/image89.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96.wmf"/><Relationship Id="rId2" Type="http://schemas.openxmlformats.org/officeDocument/2006/relationships/image" Target="../media/image95.wmf"/><Relationship Id="rId1" Type="http://schemas.openxmlformats.org/officeDocument/2006/relationships/image" Target="../media/image94.wmf"/><Relationship Id="rId6" Type="http://schemas.openxmlformats.org/officeDocument/2006/relationships/image" Target="../media/image99.emf"/><Relationship Id="rId5" Type="http://schemas.openxmlformats.org/officeDocument/2006/relationships/image" Target="../media/image98.wmf"/><Relationship Id="rId4" Type="http://schemas.openxmlformats.org/officeDocument/2006/relationships/image" Target="../media/image97.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7.wmf"/><Relationship Id="rId13" Type="http://schemas.openxmlformats.org/officeDocument/2006/relationships/image" Target="../media/image22.wmf"/><Relationship Id="rId18" Type="http://schemas.openxmlformats.org/officeDocument/2006/relationships/image" Target="../media/image27.wmf"/><Relationship Id="rId3" Type="http://schemas.openxmlformats.org/officeDocument/2006/relationships/image" Target="../media/image12.wmf"/><Relationship Id="rId21" Type="http://schemas.openxmlformats.org/officeDocument/2006/relationships/image" Target="../media/image30.wmf"/><Relationship Id="rId7" Type="http://schemas.openxmlformats.org/officeDocument/2006/relationships/image" Target="../media/image16.wmf"/><Relationship Id="rId12" Type="http://schemas.openxmlformats.org/officeDocument/2006/relationships/image" Target="../media/image21.wmf"/><Relationship Id="rId17" Type="http://schemas.openxmlformats.org/officeDocument/2006/relationships/image" Target="../media/image26.wmf"/><Relationship Id="rId2" Type="http://schemas.openxmlformats.org/officeDocument/2006/relationships/image" Target="../media/image11.wmf"/><Relationship Id="rId16" Type="http://schemas.openxmlformats.org/officeDocument/2006/relationships/image" Target="../media/image25.wmf"/><Relationship Id="rId20" Type="http://schemas.openxmlformats.org/officeDocument/2006/relationships/image" Target="../media/image29.wmf"/><Relationship Id="rId1" Type="http://schemas.openxmlformats.org/officeDocument/2006/relationships/image" Target="../media/image10.wmf"/><Relationship Id="rId6" Type="http://schemas.openxmlformats.org/officeDocument/2006/relationships/image" Target="../media/image15.wmf"/><Relationship Id="rId11" Type="http://schemas.openxmlformats.org/officeDocument/2006/relationships/image" Target="../media/image20.wmf"/><Relationship Id="rId5" Type="http://schemas.openxmlformats.org/officeDocument/2006/relationships/image" Target="../media/image14.wmf"/><Relationship Id="rId15" Type="http://schemas.openxmlformats.org/officeDocument/2006/relationships/image" Target="../media/image24.wmf"/><Relationship Id="rId10" Type="http://schemas.openxmlformats.org/officeDocument/2006/relationships/image" Target="../media/image19.wmf"/><Relationship Id="rId19" Type="http://schemas.openxmlformats.org/officeDocument/2006/relationships/image" Target="../media/image28.wmf"/><Relationship Id="rId4" Type="http://schemas.openxmlformats.org/officeDocument/2006/relationships/image" Target="../media/image13.wmf"/><Relationship Id="rId9" Type="http://schemas.openxmlformats.org/officeDocument/2006/relationships/image" Target="../media/image18.wmf"/><Relationship Id="rId14"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image" Target="../media/image36.wmf"/><Relationship Id="rId7" Type="http://schemas.openxmlformats.org/officeDocument/2006/relationships/image" Target="../media/image40.wmf"/><Relationship Id="rId2" Type="http://schemas.openxmlformats.org/officeDocument/2006/relationships/image" Target="../media/image35.wmf"/><Relationship Id="rId1" Type="http://schemas.openxmlformats.org/officeDocument/2006/relationships/image" Target="../media/image34.wmf"/><Relationship Id="rId6" Type="http://schemas.openxmlformats.org/officeDocument/2006/relationships/image" Target="../media/image39.wmf"/><Relationship Id="rId11" Type="http://schemas.openxmlformats.org/officeDocument/2006/relationships/image" Target="../media/image44.wmf"/><Relationship Id="rId5" Type="http://schemas.openxmlformats.org/officeDocument/2006/relationships/image" Target="../media/image38.wmf"/><Relationship Id="rId10" Type="http://schemas.openxmlformats.org/officeDocument/2006/relationships/image" Target="../media/image43.wmf"/><Relationship Id="rId4" Type="http://schemas.openxmlformats.org/officeDocument/2006/relationships/image" Target="../media/image37.wmf"/><Relationship Id="rId9" Type="http://schemas.openxmlformats.org/officeDocument/2006/relationships/image" Target="../media/image42.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51.wmf"/><Relationship Id="rId13" Type="http://schemas.openxmlformats.org/officeDocument/2006/relationships/image" Target="../media/image22.wmf"/><Relationship Id="rId18" Type="http://schemas.openxmlformats.org/officeDocument/2006/relationships/image" Target="../media/image56.wmf"/><Relationship Id="rId3" Type="http://schemas.openxmlformats.org/officeDocument/2006/relationships/image" Target="../media/image47.wmf"/><Relationship Id="rId21" Type="http://schemas.openxmlformats.org/officeDocument/2006/relationships/image" Target="../media/image59.wmf"/><Relationship Id="rId7" Type="http://schemas.openxmlformats.org/officeDocument/2006/relationships/image" Target="../media/image16.wmf"/><Relationship Id="rId12" Type="http://schemas.openxmlformats.org/officeDocument/2006/relationships/image" Target="../media/image53.wmf"/><Relationship Id="rId17" Type="http://schemas.openxmlformats.org/officeDocument/2006/relationships/image" Target="../media/image26.wmf"/><Relationship Id="rId2" Type="http://schemas.openxmlformats.org/officeDocument/2006/relationships/image" Target="../media/image46.wmf"/><Relationship Id="rId16" Type="http://schemas.openxmlformats.org/officeDocument/2006/relationships/image" Target="../media/image55.wmf"/><Relationship Id="rId20" Type="http://schemas.openxmlformats.org/officeDocument/2006/relationships/image" Target="../media/image58.wmf"/><Relationship Id="rId1" Type="http://schemas.openxmlformats.org/officeDocument/2006/relationships/image" Target="../media/image45.wmf"/><Relationship Id="rId6" Type="http://schemas.openxmlformats.org/officeDocument/2006/relationships/image" Target="../media/image50.wmf"/><Relationship Id="rId11" Type="http://schemas.openxmlformats.org/officeDocument/2006/relationships/image" Target="../media/image20.wmf"/><Relationship Id="rId5" Type="http://schemas.openxmlformats.org/officeDocument/2006/relationships/image" Target="../media/image49.wmf"/><Relationship Id="rId15" Type="http://schemas.openxmlformats.org/officeDocument/2006/relationships/image" Target="../media/image24.wmf"/><Relationship Id="rId10" Type="http://schemas.openxmlformats.org/officeDocument/2006/relationships/image" Target="../media/image52.wmf"/><Relationship Id="rId19" Type="http://schemas.openxmlformats.org/officeDocument/2006/relationships/image" Target="../media/image57.wmf"/><Relationship Id="rId4" Type="http://schemas.openxmlformats.org/officeDocument/2006/relationships/image" Target="../media/image48.wmf"/><Relationship Id="rId9" Type="http://schemas.openxmlformats.org/officeDocument/2006/relationships/image" Target="../media/image18.wmf"/><Relationship Id="rId14" Type="http://schemas.openxmlformats.org/officeDocument/2006/relationships/image" Target="../media/image5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 Id="rId4" Type="http://schemas.openxmlformats.org/officeDocument/2006/relationships/image" Target="../media/image6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66.wmf"/><Relationship Id="rId1" Type="http://schemas.openxmlformats.org/officeDocument/2006/relationships/image" Target="../media/image65.wmf"/><Relationship Id="rId5" Type="http://schemas.openxmlformats.org/officeDocument/2006/relationships/image" Target="../media/image69.wmf"/><Relationship Id="rId4" Type="http://schemas.openxmlformats.org/officeDocument/2006/relationships/image" Target="../media/image6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75.wmf"/><Relationship Id="rId1" Type="http://schemas.openxmlformats.org/officeDocument/2006/relationships/image" Target="../media/image7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0C1A02-B94D-44D6-8AA3-0DD14C84C13F}" type="datetimeFigureOut">
              <a:rPr lang="en-US" smtClean="0"/>
              <a:t>6/26/2023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9E8D09-9492-4554-9C8F-456CB81F32A8}" type="slidenum">
              <a:rPr lang="en-US" smtClean="0"/>
              <a:t>‹#›</a:t>
            </a:fld>
            <a:endParaRPr lang="en-US"/>
          </a:p>
        </p:txBody>
      </p:sp>
    </p:spTree>
    <p:extLst>
      <p:ext uri="{BB962C8B-B14F-4D97-AF65-F5344CB8AC3E}">
        <p14:creationId xmlns:p14="http://schemas.microsoft.com/office/powerpoint/2010/main" val="3020171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open this spreadsheet, you can see how the correlation affects the shape of the efficient set. Enter correlations as integers, ranging from −100 to +100.</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t>42</a:t>
            </a:fld>
            <a:endParaRPr lang="en-US"/>
          </a:p>
        </p:txBody>
      </p:sp>
    </p:spTree>
    <p:extLst>
      <p:ext uri="{BB962C8B-B14F-4D97-AF65-F5344CB8AC3E}">
        <p14:creationId xmlns:p14="http://schemas.microsoft.com/office/powerpoint/2010/main" val="923624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9A7A27-C7DA-4E20-8877-F9D8D7F61956}" type="slidenum">
              <a:rPr lang="en-US" smtClean="0"/>
              <a:t>50</a:t>
            </a:fld>
            <a:endParaRPr lang="en-US"/>
          </a:p>
        </p:txBody>
      </p:sp>
    </p:spTree>
    <p:extLst>
      <p:ext uri="{BB962C8B-B14F-4D97-AF65-F5344CB8AC3E}">
        <p14:creationId xmlns:p14="http://schemas.microsoft.com/office/powerpoint/2010/main" val="4005741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W/Cover">
    <p:spTree>
      <p:nvGrpSpPr>
        <p:cNvPr id="1" name=""/>
        <p:cNvGrpSpPr/>
        <p:nvPr/>
      </p:nvGrpSpPr>
      <p:grpSpPr>
        <a:xfrm>
          <a:off x="0" y="0"/>
          <a:ext cx="0" cy="0"/>
          <a:chOff x="0" y="0"/>
          <a:chExt cx="0" cy="0"/>
        </a:xfrm>
      </p:grpSpPr>
      <p:grpSp>
        <p:nvGrpSpPr>
          <p:cNvPr id="20" name="MHE Official Background, fixed">
            <a:extLst>
              <a:ext uri="{C183D7F6-B498-43B3-948B-1728B52AA6E4}">
                <adec:decorative xmlns:adec="http://schemas.microsoft.com/office/drawing/2017/decorative" val="1"/>
              </a:ext>
            </a:extLst>
          </p:cNvPr>
          <p:cNvGrpSpPr/>
          <p:nvPr userDrawn="1"/>
        </p:nvGrpSpPr>
        <p:grpSpPr>
          <a:xfrm>
            <a:off x="346105" y="2099014"/>
            <a:ext cx="3863458" cy="3863458"/>
            <a:chOff x="331115" y="2099014"/>
            <a:chExt cx="3863458" cy="3863458"/>
          </a:xfrm>
        </p:grpSpPr>
        <p:sp>
          <p:nvSpPr>
            <p:cNvPr id="13" name="Rectangle 12">
              <a:extLst>
                <a:ext uri="{FF2B5EF4-FFF2-40B4-BE49-F238E27FC236}">
                  <a16:creationId xmlns:a16="http://schemas.microsoft.com/office/drawing/2014/main" id="{FD9DDEA9-6897-2B48-BA6A-9075880AA615}"/>
                </a:ext>
              </a:extLst>
            </p:cNvPr>
            <p:cNvSpPr/>
            <p:nvPr userDrawn="1"/>
          </p:nvSpPr>
          <p:spPr>
            <a:xfrm>
              <a:off x="331115" y="2099014"/>
              <a:ext cx="3863458" cy="3863458"/>
            </a:xfrm>
            <a:prstGeom prst="rect">
              <a:avLst/>
            </a:prstGeom>
            <a:solidFill>
              <a:srgbClr val="720F1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2AD1ADE-6D88-5C48-9EEF-7E081C733011}"/>
                </a:ext>
              </a:extLst>
            </p:cNvPr>
            <p:cNvSpPr/>
            <p:nvPr userDrawn="1"/>
          </p:nvSpPr>
          <p:spPr>
            <a:xfrm>
              <a:off x="467612" y="2368353"/>
              <a:ext cx="3457621" cy="3457621"/>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FE6DE48-1064-2849-AF2D-2E29711B1885}"/>
                </a:ext>
              </a:extLst>
            </p:cNvPr>
            <p:cNvSpPr/>
            <p:nvPr userDrawn="1"/>
          </p:nvSpPr>
          <p:spPr>
            <a:xfrm>
              <a:off x="599258" y="2898475"/>
              <a:ext cx="2793799" cy="2792652"/>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7" name="Title"/>
          <p:cNvSpPr>
            <a:spLocks noGrp="1"/>
          </p:cNvSpPr>
          <p:nvPr>
            <p:ph type="ctrTitle" hasCustomPrompt="1"/>
          </p:nvPr>
        </p:nvSpPr>
        <p:spPr>
          <a:xfrm>
            <a:off x="621792" y="3140014"/>
            <a:ext cx="2788920" cy="1157665"/>
          </a:xfrm>
          <a:prstGeom prst="rect">
            <a:avLst/>
          </a:prstGeom>
        </p:spPr>
        <p:txBody>
          <a:bodyPr anchor="b">
            <a:noAutofit/>
          </a:bodyPr>
          <a:lstStyle>
            <a:lvl1pPr algn="l">
              <a:lnSpc>
                <a:spcPct val="100000"/>
              </a:lnSpc>
              <a:defRPr sz="2600" b="1">
                <a:solidFill>
                  <a:schemeClr val="bg1"/>
                </a:solidFill>
              </a:defRPr>
            </a:lvl1pPr>
          </a:lstStyle>
          <a:p>
            <a:r>
              <a:rPr lang="en-US" dirty="0"/>
              <a:t>Presentation Title</a:t>
            </a:r>
          </a:p>
        </p:txBody>
      </p:sp>
      <p:sp>
        <p:nvSpPr>
          <p:cNvPr id="8" name="Subtitle"/>
          <p:cNvSpPr>
            <a:spLocks noGrp="1"/>
          </p:cNvSpPr>
          <p:nvPr>
            <p:ph type="subTitle" idx="1" hasCustomPrompt="1"/>
          </p:nvPr>
        </p:nvSpPr>
        <p:spPr>
          <a:xfrm>
            <a:off x="621792" y="4261103"/>
            <a:ext cx="2788920" cy="612821"/>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13232" y="4919472"/>
            <a:ext cx="25328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p:ph type="body" sz="quarter" idx="10" hasCustomPrompt="1"/>
          </p:nvPr>
        </p:nvSpPr>
        <p:spPr>
          <a:xfrm>
            <a:off x="621792" y="5093208"/>
            <a:ext cx="2788920" cy="576185"/>
          </a:xfrm>
          <a:prstGeom prst="rect">
            <a:avLst/>
          </a:prstGeom>
        </p:spPr>
        <p:txBody>
          <a:bodyPr/>
          <a:lstStyle>
            <a:lvl1pPr>
              <a:spcBef>
                <a:spcPts val="0"/>
              </a:spcBef>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Extra Text</a:t>
            </a:r>
          </a:p>
        </p:txBody>
      </p:sp>
      <p:sp>
        <p:nvSpPr>
          <p:cNvPr id="3" name="Cover Placeholder">
            <a:extLst>
              <a:ext uri="{FF2B5EF4-FFF2-40B4-BE49-F238E27FC236}">
                <a16:creationId xmlns:a16="http://schemas.microsoft.com/office/drawing/2014/main" id="{67C61915-1FDF-4DF1-95F4-8BAC894B4DC1}"/>
              </a:ext>
            </a:extLst>
          </p:cNvPr>
          <p:cNvSpPr>
            <a:spLocks noGrp="1"/>
          </p:cNvSpPr>
          <p:nvPr>
            <p:ph type="pic" sz="quarter" idx="11" hasCustomPrompt="1"/>
          </p:nvPr>
        </p:nvSpPr>
        <p:spPr>
          <a:xfrm>
            <a:off x="4572000" y="1450229"/>
            <a:ext cx="4229100" cy="4976453"/>
          </a:xfrm>
          <a:prstGeom prst="rect">
            <a:avLst/>
          </a:prstGeom>
        </p:spPr>
        <p:txBody>
          <a:bodyPr/>
          <a:lstStyle>
            <a:lvl1pPr>
              <a:defRPr/>
            </a:lvl1pPr>
          </a:lstStyle>
          <a:p>
            <a:r>
              <a:rPr lang="en-US" dirty="0"/>
              <a:t>Optional: Include Cover Here</a:t>
            </a:r>
          </a:p>
        </p:txBody>
      </p:sp>
      <p:sp>
        <p:nvSpPr>
          <p:cNvPr id="2" name="Long Copyright">
            <a:extLst>
              <a:ext uri="{FF2B5EF4-FFF2-40B4-BE49-F238E27FC236}">
                <a16:creationId xmlns:a16="http://schemas.microsoft.com/office/drawing/2014/main" id="{8AC4EEC4-5547-4185-92E7-A6CAF888043F}"/>
              </a:ext>
            </a:extLst>
          </p:cNvPr>
          <p:cNvSpPr>
            <a:spLocks noGrp="1"/>
          </p:cNvSpPr>
          <p:nvPr>
            <p:ph type="ftr" sz="quarter" idx="12"/>
          </p:nvPr>
        </p:nvSpPr>
        <p:spPr>
          <a:xfrm>
            <a:off x="0" y="6478438"/>
            <a:ext cx="9144000" cy="374266"/>
          </a:xfrm>
        </p:spPr>
        <p:txBody>
          <a:bodyPr/>
          <a:lstStyle>
            <a:lvl1pPr algn="ctr">
              <a:defRPr>
                <a:solidFill>
                  <a:schemeClr val="tx1">
                    <a:lumMod val="50000"/>
                    <a:lumOff val="50000"/>
                  </a:schemeClr>
                </a:solidFill>
              </a:defRPr>
            </a:lvl1pPr>
          </a:lstStyle>
          <a:p>
            <a:pPr defTabSz="457200">
              <a:spcBef>
                <a:spcPct val="20000"/>
              </a:spcBef>
              <a:defRPr/>
            </a:pPr>
            <a:r>
              <a:rPr lang="en-US" dirty="0"/>
              <a:t>© &lt; add the year&gt; McGraw Hill. All rights reserved. Authorized only for instructor use in the classroom.</a:t>
            </a:r>
          </a:p>
          <a:p>
            <a:pPr defTabSz="457200">
              <a:spcBef>
                <a:spcPct val="20000"/>
              </a:spcBef>
              <a:defRPr/>
            </a:pPr>
            <a:r>
              <a:rPr lang="en-US" dirty="0"/>
              <a:t>No reproduction or further distribution permitted without the prior written consent of McGraw Hill.</a:t>
            </a:r>
          </a:p>
        </p:txBody>
      </p:sp>
    </p:spTree>
    <p:extLst>
      <p:ext uri="{BB962C8B-B14F-4D97-AF65-F5344CB8AC3E}">
        <p14:creationId xmlns:p14="http://schemas.microsoft.com/office/powerpoint/2010/main" val="1001655917"/>
      </p:ext>
    </p:extLst>
  </p:cSld>
  <p:clrMapOvr>
    <a:masterClrMapping/>
  </p:clrMapOvr>
  <p:extLst>
    <p:ext uri="{DCECCB84-F9BA-43D5-87BE-67443E8EF086}">
      <p15:sldGuideLst xmlns:p15="http://schemas.microsoft.com/office/powerpoint/2012/main">
        <p15:guide id="1" orient="horz" pos="957">
          <p15:clr>
            <a:srgbClr val="FBAE40"/>
          </p15:clr>
        </p15:guide>
        <p15:guide id="2" orient="horz" pos="410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2632364" y="304800"/>
            <a:ext cx="6168736"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pic>
        <p:nvPicPr>
          <p:cNvPr id="10" name="Picture 9" descr="Adapting to Change logo.">
            <a:extLst>
              <a:ext uri="{FF2B5EF4-FFF2-40B4-BE49-F238E27FC236}">
                <a16:creationId xmlns:a16="http://schemas.microsoft.com/office/drawing/2014/main" id="{A0A183BC-7319-45B8-B0D2-D92CDB14409F}"/>
              </a:ext>
            </a:extLst>
          </p:cNvPr>
          <p:cNvPicPr>
            <a:picLocks noChangeAspect="1"/>
          </p:cNvPicPr>
          <p:nvPr userDrawn="1"/>
        </p:nvPicPr>
        <p:blipFill>
          <a:blip r:embed="rId2"/>
          <a:stretch>
            <a:fillRect/>
          </a:stretch>
        </p:blipFill>
        <p:spPr>
          <a:xfrm>
            <a:off x="55420" y="207110"/>
            <a:ext cx="2472744" cy="824248"/>
          </a:xfrm>
          <a:prstGeom prst="rect">
            <a:avLst/>
          </a:prstGeom>
        </p:spPr>
      </p:pic>
    </p:spTree>
    <p:extLst>
      <p:ext uri="{BB962C8B-B14F-4D97-AF65-F5344CB8AC3E}">
        <p14:creationId xmlns:p14="http://schemas.microsoft.com/office/powerpoint/2010/main" val="624793107"/>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2632364" y="304800"/>
            <a:ext cx="6168736"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2886217"/>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8" name="Content Placeholder 1">
            <a:extLst>
              <a:ext uri="{FF2B5EF4-FFF2-40B4-BE49-F238E27FC236}">
                <a16:creationId xmlns:a16="http://schemas.microsoft.com/office/drawing/2014/main" id="{DFC2A6F8-97FC-43BF-92B6-FFCCF20D98D7}"/>
              </a:ext>
            </a:extLst>
          </p:cNvPr>
          <p:cNvSpPr>
            <a:spLocks noGrp="1"/>
          </p:cNvSpPr>
          <p:nvPr>
            <p:ph sz="quarter" idx="14" hasCustomPrompt="1"/>
          </p:nvPr>
        </p:nvSpPr>
        <p:spPr>
          <a:xfrm>
            <a:off x="342900" y="4275652"/>
            <a:ext cx="8458200" cy="1971327"/>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pic>
        <p:nvPicPr>
          <p:cNvPr id="10" name="Picture 9" descr="Adapting to Change logo.">
            <a:extLst>
              <a:ext uri="{FF2B5EF4-FFF2-40B4-BE49-F238E27FC236}">
                <a16:creationId xmlns:a16="http://schemas.microsoft.com/office/drawing/2014/main" id="{A0A183BC-7319-45B8-B0D2-D92CDB14409F}"/>
              </a:ext>
            </a:extLst>
          </p:cNvPr>
          <p:cNvPicPr>
            <a:picLocks noChangeAspect="1"/>
          </p:cNvPicPr>
          <p:nvPr userDrawn="1"/>
        </p:nvPicPr>
        <p:blipFill>
          <a:blip r:embed="rId2"/>
          <a:stretch>
            <a:fillRect/>
          </a:stretch>
        </p:blipFill>
        <p:spPr>
          <a:xfrm>
            <a:off x="55420" y="207110"/>
            <a:ext cx="2472744" cy="824248"/>
          </a:xfrm>
          <a:prstGeom prst="rect">
            <a:avLst/>
          </a:prstGeom>
        </p:spPr>
      </p:pic>
    </p:spTree>
    <p:extLst>
      <p:ext uri="{BB962C8B-B14F-4D97-AF65-F5344CB8AC3E}">
        <p14:creationId xmlns:p14="http://schemas.microsoft.com/office/powerpoint/2010/main" val="765222957"/>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2632364" y="304800"/>
            <a:ext cx="6168736"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pic>
        <p:nvPicPr>
          <p:cNvPr id="12" name="Picture 11" descr="Reaching beyond our borders icon.">
            <a:extLst>
              <a:ext uri="{FF2B5EF4-FFF2-40B4-BE49-F238E27FC236}">
                <a16:creationId xmlns:a16="http://schemas.microsoft.com/office/drawing/2014/main" id="{6B5ACA4D-D63F-4493-A4F0-FFA2A5827540}"/>
              </a:ext>
            </a:extLst>
          </p:cNvPr>
          <p:cNvPicPr>
            <a:picLocks noChangeAspect="1"/>
          </p:cNvPicPr>
          <p:nvPr userDrawn="1"/>
        </p:nvPicPr>
        <p:blipFill>
          <a:blip r:embed="rId2"/>
          <a:stretch>
            <a:fillRect/>
          </a:stretch>
        </p:blipFill>
        <p:spPr>
          <a:xfrm>
            <a:off x="28124" y="217261"/>
            <a:ext cx="2514600" cy="803946"/>
          </a:xfrm>
          <a:prstGeom prst="rect">
            <a:avLst/>
          </a:prstGeom>
        </p:spPr>
      </p:pic>
    </p:spTree>
    <p:extLst>
      <p:ext uri="{BB962C8B-B14F-4D97-AF65-F5344CB8AC3E}">
        <p14:creationId xmlns:p14="http://schemas.microsoft.com/office/powerpoint/2010/main" val="2367333426"/>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Horizontal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2838091"/>
          </a:xfrm>
          <a:prstGeom prst="rect">
            <a:avLst/>
          </a:prstGeom>
        </p:spPr>
        <p:txBody>
          <a:bodyPr/>
          <a:lstStyle>
            <a:lvl1pPr>
              <a:defRPr sz="2400"/>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4343400"/>
            <a:ext cx="8458200" cy="1905000"/>
          </a:xfrm>
        </p:spPr>
        <p:txBody>
          <a:bodyPr/>
          <a:lstStyle>
            <a:lvl1pPr>
              <a:defRPr sz="2400"/>
            </a:lvl1pPr>
            <a:lvl2pPr marL="292608" indent="-292608">
              <a:spcBef>
                <a:spcPts val="1000"/>
              </a:spcBef>
              <a:spcAft>
                <a:spcPts val="0"/>
              </a:spcAft>
              <a:defRPr/>
            </a:lvl2pPr>
            <a:lvl4pPr marL="455613" indent="0">
              <a:buNone/>
              <a:defRPr/>
            </a:lvl4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0" y="6684963"/>
            <a:ext cx="6972300" cy="173037"/>
          </a:xfrm>
        </p:spPr>
        <p:txBody>
          <a:bodyPr vert="horz" lIns="91440" tIns="45720" rIns="91440" bIns="45720" rtlCol="0" anchor="ctr">
            <a:noAutofit/>
          </a:bodyPr>
          <a:lstStyle>
            <a:lvl1pPr>
              <a:defRPr lang="en-US" sz="800" dirty="0">
                <a:solidFill>
                  <a:schemeClr val="tx1">
                    <a:lumMod val="65000"/>
                    <a:lumOff val="35000"/>
                  </a:schemeClr>
                </a:solidFill>
              </a:defRPr>
            </a:lvl1pPr>
          </a:lstStyle>
          <a:p>
            <a:pPr lvl="0" algn="r"/>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3422933013"/>
      </p:ext>
    </p:extLst>
  </p:cSld>
  <p:clrMapOvr>
    <a:masterClrMapping/>
  </p:clrMapOvr>
  <p:extLst>
    <p:ext uri="{DCECCB84-F9BA-43D5-87BE-67443E8EF086}">
      <p15:sldGuideLst xmlns:p15="http://schemas.microsoft.com/office/powerpoint/2012/main">
        <p15:guide id="1" orient="horz" pos="2592" userDrawn="1">
          <p15:clr>
            <a:srgbClr val="FBAE40"/>
          </p15:clr>
        </p15:guide>
        <p15:guide id="2" orient="horz" pos="2736"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wo Horizontal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2885209"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5915890" y="1276709"/>
            <a:ext cx="2885209" cy="4971691"/>
          </a:xfrm>
        </p:spPr>
        <p:txBody>
          <a:bodyPr/>
          <a:lstStyle>
            <a:lvl1pPr>
              <a:defRPr/>
            </a:lvl1pPr>
            <a:lvl2pPr marL="292608" indent="-292608">
              <a:spcBef>
                <a:spcPts val="1000"/>
              </a:spcBef>
              <a:spcAft>
                <a:spcPts val="0"/>
              </a:spcAft>
              <a:defRPr/>
            </a:lvl2pPr>
            <a:lvl4pPr marL="455613" indent="0">
              <a:buNone/>
              <a:defRPr/>
            </a:lvl4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0" y="6684963"/>
            <a:ext cx="6972300" cy="173037"/>
          </a:xfrm>
        </p:spPr>
        <p:txBody>
          <a:bodyPr vert="horz" lIns="91440" tIns="45720" rIns="91440" bIns="45720" rtlCol="0" anchor="ctr">
            <a:noAutofit/>
          </a:bodyPr>
          <a:lstStyle>
            <a:lvl1pPr>
              <a:defRPr lang="en-US" sz="800" dirty="0">
                <a:solidFill>
                  <a:schemeClr val="tx1">
                    <a:lumMod val="65000"/>
                    <a:lumOff val="35000"/>
                  </a:schemeClr>
                </a:solidFill>
              </a:defRPr>
            </a:lvl1pPr>
          </a:lstStyle>
          <a:p>
            <a:pPr lvl="0" algn="r"/>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
        <p:nvSpPr>
          <p:cNvPr id="8" name="Content Placeholder 1">
            <a:extLst>
              <a:ext uri="{FF2B5EF4-FFF2-40B4-BE49-F238E27FC236}">
                <a16:creationId xmlns:a16="http://schemas.microsoft.com/office/drawing/2014/main" id="{AFC6CBC7-BAAC-424A-9874-C0A2733A2711}"/>
              </a:ext>
            </a:extLst>
          </p:cNvPr>
          <p:cNvSpPr>
            <a:spLocks noGrp="1"/>
          </p:cNvSpPr>
          <p:nvPr>
            <p:ph sz="quarter" idx="15" hasCustomPrompt="1"/>
          </p:nvPr>
        </p:nvSpPr>
        <p:spPr>
          <a:xfrm>
            <a:off x="2961419" y="1290559"/>
            <a:ext cx="2885209"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Tree>
    <p:extLst>
      <p:ext uri="{BB962C8B-B14F-4D97-AF65-F5344CB8AC3E}">
        <p14:creationId xmlns:p14="http://schemas.microsoft.com/office/powerpoint/2010/main" val="374121542"/>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wo Horizontal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1577327"/>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2916383"/>
            <a:ext cx="8458200" cy="1577327"/>
          </a:xfrm>
        </p:spPr>
        <p:txBody>
          <a:bodyPr/>
          <a:lstStyle>
            <a:lvl1pPr>
              <a:defRPr/>
            </a:lvl1pPr>
            <a:lvl2pPr marL="292608" indent="-292608">
              <a:spcBef>
                <a:spcPts val="1000"/>
              </a:spcBef>
              <a:spcAft>
                <a:spcPts val="0"/>
              </a:spcAft>
              <a:defRPr/>
            </a:lvl2pPr>
            <a:lvl4pPr marL="455613" indent="0">
              <a:buNone/>
              <a:defRPr/>
            </a:lvl4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0" y="6684963"/>
            <a:ext cx="6972300" cy="173037"/>
          </a:xfrm>
        </p:spPr>
        <p:txBody>
          <a:bodyPr vert="horz" lIns="91440" tIns="45720" rIns="91440" bIns="45720" rtlCol="0" anchor="ctr">
            <a:noAutofit/>
          </a:bodyPr>
          <a:lstStyle>
            <a:lvl1pPr>
              <a:defRPr lang="en-US" sz="800" dirty="0">
                <a:solidFill>
                  <a:schemeClr val="tx1">
                    <a:lumMod val="65000"/>
                    <a:lumOff val="35000"/>
                  </a:schemeClr>
                </a:solidFill>
              </a:defRPr>
            </a:lvl1pPr>
          </a:lstStyle>
          <a:p>
            <a:pPr lvl="0" algn="r"/>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
        <p:nvSpPr>
          <p:cNvPr id="8" name="Content Placeholder 2">
            <a:extLst>
              <a:ext uri="{FF2B5EF4-FFF2-40B4-BE49-F238E27FC236}">
                <a16:creationId xmlns:a16="http://schemas.microsoft.com/office/drawing/2014/main" id="{7C02FDC4-9007-47FA-8867-BFB4513F337E}"/>
              </a:ext>
            </a:extLst>
          </p:cNvPr>
          <p:cNvSpPr>
            <a:spLocks noGrp="1"/>
          </p:cNvSpPr>
          <p:nvPr>
            <p:ph sz="quarter" idx="15" hasCustomPrompt="1"/>
          </p:nvPr>
        </p:nvSpPr>
        <p:spPr>
          <a:xfrm>
            <a:off x="356750" y="4648197"/>
            <a:ext cx="8458200" cy="1577327"/>
          </a:xfrm>
        </p:spPr>
        <p:txBody>
          <a:bodyPr/>
          <a:lstStyle>
            <a:lvl1pPr>
              <a:defRPr/>
            </a:lvl1pPr>
            <a:lvl2pPr marL="292608" indent="-292608">
              <a:spcBef>
                <a:spcPts val="1000"/>
              </a:spcBef>
              <a:spcAft>
                <a:spcPts val="0"/>
              </a:spcAft>
              <a:defRPr/>
            </a:lvl2pPr>
            <a:lvl4pPr marL="455613" indent="0">
              <a:buNone/>
              <a:defRPr/>
            </a:lvl4pPr>
          </a:lstStyle>
          <a:p>
            <a:pPr lvl="0"/>
            <a:r>
              <a:rPr lang="en-US" dirty="0"/>
              <a:t>Slide Content 2</a:t>
            </a:r>
          </a:p>
          <a:p>
            <a:pPr lvl="1"/>
            <a:r>
              <a:rPr lang="en-US" dirty="0"/>
              <a:t>Second level</a:t>
            </a:r>
          </a:p>
          <a:p>
            <a:pPr lvl="2"/>
            <a:r>
              <a:rPr lang="en-US" dirty="0"/>
              <a:t>Third level</a:t>
            </a:r>
          </a:p>
        </p:txBody>
      </p:sp>
    </p:spTree>
    <p:extLst>
      <p:ext uri="{BB962C8B-B14F-4D97-AF65-F5344CB8AC3E}">
        <p14:creationId xmlns:p14="http://schemas.microsoft.com/office/powerpoint/2010/main" val="2620176990"/>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mpariso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40767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4724400" y="1273051"/>
            <a:ext cx="4076700" cy="4991100"/>
          </a:xfrm>
        </p:spPr>
        <p:txBody>
          <a:bodyPr/>
          <a:lstStyle>
            <a:lvl1pPr>
              <a:defRPr/>
            </a:lvl1pPr>
            <a:lvl2pPr marL="292608" indent="-292608">
              <a:spcBef>
                <a:spcPts val="1000"/>
              </a:spcBef>
              <a:spcAft>
                <a:spcPts val="0"/>
              </a:spcAft>
              <a:defRPr/>
            </a:lvl2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478815702"/>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wo Compariso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2022764" y="192490"/>
            <a:ext cx="6778335"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pic>
        <p:nvPicPr>
          <p:cNvPr id="4" name="Picture 3">
            <a:extLst>
              <a:ext uri="{FF2B5EF4-FFF2-40B4-BE49-F238E27FC236}">
                <a16:creationId xmlns:a16="http://schemas.microsoft.com/office/drawing/2014/main" id="{15A7E40D-2A6B-4B43-8474-A1C9EAF1D337}"/>
              </a:ext>
            </a:extLst>
          </p:cNvPr>
          <p:cNvPicPr>
            <a:picLocks noChangeAspect="1"/>
          </p:cNvPicPr>
          <p:nvPr userDrawn="1"/>
        </p:nvPicPr>
        <p:blipFill>
          <a:blip r:embed="rId2"/>
          <a:stretch>
            <a:fillRect/>
          </a:stretch>
        </p:blipFill>
        <p:spPr>
          <a:xfrm>
            <a:off x="342900" y="399540"/>
            <a:ext cx="1531522" cy="420120"/>
          </a:xfrm>
          <a:prstGeom prst="rect">
            <a:avLst/>
          </a:prstGeom>
        </p:spPr>
      </p:pic>
    </p:spTree>
    <p:extLst>
      <p:ext uri="{BB962C8B-B14F-4D97-AF65-F5344CB8AC3E}">
        <p14:creationId xmlns:p14="http://schemas.microsoft.com/office/powerpoint/2010/main" val="482981918"/>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ne Main One Secondary">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5791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6418052" y="1257300"/>
            <a:ext cx="2383047" cy="4991100"/>
          </a:xfrm>
        </p:spPr>
        <p:txBody>
          <a:bodyPr/>
          <a:lstStyle>
            <a:lvl1pPr>
              <a:defRPr/>
            </a:lvl1pPr>
            <a:lvl2pPr marL="292608" indent="-292608">
              <a:spcBef>
                <a:spcPts val="1000"/>
              </a:spcBef>
              <a:spcAft>
                <a:spcPts val="0"/>
              </a:spcAft>
              <a:defRPr/>
            </a:lvl2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marL="0" marR="0" indent="0" algn="ctr" defTabSz="914400" rtl="0" eaLnBrk="1" fontAlgn="auto" latinLnBrk="0" hangingPunct="1">
              <a:lnSpc>
                <a:spcPct val="100000"/>
              </a:lnSpc>
              <a:spcBef>
                <a:spcPts val="0"/>
              </a:spcBef>
              <a:spcAft>
                <a:spcPts val="800"/>
              </a:spcAft>
              <a:buClrTx/>
              <a:buSzTx/>
              <a:buFont typeface="Arial" panose="020B0604020202020204" pitchFamily="34" charset="0"/>
              <a:buNone/>
              <a:tabLst/>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1446962700"/>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4" pos="4032" userDrawn="1">
          <p15:clr>
            <a:srgbClr val="FBAE40"/>
          </p15:clr>
        </p15:guide>
        <p15:guide id="5" pos="386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with Third as Accent">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2838091"/>
          </a:xfrm>
          <a:prstGeom prst="rect">
            <a:avLst/>
          </a:prstGeom>
        </p:spPr>
        <p:txBody>
          <a:bodyPr/>
          <a:lstStyle>
            <a:lvl1pPr>
              <a:spcBef>
                <a:spcPts val="1000"/>
              </a:spcBef>
              <a:spcAft>
                <a:spcPts val="0"/>
              </a:spcAft>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1" y="4343400"/>
            <a:ext cx="5791200" cy="1905000"/>
          </a:xfrm>
        </p:spPr>
        <p:txBody>
          <a:bodyPr/>
          <a:lstStyle>
            <a:lvl1pPr>
              <a:spcBef>
                <a:spcPts val="1000"/>
              </a:spcBef>
              <a:spcAft>
                <a:spcPts val="0"/>
              </a:spcAft>
              <a:defRPr/>
            </a:lvl1pPr>
            <a:lvl2pPr marL="292608" indent="-292608">
              <a:spcBef>
                <a:spcPts val="1000"/>
              </a:spcBef>
              <a:spcAft>
                <a:spcPts val="0"/>
              </a:spcAft>
              <a:defRPr/>
            </a:lvl2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22432755-BCF5-451F-968D-CFFD10D87BE2}"/>
              </a:ext>
            </a:extLst>
          </p:cNvPr>
          <p:cNvSpPr>
            <a:spLocks noGrp="1"/>
          </p:cNvSpPr>
          <p:nvPr>
            <p:ph sz="quarter" idx="15" hasCustomPrompt="1"/>
          </p:nvPr>
        </p:nvSpPr>
        <p:spPr>
          <a:xfrm>
            <a:off x="6400800" y="4343400"/>
            <a:ext cx="2400300" cy="1905000"/>
          </a:xfrm>
        </p:spPr>
        <p:txBody>
          <a:bodyPr/>
          <a:lstStyle>
            <a:lvl1pPr>
              <a:spcBef>
                <a:spcPts val="1000"/>
              </a:spcBef>
              <a:spcAft>
                <a:spcPts val="0"/>
              </a:spcAft>
              <a:defRPr/>
            </a:lvl1pPr>
            <a:lvl2pPr marL="292608" indent="-292608">
              <a:spcBef>
                <a:spcPts val="1000"/>
              </a:spcBef>
              <a:spcAft>
                <a:spcPts val="0"/>
              </a:spcAft>
              <a:defRPr/>
            </a:lvl2pPr>
          </a:lstStyle>
          <a:p>
            <a:pPr lvl="0"/>
            <a:r>
              <a:rPr lang="en-US" dirty="0"/>
              <a:t>Slide Content 3</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4100005588"/>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4" pos="4032">
          <p15:clr>
            <a:srgbClr val="FBAE40"/>
          </p15:clr>
        </p15:guide>
        <p15:guide id="5" pos="386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W/Cover">
    <p:spTree>
      <p:nvGrpSpPr>
        <p:cNvPr id="1" name=""/>
        <p:cNvGrpSpPr/>
        <p:nvPr/>
      </p:nvGrpSpPr>
      <p:grpSpPr>
        <a:xfrm>
          <a:off x="0" y="0"/>
          <a:ext cx="0" cy="0"/>
          <a:chOff x="0" y="0"/>
          <a:chExt cx="0" cy="0"/>
        </a:xfrm>
      </p:grpSpPr>
      <p:grpSp>
        <p:nvGrpSpPr>
          <p:cNvPr id="4" name="MHE Altered Background, fixed">
            <a:extLst>
              <a:ext uri="{FF2B5EF4-FFF2-40B4-BE49-F238E27FC236}">
                <a16:creationId xmlns:a16="http://schemas.microsoft.com/office/drawing/2014/main" id="{E2D8ACCF-E5FC-4FE9-9E84-B2A0A6B1EEBA}"/>
              </a:ext>
              <a:ext uri="{C183D7F6-B498-43B3-948B-1728B52AA6E4}">
                <adec:decorative xmlns:adec="http://schemas.microsoft.com/office/drawing/2017/decorative" val="1"/>
              </a:ext>
            </a:extLst>
          </p:cNvPr>
          <p:cNvGrpSpPr/>
          <p:nvPr userDrawn="1"/>
        </p:nvGrpSpPr>
        <p:grpSpPr>
          <a:xfrm>
            <a:off x="342900" y="2095500"/>
            <a:ext cx="3886199" cy="3886199"/>
            <a:chOff x="342900" y="2095500"/>
            <a:chExt cx="3886199" cy="3886199"/>
          </a:xfrm>
        </p:grpSpPr>
        <p:sp>
          <p:nvSpPr>
            <p:cNvPr id="14" name="Rectangle 13">
              <a:extLst>
                <a:ext uri="{FF2B5EF4-FFF2-40B4-BE49-F238E27FC236}">
                  <a16:creationId xmlns:a16="http://schemas.microsoft.com/office/drawing/2014/main" id="{52AD1ADE-6D88-5C48-9EEF-7E081C733011}"/>
                </a:ext>
              </a:extLst>
            </p:cNvPr>
            <p:cNvSpPr/>
            <p:nvPr userDrawn="1"/>
          </p:nvSpPr>
          <p:spPr>
            <a:xfrm>
              <a:off x="342900" y="2095500"/>
              <a:ext cx="3886199" cy="3886199"/>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FE6DE48-1064-2849-AF2D-2E29711B1885}"/>
                </a:ext>
              </a:extLst>
            </p:cNvPr>
            <p:cNvSpPr/>
            <p:nvPr userDrawn="1"/>
          </p:nvSpPr>
          <p:spPr>
            <a:xfrm>
              <a:off x="495300" y="2362200"/>
              <a:ext cx="3429000" cy="3467100"/>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7" name="Title"/>
          <p:cNvSpPr>
            <a:spLocks noGrp="1"/>
          </p:cNvSpPr>
          <p:nvPr userDrawn="1">
            <p:ph type="ctrTitle" hasCustomPrompt="1"/>
          </p:nvPr>
        </p:nvSpPr>
        <p:spPr>
          <a:xfrm>
            <a:off x="621792" y="2608290"/>
            <a:ext cx="3035808" cy="1394084"/>
          </a:xfrm>
          <a:prstGeom prst="rect">
            <a:avLst/>
          </a:prstGeom>
        </p:spPr>
        <p:txBody>
          <a:bodyPr anchor="b">
            <a:noAutofit/>
          </a:bodyPr>
          <a:lstStyle>
            <a:lvl1pPr algn="l">
              <a:lnSpc>
                <a:spcPct val="100000"/>
              </a:lnSpc>
              <a:defRPr sz="2600" b="1">
                <a:solidFill>
                  <a:schemeClr val="bg1"/>
                </a:solidFill>
              </a:defRPr>
            </a:lvl1pPr>
          </a:lstStyle>
          <a:p>
            <a:r>
              <a:rPr lang="en-US" dirty="0"/>
              <a:t>Presentation Title</a:t>
            </a:r>
          </a:p>
        </p:txBody>
      </p:sp>
      <p:sp>
        <p:nvSpPr>
          <p:cNvPr id="8" name="Subtitle"/>
          <p:cNvSpPr>
            <a:spLocks noGrp="1"/>
          </p:cNvSpPr>
          <p:nvPr userDrawn="1">
            <p:ph type="subTitle" idx="1" hasCustomPrompt="1"/>
          </p:nvPr>
        </p:nvSpPr>
        <p:spPr>
          <a:xfrm>
            <a:off x="621792" y="4069830"/>
            <a:ext cx="3035808" cy="804094"/>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13232" y="4919472"/>
            <a:ext cx="25328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userDrawn="1">
            <p:ph type="body" sz="quarter" idx="10" hasCustomPrompt="1"/>
          </p:nvPr>
        </p:nvSpPr>
        <p:spPr>
          <a:xfrm>
            <a:off x="621791" y="5096656"/>
            <a:ext cx="3043303" cy="569626"/>
          </a:xfrm>
          <a:prstGeom prst="rect">
            <a:avLst/>
          </a:prstGeom>
        </p:spPr>
        <p:txBody>
          <a:bodyPr/>
          <a:lstStyle>
            <a:lvl1pPr>
              <a:spcBef>
                <a:spcPts val="0"/>
              </a:spcBef>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Extra Text</a:t>
            </a:r>
          </a:p>
        </p:txBody>
      </p:sp>
      <p:sp>
        <p:nvSpPr>
          <p:cNvPr id="3" name="Cover Placeholder">
            <a:extLst>
              <a:ext uri="{FF2B5EF4-FFF2-40B4-BE49-F238E27FC236}">
                <a16:creationId xmlns:a16="http://schemas.microsoft.com/office/drawing/2014/main" id="{67C61915-1FDF-4DF1-95F4-8BAC894B4DC1}"/>
              </a:ext>
            </a:extLst>
          </p:cNvPr>
          <p:cNvSpPr>
            <a:spLocks noGrp="1"/>
          </p:cNvSpPr>
          <p:nvPr userDrawn="1">
            <p:ph type="pic" sz="quarter" idx="11" hasCustomPrompt="1"/>
          </p:nvPr>
        </p:nvSpPr>
        <p:spPr>
          <a:xfrm>
            <a:off x="4572000" y="1450229"/>
            <a:ext cx="4229100" cy="4976453"/>
          </a:xfrm>
          <a:prstGeom prst="rect">
            <a:avLst/>
          </a:prstGeom>
        </p:spPr>
        <p:txBody>
          <a:bodyPr/>
          <a:lstStyle>
            <a:lvl1pPr>
              <a:defRPr/>
            </a:lvl1pPr>
          </a:lstStyle>
          <a:p>
            <a:r>
              <a:rPr lang="en-US" dirty="0"/>
              <a:t>Optional: Include Cover Here</a:t>
            </a:r>
          </a:p>
        </p:txBody>
      </p:sp>
      <p:sp>
        <p:nvSpPr>
          <p:cNvPr id="2" name="Long Copyright">
            <a:extLst>
              <a:ext uri="{FF2B5EF4-FFF2-40B4-BE49-F238E27FC236}">
                <a16:creationId xmlns:a16="http://schemas.microsoft.com/office/drawing/2014/main" id="{F4607C07-D864-4A1A-8061-D12997CC50CE}"/>
              </a:ext>
            </a:extLst>
          </p:cNvPr>
          <p:cNvSpPr>
            <a:spLocks noGrp="1"/>
          </p:cNvSpPr>
          <p:nvPr>
            <p:ph type="ftr" sz="quarter" idx="12"/>
          </p:nvPr>
        </p:nvSpPr>
        <p:spPr/>
        <p:txBody>
          <a:bodyPr/>
          <a:lstStyle>
            <a:lvl1pPr algn="ctr">
              <a:defRPr/>
            </a:lvl1pPr>
          </a:lstStyle>
          <a:p>
            <a:pPr defTabSz="457200">
              <a:spcBef>
                <a:spcPct val="20000"/>
              </a:spcBef>
              <a:defRPr/>
            </a:pPr>
            <a:r>
              <a:rPr lang="en-US" dirty="0"/>
              <a:t>© &lt; add the year&gt; McGraw Hill. All rights reserved. Authorized only for instructor use in the classroom.</a:t>
            </a:r>
          </a:p>
          <a:p>
            <a:pPr defTabSz="457200">
              <a:spcBef>
                <a:spcPct val="20000"/>
              </a:spcBef>
              <a:defRPr/>
            </a:pPr>
            <a:r>
              <a:rPr lang="en-US" dirty="0"/>
              <a:t>No reproduction or further distribution permitted without the prior written consent of McGraw Hill.</a:t>
            </a:r>
          </a:p>
        </p:txBody>
      </p:sp>
    </p:spTree>
    <p:extLst>
      <p:ext uri="{BB962C8B-B14F-4D97-AF65-F5344CB8AC3E}">
        <p14:creationId xmlns:p14="http://schemas.microsoft.com/office/powerpoint/2010/main" val="2489068921"/>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3768">
          <p15:clr>
            <a:srgbClr val="FBAE40"/>
          </p15:clr>
        </p15:guide>
        <p15:guide id="3" pos="2664">
          <p15:clr>
            <a:srgbClr val="FBAE40"/>
          </p15:clr>
        </p15:guide>
        <p15:guide id="4" pos="2880">
          <p15:clr>
            <a:srgbClr val="FBAE40"/>
          </p15:clr>
        </p15:guide>
        <p15:guide id="5" pos="2472">
          <p15:clr>
            <a:srgbClr val="FBAE40"/>
          </p15:clr>
        </p15:guide>
        <p15:guide id="6" pos="312">
          <p15:clr>
            <a:srgbClr val="FBAE40"/>
          </p15:clr>
        </p15:guide>
        <p15:guide id="7" orient="horz" pos="1488">
          <p15:clr>
            <a:srgbClr val="FBAE40"/>
          </p15:clr>
        </p15:guide>
        <p15:guide id="8" orient="horz" pos="367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x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8458200" cy="612476"/>
          </a:xfrm>
          <a:prstGeom prst="rect">
            <a:avLst/>
          </a:prstGeom>
        </p:spPr>
        <p:txBody>
          <a:bodyPr/>
          <a:lstStyle>
            <a:lvl1pPr>
              <a:spcBef>
                <a:spcPts val="1000"/>
              </a:spcBef>
              <a:spcAft>
                <a:spcPts val="0"/>
              </a:spcAft>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2070496"/>
            <a:ext cx="8458200" cy="649138"/>
          </a:xfrm>
        </p:spPr>
        <p:txBody>
          <a:bodyPr/>
          <a:lstStyle>
            <a:lvl1pPr>
              <a:spcBef>
                <a:spcPts val="1000"/>
              </a:spcBef>
              <a:spcAft>
                <a:spcPts val="0"/>
              </a:spcAft>
              <a:defRPr/>
            </a:lvl1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2900944"/>
            <a:ext cx="8458200" cy="673100"/>
          </a:xfrm>
        </p:spPr>
        <p:txBody>
          <a:bodyPr/>
          <a:lstStyle>
            <a:lvl1pPr>
              <a:spcBef>
                <a:spcPts val="1000"/>
              </a:spcBef>
              <a:spcAft>
                <a:spcPts val="0"/>
              </a:spcAft>
              <a:defRPr/>
            </a:lvl1pPr>
          </a:lstStyle>
          <a:p>
            <a:pPr lvl="0"/>
            <a:r>
              <a:rPr lang="en-US" dirty="0"/>
              <a:t>Slide Content 3</a:t>
            </a:r>
          </a:p>
          <a:p>
            <a:pPr lvl="1"/>
            <a:r>
              <a:rPr lang="en-US" dirty="0"/>
              <a:t>Second level</a:t>
            </a:r>
          </a:p>
          <a:p>
            <a:pPr lvl="2"/>
            <a:r>
              <a:rPr lang="en-US" dirty="0"/>
              <a:t>Third level</a:t>
            </a:r>
          </a:p>
        </p:txBody>
      </p:sp>
      <p:sp>
        <p:nvSpPr>
          <p:cNvPr id="11" name="Content Placeholder 4">
            <a:extLst>
              <a:ext uri="{FF2B5EF4-FFF2-40B4-BE49-F238E27FC236}">
                <a16:creationId xmlns:a16="http://schemas.microsoft.com/office/drawing/2014/main" id="{30BD29E5-BD7B-4CD0-9B09-8F8B24F89FBE}"/>
              </a:ext>
            </a:extLst>
          </p:cNvPr>
          <p:cNvSpPr>
            <a:spLocks noGrp="1"/>
          </p:cNvSpPr>
          <p:nvPr>
            <p:ph sz="quarter" idx="16" hasCustomPrompt="1"/>
          </p:nvPr>
        </p:nvSpPr>
        <p:spPr>
          <a:xfrm>
            <a:off x="342900" y="3755354"/>
            <a:ext cx="8458200" cy="698500"/>
          </a:xfrm>
        </p:spPr>
        <p:txBody>
          <a:bodyPr/>
          <a:lstStyle>
            <a:lvl1pPr>
              <a:spcBef>
                <a:spcPts val="1000"/>
              </a:spcBef>
              <a:spcAft>
                <a:spcPts val="0"/>
              </a:spcAft>
              <a:defRPr/>
            </a:lvl1pPr>
          </a:lstStyle>
          <a:p>
            <a:pPr lvl="0"/>
            <a:r>
              <a:rPr lang="en-US" dirty="0"/>
              <a:t>Slide Content 4</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342900" y="4635164"/>
            <a:ext cx="8458200" cy="698500"/>
          </a:xfrm>
        </p:spPr>
        <p:txBody>
          <a:bodyPr/>
          <a:lstStyle>
            <a:lvl1pPr>
              <a:spcBef>
                <a:spcPts val="1000"/>
              </a:spcBef>
              <a:spcAft>
                <a:spcPts val="0"/>
              </a:spcAft>
              <a:defRPr/>
            </a:lvl1pPr>
          </a:lstStyle>
          <a:p>
            <a:pPr lvl="0"/>
            <a:r>
              <a:rPr lang="en-US" dirty="0"/>
              <a:t>Slide Content 5</a:t>
            </a:r>
          </a:p>
          <a:p>
            <a:pPr lvl="1"/>
            <a:r>
              <a:rPr lang="en-US" dirty="0"/>
              <a:t>Second level</a:t>
            </a:r>
          </a:p>
          <a:p>
            <a:pPr lvl="2"/>
            <a:r>
              <a:rPr lang="en-US" dirty="0"/>
              <a:t>Third level</a:t>
            </a:r>
          </a:p>
        </p:txBody>
      </p:sp>
      <p:sp>
        <p:nvSpPr>
          <p:cNvPr id="15" name="Content Placeholder 6">
            <a:extLst>
              <a:ext uri="{FF2B5EF4-FFF2-40B4-BE49-F238E27FC236}">
                <a16:creationId xmlns:a16="http://schemas.microsoft.com/office/drawing/2014/main" id="{8B728CCD-2639-461B-9841-57505AC13467}"/>
              </a:ext>
            </a:extLst>
          </p:cNvPr>
          <p:cNvSpPr>
            <a:spLocks noGrp="1"/>
          </p:cNvSpPr>
          <p:nvPr>
            <p:ph sz="quarter" idx="18" hasCustomPrompt="1"/>
          </p:nvPr>
        </p:nvSpPr>
        <p:spPr>
          <a:xfrm>
            <a:off x="342900" y="5514975"/>
            <a:ext cx="8458200" cy="733425"/>
          </a:xfrm>
        </p:spPr>
        <p:txBody>
          <a:bodyPr/>
          <a:lstStyle>
            <a:lvl1pPr>
              <a:spcBef>
                <a:spcPts val="1000"/>
              </a:spcBef>
              <a:spcAft>
                <a:spcPts val="0"/>
              </a:spcAft>
              <a:defRPr/>
            </a:lvl1pPr>
          </a:lstStyle>
          <a:p>
            <a:pPr lvl="0"/>
            <a:r>
              <a:rPr lang="en-US" dirty="0"/>
              <a:t>Slide Content 6</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407061431"/>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ix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3915201" cy="612476"/>
          </a:xfrm>
          <a:prstGeom prst="rect">
            <a:avLst/>
          </a:prstGeom>
        </p:spPr>
        <p:txBody>
          <a:bodyPr/>
          <a:lstStyle>
            <a:lvl1pPr>
              <a:spcBef>
                <a:spcPts val="1000"/>
              </a:spcBef>
              <a:spcAft>
                <a:spcPts val="0"/>
              </a:spcAft>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2070496"/>
            <a:ext cx="3915201" cy="649138"/>
          </a:xfrm>
        </p:spPr>
        <p:txBody>
          <a:bodyPr/>
          <a:lstStyle>
            <a:lvl1pPr>
              <a:spcBef>
                <a:spcPts val="1000"/>
              </a:spcBef>
              <a:spcAft>
                <a:spcPts val="0"/>
              </a:spcAft>
              <a:defRPr/>
            </a:lvl1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2900944"/>
            <a:ext cx="3915201" cy="673100"/>
          </a:xfrm>
        </p:spPr>
        <p:txBody>
          <a:bodyPr/>
          <a:lstStyle>
            <a:lvl1pPr>
              <a:spcBef>
                <a:spcPts val="1000"/>
              </a:spcBef>
              <a:spcAft>
                <a:spcPts val="0"/>
              </a:spcAft>
              <a:defRPr/>
            </a:lvl1pPr>
          </a:lstStyle>
          <a:p>
            <a:pPr lvl="0"/>
            <a:r>
              <a:rPr lang="en-US" dirty="0"/>
              <a:t>Slide Content 3</a:t>
            </a:r>
          </a:p>
          <a:p>
            <a:pPr lvl="1"/>
            <a:r>
              <a:rPr lang="en-US" dirty="0"/>
              <a:t>Second level</a:t>
            </a:r>
          </a:p>
          <a:p>
            <a:pPr lvl="2"/>
            <a:r>
              <a:rPr lang="en-US" dirty="0"/>
              <a:t>Third level</a:t>
            </a:r>
          </a:p>
        </p:txBody>
      </p:sp>
      <p:sp>
        <p:nvSpPr>
          <p:cNvPr id="11" name="Content Placeholder 4">
            <a:extLst>
              <a:ext uri="{FF2B5EF4-FFF2-40B4-BE49-F238E27FC236}">
                <a16:creationId xmlns:a16="http://schemas.microsoft.com/office/drawing/2014/main" id="{30BD29E5-BD7B-4CD0-9B09-8F8B24F89FBE}"/>
              </a:ext>
            </a:extLst>
          </p:cNvPr>
          <p:cNvSpPr>
            <a:spLocks noGrp="1"/>
          </p:cNvSpPr>
          <p:nvPr>
            <p:ph sz="quarter" idx="16" hasCustomPrompt="1"/>
          </p:nvPr>
        </p:nvSpPr>
        <p:spPr>
          <a:xfrm>
            <a:off x="342900" y="3755354"/>
            <a:ext cx="3915201" cy="698500"/>
          </a:xfrm>
        </p:spPr>
        <p:txBody>
          <a:bodyPr/>
          <a:lstStyle>
            <a:lvl1pPr>
              <a:spcBef>
                <a:spcPts val="1000"/>
              </a:spcBef>
              <a:spcAft>
                <a:spcPts val="0"/>
              </a:spcAft>
              <a:defRPr/>
            </a:lvl1pPr>
          </a:lstStyle>
          <a:p>
            <a:pPr lvl="0"/>
            <a:r>
              <a:rPr lang="en-US" dirty="0"/>
              <a:t>Slide Content 4</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342900" y="4635164"/>
            <a:ext cx="3915201" cy="698500"/>
          </a:xfrm>
        </p:spPr>
        <p:txBody>
          <a:bodyPr/>
          <a:lstStyle>
            <a:lvl1pPr>
              <a:spcBef>
                <a:spcPts val="1000"/>
              </a:spcBef>
              <a:spcAft>
                <a:spcPts val="0"/>
              </a:spcAft>
              <a:defRPr/>
            </a:lvl1pPr>
          </a:lstStyle>
          <a:p>
            <a:pPr lvl="0"/>
            <a:r>
              <a:rPr lang="en-US" dirty="0"/>
              <a:t>Slide Content 5</a:t>
            </a:r>
          </a:p>
          <a:p>
            <a:pPr lvl="1"/>
            <a:r>
              <a:rPr lang="en-US" dirty="0"/>
              <a:t>Second level</a:t>
            </a:r>
          </a:p>
          <a:p>
            <a:pPr lvl="2"/>
            <a:r>
              <a:rPr lang="en-US" dirty="0"/>
              <a:t>Third level</a:t>
            </a:r>
          </a:p>
        </p:txBody>
      </p:sp>
      <p:sp>
        <p:nvSpPr>
          <p:cNvPr id="15" name="Content Placeholder 6">
            <a:extLst>
              <a:ext uri="{FF2B5EF4-FFF2-40B4-BE49-F238E27FC236}">
                <a16:creationId xmlns:a16="http://schemas.microsoft.com/office/drawing/2014/main" id="{8B728CCD-2639-461B-9841-57505AC13467}"/>
              </a:ext>
            </a:extLst>
          </p:cNvPr>
          <p:cNvSpPr>
            <a:spLocks noGrp="1"/>
          </p:cNvSpPr>
          <p:nvPr>
            <p:ph sz="quarter" idx="18" hasCustomPrompt="1"/>
          </p:nvPr>
        </p:nvSpPr>
        <p:spPr>
          <a:xfrm>
            <a:off x="342900" y="5514975"/>
            <a:ext cx="3915201" cy="733425"/>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12" name="Content Placeholder 6">
            <a:extLst>
              <a:ext uri="{FF2B5EF4-FFF2-40B4-BE49-F238E27FC236}">
                <a16:creationId xmlns:a16="http://schemas.microsoft.com/office/drawing/2014/main" id="{DB5446E9-DDFC-4F9F-AEF5-5E6061E5BD1A}"/>
              </a:ext>
            </a:extLst>
          </p:cNvPr>
          <p:cNvSpPr>
            <a:spLocks noGrp="1"/>
          </p:cNvSpPr>
          <p:nvPr>
            <p:ph sz="quarter" idx="19" hasCustomPrompt="1"/>
          </p:nvPr>
        </p:nvSpPr>
        <p:spPr>
          <a:xfrm>
            <a:off x="4619199" y="1255490"/>
            <a:ext cx="3915201" cy="612477"/>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14" name="Content Placeholder 6">
            <a:extLst>
              <a:ext uri="{FF2B5EF4-FFF2-40B4-BE49-F238E27FC236}">
                <a16:creationId xmlns:a16="http://schemas.microsoft.com/office/drawing/2014/main" id="{9BC59DB4-A285-4104-8DAD-21B49267AAD3}"/>
              </a:ext>
            </a:extLst>
          </p:cNvPr>
          <p:cNvSpPr>
            <a:spLocks noGrp="1"/>
          </p:cNvSpPr>
          <p:nvPr>
            <p:ph sz="quarter" idx="20" hasCustomPrompt="1"/>
          </p:nvPr>
        </p:nvSpPr>
        <p:spPr>
          <a:xfrm>
            <a:off x="4619199" y="1998291"/>
            <a:ext cx="3915201" cy="612477"/>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16" name="Content Placeholder 6">
            <a:extLst>
              <a:ext uri="{FF2B5EF4-FFF2-40B4-BE49-F238E27FC236}">
                <a16:creationId xmlns:a16="http://schemas.microsoft.com/office/drawing/2014/main" id="{FF319E46-D027-404B-8292-60A07B8E3C98}"/>
              </a:ext>
            </a:extLst>
          </p:cNvPr>
          <p:cNvSpPr>
            <a:spLocks noGrp="1"/>
          </p:cNvSpPr>
          <p:nvPr>
            <p:ph sz="quarter" idx="21" hasCustomPrompt="1"/>
          </p:nvPr>
        </p:nvSpPr>
        <p:spPr>
          <a:xfrm>
            <a:off x="4619198" y="2723530"/>
            <a:ext cx="3915201" cy="612477"/>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17" name="Content Placeholder 6">
            <a:extLst>
              <a:ext uri="{FF2B5EF4-FFF2-40B4-BE49-F238E27FC236}">
                <a16:creationId xmlns:a16="http://schemas.microsoft.com/office/drawing/2014/main" id="{E1FA65FE-4DFA-484E-A01C-9BF08B32C20A}"/>
              </a:ext>
            </a:extLst>
          </p:cNvPr>
          <p:cNvSpPr>
            <a:spLocks noGrp="1"/>
          </p:cNvSpPr>
          <p:nvPr>
            <p:ph sz="quarter" idx="22" hasCustomPrompt="1"/>
          </p:nvPr>
        </p:nvSpPr>
        <p:spPr>
          <a:xfrm>
            <a:off x="4619197" y="3528194"/>
            <a:ext cx="3915201" cy="612477"/>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18" name="Content Placeholder 6">
            <a:extLst>
              <a:ext uri="{FF2B5EF4-FFF2-40B4-BE49-F238E27FC236}">
                <a16:creationId xmlns:a16="http://schemas.microsoft.com/office/drawing/2014/main" id="{6FE7E90B-1DE9-4A55-9F1D-9EF5F50C09A3}"/>
              </a:ext>
            </a:extLst>
          </p:cNvPr>
          <p:cNvSpPr>
            <a:spLocks noGrp="1"/>
          </p:cNvSpPr>
          <p:nvPr>
            <p:ph sz="quarter" idx="23" hasCustomPrompt="1"/>
          </p:nvPr>
        </p:nvSpPr>
        <p:spPr>
          <a:xfrm>
            <a:off x="4619199" y="4351336"/>
            <a:ext cx="3915201" cy="612477"/>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19" name="Content Placeholder 6">
            <a:extLst>
              <a:ext uri="{FF2B5EF4-FFF2-40B4-BE49-F238E27FC236}">
                <a16:creationId xmlns:a16="http://schemas.microsoft.com/office/drawing/2014/main" id="{78067368-CA9E-4B15-AE6A-F50A1D1FEE7F}"/>
              </a:ext>
            </a:extLst>
          </p:cNvPr>
          <p:cNvSpPr>
            <a:spLocks noGrp="1"/>
          </p:cNvSpPr>
          <p:nvPr>
            <p:ph sz="quarter" idx="24" hasCustomPrompt="1"/>
          </p:nvPr>
        </p:nvSpPr>
        <p:spPr>
          <a:xfrm>
            <a:off x="4619199" y="5142672"/>
            <a:ext cx="3915201" cy="612477"/>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3908758658"/>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Slide">
    <p:spTree>
      <p:nvGrpSpPr>
        <p:cNvPr id="1" name=""/>
        <p:cNvGrpSpPr/>
        <p:nvPr/>
      </p:nvGrpSpPr>
      <p:grpSpPr>
        <a:xfrm>
          <a:off x="0" y="0"/>
          <a:ext cx="0" cy="0"/>
          <a:chOff x="0" y="0"/>
          <a:chExt cx="0" cy="0"/>
        </a:xfrm>
      </p:grpSpPr>
      <p:sp>
        <p:nvSpPr>
          <p:cNvPr id="2" name="Hidden Slide Title">
            <a:extLst>
              <a:ext uri="{FF2B5EF4-FFF2-40B4-BE49-F238E27FC236}">
                <a16:creationId xmlns:a16="http://schemas.microsoft.com/office/drawing/2014/main" id="{D3229D0C-04EF-482F-B26C-8D49CD33DBE3}"/>
              </a:ext>
            </a:extLst>
          </p:cNvPr>
          <p:cNvSpPr>
            <a:spLocks noGrp="1"/>
          </p:cNvSpPr>
          <p:nvPr>
            <p:ph type="title" hasCustomPrompt="1"/>
          </p:nvPr>
        </p:nvSpPr>
        <p:spPr>
          <a:xfrm>
            <a:off x="3425949" y="418391"/>
            <a:ext cx="2292103" cy="291823"/>
          </a:xfrm>
          <a:prstGeom prst="rect">
            <a:avLst/>
          </a:prstGeom>
        </p:spPr>
        <p:txBody>
          <a:bodyPr/>
          <a:lstStyle>
            <a:lvl1pPr>
              <a:defRPr>
                <a:solidFill>
                  <a:schemeClr val="tx1"/>
                </a:solidFill>
              </a:defRPr>
            </a:lvl1pPr>
          </a:lstStyle>
          <a:p>
            <a:r>
              <a:rPr lang="en-US" dirty="0"/>
              <a:t>Add hidden title here </a:t>
            </a:r>
          </a:p>
        </p:txBody>
      </p:sp>
      <p:pic>
        <p:nvPicPr>
          <p:cNvPr id="6" name="MGH Logo">
            <a:extLst>
              <a:ext uri="{FF2B5EF4-FFF2-40B4-BE49-F238E27FC236}">
                <a16:creationId xmlns:a16="http://schemas.microsoft.com/office/drawing/2014/main" id="{60DCFDF5-2A5B-440E-888A-BC0BFEF9FF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0211" y="1005697"/>
            <a:ext cx="2443579" cy="2443579"/>
          </a:xfrm>
          <a:prstGeom prst="rect">
            <a:avLst/>
          </a:prstGeom>
        </p:spPr>
      </p:pic>
      <p:sp>
        <p:nvSpPr>
          <p:cNvPr id="3" name="Long Copyright">
            <a:extLst>
              <a:ext uri="{FF2B5EF4-FFF2-40B4-BE49-F238E27FC236}">
                <a16:creationId xmlns:a16="http://schemas.microsoft.com/office/drawing/2014/main" id="{9AB572CE-E262-4FA6-8D47-02F068ADD1BE}"/>
              </a:ext>
            </a:extLst>
          </p:cNvPr>
          <p:cNvSpPr>
            <a:spLocks noGrp="1"/>
          </p:cNvSpPr>
          <p:nvPr>
            <p:ph type="ftr" sz="quarter" idx="10"/>
          </p:nvPr>
        </p:nvSpPr>
        <p:spPr>
          <a:xfrm>
            <a:off x="0" y="6487064"/>
            <a:ext cx="9144000" cy="370936"/>
          </a:xfrm>
        </p:spPr>
        <p:txBody>
          <a:bodyPr/>
          <a:lstStyle>
            <a:lvl1pPr algn="ctr">
              <a:defRPr/>
            </a:lvl1pPr>
          </a:lstStyle>
          <a:p>
            <a:pPr defTabSz="457200">
              <a:spcBef>
                <a:spcPct val="20000"/>
              </a:spcBef>
              <a:defRPr/>
            </a:pPr>
            <a:r>
              <a:rPr lang="en-US" dirty="0"/>
              <a:t>© &lt; add the year&gt; McGraw Hill. All rights reserved. Authorized only for instructor use in the classroom.</a:t>
            </a:r>
          </a:p>
          <a:p>
            <a:pPr defTabSz="457200">
              <a:spcBef>
                <a:spcPct val="20000"/>
              </a:spcBef>
              <a:defRPr/>
            </a:pPr>
            <a:r>
              <a:rPr lang="en-US" dirty="0"/>
              <a:t>No reproduction or further distribution permitted without the prior written consent of McGraw Hill.</a:t>
            </a:r>
          </a:p>
        </p:txBody>
      </p:sp>
      <p:sp>
        <p:nvSpPr>
          <p:cNvPr id="9" name="MGH Tagline">
            <a:extLst>
              <a:ext uri="{FF2B5EF4-FFF2-40B4-BE49-F238E27FC236}">
                <a16:creationId xmlns:a16="http://schemas.microsoft.com/office/drawing/2014/main" id="{F040BF5C-A78D-440C-93DF-72F3F641F3F1}"/>
              </a:ext>
            </a:extLst>
          </p:cNvPr>
          <p:cNvSpPr txBox="1"/>
          <p:nvPr userDrawn="1"/>
        </p:nvSpPr>
        <p:spPr>
          <a:xfrm>
            <a:off x="1730746" y="3796682"/>
            <a:ext cx="5682508" cy="4690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4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Because learning changes everything.</a:t>
            </a:r>
            <a:r>
              <a:rPr kumimoji="0" lang="en-US" sz="1400" b="0" i="0" u="none" strike="noStrike" kern="1200" cap="none" spc="40" normalizeH="0" baseline="60000" noProof="0" dirty="0">
                <a:ln>
                  <a:noFill/>
                </a:ln>
                <a:solidFill>
                  <a:srgbClr val="000000"/>
                </a:solidFill>
                <a:effectLst/>
                <a:uLnTx/>
                <a:uFillTx/>
                <a:latin typeface="Arial" panose="020B0604020202020204" pitchFamily="34" charset="0"/>
                <a:ea typeface="Calibri" panose="020F0502020204030204" pitchFamily="34" charset="0"/>
                <a:cs typeface="+mn-cs"/>
              </a:rPr>
              <a:t>®</a:t>
            </a:r>
            <a:endParaRPr kumimoji="0" lang="en-US" sz="2400" b="0" i="0" u="none" strike="noStrike" kern="1200" cap="none" spc="40" normalizeH="0" baseline="60000" noProof="0" dirty="0">
              <a:ln>
                <a:noFill/>
              </a:ln>
              <a:solidFill>
                <a:srgbClr val="000000"/>
              </a:solidFill>
              <a:effectLst/>
              <a:uLnTx/>
              <a:uFillTx/>
              <a:latin typeface="+mn-lt"/>
              <a:ea typeface="+mn-ea"/>
              <a:cs typeface="+mn-cs"/>
            </a:endParaRPr>
          </a:p>
        </p:txBody>
      </p:sp>
      <p:sp>
        <p:nvSpPr>
          <p:cNvPr id="10" name="MGH URL">
            <a:extLst>
              <a:ext uri="{FF2B5EF4-FFF2-40B4-BE49-F238E27FC236}">
                <a16:creationId xmlns:a16="http://schemas.microsoft.com/office/drawing/2014/main" id="{2215B5DD-E18E-478F-81B9-79BA83A9A251}"/>
              </a:ext>
            </a:extLst>
          </p:cNvPr>
          <p:cNvSpPr txBox="1"/>
          <p:nvPr userDrawn="1"/>
        </p:nvSpPr>
        <p:spPr>
          <a:xfrm>
            <a:off x="3269085" y="5329121"/>
            <a:ext cx="260583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lt"/>
                <a:ea typeface="+mn-ea"/>
                <a:cs typeface="+mn-cs"/>
              </a:rPr>
              <a:t>www.mheducation.com</a:t>
            </a:r>
            <a:endParaRPr kumimoji="0" lang="en-US" sz="2000" b="0" i="0" u="none" strike="noStrike" kern="1200" cap="none" spc="0" normalizeH="0" baseline="0" noProof="0" dirty="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7443668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ClosingSlide">
    <p:spTree>
      <p:nvGrpSpPr>
        <p:cNvPr id="1" name=""/>
        <p:cNvGrpSpPr/>
        <p:nvPr/>
      </p:nvGrpSpPr>
      <p:grpSpPr>
        <a:xfrm>
          <a:off x="0" y="0"/>
          <a:ext cx="0" cy="0"/>
          <a:chOff x="0" y="0"/>
          <a:chExt cx="0" cy="0"/>
        </a:xfrm>
      </p:grpSpPr>
      <p:sp>
        <p:nvSpPr>
          <p:cNvPr id="2" name="Hidden Slide Title">
            <a:extLst>
              <a:ext uri="{FF2B5EF4-FFF2-40B4-BE49-F238E27FC236}">
                <a16:creationId xmlns:a16="http://schemas.microsoft.com/office/drawing/2014/main" id="{D3229D0C-04EF-482F-B26C-8D49CD33DBE3}"/>
              </a:ext>
            </a:extLst>
          </p:cNvPr>
          <p:cNvSpPr>
            <a:spLocks noGrp="1"/>
          </p:cNvSpPr>
          <p:nvPr>
            <p:ph type="title" hasCustomPrompt="1"/>
          </p:nvPr>
        </p:nvSpPr>
        <p:spPr>
          <a:xfrm>
            <a:off x="3425949" y="418391"/>
            <a:ext cx="2292103" cy="291823"/>
          </a:xfrm>
          <a:prstGeom prst="rect">
            <a:avLst/>
          </a:prstGeom>
        </p:spPr>
        <p:txBody>
          <a:bodyPr/>
          <a:lstStyle>
            <a:lvl1pPr>
              <a:defRPr>
                <a:solidFill>
                  <a:schemeClr val="tx1"/>
                </a:solidFill>
              </a:defRPr>
            </a:lvl1pPr>
          </a:lstStyle>
          <a:p>
            <a:r>
              <a:rPr lang="en-US" dirty="0"/>
              <a:t>Add hidden title here </a:t>
            </a:r>
          </a:p>
        </p:txBody>
      </p:sp>
      <p:pic>
        <p:nvPicPr>
          <p:cNvPr id="6" name="MGH Logo">
            <a:extLst>
              <a:ext uri="{FF2B5EF4-FFF2-40B4-BE49-F238E27FC236}">
                <a16:creationId xmlns:a16="http://schemas.microsoft.com/office/drawing/2014/main" id="{60DCFDF5-2A5B-440E-888A-BC0BFEF9FF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0211" y="1005697"/>
            <a:ext cx="2443579" cy="2443579"/>
          </a:xfrm>
          <a:prstGeom prst="rect">
            <a:avLst/>
          </a:prstGeom>
        </p:spPr>
      </p:pic>
      <p:sp>
        <p:nvSpPr>
          <p:cNvPr id="9" name="MGH Tagline">
            <a:extLst>
              <a:ext uri="{FF2B5EF4-FFF2-40B4-BE49-F238E27FC236}">
                <a16:creationId xmlns:a16="http://schemas.microsoft.com/office/drawing/2014/main" id="{F040BF5C-A78D-440C-93DF-72F3F641F3F1}"/>
              </a:ext>
            </a:extLst>
          </p:cNvPr>
          <p:cNvSpPr txBox="1"/>
          <p:nvPr userDrawn="1"/>
        </p:nvSpPr>
        <p:spPr>
          <a:xfrm>
            <a:off x="1730746" y="3796682"/>
            <a:ext cx="5682508" cy="4690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4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Because learning changes everything.</a:t>
            </a:r>
            <a:r>
              <a:rPr kumimoji="0" lang="en-US" sz="1400" b="0" i="0" u="none" strike="noStrike" kern="1200" cap="none" spc="40" normalizeH="0" baseline="60000" noProof="0" dirty="0">
                <a:ln>
                  <a:noFill/>
                </a:ln>
                <a:solidFill>
                  <a:srgbClr val="000000"/>
                </a:solidFill>
                <a:effectLst/>
                <a:uLnTx/>
                <a:uFillTx/>
                <a:latin typeface="Arial" panose="020B0604020202020204" pitchFamily="34" charset="0"/>
                <a:ea typeface="Calibri" panose="020F0502020204030204" pitchFamily="34" charset="0"/>
                <a:cs typeface="+mn-cs"/>
              </a:rPr>
              <a:t>®</a:t>
            </a:r>
            <a:endParaRPr kumimoji="0" lang="en-US" sz="2400" b="0" i="0" u="none" strike="noStrike" kern="1200" cap="none" spc="40" normalizeH="0" baseline="60000" noProof="0" dirty="0">
              <a:ln>
                <a:noFill/>
              </a:ln>
              <a:solidFill>
                <a:srgbClr val="000000"/>
              </a:solidFill>
              <a:effectLst/>
              <a:uLnTx/>
              <a:uFillTx/>
              <a:latin typeface="+mn-lt"/>
              <a:ea typeface="+mn-ea"/>
              <a:cs typeface="+mn-cs"/>
            </a:endParaRPr>
          </a:p>
        </p:txBody>
      </p:sp>
      <p:sp>
        <p:nvSpPr>
          <p:cNvPr id="10" name="MGH URL">
            <a:extLst>
              <a:ext uri="{FF2B5EF4-FFF2-40B4-BE49-F238E27FC236}">
                <a16:creationId xmlns:a16="http://schemas.microsoft.com/office/drawing/2014/main" id="{2215B5DD-E18E-478F-81B9-79BA83A9A251}"/>
              </a:ext>
            </a:extLst>
          </p:cNvPr>
          <p:cNvSpPr txBox="1"/>
          <p:nvPr userDrawn="1"/>
        </p:nvSpPr>
        <p:spPr>
          <a:xfrm>
            <a:off x="3269085" y="5329121"/>
            <a:ext cx="260583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lt"/>
                <a:ea typeface="+mn-ea"/>
                <a:cs typeface="+mn-cs"/>
              </a:rPr>
              <a:t>www.mheducation.com</a:t>
            </a:r>
            <a:endParaRPr kumimoji="0" lang="en-US" sz="2000" b="0" i="0" u="none" strike="noStrike" kern="1200" cap="none" spc="0" normalizeH="0" baseline="0" noProof="0" dirty="0">
              <a:ln>
                <a:noFill/>
              </a:ln>
              <a:solidFill>
                <a:srgbClr val="000000"/>
              </a:solidFill>
              <a:effectLst/>
              <a:uLnTx/>
              <a:uFillTx/>
              <a:latin typeface="+mn-lt"/>
              <a:ea typeface="+mn-ea"/>
              <a:cs typeface="+mn-cs"/>
            </a:endParaRPr>
          </a:p>
        </p:txBody>
      </p:sp>
      <p:sp>
        <p:nvSpPr>
          <p:cNvPr id="5" name="Content Placeholder 4">
            <a:extLst>
              <a:ext uri="{FF2B5EF4-FFF2-40B4-BE49-F238E27FC236}">
                <a16:creationId xmlns:a16="http://schemas.microsoft.com/office/drawing/2014/main" id="{8352138A-1304-465B-AE03-541BDE0CCB45}"/>
              </a:ext>
            </a:extLst>
          </p:cNvPr>
          <p:cNvSpPr>
            <a:spLocks noGrp="1"/>
          </p:cNvSpPr>
          <p:nvPr>
            <p:ph sz="quarter" idx="10"/>
          </p:nvPr>
        </p:nvSpPr>
        <p:spPr>
          <a:xfrm>
            <a:off x="228600" y="6543675"/>
            <a:ext cx="8715375" cy="1873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3891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ppendixDivi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6CA9270-FD0E-4B64-B0D8-24095E6A2959}"/>
              </a:ext>
            </a:extLst>
          </p:cNvPr>
          <p:cNvSpPr>
            <a:spLocks noGrp="1"/>
          </p:cNvSpPr>
          <p:nvPr>
            <p:ph type="title" hasCustomPrompt="1"/>
          </p:nvPr>
        </p:nvSpPr>
        <p:spPr>
          <a:xfrm>
            <a:off x="342899" y="2366309"/>
            <a:ext cx="7696919" cy="526936"/>
          </a:xfrm>
          <a:prstGeom prst="rect">
            <a:avLst/>
          </a:prstGeom>
        </p:spPr>
        <p:txBody>
          <a:bodyPr anchor="ctr"/>
          <a:lstStyle>
            <a:lvl1pPr>
              <a:defRPr/>
            </a:lvl1pPr>
          </a:lstStyle>
          <a:p>
            <a:r>
              <a:rPr lang="en-US" dirty="0"/>
              <a:t>Accessibility Content: Text Alternatives for Images</a:t>
            </a:r>
          </a:p>
        </p:txBody>
      </p:sp>
      <p:sp>
        <p:nvSpPr>
          <p:cNvPr id="3" name="Slide Number Placeholder">
            <a:extLst>
              <a:ext uri="{FF2B5EF4-FFF2-40B4-BE49-F238E27FC236}">
                <a16:creationId xmlns:a16="http://schemas.microsoft.com/office/drawing/2014/main" id="{0B6E1DCB-9B8A-423D-B48B-2CCDE624B45C}"/>
              </a:ext>
            </a:extLst>
          </p:cNvPr>
          <p:cNvSpPr>
            <a:spLocks noGrp="1"/>
          </p:cNvSpPr>
          <p:nvPr>
            <p:ph type="sldNum" sz="quarter" idx="10"/>
          </p:nvPr>
        </p:nvSpPr>
        <p:spPr>
          <a:xfrm>
            <a:off x="8637202" y="6682314"/>
            <a:ext cx="342900" cy="143831"/>
          </a:xfrm>
          <a:prstGeom prst="rect">
            <a:avLst/>
          </a:prstGeom>
        </p:spPr>
        <p:txBody>
          <a:bodyPr/>
          <a:lstStyle/>
          <a:p>
            <a:endParaRPr lang="en-US" dirty="0"/>
          </a:p>
        </p:txBody>
      </p:sp>
    </p:spTree>
    <p:extLst>
      <p:ext uri="{BB962C8B-B14F-4D97-AF65-F5344CB8AC3E}">
        <p14:creationId xmlns:p14="http://schemas.microsoft.com/office/powerpoint/2010/main" val="36925710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Misc. Divi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C0136BE0-3F2D-44D5-B125-B7A30D2C8896}"/>
              </a:ext>
            </a:extLst>
          </p:cNvPr>
          <p:cNvSpPr>
            <a:spLocks noGrp="1"/>
          </p:cNvSpPr>
          <p:nvPr>
            <p:ph type="title"/>
          </p:nvPr>
        </p:nvSpPr>
        <p:spPr>
          <a:xfrm>
            <a:off x="339450" y="117244"/>
            <a:ext cx="6065851" cy="730970"/>
          </a:xfrm>
          <a:prstGeom prst="rect">
            <a:avLst/>
          </a:prstGeom>
        </p:spPr>
        <p:txBody>
          <a:bodyPr/>
          <a:lstStyle/>
          <a:p>
            <a:r>
              <a:rPr lang="en-US" dirty="0"/>
              <a:t>Click to edit Master title style</a:t>
            </a:r>
          </a:p>
        </p:txBody>
      </p:sp>
      <p:sp>
        <p:nvSpPr>
          <p:cNvPr id="3" name="Slide Number Placeholder">
            <a:extLst>
              <a:ext uri="{FF2B5EF4-FFF2-40B4-BE49-F238E27FC236}">
                <a16:creationId xmlns:a16="http://schemas.microsoft.com/office/drawing/2014/main" id="{FA117DCA-6A6D-48B9-9002-DA1E4814BF99}"/>
              </a:ext>
            </a:extLst>
          </p:cNvPr>
          <p:cNvSpPr>
            <a:spLocks noGrp="1"/>
          </p:cNvSpPr>
          <p:nvPr>
            <p:ph type="sldNum" sz="quarter" idx="10"/>
          </p:nvPr>
        </p:nvSpPr>
        <p:spPr>
          <a:xfrm>
            <a:off x="8637202" y="6682314"/>
            <a:ext cx="342900" cy="143831"/>
          </a:xfrm>
          <a:prstGeom prst="rect">
            <a:avLst/>
          </a:prstGeom>
        </p:spPr>
        <p:txBody>
          <a:bodyPr/>
          <a:lstStyle/>
          <a:p>
            <a:fld id="{68151E55-6873-49E2-B8D5-2F265E6F1973}" type="slidenum">
              <a:rPr lang="en-US" smtClean="0"/>
              <a:pPr/>
              <a:t>‹#›</a:t>
            </a:fld>
            <a:endParaRPr lang="en-US" dirty="0"/>
          </a:p>
        </p:txBody>
      </p:sp>
      <p:sp>
        <p:nvSpPr>
          <p:cNvPr id="5" name="Content Placeholder">
            <a:extLst>
              <a:ext uri="{FF2B5EF4-FFF2-40B4-BE49-F238E27FC236}">
                <a16:creationId xmlns:a16="http://schemas.microsoft.com/office/drawing/2014/main" id="{DA8444E8-1445-4AB7-85DD-90449330C005}"/>
              </a:ext>
            </a:extLst>
          </p:cNvPr>
          <p:cNvSpPr>
            <a:spLocks noGrp="1"/>
          </p:cNvSpPr>
          <p:nvPr>
            <p:ph sz="quarter" idx="11" hasCustomPrompt="1"/>
          </p:nvPr>
        </p:nvSpPr>
        <p:spPr>
          <a:xfrm>
            <a:off x="342900" y="1973249"/>
            <a:ext cx="6477000" cy="4343400"/>
          </a:xfrm>
        </p:spPr>
        <p:txBody>
          <a:bodyPr/>
          <a:lstStyle>
            <a:lvl1pPr>
              <a:defRPr/>
            </a:lvl1pPr>
            <a:lvl2pPr marL="344488" indent="-342900">
              <a:buFont typeface="Arial" panose="020B0604020202020204" pitchFamily="34" charset="0"/>
              <a:buChar char="•"/>
              <a:defRPr/>
            </a:lvl2pPr>
            <a:lvl3pPr>
              <a:defRPr/>
            </a:lvl3pPr>
            <a:lvl4pPr>
              <a:defRPr/>
            </a:lvl4pPr>
          </a:lstStyle>
          <a:p>
            <a:pPr lvl="0"/>
            <a:r>
              <a:rPr lang="en-US" dirty="0"/>
              <a:t>Slide Content</a:t>
            </a:r>
          </a:p>
          <a:p>
            <a:pPr lvl="2"/>
            <a:r>
              <a:rPr lang="en-US" dirty="0"/>
              <a:t>Second level</a:t>
            </a:r>
          </a:p>
          <a:p>
            <a:pPr lvl="3"/>
            <a:r>
              <a:rPr lang="en-US" dirty="0"/>
              <a:t>Third level</a:t>
            </a:r>
          </a:p>
        </p:txBody>
      </p:sp>
    </p:spTree>
    <p:extLst>
      <p:ext uri="{BB962C8B-B14F-4D97-AF65-F5344CB8AC3E}">
        <p14:creationId xmlns:p14="http://schemas.microsoft.com/office/powerpoint/2010/main" val="44541601"/>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ppendix-One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br>
              <a:rPr lang="en-US" dirty="0"/>
            </a:br>
            <a:endParaRPr lang="en-US" dirty="0"/>
          </a:p>
        </p:txBody>
      </p:sp>
      <p:sp>
        <p:nvSpPr>
          <p:cNvPr id="6" name="Return to main slide Link 1">
            <a:extLst>
              <a:ext uri="{FF2B5EF4-FFF2-40B4-BE49-F238E27FC236}">
                <a16:creationId xmlns:a16="http://schemas.microsoft.com/office/drawing/2014/main" id="{F538FEEA-434F-404A-8A40-5F717D6CB596}"/>
              </a:ext>
            </a:extLst>
          </p:cNvPr>
          <p:cNvSpPr>
            <a:spLocks noGrp="1"/>
          </p:cNvSpPr>
          <p:nvPr>
            <p:ph type="body" sz="quarter" idx="14" hasCustomPrompt="1"/>
          </p:nvPr>
        </p:nvSpPr>
        <p:spPr>
          <a:xfrm>
            <a:off x="3081587" y="1068234"/>
            <a:ext cx="2980826" cy="225425"/>
          </a:xfrm>
        </p:spPr>
        <p:txBody>
          <a:bodyPr anchor="ctr">
            <a:noAutofit/>
          </a:bodyPr>
          <a:lstStyle>
            <a:lvl1pPr algn="ctr">
              <a:defRPr sz="1200"/>
            </a:lvl1pPr>
          </a:lstStyle>
          <a:p>
            <a:pPr lvl="0"/>
            <a:r>
              <a:rPr lang="en-US" dirty="0"/>
              <a:t>Return to parent-slide containing images.</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371601"/>
            <a:ext cx="8458200" cy="4876800"/>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10" name="Return to main slide Link 2">
            <a:extLst>
              <a:ext uri="{FF2B5EF4-FFF2-40B4-BE49-F238E27FC236}">
                <a16:creationId xmlns:a16="http://schemas.microsoft.com/office/drawing/2014/main" id="{D8AF3780-479B-4486-8AEE-B0E29BE2F870}"/>
              </a:ext>
            </a:extLst>
          </p:cNvPr>
          <p:cNvSpPr>
            <a:spLocks noGrp="1"/>
          </p:cNvSpPr>
          <p:nvPr>
            <p:ph type="body" sz="quarter" idx="15" hasCustomPrompt="1"/>
          </p:nvPr>
        </p:nvSpPr>
        <p:spPr>
          <a:xfrm>
            <a:off x="3092111" y="6350211"/>
            <a:ext cx="2959779" cy="228600"/>
          </a:xfr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842702864"/>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ppendix-Two Comparison Placeholders With Identifi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br>
              <a:rPr lang="en-US" dirty="0"/>
            </a:br>
            <a:endParaRPr lang="en-US" dirty="0"/>
          </a:p>
        </p:txBody>
      </p:sp>
      <p:sp>
        <p:nvSpPr>
          <p:cNvPr id="9" name="Return to main slide Link 1">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3081528" y="1059828"/>
            <a:ext cx="2980944" cy="228600"/>
          </a:xfrm>
          <a:prstGeom prst="rect">
            <a:avLst/>
          </a:prstGeo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8" name="Image Identifier 1">
            <a:extLst>
              <a:ext uri="{FF2B5EF4-FFF2-40B4-BE49-F238E27FC236}">
                <a16:creationId xmlns:a16="http://schemas.microsoft.com/office/drawing/2014/main" id="{C828D23C-A7ED-420E-B199-2D8CCF24D6BE}"/>
              </a:ext>
            </a:extLst>
          </p:cNvPr>
          <p:cNvSpPr>
            <a:spLocks noGrp="1"/>
          </p:cNvSpPr>
          <p:nvPr>
            <p:ph type="body" sz="quarter" idx="15" hasCustomPrompt="1"/>
          </p:nvPr>
        </p:nvSpPr>
        <p:spPr>
          <a:xfrm>
            <a:off x="365125" y="1410562"/>
            <a:ext cx="4076700" cy="392112"/>
          </a:xfrm>
        </p:spPr>
        <p:txBody>
          <a:bodyPr/>
          <a:lstStyle>
            <a:lvl1pPr>
              <a:defRPr/>
            </a:lvl1pPr>
          </a:lstStyle>
          <a:p>
            <a:pPr lvl="0"/>
            <a:r>
              <a:rPr lang="en-US" dirty="0"/>
              <a:t>Image Identifier 1</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933303"/>
            <a:ext cx="4076700" cy="4315097"/>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11" name="Image Identifier 2">
            <a:extLst>
              <a:ext uri="{FF2B5EF4-FFF2-40B4-BE49-F238E27FC236}">
                <a16:creationId xmlns:a16="http://schemas.microsoft.com/office/drawing/2014/main" id="{7DBCEA22-E8D2-4B8A-B55C-3FFA6FAB317C}"/>
              </a:ext>
            </a:extLst>
          </p:cNvPr>
          <p:cNvSpPr>
            <a:spLocks noGrp="1"/>
          </p:cNvSpPr>
          <p:nvPr>
            <p:ph type="body" sz="quarter" idx="16" hasCustomPrompt="1"/>
          </p:nvPr>
        </p:nvSpPr>
        <p:spPr>
          <a:xfrm>
            <a:off x="4715145" y="1410562"/>
            <a:ext cx="4078224" cy="393192"/>
          </a:xfrm>
        </p:spPr>
        <p:txBody>
          <a:bodyPr/>
          <a:lstStyle>
            <a:lvl1pPr>
              <a:defRPr/>
            </a:lvl1pPr>
          </a:lstStyle>
          <a:p>
            <a:pPr lvl="0"/>
            <a:r>
              <a:rPr lang="en-US" dirty="0"/>
              <a:t>Image Identifier 2</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4724400" y="1933303"/>
            <a:ext cx="4076700" cy="4315097"/>
          </a:xfrm>
          <a:prstGeom prst="rect">
            <a:avLst/>
          </a:prstGeom>
        </p:spPr>
        <p:txBody>
          <a:bodyPr/>
          <a:lstStyle>
            <a:lvl1pPr>
              <a:defRPr/>
            </a:lvl1pPr>
          </a:lstStyle>
          <a:p>
            <a:pPr lvl="0"/>
            <a:r>
              <a:rPr lang="en-US" dirty="0"/>
              <a:t>Slide Content 2</a:t>
            </a:r>
          </a:p>
          <a:p>
            <a:pPr lvl="1"/>
            <a:r>
              <a:rPr lang="en-US" dirty="0"/>
              <a:t>Second level</a:t>
            </a:r>
          </a:p>
          <a:p>
            <a:pPr lvl="2"/>
            <a:r>
              <a:rPr lang="en-US" dirty="0"/>
              <a:t>Third level</a:t>
            </a:r>
          </a:p>
        </p:txBody>
      </p:sp>
      <p:sp>
        <p:nvSpPr>
          <p:cNvPr id="7" name="Return to main slide Link 2">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081528" y="6348550"/>
            <a:ext cx="2980944" cy="228600"/>
          </a:xfrm>
          <a:prstGeom prst="rect">
            <a:avLst/>
          </a:prstGeo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2505933215"/>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NO Cover">
    <p:spTree>
      <p:nvGrpSpPr>
        <p:cNvPr id="1" name=""/>
        <p:cNvGrpSpPr/>
        <p:nvPr/>
      </p:nvGrpSpPr>
      <p:grpSpPr>
        <a:xfrm>
          <a:off x="0" y="0"/>
          <a:ext cx="0" cy="0"/>
          <a:chOff x="0" y="0"/>
          <a:chExt cx="0" cy="0"/>
        </a:xfrm>
      </p:grpSpPr>
      <p:grpSp>
        <p:nvGrpSpPr>
          <p:cNvPr id="20" name="MHE Official Background, fixed">
            <a:extLst>
              <a:ext uri="{C183D7F6-B498-43B3-948B-1728B52AA6E4}">
                <adec:decorative xmlns:adec="http://schemas.microsoft.com/office/drawing/2017/decorative" val="1"/>
              </a:ext>
            </a:extLst>
          </p:cNvPr>
          <p:cNvGrpSpPr/>
          <p:nvPr userDrawn="1"/>
        </p:nvGrpSpPr>
        <p:grpSpPr>
          <a:xfrm>
            <a:off x="0" y="1452559"/>
            <a:ext cx="9144000" cy="4982750"/>
            <a:chOff x="0" y="1521567"/>
            <a:chExt cx="9144000" cy="4846438"/>
          </a:xfrm>
        </p:grpSpPr>
        <p:sp>
          <p:nvSpPr>
            <p:cNvPr id="11" name="Rectangle 10">
              <a:extLst>
                <a:ext uri="{FF2B5EF4-FFF2-40B4-BE49-F238E27FC236}">
                  <a16:creationId xmlns:a16="http://schemas.microsoft.com/office/drawing/2014/main" id="{23FD8DC8-1EF1-6B48-9F31-D9D254F85818}"/>
                </a:ext>
              </a:extLst>
            </p:cNvPr>
            <p:cNvSpPr/>
            <p:nvPr userDrawn="1"/>
          </p:nvSpPr>
          <p:spPr>
            <a:xfrm>
              <a:off x="0" y="1521567"/>
              <a:ext cx="9144000" cy="4846438"/>
            </a:xfrm>
            <a:prstGeom prst="rect">
              <a:avLst/>
            </a:prstGeom>
            <a:solidFill>
              <a:srgbClr val="720F1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500492E-5EBE-C745-8EEE-F17D4BB4582E}"/>
                </a:ext>
              </a:extLst>
            </p:cNvPr>
            <p:cNvSpPr/>
            <p:nvPr userDrawn="1"/>
          </p:nvSpPr>
          <p:spPr>
            <a:xfrm>
              <a:off x="185629" y="2001422"/>
              <a:ext cx="8493233" cy="4166364"/>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D976C39-0B94-D44F-9108-A52DD0916B5A}"/>
                </a:ext>
              </a:extLst>
            </p:cNvPr>
            <p:cNvSpPr/>
            <p:nvPr userDrawn="1"/>
          </p:nvSpPr>
          <p:spPr>
            <a:xfrm>
              <a:off x="364385" y="2475809"/>
              <a:ext cx="7858340" cy="3513221"/>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2" name="Title"/>
          <p:cNvSpPr>
            <a:spLocks noGrp="1"/>
          </p:cNvSpPr>
          <p:nvPr userDrawn="1">
            <p:ph type="ctrTitle"/>
          </p:nvPr>
        </p:nvSpPr>
        <p:spPr>
          <a:xfrm>
            <a:off x="777240" y="2985555"/>
            <a:ext cx="6521640" cy="873214"/>
          </a:xfrm>
          <a:prstGeom prst="rect">
            <a:avLst/>
          </a:prstGeom>
        </p:spPr>
        <p:txBody>
          <a:bodyPr anchor="t">
            <a:noAutofit/>
          </a:bodyPr>
          <a:lstStyle>
            <a:lvl1pPr algn="l">
              <a:lnSpc>
                <a:spcPct val="100000"/>
              </a:lnSpc>
              <a:defRPr sz="2600" b="1">
                <a:solidFill>
                  <a:schemeClr val="bg1"/>
                </a:solidFill>
              </a:defRPr>
            </a:lvl1pPr>
          </a:lstStyle>
          <a:p>
            <a:r>
              <a:rPr lang="en-US"/>
              <a:t>Click to edit Master title style</a:t>
            </a:r>
            <a:endParaRPr lang="en-US" dirty="0"/>
          </a:p>
        </p:txBody>
      </p:sp>
      <p:sp>
        <p:nvSpPr>
          <p:cNvPr id="3" name="Subtitle"/>
          <p:cNvSpPr>
            <a:spLocks noGrp="1"/>
          </p:cNvSpPr>
          <p:nvPr>
            <p:ph type="subTitle" idx="1"/>
          </p:nvPr>
        </p:nvSpPr>
        <p:spPr>
          <a:xfrm>
            <a:off x="782058" y="3986784"/>
            <a:ext cx="4297680" cy="517585"/>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21"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867202" y="4650037"/>
            <a:ext cx="3574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p:cNvSpPr>
            <a:spLocks noGrp="1"/>
          </p:cNvSpPr>
          <p:nvPr>
            <p:ph type="body" sz="quarter" idx="10"/>
          </p:nvPr>
        </p:nvSpPr>
        <p:spPr>
          <a:xfrm>
            <a:off x="777240" y="4718304"/>
            <a:ext cx="4443413" cy="576185"/>
          </a:xfrm>
          <a:prstGeom prst="rect">
            <a:avLst/>
          </a:prstGeom>
        </p:spPr>
        <p:txBody>
          <a:bodyPr/>
          <a:lstStyle>
            <a:lvl1pPr>
              <a:spcBef>
                <a:spcPts val="0"/>
              </a:spcBef>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edit Master text styles</a:t>
            </a:r>
          </a:p>
        </p:txBody>
      </p:sp>
      <p:sp>
        <p:nvSpPr>
          <p:cNvPr id="6" name="Text Placeholder 5"/>
          <p:cNvSpPr>
            <a:spLocks noGrp="1"/>
          </p:cNvSpPr>
          <p:nvPr>
            <p:ph type="body" sz="quarter" idx="11" hasCustomPrompt="1"/>
          </p:nvPr>
        </p:nvSpPr>
        <p:spPr>
          <a:xfrm>
            <a:off x="185738" y="6515100"/>
            <a:ext cx="8823325" cy="276225"/>
          </a:xfrm>
          <a:prstGeom prst="rect">
            <a:avLst/>
          </a:prstGeom>
        </p:spPr>
        <p:txBody>
          <a:bodyPr/>
          <a:lstStyle>
            <a:lvl1pPr>
              <a:defRPr sz="1200"/>
            </a:lvl1pPr>
          </a:lstStyle>
          <a:p>
            <a:pPr lvl="0"/>
            <a:r>
              <a:rPr lang="en-US" sz="1400" dirty="0">
                <a:solidFill>
                  <a:schemeClr val="tx1"/>
                </a:solidFill>
              </a:rPr>
              <a:t>© McGraw Hill LLC. All rights reserved. No reproduction or distribution without the prior written consent of McGraw Hill LLC.</a:t>
            </a:r>
            <a:endParaRPr lang="en-US" dirty="0"/>
          </a:p>
        </p:txBody>
      </p:sp>
    </p:spTree>
    <p:extLst>
      <p:ext uri="{BB962C8B-B14F-4D97-AF65-F5344CB8AC3E}">
        <p14:creationId xmlns:p14="http://schemas.microsoft.com/office/powerpoint/2010/main" val="380643474"/>
      </p:ext>
    </p:extLst>
  </p:cSld>
  <p:clrMapOvr>
    <a:masterClrMapping/>
  </p:clrMapOvr>
  <p:extLst>
    <p:ext uri="{DCECCB84-F9BA-43D5-87BE-67443E8EF086}">
      <p15:sldGuideLst xmlns:p15="http://schemas.microsoft.com/office/powerpoint/2012/main">
        <p15:guide id="1" orient="horz" pos="95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NO Cover">
    <p:spTree>
      <p:nvGrpSpPr>
        <p:cNvPr id="1" name=""/>
        <p:cNvGrpSpPr/>
        <p:nvPr/>
      </p:nvGrpSpPr>
      <p:grpSpPr>
        <a:xfrm>
          <a:off x="0" y="0"/>
          <a:ext cx="0" cy="0"/>
          <a:chOff x="0" y="0"/>
          <a:chExt cx="0" cy="0"/>
        </a:xfrm>
      </p:grpSpPr>
      <p:grpSp>
        <p:nvGrpSpPr>
          <p:cNvPr id="5" name="MHE altered Background, fixed">
            <a:extLst>
              <a:ext uri="{FF2B5EF4-FFF2-40B4-BE49-F238E27FC236}">
                <a16:creationId xmlns:a16="http://schemas.microsoft.com/office/drawing/2014/main" id="{7A14A7A9-A9D7-4A08-A24F-4D1C1F4C29CE}"/>
              </a:ext>
              <a:ext uri="{C183D7F6-B498-43B3-948B-1728B52AA6E4}">
                <adec:decorative xmlns:adec="http://schemas.microsoft.com/office/drawing/2017/decorative" val="1"/>
              </a:ext>
            </a:extLst>
          </p:cNvPr>
          <p:cNvGrpSpPr/>
          <p:nvPr userDrawn="1"/>
        </p:nvGrpSpPr>
        <p:grpSpPr>
          <a:xfrm>
            <a:off x="0" y="1446366"/>
            <a:ext cx="9143999" cy="4991100"/>
            <a:chOff x="0" y="1524000"/>
            <a:chExt cx="9143999" cy="4991100"/>
          </a:xfrm>
        </p:grpSpPr>
        <p:sp>
          <p:nvSpPr>
            <p:cNvPr id="12" name="Rectangle 11">
              <a:extLst>
                <a:ext uri="{FF2B5EF4-FFF2-40B4-BE49-F238E27FC236}">
                  <a16:creationId xmlns:a16="http://schemas.microsoft.com/office/drawing/2014/main" id="{9500492E-5EBE-C745-8EEE-F17D4BB4582E}"/>
                </a:ext>
              </a:extLst>
            </p:cNvPr>
            <p:cNvSpPr/>
            <p:nvPr userDrawn="1"/>
          </p:nvSpPr>
          <p:spPr>
            <a:xfrm>
              <a:off x="0" y="1524000"/>
              <a:ext cx="9143999" cy="4991100"/>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D976C39-0B94-D44F-9108-A52DD0916B5A}"/>
                </a:ext>
              </a:extLst>
            </p:cNvPr>
            <p:cNvSpPr/>
            <p:nvPr userDrawn="1"/>
          </p:nvSpPr>
          <p:spPr>
            <a:xfrm>
              <a:off x="190500" y="2019300"/>
              <a:ext cx="8496300" cy="4267200"/>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2" name="Title"/>
          <p:cNvSpPr>
            <a:spLocks noGrp="1"/>
          </p:cNvSpPr>
          <p:nvPr userDrawn="1">
            <p:ph type="ctrTitle"/>
          </p:nvPr>
        </p:nvSpPr>
        <p:spPr>
          <a:xfrm>
            <a:off x="567378" y="2593298"/>
            <a:ext cx="6980170" cy="1130559"/>
          </a:xfrm>
          <a:prstGeom prst="rect">
            <a:avLst/>
          </a:prstGeom>
        </p:spPr>
        <p:txBody>
          <a:bodyPr anchor="t">
            <a:noAutofit/>
          </a:bodyPr>
          <a:lstStyle>
            <a:lvl1pPr algn="l">
              <a:lnSpc>
                <a:spcPct val="100000"/>
              </a:lnSpc>
              <a:defRPr sz="2600" b="1">
                <a:solidFill>
                  <a:schemeClr val="bg1"/>
                </a:solidFill>
              </a:defRPr>
            </a:lvl1pPr>
          </a:lstStyle>
          <a:p>
            <a:r>
              <a:rPr lang="en-US"/>
              <a:t>Click to edit Master title style</a:t>
            </a:r>
            <a:endParaRPr lang="en-US" dirty="0"/>
          </a:p>
        </p:txBody>
      </p:sp>
      <p:sp>
        <p:nvSpPr>
          <p:cNvPr id="3" name="Subtitle"/>
          <p:cNvSpPr>
            <a:spLocks noGrp="1"/>
          </p:cNvSpPr>
          <p:nvPr userDrawn="1">
            <p:ph type="subTitle" idx="1"/>
          </p:nvPr>
        </p:nvSpPr>
        <p:spPr>
          <a:xfrm>
            <a:off x="567378" y="3807503"/>
            <a:ext cx="4542020" cy="719352"/>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21"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02310" y="4665027"/>
            <a:ext cx="3574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p:cNvSpPr>
            <a:spLocks noGrp="1"/>
          </p:cNvSpPr>
          <p:nvPr userDrawn="1">
            <p:ph type="body" sz="quarter" idx="10"/>
          </p:nvPr>
        </p:nvSpPr>
        <p:spPr>
          <a:xfrm>
            <a:off x="567378" y="4770769"/>
            <a:ext cx="4443413" cy="576185"/>
          </a:xfrm>
          <a:prstGeom prst="rect">
            <a:avLst/>
          </a:prstGeom>
        </p:spPr>
        <p:txBody>
          <a:bodyPr/>
          <a:lstStyle>
            <a:lvl1pPr>
              <a:spcBef>
                <a:spcPts val="0"/>
              </a:spcBef>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7" name="Text Placeholder 6"/>
          <p:cNvSpPr>
            <a:spLocks noGrp="1"/>
          </p:cNvSpPr>
          <p:nvPr>
            <p:ph type="body" sz="quarter" idx="11" hasCustomPrompt="1"/>
          </p:nvPr>
        </p:nvSpPr>
        <p:spPr>
          <a:xfrm>
            <a:off x="190500" y="6515100"/>
            <a:ext cx="8764588" cy="342900"/>
          </a:xfrm>
          <a:prstGeom prst="rect">
            <a:avLst/>
          </a:prstGeom>
        </p:spPr>
        <p:txBody>
          <a:bodyPr/>
          <a:lstStyle>
            <a:lvl1pPr>
              <a:defRPr sz="1200"/>
            </a:lvl1pPr>
          </a:lstStyle>
          <a:p>
            <a:pPr lvl="0"/>
            <a:r>
              <a:rPr lang="en-US" sz="1400" dirty="0">
                <a:solidFill>
                  <a:schemeClr val="tx1"/>
                </a:solidFill>
              </a:rPr>
              <a:t>© McGraw Hill LLC. All rights reserved. No reproduction or distribution without the prior written consent of McGraw Hill LLC.</a:t>
            </a:r>
            <a:endParaRPr lang="en-US" dirty="0"/>
          </a:p>
        </p:txBody>
      </p:sp>
    </p:spTree>
    <p:extLst>
      <p:ext uri="{BB962C8B-B14F-4D97-AF65-F5344CB8AC3E}">
        <p14:creationId xmlns:p14="http://schemas.microsoft.com/office/powerpoint/2010/main" val="1233895555"/>
      </p:ext>
    </p:extLst>
  </p:cSld>
  <p:clrMapOvr>
    <a:masterClrMapping/>
  </p:clrMapOvr>
  <p:extLst>
    <p:ext uri="{DCECCB84-F9BA-43D5-87BE-67443E8EF086}">
      <p15:sldGuideLst xmlns:p15="http://schemas.microsoft.com/office/powerpoint/2012/main">
        <p15:guide id="1" orient="horz" pos="1272">
          <p15:clr>
            <a:srgbClr val="FBAE40"/>
          </p15:clr>
        </p15:guide>
        <p15:guide id="2" orient="horz" pos="3960">
          <p15:clr>
            <a:srgbClr val="FBAE40"/>
          </p15:clr>
        </p15:guide>
        <p15:guide id="3" pos="120">
          <p15:clr>
            <a:srgbClr val="FBAE40"/>
          </p15:clr>
        </p15:guide>
        <p15:guide id="4" pos="5472">
          <p15:clr>
            <a:srgbClr val="FBAE40"/>
          </p15:clr>
        </p15:guide>
        <p15:guide id="5" orient="horz" pos="22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36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noAutofit/>
          </a:bodyPr>
          <a:lstStyle>
            <a:lvl1pPr>
              <a:spcBef>
                <a:spcPts val="1000"/>
              </a:spcBef>
              <a:spcAft>
                <a:spcPts val="0"/>
              </a:spcAft>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8" name="Slide Number Placeholder">
            <a:extLst>
              <a:ext uri="{FF2B5EF4-FFF2-40B4-BE49-F238E27FC236}">
                <a16:creationId xmlns:a16="http://schemas.microsoft.com/office/drawing/2014/main" id="{EF8D8291-5BF4-41AC-87CE-ED5DE4CB1B61}"/>
              </a:ext>
            </a:extLst>
          </p:cNvPr>
          <p:cNvSpPr>
            <a:spLocks noGrp="1"/>
          </p:cNvSpPr>
          <p:nvPr>
            <p:ph type="sldNum" sz="quarter" idx="4"/>
          </p:nvPr>
        </p:nvSpPr>
        <p:spPr>
          <a:xfrm>
            <a:off x="8626412" y="6673531"/>
            <a:ext cx="355840" cy="161396"/>
          </a:xfrm>
          <a:prstGeom prst="rect">
            <a:avLst/>
          </a:prstGeom>
        </p:spPr>
        <p:txBody>
          <a:bodyPr/>
          <a:lstStyle>
            <a:lvl1pPr>
              <a:defRPr sz="800"/>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745085821"/>
      </p:ext>
    </p:extLst>
  </p:cSld>
  <p:clrMapOvr>
    <a:masterClrMapping/>
  </p:clrMapOvr>
  <p:extLst>
    <p:ext uri="{DCECCB84-F9BA-43D5-87BE-67443E8EF086}">
      <p15:sldGuideLst xmlns:p15="http://schemas.microsoft.com/office/powerpoint/2012/main">
        <p15:guide id="1" pos="2880" userDrawn="1">
          <p15:clr>
            <a:srgbClr val="FBAE40"/>
          </p15:clr>
        </p15:guide>
        <p15:guide id="2" orient="horz" pos="360" userDrawn="1">
          <p15:clr>
            <a:srgbClr val="FBAE40"/>
          </p15:clr>
        </p15:guide>
        <p15:guide id="3" pos="264" userDrawn="1">
          <p15:clr>
            <a:srgbClr val="FBAE40"/>
          </p15:clr>
        </p15:guide>
        <p15:guide id="4" orient="horz" pos="21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One Main Placeholder">
    <p:spTree>
      <p:nvGrpSpPr>
        <p:cNvPr id="1" name=""/>
        <p:cNvGrpSpPr/>
        <p:nvPr/>
      </p:nvGrpSpPr>
      <p:grpSpPr>
        <a:xfrm>
          <a:off x="0" y="0"/>
          <a:ext cx="0" cy="0"/>
          <a:chOff x="0" y="0"/>
          <a:chExt cx="0" cy="0"/>
        </a:xfrm>
      </p:grpSpPr>
      <p:sp>
        <p:nvSpPr>
          <p:cNvPr id="2" name="Slide Title 1">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4229100" cy="903231"/>
          </a:xfrm>
          <a:prstGeom prst="rect">
            <a:avLst/>
          </a:prstGeom>
        </p:spPr>
        <p:txBody>
          <a:bodyPr anchor="ctr">
            <a:normAutofit/>
          </a:bodyPr>
          <a:lstStyle>
            <a:lvl1pPr>
              <a:defRPr sz="4000"/>
            </a:lvl1pPr>
          </a:lstStyle>
          <a:p>
            <a:r>
              <a:rPr lang="en-US" dirty="0"/>
              <a:t>Slide Title</a:t>
            </a:r>
          </a:p>
        </p:txBody>
      </p:sp>
      <p:sp>
        <p:nvSpPr>
          <p:cNvPr id="15" name="Slide Title 2">
            <a:extLst>
              <a:ext uri="{FF2B5EF4-FFF2-40B4-BE49-F238E27FC236}">
                <a16:creationId xmlns:a16="http://schemas.microsoft.com/office/drawing/2014/main" id="{B5BB26E5-AE57-4ED5-B8A8-BEE1BD13AD34}"/>
              </a:ext>
            </a:extLst>
          </p:cNvPr>
          <p:cNvSpPr>
            <a:spLocks noGrp="1"/>
          </p:cNvSpPr>
          <p:nvPr>
            <p:ph type="body" sz="quarter" idx="14" hasCustomPrompt="1"/>
          </p:nvPr>
        </p:nvSpPr>
        <p:spPr>
          <a:xfrm>
            <a:off x="4749800" y="192088"/>
            <a:ext cx="4051300" cy="903287"/>
          </a:xfrm>
        </p:spPr>
        <p:txBody>
          <a:bodyPr vert="horz" lIns="91440" tIns="45720" rIns="91440" bIns="45720" rtlCol="0" anchor="ctr">
            <a:normAutofit/>
          </a:bodyPr>
          <a:lstStyle>
            <a:lvl1pPr>
              <a:defRPr lang="en-IN" sz="4000" b="1" dirty="0">
                <a:latin typeface="+mj-lt"/>
                <a:ea typeface="+mj-ea"/>
                <a:cs typeface="+mj-cs"/>
              </a:defRPr>
            </a:lvl1pPr>
          </a:lstStyle>
          <a:p>
            <a:pPr lvl="0">
              <a:lnSpc>
                <a:spcPct val="90000"/>
              </a:lnSpc>
              <a:spcBef>
                <a:spcPct val="0"/>
              </a:spcBef>
            </a:pPr>
            <a:r>
              <a:rPr kumimoji="0" lang="en-US" sz="4000" b="1" i="0" u="none" strike="noStrike" kern="1200" cap="none" spc="0" normalizeH="0" baseline="0" noProof="0" dirty="0">
                <a:ln>
                  <a:noFill/>
                </a:ln>
                <a:solidFill>
                  <a:srgbClr val="000000"/>
                </a:solidFill>
                <a:effectLst/>
                <a:uLnTx/>
                <a:uFillTx/>
                <a:latin typeface="+mn-lt"/>
                <a:ea typeface="+mj-ea"/>
                <a:cs typeface="+mj-cs"/>
              </a:rPr>
              <a:t>Slide Title</a:t>
            </a:r>
            <a:endParaRPr lang="en-IN"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spcBef>
                <a:spcPts val="1000"/>
              </a:spcBef>
              <a:spcAft>
                <a:spcPts val="0"/>
              </a:spcAft>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1296839023"/>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2632364" y="304800"/>
            <a:ext cx="6168736"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pic>
        <p:nvPicPr>
          <p:cNvPr id="8" name="Picture 7" descr="Connecting through social media icon.">
            <a:extLst>
              <a:ext uri="{FF2B5EF4-FFF2-40B4-BE49-F238E27FC236}">
                <a16:creationId xmlns:a16="http://schemas.microsoft.com/office/drawing/2014/main" id="{48BB348F-12C6-489F-958D-1FDE88A9246E}"/>
              </a:ext>
            </a:extLst>
          </p:cNvPr>
          <p:cNvPicPr>
            <a:picLocks noChangeAspect="1"/>
          </p:cNvPicPr>
          <p:nvPr userDrawn="1"/>
        </p:nvPicPr>
        <p:blipFill>
          <a:blip r:embed="rId2"/>
          <a:stretch>
            <a:fillRect/>
          </a:stretch>
        </p:blipFill>
        <p:spPr>
          <a:xfrm>
            <a:off x="124695" y="298541"/>
            <a:ext cx="2438400" cy="669365"/>
          </a:xfrm>
          <a:prstGeom prst="rect">
            <a:avLst/>
          </a:prstGeom>
        </p:spPr>
      </p:pic>
    </p:spTree>
    <p:extLst>
      <p:ext uri="{BB962C8B-B14F-4D97-AF65-F5344CB8AC3E}">
        <p14:creationId xmlns:p14="http://schemas.microsoft.com/office/powerpoint/2010/main" val="1816512595"/>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2632364" y="304800"/>
            <a:ext cx="6168736"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pic>
        <p:nvPicPr>
          <p:cNvPr id="10" name="Picture 9" descr="Making Ethical Decisions icon.">
            <a:extLst>
              <a:ext uri="{FF2B5EF4-FFF2-40B4-BE49-F238E27FC236}">
                <a16:creationId xmlns:a16="http://schemas.microsoft.com/office/drawing/2014/main" id="{35AB3571-1B64-4E5D-ADAB-A22232BBBD05}"/>
              </a:ext>
            </a:extLst>
          </p:cNvPr>
          <p:cNvPicPr>
            <a:picLocks noChangeAspect="1"/>
          </p:cNvPicPr>
          <p:nvPr userDrawn="1"/>
        </p:nvPicPr>
        <p:blipFill>
          <a:blip r:embed="rId2"/>
          <a:stretch>
            <a:fillRect/>
          </a:stretch>
        </p:blipFill>
        <p:spPr>
          <a:xfrm>
            <a:off x="0" y="312475"/>
            <a:ext cx="2498501" cy="663262"/>
          </a:xfrm>
          <a:prstGeom prst="rect">
            <a:avLst/>
          </a:prstGeom>
        </p:spPr>
      </p:pic>
    </p:spTree>
    <p:extLst>
      <p:ext uri="{BB962C8B-B14F-4D97-AF65-F5344CB8AC3E}">
        <p14:creationId xmlns:p14="http://schemas.microsoft.com/office/powerpoint/2010/main" val="2414323337"/>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1" y="304800"/>
            <a:ext cx="2344882"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pic>
        <p:nvPicPr>
          <p:cNvPr id="10" name="Picture 9">
            <a:extLst>
              <a:ext uri="{FF2B5EF4-FFF2-40B4-BE49-F238E27FC236}">
                <a16:creationId xmlns:a16="http://schemas.microsoft.com/office/drawing/2014/main" id="{23A00108-6ED3-416D-B7AC-3A9D6F2EF0AF}"/>
              </a:ext>
            </a:extLst>
          </p:cNvPr>
          <p:cNvPicPr>
            <a:picLocks noChangeAspect="1"/>
          </p:cNvPicPr>
          <p:nvPr userDrawn="1"/>
        </p:nvPicPr>
        <p:blipFill>
          <a:blip r:embed="rId2"/>
          <a:stretch>
            <a:fillRect/>
          </a:stretch>
        </p:blipFill>
        <p:spPr>
          <a:xfrm>
            <a:off x="4448193" y="489743"/>
            <a:ext cx="4352906" cy="239714"/>
          </a:xfrm>
          <a:prstGeom prst="rect">
            <a:avLst/>
          </a:prstGeom>
        </p:spPr>
      </p:pic>
    </p:spTree>
    <p:extLst>
      <p:ext uri="{BB962C8B-B14F-4D97-AF65-F5344CB8AC3E}">
        <p14:creationId xmlns:p14="http://schemas.microsoft.com/office/powerpoint/2010/main" val="43045211"/>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7.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MGH logo">
            <a:extLst>
              <a:ext uri="{FF2B5EF4-FFF2-40B4-BE49-F238E27FC236}">
                <a16:creationId xmlns:a16="http://schemas.microsoft.com/office/drawing/2014/main" id="{BF372B49-B6F5-4826-B4F8-2F8A4FFF889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94106" y="283845"/>
            <a:ext cx="999514" cy="999514"/>
          </a:xfrm>
          <a:prstGeom prst="rect">
            <a:avLst/>
          </a:prstGeom>
        </p:spPr>
      </p:pic>
      <p:sp>
        <p:nvSpPr>
          <p:cNvPr id="3" name="MGH Tagline">
            <a:extLst>
              <a:ext uri="{FF2B5EF4-FFF2-40B4-BE49-F238E27FC236}">
                <a16:creationId xmlns:a16="http://schemas.microsoft.com/office/drawing/2014/main" id="{70E12349-CEA7-4006-B6E3-3E283BDBD258}"/>
              </a:ext>
            </a:extLst>
          </p:cNvPr>
          <p:cNvSpPr txBox="1"/>
          <p:nvPr userDrawn="1"/>
        </p:nvSpPr>
        <p:spPr>
          <a:xfrm>
            <a:off x="5060273" y="337349"/>
            <a:ext cx="3873993" cy="338554"/>
          </a:xfrm>
          <a:prstGeom prst="rect">
            <a:avLst/>
          </a:prstGeom>
          <a:noFill/>
        </p:spPr>
        <p:txBody>
          <a:bodyPr wrap="square" lIns="45720" r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spc="40" dirty="0">
                <a:effectLst/>
                <a:latin typeface="Arial" panose="020B0604020202020204" pitchFamily="34" charset="0"/>
                <a:ea typeface="Calibri" panose="020F0502020204030204" pitchFamily="34" charset="0"/>
              </a:rPr>
              <a:t>Because learning changes everything.</a:t>
            </a:r>
            <a:r>
              <a:rPr lang="en-US" sz="1050" spc="40" baseline="60000" dirty="0">
                <a:effectLst/>
                <a:latin typeface="Arial" panose="020B0604020202020204" pitchFamily="34" charset="0"/>
                <a:ea typeface="Calibri" panose="020F0502020204030204" pitchFamily="34" charset="0"/>
              </a:rPr>
              <a:t>®</a:t>
            </a:r>
            <a:endParaRPr lang="en-US" sz="1600" spc="40" baseline="60000" dirty="0"/>
          </a:p>
        </p:txBody>
      </p:sp>
      <p:sp>
        <p:nvSpPr>
          <p:cNvPr id="5" name="Long Copyright"/>
          <p:cNvSpPr>
            <a:spLocks noGrp="1"/>
          </p:cNvSpPr>
          <p:nvPr>
            <p:ph type="ftr" sz="quarter" idx="3"/>
          </p:nvPr>
        </p:nvSpPr>
        <p:spPr>
          <a:xfrm>
            <a:off x="0" y="6478439"/>
            <a:ext cx="9144000" cy="379562"/>
          </a:xfrm>
          <a:prstGeom prst="rect">
            <a:avLst/>
          </a:prstGeom>
        </p:spPr>
        <p:txBody>
          <a:bodyPr vert="horz" lIns="91440" tIns="45720" rIns="91440" bIns="45720" rtlCol="0" anchor="ctr"/>
          <a:lstStyle>
            <a:lvl1pPr algn="ctr">
              <a:defRPr sz="800">
                <a:solidFill>
                  <a:schemeClr val="tx1">
                    <a:lumMod val="50000"/>
                    <a:lumOff val="50000"/>
                  </a:schemeClr>
                </a:solidFill>
              </a:defRPr>
            </a:lvl1pPr>
          </a:lstStyle>
          <a:p>
            <a:pPr defTabSz="457200">
              <a:spcBef>
                <a:spcPct val="20000"/>
              </a:spcBef>
              <a:defRPr/>
            </a:pPr>
            <a:r>
              <a:rPr lang="en-US" dirty="0"/>
              <a:t>Add long copyright</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432547"/>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9545871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400" kern="1200" baseline="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2880">
          <p15:clr>
            <a:srgbClr val="F26B43"/>
          </p15:clr>
        </p15:guide>
        <p15:guide id="6" pos="216">
          <p15:clr>
            <a:srgbClr val="F26B43"/>
          </p15:clr>
        </p15:guide>
        <p15:guide id="7" pos="5544">
          <p15:clr>
            <a:srgbClr val="F26B43"/>
          </p15:clr>
        </p15:guide>
        <p15:guide id="9" orient="horz" pos="4211">
          <p15:clr>
            <a:srgbClr val="F26B43"/>
          </p15:clr>
        </p15:guide>
        <p15:guide id="10" orient="horz" pos="960">
          <p15:clr>
            <a:srgbClr val="F26B43"/>
          </p15:clr>
        </p15:guide>
        <p15:guide id="11" orient="horz" pos="410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342900" y="136257"/>
            <a:ext cx="8458200" cy="685800"/>
          </a:xfrm>
          <a:prstGeom prst="rect">
            <a:avLst/>
          </a:prstGeom>
        </p:spPr>
        <p:txBody>
          <a:bodyPr vert="horz" lIns="91440" tIns="45720" rIns="91440" bIns="45720" rtlCol="0" anchor="ctr">
            <a:noAutofit/>
          </a:bodyPr>
          <a:lstStyle/>
          <a:p>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342900" y="1273877"/>
            <a:ext cx="8458200" cy="494437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hort Copyright">
            <a:extLst>
              <a:ext uri="{FF2B5EF4-FFF2-40B4-BE49-F238E27FC236}">
                <a16:creationId xmlns:a16="http://schemas.microsoft.com/office/drawing/2014/main" id="{36838A37-515E-4F5C-BF9F-CE51891A9C27}"/>
              </a:ext>
            </a:extLst>
          </p:cNvPr>
          <p:cNvSpPr txBox="1"/>
          <p:nvPr userDrawn="1"/>
        </p:nvSpPr>
        <p:spPr>
          <a:xfrm>
            <a:off x="215658" y="6664280"/>
            <a:ext cx="1233578" cy="215444"/>
          </a:xfrm>
          <a:prstGeom prst="rect">
            <a:avLst/>
          </a:prstGeom>
          <a:noFill/>
        </p:spPr>
        <p:txBody>
          <a:bodyPr wrap="square" lIns="45720" rIns="45720" rtlCol="0" anchor="ctr">
            <a:spAutoFit/>
          </a:bodyPr>
          <a:lstStyle/>
          <a:p>
            <a:r>
              <a:rPr lang="en-US" sz="800" b="0" dirty="0">
                <a:solidFill>
                  <a:schemeClr val="tx1">
                    <a:lumMod val="65000"/>
                    <a:lumOff val="35000"/>
                  </a:schemeClr>
                </a:solidFill>
              </a:rPr>
              <a:t>© McGraw Hill</a:t>
            </a:r>
          </a:p>
        </p:txBody>
      </p:sp>
      <p:sp>
        <p:nvSpPr>
          <p:cNvPr id="10" name="Slide Number Placeholder">
            <a:extLst>
              <a:ext uri="{FF2B5EF4-FFF2-40B4-BE49-F238E27FC236}">
                <a16:creationId xmlns:a16="http://schemas.microsoft.com/office/drawing/2014/main" id="{A9994BA6-A29E-44A0-A7B3-164E7D8FE393}"/>
              </a:ext>
            </a:extLst>
          </p:cNvPr>
          <p:cNvSpPr>
            <a:spLocks noGrp="1"/>
          </p:cNvSpPr>
          <p:nvPr>
            <p:ph type="sldNum" sz="quarter" idx="4"/>
          </p:nvPr>
        </p:nvSpPr>
        <p:spPr>
          <a:xfrm>
            <a:off x="8626412" y="6673531"/>
            <a:ext cx="355840" cy="161396"/>
          </a:xfrm>
          <a:prstGeom prst="rect">
            <a:avLst/>
          </a:prstGeom>
        </p:spPr>
        <p:txBody>
          <a:bodyPr/>
          <a:lstStyle>
            <a:lvl1pPr>
              <a:defRPr sz="800"/>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881564708"/>
      </p:ext>
    </p:extLst>
  </p:cSld>
  <p:clrMap bg1="lt1" tx1="dk1" bg2="lt2" tx2="dk2" accent1="accent1" accent2="accent2" accent3="accent3" accent4="accent4" accent5="accent5" accent6="accent6" hlink="hlink" folHlink="folHlink"/>
  <p:sldLayoutIdLst>
    <p:sldLayoutId id="2147483692" r:id="rId1"/>
    <p:sldLayoutId id="2147483717" r:id="rId2"/>
    <p:sldLayoutId id="2147483706" r:id="rId3"/>
    <p:sldLayoutId id="2147483709" r:id="rId4"/>
    <p:sldLayoutId id="2147483707" r:id="rId5"/>
    <p:sldLayoutId id="2147483708" r:id="rId6"/>
    <p:sldLayoutId id="2147483711" r:id="rId7"/>
    <p:sldLayoutId id="2147483716" r:id="rId8"/>
    <p:sldLayoutId id="2147483693" r:id="rId9"/>
    <p:sldLayoutId id="2147483719" r:id="rId10"/>
    <p:sldLayoutId id="2147483718" r:id="rId11"/>
    <p:sldLayoutId id="2147483699" r:id="rId12"/>
    <p:sldLayoutId id="2147483720" r:id="rId13"/>
    <p:sldLayoutId id="2147483695" r:id="rId14"/>
    <p:sldLayoutId id="2147483696" r:id="rId15"/>
    <p:sldLayoutId id="2147483697" r:id="rId16"/>
    <p:sldLayoutId id="2147483721" r:id="rId17"/>
  </p:sldLayoutIdLst>
  <p:hf hdr="0" dt="0"/>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kern="1200">
          <a:solidFill>
            <a:schemeClr val="tx2"/>
          </a:solidFill>
          <a:latin typeface="+mn-lt"/>
          <a:ea typeface="+mn-ea"/>
          <a:cs typeface="+mn-cs"/>
        </a:defRPr>
      </a:lvl1pPr>
      <a:lvl2pPr marL="292608" indent="-292608" algn="l" defTabSz="914400" rtl="0" eaLnBrk="1" latinLnBrk="0" hangingPunct="1">
        <a:lnSpc>
          <a:spcPct val="100000"/>
        </a:lnSpc>
        <a:spcBef>
          <a:spcPts val="1000"/>
        </a:spcBef>
        <a:spcAft>
          <a:spcPts val="0"/>
        </a:spcAft>
        <a:buClrTx/>
        <a:buFont typeface="Arial" panose="020B0604020202020204" pitchFamily="34" charset="0"/>
        <a:buChar char="•"/>
        <a:defRPr sz="2400" kern="1200">
          <a:solidFill>
            <a:schemeClr val="tx2"/>
          </a:solidFill>
          <a:latin typeface="+mn-lt"/>
          <a:ea typeface="+mn-ea"/>
          <a:cs typeface="+mn-cs"/>
        </a:defRPr>
      </a:lvl2pPr>
      <a:lvl3pPr marL="622800" indent="-292608" algn="l" defTabSz="914400" rtl="0" eaLnBrk="1" latinLnBrk="0" hangingPunct="1">
        <a:lnSpc>
          <a:spcPct val="100000"/>
        </a:lnSpc>
        <a:spcBef>
          <a:spcPts val="1000"/>
        </a:spcBef>
        <a:spcAft>
          <a:spcPts val="0"/>
        </a:spcAft>
        <a:buFont typeface="Arial" panose="020B0604020202020204" pitchFamily="34" charset="0"/>
        <a:buChar char="•"/>
        <a:defRPr sz="2000" kern="1200">
          <a:solidFill>
            <a:schemeClr val="tx2"/>
          </a:solidFill>
          <a:latin typeface="+mn-lt"/>
          <a:ea typeface="+mn-ea"/>
          <a:cs typeface="+mn-cs"/>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userDrawn="1">
          <p15:clr>
            <a:srgbClr val="F26B43"/>
          </p15:clr>
        </p15:guide>
        <p15:guide id="11" orient="horz" pos="4104">
          <p15:clr>
            <a:srgbClr val="F26B43"/>
          </p15:clr>
        </p15:guide>
        <p15:guide id="12" orient="horz" pos="864" userDrawn="1">
          <p15:clr>
            <a:srgbClr val="F26B43"/>
          </p15:clr>
        </p15:guide>
        <p15:guide id="13" orient="horz" pos="360" userDrawn="1">
          <p15:clr>
            <a:srgbClr val="F26B43"/>
          </p15:clr>
        </p15:guide>
        <p15:guide id="14" orient="horz" pos="3936" userDrawn="1">
          <p15:clr>
            <a:srgbClr val="F26B43"/>
          </p15:clr>
        </p15:guide>
        <p15:guide id="15" pos="984" userDrawn="1">
          <p15:clr>
            <a:srgbClr val="F26B43"/>
          </p15:clr>
        </p15:guide>
        <p15:guide id="16" pos="5376" userDrawn="1">
          <p15:clr>
            <a:srgbClr val="F26B43"/>
          </p15:clr>
        </p15:guide>
        <p15:guide id="17" pos="26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495691"/>
            <a:ext cx="9144000" cy="362309"/>
          </a:xfrm>
          <a:prstGeom prst="rect">
            <a:avLst/>
          </a:prstGeom>
        </p:spPr>
        <p:txBody>
          <a:bodyPr vert="horz" lIns="91440" tIns="45720" rIns="91440" bIns="45720" rtlCol="0" anchor="ctr"/>
          <a:lstStyle>
            <a:lvl1pPr algn="ctr">
              <a:defRPr sz="800">
                <a:solidFill>
                  <a:schemeClr val="tx1">
                    <a:lumMod val="50000"/>
                    <a:lumOff val="50000"/>
                  </a:schemeClr>
                </a:solidFill>
              </a:defRPr>
            </a:lvl1pPr>
          </a:lstStyle>
          <a:p>
            <a:r>
              <a:rPr lang="en-US" dirty="0"/>
              <a:t>Add long copyright line here</a:t>
            </a:r>
          </a:p>
        </p:txBody>
      </p:sp>
      <p:sp>
        <p:nvSpPr>
          <p:cNvPr id="6" name="MGH Yellow Line">
            <a:extLst>
              <a:ext uri="{FF2B5EF4-FFF2-40B4-BE49-F238E27FC236}">
                <a16:creationId xmlns:a16="http://schemas.microsoft.com/office/drawing/2014/main" id="{F20163A4-4644-4B17-9C8A-EF42A992331B}"/>
              </a:ext>
              <a:ext uri="{C183D7F6-B498-43B3-948B-1728B52AA6E4}">
                <adec:decorative xmlns:adec="http://schemas.microsoft.com/office/drawing/2017/decorative" val="1"/>
              </a:ext>
            </a:extLst>
          </p:cNvPr>
          <p:cNvSpPr/>
          <p:nvPr userDrawn="1"/>
        </p:nvSpPr>
        <p:spPr>
          <a:xfrm>
            <a:off x="0" y="6432547"/>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7998185"/>
      </p:ext>
    </p:extLst>
  </p:cSld>
  <p:clrMap bg1="lt1" tx1="dk1" bg2="lt2" tx2="dk2" accent1="accent1" accent2="accent2" accent3="accent3" accent4="accent4" accent5="accent5" accent6="accent6" hlink="hlink" folHlink="folHlink"/>
  <p:sldLayoutIdLst>
    <p:sldLayoutId id="2147483685" r:id="rId1"/>
    <p:sldLayoutId id="2147483705" r:id="rId2"/>
  </p:sldLayoutIdLst>
  <p:hf hdr="0" dt="0"/>
  <p:txStyles>
    <p:titleStyle>
      <a:lvl1pPr algn="ctr" defTabSz="914400" rtl="0" eaLnBrk="1" latinLnBrk="0" hangingPunct="1">
        <a:lnSpc>
          <a:spcPct val="90000"/>
        </a:lnSpc>
        <a:spcBef>
          <a:spcPct val="0"/>
        </a:spcBef>
        <a:buNone/>
        <a:defRPr sz="1600" b="0" kern="1200">
          <a:solidFill>
            <a:schemeClr val="tx2"/>
          </a:solidFill>
          <a:latin typeface="+mj-lt"/>
          <a:ea typeface="+mj-ea"/>
          <a:cs typeface="+mj-cs"/>
        </a:defRPr>
      </a:lvl1pPr>
    </p:titleStyle>
    <p:bodyStyle>
      <a:lvl1pPr marL="0" marR="0" indent="0" algn="ctr" defTabSz="914400" rtl="0" eaLnBrk="1" fontAlgn="auto" latinLnBrk="0" hangingPunct="1">
        <a:lnSpc>
          <a:spcPct val="100000"/>
        </a:lnSpc>
        <a:spcBef>
          <a:spcPts val="0"/>
        </a:spcBef>
        <a:spcAft>
          <a:spcPts val="0"/>
        </a:spcAft>
        <a:buClrTx/>
        <a:buSzTx/>
        <a:buFontTx/>
        <a:buNone/>
        <a:tabLst/>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2112" userDrawn="1">
          <p15:clr>
            <a:srgbClr val="F26B43"/>
          </p15:clr>
        </p15:guide>
        <p15:guide id="6" pos="216">
          <p15:clr>
            <a:srgbClr val="F26B43"/>
          </p15:clr>
        </p15:guide>
        <p15:guide id="7" pos="5544">
          <p15:clr>
            <a:srgbClr val="F26B43"/>
          </p15:clr>
        </p15:guide>
        <p15:guide id="9" orient="horz" pos="4211">
          <p15:clr>
            <a:srgbClr val="F26B43"/>
          </p15:clr>
        </p15:guide>
        <p15:guide id="10" orient="horz" pos="624" userDrawn="1">
          <p15:clr>
            <a:srgbClr val="F26B43"/>
          </p15:clr>
        </p15:guide>
        <p15:guide id="11" orient="horz" pos="4104">
          <p15:clr>
            <a:srgbClr val="F26B43"/>
          </p15:clr>
        </p15:guide>
        <p15:guide id="12" orient="horz" pos="2160" userDrawn="1">
          <p15:clr>
            <a:srgbClr val="F26B43"/>
          </p15:clr>
        </p15:guide>
        <p15:guide id="13" pos="364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a:extLst>
              <a:ext uri="{FF2B5EF4-FFF2-40B4-BE49-F238E27FC236}">
                <a16:creationId xmlns:a16="http://schemas.microsoft.com/office/drawing/2014/main" id="{BEB99B55-73FB-42B4-93ED-C5E818675C31}"/>
              </a:ext>
            </a:extLst>
          </p:cNvPr>
          <p:cNvSpPr>
            <a:spLocks noGrp="1"/>
          </p:cNvSpPr>
          <p:nvPr>
            <p:ph type="body" idx="1"/>
          </p:nvPr>
        </p:nvSpPr>
        <p:spPr>
          <a:xfrm>
            <a:off x="342901" y="1976546"/>
            <a:ext cx="6480593" cy="4351338"/>
          </a:xfrm>
          <a:prstGeom prst="rect">
            <a:avLst/>
          </a:prstGeom>
        </p:spPr>
        <p:txBody>
          <a:bodyPr vert="horz" lIns="91440" tIns="45720" rIns="91440" bIns="45720" rtlCol="0">
            <a:normAutofit/>
          </a:bodyPr>
          <a:lstStyle/>
          <a:p>
            <a:pPr lvl="0"/>
            <a:r>
              <a:rPr lang="en-US" dirty="0"/>
              <a:t>Slide Content</a:t>
            </a:r>
          </a:p>
          <a:p>
            <a:pPr lvl="2"/>
            <a:r>
              <a:rPr lang="en-US" dirty="0"/>
              <a:t>Second level</a:t>
            </a:r>
          </a:p>
          <a:p>
            <a:pPr lvl="3"/>
            <a:r>
              <a:rPr lang="en-US" dirty="0"/>
              <a:t>Third level</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hort Copyright">
            <a:extLst>
              <a:ext uri="{FF2B5EF4-FFF2-40B4-BE49-F238E27FC236}">
                <a16:creationId xmlns:a16="http://schemas.microsoft.com/office/drawing/2014/main" id="{36838A37-515E-4F5C-BF9F-CE51891A9C27}"/>
              </a:ext>
            </a:extLst>
          </p:cNvPr>
          <p:cNvSpPr txBox="1"/>
          <p:nvPr userDrawn="1"/>
        </p:nvSpPr>
        <p:spPr>
          <a:xfrm>
            <a:off x="224279" y="6660234"/>
            <a:ext cx="1285344" cy="215444"/>
          </a:xfrm>
          <a:prstGeom prst="rect">
            <a:avLst/>
          </a:prstGeom>
          <a:noFill/>
        </p:spPr>
        <p:txBody>
          <a:bodyPr wrap="square" lIns="45720" rIns="45720" rtlCol="0" anchor="ctr">
            <a:spAutoFit/>
          </a:bodyPr>
          <a:lstStyle/>
          <a:p>
            <a:r>
              <a:rPr lang="en-US" sz="800" b="0" dirty="0">
                <a:solidFill>
                  <a:schemeClr val="tx1">
                    <a:lumMod val="65000"/>
                    <a:lumOff val="35000"/>
                  </a:schemeClr>
                </a:solidFill>
              </a:rPr>
              <a:t>© McGraw Hill</a:t>
            </a:r>
          </a:p>
        </p:txBody>
      </p:sp>
      <p:grpSp>
        <p:nvGrpSpPr>
          <p:cNvPr id="6" name="MGH Shape">
            <a:extLst>
              <a:ext uri="{FF2B5EF4-FFF2-40B4-BE49-F238E27FC236}">
                <a16:creationId xmlns:a16="http://schemas.microsoft.com/office/drawing/2014/main" id="{B719ECBD-8119-4217-9D58-2638FA4365C1}"/>
              </a:ext>
              <a:ext uri="{C183D7F6-B498-43B3-948B-1728B52AA6E4}">
                <adec:decorative xmlns:adec="http://schemas.microsoft.com/office/drawing/2017/decorative" val="1"/>
              </a:ext>
            </a:extLst>
          </p:cNvPr>
          <p:cNvGrpSpPr/>
          <p:nvPr userDrawn="1"/>
        </p:nvGrpSpPr>
        <p:grpSpPr>
          <a:xfrm>
            <a:off x="6622742" y="0"/>
            <a:ext cx="2521258" cy="6623843"/>
            <a:chOff x="3491346" y="0"/>
            <a:chExt cx="2508933" cy="6367263"/>
          </a:xfrm>
        </p:grpSpPr>
        <p:sp>
          <p:nvSpPr>
            <p:cNvPr id="9" name="Freeform 11">
              <a:extLst>
                <a:ext uri="{FF2B5EF4-FFF2-40B4-BE49-F238E27FC236}">
                  <a16:creationId xmlns:a16="http://schemas.microsoft.com/office/drawing/2014/main" id="{FCAD01AC-30CD-4728-B0FD-543493B2CE55}"/>
                </a:ext>
              </a:extLst>
            </p:cNvPr>
            <p:cNvSpPr/>
            <p:nvPr/>
          </p:nvSpPr>
          <p:spPr>
            <a:xfrm rot="10800000">
              <a:off x="5468761" y="1352709"/>
              <a:ext cx="531517" cy="1821241"/>
            </a:xfrm>
            <a:custGeom>
              <a:avLst/>
              <a:gdLst>
                <a:gd name="connsiteX0" fmla="*/ 0 w 531517"/>
                <a:gd name="connsiteY0" fmla="*/ 1821241 h 1821241"/>
                <a:gd name="connsiteX1" fmla="*/ 0 w 531517"/>
                <a:gd name="connsiteY1" fmla="*/ 0 h 1821241"/>
                <a:gd name="connsiteX2" fmla="*/ 531517 w 531517"/>
                <a:gd name="connsiteY2" fmla="*/ 672400 h 1821241"/>
                <a:gd name="connsiteX3" fmla="*/ 0 w 531517"/>
                <a:gd name="connsiteY3" fmla="*/ 1821241 h 1821241"/>
              </a:gdLst>
              <a:ahLst/>
              <a:cxnLst>
                <a:cxn ang="0">
                  <a:pos x="connsiteX0" y="connsiteY0"/>
                </a:cxn>
                <a:cxn ang="0">
                  <a:pos x="connsiteX1" y="connsiteY1"/>
                </a:cxn>
                <a:cxn ang="0">
                  <a:pos x="connsiteX2" y="connsiteY2"/>
                </a:cxn>
                <a:cxn ang="0">
                  <a:pos x="connsiteX3" y="connsiteY3"/>
                </a:cxn>
              </a:cxnLst>
              <a:rect l="l" t="t" r="r" b="b"/>
              <a:pathLst>
                <a:path w="531517" h="1821241">
                  <a:moveTo>
                    <a:pt x="0" y="1821241"/>
                  </a:moveTo>
                  <a:lnTo>
                    <a:pt x="0" y="0"/>
                  </a:lnTo>
                  <a:lnTo>
                    <a:pt x="531517" y="672400"/>
                  </a:lnTo>
                  <a:lnTo>
                    <a:pt x="0" y="1821241"/>
                  </a:lnTo>
                  <a:close/>
                </a:path>
              </a:pathLst>
            </a:custGeom>
            <a:solidFill>
              <a:srgbClr val="9F2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0" name="Freeform 12">
              <a:extLst>
                <a:ext uri="{FF2B5EF4-FFF2-40B4-BE49-F238E27FC236}">
                  <a16:creationId xmlns:a16="http://schemas.microsoft.com/office/drawing/2014/main" id="{9A51DD71-B849-456F-A479-25728C0B26F4}"/>
                </a:ext>
              </a:extLst>
            </p:cNvPr>
            <p:cNvSpPr/>
            <p:nvPr/>
          </p:nvSpPr>
          <p:spPr>
            <a:xfrm rot="10800000">
              <a:off x="3491346" y="0"/>
              <a:ext cx="2508932" cy="2501550"/>
            </a:xfrm>
            <a:custGeom>
              <a:avLst/>
              <a:gdLst>
                <a:gd name="connsiteX0" fmla="*/ 2508932 w 2508932"/>
                <a:gd name="connsiteY0" fmla="*/ 2501550 h 2501550"/>
                <a:gd name="connsiteX1" fmla="*/ 0 w 2508932"/>
                <a:gd name="connsiteY1" fmla="*/ 2501550 h 2501550"/>
                <a:gd name="connsiteX2" fmla="*/ 0 w 2508932"/>
                <a:gd name="connsiteY2" fmla="*/ 1148841 h 2501550"/>
                <a:gd name="connsiteX3" fmla="*/ 531517 w 2508932"/>
                <a:gd name="connsiteY3" fmla="*/ 0 h 2501550"/>
                <a:gd name="connsiteX4" fmla="*/ 2508932 w 2508932"/>
                <a:gd name="connsiteY4" fmla="*/ 2501550 h 2501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932" h="2501550">
                  <a:moveTo>
                    <a:pt x="2508932" y="2501550"/>
                  </a:moveTo>
                  <a:lnTo>
                    <a:pt x="0" y="2501550"/>
                  </a:lnTo>
                  <a:lnTo>
                    <a:pt x="0" y="1148841"/>
                  </a:lnTo>
                  <a:lnTo>
                    <a:pt x="531517" y="0"/>
                  </a:lnTo>
                  <a:lnTo>
                    <a:pt x="2508932" y="2501550"/>
                  </a:lnTo>
                  <a:close/>
                </a:path>
              </a:pathLst>
            </a:custGeom>
            <a:solidFill>
              <a:srgbClr val="E2D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1" name="Freeform 13">
              <a:extLst>
                <a:ext uri="{FF2B5EF4-FFF2-40B4-BE49-F238E27FC236}">
                  <a16:creationId xmlns:a16="http://schemas.microsoft.com/office/drawing/2014/main" id="{CE349BEA-4244-4589-91D3-1DECC6AB1E90}"/>
                </a:ext>
              </a:extLst>
            </p:cNvPr>
            <p:cNvSpPr/>
            <p:nvPr/>
          </p:nvSpPr>
          <p:spPr>
            <a:xfrm rot="10800000">
              <a:off x="3680272" y="1352707"/>
              <a:ext cx="2320007" cy="5014556"/>
            </a:xfrm>
            <a:custGeom>
              <a:avLst/>
              <a:gdLst>
                <a:gd name="connsiteX0" fmla="*/ 0 w 2320007"/>
                <a:gd name="connsiteY0" fmla="*/ 5014556 h 5014556"/>
                <a:gd name="connsiteX1" fmla="*/ 0 w 2320007"/>
                <a:gd name="connsiteY1" fmla="*/ 0 h 5014556"/>
                <a:gd name="connsiteX2" fmla="*/ 2320007 w 2320007"/>
                <a:gd name="connsiteY2" fmla="*/ 0 h 5014556"/>
                <a:gd name="connsiteX3" fmla="*/ 531518 w 2320007"/>
                <a:gd name="connsiteY3" fmla="*/ 3865713 h 5014556"/>
                <a:gd name="connsiteX4" fmla="*/ 1 w 2320007"/>
                <a:gd name="connsiteY4" fmla="*/ 3193313 h 5014556"/>
                <a:gd name="connsiteX5" fmla="*/ 1 w 2320007"/>
                <a:gd name="connsiteY5" fmla="*/ 5014554 h 5014556"/>
                <a:gd name="connsiteX6" fmla="*/ 0 w 2320007"/>
                <a:gd name="connsiteY6" fmla="*/ 5014556 h 5014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0007" h="5014556">
                  <a:moveTo>
                    <a:pt x="0" y="5014556"/>
                  </a:moveTo>
                  <a:lnTo>
                    <a:pt x="0" y="0"/>
                  </a:lnTo>
                  <a:lnTo>
                    <a:pt x="2320007" y="0"/>
                  </a:lnTo>
                  <a:lnTo>
                    <a:pt x="531518" y="3865713"/>
                  </a:lnTo>
                  <a:lnTo>
                    <a:pt x="1" y="3193313"/>
                  </a:lnTo>
                  <a:lnTo>
                    <a:pt x="1" y="5014554"/>
                  </a:lnTo>
                  <a:lnTo>
                    <a:pt x="0" y="50145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grpSp>
      <p:sp>
        <p:nvSpPr>
          <p:cNvPr id="13" name="Title Placeholder">
            <a:extLst>
              <a:ext uri="{FF2B5EF4-FFF2-40B4-BE49-F238E27FC236}">
                <a16:creationId xmlns:a16="http://schemas.microsoft.com/office/drawing/2014/main" id="{34622483-C344-43F3-82BE-D7AE2DFFFAB0}"/>
              </a:ext>
            </a:extLst>
          </p:cNvPr>
          <p:cNvSpPr>
            <a:spLocks noGrp="1"/>
          </p:cNvSpPr>
          <p:nvPr>
            <p:ph type="title"/>
          </p:nvPr>
        </p:nvSpPr>
        <p:spPr>
          <a:xfrm>
            <a:off x="342900" y="136257"/>
            <a:ext cx="6073803" cy="685800"/>
          </a:xfrm>
          <a:prstGeom prst="rect">
            <a:avLst/>
          </a:prstGeom>
        </p:spPr>
        <p:txBody>
          <a:bodyPr vert="horz" lIns="91440" tIns="45720" rIns="91440" bIns="45720" rtlCol="0" anchor="ctr">
            <a:normAutofit/>
          </a:bodyPr>
          <a:lstStyle/>
          <a:p>
            <a:r>
              <a:rPr lang="en-US" dirty="0"/>
              <a:t>Title goes here</a:t>
            </a:r>
          </a:p>
        </p:txBody>
      </p:sp>
    </p:spTree>
    <p:extLst>
      <p:ext uri="{BB962C8B-B14F-4D97-AF65-F5344CB8AC3E}">
        <p14:creationId xmlns:p14="http://schemas.microsoft.com/office/powerpoint/2010/main" val="3690558099"/>
      </p:ext>
    </p:extLst>
  </p:cSld>
  <p:clrMap bg1="lt1" tx1="dk1" bg2="lt2" tx2="dk2" accent1="accent1" accent2="accent2" accent3="accent3" accent4="accent4" accent5="accent5" accent6="accent6" hlink="hlink" folHlink="folHlink"/>
  <p:sldLayoutIdLst>
    <p:sldLayoutId id="2147483690" r:id="rId1"/>
    <p:sldLayoutId id="2147483698" r:id="rId2"/>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kern="1200">
          <a:solidFill>
            <a:schemeClr val="tx2"/>
          </a:solidFill>
          <a:latin typeface="+mn-lt"/>
          <a:ea typeface="+mn-ea"/>
          <a:cs typeface="+mn-cs"/>
        </a:defRPr>
      </a:lvl1pPr>
      <a:lvl2pPr marL="1588" indent="0" algn="l" defTabSz="914400" rtl="0" eaLnBrk="1" latinLnBrk="0" hangingPunct="1">
        <a:lnSpc>
          <a:spcPct val="100000"/>
        </a:lnSpc>
        <a:spcBef>
          <a:spcPts val="800"/>
        </a:spcBef>
        <a:buClrTx/>
        <a:buFont typeface="Arial" panose="020B0604020202020204" pitchFamily="34" charset="0"/>
        <a:buNone/>
        <a:defRPr sz="2000" kern="1200">
          <a:solidFill>
            <a:schemeClr val="tx2"/>
          </a:solidFill>
          <a:latin typeface="+mn-lt"/>
          <a:ea typeface="+mn-ea"/>
          <a:cs typeface="+mn-cs"/>
        </a:defRPr>
      </a:lvl2pPr>
      <a:lvl3pPr marL="517525" indent="-285750" algn="l" defTabSz="914400" rtl="0" eaLnBrk="1" latinLnBrk="0" hangingPunct="1">
        <a:lnSpc>
          <a:spcPct val="100000"/>
        </a:lnSpc>
        <a:spcBef>
          <a:spcPts val="800"/>
        </a:spcBef>
        <a:buFont typeface="Arial" panose="020B0604020202020204" pitchFamily="34" charset="0"/>
        <a:buChar char="•"/>
        <a:defRPr sz="2000" kern="1200">
          <a:solidFill>
            <a:schemeClr val="tx2"/>
          </a:solidFill>
          <a:latin typeface="+mn-lt"/>
          <a:ea typeface="+mn-ea"/>
          <a:cs typeface="+mn-cs"/>
        </a:defRPr>
      </a:lvl3pPr>
      <a:lvl4pPr marL="741363" indent="-28575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5544" userDrawn="1">
          <p15:clr>
            <a:srgbClr val="F26B43"/>
          </p15:clr>
        </p15:guide>
        <p15:guide id="6" pos="216">
          <p15:clr>
            <a:srgbClr val="F26B43"/>
          </p15:clr>
        </p15:guide>
        <p15:guide id="7" pos="4296" userDrawn="1">
          <p15:clr>
            <a:srgbClr val="F26B43"/>
          </p15:clr>
        </p15:guide>
        <p15:guide id="9" orient="horz" pos="4211">
          <p15:clr>
            <a:srgbClr val="F26B43"/>
          </p15:clr>
        </p15:guide>
        <p15:guide id="10" orient="horz" pos="1248" userDrawn="1">
          <p15:clr>
            <a:srgbClr val="F26B43"/>
          </p15:clr>
        </p15:guide>
        <p15:guide id="11" orient="horz" pos="3984" userDrawn="1">
          <p15:clr>
            <a:srgbClr val="F26B43"/>
          </p15:clr>
        </p15:guide>
        <p15:guide id="12" orient="horz" pos="1656" userDrawn="1">
          <p15:clr>
            <a:srgbClr val="F26B43"/>
          </p15:clr>
        </p15:guide>
        <p15:guide id="13" pos="2980">
          <p15:clr>
            <a:srgbClr val="F26B43"/>
          </p15:clr>
        </p15:guide>
        <p15:guide id="14" orient="horz" pos="2260" userDrawn="1">
          <p15:clr>
            <a:srgbClr val="F26B43"/>
          </p15:clr>
        </p15:guide>
        <p15:guide id="15" pos="264"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342900" y="136257"/>
            <a:ext cx="8458200" cy="685800"/>
          </a:xfrm>
          <a:prstGeom prst="rect">
            <a:avLst/>
          </a:prstGeom>
        </p:spPr>
        <p:txBody>
          <a:bodyPr vert="horz" lIns="91440" tIns="45720" rIns="91440" bIns="45720" rtlCol="0" anchor="ctr">
            <a:normAutofit/>
          </a:bodyPr>
          <a:lstStyle/>
          <a:p>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342900" y="1371599"/>
            <a:ext cx="8458200" cy="48768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hort Copyright">
            <a:extLst>
              <a:ext uri="{FF2B5EF4-FFF2-40B4-BE49-F238E27FC236}">
                <a16:creationId xmlns:a16="http://schemas.microsoft.com/office/drawing/2014/main" id="{36838A37-515E-4F5C-BF9F-CE51891A9C27}"/>
              </a:ext>
            </a:extLst>
          </p:cNvPr>
          <p:cNvSpPr txBox="1"/>
          <p:nvPr userDrawn="1"/>
        </p:nvSpPr>
        <p:spPr>
          <a:xfrm>
            <a:off x="215658" y="6664280"/>
            <a:ext cx="1233578" cy="215444"/>
          </a:xfrm>
          <a:prstGeom prst="rect">
            <a:avLst/>
          </a:prstGeom>
          <a:noFill/>
        </p:spPr>
        <p:txBody>
          <a:bodyPr wrap="square" lIns="45720" rIns="45720" rtlCol="0" anchor="ctr">
            <a:spAutoFit/>
          </a:bodyPr>
          <a:lstStyle/>
          <a:p>
            <a:r>
              <a:rPr lang="en-US" sz="800" b="0" dirty="0">
                <a:solidFill>
                  <a:schemeClr val="tx1">
                    <a:lumMod val="65000"/>
                    <a:lumOff val="35000"/>
                  </a:schemeClr>
                </a:solidFill>
              </a:rPr>
              <a:t>© McGraw Hill</a:t>
            </a:r>
          </a:p>
        </p:txBody>
      </p:sp>
    </p:spTree>
    <p:extLst>
      <p:ext uri="{BB962C8B-B14F-4D97-AF65-F5344CB8AC3E}">
        <p14:creationId xmlns:p14="http://schemas.microsoft.com/office/powerpoint/2010/main" val="2924093042"/>
      </p:ext>
    </p:extLst>
  </p:cSld>
  <p:clrMap bg1="lt1" tx1="dk1" bg2="lt2" tx2="dk2" accent1="accent1" accent2="accent2" accent3="accent3" accent4="accent4" accent5="accent5" accent6="accent6" hlink="hlink" folHlink="folHlink"/>
  <p:sldLayoutIdLst>
    <p:sldLayoutId id="2147483702" r:id="rId1"/>
    <p:sldLayoutId id="2147483703" r:id="rId2"/>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sz="2000" kern="1200">
          <a:solidFill>
            <a:schemeClr val="tx2"/>
          </a:solidFill>
          <a:latin typeface="+mn-lt"/>
          <a:ea typeface="+mn-ea"/>
          <a:cs typeface="+mn-cs"/>
        </a:defRPr>
      </a:lvl1pPr>
      <a:lvl2pPr marL="344488" indent="-342900" algn="l" defTabSz="914400" rtl="0" eaLnBrk="1" latinLnBrk="0" hangingPunct="1">
        <a:lnSpc>
          <a:spcPct val="100000"/>
        </a:lnSpc>
        <a:spcBef>
          <a:spcPts val="800"/>
        </a:spcBef>
        <a:spcAft>
          <a:spcPts val="800"/>
        </a:spcAft>
        <a:buClrTx/>
        <a:buFont typeface="Arial" panose="020B0604020202020204" pitchFamily="34" charset="0"/>
        <a:buChar char="•"/>
        <a:defRPr sz="2000" kern="1200">
          <a:solidFill>
            <a:schemeClr val="tx2"/>
          </a:solidFill>
          <a:latin typeface="+mn-lt"/>
          <a:ea typeface="+mn-ea"/>
          <a:cs typeface="+mn-cs"/>
        </a:defRPr>
      </a:lvl2pPr>
      <a:lvl3pPr marL="517525" indent="-285750" algn="l" defTabSz="914400" rtl="0" eaLnBrk="1" latinLnBrk="0" hangingPunct="1">
        <a:lnSpc>
          <a:spcPct val="100000"/>
        </a:lnSpc>
        <a:spcBef>
          <a:spcPts val="800"/>
        </a:spcBef>
        <a:spcAft>
          <a:spcPts val="800"/>
        </a:spcAft>
        <a:buFont typeface="Arial" panose="020B0604020202020204" pitchFamily="34" charset="0"/>
        <a:buChar char="•"/>
        <a:defRPr sz="1800" kern="1200">
          <a:solidFill>
            <a:schemeClr val="tx2"/>
          </a:solidFill>
          <a:latin typeface="+mn-lt"/>
          <a:ea typeface="+mn-ea"/>
          <a:cs typeface="+mn-cs"/>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p15:clr>
            <a:srgbClr val="F26B43"/>
          </p15:clr>
        </p15:guide>
        <p15:guide id="11" orient="horz" pos="4104">
          <p15:clr>
            <a:srgbClr val="F26B43"/>
          </p15:clr>
        </p15:guide>
        <p15:guide id="12" orient="horz" pos="864">
          <p15:clr>
            <a:srgbClr val="F26B43"/>
          </p15:clr>
        </p15:guide>
        <p15:guide id="13" orient="horz" pos="360">
          <p15:clr>
            <a:srgbClr val="F26B43"/>
          </p15:clr>
        </p15:guide>
        <p15:guide id="14" orient="horz" pos="3936">
          <p15:clr>
            <a:srgbClr val="F26B43"/>
          </p15:clr>
        </p15:guide>
        <p15:guide id="15" pos="984">
          <p15:clr>
            <a:srgbClr val="F26B43"/>
          </p15:clr>
        </p15:guide>
        <p15:guide id="16" pos="5376">
          <p15:clr>
            <a:srgbClr val="F26B43"/>
          </p15:clr>
        </p15:guide>
        <p15:guide id="17" pos="2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0.xml"/><Relationship Id="rId1" Type="http://schemas.openxmlformats.org/officeDocument/2006/relationships/vmlDrawing" Target="../drawings/vmlDrawing3.vml"/><Relationship Id="rId6" Type="http://schemas.openxmlformats.org/officeDocument/2006/relationships/image" Target="../media/image32.wmf"/><Relationship Id="rId5" Type="http://schemas.openxmlformats.org/officeDocument/2006/relationships/oleObject" Target="../embeddings/oleObject25.bin"/><Relationship Id="rId4" Type="http://schemas.openxmlformats.org/officeDocument/2006/relationships/image" Target="../media/image31.wmf"/></Relationships>
</file>

<file path=ppt/slides/_rels/slide12.xml.rels><?xml version="1.0" encoding="UTF-8" standalone="yes"?>
<Relationships xmlns="http://schemas.openxmlformats.org/package/2006/relationships"><Relationship Id="rId3" Type="http://schemas.openxmlformats.org/officeDocument/2006/relationships/slide" Target="slide52.xml"/><Relationship Id="rId2" Type="http://schemas.openxmlformats.org/officeDocument/2006/relationships/image" Target="../media/image33.emf"/><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36.wmf"/><Relationship Id="rId13" Type="http://schemas.openxmlformats.org/officeDocument/2006/relationships/oleObject" Target="../embeddings/oleObject31.bin"/><Relationship Id="rId18" Type="http://schemas.openxmlformats.org/officeDocument/2006/relationships/image" Target="../media/image41.wmf"/><Relationship Id="rId3" Type="http://schemas.openxmlformats.org/officeDocument/2006/relationships/oleObject" Target="../embeddings/oleObject26.bin"/><Relationship Id="rId21" Type="http://schemas.openxmlformats.org/officeDocument/2006/relationships/oleObject" Target="../embeddings/oleObject35.bin"/><Relationship Id="rId7" Type="http://schemas.openxmlformats.org/officeDocument/2006/relationships/oleObject" Target="../embeddings/oleObject28.bin"/><Relationship Id="rId12" Type="http://schemas.openxmlformats.org/officeDocument/2006/relationships/image" Target="../media/image38.wmf"/><Relationship Id="rId17" Type="http://schemas.openxmlformats.org/officeDocument/2006/relationships/oleObject" Target="../embeddings/oleObject33.bin"/><Relationship Id="rId2" Type="http://schemas.openxmlformats.org/officeDocument/2006/relationships/slideLayout" Target="../slideLayouts/slideLayout13.xml"/><Relationship Id="rId16" Type="http://schemas.openxmlformats.org/officeDocument/2006/relationships/image" Target="../media/image40.wmf"/><Relationship Id="rId20" Type="http://schemas.openxmlformats.org/officeDocument/2006/relationships/image" Target="../media/image42.wmf"/><Relationship Id="rId1" Type="http://schemas.openxmlformats.org/officeDocument/2006/relationships/vmlDrawing" Target="../drawings/vmlDrawing4.vml"/><Relationship Id="rId6" Type="http://schemas.openxmlformats.org/officeDocument/2006/relationships/image" Target="../media/image35.wmf"/><Relationship Id="rId11" Type="http://schemas.openxmlformats.org/officeDocument/2006/relationships/oleObject" Target="../embeddings/oleObject30.bin"/><Relationship Id="rId24" Type="http://schemas.openxmlformats.org/officeDocument/2006/relationships/image" Target="../media/image44.wmf"/><Relationship Id="rId5" Type="http://schemas.openxmlformats.org/officeDocument/2006/relationships/oleObject" Target="../embeddings/oleObject27.bin"/><Relationship Id="rId15" Type="http://schemas.openxmlformats.org/officeDocument/2006/relationships/oleObject" Target="../embeddings/oleObject32.bin"/><Relationship Id="rId23" Type="http://schemas.openxmlformats.org/officeDocument/2006/relationships/oleObject" Target="../embeddings/oleObject36.bin"/><Relationship Id="rId10" Type="http://schemas.openxmlformats.org/officeDocument/2006/relationships/image" Target="../media/image37.wmf"/><Relationship Id="rId19" Type="http://schemas.openxmlformats.org/officeDocument/2006/relationships/oleObject" Target="../embeddings/oleObject34.bin"/><Relationship Id="rId4" Type="http://schemas.openxmlformats.org/officeDocument/2006/relationships/image" Target="../media/image34.wmf"/><Relationship Id="rId9" Type="http://schemas.openxmlformats.org/officeDocument/2006/relationships/oleObject" Target="../embeddings/oleObject29.bin"/><Relationship Id="rId14" Type="http://schemas.openxmlformats.org/officeDocument/2006/relationships/image" Target="../media/image39.wmf"/><Relationship Id="rId22" Type="http://schemas.openxmlformats.org/officeDocument/2006/relationships/image" Target="../media/image43.wmf"/></Relationships>
</file>

<file path=ppt/slides/_rels/slide14.xml.rels><?xml version="1.0" encoding="UTF-8" standalone="yes"?>
<Relationships xmlns="http://schemas.openxmlformats.org/package/2006/relationships"><Relationship Id="rId13" Type="http://schemas.openxmlformats.org/officeDocument/2006/relationships/oleObject" Target="../embeddings/oleObject42.bin"/><Relationship Id="rId18" Type="http://schemas.openxmlformats.org/officeDocument/2006/relationships/image" Target="../media/image51.wmf"/><Relationship Id="rId26" Type="http://schemas.openxmlformats.org/officeDocument/2006/relationships/image" Target="../media/image53.wmf"/><Relationship Id="rId39" Type="http://schemas.openxmlformats.org/officeDocument/2006/relationships/oleObject" Target="../embeddings/oleObject55.bin"/><Relationship Id="rId21" Type="http://schemas.openxmlformats.org/officeDocument/2006/relationships/oleObject" Target="../embeddings/oleObject46.bin"/><Relationship Id="rId34" Type="http://schemas.openxmlformats.org/officeDocument/2006/relationships/image" Target="../media/image55.wmf"/><Relationship Id="rId42" Type="http://schemas.openxmlformats.org/officeDocument/2006/relationships/image" Target="../media/image58.wmf"/><Relationship Id="rId7" Type="http://schemas.openxmlformats.org/officeDocument/2006/relationships/oleObject" Target="../embeddings/oleObject39.bin"/><Relationship Id="rId2" Type="http://schemas.openxmlformats.org/officeDocument/2006/relationships/slideLayout" Target="../slideLayouts/slideLayout20.xml"/><Relationship Id="rId16" Type="http://schemas.openxmlformats.org/officeDocument/2006/relationships/image" Target="../media/image16.wmf"/><Relationship Id="rId20" Type="http://schemas.openxmlformats.org/officeDocument/2006/relationships/image" Target="../media/image18.wmf"/><Relationship Id="rId29" Type="http://schemas.openxmlformats.org/officeDocument/2006/relationships/oleObject" Target="../embeddings/oleObject50.bin"/><Relationship Id="rId41" Type="http://schemas.openxmlformats.org/officeDocument/2006/relationships/oleObject" Target="../embeddings/oleObject56.bin"/><Relationship Id="rId1" Type="http://schemas.openxmlformats.org/officeDocument/2006/relationships/vmlDrawing" Target="../drawings/vmlDrawing5.vml"/><Relationship Id="rId6" Type="http://schemas.openxmlformats.org/officeDocument/2006/relationships/image" Target="../media/image46.wmf"/><Relationship Id="rId11" Type="http://schemas.openxmlformats.org/officeDocument/2006/relationships/oleObject" Target="../embeddings/oleObject41.bin"/><Relationship Id="rId24" Type="http://schemas.openxmlformats.org/officeDocument/2006/relationships/image" Target="../media/image20.wmf"/><Relationship Id="rId32" Type="http://schemas.openxmlformats.org/officeDocument/2006/relationships/image" Target="../media/image24.wmf"/><Relationship Id="rId37" Type="http://schemas.openxmlformats.org/officeDocument/2006/relationships/oleObject" Target="../embeddings/oleObject54.bin"/><Relationship Id="rId40" Type="http://schemas.openxmlformats.org/officeDocument/2006/relationships/image" Target="../media/image57.wmf"/><Relationship Id="rId5" Type="http://schemas.openxmlformats.org/officeDocument/2006/relationships/oleObject" Target="../embeddings/oleObject38.bin"/><Relationship Id="rId15" Type="http://schemas.openxmlformats.org/officeDocument/2006/relationships/oleObject" Target="../embeddings/oleObject43.bin"/><Relationship Id="rId23" Type="http://schemas.openxmlformats.org/officeDocument/2006/relationships/oleObject" Target="../embeddings/oleObject47.bin"/><Relationship Id="rId28" Type="http://schemas.openxmlformats.org/officeDocument/2006/relationships/image" Target="../media/image22.wmf"/><Relationship Id="rId36" Type="http://schemas.openxmlformats.org/officeDocument/2006/relationships/image" Target="../media/image26.wmf"/><Relationship Id="rId10" Type="http://schemas.openxmlformats.org/officeDocument/2006/relationships/image" Target="../media/image48.wmf"/><Relationship Id="rId19" Type="http://schemas.openxmlformats.org/officeDocument/2006/relationships/oleObject" Target="../embeddings/oleObject45.bin"/><Relationship Id="rId31" Type="http://schemas.openxmlformats.org/officeDocument/2006/relationships/oleObject" Target="../embeddings/oleObject51.bin"/><Relationship Id="rId44" Type="http://schemas.openxmlformats.org/officeDocument/2006/relationships/image" Target="../media/image59.wmf"/><Relationship Id="rId4" Type="http://schemas.openxmlformats.org/officeDocument/2006/relationships/image" Target="../media/image45.wmf"/><Relationship Id="rId9" Type="http://schemas.openxmlformats.org/officeDocument/2006/relationships/oleObject" Target="../embeddings/oleObject40.bin"/><Relationship Id="rId14" Type="http://schemas.openxmlformats.org/officeDocument/2006/relationships/image" Target="../media/image50.wmf"/><Relationship Id="rId22" Type="http://schemas.openxmlformats.org/officeDocument/2006/relationships/image" Target="../media/image52.wmf"/><Relationship Id="rId27" Type="http://schemas.openxmlformats.org/officeDocument/2006/relationships/oleObject" Target="../embeddings/oleObject49.bin"/><Relationship Id="rId30" Type="http://schemas.openxmlformats.org/officeDocument/2006/relationships/image" Target="../media/image54.wmf"/><Relationship Id="rId35" Type="http://schemas.openxmlformats.org/officeDocument/2006/relationships/oleObject" Target="../embeddings/oleObject53.bin"/><Relationship Id="rId43" Type="http://schemas.openxmlformats.org/officeDocument/2006/relationships/oleObject" Target="../embeddings/oleObject57.bin"/><Relationship Id="rId8" Type="http://schemas.openxmlformats.org/officeDocument/2006/relationships/image" Target="../media/image47.wmf"/><Relationship Id="rId3" Type="http://schemas.openxmlformats.org/officeDocument/2006/relationships/oleObject" Target="../embeddings/oleObject37.bin"/><Relationship Id="rId12" Type="http://schemas.openxmlformats.org/officeDocument/2006/relationships/image" Target="../media/image49.wmf"/><Relationship Id="rId17" Type="http://schemas.openxmlformats.org/officeDocument/2006/relationships/oleObject" Target="../embeddings/oleObject44.bin"/><Relationship Id="rId25" Type="http://schemas.openxmlformats.org/officeDocument/2006/relationships/oleObject" Target="../embeddings/oleObject48.bin"/><Relationship Id="rId33" Type="http://schemas.openxmlformats.org/officeDocument/2006/relationships/oleObject" Target="../embeddings/oleObject52.bin"/><Relationship Id="rId38" Type="http://schemas.openxmlformats.org/officeDocument/2006/relationships/image" Target="../media/image56.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oleObject" Target="../embeddings/oleObject58.bin"/><Relationship Id="rId7" Type="http://schemas.openxmlformats.org/officeDocument/2006/relationships/oleObject" Target="../embeddings/oleObject60.bin"/><Relationship Id="rId2" Type="http://schemas.openxmlformats.org/officeDocument/2006/relationships/slideLayout" Target="../slideLayouts/slideLayout15.xml"/><Relationship Id="rId1" Type="http://schemas.openxmlformats.org/officeDocument/2006/relationships/vmlDrawing" Target="../drawings/vmlDrawing6.vml"/><Relationship Id="rId6" Type="http://schemas.openxmlformats.org/officeDocument/2006/relationships/image" Target="../media/image61.wmf"/><Relationship Id="rId5" Type="http://schemas.openxmlformats.org/officeDocument/2006/relationships/oleObject" Target="../embeddings/oleObject59.bin"/><Relationship Id="rId10" Type="http://schemas.openxmlformats.org/officeDocument/2006/relationships/image" Target="../media/image63.wmf"/><Relationship Id="rId4" Type="http://schemas.openxmlformats.org/officeDocument/2006/relationships/image" Target="../media/image60.wmf"/><Relationship Id="rId9" Type="http://schemas.openxmlformats.org/officeDocument/2006/relationships/oleObject" Target="../embeddings/oleObject61.bin"/></Relationships>
</file>

<file path=ppt/slides/_rels/slide17.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image" Target="../media/image64.emf"/><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image" Target="../media/image67.wmf"/><Relationship Id="rId3" Type="http://schemas.openxmlformats.org/officeDocument/2006/relationships/oleObject" Target="../embeddings/oleObject62.bin"/><Relationship Id="rId7" Type="http://schemas.openxmlformats.org/officeDocument/2006/relationships/oleObject" Target="../embeddings/oleObject64.bin"/><Relationship Id="rId12" Type="http://schemas.openxmlformats.org/officeDocument/2006/relationships/image" Target="../media/image69.wmf"/><Relationship Id="rId2" Type="http://schemas.openxmlformats.org/officeDocument/2006/relationships/slideLayout" Target="../slideLayouts/slideLayout20.xml"/><Relationship Id="rId1" Type="http://schemas.openxmlformats.org/officeDocument/2006/relationships/vmlDrawing" Target="../drawings/vmlDrawing7.vml"/><Relationship Id="rId6" Type="http://schemas.openxmlformats.org/officeDocument/2006/relationships/image" Target="../media/image66.wmf"/><Relationship Id="rId11" Type="http://schemas.openxmlformats.org/officeDocument/2006/relationships/oleObject" Target="../embeddings/oleObject66.bin"/><Relationship Id="rId5" Type="http://schemas.openxmlformats.org/officeDocument/2006/relationships/oleObject" Target="../embeddings/oleObject63.bin"/><Relationship Id="rId10" Type="http://schemas.openxmlformats.org/officeDocument/2006/relationships/image" Target="../media/image68.wmf"/><Relationship Id="rId4" Type="http://schemas.openxmlformats.org/officeDocument/2006/relationships/image" Target="../media/image65.wmf"/><Relationship Id="rId9" Type="http://schemas.openxmlformats.org/officeDocument/2006/relationships/oleObject" Target="../embeddings/oleObject65.bin"/></Relationships>
</file>

<file path=ppt/slides/_rels/slide19.xml.rels><?xml version="1.0" encoding="UTF-8" standalone="yes"?>
<Relationships xmlns="http://schemas.openxmlformats.org/package/2006/relationships"><Relationship Id="rId3" Type="http://schemas.openxmlformats.org/officeDocument/2006/relationships/slide" Target="slide54.xml"/><Relationship Id="rId2" Type="http://schemas.openxmlformats.org/officeDocument/2006/relationships/image" Target="../media/image70.em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Layout" Target="../slideLayouts/slideLayout20.xml"/><Relationship Id="rId1" Type="http://schemas.openxmlformats.org/officeDocument/2006/relationships/vmlDrawing" Target="../drawings/vmlDrawing8.vml"/><Relationship Id="rId6" Type="http://schemas.openxmlformats.org/officeDocument/2006/relationships/slide" Target="slide55.xml"/><Relationship Id="rId5" Type="http://schemas.openxmlformats.org/officeDocument/2006/relationships/image" Target="../media/image72.emf"/><Relationship Id="rId4" Type="http://schemas.openxmlformats.org/officeDocument/2006/relationships/image" Target="../media/image71.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slide" Target="slide56.xml"/><Relationship Id="rId2" Type="http://schemas.openxmlformats.org/officeDocument/2006/relationships/image" Target="../media/image73.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Layout" Target="../slideLayouts/slideLayout20.xml"/><Relationship Id="rId1" Type="http://schemas.openxmlformats.org/officeDocument/2006/relationships/vmlDrawing" Target="../drawings/vmlDrawing9.vml"/><Relationship Id="rId6" Type="http://schemas.openxmlformats.org/officeDocument/2006/relationships/image" Target="../media/image75.wmf"/><Relationship Id="rId5" Type="http://schemas.openxmlformats.org/officeDocument/2006/relationships/oleObject" Target="../embeddings/oleObject69.bin"/><Relationship Id="rId4" Type="http://schemas.openxmlformats.org/officeDocument/2006/relationships/image" Target="../media/image74.wmf"/></Relationships>
</file>

<file path=ppt/slides/_rels/slide31.xml.rels><?xml version="1.0" encoding="UTF-8" standalone="yes"?>
<Relationships xmlns="http://schemas.openxmlformats.org/package/2006/relationships"><Relationship Id="rId3" Type="http://schemas.openxmlformats.org/officeDocument/2006/relationships/slide" Target="slide57.xml"/><Relationship Id="rId2" Type="http://schemas.openxmlformats.org/officeDocument/2006/relationships/image" Target="../media/image76.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slide" Target="slide58.xml"/><Relationship Id="rId2" Type="http://schemas.openxmlformats.org/officeDocument/2006/relationships/image" Target="../media/image77.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8" Type="http://schemas.openxmlformats.org/officeDocument/2006/relationships/image" Target="../media/image80.wmf"/><Relationship Id="rId13" Type="http://schemas.openxmlformats.org/officeDocument/2006/relationships/image" Target="../media/image82.wmf"/><Relationship Id="rId3" Type="http://schemas.openxmlformats.org/officeDocument/2006/relationships/oleObject" Target="../embeddings/oleObject70.bin"/><Relationship Id="rId7" Type="http://schemas.openxmlformats.org/officeDocument/2006/relationships/oleObject" Target="../embeddings/oleObject72.bin"/><Relationship Id="rId12" Type="http://schemas.openxmlformats.org/officeDocument/2006/relationships/oleObject" Target="../embeddings/oleObject74.bin"/><Relationship Id="rId2" Type="http://schemas.openxmlformats.org/officeDocument/2006/relationships/slideLayout" Target="../slideLayouts/slideLayout13.xml"/><Relationship Id="rId1" Type="http://schemas.openxmlformats.org/officeDocument/2006/relationships/vmlDrawing" Target="../drawings/vmlDrawing10.vml"/><Relationship Id="rId6" Type="http://schemas.openxmlformats.org/officeDocument/2006/relationships/image" Target="../media/image79.wmf"/><Relationship Id="rId11" Type="http://schemas.openxmlformats.org/officeDocument/2006/relationships/image" Target="../media/image81.wmf"/><Relationship Id="rId5" Type="http://schemas.openxmlformats.org/officeDocument/2006/relationships/oleObject" Target="../embeddings/oleObject71.bin"/><Relationship Id="rId15" Type="http://schemas.openxmlformats.org/officeDocument/2006/relationships/image" Target="../media/image83.wmf"/><Relationship Id="rId10" Type="http://schemas.openxmlformats.org/officeDocument/2006/relationships/oleObject" Target="../embeddings/oleObject73.bin"/><Relationship Id="rId4" Type="http://schemas.openxmlformats.org/officeDocument/2006/relationships/image" Target="../media/image78.wmf"/><Relationship Id="rId9" Type="http://schemas.openxmlformats.org/officeDocument/2006/relationships/image" Target="../media/image84.png"/><Relationship Id="rId14" Type="http://schemas.openxmlformats.org/officeDocument/2006/relationships/oleObject" Target="../embeddings/oleObject75.bin"/></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image" Target="../media/image85.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8" Type="http://schemas.openxmlformats.org/officeDocument/2006/relationships/image" Target="../media/image88.wmf"/><Relationship Id="rId3" Type="http://schemas.openxmlformats.org/officeDocument/2006/relationships/oleObject" Target="../embeddings/oleObject76.bin"/><Relationship Id="rId7" Type="http://schemas.openxmlformats.org/officeDocument/2006/relationships/oleObject" Target="../embeddings/oleObject78.bin"/><Relationship Id="rId12" Type="http://schemas.openxmlformats.org/officeDocument/2006/relationships/image" Target="../media/image90.wmf"/><Relationship Id="rId2" Type="http://schemas.openxmlformats.org/officeDocument/2006/relationships/slideLayout" Target="../slideLayouts/slideLayout20.xml"/><Relationship Id="rId1" Type="http://schemas.openxmlformats.org/officeDocument/2006/relationships/vmlDrawing" Target="../drawings/vmlDrawing11.vml"/><Relationship Id="rId6" Type="http://schemas.openxmlformats.org/officeDocument/2006/relationships/image" Target="../media/image87.wmf"/><Relationship Id="rId11" Type="http://schemas.openxmlformats.org/officeDocument/2006/relationships/oleObject" Target="../embeddings/oleObject80.bin"/><Relationship Id="rId5" Type="http://schemas.openxmlformats.org/officeDocument/2006/relationships/oleObject" Target="../embeddings/oleObject77.bin"/><Relationship Id="rId10" Type="http://schemas.openxmlformats.org/officeDocument/2006/relationships/image" Target="../media/image89.wmf"/><Relationship Id="rId4" Type="http://schemas.openxmlformats.org/officeDocument/2006/relationships/image" Target="../media/image86.wmf"/><Relationship Id="rId9" Type="http://schemas.openxmlformats.org/officeDocument/2006/relationships/oleObject" Target="../embeddings/oleObject79.bin"/></Relationships>
</file>

<file path=ppt/slides/_rels/slide41.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image" Target="../media/image91.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92.emf"/><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slide" Target="slide6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image" Target="../media/image93.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83.bin"/><Relationship Id="rId13" Type="http://schemas.openxmlformats.org/officeDocument/2006/relationships/image" Target="../media/image98.wmf"/><Relationship Id="rId3" Type="http://schemas.openxmlformats.org/officeDocument/2006/relationships/image" Target="../media/image100.png"/><Relationship Id="rId7" Type="http://schemas.openxmlformats.org/officeDocument/2006/relationships/image" Target="../media/image95.wmf"/><Relationship Id="rId12" Type="http://schemas.openxmlformats.org/officeDocument/2006/relationships/oleObject" Target="../embeddings/oleObject85.bin"/><Relationship Id="rId2" Type="http://schemas.openxmlformats.org/officeDocument/2006/relationships/slideLayout" Target="../slideLayouts/slideLayout15.xml"/><Relationship Id="rId1" Type="http://schemas.openxmlformats.org/officeDocument/2006/relationships/vmlDrawing" Target="../drawings/vmlDrawing12.vml"/><Relationship Id="rId6" Type="http://schemas.openxmlformats.org/officeDocument/2006/relationships/oleObject" Target="../embeddings/oleObject82.bin"/><Relationship Id="rId11" Type="http://schemas.openxmlformats.org/officeDocument/2006/relationships/image" Target="../media/image97.wmf"/><Relationship Id="rId5" Type="http://schemas.openxmlformats.org/officeDocument/2006/relationships/image" Target="../media/image94.wmf"/><Relationship Id="rId15" Type="http://schemas.openxmlformats.org/officeDocument/2006/relationships/image" Target="../media/image99.emf"/><Relationship Id="rId10" Type="http://schemas.openxmlformats.org/officeDocument/2006/relationships/oleObject" Target="../embeddings/oleObject84.bin"/><Relationship Id="rId4" Type="http://schemas.openxmlformats.org/officeDocument/2006/relationships/oleObject" Target="../embeddings/oleObject81.bin"/><Relationship Id="rId9" Type="http://schemas.openxmlformats.org/officeDocument/2006/relationships/image" Target="../media/image96.wmf"/><Relationship Id="rId14" Type="http://schemas.openxmlformats.org/officeDocument/2006/relationships/oleObject" Target="../embeddings/oleObject86.bin"/></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3" Type="http://schemas.openxmlformats.org/officeDocument/2006/relationships/hyperlink" Target="http://www.investopedia.com/" TargetMode="External"/><Relationship Id="rId7" Type="http://schemas.openxmlformats.org/officeDocument/2006/relationships/hyperlink" Target="jmdinvestment.blogspot.com" TargetMode="External"/><Relationship Id="rId2" Type="http://schemas.openxmlformats.org/officeDocument/2006/relationships/hyperlink" Target="http://www.earningswhispers.com/" TargetMode="External"/><Relationship Id="rId1" Type="http://schemas.openxmlformats.org/officeDocument/2006/relationships/slideLayout" Target="../slideLayouts/slideLayout5.xml"/><Relationship Id="rId6" Type="http://schemas.openxmlformats.org/officeDocument/2006/relationships/hyperlink" Target="http://www.efficientfrontier.com/" TargetMode="External"/><Relationship Id="rId5" Type="http://schemas.openxmlformats.org/officeDocument/2006/relationships/hyperlink" Target="http://www.moneychimp.com/" TargetMode="External"/><Relationship Id="rId4" Type="http://schemas.openxmlformats.org/officeDocument/2006/relationships/hyperlink" Target="http://www.teachmefinance.com/"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2" Type="http://schemas.openxmlformats.org/officeDocument/2006/relationships/slide" Target="slide38.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0.xml"/><Relationship Id="rId1" Type="http://schemas.openxmlformats.org/officeDocument/2006/relationships/vmlDrawing" Target="../drawings/vmlDrawing1.vml"/><Relationship Id="rId6" Type="http://schemas.openxmlformats.org/officeDocument/2006/relationships/image" Target="../media/image9.wmf"/><Relationship Id="rId5" Type="http://schemas.openxmlformats.org/officeDocument/2006/relationships/oleObject" Target="../embeddings/oleObject2.bin"/><Relationship Id="rId4" Type="http://schemas.openxmlformats.org/officeDocument/2006/relationships/image" Target="../media/image8.wmf"/></Relationships>
</file>

<file path=ppt/slides/_rels/slide60.xml.rels><?xml version="1.0" encoding="UTF-8" standalone="yes"?>
<Relationships xmlns="http://schemas.openxmlformats.org/package/2006/relationships"><Relationship Id="rId2" Type="http://schemas.openxmlformats.org/officeDocument/2006/relationships/slide" Target="slide41.xml"/><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2" Type="http://schemas.openxmlformats.org/officeDocument/2006/relationships/slide" Target="slide42.xml"/><Relationship Id="rId1" Type="http://schemas.openxmlformats.org/officeDocument/2006/relationships/slideLayout" Target="../slideLayouts/slideLayout26.xml"/></Relationships>
</file>

<file path=ppt/slides/_rels/slide62.xml.rels><?xml version="1.0" encoding="UTF-8" standalone="yes"?>
<Relationships xmlns="http://schemas.openxmlformats.org/package/2006/relationships"><Relationship Id="rId2" Type="http://schemas.openxmlformats.org/officeDocument/2006/relationships/slide" Target="slide44.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3" Type="http://schemas.openxmlformats.org/officeDocument/2006/relationships/oleObject" Target="../embeddings/oleObject8.bin"/><Relationship Id="rId18" Type="http://schemas.openxmlformats.org/officeDocument/2006/relationships/image" Target="../media/image17.wmf"/><Relationship Id="rId26" Type="http://schemas.openxmlformats.org/officeDocument/2006/relationships/image" Target="../media/image21.wmf"/><Relationship Id="rId39" Type="http://schemas.openxmlformats.org/officeDocument/2006/relationships/oleObject" Target="../embeddings/oleObject21.bin"/><Relationship Id="rId21" Type="http://schemas.openxmlformats.org/officeDocument/2006/relationships/oleObject" Target="../embeddings/oleObject12.bin"/><Relationship Id="rId34" Type="http://schemas.openxmlformats.org/officeDocument/2006/relationships/image" Target="../media/image25.wmf"/><Relationship Id="rId42" Type="http://schemas.openxmlformats.org/officeDocument/2006/relationships/image" Target="../media/image29.wmf"/><Relationship Id="rId7" Type="http://schemas.openxmlformats.org/officeDocument/2006/relationships/oleObject" Target="../embeddings/oleObject5.bin"/><Relationship Id="rId2" Type="http://schemas.openxmlformats.org/officeDocument/2006/relationships/slideLayout" Target="../slideLayouts/slideLayout20.xml"/><Relationship Id="rId16" Type="http://schemas.openxmlformats.org/officeDocument/2006/relationships/image" Target="../media/image16.wmf"/><Relationship Id="rId20" Type="http://schemas.openxmlformats.org/officeDocument/2006/relationships/image" Target="../media/image18.wmf"/><Relationship Id="rId29" Type="http://schemas.openxmlformats.org/officeDocument/2006/relationships/oleObject" Target="../embeddings/oleObject16.bin"/><Relationship Id="rId41" Type="http://schemas.openxmlformats.org/officeDocument/2006/relationships/oleObject" Target="../embeddings/oleObject22.bin"/><Relationship Id="rId1" Type="http://schemas.openxmlformats.org/officeDocument/2006/relationships/vmlDrawing" Target="../drawings/vmlDrawing2.vml"/><Relationship Id="rId6" Type="http://schemas.openxmlformats.org/officeDocument/2006/relationships/image" Target="../media/image11.wmf"/><Relationship Id="rId11" Type="http://schemas.openxmlformats.org/officeDocument/2006/relationships/oleObject" Target="../embeddings/oleObject7.bin"/><Relationship Id="rId24" Type="http://schemas.openxmlformats.org/officeDocument/2006/relationships/image" Target="../media/image20.wmf"/><Relationship Id="rId32" Type="http://schemas.openxmlformats.org/officeDocument/2006/relationships/image" Target="../media/image24.wmf"/><Relationship Id="rId37" Type="http://schemas.openxmlformats.org/officeDocument/2006/relationships/oleObject" Target="../embeddings/oleObject20.bin"/><Relationship Id="rId40" Type="http://schemas.openxmlformats.org/officeDocument/2006/relationships/image" Target="../media/image28.wmf"/><Relationship Id="rId5" Type="http://schemas.openxmlformats.org/officeDocument/2006/relationships/oleObject" Target="../embeddings/oleObject4.bin"/><Relationship Id="rId15" Type="http://schemas.openxmlformats.org/officeDocument/2006/relationships/oleObject" Target="../embeddings/oleObject9.bin"/><Relationship Id="rId23" Type="http://schemas.openxmlformats.org/officeDocument/2006/relationships/oleObject" Target="../embeddings/oleObject13.bin"/><Relationship Id="rId28" Type="http://schemas.openxmlformats.org/officeDocument/2006/relationships/image" Target="../media/image22.wmf"/><Relationship Id="rId36" Type="http://schemas.openxmlformats.org/officeDocument/2006/relationships/image" Target="../media/image26.wmf"/><Relationship Id="rId10" Type="http://schemas.openxmlformats.org/officeDocument/2006/relationships/image" Target="../media/image13.wmf"/><Relationship Id="rId19" Type="http://schemas.openxmlformats.org/officeDocument/2006/relationships/oleObject" Target="../embeddings/oleObject11.bin"/><Relationship Id="rId31" Type="http://schemas.openxmlformats.org/officeDocument/2006/relationships/oleObject" Target="../embeddings/oleObject17.bin"/><Relationship Id="rId44" Type="http://schemas.openxmlformats.org/officeDocument/2006/relationships/image" Target="../media/image30.wmf"/><Relationship Id="rId4" Type="http://schemas.openxmlformats.org/officeDocument/2006/relationships/image" Target="../media/image10.wmf"/><Relationship Id="rId9" Type="http://schemas.openxmlformats.org/officeDocument/2006/relationships/oleObject" Target="../embeddings/oleObject6.bin"/><Relationship Id="rId14" Type="http://schemas.openxmlformats.org/officeDocument/2006/relationships/image" Target="../media/image15.wmf"/><Relationship Id="rId22" Type="http://schemas.openxmlformats.org/officeDocument/2006/relationships/image" Target="../media/image19.wmf"/><Relationship Id="rId27" Type="http://schemas.openxmlformats.org/officeDocument/2006/relationships/oleObject" Target="../embeddings/oleObject15.bin"/><Relationship Id="rId30" Type="http://schemas.openxmlformats.org/officeDocument/2006/relationships/image" Target="../media/image23.wmf"/><Relationship Id="rId35" Type="http://schemas.openxmlformats.org/officeDocument/2006/relationships/oleObject" Target="../embeddings/oleObject19.bin"/><Relationship Id="rId43" Type="http://schemas.openxmlformats.org/officeDocument/2006/relationships/oleObject" Target="../embeddings/oleObject23.bin"/><Relationship Id="rId8" Type="http://schemas.openxmlformats.org/officeDocument/2006/relationships/image" Target="../media/image12.wmf"/><Relationship Id="rId3" Type="http://schemas.openxmlformats.org/officeDocument/2006/relationships/oleObject" Target="../embeddings/oleObject3.bin"/><Relationship Id="rId12" Type="http://schemas.openxmlformats.org/officeDocument/2006/relationships/image" Target="../media/image14.wmf"/><Relationship Id="rId17" Type="http://schemas.openxmlformats.org/officeDocument/2006/relationships/oleObject" Target="../embeddings/oleObject10.bin"/><Relationship Id="rId25" Type="http://schemas.openxmlformats.org/officeDocument/2006/relationships/oleObject" Target="../embeddings/oleObject14.bin"/><Relationship Id="rId33" Type="http://schemas.openxmlformats.org/officeDocument/2006/relationships/oleObject" Target="../embeddings/oleObject18.bin"/><Relationship Id="rId38" Type="http://schemas.openxmlformats.org/officeDocument/2006/relationships/image" Target="../media/image2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7C276-E06C-4AF1-B30E-CBF732245AE2}"/>
              </a:ext>
            </a:extLst>
          </p:cNvPr>
          <p:cNvSpPr>
            <a:spLocks noGrp="1"/>
          </p:cNvSpPr>
          <p:nvPr>
            <p:ph type="ctrTitle"/>
          </p:nvPr>
        </p:nvSpPr>
        <p:spPr>
          <a:xfrm>
            <a:off x="777240" y="3208421"/>
            <a:ext cx="6521640" cy="529390"/>
          </a:xfrm>
        </p:spPr>
        <p:txBody>
          <a:bodyPr/>
          <a:lstStyle/>
          <a:p>
            <a:r>
              <a:rPr lang="en-US" sz="2400" dirty="0"/>
              <a:t>Chapter 11</a:t>
            </a:r>
            <a:endParaRPr lang="en-US" sz="2200" dirty="0"/>
          </a:p>
        </p:txBody>
      </p:sp>
      <p:sp>
        <p:nvSpPr>
          <p:cNvPr id="3" name="Subtitle 2">
            <a:extLst>
              <a:ext uri="{FF2B5EF4-FFF2-40B4-BE49-F238E27FC236}">
                <a16:creationId xmlns:a16="http://schemas.microsoft.com/office/drawing/2014/main" id="{529E3556-0694-4E97-87EC-861552F00C1E}"/>
              </a:ext>
            </a:extLst>
          </p:cNvPr>
          <p:cNvSpPr>
            <a:spLocks noGrp="1"/>
          </p:cNvSpPr>
          <p:nvPr>
            <p:ph type="subTitle" idx="1"/>
          </p:nvPr>
        </p:nvSpPr>
        <p:spPr>
          <a:xfrm>
            <a:off x="782058" y="3818022"/>
            <a:ext cx="4297680" cy="686348"/>
          </a:xfrm>
        </p:spPr>
        <p:txBody>
          <a:bodyPr/>
          <a:lstStyle/>
          <a:p>
            <a:r>
              <a:rPr lang="en-US" dirty="0"/>
              <a:t>Diversification and Risky Asset Allocation</a:t>
            </a:r>
          </a:p>
        </p:txBody>
      </p:sp>
      <p:sp>
        <p:nvSpPr>
          <p:cNvPr id="6" name="Text Placeholder 5"/>
          <p:cNvSpPr>
            <a:spLocks noGrp="1"/>
          </p:cNvSpPr>
          <p:nvPr>
            <p:ph type="body" sz="quarter" idx="11"/>
          </p:nvPr>
        </p:nvSpPr>
        <p:spPr/>
        <p:txBody>
          <a:bodyPr/>
          <a:lstStyle/>
          <a:p>
            <a:r>
              <a:rPr lang="en-US" dirty="0">
                <a:solidFill>
                  <a:schemeClr val="tx1"/>
                </a:solidFill>
              </a:rPr>
              <a:t>© McGraw Hill LLC. All rights reserved. No reproduction or distribution without the prior written consent of McGraw Hill LLC.</a:t>
            </a:r>
            <a:endParaRPr lang="en-US" dirty="0"/>
          </a:p>
        </p:txBody>
      </p:sp>
    </p:spTree>
    <p:extLst>
      <p:ext uri="{BB962C8B-B14F-4D97-AF65-F5344CB8AC3E}">
        <p14:creationId xmlns:p14="http://schemas.microsoft.com/office/powerpoint/2010/main" val="1030191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31094-335E-1C93-9C4D-3B4CA6BAA792}"/>
              </a:ext>
            </a:extLst>
          </p:cNvPr>
          <p:cNvSpPr>
            <a:spLocks noGrp="1"/>
          </p:cNvSpPr>
          <p:nvPr>
            <p:ph type="title"/>
          </p:nvPr>
        </p:nvSpPr>
        <p:spPr/>
        <p:txBody>
          <a:bodyPr>
            <a:normAutofit/>
          </a:bodyPr>
          <a:lstStyle/>
          <a:p>
            <a:r>
              <a:rPr lang="en-IN" sz="3600" dirty="0"/>
              <a:t>Expected Risk Premium</a:t>
            </a:r>
          </a:p>
        </p:txBody>
      </p:sp>
      <p:sp>
        <p:nvSpPr>
          <p:cNvPr id="3" name="Content Placeholder 2">
            <a:extLst>
              <a:ext uri="{FF2B5EF4-FFF2-40B4-BE49-F238E27FC236}">
                <a16:creationId xmlns:a16="http://schemas.microsoft.com/office/drawing/2014/main" id="{8ED226B6-CC0B-40C2-4E8C-91A6206D54B0}"/>
              </a:ext>
            </a:extLst>
          </p:cNvPr>
          <p:cNvSpPr>
            <a:spLocks noGrp="1"/>
          </p:cNvSpPr>
          <p:nvPr>
            <p:ph sz="quarter" idx="11"/>
          </p:nvPr>
        </p:nvSpPr>
        <p:spPr>
          <a:xfrm>
            <a:off x="342900" y="1276711"/>
            <a:ext cx="8458200" cy="451606"/>
          </a:xfrm>
        </p:spPr>
        <p:txBody>
          <a:bodyPr/>
          <a:lstStyle/>
          <a:p>
            <a:r>
              <a:rPr lang="en-IN" dirty="0"/>
              <a:t>Definition:</a:t>
            </a:r>
          </a:p>
        </p:txBody>
      </p:sp>
      <p:sp>
        <p:nvSpPr>
          <p:cNvPr id="4" name="Content Placeholder 3">
            <a:extLst>
              <a:ext uri="{FF2B5EF4-FFF2-40B4-BE49-F238E27FC236}">
                <a16:creationId xmlns:a16="http://schemas.microsoft.com/office/drawing/2014/main" id="{BD1AF4A5-686E-9B56-126A-9EFC7396F539}"/>
              </a:ext>
            </a:extLst>
          </p:cNvPr>
          <p:cNvSpPr>
            <a:spLocks noGrp="1"/>
          </p:cNvSpPr>
          <p:nvPr>
            <p:ph sz="quarter" idx="14"/>
          </p:nvPr>
        </p:nvSpPr>
        <p:spPr>
          <a:xfrm>
            <a:off x="342899" y="1804517"/>
            <a:ext cx="8670471" cy="481785"/>
          </a:xfrm>
        </p:spPr>
        <p:txBody>
          <a:bodyPr/>
          <a:lstStyle/>
          <a:p>
            <a:pPr marL="341313"/>
            <a:r>
              <a:rPr lang="en-US" dirty="0"/>
              <a:t>Expected Risk Premium = Expected Return − Riskfree Rate</a:t>
            </a:r>
            <a:endParaRPr lang="en-IN" dirty="0"/>
          </a:p>
        </p:txBody>
      </p:sp>
      <p:sp>
        <p:nvSpPr>
          <p:cNvPr id="5" name="Content Placeholder 4">
            <a:extLst>
              <a:ext uri="{FF2B5EF4-FFF2-40B4-BE49-F238E27FC236}">
                <a16:creationId xmlns:a16="http://schemas.microsoft.com/office/drawing/2014/main" id="{A5D36F26-CDAD-2885-E63F-0B295711EDCF}"/>
              </a:ext>
            </a:extLst>
          </p:cNvPr>
          <p:cNvSpPr>
            <a:spLocks noGrp="1"/>
          </p:cNvSpPr>
          <p:nvPr>
            <p:ph sz="quarter" idx="15"/>
          </p:nvPr>
        </p:nvSpPr>
        <p:spPr>
          <a:xfrm>
            <a:off x="342899" y="2435587"/>
            <a:ext cx="8458200" cy="1814866"/>
          </a:xfrm>
        </p:spPr>
        <p:txBody>
          <a:bodyPr/>
          <a:lstStyle/>
          <a:p>
            <a:r>
              <a:rPr lang="en-US" dirty="0"/>
              <a:t>Suppose risk free investments have an 8% return. If so,</a:t>
            </a:r>
          </a:p>
          <a:p>
            <a:pPr marL="292608" indent="-292608">
              <a:buFont typeface="Arial" panose="020B0604020202020204" pitchFamily="34" charset="0"/>
              <a:buChar char="•"/>
            </a:pPr>
            <a:r>
              <a:rPr lang="en-US" dirty="0"/>
              <a:t>The expected risk premium on Jpod is 12% (20% − 8%).</a:t>
            </a:r>
          </a:p>
          <a:p>
            <a:pPr marL="292608" indent="-292608">
              <a:buFont typeface="Arial" panose="020B0604020202020204" pitchFamily="34" charset="0"/>
              <a:buChar char="•"/>
            </a:pPr>
            <a:r>
              <a:rPr lang="en-US" dirty="0"/>
              <a:t>The expected risk premium on Starcents is 17% (25% − 8%).</a:t>
            </a:r>
            <a:endParaRPr lang="en-IN" dirty="0"/>
          </a:p>
        </p:txBody>
      </p:sp>
      <p:sp>
        <p:nvSpPr>
          <p:cNvPr id="6" name="Content Placeholder 5">
            <a:extLst>
              <a:ext uri="{FF2B5EF4-FFF2-40B4-BE49-F238E27FC236}">
                <a16:creationId xmlns:a16="http://schemas.microsoft.com/office/drawing/2014/main" id="{4F37F0D0-CDA4-5CF9-5CF3-0B04E419DB2B}"/>
              </a:ext>
            </a:extLst>
          </p:cNvPr>
          <p:cNvSpPr>
            <a:spLocks noGrp="1"/>
          </p:cNvSpPr>
          <p:nvPr>
            <p:ph sz="quarter" idx="16"/>
          </p:nvPr>
        </p:nvSpPr>
        <p:spPr>
          <a:xfrm>
            <a:off x="342899" y="4399737"/>
            <a:ext cx="8458200" cy="1448403"/>
          </a:xfrm>
        </p:spPr>
        <p:txBody>
          <a:bodyPr/>
          <a:lstStyle/>
          <a:p>
            <a:r>
              <a:rPr lang="en-US" dirty="0"/>
              <a:t>This expected risk premium is simply the difference between:</a:t>
            </a:r>
          </a:p>
          <a:p>
            <a:pPr marL="292608" indent="-292608">
              <a:buFont typeface="Arial" panose="020B0604020202020204" pitchFamily="34" charset="0"/>
              <a:buChar char="•"/>
            </a:pPr>
            <a:r>
              <a:rPr lang="en-US" dirty="0"/>
              <a:t>The expected return on the risky asset in question, and</a:t>
            </a:r>
          </a:p>
          <a:p>
            <a:pPr marL="292608" indent="-292608">
              <a:buFont typeface="Arial" panose="020B0604020202020204" pitchFamily="34" charset="0"/>
              <a:buChar char="•"/>
            </a:pPr>
            <a:r>
              <a:rPr lang="en-US" dirty="0"/>
              <a:t>The certain return on a risk-free investment.</a:t>
            </a:r>
            <a:endParaRPr lang="en-IN" dirty="0"/>
          </a:p>
        </p:txBody>
      </p:sp>
      <p:sp>
        <p:nvSpPr>
          <p:cNvPr id="11" name="Slide Number Placeholder 10">
            <a:extLst>
              <a:ext uri="{FF2B5EF4-FFF2-40B4-BE49-F238E27FC236}">
                <a16:creationId xmlns:a16="http://schemas.microsoft.com/office/drawing/2014/main" id="{6AB9055A-7B5A-913A-F7DD-A788AF0DE9BC}"/>
              </a:ext>
            </a:extLst>
          </p:cNvPr>
          <p:cNvSpPr>
            <a:spLocks noGrp="1"/>
          </p:cNvSpPr>
          <p:nvPr>
            <p:ph type="sldNum" sz="quarter" idx="10"/>
          </p:nvPr>
        </p:nvSpPr>
        <p:spPr/>
        <p:txBody>
          <a:bodyPr/>
          <a:lstStyle/>
          <a:p>
            <a:fld id="{68151E55-6873-49E2-B8D5-2F265E6F1973}" type="slidenum">
              <a:rPr lang="en-US" smtClean="0"/>
              <a:t>10</a:t>
            </a:fld>
            <a:endParaRPr lang="en-US" dirty="0"/>
          </a:p>
        </p:txBody>
      </p:sp>
    </p:spTree>
    <p:extLst>
      <p:ext uri="{BB962C8B-B14F-4D97-AF65-F5344CB8AC3E}">
        <p14:creationId xmlns:p14="http://schemas.microsoft.com/office/powerpoint/2010/main" val="2646988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3812A-2D8E-B4FB-9BE4-5448B7255B74}"/>
              </a:ext>
            </a:extLst>
          </p:cNvPr>
          <p:cNvSpPr>
            <a:spLocks noGrp="1"/>
          </p:cNvSpPr>
          <p:nvPr>
            <p:ph type="title"/>
          </p:nvPr>
        </p:nvSpPr>
        <p:spPr/>
        <p:txBody>
          <a:bodyPr>
            <a:noAutofit/>
          </a:bodyPr>
          <a:lstStyle/>
          <a:p>
            <a:r>
              <a:rPr lang="en-US" sz="3200" dirty="0"/>
              <a:t>Calculating the Variance of Expected Returns</a:t>
            </a:r>
            <a:endParaRPr lang="en-IN" sz="3200" dirty="0"/>
          </a:p>
        </p:txBody>
      </p:sp>
      <p:sp>
        <p:nvSpPr>
          <p:cNvPr id="3" name="Content Placeholder 2">
            <a:extLst>
              <a:ext uri="{FF2B5EF4-FFF2-40B4-BE49-F238E27FC236}">
                <a16:creationId xmlns:a16="http://schemas.microsoft.com/office/drawing/2014/main" id="{839ADD05-F430-99CC-38C4-575F751DB432}"/>
              </a:ext>
            </a:extLst>
          </p:cNvPr>
          <p:cNvSpPr>
            <a:spLocks noGrp="1"/>
          </p:cNvSpPr>
          <p:nvPr>
            <p:ph sz="quarter" idx="11"/>
          </p:nvPr>
        </p:nvSpPr>
        <p:spPr>
          <a:xfrm>
            <a:off x="342900" y="1276710"/>
            <a:ext cx="8458200" cy="371220"/>
          </a:xfrm>
        </p:spPr>
        <p:txBody>
          <a:bodyPr/>
          <a:lstStyle/>
          <a:p>
            <a:r>
              <a:rPr lang="en-US" sz="2000" dirty="0"/>
              <a:t>The </a:t>
            </a:r>
            <a:r>
              <a:rPr lang="en-US" sz="2000" b="1" dirty="0">
                <a:solidFill>
                  <a:srgbClr val="002060"/>
                </a:solidFill>
              </a:rPr>
              <a:t>variance of expected returns</a:t>
            </a:r>
            <a:r>
              <a:rPr lang="en-US" sz="2000" dirty="0"/>
              <a:t> is calculated using this formula:</a:t>
            </a:r>
            <a:endParaRPr lang="en-IN" sz="2000" dirty="0"/>
          </a:p>
        </p:txBody>
      </p:sp>
      <p:graphicFrame>
        <p:nvGraphicFramePr>
          <p:cNvPr id="13" name="Object 12">
            <a:extLst>
              <a:ext uri="{FF2B5EF4-FFF2-40B4-BE49-F238E27FC236}">
                <a16:creationId xmlns:a16="http://schemas.microsoft.com/office/drawing/2014/main" id="{57ED0FCC-401E-1F5C-9356-5EB58B5A2F3B}"/>
              </a:ext>
            </a:extLst>
          </p:cNvPr>
          <p:cNvGraphicFramePr>
            <a:graphicFrameLocks noChangeAspect="1"/>
          </p:cNvGraphicFramePr>
          <p:nvPr>
            <p:extLst>
              <p:ext uri="{D42A27DB-BD31-4B8C-83A1-F6EECF244321}">
                <p14:modId xmlns:p14="http://schemas.microsoft.com/office/powerpoint/2010/main" val="1779346066"/>
              </p:ext>
            </p:extLst>
          </p:nvPr>
        </p:nvGraphicFramePr>
        <p:xfrm>
          <a:off x="1822450" y="1791831"/>
          <a:ext cx="5499100" cy="685800"/>
        </p:xfrm>
        <a:graphic>
          <a:graphicData uri="http://schemas.openxmlformats.org/presentationml/2006/ole">
            <mc:AlternateContent xmlns:mc="http://schemas.openxmlformats.org/markup-compatibility/2006">
              <mc:Choice xmlns:v="urn:schemas-microsoft-com:vml" Requires="v">
                <p:oleObj spid="_x0000_s3078" name="Equation" r:id="rId3" imgW="5499000" imgH="685800" progId="Equation.DSMT4">
                  <p:embed/>
                </p:oleObj>
              </mc:Choice>
              <mc:Fallback>
                <p:oleObj name="Equation" r:id="rId3" imgW="5499000" imgH="685800" progId="Equation.DSMT4">
                  <p:embed/>
                  <p:pic>
                    <p:nvPicPr>
                      <p:cNvPr id="0" name=""/>
                      <p:cNvPicPr/>
                      <p:nvPr/>
                    </p:nvPicPr>
                    <p:blipFill>
                      <a:blip r:embed="rId4"/>
                      <a:stretch>
                        <a:fillRect/>
                      </a:stretch>
                    </p:blipFill>
                    <p:spPr>
                      <a:xfrm>
                        <a:off x="1822450" y="1791831"/>
                        <a:ext cx="5499100" cy="6858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42C90E3A-F34A-2175-64DE-6C0D33939521}"/>
              </a:ext>
            </a:extLst>
          </p:cNvPr>
          <p:cNvSpPr>
            <a:spLocks noGrp="1"/>
          </p:cNvSpPr>
          <p:nvPr>
            <p:ph sz="quarter" idx="14"/>
          </p:nvPr>
        </p:nvSpPr>
        <p:spPr>
          <a:xfrm>
            <a:off x="342899" y="2584768"/>
            <a:ext cx="8670471" cy="2158055"/>
          </a:xfrm>
        </p:spPr>
        <p:txBody>
          <a:bodyPr/>
          <a:lstStyle/>
          <a:p>
            <a:r>
              <a:rPr lang="en-US" sz="2000" dirty="0"/>
              <a:t>This formula is not as difficult as it appears. </a:t>
            </a:r>
          </a:p>
          <a:p>
            <a:r>
              <a:rPr lang="en-US" sz="2000" dirty="0"/>
              <a:t>This formula simply says:</a:t>
            </a:r>
          </a:p>
          <a:p>
            <a:pPr marL="292608" indent="-292608">
              <a:buFont typeface="Arial" panose="020B0604020202020204" pitchFamily="34" charset="0"/>
              <a:buChar char="•"/>
            </a:pPr>
            <a:r>
              <a:rPr lang="en-US" sz="2000" dirty="0"/>
              <a:t>Square each return from its expected return</a:t>
            </a:r>
          </a:p>
          <a:p>
            <a:pPr marL="292608" indent="-292608">
              <a:buFont typeface="Arial" panose="020B0604020202020204" pitchFamily="34" charset="0"/>
              <a:buChar char="•"/>
            </a:pPr>
            <a:r>
              <a:rPr lang="en-US" sz="2000" dirty="0"/>
              <a:t>Multiply by the probability of observing a particular state (denoted by “s”).</a:t>
            </a:r>
          </a:p>
          <a:p>
            <a:pPr marL="292608" indent="-292608">
              <a:buFont typeface="Arial" panose="020B0604020202020204" pitchFamily="34" charset="0"/>
              <a:buChar char="•"/>
            </a:pPr>
            <a:r>
              <a:rPr lang="en-US" sz="2000" dirty="0"/>
              <a:t>Add them all up.</a:t>
            </a:r>
            <a:endParaRPr lang="en-IN" sz="2000" dirty="0"/>
          </a:p>
        </p:txBody>
      </p:sp>
      <p:graphicFrame>
        <p:nvGraphicFramePr>
          <p:cNvPr id="14" name="Object 13">
            <a:extLst>
              <a:ext uri="{FF2B5EF4-FFF2-40B4-BE49-F238E27FC236}">
                <a16:creationId xmlns:a16="http://schemas.microsoft.com/office/drawing/2014/main" id="{A75EBC16-2F83-E5DF-B6B8-F2A1A57DEB44}"/>
              </a:ext>
            </a:extLst>
          </p:cNvPr>
          <p:cNvGraphicFramePr>
            <a:graphicFrameLocks noChangeAspect="1"/>
          </p:cNvGraphicFramePr>
          <p:nvPr>
            <p:extLst>
              <p:ext uri="{D42A27DB-BD31-4B8C-83A1-F6EECF244321}">
                <p14:modId xmlns:p14="http://schemas.microsoft.com/office/powerpoint/2010/main" val="2575191558"/>
              </p:ext>
            </p:extLst>
          </p:nvPr>
        </p:nvGraphicFramePr>
        <p:xfrm>
          <a:off x="1936750" y="4953118"/>
          <a:ext cx="5270500" cy="393700"/>
        </p:xfrm>
        <a:graphic>
          <a:graphicData uri="http://schemas.openxmlformats.org/presentationml/2006/ole">
            <mc:AlternateContent xmlns:mc="http://schemas.openxmlformats.org/markup-compatibility/2006">
              <mc:Choice xmlns:v="urn:schemas-microsoft-com:vml" Requires="v">
                <p:oleObj spid="_x0000_s3079" name="Equation" r:id="rId5" imgW="5270400" imgH="393480" progId="Equation.DSMT4">
                  <p:embed/>
                </p:oleObj>
              </mc:Choice>
              <mc:Fallback>
                <p:oleObj name="Equation" r:id="rId5" imgW="5270400" imgH="393480" progId="Equation.DSMT4">
                  <p:embed/>
                  <p:pic>
                    <p:nvPicPr>
                      <p:cNvPr id="0" name=""/>
                      <p:cNvPicPr/>
                      <p:nvPr/>
                    </p:nvPicPr>
                    <p:blipFill>
                      <a:blip r:embed="rId6"/>
                      <a:stretch>
                        <a:fillRect/>
                      </a:stretch>
                    </p:blipFill>
                    <p:spPr>
                      <a:xfrm>
                        <a:off x="1936750" y="4953118"/>
                        <a:ext cx="5270500" cy="3937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9C1CC78A-F0DF-3BA0-CCB1-C056B37C835B}"/>
              </a:ext>
            </a:extLst>
          </p:cNvPr>
          <p:cNvSpPr>
            <a:spLocks noGrp="1"/>
          </p:cNvSpPr>
          <p:nvPr>
            <p:ph sz="quarter" idx="15"/>
          </p:nvPr>
        </p:nvSpPr>
        <p:spPr>
          <a:xfrm>
            <a:off x="342900" y="5725954"/>
            <a:ext cx="8449408" cy="403542"/>
          </a:xfrm>
        </p:spPr>
        <p:txBody>
          <a:bodyPr/>
          <a:lstStyle/>
          <a:p>
            <a:r>
              <a:rPr lang="en-US" sz="2000" b="1" dirty="0">
                <a:solidFill>
                  <a:srgbClr val="A9131A"/>
                </a:solidFill>
              </a:rPr>
              <a:t>The standard deviation is simply the square root of the variance.</a:t>
            </a:r>
            <a:endParaRPr lang="en-IN" sz="2000" b="1" dirty="0">
              <a:solidFill>
                <a:srgbClr val="A9131A"/>
              </a:solidFill>
            </a:endParaRPr>
          </a:p>
        </p:txBody>
      </p:sp>
      <p:sp>
        <p:nvSpPr>
          <p:cNvPr id="11" name="Slide Number Placeholder 10">
            <a:extLst>
              <a:ext uri="{FF2B5EF4-FFF2-40B4-BE49-F238E27FC236}">
                <a16:creationId xmlns:a16="http://schemas.microsoft.com/office/drawing/2014/main" id="{A60CE2AB-1D0C-8BC4-370A-C88AF8FC3FC2}"/>
              </a:ext>
            </a:extLst>
          </p:cNvPr>
          <p:cNvSpPr>
            <a:spLocks noGrp="1"/>
          </p:cNvSpPr>
          <p:nvPr>
            <p:ph type="sldNum" sz="quarter" idx="10"/>
          </p:nvPr>
        </p:nvSpPr>
        <p:spPr/>
        <p:txBody>
          <a:bodyPr/>
          <a:lstStyle/>
          <a:p>
            <a:fld id="{68151E55-6873-49E2-B8D5-2F265E6F1973}" type="slidenum">
              <a:rPr lang="en-US" smtClean="0"/>
              <a:t>11</a:t>
            </a:fld>
            <a:endParaRPr lang="en-US" dirty="0"/>
          </a:p>
        </p:txBody>
      </p:sp>
    </p:spTree>
    <p:extLst>
      <p:ext uri="{BB962C8B-B14F-4D97-AF65-F5344CB8AC3E}">
        <p14:creationId xmlns:p14="http://schemas.microsoft.com/office/powerpoint/2010/main" val="727669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64D8C-009A-F212-4FDA-6F95D308BD0C}"/>
              </a:ext>
            </a:extLst>
          </p:cNvPr>
          <p:cNvSpPr>
            <a:spLocks noGrp="1"/>
          </p:cNvSpPr>
          <p:nvPr>
            <p:ph type="title"/>
          </p:nvPr>
        </p:nvSpPr>
        <p:spPr/>
        <p:txBody>
          <a:bodyPr>
            <a:normAutofit fontScale="90000"/>
          </a:bodyPr>
          <a:lstStyle/>
          <a:p>
            <a:r>
              <a:rPr lang="en-US" dirty="0"/>
              <a:t>Example: Calculating Expected Returns and Variances: Equal State Probabilities</a:t>
            </a:r>
            <a:endParaRPr lang="en-IN" dirty="0"/>
          </a:p>
        </p:txBody>
      </p:sp>
      <p:pic>
        <p:nvPicPr>
          <p:cNvPr id="7" name="Picture 6" descr="An Excel sheet calculates the standard deviation.">
            <a:extLst>
              <a:ext uri="{FF2B5EF4-FFF2-40B4-BE49-F238E27FC236}">
                <a16:creationId xmlns:a16="http://schemas.microsoft.com/office/drawing/2014/main" id="{36164AA9-7D3D-D0E3-6E53-67A123B08404}"/>
              </a:ext>
            </a:extLst>
          </p:cNvPr>
          <p:cNvPicPr>
            <a:picLocks noChangeAspect="1"/>
          </p:cNvPicPr>
          <p:nvPr/>
        </p:nvPicPr>
        <p:blipFill>
          <a:blip r:embed="rId2"/>
          <a:stretch>
            <a:fillRect/>
          </a:stretch>
        </p:blipFill>
        <p:spPr>
          <a:xfrm>
            <a:off x="1521714" y="1313688"/>
            <a:ext cx="6100572" cy="4230624"/>
          </a:xfrm>
          <a:prstGeom prst="rect">
            <a:avLst/>
          </a:prstGeom>
        </p:spPr>
      </p:pic>
      <p:sp>
        <p:nvSpPr>
          <p:cNvPr id="3" name="Content Placeholder 2">
            <a:extLst>
              <a:ext uri="{FF2B5EF4-FFF2-40B4-BE49-F238E27FC236}">
                <a16:creationId xmlns:a16="http://schemas.microsoft.com/office/drawing/2014/main" id="{0DF20A92-D523-4C09-5843-9113F3B64815}"/>
              </a:ext>
            </a:extLst>
          </p:cNvPr>
          <p:cNvSpPr>
            <a:spLocks noGrp="1"/>
          </p:cNvSpPr>
          <p:nvPr>
            <p:ph sz="quarter" idx="11"/>
          </p:nvPr>
        </p:nvSpPr>
        <p:spPr>
          <a:xfrm>
            <a:off x="342900" y="5822333"/>
            <a:ext cx="8458200" cy="692767"/>
          </a:xfrm>
        </p:spPr>
        <p:txBody>
          <a:bodyPr/>
          <a:lstStyle/>
          <a:p>
            <a:r>
              <a:rPr lang="en-US" sz="1800" dirty="0">
                <a:solidFill>
                  <a:srgbClr val="002060"/>
                </a:solidFill>
              </a:rPr>
              <a:t>Note that the lower part of the spreadsheet is only for Starcents. What would you get for Jpod?</a:t>
            </a:r>
            <a:endParaRPr lang="en-IN" sz="1800" dirty="0">
              <a:solidFill>
                <a:srgbClr val="002060"/>
              </a:solidFill>
            </a:endParaRPr>
          </a:p>
        </p:txBody>
      </p:sp>
      <p:sp>
        <p:nvSpPr>
          <p:cNvPr id="10" name="Text Placeholder 9">
            <a:extLst>
              <a:ext uri="{FF2B5EF4-FFF2-40B4-BE49-F238E27FC236}">
                <a16:creationId xmlns:a16="http://schemas.microsoft.com/office/drawing/2014/main" id="{25BFA1B9-CA82-7F89-9330-FD102EC4925D}"/>
              </a:ext>
            </a:extLst>
          </p:cNvPr>
          <p:cNvSpPr>
            <a:spLocks noGrp="1"/>
          </p:cNvSpPr>
          <p:nvPr>
            <p:ph type="body" sz="quarter" idx="12"/>
          </p:nvPr>
        </p:nvSpPr>
        <p:spPr>
          <a:xfrm>
            <a:off x="2969646" y="6317388"/>
            <a:ext cx="3204708" cy="276927"/>
          </a:xfrm>
        </p:spPr>
        <p:txBody>
          <a:bodyPr/>
          <a:lstStyle/>
          <a:p>
            <a:r>
              <a:rPr lang="en-US" sz="1200" dirty="0">
                <a:hlinkClick r:id="rId3" action="ppaction://hlinksldjump"/>
              </a:rPr>
              <a:t>Access the text alternative for slide images.</a:t>
            </a:r>
          </a:p>
        </p:txBody>
      </p:sp>
      <p:sp>
        <p:nvSpPr>
          <p:cNvPr id="6" name="Slide Number Placeholder 5">
            <a:extLst>
              <a:ext uri="{FF2B5EF4-FFF2-40B4-BE49-F238E27FC236}">
                <a16:creationId xmlns:a16="http://schemas.microsoft.com/office/drawing/2014/main" id="{A42878EA-8E5E-3BA9-169B-BFE6B8D716BB}"/>
              </a:ext>
            </a:extLst>
          </p:cNvPr>
          <p:cNvSpPr>
            <a:spLocks noGrp="1"/>
          </p:cNvSpPr>
          <p:nvPr>
            <p:ph type="sldNum" sz="quarter" idx="4"/>
          </p:nvPr>
        </p:nvSpPr>
        <p:spPr/>
        <p:txBody>
          <a:bodyPr/>
          <a:lstStyle/>
          <a:p>
            <a:fld id="{68151E55-6873-49E2-B8D5-2F265E6F1973}" type="slidenum">
              <a:rPr lang="en-US" smtClean="0"/>
              <a:pPr/>
              <a:t>12</a:t>
            </a:fld>
            <a:endParaRPr lang="en-US" dirty="0"/>
          </a:p>
        </p:txBody>
      </p:sp>
    </p:spTree>
    <p:extLst>
      <p:ext uri="{BB962C8B-B14F-4D97-AF65-F5344CB8AC3E}">
        <p14:creationId xmlns:p14="http://schemas.microsoft.com/office/powerpoint/2010/main" val="2137195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59E4D-D5EB-8F0F-E4CF-7C3B9FFF6488}"/>
              </a:ext>
            </a:extLst>
          </p:cNvPr>
          <p:cNvSpPr>
            <a:spLocks noGrp="1"/>
          </p:cNvSpPr>
          <p:nvPr>
            <p:ph type="title"/>
          </p:nvPr>
        </p:nvSpPr>
        <p:spPr/>
        <p:txBody>
          <a:bodyPr>
            <a:noAutofit/>
          </a:bodyPr>
          <a:lstStyle/>
          <a:p>
            <a:r>
              <a:rPr lang="en-US" sz="3200" dirty="0"/>
              <a:t>Expected Returns and Variances, Starcents and Jpod</a:t>
            </a:r>
            <a:endParaRPr lang="en-IN" sz="3200" dirty="0"/>
          </a:p>
        </p:txBody>
      </p:sp>
      <p:sp>
        <p:nvSpPr>
          <p:cNvPr id="3" name="Content Placeholder 2">
            <a:extLst>
              <a:ext uri="{FF2B5EF4-FFF2-40B4-BE49-F238E27FC236}">
                <a16:creationId xmlns:a16="http://schemas.microsoft.com/office/drawing/2014/main" id="{EC69FAD7-EDB3-6719-D119-8276E5C2534F}"/>
              </a:ext>
            </a:extLst>
          </p:cNvPr>
          <p:cNvSpPr>
            <a:spLocks noGrp="1"/>
          </p:cNvSpPr>
          <p:nvPr>
            <p:ph sz="quarter" idx="11"/>
          </p:nvPr>
        </p:nvSpPr>
        <p:spPr>
          <a:xfrm>
            <a:off x="342900" y="1276709"/>
            <a:ext cx="8458200" cy="481753"/>
          </a:xfrm>
        </p:spPr>
        <p:txBody>
          <a:bodyPr/>
          <a:lstStyle/>
          <a:p>
            <a:r>
              <a:rPr lang="en-IN" b="1" dirty="0"/>
              <a:t>Expected Returns and Variances</a:t>
            </a:r>
          </a:p>
        </p:txBody>
      </p:sp>
      <p:graphicFrame>
        <p:nvGraphicFramePr>
          <p:cNvPr id="9" name="Table 9">
            <a:extLst>
              <a:ext uri="{FF2B5EF4-FFF2-40B4-BE49-F238E27FC236}">
                <a16:creationId xmlns:a16="http://schemas.microsoft.com/office/drawing/2014/main" id="{1C9850FC-04ED-1FB8-CE98-5B7A05CB2F0B}"/>
              </a:ext>
            </a:extLst>
          </p:cNvPr>
          <p:cNvGraphicFramePr>
            <a:graphicFrameLocks noGrp="1"/>
          </p:cNvGraphicFramePr>
          <p:nvPr>
            <p:extLst>
              <p:ext uri="{D42A27DB-BD31-4B8C-83A1-F6EECF244321}">
                <p14:modId xmlns:p14="http://schemas.microsoft.com/office/powerpoint/2010/main" val="3341443547"/>
              </p:ext>
            </p:extLst>
          </p:nvPr>
        </p:nvGraphicFramePr>
        <p:xfrm>
          <a:off x="800100" y="2038517"/>
          <a:ext cx="8001000" cy="2133762"/>
        </p:xfrm>
        <a:graphic>
          <a:graphicData uri="http://schemas.openxmlformats.org/drawingml/2006/table">
            <a:tbl>
              <a:tblPr firstRow="1" bandRow="1">
                <a:tableStyleId>{5C22544A-7EE6-4342-B048-85BDC9FD1C3A}</a:tableStyleId>
              </a:tblPr>
              <a:tblGrid>
                <a:gridCol w="3902529">
                  <a:extLst>
                    <a:ext uri="{9D8B030D-6E8A-4147-A177-3AD203B41FA5}">
                      <a16:colId xmlns:a16="http://schemas.microsoft.com/office/drawing/2014/main" val="276532379"/>
                    </a:ext>
                  </a:extLst>
                </a:gridCol>
                <a:gridCol w="1959428">
                  <a:extLst>
                    <a:ext uri="{9D8B030D-6E8A-4147-A177-3AD203B41FA5}">
                      <a16:colId xmlns:a16="http://schemas.microsoft.com/office/drawing/2014/main" val="713892701"/>
                    </a:ext>
                  </a:extLst>
                </a:gridCol>
                <a:gridCol w="2139043">
                  <a:extLst>
                    <a:ext uri="{9D8B030D-6E8A-4147-A177-3AD203B41FA5}">
                      <a16:colId xmlns:a16="http://schemas.microsoft.com/office/drawing/2014/main" val="1571551641"/>
                    </a:ext>
                  </a:extLst>
                </a:gridCol>
              </a:tblGrid>
              <a:tr h="523621">
                <a:tc>
                  <a:txBody>
                    <a:bodyPr/>
                    <a:lstStyle/>
                    <a:p>
                      <a:r>
                        <a:rPr lang="en-IN" sz="100" dirty="0"/>
                        <a:t>blank</a:t>
                      </a:r>
                    </a:p>
                  </a:txBody>
                  <a:tcPr/>
                </a:tc>
                <a:tc>
                  <a:txBody>
                    <a:bodyPr/>
                    <a:lstStyle/>
                    <a:p>
                      <a:endParaRPr lang="en-IN" dirty="0"/>
                    </a:p>
                  </a:txBody>
                  <a:tcPr/>
                </a:tc>
                <a:tc>
                  <a:txBody>
                    <a:bodyPr/>
                    <a:lstStyle/>
                    <a:p>
                      <a:endParaRPr lang="en-IN" dirty="0"/>
                    </a:p>
                  </a:txBody>
                  <a:tcPr/>
                </a:tc>
                <a:extLst>
                  <a:ext uri="{0D108BD9-81ED-4DB2-BD59-A6C34878D82A}">
                    <a16:rowId xmlns:a16="http://schemas.microsoft.com/office/drawing/2014/main" val="4242100711"/>
                  </a:ext>
                </a:extLst>
              </a:tr>
              <a:tr h="562899">
                <a:tc>
                  <a:txBody>
                    <a:bodyPr/>
                    <a:lstStyle/>
                    <a:p>
                      <a:endParaRPr lang="en-IN" dirty="0"/>
                    </a:p>
                  </a:txBody>
                  <a:tcPr/>
                </a:tc>
                <a:tc>
                  <a:txBody>
                    <a:bodyPr/>
                    <a:lstStyle/>
                    <a:p>
                      <a:endParaRPr lang="en-IN"/>
                    </a:p>
                  </a:txBody>
                  <a:tcPr/>
                </a:tc>
                <a:tc>
                  <a:txBody>
                    <a:bodyPr/>
                    <a:lstStyle/>
                    <a:p>
                      <a:endParaRPr lang="en-IN"/>
                    </a:p>
                  </a:txBody>
                  <a:tcPr/>
                </a:tc>
                <a:extLst>
                  <a:ext uri="{0D108BD9-81ED-4DB2-BD59-A6C34878D82A}">
                    <a16:rowId xmlns:a16="http://schemas.microsoft.com/office/drawing/2014/main" val="568139951"/>
                  </a:ext>
                </a:extLst>
              </a:tr>
              <a:tr h="523621">
                <a:tc>
                  <a:txBody>
                    <a:bodyPr/>
                    <a:lstStyle/>
                    <a:p>
                      <a:endParaRPr lang="en-IN"/>
                    </a:p>
                  </a:txBody>
                  <a:tcPr/>
                </a:tc>
                <a:tc>
                  <a:txBody>
                    <a:bodyPr/>
                    <a:lstStyle/>
                    <a:p>
                      <a:endParaRPr lang="en-IN" dirty="0"/>
                    </a:p>
                  </a:txBody>
                  <a:tcPr/>
                </a:tc>
                <a:tc>
                  <a:txBody>
                    <a:bodyPr/>
                    <a:lstStyle/>
                    <a:p>
                      <a:endParaRPr lang="en-IN"/>
                    </a:p>
                  </a:txBody>
                  <a:tcPr/>
                </a:tc>
                <a:extLst>
                  <a:ext uri="{0D108BD9-81ED-4DB2-BD59-A6C34878D82A}">
                    <a16:rowId xmlns:a16="http://schemas.microsoft.com/office/drawing/2014/main" val="1765967257"/>
                  </a:ext>
                </a:extLst>
              </a:tr>
              <a:tr h="523621">
                <a:tc>
                  <a:txBody>
                    <a:bodyPr/>
                    <a:lstStyle/>
                    <a:p>
                      <a:endParaRPr lang="en-IN" dirty="0"/>
                    </a:p>
                  </a:txBody>
                  <a:tcPr/>
                </a:tc>
                <a:tc>
                  <a:txBody>
                    <a:bodyPr/>
                    <a:lstStyle/>
                    <a:p>
                      <a:endParaRPr lang="en-IN" dirty="0"/>
                    </a:p>
                  </a:txBody>
                  <a:tcPr/>
                </a:tc>
                <a:tc>
                  <a:txBody>
                    <a:bodyPr/>
                    <a:lstStyle/>
                    <a:p>
                      <a:endParaRPr lang="en-IN" dirty="0"/>
                    </a:p>
                  </a:txBody>
                  <a:tcPr/>
                </a:tc>
                <a:extLst>
                  <a:ext uri="{0D108BD9-81ED-4DB2-BD59-A6C34878D82A}">
                    <a16:rowId xmlns:a16="http://schemas.microsoft.com/office/drawing/2014/main" val="198722764"/>
                  </a:ext>
                </a:extLst>
              </a:tr>
            </a:tbl>
          </a:graphicData>
        </a:graphic>
      </p:graphicFrame>
      <p:graphicFrame>
        <p:nvGraphicFramePr>
          <p:cNvPr id="10" name="Object 9">
            <a:extLst>
              <a:ext uri="{FF2B5EF4-FFF2-40B4-BE49-F238E27FC236}">
                <a16:creationId xmlns:a16="http://schemas.microsoft.com/office/drawing/2014/main" id="{F1C89ECD-4A27-40C0-3A80-0481594C5650}"/>
              </a:ext>
            </a:extLst>
          </p:cNvPr>
          <p:cNvGraphicFramePr>
            <a:graphicFrameLocks noChangeAspect="1"/>
          </p:cNvGraphicFramePr>
          <p:nvPr>
            <p:extLst>
              <p:ext uri="{D42A27DB-BD31-4B8C-83A1-F6EECF244321}">
                <p14:modId xmlns:p14="http://schemas.microsoft.com/office/powerpoint/2010/main" val="195413114"/>
              </p:ext>
            </p:extLst>
          </p:nvPr>
        </p:nvGraphicFramePr>
        <p:xfrm>
          <a:off x="5215095" y="2147783"/>
          <a:ext cx="952500" cy="228600"/>
        </p:xfrm>
        <a:graphic>
          <a:graphicData uri="http://schemas.openxmlformats.org/presentationml/2006/ole">
            <mc:AlternateContent xmlns:mc="http://schemas.openxmlformats.org/markup-compatibility/2006">
              <mc:Choice xmlns:v="urn:schemas-microsoft-com:vml" Requires="v">
                <p:oleObj spid="_x0000_s4120" name="Equation" r:id="rId3" imgW="952200" imgH="228600" progId="Equation.DSMT4">
                  <p:embed/>
                </p:oleObj>
              </mc:Choice>
              <mc:Fallback>
                <p:oleObj name="Equation" r:id="rId3" imgW="952200" imgH="228600" progId="Equation.DSMT4">
                  <p:embed/>
                  <p:pic>
                    <p:nvPicPr>
                      <p:cNvPr id="18" name="Object 17">
                        <a:extLst>
                          <a:ext uri="{FF2B5EF4-FFF2-40B4-BE49-F238E27FC236}">
                            <a16:creationId xmlns:a16="http://schemas.microsoft.com/office/drawing/2014/main" id="{E9B60907-8BE9-2F15-BBCB-CEE35A1447AC}"/>
                          </a:ext>
                        </a:extLst>
                      </p:cNvPr>
                      <p:cNvPicPr/>
                      <p:nvPr/>
                    </p:nvPicPr>
                    <p:blipFill>
                      <a:blip r:embed="rId4"/>
                      <a:stretch>
                        <a:fillRect/>
                      </a:stretch>
                    </p:blipFill>
                    <p:spPr>
                      <a:xfrm>
                        <a:off x="5215095" y="2147783"/>
                        <a:ext cx="952500" cy="2286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150FCBCF-1827-6390-EF46-661CE1AACC48}"/>
              </a:ext>
            </a:extLst>
          </p:cNvPr>
          <p:cNvGraphicFramePr>
            <a:graphicFrameLocks noChangeAspect="1"/>
          </p:cNvGraphicFramePr>
          <p:nvPr>
            <p:extLst>
              <p:ext uri="{D42A27DB-BD31-4B8C-83A1-F6EECF244321}">
                <p14:modId xmlns:p14="http://schemas.microsoft.com/office/powerpoint/2010/main" val="4277211607"/>
              </p:ext>
            </p:extLst>
          </p:nvPr>
        </p:nvGraphicFramePr>
        <p:xfrm>
          <a:off x="7510463" y="2147869"/>
          <a:ext cx="533400" cy="266700"/>
        </p:xfrm>
        <a:graphic>
          <a:graphicData uri="http://schemas.openxmlformats.org/presentationml/2006/ole">
            <mc:AlternateContent xmlns:mc="http://schemas.openxmlformats.org/markup-compatibility/2006">
              <mc:Choice xmlns:v="urn:schemas-microsoft-com:vml" Requires="v">
                <p:oleObj spid="_x0000_s4121" name="Equation" r:id="rId5" imgW="533160" imgH="266400" progId="Equation.DSMT4">
                  <p:embed/>
                </p:oleObj>
              </mc:Choice>
              <mc:Fallback>
                <p:oleObj name="Equation" r:id="rId5" imgW="533160" imgH="266400" progId="Equation.DSMT4">
                  <p:embed/>
                  <p:pic>
                    <p:nvPicPr>
                      <p:cNvPr id="0" name=""/>
                      <p:cNvPicPr/>
                      <p:nvPr/>
                    </p:nvPicPr>
                    <p:blipFill>
                      <a:blip r:embed="rId6"/>
                      <a:stretch>
                        <a:fillRect/>
                      </a:stretch>
                    </p:blipFill>
                    <p:spPr>
                      <a:xfrm>
                        <a:off x="7510463" y="2147869"/>
                        <a:ext cx="533400" cy="26670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C244F32D-E121-CEEC-E3CA-320A6F153537}"/>
              </a:ext>
            </a:extLst>
          </p:cNvPr>
          <p:cNvGraphicFramePr>
            <a:graphicFrameLocks noChangeAspect="1"/>
          </p:cNvGraphicFramePr>
          <p:nvPr>
            <p:extLst>
              <p:ext uri="{D42A27DB-BD31-4B8C-83A1-F6EECF244321}">
                <p14:modId xmlns:p14="http://schemas.microsoft.com/office/powerpoint/2010/main" val="1381400268"/>
              </p:ext>
            </p:extLst>
          </p:nvPr>
        </p:nvGraphicFramePr>
        <p:xfrm>
          <a:off x="955065" y="2744037"/>
          <a:ext cx="2070100" cy="266700"/>
        </p:xfrm>
        <a:graphic>
          <a:graphicData uri="http://schemas.openxmlformats.org/presentationml/2006/ole">
            <mc:AlternateContent xmlns:mc="http://schemas.openxmlformats.org/markup-compatibility/2006">
              <mc:Choice xmlns:v="urn:schemas-microsoft-com:vml" Requires="v">
                <p:oleObj spid="_x0000_s4122" name="Equation" r:id="rId7" imgW="2070000" imgH="266400" progId="Equation.DSMT4">
                  <p:embed/>
                </p:oleObj>
              </mc:Choice>
              <mc:Fallback>
                <p:oleObj name="Equation" r:id="rId7" imgW="2070000" imgH="266400" progId="Equation.DSMT4">
                  <p:embed/>
                  <p:pic>
                    <p:nvPicPr>
                      <p:cNvPr id="0" name=""/>
                      <p:cNvPicPr/>
                      <p:nvPr/>
                    </p:nvPicPr>
                    <p:blipFill>
                      <a:blip r:embed="rId8"/>
                      <a:stretch>
                        <a:fillRect/>
                      </a:stretch>
                    </p:blipFill>
                    <p:spPr>
                      <a:xfrm>
                        <a:off x="955065" y="2744037"/>
                        <a:ext cx="2070100" cy="2667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0DB28078-0FB7-82AD-E917-A1298C698663}"/>
              </a:ext>
            </a:extLst>
          </p:cNvPr>
          <p:cNvGraphicFramePr>
            <a:graphicFrameLocks noChangeAspect="1"/>
          </p:cNvGraphicFramePr>
          <p:nvPr>
            <p:extLst>
              <p:ext uri="{D42A27DB-BD31-4B8C-83A1-F6EECF244321}">
                <p14:modId xmlns:p14="http://schemas.microsoft.com/office/powerpoint/2010/main" val="884395561"/>
              </p:ext>
            </p:extLst>
          </p:nvPr>
        </p:nvGraphicFramePr>
        <p:xfrm>
          <a:off x="5157945" y="2684125"/>
          <a:ext cx="1066800" cy="279400"/>
        </p:xfrm>
        <a:graphic>
          <a:graphicData uri="http://schemas.openxmlformats.org/presentationml/2006/ole">
            <mc:AlternateContent xmlns:mc="http://schemas.openxmlformats.org/markup-compatibility/2006">
              <mc:Choice xmlns:v="urn:schemas-microsoft-com:vml" Requires="v">
                <p:oleObj spid="_x0000_s4123" name="Equation" r:id="rId9" imgW="1066680" imgH="279360" progId="Equation.DSMT4">
                  <p:embed/>
                </p:oleObj>
              </mc:Choice>
              <mc:Fallback>
                <p:oleObj name="Equation" r:id="rId9" imgW="1066680" imgH="279360" progId="Equation.DSMT4">
                  <p:embed/>
                  <p:pic>
                    <p:nvPicPr>
                      <p:cNvPr id="0" name=""/>
                      <p:cNvPicPr/>
                      <p:nvPr/>
                    </p:nvPicPr>
                    <p:blipFill>
                      <a:blip r:embed="rId10"/>
                      <a:stretch>
                        <a:fillRect/>
                      </a:stretch>
                    </p:blipFill>
                    <p:spPr>
                      <a:xfrm>
                        <a:off x="5157945" y="2684125"/>
                        <a:ext cx="1066800" cy="27940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245A0C1D-606D-1AD6-8191-7B74B26778BF}"/>
              </a:ext>
            </a:extLst>
          </p:cNvPr>
          <p:cNvGraphicFramePr>
            <a:graphicFrameLocks noChangeAspect="1"/>
          </p:cNvGraphicFramePr>
          <p:nvPr>
            <p:extLst>
              <p:ext uri="{D42A27DB-BD31-4B8C-83A1-F6EECF244321}">
                <p14:modId xmlns:p14="http://schemas.microsoft.com/office/powerpoint/2010/main" val="3318744426"/>
              </p:ext>
            </p:extLst>
          </p:nvPr>
        </p:nvGraphicFramePr>
        <p:xfrm>
          <a:off x="7199313" y="2664480"/>
          <a:ext cx="1155700" cy="279400"/>
        </p:xfrm>
        <a:graphic>
          <a:graphicData uri="http://schemas.openxmlformats.org/presentationml/2006/ole">
            <mc:AlternateContent xmlns:mc="http://schemas.openxmlformats.org/markup-compatibility/2006">
              <mc:Choice xmlns:v="urn:schemas-microsoft-com:vml" Requires="v">
                <p:oleObj spid="_x0000_s4124" name="Equation" r:id="rId11" imgW="1155600" imgH="279360" progId="Equation.DSMT4">
                  <p:embed/>
                </p:oleObj>
              </mc:Choice>
              <mc:Fallback>
                <p:oleObj name="Equation" r:id="rId11" imgW="1155600" imgH="279360" progId="Equation.DSMT4">
                  <p:embed/>
                  <p:pic>
                    <p:nvPicPr>
                      <p:cNvPr id="0" name=""/>
                      <p:cNvPicPr/>
                      <p:nvPr/>
                    </p:nvPicPr>
                    <p:blipFill>
                      <a:blip r:embed="rId12"/>
                      <a:stretch>
                        <a:fillRect/>
                      </a:stretch>
                    </p:blipFill>
                    <p:spPr>
                      <a:xfrm>
                        <a:off x="7199313" y="2664480"/>
                        <a:ext cx="1155700" cy="27940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0BD589B5-C38F-CB3A-1455-B25C7F6F1A87}"/>
              </a:ext>
            </a:extLst>
          </p:cNvPr>
          <p:cNvGraphicFramePr>
            <a:graphicFrameLocks noChangeAspect="1"/>
          </p:cNvGraphicFramePr>
          <p:nvPr>
            <p:extLst>
              <p:ext uri="{D42A27DB-BD31-4B8C-83A1-F6EECF244321}">
                <p14:modId xmlns:p14="http://schemas.microsoft.com/office/powerpoint/2010/main" val="2595688292"/>
              </p:ext>
            </p:extLst>
          </p:nvPr>
        </p:nvGraphicFramePr>
        <p:xfrm>
          <a:off x="955065" y="3219450"/>
          <a:ext cx="2933700" cy="317500"/>
        </p:xfrm>
        <a:graphic>
          <a:graphicData uri="http://schemas.openxmlformats.org/presentationml/2006/ole">
            <mc:AlternateContent xmlns:mc="http://schemas.openxmlformats.org/markup-compatibility/2006">
              <mc:Choice xmlns:v="urn:schemas-microsoft-com:vml" Requires="v">
                <p:oleObj spid="_x0000_s4125" name="Equation" r:id="rId13" imgW="2933640" imgH="317160" progId="Equation.DSMT4">
                  <p:embed/>
                </p:oleObj>
              </mc:Choice>
              <mc:Fallback>
                <p:oleObj name="Equation" r:id="rId13" imgW="2933640" imgH="317160" progId="Equation.DSMT4">
                  <p:embed/>
                  <p:pic>
                    <p:nvPicPr>
                      <p:cNvPr id="0" name=""/>
                      <p:cNvPicPr/>
                      <p:nvPr/>
                    </p:nvPicPr>
                    <p:blipFill>
                      <a:blip r:embed="rId14"/>
                      <a:stretch>
                        <a:fillRect/>
                      </a:stretch>
                    </p:blipFill>
                    <p:spPr>
                      <a:xfrm>
                        <a:off x="955065" y="3219450"/>
                        <a:ext cx="2933700" cy="31750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FF5A3D36-5043-75DB-716F-E4EEA3551351}"/>
              </a:ext>
            </a:extLst>
          </p:cNvPr>
          <p:cNvGraphicFramePr>
            <a:graphicFrameLocks noChangeAspect="1"/>
          </p:cNvGraphicFramePr>
          <p:nvPr>
            <p:extLst>
              <p:ext uri="{D42A27DB-BD31-4B8C-83A1-F6EECF244321}">
                <p14:modId xmlns:p14="http://schemas.microsoft.com/office/powerpoint/2010/main" val="264813825"/>
              </p:ext>
            </p:extLst>
          </p:nvPr>
        </p:nvGraphicFramePr>
        <p:xfrm>
          <a:off x="5424645" y="3187111"/>
          <a:ext cx="533400" cy="228600"/>
        </p:xfrm>
        <a:graphic>
          <a:graphicData uri="http://schemas.openxmlformats.org/presentationml/2006/ole">
            <mc:AlternateContent xmlns:mc="http://schemas.openxmlformats.org/markup-compatibility/2006">
              <mc:Choice xmlns:v="urn:schemas-microsoft-com:vml" Requires="v">
                <p:oleObj spid="_x0000_s4126" name="Equation" r:id="rId15" imgW="533160" imgH="228600" progId="Equation.DSMT4">
                  <p:embed/>
                </p:oleObj>
              </mc:Choice>
              <mc:Fallback>
                <p:oleObj name="Equation" r:id="rId15" imgW="533160" imgH="228600" progId="Equation.DSMT4">
                  <p:embed/>
                  <p:pic>
                    <p:nvPicPr>
                      <p:cNvPr id="0" name=""/>
                      <p:cNvPicPr/>
                      <p:nvPr/>
                    </p:nvPicPr>
                    <p:blipFill>
                      <a:blip r:embed="rId16"/>
                      <a:stretch>
                        <a:fillRect/>
                      </a:stretch>
                    </p:blipFill>
                    <p:spPr>
                      <a:xfrm>
                        <a:off x="5424645" y="3187111"/>
                        <a:ext cx="533400" cy="228600"/>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D9108811-B95B-393C-2743-446AA577A7B4}"/>
              </a:ext>
            </a:extLst>
          </p:cNvPr>
          <p:cNvGraphicFramePr>
            <a:graphicFrameLocks noChangeAspect="1"/>
          </p:cNvGraphicFramePr>
          <p:nvPr>
            <p:extLst>
              <p:ext uri="{D42A27DB-BD31-4B8C-83A1-F6EECF244321}">
                <p14:modId xmlns:p14="http://schemas.microsoft.com/office/powerpoint/2010/main" val="3234803854"/>
              </p:ext>
            </p:extLst>
          </p:nvPr>
        </p:nvGraphicFramePr>
        <p:xfrm>
          <a:off x="7237413" y="3263900"/>
          <a:ext cx="546100" cy="228600"/>
        </p:xfrm>
        <a:graphic>
          <a:graphicData uri="http://schemas.openxmlformats.org/presentationml/2006/ole">
            <mc:AlternateContent xmlns:mc="http://schemas.openxmlformats.org/markup-compatibility/2006">
              <mc:Choice xmlns:v="urn:schemas-microsoft-com:vml" Requires="v">
                <p:oleObj spid="_x0000_s4127" name="Equation" r:id="rId17" imgW="545760" imgH="228600" progId="Equation.DSMT4">
                  <p:embed/>
                </p:oleObj>
              </mc:Choice>
              <mc:Fallback>
                <p:oleObj name="Equation" r:id="rId17" imgW="545760" imgH="228600" progId="Equation.DSMT4">
                  <p:embed/>
                  <p:pic>
                    <p:nvPicPr>
                      <p:cNvPr id="0" name=""/>
                      <p:cNvPicPr/>
                      <p:nvPr/>
                    </p:nvPicPr>
                    <p:blipFill>
                      <a:blip r:embed="rId18"/>
                      <a:stretch>
                        <a:fillRect/>
                      </a:stretch>
                    </p:blipFill>
                    <p:spPr>
                      <a:xfrm>
                        <a:off x="7237413" y="3263900"/>
                        <a:ext cx="546100" cy="228600"/>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B7F51674-3CD1-FF8D-BB94-1EF90A2CDB59}"/>
              </a:ext>
            </a:extLst>
          </p:cNvPr>
          <p:cNvGraphicFramePr>
            <a:graphicFrameLocks noChangeAspect="1"/>
          </p:cNvGraphicFramePr>
          <p:nvPr>
            <p:extLst>
              <p:ext uri="{D42A27DB-BD31-4B8C-83A1-F6EECF244321}">
                <p14:modId xmlns:p14="http://schemas.microsoft.com/office/powerpoint/2010/main" val="615540201"/>
              </p:ext>
            </p:extLst>
          </p:nvPr>
        </p:nvGraphicFramePr>
        <p:xfrm>
          <a:off x="850899" y="3760955"/>
          <a:ext cx="3721101" cy="279400"/>
        </p:xfrm>
        <a:graphic>
          <a:graphicData uri="http://schemas.openxmlformats.org/presentationml/2006/ole">
            <mc:AlternateContent xmlns:mc="http://schemas.openxmlformats.org/markup-compatibility/2006">
              <mc:Choice xmlns:v="urn:schemas-microsoft-com:vml" Requires="v">
                <p:oleObj spid="_x0000_s4128" name="Equation" r:id="rId19" imgW="3720960" imgH="279360" progId="Equation.DSMT4">
                  <p:embed/>
                </p:oleObj>
              </mc:Choice>
              <mc:Fallback>
                <p:oleObj name="Equation" r:id="rId19" imgW="3720960" imgH="279360" progId="Equation.DSMT4">
                  <p:embed/>
                  <p:pic>
                    <p:nvPicPr>
                      <p:cNvPr id="0" name=""/>
                      <p:cNvPicPr/>
                      <p:nvPr/>
                    </p:nvPicPr>
                    <p:blipFill>
                      <a:blip r:embed="rId20"/>
                      <a:stretch>
                        <a:fillRect/>
                      </a:stretch>
                    </p:blipFill>
                    <p:spPr>
                      <a:xfrm>
                        <a:off x="850899" y="3760955"/>
                        <a:ext cx="3721101" cy="279400"/>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78D46ED4-FC25-8A16-7665-3FE08E898520}"/>
              </a:ext>
            </a:extLst>
          </p:cNvPr>
          <p:cNvGraphicFramePr>
            <a:graphicFrameLocks noChangeAspect="1"/>
          </p:cNvGraphicFramePr>
          <p:nvPr>
            <p:extLst>
              <p:ext uri="{D42A27DB-BD31-4B8C-83A1-F6EECF244321}">
                <p14:modId xmlns:p14="http://schemas.microsoft.com/office/powerpoint/2010/main" val="1831035195"/>
              </p:ext>
            </p:extLst>
          </p:nvPr>
        </p:nvGraphicFramePr>
        <p:xfrm>
          <a:off x="5215095" y="3753597"/>
          <a:ext cx="1104900" cy="279400"/>
        </p:xfrm>
        <a:graphic>
          <a:graphicData uri="http://schemas.openxmlformats.org/presentationml/2006/ole">
            <mc:AlternateContent xmlns:mc="http://schemas.openxmlformats.org/markup-compatibility/2006">
              <mc:Choice xmlns:v="urn:schemas-microsoft-com:vml" Requires="v">
                <p:oleObj spid="_x0000_s4129" name="Equation" r:id="rId21" imgW="1104840" imgH="279360" progId="Equation.DSMT4">
                  <p:embed/>
                </p:oleObj>
              </mc:Choice>
              <mc:Fallback>
                <p:oleObj name="Equation" r:id="rId21" imgW="1104840" imgH="279360" progId="Equation.DSMT4">
                  <p:embed/>
                  <p:pic>
                    <p:nvPicPr>
                      <p:cNvPr id="0" name=""/>
                      <p:cNvPicPr/>
                      <p:nvPr/>
                    </p:nvPicPr>
                    <p:blipFill>
                      <a:blip r:embed="rId22"/>
                      <a:stretch>
                        <a:fillRect/>
                      </a:stretch>
                    </p:blipFill>
                    <p:spPr>
                      <a:xfrm>
                        <a:off x="5215095" y="3753597"/>
                        <a:ext cx="1104900" cy="279400"/>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89F18B8F-8A19-2BD7-02C3-57A586CD0695}"/>
              </a:ext>
            </a:extLst>
          </p:cNvPr>
          <p:cNvGraphicFramePr>
            <a:graphicFrameLocks noChangeAspect="1"/>
          </p:cNvGraphicFramePr>
          <p:nvPr>
            <p:extLst>
              <p:ext uri="{D42A27DB-BD31-4B8C-83A1-F6EECF244321}">
                <p14:modId xmlns:p14="http://schemas.microsoft.com/office/powerpoint/2010/main" val="2581138248"/>
              </p:ext>
            </p:extLst>
          </p:nvPr>
        </p:nvGraphicFramePr>
        <p:xfrm>
          <a:off x="7040563" y="3783013"/>
          <a:ext cx="1041400" cy="279400"/>
        </p:xfrm>
        <a:graphic>
          <a:graphicData uri="http://schemas.openxmlformats.org/presentationml/2006/ole">
            <mc:AlternateContent xmlns:mc="http://schemas.openxmlformats.org/markup-compatibility/2006">
              <mc:Choice xmlns:v="urn:schemas-microsoft-com:vml" Requires="v">
                <p:oleObj spid="_x0000_s4130" name="Equation" r:id="rId23" imgW="1041120" imgH="279360" progId="Equation.DSMT4">
                  <p:embed/>
                </p:oleObj>
              </mc:Choice>
              <mc:Fallback>
                <p:oleObj name="Equation" r:id="rId23" imgW="1041120" imgH="279360" progId="Equation.DSMT4">
                  <p:embed/>
                  <p:pic>
                    <p:nvPicPr>
                      <p:cNvPr id="0" name=""/>
                      <p:cNvPicPr/>
                      <p:nvPr/>
                    </p:nvPicPr>
                    <p:blipFill>
                      <a:blip r:embed="rId24"/>
                      <a:stretch>
                        <a:fillRect/>
                      </a:stretch>
                    </p:blipFill>
                    <p:spPr>
                      <a:xfrm>
                        <a:off x="7040563" y="3783013"/>
                        <a:ext cx="1041400" cy="2794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51A7FF84-8CCE-61BC-9023-61C4DC2563FC}"/>
              </a:ext>
            </a:extLst>
          </p:cNvPr>
          <p:cNvSpPr>
            <a:spLocks noGrp="1"/>
          </p:cNvSpPr>
          <p:nvPr>
            <p:ph sz="quarter" idx="14"/>
          </p:nvPr>
        </p:nvSpPr>
        <p:spPr>
          <a:xfrm>
            <a:off x="342900" y="4541576"/>
            <a:ext cx="8458200" cy="841549"/>
          </a:xfrm>
        </p:spPr>
        <p:txBody>
          <a:bodyPr/>
          <a:lstStyle/>
          <a:p>
            <a:r>
              <a:rPr lang="en-IN" b="1" dirty="0"/>
              <a:t>You should be able to calculate these expected returns and variances.</a:t>
            </a:r>
          </a:p>
        </p:txBody>
      </p:sp>
      <p:sp>
        <p:nvSpPr>
          <p:cNvPr id="7" name="Slide Number Placeholder 6">
            <a:extLst>
              <a:ext uri="{FF2B5EF4-FFF2-40B4-BE49-F238E27FC236}">
                <a16:creationId xmlns:a16="http://schemas.microsoft.com/office/drawing/2014/main" id="{19A65551-32E2-74CC-9170-B169BF7AC8C7}"/>
              </a:ext>
            </a:extLst>
          </p:cNvPr>
          <p:cNvSpPr>
            <a:spLocks noGrp="1"/>
          </p:cNvSpPr>
          <p:nvPr>
            <p:ph type="sldNum" sz="quarter" idx="10"/>
          </p:nvPr>
        </p:nvSpPr>
        <p:spPr/>
        <p:txBody>
          <a:bodyPr/>
          <a:lstStyle/>
          <a:p>
            <a:fld id="{68151E55-6873-49E2-B8D5-2F265E6F1973}" type="slidenum">
              <a:rPr lang="en-US" smtClean="0"/>
              <a:t>13</a:t>
            </a:fld>
            <a:endParaRPr lang="en-US"/>
          </a:p>
        </p:txBody>
      </p:sp>
    </p:spTree>
    <p:extLst>
      <p:ext uri="{BB962C8B-B14F-4D97-AF65-F5344CB8AC3E}">
        <p14:creationId xmlns:p14="http://schemas.microsoft.com/office/powerpoint/2010/main" val="1094476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DF707-B59F-885A-D7B5-5EEE612D9D51}"/>
              </a:ext>
            </a:extLst>
          </p:cNvPr>
          <p:cNvSpPr>
            <a:spLocks noGrp="1"/>
          </p:cNvSpPr>
          <p:nvPr>
            <p:ph type="title"/>
          </p:nvPr>
        </p:nvSpPr>
        <p:spPr/>
        <p:txBody>
          <a:bodyPr>
            <a:noAutofit/>
          </a:bodyPr>
          <a:lstStyle/>
          <a:p>
            <a:r>
              <a:rPr lang="en-US" sz="3200" dirty="0"/>
              <a:t>Calculating Expected Returns with Unequal Probabilities</a:t>
            </a:r>
            <a:endParaRPr lang="en-IN" sz="3200" dirty="0"/>
          </a:p>
        </p:txBody>
      </p:sp>
      <p:sp>
        <p:nvSpPr>
          <p:cNvPr id="3" name="Content Placeholder 2">
            <a:extLst>
              <a:ext uri="{FF2B5EF4-FFF2-40B4-BE49-F238E27FC236}">
                <a16:creationId xmlns:a16="http://schemas.microsoft.com/office/drawing/2014/main" id="{065C171B-F00E-D684-59D6-F713248A05AD}"/>
              </a:ext>
            </a:extLst>
          </p:cNvPr>
          <p:cNvSpPr>
            <a:spLocks noGrp="1"/>
          </p:cNvSpPr>
          <p:nvPr>
            <p:ph sz="quarter" idx="11"/>
          </p:nvPr>
        </p:nvSpPr>
        <p:spPr>
          <a:xfrm>
            <a:off x="342900" y="1276710"/>
            <a:ext cx="8458200" cy="1315765"/>
          </a:xfrm>
        </p:spPr>
        <p:txBody>
          <a:bodyPr/>
          <a:lstStyle/>
          <a:p>
            <a:r>
              <a:rPr lang="en-US" sz="1800" dirty="0"/>
              <a:t>Suppose you thought a boom would occur 20 percent of the time instead of 50 percent (So Recession probability = 1.00 − 0.20 = 0.80).</a:t>
            </a:r>
          </a:p>
          <a:p>
            <a:r>
              <a:rPr lang="en-US" sz="1800" dirty="0"/>
              <a:t>What are the expected returns on Starcents and Jpod in this case? If the risk-free rate is 10 percent, what are the risk premiums?</a:t>
            </a:r>
            <a:endParaRPr lang="en-IN" sz="1800" dirty="0"/>
          </a:p>
        </p:txBody>
      </p:sp>
      <p:sp>
        <p:nvSpPr>
          <p:cNvPr id="4" name="Content Placeholder 3">
            <a:extLst>
              <a:ext uri="{FF2B5EF4-FFF2-40B4-BE49-F238E27FC236}">
                <a16:creationId xmlns:a16="http://schemas.microsoft.com/office/drawing/2014/main" id="{C9E9462D-4319-5EFF-202F-9DEC2C9777A2}"/>
              </a:ext>
            </a:extLst>
          </p:cNvPr>
          <p:cNvSpPr>
            <a:spLocks noGrp="1"/>
          </p:cNvSpPr>
          <p:nvPr>
            <p:ph sz="quarter" idx="14"/>
          </p:nvPr>
        </p:nvSpPr>
        <p:spPr>
          <a:xfrm>
            <a:off x="3939582" y="2622859"/>
            <a:ext cx="1264836" cy="351453"/>
          </a:xfrm>
        </p:spPr>
        <p:txBody>
          <a:bodyPr/>
          <a:lstStyle/>
          <a:p>
            <a:r>
              <a:rPr lang="en-US" sz="1800" b="1" dirty="0"/>
              <a:t>Starcents</a:t>
            </a:r>
            <a:endParaRPr lang="en-IN" sz="1800" b="1" dirty="0"/>
          </a:p>
        </p:txBody>
      </p:sp>
      <p:sp>
        <p:nvSpPr>
          <p:cNvPr id="5" name="Content Placeholder 4">
            <a:extLst>
              <a:ext uri="{FF2B5EF4-FFF2-40B4-BE49-F238E27FC236}">
                <a16:creationId xmlns:a16="http://schemas.microsoft.com/office/drawing/2014/main" id="{4E8F2570-2BC1-2FA3-3268-1D96C353383C}"/>
              </a:ext>
            </a:extLst>
          </p:cNvPr>
          <p:cNvSpPr>
            <a:spLocks noGrp="1"/>
          </p:cNvSpPr>
          <p:nvPr>
            <p:ph sz="quarter" idx="15"/>
          </p:nvPr>
        </p:nvSpPr>
        <p:spPr>
          <a:xfrm>
            <a:off x="7761933" y="2622979"/>
            <a:ext cx="772467" cy="371431"/>
          </a:xfrm>
        </p:spPr>
        <p:txBody>
          <a:bodyPr/>
          <a:lstStyle/>
          <a:p>
            <a:r>
              <a:rPr lang="en-US" sz="1800" b="1" dirty="0"/>
              <a:t>Jpod</a:t>
            </a:r>
            <a:endParaRPr lang="en-IN" sz="1800" b="1" dirty="0"/>
          </a:p>
        </p:txBody>
      </p:sp>
      <p:graphicFrame>
        <p:nvGraphicFramePr>
          <p:cNvPr id="12" name="Table 12">
            <a:extLst>
              <a:ext uri="{FF2B5EF4-FFF2-40B4-BE49-F238E27FC236}">
                <a16:creationId xmlns:a16="http://schemas.microsoft.com/office/drawing/2014/main" id="{1807C623-6AEE-F100-1ADE-D1C83B9509EC}"/>
              </a:ext>
            </a:extLst>
          </p:cNvPr>
          <p:cNvGraphicFramePr>
            <a:graphicFrameLocks noGrp="1"/>
          </p:cNvGraphicFramePr>
          <p:nvPr>
            <p:ph sz="quarter" idx="16"/>
            <p:extLst>
              <p:ext uri="{D42A27DB-BD31-4B8C-83A1-F6EECF244321}">
                <p14:modId xmlns:p14="http://schemas.microsoft.com/office/powerpoint/2010/main" val="3724259945"/>
              </p:ext>
            </p:extLst>
          </p:nvPr>
        </p:nvGraphicFramePr>
        <p:xfrm>
          <a:off x="419100" y="3059531"/>
          <a:ext cx="8458200" cy="2091876"/>
        </p:xfrm>
        <a:graphic>
          <a:graphicData uri="http://schemas.openxmlformats.org/drawingml/2006/table">
            <a:tbl>
              <a:tblPr firstRow="1" bandRow="1">
                <a:tableStyleId>{5C22544A-7EE6-4342-B048-85BDC9FD1C3A}</a:tableStyleId>
              </a:tblPr>
              <a:tblGrid>
                <a:gridCol w="1409700">
                  <a:extLst>
                    <a:ext uri="{9D8B030D-6E8A-4147-A177-3AD203B41FA5}">
                      <a16:colId xmlns:a16="http://schemas.microsoft.com/office/drawing/2014/main" val="2321850365"/>
                    </a:ext>
                  </a:extLst>
                </a:gridCol>
                <a:gridCol w="1409700">
                  <a:extLst>
                    <a:ext uri="{9D8B030D-6E8A-4147-A177-3AD203B41FA5}">
                      <a16:colId xmlns:a16="http://schemas.microsoft.com/office/drawing/2014/main" val="2542312765"/>
                    </a:ext>
                  </a:extLst>
                </a:gridCol>
                <a:gridCol w="1409700">
                  <a:extLst>
                    <a:ext uri="{9D8B030D-6E8A-4147-A177-3AD203B41FA5}">
                      <a16:colId xmlns:a16="http://schemas.microsoft.com/office/drawing/2014/main" val="2599078083"/>
                    </a:ext>
                  </a:extLst>
                </a:gridCol>
                <a:gridCol w="1409700">
                  <a:extLst>
                    <a:ext uri="{9D8B030D-6E8A-4147-A177-3AD203B41FA5}">
                      <a16:colId xmlns:a16="http://schemas.microsoft.com/office/drawing/2014/main" val="4041088363"/>
                    </a:ext>
                  </a:extLst>
                </a:gridCol>
                <a:gridCol w="1409700">
                  <a:extLst>
                    <a:ext uri="{9D8B030D-6E8A-4147-A177-3AD203B41FA5}">
                      <a16:colId xmlns:a16="http://schemas.microsoft.com/office/drawing/2014/main" val="955637862"/>
                    </a:ext>
                  </a:extLst>
                </a:gridCol>
                <a:gridCol w="1409700">
                  <a:extLst>
                    <a:ext uri="{9D8B030D-6E8A-4147-A177-3AD203B41FA5}">
                      <a16:colId xmlns:a16="http://schemas.microsoft.com/office/drawing/2014/main" val="2062270406"/>
                    </a:ext>
                  </a:extLst>
                </a:gridCol>
              </a:tblGrid>
              <a:tr h="979356">
                <a:tc>
                  <a:txBody>
                    <a:bodyPr/>
                    <a:lstStyle/>
                    <a:p>
                      <a:endParaRPr lang="en-IN"/>
                    </a:p>
                  </a:txBody>
                  <a:tcPr/>
                </a:tc>
                <a:tc>
                  <a:txBody>
                    <a:bodyPr/>
                    <a:lstStyle/>
                    <a:p>
                      <a:endParaRPr lang="en-IN" dirty="0"/>
                    </a:p>
                  </a:txBody>
                  <a:tcPr/>
                </a:tc>
                <a:tc>
                  <a:txBody>
                    <a:bodyPr/>
                    <a:lstStyle/>
                    <a:p>
                      <a:endParaRPr lang="en-IN"/>
                    </a:p>
                  </a:txBody>
                  <a:tcPr/>
                </a:tc>
                <a:tc>
                  <a:txBody>
                    <a:bodyPr/>
                    <a:lstStyle/>
                    <a:p>
                      <a:endParaRPr lang="en-IN" dirty="0"/>
                    </a:p>
                  </a:txBody>
                  <a:tcPr/>
                </a:tc>
                <a:tc>
                  <a:txBody>
                    <a:bodyPr/>
                    <a:lstStyle/>
                    <a:p>
                      <a:endParaRPr lang="en-IN"/>
                    </a:p>
                  </a:txBody>
                  <a:tcPr/>
                </a:tc>
                <a:tc>
                  <a:txBody>
                    <a:bodyPr/>
                    <a:lstStyle/>
                    <a:p>
                      <a:endParaRPr lang="en-IN"/>
                    </a:p>
                  </a:txBody>
                  <a:tcPr/>
                </a:tc>
                <a:extLst>
                  <a:ext uri="{0D108BD9-81ED-4DB2-BD59-A6C34878D82A}">
                    <a16:rowId xmlns:a16="http://schemas.microsoft.com/office/drawing/2014/main" val="3805239626"/>
                  </a:ext>
                </a:extLst>
              </a:tr>
              <a:tr h="370840">
                <a:tc>
                  <a:txBody>
                    <a:bodyPr/>
                    <a:lstStyle/>
                    <a:p>
                      <a:endParaRPr lang="en-IN"/>
                    </a:p>
                  </a:txBody>
                  <a:tcPr/>
                </a:tc>
                <a:tc>
                  <a:txBody>
                    <a:bodyPr/>
                    <a:lstStyle/>
                    <a:p>
                      <a:endParaRPr lang="en-IN"/>
                    </a:p>
                  </a:txBody>
                  <a:tcPr/>
                </a:tc>
                <a:tc>
                  <a:txBody>
                    <a:bodyPr/>
                    <a:lstStyle/>
                    <a:p>
                      <a:endParaRPr lang="en-IN"/>
                    </a:p>
                  </a:txBody>
                  <a:tcPr/>
                </a:tc>
                <a:tc>
                  <a:txBody>
                    <a:bodyPr/>
                    <a:lstStyle/>
                    <a:p>
                      <a:endParaRPr lang="en-IN"/>
                    </a:p>
                  </a:txBody>
                  <a:tcPr/>
                </a:tc>
                <a:tc>
                  <a:txBody>
                    <a:bodyPr/>
                    <a:lstStyle/>
                    <a:p>
                      <a:endParaRPr lang="en-IN"/>
                    </a:p>
                  </a:txBody>
                  <a:tcPr/>
                </a:tc>
                <a:tc>
                  <a:txBody>
                    <a:bodyPr/>
                    <a:lstStyle/>
                    <a:p>
                      <a:endParaRPr lang="en-IN"/>
                    </a:p>
                  </a:txBody>
                  <a:tcPr/>
                </a:tc>
                <a:extLst>
                  <a:ext uri="{0D108BD9-81ED-4DB2-BD59-A6C34878D82A}">
                    <a16:rowId xmlns:a16="http://schemas.microsoft.com/office/drawing/2014/main" val="936905714"/>
                  </a:ext>
                </a:extLst>
              </a:tr>
              <a:tr h="370840">
                <a:tc>
                  <a:txBody>
                    <a:bodyPr/>
                    <a:lstStyle/>
                    <a:p>
                      <a:endParaRPr lang="en-IN"/>
                    </a:p>
                  </a:txBody>
                  <a:tcPr/>
                </a:tc>
                <a:tc>
                  <a:txBody>
                    <a:bodyPr/>
                    <a:lstStyle/>
                    <a:p>
                      <a:endParaRPr lang="en-IN" dirty="0"/>
                    </a:p>
                  </a:txBody>
                  <a:tcPr>
                    <a:lnB w="12700" cap="flat" cmpd="sng" algn="ctr">
                      <a:solidFill>
                        <a:schemeClr val="tx1"/>
                      </a:solidFill>
                      <a:prstDash val="solid"/>
                      <a:round/>
                      <a:headEnd type="none" w="med" len="med"/>
                      <a:tailEnd type="none" w="med" len="med"/>
                    </a:lnB>
                  </a:tcPr>
                </a:tc>
                <a:tc>
                  <a:txBody>
                    <a:bodyPr/>
                    <a:lstStyle/>
                    <a:p>
                      <a:endParaRPr lang="en-IN"/>
                    </a:p>
                  </a:txBody>
                  <a:tcPr/>
                </a:tc>
                <a:tc>
                  <a:txBody>
                    <a:bodyPr/>
                    <a:lstStyle/>
                    <a:p>
                      <a:endParaRPr lang="en-IN" dirty="0"/>
                    </a:p>
                  </a:txBody>
                  <a:tcPr>
                    <a:lnB w="12700" cap="flat" cmpd="sng" algn="ctr">
                      <a:solidFill>
                        <a:schemeClr val="tx1"/>
                      </a:solidFill>
                      <a:prstDash val="solid"/>
                      <a:round/>
                      <a:headEnd type="none" w="med" len="med"/>
                      <a:tailEnd type="none" w="med" len="med"/>
                    </a:lnB>
                  </a:tcPr>
                </a:tc>
                <a:tc>
                  <a:txBody>
                    <a:bodyPr/>
                    <a:lstStyle/>
                    <a:p>
                      <a:endParaRPr lang="en-IN"/>
                    </a:p>
                  </a:txBody>
                  <a:tcPr/>
                </a:tc>
                <a:tc>
                  <a:txBody>
                    <a:bodyPr/>
                    <a:lstStyle/>
                    <a:p>
                      <a:endParaRPr lang="en-IN"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4554860"/>
                  </a:ext>
                </a:extLst>
              </a:tr>
              <a:tr h="370840">
                <a:tc>
                  <a:txBody>
                    <a:bodyPr/>
                    <a:lstStyle/>
                    <a:p>
                      <a:endParaRPr lang="en-IN"/>
                    </a:p>
                  </a:txBody>
                  <a:tcPr/>
                </a:tc>
                <a:tc>
                  <a:txBody>
                    <a:bodyPr/>
                    <a:lstStyle/>
                    <a:p>
                      <a:endParaRPr lang="en-IN" dirty="0"/>
                    </a:p>
                  </a:txBody>
                  <a:tcPr>
                    <a:lnT w="12700" cap="flat" cmpd="sng" algn="ctr">
                      <a:solidFill>
                        <a:schemeClr val="tx1"/>
                      </a:solidFill>
                      <a:prstDash val="solid"/>
                      <a:round/>
                      <a:headEnd type="none" w="med" len="med"/>
                      <a:tailEnd type="none" w="med" len="med"/>
                    </a:lnT>
                  </a:tcPr>
                </a:tc>
                <a:tc>
                  <a:txBody>
                    <a:bodyPr/>
                    <a:lstStyle/>
                    <a:p>
                      <a:endParaRPr lang="en-IN" dirty="0"/>
                    </a:p>
                  </a:txBody>
                  <a:tcPr/>
                </a:tc>
                <a:tc>
                  <a:txBody>
                    <a:bodyPr/>
                    <a:lstStyle/>
                    <a:p>
                      <a:endParaRPr lang="en-IN"/>
                    </a:p>
                  </a:txBody>
                  <a:tcPr>
                    <a:lnT w="12700" cap="flat" cmpd="sng" algn="ctr">
                      <a:solidFill>
                        <a:schemeClr val="tx1"/>
                      </a:solidFill>
                      <a:prstDash val="solid"/>
                      <a:round/>
                      <a:headEnd type="none" w="med" len="med"/>
                      <a:tailEnd type="none" w="med" len="med"/>
                    </a:lnT>
                  </a:tcPr>
                </a:tc>
                <a:tc>
                  <a:txBody>
                    <a:bodyPr/>
                    <a:lstStyle/>
                    <a:p>
                      <a:endParaRPr lang="en-IN" dirty="0"/>
                    </a:p>
                  </a:txBody>
                  <a:tcPr/>
                </a:tc>
                <a:tc>
                  <a:txBody>
                    <a:bodyPr/>
                    <a:lstStyle/>
                    <a:p>
                      <a:endParaRPr lang="en-IN"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00096326"/>
                  </a:ext>
                </a:extLst>
              </a:tr>
            </a:tbl>
          </a:graphicData>
        </a:graphic>
      </p:graphicFrame>
      <p:graphicFrame>
        <p:nvGraphicFramePr>
          <p:cNvPr id="13" name="Object 12">
            <a:extLst>
              <a:ext uri="{FF2B5EF4-FFF2-40B4-BE49-F238E27FC236}">
                <a16:creationId xmlns:a16="http://schemas.microsoft.com/office/drawing/2014/main" id="{F84E4EDD-0309-5D29-7E23-E35D552DD82F}"/>
              </a:ext>
            </a:extLst>
          </p:cNvPr>
          <p:cNvGraphicFramePr>
            <a:graphicFrameLocks noChangeAspect="1"/>
          </p:cNvGraphicFramePr>
          <p:nvPr>
            <p:extLst>
              <p:ext uri="{D42A27DB-BD31-4B8C-83A1-F6EECF244321}">
                <p14:modId xmlns:p14="http://schemas.microsoft.com/office/powerpoint/2010/main" val="1066779516"/>
              </p:ext>
            </p:extLst>
          </p:nvPr>
        </p:nvGraphicFramePr>
        <p:xfrm>
          <a:off x="863600" y="3191069"/>
          <a:ext cx="660400" cy="673100"/>
        </p:xfrm>
        <a:graphic>
          <a:graphicData uri="http://schemas.openxmlformats.org/presentationml/2006/ole">
            <mc:AlternateContent xmlns:mc="http://schemas.openxmlformats.org/markup-compatibility/2006">
              <mc:Choice xmlns:v="urn:schemas-microsoft-com:vml" Requires="v">
                <p:oleObj spid="_x0000_s5164" name="Equation" r:id="rId3" imgW="660240" imgH="672840" progId="Equation.DSMT4">
                  <p:embed/>
                </p:oleObj>
              </mc:Choice>
              <mc:Fallback>
                <p:oleObj name="Equation" r:id="rId3" imgW="660240" imgH="672840" progId="Equation.DSMT4">
                  <p:embed/>
                  <p:pic>
                    <p:nvPicPr>
                      <p:cNvPr id="18" name="Object 17">
                        <a:extLst>
                          <a:ext uri="{FF2B5EF4-FFF2-40B4-BE49-F238E27FC236}">
                            <a16:creationId xmlns:a16="http://schemas.microsoft.com/office/drawing/2014/main" id="{E9B60907-8BE9-2F15-BBCB-CEE35A1447AC}"/>
                          </a:ext>
                        </a:extLst>
                      </p:cNvPr>
                      <p:cNvPicPr/>
                      <p:nvPr/>
                    </p:nvPicPr>
                    <p:blipFill>
                      <a:blip r:embed="rId4"/>
                      <a:stretch>
                        <a:fillRect/>
                      </a:stretch>
                    </p:blipFill>
                    <p:spPr>
                      <a:xfrm>
                        <a:off x="863600" y="3191069"/>
                        <a:ext cx="660400" cy="67310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57D34BA7-84CF-46EA-465E-B15398D13420}"/>
              </a:ext>
            </a:extLst>
          </p:cNvPr>
          <p:cNvGraphicFramePr>
            <a:graphicFrameLocks noChangeAspect="1"/>
          </p:cNvGraphicFramePr>
          <p:nvPr>
            <p:extLst>
              <p:ext uri="{D42A27DB-BD31-4B8C-83A1-F6EECF244321}">
                <p14:modId xmlns:p14="http://schemas.microsoft.com/office/powerpoint/2010/main" val="3077692151"/>
              </p:ext>
            </p:extLst>
          </p:nvPr>
        </p:nvGraphicFramePr>
        <p:xfrm>
          <a:off x="1844675" y="3200594"/>
          <a:ext cx="1193800" cy="673100"/>
        </p:xfrm>
        <a:graphic>
          <a:graphicData uri="http://schemas.openxmlformats.org/presentationml/2006/ole">
            <mc:AlternateContent xmlns:mc="http://schemas.openxmlformats.org/markup-compatibility/2006">
              <mc:Choice xmlns:v="urn:schemas-microsoft-com:vml" Requires="v">
                <p:oleObj spid="_x0000_s5165" name="Equation" r:id="rId5" imgW="1193760" imgH="672840" progId="Equation.DSMT4">
                  <p:embed/>
                </p:oleObj>
              </mc:Choice>
              <mc:Fallback>
                <p:oleObj name="Equation" r:id="rId5" imgW="1193760" imgH="672840" progId="Equation.DSMT4">
                  <p:embed/>
                  <p:pic>
                    <p:nvPicPr>
                      <p:cNvPr id="19" name="Object 18">
                        <a:extLst>
                          <a:ext uri="{FF2B5EF4-FFF2-40B4-BE49-F238E27FC236}">
                            <a16:creationId xmlns:a16="http://schemas.microsoft.com/office/drawing/2014/main" id="{06C6A8EE-2E74-06B9-5613-3463FEB05007}"/>
                          </a:ext>
                        </a:extLst>
                      </p:cNvPr>
                      <p:cNvPicPr/>
                      <p:nvPr/>
                    </p:nvPicPr>
                    <p:blipFill>
                      <a:blip r:embed="rId6"/>
                      <a:stretch>
                        <a:fillRect/>
                      </a:stretch>
                    </p:blipFill>
                    <p:spPr>
                      <a:xfrm>
                        <a:off x="1844675" y="3200594"/>
                        <a:ext cx="1193800" cy="67310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BA1345A1-043E-73B4-9444-1B1A6EACC732}"/>
              </a:ext>
            </a:extLst>
          </p:cNvPr>
          <p:cNvGraphicFramePr>
            <a:graphicFrameLocks noChangeAspect="1"/>
          </p:cNvGraphicFramePr>
          <p:nvPr>
            <p:extLst>
              <p:ext uri="{D42A27DB-BD31-4B8C-83A1-F6EECF244321}">
                <p14:modId xmlns:p14="http://schemas.microsoft.com/office/powerpoint/2010/main" val="1943976336"/>
              </p:ext>
            </p:extLst>
          </p:nvPr>
        </p:nvGraphicFramePr>
        <p:xfrm>
          <a:off x="3457575" y="3251200"/>
          <a:ext cx="876300" cy="673100"/>
        </p:xfrm>
        <a:graphic>
          <a:graphicData uri="http://schemas.openxmlformats.org/presentationml/2006/ole">
            <mc:AlternateContent xmlns:mc="http://schemas.openxmlformats.org/markup-compatibility/2006">
              <mc:Choice xmlns:v="urn:schemas-microsoft-com:vml" Requires="v">
                <p:oleObj spid="_x0000_s5166" name="Equation" r:id="rId7" imgW="876240" imgH="672840" progId="Equation.DSMT4">
                  <p:embed/>
                </p:oleObj>
              </mc:Choice>
              <mc:Fallback>
                <p:oleObj name="Equation" r:id="rId7" imgW="876240" imgH="672840" progId="Equation.DSMT4">
                  <p:embed/>
                  <p:pic>
                    <p:nvPicPr>
                      <p:cNvPr id="20" name="Object 19">
                        <a:extLst>
                          <a:ext uri="{FF2B5EF4-FFF2-40B4-BE49-F238E27FC236}">
                            <a16:creationId xmlns:a16="http://schemas.microsoft.com/office/drawing/2014/main" id="{CDA9F7A0-AFC1-672E-255E-8BDD1B8F8876}"/>
                          </a:ext>
                        </a:extLst>
                      </p:cNvPr>
                      <p:cNvPicPr/>
                      <p:nvPr/>
                    </p:nvPicPr>
                    <p:blipFill>
                      <a:blip r:embed="rId8"/>
                      <a:stretch>
                        <a:fillRect/>
                      </a:stretch>
                    </p:blipFill>
                    <p:spPr>
                      <a:xfrm>
                        <a:off x="3457575" y="3251200"/>
                        <a:ext cx="876300" cy="67310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934EA189-1194-178A-EE45-A8FDF08E2AC4}"/>
              </a:ext>
            </a:extLst>
          </p:cNvPr>
          <p:cNvGraphicFramePr>
            <a:graphicFrameLocks noChangeAspect="1"/>
          </p:cNvGraphicFramePr>
          <p:nvPr>
            <p:extLst>
              <p:ext uri="{D42A27DB-BD31-4B8C-83A1-F6EECF244321}">
                <p14:modId xmlns:p14="http://schemas.microsoft.com/office/powerpoint/2010/main" val="1865087638"/>
              </p:ext>
            </p:extLst>
          </p:nvPr>
        </p:nvGraphicFramePr>
        <p:xfrm>
          <a:off x="4932501" y="3254950"/>
          <a:ext cx="584200" cy="673100"/>
        </p:xfrm>
        <a:graphic>
          <a:graphicData uri="http://schemas.openxmlformats.org/presentationml/2006/ole">
            <mc:AlternateContent xmlns:mc="http://schemas.openxmlformats.org/markup-compatibility/2006">
              <mc:Choice xmlns:v="urn:schemas-microsoft-com:vml" Requires="v">
                <p:oleObj spid="_x0000_s5167" name="Equation" r:id="rId9" imgW="583920" imgH="672840" progId="Equation.DSMT4">
                  <p:embed/>
                </p:oleObj>
              </mc:Choice>
              <mc:Fallback>
                <p:oleObj name="Equation" r:id="rId9" imgW="583920" imgH="672840" progId="Equation.DSMT4">
                  <p:embed/>
                  <p:pic>
                    <p:nvPicPr>
                      <p:cNvPr id="21" name="Object 20">
                        <a:extLst>
                          <a:ext uri="{FF2B5EF4-FFF2-40B4-BE49-F238E27FC236}">
                            <a16:creationId xmlns:a16="http://schemas.microsoft.com/office/drawing/2014/main" id="{20B2D22F-BD8E-1B88-169A-7B37A87CCD48}"/>
                          </a:ext>
                        </a:extLst>
                      </p:cNvPr>
                      <p:cNvPicPr/>
                      <p:nvPr/>
                    </p:nvPicPr>
                    <p:blipFill>
                      <a:blip r:embed="rId10"/>
                      <a:stretch>
                        <a:fillRect/>
                      </a:stretch>
                    </p:blipFill>
                    <p:spPr>
                      <a:xfrm>
                        <a:off x="4932501" y="3254950"/>
                        <a:ext cx="584200" cy="673100"/>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06C47882-8AA4-69B0-A6E9-7D25A4438BF1}"/>
              </a:ext>
            </a:extLst>
          </p:cNvPr>
          <p:cNvGraphicFramePr>
            <a:graphicFrameLocks noChangeAspect="1"/>
          </p:cNvGraphicFramePr>
          <p:nvPr>
            <p:extLst>
              <p:ext uri="{D42A27DB-BD31-4B8C-83A1-F6EECF244321}">
                <p14:modId xmlns:p14="http://schemas.microsoft.com/office/powerpoint/2010/main" val="4213383787"/>
              </p:ext>
            </p:extLst>
          </p:nvPr>
        </p:nvGraphicFramePr>
        <p:xfrm>
          <a:off x="6173788" y="3248025"/>
          <a:ext cx="876300" cy="673100"/>
        </p:xfrm>
        <a:graphic>
          <a:graphicData uri="http://schemas.openxmlformats.org/presentationml/2006/ole">
            <mc:AlternateContent xmlns:mc="http://schemas.openxmlformats.org/markup-compatibility/2006">
              <mc:Choice xmlns:v="urn:schemas-microsoft-com:vml" Requires="v">
                <p:oleObj spid="_x0000_s5168" name="Equation" r:id="rId11" imgW="876240" imgH="672840" progId="Equation.DSMT4">
                  <p:embed/>
                </p:oleObj>
              </mc:Choice>
              <mc:Fallback>
                <p:oleObj name="Equation" r:id="rId11" imgW="876240" imgH="672840" progId="Equation.DSMT4">
                  <p:embed/>
                  <p:pic>
                    <p:nvPicPr>
                      <p:cNvPr id="22" name="Object 21">
                        <a:extLst>
                          <a:ext uri="{FF2B5EF4-FFF2-40B4-BE49-F238E27FC236}">
                            <a16:creationId xmlns:a16="http://schemas.microsoft.com/office/drawing/2014/main" id="{8FD94AE8-4096-6434-D954-92010FA687FA}"/>
                          </a:ext>
                        </a:extLst>
                      </p:cNvPr>
                      <p:cNvPicPr/>
                      <p:nvPr/>
                    </p:nvPicPr>
                    <p:blipFill>
                      <a:blip r:embed="rId12"/>
                      <a:stretch>
                        <a:fillRect/>
                      </a:stretch>
                    </p:blipFill>
                    <p:spPr>
                      <a:xfrm>
                        <a:off x="6173788" y="3248025"/>
                        <a:ext cx="876300" cy="673100"/>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DC9BFF83-A944-A156-6FD4-243F24ABAD0C}"/>
              </a:ext>
            </a:extLst>
          </p:cNvPr>
          <p:cNvGraphicFramePr>
            <a:graphicFrameLocks noChangeAspect="1"/>
          </p:cNvGraphicFramePr>
          <p:nvPr>
            <p:extLst>
              <p:ext uri="{D42A27DB-BD31-4B8C-83A1-F6EECF244321}">
                <p14:modId xmlns:p14="http://schemas.microsoft.com/office/powerpoint/2010/main" val="1774296708"/>
              </p:ext>
            </p:extLst>
          </p:nvPr>
        </p:nvGraphicFramePr>
        <p:xfrm>
          <a:off x="7635281" y="3265456"/>
          <a:ext cx="584200" cy="673100"/>
        </p:xfrm>
        <a:graphic>
          <a:graphicData uri="http://schemas.openxmlformats.org/presentationml/2006/ole">
            <mc:AlternateContent xmlns:mc="http://schemas.openxmlformats.org/markup-compatibility/2006">
              <mc:Choice xmlns:v="urn:schemas-microsoft-com:vml" Requires="v">
                <p:oleObj spid="_x0000_s5169" name="Equation" r:id="rId13" imgW="583920" imgH="672840" progId="Equation.DSMT4">
                  <p:embed/>
                </p:oleObj>
              </mc:Choice>
              <mc:Fallback>
                <p:oleObj name="Equation" r:id="rId13" imgW="583920" imgH="672840" progId="Equation.DSMT4">
                  <p:embed/>
                  <p:pic>
                    <p:nvPicPr>
                      <p:cNvPr id="23" name="Object 22">
                        <a:extLst>
                          <a:ext uri="{FF2B5EF4-FFF2-40B4-BE49-F238E27FC236}">
                            <a16:creationId xmlns:a16="http://schemas.microsoft.com/office/drawing/2014/main" id="{659476EB-2EEB-3723-D649-7183A5815C90}"/>
                          </a:ext>
                        </a:extLst>
                      </p:cNvPr>
                      <p:cNvPicPr/>
                      <p:nvPr/>
                    </p:nvPicPr>
                    <p:blipFill>
                      <a:blip r:embed="rId14"/>
                      <a:stretch>
                        <a:fillRect/>
                      </a:stretch>
                    </p:blipFill>
                    <p:spPr>
                      <a:xfrm>
                        <a:off x="7635281" y="3265456"/>
                        <a:ext cx="584200" cy="673100"/>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18637F64-A36A-CA53-855B-F4318F9A2FD7}"/>
              </a:ext>
            </a:extLst>
          </p:cNvPr>
          <p:cNvGraphicFramePr>
            <a:graphicFrameLocks noChangeAspect="1"/>
          </p:cNvGraphicFramePr>
          <p:nvPr>
            <p:extLst>
              <p:ext uri="{D42A27DB-BD31-4B8C-83A1-F6EECF244321}">
                <p14:modId xmlns:p14="http://schemas.microsoft.com/office/powerpoint/2010/main" val="2265968715"/>
              </p:ext>
            </p:extLst>
          </p:nvPr>
        </p:nvGraphicFramePr>
        <p:xfrm>
          <a:off x="800100" y="4096302"/>
          <a:ext cx="673100" cy="177800"/>
        </p:xfrm>
        <a:graphic>
          <a:graphicData uri="http://schemas.openxmlformats.org/presentationml/2006/ole">
            <mc:AlternateContent xmlns:mc="http://schemas.openxmlformats.org/markup-compatibility/2006">
              <mc:Choice xmlns:v="urn:schemas-microsoft-com:vml" Requires="v">
                <p:oleObj spid="_x0000_s5170" name="Equation" r:id="rId15" imgW="672840" imgH="177480" progId="Equation.DSMT4">
                  <p:embed/>
                </p:oleObj>
              </mc:Choice>
              <mc:Fallback>
                <p:oleObj name="Equation" r:id="rId15" imgW="672840" imgH="177480" progId="Equation.DSMT4">
                  <p:embed/>
                  <p:pic>
                    <p:nvPicPr>
                      <p:cNvPr id="24" name="Object 23">
                        <a:extLst>
                          <a:ext uri="{FF2B5EF4-FFF2-40B4-BE49-F238E27FC236}">
                            <a16:creationId xmlns:a16="http://schemas.microsoft.com/office/drawing/2014/main" id="{B8813D2E-BAF6-5866-8D51-FB4A1D25060C}"/>
                          </a:ext>
                        </a:extLst>
                      </p:cNvPr>
                      <p:cNvPicPr/>
                      <p:nvPr/>
                    </p:nvPicPr>
                    <p:blipFill>
                      <a:blip r:embed="rId16"/>
                      <a:stretch>
                        <a:fillRect/>
                      </a:stretch>
                    </p:blipFill>
                    <p:spPr>
                      <a:xfrm>
                        <a:off x="800100" y="4096302"/>
                        <a:ext cx="673100" cy="177800"/>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CF822CE3-292E-E683-B013-3C9A812152C5}"/>
              </a:ext>
            </a:extLst>
          </p:cNvPr>
          <p:cNvGraphicFramePr>
            <a:graphicFrameLocks noChangeAspect="1"/>
          </p:cNvGraphicFramePr>
          <p:nvPr>
            <p:extLst>
              <p:ext uri="{D42A27DB-BD31-4B8C-83A1-F6EECF244321}">
                <p14:modId xmlns:p14="http://schemas.microsoft.com/office/powerpoint/2010/main" val="1577059112"/>
              </p:ext>
            </p:extLst>
          </p:nvPr>
        </p:nvGraphicFramePr>
        <p:xfrm>
          <a:off x="2327275" y="4105469"/>
          <a:ext cx="228600" cy="177800"/>
        </p:xfrm>
        <a:graphic>
          <a:graphicData uri="http://schemas.openxmlformats.org/presentationml/2006/ole">
            <mc:AlternateContent xmlns:mc="http://schemas.openxmlformats.org/markup-compatibility/2006">
              <mc:Choice xmlns:v="urn:schemas-microsoft-com:vml" Requires="v">
                <p:oleObj spid="_x0000_s5171" name="Equation" r:id="rId17" imgW="228600" imgH="177480" progId="Equation.DSMT4">
                  <p:embed/>
                </p:oleObj>
              </mc:Choice>
              <mc:Fallback>
                <p:oleObj name="Equation" r:id="rId17" imgW="228600" imgH="177480" progId="Equation.DSMT4">
                  <p:embed/>
                  <p:pic>
                    <p:nvPicPr>
                      <p:cNvPr id="25" name="Object 24">
                        <a:extLst>
                          <a:ext uri="{FF2B5EF4-FFF2-40B4-BE49-F238E27FC236}">
                            <a16:creationId xmlns:a16="http://schemas.microsoft.com/office/drawing/2014/main" id="{008AC4F8-7827-CFC4-484F-42311A066E87}"/>
                          </a:ext>
                        </a:extLst>
                      </p:cNvPr>
                      <p:cNvPicPr/>
                      <p:nvPr/>
                    </p:nvPicPr>
                    <p:blipFill>
                      <a:blip r:embed="rId18"/>
                      <a:stretch>
                        <a:fillRect/>
                      </a:stretch>
                    </p:blipFill>
                    <p:spPr>
                      <a:xfrm>
                        <a:off x="2327275" y="4105469"/>
                        <a:ext cx="228600" cy="177800"/>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08631C48-E947-E5B1-7E79-1103ED655E41}"/>
              </a:ext>
            </a:extLst>
          </p:cNvPr>
          <p:cNvGraphicFramePr>
            <a:graphicFrameLocks noChangeAspect="1"/>
          </p:cNvGraphicFramePr>
          <p:nvPr>
            <p:extLst>
              <p:ext uri="{D42A27DB-BD31-4B8C-83A1-F6EECF244321}">
                <p14:modId xmlns:p14="http://schemas.microsoft.com/office/powerpoint/2010/main" val="2418411"/>
              </p:ext>
            </p:extLst>
          </p:nvPr>
        </p:nvGraphicFramePr>
        <p:xfrm>
          <a:off x="3578225" y="4105469"/>
          <a:ext cx="406400" cy="177800"/>
        </p:xfrm>
        <a:graphic>
          <a:graphicData uri="http://schemas.openxmlformats.org/presentationml/2006/ole">
            <mc:AlternateContent xmlns:mc="http://schemas.openxmlformats.org/markup-compatibility/2006">
              <mc:Choice xmlns:v="urn:schemas-microsoft-com:vml" Requires="v">
                <p:oleObj spid="_x0000_s5172" name="Equation" r:id="rId19" imgW="406080" imgH="177480" progId="Equation.DSMT4">
                  <p:embed/>
                </p:oleObj>
              </mc:Choice>
              <mc:Fallback>
                <p:oleObj name="Equation" r:id="rId19" imgW="406080" imgH="177480" progId="Equation.DSMT4">
                  <p:embed/>
                  <p:pic>
                    <p:nvPicPr>
                      <p:cNvPr id="26" name="Object 25">
                        <a:extLst>
                          <a:ext uri="{FF2B5EF4-FFF2-40B4-BE49-F238E27FC236}">
                            <a16:creationId xmlns:a16="http://schemas.microsoft.com/office/drawing/2014/main" id="{CAA436EF-6377-89E1-20D8-5C9900431FE3}"/>
                          </a:ext>
                        </a:extLst>
                      </p:cNvPr>
                      <p:cNvPicPr/>
                      <p:nvPr/>
                    </p:nvPicPr>
                    <p:blipFill>
                      <a:blip r:embed="rId20"/>
                      <a:stretch>
                        <a:fillRect/>
                      </a:stretch>
                    </p:blipFill>
                    <p:spPr>
                      <a:xfrm>
                        <a:off x="3578225" y="4105469"/>
                        <a:ext cx="406400" cy="177800"/>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D666893B-D592-30CA-8B9E-2A18156F00F8}"/>
              </a:ext>
            </a:extLst>
          </p:cNvPr>
          <p:cNvGraphicFramePr>
            <a:graphicFrameLocks noChangeAspect="1"/>
          </p:cNvGraphicFramePr>
          <p:nvPr>
            <p:extLst>
              <p:ext uri="{D42A27DB-BD31-4B8C-83A1-F6EECF244321}">
                <p14:modId xmlns:p14="http://schemas.microsoft.com/office/powerpoint/2010/main" val="3539384710"/>
              </p:ext>
            </p:extLst>
          </p:nvPr>
        </p:nvGraphicFramePr>
        <p:xfrm>
          <a:off x="5018942" y="4125952"/>
          <a:ext cx="406400" cy="177800"/>
        </p:xfrm>
        <a:graphic>
          <a:graphicData uri="http://schemas.openxmlformats.org/presentationml/2006/ole">
            <mc:AlternateContent xmlns:mc="http://schemas.openxmlformats.org/markup-compatibility/2006">
              <mc:Choice xmlns:v="urn:schemas-microsoft-com:vml" Requires="v">
                <p:oleObj spid="_x0000_s5173" name="Equation" r:id="rId21" imgW="406080" imgH="177480" progId="Equation.DSMT4">
                  <p:embed/>
                </p:oleObj>
              </mc:Choice>
              <mc:Fallback>
                <p:oleObj name="Equation" r:id="rId21" imgW="406080" imgH="177480" progId="Equation.DSMT4">
                  <p:embed/>
                  <p:pic>
                    <p:nvPicPr>
                      <p:cNvPr id="27" name="Object 26">
                        <a:extLst>
                          <a:ext uri="{FF2B5EF4-FFF2-40B4-BE49-F238E27FC236}">
                            <a16:creationId xmlns:a16="http://schemas.microsoft.com/office/drawing/2014/main" id="{200D9306-39DF-69D9-5344-CFF36505D579}"/>
                          </a:ext>
                        </a:extLst>
                      </p:cNvPr>
                      <p:cNvPicPr/>
                      <p:nvPr/>
                    </p:nvPicPr>
                    <p:blipFill>
                      <a:blip r:embed="rId22"/>
                      <a:stretch>
                        <a:fillRect/>
                      </a:stretch>
                    </p:blipFill>
                    <p:spPr>
                      <a:xfrm>
                        <a:off x="5018942" y="4125952"/>
                        <a:ext cx="406400" cy="177800"/>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755D0864-0A30-9AC7-0327-45BB9D803DD0}"/>
              </a:ext>
            </a:extLst>
          </p:cNvPr>
          <p:cNvGraphicFramePr>
            <a:graphicFrameLocks noChangeAspect="1"/>
          </p:cNvGraphicFramePr>
          <p:nvPr>
            <p:extLst>
              <p:ext uri="{D42A27DB-BD31-4B8C-83A1-F6EECF244321}">
                <p14:modId xmlns:p14="http://schemas.microsoft.com/office/powerpoint/2010/main" val="303090316"/>
              </p:ext>
            </p:extLst>
          </p:nvPr>
        </p:nvGraphicFramePr>
        <p:xfrm>
          <a:off x="6452716" y="4125952"/>
          <a:ext cx="317500" cy="177800"/>
        </p:xfrm>
        <a:graphic>
          <a:graphicData uri="http://schemas.openxmlformats.org/presentationml/2006/ole">
            <mc:AlternateContent xmlns:mc="http://schemas.openxmlformats.org/markup-compatibility/2006">
              <mc:Choice xmlns:v="urn:schemas-microsoft-com:vml" Requires="v">
                <p:oleObj spid="_x0000_s5174" name="Equation" r:id="rId23" imgW="317160" imgH="177480" progId="Equation.DSMT4">
                  <p:embed/>
                </p:oleObj>
              </mc:Choice>
              <mc:Fallback>
                <p:oleObj name="Equation" r:id="rId23" imgW="317160" imgH="177480" progId="Equation.DSMT4">
                  <p:embed/>
                  <p:pic>
                    <p:nvPicPr>
                      <p:cNvPr id="28" name="Object 27">
                        <a:extLst>
                          <a:ext uri="{FF2B5EF4-FFF2-40B4-BE49-F238E27FC236}">
                            <a16:creationId xmlns:a16="http://schemas.microsoft.com/office/drawing/2014/main" id="{C0DE3219-E894-F2E1-F033-AFFFC9CA10A1}"/>
                          </a:ext>
                        </a:extLst>
                      </p:cNvPr>
                      <p:cNvPicPr/>
                      <p:nvPr/>
                    </p:nvPicPr>
                    <p:blipFill>
                      <a:blip r:embed="rId24"/>
                      <a:stretch>
                        <a:fillRect/>
                      </a:stretch>
                    </p:blipFill>
                    <p:spPr>
                      <a:xfrm>
                        <a:off x="6452716" y="4125952"/>
                        <a:ext cx="317500" cy="177800"/>
                      </a:xfrm>
                      <a:prstGeom prst="rect">
                        <a:avLst/>
                      </a:prstGeom>
                    </p:spPr>
                  </p:pic>
                </p:oleObj>
              </mc:Fallback>
            </mc:AlternateContent>
          </a:graphicData>
        </a:graphic>
      </p:graphicFrame>
      <p:graphicFrame>
        <p:nvGraphicFramePr>
          <p:cNvPr id="24" name="Object 23">
            <a:extLst>
              <a:ext uri="{FF2B5EF4-FFF2-40B4-BE49-F238E27FC236}">
                <a16:creationId xmlns:a16="http://schemas.microsoft.com/office/drawing/2014/main" id="{1E207D7D-E821-398B-DFE7-1FDF56F320D0}"/>
              </a:ext>
            </a:extLst>
          </p:cNvPr>
          <p:cNvGraphicFramePr>
            <a:graphicFrameLocks noChangeAspect="1"/>
          </p:cNvGraphicFramePr>
          <p:nvPr>
            <p:extLst>
              <p:ext uri="{D42A27DB-BD31-4B8C-83A1-F6EECF244321}">
                <p14:modId xmlns:p14="http://schemas.microsoft.com/office/powerpoint/2010/main" val="1952458515"/>
              </p:ext>
            </p:extLst>
          </p:nvPr>
        </p:nvGraphicFramePr>
        <p:xfrm>
          <a:off x="7817966" y="4114800"/>
          <a:ext cx="330200" cy="177800"/>
        </p:xfrm>
        <a:graphic>
          <a:graphicData uri="http://schemas.openxmlformats.org/presentationml/2006/ole">
            <mc:AlternateContent xmlns:mc="http://schemas.openxmlformats.org/markup-compatibility/2006">
              <mc:Choice xmlns:v="urn:schemas-microsoft-com:vml" Requires="v">
                <p:oleObj spid="_x0000_s5175" name="Equation" r:id="rId25" imgW="330120" imgH="177480" progId="Equation.DSMT4">
                  <p:embed/>
                </p:oleObj>
              </mc:Choice>
              <mc:Fallback>
                <p:oleObj name="Equation" r:id="rId25" imgW="330120" imgH="177480" progId="Equation.DSMT4">
                  <p:embed/>
                  <p:pic>
                    <p:nvPicPr>
                      <p:cNvPr id="29" name="Object 28">
                        <a:extLst>
                          <a:ext uri="{FF2B5EF4-FFF2-40B4-BE49-F238E27FC236}">
                            <a16:creationId xmlns:a16="http://schemas.microsoft.com/office/drawing/2014/main" id="{7951D00C-ADEC-2CCC-C12E-B64EC8FE037A}"/>
                          </a:ext>
                        </a:extLst>
                      </p:cNvPr>
                      <p:cNvPicPr/>
                      <p:nvPr/>
                    </p:nvPicPr>
                    <p:blipFill>
                      <a:blip r:embed="rId26"/>
                      <a:stretch>
                        <a:fillRect/>
                      </a:stretch>
                    </p:blipFill>
                    <p:spPr>
                      <a:xfrm>
                        <a:off x="7817966" y="4114800"/>
                        <a:ext cx="330200" cy="177800"/>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6E67C105-BB6D-3C60-2103-3711923C068B}"/>
              </a:ext>
            </a:extLst>
          </p:cNvPr>
          <p:cNvGraphicFramePr>
            <a:graphicFrameLocks noChangeAspect="1"/>
          </p:cNvGraphicFramePr>
          <p:nvPr>
            <p:extLst>
              <p:ext uri="{D42A27DB-BD31-4B8C-83A1-F6EECF244321}">
                <p14:modId xmlns:p14="http://schemas.microsoft.com/office/powerpoint/2010/main" val="2183755056"/>
              </p:ext>
            </p:extLst>
          </p:nvPr>
        </p:nvGraphicFramePr>
        <p:xfrm>
          <a:off x="927100" y="4497581"/>
          <a:ext cx="419100" cy="177800"/>
        </p:xfrm>
        <a:graphic>
          <a:graphicData uri="http://schemas.openxmlformats.org/presentationml/2006/ole">
            <mc:AlternateContent xmlns:mc="http://schemas.openxmlformats.org/markup-compatibility/2006">
              <mc:Choice xmlns:v="urn:schemas-microsoft-com:vml" Requires="v">
                <p:oleObj spid="_x0000_s5176" name="Equation" r:id="rId27" imgW="419040" imgH="177480" progId="Equation.DSMT4">
                  <p:embed/>
                </p:oleObj>
              </mc:Choice>
              <mc:Fallback>
                <p:oleObj name="Equation" r:id="rId27" imgW="419040" imgH="177480" progId="Equation.DSMT4">
                  <p:embed/>
                  <p:pic>
                    <p:nvPicPr>
                      <p:cNvPr id="30" name="Object 29">
                        <a:extLst>
                          <a:ext uri="{FF2B5EF4-FFF2-40B4-BE49-F238E27FC236}">
                            <a16:creationId xmlns:a16="http://schemas.microsoft.com/office/drawing/2014/main" id="{BD4D1183-0871-E3FF-EDC2-F9C1F662F391}"/>
                          </a:ext>
                        </a:extLst>
                      </p:cNvPr>
                      <p:cNvPicPr/>
                      <p:nvPr/>
                    </p:nvPicPr>
                    <p:blipFill>
                      <a:blip r:embed="rId28"/>
                      <a:stretch>
                        <a:fillRect/>
                      </a:stretch>
                    </p:blipFill>
                    <p:spPr>
                      <a:xfrm>
                        <a:off x="927100" y="4497581"/>
                        <a:ext cx="419100" cy="177800"/>
                      </a:xfrm>
                      <a:prstGeom prst="rect">
                        <a:avLst/>
                      </a:prstGeom>
                    </p:spPr>
                  </p:pic>
                </p:oleObj>
              </mc:Fallback>
            </mc:AlternateContent>
          </a:graphicData>
        </a:graphic>
      </p:graphicFrame>
      <p:graphicFrame>
        <p:nvGraphicFramePr>
          <p:cNvPr id="26" name="Object 25">
            <a:extLst>
              <a:ext uri="{FF2B5EF4-FFF2-40B4-BE49-F238E27FC236}">
                <a16:creationId xmlns:a16="http://schemas.microsoft.com/office/drawing/2014/main" id="{F8A34454-287F-24FF-D8AE-344ECAA06A9B}"/>
              </a:ext>
            </a:extLst>
          </p:cNvPr>
          <p:cNvGraphicFramePr>
            <a:graphicFrameLocks noChangeAspect="1"/>
          </p:cNvGraphicFramePr>
          <p:nvPr>
            <p:extLst>
              <p:ext uri="{D42A27DB-BD31-4B8C-83A1-F6EECF244321}">
                <p14:modId xmlns:p14="http://schemas.microsoft.com/office/powerpoint/2010/main" val="566728266"/>
              </p:ext>
            </p:extLst>
          </p:nvPr>
        </p:nvGraphicFramePr>
        <p:xfrm>
          <a:off x="2337323" y="4497581"/>
          <a:ext cx="228600" cy="177800"/>
        </p:xfrm>
        <a:graphic>
          <a:graphicData uri="http://schemas.openxmlformats.org/presentationml/2006/ole">
            <mc:AlternateContent xmlns:mc="http://schemas.openxmlformats.org/markup-compatibility/2006">
              <mc:Choice xmlns:v="urn:schemas-microsoft-com:vml" Requires="v">
                <p:oleObj spid="_x0000_s5177" name="Equation" r:id="rId29" imgW="228600" imgH="177480" progId="Equation.DSMT4">
                  <p:embed/>
                </p:oleObj>
              </mc:Choice>
              <mc:Fallback>
                <p:oleObj name="Equation" r:id="rId29" imgW="228600" imgH="177480" progId="Equation.DSMT4">
                  <p:embed/>
                  <p:pic>
                    <p:nvPicPr>
                      <p:cNvPr id="31" name="Object 30">
                        <a:extLst>
                          <a:ext uri="{FF2B5EF4-FFF2-40B4-BE49-F238E27FC236}">
                            <a16:creationId xmlns:a16="http://schemas.microsoft.com/office/drawing/2014/main" id="{32C75482-0DDF-7E38-650B-E27EB98A9132}"/>
                          </a:ext>
                        </a:extLst>
                      </p:cNvPr>
                      <p:cNvPicPr/>
                      <p:nvPr/>
                    </p:nvPicPr>
                    <p:blipFill>
                      <a:blip r:embed="rId30"/>
                      <a:stretch>
                        <a:fillRect/>
                      </a:stretch>
                    </p:blipFill>
                    <p:spPr>
                      <a:xfrm>
                        <a:off x="2337323" y="4497581"/>
                        <a:ext cx="228600" cy="177800"/>
                      </a:xfrm>
                      <a:prstGeom prst="rect">
                        <a:avLst/>
                      </a:prstGeom>
                    </p:spPr>
                  </p:pic>
                </p:oleObj>
              </mc:Fallback>
            </mc:AlternateContent>
          </a:graphicData>
        </a:graphic>
      </p:graphicFrame>
      <p:graphicFrame>
        <p:nvGraphicFramePr>
          <p:cNvPr id="27" name="Object 26">
            <a:extLst>
              <a:ext uri="{FF2B5EF4-FFF2-40B4-BE49-F238E27FC236}">
                <a16:creationId xmlns:a16="http://schemas.microsoft.com/office/drawing/2014/main" id="{B87EAC2F-78A0-66E1-093B-DF9E61B0E22E}"/>
              </a:ext>
            </a:extLst>
          </p:cNvPr>
          <p:cNvGraphicFramePr>
            <a:graphicFrameLocks noChangeAspect="1"/>
          </p:cNvGraphicFramePr>
          <p:nvPr>
            <p:extLst>
              <p:ext uri="{D42A27DB-BD31-4B8C-83A1-F6EECF244321}">
                <p14:modId xmlns:p14="http://schemas.microsoft.com/office/powerpoint/2010/main" val="2988110004"/>
              </p:ext>
            </p:extLst>
          </p:nvPr>
        </p:nvGraphicFramePr>
        <p:xfrm>
          <a:off x="3665538" y="4465831"/>
          <a:ext cx="203200" cy="177800"/>
        </p:xfrm>
        <a:graphic>
          <a:graphicData uri="http://schemas.openxmlformats.org/presentationml/2006/ole">
            <mc:AlternateContent xmlns:mc="http://schemas.openxmlformats.org/markup-compatibility/2006">
              <mc:Choice xmlns:v="urn:schemas-microsoft-com:vml" Requires="v">
                <p:oleObj spid="_x0000_s5178" name="Equation" r:id="rId31" imgW="203040" imgH="177480" progId="Equation.DSMT4">
                  <p:embed/>
                </p:oleObj>
              </mc:Choice>
              <mc:Fallback>
                <p:oleObj name="Equation" r:id="rId31" imgW="203040" imgH="177480" progId="Equation.DSMT4">
                  <p:embed/>
                  <p:pic>
                    <p:nvPicPr>
                      <p:cNvPr id="32" name="Object 31">
                        <a:extLst>
                          <a:ext uri="{FF2B5EF4-FFF2-40B4-BE49-F238E27FC236}">
                            <a16:creationId xmlns:a16="http://schemas.microsoft.com/office/drawing/2014/main" id="{3BDDB26D-2044-E492-6F9B-B6D1B504557A}"/>
                          </a:ext>
                        </a:extLst>
                      </p:cNvPr>
                      <p:cNvPicPr/>
                      <p:nvPr/>
                    </p:nvPicPr>
                    <p:blipFill>
                      <a:blip r:embed="rId32"/>
                      <a:stretch>
                        <a:fillRect/>
                      </a:stretch>
                    </p:blipFill>
                    <p:spPr>
                      <a:xfrm>
                        <a:off x="3665538" y="4465831"/>
                        <a:ext cx="203200" cy="177800"/>
                      </a:xfrm>
                      <a:prstGeom prst="rect">
                        <a:avLst/>
                      </a:prstGeom>
                    </p:spPr>
                  </p:pic>
                </p:oleObj>
              </mc:Fallback>
            </mc:AlternateContent>
          </a:graphicData>
        </a:graphic>
      </p:graphicFrame>
      <p:graphicFrame>
        <p:nvGraphicFramePr>
          <p:cNvPr id="28" name="Object 27">
            <a:extLst>
              <a:ext uri="{FF2B5EF4-FFF2-40B4-BE49-F238E27FC236}">
                <a16:creationId xmlns:a16="http://schemas.microsoft.com/office/drawing/2014/main" id="{D710D647-5037-9D0C-C5E1-F729DC60C39B}"/>
              </a:ext>
            </a:extLst>
          </p:cNvPr>
          <p:cNvGraphicFramePr>
            <a:graphicFrameLocks noChangeAspect="1"/>
          </p:cNvGraphicFramePr>
          <p:nvPr>
            <p:extLst>
              <p:ext uri="{D42A27DB-BD31-4B8C-83A1-F6EECF244321}">
                <p14:modId xmlns:p14="http://schemas.microsoft.com/office/powerpoint/2010/main" val="1219216733"/>
              </p:ext>
            </p:extLst>
          </p:nvPr>
        </p:nvGraphicFramePr>
        <p:xfrm>
          <a:off x="5154314" y="4510281"/>
          <a:ext cx="177800" cy="165100"/>
        </p:xfrm>
        <a:graphic>
          <a:graphicData uri="http://schemas.openxmlformats.org/presentationml/2006/ole">
            <mc:AlternateContent xmlns:mc="http://schemas.openxmlformats.org/markup-compatibility/2006">
              <mc:Choice xmlns:v="urn:schemas-microsoft-com:vml" Requires="v">
                <p:oleObj spid="_x0000_s5179" name="Equation" r:id="rId33" imgW="177480" imgH="164880" progId="Equation.DSMT4">
                  <p:embed/>
                </p:oleObj>
              </mc:Choice>
              <mc:Fallback>
                <p:oleObj name="Equation" r:id="rId33" imgW="177480" imgH="164880" progId="Equation.DSMT4">
                  <p:embed/>
                  <p:pic>
                    <p:nvPicPr>
                      <p:cNvPr id="33" name="Object 32">
                        <a:extLst>
                          <a:ext uri="{FF2B5EF4-FFF2-40B4-BE49-F238E27FC236}">
                            <a16:creationId xmlns:a16="http://schemas.microsoft.com/office/drawing/2014/main" id="{58C95E4B-581F-8975-C5E3-8AC3DC029EA1}"/>
                          </a:ext>
                        </a:extLst>
                      </p:cNvPr>
                      <p:cNvPicPr/>
                      <p:nvPr/>
                    </p:nvPicPr>
                    <p:blipFill>
                      <a:blip r:embed="rId34"/>
                      <a:stretch>
                        <a:fillRect/>
                      </a:stretch>
                    </p:blipFill>
                    <p:spPr>
                      <a:xfrm>
                        <a:off x="5154314" y="4510281"/>
                        <a:ext cx="177800" cy="165100"/>
                      </a:xfrm>
                      <a:prstGeom prst="rect">
                        <a:avLst/>
                      </a:prstGeom>
                    </p:spPr>
                  </p:pic>
                </p:oleObj>
              </mc:Fallback>
            </mc:AlternateContent>
          </a:graphicData>
        </a:graphic>
      </p:graphicFrame>
      <p:graphicFrame>
        <p:nvGraphicFramePr>
          <p:cNvPr id="29" name="Object 28">
            <a:extLst>
              <a:ext uri="{FF2B5EF4-FFF2-40B4-BE49-F238E27FC236}">
                <a16:creationId xmlns:a16="http://schemas.microsoft.com/office/drawing/2014/main" id="{F7A0AF24-BC0B-9F3C-53DB-B62AE077C301}"/>
              </a:ext>
            </a:extLst>
          </p:cNvPr>
          <p:cNvGraphicFramePr>
            <a:graphicFrameLocks noChangeAspect="1"/>
          </p:cNvGraphicFramePr>
          <p:nvPr>
            <p:extLst>
              <p:ext uri="{D42A27DB-BD31-4B8C-83A1-F6EECF244321}">
                <p14:modId xmlns:p14="http://schemas.microsoft.com/office/powerpoint/2010/main" val="3149449413"/>
              </p:ext>
            </p:extLst>
          </p:nvPr>
        </p:nvGraphicFramePr>
        <p:xfrm>
          <a:off x="6528686" y="4491008"/>
          <a:ext cx="177800" cy="177800"/>
        </p:xfrm>
        <a:graphic>
          <a:graphicData uri="http://schemas.openxmlformats.org/presentationml/2006/ole">
            <mc:AlternateContent xmlns:mc="http://schemas.openxmlformats.org/markup-compatibility/2006">
              <mc:Choice xmlns:v="urn:schemas-microsoft-com:vml" Requires="v">
                <p:oleObj spid="_x0000_s5180" name="Equation" r:id="rId35" imgW="177480" imgH="177480" progId="Equation.DSMT4">
                  <p:embed/>
                </p:oleObj>
              </mc:Choice>
              <mc:Fallback>
                <p:oleObj name="Equation" r:id="rId35" imgW="177480" imgH="177480" progId="Equation.DSMT4">
                  <p:embed/>
                  <p:pic>
                    <p:nvPicPr>
                      <p:cNvPr id="34" name="Object 33">
                        <a:extLst>
                          <a:ext uri="{FF2B5EF4-FFF2-40B4-BE49-F238E27FC236}">
                            <a16:creationId xmlns:a16="http://schemas.microsoft.com/office/drawing/2014/main" id="{056368A2-2F88-214C-CB69-27B669B71A84}"/>
                          </a:ext>
                        </a:extLst>
                      </p:cNvPr>
                      <p:cNvPicPr/>
                      <p:nvPr/>
                    </p:nvPicPr>
                    <p:blipFill>
                      <a:blip r:embed="rId36"/>
                      <a:stretch>
                        <a:fillRect/>
                      </a:stretch>
                    </p:blipFill>
                    <p:spPr>
                      <a:xfrm>
                        <a:off x="6528686" y="4491008"/>
                        <a:ext cx="177800" cy="177800"/>
                      </a:xfrm>
                      <a:prstGeom prst="rect">
                        <a:avLst/>
                      </a:prstGeom>
                    </p:spPr>
                  </p:pic>
                </p:oleObj>
              </mc:Fallback>
            </mc:AlternateContent>
          </a:graphicData>
        </a:graphic>
      </p:graphicFrame>
      <p:graphicFrame>
        <p:nvGraphicFramePr>
          <p:cNvPr id="30" name="Object 29">
            <a:extLst>
              <a:ext uri="{FF2B5EF4-FFF2-40B4-BE49-F238E27FC236}">
                <a16:creationId xmlns:a16="http://schemas.microsoft.com/office/drawing/2014/main" id="{B3EACF78-A380-04F1-2227-96EE5D148A83}"/>
              </a:ext>
            </a:extLst>
          </p:cNvPr>
          <p:cNvGraphicFramePr>
            <a:graphicFrameLocks noChangeAspect="1"/>
          </p:cNvGraphicFramePr>
          <p:nvPr>
            <p:extLst>
              <p:ext uri="{D42A27DB-BD31-4B8C-83A1-F6EECF244321}">
                <p14:modId xmlns:p14="http://schemas.microsoft.com/office/powerpoint/2010/main" val="1251478191"/>
              </p:ext>
            </p:extLst>
          </p:nvPr>
        </p:nvGraphicFramePr>
        <p:xfrm>
          <a:off x="7935228" y="4485205"/>
          <a:ext cx="127000" cy="165100"/>
        </p:xfrm>
        <a:graphic>
          <a:graphicData uri="http://schemas.openxmlformats.org/presentationml/2006/ole">
            <mc:AlternateContent xmlns:mc="http://schemas.openxmlformats.org/markup-compatibility/2006">
              <mc:Choice xmlns:v="urn:schemas-microsoft-com:vml" Requires="v">
                <p:oleObj spid="_x0000_s5181" name="Equation" r:id="rId37" imgW="126720" imgH="164880" progId="Equation.DSMT4">
                  <p:embed/>
                </p:oleObj>
              </mc:Choice>
              <mc:Fallback>
                <p:oleObj name="Equation" r:id="rId37" imgW="126720" imgH="164880" progId="Equation.DSMT4">
                  <p:embed/>
                  <p:pic>
                    <p:nvPicPr>
                      <p:cNvPr id="35" name="Object 34">
                        <a:extLst>
                          <a:ext uri="{FF2B5EF4-FFF2-40B4-BE49-F238E27FC236}">
                            <a16:creationId xmlns:a16="http://schemas.microsoft.com/office/drawing/2014/main" id="{03FC1676-A72E-43B9-218A-D583B07D5FDE}"/>
                          </a:ext>
                        </a:extLst>
                      </p:cNvPr>
                      <p:cNvPicPr/>
                      <p:nvPr/>
                    </p:nvPicPr>
                    <p:blipFill>
                      <a:blip r:embed="rId38"/>
                      <a:stretch>
                        <a:fillRect/>
                      </a:stretch>
                    </p:blipFill>
                    <p:spPr>
                      <a:xfrm>
                        <a:off x="7935228" y="4485205"/>
                        <a:ext cx="127000" cy="165100"/>
                      </a:xfrm>
                      <a:prstGeom prst="rect">
                        <a:avLst/>
                      </a:prstGeom>
                    </p:spPr>
                  </p:pic>
                </p:oleObj>
              </mc:Fallback>
            </mc:AlternateContent>
          </a:graphicData>
        </a:graphic>
      </p:graphicFrame>
      <p:graphicFrame>
        <p:nvGraphicFramePr>
          <p:cNvPr id="31" name="Object 30">
            <a:extLst>
              <a:ext uri="{FF2B5EF4-FFF2-40B4-BE49-F238E27FC236}">
                <a16:creationId xmlns:a16="http://schemas.microsoft.com/office/drawing/2014/main" id="{6DC1EF3B-DF2A-5231-7B22-AF73EFEA3280}"/>
              </a:ext>
            </a:extLst>
          </p:cNvPr>
          <p:cNvGraphicFramePr>
            <a:graphicFrameLocks noChangeAspect="1"/>
          </p:cNvGraphicFramePr>
          <p:nvPr>
            <p:extLst>
              <p:ext uri="{D42A27DB-BD31-4B8C-83A1-F6EECF244321}">
                <p14:modId xmlns:p14="http://schemas.microsoft.com/office/powerpoint/2010/main" val="1498082851"/>
              </p:ext>
            </p:extLst>
          </p:nvPr>
        </p:nvGraphicFramePr>
        <p:xfrm>
          <a:off x="2305050" y="4865688"/>
          <a:ext cx="292100" cy="177800"/>
        </p:xfrm>
        <a:graphic>
          <a:graphicData uri="http://schemas.openxmlformats.org/presentationml/2006/ole">
            <mc:AlternateContent xmlns:mc="http://schemas.openxmlformats.org/markup-compatibility/2006">
              <mc:Choice xmlns:v="urn:schemas-microsoft-com:vml" Requires="v">
                <p:oleObj spid="_x0000_s5182" name="Equation" r:id="rId39" imgW="291960" imgH="177480" progId="Equation.DSMT4">
                  <p:embed/>
                </p:oleObj>
              </mc:Choice>
              <mc:Fallback>
                <p:oleObj name="Equation" r:id="rId39" imgW="291960" imgH="177480" progId="Equation.DSMT4">
                  <p:embed/>
                  <p:pic>
                    <p:nvPicPr>
                      <p:cNvPr id="36" name="Object 35">
                        <a:extLst>
                          <a:ext uri="{FF2B5EF4-FFF2-40B4-BE49-F238E27FC236}">
                            <a16:creationId xmlns:a16="http://schemas.microsoft.com/office/drawing/2014/main" id="{89D5A63B-56EF-5088-FFCD-B5D59966EAAA}"/>
                          </a:ext>
                        </a:extLst>
                      </p:cNvPr>
                      <p:cNvPicPr/>
                      <p:nvPr/>
                    </p:nvPicPr>
                    <p:blipFill>
                      <a:blip r:embed="rId40"/>
                      <a:stretch>
                        <a:fillRect/>
                      </a:stretch>
                    </p:blipFill>
                    <p:spPr>
                      <a:xfrm>
                        <a:off x="2305050" y="4865688"/>
                        <a:ext cx="292100" cy="177800"/>
                      </a:xfrm>
                      <a:prstGeom prst="rect">
                        <a:avLst/>
                      </a:prstGeom>
                    </p:spPr>
                  </p:pic>
                </p:oleObj>
              </mc:Fallback>
            </mc:AlternateContent>
          </a:graphicData>
        </a:graphic>
      </p:graphicFrame>
      <p:graphicFrame>
        <p:nvGraphicFramePr>
          <p:cNvPr id="32" name="Object 31">
            <a:extLst>
              <a:ext uri="{FF2B5EF4-FFF2-40B4-BE49-F238E27FC236}">
                <a16:creationId xmlns:a16="http://schemas.microsoft.com/office/drawing/2014/main" id="{7CB7801C-3070-B49B-9216-EE0A3AD66F27}"/>
              </a:ext>
            </a:extLst>
          </p:cNvPr>
          <p:cNvGraphicFramePr>
            <a:graphicFrameLocks noChangeAspect="1"/>
          </p:cNvGraphicFramePr>
          <p:nvPr>
            <p:extLst>
              <p:ext uri="{D42A27DB-BD31-4B8C-83A1-F6EECF244321}">
                <p14:modId xmlns:p14="http://schemas.microsoft.com/office/powerpoint/2010/main" val="2319137922"/>
              </p:ext>
            </p:extLst>
          </p:nvPr>
        </p:nvGraphicFramePr>
        <p:xfrm>
          <a:off x="4861186" y="4857636"/>
          <a:ext cx="876300" cy="254000"/>
        </p:xfrm>
        <a:graphic>
          <a:graphicData uri="http://schemas.openxmlformats.org/presentationml/2006/ole">
            <mc:AlternateContent xmlns:mc="http://schemas.openxmlformats.org/markup-compatibility/2006">
              <mc:Choice xmlns:v="urn:schemas-microsoft-com:vml" Requires="v">
                <p:oleObj spid="_x0000_s5183" name="Equation" r:id="rId41" imgW="876240" imgH="253800" progId="Equation.DSMT4">
                  <p:embed/>
                </p:oleObj>
              </mc:Choice>
              <mc:Fallback>
                <p:oleObj name="Equation" r:id="rId41" imgW="876240" imgH="253800" progId="Equation.DSMT4">
                  <p:embed/>
                  <p:pic>
                    <p:nvPicPr>
                      <p:cNvPr id="37" name="Object 36">
                        <a:extLst>
                          <a:ext uri="{FF2B5EF4-FFF2-40B4-BE49-F238E27FC236}">
                            <a16:creationId xmlns:a16="http://schemas.microsoft.com/office/drawing/2014/main" id="{58D4081C-5F7F-BDD9-04B6-4238123D39C3}"/>
                          </a:ext>
                        </a:extLst>
                      </p:cNvPr>
                      <p:cNvPicPr/>
                      <p:nvPr/>
                    </p:nvPicPr>
                    <p:blipFill>
                      <a:blip r:embed="rId42"/>
                      <a:stretch>
                        <a:fillRect/>
                      </a:stretch>
                    </p:blipFill>
                    <p:spPr>
                      <a:xfrm>
                        <a:off x="4861186" y="4857636"/>
                        <a:ext cx="876300" cy="254000"/>
                      </a:xfrm>
                      <a:prstGeom prst="rect">
                        <a:avLst/>
                      </a:prstGeom>
                    </p:spPr>
                  </p:pic>
                </p:oleObj>
              </mc:Fallback>
            </mc:AlternateContent>
          </a:graphicData>
        </a:graphic>
      </p:graphicFrame>
      <p:graphicFrame>
        <p:nvGraphicFramePr>
          <p:cNvPr id="33" name="Object 32">
            <a:extLst>
              <a:ext uri="{FF2B5EF4-FFF2-40B4-BE49-F238E27FC236}">
                <a16:creationId xmlns:a16="http://schemas.microsoft.com/office/drawing/2014/main" id="{B4041E6E-1B96-22F0-2C1B-FCEAFBA9B273}"/>
              </a:ext>
            </a:extLst>
          </p:cNvPr>
          <p:cNvGraphicFramePr>
            <a:graphicFrameLocks noChangeAspect="1"/>
          </p:cNvGraphicFramePr>
          <p:nvPr>
            <p:extLst>
              <p:ext uri="{D42A27DB-BD31-4B8C-83A1-F6EECF244321}">
                <p14:modId xmlns:p14="http://schemas.microsoft.com/office/powerpoint/2010/main" val="1100681137"/>
              </p:ext>
            </p:extLst>
          </p:nvPr>
        </p:nvGraphicFramePr>
        <p:xfrm>
          <a:off x="7635281" y="4848664"/>
          <a:ext cx="876300" cy="279400"/>
        </p:xfrm>
        <a:graphic>
          <a:graphicData uri="http://schemas.openxmlformats.org/presentationml/2006/ole">
            <mc:AlternateContent xmlns:mc="http://schemas.openxmlformats.org/markup-compatibility/2006">
              <mc:Choice xmlns:v="urn:schemas-microsoft-com:vml" Requires="v">
                <p:oleObj spid="_x0000_s5184" name="Equation" r:id="rId43" imgW="876240" imgH="279360" progId="Equation.DSMT4">
                  <p:embed/>
                </p:oleObj>
              </mc:Choice>
              <mc:Fallback>
                <p:oleObj name="Equation" r:id="rId43" imgW="876240" imgH="279360" progId="Equation.DSMT4">
                  <p:embed/>
                  <p:pic>
                    <p:nvPicPr>
                      <p:cNvPr id="38" name="Object 37">
                        <a:extLst>
                          <a:ext uri="{FF2B5EF4-FFF2-40B4-BE49-F238E27FC236}">
                            <a16:creationId xmlns:a16="http://schemas.microsoft.com/office/drawing/2014/main" id="{8968E4A4-401D-83E4-A60D-3772BCF3B55A}"/>
                          </a:ext>
                        </a:extLst>
                      </p:cNvPr>
                      <p:cNvPicPr/>
                      <p:nvPr/>
                    </p:nvPicPr>
                    <p:blipFill>
                      <a:blip r:embed="rId44"/>
                      <a:stretch>
                        <a:fillRect/>
                      </a:stretch>
                    </p:blipFill>
                    <p:spPr>
                      <a:xfrm>
                        <a:off x="7635281" y="4848664"/>
                        <a:ext cx="876300" cy="279400"/>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70BD59DC-056F-1276-DD8F-D85466A77263}"/>
              </a:ext>
            </a:extLst>
          </p:cNvPr>
          <p:cNvSpPr>
            <a:spLocks noGrp="1"/>
          </p:cNvSpPr>
          <p:nvPr>
            <p:ph sz="quarter" idx="17"/>
          </p:nvPr>
        </p:nvSpPr>
        <p:spPr>
          <a:xfrm>
            <a:off x="342900" y="5344360"/>
            <a:ext cx="8458200" cy="1036343"/>
          </a:xfrm>
        </p:spPr>
        <p:txBody>
          <a:bodyPr/>
          <a:lstStyle/>
          <a:p>
            <a:r>
              <a:rPr lang="en-US" sz="1800" dirty="0"/>
              <a:t>The risk premium for Jpod is 26% − 10% = 16%.</a:t>
            </a:r>
          </a:p>
          <a:p>
            <a:r>
              <a:rPr lang="en-US" sz="1800" dirty="0"/>
              <a:t>The risk premium for Starcents is negative: −2% − 10% = −12%. (Unusual, but not impossible.)</a:t>
            </a:r>
            <a:endParaRPr lang="en-IN" sz="1800" dirty="0"/>
          </a:p>
        </p:txBody>
      </p:sp>
      <p:sp>
        <p:nvSpPr>
          <p:cNvPr id="11" name="Slide Number Placeholder 10">
            <a:extLst>
              <a:ext uri="{FF2B5EF4-FFF2-40B4-BE49-F238E27FC236}">
                <a16:creationId xmlns:a16="http://schemas.microsoft.com/office/drawing/2014/main" id="{FD90E150-651A-A4ED-FA29-B524A23CF2A5}"/>
              </a:ext>
            </a:extLst>
          </p:cNvPr>
          <p:cNvSpPr>
            <a:spLocks noGrp="1"/>
          </p:cNvSpPr>
          <p:nvPr>
            <p:ph type="sldNum" sz="quarter" idx="10"/>
          </p:nvPr>
        </p:nvSpPr>
        <p:spPr/>
        <p:txBody>
          <a:bodyPr/>
          <a:lstStyle/>
          <a:p>
            <a:fld id="{68151E55-6873-49E2-B8D5-2F265E6F1973}" type="slidenum">
              <a:rPr lang="en-US" smtClean="0"/>
              <a:t>14</a:t>
            </a:fld>
            <a:endParaRPr lang="en-US" dirty="0"/>
          </a:p>
        </p:txBody>
      </p:sp>
    </p:spTree>
    <p:extLst>
      <p:ext uri="{BB962C8B-B14F-4D97-AF65-F5344CB8AC3E}">
        <p14:creationId xmlns:p14="http://schemas.microsoft.com/office/powerpoint/2010/main" val="1741430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00E9E-2C1E-666C-3405-0AC37D41B7F5}"/>
              </a:ext>
            </a:extLst>
          </p:cNvPr>
          <p:cNvSpPr>
            <a:spLocks noGrp="1"/>
          </p:cNvSpPr>
          <p:nvPr>
            <p:ph type="title"/>
          </p:nvPr>
        </p:nvSpPr>
        <p:spPr/>
        <p:txBody>
          <a:bodyPr/>
          <a:lstStyle/>
          <a:p>
            <a:r>
              <a:rPr lang="en-IN" dirty="0"/>
              <a:t>Portfolios</a:t>
            </a:r>
          </a:p>
        </p:txBody>
      </p:sp>
      <p:sp>
        <p:nvSpPr>
          <p:cNvPr id="3" name="Content Placeholder 2">
            <a:extLst>
              <a:ext uri="{FF2B5EF4-FFF2-40B4-BE49-F238E27FC236}">
                <a16:creationId xmlns:a16="http://schemas.microsoft.com/office/drawing/2014/main" id="{66D0E78B-6EAD-8520-F420-49F82EA3EF05}"/>
              </a:ext>
            </a:extLst>
          </p:cNvPr>
          <p:cNvSpPr>
            <a:spLocks noGrp="1"/>
          </p:cNvSpPr>
          <p:nvPr>
            <p:ph sz="quarter" idx="11"/>
          </p:nvPr>
        </p:nvSpPr>
        <p:spPr/>
        <p:txBody>
          <a:bodyPr/>
          <a:lstStyle/>
          <a:p>
            <a:r>
              <a:rPr lang="en-US" b="1" dirty="0">
                <a:solidFill>
                  <a:srgbClr val="002060"/>
                </a:solidFill>
              </a:rPr>
              <a:t>Portfolios</a:t>
            </a:r>
            <a:r>
              <a:rPr lang="en-US" dirty="0"/>
              <a:t> are groups of assets, such as stocks and bonds, that are held by an investor.</a:t>
            </a:r>
          </a:p>
          <a:p>
            <a:r>
              <a:rPr lang="en-US" dirty="0"/>
              <a:t>One convenient way to describe a portfolio is by listing the proportion of the total value of the portfolio that is invested into each asset.</a:t>
            </a:r>
          </a:p>
          <a:p>
            <a:r>
              <a:rPr lang="en-US" dirty="0"/>
              <a:t>These proportions are called </a:t>
            </a:r>
            <a:r>
              <a:rPr lang="en-US" b="1" dirty="0">
                <a:solidFill>
                  <a:srgbClr val="A9131A"/>
                </a:solidFill>
              </a:rPr>
              <a:t>portfolio weights</a:t>
            </a:r>
            <a:r>
              <a:rPr lang="en-US" dirty="0"/>
              <a:t>.</a:t>
            </a:r>
          </a:p>
          <a:p>
            <a:pPr marL="292608" indent="-292608">
              <a:buFont typeface="Arial" panose="020B0604020202020204" pitchFamily="34" charset="0"/>
              <a:buChar char="•"/>
            </a:pPr>
            <a:r>
              <a:rPr lang="en-US" dirty="0"/>
              <a:t>Portfolio weights are sometimes expressed in percentages.</a:t>
            </a:r>
          </a:p>
          <a:p>
            <a:pPr marL="292608" indent="-292608">
              <a:buFont typeface="Arial" panose="020B0604020202020204" pitchFamily="34" charset="0"/>
              <a:buChar char="•"/>
            </a:pPr>
            <a:r>
              <a:rPr lang="en-US" dirty="0"/>
              <a:t>In calculations, make sure you use proportions (that is, decimals).</a:t>
            </a:r>
            <a:endParaRPr lang="en-IN" dirty="0"/>
          </a:p>
        </p:txBody>
      </p:sp>
      <p:sp>
        <p:nvSpPr>
          <p:cNvPr id="6" name="Slide Number Placeholder 5">
            <a:extLst>
              <a:ext uri="{FF2B5EF4-FFF2-40B4-BE49-F238E27FC236}">
                <a16:creationId xmlns:a16="http://schemas.microsoft.com/office/drawing/2014/main" id="{6EFAF645-78FE-7745-9F07-5E197B4C7423}"/>
              </a:ext>
            </a:extLst>
          </p:cNvPr>
          <p:cNvSpPr>
            <a:spLocks noGrp="1"/>
          </p:cNvSpPr>
          <p:nvPr>
            <p:ph type="sldNum" sz="quarter" idx="4"/>
          </p:nvPr>
        </p:nvSpPr>
        <p:spPr/>
        <p:txBody>
          <a:bodyPr/>
          <a:lstStyle/>
          <a:p>
            <a:fld id="{68151E55-6873-49E2-B8D5-2F265E6F1973}" type="slidenum">
              <a:rPr lang="en-US" smtClean="0"/>
              <a:pPr/>
              <a:t>15</a:t>
            </a:fld>
            <a:endParaRPr lang="en-US" dirty="0"/>
          </a:p>
        </p:txBody>
      </p:sp>
    </p:spTree>
    <p:extLst>
      <p:ext uri="{BB962C8B-B14F-4D97-AF65-F5344CB8AC3E}">
        <p14:creationId xmlns:p14="http://schemas.microsoft.com/office/powerpoint/2010/main" val="969207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6F5AA-61AF-40C4-B520-AEA070FECAC0}"/>
              </a:ext>
            </a:extLst>
          </p:cNvPr>
          <p:cNvSpPr>
            <a:spLocks noGrp="1"/>
          </p:cNvSpPr>
          <p:nvPr>
            <p:ph type="title"/>
          </p:nvPr>
        </p:nvSpPr>
        <p:spPr/>
        <p:txBody>
          <a:bodyPr>
            <a:normAutofit/>
          </a:bodyPr>
          <a:lstStyle/>
          <a:p>
            <a:r>
              <a:rPr lang="en-IN" sz="3600" dirty="0"/>
              <a:t>Portfolios: Expected Returns</a:t>
            </a:r>
          </a:p>
        </p:txBody>
      </p:sp>
      <p:sp>
        <p:nvSpPr>
          <p:cNvPr id="3" name="Content Placeholder 2">
            <a:extLst>
              <a:ext uri="{FF2B5EF4-FFF2-40B4-BE49-F238E27FC236}">
                <a16:creationId xmlns:a16="http://schemas.microsoft.com/office/drawing/2014/main" id="{A86C829D-6040-3425-C38C-EF6E14681FDE}"/>
              </a:ext>
            </a:extLst>
          </p:cNvPr>
          <p:cNvSpPr>
            <a:spLocks noGrp="1"/>
          </p:cNvSpPr>
          <p:nvPr>
            <p:ph sz="quarter" idx="11"/>
          </p:nvPr>
        </p:nvSpPr>
        <p:spPr>
          <a:xfrm>
            <a:off x="342900" y="1276709"/>
            <a:ext cx="8458200" cy="1697603"/>
          </a:xfrm>
        </p:spPr>
        <p:txBody>
          <a:bodyPr/>
          <a:lstStyle/>
          <a:p>
            <a:pPr marL="292608" indent="-292608">
              <a:buFont typeface="Arial" panose="020B0604020202020204" pitchFamily="34" charset="0"/>
              <a:buChar char="•"/>
            </a:pPr>
            <a:r>
              <a:rPr lang="en-US" dirty="0"/>
              <a:t>The expected return on a portfolio is a linear combination, or weighted average, of the expected returns on the assets in that portfolio.</a:t>
            </a:r>
          </a:p>
          <a:p>
            <a:pPr marL="292608" indent="-292608">
              <a:buFont typeface="Arial" panose="020B0604020202020204" pitchFamily="34" charset="0"/>
              <a:buChar char="•"/>
            </a:pPr>
            <a:r>
              <a:rPr lang="en-US" dirty="0"/>
              <a:t>The formula for “n” assets is:</a:t>
            </a:r>
            <a:endParaRPr lang="en-IN" dirty="0"/>
          </a:p>
        </p:txBody>
      </p:sp>
      <p:graphicFrame>
        <p:nvGraphicFramePr>
          <p:cNvPr id="9" name="Object 8">
            <a:extLst>
              <a:ext uri="{FF2B5EF4-FFF2-40B4-BE49-F238E27FC236}">
                <a16:creationId xmlns:a16="http://schemas.microsoft.com/office/drawing/2014/main" id="{AA584938-F2D6-7B29-B50E-71F2C022154C}"/>
              </a:ext>
            </a:extLst>
          </p:cNvPr>
          <p:cNvGraphicFramePr>
            <a:graphicFrameLocks noChangeAspect="1"/>
          </p:cNvGraphicFramePr>
          <p:nvPr>
            <p:extLst>
              <p:ext uri="{D42A27DB-BD31-4B8C-83A1-F6EECF244321}">
                <p14:modId xmlns:p14="http://schemas.microsoft.com/office/powerpoint/2010/main" val="2247584068"/>
              </p:ext>
            </p:extLst>
          </p:nvPr>
        </p:nvGraphicFramePr>
        <p:xfrm>
          <a:off x="1562100" y="3096289"/>
          <a:ext cx="3035300" cy="787400"/>
        </p:xfrm>
        <a:graphic>
          <a:graphicData uri="http://schemas.openxmlformats.org/presentationml/2006/ole">
            <mc:AlternateContent xmlns:mc="http://schemas.openxmlformats.org/markup-compatibility/2006">
              <mc:Choice xmlns:v="urn:schemas-microsoft-com:vml" Requires="v">
                <p:oleObj spid="_x0000_s6154" name="Equation" r:id="rId3" imgW="3035160" imgH="787320" progId="Equation.DSMT4">
                  <p:embed/>
                </p:oleObj>
              </mc:Choice>
              <mc:Fallback>
                <p:oleObj name="Equation" r:id="rId3" imgW="3035160" imgH="787320" progId="Equation.DSMT4">
                  <p:embed/>
                  <p:pic>
                    <p:nvPicPr>
                      <p:cNvPr id="0" name=""/>
                      <p:cNvPicPr/>
                      <p:nvPr/>
                    </p:nvPicPr>
                    <p:blipFill>
                      <a:blip r:embed="rId4"/>
                      <a:stretch>
                        <a:fillRect/>
                      </a:stretch>
                    </p:blipFill>
                    <p:spPr>
                      <a:xfrm>
                        <a:off x="1562100" y="3096289"/>
                        <a:ext cx="3035300" cy="7874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63C3F26C-66E8-738A-1B13-759D851395DF}"/>
              </a:ext>
            </a:extLst>
          </p:cNvPr>
          <p:cNvSpPr>
            <a:spLocks noGrp="1"/>
          </p:cNvSpPr>
          <p:nvPr>
            <p:ph sz="quarter" idx="14"/>
          </p:nvPr>
        </p:nvSpPr>
        <p:spPr>
          <a:xfrm>
            <a:off x="342900" y="4130836"/>
            <a:ext cx="2169188" cy="449814"/>
          </a:xfrm>
        </p:spPr>
        <p:txBody>
          <a:bodyPr/>
          <a:lstStyle/>
          <a:p>
            <a:r>
              <a:rPr lang="en-IN" dirty="0"/>
              <a:t>In the formula:</a:t>
            </a:r>
          </a:p>
        </p:txBody>
      </p:sp>
      <p:graphicFrame>
        <p:nvGraphicFramePr>
          <p:cNvPr id="10" name="Object 9">
            <a:extLst>
              <a:ext uri="{FF2B5EF4-FFF2-40B4-BE49-F238E27FC236}">
                <a16:creationId xmlns:a16="http://schemas.microsoft.com/office/drawing/2014/main" id="{E4C51AB3-C5D3-B0E0-2120-8DC5D5D8920C}"/>
              </a:ext>
            </a:extLst>
          </p:cNvPr>
          <p:cNvGraphicFramePr>
            <a:graphicFrameLocks noChangeAspect="1"/>
          </p:cNvGraphicFramePr>
          <p:nvPr>
            <p:extLst>
              <p:ext uri="{D42A27DB-BD31-4B8C-83A1-F6EECF244321}">
                <p14:modId xmlns:p14="http://schemas.microsoft.com/office/powerpoint/2010/main" val="3512025638"/>
              </p:ext>
            </p:extLst>
          </p:nvPr>
        </p:nvGraphicFramePr>
        <p:xfrm>
          <a:off x="2757854" y="4129592"/>
          <a:ext cx="4191000" cy="508000"/>
        </p:xfrm>
        <a:graphic>
          <a:graphicData uri="http://schemas.openxmlformats.org/presentationml/2006/ole">
            <mc:AlternateContent xmlns:mc="http://schemas.openxmlformats.org/markup-compatibility/2006">
              <mc:Choice xmlns:v="urn:schemas-microsoft-com:vml" Requires="v">
                <p:oleObj spid="_x0000_s6155" name="Equation" r:id="rId5" imgW="4190760" imgH="507960" progId="Equation.DSMT4">
                  <p:embed/>
                </p:oleObj>
              </mc:Choice>
              <mc:Fallback>
                <p:oleObj name="Equation" r:id="rId5" imgW="4190760" imgH="507960" progId="Equation.DSMT4">
                  <p:embed/>
                  <p:pic>
                    <p:nvPicPr>
                      <p:cNvPr id="0" name=""/>
                      <p:cNvPicPr/>
                      <p:nvPr/>
                    </p:nvPicPr>
                    <p:blipFill>
                      <a:blip r:embed="rId6"/>
                      <a:stretch>
                        <a:fillRect/>
                      </a:stretch>
                    </p:blipFill>
                    <p:spPr>
                      <a:xfrm>
                        <a:off x="2757854" y="4129592"/>
                        <a:ext cx="4191000" cy="5080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207FFB44-8E18-BA87-F201-8F452A0AC872}"/>
              </a:ext>
            </a:extLst>
          </p:cNvPr>
          <p:cNvGraphicFramePr>
            <a:graphicFrameLocks noChangeAspect="1"/>
          </p:cNvGraphicFramePr>
          <p:nvPr>
            <p:extLst>
              <p:ext uri="{D42A27DB-BD31-4B8C-83A1-F6EECF244321}">
                <p14:modId xmlns:p14="http://schemas.microsoft.com/office/powerpoint/2010/main" val="421780945"/>
              </p:ext>
            </p:extLst>
          </p:nvPr>
        </p:nvGraphicFramePr>
        <p:xfrm>
          <a:off x="2757854" y="4812699"/>
          <a:ext cx="5041900" cy="381000"/>
        </p:xfrm>
        <a:graphic>
          <a:graphicData uri="http://schemas.openxmlformats.org/presentationml/2006/ole">
            <mc:AlternateContent xmlns:mc="http://schemas.openxmlformats.org/markup-compatibility/2006">
              <mc:Choice xmlns:v="urn:schemas-microsoft-com:vml" Requires="v">
                <p:oleObj spid="_x0000_s6156" name="Equation" r:id="rId7" imgW="5041800" imgH="380880" progId="Equation.DSMT4">
                  <p:embed/>
                </p:oleObj>
              </mc:Choice>
              <mc:Fallback>
                <p:oleObj name="Equation" r:id="rId7" imgW="5041800" imgH="380880" progId="Equation.DSMT4">
                  <p:embed/>
                  <p:pic>
                    <p:nvPicPr>
                      <p:cNvPr id="0" name=""/>
                      <p:cNvPicPr/>
                      <p:nvPr/>
                    </p:nvPicPr>
                    <p:blipFill>
                      <a:blip r:embed="rId8"/>
                      <a:stretch>
                        <a:fillRect/>
                      </a:stretch>
                    </p:blipFill>
                    <p:spPr>
                      <a:xfrm>
                        <a:off x="2757854" y="4812699"/>
                        <a:ext cx="5041900" cy="38100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7D4BC42D-BD44-92C6-9A5D-7B6C15B0A96C}"/>
              </a:ext>
            </a:extLst>
          </p:cNvPr>
          <p:cNvGraphicFramePr>
            <a:graphicFrameLocks noChangeAspect="1"/>
          </p:cNvGraphicFramePr>
          <p:nvPr>
            <p:extLst>
              <p:ext uri="{D42A27DB-BD31-4B8C-83A1-F6EECF244321}">
                <p14:modId xmlns:p14="http://schemas.microsoft.com/office/powerpoint/2010/main" val="3648454888"/>
              </p:ext>
            </p:extLst>
          </p:nvPr>
        </p:nvGraphicFramePr>
        <p:xfrm>
          <a:off x="2757854" y="5408998"/>
          <a:ext cx="5486400" cy="431800"/>
        </p:xfrm>
        <a:graphic>
          <a:graphicData uri="http://schemas.openxmlformats.org/presentationml/2006/ole">
            <mc:AlternateContent xmlns:mc="http://schemas.openxmlformats.org/markup-compatibility/2006">
              <mc:Choice xmlns:v="urn:schemas-microsoft-com:vml" Requires="v">
                <p:oleObj spid="_x0000_s6157" name="Equation" r:id="rId9" imgW="5486400" imgH="431640" progId="Equation.DSMT4">
                  <p:embed/>
                </p:oleObj>
              </mc:Choice>
              <mc:Fallback>
                <p:oleObj name="Equation" r:id="rId9" imgW="5486400" imgH="431640" progId="Equation.DSMT4">
                  <p:embed/>
                  <p:pic>
                    <p:nvPicPr>
                      <p:cNvPr id="0" name=""/>
                      <p:cNvPicPr/>
                      <p:nvPr/>
                    </p:nvPicPr>
                    <p:blipFill>
                      <a:blip r:embed="rId10"/>
                      <a:stretch>
                        <a:fillRect/>
                      </a:stretch>
                    </p:blipFill>
                    <p:spPr>
                      <a:xfrm>
                        <a:off x="2757854" y="5408998"/>
                        <a:ext cx="5486400" cy="431800"/>
                      </a:xfrm>
                      <a:prstGeom prst="rect">
                        <a:avLst/>
                      </a:prstGeom>
                    </p:spPr>
                  </p:pic>
                </p:oleObj>
              </mc:Fallback>
            </mc:AlternateContent>
          </a:graphicData>
        </a:graphic>
      </p:graphicFrame>
      <p:sp>
        <p:nvSpPr>
          <p:cNvPr id="7" name="Slide Number Placeholder 6">
            <a:extLst>
              <a:ext uri="{FF2B5EF4-FFF2-40B4-BE49-F238E27FC236}">
                <a16:creationId xmlns:a16="http://schemas.microsoft.com/office/drawing/2014/main" id="{9093089A-1184-9477-6C10-6D3375777B33}"/>
              </a:ext>
            </a:extLst>
          </p:cNvPr>
          <p:cNvSpPr>
            <a:spLocks noGrp="1"/>
          </p:cNvSpPr>
          <p:nvPr>
            <p:ph type="sldNum" sz="quarter" idx="10"/>
          </p:nvPr>
        </p:nvSpPr>
        <p:spPr/>
        <p:txBody>
          <a:bodyPr/>
          <a:lstStyle/>
          <a:p>
            <a:fld id="{68151E55-6873-49E2-B8D5-2F265E6F1973}" type="slidenum">
              <a:rPr lang="en-US" smtClean="0"/>
              <a:t>16</a:t>
            </a:fld>
            <a:endParaRPr lang="en-US"/>
          </a:p>
        </p:txBody>
      </p:sp>
    </p:spTree>
    <p:extLst>
      <p:ext uri="{BB962C8B-B14F-4D97-AF65-F5344CB8AC3E}">
        <p14:creationId xmlns:p14="http://schemas.microsoft.com/office/powerpoint/2010/main" val="1789255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CA322-3F73-4298-848E-3E9AA215289C}"/>
              </a:ext>
            </a:extLst>
          </p:cNvPr>
          <p:cNvSpPr>
            <a:spLocks noGrp="1"/>
          </p:cNvSpPr>
          <p:nvPr>
            <p:ph type="title"/>
          </p:nvPr>
        </p:nvSpPr>
        <p:spPr/>
        <p:txBody>
          <a:bodyPr>
            <a:normAutofit fontScale="90000"/>
          </a:bodyPr>
          <a:lstStyle/>
          <a:p>
            <a:r>
              <a:rPr lang="en-US" dirty="0"/>
              <a:t>Example: Calculating Portfolio Expected Returns</a:t>
            </a:r>
            <a:endParaRPr lang="en-IN" dirty="0"/>
          </a:p>
        </p:txBody>
      </p:sp>
      <p:sp>
        <p:nvSpPr>
          <p:cNvPr id="3" name="Content Placeholder 2">
            <a:extLst>
              <a:ext uri="{FF2B5EF4-FFF2-40B4-BE49-F238E27FC236}">
                <a16:creationId xmlns:a16="http://schemas.microsoft.com/office/drawing/2014/main" id="{34CAAA54-4940-0BDD-A707-263C3A21D778}"/>
              </a:ext>
            </a:extLst>
          </p:cNvPr>
          <p:cNvSpPr>
            <a:spLocks noGrp="1"/>
          </p:cNvSpPr>
          <p:nvPr>
            <p:ph sz="quarter" idx="11"/>
          </p:nvPr>
        </p:nvSpPr>
        <p:spPr>
          <a:xfrm>
            <a:off x="342900" y="1276709"/>
            <a:ext cx="8458200" cy="793251"/>
          </a:xfrm>
        </p:spPr>
        <p:txBody>
          <a:bodyPr/>
          <a:lstStyle/>
          <a:p>
            <a:r>
              <a:rPr lang="en-US" b="1" dirty="0">
                <a:solidFill>
                  <a:srgbClr val="A9131A"/>
                </a:solidFill>
              </a:rPr>
              <a:t>The portfolio weight in Jpod = 1 − portfolio weight in Starcents.</a:t>
            </a:r>
            <a:endParaRPr lang="en-IN" b="1" dirty="0">
              <a:solidFill>
                <a:srgbClr val="A9131A"/>
              </a:solidFill>
            </a:endParaRPr>
          </a:p>
        </p:txBody>
      </p:sp>
      <p:pic>
        <p:nvPicPr>
          <p:cNvPr id="7" name="Picture 6" descr="A spreadsheet titled Calculating Variance of Expected Portfolio Returns.">
            <a:extLst>
              <a:ext uri="{FF2B5EF4-FFF2-40B4-BE49-F238E27FC236}">
                <a16:creationId xmlns:a16="http://schemas.microsoft.com/office/drawing/2014/main" id="{70D66BAB-53E7-FFB6-92F3-69920F1D71CA}"/>
              </a:ext>
            </a:extLst>
          </p:cNvPr>
          <p:cNvPicPr>
            <a:picLocks noChangeAspect="1"/>
          </p:cNvPicPr>
          <p:nvPr/>
        </p:nvPicPr>
        <p:blipFill>
          <a:blip r:embed="rId2"/>
          <a:stretch>
            <a:fillRect/>
          </a:stretch>
        </p:blipFill>
        <p:spPr>
          <a:xfrm>
            <a:off x="512064" y="2331720"/>
            <a:ext cx="8119872" cy="2194560"/>
          </a:xfrm>
          <a:prstGeom prst="rect">
            <a:avLst/>
          </a:prstGeom>
        </p:spPr>
      </p:pic>
      <p:sp>
        <p:nvSpPr>
          <p:cNvPr id="8" name="Text Placeholder 7">
            <a:extLst>
              <a:ext uri="{FF2B5EF4-FFF2-40B4-BE49-F238E27FC236}">
                <a16:creationId xmlns:a16="http://schemas.microsoft.com/office/drawing/2014/main" id="{500A4EEB-E8C2-6292-C699-E239BD9E94BE}"/>
              </a:ext>
            </a:extLst>
          </p:cNvPr>
          <p:cNvSpPr>
            <a:spLocks noGrp="1"/>
          </p:cNvSpPr>
          <p:nvPr>
            <p:ph type="body" sz="quarter" idx="12"/>
          </p:nvPr>
        </p:nvSpPr>
        <p:spPr>
          <a:xfrm>
            <a:off x="2969646" y="6324599"/>
            <a:ext cx="3204708" cy="239829"/>
          </a:xfrm>
        </p:spPr>
        <p:txBody>
          <a:bodyPr/>
          <a:lstStyle/>
          <a:p>
            <a:r>
              <a:rPr lang="en-US" sz="1200" dirty="0">
                <a:hlinkClick r:id="rId3" action="ppaction://hlinksldjump"/>
              </a:rPr>
              <a:t>Access the text alternative for slide images.</a:t>
            </a:r>
          </a:p>
        </p:txBody>
      </p:sp>
      <p:sp>
        <p:nvSpPr>
          <p:cNvPr id="6" name="Slide Number Placeholder 5">
            <a:extLst>
              <a:ext uri="{FF2B5EF4-FFF2-40B4-BE49-F238E27FC236}">
                <a16:creationId xmlns:a16="http://schemas.microsoft.com/office/drawing/2014/main" id="{70F20D20-4F57-F47C-0192-A1E411B2A7D8}"/>
              </a:ext>
            </a:extLst>
          </p:cNvPr>
          <p:cNvSpPr>
            <a:spLocks noGrp="1"/>
          </p:cNvSpPr>
          <p:nvPr>
            <p:ph type="sldNum" sz="quarter" idx="4"/>
          </p:nvPr>
        </p:nvSpPr>
        <p:spPr/>
        <p:txBody>
          <a:bodyPr/>
          <a:lstStyle/>
          <a:p>
            <a:fld id="{68151E55-6873-49E2-B8D5-2F265E6F1973}" type="slidenum">
              <a:rPr lang="en-US" smtClean="0"/>
              <a:pPr/>
              <a:t>17</a:t>
            </a:fld>
            <a:endParaRPr lang="en-US" dirty="0"/>
          </a:p>
        </p:txBody>
      </p:sp>
    </p:spTree>
    <p:extLst>
      <p:ext uri="{BB962C8B-B14F-4D97-AF65-F5344CB8AC3E}">
        <p14:creationId xmlns:p14="http://schemas.microsoft.com/office/powerpoint/2010/main" val="2163158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0057D-F2D7-C23A-EF78-27C2FE6B89B6}"/>
              </a:ext>
            </a:extLst>
          </p:cNvPr>
          <p:cNvSpPr>
            <a:spLocks noGrp="1"/>
          </p:cNvSpPr>
          <p:nvPr>
            <p:ph type="title"/>
          </p:nvPr>
        </p:nvSpPr>
        <p:spPr/>
        <p:txBody>
          <a:bodyPr>
            <a:normAutofit/>
          </a:bodyPr>
          <a:lstStyle/>
          <a:p>
            <a:r>
              <a:rPr lang="en-US" sz="3200" dirty="0"/>
              <a:t>Variance of Portfolio Expected Returns</a:t>
            </a:r>
            <a:endParaRPr lang="en-IN" sz="3200" dirty="0"/>
          </a:p>
        </p:txBody>
      </p:sp>
      <p:sp>
        <p:nvSpPr>
          <p:cNvPr id="3" name="Content Placeholder 2">
            <a:extLst>
              <a:ext uri="{FF2B5EF4-FFF2-40B4-BE49-F238E27FC236}">
                <a16:creationId xmlns:a16="http://schemas.microsoft.com/office/drawing/2014/main" id="{76FB7C11-E498-6624-08D5-66A316ADA582}"/>
              </a:ext>
            </a:extLst>
          </p:cNvPr>
          <p:cNvSpPr>
            <a:spLocks noGrp="1"/>
          </p:cNvSpPr>
          <p:nvPr>
            <p:ph sz="quarter" idx="11"/>
          </p:nvPr>
        </p:nvSpPr>
        <p:spPr>
          <a:xfrm>
            <a:off x="342900" y="1276711"/>
            <a:ext cx="8458200" cy="1175088"/>
          </a:xfrm>
        </p:spPr>
        <p:txBody>
          <a:bodyPr/>
          <a:lstStyle/>
          <a:p>
            <a:pPr marL="292608" indent="-292608">
              <a:buFont typeface="Arial" panose="020B0604020202020204" pitchFamily="34" charset="0"/>
              <a:buChar char="•"/>
            </a:pPr>
            <a:r>
              <a:rPr lang="en-US" sz="2000" dirty="0"/>
              <a:t>Note: </a:t>
            </a:r>
            <a:r>
              <a:rPr lang="en-US" sz="2000" b="1" dirty="0">
                <a:solidFill>
                  <a:srgbClr val="002060"/>
                </a:solidFill>
              </a:rPr>
              <a:t>Unlike returns</a:t>
            </a:r>
            <a:r>
              <a:rPr lang="en-US" sz="2000" dirty="0"/>
              <a:t>, portfolio </a:t>
            </a:r>
            <a:r>
              <a:rPr lang="en-US" sz="2000" b="1" dirty="0">
                <a:solidFill>
                  <a:srgbClr val="A9131A"/>
                </a:solidFill>
              </a:rPr>
              <a:t>variance is generally not</a:t>
            </a:r>
            <a:r>
              <a:rPr lang="en-US" sz="2000" dirty="0"/>
              <a:t> a simple weighted average of the variances of the assets in the portfolio.</a:t>
            </a:r>
          </a:p>
          <a:p>
            <a:pPr marL="292608" indent="-292608">
              <a:buFont typeface="Arial" panose="020B0604020202020204" pitchFamily="34" charset="0"/>
              <a:buChar char="•"/>
            </a:pPr>
            <a:r>
              <a:rPr lang="en-US" sz="2000" dirty="0"/>
              <a:t>If there are “n” states, the formula is:</a:t>
            </a:r>
            <a:endParaRPr lang="en-IN" sz="2000" dirty="0"/>
          </a:p>
        </p:txBody>
      </p:sp>
      <p:graphicFrame>
        <p:nvGraphicFramePr>
          <p:cNvPr id="12" name="Object 11">
            <a:extLst>
              <a:ext uri="{FF2B5EF4-FFF2-40B4-BE49-F238E27FC236}">
                <a16:creationId xmlns:a16="http://schemas.microsoft.com/office/drawing/2014/main" id="{297AFC95-9E3E-4CCB-3F19-45FBEF4CA51A}"/>
              </a:ext>
            </a:extLst>
          </p:cNvPr>
          <p:cNvGraphicFramePr>
            <a:graphicFrameLocks noChangeAspect="1"/>
          </p:cNvGraphicFramePr>
          <p:nvPr>
            <p:extLst>
              <p:ext uri="{D42A27DB-BD31-4B8C-83A1-F6EECF244321}">
                <p14:modId xmlns:p14="http://schemas.microsoft.com/office/powerpoint/2010/main" val="2029983526"/>
              </p:ext>
            </p:extLst>
          </p:nvPr>
        </p:nvGraphicFramePr>
        <p:xfrm>
          <a:off x="2387600" y="2525713"/>
          <a:ext cx="4368800" cy="685800"/>
        </p:xfrm>
        <a:graphic>
          <a:graphicData uri="http://schemas.openxmlformats.org/presentationml/2006/ole">
            <mc:AlternateContent xmlns:mc="http://schemas.openxmlformats.org/markup-compatibility/2006">
              <mc:Choice xmlns:v="urn:schemas-microsoft-com:vml" Requires="v">
                <p:oleObj spid="_x0000_s7180" name="Equation" r:id="rId3" imgW="4368600" imgH="685800" progId="Equation.DSMT4">
                  <p:embed/>
                </p:oleObj>
              </mc:Choice>
              <mc:Fallback>
                <p:oleObj name="Equation" r:id="rId3" imgW="4368600" imgH="685800" progId="Equation.DSMT4">
                  <p:embed/>
                  <p:pic>
                    <p:nvPicPr>
                      <p:cNvPr id="0" name=""/>
                      <p:cNvPicPr/>
                      <p:nvPr/>
                    </p:nvPicPr>
                    <p:blipFill>
                      <a:blip r:embed="rId4"/>
                      <a:stretch>
                        <a:fillRect/>
                      </a:stretch>
                    </p:blipFill>
                    <p:spPr>
                      <a:xfrm>
                        <a:off x="2387600" y="2525713"/>
                        <a:ext cx="4368800" cy="6858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34AD8382-B8E4-A6ED-5042-5D0C69576829}"/>
              </a:ext>
            </a:extLst>
          </p:cNvPr>
          <p:cNvSpPr>
            <a:spLocks noGrp="1"/>
          </p:cNvSpPr>
          <p:nvPr>
            <p:ph sz="quarter" idx="14"/>
          </p:nvPr>
        </p:nvSpPr>
        <p:spPr>
          <a:xfrm>
            <a:off x="342900" y="3285883"/>
            <a:ext cx="2118947" cy="421960"/>
          </a:xfrm>
        </p:spPr>
        <p:txBody>
          <a:bodyPr/>
          <a:lstStyle/>
          <a:p>
            <a:pPr marL="292608" indent="-292608">
              <a:buFont typeface="Arial" panose="020B0604020202020204" pitchFamily="34" charset="0"/>
              <a:buChar char="•"/>
            </a:pPr>
            <a:r>
              <a:rPr lang="en-US" sz="2000" i="1" dirty="0"/>
              <a:t>In the formula,</a:t>
            </a:r>
            <a:endParaRPr lang="en-IN" sz="2000" i="1" dirty="0"/>
          </a:p>
        </p:txBody>
      </p:sp>
      <p:graphicFrame>
        <p:nvGraphicFramePr>
          <p:cNvPr id="13" name="Object 12">
            <a:extLst>
              <a:ext uri="{FF2B5EF4-FFF2-40B4-BE49-F238E27FC236}">
                <a16:creationId xmlns:a16="http://schemas.microsoft.com/office/drawing/2014/main" id="{0F18867C-9FC7-62C7-508B-DD0426433859}"/>
              </a:ext>
            </a:extLst>
          </p:cNvPr>
          <p:cNvGraphicFramePr>
            <a:graphicFrameLocks noChangeAspect="1"/>
          </p:cNvGraphicFramePr>
          <p:nvPr>
            <p:extLst>
              <p:ext uri="{D42A27DB-BD31-4B8C-83A1-F6EECF244321}">
                <p14:modId xmlns:p14="http://schemas.microsoft.com/office/powerpoint/2010/main" val="820396429"/>
              </p:ext>
            </p:extLst>
          </p:nvPr>
        </p:nvGraphicFramePr>
        <p:xfrm>
          <a:off x="2333625" y="3832225"/>
          <a:ext cx="5080000" cy="355600"/>
        </p:xfrm>
        <a:graphic>
          <a:graphicData uri="http://schemas.openxmlformats.org/presentationml/2006/ole">
            <mc:AlternateContent xmlns:mc="http://schemas.openxmlformats.org/markup-compatibility/2006">
              <mc:Choice xmlns:v="urn:schemas-microsoft-com:vml" Requires="v">
                <p:oleObj spid="_x0000_s7181" name="Equation" r:id="rId5" imgW="5079960" imgH="355320" progId="Equation.DSMT4">
                  <p:embed/>
                </p:oleObj>
              </mc:Choice>
              <mc:Fallback>
                <p:oleObj name="Equation" r:id="rId5" imgW="5079960" imgH="355320" progId="Equation.DSMT4">
                  <p:embed/>
                  <p:pic>
                    <p:nvPicPr>
                      <p:cNvPr id="0" name=""/>
                      <p:cNvPicPr/>
                      <p:nvPr/>
                    </p:nvPicPr>
                    <p:blipFill>
                      <a:blip r:embed="rId6"/>
                      <a:stretch>
                        <a:fillRect/>
                      </a:stretch>
                    </p:blipFill>
                    <p:spPr>
                      <a:xfrm>
                        <a:off x="2333625" y="3832225"/>
                        <a:ext cx="5080000" cy="35560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CB187EAC-7BD4-3553-27D7-150B60092430}"/>
              </a:ext>
            </a:extLst>
          </p:cNvPr>
          <p:cNvGraphicFramePr>
            <a:graphicFrameLocks noChangeAspect="1"/>
          </p:cNvGraphicFramePr>
          <p:nvPr>
            <p:extLst>
              <p:ext uri="{D42A27DB-BD31-4B8C-83A1-F6EECF244321}">
                <p14:modId xmlns:p14="http://schemas.microsoft.com/office/powerpoint/2010/main" val="82301284"/>
              </p:ext>
            </p:extLst>
          </p:nvPr>
        </p:nvGraphicFramePr>
        <p:xfrm>
          <a:off x="3195638" y="4289425"/>
          <a:ext cx="3987800" cy="330200"/>
        </p:xfrm>
        <a:graphic>
          <a:graphicData uri="http://schemas.openxmlformats.org/presentationml/2006/ole">
            <mc:AlternateContent xmlns:mc="http://schemas.openxmlformats.org/markup-compatibility/2006">
              <mc:Choice xmlns:v="urn:schemas-microsoft-com:vml" Requires="v">
                <p:oleObj spid="_x0000_s7182" name="Equation" r:id="rId7" imgW="3987720" imgH="330120" progId="Equation.DSMT4">
                  <p:embed/>
                </p:oleObj>
              </mc:Choice>
              <mc:Fallback>
                <p:oleObj name="Equation" r:id="rId7" imgW="3987720" imgH="330120" progId="Equation.DSMT4">
                  <p:embed/>
                  <p:pic>
                    <p:nvPicPr>
                      <p:cNvPr id="0" name=""/>
                      <p:cNvPicPr/>
                      <p:nvPr/>
                    </p:nvPicPr>
                    <p:blipFill>
                      <a:blip r:embed="rId8"/>
                      <a:stretch>
                        <a:fillRect/>
                      </a:stretch>
                    </p:blipFill>
                    <p:spPr>
                      <a:xfrm>
                        <a:off x="3195638" y="4289425"/>
                        <a:ext cx="3987800" cy="33020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75DB85AE-17D7-40A0-084D-8132A3678DE2}"/>
              </a:ext>
            </a:extLst>
          </p:cNvPr>
          <p:cNvGraphicFramePr>
            <a:graphicFrameLocks noChangeAspect="1"/>
          </p:cNvGraphicFramePr>
          <p:nvPr>
            <p:extLst>
              <p:ext uri="{D42A27DB-BD31-4B8C-83A1-F6EECF244321}">
                <p14:modId xmlns:p14="http://schemas.microsoft.com/office/powerpoint/2010/main" val="3957165778"/>
              </p:ext>
            </p:extLst>
          </p:nvPr>
        </p:nvGraphicFramePr>
        <p:xfrm>
          <a:off x="3003550" y="4733925"/>
          <a:ext cx="4368800" cy="355600"/>
        </p:xfrm>
        <a:graphic>
          <a:graphicData uri="http://schemas.openxmlformats.org/presentationml/2006/ole">
            <mc:AlternateContent xmlns:mc="http://schemas.openxmlformats.org/markup-compatibility/2006">
              <mc:Choice xmlns:v="urn:schemas-microsoft-com:vml" Requires="v">
                <p:oleObj spid="_x0000_s7183" name="Equation" r:id="rId9" imgW="4368600" imgH="355320" progId="Equation.DSMT4">
                  <p:embed/>
                </p:oleObj>
              </mc:Choice>
              <mc:Fallback>
                <p:oleObj name="Equation" r:id="rId9" imgW="4368600" imgH="355320" progId="Equation.DSMT4">
                  <p:embed/>
                  <p:pic>
                    <p:nvPicPr>
                      <p:cNvPr id="0" name=""/>
                      <p:cNvPicPr/>
                      <p:nvPr/>
                    </p:nvPicPr>
                    <p:blipFill>
                      <a:blip r:embed="rId10"/>
                      <a:stretch>
                        <a:fillRect/>
                      </a:stretch>
                    </p:blipFill>
                    <p:spPr>
                      <a:xfrm>
                        <a:off x="3003550" y="4733925"/>
                        <a:ext cx="4368800" cy="35560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4B15E46E-DAD1-9A5E-D623-9FA0C9533C8E}"/>
              </a:ext>
            </a:extLst>
          </p:cNvPr>
          <p:cNvGraphicFramePr>
            <a:graphicFrameLocks noChangeAspect="1"/>
          </p:cNvGraphicFramePr>
          <p:nvPr>
            <p:extLst>
              <p:ext uri="{D42A27DB-BD31-4B8C-83A1-F6EECF244321}">
                <p14:modId xmlns:p14="http://schemas.microsoft.com/office/powerpoint/2010/main" val="3663414042"/>
              </p:ext>
            </p:extLst>
          </p:nvPr>
        </p:nvGraphicFramePr>
        <p:xfrm>
          <a:off x="2532063" y="5215306"/>
          <a:ext cx="4483100" cy="431800"/>
        </p:xfrm>
        <a:graphic>
          <a:graphicData uri="http://schemas.openxmlformats.org/presentationml/2006/ole">
            <mc:AlternateContent xmlns:mc="http://schemas.openxmlformats.org/markup-compatibility/2006">
              <mc:Choice xmlns:v="urn:schemas-microsoft-com:vml" Requires="v">
                <p:oleObj spid="_x0000_s7184" name="Equation" r:id="rId11" imgW="4483080" imgH="431640" progId="Equation.DSMT4">
                  <p:embed/>
                </p:oleObj>
              </mc:Choice>
              <mc:Fallback>
                <p:oleObj name="Equation" r:id="rId11" imgW="4483080" imgH="431640" progId="Equation.DSMT4">
                  <p:embed/>
                  <p:pic>
                    <p:nvPicPr>
                      <p:cNvPr id="0" name=""/>
                      <p:cNvPicPr/>
                      <p:nvPr/>
                    </p:nvPicPr>
                    <p:blipFill>
                      <a:blip r:embed="rId12"/>
                      <a:stretch>
                        <a:fillRect/>
                      </a:stretch>
                    </p:blipFill>
                    <p:spPr>
                      <a:xfrm>
                        <a:off x="2532063" y="5215306"/>
                        <a:ext cx="4483100" cy="4318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93C88830-8E9E-5A11-A024-B47D9CA06F52}"/>
              </a:ext>
            </a:extLst>
          </p:cNvPr>
          <p:cNvSpPr>
            <a:spLocks noGrp="1"/>
          </p:cNvSpPr>
          <p:nvPr>
            <p:ph sz="quarter" idx="15"/>
          </p:nvPr>
        </p:nvSpPr>
        <p:spPr>
          <a:xfrm>
            <a:off x="342900" y="5790523"/>
            <a:ext cx="8458200" cy="700712"/>
          </a:xfrm>
        </p:spPr>
        <p:txBody>
          <a:bodyPr/>
          <a:lstStyle/>
          <a:p>
            <a:r>
              <a:rPr lang="en-US" sz="2000" b="1" dirty="0">
                <a:solidFill>
                  <a:srgbClr val="002060"/>
                </a:solidFill>
              </a:rPr>
              <a:t>Note that the formula is like the formula for the variance of the expected return of a single asset.</a:t>
            </a:r>
            <a:endParaRPr lang="en-IN" sz="2000" b="1" dirty="0">
              <a:solidFill>
                <a:srgbClr val="002060"/>
              </a:solidFill>
            </a:endParaRPr>
          </a:p>
        </p:txBody>
      </p:sp>
      <p:sp>
        <p:nvSpPr>
          <p:cNvPr id="11" name="Slide Number Placeholder 10">
            <a:extLst>
              <a:ext uri="{FF2B5EF4-FFF2-40B4-BE49-F238E27FC236}">
                <a16:creationId xmlns:a16="http://schemas.microsoft.com/office/drawing/2014/main" id="{CE711302-6F3E-A27C-5C66-EB547DFC21F7}"/>
              </a:ext>
            </a:extLst>
          </p:cNvPr>
          <p:cNvSpPr>
            <a:spLocks noGrp="1"/>
          </p:cNvSpPr>
          <p:nvPr>
            <p:ph type="sldNum" sz="quarter" idx="10"/>
          </p:nvPr>
        </p:nvSpPr>
        <p:spPr/>
        <p:txBody>
          <a:bodyPr/>
          <a:lstStyle/>
          <a:p>
            <a:fld id="{68151E55-6873-49E2-B8D5-2F265E6F1973}" type="slidenum">
              <a:rPr lang="en-US" smtClean="0"/>
              <a:t>18</a:t>
            </a:fld>
            <a:endParaRPr lang="en-US" dirty="0"/>
          </a:p>
        </p:txBody>
      </p:sp>
    </p:spTree>
    <p:extLst>
      <p:ext uri="{BB962C8B-B14F-4D97-AF65-F5344CB8AC3E}">
        <p14:creationId xmlns:p14="http://schemas.microsoft.com/office/powerpoint/2010/main" val="2636415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E786D-57F5-34AB-C37E-349384A3096A}"/>
              </a:ext>
            </a:extLst>
          </p:cNvPr>
          <p:cNvSpPr>
            <a:spLocks noGrp="1"/>
          </p:cNvSpPr>
          <p:nvPr>
            <p:ph type="title"/>
          </p:nvPr>
        </p:nvSpPr>
        <p:spPr/>
        <p:txBody>
          <a:bodyPr>
            <a:noAutofit/>
          </a:bodyPr>
          <a:lstStyle/>
          <a:p>
            <a:r>
              <a:rPr lang="en-US" sz="3200" dirty="0"/>
              <a:t>Example: Calculating Variance of Portfolio Expected Returns</a:t>
            </a:r>
            <a:endParaRPr lang="en-IN" sz="3200" dirty="0"/>
          </a:p>
        </p:txBody>
      </p:sp>
      <p:sp>
        <p:nvSpPr>
          <p:cNvPr id="3" name="Content Placeholder 2">
            <a:extLst>
              <a:ext uri="{FF2B5EF4-FFF2-40B4-BE49-F238E27FC236}">
                <a16:creationId xmlns:a16="http://schemas.microsoft.com/office/drawing/2014/main" id="{D5AE3339-C295-3C02-9EE3-FC049C5323A8}"/>
              </a:ext>
            </a:extLst>
          </p:cNvPr>
          <p:cNvSpPr>
            <a:spLocks noGrp="1"/>
          </p:cNvSpPr>
          <p:nvPr>
            <p:ph sz="quarter" idx="11"/>
          </p:nvPr>
        </p:nvSpPr>
        <p:spPr>
          <a:xfrm>
            <a:off x="342900" y="1276710"/>
            <a:ext cx="8458200" cy="2330196"/>
          </a:xfrm>
        </p:spPr>
        <p:txBody>
          <a:bodyPr/>
          <a:lstStyle/>
          <a:p>
            <a:pPr marL="292608" indent="-292608">
              <a:buFont typeface="Arial" panose="020B0604020202020204" pitchFamily="34" charset="0"/>
              <a:buChar char="•"/>
            </a:pPr>
            <a:r>
              <a:rPr lang="en-US" sz="1800" dirty="0"/>
              <a:t>Suppose we put half our money in Starcents and half in </a:t>
            </a:r>
            <a:r>
              <a:rPr lang="en-US" sz="1800" dirty="0" err="1"/>
              <a:t>Jpod</a:t>
            </a:r>
            <a:r>
              <a:rPr lang="en-US" sz="1800" dirty="0"/>
              <a:t>.</a:t>
            </a:r>
          </a:p>
          <a:p>
            <a:pPr marL="292608" indent="-292608">
              <a:buFont typeface="Arial" panose="020B0604020202020204" pitchFamily="34" charset="0"/>
              <a:buChar char="•"/>
            </a:pPr>
            <a:r>
              <a:rPr lang="en-US" sz="1800" dirty="0"/>
              <a:t>The expected portfolio return is 0.225, or 22.5%.</a:t>
            </a:r>
          </a:p>
          <a:p>
            <a:pPr marL="292608" indent="-292608">
              <a:buFont typeface="Arial" panose="020B0604020202020204" pitchFamily="34" charset="0"/>
              <a:buChar char="•"/>
            </a:pPr>
            <a:r>
              <a:rPr lang="en-US" sz="1800" dirty="0"/>
              <a:t>We might think that half of our money has a standard deviation of 45 percent and the other half has a standard deviation of 10 percent, or 27.5%.</a:t>
            </a:r>
          </a:p>
          <a:p>
            <a:pPr marL="292608" indent="-292608">
              <a:buFont typeface="Arial" panose="020B0604020202020204" pitchFamily="34" charset="0"/>
              <a:buChar char="•"/>
            </a:pPr>
            <a:r>
              <a:rPr lang="en-US" sz="1800" dirty="0"/>
              <a:t>This thinking is COMPLETELY incorrect!</a:t>
            </a:r>
          </a:p>
          <a:p>
            <a:pPr marL="292608" indent="-292608">
              <a:buFont typeface="Arial" panose="020B0604020202020204" pitchFamily="34" charset="0"/>
              <a:buChar char="•"/>
            </a:pPr>
            <a:r>
              <a:rPr lang="en-US" sz="1800" dirty="0"/>
              <a:t>Here’s how to calculate portfolio variance:</a:t>
            </a:r>
            <a:endParaRPr lang="en-IN" sz="1800" dirty="0"/>
          </a:p>
        </p:txBody>
      </p:sp>
      <p:pic>
        <p:nvPicPr>
          <p:cNvPr id="8" name="Picture 7" descr="An area chart shows the average annual standard deviation in percentage versus the number of stocks in portfolio.">
            <a:extLst>
              <a:ext uri="{FF2B5EF4-FFF2-40B4-BE49-F238E27FC236}">
                <a16:creationId xmlns:a16="http://schemas.microsoft.com/office/drawing/2014/main" id="{09D04E17-5A2C-D80A-34DC-E43AEB0E5970}"/>
              </a:ext>
            </a:extLst>
          </p:cNvPr>
          <p:cNvPicPr>
            <a:picLocks noChangeAspect="1"/>
          </p:cNvPicPr>
          <p:nvPr/>
        </p:nvPicPr>
        <p:blipFill>
          <a:blip r:embed="rId2"/>
          <a:stretch>
            <a:fillRect/>
          </a:stretch>
        </p:blipFill>
        <p:spPr>
          <a:xfrm>
            <a:off x="819350" y="3800654"/>
            <a:ext cx="6655308" cy="2330196"/>
          </a:xfrm>
          <a:prstGeom prst="rect">
            <a:avLst/>
          </a:prstGeom>
        </p:spPr>
      </p:pic>
      <p:sp>
        <p:nvSpPr>
          <p:cNvPr id="4" name="Content Placeholder 3">
            <a:extLst>
              <a:ext uri="{FF2B5EF4-FFF2-40B4-BE49-F238E27FC236}">
                <a16:creationId xmlns:a16="http://schemas.microsoft.com/office/drawing/2014/main" id="{C3704078-26B7-2BAE-9C2A-606F59D7DD1D}"/>
              </a:ext>
            </a:extLst>
          </p:cNvPr>
          <p:cNvSpPr>
            <a:spLocks noGrp="1"/>
          </p:cNvSpPr>
          <p:nvPr>
            <p:ph sz="quarter" idx="14"/>
          </p:nvPr>
        </p:nvSpPr>
        <p:spPr>
          <a:xfrm>
            <a:off x="7501376" y="4004185"/>
            <a:ext cx="1480876" cy="1136033"/>
          </a:xfrm>
          <a:ln>
            <a:solidFill>
              <a:srgbClr val="A9131A"/>
            </a:solidFill>
          </a:ln>
        </p:spPr>
        <p:txBody>
          <a:bodyPr/>
          <a:lstStyle/>
          <a:p>
            <a:r>
              <a:rPr lang="en-US" sz="1800" dirty="0">
                <a:solidFill>
                  <a:srgbClr val="A9131A"/>
                </a:solidFill>
              </a:rPr>
              <a:t>The portfolio standard deviation is 17.5%</a:t>
            </a:r>
            <a:endParaRPr lang="en-IN" sz="1800" dirty="0">
              <a:solidFill>
                <a:srgbClr val="A9131A"/>
              </a:solidFill>
            </a:endParaRPr>
          </a:p>
        </p:txBody>
      </p:sp>
      <p:sp>
        <p:nvSpPr>
          <p:cNvPr id="9" name="Text Placeholder 8">
            <a:extLst>
              <a:ext uri="{FF2B5EF4-FFF2-40B4-BE49-F238E27FC236}">
                <a16:creationId xmlns:a16="http://schemas.microsoft.com/office/drawing/2014/main" id="{E94AAA7C-2CC2-2C75-50A2-712B3619146E}"/>
              </a:ext>
            </a:extLst>
          </p:cNvPr>
          <p:cNvSpPr>
            <a:spLocks noGrp="1"/>
          </p:cNvSpPr>
          <p:nvPr>
            <p:ph type="body" sz="quarter" idx="12"/>
          </p:nvPr>
        </p:nvSpPr>
        <p:spPr>
          <a:xfrm>
            <a:off x="2907190" y="6344649"/>
            <a:ext cx="3329619" cy="259080"/>
          </a:xfrm>
        </p:spPr>
        <p:txBody>
          <a:bodyPr/>
          <a:lstStyle/>
          <a:p>
            <a:r>
              <a:rPr lang="en-US" sz="1200" dirty="0">
                <a:hlinkClick r:id="rId3" action="ppaction://hlinksldjump"/>
              </a:rPr>
              <a:t>Access the text alternative for slide images.</a:t>
            </a:r>
          </a:p>
        </p:txBody>
      </p:sp>
      <p:sp>
        <p:nvSpPr>
          <p:cNvPr id="7" name="Slide Number Placeholder 6">
            <a:extLst>
              <a:ext uri="{FF2B5EF4-FFF2-40B4-BE49-F238E27FC236}">
                <a16:creationId xmlns:a16="http://schemas.microsoft.com/office/drawing/2014/main" id="{70A1A278-B1B8-1CD7-7DDA-2E7A1E5D3CB0}"/>
              </a:ext>
            </a:extLst>
          </p:cNvPr>
          <p:cNvSpPr>
            <a:spLocks noGrp="1"/>
          </p:cNvSpPr>
          <p:nvPr>
            <p:ph type="sldNum" sz="quarter" idx="10"/>
          </p:nvPr>
        </p:nvSpPr>
        <p:spPr/>
        <p:txBody>
          <a:bodyPr/>
          <a:lstStyle/>
          <a:p>
            <a:fld id="{68151E55-6873-49E2-B8D5-2F265E6F1973}" type="slidenum">
              <a:rPr lang="en-US" smtClean="0"/>
              <a:t>19</a:t>
            </a:fld>
            <a:endParaRPr lang="en-US"/>
          </a:p>
        </p:txBody>
      </p:sp>
    </p:spTree>
    <p:extLst>
      <p:ext uri="{BB962C8B-B14F-4D97-AF65-F5344CB8AC3E}">
        <p14:creationId xmlns:p14="http://schemas.microsoft.com/office/powerpoint/2010/main" val="2273571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85FBA-EADA-45D5-8E9E-1B7E155A2664}"/>
              </a:ext>
            </a:extLst>
          </p:cNvPr>
          <p:cNvSpPr>
            <a:spLocks noGrp="1"/>
          </p:cNvSpPr>
          <p:nvPr>
            <p:ph type="title"/>
          </p:nvPr>
        </p:nvSpPr>
        <p:spPr/>
        <p:txBody>
          <a:bodyPr>
            <a:noAutofit/>
          </a:bodyPr>
          <a:lstStyle/>
          <a:p>
            <a:r>
              <a:rPr lang="en-US" sz="3200" dirty="0"/>
              <a:t>Diversification and Risky Asset Allocation</a:t>
            </a:r>
          </a:p>
        </p:txBody>
      </p:sp>
      <p:sp>
        <p:nvSpPr>
          <p:cNvPr id="3" name="Content Placeholder 2">
            <a:extLst>
              <a:ext uri="{FF2B5EF4-FFF2-40B4-BE49-F238E27FC236}">
                <a16:creationId xmlns:a16="http://schemas.microsoft.com/office/drawing/2014/main" id="{393B2DCB-A235-4FE4-8944-7AFA083854C1}"/>
              </a:ext>
            </a:extLst>
          </p:cNvPr>
          <p:cNvSpPr>
            <a:spLocks noGrp="1"/>
          </p:cNvSpPr>
          <p:nvPr>
            <p:ph sz="quarter" idx="11"/>
          </p:nvPr>
        </p:nvSpPr>
        <p:spPr>
          <a:xfrm>
            <a:off x="1744719" y="1857154"/>
            <a:ext cx="5423338" cy="856891"/>
          </a:xfrm>
        </p:spPr>
        <p:txBody>
          <a:bodyPr/>
          <a:lstStyle/>
          <a:p>
            <a:r>
              <a:rPr lang="en-US" b="1" i="1" dirty="0"/>
              <a:t>“It is the part of a wise man not to venture all his eggs in one basket.”</a:t>
            </a:r>
          </a:p>
        </p:txBody>
      </p:sp>
      <p:sp>
        <p:nvSpPr>
          <p:cNvPr id="4" name="Content Placeholder 3">
            <a:extLst>
              <a:ext uri="{FF2B5EF4-FFF2-40B4-BE49-F238E27FC236}">
                <a16:creationId xmlns:a16="http://schemas.microsoft.com/office/drawing/2014/main" id="{6EC7C85B-43BB-4310-9EF5-261FF2C77226}"/>
              </a:ext>
            </a:extLst>
          </p:cNvPr>
          <p:cNvSpPr>
            <a:spLocks noGrp="1"/>
          </p:cNvSpPr>
          <p:nvPr>
            <p:ph sz="quarter" idx="14"/>
          </p:nvPr>
        </p:nvSpPr>
        <p:spPr>
          <a:xfrm>
            <a:off x="1744718" y="2895033"/>
            <a:ext cx="5423339" cy="470653"/>
          </a:xfrm>
        </p:spPr>
        <p:txBody>
          <a:bodyPr/>
          <a:lstStyle/>
          <a:p>
            <a:pPr algn="r"/>
            <a:r>
              <a:rPr lang="en-US" i="1" dirty="0"/>
              <a:t>–Miguel de Cervantes</a:t>
            </a:r>
          </a:p>
        </p:txBody>
      </p:sp>
      <p:sp>
        <p:nvSpPr>
          <p:cNvPr id="7" name="Slide Number Placeholder 6">
            <a:extLst>
              <a:ext uri="{FF2B5EF4-FFF2-40B4-BE49-F238E27FC236}">
                <a16:creationId xmlns:a16="http://schemas.microsoft.com/office/drawing/2014/main" id="{E318EFB2-C232-484C-A9DF-4B685EA43C06}"/>
              </a:ext>
            </a:extLst>
          </p:cNvPr>
          <p:cNvSpPr>
            <a:spLocks noGrp="1"/>
          </p:cNvSpPr>
          <p:nvPr>
            <p:ph type="sldNum" sz="quarter" idx="10"/>
          </p:nvPr>
        </p:nvSpPr>
        <p:spPr/>
        <p:txBody>
          <a:bodyPr/>
          <a:lstStyle/>
          <a:p>
            <a:fld id="{68151E55-6873-49E2-B8D5-2F265E6F1973}" type="slidenum">
              <a:rPr lang="en-US" smtClean="0"/>
              <a:t>2</a:t>
            </a:fld>
            <a:endParaRPr lang="en-US"/>
          </a:p>
        </p:txBody>
      </p:sp>
    </p:spTree>
    <p:extLst>
      <p:ext uri="{BB962C8B-B14F-4D97-AF65-F5344CB8AC3E}">
        <p14:creationId xmlns:p14="http://schemas.microsoft.com/office/powerpoint/2010/main" val="28356802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FDB0D-7F55-9BF2-83AF-37DC42099B81}"/>
              </a:ext>
            </a:extLst>
          </p:cNvPr>
          <p:cNvSpPr>
            <a:spLocks noGrp="1"/>
          </p:cNvSpPr>
          <p:nvPr>
            <p:ph type="title"/>
          </p:nvPr>
        </p:nvSpPr>
        <p:spPr/>
        <p:txBody>
          <a:bodyPr>
            <a:noAutofit/>
          </a:bodyPr>
          <a:lstStyle/>
          <a:p>
            <a:r>
              <a:rPr lang="en-US" sz="3200" dirty="0"/>
              <a:t>Example 2 Calculating Variance of Portfolio Expected Returns</a:t>
            </a:r>
            <a:endParaRPr lang="en-IN" sz="3200" dirty="0"/>
          </a:p>
        </p:txBody>
      </p:sp>
      <p:sp>
        <p:nvSpPr>
          <p:cNvPr id="3" name="Content Placeholder 2">
            <a:extLst>
              <a:ext uri="{FF2B5EF4-FFF2-40B4-BE49-F238E27FC236}">
                <a16:creationId xmlns:a16="http://schemas.microsoft.com/office/drawing/2014/main" id="{0B9E1B7C-07D1-757B-52BD-3BC6E7A5557D}"/>
              </a:ext>
            </a:extLst>
          </p:cNvPr>
          <p:cNvSpPr>
            <a:spLocks noGrp="1"/>
          </p:cNvSpPr>
          <p:nvPr>
            <p:ph sz="quarter" idx="11"/>
          </p:nvPr>
        </p:nvSpPr>
        <p:spPr>
          <a:xfrm>
            <a:off x="342899" y="1276710"/>
            <a:ext cx="8459457" cy="702816"/>
          </a:xfrm>
        </p:spPr>
        <p:txBody>
          <a:bodyPr/>
          <a:lstStyle/>
          <a:p>
            <a:pPr marL="292608" indent="-292608">
              <a:buFont typeface="Arial" panose="020B0604020202020204" pitchFamily="34" charset="0"/>
              <a:buChar char="•"/>
            </a:pPr>
            <a:r>
              <a:rPr lang="en-US" sz="2000" b="1" dirty="0">
                <a:solidFill>
                  <a:srgbClr val="A9131A"/>
                </a:solidFill>
              </a:rPr>
              <a:t>It is possible to construct a portfolio of risky assets with zero portfolio variance!</a:t>
            </a:r>
            <a:r>
              <a:rPr lang="en-US" sz="2000" dirty="0"/>
              <a:t> </a:t>
            </a:r>
            <a:r>
              <a:rPr lang="en-US" sz="2000" b="1" dirty="0">
                <a:solidFill>
                  <a:srgbClr val="002060"/>
                </a:solidFill>
              </a:rPr>
              <a:t>What? How?</a:t>
            </a:r>
            <a:r>
              <a:rPr lang="en-US" sz="2000" dirty="0"/>
              <a:t> (Open this spreadsheet, scroll up,</a:t>
            </a:r>
            <a:endParaRPr lang="en-IN" sz="2000" dirty="0"/>
          </a:p>
        </p:txBody>
      </p:sp>
      <p:sp>
        <p:nvSpPr>
          <p:cNvPr id="4" name="Content Placeholder 3">
            <a:extLst>
              <a:ext uri="{FF2B5EF4-FFF2-40B4-BE49-F238E27FC236}">
                <a16:creationId xmlns:a16="http://schemas.microsoft.com/office/drawing/2014/main" id="{0B8E29C3-B118-CAC6-9D46-AC160BE88683}"/>
              </a:ext>
            </a:extLst>
          </p:cNvPr>
          <p:cNvSpPr>
            <a:spLocks noGrp="1"/>
          </p:cNvSpPr>
          <p:nvPr>
            <p:ph sz="quarter" idx="14"/>
          </p:nvPr>
        </p:nvSpPr>
        <p:spPr>
          <a:xfrm>
            <a:off x="342899" y="2030304"/>
            <a:ext cx="4269294" cy="331060"/>
          </a:xfrm>
        </p:spPr>
        <p:txBody>
          <a:bodyPr tIns="0" rIns="0"/>
          <a:lstStyle/>
          <a:p>
            <a:pPr marL="292608"/>
            <a:r>
              <a:rPr lang="en-US" sz="2000" dirty="0"/>
              <a:t>and set the weight in Starcents to</a:t>
            </a:r>
            <a:endParaRPr lang="en-IN" sz="2000" dirty="0"/>
          </a:p>
        </p:txBody>
      </p:sp>
      <p:graphicFrame>
        <p:nvGraphicFramePr>
          <p:cNvPr id="13" name="Object 12">
            <a:extLst>
              <a:ext uri="{FF2B5EF4-FFF2-40B4-BE49-F238E27FC236}">
                <a16:creationId xmlns:a16="http://schemas.microsoft.com/office/drawing/2014/main" id="{82DF46E3-23EF-7E47-65D5-79CC49910E10}"/>
              </a:ext>
            </a:extLst>
          </p:cNvPr>
          <p:cNvGraphicFramePr>
            <a:graphicFrameLocks noChangeAspect="1"/>
          </p:cNvGraphicFramePr>
          <p:nvPr>
            <p:extLst>
              <p:ext uri="{D42A27DB-BD31-4B8C-83A1-F6EECF244321}">
                <p14:modId xmlns:p14="http://schemas.microsoft.com/office/powerpoint/2010/main" val="3229893883"/>
              </p:ext>
            </p:extLst>
          </p:nvPr>
        </p:nvGraphicFramePr>
        <p:xfrm>
          <a:off x="4678134" y="2039110"/>
          <a:ext cx="952500" cy="317500"/>
        </p:xfrm>
        <a:graphic>
          <a:graphicData uri="http://schemas.openxmlformats.org/presentationml/2006/ole">
            <mc:AlternateContent xmlns:mc="http://schemas.openxmlformats.org/markup-compatibility/2006">
              <mc:Choice xmlns:v="urn:schemas-microsoft-com:vml" Requires="v">
                <p:oleObj spid="_x0000_s8196" name="Equation" r:id="rId3" imgW="952200" imgH="317160" progId="Equation.DSMT4">
                  <p:embed/>
                </p:oleObj>
              </mc:Choice>
              <mc:Fallback>
                <p:oleObj name="Equation" r:id="rId3" imgW="952200" imgH="317160" progId="Equation.DSMT4">
                  <p:embed/>
                  <p:pic>
                    <p:nvPicPr>
                      <p:cNvPr id="0" name=""/>
                      <p:cNvPicPr/>
                      <p:nvPr/>
                    </p:nvPicPr>
                    <p:blipFill>
                      <a:blip r:embed="rId4"/>
                      <a:stretch>
                        <a:fillRect/>
                      </a:stretch>
                    </p:blipFill>
                    <p:spPr>
                      <a:xfrm>
                        <a:off x="4678134" y="2039110"/>
                        <a:ext cx="952500" cy="3175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E3E2E292-2EC2-EF7E-D93C-312EF33E487C}"/>
              </a:ext>
            </a:extLst>
          </p:cNvPr>
          <p:cNvSpPr>
            <a:spLocks noGrp="1"/>
          </p:cNvSpPr>
          <p:nvPr>
            <p:ph sz="quarter" idx="15"/>
          </p:nvPr>
        </p:nvSpPr>
        <p:spPr>
          <a:xfrm>
            <a:off x="342900" y="2458819"/>
            <a:ext cx="8458200" cy="384865"/>
          </a:xfrm>
        </p:spPr>
        <p:txBody>
          <a:bodyPr/>
          <a:lstStyle/>
          <a:p>
            <a:pPr marL="292608" indent="-292608">
              <a:buFont typeface="Arial" panose="020B0604020202020204" pitchFamily="34" charset="0"/>
              <a:buChar char="•"/>
            </a:pPr>
            <a:r>
              <a:rPr lang="en-US" sz="2000" dirty="0"/>
              <a:t>Notice that the return of the portfolio in this case is 0.209, or 20.9%.</a:t>
            </a:r>
            <a:endParaRPr lang="en-IN" sz="2000" dirty="0"/>
          </a:p>
        </p:txBody>
      </p:sp>
      <p:pic>
        <p:nvPicPr>
          <p:cNvPr id="14" name="Picture 13" descr="A set of three line graphs show returns versus time for perfect positive, perfect negative, and zero correlations.">
            <a:extLst>
              <a:ext uri="{FF2B5EF4-FFF2-40B4-BE49-F238E27FC236}">
                <a16:creationId xmlns:a16="http://schemas.microsoft.com/office/drawing/2014/main" id="{3E8789E0-FCB9-9A68-4457-75E2881FC0CA}"/>
              </a:ext>
            </a:extLst>
          </p:cNvPr>
          <p:cNvPicPr>
            <a:picLocks noChangeAspect="1"/>
          </p:cNvPicPr>
          <p:nvPr/>
        </p:nvPicPr>
        <p:blipFill>
          <a:blip r:embed="rId5"/>
          <a:stretch>
            <a:fillRect/>
          </a:stretch>
        </p:blipFill>
        <p:spPr>
          <a:xfrm>
            <a:off x="1265682" y="2991383"/>
            <a:ext cx="6612636" cy="2343912"/>
          </a:xfrm>
          <a:prstGeom prst="rect">
            <a:avLst/>
          </a:prstGeom>
        </p:spPr>
      </p:pic>
      <p:sp>
        <p:nvSpPr>
          <p:cNvPr id="6" name="Content Placeholder 5">
            <a:extLst>
              <a:ext uri="{FF2B5EF4-FFF2-40B4-BE49-F238E27FC236}">
                <a16:creationId xmlns:a16="http://schemas.microsoft.com/office/drawing/2014/main" id="{1B247E17-2A47-59CE-B2F3-EE82EB1A7B41}"/>
              </a:ext>
            </a:extLst>
          </p:cNvPr>
          <p:cNvSpPr>
            <a:spLocks noGrp="1"/>
          </p:cNvSpPr>
          <p:nvPr>
            <p:ph sz="quarter" idx="16"/>
          </p:nvPr>
        </p:nvSpPr>
        <p:spPr>
          <a:xfrm>
            <a:off x="342900" y="5432750"/>
            <a:ext cx="8458200" cy="698500"/>
          </a:xfrm>
        </p:spPr>
        <p:txBody>
          <a:bodyPr/>
          <a:lstStyle/>
          <a:p>
            <a:r>
              <a:rPr lang="en-US" sz="2000" b="1" dirty="0">
                <a:solidFill>
                  <a:srgbClr val="A9131A"/>
                </a:solidFill>
              </a:rPr>
              <a:t>Financial Alchemy: Mixing two risky assets just right, and out comes a riskless portfolio.</a:t>
            </a:r>
            <a:endParaRPr lang="en-IN" sz="2000" b="1" dirty="0">
              <a:solidFill>
                <a:srgbClr val="A9131A"/>
              </a:solidFill>
            </a:endParaRPr>
          </a:p>
        </p:txBody>
      </p:sp>
      <p:sp>
        <p:nvSpPr>
          <p:cNvPr id="20" name="Text Placeholder 19">
            <a:extLst>
              <a:ext uri="{FF2B5EF4-FFF2-40B4-BE49-F238E27FC236}">
                <a16:creationId xmlns:a16="http://schemas.microsoft.com/office/drawing/2014/main" id="{D8EBCD8B-7965-AA80-0806-A4B83E4EE5E1}"/>
              </a:ext>
            </a:extLst>
          </p:cNvPr>
          <p:cNvSpPr>
            <a:spLocks noGrp="1"/>
          </p:cNvSpPr>
          <p:nvPr>
            <p:ph type="body" sz="quarter" idx="12"/>
          </p:nvPr>
        </p:nvSpPr>
        <p:spPr>
          <a:xfrm>
            <a:off x="2993818" y="6324600"/>
            <a:ext cx="3156364" cy="230204"/>
          </a:xfrm>
        </p:spPr>
        <p:txBody>
          <a:bodyPr/>
          <a:lstStyle/>
          <a:p>
            <a:r>
              <a:rPr lang="en-US" sz="1200" dirty="0">
                <a:hlinkClick r:id="rId6" action="ppaction://hlinksldjump"/>
              </a:rPr>
              <a:t>Access the text alternative for slide images.</a:t>
            </a:r>
          </a:p>
        </p:txBody>
      </p:sp>
      <p:sp>
        <p:nvSpPr>
          <p:cNvPr id="11" name="Slide Number Placeholder 10">
            <a:extLst>
              <a:ext uri="{FF2B5EF4-FFF2-40B4-BE49-F238E27FC236}">
                <a16:creationId xmlns:a16="http://schemas.microsoft.com/office/drawing/2014/main" id="{ADC4BC7F-B6C7-65EC-018A-F053E2DE67BB}"/>
              </a:ext>
            </a:extLst>
          </p:cNvPr>
          <p:cNvSpPr>
            <a:spLocks noGrp="1"/>
          </p:cNvSpPr>
          <p:nvPr>
            <p:ph type="sldNum" sz="quarter" idx="10"/>
          </p:nvPr>
        </p:nvSpPr>
        <p:spPr/>
        <p:txBody>
          <a:bodyPr/>
          <a:lstStyle/>
          <a:p>
            <a:fld id="{68151E55-6873-49E2-B8D5-2F265E6F1973}" type="slidenum">
              <a:rPr lang="en-US" smtClean="0"/>
              <a:t>20</a:t>
            </a:fld>
            <a:endParaRPr lang="en-US" dirty="0"/>
          </a:p>
        </p:txBody>
      </p:sp>
    </p:spTree>
    <p:extLst>
      <p:ext uri="{BB962C8B-B14F-4D97-AF65-F5344CB8AC3E}">
        <p14:creationId xmlns:p14="http://schemas.microsoft.com/office/powerpoint/2010/main" val="16026937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048A8-52CA-BFD8-BDBC-DE2FE08CD4C1}"/>
              </a:ext>
            </a:extLst>
          </p:cNvPr>
          <p:cNvSpPr>
            <a:spLocks noGrp="1"/>
          </p:cNvSpPr>
          <p:nvPr>
            <p:ph type="title"/>
          </p:nvPr>
        </p:nvSpPr>
        <p:spPr/>
        <p:txBody>
          <a:bodyPr>
            <a:normAutofit/>
          </a:bodyPr>
          <a:lstStyle/>
          <a:p>
            <a:r>
              <a:rPr lang="en-IN" sz="3600" dirty="0"/>
              <a:t>Diversification and Risk, 1.</a:t>
            </a:r>
          </a:p>
        </p:txBody>
      </p:sp>
      <p:graphicFrame>
        <p:nvGraphicFramePr>
          <p:cNvPr id="9" name="Table 9">
            <a:extLst>
              <a:ext uri="{FF2B5EF4-FFF2-40B4-BE49-F238E27FC236}">
                <a16:creationId xmlns:a16="http://schemas.microsoft.com/office/drawing/2014/main" id="{7637A425-015B-F7E6-3638-B7A9A29555F6}"/>
              </a:ext>
            </a:extLst>
          </p:cNvPr>
          <p:cNvGraphicFramePr>
            <a:graphicFrameLocks noGrp="1"/>
          </p:cNvGraphicFramePr>
          <p:nvPr>
            <p:extLst>
              <p:ext uri="{D42A27DB-BD31-4B8C-83A1-F6EECF244321}">
                <p14:modId xmlns:p14="http://schemas.microsoft.com/office/powerpoint/2010/main" val="890671494"/>
              </p:ext>
            </p:extLst>
          </p:nvPr>
        </p:nvGraphicFramePr>
        <p:xfrm>
          <a:off x="352248" y="1260475"/>
          <a:ext cx="8182152" cy="4450080"/>
        </p:xfrm>
        <a:graphic>
          <a:graphicData uri="http://schemas.openxmlformats.org/drawingml/2006/table">
            <a:tbl>
              <a:tblPr firstRow="1" bandRow="1">
                <a:tableStyleId>{5C22544A-7EE6-4342-B048-85BDC9FD1C3A}</a:tableStyleId>
              </a:tblPr>
              <a:tblGrid>
                <a:gridCol w="1677519">
                  <a:extLst>
                    <a:ext uri="{9D8B030D-6E8A-4147-A177-3AD203B41FA5}">
                      <a16:colId xmlns:a16="http://schemas.microsoft.com/office/drawing/2014/main" val="117679554"/>
                    </a:ext>
                  </a:extLst>
                </a:gridCol>
                <a:gridCol w="3415740">
                  <a:extLst>
                    <a:ext uri="{9D8B030D-6E8A-4147-A177-3AD203B41FA5}">
                      <a16:colId xmlns:a16="http://schemas.microsoft.com/office/drawing/2014/main" val="4124844771"/>
                    </a:ext>
                  </a:extLst>
                </a:gridCol>
                <a:gridCol w="3088893">
                  <a:extLst>
                    <a:ext uri="{9D8B030D-6E8A-4147-A177-3AD203B41FA5}">
                      <a16:colId xmlns:a16="http://schemas.microsoft.com/office/drawing/2014/main" val="1831182073"/>
                    </a:ext>
                  </a:extLst>
                </a:gridCol>
              </a:tblGrid>
              <a:tr h="224248">
                <a:tc>
                  <a:txBody>
                    <a:bodyPr/>
                    <a:lstStyle/>
                    <a:p>
                      <a:pPr algn="ctr"/>
                      <a:r>
                        <a:rPr lang="en-IN" sz="1000" dirty="0"/>
                        <a:t>(1) </a:t>
                      </a:r>
                    </a:p>
                    <a:p>
                      <a:pPr algn="ctr"/>
                      <a:r>
                        <a:rPr lang="en-IN" sz="1000" dirty="0"/>
                        <a:t>Number of Stocks in Portfolio</a:t>
                      </a:r>
                    </a:p>
                  </a:txBody>
                  <a:tcPr/>
                </a:tc>
                <a:tc>
                  <a:txBody>
                    <a:bodyPr/>
                    <a:lstStyle/>
                    <a:p>
                      <a:pPr algn="ctr"/>
                      <a:r>
                        <a:rPr lang="en-IN" sz="1000" dirty="0"/>
                        <a:t>(2) </a:t>
                      </a:r>
                    </a:p>
                    <a:p>
                      <a:pPr algn="ctr"/>
                      <a:r>
                        <a:rPr lang="en-IN" sz="1000" dirty="0"/>
                        <a:t>Average Standard Deviation of Annual  Portfolio Returns</a:t>
                      </a:r>
                    </a:p>
                  </a:txBody>
                  <a:tcPr/>
                </a:tc>
                <a:tc>
                  <a:txBody>
                    <a:bodyPr/>
                    <a:lstStyle/>
                    <a:p>
                      <a:pPr algn="ctr"/>
                      <a:r>
                        <a:rPr lang="en-IN" sz="1000" dirty="0"/>
                        <a:t>(3)</a:t>
                      </a:r>
                    </a:p>
                    <a:p>
                      <a:pPr algn="ctr"/>
                      <a:r>
                        <a:rPr lang="en-IN" sz="1000" dirty="0"/>
                        <a:t>Ratio of Portfolio Standard Deviation to of a Single Stock</a:t>
                      </a:r>
                    </a:p>
                  </a:txBody>
                  <a:tcPr/>
                </a:tc>
                <a:extLst>
                  <a:ext uri="{0D108BD9-81ED-4DB2-BD59-A6C34878D82A}">
                    <a16:rowId xmlns:a16="http://schemas.microsoft.com/office/drawing/2014/main" val="3608869948"/>
                  </a:ext>
                </a:extLst>
              </a:tr>
              <a:tr h="134549">
                <a:tc>
                  <a:txBody>
                    <a:bodyPr/>
                    <a:lstStyle/>
                    <a:p>
                      <a:pPr algn="ctr"/>
                      <a:r>
                        <a:rPr lang="en-IN" sz="1000" dirty="0"/>
                        <a:t>1</a:t>
                      </a:r>
                    </a:p>
                  </a:txBody>
                  <a:tcPr/>
                </a:tc>
                <a:tc>
                  <a:txBody>
                    <a:bodyPr/>
                    <a:lstStyle/>
                    <a:p>
                      <a:pPr algn="ctr"/>
                      <a:r>
                        <a:rPr lang="en-IN" sz="1000" dirty="0"/>
                        <a:t>49.24%</a:t>
                      </a:r>
                    </a:p>
                  </a:txBody>
                  <a:tcPr/>
                </a:tc>
                <a:tc>
                  <a:txBody>
                    <a:bodyPr/>
                    <a:lstStyle/>
                    <a:p>
                      <a:pPr algn="ctr"/>
                      <a:r>
                        <a:rPr lang="en-IN" sz="1000" dirty="0"/>
                        <a:t>1.00</a:t>
                      </a:r>
                    </a:p>
                  </a:txBody>
                  <a:tcPr/>
                </a:tc>
                <a:extLst>
                  <a:ext uri="{0D108BD9-81ED-4DB2-BD59-A6C34878D82A}">
                    <a16:rowId xmlns:a16="http://schemas.microsoft.com/office/drawing/2014/main" val="2437771856"/>
                  </a:ext>
                </a:extLst>
              </a:tr>
              <a:tr h="134549">
                <a:tc>
                  <a:txBody>
                    <a:bodyPr/>
                    <a:lstStyle/>
                    <a:p>
                      <a:pPr algn="ctr"/>
                      <a:r>
                        <a:rPr lang="en-IN" sz="1000" dirty="0"/>
                        <a:t>2</a:t>
                      </a:r>
                    </a:p>
                  </a:txBody>
                  <a:tcPr/>
                </a:tc>
                <a:tc>
                  <a:txBody>
                    <a:bodyPr/>
                    <a:lstStyle/>
                    <a:p>
                      <a:pPr algn="ctr"/>
                      <a:r>
                        <a:rPr lang="en-IN" sz="1000" dirty="0"/>
                        <a:t>37.36</a:t>
                      </a:r>
                    </a:p>
                  </a:txBody>
                  <a:tcPr/>
                </a:tc>
                <a:tc>
                  <a:txBody>
                    <a:bodyPr/>
                    <a:lstStyle/>
                    <a:p>
                      <a:pPr algn="ctr"/>
                      <a:r>
                        <a:rPr lang="en-IN" sz="1000" dirty="0"/>
                        <a:t>.76</a:t>
                      </a:r>
                    </a:p>
                  </a:txBody>
                  <a:tcPr/>
                </a:tc>
                <a:extLst>
                  <a:ext uri="{0D108BD9-81ED-4DB2-BD59-A6C34878D82A}">
                    <a16:rowId xmlns:a16="http://schemas.microsoft.com/office/drawing/2014/main" val="2272333710"/>
                  </a:ext>
                </a:extLst>
              </a:tr>
              <a:tr h="134549">
                <a:tc>
                  <a:txBody>
                    <a:bodyPr/>
                    <a:lstStyle/>
                    <a:p>
                      <a:pPr algn="ctr"/>
                      <a:r>
                        <a:rPr lang="en-IN" sz="1000" dirty="0"/>
                        <a:t>4</a:t>
                      </a:r>
                    </a:p>
                  </a:txBody>
                  <a:tcPr/>
                </a:tc>
                <a:tc>
                  <a:txBody>
                    <a:bodyPr/>
                    <a:lstStyle/>
                    <a:p>
                      <a:pPr algn="ctr"/>
                      <a:r>
                        <a:rPr lang="en-IN" sz="1000" dirty="0"/>
                        <a:t>29.69</a:t>
                      </a:r>
                    </a:p>
                  </a:txBody>
                  <a:tcPr/>
                </a:tc>
                <a:tc>
                  <a:txBody>
                    <a:bodyPr/>
                    <a:lstStyle/>
                    <a:p>
                      <a:pPr algn="ctr"/>
                      <a:r>
                        <a:rPr lang="en-IN" sz="1000" dirty="0"/>
                        <a:t>.60</a:t>
                      </a:r>
                    </a:p>
                  </a:txBody>
                  <a:tcPr/>
                </a:tc>
                <a:extLst>
                  <a:ext uri="{0D108BD9-81ED-4DB2-BD59-A6C34878D82A}">
                    <a16:rowId xmlns:a16="http://schemas.microsoft.com/office/drawing/2014/main" val="1819053152"/>
                  </a:ext>
                </a:extLst>
              </a:tr>
              <a:tr h="134549">
                <a:tc>
                  <a:txBody>
                    <a:bodyPr/>
                    <a:lstStyle/>
                    <a:p>
                      <a:pPr algn="ctr"/>
                      <a:r>
                        <a:rPr lang="en-IN" sz="1000" dirty="0"/>
                        <a:t>6</a:t>
                      </a:r>
                    </a:p>
                  </a:txBody>
                  <a:tcPr/>
                </a:tc>
                <a:tc>
                  <a:txBody>
                    <a:bodyPr/>
                    <a:lstStyle/>
                    <a:p>
                      <a:pPr algn="ctr"/>
                      <a:r>
                        <a:rPr lang="en-IN" sz="1000" dirty="0"/>
                        <a:t>26.64</a:t>
                      </a:r>
                    </a:p>
                  </a:txBody>
                  <a:tcPr/>
                </a:tc>
                <a:tc>
                  <a:txBody>
                    <a:bodyPr/>
                    <a:lstStyle/>
                    <a:p>
                      <a:pPr algn="ctr"/>
                      <a:r>
                        <a:rPr lang="en-IN" sz="1000" dirty="0"/>
                        <a:t>.54</a:t>
                      </a:r>
                    </a:p>
                  </a:txBody>
                  <a:tcPr/>
                </a:tc>
                <a:extLst>
                  <a:ext uri="{0D108BD9-81ED-4DB2-BD59-A6C34878D82A}">
                    <a16:rowId xmlns:a16="http://schemas.microsoft.com/office/drawing/2014/main" val="881083126"/>
                  </a:ext>
                </a:extLst>
              </a:tr>
              <a:tr h="134549">
                <a:tc>
                  <a:txBody>
                    <a:bodyPr/>
                    <a:lstStyle/>
                    <a:p>
                      <a:pPr algn="ctr"/>
                      <a:r>
                        <a:rPr lang="en-IN" sz="1000" dirty="0"/>
                        <a:t>8</a:t>
                      </a:r>
                    </a:p>
                  </a:txBody>
                  <a:tcPr/>
                </a:tc>
                <a:tc>
                  <a:txBody>
                    <a:bodyPr/>
                    <a:lstStyle/>
                    <a:p>
                      <a:pPr algn="ctr"/>
                      <a:r>
                        <a:rPr lang="en-IN" sz="1000" dirty="0"/>
                        <a:t>24.98</a:t>
                      </a:r>
                    </a:p>
                  </a:txBody>
                  <a:tcPr/>
                </a:tc>
                <a:tc>
                  <a:txBody>
                    <a:bodyPr/>
                    <a:lstStyle/>
                    <a:p>
                      <a:pPr algn="ctr"/>
                      <a:r>
                        <a:rPr lang="en-IN" sz="1000" dirty="0"/>
                        <a:t>.51</a:t>
                      </a:r>
                    </a:p>
                  </a:txBody>
                  <a:tcPr/>
                </a:tc>
                <a:extLst>
                  <a:ext uri="{0D108BD9-81ED-4DB2-BD59-A6C34878D82A}">
                    <a16:rowId xmlns:a16="http://schemas.microsoft.com/office/drawing/2014/main" val="311912118"/>
                  </a:ext>
                </a:extLst>
              </a:tr>
              <a:tr h="134549">
                <a:tc>
                  <a:txBody>
                    <a:bodyPr/>
                    <a:lstStyle/>
                    <a:p>
                      <a:pPr algn="ctr"/>
                      <a:r>
                        <a:rPr lang="en-IN" sz="1000" dirty="0"/>
                        <a:t>10</a:t>
                      </a:r>
                    </a:p>
                  </a:txBody>
                  <a:tcPr/>
                </a:tc>
                <a:tc>
                  <a:txBody>
                    <a:bodyPr/>
                    <a:lstStyle/>
                    <a:p>
                      <a:pPr algn="ctr"/>
                      <a:r>
                        <a:rPr lang="en-IN" sz="1000" dirty="0"/>
                        <a:t>23.93</a:t>
                      </a:r>
                    </a:p>
                  </a:txBody>
                  <a:tcPr/>
                </a:tc>
                <a:tc>
                  <a:txBody>
                    <a:bodyPr/>
                    <a:lstStyle/>
                    <a:p>
                      <a:pPr algn="ctr"/>
                      <a:r>
                        <a:rPr lang="en-IN" sz="1000" dirty="0"/>
                        <a:t>.49</a:t>
                      </a:r>
                    </a:p>
                  </a:txBody>
                  <a:tcPr/>
                </a:tc>
                <a:extLst>
                  <a:ext uri="{0D108BD9-81ED-4DB2-BD59-A6C34878D82A}">
                    <a16:rowId xmlns:a16="http://schemas.microsoft.com/office/drawing/2014/main" val="2020903981"/>
                  </a:ext>
                </a:extLst>
              </a:tr>
              <a:tr h="134549">
                <a:tc>
                  <a:txBody>
                    <a:bodyPr/>
                    <a:lstStyle/>
                    <a:p>
                      <a:pPr algn="ctr"/>
                      <a:r>
                        <a:rPr lang="en-IN" sz="1000" dirty="0"/>
                        <a:t>20</a:t>
                      </a:r>
                    </a:p>
                  </a:txBody>
                  <a:tcPr/>
                </a:tc>
                <a:tc>
                  <a:txBody>
                    <a:bodyPr/>
                    <a:lstStyle/>
                    <a:p>
                      <a:pPr algn="ctr"/>
                      <a:r>
                        <a:rPr lang="en-IN" sz="1000" dirty="0"/>
                        <a:t>21.68</a:t>
                      </a:r>
                    </a:p>
                  </a:txBody>
                  <a:tcPr/>
                </a:tc>
                <a:tc>
                  <a:txBody>
                    <a:bodyPr/>
                    <a:lstStyle/>
                    <a:p>
                      <a:pPr algn="ctr"/>
                      <a:r>
                        <a:rPr lang="en-IN" sz="1000" dirty="0"/>
                        <a:t>.44</a:t>
                      </a:r>
                    </a:p>
                  </a:txBody>
                  <a:tcPr/>
                </a:tc>
                <a:extLst>
                  <a:ext uri="{0D108BD9-81ED-4DB2-BD59-A6C34878D82A}">
                    <a16:rowId xmlns:a16="http://schemas.microsoft.com/office/drawing/2014/main" val="1322476027"/>
                  </a:ext>
                </a:extLst>
              </a:tr>
              <a:tr h="134549">
                <a:tc>
                  <a:txBody>
                    <a:bodyPr/>
                    <a:lstStyle/>
                    <a:p>
                      <a:pPr algn="ctr"/>
                      <a:r>
                        <a:rPr lang="en-IN" sz="1000" dirty="0"/>
                        <a:t>30</a:t>
                      </a:r>
                    </a:p>
                  </a:txBody>
                  <a:tcPr/>
                </a:tc>
                <a:tc>
                  <a:txBody>
                    <a:bodyPr/>
                    <a:lstStyle/>
                    <a:p>
                      <a:pPr algn="ctr"/>
                      <a:r>
                        <a:rPr lang="en-IN" sz="1000" dirty="0"/>
                        <a:t>20.87</a:t>
                      </a:r>
                    </a:p>
                  </a:txBody>
                  <a:tcPr/>
                </a:tc>
                <a:tc>
                  <a:txBody>
                    <a:bodyPr/>
                    <a:lstStyle/>
                    <a:p>
                      <a:pPr algn="ctr"/>
                      <a:r>
                        <a:rPr lang="en-IN" sz="1000" dirty="0"/>
                        <a:t>.42</a:t>
                      </a:r>
                    </a:p>
                  </a:txBody>
                  <a:tcPr/>
                </a:tc>
                <a:extLst>
                  <a:ext uri="{0D108BD9-81ED-4DB2-BD59-A6C34878D82A}">
                    <a16:rowId xmlns:a16="http://schemas.microsoft.com/office/drawing/2014/main" val="2675761640"/>
                  </a:ext>
                </a:extLst>
              </a:tr>
              <a:tr h="134549">
                <a:tc>
                  <a:txBody>
                    <a:bodyPr/>
                    <a:lstStyle/>
                    <a:p>
                      <a:pPr algn="ctr"/>
                      <a:r>
                        <a:rPr lang="en-IN" sz="1000" dirty="0"/>
                        <a:t>40</a:t>
                      </a:r>
                    </a:p>
                  </a:txBody>
                  <a:tcPr/>
                </a:tc>
                <a:tc>
                  <a:txBody>
                    <a:bodyPr/>
                    <a:lstStyle/>
                    <a:p>
                      <a:pPr algn="ctr"/>
                      <a:r>
                        <a:rPr lang="en-IN" sz="1000" dirty="0"/>
                        <a:t>20.46</a:t>
                      </a:r>
                    </a:p>
                  </a:txBody>
                  <a:tcPr/>
                </a:tc>
                <a:tc>
                  <a:txBody>
                    <a:bodyPr/>
                    <a:lstStyle/>
                    <a:p>
                      <a:pPr algn="ctr"/>
                      <a:r>
                        <a:rPr lang="en-IN" sz="1000" dirty="0"/>
                        <a:t>.42</a:t>
                      </a:r>
                    </a:p>
                  </a:txBody>
                  <a:tcPr/>
                </a:tc>
                <a:extLst>
                  <a:ext uri="{0D108BD9-81ED-4DB2-BD59-A6C34878D82A}">
                    <a16:rowId xmlns:a16="http://schemas.microsoft.com/office/drawing/2014/main" val="3157005781"/>
                  </a:ext>
                </a:extLst>
              </a:tr>
              <a:tr h="134549">
                <a:tc>
                  <a:txBody>
                    <a:bodyPr/>
                    <a:lstStyle/>
                    <a:p>
                      <a:pPr algn="ctr"/>
                      <a:r>
                        <a:rPr lang="en-IN" sz="1000" dirty="0"/>
                        <a:t>50</a:t>
                      </a:r>
                    </a:p>
                  </a:txBody>
                  <a:tcPr/>
                </a:tc>
                <a:tc>
                  <a:txBody>
                    <a:bodyPr/>
                    <a:lstStyle/>
                    <a:p>
                      <a:pPr algn="ctr"/>
                      <a:r>
                        <a:rPr lang="en-IN" sz="1000" dirty="0"/>
                        <a:t>20.20</a:t>
                      </a:r>
                    </a:p>
                  </a:txBody>
                  <a:tcPr/>
                </a:tc>
                <a:tc>
                  <a:txBody>
                    <a:bodyPr/>
                    <a:lstStyle/>
                    <a:p>
                      <a:pPr algn="ctr"/>
                      <a:r>
                        <a:rPr lang="en-IN" sz="1000" dirty="0"/>
                        <a:t>.41</a:t>
                      </a:r>
                    </a:p>
                  </a:txBody>
                  <a:tcPr/>
                </a:tc>
                <a:extLst>
                  <a:ext uri="{0D108BD9-81ED-4DB2-BD59-A6C34878D82A}">
                    <a16:rowId xmlns:a16="http://schemas.microsoft.com/office/drawing/2014/main" val="361933762"/>
                  </a:ext>
                </a:extLst>
              </a:tr>
              <a:tr h="134549">
                <a:tc>
                  <a:txBody>
                    <a:bodyPr/>
                    <a:lstStyle/>
                    <a:p>
                      <a:pPr algn="ctr"/>
                      <a:r>
                        <a:rPr lang="en-IN" sz="1000" dirty="0"/>
                        <a:t>100</a:t>
                      </a:r>
                    </a:p>
                  </a:txBody>
                  <a:tcPr/>
                </a:tc>
                <a:tc>
                  <a:txBody>
                    <a:bodyPr/>
                    <a:lstStyle/>
                    <a:p>
                      <a:pPr algn="ctr"/>
                      <a:r>
                        <a:rPr lang="en-IN" sz="1000" dirty="0"/>
                        <a:t>19.69</a:t>
                      </a:r>
                    </a:p>
                  </a:txBody>
                  <a:tcPr/>
                </a:tc>
                <a:tc>
                  <a:txBody>
                    <a:bodyPr/>
                    <a:lstStyle/>
                    <a:p>
                      <a:pPr algn="ctr"/>
                      <a:r>
                        <a:rPr lang="en-IN" sz="1000" dirty="0"/>
                        <a:t>.40</a:t>
                      </a:r>
                    </a:p>
                  </a:txBody>
                  <a:tcPr/>
                </a:tc>
                <a:extLst>
                  <a:ext uri="{0D108BD9-81ED-4DB2-BD59-A6C34878D82A}">
                    <a16:rowId xmlns:a16="http://schemas.microsoft.com/office/drawing/2014/main" val="749511064"/>
                  </a:ext>
                </a:extLst>
              </a:tr>
              <a:tr h="134549">
                <a:tc>
                  <a:txBody>
                    <a:bodyPr/>
                    <a:lstStyle/>
                    <a:p>
                      <a:pPr algn="ctr"/>
                      <a:r>
                        <a:rPr lang="en-IN" sz="1000" dirty="0"/>
                        <a:t>200</a:t>
                      </a:r>
                    </a:p>
                  </a:txBody>
                  <a:tcPr/>
                </a:tc>
                <a:tc>
                  <a:txBody>
                    <a:bodyPr/>
                    <a:lstStyle/>
                    <a:p>
                      <a:pPr algn="ctr"/>
                      <a:r>
                        <a:rPr lang="en-IN" sz="1000" dirty="0"/>
                        <a:t>19.42</a:t>
                      </a:r>
                    </a:p>
                  </a:txBody>
                  <a:tcPr/>
                </a:tc>
                <a:tc>
                  <a:txBody>
                    <a:bodyPr/>
                    <a:lstStyle/>
                    <a:p>
                      <a:pPr algn="ctr"/>
                      <a:r>
                        <a:rPr lang="en-IN" sz="1000" dirty="0"/>
                        <a:t>.39</a:t>
                      </a:r>
                    </a:p>
                  </a:txBody>
                  <a:tcPr/>
                </a:tc>
                <a:extLst>
                  <a:ext uri="{0D108BD9-81ED-4DB2-BD59-A6C34878D82A}">
                    <a16:rowId xmlns:a16="http://schemas.microsoft.com/office/drawing/2014/main" val="3575388805"/>
                  </a:ext>
                </a:extLst>
              </a:tr>
              <a:tr h="134549">
                <a:tc>
                  <a:txBody>
                    <a:bodyPr/>
                    <a:lstStyle/>
                    <a:p>
                      <a:pPr algn="ctr"/>
                      <a:r>
                        <a:rPr lang="en-IN" sz="1000" dirty="0"/>
                        <a:t>300</a:t>
                      </a:r>
                    </a:p>
                  </a:txBody>
                  <a:tcPr/>
                </a:tc>
                <a:tc>
                  <a:txBody>
                    <a:bodyPr/>
                    <a:lstStyle/>
                    <a:p>
                      <a:pPr algn="ctr"/>
                      <a:r>
                        <a:rPr lang="en-IN" sz="1000" dirty="0"/>
                        <a:t>19.34</a:t>
                      </a:r>
                    </a:p>
                  </a:txBody>
                  <a:tcPr/>
                </a:tc>
                <a:tc>
                  <a:txBody>
                    <a:bodyPr/>
                    <a:lstStyle/>
                    <a:p>
                      <a:pPr algn="ctr"/>
                      <a:r>
                        <a:rPr lang="en-IN" sz="1000" dirty="0"/>
                        <a:t>.39</a:t>
                      </a:r>
                    </a:p>
                  </a:txBody>
                  <a:tcPr/>
                </a:tc>
                <a:extLst>
                  <a:ext uri="{0D108BD9-81ED-4DB2-BD59-A6C34878D82A}">
                    <a16:rowId xmlns:a16="http://schemas.microsoft.com/office/drawing/2014/main" val="1009947409"/>
                  </a:ext>
                </a:extLst>
              </a:tr>
              <a:tr h="134549">
                <a:tc>
                  <a:txBody>
                    <a:bodyPr/>
                    <a:lstStyle/>
                    <a:p>
                      <a:pPr algn="ctr"/>
                      <a:r>
                        <a:rPr lang="en-IN" sz="1000" dirty="0"/>
                        <a:t>400</a:t>
                      </a:r>
                    </a:p>
                  </a:txBody>
                  <a:tcPr/>
                </a:tc>
                <a:tc>
                  <a:txBody>
                    <a:bodyPr/>
                    <a:lstStyle/>
                    <a:p>
                      <a:pPr algn="ctr"/>
                      <a:r>
                        <a:rPr lang="en-IN" sz="1000" dirty="0"/>
                        <a:t>19.29</a:t>
                      </a:r>
                    </a:p>
                  </a:txBody>
                  <a:tcPr/>
                </a:tc>
                <a:tc>
                  <a:txBody>
                    <a:bodyPr/>
                    <a:lstStyle/>
                    <a:p>
                      <a:pPr algn="ctr"/>
                      <a:r>
                        <a:rPr lang="en-IN" sz="1000" dirty="0"/>
                        <a:t>.39</a:t>
                      </a:r>
                    </a:p>
                  </a:txBody>
                  <a:tcPr/>
                </a:tc>
                <a:extLst>
                  <a:ext uri="{0D108BD9-81ED-4DB2-BD59-A6C34878D82A}">
                    <a16:rowId xmlns:a16="http://schemas.microsoft.com/office/drawing/2014/main" val="1383424040"/>
                  </a:ext>
                </a:extLst>
              </a:tr>
              <a:tr h="134549">
                <a:tc>
                  <a:txBody>
                    <a:bodyPr/>
                    <a:lstStyle/>
                    <a:p>
                      <a:pPr algn="ctr"/>
                      <a:r>
                        <a:rPr lang="en-IN" sz="1000" dirty="0"/>
                        <a:t>500</a:t>
                      </a:r>
                    </a:p>
                  </a:txBody>
                  <a:tcPr/>
                </a:tc>
                <a:tc>
                  <a:txBody>
                    <a:bodyPr/>
                    <a:lstStyle/>
                    <a:p>
                      <a:pPr algn="ctr"/>
                      <a:r>
                        <a:rPr lang="en-IN" sz="1000" dirty="0"/>
                        <a:t>19.27</a:t>
                      </a:r>
                    </a:p>
                  </a:txBody>
                  <a:tcPr/>
                </a:tc>
                <a:tc>
                  <a:txBody>
                    <a:bodyPr/>
                    <a:lstStyle/>
                    <a:p>
                      <a:pPr algn="ctr"/>
                      <a:r>
                        <a:rPr lang="en-IN" sz="1000" dirty="0"/>
                        <a:t>.39</a:t>
                      </a:r>
                    </a:p>
                  </a:txBody>
                  <a:tcPr/>
                </a:tc>
                <a:extLst>
                  <a:ext uri="{0D108BD9-81ED-4DB2-BD59-A6C34878D82A}">
                    <a16:rowId xmlns:a16="http://schemas.microsoft.com/office/drawing/2014/main" val="4085374530"/>
                  </a:ext>
                </a:extLst>
              </a:tr>
              <a:tr h="134549">
                <a:tc>
                  <a:txBody>
                    <a:bodyPr/>
                    <a:lstStyle/>
                    <a:p>
                      <a:pPr algn="ctr"/>
                      <a:r>
                        <a:rPr lang="en-IN" sz="1000" dirty="0"/>
                        <a:t>1,000</a:t>
                      </a:r>
                    </a:p>
                  </a:txBody>
                  <a:tcPr/>
                </a:tc>
                <a:tc>
                  <a:txBody>
                    <a:bodyPr/>
                    <a:lstStyle/>
                    <a:p>
                      <a:pPr algn="ctr"/>
                      <a:r>
                        <a:rPr lang="en-IN" sz="1000" dirty="0"/>
                        <a:t>19.21</a:t>
                      </a:r>
                    </a:p>
                  </a:txBody>
                  <a:tcPr/>
                </a:tc>
                <a:tc>
                  <a:txBody>
                    <a:bodyPr/>
                    <a:lstStyle/>
                    <a:p>
                      <a:pPr algn="ctr"/>
                      <a:r>
                        <a:rPr lang="en-IN" sz="1000" dirty="0"/>
                        <a:t>.39</a:t>
                      </a:r>
                    </a:p>
                  </a:txBody>
                  <a:tcPr/>
                </a:tc>
                <a:extLst>
                  <a:ext uri="{0D108BD9-81ED-4DB2-BD59-A6C34878D82A}">
                    <a16:rowId xmlns:a16="http://schemas.microsoft.com/office/drawing/2014/main" val="98305236"/>
                  </a:ext>
                </a:extLst>
              </a:tr>
            </a:tbl>
          </a:graphicData>
        </a:graphic>
      </p:graphicFrame>
      <p:sp>
        <p:nvSpPr>
          <p:cNvPr id="3" name="Content Placeholder 2">
            <a:extLst>
              <a:ext uri="{FF2B5EF4-FFF2-40B4-BE49-F238E27FC236}">
                <a16:creationId xmlns:a16="http://schemas.microsoft.com/office/drawing/2014/main" id="{4BA4EB1A-5DCA-F8BF-3FB2-1BA32C417256}"/>
              </a:ext>
            </a:extLst>
          </p:cNvPr>
          <p:cNvSpPr>
            <a:spLocks noGrp="1"/>
          </p:cNvSpPr>
          <p:nvPr>
            <p:ph sz="quarter" idx="11"/>
          </p:nvPr>
        </p:nvSpPr>
        <p:spPr>
          <a:xfrm>
            <a:off x="342900" y="5868772"/>
            <a:ext cx="8208247" cy="599179"/>
          </a:xfrm>
        </p:spPr>
        <p:txBody>
          <a:bodyPr/>
          <a:lstStyle/>
          <a:p>
            <a:r>
              <a:rPr lang="en-US" sz="1000" dirty="0"/>
              <a:t>Source: Table 1, Meir Statman. (September 19</a:t>
            </a:r>
            <a:r>
              <a:rPr lang="en-US" sz="100" dirty="0"/>
              <a:t> </a:t>
            </a:r>
            <a:r>
              <a:rPr lang="en-US" sz="1000" dirty="0"/>
              <a:t>87). "How Many Stocks Make a Diversified Portfolio?," </a:t>
            </a:r>
            <a:r>
              <a:rPr lang="en-US" sz="1000" i="1" dirty="0"/>
              <a:t>Journal of Financial and Quantitative Analysis</a:t>
            </a:r>
            <a:r>
              <a:rPr lang="en-US" sz="1000" dirty="0"/>
              <a:t> 22, 353-64. Derived from E. J. Elton and M. J. Gruber. (October 19</a:t>
            </a:r>
            <a:r>
              <a:rPr lang="en-US" sz="100" dirty="0"/>
              <a:t> </a:t>
            </a:r>
            <a:r>
              <a:rPr lang="en-US" sz="1000" dirty="0"/>
              <a:t>77). "Risk Reduction and Portfolio Size: An Analytic Solution." </a:t>
            </a:r>
            <a:r>
              <a:rPr lang="en-US" sz="1000" i="1" dirty="0"/>
              <a:t>Journal of Business</a:t>
            </a:r>
            <a:r>
              <a:rPr lang="en-US" sz="1000" dirty="0"/>
              <a:t> $50,415-37$.</a:t>
            </a:r>
            <a:endParaRPr lang="en-IN" sz="1000" dirty="0"/>
          </a:p>
        </p:txBody>
      </p:sp>
      <p:sp>
        <p:nvSpPr>
          <p:cNvPr id="7" name="Slide Number Placeholder 6">
            <a:extLst>
              <a:ext uri="{FF2B5EF4-FFF2-40B4-BE49-F238E27FC236}">
                <a16:creationId xmlns:a16="http://schemas.microsoft.com/office/drawing/2014/main" id="{4B131111-BE99-051B-FCDF-8CCFCA9AF13C}"/>
              </a:ext>
            </a:extLst>
          </p:cNvPr>
          <p:cNvSpPr>
            <a:spLocks noGrp="1"/>
          </p:cNvSpPr>
          <p:nvPr>
            <p:ph type="sldNum" sz="quarter" idx="10"/>
          </p:nvPr>
        </p:nvSpPr>
        <p:spPr/>
        <p:txBody>
          <a:bodyPr/>
          <a:lstStyle/>
          <a:p>
            <a:fld id="{68151E55-6873-49E2-B8D5-2F265E6F1973}" type="slidenum">
              <a:rPr lang="en-US" smtClean="0"/>
              <a:t>21</a:t>
            </a:fld>
            <a:endParaRPr lang="en-US"/>
          </a:p>
        </p:txBody>
      </p:sp>
    </p:spTree>
    <p:extLst>
      <p:ext uri="{BB962C8B-B14F-4D97-AF65-F5344CB8AC3E}">
        <p14:creationId xmlns:p14="http://schemas.microsoft.com/office/powerpoint/2010/main" val="32785275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FFF40-451F-A815-7D3D-85FE8C50E365}"/>
              </a:ext>
            </a:extLst>
          </p:cNvPr>
          <p:cNvSpPr>
            <a:spLocks noGrp="1"/>
          </p:cNvSpPr>
          <p:nvPr>
            <p:ph type="title"/>
          </p:nvPr>
        </p:nvSpPr>
        <p:spPr/>
        <p:txBody>
          <a:bodyPr/>
          <a:lstStyle/>
          <a:p>
            <a:r>
              <a:rPr lang="en-IN" dirty="0"/>
              <a:t>Diversification and Risk 2</a:t>
            </a:r>
          </a:p>
        </p:txBody>
      </p:sp>
      <p:pic>
        <p:nvPicPr>
          <p:cNvPr id="8" name="Picture 7" descr="A set of three column charts show the annual return percent versus year for stock A, stock B, and the portfolio A B annual returns.">
            <a:extLst>
              <a:ext uri="{FF2B5EF4-FFF2-40B4-BE49-F238E27FC236}">
                <a16:creationId xmlns:a16="http://schemas.microsoft.com/office/drawing/2014/main" id="{A955C192-266C-91E2-C220-E3A889085355}"/>
              </a:ext>
            </a:extLst>
          </p:cNvPr>
          <p:cNvPicPr>
            <a:picLocks noChangeAspect="1"/>
          </p:cNvPicPr>
          <p:nvPr/>
        </p:nvPicPr>
        <p:blipFill>
          <a:blip r:embed="rId2"/>
          <a:stretch>
            <a:fillRect/>
          </a:stretch>
        </p:blipFill>
        <p:spPr>
          <a:xfrm>
            <a:off x="456843" y="1264511"/>
            <a:ext cx="8230313" cy="4730906"/>
          </a:xfrm>
          <a:prstGeom prst="rect">
            <a:avLst/>
          </a:prstGeom>
        </p:spPr>
      </p:pic>
      <p:sp>
        <p:nvSpPr>
          <p:cNvPr id="5" name="Text Placeholder 4">
            <a:extLst>
              <a:ext uri="{FF2B5EF4-FFF2-40B4-BE49-F238E27FC236}">
                <a16:creationId xmlns:a16="http://schemas.microsoft.com/office/drawing/2014/main" id="{822F3096-9CE8-AED5-2ABB-60E2EBBBE85A}"/>
              </a:ext>
            </a:extLst>
          </p:cNvPr>
          <p:cNvSpPr>
            <a:spLocks noGrp="1"/>
          </p:cNvSpPr>
          <p:nvPr>
            <p:ph type="body" sz="quarter" idx="12"/>
          </p:nvPr>
        </p:nvSpPr>
        <p:spPr>
          <a:xfrm>
            <a:off x="2955208" y="6272897"/>
            <a:ext cx="3233584" cy="249455"/>
          </a:xfrm>
        </p:spPr>
        <p:txBody>
          <a:bodyPr/>
          <a:lstStyle/>
          <a:p>
            <a:r>
              <a:rPr lang="en-US" sz="1200" dirty="0">
                <a:hlinkClick r:id="rId3" action="ppaction://hlinksldjump"/>
              </a:rPr>
              <a:t>Access the text alternative for slide images.</a:t>
            </a:r>
          </a:p>
        </p:txBody>
      </p:sp>
      <p:sp>
        <p:nvSpPr>
          <p:cNvPr id="6" name="Slide Number Placeholder 5">
            <a:extLst>
              <a:ext uri="{FF2B5EF4-FFF2-40B4-BE49-F238E27FC236}">
                <a16:creationId xmlns:a16="http://schemas.microsoft.com/office/drawing/2014/main" id="{C1B62291-C979-3341-4F87-AA17E2E05428}"/>
              </a:ext>
            </a:extLst>
          </p:cNvPr>
          <p:cNvSpPr>
            <a:spLocks noGrp="1"/>
          </p:cNvSpPr>
          <p:nvPr>
            <p:ph type="sldNum" sz="quarter" idx="4"/>
          </p:nvPr>
        </p:nvSpPr>
        <p:spPr/>
        <p:txBody>
          <a:bodyPr/>
          <a:lstStyle/>
          <a:p>
            <a:fld id="{68151E55-6873-49E2-B8D5-2F265E6F1973}" type="slidenum">
              <a:rPr lang="en-US" smtClean="0"/>
              <a:pPr/>
              <a:t>22</a:t>
            </a:fld>
            <a:endParaRPr lang="en-US" dirty="0"/>
          </a:p>
        </p:txBody>
      </p:sp>
    </p:spTree>
    <p:extLst>
      <p:ext uri="{BB962C8B-B14F-4D97-AF65-F5344CB8AC3E}">
        <p14:creationId xmlns:p14="http://schemas.microsoft.com/office/powerpoint/2010/main" val="14557280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8D197-945C-C93B-6026-F29EF51273DC}"/>
              </a:ext>
            </a:extLst>
          </p:cNvPr>
          <p:cNvSpPr>
            <a:spLocks noGrp="1"/>
          </p:cNvSpPr>
          <p:nvPr>
            <p:ph type="title"/>
          </p:nvPr>
        </p:nvSpPr>
        <p:spPr/>
        <p:txBody>
          <a:bodyPr>
            <a:normAutofit fontScale="90000"/>
          </a:bodyPr>
          <a:lstStyle/>
          <a:p>
            <a:r>
              <a:rPr lang="en-US" dirty="0"/>
              <a:t>The Fallacy of Time Diversification, 1.</a:t>
            </a:r>
            <a:endParaRPr lang="en-IN" dirty="0"/>
          </a:p>
        </p:txBody>
      </p:sp>
      <p:sp>
        <p:nvSpPr>
          <p:cNvPr id="3" name="Content Placeholder 2">
            <a:extLst>
              <a:ext uri="{FF2B5EF4-FFF2-40B4-BE49-F238E27FC236}">
                <a16:creationId xmlns:a16="http://schemas.microsoft.com/office/drawing/2014/main" id="{885518F9-8169-C8B5-AEF9-F2FF2BAB2115}"/>
              </a:ext>
            </a:extLst>
          </p:cNvPr>
          <p:cNvSpPr>
            <a:spLocks noGrp="1"/>
          </p:cNvSpPr>
          <p:nvPr>
            <p:ph sz="quarter" idx="11"/>
          </p:nvPr>
        </p:nvSpPr>
        <p:spPr>
          <a:xfrm>
            <a:off x="342900" y="1276709"/>
            <a:ext cx="8458200" cy="3094324"/>
          </a:xfrm>
        </p:spPr>
        <p:txBody>
          <a:bodyPr/>
          <a:lstStyle/>
          <a:p>
            <a:r>
              <a:rPr lang="en-US" dirty="0"/>
              <a:t>Young people are often told that they should hold a large percent of their portfolio in stocks.</a:t>
            </a:r>
          </a:p>
          <a:p>
            <a:r>
              <a:rPr lang="en-US" dirty="0"/>
              <a:t>The advice could be correct, but often the typical argument used to support this advice is incorrect.</a:t>
            </a:r>
          </a:p>
          <a:p>
            <a:pPr marL="292608" indent="-292608">
              <a:buFont typeface="Arial" panose="020B0604020202020204" pitchFamily="34" charset="0"/>
              <a:buChar char="•"/>
            </a:pPr>
            <a:r>
              <a:rPr lang="en-US" b="1" dirty="0"/>
              <a:t>The Typical Argument: </a:t>
            </a:r>
            <a:r>
              <a:rPr lang="en-US" b="1" dirty="0">
                <a:solidFill>
                  <a:srgbClr val="A9131A"/>
                </a:solidFill>
              </a:rPr>
              <a:t>Even though stocks are more volatile, over time, the volatility “cancels out.”</a:t>
            </a:r>
          </a:p>
          <a:p>
            <a:pPr marL="292608" indent="-292608">
              <a:buFont typeface="Arial" panose="020B0604020202020204" pitchFamily="34" charset="0"/>
              <a:buChar char="•"/>
            </a:pPr>
            <a:r>
              <a:rPr lang="en-US" dirty="0"/>
              <a:t>Sounds logical, but </a:t>
            </a:r>
            <a:r>
              <a:rPr lang="en-US" b="1" dirty="0">
                <a:solidFill>
                  <a:srgbClr val="002060"/>
                </a:solidFill>
              </a:rPr>
              <a:t>the typical argument is incorrect.</a:t>
            </a:r>
            <a:endParaRPr lang="en-IN" b="1" dirty="0">
              <a:solidFill>
                <a:srgbClr val="002060"/>
              </a:solidFill>
            </a:endParaRPr>
          </a:p>
        </p:txBody>
      </p:sp>
      <p:sp>
        <p:nvSpPr>
          <p:cNvPr id="4" name="Content Placeholder 3">
            <a:extLst>
              <a:ext uri="{FF2B5EF4-FFF2-40B4-BE49-F238E27FC236}">
                <a16:creationId xmlns:a16="http://schemas.microsoft.com/office/drawing/2014/main" id="{7357FBC0-7265-6215-8296-59C082A41EA4}"/>
              </a:ext>
            </a:extLst>
          </p:cNvPr>
          <p:cNvSpPr>
            <a:spLocks noGrp="1"/>
          </p:cNvSpPr>
          <p:nvPr>
            <p:ph sz="quarter" idx="14"/>
          </p:nvPr>
        </p:nvSpPr>
        <p:spPr>
          <a:xfrm>
            <a:off x="342900" y="4530006"/>
            <a:ext cx="8458200" cy="992275"/>
          </a:xfrm>
        </p:spPr>
        <p:txBody>
          <a:bodyPr/>
          <a:lstStyle/>
          <a:p>
            <a:r>
              <a:rPr lang="en-US" dirty="0"/>
              <a:t>This argument is called the </a:t>
            </a:r>
            <a:r>
              <a:rPr lang="en-US" b="1" dirty="0">
                <a:solidFill>
                  <a:srgbClr val="A9131A"/>
                </a:solidFill>
              </a:rPr>
              <a:t>fallacy of time diversification</a:t>
            </a:r>
            <a:r>
              <a:rPr lang="en-US" dirty="0"/>
              <a:t>.</a:t>
            </a:r>
          </a:p>
          <a:p>
            <a:r>
              <a:rPr lang="en-US" b="1" dirty="0">
                <a:solidFill>
                  <a:srgbClr val="002060"/>
                </a:solidFill>
              </a:rPr>
              <a:t>How can such a plausible argument be incorrect?</a:t>
            </a:r>
            <a:endParaRPr lang="en-IN" b="1" dirty="0">
              <a:solidFill>
                <a:srgbClr val="002060"/>
              </a:solidFill>
            </a:endParaRPr>
          </a:p>
        </p:txBody>
      </p:sp>
      <p:sp>
        <p:nvSpPr>
          <p:cNvPr id="7" name="Slide Number Placeholder 6">
            <a:extLst>
              <a:ext uri="{FF2B5EF4-FFF2-40B4-BE49-F238E27FC236}">
                <a16:creationId xmlns:a16="http://schemas.microsoft.com/office/drawing/2014/main" id="{5FE2E08A-A4F5-C69C-B786-A93952538854}"/>
              </a:ext>
            </a:extLst>
          </p:cNvPr>
          <p:cNvSpPr>
            <a:spLocks noGrp="1"/>
          </p:cNvSpPr>
          <p:nvPr>
            <p:ph type="sldNum" sz="quarter" idx="10"/>
          </p:nvPr>
        </p:nvSpPr>
        <p:spPr/>
        <p:txBody>
          <a:bodyPr/>
          <a:lstStyle/>
          <a:p>
            <a:fld id="{68151E55-6873-49E2-B8D5-2F265E6F1973}" type="slidenum">
              <a:rPr lang="en-US" smtClean="0"/>
              <a:t>23</a:t>
            </a:fld>
            <a:endParaRPr lang="en-US"/>
          </a:p>
        </p:txBody>
      </p:sp>
    </p:spTree>
    <p:extLst>
      <p:ext uri="{BB962C8B-B14F-4D97-AF65-F5344CB8AC3E}">
        <p14:creationId xmlns:p14="http://schemas.microsoft.com/office/powerpoint/2010/main" val="6904693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68731-6CD0-79A0-4049-1320EBAB29F8}"/>
              </a:ext>
            </a:extLst>
          </p:cNvPr>
          <p:cNvSpPr>
            <a:spLocks noGrp="1"/>
          </p:cNvSpPr>
          <p:nvPr>
            <p:ph type="title"/>
          </p:nvPr>
        </p:nvSpPr>
        <p:spPr/>
        <p:txBody>
          <a:bodyPr>
            <a:normAutofit/>
          </a:bodyPr>
          <a:lstStyle/>
          <a:p>
            <a:r>
              <a:rPr lang="en-US" sz="3200" dirty="0"/>
              <a:t>The Fallacy of Time Diversification, 2 </a:t>
            </a:r>
            <a:r>
              <a:rPr lang="en-US" sz="1100" b="0" dirty="0"/>
              <a:t>1</a:t>
            </a:r>
            <a:endParaRPr lang="en-IN" sz="1100" b="0" dirty="0"/>
          </a:p>
        </p:txBody>
      </p:sp>
      <p:sp>
        <p:nvSpPr>
          <p:cNvPr id="3" name="Content Placeholder 2">
            <a:extLst>
              <a:ext uri="{FF2B5EF4-FFF2-40B4-BE49-F238E27FC236}">
                <a16:creationId xmlns:a16="http://schemas.microsoft.com/office/drawing/2014/main" id="{EF7D678F-79CD-35DF-80A8-EB64E0CD64AD}"/>
              </a:ext>
            </a:extLst>
          </p:cNvPr>
          <p:cNvSpPr>
            <a:spLocks noGrp="1"/>
          </p:cNvSpPr>
          <p:nvPr>
            <p:ph sz="quarter" idx="11"/>
          </p:nvPr>
        </p:nvSpPr>
        <p:spPr>
          <a:xfrm>
            <a:off x="342900" y="1265347"/>
            <a:ext cx="8458200" cy="2782824"/>
          </a:xfrm>
        </p:spPr>
        <p:txBody>
          <a:bodyPr/>
          <a:lstStyle/>
          <a:p>
            <a:pPr marL="342900" indent="-342900">
              <a:buFont typeface="Arial" panose="020B0604020202020204" pitchFamily="34" charset="0"/>
              <a:buChar char="•"/>
            </a:pPr>
            <a:r>
              <a:rPr lang="en-US" sz="1800" dirty="0"/>
              <a:t>What </a:t>
            </a:r>
            <a:r>
              <a:rPr lang="en-US" sz="1800" b="1" dirty="0"/>
              <a:t>I</a:t>
            </a:r>
            <a:r>
              <a:rPr lang="en-US" sz="100" b="1" dirty="0"/>
              <a:t> </a:t>
            </a:r>
            <a:r>
              <a:rPr lang="en-US" sz="1800" b="1" dirty="0"/>
              <a:t>S</a:t>
            </a:r>
            <a:r>
              <a:rPr lang="en-US" sz="1800" dirty="0"/>
              <a:t> true about this piece of advice?</a:t>
            </a:r>
          </a:p>
          <a:p>
            <a:pPr marL="342900" indent="-342900">
              <a:buFont typeface="Arial" panose="020B0604020202020204" pitchFamily="34" charset="0"/>
              <a:buChar char="•"/>
            </a:pPr>
            <a:r>
              <a:rPr lang="en-US" sz="1800" dirty="0"/>
              <a:t>The average yearly return of large-cap stocks over from 19</a:t>
            </a:r>
            <a:r>
              <a:rPr lang="en-US" sz="100" dirty="0"/>
              <a:t> </a:t>
            </a:r>
            <a:r>
              <a:rPr lang="en-US" sz="1800" dirty="0"/>
              <a:t>26 to 2018 </a:t>
            </a:r>
            <a:r>
              <a:rPr lang="en-US" sz="1800" i="1" dirty="0"/>
              <a:t>individual</a:t>
            </a:r>
            <a:r>
              <a:rPr lang="en-US" sz="1800" dirty="0"/>
              <a:t> years was 11.9 percent, and the standard deviation was 19.8 percent.</a:t>
            </a:r>
          </a:p>
          <a:p>
            <a:pPr marL="342900" indent="-342900">
              <a:buFont typeface="Arial" panose="020B0604020202020204" pitchFamily="34" charset="0"/>
              <a:buChar char="•"/>
            </a:pPr>
            <a:r>
              <a:rPr lang="en-US" sz="1800" dirty="0"/>
              <a:t>For most investors, however, time horizons are much longer than one year.</a:t>
            </a:r>
          </a:p>
          <a:p>
            <a:pPr marL="342900" indent="-342900">
              <a:buFont typeface="Arial" panose="020B0604020202020204" pitchFamily="34" charset="0"/>
              <a:buChar char="•"/>
            </a:pPr>
            <a:r>
              <a:rPr lang="en-US" sz="1800" dirty="0"/>
              <a:t>Using data in the book, we computed geometric returns for rolling holding periods.</a:t>
            </a:r>
          </a:p>
          <a:p>
            <a:pPr marL="342900" indent="-342900">
              <a:buFont typeface="Arial" panose="020B0604020202020204" pitchFamily="34" charset="0"/>
              <a:buChar char="•"/>
            </a:pPr>
            <a:r>
              <a:rPr lang="en-US" sz="1800" dirty="0"/>
              <a:t>Then we calculated the average and standard deviation for these returns.</a:t>
            </a:r>
            <a:endParaRPr lang="en-IN" sz="1800" dirty="0"/>
          </a:p>
        </p:txBody>
      </p:sp>
      <p:sp>
        <p:nvSpPr>
          <p:cNvPr id="4" name="Content Placeholder 3">
            <a:extLst>
              <a:ext uri="{FF2B5EF4-FFF2-40B4-BE49-F238E27FC236}">
                <a16:creationId xmlns:a16="http://schemas.microsoft.com/office/drawing/2014/main" id="{FAB92E30-1347-607F-C01A-C0614B840FDA}"/>
              </a:ext>
            </a:extLst>
          </p:cNvPr>
          <p:cNvSpPr>
            <a:spLocks noGrp="1"/>
          </p:cNvSpPr>
          <p:nvPr>
            <p:ph sz="quarter" idx="14"/>
          </p:nvPr>
        </p:nvSpPr>
        <p:spPr>
          <a:xfrm>
            <a:off x="342900" y="4191362"/>
            <a:ext cx="8458200" cy="650629"/>
          </a:xfrm>
        </p:spPr>
        <p:txBody>
          <a:bodyPr/>
          <a:lstStyle/>
          <a:p>
            <a:r>
              <a:rPr lang="en-IN" sz="1800" b="1" dirty="0"/>
              <a:t>Table 11.8 Average Geometric Returns by Investment Holding Period (19</a:t>
            </a:r>
            <a:r>
              <a:rPr lang="en-IN" sz="100" b="1" dirty="0"/>
              <a:t> </a:t>
            </a:r>
            <a:r>
              <a:rPr lang="en-IN" sz="1800" b="1" dirty="0"/>
              <a:t>26 to 2018)</a:t>
            </a:r>
          </a:p>
        </p:txBody>
      </p:sp>
      <p:sp>
        <p:nvSpPr>
          <p:cNvPr id="5" name="Content Placeholder 4">
            <a:extLst>
              <a:ext uri="{FF2B5EF4-FFF2-40B4-BE49-F238E27FC236}">
                <a16:creationId xmlns:a16="http://schemas.microsoft.com/office/drawing/2014/main" id="{C96F17F0-1391-4549-EBEE-760A94EAEEFB}"/>
              </a:ext>
            </a:extLst>
          </p:cNvPr>
          <p:cNvSpPr>
            <a:spLocks noGrp="1"/>
          </p:cNvSpPr>
          <p:nvPr>
            <p:ph sz="quarter" idx="15"/>
          </p:nvPr>
        </p:nvSpPr>
        <p:spPr>
          <a:xfrm>
            <a:off x="4211201" y="4966399"/>
            <a:ext cx="3355209" cy="341643"/>
          </a:xfrm>
        </p:spPr>
        <p:txBody>
          <a:bodyPr/>
          <a:lstStyle/>
          <a:p>
            <a:r>
              <a:rPr lang="en-IN" sz="1400" b="1" dirty="0"/>
              <a:t>Investment Holding Period (in years)</a:t>
            </a:r>
          </a:p>
        </p:txBody>
      </p:sp>
      <p:graphicFrame>
        <p:nvGraphicFramePr>
          <p:cNvPr id="13" name="Table 13">
            <a:extLst>
              <a:ext uri="{FF2B5EF4-FFF2-40B4-BE49-F238E27FC236}">
                <a16:creationId xmlns:a16="http://schemas.microsoft.com/office/drawing/2014/main" id="{BF2CF683-89C4-D151-5835-84B268E4073A}"/>
              </a:ext>
            </a:extLst>
          </p:cNvPr>
          <p:cNvGraphicFramePr>
            <a:graphicFrameLocks noGrp="1"/>
          </p:cNvGraphicFramePr>
          <p:nvPr>
            <p:ph sz="quarter" idx="16"/>
            <p:extLst>
              <p:ext uri="{D42A27DB-BD31-4B8C-83A1-F6EECF244321}">
                <p14:modId xmlns:p14="http://schemas.microsoft.com/office/powerpoint/2010/main" val="1164896747"/>
              </p:ext>
            </p:extLst>
          </p:nvPr>
        </p:nvGraphicFramePr>
        <p:xfrm>
          <a:off x="342900" y="5402578"/>
          <a:ext cx="8445500" cy="1112520"/>
        </p:xfrm>
        <a:graphic>
          <a:graphicData uri="http://schemas.openxmlformats.org/drawingml/2006/table">
            <a:tbl>
              <a:tblPr firstRow="1" bandRow="1">
                <a:tableStyleId>{5C22544A-7EE6-4342-B048-85BDC9FD1C3A}</a:tableStyleId>
              </a:tblPr>
              <a:tblGrid>
                <a:gridCol w="2418080">
                  <a:extLst>
                    <a:ext uri="{9D8B030D-6E8A-4147-A177-3AD203B41FA5}">
                      <a16:colId xmlns:a16="http://schemas.microsoft.com/office/drawing/2014/main" val="257377684"/>
                    </a:ext>
                  </a:extLst>
                </a:gridCol>
                <a:gridCol w="735330">
                  <a:extLst>
                    <a:ext uri="{9D8B030D-6E8A-4147-A177-3AD203B41FA5}">
                      <a16:colId xmlns:a16="http://schemas.microsoft.com/office/drawing/2014/main" val="2045641262"/>
                    </a:ext>
                  </a:extLst>
                </a:gridCol>
                <a:gridCol w="735330">
                  <a:extLst>
                    <a:ext uri="{9D8B030D-6E8A-4147-A177-3AD203B41FA5}">
                      <a16:colId xmlns:a16="http://schemas.microsoft.com/office/drawing/2014/main" val="325851141"/>
                    </a:ext>
                  </a:extLst>
                </a:gridCol>
                <a:gridCol w="735330">
                  <a:extLst>
                    <a:ext uri="{9D8B030D-6E8A-4147-A177-3AD203B41FA5}">
                      <a16:colId xmlns:a16="http://schemas.microsoft.com/office/drawing/2014/main" val="3608677208"/>
                    </a:ext>
                  </a:extLst>
                </a:gridCol>
                <a:gridCol w="636905">
                  <a:extLst>
                    <a:ext uri="{9D8B030D-6E8A-4147-A177-3AD203B41FA5}">
                      <a16:colId xmlns:a16="http://schemas.microsoft.com/office/drawing/2014/main" val="987317323"/>
                    </a:ext>
                  </a:extLst>
                </a:gridCol>
                <a:gridCol w="636905">
                  <a:extLst>
                    <a:ext uri="{9D8B030D-6E8A-4147-A177-3AD203B41FA5}">
                      <a16:colId xmlns:a16="http://schemas.microsoft.com/office/drawing/2014/main" val="1878372621"/>
                    </a:ext>
                  </a:extLst>
                </a:gridCol>
                <a:gridCol w="636905">
                  <a:extLst>
                    <a:ext uri="{9D8B030D-6E8A-4147-A177-3AD203B41FA5}">
                      <a16:colId xmlns:a16="http://schemas.microsoft.com/office/drawing/2014/main" val="307884039"/>
                    </a:ext>
                  </a:extLst>
                </a:gridCol>
                <a:gridCol w="636905">
                  <a:extLst>
                    <a:ext uri="{9D8B030D-6E8A-4147-A177-3AD203B41FA5}">
                      <a16:colId xmlns:a16="http://schemas.microsoft.com/office/drawing/2014/main" val="645295697"/>
                    </a:ext>
                  </a:extLst>
                </a:gridCol>
                <a:gridCol w="636905">
                  <a:extLst>
                    <a:ext uri="{9D8B030D-6E8A-4147-A177-3AD203B41FA5}">
                      <a16:colId xmlns:a16="http://schemas.microsoft.com/office/drawing/2014/main" val="886156908"/>
                    </a:ext>
                  </a:extLst>
                </a:gridCol>
                <a:gridCol w="636905">
                  <a:extLst>
                    <a:ext uri="{9D8B030D-6E8A-4147-A177-3AD203B41FA5}">
                      <a16:colId xmlns:a16="http://schemas.microsoft.com/office/drawing/2014/main" val="2702242925"/>
                    </a:ext>
                  </a:extLst>
                </a:gridCol>
              </a:tblGrid>
              <a:tr h="370840">
                <a:tc>
                  <a:txBody>
                    <a:bodyPr/>
                    <a:lstStyle/>
                    <a:p>
                      <a:endParaRPr lang="en-IN" sz="1400" dirty="0"/>
                    </a:p>
                  </a:txBody>
                  <a:tcPr/>
                </a:tc>
                <a:tc>
                  <a:txBody>
                    <a:bodyPr/>
                    <a:lstStyle/>
                    <a:p>
                      <a:pPr algn="ctr"/>
                      <a:r>
                        <a:rPr lang="en-IN" sz="1400" dirty="0"/>
                        <a:t>1</a:t>
                      </a:r>
                    </a:p>
                  </a:txBody>
                  <a:tcPr/>
                </a:tc>
                <a:tc>
                  <a:txBody>
                    <a:bodyPr/>
                    <a:lstStyle/>
                    <a:p>
                      <a:pPr algn="ctr"/>
                      <a:r>
                        <a:rPr lang="en-IN" sz="1400" dirty="0"/>
                        <a:t>5</a:t>
                      </a:r>
                    </a:p>
                  </a:txBody>
                  <a:tcPr/>
                </a:tc>
                <a:tc>
                  <a:txBody>
                    <a:bodyPr/>
                    <a:lstStyle/>
                    <a:p>
                      <a:pPr algn="ctr"/>
                      <a:r>
                        <a:rPr lang="en-IN" sz="1400" dirty="0"/>
                        <a:t>10</a:t>
                      </a:r>
                    </a:p>
                  </a:txBody>
                  <a:tcPr/>
                </a:tc>
                <a:tc>
                  <a:txBody>
                    <a:bodyPr/>
                    <a:lstStyle/>
                    <a:p>
                      <a:pPr algn="ctr"/>
                      <a:r>
                        <a:rPr lang="en-IN" sz="1400" dirty="0"/>
                        <a:t>15</a:t>
                      </a:r>
                    </a:p>
                  </a:txBody>
                  <a:tcPr/>
                </a:tc>
                <a:tc>
                  <a:txBody>
                    <a:bodyPr/>
                    <a:lstStyle/>
                    <a:p>
                      <a:pPr algn="ctr"/>
                      <a:r>
                        <a:rPr lang="en-IN" sz="1400" dirty="0"/>
                        <a:t>20</a:t>
                      </a:r>
                    </a:p>
                  </a:txBody>
                  <a:tcPr/>
                </a:tc>
                <a:tc>
                  <a:txBody>
                    <a:bodyPr/>
                    <a:lstStyle/>
                    <a:p>
                      <a:pPr algn="ctr"/>
                      <a:r>
                        <a:rPr lang="en-IN" sz="1400" dirty="0"/>
                        <a:t>25</a:t>
                      </a:r>
                    </a:p>
                  </a:txBody>
                  <a:tcPr/>
                </a:tc>
                <a:tc>
                  <a:txBody>
                    <a:bodyPr/>
                    <a:lstStyle/>
                    <a:p>
                      <a:pPr algn="ctr"/>
                      <a:r>
                        <a:rPr lang="en-IN" sz="1400" dirty="0"/>
                        <a:t>30</a:t>
                      </a:r>
                    </a:p>
                  </a:txBody>
                  <a:tcPr/>
                </a:tc>
                <a:tc>
                  <a:txBody>
                    <a:bodyPr/>
                    <a:lstStyle/>
                    <a:p>
                      <a:pPr algn="ctr"/>
                      <a:r>
                        <a:rPr lang="en-IN" sz="1400" dirty="0"/>
                        <a:t>35</a:t>
                      </a:r>
                    </a:p>
                  </a:txBody>
                  <a:tcPr/>
                </a:tc>
                <a:tc>
                  <a:txBody>
                    <a:bodyPr/>
                    <a:lstStyle/>
                    <a:p>
                      <a:pPr algn="ctr"/>
                      <a:r>
                        <a:rPr lang="en-IN" sz="1400" dirty="0"/>
                        <a:t>40</a:t>
                      </a:r>
                    </a:p>
                  </a:txBody>
                  <a:tcPr/>
                </a:tc>
                <a:extLst>
                  <a:ext uri="{0D108BD9-81ED-4DB2-BD59-A6C34878D82A}">
                    <a16:rowId xmlns:a16="http://schemas.microsoft.com/office/drawing/2014/main" val="673433817"/>
                  </a:ext>
                </a:extLst>
              </a:tr>
              <a:tr h="370840">
                <a:tc>
                  <a:txBody>
                    <a:bodyPr/>
                    <a:lstStyle/>
                    <a:p>
                      <a:r>
                        <a:rPr lang="en-IN" sz="1400" dirty="0"/>
                        <a:t>Average return</a:t>
                      </a:r>
                    </a:p>
                  </a:txBody>
                  <a:tcPr/>
                </a:tc>
                <a:tc>
                  <a:txBody>
                    <a:bodyPr/>
                    <a:lstStyle/>
                    <a:p>
                      <a:pPr algn="ctr"/>
                      <a:r>
                        <a:rPr lang="en-IN" sz="1400" dirty="0"/>
                        <a:t>11.9%</a:t>
                      </a:r>
                    </a:p>
                  </a:txBody>
                  <a:tcPr/>
                </a:tc>
                <a:tc>
                  <a:txBody>
                    <a:bodyPr/>
                    <a:lstStyle/>
                    <a:p>
                      <a:pPr algn="ctr"/>
                      <a:r>
                        <a:rPr lang="en-IN" sz="1400" dirty="0"/>
                        <a:t>10.0%</a:t>
                      </a:r>
                    </a:p>
                  </a:txBody>
                  <a:tcPr/>
                </a:tc>
                <a:tc>
                  <a:txBody>
                    <a:bodyPr/>
                    <a:lstStyle/>
                    <a:p>
                      <a:pPr algn="ctr"/>
                      <a:r>
                        <a:rPr lang="en-IN" sz="1400" dirty="0"/>
                        <a:t>10.3%</a:t>
                      </a:r>
                    </a:p>
                  </a:txBody>
                  <a:tcPr/>
                </a:tc>
                <a:tc>
                  <a:txBody>
                    <a:bodyPr/>
                    <a:lstStyle/>
                    <a:p>
                      <a:pPr algn="ctr"/>
                      <a:r>
                        <a:rPr lang="en-IN" sz="1400" dirty="0"/>
                        <a:t>9.7%</a:t>
                      </a:r>
                    </a:p>
                  </a:txBody>
                  <a:tcPr/>
                </a:tc>
                <a:tc>
                  <a:txBody>
                    <a:bodyPr/>
                    <a:lstStyle/>
                    <a:p>
                      <a:pPr algn="ctr"/>
                      <a:r>
                        <a:rPr lang="en-IN" sz="1400" dirty="0"/>
                        <a:t>9.6%</a:t>
                      </a:r>
                    </a:p>
                  </a:txBody>
                  <a:tcPr/>
                </a:tc>
                <a:tc>
                  <a:txBody>
                    <a:bodyPr/>
                    <a:lstStyle/>
                    <a:p>
                      <a:pPr algn="ctr"/>
                      <a:r>
                        <a:rPr lang="en-IN" sz="1400" dirty="0"/>
                        <a:t>9.6%</a:t>
                      </a:r>
                    </a:p>
                  </a:txBody>
                  <a:tcPr/>
                </a:tc>
                <a:tc>
                  <a:txBody>
                    <a:bodyPr/>
                    <a:lstStyle/>
                    <a:p>
                      <a:pPr algn="ctr"/>
                      <a:r>
                        <a:rPr lang="en-IN" sz="1400" dirty="0"/>
                        <a:t>9.6%</a:t>
                      </a:r>
                    </a:p>
                  </a:txBody>
                  <a:tcPr/>
                </a:tc>
                <a:tc>
                  <a:txBody>
                    <a:bodyPr/>
                    <a:lstStyle/>
                    <a:p>
                      <a:pPr algn="ctr"/>
                      <a:r>
                        <a:rPr lang="en-IN" sz="1400" dirty="0"/>
                        <a:t>9.5%</a:t>
                      </a:r>
                    </a:p>
                  </a:txBody>
                  <a:tcPr/>
                </a:tc>
                <a:tc>
                  <a:txBody>
                    <a:bodyPr/>
                    <a:lstStyle/>
                    <a:p>
                      <a:pPr algn="ctr"/>
                      <a:r>
                        <a:rPr lang="en-IN" sz="1400" dirty="0"/>
                        <a:t>9.3%</a:t>
                      </a:r>
                    </a:p>
                  </a:txBody>
                  <a:tcPr/>
                </a:tc>
                <a:extLst>
                  <a:ext uri="{0D108BD9-81ED-4DB2-BD59-A6C34878D82A}">
                    <a16:rowId xmlns:a16="http://schemas.microsoft.com/office/drawing/2014/main" val="4103542379"/>
                  </a:ext>
                </a:extLst>
              </a:tr>
              <a:tr h="370840">
                <a:tc>
                  <a:txBody>
                    <a:bodyPr/>
                    <a:lstStyle/>
                    <a:p>
                      <a:r>
                        <a:rPr lang="en-IN" sz="1400" dirty="0"/>
                        <a:t>Standard deviation of return</a:t>
                      </a:r>
                    </a:p>
                  </a:txBody>
                  <a:tcPr/>
                </a:tc>
                <a:tc>
                  <a:txBody>
                    <a:bodyPr/>
                    <a:lstStyle/>
                    <a:p>
                      <a:pPr algn="ctr"/>
                      <a:r>
                        <a:rPr lang="en-IN" sz="1400" dirty="0"/>
                        <a:t>19.8%</a:t>
                      </a:r>
                    </a:p>
                  </a:txBody>
                  <a:tcPr/>
                </a:tc>
                <a:tc>
                  <a:txBody>
                    <a:bodyPr/>
                    <a:lstStyle/>
                    <a:p>
                      <a:pPr algn="ctr"/>
                      <a:r>
                        <a:rPr lang="en-IN" sz="1400" dirty="0"/>
                        <a:t>8.5%</a:t>
                      </a:r>
                    </a:p>
                  </a:txBody>
                  <a:tcPr/>
                </a:tc>
                <a:tc>
                  <a:txBody>
                    <a:bodyPr/>
                    <a:lstStyle/>
                    <a:p>
                      <a:pPr algn="ctr"/>
                      <a:r>
                        <a:rPr lang="en-IN" sz="1400" dirty="0"/>
                        <a:t>5.6%</a:t>
                      </a:r>
                    </a:p>
                  </a:txBody>
                  <a:tcPr/>
                </a:tc>
                <a:tc>
                  <a:txBody>
                    <a:bodyPr/>
                    <a:lstStyle/>
                    <a:p>
                      <a:pPr algn="ctr"/>
                      <a:r>
                        <a:rPr lang="en-IN" sz="1400" dirty="0"/>
                        <a:t>4.5%</a:t>
                      </a:r>
                    </a:p>
                  </a:txBody>
                  <a:tcPr/>
                </a:tc>
                <a:tc>
                  <a:txBody>
                    <a:bodyPr/>
                    <a:lstStyle/>
                    <a:p>
                      <a:pPr algn="ctr"/>
                      <a:r>
                        <a:rPr lang="en-IN" sz="1400" dirty="0"/>
                        <a:t>3.5%</a:t>
                      </a:r>
                    </a:p>
                  </a:txBody>
                  <a:tcPr/>
                </a:tc>
                <a:tc>
                  <a:txBody>
                    <a:bodyPr/>
                    <a:lstStyle/>
                    <a:p>
                      <a:pPr algn="ctr"/>
                      <a:r>
                        <a:rPr lang="en-IN" sz="1400" dirty="0"/>
                        <a:t>2.5%</a:t>
                      </a:r>
                    </a:p>
                  </a:txBody>
                  <a:tcPr/>
                </a:tc>
                <a:tc>
                  <a:txBody>
                    <a:bodyPr/>
                    <a:lstStyle/>
                    <a:p>
                      <a:pPr algn="ctr"/>
                      <a:r>
                        <a:rPr lang="en-IN" sz="1400" dirty="0"/>
                        <a:t>1.8%</a:t>
                      </a:r>
                    </a:p>
                  </a:txBody>
                  <a:tcPr/>
                </a:tc>
                <a:tc>
                  <a:txBody>
                    <a:bodyPr/>
                    <a:lstStyle/>
                    <a:p>
                      <a:pPr algn="ctr"/>
                      <a:r>
                        <a:rPr lang="en-IN" sz="1400" dirty="0"/>
                        <a:t>1.1%</a:t>
                      </a:r>
                    </a:p>
                  </a:txBody>
                  <a:tcPr/>
                </a:tc>
                <a:tc>
                  <a:txBody>
                    <a:bodyPr/>
                    <a:lstStyle/>
                    <a:p>
                      <a:pPr algn="ctr"/>
                      <a:r>
                        <a:rPr lang="en-IN" sz="1400" dirty="0"/>
                        <a:t>.7%</a:t>
                      </a:r>
                    </a:p>
                  </a:txBody>
                  <a:tcPr/>
                </a:tc>
                <a:extLst>
                  <a:ext uri="{0D108BD9-81ED-4DB2-BD59-A6C34878D82A}">
                    <a16:rowId xmlns:a16="http://schemas.microsoft.com/office/drawing/2014/main" val="739075485"/>
                  </a:ext>
                </a:extLst>
              </a:tr>
            </a:tbl>
          </a:graphicData>
        </a:graphic>
      </p:graphicFrame>
      <p:sp>
        <p:nvSpPr>
          <p:cNvPr id="11" name="Slide Number Placeholder 10">
            <a:extLst>
              <a:ext uri="{FF2B5EF4-FFF2-40B4-BE49-F238E27FC236}">
                <a16:creationId xmlns:a16="http://schemas.microsoft.com/office/drawing/2014/main" id="{C2ED277E-8561-DF25-AFC4-140D920F11EC}"/>
              </a:ext>
            </a:extLst>
          </p:cNvPr>
          <p:cNvSpPr>
            <a:spLocks noGrp="1"/>
          </p:cNvSpPr>
          <p:nvPr>
            <p:ph type="sldNum" sz="quarter" idx="10"/>
          </p:nvPr>
        </p:nvSpPr>
        <p:spPr/>
        <p:txBody>
          <a:bodyPr/>
          <a:lstStyle/>
          <a:p>
            <a:fld id="{68151E55-6873-49E2-B8D5-2F265E6F1973}" type="slidenum">
              <a:rPr lang="en-US" smtClean="0"/>
              <a:t>24</a:t>
            </a:fld>
            <a:endParaRPr lang="en-US" dirty="0"/>
          </a:p>
        </p:txBody>
      </p:sp>
    </p:spTree>
    <p:extLst>
      <p:ext uri="{BB962C8B-B14F-4D97-AF65-F5344CB8AC3E}">
        <p14:creationId xmlns:p14="http://schemas.microsoft.com/office/powerpoint/2010/main" val="30275181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68731-6CD0-79A0-4049-1320EBAB29F8}"/>
              </a:ext>
            </a:extLst>
          </p:cNvPr>
          <p:cNvSpPr>
            <a:spLocks noGrp="1"/>
          </p:cNvSpPr>
          <p:nvPr>
            <p:ph type="title"/>
          </p:nvPr>
        </p:nvSpPr>
        <p:spPr/>
        <p:txBody>
          <a:bodyPr>
            <a:normAutofit/>
          </a:bodyPr>
          <a:lstStyle/>
          <a:p>
            <a:r>
              <a:rPr lang="en-US" sz="3200" dirty="0"/>
              <a:t>The Fallacy of Time Diversification, 2 </a:t>
            </a:r>
            <a:r>
              <a:rPr lang="en-US" sz="1100" b="0" dirty="0"/>
              <a:t>2</a:t>
            </a:r>
            <a:endParaRPr lang="en-IN" sz="1100" b="0" dirty="0"/>
          </a:p>
        </p:txBody>
      </p:sp>
      <p:sp>
        <p:nvSpPr>
          <p:cNvPr id="4" name="Content Placeholder 3">
            <a:extLst>
              <a:ext uri="{FF2B5EF4-FFF2-40B4-BE49-F238E27FC236}">
                <a16:creationId xmlns:a16="http://schemas.microsoft.com/office/drawing/2014/main" id="{FAB92E30-1347-607F-C01A-C0614B840FDA}"/>
              </a:ext>
            </a:extLst>
          </p:cNvPr>
          <p:cNvSpPr>
            <a:spLocks noGrp="1"/>
          </p:cNvSpPr>
          <p:nvPr>
            <p:ph sz="quarter" idx="14"/>
          </p:nvPr>
        </p:nvSpPr>
        <p:spPr>
          <a:xfrm>
            <a:off x="342900" y="1267289"/>
            <a:ext cx="8458200" cy="390686"/>
          </a:xfrm>
        </p:spPr>
        <p:txBody>
          <a:bodyPr/>
          <a:lstStyle/>
          <a:p>
            <a:r>
              <a:rPr lang="en-IN" sz="1800" b="1" dirty="0"/>
              <a:t>Table 11.9 Average Ending Wealth by Investment Holding Period (19</a:t>
            </a:r>
            <a:r>
              <a:rPr lang="en-IN" sz="100" b="1" dirty="0"/>
              <a:t> </a:t>
            </a:r>
            <a:r>
              <a:rPr lang="en-IN" sz="1800" b="1" dirty="0"/>
              <a:t>26-2018)</a:t>
            </a:r>
          </a:p>
        </p:txBody>
      </p:sp>
      <p:sp>
        <p:nvSpPr>
          <p:cNvPr id="5" name="Content Placeholder 4">
            <a:extLst>
              <a:ext uri="{FF2B5EF4-FFF2-40B4-BE49-F238E27FC236}">
                <a16:creationId xmlns:a16="http://schemas.microsoft.com/office/drawing/2014/main" id="{C96F17F0-1391-4549-EBEE-760A94EAEEFB}"/>
              </a:ext>
            </a:extLst>
          </p:cNvPr>
          <p:cNvSpPr>
            <a:spLocks noGrp="1"/>
          </p:cNvSpPr>
          <p:nvPr>
            <p:ph sz="quarter" idx="15"/>
          </p:nvPr>
        </p:nvSpPr>
        <p:spPr>
          <a:xfrm>
            <a:off x="4211201" y="2042325"/>
            <a:ext cx="3355209" cy="341643"/>
          </a:xfrm>
        </p:spPr>
        <p:txBody>
          <a:bodyPr/>
          <a:lstStyle/>
          <a:p>
            <a:r>
              <a:rPr lang="en-IN" sz="1400" b="1" dirty="0"/>
              <a:t>Investment Holding Period (in years)</a:t>
            </a:r>
          </a:p>
        </p:txBody>
      </p:sp>
      <p:graphicFrame>
        <p:nvGraphicFramePr>
          <p:cNvPr id="13" name="Table 13">
            <a:extLst>
              <a:ext uri="{FF2B5EF4-FFF2-40B4-BE49-F238E27FC236}">
                <a16:creationId xmlns:a16="http://schemas.microsoft.com/office/drawing/2014/main" id="{BF2CF683-89C4-D151-5835-84B268E4073A}"/>
              </a:ext>
            </a:extLst>
          </p:cNvPr>
          <p:cNvGraphicFramePr>
            <a:graphicFrameLocks noGrp="1"/>
          </p:cNvGraphicFramePr>
          <p:nvPr>
            <p:ph sz="quarter" idx="16"/>
            <p:extLst>
              <p:ext uri="{D42A27DB-BD31-4B8C-83A1-F6EECF244321}">
                <p14:modId xmlns:p14="http://schemas.microsoft.com/office/powerpoint/2010/main" val="2698993570"/>
              </p:ext>
            </p:extLst>
          </p:nvPr>
        </p:nvGraphicFramePr>
        <p:xfrm>
          <a:off x="342900" y="2478504"/>
          <a:ext cx="8627322" cy="1341120"/>
        </p:xfrm>
        <a:graphic>
          <a:graphicData uri="http://schemas.openxmlformats.org/drawingml/2006/table">
            <a:tbl>
              <a:tblPr firstRow="1" bandRow="1">
                <a:tableStyleId>{5C22544A-7EE6-4342-B048-85BDC9FD1C3A}</a:tableStyleId>
              </a:tblPr>
              <a:tblGrid>
                <a:gridCol w="1375368">
                  <a:extLst>
                    <a:ext uri="{9D8B030D-6E8A-4147-A177-3AD203B41FA5}">
                      <a16:colId xmlns:a16="http://schemas.microsoft.com/office/drawing/2014/main" val="257377684"/>
                    </a:ext>
                  </a:extLst>
                </a:gridCol>
                <a:gridCol w="760222">
                  <a:extLst>
                    <a:ext uri="{9D8B030D-6E8A-4147-A177-3AD203B41FA5}">
                      <a16:colId xmlns:a16="http://schemas.microsoft.com/office/drawing/2014/main" val="2045641262"/>
                    </a:ext>
                  </a:extLst>
                </a:gridCol>
                <a:gridCol w="735330">
                  <a:extLst>
                    <a:ext uri="{9D8B030D-6E8A-4147-A177-3AD203B41FA5}">
                      <a16:colId xmlns:a16="http://schemas.microsoft.com/office/drawing/2014/main" val="325851141"/>
                    </a:ext>
                  </a:extLst>
                </a:gridCol>
                <a:gridCol w="735330">
                  <a:extLst>
                    <a:ext uri="{9D8B030D-6E8A-4147-A177-3AD203B41FA5}">
                      <a16:colId xmlns:a16="http://schemas.microsoft.com/office/drawing/2014/main" val="3608677208"/>
                    </a:ext>
                  </a:extLst>
                </a:gridCol>
                <a:gridCol w="773430">
                  <a:extLst>
                    <a:ext uri="{9D8B030D-6E8A-4147-A177-3AD203B41FA5}">
                      <a16:colId xmlns:a16="http://schemas.microsoft.com/office/drawing/2014/main" val="987317323"/>
                    </a:ext>
                  </a:extLst>
                </a:gridCol>
                <a:gridCol w="773430">
                  <a:extLst>
                    <a:ext uri="{9D8B030D-6E8A-4147-A177-3AD203B41FA5}">
                      <a16:colId xmlns:a16="http://schemas.microsoft.com/office/drawing/2014/main" val="1878372621"/>
                    </a:ext>
                  </a:extLst>
                </a:gridCol>
                <a:gridCol w="858647">
                  <a:extLst>
                    <a:ext uri="{9D8B030D-6E8A-4147-A177-3AD203B41FA5}">
                      <a16:colId xmlns:a16="http://schemas.microsoft.com/office/drawing/2014/main" val="307884039"/>
                    </a:ext>
                  </a:extLst>
                </a:gridCol>
                <a:gridCol w="871855">
                  <a:extLst>
                    <a:ext uri="{9D8B030D-6E8A-4147-A177-3AD203B41FA5}">
                      <a16:colId xmlns:a16="http://schemas.microsoft.com/office/drawing/2014/main" val="645295697"/>
                    </a:ext>
                  </a:extLst>
                </a:gridCol>
                <a:gridCol w="871855">
                  <a:extLst>
                    <a:ext uri="{9D8B030D-6E8A-4147-A177-3AD203B41FA5}">
                      <a16:colId xmlns:a16="http://schemas.microsoft.com/office/drawing/2014/main" val="886156908"/>
                    </a:ext>
                  </a:extLst>
                </a:gridCol>
                <a:gridCol w="871855">
                  <a:extLst>
                    <a:ext uri="{9D8B030D-6E8A-4147-A177-3AD203B41FA5}">
                      <a16:colId xmlns:a16="http://schemas.microsoft.com/office/drawing/2014/main" val="2702242925"/>
                    </a:ext>
                  </a:extLst>
                </a:gridCol>
              </a:tblGrid>
              <a:tr h="302232">
                <a:tc>
                  <a:txBody>
                    <a:bodyPr/>
                    <a:lstStyle/>
                    <a:p>
                      <a:endParaRPr lang="en-IN" sz="1400" dirty="0"/>
                    </a:p>
                  </a:txBody>
                  <a:tcPr/>
                </a:tc>
                <a:tc>
                  <a:txBody>
                    <a:bodyPr/>
                    <a:lstStyle/>
                    <a:p>
                      <a:pPr algn="ctr"/>
                      <a:r>
                        <a:rPr lang="en-IN" sz="1400" dirty="0"/>
                        <a:t>1</a:t>
                      </a:r>
                    </a:p>
                  </a:txBody>
                  <a:tcPr/>
                </a:tc>
                <a:tc>
                  <a:txBody>
                    <a:bodyPr/>
                    <a:lstStyle/>
                    <a:p>
                      <a:pPr algn="ctr"/>
                      <a:r>
                        <a:rPr lang="en-IN" sz="1400" dirty="0"/>
                        <a:t>5</a:t>
                      </a:r>
                    </a:p>
                  </a:txBody>
                  <a:tcPr/>
                </a:tc>
                <a:tc>
                  <a:txBody>
                    <a:bodyPr/>
                    <a:lstStyle/>
                    <a:p>
                      <a:pPr algn="ctr"/>
                      <a:r>
                        <a:rPr lang="en-IN" sz="1400" dirty="0"/>
                        <a:t>10</a:t>
                      </a:r>
                    </a:p>
                  </a:txBody>
                  <a:tcPr/>
                </a:tc>
                <a:tc>
                  <a:txBody>
                    <a:bodyPr/>
                    <a:lstStyle/>
                    <a:p>
                      <a:pPr algn="ctr"/>
                      <a:r>
                        <a:rPr lang="en-IN" sz="1400" dirty="0"/>
                        <a:t>15</a:t>
                      </a:r>
                    </a:p>
                  </a:txBody>
                  <a:tcPr/>
                </a:tc>
                <a:tc>
                  <a:txBody>
                    <a:bodyPr/>
                    <a:lstStyle/>
                    <a:p>
                      <a:pPr algn="ctr"/>
                      <a:r>
                        <a:rPr lang="en-IN" sz="1400" dirty="0"/>
                        <a:t>20</a:t>
                      </a:r>
                    </a:p>
                  </a:txBody>
                  <a:tcPr/>
                </a:tc>
                <a:tc>
                  <a:txBody>
                    <a:bodyPr/>
                    <a:lstStyle/>
                    <a:p>
                      <a:pPr algn="ctr"/>
                      <a:r>
                        <a:rPr lang="en-IN" sz="1400" dirty="0"/>
                        <a:t>25</a:t>
                      </a:r>
                    </a:p>
                  </a:txBody>
                  <a:tcPr/>
                </a:tc>
                <a:tc>
                  <a:txBody>
                    <a:bodyPr/>
                    <a:lstStyle/>
                    <a:p>
                      <a:pPr algn="ctr"/>
                      <a:r>
                        <a:rPr lang="en-IN" sz="1400" dirty="0"/>
                        <a:t>30</a:t>
                      </a:r>
                    </a:p>
                  </a:txBody>
                  <a:tcPr/>
                </a:tc>
                <a:tc>
                  <a:txBody>
                    <a:bodyPr/>
                    <a:lstStyle/>
                    <a:p>
                      <a:pPr algn="ctr"/>
                      <a:r>
                        <a:rPr lang="en-IN" sz="1400" dirty="0"/>
                        <a:t>35</a:t>
                      </a:r>
                    </a:p>
                  </a:txBody>
                  <a:tcPr/>
                </a:tc>
                <a:tc>
                  <a:txBody>
                    <a:bodyPr/>
                    <a:lstStyle/>
                    <a:p>
                      <a:pPr algn="ctr"/>
                      <a:r>
                        <a:rPr lang="en-IN" sz="1400" dirty="0"/>
                        <a:t>40</a:t>
                      </a:r>
                    </a:p>
                  </a:txBody>
                  <a:tcPr/>
                </a:tc>
                <a:extLst>
                  <a:ext uri="{0D108BD9-81ED-4DB2-BD59-A6C34878D82A}">
                    <a16:rowId xmlns:a16="http://schemas.microsoft.com/office/drawing/2014/main" val="673433817"/>
                  </a:ext>
                </a:extLst>
              </a:tr>
              <a:tr h="302232">
                <a:tc>
                  <a:txBody>
                    <a:bodyPr/>
                    <a:lstStyle/>
                    <a:p>
                      <a:r>
                        <a:rPr lang="en-IN" sz="1400" dirty="0"/>
                        <a:t>Average return</a:t>
                      </a:r>
                    </a:p>
                  </a:txBody>
                  <a:tcPr/>
                </a:tc>
                <a:tc>
                  <a:txBody>
                    <a:bodyPr/>
                    <a:lstStyle/>
                    <a:p>
                      <a:pPr algn="ctr"/>
                      <a:r>
                        <a:rPr lang="en-IN" sz="1400" dirty="0"/>
                        <a:t>$1,118</a:t>
                      </a:r>
                    </a:p>
                  </a:txBody>
                  <a:tcPr/>
                </a:tc>
                <a:tc>
                  <a:txBody>
                    <a:bodyPr/>
                    <a:lstStyle/>
                    <a:p>
                      <a:pPr algn="ctr"/>
                      <a:r>
                        <a:rPr lang="en-IN" sz="1400" dirty="0"/>
                        <a:t>$1,705</a:t>
                      </a:r>
                    </a:p>
                  </a:txBody>
                  <a:tcPr/>
                </a:tc>
                <a:tc>
                  <a:txBody>
                    <a:bodyPr/>
                    <a:lstStyle/>
                    <a:p>
                      <a:pPr algn="ctr"/>
                      <a:r>
                        <a:rPr lang="en-IN" sz="1400" dirty="0"/>
                        <a:t>$2,959</a:t>
                      </a:r>
                    </a:p>
                  </a:txBody>
                  <a:tcPr/>
                </a:tc>
                <a:tc>
                  <a:txBody>
                    <a:bodyPr/>
                    <a:lstStyle/>
                    <a:p>
                      <a:pPr algn="ctr"/>
                      <a:r>
                        <a:rPr lang="en-IN" sz="1400" dirty="0"/>
                        <a:t>$4,715</a:t>
                      </a:r>
                    </a:p>
                  </a:txBody>
                  <a:tcPr/>
                </a:tc>
                <a:tc>
                  <a:txBody>
                    <a:bodyPr/>
                    <a:lstStyle/>
                    <a:p>
                      <a:pPr algn="ctr"/>
                      <a:r>
                        <a:rPr lang="en-IN" sz="1400" dirty="0"/>
                        <a:t>$7,460</a:t>
                      </a:r>
                    </a:p>
                  </a:txBody>
                  <a:tcPr/>
                </a:tc>
                <a:tc>
                  <a:txBody>
                    <a:bodyPr/>
                    <a:lstStyle/>
                    <a:p>
                      <a:pPr algn="ctr"/>
                      <a:r>
                        <a:rPr lang="en-IN" sz="1400" dirty="0"/>
                        <a:t>$11,676</a:t>
                      </a:r>
                    </a:p>
                  </a:txBody>
                  <a:tcPr/>
                </a:tc>
                <a:tc>
                  <a:txBody>
                    <a:bodyPr/>
                    <a:lstStyle/>
                    <a:p>
                      <a:pPr algn="ctr"/>
                      <a:r>
                        <a:rPr lang="en-IN" sz="1400" dirty="0"/>
                        <a:t>$17,346</a:t>
                      </a:r>
                    </a:p>
                  </a:txBody>
                  <a:tcPr/>
                </a:tc>
                <a:tc>
                  <a:txBody>
                    <a:bodyPr/>
                    <a:lstStyle/>
                    <a:p>
                      <a:pPr algn="ctr"/>
                      <a:r>
                        <a:rPr lang="en-IN" sz="1400" dirty="0"/>
                        <a:t>$25,250</a:t>
                      </a:r>
                    </a:p>
                  </a:txBody>
                  <a:tcPr/>
                </a:tc>
                <a:tc>
                  <a:txBody>
                    <a:bodyPr/>
                    <a:lstStyle/>
                    <a:p>
                      <a:pPr algn="ctr"/>
                      <a:r>
                        <a:rPr lang="en-IN" sz="1400" dirty="0"/>
                        <a:t>$50,222</a:t>
                      </a:r>
                    </a:p>
                  </a:txBody>
                  <a:tcPr/>
                </a:tc>
                <a:extLst>
                  <a:ext uri="{0D108BD9-81ED-4DB2-BD59-A6C34878D82A}">
                    <a16:rowId xmlns:a16="http://schemas.microsoft.com/office/drawing/2014/main" val="4103542379"/>
                  </a:ext>
                </a:extLst>
              </a:tr>
              <a:tr h="725357">
                <a:tc>
                  <a:txBody>
                    <a:bodyPr/>
                    <a:lstStyle/>
                    <a:p>
                      <a:r>
                        <a:rPr lang="en-IN" sz="1400" dirty="0"/>
                        <a:t>Standard deviation of wealth</a:t>
                      </a:r>
                    </a:p>
                  </a:txBody>
                  <a:tcPr/>
                </a:tc>
                <a:tc>
                  <a:txBody>
                    <a:bodyPr/>
                    <a:lstStyle/>
                    <a:p>
                      <a:pPr algn="ctr"/>
                      <a:r>
                        <a:rPr lang="en-IN" sz="1400" dirty="0"/>
                        <a:t>$198</a:t>
                      </a:r>
                    </a:p>
                  </a:txBody>
                  <a:tcPr/>
                </a:tc>
                <a:tc>
                  <a:txBody>
                    <a:bodyPr/>
                    <a:lstStyle/>
                    <a:p>
                      <a:pPr algn="ctr"/>
                      <a:r>
                        <a:rPr lang="en-IN" sz="1400" dirty="0"/>
                        <a:t>$603</a:t>
                      </a:r>
                    </a:p>
                  </a:txBody>
                  <a:tcPr/>
                </a:tc>
                <a:tc>
                  <a:txBody>
                    <a:bodyPr/>
                    <a:lstStyle/>
                    <a:p>
                      <a:pPr algn="ctr"/>
                      <a:r>
                        <a:rPr lang="en-IN" sz="1400" dirty="0"/>
                        <a:t>$1,390</a:t>
                      </a:r>
                    </a:p>
                  </a:txBody>
                  <a:tcPr/>
                </a:tc>
                <a:tc>
                  <a:txBody>
                    <a:bodyPr/>
                    <a:lstStyle/>
                    <a:p>
                      <a:pPr algn="ctr"/>
                      <a:r>
                        <a:rPr lang="en-IN" sz="1400" dirty="0"/>
                        <a:t>$2,696</a:t>
                      </a:r>
                    </a:p>
                  </a:txBody>
                  <a:tcPr/>
                </a:tc>
                <a:tc>
                  <a:txBody>
                    <a:bodyPr/>
                    <a:lstStyle/>
                    <a:p>
                      <a:pPr algn="ctr"/>
                      <a:r>
                        <a:rPr lang="en-IN" sz="1400" dirty="0"/>
                        <a:t>$4,577</a:t>
                      </a:r>
                    </a:p>
                  </a:txBody>
                  <a:tcPr/>
                </a:tc>
                <a:tc>
                  <a:txBody>
                    <a:bodyPr/>
                    <a:lstStyle/>
                    <a:p>
                      <a:pPr algn="ctr"/>
                      <a:r>
                        <a:rPr lang="en-IN" sz="1400" dirty="0"/>
                        <a:t>$6,941</a:t>
                      </a:r>
                    </a:p>
                  </a:txBody>
                  <a:tcPr/>
                </a:tc>
                <a:tc>
                  <a:txBody>
                    <a:bodyPr/>
                    <a:lstStyle/>
                    <a:p>
                      <a:pPr algn="ctr"/>
                      <a:r>
                        <a:rPr lang="en-IN" sz="1400" dirty="0"/>
                        <a:t>$8,777</a:t>
                      </a:r>
                    </a:p>
                  </a:txBody>
                  <a:tcPr/>
                </a:tc>
                <a:tc>
                  <a:txBody>
                    <a:bodyPr/>
                    <a:lstStyle/>
                    <a:p>
                      <a:pPr algn="ctr"/>
                      <a:r>
                        <a:rPr lang="en-IN" sz="1400" dirty="0"/>
                        <a:t>$9,335</a:t>
                      </a:r>
                    </a:p>
                  </a:txBody>
                  <a:tcPr/>
                </a:tc>
                <a:tc>
                  <a:txBody>
                    <a:bodyPr/>
                    <a:lstStyle/>
                    <a:p>
                      <a:pPr algn="ctr"/>
                      <a:r>
                        <a:rPr lang="en-IN" sz="1400" dirty="0"/>
                        <a:t>$20,405</a:t>
                      </a:r>
                    </a:p>
                  </a:txBody>
                  <a:tcPr/>
                </a:tc>
                <a:extLst>
                  <a:ext uri="{0D108BD9-81ED-4DB2-BD59-A6C34878D82A}">
                    <a16:rowId xmlns:a16="http://schemas.microsoft.com/office/drawing/2014/main" val="739075485"/>
                  </a:ext>
                </a:extLst>
              </a:tr>
            </a:tbl>
          </a:graphicData>
        </a:graphic>
      </p:graphicFrame>
      <p:sp>
        <p:nvSpPr>
          <p:cNvPr id="11" name="Slide Number Placeholder 10">
            <a:extLst>
              <a:ext uri="{FF2B5EF4-FFF2-40B4-BE49-F238E27FC236}">
                <a16:creationId xmlns:a16="http://schemas.microsoft.com/office/drawing/2014/main" id="{C2ED277E-8561-DF25-AFC4-140D920F11EC}"/>
              </a:ext>
            </a:extLst>
          </p:cNvPr>
          <p:cNvSpPr>
            <a:spLocks noGrp="1"/>
          </p:cNvSpPr>
          <p:nvPr>
            <p:ph type="sldNum" sz="quarter" idx="10"/>
          </p:nvPr>
        </p:nvSpPr>
        <p:spPr/>
        <p:txBody>
          <a:bodyPr/>
          <a:lstStyle/>
          <a:p>
            <a:fld id="{68151E55-6873-49E2-B8D5-2F265E6F1973}" type="slidenum">
              <a:rPr lang="en-US" smtClean="0"/>
              <a:t>25</a:t>
            </a:fld>
            <a:endParaRPr lang="en-US" dirty="0"/>
          </a:p>
        </p:txBody>
      </p:sp>
    </p:spTree>
    <p:extLst>
      <p:ext uri="{BB962C8B-B14F-4D97-AF65-F5344CB8AC3E}">
        <p14:creationId xmlns:p14="http://schemas.microsoft.com/office/powerpoint/2010/main" val="42601894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35160-DFED-E114-785D-DBD32E974F84}"/>
              </a:ext>
            </a:extLst>
          </p:cNvPr>
          <p:cNvSpPr>
            <a:spLocks noGrp="1"/>
          </p:cNvSpPr>
          <p:nvPr>
            <p:ph type="title"/>
          </p:nvPr>
        </p:nvSpPr>
        <p:spPr>
          <a:xfrm>
            <a:off x="342899" y="192490"/>
            <a:ext cx="8489602" cy="903231"/>
          </a:xfrm>
        </p:spPr>
        <p:txBody>
          <a:bodyPr>
            <a:normAutofit/>
          </a:bodyPr>
          <a:lstStyle/>
          <a:p>
            <a:r>
              <a:rPr lang="en-US" sz="3200" dirty="0"/>
              <a:t>The Fallacy of Time Diversification, 3 </a:t>
            </a:r>
            <a:r>
              <a:rPr lang="en-US" sz="1100" b="0" dirty="0"/>
              <a:t>3</a:t>
            </a:r>
            <a:endParaRPr lang="en-IN" sz="1100" b="0" dirty="0"/>
          </a:p>
        </p:txBody>
      </p:sp>
      <p:sp>
        <p:nvSpPr>
          <p:cNvPr id="3" name="Content Placeholder 2">
            <a:extLst>
              <a:ext uri="{FF2B5EF4-FFF2-40B4-BE49-F238E27FC236}">
                <a16:creationId xmlns:a16="http://schemas.microsoft.com/office/drawing/2014/main" id="{F4D5DCA8-2B76-13B1-A75D-D94EBAD206EA}"/>
              </a:ext>
            </a:extLst>
          </p:cNvPr>
          <p:cNvSpPr>
            <a:spLocks noGrp="1"/>
          </p:cNvSpPr>
          <p:nvPr>
            <p:ph sz="quarter" idx="11"/>
          </p:nvPr>
        </p:nvSpPr>
        <p:spPr>
          <a:xfrm>
            <a:off x="342899" y="1276709"/>
            <a:ext cx="8660423" cy="3817805"/>
          </a:xfrm>
        </p:spPr>
        <p:txBody>
          <a:bodyPr/>
          <a:lstStyle/>
          <a:p>
            <a:pPr marL="292608" indent="-292608">
              <a:buFont typeface="Arial" panose="020B0604020202020204" pitchFamily="34" charset="0"/>
              <a:buChar char="•"/>
            </a:pPr>
            <a:r>
              <a:rPr lang="en-US" dirty="0"/>
              <a:t>As the time period grows, the average geometric return falls.</a:t>
            </a:r>
          </a:p>
          <a:p>
            <a:pPr marL="292608" indent="-292608">
              <a:buFont typeface="Arial" panose="020B0604020202020204" pitchFamily="34" charset="0"/>
              <a:buChar char="•"/>
            </a:pPr>
            <a:r>
              <a:rPr lang="en-US" dirty="0"/>
              <a:t>Look at the pattern of the standard deviation of average returns.</a:t>
            </a:r>
          </a:p>
          <a:p>
            <a:pPr marL="292608" indent="-292608">
              <a:buFont typeface="Arial" panose="020B0604020202020204" pitchFamily="34" charset="0"/>
              <a:buChar char="•"/>
            </a:pPr>
            <a:r>
              <a:rPr lang="en-US" dirty="0"/>
              <a:t>Notice that as the time period increases, the standard deviation of the geometric averages also falls (to nearly zero).</a:t>
            </a:r>
          </a:p>
          <a:p>
            <a:pPr marL="292608" indent="-292608">
              <a:buFont typeface="Arial" panose="020B0604020202020204" pitchFamily="34" charset="0"/>
              <a:buChar char="•"/>
            </a:pPr>
            <a:r>
              <a:rPr lang="en-US" dirty="0"/>
              <a:t>Although </a:t>
            </a:r>
            <a:r>
              <a:rPr lang="en-US" b="1" dirty="0">
                <a:solidFill>
                  <a:srgbClr val="002060"/>
                </a:solidFill>
              </a:rPr>
              <a:t>the standard deviation of average geometric return tends to zero</a:t>
            </a:r>
            <a:r>
              <a:rPr lang="en-US" dirty="0"/>
              <a:t> as the time horizon grows, </a:t>
            </a:r>
            <a:r>
              <a:rPr lang="en-US" b="1" dirty="0">
                <a:solidFill>
                  <a:srgbClr val="A9131A"/>
                </a:solidFill>
              </a:rPr>
              <a:t>the standard deviation of your wealth does not tend to zero</a:t>
            </a:r>
            <a:r>
              <a:rPr lang="en-US" dirty="0"/>
              <a:t>.</a:t>
            </a:r>
            <a:endParaRPr lang="en-IN" dirty="0"/>
          </a:p>
        </p:txBody>
      </p:sp>
      <p:sp>
        <p:nvSpPr>
          <p:cNvPr id="4" name="Content Placeholder 3">
            <a:extLst>
              <a:ext uri="{FF2B5EF4-FFF2-40B4-BE49-F238E27FC236}">
                <a16:creationId xmlns:a16="http://schemas.microsoft.com/office/drawing/2014/main" id="{D967201C-5620-BA22-4CE4-A1B0F6EE4DD2}"/>
              </a:ext>
            </a:extLst>
          </p:cNvPr>
          <p:cNvSpPr>
            <a:spLocks noGrp="1"/>
          </p:cNvSpPr>
          <p:nvPr>
            <p:ph sz="quarter" idx="14"/>
          </p:nvPr>
        </p:nvSpPr>
        <p:spPr>
          <a:xfrm>
            <a:off x="342899" y="5191944"/>
            <a:ext cx="8610181" cy="851598"/>
          </a:xfrm>
        </p:spPr>
        <p:txBody>
          <a:bodyPr/>
          <a:lstStyle/>
          <a:p>
            <a:r>
              <a:rPr lang="en-US" b="1" dirty="0"/>
              <a:t>As investors, we care about wealth levels AND the standard deviation of wealth levels over time.</a:t>
            </a:r>
            <a:endParaRPr lang="en-IN" b="1" dirty="0"/>
          </a:p>
        </p:txBody>
      </p:sp>
      <p:sp>
        <p:nvSpPr>
          <p:cNvPr id="7" name="Slide Number Placeholder 6">
            <a:extLst>
              <a:ext uri="{FF2B5EF4-FFF2-40B4-BE49-F238E27FC236}">
                <a16:creationId xmlns:a16="http://schemas.microsoft.com/office/drawing/2014/main" id="{084056DA-9485-060A-A897-62248C2536ED}"/>
              </a:ext>
            </a:extLst>
          </p:cNvPr>
          <p:cNvSpPr>
            <a:spLocks noGrp="1"/>
          </p:cNvSpPr>
          <p:nvPr>
            <p:ph type="sldNum" sz="quarter" idx="10"/>
          </p:nvPr>
        </p:nvSpPr>
        <p:spPr/>
        <p:txBody>
          <a:bodyPr/>
          <a:lstStyle/>
          <a:p>
            <a:fld id="{68151E55-6873-49E2-B8D5-2F265E6F1973}" type="slidenum">
              <a:rPr lang="en-US" smtClean="0"/>
              <a:t>26</a:t>
            </a:fld>
            <a:endParaRPr lang="en-US"/>
          </a:p>
        </p:txBody>
      </p:sp>
    </p:spTree>
    <p:extLst>
      <p:ext uri="{BB962C8B-B14F-4D97-AF65-F5344CB8AC3E}">
        <p14:creationId xmlns:p14="http://schemas.microsoft.com/office/powerpoint/2010/main" val="1881046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A966-6FF8-E928-D160-F185E8EE8BDF}"/>
              </a:ext>
            </a:extLst>
          </p:cNvPr>
          <p:cNvSpPr>
            <a:spLocks noGrp="1"/>
          </p:cNvSpPr>
          <p:nvPr>
            <p:ph type="title"/>
          </p:nvPr>
        </p:nvSpPr>
        <p:spPr/>
        <p:txBody>
          <a:bodyPr>
            <a:normAutofit fontScale="90000"/>
          </a:bodyPr>
          <a:lstStyle/>
          <a:p>
            <a:r>
              <a:rPr lang="en-US" dirty="0"/>
              <a:t>The Fallacy of Time Diversification, 4.</a:t>
            </a:r>
            <a:endParaRPr lang="en-IN" dirty="0"/>
          </a:p>
        </p:txBody>
      </p:sp>
      <p:sp>
        <p:nvSpPr>
          <p:cNvPr id="3" name="Content Placeholder 2">
            <a:extLst>
              <a:ext uri="{FF2B5EF4-FFF2-40B4-BE49-F238E27FC236}">
                <a16:creationId xmlns:a16="http://schemas.microsoft.com/office/drawing/2014/main" id="{7824000C-7ED7-68E5-B18D-291291F8B38D}"/>
              </a:ext>
            </a:extLst>
          </p:cNvPr>
          <p:cNvSpPr>
            <a:spLocks noGrp="1"/>
          </p:cNvSpPr>
          <p:nvPr>
            <p:ph sz="quarter" idx="11"/>
          </p:nvPr>
        </p:nvSpPr>
        <p:spPr>
          <a:xfrm>
            <a:off x="342899" y="1276710"/>
            <a:ext cx="8449409" cy="1195185"/>
          </a:xfrm>
        </p:spPr>
        <p:txBody>
          <a:bodyPr/>
          <a:lstStyle/>
          <a:p>
            <a:r>
              <a:rPr lang="en-US" sz="1800" dirty="0"/>
              <a:t>Suppose someone invested a lump sum of $1,000 in 19</a:t>
            </a:r>
            <a:r>
              <a:rPr lang="en-US" sz="100" dirty="0"/>
              <a:t> </a:t>
            </a:r>
            <a:r>
              <a:rPr lang="en-US" sz="1800" dirty="0"/>
              <a:t>26.</a:t>
            </a:r>
          </a:p>
          <a:p>
            <a:pPr marL="292608" indent="-292608">
              <a:buFont typeface="Arial" panose="020B0604020202020204" pitchFamily="34" charset="0"/>
              <a:buChar char="•"/>
            </a:pPr>
            <a:r>
              <a:rPr lang="en-US" sz="1800" dirty="0"/>
              <a:t>Using the return data from Table 1.1, it grows to $1,486.97 five years later.</a:t>
            </a:r>
          </a:p>
          <a:p>
            <a:pPr marL="292608" indent="-292608">
              <a:buFont typeface="Arial" panose="020B0604020202020204" pitchFamily="34" charset="0"/>
              <a:buChar char="•"/>
            </a:pPr>
            <a:r>
              <a:rPr lang="en-US" sz="1800" dirty="0"/>
              <a:t>Make calculations for all possible five-year investment periods and others.</a:t>
            </a:r>
            <a:endParaRPr lang="en-IN" sz="1800" dirty="0"/>
          </a:p>
        </p:txBody>
      </p:sp>
      <p:sp>
        <p:nvSpPr>
          <p:cNvPr id="4" name="Content Placeholder 3">
            <a:extLst>
              <a:ext uri="{FF2B5EF4-FFF2-40B4-BE49-F238E27FC236}">
                <a16:creationId xmlns:a16="http://schemas.microsoft.com/office/drawing/2014/main" id="{F80315A6-8D01-0EAF-2A01-12A02924DB87}"/>
              </a:ext>
            </a:extLst>
          </p:cNvPr>
          <p:cNvSpPr>
            <a:spLocks noGrp="1"/>
          </p:cNvSpPr>
          <p:nvPr>
            <p:ph sz="quarter" idx="14"/>
          </p:nvPr>
        </p:nvSpPr>
        <p:spPr>
          <a:xfrm>
            <a:off x="334108" y="2571870"/>
            <a:ext cx="8458200" cy="1628344"/>
          </a:xfrm>
        </p:spPr>
        <p:txBody>
          <a:bodyPr/>
          <a:lstStyle/>
          <a:p>
            <a:r>
              <a:rPr lang="en-US" sz="1800" dirty="0"/>
              <a:t>What do you notice about the wealth averages and standard deviations?</a:t>
            </a:r>
          </a:p>
          <a:p>
            <a:r>
              <a:rPr lang="en-US" sz="1800" dirty="0"/>
              <a:t>The average ending wealth amount is larger over longer time periods.</a:t>
            </a:r>
          </a:p>
          <a:p>
            <a:r>
              <a:rPr lang="en-US" sz="1800" dirty="0"/>
              <a:t>Makes sense—after all, we are investing for longer time periods.</a:t>
            </a:r>
          </a:p>
          <a:p>
            <a:r>
              <a:rPr lang="en-US" sz="1800" dirty="0"/>
              <a:t>Notice that the standard deviation of wealth </a:t>
            </a:r>
            <a:r>
              <a:rPr lang="en-US" sz="1800" b="1" dirty="0">
                <a:solidFill>
                  <a:srgbClr val="A9131A"/>
                </a:solidFill>
              </a:rPr>
              <a:t>increases</a:t>
            </a:r>
            <a:r>
              <a:rPr lang="en-US" sz="1800" dirty="0"/>
              <a:t> with the time horizon.</a:t>
            </a:r>
            <a:endParaRPr lang="en-IN" sz="1800" dirty="0"/>
          </a:p>
        </p:txBody>
      </p:sp>
      <p:sp>
        <p:nvSpPr>
          <p:cNvPr id="5" name="Content Placeholder 4">
            <a:extLst>
              <a:ext uri="{FF2B5EF4-FFF2-40B4-BE49-F238E27FC236}">
                <a16:creationId xmlns:a16="http://schemas.microsoft.com/office/drawing/2014/main" id="{DDE6324A-01F1-C934-3F74-214C3A2517B4}"/>
              </a:ext>
            </a:extLst>
          </p:cNvPr>
          <p:cNvSpPr>
            <a:spLocks noGrp="1"/>
          </p:cNvSpPr>
          <p:nvPr>
            <p:ph sz="quarter" idx="15"/>
          </p:nvPr>
        </p:nvSpPr>
        <p:spPr>
          <a:xfrm>
            <a:off x="2293540" y="4380585"/>
            <a:ext cx="4489101" cy="663687"/>
          </a:xfrm>
        </p:spPr>
        <p:txBody>
          <a:bodyPr/>
          <a:lstStyle/>
          <a:p>
            <a:pPr algn="ctr"/>
            <a:r>
              <a:rPr lang="en-US" sz="1800" b="1" dirty="0">
                <a:solidFill>
                  <a:srgbClr val="A9131A"/>
                </a:solidFill>
              </a:rPr>
              <a:t>Wealth volatility INCREASES over time: it does not “cancel out” over time.</a:t>
            </a:r>
            <a:endParaRPr lang="en-IN" sz="1800" b="1" dirty="0">
              <a:solidFill>
                <a:srgbClr val="A9131A"/>
              </a:solidFill>
            </a:endParaRPr>
          </a:p>
        </p:txBody>
      </p:sp>
      <p:sp>
        <p:nvSpPr>
          <p:cNvPr id="6" name="Content Placeholder 5">
            <a:extLst>
              <a:ext uri="{FF2B5EF4-FFF2-40B4-BE49-F238E27FC236}">
                <a16:creationId xmlns:a16="http://schemas.microsoft.com/office/drawing/2014/main" id="{76B9DC54-87E8-1B21-64D1-BFFC989375F8}"/>
              </a:ext>
            </a:extLst>
          </p:cNvPr>
          <p:cNvSpPr>
            <a:spLocks noGrp="1"/>
          </p:cNvSpPr>
          <p:nvPr>
            <p:ph sz="quarter" idx="16"/>
          </p:nvPr>
        </p:nvSpPr>
        <p:spPr>
          <a:xfrm>
            <a:off x="342900" y="5165625"/>
            <a:ext cx="8458200" cy="698500"/>
          </a:xfrm>
        </p:spPr>
        <p:txBody>
          <a:bodyPr/>
          <a:lstStyle/>
          <a:p>
            <a:r>
              <a:rPr lang="en-US" sz="1800" b="1" dirty="0">
                <a:solidFill>
                  <a:srgbClr val="002060"/>
                </a:solidFill>
              </a:rPr>
              <a:t>Investing in equity has a greater chance of having an extremely large value AND increases the probability of ending with a very low value.</a:t>
            </a:r>
            <a:endParaRPr lang="en-IN" sz="1800" b="1" dirty="0">
              <a:solidFill>
                <a:srgbClr val="002060"/>
              </a:solidFill>
            </a:endParaRPr>
          </a:p>
        </p:txBody>
      </p:sp>
      <p:sp>
        <p:nvSpPr>
          <p:cNvPr id="11" name="Slide Number Placeholder 10">
            <a:extLst>
              <a:ext uri="{FF2B5EF4-FFF2-40B4-BE49-F238E27FC236}">
                <a16:creationId xmlns:a16="http://schemas.microsoft.com/office/drawing/2014/main" id="{F3BEF8B5-FAF9-A995-62BD-61C20ED062CD}"/>
              </a:ext>
            </a:extLst>
          </p:cNvPr>
          <p:cNvSpPr>
            <a:spLocks noGrp="1"/>
          </p:cNvSpPr>
          <p:nvPr>
            <p:ph type="sldNum" sz="quarter" idx="10"/>
          </p:nvPr>
        </p:nvSpPr>
        <p:spPr/>
        <p:txBody>
          <a:bodyPr/>
          <a:lstStyle/>
          <a:p>
            <a:fld id="{68151E55-6873-49E2-B8D5-2F265E6F1973}" type="slidenum">
              <a:rPr lang="en-US" smtClean="0"/>
              <a:t>27</a:t>
            </a:fld>
            <a:endParaRPr lang="en-US" dirty="0"/>
          </a:p>
        </p:txBody>
      </p:sp>
    </p:spTree>
    <p:extLst>
      <p:ext uri="{BB962C8B-B14F-4D97-AF65-F5344CB8AC3E}">
        <p14:creationId xmlns:p14="http://schemas.microsoft.com/office/powerpoint/2010/main" val="40382356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77F57-2F97-4F5E-0528-5966F941B8CA}"/>
              </a:ext>
            </a:extLst>
          </p:cNvPr>
          <p:cNvSpPr>
            <a:spLocks noGrp="1"/>
          </p:cNvSpPr>
          <p:nvPr>
            <p:ph type="title"/>
          </p:nvPr>
        </p:nvSpPr>
        <p:spPr/>
        <p:txBody>
          <a:bodyPr>
            <a:normAutofit fontScale="90000"/>
          </a:bodyPr>
          <a:lstStyle/>
          <a:p>
            <a:r>
              <a:rPr lang="en-US" dirty="0"/>
              <a:t>So, Should Younger Investors Put a High Percent of Their Money into Equity?</a:t>
            </a:r>
            <a:endParaRPr lang="en-IN" dirty="0"/>
          </a:p>
        </p:txBody>
      </p:sp>
      <p:sp>
        <p:nvSpPr>
          <p:cNvPr id="3" name="Content Placeholder 2">
            <a:extLst>
              <a:ext uri="{FF2B5EF4-FFF2-40B4-BE49-F238E27FC236}">
                <a16:creationId xmlns:a16="http://schemas.microsoft.com/office/drawing/2014/main" id="{CCE357D1-643F-2BD5-82CC-CDC4D68A2D1D}"/>
              </a:ext>
            </a:extLst>
          </p:cNvPr>
          <p:cNvSpPr>
            <a:spLocks noGrp="1"/>
          </p:cNvSpPr>
          <p:nvPr>
            <p:ph sz="quarter" idx="11"/>
          </p:nvPr>
        </p:nvSpPr>
        <p:spPr>
          <a:xfrm>
            <a:off x="342900" y="1276709"/>
            <a:ext cx="8458200" cy="5043704"/>
          </a:xfrm>
        </p:spPr>
        <p:txBody>
          <a:bodyPr/>
          <a:lstStyle/>
          <a:p>
            <a:pPr marL="292608" indent="-292608">
              <a:buFont typeface="Arial" panose="020B0604020202020204" pitchFamily="34" charset="0"/>
              <a:buChar char="•"/>
            </a:pPr>
            <a:r>
              <a:rPr lang="en-US" dirty="0"/>
              <a:t>The answer is probably still yes, but for logically sound reasons that differ from the reasoning underlying the fallacy of time diversification.</a:t>
            </a:r>
          </a:p>
          <a:p>
            <a:pPr marL="292608" indent="-292608">
              <a:buFont typeface="Arial" panose="020B0604020202020204" pitchFamily="34" charset="0"/>
              <a:buChar char="•"/>
            </a:pPr>
            <a:r>
              <a:rPr lang="en-US" dirty="0"/>
              <a:t>If you are young and your portfolio suffers a steep decline in a particular year, what could you do?</a:t>
            </a:r>
          </a:p>
          <a:p>
            <a:pPr marL="292608" indent="-292608">
              <a:buFont typeface="Arial" panose="020B0604020202020204" pitchFamily="34" charset="0"/>
              <a:buChar char="•"/>
            </a:pPr>
            <a:r>
              <a:rPr lang="en-US" dirty="0"/>
              <a:t>You could make up for this loss by changing your work habits (example, your type of job, hours, second job).</a:t>
            </a:r>
          </a:p>
          <a:p>
            <a:pPr marL="292608" indent="-292608">
              <a:buFont typeface="Arial" panose="020B0604020202020204" pitchFamily="34" charset="0"/>
              <a:buChar char="•"/>
            </a:pPr>
            <a:r>
              <a:rPr lang="en-US" dirty="0"/>
              <a:t>People approaching retirement have little future earning power, so a major loss in their portfolio will have a much greater impact on their wealth.</a:t>
            </a:r>
          </a:p>
          <a:p>
            <a:pPr marL="292608" indent="-292608">
              <a:buFont typeface="Arial" panose="020B0604020202020204" pitchFamily="34" charset="0"/>
              <a:buChar char="•"/>
            </a:pPr>
            <a:r>
              <a:rPr lang="en-US" dirty="0"/>
              <a:t>Thus, the portfolios of young people should contain relatively more equity (that is, risk).</a:t>
            </a:r>
            <a:endParaRPr lang="en-IN" dirty="0"/>
          </a:p>
        </p:txBody>
      </p:sp>
      <p:sp>
        <p:nvSpPr>
          <p:cNvPr id="6" name="Slide Number Placeholder 5">
            <a:extLst>
              <a:ext uri="{FF2B5EF4-FFF2-40B4-BE49-F238E27FC236}">
                <a16:creationId xmlns:a16="http://schemas.microsoft.com/office/drawing/2014/main" id="{F7403B98-4D26-61EE-2079-F3BAAB872A3E}"/>
              </a:ext>
            </a:extLst>
          </p:cNvPr>
          <p:cNvSpPr>
            <a:spLocks noGrp="1"/>
          </p:cNvSpPr>
          <p:nvPr>
            <p:ph type="sldNum" sz="quarter" idx="4"/>
          </p:nvPr>
        </p:nvSpPr>
        <p:spPr/>
        <p:txBody>
          <a:bodyPr/>
          <a:lstStyle/>
          <a:p>
            <a:fld id="{68151E55-6873-49E2-B8D5-2F265E6F1973}" type="slidenum">
              <a:rPr lang="en-US" smtClean="0"/>
              <a:pPr/>
              <a:t>28</a:t>
            </a:fld>
            <a:endParaRPr lang="en-US" dirty="0"/>
          </a:p>
        </p:txBody>
      </p:sp>
    </p:spTree>
    <p:extLst>
      <p:ext uri="{BB962C8B-B14F-4D97-AF65-F5344CB8AC3E}">
        <p14:creationId xmlns:p14="http://schemas.microsoft.com/office/powerpoint/2010/main" val="33459330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A58AA-61E9-ECB8-4AF4-8AC77FEEC12E}"/>
              </a:ext>
            </a:extLst>
          </p:cNvPr>
          <p:cNvSpPr>
            <a:spLocks noGrp="1"/>
          </p:cNvSpPr>
          <p:nvPr>
            <p:ph type="title"/>
          </p:nvPr>
        </p:nvSpPr>
        <p:spPr/>
        <p:txBody>
          <a:bodyPr>
            <a:normAutofit/>
          </a:bodyPr>
          <a:lstStyle/>
          <a:p>
            <a:r>
              <a:rPr lang="en-IN" dirty="0"/>
              <a:t>Why Diversification Works, 1.</a:t>
            </a:r>
          </a:p>
        </p:txBody>
      </p:sp>
      <p:sp>
        <p:nvSpPr>
          <p:cNvPr id="3" name="Content Placeholder 2">
            <a:extLst>
              <a:ext uri="{FF2B5EF4-FFF2-40B4-BE49-F238E27FC236}">
                <a16:creationId xmlns:a16="http://schemas.microsoft.com/office/drawing/2014/main" id="{4B4739D3-8499-ED01-56E9-D0049F7534A4}"/>
              </a:ext>
            </a:extLst>
          </p:cNvPr>
          <p:cNvSpPr>
            <a:spLocks noGrp="1"/>
          </p:cNvSpPr>
          <p:nvPr>
            <p:ph sz="quarter" idx="11"/>
          </p:nvPr>
        </p:nvSpPr>
        <p:spPr/>
        <p:txBody>
          <a:bodyPr/>
          <a:lstStyle/>
          <a:p>
            <a:pPr marL="292608" indent="-292608">
              <a:buFont typeface="Arial" panose="020B0604020202020204" pitchFamily="34" charset="0"/>
              <a:buChar char="•"/>
            </a:pPr>
            <a:r>
              <a:rPr lang="en-US" b="1" dirty="0">
                <a:solidFill>
                  <a:srgbClr val="A9131A"/>
                </a:solidFill>
              </a:rPr>
              <a:t>Correlation</a:t>
            </a:r>
            <a:r>
              <a:rPr lang="en-US" dirty="0"/>
              <a:t>: The tendency of the returns on two assets to move together. Imperfect correlation is the key reason why diversification reduces portfolio risk as measured by the portfolio standard deviation.</a:t>
            </a:r>
          </a:p>
          <a:p>
            <a:pPr marL="292608" indent="-292608">
              <a:buFont typeface="Arial" panose="020B0604020202020204" pitchFamily="34" charset="0"/>
              <a:buChar char="•"/>
            </a:pPr>
            <a:r>
              <a:rPr lang="en-US" b="1" dirty="0">
                <a:solidFill>
                  <a:srgbClr val="002060"/>
                </a:solidFill>
              </a:rPr>
              <a:t>Positively</a:t>
            </a:r>
            <a:r>
              <a:rPr lang="en-US" dirty="0"/>
              <a:t> correlated assets tend to move up and down together.</a:t>
            </a:r>
          </a:p>
          <a:p>
            <a:pPr marL="292608" indent="-292608">
              <a:buFont typeface="Arial" panose="020B0604020202020204" pitchFamily="34" charset="0"/>
              <a:buChar char="•"/>
            </a:pPr>
            <a:r>
              <a:rPr lang="en-US" b="1" dirty="0">
                <a:solidFill>
                  <a:srgbClr val="A9131A"/>
                </a:solidFill>
              </a:rPr>
              <a:t>Negatively</a:t>
            </a:r>
            <a:r>
              <a:rPr lang="en-US" dirty="0"/>
              <a:t> correlated assets tend to move in opposite directions.</a:t>
            </a:r>
          </a:p>
          <a:p>
            <a:pPr marL="292608" indent="-292608">
              <a:buFont typeface="Arial" panose="020B0604020202020204" pitchFamily="34" charset="0"/>
              <a:buChar char="•"/>
            </a:pPr>
            <a:r>
              <a:rPr lang="en-US" b="1" dirty="0"/>
              <a:t>Imperfect correlation, positive or negative, is why diversification reduces portfolio risk.</a:t>
            </a:r>
            <a:endParaRPr lang="en-IN" b="1" dirty="0"/>
          </a:p>
        </p:txBody>
      </p:sp>
      <p:sp>
        <p:nvSpPr>
          <p:cNvPr id="6" name="Slide Number Placeholder 5">
            <a:extLst>
              <a:ext uri="{FF2B5EF4-FFF2-40B4-BE49-F238E27FC236}">
                <a16:creationId xmlns:a16="http://schemas.microsoft.com/office/drawing/2014/main" id="{C6034821-5B1D-6BD4-5410-4A40FDFD650F}"/>
              </a:ext>
            </a:extLst>
          </p:cNvPr>
          <p:cNvSpPr>
            <a:spLocks noGrp="1"/>
          </p:cNvSpPr>
          <p:nvPr>
            <p:ph type="sldNum" sz="quarter" idx="4"/>
          </p:nvPr>
        </p:nvSpPr>
        <p:spPr/>
        <p:txBody>
          <a:bodyPr/>
          <a:lstStyle/>
          <a:p>
            <a:fld id="{68151E55-6873-49E2-B8D5-2F265E6F1973}" type="slidenum">
              <a:rPr lang="en-US" smtClean="0"/>
              <a:pPr/>
              <a:t>29</a:t>
            </a:fld>
            <a:endParaRPr lang="en-US" dirty="0"/>
          </a:p>
        </p:txBody>
      </p:sp>
    </p:spTree>
    <p:extLst>
      <p:ext uri="{BB962C8B-B14F-4D97-AF65-F5344CB8AC3E}">
        <p14:creationId xmlns:p14="http://schemas.microsoft.com/office/powerpoint/2010/main" val="3939093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E81B-36A7-4FEC-8315-118442234610}"/>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DD1F3429-4F48-4462-9F38-1560511AA001}"/>
              </a:ext>
            </a:extLst>
          </p:cNvPr>
          <p:cNvSpPr>
            <a:spLocks noGrp="1"/>
          </p:cNvSpPr>
          <p:nvPr>
            <p:ph sz="quarter" idx="11"/>
          </p:nvPr>
        </p:nvSpPr>
        <p:spPr/>
        <p:txBody>
          <a:bodyPr/>
          <a:lstStyle/>
          <a:p>
            <a:r>
              <a:rPr lang="en-US" dirty="0"/>
              <a:t>To get the most out of this chapter, diversify your study time across:</a:t>
            </a:r>
          </a:p>
          <a:p>
            <a:pPr marL="402336" indent="-402336">
              <a:buFont typeface="+mj-lt"/>
              <a:buAutoNum type="arabicPeriod"/>
            </a:pPr>
            <a:r>
              <a:rPr lang="en-US" dirty="0"/>
              <a:t>How to calculate expected returns and variances for a security.</a:t>
            </a:r>
          </a:p>
          <a:p>
            <a:pPr marL="402336" indent="-402336">
              <a:buFont typeface="+mj-lt"/>
              <a:buAutoNum type="arabicPeriod"/>
            </a:pPr>
            <a:r>
              <a:rPr lang="en-US" dirty="0"/>
              <a:t>How to calculate expected returns and variances for a portfolio.</a:t>
            </a:r>
          </a:p>
          <a:p>
            <a:pPr marL="402336" indent="-402336">
              <a:buFont typeface="+mj-lt"/>
              <a:buAutoNum type="arabicPeriod"/>
            </a:pPr>
            <a:r>
              <a:rPr lang="en-US" dirty="0"/>
              <a:t>The importance of portfolio diversification.</a:t>
            </a:r>
          </a:p>
          <a:p>
            <a:pPr marL="402336" indent="-402336">
              <a:buFont typeface="+mj-lt"/>
              <a:buAutoNum type="arabicPeriod"/>
            </a:pPr>
            <a:r>
              <a:rPr lang="en-US" dirty="0"/>
              <a:t>The efficient frontier and the importance of asset allocation.</a:t>
            </a:r>
          </a:p>
        </p:txBody>
      </p:sp>
      <p:sp>
        <p:nvSpPr>
          <p:cNvPr id="6" name="Slide Number Placeholder 5">
            <a:extLst>
              <a:ext uri="{FF2B5EF4-FFF2-40B4-BE49-F238E27FC236}">
                <a16:creationId xmlns:a16="http://schemas.microsoft.com/office/drawing/2014/main" id="{D8119CC5-85E0-4388-AE5E-52C8483084CE}"/>
              </a:ext>
            </a:extLst>
          </p:cNvPr>
          <p:cNvSpPr>
            <a:spLocks noGrp="1"/>
          </p:cNvSpPr>
          <p:nvPr>
            <p:ph type="sldNum" sz="quarter" idx="4"/>
          </p:nvPr>
        </p:nvSpPr>
        <p:spPr/>
        <p:txBody>
          <a:bodyPr/>
          <a:lstStyle/>
          <a:p>
            <a:fld id="{68151E55-6873-49E2-B8D5-2F265E6F1973}" type="slidenum">
              <a:rPr lang="en-US" smtClean="0"/>
              <a:pPr/>
              <a:t>3</a:t>
            </a:fld>
            <a:endParaRPr lang="en-US" dirty="0"/>
          </a:p>
        </p:txBody>
      </p:sp>
    </p:spTree>
    <p:extLst>
      <p:ext uri="{BB962C8B-B14F-4D97-AF65-F5344CB8AC3E}">
        <p14:creationId xmlns:p14="http://schemas.microsoft.com/office/powerpoint/2010/main" val="22994309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99E66-2C22-0894-91DD-A20327A58301}"/>
              </a:ext>
            </a:extLst>
          </p:cNvPr>
          <p:cNvSpPr>
            <a:spLocks noGrp="1"/>
          </p:cNvSpPr>
          <p:nvPr>
            <p:ph type="title"/>
          </p:nvPr>
        </p:nvSpPr>
        <p:spPr/>
        <p:txBody>
          <a:bodyPr>
            <a:normAutofit/>
          </a:bodyPr>
          <a:lstStyle/>
          <a:p>
            <a:r>
              <a:rPr lang="en-IN" sz="3600" dirty="0"/>
              <a:t>Why Diversification Works, 2.</a:t>
            </a:r>
          </a:p>
        </p:txBody>
      </p:sp>
      <p:sp>
        <p:nvSpPr>
          <p:cNvPr id="3" name="Content Placeholder 2">
            <a:extLst>
              <a:ext uri="{FF2B5EF4-FFF2-40B4-BE49-F238E27FC236}">
                <a16:creationId xmlns:a16="http://schemas.microsoft.com/office/drawing/2014/main" id="{6A905FC0-C490-31C7-3430-C065D83B5B92}"/>
              </a:ext>
            </a:extLst>
          </p:cNvPr>
          <p:cNvSpPr>
            <a:spLocks noGrp="1"/>
          </p:cNvSpPr>
          <p:nvPr>
            <p:ph sz="quarter" idx="11"/>
          </p:nvPr>
        </p:nvSpPr>
        <p:spPr>
          <a:xfrm>
            <a:off x="342900" y="1276710"/>
            <a:ext cx="6218674" cy="471703"/>
          </a:xfrm>
        </p:spPr>
        <p:txBody>
          <a:bodyPr/>
          <a:lstStyle/>
          <a:p>
            <a:pPr marL="292608" indent="-292608">
              <a:buFont typeface="Arial" panose="020B0604020202020204" pitchFamily="34" charset="0"/>
              <a:buChar char="•"/>
            </a:pPr>
            <a:r>
              <a:rPr lang="en-US" dirty="0"/>
              <a:t>The </a:t>
            </a:r>
            <a:r>
              <a:rPr lang="en-US" b="1" dirty="0"/>
              <a:t>correlation coefficient</a:t>
            </a:r>
            <a:r>
              <a:rPr lang="en-US" dirty="0"/>
              <a:t> is denoted by</a:t>
            </a:r>
            <a:endParaRPr lang="en-IN" dirty="0"/>
          </a:p>
        </p:txBody>
      </p:sp>
      <p:graphicFrame>
        <p:nvGraphicFramePr>
          <p:cNvPr id="13" name="Object 12">
            <a:extLst>
              <a:ext uri="{FF2B5EF4-FFF2-40B4-BE49-F238E27FC236}">
                <a16:creationId xmlns:a16="http://schemas.microsoft.com/office/drawing/2014/main" id="{48D7D20F-E8EC-EF95-3C16-7C8F39917807}"/>
              </a:ext>
            </a:extLst>
          </p:cNvPr>
          <p:cNvGraphicFramePr>
            <a:graphicFrameLocks noChangeAspect="1"/>
          </p:cNvGraphicFramePr>
          <p:nvPr>
            <p:extLst>
              <p:ext uri="{D42A27DB-BD31-4B8C-83A1-F6EECF244321}">
                <p14:modId xmlns:p14="http://schemas.microsoft.com/office/powerpoint/2010/main" val="3363328997"/>
              </p:ext>
            </p:extLst>
          </p:nvPr>
        </p:nvGraphicFramePr>
        <p:xfrm>
          <a:off x="6618288" y="1311275"/>
          <a:ext cx="1727200" cy="381000"/>
        </p:xfrm>
        <a:graphic>
          <a:graphicData uri="http://schemas.openxmlformats.org/presentationml/2006/ole">
            <mc:AlternateContent xmlns:mc="http://schemas.openxmlformats.org/markup-compatibility/2006">
              <mc:Choice xmlns:v="urn:schemas-microsoft-com:vml" Requires="v">
                <p:oleObj spid="_x0000_s9222" name="Equation" r:id="rId3" imgW="1726920" imgH="380880" progId="Equation.DSMT4">
                  <p:embed/>
                </p:oleObj>
              </mc:Choice>
              <mc:Fallback>
                <p:oleObj name="Equation" r:id="rId3" imgW="1726920" imgH="380880" progId="Equation.DSMT4">
                  <p:embed/>
                  <p:pic>
                    <p:nvPicPr>
                      <p:cNvPr id="7" name="Object 6">
                        <a:extLst>
                          <a:ext uri="{FF2B5EF4-FFF2-40B4-BE49-F238E27FC236}">
                            <a16:creationId xmlns:a16="http://schemas.microsoft.com/office/drawing/2014/main" id="{0511984F-6040-681E-A8DE-4A60ED88CD4E}"/>
                          </a:ext>
                        </a:extLst>
                      </p:cNvPr>
                      <p:cNvPicPr/>
                      <p:nvPr/>
                    </p:nvPicPr>
                    <p:blipFill>
                      <a:blip r:embed="rId4"/>
                      <a:stretch>
                        <a:fillRect/>
                      </a:stretch>
                    </p:blipFill>
                    <p:spPr>
                      <a:xfrm>
                        <a:off x="6618288" y="1311275"/>
                        <a:ext cx="1727200" cy="3810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80FBF1DA-1FDD-2973-3C5E-F66CE94905A8}"/>
              </a:ext>
            </a:extLst>
          </p:cNvPr>
          <p:cNvSpPr>
            <a:spLocks noGrp="1"/>
          </p:cNvSpPr>
          <p:nvPr>
            <p:ph sz="quarter" idx="14"/>
          </p:nvPr>
        </p:nvSpPr>
        <p:spPr>
          <a:xfrm>
            <a:off x="342900" y="1839386"/>
            <a:ext cx="1817496" cy="401398"/>
          </a:xfrm>
        </p:spPr>
        <p:txBody>
          <a:bodyPr tIns="0" rIns="0"/>
          <a:lstStyle/>
          <a:p>
            <a:pPr marL="341313"/>
            <a:r>
              <a:rPr lang="en-IN" dirty="0"/>
              <a:t>or simply,</a:t>
            </a:r>
          </a:p>
        </p:txBody>
      </p:sp>
      <p:graphicFrame>
        <p:nvGraphicFramePr>
          <p:cNvPr id="14" name="Object 13">
            <a:extLst>
              <a:ext uri="{FF2B5EF4-FFF2-40B4-BE49-F238E27FC236}">
                <a16:creationId xmlns:a16="http://schemas.microsoft.com/office/drawing/2014/main" id="{8BF638EA-17C7-0517-13E8-F4EF719AC2FE}"/>
              </a:ext>
            </a:extLst>
          </p:cNvPr>
          <p:cNvGraphicFramePr>
            <a:graphicFrameLocks noChangeAspect="1"/>
          </p:cNvGraphicFramePr>
          <p:nvPr>
            <p:extLst>
              <p:ext uri="{D42A27DB-BD31-4B8C-83A1-F6EECF244321}">
                <p14:modId xmlns:p14="http://schemas.microsoft.com/office/powerpoint/2010/main" val="1849480075"/>
              </p:ext>
            </p:extLst>
          </p:nvPr>
        </p:nvGraphicFramePr>
        <p:xfrm>
          <a:off x="2232025" y="1793875"/>
          <a:ext cx="635000" cy="419100"/>
        </p:xfrm>
        <a:graphic>
          <a:graphicData uri="http://schemas.openxmlformats.org/presentationml/2006/ole">
            <mc:AlternateContent xmlns:mc="http://schemas.openxmlformats.org/markup-compatibility/2006">
              <mc:Choice xmlns:v="urn:schemas-microsoft-com:vml" Requires="v">
                <p:oleObj spid="_x0000_s9223" name="Equation" r:id="rId5" imgW="634680" imgH="419040" progId="Equation.DSMT4">
                  <p:embed/>
                </p:oleObj>
              </mc:Choice>
              <mc:Fallback>
                <p:oleObj name="Equation" r:id="rId5" imgW="634680" imgH="419040" progId="Equation.DSMT4">
                  <p:embed/>
                  <p:pic>
                    <p:nvPicPr>
                      <p:cNvPr id="0" name=""/>
                      <p:cNvPicPr/>
                      <p:nvPr/>
                    </p:nvPicPr>
                    <p:blipFill>
                      <a:blip r:embed="rId6"/>
                      <a:stretch>
                        <a:fillRect/>
                      </a:stretch>
                    </p:blipFill>
                    <p:spPr>
                      <a:xfrm>
                        <a:off x="2232025" y="1793875"/>
                        <a:ext cx="635000" cy="4191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37852BDF-4149-102C-67B0-58FB8993E76F}"/>
              </a:ext>
            </a:extLst>
          </p:cNvPr>
          <p:cNvSpPr>
            <a:spLocks noGrp="1"/>
          </p:cNvSpPr>
          <p:nvPr>
            <p:ph sz="quarter" idx="15"/>
          </p:nvPr>
        </p:nvSpPr>
        <p:spPr>
          <a:xfrm>
            <a:off x="342900" y="2509061"/>
            <a:ext cx="8458200" cy="877236"/>
          </a:xfrm>
        </p:spPr>
        <p:txBody>
          <a:bodyPr/>
          <a:lstStyle/>
          <a:p>
            <a:pPr marL="292608" indent="-292608">
              <a:buFont typeface="Arial" panose="020B0604020202020204" pitchFamily="34" charset="0"/>
              <a:buChar char="•"/>
            </a:pPr>
            <a:r>
              <a:rPr lang="en-US" dirty="0"/>
              <a:t>The correlation coefficient measures correlation and ranges from −1 to 1:</a:t>
            </a:r>
            <a:endParaRPr lang="en-IN" dirty="0"/>
          </a:p>
        </p:txBody>
      </p:sp>
      <p:graphicFrame>
        <p:nvGraphicFramePr>
          <p:cNvPr id="15" name="Table 15">
            <a:extLst>
              <a:ext uri="{FF2B5EF4-FFF2-40B4-BE49-F238E27FC236}">
                <a16:creationId xmlns:a16="http://schemas.microsoft.com/office/drawing/2014/main" id="{53D78EDB-7992-C34D-A601-E69B7CF119FD}"/>
              </a:ext>
            </a:extLst>
          </p:cNvPr>
          <p:cNvGraphicFramePr>
            <a:graphicFrameLocks noGrp="1"/>
          </p:cNvGraphicFramePr>
          <p:nvPr>
            <p:ph sz="quarter" idx="16"/>
            <p:extLst>
              <p:ext uri="{D42A27DB-BD31-4B8C-83A1-F6EECF244321}">
                <p14:modId xmlns:p14="http://schemas.microsoft.com/office/powerpoint/2010/main" val="2193763576"/>
              </p:ext>
            </p:extLst>
          </p:nvPr>
        </p:nvGraphicFramePr>
        <p:xfrm>
          <a:off x="2160396" y="3687117"/>
          <a:ext cx="4735830" cy="1112520"/>
        </p:xfrm>
        <a:graphic>
          <a:graphicData uri="http://schemas.openxmlformats.org/drawingml/2006/table">
            <a:tbl>
              <a:tblPr firstRow="1" bandRow="1">
                <a:tableStyleId>{2D5ABB26-0587-4C30-8999-92F81FD0307C}</a:tableStyleId>
              </a:tblPr>
              <a:tblGrid>
                <a:gridCol w="506730">
                  <a:extLst>
                    <a:ext uri="{9D8B030D-6E8A-4147-A177-3AD203B41FA5}">
                      <a16:colId xmlns:a16="http://schemas.microsoft.com/office/drawing/2014/main" val="2746143355"/>
                    </a:ext>
                  </a:extLst>
                </a:gridCol>
                <a:gridCol w="4229100">
                  <a:extLst>
                    <a:ext uri="{9D8B030D-6E8A-4147-A177-3AD203B41FA5}">
                      <a16:colId xmlns:a16="http://schemas.microsoft.com/office/drawing/2014/main" val="640688832"/>
                    </a:ext>
                  </a:extLst>
                </a:gridCol>
              </a:tblGrid>
              <a:tr h="370840">
                <a:tc>
                  <a:txBody>
                    <a:bodyPr/>
                    <a:lstStyle/>
                    <a:p>
                      <a:r>
                        <a:rPr lang="en-IN" b="1" dirty="0">
                          <a:solidFill>
                            <a:srgbClr val="A9131A"/>
                          </a:solidFill>
                        </a:rPr>
                        <a:t>−1</a:t>
                      </a:r>
                    </a:p>
                  </a:txBody>
                  <a:tcPr/>
                </a:tc>
                <a:tc>
                  <a:txBody>
                    <a:bodyPr/>
                    <a:lstStyle/>
                    <a:p>
                      <a:r>
                        <a:rPr lang="en-IN" b="1" dirty="0">
                          <a:solidFill>
                            <a:srgbClr val="A9131A"/>
                          </a:solidFill>
                        </a:rPr>
                        <a:t>(perfect negative correlation)</a:t>
                      </a:r>
                    </a:p>
                  </a:txBody>
                  <a:tcPr/>
                </a:tc>
                <a:extLst>
                  <a:ext uri="{0D108BD9-81ED-4DB2-BD59-A6C34878D82A}">
                    <a16:rowId xmlns:a16="http://schemas.microsoft.com/office/drawing/2014/main" val="3138416686"/>
                  </a:ext>
                </a:extLst>
              </a:tr>
              <a:tr h="370840">
                <a:tc>
                  <a:txBody>
                    <a:bodyPr/>
                    <a:lstStyle/>
                    <a:p>
                      <a:r>
                        <a:rPr lang="en-IN" dirty="0"/>
                        <a:t>0</a:t>
                      </a:r>
                    </a:p>
                  </a:txBody>
                  <a:tcPr/>
                </a:tc>
                <a:tc>
                  <a:txBody>
                    <a:bodyPr/>
                    <a:lstStyle/>
                    <a:p>
                      <a:r>
                        <a:rPr lang="en-IN" dirty="0"/>
                        <a:t>(uncorrelated)</a:t>
                      </a:r>
                    </a:p>
                  </a:txBody>
                  <a:tcPr/>
                </a:tc>
                <a:extLst>
                  <a:ext uri="{0D108BD9-81ED-4DB2-BD59-A6C34878D82A}">
                    <a16:rowId xmlns:a16="http://schemas.microsoft.com/office/drawing/2014/main" val="3508090878"/>
                  </a:ext>
                </a:extLst>
              </a:tr>
              <a:tr h="370840">
                <a:tc>
                  <a:txBody>
                    <a:bodyPr/>
                    <a:lstStyle/>
                    <a:p>
                      <a:r>
                        <a:rPr lang="en-IN" b="1" dirty="0">
                          <a:solidFill>
                            <a:srgbClr val="002060"/>
                          </a:solidFill>
                        </a:rPr>
                        <a:t>+1</a:t>
                      </a:r>
                    </a:p>
                  </a:txBody>
                  <a:tcPr/>
                </a:tc>
                <a:tc>
                  <a:txBody>
                    <a:bodyPr/>
                    <a:lstStyle/>
                    <a:p>
                      <a:r>
                        <a:rPr lang="en-IN" b="1" dirty="0">
                          <a:solidFill>
                            <a:srgbClr val="002060"/>
                          </a:solidFill>
                        </a:rPr>
                        <a:t>(perfect positive correlation)</a:t>
                      </a:r>
                    </a:p>
                  </a:txBody>
                  <a:tcPr/>
                </a:tc>
                <a:extLst>
                  <a:ext uri="{0D108BD9-81ED-4DB2-BD59-A6C34878D82A}">
                    <a16:rowId xmlns:a16="http://schemas.microsoft.com/office/drawing/2014/main" val="3210455965"/>
                  </a:ext>
                </a:extLst>
              </a:tr>
            </a:tbl>
          </a:graphicData>
        </a:graphic>
      </p:graphicFrame>
      <p:sp>
        <p:nvSpPr>
          <p:cNvPr id="11" name="Slide Number Placeholder 10">
            <a:extLst>
              <a:ext uri="{FF2B5EF4-FFF2-40B4-BE49-F238E27FC236}">
                <a16:creationId xmlns:a16="http://schemas.microsoft.com/office/drawing/2014/main" id="{703A37ED-BD85-DEA8-1499-F3155339BD24}"/>
              </a:ext>
            </a:extLst>
          </p:cNvPr>
          <p:cNvSpPr>
            <a:spLocks noGrp="1"/>
          </p:cNvSpPr>
          <p:nvPr>
            <p:ph type="sldNum" sz="quarter" idx="10"/>
          </p:nvPr>
        </p:nvSpPr>
        <p:spPr/>
        <p:txBody>
          <a:bodyPr/>
          <a:lstStyle/>
          <a:p>
            <a:fld id="{68151E55-6873-49E2-B8D5-2F265E6F1973}" type="slidenum">
              <a:rPr lang="en-US" smtClean="0"/>
              <a:t>30</a:t>
            </a:fld>
            <a:endParaRPr lang="en-US" dirty="0"/>
          </a:p>
        </p:txBody>
      </p:sp>
    </p:spTree>
    <p:extLst>
      <p:ext uri="{BB962C8B-B14F-4D97-AF65-F5344CB8AC3E}">
        <p14:creationId xmlns:p14="http://schemas.microsoft.com/office/powerpoint/2010/main" val="19936403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3AC64-BFE4-2437-7289-D9198965FC5D}"/>
              </a:ext>
            </a:extLst>
          </p:cNvPr>
          <p:cNvSpPr>
            <a:spLocks noGrp="1"/>
          </p:cNvSpPr>
          <p:nvPr>
            <p:ph type="title"/>
          </p:nvPr>
        </p:nvSpPr>
        <p:spPr/>
        <p:txBody>
          <a:bodyPr/>
          <a:lstStyle/>
          <a:p>
            <a:r>
              <a:rPr lang="en-IN" dirty="0"/>
              <a:t>Why Diversification Works 3</a:t>
            </a:r>
          </a:p>
        </p:txBody>
      </p:sp>
      <p:pic>
        <p:nvPicPr>
          <p:cNvPr id="8" name="Picture 7" descr="A dot plot shows the expected return in percentage versus the standard deviation in percentage.">
            <a:extLst>
              <a:ext uri="{FF2B5EF4-FFF2-40B4-BE49-F238E27FC236}">
                <a16:creationId xmlns:a16="http://schemas.microsoft.com/office/drawing/2014/main" id="{F55D3020-7248-B981-4BF5-935C1F0E7B29}"/>
              </a:ext>
            </a:extLst>
          </p:cNvPr>
          <p:cNvPicPr>
            <a:picLocks noChangeAspect="1"/>
          </p:cNvPicPr>
          <p:nvPr/>
        </p:nvPicPr>
        <p:blipFill>
          <a:blip r:embed="rId2"/>
          <a:stretch>
            <a:fillRect/>
          </a:stretch>
        </p:blipFill>
        <p:spPr>
          <a:xfrm>
            <a:off x="456843" y="1776841"/>
            <a:ext cx="8230313" cy="3304318"/>
          </a:xfrm>
          <a:prstGeom prst="rect">
            <a:avLst/>
          </a:prstGeom>
        </p:spPr>
      </p:pic>
      <p:sp>
        <p:nvSpPr>
          <p:cNvPr id="5" name="Text Placeholder 4">
            <a:extLst>
              <a:ext uri="{FF2B5EF4-FFF2-40B4-BE49-F238E27FC236}">
                <a16:creationId xmlns:a16="http://schemas.microsoft.com/office/drawing/2014/main" id="{372956D0-E683-5E39-FABC-2F1395074C6F}"/>
              </a:ext>
            </a:extLst>
          </p:cNvPr>
          <p:cNvSpPr>
            <a:spLocks noGrp="1"/>
          </p:cNvSpPr>
          <p:nvPr>
            <p:ph type="body" sz="quarter" idx="12"/>
          </p:nvPr>
        </p:nvSpPr>
        <p:spPr>
          <a:xfrm>
            <a:off x="2897455" y="6275671"/>
            <a:ext cx="3349087" cy="250257"/>
          </a:xfrm>
        </p:spPr>
        <p:txBody>
          <a:bodyPr/>
          <a:lstStyle/>
          <a:p>
            <a:r>
              <a:rPr lang="en-US" sz="1200" dirty="0">
                <a:hlinkClick r:id="rId3" action="ppaction://hlinksldjump"/>
              </a:rPr>
              <a:t>Access the text alternative for slide images.</a:t>
            </a:r>
          </a:p>
        </p:txBody>
      </p:sp>
      <p:sp>
        <p:nvSpPr>
          <p:cNvPr id="6" name="Slide Number Placeholder 5">
            <a:extLst>
              <a:ext uri="{FF2B5EF4-FFF2-40B4-BE49-F238E27FC236}">
                <a16:creationId xmlns:a16="http://schemas.microsoft.com/office/drawing/2014/main" id="{7B401FD3-9162-31DF-F939-102125F8F0B7}"/>
              </a:ext>
            </a:extLst>
          </p:cNvPr>
          <p:cNvSpPr>
            <a:spLocks noGrp="1"/>
          </p:cNvSpPr>
          <p:nvPr>
            <p:ph type="sldNum" sz="quarter" idx="4"/>
          </p:nvPr>
        </p:nvSpPr>
        <p:spPr/>
        <p:txBody>
          <a:bodyPr/>
          <a:lstStyle/>
          <a:p>
            <a:fld id="{68151E55-6873-49E2-B8D5-2F265E6F1973}" type="slidenum">
              <a:rPr lang="en-US" smtClean="0"/>
              <a:pPr/>
              <a:t>31</a:t>
            </a:fld>
            <a:endParaRPr lang="en-US" dirty="0"/>
          </a:p>
        </p:txBody>
      </p:sp>
    </p:spTree>
    <p:extLst>
      <p:ext uri="{BB962C8B-B14F-4D97-AF65-F5344CB8AC3E}">
        <p14:creationId xmlns:p14="http://schemas.microsoft.com/office/powerpoint/2010/main" val="12850790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79C0B-A24C-05BD-DE1A-D2ED664E80DE}"/>
              </a:ext>
            </a:extLst>
          </p:cNvPr>
          <p:cNvSpPr>
            <a:spLocks noGrp="1"/>
          </p:cNvSpPr>
          <p:nvPr>
            <p:ph type="title"/>
          </p:nvPr>
        </p:nvSpPr>
        <p:spPr/>
        <p:txBody>
          <a:bodyPr/>
          <a:lstStyle/>
          <a:p>
            <a:r>
              <a:rPr lang="en-IN" dirty="0"/>
              <a:t>Why Diversification Works, 4.</a:t>
            </a:r>
          </a:p>
        </p:txBody>
      </p:sp>
      <p:sp>
        <p:nvSpPr>
          <p:cNvPr id="3" name="Content Placeholder 2">
            <a:extLst>
              <a:ext uri="{FF2B5EF4-FFF2-40B4-BE49-F238E27FC236}">
                <a16:creationId xmlns:a16="http://schemas.microsoft.com/office/drawing/2014/main" id="{17FE0074-7C6F-0815-C836-B3565FA94D82}"/>
              </a:ext>
            </a:extLst>
          </p:cNvPr>
          <p:cNvSpPr>
            <a:spLocks noGrp="1"/>
          </p:cNvSpPr>
          <p:nvPr>
            <p:ph sz="quarter" idx="11"/>
          </p:nvPr>
        </p:nvSpPr>
        <p:spPr>
          <a:xfrm>
            <a:off x="342900" y="1276709"/>
            <a:ext cx="8458200" cy="481753"/>
          </a:xfrm>
        </p:spPr>
        <p:txBody>
          <a:bodyPr/>
          <a:lstStyle/>
          <a:p>
            <a:r>
              <a:rPr lang="en-IN" b="1" dirty="0"/>
              <a:t>Annual Returns on Stocks A and B</a:t>
            </a:r>
          </a:p>
        </p:txBody>
      </p:sp>
      <p:graphicFrame>
        <p:nvGraphicFramePr>
          <p:cNvPr id="8" name="Table 8">
            <a:extLst>
              <a:ext uri="{FF2B5EF4-FFF2-40B4-BE49-F238E27FC236}">
                <a16:creationId xmlns:a16="http://schemas.microsoft.com/office/drawing/2014/main" id="{EFCF4B84-90BF-3FFA-E4B4-E5AE62776ABA}"/>
              </a:ext>
            </a:extLst>
          </p:cNvPr>
          <p:cNvGraphicFramePr>
            <a:graphicFrameLocks noGrp="1"/>
          </p:cNvGraphicFramePr>
          <p:nvPr>
            <p:extLst>
              <p:ext uri="{D42A27DB-BD31-4B8C-83A1-F6EECF244321}">
                <p14:modId xmlns:p14="http://schemas.microsoft.com/office/powerpoint/2010/main" val="1447433911"/>
              </p:ext>
            </p:extLst>
          </p:nvPr>
        </p:nvGraphicFramePr>
        <p:xfrm>
          <a:off x="800100" y="1945640"/>
          <a:ext cx="6837680" cy="2966720"/>
        </p:xfrm>
        <a:graphic>
          <a:graphicData uri="http://schemas.openxmlformats.org/drawingml/2006/table">
            <a:tbl>
              <a:tblPr firstRow="1" bandRow="1">
                <a:tableStyleId>{5C22544A-7EE6-4342-B048-85BDC9FD1C3A}</a:tableStyleId>
              </a:tblPr>
              <a:tblGrid>
                <a:gridCol w="2265680">
                  <a:extLst>
                    <a:ext uri="{9D8B030D-6E8A-4147-A177-3AD203B41FA5}">
                      <a16:colId xmlns:a16="http://schemas.microsoft.com/office/drawing/2014/main" val="2807198376"/>
                    </a:ext>
                  </a:extLst>
                </a:gridCol>
                <a:gridCol w="1524000">
                  <a:extLst>
                    <a:ext uri="{9D8B030D-6E8A-4147-A177-3AD203B41FA5}">
                      <a16:colId xmlns:a16="http://schemas.microsoft.com/office/drawing/2014/main" val="3252927186"/>
                    </a:ext>
                  </a:extLst>
                </a:gridCol>
                <a:gridCol w="1524000">
                  <a:extLst>
                    <a:ext uri="{9D8B030D-6E8A-4147-A177-3AD203B41FA5}">
                      <a16:colId xmlns:a16="http://schemas.microsoft.com/office/drawing/2014/main" val="3137059498"/>
                    </a:ext>
                  </a:extLst>
                </a:gridCol>
                <a:gridCol w="1524000">
                  <a:extLst>
                    <a:ext uri="{9D8B030D-6E8A-4147-A177-3AD203B41FA5}">
                      <a16:colId xmlns:a16="http://schemas.microsoft.com/office/drawing/2014/main" val="3119797071"/>
                    </a:ext>
                  </a:extLst>
                </a:gridCol>
              </a:tblGrid>
              <a:tr h="370840">
                <a:tc>
                  <a:txBody>
                    <a:bodyPr/>
                    <a:lstStyle/>
                    <a:p>
                      <a:r>
                        <a:rPr lang="en-IN" dirty="0"/>
                        <a:t>Year</a:t>
                      </a:r>
                    </a:p>
                  </a:txBody>
                  <a:tcPr/>
                </a:tc>
                <a:tc>
                  <a:txBody>
                    <a:bodyPr/>
                    <a:lstStyle/>
                    <a:p>
                      <a:r>
                        <a:rPr lang="en-IN" dirty="0"/>
                        <a:t>Stock A</a:t>
                      </a:r>
                    </a:p>
                  </a:txBody>
                  <a:tcPr/>
                </a:tc>
                <a:tc>
                  <a:txBody>
                    <a:bodyPr/>
                    <a:lstStyle/>
                    <a:p>
                      <a:r>
                        <a:rPr lang="en-IN" dirty="0"/>
                        <a:t>Stock B</a:t>
                      </a:r>
                    </a:p>
                  </a:txBody>
                  <a:tcPr/>
                </a:tc>
                <a:tc>
                  <a:txBody>
                    <a:bodyPr/>
                    <a:lstStyle/>
                    <a:p>
                      <a:r>
                        <a:rPr lang="en-IN" dirty="0"/>
                        <a:t>Portfolio B</a:t>
                      </a:r>
                    </a:p>
                  </a:txBody>
                  <a:tcPr/>
                </a:tc>
                <a:extLst>
                  <a:ext uri="{0D108BD9-81ED-4DB2-BD59-A6C34878D82A}">
                    <a16:rowId xmlns:a16="http://schemas.microsoft.com/office/drawing/2014/main" val="1445408722"/>
                  </a:ext>
                </a:extLst>
              </a:tr>
              <a:tr h="370840">
                <a:tc>
                  <a:txBody>
                    <a:bodyPr/>
                    <a:lstStyle/>
                    <a:p>
                      <a:r>
                        <a:rPr lang="en-IN" dirty="0"/>
                        <a:t>2018</a:t>
                      </a:r>
                    </a:p>
                  </a:txBody>
                  <a:tcPr/>
                </a:tc>
                <a:tc>
                  <a:txBody>
                    <a:bodyPr/>
                    <a:lstStyle/>
                    <a:p>
                      <a:r>
                        <a:rPr lang="en-IN" dirty="0"/>
                        <a:t>10%</a:t>
                      </a:r>
                    </a:p>
                  </a:txBody>
                  <a:tcPr/>
                </a:tc>
                <a:tc>
                  <a:txBody>
                    <a:bodyPr/>
                    <a:lstStyle/>
                    <a:p>
                      <a:r>
                        <a:rPr lang="en-IN" dirty="0"/>
                        <a:t>15%</a:t>
                      </a:r>
                    </a:p>
                  </a:txBody>
                  <a:tcPr/>
                </a:tc>
                <a:tc>
                  <a:txBody>
                    <a:bodyPr/>
                    <a:lstStyle/>
                    <a:p>
                      <a:r>
                        <a:rPr lang="en-IN" dirty="0"/>
                        <a:t>12.5%</a:t>
                      </a:r>
                    </a:p>
                  </a:txBody>
                  <a:tcPr/>
                </a:tc>
                <a:extLst>
                  <a:ext uri="{0D108BD9-81ED-4DB2-BD59-A6C34878D82A}">
                    <a16:rowId xmlns:a16="http://schemas.microsoft.com/office/drawing/2014/main" val="4035429105"/>
                  </a:ext>
                </a:extLst>
              </a:tr>
              <a:tr h="370840">
                <a:tc>
                  <a:txBody>
                    <a:bodyPr/>
                    <a:lstStyle/>
                    <a:p>
                      <a:r>
                        <a:rPr lang="en-IN" dirty="0"/>
                        <a:t>2019</a:t>
                      </a:r>
                    </a:p>
                  </a:txBody>
                  <a:tcPr/>
                </a:tc>
                <a:tc>
                  <a:txBody>
                    <a:bodyPr/>
                    <a:lstStyle/>
                    <a:p>
                      <a:r>
                        <a:rPr lang="en-IN" dirty="0"/>
                        <a:t>30</a:t>
                      </a:r>
                    </a:p>
                  </a:txBody>
                  <a:tcPr/>
                </a:tc>
                <a:tc>
                  <a:txBody>
                    <a:bodyPr/>
                    <a:lstStyle/>
                    <a:p>
                      <a:r>
                        <a:rPr lang="en-IN" dirty="0"/>
                        <a:t>−10</a:t>
                      </a:r>
                    </a:p>
                  </a:txBody>
                  <a:tcPr/>
                </a:tc>
                <a:tc>
                  <a:txBody>
                    <a:bodyPr/>
                    <a:lstStyle/>
                    <a:p>
                      <a:r>
                        <a:rPr lang="en-IN" dirty="0"/>
                        <a:t>10.0</a:t>
                      </a:r>
                    </a:p>
                  </a:txBody>
                  <a:tcPr/>
                </a:tc>
                <a:extLst>
                  <a:ext uri="{0D108BD9-81ED-4DB2-BD59-A6C34878D82A}">
                    <a16:rowId xmlns:a16="http://schemas.microsoft.com/office/drawing/2014/main" val="365560456"/>
                  </a:ext>
                </a:extLst>
              </a:tr>
              <a:tr h="370840">
                <a:tc>
                  <a:txBody>
                    <a:bodyPr/>
                    <a:lstStyle/>
                    <a:p>
                      <a:r>
                        <a:rPr lang="en-IN" dirty="0"/>
                        <a:t>2020</a:t>
                      </a:r>
                    </a:p>
                  </a:txBody>
                  <a:tcPr/>
                </a:tc>
                <a:tc>
                  <a:txBody>
                    <a:bodyPr/>
                    <a:lstStyle/>
                    <a:p>
                      <a:r>
                        <a:rPr lang="en-IN" dirty="0"/>
                        <a:t>−10</a:t>
                      </a:r>
                    </a:p>
                  </a:txBody>
                  <a:tcPr/>
                </a:tc>
                <a:tc>
                  <a:txBody>
                    <a:bodyPr/>
                    <a:lstStyle/>
                    <a:p>
                      <a:r>
                        <a:rPr lang="en-IN" dirty="0"/>
                        <a:t>25</a:t>
                      </a:r>
                    </a:p>
                  </a:txBody>
                  <a:tcPr/>
                </a:tc>
                <a:tc>
                  <a:txBody>
                    <a:bodyPr/>
                    <a:lstStyle/>
                    <a:p>
                      <a:r>
                        <a:rPr lang="en-IN" dirty="0"/>
                        <a:t>7.5</a:t>
                      </a:r>
                    </a:p>
                  </a:txBody>
                  <a:tcPr/>
                </a:tc>
                <a:extLst>
                  <a:ext uri="{0D108BD9-81ED-4DB2-BD59-A6C34878D82A}">
                    <a16:rowId xmlns:a16="http://schemas.microsoft.com/office/drawing/2014/main" val="2562528980"/>
                  </a:ext>
                </a:extLst>
              </a:tr>
              <a:tr h="370840">
                <a:tc>
                  <a:txBody>
                    <a:bodyPr/>
                    <a:lstStyle/>
                    <a:p>
                      <a:r>
                        <a:rPr lang="en-IN" dirty="0"/>
                        <a:t>2021</a:t>
                      </a:r>
                    </a:p>
                  </a:txBody>
                  <a:tcPr/>
                </a:tc>
                <a:tc>
                  <a:txBody>
                    <a:bodyPr/>
                    <a:lstStyle/>
                    <a:p>
                      <a:r>
                        <a:rPr lang="en-IN" dirty="0"/>
                        <a:t>5</a:t>
                      </a:r>
                    </a:p>
                  </a:txBody>
                  <a:tcPr/>
                </a:tc>
                <a:tc>
                  <a:txBody>
                    <a:bodyPr/>
                    <a:lstStyle/>
                    <a:p>
                      <a:r>
                        <a:rPr lang="en-IN" dirty="0"/>
                        <a:t>20</a:t>
                      </a:r>
                    </a:p>
                  </a:txBody>
                  <a:tcPr/>
                </a:tc>
                <a:tc>
                  <a:txBody>
                    <a:bodyPr/>
                    <a:lstStyle/>
                    <a:p>
                      <a:r>
                        <a:rPr lang="en-IN" dirty="0"/>
                        <a:t>12.5</a:t>
                      </a:r>
                    </a:p>
                  </a:txBody>
                  <a:tcPr/>
                </a:tc>
                <a:extLst>
                  <a:ext uri="{0D108BD9-81ED-4DB2-BD59-A6C34878D82A}">
                    <a16:rowId xmlns:a16="http://schemas.microsoft.com/office/drawing/2014/main" val="2847114540"/>
                  </a:ext>
                </a:extLst>
              </a:tr>
              <a:tr h="370840">
                <a:tc>
                  <a:txBody>
                    <a:bodyPr/>
                    <a:lstStyle/>
                    <a:p>
                      <a:r>
                        <a:rPr lang="en-IN" dirty="0"/>
                        <a:t>2022</a:t>
                      </a:r>
                    </a:p>
                  </a:txBody>
                  <a:tcPr/>
                </a:tc>
                <a:tc>
                  <a:txBody>
                    <a:bodyPr/>
                    <a:lstStyle/>
                    <a:p>
                      <a:r>
                        <a:rPr lang="en-IN" dirty="0"/>
                        <a:t>10</a:t>
                      </a:r>
                    </a:p>
                  </a:txBody>
                  <a:tcPr/>
                </a:tc>
                <a:tc>
                  <a:txBody>
                    <a:bodyPr/>
                    <a:lstStyle/>
                    <a:p>
                      <a:r>
                        <a:rPr lang="en-IN" dirty="0"/>
                        <a:t>15</a:t>
                      </a:r>
                    </a:p>
                  </a:txBody>
                  <a:tcPr/>
                </a:tc>
                <a:tc>
                  <a:txBody>
                    <a:bodyPr/>
                    <a:lstStyle/>
                    <a:p>
                      <a:r>
                        <a:rPr lang="en-IN" dirty="0"/>
                        <a:t>12.5</a:t>
                      </a:r>
                    </a:p>
                  </a:txBody>
                  <a:tcPr/>
                </a:tc>
                <a:extLst>
                  <a:ext uri="{0D108BD9-81ED-4DB2-BD59-A6C34878D82A}">
                    <a16:rowId xmlns:a16="http://schemas.microsoft.com/office/drawing/2014/main" val="2376759831"/>
                  </a:ext>
                </a:extLst>
              </a:tr>
              <a:tr h="370840">
                <a:tc>
                  <a:txBody>
                    <a:bodyPr/>
                    <a:lstStyle/>
                    <a:p>
                      <a:r>
                        <a:rPr lang="en-IN" dirty="0"/>
                        <a:t>Average returns</a:t>
                      </a:r>
                    </a:p>
                  </a:txBody>
                  <a:tcPr/>
                </a:tc>
                <a:tc>
                  <a:txBody>
                    <a:bodyPr/>
                    <a:lstStyle/>
                    <a:p>
                      <a:r>
                        <a:rPr lang="en-IN" dirty="0"/>
                        <a:t>9%</a:t>
                      </a:r>
                    </a:p>
                  </a:txBody>
                  <a:tcPr/>
                </a:tc>
                <a:tc>
                  <a:txBody>
                    <a:bodyPr/>
                    <a:lstStyle/>
                    <a:p>
                      <a:r>
                        <a:rPr lang="en-IN" dirty="0"/>
                        <a:t>13%</a:t>
                      </a:r>
                    </a:p>
                  </a:txBody>
                  <a:tcPr/>
                </a:tc>
                <a:tc>
                  <a:txBody>
                    <a:bodyPr/>
                    <a:lstStyle/>
                    <a:p>
                      <a:r>
                        <a:rPr lang="en-IN" dirty="0"/>
                        <a:t>11.0%</a:t>
                      </a:r>
                    </a:p>
                  </a:txBody>
                  <a:tcPr/>
                </a:tc>
                <a:extLst>
                  <a:ext uri="{0D108BD9-81ED-4DB2-BD59-A6C34878D82A}">
                    <a16:rowId xmlns:a16="http://schemas.microsoft.com/office/drawing/2014/main" val="1239841641"/>
                  </a:ext>
                </a:extLst>
              </a:tr>
              <a:tr h="370840">
                <a:tc>
                  <a:txBody>
                    <a:bodyPr/>
                    <a:lstStyle/>
                    <a:p>
                      <a:r>
                        <a:rPr lang="en-IN" dirty="0"/>
                        <a:t>Standard deviations</a:t>
                      </a:r>
                    </a:p>
                  </a:txBody>
                  <a:tcPr/>
                </a:tc>
                <a:tc>
                  <a:txBody>
                    <a:bodyPr/>
                    <a:lstStyle/>
                    <a:p>
                      <a:r>
                        <a:rPr lang="en-IN" dirty="0"/>
                        <a:t>14.3%</a:t>
                      </a:r>
                    </a:p>
                  </a:txBody>
                  <a:tcPr/>
                </a:tc>
                <a:tc>
                  <a:txBody>
                    <a:bodyPr/>
                    <a:lstStyle/>
                    <a:p>
                      <a:r>
                        <a:rPr lang="en-IN" dirty="0"/>
                        <a:t>13.5%</a:t>
                      </a:r>
                    </a:p>
                  </a:txBody>
                  <a:tcPr/>
                </a:tc>
                <a:tc>
                  <a:txBody>
                    <a:bodyPr/>
                    <a:lstStyle/>
                    <a:p>
                      <a:r>
                        <a:rPr lang="en-IN" dirty="0"/>
                        <a:t>2.2%</a:t>
                      </a:r>
                    </a:p>
                  </a:txBody>
                  <a:tcPr/>
                </a:tc>
                <a:extLst>
                  <a:ext uri="{0D108BD9-81ED-4DB2-BD59-A6C34878D82A}">
                    <a16:rowId xmlns:a16="http://schemas.microsoft.com/office/drawing/2014/main" val="922656086"/>
                  </a:ext>
                </a:extLst>
              </a:tr>
            </a:tbl>
          </a:graphicData>
        </a:graphic>
      </p:graphicFrame>
      <p:sp>
        <p:nvSpPr>
          <p:cNvPr id="6" name="Slide Number Placeholder 5">
            <a:extLst>
              <a:ext uri="{FF2B5EF4-FFF2-40B4-BE49-F238E27FC236}">
                <a16:creationId xmlns:a16="http://schemas.microsoft.com/office/drawing/2014/main" id="{25D8F8F8-2299-D9A3-3AEC-662F250220BC}"/>
              </a:ext>
            </a:extLst>
          </p:cNvPr>
          <p:cNvSpPr>
            <a:spLocks noGrp="1"/>
          </p:cNvSpPr>
          <p:nvPr>
            <p:ph type="sldNum" sz="quarter" idx="4"/>
          </p:nvPr>
        </p:nvSpPr>
        <p:spPr/>
        <p:txBody>
          <a:bodyPr/>
          <a:lstStyle/>
          <a:p>
            <a:fld id="{68151E55-6873-49E2-B8D5-2F265E6F1973}" type="slidenum">
              <a:rPr lang="en-US" smtClean="0"/>
              <a:pPr/>
              <a:t>32</a:t>
            </a:fld>
            <a:endParaRPr lang="en-US" dirty="0"/>
          </a:p>
        </p:txBody>
      </p:sp>
    </p:spTree>
    <p:extLst>
      <p:ext uri="{BB962C8B-B14F-4D97-AF65-F5344CB8AC3E}">
        <p14:creationId xmlns:p14="http://schemas.microsoft.com/office/powerpoint/2010/main" val="17694915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6752E-609D-5E66-9C80-6B329F138E91}"/>
              </a:ext>
            </a:extLst>
          </p:cNvPr>
          <p:cNvSpPr>
            <a:spLocks noGrp="1"/>
          </p:cNvSpPr>
          <p:nvPr>
            <p:ph type="title"/>
          </p:nvPr>
        </p:nvSpPr>
        <p:spPr/>
        <p:txBody>
          <a:bodyPr/>
          <a:lstStyle/>
          <a:p>
            <a:r>
              <a:rPr lang="en-IN" dirty="0"/>
              <a:t>Why Diversification Works 5</a:t>
            </a:r>
          </a:p>
        </p:txBody>
      </p:sp>
      <p:pic>
        <p:nvPicPr>
          <p:cNvPr id="8" name="Picture 7" descr="A line graph shows the expected return in percent versus the standard deviation in percent.">
            <a:extLst>
              <a:ext uri="{FF2B5EF4-FFF2-40B4-BE49-F238E27FC236}">
                <a16:creationId xmlns:a16="http://schemas.microsoft.com/office/drawing/2014/main" id="{198B91EA-3F71-0F1B-CBED-CAFF9A60B77D}"/>
              </a:ext>
            </a:extLst>
          </p:cNvPr>
          <p:cNvPicPr>
            <a:picLocks noChangeAspect="1"/>
          </p:cNvPicPr>
          <p:nvPr/>
        </p:nvPicPr>
        <p:blipFill>
          <a:blip r:embed="rId2"/>
          <a:stretch>
            <a:fillRect/>
          </a:stretch>
        </p:blipFill>
        <p:spPr>
          <a:xfrm>
            <a:off x="456843" y="1621379"/>
            <a:ext cx="8230313" cy="3615241"/>
          </a:xfrm>
          <a:prstGeom prst="rect">
            <a:avLst/>
          </a:prstGeom>
        </p:spPr>
      </p:pic>
      <p:sp>
        <p:nvSpPr>
          <p:cNvPr id="5" name="Text Placeholder 4">
            <a:extLst>
              <a:ext uri="{FF2B5EF4-FFF2-40B4-BE49-F238E27FC236}">
                <a16:creationId xmlns:a16="http://schemas.microsoft.com/office/drawing/2014/main" id="{A50B6886-57FF-C850-C068-0B5A2CB49777}"/>
              </a:ext>
            </a:extLst>
          </p:cNvPr>
          <p:cNvSpPr>
            <a:spLocks noGrp="1"/>
          </p:cNvSpPr>
          <p:nvPr>
            <p:ph type="body" sz="quarter" idx="12"/>
          </p:nvPr>
        </p:nvSpPr>
        <p:spPr>
          <a:xfrm>
            <a:off x="2931144" y="6305350"/>
            <a:ext cx="3281710" cy="259080"/>
          </a:xfrm>
        </p:spPr>
        <p:txBody>
          <a:bodyPr/>
          <a:lstStyle/>
          <a:p>
            <a:r>
              <a:rPr lang="en-US" sz="1200" dirty="0">
                <a:hlinkClick r:id="rId3" action="ppaction://hlinksldjump"/>
              </a:rPr>
              <a:t>Access the text alternative for slide images.</a:t>
            </a:r>
          </a:p>
        </p:txBody>
      </p:sp>
      <p:sp>
        <p:nvSpPr>
          <p:cNvPr id="6" name="Slide Number Placeholder 5">
            <a:extLst>
              <a:ext uri="{FF2B5EF4-FFF2-40B4-BE49-F238E27FC236}">
                <a16:creationId xmlns:a16="http://schemas.microsoft.com/office/drawing/2014/main" id="{FBAF2E7C-FABA-1FBC-09C2-D9B3EC85AD9D}"/>
              </a:ext>
            </a:extLst>
          </p:cNvPr>
          <p:cNvSpPr>
            <a:spLocks noGrp="1"/>
          </p:cNvSpPr>
          <p:nvPr>
            <p:ph type="sldNum" sz="quarter" idx="4"/>
          </p:nvPr>
        </p:nvSpPr>
        <p:spPr/>
        <p:txBody>
          <a:bodyPr/>
          <a:lstStyle/>
          <a:p>
            <a:fld id="{68151E55-6873-49E2-B8D5-2F265E6F1973}" type="slidenum">
              <a:rPr lang="en-US" smtClean="0"/>
              <a:pPr/>
              <a:t>33</a:t>
            </a:fld>
            <a:endParaRPr lang="en-US" dirty="0"/>
          </a:p>
        </p:txBody>
      </p:sp>
    </p:spTree>
    <p:extLst>
      <p:ext uri="{BB962C8B-B14F-4D97-AF65-F5344CB8AC3E}">
        <p14:creationId xmlns:p14="http://schemas.microsoft.com/office/powerpoint/2010/main" val="29159266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E16A7-5E61-B3D1-A1CE-022AC6960198}"/>
              </a:ext>
            </a:extLst>
          </p:cNvPr>
          <p:cNvSpPr>
            <a:spLocks noGrp="1"/>
          </p:cNvSpPr>
          <p:nvPr>
            <p:ph type="title"/>
          </p:nvPr>
        </p:nvSpPr>
        <p:spPr/>
        <p:txBody>
          <a:bodyPr>
            <a:normAutofit/>
          </a:bodyPr>
          <a:lstStyle/>
          <a:p>
            <a:r>
              <a:rPr lang="en-IN" sz="3600" dirty="0"/>
              <a:t>Calculating Portfolio Risk</a:t>
            </a:r>
          </a:p>
        </p:txBody>
      </p:sp>
      <p:sp>
        <p:nvSpPr>
          <p:cNvPr id="3" name="Content Placeholder 2">
            <a:extLst>
              <a:ext uri="{FF2B5EF4-FFF2-40B4-BE49-F238E27FC236}">
                <a16:creationId xmlns:a16="http://schemas.microsoft.com/office/drawing/2014/main" id="{2EC07D8C-170D-3BF3-9AE3-32515AD01AB2}"/>
              </a:ext>
            </a:extLst>
          </p:cNvPr>
          <p:cNvSpPr>
            <a:spLocks noGrp="1"/>
          </p:cNvSpPr>
          <p:nvPr>
            <p:ph sz="quarter" idx="11"/>
          </p:nvPr>
        </p:nvSpPr>
        <p:spPr>
          <a:xfrm>
            <a:off x="342900" y="1276709"/>
            <a:ext cx="8458200" cy="833445"/>
          </a:xfrm>
        </p:spPr>
        <p:txBody>
          <a:bodyPr/>
          <a:lstStyle/>
          <a:p>
            <a:pPr marL="292608" indent="-292608">
              <a:buFont typeface="Arial" panose="020B0604020202020204" pitchFamily="34" charset="0"/>
              <a:buChar char="•"/>
            </a:pPr>
            <a:r>
              <a:rPr lang="en-US" dirty="0"/>
              <a:t>For a portfolio of two assets, A and B, the variance of the return on the portfolio is:</a:t>
            </a:r>
            <a:endParaRPr lang="en-IN" dirty="0"/>
          </a:p>
        </p:txBody>
      </p:sp>
      <p:graphicFrame>
        <p:nvGraphicFramePr>
          <p:cNvPr id="8" name="Object 7">
            <a:extLst>
              <a:ext uri="{FF2B5EF4-FFF2-40B4-BE49-F238E27FC236}">
                <a16:creationId xmlns:a16="http://schemas.microsoft.com/office/drawing/2014/main" id="{68F68337-E45F-E11D-670A-3AC868AE6D51}"/>
              </a:ext>
            </a:extLst>
          </p:cNvPr>
          <p:cNvGraphicFramePr>
            <a:graphicFrameLocks noChangeAspect="1"/>
          </p:cNvGraphicFramePr>
          <p:nvPr>
            <p:extLst>
              <p:ext uri="{D42A27DB-BD31-4B8C-83A1-F6EECF244321}">
                <p14:modId xmlns:p14="http://schemas.microsoft.com/office/powerpoint/2010/main" val="2489459545"/>
              </p:ext>
            </p:extLst>
          </p:nvPr>
        </p:nvGraphicFramePr>
        <p:xfrm>
          <a:off x="1473200" y="2224088"/>
          <a:ext cx="4787900" cy="457200"/>
        </p:xfrm>
        <a:graphic>
          <a:graphicData uri="http://schemas.openxmlformats.org/presentationml/2006/ole">
            <mc:AlternateContent xmlns:mc="http://schemas.openxmlformats.org/markup-compatibility/2006">
              <mc:Choice xmlns:v="urn:schemas-microsoft-com:vml" Requires="v">
                <p:oleObj spid="_x0000_s10254" name="Equation" r:id="rId3" imgW="4787640" imgH="457200" progId="Equation.DSMT4">
                  <p:embed/>
                </p:oleObj>
              </mc:Choice>
              <mc:Fallback>
                <p:oleObj name="Equation" r:id="rId3" imgW="4787640" imgH="457200" progId="Equation.DSMT4">
                  <p:embed/>
                  <p:pic>
                    <p:nvPicPr>
                      <p:cNvPr id="7" name="Object 6">
                        <a:extLst>
                          <a:ext uri="{FF2B5EF4-FFF2-40B4-BE49-F238E27FC236}">
                            <a16:creationId xmlns:a16="http://schemas.microsoft.com/office/drawing/2014/main" id="{6164AA75-8089-ACD2-327C-776393763A61}"/>
                          </a:ext>
                        </a:extLst>
                      </p:cNvPr>
                      <p:cNvPicPr/>
                      <p:nvPr/>
                    </p:nvPicPr>
                    <p:blipFill>
                      <a:blip r:embed="rId4"/>
                      <a:stretch>
                        <a:fillRect/>
                      </a:stretch>
                    </p:blipFill>
                    <p:spPr>
                      <a:xfrm>
                        <a:off x="1473200" y="2224088"/>
                        <a:ext cx="4787900" cy="4572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AA877805-A290-AB56-32D9-AA1CCE63E840}"/>
              </a:ext>
            </a:extLst>
          </p:cNvPr>
          <p:cNvGraphicFramePr>
            <a:graphicFrameLocks noChangeAspect="1"/>
          </p:cNvGraphicFramePr>
          <p:nvPr>
            <p:extLst>
              <p:ext uri="{D42A27DB-BD31-4B8C-83A1-F6EECF244321}">
                <p14:modId xmlns:p14="http://schemas.microsoft.com/office/powerpoint/2010/main" val="2875727085"/>
              </p:ext>
            </p:extLst>
          </p:nvPr>
        </p:nvGraphicFramePr>
        <p:xfrm>
          <a:off x="1524000" y="2757488"/>
          <a:ext cx="5905500" cy="457200"/>
        </p:xfrm>
        <a:graphic>
          <a:graphicData uri="http://schemas.openxmlformats.org/presentationml/2006/ole">
            <mc:AlternateContent xmlns:mc="http://schemas.openxmlformats.org/markup-compatibility/2006">
              <mc:Choice xmlns:v="urn:schemas-microsoft-com:vml" Requires="v">
                <p:oleObj spid="_x0000_s10255" name="Equation" r:id="rId5" imgW="5905440" imgH="457200" progId="Equation.DSMT4">
                  <p:embed/>
                </p:oleObj>
              </mc:Choice>
              <mc:Fallback>
                <p:oleObj name="Equation" r:id="rId5" imgW="5905440" imgH="457200" progId="Equation.DSMT4">
                  <p:embed/>
                  <p:pic>
                    <p:nvPicPr>
                      <p:cNvPr id="0" name=""/>
                      <p:cNvPicPr/>
                      <p:nvPr/>
                    </p:nvPicPr>
                    <p:blipFill>
                      <a:blip r:embed="rId6"/>
                      <a:stretch>
                        <a:fillRect/>
                      </a:stretch>
                    </p:blipFill>
                    <p:spPr>
                      <a:xfrm>
                        <a:off x="1524000" y="2757488"/>
                        <a:ext cx="5905500" cy="4572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5655ABA4-915A-E444-04C6-3050A5F54427}"/>
              </a:ext>
            </a:extLst>
          </p:cNvPr>
          <p:cNvGraphicFramePr>
            <a:graphicFrameLocks noChangeAspect="1"/>
          </p:cNvGraphicFramePr>
          <p:nvPr>
            <p:extLst>
              <p:ext uri="{D42A27DB-BD31-4B8C-83A1-F6EECF244321}">
                <p14:modId xmlns:p14="http://schemas.microsoft.com/office/powerpoint/2010/main" val="2437492938"/>
              </p:ext>
            </p:extLst>
          </p:nvPr>
        </p:nvGraphicFramePr>
        <p:xfrm>
          <a:off x="1543050" y="3443288"/>
          <a:ext cx="4445000" cy="800100"/>
        </p:xfrm>
        <a:graphic>
          <a:graphicData uri="http://schemas.openxmlformats.org/presentationml/2006/ole">
            <mc:AlternateContent xmlns:mc="http://schemas.openxmlformats.org/markup-compatibility/2006">
              <mc:Choice xmlns:v="urn:schemas-microsoft-com:vml" Requires="v">
                <p:oleObj spid="_x0000_s10256" name="Equation" r:id="rId7" imgW="4444920" imgH="799920" progId="Equation.DSMT4">
                  <p:embed/>
                </p:oleObj>
              </mc:Choice>
              <mc:Fallback>
                <p:oleObj name="Equation" r:id="rId7" imgW="4444920" imgH="799920" progId="Equation.DSMT4">
                  <p:embed/>
                  <p:pic>
                    <p:nvPicPr>
                      <p:cNvPr id="0" name=""/>
                      <p:cNvPicPr/>
                      <p:nvPr/>
                    </p:nvPicPr>
                    <p:blipFill>
                      <a:blip r:embed="rId8"/>
                      <a:stretch>
                        <a:fillRect/>
                      </a:stretch>
                    </p:blipFill>
                    <p:spPr>
                      <a:xfrm>
                        <a:off x="1543050" y="3443288"/>
                        <a:ext cx="4445000" cy="800100"/>
                      </a:xfrm>
                      <a:prstGeom prst="rect">
                        <a:avLst/>
                      </a:prstGeom>
                    </p:spPr>
                  </p:pic>
                </p:oleObj>
              </mc:Fallback>
            </mc:AlternateContent>
          </a:graphicData>
        </a:graphic>
      </p:graphicFrame>
      <p:pic>
        <p:nvPicPr>
          <p:cNvPr id="5" name="Picture 4" descr="A table and a graph titled efficient set-two asset portfolio.">
            <a:extLst>
              <a:ext uri="{FF2B5EF4-FFF2-40B4-BE49-F238E27FC236}">
                <a16:creationId xmlns:a16="http://schemas.microsoft.com/office/drawing/2014/main" id="{7806B539-7C30-5BA9-25FA-7308BE7AA265}"/>
              </a:ext>
            </a:extLst>
          </p:cNvPr>
          <p:cNvPicPr>
            <a:picLocks noChangeAspect="1"/>
          </p:cNvPicPr>
          <p:nvPr/>
        </p:nvPicPr>
        <p:blipFill rotWithShape="1">
          <a:blip r:embed="rId9"/>
          <a:srcRect l="19935"/>
          <a:stretch/>
        </p:blipFill>
        <p:spPr>
          <a:xfrm>
            <a:off x="6172200" y="3507838"/>
            <a:ext cx="1000648" cy="670618"/>
          </a:xfrm>
          <a:prstGeom prst="rect">
            <a:avLst/>
          </a:prstGeom>
        </p:spPr>
      </p:pic>
      <p:sp>
        <p:nvSpPr>
          <p:cNvPr id="4" name="Content Placeholder 3">
            <a:extLst>
              <a:ext uri="{FF2B5EF4-FFF2-40B4-BE49-F238E27FC236}">
                <a16:creationId xmlns:a16="http://schemas.microsoft.com/office/drawing/2014/main" id="{706A9447-6066-5EE1-B3EB-4AD852E50713}"/>
              </a:ext>
            </a:extLst>
          </p:cNvPr>
          <p:cNvSpPr>
            <a:spLocks noGrp="1"/>
          </p:cNvSpPr>
          <p:nvPr>
            <p:ph sz="quarter" idx="14"/>
          </p:nvPr>
        </p:nvSpPr>
        <p:spPr>
          <a:xfrm>
            <a:off x="337457" y="4380806"/>
            <a:ext cx="1224643" cy="442401"/>
          </a:xfrm>
        </p:spPr>
        <p:txBody>
          <a:bodyPr/>
          <a:lstStyle/>
          <a:p>
            <a:r>
              <a:rPr lang="en-IN" dirty="0"/>
              <a:t>Where:</a:t>
            </a:r>
          </a:p>
        </p:txBody>
      </p:sp>
      <p:graphicFrame>
        <p:nvGraphicFramePr>
          <p:cNvPr id="11" name="Object 10">
            <a:extLst>
              <a:ext uri="{FF2B5EF4-FFF2-40B4-BE49-F238E27FC236}">
                <a16:creationId xmlns:a16="http://schemas.microsoft.com/office/drawing/2014/main" id="{449B7AE3-2EB4-6153-441C-0E1C4C57F59D}"/>
              </a:ext>
            </a:extLst>
          </p:cNvPr>
          <p:cNvGraphicFramePr>
            <a:graphicFrameLocks noChangeAspect="1"/>
          </p:cNvGraphicFramePr>
          <p:nvPr>
            <p:extLst>
              <p:ext uri="{D42A27DB-BD31-4B8C-83A1-F6EECF244321}">
                <p14:modId xmlns:p14="http://schemas.microsoft.com/office/powerpoint/2010/main" val="3755991159"/>
              </p:ext>
            </p:extLst>
          </p:nvPr>
        </p:nvGraphicFramePr>
        <p:xfrm>
          <a:off x="1562100" y="4883722"/>
          <a:ext cx="3949700" cy="381000"/>
        </p:xfrm>
        <a:graphic>
          <a:graphicData uri="http://schemas.openxmlformats.org/presentationml/2006/ole">
            <mc:AlternateContent xmlns:mc="http://schemas.openxmlformats.org/markup-compatibility/2006">
              <mc:Choice xmlns:v="urn:schemas-microsoft-com:vml" Requires="v">
                <p:oleObj spid="_x0000_s10257" name="Equation" r:id="rId10" imgW="3949560" imgH="380880" progId="Equation.DSMT4">
                  <p:embed/>
                </p:oleObj>
              </mc:Choice>
              <mc:Fallback>
                <p:oleObj name="Equation" r:id="rId10" imgW="3949560" imgH="380880" progId="Equation.DSMT4">
                  <p:embed/>
                  <p:pic>
                    <p:nvPicPr>
                      <p:cNvPr id="0" name=""/>
                      <p:cNvPicPr/>
                      <p:nvPr/>
                    </p:nvPicPr>
                    <p:blipFill>
                      <a:blip r:embed="rId11"/>
                      <a:stretch>
                        <a:fillRect/>
                      </a:stretch>
                    </p:blipFill>
                    <p:spPr>
                      <a:xfrm>
                        <a:off x="1562100" y="4883722"/>
                        <a:ext cx="3949700" cy="38100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B209D629-BC6B-FD63-0F82-BA688EAF2963}"/>
              </a:ext>
            </a:extLst>
          </p:cNvPr>
          <p:cNvGraphicFramePr>
            <a:graphicFrameLocks noChangeAspect="1"/>
          </p:cNvGraphicFramePr>
          <p:nvPr>
            <p:extLst>
              <p:ext uri="{D42A27DB-BD31-4B8C-83A1-F6EECF244321}">
                <p14:modId xmlns:p14="http://schemas.microsoft.com/office/powerpoint/2010/main" val="2324126676"/>
              </p:ext>
            </p:extLst>
          </p:nvPr>
        </p:nvGraphicFramePr>
        <p:xfrm>
          <a:off x="1600200" y="5393747"/>
          <a:ext cx="3911600" cy="381000"/>
        </p:xfrm>
        <a:graphic>
          <a:graphicData uri="http://schemas.openxmlformats.org/presentationml/2006/ole">
            <mc:AlternateContent xmlns:mc="http://schemas.openxmlformats.org/markup-compatibility/2006">
              <mc:Choice xmlns:v="urn:schemas-microsoft-com:vml" Requires="v">
                <p:oleObj spid="_x0000_s10258" name="Equation" r:id="rId12" imgW="3911400" imgH="380880" progId="Equation.DSMT4">
                  <p:embed/>
                </p:oleObj>
              </mc:Choice>
              <mc:Fallback>
                <p:oleObj name="Equation" r:id="rId12" imgW="3911400" imgH="380880" progId="Equation.DSMT4">
                  <p:embed/>
                  <p:pic>
                    <p:nvPicPr>
                      <p:cNvPr id="0" name=""/>
                      <p:cNvPicPr/>
                      <p:nvPr/>
                    </p:nvPicPr>
                    <p:blipFill>
                      <a:blip r:embed="rId13"/>
                      <a:stretch>
                        <a:fillRect/>
                      </a:stretch>
                    </p:blipFill>
                    <p:spPr>
                      <a:xfrm>
                        <a:off x="1600200" y="5393747"/>
                        <a:ext cx="3911600" cy="3810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30D42338-828B-12DB-F73A-679151692565}"/>
              </a:ext>
            </a:extLst>
          </p:cNvPr>
          <p:cNvGraphicFramePr>
            <a:graphicFrameLocks noChangeAspect="1"/>
          </p:cNvGraphicFramePr>
          <p:nvPr>
            <p:extLst>
              <p:ext uri="{D42A27DB-BD31-4B8C-83A1-F6EECF244321}">
                <p14:modId xmlns:p14="http://schemas.microsoft.com/office/powerpoint/2010/main" val="3356748679"/>
              </p:ext>
            </p:extLst>
          </p:nvPr>
        </p:nvGraphicFramePr>
        <p:xfrm>
          <a:off x="1610179" y="5998029"/>
          <a:ext cx="2222500" cy="381000"/>
        </p:xfrm>
        <a:graphic>
          <a:graphicData uri="http://schemas.openxmlformats.org/presentationml/2006/ole">
            <mc:AlternateContent xmlns:mc="http://schemas.openxmlformats.org/markup-compatibility/2006">
              <mc:Choice xmlns:v="urn:schemas-microsoft-com:vml" Requires="v">
                <p:oleObj spid="_x0000_s10259" name="Equation" r:id="rId14" imgW="2222280" imgH="380880" progId="Equation.DSMT4">
                  <p:embed/>
                </p:oleObj>
              </mc:Choice>
              <mc:Fallback>
                <p:oleObj name="Equation" r:id="rId14" imgW="2222280" imgH="380880" progId="Equation.DSMT4">
                  <p:embed/>
                  <p:pic>
                    <p:nvPicPr>
                      <p:cNvPr id="0" name=""/>
                      <p:cNvPicPr/>
                      <p:nvPr/>
                    </p:nvPicPr>
                    <p:blipFill>
                      <a:blip r:embed="rId15"/>
                      <a:stretch>
                        <a:fillRect/>
                      </a:stretch>
                    </p:blipFill>
                    <p:spPr>
                      <a:xfrm>
                        <a:off x="1610179" y="5998029"/>
                        <a:ext cx="2222500" cy="381000"/>
                      </a:xfrm>
                      <a:prstGeom prst="rect">
                        <a:avLst/>
                      </a:prstGeom>
                    </p:spPr>
                  </p:pic>
                </p:oleObj>
              </mc:Fallback>
            </mc:AlternateContent>
          </a:graphicData>
        </a:graphic>
      </p:graphicFrame>
      <p:sp>
        <p:nvSpPr>
          <p:cNvPr id="7" name="Slide Number Placeholder 6">
            <a:extLst>
              <a:ext uri="{FF2B5EF4-FFF2-40B4-BE49-F238E27FC236}">
                <a16:creationId xmlns:a16="http://schemas.microsoft.com/office/drawing/2014/main" id="{29B37639-5C72-1508-1F2A-5BE45729A082}"/>
              </a:ext>
            </a:extLst>
          </p:cNvPr>
          <p:cNvSpPr>
            <a:spLocks noGrp="1"/>
          </p:cNvSpPr>
          <p:nvPr>
            <p:ph type="sldNum" sz="quarter" idx="10"/>
          </p:nvPr>
        </p:nvSpPr>
        <p:spPr/>
        <p:txBody>
          <a:bodyPr/>
          <a:lstStyle/>
          <a:p>
            <a:fld id="{68151E55-6873-49E2-B8D5-2F265E6F1973}" type="slidenum">
              <a:rPr lang="en-US" smtClean="0"/>
              <a:t>34</a:t>
            </a:fld>
            <a:endParaRPr lang="en-US"/>
          </a:p>
        </p:txBody>
      </p:sp>
    </p:spTree>
    <p:extLst>
      <p:ext uri="{BB962C8B-B14F-4D97-AF65-F5344CB8AC3E}">
        <p14:creationId xmlns:p14="http://schemas.microsoft.com/office/powerpoint/2010/main" val="30873000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34C22-0367-12E9-748D-6C155547A367}"/>
              </a:ext>
            </a:extLst>
          </p:cNvPr>
          <p:cNvSpPr>
            <a:spLocks noGrp="1"/>
          </p:cNvSpPr>
          <p:nvPr>
            <p:ph type="title"/>
          </p:nvPr>
        </p:nvSpPr>
        <p:spPr>
          <a:xfrm>
            <a:off x="342900" y="192490"/>
            <a:ext cx="8559940" cy="903231"/>
          </a:xfrm>
        </p:spPr>
        <p:txBody>
          <a:bodyPr>
            <a:normAutofit/>
          </a:bodyPr>
          <a:lstStyle/>
          <a:p>
            <a:r>
              <a:rPr lang="en-US" sz="3200" dirty="0"/>
              <a:t>The Importance of Asset Allocation, Part 1.</a:t>
            </a:r>
            <a:endParaRPr lang="en-IN" sz="3200" dirty="0"/>
          </a:p>
        </p:txBody>
      </p:sp>
      <p:sp>
        <p:nvSpPr>
          <p:cNvPr id="3" name="Content Placeholder 2">
            <a:extLst>
              <a:ext uri="{FF2B5EF4-FFF2-40B4-BE49-F238E27FC236}">
                <a16:creationId xmlns:a16="http://schemas.microsoft.com/office/drawing/2014/main" id="{E85C22DB-E642-163E-4950-709891F009ED}"/>
              </a:ext>
            </a:extLst>
          </p:cNvPr>
          <p:cNvSpPr>
            <a:spLocks noGrp="1"/>
          </p:cNvSpPr>
          <p:nvPr>
            <p:ph sz="quarter" idx="11"/>
          </p:nvPr>
        </p:nvSpPr>
        <p:spPr>
          <a:xfrm>
            <a:off x="342900" y="1276710"/>
            <a:ext cx="8458200" cy="1195186"/>
          </a:xfrm>
        </p:spPr>
        <p:txBody>
          <a:bodyPr/>
          <a:lstStyle/>
          <a:p>
            <a:r>
              <a:rPr lang="en-US" dirty="0"/>
              <a:t>Suppose that as a </a:t>
            </a:r>
            <a:r>
              <a:rPr lang="en-US" b="1" dirty="0"/>
              <a:t>very conservative</a:t>
            </a:r>
            <a:r>
              <a:rPr lang="en-US" dirty="0"/>
              <a:t>, risk-averse investor, you decide to invest all of your money in a bond mutual fund. Very conservative, indeed?</a:t>
            </a:r>
            <a:endParaRPr lang="en-IN" dirty="0"/>
          </a:p>
        </p:txBody>
      </p:sp>
      <p:sp>
        <p:nvSpPr>
          <p:cNvPr id="4" name="Content Placeholder 3">
            <a:extLst>
              <a:ext uri="{FF2B5EF4-FFF2-40B4-BE49-F238E27FC236}">
                <a16:creationId xmlns:a16="http://schemas.microsoft.com/office/drawing/2014/main" id="{C2EB92C4-F858-D0C2-8194-8F3A827E6143}"/>
              </a:ext>
            </a:extLst>
          </p:cNvPr>
          <p:cNvSpPr>
            <a:spLocks noGrp="1"/>
          </p:cNvSpPr>
          <p:nvPr>
            <p:ph sz="quarter" idx="14"/>
          </p:nvPr>
        </p:nvSpPr>
        <p:spPr>
          <a:xfrm>
            <a:off x="2161023" y="3207618"/>
            <a:ext cx="4821953" cy="459712"/>
          </a:xfrm>
        </p:spPr>
        <p:txBody>
          <a:bodyPr/>
          <a:lstStyle/>
          <a:p>
            <a:r>
              <a:rPr lang="en-US" b="1" dirty="0">
                <a:solidFill>
                  <a:srgbClr val="A9131A"/>
                </a:solidFill>
              </a:rPr>
              <a:t>But is this decision a wise one?</a:t>
            </a:r>
            <a:endParaRPr lang="en-IN" b="1" dirty="0">
              <a:solidFill>
                <a:srgbClr val="A9131A"/>
              </a:solidFill>
            </a:endParaRPr>
          </a:p>
        </p:txBody>
      </p:sp>
      <p:sp>
        <p:nvSpPr>
          <p:cNvPr id="7" name="Slide Number Placeholder 6">
            <a:extLst>
              <a:ext uri="{FF2B5EF4-FFF2-40B4-BE49-F238E27FC236}">
                <a16:creationId xmlns:a16="http://schemas.microsoft.com/office/drawing/2014/main" id="{86F828F7-71C8-33D2-EB35-7B8BADF8F96F}"/>
              </a:ext>
            </a:extLst>
          </p:cNvPr>
          <p:cNvSpPr>
            <a:spLocks noGrp="1"/>
          </p:cNvSpPr>
          <p:nvPr>
            <p:ph type="sldNum" sz="quarter" idx="10"/>
          </p:nvPr>
        </p:nvSpPr>
        <p:spPr/>
        <p:txBody>
          <a:bodyPr/>
          <a:lstStyle/>
          <a:p>
            <a:fld id="{68151E55-6873-49E2-B8D5-2F265E6F1973}" type="slidenum">
              <a:rPr lang="en-US" smtClean="0"/>
              <a:t>35</a:t>
            </a:fld>
            <a:endParaRPr lang="en-US"/>
          </a:p>
        </p:txBody>
      </p:sp>
    </p:spTree>
    <p:extLst>
      <p:ext uri="{BB962C8B-B14F-4D97-AF65-F5344CB8AC3E}">
        <p14:creationId xmlns:p14="http://schemas.microsoft.com/office/powerpoint/2010/main" val="26496192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C2CF6-AEF2-322D-BCC9-57AC9C767F7A}"/>
              </a:ext>
            </a:extLst>
          </p:cNvPr>
          <p:cNvSpPr>
            <a:spLocks noGrp="1"/>
          </p:cNvSpPr>
          <p:nvPr>
            <p:ph type="title"/>
          </p:nvPr>
        </p:nvSpPr>
        <p:spPr/>
        <p:txBody>
          <a:bodyPr/>
          <a:lstStyle/>
          <a:p>
            <a:r>
              <a:rPr lang="en-IN" dirty="0"/>
              <a:t>Correlation and Diversification, 1 </a:t>
            </a:r>
            <a:r>
              <a:rPr lang="en-IN" sz="1000" b="0" dirty="0"/>
              <a:t>1</a:t>
            </a:r>
          </a:p>
        </p:txBody>
      </p:sp>
      <p:sp>
        <p:nvSpPr>
          <p:cNvPr id="3" name="Content Placeholder 2">
            <a:extLst>
              <a:ext uri="{FF2B5EF4-FFF2-40B4-BE49-F238E27FC236}">
                <a16:creationId xmlns:a16="http://schemas.microsoft.com/office/drawing/2014/main" id="{14400F8A-9E3F-CA29-3030-948CBB1567F5}"/>
              </a:ext>
            </a:extLst>
          </p:cNvPr>
          <p:cNvSpPr>
            <a:spLocks noGrp="1"/>
          </p:cNvSpPr>
          <p:nvPr>
            <p:ph sz="quarter" idx="11"/>
          </p:nvPr>
        </p:nvSpPr>
        <p:spPr>
          <a:xfrm>
            <a:off x="342900" y="1276709"/>
            <a:ext cx="8458200" cy="381269"/>
          </a:xfrm>
        </p:spPr>
        <p:txBody>
          <a:bodyPr/>
          <a:lstStyle/>
          <a:p>
            <a:r>
              <a:rPr lang="en-IN" sz="1800" b="1" dirty="0"/>
              <a:t>Portfolio Weights</a:t>
            </a:r>
          </a:p>
        </p:txBody>
      </p:sp>
      <p:graphicFrame>
        <p:nvGraphicFramePr>
          <p:cNvPr id="8" name="Table 8">
            <a:extLst>
              <a:ext uri="{FF2B5EF4-FFF2-40B4-BE49-F238E27FC236}">
                <a16:creationId xmlns:a16="http://schemas.microsoft.com/office/drawing/2014/main" id="{D917EA71-59A3-8765-9F04-8B8CA33F2286}"/>
              </a:ext>
            </a:extLst>
          </p:cNvPr>
          <p:cNvGraphicFramePr>
            <a:graphicFrameLocks noGrp="1"/>
          </p:cNvGraphicFramePr>
          <p:nvPr>
            <p:extLst>
              <p:ext uri="{D42A27DB-BD31-4B8C-83A1-F6EECF244321}">
                <p14:modId xmlns:p14="http://schemas.microsoft.com/office/powerpoint/2010/main" val="3200177600"/>
              </p:ext>
            </p:extLst>
          </p:nvPr>
        </p:nvGraphicFramePr>
        <p:xfrm>
          <a:off x="419100" y="1753556"/>
          <a:ext cx="6861811" cy="4663440"/>
        </p:xfrm>
        <a:graphic>
          <a:graphicData uri="http://schemas.openxmlformats.org/drawingml/2006/table">
            <a:tbl>
              <a:tblPr firstRow="1" bandRow="1">
                <a:tableStyleId>{5C22544A-7EE6-4342-B048-85BDC9FD1C3A}</a:tableStyleId>
              </a:tblPr>
              <a:tblGrid>
                <a:gridCol w="724218">
                  <a:extLst>
                    <a:ext uri="{9D8B030D-6E8A-4147-A177-3AD203B41FA5}">
                      <a16:colId xmlns:a16="http://schemas.microsoft.com/office/drawing/2014/main" val="1793029179"/>
                    </a:ext>
                  </a:extLst>
                </a:gridCol>
                <a:gridCol w="2028825">
                  <a:extLst>
                    <a:ext uri="{9D8B030D-6E8A-4147-A177-3AD203B41FA5}">
                      <a16:colId xmlns:a16="http://schemas.microsoft.com/office/drawing/2014/main" val="3637198126"/>
                    </a:ext>
                  </a:extLst>
                </a:gridCol>
                <a:gridCol w="2028825">
                  <a:extLst>
                    <a:ext uri="{9D8B030D-6E8A-4147-A177-3AD203B41FA5}">
                      <a16:colId xmlns:a16="http://schemas.microsoft.com/office/drawing/2014/main" val="1833200860"/>
                    </a:ext>
                  </a:extLst>
                </a:gridCol>
                <a:gridCol w="2079943">
                  <a:extLst>
                    <a:ext uri="{9D8B030D-6E8A-4147-A177-3AD203B41FA5}">
                      <a16:colId xmlns:a16="http://schemas.microsoft.com/office/drawing/2014/main" val="3005326906"/>
                    </a:ext>
                  </a:extLst>
                </a:gridCol>
              </a:tblGrid>
              <a:tr h="0">
                <a:tc>
                  <a:txBody>
                    <a:bodyPr/>
                    <a:lstStyle/>
                    <a:p>
                      <a:r>
                        <a:rPr lang="en-IN" sz="1200" dirty="0"/>
                        <a:t>Stocks</a:t>
                      </a:r>
                    </a:p>
                  </a:txBody>
                  <a:tcPr/>
                </a:tc>
                <a:tc>
                  <a:txBody>
                    <a:bodyPr/>
                    <a:lstStyle/>
                    <a:p>
                      <a:r>
                        <a:rPr lang="en-IN" sz="1200" dirty="0"/>
                        <a:t>Bonds</a:t>
                      </a:r>
                    </a:p>
                  </a:txBody>
                  <a:tcPr/>
                </a:tc>
                <a:tc>
                  <a:txBody>
                    <a:bodyPr/>
                    <a:lstStyle/>
                    <a:p>
                      <a:r>
                        <a:rPr lang="en-IN" sz="1200" dirty="0"/>
                        <a:t>Expected Return</a:t>
                      </a:r>
                    </a:p>
                  </a:txBody>
                  <a:tcPr/>
                </a:tc>
                <a:tc>
                  <a:txBody>
                    <a:bodyPr/>
                    <a:lstStyle/>
                    <a:p>
                      <a:r>
                        <a:rPr lang="en-IN" sz="1200" dirty="0"/>
                        <a:t>Standard Deviation (Risk)</a:t>
                      </a:r>
                    </a:p>
                  </a:txBody>
                  <a:tcPr/>
                </a:tc>
                <a:extLst>
                  <a:ext uri="{0D108BD9-81ED-4DB2-BD59-A6C34878D82A}">
                    <a16:rowId xmlns:a16="http://schemas.microsoft.com/office/drawing/2014/main" val="3642014440"/>
                  </a:ext>
                </a:extLst>
              </a:tr>
              <a:tr h="0">
                <a:tc>
                  <a:txBody>
                    <a:bodyPr/>
                    <a:lstStyle/>
                    <a:p>
                      <a:r>
                        <a:rPr lang="en-IN" sz="1200" dirty="0"/>
                        <a:t>1.00</a:t>
                      </a:r>
                    </a:p>
                  </a:txBody>
                  <a:tcPr/>
                </a:tc>
                <a:tc>
                  <a:txBody>
                    <a:bodyPr/>
                    <a:lstStyle/>
                    <a:p>
                      <a:r>
                        <a:rPr lang="en-IN" sz="1200" dirty="0"/>
                        <a:t>.00</a:t>
                      </a:r>
                    </a:p>
                  </a:txBody>
                  <a:tcPr/>
                </a:tc>
                <a:tc>
                  <a:txBody>
                    <a:bodyPr/>
                    <a:lstStyle/>
                    <a:p>
                      <a:r>
                        <a:rPr lang="en-IN" sz="1200" dirty="0"/>
                        <a:t>12.00%</a:t>
                      </a:r>
                    </a:p>
                  </a:txBody>
                  <a:tcPr/>
                </a:tc>
                <a:tc>
                  <a:txBody>
                    <a:bodyPr/>
                    <a:lstStyle/>
                    <a:p>
                      <a:r>
                        <a:rPr lang="en-IN" sz="1200" dirty="0"/>
                        <a:t>15.00%</a:t>
                      </a:r>
                    </a:p>
                  </a:txBody>
                  <a:tcPr/>
                </a:tc>
                <a:extLst>
                  <a:ext uri="{0D108BD9-81ED-4DB2-BD59-A6C34878D82A}">
                    <a16:rowId xmlns:a16="http://schemas.microsoft.com/office/drawing/2014/main" val="1461561198"/>
                  </a:ext>
                </a:extLst>
              </a:tr>
              <a:tr h="0">
                <a:tc>
                  <a:txBody>
                    <a:bodyPr/>
                    <a:lstStyle/>
                    <a:p>
                      <a:r>
                        <a:rPr lang="en-IN" sz="1200" dirty="0"/>
                        <a:t>.95</a:t>
                      </a:r>
                    </a:p>
                  </a:txBody>
                  <a:tcPr/>
                </a:tc>
                <a:tc>
                  <a:txBody>
                    <a:bodyPr/>
                    <a:lstStyle/>
                    <a:p>
                      <a:r>
                        <a:rPr lang="en-IN" sz="1200" dirty="0"/>
                        <a:t>.05</a:t>
                      </a:r>
                    </a:p>
                  </a:txBody>
                  <a:tcPr/>
                </a:tc>
                <a:tc>
                  <a:txBody>
                    <a:bodyPr/>
                    <a:lstStyle/>
                    <a:p>
                      <a:r>
                        <a:rPr lang="en-IN" sz="1200" dirty="0"/>
                        <a:t>11.70</a:t>
                      </a:r>
                    </a:p>
                  </a:txBody>
                  <a:tcPr/>
                </a:tc>
                <a:tc>
                  <a:txBody>
                    <a:bodyPr/>
                    <a:lstStyle/>
                    <a:p>
                      <a:r>
                        <a:rPr lang="en-IN" sz="1200" dirty="0"/>
                        <a:t>14.31</a:t>
                      </a:r>
                    </a:p>
                  </a:txBody>
                  <a:tcPr/>
                </a:tc>
                <a:extLst>
                  <a:ext uri="{0D108BD9-81ED-4DB2-BD59-A6C34878D82A}">
                    <a16:rowId xmlns:a16="http://schemas.microsoft.com/office/drawing/2014/main" val="975435574"/>
                  </a:ext>
                </a:extLst>
              </a:tr>
              <a:tr h="0">
                <a:tc>
                  <a:txBody>
                    <a:bodyPr/>
                    <a:lstStyle/>
                    <a:p>
                      <a:r>
                        <a:rPr lang="en-IN" sz="1200" dirty="0"/>
                        <a:t>.90</a:t>
                      </a:r>
                    </a:p>
                  </a:txBody>
                  <a:tcPr/>
                </a:tc>
                <a:tc>
                  <a:txBody>
                    <a:bodyPr/>
                    <a:lstStyle/>
                    <a:p>
                      <a:r>
                        <a:rPr lang="en-IN" sz="1200" dirty="0"/>
                        <a:t>.10</a:t>
                      </a:r>
                    </a:p>
                  </a:txBody>
                  <a:tcPr/>
                </a:tc>
                <a:tc>
                  <a:txBody>
                    <a:bodyPr/>
                    <a:lstStyle/>
                    <a:p>
                      <a:r>
                        <a:rPr lang="en-IN" sz="1200" dirty="0"/>
                        <a:t>11.40</a:t>
                      </a:r>
                    </a:p>
                  </a:txBody>
                  <a:tcPr/>
                </a:tc>
                <a:tc>
                  <a:txBody>
                    <a:bodyPr/>
                    <a:lstStyle/>
                    <a:p>
                      <a:r>
                        <a:rPr lang="en-IN" sz="1200" dirty="0"/>
                        <a:t>13.64</a:t>
                      </a:r>
                    </a:p>
                  </a:txBody>
                  <a:tcPr/>
                </a:tc>
                <a:extLst>
                  <a:ext uri="{0D108BD9-81ED-4DB2-BD59-A6C34878D82A}">
                    <a16:rowId xmlns:a16="http://schemas.microsoft.com/office/drawing/2014/main" val="124586482"/>
                  </a:ext>
                </a:extLst>
              </a:tr>
              <a:tr h="0">
                <a:tc>
                  <a:txBody>
                    <a:bodyPr/>
                    <a:lstStyle/>
                    <a:p>
                      <a:r>
                        <a:rPr lang="en-IN" sz="1200" dirty="0"/>
                        <a:t>.85</a:t>
                      </a:r>
                    </a:p>
                  </a:txBody>
                  <a:tcPr/>
                </a:tc>
                <a:tc>
                  <a:txBody>
                    <a:bodyPr/>
                    <a:lstStyle/>
                    <a:p>
                      <a:r>
                        <a:rPr lang="en-IN" sz="1200" dirty="0"/>
                        <a:t>.15</a:t>
                      </a:r>
                    </a:p>
                  </a:txBody>
                  <a:tcPr/>
                </a:tc>
                <a:tc>
                  <a:txBody>
                    <a:bodyPr/>
                    <a:lstStyle/>
                    <a:p>
                      <a:r>
                        <a:rPr lang="en-IN" sz="1200" dirty="0"/>
                        <a:t>11.10</a:t>
                      </a:r>
                    </a:p>
                  </a:txBody>
                  <a:tcPr/>
                </a:tc>
                <a:tc>
                  <a:txBody>
                    <a:bodyPr/>
                    <a:lstStyle/>
                    <a:p>
                      <a:r>
                        <a:rPr lang="en-IN" sz="1200" dirty="0"/>
                        <a:t>12.99</a:t>
                      </a:r>
                    </a:p>
                  </a:txBody>
                  <a:tcPr/>
                </a:tc>
                <a:extLst>
                  <a:ext uri="{0D108BD9-81ED-4DB2-BD59-A6C34878D82A}">
                    <a16:rowId xmlns:a16="http://schemas.microsoft.com/office/drawing/2014/main" val="390358941"/>
                  </a:ext>
                </a:extLst>
              </a:tr>
              <a:tr h="0">
                <a:tc>
                  <a:txBody>
                    <a:bodyPr/>
                    <a:lstStyle/>
                    <a:p>
                      <a:r>
                        <a:rPr lang="en-IN" sz="1200" dirty="0"/>
                        <a:t>.80</a:t>
                      </a:r>
                    </a:p>
                  </a:txBody>
                  <a:tcPr/>
                </a:tc>
                <a:tc>
                  <a:txBody>
                    <a:bodyPr/>
                    <a:lstStyle/>
                    <a:p>
                      <a:r>
                        <a:rPr lang="en-IN" sz="1200" dirty="0"/>
                        <a:t>.20</a:t>
                      </a:r>
                    </a:p>
                  </a:txBody>
                  <a:tcPr/>
                </a:tc>
                <a:tc>
                  <a:txBody>
                    <a:bodyPr/>
                    <a:lstStyle/>
                    <a:p>
                      <a:r>
                        <a:rPr lang="en-IN" sz="1200" dirty="0"/>
                        <a:t>10.80</a:t>
                      </a:r>
                    </a:p>
                  </a:txBody>
                  <a:tcPr/>
                </a:tc>
                <a:tc>
                  <a:txBody>
                    <a:bodyPr/>
                    <a:lstStyle/>
                    <a:p>
                      <a:r>
                        <a:rPr lang="en-IN" sz="1200" dirty="0"/>
                        <a:t>12.36</a:t>
                      </a:r>
                    </a:p>
                  </a:txBody>
                  <a:tcPr/>
                </a:tc>
                <a:extLst>
                  <a:ext uri="{0D108BD9-81ED-4DB2-BD59-A6C34878D82A}">
                    <a16:rowId xmlns:a16="http://schemas.microsoft.com/office/drawing/2014/main" val="914594050"/>
                  </a:ext>
                </a:extLst>
              </a:tr>
              <a:tr h="0">
                <a:tc>
                  <a:txBody>
                    <a:bodyPr/>
                    <a:lstStyle/>
                    <a:p>
                      <a:r>
                        <a:rPr lang="en-IN" sz="1200" dirty="0"/>
                        <a:t>.75</a:t>
                      </a:r>
                    </a:p>
                  </a:txBody>
                  <a:tcPr/>
                </a:tc>
                <a:tc>
                  <a:txBody>
                    <a:bodyPr/>
                    <a:lstStyle/>
                    <a:p>
                      <a:r>
                        <a:rPr lang="en-IN" sz="1200" dirty="0"/>
                        <a:t>.25</a:t>
                      </a:r>
                    </a:p>
                  </a:txBody>
                  <a:tcPr/>
                </a:tc>
                <a:tc>
                  <a:txBody>
                    <a:bodyPr/>
                    <a:lstStyle/>
                    <a:p>
                      <a:r>
                        <a:rPr lang="en-IN" sz="1200" dirty="0"/>
                        <a:t>10.50</a:t>
                      </a:r>
                    </a:p>
                  </a:txBody>
                  <a:tcPr/>
                </a:tc>
                <a:tc>
                  <a:txBody>
                    <a:bodyPr/>
                    <a:lstStyle/>
                    <a:p>
                      <a:r>
                        <a:rPr lang="en-IN" sz="1200" dirty="0"/>
                        <a:t>11.77</a:t>
                      </a:r>
                    </a:p>
                  </a:txBody>
                  <a:tcPr/>
                </a:tc>
                <a:extLst>
                  <a:ext uri="{0D108BD9-81ED-4DB2-BD59-A6C34878D82A}">
                    <a16:rowId xmlns:a16="http://schemas.microsoft.com/office/drawing/2014/main" val="2340089095"/>
                  </a:ext>
                </a:extLst>
              </a:tr>
              <a:tr h="0">
                <a:tc>
                  <a:txBody>
                    <a:bodyPr/>
                    <a:lstStyle/>
                    <a:p>
                      <a:r>
                        <a:rPr lang="en-IN" sz="1200" dirty="0"/>
                        <a:t>.70</a:t>
                      </a:r>
                    </a:p>
                  </a:txBody>
                  <a:tcPr/>
                </a:tc>
                <a:tc>
                  <a:txBody>
                    <a:bodyPr/>
                    <a:lstStyle/>
                    <a:p>
                      <a:r>
                        <a:rPr lang="en-IN" sz="1200" dirty="0"/>
                        <a:t>.30</a:t>
                      </a:r>
                    </a:p>
                  </a:txBody>
                  <a:tcPr/>
                </a:tc>
                <a:tc>
                  <a:txBody>
                    <a:bodyPr/>
                    <a:lstStyle/>
                    <a:p>
                      <a:r>
                        <a:rPr lang="en-IN" sz="1200" dirty="0"/>
                        <a:t>10.20</a:t>
                      </a:r>
                    </a:p>
                  </a:txBody>
                  <a:tcPr/>
                </a:tc>
                <a:tc>
                  <a:txBody>
                    <a:bodyPr/>
                    <a:lstStyle/>
                    <a:p>
                      <a:r>
                        <a:rPr lang="en-IN" sz="1200" dirty="0"/>
                        <a:t>11.20</a:t>
                      </a:r>
                    </a:p>
                  </a:txBody>
                  <a:tcPr/>
                </a:tc>
                <a:extLst>
                  <a:ext uri="{0D108BD9-81ED-4DB2-BD59-A6C34878D82A}">
                    <a16:rowId xmlns:a16="http://schemas.microsoft.com/office/drawing/2014/main" val="2285589434"/>
                  </a:ext>
                </a:extLst>
              </a:tr>
              <a:tr h="0">
                <a:tc>
                  <a:txBody>
                    <a:bodyPr/>
                    <a:lstStyle/>
                    <a:p>
                      <a:r>
                        <a:rPr lang="en-IN" sz="1200" dirty="0"/>
                        <a:t>.65</a:t>
                      </a:r>
                    </a:p>
                  </a:txBody>
                  <a:tcPr/>
                </a:tc>
                <a:tc>
                  <a:txBody>
                    <a:bodyPr/>
                    <a:lstStyle/>
                    <a:p>
                      <a:r>
                        <a:rPr lang="en-IN" sz="1200" dirty="0"/>
                        <a:t>.35</a:t>
                      </a:r>
                    </a:p>
                  </a:txBody>
                  <a:tcPr/>
                </a:tc>
                <a:tc>
                  <a:txBody>
                    <a:bodyPr/>
                    <a:lstStyle/>
                    <a:p>
                      <a:r>
                        <a:rPr lang="en-IN" sz="1200" dirty="0"/>
                        <a:t>9.90</a:t>
                      </a:r>
                    </a:p>
                  </a:txBody>
                  <a:tcPr/>
                </a:tc>
                <a:tc>
                  <a:txBody>
                    <a:bodyPr/>
                    <a:lstStyle/>
                    <a:p>
                      <a:r>
                        <a:rPr lang="en-IN" sz="1200" dirty="0"/>
                        <a:t>10.68</a:t>
                      </a:r>
                    </a:p>
                  </a:txBody>
                  <a:tcPr/>
                </a:tc>
                <a:extLst>
                  <a:ext uri="{0D108BD9-81ED-4DB2-BD59-A6C34878D82A}">
                    <a16:rowId xmlns:a16="http://schemas.microsoft.com/office/drawing/2014/main" val="4187657941"/>
                  </a:ext>
                </a:extLst>
              </a:tr>
              <a:tr h="0">
                <a:tc>
                  <a:txBody>
                    <a:bodyPr/>
                    <a:lstStyle/>
                    <a:p>
                      <a:r>
                        <a:rPr lang="en-IN" sz="1200" dirty="0"/>
                        <a:t>.60</a:t>
                      </a:r>
                    </a:p>
                  </a:txBody>
                  <a:tcPr/>
                </a:tc>
                <a:tc>
                  <a:txBody>
                    <a:bodyPr/>
                    <a:lstStyle/>
                    <a:p>
                      <a:r>
                        <a:rPr lang="en-IN" sz="1200" dirty="0"/>
                        <a:t>.40</a:t>
                      </a:r>
                    </a:p>
                  </a:txBody>
                  <a:tcPr/>
                </a:tc>
                <a:tc>
                  <a:txBody>
                    <a:bodyPr/>
                    <a:lstStyle/>
                    <a:p>
                      <a:r>
                        <a:rPr lang="en-IN" sz="1200" dirty="0"/>
                        <a:t>9.80</a:t>
                      </a:r>
                    </a:p>
                  </a:txBody>
                  <a:tcPr/>
                </a:tc>
                <a:tc>
                  <a:txBody>
                    <a:bodyPr/>
                    <a:lstStyle/>
                    <a:p>
                      <a:r>
                        <a:rPr lang="en-IN" sz="1200" dirty="0"/>
                        <a:t>10.21</a:t>
                      </a:r>
                    </a:p>
                  </a:txBody>
                  <a:tcPr/>
                </a:tc>
                <a:extLst>
                  <a:ext uri="{0D108BD9-81ED-4DB2-BD59-A6C34878D82A}">
                    <a16:rowId xmlns:a16="http://schemas.microsoft.com/office/drawing/2014/main" val="1780113363"/>
                  </a:ext>
                </a:extLst>
              </a:tr>
              <a:tr h="0">
                <a:tc>
                  <a:txBody>
                    <a:bodyPr/>
                    <a:lstStyle/>
                    <a:p>
                      <a:r>
                        <a:rPr lang="en-IN" sz="1200" dirty="0"/>
                        <a:t>.55</a:t>
                      </a:r>
                    </a:p>
                  </a:txBody>
                  <a:tcPr/>
                </a:tc>
                <a:tc>
                  <a:txBody>
                    <a:bodyPr/>
                    <a:lstStyle/>
                    <a:p>
                      <a:r>
                        <a:rPr lang="en-IN" sz="1200" dirty="0"/>
                        <a:t>.45</a:t>
                      </a:r>
                    </a:p>
                  </a:txBody>
                  <a:tcPr/>
                </a:tc>
                <a:tc>
                  <a:txBody>
                    <a:bodyPr/>
                    <a:lstStyle/>
                    <a:p>
                      <a:r>
                        <a:rPr lang="en-IN" sz="1200" dirty="0"/>
                        <a:t>9.30</a:t>
                      </a:r>
                    </a:p>
                  </a:txBody>
                  <a:tcPr/>
                </a:tc>
                <a:tc>
                  <a:txBody>
                    <a:bodyPr/>
                    <a:lstStyle/>
                    <a:p>
                      <a:r>
                        <a:rPr lang="en-IN" sz="1200" dirty="0"/>
                        <a:t>9.78</a:t>
                      </a:r>
                    </a:p>
                  </a:txBody>
                  <a:tcPr/>
                </a:tc>
                <a:extLst>
                  <a:ext uri="{0D108BD9-81ED-4DB2-BD59-A6C34878D82A}">
                    <a16:rowId xmlns:a16="http://schemas.microsoft.com/office/drawing/2014/main" val="291050676"/>
                  </a:ext>
                </a:extLst>
              </a:tr>
              <a:tr h="0">
                <a:tc>
                  <a:txBody>
                    <a:bodyPr/>
                    <a:lstStyle/>
                    <a:p>
                      <a:r>
                        <a:rPr lang="en-IN" sz="1200" dirty="0"/>
                        <a:t>..50</a:t>
                      </a:r>
                    </a:p>
                  </a:txBody>
                  <a:tcPr/>
                </a:tc>
                <a:tc>
                  <a:txBody>
                    <a:bodyPr/>
                    <a:lstStyle/>
                    <a:p>
                      <a:r>
                        <a:rPr lang="en-IN" sz="1200" dirty="0"/>
                        <a:t>.50</a:t>
                      </a:r>
                    </a:p>
                  </a:txBody>
                  <a:tcPr/>
                </a:tc>
                <a:tc>
                  <a:txBody>
                    <a:bodyPr/>
                    <a:lstStyle/>
                    <a:p>
                      <a:r>
                        <a:rPr lang="en-IN" sz="1200" dirty="0"/>
                        <a:t>9.00</a:t>
                      </a:r>
                    </a:p>
                  </a:txBody>
                  <a:tcPr/>
                </a:tc>
                <a:tc>
                  <a:txBody>
                    <a:bodyPr/>
                    <a:lstStyle/>
                    <a:p>
                      <a:r>
                        <a:rPr lang="en-IN" sz="1200" dirty="0"/>
                        <a:t>9.42</a:t>
                      </a:r>
                    </a:p>
                  </a:txBody>
                  <a:tcPr/>
                </a:tc>
                <a:extLst>
                  <a:ext uri="{0D108BD9-81ED-4DB2-BD59-A6C34878D82A}">
                    <a16:rowId xmlns:a16="http://schemas.microsoft.com/office/drawing/2014/main" val="2409653577"/>
                  </a:ext>
                </a:extLst>
              </a:tr>
              <a:tr h="0">
                <a:tc>
                  <a:txBody>
                    <a:bodyPr/>
                    <a:lstStyle/>
                    <a:p>
                      <a:r>
                        <a:rPr lang="en-IN" sz="1200" dirty="0"/>
                        <a:t>.45</a:t>
                      </a:r>
                    </a:p>
                  </a:txBody>
                  <a:tcPr/>
                </a:tc>
                <a:tc>
                  <a:txBody>
                    <a:bodyPr/>
                    <a:lstStyle/>
                    <a:p>
                      <a:r>
                        <a:rPr lang="en-IN" sz="1200" dirty="0"/>
                        <a:t>.55</a:t>
                      </a:r>
                    </a:p>
                  </a:txBody>
                  <a:tcPr/>
                </a:tc>
                <a:tc>
                  <a:txBody>
                    <a:bodyPr/>
                    <a:lstStyle/>
                    <a:p>
                      <a:r>
                        <a:rPr lang="en-IN" sz="1200" dirty="0"/>
                        <a:t>8.70</a:t>
                      </a:r>
                    </a:p>
                  </a:txBody>
                  <a:tcPr/>
                </a:tc>
                <a:tc>
                  <a:txBody>
                    <a:bodyPr/>
                    <a:lstStyle/>
                    <a:p>
                      <a:r>
                        <a:rPr lang="en-IN" sz="1200" dirty="0"/>
                        <a:t>9.12</a:t>
                      </a:r>
                    </a:p>
                  </a:txBody>
                  <a:tcPr/>
                </a:tc>
                <a:extLst>
                  <a:ext uri="{0D108BD9-81ED-4DB2-BD59-A6C34878D82A}">
                    <a16:rowId xmlns:a16="http://schemas.microsoft.com/office/drawing/2014/main" val="774234939"/>
                  </a:ext>
                </a:extLst>
              </a:tr>
              <a:tr h="0">
                <a:tc>
                  <a:txBody>
                    <a:bodyPr/>
                    <a:lstStyle/>
                    <a:p>
                      <a:r>
                        <a:rPr lang="en-IN" sz="1200" dirty="0"/>
                        <a:t>.40</a:t>
                      </a:r>
                    </a:p>
                  </a:txBody>
                  <a:tcPr/>
                </a:tc>
                <a:tc>
                  <a:txBody>
                    <a:bodyPr/>
                    <a:lstStyle/>
                    <a:p>
                      <a:r>
                        <a:rPr lang="en-IN" sz="1200" dirty="0"/>
                        <a:t>.60</a:t>
                      </a:r>
                    </a:p>
                  </a:txBody>
                  <a:tcPr/>
                </a:tc>
                <a:tc>
                  <a:txBody>
                    <a:bodyPr/>
                    <a:lstStyle/>
                    <a:p>
                      <a:r>
                        <a:rPr lang="en-IN" sz="1200" dirty="0"/>
                        <a:t>8.40</a:t>
                      </a:r>
                    </a:p>
                  </a:txBody>
                  <a:tcPr/>
                </a:tc>
                <a:tc>
                  <a:txBody>
                    <a:bodyPr/>
                    <a:lstStyle/>
                    <a:p>
                      <a:r>
                        <a:rPr lang="en-IN" sz="1200" dirty="0"/>
                        <a:t>8.90</a:t>
                      </a:r>
                    </a:p>
                  </a:txBody>
                  <a:tcPr/>
                </a:tc>
                <a:extLst>
                  <a:ext uri="{0D108BD9-81ED-4DB2-BD59-A6C34878D82A}">
                    <a16:rowId xmlns:a16="http://schemas.microsoft.com/office/drawing/2014/main" val="2875911376"/>
                  </a:ext>
                </a:extLst>
              </a:tr>
              <a:tr h="0">
                <a:tc>
                  <a:txBody>
                    <a:bodyPr/>
                    <a:lstStyle/>
                    <a:p>
                      <a:r>
                        <a:rPr lang="en-IN" sz="1200" dirty="0"/>
                        <a:t>.35</a:t>
                      </a:r>
                    </a:p>
                  </a:txBody>
                  <a:tcPr/>
                </a:tc>
                <a:tc>
                  <a:txBody>
                    <a:bodyPr/>
                    <a:lstStyle/>
                    <a:p>
                      <a:r>
                        <a:rPr lang="en-IN" sz="1200" dirty="0"/>
                        <a:t>.65</a:t>
                      </a:r>
                    </a:p>
                  </a:txBody>
                  <a:tcPr/>
                </a:tc>
                <a:tc>
                  <a:txBody>
                    <a:bodyPr/>
                    <a:lstStyle/>
                    <a:p>
                      <a:r>
                        <a:rPr lang="en-IN" sz="1200" dirty="0"/>
                        <a:t>8.10</a:t>
                      </a:r>
                    </a:p>
                  </a:txBody>
                  <a:tcPr/>
                </a:tc>
                <a:tc>
                  <a:txBody>
                    <a:bodyPr/>
                    <a:lstStyle/>
                    <a:p>
                      <a:r>
                        <a:rPr lang="en-IN" sz="1200" dirty="0"/>
                        <a:t>8.75</a:t>
                      </a:r>
                    </a:p>
                  </a:txBody>
                  <a:tcPr/>
                </a:tc>
                <a:extLst>
                  <a:ext uri="{0D108BD9-81ED-4DB2-BD59-A6C34878D82A}">
                    <a16:rowId xmlns:a16="http://schemas.microsoft.com/office/drawing/2014/main" val="2943635351"/>
                  </a:ext>
                </a:extLst>
              </a:tr>
              <a:tr h="0">
                <a:tc>
                  <a:txBody>
                    <a:bodyPr/>
                    <a:lstStyle/>
                    <a:p>
                      <a:r>
                        <a:rPr lang="en-IN" sz="1200" dirty="0"/>
                        <a:t>.30</a:t>
                      </a:r>
                    </a:p>
                  </a:txBody>
                  <a:tcPr/>
                </a:tc>
                <a:tc>
                  <a:txBody>
                    <a:bodyPr/>
                    <a:lstStyle/>
                    <a:p>
                      <a:r>
                        <a:rPr lang="en-IN" sz="1200" dirty="0"/>
                        <a:t>.70</a:t>
                      </a:r>
                    </a:p>
                  </a:txBody>
                  <a:tcPr/>
                </a:tc>
                <a:tc>
                  <a:txBody>
                    <a:bodyPr/>
                    <a:lstStyle/>
                    <a:p>
                      <a:r>
                        <a:rPr lang="en-IN" sz="1200" dirty="0"/>
                        <a:t>7.80</a:t>
                      </a:r>
                    </a:p>
                  </a:txBody>
                  <a:tcPr/>
                </a:tc>
                <a:tc>
                  <a:txBody>
                    <a:bodyPr/>
                    <a:lstStyle/>
                    <a:p>
                      <a:r>
                        <a:rPr lang="en-IN" sz="1200" dirty="0"/>
                        <a:t>8.69</a:t>
                      </a:r>
                    </a:p>
                  </a:txBody>
                  <a:tcPr/>
                </a:tc>
                <a:extLst>
                  <a:ext uri="{0D108BD9-81ED-4DB2-BD59-A6C34878D82A}">
                    <a16:rowId xmlns:a16="http://schemas.microsoft.com/office/drawing/2014/main" val="4145128048"/>
                  </a:ext>
                </a:extLst>
              </a:tr>
              <a:tr h="0">
                <a:tc>
                  <a:txBody>
                    <a:bodyPr/>
                    <a:lstStyle/>
                    <a:p>
                      <a:r>
                        <a:rPr lang="en-IN" sz="1200" dirty="0"/>
                        <a:t>.25</a:t>
                      </a:r>
                    </a:p>
                  </a:txBody>
                  <a:tcPr/>
                </a:tc>
                <a:tc>
                  <a:txBody>
                    <a:bodyPr/>
                    <a:lstStyle/>
                    <a:p>
                      <a:r>
                        <a:rPr lang="en-IN" sz="1200" dirty="0"/>
                        <a:t>.75</a:t>
                      </a:r>
                    </a:p>
                  </a:txBody>
                  <a:tcPr/>
                </a:tc>
                <a:tc>
                  <a:txBody>
                    <a:bodyPr/>
                    <a:lstStyle/>
                    <a:p>
                      <a:r>
                        <a:rPr lang="en-IN" sz="1200" dirty="0"/>
                        <a:t>7.50</a:t>
                      </a:r>
                    </a:p>
                  </a:txBody>
                  <a:tcPr/>
                </a:tc>
                <a:tc>
                  <a:txBody>
                    <a:bodyPr/>
                    <a:lstStyle/>
                    <a:p>
                      <a:r>
                        <a:rPr lang="en-IN" sz="1200" dirty="0"/>
                        <a:t>8.71</a:t>
                      </a:r>
                    </a:p>
                  </a:txBody>
                  <a:tcPr/>
                </a:tc>
                <a:extLst>
                  <a:ext uri="{0D108BD9-81ED-4DB2-BD59-A6C34878D82A}">
                    <a16:rowId xmlns:a16="http://schemas.microsoft.com/office/drawing/2014/main" val="4206923123"/>
                  </a:ext>
                </a:extLst>
              </a:tr>
            </a:tbl>
          </a:graphicData>
        </a:graphic>
      </p:graphicFrame>
      <p:sp>
        <p:nvSpPr>
          <p:cNvPr id="6" name="Slide Number Placeholder 5">
            <a:extLst>
              <a:ext uri="{FF2B5EF4-FFF2-40B4-BE49-F238E27FC236}">
                <a16:creationId xmlns:a16="http://schemas.microsoft.com/office/drawing/2014/main" id="{290FDFE1-C232-1887-008C-4F3BDE0643CE}"/>
              </a:ext>
            </a:extLst>
          </p:cNvPr>
          <p:cNvSpPr>
            <a:spLocks noGrp="1"/>
          </p:cNvSpPr>
          <p:nvPr>
            <p:ph type="sldNum" sz="quarter" idx="4"/>
          </p:nvPr>
        </p:nvSpPr>
        <p:spPr/>
        <p:txBody>
          <a:bodyPr/>
          <a:lstStyle/>
          <a:p>
            <a:fld id="{68151E55-6873-49E2-B8D5-2F265E6F1973}" type="slidenum">
              <a:rPr lang="en-US" smtClean="0"/>
              <a:pPr/>
              <a:t>36</a:t>
            </a:fld>
            <a:endParaRPr lang="en-US" dirty="0"/>
          </a:p>
        </p:txBody>
      </p:sp>
    </p:spTree>
    <p:extLst>
      <p:ext uri="{BB962C8B-B14F-4D97-AF65-F5344CB8AC3E}">
        <p14:creationId xmlns:p14="http://schemas.microsoft.com/office/powerpoint/2010/main" val="8284863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C2CF6-AEF2-322D-BCC9-57AC9C767F7A}"/>
              </a:ext>
            </a:extLst>
          </p:cNvPr>
          <p:cNvSpPr>
            <a:spLocks noGrp="1"/>
          </p:cNvSpPr>
          <p:nvPr>
            <p:ph type="title"/>
          </p:nvPr>
        </p:nvSpPr>
        <p:spPr/>
        <p:txBody>
          <a:bodyPr/>
          <a:lstStyle/>
          <a:p>
            <a:r>
              <a:rPr lang="en-IN" dirty="0"/>
              <a:t>Correlation and Diversification, 1 </a:t>
            </a:r>
            <a:r>
              <a:rPr lang="en-IN" sz="1000" b="0" dirty="0"/>
              <a:t>2</a:t>
            </a:r>
          </a:p>
        </p:txBody>
      </p:sp>
      <p:graphicFrame>
        <p:nvGraphicFramePr>
          <p:cNvPr id="8" name="Table 8">
            <a:extLst>
              <a:ext uri="{FF2B5EF4-FFF2-40B4-BE49-F238E27FC236}">
                <a16:creationId xmlns:a16="http://schemas.microsoft.com/office/drawing/2014/main" id="{D917EA71-59A3-8765-9F04-8B8CA33F2286}"/>
              </a:ext>
            </a:extLst>
          </p:cNvPr>
          <p:cNvGraphicFramePr>
            <a:graphicFrameLocks noGrp="1"/>
          </p:cNvGraphicFramePr>
          <p:nvPr>
            <p:extLst>
              <p:ext uri="{D42A27DB-BD31-4B8C-83A1-F6EECF244321}">
                <p14:modId xmlns:p14="http://schemas.microsoft.com/office/powerpoint/2010/main" val="1162251364"/>
              </p:ext>
            </p:extLst>
          </p:nvPr>
        </p:nvGraphicFramePr>
        <p:xfrm>
          <a:off x="419100" y="1271239"/>
          <a:ext cx="6861811" cy="1645920"/>
        </p:xfrm>
        <a:graphic>
          <a:graphicData uri="http://schemas.openxmlformats.org/drawingml/2006/table">
            <a:tbl>
              <a:tblPr firstRow="1" bandRow="1">
                <a:tableStyleId>{5C22544A-7EE6-4342-B048-85BDC9FD1C3A}</a:tableStyleId>
              </a:tblPr>
              <a:tblGrid>
                <a:gridCol w="724218">
                  <a:extLst>
                    <a:ext uri="{9D8B030D-6E8A-4147-A177-3AD203B41FA5}">
                      <a16:colId xmlns:a16="http://schemas.microsoft.com/office/drawing/2014/main" val="1793029179"/>
                    </a:ext>
                  </a:extLst>
                </a:gridCol>
                <a:gridCol w="2028825">
                  <a:extLst>
                    <a:ext uri="{9D8B030D-6E8A-4147-A177-3AD203B41FA5}">
                      <a16:colId xmlns:a16="http://schemas.microsoft.com/office/drawing/2014/main" val="3637198126"/>
                    </a:ext>
                  </a:extLst>
                </a:gridCol>
                <a:gridCol w="2028825">
                  <a:extLst>
                    <a:ext uri="{9D8B030D-6E8A-4147-A177-3AD203B41FA5}">
                      <a16:colId xmlns:a16="http://schemas.microsoft.com/office/drawing/2014/main" val="1833200860"/>
                    </a:ext>
                  </a:extLst>
                </a:gridCol>
                <a:gridCol w="2079943">
                  <a:extLst>
                    <a:ext uri="{9D8B030D-6E8A-4147-A177-3AD203B41FA5}">
                      <a16:colId xmlns:a16="http://schemas.microsoft.com/office/drawing/2014/main" val="3005326906"/>
                    </a:ext>
                  </a:extLst>
                </a:gridCol>
              </a:tblGrid>
              <a:tr h="0">
                <a:tc>
                  <a:txBody>
                    <a:bodyPr/>
                    <a:lstStyle/>
                    <a:p>
                      <a:r>
                        <a:rPr lang="en-IN" sz="1200" dirty="0"/>
                        <a:t>Stocks</a:t>
                      </a:r>
                    </a:p>
                  </a:txBody>
                  <a:tcPr/>
                </a:tc>
                <a:tc>
                  <a:txBody>
                    <a:bodyPr/>
                    <a:lstStyle/>
                    <a:p>
                      <a:r>
                        <a:rPr lang="en-IN" sz="1200" dirty="0"/>
                        <a:t>Bonds</a:t>
                      </a:r>
                    </a:p>
                  </a:txBody>
                  <a:tcPr/>
                </a:tc>
                <a:tc>
                  <a:txBody>
                    <a:bodyPr/>
                    <a:lstStyle/>
                    <a:p>
                      <a:r>
                        <a:rPr lang="en-IN" sz="1200" dirty="0"/>
                        <a:t>Expected Return</a:t>
                      </a:r>
                    </a:p>
                  </a:txBody>
                  <a:tcPr/>
                </a:tc>
                <a:tc>
                  <a:txBody>
                    <a:bodyPr/>
                    <a:lstStyle/>
                    <a:p>
                      <a:r>
                        <a:rPr lang="en-IN" sz="1200" dirty="0"/>
                        <a:t>Standard Deviation (Risk)</a:t>
                      </a:r>
                    </a:p>
                  </a:txBody>
                  <a:tcPr/>
                </a:tc>
                <a:extLst>
                  <a:ext uri="{0D108BD9-81ED-4DB2-BD59-A6C34878D82A}">
                    <a16:rowId xmlns:a16="http://schemas.microsoft.com/office/drawing/2014/main" val="3642014440"/>
                  </a:ext>
                </a:extLst>
              </a:tr>
              <a:tr h="0">
                <a:tc>
                  <a:txBody>
                    <a:bodyPr/>
                    <a:lstStyle/>
                    <a:p>
                      <a:r>
                        <a:rPr lang="en-IN" sz="1200" dirty="0"/>
                        <a:t>.20</a:t>
                      </a:r>
                    </a:p>
                  </a:txBody>
                  <a:tcPr/>
                </a:tc>
                <a:tc>
                  <a:txBody>
                    <a:bodyPr/>
                    <a:lstStyle/>
                    <a:p>
                      <a:r>
                        <a:rPr lang="en-IN" sz="1200" dirty="0"/>
                        <a:t>.80</a:t>
                      </a:r>
                    </a:p>
                  </a:txBody>
                  <a:tcPr/>
                </a:tc>
                <a:tc>
                  <a:txBody>
                    <a:bodyPr/>
                    <a:lstStyle/>
                    <a:p>
                      <a:r>
                        <a:rPr lang="en-IN" sz="1200" dirty="0"/>
                        <a:t>7.20</a:t>
                      </a:r>
                    </a:p>
                  </a:txBody>
                  <a:tcPr/>
                </a:tc>
                <a:tc>
                  <a:txBody>
                    <a:bodyPr/>
                    <a:lstStyle/>
                    <a:p>
                      <a:r>
                        <a:rPr lang="en-IN" sz="1200" dirty="0"/>
                        <a:t>8.82</a:t>
                      </a:r>
                    </a:p>
                  </a:txBody>
                  <a:tcPr/>
                </a:tc>
                <a:extLst>
                  <a:ext uri="{0D108BD9-81ED-4DB2-BD59-A6C34878D82A}">
                    <a16:rowId xmlns:a16="http://schemas.microsoft.com/office/drawing/2014/main" val="1461561198"/>
                  </a:ext>
                </a:extLst>
              </a:tr>
              <a:tr h="0">
                <a:tc>
                  <a:txBody>
                    <a:bodyPr/>
                    <a:lstStyle/>
                    <a:p>
                      <a:r>
                        <a:rPr lang="en-IN" sz="1200" dirty="0"/>
                        <a:t>.15</a:t>
                      </a:r>
                    </a:p>
                  </a:txBody>
                  <a:tcPr/>
                </a:tc>
                <a:tc>
                  <a:txBody>
                    <a:bodyPr/>
                    <a:lstStyle/>
                    <a:p>
                      <a:r>
                        <a:rPr lang="en-IN" sz="1200" dirty="0"/>
                        <a:t>.85</a:t>
                      </a:r>
                    </a:p>
                  </a:txBody>
                  <a:tcPr/>
                </a:tc>
                <a:tc>
                  <a:txBody>
                    <a:bodyPr/>
                    <a:lstStyle/>
                    <a:p>
                      <a:r>
                        <a:rPr lang="en-IN" sz="1200" dirty="0"/>
                        <a:t>6.90</a:t>
                      </a:r>
                    </a:p>
                  </a:txBody>
                  <a:tcPr/>
                </a:tc>
                <a:tc>
                  <a:txBody>
                    <a:bodyPr/>
                    <a:lstStyle/>
                    <a:p>
                      <a:r>
                        <a:rPr lang="en-IN" sz="1200" dirty="0"/>
                        <a:t>9.01</a:t>
                      </a:r>
                    </a:p>
                  </a:txBody>
                  <a:tcPr/>
                </a:tc>
                <a:extLst>
                  <a:ext uri="{0D108BD9-81ED-4DB2-BD59-A6C34878D82A}">
                    <a16:rowId xmlns:a16="http://schemas.microsoft.com/office/drawing/2014/main" val="975435574"/>
                  </a:ext>
                </a:extLst>
              </a:tr>
              <a:tr h="0">
                <a:tc>
                  <a:txBody>
                    <a:bodyPr/>
                    <a:lstStyle/>
                    <a:p>
                      <a:r>
                        <a:rPr lang="en-IN" sz="1200" dirty="0"/>
                        <a:t>.10</a:t>
                      </a:r>
                    </a:p>
                  </a:txBody>
                  <a:tcPr/>
                </a:tc>
                <a:tc>
                  <a:txBody>
                    <a:bodyPr/>
                    <a:lstStyle/>
                    <a:p>
                      <a:r>
                        <a:rPr lang="en-IN" sz="1200" dirty="0"/>
                        <a:t>.90</a:t>
                      </a:r>
                    </a:p>
                  </a:txBody>
                  <a:tcPr/>
                </a:tc>
                <a:tc>
                  <a:txBody>
                    <a:bodyPr/>
                    <a:lstStyle/>
                    <a:p>
                      <a:r>
                        <a:rPr lang="en-IN" sz="1200" dirty="0"/>
                        <a:t>6.60</a:t>
                      </a:r>
                    </a:p>
                  </a:txBody>
                  <a:tcPr/>
                </a:tc>
                <a:tc>
                  <a:txBody>
                    <a:bodyPr/>
                    <a:lstStyle/>
                    <a:p>
                      <a:r>
                        <a:rPr lang="en-IN" sz="1200" dirty="0"/>
                        <a:t>9.27</a:t>
                      </a:r>
                    </a:p>
                  </a:txBody>
                  <a:tcPr/>
                </a:tc>
                <a:extLst>
                  <a:ext uri="{0D108BD9-81ED-4DB2-BD59-A6C34878D82A}">
                    <a16:rowId xmlns:a16="http://schemas.microsoft.com/office/drawing/2014/main" val="124586482"/>
                  </a:ext>
                </a:extLst>
              </a:tr>
              <a:tr h="0">
                <a:tc>
                  <a:txBody>
                    <a:bodyPr/>
                    <a:lstStyle/>
                    <a:p>
                      <a:r>
                        <a:rPr lang="en-IN" sz="1200" dirty="0"/>
                        <a:t>.05</a:t>
                      </a:r>
                    </a:p>
                  </a:txBody>
                  <a:tcPr/>
                </a:tc>
                <a:tc>
                  <a:txBody>
                    <a:bodyPr/>
                    <a:lstStyle/>
                    <a:p>
                      <a:r>
                        <a:rPr lang="en-IN" sz="1200" dirty="0"/>
                        <a:t>.95</a:t>
                      </a:r>
                    </a:p>
                  </a:txBody>
                  <a:tcPr/>
                </a:tc>
                <a:tc>
                  <a:txBody>
                    <a:bodyPr/>
                    <a:lstStyle/>
                    <a:p>
                      <a:r>
                        <a:rPr lang="en-IN" sz="1200" dirty="0"/>
                        <a:t>6.30</a:t>
                      </a:r>
                    </a:p>
                  </a:txBody>
                  <a:tcPr/>
                </a:tc>
                <a:tc>
                  <a:txBody>
                    <a:bodyPr/>
                    <a:lstStyle/>
                    <a:p>
                      <a:r>
                        <a:rPr lang="en-IN" sz="1200" dirty="0"/>
                        <a:t>9.60</a:t>
                      </a:r>
                    </a:p>
                  </a:txBody>
                  <a:tcPr/>
                </a:tc>
                <a:extLst>
                  <a:ext uri="{0D108BD9-81ED-4DB2-BD59-A6C34878D82A}">
                    <a16:rowId xmlns:a16="http://schemas.microsoft.com/office/drawing/2014/main" val="390358941"/>
                  </a:ext>
                </a:extLst>
              </a:tr>
              <a:tr h="0">
                <a:tc>
                  <a:txBody>
                    <a:bodyPr/>
                    <a:lstStyle/>
                    <a:p>
                      <a:r>
                        <a:rPr lang="en-IN" sz="1200" dirty="0"/>
                        <a:t>.00</a:t>
                      </a:r>
                    </a:p>
                  </a:txBody>
                  <a:tcPr/>
                </a:tc>
                <a:tc>
                  <a:txBody>
                    <a:bodyPr/>
                    <a:lstStyle/>
                    <a:p>
                      <a:r>
                        <a:rPr lang="en-IN" sz="1200" dirty="0"/>
                        <a:t>1.00</a:t>
                      </a:r>
                    </a:p>
                  </a:txBody>
                  <a:tcPr/>
                </a:tc>
                <a:tc>
                  <a:txBody>
                    <a:bodyPr/>
                    <a:lstStyle/>
                    <a:p>
                      <a:r>
                        <a:rPr lang="en-IN" sz="1200" dirty="0"/>
                        <a:t>6.00</a:t>
                      </a:r>
                    </a:p>
                  </a:txBody>
                  <a:tcPr/>
                </a:tc>
                <a:tc>
                  <a:txBody>
                    <a:bodyPr/>
                    <a:lstStyle/>
                    <a:p>
                      <a:r>
                        <a:rPr lang="en-IN" sz="1200" dirty="0"/>
                        <a:t>10.00</a:t>
                      </a:r>
                    </a:p>
                  </a:txBody>
                  <a:tcPr/>
                </a:tc>
                <a:extLst>
                  <a:ext uri="{0D108BD9-81ED-4DB2-BD59-A6C34878D82A}">
                    <a16:rowId xmlns:a16="http://schemas.microsoft.com/office/drawing/2014/main" val="914594050"/>
                  </a:ext>
                </a:extLst>
              </a:tr>
            </a:tbl>
          </a:graphicData>
        </a:graphic>
      </p:graphicFrame>
      <p:sp>
        <p:nvSpPr>
          <p:cNvPr id="6" name="Slide Number Placeholder 5">
            <a:extLst>
              <a:ext uri="{FF2B5EF4-FFF2-40B4-BE49-F238E27FC236}">
                <a16:creationId xmlns:a16="http://schemas.microsoft.com/office/drawing/2014/main" id="{290FDFE1-C232-1887-008C-4F3BDE0643CE}"/>
              </a:ext>
            </a:extLst>
          </p:cNvPr>
          <p:cNvSpPr>
            <a:spLocks noGrp="1"/>
          </p:cNvSpPr>
          <p:nvPr>
            <p:ph type="sldNum" sz="quarter" idx="4"/>
          </p:nvPr>
        </p:nvSpPr>
        <p:spPr/>
        <p:txBody>
          <a:bodyPr/>
          <a:lstStyle/>
          <a:p>
            <a:fld id="{68151E55-6873-49E2-B8D5-2F265E6F1973}" type="slidenum">
              <a:rPr lang="en-US" smtClean="0"/>
              <a:pPr/>
              <a:t>37</a:t>
            </a:fld>
            <a:endParaRPr lang="en-US" dirty="0"/>
          </a:p>
        </p:txBody>
      </p:sp>
    </p:spTree>
    <p:extLst>
      <p:ext uri="{BB962C8B-B14F-4D97-AF65-F5344CB8AC3E}">
        <p14:creationId xmlns:p14="http://schemas.microsoft.com/office/powerpoint/2010/main" val="14083118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EDD68-B8D6-F30D-7C2B-0605BC49AD69}"/>
              </a:ext>
            </a:extLst>
          </p:cNvPr>
          <p:cNvSpPr>
            <a:spLocks noGrp="1"/>
          </p:cNvSpPr>
          <p:nvPr>
            <p:ph type="title"/>
          </p:nvPr>
        </p:nvSpPr>
        <p:spPr>
          <a:xfrm>
            <a:off x="342900" y="192490"/>
            <a:ext cx="8469504" cy="903231"/>
          </a:xfrm>
        </p:spPr>
        <p:txBody>
          <a:bodyPr>
            <a:normAutofit fontScale="90000"/>
          </a:bodyPr>
          <a:lstStyle/>
          <a:p>
            <a:r>
              <a:rPr lang="en-US" dirty="0"/>
              <a:t>Correlation and Diversification 2</a:t>
            </a:r>
            <a:br>
              <a:rPr lang="en-US" dirty="0"/>
            </a:br>
            <a:r>
              <a:rPr lang="en-US" sz="2400" dirty="0"/>
              <a:t>(A Plot of the Calculated Returns and Standard Deviations)</a:t>
            </a:r>
            <a:endParaRPr lang="en-IN" sz="2400" dirty="0"/>
          </a:p>
        </p:txBody>
      </p:sp>
      <p:pic>
        <p:nvPicPr>
          <p:cNvPr id="8" name="Picture 7" descr="A line graph shows the portfolio expected return versus the portfolio standard deviation.">
            <a:extLst>
              <a:ext uri="{FF2B5EF4-FFF2-40B4-BE49-F238E27FC236}">
                <a16:creationId xmlns:a16="http://schemas.microsoft.com/office/drawing/2014/main" id="{B0BD6DB0-7ECE-DD05-D9DA-13630D5B4B54}"/>
              </a:ext>
            </a:extLst>
          </p:cNvPr>
          <p:cNvPicPr>
            <a:picLocks noChangeAspect="1"/>
          </p:cNvPicPr>
          <p:nvPr/>
        </p:nvPicPr>
        <p:blipFill>
          <a:blip r:embed="rId2"/>
          <a:stretch>
            <a:fillRect/>
          </a:stretch>
        </p:blipFill>
        <p:spPr>
          <a:xfrm>
            <a:off x="456843" y="1300754"/>
            <a:ext cx="8230313" cy="4633362"/>
          </a:xfrm>
          <a:prstGeom prst="rect">
            <a:avLst/>
          </a:prstGeom>
        </p:spPr>
      </p:pic>
      <p:sp>
        <p:nvSpPr>
          <p:cNvPr id="5" name="Text Placeholder 4">
            <a:extLst>
              <a:ext uri="{FF2B5EF4-FFF2-40B4-BE49-F238E27FC236}">
                <a16:creationId xmlns:a16="http://schemas.microsoft.com/office/drawing/2014/main" id="{97A337C6-1256-A9C1-9180-6AC5117B4E70}"/>
              </a:ext>
            </a:extLst>
          </p:cNvPr>
          <p:cNvSpPr>
            <a:spLocks noGrp="1"/>
          </p:cNvSpPr>
          <p:nvPr>
            <p:ph type="body" sz="quarter" idx="12"/>
          </p:nvPr>
        </p:nvSpPr>
        <p:spPr>
          <a:xfrm>
            <a:off x="2926331" y="6343850"/>
            <a:ext cx="3291335" cy="208504"/>
          </a:xfrm>
        </p:spPr>
        <p:txBody>
          <a:bodyPr/>
          <a:lstStyle/>
          <a:p>
            <a:r>
              <a:rPr lang="en-US" sz="1200" dirty="0">
                <a:hlinkClick r:id="rId3" action="ppaction://hlinksldjump"/>
              </a:rPr>
              <a:t>Access the text alternative for slide images.</a:t>
            </a:r>
          </a:p>
        </p:txBody>
      </p:sp>
      <p:sp>
        <p:nvSpPr>
          <p:cNvPr id="6" name="Slide Number Placeholder 5">
            <a:extLst>
              <a:ext uri="{FF2B5EF4-FFF2-40B4-BE49-F238E27FC236}">
                <a16:creationId xmlns:a16="http://schemas.microsoft.com/office/drawing/2014/main" id="{A8B04B2E-F5F4-E8D8-EA97-1C4E66A14B68}"/>
              </a:ext>
            </a:extLst>
          </p:cNvPr>
          <p:cNvSpPr>
            <a:spLocks noGrp="1"/>
          </p:cNvSpPr>
          <p:nvPr>
            <p:ph type="sldNum" sz="quarter" idx="4"/>
          </p:nvPr>
        </p:nvSpPr>
        <p:spPr/>
        <p:txBody>
          <a:bodyPr/>
          <a:lstStyle/>
          <a:p>
            <a:fld id="{68151E55-6873-49E2-B8D5-2F265E6F1973}" type="slidenum">
              <a:rPr lang="en-US" smtClean="0"/>
              <a:pPr/>
              <a:t>38</a:t>
            </a:fld>
            <a:endParaRPr lang="en-US" dirty="0"/>
          </a:p>
        </p:txBody>
      </p:sp>
    </p:spTree>
    <p:extLst>
      <p:ext uri="{BB962C8B-B14F-4D97-AF65-F5344CB8AC3E}">
        <p14:creationId xmlns:p14="http://schemas.microsoft.com/office/powerpoint/2010/main" val="17776893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A4137-CCA2-30CA-B3B9-10152B03BFD0}"/>
              </a:ext>
            </a:extLst>
          </p:cNvPr>
          <p:cNvSpPr>
            <a:spLocks noGrp="1"/>
          </p:cNvSpPr>
          <p:nvPr>
            <p:ph type="title"/>
          </p:nvPr>
        </p:nvSpPr>
        <p:spPr/>
        <p:txBody>
          <a:bodyPr/>
          <a:lstStyle/>
          <a:p>
            <a:r>
              <a:rPr lang="en-IN" dirty="0"/>
              <a:t>Correlation and Diversification, 3.</a:t>
            </a:r>
            <a:endParaRPr lang="en-IN" sz="1000" b="0" dirty="0"/>
          </a:p>
        </p:txBody>
      </p:sp>
      <p:sp>
        <p:nvSpPr>
          <p:cNvPr id="3" name="Content Placeholder 2">
            <a:extLst>
              <a:ext uri="{FF2B5EF4-FFF2-40B4-BE49-F238E27FC236}">
                <a16:creationId xmlns:a16="http://schemas.microsoft.com/office/drawing/2014/main" id="{C472ED6B-740B-CE8D-DABA-D424950C2D93}"/>
              </a:ext>
            </a:extLst>
          </p:cNvPr>
          <p:cNvSpPr>
            <a:spLocks noGrp="1"/>
          </p:cNvSpPr>
          <p:nvPr>
            <p:ph sz="quarter" idx="11"/>
          </p:nvPr>
        </p:nvSpPr>
        <p:spPr/>
        <p:txBody>
          <a:bodyPr/>
          <a:lstStyle/>
          <a:p>
            <a:pPr marL="292608" indent="-292608">
              <a:buFont typeface="Arial" panose="020B0604020202020204" pitchFamily="34" charset="0"/>
              <a:buChar char="•"/>
            </a:pPr>
            <a:r>
              <a:rPr lang="en-US" dirty="0"/>
              <a:t>The various combinations of risk and return available all fall on a smooth curve.</a:t>
            </a:r>
          </a:p>
          <a:p>
            <a:pPr marL="292608" indent="-292608">
              <a:buFont typeface="Arial" panose="020B0604020202020204" pitchFamily="34" charset="0"/>
              <a:buChar char="•"/>
            </a:pPr>
            <a:r>
              <a:rPr lang="en-US" dirty="0"/>
              <a:t>This curve is called an </a:t>
            </a:r>
            <a:r>
              <a:rPr lang="en-US" b="1" dirty="0">
                <a:solidFill>
                  <a:srgbClr val="002060"/>
                </a:solidFill>
              </a:rPr>
              <a:t>investment opportunity set</a:t>
            </a:r>
            <a:r>
              <a:rPr lang="en-US" dirty="0"/>
              <a:t>, because it shows the possible combinations of risk and return available from portfolios of these two assets.</a:t>
            </a:r>
          </a:p>
          <a:p>
            <a:pPr marL="292608" indent="-292608">
              <a:buFont typeface="Arial" panose="020B0604020202020204" pitchFamily="34" charset="0"/>
              <a:buChar char="•"/>
            </a:pPr>
            <a:r>
              <a:rPr lang="en-US" dirty="0"/>
              <a:t>A portfolio that offers the highest return for its level of risk is said to be an </a:t>
            </a:r>
            <a:r>
              <a:rPr lang="en-US" b="1" dirty="0">
                <a:solidFill>
                  <a:srgbClr val="002060"/>
                </a:solidFill>
              </a:rPr>
              <a:t>efficient portfolio</a:t>
            </a:r>
            <a:r>
              <a:rPr lang="en-US" dirty="0"/>
              <a:t>.</a:t>
            </a:r>
          </a:p>
          <a:p>
            <a:pPr marL="292608" indent="-292608">
              <a:buFont typeface="Arial" panose="020B0604020202020204" pitchFamily="34" charset="0"/>
              <a:buChar char="•"/>
            </a:pPr>
            <a:r>
              <a:rPr lang="en-US" dirty="0"/>
              <a:t>The undesirable portfolios are said to be </a:t>
            </a:r>
            <a:r>
              <a:rPr lang="en-US" b="1" dirty="0">
                <a:solidFill>
                  <a:srgbClr val="A9131A"/>
                </a:solidFill>
              </a:rPr>
              <a:t>dominated</a:t>
            </a:r>
            <a:r>
              <a:rPr lang="en-US" dirty="0"/>
              <a:t> or </a:t>
            </a:r>
            <a:r>
              <a:rPr lang="en-US" b="1" dirty="0">
                <a:solidFill>
                  <a:srgbClr val="A9131A"/>
                </a:solidFill>
              </a:rPr>
              <a:t>inefficient</a:t>
            </a:r>
            <a:r>
              <a:rPr lang="en-US" dirty="0"/>
              <a:t>.</a:t>
            </a:r>
            <a:endParaRPr lang="en-IN" dirty="0"/>
          </a:p>
        </p:txBody>
      </p:sp>
      <p:sp>
        <p:nvSpPr>
          <p:cNvPr id="6" name="Slide Number Placeholder 5">
            <a:extLst>
              <a:ext uri="{FF2B5EF4-FFF2-40B4-BE49-F238E27FC236}">
                <a16:creationId xmlns:a16="http://schemas.microsoft.com/office/drawing/2014/main" id="{C9F799CA-A27F-5693-235C-72D72570173B}"/>
              </a:ext>
            </a:extLst>
          </p:cNvPr>
          <p:cNvSpPr>
            <a:spLocks noGrp="1"/>
          </p:cNvSpPr>
          <p:nvPr>
            <p:ph type="sldNum" sz="quarter" idx="4"/>
          </p:nvPr>
        </p:nvSpPr>
        <p:spPr/>
        <p:txBody>
          <a:bodyPr/>
          <a:lstStyle/>
          <a:p>
            <a:fld id="{68151E55-6873-49E2-B8D5-2F265E6F1973}" type="slidenum">
              <a:rPr lang="en-US" smtClean="0"/>
              <a:pPr/>
              <a:t>39</a:t>
            </a:fld>
            <a:endParaRPr lang="en-US" dirty="0"/>
          </a:p>
        </p:txBody>
      </p:sp>
    </p:spTree>
    <p:extLst>
      <p:ext uri="{BB962C8B-B14F-4D97-AF65-F5344CB8AC3E}">
        <p14:creationId xmlns:p14="http://schemas.microsoft.com/office/powerpoint/2010/main" val="319962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815E3-3CC7-CF15-B3EB-CB9A57F67DBF}"/>
              </a:ext>
            </a:extLst>
          </p:cNvPr>
          <p:cNvSpPr>
            <a:spLocks noGrp="1"/>
          </p:cNvSpPr>
          <p:nvPr>
            <p:ph type="title"/>
          </p:nvPr>
        </p:nvSpPr>
        <p:spPr/>
        <p:txBody>
          <a:bodyPr>
            <a:normAutofit/>
          </a:bodyPr>
          <a:lstStyle/>
          <a:p>
            <a:r>
              <a:rPr lang="en-IN" sz="3600" dirty="0"/>
              <a:t>Diversification</a:t>
            </a:r>
          </a:p>
        </p:txBody>
      </p:sp>
      <p:sp>
        <p:nvSpPr>
          <p:cNvPr id="3" name="Content Placeholder 2">
            <a:extLst>
              <a:ext uri="{FF2B5EF4-FFF2-40B4-BE49-F238E27FC236}">
                <a16:creationId xmlns:a16="http://schemas.microsoft.com/office/drawing/2014/main" id="{359DE406-4AF7-80CC-08DC-BC2BA3F0862B}"/>
              </a:ext>
            </a:extLst>
          </p:cNvPr>
          <p:cNvSpPr>
            <a:spLocks noGrp="1"/>
          </p:cNvSpPr>
          <p:nvPr>
            <p:ph sz="quarter" idx="11"/>
          </p:nvPr>
        </p:nvSpPr>
        <p:spPr>
          <a:xfrm>
            <a:off x="342900" y="1276709"/>
            <a:ext cx="8458200" cy="2380891"/>
          </a:xfrm>
        </p:spPr>
        <p:txBody>
          <a:bodyPr/>
          <a:lstStyle/>
          <a:p>
            <a:r>
              <a:rPr lang="en-US" dirty="0"/>
              <a:t>Intuitively, we all know that if you hold many investments:</a:t>
            </a:r>
          </a:p>
          <a:p>
            <a:pPr marL="292608" indent="-292608">
              <a:buFont typeface="Arial" panose="020B0604020202020204" pitchFamily="34" charset="0"/>
              <a:buChar char="•"/>
            </a:pPr>
            <a:r>
              <a:rPr lang="en-US" dirty="0"/>
              <a:t>Through time, some will increase in value.</a:t>
            </a:r>
          </a:p>
          <a:p>
            <a:pPr marL="292608" indent="-292608">
              <a:buFont typeface="Arial" panose="020B0604020202020204" pitchFamily="34" charset="0"/>
              <a:buChar char="•"/>
            </a:pPr>
            <a:r>
              <a:rPr lang="en-US" dirty="0"/>
              <a:t>Through time, some will decrease in value.</a:t>
            </a:r>
          </a:p>
          <a:p>
            <a:pPr marL="292608" indent="-292608">
              <a:buFont typeface="Arial" panose="020B0604020202020204" pitchFamily="34" charset="0"/>
              <a:buChar char="•"/>
            </a:pPr>
            <a:r>
              <a:rPr lang="en-US" dirty="0"/>
              <a:t>It is unlikely that their values will all change in the same way.</a:t>
            </a:r>
            <a:endParaRPr lang="en-IN" dirty="0"/>
          </a:p>
        </p:txBody>
      </p:sp>
      <p:sp>
        <p:nvSpPr>
          <p:cNvPr id="4" name="Content Placeholder 3">
            <a:extLst>
              <a:ext uri="{FF2B5EF4-FFF2-40B4-BE49-F238E27FC236}">
                <a16:creationId xmlns:a16="http://schemas.microsoft.com/office/drawing/2014/main" id="{A55E90D8-645D-DC00-254A-CB351DF25E3B}"/>
              </a:ext>
            </a:extLst>
          </p:cNvPr>
          <p:cNvSpPr>
            <a:spLocks noGrp="1"/>
          </p:cNvSpPr>
          <p:nvPr>
            <p:ph sz="quarter" idx="14"/>
          </p:nvPr>
        </p:nvSpPr>
        <p:spPr>
          <a:xfrm>
            <a:off x="342900" y="3760600"/>
            <a:ext cx="8458200" cy="1333919"/>
          </a:xfrm>
        </p:spPr>
        <p:txBody>
          <a:bodyPr/>
          <a:lstStyle/>
          <a:p>
            <a:r>
              <a:rPr lang="en-US" dirty="0"/>
              <a:t>Diversification has a profound effect on portfolio return and portfolio risk.</a:t>
            </a:r>
          </a:p>
          <a:p>
            <a:r>
              <a:rPr lang="en-US" b="1" dirty="0">
                <a:solidFill>
                  <a:srgbClr val="A9131A"/>
                </a:solidFill>
              </a:rPr>
              <a:t>But exactly how does diversification work?</a:t>
            </a:r>
            <a:endParaRPr lang="en-IN" b="1" dirty="0">
              <a:solidFill>
                <a:srgbClr val="A9131A"/>
              </a:solidFill>
            </a:endParaRPr>
          </a:p>
        </p:txBody>
      </p:sp>
      <p:sp>
        <p:nvSpPr>
          <p:cNvPr id="7" name="Slide Number Placeholder 6">
            <a:extLst>
              <a:ext uri="{FF2B5EF4-FFF2-40B4-BE49-F238E27FC236}">
                <a16:creationId xmlns:a16="http://schemas.microsoft.com/office/drawing/2014/main" id="{7529C4F4-D2F0-D81A-B7EA-B7E93A9C02A1}"/>
              </a:ext>
            </a:extLst>
          </p:cNvPr>
          <p:cNvSpPr>
            <a:spLocks noGrp="1"/>
          </p:cNvSpPr>
          <p:nvPr>
            <p:ph type="sldNum" sz="quarter" idx="10"/>
          </p:nvPr>
        </p:nvSpPr>
        <p:spPr/>
        <p:txBody>
          <a:bodyPr/>
          <a:lstStyle/>
          <a:p>
            <a:fld id="{68151E55-6873-49E2-B8D5-2F265E6F1973}" type="slidenum">
              <a:rPr lang="en-US" smtClean="0"/>
              <a:t>4</a:t>
            </a:fld>
            <a:endParaRPr lang="en-US"/>
          </a:p>
        </p:txBody>
      </p:sp>
    </p:spTree>
    <p:extLst>
      <p:ext uri="{BB962C8B-B14F-4D97-AF65-F5344CB8AC3E}">
        <p14:creationId xmlns:p14="http://schemas.microsoft.com/office/powerpoint/2010/main" val="42560196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A52B5-F28F-D38E-A99E-226D531E6A6A}"/>
              </a:ext>
            </a:extLst>
          </p:cNvPr>
          <p:cNvSpPr>
            <a:spLocks noGrp="1"/>
          </p:cNvSpPr>
          <p:nvPr>
            <p:ph type="title"/>
          </p:nvPr>
        </p:nvSpPr>
        <p:spPr/>
        <p:txBody>
          <a:bodyPr>
            <a:noAutofit/>
          </a:bodyPr>
          <a:lstStyle/>
          <a:p>
            <a:r>
              <a:rPr lang="en-US" sz="2800" dirty="0"/>
              <a:t>Calculating The Weights that Yield the Minimum Variance Portfolio Given Correlation</a:t>
            </a:r>
            <a:endParaRPr lang="en-IN" sz="2800" dirty="0"/>
          </a:p>
        </p:txBody>
      </p:sp>
      <p:sp>
        <p:nvSpPr>
          <p:cNvPr id="3" name="Content Placeholder 2">
            <a:extLst>
              <a:ext uri="{FF2B5EF4-FFF2-40B4-BE49-F238E27FC236}">
                <a16:creationId xmlns:a16="http://schemas.microsoft.com/office/drawing/2014/main" id="{77A9ABB4-425A-EFA6-DB02-7F46366E2E91}"/>
              </a:ext>
            </a:extLst>
          </p:cNvPr>
          <p:cNvSpPr>
            <a:spLocks noGrp="1"/>
          </p:cNvSpPr>
          <p:nvPr>
            <p:ph sz="quarter" idx="11"/>
          </p:nvPr>
        </p:nvSpPr>
        <p:spPr>
          <a:xfrm>
            <a:off x="342900" y="1276710"/>
            <a:ext cx="1234691" cy="341075"/>
          </a:xfrm>
        </p:spPr>
        <p:txBody>
          <a:bodyPr/>
          <a:lstStyle/>
          <a:p>
            <a:pPr marL="292608" indent="-292608">
              <a:buFont typeface="Arial" panose="020B0604020202020204" pitchFamily="34" charset="0"/>
              <a:buChar char="•"/>
            </a:pPr>
            <a:r>
              <a:rPr lang="en-IN" sz="1800" dirty="0"/>
              <a:t>Recall:</a:t>
            </a:r>
          </a:p>
        </p:txBody>
      </p:sp>
      <p:graphicFrame>
        <p:nvGraphicFramePr>
          <p:cNvPr id="12" name="Object 11">
            <a:extLst>
              <a:ext uri="{FF2B5EF4-FFF2-40B4-BE49-F238E27FC236}">
                <a16:creationId xmlns:a16="http://schemas.microsoft.com/office/drawing/2014/main" id="{9EC805AB-5D58-EA26-5F17-700674DDC7A3}"/>
              </a:ext>
            </a:extLst>
          </p:cNvPr>
          <p:cNvGraphicFramePr>
            <a:graphicFrameLocks noChangeAspect="1"/>
          </p:cNvGraphicFramePr>
          <p:nvPr>
            <p:extLst>
              <p:ext uri="{D42A27DB-BD31-4B8C-83A1-F6EECF244321}">
                <p14:modId xmlns:p14="http://schemas.microsoft.com/office/powerpoint/2010/main" val="3557671376"/>
              </p:ext>
            </p:extLst>
          </p:nvPr>
        </p:nvGraphicFramePr>
        <p:xfrm>
          <a:off x="1498600" y="1784350"/>
          <a:ext cx="4216400" cy="355600"/>
        </p:xfrm>
        <a:graphic>
          <a:graphicData uri="http://schemas.openxmlformats.org/presentationml/2006/ole">
            <mc:AlternateContent xmlns:mc="http://schemas.openxmlformats.org/markup-compatibility/2006">
              <mc:Choice xmlns:v="urn:schemas-microsoft-com:vml" Requires="v">
                <p:oleObj spid="_x0000_s11276" name="Equation" r:id="rId3" imgW="4216320" imgH="355320" progId="Equation.DSMT4">
                  <p:embed/>
                </p:oleObj>
              </mc:Choice>
              <mc:Fallback>
                <p:oleObj name="Equation" r:id="rId3" imgW="4216320" imgH="355320" progId="Equation.DSMT4">
                  <p:embed/>
                  <p:pic>
                    <p:nvPicPr>
                      <p:cNvPr id="0" name=""/>
                      <p:cNvPicPr/>
                      <p:nvPr/>
                    </p:nvPicPr>
                    <p:blipFill>
                      <a:blip r:embed="rId4"/>
                      <a:stretch>
                        <a:fillRect/>
                      </a:stretch>
                    </p:blipFill>
                    <p:spPr>
                      <a:xfrm>
                        <a:off x="1498600" y="1784350"/>
                        <a:ext cx="4216400" cy="3556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DF288B5F-9026-3597-1C3F-7013E08E7408}"/>
              </a:ext>
            </a:extLst>
          </p:cNvPr>
          <p:cNvGraphicFramePr>
            <a:graphicFrameLocks noChangeAspect="1"/>
          </p:cNvGraphicFramePr>
          <p:nvPr>
            <p:extLst>
              <p:ext uri="{D42A27DB-BD31-4B8C-83A1-F6EECF244321}">
                <p14:modId xmlns:p14="http://schemas.microsoft.com/office/powerpoint/2010/main" val="2000961578"/>
              </p:ext>
            </p:extLst>
          </p:nvPr>
        </p:nvGraphicFramePr>
        <p:xfrm>
          <a:off x="1628775" y="2244725"/>
          <a:ext cx="6032500" cy="381000"/>
        </p:xfrm>
        <a:graphic>
          <a:graphicData uri="http://schemas.openxmlformats.org/presentationml/2006/ole">
            <mc:AlternateContent xmlns:mc="http://schemas.openxmlformats.org/markup-compatibility/2006">
              <mc:Choice xmlns:v="urn:schemas-microsoft-com:vml" Requires="v">
                <p:oleObj spid="_x0000_s11277" name="Equation" r:id="rId5" imgW="6032160" imgH="380880" progId="Equation.DSMT4">
                  <p:embed/>
                </p:oleObj>
              </mc:Choice>
              <mc:Fallback>
                <p:oleObj name="Equation" r:id="rId5" imgW="6032160" imgH="380880" progId="Equation.DSMT4">
                  <p:embed/>
                  <p:pic>
                    <p:nvPicPr>
                      <p:cNvPr id="0" name=""/>
                      <p:cNvPicPr/>
                      <p:nvPr/>
                    </p:nvPicPr>
                    <p:blipFill>
                      <a:blip r:embed="rId6"/>
                      <a:stretch>
                        <a:fillRect/>
                      </a:stretch>
                    </p:blipFill>
                    <p:spPr>
                      <a:xfrm>
                        <a:off x="1628775" y="2244725"/>
                        <a:ext cx="6032500" cy="3810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3BC7F1F7-9CCB-42D7-0711-ABD724029F51}"/>
              </a:ext>
            </a:extLst>
          </p:cNvPr>
          <p:cNvSpPr>
            <a:spLocks noGrp="1"/>
          </p:cNvSpPr>
          <p:nvPr>
            <p:ph sz="quarter" idx="14"/>
          </p:nvPr>
        </p:nvSpPr>
        <p:spPr>
          <a:xfrm>
            <a:off x="342900" y="2729136"/>
            <a:ext cx="7374234" cy="345660"/>
          </a:xfrm>
        </p:spPr>
        <p:txBody>
          <a:bodyPr rIns="0"/>
          <a:lstStyle/>
          <a:p>
            <a:r>
              <a:rPr lang="en-US" sz="1800" dirty="0"/>
              <a:t>Take the derivative of Equation (2) with respect to your choice variable,</a:t>
            </a:r>
            <a:endParaRPr lang="en-IN" sz="1800" dirty="0"/>
          </a:p>
        </p:txBody>
      </p:sp>
      <p:graphicFrame>
        <p:nvGraphicFramePr>
          <p:cNvPr id="15" name="Object 14">
            <a:extLst>
              <a:ext uri="{FF2B5EF4-FFF2-40B4-BE49-F238E27FC236}">
                <a16:creationId xmlns:a16="http://schemas.microsoft.com/office/drawing/2014/main" id="{7B8DC1D2-723F-A806-53DC-318E0AC74A1F}"/>
              </a:ext>
            </a:extLst>
          </p:cNvPr>
          <p:cNvGraphicFramePr>
            <a:graphicFrameLocks noChangeAspect="1"/>
          </p:cNvGraphicFramePr>
          <p:nvPr>
            <p:extLst>
              <p:ext uri="{D42A27DB-BD31-4B8C-83A1-F6EECF244321}">
                <p14:modId xmlns:p14="http://schemas.microsoft.com/office/powerpoint/2010/main" val="1068190288"/>
              </p:ext>
            </p:extLst>
          </p:nvPr>
        </p:nvGraphicFramePr>
        <p:xfrm>
          <a:off x="7771980" y="2778761"/>
          <a:ext cx="355600" cy="292100"/>
        </p:xfrm>
        <a:graphic>
          <a:graphicData uri="http://schemas.openxmlformats.org/presentationml/2006/ole">
            <mc:AlternateContent xmlns:mc="http://schemas.openxmlformats.org/markup-compatibility/2006">
              <mc:Choice xmlns:v="urn:schemas-microsoft-com:vml" Requires="v">
                <p:oleObj spid="_x0000_s11278" name="Equation" r:id="rId7" imgW="355320" imgH="291960" progId="Equation.DSMT4">
                  <p:embed/>
                </p:oleObj>
              </mc:Choice>
              <mc:Fallback>
                <p:oleObj name="Equation" r:id="rId7" imgW="355320" imgH="291960" progId="Equation.DSMT4">
                  <p:embed/>
                  <p:pic>
                    <p:nvPicPr>
                      <p:cNvPr id="0" name=""/>
                      <p:cNvPicPr/>
                      <p:nvPr/>
                    </p:nvPicPr>
                    <p:blipFill>
                      <a:blip r:embed="rId8"/>
                      <a:stretch>
                        <a:fillRect/>
                      </a:stretch>
                    </p:blipFill>
                    <p:spPr>
                      <a:xfrm>
                        <a:off x="7771980" y="2778761"/>
                        <a:ext cx="355600" cy="2921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1DF07135-E2D6-5031-CE51-F2019FAA8638}"/>
              </a:ext>
            </a:extLst>
          </p:cNvPr>
          <p:cNvSpPr>
            <a:spLocks noGrp="1"/>
          </p:cNvSpPr>
          <p:nvPr>
            <p:ph sz="quarter" idx="15"/>
          </p:nvPr>
        </p:nvSpPr>
        <p:spPr>
          <a:xfrm>
            <a:off x="342900" y="3120182"/>
            <a:ext cx="2611315" cy="326404"/>
          </a:xfrm>
        </p:spPr>
        <p:txBody>
          <a:bodyPr tIns="0"/>
          <a:lstStyle/>
          <a:p>
            <a:r>
              <a:rPr lang="en-US" sz="1800" dirty="0"/>
              <a:t>and set it equal to zero.</a:t>
            </a:r>
            <a:endParaRPr lang="en-IN" sz="1800" dirty="0"/>
          </a:p>
        </p:txBody>
      </p:sp>
      <p:sp>
        <p:nvSpPr>
          <p:cNvPr id="6" name="Content Placeholder 5">
            <a:extLst>
              <a:ext uri="{FF2B5EF4-FFF2-40B4-BE49-F238E27FC236}">
                <a16:creationId xmlns:a16="http://schemas.microsoft.com/office/drawing/2014/main" id="{14642ED4-E3E5-1DB3-51DA-A545D6A3B93C}"/>
              </a:ext>
            </a:extLst>
          </p:cNvPr>
          <p:cNvSpPr>
            <a:spLocks noGrp="1"/>
          </p:cNvSpPr>
          <p:nvPr>
            <p:ph sz="quarter" idx="16"/>
          </p:nvPr>
        </p:nvSpPr>
        <p:spPr>
          <a:xfrm>
            <a:off x="342900" y="3864162"/>
            <a:ext cx="8458200" cy="394615"/>
          </a:xfrm>
        </p:spPr>
        <p:txBody>
          <a:bodyPr/>
          <a:lstStyle/>
          <a:p>
            <a:r>
              <a:rPr lang="en-US" sz="1800" dirty="0"/>
              <a:t>Do some algebra and the risk-minimizing weights are:</a:t>
            </a:r>
            <a:endParaRPr lang="en-IN" sz="1800" dirty="0"/>
          </a:p>
        </p:txBody>
      </p:sp>
      <p:graphicFrame>
        <p:nvGraphicFramePr>
          <p:cNvPr id="14" name="Object 13">
            <a:extLst>
              <a:ext uri="{FF2B5EF4-FFF2-40B4-BE49-F238E27FC236}">
                <a16:creationId xmlns:a16="http://schemas.microsoft.com/office/drawing/2014/main" id="{857DED2F-9268-09F0-3AEA-37A6BD05B784}"/>
              </a:ext>
            </a:extLst>
          </p:cNvPr>
          <p:cNvGraphicFramePr>
            <a:graphicFrameLocks noChangeAspect="1"/>
          </p:cNvGraphicFramePr>
          <p:nvPr>
            <p:extLst>
              <p:ext uri="{D42A27DB-BD31-4B8C-83A1-F6EECF244321}">
                <p14:modId xmlns:p14="http://schemas.microsoft.com/office/powerpoint/2010/main" val="2059747467"/>
              </p:ext>
            </p:extLst>
          </p:nvPr>
        </p:nvGraphicFramePr>
        <p:xfrm>
          <a:off x="781050" y="4365625"/>
          <a:ext cx="3416300" cy="685800"/>
        </p:xfrm>
        <a:graphic>
          <a:graphicData uri="http://schemas.openxmlformats.org/presentationml/2006/ole">
            <mc:AlternateContent xmlns:mc="http://schemas.openxmlformats.org/markup-compatibility/2006">
              <mc:Choice xmlns:v="urn:schemas-microsoft-com:vml" Requires="v">
                <p:oleObj spid="_x0000_s11279" name="Equation" r:id="rId9" imgW="3416040" imgH="685800" progId="Equation.DSMT4">
                  <p:embed/>
                </p:oleObj>
              </mc:Choice>
              <mc:Fallback>
                <p:oleObj name="Equation" r:id="rId9" imgW="3416040" imgH="685800" progId="Equation.DSMT4">
                  <p:embed/>
                  <p:pic>
                    <p:nvPicPr>
                      <p:cNvPr id="0" name=""/>
                      <p:cNvPicPr/>
                      <p:nvPr/>
                    </p:nvPicPr>
                    <p:blipFill>
                      <a:blip r:embed="rId10"/>
                      <a:stretch>
                        <a:fillRect/>
                      </a:stretch>
                    </p:blipFill>
                    <p:spPr>
                      <a:xfrm>
                        <a:off x="781050" y="4365625"/>
                        <a:ext cx="3416300" cy="68580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0D921136-1083-6A10-6259-C04E46DA331C}"/>
              </a:ext>
            </a:extLst>
          </p:cNvPr>
          <p:cNvGraphicFramePr>
            <a:graphicFrameLocks noChangeAspect="1"/>
          </p:cNvGraphicFramePr>
          <p:nvPr>
            <p:extLst>
              <p:ext uri="{D42A27DB-BD31-4B8C-83A1-F6EECF244321}">
                <p14:modId xmlns:p14="http://schemas.microsoft.com/office/powerpoint/2010/main" val="3717237663"/>
              </p:ext>
            </p:extLst>
          </p:nvPr>
        </p:nvGraphicFramePr>
        <p:xfrm>
          <a:off x="800100" y="5269793"/>
          <a:ext cx="1003300" cy="330200"/>
        </p:xfrm>
        <a:graphic>
          <a:graphicData uri="http://schemas.openxmlformats.org/presentationml/2006/ole">
            <mc:AlternateContent xmlns:mc="http://schemas.openxmlformats.org/markup-compatibility/2006">
              <mc:Choice xmlns:v="urn:schemas-microsoft-com:vml" Requires="v">
                <p:oleObj spid="_x0000_s11280" name="Equation" r:id="rId11" imgW="1002960" imgH="330120" progId="Equation.DSMT4">
                  <p:embed/>
                </p:oleObj>
              </mc:Choice>
              <mc:Fallback>
                <p:oleObj name="Equation" r:id="rId11" imgW="1002960" imgH="330120" progId="Equation.DSMT4">
                  <p:embed/>
                  <p:pic>
                    <p:nvPicPr>
                      <p:cNvPr id="0" name=""/>
                      <p:cNvPicPr/>
                      <p:nvPr/>
                    </p:nvPicPr>
                    <p:blipFill>
                      <a:blip r:embed="rId12"/>
                      <a:stretch>
                        <a:fillRect/>
                      </a:stretch>
                    </p:blipFill>
                    <p:spPr>
                      <a:xfrm>
                        <a:off x="800100" y="5269793"/>
                        <a:ext cx="1003300" cy="330200"/>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D6EB6BF8-13F8-BF39-0842-853227567E54}"/>
              </a:ext>
            </a:extLst>
          </p:cNvPr>
          <p:cNvSpPr>
            <a:spLocks noGrp="1"/>
          </p:cNvSpPr>
          <p:nvPr>
            <p:ph sz="quarter" idx="17"/>
          </p:nvPr>
        </p:nvSpPr>
        <p:spPr>
          <a:xfrm>
            <a:off x="4572000" y="4846179"/>
            <a:ext cx="4200212" cy="1413944"/>
          </a:xfrm>
          <a:ln>
            <a:solidFill>
              <a:schemeClr val="accent1"/>
            </a:solidFill>
          </a:ln>
        </p:spPr>
        <p:txBody>
          <a:bodyPr/>
          <a:lstStyle/>
          <a:p>
            <a:r>
              <a:rPr lang="en-US" sz="1800" b="1" dirty="0">
                <a:solidFill>
                  <a:srgbClr val="A9131A"/>
                </a:solidFill>
              </a:rPr>
              <a:t>Note that the risk-minimizing weights depend on the correlation between asset returns and the standard deviation of the asset returns. </a:t>
            </a:r>
            <a:endParaRPr lang="en-IN" sz="1800" b="1" dirty="0">
              <a:solidFill>
                <a:srgbClr val="A9131A"/>
              </a:solidFill>
            </a:endParaRPr>
          </a:p>
        </p:txBody>
      </p:sp>
      <p:sp>
        <p:nvSpPr>
          <p:cNvPr id="11" name="Slide Number Placeholder 10">
            <a:extLst>
              <a:ext uri="{FF2B5EF4-FFF2-40B4-BE49-F238E27FC236}">
                <a16:creationId xmlns:a16="http://schemas.microsoft.com/office/drawing/2014/main" id="{A0C3C7A0-4F0A-D563-07CA-A835BD587212}"/>
              </a:ext>
            </a:extLst>
          </p:cNvPr>
          <p:cNvSpPr>
            <a:spLocks noGrp="1"/>
          </p:cNvSpPr>
          <p:nvPr>
            <p:ph type="sldNum" sz="quarter" idx="10"/>
          </p:nvPr>
        </p:nvSpPr>
        <p:spPr/>
        <p:txBody>
          <a:bodyPr/>
          <a:lstStyle/>
          <a:p>
            <a:fld id="{68151E55-6873-49E2-B8D5-2F265E6F1973}" type="slidenum">
              <a:rPr lang="en-US" smtClean="0"/>
              <a:t>40</a:t>
            </a:fld>
            <a:endParaRPr lang="en-US" dirty="0"/>
          </a:p>
        </p:txBody>
      </p:sp>
    </p:spTree>
    <p:extLst>
      <p:ext uri="{BB962C8B-B14F-4D97-AF65-F5344CB8AC3E}">
        <p14:creationId xmlns:p14="http://schemas.microsoft.com/office/powerpoint/2010/main" val="21431070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1A588-B8B5-00F6-FA32-68292AC0DE93}"/>
              </a:ext>
            </a:extLst>
          </p:cNvPr>
          <p:cNvSpPr>
            <a:spLocks noGrp="1"/>
          </p:cNvSpPr>
          <p:nvPr>
            <p:ph type="title"/>
          </p:nvPr>
        </p:nvSpPr>
        <p:spPr/>
        <p:txBody>
          <a:bodyPr>
            <a:normAutofit/>
          </a:bodyPr>
          <a:lstStyle/>
          <a:p>
            <a:r>
              <a:rPr lang="en-US" sz="2800" dirty="0"/>
              <a:t>More on Correlation and the Risk-Return Trade-Off (The Next Slide is an Excel Example)</a:t>
            </a:r>
            <a:endParaRPr lang="en-IN" sz="2800" dirty="0"/>
          </a:p>
        </p:txBody>
      </p:sp>
      <p:pic>
        <p:nvPicPr>
          <p:cNvPr id="7" name="Picture 6" descr="A screenshot of the tracking surprises of Nike incorporated lists two tables and a line graph.">
            <a:extLst>
              <a:ext uri="{FF2B5EF4-FFF2-40B4-BE49-F238E27FC236}">
                <a16:creationId xmlns:a16="http://schemas.microsoft.com/office/drawing/2014/main" id="{887730F7-11AC-2BA3-5D21-2AF524CC759D}"/>
              </a:ext>
            </a:extLst>
          </p:cNvPr>
          <p:cNvPicPr>
            <a:picLocks noChangeAspect="1"/>
          </p:cNvPicPr>
          <p:nvPr/>
        </p:nvPicPr>
        <p:blipFill>
          <a:blip r:embed="rId2"/>
          <a:stretch>
            <a:fillRect/>
          </a:stretch>
        </p:blipFill>
        <p:spPr>
          <a:xfrm>
            <a:off x="901890" y="1261354"/>
            <a:ext cx="7340220" cy="4938188"/>
          </a:xfrm>
          <a:prstGeom prst="rect">
            <a:avLst/>
          </a:prstGeom>
        </p:spPr>
      </p:pic>
      <p:sp>
        <p:nvSpPr>
          <p:cNvPr id="5" name="Text Placeholder 4">
            <a:extLst>
              <a:ext uri="{FF2B5EF4-FFF2-40B4-BE49-F238E27FC236}">
                <a16:creationId xmlns:a16="http://schemas.microsoft.com/office/drawing/2014/main" id="{CD13AA90-3AD2-91BC-62B3-36CD94CF2FBF}"/>
              </a:ext>
            </a:extLst>
          </p:cNvPr>
          <p:cNvSpPr>
            <a:spLocks noGrp="1"/>
          </p:cNvSpPr>
          <p:nvPr>
            <p:ph type="body" sz="quarter" idx="12"/>
          </p:nvPr>
        </p:nvSpPr>
        <p:spPr>
          <a:xfrm>
            <a:off x="2921520" y="6365175"/>
            <a:ext cx="3300960" cy="230204"/>
          </a:xfrm>
        </p:spPr>
        <p:txBody>
          <a:bodyPr/>
          <a:lstStyle/>
          <a:p>
            <a:r>
              <a:rPr lang="en-US" sz="1200" dirty="0">
                <a:hlinkClick r:id="rId3" action="ppaction://hlinksldjump"/>
              </a:rPr>
              <a:t>Access the text alternative for slide images.</a:t>
            </a:r>
          </a:p>
        </p:txBody>
      </p:sp>
      <p:sp>
        <p:nvSpPr>
          <p:cNvPr id="6" name="Slide Number Placeholder 5">
            <a:extLst>
              <a:ext uri="{FF2B5EF4-FFF2-40B4-BE49-F238E27FC236}">
                <a16:creationId xmlns:a16="http://schemas.microsoft.com/office/drawing/2014/main" id="{E4F1E19E-CE61-A15E-8915-3F6189413D54}"/>
              </a:ext>
            </a:extLst>
          </p:cNvPr>
          <p:cNvSpPr>
            <a:spLocks noGrp="1"/>
          </p:cNvSpPr>
          <p:nvPr>
            <p:ph type="sldNum" sz="quarter" idx="4"/>
          </p:nvPr>
        </p:nvSpPr>
        <p:spPr/>
        <p:txBody>
          <a:bodyPr/>
          <a:lstStyle/>
          <a:p>
            <a:fld id="{68151E55-6873-49E2-B8D5-2F265E6F1973}" type="slidenum">
              <a:rPr lang="en-US" smtClean="0"/>
              <a:pPr/>
              <a:t>41</a:t>
            </a:fld>
            <a:endParaRPr lang="en-US" dirty="0"/>
          </a:p>
        </p:txBody>
      </p:sp>
    </p:spTree>
    <p:extLst>
      <p:ext uri="{BB962C8B-B14F-4D97-AF65-F5344CB8AC3E}">
        <p14:creationId xmlns:p14="http://schemas.microsoft.com/office/powerpoint/2010/main" val="515813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F69D9-3F5B-C6E5-B374-9D45D6689932}"/>
              </a:ext>
            </a:extLst>
          </p:cNvPr>
          <p:cNvSpPr>
            <a:spLocks noGrp="1"/>
          </p:cNvSpPr>
          <p:nvPr>
            <p:ph type="title"/>
          </p:nvPr>
        </p:nvSpPr>
        <p:spPr/>
        <p:txBody>
          <a:bodyPr>
            <a:normAutofit fontScale="90000"/>
          </a:bodyPr>
          <a:lstStyle/>
          <a:p>
            <a:r>
              <a:rPr lang="en-US" dirty="0"/>
              <a:t>Example: Correlation and the Risk-Return Trade-Off for Two Risky Assets</a:t>
            </a:r>
            <a:endParaRPr lang="en-IN" dirty="0"/>
          </a:p>
        </p:txBody>
      </p:sp>
      <p:pic>
        <p:nvPicPr>
          <p:cNvPr id="7" name="Picture 6" descr="Three line graphs plot portfolio expected return versus portfolio beta for assets A, B, and both assets.">
            <a:extLst>
              <a:ext uri="{FF2B5EF4-FFF2-40B4-BE49-F238E27FC236}">
                <a16:creationId xmlns:a16="http://schemas.microsoft.com/office/drawing/2014/main" id="{EDBC273E-1650-88FE-2C8C-CE2D321D3820}"/>
              </a:ext>
            </a:extLst>
          </p:cNvPr>
          <p:cNvPicPr>
            <a:picLocks noChangeAspect="1"/>
          </p:cNvPicPr>
          <p:nvPr/>
        </p:nvPicPr>
        <p:blipFill>
          <a:blip r:embed="rId3"/>
          <a:stretch>
            <a:fillRect/>
          </a:stretch>
        </p:blipFill>
        <p:spPr>
          <a:xfrm>
            <a:off x="1675638" y="1545461"/>
            <a:ext cx="5792724" cy="2601468"/>
          </a:xfrm>
          <a:prstGeom prst="rect">
            <a:avLst/>
          </a:prstGeom>
        </p:spPr>
      </p:pic>
      <p:sp>
        <p:nvSpPr>
          <p:cNvPr id="3" name="Content Placeholder 2">
            <a:extLst>
              <a:ext uri="{FF2B5EF4-FFF2-40B4-BE49-F238E27FC236}">
                <a16:creationId xmlns:a16="http://schemas.microsoft.com/office/drawing/2014/main" id="{890728C8-7AA6-DAC2-DB40-C6DA2ED7D876}"/>
              </a:ext>
            </a:extLst>
          </p:cNvPr>
          <p:cNvSpPr>
            <a:spLocks noGrp="1"/>
          </p:cNvSpPr>
          <p:nvPr>
            <p:ph sz="quarter" idx="11"/>
          </p:nvPr>
        </p:nvSpPr>
        <p:spPr>
          <a:xfrm>
            <a:off x="342900" y="4596670"/>
            <a:ext cx="8458200" cy="980166"/>
          </a:xfrm>
        </p:spPr>
        <p:txBody>
          <a:bodyPr/>
          <a:lstStyle/>
          <a:p>
            <a:r>
              <a:rPr lang="en-US" sz="2000" b="1" dirty="0"/>
              <a:t>If you open this spreadsheet, you can see how the correlation affects the shape of the efficient set. Enter correlations as integers, ranging from −100 to +100.</a:t>
            </a:r>
            <a:endParaRPr lang="en-IN" sz="2000" b="1" dirty="0"/>
          </a:p>
        </p:txBody>
      </p:sp>
      <p:sp>
        <p:nvSpPr>
          <p:cNvPr id="8" name="Text Placeholder 7">
            <a:extLst>
              <a:ext uri="{FF2B5EF4-FFF2-40B4-BE49-F238E27FC236}">
                <a16:creationId xmlns:a16="http://schemas.microsoft.com/office/drawing/2014/main" id="{8BA6FC62-7339-1F75-15DE-E9E7C7F6D775}"/>
              </a:ext>
            </a:extLst>
          </p:cNvPr>
          <p:cNvSpPr>
            <a:spLocks noGrp="1"/>
          </p:cNvSpPr>
          <p:nvPr>
            <p:ph type="body" sz="quarter" idx="12"/>
          </p:nvPr>
        </p:nvSpPr>
        <p:spPr>
          <a:xfrm>
            <a:off x="2854143" y="6324599"/>
            <a:ext cx="3435714" cy="220579"/>
          </a:xfrm>
        </p:spPr>
        <p:txBody>
          <a:bodyPr/>
          <a:lstStyle/>
          <a:p>
            <a:r>
              <a:rPr lang="en-US" sz="1200" dirty="0">
                <a:hlinkClick r:id="rId4" action="ppaction://hlinksldjump"/>
              </a:rPr>
              <a:t>Access the text alternative for slide images.</a:t>
            </a:r>
          </a:p>
        </p:txBody>
      </p:sp>
      <p:sp>
        <p:nvSpPr>
          <p:cNvPr id="6" name="Slide Number Placeholder 5">
            <a:extLst>
              <a:ext uri="{FF2B5EF4-FFF2-40B4-BE49-F238E27FC236}">
                <a16:creationId xmlns:a16="http://schemas.microsoft.com/office/drawing/2014/main" id="{BD56809A-96F2-8AC8-40C4-CC95E680BD42}"/>
              </a:ext>
            </a:extLst>
          </p:cNvPr>
          <p:cNvSpPr>
            <a:spLocks noGrp="1"/>
          </p:cNvSpPr>
          <p:nvPr>
            <p:ph type="sldNum" sz="quarter" idx="4"/>
          </p:nvPr>
        </p:nvSpPr>
        <p:spPr/>
        <p:txBody>
          <a:bodyPr/>
          <a:lstStyle/>
          <a:p>
            <a:fld id="{68151E55-6873-49E2-B8D5-2F265E6F1973}" type="slidenum">
              <a:rPr lang="en-US" smtClean="0"/>
              <a:pPr/>
              <a:t>42</a:t>
            </a:fld>
            <a:endParaRPr lang="en-US" dirty="0"/>
          </a:p>
        </p:txBody>
      </p:sp>
    </p:spTree>
    <p:extLst>
      <p:ext uri="{BB962C8B-B14F-4D97-AF65-F5344CB8AC3E}">
        <p14:creationId xmlns:p14="http://schemas.microsoft.com/office/powerpoint/2010/main" val="10991145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FE9D8-1339-AB95-E73B-F563DCE08905}"/>
              </a:ext>
            </a:extLst>
          </p:cNvPr>
          <p:cNvSpPr>
            <a:spLocks noGrp="1"/>
          </p:cNvSpPr>
          <p:nvPr>
            <p:ph type="title"/>
          </p:nvPr>
        </p:nvSpPr>
        <p:spPr>
          <a:xfrm>
            <a:off x="342899" y="192490"/>
            <a:ext cx="8539843" cy="903231"/>
          </a:xfrm>
        </p:spPr>
        <p:txBody>
          <a:bodyPr>
            <a:normAutofit/>
          </a:bodyPr>
          <a:lstStyle/>
          <a:p>
            <a:r>
              <a:rPr lang="en-US" sz="3200" dirty="0"/>
              <a:t>The Importance of Asset Allocation, Part 2.</a:t>
            </a:r>
            <a:endParaRPr lang="en-IN" sz="3200" dirty="0"/>
          </a:p>
        </p:txBody>
      </p:sp>
      <p:sp>
        <p:nvSpPr>
          <p:cNvPr id="3" name="Content Placeholder 2">
            <a:extLst>
              <a:ext uri="{FF2B5EF4-FFF2-40B4-BE49-F238E27FC236}">
                <a16:creationId xmlns:a16="http://schemas.microsoft.com/office/drawing/2014/main" id="{EA17D882-4E11-12D8-12B8-6B5AE1E32E48}"/>
              </a:ext>
            </a:extLst>
          </p:cNvPr>
          <p:cNvSpPr>
            <a:spLocks noGrp="1"/>
          </p:cNvSpPr>
          <p:nvPr>
            <p:ph sz="quarter" idx="11"/>
          </p:nvPr>
        </p:nvSpPr>
        <p:spPr>
          <a:xfrm>
            <a:off x="342900" y="1276710"/>
            <a:ext cx="8458200" cy="2300503"/>
          </a:xfrm>
        </p:spPr>
        <p:txBody>
          <a:bodyPr/>
          <a:lstStyle/>
          <a:p>
            <a:r>
              <a:rPr lang="en-US" sz="2200" dirty="0"/>
              <a:t>We can illustrate the importance of asset allocation with 3 assets.</a:t>
            </a:r>
          </a:p>
          <a:p>
            <a:r>
              <a:rPr lang="en-US" sz="2200" dirty="0"/>
              <a:t>How? Suppose we invest in three mutual funds:</a:t>
            </a:r>
          </a:p>
          <a:p>
            <a:pPr marL="292608" indent="-292608">
              <a:buFont typeface="Arial" panose="020B0604020202020204" pitchFamily="34" charset="0"/>
              <a:buChar char="•"/>
            </a:pPr>
            <a:r>
              <a:rPr lang="en-US" sz="2200" dirty="0"/>
              <a:t>One that contains Foreign Stocks, F.</a:t>
            </a:r>
          </a:p>
          <a:p>
            <a:pPr marL="292608" indent="-292608">
              <a:buFont typeface="Arial" panose="020B0604020202020204" pitchFamily="34" charset="0"/>
              <a:buChar char="•"/>
            </a:pPr>
            <a:r>
              <a:rPr lang="en-US" sz="2200" dirty="0"/>
              <a:t>One that contains U.S. Stocks, S.</a:t>
            </a:r>
          </a:p>
          <a:p>
            <a:pPr marL="292608" indent="-292608">
              <a:buFont typeface="Arial" panose="020B0604020202020204" pitchFamily="34" charset="0"/>
              <a:buChar char="•"/>
            </a:pPr>
            <a:r>
              <a:rPr lang="en-US" sz="2200" dirty="0"/>
              <a:t>One that contains U.S. Bonds, B.</a:t>
            </a:r>
            <a:endParaRPr lang="en-IN" sz="2200" dirty="0"/>
          </a:p>
        </p:txBody>
      </p:sp>
      <p:graphicFrame>
        <p:nvGraphicFramePr>
          <p:cNvPr id="8" name="Table 8">
            <a:extLst>
              <a:ext uri="{FF2B5EF4-FFF2-40B4-BE49-F238E27FC236}">
                <a16:creationId xmlns:a16="http://schemas.microsoft.com/office/drawing/2014/main" id="{7EBB5F9A-427F-874A-A2CB-2572BA6A808F}"/>
              </a:ext>
            </a:extLst>
          </p:cNvPr>
          <p:cNvGraphicFramePr>
            <a:graphicFrameLocks noGrp="1"/>
          </p:cNvGraphicFramePr>
          <p:nvPr>
            <p:extLst>
              <p:ext uri="{D42A27DB-BD31-4B8C-83A1-F6EECF244321}">
                <p14:modId xmlns:p14="http://schemas.microsoft.com/office/powerpoint/2010/main" val="364772360"/>
              </p:ext>
            </p:extLst>
          </p:nvPr>
        </p:nvGraphicFramePr>
        <p:xfrm>
          <a:off x="1564820" y="3841401"/>
          <a:ext cx="6096000" cy="12192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794646123"/>
                    </a:ext>
                  </a:extLst>
                </a:gridCol>
                <a:gridCol w="2032000">
                  <a:extLst>
                    <a:ext uri="{9D8B030D-6E8A-4147-A177-3AD203B41FA5}">
                      <a16:colId xmlns:a16="http://schemas.microsoft.com/office/drawing/2014/main" val="3717664264"/>
                    </a:ext>
                  </a:extLst>
                </a:gridCol>
                <a:gridCol w="2032000">
                  <a:extLst>
                    <a:ext uri="{9D8B030D-6E8A-4147-A177-3AD203B41FA5}">
                      <a16:colId xmlns:a16="http://schemas.microsoft.com/office/drawing/2014/main" val="713162789"/>
                    </a:ext>
                  </a:extLst>
                </a:gridCol>
              </a:tblGrid>
              <a:tr h="0">
                <a:tc>
                  <a:txBody>
                    <a:bodyPr/>
                    <a:lstStyle/>
                    <a:p>
                      <a:endParaRPr lang="en-IN" sz="1400" dirty="0"/>
                    </a:p>
                  </a:txBody>
                  <a:tcPr/>
                </a:tc>
                <a:tc>
                  <a:txBody>
                    <a:bodyPr/>
                    <a:lstStyle/>
                    <a:p>
                      <a:pPr algn="ctr"/>
                      <a:r>
                        <a:rPr lang="en-IN" sz="1400" dirty="0"/>
                        <a:t>Expected Returns</a:t>
                      </a:r>
                    </a:p>
                  </a:txBody>
                  <a:tcPr/>
                </a:tc>
                <a:tc>
                  <a:txBody>
                    <a:bodyPr/>
                    <a:lstStyle/>
                    <a:p>
                      <a:pPr algn="ctr"/>
                      <a:r>
                        <a:rPr lang="en-IN" sz="1400" dirty="0"/>
                        <a:t>Standard Deviations</a:t>
                      </a:r>
                    </a:p>
                  </a:txBody>
                  <a:tcPr/>
                </a:tc>
                <a:extLst>
                  <a:ext uri="{0D108BD9-81ED-4DB2-BD59-A6C34878D82A}">
                    <a16:rowId xmlns:a16="http://schemas.microsoft.com/office/drawing/2014/main" val="1415244509"/>
                  </a:ext>
                </a:extLst>
              </a:tr>
              <a:tr h="0">
                <a:tc>
                  <a:txBody>
                    <a:bodyPr/>
                    <a:lstStyle/>
                    <a:p>
                      <a:r>
                        <a:rPr lang="en-IN" sz="1400" dirty="0"/>
                        <a:t>Foreign stocks, </a:t>
                      </a:r>
                      <a:r>
                        <a:rPr lang="en-IN" sz="1400" i="1" dirty="0"/>
                        <a:t>F</a:t>
                      </a:r>
                    </a:p>
                  </a:txBody>
                  <a:tcPr/>
                </a:tc>
                <a:tc>
                  <a:txBody>
                    <a:bodyPr/>
                    <a:lstStyle/>
                    <a:p>
                      <a:pPr algn="ctr"/>
                      <a:r>
                        <a:rPr lang="en-IN" sz="1400" dirty="0"/>
                        <a:t>18%</a:t>
                      </a:r>
                    </a:p>
                  </a:txBody>
                  <a:tcPr/>
                </a:tc>
                <a:tc>
                  <a:txBody>
                    <a:bodyPr/>
                    <a:lstStyle/>
                    <a:p>
                      <a:pPr algn="ctr"/>
                      <a:r>
                        <a:rPr lang="en-IN" sz="1400" dirty="0"/>
                        <a:t>35%</a:t>
                      </a:r>
                    </a:p>
                  </a:txBody>
                  <a:tcPr/>
                </a:tc>
                <a:extLst>
                  <a:ext uri="{0D108BD9-81ED-4DB2-BD59-A6C34878D82A}">
                    <a16:rowId xmlns:a16="http://schemas.microsoft.com/office/drawing/2014/main" val="3440742564"/>
                  </a:ext>
                </a:extLst>
              </a:tr>
              <a:tr h="0">
                <a:tc>
                  <a:txBody>
                    <a:bodyPr/>
                    <a:lstStyle/>
                    <a:p>
                      <a:r>
                        <a:rPr lang="en-IN" sz="1400" dirty="0"/>
                        <a:t>U,S, stocks, </a:t>
                      </a:r>
                      <a:r>
                        <a:rPr lang="en-IN" sz="1400" i="1" dirty="0"/>
                        <a:t>S</a:t>
                      </a:r>
                    </a:p>
                  </a:txBody>
                  <a:tcPr/>
                </a:tc>
                <a:tc>
                  <a:txBody>
                    <a:bodyPr/>
                    <a:lstStyle/>
                    <a:p>
                      <a:pPr algn="ctr"/>
                      <a:r>
                        <a:rPr lang="en-IN" sz="1400" dirty="0"/>
                        <a:t>12</a:t>
                      </a:r>
                    </a:p>
                  </a:txBody>
                  <a:tcPr/>
                </a:tc>
                <a:tc>
                  <a:txBody>
                    <a:bodyPr/>
                    <a:lstStyle/>
                    <a:p>
                      <a:pPr algn="ctr"/>
                      <a:r>
                        <a:rPr lang="en-IN" sz="1400" dirty="0"/>
                        <a:t>22</a:t>
                      </a:r>
                    </a:p>
                  </a:txBody>
                  <a:tcPr/>
                </a:tc>
                <a:extLst>
                  <a:ext uri="{0D108BD9-81ED-4DB2-BD59-A6C34878D82A}">
                    <a16:rowId xmlns:a16="http://schemas.microsoft.com/office/drawing/2014/main" val="525497430"/>
                  </a:ext>
                </a:extLst>
              </a:tr>
              <a:tr h="0">
                <a:tc>
                  <a:txBody>
                    <a:bodyPr/>
                    <a:lstStyle/>
                    <a:p>
                      <a:r>
                        <a:rPr lang="en-IN" sz="1400" dirty="0"/>
                        <a:t>U.S. bonds, </a:t>
                      </a:r>
                      <a:r>
                        <a:rPr lang="en-IN" sz="1400" i="1" dirty="0"/>
                        <a:t>B</a:t>
                      </a:r>
                    </a:p>
                  </a:txBody>
                  <a:tcPr/>
                </a:tc>
                <a:tc>
                  <a:txBody>
                    <a:bodyPr/>
                    <a:lstStyle/>
                    <a:p>
                      <a:pPr algn="ctr"/>
                      <a:r>
                        <a:rPr lang="en-IN" sz="1400" dirty="0"/>
                        <a:t>8</a:t>
                      </a:r>
                    </a:p>
                  </a:txBody>
                  <a:tcPr/>
                </a:tc>
                <a:tc>
                  <a:txBody>
                    <a:bodyPr/>
                    <a:lstStyle/>
                    <a:p>
                      <a:pPr algn="ctr"/>
                      <a:r>
                        <a:rPr lang="en-IN" sz="1400" dirty="0"/>
                        <a:t>14</a:t>
                      </a:r>
                    </a:p>
                  </a:txBody>
                  <a:tcPr/>
                </a:tc>
                <a:extLst>
                  <a:ext uri="{0D108BD9-81ED-4DB2-BD59-A6C34878D82A}">
                    <a16:rowId xmlns:a16="http://schemas.microsoft.com/office/drawing/2014/main" val="1339969541"/>
                  </a:ext>
                </a:extLst>
              </a:tr>
            </a:tbl>
          </a:graphicData>
        </a:graphic>
      </p:graphicFrame>
      <p:sp>
        <p:nvSpPr>
          <p:cNvPr id="4" name="Content Placeholder 3">
            <a:extLst>
              <a:ext uri="{FF2B5EF4-FFF2-40B4-BE49-F238E27FC236}">
                <a16:creationId xmlns:a16="http://schemas.microsoft.com/office/drawing/2014/main" id="{3AAFF1AF-1B18-D785-CC8C-536CA0E45D4D}"/>
              </a:ext>
            </a:extLst>
          </p:cNvPr>
          <p:cNvSpPr>
            <a:spLocks noGrp="1"/>
          </p:cNvSpPr>
          <p:nvPr>
            <p:ph sz="quarter" idx="14"/>
          </p:nvPr>
        </p:nvSpPr>
        <p:spPr>
          <a:xfrm>
            <a:off x="321546" y="5324789"/>
            <a:ext cx="8479554" cy="722644"/>
          </a:xfrm>
        </p:spPr>
        <p:txBody>
          <a:bodyPr/>
          <a:lstStyle/>
          <a:p>
            <a:r>
              <a:rPr lang="en-US" sz="2200" dirty="0"/>
              <a:t>The next slide shows the results of calculating various expected returns and portfolio standard deviations with these three assets.</a:t>
            </a:r>
            <a:endParaRPr lang="en-IN" sz="2200" dirty="0"/>
          </a:p>
        </p:txBody>
      </p:sp>
      <p:sp>
        <p:nvSpPr>
          <p:cNvPr id="7" name="Slide Number Placeholder 6">
            <a:extLst>
              <a:ext uri="{FF2B5EF4-FFF2-40B4-BE49-F238E27FC236}">
                <a16:creationId xmlns:a16="http://schemas.microsoft.com/office/drawing/2014/main" id="{6DFB1096-A1DC-CB3C-E627-1984D1AF3EDE}"/>
              </a:ext>
            </a:extLst>
          </p:cNvPr>
          <p:cNvSpPr>
            <a:spLocks noGrp="1"/>
          </p:cNvSpPr>
          <p:nvPr>
            <p:ph type="sldNum" sz="quarter" idx="10"/>
          </p:nvPr>
        </p:nvSpPr>
        <p:spPr/>
        <p:txBody>
          <a:bodyPr/>
          <a:lstStyle/>
          <a:p>
            <a:fld id="{68151E55-6873-49E2-B8D5-2F265E6F1973}" type="slidenum">
              <a:rPr lang="en-US" smtClean="0"/>
              <a:t>43</a:t>
            </a:fld>
            <a:endParaRPr lang="en-US"/>
          </a:p>
        </p:txBody>
      </p:sp>
    </p:spTree>
    <p:extLst>
      <p:ext uri="{BB962C8B-B14F-4D97-AF65-F5344CB8AC3E}">
        <p14:creationId xmlns:p14="http://schemas.microsoft.com/office/powerpoint/2010/main" val="24290652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522FD-8FC1-FBAC-31F6-548497322061}"/>
              </a:ext>
            </a:extLst>
          </p:cNvPr>
          <p:cNvSpPr>
            <a:spLocks noGrp="1"/>
          </p:cNvSpPr>
          <p:nvPr>
            <p:ph type="title"/>
          </p:nvPr>
        </p:nvSpPr>
        <p:spPr/>
        <p:txBody>
          <a:bodyPr>
            <a:normAutofit fontScale="90000"/>
          </a:bodyPr>
          <a:lstStyle/>
          <a:p>
            <a:r>
              <a:rPr lang="en-US" dirty="0"/>
              <a:t>Risk and Return with Combinations of Assets 1</a:t>
            </a:r>
            <a:endParaRPr lang="en-IN" dirty="0"/>
          </a:p>
        </p:txBody>
      </p:sp>
      <p:pic>
        <p:nvPicPr>
          <p:cNvPr id="8" name="Picture 7" descr="A line graph shows the portfolio expected return versus the portfolio standard deviation.">
            <a:extLst>
              <a:ext uri="{FF2B5EF4-FFF2-40B4-BE49-F238E27FC236}">
                <a16:creationId xmlns:a16="http://schemas.microsoft.com/office/drawing/2014/main" id="{4A07259F-F638-4AA3-CEDA-53C2A78653AD}"/>
              </a:ext>
            </a:extLst>
          </p:cNvPr>
          <p:cNvPicPr>
            <a:picLocks noChangeAspect="1"/>
          </p:cNvPicPr>
          <p:nvPr/>
        </p:nvPicPr>
        <p:blipFill>
          <a:blip r:embed="rId2"/>
          <a:stretch>
            <a:fillRect/>
          </a:stretch>
        </p:blipFill>
        <p:spPr>
          <a:xfrm>
            <a:off x="1229993" y="1410369"/>
            <a:ext cx="6684012" cy="4616735"/>
          </a:xfrm>
          <a:prstGeom prst="rect">
            <a:avLst/>
          </a:prstGeom>
        </p:spPr>
      </p:pic>
      <p:sp>
        <p:nvSpPr>
          <p:cNvPr id="5" name="Text Placeholder 4">
            <a:extLst>
              <a:ext uri="{FF2B5EF4-FFF2-40B4-BE49-F238E27FC236}">
                <a16:creationId xmlns:a16="http://schemas.microsoft.com/office/drawing/2014/main" id="{354ED7DB-A457-C95F-4080-554F8A770D19}"/>
              </a:ext>
            </a:extLst>
          </p:cNvPr>
          <p:cNvSpPr>
            <a:spLocks noGrp="1"/>
          </p:cNvSpPr>
          <p:nvPr>
            <p:ph type="body" sz="quarter" idx="12"/>
          </p:nvPr>
        </p:nvSpPr>
        <p:spPr>
          <a:xfrm>
            <a:off x="2955208" y="6341752"/>
            <a:ext cx="3233584" cy="239829"/>
          </a:xfrm>
        </p:spPr>
        <p:txBody>
          <a:bodyPr/>
          <a:lstStyle/>
          <a:p>
            <a:r>
              <a:rPr lang="en-US" sz="1200" dirty="0">
                <a:hlinkClick r:id="rId3" action="ppaction://hlinksldjump"/>
              </a:rPr>
              <a:t>Access the text alternative for slide images.</a:t>
            </a:r>
          </a:p>
        </p:txBody>
      </p:sp>
      <p:sp>
        <p:nvSpPr>
          <p:cNvPr id="6" name="Slide Number Placeholder 5">
            <a:extLst>
              <a:ext uri="{FF2B5EF4-FFF2-40B4-BE49-F238E27FC236}">
                <a16:creationId xmlns:a16="http://schemas.microsoft.com/office/drawing/2014/main" id="{7852C034-4BF2-BC4C-BD5E-03A4E354DDFE}"/>
              </a:ext>
            </a:extLst>
          </p:cNvPr>
          <p:cNvSpPr>
            <a:spLocks noGrp="1"/>
          </p:cNvSpPr>
          <p:nvPr>
            <p:ph type="sldNum" sz="quarter" idx="4"/>
          </p:nvPr>
        </p:nvSpPr>
        <p:spPr/>
        <p:txBody>
          <a:bodyPr/>
          <a:lstStyle/>
          <a:p>
            <a:fld id="{68151E55-6873-49E2-B8D5-2F265E6F1973}" type="slidenum">
              <a:rPr lang="en-US" smtClean="0"/>
              <a:pPr/>
              <a:t>44</a:t>
            </a:fld>
            <a:endParaRPr lang="en-US" dirty="0"/>
          </a:p>
        </p:txBody>
      </p:sp>
    </p:spTree>
    <p:extLst>
      <p:ext uri="{BB962C8B-B14F-4D97-AF65-F5344CB8AC3E}">
        <p14:creationId xmlns:p14="http://schemas.microsoft.com/office/powerpoint/2010/main" val="38994903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C7DA1-26B5-7F7A-AFF4-0A894835B4FF}"/>
              </a:ext>
            </a:extLst>
          </p:cNvPr>
          <p:cNvSpPr>
            <a:spLocks noGrp="1"/>
          </p:cNvSpPr>
          <p:nvPr>
            <p:ph type="title"/>
          </p:nvPr>
        </p:nvSpPr>
        <p:spPr/>
        <p:txBody>
          <a:bodyPr>
            <a:normAutofit/>
          </a:bodyPr>
          <a:lstStyle/>
          <a:p>
            <a:r>
              <a:rPr lang="en-US" sz="3200" dirty="0"/>
              <a:t>Risk and Return with Multiple Assets, 2.</a:t>
            </a:r>
            <a:endParaRPr lang="en-IN" sz="3200" dirty="0"/>
          </a:p>
        </p:txBody>
      </p:sp>
      <p:sp>
        <p:nvSpPr>
          <p:cNvPr id="3" name="Content Placeholder 2">
            <a:extLst>
              <a:ext uri="{FF2B5EF4-FFF2-40B4-BE49-F238E27FC236}">
                <a16:creationId xmlns:a16="http://schemas.microsoft.com/office/drawing/2014/main" id="{36AFA296-B01B-8053-116D-740B108C2A20}"/>
              </a:ext>
            </a:extLst>
          </p:cNvPr>
          <p:cNvSpPr>
            <a:spLocks noGrp="1"/>
          </p:cNvSpPr>
          <p:nvPr>
            <p:ph sz="quarter" idx="11"/>
          </p:nvPr>
        </p:nvSpPr>
        <p:spPr>
          <a:xfrm>
            <a:off x="342900" y="1276710"/>
            <a:ext cx="3314700" cy="4892978"/>
          </a:xfrm>
        </p:spPr>
        <p:txBody>
          <a:bodyPr/>
          <a:lstStyle/>
          <a:p>
            <a:pPr marL="292608" indent="-292608">
              <a:buFont typeface="Arial" panose="020B0604020202020204" pitchFamily="34" charset="0"/>
              <a:buChar char="•"/>
            </a:pPr>
            <a:r>
              <a:rPr lang="en-US" dirty="0"/>
              <a:t>We use these formulas for portfolio return and variance in the previous slide:</a:t>
            </a:r>
          </a:p>
          <a:p>
            <a:pPr marL="292608" indent="-292608">
              <a:buFont typeface="Arial" panose="020B0604020202020204" pitchFamily="34" charset="0"/>
              <a:buChar char="•"/>
            </a:pPr>
            <a:r>
              <a:rPr lang="en-US" dirty="0"/>
              <a:t>But we </a:t>
            </a:r>
            <a:r>
              <a:rPr lang="en-US" b="1" dirty="0">
                <a:solidFill>
                  <a:srgbClr val="A9131A"/>
                </a:solidFill>
              </a:rPr>
              <a:t>assumed that the asset returns are all uncorrelated with each other.</a:t>
            </a:r>
          </a:p>
          <a:p>
            <a:pPr marL="292608" indent="-292608">
              <a:buFont typeface="Arial" panose="020B0604020202020204" pitchFamily="34" charset="0"/>
              <a:buChar char="•"/>
            </a:pPr>
            <a:r>
              <a:rPr lang="en-US" dirty="0"/>
              <a:t>If so, verify that the portfolio variance becomes:</a:t>
            </a:r>
            <a:endParaRPr lang="en-IN" b="1" dirty="0"/>
          </a:p>
        </p:txBody>
      </p:sp>
      <p:pic>
        <p:nvPicPr>
          <p:cNvPr id="10" name="Picture 9" descr="Arrow leads to sigma sub p squared = X sub F squared sigma sub F squared + X sub s squared sigma sub S squared + X sub B squared sigma sub B squared.">
            <a:extLst>
              <a:ext uri="{FF2B5EF4-FFF2-40B4-BE49-F238E27FC236}">
                <a16:creationId xmlns:a16="http://schemas.microsoft.com/office/drawing/2014/main" id="{B8CB7DD8-9E00-CEAE-7EA4-4A39FDBCCA1A}"/>
              </a:ext>
            </a:extLst>
          </p:cNvPr>
          <p:cNvPicPr>
            <a:picLocks noChangeAspect="1"/>
          </p:cNvPicPr>
          <p:nvPr/>
        </p:nvPicPr>
        <p:blipFill rotWithShape="1">
          <a:blip r:embed="rId3"/>
          <a:srcRect r="11738" b="13447"/>
          <a:stretch/>
        </p:blipFill>
        <p:spPr>
          <a:xfrm>
            <a:off x="3828779" y="2114592"/>
            <a:ext cx="903995" cy="327158"/>
          </a:xfrm>
          <a:prstGeom prst="rect">
            <a:avLst/>
          </a:prstGeom>
        </p:spPr>
      </p:pic>
      <p:graphicFrame>
        <p:nvGraphicFramePr>
          <p:cNvPr id="11" name="Object 10">
            <a:extLst>
              <a:ext uri="{FF2B5EF4-FFF2-40B4-BE49-F238E27FC236}">
                <a16:creationId xmlns:a16="http://schemas.microsoft.com/office/drawing/2014/main" id="{777A2DDC-248E-E82B-07F9-D175624BC306}"/>
              </a:ext>
            </a:extLst>
          </p:cNvPr>
          <p:cNvGraphicFramePr>
            <a:graphicFrameLocks noChangeAspect="1"/>
          </p:cNvGraphicFramePr>
          <p:nvPr>
            <p:extLst>
              <p:ext uri="{D42A27DB-BD31-4B8C-83A1-F6EECF244321}">
                <p14:modId xmlns:p14="http://schemas.microsoft.com/office/powerpoint/2010/main" val="1490278513"/>
              </p:ext>
            </p:extLst>
          </p:nvPr>
        </p:nvGraphicFramePr>
        <p:xfrm>
          <a:off x="4821238" y="1276710"/>
          <a:ext cx="3136900" cy="419100"/>
        </p:xfrm>
        <a:graphic>
          <a:graphicData uri="http://schemas.openxmlformats.org/presentationml/2006/ole">
            <mc:AlternateContent xmlns:mc="http://schemas.openxmlformats.org/markup-compatibility/2006">
              <mc:Choice xmlns:v="urn:schemas-microsoft-com:vml" Requires="v">
                <p:oleObj spid="_x0000_s12302" name="Equation" r:id="rId4" imgW="3136680" imgH="419040" progId="Equation.DSMT4">
                  <p:embed/>
                </p:oleObj>
              </mc:Choice>
              <mc:Fallback>
                <p:oleObj name="Equation" r:id="rId4" imgW="3136680" imgH="419040" progId="Equation.DSMT4">
                  <p:embed/>
                  <p:pic>
                    <p:nvPicPr>
                      <p:cNvPr id="8" name="Object 7">
                        <a:extLst>
                          <a:ext uri="{FF2B5EF4-FFF2-40B4-BE49-F238E27FC236}">
                            <a16:creationId xmlns:a16="http://schemas.microsoft.com/office/drawing/2014/main" id="{68F68337-E45F-E11D-670A-3AC868AE6D51}"/>
                          </a:ext>
                        </a:extLst>
                      </p:cNvPr>
                      <p:cNvPicPr/>
                      <p:nvPr/>
                    </p:nvPicPr>
                    <p:blipFill>
                      <a:blip r:embed="rId5"/>
                      <a:stretch>
                        <a:fillRect/>
                      </a:stretch>
                    </p:blipFill>
                    <p:spPr>
                      <a:xfrm>
                        <a:off x="4821238" y="1276710"/>
                        <a:ext cx="3136900" cy="41910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67524F2B-EB7E-8774-4739-AE9ED148EB54}"/>
              </a:ext>
            </a:extLst>
          </p:cNvPr>
          <p:cNvGraphicFramePr>
            <a:graphicFrameLocks noChangeAspect="1"/>
          </p:cNvGraphicFramePr>
          <p:nvPr>
            <p:extLst>
              <p:ext uri="{D42A27DB-BD31-4B8C-83A1-F6EECF244321}">
                <p14:modId xmlns:p14="http://schemas.microsoft.com/office/powerpoint/2010/main" val="2389737551"/>
              </p:ext>
            </p:extLst>
          </p:nvPr>
        </p:nvGraphicFramePr>
        <p:xfrm>
          <a:off x="4833938" y="2049571"/>
          <a:ext cx="2908300" cy="457200"/>
        </p:xfrm>
        <a:graphic>
          <a:graphicData uri="http://schemas.openxmlformats.org/presentationml/2006/ole">
            <mc:AlternateContent xmlns:mc="http://schemas.openxmlformats.org/markup-compatibility/2006">
              <mc:Choice xmlns:v="urn:schemas-microsoft-com:vml" Requires="v">
                <p:oleObj spid="_x0000_s12303" name="Equation" r:id="rId6" imgW="2908080" imgH="457200" progId="Equation.DSMT4">
                  <p:embed/>
                </p:oleObj>
              </mc:Choice>
              <mc:Fallback>
                <p:oleObj name="Equation" r:id="rId6" imgW="2908080" imgH="457200" progId="Equation.DSMT4">
                  <p:embed/>
                  <p:pic>
                    <p:nvPicPr>
                      <p:cNvPr id="0" name=""/>
                      <p:cNvPicPr/>
                      <p:nvPr/>
                    </p:nvPicPr>
                    <p:blipFill>
                      <a:blip r:embed="rId7"/>
                      <a:stretch>
                        <a:fillRect/>
                      </a:stretch>
                    </p:blipFill>
                    <p:spPr>
                      <a:xfrm>
                        <a:off x="4833938" y="2049571"/>
                        <a:ext cx="2908300" cy="4572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D1789E38-6E18-1E33-1D99-BF151E82F76B}"/>
              </a:ext>
            </a:extLst>
          </p:cNvPr>
          <p:cNvGraphicFramePr>
            <a:graphicFrameLocks noChangeAspect="1"/>
          </p:cNvGraphicFramePr>
          <p:nvPr>
            <p:extLst>
              <p:ext uri="{D42A27DB-BD31-4B8C-83A1-F6EECF244321}">
                <p14:modId xmlns:p14="http://schemas.microsoft.com/office/powerpoint/2010/main" val="2310073276"/>
              </p:ext>
            </p:extLst>
          </p:nvPr>
        </p:nvGraphicFramePr>
        <p:xfrm>
          <a:off x="4852988" y="2644775"/>
          <a:ext cx="3302000" cy="431800"/>
        </p:xfrm>
        <a:graphic>
          <a:graphicData uri="http://schemas.openxmlformats.org/presentationml/2006/ole">
            <mc:AlternateContent xmlns:mc="http://schemas.openxmlformats.org/markup-compatibility/2006">
              <mc:Choice xmlns:v="urn:schemas-microsoft-com:vml" Requires="v">
                <p:oleObj spid="_x0000_s12304" name="Equation" r:id="rId8" imgW="3301920" imgH="431640" progId="Equation.DSMT4">
                  <p:embed/>
                </p:oleObj>
              </mc:Choice>
              <mc:Fallback>
                <p:oleObj name="Equation" r:id="rId8" imgW="3301920" imgH="431640" progId="Equation.DSMT4">
                  <p:embed/>
                  <p:pic>
                    <p:nvPicPr>
                      <p:cNvPr id="0" name=""/>
                      <p:cNvPicPr/>
                      <p:nvPr/>
                    </p:nvPicPr>
                    <p:blipFill>
                      <a:blip r:embed="rId9"/>
                      <a:stretch>
                        <a:fillRect/>
                      </a:stretch>
                    </p:blipFill>
                    <p:spPr>
                      <a:xfrm>
                        <a:off x="4852988" y="2644775"/>
                        <a:ext cx="3302000" cy="43180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43453D38-2C49-0E1A-BBCA-74C5BCE39396}"/>
              </a:ext>
            </a:extLst>
          </p:cNvPr>
          <p:cNvGraphicFramePr>
            <a:graphicFrameLocks noChangeAspect="1"/>
          </p:cNvGraphicFramePr>
          <p:nvPr>
            <p:extLst>
              <p:ext uri="{D42A27DB-BD31-4B8C-83A1-F6EECF244321}">
                <p14:modId xmlns:p14="http://schemas.microsoft.com/office/powerpoint/2010/main" val="3215494934"/>
              </p:ext>
            </p:extLst>
          </p:nvPr>
        </p:nvGraphicFramePr>
        <p:xfrm>
          <a:off x="4852988" y="3111500"/>
          <a:ext cx="3390900" cy="431800"/>
        </p:xfrm>
        <a:graphic>
          <a:graphicData uri="http://schemas.openxmlformats.org/presentationml/2006/ole">
            <mc:AlternateContent xmlns:mc="http://schemas.openxmlformats.org/markup-compatibility/2006">
              <mc:Choice xmlns:v="urn:schemas-microsoft-com:vml" Requires="v">
                <p:oleObj spid="_x0000_s12305" name="Equation" r:id="rId10" imgW="3390840" imgH="431640" progId="Equation.DSMT4">
                  <p:embed/>
                </p:oleObj>
              </mc:Choice>
              <mc:Fallback>
                <p:oleObj name="Equation" r:id="rId10" imgW="3390840" imgH="431640" progId="Equation.DSMT4">
                  <p:embed/>
                  <p:pic>
                    <p:nvPicPr>
                      <p:cNvPr id="0" name=""/>
                      <p:cNvPicPr/>
                      <p:nvPr/>
                    </p:nvPicPr>
                    <p:blipFill>
                      <a:blip r:embed="rId11"/>
                      <a:stretch>
                        <a:fillRect/>
                      </a:stretch>
                    </p:blipFill>
                    <p:spPr>
                      <a:xfrm>
                        <a:off x="4852988" y="3111500"/>
                        <a:ext cx="3390900" cy="43180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61C95450-9067-3BBF-9B4B-60E78F0C8598}"/>
              </a:ext>
            </a:extLst>
          </p:cNvPr>
          <p:cNvGraphicFramePr>
            <a:graphicFrameLocks noChangeAspect="1"/>
          </p:cNvGraphicFramePr>
          <p:nvPr>
            <p:extLst>
              <p:ext uri="{D42A27DB-BD31-4B8C-83A1-F6EECF244321}">
                <p14:modId xmlns:p14="http://schemas.microsoft.com/office/powerpoint/2010/main" val="2760140907"/>
              </p:ext>
            </p:extLst>
          </p:nvPr>
        </p:nvGraphicFramePr>
        <p:xfrm>
          <a:off x="4852988" y="3668726"/>
          <a:ext cx="3365500" cy="431800"/>
        </p:xfrm>
        <a:graphic>
          <a:graphicData uri="http://schemas.openxmlformats.org/presentationml/2006/ole">
            <mc:AlternateContent xmlns:mc="http://schemas.openxmlformats.org/markup-compatibility/2006">
              <mc:Choice xmlns:v="urn:schemas-microsoft-com:vml" Requires="v">
                <p:oleObj spid="_x0000_s12306" name="Equation" r:id="rId12" imgW="3365280" imgH="431640" progId="Equation.DSMT4">
                  <p:embed/>
                </p:oleObj>
              </mc:Choice>
              <mc:Fallback>
                <p:oleObj name="Equation" r:id="rId12" imgW="3365280" imgH="431640" progId="Equation.DSMT4">
                  <p:embed/>
                  <p:pic>
                    <p:nvPicPr>
                      <p:cNvPr id="0" name=""/>
                      <p:cNvPicPr/>
                      <p:nvPr/>
                    </p:nvPicPr>
                    <p:blipFill>
                      <a:blip r:embed="rId13"/>
                      <a:stretch>
                        <a:fillRect/>
                      </a:stretch>
                    </p:blipFill>
                    <p:spPr>
                      <a:xfrm>
                        <a:off x="4852988" y="3668726"/>
                        <a:ext cx="3365500" cy="43180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ECA8B1F3-A073-3179-9CDD-EFC7F952FA43}"/>
              </a:ext>
            </a:extLst>
          </p:cNvPr>
          <p:cNvGraphicFramePr>
            <a:graphicFrameLocks noChangeAspect="1"/>
          </p:cNvGraphicFramePr>
          <p:nvPr>
            <p:extLst>
              <p:ext uri="{D42A27DB-BD31-4B8C-83A1-F6EECF244321}">
                <p14:modId xmlns:p14="http://schemas.microsoft.com/office/powerpoint/2010/main" val="3997300098"/>
              </p:ext>
            </p:extLst>
          </p:nvPr>
        </p:nvGraphicFramePr>
        <p:xfrm>
          <a:off x="5049838" y="4974286"/>
          <a:ext cx="2908300" cy="457200"/>
        </p:xfrm>
        <a:graphic>
          <a:graphicData uri="http://schemas.openxmlformats.org/presentationml/2006/ole">
            <mc:AlternateContent xmlns:mc="http://schemas.openxmlformats.org/markup-compatibility/2006">
              <mc:Choice xmlns:v="urn:schemas-microsoft-com:vml" Requires="v">
                <p:oleObj spid="_x0000_s12307" name="Equation" r:id="rId14" imgW="2907813" imgH="457495" progId="Equation.DSMT4">
                  <p:embed/>
                </p:oleObj>
              </mc:Choice>
              <mc:Fallback>
                <p:oleObj name="Equation" r:id="rId14" imgW="2907813" imgH="457495" progId="Equation.DSMT4">
                  <p:embed/>
                  <p:pic>
                    <p:nvPicPr>
                      <p:cNvPr id="0" name=""/>
                      <p:cNvPicPr/>
                      <p:nvPr/>
                    </p:nvPicPr>
                    <p:blipFill>
                      <a:blip r:embed="rId15"/>
                      <a:stretch>
                        <a:fillRect/>
                      </a:stretch>
                    </p:blipFill>
                    <p:spPr>
                      <a:xfrm>
                        <a:off x="5049838" y="4974286"/>
                        <a:ext cx="2908300" cy="457200"/>
                      </a:xfrm>
                      <a:prstGeom prst="rect">
                        <a:avLst/>
                      </a:prstGeom>
                    </p:spPr>
                  </p:pic>
                </p:oleObj>
              </mc:Fallback>
            </mc:AlternateContent>
          </a:graphicData>
        </a:graphic>
      </p:graphicFrame>
      <p:sp>
        <p:nvSpPr>
          <p:cNvPr id="7" name="Slide Number Placeholder 6">
            <a:extLst>
              <a:ext uri="{FF2B5EF4-FFF2-40B4-BE49-F238E27FC236}">
                <a16:creationId xmlns:a16="http://schemas.microsoft.com/office/drawing/2014/main" id="{649D5F99-D141-4CB3-6EAC-B3AEDCD987A6}"/>
              </a:ext>
            </a:extLst>
          </p:cNvPr>
          <p:cNvSpPr>
            <a:spLocks noGrp="1"/>
          </p:cNvSpPr>
          <p:nvPr>
            <p:ph type="sldNum" sz="quarter" idx="10"/>
          </p:nvPr>
        </p:nvSpPr>
        <p:spPr/>
        <p:txBody>
          <a:bodyPr/>
          <a:lstStyle/>
          <a:p>
            <a:fld id="{68151E55-6873-49E2-B8D5-2F265E6F1973}" type="slidenum">
              <a:rPr lang="en-US" smtClean="0"/>
              <a:t>45</a:t>
            </a:fld>
            <a:endParaRPr lang="en-US"/>
          </a:p>
        </p:txBody>
      </p:sp>
    </p:spTree>
    <p:extLst>
      <p:ext uri="{BB962C8B-B14F-4D97-AF65-F5344CB8AC3E}">
        <p14:creationId xmlns:p14="http://schemas.microsoft.com/office/powerpoint/2010/main" val="36491946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7493A-856B-B122-11E4-5C18FCF1FF49}"/>
              </a:ext>
            </a:extLst>
          </p:cNvPr>
          <p:cNvSpPr>
            <a:spLocks noGrp="1"/>
          </p:cNvSpPr>
          <p:nvPr>
            <p:ph type="title"/>
          </p:nvPr>
        </p:nvSpPr>
        <p:spPr/>
        <p:txBody>
          <a:bodyPr>
            <a:normAutofit/>
          </a:bodyPr>
          <a:lstStyle/>
          <a:p>
            <a:r>
              <a:rPr lang="en-IN" sz="3600" dirty="0"/>
              <a:t>The Markowitz Efficient Frontier</a:t>
            </a:r>
          </a:p>
        </p:txBody>
      </p:sp>
      <p:sp>
        <p:nvSpPr>
          <p:cNvPr id="3" name="Content Placeholder 2">
            <a:extLst>
              <a:ext uri="{FF2B5EF4-FFF2-40B4-BE49-F238E27FC236}">
                <a16:creationId xmlns:a16="http://schemas.microsoft.com/office/drawing/2014/main" id="{F1F99471-71B8-AC8D-D443-F469DBC027BE}"/>
              </a:ext>
            </a:extLst>
          </p:cNvPr>
          <p:cNvSpPr>
            <a:spLocks noGrp="1"/>
          </p:cNvSpPr>
          <p:nvPr>
            <p:ph sz="quarter" idx="11"/>
          </p:nvPr>
        </p:nvSpPr>
        <p:spPr>
          <a:xfrm>
            <a:off x="342900" y="1276709"/>
            <a:ext cx="8458200" cy="3285243"/>
          </a:xfrm>
        </p:spPr>
        <p:txBody>
          <a:bodyPr/>
          <a:lstStyle/>
          <a:p>
            <a:pPr marL="292608" indent="-292608">
              <a:buFont typeface="Arial" panose="020B0604020202020204" pitchFamily="34" charset="0"/>
              <a:buChar char="•"/>
            </a:pPr>
            <a:r>
              <a:rPr lang="en-US" dirty="0"/>
              <a:t>The Markowitz Efficient frontier is the set of portfolios with the maximum return for a given risk </a:t>
            </a:r>
            <a:r>
              <a:rPr lang="en-US" b="1" dirty="0"/>
              <a:t>AND</a:t>
            </a:r>
            <a:r>
              <a:rPr lang="en-US" dirty="0"/>
              <a:t> the minimum risk given a return.</a:t>
            </a:r>
          </a:p>
          <a:p>
            <a:pPr marL="292608" indent="-292608">
              <a:buFont typeface="Arial" panose="020B0604020202020204" pitchFamily="34" charset="0"/>
              <a:buChar char="•"/>
            </a:pPr>
            <a:r>
              <a:rPr lang="en-US" dirty="0"/>
              <a:t>On the plot, the upper left-hand boundary on the plot is the Markowitz efficient frontier. </a:t>
            </a:r>
          </a:p>
          <a:p>
            <a:pPr marL="292608" indent="-292608">
              <a:buFont typeface="Arial" panose="020B0604020202020204" pitchFamily="34" charset="0"/>
              <a:buChar char="•"/>
            </a:pPr>
            <a:r>
              <a:rPr lang="en-US" dirty="0"/>
              <a:t>All the other possible combinations are inefficient. That is, investors would not hold these portfolios because they could get either:</a:t>
            </a:r>
            <a:endParaRPr lang="en-IN" dirty="0"/>
          </a:p>
        </p:txBody>
      </p:sp>
      <p:sp>
        <p:nvSpPr>
          <p:cNvPr id="4" name="Content Placeholder 3">
            <a:extLst>
              <a:ext uri="{FF2B5EF4-FFF2-40B4-BE49-F238E27FC236}">
                <a16:creationId xmlns:a16="http://schemas.microsoft.com/office/drawing/2014/main" id="{2E6D39C1-3A4B-95DB-3012-8E59AEBF1C57}"/>
              </a:ext>
            </a:extLst>
          </p:cNvPr>
          <p:cNvSpPr>
            <a:spLocks noGrp="1"/>
          </p:cNvSpPr>
          <p:nvPr>
            <p:ph sz="quarter" idx="14"/>
          </p:nvPr>
        </p:nvSpPr>
        <p:spPr>
          <a:xfrm>
            <a:off x="1940583" y="4742940"/>
            <a:ext cx="5334419" cy="462106"/>
          </a:xfrm>
        </p:spPr>
        <p:txBody>
          <a:bodyPr/>
          <a:lstStyle/>
          <a:p>
            <a:r>
              <a:rPr lang="en-US" b="1" dirty="0">
                <a:solidFill>
                  <a:srgbClr val="002060"/>
                </a:solidFill>
              </a:rPr>
              <a:t>more return for a given level of risk</a:t>
            </a:r>
            <a:endParaRPr lang="en-IN" b="1" dirty="0">
              <a:solidFill>
                <a:srgbClr val="002060"/>
              </a:solidFill>
            </a:endParaRPr>
          </a:p>
        </p:txBody>
      </p:sp>
      <p:sp>
        <p:nvSpPr>
          <p:cNvPr id="5" name="Content Placeholder 4">
            <a:extLst>
              <a:ext uri="{FF2B5EF4-FFF2-40B4-BE49-F238E27FC236}">
                <a16:creationId xmlns:a16="http://schemas.microsoft.com/office/drawing/2014/main" id="{7D573FE9-2F82-0B6B-FC85-C5BFE7B54798}"/>
              </a:ext>
            </a:extLst>
          </p:cNvPr>
          <p:cNvSpPr>
            <a:spLocks noGrp="1"/>
          </p:cNvSpPr>
          <p:nvPr>
            <p:ph sz="quarter" idx="15"/>
          </p:nvPr>
        </p:nvSpPr>
        <p:spPr>
          <a:xfrm>
            <a:off x="342900" y="5341101"/>
            <a:ext cx="561452" cy="456799"/>
          </a:xfrm>
        </p:spPr>
        <p:txBody>
          <a:bodyPr/>
          <a:lstStyle/>
          <a:p>
            <a:r>
              <a:rPr lang="en-IN" b="1" dirty="0">
                <a:solidFill>
                  <a:srgbClr val="A9131A"/>
                </a:solidFill>
              </a:rPr>
              <a:t>or</a:t>
            </a:r>
          </a:p>
        </p:txBody>
      </p:sp>
      <p:sp>
        <p:nvSpPr>
          <p:cNvPr id="6" name="Content Placeholder 5">
            <a:extLst>
              <a:ext uri="{FF2B5EF4-FFF2-40B4-BE49-F238E27FC236}">
                <a16:creationId xmlns:a16="http://schemas.microsoft.com/office/drawing/2014/main" id="{0E3462CE-A0FE-0336-F329-520CB7D60E86}"/>
              </a:ext>
            </a:extLst>
          </p:cNvPr>
          <p:cNvSpPr>
            <a:spLocks noGrp="1"/>
          </p:cNvSpPr>
          <p:nvPr>
            <p:ph sz="quarter" idx="16"/>
          </p:nvPr>
        </p:nvSpPr>
        <p:spPr>
          <a:xfrm>
            <a:off x="1940583" y="5967010"/>
            <a:ext cx="5233935" cy="433790"/>
          </a:xfrm>
        </p:spPr>
        <p:txBody>
          <a:bodyPr/>
          <a:lstStyle/>
          <a:p>
            <a:r>
              <a:rPr lang="en-US" b="1" dirty="0">
                <a:solidFill>
                  <a:srgbClr val="002060"/>
                </a:solidFill>
              </a:rPr>
              <a:t>less risk for a given level of return.</a:t>
            </a:r>
            <a:endParaRPr lang="en-IN" b="1" dirty="0">
              <a:solidFill>
                <a:srgbClr val="002060"/>
              </a:solidFill>
            </a:endParaRPr>
          </a:p>
        </p:txBody>
      </p:sp>
      <p:sp>
        <p:nvSpPr>
          <p:cNvPr id="11" name="Slide Number Placeholder 10">
            <a:extLst>
              <a:ext uri="{FF2B5EF4-FFF2-40B4-BE49-F238E27FC236}">
                <a16:creationId xmlns:a16="http://schemas.microsoft.com/office/drawing/2014/main" id="{D3D4C7E6-1774-C1F7-C7E3-DECEF526A447}"/>
              </a:ext>
            </a:extLst>
          </p:cNvPr>
          <p:cNvSpPr>
            <a:spLocks noGrp="1"/>
          </p:cNvSpPr>
          <p:nvPr>
            <p:ph type="sldNum" sz="quarter" idx="10"/>
          </p:nvPr>
        </p:nvSpPr>
        <p:spPr/>
        <p:txBody>
          <a:bodyPr/>
          <a:lstStyle/>
          <a:p>
            <a:fld id="{68151E55-6873-49E2-B8D5-2F265E6F1973}" type="slidenum">
              <a:rPr lang="en-US" smtClean="0"/>
              <a:t>46</a:t>
            </a:fld>
            <a:endParaRPr lang="en-US" dirty="0"/>
          </a:p>
        </p:txBody>
      </p:sp>
    </p:spTree>
    <p:extLst>
      <p:ext uri="{BB962C8B-B14F-4D97-AF65-F5344CB8AC3E}">
        <p14:creationId xmlns:p14="http://schemas.microsoft.com/office/powerpoint/2010/main" val="31291907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17A60-E827-8610-9323-AB3A1D5546F6}"/>
              </a:ext>
            </a:extLst>
          </p:cNvPr>
          <p:cNvSpPr>
            <a:spLocks noGrp="1"/>
          </p:cNvSpPr>
          <p:nvPr>
            <p:ph type="title"/>
          </p:nvPr>
        </p:nvSpPr>
        <p:spPr/>
        <p:txBody>
          <a:bodyPr>
            <a:normAutofit/>
          </a:bodyPr>
          <a:lstStyle/>
          <a:p>
            <a:r>
              <a:rPr lang="en-IN" dirty="0"/>
              <a:t>Useful Internet Sites</a:t>
            </a:r>
          </a:p>
        </p:txBody>
      </p:sp>
      <p:sp>
        <p:nvSpPr>
          <p:cNvPr id="3" name="Content Placeholder 2">
            <a:extLst>
              <a:ext uri="{FF2B5EF4-FFF2-40B4-BE49-F238E27FC236}">
                <a16:creationId xmlns:a16="http://schemas.microsoft.com/office/drawing/2014/main" id="{C2DAC1F6-1EC4-6712-E40E-B745F8C06414}"/>
              </a:ext>
            </a:extLst>
          </p:cNvPr>
          <p:cNvSpPr>
            <a:spLocks noGrp="1"/>
          </p:cNvSpPr>
          <p:nvPr>
            <p:ph sz="quarter" idx="11"/>
          </p:nvPr>
        </p:nvSpPr>
        <p:spPr/>
        <p:txBody>
          <a:bodyPr/>
          <a:lstStyle/>
          <a:p>
            <a:pPr marL="292608" indent="-292608">
              <a:buFont typeface="Arial" panose="020B0604020202020204" pitchFamily="34" charset="0"/>
              <a:buChar char="•"/>
            </a:pPr>
            <a:r>
              <a:rPr lang="en-US" dirty="0">
                <a:hlinkClick r:id="rId2"/>
              </a:rPr>
              <a:t>www.earningswhispers.com</a:t>
            </a:r>
            <a:r>
              <a:rPr lang="en-US" dirty="0"/>
              <a:t> (source for expected returns)</a:t>
            </a:r>
          </a:p>
          <a:p>
            <a:pPr marL="292608" indent="-292608">
              <a:buFont typeface="Arial" panose="020B0604020202020204" pitchFamily="34" charset="0"/>
              <a:buChar char="•"/>
            </a:pPr>
            <a:r>
              <a:rPr lang="en-US" dirty="0">
                <a:hlinkClick r:id="rId3"/>
              </a:rPr>
              <a:t>www.investopedia.com </a:t>
            </a:r>
            <a:r>
              <a:rPr lang="en-US" dirty="0"/>
              <a:t>(for more on risk measures)</a:t>
            </a:r>
          </a:p>
          <a:p>
            <a:pPr marL="292608" indent="-292608">
              <a:buFont typeface="Arial" panose="020B0604020202020204" pitchFamily="34" charset="0"/>
              <a:buChar char="•"/>
            </a:pPr>
            <a:r>
              <a:rPr lang="en-US" dirty="0">
                <a:hlinkClick r:id="rId4"/>
              </a:rPr>
              <a:t>www.teachmefinance.com </a:t>
            </a:r>
            <a:r>
              <a:rPr lang="en-US" dirty="0"/>
              <a:t>(also contains more on risk measure)</a:t>
            </a:r>
          </a:p>
          <a:p>
            <a:pPr marL="292608" indent="-292608">
              <a:buFont typeface="Arial" panose="020B0604020202020204" pitchFamily="34" charset="0"/>
              <a:buChar char="•"/>
            </a:pPr>
            <a:r>
              <a:rPr lang="en-US" dirty="0">
                <a:hlinkClick r:id="rId5"/>
              </a:rPr>
              <a:t>www.moneychimp.com </a:t>
            </a:r>
            <a:r>
              <a:rPr lang="en-US" dirty="0"/>
              <a:t>(review modern portfolio theory)</a:t>
            </a:r>
          </a:p>
          <a:p>
            <a:pPr marL="292608" indent="-292608">
              <a:buFont typeface="Arial" panose="020B0604020202020204" pitchFamily="34" charset="0"/>
              <a:buChar char="•"/>
            </a:pPr>
            <a:r>
              <a:rPr lang="en-US" dirty="0">
                <a:hlinkClick r:id="rId6"/>
              </a:rPr>
              <a:t>www.efficientfrontier.com </a:t>
            </a:r>
            <a:r>
              <a:rPr lang="en-US" dirty="0"/>
              <a:t>(check out the reading list)</a:t>
            </a:r>
          </a:p>
          <a:p>
            <a:pPr marL="292608" indent="-292608">
              <a:buFont typeface="Arial" panose="020B0604020202020204" pitchFamily="34" charset="0"/>
              <a:buChar char="•"/>
            </a:pPr>
            <a:r>
              <a:rPr lang="en-US" dirty="0">
                <a:hlinkClick r:id="rId7" action="ppaction://hlinkfile"/>
              </a:rPr>
              <a:t>jmdinvestment.blogspot.com </a:t>
            </a:r>
            <a:r>
              <a:rPr lang="en-US" dirty="0"/>
              <a:t>(reference for current financial information)</a:t>
            </a:r>
            <a:endParaRPr lang="en-IN" dirty="0"/>
          </a:p>
        </p:txBody>
      </p:sp>
      <p:sp>
        <p:nvSpPr>
          <p:cNvPr id="6" name="Slide Number Placeholder 5">
            <a:extLst>
              <a:ext uri="{FF2B5EF4-FFF2-40B4-BE49-F238E27FC236}">
                <a16:creationId xmlns:a16="http://schemas.microsoft.com/office/drawing/2014/main" id="{A19DFE57-60B0-0F1A-0D63-06015F69A365}"/>
              </a:ext>
            </a:extLst>
          </p:cNvPr>
          <p:cNvSpPr>
            <a:spLocks noGrp="1"/>
          </p:cNvSpPr>
          <p:nvPr>
            <p:ph type="sldNum" sz="quarter" idx="4"/>
          </p:nvPr>
        </p:nvSpPr>
        <p:spPr/>
        <p:txBody>
          <a:bodyPr/>
          <a:lstStyle/>
          <a:p>
            <a:fld id="{68151E55-6873-49E2-B8D5-2F265E6F1973}" type="slidenum">
              <a:rPr lang="en-US" smtClean="0"/>
              <a:pPr/>
              <a:t>47</a:t>
            </a:fld>
            <a:endParaRPr lang="en-US" dirty="0"/>
          </a:p>
        </p:txBody>
      </p:sp>
    </p:spTree>
    <p:extLst>
      <p:ext uri="{BB962C8B-B14F-4D97-AF65-F5344CB8AC3E}">
        <p14:creationId xmlns:p14="http://schemas.microsoft.com/office/powerpoint/2010/main" val="774236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7393F-E6FB-EAAB-CBFF-CB35638F3C0C}"/>
              </a:ext>
            </a:extLst>
          </p:cNvPr>
          <p:cNvSpPr>
            <a:spLocks noGrp="1"/>
          </p:cNvSpPr>
          <p:nvPr>
            <p:ph type="title"/>
          </p:nvPr>
        </p:nvSpPr>
        <p:spPr/>
        <p:txBody>
          <a:bodyPr>
            <a:normAutofit/>
          </a:bodyPr>
          <a:lstStyle/>
          <a:p>
            <a:r>
              <a:rPr lang="en-IN" sz="3600" dirty="0"/>
              <a:t>Chapter Review, 1.</a:t>
            </a:r>
          </a:p>
        </p:txBody>
      </p:sp>
      <p:sp>
        <p:nvSpPr>
          <p:cNvPr id="3" name="Content Placeholder 2">
            <a:extLst>
              <a:ext uri="{FF2B5EF4-FFF2-40B4-BE49-F238E27FC236}">
                <a16:creationId xmlns:a16="http://schemas.microsoft.com/office/drawing/2014/main" id="{81A08774-41F7-C123-68FB-5308908087C8}"/>
              </a:ext>
            </a:extLst>
          </p:cNvPr>
          <p:cNvSpPr>
            <a:spLocks noGrp="1"/>
          </p:cNvSpPr>
          <p:nvPr>
            <p:ph sz="quarter" idx="11"/>
          </p:nvPr>
        </p:nvSpPr>
        <p:spPr>
          <a:xfrm>
            <a:off x="342900" y="1276709"/>
            <a:ext cx="8458200" cy="1506683"/>
          </a:xfrm>
        </p:spPr>
        <p:txBody>
          <a:bodyPr/>
          <a:lstStyle/>
          <a:p>
            <a:r>
              <a:rPr lang="en-US" dirty="0"/>
              <a:t>Expected Returns and Variances.</a:t>
            </a:r>
          </a:p>
          <a:p>
            <a:pPr marL="292608" indent="-292608">
              <a:buFont typeface="Arial" panose="020B0604020202020204" pitchFamily="34" charset="0"/>
              <a:buChar char="•"/>
            </a:pPr>
            <a:r>
              <a:rPr lang="en-US" dirty="0"/>
              <a:t>Expected returns.</a:t>
            </a:r>
          </a:p>
          <a:p>
            <a:pPr marL="292608" indent="-292608">
              <a:buFont typeface="Arial" panose="020B0604020202020204" pitchFamily="34" charset="0"/>
              <a:buChar char="•"/>
            </a:pPr>
            <a:r>
              <a:rPr lang="en-US" dirty="0"/>
              <a:t>Calculating the variance.</a:t>
            </a:r>
            <a:endParaRPr lang="en-IN" dirty="0"/>
          </a:p>
        </p:txBody>
      </p:sp>
      <p:sp>
        <p:nvSpPr>
          <p:cNvPr id="4" name="Content Placeholder 3">
            <a:extLst>
              <a:ext uri="{FF2B5EF4-FFF2-40B4-BE49-F238E27FC236}">
                <a16:creationId xmlns:a16="http://schemas.microsoft.com/office/drawing/2014/main" id="{E8E4090B-DCDF-3027-74C2-DB49E8EF67B1}"/>
              </a:ext>
            </a:extLst>
          </p:cNvPr>
          <p:cNvSpPr>
            <a:spLocks noGrp="1"/>
          </p:cNvSpPr>
          <p:nvPr>
            <p:ph sz="quarter" idx="14"/>
          </p:nvPr>
        </p:nvSpPr>
        <p:spPr>
          <a:xfrm>
            <a:off x="342900" y="2976827"/>
            <a:ext cx="8458200" cy="2027252"/>
          </a:xfrm>
        </p:spPr>
        <p:txBody>
          <a:bodyPr/>
          <a:lstStyle/>
          <a:p>
            <a:r>
              <a:rPr lang="en-IN" dirty="0"/>
              <a:t>Portfolios</a:t>
            </a:r>
          </a:p>
          <a:p>
            <a:pPr marL="292608" indent="-292608">
              <a:buFont typeface="Arial" panose="020B0604020202020204" pitchFamily="34" charset="0"/>
              <a:buChar char="•"/>
            </a:pPr>
            <a:r>
              <a:rPr lang="en-IN" dirty="0"/>
              <a:t>Portfolio weights.</a:t>
            </a:r>
          </a:p>
          <a:p>
            <a:pPr marL="292608" indent="-292608">
              <a:buFont typeface="Arial" panose="020B0604020202020204" pitchFamily="34" charset="0"/>
              <a:buChar char="•"/>
            </a:pPr>
            <a:r>
              <a:rPr lang="en-IN" dirty="0"/>
              <a:t>Portfolio expected returns.</a:t>
            </a:r>
          </a:p>
          <a:p>
            <a:pPr marL="292608" indent="-292608">
              <a:buFont typeface="Arial" panose="020B0604020202020204" pitchFamily="34" charset="0"/>
              <a:buChar char="•"/>
            </a:pPr>
            <a:r>
              <a:rPr lang="en-IN" dirty="0"/>
              <a:t>Portfolio variance.</a:t>
            </a:r>
          </a:p>
        </p:txBody>
      </p:sp>
      <p:sp>
        <p:nvSpPr>
          <p:cNvPr id="7" name="Slide Number Placeholder 6">
            <a:extLst>
              <a:ext uri="{FF2B5EF4-FFF2-40B4-BE49-F238E27FC236}">
                <a16:creationId xmlns:a16="http://schemas.microsoft.com/office/drawing/2014/main" id="{2A9C5791-8093-8919-6565-FBB19881CD91}"/>
              </a:ext>
            </a:extLst>
          </p:cNvPr>
          <p:cNvSpPr>
            <a:spLocks noGrp="1"/>
          </p:cNvSpPr>
          <p:nvPr>
            <p:ph type="sldNum" sz="quarter" idx="10"/>
          </p:nvPr>
        </p:nvSpPr>
        <p:spPr/>
        <p:txBody>
          <a:bodyPr/>
          <a:lstStyle/>
          <a:p>
            <a:fld id="{68151E55-6873-49E2-B8D5-2F265E6F1973}" type="slidenum">
              <a:rPr lang="en-US" smtClean="0"/>
              <a:t>48</a:t>
            </a:fld>
            <a:endParaRPr lang="en-US"/>
          </a:p>
        </p:txBody>
      </p:sp>
    </p:spTree>
    <p:extLst>
      <p:ext uri="{BB962C8B-B14F-4D97-AF65-F5344CB8AC3E}">
        <p14:creationId xmlns:p14="http://schemas.microsoft.com/office/powerpoint/2010/main" val="18452205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FA0E0-5EA4-45F2-7A48-64F87E658DE9}"/>
              </a:ext>
            </a:extLst>
          </p:cNvPr>
          <p:cNvSpPr>
            <a:spLocks noGrp="1"/>
          </p:cNvSpPr>
          <p:nvPr>
            <p:ph type="title"/>
          </p:nvPr>
        </p:nvSpPr>
        <p:spPr/>
        <p:txBody>
          <a:bodyPr>
            <a:normAutofit/>
          </a:bodyPr>
          <a:lstStyle/>
          <a:p>
            <a:r>
              <a:rPr lang="en-IN" sz="3600" dirty="0"/>
              <a:t>Chapter Review, 2. </a:t>
            </a:r>
          </a:p>
        </p:txBody>
      </p:sp>
      <p:sp>
        <p:nvSpPr>
          <p:cNvPr id="3" name="Content Placeholder 2">
            <a:extLst>
              <a:ext uri="{FF2B5EF4-FFF2-40B4-BE49-F238E27FC236}">
                <a16:creationId xmlns:a16="http://schemas.microsoft.com/office/drawing/2014/main" id="{17EB390D-4328-EEA2-C623-9049A8DAF9CF}"/>
              </a:ext>
            </a:extLst>
          </p:cNvPr>
          <p:cNvSpPr>
            <a:spLocks noGrp="1"/>
          </p:cNvSpPr>
          <p:nvPr>
            <p:ph sz="quarter" idx="11"/>
          </p:nvPr>
        </p:nvSpPr>
        <p:spPr>
          <a:xfrm>
            <a:off x="342900" y="1276710"/>
            <a:ext cx="8458200" cy="1446394"/>
          </a:xfrm>
        </p:spPr>
        <p:txBody>
          <a:bodyPr/>
          <a:lstStyle/>
          <a:p>
            <a:r>
              <a:rPr lang="en-US" dirty="0"/>
              <a:t>Diversification and Portfolio Risk.</a:t>
            </a:r>
          </a:p>
          <a:p>
            <a:pPr marL="292608" indent="-292608">
              <a:buFont typeface="Arial" panose="020B0604020202020204" pitchFamily="34" charset="0"/>
              <a:buChar char="•"/>
            </a:pPr>
            <a:r>
              <a:rPr lang="en-US" dirty="0"/>
              <a:t>The principle of diversification.</a:t>
            </a:r>
          </a:p>
          <a:p>
            <a:pPr marL="292608" indent="-292608">
              <a:buFont typeface="Arial" panose="020B0604020202020204" pitchFamily="34" charset="0"/>
              <a:buChar char="•"/>
            </a:pPr>
            <a:r>
              <a:rPr lang="en-US" dirty="0"/>
              <a:t>The fallacy of time diversification.</a:t>
            </a:r>
            <a:endParaRPr lang="en-IN" dirty="0"/>
          </a:p>
        </p:txBody>
      </p:sp>
      <p:sp>
        <p:nvSpPr>
          <p:cNvPr id="4" name="Content Placeholder 3">
            <a:extLst>
              <a:ext uri="{FF2B5EF4-FFF2-40B4-BE49-F238E27FC236}">
                <a16:creationId xmlns:a16="http://schemas.microsoft.com/office/drawing/2014/main" id="{C3B43E52-DD6C-CC73-C117-D4038D567D48}"/>
              </a:ext>
            </a:extLst>
          </p:cNvPr>
          <p:cNvSpPr>
            <a:spLocks noGrp="1"/>
          </p:cNvSpPr>
          <p:nvPr>
            <p:ph sz="quarter" idx="14"/>
          </p:nvPr>
        </p:nvSpPr>
        <p:spPr>
          <a:xfrm>
            <a:off x="342900" y="2916383"/>
            <a:ext cx="8458200" cy="1936971"/>
          </a:xfrm>
        </p:spPr>
        <p:txBody>
          <a:bodyPr/>
          <a:lstStyle/>
          <a:p>
            <a:r>
              <a:rPr lang="en-US" dirty="0"/>
              <a:t>Correlation and Diversification.</a:t>
            </a:r>
          </a:p>
          <a:p>
            <a:pPr marL="292608" indent="-292608">
              <a:buFont typeface="Arial" panose="020B0604020202020204" pitchFamily="34" charset="0"/>
              <a:buChar char="•"/>
            </a:pPr>
            <a:r>
              <a:rPr lang="en-US" dirty="0"/>
              <a:t>Why diversification works.</a:t>
            </a:r>
          </a:p>
          <a:p>
            <a:pPr marL="292608" indent="-292608">
              <a:buFont typeface="Arial" panose="020B0604020202020204" pitchFamily="34" charset="0"/>
              <a:buChar char="•"/>
            </a:pPr>
            <a:r>
              <a:rPr lang="en-US" dirty="0"/>
              <a:t>Calculating portfolio risk.</a:t>
            </a:r>
          </a:p>
          <a:p>
            <a:pPr marL="292608" indent="-292608">
              <a:buFont typeface="Arial" panose="020B0604020202020204" pitchFamily="34" charset="0"/>
              <a:buChar char="•"/>
            </a:pPr>
            <a:r>
              <a:rPr lang="en-US" dirty="0"/>
              <a:t>More on correlation and the risk-return trade-off.</a:t>
            </a:r>
            <a:endParaRPr lang="en-IN" dirty="0"/>
          </a:p>
        </p:txBody>
      </p:sp>
      <p:sp>
        <p:nvSpPr>
          <p:cNvPr id="8" name="Content Placeholder 7">
            <a:extLst>
              <a:ext uri="{FF2B5EF4-FFF2-40B4-BE49-F238E27FC236}">
                <a16:creationId xmlns:a16="http://schemas.microsoft.com/office/drawing/2014/main" id="{A7C07DFB-D227-AB7A-3915-8D2803E3679F}"/>
              </a:ext>
            </a:extLst>
          </p:cNvPr>
          <p:cNvSpPr>
            <a:spLocks noGrp="1"/>
          </p:cNvSpPr>
          <p:nvPr>
            <p:ph sz="quarter" idx="15"/>
          </p:nvPr>
        </p:nvSpPr>
        <p:spPr>
          <a:xfrm>
            <a:off x="342900" y="5033857"/>
            <a:ext cx="8458200" cy="948735"/>
          </a:xfrm>
        </p:spPr>
        <p:txBody>
          <a:bodyPr/>
          <a:lstStyle/>
          <a:p>
            <a:r>
              <a:rPr lang="en-US" dirty="0"/>
              <a:t>The Markowitz Efficient Frontier.</a:t>
            </a:r>
          </a:p>
          <a:p>
            <a:pPr marL="292608" indent="-292608">
              <a:buFont typeface="Arial" panose="020B0604020202020204" pitchFamily="34" charset="0"/>
              <a:buChar char="•"/>
            </a:pPr>
            <a:r>
              <a:rPr lang="en-US" dirty="0"/>
              <a:t>Risk and return with multiple assets.</a:t>
            </a:r>
            <a:endParaRPr lang="en-IN" dirty="0"/>
          </a:p>
        </p:txBody>
      </p:sp>
      <p:sp>
        <p:nvSpPr>
          <p:cNvPr id="7" name="Slide Number Placeholder 6">
            <a:extLst>
              <a:ext uri="{FF2B5EF4-FFF2-40B4-BE49-F238E27FC236}">
                <a16:creationId xmlns:a16="http://schemas.microsoft.com/office/drawing/2014/main" id="{1CF48435-6E7C-6006-85B9-F11D75F1A074}"/>
              </a:ext>
            </a:extLst>
          </p:cNvPr>
          <p:cNvSpPr>
            <a:spLocks noGrp="1"/>
          </p:cNvSpPr>
          <p:nvPr>
            <p:ph type="sldNum" sz="quarter" idx="10"/>
          </p:nvPr>
        </p:nvSpPr>
        <p:spPr/>
        <p:txBody>
          <a:bodyPr/>
          <a:lstStyle/>
          <a:p>
            <a:fld id="{68151E55-6873-49E2-B8D5-2F265E6F1973}" type="slidenum">
              <a:rPr lang="en-US" smtClean="0"/>
              <a:t>49</a:t>
            </a:fld>
            <a:endParaRPr lang="en-US"/>
          </a:p>
        </p:txBody>
      </p:sp>
    </p:spTree>
    <p:extLst>
      <p:ext uri="{BB962C8B-B14F-4D97-AF65-F5344CB8AC3E}">
        <p14:creationId xmlns:p14="http://schemas.microsoft.com/office/powerpoint/2010/main" val="1418361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DCA34-6674-AC5E-6FA4-406E32E395B5}"/>
              </a:ext>
            </a:extLst>
          </p:cNvPr>
          <p:cNvSpPr>
            <a:spLocks noGrp="1"/>
          </p:cNvSpPr>
          <p:nvPr>
            <p:ph type="title"/>
          </p:nvPr>
        </p:nvSpPr>
        <p:spPr/>
        <p:txBody>
          <a:bodyPr/>
          <a:lstStyle/>
          <a:p>
            <a:r>
              <a:rPr lang="en-IN" dirty="0"/>
              <a:t>Diversification and Asset Allocation</a:t>
            </a:r>
          </a:p>
        </p:txBody>
      </p:sp>
      <p:sp>
        <p:nvSpPr>
          <p:cNvPr id="3" name="Content Placeholder 2">
            <a:extLst>
              <a:ext uri="{FF2B5EF4-FFF2-40B4-BE49-F238E27FC236}">
                <a16:creationId xmlns:a16="http://schemas.microsoft.com/office/drawing/2014/main" id="{003BB676-8B56-5A19-1EAC-ACE9C8AB5AAC}"/>
              </a:ext>
            </a:extLst>
          </p:cNvPr>
          <p:cNvSpPr>
            <a:spLocks noGrp="1"/>
          </p:cNvSpPr>
          <p:nvPr>
            <p:ph sz="quarter" idx="11"/>
          </p:nvPr>
        </p:nvSpPr>
        <p:spPr>
          <a:xfrm>
            <a:off x="342899" y="1276709"/>
            <a:ext cx="8539843" cy="4971691"/>
          </a:xfrm>
        </p:spPr>
        <p:txBody>
          <a:bodyPr/>
          <a:lstStyle/>
          <a:p>
            <a:r>
              <a:rPr lang="en-US" dirty="0"/>
              <a:t>Our goal in this chapter is to examine the role of diversification and asset allocation in investing.</a:t>
            </a:r>
          </a:p>
          <a:p>
            <a:r>
              <a:rPr lang="en-US" dirty="0"/>
              <a:t>In the early 19</a:t>
            </a:r>
            <a:r>
              <a:rPr lang="en-US" sz="100" dirty="0"/>
              <a:t> </a:t>
            </a:r>
            <a:r>
              <a:rPr lang="en-US" dirty="0"/>
              <a:t>50s, Professor Harry Markowitz was the first to examine the role and impact of diversification.</a:t>
            </a:r>
          </a:p>
          <a:p>
            <a:r>
              <a:rPr lang="en-US" dirty="0"/>
              <a:t>Based on his work, we will see how diversification works, and we can be sure that we have “efficiently diversified portfolios.”</a:t>
            </a:r>
          </a:p>
          <a:p>
            <a:pPr marL="292608" indent="-292608">
              <a:buFont typeface="Arial" panose="020B0604020202020204" pitchFamily="34" charset="0"/>
              <a:buChar char="•"/>
            </a:pPr>
            <a:r>
              <a:rPr lang="en-US" dirty="0"/>
              <a:t>An efficiently diversified portfolio is one that has the highest expected return, given its risk.</a:t>
            </a:r>
          </a:p>
          <a:p>
            <a:pPr marL="292608" indent="-292608">
              <a:buFont typeface="Arial" panose="020B0604020202020204" pitchFamily="34" charset="0"/>
              <a:buChar char="•"/>
            </a:pPr>
            <a:r>
              <a:rPr lang="en-US" dirty="0"/>
              <a:t>You must be aware that diversification concerns expected returns.</a:t>
            </a:r>
            <a:endParaRPr lang="en-IN" dirty="0"/>
          </a:p>
        </p:txBody>
      </p:sp>
      <p:sp>
        <p:nvSpPr>
          <p:cNvPr id="6" name="Slide Number Placeholder 5">
            <a:extLst>
              <a:ext uri="{FF2B5EF4-FFF2-40B4-BE49-F238E27FC236}">
                <a16:creationId xmlns:a16="http://schemas.microsoft.com/office/drawing/2014/main" id="{43BBF4BD-BB26-6FCA-6FB8-071473D8B681}"/>
              </a:ext>
            </a:extLst>
          </p:cNvPr>
          <p:cNvSpPr>
            <a:spLocks noGrp="1"/>
          </p:cNvSpPr>
          <p:nvPr>
            <p:ph type="sldNum" sz="quarter" idx="4"/>
          </p:nvPr>
        </p:nvSpPr>
        <p:spPr/>
        <p:txBody>
          <a:bodyPr/>
          <a:lstStyle/>
          <a:p>
            <a:fld id="{68151E55-6873-49E2-B8D5-2F265E6F1973}" type="slidenum">
              <a:rPr lang="en-US" smtClean="0"/>
              <a:pPr/>
              <a:t>5</a:t>
            </a:fld>
            <a:endParaRPr lang="en-US" dirty="0"/>
          </a:p>
        </p:txBody>
      </p:sp>
    </p:spTree>
    <p:extLst>
      <p:ext uri="{BB962C8B-B14F-4D97-AF65-F5344CB8AC3E}">
        <p14:creationId xmlns:p14="http://schemas.microsoft.com/office/powerpoint/2010/main" val="29933231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F92C4D4-C867-4E2F-BF62-33A518B42728}"/>
              </a:ext>
            </a:extLst>
          </p:cNvPr>
          <p:cNvSpPr>
            <a:spLocks noGrp="1"/>
          </p:cNvSpPr>
          <p:nvPr>
            <p:ph type="title"/>
          </p:nvPr>
        </p:nvSpPr>
        <p:spPr/>
        <p:txBody>
          <a:bodyPr/>
          <a:lstStyle/>
          <a:p>
            <a:r>
              <a:rPr lang="en-US" noProof="0" dirty="0"/>
              <a:t>End of Main Content</a:t>
            </a:r>
          </a:p>
        </p:txBody>
      </p:sp>
      <p:sp>
        <p:nvSpPr>
          <p:cNvPr id="4" name="Content Placeholder 3">
            <a:extLst>
              <a:ext uri="{FF2B5EF4-FFF2-40B4-BE49-F238E27FC236}">
                <a16:creationId xmlns:a16="http://schemas.microsoft.com/office/drawing/2014/main" id="{9946A61A-BFE6-4A7C-8D2C-21B89B6A8546}"/>
              </a:ext>
            </a:extLst>
          </p:cNvPr>
          <p:cNvSpPr>
            <a:spLocks noGrp="1"/>
          </p:cNvSpPr>
          <p:nvPr>
            <p:ph sz="quarter" idx="10"/>
          </p:nvPr>
        </p:nvSpPr>
        <p:spPr>
          <a:xfrm>
            <a:off x="218768" y="6526389"/>
            <a:ext cx="8715375" cy="315310"/>
          </a:xfrm>
        </p:spPr>
        <p:txBody>
          <a:bodyPr/>
          <a:lstStyle/>
          <a:p>
            <a:r>
              <a:rPr lang="en-US" sz="1200" dirty="0"/>
              <a:t>© McGraw Hill LLC. All rights reserved. No reproduction or distribution without the prior written consent of McGraw Hill LLC.</a:t>
            </a:r>
          </a:p>
        </p:txBody>
      </p:sp>
    </p:spTree>
    <p:extLst>
      <p:ext uri="{BB962C8B-B14F-4D97-AF65-F5344CB8AC3E}">
        <p14:creationId xmlns:p14="http://schemas.microsoft.com/office/powerpoint/2010/main" val="38482663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FA828-439D-7AE2-2EF4-ABFDF2C54FFE}"/>
              </a:ext>
            </a:extLst>
          </p:cNvPr>
          <p:cNvSpPr>
            <a:spLocks noGrp="1"/>
          </p:cNvSpPr>
          <p:nvPr>
            <p:ph type="title"/>
          </p:nvPr>
        </p:nvSpPr>
        <p:spPr/>
        <p:txBody>
          <a:bodyPr/>
          <a:lstStyle/>
          <a:p>
            <a:r>
              <a:rPr lang="en-US" dirty="0"/>
              <a:t>Accessibility Content: Text Alternatives For Images</a:t>
            </a:r>
          </a:p>
        </p:txBody>
      </p:sp>
      <p:sp>
        <p:nvSpPr>
          <p:cNvPr id="3" name="Slide Number Placeholder 2">
            <a:extLst>
              <a:ext uri="{FF2B5EF4-FFF2-40B4-BE49-F238E27FC236}">
                <a16:creationId xmlns:a16="http://schemas.microsoft.com/office/drawing/2014/main" id="{9A04510C-46C7-0363-E88C-648C94B03AA7}"/>
              </a:ext>
            </a:extLst>
          </p:cNvPr>
          <p:cNvSpPr>
            <a:spLocks noGrp="1"/>
          </p:cNvSpPr>
          <p:nvPr>
            <p:ph type="sldNum" sz="quarter" idx="10"/>
          </p:nvPr>
        </p:nvSpPr>
        <p:spPr/>
        <p:txBody>
          <a:bodyPr/>
          <a:lstStyle/>
          <a:p>
            <a:r>
              <a:rPr lang="en-US" sz="800" dirty="0"/>
              <a:t>51</a:t>
            </a:r>
          </a:p>
        </p:txBody>
      </p:sp>
    </p:spTree>
    <p:extLst>
      <p:ext uri="{BB962C8B-B14F-4D97-AF65-F5344CB8AC3E}">
        <p14:creationId xmlns:p14="http://schemas.microsoft.com/office/powerpoint/2010/main" val="10236131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55FB7-C6B9-5BC8-F927-DE10797309A1}"/>
              </a:ext>
            </a:extLst>
          </p:cNvPr>
          <p:cNvSpPr>
            <a:spLocks noGrp="1"/>
          </p:cNvSpPr>
          <p:nvPr>
            <p:ph type="title"/>
          </p:nvPr>
        </p:nvSpPr>
        <p:spPr/>
        <p:txBody>
          <a:bodyPr>
            <a:noAutofit/>
          </a:bodyPr>
          <a:lstStyle/>
          <a:p>
            <a:r>
              <a:rPr lang="en-US" dirty="0"/>
              <a:t>Example: Calculating Expected Returns and Variances: Equal State Probabilities – Text Alternative</a:t>
            </a:r>
          </a:p>
        </p:txBody>
      </p:sp>
      <p:sp>
        <p:nvSpPr>
          <p:cNvPr id="3" name="Text Placeholder 2">
            <a:extLst>
              <a:ext uri="{FF2B5EF4-FFF2-40B4-BE49-F238E27FC236}">
                <a16:creationId xmlns:a16="http://schemas.microsoft.com/office/drawing/2014/main" id="{963B3A7D-CF1B-9C3D-E724-15C891850E82}"/>
              </a:ext>
            </a:extLst>
          </p:cNvPr>
          <p:cNvSpPr>
            <a:spLocks noGrp="1"/>
          </p:cNvSpPr>
          <p:nvPr>
            <p:ph type="body" sz="quarter" idx="14"/>
          </p:nvPr>
        </p:nvSpPr>
        <p:spPr/>
        <p:txBody>
          <a:bodyPr/>
          <a:lstStyle/>
          <a:p>
            <a:r>
              <a:rPr lang="en-US" dirty="0">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6AB66151-6238-CBAB-E5A5-1D5157F54B14}"/>
              </a:ext>
            </a:extLst>
          </p:cNvPr>
          <p:cNvSpPr>
            <a:spLocks noGrp="1"/>
          </p:cNvSpPr>
          <p:nvPr>
            <p:ph sz="quarter" idx="11"/>
          </p:nvPr>
        </p:nvSpPr>
        <p:spPr/>
        <p:txBody>
          <a:bodyPr>
            <a:normAutofit fontScale="85000" lnSpcReduction="20000"/>
          </a:bodyPr>
          <a:lstStyle/>
          <a:p>
            <a:r>
              <a:rPr lang="en-US" dirty="0"/>
              <a:t>Calculating Expected Returns. The table consists of 6 columns and 3 rows. The column headings are State of the Economy, probability of state economics, star cents, and J Pod. The column heading star cents is subdivided into return if state occurs and product 2 times 3. The column heading J pod is subdivided into return if state occurs and product 2 times 5. The row entries are as follows. Row 1. State of the economy: Recession. Probability of State of Economy: 0.50. Return if State Occurs: negative 0.20. Product 2 times 3: negative 0.10. Return if State occurs: 0.30. Product 2 times 5: 0.15. Row 2. State of the economy: Boom. Probability of State of Economy: 0.50. Return if State Occurs: 0.70. Product 2 times 3: 0.35. Return if State occurs: 0.10. Product 2 times 5: 0.05. Row 3. Sum: 1. E (R e t) = 0.25. E (R e t): 0.20. Calculating Variance of Expected Returns. The table consists of 6 columns and 3 rows. The column headings are State of the Economy, probability of State Economics, and Star Cents. The column heading Star Cents is subdivided into Return if state occurs, expected return, difference 3 minus 4, squared 5 times 5, and product 2 times 6. The row entries are as follows. Row 1. State of Economy: Recession. Probability of State of Economics: 0.50. Return if state occurs: negative 0.20. Expected return: 0.25. Difference 3 minus 4: negative 0.45. Squared 5 times 5: 0.2025. Product 2 times 6: 0.10125. Row 2. State of Economy: Boom. Probability of State of Economics: 0.50. Return if state occurs: 0.70. Expected return: 0.25. Difference 3 minus 4: 0.45. Squared 5 times 5: 0.2025. Product 2 times 6: 0.10125. Sum. Recession + Boom = 1.00. Sum = the variance: 0.10125 + 0.10125 = 0.20250. Standard deviation: 0.45. Note that the lower part of the spreadsheet is only for Star cents. What would you get for J pod?</a:t>
            </a:r>
          </a:p>
        </p:txBody>
      </p:sp>
      <p:sp>
        <p:nvSpPr>
          <p:cNvPr id="5" name="Text Placeholder 4">
            <a:extLst>
              <a:ext uri="{FF2B5EF4-FFF2-40B4-BE49-F238E27FC236}">
                <a16:creationId xmlns:a16="http://schemas.microsoft.com/office/drawing/2014/main" id="{D95595EC-A170-5531-672F-B8603FB14BAF}"/>
              </a:ext>
            </a:extLst>
          </p:cNvPr>
          <p:cNvSpPr>
            <a:spLocks noGrp="1"/>
          </p:cNvSpPr>
          <p:nvPr>
            <p:ph type="body" sz="quarter" idx="15"/>
          </p:nvPr>
        </p:nvSpPr>
        <p:spPr/>
        <p:txBody>
          <a:bodyPr/>
          <a:lstStyle/>
          <a:p>
            <a:pPr algn="ctr"/>
            <a:r>
              <a:rPr lang="en-US" dirty="0">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7B5675B7-99AB-024C-E03F-D0DF550F3B5F}"/>
              </a:ext>
            </a:extLst>
          </p:cNvPr>
          <p:cNvSpPr>
            <a:spLocks noGrp="1"/>
          </p:cNvSpPr>
          <p:nvPr>
            <p:ph type="sldNum" sz="quarter" idx="10"/>
          </p:nvPr>
        </p:nvSpPr>
        <p:spPr/>
        <p:txBody>
          <a:bodyPr/>
          <a:lstStyle/>
          <a:p>
            <a:fld id="{68151E55-6873-49E2-B8D5-2F265E6F1973}" type="slidenum">
              <a:rPr lang="en-US" sz="800" smtClean="0"/>
              <a:t>52</a:t>
            </a:fld>
            <a:endParaRPr lang="en-US" sz="800" dirty="0"/>
          </a:p>
        </p:txBody>
      </p:sp>
    </p:spTree>
    <p:extLst>
      <p:ext uri="{BB962C8B-B14F-4D97-AF65-F5344CB8AC3E}">
        <p14:creationId xmlns:p14="http://schemas.microsoft.com/office/powerpoint/2010/main" val="240177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55FB7-C6B9-5BC8-F927-DE10797309A1}"/>
              </a:ext>
            </a:extLst>
          </p:cNvPr>
          <p:cNvSpPr>
            <a:spLocks noGrp="1"/>
          </p:cNvSpPr>
          <p:nvPr>
            <p:ph type="title"/>
          </p:nvPr>
        </p:nvSpPr>
        <p:spPr/>
        <p:txBody>
          <a:bodyPr>
            <a:noAutofit/>
          </a:bodyPr>
          <a:lstStyle/>
          <a:p>
            <a:r>
              <a:rPr lang="en-US" sz="2800" dirty="0"/>
              <a:t>Example: Calculating Portfolio Expected Returns – Text Alternative</a:t>
            </a:r>
          </a:p>
        </p:txBody>
      </p:sp>
      <p:sp>
        <p:nvSpPr>
          <p:cNvPr id="3" name="Text Placeholder 2">
            <a:extLst>
              <a:ext uri="{FF2B5EF4-FFF2-40B4-BE49-F238E27FC236}">
                <a16:creationId xmlns:a16="http://schemas.microsoft.com/office/drawing/2014/main" id="{963B3A7D-CF1B-9C3D-E724-15C891850E82}"/>
              </a:ext>
            </a:extLst>
          </p:cNvPr>
          <p:cNvSpPr>
            <a:spLocks noGrp="1"/>
          </p:cNvSpPr>
          <p:nvPr>
            <p:ph type="body" sz="quarter" idx="14"/>
          </p:nvPr>
        </p:nvSpPr>
        <p:spPr/>
        <p:txBody>
          <a:bodyPr/>
          <a:lstStyle/>
          <a:p>
            <a:r>
              <a:rPr lang="en-US" dirty="0">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6AB66151-6238-CBAB-E5A5-1D5157F54B14}"/>
              </a:ext>
            </a:extLst>
          </p:cNvPr>
          <p:cNvSpPr>
            <a:spLocks noGrp="1"/>
          </p:cNvSpPr>
          <p:nvPr>
            <p:ph sz="quarter" idx="11"/>
          </p:nvPr>
        </p:nvSpPr>
        <p:spPr/>
        <p:txBody>
          <a:bodyPr>
            <a:normAutofit lnSpcReduction="10000"/>
          </a:bodyPr>
          <a:lstStyle/>
          <a:p>
            <a:r>
              <a:rPr lang="en-US" dirty="0"/>
              <a:t>The column headings are the State of Economy, Probability of State, Star cents return if state occurs, Portfolio weight in Star cents, Star cents contribution product: 3 times 4, J pod return if State occurs, Portfolio weight in J pod, J pod contribution product 6 times 7, Sum 5 + 8, and portfolio return product 2 times 9. The row entries are as follows. Row 1. State of Economy: Recession. Probability of State: 0.50. Star cents return if state occurs: negative 0.20. Portfolio weight in Star cents: 0.50. Star cents contribution product 3 times 4: negative 0.10. J pod returns if state occurs: 0.30. Portfolio weight in J pod: 0.50. J pod contribution product 6 times 7:0.15. Sum (5) + (8): 0.05. Portfolio return product 2 times 9: 0.025. Row 2. State of Economy: Boom. Probability of State: 0.50. Star cents return if state occurs: 0.70. Portfolio weight in Star cents: 0.50. Star cents contribution product 3 times 4: 0.35. J pod returns if state occurs: 0.10. Portfolio weight in J pod: 0.50. J pod contribution product 6 times 7:0.05. Sum (5) + (8): 0.40. Portfolio return product 2 times 9: 0.200. Sum: 0.50 + 0.50 = 1.00. This sum is Expected Portfolio Return: 0.225.</a:t>
            </a:r>
          </a:p>
        </p:txBody>
      </p:sp>
      <p:sp>
        <p:nvSpPr>
          <p:cNvPr id="5" name="Text Placeholder 4">
            <a:extLst>
              <a:ext uri="{FF2B5EF4-FFF2-40B4-BE49-F238E27FC236}">
                <a16:creationId xmlns:a16="http://schemas.microsoft.com/office/drawing/2014/main" id="{D95595EC-A170-5531-672F-B8603FB14BAF}"/>
              </a:ext>
            </a:extLst>
          </p:cNvPr>
          <p:cNvSpPr>
            <a:spLocks noGrp="1"/>
          </p:cNvSpPr>
          <p:nvPr>
            <p:ph type="body" sz="quarter" idx="15"/>
          </p:nvPr>
        </p:nvSpPr>
        <p:spPr/>
        <p:txBody>
          <a:bodyPr/>
          <a:lstStyle/>
          <a:p>
            <a:pPr algn="ctr"/>
            <a:r>
              <a:rPr lang="en-US" dirty="0">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7B5675B7-99AB-024C-E03F-D0DF550F3B5F}"/>
              </a:ext>
            </a:extLst>
          </p:cNvPr>
          <p:cNvSpPr>
            <a:spLocks noGrp="1"/>
          </p:cNvSpPr>
          <p:nvPr>
            <p:ph type="sldNum" sz="quarter" idx="10"/>
          </p:nvPr>
        </p:nvSpPr>
        <p:spPr/>
        <p:txBody>
          <a:bodyPr/>
          <a:lstStyle/>
          <a:p>
            <a:fld id="{68151E55-6873-49E2-B8D5-2F265E6F1973}" type="slidenum">
              <a:rPr lang="en-US" sz="800" smtClean="0"/>
              <a:t>53</a:t>
            </a:fld>
            <a:endParaRPr lang="en-US" sz="800" dirty="0"/>
          </a:p>
        </p:txBody>
      </p:sp>
    </p:spTree>
    <p:extLst>
      <p:ext uri="{BB962C8B-B14F-4D97-AF65-F5344CB8AC3E}">
        <p14:creationId xmlns:p14="http://schemas.microsoft.com/office/powerpoint/2010/main" val="37563398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55FB7-C6B9-5BC8-F927-DE10797309A1}"/>
              </a:ext>
            </a:extLst>
          </p:cNvPr>
          <p:cNvSpPr>
            <a:spLocks noGrp="1"/>
          </p:cNvSpPr>
          <p:nvPr>
            <p:ph type="title"/>
          </p:nvPr>
        </p:nvSpPr>
        <p:spPr/>
        <p:txBody>
          <a:bodyPr>
            <a:noAutofit/>
          </a:bodyPr>
          <a:lstStyle/>
          <a:p>
            <a:r>
              <a:rPr lang="en-US" sz="2800" dirty="0"/>
              <a:t>Example: Calculating Variance of Portfolio Expected Returns – Text Alternative</a:t>
            </a:r>
          </a:p>
        </p:txBody>
      </p:sp>
      <p:sp>
        <p:nvSpPr>
          <p:cNvPr id="3" name="Text Placeholder 2">
            <a:extLst>
              <a:ext uri="{FF2B5EF4-FFF2-40B4-BE49-F238E27FC236}">
                <a16:creationId xmlns:a16="http://schemas.microsoft.com/office/drawing/2014/main" id="{963B3A7D-CF1B-9C3D-E724-15C891850E82}"/>
              </a:ext>
            </a:extLst>
          </p:cNvPr>
          <p:cNvSpPr>
            <a:spLocks noGrp="1"/>
          </p:cNvSpPr>
          <p:nvPr>
            <p:ph type="body" sz="quarter" idx="14"/>
          </p:nvPr>
        </p:nvSpPr>
        <p:spPr/>
        <p:txBody>
          <a:bodyPr/>
          <a:lstStyle/>
          <a:p>
            <a:r>
              <a:rPr lang="en-US" dirty="0">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6AB66151-6238-CBAB-E5A5-1D5157F54B14}"/>
              </a:ext>
            </a:extLst>
          </p:cNvPr>
          <p:cNvSpPr>
            <a:spLocks noGrp="1"/>
          </p:cNvSpPr>
          <p:nvPr>
            <p:ph sz="quarter" idx="11"/>
          </p:nvPr>
        </p:nvSpPr>
        <p:spPr/>
        <p:txBody>
          <a:bodyPr>
            <a:normAutofit/>
          </a:bodyPr>
          <a:lstStyle/>
          <a:p>
            <a:r>
              <a:rPr lang="en-US" dirty="0"/>
              <a:t>The Excel sheet lists the state of the Economy, Probability of State, State occurs, Expected Return, Difference 3 minus 4, Squared 5 times 5, and product 2 times 6. The row entries are as follows. Row 1. State of Economy: Recession. Probability of State: 0.50. State occurs: 0.050. Expected Return: 0.225. Difference 3 minus 4: negative 0.18. Squared 5 times 5: 0.0306. Product 2 times 6: 0.01531. Row 2. State of Economy: Boom. Probability of State: 0.50. State occurs: 0.400. Expected Return: 0.225. Difference 3 minus 4: 0.18. Squared 5 times 5: 0.030625. Product 2 times 6: 0.01531. The sum of Variance: 0.03063. Standard deviation: 0.175. The portfolio standard deviation is 17.5%.</a:t>
            </a:r>
          </a:p>
        </p:txBody>
      </p:sp>
      <p:sp>
        <p:nvSpPr>
          <p:cNvPr id="5" name="Text Placeholder 4">
            <a:extLst>
              <a:ext uri="{FF2B5EF4-FFF2-40B4-BE49-F238E27FC236}">
                <a16:creationId xmlns:a16="http://schemas.microsoft.com/office/drawing/2014/main" id="{D95595EC-A170-5531-672F-B8603FB14BAF}"/>
              </a:ext>
            </a:extLst>
          </p:cNvPr>
          <p:cNvSpPr>
            <a:spLocks noGrp="1"/>
          </p:cNvSpPr>
          <p:nvPr>
            <p:ph type="body" sz="quarter" idx="15"/>
          </p:nvPr>
        </p:nvSpPr>
        <p:spPr/>
        <p:txBody>
          <a:bodyPr/>
          <a:lstStyle/>
          <a:p>
            <a:pPr algn="ctr"/>
            <a:r>
              <a:rPr lang="en-US" dirty="0">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7B5675B7-99AB-024C-E03F-D0DF550F3B5F}"/>
              </a:ext>
            </a:extLst>
          </p:cNvPr>
          <p:cNvSpPr>
            <a:spLocks noGrp="1"/>
          </p:cNvSpPr>
          <p:nvPr>
            <p:ph type="sldNum" sz="quarter" idx="10"/>
          </p:nvPr>
        </p:nvSpPr>
        <p:spPr/>
        <p:txBody>
          <a:bodyPr/>
          <a:lstStyle/>
          <a:p>
            <a:fld id="{68151E55-6873-49E2-B8D5-2F265E6F1973}" type="slidenum">
              <a:rPr lang="en-US" sz="800" smtClean="0"/>
              <a:t>54</a:t>
            </a:fld>
            <a:endParaRPr lang="en-US" sz="800" dirty="0"/>
          </a:p>
        </p:txBody>
      </p:sp>
    </p:spTree>
    <p:extLst>
      <p:ext uri="{BB962C8B-B14F-4D97-AF65-F5344CB8AC3E}">
        <p14:creationId xmlns:p14="http://schemas.microsoft.com/office/powerpoint/2010/main" val="37407140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55FB7-C6B9-5BC8-F927-DE10797309A1}"/>
              </a:ext>
            </a:extLst>
          </p:cNvPr>
          <p:cNvSpPr>
            <a:spLocks noGrp="1"/>
          </p:cNvSpPr>
          <p:nvPr>
            <p:ph type="title"/>
          </p:nvPr>
        </p:nvSpPr>
        <p:spPr/>
        <p:txBody>
          <a:bodyPr>
            <a:noAutofit/>
          </a:bodyPr>
          <a:lstStyle/>
          <a:p>
            <a:r>
              <a:rPr lang="en-US" sz="2800" dirty="0"/>
              <a:t>Example 2 Calculating Variance of Portfolio Expected Returns – Text Alternative</a:t>
            </a:r>
          </a:p>
        </p:txBody>
      </p:sp>
      <p:sp>
        <p:nvSpPr>
          <p:cNvPr id="3" name="Text Placeholder 2">
            <a:extLst>
              <a:ext uri="{FF2B5EF4-FFF2-40B4-BE49-F238E27FC236}">
                <a16:creationId xmlns:a16="http://schemas.microsoft.com/office/drawing/2014/main" id="{963B3A7D-CF1B-9C3D-E724-15C891850E82}"/>
              </a:ext>
            </a:extLst>
          </p:cNvPr>
          <p:cNvSpPr>
            <a:spLocks noGrp="1"/>
          </p:cNvSpPr>
          <p:nvPr>
            <p:ph type="body" sz="quarter" idx="14"/>
          </p:nvPr>
        </p:nvSpPr>
        <p:spPr/>
        <p:txBody>
          <a:bodyPr/>
          <a:lstStyle/>
          <a:p>
            <a:r>
              <a:rPr lang="en-US" dirty="0">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6AB66151-6238-CBAB-E5A5-1D5157F54B14}"/>
              </a:ext>
            </a:extLst>
          </p:cNvPr>
          <p:cNvSpPr>
            <a:spLocks noGrp="1"/>
          </p:cNvSpPr>
          <p:nvPr>
            <p:ph sz="quarter" idx="11"/>
          </p:nvPr>
        </p:nvSpPr>
        <p:spPr/>
        <p:txBody>
          <a:bodyPr>
            <a:normAutofit/>
          </a:bodyPr>
          <a:lstStyle/>
          <a:p>
            <a:r>
              <a:rPr lang="en-US" dirty="0"/>
              <a:t>The table consists of 7 columns and 3 rows. The column headings are State of the Economy, probability of State, Return if state occurs, expected return, difference 3 minus 4, squared 5 times 5, and product 2 times 6. The row entries are as follows. Row 1. State of Economy: Recession. Probability of State of Economics: 0.50. Return if state occurs: 0.209. Expected return: 0.209. Difference 3 minus 4: 0. Squared 5 times 5: 0. Product 2 times 6: 0. Row 2. State of Economy: Boom. Probability of State of Economics: 0.50. Return if state occurs: 0.209. Expected return: 0.209. Difference 3 minus 4: 0. Squared 5 times 5: 0. Product 2 times 6: 0. Sum. Recession + Boom = 1.00. Sum = the variance: 0. Standard deviation: 0. </a:t>
            </a:r>
          </a:p>
        </p:txBody>
      </p:sp>
      <p:sp>
        <p:nvSpPr>
          <p:cNvPr id="5" name="Text Placeholder 4">
            <a:extLst>
              <a:ext uri="{FF2B5EF4-FFF2-40B4-BE49-F238E27FC236}">
                <a16:creationId xmlns:a16="http://schemas.microsoft.com/office/drawing/2014/main" id="{D95595EC-A170-5531-672F-B8603FB14BAF}"/>
              </a:ext>
            </a:extLst>
          </p:cNvPr>
          <p:cNvSpPr>
            <a:spLocks noGrp="1"/>
          </p:cNvSpPr>
          <p:nvPr>
            <p:ph type="body" sz="quarter" idx="15"/>
          </p:nvPr>
        </p:nvSpPr>
        <p:spPr/>
        <p:txBody>
          <a:bodyPr/>
          <a:lstStyle/>
          <a:p>
            <a:pPr algn="ctr"/>
            <a:r>
              <a:rPr lang="en-US" dirty="0">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7B5675B7-99AB-024C-E03F-D0DF550F3B5F}"/>
              </a:ext>
            </a:extLst>
          </p:cNvPr>
          <p:cNvSpPr>
            <a:spLocks noGrp="1"/>
          </p:cNvSpPr>
          <p:nvPr>
            <p:ph type="sldNum" sz="quarter" idx="10"/>
          </p:nvPr>
        </p:nvSpPr>
        <p:spPr/>
        <p:txBody>
          <a:bodyPr/>
          <a:lstStyle/>
          <a:p>
            <a:fld id="{68151E55-6873-49E2-B8D5-2F265E6F1973}" type="slidenum">
              <a:rPr lang="en-US" sz="800" smtClean="0"/>
              <a:t>55</a:t>
            </a:fld>
            <a:endParaRPr lang="en-US" sz="800" dirty="0"/>
          </a:p>
        </p:txBody>
      </p:sp>
    </p:spTree>
    <p:extLst>
      <p:ext uri="{BB962C8B-B14F-4D97-AF65-F5344CB8AC3E}">
        <p14:creationId xmlns:p14="http://schemas.microsoft.com/office/powerpoint/2010/main" val="38661130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55FB7-C6B9-5BC8-F927-DE10797309A1}"/>
              </a:ext>
            </a:extLst>
          </p:cNvPr>
          <p:cNvSpPr>
            <a:spLocks noGrp="1"/>
          </p:cNvSpPr>
          <p:nvPr>
            <p:ph type="title"/>
          </p:nvPr>
        </p:nvSpPr>
        <p:spPr/>
        <p:txBody>
          <a:bodyPr>
            <a:noAutofit/>
          </a:bodyPr>
          <a:lstStyle/>
          <a:p>
            <a:r>
              <a:rPr lang="en-IN" sz="2800" dirty="0"/>
              <a:t>Diversification and Risk 2</a:t>
            </a:r>
            <a:r>
              <a:rPr lang="en-US" sz="2800" dirty="0"/>
              <a:t> – Text Alternative</a:t>
            </a:r>
          </a:p>
        </p:txBody>
      </p:sp>
      <p:sp>
        <p:nvSpPr>
          <p:cNvPr id="3" name="Text Placeholder 2">
            <a:extLst>
              <a:ext uri="{FF2B5EF4-FFF2-40B4-BE49-F238E27FC236}">
                <a16:creationId xmlns:a16="http://schemas.microsoft.com/office/drawing/2014/main" id="{963B3A7D-CF1B-9C3D-E724-15C891850E82}"/>
              </a:ext>
            </a:extLst>
          </p:cNvPr>
          <p:cNvSpPr>
            <a:spLocks noGrp="1"/>
          </p:cNvSpPr>
          <p:nvPr>
            <p:ph type="body" sz="quarter" idx="14"/>
          </p:nvPr>
        </p:nvSpPr>
        <p:spPr/>
        <p:txBody>
          <a:bodyPr/>
          <a:lstStyle/>
          <a:p>
            <a:r>
              <a:rPr lang="en-US" dirty="0">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6AB66151-6238-CBAB-E5A5-1D5157F54B14}"/>
              </a:ext>
            </a:extLst>
          </p:cNvPr>
          <p:cNvSpPr>
            <a:spLocks noGrp="1"/>
          </p:cNvSpPr>
          <p:nvPr>
            <p:ph sz="quarter" idx="11"/>
          </p:nvPr>
        </p:nvSpPr>
        <p:spPr/>
        <p:txBody>
          <a:bodyPr>
            <a:normAutofit/>
          </a:bodyPr>
          <a:lstStyle/>
          <a:p>
            <a:r>
              <a:rPr lang="en-US" sz="2400" dirty="0"/>
              <a:t>The y-axis of the area chart shows the average annual standard deviation in percentage and the x-axis shows the number of stocks in the portfolio. The y-axis ranges from 1 to 49.2. The x-axis ranges from 1 to 1,000. The rectangular area for non diversifiable risk has the following estimated values. (1, 19.2), (10, 19.2), (20, 19.2), (30, 19.2), (30, 19.2), (40, 19.2), and (1000, 19.2). The concave-up decreasing area for diversifiable risk above it has the following estimated values. (1, 49.2), (10, 23.9), and (1000, 19.2). </a:t>
            </a:r>
          </a:p>
        </p:txBody>
      </p:sp>
      <p:sp>
        <p:nvSpPr>
          <p:cNvPr id="5" name="Text Placeholder 4">
            <a:extLst>
              <a:ext uri="{FF2B5EF4-FFF2-40B4-BE49-F238E27FC236}">
                <a16:creationId xmlns:a16="http://schemas.microsoft.com/office/drawing/2014/main" id="{D95595EC-A170-5531-672F-B8603FB14BAF}"/>
              </a:ext>
            </a:extLst>
          </p:cNvPr>
          <p:cNvSpPr>
            <a:spLocks noGrp="1"/>
          </p:cNvSpPr>
          <p:nvPr>
            <p:ph type="body" sz="quarter" idx="15"/>
          </p:nvPr>
        </p:nvSpPr>
        <p:spPr/>
        <p:txBody>
          <a:bodyPr/>
          <a:lstStyle/>
          <a:p>
            <a:pPr algn="ctr"/>
            <a:r>
              <a:rPr lang="en-US" dirty="0">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7B5675B7-99AB-024C-E03F-D0DF550F3B5F}"/>
              </a:ext>
            </a:extLst>
          </p:cNvPr>
          <p:cNvSpPr>
            <a:spLocks noGrp="1"/>
          </p:cNvSpPr>
          <p:nvPr>
            <p:ph type="sldNum" sz="quarter" idx="10"/>
          </p:nvPr>
        </p:nvSpPr>
        <p:spPr/>
        <p:txBody>
          <a:bodyPr/>
          <a:lstStyle/>
          <a:p>
            <a:fld id="{68151E55-6873-49E2-B8D5-2F265E6F1973}" type="slidenum">
              <a:rPr lang="en-US" sz="800" smtClean="0"/>
              <a:t>56</a:t>
            </a:fld>
            <a:endParaRPr lang="en-US" sz="800" dirty="0"/>
          </a:p>
        </p:txBody>
      </p:sp>
    </p:spTree>
    <p:extLst>
      <p:ext uri="{BB962C8B-B14F-4D97-AF65-F5344CB8AC3E}">
        <p14:creationId xmlns:p14="http://schemas.microsoft.com/office/powerpoint/2010/main" val="40854113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55FB7-C6B9-5BC8-F927-DE10797309A1}"/>
              </a:ext>
            </a:extLst>
          </p:cNvPr>
          <p:cNvSpPr>
            <a:spLocks noGrp="1"/>
          </p:cNvSpPr>
          <p:nvPr>
            <p:ph type="title"/>
          </p:nvPr>
        </p:nvSpPr>
        <p:spPr/>
        <p:txBody>
          <a:bodyPr>
            <a:noAutofit/>
          </a:bodyPr>
          <a:lstStyle/>
          <a:p>
            <a:r>
              <a:rPr lang="en-IN" sz="2800" dirty="0"/>
              <a:t>Why Diversification Works 3</a:t>
            </a:r>
            <a:r>
              <a:rPr lang="en-US" sz="2800" dirty="0"/>
              <a:t> – Text Alternative</a:t>
            </a:r>
          </a:p>
        </p:txBody>
      </p:sp>
      <p:sp>
        <p:nvSpPr>
          <p:cNvPr id="3" name="Text Placeholder 2">
            <a:extLst>
              <a:ext uri="{FF2B5EF4-FFF2-40B4-BE49-F238E27FC236}">
                <a16:creationId xmlns:a16="http://schemas.microsoft.com/office/drawing/2014/main" id="{963B3A7D-CF1B-9C3D-E724-15C891850E82}"/>
              </a:ext>
            </a:extLst>
          </p:cNvPr>
          <p:cNvSpPr>
            <a:spLocks noGrp="1"/>
          </p:cNvSpPr>
          <p:nvPr>
            <p:ph type="body" sz="quarter" idx="14"/>
          </p:nvPr>
        </p:nvSpPr>
        <p:spPr/>
        <p:txBody>
          <a:bodyPr/>
          <a:lstStyle/>
          <a:p>
            <a:r>
              <a:rPr lang="en-US" dirty="0">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6AB66151-6238-CBAB-E5A5-1D5157F54B14}"/>
              </a:ext>
            </a:extLst>
          </p:cNvPr>
          <p:cNvSpPr>
            <a:spLocks noGrp="1"/>
          </p:cNvSpPr>
          <p:nvPr>
            <p:ph sz="quarter" idx="11"/>
          </p:nvPr>
        </p:nvSpPr>
        <p:spPr/>
        <p:txBody>
          <a:bodyPr>
            <a:normAutofit fontScale="70000" lnSpcReduction="20000"/>
          </a:bodyPr>
          <a:lstStyle/>
          <a:p>
            <a:r>
              <a:rPr lang="en-US" sz="2400" dirty="0"/>
              <a:t>The y-axis of the three line graphs shows returns and the x-axis shows time. The left graph is titled Perfect positive correlation C o r </a:t>
            </a:r>
            <a:r>
              <a:rPr lang="en-US" sz="2400" dirty="0" err="1"/>
              <a:t>r</a:t>
            </a:r>
            <a:r>
              <a:rPr lang="en-US" sz="2400" dirty="0"/>
              <a:t> (R sub A, R sub B) equals plus 1. There are two overlapping sinusoidal curves labeled A and B that start above 0 on the y-axis. The amplitude of curve A is lesser than the amplitude of curve B. A point on the middle crest of curve B is labeled 1 and a point on the middle crest of curve A is labeled 2. The text below the graph reads as follows. Both the return on security A and the return on security B are higher than average at the same time. Both the return on security A and the return on security b are lower than average at the same time. The middle graph is titled perfect negative correlation C o r </a:t>
            </a:r>
            <a:r>
              <a:rPr lang="en-US" sz="2400" dirty="0" err="1"/>
              <a:t>r</a:t>
            </a:r>
            <a:r>
              <a:rPr lang="en-US" sz="2400" dirty="0"/>
              <a:t> (R sub A, R sub B) equals negative 1. There is a sinusoidal curve labeled B that starts below 0 on the y-axis. There is another overlapping sinusoidal curve labeled A that starts above 0 on the y-axis. The amplitude of curve A is lesser than the amplitude of curve B. The text below the graph reads as follows. Security A has a higher-than-average return while security B has a lower-than-average return, and vice versa. The right graph is titled zero correlation C o r </a:t>
            </a:r>
            <a:r>
              <a:rPr lang="en-US" sz="2400" dirty="0" err="1"/>
              <a:t>r</a:t>
            </a:r>
            <a:r>
              <a:rPr lang="en-US" sz="2400" dirty="0"/>
              <a:t> (R sub A, R sub B) equals 0. There is a fluctuating line graph labeled A that starts above 0 on the y-axis. There is another fluctuating line labeled B that starts from plus that is above 0 on the y-axis. Curve A intersects curve B at some points. The text below the graph reads as follows. The return on security A is completely unrelated to the return on security B.</a:t>
            </a:r>
          </a:p>
        </p:txBody>
      </p:sp>
      <p:sp>
        <p:nvSpPr>
          <p:cNvPr id="5" name="Text Placeholder 4">
            <a:extLst>
              <a:ext uri="{FF2B5EF4-FFF2-40B4-BE49-F238E27FC236}">
                <a16:creationId xmlns:a16="http://schemas.microsoft.com/office/drawing/2014/main" id="{D95595EC-A170-5531-672F-B8603FB14BAF}"/>
              </a:ext>
            </a:extLst>
          </p:cNvPr>
          <p:cNvSpPr>
            <a:spLocks noGrp="1"/>
          </p:cNvSpPr>
          <p:nvPr>
            <p:ph type="body" sz="quarter" idx="15"/>
          </p:nvPr>
        </p:nvSpPr>
        <p:spPr/>
        <p:txBody>
          <a:bodyPr/>
          <a:lstStyle/>
          <a:p>
            <a:pPr algn="ctr"/>
            <a:r>
              <a:rPr lang="en-US" dirty="0">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7B5675B7-99AB-024C-E03F-D0DF550F3B5F}"/>
              </a:ext>
            </a:extLst>
          </p:cNvPr>
          <p:cNvSpPr>
            <a:spLocks noGrp="1"/>
          </p:cNvSpPr>
          <p:nvPr>
            <p:ph type="sldNum" sz="quarter" idx="10"/>
          </p:nvPr>
        </p:nvSpPr>
        <p:spPr/>
        <p:txBody>
          <a:bodyPr/>
          <a:lstStyle/>
          <a:p>
            <a:fld id="{68151E55-6873-49E2-B8D5-2F265E6F1973}" type="slidenum">
              <a:rPr lang="en-US" sz="800" smtClean="0"/>
              <a:t>57</a:t>
            </a:fld>
            <a:endParaRPr lang="en-US" sz="800" dirty="0"/>
          </a:p>
        </p:txBody>
      </p:sp>
    </p:spTree>
    <p:extLst>
      <p:ext uri="{BB962C8B-B14F-4D97-AF65-F5344CB8AC3E}">
        <p14:creationId xmlns:p14="http://schemas.microsoft.com/office/powerpoint/2010/main" val="14097300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55FB7-C6B9-5BC8-F927-DE10797309A1}"/>
              </a:ext>
            </a:extLst>
          </p:cNvPr>
          <p:cNvSpPr>
            <a:spLocks noGrp="1"/>
          </p:cNvSpPr>
          <p:nvPr>
            <p:ph type="title"/>
          </p:nvPr>
        </p:nvSpPr>
        <p:spPr/>
        <p:txBody>
          <a:bodyPr>
            <a:noAutofit/>
          </a:bodyPr>
          <a:lstStyle/>
          <a:p>
            <a:r>
              <a:rPr lang="en-IN" sz="2800" dirty="0"/>
              <a:t>Why Diversification Works 5</a:t>
            </a:r>
            <a:r>
              <a:rPr lang="en-US" sz="2800" dirty="0"/>
              <a:t> – Text Alternative</a:t>
            </a:r>
          </a:p>
        </p:txBody>
      </p:sp>
      <p:sp>
        <p:nvSpPr>
          <p:cNvPr id="3" name="Text Placeholder 2">
            <a:extLst>
              <a:ext uri="{FF2B5EF4-FFF2-40B4-BE49-F238E27FC236}">
                <a16:creationId xmlns:a16="http://schemas.microsoft.com/office/drawing/2014/main" id="{963B3A7D-CF1B-9C3D-E724-15C891850E82}"/>
              </a:ext>
            </a:extLst>
          </p:cNvPr>
          <p:cNvSpPr>
            <a:spLocks noGrp="1"/>
          </p:cNvSpPr>
          <p:nvPr>
            <p:ph type="body" sz="quarter" idx="14"/>
          </p:nvPr>
        </p:nvSpPr>
        <p:spPr/>
        <p:txBody>
          <a:bodyPr/>
          <a:lstStyle/>
          <a:p>
            <a:r>
              <a:rPr lang="en-US" dirty="0">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6AB66151-6238-CBAB-E5A5-1D5157F54B14}"/>
              </a:ext>
            </a:extLst>
          </p:cNvPr>
          <p:cNvSpPr>
            <a:spLocks noGrp="1"/>
          </p:cNvSpPr>
          <p:nvPr>
            <p:ph sz="quarter" idx="11"/>
          </p:nvPr>
        </p:nvSpPr>
        <p:spPr/>
        <p:txBody>
          <a:bodyPr>
            <a:normAutofit lnSpcReduction="10000"/>
          </a:bodyPr>
          <a:lstStyle/>
          <a:p>
            <a:r>
              <a:rPr lang="en-US" sz="2400" dirty="0"/>
              <a:t>The y-axis of the three-column charts shows the annual return percentage and the x-axis shows the years. The y-axis ranges from negative 10 to 30 in increments of 10. The x-axis ranges from 2018 to 2022 in increments of 1. The left graph is titled stock A annual returns 2018 to 2022. There are blue fluctuating bars with the following estimated values. (2018, 10), (2019, 30), (2020, negative 10), (2021, 5), and (2022, 10). The middle chart is titled stock B annual returns 2018 to 2022. There are blue fluctuating bars with the following estimated values. (2018, 15), (2019, negative 10), (2020, 25), (2021, 20), and (2022, 15). The right graph is titled portfolio A B annual returns 2018 to 2022. There are blue fluctuating bars with the following estimated values. (2018, 13), (2019, 10), (2020, 8), (2021, 14), and (2022, 14).</a:t>
            </a:r>
          </a:p>
        </p:txBody>
      </p:sp>
      <p:sp>
        <p:nvSpPr>
          <p:cNvPr id="5" name="Text Placeholder 4">
            <a:extLst>
              <a:ext uri="{FF2B5EF4-FFF2-40B4-BE49-F238E27FC236}">
                <a16:creationId xmlns:a16="http://schemas.microsoft.com/office/drawing/2014/main" id="{D95595EC-A170-5531-672F-B8603FB14BAF}"/>
              </a:ext>
            </a:extLst>
          </p:cNvPr>
          <p:cNvSpPr>
            <a:spLocks noGrp="1"/>
          </p:cNvSpPr>
          <p:nvPr>
            <p:ph type="body" sz="quarter" idx="15"/>
          </p:nvPr>
        </p:nvSpPr>
        <p:spPr/>
        <p:txBody>
          <a:bodyPr/>
          <a:lstStyle/>
          <a:p>
            <a:pPr algn="ctr"/>
            <a:r>
              <a:rPr lang="en-US" dirty="0">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7B5675B7-99AB-024C-E03F-D0DF550F3B5F}"/>
              </a:ext>
            </a:extLst>
          </p:cNvPr>
          <p:cNvSpPr>
            <a:spLocks noGrp="1"/>
          </p:cNvSpPr>
          <p:nvPr>
            <p:ph type="sldNum" sz="quarter" idx="10"/>
          </p:nvPr>
        </p:nvSpPr>
        <p:spPr/>
        <p:txBody>
          <a:bodyPr/>
          <a:lstStyle/>
          <a:p>
            <a:fld id="{68151E55-6873-49E2-B8D5-2F265E6F1973}" type="slidenum">
              <a:rPr lang="en-US" sz="800" smtClean="0"/>
              <a:t>58</a:t>
            </a:fld>
            <a:endParaRPr lang="en-US" sz="800" dirty="0"/>
          </a:p>
        </p:txBody>
      </p:sp>
    </p:spTree>
    <p:extLst>
      <p:ext uri="{BB962C8B-B14F-4D97-AF65-F5344CB8AC3E}">
        <p14:creationId xmlns:p14="http://schemas.microsoft.com/office/powerpoint/2010/main" val="19872801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55FB7-C6B9-5BC8-F927-DE10797309A1}"/>
              </a:ext>
            </a:extLst>
          </p:cNvPr>
          <p:cNvSpPr>
            <a:spLocks noGrp="1"/>
          </p:cNvSpPr>
          <p:nvPr>
            <p:ph type="title"/>
          </p:nvPr>
        </p:nvSpPr>
        <p:spPr/>
        <p:txBody>
          <a:bodyPr>
            <a:noAutofit/>
          </a:bodyPr>
          <a:lstStyle/>
          <a:p>
            <a:r>
              <a:rPr lang="en-US" sz="2200" dirty="0"/>
              <a:t>Correlation and Diversification 2 (A Plot of the Calculated Returns and Standard Deviations) – Text Alternative</a:t>
            </a:r>
          </a:p>
        </p:txBody>
      </p:sp>
      <p:sp>
        <p:nvSpPr>
          <p:cNvPr id="3" name="Text Placeholder 2">
            <a:extLst>
              <a:ext uri="{FF2B5EF4-FFF2-40B4-BE49-F238E27FC236}">
                <a16:creationId xmlns:a16="http://schemas.microsoft.com/office/drawing/2014/main" id="{963B3A7D-CF1B-9C3D-E724-15C891850E82}"/>
              </a:ext>
            </a:extLst>
          </p:cNvPr>
          <p:cNvSpPr>
            <a:spLocks noGrp="1"/>
          </p:cNvSpPr>
          <p:nvPr>
            <p:ph type="body" sz="quarter" idx="14"/>
          </p:nvPr>
        </p:nvSpPr>
        <p:spPr/>
        <p:txBody>
          <a:bodyPr/>
          <a:lstStyle/>
          <a:p>
            <a:r>
              <a:rPr lang="en-US" dirty="0">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6AB66151-6238-CBAB-E5A5-1D5157F54B14}"/>
              </a:ext>
            </a:extLst>
          </p:cNvPr>
          <p:cNvSpPr>
            <a:spLocks noGrp="1"/>
          </p:cNvSpPr>
          <p:nvPr>
            <p:ph sz="quarter" idx="11"/>
          </p:nvPr>
        </p:nvSpPr>
        <p:spPr/>
        <p:txBody>
          <a:bodyPr>
            <a:normAutofit/>
          </a:bodyPr>
          <a:lstStyle/>
          <a:p>
            <a:r>
              <a:rPr lang="en-US" sz="2400" dirty="0"/>
              <a:t>The y-axis of the dot plot shows the expected return in percentage and the x-axis shows the standard deviation in percentage. There are pink dots labeled minimum variance portfolio that start from an estimated value of (10, 6) and form a C-shape with the following estimated values. (10, 6), (9, 7.5), (8.5, 8.5), (10, 10), (11, 10.5), (12, 11), (13, 11.5), (14, 11.7), and (15, 12). The starting value of (10, 6) is labeled 100 percent bonds and the ending value of (15, 12) is labeled 100 percent stocks.</a:t>
            </a:r>
          </a:p>
        </p:txBody>
      </p:sp>
      <p:sp>
        <p:nvSpPr>
          <p:cNvPr id="5" name="Text Placeholder 4">
            <a:extLst>
              <a:ext uri="{FF2B5EF4-FFF2-40B4-BE49-F238E27FC236}">
                <a16:creationId xmlns:a16="http://schemas.microsoft.com/office/drawing/2014/main" id="{D95595EC-A170-5531-672F-B8603FB14BAF}"/>
              </a:ext>
            </a:extLst>
          </p:cNvPr>
          <p:cNvSpPr>
            <a:spLocks noGrp="1"/>
          </p:cNvSpPr>
          <p:nvPr>
            <p:ph type="body" sz="quarter" idx="15"/>
          </p:nvPr>
        </p:nvSpPr>
        <p:spPr/>
        <p:txBody>
          <a:bodyPr/>
          <a:lstStyle/>
          <a:p>
            <a:pPr algn="ctr"/>
            <a:r>
              <a:rPr lang="en-US" dirty="0">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7B5675B7-99AB-024C-E03F-D0DF550F3B5F}"/>
              </a:ext>
            </a:extLst>
          </p:cNvPr>
          <p:cNvSpPr>
            <a:spLocks noGrp="1"/>
          </p:cNvSpPr>
          <p:nvPr>
            <p:ph type="sldNum" sz="quarter" idx="10"/>
          </p:nvPr>
        </p:nvSpPr>
        <p:spPr/>
        <p:txBody>
          <a:bodyPr/>
          <a:lstStyle/>
          <a:p>
            <a:fld id="{68151E55-6873-49E2-B8D5-2F265E6F1973}" type="slidenum">
              <a:rPr lang="en-US" sz="800" smtClean="0"/>
              <a:t>59</a:t>
            </a:fld>
            <a:endParaRPr lang="en-US" sz="800" dirty="0"/>
          </a:p>
        </p:txBody>
      </p:sp>
    </p:spTree>
    <p:extLst>
      <p:ext uri="{BB962C8B-B14F-4D97-AF65-F5344CB8AC3E}">
        <p14:creationId xmlns:p14="http://schemas.microsoft.com/office/powerpoint/2010/main" val="2245948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EE29B-EC27-0E74-0754-521B76C95D61}"/>
              </a:ext>
            </a:extLst>
          </p:cNvPr>
          <p:cNvSpPr>
            <a:spLocks noGrp="1"/>
          </p:cNvSpPr>
          <p:nvPr>
            <p:ph type="title"/>
          </p:nvPr>
        </p:nvSpPr>
        <p:spPr/>
        <p:txBody>
          <a:bodyPr>
            <a:normAutofit/>
          </a:bodyPr>
          <a:lstStyle/>
          <a:p>
            <a:r>
              <a:rPr lang="en-IN" sz="3600" dirty="0"/>
              <a:t>Expected Returns, 1.</a:t>
            </a:r>
          </a:p>
        </p:txBody>
      </p:sp>
      <p:sp>
        <p:nvSpPr>
          <p:cNvPr id="3" name="Content Placeholder 2">
            <a:extLst>
              <a:ext uri="{FF2B5EF4-FFF2-40B4-BE49-F238E27FC236}">
                <a16:creationId xmlns:a16="http://schemas.microsoft.com/office/drawing/2014/main" id="{2554C826-BEC7-4CF8-53A6-5EE04F6FB00A}"/>
              </a:ext>
            </a:extLst>
          </p:cNvPr>
          <p:cNvSpPr>
            <a:spLocks noGrp="1"/>
          </p:cNvSpPr>
          <p:nvPr>
            <p:ph sz="quarter" idx="11"/>
          </p:nvPr>
        </p:nvSpPr>
        <p:spPr>
          <a:xfrm>
            <a:off x="342900" y="1276709"/>
            <a:ext cx="8458200" cy="632477"/>
          </a:xfrm>
        </p:spPr>
        <p:txBody>
          <a:bodyPr/>
          <a:lstStyle/>
          <a:p>
            <a:pPr marL="285750" indent="-285750">
              <a:buFont typeface="Arial" panose="020B0604020202020204" pitchFamily="34" charset="0"/>
              <a:buChar char="•"/>
            </a:pPr>
            <a:r>
              <a:rPr lang="en-US" sz="1800" b="1" dirty="0">
                <a:solidFill>
                  <a:srgbClr val="002060"/>
                </a:solidFill>
              </a:rPr>
              <a:t>Expected return</a:t>
            </a:r>
            <a:r>
              <a:rPr lang="en-US" sz="1800" dirty="0"/>
              <a:t> is the “weighted average” return on a risky asset, from today to some future date. The formula is:</a:t>
            </a:r>
            <a:endParaRPr lang="en-IN" sz="1800" dirty="0"/>
          </a:p>
        </p:txBody>
      </p:sp>
      <p:graphicFrame>
        <p:nvGraphicFramePr>
          <p:cNvPr id="14" name="Object 13">
            <a:extLst>
              <a:ext uri="{FF2B5EF4-FFF2-40B4-BE49-F238E27FC236}">
                <a16:creationId xmlns:a16="http://schemas.microsoft.com/office/drawing/2014/main" id="{ED8927DC-F435-4DEF-A336-093CD281184E}"/>
              </a:ext>
            </a:extLst>
          </p:cNvPr>
          <p:cNvGraphicFramePr>
            <a:graphicFrameLocks noChangeAspect="1"/>
          </p:cNvGraphicFramePr>
          <p:nvPr>
            <p:extLst>
              <p:ext uri="{D42A27DB-BD31-4B8C-83A1-F6EECF244321}">
                <p14:modId xmlns:p14="http://schemas.microsoft.com/office/powerpoint/2010/main" val="2347770032"/>
              </p:ext>
            </p:extLst>
          </p:nvPr>
        </p:nvGraphicFramePr>
        <p:xfrm>
          <a:off x="2813050" y="2012950"/>
          <a:ext cx="3327400" cy="622300"/>
        </p:xfrm>
        <a:graphic>
          <a:graphicData uri="http://schemas.openxmlformats.org/presentationml/2006/ole">
            <mc:AlternateContent xmlns:mc="http://schemas.openxmlformats.org/markup-compatibility/2006">
              <mc:Choice xmlns:v="urn:schemas-microsoft-com:vml" Requires="v">
                <p:oleObj spid="_x0000_s1030" name="Equation" r:id="rId3" imgW="3327120" imgH="622080" progId="Equation.DSMT4">
                  <p:embed/>
                </p:oleObj>
              </mc:Choice>
              <mc:Fallback>
                <p:oleObj name="Equation" r:id="rId3" imgW="3327120" imgH="622080" progId="Equation.DSMT4">
                  <p:embed/>
                  <p:pic>
                    <p:nvPicPr>
                      <p:cNvPr id="0" name=""/>
                      <p:cNvPicPr/>
                      <p:nvPr/>
                    </p:nvPicPr>
                    <p:blipFill>
                      <a:blip r:embed="rId4"/>
                      <a:stretch>
                        <a:fillRect/>
                      </a:stretch>
                    </p:blipFill>
                    <p:spPr>
                      <a:xfrm>
                        <a:off x="2813050" y="2012950"/>
                        <a:ext cx="3327400" cy="6223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1714A956-DD5C-B715-98E3-216422DF88A3}"/>
              </a:ext>
            </a:extLst>
          </p:cNvPr>
          <p:cNvSpPr>
            <a:spLocks noGrp="1"/>
          </p:cNvSpPr>
          <p:nvPr>
            <p:ph sz="quarter" idx="14"/>
          </p:nvPr>
        </p:nvSpPr>
        <p:spPr>
          <a:xfrm>
            <a:off x="342900" y="2753784"/>
            <a:ext cx="8458200" cy="1175124"/>
          </a:xfrm>
        </p:spPr>
        <p:txBody>
          <a:bodyPr/>
          <a:lstStyle/>
          <a:p>
            <a:r>
              <a:rPr lang="en-US" sz="1800" dirty="0"/>
              <a:t>To calculate an expected return, you must first:</a:t>
            </a:r>
          </a:p>
          <a:p>
            <a:pPr marL="292608" indent="-292608">
              <a:buFont typeface="Arial" panose="020B0604020202020204" pitchFamily="34" charset="0"/>
              <a:buChar char="•"/>
            </a:pPr>
            <a:r>
              <a:rPr lang="en-US" sz="1800" dirty="0"/>
              <a:t>Decide on the number of possible economic scenarios that might occur.</a:t>
            </a:r>
          </a:p>
          <a:p>
            <a:pPr marL="292608" indent="-292608">
              <a:buFont typeface="Arial" panose="020B0604020202020204" pitchFamily="34" charset="0"/>
              <a:buChar char="•"/>
            </a:pPr>
            <a:r>
              <a:rPr lang="en-US" sz="1800" dirty="0"/>
              <a:t>Estimate how well the security will perform in each scenario, and</a:t>
            </a:r>
          </a:p>
        </p:txBody>
      </p:sp>
      <p:sp>
        <p:nvSpPr>
          <p:cNvPr id="5" name="Content Placeholder 4">
            <a:extLst>
              <a:ext uri="{FF2B5EF4-FFF2-40B4-BE49-F238E27FC236}">
                <a16:creationId xmlns:a16="http://schemas.microsoft.com/office/drawing/2014/main" id="{5D9EB5F6-4D23-9948-F1AC-F2A80E2C4821}"/>
              </a:ext>
            </a:extLst>
          </p:cNvPr>
          <p:cNvSpPr>
            <a:spLocks noGrp="1"/>
          </p:cNvSpPr>
          <p:nvPr>
            <p:ph sz="quarter" idx="15"/>
          </p:nvPr>
        </p:nvSpPr>
        <p:spPr>
          <a:xfrm>
            <a:off x="342901" y="4049416"/>
            <a:ext cx="2470638" cy="321619"/>
          </a:xfrm>
        </p:spPr>
        <p:txBody>
          <a:bodyPr tIns="0" rIns="0"/>
          <a:lstStyle/>
          <a:p>
            <a:pPr marL="292608" indent="-292608">
              <a:buFont typeface="Arial" panose="020B0604020202020204" pitchFamily="34" charset="0"/>
              <a:buChar char="•"/>
            </a:pPr>
            <a:r>
              <a:rPr lang="en-US" sz="1800" dirty="0"/>
              <a:t>Assign a probability,</a:t>
            </a:r>
            <a:endParaRPr lang="en-IN" sz="1800" dirty="0"/>
          </a:p>
        </p:txBody>
      </p:sp>
      <p:graphicFrame>
        <p:nvGraphicFramePr>
          <p:cNvPr id="13" name="Object 12">
            <a:extLst>
              <a:ext uri="{FF2B5EF4-FFF2-40B4-BE49-F238E27FC236}">
                <a16:creationId xmlns:a16="http://schemas.microsoft.com/office/drawing/2014/main" id="{AEA18991-B016-D059-1940-ED16948D55BA}"/>
              </a:ext>
            </a:extLst>
          </p:cNvPr>
          <p:cNvGraphicFramePr>
            <a:graphicFrameLocks noChangeAspect="1"/>
          </p:cNvGraphicFramePr>
          <p:nvPr>
            <p:extLst>
              <p:ext uri="{D42A27DB-BD31-4B8C-83A1-F6EECF244321}">
                <p14:modId xmlns:p14="http://schemas.microsoft.com/office/powerpoint/2010/main" val="2237799400"/>
              </p:ext>
            </p:extLst>
          </p:nvPr>
        </p:nvGraphicFramePr>
        <p:xfrm>
          <a:off x="2853732" y="4019343"/>
          <a:ext cx="215900" cy="292100"/>
        </p:xfrm>
        <a:graphic>
          <a:graphicData uri="http://schemas.openxmlformats.org/presentationml/2006/ole">
            <mc:AlternateContent xmlns:mc="http://schemas.openxmlformats.org/markup-compatibility/2006">
              <mc:Choice xmlns:v="urn:schemas-microsoft-com:vml" Requires="v">
                <p:oleObj spid="_x0000_s1031" name="Equation" r:id="rId5" imgW="215640" imgH="291960" progId="Equation.DSMT4">
                  <p:embed/>
                </p:oleObj>
              </mc:Choice>
              <mc:Fallback>
                <p:oleObj name="Equation" r:id="rId5" imgW="215640" imgH="291960" progId="Equation.DSMT4">
                  <p:embed/>
                  <p:pic>
                    <p:nvPicPr>
                      <p:cNvPr id="0" name=""/>
                      <p:cNvPicPr/>
                      <p:nvPr/>
                    </p:nvPicPr>
                    <p:blipFill>
                      <a:blip r:embed="rId6"/>
                      <a:stretch>
                        <a:fillRect/>
                      </a:stretch>
                    </p:blipFill>
                    <p:spPr>
                      <a:xfrm>
                        <a:off x="2853732" y="4019343"/>
                        <a:ext cx="215900" cy="292100"/>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898E934B-0BEF-E361-7312-DA8C36ED3432}"/>
              </a:ext>
            </a:extLst>
          </p:cNvPr>
          <p:cNvSpPr>
            <a:spLocks noGrp="1"/>
          </p:cNvSpPr>
          <p:nvPr>
            <p:ph sz="quarter" idx="16"/>
          </p:nvPr>
        </p:nvSpPr>
        <p:spPr>
          <a:xfrm>
            <a:off x="3180164" y="4009295"/>
            <a:ext cx="1864110" cy="373744"/>
          </a:xfrm>
        </p:spPr>
        <p:txBody>
          <a:bodyPr lIns="0"/>
          <a:lstStyle/>
          <a:p>
            <a:r>
              <a:rPr lang="en-IN" sz="1800" dirty="0"/>
              <a:t>to each scenario.</a:t>
            </a:r>
          </a:p>
        </p:txBody>
      </p:sp>
      <p:sp>
        <p:nvSpPr>
          <p:cNvPr id="7" name="Content Placeholder 6">
            <a:extLst>
              <a:ext uri="{FF2B5EF4-FFF2-40B4-BE49-F238E27FC236}">
                <a16:creationId xmlns:a16="http://schemas.microsoft.com/office/drawing/2014/main" id="{7385E873-398F-97DF-82CB-6E3030FC69CE}"/>
              </a:ext>
            </a:extLst>
          </p:cNvPr>
          <p:cNvSpPr>
            <a:spLocks noGrp="1"/>
          </p:cNvSpPr>
          <p:nvPr>
            <p:ph sz="quarter" idx="17"/>
          </p:nvPr>
        </p:nvSpPr>
        <p:spPr>
          <a:xfrm>
            <a:off x="342900" y="4424152"/>
            <a:ext cx="8458200" cy="308625"/>
          </a:xfrm>
        </p:spPr>
        <p:txBody>
          <a:bodyPr tIns="0"/>
          <a:lstStyle/>
          <a:p>
            <a:pPr marL="292608" indent="-292608">
              <a:buFont typeface="Arial" panose="020B0604020202020204" pitchFamily="34" charset="0"/>
              <a:buChar char="•"/>
            </a:pPr>
            <a:r>
              <a:rPr lang="en-US" sz="1800" dirty="0"/>
              <a:t>(B</a:t>
            </a:r>
            <a:r>
              <a:rPr lang="en-US" sz="100" dirty="0"/>
              <a:t> </a:t>
            </a:r>
            <a:r>
              <a:rPr lang="en-US" sz="1800" dirty="0"/>
              <a:t>T</a:t>
            </a:r>
            <a:r>
              <a:rPr lang="en-US" sz="100" dirty="0"/>
              <a:t> </a:t>
            </a:r>
            <a:r>
              <a:rPr lang="en-US" sz="1800" dirty="0"/>
              <a:t>W, finance professors call these economic scenarios “states.”)</a:t>
            </a:r>
            <a:endParaRPr lang="en-IN" sz="1800" dirty="0"/>
          </a:p>
        </p:txBody>
      </p:sp>
      <p:sp>
        <p:nvSpPr>
          <p:cNvPr id="8" name="Content Placeholder 7">
            <a:extLst>
              <a:ext uri="{FF2B5EF4-FFF2-40B4-BE49-F238E27FC236}">
                <a16:creationId xmlns:a16="http://schemas.microsoft.com/office/drawing/2014/main" id="{A996F37C-DB10-5C72-E020-797566BBAD49}"/>
              </a:ext>
            </a:extLst>
          </p:cNvPr>
          <p:cNvSpPr>
            <a:spLocks noGrp="1"/>
          </p:cNvSpPr>
          <p:nvPr>
            <p:ph sz="quarter" idx="18"/>
          </p:nvPr>
        </p:nvSpPr>
        <p:spPr>
          <a:xfrm>
            <a:off x="342900" y="4801547"/>
            <a:ext cx="8458200" cy="1709787"/>
          </a:xfrm>
        </p:spPr>
        <p:txBody>
          <a:bodyPr/>
          <a:lstStyle/>
          <a:p>
            <a:r>
              <a:rPr lang="en-US" sz="1800" dirty="0"/>
              <a:t>The upcoming slides show how the expected return formula is used when there are two states.</a:t>
            </a:r>
          </a:p>
          <a:p>
            <a:pPr marL="292608" indent="-292608">
              <a:buFont typeface="Arial" panose="020B0604020202020204" pitchFamily="34" charset="0"/>
              <a:buChar char="•"/>
            </a:pPr>
            <a:r>
              <a:rPr lang="en-US" sz="1800" dirty="0"/>
              <a:t>Note that the “states” are equally likely to occur in this example.</a:t>
            </a:r>
          </a:p>
          <a:p>
            <a:pPr marL="292608" indent="-292608">
              <a:buFont typeface="Arial" panose="020B0604020202020204" pitchFamily="34" charset="0"/>
              <a:buChar char="•"/>
            </a:pPr>
            <a:r>
              <a:rPr lang="en-US" sz="1800" b="1" dirty="0">
                <a:solidFill>
                  <a:srgbClr val="A9131A"/>
                </a:solidFill>
              </a:rPr>
              <a:t>BUT!</a:t>
            </a:r>
            <a:r>
              <a:rPr lang="en-US" sz="1800" dirty="0"/>
              <a:t> They do not have to be equally likely--they can have different probabilities of occurring.</a:t>
            </a:r>
            <a:endParaRPr lang="en-IN" sz="1800" dirty="0"/>
          </a:p>
        </p:txBody>
      </p:sp>
      <p:sp>
        <p:nvSpPr>
          <p:cNvPr id="11" name="Slide Number Placeholder 10">
            <a:extLst>
              <a:ext uri="{FF2B5EF4-FFF2-40B4-BE49-F238E27FC236}">
                <a16:creationId xmlns:a16="http://schemas.microsoft.com/office/drawing/2014/main" id="{F381E683-C39F-F9AE-352E-28F14F10AAC4}"/>
              </a:ext>
            </a:extLst>
          </p:cNvPr>
          <p:cNvSpPr>
            <a:spLocks noGrp="1"/>
          </p:cNvSpPr>
          <p:nvPr>
            <p:ph type="sldNum" sz="quarter" idx="10"/>
          </p:nvPr>
        </p:nvSpPr>
        <p:spPr/>
        <p:txBody>
          <a:bodyPr/>
          <a:lstStyle/>
          <a:p>
            <a:fld id="{68151E55-6873-49E2-B8D5-2F265E6F1973}" type="slidenum">
              <a:rPr lang="en-US" smtClean="0"/>
              <a:t>6</a:t>
            </a:fld>
            <a:endParaRPr lang="en-US" dirty="0"/>
          </a:p>
        </p:txBody>
      </p:sp>
    </p:spTree>
    <p:extLst>
      <p:ext uri="{BB962C8B-B14F-4D97-AF65-F5344CB8AC3E}">
        <p14:creationId xmlns:p14="http://schemas.microsoft.com/office/powerpoint/2010/main" val="13174610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55FB7-C6B9-5BC8-F927-DE10797309A1}"/>
              </a:ext>
            </a:extLst>
          </p:cNvPr>
          <p:cNvSpPr>
            <a:spLocks noGrp="1"/>
          </p:cNvSpPr>
          <p:nvPr>
            <p:ph type="title"/>
          </p:nvPr>
        </p:nvSpPr>
        <p:spPr/>
        <p:txBody>
          <a:bodyPr>
            <a:noAutofit/>
          </a:bodyPr>
          <a:lstStyle/>
          <a:p>
            <a:r>
              <a:rPr lang="en-US" sz="2400" dirty="0"/>
              <a:t>More on Correlation and the Risk-Return Trade-Off (The Next Slide is an Excel Example)</a:t>
            </a:r>
            <a:r>
              <a:rPr lang="en-US" sz="2200" dirty="0"/>
              <a:t> – Text Alternative</a:t>
            </a:r>
          </a:p>
        </p:txBody>
      </p:sp>
      <p:sp>
        <p:nvSpPr>
          <p:cNvPr id="3" name="Text Placeholder 2">
            <a:extLst>
              <a:ext uri="{FF2B5EF4-FFF2-40B4-BE49-F238E27FC236}">
                <a16:creationId xmlns:a16="http://schemas.microsoft.com/office/drawing/2014/main" id="{963B3A7D-CF1B-9C3D-E724-15C891850E82}"/>
              </a:ext>
            </a:extLst>
          </p:cNvPr>
          <p:cNvSpPr>
            <a:spLocks noGrp="1"/>
          </p:cNvSpPr>
          <p:nvPr>
            <p:ph type="body" sz="quarter" idx="14"/>
          </p:nvPr>
        </p:nvSpPr>
        <p:spPr/>
        <p:txBody>
          <a:bodyPr/>
          <a:lstStyle/>
          <a:p>
            <a:r>
              <a:rPr lang="en-US" dirty="0">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6AB66151-6238-CBAB-E5A5-1D5157F54B14}"/>
              </a:ext>
            </a:extLst>
          </p:cNvPr>
          <p:cNvSpPr>
            <a:spLocks noGrp="1"/>
          </p:cNvSpPr>
          <p:nvPr>
            <p:ph sz="quarter" idx="11"/>
          </p:nvPr>
        </p:nvSpPr>
        <p:spPr/>
        <p:txBody>
          <a:bodyPr>
            <a:normAutofit fontScale="85000" lnSpcReduction="20000"/>
          </a:bodyPr>
          <a:lstStyle/>
          <a:p>
            <a:r>
              <a:rPr lang="en-US" sz="2400" dirty="0"/>
              <a:t>The y-axis of the line graph shows the expected return in percentage and the x-axis shows the standard deviation in percentage. The y-axis ranges from 4 to 14 in increments of 2. The x-axis ranges from 0 to 16 in increments of 2. There is a downward-sloping line labeled stock B for the correlation coefficient of C o r </a:t>
            </a:r>
            <a:r>
              <a:rPr lang="en-US" sz="2400" dirty="0" err="1"/>
              <a:t>r</a:t>
            </a:r>
            <a:r>
              <a:rPr lang="en-US" sz="2400" dirty="0"/>
              <a:t> equals negative 1 that starts above 8 on the y-axis and falls with the following estimated values. (2, 8), (4, 7.5), (6, 7), (8, 6.5), and (10, 6). There is an upward-sloping line labeled stock A for the correlation coefficient of C o r </a:t>
            </a:r>
            <a:r>
              <a:rPr lang="en-US" sz="2400" dirty="0" err="1"/>
              <a:t>r</a:t>
            </a:r>
            <a:r>
              <a:rPr lang="en-US" sz="2400" dirty="0"/>
              <a:t> equals negative 1 that starts above 8 on the y-axis and rises with the following estimated values. (2, 8.5), (4, 9), (6, 10), (8, 10.5), (10, 11), (12, 11.5), and (14, 12). The estimated value of (4, 9) on the stock A line is labeled rho equals negative 1. There is a pink C-shaped line for the correlation coefficient of C o r </a:t>
            </a:r>
            <a:r>
              <a:rPr lang="en-US" sz="2400" dirty="0" err="1"/>
              <a:t>r</a:t>
            </a:r>
            <a:r>
              <a:rPr lang="en-US" sz="2400" dirty="0"/>
              <a:t> equals 0 with the following estimated values. (10, 6), (8, 8), (10, 9.5), (12, 11), and (15, 12). The estimated value of (8, 8) on the pink C-shaped line is labeled rho equals 0. There is an upward-sloping line for the correlation coefficient of C o r </a:t>
            </a:r>
            <a:r>
              <a:rPr lang="en-US" sz="2400" dirty="0" err="1"/>
              <a:t>r</a:t>
            </a:r>
            <a:r>
              <a:rPr lang="en-US" sz="2400" dirty="0"/>
              <a:t> equals plus 1 that starts at an estimated value of (10, 6) and rises with the estimated values of (12, 9) and (14, 11). The estimated value of (12, 9) on this upward-sloping line is labeled rho equals plus 1.</a:t>
            </a:r>
          </a:p>
        </p:txBody>
      </p:sp>
      <p:sp>
        <p:nvSpPr>
          <p:cNvPr id="5" name="Text Placeholder 4">
            <a:extLst>
              <a:ext uri="{FF2B5EF4-FFF2-40B4-BE49-F238E27FC236}">
                <a16:creationId xmlns:a16="http://schemas.microsoft.com/office/drawing/2014/main" id="{D95595EC-A170-5531-672F-B8603FB14BAF}"/>
              </a:ext>
            </a:extLst>
          </p:cNvPr>
          <p:cNvSpPr>
            <a:spLocks noGrp="1"/>
          </p:cNvSpPr>
          <p:nvPr>
            <p:ph type="body" sz="quarter" idx="15"/>
          </p:nvPr>
        </p:nvSpPr>
        <p:spPr/>
        <p:txBody>
          <a:bodyPr/>
          <a:lstStyle/>
          <a:p>
            <a:pPr algn="ctr"/>
            <a:r>
              <a:rPr lang="en-US" dirty="0">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7B5675B7-99AB-024C-E03F-D0DF550F3B5F}"/>
              </a:ext>
            </a:extLst>
          </p:cNvPr>
          <p:cNvSpPr>
            <a:spLocks noGrp="1"/>
          </p:cNvSpPr>
          <p:nvPr>
            <p:ph type="sldNum" sz="quarter" idx="10"/>
          </p:nvPr>
        </p:nvSpPr>
        <p:spPr/>
        <p:txBody>
          <a:bodyPr/>
          <a:lstStyle/>
          <a:p>
            <a:fld id="{68151E55-6873-49E2-B8D5-2F265E6F1973}" type="slidenum">
              <a:rPr lang="en-US" sz="800" smtClean="0"/>
              <a:t>60</a:t>
            </a:fld>
            <a:endParaRPr lang="en-US" sz="800" dirty="0"/>
          </a:p>
        </p:txBody>
      </p:sp>
    </p:spTree>
    <p:extLst>
      <p:ext uri="{BB962C8B-B14F-4D97-AF65-F5344CB8AC3E}">
        <p14:creationId xmlns:p14="http://schemas.microsoft.com/office/powerpoint/2010/main" val="13863348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55FB7-C6B9-5BC8-F927-DE10797309A1}"/>
              </a:ext>
            </a:extLst>
          </p:cNvPr>
          <p:cNvSpPr>
            <a:spLocks noGrp="1"/>
          </p:cNvSpPr>
          <p:nvPr>
            <p:ph type="title"/>
          </p:nvPr>
        </p:nvSpPr>
        <p:spPr/>
        <p:txBody>
          <a:bodyPr>
            <a:noAutofit/>
          </a:bodyPr>
          <a:lstStyle/>
          <a:p>
            <a:r>
              <a:rPr lang="en-US" dirty="0"/>
              <a:t>Example: Correlation and the Risk-Return Trade-Off for Two Risky Assets</a:t>
            </a:r>
            <a:r>
              <a:rPr lang="en-US" sz="2200" dirty="0"/>
              <a:t> – Text Alternative</a:t>
            </a:r>
          </a:p>
        </p:txBody>
      </p:sp>
      <p:sp>
        <p:nvSpPr>
          <p:cNvPr id="3" name="Text Placeholder 2">
            <a:extLst>
              <a:ext uri="{FF2B5EF4-FFF2-40B4-BE49-F238E27FC236}">
                <a16:creationId xmlns:a16="http://schemas.microsoft.com/office/drawing/2014/main" id="{963B3A7D-CF1B-9C3D-E724-15C891850E82}"/>
              </a:ext>
            </a:extLst>
          </p:cNvPr>
          <p:cNvSpPr>
            <a:spLocks noGrp="1"/>
          </p:cNvSpPr>
          <p:nvPr>
            <p:ph type="body" sz="quarter" idx="14"/>
          </p:nvPr>
        </p:nvSpPr>
        <p:spPr/>
        <p:txBody>
          <a:bodyPr/>
          <a:lstStyle/>
          <a:p>
            <a:r>
              <a:rPr lang="en-US" dirty="0">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6AB66151-6238-CBAB-E5A5-1D5157F54B14}"/>
              </a:ext>
            </a:extLst>
          </p:cNvPr>
          <p:cNvSpPr>
            <a:spLocks noGrp="1"/>
          </p:cNvSpPr>
          <p:nvPr>
            <p:ph sz="quarter" idx="11"/>
          </p:nvPr>
        </p:nvSpPr>
        <p:spPr/>
        <p:txBody>
          <a:bodyPr>
            <a:normAutofit/>
          </a:bodyPr>
          <a:lstStyle/>
          <a:p>
            <a:r>
              <a:rPr lang="en-US" sz="2400" dirty="0"/>
              <a:t>The table consists of 3 columns and 3 rows. The column headings are inputs, expected return, and standard deviation. The row entries are as follows. Row 1. Inputs: Risky asset 1. Expected return: 14%. Standard deviation: 20%. Row 2. Inputs: Risky asset 2. Expected return: 8%. Standard deviation: 15%. Correlation: 30%. The graph plots the expected return versus standard deviation. The horizontal axis is labeled standard deviation. It ranges from 0% to 30% in increments of 5%. The vertical axis is labeled expected return. It ranges from 0% to 18% in increments of 2%. The graph shows a curve that begins at (24%, 4%), passes through (14%, 10%), and ends at (28%, 16%). All values are estimated.</a:t>
            </a:r>
          </a:p>
        </p:txBody>
      </p:sp>
      <p:sp>
        <p:nvSpPr>
          <p:cNvPr id="5" name="Text Placeholder 4">
            <a:extLst>
              <a:ext uri="{FF2B5EF4-FFF2-40B4-BE49-F238E27FC236}">
                <a16:creationId xmlns:a16="http://schemas.microsoft.com/office/drawing/2014/main" id="{D95595EC-A170-5531-672F-B8603FB14BAF}"/>
              </a:ext>
            </a:extLst>
          </p:cNvPr>
          <p:cNvSpPr>
            <a:spLocks noGrp="1"/>
          </p:cNvSpPr>
          <p:nvPr>
            <p:ph type="body" sz="quarter" idx="15"/>
          </p:nvPr>
        </p:nvSpPr>
        <p:spPr/>
        <p:txBody>
          <a:bodyPr/>
          <a:lstStyle/>
          <a:p>
            <a:pPr algn="ctr"/>
            <a:r>
              <a:rPr lang="en-US" dirty="0">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7B5675B7-99AB-024C-E03F-D0DF550F3B5F}"/>
              </a:ext>
            </a:extLst>
          </p:cNvPr>
          <p:cNvSpPr>
            <a:spLocks noGrp="1"/>
          </p:cNvSpPr>
          <p:nvPr>
            <p:ph type="sldNum" sz="quarter" idx="10"/>
          </p:nvPr>
        </p:nvSpPr>
        <p:spPr/>
        <p:txBody>
          <a:bodyPr/>
          <a:lstStyle/>
          <a:p>
            <a:fld id="{68151E55-6873-49E2-B8D5-2F265E6F1973}" type="slidenum">
              <a:rPr lang="en-US" sz="800" smtClean="0"/>
              <a:t>61</a:t>
            </a:fld>
            <a:endParaRPr lang="en-US" sz="800" dirty="0"/>
          </a:p>
        </p:txBody>
      </p:sp>
    </p:spTree>
    <p:extLst>
      <p:ext uri="{BB962C8B-B14F-4D97-AF65-F5344CB8AC3E}">
        <p14:creationId xmlns:p14="http://schemas.microsoft.com/office/powerpoint/2010/main" val="14862300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55FB7-C6B9-5BC8-F927-DE10797309A1}"/>
              </a:ext>
            </a:extLst>
          </p:cNvPr>
          <p:cNvSpPr>
            <a:spLocks noGrp="1"/>
          </p:cNvSpPr>
          <p:nvPr>
            <p:ph type="title"/>
          </p:nvPr>
        </p:nvSpPr>
        <p:spPr/>
        <p:txBody>
          <a:bodyPr>
            <a:noAutofit/>
          </a:bodyPr>
          <a:lstStyle/>
          <a:p>
            <a:r>
              <a:rPr lang="en-US" sz="2800" dirty="0"/>
              <a:t>Risk and Return with Combinations of Assets 1 – Text Alternative</a:t>
            </a:r>
          </a:p>
        </p:txBody>
      </p:sp>
      <p:sp>
        <p:nvSpPr>
          <p:cNvPr id="3" name="Text Placeholder 2">
            <a:extLst>
              <a:ext uri="{FF2B5EF4-FFF2-40B4-BE49-F238E27FC236}">
                <a16:creationId xmlns:a16="http://schemas.microsoft.com/office/drawing/2014/main" id="{963B3A7D-CF1B-9C3D-E724-15C891850E82}"/>
              </a:ext>
            </a:extLst>
          </p:cNvPr>
          <p:cNvSpPr>
            <a:spLocks noGrp="1"/>
          </p:cNvSpPr>
          <p:nvPr>
            <p:ph type="body" sz="quarter" idx="14"/>
          </p:nvPr>
        </p:nvSpPr>
        <p:spPr/>
        <p:txBody>
          <a:bodyPr/>
          <a:lstStyle/>
          <a:p>
            <a:r>
              <a:rPr lang="en-US" dirty="0">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6AB66151-6238-CBAB-E5A5-1D5157F54B14}"/>
              </a:ext>
            </a:extLst>
          </p:cNvPr>
          <p:cNvSpPr>
            <a:spLocks noGrp="1"/>
          </p:cNvSpPr>
          <p:nvPr>
            <p:ph sz="quarter" idx="11"/>
          </p:nvPr>
        </p:nvSpPr>
        <p:spPr/>
        <p:txBody>
          <a:bodyPr>
            <a:normAutofit fontScale="85000" lnSpcReduction="10000"/>
          </a:bodyPr>
          <a:lstStyle/>
          <a:p>
            <a:r>
              <a:rPr lang="en-US" sz="2400" dirty="0"/>
              <a:t>The y-axis of the line graph shows the portfolio expected return in percentage and the x-axis shows the portfolio standard deviation in percentage. There is a C-shaped line for U. S. bonds and U. S. stocks and foreign stocks with the following estimated values. (25, 4), (20, 6), (15, 7), (10, 10), (15, 13), (20, 15), (25, 16). The values from (10, 10) to (20, 15) are labeled Markowitz efficient portfolios. There is another C-shaped line for U. S. bonds and foreign stocks with the following estimated values. (15, 8), (14, 10), (20, 13), (25, 15), (30, 16), and (35, 18). There is another overlapping C-shaped curve for U. S. bonds and U. S. stocks with the following estimated values. (15, 8), (11, 9), (20, 12), and (23, 12). The curve for U. S. bonds and U. S. stocks intersects the curve for U. S. bonds and foreign stocks at an estimated value of (14, 10). There is another overlapping C-shaped curve for U. S. stocks and foreign stocks with the following estimated values. (22, 12), (20, 14), (25, 17), (30, 18), and (35, 19). The curve for U. S. bonds and foreign stocks intersects the curve for U. S. stocks and foreign stocks at an estimated value of (20, 14).</a:t>
            </a:r>
          </a:p>
        </p:txBody>
      </p:sp>
      <p:sp>
        <p:nvSpPr>
          <p:cNvPr id="5" name="Text Placeholder 4">
            <a:extLst>
              <a:ext uri="{FF2B5EF4-FFF2-40B4-BE49-F238E27FC236}">
                <a16:creationId xmlns:a16="http://schemas.microsoft.com/office/drawing/2014/main" id="{D95595EC-A170-5531-672F-B8603FB14BAF}"/>
              </a:ext>
            </a:extLst>
          </p:cNvPr>
          <p:cNvSpPr>
            <a:spLocks noGrp="1"/>
          </p:cNvSpPr>
          <p:nvPr>
            <p:ph type="body" sz="quarter" idx="15"/>
          </p:nvPr>
        </p:nvSpPr>
        <p:spPr/>
        <p:txBody>
          <a:bodyPr/>
          <a:lstStyle/>
          <a:p>
            <a:pPr algn="ctr"/>
            <a:r>
              <a:rPr lang="en-US" dirty="0">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7B5675B7-99AB-024C-E03F-D0DF550F3B5F}"/>
              </a:ext>
            </a:extLst>
          </p:cNvPr>
          <p:cNvSpPr>
            <a:spLocks noGrp="1"/>
          </p:cNvSpPr>
          <p:nvPr>
            <p:ph type="sldNum" sz="quarter" idx="10"/>
          </p:nvPr>
        </p:nvSpPr>
        <p:spPr/>
        <p:txBody>
          <a:bodyPr/>
          <a:lstStyle/>
          <a:p>
            <a:fld id="{68151E55-6873-49E2-B8D5-2F265E6F1973}" type="slidenum">
              <a:rPr lang="en-US" sz="800" smtClean="0"/>
              <a:t>62</a:t>
            </a:fld>
            <a:endParaRPr lang="en-US" sz="800" dirty="0"/>
          </a:p>
        </p:txBody>
      </p:sp>
    </p:spTree>
    <p:extLst>
      <p:ext uri="{BB962C8B-B14F-4D97-AF65-F5344CB8AC3E}">
        <p14:creationId xmlns:p14="http://schemas.microsoft.com/office/powerpoint/2010/main" val="1761946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52F55-6A51-1545-FF1E-4139C71C3832}"/>
              </a:ext>
            </a:extLst>
          </p:cNvPr>
          <p:cNvSpPr>
            <a:spLocks noGrp="1"/>
          </p:cNvSpPr>
          <p:nvPr>
            <p:ph type="title"/>
          </p:nvPr>
        </p:nvSpPr>
        <p:spPr/>
        <p:txBody>
          <a:bodyPr>
            <a:normAutofit/>
          </a:bodyPr>
          <a:lstStyle/>
          <a:p>
            <a:r>
              <a:rPr lang="en-IN" sz="3600" dirty="0"/>
              <a:t>Expected Return, 2. </a:t>
            </a:r>
            <a:endParaRPr lang="en-IN" sz="3600" b="0" dirty="0"/>
          </a:p>
        </p:txBody>
      </p:sp>
      <p:sp>
        <p:nvSpPr>
          <p:cNvPr id="3" name="Content Placeholder 2">
            <a:extLst>
              <a:ext uri="{FF2B5EF4-FFF2-40B4-BE49-F238E27FC236}">
                <a16:creationId xmlns:a16="http://schemas.microsoft.com/office/drawing/2014/main" id="{1F21E0E8-55E0-CFDA-C5AE-6409BA189BC3}"/>
              </a:ext>
            </a:extLst>
          </p:cNvPr>
          <p:cNvSpPr>
            <a:spLocks noGrp="1"/>
          </p:cNvSpPr>
          <p:nvPr>
            <p:ph sz="quarter" idx="11"/>
          </p:nvPr>
        </p:nvSpPr>
        <p:spPr>
          <a:xfrm>
            <a:off x="342900" y="1276709"/>
            <a:ext cx="8458200" cy="2441181"/>
          </a:xfrm>
        </p:spPr>
        <p:txBody>
          <a:bodyPr/>
          <a:lstStyle/>
          <a:p>
            <a:r>
              <a:rPr lang="en-US" dirty="0"/>
              <a:t>Suppose:</a:t>
            </a:r>
          </a:p>
          <a:p>
            <a:pPr marL="292608" indent="-292608">
              <a:buFont typeface="Arial" panose="020B0604020202020204" pitchFamily="34" charset="0"/>
              <a:buChar char="•"/>
            </a:pPr>
            <a:r>
              <a:rPr lang="en-US" dirty="0"/>
              <a:t>There are two stocks:</a:t>
            </a:r>
          </a:p>
          <a:p>
            <a:pPr marL="621792" lvl="1" indent="-320040"/>
            <a:r>
              <a:rPr lang="en-US" sz="2200" dirty="0"/>
              <a:t>Starcents</a:t>
            </a:r>
          </a:p>
          <a:p>
            <a:pPr marL="621792" lvl="1" indent="-320040"/>
            <a:r>
              <a:rPr lang="en-US" sz="2200" dirty="0"/>
              <a:t>Jpod</a:t>
            </a:r>
          </a:p>
          <a:p>
            <a:pPr marL="292608" indent="-292608">
              <a:buFont typeface="Arial" panose="020B0604020202020204" pitchFamily="34" charset="0"/>
              <a:buChar char="•"/>
            </a:pPr>
            <a:r>
              <a:rPr lang="en-US" dirty="0"/>
              <a:t>We are looking at a period of one year.</a:t>
            </a:r>
            <a:endParaRPr lang="en-IN" dirty="0"/>
          </a:p>
        </p:txBody>
      </p:sp>
      <p:sp>
        <p:nvSpPr>
          <p:cNvPr id="4" name="Content Placeholder 3">
            <a:extLst>
              <a:ext uri="{FF2B5EF4-FFF2-40B4-BE49-F238E27FC236}">
                <a16:creationId xmlns:a16="http://schemas.microsoft.com/office/drawing/2014/main" id="{35D6E452-FE94-BDB6-6BD7-208EDF0108B9}"/>
              </a:ext>
            </a:extLst>
          </p:cNvPr>
          <p:cNvSpPr>
            <a:spLocks noGrp="1"/>
          </p:cNvSpPr>
          <p:nvPr>
            <p:ph sz="quarter" idx="14"/>
          </p:nvPr>
        </p:nvSpPr>
        <p:spPr>
          <a:xfrm>
            <a:off x="342900" y="3820735"/>
            <a:ext cx="8458200" cy="1484795"/>
          </a:xfrm>
        </p:spPr>
        <p:txBody>
          <a:bodyPr/>
          <a:lstStyle/>
          <a:p>
            <a:r>
              <a:rPr lang="en-US" dirty="0"/>
              <a:t>Investors agree that the expected return:</a:t>
            </a:r>
          </a:p>
          <a:p>
            <a:pPr marL="292608" indent="-292608">
              <a:buFont typeface="Arial" panose="020B0604020202020204" pitchFamily="34" charset="0"/>
              <a:buChar char="•"/>
            </a:pPr>
            <a:r>
              <a:rPr lang="en-US" dirty="0"/>
              <a:t>For Starcents is 25 percent.</a:t>
            </a:r>
          </a:p>
          <a:p>
            <a:pPr marL="292608" indent="-292608">
              <a:buFont typeface="Arial" panose="020B0604020202020204" pitchFamily="34" charset="0"/>
              <a:buChar char="•"/>
            </a:pPr>
            <a:r>
              <a:rPr lang="en-US" dirty="0"/>
              <a:t>For Jpod is 20 percent.</a:t>
            </a:r>
            <a:endParaRPr lang="en-IN" dirty="0"/>
          </a:p>
        </p:txBody>
      </p:sp>
      <p:sp>
        <p:nvSpPr>
          <p:cNvPr id="8" name="Content Placeholder 7">
            <a:extLst>
              <a:ext uri="{FF2B5EF4-FFF2-40B4-BE49-F238E27FC236}">
                <a16:creationId xmlns:a16="http://schemas.microsoft.com/office/drawing/2014/main" id="{23B0048E-97DE-5BD0-765D-CA4BB5E6A5B9}"/>
              </a:ext>
            </a:extLst>
          </p:cNvPr>
          <p:cNvSpPr>
            <a:spLocks noGrp="1"/>
          </p:cNvSpPr>
          <p:nvPr>
            <p:ph sz="quarter" idx="15"/>
          </p:nvPr>
        </p:nvSpPr>
        <p:spPr>
          <a:xfrm>
            <a:off x="356750" y="5442015"/>
            <a:ext cx="8458200" cy="858300"/>
          </a:xfrm>
        </p:spPr>
        <p:txBody>
          <a:bodyPr/>
          <a:lstStyle/>
          <a:p>
            <a:r>
              <a:rPr lang="en-US" b="1" dirty="0">
                <a:solidFill>
                  <a:srgbClr val="002060"/>
                </a:solidFill>
              </a:rPr>
              <a:t>Why would anyone want to hold Jpod shares when Starcents is expected to have a higher return?</a:t>
            </a:r>
            <a:endParaRPr lang="en-IN" b="1" dirty="0">
              <a:solidFill>
                <a:srgbClr val="002060"/>
              </a:solidFill>
            </a:endParaRPr>
          </a:p>
        </p:txBody>
      </p:sp>
      <p:sp>
        <p:nvSpPr>
          <p:cNvPr id="7" name="Slide Number Placeholder 6">
            <a:extLst>
              <a:ext uri="{FF2B5EF4-FFF2-40B4-BE49-F238E27FC236}">
                <a16:creationId xmlns:a16="http://schemas.microsoft.com/office/drawing/2014/main" id="{BD967761-F6CE-B4AD-097F-4AE889D55EAC}"/>
              </a:ext>
            </a:extLst>
          </p:cNvPr>
          <p:cNvSpPr>
            <a:spLocks noGrp="1"/>
          </p:cNvSpPr>
          <p:nvPr>
            <p:ph type="sldNum" sz="quarter" idx="10"/>
          </p:nvPr>
        </p:nvSpPr>
        <p:spPr/>
        <p:txBody>
          <a:bodyPr/>
          <a:lstStyle/>
          <a:p>
            <a:fld id="{68151E55-6873-49E2-B8D5-2F265E6F1973}" type="slidenum">
              <a:rPr lang="en-US" smtClean="0"/>
              <a:t>7</a:t>
            </a:fld>
            <a:endParaRPr lang="en-US"/>
          </a:p>
        </p:txBody>
      </p:sp>
    </p:spTree>
    <p:extLst>
      <p:ext uri="{BB962C8B-B14F-4D97-AF65-F5344CB8AC3E}">
        <p14:creationId xmlns:p14="http://schemas.microsoft.com/office/powerpoint/2010/main" val="2987699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3FA19-1823-5538-841E-905120104DEA}"/>
              </a:ext>
            </a:extLst>
          </p:cNvPr>
          <p:cNvSpPr>
            <a:spLocks noGrp="1"/>
          </p:cNvSpPr>
          <p:nvPr>
            <p:ph type="title"/>
          </p:nvPr>
        </p:nvSpPr>
        <p:spPr/>
        <p:txBody>
          <a:bodyPr/>
          <a:lstStyle/>
          <a:p>
            <a:r>
              <a:rPr lang="en-IN" dirty="0"/>
              <a:t>Expected Return, 3.</a:t>
            </a:r>
          </a:p>
        </p:txBody>
      </p:sp>
      <p:sp>
        <p:nvSpPr>
          <p:cNvPr id="3" name="Content Placeholder 2">
            <a:extLst>
              <a:ext uri="{FF2B5EF4-FFF2-40B4-BE49-F238E27FC236}">
                <a16:creationId xmlns:a16="http://schemas.microsoft.com/office/drawing/2014/main" id="{A27EBDAE-ADEE-AD3B-D2CE-08B70EAFE73B}"/>
              </a:ext>
            </a:extLst>
          </p:cNvPr>
          <p:cNvSpPr>
            <a:spLocks noGrp="1"/>
          </p:cNvSpPr>
          <p:nvPr>
            <p:ph sz="quarter" idx="11"/>
          </p:nvPr>
        </p:nvSpPr>
        <p:spPr/>
        <p:txBody>
          <a:bodyPr/>
          <a:lstStyle/>
          <a:p>
            <a:pPr marL="292608" indent="-292608">
              <a:buFont typeface="Arial" panose="020B0604020202020204" pitchFamily="34" charset="0"/>
              <a:buChar char="•"/>
            </a:pPr>
            <a:r>
              <a:rPr lang="en-US" b="1" dirty="0">
                <a:solidFill>
                  <a:srgbClr val="002060"/>
                </a:solidFill>
              </a:rPr>
              <a:t>The answer depends on risk</a:t>
            </a:r>
            <a:r>
              <a:rPr lang="en-US" dirty="0">
                <a:solidFill>
                  <a:srgbClr val="002060"/>
                </a:solidFill>
              </a:rPr>
              <a:t>.</a:t>
            </a:r>
          </a:p>
          <a:p>
            <a:pPr marL="292608" indent="-292608">
              <a:buFont typeface="Arial" panose="020B0604020202020204" pitchFamily="34" charset="0"/>
              <a:buChar char="•"/>
            </a:pPr>
            <a:r>
              <a:rPr lang="en-US" dirty="0"/>
              <a:t>Starcents is expected to return 25 percent.</a:t>
            </a:r>
          </a:p>
          <a:p>
            <a:pPr marL="292608" indent="-292608">
              <a:buFont typeface="Arial" panose="020B0604020202020204" pitchFamily="34" charset="0"/>
              <a:buChar char="•"/>
            </a:pPr>
            <a:r>
              <a:rPr lang="en-US" dirty="0"/>
              <a:t>But the realized return on Starcents could be significantly higher or lower than 25 percent.</a:t>
            </a:r>
          </a:p>
          <a:p>
            <a:pPr marL="292608" indent="-292608">
              <a:buFont typeface="Arial" panose="020B0604020202020204" pitchFamily="34" charset="0"/>
              <a:buChar char="•"/>
            </a:pPr>
            <a:r>
              <a:rPr lang="en-US" dirty="0"/>
              <a:t>Similarly, the realized return on Jpod could be significantly higher or lower than 20 percent.</a:t>
            </a:r>
            <a:endParaRPr lang="en-IN" dirty="0"/>
          </a:p>
        </p:txBody>
      </p:sp>
      <p:sp>
        <p:nvSpPr>
          <p:cNvPr id="6" name="Slide Number Placeholder 5">
            <a:extLst>
              <a:ext uri="{FF2B5EF4-FFF2-40B4-BE49-F238E27FC236}">
                <a16:creationId xmlns:a16="http://schemas.microsoft.com/office/drawing/2014/main" id="{0BD77674-D30F-206E-D90C-CF1683DCE285}"/>
              </a:ext>
            </a:extLst>
          </p:cNvPr>
          <p:cNvSpPr>
            <a:spLocks noGrp="1"/>
          </p:cNvSpPr>
          <p:nvPr>
            <p:ph type="sldNum" sz="quarter" idx="4"/>
          </p:nvPr>
        </p:nvSpPr>
        <p:spPr/>
        <p:txBody>
          <a:bodyPr/>
          <a:lstStyle/>
          <a:p>
            <a:fld id="{68151E55-6873-49E2-B8D5-2F265E6F1973}" type="slidenum">
              <a:rPr lang="en-US" smtClean="0"/>
              <a:pPr/>
              <a:t>8</a:t>
            </a:fld>
            <a:endParaRPr lang="en-US" dirty="0"/>
          </a:p>
        </p:txBody>
      </p:sp>
    </p:spTree>
    <p:extLst>
      <p:ext uri="{BB962C8B-B14F-4D97-AF65-F5344CB8AC3E}">
        <p14:creationId xmlns:p14="http://schemas.microsoft.com/office/powerpoint/2010/main" val="2143739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E8C89-6AE4-C8BA-204D-93314E0726C0}"/>
              </a:ext>
            </a:extLst>
          </p:cNvPr>
          <p:cNvSpPr>
            <a:spLocks noGrp="1"/>
          </p:cNvSpPr>
          <p:nvPr>
            <p:ph type="title"/>
          </p:nvPr>
        </p:nvSpPr>
        <p:spPr/>
        <p:txBody>
          <a:bodyPr>
            <a:normAutofit/>
          </a:bodyPr>
          <a:lstStyle/>
          <a:p>
            <a:r>
              <a:rPr lang="en-IN" sz="3600" dirty="0"/>
              <a:t>Calculating Expected Returns</a:t>
            </a:r>
          </a:p>
        </p:txBody>
      </p:sp>
      <p:sp>
        <p:nvSpPr>
          <p:cNvPr id="3" name="Content Placeholder 2">
            <a:extLst>
              <a:ext uri="{FF2B5EF4-FFF2-40B4-BE49-F238E27FC236}">
                <a16:creationId xmlns:a16="http://schemas.microsoft.com/office/drawing/2014/main" id="{817515A8-4F48-0BFB-8839-8C2AEE7F3734}"/>
              </a:ext>
            </a:extLst>
          </p:cNvPr>
          <p:cNvSpPr>
            <a:spLocks noGrp="1"/>
          </p:cNvSpPr>
          <p:nvPr>
            <p:ph sz="quarter" idx="11"/>
          </p:nvPr>
        </p:nvSpPr>
        <p:spPr>
          <a:xfrm>
            <a:off x="342900" y="1276711"/>
            <a:ext cx="5274129" cy="401364"/>
          </a:xfrm>
        </p:spPr>
        <p:txBody>
          <a:bodyPr/>
          <a:lstStyle/>
          <a:p>
            <a:r>
              <a:rPr lang="en-IN" sz="2000" b="1" dirty="0"/>
              <a:t>States of the Economy and Stock Returns</a:t>
            </a:r>
          </a:p>
        </p:txBody>
      </p:sp>
      <p:sp>
        <p:nvSpPr>
          <p:cNvPr id="4" name="Content Placeholder 3">
            <a:extLst>
              <a:ext uri="{FF2B5EF4-FFF2-40B4-BE49-F238E27FC236}">
                <a16:creationId xmlns:a16="http://schemas.microsoft.com/office/drawing/2014/main" id="{83F0726E-A5C8-F49D-9009-58F5AB833764}"/>
              </a:ext>
            </a:extLst>
          </p:cNvPr>
          <p:cNvSpPr>
            <a:spLocks noGrp="1"/>
          </p:cNvSpPr>
          <p:nvPr>
            <p:ph sz="quarter" idx="14"/>
          </p:nvPr>
        </p:nvSpPr>
        <p:spPr>
          <a:xfrm>
            <a:off x="6164245" y="1770704"/>
            <a:ext cx="2370155" cy="532563"/>
          </a:xfrm>
        </p:spPr>
        <p:txBody>
          <a:bodyPr/>
          <a:lstStyle/>
          <a:p>
            <a:pPr algn="ctr"/>
            <a:r>
              <a:rPr lang="en-IN" sz="1400" b="1" dirty="0"/>
              <a:t>Security Returns if State Occurs</a:t>
            </a:r>
          </a:p>
        </p:txBody>
      </p:sp>
      <p:graphicFrame>
        <p:nvGraphicFramePr>
          <p:cNvPr id="12" name="Table 12">
            <a:extLst>
              <a:ext uri="{FF2B5EF4-FFF2-40B4-BE49-F238E27FC236}">
                <a16:creationId xmlns:a16="http://schemas.microsoft.com/office/drawing/2014/main" id="{5AD6692A-28C7-43E2-BAD3-86AC8955EA81}"/>
              </a:ext>
            </a:extLst>
          </p:cNvPr>
          <p:cNvGraphicFramePr>
            <a:graphicFrameLocks noGrp="1"/>
          </p:cNvGraphicFramePr>
          <p:nvPr>
            <p:extLst>
              <p:ext uri="{D42A27DB-BD31-4B8C-83A1-F6EECF244321}">
                <p14:modId xmlns:p14="http://schemas.microsoft.com/office/powerpoint/2010/main" val="1031095140"/>
              </p:ext>
            </p:extLst>
          </p:nvPr>
        </p:nvGraphicFramePr>
        <p:xfrm>
          <a:off x="419100" y="2370877"/>
          <a:ext cx="8115300" cy="1219200"/>
        </p:xfrm>
        <a:graphic>
          <a:graphicData uri="http://schemas.openxmlformats.org/drawingml/2006/table">
            <a:tbl>
              <a:tblPr firstRow="1" bandRow="1">
                <a:tableStyleId>{5C22544A-7EE6-4342-B048-85BDC9FD1C3A}</a:tableStyleId>
              </a:tblPr>
              <a:tblGrid>
                <a:gridCol w="2206644">
                  <a:extLst>
                    <a:ext uri="{9D8B030D-6E8A-4147-A177-3AD203B41FA5}">
                      <a16:colId xmlns:a16="http://schemas.microsoft.com/office/drawing/2014/main" val="234880709"/>
                    </a:ext>
                  </a:extLst>
                </a:gridCol>
                <a:gridCol w="3222397">
                  <a:extLst>
                    <a:ext uri="{9D8B030D-6E8A-4147-A177-3AD203B41FA5}">
                      <a16:colId xmlns:a16="http://schemas.microsoft.com/office/drawing/2014/main" val="3372464718"/>
                    </a:ext>
                  </a:extLst>
                </a:gridCol>
                <a:gridCol w="1577591">
                  <a:extLst>
                    <a:ext uri="{9D8B030D-6E8A-4147-A177-3AD203B41FA5}">
                      <a16:colId xmlns:a16="http://schemas.microsoft.com/office/drawing/2014/main" val="1212606095"/>
                    </a:ext>
                  </a:extLst>
                </a:gridCol>
                <a:gridCol w="1108668">
                  <a:extLst>
                    <a:ext uri="{9D8B030D-6E8A-4147-A177-3AD203B41FA5}">
                      <a16:colId xmlns:a16="http://schemas.microsoft.com/office/drawing/2014/main" val="1441495887"/>
                    </a:ext>
                  </a:extLst>
                </a:gridCol>
              </a:tblGrid>
              <a:tr h="167432">
                <a:tc>
                  <a:txBody>
                    <a:bodyPr/>
                    <a:lstStyle/>
                    <a:p>
                      <a:r>
                        <a:rPr lang="en-IN" sz="1400" dirty="0"/>
                        <a:t>State of Economy</a:t>
                      </a:r>
                    </a:p>
                  </a:txBody>
                  <a:tcPr/>
                </a:tc>
                <a:tc>
                  <a:txBody>
                    <a:bodyPr/>
                    <a:lstStyle/>
                    <a:p>
                      <a:pPr algn="ctr"/>
                      <a:r>
                        <a:rPr lang="en-IN" sz="1400" dirty="0"/>
                        <a:t>Probability of State of Economy</a:t>
                      </a:r>
                    </a:p>
                  </a:txBody>
                  <a:tcPr/>
                </a:tc>
                <a:tc>
                  <a:txBody>
                    <a:bodyPr/>
                    <a:lstStyle/>
                    <a:p>
                      <a:pPr algn="ctr"/>
                      <a:r>
                        <a:rPr lang="en-IN" sz="1400" dirty="0"/>
                        <a:t>Starcents</a:t>
                      </a:r>
                    </a:p>
                  </a:txBody>
                  <a:tcPr/>
                </a:tc>
                <a:tc>
                  <a:txBody>
                    <a:bodyPr/>
                    <a:lstStyle/>
                    <a:p>
                      <a:pPr algn="ctr"/>
                      <a:r>
                        <a:rPr lang="en-IN" sz="1400" dirty="0"/>
                        <a:t>Jpod</a:t>
                      </a:r>
                    </a:p>
                  </a:txBody>
                  <a:tcPr/>
                </a:tc>
                <a:extLst>
                  <a:ext uri="{0D108BD9-81ED-4DB2-BD59-A6C34878D82A}">
                    <a16:rowId xmlns:a16="http://schemas.microsoft.com/office/drawing/2014/main" val="571835559"/>
                  </a:ext>
                </a:extLst>
              </a:tr>
              <a:tr h="167432">
                <a:tc>
                  <a:txBody>
                    <a:bodyPr/>
                    <a:lstStyle/>
                    <a:p>
                      <a:r>
                        <a:rPr lang="en-IN" sz="1400" dirty="0"/>
                        <a:t>Recession</a:t>
                      </a:r>
                    </a:p>
                  </a:txBody>
                  <a:tcPr/>
                </a:tc>
                <a:tc>
                  <a:txBody>
                    <a:bodyPr/>
                    <a:lstStyle/>
                    <a:p>
                      <a:pPr algn="r"/>
                      <a:r>
                        <a:rPr lang="en-IN" sz="1400" dirty="0"/>
                        <a:t>.50</a:t>
                      </a:r>
                    </a:p>
                  </a:txBody>
                  <a:tcPr/>
                </a:tc>
                <a:tc>
                  <a:txBody>
                    <a:bodyPr/>
                    <a:lstStyle/>
                    <a:p>
                      <a:pPr algn="r"/>
                      <a:r>
                        <a:rPr lang="en-IN" sz="1400" dirty="0"/>
                        <a:t>−20%</a:t>
                      </a:r>
                    </a:p>
                  </a:txBody>
                  <a:tcPr/>
                </a:tc>
                <a:tc>
                  <a:txBody>
                    <a:bodyPr/>
                    <a:lstStyle/>
                    <a:p>
                      <a:pPr algn="r"/>
                      <a:r>
                        <a:rPr lang="en-IN" sz="1400" dirty="0"/>
                        <a:t>30%</a:t>
                      </a:r>
                    </a:p>
                  </a:txBody>
                  <a:tcPr/>
                </a:tc>
                <a:extLst>
                  <a:ext uri="{0D108BD9-81ED-4DB2-BD59-A6C34878D82A}">
                    <a16:rowId xmlns:a16="http://schemas.microsoft.com/office/drawing/2014/main" val="1823903999"/>
                  </a:ext>
                </a:extLst>
              </a:tr>
              <a:tr h="167432">
                <a:tc>
                  <a:txBody>
                    <a:bodyPr/>
                    <a:lstStyle/>
                    <a:p>
                      <a:r>
                        <a:rPr lang="en-IN" sz="1400" dirty="0"/>
                        <a:t>Boom</a:t>
                      </a:r>
                    </a:p>
                  </a:txBody>
                  <a:tcPr/>
                </a:tc>
                <a:tc>
                  <a:txBody>
                    <a:bodyPr/>
                    <a:lstStyle/>
                    <a:p>
                      <a:pPr algn="r"/>
                      <a:r>
                        <a:rPr lang="en-IN" sz="1400" u="sng" dirty="0"/>
                        <a:t>  .50</a:t>
                      </a:r>
                    </a:p>
                  </a:txBody>
                  <a:tcPr/>
                </a:tc>
                <a:tc>
                  <a:txBody>
                    <a:bodyPr/>
                    <a:lstStyle/>
                    <a:p>
                      <a:pPr algn="r"/>
                      <a:r>
                        <a:rPr lang="en-IN" sz="1400" dirty="0"/>
                        <a:t>70</a:t>
                      </a:r>
                    </a:p>
                  </a:txBody>
                  <a:tcPr/>
                </a:tc>
                <a:tc>
                  <a:txBody>
                    <a:bodyPr/>
                    <a:lstStyle/>
                    <a:p>
                      <a:pPr algn="r"/>
                      <a:r>
                        <a:rPr lang="en-IN" sz="1400" dirty="0"/>
                        <a:t>10</a:t>
                      </a:r>
                    </a:p>
                  </a:txBody>
                  <a:tcPr/>
                </a:tc>
                <a:extLst>
                  <a:ext uri="{0D108BD9-81ED-4DB2-BD59-A6C34878D82A}">
                    <a16:rowId xmlns:a16="http://schemas.microsoft.com/office/drawing/2014/main" val="4137121574"/>
                  </a:ext>
                </a:extLst>
              </a:tr>
              <a:tr h="167432">
                <a:tc>
                  <a:txBody>
                    <a:bodyPr/>
                    <a:lstStyle/>
                    <a:p>
                      <a:endParaRPr lang="en-IN" sz="1400" dirty="0"/>
                    </a:p>
                  </a:txBody>
                  <a:tcPr/>
                </a:tc>
                <a:tc>
                  <a:txBody>
                    <a:bodyPr/>
                    <a:lstStyle/>
                    <a:p>
                      <a:pPr algn="r"/>
                      <a:r>
                        <a:rPr lang="en-IN" sz="1400" dirty="0"/>
                        <a:t>1.00</a:t>
                      </a:r>
                    </a:p>
                  </a:txBody>
                  <a:tcPr/>
                </a:tc>
                <a:tc>
                  <a:txBody>
                    <a:bodyPr/>
                    <a:lstStyle/>
                    <a:p>
                      <a:pPr algn="r"/>
                      <a:endParaRPr lang="en-IN" sz="1400"/>
                    </a:p>
                  </a:txBody>
                  <a:tcPr/>
                </a:tc>
                <a:tc>
                  <a:txBody>
                    <a:bodyPr/>
                    <a:lstStyle/>
                    <a:p>
                      <a:pPr algn="r"/>
                      <a:endParaRPr lang="en-IN" sz="1400" dirty="0"/>
                    </a:p>
                  </a:txBody>
                  <a:tcPr/>
                </a:tc>
                <a:extLst>
                  <a:ext uri="{0D108BD9-81ED-4DB2-BD59-A6C34878D82A}">
                    <a16:rowId xmlns:a16="http://schemas.microsoft.com/office/drawing/2014/main" val="3018779507"/>
                  </a:ext>
                </a:extLst>
              </a:tr>
            </a:tbl>
          </a:graphicData>
        </a:graphic>
      </p:graphicFrame>
      <p:sp>
        <p:nvSpPr>
          <p:cNvPr id="5" name="Content Placeholder 4">
            <a:extLst>
              <a:ext uri="{FF2B5EF4-FFF2-40B4-BE49-F238E27FC236}">
                <a16:creationId xmlns:a16="http://schemas.microsoft.com/office/drawing/2014/main" id="{7C4220AB-9656-831E-0856-201A96BFAEAF}"/>
              </a:ext>
            </a:extLst>
          </p:cNvPr>
          <p:cNvSpPr>
            <a:spLocks noGrp="1"/>
          </p:cNvSpPr>
          <p:nvPr>
            <p:ph sz="quarter" idx="15"/>
          </p:nvPr>
        </p:nvSpPr>
        <p:spPr>
          <a:xfrm>
            <a:off x="342900" y="3665130"/>
            <a:ext cx="3817118" cy="415015"/>
          </a:xfrm>
        </p:spPr>
        <p:txBody>
          <a:bodyPr/>
          <a:lstStyle/>
          <a:p>
            <a:r>
              <a:rPr lang="en-IN" sz="2000" b="1" dirty="0"/>
              <a:t>Calculating Expected Returns</a:t>
            </a:r>
          </a:p>
        </p:txBody>
      </p:sp>
      <p:sp>
        <p:nvSpPr>
          <p:cNvPr id="6" name="Content Placeholder 5">
            <a:extLst>
              <a:ext uri="{FF2B5EF4-FFF2-40B4-BE49-F238E27FC236}">
                <a16:creationId xmlns:a16="http://schemas.microsoft.com/office/drawing/2014/main" id="{BC732EC9-DAC0-9C25-EEF1-F92FA6689731}"/>
              </a:ext>
            </a:extLst>
          </p:cNvPr>
          <p:cNvSpPr>
            <a:spLocks noGrp="1"/>
          </p:cNvSpPr>
          <p:nvPr>
            <p:ph sz="quarter" idx="16"/>
          </p:nvPr>
        </p:nvSpPr>
        <p:spPr>
          <a:xfrm>
            <a:off x="4572000" y="3960196"/>
            <a:ext cx="1055077" cy="309207"/>
          </a:xfrm>
        </p:spPr>
        <p:txBody>
          <a:bodyPr/>
          <a:lstStyle/>
          <a:p>
            <a:r>
              <a:rPr lang="en-IN" sz="1400" b="1" dirty="0"/>
              <a:t>Starcents</a:t>
            </a:r>
          </a:p>
        </p:txBody>
      </p:sp>
      <p:sp>
        <p:nvSpPr>
          <p:cNvPr id="7" name="Content Placeholder 6">
            <a:extLst>
              <a:ext uri="{FF2B5EF4-FFF2-40B4-BE49-F238E27FC236}">
                <a16:creationId xmlns:a16="http://schemas.microsoft.com/office/drawing/2014/main" id="{AE96084D-E0BD-FBD5-9D04-C55B043E9A67}"/>
              </a:ext>
            </a:extLst>
          </p:cNvPr>
          <p:cNvSpPr>
            <a:spLocks noGrp="1"/>
          </p:cNvSpPr>
          <p:nvPr>
            <p:ph sz="quarter" idx="17"/>
          </p:nvPr>
        </p:nvSpPr>
        <p:spPr>
          <a:xfrm>
            <a:off x="7218693" y="3943548"/>
            <a:ext cx="628441" cy="319254"/>
          </a:xfrm>
        </p:spPr>
        <p:txBody>
          <a:bodyPr/>
          <a:lstStyle/>
          <a:p>
            <a:r>
              <a:rPr lang="en-IN" sz="1400" b="1" dirty="0"/>
              <a:t>Jpod</a:t>
            </a:r>
          </a:p>
        </p:txBody>
      </p:sp>
      <p:graphicFrame>
        <p:nvGraphicFramePr>
          <p:cNvPr id="13" name="Table 13">
            <a:extLst>
              <a:ext uri="{FF2B5EF4-FFF2-40B4-BE49-F238E27FC236}">
                <a16:creationId xmlns:a16="http://schemas.microsoft.com/office/drawing/2014/main" id="{37C8E928-F7B4-9BB8-D2F0-4494ED8B4A67}"/>
              </a:ext>
            </a:extLst>
          </p:cNvPr>
          <p:cNvGraphicFramePr>
            <a:graphicFrameLocks noGrp="1"/>
          </p:cNvGraphicFramePr>
          <p:nvPr>
            <p:extLst>
              <p:ext uri="{D42A27DB-BD31-4B8C-83A1-F6EECF244321}">
                <p14:modId xmlns:p14="http://schemas.microsoft.com/office/powerpoint/2010/main" val="544090273"/>
              </p:ext>
            </p:extLst>
          </p:nvPr>
        </p:nvGraphicFramePr>
        <p:xfrm>
          <a:off x="434912" y="4401178"/>
          <a:ext cx="8191500" cy="1966630"/>
        </p:xfrm>
        <a:graphic>
          <a:graphicData uri="http://schemas.openxmlformats.org/drawingml/2006/table">
            <a:tbl>
              <a:tblPr firstRow="1" bandRow="1">
                <a:tableStyleId>{5C22544A-7EE6-4342-B048-85BDC9FD1C3A}</a:tableStyleId>
              </a:tblPr>
              <a:tblGrid>
                <a:gridCol w="1365250">
                  <a:extLst>
                    <a:ext uri="{9D8B030D-6E8A-4147-A177-3AD203B41FA5}">
                      <a16:colId xmlns:a16="http://schemas.microsoft.com/office/drawing/2014/main" val="2232017639"/>
                    </a:ext>
                  </a:extLst>
                </a:gridCol>
                <a:gridCol w="1365250">
                  <a:extLst>
                    <a:ext uri="{9D8B030D-6E8A-4147-A177-3AD203B41FA5}">
                      <a16:colId xmlns:a16="http://schemas.microsoft.com/office/drawing/2014/main" val="2814059293"/>
                    </a:ext>
                  </a:extLst>
                </a:gridCol>
                <a:gridCol w="1365250">
                  <a:extLst>
                    <a:ext uri="{9D8B030D-6E8A-4147-A177-3AD203B41FA5}">
                      <a16:colId xmlns:a16="http://schemas.microsoft.com/office/drawing/2014/main" val="1226134059"/>
                    </a:ext>
                  </a:extLst>
                </a:gridCol>
                <a:gridCol w="1365250">
                  <a:extLst>
                    <a:ext uri="{9D8B030D-6E8A-4147-A177-3AD203B41FA5}">
                      <a16:colId xmlns:a16="http://schemas.microsoft.com/office/drawing/2014/main" val="526443131"/>
                    </a:ext>
                  </a:extLst>
                </a:gridCol>
                <a:gridCol w="1365250">
                  <a:extLst>
                    <a:ext uri="{9D8B030D-6E8A-4147-A177-3AD203B41FA5}">
                      <a16:colId xmlns:a16="http://schemas.microsoft.com/office/drawing/2014/main" val="221047270"/>
                    </a:ext>
                  </a:extLst>
                </a:gridCol>
                <a:gridCol w="1365250">
                  <a:extLst>
                    <a:ext uri="{9D8B030D-6E8A-4147-A177-3AD203B41FA5}">
                      <a16:colId xmlns:a16="http://schemas.microsoft.com/office/drawing/2014/main" val="3390851437"/>
                    </a:ext>
                  </a:extLst>
                </a:gridCol>
              </a:tblGrid>
              <a:tr h="854110">
                <a:tc>
                  <a:txBody>
                    <a:bodyPr/>
                    <a:lstStyle/>
                    <a:p>
                      <a:endParaRPr lang="en-IN"/>
                    </a:p>
                  </a:txBody>
                  <a:tcPr/>
                </a:tc>
                <a:tc>
                  <a:txBody>
                    <a:bodyPr/>
                    <a:lstStyle/>
                    <a:p>
                      <a:endParaRPr lang="en-IN" dirty="0"/>
                    </a:p>
                  </a:txBody>
                  <a:tcPr/>
                </a:tc>
                <a:tc>
                  <a:txBody>
                    <a:bodyPr/>
                    <a:lstStyle/>
                    <a:p>
                      <a:endParaRPr lang="en-IN" dirty="0"/>
                    </a:p>
                  </a:txBody>
                  <a:tcPr/>
                </a:tc>
                <a:tc>
                  <a:txBody>
                    <a:bodyPr/>
                    <a:lstStyle/>
                    <a:p>
                      <a:endParaRPr lang="en-IN" dirty="0"/>
                    </a:p>
                  </a:txBody>
                  <a:tcPr/>
                </a:tc>
                <a:tc>
                  <a:txBody>
                    <a:bodyPr/>
                    <a:lstStyle/>
                    <a:p>
                      <a:endParaRPr lang="en-IN" dirty="0"/>
                    </a:p>
                  </a:txBody>
                  <a:tcPr/>
                </a:tc>
                <a:tc>
                  <a:txBody>
                    <a:bodyPr/>
                    <a:lstStyle/>
                    <a:p>
                      <a:endParaRPr lang="en-IN" dirty="0"/>
                    </a:p>
                  </a:txBody>
                  <a:tcPr/>
                </a:tc>
                <a:extLst>
                  <a:ext uri="{0D108BD9-81ED-4DB2-BD59-A6C34878D82A}">
                    <a16:rowId xmlns:a16="http://schemas.microsoft.com/office/drawing/2014/main" val="1972925651"/>
                  </a:ext>
                </a:extLst>
              </a:tr>
              <a:tr h="370840">
                <a:tc>
                  <a:txBody>
                    <a:bodyPr/>
                    <a:lstStyle/>
                    <a:p>
                      <a:endParaRPr lang="en-IN" dirty="0"/>
                    </a:p>
                  </a:txBody>
                  <a:tcPr/>
                </a:tc>
                <a:tc>
                  <a:txBody>
                    <a:bodyPr/>
                    <a:lstStyle/>
                    <a:p>
                      <a:endParaRPr lang="en-IN" dirty="0"/>
                    </a:p>
                  </a:txBody>
                  <a:tcPr/>
                </a:tc>
                <a:tc>
                  <a:txBody>
                    <a:bodyPr/>
                    <a:lstStyle/>
                    <a:p>
                      <a:endParaRPr lang="en-IN"/>
                    </a:p>
                  </a:txBody>
                  <a:tcPr/>
                </a:tc>
                <a:tc>
                  <a:txBody>
                    <a:bodyPr/>
                    <a:lstStyle/>
                    <a:p>
                      <a:endParaRPr lang="en-IN" dirty="0"/>
                    </a:p>
                  </a:txBody>
                  <a:tcPr/>
                </a:tc>
                <a:tc>
                  <a:txBody>
                    <a:bodyPr/>
                    <a:lstStyle/>
                    <a:p>
                      <a:endParaRPr lang="en-IN"/>
                    </a:p>
                  </a:txBody>
                  <a:tcPr/>
                </a:tc>
                <a:tc>
                  <a:txBody>
                    <a:bodyPr/>
                    <a:lstStyle/>
                    <a:p>
                      <a:endParaRPr lang="en-IN"/>
                    </a:p>
                  </a:txBody>
                  <a:tcPr/>
                </a:tc>
                <a:extLst>
                  <a:ext uri="{0D108BD9-81ED-4DB2-BD59-A6C34878D82A}">
                    <a16:rowId xmlns:a16="http://schemas.microsoft.com/office/drawing/2014/main" val="1641453818"/>
                  </a:ext>
                </a:extLst>
              </a:tr>
              <a:tr h="370840">
                <a:tc>
                  <a:txBody>
                    <a:bodyPr/>
                    <a:lstStyle/>
                    <a:p>
                      <a:endParaRPr lang="en-IN"/>
                    </a:p>
                  </a:txBody>
                  <a:tcPr/>
                </a:tc>
                <a:tc>
                  <a:txBody>
                    <a:bodyPr/>
                    <a:lstStyle/>
                    <a:p>
                      <a:endParaRPr lang="en-IN" dirty="0"/>
                    </a:p>
                  </a:txBody>
                  <a:tcPr>
                    <a:lnB w="12700" cap="flat" cmpd="sng" algn="ctr">
                      <a:solidFill>
                        <a:schemeClr val="tx1"/>
                      </a:solidFill>
                      <a:prstDash val="solid"/>
                      <a:round/>
                      <a:headEnd type="none" w="med" len="med"/>
                      <a:tailEnd type="none" w="med" len="med"/>
                    </a:lnB>
                  </a:tcPr>
                </a:tc>
                <a:tc>
                  <a:txBody>
                    <a:bodyPr/>
                    <a:lstStyle/>
                    <a:p>
                      <a:endParaRPr lang="en-IN" dirty="0"/>
                    </a:p>
                  </a:txBody>
                  <a:tcPr/>
                </a:tc>
                <a:tc>
                  <a:txBody>
                    <a:bodyPr/>
                    <a:lstStyle/>
                    <a:p>
                      <a:endParaRPr lang="en-IN" dirty="0"/>
                    </a:p>
                  </a:txBody>
                  <a:tcPr>
                    <a:lnB w="12700" cap="flat" cmpd="sng" algn="ctr">
                      <a:solidFill>
                        <a:schemeClr val="tx1"/>
                      </a:solidFill>
                      <a:prstDash val="solid"/>
                      <a:round/>
                      <a:headEnd type="none" w="med" len="med"/>
                      <a:tailEnd type="none" w="med" len="med"/>
                    </a:lnB>
                  </a:tcPr>
                </a:tc>
                <a:tc>
                  <a:txBody>
                    <a:bodyPr/>
                    <a:lstStyle/>
                    <a:p>
                      <a:endParaRPr lang="en-IN" dirty="0"/>
                    </a:p>
                  </a:txBody>
                  <a:tcPr/>
                </a:tc>
                <a:tc>
                  <a:txBody>
                    <a:bodyPr/>
                    <a:lstStyle/>
                    <a:p>
                      <a:endParaRPr lang="en-IN"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8408354"/>
                  </a:ext>
                </a:extLst>
              </a:tr>
              <a:tr h="370840">
                <a:tc>
                  <a:txBody>
                    <a:bodyPr/>
                    <a:lstStyle/>
                    <a:p>
                      <a:endParaRPr lang="en-IN"/>
                    </a:p>
                  </a:txBody>
                  <a:tcPr/>
                </a:tc>
                <a:tc>
                  <a:txBody>
                    <a:bodyPr/>
                    <a:lstStyle/>
                    <a:p>
                      <a:endParaRPr lang="en-IN" dirty="0"/>
                    </a:p>
                  </a:txBody>
                  <a:tcPr>
                    <a:lnT w="12700" cap="flat" cmpd="sng" algn="ctr">
                      <a:solidFill>
                        <a:schemeClr val="tx1"/>
                      </a:solidFill>
                      <a:prstDash val="solid"/>
                      <a:round/>
                      <a:headEnd type="none" w="med" len="med"/>
                      <a:tailEnd type="none" w="med" len="med"/>
                    </a:lnT>
                  </a:tcPr>
                </a:tc>
                <a:tc>
                  <a:txBody>
                    <a:bodyPr/>
                    <a:lstStyle/>
                    <a:p>
                      <a:endParaRPr lang="en-IN" dirty="0"/>
                    </a:p>
                  </a:txBody>
                  <a:tcPr/>
                </a:tc>
                <a:tc>
                  <a:txBody>
                    <a:bodyPr/>
                    <a:lstStyle/>
                    <a:p>
                      <a:endParaRPr lang="en-IN" dirty="0"/>
                    </a:p>
                  </a:txBody>
                  <a:tcPr>
                    <a:lnT w="12700" cap="flat" cmpd="sng" algn="ctr">
                      <a:solidFill>
                        <a:schemeClr val="tx1"/>
                      </a:solidFill>
                      <a:prstDash val="solid"/>
                      <a:round/>
                      <a:headEnd type="none" w="med" len="med"/>
                      <a:tailEnd type="none" w="med" len="med"/>
                    </a:lnT>
                  </a:tcPr>
                </a:tc>
                <a:tc>
                  <a:txBody>
                    <a:bodyPr/>
                    <a:lstStyle/>
                    <a:p>
                      <a:endParaRPr lang="en-IN" dirty="0"/>
                    </a:p>
                  </a:txBody>
                  <a:tcPr/>
                </a:tc>
                <a:tc>
                  <a:txBody>
                    <a:bodyPr/>
                    <a:lstStyle/>
                    <a:p>
                      <a:endParaRPr lang="en-IN"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197841701"/>
                  </a:ext>
                </a:extLst>
              </a:tr>
            </a:tbl>
          </a:graphicData>
        </a:graphic>
      </p:graphicFrame>
      <p:graphicFrame>
        <p:nvGraphicFramePr>
          <p:cNvPr id="18" name="Object 17">
            <a:extLst>
              <a:ext uri="{FF2B5EF4-FFF2-40B4-BE49-F238E27FC236}">
                <a16:creationId xmlns:a16="http://schemas.microsoft.com/office/drawing/2014/main" id="{E9B60907-8BE9-2F15-BBCB-CEE35A1447AC}"/>
              </a:ext>
            </a:extLst>
          </p:cNvPr>
          <p:cNvGraphicFramePr>
            <a:graphicFrameLocks noChangeAspect="1"/>
          </p:cNvGraphicFramePr>
          <p:nvPr>
            <p:extLst>
              <p:ext uri="{D42A27DB-BD31-4B8C-83A1-F6EECF244321}">
                <p14:modId xmlns:p14="http://schemas.microsoft.com/office/powerpoint/2010/main" val="1800859104"/>
              </p:ext>
            </p:extLst>
          </p:nvPr>
        </p:nvGraphicFramePr>
        <p:xfrm>
          <a:off x="863600" y="4437063"/>
          <a:ext cx="660400" cy="673100"/>
        </p:xfrm>
        <a:graphic>
          <a:graphicData uri="http://schemas.openxmlformats.org/presentationml/2006/ole">
            <mc:AlternateContent xmlns:mc="http://schemas.openxmlformats.org/markup-compatibility/2006">
              <mc:Choice xmlns:v="urn:schemas-microsoft-com:vml" Requires="v">
                <p:oleObj spid="_x0000_s2092" name="Equation" r:id="rId3" imgW="660240" imgH="672840" progId="Equation.DSMT4">
                  <p:embed/>
                </p:oleObj>
              </mc:Choice>
              <mc:Fallback>
                <p:oleObj name="Equation" r:id="rId3" imgW="660240" imgH="672840" progId="Equation.DSMT4">
                  <p:embed/>
                  <p:pic>
                    <p:nvPicPr>
                      <p:cNvPr id="0" name=""/>
                      <p:cNvPicPr/>
                      <p:nvPr/>
                    </p:nvPicPr>
                    <p:blipFill>
                      <a:blip r:embed="rId4"/>
                      <a:stretch>
                        <a:fillRect/>
                      </a:stretch>
                    </p:blipFill>
                    <p:spPr>
                      <a:xfrm>
                        <a:off x="863600" y="4437063"/>
                        <a:ext cx="660400" cy="673100"/>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06C6A8EE-2E74-06B9-5613-3463FEB05007}"/>
              </a:ext>
            </a:extLst>
          </p:cNvPr>
          <p:cNvGraphicFramePr>
            <a:graphicFrameLocks noChangeAspect="1"/>
          </p:cNvGraphicFramePr>
          <p:nvPr>
            <p:extLst>
              <p:ext uri="{D42A27DB-BD31-4B8C-83A1-F6EECF244321}">
                <p14:modId xmlns:p14="http://schemas.microsoft.com/office/powerpoint/2010/main" val="2388919430"/>
              </p:ext>
            </p:extLst>
          </p:nvPr>
        </p:nvGraphicFramePr>
        <p:xfrm>
          <a:off x="1844675" y="4446588"/>
          <a:ext cx="1193800" cy="673100"/>
        </p:xfrm>
        <a:graphic>
          <a:graphicData uri="http://schemas.openxmlformats.org/presentationml/2006/ole">
            <mc:AlternateContent xmlns:mc="http://schemas.openxmlformats.org/markup-compatibility/2006">
              <mc:Choice xmlns:v="urn:schemas-microsoft-com:vml" Requires="v">
                <p:oleObj spid="_x0000_s2093" name="Equation" r:id="rId5" imgW="1193760" imgH="672840" progId="Equation.DSMT4">
                  <p:embed/>
                </p:oleObj>
              </mc:Choice>
              <mc:Fallback>
                <p:oleObj name="Equation" r:id="rId5" imgW="1193760" imgH="672840" progId="Equation.DSMT4">
                  <p:embed/>
                  <p:pic>
                    <p:nvPicPr>
                      <p:cNvPr id="0" name=""/>
                      <p:cNvPicPr/>
                      <p:nvPr/>
                    </p:nvPicPr>
                    <p:blipFill>
                      <a:blip r:embed="rId6"/>
                      <a:stretch>
                        <a:fillRect/>
                      </a:stretch>
                    </p:blipFill>
                    <p:spPr>
                      <a:xfrm>
                        <a:off x="1844675" y="4446588"/>
                        <a:ext cx="1193800" cy="673100"/>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CDA9F7A0-AFC1-672E-255E-8BDD1B8F8876}"/>
              </a:ext>
            </a:extLst>
          </p:cNvPr>
          <p:cNvGraphicFramePr>
            <a:graphicFrameLocks noChangeAspect="1"/>
          </p:cNvGraphicFramePr>
          <p:nvPr>
            <p:extLst>
              <p:ext uri="{D42A27DB-BD31-4B8C-83A1-F6EECF244321}">
                <p14:modId xmlns:p14="http://schemas.microsoft.com/office/powerpoint/2010/main" val="2449686347"/>
              </p:ext>
            </p:extLst>
          </p:nvPr>
        </p:nvGraphicFramePr>
        <p:xfrm>
          <a:off x="3457575" y="4497388"/>
          <a:ext cx="876300" cy="673100"/>
        </p:xfrm>
        <a:graphic>
          <a:graphicData uri="http://schemas.openxmlformats.org/presentationml/2006/ole">
            <mc:AlternateContent xmlns:mc="http://schemas.openxmlformats.org/markup-compatibility/2006">
              <mc:Choice xmlns:v="urn:schemas-microsoft-com:vml" Requires="v">
                <p:oleObj spid="_x0000_s2094" name="Equation" r:id="rId7" imgW="876240" imgH="672840" progId="Equation.DSMT4">
                  <p:embed/>
                </p:oleObj>
              </mc:Choice>
              <mc:Fallback>
                <p:oleObj name="Equation" r:id="rId7" imgW="876240" imgH="672840" progId="Equation.DSMT4">
                  <p:embed/>
                  <p:pic>
                    <p:nvPicPr>
                      <p:cNvPr id="0" name=""/>
                      <p:cNvPicPr/>
                      <p:nvPr/>
                    </p:nvPicPr>
                    <p:blipFill>
                      <a:blip r:embed="rId8"/>
                      <a:stretch>
                        <a:fillRect/>
                      </a:stretch>
                    </p:blipFill>
                    <p:spPr>
                      <a:xfrm>
                        <a:off x="3457575" y="4497388"/>
                        <a:ext cx="876300" cy="673100"/>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20B2D22F-BD8E-1B88-169A-7B37A87CCD48}"/>
              </a:ext>
            </a:extLst>
          </p:cNvPr>
          <p:cNvGraphicFramePr>
            <a:graphicFrameLocks noChangeAspect="1"/>
          </p:cNvGraphicFramePr>
          <p:nvPr>
            <p:extLst>
              <p:ext uri="{D42A27DB-BD31-4B8C-83A1-F6EECF244321}">
                <p14:modId xmlns:p14="http://schemas.microsoft.com/office/powerpoint/2010/main" val="1393510867"/>
              </p:ext>
            </p:extLst>
          </p:nvPr>
        </p:nvGraphicFramePr>
        <p:xfrm>
          <a:off x="4903788" y="4500563"/>
          <a:ext cx="584200" cy="673100"/>
        </p:xfrm>
        <a:graphic>
          <a:graphicData uri="http://schemas.openxmlformats.org/presentationml/2006/ole">
            <mc:AlternateContent xmlns:mc="http://schemas.openxmlformats.org/markup-compatibility/2006">
              <mc:Choice xmlns:v="urn:schemas-microsoft-com:vml" Requires="v">
                <p:oleObj spid="_x0000_s2095" name="Equation" r:id="rId9" imgW="583920" imgH="672840" progId="Equation.DSMT4">
                  <p:embed/>
                </p:oleObj>
              </mc:Choice>
              <mc:Fallback>
                <p:oleObj name="Equation" r:id="rId9" imgW="583920" imgH="672840" progId="Equation.DSMT4">
                  <p:embed/>
                  <p:pic>
                    <p:nvPicPr>
                      <p:cNvPr id="0" name=""/>
                      <p:cNvPicPr/>
                      <p:nvPr/>
                    </p:nvPicPr>
                    <p:blipFill>
                      <a:blip r:embed="rId10"/>
                      <a:stretch>
                        <a:fillRect/>
                      </a:stretch>
                    </p:blipFill>
                    <p:spPr>
                      <a:xfrm>
                        <a:off x="4903788" y="4500563"/>
                        <a:ext cx="584200" cy="673100"/>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8FD94AE8-4096-6434-D954-92010FA687FA}"/>
              </a:ext>
            </a:extLst>
          </p:cNvPr>
          <p:cNvGraphicFramePr>
            <a:graphicFrameLocks noChangeAspect="1"/>
          </p:cNvGraphicFramePr>
          <p:nvPr>
            <p:extLst>
              <p:ext uri="{D42A27DB-BD31-4B8C-83A1-F6EECF244321}">
                <p14:modId xmlns:p14="http://schemas.microsoft.com/office/powerpoint/2010/main" val="1380352351"/>
              </p:ext>
            </p:extLst>
          </p:nvPr>
        </p:nvGraphicFramePr>
        <p:xfrm>
          <a:off x="6038850" y="4481513"/>
          <a:ext cx="876300" cy="673100"/>
        </p:xfrm>
        <a:graphic>
          <a:graphicData uri="http://schemas.openxmlformats.org/presentationml/2006/ole">
            <mc:AlternateContent xmlns:mc="http://schemas.openxmlformats.org/markup-compatibility/2006">
              <mc:Choice xmlns:v="urn:schemas-microsoft-com:vml" Requires="v">
                <p:oleObj spid="_x0000_s2096" name="Equation" r:id="rId11" imgW="876240" imgH="672840" progId="Equation.DSMT4">
                  <p:embed/>
                </p:oleObj>
              </mc:Choice>
              <mc:Fallback>
                <p:oleObj name="Equation" r:id="rId11" imgW="876240" imgH="672840" progId="Equation.DSMT4">
                  <p:embed/>
                  <p:pic>
                    <p:nvPicPr>
                      <p:cNvPr id="0" name=""/>
                      <p:cNvPicPr/>
                      <p:nvPr/>
                    </p:nvPicPr>
                    <p:blipFill>
                      <a:blip r:embed="rId12"/>
                      <a:stretch>
                        <a:fillRect/>
                      </a:stretch>
                    </p:blipFill>
                    <p:spPr>
                      <a:xfrm>
                        <a:off x="6038850" y="4481513"/>
                        <a:ext cx="876300" cy="673100"/>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659476EB-2EEB-3723-D649-7183A5815C90}"/>
              </a:ext>
            </a:extLst>
          </p:cNvPr>
          <p:cNvGraphicFramePr>
            <a:graphicFrameLocks noChangeAspect="1"/>
          </p:cNvGraphicFramePr>
          <p:nvPr>
            <p:extLst>
              <p:ext uri="{D42A27DB-BD31-4B8C-83A1-F6EECF244321}">
                <p14:modId xmlns:p14="http://schemas.microsoft.com/office/powerpoint/2010/main" val="736033668"/>
              </p:ext>
            </p:extLst>
          </p:nvPr>
        </p:nvGraphicFramePr>
        <p:xfrm>
          <a:off x="7635281" y="4511450"/>
          <a:ext cx="584200" cy="673100"/>
        </p:xfrm>
        <a:graphic>
          <a:graphicData uri="http://schemas.openxmlformats.org/presentationml/2006/ole">
            <mc:AlternateContent xmlns:mc="http://schemas.openxmlformats.org/markup-compatibility/2006">
              <mc:Choice xmlns:v="urn:schemas-microsoft-com:vml" Requires="v">
                <p:oleObj spid="_x0000_s2097" name="Equation" r:id="rId13" imgW="583920" imgH="672840" progId="Equation.DSMT4">
                  <p:embed/>
                </p:oleObj>
              </mc:Choice>
              <mc:Fallback>
                <p:oleObj name="Equation" r:id="rId13" imgW="583920" imgH="672840" progId="Equation.DSMT4">
                  <p:embed/>
                  <p:pic>
                    <p:nvPicPr>
                      <p:cNvPr id="0" name=""/>
                      <p:cNvPicPr/>
                      <p:nvPr/>
                    </p:nvPicPr>
                    <p:blipFill>
                      <a:blip r:embed="rId14"/>
                      <a:stretch>
                        <a:fillRect/>
                      </a:stretch>
                    </p:blipFill>
                    <p:spPr>
                      <a:xfrm>
                        <a:off x="7635281" y="4511450"/>
                        <a:ext cx="584200" cy="673100"/>
                      </a:xfrm>
                      <a:prstGeom prst="rect">
                        <a:avLst/>
                      </a:prstGeom>
                    </p:spPr>
                  </p:pic>
                </p:oleObj>
              </mc:Fallback>
            </mc:AlternateContent>
          </a:graphicData>
        </a:graphic>
      </p:graphicFrame>
      <p:graphicFrame>
        <p:nvGraphicFramePr>
          <p:cNvPr id="24" name="Object 23">
            <a:extLst>
              <a:ext uri="{FF2B5EF4-FFF2-40B4-BE49-F238E27FC236}">
                <a16:creationId xmlns:a16="http://schemas.microsoft.com/office/drawing/2014/main" id="{B8813D2E-BAF6-5866-8D51-FB4A1D25060C}"/>
              </a:ext>
            </a:extLst>
          </p:cNvPr>
          <p:cNvGraphicFramePr>
            <a:graphicFrameLocks noChangeAspect="1"/>
          </p:cNvGraphicFramePr>
          <p:nvPr>
            <p:extLst>
              <p:ext uri="{D42A27DB-BD31-4B8C-83A1-F6EECF244321}">
                <p14:modId xmlns:p14="http://schemas.microsoft.com/office/powerpoint/2010/main" val="507270211"/>
              </p:ext>
            </p:extLst>
          </p:nvPr>
        </p:nvGraphicFramePr>
        <p:xfrm>
          <a:off x="800100" y="5342296"/>
          <a:ext cx="673100" cy="177800"/>
        </p:xfrm>
        <a:graphic>
          <a:graphicData uri="http://schemas.openxmlformats.org/presentationml/2006/ole">
            <mc:AlternateContent xmlns:mc="http://schemas.openxmlformats.org/markup-compatibility/2006">
              <mc:Choice xmlns:v="urn:schemas-microsoft-com:vml" Requires="v">
                <p:oleObj spid="_x0000_s2098" name="Equation" r:id="rId15" imgW="672840" imgH="177480" progId="Equation.DSMT4">
                  <p:embed/>
                </p:oleObj>
              </mc:Choice>
              <mc:Fallback>
                <p:oleObj name="Equation" r:id="rId15" imgW="672840" imgH="177480" progId="Equation.DSMT4">
                  <p:embed/>
                  <p:pic>
                    <p:nvPicPr>
                      <p:cNvPr id="0" name=""/>
                      <p:cNvPicPr/>
                      <p:nvPr/>
                    </p:nvPicPr>
                    <p:blipFill>
                      <a:blip r:embed="rId16"/>
                      <a:stretch>
                        <a:fillRect/>
                      </a:stretch>
                    </p:blipFill>
                    <p:spPr>
                      <a:xfrm>
                        <a:off x="800100" y="5342296"/>
                        <a:ext cx="673100" cy="177800"/>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008AC4F8-7827-CFC4-484F-42311A066E87}"/>
              </a:ext>
            </a:extLst>
          </p:cNvPr>
          <p:cNvGraphicFramePr>
            <a:graphicFrameLocks noChangeAspect="1"/>
          </p:cNvGraphicFramePr>
          <p:nvPr>
            <p:extLst>
              <p:ext uri="{D42A27DB-BD31-4B8C-83A1-F6EECF244321}">
                <p14:modId xmlns:p14="http://schemas.microsoft.com/office/powerpoint/2010/main" val="3605383564"/>
              </p:ext>
            </p:extLst>
          </p:nvPr>
        </p:nvGraphicFramePr>
        <p:xfrm>
          <a:off x="2327275" y="5351463"/>
          <a:ext cx="228600" cy="177800"/>
        </p:xfrm>
        <a:graphic>
          <a:graphicData uri="http://schemas.openxmlformats.org/presentationml/2006/ole">
            <mc:AlternateContent xmlns:mc="http://schemas.openxmlformats.org/markup-compatibility/2006">
              <mc:Choice xmlns:v="urn:schemas-microsoft-com:vml" Requires="v">
                <p:oleObj spid="_x0000_s2099" name="Equation" r:id="rId17" imgW="228600" imgH="177480" progId="Equation.DSMT4">
                  <p:embed/>
                </p:oleObj>
              </mc:Choice>
              <mc:Fallback>
                <p:oleObj name="Equation" r:id="rId17" imgW="228600" imgH="177480" progId="Equation.DSMT4">
                  <p:embed/>
                  <p:pic>
                    <p:nvPicPr>
                      <p:cNvPr id="0" name=""/>
                      <p:cNvPicPr/>
                      <p:nvPr/>
                    </p:nvPicPr>
                    <p:blipFill>
                      <a:blip r:embed="rId18"/>
                      <a:stretch>
                        <a:fillRect/>
                      </a:stretch>
                    </p:blipFill>
                    <p:spPr>
                      <a:xfrm>
                        <a:off x="2327275" y="5351463"/>
                        <a:ext cx="228600" cy="177800"/>
                      </a:xfrm>
                      <a:prstGeom prst="rect">
                        <a:avLst/>
                      </a:prstGeom>
                    </p:spPr>
                  </p:pic>
                </p:oleObj>
              </mc:Fallback>
            </mc:AlternateContent>
          </a:graphicData>
        </a:graphic>
      </p:graphicFrame>
      <p:graphicFrame>
        <p:nvGraphicFramePr>
          <p:cNvPr id="26" name="Object 25">
            <a:extLst>
              <a:ext uri="{FF2B5EF4-FFF2-40B4-BE49-F238E27FC236}">
                <a16:creationId xmlns:a16="http://schemas.microsoft.com/office/drawing/2014/main" id="{CAA436EF-6377-89E1-20D8-5C9900431FE3}"/>
              </a:ext>
            </a:extLst>
          </p:cNvPr>
          <p:cNvGraphicFramePr>
            <a:graphicFrameLocks noChangeAspect="1"/>
          </p:cNvGraphicFramePr>
          <p:nvPr>
            <p:extLst>
              <p:ext uri="{D42A27DB-BD31-4B8C-83A1-F6EECF244321}">
                <p14:modId xmlns:p14="http://schemas.microsoft.com/office/powerpoint/2010/main" val="3418195263"/>
              </p:ext>
            </p:extLst>
          </p:nvPr>
        </p:nvGraphicFramePr>
        <p:xfrm>
          <a:off x="3578225" y="5351463"/>
          <a:ext cx="406400" cy="177800"/>
        </p:xfrm>
        <a:graphic>
          <a:graphicData uri="http://schemas.openxmlformats.org/presentationml/2006/ole">
            <mc:AlternateContent xmlns:mc="http://schemas.openxmlformats.org/markup-compatibility/2006">
              <mc:Choice xmlns:v="urn:schemas-microsoft-com:vml" Requires="v">
                <p:oleObj spid="_x0000_s2100" name="Equation" r:id="rId19" imgW="406080" imgH="177480" progId="Equation.DSMT4">
                  <p:embed/>
                </p:oleObj>
              </mc:Choice>
              <mc:Fallback>
                <p:oleObj name="Equation" r:id="rId19" imgW="406080" imgH="177480" progId="Equation.DSMT4">
                  <p:embed/>
                  <p:pic>
                    <p:nvPicPr>
                      <p:cNvPr id="0" name=""/>
                      <p:cNvPicPr/>
                      <p:nvPr/>
                    </p:nvPicPr>
                    <p:blipFill>
                      <a:blip r:embed="rId20"/>
                      <a:stretch>
                        <a:fillRect/>
                      </a:stretch>
                    </p:blipFill>
                    <p:spPr>
                      <a:xfrm>
                        <a:off x="3578225" y="5351463"/>
                        <a:ext cx="406400" cy="177800"/>
                      </a:xfrm>
                      <a:prstGeom prst="rect">
                        <a:avLst/>
                      </a:prstGeom>
                    </p:spPr>
                  </p:pic>
                </p:oleObj>
              </mc:Fallback>
            </mc:AlternateContent>
          </a:graphicData>
        </a:graphic>
      </p:graphicFrame>
      <p:graphicFrame>
        <p:nvGraphicFramePr>
          <p:cNvPr id="27" name="Object 26">
            <a:extLst>
              <a:ext uri="{FF2B5EF4-FFF2-40B4-BE49-F238E27FC236}">
                <a16:creationId xmlns:a16="http://schemas.microsoft.com/office/drawing/2014/main" id="{200D9306-39DF-69D9-5344-CFF36505D579}"/>
              </a:ext>
            </a:extLst>
          </p:cNvPr>
          <p:cNvGraphicFramePr>
            <a:graphicFrameLocks noChangeAspect="1"/>
          </p:cNvGraphicFramePr>
          <p:nvPr>
            <p:extLst>
              <p:ext uri="{D42A27DB-BD31-4B8C-83A1-F6EECF244321}">
                <p14:modId xmlns:p14="http://schemas.microsoft.com/office/powerpoint/2010/main" val="2814016490"/>
              </p:ext>
            </p:extLst>
          </p:nvPr>
        </p:nvGraphicFramePr>
        <p:xfrm>
          <a:off x="4913836" y="5321152"/>
          <a:ext cx="406400" cy="177800"/>
        </p:xfrm>
        <a:graphic>
          <a:graphicData uri="http://schemas.openxmlformats.org/presentationml/2006/ole">
            <mc:AlternateContent xmlns:mc="http://schemas.openxmlformats.org/markup-compatibility/2006">
              <mc:Choice xmlns:v="urn:schemas-microsoft-com:vml" Requires="v">
                <p:oleObj spid="_x0000_s2101" name="Equation" r:id="rId21" imgW="406080" imgH="177480" progId="Equation.DSMT4">
                  <p:embed/>
                </p:oleObj>
              </mc:Choice>
              <mc:Fallback>
                <p:oleObj name="Equation" r:id="rId21" imgW="406080" imgH="177480" progId="Equation.DSMT4">
                  <p:embed/>
                  <p:pic>
                    <p:nvPicPr>
                      <p:cNvPr id="0" name=""/>
                      <p:cNvPicPr/>
                      <p:nvPr/>
                    </p:nvPicPr>
                    <p:blipFill>
                      <a:blip r:embed="rId22"/>
                      <a:stretch>
                        <a:fillRect/>
                      </a:stretch>
                    </p:blipFill>
                    <p:spPr>
                      <a:xfrm>
                        <a:off x="4913836" y="5321152"/>
                        <a:ext cx="406400" cy="177800"/>
                      </a:xfrm>
                      <a:prstGeom prst="rect">
                        <a:avLst/>
                      </a:prstGeom>
                    </p:spPr>
                  </p:pic>
                </p:oleObj>
              </mc:Fallback>
            </mc:AlternateContent>
          </a:graphicData>
        </a:graphic>
      </p:graphicFrame>
      <p:graphicFrame>
        <p:nvGraphicFramePr>
          <p:cNvPr id="28" name="Object 27">
            <a:extLst>
              <a:ext uri="{FF2B5EF4-FFF2-40B4-BE49-F238E27FC236}">
                <a16:creationId xmlns:a16="http://schemas.microsoft.com/office/drawing/2014/main" id="{C0DE3219-E894-F2E1-F033-AFFFC9CA10A1}"/>
              </a:ext>
            </a:extLst>
          </p:cNvPr>
          <p:cNvGraphicFramePr>
            <a:graphicFrameLocks noChangeAspect="1"/>
          </p:cNvGraphicFramePr>
          <p:nvPr>
            <p:extLst>
              <p:ext uri="{D42A27DB-BD31-4B8C-83A1-F6EECF244321}">
                <p14:modId xmlns:p14="http://schemas.microsoft.com/office/powerpoint/2010/main" val="838995072"/>
              </p:ext>
            </p:extLst>
          </p:nvPr>
        </p:nvGraphicFramePr>
        <p:xfrm>
          <a:off x="6283325" y="5341938"/>
          <a:ext cx="317500" cy="177800"/>
        </p:xfrm>
        <a:graphic>
          <a:graphicData uri="http://schemas.openxmlformats.org/presentationml/2006/ole">
            <mc:AlternateContent xmlns:mc="http://schemas.openxmlformats.org/markup-compatibility/2006">
              <mc:Choice xmlns:v="urn:schemas-microsoft-com:vml" Requires="v">
                <p:oleObj spid="_x0000_s2102" name="Equation" r:id="rId23" imgW="317160" imgH="177480" progId="Equation.DSMT4">
                  <p:embed/>
                </p:oleObj>
              </mc:Choice>
              <mc:Fallback>
                <p:oleObj name="Equation" r:id="rId23" imgW="317160" imgH="177480" progId="Equation.DSMT4">
                  <p:embed/>
                  <p:pic>
                    <p:nvPicPr>
                      <p:cNvPr id="0" name=""/>
                      <p:cNvPicPr/>
                      <p:nvPr/>
                    </p:nvPicPr>
                    <p:blipFill>
                      <a:blip r:embed="rId24"/>
                      <a:stretch>
                        <a:fillRect/>
                      </a:stretch>
                    </p:blipFill>
                    <p:spPr>
                      <a:xfrm>
                        <a:off x="6283325" y="5341938"/>
                        <a:ext cx="317500" cy="177800"/>
                      </a:xfrm>
                      <a:prstGeom prst="rect">
                        <a:avLst/>
                      </a:prstGeom>
                    </p:spPr>
                  </p:pic>
                </p:oleObj>
              </mc:Fallback>
            </mc:AlternateContent>
          </a:graphicData>
        </a:graphic>
      </p:graphicFrame>
      <p:graphicFrame>
        <p:nvGraphicFramePr>
          <p:cNvPr id="29" name="Object 28">
            <a:extLst>
              <a:ext uri="{FF2B5EF4-FFF2-40B4-BE49-F238E27FC236}">
                <a16:creationId xmlns:a16="http://schemas.microsoft.com/office/drawing/2014/main" id="{7951D00C-ADEC-2CCC-C12E-B64EC8FE037A}"/>
              </a:ext>
            </a:extLst>
          </p:cNvPr>
          <p:cNvGraphicFramePr>
            <a:graphicFrameLocks noChangeAspect="1"/>
          </p:cNvGraphicFramePr>
          <p:nvPr>
            <p:extLst>
              <p:ext uri="{D42A27DB-BD31-4B8C-83A1-F6EECF244321}">
                <p14:modId xmlns:p14="http://schemas.microsoft.com/office/powerpoint/2010/main" val="3891093597"/>
              </p:ext>
            </p:extLst>
          </p:nvPr>
        </p:nvGraphicFramePr>
        <p:xfrm>
          <a:off x="7768631" y="5341938"/>
          <a:ext cx="317500" cy="177800"/>
        </p:xfrm>
        <a:graphic>
          <a:graphicData uri="http://schemas.openxmlformats.org/presentationml/2006/ole">
            <mc:AlternateContent xmlns:mc="http://schemas.openxmlformats.org/markup-compatibility/2006">
              <mc:Choice xmlns:v="urn:schemas-microsoft-com:vml" Requires="v">
                <p:oleObj spid="_x0000_s2103" name="Equation" r:id="rId25" imgW="317160" imgH="177480" progId="Equation.DSMT4">
                  <p:embed/>
                </p:oleObj>
              </mc:Choice>
              <mc:Fallback>
                <p:oleObj name="Equation" r:id="rId25" imgW="317160" imgH="177480" progId="Equation.DSMT4">
                  <p:embed/>
                  <p:pic>
                    <p:nvPicPr>
                      <p:cNvPr id="0" name=""/>
                      <p:cNvPicPr/>
                      <p:nvPr/>
                    </p:nvPicPr>
                    <p:blipFill>
                      <a:blip r:embed="rId26"/>
                      <a:stretch>
                        <a:fillRect/>
                      </a:stretch>
                    </p:blipFill>
                    <p:spPr>
                      <a:xfrm>
                        <a:off x="7768631" y="5341938"/>
                        <a:ext cx="317500" cy="177800"/>
                      </a:xfrm>
                      <a:prstGeom prst="rect">
                        <a:avLst/>
                      </a:prstGeom>
                    </p:spPr>
                  </p:pic>
                </p:oleObj>
              </mc:Fallback>
            </mc:AlternateContent>
          </a:graphicData>
        </a:graphic>
      </p:graphicFrame>
      <p:graphicFrame>
        <p:nvGraphicFramePr>
          <p:cNvPr id="30" name="Object 29">
            <a:extLst>
              <a:ext uri="{FF2B5EF4-FFF2-40B4-BE49-F238E27FC236}">
                <a16:creationId xmlns:a16="http://schemas.microsoft.com/office/drawing/2014/main" id="{BD4D1183-0871-E3FF-EDC2-F9C1F662F391}"/>
              </a:ext>
            </a:extLst>
          </p:cNvPr>
          <p:cNvGraphicFramePr>
            <a:graphicFrameLocks noChangeAspect="1"/>
          </p:cNvGraphicFramePr>
          <p:nvPr>
            <p:extLst>
              <p:ext uri="{D42A27DB-BD31-4B8C-83A1-F6EECF244321}">
                <p14:modId xmlns:p14="http://schemas.microsoft.com/office/powerpoint/2010/main" val="2821108656"/>
              </p:ext>
            </p:extLst>
          </p:nvPr>
        </p:nvGraphicFramePr>
        <p:xfrm>
          <a:off x="927100" y="5743575"/>
          <a:ext cx="419100" cy="177800"/>
        </p:xfrm>
        <a:graphic>
          <a:graphicData uri="http://schemas.openxmlformats.org/presentationml/2006/ole">
            <mc:AlternateContent xmlns:mc="http://schemas.openxmlformats.org/markup-compatibility/2006">
              <mc:Choice xmlns:v="urn:schemas-microsoft-com:vml" Requires="v">
                <p:oleObj spid="_x0000_s2104" name="Equation" r:id="rId27" imgW="419040" imgH="177480" progId="Equation.DSMT4">
                  <p:embed/>
                </p:oleObj>
              </mc:Choice>
              <mc:Fallback>
                <p:oleObj name="Equation" r:id="rId27" imgW="419040" imgH="177480" progId="Equation.DSMT4">
                  <p:embed/>
                  <p:pic>
                    <p:nvPicPr>
                      <p:cNvPr id="0" name=""/>
                      <p:cNvPicPr/>
                      <p:nvPr/>
                    </p:nvPicPr>
                    <p:blipFill>
                      <a:blip r:embed="rId28"/>
                      <a:stretch>
                        <a:fillRect/>
                      </a:stretch>
                    </p:blipFill>
                    <p:spPr>
                      <a:xfrm>
                        <a:off x="927100" y="5743575"/>
                        <a:ext cx="419100" cy="177800"/>
                      </a:xfrm>
                      <a:prstGeom prst="rect">
                        <a:avLst/>
                      </a:prstGeom>
                    </p:spPr>
                  </p:pic>
                </p:oleObj>
              </mc:Fallback>
            </mc:AlternateContent>
          </a:graphicData>
        </a:graphic>
      </p:graphicFrame>
      <p:graphicFrame>
        <p:nvGraphicFramePr>
          <p:cNvPr id="31" name="Object 30">
            <a:extLst>
              <a:ext uri="{FF2B5EF4-FFF2-40B4-BE49-F238E27FC236}">
                <a16:creationId xmlns:a16="http://schemas.microsoft.com/office/drawing/2014/main" id="{32C75482-0DDF-7E38-650B-E27EB98A9132}"/>
              </a:ext>
            </a:extLst>
          </p:cNvPr>
          <p:cNvGraphicFramePr>
            <a:graphicFrameLocks noChangeAspect="1"/>
          </p:cNvGraphicFramePr>
          <p:nvPr>
            <p:extLst>
              <p:ext uri="{D42A27DB-BD31-4B8C-83A1-F6EECF244321}">
                <p14:modId xmlns:p14="http://schemas.microsoft.com/office/powerpoint/2010/main" val="3271187282"/>
              </p:ext>
            </p:extLst>
          </p:nvPr>
        </p:nvGraphicFramePr>
        <p:xfrm>
          <a:off x="2337323" y="5743575"/>
          <a:ext cx="228600" cy="177800"/>
        </p:xfrm>
        <a:graphic>
          <a:graphicData uri="http://schemas.openxmlformats.org/presentationml/2006/ole">
            <mc:AlternateContent xmlns:mc="http://schemas.openxmlformats.org/markup-compatibility/2006">
              <mc:Choice xmlns:v="urn:schemas-microsoft-com:vml" Requires="v">
                <p:oleObj spid="_x0000_s2105" name="Equation" r:id="rId29" imgW="228600" imgH="177480" progId="Equation.DSMT4">
                  <p:embed/>
                </p:oleObj>
              </mc:Choice>
              <mc:Fallback>
                <p:oleObj name="Equation" r:id="rId29" imgW="228600" imgH="177480" progId="Equation.DSMT4">
                  <p:embed/>
                  <p:pic>
                    <p:nvPicPr>
                      <p:cNvPr id="0" name=""/>
                      <p:cNvPicPr/>
                      <p:nvPr/>
                    </p:nvPicPr>
                    <p:blipFill>
                      <a:blip r:embed="rId30"/>
                      <a:stretch>
                        <a:fillRect/>
                      </a:stretch>
                    </p:blipFill>
                    <p:spPr>
                      <a:xfrm>
                        <a:off x="2337323" y="5743575"/>
                        <a:ext cx="228600" cy="177800"/>
                      </a:xfrm>
                      <a:prstGeom prst="rect">
                        <a:avLst/>
                      </a:prstGeom>
                    </p:spPr>
                  </p:pic>
                </p:oleObj>
              </mc:Fallback>
            </mc:AlternateContent>
          </a:graphicData>
        </a:graphic>
      </p:graphicFrame>
      <p:graphicFrame>
        <p:nvGraphicFramePr>
          <p:cNvPr id="32" name="Object 31">
            <a:extLst>
              <a:ext uri="{FF2B5EF4-FFF2-40B4-BE49-F238E27FC236}">
                <a16:creationId xmlns:a16="http://schemas.microsoft.com/office/drawing/2014/main" id="{3BDDB26D-2044-E492-6F9B-B6D1B504557A}"/>
              </a:ext>
            </a:extLst>
          </p:cNvPr>
          <p:cNvGraphicFramePr>
            <a:graphicFrameLocks noChangeAspect="1"/>
          </p:cNvGraphicFramePr>
          <p:nvPr>
            <p:extLst>
              <p:ext uri="{D42A27DB-BD31-4B8C-83A1-F6EECF244321}">
                <p14:modId xmlns:p14="http://schemas.microsoft.com/office/powerpoint/2010/main" val="1866681158"/>
              </p:ext>
            </p:extLst>
          </p:nvPr>
        </p:nvGraphicFramePr>
        <p:xfrm>
          <a:off x="3665538" y="5711825"/>
          <a:ext cx="203200" cy="177800"/>
        </p:xfrm>
        <a:graphic>
          <a:graphicData uri="http://schemas.openxmlformats.org/presentationml/2006/ole">
            <mc:AlternateContent xmlns:mc="http://schemas.openxmlformats.org/markup-compatibility/2006">
              <mc:Choice xmlns:v="urn:schemas-microsoft-com:vml" Requires="v">
                <p:oleObj spid="_x0000_s2106" name="Equation" r:id="rId31" imgW="203040" imgH="177480" progId="Equation.DSMT4">
                  <p:embed/>
                </p:oleObj>
              </mc:Choice>
              <mc:Fallback>
                <p:oleObj name="Equation" r:id="rId31" imgW="203040" imgH="177480" progId="Equation.DSMT4">
                  <p:embed/>
                  <p:pic>
                    <p:nvPicPr>
                      <p:cNvPr id="0" name=""/>
                      <p:cNvPicPr/>
                      <p:nvPr/>
                    </p:nvPicPr>
                    <p:blipFill>
                      <a:blip r:embed="rId32"/>
                      <a:stretch>
                        <a:fillRect/>
                      </a:stretch>
                    </p:blipFill>
                    <p:spPr>
                      <a:xfrm>
                        <a:off x="3665538" y="5711825"/>
                        <a:ext cx="203200" cy="177800"/>
                      </a:xfrm>
                      <a:prstGeom prst="rect">
                        <a:avLst/>
                      </a:prstGeom>
                    </p:spPr>
                  </p:pic>
                </p:oleObj>
              </mc:Fallback>
            </mc:AlternateContent>
          </a:graphicData>
        </a:graphic>
      </p:graphicFrame>
      <p:graphicFrame>
        <p:nvGraphicFramePr>
          <p:cNvPr id="33" name="Object 32">
            <a:extLst>
              <a:ext uri="{FF2B5EF4-FFF2-40B4-BE49-F238E27FC236}">
                <a16:creationId xmlns:a16="http://schemas.microsoft.com/office/drawing/2014/main" id="{58C95E4B-581F-8975-C5E3-8AC3DC029EA1}"/>
              </a:ext>
            </a:extLst>
          </p:cNvPr>
          <p:cNvGraphicFramePr>
            <a:graphicFrameLocks noChangeAspect="1"/>
          </p:cNvGraphicFramePr>
          <p:nvPr>
            <p:extLst>
              <p:ext uri="{D42A27DB-BD31-4B8C-83A1-F6EECF244321}">
                <p14:modId xmlns:p14="http://schemas.microsoft.com/office/powerpoint/2010/main" val="3234589672"/>
              </p:ext>
            </p:extLst>
          </p:nvPr>
        </p:nvGraphicFramePr>
        <p:xfrm>
          <a:off x="5043225" y="5681835"/>
          <a:ext cx="190500" cy="177800"/>
        </p:xfrm>
        <a:graphic>
          <a:graphicData uri="http://schemas.openxmlformats.org/presentationml/2006/ole">
            <mc:AlternateContent xmlns:mc="http://schemas.openxmlformats.org/markup-compatibility/2006">
              <mc:Choice xmlns:v="urn:schemas-microsoft-com:vml" Requires="v">
                <p:oleObj spid="_x0000_s2107" name="Equation" r:id="rId33" imgW="190440" imgH="177480" progId="Equation.DSMT4">
                  <p:embed/>
                </p:oleObj>
              </mc:Choice>
              <mc:Fallback>
                <p:oleObj name="Equation" r:id="rId33" imgW="190440" imgH="177480" progId="Equation.DSMT4">
                  <p:embed/>
                  <p:pic>
                    <p:nvPicPr>
                      <p:cNvPr id="0" name=""/>
                      <p:cNvPicPr/>
                      <p:nvPr/>
                    </p:nvPicPr>
                    <p:blipFill>
                      <a:blip r:embed="rId34"/>
                      <a:stretch>
                        <a:fillRect/>
                      </a:stretch>
                    </p:blipFill>
                    <p:spPr>
                      <a:xfrm>
                        <a:off x="5043225" y="5681835"/>
                        <a:ext cx="190500" cy="177800"/>
                      </a:xfrm>
                      <a:prstGeom prst="rect">
                        <a:avLst/>
                      </a:prstGeom>
                    </p:spPr>
                  </p:pic>
                </p:oleObj>
              </mc:Fallback>
            </mc:AlternateContent>
          </a:graphicData>
        </a:graphic>
      </p:graphicFrame>
      <p:graphicFrame>
        <p:nvGraphicFramePr>
          <p:cNvPr id="34" name="Object 33">
            <a:extLst>
              <a:ext uri="{FF2B5EF4-FFF2-40B4-BE49-F238E27FC236}">
                <a16:creationId xmlns:a16="http://schemas.microsoft.com/office/drawing/2014/main" id="{056368A2-2F88-214C-CB69-27B669B71A84}"/>
              </a:ext>
            </a:extLst>
          </p:cNvPr>
          <p:cNvGraphicFramePr>
            <a:graphicFrameLocks noChangeAspect="1"/>
          </p:cNvGraphicFramePr>
          <p:nvPr>
            <p:extLst>
              <p:ext uri="{D42A27DB-BD31-4B8C-83A1-F6EECF244321}">
                <p14:modId xmlns:p14="http://schemas.microsoft.com/office/powerpoint/2010/main" val="1408893015"/>
              </p:ext>
            </p:extLst>
          </p:nvPr>
        </p:nvGraphicFramePr>
        <p:xfrm>
          <a:off x="6388100" y="5707063"/>
          <a:ext cx="177800" cy="177800"/>
        </p:xfrm>
        <a:graphic>
          <a:graphicData uri="http://schemas.openxmlformats.org/presentationml/2006/ole">
            <mc:AlternateContent xmlns:mc="http://schemas.openxmlformats.org/markup-compatibility/2006">
              <mc:Choice xmlns:v="urn:schemas-microsoft-com:vml" Requires="v">
                <p:oleObj spid="_x0000_s2108" name="Equation" r:id="rId35" imgW="177480" imgH="177480" progId="Equation.DSMT4">
                  <p:embed/>
                </p:oleObj>
              </mc:Choice>
              <mc:Fallback>
                <p:oleObj name="Equation" r:id="rId35" imgW="177480" imgH="177480" progId="Equation.DSMT4">
                  <p:embed/>
                  <p:pic>
                    <p:nvPicPr>
                      <p:cNvPr id="0" name=""/>
                      <p:cNvPicPr/>
                      <p:nvPr/>
                    </p:nvPicPr>
                    <p:blipFill>
                      <a:blip r:embed="rId36"/>
                      <a:stretch>
                        <a:fillRect/>
                      </a:stretch>
                    </p:blipFill>
                    <p:spPr>
                      <a:xfrm>
                        <a:off x="6388100" y="5707063"/>
                        <a:ext cx="177800" cy="177800"/>
                      </a:xfrm>
                      <a:prstGeom prst="rect">
                        <a:avLst/>
                      </a:prstGeom>
                    </p:spPr>
                  </p:pic>
                </p:oleObj>
              </mc:Fallback>
            </mc:AlternateContent>
          </a:graphicData>
        </a:graphic>
      </p:graphicFrame>
      <p:graphicFrame>
        <p:nvGraphicFramePr>
          <p:cNvPr id="35" name="Object 34">
            <a:extLst>
              <a:ext uri="{FF2B5EF4-FFF2-40B4-BE49-F238E27FC236}">
                <a16:creationId xmlns:a16="http://schemas.microsoft.com/office/drawing/2014/main" id="{03FC1676-A72E-43B9-218A-D583B07D5FDE}"/>
              </a:ext>
            </a:extLst>
          </p:cNvPr>
          <p:cNvGraphicFramePr>
            <a:graphicFrameLocks noChangeAspect="1"/>
          </p:cNvGraphicFramePr>
          <p:nvPr>
            <p:extLst>
              <p:ext uri="{D42A27DB-BD31-4B8C-83A1-F6EECF244321}">
                <p14:modId xmlns:p14="http://schemas.microsoft.com/office/powerpoint/2010/main" val="2734532808"/>
              </p:ext>
            </p:extLst>
          </p:nvPr>
        </p:nvGraphicFramePr>
        <p:xfrm>
          <a:off x="7810500" y="5707063"/>
          <a:ext cx="114300" cy="177800"/>
        </p:xfrm>
        <a:graphic>
          <a:graphicData uri="http://schemas.openxmlformats.org/presentationml/2006/ole">
            <mc:AlternateContent xmlns:mc="http://schemas.openxmlformats.org/markup-compatibility/2006">
              <mc:Choice xmlns:v="urn:schemas-microsoft-com:vml" Requires="v">
                <p:oleObj spid="_x0000_s2109" name="Equation" r:id="rId37" imgW="114120" imgH="177480" progId="Equation.DSMT4">
                  <p:embed/>
                </p:oleObj>
              </mc:Choice>
              <mc:Fallback>
                <p:oleObj name="Equation" r:id="rId37" imgW="114120" imgH="177480" progId="Equation.DSMT4">
                  <p:embed/>
                  <p:pic>
                    <p:nvPicPr>
                      <p:cNvPr id="0" name=""/>
                      <p:cNvPicPr/>
                      <p:nvPr/>
                    </p:nvPicPr>
                    <p:blipFill>
                      <a:blip r:embed="rId38"/>
                      <a:stretch>
                        <a:fillRect/>
                      </a:stretch>
                    </p:blipFill>
                    <p:spPr>
                      <a:xfrm>
                        <a:off x="7810500" y="5707063"/>
                        <a:ext cx="114300" cy="177800"/>
                      </a:xfrm>
                      <a:prstGeom prst="rect">
                        <a:avLst/>
                      </a:prstGeom>
                    </p:spPr>
                  </p:pic>
                </p:oleObj>
              </mc:Fallback>
            </mc:AlternateContent>
          </a:graphicData>
        </a:graphic>
      </p:graphicFrame>
      <p:graphicFrame>
        <p:nvGraphicFramePr>
          <p:cNvPr id="36" name="Object 35">
            <a:extLst>
              <a:ext uri="{FF2B5EF4-FFF2-40B4-BE49-F238E27FC236}">
                <a16:creationId xmlns:a16="http://schemas.microsoft.com/office/drawing/2014/main" id="{89D5A63B-56EF-5088-FFCD-B5D59966EAAA}"/>
              </a:ext>
            </a:extLst>
          </p:cNvPr>
          <p:cNvGraphicFramePr>
            <a:graphicFrameLocks noChangeAspect="1"/>
          </p:cNvGraphicFramePr>
          <p:nvPr>
            <p:extLst>
              <p:ext uri="{D42A27DB-BD31-4B8C-83A1-F6EECF244321}">
                <p14:modId xmlns:p14="http://schemas.microsoft.com/office/powerpoint/2010/main" val="1765877209"/>
              </p:ext>
            </p:extLst>
          </p:nvPr>
        </p:nvGraphicFramePr>
        <p:xfrm>
          <a:off x="2295525" y="6092266"/>
          <a:ext cx="292100" cy="177800"/>
        </p:xfrm>
        <a:graphic>
          <a:graphicData uri="http://schemas.openxmlformats.org/presentationml/2006/ole">
            <mc:AlternateContent xmlns:mc="http://schemas.openxmlformats.org/markup-compatibility/2006">
              <mc:Choice xmlns:v="urn:schemas-microsoft-com:vml" Requires="v">
                <p:oleObj spid="_x0000_s2110" name="Equation" r:id="rId39" imgW="291960" imgH="177480" progId="Equation.DSMT4">
                  <p:embed/>
                </p:oleObj>
              </mc:Choice>
              <mc:Fallback>
                <p:oleObj name="Equation" r:id="rId39" imgW="291960" imgH="177480" progId="Equation.DSMT4">
                  <p:embed/>
                  <p:pic>
                    <p:nvPicPr>
                      <p:cNvPr id="0" name=""/>
                      <p:cNvPicPr/>
                      <p:nvPr/>
                    </p:nvPicPr>
                    <p:blipFill>
                      <a:blip r:embed="rId40"/>
                      <a:stretch>
                        <a:fillRect/>
                      </a:stretch>
                    </p:blipFill>
                    <p:spPr>
                      <a:xfrm>
                        <a:off x="2295525" y="6092266"/>
                        <a:ext cx="292100" cy="177800"/>
                      </a:xfrm>
                      <a:prstGeom prst="rect">
                        <a:avLst/>
                      </a:prstGeom>
                    </p:spPr>
                  </p:pic>
                </p:oleObj>
              </mc:Fallback>
            </mc:AlternateContent>
          </a:graphicData>
        </a:graphic>
      </p:graphicFrame>
      <p:graphicFrame>
        <p:nvGraphicFramePr>
          <p:cNvPr id="37" name="Object 36">
            <a:extLst>
              <a:ext uri="{FF2B5EF4-FFF2-40B4-BE49-F238E27FC236}">
                <a16:creationId xmlns:a16="http://schemas.microsoft.com/office/drawing/2014/main" id="{58D4081C-5F7F-BDD9-04B6-4238123D39C3}"/>
              </a:ext>
            </a:extLst>
          </p:cNvPr>
          <p:cNvGraphicFramePr>
            <a:graphicFrameLocks noChangeAspect="1"/>
          </p:cNvGraphicFramePr>
          <p:nvPr>
            <p:extLst>
              <p:ext uri="{D42A27DB-BD31-4B8C-83A1-F6EECF244321}">
                <p14:modId xmlns:p14="http://schemas.microsoft.com/office/powerpoint/2010/main" val="1527255439"/>
              </p:ext>
            </p:extLst>
          </p:nvPr>
        </p:nvGraphicFramePr>
        <p:xfrm>
          <a:off x="4735513" y="6043071"/>
          <a:ext cx="876300" cy="254000"/>
        </p:xfrm>
        <a:graphic>
          <a:graphicData uri="http://schemas.openxmlformats.org/presentationml/2006/ole">
            <mc:AlternateContent xmlns:mc="http://schemas.openxmlformats.org/markup-compatibility/2006">
              <mc:Choice xmlns:v="urn:schemas-microsoft-com:vml" Requires="v">
                <p:oleObj spid="_x0000_s2111" name="Equation" r:id="rId41" imgW="876240" imgH="253800" progId="Equation.DSMT4">
                  <p:embed/>
                </p:oleObj>
              </mc:Choice>
              <mc:Fallback>
                <p:oleObj name="Equation" r:id="rId41" imgW="876240" imgH="253800" progId="Equation.DSMT4">
                  <p:embed/>
                  <p:pic>
                    <p:nvPicPr>
                      <p:cNvPr id="0" name=""/>
                      <p:cNvPicPr/>
                      <p:nvPr/>
                    </p:nvPicPr>
                    <p:blipFill>
                      <a:blip r:embed="rId42"/>
                      <a:stretch>
                        <a:fillRect/>
                      </a:stretch>
                    </p:blipFill>
                    <p:spPr>
                      <a:xfrm>
                        <a:off x="4735513" y="6043071"/>
                        <a:ext cx="876300" cy="254000"/>
                      </a:xfrm>
                      <a:prstGeom prst="rect">
                        <a:avLst/>
                      </a:prstGeom>
                    </p:spPr>
                  </p:pic>
                </p:oleObj>
              </mc:Fallback>
            </mc:AlternateContent>
          </a:graphicData>
        </a:graphic>
      </p:graphicFrame>
      <p:graphicFrame>
        <p:nvGraphicFramePr>
          <p:cNvPr id="38" name="Object 37">
            <a:extLst>
              <a:ext uri="{FF2B5EF4-FFF2-40B4-BE49-F238E27FC236}">
                <a16:creationId xmlns:a16="http://schemas.microsoft.com/office/drawing/2014/main" id="{8968E4A4-401D-83E4-A60D-3772BCF3B55A}"/>
              </a:ext>
            </a:extLst>
          </p:cNvPr>
          <p:cNvGraphicFramePr>
            <a:graphicFrameLocks noChangeAspect="1"/>
          </p:cNvGraphicFramePr>
          <p:nvPr>
            <p:extLst>
              <p:ext uri="{D42A27DB-BD31-4B8C-83A1-F6EECF244321}">
                <p14:modId xmlns:p14="http://schemas.microsoft.com/office/powerpoint/2010/main" val="4053983945"/>
              </p:ext>
            </p:extLst>
          </p:nvPr>
        </p:nvGraphicFramePr>
        <p:xfrm>
          <a:off x="7429500" y="6042371"/>
          <a:ext cx="876300" cy="279400"/>
        </p:xfrm>
        <a:graphic>
          <a:graphicData uri="http://schemas.openxmlformats.org/presentationml/2006/ole">
            <mc:AlternateContent xmlns:mc="http://schemas.openxmlformats.org/markup-compatibility/2006">
              <mc:Choice xmlns:v="urn:schemas-microsoft-com:vml" Requires="v">
                <p:oleObj spid="_x0000_s2112" name="Equation" r:id="rId43" imgW="876240" imgH="279360" progId="Equation.DSMT4">
                  <p:embed/>
                </p:oleObj>
              </mc:Choice>
              <mc:Fallback>
                <p:oleObj name="Equation" r:id="rId43" imgW="876240" imgH="279360" progId="Equation.DSMT4">
                  <p:embed/>
                  <p:pic>
                    <p:nvPicPr>
                      <p:cNvPr id="0" name=""/>
                      <p:cNvPicPr/>
                      <p:nvPr/>
                    </p:nvPicPr>
                    <p:blipFill>
                      <a:blip r:embed="rId44"/>
                      <a:stretch>
                        <a:fillRect/>
                      </a:stretch>
                    </p:blipFill>
                    <p:spPr>
                      <a:xfrm>
                        <a:off x="7429500" y="6042371"/>
                        <a:ext cx="876300" cy="279400"/>
                      </a:xfrm>
                      <a:prstGeom prst="rect">
                        <a:avLst/>
                      </a:prstGeom>
                    </p:spPr>
                  </p:pic>
                </p:oleObj>
              </mc:Fallback>
            </mc:AlternateContent>
          </a:graphicData>
        </a:graphic>
      </p:graphicFrame>
      <p:sp>
        <p:nvSpPr>
          <p:cNvPr id="11" name="Slide Number Placeholder 10">
            <a:extLst>
              <a:ext uri="{FF2B5EF4-FFF2-40B4-BE49-F238E27FC236}">
                <a16:creationId xmlns:a16="http://schemas.microsoft.com/office/drawing/2014/main" id="{EC9601AA-A845-AB56-7541-C2FBB46C37AE}"/>
              </a:ext>
            </a:extLst>
          </p:cNvPr>
          <p:cNvSpPr>
            <a:spLocks noGrp="1"/>
          </p:cNvSpPr>
          <p:nvPr>
            <p:ph type="sldNum" sz="quarter" idx="10"/>
          </p:nvPr>
        </p:nvSpPr>
        <p:spPr/>
        <p:txBody>
          <a:bodyPr/>
          <a:lstStyle/>
          <a:p>
            <a:fld id="{68151E55-6873-49E2-B8D5-2F265E6F1973}" type="slidenum">
              <a:rPr lang="en-US" smtClean="0"/>
              <a:t>9</a:t>
            </a:fld>
            <a:endParaRPr lang="en-US" dirty="0"/>
          </a:p>
        </p:txBody>
      </p:sp>
    </p:spTree>
    <p:extLst>
      <p:ext uri="{BB962C8B-B14F-4D97-AF65-F5344CB8AC3E}">
        <p14:creationId xmlns:p14="http://schemas.microsoft.com/office/powerpoint/2010/main" val="2366977601"/>
      </p:ext>
    </p:extLst>
  </p:cSld>
  <p:clrMapOvr>
    <a:masterClrMapping/>
  </p:clrMapOvr>
</p:sld>
</file>

<file path=ppt/theme/theme1.xml><?xml version="1.0" encoding="utf-8"?>
<a:theme xmlns:a="http://schemas.openxmlformats.org/drawingml/2006/main" name="Title Slides 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84F6219E-3D47-41AC-9893-1108D06AA07D}"/>
    </a:ext>
  </a:extLst>
</a:theme>
</file>

<file path=ppt/theme/theme2.xml><?xml version="1.0" encoding="utf-8"?>
<a:theme xmlns:a="http://schemas.openxmlformats.org/drawingml/2006/main" name="MainContentSlideMaster">
  <a:themeElements>
    <a:clrScheme name="Custom 164">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002060"/>
      </a:hlink>
      <a:folHlink>
        <a:srgbClr val="00206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B385948E-CF34-4CE8-9AC7-28DE40FDC656}"/>
    </a:ext>
  </a:extLst>
</a:theme>
</file>

<file path=ppt/theme/theme3.xml><?xml version="1.0" encoding="utf-8"?>
<a:theme xmlns:a="http://schemas.openxmlformats.org/drawingml/2006/main" name="Closing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FEE61EC3-6634-45B5-BF77-FBC9B835BC79}"/>
    </a:ext>
  </a:extLst>
</a:theme>
</file>

<file path=ppt/theme/theme4.xml><?xml version="1.0" encoding="utf-8"?>
<a:theme xmlns:a="http://schemas.openxmlformats.org/drawingml/2006/main" name="DividerSlide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A15A20A0-BEE6-47A5-BC6B-F87134FBF13C}"/>
    </a:ext>
  </a:extLst>
</a:theme>
</file>

<file path=ppt/theme/theme5.xml><?xml version="1.0" encoding="utf-8"?>
<a:theme xmlns:a="http://schemas.openxmlformats.org/drawingml/2006/main" name="ImageDescriptionAppendixSlideMaster">
  <a:themeElements>
    <a:clrScheme name="Custom 163">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002060"/>
      </a:hlink>
      <a:folHlink>
        <a:srgbClr val="00206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22313DF8-AA3F-4A8D-9652-6DDC53D759E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Nickels_UB13e_PPT_Instructor_Ch03</Template>
  <TotalTime>5225</TotalTime>
  <Words>6246</Words>
  <Application>Microsoft Office PowerPoint</Application>
  <PresentationFormat>On-screen Show (4:3)</PresentationFormat>
  <Paragraphs>627</Paragraphs>
  <Slides>62</Slides>
  <Notes>2</Notes>
  <HiddenSlides>12</HiddenSlides>
  <MMClips>0</MMClips>
  <ScaleCrop>false</ScaleCrop>
  <HeadingPairs>
    <vt:vector size="8" baseType="variant">
      <vt:variant>
        <vt:lpstr>Fonts Used</vt:lpstr>
      </vt:variant>
      <vt:variant>
        <vt:i4>2</vt:i4>
      </vt:variant>
      <vt:variant>
        <vt:lpstr>Theme</vt:lpstr>
      </vt:variant>
      <vt:variant>
        <vt:i4>5</vt:i4>
      </vt:variant>
      <vt:variant>
        <vt:lpstr>Embedded OLE Servers</vt:lpstr>
      </vt:variant>
      <vt:variant>
        <vt:i4>1</vt:i4>
      </vt:variant>
      <vt:variant>
        <vt:lpstr>Slide Titles</vt:lpstr>
      </vt:variant>
      <vt:variant>
        <vt:i4>62</vt:i4>
      </vt:variant>
    </vt:vector>
  </HeadingPairs>
  <TitlesOfParts>
    <vt:vector size="70" baseType="lpstr">
      <vt:lpstr>Arial</vt:lpstr>
      <vt:lpstr>Calibri</vt:lpstr>
      <vt:lpstr>Title Slides Master</vt:lpstr>
      <vt:lpstr>MainContentSlideMaster</vt:lpstr>
      <vt:lpstr>ClosingMaster</vt:lpstr>
      <vt:lpstr>DividerSlideMaster</vt:lpstr>
      <vt:lpstr>ImageDescriptionAppendixSlideMaster</vt:lpstr>
      <vt:lpstr>Equation</vt:lpstr>
      <vt:lpstr>Chapter 11</vt:lpstr>
      <vt:lpstr>Diversification and Risky Asset Allocation</vt:lpstr>
      <vt:lpstr>Learning Objectives</vt:lpstr>
      <vt:lpstr>Diversification</vt:lpstr>
      <vt:lpstr>Diversification and Asset Allocation</vt:lpstr>
      <vt:lpstr>Expected Returns, 1.</vt:lpstr>
      <vt:lpstr>Expected Return, 2. </vt:lpstr>
      <vt:lpstr>Expected Return, 3.</vt:lpstr>
      <vt:lpstr>Calculating Expected Returns</vt:lpstr>
      <vt:lpstr>Expected Risk Premium</vt:lpstr>
      <vt:lpstr>Calculating the Variance of Expected Returns</vt:lpstr>
      <vt:lpstr>Example: Calculating Expected Returns and Variances: Equal State Probabilities</vt:lpstr>
      <vt:lpstr>Expected Returns and Variances, Starcents and Jpod</vt:lpstr>
      <vt:lpstr>Calculating Expected Returns with Unequal Probabilities</vt:lpstr>
      <vt:lpstr>Portfolios</vt:lpstr>
      <vt:lpstr>Portfolios: Expected Returns</vt:lpstr>
      <vt:lpstr>Example: Calculating Portfolio Expected Returns</vt:lpstr>
      <vt:lpstr>Variance of Portfolio Expected Returns</vt:lpstr>
      <vt:lpstr>Example: Calculating Variance of Portfolio Expected Returns</vt:lpstr>
      <vt:lpstr>Example 2 Calculating Variance of Portfolio Expected Returns</vt:lpstr>
      <vt:lpstr>Diversification and Risk, 1.</vt:lpstr>
      <vt:lpstr>Diversification and Risk 2</vt:lpstr>
      <vt:lpstr>The Fallacy of Time Diversification, 1.</vt:lpstr>
      <vt:lpstr>The Fallacy of Time Diversification, 2 1</vt:lpstr>
      <vt:lpstr>The Fallacy of Time Diversification, 2 2</vt:lpstr>
      <vt:lpstr>The Fallacy of Time Diversification, 3 3</vt:lpstr>
      <vt:lpstr>The Fallacy of Time Diversification, 4.</vt:lpstr>
      <vt:lpstr>So, Should Younger Investors Put a High Percent of Their Money into Equity?</vt:lpstr>
      <vt:lpstr>Why Diversification Works, 1.</vt:lpstr>
      <vt:lpstr>Why Diversification Works, 2.</vt:lpstr>
      <vt:lpstr>Why Diversification Works 3</vt:lpstr>
      <vt:lpstr>Why Diversification Works, 4.</vt:lpstr>
      <vt:lpstr>Why Diversification Works 5</vt:lpstr>
      <vt:lpstr>Calculating Portfolio Risk</vt:lpstr>
      <vt:lpstr>The Importance of Asset Allocation, Part 1.</vt:lpstr>
      <vt:lpstr>Correlation and Diversification, 1 1</vt:lpstr>
      <vt:lpstr>Correlation and Diversification, 1 2</vt:lpstr>
      <vt:lpstr>Correlation and Diversification 2 (A Plot of the Calculated Returns and Standard Deviations)</vt:lpstr>
      <vt:lpstr>Correlation and Diversification, 3.</vt:lpstr>
      <vt:lpstr>Calculating The Weights that Yield the Minimum Variance Portfolio Given Correlation</vt:lpstr>
      <vt:lpstr>More on Correlation and the Risk-Return Trade-Off (The Next Slide is an Excel Example)</vt:lpstr>
      <vt:lpstr>Example: Correlation and the Risk-Return Trade-Off for Two Risky Assets</vt:lpstr>
      <vt:lpstr>The Importance of Asset Allocation, Part 2.</vt:lpstr>
      <vt:lpstr>Risk and Return with Combinations of Assets 1</vt:lpstr>
      <vt:lpstr>Risk and Return with Multiple Assets, 2.</vt:lpstr>
      <vt:lpstr>The Markowitz Efficient Frontier</vt:lpstr>
      <vt:lpstr>Useful Internet Sites</vt:lpstr>
      <vt:lpstr>Chapter Review, 1.</vt:lpstr>
      <vt:lpstr>Chapter Review, 2. </vt:lpstr>
      <vt:lpstr>End of Main Content</vt:lpstr>
      <vt:lpstr>Accessibility Content: Text Alternatives For Images</vt:lpstr>
      <vt:lpstr>Example: Calculating Expected Returns and Variances: Equal State Probabilities – Text Alternative</vt:lpstr>
      <vt:lpstr>Example: Calculating Portfolio Expected Returns – Text Alternative</vt:lpstr>
      <vt:lpstr>Example: Calculating Variance of Portfolio Expected Returns – Text Alternative</vt:lpstr>
      <vt:lpstr>Example 2 Calculating Variance of Portfolio Expected Returns – Text Alternative</vt:lpstr>
      <vt:lpstr>Diversification and Risk 2 – Text Alternative</vt:lpstr>
      <vt:lpstr>Why Diversification Works 3 – Text Alternative</vt:lpstr>
      <vt:lpstr>Why Diversification Works 5 – Text Alternative</vt:lpstr>
      <vt:lpstr>Correlation and Diversification 2 (A Plot of the Calculated Returns and Standard Deviations) – Text Alternative</vt:lpstr>
      <vt:lpstr>More on Correlation and the Risk-Return Trade-Off (The Next Slide is an Excel Example) – Text Alternative</vt:lpstr>
      <vt:lpstr>Example: Correlation and the Risk-Return Trade-Off for Two Risky Assets – Text Alternative</vt:lpstr>
      <vt:lpstr>Risk and Return with Combinations of Assets 1 – Text Alternative</vt:lpstr>
    </vt:vector>
  </TitlesOfParts>
  <Company>McGraw Hill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11</dc:title>
  <dc:creator/>
  <cp:keywords/>
  <cp:lastModifiedBy>Kalirajan T</cp:lastModifiedBy>
  <cp:revision>1522</cp:revision>
  <dcterms:created xsi:type="dcterms:W3CDTF">2020-12-08T04:00:13Z</dcterms:created>
  <dcterms:modified xsi:type="dcterms:W3CDTF">2023-06-26T15:07:11Z</dcterms:modified>
</cp:coreProperties>
</file>