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9" r:id="rId4"/>
    <p:sldId id="257" r:id="rId5"/>
    <p:sldId id="268" r:id="rId6"/>
    <p:sldId id="269" r:id="rId7"/>
    <p:sldId id="260" r:id="rId8"/>
    <p:sldId id="262" r:id="rId9"/>
    <p:sldId id="263" r:id="rId10"/>
    <p:sldId id="265" r:id="rId11"/>
    <p:sldId id="266" r:id="rId12"/>
    <p:sldId id="264"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60"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F53A8C7E-78BD-45FB-90B5-E6ADD89075DB}" type="datetimeFigureOut">
              <a:rPr lang="ar-SA" smtClean="0"/>
              <a:pPr/>
              <a:t>18/02/1441</a:t>
            </a:fld>
            <a:endParaRPr lang="ar-SA"/>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SA"/>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C172185-D736-4CA0-93D4-0F9A5921525A}"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53A8C7E-78BD-45FB-90B5-E6ADD89075DB}" type="datetimeFigureOut">
              <a:rPr lang="ar-SA" smtClean="0"/>
              <a:pPr/>
              <a:t>18/02/1441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C172185-D736-4CA0-93D4-0F9A5921525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53A8C7E-78BD-45FB-90B5-E6ADD89075DB}" type="datetimeFigureOut">
              <a:rPr lang="ar-SA" smtClean="0"/>
              <a:pPr/>
              <a:t>18/02/1441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2C172185-D736-4CA0-93D4-0F9A5921525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F53A8C7E-78BD-45FB-90B5-E6ADD89075DB}" type="datetimeFigureOut">
              <a:rPr lang="ar-SA" smtClean="0"/>
              <a:pPr/>
              <a:t>18/02/1441</a:t>
            </a:fld>
            <a:endParaRPr lang="ar-SA"/>
          </a:p>
        </p:txBody>
      </p:sp>
      <p:sp>
        <p:nvSpPr>
          <p:cNvPr id="9" name="Slide Number Placeholder 8"/>
          <p:cNvSpPr>
            <a:spLocks noGrp="1"/>
          </p:cNvSpPr>
          <p:nvPr>
            <p:ph type="sldNum" sz="quarter" idx="15"/>
          </p:nvPr>
        </p:nvSpPr>
        <p:spPr/>
        <p:txBody>
          <a:bodyPr rtlCol="0"/>
          <a:lstStyle/>
          <a:p>
            <a:fld id="{2C172185-D736-4CA0-93D4-0F9A5921525A}" type="slidenum">
              <a:rPr lang="ar-SA" smtClean="0"/>
              <a:pPr/>
              <a:t>‹#›</a:t>
            </a:fld>
            <a:endParaRPr lang="ar-SA"/>
          </a:p>
        </p:txBody>
      </p:sp>
      <p:sp>
        <p:nvSpPr>
          <p:cNvPr id="10" name="Footer Placeholder 9"/>
          <p:cNvSpPr>
            <a:spLocks noGrp="1"/>
          </p:cNvSpPr>
          <p:nvPr>
            <p:ph type="ftr" sz="quarter" idx="16"/>
          </p:nvPr>
        </p:nvSpPr>
        <p:spPr/>
        <p:txBody>
          <a:bodyPr rtlCol="0"/>
          <a:lstStyle/>
          <a:p>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F53A8C7E-78BD-45FB-90B5-E6ADD89075DB}" type="datetimeFigureOut">
              <a:rPr lang="ar-SA" smtClean="0"/>
              <a:pPr/>
              <a:t>18/02/1441</a:t>
            </a:fld>
            <a:endParaRPr lang="ar-SA"/>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SA"/>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C172185-D736-4CA0-93D4-0F9A5921525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F53A8C7E-78BD-45FB-90B5-E6ADD89075DB}" type="datetimeFigureOut">
              <a:rPr lang="ar-SA" smtClean="0"/>
              <a:pPr/>
              <a:t>18/02/1441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2C172185-D736-4CA0-93D4-0F9A5921525A}" type="slidenum">
              <a:rPr lang="ar-SA" smtClean="0"/>
              <a:pPr/>
              <a:t>‹#›</a:t>
            </a:fld>
            <a:endParaRPr lang="ar-SA"/>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F53A8C7E-78BD-45FB-90B5-E6ADD89075DB}" type="datetimeFigureOut">
              <a:rPr lang="ar-SA" smtClean="0"/>
              <a:pPr/>
              <a:t>18/02/1441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2C172185-D736-4CA0-93D4-0F9A5921525A}" type="slidenum">
              <a:rPr lang="ar-SA" smtClean="0"/>
              <a:pPr/>
              <a:t>‹#›</a:t>
            </a:fld>
            <a:endParaRPr lang="ar-SA"/>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F53A8C7E-78BD-45FB-90B5-E6ADD89075DB}" type="datetimeFigureOut">
              <a:rPr lang="ar-SA" smtClean="0"/>
              <a:pPr/>
              <a:t>18/02/1441</a:t>
            </a:fld>
            <a:endParaRPr lang="ar-SA"/>
          </a:p>
        </p:txBody>
      </p:sp>
      <p:sp>
        <p:nvSpPr>
          <p:cNvPr id="7" name="Slide Number Placeholder 6"/>
          <p:cNvSpPr>
            <a:spLocks noGrp="1"/>
          </p:cNvSpPr>
          <p:nvPr>
            <p:ph type="sldNum" sz="quarter" idx="11"/>
          </p:nvPr>
        </p:nvSpPr>
        <p:spPr/>
        <p:txBody>
          <a:bodyPr rtlCol="0"/>
          <a:lstStyle/>
          <a:p>
            <a:fld id="{2C172185-D736-4CA0-93D4-0F9A5921525A}" type="slidenum">
              <a:rPr lang="ar-SA" smtClean="0"/>
              <a:pPr/>
              <a:t>‹#›</a:t>
            </a:fld>
            <a:endParaRPr lang="ar-SA"/>
          </a:p>
        </p:txBody>
      </p:sp>
      <p:sp>
        <p:nvSpPr>
          <p:cNvPr id="8" name="Footer Placeholder 7"/>
          <p:cNvSpPr>
            <a:spLocks noGrp="1"/>
          </p:cNvSpPr>
          <p:nvPr>
            <p:ph type="ftr" sz="quarter" idx="12"/>
          </p:nvPr>
        </p:nvSpPr>
        <p:spPr/>
        <p:txBody>
          <a:bodyPr rtlCol="0"/>
          <a:lstStyle/>
          <a:p>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3A8C7E-78BD-45FB-90B5-E6ADD89075DB}" type="datetimeFigureOut">
              <a:rPr lang="ar-SA" smtClean="0"/>
              <a:pPr/>
              <a:t>18/02/1441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2C172185-D736-4CA0-93D4-0F9A5921525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F53A8C7E-78BD-45FB-90B5-E6ADD89075DB}" type="datetimeFigureOut">
              <a:rPr lang="ar-SA" smtClean="0"/>
              <a:pPr/>
              <a:t>18/02/1441</a:t>
            </a:fld>
            <a:endParaRPr lang="ar-SA"/>
          </a:p>
        </p:txBody>
      </p:sp>
      <p:sp>
        <p:nvSpPr>
          <p:cNvPr id="22" name="Slide Number Placeholder 21"/>
          <p:cNvSpPr>
            <a:spLocks noGrp="1"/>
          </p:cNvSpPr>
          <p:nvPr>
            <p:ph type="sldNum" sz="quarter" idx="15"/>
          </p:nvPr>
        </p:nvSpPr>
        <p:spPr/>
        <p:txBody>
          <a:bodyPr rtlCol="0"/>
          <a:lstStyle/>
          <a:p>
            <a:fld id="{2C172185-D736-4CA0-93D4-0F9A5921525A}" type="slidenum">
              <a:rPr lang="ar-SA" smtClean="0"/>
              <a:pPr/>
              <a:t>‹#›</a:t>
            </a:fld>
            <a:endParaRPr lang="ar-SA"/>
          </a:p>
        </p:txBody>
      </p:sp>
      <p:sp>
        <p:nvSpPr>
          <p:cNvPr id="23" name="Footer Placeholder 22"/>
          <p:cNvSpPr>
            <a:spLocks noGrp="1"/>
          </p:cNvSpPr>
          <p:nvPr>
            <p:ph type="ftr" sz="quarter" idx="16"/>
          </p:nvPr>
        </p:nvSpPr>
        <p:spPr/>
        <p:txBody>
          <a:bodyPr rtlCol="0"/>
          <a:lstStyle/>
          <a:p>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F53A8C7E-78BD-45FB-90B5-E6ADD89075DB}" type="datetimeFigureOut">
              <a:rPr lang="ar-SA" smtClean="0"/>
              <a:pPr/>
              <a:t>18/02/1441</a:t>
            </a:fld>
            <a:endParaRPr lang="ar-SA"/>
          </a:p>
        </p:txBody>
      </p:sp>
      <p:sp>
        <p:nvSpPr>
          <p:cNvPr id="18" name="Slide Number Placeholder 17"/>
          <p:cNvSpPr>
            <a:spLocks noGrp="1"/>
          </p:cNvSpPr>
          <p:nvPr>
            <p:ph type="sldNum" sz="quarter" idx="11"/>
          </p:nvPr>
        </p:nvSpPr>
        <p:spPr/>
        <p:txBody>
          <a:bodyPr rtlCol="0"/>
          <a:lstStyle/>
          <a:p>
            <a:fld id="{2C172185-D736-4CA0-93D4-0F9A5921525A}" type="slidenum">
              <a:rPr lang="ar-SA" smtClean="0"/>
              <a:pPr/>
              <a:t>‹#›</a:t>
            </a:fld>
            <a:endParaRPr lang="ar-SA"/>
          </a:p>
        </p:txBody>
      </p:sp>
      <p:sp>
        <p:nvSpPr>
          <p:cNvPr id="21" name="Footer Placeholder 20"/>
          <p:cNvSpPr>
            <a:spLocks noGrp="1"/>
          </p:cNvSpPr>
          <p:nvPr>
            <p:ph type="ftr" sz="quarter" idx="12"/>
          </p:nvPr>
        </p:nvSpPr>
        <p:spPr/>
        <p:txBody>
          <a:bodyPr rtlCol="0"/>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53A8C7E-78BD-45FB-90B5-E6ADD89075DB}" type="datetimeFigureOut">
              <a:rPr lang="ar-SA" smtClean="0"/>
              <a:pPr/>
              <a:t>18/02/1441</a:t>
            </a:fld>
            <a:endParaRPr lang="ar-SA"/>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SA"/>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C172185-D736-4CA0-93D4-0F9A5921525A}"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1.udel.edu/eli/educ647/reflective-teaching.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0" y="914400"/>
            <a:ext cx="7772400" cy="1470025"/>
          </a:xfrm>
        </p:spPr>
        <p:txBody>
          <a:bodyPr>
            <a:normAutofit/>
          </a:bodyPr>
          <a:lstStyle/>
          <a:p>
            <a:r>
              <a:rPr lang="en-US" sz="2800" dirty="0"/>
              <a:t>Reflective Teaching </a:t>
            </a:r>
            <a:endParaRPr lang="ar-SA" sz="2800" dirty="0"/>
          </a:p>
        </p:txBody>
      </p:sp>
      <p:sp>
        <p:nvSpPr>
          <p:cNvPr id="3" name="Subtitle 2"/>
          <p:cNvSpPr>
            <a:spLocks noGrp="1"/>
          </p:cNvSpPr>
          <p:nvPr>
            <p:ph type="subTitle" idx="1"/>
          </p:nvPr>
        </p:nvSpPr>
        <p:spPr/>
        <p:txBody>
          <a:bodyPr/>
          <a:lstStyle/>
          <a:p>
            <a:endParaRPr lang="ar-SA"/>
          </a:p>
        </p:txBody>
      </p:sp>
      <p:pic>
        <p:nvPicPr>
          <p:cNvPr id="4" name="Picture 3" descr="self-reflection-orlando-espinosa.png"/>
          <p:cNvPicPr>
            <a:picLocks noChangeAspect="1"/>
          </p:cNvPicPr>
          <p:nvPr/>
        </p:nvPicPr>
        <p:blipFill>
          <a:blip r:embed="rId2" cstate="print"/>
          <a:srcRect l="5107" t="1266" r="53904" b="-2250"/>
          <a:stretch>
            <a:fillRect/>
          </a:stretch>
        </p:blipFill>
        <p:spPr>
          <a:xfrm>
            <a:off x="0" y="0"/>
            <a:ext cx="4280877"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normAutofit/>
          </a:bodyPr>
          <a:lstStyle/>
          <a:p>
            <a:pPr algn="l" rtl="0">
              <a:buNone/>
            </a:pPr>
            <a:r>
              <a:rPr lang="en-US" b="1" dirty="0"/>
              <a:t>4- - Ask yourself daily “How did it go, and how do you know?”</a:t>
            </a:r>
            <a:endParaRPr lang="en-US" dirty="0"/>
          </a:p>
          <a:p>
            <a:pPr algn="l" rtl="0"/>
            <a:r>
              <a:rPr lang="en-US" dirty="0"/>
              <a:t>This is a question from Cognitive Coaching training, and it’s a useful tool to frame reflection. What are your general impressions, and what evidence do you have to support those impressions? Think of something right now that you believe to be effective. A literacy strategy, for example. Or a favorite unit. Maybe a grading policy.</a:t>
            </a:r>
          </a:p>
          <a:p>
            <a:pPr algn="l" rtl="0"/>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normAutofit/>
          </a:bodyPr>
          <a:lstStyle/>
          <a:p>
            <a:r>
              <a:rPr lang="en-US" b="1" dirty="0"/>
              <a:t>Keep a minimalist blog or journal</a:t>
            </a:r>
            <a:endParaRPr lang="en-US" dirty="0"/>
          </a:p>
          <a:p>
            <a:r>
              <a:rPr lang="en-US" dirty="0"/>
              <a:t>Not some fancy pants site meant to attract </a:t>
            </a:r>
            <a:r>
              <a:rPr lang="en-US" dirty="0" err="1"/>
              <a:t>pageviews</a:t>
            </a:r>
            <a:r>
              <a:rPr lang="en-US" dirty="0"/>
              <a:t> (resist this urge–create a second blog if you want to be a teacher/blogger/</a:t>
            </a:r>
            <a:r>
              <a:rPr lang="en-US" dirty="0" err="1"/>
              <a:t>rockstar</a:t>
            </a:r>
            <a:r>
              <a:rPr lang="en-US" dirty="0"/>
              <a:t>). Make it as basic as possible, and try to blog at least twice a week–and don’t skip it if you’re feeling too tired or stressed to reflect. These can be the best times. The only goal here is to reflect–maybe create a list of sample prompts or stems to support the reflection. Then go back and read previous entries every now and then to see what you were thinking, when, and why.</a:t>
            </a:r>
          </a:p>
          <a:p>
            <a:pPr algn="l" rtl="0"/>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r>
              <a:rPr lang="en-US" dirty="0">
                <a:hlinkClick r:id="rId2"/>
              </a:rPr>
              <a:t>http://www1.udel.edu/eli/educ647/reflective-teaching.pdf</a:t>
            </a:r>
            <a:r>
              <a:rPr lang="en-US" dirty="0"/>
              <a:t> </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reflection mean?</a:t>
            </a:r>
            <a:endParaRPr lang="ar-SA" dirty="0"/>
          </a:p>
        </p:txBody>
      </p:sp>
      <p:sp>
        <p:nvSpPr>
          <p:cNvPr id="3" name="Content Placeholder 2"/>
          <p:cNvSpPr>
            <a:spLocks noGrp="1"/>
          </p:cNvSpPr>
          <p:nvPr>
            <p:ph sz="quarter" idx="1"/>
          </p:nvPr>
        </p:nvSpPr>
        <p:spPr/>
        <p:txBody>
          <a:bodyPr>
            <a:normAutofit/>
          </a:bodyPr>
          <a:lstStyle/>
          <a:p>
            <a:pPr algn="l" rtl="0"/>
            <a:r>
              <a:rPr lang="en-US" sz="4400" dirty="0"/>
              <a:t>serious thought or consideration</a:t>
            </a:r>
            <a:endParaRPr lang="ar-SA" sz="4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Teacher reflection </a:t>
            </a:r>
            <a:endParaRPr lang="ar-SA" dirty="0"/>
          </a:p>
        </p:txBody>
      </p:sp>
      <p:sp>
        <p:nvSpPr>
          <p:cNvPr id="3" name="Content Placeholder 2"/>
          <p:cNvSpPr>
            <a:spLocks noGrp="1"/>
          </p:cNvSpPr>
          <p:nvPr>
            <p:ph sz="quarter" idx="1"/>
          </p:nvPr>
        </p:nvSpPr>
        <p:spPr/>
        <p:txBody>
          <a:bodyPr/>
          <a:lstStyle/>
          <a:p>
            <a:pPr algn="l" rtl="0"/>
            <a:r>
              <a:rPr lang="en-US" dirty="0"/>
              <a:t>It is a process where teachers think over their teaching practices </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4" name="Content Placeholder 3" descr="F1.large.jpg"/>
          <p:cNvPicPr>
            <a:picLocks noGrp="1" noChangeAspect="1"/>
          </p:cNvPicPr>
          <p:nvPr>
            <p:ph sz="quarter" idx="1"/>
          </p:nvPr>
        </p:nvPicPr>
        <p:blipFill>
          <a:blip r:embed="rId2" cstate="print"/>
          <a:stretch>
            <a:fillRect/>
          </a:stretch>
        </p:blipFill>
        <p:spPr>
          <a:xfrm>
            <a:off x="206751" y="0"/>
            <a:ext cx="8937249" cy="68580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r>
              <a:rPr lang="en-US" dirty="0"/>
              <a:t>“We do not learn from experience…we learn from reflecting on experience.”</a:t>
            </a:r>
          </a:p>
          <a:p>
            <a:pPr algn="l" rtl="0"/>
            <a:endParaRPr lang="en-US" dirty="0"/>
          </a:p>
          <a:p>
            <a:pPr algn="l" rtl="0">
              <a:buNone/>
            </a:pPr>
            <a:r>
              <a:rPr lang="en-US" dirty="0"/>
              <a:t>John Dewey</a:t>
            </a:r>
          </a:p>
          <a:p>
            <a:pPr algn="l" rtl="0"/>
            <a:endParaRPr lang="en-US" dirty="0"/>
          </a:p>
          <a:p>
            <a:pPr algn="l" rtl="0">
              <a:buNone/>
            </a:pPr>
            <a:r>
              <a:rPr lang="en-US" dirty="0"/>
              <a:t>How does this quotation relate to teacher reflection??</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types of reflection: </a:t>
            </a:r>
            <a:endParaRPr lang="ar-SA" dirty="0"/>
          </a:p>
        </p:txBody>
      </p:sp>
      <p:sp>
        <p:nvSpPr>
          <p:cNvPr id="3" name="Content Placeholder 2"/>
          <p:cNvSpPr>
            <a:spLocks noGrp="1"/>
          </p:cNvSpPr>
          <p:nvPr>
            <p:ph sz="quarter" idx="1"/>
          </p:nvPr>
        </p:nvSpPr>
        <p:spPr/>
        <p:txBody>
          <a:bodyPr/>
          <a:lstStyle/>
          <a:p>
            <a:pPr algn="l" rtl="0"/>
            <a:r>
              <a:rPr lang="en-US" dirty="0"/>
              <a:t>Reflection </a:t>
            </a:r>
            <a:r>
              <a:rPr lang="en-US" b="1" i="1" u="sng" dirty="0"/>
              <a:t>for</a:t>
            </a:r>
            <a:r>
              <a:rPr lang="en-US" dirty="0"/>
              <a:t> teaching  which takes place before the lesson, while preparing </a:t>
            </a:r>
          </a:p>
          <a:p>
            <a:pPr algn="l" rtl="0"/>
            <a:endParaRPr lang="en-US" dirty="0"/>
          </a:p>
          <a:p>
            <a:pPr algn="l" rtl="0"/>
            <a:endParaRPr lang="en-US" dirty="0"/>
          </a:p>
          <a:p>
            <a:pPr algn="l" rtl="0"/>
            <a:r>
              <a:rPr lang="en-US" dirty="0"/>
              <a:t> reflection </a:t>
            </a:r>
            <a:r>
              <a:rPr lang="en-US" b="1" i="1" u="sng" dirty="0"/>
              <a:t>in</a:t>
            </a:r>
            <a:r>
              <a:rPr lang="en-US" dirty="0"/>
              <a:t> teaching  this types takes place during the lesson </a:t>
            </a:r>
          </a:p>
          <a:p>
            <a:pPr algn="l" rtl="0"/>
            <a:endParaRPr lang="en-US" dirty="0"/>
          </a:p>
          <a:p>
            <a:pPr algn="l" rtl="0"/>
            <a:endParaRPr lang="en-US" dirty="0"/>
          </a:p>
          <a:p>
            <a:pPr algn="l" rtl="0"/>
            <a:r>
              <a:rPr lang="en-US" dirty="0"/>
              <a:t>Reflection </a:t>
            </a:r>
            <a:r>
              <a:rPr lang="en-US" b="1" i="1" u="sng" dirty="0"/>
              <a:t>on</a:t>
            </a:r>
            <a:r>
              <a:rPr lang="en-US" dirty="0"/>
              <a:t> teaching  this one takes place after </a:t>
            </a:r>
            <a:r>
              <a:rPr lang="en-US"/>
              <a:t>the class is over .</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ar-SA"/>
          </a:p>
        </p:txBody>
      </p:sp>
      <p:sp>
        <p:nvSpPr>
          <p:cNvPr id="3" name="Content Placeholder 2"/>
          <p:cNvSpPr>
            <a:spLocks noGrp="1"/>
          </p:cNvSpPr>
          <p:nvPr>
            <p:ph sz="quarter" idx="1"/>
          </p:nvPr>
        </p:nvSpPr>
        <p:spPr>
          <a:xfrm>
            <a:off x="457200" y="457200"/>
            <a:ext cx="8229600" cy="6019800"/>
          </a:xfrm>
        </p:spPr>
        <p:txBody>
          <a:bodyPr>
            <a:normAutofit/>
          </a:bodyPr>
          <a:lstStyle/>
          <a:p>
            <a:pPr algn="l" rtl="0">
              <a:buNone/>
            </a:pPr>
            <a:r>
              <a:rPr lang="en-US" b="1" u="sng" dirty="0"/>
              <a:t>10 Ways To Be A More Reflective Teacher</a:t>
            </a:r>
            <a:endParaRPr lang="en-US" u="sng" dirty="0"/>
          </a:p>
          <a:p>
            <a:pPr algn="l" rtl="0"/>
            <a:endParaRPr lang="en-US" b="1" dirty="0"/>
          </a:p>
          <a:p>
            <a:pPr algn="l" rtl="0"/>
            <a:endParaRPr lang="en-US" b="1" dirty="0"/>
          </a:p>
          <a:p>
            <a:pPr algn="l" rtl="0">
              <a:buNone/>
            </a:pPr>
            <a:r>
              <a:rPr lang="en-US" b="1" dirty="0"/>
              <a:t>1. Record video of your lessons</a:t>
            </a:r>
            <a:endParaRPr lang="en-US" dirty="0"/>
          </a:p>
          <a:p>
            <a:pPr algn="l" rtl="0"/>
            <a:r>
              <a:rPr lang="en-US" dirty="0"/>
              <a:t>Today, it can be a matter of casually putting up your </a:t>
            </a:r>
            <a:r>
              <a:rPr lang="en-US" dirty="0" err="1"/>
              <a:t>smartphone</a:t>
            </a:r>
            <a:r>
              <a:rPr lang="en-US" dirty="0"/>
              <a:t> out of sight, setting it to record, and getting on with the lesson. </a:t>
            </a:r>
          </a:p>
          <a:p>
            <a:pPr algn="l" rtl="0"/>
            <a:r>
              <a:rPr lang="en-US" dirty="0"/>
              <a:t>In fact, you can even create a </a:t>
            </a:r>
            <a:r>
              <a:rPr lang="en-US" dirty="0" err="1"/>
              <a:t>timelapse</a:t>
            </a:r>
            <a:r>
              <a:rPr lang="en-US" dirty="0"/>
              <a:t> (there are many apps that do this with ease) to track your movement around the room. You can watch the video with and without sound. </a:t>
            </a:r>
            <a:r>
              <a:rPr lang="en-US" u="sng" dirty="0"/>
              <a:t>You can even look for specific things–who talks the most, average wait time, clarity of instructions, etc.</a:t>
            </a:r>
          </a:p>
          <a:p>
            <a:pPr algn="l" rtl="0"/>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buNone/>
            </a:pPr>
            <a:r>
              <a:rPr lang="en-US" b="1" dirty="0"/>
              <a:t>2- Invite local colleagues to observe your class</a:t>
            </a:r>
          </a:p>
          <a:p>
            <a:pPr algn="l" rtl="0">
              <a:buNone/>
            </a:pPr>
            <a:endParaRPr lang="en-US" b="1"/>
          </a:p>
          <a:p>
            <a:pPr algn="l" rtl="0">
              <a:buNone/>
            </a:pPr>
            <a:endParaRPr lang="en-US" dirty="0"/>
          </a:p>
          <a:p>
            <a:pPr algn="l" rtl="0">
              <a:buNone/>
            </a:pPr>
            <a:r>
              <a:rPr lang="en-US" dirty="0"/>
              <a:t>Not just the same few teachers, either. Ask them to be “critical friends,” and then thicken your skin. It’s not about you, it’s about your craft.</a:t>
            </a:r>
          </a:p>
          <a:p>
            <a:pPr algn="l" rtl="0"/>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sp>
        <p:nvSpPr>
          <p:cNvPr id="3" name="Content Placeholder 2"/>
          <p:cNvSpPr>
            <a:spLocks noGrp="1"/>
          </p:cNvSpPr>
          <p:nvPr>
            <p:ph sz="quarter" idx="1"/>
          </p:nvPr>
        </p:nvSpPr>
        <p:spPr/>
        <p:txBody>
          <a:bodyPr/>
          <a:lstStyle/>
          <a:p>
            <a:pPr algn="l" rtl="0">
              <a:buNone/>
            </a:pPr>
            <a:r>
              <a:rPr lang="en-US" b="1" dirty="0"/>
              <a:t>3-  Ask the students for feedback</a:t>
            </a:r>
            <a:endParaRPr lang="en-US" dirty="0"/>
          </a:p>
          <a:p>
            <a:pPr algn="l" rtl="0"/>
            <a:r>
              <a:rPr lang="en-US" dirty="0"/>
              <a:t>You might be surprised how good they are at guiding you in your work.</a:t>
            </a:r>
          </a:p>
          <a:p>
            <a:pPr algn="l" rtl="0"/>
            <a:endParaRPr lang="ar-SA"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466</TotalTime>
  <Words>363</Words>
  <Application>Microsoft Office PowerPoint</Application>
  <PresentationFormat>On-screen Show (4:3)</PresentationFormat>
  <Paragraphs>35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Century Schoolbook</vt:lpstr>
      <vt:lpstr>Wingdings</vt:lpstr>
      <vt:lpstr>Wingdings 2</vt:lpstr>
      <vt:lpstr>Oriel</vt:lpstr>
      <vt:lpstr>Reflective Teaching </vt:lpstr>
      <vt:lpstr>What does reflection mean?</vt:lpstr>
      <vt:lpstr>Teacher reflection </vt:lpstr>
      <vt:lpstr>PowerPoint Presentation</vt:lpstr>
      <vt:lpstr>PowerPoint Presentation</vt:lpstr>
      <vt:lpstr>The types of reflection: </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Reflective Teaching</dc:title>
  <dc:creator>top net</dc:creator>
  <cp:lastModifiedBy>USERLAB 1</cp:lastModifiedBy>
  <cp:revision>4</cp:revision>
  <dcterms:created xsi:type="dcterms:W3CDTF">2018-10-16T15:48:29Z</dcterms:created>
  <dcterms:modified xsi:type="dcterms:W3CDTF">2019-10-17T10:59:22Z</dcterms:modified>
</cp:coreProperties>
</file>