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0" r:id="rId5"/>
    <p:sldId id="260" r:id="rId6"/>
    <p:sldId id="261" r:id="rId7"/>
    <p:sldId id="262" r:id="rId8"/>
    <p:sldId id="271" r:id="rId9"/>
    <p:sldId id="263" r:id="rId10"/>
    <p:sldId id="264" r:id="rId11"/>
    <p:sldId id="265" r:id="rId12"/>
    <p:sldId id="269"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07-May-18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07-May-18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07-May-18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FF0000"/>
                </a:solidFill>
              </a:rPr>
              <a:t/>
            </a:r>
            <a:br>
              <a:rPr lang="en-US" dirty="0" smtClean="0">
                <a:solidFill>
                  <a:srgbClr val="FF0000"/>
                </a:solidFill>
              </a:rPr>
            </a:br>
            <a:r>
              <a:rPr lang="en-US" b="1" dirty="0" smtClean="0">
                <a:solidFill>
                  <a:srgbClr val="FF0000"/>
                </a:solidFill>
              </a:rPr>
              <a:t>Management </a:t>
            </a:r>
            <a:r>
              <a:rPr lang="en-US" b="1" dirty="0" smtClean="0">
                <a:solidFill>
                  <a:srgbClr val="FF0000"/>
                </a:solidFill>
              </a:rPr>
              <a:t>Yesterday &amp; Today </a:t>
            </a:r>
            <a:endParaRPr lang="en-US"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Organizational behavior approach </a:t>
            </a:r>
            <a:endParaRPr lang="en-US" dirty="0">
              <a:solidFill>
                <a:srgbClr val="FF0000"/>
              </a:solidFill>
            </a:endParaRPr>
          </a:p>
        </p:txBody>
      </p:sp>
      <p:sp>
        <p:nvSpPr>
          <p:cNvPr id="3" name="Content Placeholder 2"/>
          <p:cNvSpPr>
            <a:spLocks noGrp="1"/>
          </p:cNvSpPr>
          <p:nvPr>
            <p:ph idx="1"/>
          </p:nvPr>
        </p:nvSpPr>
        <p:spPr>
          <a:xfrm>
            <a:off x="457200" y="1295400"/>
            <a:ext cx="8686800" cy="4830763"/>
          </a:xfrm>
        </p:spPr>
        <p:txBody>
          <a:bodyPr>
            <a:noAutofit/>
          </a:bodyPr>
          <a:lstStyle/>
          <a:p>
            <a:r>
              <a:rPr lang="en-US" sz="2800" dirty="0" smtClean="0"/>
              <a:t>The </a:t>
            </a:r>
            <a:r>
              <a:rPr lang="en-US" sz="2800" dirty="0" smtClean="0"/>
              <a:t>early </a:t>
            </a:r>
            <a:r>
              <a:rPr lang="en-US" sz="2800" dirty="0" smtClean="0"/>
              <a:t>organizational approach believed </a:t>
            </a:r>
            <a:r>
              <a:rPr lang="en-US" sz="2800" dirty="0" smtClean="0"/>
              <a:t>that people were the most important asset of the </a:t>
            </a:r>
            <a:r>
              <a:rPr lang="en-US" sz="2800" dirty="0" smtClean="0"/>
              <a:t>organization </a:t>
            </a:r>
            <a:r>
              <a:rPr lang="en-US" sz="2800" dirty="0" smtClean="0"/>
              <a:t>and should be managed accordingly. </a:t>
            </a:r>
            <a:endParaRPr lang="en-US" sz="2800" dirty="0" smtClean="0"/>
          </a:p>
          <a:p>
            <a:endParaRPr lang="en-US" sz="2800" dirty="0" smtClean="0"/>
          </a:p>
          <a:p>
            <a:r>
              <a:rPr lang="en-US" sz="2800" dirty="0" smtClean="0"/>
              <a:t>The </a:t>
            </a:r>
            <a:r>
              <a:rPr lang="en-US" sz="2800" dirty="0" smtClean="0"/>
              <a:t>Hawthorne Studies, which started as a scientific management experiment, dramatically impacted management beliefs about the role of people in </a:t>
            </a:r>
            <a:r>
              <a:rPr lang="en-US" sz="2800" dirty="0" smtClean="0"/>
              <a:t>organizations, </a:t>
            </a:r>
            <a:r>
              <a:rPr lang="en-US" sz="2800" dirty="0" smtClean="0"/>
              <a:t>leading to a new emphasis on the human </a:t>
            </a:r>
            <a:r>
              <a:rPr lang="en-US" sz="2800" dirty="0" smtClean="0"/>
              <a:t>behavior </a:t>
            </a:r>
            <a:r>
              <a:rPr lang="en-US" sz="2800" dirty="0" smtClean="0"/>
              <a:t>factor in managing. </a:t>
            </a:r>
            <a:endParaRPr lang="en-US" sz="28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organizational behavior approach has largely shaped how today’s organizations are managed. </a:t>
            </a:r>
            <a:endParaRPr lang="en-US" dirty="0" smtClean="0"/>
          </a:p>
          <a:p>
            <a:endParaRPr lang="en-US" dirty="0" smtClean="0"/>
          </a:p>
          <a:p>
            <a:r>
              <a:rPr lang="en-US" dirty="0" smtClean="0"/>
              <a:t>Many current theories of motivation, leadership, group behavior and development, and other behavioral issues can be traced to the early organizational approach advocates, and the Hawthorne Studies.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smtClean="0">
                <a:solidFill>
                  <a:srgbClr val="FF0000"/>
                </a:solidFill>
              </a:rPr>
              <a:t/>
            </a:r>
            <a:br>
              <a:rPr lang="en-US" b="1" dirty="0" smtClean="0">
                <a:solidFill>
                  <a:srgbClr val="FF0000"/>
                </a:solidFill>
              </a:rPr>
            </a:br>
            <a:r>
              <a:rPr lang="en-US" b="1" dirty="0" smtClean="0">
                <a:solidFill>
                  <a:srgbClr val="FF0000"/>
                </a:solidFill>
              </a:rPr>
              <a:t>Early advocates of </a:t>
            </a:r>
            <a:r>
              <a:rPr lang="en-US" b="1" dirty="0" smtClean="0">
                <a:solidFill>
                  <a:srgbClr val="FF0000"/>
                </a:solidFill>
              </a:rPr>
              <a:t>organizational behavior </a:t>
            </a:r>
            <a:endParaRPr lang="en-US" b="1" dirty="0">
              <a:solidFill>
                <a:srgbClr val="FF0000"/>
              </a:solidFill>
            </a:endParaRPr>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0" y="1143000"/>
            <a:ext cx="9144000" cy="57150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0000"/>
                </a:solidFill>
              </a:rPr>
              <a:t>The </a:t>
            </a:r>
            <a:r>
              <a:rPr lang="en-US" b="1" dirty="0" smtClean="0">
                <a:solidFill>
                  <a:srgbClr val="FF0000"/>
                </a:solidFill>
              </a:rPr>
              <a:t>systems and contingency </a:t>
            </a:r>
            <a:r>
              <a:rPr lang="en-US" b="1" dirty="0" smtClean="0">
                <a:solidFill>
                  <a:srgbClr val="FF0000"/>
                </a:solidFill>
              </a:rPr>
              <a:t>approaches</a:t>
            </a:r>
            <a:r>
              <a:rPr lang="en-US" b="1" dirty="0" smtClean="0">
                <a:solidFill>
                  <a:srgbClr val="FF0000"/>
                </a:solidFill>
              </a:rPr>
              <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500" dirty="0" smtClean="0"/>
              <a:t>The </a:t>
            </a:r>
            <a:r>
              <a:rPr lang="en-US" sz="2500" b="1" dirty="0" smtClean="0"/>
              <a:t>systems approach</a:t>
            </a:r>
            <a:r>
              <a:rPr lang="en-US" sz="2500" dirty="0" smtClean="0"/>
              <a:t> says that an </a:t>
            </a:r>
            <a:r>
              <a:rPr lang="en-US" sz="2500" dirty="0" smtClean="0"/>
              <a:t>organization </a:t>
            </a:r>
            <a:r>
              <a:rPr lang="en-US" sz="2500" dirty="0" smtClean="0"/>
              <a:t>takes in inputs (resources) from the environment and transforms or processes these resources into outputs that are distributed into the environment. </a:t>
            </a:r>
            <a:endParaRPr lang="en-US" sz="2500" dirty="0" smtClean="0"/>
          </a:p>
          <a:p>
            <a:endParaRPr lang="en-US" sz="2500" dirty="0" smtClean="0"/>
          </a:p>
          <a:p>
            <a:r>
              <a:rPr lang="en-US" sz="2500" dirty="0" smtClean="0"/>
              <a:t>It </a:t>
            </a:r>
            <a:r>
              <a:rPr lang="en-US" sz="2500" dirty="0" smtClean="0"/>
              <a:t>helps us to understand management, since managers must ensure that all the interdependent units are working together in order to achieve the </a:t>
            </a:r>
            <a:r>
              <a:rPr lang="en-US" sz="2500" dirty="0" smtClean="0"/>
              <a:t>organization's </a:t>
            </a:r>
            <a:r>
              <a:rPr lang="en-US" sz="2500" dirty="0" smtClean="0"/>
              <a:t>goals; it helps managers to </a:t>
            </a:r>
            <a:r>
              <a:rPr lang="en-US" sz="2500" dirty="0" smtClean="0"/>
              <a:t>realize </a:t>
            </a:r>
            <a:r>
              <a:rPr lang="en-US" sz="2500" dirty="0" smtClean="0"/>
              <a:t>that decisions and actions taken in one </a:t>
            </a:r>
            <a:r>
              <a:rPr lang="en-US" sz="2500" dirty="0" smtClean="0"/>
              <a:t>organizational </a:t>
            </a:r>
            <a:r>
              <a:rPr lang="en-US" sz="2500" dirty="0" smtClean="0"/>
              <a:t>area will affect others; and it helps managers to </a:t>
            </a:r>
            <a:r>
              <a:rPr lang="en-US" sz="2500" dirty="0" smtClean="0"/>
              <a:t>recognize </a:t>
            </a:r>
            <a:r>
              <a:rPr lang="en-US" sz="2500" dirty="0" smtClean="0"/>
              <a:t>that </a:t>
            </a:r>
            <a:r>
              <a:rPr lang="en-US" sz="2500" dirty="0" smtClean="0"/>
              <a:t>organizations </a:t>
            </a:r>
            <a:r>
              <a:rPr lang="en-US" sz="2500" dirty="0" smtClean="0"/>
              <a:t>are not self-contained, but instead rely on their environment for essential inputs and as outlets to absorb their outputs. </a:t>
            </a:r>
            <a:endParaRPr lang="en-US" sz="2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800" dirty="0" smtClean="0"/>
              <a:t>The </a:t>
            </a:r>
            <a:r>
              <a:rPr lang="en-US" sz="2800" dirty="0" smtClean="0"/>
              <a:t>contingency approach says that </a:t>
            </a:r>
            <a:r>
              <a:rPr lang="en-US" sz="2800" dirty="0" smtClean="0"/>
              <a:t>organizations </a:t>
            </a:r>
            <a:r>
              <a:rPr lang="en-US" sz="2800" dirty="0" smtClean="0"/>
              <a:t>are different, face different situations and require different ways of managing. </a:t>
            </a:r>
            <a:endParaRPr lang="en-US" sz="2800" dirty="0" smtClean="0"/>
          </a:p>
          <a:p>
            <a:endParaRPr lang="en-US" sz="2800" dirty="0" smtClean="0"/>
          </a:p>
          <a:p>
            <a:r>
              <a:rPr lang="en-US" sz="2800" dirty="0" smtClean="0"/>
              <a:t>It </a:t>
            </a:r>
            <a:r>
              <a:rPr lang="en-US" sz="2800" dirty="0" smtClean="0"/>
              <a:t>helps us to understand management, because it stresses that there are no simplistic or universal rules for managers to follow. Instead, managers must look at their situation and determine that, if this is the way my situation is, then this is the best way for me to manage. </a:t>
            </a:r>
          </a:p>
          <a:p>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smtClean="0">
                <a:solidFill>
                  <a:srgbClr val="FF0000"/>
                </a:solidFill>
              </a:rPr>
              <a:t>The organization </a:t>
            </a:r>
            <a:r>
              <a:rPr lang="en-US" b="1" dirty="0" smtClean="0">
                <a:solidFill>
                  <a:srgbClr val="FF0000"/>
                </a:solidFill>
              </a:rPr>
              <a:t>as an open system</a:t>
            </a:r>
            <a:endParaRPr lang="en-US" b="1" dirty="0">
              <a:solidFill>
                <a:srgbClr val="FF0000"/>
              </a:solidFill>
            </a:endParaRPr>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338138" y="1276350"/>
            <a:ext cx="8467725" cy="52006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Early </a:t>
            </a:r>
            <a:r>
              <a:rPr lang="en-US" b="1" dirty="0" smtClean="0">
                <a:solidFill>
                  <a:srgbClr val="FF0000"/>
                </a:solidFill>
              </a:rPr>
              <a:t>management practice</a:t>
            </a:r>
            <a:endParaRPr lang="en-US" b="1" dirty="0">
              <a:solidFill>
                <a:srgbClr val="FF0000"/>
              </a:solidFill>
            </a:endParaRPr>
          </a:p>
        </p:txBody>
      </p:sp>
      <p:sp>
        <p:nvSpPr>
          <p:cNvPr id="3" name="Content Placeholder 2"/>
          <p:cNvSpPr>
            <a:spLocks noGrp="1"/>
          </p:cNvSpPr>
          <p:nvPr>
            <p:ph idx="1"/>
          </p:nvPr>
        </p:nvSpPr>
        <p:spPr>
          <a:xfrm>
            <a:off x="457200" y="1219200"/>
            <a:ext cx="8305800" cy="3962400"/>
          </a:xfrm>
        </p:spPr>
        <p:txBody>
          <a:bodyPr>
            <a:noAutofit/>
          </a:bodyPr>
          <a:lstStyle/>
          <a:p>
            <a:r>
              <a:rPr lang="en-US" sz="2800" dirty="0" smtClean="0"/>
              <a:t>Studying </a:t>
            </a:r>
            <a:r>
              <a:rPr lang="en-US" sz="2800" dirty="0" smtClean="0"/>
              <a:t>history is important because it helps </a:t>
            </a:r>
            <a:r>
              <a:rPr lang="en-US" sz="2800" dirty="0" smtClean="0"/>
              <a:t>to see </a:t>
            </a:r>
            <a:r>
              <a:rPr lang="en-US" sz="2800" dirty="0" smtClean="0"/>
              <a:t>the origins of today’s management practices and identify what has and has not worked. </a:t>
            </a:r>
            <a:endParaRPr lang="en-US" sz="2800" dirty="0" smtClean="0"/>
          </a:p>
          <a:p>
            <a:endParaRPr lang="en-US" sz="2800" dirty="0" smtClean="0"/>
          </a:p>
          <a:p>
            <a:r>
              <a:rPr lang="en-US" sz="2800" dirty="0" smtClean="0"/>
              <a:t>Early </a:t>
            </a:r>
            <a:r>
              <a:rPr lang="en-US" sz="2800" dirty="0" smtClean="0"/>
              <a:t>examples of management practice in the construction of the Egyptian pyramids and in the arsenal of Venice. </a:t>
            </a:r>
            <a:endParaRPr lang="en-US" sz="2800" dirty="0" smtClean="0"/>
          </a:p>
          <a:p>
            <a:endParaRPr lang="en-US" sz="2800" dirty="0" smtClean="0"/>
          </a:p>
          <a:p>
            <a:r>
              <a:rPr lang="en-US" sz="2800" dirty="0" smtClean="0"/>
              <a:t>One </a:t>
            </a:r>
            <a:r>
              <a:rPr lang="en-US" sz="2800" dirty="0" smtClean="0"/>
              <a:t>important historical event was the publication of Adam Smith’s </a:t>
            </a:r>
            <a:r>
              <a:rPr lang="en-US" sz="2800" i="1" dirty="0" smtClean="0"/>
              <a:t>The Wealth of Nations, in which he argued the benefits of division of </a:t>
            </a:r>
            <a:r>
              <a:rPr lang="en-US" sz="2800" i="1" dirty="0" err="1" smtClean="0"/>
              <a:t>labour</a:t>
            </a:r>
            <a:r>
              <a:rPr lang="en-US" sz="2800" i="1" dirty="0" smtClean="0"/>
              <a:t> (job </a:t>
            </a:r>
            <a:r>
              <a:rPr lang="en-US" sz="2800" i="1" dirty="0" smtClean="0"/>
              <a:t>specialization).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Another was the Industrial Revolution, where it became more economical to manufacture in factories than at home. </a:t>
            </a:r>
            <a:endParaRPr lang="en-US" sz="2800" dirty="0" smtClean="0"/>
          </a:p>
          <a:p>
            <a:endParaRPr lang="en-US" sz="2800" dirty="0" smtClean="0"/>
          </a:p>
          <a:p>
            <a:r>
              <a:rPr lang="en-US" sz="2800" dirty="0" smtClean="0"/>
              <a:t>Managers were needed to manage these factories, and these managers needed formal management theories to guide them. </a:t>
            </a:r>
          </a:p>
          <a:p>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Autofit/>
          </a:bodyPr>
          <a:lstStyle/>
          <a:p>
            <a:r>
              <a:rPr lang="en-US" sz="3500" b="1" dirty="0" smtClean="0">
                <a:solidFill>
                  <a:srgbClr val="FF0000"/>
                </a:solidFill>
              </a:rPr>
              <a:t/>
            </a:r>
            <a:br>
              <a:rPr lang="en-US" sz="3500" b="1" dirty="0" smtClean="0">
                <a:solidFill>
                  <a:srgbClr val="FF0000"/>
                </a:solidFill>
              </a:rPr>
            </a:br>
            <a:r>
              <a:rPr lang="en-US" sz="3500" b="1" dirty="0" smtClean="0">
                <a:solidFill>
                  <a:srgbClr val="FF0000"/>
                </a:solidFill>
              </a:rPr>
              <a:t>Development of the main management theories</a:t>
            </a:r>
            <a:endParaRPr lang="en-US" sz="3500" b="1" dirty="0">
              <a:solidFill>
                <a:srgbClr val="FF0000"/>
              </a:solidFill>
            </a:endParaRPr>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srcRect/>
          <a:stretch>
            <a:fillRect/>
          </a:stretch>
        </p:blipFill>
        <p:spPr bwMode="auto">
          <a:xfrm>
            <a:off x="1" y="1447800"/>
            <a:ext cx="9144000" cy="54102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b="1" dirty="0" smtClean="0">
                <a:solidFill>
                  <a:srgbClr val="FF0000"/>
                </a:solidFill>
              </a:rPr>
              <a:t>Important </a:t>
            </a:r>
            <a:r>
              <a:rPr lang="en-US" b="1" dirty="0" smtClean="0">
                <a:solidFill>
                  <a:srgbClr val="FF0000"/>
                </a:solidFill>
              </a:rPr>
              <a:t>contributions of scientific </a:t>
            </a:r>
            <a:r>
              <a:rPr lang="en-US" b="1" dirty="0" smtClean="0">
                <a:solidFill>
                  <a:srgbClr val="FF0000"/>
                </a:solidFill>
              </a:rPr>
              <a:t>management </a:t>
            </a:r>
            <a:r>
              <a:rPr lang="en-US" b="1" dirty="0" smtClean="0">
                <a:solidFill>
                  <a:srgbClr val="FF0000"/>
                </a:solidFill>
              </a:rPr>
              <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smtClean="0"/>
              <a:t>Frederick </a:t>
            </a:r>
            <a:r>
              <a:rPr lang="en-US" dirty="0" smtClean="0"/>
              <a:t>W. Taylor, known as the ‘father’ of scientific management, studied manual work using scientific principles – that is, guidelines for improving production efficiency – to find the one best way to do those jobs. </a:t>
            </a:r>
            <a:endParaRPr lang="en-US" dirty="0" smtClean="0"/>
          </a:p>
          <a:p>
            <a:endParaRPr lang="en-US" dirty="0" smtClean="0"/>
          </a:p>
          <a:p>
            <a:r>
              <a:rPr lang="en-US" dirty="0" smtClean="0"/>
              <a:t> Frederick’s four </a:t>
            </a:r>
            <a:r>
              <a:rPr lang="en-US" dirty="0" smtClean="0"/>
              <a:t>principles were: </a:t>
            </a:r>
            <a:endParaRPr lang="en-US" dirty="0" smtClean="0"/>
          </a:p>
          <a:p>
            <a:pPr marL="971550" lvl="1" indent="-514350">
              <a:buAutoNum type="arabicParenBoth"/>
            </a:pPr>
            <a:r>
              <a:rPr lang="en-US" dirty="0" smtClean="0"/>
              <a:t>use </a:t>
            </a:r>
            <a:r>
              <a:rPr lang="en-US" dirty="0" smtClean="0"/>
              <a:t>scientific methods to find the best way to do a </a:t>
            </a:r>
            <a:r>
              <a:rPr lang="en-US" dirty="0" smtClean="0"/>
              <a:t>job</a:t>
            </a:r>
          </a:p>
          <a:p>
            <a:pPr marL="971550" lvl="1" indent="-514350">
              <a:buAutoNum type="arabicParenBoth"/>
            </a:pPr>
            <a:r>
              <a:rPr lang="en-US" dirty="0" smtClean="0"/>
              <a:t>scientifically </a:t>
            </a:r>
            <a:r>
              <a:rPr lang="en-US" dirty="0" smtClean="0"/>
              <a:t>select, train and develop the </a:t>
            </a:r>
            <a:r>
              <a:rPr lang="en-US" dirty="0" smtClean="0"/>
              <a:t>workers</a:t>
            </a:r>
          </a:p>
          <a:p>
            <a:pPr marL="971550" lvl="1" indent="-514350">
              <a:buAutoNum type="arabicParenBoth"/>
            </a:pPr>
            <a:r>
              <a:rPr lang="en-US" dirty="0" smtClean="0"/>
              <a:t>ensure </a:t>
            </a:r>
            <a:r>
              <a:rPr lang="en-US" dirty="0" smtClean="0"/>
              <a:t>cooperation from the workers by offering </a:t>
            </a:r>
            <a:r>
              <a:rPr lang="en-US" dirty="0" smtClean="0"/>
              <a:t>incentives</a:t>
            </a:r>
          </a:p>
          <a:p>
            <a:pPr marL="971550" lvl="1" indent="-514350">
              <a:buAutoNum type="arabicParenBoth"/>
            </a:pPr>
            <a:r>
              <a:rPr lang="en-US" dirty="0" smtClean="0"/>
              <a:t>allocate </a:t>
            </a:r>
            <a:r>
              <a:rPr lang="en-US" dirty="0" smtClean="0"/>
              <a:t>work and responsibilities to workers and managers.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5821363"/>
          </a:xfrm>
        </p:spPr>
        <p:txBody>
          <a:bodyPr>
            <a:normAutofit/>
          </a:bodyPr>
          <a:lstStyle/>
          <a:p>
            <a:r>
              <a:rPr lang="en-US" sz="2800" dirty="0" smtClean="0"/>
              <a:t>The </a:t>
            </a:r>
            <a:r>
              <a:rPr lang="en-US" sz="2800" dirty="0" err="1" smtClean="0"/>
              <a:t>Gilbreths</a:t>
            </a:r>
            <a:r>
              <a:rPr lang="en-US" sz="2800" dirty="0" smtClean="0"/>
              <a:t>’ primary contribution was finding efficient hand-and-body motions and designing proper tools and equipment for </a:t>
            </a:r>
            <a:r>
              <a:rPr lang="en-US" sz="2800" dirty="0" smtClean="0"/>
              <a:t>optimizing </a:t>
            </a:r>
            <a:r>
              <a:rPr lang="en-US" sz="2800" dirty="0" smtClean="0"/>
              <a:t>work performance. </a:t>
            </a:r>
            <a:endParaRPr lang="en-US" sz="2800" dirty="0" smtClean="0"/>
          </a:p>
          <a:p>
            <a:endParaRPr lang="en-US" sz="2800" dirty="0" smtClean="0"/>
          </a:p>
          <a:p>
            <a:r>
              <a:rPr lang="en-US" sz="2800" dirty="0" smtClean="0"/>
              <a:t>Today’s </a:t>
            </a:r>
            <a:r>
              <a:rPr lang="en-US" sz="2800" dirty="0" smtClean="0"/>
              <a:t>managers use the concepts of scientific management when they </a:t>
            </a:r>
            <a:r>
              <a:rPr lang="en-US" sz="2800" dirty="0" smtClean="0"/>
              <a:t>analyze </a:t>
            </a:r>
            <a:r>
              <a:rPr lang="en-US" sz="2800" dirty="0" smtClean="0"/>
              <a:t>basic work tasks to be performed, use time-and-motion study to eliminate wasted motions, hire the best-qualified workers for a job, and design incentive systems based on output. </a:t>
            </a:r>
            <a:endParaRPr lang="en-US" sz="2800" dirty="0" smtClean="0"/>
          </a:p>
          <a:p>
            <a:endParaRPr lang="en-US" sz="2800" dirty="0" smtClean="0"/>
          </a:p>
          <a:p>
            <a:r>
              <a:rPr lang="en-US" sz="2800" dirty="0" smtClean="0"/>
              <a:t>All </a:t>
            </a:r>
            <a:r>
              <a:rPr lang="en-US" sz="2800" dirty="0" smtClean="0"/>
              <a:t>these practices are aimed at increasing the efficiency of an </a:t>
            </a:r>
            <a:r>
              <a:rPr lang="en-US" sz="2800" dirty="0" smtClean="0"/>
              <a:t>organization's </a:t>
            </a:r>
            <a:r>
              <a:rPr lang="en-US" sz="2800" dirty="0" smtClean="0"/>
              <a:t>operations.</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FF0000"/>
                </a:solidFill>
              </a:rPr>
              <a:t>Influences </a:t>
            </a:r>
            <a:r>
              <a:rPr lang="en-US" b="1" dirty="0" smtClean="0">
                <a:solidFill>
                  <a:srgbClr val="FF0000"/>
                </a:solidFill>
              </a:rPr>
              <a:t>of general administrative theorists. </a:t>
            </a:r>
            <a:br>
              <a:rPr lang="en-US"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a:xfrm>
            <a:off x="228600" y="1600200"/>
            <a:ext cx="8686800" cy="5029200"/>
          </a:xfrm>
        </p:spPr>
        <p:txBody>
          <a:bodyPr>
            <a:normAutofit fontScale="85000" lnSpcReduction="20000"/>
          </a:bodyPr>
          <a:lstStyle/>
          <a:p>
            <a:r>
              <a:rPr lang="en-US" b="1" dirty="0" err="1" smtClean="0">
                <a:solidFill>
                  <a:srgbClr val="FF0000"/>
                </a:solidFill>
              </a:rPr>
              <a:t>Fayol</a:t>
            </a:r>
            <a:r>
              <a:rPr lang="en-US" dirty="0" smtClean="0"/>
              <a:t> </a:t>
            </a:r>
            <a:r>
              <a:rPr lang="en-US" dirty="0" smtClean="0"/>
              <a:t>believed that the functions of management were common to all business </a:t>
            </a:r>
            <a:r>
              <a:rPr lang="en-US" dirty="0" err="1" smtClean="0"/>
              <a:t>endeavours</a:t>
            </a:r>
            <a:r>
              <a:rPr lang="en-US" dirty="0" smtClean="0"/>
              <a:t> but also were distinct from other business functions. </a:t>
            </a:r>
            <a:endParaRPr lang="en-US" dirty="0" smtClean="0"/>
          </a:p>
          <a:p>
            <a:r>
              <a:rPr lang="en-US" dirty="0" smtClean="0"/>
              <a:t>He </a:t>
            </a:r>
            <a:r>
              <a:rPr lang="en-US" dirty="0" smtClean="0"/>
              <a:t>developed 14 principles of management from which many current management concepts have evolved. </a:t>
            </a:r>
            <a:endParaRPr lang="en-US" dirty="0" smtClean="0"/>
          </a:p>
          <a:p>
            <a:endParaRPr lang="en-US" dirty="0" smtClean="0"/>
          </a:p>
          <a:p>
            <a:r>
              <a:rPr lang="en-US" b="1" dirty="0" smtClean="0">
                <a:solidFill>
                  <a:srgbClr val="FF0000"/>
                </a:solidFill>
              </a:rPr>
              <a:t>Weber</a:t>
            </a:r>
            <a:r>
              <a:rPr lang="en-US" dirty="0" smtClean="0"/>
              <a:t> </a:t>
            </a:r>
            <a:r>
              <a:rPr lang="en-US" dirty="0" smtClean="0"/>
              <a:t>described an ideal type of </a:t>
            </a:r>
            <a:r>
              <a:rPr lang="en-US" dirty="0" smtClean="0"/>
              <a:t>organization, </a:t>
            </a:r>
            <a:r>
              <a:rPr lang="en-US" dirty="0" smtClean="0"/>
              <a:t>which he called a ‘bureaucracy’, as having characteristics that many of today’s large </a:t>
            </a:r>
            <a:r>
              <a:rPr lang="en-US" dirty="0" smtClean="0"/>
              <a:t>organizations </a:t>
            </a:r>
            <a:r>
              <a:rPr lang="en-US" dirty="0" smtClean="0"/>
              <a:t>still have. </a:t>
            </a:r>
            <a:endParaRPr lang="en-US" dirty="0" smtClean="0"/>
          </a:p>
          <a:p>
            <a:r>
              <a:rPr lang="en-US" dirty="0" smtClean="0"/>
              <a:t>Today’s </a:t>
            </a:r>
            <a:r>
              <a:rPr lang="en-US" dirty="0" smtClean="0"/>
              <a:t>managers use the concepts of general administrative theory when they perform the functions of management and structure their </a:t>
            </a:r>
            <a:r>
              <a:rPr lang="en-US" dirty="0" smtClean="0"/>
              <a:t>organizations </a:t>
            </a:r>
            <a:r>
              <a:rPr lang="en-US" dirty="0" smtClean="0"/>
              <a:t>so that resources are used efficiently and effectively.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err="1" smtClean="0">
                <a:solidFill>
                  <a:srgbClr val="FF0000"/>
                </a:solidFill>
              </a:rPr>
              <a:t>Fayol’s</a:t>
            </a:r>
            <a:r>
              <a:rPr lang="en-US" b="1" dirty="0" smtClean="0">
                <a:solidFill>
                  <a:srgbClr val="FF0000"/>
                </a:solidFill>
              </a:rPr>
              <a:t> </a:t>
            </a:r>
            <a:r>
              <a:rPr lang="en-US" b="1" dirty="0" smtClean="0">
                <a:solidFill>
                  <a:srgbClr val="FF0000"/>
                </a:solidFill>
              </a:rPr>
              <a:t>14 principles of management </a:t>
            </a:r>
            <a:endParaRPr lang="en-US" b="1" dirty="0">
              <a:solidFill>
                <a:srgbClr val="FF0000"/>
              </a:solidFill>
            </a:endParaRPr>
          </a:p>
        </p:txBody>
      </p:sp>
      <p:pic>
        <p:nvPicPr>
          <p:cNvPr id="4098" name="Picture 2"/>
          <p:cNvPicPr>
            <a:picLocks noGrp="1" noChangeAspect="1" noChangeArrowheads="1"/>
          </p:cNvPicPr>
          <p:nvPr>
            <p:ph idx="1"/>
          </p:nvPr>
        </p:nvPicPr>
        <p:blipFill>
          <a:blip r:embed="rId2"/>
          <a:srcRect/>
          <a:stretch>
            <a:fillRect/>
          </a:stretch>
        </p:blipFill>
        <p:spPr bwMode="auto">
          <a:xfrm>
            <a:off x="158869" y="990600"/>
            <a:ext cx="8756531" cy="57150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The </a:t>
            </a:r>
            <a:r>
              <a:rPr lang="en-US" b="1" dirty="0" smtClean="0">
                <a:solidFill>
                  <a:srgbClr val="FF0000"/>
                </a:solidFill>
              </a:rPr>
              <a:t>quantitative </a:t>
            </a:r>
            <a:r>
              <a:rPr lang="en-US" b="1" dirty="0" smtClean="0">
                <a:solidFill>
                  <a:srgbClr val="FF0000"/>
                </a:solidFill>
              </a:rPr>
              <a:t>approach </a:t>
            </a:r>
            <a:endParaRPr lang="en-US"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smtClean="0"/>
              <a:t>quantitative approach involves applications of statistics, </a:t>
            </a:r>
            <a:r>
              <a:rPr lang="en-US" dirty="0" err="1" smtClean="0"/>
              <a:t>optimisation</a:t>
            </a:r>
            <a:r>
              <a:rPr lang="en-US" dirty="0" smtClean="0"/>
              <a:t> models, information models and computer simulations to management activities. </a:t>
            </a:r>
            <a:endParaRPr lang="en-US" dirty="0" smtClean="0"/>
          </a:p>
          <a:p>
            <a:r>
              <a:rPr lang="en-US" dirty="0" smtClean="0"/>
              <a:t>Total </a:t>
            </a:r>
            <a:r>
              <a:rPr lang="en-US" dirty="0" smtClean="0"/>
              <a:t>quality management is a management philosophy devoted to continual improvement and responding to customer needs and expectations. </a:t>
            </a:r>
            <a:endParaRPr lang="en-US" dirty="0" smtClean="0"/>
          </a:p>
          <a:p>
            <a:r>
              <a:rPr lang="en-US" dirty="0" smtClean="0"/>
              <a:t>Today’s </a:t>
            </a:r>
            <a:r>
              <a:rPr lang="en-US" dirty="0" smtClean="0"/>
              <a:t>managers use the quantitative approach especially when making decisions as they plan and control work activities such as allocating resources, improving quality, scheduling work, or determining optimum inventory levels.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756</Words>
  <Application>Microsoft Office PowerPoint</Application>
  <PresentationFormat>On-screen Show (4:3)</PresentationFormat>
  <Paragraphs>51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Management Yesterday &amp; Today </vt:lpstr>
      <vt:lpstr>Early management practice</vt:lpstr>
      <vt:lpstr>Slide 3</vt:lpstr>
      <vt:lpstr> Development of the main management theories</vt:lpstr>
      <vt:lpstr>Important contributions of scientific management  </vt:lpstr>
      <vt:lpstr>Slide 6</vt:lpstr>
      <vt:lpstr>Influences of general administrative theorists.  </vt:lpstr>
      <vt:lpstr>Fayol’s 14 principles of management </vt:lpstr>
      <vt:lpstr>The quantitative approach </vt:lpstr>
      <vt:lpstr>Organizational behavior approach </vt:lpstr>
      <vt:lpstr>Slide 11</vt:lpstr>
      <vt:lpstr> Early advocates of organizational behavior </vt:lpstr>
      <vt:lpstr>The systems and contingency approaches </vt:lpstr>
      <vt:lpstr>Slide 14</vt:lpstr>
      <vt:lpstr>The organization as an open system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Nidal Eshah</dc:creator>
  <cp:lastModifiedBy>Home</cp:lastModifiedBy>
  <cp:revision>11</cp:revision>
  <dcterms:created xsi:type="dcterms:W3CDTF">2006-08-16T00:00:00Z</dcterms:created>
  <dcterms:modified xsi:type="dcterms:W3CDTF">2018-05-07T13:38:40Z</dcterms:modified>
</cp:coreProperties>
</file>