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72"/>
  </p:notesMasterIdLst>
  <p:sldIdLst>
    <p:sldId id="258" r:id="rId2"/>
    <p:sldId id="318" r:id="rId3"/>
    <p:sldId id="319" r:id="rId4"/>
    <p:sldId id="259" r:id="rId5"/>
    <p:sldId id="320" r:id="rId6"/>
    <p:sldId id="321" r:id="rId7"/>
    <p:sldId id="261" r:id="rId8"/>
    <p:sldId id="322"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323" r:id="rId30"/>
    <p:sldId id="324" r:id="rId31"/>
    <p:sldId id="281" r:id="rId32"/>
    <p:sldId id="282" r:id="rId33"/>
    <p:sldId id="283" r:id="rId34"/>
    <p:sldId id="284" r:id="rId35"/>
    <p:sldId id="285" r:id="rId36"/>
    <p:sldId id="286" r:id="rId37"/>
    <p:sldId id="287" r:id="rId38"/>
    <p:sldId id="289" r:id="rId39"/>
    <p:sldId id="290" r:id="rId40"/>
    <p:sldId id="291" r:id="rId41"/>
    <p:sldId id="292" r:id="rId42"/>
    <p:sldId id="293" r:id="rId43"/>
    <p:sldId id="294" r:id="rId44"/>
    <p:sldId id="295" r:id="rId45"/>
    <p:sldId id="326" r:id="rId46"/>
    <p:sldId id="296" r:id="rId47"/>
    <p:sldId id="297" r:id="rId48"/>
    <p:sldId id="298" r:id="rId49"/>
    <p:sldId id="299" r:id="rId50"/>
    <p:sldId id="300" r:id="rId51"/>
    <p:sldId id="327" r:id="rId52"/>
    <p:sldId id="328" r:id="rId53"/>
    <p:sldId id="301" r:id="rId54"/>
    <p:sldId id="302" r:id="rId55"/>
    <p:sldId id="303" r:id="rId56"/>
    <p:sldId id="304" r:id="rId57"/>
    <p:sldId id="305" r:id="rId58"/>
    <p:sldId id="306" r:id="rId59"/>
    <p:sldId id="329" r:id="rId60"/>
    <p:sldId id="307" r:id="rId61"/>
    <p:sldId id="308" r:id="rId62"/>
    <p:sldId id="309" r:id="rId63"/>
    <p:sldId id="310" r:id="rId64"/>
    <p:sldId id="311" r:id="rId65"/>
    <p:sldId id="312" r:id="rId66"/>
    <p:sldId id="313" r:id="rId67"/>
    <p:sldId id="314" r:id="rId68"/>
    <p:sldId id="315" r:id="rId69"/>
    <p:sldId id="316" r:id="rId70"/>
    <p:sldId id="31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80399" autoAdjust="0"/>
  </p:normalViewPr>
  <p:slideViewPr>
    <p:cSldViewPr>
      <p:cViewPr varScale="1">
        <p:scale>
          <a:sx n="54" d="100"/>
          <a:sy n="54" d="100"/>
        </p:scale>
        <p:origin x="-90" y="-156"/>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5D8CF-AF30-4A46-8B77-19CF33D16C0E}" type="datetimeFigureOut">
              <a:rPr lang="en-GB" smtClean="0"/>
              <a:t>09/05/2020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E2874-D248-4B09-A342-99E32CD4BDD6}" type="slidenum">
              <a:rPr lang="en-GB" smtClean="0"/>
              <a:t>‹#›</a:t>
            </a:fld>
            <a:endParaRPr lang="en-GB"/>
          </a:p>
        </p:txBody>
      </p:sp>
    </p:spTree>
    <p:extLst>
      <p:ext uri="{BB962C8B-B14F-4D97-AF65-F5344CB8AC3E}">
        <p14:creationId xmlns:p14="http://schemas.microsoft.com/office/powerpoint/2010/main" val="271684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868945D2-573B-354C-81C3-259A2C2CE84D}" type="slidenum">
              <a:rPr lang="en-US" altLang="en-US">
                <a:latin typeface="Arial" charset="0"/>
              </a:rPr>
              <a:pPr/>
              <a:t>1</a:t>
            </a:fld>
            <a:endParaRPr lang="en-US" altLang="en-US">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75174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8975D696-FDAA-644B-A3F4-C7607236E647}" type="slidenum">
              <a:rPr lang="en-US" altLang="en-US">
                <a:latin typeface="Arial" charset="0"/>
              </a:rPr>
              <a:pPr/>
              <a:t>15</a:t>
            </a:fld>
            <a:endParaRPr lang="en-US" altLang="en-US">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606080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0B4057B1-E557-604E-B08F-F62DD3C64BA3}" type="slidenum">
              <a:rPr lang="en-US" altLang="en-US">
                <a:latin typeface="Arial" charset="0"/>
              </a:rPr>
              <a:pPr/>
              <a:t>16</a:t>
            </a:fld>
            <a:endParaRPr lang="en-US" altLang="en-US">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95363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366BB918-5D4A-7B42-8976-9729E36E8F62}" type="slidenum">
              <a:rPr lang="en-US" altLang="en-US">
                <a:latin typeface="Arial" charset="0"/>
              </a:rPr>
              <a:pPr/>
              <a:t>17</a:t>
            </a:fld>
            <a:endParaRPr lang="en-US" altLang="en-US">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29688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78B473F2-DC23-AE46-ACB4-0C8FB0C89F0F}" type="slidenum">
              <a:rPr lang="en-US" altLang="en-US">
                <a:latin typeface="Arial" charset="0"/>
              </a:rPr>
              <a:pPr/>
              <a:t>18</a:t>
            </a:fld>
            <a:endParaRPr lang="en-US" altLang="en-US">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982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3D8C51AA-DD4B-034E-B0C9-28A8447B26F8}" type="slidenum">
              <a:rPr lang="en-US" altLang="en-US">
                <a:latin typeface="Arial" charset="0"/>
              </a:rPr>
              <a:pPr/>
              <a:t>19</a:t>
            </a:fld>
            <a:endParaRPr lang="en-US" altLang="en-US">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2352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F287B671-C329-2741-880A-B5F0A30AAAF6}" type="slidenum">
              <a:rPr lang="en-US" altLang="en-US">
                <a:latin typeface="Arial" charset="0"/>
              </a:rPr>
              <a:pPr/>
              <a:t>20</a:t>
            </a:fld>
            <a:endParaRPr lang="en-US" altLang="en-US">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61522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EE716A8A-F88C-CA4B-A052-131CA00EA623}" type="slidenum">
              <a:rPr lang="en-US" altLang="en-US">
                <a:latin typeface="Arial" charset="0"/>
              </a:rPr>
              <a:pPr/>
              <a:t>21</a:t>
            </a:fld>
            <a:endParaRPr lang="en-US" altLang="en-US">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283533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32E28559-A695-F140-9AD2-ABF8B72CB886}" type="slidenum">
              <a:rPr lang="en-US" altLang="en-US">
                <a:latin typeface="Arial" charset="0"/>
              </a:rPr>
              <a:pPr/>
              <a:t>22</a:t>
            </a:fld>
            <a:endParaRPr lang="en-US" altLang="en-US">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617054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26B905BD-7AC9-304F-8A7C-CC1165799033}" type="slidenum">
              <a:rPr lang="en-US" altLang="en-US">
                <a:latin typeface="Arial" charset="0"/>
              </a:rPr>
              <a:pPr/>
              <a:t>23</a:t>
            </a:fld>
            <a:endParaRPr lang="en-US" altLang="en-US">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158513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12B726D9-8BB8-8042-902C-2BF0B2565736}" type="slidenum">
              <a:rPr lang="en-US" altLang="en-US">
                <a:latin typeface="Arial" charset="0"/>
              </a:rPr>
              <a:pPr/>
              <a:t>24</a:t>
            </a:fld>
            <a:endParaRPr lang="en-US" altLang="en-US">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773771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91165FBD-9475-F84E-8D64-1A7F2972DAAB}" type="slidenum">
              <a:rPr lang="en-US" altLang="en-US">
                <a:latin typeface="Arial" charset="0"/>
              </a:rPr>
              <a:pPr/>
              <a:t>4</a:t>
            </a:fld>
            <a:endParaRPr lang="en-US" alt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794496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0CBBD795-9D53-B149-8072-99D466232C5A}" type="slidenum">
              <a:rPr lang="en-US" altLang="en-US">
                <a:latin typeface="Arial" charset="0"/>
              </a:rPr>
              <a:pPr/>
              <a:t>25</a:t>
            </a:fld>
            <a:endParaRPr lang="en-US" altLang="en-US">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339549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C00B506C-865B-4447-AB2B-61E9575A2EF2}" type="slidenum">
              <a:rPr lang="en-US" altLang="en-US">
                <a:latin typeface="Arial" charset="0"/>
              </a:rPr>
              <a:pPr/>
              <a:t>26</a:t>
            </a:fld>
            <a:endParaRPr lang="en-US" altLang="en-US">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21246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1DD225B7-9064-DF49-AE29-733A0F82D2CF}" type="slidenum">
              <a:rPr lang="en-US" altLang="en-US">
                <a:latin typeface="Arial" charset="0"/>
              </a:rPr>
              <a:pPr/>
              <a:t>27</a:t>
            </a:fld>
            <a:endParaRPr lang="en-US" altLang="en-US">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432715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39E0F31E-435D-8048-BF0D-9ED6864180B1}" type="slidenum">
              <a:rPr lang="en-US" altLang="en-US">
                <a:latin typeface="Arial" charset="0"/>
              </a:rPr>
              <a:pPr/>
              <a:t>28</a:t>
            </a:fld>
            <a:endParaRPr lang="en-US" altLang="en-US">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367585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214C260D-1190-4A48-A974-79A31BEB82A2}" type="slidenum">
              <a:rPr lang="en-US" altLang="en-US">
                <a:latin typeface="Arial" charset="0"/>
              </a:rPr>
              <a:pPr/>
              <a:t>31</a:t>
            </a:fld>
            <a:endParaRPr lang="en-US" altLang="en-US">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026300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34F004F1-2446-2347-9BDB-3DDD2AAA0DCC}" type="slidenum">
              <a:rPr lang="en-US" altLang="en-US">
                <a:latin typeface="Arial" charset="0"/>
              </a:rPr>
              <a:pPr/>
              <a:t>32</a:t>
            </a:fld>
            <a:endParaRPr lang="en-US" altLang="en-US">
              <a:latin typeface="Arial" charset="0"/>
            </a:endParaRPr>
          </a:p>
        </p:txBody>
      </p:sp>
      <p:sp>
        <p:nvSpPr>
          <p:cNvPr id="90115" name="Rectangle 2"/>
          <p:cNvSpPr>
            <a:spLocks noGrp="1" noRot="1" noChangeAspect="1" noChangeArrowheads="1" noTextEdit="1"/>
          </p:cNvSpPr>
          <p:nvPr>
            <p:ph type="sldImg"/>
          </p:nvPr>
        </p:nvSpPr>
        <p:spPr>
          <a:xfrm>
            <a:off x="1143000" y="687388"/>
            <a:ext cx="4572000" cy="3429000"/>
          </a:xfrm>
          <a:ln/>
        </p:spPr>
      </p:sp>
      <p:sp>
        <p:nvSpPr>
          <p:cNvPr id="90116"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r>
              <a:rPr lang="el-GR" altLang="en-US" b="1">
                <a:solidFill>
                  <a:srgbClr val="FF331A"/>
                </a:solidFill>
                <a:ea typeface="Arial" charset="0"/>
                <a:cs typeface="Arial" charset="0"/>
              </a:rPr>
              <a:t>Figure 11.9: </a:t>
            </a:r>
            <a:r>
              <a:rPr lang="el-GR" altLang="en-US" b="1" i="1">
                <a:solidFill>
                  <a:srgbClr val="FF331A"/>
                </a:solidFill>
                <a:ea typeface="Arial" charset="0"/>
                <a:cs typeface="Arial" charset="0"/>
              </a:rPr>
              <a:t>Animated!</a:t>
            </a:r>
            <a:r>
              <a:rPr lang="el-GR" altLang="en-US" b="1">
                <a:solidFill>
                  <a:srgbClr val="FF331A"/>
                </a:solidFill>
                <a:ea typeface="Arial" charset="0"/>
                <a:cs typeface="Arial" charset="0"/>
              </a:rPr>
              <a:t> </a:t>
            </a:r>
            <a:r>
              <a:rPr lang="el-GR" altLang="en-US" b="1">
                <a:solidFill>
                  <a:srgbClr val="000000"/>
                </a:solidFill>
                <a:ea typeface="Arial" charset="0"/>
                <a:cs typeface="Arial" charset="0"/>
              </a:rPr>
              <a:t>Vitamin D Synthesis and Activation. </a:t>
            </a:r>
            <a:endParaRPr lang="el-GR" altLang="en-US">
              <a:solidFill>
                <a:srgbClr val="000000"/>
              </a:solidFill>
              <a:ea typeface="Arial" charset="0"/>
              <a:cs typeface="Arial" charset="0"/>
            </a:endParaRPr>
          </a:p>
          <a:p>
            <a:pPr eaLnBrk="1" hangingPunct="1"/>
            <a:r>
              <a:rPr lang="el-GR" altLang="en-US">
                <a:solidFill>
                  <a:srgbClr val="000000"/>
                </a:solidFill>
                <a:ea typeface="Arial" charset="0"/>
                <a:cs typeface="Arial" charset="0"/>
              </a:rPr>
              <a:t>The precursor of vitamin D is made in the liver from cholesterol (see Figure 5-11 on p. 147 and Appendix C). The activation of vitamin D is a closely regulated process. The final product, active vitamin D, is also known as 1,25-dihydroxycholecalciferol (or calcitriol).</a:t>
            </a:r>
          </a:p>
        </p:txBody>
      </p:sp>
    </p:spTree>
    <p:extLst>
      <p:ext uri="{BB962C8B-B14F-4D97-AF65-F5344CB8AC3E}">
        <p14:creationId xmlns:p14="http://schemas.microsoft.com/office/powerpoint/2010/main" val="791419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86209126-CE28-B84F-94B9-136D25E38988}" type="slidenum">
              <a:rPr lang="en-US" altLang="en-US">
                <a:latin typeface="Arial" charset="0"/>
              </a:rPr>
              <a:pPr/>
              <a:t>33</a:t>
            </a:fld>
            <a:endParaRPr lang="en-US" altLang="en-US">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460095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E51477A1-87C0-9447-B73F-DA7A1F691BDD}" type="slidenum">
              <a:rPr lang="en-US" altLang="en-US">
                <a:latin typeface="Arial" charset="0"/>
              </a:rPr>
              <a:pPr/>
              <a:t>34</a:t>
            </a:fld>
            <a:endParaRPr lang="en-US" altLang="en-US">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676044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6939B631-8CA6-C148-8AE1-E0C241AA08E4}" type="slidenum">
              <a:rPr lang="en-US" altLang="en-US">
                <a:latin typeface="Arial" charset="0"/>
              </a:rPr>
              <a:pPr/>
              <a:t>35</a:t>
            </a:fld>
            <a:endParaRPr lang="en-US" altLang="en-US">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628774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41846E1F-65ED-9544-8877-3399E98DEE03}" type="slidenum">
              <a:rPr lang="en-US" altLang="en-US">
                <a:latin typeface="Arial" charset="0"/>
              </a:rPr>
              <a:pPr/>
              <a:t>36</a:t>
            </a:fld>
            <a:endParaRPr lang="en-US" altLang="en-US">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75123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E47732FE-CF76-0B44-9271-CF4323D009B3}" type="slidenum">
              <a:rPr lang="en-US" altLang="en-US">
                <a:latin typeface="Arial" charset="0"/>
              </a:rPr>
              <a:pPr/>
              <a:t>7</a:t>
            </a:fld>
            <a:endParaRPr lang="en-US" alt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50379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8C031A8C-6B41-B846-A41F-0BEF81CF5214}" type="slidenum">
              <a:rPr lang="en-US" altLang="en-US">
                <a:latin typeface="Arial" charset="0"/>
              </a:rPr>
              <a:pPr/>
              <a:t>37</a:t>
            </a:fld>
            <a:endParaRPr lang="en-US" altLang="en-US">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016041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71507F10-2031-2448-9B4A-B8AD0B798D29}" type="slidenum">
              <a:rPr lang="en-US" altLang="en-US">
                <a:latin typeface="Arial" charset="0"/>
              </a:rPr>
              <a:pPr/>
              <a:t>38</a:t>
            </a:fld>
            <a:endParaRPr lang="en-US" altLang="en-US">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775767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70113A9F-C1D4-A74E-A993-280C9543598D}" type="slidenum">
              <a:rPr lang="en-US" altLang="en-US">
                <a:latin typeface="Arial" charset="0"/>
              </a:rPr>
              <a:pPr/>
              <a:t>39</a:t>
            </a:fld>
            <a:endParaRPr lang="en-US" altLang="en-US">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746865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B76E6A18-2FB8-9E43-9EEE-FE5D8BF156FB}" type="slidenum">
              <a:rPr lang="en-US" altLang="en-US">
                <a:latin typeface="Arial" charset="0"/>
              </a:rPr>
              <a:pPr/>
              <a:t>40</a:t>
            </a:fld>
            <a:endParaRPr lang="en-US" altLang="en-US">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934213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2AB2211C-AA11-1C45-9274-F2FAE2A8306F}" type="slidenum">
              <a:rPr lang="en-US" altLang="en-US">
                <a:latin typeface="Arial" charset="0"/>
              </a:rPr>
              <a:pPr/>
              <a:t>41</a:t>
            </a:fld>
            <a:endParaRPr lang="en-US" altLang="en-US">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788939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3E3B319A-F5FB-3F42-A747-EE13C7DBAA5C}" type="slidenum">
              <a:rPr lang="en-US" altLang="en-US">
                <a:latin typeface="Arial" charset="0"/>
              </a:rPr>
              <a:pPr/>
              <a:t>42</a:t>
            </a:fld>
            <a:endParaRPr lang="en-US" altLang="en-US">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800599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844D40E8-9D38-7C43-A514-CC82C0A904A3}" type="slidenum">
              <a:rPr lang="en-US" altLang="en-US">
                <a:latin typeface="Arial" charset="0"/>
              </a:rPr>
              <a:pPr/>
              <a:t>43</a:t>
            </a:fld>
            <a:endParaRPr lang="en-US" altLang="en-US">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521564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DA86981A-EFA2-1C4D-90E0-2A3C95C541EF}" type="slidenum">
              <a:rPr lang="en-US" altLang="en-US">
                <a:latin typeface="Arial" charset="0"/>
              </a:rPr>
              <a:pPr/>
              <a:t>44</a:t>
            </a:fld>
            <a:endParaRPr lang="en-US" altLang="en-US">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709519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E3049400-CE1C-3B41-AE67-D60FB4500DE1}" type="slidenum">
              <a:rPr lang="en-US" altLang="en-US">
                <a:latin typeface="Arial" charset="0"/>
              </a:rPr>
              <a:pPr/>
              <a:t>46</a:t>
            </a:fld>
            <a:endParaRPr lang="en-US" altLang="en-US">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533019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E7089E42-4DCA-B943-83D1-7395CD77B521}" type="slidenum">
              <a:rPr lang="en-US" altLang="en-US">
                <a:latin typeface="Arial" charset="0"/>
              </a:rPr>
              <a:pPr/>
              <a:t>47</a:t>
            </a:fld>
            <a:endParaRPr lang="en-US" altLang="en-US">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4426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290BEFB6-F037-614E-ACBC-E05E4E8B2022}" type="slidenum">
              <a:rPr lang="en-US" altLang="en-US">
                <a:latin typeface="Arial" charset="0"/>
              </a:rPr>
              <a:pPr/>
              <a:t>9</a:t>
            </a:fld>
            <a:endParaRPr lang="en-US" altLang="en-US">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3498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2E689FD1-C867-4C4C-9CBF-F3168E84CA86}" type="slidenum">
              <a:rPr lang="en-US" altLang="en-US">
                <a:latin typeface="Arial" charset="0"/>
              </a:rPr>
              <a:pPr/>
              <a:t>48</a:t>
            </a:fld>
            <a:endParaRPr lang="en-US" altLang="en-US">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131959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2C018994-2B8F-F346-A09A-186CE9D7DAC6}" type="slidenum">
              <a:rPr lang="en-US" altLang="en-US">
                <a:latin typeface="Arial" charset="0"/>
              </a:rPr>
              <a:pPr/>
              <a:t>49</a:t>
            </a:fld>
            <a:endParaRPr lang="en-US" altLang="en-US">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36519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B4B6F9E0-A0C4-0B47-8AE5-0189C4EF6C72}" type="slidenum">
              <a:rPr lang="en-US" altLang="en-US">
                <a:latin typeface="Arial" charset="0"/>
              </a:rPr>
              <a:pPr/>
              <a:t>50</a:t>
            </a:fld>
            <a:endParaRPr lang="en-US" altLang="en-US">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046107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B2765E2F-6665-9F44-9494-3D203A852943}" type="slidenum">
              <a:rPr lang="en-US" altLang="en-US">
                <a:latin typeface="Arial" charset="0"/>
              </a:rPr>
              <a:pPr/>
              <a:t>53</a:t>
            </a:fld>
            <a:endParaRPr lang="en-US" altLang="en-US">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02933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0A8C8DF5-E271-4D40-89BB-437644744C32}" type="slidenum">
              <a:rPr lang="en-US" altLang="en-US">
                <a:latin typeface="Arial" charset="0"/>
              </a:rPr>
              <a:pPr/>
              <a:t>54</a:t>
            </a:fld>
            <a:endParaRPr lang="en-US" altLang="en-US">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000327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0D9B0D2C-1093-0844-83AB-35040F9ED7B4}" type="slidenum">
              <a:rPr lang="en-US" altLang="en-US">
                <a:latin typeface="Arial" charset="0"/>
              </a:rPr>
              <a:pPr/>
              <a:t>55</a:t>
            </a:fld>
            <a:endParaRPr lang="en-US" altLang="en-US">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44508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ABB21BC0-D7FF-EC41-A267-0464060CF600}" type="slidenum">
              <a:rPr lang="en-US" altLang="en-US">
                <a:latin typeface="Arial" charset="0"/>
              </a:rPr>
              <a:pPr/>
              <a:t>56</a:t>
            </a:fld>
            <a:endParaRPr lang="en-US" altLang="en-US">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432528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4FE6B1F5-8F12-8F4C-8528-36221BBC42A4}" type="slidenum">
              <a:rPr lang="en-US" altLang="en-US">
                <a:latin typeface="Arial" charset="0"/>
              </a:rPr>
              <a:pPr/>
              <a:t>57</a:t>
            </a:fld>
            <a:endParaRPr lang="en-US" altLang="en-US">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7842023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22767884-C224-2944-B775-EA33A4F49A86}" type="slidenum">
              <a:rPr lang="en-US" altLang="en-US">
                <a:latin typeface="Arial" charset="0"/>
              </a:rPr>
              <a:pPr/>
              <a:t>58</a:t>
            </a:fld>
            <a:endParaRPr lang="en-US" altLang="en-US">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45150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AD174BE1-2CA6-F44F-B9E5-557D4DEE134A}" type="slidenum">
              <a:rPr lang="en-US" altLang="en-US">
                <a:latin typeface="Arial" charset="0"/>
              </a:rPr>
              <a:pPr/>
              <a:t>60</a:t>
            </a:fld>
            <a:endParaRPr lang="en-US" altLang="en-US">
              <a:latin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62357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4059789A-CDE0-EC42-A09D-99F61DA3D601}" type="slidenum">
              <a:rPr lang="en-US" altLang="en-US">
                <a:latin typeface="Arial" charset="0"/>
              </a:rPr>
              <a:pPr/>
              <a:t>10</a:t>
            </a:fld>
            <a:endParaRPr lang="en-US" altLang="en-US">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235050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084B2A7F-153A-834C-A25C-8B4F9884C64D}" type="slidenum">
              <a:rPr lang="en-US" altLang="en-US">
                <a:latin typeface="Arial" charset="0"/>
              </a:rPr>
              <a:pPr/>
              <a:t>61</a:t>
            </a:fld>
            <a:endParaRPr lang="en-US" altLang="en-US">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432882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CF554D7E-94E3-8A47-BF8A-555EE85880C3}" type="slidenum">
              <a:rPr lang="en-US" altLang="en-US">
                <a:latin typeface="Arial" charset="0"/>
              </a:rPr>
              <a:pPr/>
              <a:t>62</a:t>
            </a:fld>
            <a:endParaRPr lang="en-US" altLang="en-US">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212450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C6E20CCF-4852-1340-8569-7B55FECF630D}" type="slidenum">
              <a:rPr lang="en-US" altLang="en-US">
                <a:latin typeface="Arial" charset="0"/>
              </a:rPr>
              <a:pPr/>
              <a:t>63</a:t>
            </a:fld>
            <a:endParaRPr lang="en-US" altLang="en-US">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698048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707912E2-8F7D-7D42-AF21-70309926D563}" type="slidenum">
              <a:rPr lang="en-US" altLang="en-US">
                <a:latin typeface="Arial" charset="0"/>
              </a:rPr>
              <a:pPr/>
              <a:t>64</a:t>
            </a:fld>
            <a:endParaRPr lang="en-US" altLang="en-US">
              <a:latin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193282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194689AB-D6D5-8349-ACD2-D9B032F53306}" type="slidenum">
              <a:rPr lang="en-US" altLang="en-US">
                <a:latin typeface="Arial" charset="0"/>
              </a:rPr>
              <a:pPr/>
              <a:t>65</a:t>
            </a:fld>
            <a:endParaRPr lang="en-US" altLang="en-US">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303405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6968720B-422A-8647-9D5A-689030B3E977}" type="slidenum">
              <a:rPr lang="en-US" altLang="en-US">
                <a:latin typeface="Arial" charset="0"/>
              </a:rPr>
              <a:pPr/>
              <a:t>66</a:t>
            </a:fld>
            <a:endParaRPr lang="en-US" altLang="en-US">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7821098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458B9EB0-C2CA-484E-912F-E2DC36C2E677}" type="slidenum">
              <a:rPr lang="en-US" altLang="en-US">
                <a:latin typeface="Arial" charset="0"/>
              </a:rPr>
              <a:pPr/>
              <a:t>67</a:t>
            </a:fld>
            <a:endParaRPr lang="en-US" altLang="en-US">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2034322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FFE084A6-D356-E143-A8DE-470BB09F9D33}" type="slidenum">
              <a:rPr lang="en-US" altLang="en-US">
                <a:latin typeface="Arial" charset="0"/>
              </a:rPr>
              <a:pPr/>
              <a:t>68</a:t>
            </a:fld>
            <a:endParaRPr lang="en-US" altLang="en-US">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356127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45FF87F7-06B4-334A-8238-DC602AA37625}" type="slidenum">
              <a:rPr lang="en-US" altLang="en-US">
                <a:latin typeface="Arial" charset="0"/>
              </a:rPr>
              <a:pPr/>
              <a:t>69</a:t>
            </a:fld>
            <a:endParaRPr lang="en-US" altLang="en-US">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2902896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47035FF3-4EF0-924C-8102-536B2CA5140D}" type="slidenum">
              <a:rPr lang="en-US" altLang="en-US">
                <a:latin typeface="Arial" charset="0"/>
              </a:rPr>
              <a:pPr/>
              <a:t>70</a:t>
            </a:fld>
            <a:endParaRPr lang="en-US" altLang="en-US">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60711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6A80A403-747D-944C-8E90-1F6BBC023530}" type="slidenum">
              <a:rPr lang="en-US" altLang="en-US">
                <a:latin typeface="Arial" charset="0"/>
              </a:rPr>
              <a:pPr/>
              <a:t>11</a:t>
            </a:fld>
            <a:endParaRPr lang="en-US" altLang="en-U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34515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D9054D7F-672E-0640-8A4A-20C14BD87D70}" type="slidenum">
              <a:rPr lang="en-US" altLang="en-US">
                <a:latin typeface="Arial" charset="0"/>
              </a:rPr>
              <a:pPr/>
              <a:t>12</a:t>
            </a:fld>
            <a:endParaRPr lang="en-US" altLang="en-US">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76756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CF3F4FDB-8308-3442-9C22-91D44FE09DA9}" type="slidenum">
              <a:rPr lang="en-US" altLang="en-US">
                <a:latin typeface="Arial" charset="0"/>
              </a:rPr>
              <a:pPr/>
              <a:t>13</a:t>
            </a:fld>
            <a:endParaRPr lang="en-US" altLang="en-US">
              <a:latin typeface="Arial" charset="0"/>
            </a:endParaRPr>
          </a:p>
        </p:txBody>
      </p:sp>
      <p:sp>
        <p:nvSpPr>
          <p:cNvPr id="72707" name="Rectangle 2"/>
          <p:cNvSpPr>
            <a:spLocks noGrp="1" noRot="1" noChangeAspect="1" noChangeArrowheads="1" noTextEdit="1"/>
          </p:cNvSpPr>
          <p:nvPr>
            <p:ph type="sldImg"/>
          </p:nvPr>
        </p:nvSpPr>
        <p:spPr>
          <a:xfrm>
            <a:off x="1143000" y="687388"/>
            <a:ext cx="4572000" cy="3429000"/>
          </a:xfrm>
          <a:ln/>
        </p:spPr>
      </p:sp>
      <p:sp>
        <p:nvSpPr>
          <p:cNvPr id="72708"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r>
              <a:rPr lang="el-GR" altLang="en-US" b="1">
                <a:solidFill>
                  <a:srgbClr val="000000"/>
                </a:solidFill>
                <a:ea typeface="Arial" charset="0"/>
                <a:cs typeface="Arial" charset="0"/>
              </a:rPr>
              <a:t>Figure 11.4: Mucous Membrane Integrity.</a:t>
            </a:r>
          </a:p>
        </p:txBody>
      </p:sp>
    </p:spTree>
    <p:extLst>
      <p:ext uri="{BB962C8B-B14F-4D97-AF65-F5344CB8AC3E}">
        <p14:creationId xmlns:p14="http://schemas.microsoft.com/office/powerpoint/2010/main" val="190915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fld id="{F4A90FAE-4BF3-CD40-96CE-B29632032D2A}" type="slidenum">
              <a:rPr lang="en-US" altLang="en-US">
                <a:latin typeface="Arial" charset="0"/>
              </a:rPr>
              <a:pPr/>
              <a:t>14</a:t>
            </a:fld>
            <a:endParaRPr lang="en-US" altLang="en-US">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090293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06FC5-C441-4796-A77E-94FF45A7A065}" type="datetimeFigureOut">
              <a:rPr lang="en-GB" smtClean="0"/>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2DD98-4E5E-4591-A315-45ACF14C33F5}"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06FC5-C441-4796-A77E-94FF45A7A065}" type="datetimeFigureOut">
              <a:rPr lang="en-GB" smtClean="0"/>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2DD98-4E5E-4591-A315-45ACF14C33F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06FC5-C441-4796-A77E-94FF45A7A065}" type="datetimeFigureOut">
              <a:rPr lang="en-GB" smtClean="0"/>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2DD98-4E5E-4591-A315-45ACF14C33F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06FC5-C441-4796-A77E-94FF45A7A065}" type="datetimeFigureOut">
              <a:rPr lang="en-GB" smtClean="0"/>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2DD98-4E5E-4591-A315-45ACF14C33F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6FC5-C441-4796-A77E-94FF45A7A065}" type="datetimeFigureOut">
              <a:rPr lang="en-GB" smtClean="0"/>
              <a:t>09/05/2020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B2DD98-4E5E-4591-A315-45ACF14C33F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06FC5-C441-4796-A77E-94FF45A7A065}" type="datetimeFigureOut">
              <a:rPr lang="en-GB" smtClean="0"/>
              <a:t>09/05/2020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B2DD98-4E5E-4591-A315-45ACF14C33F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806FC5-C441-4796-A77E-94FF45A7A065}" type="datetimeFigureOut">
              <a:rPr lang="en-GB" smtClean="0"/>
              <a:t>09/05/2020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B2DD98-4E5E-4591-A315-45ACF14C33F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06FC5-C441-4796-A77E-94FF45A7A065}" type="datetimeFigureOut">
              <a:rPr lang="en-GB" smtClean="0"/>
              <a:t>09/05/2020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B2DD98-4E5E-4591-A315-45ACF14C33F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6FC5-C441-4796-A77E-94FF45A7A065}" type="datetimeFigureOut">
              <a:rPr lang="en-GB" smtClean="0"/>
              <a:t>09/05/2020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B2DD98-4E5E-4591-A315-45ACF14C33F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6FC5-C441-4796-A77E-94FF45A7A065}" type="datetimeFigureOut">
              <a:rPr lang="en-GB" smtClean="0"/>
              <a:t>09/05/2020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B2DD98-4E5E-4591-A315-45ACF14C33F5}"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E806FC5-C441-4796-A77E-94FF45A7A065}" type="datetimeFigureOut">
              <a:rPr lang="en-GB" smtClean="0"/>
              <a:t>09/05/2020</a:t>
            </a:fld>
            <a:endParaRPr lang="en-GB"/>
          </a:p>
        </p:txBody>
      </p:sp>
      <p:sp>
        <p:nvSpPr>
          <p:cNvPr id="9" name="Slide Number Placeholder 8"/>
          <p:cNvSpPr>
            <a:spLocks noGrp="1"/>
          </p:cNvSpPr>
          <p:nvPr>
            <p:ph type="sldNum" sz="quarter" idx="11"/>
          </p:nvPr>
        </p:nvSpPr>
        <p:spPr/>
        <p:txBody>
          <a:bodyPr/>
          <a:lstStyle/>
          <a:p>
            <a:fld id="{05B2DD98-4E5E-4591-A315-45ACF14C33F5}"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5B2DD98-4E5E-4591-A315-45ACF14C33F5}"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E806FC5-C441-4796-A77E-94FF45A7A065}" type="datetimeFigureOut">
              <a:rPr lang="en-GB" smtClean="0"/>
              <a:t>09/05/2020</a:t>
            </a:fld>
            <a:endParaRPr lang="en-GB"/>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imgres?imgurl=http://eyepathologist.com/images/KL18256.jpg&amp;imgrefurl=http://www.eyepathologist.com/disease.asp?IDNUM=324940&amp;h=500&amp;w=500&amp;sz=85&amp;hl=en&amp;start=10&amp;um=1&amp;usg=__Xe8oadsKHqW6zOsDw4c9J4LCQ7M=&amp;tbnid=0G3Fl_UK0nIzgM:&amp;tbnh=130&amp;tbnw=130&amp;prev=/images?q=Xerophthalmia+pic&amp;um=1&amp;hl=en&amp;rls=RNWE,RNWE:2005-37,RNWE:en&amp;sa=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hemistryexplained.com/images/chfa_04_img0906.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b="1"/>
              <a:t>Fat Soluble Vitamins</a:t>
            </a:r>
          </a:p>
        </p:txBody>
      </p:sp>
      <p:sp>
        <p:nvSpPr>
          <p:cNvPr id="3075" name="Rectangle 3"/>
          <p:cNvSpPr>
            <a:spLocks noGrp="1" noChangeArrowheads="1"/>
          </p:cNvSpPr>
          <p:nvPr>
            <p:ph type="subTitle" idx="1"/>
          </p:nvPr>
        </p:nvSpPr>
        <p:spPr/>
        <p:txBody>
          <a:bodyPr/>
          <a:lstStyle/>
          <a:p>
            <a:pPr eaLnBrk="1" hangingPunct="1">
              <a:buFont typeface="Wingdings" charset="2"/>
              <a:buNone/>
            </a:pPr>
            <a:r>
              <a:rPr lang="en-US" altLang="en-US"/>
              <a:t>Vitamins A, D, E and K</a:t>
            </a:r>
          </a:p>
        </p:txBody>
      </p:sp>
    </p:spTree>
    <p:extLst>
      <p:ext uri="{BB962C8B-B14F-4D97-AF65-F5344CB8AC3E}">
        <p14:creationId xmlns:p14="http://schemas.microsoft.com/office/powerpoint/2010/main" val="1344218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Vitamin A and Beta-Carotene</a:t>
            </a:r>
          </a:p>
        </p:txBody>
      </p:sp>
      <p:sp>
        <p:nvSpPr>
          <p:cNvPr id="7171" name="Rectangle 3"/>
          <p:cNvSpPr>
            <a:spLocks noGrp="1" noChangeArrowheads="1"/>
          </p:cNvSpPr>
          <p:nvPr>
            <p:ph type="body" idx="1"/>
          </p:nvPr>
        </p:nvSpPr>
        <p:spPr/>
        <p:txBody>
          <a:bodyPr/>
          <a:lstStyle/>
          <a:p>
            <a:pPr eaLnBrk="1" hangingPunct="1"/>
            <a:r>
              <a:rPr lang="en-US" altLang="en-US"/>
              <a:t>Roles in the Body</a:t>
            </a:r>
          </a:p>
          <a:p>
            <a:pPr lvl="1" eaLnBrk="1" hangingPunct="1"/>
            <a:r>
              <a:rPr lang="en-US" altLang="en-US" sz="2800" b="1">
                <a:solidFill>
                  <a:schemeClr val="accent2"/>
                </a:solidFill>
              </a:rPr>
              <a:t>Vitamin A in Vision	</a:t>
            </a:r>
          </a:p>
          <a:p>
            <a:pPr lvl="2" eaLnBrk="1" hangingPunct="1"/>
            <a:r>
              <a:rPr lang="en-US" altLang="en-US" sz="2800"/>
              <a:t>Helps to maintain the cornea</a:t>
            </a:r>
          </a:p>
          <a:p>
            <a:pPr lvl="2" eaLnBrk="1" hangingPunct="1"/>
            <a:endParaRPr lang="en-US" altLang="en-US" sz="1000"/>
          </a:p>
          <a:p>
            <a:pPr lvl="2" eaLnBrk="1" hangingPunct="1"/>
            <a:r>
              <a:rPr lang="en-US" altLang="en-US" sz="2800"/>
              <a:t>Conversion of light energy into nerve impulses at the retina</a:t>
            </a:r>
          </a:p>
          <a:p>
            <a:pPr lvl="2" eaLnBrk="1" hangingPunct="1">
              <a:buFont typeface="Wingdings" charset="2"/>
              <a:buNone/>
            </a:pPr>
            <a:endParaRPr lang="en-US" altLang="en-US" sz="1000"/>
          </a:p>
          <a:p>
            <a:pPr lvl="2" eaLnBrk="1" hangingPunct="1"/>
            <a:r>
              <a:rPr lang="en-US" altLang="en-US" sz="2800"/>
              <a:t>Rhodopsin is a light-sensitive pigment of the retina that contains a protein called opsin.</a:t>
            </a:r>
          </a:p>
        </p:txBody>
      </p:sp>
    </p:spTree>
    <p:extLst>
      <p:ext uri="{BB962C8B-B14F-4D97-AF65-F5344CB8AC3E}">
        <p14:creationId xmlns:p14="http://schemas.microsoft.com/office/powerpoint/2010/main" val="630634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764704"/>
            <a:ext cx="89662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574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Vitamin A and Beta-Carotene</a:t>
            </a:r>
          </a:p>
        </p:txBody>
      </p:sp>
      <p:sp>
        <p:nvSpPr>
          <p:cNvPr id="9219" name="Rectangle 3"/>
          <p:cNvSpPr>
            <a:spLocks noGrp="1" noChangeArrowheads="1"/>
          </p:cNvSpPr>
          <p:nvPr>
            <p:ph type="body" idx="1"/>
          </p:nvPr>
        </p:nvSpPr>
        <p:spPr/>
        <p:txBody>
          <a:bodyPr/>
          <a:lstStyle/>
          <a:p>
            <a:pPr eaLnBrk="1" hangingPunct="1"/>
            <a:r>
              <a:rPr lang="en-US" altLang="en-US"/>
              <a:t>Roles in the Body</a:t>
            </a:r>
          </a:p>
          <a:p>
            <a:pPr lvl="1" eaLnBrk="1" hangingPunct="1"/>
            <a:r>
              <a:rPr lang="en-US" altLang="en-US" sz="2800" b="1">
                <a:solidFill>
                  <a:schemeClr val="accent2"/>
                </a:solidFill>
              </a:rPr>
              <a:t>Vitamin A in Protein Synthesis and Cell Differentiation</a:t>
            </a:r>
          </a:p>
          <a:p>
            <a:pPr lvl="2" eaLnBrk="1" hangingPunct="1"/>
            <a:r>
              <a:rPr lang="en-US" altLang="en-US" sz="2400"/>
              <a:t>Through cell differentiation, vitamin A allows cells to perform specific functions.</a:t>
            </a:r>
          </a:p>
          <a:p>
            <a:pPr lvl="2" eaLnBrk="1" hangingPunct="1"/>
            <a:r>
              <a:rPr lang="en-US" altLang="en-US" sz="2400"/>
              <a:t>Epithelial cells</a:t>
            </a:r>
          </a:p>
          <a:p>
            <a:pPr lvl="3" eaLnBrk="1" hangingPunct="1"/>
            <a:r>
              <a:rPr lang="en-US" altLang="en-US" sz="2400"/>
              <a:t>Epithelial tissues on the outside of the body form the skin.</a:t>
            </a:r>
          </a:p>
          <a:p>
            <a:pPr lvl="3" eaLnBrk="1" hangingPunct="1"/>
            <a:r>
              <a:rPr lang="en-US" altLang="en-US" sz="2400"/>
              <a:t>Epithelial tissues on the inside of the body form the mucous membranes.</a:t>
            </a:r>
          </a:p>
        </p:txBody>
      </p:sp>
    </p:spTree>
    <p:extLst>
      <p:ext uri="{BB962C8B-B14F-4D97-AF65-F5344CB8AC3E}">
        <p14:creationId xmlns:p14="http://schemas.microsoft.com/office/powerpoint/2010/main" val="683376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6696_f1104 cop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362200"/>
            <a:ext cx="201771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16696_f1104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138" y="2362200"/>
            <a:ext cx="19907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16696_f1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87513"/>
            <a:ext cx="3325813"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hidden="1"/>
          <p:cNvSpPr>
            <a:spLocks noGrp="1" noChangeArrowheads="1"/>
          </p:cNvSpPr>
          <p:nvPr>
            <p:ph type="title"/>
          </p:nvPr>
        </p:nvSpPr>
        <p:spPr/>
        <p:txBody>
          <a:bodyPr/>
          <a:lstStyle/>
          <a:p>
            <a:pPr eaLnBrk="1" hangingPunct="1"/>
            <a:r>
              <a:rPr lang="en-US" altLang="en-US"/>
              <a:t>	</a:t>
            </a:r>
          </a:p>
        </p:txBody>
      </p:sp>
      <p:sp>
        <p:nvSpPr>
          <p:cNvPr id="10246" name="Rectangle 6"/>
          <p:cNvSpPr>
            <a:spLocks noChangeArrowheads="1"/>
          </p:cNvSpPr>
          <p:nvPr/>
        </p:nvSpPr>
        <p:spPr bwMode="auto">
          <a:xfrm>
            <a:off x="7662863" y="6562725"/>
            <a:ext cx="1481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defRPr>
                <a:solidFill>
                  <a:schemeClr val="tx1"/>
                </a:solidFill>
                <a:latin typeface="Verdana" charset="0"/>
              </a:defRPr>
            </a:lvl1pPr>
            <a:lvl2pPr marL="742950" indent="-285750" defTabSz="820738">
              <a:defRPr>
                <a:solidFill>
                  <a:schemeClr val="tx1"/>
                </a:solidFill>
                <a:latin typeface="Verdana" charset="0"/>
              </a:defRPr>
            </a:lvl2pPr>
            <a:lvl3pPr marL="1143000" indent="-228600" defTabSz="820738">
              <a:defRPr>
                <a:solidFill>
                  <a:schemeClr val="tx1"/>
                </a:solidFill>
                <a:latin typeface="Verdana" charset="0"/>
              </a:defRPr>
            </a:lvl3pPr>
            <a:lvl4pPr marL="1600200" indent="-228600" defTabSz="820738">
              <a:defRPr>
                <a:solidFill>
                  <a:schemeClr val="tx1"/>
                </a:solidFill>
                <a:latin typeface="Verdana" charset="0"/>
              </a:defRPr>
            </a:lvl4pPr>
            <a:lvl5pPr marL="2057400" indent="-228600" defTabSz="820738">
              <a:defRPr>
                <a:solidFill>
                  <a:schemeClr val="tx1"/>
                </a:solidFill>
                <a:latin typeface="Verdana" charset="0"/>
              </a:defRPr>
            </a:lvl5pPr>
            <a:lvl6pPr marL="2514600" indent="-228600" defTabSz="820738" eaLnBrk="0" fontAlgn="base" hangingPunct="0">
              <a:spcBef>
                <a:spcPct val="0"/>
              </a:spcBef>
              <a:spcAft>
                <a:spcPct val="0"/>
              </a:spcAft>
              <a:defRPr>
                <a:solidFill>
                  <a:schemeClr val="tx1"/>
                </a:solidFill>
                <a:latin typeface="Verdana" charset="0"/>
              </a:defRPr>
            </a:lvl6pPr>
            <a:lvl7pPr marL="2971800" indent="-228600" defTabSz="820738" eaLnBrk="0" fontAlgn="base" hangingPunct="0">
              <a:spcBef>
                <a:spcPct val="0"/>
              </a:spcBef>
              <a:spcAft>
                <a:spcPct val="0"/>
              </a:spcAft>
              <a:defRPr>
                <a:solidFill>
                  <a:schemeClr val="tx1"/>
                </a:solidFill>
                <a:latin typeface="Verdana" charset="0"/>
              </a:defRPr>
            </a:lvl7pPr>
            <a:lvl8pPr marL="3429000" indent="-228600" defTabSz="820738" eaLnBrk="0" fontAlgn="base" hangingPunct="0">
              <a:spcBef>
                <a:spcPct val="0"/>
              </a:spcBef>
              <a:spcAft>
                <a:spcPct val="0"/>
              </a:spcAft>
              <a:defRPr>
                <a:solidFill>
                  <a:schemeClr val="tx1"/>
                </a:solidFill>
                <a:latin typeface="Verdana" charset="0"/>
              </a:defRPr>
            </a:lvl8pPr>
            <a:lvl9pPr marL="3886200" indent="-228600" defTabSz="820738" eaLnBrk="0" fontAlgn="base" hangingPunct="0">
              <a:spcBef>
                <a:spcPct val="0"/>
              </a:spcBef>
              <a:spcAft>
                <a:spcPct val="0"/>
              </a:spcAft>
              <a:defRPr>
                <a:solidFill>
                  <a:schemeClr val="tx1"/>
                </a:solidFill>
                <a:latin typeface="Verdana" charset="0"/>
              </a:defRPr>
            </a:lvl9pPr>
          </a:lstStyle>
          <a:p>
            <a:pPr algn="r"/>
            <a:r>
              <a:rPr lang="en-US" altLang="en-US" sz="1400" b="1">
                <a:latin typeface="Arial" charset="0"/>
                <a:ea typeface="ＭＳ Ｐゴシック" charset="-128"/>
              </a:rPr>
              <a:t>Fig. 11-4, p. 372</a:t>
            </a:r>
          </a:p>
        </p:txBody>
      </p:sp>
      <p:sp>
        <p:nvSpPr>
          <p:cNvPr id="23559" name="Text Box 7"/>
          <p:cNvSpPr txBox="1">
            <a:spLocks noChangeArrowheads="1"/>
          </p:cNvSpPr>
          <p:nvPr/>
        </p:nvSpPr>
        <p:spPr bwMode="auto">
          <a:xfrm>
            <a:off x="2892007" y="990600"/>
            <a:ext cx="2476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dirty="0">
                <a:latin typeface="Arial" charset="0"/>
                <a:ea typeface="ＭＳ Ｐゴシック" charset="-128"/>
              </a:rPr>
              <a:t>Vitamin A maintains healthy cells in the mucous membranes.</a:t>
            </a:r>
          </a:p>
        </p:txBody>
      </p:sp>
      <p:sp>
        <p:nvSpPr>
          <p:cNvPr id="23560" name="Text Box 8"/>
          <p:cNvSpPr txBox="1">
            <a:spLocks noChangeArrowheads="1"/>
          </p:cNvSpPr>
          <p:nvPr/>
        </p:nvSpPr>
        <p:spPr bwMode="auto">
          <a:xfrm>
            <a:off x="5665788" y="715962"/>
            <a:ext cx="2870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dirty="0">
                <a:latin typeface="Arial" charset="0"/>
                <a:ea typeface="ＭＳ Ｐゴシック" charset="-128"/>
              </a:rPr>
              <a:t>Without vitamin A, the normal structure and function of the cells in </a:t>
            </a:r>
          </a:p>
          <a:p>
            <a:pPr eaLnBrk="1" hangingPunct="1"/>
            <a:r>
              <a:rPr lang="en-US" altLang="en-US" b="1" dirty="0">
                <a:latin typeface="Arial" charset="0"/>
                <a:ea typeface="ＭＳ Ｐゴシック" charset="-128"/>
              </a:rPr>
              <a:t>the mucous membranes are impaired.</a:t>
            </a:r>
          </a:p>
        </p:txBody>
      </p:sp>
      <p:grpSp>
        <p:nvGrpSpPr>
          <p:cNvPr id="2" name="Group 9"/>
          <p:cNvGrpSpPr>
            <a:grpSpLocks/>
          </p:cNvGrpSpPr>
          <p:nvPr/>
        </p:nvGrpSpPr>
        <p:grpSpPr bwMode="auto">
          <a:xfrm>
            <a:off x="4251325" y="4489450"/>
            <a:ext cx="914400" cy="904875"/>
            <a:chOff x="2678" y="2828"/>
            <a:chExt cx="576" cy="570"/>
          </a:xfrm>
        </p:grpSpPr>
        <p:sp>
          <p:nvSpPr>
            <p:cNvPr id="10258" name="Line 10"/>
            <p:cNvSpPr>
              <a:spLocks noChangeShapeType="1"/>
            </p:cNvSpPr>
            <p:nvPr/>
          </p:nvSpPr>
          <p:spPr bwMode="auto">
            <a:xfrm flipH="1">
              <a:off x="2970" y="2830"/>
              <a:ext cx="151" cy="39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9" name="Text Box 11"/>
            <p:cNvSpPr txBox="1">
              <a:spLocks noChangeArrowheads="1"/>
            </p:cNvSpPr>
            <p:nvPr/>
          </p:nvSpPr>
          <p:spPr bwMode="auto">
            <a:xfrm>
              <a:off x="2678" y="3167"/>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a:latin typeface="Arial" charset="0"/>
                  <a:ea typeface="ＭＳ Ｐゴシック" charset="-128"/>
                </a:rPr>
                <a:t>Mucus</a:t>
              </a:r>
            </a:p>
          </p:txBody>
        </p:sp>
        <p:sp>
          <p:nvSpPr>
            <p:cNvPr id="10260" name="Line 12"/>
            <p:cNvSpPr>
              <a:spLocks noChangeShapeType="1"/>
            </p:cNvSpPr>
            <p:nvPr/>
          </p:nvSpPr>
          <p:spPr bwMode="auto">
            <a:xfrm flipH="1">
              <a:off x="2984" y="2828"/>
              <a:ext cx="151" cy="3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3"/>
          <p:cNvGrpSpPr>
            <a:grpSpLocks/>
          </p:cNvGrpSpPr>
          <p:nvPr/>
        </p:nvGrpSpPr>
        <p:grpSpPr bwMode="auto">
          <a:xfrm>
            <a:off x="5232400" y="3922713"/>
            <a:ext cx="1868488" cy="1463675"/>
            <a:chOff x="3296" y="2471"/>
            <a:chExt cx="1177" cy="922"/>
          </a:xfrm>
        </p:grpSpPr>
        <p:sp>
          <p:nvSpPr>
            <p:cNvPr id="10253" name="Line 14"/>
            <p:cNvSpPr>
              <a:spLocks noChangeShapeType="1"/>
            </p:cNvSpPr>
            <p:nvPr/>
          </p:nvSpPr>
          <p:spPr bwMode="auto">
            <a:xfrm>
              <a:off x="3296" y="2898"/>
              <a:ext cx="282" cy="29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4" name="Line 15"/>
            <p:cNvSpPr>
              <a:spLocks noChangeShapeType="1"/>
            </p:cNvSpPr>
            <p:nvPr/>
          </p:nvSpPr>
          <p:spPr bwMode="auto">
            <a:xfrm>
              <a:off x="3302" y="2473"/>
              <a:ext cx="275" cy="69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5" name="Text Box 16"/>
            <p:cNvSpPr txBox="1">
              <a:spLocks noChangeArrowheads="1"/>
            </p:cNvSpPr>
            <p:nvPr/>
          </p:nvSpPr>
          <p:spPr bwMode="auto">
            <a:xfrm>
              <a:off x="3537" y="3162"/>
              <a:ext cx="9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a:latin typeface="Arial" charset="0"/>
                  <a:ea typeface="ＭＳ Ｐゴシック" charset="-128"/>
                </a:rPr>
                <a:t>Goblet cells</a:t>
              </a:r>
            </a:p>
          </p:txBody>
        </p:sp>
        <p:sp>
          <p:nvSpPr>
            <p:cNvPr id="10256" name="Line 17"/>
            <p:cNvSpPr>
              <a:spLocks noChangeShapeType="1"/>
            </p:cNvSpPr>
            <p:nvPr/>
          </p:nvSpPr>
          <p:spPr bwMode="auto">
            <a:xfrm>
              <a:off x="3304" y="2888"/>
              <a:ext cx="292" cy="3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18"/>
            <p:cNvSpPr>
              <a:spLocks noChangeShapeType="1"/>
            </p:cNvSpPr>
            <p:nvPr/>
          </p:nvSpPr>
          <p:spPr bwMode="auto">
            <a:xfrm>
              <a:off x="3316" y="2471"/>
              <a:ext cx="281" cy="72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51" name="Rectangle 19"/>
          <p:cNvSpPr>
            <a:spLocks noChangeArrowheads="1"/>
          </p:cNvSpPr>
          <p:nvPr/>
        </p:nvSpPr>
        <p:spPr bwMode="auto">
          <a:xfrm>
            <a:off x="7858125" y="6248400"/>
            <a:ext cx="12842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r"/>
            <a:r>
              <a:rPr lang="en-US" altLang="en-US" sz="1400" b="1">
                <a:solidFill>
                  <a:srgbClr val="008000"/>
                </a:solidFill>
                <a:latin typeface="Arial" charset="0"/>
                <a:ea typeface="ＭＳ Ｐゴシック" charset="-128"/>
              </a:rPr>
              <a:t>Stepped Art</a:t>
            </a:r>
          </a:p>
        </p:txBody>
      </p:sp>
      <p:pic>
        <p:nvPicPr>
          <p:cNvPr id="23572" name="Picture 20" descr="16696_f1104 copy 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0675" y="3629025"/>
            <a:ext cx="24384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470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5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Vitamin A and Beta-Carotene</a:t>
            </a:r>
          </a:p>
        </p:txBody>
      </p:sp>
      <p:sp>
        <p:nvSpPr>
          <p:cNvPr id="11267" name="Rectangle 3"/>
          <p:cNvSpPr>
            <a:spLocks noGrp="1" noChangeArrowheads="1"/>
          </p:cNvSpPr>
          <p:nvPr>
            <p:ph type="body" idx="1"/>
          </p:nvPr>
        </p:nvSpPr>
        <p:spPr/>
        <p:txBody>
          <a:bodyPr/>
          <a:lstStyle/>
          <a:p>
            <a:pPr eaLnBrk="1" hangingPunct="1"/>
            <a:r>
              <a:rPr lang="en-US" altLang="en-US" sz="2400"/>
              <a:t>Roles in the Body</a:t>
            </a:r>
          </a:p>
          <a:p>
            <a:pPr lvl="1" eaLnBrk="1" hangingPunct="1"/>
            <a:r>
              <a:rPr lang="en-US" altLang="en-US" sz="2800" b="1">
                <a:solidFill>
                  <a:schemeClr val="accent2"/>
                </a:solidFill>
              </a:rPr>
              <a:t>Vitamin A in Reproduction and Growth</a:t>
            </a:r>
          </a:p>
          <a:p>
            <a:pPr lvl="2" eaLnBrk="1" hangingPunct="1"/>
            <a:r>
              <a:rPr lang="en-US" altLang="en-US" sz="2400"/>
              <a:t>Sperm development in men</a:t>
            </a:r>
          </a:p>
          <a:p>
            <a:pPr lvl="2" eaLnBrk="1" hangingPunct="1"/>
            <a:r>
              <a:rPr lang="en-US" altLang="en-US" sz="2400"/>
              <a:t>Normal fetal development in women</a:t>
            </a:r>
          </a:p>
          <a:p>
            <a:pPr lvl="2" eaLnBrk="1" hangingPunct="1"/>
            <a:r>
              <a:rPr lang="en-US" altLang="en-US" sz="2400"/>
              <a:t>Growth in children</a:t>
            </a:r>
          </a:p>
          <a:p>
            <a:pPr lvl="2" eaLnBrk="1" hangingPunct="1"/>
            <a:r>
              <a:rPr lang="en-US" altLang="en-US" sz="2400"/>
              <a:t>Remodeling of the bone involves osteclasts, osteoblasts, and lysosomes.</a:t>
            </a:r>
            <a:r>
              <a:rPr lang="en-US" altLang="en-US" sz="1800"/>
              <a:t> </a:t>
            </a:r>
          </a:p>
          <a:p>
            <a:pPr lvl="3" eaLnBrk="1" hangingPunct="1"/>
            <a:r>
              <a:rPr lang="en-US" altLang="en-US" sz="2000"/>
              <a:t>Osteoclasts are cells that destroy bone growth.</a:t>
            </a:r>
          </a:p>
          <a:p>
            <a:pPr lvl="3" eaLnBrk="1" hangingPunct="1"/>
            <a:r>
              <a:rPr lang="en-US" altLang="en-US" sz="2000"/>
              <a:t>Osteoblasts are cells that build bones.</a:t>
            </a:r>
          </a:p>
          <a:p>
            <a:pPr lvl="3" eaLnBrk="1" hangingPunct="1"/>
            <a:r>
              <a:rPr lang="en-US" altLang="en-US" sz="2000"/>
              <a:t>Lysosomes are sacs of degradative enzymes that destroy bones.</a:t>
            </a:r>
          </a:p>
        </p:txBody>
      </p:sp>
    </p:spTree>
    <p:extLst>
      <p:ext uri="{BB962C8B-B14F-4D97-AF65-F5344CB8AC3E}">
        <p14:creationId xmlns:p14="http://schemas.microsoft.com/office/powerpoint/2010/main" val="1580107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Vitamin A and Beta-Carotene</a:t>
            </a:r>
          </a:p>
        </p:txBody>
      </p:sp>
      <p:sp>
        <p:nvSpPr>
          <p:cNvPr id="12291" name="Rectangle 3"/>
          <p:cNvSpPr>
            <a:spLocks noGrp="1" noChangeArrowheads="1"/>
          </p:cNvSpPr>
          <p:nvPr>
            <p:ph type="body" idx="1"/>
          </p:nvPr>
        </p:nvSpPr>
        <p:spPr/>
        <p:txBody>
          <a:bodyPr/>
          <a:lstStyle/>
          <a:p>
            <a:pPr eaLnBrk="1" hangingPunct="1"/>
            <a:r>
              <a:rPr lang="en-US" altLang="en-US"/>
              <a:t>Roles in the Body</a:t>
            </a:r>
          </a:p>
          <a:p>
            <a:pPr lvl="1" eaLnBrk="1" hangingPunct="1"/>
            <a:r>
              <a:rPr lang="en-US" altLang="en-US" sz="2800" b="1">
                <a:solidFill>
                  <a:schemeClr val="accent2"/>
                </a:solidFill>
              </a:rPr>
              <a:t>Beta-Carotene as an Antioxidant</a:t>
            </a:r>
          </a:p>
          <a:p>
            <a:pPr lvl="2" eaLnBrk="1" hangingPunct="1"/>
            <a:r>
              <a:rPr lang="en-US" altLang="en-US" sz="2800"/>
              <a:t>Beta-carotene helps protect the body from diseases, including cancer.</a:t>
            </a:r>
          </a:p>
        </p:txBody>
      </p:sp>
    </p:spTree>
    <p:extLst>
      <p:ext uri="{BB962C8B-B14F-4D97-AF65-F5344CB8AC3E}">
        <p14:creationId xmlns:p14="http://schemas.microsoft.com/office/powerpoint/2010/main" val="78676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Vitamin A and Beta-Carotene</a:t>
            </a:r>
          </a:p>
        </p:txBody>
      </p:sp>
      <p:sp>
        <p:nvSpPr>
          <p:cNvPr id="13315" name="Rectangle 3"/>
          <p:cNvSpPr>
            <a:spLocks noGrp="1" noChangeArrowheads="1"/>
          </p:cNvSpPr>
          <p:nvPr>
            <p:ph type="body" idx="1"/>
          </p:nvPr>
        </p:nvSpPr>
        <p:spPr/>
        <p:txBody>
          <a:bodyPr/>
          <a:lstStyle/>
          <a:p>
            <a:pPr eaLnBrk="1" hangingPunct="1">
              <a:lnSpc>
                <a:spcPct val="90000"/>
              </a:lnSpc>
            </a:pPr>
            <a:r>
              <a:rPr lang="en-US" altLang="en-US" b="1">
                <a:solidFill>
                  <a:schemeClr val="accent2"/>
                </a:solidFill>
              </a:rPr>
              <a:t>Vitamin A Deficiency </a:t>
            </a:r>
          </a:p>
          <a:p>
            <a:pPr lvl="1" eaLnBrk="1" hangingPunct="1">
              <a:lnSpc>
                <a:spcPct val="90000"/>
              </a:lnSpc>
            </a:pPr>
            <a:r>
              <a:rPr lang="en-US" altLang="en-US" b="1"/>
              <a:t>Because vitamin A is stored in the body, it would take a year or more to develop a deficiency in the presence of inadequate intake</a:t>
            </a:r>
            <a:r>
              <a:rPr lang="en-US" altLang="en-US"/>
              <a:t>.</a:t>
            </a:r>
            <a:r>
              <a:rPr lang="en-US" altLang="en-US" sz="2000"/>
              <a:t> 	</a:t>
            </a:r>
          </a:p>
          <a:p>
            <a:pPr lvl="1" eaLnBrk="1" hangingPunct="1">
              <a:lnSpc>
                <a:spcPct val="90000"/>
              </a:lnSpc>
            </a:pPr>
            <a:r>
              <a:rPr lang="en-US" altLang="en-US" sz="2800" b="1">
                <a:solidFill>
                  <a:schemeClr val="accent2"/>
                </a:solidFill>
              </a:rPr>
              <a:t>Infectious Diseases</a:t>
            </a:r>
          </a:p>
          <a:p>
            <a:pPr lvl="2" eaLnBrk="1" hangingPunct="1">
              <a:lnSpc>
                <a:spcPct val="90000"/>
              </a:lnSpc>
            </a:pPr>
            <a:r>
              <a:rPr lang="en-US" altLang="en-US" sz="1800"/>
              <a:t>Impaired immunity correlates with vitamin A deficiency in children.</a:t>
            </a:r>
          </a:p>
          <a:p>
            <a:pPr lvl="2" eaLnBrk="1" hangingPunct="1">
              <a:lnSpc>
                <a:spcPct val="90000"/>
              </a:lnSpc>
            </a:pPr>
            <a:r>
              <a:rPr lang="en-US" altLang="en-US" sz="1800"/>
              <a:t>The goals of worldwide health organizations include vitamin A supplementation.</a:t>
            </a:r>
          </a:p>
          <a:p>
            <a:pPr lvl="2" eaLnBrk="1" hangingPunct="1">
              <a:lnSpc>
                <a:spcPct val="90000"/>
              </a:lnSpc>
            </a:pPr>
            <a:endParaRPr lang="en-US" altLang="en-US" sz="1800"/>
          </a:p>
          <a:p>
            <a:pPr lvl="1" eaLnBrk="1" hangingPunct="1">
              <a:lnSpc>
                <a:spcPct val="90000"/>
              </a:lnSpc>
            </a:pPr>
            <a:r>
              <a:rPr lang="en-US" altLang="en-US" sz="2800" b="1">
                <a:solidFill>
                  <a:schemeClr val="accent2"/>
                </a:solidFill>
              </a:rPr>
              <a:t>Night Blindness</a:t>
            </a:r>
          </a:p>
          <a:p>
            <a:pPr lvl="2" eaLnBrk="1" hangingPunct="1">
              <a:lnSpc>
                <a:spcPct val="90000"/>
              </a:lnSpc>
            </a:pPr>
            <a:r>
              <a:rPr lang="en-US" altLang="en-US" sz="1800"/>
              <a:t>First detectable sign of vitamin A deficiency</a:t>
            </a:r>
          </a:p>
          <a:p>
            <a:pPr lvl="2" eaLnBrk="1" hangingPunct="1">
              <a:lnSpc>
                <a:spcPct val="90000"/>
              </a:lnSpc>
            </a:pPr>
            <a:r>
              <a:rPr lang="en-US" altLang="en-US" sz="1800"/>
              <a:t>Inability to see in dim light or inability to recover sight after a flash of bright light</a:t>
            </a:r>
          </a:p>
        </p:txBody>
      </p:sp>
    </p:spTree>
    <p:extLst>
      <p:ext uri="{BB962C8B-B14F-4D97-AF65-F5344CB8AC3E}">
        <p14:creationId xmlns:p14="http://schemas.microsoft.com/office/powerpoint/2010/main" val="1676500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993900"/>
            <a:ext cx="896620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956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Vitamin A and Beta-Carotene</a:t>
            </a:r>
          </a:p>
        </p:txBody>
      </p:sp>
      <p:sp>
        <p:nvSpPr>
          <p:cNvPr id="15363" name="Rectangle 3"/>
          <p:cNvSpPr>
            <a:spLocks noGrp="1" noChangeArrowheads="1"/>
          </p:cNvSpPr>
          <p:nvPr>
            <p:ph type="body" idx="1"/>
          </p:nvPr>
        </p:nvSpPr>
        <p:spPr>
          <a:xfrm>
            <a:off x="457200" y="1600200"/>
            <a:ext cx="7696200" cy="5257800"/>
          </a:xfrm>
        </p:spPr>
        <p:txBody>
          <a:bodyPr/>
          <a:lstStyle/>
          <a:p>
            <a:pPr eaLnBrk="1" hangingPunct="1"/>
            <a:r>
              <a:rPr lang="en-US" altLang="en-US" b="1">
                <a:solidFill>
                  <a:schemeClr val="accent2"/>
                </a:solidFill>
              </a:rPr>
              <a:t>Vitamin A Deficiency</a:t>
            </a:r>
          </a:p>
          <a:p>
            <a:pPr lvl="1" eaLnBrk="1" hangingPunct="1"/>
            <a:r>
              <a:rPr lang="en-US" altLang="en-US" sz="2800" b="1">
                <a:solidFill>
                  <a:schemeClr val="accent2"/>
                </a:solidFill>
              </a:rPr>
              <a:t>Blindness</a:t>
            </a:r>
          </a:p>
          <a:p>
            <a:pPr lvl="2" eaLnBrk="1" hangingPunct="1"/>
            <a:r>
              <a:rPr lang="en-US" altLang="en-US" sz="2800" b="1"/>
              <a:t>Xerophthalmia</a:t>
            </a:r>
            <a:endParaRPr lang="en-US" altLang="en-US" sz="2400"/>
          </a:p>
          <a:p>
            <a:pPr lvl="2" eaLnBrk="1" hangingPunct="1"/>
            <a:r>
              <a:rPr lang="en-US" altLang="en-US" sz="1800"/>
              <a:t>Xerosis is the first stage where the cornea becomes dry and hard.</a:t>
            </a:r>
          </a:p>
          <a:p>
            <a:pPr lvl="2" eaLnBrk="1" hangingPunct="1"/>
            <a:r>
              <a:rPr lang="en-US" altLang="en-US" sz="1800"/>
              <a:t>Keratomalacia is the softening of the cornea.</a:t>
            </a:r>
          </a:p>
          <a:p>
            <a:pPr lvl="2" eaLnBrk="1" hangingPunct="1"/>
            <a:endParaRPr lang="en-US" altLang="en-US" sz="1800"/>
          </a:p>
          <a:p>
            <a:pPr lvl="1" eaLnBrk="1" hangingPunct="1"/>
            <a:r>
              <a:rPr lang="en-US" altLang="en-US" sz="2800" b="1">
                <a:solidFill>
                  <a:schemeClr val="accent2"/>
                </a:solidFill>
              </a:rPr>
              <a:t>Keratinization</a:t>
            </a:r>
          </a:p>
          <a:p>
            <a:pPr lvl="2" eaLnBrk="1" hangingPunct="1"/>
            <a:r>
              <a:rPr lang="en-US" altLang="en-US" sz="1800"/>
              <a:t>Epithelial cells secrete a protein called keratin—the hard, inflexible protein of hair and nails.</a:t>
            </a:r>
          </a:p>
          <a:p>
            <a:pPr lvl="2" eaLnBrk="1" hangingPunct="1"/>
            <a:r>
              <a:rPr lang="en-US" altLang="en-US" sz="1800"/>
              <a:t>Changes in epithelial cells results in keratinization, rough, dry and scaly skin.</a:t>
            </a:r>
          </a:p>
          <a:p>
            <a:pPr lvl="2" eaLnBrk="1" hangingPunct="1"/>
            <a:endParaRPr lang="en-US" altLang="en-US" sz="1800"/>
          </a:p>
          <a:p>
            <a:pPr lvl="1" eaLnBrk="1" hangingPunct="1"/>
            <a:r>
              <a:rPr lang="en-US" altLang="en-US" sz="2000"/>
              <a:t>Deficiency disease is called hypovitaminosis A</a:t>
            </a:r>
          </a:p>
        </p:txBody>
      </p:sp>
    </p:spTree>
    <p:extLst>
      <p:ext uri="{BB962C8B-B14F-4D97-AF65-F5344CB8AC3E}">
        <p14:creationId xmlns:p14="http://schemas.microsoft.com/office/powerpoint/2010/main" val="1851433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b="1"/>
              <a:t>Xerophthalmia</a:t>
            </a:r>
            <a:endParaRPr lang="en-US" altLang="en-US"/>
          </a:p>
        </p:txBody>
      </p:sp>
      <p:sp>
        <p:nvSpPr>
          <p:cNvPr id="16387" name="Rectangle 3"/>
          <p:cNvSpPr>
            <a:spLocks noGrp="1" noChangeArrowheads="1"/>
          </p:cNvSpPr>
          <p:nvPr>
            <p:ph type="body" idx="1"/>
          </p:nvPr>
        </p:nvSpPr>
        <p:spPr/>
        <p:txBody>
          <a:bodyPr/>
          <a:lstStyle/>
          <a:p>
            <a:pPr eaLnBrk="1" hangingPunct="1"/>
            <a:endParaRPr lang="en-US" altLang="en-US"/>
          </a:p>
        </p:txBody>
      </p:sp>
      <p:pic>
        <p:nvPicPr>
          <p:cNvPr id="16388" name="Picture 5" descr="KL1825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47800"/>
            <a:ext cx="6324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001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fat-soluble vitamins are vitamins A, D, E, and K. Fat-soluble vitamins </a:t>
            </a:r>
            <a:r>
              <a:rPr lang="en-US" dirty="0" smtClean="0"/>
              <a:t>are found </a:t>
            </a:r>
            <a:r>
              <a:rPr lang="en-US" dirty="0"/>
              <a:t>in the liver and the fatty tissues of the body where they are stored and used.</a:t>
            </a:r>
          </a:p>
          <a:p>
            <a:r>
              <a:rPr lang="en-US" dirty="0"/>
              <a:t>Fat-soluble vitamins require bile in order to be absorbed into the lymph </a:t>
            </a:r>
            <a:r>
              <a:rPr lang="en-US" dirty="0" smtClean="0"/>
              <a:t>system from </a:t>
            </a:r>
            <a:r>
              <a:rPr lang="en-US" dirty="0"/>
              <a:t>the intestines.</a:t>
            </a:r>
          </a:p>
        </p:txBody>
      </p:sp>
    </p:spTree>
    <p:extLst>
      <p:ext uri="{BB962C8B-B14F-4D97-AF65-F5344CB8AC3E}">
        <p14:creationId xmlns:p14="http://schemas.microsoft.com/office/powerpoint/2010/main" val="1387224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0"/>
            <a:ext cx="67516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54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Vitamin A and Beta-Carotene</a:t>
            </a:r>
          </a:p>
        </p:txBody>
      </p:sp>
      <p:sp>
        <p:nvSpPr>
          <p:cNvPr id="18435" name="Rectangle 3"/>
          <p:cNvSpPr>
            <a:spLocks noGrp="1" noChangeArrowheads="1"/>
          </p:cNvSpPr>
          <p:nvPr>
            <p:ph type="body" idx="1"/>
          </p:nvPr>
        </p:nvSpPr>
        <p:spPr/>
        <p:txBody>
          <a:bodyPr/>
          <a:lstStyle/>
          <a:p>
            <a:pPr eaLnBrk="1" hangingPunct="1"/>
            <a:r>
              <a:rPr lang="en-US" altLang="en-US" b="1">
                <a:solidFill>
                  <a:schemeClr val="accent2"/>
                </a:solidFill>
              </a:rPr>
              <a:t>Vitamin A Toxicity</a:t>
            </a:r>
            <a:r>
              <a:rPr lang="en-US" altLang="en-US" sz="2400"/>
              <a:t> </a:t>
            </a:r>
          </a:p>
          <a:p>
            <a:pPr lvl="1" eaLnBrk="1" hangingPunct="1"/>
            <a:r>
              <a:rPr lang="en-US" altLang="en-US" b="1"/>
              <a:t>Can occur with concentrated amounts of the preformed vitamin A from animal foods, fortified foods, or supplements. </a:t>
            </a:r>
          </a:p>
          <a:p>
            <a:pPr lvl="1" eaLnBrk="1" hangingPunct="1"/>
            <a:endParaRPr lang="en-US" altLang="en-US" sz="1400" b="1"/>
          </a:p>
          <a:p>
            <a:pPr lvl="1" eaLnBrk="1" hangingPunct="1"/>
            <a:r>
              <a:rPr lang="en-US" altLang="en-US" sz="2000"/>
              <a:t>Consuming excessive amounts of beta-carotene from supplements can be harmful.</a:t>
            </a:r>
          </a:p>
          <a:p>
            <a:pPr lvl="1" eaLnBrk="1" hangingPunct="1"/>
            <a:endParaRPr lang="en-US" altLang="en-US" sz="1400"/>
          </a:p>
          <a:p>
            <a:pPr lvl="1" eaLnBrk="1" hangingPunct="1"/>
            <a:r>
              <a:rPr lang="en-US" altLang="en-US" sz="2000"/>
              <a:t>Bone Defects</a:t>
            </a:r>
          </a:p>
          <a:p>
            <a:pPr lvl="2" eaLnBrk="1" hangingPunct="1"/>
            <a:r>
              <a:rPr lang="en-US" altLang="en-US" sz="1800"/>
              <a:t>Increased activity of osteoclasts causes weakened bones and contributes to osteoporosis and fractures.</a:t>
            </a:r>
          </a:p>
        </p:txBody>
      </p:sp>
    </p:spTree>
    <p:extLst>
      <p:ext uri="{BB962C8B-B14F-4D97-AF65-F5344CB8AC3E}">
        <p14:creationId xmlns:p14="http://schemas.microsoft.com/office/powerpoint/2010/main" val="288588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688" y="0"/>
            <a:ext cx="60166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342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Vitamin A and Beta-Carotene</a:t>
            </a:r>
          </a:p>
        </p:txBody>
      </p:sp>
      <p:sp>
        <p:nvSpPr>
          <p:cNvPr id="20483" name="Rectangle 3"/>
          <p:cNvSpPr>
            <a:spLocks noGrp="1" noChangeArrowheads="1"/>
          </p:cNvSpPr>
          <p:nvPr>
            <p:ph type="body" idx="1"/>
          </p:nvPr>
        </p:nvSpPr>
        <p:spPr>
          <a:xfrm>
            <a:off x="457200" y="1600200"/>
            <a:ext cx="8229600" cy="5029200"/>
          </a:xfrm>
        </p:spPr>
        <p:txBody>
          <a:bodyPr/>
          <a:lstStyle/>
          <a:p>
            <a:pPr eaLnBrk="1" hangingPunct="1">
              <a:lnSpc>
                <a:spcPct val="90000"/>
              </a:lnSpc>
            </a:pPr>
            <a:r>
              <a:rPr lang="en-US" altLang="en-US" sz="3200" b="1">
                <a:solidFill>
                  <a:schemeClr val="accent2"/>
                </a:solidFill>
              </a:rPr>
              <a:t>Vitamin A Toxicity</a:t>
            </a:r>
          </a:p>
          <a:p>
            <a:pPr lvl="1" eaLnBrk="1" hangingPunct="1">
              <a:lnSpc>
                <a:spcPct val="90000"/>
              </a:lnSpc>
            </a:pPr>
            <a:r>
              <a:rPr lang="en-US" altLang="en-US" sz="2800" b="1"/>
              <a:t>Birth Defects</a:t>
            </a:r>
          </a:p>
          <a:p>
            <a:pPr lvl="2" eaLnBrk="1" hangingPunct="1">
              <a:lnSpc>
                <a:spcPct val="90000"/>
              </a:lnSpc>
            </a:pPr>
            <a:r>
              <a:rPr lang="en-US" altLang="en-US" sz="2400" b="1"/>
              <a:t>Teratogenic </a:t>
            </a:r>
            <a:r>
              <a:rPr lang="en-US" altLang="en-US"/>
              <a:t>risk is possible, resulting in abnormal fetal development and birth defects.</a:t>
            </a:r>
          </a:p>
          <a:p>
            <a:pPr lvl="2" eaLnBrk="1" hangingPunct="1">
              <a:lnSpc>
                <a:spcPct val="90000"/>
              </a:lnSpc>
            </a:pPr>
            <a:r>
              <a:rPr lang="en-US" altLang="en-US"/>
              <a:t>Vitamin A supplements are not recommended the first trimester of pregnancy.</a:t>
            </a:r>
          </a:p>
          <a:p>
            <a:pPr lvl="2" eaLnBrk="1" hangingPunct="1">
              <a:lnSpc>
                <a:spcPct val="90000"/>
              </a:lnSpc>
            </a:pPr>
            <a:endParaRPr lang="en-US" altLang="en-US"/>
          </a:p>
          <a:p>
            <a:pPr lvl="1" eaLnBrk="1" hangingPunct="1">
              <a:lnSpc>
                <a:spcPct val="90000"/>
              </a:lnSpc>
            </a:pPr>
            <a:r>
              <a:rPr lang="en-US" altLang="en-US" sz="2800" b="1"/>
              <a:t>Not for Acne</a:t>
            </a:r>
          </a:p>
          <a:p>
            <a:pPr lvl="2" eaLnBrk="1" hangingPunct="1">
              <a:lnSpc>
                <a:spcPct val="90000"/>
              </a:lnSpc>
            </a:pPr>
            <a:r>
              <a:rPr lang="en-US" altLang="en-US"/>
              <a:t>Massive doses for teens are not effective on acne.</a:t>
            </a:r>
          </a:p>
          <a:p>
            <a:pPr lvl="2" eaLnBrk="1" hangingPunct="1">
              <a:lnSpc>
                <a:spcPct val="90000"/>
              </a:lnSpc>
            </a:pPr>
            <a:r>
              <a:rPr lang="en-US" altLang="en-US"/>
              <a:t>Accutane is made from vitamin A, but is chemically different. It is toxic during growth and can cause birth defects.</a:t>
            </a:r>
          </a:p>
          <a:p>
            <a:pPr lvl="2" eaLnBrk="1" hangingPunct="1">
              <a:lnSpc>
                <a:spcPct val="90000"/>
              </a:lnSpc>
            </a:pPr>
            <a:r>
              <a:rPr lang="en-US" altLang="en-US"/>
              <a:t>Retin-A fights acne, the wrinkles of aging, and other skin disorders.</a:t>
            </a:r>
          </a:p>
        </p:txBody>
      </p:sp>
    </p:spTree>
    <p:extLst>
      <p:ext uri="{BB962C8B-B14F-4D97-AF65-F5344CB8AC3E}">
        <p14:creationId xmlns:p14="http://schemas.microsoft.com/office/powerpoint/2010/main" val="1424100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ltLang="en-US"/>
          </a:p>
        </p:txBody>
      </p:sp>
      <p:sp>
        <p:nvSpPr>
          <p:cNvPr id="21507" name="Rectangle 3"/>
          <p:cNvSpPr>
            <a:spLocks noGrp="1" noChangeArrowheads="1"/>
          </p:cNvSpPr>
          <p:nvPr>
            <p:ph type="body" idx="1"/>
          </p:nvPr>
        </p:nvSpPr>
        <p:spPr/>
        <p:txBody>
          <a:bodyPr/>
          <a:lstStyle/>
          <a:p>
            <a:pPr eaLnBrk="1" hangingPunct="1"/>
            <a:endParaRPr lang="en-US" altLang="en-US"/>
          </a:p>
        </p:txBody>
      </p:sp>
      <p:pic>
        <p:nvPicPr>
          <p:cNvPr id="21508" name="Picture 5" descr="chfa_04_img090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08025"/>
            <a:ext cx="655320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566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Vitamin A and Beta-Carotene</a:t>
            </a:r>
          </a:p>
        </p:txBody>
      </p:sp>
      <p:sp>
        <p:nvSpPr>
          <p:cNvPr id="22531" name="Rectangle 3"/>
          <p:cNvSpPr>
            <a:spLocks noGrp="1" noChangeArrowheads="1"/>
          </p:cNvSpPr>
          <p:nvPr>
            <p:ph type="body" idx="1"/>
          </p:nvPr>
        </p:nvSpPr>
        <p:spPr/>
        <p:txBody>
          <a:bodyPr/>
          <a:lstStyle/>
          <a:p>
            <a:pPr eaLnBrk="1" hangingPunct="1">
              <a:lnSpc>
                <a:spcPct val="90000"/>
              </a:lnSpc>
            </a:pPr>
            <a:r>
              <a:rPr lang="en-US" altLang="en-US"/>
              <a:t>Vitamin A Toxicity</a:t>
            </a:r>
          </a:p>
          <a:p>
            <a:pPr lvl="1" eaLnBrk="1" hangingPunct="1">
              <a:lnSpc>
                <a:spcPct val="90000"/>
              </a:lnSpc>
            </a:pPr>
            <a:r>
              <a:rPr lang="en-US" altLang="en-US"/>
              <a:t>Toxicity is called </a:t>
            </a:r>
            <a:r>
              <a:rPr lang="en-US" altLang="en-US" sz="2800" b="1">
                <a:solidFill>
                  <a:schemeClr val="accent2"/>
                </a:solidFill>
              </a:rPr>
              <a:t>hypervitaminosis A</a:t>
            </a:r>
          </a:p>
          <a:p>
            <a:pPr lvl="1" eaLnBrk="1" hangingPunct="1">
              <a:lnSpc>
                <a:spcPct val="90000"/>
              </a:lnSpc>
              <a:buFont typeface="Wingdings" charset="2"/>
              <a:buNone/>
            </a:pPr>
            <a:endParaRPr lang="en-US" altLang="en-US" sz="2800" b="1">
              <a:solidFill>
                <a:schemeClr val="accent2"/>
              </a:solidFill>
            </a:endParaRPr>
          </a:p>
          <a:p>
            <a:pPr lvl="1" eaLnBrk="1" hangingPunct="1">
              <a:lnSpc>
                <a:spcPct val="90000"/>
              </a:lnSpc>
            </a:pPr>
            <a:r>
              <a:rPr lang="en-US" altLang="en-US"/>
              <a:t>Chronic toxicity symptoms include liver abnormalities.</a:t>
            </a:r>
          </a:p>
          <a:p>
            <a:pPr lvl="1" eaLnBrk="1" hangingPunct="1">
              <a:lnSpc>
                <a:spcPct val="90000"/>
              </a:lnSpc>
            </a:pPr>
            <a:endParaRPr lang="en-US" altLang="en-US"/>
          </a:p>
          <a:p>
            <a:pPr lvl="1" eaLnBrk="1" hangingPunct="1">
              <a:lnSpc>
                <a:spcPct val="90000"/>
              </a:lnSpc>
            </a:pPr>
            <a:r>
              <a:rPr lang="en-US" altLang="en-US"/>
              <a:t>Acute toxicity symptoms include blurred vision, nausea, vomiting, vertigo, headaches, and pressure in the skull.</a:t>
            </a:r>
          </a:p>
          <a:p>
            <a:pPr lvl="1" eaLnBrk="1" hangingPunct="1">
              <a:lnSpc>
                <a:spcPct val="90000"/>
              </a:lnSpc>
            </a:pPr>
            <a:endParaRPr lang="en-US" altLang="en-US"/>
          </a:p>
          <a:p>
            <a:pPr lvl="1" eaLnBrk="1" hangingPunct="1">
              <a:lnSpc>
                <a:spcPct val="90000"/>
              </a:lnSpc>
            </a:pPr>
            <a:r>
              <a:rPr lang="en-US" altLang="en-US"/>
              <a:t>Upper level for adults: 3000 μg/day</a:t>
            </a:r>
          </a:p>
        </p:txBody>
      </p:sp>
    </p:spTree>
    <p:extLst>
      <p:ext uri="{BB962C8B-B14F-4D97-AF65-F5344CB8AC3E}">
        <p14:creationId xmlns:p14="http://schemas.microsoft.com/office/powerpoint/2010/main" val="1766739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Vitamin A and Beta-Carotene</a:t>
            </a:r>
          </a:p>
        </p:txBody>
      </p:sp>
      <p:sp>
        <p:nvSpPr>
          <p:cNvPr id="23555" name="Rectangle 3"/>
          <p:cNvSpPr>
            <a:spLocks noGrp="1" noChangeArrowheads="1"/>
          </p:cNvSpPr>
          <p:nvPr>
            <p:ph type="body" idx="1"/>
          </p:nvPr>
        </p:nvSpPr>
        <p:spPr/>
        <p:txBody>
          <a:bodyPr/>
          <a:lstStyle/>
          <a:p>
            <a:pPr eaLnBrk="1" hangingPunct="1"/>
            <a:r>
              <a:rPr lang="en-US" altLang="en-US"/>
              <a:t>Vitamin A Recommendations (2001 RDA)</a:t>
            </a:r>
          </a:p>
          <a:p>
            <a:pPr lvl="1" eaLnBrk="1" hangingPunct="1"/>
            <a:r>
              <a:rPr lang="en-US" altLang="en-US"/>
              <a:t>Expressed as </a:t>
            </a:r>
            <a:r>
              <a:rPr lang="en-US" altLang="en-US" b="1">
                <a:solidFill>
                  <a:schemeClr val="accent2"/>
                </a:solidFill>
              </a:rPr>
              <a:t>retinal activity equivalents</a:t>
            </a:r>
            <a:r>
              <a:rPr lang="en-US" altLang="en-US"/>
              <a:t> (RAE) because sources include all forms of retinoids and beta-carotene</a:t>
            </a:r>
          </a:p>
          <a:p>
            <a:pPr lvl="1" eaLnBrk="1" hangingPunct="1"/>
            <a:endParaRPr lang="en-US" altLang="en-US"/>
          </a:p>
          <a:p>
            <a:pPr lvl="1" eaLnBrk="1" hangingPunct="1"/>
            <a:r>
              <a:rPr lang="en-US" altLang="en-US"/>
              <a:t>RDA men: 900 μg RAE/day</a:t>
            </a:r>
          </a:p>
          <a:p>
            <a:pPr lvl="1" eaLnBrk="1" hangingPunct="1"/>
            <a:r>
              <a:rPr lang="en-US" altLang="en-US"/>
              <a:t>RDA women: 700 μg RAE/day</a:t>
            </a:r>
          </a:p>
        </p:txBody>
      </p:sp>
    </p:spTree>
    <p:extLst>
      <p:ext uri="{BB962C8B-B14F-4D97-AF65-F5344CB8AC3E}">
        <p14:creationId xmlns:p14="http://schemas.microsoft.com/office/powerpoint/2010/main" val="939018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Vitamin A and Beta-Carotene</a:t>
            </a:r>
          </a:p>
        </p:txBody>
      </p:sp>
      <p:sp>
        <p:nvSpPr>
          <p:cNvPr id="24579" name="Rectangle 3"/>
          <p:cNvSpPr>
            <a:spLocks noGrp="1" noChangeArrowheads="1"/>
          </p:cNvSpPr>
          <p:nvPr>
            <p:ph type="body" idx="1"/>
          </p:nvPr>
        </p:nvSpPr>
        <p:spPr>
          <a:xfrm>
            <a:off x="381000" y="1371600"/>
            <a:ext cx="8229600" cy="5257800"/>
          </a:xfrm>
        </p:spPr>
        <p:txBody>
          <a:bodyPr/>
          <a:lstStyle/>
          <a:p>
            <a:pPr eaLnBrk="1" hangingPunct="1">
              <a:lnSpc>
                <a:spcPct val="90000"/>
              </a:lnSpc>
            </a:pPr>
            <a:r>
              <a:rPr lang="en-US" altLang="en-US" b="1" dirty="0"/>
              <a:t>Vitamin A in Foods</a:t>
            </a:r>
            <a:r>
              <a:rPr lang="en-US" altLang="en-US" sz="2400" dirty="0"/>
              <a:t>	</a:t>
            </a:r>
          </a:p>
          <a:p>
            <a:pPr lvl="1" eaLnBrk="1" hangingPunct="1">
              <a:lnSpc>
                <a:spcPct val="90000"/>
              </a:lnSpc>
            </a:pPr>
            <a:r>
              <a:rPr lang="en-US" altLang="en-US" dirty="0"/>
              <a:t>Retinol is found in fortified milk, cheese, cream, butter, fortified margarine, and eggs.</a:t>
            </a:r>
          </a:p>
          <a:p>
            <a:pPr lvl="1" eaLnBrk="1" hangingPunct="1">
              <a:lnSpc>
                <a:spcPct val="90000"/>
              </a:lnSpc>
            </a:pPr>
            <a:r>
              <a:rPr lang="en-US" altLang="en-US" dirty="0"/>
              <a:t>Beta-carotene</a:t>
            </a:r>
          </a:p>
          <a:p>
            <a:pPr lvl="2" eaLnBrk="1" hangingPunct="1">
              <a:lnSpc>
                <a:spcPct val="90000"/>
              </a:lnSpc>
            </a:pPr>
            <a:r>
              <a:rPr lang="en-US" altLang="en-US" sz="2400" dirty="0"/>
              <a:t>Spinach and other dark green leafy vegetables (chlorophyll pigment masks the color)</a:t>
            </a:r>
          </a:p>
          <a:p>
            <a:pPr lvl="2" eaLnBrk="1" hangingPunct="1">
              <a:lnSpc>
                <a:spcPct val="90000"/>
              </a:lnSpc>
            </a:pPr>
            <a:r>
              <a:rPr lang="en-US" altLang="en-US" sz="2400" dirty="0"/>
              <a:t>Deep orange fruits like apricots and cantaloupe</a:t>
            </a:r>
          </a:p>
          <a:p>
            <a:pPr lvl="2" eaLnBrk="1" hangingPunct="1">
              <a:lnSpc>
                <a:spcPct val="90000"/>
              </a:lnSpc>
            </a:pPr>
            <a:r>
              <a:rPr lang="en-US" altLang="en-US" sz="2400" dirty="0"/>
              <a:t>Deep orange vegetables like squash, carrots, sweet potatoes, and pumpkin</a:t>
            </a:r>
          </a:p>
          <a:p>
            <a:pPr lvl="2" eaLnBrk="1" hangingPunct="1">
              <a:lnSpc>
                <a:spcPct val="90000"/>
              </a:lnSpc>
            </a:pPr>
            <a:r>
              <a:rPr lang="en-US" altLang="en-US" sz="2400" dirty="0"/>
              <a:t>White foods are typically low in beta-carotene. </a:t>
            </a:r>
          </a:p>
          <a:p>
            <a:pPr lvl="1" eaLnBrk="1" hangingPunct="1">
              <a:lnSpc>
                <a:spcPct val="90000"/>
              </a:lnSpc>
            </a:pPr>
            <a:r>
              <a:rPr lang="en-US" altLang="en-US" dirty="0"/>
              <a:t>Liver is rich in vitamin A.</a:t>
            </a:r>
          </a:p>
        </p:txBody>
      </p:sp>
    </p:spTree>
    <p:extLst>
      <p:ext uri="{BB962C8B-B14F-4D97-AF65-F5344CB8AC3E}">
        <p14:creationId xmlns:p14="http://schemas.microsoft.com/office/powerpoint/2010/main" val="119176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47625"/>
            <a:ext cx="89662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964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A status assessment </a:t>
            </a:r>
            <a:endParaRPr lang="en-US" dirty="0"/>
          </a:p>
        </p:txBody>
      </p:sp>
      <p:sp>
        <p:nvSpPr>
          <p:cNvPr id="3" name="Content Placeholder 2"/>
          <p:cNvSpPr>
            <a:spLocks noGrp="1"/>
          </p:cNvSpPr>
          <p:nvPr>
            <p:ph idx="1"/>
          </p:nvPr>
        </p:nvSpPr>
        <p:spPr/>
        <p:txBody>
          <a:bodyPr>
            <a:normAutofit fontScale="92500"/>
          </a:bodyPr>
          <a:lstStyle/>
          <a:p>
            <a:r>
              <a:rPr lang="en-US" dirty="0"/>
              <a:t>Vitamin A status may be assessed in a variety of ways, </a:t>
            </a:r>
            <a:r>
              <a:rPr lang="en-US" dirty="0" smtClean="0"/>
              <a:t>including:</a:t>
            </a:r>
          </a:p>
          <a:p>
            <a:r>
              <a:rPr lang="en-US" dirty="0" smtClean="0"/>
              <a:t> </a:t>
            </a:r>
            <a:r>
              <a:rPr lang="en-US" dirty="0"/>
              <a:t>histological tests</a:t>
            </a:r>
            <a:r>
              <a:rPr lang="en-US" dirty="0" smtClean="0"/>
              <a:t>,</a:t>
            </a:r>
          </a:p>
          <a:p>
            <a:r>
              <a:rPr lang="en-US" dirty="0" smtClean="0"/>
              <a:t> </a:t>
            </a:r>
            <a:r>
              <a:rPr lang="en-US" dirty="0"/>
              <a:t>biochemical measures</a:t>
            </a:r>
            <a:r>
              <a:rPr lang="en-US" dirty="0" smtClean="0"/>
              <a:t>,</a:t>
            </a:r>
          </a:p>
          <a:p>
            <a:r>
              <a:rPr lang="en-US" dirty="0" smtClean="0"/>
              <a:t> </a:t>
            </a:r>
            <a:r>
              <a:rPr lang="en-US" dirty="0"/>
              <a:t>and functional tests. </a:t>
            </a:r>
            <a:endParaRPr lang="en-US" dirty="0" smtClean="0"/>
          </a:p>
          <a:p>
            <a:r>
              <a:rPr lang="en-US" dirty="0" smtClean="0"/>
              <a:t>These </a:t>
            </a:r>
            <a:r>
              <a:rPr lang="en-US" dirty="0"/>
              <a:t>tests include assessing for night blindness or dark adaptation threshold</a:t>
            </a:r>
            <a:r>
              <a:rPr lang="en-US" dirty="0" smtClean="0"/>
              <a:t>.</a:t>
            </a:r>
          </a:p>
          <a:p>
            <a:r>
              <a:rPr lang="en-US" dirty="0" smtClean="0"/>
              <a:t> </a:t>
            </a:r>
            <a:r>
              <a:rPr lang="en-US" dirty="0"/>
              <a:t>Electrophysiological measurements made by </a:t>
            </a:r>
            <a:r>
              <a:rPr lang="en-US" dirty="0" err="1"/>
              <a:t>electroretinograms</a:t>
            </a:r>
            <a:r>
              <a:rPr lang="en-US" dirty="0"/>
              <a:t> measure the level of rhodopsin and its rate of regeneration</a:t>
            </a:r>
            <a:r>
              <a:rPr lang="en-US" dirty="0" smtClean="0"/>
              <a:t>.</a:t>
            </a:r>
          </a:p>
          <a:p>
            <a:r>
              <a:rPr lang="en-US" dirty="0" smtClean="0"/>
              <a:t> </a:t>
            </a:r>
            <a:r>
              <a:rPr lang="en-US" dirty="0" err="1"/>
              <a:t>Conjunctival</a:t>
            </a:r>
            <a:r>
              <a:rPr lang="en-US" dirty="0"/>
              <a:t> impression cytology (CIC), a histological method of assessment, involves examining the eye. </a:t>
            </a:r>
            <a:endParaRPr lang="en-US" dirty="0" smtClean="0"/>
          </a:p>
          <a:p>
            <a:r>
              <a:rPr lang="en-US" dirty="0" smtClean="0"/>
              <a:t>The </a:t>
            </a:r>
            <a:r>
              <a:rPr lang="en-US" dirty="0"/>
              <a:t>conjunctiva is examined for changes, specifically a reduction in goblet cells and the derangement of epithelial cells, that occur with impaired vitamin A status</a:t>
            </a:r>
          </a:p>
        </p:txBody>
      </p:sp>
    </p:spTree>
    <p:extLst>
      <p:ext uri="{BB962C8B-B14F-4D97-AF65-F5344CB8AC3E}">
        <p14:creationId xmlns:p14="http://schemas.microsoft.com/office/powerpoint/2010/main" val="124784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A</a:t>
            </a:r>
            <a:endParaRPr lang="en-US" dirty="0"/>
          </a:p>
        </p:txBody>
      </p:sp>
      <p:sp>
        <p:nvSpPr>
          <p:cNvPr id="3" name="Content Placeholder 2"/>
          <p:cNvSpPr>
            <a:spLocks noGrp="1"/>
          </p:cNvSpPr>
          <p:nvPr>
            <p:ph idx="1"/>
          </p:nvPr>
        </p:nvSpPr>
        <p:spPr/>
        <p:txBody>
          <a:bodyPr>
            <a:normAutofit/>
          </a:bodyPr>
          <a:lstStyle/>
          <a:p>
            <a:r>
              <a:rPr lang="en-US" dirty="0"/>
              <a:t>As long ago as 300 B.C., the Hippocratic School of Medicine recommended </a:t>
            </a:r>
            <a:r>
              <a:rPr lang="en-US" dirty="0" smtClean="0"/>
              <a:t>liver (rich </a:t>
            </a:r>
            <a:r>
              <a:rPr lang="en-US" dirty="0"/>
              <a:t>in vitamin A) for children with night blindness or infections</a:t>
            </a:r>
            <a:r>
              <a:rPr lang="en-US" dirty="0" smtClean="0"/>
              <a:t>.</a:t>
            </a:r>
          </a:p>
          <a:p>
            <a:endParaRPr lang="en-US" dirty="0"/>
          </a:p>
          <a:p>
            <a:r>
              <a:rPr lang="en-US" dirty="0"/>
              <a:t>Vitamin A </a:t>
            </a:r>
            <a:r>
              <a:rPr lang="en-US" dirty="0" smtClean="0"/>
              <a:t>was the </a:t>
            </a:r>
            <a:r>
              <a:rPr lang="en-US" dirty="0"/>
              <a:t>first vitamin discovered. In 1907, the fat-soluble vitamin </a:t>
            </a:r>
            <a:r>
              <a:rPr lang="en-US" dirty="0" smtClean="0"/>
              <a:t>A was </a:t>
            </a:r>
            <a:r>
              <a:rPr lang="en-US" dirty="0"/>
              <a:t>found </a:t>
            </a:r>
            <a:r>
              <a:rPr lang="en-US" dirty="0" smtClean="0"/>
              <a:t>necessary for </a:t>
            </a:r>
            <a:r>
              <a:rPr lang="en-US" dirty="0"/>
              <a:t>growth</a:t>
            </a:r>
            <a:r>
              <a:rPr lang="en-US" dirty="0" smtClean="0"/>
              <a:t>.</a:t>
            </a:r>
          </a:p>
          <a:p>
            <a:r>
              <a:rPr lang="en-US" dirty="0" smtClean="0"/>
              <a:t> </a:t>
            </a:r>
            <a:r>
              <a:rPr lang="en-US" dirty="0"/>
              <a:t>In 1930 it was learned that there were two related </a:t>
            </a:r>
            <a:r>
              <a:rPr lang="en-US" dirty="0" smtClean="0"/>
              <a:t>forms—</a:t>
            </a:r>
            <a:r>
              <a:rPr lang="en-US" i="1" dirty="0" smtClean="0"/>
              <a:t>beta-carotene </a:t>
            </a:r>
            <a:r>
              <a:rPr lang="en-US" dirty="0" smtClean="0"/>
              <a:t>and </a:t>
            </a:r>
            <a:r>
              <a:rPr lang="en-US" dirty="0"/>
              <a:t>a fat-soluble Vitamin A</a:t>
            </a:r>
            <a:r>
              <a:rPr lang="en-US" dirty="0" smtClean="0"/>
              <a:t>.</a:t>
            </a:r>
          </a:p>
          <a:p>
            <a:r>
              <a:rPr lang="en-US" dirty="0" smtClean="0"/>
              <a:t> </a:t>
            </a:r>
            <a:r>
              <a:rPr lang="en-US" dirty="0"/>
              <a:t>Vitamin A was first synthesized in 1947</a:t>
            </a:r>
            <a:r>
              <a:rPr lang="en-US" dirty="0" smtClean="0"/>
              <a:t>.</a:t>
            </a:r>
          </a:p>
          <a:p>
            <a:r>
              <a:rPr lang="en-US" dirty="0" smtClean="0"/>
              <a:t> </a:t>
            </a:r>
            <a:r>
              <a:rPr lang="en-US" dirty="0"/>
              <a:t>Most of </a:t>
            </a:r>
            <a:r>
              <a:rPr lang="en-US" dirty="0" smtClean="0"/>
              <a:t>the  vitamin </a:t>
            </a:r>
            <a:r>
              <a:rPr lang="en-US" dirty="0"/>
              <a:t>A in the body is stored in the liver in the form of </a:t>
            </a:r>
            <a:r>
              <a:rPr lang="en-US" i="1" dirty="0" err="1"/>
              <a:t>retinyl</a:t>
            </a:r>
            <a:r>
              <a:rPr lang="en-US" i="1" dirty="0"/>
              <a:t> </a:t>
            </a:r>
            <a:r>
              <a:rPr lang="en-US" i="1" dirty="0" err="1"/>
              <a:t>palmitate</a:t>
            </a:r>
            <a:r>
              <a:rPr lang="en-US" dirty="0"/>
              <a:t>.</a:t>
            </a:r>
          </a:p>
        </p:txBody>
      </p:sp>
    </p:spTree>
    <p:extLst>
      <p:ext uri="{BB962C8B-B14F-4D97-AF65-F5344CB8AC3E}">
        <p14:creationId xmlns:p14="http://schemas.microsoft.com/office/powerpoint/2010/main" val="2456685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Plasma retinol concentrations are frequently measured as a biochemical indicator of vitamin A status. Plasma retinol levels reflect status best if the person has exhausted his or her </a:t>
            </a:r>
            <a:r>
              <a:rPr lang="en-US" dirty="0" smtClean="0"/>
              <a:t>stores</a:t>
            </a:r>
          </a:p>
          <a:p>
            <a:endParaRPr lang="en-US" dirty="0"/>
          </a:p>
          <a:p>
            <a:r>
              <a:rPr lang="en-US" dirty="0"/>
              <a:t> Use of plasma retinol </a:t>
            </a:r>
            <a:r>
              <a:rPr lang="en-US" dirty="0" smtClean="0"/>
              <a:t>concentrations, </a:t>
            </a:r>
            <a:r>
              <a:rPr lang="en-US" dirty="0"/>
              <a:t>depends on the adequacy of dietary energy, protein, and zinc because of their roles in the synthesis of retinol-binding protein. </a:t>
            </a:r>
            <a:endParaRPr lang="en-US" dirty="0" smtClean="0"/>
          </a:p>
          <a:p>
            <a:endParaRPr lang="en-US" dirty="0"/>
          </a:p>
          <a:p>
            <a:r>
              <a:rPr lang="en-US" dirty="0" smtClean="0"/>
              <a:t>Moreover</a:t>
            </a:r>
            <a:r>
              <a:rPr lang="en-US" dirty="0"/>
              <a:t>, use of plasma retinol is unreliable as an indicator of vitamin A status in people with infection or inflammation, both of which depress plasma concentrations of the vitamin</a:t>
            </a:r>
          </a:p>
        </p:txBody>
      </p:sp>
    </p:spTree>
    <p:extLst>
      <p:ext uri="{BB962C8B-B14F-4D97-AF65-F5344CB8AC3E}">
        <p14:creationId xmlns:p14="http://schemas.microsoft.com/office/powerpoint/2010/main" val="4090722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Vitamin D</a:t>
            </a:r>
          </a:p>
        </p:txBody>
      </p:sp>
      <p:sp>
        <p:nvSpPr>
          <p:cNvPr id="26627" name="Rectangle 3"/>
          <p:cNvSpPr>
            <a:spLocks noGrp="1" noChangeArrowheads="1"/>
          </p:cNvSpPr>
          <p:nvPr>
            <p:ph type="body" idx="1"/>
          </p:nvPr>
        </p:nvSpPr>
        <p:spPr>
          <a:xfrm>
            <a:off x="457200" y="1600200"/>
            <a:ext cx="7620000" cy="5257800"/>
          </a:xfrm>
        </p:spPr>
        <p:txBody>
          <a:bodyPr/>
          <a:lstStyle/>
          <a:p>
            <a:pPr eaLnBrk="1" hangingPunct="1">
              <a:lnSpc>
                <a:spcPct val="90000"/>
              </a:lnSpc>
            </a:pPr>
            <a:r>
              <a:rPr lang="en-US" altLang="en-US"/>
              <a:t>Vitamin D is a nonessential nutrient that </a:t>
            </a:r>
            <a:r>
              <a:rPr lang="en-US" altLang="en-US" b="1">
                <a:solidFill>
                  <a:schemeClr val="accent2"/>
                </a:solidFill>
              </a:rPr>
              <a:t>acts like a hormone</a:t>
            </a:r>
            <a:r>
              <a:rPr lang="en-US" altLang="en-US"/>
              <a:t> in the body.</a:t>
            </a:r>
            <a:r>
              <a:rPr lang="en-US" altLang="en-US" sz="2400"/>
              <a:t> </a:t>
            </a:r>
          </a:p>
          <a:p>
            <a:pPr eaLnBrk="1" hangingPunct="1">
              <a:lnSpc>
                <a:spcPct val="90000"/>
              </a:lnSpc>
              <a:buFont typeface="Wingdings" charset="2"/>
              <a:buNone/>
            </a:pPr>
            <a:endParaRPr lang="en-US" altLang="en-US" sz="2400"/>
          </a:p>
          <a:p>
            <a:pPr eaLnBrk="1" hangingPunct="1">
              <a:lnSpc>
                <a:spcPct val="90000"/>
              </a:lnSpc>
            </a:pPr>
            <a:r>
              <a:rPr lang="en-US" altLang="en-US"/>
              <a:t>The body can make vitamin D with help from sunlight. </a:t>
            </a:r>
          </a:p>
          <a:p>
            <a:pPr eaLnBrk="1" hangingPunct="1">
              <a:lnSpc>
                <a:spcPct val="90000"/>
              </a:lnSpc>
            </a:pPr>
            <a:endParaRPr lang="en-US" altLang="en-US"/>
          </a:p>
        </p:txBody>
      </p:sp>
    </p:spTree>
    <p:extLst>
      <p:ext uri="{BB962C8B-B14F-4D97-AF65-F5344CB8AC3E}">
        <p14:creationId xmlns:p14="http://schemas.microsoft.com/office/powerpoint/2010/main" val="1844781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6696_f110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575" y="0"/>
            <a:ext cx="29559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hidden="1"/>
          <p:cNvSpPr>
            <a:spLocks noGrp="1" noChangeArrowheads="1"/>
          </p:cNvSpPr>
          <p:nvPr>
            <p:ph type="title"/>
          </p:nvPr>
        </p:nvSpPr>
        <p:spPr/>
        <p:txBody>
          <a:bodyPr/>
          <a:lstStyle/>
          <a:p>
            <a:pPr eaLnBrk="1" hangingPunct="1"/>
            <a:r>
              <a:rPr lang="en-US" altLang="en-US"/>
              <a:t>	</a:t>
            </a:r>
          </a:p>
        </p:txBody>
      </p:sp>
      <p:sp>
        <p:nvSpPr>
          <p:cNvPr id="27652" name="Rectangle 4"/>
          <p:cNvSpPr>
            <a:spLocks noChangeArrowheads="1"/>
          </p:cNvSpPr>
          <p:nvPr/>
        </p:nvSpPr>
        <p:spPr bwMode="auto">
          <a:xfrm>
            <a:off x="7662863" y="6562725"/>
            <a:ext cx="1481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defRPr>
                <a:solidFill>
                  <a:schemeClr val="tx1"/>
                </a:solidFill>
                <a:latin typeface="Verdana" charset="0"/>
              </a:defRPr>
            </a:lvl1pPr>
            <a:lvl2pPr marL="742950" indent="-285750" defTabSz="820738">
              <a:defRPr>
                <a:solidFill>
                  <a:schemeClr val="tx1"/>
                </a:solidFill>
                <a:latin typeface="Verdana" charset="0"/>
              </a:defRPr>
            </a:lvl2pPr>
            <a:lvl3pPr marL="1143000" indent="-228600" defTabSz="820738">
              <a:defRPr>
                <a:solidFill>
                  <a:schemeClr val="tx1"/>
                </a:solidFill>
                <a:latin typeface="Verdana" charset="0"/>
              </a:defRPr>
            </a:lvl3pPr>
            <a:lvl4pPr marL="1600200" indent="-228600" defTabSz="820738">
              <a:defRPr>
                <a:solidFill>
                  <a:schemeClr val="tx1"/>
                </a:solidFill>
                <a:latin typeface="Verdana" charset="0"/>
              </a:defRPr>
            </a:lvl4pPr>
            <a:lvl5pPr marL="2057400" indent="-228600" defTabSz="820738">
              <a:defRPr>
                <a:solidFill>
                  <a:schemeClr val="tx1"/>
                </a:solidFill>
                <a:latin typeface="Verdana" charset="0"/>
              </a:defRPr>
            </a:lvl5pPr>
            <a:lvl6pPr marL="2514600" indent="-228600" defTabSz="820738" eaLnBrk="0" fontAlgn="base" hangingPunct="0">
              <a:spcBef>
                <a:spcPct val="0"/>
              </a:spcBef>
              <a:spcAft>
                <a:spcPct val="0"/>
              </a:spcAft>
              <a:defRPr>
                <a:solidFill>
                  <a:schemeClr val="tx1"/>
                </a:solidFill>
                <a:latin typeface="Verdana" charset="0"/>
              </a:defRPr>
            </a:lvl6pPr>
            <a:lvl7pPr marL="2971800" indent="-228600" defTabSz="820738" eaLnBrk="0" fontAlgn="base" hangingPunct="0">
              <a:spcBef>
                <a:spcPct val="0"/>
              </a:spcBef>
              <a:spcAft>
                <a:spcPct val="0"/>
              </a:spcAft>
              <a:defRPr>
                <a:solidFill>
                  <a:schemeClr val="tx1"/>
                </a:solidFill>
                <a:latin typeface="Verdana" charset="0"/>
              </a:defRPr>
            </a:lvl7pPr>
            <a:lvl8pPr marL="3429000" indent="-228600" defTabSz="820738" eaLnBrk="0" fontAlgn="base" hangingPunct="0">
              <a:spcBef>
                <a:spcPct val="0"/>
              </a:spcBef>
              <a:spcAft>
                <a:spcPct val="0"/>
              </a:spcAft>
              <a:defRPr>
                <a:solidFill>
                  <a:schemeClr val="tx1"/>
                </a:solidFill>
                <a:latin typeface="Verdana" charset="0"/>
              </a:defRPr>
            </a:lvl8pPr>
            <a:lvl9pPr marL="3886200" indent="-228600" defTabSz="820738" eaLnBrk="0" fontAlgn="base" hangingPunct="0">
              <a:spcBef>
                <a:spcPct val="0"/>
              </a:spcBef>
              <a:spcAft>
                <a:spcPct val="0"/>
              </a:spcAft>
              <a:defRPr>
                <a:solidFill>
                  <a:schemeClr val="tx1"/>
                </a:solidFill>
                <a:latin typeface="Verdana" charset="0"/>
              </a:defRPr>
            </a:lvl9pPr>
          </a:lstStyle>
          <a:p>
            <a:pPr algn="r"/>
            <a:r>
              <a:rPr lang="en-US" altLang="en-US" sz="1400" b="1">
                <a:latin typeface="Arial" charset="0"/>
                <a:ea typeface="ＭＳ Ｐゴシック" charset="-128"/>
              </a:rPr>
              <a:t>Fig. 11-9, p. 377</a:t>
            </a:r>
          </a:p>
        </p:txBody>
      </p:sp>
      <p:sp>
        <p:nvSpPr>
          <p:cNvPr id="56325" name="Text Box 5"/>
          <p:cNvSpPr txBox="1">
            <a:spLocks noChangeArrowheads="1"/>
          </p:cNvSpPr>
          <p:nvPr/>
        </p:nvSpPr>
        <p:spPr bwMode="auto">
          <a:xfrm>
            <a:off x="4214813" y="5911850"/>
            <a:ext cx="2674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b="1">
                <a:solidFill>
                  <a:srgbClr val="000000"/>
                </a:solidFill>
                <a:latin typeface="Arial" charset="0"/>
                <a:ea typeface="ＭＳ Ｐゴシック" charset="-128"/>
              </a:rPr>
              <a:t>1,25-dihydroxy vitamin D</a:t>
            </a:r>
            <a:r>
              <a:rPr lang="en-US" altLang="en-US" b="1" baseline="-25000">
                <a:solidFill>
                  <a:srgbClr val="000000"/>
                </a:solidFill>
                <a:latin typeface="Arial" charset="0"/>
                <a:ea typeface="ＭＳ Ｐゴシック" charset="-128"/>
              </a:rPr>
              <a:t>3</a:t>
            </a:r>
            <a:r>
              <a:rPr lang="en-US" altLang="en-US" b="1">
                <a:solidFill>
                  <a:srgbClr val="000000"/>
                </a:solidFill>
                <a:latin typeface="Arial" charset="0"/>
                <a:ea typeface="ＭＳ Ｐゴシック" charset="-128"/>
              </a:rPr>
              <a:t> (active form)</a:t>
            </a:r>
          </a:p>
        </p:txBody>
      </p:sp>
      <p:sp>
        <p:nvSpPr>
          <p:cNvPr id="27654" name="Rectangle 6"/>
          <p:cNvSpPr>
            <a:spLocks noChangeArrowheads="1"/>
          </p:cNvSpPr>
          <p:nvPr/>
        </p:nvSpPr>
        <p:spPr bwMode="auto">
          <a:xfrm>
            <a:off x="7858125" y="6248400"/>
            <a:ext cx="12842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r"/>
            <a:r>
              <a:rPr lang="en-US" altLang="en-US" sz="1400" b="1">
                <a:solidFill>
                  <a:srgbClr val="008000"/>
                </a:solidFill>
                <a:latin typeface="Arial" charset="0"/>
                <a:ea typeface="ＭＳ Ｐゴシック" charset="-128"/>
              </a:rPr>
              <a:t>Stepped Art</a:t>
            </a:r>
          </a:p>
        </p:txBody>
      </p:sp>
      <p:grpSp>
        <p:nvGrpSpPr>
          <p:cNvPr id="2" name="Group 7"/>
          <p:cNvGrpSpPr>
            <a:grpSpLocks/>
          </p:cNvGrpSpPr>
          <p:nvPr/>
        </p:nvGrpSpPr>
        <p:grpSpPr bwMode="auto">
          <a:xfrm>
            <a:off x="1981200" y="4038600"/>
            <a:ext cx="3487738" cy="1173163"/>
            <a:chOff x="1248" y="2544"/>
            <a:chExt cx="2197" cy="739"/>
          </a:xfrm>
        </p:grpSpPr>
        <p:sp>
          <p:nvSpPr>
            <p:cNvPr id="27678" name="Text Box 8"/>
            <p:cNvSpPr txBox="1">
              <a:spLocks noChangeArrowheads="1"/>
            </p:cNvSpPr>
            <p:nvPr/>
          </p:nvSpPr>
          <p:spPr bwMode="auto">
            <a:xfrm>
              <a:off x="2557" y="2602"/>
              <a:ext cx="8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a:solidFill>
                    <a:srgbClr val="000000"/>
                  </a:solidFill>
                  <a:latin typeface="Arial" charset="0"/>
                  <a:ea typeface="ＭＳ Ｐゴシック" charset="-128"/>
                </a:rPr>
                <a:t>In the liver:</a:t>
              </a:r>
            </a:p>
          </p:txBody>
        </p:sp>
        <p:pic>
          <p:nvPicPr>
            <p:cNvPr id="27679" name="Picture 9" descr="16696_f1109a copy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2544"/>
              <a:ext cx="1254" cy="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
          <p:cNvGrpSpPr>
            <a:grpSpLocks/>
          </p:cNvGrpSpPr>
          <p:nvPr/>
        </p:nvGrpSpPr>
        <p:grpSpPr bwMode="auto">
          <a:xfrm>
            <a:off x="5257800" y="1066800"/>
            <a:ext cx="1893888" cy="1084263"/>
            <a:chOff x="3312" y="672"/>
            <a:chExt cx="1193" cy="683"/>
          </a:xfrm>
        </p:grpSpPr>
        <p:sp>
          <p:nvSpPr>
            <p:cNvPr id="27676" name="Text Box 11"/>
            <p:cNvSpPr txBox="1">
              <a:spLocks noChangeArrowheads="1"/>
            </p:cNvSpPr>
            <p:nvPr/>
          </p:nvSpPr>
          <p:spPr bwMode="auto">
            <a:xfrm>
              <a:off x="3552" y="720"/>
              <a:ext cx="953"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a:solidFill>
                    <a:srgbClr val="000000"/>
                  </a:solidFill>
                  <a:latin typeface="Arial" charset="0"/>
                  <a:ea typeface="ＭＳ Ｐゴシック" charset="-128"/>
                </a:rPr>
                <a:t>Ultraviolet light from the sun</a:t>
              </a:r>
            </a:p>
          </p:txBody>
        </p:sp>
        <p:pic>
          <p:nvPicPr>
            <p:cNvPr id="27677" name="Picture 12" descr="16696_f1109a copy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2" y="672"/>
              <a:ext cx="281"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2133600" y="5105400"/>
            <a:ext cx="3132138" cy="1631950"/>
            <a:chOff x="1344" y="3216"/>
            <a:chExt cx="1973" cy="1028"/>
          </a:xfrm>
        </p:grpSpPr>
        <p:sp>
          <p:nvSpPr>
            <p:cNvPr id="27674" name="Text Box 14"/>
            <p:cNvSpPr txBox="1">
              <a:spLocks noChangeArrowheads="1"/>
            </p:cNvSpPr>
            <p:nvPr/>
          </p:nvSpPr>
          <p:spPr bwMode="auto">
            <a:xfrm>
              <a:off x="2590" y="3261"/>
              <a:ext cx="72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a:solidFill>
                    <a:srgbClr val="000000"/>
                  </a:solidFill>
                  <a:latin typeface="Arial" charset="0"/>
                  <a:ea typeface="ＭＳ Ｐゴシック" charset="-128"/>
                </a:rPr>
                <a:t>In the kidneys:</a:t>
              </a:r>
            </a:p>
          </p:txBody>
        </p:sp>
        <p:pic>
          <p:nvPicPr>
            <p:cNvPr id="27675" name="Picture 15" descr="16696_f1109a copy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 y="3216"/>
              <a:ext cx="1163" cy="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6" name="Text Box 16"/>
          <p:cNvSpPr txBox="1">
            <a:spLocks noChangeArrowheads="1"/>
          </p:cNvSpPr>
          <p:nvPr/>
        </p:nvSpPr>
        <p:spPr bwMode="auto">
          <a:xfrm>
            <a:off x="4459288" y="3373438"/>
            <a:ext cx="2185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r>
              <a:rPr lang="en-US" altLang="en-US" b="1">
                <a:solidFill>
                  <a:srgbClr val="000000"/>
                </a:solidFill>
                <a:latin typeface="Arial" charset="0"/>
                <a:ea typeface="ＭＳ Ｐゴシック" charset="-128"/>
              </a:rPr>
              <a:t>Vitamin D</a:t>
            </a:r>
            <a:r>
              <a:rPr lang="en-US" altLang="en-US" b="1" baseline="-25000">
                <a:solidFill>
                  <a:srgbClr val="000000"/>
                </a:solidFill>
                <a:latin typeface="Arial" charset="0"/>
                <a:ea typeface="ＭＳ Ｐゴシック" charset="-128"/>
              </a:rPr>
              <a:t>3</a:t>
            </a:r>
            <a:r>
              <a:rPr lang="en-US" altLang="en-US" b="1">
                <a:solidFill>
                  <a:srgbClr val="000000"/>
                </a:solidFill>
                <a:latin typeface="Arial" charset="0"/>
                <a:ea typeface="ＭＳ Ｐゴシック" charset="-128"/>
              </a:rPr>
              <a:t> </a:t>
            </a:r>
          </a:p>
          <a:p>
            <a:pPr algn="ctr" eaLnBrk="1" hangingPunct="1"/>
            <a:r>
              <a:rPr lang="en-US" altLang="en-US" b="1">
                <a:solidFill>
                  <a:srgbClr val="000000"/>
                </a:solidFill>
                <a:latin typeface="Arial" charset="0"/>
                <a:ea typeface="ＭＳ Ｐゴシック" charset="-128"/>
              </a:rPr>
              <a:t>(an inactive form)</a:t>
            </a:r>
          </a:p>
        </p:txBody>
      </p:sp>
      <p:grpSp>
        <p:nvGrpSpPr>
          <p:cNvPr id="5" name="Group 17"/>
          <p:cNvGrpSpPr>
            <a:grpSpLocks/>
          </p:cNvGrpSpPr>
          <p:nvPr/>
        </p:nvGrpSpPr>
        <p:grpSpPr bwMode="auto">
          <a:xfrm>
            <a:off x="5286375" y="3957638"/>
            <a:ext cx="2044700" cy="806450"/>
            <a:chOff x="3330" y="2493"/>
            <a:chExt cx="1288" cy="508"/>
          </a:xfrm>
        </p:grpSpPr>
        <p:sp>
          <p:nvSpPr>
            <p:cNvPr id="27672" name="Text Box 18"/>
            <p:cNvSpPr txBox="1">
              <a:spLocks noChangeArrowheads="1"/>
            </p:cNvSpPr>
            <p:nvPr/>
          </p:nvSpPr>
          <p:spPr bwMode="auto">
            <a:xfrm>
              <a:off x="3538" y="2649"/>
              <a:ext cx="10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a:solidFill>
                    <a:srgbClr val="000000"/>
                  </a:solidFill>
                  <a:latin typeface="Arial" charset="0"/>
                  <a:ea typeface="ＭＳ Ｐゴシック" charset="-128"/>
                </a:rPr>
                <a:t>Hydroxylation</a:t>
              </a:r>
            </a:p>
          </p:txBody>
        </p:sp>
        <p:pic>
          <p:nvPicPr>
            <p:cNvPr id="27673" name="Picture 19" descr="16696_f1109a cop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0" y="2493"/>
              <a:ext cx="29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0"/>
          <p:cNvGrpSpPr>
            <a:grpSpLocks/>
          </p:cNvGrpSpPr>
          <p:nvPr/>
        </p:nvGrpSpPr>
        <p:grpSpPr bwMode="auto">
          <a:xfrm>
            <a:off x="5745163" y="2568575"/>
            <a:ext cx="1349375" cy="885825"/>
            <a:chOff x="3619" y="1618"/>
            <a:chExt cx="850" cy="558"/>
          </a:xfrm>
        </p:grpSpPr>
        <p:sp>
          <p:nvSpPr>
            <p:cNvPr id="27670" name="Text Box 21"/>
            <p:cNvSpPr txBox="1">
              <a:spLocks noChangeArrowheads="1"/>
            </p:cNvSpPr>
            <p:nvPr/>
          </p:nvSpPr>
          <p:spPr bwMode="auto">
            <a:xfrm>
              <a:off x="3917" y="1618"/>
              <a:ext cx="5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a:solidFill>
                    <a:srgbClr val="000000"/>
                  </a:solidFill>
                  <a:latin typeface="Arial" charset="0"/>
                  <a:ea typeface="ＭＳ Ｐゴシック" charset="-128"/>
                </a:rPr>
                <a:t>Foods</a:t>
              </a:r>
            </a:p>
          </p:txBody>
        </p:sp>
        <p:pic>
          <p:nvPicPr>
            <p:cNvPr id="27671" name="Picture 22" descr="16696_f1109a"/>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9" y="1629"/>
              <a:ext cx="293"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3"/>
          <p:cNvGrpSpPr>
            <a:grpSpLocks/>
          </p:cNvGrpSpPr>
          <p:nvPr/>
        </p:nvGrpSpPr>
        <p:grpSpPr bwMode="auto">
          <a:xfrm>
            <a:off x="1828800" y="0"/>
            <a:ext cx="5176838" cy="3962400"/>
            <a:chOff x="1152" y="0"/>
            <a:chExt cx="3261" cy="2496"/>
          </a:xfrm>
        </p:grpSpPr>
        <p:sp>
          <p:nvSpPr>
            <p:cNvPr id="27668" name="Text Box 24"/>
            <p:cNvSpPr txBox="1">
              <a:spLocks noChangeArrowheads="1"/>
            </p:cNvSpPr>
            <p:nvPr/>
          </p:nvSpPr>
          <p:spPr bwMode="auto">
            <a:xfrm>
              <a:off x="2582" y="15"/>
              <a:ext cx="1831"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a:solidFill>
                    <a:srgbClr val="000000"/>
                  </a:solidFill>
                  <a:latin typeface="Arial" charset="0"/>
                  <a:ea typeface="ＭＳ Ｐゴシック" charset="-128"/>
                </a:rPr>
                <a:t>In the skin: </a:t>
              </a:r>
            </a:p>
            <a:p>
              <a:pPr algn="ctr" eaLnBrk="1" hangingPunct="1"/>
              <a:r>
                <a:rPr lang="en-US" altLang="en-US" b="1">
                  <a:solidFill>
                    <a:srgbClr val="000000"/>
                  </a:solidFill>
                  <a:latin typeface="Arial" charset="0"/>
                  <a:ea typeface="ＭＳ Ｐゴシック" charset="-128"/>
                </a:rPr>
                <a:t>7-dehydrocholesterol </a:t>
              </a:r>
            </a:p>
            <a:p>
              <a:pPr algn="ctr" eaLnBrk="1" hangingPunct="1"/>
              <a:r>
                <a:rPr lang="en-US" altLang="en-US" b="1">
                  <a:solidFill>
                    <a:srgbClr val="000000"/>
                  </a:solidFill>
                  <a:latin typeface="Arial" charset="0"/>
                  <a:ea typeface="ＭＳ Ｐゴシック" charset="-128"/>
                </a:rPr>
                <a:t>(a precursor made in the liver from cholesterol)</a:t>
              </a:r>
            </a:p>
          </p:txBody>
        </p:sp>
        <p:pic>
          <p:nvPicPr>
            <p:cNvPr id="27669" name="Picture 25" descr="16696_f1109a copy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0"/>
              <a:ext cx="1248"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46" name="Text Box 26"/>
          <p:cNvSpPr txBox="1">
            <a:spLocks noChangeArrowheads="1"/>
          </p:cNvSpPr>
          <p:nvPr/>
        </p:nvSpPr>
        <p:spPr bwMode="auto">
          <a:xfrm>
            <a:off x="4716463" y="2068513"/>
            <a:ext cx="1671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a:solidFill>
                  <a:srgbClr val="000000"/>
                </a:solidFill>
                <a:latin typeface="Arial" charset="0"/>
                <a:ea typeface="ＭＳ Ｐゴシック" charset="-128"/>
              </a:rPr>
              <a:t>Previtamin D</a:t>
            </a:r>
            <a:r>
              <a:rPr lang="en-US" altLang="en-US" b="1" baseline="-25000">
                <a:solidFill>
                  <a:srgbClr val="000000"/>
                </a:solidFill>
                <a:latin typeface="Arial" charset="0"/>
                <a:ea typeface="ＭＳ Ｐゴシック" charset="-128"/>
              </a:rPr>
              <a:t>3</a:t>
            </a:r>
          </a:p>
        </p:txBody>
      </p:sp>
      <p:pic>
        <p:nvPicPr>
          <p:cNvPr id="56347" name="Picture 27" descr="16696_f1109a copy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7800" y="2362200"/>
            <a:ext cx="44608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8" name="Text Box 28"/>
          <p:cNvSpPr txBox="1">
            <a:spLocks noChangeArrowheads="1"/>
          </p:cNvSpPr>
          <p:nvPr/>
        </p:nvSpPr>
        <p:spPr bwMode="auto">
          <a:xfrm>
            <a:off x="4259263" y="4649788"/>
            <a:ext cx="2586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a:solidFill>
                  <a:srgbClr val="000000"/>
                </a:solidFill>
                <a:latin typeface="Arial" charset="0"/>
                <a:ea typeface="ＭＳ Ｐゴシック" charset="-128"/>
              </a:rPr>
              <a:t>25-hydroxy vitamin D</a:t>
            </a:r>
            <a:r>
              <a:rPr lang="en-US" altLang="en-US" b="1" baseline="-25000">
                <a:solidFill>
                  <a:srgbClr val="000000"/>
                </a:solidFill>
                <a:latin typeface="Arial" charset="0"/>
                <a:ea typeface="ＭＳ Ｐゴシック" charset="-128"/>
              </a:rPr>
              <a:t>3</a:t>
            </a:r>
          </a:p>
        </p:txBody>
      </p:sp>
      <p:grpSp>
        <p:nvGrpSpPr>
          <p:cNvPr id="8" name="Group 29"/>
          <p:cNvGrpSpPr>
            <a:grpSpLocks/>
          </p:cNvGrpSpPr>
          <p:nvPr/>
        </p:nvGrpSpPr>
        <p:grpSpPr bwMode="auto">
          <a:xfrm>
            <a:off x="5257800" y="4876800"/>
            <a:ext cx="2073275" cy="1084263"/>
            <a:chOff x="3312" y="3072"/>
            <a:chExt cx="1306" cy="683"/>
          </a:xfrm>
        </p:grpSpPr>
        <p:sp>
          <p:nvSpPr>
            <p:cNvPr id="27666" name="Text Box 30"/>
            <p:cNvSpPr txBox="1">
              <a:spLocks noChangeArrowheads="1"/>
            </p:cNvSpPr>
            <p:nvPr/>
          </p:nvSpPr>
          <p:spPr bwMode="auto">
            <a:xfrm>
              <a:off x="3538" y="3321"/>
              <a:ext cx="10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r>
                <a:rPr lang="en-US" altLang="en-US" b="1">
                  <a:solidFill>
                    <a:srgbClr val="000000"/>
                  </a:solidFill>
                  <a:latin typeface="Arial" charset="0"/>
                  <a:ea typeface="ＭＳ Ｐゴシック" charset="-128"/>
                </a:rPr>
                <a:t>Hydroxylation</a:t>
              </a:r>
            </a:p>
          </p:txBody>
        </p:sp>
        <p:pic>
          <p:nvPicPr>
            <p:cNvPr id="27667" name="Picture 31" descr="16696_f1109a copy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2" y="3072"/>
              <a:ext cx="281" cy="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42896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a:t>Vitamin D</a:t>
            </a:r>
          </a:p>
        </p:txBody>
      </p:sp>
      <p:sp>
        <p:nvSpPr>
          <p:cNvPr id="28675" name="Rectangle 3"/>
          <p:cNvSpPr>
            <a:spLocks noGrp="1" noChangeArrowheads="1"/>
          </p:cNvSpPr>
          <p:nvPr>
            <p:ph type="body" idx="1"/>
          </p:nvPr>
        </p:nvSpPr>
        <p:spPr/>
        <p:txBody>
          <a:bodyPr>
            <a:normAutofit lnSpcReduction="10000"/>
          </a:bodyPr>
          <a:lstStyle/>
          <a:p>
            <a:pPr eaLnBrk="1" hangingPunct="1">
              <a:lnSpc>
                <a:spcPct val="90000"/>
              </a:lnSpc>
            </a:pPr>
            <a:r>
              <a:rPr lang="en-US" altLang="en-US" dirty="0"/>
              <a:t>Roles in the Body</a:t>
            </a:r>
          </a:p>
          <a:p>
            <a:pPr lvl="1" eaLnBrk="1" hangingPunct="1">
              <a:lnSpc>
                <a:spcPct val="90000"/>
              </a:lnSpc>
            </a:pPr>
            <a:r>
              <a:rPr lang="en-US" altLang="en-US" sz="2800" b="1" dirty="0">
                <a:solidFill>
                  <a:schemeClr val="accent2"/>
                </a:solidFill>
              </a:rPr>
              <a:t>Vitamin D in Bone Growth</a:t>
            </a:r>
          </a:p>
          <a:p>
            <a:pPr lvl="2" eaLnBrk="1" hangingPunct="1">
              <a:lnSpc>
                <a:spcPct val="90000"/>
              </a:lnSpc>
            </a:pPr>
            <a:r>
              <a:rPr lang="en-US" altLang="en-US" sz="2800" dirty="0"/>
              <a:t>Helps to maintain blood levels of calcium and phosphorus</a:t>
            </a:r>
          </a:p>
          <a:p>
            <a:pPr lvl="2" eaLnBrk="1" hangingPunct="1">
              <a:lnSpc>
                <a:spcPct val="90000"/>
              </a:lnSpc>
            </a:pPr>
            <a:r>
              <a:rPr lang="en-US" altLang="en-US" sz="2800" dirty="0"/>
              <a:t>Works in combination with other nutrients and hormones</a:t>
            </a:r>
          </a:p>
          <a:p>
            <a:pPr lvl="3" eaLnBrk="1" hangingPunct="1">
              <a:lnSpc>
                <a:spcPct val="90000"/>
              </a:lnSpc>
            </a:pPr>
            <a:r>
              <a:rPr lang="en-US" altLang="en-US" sz="2800" dirty="0"/>
              <a:t>Vitamin A, vitamin C, vitamin K</a:t>
            </a:r>
          </a:p>
          <a:p>
            <a:pPr lvl="3" eaLnBrk="1" hangingPunct="1">
              <a:lnSpc>
                <a:spcPct val="90000"/>
              </a:lnSpc>
            </a:pPr>
            <a:r>
              <a:rPr lang="en-US" altLang="en-US" sz="2800" dirty="0" smtClean="0"/>
              <a:t>Parathyroid hormone </a:t>
            </a:r>
            <a:r>
              <a:rPr lang="en-US" altLang="en-US" sz="2800" dirty="0"/>
              <a:t>and calcitonin</a:t>
            </a:r>
          </a:p>
          <a:p>
            <a:pPr lvl="3" eaLnBrk="1" hangingPunct="1">
              <a:lnSpc>
                <a:spcPct val="90000"/>
              </a:lnSpc>
            </a:pPr>
            <a:r>
              <a:rPr lang="en-US" altLang="en-US" sz="2800" dirty="0"/>
              <a:t>Collagen</a:t>
            </a:r>
          </a:p>
          <a:p>
            <a:pPr lvl="3" eaLnBrk="1" hangingPunct="1">
              <a:lnSpc>
                <a:spcPct val="90000"/>
              </a:lnSpc>
            </a:pPr>
            <a:r>
              <a:rPr lang="en-US" altLang="en-US" sz="2800" dirty="0"/>
              <a:t>Calcium, phosphorus, magnesium, and fluoride</a:t>
            </a:r>
          </a:p>
        </p:txBody>
      </p:sp>
    </p:spTree>
    <p:extLst>
      <p:ext uri="{BB962C8B-B14F-4D97-AF65-F5344CB8AC3E}">
        <p14:creationId xmlns:p14="http://schemas.microsoft.com/office/powerpoint/2010/main" val="2018587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839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3505200"/>
            <a:ext cx="1882775" cy="461963"/>
          </a:xfrm>
          <a:prstGeom prst="rect">
            <a:avLst/>
          </a:prstGeom>
          <a:noFill/>
          <a:ln>
            <a:solidFill>
              <a:schemeClr val="tx2">
                <a:lumMod val="10000"/>
              </a:schemeClr>
            </a:solidFill>
          </a:ln>
        </p:spPr>
        <p:txBody>
          <a:bodyPr wrap="none">
            <a:spAutoFit/>
          </a:bodyPr>
          <a:lstStyle/>
          <a:p>
            <a:pPr>
              <a:defRPr/>
            </a:pPr>
            <a:r>
              <a:rPr lang="en-US" sz="2400" b="1" dirty="0">
                <a:solidFill>
                  <a:srgbClr val="FF0000"/>
                </a:solidFill>
                <a:latin typeface="Verdana" pitchFamily="34" charset="0"/>
              </a:rPr>
              <a:t>Vitamin D</a:t>
            </a:r>
          </a:p>
        </p:txBody>
      </p:sp>
      <p:cxnSp>
        <p:nvCxnSpPr>
          <p:cNvPr id="29700" name="Straight Arrow Connector 4"/>
          <p:cNvCxnSpPr>
            <a:cxnSpLocks noChangeShapeType="1"/>
          </p:cNvCxnSpPr>
          <p:nvPr/>
        </p:nvCxnSpPr>
        <p:spPr bwMode="auto">
          <a:xfrm flipV="1">
            <a:off x="1905000" y="2819400"/>
            <a:ext cx="1600200" cy="533400"/>
          </a:xfrm>
          <a:prstGeom prst="straightConnector1">
            <a:avLst/>
          </a:prstGeom>
          <a:noFill/>
          <a:ln w="25400">
            <a:solidFill>
              <a:schemeClr val="tx1"/>
            </a:solidFill>
            <a:round/>
            <a:headEnd/>
            <a:tailEnd type="arrow" w="med" len="med"/>
          </a:ln>
        </p:spPr>
      </p:cxnSp>
      <p:sp>
        <p:nvSpPr>
          <p:cNvPr id="8" name="Right Arrow 7"/>
          <p:cNvSpPr/>
          <p:nvPr/>
        </p:nvSpPr>
        <p:spPr bwMode="auto">
          <a:xfrm rot="20069799">
            <a:off x="2133600" y="2819400"/>
            <a:ext cx="1143000" cy="457200"/>
          </a:xfrm>
          <a:prstGeom prst="rightArrow">
            <a:avLst/>
          </a:prstGeom>
          <a:solidFill>
            <a:srgbClr val="FF0000"/>
          </a:solidFill>
          <a:ln w="9525" cap="flat" cmpd="sng" algn="ctr">
            <a:solidFill>
              <a:schemeClr val="tx2">
                <a:lumMod val="10000"/>
              </a:schemeClr>
            </a:solidFill>
            <a:prstDash val="solid"/>
            <a:round/>
            <a:headEnd type="none" w="med" len="med"/>
            <a:tailEnd type="none" w="med" len="med"/>
          </a:ln>
          <a:effectLst/>
        </p:spPr>
        <p:txBody>
          <a:bodyPr/>
          <a:lstStyle/>
          <a:p>
            <a:pPr>
              <a:defRPr/>
            </a:pPr>
            <a:endParaRPr lang="en-US">
              <a:latin typeface="Verdana" pitchFamily="34" charset="0"/>
            </a:endParaRPr>
          </a:p>
        </p:txBody>
      </p:sp>
      <p:sp>
        <p:nvSpPr>
          <p:cNvPr id="9" name="Right Arrow 8"/>
          <p:cNvSpPr/>
          <p:nvPr/>
        </p:nvSpPr>
        <p:spPr bwMode="auto">
          <a:xfrm rot="2427057">
            <a:off x="2097088" y="4221163"/>
            <a:ext cx="979487" cy="485775"/>
          </a:xfrm>
          <a:prstGeom prst="rightArrow">
            <a:avLst/>
          </a:prstGeom>
          <a:solidFill>
            <a:srgbClr val="FF0000"/>
          </a:solidFill>
          <a:ln w="9525" cap="flat" cmpd="sng" algn="ctr">
            <a:solidFill>
              <a:schemeClr val="tx2">
                <a:lumMod val="10000"/>
              </a:schemeClr>
            </a:solidFill>
            <a:prstDash val="solid"/>
            <a:round/>
            <a:headEnd type="none" w="med" len="med"/>
            <a:tailEnd type="none" w="med" len="med"/>
          </a:ln>
          <a:effectLst/>
        </p:spPr>
        <p:txBody>
          <a:bodyPr/>
          <a:lstStyle/>
          <a:p>
            <a:pPr>
              <a:defRPr/>
            </a:pPr>
            <a:endParaRPr lang="en-US">
              <a:latin typeface="Verdana" pitchFamily="34" charset="0"/>
            </a:endParaRPr>
          </a:p>
        </p:txBody>
      </p:sp>
    </p:spTree>
    <p:extLst>
      <p:ext uri="{BB962C8B-B14F-4D97-AF65-F5344CB8AC3E}">
        <p14:creationId xmlns:p14="http://schemas.microsoft.com/office/powerpoint/2010/main" val="1891653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Vitamin D</a:t>
            </a:r>
          </a:p>
        </p:txBody>
      </p:sp>
      <p:sp>
        <p:nvSpPr>
          <p:cNvPr id="30723" name="Rectangle 3"/>
          <p:cNvSpPr>
            <a:spLocks noGrp="1" noChangeArrowheads="1"/>
          </p:cNvSpPr>
          <p:nvPr>
            <p:ph type="body" idx="1"/>
          </p:nvPr>
        </p:nvSpPr>
        <p:spPr/>
        <p:txBody>
          <a:bodyPr/>
          <a:lstStyle/>
          <a:p>
            <a:pPr eaLnBrk="1" hangingPunct="1"/>
            <a:r>
              <a:rPr lang="en-US" altLang="en-US"/>
              <a:t>Roles in the Body</a:t>
            </a:r>
          </a:p>
          <a:p>
            <a:pPr lvl="1" eaLnBrk="1" hangingPunct="1"/>
            <a:r>
              <a:rPr lang="en-US" altLang="en-US" sz="2800"/>
              <a:t>Vitamin D in Other Roles</a:t>
            </a:r>
          </a:p>
          <a:p>
            <a:pPr lvl="2" eaLnBrk="1" hangingPunct="1"/>
            <a:r>
              <a:rPr lang="en-US" altLang="en-US" sz="2800"/>
              <a:t>Immune system</a:t>
            </a:r>
          </a:p>
          <a:p>
            <a:pPr lvl="2" eaLnBrk="1" hangingPunct="1"/>
            <a:r>
              <a:rPr lang="en-US" altLang="en-US" sz="2800"/>
              <a:t>Brain and nervous system</a:t>
            </a:r>
          </a:p>
          <a:p>
            <a:pPr lvl="2" eaLnBrk="1" hangingPunct="1"/>
            <a:r>
              <a:rPr lang="en-US" altLang="en-US" sz="2800"/>
              <a:t>Pancreas, skin, muscles, cartilage, and reproductive organs</a:t>
            </a:r>
          </a:p>
        </p:txBody>
      </p:sp>
    </p:spTree>
    <p:extLst>
      <p:ext uri="{BB962C8B-B14F-4D97-AF65-F5344CB8AC3E}">
        <p14:creationId xmlns:p14="http://schemas.microsoft.com/office/powerpoint/2010/main" val="731922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Vitamin D</a:t>
            </a:r>
          </a:p>
        </p:txBody>
      </p:sp>
      <p:sp>
        <p:nvSpPr>
          <p:cNvPr id="31747" name="Rectangle 3"/>
          <p:cNvSpPr>
            <a:spLocks noGrp="1" noChangeArrowheads="1"/>
          </p:cNvSpPr>
          <p:nvPr>
            <p:ph type="body" idx="1"/>
          </p:nvPr>
        </p:nvSpPr>
        <p:spPr/>
        <p:txBody>
          <a:bodyPr/>
          <a:lstStyle/>
          <a:p>
            <a:pPr eaLnBrk="1" hangingPunct="1"/>
            <a:r>
              <a:rPr lang="en-US" altLang="en-US"/>
              <a:t>Vitamin D Deficiency</a:t>
            </a:r>
          </a:p>
          <a:p>
            <a:pPr lvl="1" eaLnBrk="1" hangingPunct="1"/>
            <a:r>
              <a:rPr lang="en-US" altLang="en-US" sz="2800"/>
              <a:t>Factors that contribute to deficiency</a:t>
            </a:r>
          </a:p>
          <a:p>
            <a:pPr lvl="2" eaLnBrk="1" hangingPunct="1"/>
            <a:r>
              <a:rPr lang="en-US" altLang="en-US" sz="2800"/>
              <a:t>Dark skin</a:t>
            </a:r>
          </a:p>
          <a:p>
            <a:pPr lvl="2" eaLnBrk="1" hangingPunct="1"/>
            <a:endParaRPr lang="en-US" altLang="en-US" sz="900"/>
          </a:p>
          <a:p>
            <a:pPr lvl="2" eaLnBrk="1" hangingPunct="1"/>
            <a:r>
              <a:rPr lang="en-US" altLang="en-US" sz="2800"/>
              <a:t>Breastfeeding without supplementation</a:t>
            </a:r>
          </a:p>
          <a:p>
            <a:pPr lvl="2" eaLnBrk="1" hangingPunct="1"/>
            <a:endParaRPr lang="en-US" altLang="en-US" sz="900"/>
          </a:p>
          <a:p>
            <a:pPr lvl="2" eaLnBrk="1" hangingPunct="1"/>
            <a:r>
              <a:rPr lang="en-US" altLang="en-US" sz="2800" b="1">
                <a:solidFill>
                  <a:schemeClr val="accent2"/>
                </a:solidFill>
              </a:rPr>
              <a:t>Lack of sunlight</a:t>
            </a:r>
          </a:p>
          <a:p>
            <a:pPr lvl="2" eaLnBrk="1" hangingPunct="1"/>
            <a:endParaRPr lang="en-US" altLang="en-US" sz="900"/>
          </a:p>
          <a:p>
            <a:pPr lvl="2" eaLnBrk="1" hangingPunct="1"/>
            <a:r>
              <a:rPr lang="en-US" altLang="en-US" sz="2800"/>
              <a:t>Use of nonfortified milk</a:t>
            </a:r>
          </a:p>
        </p:txBody>
      </p:sp>
    </p:spTree>
    <p:extLst>
      <p:ext uri="{BB962C8B-B14F-4D97-AF65-F5344CB8AC3E}">
        <p14:creationId xmlns:p14="http://schemas.microsoft.com/office/powerpoint/2010/main" val="44952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a:t>Vitamin D Deficiency</a:t>
            </a:r>
          </a:p>
        </p:txBody>
      </p:sp>
      <p:sp>
        <p:nvSpPr>
          <p:cNvPr id="32771" name="Rectangle 3"/>
          <p:cNvSpPr>
            <a:spLocks noGrp="1" noChangeArrowheads="1"/>
          </p:cNvSpPr>
          <p:nvPr>
            <p:ph type="body" idx="1"/>
          </p:nvPr>
        </p:nvSpPr>
        <p:spPr>
          <a:xfrm>
            <a:off x="457200" y="1371600"/>
            <a:ext cx="8686800" cy="4530725"/>
          </a:xfrm>
        </p:spPr>
        <p:txBody>
          <a:bodyPr>
            <a:normAutofit lnSpcReduction="10000"/>
          </a:bodyPr>
          <a:lstStyle/>
          <a:p>
            <a:pPr lvl="1" eaLnBrk="1" hangingPunct="1">
              <a:lnSpc>
                <a:spcPct val="90000"/>
              </a:lnSpc>
            </a:pPr>
            <a:r>
              <a:rPr lang="en-US" altLang="en-US" sz="2800" b="1">
                <a:solidFill>
                  <a:schemeClr val="accent2"/>
                </a:solidFill>
              </a:rPr>
              <a:t>Rickets</a:t>
            </a:r>
          </a:p>
          <a:p>
            <a:pPr lvl="2" eaLnBrk="1" hangingPunct="1">
              <a:lnSpc>
                <a:spcPct val="90000"/>
              </a:lnSpc>
            </a:pPr>
            <a:r>
              <a:rPr lang="en-US" altLang="en-US" sz="2400" b="1">
                <a:solidFill>
                  <a:schemeClr val="accent2"/>
                </a:solidFill>
              </a:rPr>
              <a:t>Affects mainly children worldwide</a:t>
            </a:r>
          </a:p>
          <a:p>
            <a:pPr lvl="2" eaLnBrk="1" hangingPunct="1">
              <a:lnSpc>
                <a:spcPct val="90000"/>
              </a:lnSpc>
            </a:pPr>
            <a:r>
              <a:rPr lang="en-US" altLang="en-US" sz="2400"/>
              <a:t>Deficiency symptoms</a:t>
            </a:r>
          </a:p>
          <a:p>
            <a:pPr lvl="3" eaLnBrk="1" hangingPunct="1">
              <a:lnSpc>
                <a:spcPct val="90000"/>
              </a:lnSpc>
            </a:pPr>
            <a:r>
              <a:rPr lang="en-US" altLang="en-US" sz="2400"/>
              <a:t>Inadequate calcification of bones</a:t>
            </a:r>
          </a:p>
          <a:p>
            <a:pPr lvl="3" eaLnBrk="1" hangingPunct="1">
              <a:lnSpc>
                <a:spcPct val="90000"/>
              </a:lnSpc>
            </a:pPr>
            <a:endParaRPr lang="en-US" altLang="en-US" sz="800"/>
          </a:p>
          <a:p>
            <a:pPr lvl="3" eaLnBrk="1" hangingPunct="1">
              <a:lnSpc>
                <a:spcPct val="90000"/>
              </a:lnSpc>
            </a:pPr>
            <a:r>
              <a:rPr lang="en-US" altLang="en-US" sz="2400"/>
              <a:t>Growth retardation</a:t>
            </a:r>
          </a:p>
          <a:p>
            <a:pPr lvl="3" eaLnBrk="1" hangingPunct="1">
              <a:lnSpc>
                <a:spcPct val="90000"/>
              </a:lnSpc>
            </a:pPr>
            <a:endParaRPr lang="en-US" altLang="en-US" sz="800"/>
          </a:p>
          <a:p>
            <a:pPr lvl="3" eaLnBrk="1" hangingPunct="1">
              <a:lnSpc>
                <a:spcPct val="90000"/>
              </a:lnSpc>
            </a:pPr>
            <a:r>
              <a:rPr lang="en-US" altLang="en-US" sz="2400"/>
              <a:t>Misshapen bones- bowing of the legs</a:t>
            </a:r>
          </a:p>
          <a:p>
            <a:pPr lvl="3" eaLnBrk="1" hangingPunct="1">
              <a:lnSpc>
                <a:spcPct val="90000"/>
              </a:lnSpc>
            </a:pPr>
            <a:endParaRPr lang="en-US" altLang="en-US" sz="800"/>
          </a:p>
          <a:p>
            <a:pPr lvl="3" eaLnBrk="1" hangingPunct="1">
              <a:lnSpc>
                <a:spcPct val="90000"/>
              </a:lnSpc>
            </a:pPr>
            <a:r>
              <a:rPr lang="en-US" altLang="en-US" sz="2400"/>
              <a:t>Enlargement of the ends of long bones</a:t>
            </a:r>
          </a:p>
          <a:p>
            <a:pPr lvl="3" eaLnBrk="1" hangingPunct="1">
              <a:lnSpc>
                <a:spcPct val="90000"/>
              </a:lnSpc>
            </a:pPr>
            <a:endParaRPr lang="en-US" altLang="en-US" sz="800"/>
          </a:p>
          <a:p>
            <a:pPr lvl="3" eaLnBrk="1" hangingPunct="1">
              <a:lnSpc>
                <a:spcPct val="90000"/>
              </a:lnSpc>
            </a:pPr>
            <a:r>
              <a:rPr lang="en-US" altLang="en-US" sz="2400"/>
              <a:t>Deformities of ribs, </a:t>
            </a:r>
          </a:p>
          <a:p>
            <a:pPr lvl="3" eaLnBrk="1" hangingPunct="1">
              <a:lnSpc>
                <a:spcPct val="90000"/>
              </a:lnSpc>
            </a:pPr>
            <a:r>
              <a:rPr lang="en-US" altLang="en-US" sz="2400"/>
              <a:t>Lax muscles (resulting in a protruding abdomen) and muscle spasms</a:t>
            </a:r>
          </a:p>
        </p:txBody>
      </p:sp>
    </p:spTree>
    <p:extLst>
      <p:ext uri="{BB962C8B-B14F-4D97-AF65-F5344CB8AC3E}">
        <p14:creationId xmlns:p14="http://schemas.microsoft.com/office/powerpoint/2010/main" val="1745884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4000"/>
              <a:t>Vitamin D Deficiency</a:t>
            </a:r>
          </a:p>
        </p:txBody>
      </p:sp>
      <p:sp>
        <p:nvSpPr>
          <p:cNvPr id="34819" name="Rectangle 3"/>
          <p:cNvSpPr>
            <a:spLocks noGrp="1" noChangeArrowheads="1"/>
          </p:cNvSpPr>
          <p:nvPr>
            <p:ph type="body" idx="1"/>
          </p:nvPr>
        </p:nvSpPr>
        <p:spPr/>
        <p:txBody>
          <a:bodyPr/>
          <a:lstStyle/>
          <a:p>
            <a:pPr lvl="1" eaLnBrk="1" hangingPunct="1"/>
            <a:r>
              <a:rPr lang="en-US" altLang="en-US" sz="3200" b="1">
                <a:solidFill>
                  <a:schemeClr val="accent2"/>
                </a:solidFill>
              </a:rPr>
              <a:t>Osteomalacia</a:t>
            </a:r>
          </a:p>
          <a:p>
            <a:pPr lvl="2" eaLnBrk="1" hangingPunct="1"/>
            <a:r>
              <a:rPr lang="en-US" altLang="en-US" sz="2800"/>
              <a:t>Affects adults</a:t>
            </a:r>
          </a:p>
          <a:p>
            <a:pPr lvl="2" eaLnBrk="1" hangingPunct="1"/>
            <a:endParaRPr lang="en-US" altLang="en-US" sz="900"/>
          </a:p>
          <a:p>
            <a:pPr lvl="2" eaLnBrk="1" hangingPunct="1"/>
            <a:r>
              <a:rPr lang="en-US" altLang="en-US" sz="2800"/>
              <a:t>Soft, flexible, brittle, deformed bones</a:t>
            </a:r>
          </a:p>
          <a:p>
            <a:pPr lvl="2" eaLnBrk="1" hangingPunct="1"/>
            <a:endParaRPr lang="en-US" altLang="en-US" sz="900"/>
          </a:p>
          <a:p>
            <a:pPr lvl="2" eaLnBrk="1" hangingPunct="1"/>
            <a:r>
              <a:rPr lang="en-US" altLang="en-US" sz="2800"/>
              <a:t>Progressive weakness</a:t>
            </a:r>
          </a:p>
          <a:p>
            <a:pPr lvl="2" eaLnBrk="1" hangingPunct="1"/>
            <a:endParaRPr lang="en-US" altLang="en-US" sz="900"/>
          </a:p>
          <a:p>
            <a:pPr lvl="2" eaLnBrk="1" hangingPunct="1"/>
            <a:r>
              <a:rPr lang="en-US" altLang="en-US" sz="2800"/>
              <a:t>Pain in pelvis, lower back, and legs</a:t>
            </a:r>
          </a:p>
        </p:txBody>
      </p:sp>
    </p:spTree>
    <p:extLst>
      <p:ext uri="{BB962C8B-B14F-4D97-AF65-F5344CB8AC3E}">
        <p14:creationId xmlns:p14="http://schemas.microsoft.com/office/powerpoint/2010/main" val="2602518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4000"/>
              <a:t>Vitamin D Deficiency</a:t>
            </a:r>
          </a:p>
        </p:txBody>
      </p:sp>
      <p:sp>
        <p:nvSpPr>
          <p:cNvPr id="35843" name="Rectangle 3"/>
          <p:cNvSpPr>
            <a:spLocks noGrp="1" noChangeArrowheads="1"/>
          </p:cNvSpPr>
          <p:nvPr>
            <p:ph type="body" idx="1"/>
          </p:nvPr>
        </p:nvSpPr>
        <p:spPr/>
        <p:txBody>
          <a:bodyPr>
            <a:normAutofit fontScale="92500" lnSpcReduction="20000"/>
          </a:bodyPr>
          <a:lstStyle/>
          <a:p>
            <a:pPr lvl="1" eaLnBrk="1" hangingPunct="1"/>
            <a:r>
              <a:rPr lang="en-US" altLang="en-US" sz="3200" b="1" dirty="0">
                <a:solidFill>
                  <a:schemeClr val="accent2"/>
                </a:solidFill>
              </a:rPr>
              <a:t>Osteoporosis</a:t>
            </a:r>
          </a:p>
          <a:p>
            <a:pPr lvl="2" eaLnBrk="1" hangingPunct="1"/>
            <a:r>
              <a:rPr lang="en-US" altLang="en-US" sz="2400" dirty="0"/>
              <a:t>Loss of calcium from the bones due to inadequate synthesis of vitamin D</a:t>
            </a:r>
          </a:p>
          <a:p>
            <a:pPr lvl="2" eaLnBrk="1" hangingPunct="1"/>
            <a:r>
              <a:rPr lang="en-US" altLang="en-US" sz="2400" dirty="0"/>
              <a:t>Results in a reduced bone </a:t>
            </a:r>
            <a:r>
              <a:rPr lang="en-US" altLang="en-US" sz="2400" dirty="0" smtClean="0"/>
              <a:t>density</a:t>
            </a:r>
          </a:p>
          <a:p>
            <a:pPr lvl="2" eaLnBrk="1" hangingPunct="1"/>
            <a:r>
              <a:rPr lang="en-US" altLang="en-US" sz="3000" b="1" dirty="0" smtClean="0">
                <a:solidFill>
                  <a:srgbClr val="FF0000"/>
                </a:solidFill>
              </a:rPr>
              <a:t>How can vitamin D affect the bone mineralization?</a:t>
            </a:r>
            <a:endParaRPr lang="en-US" altLang="en-US" sz="3000" b="1" dirty="0">
              <a:solidFill>
                <a:srgbClr val="FF0000"/>
              </a:solidFill>
            </a:endParaRPr>
          </a:p>
          <a:p>
            <a:pPr lvl="2" eaLnBrk="1" hangingPunct="1"/>
            <a:endParaRPr lang="en-US" altLang="en-US" sz="2400" dirty="0"/>
          </a:p>
          <a:p>
            <a:pPr lvl="1" eaLnBrk="1" hangingPunct="1"/>
            <a:r>
              <a:rPr lang="en-US" altLang="en-US" sz="2800" dirty="0"/>
              <a:t>The Elderly</a:t>
            </a:r>
          </a:p>
          <a:p>
            <a:pPr lvl="2" eaLnBrk="1" hangingPunct="1"/>
            <a:r>
              <a:rPr lang="en-US" altLang="en-US" sz="2400" dirty="0"/>
              <a:t>Deficiency is likely due to inadequate production and activation of vitamin </a:t>
            </a:r>
            <a:r>
              <a:rPr lang="en-US" altLang="en-US" sz="2400" dirty="0" smtClean="0"/>
              <a:t>D ( old skin, old liver , old kidney) , </a:t>
            </a:r>
            <a:r>
              <a:rPr lang="en-US" altLang="en-US" sz="2400" dirty="0"/>
              <a:t>a decreased consumption of milk, and having little time in the sun.</a:t>
            </a:r>
          </a:p>
          <a:p>
            <a:pPr lvl="2" eaLnBrk="1" hangingPunct="1"/>
            <a:r>
              <a:rPr lang="en-US" altLang="en-US" sz="2400" dirty="0"/>
              <a:t>There is an increased risk for bone loss and fractures.</a:t>
            </a:r>
          </a:p>
        </p:txBody>
      </p:sp>
    </p:spTree>
    <p:extLst>
      <p:ext uri="{BB962C8B-B14F-4D97-AF65-F5344CB8AC3E}">
        <p14:creationId xmlns:p14="http://schemas.microsoft.com/office/powerpoint/2010/main" val="1750920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t>Vitamin A and Beta-Carotene</a:t>
            </a:r>
          </a:p>
        </p:txBody>
      </p:sp>
      <p:sp>
        <p:nvSpPr>
          <p:cNvPr id="4099" name="Rectangle 3"/>
          <p:cNvSpPr>
            <a:spLocks noGrp="1" noChangeArrowheads="1"/>
          </p:cNvSpPr>
          <p:nvPr>
            <p:ph type="body" idx="1"/>
          </p:nvPr>
        </p:nvSpPr>
        <p:spPr/>
        <p:txBody>
          <a:bodyPr/>
          <a:lstStyle/>
          <a:p>
            <a:pPr eaLnBrk="1" hangingPunct="1"/>
            <a:r>
              <a:rPr lang="en-US" altLang="en-US" sz="3000"/>
              <a:t>Also known as retinol, retinal, retinoic acid</a:t>
            </a:r>
          </a:p>
          <a:p>
            <a:pPr eaLnBrk="1" hangingPunct="1">
              <a:buFont typeface="Wingdings" charset="2"/>
              <a:buNone/>
            </a:pPr>
            <a:endParaRPr lang="en-US" altLang="en-US" sz="1000"/>
          </a:p>
          <a:p>
            <a:pPr eaLnBrk="1" hangingPunct="1"/>
            <a:r>
              <a:rPr lang="en-US" altLang="en-US" sz="3000"/>
              <a:t>Vitamin A is found in the body in compounds known as retinoids: retinol, retinal, and retinoic acid. </a:t>
            </a:r>
          </a:p>
          <a:p>
            <a:pPr eaLnBrk="1" hangingPunct="1">
              <a:buFont typeface="Wingdings" charset="2"/>
              <a:buNone/>
            </a:pPr>
            <a:endParaRPr lang="en-US" altLang="en-US" sz="1000"/>
          </a:p>
          <a:p>
            <a:pPr eaLnBrk="1" hangingPunct="1"/>
            <a:r>
              <a:rPr lang="en-US" altLang="en-US" sz="3000" b="1">
                <a:solidFill>
                  <a:schemeClr val="accent2"/>
                </a:solidFill>
              </a:rPr>
              <a:t>These have functional roles in vision, healthy epithelial cells, and growth.</a:t>
            </a:r>
            <a:r>
              <a:rPr lang="en-US" altLang="en-US" sz="3000"/>
              <a:t> </a:t>
            </a:r>
          </a:p>
        </p:txBody>
      </p:sp>
    </p:spTree>
    <p:extLst>
      <p:ext uri="{BB962C8B-B14F-4D97-AF65-F5344CB8AC3E}">
        <p14:creationId xmlns:p14="http://schemas.microsoft.com/office/powerpoint/2010/main" val="868069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t>Vitamin D Toxicity</a:t>
            </a:r>
          </a:p>
        </p:txBody>
      </p:sp>
      <p:sp>
        <p:nvSpPr>
          <p:cNvPr id="36867" name="Rectangle 3"/>
          <p:cNvSpPr>
            <a:spLocks noGrp="1" noChangeArrowheads="1"/>
          </p:cNvSpPr>
          <p:nvPr>
            <p:ph type="body" idx="1"/>
          </p:nvPr>
        </p:nvSpPr>
        <p:spPr/>
        <p:txBody>
          <a:bodyPr/>
          <a:lstStyle/>
          <a:p>
            <a:pPr lvl="1" eaLnBrk="1" hangingPunct="1"/>
            <a:r>
              <a:rPr lang="en-US" altLang="en-US"/>
              <a:t>More likely compared to other vitamins</a:t>
            </a:r>
          </a:p>
          <a:p>
            <a:pPr lvl="1" eaLnBrk="1" hangingPunct="1"/>
            <a:endParaRPr lang="en-US" altLang="en-US" sz="800"/>
          </a:p>
          <a:p>
            <a:pPr lvl="1" eaLnBrk="1" hangingPunct="1"/>
            <a:r>
              <a:rPr lang="en-US" altLang="en-US"/>
              <a:t>Vitamin D from sunlight and food is not likely to cause toxicity.</a:t>
            </a:r>
          </a:p>
          <a:p>
            <a:pPr lvl="1" eaLnBrk="1" hangingPunct="1"/>
            <a:endParaRPr lang="en-US" altLang="en-US" sz="900"/>
          </a:p>
          <a:p>
            <a:pPr lvl="1" eaLnBrk="1" hangingPunct="1"/>
            <a:r>
              <a:rPr lang="en-US" altLang="en-US"/>
              <a:t>High-dose supplements may cause toxicity.</a:t>
            </a:r>
          </a:p>
          <a:p>
            <a:pPr lvl="1" eaLnBrk="1" hangingPunct="1"/>
            <a:endParaRPr lang="en-US" altLang="en-US" sz="800"/>
          </a:p>
          <a:p>
            <a:pPr lvl="1" eaLnBrk="1" hangingPunct="1"/>
            <a:r>
              <a:rPr lang="en-US" altLang="en-US"/>
              <a:t>Toxicity symptoms</a:t>
            </a:r>
          </a:p>
          <a:p>
            <a:pPr lvl="2" eaLnBrk="1" hangingPunct="1"/>
            <a:r>
              <a:rPr lang="en-US" altLang="en-US" sz="2400"/>
              <a:t>Elevated blood calcium</a:t>
            </a:r>
          </a:p>
          <a:p>
            <a:pPr lvl="2" eaLnBrk="1" hangingPunct="1"/>
            <a:r>
              <a:rPr lang="en-US" altLang="en-US" sz="2400"/>
              <a:t>Calcification of soft tissues (blood vessels, kidneys, heart, lungs, and tissues around joints)</a:t>
            </a:r>
          </a:p>
          <a:p>
            <a:pPr lvl="2" eaLnBrk="1" hangingPunct="1"/>
            <a:r>
              <a:rPr lang="en-US" altLang="en-US" sz="2400"/>
              <a:t>Frequent urination</a:t>
            </a:r>
          </a:p>
        </p:txBody>
      </p:sp>
    </p:spTree>
    <p:extLst>
      <p:ext uri="{BB962C8B-B14F-4D97-AF65-F5344CB8AC3E}">
        <p14:creationId xmlns:p14="http://schemas.microsoft.com/office/powerpoint/2010/main" val="527247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Vitamin D</a:t>
            </a:r>
          </a:p>
        </p:txBody>
      </p:sp>
      <p:sp>
        <p:nvSpPr>
          <p:cNvPr id="37891" name="Rectangle 3"/>
          <p:cNvSpPr>
            <a:spLocks noGrp="1" noChangeArrowheads="1"/>
          </p:cNvSpPr>
          <p:nvPr>
            <p:ph type="body" idx="1"/>
          </p:nvPr>
        </p:nvSpPr>
        <p:spPr/>
        <p:txBody>
          <a:bodyPr/>
          <a:lstStyle/>
          <a:p>
            <a:pPr eaLnBrk="1" hangingPunct="1"/>
            <a:r>
              <a:rPr lang="en-US" altLang="en-US"/>
              <a:t>Vitamin D Recommendations (1997 Adequate Intake) and Sources</a:t>
            </a:r>
          </a:p>
          <a:p>
            <a:pPr lvl="1" eaLnBrk="1" hangingPunct="1"/>
            <a:r>
              <a:rPr lang="en-US" altLang="en-US"/>
              <a:t>AI 5 μg/day for adults 19-50 years old</a:t>
            </a:r>
          </a:p>
          <a:p>
            <a:pPr lvl="1" eaLnBrk="1" hangingPunct="1"/>
            <a:r>
              <a:rPr lang="en-US" altLang="en-US"/>
              <a:t>AI 10 μg/day for adults 51-70 years old</a:t>
            </a:r>
          </a:p>
          <a:p>
            <a:pPr lvl="1" eaLnBrk="1" hangingPunct="1"/>
            <a:r>
              <a:rPr lang="en-US" altLang="en-US"/>
              <a:t>AI 15 μg/day for adults if older than 70 years of age</a:t>
            </a:r>
          </a:p>
        </p:txBody>
      </p:sp>
    </p:spTree>
    <p:extLst>
      <p:ext uri="{BB962C8B-B14F-4D97-AF65-F5344CB8AC3E}">
        <p14:creationId xmlns:p14="http://schemas.microsoft.com/office/powerpoint/2010/main" val="1072191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Vitamin D Recommendations</a:t>
            </a:r>
          </a:p>
        </p:txBody>
      </p:sp>
      <p:sp>
        <p:nvSpPr>
          <p:cNvPr id="38915" name="Rectangle 3"/>
          <p:cNvSpPr>
            <a:spLocks noGrp="1" noChangeArrowheads="1"/>
          </p:cNvSpPr>
          <p:nvPr>
            <p:ph type="body" idx="1"/>
          </p:nvPr>
        </p:nvSpPr>
        <p:spPr/>
        <p:txBody>
          <a:bodyPr/>
          <a:lstStyle/>
          <a:p>
            <a:pPr lvl="1" eaLnBrk="1" hangingPunct="1"/>
            <a:r>
              <a:rPr lang="en-US" altLang="en-US" sz="2800" dirty="0"/>
              <a:t>Vitamin D in Foods</a:t>
            </a:r>
          </a:p>
          <a:p>
            <a:pPr lvl="2" eaLnBrk="1" hangingPunct="1"/>
            <a:r>
              <a:rPr lang="en-US" altLang="en-US" sz="2800" dirty="0"/>
              <a:t>Fortified milk, butter, and margarine</a:t>
            </a:r>
          </a:p>
          <a:p>
            <a:pPr lvl="2" eaLnBrk="1" hangingPunct="1"/>
            <a:r>
              <a:rPr lang="en-US" altLang="en-US" sz="2800" dirty="0"/>
              <a:t>Cereals</a:t>
            </a:r>
          </a:p>
          <a:p>
            <a:pPr lvl="2" eaLnBrk="1" hangingPunct="1"/>
            <a:r>
              <a:rPr lang="en-US" altLang="en-US" sz="2800" dirty="0"/>
              <a:t>Chocolate mixes</a:t>
            </a:r>
          </a:p>
          <a:p>
            <a:pPr lvl="2" eaLnBrk="1" hangingPunct="1"/>
            <a:r>
              <a:rPr lang="en-US" altLang="en-US" sz="2800" dirty="0"/>
              <a:t>Veal, beef, egg yolks, liver, fatty fish and their oils (Cod liver oil)</a:t>
            </a:r>
          </a:p>
          <a:p>
            <a:pPr lvl="2" eaLnBrk="1" hangingPunct="1"/>
            <a:r>
              <a:rPr lang="en-US" altLang="en-US" sz="2800" dirty="0"/>
              <a:t>Vegans may need fortification or supplements if they do not have adequate sun exposure.</a:t>
            </a:r>
          </a:p>
        </p:txBody>
      </p:sp>
    </p:spTree>
    <p:extLst>
      <p:ext uri="{BB962C8B-B14F-4D97-AF65-F5344CB8AC3E}">
        <p14:creationId xmlns:p14="http://schemas.microsoft.com/office/powerpoint/2010/main" val="1137484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a:t>Vitamin D Recommendations</a:t>
            </a:r>
          </a:p>
        </p:txBody>
      </p:sp>
      <p:sp>
        <p:nvSpPr>
          <p:cNvPr id="39939" name="Rectangle 3"/>
          <p:cNvSpPr>
            <a:spLocks noGrp="1" noChangeArrowheads="1"/>
          </p:cNvSpPr>
          <p:nvPr>
            <p:ph type="body" idx="1"/>
          </p:nvPr>
        </p:nvSpPr>
        <p:spPr/>
        <p:txBody>
          <a:bodyPr/>
          <a:lstStyle/>
          <a:p>
            <a:pPr lvl="1" eaLnBrk="1" hangingPunct="1"/>
            <a:r>
              <a:rPr lang="en-US" altLang="en-US" sz="2800"/>
              <a:t>Vitamin D from the Sun</a:t>
            </a:r>
          </a:p>
          <a:p>
            <a:pPr lvl="2" eaLnBrk="1" hangingPunct="1"/>
            <a:r>
              <a:rPr lang="en-US" altLang="en-US" sz="2800"/>
              <a:t>Synthesized in the body from cholesterol</a:t>
            </a:r>
          </a:p>
          <a:p>
            <a:pPr lvl="2" eaLnBrk="1" hangingPunct="1"/>
            <a:r>
              <a:rPr lang="en-US" altLang="en-US" sz="2800"/>
              <a:t>SPF of 8 or above prevents the synthesis of vitamin D from sunlight.</a:t>
            </a:r>
          </a:p>
          <a:p>
            <a:pPr lvl="2" eaLnBrk="1" hangingPunct="1"/>
            <a:r>
              <a:rPr lang="en-US" altLang="en-US" sz="2800"/>
              <a:t>Can be obtained from tanning beds depending on type of UV radiation</a:t>
            </a:r>
            <a:r>
              <a:rPr lang="en-US" altLang="en-US"/>
              <a:t>.</a:t>
            </a:r>
          </a:p>
        </p:txBody>
      </p:sp>
    </p:spTree>
    <p:extLst>
      <p:ext uri="{BB962C8B-B14F-4D97-AF65-F5344CB8AC3E}">
        <p14:creationId xmlns:p14="http://schemas.microsoft.com/office/powerpoint/2010/main" val="1690529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492125"/>
            <a:ext cx="8966200"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3048000" y="19812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r>
              <a:rPr lang="en-US" altLang="en-US" sz="3200" b="1">
                <a:solidFill>
                  <a:schemeClr val="accent2"/>
                </a:solidFill>
              </a:rPr>
              <a:t>Rickets Belt</a:t>
            </a:r>
          </a:p>
        </p:txBody>
      </p:sp>
    </p:spTree>
    <p:extLst>
      <p:ext uri="{BB962C8B-B14F-4D97-AF65-F5344CB8AC3E}">
        <p14:creationId xmlns:p14="http://schemas.microsoft.com/office/powerpoint/2010/main" val="695383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vitamin A status </a:t>
            </a:r>
            <a:endParaRPr lang="en-US" dirty="0"/>
          </a:p>
        </p:txBody>
      </p:sp>
      <p:sp>
        <p:nvSpPr>
          <p:cNvPr id="3" name="Content Placeholder 2"/>
          <p:cNvSpPr>
            <a:spLocks noGrp="1"/>
          </p:cNvSpPr>
          <p:nvPr>
            <p:ph idx="1"/>
          </p:nvPr>
        </p:nvSpPr>
        <p:spPr/>
        <p:txBody>
          <a:bodyPr>
            <a:normAutofit lnSpcReduction="10000"/>
          </a:bodyPr>
          <a:lstStyle/>
          <a:p>
            <a:r>
              <a:rPr lang="en-US" dirty="0"/>
              <a:t>The plasma concentration of 25-OH D3 (</a:t>
            </a:r>
            <a:r>
              <a:rPr lang="en-US" dirty="0" err="1"/>
              <a:t>calcidiol</a:t>
            </a:r>
            <a:r>
              <a:rPr lang="en-US" dirty="0"/>
              <a:t>) is often used as an index of vitamin D status. </a:t>
            </a:r>
            <a:endParaRPr lang="en-US" dirty="0" smtClean="0"/>
          </a:p>
          <a:p>
            <a:r>
              <a:rPr lang="en-US" dirty="0" smtClean="0"/>
              <a:t>Concentrations </a:t>
            </a:r>
            <a:r>
              <a:rPr lang="en-US" dirty="0"/>
              <a:t>&lt;~37 </a:t>
            </a:r>
            <a:r>
              <a:rPr lang="en-US" dirty="0" err="1"/>
              <a:t>nmol</a:t>
            </a:r>
            <a:r>
              <a:rPr lang="en-US" dirty="0"/>
              <a:t>/L (15 </a:t>
            </a:r>
            <a:r>
              <a:rPr lang="en-US" dirty="0" err="1"/>
              <a:t>ng</a:t>
            </a:r>
            <a:r>
              <a:rPr lang="en-US" dirty="0"/>
              <a:t>/mL) are associated with subclinical deficiency, </a:t>
            </a:r>
            <a:endParaRPr lang="en-US" dirty="0" smtClean="0"/>
          </a:p>
          <a:p>
            <a:r>
              <a:rPr lang="en-US" dirty="0" smtClean="0"/>
              <a:t>and </a:t>
            </a:r>
            <a:r>
              <a:rPr lang="en-US" dirty="0"/>
              <a:t>concentrations &lt;28 </a:t>
            </a:r>
            <a:r>
              <a:rPr lang="en-US" dirty="0" err="1"/>
              <a:t>nmol</a:t>
            </a:r>
            <a:r>
              <a:rPr lang="en-US" dirty="0"/>
              <a:t>/L (11 </a:t>
            </a:r>
            <a:r>
              <a:rPr lang="en-US" dirty="0" err="1"/>
              <a:t>ng</a:t>
            </a:r>
            <a:r>
              <a:rPr lang="en-US" dirty="0"/>
              <a:t>/mL) suggest vitamin D deficiency</a:t>
            </a:r>
            <a:r>
              <a:rPr lang="en-US" dirty="0" smtClean="0"/>
              <a:t>.</a:t>
            </a:r>
          </a:p>
          <a:p>
            <a:r>
              <a:rPr lang="en-US" dirty="0" smtClean="0"/>
              <a:t> </a:t>
            </a:r>
            <a:r>
              <a:rPr lang="en-US" dirty="0"/>
              <a:t>Newer findings report insufficient vitamin D status with circulating 25-OH D3 concentrations of &lt;80 </a:t>
            </a:r>
            <a:r>
              <a:rPr lang="en-US" dirty="0" err="1"/>
              <a:t>nmol</a:t>
            </a:r>
            <a:r>
              <a:rPr lang="en-US" dirty="0"/>
              <a:t>/L (32 </a:t>
            </a:r>
            <a:r>
              <a:rPr lang="en-US" dirty="0" err="1"/>
              <a:t>ng</a:t>
            </a:r>
            <a:r>
              <a:rPr lang="en-US" dirty="0"/>
              <a:t>/mL); a concentration of 80 </a:t>
            </a:r>
            <a:r>
              <a:rPr lang="en-US" dirty="0" err="1"/>
              <a:t>nmol</a:t>
            </a:r>
            <a:r>
              <a:rPr lang="en-US" dirty="0"/>
              <a:t>/L is associated with a plateau in PTH concentrations </a:t>
            </a:r>
            <a:r>
              <a:rPr lang="en-US" dirty="0" smtClean="0"/>
              <a:t>.</a:t>
            </a:r>
          </a:p>
          <a:p>
            <a:r>
              <a:rPr lang="en-US" dirty="0" smtClean="0"/>
              <a:t> </a:t>
            </a:r>
            <a:r>
              <a:rPr lang="en-US" dirty="0"/>
              <a:t>Optimal serum 25-OH D3 concentrations are suggested as 80–120 </a:t>
            </a:r>
            <a:r>
              <a:rPr lang="en-US" dirty="0" err="1"/>
              <a:t>nmol</a:t>
            </a:r>
            <a:r>
              <a:rPr lang="en-US" dirty="0"/>
              <a:t>/L or about 30–60 </a:t>
            </a:r>
            <a:r>
              <a:rPr lang="en-US" dirty="0" err="1"/>
              <a:t>ng</a:t>
            </a:r>
            <a:r>
              <a:rPr lang="en-US" dirty="0"/>
              <a:t>/mL[14,26</a:t>
            </a:r>
            <a:r>
              <a:rPr lang="en-US" dirty="0" smtClean="0"/>
              <a:t>].</a:t>
            </a:r>
          </a:p>
          <a:p>
            <a:r>
              <a:rPr lang="en-US" dirty="0" smtClean="0"/>
              <a:t>Toxicity </a:t>
            </a:r>
            <a:r>
              <a:rPr lang="en-US" dirty="0"/>
              <a:t>is considered when serum 25-OH D3 concentrations typically exceed 375 </a:t>
            </a:r>
            <a:r>
              <a:rPr lang="en-US" dirty="0" err="1"/>
              <a:t>nmol</a:t>
            </a:r>
            <a:r>
              <a:rPr lang="en-US" dirty="0"/>
              <a:t>/</a:t>
            </a:r>
          </a:p>
        </p:txBody>
      </p:sp>
    </p:spTree>
    <p:extLst>
      <p:ext uri="{BB962C8B-B14F-4D97-AF65-F5344CB8AC3E}">
        <p14:creationId xmlns:p14="http://schemas.microsoft.com/office/powerpoint/2010/main" val="1987508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a:t>Vitamin E</a:t>
            </a:r>
          </a:p>
        </p:txBody>
      </p:sp>
      <p:sp>
        <p:nvSpPr>
          <p:cNvPr id="41987" name="Rectangle 3"/>
          <p:cNvSpPr>
            <a:spLocks noGrp="1" noChangeArrowheads="1"/>
          </p:cNvSpPr>
          <p:nvPr>
            <p:ph type="body" idx="1"/>
          </p:nvPr>
        </p:nvSpPr>
        <p:spPr/>
        <p:txBody>
          <a:bodyPr/>
          <a:lstStyle/>
          <a:p>
            <a:pPr eaLnBrk="1" hangingPunct="1">
              <a:lnSpc>
                <a:spcPct val="90000"/>
              </a:lnSpc>
            </a:pPr>
            <a:r>
              <a:rPr lang="en-US" altLang="en-US" dirty="0"/>
              <a:t>There are four different </a:t>
            </a:r>
            <a:r>
              <a:rPr lang="en-US" altLang="en-US" dirty="0" err="1"/>
              <a:t>tocopherol</a:t>
            </a:r>
            <a:r>
              <a:rPr lang="en-US" altLang="en-US" dirty="0"/>
              <a:t> compounds, but only the alpha-</a:t>
            </a:r>
            <a:r>
              <a:rPr lang="en-US" altLang="en-US" dirty="0" err="1"/>
              <a:t>tocopherol</a:t>
            </a:r>
            <a:r>
              <a:rPr lang="en-US" altLang="en-US" dirty="0"/>
              <a:t> has vitamin E activity in human beings.</a:t>
            </a:r>
          </a:p>
          <a:p>
            <a:pPr eaLnBrk="1" hangingPunct="1">
              <a:lnSpc>
                <a:spcPct val="90000"/>
              </a:lnSpc>
            </a:pPr>
            <a:endParaRPr lang="en-US" altLang="en-US" sz="1000" dirty="0"/>
          </a:p>
          <a:p>
            <a:pPr eaLnBrk="1" hangingPunct="1">
              <a:lnSpc>
                <a:spcPct val="90000"/>
              </a:lnSpc>
            </a:pPr>
            <a:r>
              <a:rPr lang="en-US" altLang="en-US" dirty="0"/>
              <a:t>Vitamin E as an </a:t>
            </a:r>
            <a:r>
              <a:rPr lang="en-US" altLang="en-US" b="1" dirty="0">
                <a:solidFill>
                  <a:schemeClr val="accent2"/>
                </a:solidFill>
              </a:rPr>
              <a:t>Antioxidant</a:t>
            </a:r>
          </a:p>
          <a:p>
            <a:pPr lvl="1" eaLnBrk="1" hangingPunct="1">
              <a:lnSpc>
                <a:spcPct val="90000"/>
              </a:lnSpc>
            </a:pPr>
            <a:r>
              <a:rPr lang="en-US" altLang="en-US" b="1" dirty="0"/>
              <a:t>Stops the chain reaction of free radicals</a:t>
            </a:r>
          </a:p>
          <a:p>
            <a:pPr lvl="1" eaLnBrk="1" hangingPunct="1">
              <a:lnSpc>
                <a:spcPct val="90000"/>
              </a:lnSpc>
            </a:pPr>
            <a:endParaRPr lang="en-US" altLang="en-US" sz="1200" b="1" dirty="0"/>
          </a:p>
          <a:p>
            <a:pPr lvl="1" eaLnBrk="1" hangingPunct="1">
              <a:lnSpc>
                <a:spcPct val="90000"/>
              </a:lnSpc>
            </a:pPr>
            <a:r>
              <a:rPr lang="en-US" altLang="en-US" b="1" dirty="0"/>
              <a:t>Protection of polyunsaturated fatty acids and vitamin A </a:t>
            </a:r>
          </a:p>
          <a:p>
            <a:pPr lvl="1" eaLnBrk="1" hangingPunct="1">
              <a:lnSpc>
                <a:spcPct val="90000"/>
              </a:lnSpc>
            </a:pPr>
            <a:endParaRPr lang="en-US" altLang="en-US" sz="1200" b="1" dirty="0"/>
          </a:p>
          <a:p>
            <a:pPr lvl="1">
              <a:lnSpc>
                <a:spcPct val="90000"/>
              </a:lnSpc>
            </a:pPr>
            <a:r>
              <a:rPr lang="en-US" altLang="en-US" b="1" dirty="0"/>
              <a:t>Protects the oxidation of </a:t>
            </a:r>
            <a:r>
              <a:rPr lang="en-US" altLang="en-US" b="1" dirty="0" smtClean="0"/>
              <a:t>LDLs (</a:t>
            </a:r>
            <a:r>
              <a:rPr lang="en-US" dirty="0"/>
              <a:t> </a:t>
            </a:r>
            <a:r>
              <a:rPr lang="en-US" b="1" dirty="0"/>
              <a:t>oxidized LDL</a:t>
            </a:r>
            <a:r>
              <a:rPr lang="en-US" dirty="0"/>
              <a:t> is a threat to your cardiovascular </a:t>
            </a:r>
            <a:r>
              <a:rPr lang="en-US" dirty="0" smtClean="0"/>
              <a:t>health) </a:t>
            </a:r>
            <a:endParaRPr lang="en-US" altLang="en-US" b="1" dirty="0"/>
          </a:p>
        </p:txBody>
      </p:sp>
    </p:spTree>
    <p:extLst>
      <p:ext uri="{BB962C8B-B14F-4D97-AF65-F5344CB8AC3E}">
        <p14:creationId xmlns:p14="http://schemas.microsoft.com/office/powerpoint/2010/main" val="20671460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Vitamin E Deficiency</a:t>
            </a:r>
          </a:p>
        </p:txBody>
      </p:sp>
      <p:sp>
        <p:nvSpPr>
          <p:cNvPr id="43011" name="Rectangle 3"/>
          <p:cNvSpPr>
            <a:spLocks noGrp="1" noChangeArrowheads="1"/>
          </p:cNvSpPr>
          <p:nvPr>
            <p:ph type="body" idx="1"/>
          </p:nvPr>
        </p:nvSpPr>
        <p:spPr/>
        <p:txBody>
          <a:bodyPr/>
          <a:lstStyle/>
          <a:p>
            <a:pPr lvl="1" eaLnBrk="1" hangingPunct="1"/>
            <a:r>
              <a:rPr lang="en-US" altLang="en-US" b="1" dirty="0"/>
              <a:t>Primary deficiency due to inadequate intake is rare</a:t>
            </a:r>
          </a:p>
          <a:p>
            <a:pPr lvl="1" eaLnBrk="1" hangingPunct="1"/>
            <a:endParaRPr lang="en-US" altLang="en-US" b="1" dirty="0"/>
          </a:p>
          <a:p>
            <a:pPr lvl="1" eaLnBrk="1" hangingPunct="1"/>
            <a:r>
              <a:rPr lang="en-US" altLang="en-US" b="1" dirty="0"/>
              <a:t>Erythrocyte </a:t>
            </a:r>
            <a:r>
              <a:rPr lang="en-US" altLang="en-US" b="1" dirty="0" smtClean="0"/>
              <a:t>hemolysis ( mechanism? )</a:t>
            </a:r>
            <a:endParaRPr lang="en-US" altLang="en-US" b="1" dirty="0"/>
          </a:p>
          <a:p>
            <a:pPr lvl="2" eaLnBrk="1" hangingPunct="1"/>
            <a:r>
              <a:rPr lang="en-US" altLang="en-US" sz="2400" b="1" dirty="0"/>
              <a:t>Occurs in premature infants</a:t>
            </a:r>
          </a:p>
          <a:p>
            <a:pPr lvl="2" eaLnBrk="1" hangingPunct="1"/>
            <a:r>
              <a:rPr lang="en-US" altLang="en-US" sz="2400" b="1" dirty="0"/>
              <a:t>Hemolytic anemia can be treated with vitamin E.</a:t>
            </a:r>
          </a:p>
        </p:txBody>
      </p:sp>
    </p:spTree>
    <p:extLst>
      <p:ext uri="{BB962C8B-B14F-4D97-AF65-F5344CB8AC3E}">
        <p14:creationId xmlns:p14="http://schemas.microsoft.com/office/powerpoint/2010/main" val="1304444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Vitamin E</a:t>
            </a:r>
          </a:p>
        </p:txBody>
      </p:sp>
      <p:sp>
        <p:nvSpPr>
          <p:cNvPr id="44035" name="Rectangle 3"/>
          <p:cNvSpPr>
            <a:spLocks noGrp="1" noChangeArrowheads="1"/>
          </p:cNvSpPr>
          <p:nvPr>
            <p:ph type="body" idx="1"/>
          </p:nvPr>
        </p:nvSpPr>
        <p:spPr/>
        <p:txBody>
          <a:bodyPr/>
          <a:lstStyle/>
          <a:p>
            <a:pPr eaLnBrk="1" hangingPunct="1">
              <a:lnSpc>
                <a:spcPct val="90000"/>
              </a:lnSpc>
            </a:pPr>
            <a:r>
              <a:rPr lang="en-US" altLang="en-US" sz="2400" dirty="0"/>
              <a:t>Vitamin E Deficiency - Symptoms</a:t>
            </a:r>
          </a:p>
          <a:p>
            <a:pPr lvl="1" eaLnBrk="1" hangingPunct="1">
              <a:lnSpc>
                <a:spcPct val="90000"/>
              </a:lnSpc>
            </a:pPr>
            <a:r>
              <a:rPr lang="en-US" altLang="en-US" sz="2000" dirty="0"/>
              <a:t>Loss of muscle coordination and reflexes</a:t>
            </a:r>
          </a:p>
          <a:p>
            <a:pPr lvl="1" eaLnBrk="1" hangingPunct="1">
              <a:lnSpc>
                <a:spcPct val="90000"/>
              </a:lnSpc>
            </a:pPr>
            <a:r>
              <a:rPr lang="en-US" altLang="en-US" sz="2000" dirty="0"/>
              <a:t>Impaired vision and speech</a:t>
            </a:r>
          </a:p>
          <a:p>
            <a:pPr lvl="1" eaLnBrk="1" hangingPunct="1">
              <a:lnSpc>
                <a:spcPct val="90000"/>
              </a:lnSpc>
            </a:pPr>
            <a:r>
              <a:rPr lang="en-US" altLang="en-US" sz="2000" dirty="0"/>
              <a:t>Nerve damage</a:t>
            </a:r>
          </a:p>
          <a:p>
            <a:pPr lvl="1" eaLnBrk="1" hangingPunct="1">
              <a:lnSpc>
                <a:spcPct val="90000"/>
              </a:lnSpc>
            </a:pPr>
            <a:r>
              <a:rPr lang="en-US" altLang="en-US" sz="2000" dirty="0"/>
              <a:t>Erythrocyte hemolysis (breaking open of red blood cells)</a:t>
            </a:r>
          </a:p>
          <a:p>
            <a:pPr lvl="1" eaLnBrk="1" hangingPunct="1">
              <a:lnSpc>
                <a:spcPct val="90000"/>
              </a:lnSpc>
            </a:pPr>
            <a:endParaRPr lang="en-US" altLang="en-US" sz="1000" dirty="0"/>
          </a:p>
          <a:p>
            <a:pPr eaLnBrk="1" hangingPunct="1">
              <a:lnSpc>
                <a:spcPct val="90000"/>
              </a:lnSpc>
            </a:pPr>
            <a:r>
              <a:rPr lang="en-US" altLang="en-US" sz="2400" dirty="0"/>
              <a:t>Supplements do not prevent or cure muscular dystrophy.</a:t>
            </a:r>
          </a:p>
          <a:p>
            <a:pPr eaLnBrk="1" hangingPunct="1">
              <a:lnSpc>
                <a:spcPct val="90000"/>
              </a:lnSpc>
            </a:pPr>
            <a:endParaRPr lang="en-US" altLang="en-US" sz="1000" dirty="0"/>
          </a:p>
          <a:p>
            <a:pPr eaLnBrk="1" hangingPunct="1">
              <a:lnSpc>
                <a:spcPct val="90000"/>
              </a:lnSpc>
            </a:pPr>
            <a:r>
              <a:rPr lang="en-US" altLang="en-US" sz="2400" dirty="0"/>
              <a:t>Fibrocystic breast disease responds to vitamin E treatment.</a:t>
            </a:r>
          </a:p>
          <a:p>
            <a:pPr eaLnBrk="1" hangingPunct="1">
              <a:lnSpc>
                <a:spcPct val="90000"/>
              </a:lnSpc>
            </a:pPr>
            <a:endParaRPr lang="en-US" altLang="en-US" sz="1000" dirty="0"/>
          </a:p>
          <a:p>
            <a:pPr eaLnBrk="1" hangingPunct="1">
              <a:lnSpc>
                <a:spcPct val="90000"/>
              </a:lnSpc>
            </a:pPr>
            <a:r>
              <a:rPr lang="en-US" altLang="en-US" sz="2400" dirty="0"/>
              <a:t>Intermittent claudication responds to vitamin E treatment.</a:t>
            </a:r>
          </a:p>
        </p:txBody>
      </p:sp>
    </p:spTree>
    <p:extLst>
      <p:ext uri="{BB962C8B-B14F-4D97-AF65-F5344CB8AC3E}">
        <p14:creationId xmlns:p14="http://schemas.microsoft.com/office/powerpoint/2010/main" val="724464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t>Vitamin E</a:t>
            </a:r>
          </a:p>
        </p:txBody>
      </p:sp>
      <p:sp>
        <p:nvSpPr>
          <p:cNvPr id="45059" name="Rectangle 3"/>
          <p:cNvSpPr>
            <a:spLocks noGrp="1" noChangeArrowheads="1"/>
          </p:cNvSpPr>
          <p:nvPr>
            <p:ph type="body" idx="1"/>
          </p:nvPr>
        </p:nvSpPr>
        <p:spPr/>
        <p:txBody>
          <a:bodyPr/>
          <a:lstStyle/>
          <a:p>
            <a:pPr eaLnBrk="1" hangingPunct="1">
              <a:lnSpc>
                <a:spcPct val="90000"/>
              </a:lnSpc>
            </a:pPr>
            <a:r>
              <a:rPr lang="en-US" altLang="en-US"/>
              <a:t>Vitamin E Toxicity</a:t>
            </a:r>
          </a:p>
          <a:p>
            <a:pPr lvl="1" eaLnBrk="1" hangingPunct="1">
              <a:lnSpc>
                <a:spcPct val="90000"/>
              </a:lnSpc>
            </a:pPr>
            <a:r>
              <a:rPr lang="en-US" altLang="en-US"/>
              <a:t>Rare and the least toxic of the fat-soluble vitamins</a:t>
            </a:r>
          </a:p>
          <a:p>
            <a:pPr lvl="1" eaLnBrk="1" hangingPunct="1">
              <a:lnSpc>
                <a:spcPct val="90000"/>
              </a:lnSpc>
            </a:pPr>
            <a:r>
              <a:rPr lang="en-US" altLang="en-US"/>
              <a:t>Upper level for adults: 1000 mg/day</a:t>
            </a:r>
          </a:p>
          <a:p>
            <a:pPr lvl="1" eaLnBrk="1" hangingPunct="1">
              <a:lnSpc>
                <a:spcPct val="90000"/>
              </a:lnSpc>
            </a:pPr>
            <a:r>
              <a:rPr lang="en-US" altLang="en-US"/>
              <a:t>May augment the effects of anticlotting medication</a:t>
            </a:r>
          </a:p>
          <a:p>
            <a:pPr lvl="1" eaLnBrk="1" hangingPunct="1">
              <a:lnSpc>
                <a:spcPct val="90000"/>
              </a:lnSpc>
            </a:pPr>
            <a:endParaRPr lang="en-US" altLang="en-US"/>
          </a:p>
          <a:p>
            <a:pPr eaLnBrk="1" hangingPunct="1">
              <a:lnSpc>
                <a:spcPct val="90000"/>
              </a:lnSpc>
            </a:pPr>
            <a:r>
              <a:rPr lang="en-US" altLang="en-US"/>
              <a:t>Vitamin E Recommendations (2000 RDA)</a:t>
            </a:r>
          </a:p>
          <a:p>
            <a:pPr lvl="1" eaLnBrk="1" hangingPunct="1">
              <a:lnSpc>
                <a:spcPct val="90000"/>
              </a:lnSpc>
            </a:pPr>
            <a:r>
              <a:rPr lang="en-US" altLang="en-US"/>
              <a:t>RDA adults: 15 mg/day</a:t>
            </a:r>
          </a:p>
        </p:txBody>
      </p:sp>
    </p:spTree>
    <p:extLst>
      <p:ext uri="{BB962C8B-B14F-4D97-AF65-F5344CB8AC3E}">
        <p14:creationId xmlns:p14="http://schemas.microsoft.com/office/powerpoint/2010/main" val="1077641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54" t="19868" r="20919" b="27910"/>
          <a:stretch/>
        </p:blipFill>
        <p:spPr bwMode="auto">
          <a:xfrm>
            <a:off x="395536" y="1320800"/>
            <a:ext cx="777686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665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a:t>Vitamin E in Foods</a:t>
            </a:r>
          </a:p>
        </p:txBody>
      </p:sp>
      <p:sp>
        <p:nvSpPr>
          <p:cNvPr id="46083" name="Rectangle 3"/>
          <p:cNvSpPr>
            <a:spLocks noGrp="1" noChangeArrowheads="1"/>
          </p:cNvSpPr>
          <p:nvPr>
            <p:ph type="body" idx="1"/>
          </p:nvPr>
        </p:nvSpPr>
        <p:spPr/>
        <p:txBody>
          <a:bodyPr/>
          <a:lstStyle/>
          <a:p>
            <a:pPr lvl="1" eaLnBrk="1" hangingPunct="1"/>
            <a:r>
              <a:rPr lang="en-US" altLang="en-US" sz="2000"/>
              <a:t>Polyunsaturated plant oils such as margarine, salad dressings, and shortenings</a:t>
            </a:r>
          </a:p>
          <a:p>
            <a:pPr lvl="1" eaLnBrk="1" hangingPunct="1"/>
            <a:r>
              <a:rPr lang="en-US" altLang="en-US" sz="2000"/>
              <a:t>Leafy green vegetables</a:t>
            </a:r>
          </a:p>
          <a:p>
            <a:pPr lvl="1" eaLnBrk="1" hangingPunct="1"/>
            <a:r>
              <a:rPr lang="en-US" altLang="en-US" sz="2000"/>
              <a:t>Wheat germ</a:t>
            </a:r>
          </a:p>
          <a:p>
            <a:pPr lvl="1" eaLnBrk="1" hangingPunct="1"/>
            <a:r>
              <a:rPr lang="en-US" altLang="en-US" sz="2000"/>
              <a:t>Whole grains</a:t>
            </a:r>
          </a:p>
          <a:p>
            <a:pPr lvl="1" eaLnBrk="1" hangingPunct="1"/>
            <a:r>
              <a:rPr lang="en-US" altLang="en-US" sz="2000"/>
              <a:t>Liver and egg yolks</a:t>
            </a:r>
          </a:p>
          <a:p>
            <a:pPr lvl="1" eaLnBrk="1" hangingPunct="1"/>
            <a:r>
              <a:rPr lang="en-US" altLang="en-US" sz="2000"/>
              <a:t>Nuts and seeds</a:t>
            </a:r>
          </a:p>
          <a:p>
            <a:pPr lvl="1" eaLnBrk="1" hangingPunct="1"/>
            <a:r>
              <a:rPr lang="en-US" altLang="en-US" sz="2000"/>
              <a:t>Easily destroyed by heat and oxygen</a:t>
            </a:r>
          </a:p>
        </p:txBody>
      </p:sp>
    </p:spTree>
    <p:extLst>
      <p:ext uri="{BB962C8B-B14F-4D97-AF65-F5344CB8AC3E}">
        <p14:creationId xmlns:p14="http://schemas.microsoft.com/office/powerpoint/2010/main" val="17444810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t>
            </a:r>
            <a:endParaRPr lang="en-US" dirty="0"/>
          </a:p>
        </p:txBody>
      </p:sp>
      <p:sp>
        <p:nvSpPr>
          <p:cNvPr id="3" name="Content Placeholder 2"/>
          <p:cNvSpPr>
            <a:spLocks noGrp="1"/>
          </p:cNvSpPr>
          <p:nvPr>
            <p:ph idx="1"/>
          </p:nvPr>
        </p:nvSpPr>
        <p:spPr/>
        <p:txBody>
          <a:bodyPr/>
          <a:lstStyle/>
          <a:p>
            <a:r>
              <a:rPr lang="en-US" dirty="0"/>
              <a:t>Accurately evaluating vitamin E status in humans remains difficult with current techniques. Normal serum vitamin E concentrations range from about 5 to 20 </a:t>
            </a:r>
            <a:r>
              <a:rPr lang="el-GR" dirty="0"/>
              <a:t>μ</a:t>
            </a:r>
            <a:r>
              <a:rPr lang="en-US" dirty="0"/>
              <a:t>g/mL in adults, and values &lt;5 </a:t>
            </a:r>
            <a:r>
              <a:rPr lang="el-GR" dirty="0"/>
              <a:t>μ</a:t>
            </a:r>
            <a:r>
              <a:rPr lang="en-US" dirty="0"/>
              <a:t>g/mL indicate deficiency. In vitamin E deficiency, plasma </a:t>
            </a:r>
            <a:r>
              <a:rPr lang="el-GR" dirty="0"/>
              <a:t>α-</a:t>
            </a:r>
            <a:r>
              <a:rPr lang="en-US" dirty="0" err="1"/>
              <a:t>tocopherol</a:t>
            </a:r>
            <a:r>
              <a:rPr lang="en-US" dirty="0"/>
              <a:t> concentrations correlate with vitamin E </a:t>
            </a:r>
            <a:r>
              <a:rPr lang="en-US" dirty="0" smtClean="0"/>
              <a:t>intake</a:t>
            </a:r>
          </a:p>
          <a:p>
            <a:endParaRPr lang="en-US" dirty="0"/>
          </a:p>
        </p:txBody>
      </p:sp>
    </p:spTree>
    <p:extLst>
      <p:ext uri="{BB962C8B-B14F-4D97-AF65-F5344CB8AC3E}">
        <p14:creationId xmlns:p14="http://schemas.microsoft.com/office/powerpoint/2010/main" val="20674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crude estimate of vitamin E status can be obtained from an erythrocyte hemolysis test that compares the amount of hemoglobin released by red cells during incubation with dilute hydrogen peroxide with the amount released during distilled water incubation. The result is expressed as a percentage, with &gt;20% indicating deficiency </a:t>
            </a:r>
          </a:p>
          <a:p>
            <a:r>
              <a:rPr lang="en-US" dirty="0" smtClean="0"/>
              <a:t> </a:t>
            </a:r>
            <a:r>
              <a:rPr lang="en-US" dirty="0"/>
              <a:t>Concentrations of α-</a:t>
            </a:r>
            <a:r>
              <a:rPr lang="en-US" dirty="0" err="1"/>
              <a:t>tocopherol</a:t>
            </a:r>
            <a:r>
              <a:rPr lang="en-US" dirty="0"/>
              <a:t> of 6 </a:t>
            </a:r>
            <a:r>
              <a:rPr lang="en-US" dirty="0" err="1"/>
              <a:t>μg</a:t>
            </a:r>
            <a:r>
              <a:rPr lang="en-US" dirty="0"/>
              <a:t>/mL are usually sufficient to prevent hemolysis; however, variables other than vitamin E status influence in vitro hemolysis</a:t>
            </a:r>
          </a:p>
        </p:txBody>
      </p:sp>
    </p:spTree>
    <p:extLst>
      <p:ext uri="{BB962C8B-B14F-4D97-AF65-F5344CB8AC3E}">
        <p14:creationId xmlns:p14="http://schemas.microsoft.com/office/powerpoint/2010/main" val="2435747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a:t>Vitamin K</a:t>
            </a:r>
          </a:p>
        </p:txBody>
      </p:sp>
      <p:sp>
        <p:nvSpPr>
          <p:cNvPr id="47107" name="Rectangle 3"/>
          <p:cNvSpPr>
            <a:spLocks noGrp="1" noChangeArrowheads="1"/>
          </p:cNvSpPr>
          <p:nvPr>
            <p:ph type="body" idx="1"/>
          </p:nvPr>
        </p:nvSpPr>
        <p:spPr/>
        <p:txBody>
          <a:bodyPr/>
          <a:lstStyle/>
          <a:p>
            <a:pPr eaLnBrk="1" hangingPunct="1">
              <a:lnSpc>
                <a:spcPct val="90000"/>
              </a:lnSpc>
            </a:pPr>
            <a:r>
              <a:rPr lang="en-US" altLang="en-US" sz="2400"/>
              <a:t>Also known as phylloquinone, menaquinone, menadione, and naphthoquinone</a:t>
            </a:r>
          </a:p>
          <a:p>
            <a:pPr eaLnBrk="1" hangingPunct="1">
              <a:lnSpc>
                <a:spcPct val="90000"/>
              </a:lnSpc>
            </a:pPr>
            <a:endParaRPr lang="en-US" altLang="en-US" sz="2400"/>
          </a:p>
          <a:p>
            <a:pPr eaLnBrk="1" hangingPunct="1">
              <a:lnSpc>
                <a:spcPct val="90000"/>
              </a:lnSpc>
            </a:pPr>
            <a:r>
              <a:rPr lang="en-US" altLang="en-US" sz="2400"/>
              <a:t>Vitamin K is unique in that half of human needs are met through the action of intestinal bacteria. </a:t>
            </a:r>
          </a:p>
          <a:p>
            <a:pPr eaLnBrk="1" hangingPunct="1">
              <a:lnSpc>
                <a:spcPct val="90000"/>
              </a:lnSpc>
            </a:pPr>
            <a:endParaRPr lang="en-US" altLang="en-US" sz="2400"/>
          </a:p>
          <a:p>
            <a:pPr eaLnBrk="1" hangingPunct="1">
              <a:lnSpc>
                <a:spcPct val="90000"/>
              </a:lnSpc>
            </a:pPr>
            <a:r>
              <a:rPr lang="en-US" altLang="en-US" b="1">
                <a:solidFill>
                  <a:schemeClr val="accent2"/>
                </a:solidFill>
              </a:rPr>
              <a:t>Vitamin K is essential in blood clotting.</a:t>
            </a:r>
            <a:r>
              <a:rPr lang="en-US" altLang="en-US" sz="2400"/>
              <a:t> </a:t>
            </a:r>
          </a:p>
          <a:p>
            <a:pPr eaLnBrk="1" hangingPunct="1">
              <a:lnSpc>
                <a:spcPct val="90000"/>
              </a:lnSpc>
            </a:pPr>
            <a:endParaRPr lang="en-US" altLang="en-US" sz="2400"/>
          </a:p>
          <a:p>
            <a:pPr eaLnBrk="1" hangingPunct="1">
              <a:lnSpc>
                <a:spcPct val="90000"/>
              </a:lnSpc>
            </a:pPr>
            <a:r>
              <a:rPr lang="en-US" altLang="en-US" sz="2400"/>
              <a:t>deficiency can cause uncontrolled bleeding. </a:t>
            </a:r>
          </a:p>
          <a:p>
            <a:pPr eaLnBrk="1" hangingPunct="1">
              <a:lnSpc>
                <a:spcPct val="90000"/>
              </a:lnSpc>
            </a:pPr>
            <a:endParaRPr lang="en-US" altLang="en-US" sz="2400"/>
          </a:p>
          <a:p>
            <a:pPr eaLnBrk="1" hangingPunct="1">
              <a:lnSpc>
                <a:spcPct val="90000"/>
              </a:lnSpc>
            </a:pPr>
            <a:r>
              <a:rPr lang="en-US" altLang="en-US" sz="2400"/>
              <a:t>Deficiencies can occur in newborn infants and people taking antibiotics.</a:t>
            </a:r>
          </a:p>
        </p:txBody>
      </p:sp>
    </p:spTree>
    <p:extLst>
      <p:ext uri="{BB962C8B-B14F-4D97-AF65-F5344CB8AC3E}">
        <p14:creationId xmlns:p14="http://schemas.microsoft.com/office/powerpoint/2010/main" val="1268793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Vitamin K</a:t>
            </a:r>
          </a:p>
        </p:txBody>
      </p:sp>
      <p:sp>
        <p:nvSpPr>
          <p:cNvPr id="48131" name="Rectangle 3"/>
          <p:cNvSpPr>
            <a:spLocks noGrp="1" noChangeArrowheads="1"/>
          </p:cNvSpPr>
          <p:nvPr>
            <p:ph type="body" idx="1"/>
          </p:nvPr>
        </p:nvSpPr>
        <p:spPr/>
        <p:txBody>
          <a:bodyPr/>
          <a:lstStyle/>
          <a:p>
            <a:pPr eaLnBrk="1" hangingPunct="1"/>
            <a:r>
              <a:rPr lang="en-US" altLang="en-US" dirty="0"/>
              <a:t>Roles in the Body</a:t>
            </a:r>
          </a:p>
          <a:p>
            <a:pPr lvl="1" eaLnBrk="1" hangingPunct="1"/>
            <a:r>
              <a:rPr lang="en-US" altLang="en-US" dirty="0"/>
              <a:t>Synthesis of blood-clotting proteins 	</a:t>
            </a:r>
          </a:p>
          <a:p>
            <a:pPr lvl="1" eaLnBrk="1" hangingPunct="1"/>
            <a:r>
              <a:rPr lang="en-US" altLang="en-US" dirty="0"/>
              <a:t>Synthesis of bone proteins that regulate blood calcium</a:t>
            </a:r>
          </a:p>
          <a:p>
            <a:pPr lvl="1" eaLnBrk="1" hangingPunct="1"/>
            <a:r>
              <a:rPr lang="en-US" altLang="en-US" dirty="0"/>
              <a:t>Without vitamin K, a hemorrhagic disease may develop</a:t>
            </a:r>
            <a:r>
              <a:rPr lang="en-US" altLang="en-US" dirty="0" smtClean="0"/>
              <a:t>.</a:t>
            </a:r>
          </a:p>
          <a:p>
            <a:pPr lvl="1" eaLnBrk="1" hangingPunct="1"/>
            <a:endParaRPr lang="en-US" altLang="en-US" dirty="0"/>
          </a:p>
          <a:p>
            <a:pPr lvl="1" eaLnBrk="1" hangingPunct="1"/>
            <a:endParaRPr lang="en-US" altLang="en-US" dirty="0" smtClean="0"/>
          </a:p>
          <a:p>
            <a:pPr lvl="1" eaLnBrk="1" hangingPunct="1"/>
            <a:endParaRPr lang="en-US" altLang="en-US" dirty="0"/>
          </a:p>
          <a:p>
            <a:pPr marL="411480" lvl="1" indent="0" eaLnBrk="1" hangingPunct="1">
              <a:buNone/>
            </a:pPr>
            <a:endParaRPr lang="en-US" altLang="en-US" dirty="0"/>
          </a:p>
          <a:p>
            <a:pPr lvl="1" eaLnBrk="1" hangingPunct="1"/>
            <a:r>
              <a:rPr lang="en-US" altLang="en-US" dirty="0"/>
              <a:t>Hemophilia is a hereditary disorder and is not cured with vitamin K.</a:t>
            </a:r>
          </a:p>
        </p:txBody>
      </p:sp>
    </p:spTree>
    <p:extLst>
      <p:ext uri="{BB962C8B-B14F-4D97-AF65-F5344CB8AC3E}">
        <p14:creationId xmlns:p14="http://schemas.microsoft.com/office/powerpoint/2010/main" val="12726120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577975"/>
            <a:ext cx="89662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8407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Vitamin K</a:t>
            </a:r>
          </a:p>
        </p:txBody>
      </p:sp>
      <p:sp>
        <p:nvSpPr>
          <p:cNvPr id="50179" name="Rectangle 3"/>
          <p:cNvSpPr>
            <a:spLocks noGrp="1" noChangeArrowheads="1"/>
          </p:cNvSpPr>
          <p:nvPr>
            <p:ph type="body" idx="1"/>
          </p:nvPr>
        </p:nvSpPr>
        <p:spPr>
          <a:xfrm>
            <a:off x="228600" y="2133600"/>
            <a:ext cx="7772400" cy="4419600"/>
          </a:xfrm>
        </p:spPr>
        <p:txBody>
          <a:bodyPr/>
          <a:lstStyle/>
          <a:p>
            <a:pPr eaLnBrk="1" hangingPunct="1"/>
            <a:r>
              <a:rPr lang="en-US" altLang="en-US"/>
              <a:t>Vitamin K Deficiency</a:t>
            </a:r>
          </a:p>
          <a:p>
            <a:pPr lvl="1" eaLnBrk="1" hangingPunct="1"/>
            <a:r>
              <a:rPr lang="en-US" altLang="en-US"/>
              <a:t>Symptoms include hemorrhaging</a:t>
            </a:r>
          </a:p>
          <a:p>
            <a:pPr lvl="1" eaLnBrk="1" hangingPunct="1"/>
            <a:r>
              <a:rPr lang="en-US" altLang="en-US"/>
              <a:t>Secondary deficiencies may occur with use of antibiotics.</a:t>
            </a:r>
          </a:p>
          <a:p>
            <a:pPr lvl="1" eaLnBrk="1" hangingPunct="1"/>
            <a:r>
              <a:rPr lang="en-US" altLang="en-US"/>
              <a:t>Newborn infants receive a single dose of vitamin K at birth because of a sterile intestinal tract.</a:t>
            </a:r>
          </a:p>
        </p:txBody>
      </p:sp>
      <p:pic>
        <p:nvPicPr>
          <p:cNvPr id="50180" name="Picture 4" descr="11p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0"/>
            <a:ext cx="3497263"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8553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a:t>Vitamin K</a:t>
            </a:r>
          </a:p>
        </p:txBody>
      </p:sp>
      <p:sp>
        <p:nvSpPr>
          <p:cNvPr id="51203" name="Rectangle 3"/>
          <p:cNvSpPr>
            <a:spLocks noGrp="1" noChangeArrowheads="1"/>
          </p:cNvSpPr>
          <p:nvPr>
            <p:ph type="body" idx="1"/>
          </p:nvPr>
        </p:nvSpPr>
        <p:spPr/>
        <p:txBody>
          <a:bodyPr/>
          <a:lstStyle/>
          <a:p>
            <a:pPr eaLnBrk="1" hangingPunct="1"/>
            <a:r>
              <a:rPr lang="en-US" altLang="en-US"/>
              <a:t>Vitamin K Toxicity</a:t>
            </a:r>
          </a:p>
          <a:p>
            <a:pPr lvl="1" eaLnBrk="1" hangingPunct="1"/>
            <a:r>
              <a:rPr lang="en-US" altLang="en-US"/>
              <a:t>Uncommon</a:t>
            </a:r>
          </a:p>
          <a:p>
            <a:pPr lvl="1" eaLnBrk="1" hangingPunct="1"/>
            <a:r>
              <a:rPr lang="en-US" altLang="en-US"/>
              <a:t>No known toxicities</a:t>
            </a:r>
          </a:p>
          <a:p>
            <a:pPr lvl="1" eaLnBrk="1" hangingPunct="1"/>
            <a:r>
              <a:rPr lang="en-US" altLang="en-US"/>
              <a:t>High doses can decrease the effectiveness of anticlotting medications.</a:t>
            </a:r>
          </a:p>
        </p:txBody>
      </p:sp>
    </p:spTree>
    <p:extLst>
      <p:ext uri="{BB962C8B-B14F-4D97-AF65-F5344CB8AC3E}">
        <p14:creationId xmlns:p14="http://schemas.microsoft.com/office/powerpoint/2010/main" val="2709257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a:t>Vitamin K</a:t>
            </a:r>
          </a:p>
        </p:txBody>
      </p:sp>
      <p:sp>
        <p:nvSpPr>
          <p:cNvPr id="52227" name="Rectangle 3"/>
          <p:cNvSpPr>
            <a:spLocks noGrp="1" noChangeArrowheads="1"/>
          </p:cNvSpPr>
          <p:nvPr>
            <p:ph type="body" idx="1"/>
          </p:nvPr>
        </p:nvSpPr>
        <p:spPr/>
        <p:txBody>
          <a:bodyPr/>
          <a:lstStyle/>
          <a:p>
            <a:pPr eaLnBrk="1" hangingPunct="1">
              <a:lnSpc>
                <a:spcPct val="90000"/>
              </a:lnSpc>
            </a:pPr>
            <a:r>
              <a:rPr lang="en-US" altLang="en-US"/>
              <a:t>Vitamin K Recommendations (2001 AI) and Sources</a:t>
            </a:r>
          </a:p>
          <a:p>
            <a:pPr lvl="1" eaLnBrk="1" hangingPunct="1">
              <a:lnSpc>
                <a:spcPct val="90000"/>
              </a:lnSpc>
            </a:pPr>
            <a:r>
              <a:rPr lang="en-US" altLang="en-US"/>
              <a:t>AI men: 120 μg/day</a:t>
            </a:r>
          </a:p>
          <a:p>
            <a:pPr lvl="1" eaLnBrk="1" hangingPunct="1">
              <a:lnSpc>
                <a:spcPct val="90000"/>
              </a:lnSpc>
            </a:pPr>
            <a:r>
              <a:rPr lang="en-US" altLang="en-US"/>
              <a:t>AI women: 90 μg/day</a:t>
            </a:r>
          </a:p>
          <a:p>
            <a:pPr lvl="1" eaLnBrk="1" hangingPunct="1">
              <a:lnSpc>
                <a:spcPct val="90000"/>
              </a:lnSpc>
            </a:pPr>
            <a:r>
              <a:rPr lang="en-US" altLang="en-US"/>
              <a:t>Vitamin K Sources</a:t>
            </a:r>
          </a:p>
          <a:p>
            <a:pPr lvl="2" eaLnBrk="1" hangingPunct="1">
              <a:lnSpc>
                <a:spcPct val="90000"/>
              </a:lnSpc>
            </a:pPr>
            <a:r>
              <a:rPr lang="en-US" altLang="en-US"/>
              <a:t>Bacterial synthesis in the digestive tract</a:t>
            </a:r>
          </a:p>
          <a:p>
            <a:pPr lvl="2" eaLnBrk="1" hangingPunct="1">
              <a:lnSpc>
                <a:spcPct val="90000"/>
              </a:lnSpc>
            </a:pPr>
            <a:r>
              <a:rPr lang="en-US" altLang="en-US"/>
              <a:t>Significant Food Sources</a:t>
            </a:r>
          </a:p>
          <a:p>
            <a:pPr lvl="3" eaLnBrk="1" hangingPunct="1">
              <a:lnSpc>
                <a:spcPct val="90000"/>
              </a:lnSpc>
            </a:pPr>
            <a:r>
              <a:rPr lang="en-US" altLang="en-US"/>
              <a:t>Liver</a:t>
            </a:r>
          </a:p>
          <a:p>
            <a:pPr lvl="3" eaLnBrk="1" hangingPunct="1">
              <a:lnSpc>
                <a:spcPct val="90000"/>
              </a:lnSpc>
            </a:pPr>
            <a:r>
              <a:rPr lang="en-US" altLang="en-US"/>
              <a:t>Leafy green vegetables and cabbage-type vegetables</a:t>
            </a:r>
          </a:p>
          <a:p>
            <a:pPr lvl="3" eaLnBrk="1" hangingPunct="1">
              <a:lnSpc>
                <a:spcPct val="90000"/>
              </a:lnSpc>
            </a:pPr>
            <a:r>
              <a:rPr lang="en-US" altLang="en-US"/>
              <a:t>Milk</a:t>
            </a:r>
          </a:p>
        </p:txBody>
      </p:sp>
    </p:spTree>
    <p:extLst>
      <p:ext uri="{BB962C8B-B14F-4D97-AF65-F5344CB8AC3E}">
        <p14:creationId xmlns:p14="http://schemas.microsoft.com/office/powerpoint/2010/main" val="9825783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t>
            </a:r>
            <a:endParaRPr lang="en-US" dirty="0"/>
          </a:p>
        </p:txBody>
      </p:sp>
      <p:sp>
        <p:nvSpPr>
          <p:cNvPr id="3" name="Content Placeholder 2"/>
          <p:cNvSpPr>
            <a:spLocks noGrp="1"/>
          </p:cNvSpPr>
          <p:nvPr>
            <p:ph idx="1"/>
          </p:nvPr>
        </p:nvSpPr>
        <p:spPr/>
        <p:txBody>
          <a:bodyPr/>
          <a:lstStyle/>
          <a:p>
            <a:r>
              <a:rPr lang="en-US" dirty="0"/>
              <a:t>Plasma or serum concentrations of </a:t>
            </a:r>
            <a:r>
              <a:rPr lang="en-US" dirty="0" err="1"/>
              <a:t>phylloquinone</a:t>
            </a:r>
            <a:r>
              <a:rPr lang="en-US" dirty="0"/>
              <a:t> have been shown to reflect recent (within about 24 hours) intake of the </a:t>
            </a:r>
            <a:r>
              <a:rPr lang="en-US" dirty="0" smtClean="0"/>
              <a:t>vitamin</a:t>
            </a:r>
          </a:p>
          <a:p>
            <a:endParaRPr lang="en-US" dirty="0"/>
          </a:p>
          <a:p>
            <a:r>
              <a:rPr lang="en-US" dirty="0"/>
              <a:t>Whole blood clotting times and </a:t>
            </a:r>
            <a:r>
              <a:rPr lang="en-US" dirty="0" err="1"/>
              <a:t>prothrombin</a:t>
            </a:r>
            <a:r>
              <a:rPr lang="en-US" dirty="0"/>
              <a:t> (or other blood-clotting proteins) time are routinely measured and used to identify potential deficiency of vitamin K. </a:t>
            </a:r>
            <a:endParaRPr lang="en-US" dirty="0" smtClean="0"/>
          </a:p>
          <a:p>
            <a:r>
              <a:rPr lang="en-US" dirty="0"/>
              <a:t>A normal </a:t>
            </a:r>
            <a:r>
              <a:rPr lang="en-US" dirty="0" err="1"/>
              <a:t>prothrombin</a:t>
            </a:r>
            <a:r>
              <a:rPr lang="en-US" dirty="0"/>
              <a:t> time is considered to be between about 11 and 14 seconds; times greater than 25 seconds are associated with major bleeding and may indicate possible vitamin K deficiency.</a:t>
            </a:r>
          </a:p>
        </p:txBody>
      </p:sp>
    </p:spTree>
    <p:extLst>
      <p:ext uri="{BB962C8B-B14F-4D97-AF65-F5344CB8AC3E}">
        <p14:creationId xmlns:p14="http://schemas.microsoft.com/office/powerpoint/2010/main" val="305324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545782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115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The Fat-Soluble Vitamins--In Summary</a:t>
            </a:r>
          </a:p>
        </p:txBody>
      </p:sp>
      <p:sp>
        <p:nvSpPr>
          <p:cNvPr id="53251" name="Rectangle 3"/>
          <p:cNvSpPr>
            <a:spLocks noGrp="1" noChangeArrowheads="1"/>
          </p:cNvSpPr>
          <p:nvPr>
            <p:ph type="body" idx="1"/>
          </p:nvPr>
        </p:nvSpPr>
        <p:spPr/>
        <p:txBody>
          <a:bodyPr/>
          <a:lstStyle/>
          <a:p>
            <a:pPr eaLnBrk="1" hangingPunct="1"/>
            <a:r>
              <a:rPr lang="en-US" altLang="en-US"/>
              <a:t>The function of fat-soluble vitamins depends on the presence of other fat-soluble vitamins. </a:t>
            </a:r>
          </a:p>
          <a:p>
            <a:pPr eaLnBrk="1" hangingPunct="1"/>
            <a:r>
              <a:rPr lang="en-US" altLang="en-US"/>
              <a:t>There are many interactions of fat-soluble vitamins with minerals. </a:t>
            </a:r>
          </a:p>
          <a:p>
            <a:pPr eaLnBrk="1" hangingPunct="1"/>
            <a:r>
              <a:rPr lang="en-US" altLang="en-US"/>
              <a:t>It is important to eat a wide variety of foods every day.</a:t>
            </a:r>
          </a:p>
        </p:txBody>
      </p:sp>
    </p:spTree>
    <p:extLst>
      <p:ext uri="{BB962C8B-B14F-4D97-AF65-F5344CB8AC3E}">
        <p14:creationId xmlns:p14="http://schemas.microsoft.com/office/powerpoint/2010/main" val="778490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85800" y="911225"/>
            <a:ext cx="7772400" cy="1654175"/>
          </a:xfrm>
        </p:spPr>
        <p:txBody>
          <a:bodyPr/>
          <a:lstStyle/>
          <a:p>
            <a:pPr eaLnBrk="1" hangingPunct="1"/>
            <a:r>
              <a:rPr lang="en-US" altLang="en-US"/>
              <a:t>Antioxidant Nutrients in Disease Prevention</a:t>
            </a:r>
          </a:p>
        </p:txBody>
      </p:sp>
      <p:sp>
        <p:nvSpPr>
          <p:cNvPr id="54275" name="Rectangle 3"/>
          <p:cNvSpPr>
            <a:spLocks noGrp="1" noChangeArrowheads="1"/>
          </p:cNvSpPr>
          <p:nvPr>
            <p:ph type="subTitle" idx="1"/>
          </p:nvPr>
        </p:nvSpPr>
        <p:spPr/>
        <p:txBody>
          <a:bodyPr/>
          <a:lstStyle/>
          <a:p>
            <a:pPr eaLnBrk="1" hangingPunct="1">
              <a:buFont typeface="Wingdings" charset="2"/>
              <a:buNone/>
            </a:pPr>
            <a:endParaRPr lang="en-US" altLang="en-US"/>
          </a:p>
        </p:txBody>
      </p:sp>
    </p:spTree>
    <p:extLst>
      <p:ext uri="{BB962C8B-B14F-4D97-AF65-F5344CB8AC3E}">
        <p14:creationId xmlns:p14="http://schemas.microsoft.com/office/powerpoint/2010/main" val="14758058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a:t>Antioxidant Nutrients in Disease Prevention</a:t>
            </a:r>
          </a:p>
        </p:txBody>
      </p:sp>
      <p:sp>
        <p:nvSpPr>
          <p:cNvPr id="55299" name="Rectangle 3"/>
          <p:cNvSpPr>
            <a:spLocks noGrp="1" noChangeArrowheads="1"/>
          </p:cNvSpPr>
          <p:nvPr>
            <p:ph type="body" idx="1"/>
          </p:nvPr>
        </p:nvSpPr>
        <p:spPr/>
        <p:txBody>
          <a:bodyPr/>
          <a:lstStyle/>
          <a:p>
            <a:pPr eaLnBrk="1" hangingPunct="1"/>
            <a:r>
              <a:rPr lang="en-US" altLang="en-US"/>
              <a:t>Oxidants are compounds in the body that oxidize other compounds. </a:t>
            </a:r>
          </a:p>
          <a:p>
            <a:pPr eaLnBrk="1" hangingPunct="1"/>
            <a:r>
              <a:rPr lang="en-US" altLang="en-US"/>
              <a:t>Antioxidants have a role in preventing oxidation, and thus assist in the prevention of chronic disease. </a:t>
            </a:r>
          </a:p>
          <a:p>
            <a:pPr eaLnBrk="1" hangingPunct="1"/>
            <a:r>
              <a:rPr lang="en-US" altLang="en-US"/>
              <a:t>Researchers and medical experts are still clarifying the roles of these nutrients in relationship to health and disease.</a:t>
            </a:r>
          </a:p>
        </p:txBody>
      </p:sp>
    </p:spTree>
    <p:extLst>
      <p:ext uri="{BB962C8B-B14F-4D97-AF65-F5344CB8AC3E}">
        <p14:creationId xmlns:p14="http://schemas.microsoft.com/office/powerpoint/2010/main" val="19229305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a:t>Free Radicals and Disease</a:t>
            </a:r>
          </a:p>
        </p:txBody>
      </p:sp>
      <p:sp>
        <p:nvSpPr>
          <p:cNvPr id="56323" name="Rectangle 3"/>
          <p:cNvSpPr>
            <a:spLocks noGrp="1" noChangeArrowheads="1"/>
          </p:cNvSpPr>
          <p:nvPr>
            <p:ph type="body" idx="1"/>
          </p:nvPr>
        </p:nvSpPr>
        <p:spPr/>
        <p:txBody>
          <a:bodyPr/>
          <a:lstStyle/>
          <a:p>
            <a:pPr eaLnBrk="1" hangingPunct="1">
              <a:lnSpc>
                <a:spcPct val="90000"/>
              </a:lnSpc>
            </a:pPr>
            <a:r>
              <a:rPr lang="en-US" altLang="en-US" sz="2400"/>
              <a:t>Produced by normal body processes and environmental factors such as ultraviolet light, air pollution and tobacco smoke</a:t>
            </a:r>
          </a:p>
          <a:p>
            <a:pPr eaLnBrk="1" hangingPunct="1">
              <a:lnSpc>
                <a:spcPct val="90000"/>
              </a:lnSpc>
            </a:pPr>
            <a:endParaRPr lang="en-US" altLang="en-US" sz="1000"/>
          </a:p>
          <a:p>
            <a:pPr eaLnBrk="1" hangingPunct="1">
              <a:lnSpc>
                <a:spcPct val="90000"/>
              </a:lnSpc>
            </a:pPr>
            <a:r>
              <a:rPr lang="en-US" altLang="en-US" sz="2400"/>
              <a:t>Free radicals are highly unstable due to unpaired electrons and are often damaging.</a:t>
            </a:r>
          </a:p>
          <a:p>
            <a:pPr eaLnBrk="1" hangingPunct="1">
              <a:lnSpc>
                <a:spcPct val="90000"/>
              </a:lnSpc>
            </a:pPr>
            <a:endParaRPr lang="en-US" altLang="en-US" sz="1000"/>
          </a:p>
          <a:p>
            <a:pPr eaLnBrk="1" hangingPunct="1">
              <a:lnSpc>
                <a:spcPct val="90000"/>
              </a:lnSpc>
            </a:pPr>
            <a:r>
              <a:rPr lang="en-US" altLang="en-US" sz="2400"/>
              <a:t>Antioxidants stabilize free radicals and protect against oxidative stress.</a:t>
            </a:r>
          </a:p>
          <a:p>
            <a:pPr eaLnBrk="1" hangingPunct="1">
              <a:lnSpc>
                <a:spcPct val="90000"/>
              </a:lnSpc>
            </a:pPr>
            <a:endParaRPr lang="en-US" altLang="en-US" sz="1000"/>
          </a:p>
          <a:p>
            <a:pPr eaLnBrk="1" hangingPunct="1">
              <a:lnSpc>
                <a:spcPct val="90000"/>
              </a:lnSpc>
            </a:pPr>
            <a:r>
              <a:rPr lang="en-US" altLang="en-US" sz="2400"/>
              <a:t>Cognitive performance, aging, cancer, arthritis, cataracts and heart disease may be protected with antioxidants.</a:t>
            </a:r>
          </a:p>
        </p:txBody>
      </p:sp>
    </p:spTree>
    <p:extLst>
      <p:ext uri="{BB962C8B-B14F-4D97-AF65-F5344CB8AC3E}">
        <p14:creationId xmlns:p14="http://schemas.microsoft.com/office/powerpoint/2010/main" val="1914457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1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452438"/>
            <a:ext cx="89662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424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a:t>Defending against Free Radicals</a:t>
            </a:r>
          </a:p>
        </p:txBody>
      </p:sp>
      <p:sp>
        <p:nvSpPr>
          <p:cNvPr id="58371" name="Rectangle 3"/>
          <p:cNvSpPr>
            <a:spLocks noGrp="1" noChangeArrowheads="1"/>
          </p:cNvSpPr>
          <p:nvPr>
            <p:ph type="body" idx="1"/>
          </p:nvPr>
        </p:nvSpPr>
        <p:spPr/>
        <p:txBody>
          <a:bodyPr/>
          <a:lstStyle/>
          <a:p>
            <a:pPr eaLnBrk="1" hangingPunct="1"/>
            <a:r>
              <a:rPr lang="en-US" altLang="en-US"/>
              <a:t>Limiting free radical formation</a:t>
            </a:r>
          </a:p>
          <a:p>
            <a:pPr eaLnBrk="1" hangingPunct="1"/>
            <a:r>
              <a:rPr lang="en-US" altLang="en-US"/>
              <a:t>Destroying free radicals or their precursors</a:t>
            </a:r>
          </a:p>
          <a:p>
            <a:pPr eaLnBrk="1" hangingPunct="1"/>
            <a:r>
              <a:rPr lang="en-US" altLang="en-US"/>
              <a:t>Stimulating antioxidant enzyme activity</a:t>
            </a:r>
          </a:p>
          <a:p>
            <a:pPr eaLnBrk="1" hangingPunct="1"/>
            <a:r>
              <a:rPr lang="en-US" altLang="en-US"/>
              <a:t>Repairing oxidative damage</a:t>
            </a:r>
          </a:p>
          <a:p>
            <a:pPr eaLnBrk="1" hangingPunct="1"/>
            <a:r>
              <a:rPr lang="en-US" altLang="en-US"/>
              <a:t>Stimulating repair enzyme activity</a:t>
            </a:r>
          </a:p>
        </p:txBody>
      </p:sp>
    </p:spTree>
    <p:extLst>
      <p:ext uri="{BB962C8B-B14F-4D97-AF65-F5344CB8AC3E}">
        <p14:creationId xmlns:p14="http://schemas.microsoft.com/office/powerpoint/2010/main" val="1948159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a:t>Defending against Cancer</a:t>
            </a:r>
          </a:p>
        </p:txBody>
      </p:sp>
      <p:sp>
        <p:nvSpPr>
          <p:cNvPr id="59395" name="Rectangle 3"/>
          <p:cNvSpPr>
            <a:spLocks noGrp="1" noChangeArrowheads="1"/>
          </p:cNvSpPr>
          <p:nvPr>
            <p:ph type="body" idx="1"/>
          </p:nvPr>
        </p:nvSpPr>
        <p:spPr/>
        <p:txBody>
          <a:bodyPr/>
          <a:lstStyle/>
          <a:p>
            <a:pPr eaLnBrk="1" hangingPunct="1"/>
            <a:r>
              <a:rPr lang="en-US" altLang="en-US"/>
              <a:t>Antioxidants may protect DNA.</a:t>
            </a:r>
          </a:p>
          <a:p>
            <a:pPr eaLnBrk="1" hangingPunct="1"/>
            <a:endParaRPr lang="en-US" altLang="en-US"/>
          </a:p>
          <a:p>
            <a:pPr eaLnBrk="1" hangingPunct="1"/>
            <a:r>
              <a:rPr lang="en-US" altLang="en-US"/>
              <a:t>Fruits and vegetables have antioxidants such as vitamin C and beta-carotene.</a:t>
            </a:r>
          </a:p>
        </p:txBody>
      </p:sp>
    </p:spTree>
    <p:extLst>
      <p:ext uri="{BB962C8B-B14F-4D97-AF65-F5344CB8AC3E}">
        <p14:creationId xmlns:p14="http://schemas.microsoft.com/office/powerpoint/2010/main" val="9800667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a:t>Defending against Heart Disease</a:t>
            </a:r>
          </a:p>
        </p:txBody>
      </p:sp>
      <p:sp>
        <p:nvSpPr>
          <p:cNvPr id="60419" name="Rectangle 3"/>
          <p:cNvSpPr>
            <a:spLocks noGrp="1" noChangeArrowheads="1"/>
          </p:cNvSpPr>
          <p:nvPr>
            <p:ph type="body" idx="1"/>
          </p:nvPr>
        </p:nvSpPr>
        <p:spPr/>
        <p:txBody>
          <a:bodyPr/>
          <a:lstStyle/>
          <a:p>
            <a:pPr eaLnBrk="1" hangingPunct="1">
              <a:lnSpc>
                <a:spcPct val="90000"/>
              </a:lnSpc>
            </a:pPr>
            <a:r>
              <a:rPr lang="en-US" altLang="en-US"/>
              <a:t>Fruits and vegetables strengthen antioxidant defenses against LDL oxidation.</a:t>
            </a:r>
          </a:p>
          <a:p>
            <a:pPr eaLnBrk="1" hangingPunct="1">
              <a:lnSpc>
                <a:spcPct val="90000"/>
              </a:lnSpc>
            </a:pPr>
            <a:r>
              <a:rPr lang="en-US" altLang="en-US"/>
              <a:t>Vitamin E defends against LDL oxidation, inflammations, arterial injuries and blood clotting.</a:t>
            </a:r>
          </a:p>
          <a:p>
            <a:pPr eaLnBrk="1" hangingPunct="1">
              <a:lnSpc>
                <a:spcPct val="90000"/>
              </a:lnSpc>
            </a:pPr>
            <a:r>
              <a:rPr lang="en-US" altLang="en-US"/>
              <a:t>Vitamin C may protect against LDL oxidation, raises HDL, lowers total cholesterol and improves blood pressure.</a:t>
            </a:r>
          </a:p>
        </p:txBody>
      </p:sp>
    </p:spTree>
    <p:extLst>
      <p:ext uri="{BB962C8B-B14F-4D97-AF65-F5344CB8AC3E}">
        <p14:creationId xmlns:p14="http://schemas.microsoft.com/office/powerpoint/2010/main" val="1734002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a:t>Food, Supplements, or Both?</a:t>
            </a:r>
          </a:p>
        </p:txBody>
      </p:sp>
      <p:sp>
        <p:nvSpPr>
          <p:cNvPr id="61443" name="Rectangle 3"/>
          <p:cNvSpPr>
            <a:spLocks noGrp="1" noChangeArrowheads="1"/>
          </p:cNvSpPr>
          <p:nvPr>
            <p:ph type="body" idx="1"/>
          </p:nvPr>
        </p:nvSpPr>
        <p:spPr/>
        <p:txBody>
          <a:bodyPr/>
          <a:lstStyle/>
          <a:p>
            <a:pPr eaLnBrk="1" hangingPunct="1"/>
            <a:r>
              <a:rPr lang="en-US" altLang="en-US" sz="2400"/>
              <a:t>Food and diet</a:t>
            </a:r>
          </a:p>
          <a:p>
            <a:pPr lvl="1" eaLnBrk="1" hangingPunct="1"/>
            <a:r>
              <a:rPr lang="en-US" altLang="en-US" sz="2000"/>
              <a:t>Reduce saturated or trans-fat </a:t>
            </a:r>
          </a:p>
          <a:p>
            <a:pPr lvl="1" eaLnBrk="1" hangingPunct="1"/>
            <a:r>
              <a:rPr lang="en-US" altLang="en-US" sz="2000"/>
              <a:t>Select foods rich in omega-3 fatty acids.</a:t>
            </a:r>
          </a:p>
          <a:p>
            <a:pPr lvl="1" eaLnBrk="1" hangingPunct="1"/>
            <a:r>
              <a:rPr lang="en-US" altLang="en-US" sz="2000"/>
              <a:t>Fruits and vegetables offer antioxidants among other vitamins and minerals.</a:t>
            </a:r>
          </a:p>
          <a:p>
            <a:pPr lvl="1" eaLnBrk="1" hangingPunct="1"/>
            <a:r>
              <a:rPr lang="en-US" altLang="en-US" sz="2000"/>
              <a:t>High in whole grains and low in refined grains</a:t>
            </a:r>
          </a:p>
          <a:p>
            <a:pPr lvl="1" eaLnBrk="1" hangingPunct="1"/>
            <a:r>
              <a:rPr lang="en-US" altLang="en-US" sz="2000"/>
              <a:t>Exercise, control weight and eliminate smoking to prevent disease.</a:t>
            </a:r>
          </a:p>
        </p:txBody>
      </p:sp>
    </p:spTree>
    <p:extLst>
      <p:ext uri="{BB962C8B-B14F-4D97-AF65-F5344CB8AC3E}">
        <p14:creationId xmlns:p14="http://schemas.microsoft.com/office/powerpoint/2010/main" val="2923471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a:t>Food, Supplements, or Both?</a:t>
            </a:r>
          </a:p>
        </p:txBody>
      </p:sp>
      <p:sp>
        <p:nvSpPr>
          <p:cNvPr id="62467" name="Rectangle 3"/>
          <p:cNvSpPr>
            <a:spLocks noGrp="1" noChangeArrowheads="1"/>
          </p:cNvSpPr>
          <p:nvPr>
            <p:ph type="body" idx="1"/>
          </p:nvPr>
        </p:nvSpPr>
        <p:spPr/>
        <p:txBody>
          <a:bodyPr/>
          <a:lstStyle/>
          <a:p>
            <a:pPr eaLnBrk="1" hangingPunct="1"/>
            <a:r>
              <a:rPr lang="en-US" altLang="en-US"/>
              <a:t>Supplements</a:t>
            </a:r>
          </a:p>
          <a:p>
            <a:pPr lvl="1" eaLnBrk="1" hangingPunct="1"/>
            <a:r>
              <a:rPr lang="en-US" altLang="en-US"/>
              <a:t>Not enough data to confirm benefits of supplements only</a:t>
            </a:r>
          </a:p>
          <a:p>
            <a:pPr lvl="1" eaLnBrk="1" hangingPunct="1"/>
            <a:r>
              <a:rPr lang="en-US" altLang="en-US"/>
              <a:t>Contents of supplements are limiting</a:t>
            </a:r>
          </a:p>
          <a:p>
            <a:pPr lvl="1" eaLnBrk="1" hangingPunct="1"/>
            <a:r>
              <a:rPr lang="en-US" altLang="en-US"/>
              <a:t>Still need research to define optimum and dangerous levels with supplements</a:t>
            </a:r>
          </a:p>
          <a:p>
            <a:pPr lvl="1" eaLnBrk="1" hangingPunct="1"/>
            <a:r>
              <a:rPr lang="en-US" altLang="en-US"/>
              <a:t>At high levels, supplements may act as prooxidants.</a:t>
            </a:r>
          </a:p>
        </p:txBody>
      </p:sp>
    </p:spTree>
    <p:extLst>
      <p:ext uri="{BB962C8B-B14F-4D97-AF65-F5344CB8AC3E}">
        <p14:creationId xmlns:p14="http://schemas.microsoft.com/office/powerpoint/2010/main" val="1543321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76200"/>
            <a:ext cx="89662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1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3854450"/>
            <a:ext cx="89662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9248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t>Food, Supplements, or Both?</a:t>
            </a:r>
          </a:p>
        </p:txBody>
      </p:sp>
      <p:sp>
        <p:nvSpPr>
          <p:cNvPr id="63491" name="Rectangle 3"/>
          <p:cNvSpPr>
            <a:spLocks noGrp="1" noChangeArrowheads="1"/>
          </p:cNvSpPr>
          <p:nvPr>
            <p:ph type="body" idx="1"/>
          </p:nvPr>
        </p:nvSpPr>
        <p:spPr/>
        <p:txBody>
          <a:bodyPr/>
          <a:lstStyle/>
          <a:p>
            <a:pPr eaLnBrk="1" hangingPunct="1"/>
            <a:r>
              <a:rPr lang="en-US" altLang="en-US"/>
              <a:t>High-antioxidant foods</a:t>
            </a:r>
          </a:p>
          <a:p>
            <a:pPr lvl="1" eaLnBrk="1" hangingPunct="1"/>
            <a:r>
              <a:rPr lang="en-US" altLang="en-US" b="1"/>
              <a:t>Fruits</a:t>
            </a:r>
            <a:r>
              <a:rPr lang="en-US" altLang="en-US"/>
              <a:t> – pomegranates, berries and citrus</a:t>
            </a:r>
          </a:p>
          <a:p>
            <a:pPr lvl="1" eaLnBrk="1" hangingPunct="1"/>
            <a:r>
              <a:rPr lang="en-US" altLang="en-US" b="1"/>
              <a:t>Vegetables</a:t>
            </a:r>
            <a:r>
              <a:rPr lang="en-US" altLang="en-US"/>
              <a:t> – kale, spinach and Brussels sprouts</a:t>
            </a:r>
          </a:p>
          <a:p>
            <a:pPr lvl="1" eaLnBrk="1" hangingPunct="1"/>
            <a:r>
              <a:rPr lang="en-US" altLang="en-US" b="1"/>
              <a:t>Grains</a:t>
            </a:r>
            <a:r>
              <a:rPr lang="en-US" altLang="en-US"/>
              <a:t> – millet and oats</a:t>
            </a:r>
          </a:p>
          <a:p>
            <a:pPr lvl="1" eaLnBrk="1" hangingPunct="1"/>
            <a:r>
              <a:rPr lang="en-US" altLang="en-US" b="1"/>
              <a:t>Legumes</a:t>
            </a:r>
            <a:r>
              <a:rPr lang="en-US" altLang="en-US"/>
              <a:t> – pinto beans and soybeans</a:t>
            </a:r>
          </a:p>
          <a:p>
            <a:pPr lvl="1" eaLnBrk="1" hangingPunct="1"/>
            <a:r>
              <a:rPr lang="en-US" altLang="en-US" b="1"/>
              <a:t>Nuts</a:t>
            </a:r>
            <a:r>
              <a:rPr lang="en-US" altLang="en-US"/>
              <a:t> - walnuts</a:t>
            </a:r>
          </a:p>
        </p:txBody>
      </p:sp>
    </p:spTree>
    <p:extLst>
      <p:ext uri="{BB962C8B-B14F-4D97-AF65-F5344CB8AC3E}">
        <p14:creationId xmlns:p14="http://schemas.microsoft.com/office/powerpoint/2010/main" val="608364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88" t="33772" r="25022" b="19737"/>
          <a:stretch/>
        </p:blipFill>
        <p:spPr bwMode="auto">
          <a:xfrm>
            <a:off x="251521" y="404664"/>
            <a:ext cx="820891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094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Vitamin A and Beta-Carotene</a:t>
            </a:r>
          </a:p>
        </p:txBody>
      </p:sp>
      <p:sp>
        <p:nvSpPr>
          <p:cNvPr id="5123"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altLang="en-US" sz="2600" b="1">
                <a:solidFill>
                  <a:schemeClr val="accent2"/>
                </a:solidFill>
              </a:rPr>
              <a:t>Vitamin A deficiency is a major health problem in the world</a:t>
            </a:r>
            <a:r>
              <a:rPr lang="en-US" altLang="en-US" sz="2600" b="1"/>
              <a:t>.</a:t>
            </a:r>
          </a:p>
          <a:p>
            <a:pPr eaLnBrk="1" hangingPunct="1">
              <a:lnSpc>
                <a:spcPct val="90000"/>
              </a:lnSpc>
              <a:buFont typeface="Wingdings" charset="2"/>
              <a:buNone/>
            </a:pPr>
            <a:r>
              <a:rPr lang="en-US" altLang="en-US" sz="1000"/>
              <a:t> </a:t>
            </a:r>
          </a:p>
          <a:p>
            <a:pPr eaLnBrk="1" hangingPunct="1">
              <a:lnSpc>
                <a:spcPct val="90000"/>
              </a:lnSpc>
            </a:pPr>
            <a:r>
              <a:rPr lang="en-US" altLang="en-US" sz="2600"/>
              <a:t>Toxicity is often associated with abuse of supplements. </a:t>
            </a:r>
          </a:p>
          <a:p>
            <a:pPr eaLnBrk="1" hangingPunct="1">
              <a:lnSpc>
                <a:spcPct val="90000"/>
              </a:lnSpc>
              <a:buFont typeface="Wingdings" charset="2"/>
              <a:buNone/>
            </a:pPr>
            <a:endParaRPr lang="en-US" altLang="en-US" sz="1000"/>
          </a:p>
          <a:p>
            <a:pPr eaLnBrk="1" hangingPunct="1">
              <a:lnSpc>
                <a:spcPct val="90000"/>
              </a:lnSpc>
            </a:pPr>
            <a:r>
              <a:rPr lang="en-US" altLang="en-US" sz="2600"/>
              <a:t>Plant foods provide carotenoids, such as </a:t>
            </a:r>
            <a:r>
              <a:rPr lang="en-US" altLang="en-US" sz="2600" b="1">
                <a:solidFill>
                  <a:schemeClr val="accent2"/>
                </a:solidFill>
              </a:rPr>
              <a:t>beta-carotene</a:t>
            </a:r>
            <a:r>
              <a:rPr lang="en-US" altLang="en-US" sz="2600"/>
              <a:t>, some of which have vitamin A activity. </a:t>
            </a:r>
          </a:p>
          <a:p>
            <a:pPr eaLnBrk="1" hangingPunct="1">
              <a:lnSpc>
                <a:spcPct val="90000"/>
              </a:lnSpc>
              <a:buFont typeface="Wingdings" charset="2"/>
              <a:buNone/>
            </a:pPr>
            <a:endParaRPr lang="en-US" altLang="en-US" sz="1000"/>
          </a:p>
          <a:p>
            <a:pPr eaLnBrk="1" hangingPunct="1">
              <a:lnSpc>
                <a:spcPct val="90000"/>
              </a:lnSpc>
            </a:pPr>
            <a:r>
              <a:rPr lang="en-US" altLang="en-US" sz="2600"/>
              <a:t>Animal foods provide compounds that are easily converted to retinol. </a:t>
            </a:r>
          </a:p>
          <a:p>
            <a:pPr eaLnBrk="1" hangingPunct="1">
              <a:lnSpc>
                <a:spcPct val="90000"/>
              </a:lnSpc>
              <a:buFont typeface="Wingdings" charset="2"/>
              <a:buNone/>
            </a:pPr>
            <a:endParaRPr lang="en-US" altLang="en-US" sz="1000"/>
          </a:p>
          <a:p>
            <a:pPr eaLnBrk="1" hangingPunct="1">
              <a:lnSpc>
                <a:spcPct val="90000"/>
              </a:lnSpc>
            </a:pPr>
            <a:r>
              <a:rPr lang="en-US" altLang="en-US" sz="2600"/>
              <a:t>Retinol binding protein (RBP) allows vitamin A to be transported throughout the body.</a:t>
            </a:r>
            <a:endParaRPr lang="en-US" altLang="en-US" sz="3200"/>
          </a:p>
        </p:txBody>
      </p:sp>
    </p:spTree>
    <p:extLst>
      <p:ext uri="{BB962C8B-B14F-4D97-AF65-F5344CB8AC3E}">
        <p14:creationId xmlns:p14="http://schemas.microsoft.com/office/powerpoint/2010/main" val="835126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4151</TotalTime>
  <Words>2760</Words>
  <Application>Microsoft Office PowerPoint</Application>
  <PresentationFormat>On-screen Show (4:3)</PresentationFormat>
  <Paragraphs>463</Paragraphs>
  <Slides>70</Slides>
  <Notes>59</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Adjacency</vt:lpstr>
      <vt:lpstr>Fat Soluble Vitamins</vt:lpstr>
      <vt:lpstr>PowerPoint Presentation</vt:lpstr>
      <vt:lpstr>Vitamin A</vt:lpstr>
      <vt:lpstr>Vitamin A and Beta-Carotene</vt:lpstr>
      <vt:lpstr>PowerPoint Presentation</vt:lpstr>
      <vt:lpstr>PowerPoint Presentation</vt:lpstr>
      <vt:lpstr>PowerPoint Presentation</vt:lpstr>
      <vt:lpstr>PowerPoint Presentation</vt:lpstr>
      <vt:lpstr>Vitamin A and Beta-Carotene</vt:lpstr>
      <vt:lpstr>Vitamin A and Beta-Carotene</vt:lpstr>
      <vt:lpstr>PowerPoint Presentation</vt:lpstr>
      <vt:lpstr>Vitamin A and Beta-Carotene</vt:lpstr>
      <vt:lpstr> </vt:lpstr>
      <vt:lpstr>Vitamin A and Beta-Carotene</vt:lpstr>
      <vt:lpstr>Vitamin A and Beta-Carotene</vt:lpstr>
      <vt:lpstr>Vitamin A and Beta-Carotene</vt:lpstr>
      <vt:lpstr>PowerPoint Presentation</vt:lpstr>
      <vt:lpstr>Vitamin A and Beta-Carotene</vt:lpstr>
      <vt:lpstr>Xerophthalmia</vt:lpstr>
      <vt:lpstr>PowerPoint Presentation</vt:lpstr>
      <vt:lpstr>Vitamin A and Beta-Carotene</vt:lpstr>
      <vt:lpstr>PowerPoint Presentation</vt:lpstr>
      <vt:lpstr>Vitamin A and Beta-Carotene</vt:lpstr>
      <vt:lpstr>PowerPoint Presentation</vt:lpstr>
      <vt:lpstr>Vitamin A and Beta-Carotene</vt:lpstr>
      <vt:lpstr>Vitamin A and Beta-Carotene</vt:lpstr>
      <vt:lpstr>Vitamin A and Beta-Carotene</vt:lpstr>
      <vt:lpstr>PowerPoint Presentation</vt:lpstr>
      <vt:lpstr>Vitamin A status assessment </vt:lpstr>
      <vt:lpstr>PowerPoint Presentation</vt:lpstr>
      <vt:lpstr>Vitamin D</vt:lpstr>
      <vt:lpstr> </vt:lpstr>
      <vt:lpstr>Vitamin D</vt:lpstr>
      <vt:lpstr>PowerPoint Presentation</vt:lpstr>
      <vt:lpstr>Vitamin D</vt:lpstr>
      <vt:lpstr>Vitamin D</vt:lpstr>
      <vt:lpstr>Vitamin D Deficiency</vt:lpstr>
      <vt:lpstr>Vitamin D Deficiency</vt:lpstr>
      <vt:lpstr>Vitamin D Deficiency</vt:lpstr>
      <vt:lpstr>Vitamin D Toxicity</vt:lpstr>
      <vt:lpstr>Vitamin D</vt:lpstr>
      <vt:lpstr>Vitamin D Recommendations</vt:lpstr>
      <vt:lpstr>Vitamin D Recommendations</vt:lpstr>
      <vt:lpstr>PowerPoint Presentation</vt:lpstr>
      <vt:lpstr>Assessment of vitamin A status </vt:lpstr>
      <vt:lpstr>Vitamin E</vt:lpstr>
      <vt:lpstr>Vitamin E Deficiency</vt:lpstr>
      <vt:lpstr>Vitamin E</vt:lpstr>
      <vt:lpstr>Vitamin E</vt:lpstr>
      <vt:lpstr>Vitamin E in Foods</vt:lpstr>
      <vt:lpstr>Assessment </vt:lpstr>
      <vt:lpstr>PowerPoint Presentation</vt:lpstr>
      <vt:lpstr>Vitamin K</vt:lpstr>
      <vt:lpstr>Vitamin K</vt:lpstr>
      <vt:lpstr>PowerPoint Presentation</vt:lpstr>
      <vt:lpstr>Vitamin K</vt:lpstr>
      <vt:lpstr>Vitamin K</vt:lpstr>
      <vt:lpstr>Vitamin K</vt:lpstr>
      <vt:lpstr>Assessment </vt:lpstr>
      <vt:lpstr>The Fat-Soluble Vitamins--In Summary</vt:lpstr>
      <vt:lpstr>Antioxidant Nutrients in Disease Prevention</vt:lpstr>
      <vt:lpstr>Antioxidant Nutrients in Disease Prevention</vt:lpstr>
      <vt:lpstr>Free Radicals and Disease</vt:lpstr>
      <vt:lpstr>PowerPoint Presentation</vt:lpstr>
      <vt:lpstr>Defending against Free Radicals</vt:lpstr>
      <vt:lpstr>Defending against Cancer</vt:lpstr>
      <vt:lpstr>Defending against Heart Disease</vt:lpstr>
      <vt:lpstr>Food, Supplements, or Both?</vt:lpstr>
      <vt:lpstr>Food, Supplements, or Both?</vt:lpstr>
      <vt:lpstr>Food, Supplements, or Both?</vt:lpstr>
    </vt:vector>
  </TitlesOfParts>
  <Company>University of Nottingham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Vitamins And vitamin village</dc:title>
  <dc:creator>Coneyworth Lisa</dc:creator>
  <cp:lastModifiedBy>Google Tech</cp:lastModifiedBy>
  <cp:revision>55</cp:revision>
  <dcterms:created xsi:type="dcterms:W3CDTF">2013-10-15T09:46:39Z</dcterms:created>
  <dcterms:modified xsi:type="dcterms:W3CDTF">2020-05-09T21:21:26Z</dcterms:modified>
</cp:coreProperties>
</file>