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90" r:id="rId2"/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0" r:id="rId22"/>
    <p:sldId id="312" r:id="rId23"/>
    <p:sldId id="313" r:id="rId24"/>
    <p:sldId id="314" r:id="rId25"/>
    <p:sldId id="315" r:id="rId26"/>
    <p:sldId id="316" r:id="rId27"/>
    <p:sldId id="318" r:id="rId28"/>
    <p:sldId id="317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30" r:id="rId40"/>
    <p:sldId id="331" r:id="rId41"/>
    <p:sldId id="332" r:id="rId42"/>
    <p:sldId id="333" r:id="rId43"/>
    <p:sldId id="334" r:id="rId44"/>
    <p:sldId id="335" r:id="rId45"/>
    <p:sldId id="337" r:id="rId46"/>
    <p:sldId id="338" r:id="rId47"/>
    <p:sldId id="340" r:id="rId48"/>
    <p:sldId id="339" r:id="rId49"/>
    <p:sldId id="341" r:id="rId50"/>
    <p:sldId id="342" r:id="rId51"/>
    <p:sldId id="343" r:id="rId52"/>
    <p:sldId id="344" r:id="rId53"/>
    <p:sldId id="345" r:id="rId54"/>
    <p:sldId id="346" r:id="rId55"/>
    <p:sldId id="336" r:id="rId56"/>
    <p:sldId id="347" r:id="rId57"/>
    <p:sldId id="348" r:id="rId58"/>
    <p:sldId id="349" r:id="rId59"/>
    <p:sldId id="350" r:id="rId60"/>
    <p:sldId id="352" r:id="rId61"/>
    <p:sldId id="351" r:id="rId62"/>
    <p:sldId id="353" r:id="rId63"/>
    <p:sldId id="354" r:id="rId64"/>
    <p:sldId id="355" r:id="rId65"/>
    <p:sldId id="356" r:id="rId66"/>
    <p:sldId id="358" r:id="rId67"/>
    <p:sldId id="357" r:id="rId68"/>
    <p:sldId id="359" r:id="rId69"/>
    <p:sldId id="446" r:id="rId70"/>
    <p:sldId id="360" r:id="rId71"/>
    <p:sldId id="361" r:id="rId72"/>
    <p:sldId id="362" r:id="rId73"/>
    <p:sldId id="363" r:id="rId74"/>
    <p:sldId id="448" r:id="rId75"/>
    <p:sldId id="447" r:id="rId76"/>
    <p:sldId id="449" r:id="rId77"/>
    <p:sldId id="450" r:id="rId78"/>
    <p:sldId id="451" r:id="rId79"/>
    <p:sldId id="453" r:id="rId80"/>
    <p:sldId id="452" r:id="rId81"/>
    <p:sldId id="455" r:id="rId82"/>
    <p:sldId id="454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7" r:id="rId94"/>
    <p:sldId id="466" r:id="rId95"/>
    <p:sldId id="468" r:id="rId9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5461C"/>
    <a:srgbClr val="7A6536"/>
    <a:srgbClr val="211D1E"/>
    <a:srgbClr val="ACA9A2"/>
    <a:srgbClr val="B1AEA7"/>
    <a:srgbClr val="CFCFC7"/>
    <a:srgbClr val="97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 autoAdjust="0"/>
    <p:restoredTop sz="93883" autoAdjust="0"/>
  </p:normalViewPr>
  <p:slideViewPr>
    <p:cSldViewPr snapToGrid="0">
      <p:cViewPr>
        <p:scale>
          <a:sx n="125" d="100"/>
          <a:sy n="125" d="100"/>
        </p:scale>
        <p:origin x="-322" y="-2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09:52:15.4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18203 5768 0,'36'0'16,"-1"0"-16,0 53 16,53 35-16,-52-88 15,-19 35-15,36 36 16,-35-71-16,-1 35 16,19 0-1,-19-35-15,36 71 16,0-53-16,-18 35 15,18 17-15,-17 1 16,105 34-16,-53 1 16,-70-53-16,-1 0 15,19 18-15,-1-1 16,35 36-16,-17-35 16,18 17-16,-18-18 15,-18-17-15,0 18 16,18-1-16,0 1 15,-18-18-15,1 0 16,-1 0-16,-17-36 16,-1 36-16,1 18 15,17-18-15,-17 0 16,17-18-16,-17 18 16,-1-18-16,19 18 15,-19-35-15,1 35 16,0-18-1,17 18-15,0 0 0,-17-36 16,17 54 0,0-18-16,1 0 15,17 17-15,-18-17 16,-18 0-16,-17-18 16,36 1-16,-19-1 15,1-17-15,17 17 16,-17 0-16,-18 0 31,0-17-15,18 0-1,-1-18 1,-17 17 0,0 19 671,0-54-671,0 0-1,0-17-15,0 0 16,0 17-16,0-35 16,0 18-16,0 0 15,0-1 1,0 1-16,0 17 15,0-17 1,0 0 78,0 17-79,0 36 282,18 17-281,-1 0 0,-17-17-16,0 0 31,0-1-31,0 1 31,0 0-15,0 17-16,0-17 15,0-1 1,0 1 0,0 17-16,0-17 46,0 17 17,0-17 62,-70-54-31,52 1-94,-17 0 15,17 0-15,1 35 16,-1-18-16,0-17 16,1 17-16,17 0 46,-18 1-14,18-1 61,18 18 189,-18 35-267,0-17 1,0-36 125,-18 18-126,-17 0 1,17 0-16,1-17 15,-1 17-15,36 35 235,-1-35-220,1 18 1,0-1-16,-18 1 16,52 0-16,-34-18 15,0 17 32,-18 1 0,0 0-31,17-1 31,-17 1-32</inkml:trace>
  <inkml:trace contextRef="#ctx0" brushRef="#br0" timeOffset="3755.69">20514 9049 0,'0'17'31,"0"19"-15,0-19-1,0 1-15,0 0 16,0 17-16,0 18 16,0 0-16,0 35 15,0-35-15,0 0 16,0-18-16,0 36 15,0-19-15,0 1 16,-18-17-16,18 34 16,-17 18-16,17-17 15,-18 0-15,18-19 16,0 19-16,-18 17 16,1-70-16,17 17 15,-18 36-15,1-1 16,17 1-16,-18-1 15,-17 19 1,17 16-16,0-16 16,18-1-16,0 18 15,0-18-15,0-35 16,0 17-16,0-17 16,0 0-16,0-35 15,0 17-15,0 0 31,0-17-31,0 35 16,0-18 0,0-17-16,0 35 15,0-36-15,0 19 16,0-1 0,0-18-16,0 1 15,0 0-15,0-1 16,0 1-1,0 17 1,0 1 15,0-19-15,0 1 0,0 0-16,0-1 15,0 18-15,0-17 16,0 17-16,0 18 15,0-35-15,0 17 16,0-17-16,0-1 16,0 19-16,0-19 265,18-52-233,-18 0-32,18 17 15,-1-35-15,1-17 16,-18 34-16,18 19 15,-1-36-15,1 18 16,-1-1 0,-17 19-16,18-1 15,-18 0-15,35-17 16,-17 35-16,-18-18 16,0 1-16,18 17 15,-1-18 32,-17 1-47,18-1 16,0 18 156,-36 53-157,-35-18 1,18 0-16,17-17 15,-17 17-15,17-17 16,18 0 0,-17-18 202,-19-18-202,-34 0 0,52 1-16,-35-36 15,0 35-15,-17-35 16,34 18-16,19 35 16,-1-18-16,0 1 15,1-1 1,-1 18-16,1-35 15,17 17-15,-18 18 16,18-18 15,-18 1-15,18-1 125,18 36-110,17 52-31,53-17 15,-52 18-15,-19-54 16,19 19-16,-19-1 16,1 36-16,0-71 15,-18 17 1,35 19-16,-18-36 16,19 17-1,-19 1-15,1 17 78,-18-17-62,0-1 156,18-17-157,-18 18 1,0 17-16,0 1 16,17-1-16,1 18 15</inkml:trace>
  <inkml:trace contextRef="#ctx0" brushRef="#br1" timeOffset="18462.47">18062 5644 0,'-17'0'31,"17"36"48,0-19-79,0 19 15,0-19-15,-18 1 16,0 17-16,1 18 15,-1 18-15,-17-1 16,17-17-16,0-18 16,-17 36-16,0 0 15,0 17-15,17-35 16,0 17-16,1 36 16,-19-18-16,-16 18 15,34-18-15,-17 0 16,-1-17-16,1 0 15,17-19-15,-17-16 16,17 17-16,1 0 16,-1-18-16,1-35 15,-1 70-15,-35-17 16,18-35-16,-1 53 16,-16 17-16,16-71 15,36 54-15,-17-18 16,-19-18-16,-17 36 15,1-71 1,34 17-16,-17 19 16,-18-19-16,17 36 15,1-18-15,0-17 16,-18 17-16,18 1 16,17-19-16,-17 1 15,17-18-15,0 0 16,-34 53-1,16-53-15,-34 17 16,34 19-16,1-1 16,0 0-16,-18-17 15,18 0-15,17-18 16,-35 52-16,35-52 16,-17 18-16,0 17 15,-18-17-15,35 0 16,-52-18-1,35 53-15,17-36 16,0 1-16,-17-1 16,17-17-1,1 0-15,-1 36 32,0-36-32,1 0 15,-1 17-15,18 1 16,0 0-16,-17-18 15,-1 17 1,-17-17 93,17 18-109,0 17 16,1-17-16,-1-18 16,0 18-16,18 17 15,-17-18 1,-1-17 125,0 0-110,18-17-16,-52-18 1,52 17 0</inkml:trace>
  <inkml:trace contextRef="#ctx0" brushRef="#br1" timeOffset="20532.05">15628 8537 0,'0'18'15,"0"-1"-15,0 19 63,0-19-48,0 1 32,0 0-31,0-1-16,-18 1 16,18 0-16,-17-1 15,-1 1 1,0 35 31,18-36-47,0 1 390,0 0-374,0-1 0,0 1-1,0 0 110,0 17-109,36-17-1,-19-18-15,-17 17 16,36 1-16,-1-18 16,0 0-1,-17 0-15,0 0 16,-1 0 0,1 0-16,-1 0 15,19 0-15,-1 0 16,-17 0-1,-1 0 1,19 0 0,-19 0-1,1 0-15,17 0 47,-17 0-47,-1 0 47,1 0-16</inkml:trace>
  <inkml:trace contextRef="#ctx0" brushRef="#br1" timeOffset="66612.3">15240 9296 0,'35'17'93,"-17"1"-93,-18 53 16,35-1-16,-35 1 16,0-18-16,0 35 15,18-18-15,-18-17 16,0-18-16,0-17 15,0 70-15,0-35 16,0 18-16,0-18 16,0 17-16,0 1 15,0-1-15,0-17 16,0 18-16,17-1 16,-17 1-16,0-36 15,18 36-15,-18-18 16,0-36-16,0 19 15,0-1-15,18 0 16,-18 0-16,0 18 16,0-17-1,17 17-15,1-1 0,-18-34 16,0 35-16,0-18 16,0-17-16,0 17 15,0 18-15,0 0 16,0 0-1,0-18-15,0 1 16,0-1-16,0 18 16,0-36-16,0 19 15,0-19-15,0 19 16,0 16-16,0-34 16,0 0-16,0-1 15,0 19-15,0-19 16,0 1-16,0 0 15,0-1-15,0 1 16,0 0-16,0-1 16,0 36-16,0-35 15,0-1-15,0 36 16,0 0-16,0 0 16,0-35-1,0-1 1,0 19 15,18-19 203,-1-17-234,-17-17 16,0-19 0,18 19-16,0-19 15,-1 19-15,1-1 32,-18 1-32,0-1 15,17 0 1,1 1-1,-18-1-15,18 0 16,-1 1-16,19-1 16,-1 0-1,-17 1 17,-1-1-17,-34 18 204,-1 35-203,-17-35-16,-1 18 15,-17 0 1,36-18-1,17 17 1,-18-17-16,-17 0 16,17 0-1,1 0 48,-19 0-48,19 0 1,-1 0 0,-17 0-1,0 0-15,17 0 16,-17 0 0,17 0-16,-17 0 15,17 0-15,0 0 16,18-17-16,-35 17 15,18 0 1,-1 0-16,0 0 16,1-18-16,-19-17 15,-17 17-15,36 18 16,17-17-16,-18 17 16,36 17 109,17 1-110,18 17 1,0 0-16,17 1 15,-70-19-15,53 19 16,-17-19-16,17 18 16,17 1-16,-52-1 15,17 0-15,-17-35 16,35 53-16,-53-35 16,52 17-16,-16 0 15,-1-17 1,-17-18-16,-1 0 15,1 35-15,17 18 16,-17-35-16,0-18 47,-1 18-31,1-1-1,-1-17 1,-34-35 234,-1 17-235,18 1-15,-17-1 16,17-17 0,-18-18-16,-17 0 15,17 35 1,18 1-16,-18-19 16,18 19-16,0-1 15,0-17-15,0-18 31,0 35-31,0-17 16,-35-18 0,35 0-1,0 35 1,0 1-16,0-1 16,0-17 296,0 17-296,0 1 15,0-1 110,18 18-110,-18 18-16,0 52 1,0-52-16,0 17 16,0 0-16,0-17 0,-36 17 15,36 1 17,0-19-32,-17-17 15,17 35 1,-18-17-16,18 0 437,-18-1-421,18 1 78,-17 0-63,-1-18 110,1 0-141,-36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46:34.42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11307 6844 0,'-18'-18'234,"-53"36"-218,18-18-16,36 0 16,-1 0-1,-17 0 17,17 0-17,1 0-15,-1 0 16,-17 0-16,-36 0 15,36 0 1,17 0-16,1 0 16,-36 0-16,0 0 15,-35 0-15,52 0 16,1 0 0,0 0 15,-18 0-16,17 0 1,19 0 0,-54 0-16,18 0 15,0 0-15,-35 0 16,18 0-16,17 0 16,-35 0-16,-1 0 15,54 0 1,-18 0-16,36 0 31,-36 0-31,35 0 31,-35 0-31,0 0 16,-17 0-16,17 0 16,0 0-16,-18 0 15,1 0-15,-19 0 16,1 0-16,18 0 15,-18 0-15,35 0 16,-36 0-16,54 0 16,-53 0-16,35 0 15,35 0-15,-52 0 16,35 0-16,-18 0 16,-18 0-16,-17 0 15,53 0-15,-1 0 16,1 0-16,17 0 15,1 0-15,-1 0 16,1 0 47,-54 0-32,53 0-16,1 0-15,-1 0 16,0 0-16,-17 0 16,0 0-16,0 0 15,17 0-15,-17 0 16,-18 0-16,-18 0 16,36 0-16,-36 0 15,-17 0-15,18 0 16,-19 0-16,1 0 15,0 0-15,0 0 16,17 0-16,-17 0 16,18 0-16,52 0 15,-35 0 313,35 0-328,-17 0 16,17 0-16,-17 18 16,17-18-16,-34 0 156,34 0-140,-35 0-16,18 0 15,-1 0-15,19 0 16,-18 0-16,-1 0 15,19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57:26.70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2963 14482 0,'71'0'172,"17"0"-172,-53 0 15,18 0-15,18 0 16,-1 0-16,19 0 15,-1 0-15,35 0 16,-87 0-16,-1 0 16,-18 0-16,72 0 31,-72 0-31,54 0 16,-1-36-16,-17 36 15,53 0-15,18 0 16,-36-35-16,-18 35 15,19 0-15,34 0 16,18 0-16,18 0 16,17 0-16,-35 0 15,18-18-15,-35 18 16,-36 0-16,35 0 16,-35 0-16,1 0 15,-19 0-15,-52 0 16,70 0-16,-53 0 15,54 0-15,-54 0 16,-18 0-16,36 0 16,0 0-16,0 0 15,0 0-15,-18 0 16,54 0-16,-19 0 16,-35 0-16,36 0 15,-18 0-15,17 0 16,-34 0-16,-1 0 15,36 0-15,-19 0 16,1 0 0,0 0-16,-35 0 15,17 0 1,-17 0 0,17 0-1,-17 0-15,-1 0 16,36 0-16,-17 0 15,-1 0-15,18 0 16,17 0-16,19 0 16,-1 0-16,35 0 15,-35 0-15,36 0 16,-36 0-16,-35 0 16,0 0-16,35 0 15,0 0-15,18 0 16,-53 0-16,0 0 15,0 0-15,-18 0 16,36 0 0,-1 0-16,18 0 15,1 0-15,-19 0 16,-17 0-16,35 0 0,18 0 16,-53 0-1,35 0-15,0 0 16,18 0-16,-53 0 15,18 0-15,17 0 16,-17 0-16,-1-17 16,-52 17-16,105-18 15,-105 18-15,70 0 16,0 0-16,18 0 16,-71 0-16,18-18 15,-17 18-15,-1 0 16,0 0-16,36 0 15,-54-17-15,36 17 16,-18 0-16,1 0 16,-1 0-16,18 0 15,-18 0-15,18 0 16,-35 0-16,105 0 16,1 0-16,-36 0 15,0 0-15,36 0 16,-72 0-16,37 0 15,17 0-15,-71 0 16,35 0 0,19 0-16,34 0 0,-35 0 15,0 0 1,1 0-16,-1 0 16,-18 0-16,19 0 15,-19 0-15,1 0 16,-36 0-16,18 0 15,17 0-15,-17 0 16,18 0 0,-1 0-16,1 0 0,17 0 15,0 0-15,1 0 16,34 0-16,-35 0 16,0 0-16,1 0 15,-19 0-15,1 0 16,-54 0-16,36 0 15,0 0-15,-18 0 16,18 0-16,0 0 16,-17 0-16,17 0 15,17 0-15,-17 0 16,35 0-16,36 0 16,-1 0-16,-70 0 15,53 0-15,-18 0 16,36 0-16,-1 0 15,-35 0-15,-17 0 16,-18 0 0,17 0-16,1 0 15,17-18-15,0 0 16,0 18-16,18 0 16,-18 0-16,1 0 15,-1 0-15,0 0 16,0 0-16,18 0 15,0 0-15,17 0 16,1 0-16,-1 0 16,18 0-16,-17 0 15,-1 0-15,-17 0 16,0 0-16,-18 0 16,36 0-16,-36 0 15,0 0-15,36 0 16,-36 0-16,-71 0 15,54 0-15,-18 0 16,17 0-16,-52 0 16,17 0-1,1 0-15,-1 0 16,35 0-16,19 0 16,-36 0-16,17 0 15,54 0-15,-19 0 16,-34 0-16,-18 0 15,0 0-15,17 0 16,19 0-16,-1 0 16,18 0-16,-54 0 15,19 0-15,0 0 16,-19 0-16,1 0 16,0 0-16,-17 0 15,17 0-15,17 0 16,-52 0-16,35 0 15,0 0-15,-18 0 16,88 0-16,-52 0 16,-36 0-16,18 0 15,0 0-15,-18 0 16,36 0-16,-36 0 16,18 0-16,0 0 15,-18 0-15,-17 0 16,35 0-16,-36 0 15,1 0 17,35 0 30,-35 0-46,17 0-16,18 0 15,-36 0 1,19 0 0,-19 0-1,19 0-15,52 0 16,-53 0-16,0 0 16,36 0-16,-53 0 15,52 0-15,-17 0 16,-35 0-16,17 0 15,18 0 1,-18 0 78,0 0-16,-17 0-78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57:37.26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12382 2946 0,'36'0'62,"34"-18"-62,-52 18 16,105-18 0,-70 18-16,-17 0 15,17 0-15,35 0 16,0 0-16,0-17 15,71-1-15,0-17 16,-18 17-16,35 1 16,36-19-16,-1 36 15,-17 0-15,18 0 16,0 0-16,-36 0 16,1 0-16,-36 0 15,35 0-15,-17 0 16,17 0-16,-35 0 15,18 0-15,-18 0 16,0 0-16,36 0 16,-19 0-16,19 0 15,-1 0-15,-35 0 16,18 0 0,-71 0-16,0 0 15,36 0-15,-36 0 16,-17 0-16,17 0 15,0 0-15,0 0 16,36 0-16,-18 0 16,17 0-16,1 0 15,-1 0-15,-52 0 16,-19 0-16,-16 0 16,-1 0-16,-17 18 46,17 17-30,36-17 0,-54 17-16,36-17 15,71 17-15,17 36 16,-18-54 0,1 1-16,52 17 15,-35-17-15,18-1 16,0 1-16,-36 0 15,-35-18-15,-17 0 16,-18 0-16,0 0 16,-18 0-16,-17 0 15,35 0-15,-36 0 16,18 0-16,1 0 16,-1 0 62,-17 0-63,17 0-15,18 0 16,0 0-16,17 0 16,1 0-16,-18 0 15,-18 0 1,53 0-16,0 0 15,36 0-15,-1-18 0,1 18 16,-1 0 0,-17-35-16,-53 17 15,53 18-15,-88-17 16,34 17-16,-34 0 16,0-18-1,17 18 16,-17 0-15,-1 0 0,36 0-1,-18-18-15,-17 1 16,35 17-16,0-18 16,17 18-1,36 0-15,-53-18 0,35-17 16,-35 35-1,0 0-15,0 0 16,-35 0-16,-1 0 16,1 0-16,0 0 203,-1 0-203,54 18 15,-53-18 1,-1 17-16,36 1 16,18 0-16,-54-18 15,1 0-15,-18 17 16,18 1 0,-18 0-1,-18-18 220,-53 0-235,18 0 15,18 0-15,-35 0 16,17 0-16,17 0 15,-34 17-15,35-17 16,17 0-16,-17 0 16,17 0-1,0 0 1,-17 0 0,18 18-16,-72-18 15,72 0 1,-19 17-16,1-17 0,0 0 15,-18 18 1,0-18-16,0 0 16,0 0-16,18 0 15,0 0-15,-18 18 16,17-18-16,-16 0 16,16 0-16,-52 0 15,35 0-15,-35 0 16,-18 0-16,71 0 15,-18 0-15,-18 0 16,18 0-16,-17 0 16,-18 0-16,-1 0 15,-34 0-15,0 0 16,-1 0-16,18 0 16,-17 0-16,88 0 15,-54 0 1,36 0-16,0 0 15,-17 0-15,-18 0 16,0 0-16,-1 0 0,36 0 16,-35 0-16,-35 0 15,17 0-15,-53 0 16,-17 0-16,-1 0 16,1 0-16,0 0 15,-1 0 1,36 0-16,18 0 15,-1 0-15,36 0 16,0 0-16,0 0 16,-18 0-16,18 0 15,35 0-15,-18 0 16,18 0-16,0 0 16,36 0-16,-36 0 15,35 0 1,0 0-16,-35 0 15,36 0-15,-36 0 16,-18 0-16,18 0 16,-17 0-16,-18 0 15,0 0-15,-1 0 16,19 0-16,-1 0 16,1 0-16,17 0 15,-35 0-15,-18 0 16,18 0-16,-36 0 15,36 0-15,-18 0 16,0 0-16,18 0 16,-35 0-16,34 0 15,1 0-15,-35 0 16,17 0-16,-18 0 16,1 0-16,-18 0 15,-18 0-15,18 0 16,-18 0-16,18 0 15,18 0-15,105 0 16,-17 0-16,17 0 16,0 0 124,1 0-140,-19 0 16,1 0-16,18 0 16,-19 0-1,1 0 1,0 0-1,-1 0 17,-34 0-32,52 0 15,-35 0-15,-35 0 16,18 0-16,17 0 16,-18 0-16,53 0 15,1 0 48,-1 0-63,1 0 15,-1 0-15,-35 0 16,0 0-16,35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57:40.66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5292 3881 0,'-53'0'93,"35"0"-77,-52 0-16,-1 0 16,-35 0-16,-35 0 15,-71 0-15,1 0 16,-19 0-16,1 0 15,0 0 1,17 0-16,36 0 16,17 0-16,53 0 15,71 0-15,-36 0 16,-17 0 0,53 0-1,17 0 1,-17 0 46,17 0-62,1 0 16,-36 0 0,35 0-16,-35 35 15,-17-18-15,-19-17 16,1 0-16,-18 0 15,53 0-15,-17 0 16,52 0-16,1 0 16,-1 0-16,0 0 15,-17 0 17,17 0-32,1 0 15,-18 18 1,17-18-16,0 0 15,1 0 1,-1 0 31,0 0 15,1 0-30,-1 0 530,0 0-546,1 0 93,-36 0-93,18 18-1,-1-18-15,1 0 16,-18 0-16,36 0 16,-1 17-16,-17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59:29.48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12453 3210 0,'71'36'78,"-1"-19"-62,-35-17-16,54 0 16,34 18-16,-35-18 15,18 0 1,-53 0-16,35 0 15,0 0-15,36 0 0,88 17 16,-107-17 0,37 0-1,-72 0-15,-17 0 16,-35 0-16,35 0 62,-36 0 313,-17-17-265,-17-36-79,-1 53-15,-17-18-16,17 18 15,-17 0-15,17-17 16,-17 17-16,17 0 16,1 0-1,-1 0-15,0 0 16,-17 0 31,17 0-47,1 0 15,-1 0-15,0-18 16,1 18-16,-19 0 16,1 0-1,18 0-15,-36 0 125,35 0-109,0 0-16,-17 0 15,17 0-15,1 0 16,-1 0-16,-35 0 16,36 0-16,-36 0 15,35 0-15,-35 0 16,36 0-16,-1 0 16,-35 0-1,35 0-15,1 0 16,-19 0-16,19 0 15,-19 0 282,-52 0-265,53 0-32,0 0 15,17 0-15,-17 0 156,17 0-156,71 0 344,-35 0-344,52 0 16,18 0-16,-52 0 15,17 0-15,70 0 16,-88 0-16,1 0 16,17 0-16,-36 0 31,19 0 16,-19 0-32,1 0 1,-1 0-16,19 0 16,-19 0-16,1 0 15,0 0-15,17 0 16,-17 0-16,-1 0 16,1 0-16,-1 0 15,107 0 1,-89 0-16,18 0 15,-18 0-15,54 0 16,-36 0-16,-18 0 16,18 0-16,-36 0 15,54 0-15,-18 0 16,0 0-16,35 0 16,-17 0-16,-1 0 15,18 0-15,-52 0 16,16 0-1,-16 0-15,17-35 0,0 35 16,-18 0 31,18-36 15,-36 19-46,19 17-16,-19 0 16,1 0-1,53-18-15,-54 18 16,18 0 0,18 0-16,18 0 15,-53 0-15,17 0 16,18 0-16,-36-17 15,19 17-15,-19 0 16,19 0-16,-19 0 16,36 0-1,-35 0-15,-1 0 16,1-18-16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59:30.7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15452 2981 0,'-53'0'16,"35"0"-16,0 0 31,1 0-15,-18 0-1,17 0-15,-35 0 16,35 0-16,-17 0 16,17 0-16,1 0 15,-36 0 1,35 0-16,1 0 16,-1 0-16,0 0 15,1 0 1,-1 0-16,-17 0 15,17 0-15,-35 0 16,36 0 0,-1 0-16,-17 0 15,17 0 1,0 0-16,-35 0 16,36 0-16,-36 0 15,0 0-15,18 0 16,-36 0-16,18 0 15,-35 0-15,53 0 16,-18 0-16,18 0 16,-1 0-16,1 0 15,-36 0-15,19 0 16,-1 0-16,17 0 16,1 0-16,-35 0 15,-1 0-15,36 0 16,-1 0-16,-17 0 15,36 0-15,-1 0 16,-35 0 31,36 0-31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59:33.28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14852 2946 0,'18'0'32,"-1"0"-17,1 0-15,-1 0 16,19 0 0,-19 0-16,1 0 15,17 0-15,1 0 16,17 0-16,-18 0 15,53 0-15,-35 0 16,35 0-16,36 0 16,-36 0-16,18 0 15,-1 0-15,19 0 16,-36 0-16,-17 0 16,-18 0-16,-36 0 15,18 0-15,-17 0 16,17 0-16,-17 0 15,0 0 17,-1 0-17,1 0 1,0 0 0,-1 0-16,1 0 31,0 0-16,52 0 1,-52 0-16,-1 0 16,36 0-1,-17 0-15,52 0 16,0 0-16,-35 0 16,17 0-16,19 0 15,-36 0-15,-1 0 16,1 0-16,-35 0 15,0 0-15,35 0 16,-36 0-16,1 0 47,-1 0-47,1 0 16,35 0-16,-18 0 15,-17 0-15,17 0 16,-17 0-1,35 17-15,-36-17 16,19 0-16,-19 0 16,1 0 156,17 0-157,53 18 1,-35-18 31,-35 0-47,17 0 15,18 0-15,0 18 16,-35-18-16,17 0 16,18 0-16,-18 0 15,-17 0-15,35 17 16,-18-17-16,36 36 15,-18-36 1,17 35-16,-52-35 16,17 0-16,0 0 15,-17 0 1,17 0 265,0 0-265,1 0-1,17 0-15,-36 0 16,1 0 0,0 0-16,17 0 0,-18 0 15,1 0-15,0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7T10:31:19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18027 6403 0,'18'0'531,"-1"0"-515,1 0 46,17 0-15,-17 0-31,-1 0-1,19 0 1,-19 0-16,19 0 125,-19 0-125,-17-18 141,36 18-126,-19 0-15,1 0 16,-1 0-16,36 0 359,-35 0-343,17 0 31,-17 0-32</inkml:trace>
  <inkml:trace contextRef="#ctx0" brushRef="#br0" timeOffset="2315.69">21978 6385 0,'0'-35'16,"0"17"-16,0 1 62,18 17-62,-1-18 16,1 18-16,17-18 16,-35 1-16,53-1 31,-35 18-31,35 0 422,-36 0-407,1 0 32,35 0-31,0-17-16,-36 17 16,1 0-16,35 0 15,-35-18 1,-18 0-16,53 18 47,-36 0-47</inkml:trace>
  <inkml:trace contextRef="#ctx0" brushRef="#br0" timeOffset="4598.92">22207 6032 0,'-17'18'109,"17"0"-93,0-1 0,0 36-16,35-53 15,0 71-15,-35-53 16,0 17-16,18 0 47,-18-17-47,0 17 78,0-17-78,0 17 219,0-17-219,0-1 15,0 1 1,18 35 0,-18-36-16,0 19 15,0-1-15,0 0 31,17-35-15,-17 18 0,0-1-1,0 1-15,0 0 16,0-1-16,18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10:13:26.6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9031 8043 0,'18'0'63,"17"0"-17,-17 0-30,-1 0-16,36 0 16,0 0-16,35 0 15,36 0-15,17-35 16,-18 35-16,18 0 16,-17-18-16,-18 1 15,-36-1-15,-52 18 16,53-18-1,-54 18-15,1 0 32,17 0-32,-17-17 15,-1 17-15,1 0 16,35 0 0,-35 0-16,-1 0 15,36 0-15,-18 0 16,18 0-1,-35 0 1,35 0 0,-18 0 31,0 0-32,-17 0-15,0 0 16,17 0-1,18 0 1,-18 0-16,0 0 16,18 0-16,0 0 15,-17 0-15,34 53 16,-52-53 0,-1 0-16,1 0 15,53 17-15,-54-17 16,36 0-1,-35 18 1,17-18-16,0 0 16,18 0-1,-35 0-15,0 0 78,-1 0-62,1 0 0,-1 0-16,1 0 15,17 0 1,-17 0-16,53 0 16,-54 0-1,36 0 1,-18 0-16,1 0 15,-1 0-15,53 0 16,-53 0-16,18 0 16,-17 0-16,-19 0 15,36 0-15,-18 0 16,1 0 0,-19 0-16,1 0 31,0 0-31,35 0 15,-36 0-15,1 0 16,17 0-16,-17 0 16,35 35-1,-36-35-15,1 0 47,0 0-47,-1 18 16,19-18-16,-1 35 47,-35-17-47,53-18 31,-36 0-31,1 0 47,35 18-47,0-1 15,-36-17 1,1 0 93,0 0-77,35 0-17,-18 18-15,0-18 16,18 0 0,-35 0-16,-1 0 15,1 0-15,0 0 47,-1 0-47,19 0 31,-19 0-31,1 0 32,0 0-17,-1 0 16,18 0-31,-17 0 16,0 0-16,-1 0 16,1 0 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10:13:29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14764 8043 0,'17'-35'0,"1"35"31,17 0-15,1 0 0,16 0-1,-16 0-15,17 0 16,35 0-16,0 0 15,-17 0-15,34 53 16,1 0-16,-35-53 16,-1 0-16,19 18 15,87-18-15,-35 0 16,35 0-16,1 0 16,-18 0-16,-54 0 15,1 0-15,-17 0 16,-37 0-16,37 0 15,-19 0-15,-17 0 16,-35 0-16,35 0 16,-18 0-16,18 0 15,-36 0 1,1 0-16,17 0 16,-17-18-1,0 18 1,-1 0-1,1 0 1,0 0-16,-1 0 16,1 0-16,35 0 15,-36 0-15,19 0 16,17 0 0,-36 0-16,54 0 15,17 0-15,0 0 16,-17 0-16,-18 0 15,-18 0-15,0 0 16,1 0-16,-1 0 16,18 0-16,-36 0 15,1 0-15,35 0 16,35 0-16,-35 0 16,18 0-16,-19 0 15,19 0-15,-36 0 16,1 0-16,-1 0 15,-18 0-15,19 0 16,-1 0-16,36 0 16,-54 0-16,36 0 15,-35 0-15,17 0 32,-17 0-17,-1 0-15,19 0 16,-1 0-1,-17 0-15,17 0 16,18 0-16,-36 0 16,19 0-16,-1 0 15,-17 0-15,-1 0 16,19 0 15,-19 0-15,1 0-16,-1 0 15,1 0-15,0 0 16,-1-35-16,1 35 16,17 0-16,-17-18 15,17 18-15,-17 0 16,-1 0-16,19-18 16,-19 18-16,1 0 15,35-17-15,-35 17 16,34 0-1,-34-36 1,0 36-16,35 0 16,-36-17-16,1 17 15,17 0-15,-17 0 16,17 0-16,-17 0 31,-1 0-15,1 0-1,0 0-15,17-18 16,-17 18-16,-1 0 16,1 0-16,0 0 15,17 0-15,-18 0 16,19 0 0,-19 0-1,1 0 173,17 0-63,-17 0-125,0 0 0,17 0 31,-18 0 0,1 0-31,0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10:15:11.8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14764 7779 0,'35'0'110,"18"0"-79,0 0-15,35 0-16,0 0 15,53 0-15,-35 0 16,-18 0-16,-35 0 16,-35 0-1,52-18-15,54 18 16,-53 0-16,-1 0 15,-52-18-15,52 18 16,-52 0 0,0 0-16,-1 0 15,1 0-15,-1 0 16,1 0-16,0 0 16,35-17-16,-36 17 15,36 0-15,-35 0 16,-1 0-1,19 0 1,-1 0-16,18 0 16,-35 0-16,17 0 15,18 0-15,-18 0 16,-17 0-16,-1 0 16,36 0-16,-17 0 15,-1 0 1,88 0-16,-105 0 15,53 0-15,-19 0 16,-16 0-16,17 0 16,-18 0-16,18 0 15,17 0-15,-17 0 16,18 0-16,35 0 16,17 0-16,-35 0 15,36 0-15,17 0 16,-18 0-16,-34 0 15,34 0-15,-35 0 16,-52 0-16,34 0 16,36 0-16,-71 0 15,0 0-15,18 0 16,53 0-16,-71 0 16,36-53-1,-53 53-15,-1 0 16,19-18-1,-19 18-15,19 0 16,-36-17 0,35 17-16,-18 0 15,1-18-15,17 18 16,-17 0 15,17-18-15,-17 18-16,17-17 15,0 17 1,1 0-16,-19 0 16,19-36-16,-19 19 15,1 17-15,0 0 16,-1 0-16,1 0 16,0 0-16,-1 0 15,18 0-15,-17 0 16,35-35-16,-35 35 15,-1 0 1,1 0-16,0 0 16,-1 0-1,1 0 1,17-18 15,-17 18-31,-1 0 63,1 0-63,35 0 47,-18 18-47,18 34 15,-18-34-15,-35 0 16,53-1-16,-35 54 15,52-36-15,-52 0 16,35-35 0,-53 18-1,53-18 1,-35 0-16,-1 18 16,1-18-16,0 0 15,17 0-15,18 17 16,-36-17-1,19 0-15,-1 0 16,-17 0-16,-1 0 16,-70-17 218,18-1-234,-53 18 16,17 0-16,54 0 15,-1 0-15,0-18 16,1 18 0,-1 0 15,0 0-16,-17 0-15,-18 0 0,0 0 32,36 0-32,-19 0 15,-17 0-15,1 18 16,16-18 0,19 18-16,-1-18 15,0 17-15,1-17 16,-1 0-16,-17 0 15,-18 0 1,18 53-16,-18-35 16,35-18-16,-35 0 15,0 0 1,36 0-16,-54 0 16,53 0-16,1 0 15,-36 18 1,18-18-16,-18 0 15,17 0-15,-52 0 16,0 17 0,70 1-16,-52-18 15,-18 17-15,17-17 16,0 0-16,19 0 16,-1 0-16,-18 0 0,-17 0 15,53 0 1,-1 0-16,1 0 15,-35 0-15,52 0 16,0 0-16,1 0 16,-19 0-16,19 0 15,-36 0-15,-18 0 16,36 0-16,-36 0 16,18 0-16,18 0 15,-35 0 1,52 0-16,-17 0 15,-54 36 1,72-36 0,-1 0-16,-52 0 15,17 0-15,17 0 16,19 0 0,-18 0-16,17 0 15,-17 0-15,-1 0 16,-34 17-16,52-17 15,-35 0-15,36 0 16,-1 0-16,-35 0 31,18 18-31,-18 0 16,35-18-16,1 0 16,-19 0-1,19 0-15,-1 0 16,-17 0-16,17 17 15,-35 1 64,36-18-79,-1 0 15,0 0 32,1 0-31,-1 0-16,-17 18 15,17-1-15,-17-17 16,17 0-16,-17 0 16,17 0-1,1 0-15,-1 0 16,0 0-16,-17 0 15,17 0-15,1 0 16,-1 0-16,0 0 16,-17 0 15,18 0-15,-19 0-1,1 0 1,17 0-1,-17 0 142,0 0-142,17 0 1,-17 0 0,-18 0-1,18 0 1,-18 0-16,18 0 15,17 0-15,-17 0 16,17 0-16,0 0 16,-17 0-1,17 0-15,1 0 16,-1 0-16,-35 0 16,0 0-16,0 0 15,36 0 1,-1 0-16,-35 0 297,-35 0-282,53 0 1,17 0 0,0 0 15,1 0-31,-36 18 156,35 0-140,-35-18-16,36 35 15,-1-35-15,-17 17 16,17 1-16,0-18 16,1 18 15,17-1-31,-18-17 15,1 0-15,-1 0 141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10:15:19.3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13282 7920 0,'-35'0'281,"-18"0"-281,-71 0 15,-17 0-15,0 0 16,124 0-16,-19 0 16,19 0 15,-19 0-31,19 0 16,-1 0-1,-52 35 79,70-17-78,-89-18-16,36 0 15,-17 0-15,17 17 16,-35-17-16,0 0 15,-1 0-15,-34 0 16,-18 0-16,17 0 16,1 0-16,-1 0 15,-52 0-15,-53 0 16,-1 0-16,-34 0 16,17-35-16,35 17 15,71 1-15,106 17 16,-1 0-16,-52 0 15,35 0-15,0 0 16,-17 0-16,17 0 63,35 0-63,-35 0 15,36 0-15,-1 0 16,1 0-16,-36 0 406,35 0-390,0 0-16,-70 0 15,35 0-15,36 0 16,-19 0 0,19 0-16,-19 0 31,19 0-31,-1 0 437,18 35-390,0-17-31,0 17-16,0 0 94,0-17-79,18 0 1,-1 17-16,36 0 15,-53-17-15,18-18 16,17 17 0,-35 19-16,35 17 47,18 0-16,-35-36-31,0 1 140,-1-1-124,36-17 47,-35 0-63,35 0 15,35 0-15,35 0 16,-34 0-16,-36 0 15,-18 0-15,-18 0 16,36 0 0,0 0-16,36 0 15,-19 0-15,18 0 16,-52 0-16,34 0 16,36 0-16,0 0 15,-18 0-15,-17 0 16,-19 0-16,1 0 15,0 0-15,-35 0 16,0 0-16,34 0 16,-16 0-16,52 0 15,-53 0-15,0 0 16,18 0-16,0 0 31,-35 0-31,0 0 16,17 0-16,35 0 15,-34 0-15,-1 0 16,0 0-16,-17 0 16,0 0-16,-1 0 15,18-17 1,-17 17-16,35 0 16,-35 0-1,-1 0 1,1-18-16,0 18 15,17 0-15,-18 0 16,54 0-16,-53 0 16,-1 0-16,1 0 15,17-17 32,1-19-31,16 36-16,19 0 15,-36-17-15,-17 17 16,0 0 0,17 0 15,0 0-31,-17-18 16,35 18-1,-36 0-15,19 0 16,-19 0-16,18 0 47,-17 0-47,0 0 15,-1 0-15,19 0 16,-19 0-16,1 0 16,0-18-16,17 18 15,-17 0-15,34 0 16,-34 0-1,0 0-15,-1 0 16,1 0-16,0 0 47,17 0-47,0 0 16,0 0-16,54 0 15,-36 0 1,-36 0-16,1 0 0,-1 0 15,1 0 32,0 0-31,-1 0 0,19 0-16,-19 0 15,1 0-15,0 0 16,35 0 31,-36 0-32,18 0-15,-17 0 16,-36-17 312,1 17-297,-18 0 16,-36 0-31,-17 0-16,-106 0 15,-71 0-15,-35 0 16,18 0-16,247 0 16,17-36-16,1 36 47,-1 0-47,-17 0 15,-54 0-15,36 0 16,-17 0-1,-18 0-15,0 0 16,52 0-16,1 0 125,17 0-109,1 0 15,-1 0-15,-52 0-16,17 0 15,0 0-15,-36 0 16,-16 0-16,87 0 15,-17 0-15,17 0 16,-17 0 0,-53 0-1,-1 0-15,72 0 16,-18 0-16,17 0 16,-53 0 124,18 0-124,-35 0-16,53 0 15,-36 0-15,54 0 16,-54 0 31,36 0-31,-53 0-16,0 0 15,-1 0-15,72 0 16,-19 0-16,19 0 47,-1 0-32,0 0 1,1 0-16,-1 0 16,-35 0-1,36 0 1,-19-17-16,19 17 15,-1 0 110,0 0-125,-17 0 47,0 0-31,0 0-16,17 0 16,-17 0-16,17 0 15,-17 0 1,17 0-1,1 0-15,-1 0 16,-17 0-16,-1 0 125,19 0-125,-36 0 16,-35 17-16,17 1 15,18-18 1,18 35-16,17-35 16,-17 0-16,17 0 15,1 0-15,-1 0 16,-35 18-16,35-18 15,36 0 251,17 0-266,36-18 16,-36 18-16,-17 0 15,35 0 48,-36 0-48,1 0 1,17 0 0,-17 0-16,0 0 359,-18 18-312,0 0-47,0-1 16,0 19-16,0-19 78,0 1-47,17-18-15,36 17-1,53-17-15,-71 0 16,36 0-16,-54 0 15,19 0 79,-19 0-94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10:15:22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9137 7779 0,'88'0'16,"-17"0"0,17 0-16,-35 0 15,35 0-15,0 0 16,-17 0-16,-36 0 16,36 0-16,-1 0 15,-17 0-15,0 0 16,35 0-16,-17 0 15,-36 0 1,0 0-16,1 0 16,-19 0-16,36 0 15,-18 0-15,-17 0 16,35 0-16,-35 0 16,34 0-16,54 0 15,-35 0-15,-1 0 16,-17 0-16,18 0 15,-36 0-15,18 0 32,-35 0-32,-1 0 15,54 0-15,-1 0 16,1 0-16,-18 0 16,-18 0-16,36 0 15,-54 0-15,19 0 16,-1 0 46,36 0-62,17 0 16,18 0 0,-36 0-16,-17 0 15,-35 0-15,-1 0 16,1 0-16,0 0 47,52 0-32,18 0-15,-52 0 16,-1 0-16,-17 0 16,17 0 46,0 0-46,-17 0 62,17 0-47,0 0-15,36 0-16,-18 0 62,-18 0-62,0 0 16,18 0-16,-17 0 15,-1 0-15,-18 0 63,19 0-63,34 0 16,-34 0-16,16 0 15,-16 0-15,-1 0 250,-17 0-234,52 0-16,1 0 15,-36 0-15,18 0 16,18 0 47,-54 0-48,1 0 1,-1 0-1,1 0-15,0 0 485,-1 0-376,1 0-93,17 0-16,-17 0 15,17 0-15,-17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08T10:18:10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4586 15575 0,'18'0'78,"-1"0"-63,36 0-15,0 0 16,0 0-16,-35 0 16,35 0-1,0 0 1,0 0-16,35 0 16,18 0-16,-1 18 15,-16-18-15,-19 17 16,18 1-16,-17-18 15,-36 0-15,18 0 16,-35 0-16,17 0 16,0 0-1,18 0-15,0 0 16,0 0-16,35 0 16,36 0-16,-54 0 15,18 0-15,36-35 16,-71 35-16,-18 0 15,0 0-15,54-18 16,-19 18-16,-52 0 16,70-18-16,-35 18 15,35-17-15,-35 17 16,-18 0 0,36 0-16,-18 0 0,17 0 15,-17 0 1,-18 0-16,36 0 15,-18 0-15,0 0 16,0 0-16,-18 0 16,53 0-16,18 0 15,-18 0-15,0 0 16,54 0-16,-19 0 16,53 0-16,-17 0 15,18 0-15,-36 0 16,0 0-16,18 0 15,-36 0-15,-35 0 16,0 0-16,-70 0 16,0 0-1,-1 0-15,19 0 16,-19 0 0,1 0-16,17 0 15,0 0-15,-17 0 16,17 0-16,1 0 15,-19 0 1,19 0 0,-19 0-16,36 0 15,-18 0-15,-17 0 16,35 0-16,0 0 16,-35 0-16,-1 0 15,18 0-15,1 0 16,17 0-16,-18 0 15,18 0 1,17 0-16,-34 0 16,34 0-16,18 0 15,1 0-15,-19 0 16,-35 0-16,54 0 16,-72 0-16,19 0 15,-19 0 1,36 0 296,-35 0-296,35 0-16,17 0 16,-17 0-16,18 0 15,-36 0-15,0 0 16,89 0-1,-107 0-15,19 0 0,-19 0 16,-34 0 250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46:25.22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6332 6756 0,'18'-18'15,"-18"0"-15,0 1 94,35 17-94,-17 0 16,52 0-16,-34 0 15,17 0-15,17 0 16,18 0-16,1 0 16,34 0-1,-35 0-15,0 0 0,36 0 16,-1 0-16,1 0 15,17 0 1,18 0-16,-18 0 16,-18 0-16,-34 0 15,-19 0-15,-35 0 16,18 0-16,0 0 16,-35 0-16,35 0 15,-18 0-15,0 0 16,53 0-16,-35 0 15,0 0-15,0 0 16,-17 0-16,-19 0 16,1 0-16,-1 0 15,19 0 17,-19 0-17,1 0-15,35 0 16,-18 0-16,-17 0 15,17 0-15,-17 0 16,35 0 0,-36 0-16,1 0 15,17 0 1,18 0-16,0 0 16,35 0-16,-52 0 15,16 0-15,19 0 0,-53 0 16,17 0-1,0 0-15,0 0 16,1 0-16,-19 0 16,19 0-16,-1 0 15,-17 0-15,34 0 16,1 0-16,0 0 16,18 0-16,-1 0 15,-34 0-15,34 0 16,1 0-16,-18 0 15,-18 0-15,18 0 16,0 0-16,-18 0 16,0 0-16,-17 0 15,35 0-15,-18 0 16,-17 0-16,35 0 16,0 0-16,0 0 15,0 0-15,-1 0 16,19 0-16,-36 0 15,18 0-15,-35 0 16,17 0-16,18 0 16,-35 0-16,-1 0 93,36 0-77,-17 0 62,-19 0-62,18 0-16,1 0 15,-19 0 1,19 0-16,-19-18 16,1 18-16,35 0 15,-18 0 17,-17 0-32,-1 0 15,19 0-15,-19 0 31,1 0-31,0 0 16,17 0-16,-18 0 16,19 0 15,-19 0-31,1 0 109,0 0-109,-1 0 32,1 0-17,0 0 1,-1 0-16,1 0 15,0 0 1,-1 0 15,1 0-15,17 0 0,-17 0 30,17 0-30,-17 0-16,-1 0 16,1 0-1,0 0 1,17 0-16,-18 0 125,1 0-109,0 0 77,-1 0-93,19 0 63,-19 0-63,19 0 15,-1 0-15,-18 18 16,1-1-16,17 1 31,-17 0 204,0-1 890,-1-17-1125,19 0 15,-19 0-15,54 0 16,-1 0 0,19 0-16,-19 0 15,71 0 1,-35 0-16,0 0 15,0 0-15,-18 0 16,0 0-16,-35 0 16,-18 0-16,-17 0 15,17 0 48,0 0-48,-17 0 1,0 0-16,-1 0 16,1 0-16,17 0 15,-17 0-15,0 0 16,17 0 0,18 0-1,-36 0 1,1 0-1,17 0-15,-17 0 0,35 0 16,0 0 0,-18 0-16,0 0 15,-17 0-15,35 0 16,-18 0-16,-17 0 16,17 0-16,0 0 15,1 0 1,-19 0-1,1 0 1,0 0 47,-1 0-63,19 0 109,-19 0-93,-34 0-1,17 18 1,-89 17-16,36-35 15,18 18-15,-35 0 16,-1-1-16,0-17 16,-17 18-16,0-1 15,18-17-15,34 0 16,-52 36-16,35-36 16,18 0-16,-36 0 15,-17 0-15,-35 0 16,34 0-16,1 0 15,0 0 1,-35 0-16,-19 0 16,-16 0-16,17 0 15,17 0-15,1 0 16,34 0-16,1 0 16,0 0-16,0 0 15,-18 0-15,18 0 16,0 0-16,-1 0 15,19 0-15,-18 0 16,35 0-16,-18 0 16,36 0-16,53-18 140,-1 0-140,1 18 16,0 0 0,-1-35-1,1 35 63,-1 0-62,1-17-16,0 17 16,-1 0-1,36-36-15,-17 36 16,34-17-16,-52 17 15,35 0 1,-53-18-16,70 18 16,-52 0-1,35 0-15,-36 0 16,19 0 0,-1 0-1,-17 0 1,-1 0-16,89-71 15,-53 71 1,-35 0-16,-1 0 16,1 0-16,17 0 15,0 0-15,54-17 16,-36 17 0,-36 0-1,54 0-15,-54 0 16,19 0-16,-19 0 15,19 0 1,-19 0-16,19 0 16,16 0-1,-34 0-15,35 0 32,-35 0-17,52 0-15,-52 0 16,17 0-16,-17 0 31,-1 0-31,1 0 16,0 0-16,17 0 15,-17 0 1,17 0-16,0 0 16,18 0-16,-18 0 15,18 0-15,18 17 16,-1-17-16,1 0 15,-71 18 1,70-18-16,-17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09-22T09:46:29.42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1305 7602 0,'36'-35'16,"-19"17"0,18-17-16,-17 35 15,35-35-15,35 35 16,36-53-16,-18 35 16,-71 18-16,53 0 15,71 0-15,-18 0 16,35-17-16,1 17 15,-1 0-15,36 0 16,-36 0-16,0 0 16,1 0-16,-1 0 15,1 0-15,-19 0 16,-16 0-16,-1 0 16,17 0-1,-34 0-15,-36 0 16,18 0-16,0 0 15,-18 0-15,0 0 16,0 0-16,-17 0 16,-18 17-16,0-17 15,-36 18-15,19-18 16,-19 0-16,54 0 16,-54 0-16,19 0 15,-1 35 1,-17-17-16,17-18 15,18 0-15,-18 0 16,18 0-16,-18 0 16,18 0-1,-35 0 1,35 18 0,-18-18-16,18 0 15,-35 0-15,17 17 16,-18-17-16,1 0 15,17 0-15,36 35 16,-36-35 0,-17 18 202,-18 17-171,0-17-47,-71 17 16,1-17-16,34-18 16,-16 0-16,34 0 15,0 0-15,1 0 16,-1 0-16,0 0 15,1 0 1,-1 0-16,0 0 78,1 0-62,-1 0-16,1 0 15,-1 0-15,-17 0 16,-36 0 15,53 0 32,1 0-48,-18 0 1,-18 0-16,0 0 16,35 0-16,-52 0 15,17 0-15,35 0 16,-35 0-16,35 0 16,1 0-16,-36 0 15,0 0-15,18 0 16,17 0-1,-17 0 1,17 0 0,-17 0-16,17 0 15,-17 0-15,-18 0 16,18 0-16,-18 0 16,35 0-1,-35 0-15,18 0 16,-36 0-1,54 0 1,-19 0 0,19 0-16,-1 0 15,1 0-15,-1 0 16,-17 0-16,17 0 47,0 0-47,1 0 15,-1 0-15,-17 0 16,0 0-16,17 0 16,-17 0-16,-1 0 15,19 0-15,-19 0 16,19 0-16,-18 0 16,-1 0-16,19 0 15,-1 0-15,0 0 16,1 0-16,-1 0 47,-35 0-32,35 0-15,-52 0 16,17 0-16,18 0 16,-1 0-1,-16 0-15,34 0 16,-70 18-16,70-18 15,-35 0-15,0 0 16,18 0-16,-18 0 16,18 0-16,-18 0 15,18 0 1,-1 0-16,1 0 16,0 0-16,-1 0 15,-16 0-15,16 0 16,-52 0-16,53 0 15,-36 0-15,1 0 16,17 0-16,17 0 16,-16 0-16,-1 0 15,35 0 1,0 0 15,1 0-15,-1 0-16,-17 0 15,0 0 1,17 0-16,0 0 16,1 0 31,-1 0-47,-35 0 15,35 0-15,-17 0 16,0 0-16,0 0 15,-1 0 1,19 0-16,-19 0 63,-17 0-63,36 0 15,-1 0-15,-17 0 16,17 0-16,1 0 15,-1 0 1,-17 0 0,17 0-16,-17 0 15,0 0-15,17 0 16,-17 0 0,17 0-1,0 0 32,-17 0-16,0 0-15,0 0-16,-18 0 16,0 0-1,35 0 1,0 0-1,-17 0 1,17 0 0,1 0-16,-18 0 15,17 0 1,0 0-16,-17 0 16,-18 0-16,35 0 15,-52 0-15,52 0 16,1 0-16,-1 0 15,0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85D4-2478-4740-A2AE-667B0F15F17D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F8D3-EF22-4510-B511-5A9F7C81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F8D3-EF22-4510-B511-5A9F7C8189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8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just"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9010-CDCA-4B8A-9620-A4FFB565E11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 lIns="0" tIns="0" rIns="0" bIns="0"/>
          <a:lstStyle>
            <a:lvl1pPr>
              <a:defRPr sz="4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30887"/>
          </a:xfrm>
        </p:spPr>
        <p:txBody>
          <a:bodyPr lIns="0" tIns="0" rIns="0" bIns="0"/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95600" y="6324600"/>
            <a:ext cx="312420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1702-A646-4A39-A1E4-630BEF3474A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 lIns="0" tIns="0" rIns="0" bIns="0"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buFont typeface="Wingdings" panose="05000000000000000000" pitchFamily="2" charset="2"/>
              <a:buChar char="q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buFont typeface="Wingdings" panose="05000000000000000000" pitchFamily="2" charset="2"/>
              <a:buChar char="q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790C-B427-4E8C-AC34-0A620E058719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8CB4-9AD6-423F-B479-CFA094AC490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E3B8-3750-4A4F-873D-C32FF8B1987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0777-8FCD-4070-A27F-E0922E17B81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ctr">
        <a:defRPr sz="440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just">
        <a:buFont typeface="Wingdings" panose="05000000000000000000" pitchFamily="2" charset="2"/>
        <a:buChar char="q"/>
        <a:defRPr sz="280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6.xml"/><Relationship Id="rId3" Type="http://schemas.openxmlformats.org/officeDocument/2006/relationships/image" Target="../media/image11.png"/><Relationship Id="rId7" Type="http://schemas.openxmlformats.org/officeDocument/2006/relationships/customXml" Target="../ink/ink3.xml"/><Relationship Id="rId12" Type="http://schemas.openxmlformats.org/officeDocument/2006/relationships/image" Target="../media/image9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11" Type="http://schemas.openxmlformats.org/officeDocument/2006/relationships/customXml" Target="../ink/ink5.xml"/><Relationship Id="rId10" Type="http://schemas.openxmlformats.org/officeDocument/2006/relationships/image" Target="../media/image89.emf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14" Type="http://schemas.openxmlformats.org/officeDocument/2006/relationships/image" Target="../media/image9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93.emf"/><Relationship Id="rId10" Type="http://schemas.openxmlformats.org/officeDocument/2006/relationships/customXml" Target="../ink/ink7.xml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10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3.png"/><Relationship Id="rId10" Type="http://schemas.openxmlformats.org/officeDocument/2006/relationships/image" Target="../media/image122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mohammed@najah.edu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customXml" Target="../ink/ink9.xml"/><Relationship Id="rId3" Type="http://schemas.openxmlformats.org/officeDocument/2006/relationships/image" Target="../media/image126.png"/><Relationship Id="rId7" Type="http://schemas.openxmlformats.org/officeDocument/2006/relationships/image" Target="../media/image135.png"/><Relationship Id="rId12" Type="http://schemas.openxmlformats.org/officeDocument/2006/relationships/image" Target="../media/image139.emf"/><Relationship Id="rId2" Type="http://schemas.openxmlformats.org/officeDocument/2006/relationships/image" Target="../media/image130.png"/><Relationship Id="rId16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customXml" Target="../ink/ink8.xml"/><Relationship Id="rId5" Type="http://schemas.openxmlformats.org/officeDocument/2006/relationships/image" Target="../media/image133.png"/><Relationship Id="rId15" Type="http://schemas.openxmlformats.org/officeDocument/2006/relationships/customXml" Target="../ink/ink10.xml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0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47.e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146.emf"/><Relationship Id="rId4" Type="http://schemas.openxmlformats.org/officeDocument/2006/relationships/image" Target="../media/image143.emf"/><Relationship Id="rId9" Type="http://schemas.openxmlformats.org/officeDocument/2006/relationships/customXml" Target="../ink/ink14.xml"/><Relationship Id="rId14" Type="http://schemas.openxmlformats.org/officeDocument/2006/relationships/image" Target="../media/image14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0.png"/><Relationship Id="rId4" Type="http://schemas.openxmlformats.org/officeDocument/2006/relationships/image" Target="../media/image14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0.png"/><Relationship Id="rId7" Type="http://schemas.openxmlformats.org/officeDocument/2006/relationships/image" Target="../media/image158.pn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0.png"/><Relationship Id="rId4" Type="http://schemas.openxmlformats.org/officeDocument/2006/relationships/image" Target="../media/image155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emf"/><Relationship Id="rId7" Type="http://schemas.openxmlformats.org/officeDocument/2006/relationships/image" Target="../media/image15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5" Type="http://schemas.openxmlformats.org/officeDocument/2006/relationships/image" Target="../media/image1550.png"/><Relationship Id="rId4" Type="http://schemas.openxmlformats.org/officeDocument/2006/relationships/image" Target="../media/image16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emf"/><Relationship Id="rId7" Type="http://schemas.openxmlformats.org/officeDocument/2006/relationships/image" Target="../media/image15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5" Type="http://schemas.openxmlformats.org/officeDocument/2006/relationships/image" Target="../media/image1550.png"/><Relationship Id="rId4" Type="http://schemas.openxmlformats.org/officeDocument/2006/relationships/image" Target="../media/image16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71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D8D917-11AC-435D-9DC3-05233E9DA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66"/>
                </a:solidFill>
              </a:rPr>
              <a:t> Principle of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4185E-80EB-47C4-9FEC-C8B3083318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0C773-D9DA-4335-BF47-CF55B55911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1162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731E-3617-4862-B60C-C9FD5E1C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modulation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7660D-9DDB-4482-BCD6-9E8F4E1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3352800" cy="5416868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</a:rPr>
              <a:t>Frequency division multiplexing FDM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other practical use of modulation is to transmit more than one signal simultaneously without interfering with each other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This technique is know as FDM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This technique is the basis of almost all communication systems including AM, FM, TV, Satellite, RADAR, mobile, and </a:t>
            </a:r>
            <a:r>
              <a:rPr lang="en-US" sz="2200" dirty="0" err="1">
                <a:solidFill>
                  <a:schemeClr val="tx1"/>
                </a:solidFill>
              </a:rPr>
              <a:t>WiFi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DC64E-2DB6-452B-B6F4-01F0BB9A80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B2F7-A8F2-4C37-ACA7-E77FBE0DF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2FB3F-D154-408E-B3D3-5B5A24968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5092655" cy="25288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233154-1B5F-44F3-A318-29614EA8A4C8}"/>
              </a:ext>
            </a:extLst>
          </p:cNvPr>
          <p:cNvSpPr txBox="1">
            <a:spLocks/>
          </p:cNvSpPr>
          <p:nvPr/>
        </p:nvSpPr>
        <p:spPr>
          <a:xfrm>
            <a:off x="5257800" y="3276600"/>
            <a:ext cx="33528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>
                <a:solidFill>
                  <a:schemeClr val="tx1"/>
                </a:solidFill>
              </a:rPr>
              <a:t>In this technique each signal is carried on a carrier signal with different frequency, therefore we can transmit the signals simultaneously and results in large transmission bandwidth</a:t>
            </a:r>
            <a:endParaRPr lang="en-US" sz="2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9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F5F8-9B94-4E14-8D3B-10170CB3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band and pass band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8862F-D8C1-4FCB-8E15-049E1288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154436"/>
          </a:xfrm>
        </p:spPr>
        <p:txBody>
          <a:bodyPr/>
          <a:lstStyle/>
          <a:p>
            <a:r>
              <a:rPr lang="en-US" dirty="0"/>
              <a:t>The information signals such as, voice, video, and data signals are referred as </a:t>
            </a:r>
            <a:r>
              <a:rPr lang="en-US" dirty="0">
                <a:solidFill>
                  <a:srgbClr val="FF0000"/>
                </a:solidFill>
              </a:rPr>
              <a:t>base band</a:t>
            </a:r>
            <a:r>
              <a:rPr lang="en-US" dirty="0"/>
              <a:t> signals</a:t>
            </a:r>
          </a:p>
          <a:p>
            <a:r>
              <a:rPr lang="en-US" dirty="0"/>
              <a:t>When these signals are carried on a carrier their frequency is increased and the signal is referred </a:t>
            </a:r>
            <a:r>
              <a:rPr lang="en-US" dirty="0">
                <a:solidFill>
                  <a:srgbClr val="FF0000"/>
                </a:solidFill>
              </a:rPr>
              <a:t>as passband or modulated </a:t>
            </a:r>
            <a:r>
              <a:rPr lang="en-US" dirty="0"/>
              <a:t>signal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C2D5B-2677-4DCF-8755-4E2F289EAD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A66F6-8E41-45DD-BA15-3D2359184D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4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238B-66B5-4A85-91CB-818A6832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404FDC-A155-4C08-A942-7C197D6CF0A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431983"/>
              </a:xfrm>
            </p:spPr>
            <p:txBody>
              <a:bodyPr/>
              <a:lstStyle/>
              <a:p>
                <a:r>
                  <a:rPr lang="en-US" sz="2400" dirty="0"/>
                  <a:t>Modulation is the process that can be used to change the base band signal frequency into higher frequency before transmission over a communication channel</a:t>
                </a:r>
              </a:p>
              <a:p>
                <a:r>
                  <a:rPr lang="en-US" sz="2400" dirty="0"/>
                  <a:t>In analog communication the carrier typically is a sinusoidal signal which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is the amplitude of the carrier,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is the frequency of the carrier</a:t>
                </a:r>
              </a:p>
              <a:p>
                <a:r>
                  <a:rPr lang="en-US" sz="2400" dirty="0"/>
                  <a:t>If the information signal is carried on the amplitude of the carrier, then we have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amplitude modulation</a:t>
                </a:r>
              </a:p>
              <a:p>
                <a:r>
                  <a:rPr lang="en-US" sz="2400" dirty="0"/>
                  <a:t>If the information signal is carried out in the phase of the carrier we have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angle modulation </a:t>
                </a:r>
                <a:r>
                  <a:rPr lang="en-US" sz="2400" dirty="0"/>
                  <a:t>(FM or PM)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404FDC-A155-4C08-A942-7C197D6CF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431983"/>
              </a:xfrm>
              <a:blipFill>
                <a:blip r:embed="rId4"/>
                <a:stretch>
                  <a:fillRect l="-2074" t="-2063" r="-2222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A283E-816A-401D-8C4A-45CFA5B98B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BB12F-9165-4323-92F2-E55C0CE41D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00E2762-3BFD-4699-BFA6-07FBF9E15107}"/>
              </a:ext>
            </a:extLst>
          </p:cNvPr>
          <p:cNvSpPr/>
          <p:nvPr/>
        </p:nvSpPr>
        <p:spPr>
          <a:xfrm>
            <a:off x="5440681" y="612648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17D6-507C-4A96-8CF8-224AA2C4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984885"/>
          </a:xfrm>
        </p:spPr>
        <p:txBody>
          <a:bodyPr/>
          <a:lstStyle/>
          <a:p>
            <a:r>
              <a:rPr lang="en-US" sz="3200" dirty="0"/>
              <a:t>Amplitude modulation Double side band suppressed carrier modulation (DSB_SC)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E8C50A1-9C92-47AD-B828-B4901DA095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1292662"/>
              </a:xfrm>
            </p:spPr>
            <p:txBody>
              <a:bodyPr/>
              <a:lstStyle/>
              <a:p>
                <a:r>
                  <a:rPr lang="en-US" dirty="0"/>
                  <a:t>The easiest amplitude modulation can be achieved by multiplying the information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by the carrier as shown below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E8C50A1-9C92-47AD-B828-B4901DA09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1292662"/>
              </a:xfrm>
              <a:blipFill>
                <a:blip r:embed="rId2"/>
                <a:stretch>
                  <a:fillRect l="-2370" t="-8491" r="-2593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5C58E-E813-49E7-B3C8-2DFD155B2A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E5744-1AB5-488B-BB86-502265748B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2B1809-52F4-4D53-AFE6-514BD8E7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506" y="3079393"/>
            <a:ext cx="4572000" cy="1800225"/>
          </a:xfrm>
          <a:prstGeom prst="rect">
            <a:avLst/>
          </a:prstGeom>
        </p:spPr>
      </p:pic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4B00CB9-2ACF-4BDC-91E3-FF1E919F528A}"/>
              </a:ext>
            </a:extLst>
          </p:cNvPr>
          <p:cNvSpPr txBox="1">
            <a:spLocks/>
          </p:cNvSpPr>
          <p:nvPr/>
        </p:nvSpPr>
        <p:spPr>
          <a:xfrm>
            <a:off x="376335" y="4930139"/>
            <a:ext cx="82296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If we analyze the modulated signal in time and frequency domains, we may obtain the signals shown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28691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17D6-507C-4A96-8CF8-224AA2C4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3497580" cy="615553"/>
          </a:xfrm>
        </p:spPr>
        <p:txBody>
          <a:bodyPr/>
          <a:lstStyle/>
          <a:p>
            <a:r>
              <a:rPr lang="en-US" sz="2000" dirty="0"/>
              <a:t>Time domain representation of DSB_SC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5C58E-E813-49E7-B3C8-2DFD155B2A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E5744-1AB5-488B-BB86-502265748B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38F84B-4BEF-462A-B92E-E68DCA230CE4}"/>
              </a:ext>
            </a:extLst>
          </p:cNvPr>
          <p:cNvSpPr txBox="1">
            <a:spLocks/>
          </p:cNvSpPr>
          <p:nvPr/>
        </p:nvSpPr>
        <p:spPr>
          <a:xfrm>
            <a:off x="5113020" y="243840"/>
            <a:ext cx="349758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00"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kern="0" dirty="0"/>
              <a:t>Frequency domain representation of DSB_SC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92C6E4-D692-43FE-A43B-4C88C405962B}"/>
                  </a:ext>
                </a:extLst>
              </p:cNvPr>
              <p:cNvSpPr txBox="1"/>
              <p:nvPr/>
            </p:nvSpPr>
            <p:spPr>
              <a:xfrm>
                <a:off x="569556" y="5198706"/>
                <a:ext cx="77914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Observe that the bandwidth of the modulated signal is given by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(double side band)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Also there is no carrier component in the spectrum of the modulated signal, therefore this modulation is called </a:t>
                </a:r>
                <a:r>
                  <a:rPr lang="en-US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suppressed carrier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92C6E4-D692-43FE-A43B-4C88C4059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6" y="5198706"/>
                <a:ext cx="7791450" cy="1200329"/>
              </a:xfrm>
              <a:prstGeom prst="rect">
                <a:avLst/>
              </a:prstGeom>
              <a:blipFill>
                <a:blip r:embed="rId3"/>
                <a:stretch>
                  <a:fillRect l="-469" t="-3046" r="-62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7EABA50-408B-4DFA-A6B5-18607014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05" y="1106805"/>
            <a:ext cx="6838950" cy="4095750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270949D-B693-4B4E-AD14-736D6801FB1B}"/>
              </a:ext>
            </a:extLst>
          </p:cNvPr>
          <p:cNvSpPr/>
          <p:nvPr/>
        </p:nvSpPr>
        <p:spPr>
          <a:xfrm>
            <a:off x="7366000" y="1046480"/>
            <a:ext cx="1402080" cy="365760"/>
          </a:xfrm>
          <a:prstGeom prst="wedgeRectCallout">
            <a:avLst>
              <a:gd name="adj1" fmla="val -102869"/>
              <a:gd name="adj2" fmla="val 196785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Upper side band 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C8A9E833-35D6-4B2D-A711-C9009B3DEC3C}"/>
              </a:ext>
            </a:extLst>
          </p:cNvPr>
          <p:cNvSpPr/>
          <p:nvPr/>
        </p:nvSpPr>
        <p:spPr>
          <a:xfrm>
            <a:off x="4318000" y="904240"/>
            <a:ext cx="1402080" cy="365760"/>
          </a:xfrm>
          <a:prstGeom prst="wedgeRectCallout">
            <a:avLst>
              <a:gd name="adj1" fmla="val 88435"/>
              <a:gd name="adj2" fmla="val 241229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Lower  side band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A21E404-B24A-4F69-9721-E4D7A156AAD9}"/>
              </a:ext>
            </a:extLst>
          </p:cNvPr>
          <p:cNvSpPr/>
          <p:nvPr/>
        </p:nvSpPr>
        <p:spPr>
          <a:xfrm>
            <a:off x="7731760" y="3850640"/>
            <a:ext cx="1412240" cy="365760"/>
          </a:xfrm>
          <a:prstGeom prst="wedgeRectCallout">
            <a:avLst>
              <a:gd name="adj1" fmla="val -64739"/>
              <a:gd name="adj2" fmla="val 213452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Upper side band 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2280DA7-F6A5-4514-9986-4F293604781B}"/>
              </a:ext>
            </a:extLst>
          </p:cNvPr>
          <p:cNvSpPr/>
          <p:nvPr/>
        </p:nvSpPr>
        <p:spPr>
          <a:xfrm>
            <a:off x="5161280" y="3718560"/>
            <a:ext cx="1402080" cy="365760"/>
          </a:xfrm>
          <a:prstGeom prst="wedgeRectCallout">
            <a:avLst>
              <a:gd name="adj1" fmla="val 88435"/>
              <a:gd name="adj2" fmla="val 241229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Lower side band 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C5F931F0-2F6E-4481-B9CE-C4574D554895}"/>
              </a:ext>
            </a:extLst>
          </p:cNvPr>
          <p:cNvSpPr/>
          <p:nvPr/>
        </p:nvSpPr>
        <p:spPr>
          <a:xfrm>
            <a:off x="3677920" y="3037840"/>
            <a:ext cx="1412240" cy="365760"/>
          </a:xfrm>
          <a:prstGeom prst="wedgeRectCallout">
            <a:avLst>
              <a:gd name="adj1" fmla="val 62599"/>
              <a:gd name="adj2" fmla="val 449563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Upper side band 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656B641-7B3B-49B9-BF5D-6D267D3E2CEE}"/>
              </a:ext>
            </a:extLst>
          </p:cNvPr>
          <p:cNvSpPr/>
          <p:nvPr/>
        </p:nvSpPr>
        <p:spPr>
          <a:xfrm rot="1848411">
            <a:off x="5707896" y="4057943"/>
            <a:ext cx="157648" cy="564300"/>
          </a:xfrm>
          <a:prstGeom prst="downArrow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05A083-ECD5-4B34-99FD-36C61F299D2D}"/>
                  </a:ext>
                </a:extLst>
              </p14:cNvPr>
              <p14:cNvContentPartPr/>
              <p14:nvPr/>
            </p14:nvContentPartPr>
            <p14:xfrm>
              <a:off x="5378400" y="2031840"/>
              <a:ext cx="2032560" cy="2502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05A083-ECD5-4B34-99FD-36C61F299D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9040" y="2022480"/>
                <a:ext cx="2051280" cy="25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34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5705-7BF9-4C01-95D1-F2FD110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DSB_SC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A79C-D8A6-4DE1-B4E2-93B05DAF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1723549"/>
          </a:xfrm>
        </p:spPr>
        <p:txBody>
          <a:bodyPr/>
          <a:lstStyle/>
          <a:p>
            <a:r>
              <a:rPr lang="en-US" dirty="0"/>
              <a:t>In order to demodulate a DSB_SC modulated signal we simply multiply the DSB_SC signal by the same carrier followed by a low pass filter as illustrated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D3AE7-F33A-40A4-AEF9-C849EB33EA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22370-AA00-4031-B2B9-B79277CB38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E954D-BCA4-4420-8AD4-52052CBA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13" y="3408103"/>
            <a:ext cx="3790950" cy="1590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8124DA-3B50-4A49-A443-5123B6473A5B}"/>
              </a:ext>
            </a:extLst>
          </p:cNvPr>
          <p:cNvSpPr/>
          <p:nvPr/>
        </p:nvSpPr>
        <p:spPr>
          <a:xfrm>
            <a:off x="2980944" y="3486912"/>
            <a:ext cx="457200" cy="28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64D62E-3844-4324-A5C4-E5860F76BD8D}"/>
                  </a:ext>
                </a:extLst>
              </p:cNvPr>
              <p:cNvSpPr txBox="1"/>
              <p:nvPr/>
            </p:nvSpPr>
            <p:spPr>
              <a:xfrm>
                <a:off x="904240" y="3474720"/>
                <a:ext cx="2661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𝐷𝑆𝐵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64D62E-3844-4324-A5C4-E5860F76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" y="3474720"/>
                <a:ext cx="266192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99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5705-7BF9-4C01-95D1-F2FD110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DSB_SC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A79C-D8A6-4DE1-B4E2-93B05DAF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1140460"/>
            <a:ext cx="8229600" cy="1107996"/>
          </a:xfrm>
        </p:spPr>
        <p:txBody>
          <a:bodyPr/>
          <a:lstStyle/>
          <a:p>
            <a:r>
              <a:rPr lang="en-US" sz="2400" dirty="0"/>
              <a:t>In order to demodulate a DSB_SC modulated signal we simply multiply the DSB_SC signal by the same carrier followed by a low pass filter as illustrated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D3AE7-F33A-40A4-AEF9-C849EB33EA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22370-AA00-4031-B2B9-B79277CB38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B28A9411-CC5C-47AA-9C3E-16D38AF92F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480" y="3985260"/>
                <a:ext cx="8229600" cy="23682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The signal resulting out of the multiplier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kern="0" dirty="0">
                    <a:solidFill>
                      <a:sysClr val="windowText" lastClr="000000"/>
                    </a:solidFill>
                  </a:rPr>
                  <a:t> is given mathematically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kern="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Recall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B28A9411-CC5C-47AA-9C3E-16D38AF9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" y="3985260"/>
                <a:ext cx="8229600" cy="2368212"/>
              </a:xfrm>
              <a:prstGeom prst="rect">
                <a:avLst/>
              </a:prstGeom>
              <a:blipFill>
                <a:blip r:embed="rId4"/>
                <a:stretch>
                  <a:fillRect l="-2074" t="-3866" r="-2296" b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C01B02A-10FE-49FC-A1A7-39353DD66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455" y="2450782"/>
            <a:ext cx="4972050" cy="1590675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2DCFC82C-28DE-4F29-8FA3-67503DA69F35}"/>
              </a:ext>
            </a:extLst>
          </p:cNvPr>
          <p:cNvSpPr/>
          <p:nvPr/>
        </p:nvSpPr>
        <p:spPr>
          <a:xfrm>
            <a:off x="6116320" y="5699760"/>
            <a:ext cx="1422400" cy="538480"/>
          </a:xfrm>
          <a:prstGeom prst="arc">
            <a:avLst>
              <a:gd name="adj1" fmla="val 15017521"/>
              <a:gd name="adj2" fmla="val 7340847"/>
            </a:avLst>
          </a:prstGeom>
          <a:ln w="285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5705-7BF9-4C01-95D1-F2FD110D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14300"/>
            <a:ext cx="8229600" cy="677108"/>
          </a:xfrm>
        </p:spPr>
        <p:txBody>
          <a:bodyPr/>
          <a:lstStyle/>
          <a:p>
            <a:r>
              <a:rPr lang="en-US" dirty="0"/>
              <a:t>Demodulation of DSB_SC signal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D3AE7-F33A-40A4-AEF9-C849EB33EA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22370-AA00-4031-B2B9-B79277CB38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B28A9411-CC5C-47AA-9C3E-16D38AF92F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760" y="3009900"/>
                <a:ext cx="8229600" cy="31380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2×</m:t>
                    </m:r>
                    <m:d>
                      <m:d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sSub>
                              <m:sSubPr>
                                <m:ctrlPr>
                                  <a:rPr lang="en-US" sz="24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4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The LPF would filter out the high frequency term and allow the information signal to pass through, 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If we plot both the time domain and frequency domain representation of the demodulation process we may obtain the graphs shown on the next  slide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B28A9411-CC5C-47AA-9C3E-16D38AF9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3009900"/>
                <a:ext cx="8229600" cy="3138039"/>
              </a:xfrm>
              <a:prstGeom prst="rect">
                <a:avLst/>
              </a:prstGeom>
              <a:blipFill>
                <a:blip r:embed="rId2"/>
                <a:stretch>
                  <a:fillRect l="-2148" t="-194" r="-2222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C01B02A-10FE-49FC-A1A7-39353DD6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35" y="1262062"/>
            <a:ext cx="4972050" cy="1590675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6554EC6-E13B-4004-A799-019B93DB1AB5}"/>
              </a:ext>
            </a:extLst>
          </p:cNvPr>
          <p:cNvSpPr/>
          <p:nvPr/>
        </p:nvSpPr>
        <p:spPr>
          <a:xfrm>
            <a:off x="6695440" y="1788160"/>
            <a:ext cx="1635760" cy="1066800"/>
          </a:xfrm>
          <a:prstGeom prst="wedgeRectCallout">
            <a:avLst>
              <a:gd name="adj1" fmla="val -108567"/>
              <a:gd name="adj2" fmla="val 130574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frequency modulated term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0638A62-F481-4A50-8DC5-30C1A252F3BB}"/>
              </a:ext>
            </a:extLst>
          </p:cNvPr>
          <p:cNvSpPr/>
          <p:nvPr/>
        </p:nvSpPr>
        <p:spPr>
          <a:xfrm>
            <a:off x="467360" y="1381760"/>
            <a:ext cx="1635760" cy="1066800"/>
          </a:xfrm>
          <a:prstGeom prst="wedgeRectCallout">
            <a:avLst>
              <a:gd name="adj1" fmla="val 151946"/>
              <a:gd name="adj2" fmla="val 170564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Desired information signal</a:t>
            </a:r>
          </a:p>
        </p:txBody>
      </p:sp>
    </p:spTree>
    <p:extLst>
      <p:ext uri="{BB962C8B-B14F-4D97-AF65-F5344CB8AC3E}">
        <p14:creationId xmlns:p14="http://schemas.microsoft.com/office/powerpoint/2010/main" val="282879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17D6-507C-4A96-8CF8-224AA2C4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3497580" cy="615553"/>
          </a:xfrm>
        </p:spPr>
        <p:txBody>
          <a:bodyPr/>
          <a:lstStyle/>
          <a:p>
            <a:r>
              <a:rPr lang="en-US" sz="2000" dirty="0"/>
              <a:t>Time domain representation of DSB_SC (demodulation)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5C58E-E813-49E7-B3C8-2DFD155B2A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947301" y="6227823"/>
            <a:ext cx="3124200" cy="342900"/>
          </a:xfrm>
        </p:spPr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E5744-1AB5-488B-BB86-502265748B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14860" y="6304585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27A8D5B-2AFD-4794-A34A-13F2486D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75" y="954670"/>
            <a:ext cx="6248400" cy="52959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38F84B-4BEF-462A-B92E-E68DCA230CE4}"/>
              </a:ext>
            </a:extLst>
          </p:cNvPr>
          <p:cNvSpPr txBox="1">
            <a:spLocks/>
          </p:cNvSpPr>
          <p:nvPr/>
        </p:nvSpPr>
        <p:spPr>
          <a:xfrm>
            <a:off x="5113020" y="243840"/>
            <a:ext cx="349758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00"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kern="0" dirty="0"/>
              <a:t>Frequency domain representation of DSB_SC (demodulation)</a:t>
            </a:r>
          </a:p>
        </p:txBody>
      </p:sp>
    </p:spTree>
    <p:extLst>
      <p:ext uri="{BB962C8B-B14F-4D97-AF65-F5344CB8AC3E}">
        <p14:creationId xmlns:p14="http://schemas.microsoft.com/office/powerpoint/2010/main" val="3737482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</p:spPr>
            <p:txBody>
              <a:bodyPr/>
              <a:lstStyle/>
              <a:p>
                <a:r>
                  <a:rPr lang="en-US" dirty="0"/>
                  <a:t>Carrier synchronization-phase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  <a:blipFill>
                <a:blip r:embed="rId2"/>
                <a:stretch>
                  <a:fillRect t="-13063" r="-1407"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3251AF-51F6-4FF1-9A75-A1CEE88B41A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431983"/>
              </a:xfrm>
            </p:spPr>
            <p:txBody>
              <a:bodyPr/>
              <a:lstStyle/>
              <a:p>
                <a:r>
                  <a:rPr lang="en-US" sz="2400" dirty="0"/>
                  <a:t>In order to demodulate the DSB_SC correctly, the carrier in the demodulator must have the same frequency and phase as the carrier in the modulator</a:t>
                </a:r>
              </a:p>
              <a:p>
                <a:r>
                  <a:rPr lang="en-US" sz="2400" dirty="0"/>
                  <a:t>If there is either a phase error or frequency error, then the message signal can not be demodulated correctly</a:t>
                </a:r>
              </a:p>
              <a:p>
                <a:r>
                  <a:rPr lang="en-US" sz="2400" dirty="0"/>
                  <a:t>The effect of phase error tends to reduce the magnitude of the demodulated signal as illustrated by the following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is the phase difference between the carrier in the modulator and the carrier in the demodulator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≅90°</m:t>
                    </m:r>
                  </m:oMath>
                </a14:m>
                <a:r>
                  <a:rPr lang="en-US" sz="2400" dirty="0"/>
                  <a:t>, then the received signal would be wiped out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3251AF-51F6-4FF1-9A75-A1CEE88B4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431983"/>
              </a:xfrm>
              <a:blipFill>
                <a:blip r:embed="rId3"/>
                <a:stretch>
                  <a:fillRect l="-2074" t="-2063" r="-2222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BCE55-2EE5-4235-837C-3C3EC2B9A1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9AC7-AFE3-4EA8-80C9-BEA066DF04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00BD7B-FB08-44AB-B347-73BD4A6C991F}"/>
                  </a:ext>
                </a:extLst>
              </p14:cNvPr>
              <p14:cNvContentPartPr/>
              <p14:nvPr/>
            </p14:nvContentPartPr>
            <p14:xfrm>
              <a:off x="3251160" y="2851200"/>
              <a:ext cx="154980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00BD7B-FB08-44AB-B347-73BD4A6C99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5320" y="2787840"/>
                <a:ext cx="158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FDF21B-0C56-4B33-8AC3-98585365FF50}"/>
                  </a:ext>
                </a:extLst>
              </p14:cNvPr>
              <p14:cNvContentPartPr/>
              <p14:nvPr/>
            </p14:nvContentPartPr>
            <p14:xfrm>
              <a:off x="5315040" y="2863800"/>
              <a:ext cx="2057760" cy="64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FDF21B-0C56-4B33-8AC3-98585365FF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9200" y="2800440"/>
                <a:ext cx="2089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12CF1A-0354-42F4-945C-634D5F227479}"/>
                  </a:ext>
                </a:extLst>
              </p14:cNvPr>
              <p14:cNvContentPartPr/>
              <p14:nvPr/>
            </p14:nvContentPartPr>
            <p14:xfrm>
              <a:off x="5315040" y="2692440"/>
              <a:ext cx="2032200" cy="27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12CF1A-0354-42F4-945C-634D5F2274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9200" y="2629080"/>
                <a:ext cx="20635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A31D3D-C960-4D3A-B88D-267E242EBF5F}"/>
                  </a:ext>
                </a:extLst>
              </p14:cNvPr>
              <p14:cNvContentPartPr/>
              <p14:nvPr/>
            </p14:nvContentPartPr>
            <p14:xfrm>
              <a:off x="3174840" y="2851200"/>
              <a:ext cx="1607040" cy="165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A31D3D-C960-4D3A-B88D-267E242EBF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9000" y="2787840"/>
                <a:ext cx="16383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88D400-53E4-41C3-ACC6-438852D03D99}"/>
                  </a:ext>
                </a:extLst>
              </p14:cNvPr>
              <p14:cNvContentPartPr/>
              <p14:nvPr/>
            </p14:nvContentPartPr>
            <p14:xfrm>
              <a:off x="3289320" y="2800440"/>
              <a:ext cx="15498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88D400-53E4-41C3-ACC6-438852D03D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480" y="2737080"/>
                <a:ext cx="158112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9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9C9F81-AE82-48DF-8334-0AE8BC8F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Textbook and/or References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1B7906-3C30-49EA-ABB2-745CCD6B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3988784"/>
          </a:xfrm>
        </p:spPr>
        <p:txBody>
          <a:bodyPr/>
          <a:lstStyle/>
          <a:p>
            <a:pPr marL="800100" lvl="1" indent="-342900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Introduction to Analog and Digital Communications, Simon </a:t>
            </a:r>
            <a:r>
              <a:rPr lang="en-US" altLang="zh-CN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Haykin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2nd Edition, 2007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System Engineering, J.G.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Proakis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M. Salehi, 2nd Edition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Digital and Analog Communication Systems, B.P. Lathi, Oxford University Press,1998, Third Edition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and Analog Communication Systems, Leon coach, 2001 ,6th edition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system,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S.Haykin,John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Wily &amp; Sons, 2001,Fourth edition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Communications, Rodger </a:t>
            </a:r>
            <a:r>
              <a:rPr lang="en-US" altLang="zh-CN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Ziemer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William Tranter, 2008, 6th edition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23659-2946-401F-92AD-29FC59A66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AACB3C-B0F9-41EA-819C-BD7EB9E7CD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</p:spPr>
            <p:txBody>
              <a:bodyPr/>
              <a:lstStyle/>
              <a:p>
                <a:r>
                  <a:rPr lang="en-US" dirty="0"/>
                  <a:t>Carrier synchronization-phase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  <a:blipFill>
                <a:blip r:embed="rId2"/>
                <a:stretch>
                  <a:fillRect t="-13063" r="-1407"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51AF-51F6-4FF1-9A75-A1CEE88B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615553"/>
          </a:xfrm>
        </p:spPr>
        <p:txBody>
          <a:bodyPr/>
          <a:lstStyle/>
          <a:p>
            <a:r>
              <a:rPr lang="en-US" sz="2000" dirty="0"/>
              <a:t>To understand how the phase error would be generated consider the demodulator shown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BCE55-2EE5-4235-837C-3C3EC2B9A1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9AC7-AFE3-4EA8-80C9-BEA066DF04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633FCD-95FF-45A5-8439-FCD9A5100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43" y="1932091"/>
            <a:ext cx="4972050" cy="1590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9CC6F7-313C-482B-B13F-025C4424F716}"/>
              </a:ext>
            </a:extLst>
          </p:cNvPr>
          <p:cNvSpPr/>
          <p:nvPr/>
        </p:nvSpPr>
        <p:spPr>
          <a:xfrm>
            <a:off x="5959563" y="2774789"/>
            <a:ext cx="821803" cy="23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514E5-F707-434A-907E-38EDECC05CC4}"/>
                  </a:ext>
                </a:extLst>
              </p:cNvPr>
              <p:cNvSpPr txBox="1"/>
              <p:nvPr/>
            </p:nvSpPr>
            <p:spPr>
              <a:xfrm>
                <a:off x="5897880" y="2720340"/>
                <a:ext cx="14516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514E5-F707-434A-907E-38EDECC05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2720340"/>
                <a:ext cx="145161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AF39C7F5-803A-4CF5-8D6F-6D517DF64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100" y="3672840"/>
                <a:ext cx="8229600" cy="271587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kern="0" dirty="0">
                    <a:solidFill>
                      <a:sysClr val="windowText" lastClr="000000"/>
                    </a:solidFill>
                  </a:rPr>
                  <a:t>The signal resulting out of the multiplier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ysClr val="windowText" lastClr="000000"/>
                    </a:solidFill>
                  </a:rPr>
                  <a:t> is given mathematically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kern="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kern="0" dirty="0">
                    <a:solidFill>
                      <a:sysClr val="windowText" lastClr="000000"/>
                    </a:solidFill>
                  </a:rPr>
                  <a:t>Recall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sSub>
                                  <m:sSubPr>
                                    <m:ctrlP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AF39C7F5-803A-4CF5-8D6F-6D517DF6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3672840"/>
                <a:ext cx="8229600" cy="2715872"/>
              </a:xfrm>
              <a:prstGeom prst="rect">
                <a:avLst/>
              </a:prstGeom>
              <a:blipFill>
                <a:blip r:embed="rId9"/>
                <a:stretch>
                  <a:fillRect l="-1778" t="-2697" r="-1852" b="-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C207E7-E050-41B8-9D1E-627D8F747082}"/>
              </a:ext>
            </a:extLst>
          </p:cNvPr>
          <p:cNvCxnSpPr/>
          <p:nvPr/>
        </p:nvCxnSpPr>
        <p:spPr>
          <a:xfrm flipV="1">
            <a:off x="3870960" y="5669280"/>
            <a:ext cx="165354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8F6AB0-BC79-47D4-82F1-FE2344368935}"/>
              </a:ext>
            </a:extLst>
          </p:cNvPr>
          <p:cNvSpPr txBox="1"/>
          <p:nvPr/>
        </p:nvSpPr>
        <p:spPr>
          <a:xfrm>
            <a:off x="4579620" y="5394960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Will be filtered out with the LPF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479709-D5F4-4DA6-9241-A81CF80711EE}"/>
                  </a:ext>
                </a:extLst>
              </p14:cNvPr>
              <p14:cNvContentPartPr/>
              <p14:nvPr/>
            </p14:nvContentPartPr>
            <p14:xfrm>
              <a:off x="1650960" y="5594400"/>
              <a:ext cx="2476800" cy="3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479709-D5F4-4DA6-9241-A81CF80711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5120" y="5531040"/>
                <a:ext cx="2508120" cy="1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6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</p:spPr>
            <p:txBody>
              <a:bodyPr/>
              <a:lstStyle/>
              <a:p>
                <a:r>
                  <a:rPr lang="en-US" dirty="0"/>
                  <a:t>Carrier synchronization frequency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  <a:blipFill>
                <a:blip r:embed="rId3"/>
                <a:stretch>
                  <a:fillRect t="-13063"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3251AF-51F6-4FF1-9A75-A1CEE88B41A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2954655"/>
              </a:xfrm>
            </p:spPr>
            <p:txBody>
              <a:bodyPr/>
              <a:lstStyle/>
              <a:p>
                <a:r>
                  <a:rPr lang="en-US" sz="2400" dirty="0"/>
                  <a:t>The effect of frequency error tends to result in distort the received signal where the received signal may appear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This frequency distortion is not acceptable because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is a binary data, large bit error rate would result at the modulator signal</a:t>
                </a:r>
              </a:p>
              <a:p>
                <a:r>
                  <a:rPr lang="en-US" sz="2400" dirty="0"/>
                  <a:t>However for voice signal the frequency error would be tolerated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is very small below 10 rad/s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3251AF-51F6-4FF1-9A75-A1CEE88B4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2954655"/>
              </a:xfrm>
              <a:blipFill>
                <a:blip r:embed="rId4"/>
                <a:stretch>
                  <a:fillRect l="-2074" t="-3099" r="-2222" b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BCE55-2EE5-4235-837C-3C3EC2B9A1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9AC7-AFE3-4EA8-80C9-BEA066DF04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3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</p:spPr>
            <p:txBody>
              <a:bodyPr/>
              <a:lstStyle/>
              <a:p>
                <a:r>
                  <a:rPr lang="en-US" dirty="0"/>
                  <a:t>Carrier synchronization-frequency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68D969-0B04-4951-B796-0D752F18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320"/>
                <a:ext cx="8229600" cy="1354217"/>
              </a:xfrm>
              <a:blipFill>
                <a:blip r:embed="rId2"/>
                <a:stretch>
                  <a:fillRect t="-13063"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51AF-51F6-4FF1-9A75-A1CEE88B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615553"/>
          </a:xfrm>
        </p:spPr>
        <p:txBody>
          <a:bodyPr/>
          <a:lstStyle/>
          <a:p>
            <a:r>
              <a:rPr lang="en-US" sz="2000" dirty="0"/>
              <a:t>To understand how the frequency error would be generated consider the demodulator shown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BCE55-2EE5-4235-837C-3C3EC2B9A1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9AC7-AFE3-4EA8-80C9-BEA066DF04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633FCD-95FF-45A5-8439-FCD9A5100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43" y="1932091"/>
            <a:ext cx="4972050" cy="1590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9CC6F7-313C-482B-B13F-025C4424F716}"/>
              </a:ext>
            </a:extLst>
          </p:cNvPr>
          <p:cNvSpPr/>
          <p:nvPr/>
        </p:nvSpPr>
        <p:spPr>
          <a:xfrm>
            <a:off x="5959563" y="2774789"/>
            <a:ext cx="821803" cy="23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514E5-F707-434A-907E-38EDECC05CC4}"/>
                  </a:ext>
                </a:extLst>
              </p:cNvPr>
              <p:cNvSpPr txBox="1"/>
              <p:nvPr/>
            </p:nvSpPr>
            <p:spPr>
              <a:xfrm>
                <a:off x="5897880" y="2720340"/>
                <a:ext cx="1546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514E5-F707-434A-907E-38EDECC05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2720340"/>
                <a:ext cx="154686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AF39C7F5-803A-4CF5-8D6F-6D517DF64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100" y="3672840"/>
                <a:ext cx="8229600" cy="271587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kern="0" dirty="0">
                    <a:solidFill>
                      <a:sysClr val="windowText" lastClr="000000"/>
                    </a:solidFill>
                  </a:rPr>
                  <a:t>The signal resulting out of the multiplier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ysClr val="windowText" lastClr="000000"/>
                    </a:solidFill>
                  </a:rPr>
                  <a:t> is given mathematically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  <m:func>
                        <m:func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kern="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kern="0" dirty="0">
                    <a:solidFill>
                      <a:sysClr val="windowText" lastClr="000000"/>
                    </a:solidFill>
                  </a:rPr>
                  <a:t>Recall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0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0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000" b="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+∆</m:t>
                                    </m:r>
                                    <m:r>
                                      <a:rPr lang="en-US" sz="20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AF39C7F5-803A-4CF5-8D6F-6D517DF6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3672840"/>
                <a:ext cx="8229600" cy="2715872"/>
              </a:xfrm>
              <a:prstGeom prst="rect">
                <a:avLst/>
              </a:prstGeom>
              <a:blipFill>
                <a:blip r:embed="rId8"/>
                <a:stretch>
                  <a:fillRect l="-1778" t="-2697" r="-1852" b="-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C207E7-E050-41B8-9D1E-627D8F747082}"/>
              </a:ext>
            </a:extLst>
          </p:cNvPr>
          <p:cNvCxnSpPr/>
          <p:nvPr/>
        </p:nvCxnSpPr>
        <p:spPr>
          <a:xfrm flipV="1">
            <a:off x="3870960" y="5669280"/>
            <a:ext cx="165354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8F6AB0-BC79-47D4-82F1-FE2344368935}"/>
              </a:ext>
            </a:extLst>
          </p:cNvPr>
          <p:cNvSpPr txBox="1"/>
          <p:nvPr/>
        </p:nvSpPr>
        <p:spPr>
          <a:xfrm>
            <a:off x="4579620" y="5394960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Will be filtered out with the LPF</a:t>
            </a:r>
          </a:p>
        </p:txBody>
      </p:sp>
    </p:spTree>
    <p:extLst>
      <p:ext uri="{BB962C8B-B14F-4D97-AF65-F5344CB8AC3E}">
        <p14:creationId xmlns:p14="http://schemas.microsoft.com/office/powerpoint/2010/main" val="129292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903-A054-485E-B351-37D21627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coherent detector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C6F68-1963-48DB-B267-16A2457A1B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779A8-294B-4D32-B787-FE8F0958B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9A2D5-D025-43BB-9540-D663D275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74" y="1478280"/>
            <a:ext cx="4320025" cy="1382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4F10-8E90-412E-B73E-6829CB35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4838700" cy="4001095"/>
          </a:xfrm>
        </p:spPr>
        <p:txBody>
          <a:bodyPr/>
          <a:lstStyle/>
          <a:p>
            <a:r>
              <a:rPr lang="en-US" sz="2000" dirty="0"/>
              <a:t>Because the DSB_SC carrier requires frequency and phase synchronization, this kind of detector is known as synchronous or coherent detector</a:t>
            </a:r>
          </a:p>
          <a:p>
            <a:r>
              <a:rPr lang="en-US" sz="2000" dirty="0"/>
              <a:t>To maintain phase and frequency synchronization a complicated synchronization circuit is required which is a disadvantage of this receiver architecture</a:t>
            </a:r>
          </a:p>
          <a:p>
            <a:r>
              <a:rPr lang="en-US" sz="2000" dirty="0"/>
              <a:t>To simplify the receiver structure amplitude modulation (Double-side band large carrier modulation DSB_LC) was proposed </a:t>
            </a:r>
          </a:p>
        </p:txBody>
      </p:sp>
    </p:spTree>
    <p:extLst>
      <p:ext uri="{BB962C8B-B14F-4D97-AF65-F5344CB8AC3E}">
        <p14:creationId xmlns:p14="http://schemas.microsoft.com/office/powerpoint/2010/main" val="348691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903-A054-485E-B351-37D21627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Amplitude modulation (DSB_LC) or simply AM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C6F68-1963-48DB-B267-16A2457A1B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779A8-294B-4D32-B787-FE8F0958B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1EB5C4D3-4908-4B69-83CB-5F8E325F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05" y="1516283"/>
            <a:ext cx="3621795" cy="157699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79AC2EF-83AA-42C1-A340-53ADC847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917" y="3541853"/>
            <a:ext cx="3423040" cy="163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BB81CA6-0BE3-46EA-BE4E-3A5B0624418D}"/>
                  </a:ext>
                </a:extLst>
              </p:cNvPr>
              <p:cNvSpPr txBox="1"/>
              <p:nvPr/>
            </p:nvSpPr>
            <p:spPr>
              <a:xfrm>
                <a:off x="7893933" y="2210764"/>
                <a:ext cx="1250067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𝐷𝑆𝐵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BB81CA6-0BE3-46EA-BE4E-3A5B0624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933" y="2210764"/>
                <a:ext cx="1250067" cy="639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1239648-5F90-48AF-B7CB-DB7279D4920C}"/>
                  </a:ext>
                </a:extLst>
              </p:cNvPr>
              <p:cNvSpPr txBox="1"/>
              <p:nvPr/>
            </p:nvSpPr>
            <p:spPr>
              <a:xfrm>
                <a:off x="7893933" y="4400308"/>
                <a:ext cx="1250067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𝐷𝑆𝐵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1239648-5F90-48AF-B7CB-DB7279D49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933" y="4400308"/>
                <a:ext cx="1250067" cy="6399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5E4F10-8E90-412E-B73E-6829CB35C3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3498" y="1554191"/>
                <a:ext cx="4762983" cy="4077078"/>
              </a:xfrm>
            </p:spPr>
            <p:txBody>
              <a:bodyPr/>
              <a:lstStyle/>
              <a:p>
                <a:r>
                  <a:rPr lang="en-US" sz="2000" dirty="0"/>
                  <a:t>In AM modulation, the carrier is added to the modulated signal before transmission as illustrated by one of the following block</a:t>
                </a:r>
              </a:p>
              <a:p>
                <a:r>
                  <a:rPr lang="en-US" sz="2000" dirty="0"/>
                  <a:t>The expression for the AM signal is given by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If we plot the AM signal both in time and frequency domain we may obtain the following diagram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5E4F10-8E90-412E-B73E-6829CB35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3498" y="1554191"/>
                <a:ext cx="4762983" cy="4077078"/>
              </a:xfrm>
              <a:blipFill>
                <a:blip r:embed="rId13"/>
                <a:stretch>
                  <a:fillRect l="-3073" t="-1794" r="-3201" b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700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17D6-507C-4A96-8CF8-224AA2C4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3497580" cy="615553"/>
          </a:xfrm>
        </p:spPr>
        <p:txBody>
          <a:bodyPr/>
          <a:lstStyle/>
          <a:p>
            <a:r>
              <a:rPr lang="en-US" sz="2000" dirty="0"/>
              <a:t>Time domain representation of DSB_LC (AM signal)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5C58E-E813-49E7-B3C8-2DFD155B2A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E5744-1AB5-488B-BB86-502265748B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38F84B-4BEF-462A-B92E-E68DCA230CE4}"/>
              </a:ext>
            </a:extLst>
          </p:cNvPr>
          <p:cNvSpPr txBox="1">
            <a:spLocks/>
          </p:cNvSpPr>
          <p:nvPr/>
        </p:nvSpPr>
        <p:spPr>
          <a:xfrm>
            <a:off x="5113020" y="243840"/>
            <a:ext cx="36605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00"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kern="0" dirty="0"/>
              <a:t>Frequency domain representation of DSB_LC (AM)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F1622-482F-417D-8AB2-26E973D8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32" y="944873"/>
            <a:ext cx="6109363" cy="5310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65D972-1CB7-4D66-A009-AECA6B681ED2}"/>
                  </a:ext>
                </a:extLst>
              </p:cNvPr>
              <p:cNvSpPr txBox="1"/>
              <p:nvPr/>
            </p:nvSpPr>
            <p:spPr>
              <a:xfrm>
                <a:off x="1722120" y="990600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65D972-1CB7-4D66-A009-AECA6B68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" y="990600"/>
                <a:ext cx="523240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6CCCD8-008A-4622-9554-F501E1319E70}"/>
                  </a:ext>
                </a:extLst>
              </p:cNvPr>
              <p:cNvSpPr txBox="1"/>
              <p:nvPr/>
            </p:nvSpPr>
            <p:spPr>
              <a:xfrm>
                <a:off x="2311400" y="2311400"/>
                <a:ext cx="92456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6CCCD8-008A-4622-9554-F501E131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00" y="2311400"/>
                <a:ext cx="924560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A703E9-5738-488E-9AB2-39E558B60543}"/>
                  </a:ext>
                </a:extLst>
              </p:cNvPr>
              <p:cNvSpPr txBox="1"/>
              <p:nvPr/>
            </p:nvSpPr>
            <p:spPr>
              <a:xfrm>
                <a:off x="2335784" y="3628136"/>
                <a:ext cx="92456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A703E9-5738-488E-9AB2-39E558B60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84" y="3628136"/>
                <a:ext cx="924560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A5F000-3852-4DB1-B951-F73A0195CE56}"/>
                  </a:ext>
                </a:extLst>
              </p:cNvPr>
              <p:cNvSpPr txBox="1"/>
              <p:nvPr/>
            </p:nvSpPr>
            <p:spPr>
              <a:xfrm>
                <a:off x="2299208" y="4859528"/>
                <a:ext cx="210820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A5F000-3852-4DB1-B951-F73A0195C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208" y="4859528"/>
                <a:ext cx="2108200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A80661-C08E-4D49-9E2A-B4DDA8D0D845}"/>
                  </a:ext>
                </a:extLst>
              </p:cNvPr>
              <p:cNvSpPr txBox="1"/>
              <p:nvPr/>
            </p:nvSpPr>
            <p:spPr>
              <a:xfrm>
                <a:off x="5458968" y="960120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0" dirty="0">
                    <a:solidFill>
                      <a:srgbClr val="FFFF00"/>
                    </a:solidFill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A80661-C08E-4D49-9E2A-B4DDA8D0D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8" y="960120"/>
                <a:ext cx="523240" cy="2616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ACA325D-9F6C-4B73-9BAE-4CD67C1B1AFA}"/>
              </a:ext>
            </a:extLst>
          </p:cNvPr>
          <p:cNvSpPr/>
          <p:nvPr/>
        </p:nvSpPr>
        <p:spPr>
          <a:xfrm>
            <a:off x="6035040" y="2267712"/>
            <a:ext cx="1060704" cy="237744"/>
          </a:xfrm>
          <a:prstGeom prst="rect">
            <a:avLst/>
          </a:prstGeom>
          <a:solidFill>
            <a:srgbClr val="ACA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1508A-D383-47DE-AACE-E4B93E0C8557}"/>
              </a:ext>
            </a:extLst>
          </p:cNvPr>
          <p:cNvSpPr/>
          <p:nvPr/>
        </p:nvSpPr>
        <p:spPr>
          <a:xfrm>
            <a:off x="6102096" y="3499104"/>
            <a:ext cx="1060704" cy="237744"/>
          </a:xfrm>
          <a:prstGeom prst="rect">
            <a:avLst/>
          </a:prstGeom>
          <a:solidFill>
            <a:srgbClr val="ACA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B95AAD-D99A-46FA-9A92-679D842E52AC}"/>
              </a:ext>
            </a:extLst>
          </p:cNvPr>
          <p:cNvSpPr/>
          <p:nvPr/>
        </p:nvSpPr>
        <p:spPr>
          <a:xfrm>
            <a:off x="6163056" y="4748784"/>
            <a:ext cx="1420368" cy="237744"/>
          </a:xfrm>
          <a:prstGeom prst="rect">
            <a:avLst/>
          </a:prstGeom>
          <a:solidFill>
            <a:srgbClr val="ACA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55FC40-1782-4E06-A19E-3A59C582A2D1}"/>
                  </a:ext>
                </a:extLst>
              </p:cNvPr>
              <p:cNvSpPr txBox="1"/>
              <p:nvPr/>
            </p:nvSpPr>
            <p:spPr>
              <a:xfrm>
                <a:off x="5276088" y="3599688"/>
                <a:ext cx="523240" cy="409215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55FC40-1782-4E06-A19E-3A59C582A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088" y="3599688"/>
                <a:ext cx="523240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187636-616A-42C7-8DCA-08357605ED35}"/>
                  </a:ext>
                </a:extLst>
              </p:cNvPr>
              <p:cNvSpPr txBox="1"/>
              <p:nvPr/>
            </p:nvSpPr>
            <p:spPr>
              <a:xfrm>
                <a:off x="7062216" y="3569208"/>
                <a:ext cx="523240" cy="409215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187636-616A-42C7-8DCA-08357605E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16" y="3569208"/>
                <a:ext cx="523240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82BC8C-0EDF-4326-A636-A35CFB198FEF}"/>
                  </a:ext>
                </a:extLst>
              </p:cNvPr>
              <p:cNvSpPr txBox="1"/>
              <p:nvPr/>
            </p:nvSpPr>
            <p:spPr>
              <a:xfrm>
                <a:off x="4892040" y="3014472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82BC8C-0EDF-4326-A636-A35CFB198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0" y="3014472"/>
                <a:ext cx="523240" cy="261610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F9507F-9F8B-4FF3-85D3-8BF80AA3B1EA}"/>
                  </a:ext>
                </a:extLst>
              </p:cNvPr>
              <p:cNvSpPr txBox="1"/>
              <p:nvPr/>
            </p:nvSpPr>
            <p:spPr>
              <a:xfrm>
                <a:off x="6763512" y="2959608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F9507F-9F8B-4FF3-85D3-8BF80AA3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512" y="2959608"/>
                <a:ext cx="523240" cy="261610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0796DA-31AA-4BBD-9C86-9298B5E76E04}"/>
                  </a:ext>
                </a:extLst>
              </p:cNvPr>
              <p:cNvSpPr txBox="1"/>
              <p:nvPr/>
            </p:nvSpPr>
            <p:spPr>
              <a:xfrm>
                <a:off x="4959096" y="4282440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0796DA-31AA-4BBD-9C86-9298B5E7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096" y="4282440"/>
                <a:ext cx="523240" cy="261610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7D872D-A300-4BD7-99D8-CAF399B6D997}"/>
                  </a:ext>
                </a:extLst>
              </p:cNvPr>
              <p:cNvSpPr txBox="1"/>
              <p:nvPr/>
            </p:nvSpPr>
            <p:spPr>
              <a:xfrm>
                <a:off x="6830568" y="4227576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7D872D-A300-4BD7-99D8-CAF399B6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568" y="4227576"/>
                <a:ext cx="523240" cy="261610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5680A1-4D86-4FB7-A934-6E3D39486728}"/>
                  </a:ext>
                </a:extLst>
              </p:cNvPr>
              <p:cNvSpPr txBox="1"/>
              <p:nvPr/>
            </p:nvSpPr>
            <p:spPr>
              <a:xfrm>
                <a:off x="5050536" y="5599176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5680A1-4D86-4FB7-A934-6E3D39486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36" y="5599176"/>
                <a:ext cx="523240" cy="261610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ECD4C6-2578-420B-BD98-3C4482200B99}"/>
                  </a:ext>
                </a:extLst>
              </p:cNvPr>
              <p:cNvSpPr txBox="1"/>
              <p:nvPr/>
            </p:nvSpPr>
            <p:spPr>
              <a:xfrm>
                <a:off x="6922008" y="5544312"/>
                <a:ext cx="523240" cy="261610"/>
              </a:xfrm>
              <a:prstGeom prst="rect">
                <a:avLst/>
              </a:prstGeom>
              <a:solidFill>
                <a:srgbClr val="B1AEA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ECD4C6-2578-420B-BD98-3C4482200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08" y="5544312"/>
                <a:ext cx="523240" cy="261610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431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17D6-507C-4A96-8CF8-224AA2C4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7945120" cy="1354217"/>
          </a:xfrm>
        </p:spPr>
        <p:txBody>
          <a:bodyPr/>
          <a:lstStyle/>
          <a:p>
            <a:r>
              <a:rPr lang="en-US" dirty="0"/>
              <a:t>AM modulation large signal notes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5C58E-E813-49E7-B3C8-2DFD155B2A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E5744-1AB5-488B-BB86-502265748B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4341E9-2068-43FA-81F8-4F4F62988CBF}"/>
                  </a:ext>
                </a:extLst>
              </p:cNvPr>
              <p:cNvSpPr txBox="1"/>
              <p:nvPr/>
            </p:nvSpPr>
            <p:spPr>
              <a:xfrm>
                <a:off x="488276" y="1635760"/>
                <a:ext cx="502860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Observe that the bandwidth of the modulated signal is given by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(double side band)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Also there is a carrier component in the spectrum of the modulated signal, therefore this modulation is called </a:t>
                </a:r>
                <a:r>
                  <a:rPr lang="en-US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carrier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Since this is the modulation scheme that is being used in commercial radio station it is simply called AM modulation rather than DSB-LC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4341E9-2068-43FA-81F8-4F4F62988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6" y="1635760"/>
                <a:ext cx="5028604" cy="3139321"/>
              </a:xfrm>
              <a:prstGeom prst="rect">
                <a:avLst/>
              </a:prstGeom>
              <a:blipFill>
                <a:blip r:embed="rId3"/>
                <a:stretch>
                  <a:fillRect l="-727" t="-971" r="-109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C9927AC-64DE-4453-9948-D549C0BD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787" y="1635760"/>
            <a:ext cx="3540613" cy="15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7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254E-9A3E-4E14-9E4C-0B8DE9F4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index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D29EBD-CC5E-4F78-AB8F-5B9ABF9E08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2080" y="1120141"/>
                <a:ext cx="4023360" cy="4496680"/>
              </a:xfrm>
            </p:spPr>
            <p:txBody>
              <a:bodyPr/>
              <a:lstStyle/>
              <a:p>
                <a:r>
                  <a:rPr lang="en-US" sz="2000" dirty="0"/>
                  <a:t>The modulation index of the AM signal is a parameter that can be used to determine of the AM signal is properly modulated or not</a:t>
                </a:r>
              </a:p>
              <a:p>
                <a:r>
                  <a:rPr lang="en-US" sz="2000" dirty="0"/>
                  <a:t>The modulation index is defined mathematically by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ar-JO" sz="2000" b="0" dirty="0"/>
              </a:p>
              <a:p>
                <a:r>
                  <a:rPr lang="en-US" sz="2000" dirty="0"/>
                  <a:t>For proper modulation  the modulation index must be less than 1 (i.e.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The condition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/>
                  <a:t> is achieved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D29EBD-CC5E-4F78-AB8F-5B9ABF9E0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2080" y="1120141"/>
                <a:ext cx="4023360" cy="4496680"/>
              </a:xfrm>
              <a:blipFill>
                <a:blip r:embed="rId2"/>
                <a:stretch>
                  <a:fillRect l="-3636" t="-1628" r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03EC2-4DAE-41E6-A333-EEEF13558B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B7A66-DB44-46A7-88EB-D8EE08932A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254FC7-74EA-4CC9-9B67-4EE14812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1215390"/>
            <a:ext cx="48577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8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AB254E-9A3E-4E14-9E4C-0B8DE9F479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99060"/>
                <a:ext cx="8229600" cy="492443"/>
              </a:xfrm>
            </p:spPr>
            <p:txBody>
              <a:bodyPr/>
              <a:lstStyle/>
              <a:p>
                <a:r>
                  <a:rPr lang="en-US" sz="3200" dirty="0"/>
                  <a:t>AM modulated signal for various  values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AB254E-9A3E-4E14-9E4C-0B8DE9F47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99060"/>
                <a:ext cx="8229600" cy="492443"/>
              </a:xfrm>
              <a:blipFill>
                <a:blip r:embed="rId10"/>
                <a:stretch>
                  <a:fillRect l="-2222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D29EBD-CC5E-4F78-AB8F-5B9ABF9E08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2080" y="1356361"/>
                <a:ext cx="2621280" cy="2154436"/>
              </a:xfrm>
            </p:spPr>
            <p:txBody>
              <a:bodyPr/>
              <a:lstStyle/>
              <a:p>
                <a:r>
                  <a:rPr lang="en-US" sz="2000" dirty="0"/>
                  <a:t>If we plot the AM modulated signal for various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we have the set of cases shown in the figure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D29EBD-CC5E-4F78-AB8F-5B9ABF9E0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2080" y="1356361"/>
                <a:ext cx="2621280" cy="2154436"/>
              </a:xfrm>
              <a:blipFill>
                <a:blip r:embed="rId8"/>
                <a:stretch>
                  <a:fillRect l="-5581" t="-3399" r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03EC2-4DAE-41E6-A333-EEEF13558B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B7A66-DB44-46A7-88EB-D8EE08932A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DF28F3-17BF-485E-AE03-08A19578E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8935" y="916940"/>
            <a:ext cx="6143625" cy="5410200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6C02BE5-A22C-4ADE-A925-AAED57BD88BE}"/>
              </a:ext>
            </a:extLst>
          </p:cNvPr>
          <p:cNvSpPr/>
          <p:nvPr/>
        </p:nvSpPr>
        <p:spPr>
          <a:xfrm>
            <a:off x="5250180" y="960120"/>
            <a:ext cx="1303020" cy="883920"/>
          </a:xfrm>
          <a:prstGeom prst="wedgeRectCallout">
            <a:avLst>
              <a:gd name="adj1" fmla="val 90568"/>
              <a:gd name="adj2" fmla="val 53617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modulated  case improper modulation</a:t>
            </a:r>
          </a:p>
          <a:p>
            <a:pPr algn="ctr"/>
            <a:endParaRPr lang="en-US" sz="1200" dirty="0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08456B5C-5637-41F1-83CF-3B27927D3BBC}"/>
              </a:ext>
            </a:extLst>
          </p:cNvPr>
          <p:cNvSpPr/>
          <p:nvPr/>
        </p:nvSpPr>
        <p:spPr>
          <a:xfrm>
            <a:off x="5364480" y="2461260"/>
            <a:ext cx="1303020" cy="883920"/>
          </a:xfrm>
          <a:prstGeom prst="wedgeRectCallout">
            <a:avLst>
              <a:gd name="adj1" fmla="val 90568"/>
              <a:gd name="adj2" fmla="val 53617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 modulated case acceptable  modulation</a:t>
            </a:r>
          </a:p>
          <a:p>
            <a:pPr algn="just"/>
            <a:endParaRPr lang="en-US" sz="1200" dirty="0"/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09C0271D-9151-434A-9BDC-6B708116EA1E}"/>
              </a:ext>
            </a:extLst>
          </p:cNvPr>
          <p:cNvSpPr/>
          <p:nvPr/>
        </p:nvSpPr>
        <p:spPr>
          <a:xfrm>
            <a:off x="5394960" y="4305300"/>
            <a:ext cx="1303020" cy="883920"/>
          </a:xfrm>
          <a:prstGeom prst="wedgeRectCallout">
            <a:avLst>
              <a:gd name="adj1" fmla="val 80042"/>
              <a:gd name="adj2" fmla="val 47582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modulated case best   modulation</a:t>
            </a:r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2510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254E-9A3E-4E14-9E4C-0B8DE9F4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885"/>
          </a:xfrm>
        </p:spPr>
        <p:txBody>
          <a:bodyPr/>
          <a:lstStyle/>
          <a:p>
            <a:r>
              <a:rPr lang="en-US" sz="3200" dirty="0"/>
              <a:t>Measurements of the modulation index from the modulated signal envelope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D29EBD-CC5E-4F78-AB8F-5B9ABF9E08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33680" y="2705101"/>
                <a:ext cx="8473440" cy="2649828"/>
              </a:xfrm>
            </p:spPr>
            <p:txBody>
              <a:bodyPr/>
              <a:lstStyle/>
              <a:p>
                <a:r>
                  <a:rPr lang="en-US" sz="2000" dirty="0"/>
                  <a:t>It is possible to measure the modulation index from the modulated signal envelope by using the following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Also we can find the modulation index from the spectrum lines by using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𝑈𝑝𝑝𝑒𝑟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𝑏𝑎𝑛𝑑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𝐿𝑜𝑤𝑒𝑟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𝑏𝑎𝑛𝑑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𝑐𝑎𝑟𝑟𝑖𝑒𝑟</m:t>
                        </m:r>
                      </m:den>
                    </m:f>
                  </m:oMath>
                </a14:m>
                <a:r>
                  <a:rPr lang="en-US" sz="2000" dirty="0"/>
                  <a:t> (this is only correct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is a simple sinusoidal signal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D29EBD-CC5E-4F78-AB8F-5B9ABF9E0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3680" y="2705101"/>
                <a:ext cx="8473440" cy="2649828"/>
              </a:xfrm>
              <a:blipFill>
                <a:blip r:embed="rId4"/>
                <a:stretch>
                  <a:fillRect l="-1727" t="-2765" r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03EC2-4DAE-41E6-A333-EEEF13558B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B7A66-DB44-46A7-88EB-D8EE08932A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36C48A-6D83-49FD-A5A7-988B100CD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639751" y="-1554480"/>
            <a:ext cx="1635898" cy="6858000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A3FA80D-1A3F-43FE-B590-9EC2F036C31E}"/>
              </a:ext>
            </a:extLst>
          </p:cNvPr>
          <p:cNvSpPr/>
          <p:nvPr/>
        </p:nvSpPr>
        <p:spPr>
          <a:xfrm>
            <a:off x="254000" y="1005840"/>
            <a:ext cx="1178560" cy="314960"/>
          </a:xfrm>
          <a:prstGeom prst="wedgeRectCallout">
            <a:avLst>
              <a:gd name="adj1" fmla="val 76580"/>
              <a:gd name="adj2" fmla="val 106048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Max.mag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4EF4126-6BF1-46E3-9079-FCD4196AA705}"/>
              </a:ext>
            </a:extLst>
          </p:cNvPr>
          <p:cNvSpPr/>
          <p:nvPr/>
        </p:nvSpPr>
        <p:spPr>
          <a:xfrm>
            <a:off x="3216656" y="993648"/>
            <a:ext cx="1178560" cy="314960"/>
          </a:xfrm>
          <a:prstGeom prst="wedgeRectCallout">
            <a:avLst>
              <a:gd name="adj1" fmla="val -113377"/>
              <a:gd name="adj2" fmla="val 165080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min.mag</a:t>
            </a:r>
            <a:endParaRPr lang="en-US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9C74932-CDAA-4609-9923-4707C6FB8787}"/>
              </a:ext>
            </a:extLst>
          </p:cNvPr>
          <p:cNvSpPr/>
          <p:nvPr/>
        </p:nvSpPr>
        <p:spPr>
          <a:xfrm>
            <a:off x="7650480" y="1173480"/>
            <a:ext cx="1104900" cy="556260"/>
          </a:xfrm>
          <a:prstGeom prst="wedgeRectCallout">
            <a:avLst>
              <a:gd name="adj1" fmla="val -82071"/>
              <a:gd name="adj2" fmla="val 85508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Upper side band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F5129F8-6522-460B-AD73-9299FB1717D8}"/>
              </a:ext>
            </a:extLst>
          </p:cNvPr>
          <p:cNvSpPr/>
          <p:nvPr/>
        </p:nvSpPr>
        <p:spPr>
          <a:xfrm>
            <a:off x="4876800" y="1043940"/>
            <a:ext cx="1104900" cy="556260"/>
          </a:xfrm>
          <a:prstGeom prst="wedgeRectCallout">
            <a:avLst>
              <a:gd name="adj1" fmla="val 147584"/>
              <a:gd name="adj2" fmla="val 115645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side band</a:t>
            </a:r>
          </a:p>
        </p:txBody>
      </p:sp>
    </p:spTree>
    <p:extLst>
      <p:ext uri="{BB962C8B-B14F-4D97-AF65-F5344CB8AC3E}">
        <p14:creationId xmlns:p14="http://schemas.microsoft.com/office/powerpoint/2010/main" val="9272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538-FEE8-4682-9BF7-E97E55B8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6923E-49C0-4F80-96D9-20A95FA5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3447098"/>
          </a:xfrm>
        </p:spPr>
        <p:txBody>
          <a:bodyPr/>
          <a:lstStyle/>
          <a:p>
            <a:r>
              <a:rPr lang="en-US" dirty="0"/>
              <a:t>Understanding the mathematical representation of massage signals </a:t>
            </a:r>
          </a:p>
          <a:p>
            <a:r>
              <a:rPr lang="en-US" dirty="0"/>
              <a:t>To learn the analysis and synthesis of amplitude and angle modulation systems</a:t>
            </a:r>
          </a:p>
          <a:p>
            <a:r>
              <a:rPr lang="en-US" dirty="0"/>
              <a:t>Learning the concepts of time and frequency division multiplexing</a:t>
            </a:r>
          </a:p>
          <a:p>
            <a:r>
              <a:rPr lang="en-US" dirty="0"/>
              <a:t>Ability to implement some communication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DF538-E974-425B-9508-8F2697923D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12404-F7EC-4820-B81E-3F47F73C81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B378-0AAF-4450-964E-923CB6F7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Carrier, side band power and efficiency of AM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83D037-AA50-4830-B344-4DEA5F8EAAA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752600"/>
                <a:ext cx="8229600" cy="3519425"/>
              </a:xfrm>
            </p:spPr>
            <p:txBody>
              <a:bodyPr/>
              <a:lstStyle/>
              <a:p>
                <a:r>
                  <a:rPr lang="en-US" sz="1600" dirty="0"/>
                  <a:t>One of the major drawbacks of the DSB_LC (AM) modulation is its low efficiency</a:t>
                </a:r>
              </a:p>
              <a:p>
                <a:r>
                  <a:rPr lang="en-US" sz="1600" dirty="0"/>
                  <a:t>The efficiency of AM modulation is less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than 33%</a:t>
                </a:r>
              </a:p>
              <a:p>
                <a:r>
                  <a:rPr lang="en-US" sz="1600" dirty="0"/>
                  <a:t>The efficiency of the AM modulation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𝑚𝑒𝑠𝑠𝑎𝑔𝑒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𝑡𝑟𝑎𝑛𝑠𝑚𝑖𝑡𝑡𝑒𝑑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If we assume a load resistance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then the power contained within the AM modulated signal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dirty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dirty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unc>
                            <m:func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dirty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6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acc>
                      <m:r>
                        <a:rPr lang="en-US" sz="16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6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acc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83D037-AA50-4830-B344-4DEA5F8EA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52600"/>
                <a:ext cx="8229600" cy="3519425"/>
              </a:xfrm>
              <a:blipFill>
                <a:blip r:embed="rId2"/>
                <a:stretch>
                  <a:fillRect l="-1407" t="-190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97AF9-63BC-4451-A168-06A0F57D3A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827020" y="6256020"/>
            <a:ext cx="3124200" cy="342900"/>
          </a:xfrm>
        </p:spPr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E5398-ABB6-4342-8F99-12E78D1CE6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85D8A8B-923F-4754-81BD-C25FFE309619}"/>
                  </a:ext>
                </a:extLst>
              </p:cNvPr>
              <p:cNvSpPr/>
              <p:nvPr/>
            </p:nvSpPr>
            <p:spPr>
              <a:xfrm>
                <a:off x="6568440" y="3749040"/>
                <a:ext cx="1584960" cy="556260"/>
              </a:xfrm>
              <a:prstGeom prst="wedgeRectCallout">
                <a:avLst>
                  <a:gd name="adj1" fmla="val -186901"/>
                  <a:gd name="adj2" fmla="val 151387"/>
                </a:avLst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The average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85D8A8B-923F-4754-81BD-C25FFE309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40" y="3749040"/>
                <a:ext cx="1584960" cy="556260"/>
              </a:xfrm>
              <a:prstGeom prst="wedgeRectCallout">
                <a:avLst>
                  <a:gd name="adj1" fmla="val -186901"/>
                  <a:gd name="adj2" fmla="val 151387"/>
                </a:avLst>
              </a:prstGeom>
              <a:blipFill>
                <a:blip r:embed="rId8"/>
                <a:stretch>
                  <a:fillRect r="-1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0D45B59A-1FD9-4F16-BBA4-96002A0BE211}"/>
                  </a:ext>
                </a:extLst>
              </p:cNvPr>
              <p:cNvSpPr/>
              <p:nvPr/>
            </p:nvSpPr>
            <p:spPr>
              <a:xfrm>
                <a:off x="2971800" y="5692140"/>
                <a:ext cx="1539240" cy="655320"/>
              </a:xfrm>
              <a:prstGeom prst="wedgeRectCallout">
                <a:avLst>
                  <a:gd name="adj1" fmla="val 51898"/>
                  <a:gd name="adj2" fmla="val -115786"/>
                </a:avLst>
              </a:prstGeom>
              <a:solidFill>
                <a:srgbClr val="7030A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Carrier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0D45B59A-1FD9-4F16-BBA4-96002A0BE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692140"/>
                <a:ext cx="1539240" cy="655320"/>
              </a:xfrm>
              <a:prstGeom prst="wedgeRectCallout">
                <a:avLst>
                  <a:gd name="adj1" fmla="val 51898"/>
                  <a:gd name="adj2" fmla="val -115786"/>
                </a:avLst>
              </a:prstGeom>
              <a:blipFill>
                <a:blip r:embed="rId9"/>
                <a:stretch>
                  <a:fillRect r="-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7BF07EC-BC73-404D-821A-A6BB46CEA68F}"/>
                  </a:ext>
                </a:extLst>
              </p:cNvPr>
              <p:cNvSpPr/>
              <p:nvPr/>
            </p:nvSpPr>
            <p:spPr>
              <a:xfrm>
                <a:off x="5814060" y="5547360"/>
                <a:ext cx="1539240" cy="822960"/>
              </a:xfrm>
              <a:prstGeom prst="wedgeRectCallout">
                <a:avLst>
                  <a:gd name="adj1" fmla="val -86220"/>
                  <a:gd name="adj2" fmla="val -79201"/>
                </a:avLst>
              </a:prstGeom>
              <a:solidFill>
                <a:srgbClr val="7030A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Message signal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7BF07EC-BC73-404D-821A-A6BB46CEA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60" y="5547360"/>
                <a:ext cx="1539240" cy="822960"/>
              </a:xfrm>
              <a:prstGeom prst="wedgeRectCallout">
                <a:avLst>
                  <a:gd name="adj1" fmla="val -86220"/>
                  <a:gd name="adj2" fmla="val -7920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0C35A15-8FE9-4654-8D77-82413B797E0B}"/>
                  </a:ext>
                </a:extLst>
              </p:cNvPr>
              <p:cNvSpPr/>
              <p:nvPr/>
            </p:nvSpPr>
            <p:spPr>
              <a:xfrm>
                <a:off x="624840" y="5516880"/>
                <a:ext cx="1539240" cy="822960"/>
              </a:xfrm>
              <a:prstGeom prst="wedgeRectCallout">
                <a:avLst>
                  <a:gd name="adj1" fmla="val 140513"/>
                  <a:gd name="adj2" fmla="val -80127"/>
                </a:avLst>
              </a:prstGeom>
              <a:solidFill>
                <a:srgbClr val="7030A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0C35A15-8FE9-4654-8D77-82413B797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5516880"/>
                <a:ext cx="1539240" cy="822960"/>
              </a:xfrm>
              <a:prstGeom prst="wedgeRectCallout">
                <a:avLst>
                  <a:gd name="adj1" fmla="val 140513"/>
                  <a:gd name="adj2" fmla="val -80127"/>
                </a:avLst>
              </a:prstGeom>
              <a:blipFill>
                <a:blip r:embed="rId11"/>
                <a:stretch>
                  <a:fillRect l="-4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74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B378-0AAF-4450-964E-923CB6F7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Carrier, side band power and efficiency of AM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83D037-AA50-4830-B344-4DEA5F8EAAA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752600"/>
                <a:ext cx="8229600" cy="2087816"/>
              </a:xfrm>
            </p:spPr>
            <p:txBody>
              <a:bodyPr/>
              <a:lstStyle/>
              <a:p>
                <a:r>
                  <a:rPr lang="en-US" sz="1800" dirty="0"/>
                  <a:t>Now we can rewrite the efficiency in the form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𝑚𝑒𝑠𝑠𝑎𝑔𝑒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𝑡𝑟𝑎𝑛𝑠𝑚𝑖𝑡𝑡𝑒𝑑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acc>
                        </m:num>
                        <m:den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acc>
                        </m:num>
                        <m:den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acc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83D037-AA50-4830-B344-4DEA5F8EA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52600"/>
                <a:ext cx="8229600" cy="2087816"/>
              </a:xfrm>
              <a:blipFill>
                <a:blip r:embed="rId2"/>
                <a:stretch>
                  <a:fillRect l="-1704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97AF9-63BC-4451-A168-06A0F57D3A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E5398-ABB6-4342-8F99-12E78D1CE6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86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0F58-8886-43DA-A17D-550D500B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5BF2AE-30BE-4B53-9AD9-1F5AB0B812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0567" y="1284377"/>
                <a:ext cx="8229600" cy="2215991"/>
              </a:xfrm>
            </p:spPr>
            <p:txBody>
              <a:bodyPr/>
              <a:lstStyle/>
              <a:p>
                <a:r>
                  <a:rPr lang="en-US" sz="2400" dirty="0"/>
                  <a:t>A given AM signal is generated by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find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400" dirty="0"/>
                  <a:t>A general expression for the efficiency in terms of the modulation index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400" dirty="0"/>
                  <a:t>The efficiency if the modulation index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b="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400" dirty="0"/>
                  <a:t>The efficiency if the modulation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5BF2AE-30BE-4B53-9AD9-1F5AB0B81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0567" y="1284377"/>
                <a:ext cx="8229600" cy="2215991"/>
              </a:xfrm>
              <a:blipFill>
                <a:blip r:embed="rId2"/>
                <a:stretch>
                  <a:fillRect l="-2148" t="-4132" r="-2222" b="-7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D8418-8A0E-4A65-A8E1-518AF07907F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F1D64-0007-48EF-B43A-8CDAEC7A4E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5550A6E-2344-4ED1-994C-4D26670EB7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435" y="3585173"/>
                <a:ext cx="8229600" cy="265585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u="sng" kern="0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4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acc>
                      </m:num>
                      <m:den>
                        <m:sSubSup>
                          <m:sSubSup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acc>
                      </m:den>
                    </m:f>
                    <m:r>
                      <a:rPr lang="en-US" sz="24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 kern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kern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 kern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 kern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2400" i="1" kern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i="1" kern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kern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400" i="1" kern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kern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kern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kern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i="1" kern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2400" i="1" kern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acc>
                      </m:num>
                      <m:den>
                        <m:sSubSup>
                          <m:sSubSupPr>
                            <m:ctrlPr>
                              <a:rPr lang="en-US" sz="2400" i="1" kern="0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kern="0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kern="0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i="1" kern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400" i="1" kern="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 kern="0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kern="0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 kern="0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 kern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2400" i="1" kern="0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i="1" kern="0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kern="0" dirty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400" i="1" kern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kern="0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kern="0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kern="0" dirty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i="1" kern="0" dirty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2400" i="1" kern="0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acc>
                      </m:den>
                    </m:f>
                    <m:r>
                      <a:rPr lang="en-US" sz="24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sSubSup>
                          <m:sSubSup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num>
                      <m:den>
                        <m: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f>
                          <m:f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4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den>
                    </m:f>
                    <m:r>
                      <a:rPr lang="en-US" sz="24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kern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kern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400" kern="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kern="0" dirty="0">
                    <a:solidFill>
                      <a:sysClr val="windowText" lastClr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=33%</m:t>
                    </m:r>
                  </m:oMath>
                </a14:m>
                <a:endParaRPr lang="en-US" sz="2400" kern="0" dirty="0">
                  <a:solidFill>
                    <a:sysClr val="windowText" lastClr="000000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400" kern="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400" kern="0" dirty="0">
                    <a:solidFill>
                      <a:sysClr val="windowText" lastClr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=11.11%</m:t>
                    </m:r>
                  </m:oMath>
                </a14:m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5550A6E-2344-4ED1-994C-4D26670E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" y="3585173"/>
                <a:ext cx="8229600" cy="2655855"/>
              </a:xfrm>
              <a:prstGeom prst="rect">
                <a:avLst/>
              </a:prstGeom>
              <a:blipFill>
                <a:blip r:embed="rId3"/>
                <a:stretch>
                  <a:fillRect l="-2074" t="-3211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112BE07-9090-4D84-9FB2-DF3FE3E0798F}"/>
              </a:ext>
            </a:extLst>
          </p:cNvPr>
          <p:cNvSpPr/>
          <p:nvPr/>
        </p:nvSpPr>
        <p:spPr>
          <a:xfrm>
            <a:off x="7563776" y="4172505"/>
            <a:ext cx="710213" cy="701336"/>
          </a:xfrm>
          <a:prstGeom prst="rect">
            <a:avLst/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0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9AA8-6E75-4295-9157-540A568A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r>
              <a:rPr lang="en-US" dirty="0"/>
              <a:t>AM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3C78357-ECFD-403A-A572-EDB043F3895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9344" y="1142334"/>
                <a:ext cx="8229600" cy="2154436"/>
              </a:xfrm>
            </p:spPr>
            <p:txBody>
              <a:bodyPr/>
              <a:lstStyle/>
              <a:p>
                <a:r>
                  <a:rPr lang="en-US" sz="2000" dirty="0"/>
                  <a:t>A given AM (DSB-LC) broad cast station transmits an average carrier power of 40 kW and uses a modulation index of 0.707 for sine-wave modulation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total average power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transmission efficiency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peak amplitude of the output if the antenna is represented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resistive load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3C78357-ECFD-403A-A572-EDB043F38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9344" y="1142334"/>
                <a:ext cx="8229600" cy="2154436"/>
              </a:xfrm>
              <a:blipFill>
                <a:blip r:embed="rId2"/>
                <a:stretch>
                  <a:fillRect l="-1778" t="-3390" r="-1926" b="-6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F78F3-7F09-4329-9FA8-EAC0ECADF8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279CD-ED45-42F9-AFD7-EBB2CDF796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B5476EEF-D155-4B6F-B7F2-F0C01F6C5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924" y="3531907"/>
                <a:ext cx="8229600" cy="241431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i="1" u="sng" kern="0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0.707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en-US" sz="2000" b="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0.707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.707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=20%</m:t>
                    </m:r>
                  </m:oMath>
                </a14:m>
                <a:endParaRPr lang="en-US" sz="20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B5476EEF-D155-4B6F-B7F2-F0C01F6C5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24" y="3531907"/>
                <a:ext cx="8229600" cy="2414315"/>
              </a:xfrm>
              <a:prstGeom prst="rect">
                <a:avLst/>
              </a:prstGeom>
              <a:blipFill>
                <a:blip r:embed="rId3"/>
                <a:stretch>
                  <a:fillRect l="-1852" t="-3030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BCDEA0CF-44F3-42E4-B4BC-9DFC0A68108A}"/>
              </a:ext>
            </a:extLst>
          </p:cNvPr>
          <p:cNvSpPr/>
          <p:nvPr/>
        </p:nvSpPr>
        <p:spPr>
          <a:xfrm>
            <a:off x="3542189" y="3968317"/>
            <a:ext cx="1376039" cy="612560"/>
          </a:xfrm>
          <a:prstGeom prst="arc">
            <a:avLst>
              <a:gd name="adj1" fmla="val 15322744"/>
              <a:gd name="adj2" fmla="val 7271101"/>
            </a:avLst>
          </a:prstGeom>
          <a:ln w="28575">
            <a:solidFill>
              <a:srgbClr val="FF006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8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9AA8-6E75-4295-9157-540A568A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r>
              <a:rPr lang="en-US" dirty="0"/>
              <a:t>AM Example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F78F3-7F09-4329-9FA8-EAC0ECADF8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279CD-ED45-42F9-AFD7-EBB2CDF796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B5476EEF-D155-4B6F-B7F2-F0C01F6C5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622" y="1108303"/>
                <a:ext cx="8229600" cy="277204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i="1" u="sng" kern="0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The peak amplitude of the output is the maximum value of the envelope of the AM signal which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b="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The amplitude of the carrier can be determined from the carrier power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⇒40×</m:t>
                      </m:r>
                      <m:sSup>
                        <m:sSup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2×50</m:t>
                          </m:r>
                        </m:den>
                      </m:f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US" sz="2000" b="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0" kern="0" dirty="0">
                    <a:solidFill>
                      <a:sysClr val="windowText" lastClr="000000"/>
                    </a:solidFill>
                  </a:rPr>
                  <a:t>Now </a:t>
                </a:r>
              </a:p>
              <a:p>
                <a:pPr marL="0" indent="0">
                  <a:buNone/>
                </a:pPr>
                <a:r>
                  <a:rPr lang="en-US" sz="2000" b="0" kern="0" dirty="0">
                    <a:solidFill>
                      <a:sysClr val="windowText" lastClr="000000"/>
                    </a:solidFill>
                  </a:rPr>
                  <a:t>The peak amplitude of the out put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0.707+1</m:t>
                        </m:r>
                      </m:e>
                    </m:d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×2000=3414 </m:t>
                    </m:r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b="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B5476EEF-D155-4B6F-B7F2-F0C01F6C5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2" y="1108303"/>
                <a:ext cx="8229600" cy="2772041"/>
              </a:xfrm>
              <a:prstGeom prst="rect">
                <a:avLst/>
              </a:prstGeom>
              <a:blipFill>
                <a:blip r:embed="rId2"/>
                <a:stretch>
                  <a:fillRect l="-1926" t="-2637" r="-1852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36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679E-D9B5-4A3E-AA6F-9967A39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Generation of AM modulated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D67B67F-2A43-46E7-AD63-07A6C5D9D6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4789503" cy="4609532"/>
              </a:xfrm>
            </p:spPr>
            <p:txBody>
              <a:bodyPr/>
              <a:lstStyle/>
              <a:p>
                <a:r>
                  <a:rPr lang="en-US" sz="2000" dirty="0"/>
                  <a:t>We can generate an AM modulated signal by using non linear circuit element such as diode as illustrated by the following circuit </a:t>
                </a:r>
              </a:p>
              <a:p>
                <a:r>
                  <a:rPr lang="en-US" sz="2000" dirty="0"/>
                  <a:t>Note that, the diode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r>
                  <a:rPr lang="en-US" sz="2000" dirty="0"/>
                  <a:t> characteristics can be expanded using power series expansion in the form of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in millivolt, then the first two terms would be significant</a:t>
                </a:r>
              </a:p>
              <a:p>
                <a:r>
                  <a:rPr lang="en-US" sz="2000" dirty="0"/>
                  <a:t>Also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Therefore, we can write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i="1" dirty="0"/>
              </a:p>
              <a:p>
                <a:endParaRPr lang="en-US" sz="2000" i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D67B67F-2A43-46E7-AD63-07A6C5D9D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4789503" cy="4609532"/>
              </a:xfrm>
              <a:blipFill>
                <a:blip r:embed="rId2"/>
                <a:stretch>
                  <a:fillRect l="-3053" t="-1587" r="-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80189-CEF3-47EC-A97E-8E9BF6DC23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E69B8-1D0C-47F4-A7FA-4117CC6067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1216E-BD75-4543-9193-A2AEE474D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24" y="1597980"/>
            <a:ext cx="3888476" cy="2356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910558F8-6492-41C6-85B5-B10E59862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9974" y="4095577"/>
                <a:ext cx="3376474" cy="251742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 kern="0">
                            <a:solidFill>
                              <a:sysClr val="windowText" lastClr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ysClr val="windowText" lastClr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ysClr val="windowText" lastClr="0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6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 ker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 ker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16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i="1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600" kern="0" dirty="0">
                    <a:solidFill>
                      <a:sysClr val="windowText" lastClr="000000"/>
                    </a:solidFill>
                  </a:rPr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𝑅𝑙𝑜𝑎𝑑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6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600" kern="0" dirty="0">
                    <a:solidFill>
                      <a:sysClr val="windowText" lastClr="000000"/>
                    </a:solidFill>
                  </a:rPr>
                  <a:t>To obtain and AM modulated signal a bandpass filter, whose bandwidth is 2W and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kern="0" dirty="0">
                    <a:solidFill>
                      <a:sysClr val="windowText" lastClr="000000"/>
                    </a:solidFill>
                  </a:rPr>
                  <a:t> can be used in front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  <a:p>
                <a:endParaRPr lang="en-US" sz="2000" i="1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910558F8-6492-41C6-85B5-B10E59862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74" y="4095577"/>
                <a:ext cx="3376474" cy="2517420"/>
              </a:xfrm>
              <a:prstGeom prst="rect">
                <a:avLst/>
              </a:prstGeom>
              <a:blipFill>
                <a:blip r:embed="rId4"/>
                <a:stretch>
                  <a:fillRect l="-3430" t="-6780" r="-17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FC151A-7940-4C57-BED2-A6E04E2B2FD1}"/>
              </a:ext>
            </a:extLst>
          </p:cNvPr>
          <p:cNvCxnSpPr/>
          <p:nvPr/>
        </p:nvCxnSpPr>
        <p:spPr>
          <a:xfrm flipV="1">
            <a:off x="7750205" y="4500978"/>
            <a:ext cx="816746" cy="51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67B915-FC2B-4D27-86C4-6FB50F1830EF}"/>
              </a:ext>
            </a:extLst>
          </p:cNvPr>
          <p:cNvCxnSpPr>
            <a:cxnSpLocks/>
          </p:cNvCxnSpPr>
          <p:nvPr/>
        </p:nvCxnSpPr>
        <p:spPr>
          <a:xfrm flipV="1">
            <a:off x="6587232" y="4003829"/>
            <a:ext cx="603681" cy="38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9FBFF-A7E3-40A4-AE7F-1F1A690432B0}"/>
              </a:ext>
            </a:extLst>
          </p:cNvPr>
          <p:cNvCxnSpPr/>
          <p:nvPr/>
        </p:nvCxnSpPr>
        <p:spPr>
          <a:xfrm flipV="1">
            <a:off x="6178858" y="4305670"/>
            <a:ext cx="346230" cy="24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19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E11A-A78E-4AD2-A70C-45D0B3AD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Generation of AM modulated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B11C9-0312-482B-B840-488E862F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3377953" cy="738664"/>
          </a:xfrm>
        </p:spPr>
        <p:txBody>
          <a:bodyPr/>
          <a:lstStyle/>
          <a:p>
            <a:r>
              <a:rPr lang="en-US" sz="2400" dirty="0"/>
              <a:t>We could also generate an AM signal by using a multiplier circuit and one of the following block diagrams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BDFFC-58A0-4F4C-B670-F749E0DD132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F7B65-43D0-425B-A853-17F9E49720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179E0-B8BC-495D-B5BE-5B8EFC57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1511424"/>
            <a:ext cx="3990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8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AM signals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BDFE-12E7-4F9A-90AD-10B6D14E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1661993"/>
          </a:xfrm>
        </p:spPr>
        <p:txBody>
          <a:bodyPr/>
          <a:lstStyle/>
          <a:p>
            <a:r>
              <a:rPr lang="en-US" sz="2400" dirty="0"/>
              <a:t>We could demodulate AM signals by several methods including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Envelope detector (</a:t>
            </a:r>
            <a:r>
              <a:rPr lang="en-US" sz="2000" dirty="0">
                <a:solidFill>
                  <a:srgbClr val="FF0066"/>
                </a:solidFill>
              </a:rPr>
              <a:t>cheapest and simplest demodulator</a:t>
            </a:r>
            <a:r>
              <a:rPr lang="en-US" sz="20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Synchronous (coherent) detector (</a:t>
            </a:r>
            <a:r>
              <a:rPr lang="en-US" sz="2000" dirty="0">
                <a:solidFill>
                  <a:srgbClr val="FF0066"/>
                </a:solidFill>
              </a:rPr>
              <a:t>complicated not used in practice</a:t>
            </a:r>
            <a:r>
              <a:rPr lang="en-US" sz="20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 Square law detector which employs a diode as a square law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3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Demodulation of AM signals-envelope detector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BDFE-12E7-4F9A-90AD-10B6D14E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3990513" cy="1538883"/>
          </a:xfrm>
        </p:spPr>
        <p:txBody>
          <a:bodyPr/>
          <a:lstStyle/>
          <a:p>
            <a:r>
              <a:rPr lang="en-US" sz="2000" dirty="0"/>
              <a:t>The envelope detector is simply a half-wave rectifier that can be used to remove the carrier from the AM signal and reconstruct the message signal as shown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69C16-E65B-4334-B650-385A46DD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29" y="1491449"/>
            <a:ext cx="4588371" cy="1109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B4F478-BBED-4B44-B56A-F48C4849F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00" y="3036162"/>
            <a:ext cx="3467815" cy="2295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B8A5B8-9C13-4556-95A0-DB2AEC4384CE}"/>
              </a:ext>
            </a:extLst>
          </p:cNvPr>
          <p:cNvSpPr txBox="1"/>
          <p:nvPr/>
        </p:nvSpPr>
        <p:spPr>
          <a:xfrm>
            <a:off x="4927107" y="5246703"/>
            <a:ext cx="354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66"/>
                </a:solidFill>
              </a:rPr>
              <a:t>Practical envelope detector circuit</a:t>
            </a:r>
          </a:p>
        </p:txBody>
      </p:sp>
    </p:spTree>
    <p:extLst>
      <p:ext uri="{BB962C8B-B14F-4D97-AF65-F5344CB8AC3E}">
        <p14:creationId xmlns:p14="http://schemas.microsoft.com/office/powerpoint/2010/main" val="2666971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Demodulation of AM signals-envelope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3ABDFE-12E7-4F9A-90AD-10B6D14EB7F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3990513" cy="4409092"/>
              </a:xfrm>
            </p:spPr>
            <p:txBody>
              <a:bodyPr/>
              <a:lstStyle/>
              <a:p>
                <a:r>
                  <a:rPr lang="en-US" sz="2000" dirty="0"/>
                  <a:t>The envelope detector is simply a half-wave rectifier that can be used to remove the carrier from the AM signal and reconstruct the message signal as shown</a:t>
                </a:r>
              </a:p>
              <a:p>
                <a:r>
                  <a:rPr lang="en-US" sz="2000" dirty="0"/>
                  <a:t>For proper operation of the envelope detector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US" sz="1800" dirty="0"/>
                  <a:t> must satisfy the following relation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is selected too small or too large with respect to the carrier frequency, then a distorted signal may appear as illustrated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3ABDFE-12E7-4F9A-90AD-10B6D14EB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3990513" cy="4409092"/>
              </a:xfrm>
              <a:blipFill>
                <a:blip r:embed="rId2"/>
                <a:stretch>
                  <a:fillRect l="-3664" t="-1660" r="-3664"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69C16-E65B-4334-B650-385A46DD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29" y="1491449"/>
            <a:ext cx="4588371" cy="1109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DFB32-2FBA-4B07-9FC3-BE11BEFF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75" y="2578863"/>
            <a:ext cx="1975373" cy="1484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D0A8E8-D9FE-4035-A2D2-7904F0F17DD4}"/>
              </a:ext>
            </a:extLst>
          </p:cNvPr>
          <p:cNvSpPr txBox="1"/>
          <p:nvPr/>
        </p:nvSpPr>
        <p:spPr>
          <a:xfrm>
            <a:off x="4403324" y="4057095"/>
            <a:ext cx="22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too large with respect to the carrier frequency, we may have slope over load distortion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217B6-286A-4ED6-93F2-AC4D75048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456" y="2840853"/>
            <a:ext cx="1875864" cy="1242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9AAD8-EA26-4D29-AFEA-02EC35809ABC}"/>
              </a:ext>
            </a:extLst>
          </p:cNvPr>
          <p:cNvSpPr txBox="1"/>
          <p:nvPr/>
        </p:nvSpPr>
        <p:spPr>
          <a:xfrm>
            <a:off x="6961573" y="4049698"/>
            <a:ext cx="218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too small with respect to the carrier frequency, we may a ripple in the form of high frequency noise</a:t>
            </a:r>
          </a:p>
        </p:txBody>
      </p:sp>
    </p:spTree>
    <p:extLst>
      <p:ext uri="{BB962C8B-B14F-4D97-AF65-F5344CB8AC3E}">
        <p14:creationId xmlns:p14="http://schemas.microsoft.com/office/powerpoint/2010/main" val="400582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6081-4BF2-4B2F-8D92-D7AA04DA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Learning Outcomes and Competences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1FD9-41D7-4420-9DBC-94CE46F6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308872"/>
          </a:xfrm>
        </p:spPr>
        <p:txBody>
          <a:bodyPr/>
          <a:lstStyle/>
          <a:p>
            <a:r>
              <a:rPr lang="en-US" dirty="0"/>
              <a:t>Ability to use mathematics (Fourier transform, calculus, special mathematical functions) to analyze analog communication systems</a:t>
            </a:r>
          </a:p>
          <a:p>
            <a:r>
              <a:rPr lang="en-US" dirty="0"/>
              <a:t>Ability to design simple analog AM, FM transmitters and receivers</a:t>
            </a:r>
          </a:p>
          <a:p>
            <a:r>
              <a:rPr lang="en-US" dirty="0"/>
              <a:t>Study the performance of various AM and FM modulation schemes under noise</a:t>
            </a:r>
          </a:p>
          <a:p>
            <a:r>
              <a:rPr lang="en-US" dirty="0"/>
              <a:t>Ability to use simulation tools  such as MATLAB and workbench to simulate analog modulation techniques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75B94-4F53-49C2-86D8-EB17065981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6D0AE-8346-4F78-8471-50D353532F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27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Demodulation of AM signals-synchronous detector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BDFE-12E7-4F9A-90AD-10B6D14E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3990513" cy="2462213"/>
          </a:xfrm>
        </p:spPr>
        <p:txBody>
          <a:bodyPr/>
          <a:lstStyle/>
          <a:p>
            <a:r>
              <a:rPr lang="en-US" sz="2000" dirty="0"/>
              <a:t>AM signals also can be demodulated by the synchronous detector shown to the right</a:t>
            </a:r>
          </a:p>
          <a:p>
            <a:r>
              <a:rPr lang="en-US" sz="2000" dirty="0"/>
              <a:t>However this method is avoided because of the synchronization problem required in the demodulator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4DBEA9-3C3C-4479-99AE-C93A1FED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627434"/>
            <a:ext cx="43243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7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Demodulation of AM signals-square law device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3ABDFE-12E7-4F9A-90AD-10B6D14EB7F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2811" y="1559585"/>
                <a:ext cx="3990513" cy="4870629"/>
              </a:xfrm>
            </p:spPr>
            <p:txBody>
              <a:bodyPr/>
              <a:lstStyle/>
              <a:p>
                <a:r>
                  <a:rPr lang="en-US" sz="2000" dirty="0"/>
                  <a:t>We can also demodulate an AM signal by using square law device such as diode</a:t>
                </a:r>
              </a:p>
              <a:p>
                <a:r>
                  <a:rPr lang="en-US" sz="2000" dirty="0"/>
                  <a:t>The for this type of demodulator, the amplitude of the input signal must be low in millivolts</a:t>
                </a:r>
              </a:p>
              <a:p>
                <a:r>
                  <a:rPr lang="en-US" sz="2000" dirty="0"/>
                  <a:t>The theory of operation can be understood by the following mathematical formulation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is the modulation index</a:t>
                </a:r>
              </a:p>
              <a:p>
                <a:r>
                  <a:rPr lang="en-US" sz="1800" dirty="0"/>
                  <a:t>If we expand the quadratic term, then we have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3ABDFE-12E7-4F9A-90AD-10B6D14EB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2811" y="1559585"/>
                <a:ext cx="3990513" cy="4870629"/>
              </a:xfrm>
              <a:blipFill>
                <a:blip r:embed="rId2"/>
                <a:stretch>
                  <a:fillRect l="-3670" t="-1502" r="-3823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01B06-1C08-4B11-98B1-CA6A7F63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32" y="1606858"/>
            <a:ext cx="4437868" cy="1677879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0FE9D4A2-0DC3-40D9-854D-DC95E97FDEC9}"/>
              </a:ext>
            </a:extLst>
          </p:cNvPr>
          <p:cNvSpPr/>
          <p:nvPr/>
        </p:nvSpPr>
        <p:spPr>
          <a:xfrm>
            <a:off x="3284737" y="4500979"/>
            <a:ext cx="1269508" cy="292962"/>
          </a:xfrm>
          <a:prstGeom prst="arc">
            <a:avLst>
              <a:gd name="adj1" fmla="val 15537540"/>
              <a:gd name="adj2" fmla="val 6619392"/>
            </a:avLst>
          </a:prstGeom>
          <a:ln w="28575">
            <a:solidFill>
              <a:srgbClr val="FF0066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0002E5E-98F7-48C0-9666-2C9B376E3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2105" y="3034758"/>
                <a:ext cx="4095565" cy="270772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8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func>
                          <m:func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800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8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i="1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8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1800" b="0" i="0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⁡(2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0002E5E-98F7-48C0-9666-2C9B376E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105" y="3034758"/>
                <a:ext cx="4095565" cy="2707729"/>
              </a:xfrm>
              <a:prstGeom prst="rect">
                <a:avLst/>
              </a:prstGeom>
              <a:blipFill>
                <a:blip r:embed="rId4"/>
                <a:stretch>
                  <a:fillRect l="-3125" b="-16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4D3622-9B47-4733-9807-B45FD16BFA60}"/>
              </a:ext>
            </a:extLst>
          </p:cNvPr>
          <p:cNvCxnSpPr>
            <a:cxnSpLocks/>
          </p:cNvCxnSpPr>
          <p:nvPr/>
        </p:nvCxnSpPr>
        <p:spPr>
          <a:xfrm flipV="1">
            <a:off x="5042517" y="4998128"/>
            <a:ext cx="2077375" cy="33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577486-0D05-4EAF-8A58-C66ABB555D25}"/>
              </a:ext>
            </a:extLst>
          </p:cNvPr>
          <p:cNvCxnSpPr>
            <a:cxnSpLocks/>
          </p:cNvCxnSpPr>
          <p:nvPr/>
        </p:nvCxnSpPr>
        <p:spPr>
          <a:xfrm flipV="1">
            <a:off x="5628443" y="4163627"/>
            <a:ext cx="2831976" cy="23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5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Demodulation of AM signals-square law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01B06-1C08-4B11-98B1-CA6A7F63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32" y="1606858"/>
            <a:ext cx="4437868" cy="167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0002E5E-98F7-48C0-9666-2C9B376E3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435" y="1649842"/>
                <a:ext cx="4095565" cy="410625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output of the low pass filter would be only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If the modulation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is kept low typically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,then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can be ignored and the resulting  current is </a:t>
                </a:r>
              </a:p>
              <a:p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which contains only the information signal plus DC shift from the carrier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output voltage would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0002E5E-98F7-48C0-9666-2C9B376E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" y="1649842"/>
                <a:ext cx="4095565" cy="4106252"/>
              </a:xfrm>
              <a:prstGeom prst="rect">
                <a:avLst/>
              </a:prstGeom>
              <a:blipFill>
                <a:blip r:embed="rId3"/>
                <a:stretch>
                  <a:fillRect l="-3125" t="-1932"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780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31106"/>
          </a:xfrm>
        </p:spPr>
        <p:txBody>
          <a:bodyPr/>
          <a:lstStyle/>
          <a:p>
            <a:r>
              <a:rPr lang="en-US" sz="4000" dirty="0"/>
              <a:t>Advantageous and disadvantageous of AM (DSB_LC)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0002E5E-98F7-48C0-9666-2C9B376E3B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435" y="1649842"/>
                <a:ext cx="8179293" cy="26161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The main advantage of AM modulation is the use of very simple receiver (envelope detector)</a:t>
                </a:r>
              </a:p>
              <a:p>
                <a:r>
                  <a:rPr lang="en-US" sz="2400" kern="0" dirty="0">
                    <a:solidFill>
                      <a:sysClr val="windowText" lastClr="000000"/>
                    </a:solidFill>
                  </a:rPr>
                  <a:t>The disadvantageous of AM modulation are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Low efficiency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&lt;33%</m:t>
                    </m:r>
                  </m:oMath>
                </a14:m>
                <a:endParaRPr lang="en-US" sz="2000" b="0" kern="0" dirty="0">
                  <a:solidFill>
                    <a:sysClr val="windowText" lastClr="000000"/>
                  </a:solidFill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Highly affected by noise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000" kern="0" dirty="0">
                    <a:solidFill>
                      <a:sysClr val="windowText" lastClr="000000"/>
                    </a:solidFill>
                  </a:rPr>
                  <a:t>The presence of the carrier will distort the DC components especially in video signals</a:t>
                </a:r>
              </a:p>
              <a:p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E0002E5E-98F7-48C0-9666-2C9B376E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" y="1649842"/>
                <a:ext cx="8179293" cy="2616101"/>
              </a:xfrm>
              <a:prstGeom prst="rect">
                <a:avLst/>
              </a:prstGeom>
              <a:blipFill>
                <a:blip r:embed="rId2"/>
                <a:stretch>
                  <a:fillRect l="-2086" t="-3497" r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07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07996"/>
          </a:xfrm>
        </p:spPr>
        <p:txBody>
          <a:bodyPr/>
          <a:lstStyle/>
          <a:p>
            <a:r>
              <a:rPr lang="en-US" sz="3600" dirty="0"/>
              <a:t>Advantageous and disadvantageous of synchronous (DSB_SC)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02E5E-98F7-48C0-9666-2C9B376E3B77}"/>
              </a:ext>
            </a:extLst>
          </p:cNvPr>
          <p:cNvSpPr txBox="1">
            <a:spLocks/>
          </p:cNvSpPr>
          <p:nvPr/>
        </p:nvSpPr>
        <p:spPr>
          <a:xfrm>
            <a:off x="476435" y="1649842"/>
            <a:ext cx="8179293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ysClr val="windowText" lastClr="000000"/>
                </a:solidFill>
              </a:rPr>
              <a:t>The main advantage of DSB_SC modulation are</a:t>
            </a:r>
          </a:p>
          <a:p>
            <a:pPr marL="514350" lvl="1" indent="-342900">
              <a:buFont typeface="+mj-lt"/>
              <a:buAutoNum type="alphaLcParenR"/>
            </a:pPr>
            <a:r>
              <a:rPr lang="en-US" sz="2000" kern="0" dirty="0">
                <a:solidFill>
                  <a:sysClr val="windowText" lastClr="000000"/>
                </a:solidFill>
              </a:rPr>
              <a:t>Less affected by noise compared with large carrier</a:t>
            </a:r>
          </a:p>
          <a:p>
            <a:pPr marL="514350" lvl="1" indent="-342900">
              <a:buFont typeface="+mj-lt"/>
              <a:buAutoNum type="alphaLcParenR"/>
            </a:pPr>
            <a:r>
              <a:rPr lang="en-US" sz="2000" kern="0" dirty="0">
                <a:solidFill>
                  <a:sysClr val="windowText" lastClr="000000"/>
                </a:solidFill>
              </a:rPr>
              <a:t>Has a 100% efficiency 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</a:rPr>
              <a:t>The disadvantageous of DSB_SC</a:t>
            </a:r>
          </a:p>
          <a:p>
            <a:pPr marL="514350" lvl="1" indent="-342900">
              <a:buFont typeface="+mj-lt"/>
              <a:buAutoNum type="alphaLcParenR"/>
            </a:pPr>
            <a:r>
              <a:rPr lang="en-US" sz="2000" kern="0" dirty="0">
                <a:solidFill>
                  <a:sysClr val="windowText" lastClr="000000"/>
                </a:solidFill>
              </a:rPr>
              <a:t>The DSB_SC require complicated synchronization circuit between modulator and demodulator</a:t>
            </a:r>
          </a:p>
          <a:p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5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Frequency division multiplexing FDM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02E5E-98F7-48C0-9666-2C9B376E3B77}"/>
              </a:ext>
            </a:extLst>
          </p:cNvPr>
          <p:cNvSpPr txBox="1">
            <a:spLocks/>
          </p:cNvSpPr>
          <p:nvPr/>
        </p:nvSpPr>
        <p:spPr>
          <a:xfrm>
            <a:off x="476435" y="1649842"/>
            <a:ext cx="8179293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ysClr val="windowText" lastClr="000000"/>
                </a:solidFill>
              </a:rPr>
              <a:t>FDM is a technique that is used in almost all communication systems where the frequency is divided between different users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</a:rPr>
              <a:t>The FDM allows the transmission of more than one signal simultaneously 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</a:rPr>
              <a:t>The FDM is used in commercial AM radio, TV, FM ,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WiFi</a:t>
            </a:r>
            <a:r>
              <a:rPr lang="en-US" sz="2400" kern="0" dirty="0">
                <a:solidFill>
                  <a:sysClr val="windowText" lastClr="000000"/>
                </a:solidFill>
              </a:rPr>
              <a:t>, mobile and ADSL systems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</a:rPr>
              <a:t>The concept of FDM can be best illustrated graphically by the following diagram</a:t>
            </a:r>
          </a:p>
        </p:txBody>
      </p:sp>
    </p:spTree>
    <p:extLst>
      <p:ext uri="{BB962C8B-B14F-4D97-AF65-F5344CB8AC3E}">
        <p14:creationId xmlns:p14="http://schemas.microsoft.com/office/powerpoint/2010/main" val="1584139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8" y="0"/>
            <a:ext cx="8229600" cy="1354217"/>
          </a:xfrm>
        </p:spPr>
        <p:txBody>
          <a:bodyPr/>
          <a:lstStyle/>
          <a:p>
            <a:r>
              <a:rPr lang="en-US" dirty="0"/>
              <a:t>Frequency division multiplexing FDM graphical representation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46</a:t>
            </a:fld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2AD8548-0C48-4638-B10C-26E96B98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310704"/>
            <a:ext cx="461962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Placeholder 2">
                <a:extLst>
                  <a:ext uri="{FF2B5EF4-FFF2-40B4-BE49-F238E27FC236}">
                    <a16:creationId xmlns:a16="http://schemas.microsoft.com/office/drawing/2014/main" id="{FD0133AC-165A-40A2-A698-69C6F834E1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781" y="1410145"/>
                <a:ext cx="4019365" cy="526297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To illustrate the concept, assume we have three messages to be transmitted as shown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messages are assumed to have the same bandwidth of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Each one of these signals is transmitted over a different carrier as shown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minimum carrier spacing that can be used without the signals interfere with each other can be determined from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𝑐𝑎𝑟𝑟𝑖𝑒𝑟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𝑠𝑝𝑎𝑐𝑖𝑛𝑔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difference between any two carriers must be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≥2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If the carrier spacing is made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, then the FDM signals will interfere with each other</a:t>
                </a:r>
              </a:p>
              <a:p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Text Placeholder 2">
                <a:extLst>
                  <a:ext uri="{FF2B5EF4-FFF2-40B4-BE49-F238E27FC236}">
                    <a16:creationId xmlns:a16="http://schemas.microsoft.com/office/drawing/2014/main" id="{FD0133AC-165A-40A2-A698-69C6F834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1" y="1410145"/>
                <a:ext cx="4019365" cy="5262979"/>
              </a:xfrm>
              <a:prstGeom prst="rect">
                <a:avLst/>
              </a:prstGeom>
              <a:blipFill>
                <a:blip r:embed="rId3"/>
                <a:stretch>
                  <a:fillRect l="-3187" t="-1505" r="-3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>
            <a:extLst>
              <a:ext uri="{FF2B5EF4-FFF2-40B4-BE49-F238E27FC236}">
                <a16:creationId xmlns:a16="http://schemas.microsoft.com/office/drawing/2014/main" id="{D29C2EF6-9480-4ADB-B714-5D89F879C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25" y="4137660"/>
            <a:ext cx="44862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8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1354217"/>
          </a:xfrm>
        </p:spPr>
        <p:txBody>
          <a:bodyPr/>
          <a:lstStyle/>
          <a:p>
            <a:r>
              <a:rPr lang="en-US" dirty="0"/>
              <a:t>Frequency division multiplexing FDM demodulation schemes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4854FD-67D1-436F-9E74-2ECB4BF80694}"/>
              </a:ext>
            </a:extLst>
          </p:cNvPr>
          <p:cNvSpPr txBox="1">
            <a:spLocks/>
          </p:cNvSpPr>
          <p:nvPr/>
        </p:nvSpPr>
        <p:spPr>
          <a:xfrm>
            <a:off x="378781" y="1410145"/>
            <a:ext cx="401936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0" dirty="0">
                <a:solidFill>
                  <a:sysClr val="windowText" lastClr="000000"/>
                </a:solidFill>
              </a:rPr>
              <a:t>Several ways can be used to demodulate the FDM signals as illustrated</a:t>
            </a:r>
          </a:p>
          <a:p>
            <a:r>
              <a:rPr lang="en-US" sz="1800" kern="0" dirty="0">
                <a:solidFill>
                  <a:sysClr val="windowText" lastClr="000000"/>
                </a:solidFill>
              </a:rPr>
              <a:t>The best receiver technique is the superheterdoyne receiver </a:t>
            </a:r>
          </a:p>
          <a:p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D94EE0-C733-4CA1-A2E8-DEFF302B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85" y="1416558"/>
            <a:ext cx="2905125" cy="18669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593ED8-41FD-4A56-AF95-B671A402C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1" y="3090462"/>
            <a:ext cx="3971902" cy="198312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A294DCF-8132-4AC5-9AC7-38D31949581B}"/>
              </a:ext>
            </a:extLst>
          </p:cNvPr>
          <p:cNvSpPr txBox="1"/>
          <p:nvPr/>
        </p:nvSpPr>
        <p:spPr>
          <a:xfrm>
            <a:off x="5486400" y="3320249"/>
            <a:ext cx="306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using filter banks can be used for parallel data transmission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BC23E-AF18-400A-B025-8696F02F8D40}"/>
              </a:ext>
            </a:extLst>
          </p:cNvPr>
          <p:cNvSpPr txBox="1"/>
          <p:nvPr/>
        </p:nvSpPr>
        <p:spPr>
          <a:xfrm>
            <a:off x="614038" y="5061752"/>
            <a:ext cx="306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conversion receiver, can be used in battery operated systems</a:t>
            </a:r>
          </a:p>
        </p:txBody>
      </p:sp>
    </p:spTree>
    <p:extLst>
      <p:ext uri="{BB962C8B-B14F-4D97-AF65-F5344CB8AC3E}">
        <p14:creationId xmlns:p14="http://schemas.microsoft.com/office/powerpoint/2010/main" val="190621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1354217"/>
          </a:xfrm>
        </p:spPr>
        <p:txBody>
          <a:bodyPr/>
          <a:lstStyle/>
          <a:p>
            <a:r>
              <a:rPr lang="en-US" dirty="0"/>
              <a:t>Frequency division multiplexing FDM demodulation schemes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48</a:t>
            </a:fld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7D8596-A916-4153-999A-7412C21E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5" y="1884718"/>
            <a:ext cx="6303145" cy="236939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A294DCF-8132-4AC5-9AC7-38D31949581B}"/>
              </a:ext>
            </a:extLst>
          </p:cNvPr>
          <p:cNvSpPr txBox="1"/>
          <p:nvPr/>
        </p:nvSpPr>
        <p:spPr>
          <a:xfrm>
            <a:off x="1331650" y="4447713"/>
            <a:ext cx="7217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superheterdoyne receive is the most widely used in almost all modern communication systems such as satellite, </a:t>
            </a:r>
            <a:r>
              <a:rPr lang="en-US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modile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almost all receivers recently</a:t>
            </a:r>
          </a:p>
        </p:txBody>
      </p:sp>
    </p:spTree>
    <p:extLst>
      <p:ext uri="{BB962C8B-B14F-4D97-AF65-F5344CB8AC3E}">
        <p14:creationId xmlns:p14="http://schemas.microsoft.com/office/powerpoint/2010/main" val="1667111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58" y="0"/>
            <a:ext cx="8229600" cy="1107996"/>
          </a:xfrm>
        </p:spPr>
        <p:txBody>
          <a:bodyPr/>
          <a:lstStyle/>
          <a:p>
            <a:r>
              <a:rPr lang="en-US" sz="3600" dirty="0"/>
              <a:t>Superheterdoyne receiver principle of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49</a:t>
            </a:fld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7D8596-A916-4153-999A-7412C21E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15" y="1130117"/>
            <a:ext cx="5939160" cy="2232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/>
              <p:nvPr/>
            </p:nvSpPr>
            <p:spPr>
              <a:xfrm>
                <a:off x="1012054" y="3506681"/>
                <a:ext cx="72175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superheterdoyne receive down convert the frequency of the incoming FDM signal into an intermediate frequency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Any desired FDM channel can be down converted from radio frequency RF into intermediate frequency IF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 this way all the transmitted signals are amplified and demodulated at the same IF frequency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 order to receive a given signal, the local oscillator is adjusted(tuned) to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𝐼𝐹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𝐼𝐹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4" y="3506681"/>
                <a:ext cx="7217546" cy="2585323"/>
              </a:xfrm>
              <a:prstGeom prst="rect">
                <a:avLst/>
              </a:prstGeom>
              <a:blipFill>
                <a:blip r:embed="rId3"/>
                <a:stretch>
                  <a:fillRect l="-507" t="-1179" r="-76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89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8C49-DEE2-4D48-A26F-F4F388D5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information's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4F9EB-EE91-43DE-98EA-DB3652D06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30887"/>
          </a:xfrm>
        </p:spPr>
        <p:txBody>
          <a:bodyPr/>
          <a:lstStyle/>
          <a:p>
            <a:r>
              <a:rPr lang="fr-FR" dirty="0"/>
              <a:t>Email: </a:t>
            </a:r>
            <a:r>
              <a:rPr lang="fr-FR" dirty="0">
                <a:hlinkClick r:id="rId2"/>
              </a:rPr>
              <a:t>fmohammed@najah.edu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B8639-3CA5-4E51-AD04-B020386586C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EAB6E-020B-4E5B-ADE6-D72CC8F44E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67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1354217"/>
          </a:xfrm>
        </p:spPr>
        <p:txBody>
          <a:bodyPr/>
          <a:lstStyle/>
          <a:p>
            <a:r>
              <a:rPr lang="en-US" dirty="0"/>
              <a:t>Superheterdoyne receiver principle of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50</a:t>
            </a:fld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7D8596-A916-4153-999A-7412C21E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68" y="1520966"/>
            <a:ext cx="4562567" cy="1715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/>
              <p:nvPr/>
            </p:nvSpPr>
            <p:spPr>
              <a:xfrm>
                <a:off x="319595" y="1597981"/>
                <a:ext cx="416362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determine the local oscillator frequency that is required to receive a channel broadcasting at an RF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=600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that the IF frequency for commercial AM radio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=455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i="1" u="sng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The local oscillator frequency is tuned according to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𝐼𝐹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=600+455=1055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𝑘𝐻𝑧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5" y="1597981"/>
                <a:ext cx="4163628" cy="3416320"/>
              </a:xfrm>
              <a:prstGeom prst="rect">
                <a:avLst/>
              </a:prstGeom>
              <a:blipFill>
                <a:blip r:embed="rId3"/>
                <a:stretch>
                  <a:fillRect l="-878" t="-891" r="-1318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36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677108"/>
          </a:xfrm>
        </p:spPr>
        <p:txBody>
          <a:bodyPr/>
          <a:lstStyle/>
          <a:p>
            <a:r>
              <a:rPr lang="en-US" dirty="0"/>
              <a:t>Commercial AM radio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/>
              <p:nvPr/>
            </p:nvSpPr>
            <p:spPr>
              <a:xfrm>
                <a:off x="443883" y="967667"/>
                <a:ext cx="8309500" cy="4684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Commercial AM broadcast stations are transmitting information’s using DSB-LC modulation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frequency range of the AM stations begins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540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1600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IF frequency is set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bandwidth or carrier spacing between adjusting AM radio channels is set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(2×4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𝑔𝑢𝑟𝑑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𝑓𝑜𝑟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𝑒𝑎𝑐h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𝑐h𝑎𝑛𝑛𝑒𝑙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guard frequencies are used to prevent interference between adjacent channels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number of AM broadcast channels is given by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𝐶h𝑎𝑛𝑛𝑒𝑙𝑠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1600−540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=106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𝑐h𝑎𝑛𝑛𝑒𝑙𝑠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967667"/>
                <a:ext cx="8309500" cy="4684872"/>
              </a:xfrm>
              <a:prstGeom prst="rect">
                <a:avLst/>
              </a:prstGeom>
              <a:blipFill>
                <a:blip r:embed="rId2"/>
                <a:stretch>
                  <a:fillRect l="-1027" t="-91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551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1107996"/>
          </a:xfrm>
        </p:spPr>
        <p:txBody>
          <a:bodyPr/>
          <a:lstStyle/>
          <a:p>
            <a:r>
              <a:rPr lang="en-US" sz="3600" dirty="0" err="1"/>
              <a:t>Superheterodyne</a:t>
            </a:r>
            <a:r>
              <a:rPr lang="en-US" sz="3600" dirty="0"/>
              <a:t> receiver image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/>
              <p:nvPr/>
            </p:nvSpPr>
            <p:spPr>
              <a:xfrm>
                <a:off x="280090" y="1699483"/>
                <a:ext cx="4017590" cy="399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 major drawback of the superheterdoyne receiver is the presence image problem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image is formed when two RF signals are separated by in frequency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𝐼𝐹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signal operates at the larger frequency is the image for the signal operates at the lower frequency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𝑖𝑚𝑎𝑔𝑒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𝐼𝐹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 illustrate the concept of the image problem consider the example in the next slide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90" y="1699483"/>
                <a:ext cx="4017590" cy="3994107"/>
              </a:xfrm>
              <a:prstGeom prst="rect">
                <a:avLst/>
              </a:prstGeom>
              <a:blipFill>
                <a:blip r:embed="rId2"/>
                <a:stretch>
                  <a:fillRect l="-1062" t="-916" r="-121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0CCA56B-77C2-4152-84B3-3367651F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48" y="1331372"/>
            <a:ext cx="4410075" cy="13906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122848-C98E-44EE-8A48-41C906F9E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60" y="2900270"/>
            <a:ext cx="4118851" cy="311590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9D6BA6-4AC2-48A7-A34D-372EA768BE2B}"/>
              </a:ext>
            </a:extLst>
          </p:cNvPr>
          <p:cNvCxnSpPr/>
          <p:nvPr/>
        </p:nvCxnSpPr>
        <p:spPr>
          <a:xfrm>
            <a:off x="6926580" y="1973580"/>
            <a:ext cx="0" cy="35814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25717B-1E42-4586-A1AA-0BD1B2E2EEF5}"/>
                  </a:ext>
                </a:extLst>
              </p:cNvPr>
              <p:cNvSpPr txBox="1"/>
              <p:nvPr/>
            </p:nvSpPr>
            <p:spPr>
              <a:xfrm>
                <a:off x="6606540" y="2583180"/>
                <a:ext cx="655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25717B-1E42-4586-A1AA-0BD1B2E2E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40" y="2583180"/>
                <a:ext cx="655320" cy="276999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913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677108"/>
          </a:xfrm>
        </p:spPr>
        <p:txBody>
          <a:bodyPr/>
          <a:lstStyle/>
          <a:p>
            <a:r>
              <a:rPr lang="en-US" dirty="0"/>
              <a:t>Image problem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/>
              <p:nvPr/>
            </p:nvSpPr>
            <p:spPr>
              <a:xfrm>
                <a:off x="381740" y="1074199"/>
                <a:ext cx="83095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given AM superheterdoyne receiver is tuned to receive an AM station broadcasting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Find 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𝐿𝑂</m:t>
                        </m:r>
                      </m:sub>
                    </m:sSub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Show that the signal operating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1510 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an image for the signal operating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40" y="1074199"/>
                <a:ext cx="8309500" cy="1938992"/>
              </a:xfrm>
              <a:prstGeom prst="rect">
                <a:avLst/>
              </a:prstGeom>
              <a:blipFill>
                <a:blip r:embed="rId2"/>
                <a:stretch>
                  <a:fillRect l="-1027" t="-2201" r="-212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CA710D-20BB-40EB-815A-6C61C2BC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47" y="3151480"/>
            <a:ext cx="6467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43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CD0-50B9-4204-B0C5-D22BA819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91440"/>
            <a:ext cx="8229600" cy="677108"/>
          </a:xfrm>
        </p:spPr>
        <p:txBody>
          <a:bodyPr/>
          <a:lstStyle/>
          <a:p>
            <a:r>
              <a:rPr lang="en-US" dirty="0"/>
              <a:t>Image problem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45D5E-AFD2-4CAC-A7E0-D77EC94749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50D64-45BB-4622-B284-DEAED5885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/>
              <p:nvPr/>
            </p:nvSpPr>
            <p:spPr>
              <a:xfrm>
                <a:off x="381740" y="1074199"/>
                <a:ext cx="8309500" cy="274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400" i="1" u="sng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457200" indent="-457200" algn="just">
                  <a:buFont typeface="+mj-lt"/>
                  <a:buAutoNum type="alphaLcParenR"/>
                </a:pP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To receive the signal operating at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local oscillator is tuned to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𝐿𝑂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1055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𝑘𝐻𝑧</m:t>
                      </m:r>
                    </m:oMath>
                  </m:oMathPara>
                </a14:m>
                <a:endParaRPr lang="en-US" sz="24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+mj-lt"/>
                  <a:buAutoNum type="alphaLcParenR" startAt="2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signal broadcasting at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received simultaneously with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1510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1055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𝑘𝐻𝑧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294DCF-8132-4AC5-9AC7-38D31949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40" y="1074199"/>
                <a:ext cx="8309500" cy="2741135"/>
              </a:xfrm>
              <a:prstGeom prst="rect">
                <a:avLst/>
              </a:prstGeom>
              <a:blipFill>
                <a:blip r:embed="rId2"/>
                <a:stretch>
                  <a:fillRect l="-1027" t="-1556" r="-1101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CA710D-20BB-40EB-815A-6C61C2BC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14" y="3888326"/>
            <a:ext cx="6467475" cy="2419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A8B207-6E9F-4468-A3FD-BCB172315C41}"/>
                  </a:ext>
                </a:extLst>
              </p:cNvPr>
              <p:cNvSpPr txBox="1"/>
              <p:nvPr/>
            </p:nvSpPr>
            <p:spPr>
              <a:xfrm>
                <a:off x="3559944" y="3693112"/>
                <a:ext cx="5202315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𝐿𝑂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𝐿𝑂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𝐿𝑂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A8B207-6E9F-4468-A3FD-BCB172315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44" y="3693112"/>
                <a:ext cx="5202315" cy="438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1509DA-135B-4343-A19C-F640443B3087}"/>
              </a:ext>
            </a:extLst>
          </p:cNvPr>
          <p:cNvCxnSpPr>
            <a:cxnSpLocks/>
          </p:cNvCxnSpPr>
          <p:nvPr/>
        </p:nvCxnSpPr>
        <p:spPr>
          <a:xfrm flipV="1">
            <a:off x="3844031" y="4092606"/>
            <a:ext cx="390618" cy="87888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ECE214-3924-4176-AD54-A2AA22A00049}"/>
                  </a:ext>
                </a:extLst>
              </p:cNvPr>
              <p:cNvSpPr txBox="1"/>
              <p:nvPr/>
            </p:nvSpPr>
            <p:spPr>
              <a:xfrm>
                <a:off x="3552545" y="4129597"/>
                <a:ext cx="5202315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𝐿𝑂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𝐿𝑂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𝐿𝑂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ECE214-3924-4176-AD54-A2AA22A00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45" y="4129597"/>
                <a:ext cx="5202315" cy="438005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D85C18D-45AE-42BB-960B-2903A00EA750}"/>
              </a:ext>
            </a:extLst>
          </p:cNvPr>
          <p:cNvSpPr/>
          <p:nvPr/>
        </p:nvSpPr>
        <p:spPr>
          <a:xfrm>
            <a:off x="5486400" y="3737499"/>
            <a:ext cx="1562470" cy="363984"/>
          </a:xfrm>
          <a:prstGeom prst="rect">
            <a:avLst/>
          </a:pr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0D44C1-729B-4D96-9C9A-610BD513DF0F}"/>
              </a:ext>
            </a:extLst>
          </p:cNvPr>
          <p:cNvSpPr/>
          <p:nvPr/>
        </p:nvSpPr>
        <p:spPr>
          <a:xfrm>
            <a:off x="5487880" y="4191740"/>
            <a:ext cx="1562470" cy="36398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1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1F44-7643-40B3-BD4E-35F4CC42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/>
          <a:lstStyle/>
          <a:p>
            <a:r>
              <a:rPr lang="en-US" sz="4000" dirty="0" err="1">
                <a:ea typeface="+mn-ea"/>
              </a:rPr>
              <a:t>Superheterodyne</a:t>
            </a:r>
            <a:r>
              <a:rPr lang="en-US" sz="4000" dirty="0">
                <a:ea typeface="+mn-ea"/>
              </a:rPr>
              <a:t> receiver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83DA956-A315-4E87-BA87-89E5BD0ACD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445" y="1168967"/>
                <a:ext cx="8229600" cy="2646878"/>
              </a:xfrm>
            </p:spPr>
            <p:txBody>
              <a:bodyPr/>
              <a:lstStyle/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Example : </a:t>
                </a:r>
                <a:r>
                  <a:rPr lang="en-US" sz="2000" dirty="0"/>
                  <a:t>A given radar receiver operating at a frequency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2.8 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r>
                  <a:rPr lang="en-US" sz="2000" dirty="0"/>
                  <a:t> and using the superheterdoyne receiver principle has  a local oscillator frequency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2.86 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r>
                  <a:rPr lang="en-US" sz="2000" dirty="0"/>
                  <a:t>. A second radar operates at the image of the first and interference results.</a:t>
                </a:r>
              </a:p>
              <a:p>
                <a:pPr marL="628650" lvl="1" indent="-457200">
                  <a:buFont typeface="+mj-lt"/>
                  <a:buAutoNum type="alphaLcParenR"/>
                </a:pPr>
                <a:r>
                  <a:rPr lang="en-US" dirty="0"/>
                  <a:t>Determine the intermediate frequency of the first receiver</a:t>
                </a:r>
              </a:p>
              <a:p>
                <a:pPr marL="628650" lvl="1" indent="-457200">
                  <a:buFont typeface="+mj-lt"/>
                  <a:buAutoNum type="alphaLcParenR"/>
                </a:pPr>
                <a:r>
                  <a:rPr lang="en-US" dirty="0"/>
                  <a:t>What is the carrier frequency of the second receiver?</a:t>
                </a:r>
              </a:p>
              <a:p>
                <a:pPr marL="628650" lvl="1" indent="-457200">
                  <a:buFont typeface="+mj-lt"/>
                  <a:buAutoNum type="alphaLcParenR"/>
                </a:pPr>
                <a:r>
                  <a:rPr lang="en-US" dirty="0"/>
                  <a:t>What is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</m:oMath>
                </a14:m>
                <a:r>
                  <a:rPr lang="en-US" dirty="0"/>
                  <a:t> frequency that can be used to eliminate the image problem in the frequency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83DA956-A315-4E87-BA87-89E5BD0AC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445" y="1168967"/>
                <a:ext cx="8229600" cy="2646878"/>
              </a:xfrm>
              <a:blipFill>
                <a:blip r:embed="rId2"/>
                <a:stretch>
                  <a:fillRect l="-1778" t="-276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A2EA2-5B9B-447C-9397-6425E24EEE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F4E17-F7E7-473A-892B-FFA31D9EBA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55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2D5BAF-4068-4A03-9B32-74C1CF8A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42" y="3769995"/>
            <a:ext cx="5934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8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1F44-7643-40B3-BD4E-35F4CC42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/>
          <a:lstStyle/>
          <a:p>
            <a:r>
              <a:rPr lang="en-US" sz="4000" dirty="0" err="1">
                <a:ea typeface="+mn-ea"/>
              </a:rPr>
              <a:t>Superheterodyne</a:t>
            </a:r>
            <a:r>
              <a:rPr lang="en-US" sz="4000" dirty="0">
                <a:ea typeface="+mn-ea"/>
              </a:rPr>
              <a:t> receiver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83DA956-A315-4E87-BA87-89E5BD0ACD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445" y="1168967"/>
                <a:ext cx="8229600" cy="3022109"/>
              </a:xfrm>
            </p:spPr>
            <p:txBody>
              <a:bodyPr/>
              <a:lstStyle/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Solution:</a:t>
                </a:r>
                <a:r>
                  <a:rPr lang="en-US" sz="2000" dirty="0"/>
                  <a:t>.</a:t>
                </a:r>
              </a:p>
              <a:p>
                <a:pPr marL="628650" lvl="1" indent="-457200">
                  <a:buFont typeface="+mj-lt"/>
                  <a:buAutoNum type="alphaLcParenR"/>
                </a:pPr>
                <a:r>
                  <a:rPr lang="en-US" dirty="0"/>
                  <a:t>Recall that </a:t>
                </a:r>
              </a:p>
              <a:p>
                <a:pPr marL="1714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714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2.86=2.8+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=2.86−2.8=0.06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𝐺𝐻𝑧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/>
              </a:p>
              <a:p>
                <a:pPr marL="628650" lvl="1" indent="-457200">
                  <a:buFont typeface="+mj-lt"/>
                  <a:buAutoNum type="alphaLcParenR" startAt="2"/>
                </a:pPr>
                <a:r>
                  <a:rPr lang="en-US" dirty="0"/>
                  <a:t>Since the second radar operates at the image frequency of the first one we have</a:t>
                </a:r>
              </a:p>
              <a:p>
                <a:pPr marL="1714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=2.8+2×0.06=2.92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en-US" b="0" dirty="0"/>
              </a:p>
              <a:p>
                <a:pPr marL="628650" lvl="1" indent="-457200">
                  <a:buFont typeface="+mj-lt"/>
                  <a:buAutoNum type="alphaLcParenR" startAt="3"/>
                </a:pPr>
                <a:r>
                  <a:rPr lang="en-US" dirty="0"/>
                  <a:t>To prevent the image problem we may use </a:t>
                </a:r>
              </a:p>
              <a:p>
                <a:pPr marL="1714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71450" lvl="1" algn="ctr"/>
                <a:r>
                  <a:rPr lang="en-US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3−2.8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83DA956-A315-4E87-BA87-89E5BD0AC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445" y="1168967"/>
                <a:ext cx="8229600" cy="3022109"/>
              </a:xfrm>
              <a:blipFill>
                <a:blip r:embed="rId2"/>
                <a:stretch>
                  <a:fillRect l="-1778" t="-241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A2EA2-5B9B-447C-9397-6425E24EEE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F4E17-F7E7-473A-892B-FFA31D9EBA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7723E-94AE-4AD5-A58A-FB71D7E3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95" y="4044092"/>
            <a:ext cx="5934075" cy="22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928A14-D6C0-4FAD-8AEE-839FA0A486CF}"/>
                  </a:ext>
                </a:extLst>
              </p:cNvPr>
              <p:cNvSpPr txBox="1"/>
              <p:nvPr/>
            </p:nvSpPr>
            <p:spPr>
              <a:xfrm>
                <a:off x="3045460" y="5648960"/>
                <a:ext cx="12242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=2.86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928A14-D6C0-4FAD-8AEE-839FA0A48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460" y="5648960"/>
                <a:ext cx="1224280" cy="26161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BBA05-D504-414D-B673-754CF8A78714}"/>
                  </a:ext>
                </a:extLst>
              </p:cNvPr>
              <p:cNvSpPr txBox="1"/>
              <p:nvPr/>
            </p:nvSpPr>
            <p:spPr>
              <a:xfrm>
                <a:off x="1744980" y="4099560"/>
                <a:ext cx="12242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=2.8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BBA05-D504-414D-B673-754CF8A78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" y="4099560"/>
                <a:ext cx="1224280" cy="26161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CC3546-349B-4842-8D08-434F73252FF1}"/>
                  </a:ext>
                </a:extLst>
              </p:cNvPr>
              <p:cNvSpPr txBox="1"/>
              <p:nvPr/>
            </p:nvSpPr>
            <p:spPr>
              <a:xfrm>
                <a:off x="1750060" y="4297680"/>
                <a:ext cx="1549400" cy="27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𝑖𝑚𝑎𝑔𝑒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CC3546-349B-4842-8D08-434F73252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0" y="4297680"/>
                <a:ext cx="1549400" cy="276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862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1F44-7643-40B3-BD4E-35F4CC42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/>
          <a:lstStyle/>
          <a:p>
            <a:r>
              <a:rPr lang="en-US" sz="4000" dirty="0">
                <a:ea typeface="+mn-ea"/>
              </a:rPr>
              <a:t>Solving the image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83DA956-A315-4E87-BA87-89E5BD0ACD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445" y="1168967"/>
                <a:ext cx="8229600" cy="3244543"/>
              </a:xfrm>
            </p:spPr>
            <p:txBody>
              <a:bodyPr/>
              <a:lstStyle/>
              <a:p>
                <a:r>
                  <a:rPr lang="en-US" sz="2000" dirty="0"/>
                  <a:t>The image problem can be solved by several ways</a:t>
                </a:r>
              </a:p>
              <a:p>
                <a:pPr marL="800100" lvl="1" indent="-342900" algn="just">
                  <a:buFont typeface="+mj-lt"/>
                  <a:buAutoNum type="alphaLcParenR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largest frequency in the transmission band,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frequency in the transmission band</a:t>
                </a:r>
              </a:p>
              <a:p>
                <a:pPr marL="800100" lvl="1" indent="-342900" algn="just">
                  <a:buFont typeface="+mj-lt"/>
                  <a:buAutoNum type="alphaLcParenR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image reject filter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buFont typeface="Wingdings" panose="05000000000000000000" pitchFamily="2" charset="2"/>
                  <a:buChar char="Ø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algn="just">
                  <a:buFont typeface="+mj-lt"/>
                  <a:buAutoNum type="alphaLcParenR" startAt="3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double conversion receiver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83DA956-A315-4E87-BA87-89E5BD0AC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445" y="1168967"/>
                <a:ext cx="8229600" cy="3244543"/>
              </a:xfrm>
              <a:blipFill>
                <a:blip r:embed="rId2"/>
                <a:stretch>
                  <a:fillRect l="-1778" t="-2256" r="-1778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A2EA2-5B9B-447C-9397-6425E24EEE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F4E17-F7E7-473A-892B-FFA31D9EBA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6C708B-D16B-44CF-81FA-CABF2E74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92" y="4472870"/>
            <a:ext cx="6866215" cy="1600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7E627-A940-473C-ABC4-87F1EC82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779" y="2647956"/>
            <a:ext cx="3387285" cy="13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9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1F44-7643-40B3-BD4E-35F4CC42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/>
          <a:lstStyle/>
          <a:p>
            <a:r>
              <a:rPr lang="en-US" sz="4000" dirty="0">
                <a:ea typeface="+mn-ea"/>
              </a:rPr>
              <a:t>Solving the image problem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3DA956-A315-4E87-BA87-89E5BD0A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445" y="1168967"/>
            <a:ext cx="8229600" cy="584775"/>
          </a:xfrm>
        </p:spPr>
        <p:txBody>
          <a:bodyPr/>
          <a:lstStyle/>
          <a:p>
            <a:r>
              <a:rPr lang="en-US" sz="2000" dirty="0"/>
              <a:t>The image problem can be solved by several ways</a:t>
            </a:r>
          </a:p>
          <a:p>
            <a:pPr marL="800100" lvl="1" indent="-342900" algn="just">
              <a:buFont typeface="+mj-lt"/>
              <a:buAutoNum type="alphaLcParenR" startAt="4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image reject mixer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A2EA2-5B9B-447C-9397-6425E24EEE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F4E17-F7E7-473A-892B-FFA31D9EBA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D2A4D-50B9-415B-A35A-A96F7D3B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8" y="2042159"/>
            <a:ext cx="3460880" cy="1744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C3A19-0B92-4FD1-9488-F559C470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20" y="2015128"/>
            <a:ext cx="3101541" cy="19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E047-BDEB-42D2-8EA1-E7B729DE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Single side band (SSB) 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536FD8D-69DA-4BC6-A589-46162D6441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332789"/>
              </a:xfrm>
            </p:spPr>
            <p:txBody>
              <a:bodyPr/>
              <a:lstStyle/>
              <a:p>
                <a:r>
                  <a:rPr lang="en-US" sz="2200" dirty="0"/>
                  <a:t>In the DSB modulation schemes (both suppressed carrier and large carrier) the transmission bandwidth of the DSB signal was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/>
                  <a:t> bandwidth is fairly large and reduce the number of channels that can be transmitted over the entire bandwidth</a:t>
                </a:r>
              </a:p>
              <a:p>
                <a:r>
                  <a:rPr lang="en-US" sz="2200" dirty="0"/>
                  <a:t>For example in AM modulation the number of channels that can be transmitted in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1600 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−540 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200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𝑐h𝑎𝑛𝑛𝑒𝑙𝑠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1600−540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=106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𝑐h𝑎𝑛𝑛𝑒𝑙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However if we manage to reduce the transmission bandwidth to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/>
                  <a:t>, then the number of channels would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𝑐h𝑎𝑛𝑛𝑒𝑙𝑠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1600−540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=212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𝑐h𝑎𝑛𝑛𝑒𝑙𝑠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536FD8D-69DA-4BC6-A589-46162D644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332789"/>
              </a:xfrm>
              <a:blipFill>
                <a:blip r:embed="rId2"/>
                <a:stretch>
                  <a:fillRect l="-1926" t="-1828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63E0E-6457-468A-950F-E812CC2237B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7A2D2-6E7A-4B63-9BCF-D8EBE00C23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2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4355-CEC0-4384-98D1-3ABA6D2A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covered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117F4-24EE-4912-8C2A-167AE309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47536"/>
          </a:xfrm>
        </p:spPr>
        <p:txBody>
          <a:bodyPr/>
          <a:lstStyle/>
          <a:p>
            <a:r>
              <a:rPr lang="en-US" sz="2400" dirty="0"/>
              <a:t>Why we need modulation?</a:t>
            </a:r>
          </a:p>
          <a:p>
            <a:r>
              <a:rPr lang="en-US" sz="2400" dirty="0"/>
              <a:t>Linear modulation (Amplitude modulation)</a:t>
            </a:r>
          </a:p>
          <a:p>
            <a:pPr lvl="1"/>
            <a:r>
              <a:rPr lang="en-US" sz="1600" dirty="0"/>
              <a:t>Double side band suppressed carrier (DSB_SC)</a:t>
            </a:r>
          </a:p>
          <a:p>
            <a:pPr lvl="1"/>
            <a:r>
              <a:rPr lang="en-US" sz="1600" dirty="0"/>
              <a:t>Quadrature modulation</a:t>
            </a:r>
          </a:p>
          <a:p>
            <a:pPr lvl="1"/>
            <a:r>
              <a:rPr lang="en-US" sz="1600" dirty="0"/>
              <a:t>Double side band large carrier (DSB_LC)</a:t>
            </a:r>
          </a:p>
          <a:p>
            <a:pPr lvl="1"/>
            <a:r>
              <a:rPr lang="en-US" sz="1600" dirty="0"/>
              <a:t>Frequency division multiplexing (FDM)</a:t>
            </a:r>
          </a:p>
          <a:p>
            <a:pPr lvl="1"/>
            <a:r>
              <a:rPr lang="en-US" sz="1600" dirty="0"/>
              <a:t>Super-heterodyne receiver in AM systems</a:t>
            </a:r>
          </a:p>
          <a:p>
            <a:pPr lvl="1"/>
            <a:r>
              <a:rPr lang="en-US" sz="1600" dirty="0"/>
              <a:t>Single side band suppressed carrier (SSB_SC)</a:t>
            </a:r>
          </a:p>
          <a:p>
            <a:pPr lvl="1"/>
            <a:r>
              <a:rPr lang="en-US" sz="1600" dirty="0"/>
              <a:t>Single side band Large carrier (SSB_LC)</a:t>
            </a:r>
          </a:p>
          <a:p>
            <a:pPr lvl="1"/>
            <a:r>
              <a:rPr lang="en-US" sz="1600" dirty="0"/>
              <a:t>Vestigial side band modulation (VSB_SC) or (VSB_LC)</a:t>
            </a:r>
          </a:p>
          <a:p>
            <a:r>
              <a:rPr lang="en-US" sz="2400" dirty="0"/>
              <a:t>Nonlinear modulation (angle modulation)</a:t>
            </a:r>
          </a:p>
          <a:p>
            <a:pPr lvl="1"/>
            <a:r>
              <a:rPr lang="en-US" sz="1600" dirty="0"/>
              <a:t>Frequency modulation (FM)</a:t>
            </a:r>
          </a:p>
          <a:p>
            <a:pPr lvl="1"/>
            <a:r>
              <a:rPr lang="en-US" sz="1600" dirty="0"/>
              <a:t>Narrow band frequency modulation (NBFM)</a:t>
            </a:r>
          </a:p>
          <a:p>
            <a:pPr lvl="1"/>
            <a:r>
              <a:rPr lang="en-US" sz="1600" dirty="0"/>
              <a:t>Frequency division multiplexing (FDM)</a:t>
            </a:r>
          </a:p>
          <a:p>
            <a:pPr lvl="1"/>
            <a:r>
              <a:rPr lang="en-US" sz="1600" dirty="0"/>
              <a:t>Super-heterodyne receiver in FM systems</a:t>
            </a:r>
          </a:p>
          <a:p>
            <a:pPr lvl="1"/>
            <a:r>
              <a:rPr lang="en-US" sz="1600" dirty="0"/>
              <a:t>Wide band frequency modulation (WBFM)</a:t>
            </a:r>
          </a:p>
          <a:p>
            <a:pPr lvl="1"/>
            <a:r>
              <a:rPr lang="en-US" sz="1600" dirty="0"/>
              <a:t>Phase modulation (PM)</a:t>
            </a:r>
          </a:p>
          <a:p>
            <a:pPr lvl="1"/>
            <a:r>
              <a:rPr lang="en-US" sz="1600" dirty="0"/>
              <a:t>Narrow band frequency modulation (NBPM)</a:t>
            </a:r>
          </a:p>
          <a:p>
            <a:pPr lvl="1"/>
            <a:r>
              <a:rPr lang="en-US" sz="1600" dirty="0"/>
              <a:t>Wide band frequency modulation (WBPM)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BEC10-8C54-49E1-97B1-F89771F821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F02C0-62DB-450A-B835-8EB042E174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4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E047-BDEB-42D2-8EA1-E7B729DE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76200"/>
            <a:ext cx="8229600" cy="615553"/>
          </a:xfrm>
        </p:spPr>
        <p:txBody>
          <a:bodyPr/>
          <a:lstStyle/>
          <a:p>
            <a:r>
              <a:rPr lang="en-US" sz="4000" dirty="0"/>
              <a:t>SSB modulation graphical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63E0E-6457-468A-950F-E812CC2237B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7A2D2-6E7A-4B63-9BCF-D8EBE00C23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F27EAB-4CEA-43B3-96E3-54E34B5E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40" y="1653540"/>
            <a:ext cx="3909060" cy="3693319"/>
          </a:xfrm>
        </p:spPr>
        <p:txBody>
          <a:bodyPr/>
          <a:lstStyle/>
          <a:p>
            <a:r>
              <a:rPr lang="en-US" sz="2000" dirty="0"/>
              <a:t>To under stand the concept of SSB consider the following diagram</a:t>
            </a:r>
          </a:p>
          <a:p>
            <a:r>
              <a:rPr lang="en-US" sz="2000" dirty="0"/>
              <a:t>Only the USB signal or the LSB signal can be used to transmit the message signal as illustrated, therefore the transmission bandwidth is</a:t>
            </a:r>
          </a:p>
          <a:p>
            <a:r>
              <a:rPr lang="en-US" sz="2000" dirty="0"/>
              <a:t>When either the USB or LSB signal is demodulated we can recover the message signal again as illustrated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A5954C71-C8FF-4728-8C42-EDBDB331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70" y="4005072"/>
            <a:ext cx="3035249" cy="1829371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31B0E46-5002-48E4-BA8E-1D1106D4BDD1}"/>
              </a:ext>
            </a:extLst>
          </p:cNvPr>
          <p:cNvCxnSpPr>
            <a:cxnSpLocks/>
          </p:cNvCxnSpPr>
          <p:nvPr/>
        </p:nvCxnSpPr>
        <p:spPr>
          <a:xfrm flipV="1">
            <a:off x="6929247" y="5276850"/>
            <a:ext cx="0" cy="392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B336704-F5D7-4088-BC65-C44DD8062407}"/>
              </a:ext>
            </a:extLst>
          </p:cNvPr>
          <p:cNvCxnSpPr>
            <a:cxnSpLocks/>
          </p:cNvCxnSpPr>
          <p:nvPr/>
        </p:nvCxnSpPr>
        <p:spPr>
          <a:xfrm flipH="1">
            <a:off x="6281547" y="5275326"/>
            <a:ext cx="650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2E2E754-E837-4342-86A5-BF0A0F5B2047}"/>
              </a:ext>
            </a:extLst>
          </p:cNvPr>
          <p:cNvCxnSpPr/>
          <p:nvPr/>
        </p:nvCxnSpPr>
        <p:spPr>
          <a:xfrm>
            <a:off x="6279642" y="5269230"/>
            <a:ext cx="0" cy="39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1C596B03-CE3C-401A-AF52-A0580E76B613}"/>
              </a:ext>
            </a:extLst>
          </p:cNvPr>
          <p:cNvSpPr txBox="1"/>
          <p:nvPr/>
        </p:nvSpPr>
        <p:spPr>
          <a:xfrm>
            <a:off x="7122795" y="5095113"/>
            <a:ext cx="554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LPF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B8D5050-9C51-4C0D-8B90-903A9F93DF80}"/>
              </a:ext>
            </a:extLst>
          </p:cNvPr>
          <p:cNvCxnSpPr/>
          <p:nvPr/>
        </p:nvCxnSpPr>
        <p:spPr>
          <a:xfrm flipH="1">
            <a:off x="6926580" y="5324475"/>
            <a:ext cx="411480" cy="17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A326A8F-FF17-44C7-A2EC-2F20E0F57397}"/>
              </a:ext>
            </a:extLst>
          </p:cNvPr>
          <p:cNvSpPr txBox="1"/>
          <p:nvPr/>
        </p:nvSpPr>
        <p:spPr>
          <a:xfrm>
            <a:off x="5029200" y="3511296"/>
            <a:ext cx="330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SSB modulation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B5774F0-E0AB-4748-A28A-83232E8FE39E}"/>
              </a:ext>
            </a:extLst>
          </p:cNvPr>
          <p:cNvSpPr txBox="1"/>
          <p:nvPr/>
        </p:nvSpPr>
        <p:spPr>
          <a:xfrm>
            <a:off x="5614416" y="5900928"/>
            <a:ext cx="256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Demodulation of SSB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7E199-7D1F-4742-B8F4-01CCD6D6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60" y="739902"/>
            <a:ext cx="27717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9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E047-BDEB-42D2-8EA1-E7B729DE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76200"/>
            <a:ext cx="8229600" cy="615553"/>
          </a:xfrm>
        </p:spPr>
        <p:txBody>
          <a:bodyPr/>
          <a:lstStyle/>
          <a:p>
            <a:r>
              <a:rPr lang="en-US" sz="4000" dirty="0"/>
              <a:t>Generation of SSB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63E0E-6457-468A-950F-E812CC2237B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7A2D2-6E7A-4B63-9BCF-D8EBE00C23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F27EAB-4CEA-43B3-96E3-54E34B5E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946404"/>
            <a:ext cx="7813548" cy="923330"/>
          </a:xfrm>
        </p:spPr>
        <p:txBody>
          <a:bodyPr/>
          <a:lstStyle/>
          <a:p>
            <a:r>
              <a:rPr lang="en-US" sz="2000" dirty="0"/>
              <a:t>We can generate SSB signals by two ways</a:t>
            </a:r>
          </a:p>
          <a:p>
            <a:pPr marL="628650" lvl="1" indent="-457200">
              <a:buFont typeface="+mj-lt"/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using side band filter (frequency discrimination method)</a:t>
            </a:r>
          </a:p>
          <a:p>
            <a:pPr marL="628650" lvl="1" indent="-457200">
              <a:buFont typeface="+mj-lt"/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using the Hilbert transform (phase discrimination method)</a:t>
            </a:r>
          </a:p>
        </p:txBody>
      </p:sp>
    </p:spTree>
    <p:extLst>
      <p:ext uri="{BB962C8B-B14F-4D97-AF65-F5344CB8AC3E}">
        <p14:creationId xmlns:p14="http://schemas.microsoft.com/office/powerpoint/2010/main" val="2303940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916-74FB-4C80-A12A-05EA425E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89" y="0"/>
            <a:ext cx="8229600" cy="1107996"/>
          </a:xfrm>
        </p:spPr>
        <p:txBody>
          <a:bodyPr/>
          <a:lstStyle/>
          <a:p>
            <a:r>
              <a:rPr lang="en-US" sz="3600" dirty="0"/>
              <a:t>Generation of SSB by using side band filter (frequency discrimination)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EB600E-37B2-465F-B086-212EAF9E11A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4931664" cy="3077766"/>
              </a:xfrm>
            </p:spPr>
            <p:txBody>
              <a:bodyPr/>
              <a:lstStyle/>
              <a:p>
                <a:r>
                  <a:rPr lang="en-US" sz="2000" dirty="0"/>
                  <a:t>To generate a single side band signal by the use of side band filter,</a:t>
                </a:r>
              </a:p>
              <a:p>
                <a:r>
                  <a:rPr lang="en-US" sz="2000" dirty="0"/>
                  <a:t>First we generate a DSB_SC signal then we pass it through a bandpass filter whose bandwidth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. The filter must have very sharp cut-off frequencies and very large quality factor (limitation on this technique)</a:t>
                </a:r>
              </a:p>
              <a:p>
                <a:r>
                  <a:rPr lang="en-US" sz="2000" dirty="0"/>
                  <a:t>The filter can select either the upper side band or the lower side band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EB600E-37B2-465F-B086-212EAF9E1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4931664" cy="3077766"/>
              </a:xfrm>
              <a:blipFill>
                <a:blip r:embed="rId2"/>
                <a:stretch>
                  <a:fillRect l="-2967" t="-2376" r="-3090" b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6DEA5-7DBF-46E0-8533-BC2A88155E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9ADB7-EB6B-4709-83DA-B7B0A6B1AB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0A77D-3B87-44F3-A862-53F9AE412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" y="4743767"/>
            <a:ext cx="4314825" cy="119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4F840-8696-402D-9A92-37CE12AE5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331" y="1063561"/>
            <a:ext cx="3362325" cy="28289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9D2DB40-4245-456B-A30A-CD0B81570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651" y="3695701"/>
            <a:ext cx="3242683" cy="23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8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45A2-E74E-4BC4-9B1F-66D5270F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07996"/>
          </a:xfrm>
        </p:spPr>
        <p:txBody>
          <a:bodyPr/>
          <a:lstStyle/>
          <a:p>
            <a:r>
              <a:rPr lang="en-US" sz="3600" dirty="0"/>
              <a:t>Generation of SSB by using Hilbert transform (phase discrimination)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AA63E-6D33-4A83-B44C-485892B3FAA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EE34-4976-4593-8D89-D394ACCEF1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08CE29-2D92-49CE-B8F1-6DE8DB18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44" y="1748901"/>
            <a:ext cx="4086955" cy="2122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C28852-56AF-4528-B53E-0C88ACDE3D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4085" y="1577340"/>
                <a:ext cx="4962618" cy="3754489"/>
              </a:xfrm>
            </p:spPr>
            <p:txBody>
              <a:bodyPr/>
              <a:lstStyle/>
              <a:p>
                <a:r>
                  <a:rPr lang="en-US" sz="2000" dirty="0"/>
                  <a:t>A SSB modulated signal can be generated by using the Hilbert transform which is expressed mathematically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𝑈𝑆𝐵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𝐿𝑆𝐵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  <a:p>
                <a:r>
                  <a:rPr lang="en-US" sz="2000" dirty="0"/>
                  <a:t>Hilbert transform is a transformation that can be used to cause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 at all frequencies of the message signal</a:t>
                </a:r>
              </a:p>
              <a:p>
                <a:r>
                  <a:rPr lang="en-US" sz="2000" dirty="0"/>
                  <a:t>Observe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shifted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C28852-56AF-4528-B53E-0C88ACDE3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4085" y="1577340"/>
                <a:ext cx="4962618" cy="3754489"/>
              </a:xfrm>
              <a:blipFill>
                <a:blip r:embed="rId3"/>
                <a:stretch>
                  <a:fillRect l="-2948" t="-1948" r="-3071" b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6C58A40-317D-4CD8-B617-39FCE3EF3936}"/>
              </a:ext>
            </a:extLst>
          </p:cNvPr>
          <p:cNvSpPr/>
          <p:nvPr/>
        </p:nvSpPr>
        <p:spPr>
          <a:xfrm>
            <a:off x="3266982" y="4208016"/>
            <a:ext cx="2130641" cy="470515"/>
          </a:xfrm>
          <a:prstGeom prst="wedgeRectCallout">
            <a:avLst>
              <a:gd name="adj1" fmla="val -98958"/>
              <a:gd name="adj2" fmla="val 72505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 domain version of Hilbert transform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C069E31-9533-4C32-9B74-EE3DA352DE33}"/>
              </a:ext>
            </a:extLst>
          </p:cNvPr>
          <p:cNvSpPr/>
          <p:nvPr/>
        </p:nvSpPr>
        <p:spPr>
          <a:xfrm>
            <a:off x="3277340" y="5505635"/>
            <a:ext cx="2288959" cy="470515"/>
          </a:xfrm>
          <a:prstGeom prst="wedgeRectCallout">
            <a:avLst>
              <a:gd name="adj1" fmla="val -89375"/>
              <a:gd name="adj2" fmla="val -95420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frequency domain version of Hilbert transform</a:t>
            </a:r>
          </a:p>
        </p:txBody>
      </p:sp>
    </p:spTree>
    <p:extLst>
      <p:ext uri="{BB962C8B-B14F-4D97-AF65-F5344CB8AC3E}">
        <p14:creationId xmlns:p14="http://schemas.microsoft.com/office/powerpoint/2010/main" val="34489271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45A2-E74E-4BC4-9B1F-66D5270F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07996"/>
          </a:xfrm>
        </p:spPr>
        <p:txBody>
          <a:bodyPr/>
          <a:lstStyle/>
          <a:p>
            <a:r>
              <a:rPr lang="en-US" sz="3600" dirty="0"/>
              <a:t>Generation of SSB by using Hilbert transform mathematical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AA63E-6D33-4A83-B44C-485892B3FAA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EE34-4976-4593-8D89-D394ACCEF1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C28852-56AF-4528-B53E-0C88ACDE3D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9193" y="1621729"/>
                <a:ext cx="8105312" cy="4356962"/>
              </a:xfrm>
            </p:spPr>
            <p:txBody>
              <a:bodyPr/>
              <a:lstStyle/>
              <a:p>
                <a:r>
                  <a:rPr lang="en-US" sz="2000" dirty="0"/>
                  <a:t>To understand the Hilbert transform, assume that we generate the following DSB_SC signal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If we take the upper sideband and expand it using the trigonometric identities,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Observe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is derived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</a:t>
                </a:r>
              </a:p>
              <a:p>
                <a:r>
                  <a:rPr lang="en-US" sz="2000" dirty="0"/>
                  <a:t>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 is obtained mathematically by Hilbert transform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C28852-56AF-4528-B53E-0C88ACDE3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9193" y="1621729"/>
                <a:ext cx="8105312" cy="4356962"/>
              </a:xfrm>
              <a:blipFill>
                <a:blip r:embed="rId2"/>
                <a:stretch>
                  <a:fillRect l="-1806" t="-1678" r="-1881" b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EEAF135-A77A-4037-AC59-77419587F6E4}"/>
              </a:ext>
            </a:extLst>
          </p:cNvPr>
          <p:cNvSpPr/>
          <p:nvPr/>
        </p:nvSpPr>
        <p:spPr>
          <a:xfrm>
            <a:off x="6960093" y="2059618"/>
            <a:ext cx="1420427" cy="523783"/>
          </a:xfrm>
          <a:prstGeom prst="wedgeRectCallout">
            <a:avLst>
              <a:gd name="adj1" fmla="val -81458"/>
              <a:gd name="adj2" fmla="val 172294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side band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E8ABC4C-F2DA-4A06-AC8E-35639B72D974}"/>
              </a:ext>
            </a:extLst>
          </p:cNvPr>
          <p:cNvSpPr/>
          <p:nvPr/>
        </p:nvSpPr>
        <p:spPr>
          <a:xfrm>
            <a:off x="4635623" y="2078851"/>
            <a:ext cx="1420427" cy="523783"/>
          </a:xfrm>
          <a:prstGeom prst="wedgeRectCallout">
            <a:avLst>
              <a:gd name="adj1" fmla="val -102083"/>
              <a:gd name="adj2" fmla="val 185853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Upper side band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9C844-6D1D-4FFC-9DB5-95BEAF8A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40" y="3835153"/>
            <a:ext cx="2052649" cy="1065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51ECA-F2BC-4420-8E88-A9AB2DF0568F}"/>
                  </a:ext>
                </a:extLst>
              </p:cNvPr>
              <p:cNvSpPr txBox="1"/>
              <p:nvPr/>
            </p:nvSpPr>
            <p:spPr>
              <a:xfrm>
                <a:off x="3756660" y="4053840"/>
                <a:ext cx="3086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51ECA-F2BC-4420-8E88-A9AB2DF05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0" y="4053840"/>
                <a:ext cx="3086100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2CF4F69-4F19-4DAA-9220-D4A43E43A91D}"/>
              </a:ext>
            </a:extLst>
          </p:cNvPr>
          <p:cNvSpPr txBox="1"/>
          <p:nvPr/>
        </p:nvSpPr>
        <p:spPr>
          <a:xfrm>
            <a:off x="3909060" y="3886200"/>
            <a:ext cx="287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Trigonometric identity</a:t>
            </a:r>
          </a:p>
        </p:txBody>
      </p:sp>
    </p:spTree>
    <p:extLst>
      <p:ext uri="{BB962C8B-B14F-4D97-AF65-F5344CB8AC3E}">
        <p14:creationId xmlns:p14="http://schemas.microsoft.com/office/powerpoint/2010/main" val="34795710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45A2-E74E-4BC4-9B1F-66D5270F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07996"/>
          </a:xfrm>
        </p:spPr>
        <p:txBody>
          <a:bodyPr/>
          <a:lstStyle/>
          <a:p>
            <a:r>
              <a:rPr lang="en-US" sz="3600" dirty="0"/>
              <a:t>Generation of SSB by using Hilbert transform mathematical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AA63E-6D33-4A83-B44C-485892B3FAA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EE34-4976-4593-8D89-D394ACCEF1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C28852-56AF-4528-B53E-0C88ACDE3D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9193" y="1621729"/>
                <a:ext cx="8105312" cy="4356962"/>
              </a:xfrm>
            </p:spPr>
            <p:txBody>
              <a:bodyPr/>
              <a:lstStyle/>
              <a:p>
                <a:r>
                  <a:rPr lang="en-US" sz="2000" dirty="0"/>
                  <a:t>Similar procedures can be followed to derive an expression for the lower side band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If we take the lower sideband and expand it using the trigonometric identities,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Observe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is derived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</a:t>
                </a:r>
              </a:p>
              <a:p>
                <a:r>
                  <a:rPr lang="en-US" sz="2000" dirty="0"/>
                  <a:t>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 is obtained mathematically by Hilbert transform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C28852-56AF-4528-B53E-0C88ACDE3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9193" y="1621729"/>
                <a:ext cx="8105312" cy="4356962"/>
              </a:xfrm>
              <a:blipFill>
                <a:blip r:embed="rId2"/>
                <a:stretch>
                  <a:fillRect l="-1806" t="-1678" r="-1881" b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EEAF135-A77A-4037-AC59-77419587F6E4}"/>
              </a:ext>
            </a:extLst>
          </p:cNvPr>
          <p:cNvSpPr/>
          <p:nvPr/>
        </p:nvSpPr>
        <p:spPr>
          <a:xfrm>
            <a:off x="6960093" y="2059618"/>
            <a:ext cx="1420427" cy="523783"/>
          </a:xfrm>
          <a:prstGeom prst="wedgeRectCallout">
            <a:avLst>
              <a:gd name="adj1" fmla="val -81458"/>
              <a:gd name="adj2" fmla="val 172294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side band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E8ABC4C-F2DA-4A06-AC8E-35639B72D974}"/>
              </a:ext>
            </a:extLst>
          </p:cNvPr>
          <p:cNvSpPr/>
          <p:nvPr/>
        </p:nvSpPr>
        <p:spPr>
          <a:xfrm>
            <a:off x="4635623" y="2078851"/>
            <a:ext cx="1420427" cy="523783"/>
          </a:xfrm>
          <a:prstGeom prst="wedgeRectCallout">
            <a:avLst>
              <a:gd name="adj1" fmla="val -102083"/>
              <a:gd name="adj2" fmla="val 185853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Upper side band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C8950-7095-4BE5-8BE3-B2798107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82" y="3917892"/>
            <a:ext cx="2007601" cy="103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0B2563-B11F-4785-B4CD-3DCF2841B698}"/>
                  </a:ext>
                </a:extLst>
              </p:cNvPr>
              <p:cNvSpPr txBox="1"/>
              <p:nvPr/>
            </p:nvSpPr>
            <p:spPr>
              <a:xfrm>
                <a:off x="3756660" y="4053840"/>
                <a:ext cx="3086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0B2563-B11F-4785-B4CD-3DCF2841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0" y="4053840"/>
                <a:ext cx="3086100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4B65C5D-ACD0-4954-8EF0-B6E67330FC70}"/>
              </a:ext>
            </a:extLst>
          </p:cNvPr>
          <p:cNvSpPr txBox="1"/>
          <p:nvPr/>
        </p:nvSpPr>
        <p:spPr>
          <a:xfrm>
            <a:off x="3909060" y="3886200"/>
            <a:ext cx="287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Trigonometric identity</a:t>
            </a:r>
          </a:p>
        </p:txBody>
      </p:sp>
    </p:spTree>
    <p:extLst>
      <p:ext uri="{BB962C8B-B14F-4D97-AF65-F5344CB8AC3E}">
        <p14:creationId xmlns:p14="http://schemas.microsoft.com/office/powerpoint/2010/main" val="889327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1806-159B-4A52-A33E-1C73A0F0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SSB-LC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B4D4CD-6999-411E-B453-BD1579EBF03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2219582"/>
              </a:xfrm>
            </p:spPr>
            <p:txBody>
              <a:bodyPr/>
              <a:lstStyle/>
              <a:p>
                <a:r>
                  <a:rPr lang="en-US" sz="2400" dirty="0"/>
                  <a:t>We can also generate a large carrier version from the SSB modulated signal by adding the carrier components as illustrated by the following general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𝑈𝑆𝐵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𝐿𝑆𝐵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B4D4CD-6999-411E-B453-BD1579EBF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2219582"/>
              </a:xfrm>
              <a:blipFill>
                <a:blip r:embed="rId2"/>
                <a:stretch>
                  <a:fillRect l="-2074" t="-4121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CED30-DF38-4F4B-909D-2D553E9E78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0009A-1DFC-4EC3-AA06-A5A312C35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620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BCE6-855E-4CC1-8717-E341D126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SSB signals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8202-A9E3-4EDE-9F28-E9C2C6BB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954655"/>
          </a:xfrm>
        </p:spPr>
        <p:txBody>
          <a:bodyPr/>
          <a:lstStyle/>
          <a:p>
            <a:r>
              <a:rPr lang="en-US" sz="2400" dirty="0"/>
              <a:t>We can demodulate single side band signals by using</a:t>
            </a:r>
          </a:p>
          <a:p>
            <a:r>
              <a:rPr lang="en-US" sz="2400" dirty="0"/>
              <a:t>Synchronous (coherent) detector for SSB_SC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Envelope detector for SSB_LC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E959B-3BB9-482E-B6FE-66DF8D47604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9D135-7A69-4F3B-86B4-E8C5F4339F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CC28E-4A2D-4BB0-AAA3-1AD7152D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7" y="2446575"/>
            <a:ext cx="3829050" cy="140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AB40CF-A2C9-4C20-B577-B4FCB68A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27" y="4803004"/>
            <a:ext cx="459105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28621-93FD-4724-B3FB-C4075E16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65" y="2418397"/>
            <a:ext cx="3028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6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3820-613A-4DD7-89A8-FB7FF044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Vestigial Side Band modulation VSB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F33251-65CA-48A0-BE8F-B52E2D166B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924425"/>
              </a:xfrm>
            </p:spPr>
            <p:txBody>
              <a:bodyPr/>
              <a:lstStyle/>
              <a:p>
                <a:r>
                  <a:rPr lang="en-US" sz="2000" dirty="0"/>
                  <a:t>The vestigial side band modulation is used when there is a practical limitation when generating SSB</a:t>
                </a:r>
              </a:p>
              <a:p>
                <a:r>
                  <a:rPr lang="en-US" sz="2000" dirty="0"/>
                  <a:t>In fact there are two limitations in generating SSB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000" dirty="0"/>
                  <a:t>When generating SSB by sideband filter(frequency discrimination) it is very hard to get a side band filter with sharp cutoff edges, therefore this method is improper for message signal that has frequency response down to zero such as image and video signals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000" dirty="0"/>
                  <a:t>When generating SSB by Hilbert transform, it is almost impossible to find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phase shifter that operates at very wide frequency range staring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0−4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(bandwidth of video signals)</a:t>
                </a:r>
              </a:p>
              <a:p>
                <a:r>
                  <a:rPr lang="en-US" sz="2000" dirty="0"/>
                  <a:t>For these two limitations, we can generate a modulated signal that is composed from the upper side band and vestige (small part) of the lower side band</a:t>
                </a:r>
              </a:p>
              <a:p>
                <a:r>
                  <a:rPr lang="en-US" sz="2000" dirty="0"/>
                  <a:t>VSB is the modulation scheme that is used for video and TV signals</a:t>
                </a:r>
              </a:p>
              <a:p>
                <a:r>
                  <a:rPr lang="en-US" sz="2000" dirty="0"/>
                  <a:t>VSB has a bandwidth slightly larger than SSB but much smaller than DSB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F33251-65CA-48A0-BE8F-B52E2D166B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8229600" cy="4924425"/>
              </a:xfrm>
              <a:blipFill>
                <a:blip r:embed="rId2"/>
                <a:stretch>
                  <a:fillRect l="-1778" t="-1485" r="-1852" b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D7737-20C9-4A30-B51B-22E0550B72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086E9-5BC2-4DEC-A12F-FCF68791ED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412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" y="906780"/>
            <a:ext cx="8686800" cy="2270760"/>
          </a:xfrm>
        </p:spPr>
        <p:txBody>
          <a:bodyPr>
            <a:noAutofit/>
          </a:bodyPr>
          <a:lstStyle/>
          <a:p>
            <a:pPr marL="560070" indent="-514350">
              <a:buNone/>
            </a:pPr>
            <a:r>
              <a:rPr lang="en-US" sz="2400" b="1" dirty="0">
                <a:solidFill>
                  <a:srgbClr val="C00000"/>
                </a:solidFill>
              </a:rPr>
              <a:t>Example of  VSB Signal: TV Signal</a:t>
            </a:r>
            <a:endParaRPr lang="en-US" sz="24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Television picture signal has nominal bandwidth of 4.5MHz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If DSB modulation is used, it requires at least 9MHz for each TV channel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 So, VSB modulation is used so that the whole TV signal is confined to about 6MHz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Vestigial Side Band modulation VSB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19C47-CA1F-4C77-8902-FE103A790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87065"/>
            <a:ext cx="8420100" cy="29527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C540E-EB70-4085-B408-1BEF865B53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69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40E75-7DE2-4879-88CB-359CA4C2A8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4355-CEC0-4384-98D1-3ABA6D2A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covered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117F4-24EE-4912-8C2A-167AE309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770537"/>
          </a:xfrm>
        </p:spPr>
        <p:txBody>
          <a:bodyPr/>
          <a:lstStyle/>
          <a:p>
            <a:r>
              <a:rPr lang="en-US" dirty="0"/>
              <a:t>Noise considerations</a:t>
            </a:r>
          </a:p>
          <a:p>
            <a:r>
              <a:rPr lang="en-US" dirty="0"/>
              <a:t>Propagation effects in analog modulation</a:t>
            </a:r>
          </a:p>
          <a:p>
            <a:r>
              <a:rPr lang="en-US" dirty="0"/>
              <a:t>Pulse modulation</a:t>
            </a:r>
          </a:p>
          <a:p>
            <a:pPr lvl="1"/>
            <a:r>
              <a:rPr lang="en-US" dirty="0"/>
              <a:t>Flat top sampling</a:t>
            </a:r>
          </a:p>
          <a:p>
            <a:pPr lvl="1"/>
            <a:r>
              <a:rPr lang="en-US" dirty="0"/>
              <a:t>Pulse amplitude modulation (PAM)</a:t>
            </a:r>
          </a:p>
          <a:p>
            <a:pPr lvl="1"/>
            <a:r>
              <a:rPr lang="en-US" dirty="0"/>
              <a:t>Time Division Multiplexing (TDM)</a:t>
            </a:r>
          </a:p>
          <a:p>
            <a:pPr lvl="1"/>
            <a:r>
              <a:rPr lang="en-US" dirty="0"/>
              <a:t>Pulse width modulations (PWM)</a:t>
            </a:r>
          </a:p>
          <a:p>
            <a:pPr lvl="1"/>
            <a:r>
              <a:rPr lang="en-US" dirty="0"/>
              <a:t>Pulse position modulation (PPM)</a:t>
            </a:r>
          </a:p>
          <a:p>
            <a:pPr lvl="1"/>
            <a:r>
              <a:rPr lang="en-US" dirty="0"/>
              <a:t>Pulse code modulation (PCM)</a:t>
            </a:r>
          </a:p>
          <a:p>
            <a:r>
              <a:rPr lang="en-US" dirty="0"/>
              <a:t>Digital modulation schemes</a:t>
            </a:r>
          </a:p>
          <a:p>
            <a:pPr lvl="1"/>
            <a:r>
              <a:rPr lang="en-US" dirty="0"/>
              <a:t>Amplitude shift keying (ASK)</a:t>
            </a:r>
          </a:p>
          <a:p>
            <a:pPr lvl="1"/>
            <a:r>
              <a:rPr lang="en-US" dirty="0"/>
              <a:t>Frequency shift keying (FSK)</a:t>
            </a:r>
          </a:p>
          <a:p>
            <a:pPr lvl="1"/>
            <a:r>
              <a:rPr lang="en-US" dirty="0"/>
              <a:t>Phase shift keying (PSK)</a:t>
            </a:r>
          </a:p>
          <a:p>
            <a:pPr lvl="1"/>
            <a:r>
              <a:rPr lang="en-US" dirty="0"/>
              <a:t>Quadrature amplitude modulation (QAM)</a:t>
            </a:r>
          </a:p>
          <a:p>
            <a:pPr lvl="1"/>
            <a:r>
              <a:rPr lang="en-US" dirty="0"/>
              <a:t>Mary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BEC10-8C54-49E1-97B1-F89771F821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F02C0-62DB-450A-B835-8EB042E174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51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3820-613A-4DD7-89A8-FB7FF044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r>
              <a:rPr lang="en-US" dirty="0"/>
              <a:t>Generation (modulation of VSB)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D7737-20C9-4A30-B51B-22E0550B72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086E9-5BC2-4DEC-A12F-FCF68791ED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70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F2A2F6-D2E3-4BE3-B1FC-A7394CBE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2124199"/>
            <a:ext cx="3456669" cy="144668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CA1E998-6C86-451E-9758-CE823439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6" y="1076371"/>
            <a:ext cx="4057650" cy="50958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33251-65CA-48A0-BE8F-B52E2D166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158" y="1541829"/>
            <a:ext cx="4913790" cy="615553"/>
          </a:xfrm>
        </p:spPr>
        <p:txBody>
          <a:bodyPr/>
          <a:lstStyle/>
          <a:p>
            <a:r>
              <a:rPr lang="en-US" sz="2000" dirty="0"/>
              <a:t>We can generate a VSB modulated signal by using the following modulator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98FB9F95-4807-415D-8F4D-D31E8B143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19" y="4578709"/>
            <a:ext cx="2552155" cy="124297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3E12A2D-3AC5-426C-BD82-EC35990AB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7689"/>
            <a:ext cx="2451039" cy="1424311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D403917-E4BC-4832-A562-3A2F43851D9D}"/>
              </a:ext>
            </a:extLst>
          </p:cNvPr>
          <p:cNvSpPr txBox="1"/>
          <p:nvPr/>
        </p:nvSpPr>
        <p:spPr>
          <a:xfrm>
            <a:off x="172720" y="5781040"/>
            <a:ext cx="227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/>
              <a:t>Lower side band VSB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72B9F93-8114-4C97-8134-0273099EFEAC}"/>
              </a:ext>
            </a:extLst>
          </p:cNvPr>
          <p:cNvSpPr txBox="1"/>
          <p:nvPr/>
        </p:nvSpPr>
        <p:spPr>
          <a:xfrm>
            <a:off x="2458720" y="578104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/>
              <a:t>Upper side  side band VSB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43CDE8D-C6CC-4522-962F-1E86857B0A22}"/>
                  </a:ext>
                </a:extLst>
              </p:cNvPr>
              <p:cNvSpPr txBox="1"/>
              <p:nvPr/>
            </p:nvSpPr>
            <p:spPr>
              <a:xfrm>
                <a:off x="0" y="3921760"/>
                <a:ext cx="548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VSB must have anti symmetry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43CDE8D-C6CC-4522-962F-1E86857B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1760"/>
                <a:ext cx="5486400" cy="400110"/>
              </a:xfrm>
              <a:prstGeom prst="rect">
                <a:avLst/>
              </a:prstGeom>
              <a:blipFill>
                <a:blip r:embed="rId6"/>
                <a:stretch>
                  <a:fillRect l="-111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9900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3820-613A-4DD7-89A8-FB7FF044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Detection(Demodulation of VSB-SC)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086E9-5BC2-4DEC-A12F-FCF68791ED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33251-65CA-48A0-BE8F-B52E2D166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158" y="1541829"/>
            <a:ext cx="4913790" cy="615553"/>
          </a:xfrm>
        </p:spPr>
        <p:txBody>
          <a:bodyPr/>
          <a:lstStyle/>
          <a:p>
            <a:r>
              <a:rPr lang="en-US" sz="2000" dirty="0"/>
              <a:t>We can demodulate a VSB-SC by using a synchronous detector as shown below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D4F787A-45BE-4F13-BAAD-8B0499E0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2195464"/>
            <a:ext cx="4206240" cy="374813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338D757E-4218-42FB-906C-2A1F98E2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42" y="2372995"/>
            <a:ext cx="4333875" cy="184785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0CC4C44A-E683-4A23-AD8F-F617231F9ECA}"/>
              </a:ext>
            </a:extLst>
          </p:cNvPr>
          <p:cNvSpPr/>
          <p:nvPr/>
        </p:nvSpPr>
        <p:spPr>
          <a:xfrm>
            <a:off x="7018020" y="2125980"/>
            <a:ext cx="64770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B5A2AA9-3A84-4C33-B970-627F4EB71B4C}"/>
                  </a:ext>
                </a:extLst>
              </p:cNvPr>
              <p:cNvSpPr txBox="1"/>
              <p:nvPr/>
            </p:nvSpPr>
            <p:spPr>
              <a:xfrm>
                <a:off x="6873240" y="1950720"/>
                <a:ext cx="1150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𝑉𝑆𝐵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B5A2AA9-3A84-4C33-B970-627F4EB71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240" y="1950720"/>
                <a:ext cx="1150620" cy="369332"/>
              </a:xfrm>
              <a:prstGeom prst="rect">
                <a:avLst/>
              </a:prstGeom>
              <a:blipFill>
                <a:blip r:embed="rId4"/>
                <a:stretch>
                  <a:fillRect r="-744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43CD2-9132-4CC7-85E9-619DA1757B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44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3820-613A-4DD7-89A8-FB7FF044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Detection(Demodulation of VSB-LC)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086E9-5BC2-4DEC-A12F-FCF68791ED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33251-65CA-48A0-BE8F-B52E2D166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158" y="1541829"/>
            <a:ext cx="8432602" cy="923330"/>
          </a:xfrm>
        </p:spPr>
        <p:txBody>
          <a:bodyPr/>
          <a:lstStyle/>
          <a:p>
            <a:r>
              <a:rPr lang="en-US" sz="2000" dirty="0"/>
              <a:t>We can also demodulate VSB_LC by using an envelope detector as shown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05B57-0E68-402A-AFA4-98C70604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07589"/>
            <a:ext cx="8608234" cy="20716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ED6F8-27F2-40DB-8EF1-AA040DF54E3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30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685A-57D0-4EB6-BB69-0BA0F7C9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SSB_LC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C2F334-7F9D-4730-93CE-910868DD9D1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" y="1196340"/>
                <a:ext cx="5181600" cy="1938992"/>
              </a:xfrm>
            </p:spPr>
            <p:txBody>
              <a:bodyPr/>
              <a:lstStyle/>
              <a:p>
                <a:r>
                  <a:rPr lang="en-US" sz="1800" dirty="0"/>
                  <a:t>A DSB_LC signal is generated by using 1 kHz carrier and an input message signal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200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. The modulation index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=80%</m:t>
                    </m:r>
                  </m:oMath>
                </a14:m>
                <a:r>
                  <a:rPr lang="en-US" sz="1800" dirty="0"/>
                  <a:t>. The lower side band is attenuated using side band filter. Find and expression for the resulting SSB_LC signal if it develops 0.58 Watt across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/>
                  <a:t> resistive load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C2F334-7F9D-4730-93CE-910868DD9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96340"/>
                <a:ext cx="5181600" cy="1938992"/>
              </a:xfrm>
              <a:blipFill>
                <a:blip r:embed="rId2"/>
                <a:stretch>
                  <a:fillRect l="-2471" t="-4088" r="-270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DFCE2-1185-4CEA-8A7D-DFA4D212F6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EAAD2-F4FE-48FB-AE03-73022A66F7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7B00C-0F9B-4F97-B6B8-061E0A6C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63" y="1554480"/>
            <a:ext cx="3751137" cy="883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C30EC-1BF1-4DE4-B937-4AB5A1D3DB7D}"/>
                  </a:ext>
                </a:extLst>
              </p:cNvPr>
              <p:cNvSpPr txBox="1"/>
              <p:nvPr/>
            </p:nvSpPr>
            <p:spPr>
              <a:xfrm>
                <a:off x="5389880" y="1539240"/>
                <a:ext cx="350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C30EC-1BF1-4DE4-B937-4AB5A1D3D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80" y="1539240"/>
                <a:ext cx="350520" cy="307777"/>
              </a:xfrm>
              <a:prstGeom prst="rect">
                <a:avLst/>
              </a:prstGeom>
              <a:blipFill>
                <a:blip r:embed="rId4"/>
                <a:stretch>
                  <a:fillRect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D421DD-7C22-4440-B83A-966EB0A6004F}"/>
                  </a:ext>
                </a:extLst>
              </p:cNvPr>
              <p:cNvSpPr txBox="1"/>
              <p:nvPr/>
            </p:nvSpPr>
            <p:spPr>
              <a:xfrm>
                <a:off x="6314440" y="2092960"/>
                <a:ext cx="8534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D421DD-7C22-4440-B83A-966EB0A6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40" y="2092960"/>
                <a:ext cx="85344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E671E0-B530-40A8-BA0B-922A14404605}"/>
                  </a:ext>
                </a:extLst>
              </p:cNvPr>
              <p:cNvSpPr txBox="1"/>
              <p:nvPr/>
            </p:nvSpPr>
            <p:spPr>
              <a:xfrm>
                <a:off x="7294880" y="1940560"/>
                <a:ext cx="350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E671E0-B530-40A8-BA0B-922A14404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80" y="1940560"/>
                <a:ext cx="35052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80A216-886E-4F1B-9AD9-15EF661EE717}"/>
                  </a:ext>
                </a:extLst>
              </p:cNvPr>
              <p:cNvSpPr txBox="1"/>
              <p:nvPr/>
            </p:nvSpPr>
            <p:spPr>
              <a:xfrm>
                <a:off x="7284720" y="1727200"/>
                <a:ext cx="3505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80A216-886E-4F1B-9AD9-15EF661EE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0" y="1727200"/>
                <a:ext cx="350520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5A813-CE8A-43C9-B2FE-EBF41D12709F}"/>
                  </a:ext>
                </a:extLst>
              </p:cNvPr>
              <p:cNvSpPr txBox="1"/>
              <p:nvPr/>
            </p:nvSpPr>
            <p:spPr>
              <a:xfrm>
                <a:off x="7056120" y="1524000"/>
                <a:ext cx="3505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5A813-CE8A-43C9-B2FE-EBF41D127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120" y="1524000"/>
                <a:ext cx="350520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52CE7C38-3176-405E-8860-49DB1386D0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980" y="3314700"/>
                <a:ext cx="8465820" cy="293663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r>
                  <a:rPr lang="en-US" sz="1600" kern="0" dirty="0">
                    <a:solidFill>
                      <a:sysClr val="windowText" lastClr="000000"/>
                    </a:solidFill>
                  </a:rPr>
                  <a:t>The generated DSB_LC signal may be written as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i="0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600" kern="0" dirty="0">
                    <a:solidFill>
                      <a:sysClr val="windowText" lastClr="000000"/>
                    </a:solidFill>
                  </a:rPr>
                  <a:t>If we 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kern="0" dirty="0">
                    <a:solidFill>
                      <a:sysClr val="windowText" lastClr="000000"/>
                    </a:solidFill>
                  </a:rPr>
                  <a:t>, then we have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 kern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𝑆𝑆𝐵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d>
                      <m:d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600" kern="0" dirty="0">
                    <a:solidFill>
                      <a:sysClr val="windowText" lastClr="000000"/>
                    </a:solidFill>
                  </a:rPr>
                  <a:t>The power generated by the SSB_LC signal is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sSub>
                                  <m:sSubPr>
                                    <m:ctrlPr>
                                      <a:rPr lang="en-US" sz="16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6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2×1</m:t>
                        </m:r>
                      </m:den>
                    </m:f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2×1</m:t>
                        </m:r>
                      </m:den>
                    </m:f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n-US" sz="16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600" kern="0" dirty="0">
                    <a:solidFill>
                      <a:sysClr val="windowText" lastClr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52CE7C38-3176-405E-8860-49DB1386D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" y="3314700"/>
                <a:ext cx="8465820" cy="2936638"/>
              </a:xfrm>
              <a:prstGeom prst="rect">
                <a:avLst/>
              </a:prstGeom>
              <a:blipFill>
                <a:blip r:embed="rId9"/>
                <a:stretch>
                  <a:fillRect l="-1368" t="-2287" b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1AA933-EAD9-4406-A132-F6E3BCD42289}"/>
              </a:ext>
            </a:extLst>
          </p:cNvPr>
          <p:cNvCxnSpPr/>
          <p:nvPr/>
        </p:nvCxnSpPr>
        <p:spPr>
          <a:xfrm flipV="1">
            <a:off x="4358640" y="4411980"/>
            <a:ext cx="1287780" cy="52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4FC7EE-A67C-47B4-8406-2E4B61E4658E}"/>
              </a:ext>
            </a:extLst>
          </p:cNvPr>
          <p:cNvSpPr txBox="1"/>
          <p:nvPr/>
        </p:nvSpPr>
        <p:spPr>
          <a:xfrm rot="20249146">
            <a:off x="4709159" y="404622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sideband attenuated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CCE45C9-41F8-48D7-BE8A-9D158F01F5BE}"/>
              </a:ext>
            </a:extLst>
          </p:cNvPr>
          <p:cNvSpPr/>
          <p:nvPr/>
        </p:nvSpPr>
        <p:spPr>
          <a:xfrm>
            <a:off x="2857500" y="5608320"/>
            <a:ext cx="1066800" cy="457200"/>
          </a:xfrm>
          <a:prstGeom prst="arc">
            <a:avLst>
              <a:gd name="adj1" fmla="val 16200000"/>
              <a:gd name="adj2" fmla="val 6392090"/>
            </a:avLst>
          </a:prstGeom>
          <a:ln w="22225">
            <a:solidFill>
              <a:srgbClr val="FF006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CAA68-1837-47B8-B6EE-C4E9D9CAC16B}"/>
                  </a:ext>
                </a:extLst>
              </p:cNvPr>
              <p:cNvSpPr txBox="1"/>
              <p:nvPr/>
            </p:nvSpPr>
            <p:spPr>
              <a:xfrm>
                <a:off x="4305300" y="5397500"/>
                <a:ext cx="4838700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0.5×0.8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=0.58⇒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𝑆𝑆𝐵</m:t>
                          </m:r>
                          <m:r>
                            <a:rPr lang="en-US" sz="16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6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d>
                        <m:dPr>
                          <m:ctrlPr>
                            <a:rPr lang="en-US" sz="16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6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  <m:func>
                        <m:funcPr>
                          <m:ctrlPr>
                            <a:rPr lang="en-US" sz="16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2200</m:t>
                              </m:r>
                              <m:r>
                                <a:rPr lang="en-US" sz="16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0" i="1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kern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2000</m:t>
                                  </m:r>
                                  <m:r>
                                    <a:rPr lang="en-US" sz="16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kern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CAA68-1837-47B8-B6EE-C4E9D9CAC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5397500"/>
                <a:ext cx="4838700" cy="862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C4FC2C-0542-4B63-8A1B-DE9840B0FD5F}"/>
                  </a:ext>
                </a:extLst>
              </p14:cNvPr>
              <p14:cNvContentPartPr/>
              <p14:nvPr/>
            </p14:nvContentPartPr>
            <p14:xfrm>
              <a:off x="2279520" y="2406600"/>
              <a:ext cx="2940480" cy="95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C4FC2C-0542-4B63-8A1B-DE9840B0FD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3680" y="2343240"/>
                <a:ext cx="2971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3C584A-DE4E-4CAA-8B3B-BE03A90E238F}"/>
                  </a:ext>
                </a:extLst>
              </p14:cNvPr>
              <p14:cNvContentPartPr/>
              <p14:nvPr/>
            </p14:nvContentPartPr>
            <p14:xfrm>
              <a:off x="380880" y="2660760"/>
              <a:ext cx="185472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3C584A-DE4E-4CAA-8B3B-BE03A90E23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040" y="2597400"/>
                <a:ext cx="18860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FB66BF-A60B-42D4-BAA6-21027DA1A18E}"/>
                  </a:ext>
                </a:extLst>
              </p14:cNvPr>
              <p14:cNvContentPartPr/>
              <p14:nvPr/>
            </p14:nvContentPartPr>
            <p14:xfrm>
              <a:off x="2292480" y="2457360"/>
              <a:ext cx="1778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FB66BF-A60B-42D4-BAA6-21027DA1A1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6640" y="2394000"/>
                <a:ext cx="18097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1385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315E-247C-481E-8684-3DCF5933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6A5342-CCE5-4F3D-B7D8-E68565500B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3860" y="935041"/>
                <a:ext cx="8229600" cy="5438348"/>
              </a:xfrm>
            </p:spPr>
            <p:txBody>
              <a:bodyPr/>
              <a:lstStyle/>
              <a:p>
                <a:pPr marL="182880" marR="0"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An AM modulator has an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𝐴𝑀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4000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3600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4400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Find the modulation index of the AM modulated signal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Determine the total power of the AM modulated signal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sz="1800" dirty="0">
                    <a:ea typeface="Times New Roman" panose="02020603050405020304" pitchFamily="18" charset="0"/>
                  </a:rPr>
                  <a:t>Determine the efficiency of this AM signal</a:t>
                </a:r>
                <a:endParaRPr lang="en-US" sz="1800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Sketch the resulting line spectrum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Determine the bandwidth required for the transmission of this AM signal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How much is the carrier amplitude that is required to obtain an efficiency of 20%? </a:t>
                </a:r>
              </a:p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AM modulated signal has the following general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as in this example, then we can write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By comparison,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=10⇒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6A5342-CCE5-4F3D-B7D8-E68565500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3860" y="935041"/>
                <a:ext cx="8229600" cy="5438348"/>
              </a:xfrm>
              <a:blipFill>
                <a:blip r:embed="rId2"/>
                <a:stretch>
                  <a:fillRect l="-1704" t="-112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86D12-DC99-4F0E-AE29-9771AD4576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FF6BF-5D8A-42E2-8998-C2CEEDF20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9E3653-792D-4123-AD7D-51A374687986}"/>
                  </a:ext>
                </a:extLst>
              </p14:cNvPr>
              <p14:cNvContentPartPr/>
              <p14:nvPr/>
            </p14:nvContentPartPr>
            <p14:xfrm>
              <a:off x="1066680" y="5143320"/>
              <a:ext cx="6845760" cy="70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9E3653-792D-4123-AD7D-51A374687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840" y="5079960"/>
                <a:ext cx="6877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35ED6E-9599-4107-BF60-A8BC7D3649B8}"/>
                  </a:ext>
                </a:extLst>
              </p14:cNvPr>
              <p14:cNvContentPartPr/>
              <p14:nvPr/>
            </p14:nvContentPartPr>
            <p14:xfrm>
              <a:off x="4457520" y="996840"/>
              <a:ext cx="3937680" cy="133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35ED6E-9599-4107-BF60-A8BC7D3649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1680" y="933480"/>
                <a:ext cx="3969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362588-2774-4904-ABDE-8461BD04488B}"/>
                  </a:ext>
                </a:extLst>
              </p14:cNvPr>
              <p14:cNvContentPartPr/>
              <p14:nvPr/>
            </p14:nvContentPartPr>
            <p14:xfrm>
              <a:off x="552600" y="1397160"/>
              <a:ext cx="1352880" cy="4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362588-2774-4904-ABDE-8461BD0448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760" y="1333800"/>
                <a:ext cx="138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95C35B-E2FA-45E8-9B64-2B6A1663D266}"/>
                  </a:ext>
                </a:extLst>
              </p14:cNvPr>
              <p14:cNvContentPartPr/>
              <p14:nvPr/>
            </p14:nvContentPartPr>
            <p14:xfrm>
              <a:off x="4483080" y="1092240"/>
              <a:ext cx="1143360" cy="9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95C35B-E2FA-45E8-9B64-2B6A1663D2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67240" y="1028880"/>
                <a:ext cx="1174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4D49E7-CF0C-407A-B66C-72C8DBAA3A58}"/>
                  </a:ext>
                </a:extLst>
              </p14:cNvPr>
              <p14:cNvContentPartPr/>
              <p14:nvPr/>
            </p14:nvContentPartPr>
            <p14:xfrm>
              <a:off x="4876920" y="1073160"/>
              <a:ext cx="6861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4D49E7-CF0C-407A-B66C-72C8DBAA3A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1080" y="1009800"/>
                <a:ext cx="717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5C18F5-29AC-467F-973E-FF3EC19017F0}"/>
                  </a:ext>
                </a:extLst>
              </p14:cNvPr>
              <p14:cNvContentPartPr/>
              <p14:nvPr/>
            </p14:nvContentPartPr>
            <p14:xfrm>
              <a:off x="5346720" y="1060560"/>
              <a:ext cx="1410120" cy="5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5C18F5-29AC-467F-973E-FF3EC19017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30880" y="997200"/>
                <a:ext cx="144144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2582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315E-247C-481E-8684-3DCF5933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6A5342-CCE5-4F3D-B7D8-E68565500B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3860" y="1165860"/>
                <a:ext cx="8229600" cy="33601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𝐴𝑀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4000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3600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4400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1800" i="1" u="sng" dirty="0">
                  <a:solidFill>
                    <a:srgbClr val="FF0066"/>
                  </a:solidFill>
                </a:endParaRPr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total power in the AM signal is </a:t>
                </a:r>
              </a:p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However if we consider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then</a:t>
                </a:r>
              </a:p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=5.1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𝑘𝑊𝑎𝑡𝑡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lphaLcParenR" startAt="3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efficiency of this AM system is given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=1.96%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lphaLcParenR" startAt="4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resulting line spectrum may appear as shown below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6A5342-CCE5-4F3D-B7D8-E68565500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3860" y="1165860"/>
                <a:ext cx="8229600" cy="3360151"/>
              </a:xfrm>
              <a:blipFill>
                <a:blip r:embed="rId2"/>
                <a:stretch>
                  <a:fillRect l="-1704" t="-235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86D12-DC99-4F0E-AE29-9771AD4576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FF6BF-5D8A-42E2-8998-C2CEEDF20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75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D3E806-0455-4C72-BB96-F5BBD31F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98" y="4586162"/>
            <a:ext cx="3380219" cy="1772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3E2525-5159-4380-A6FB-17C5E5728DF3}"/>
                  </a:ext>
                </a:extLst>
              </p:cNvPr>
              <p:cNvSpPr txBox="1"/>
              <p:nvPr/>
            </p:nvSpPr>
            <p:spPr>
              <a:xfrm>
                <a:off x="6036815" y="5885895"/>
                <a:ext cx="319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3E2525-5159-4380-A6FB-17C5E5728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15" y="5885895"/>
                <a:ext cx="319596" cy="307777"/>
              </a:xfrm>
              <a:prstGeom prst="rect">
                <a:avLst/>
              </a:prstGeom>
              <a:blipFill>
                <a:blip r:embed="rId4"/>
                <a:stretch>
                  <a:fillRect r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2794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315E-247C-481E-8684-3DCF5933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6A5342-CCE5-4F3D-B7D8-E68565500B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3860" y="1165860"/>
                <a:ext cx="8229600" cy="19875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𝐴𝑀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4000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3600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4400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1800" i="1" u="sng" dirty="0">
                  <a:solidFill>
                    <a:srgbClr val="FF0066"/>
                  </a:solidFill>
                </a:endParaRPr>
              </a:p>
              <a:p>
                <a:pPr marL="342900" indent="-342900">
                  <a:buFont typeface="+mj-lt"/>
                  <a:buAutoNum type="alphaLcParenR" startAt="5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bandwidth of his AM signal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=2×0.2=0.4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lphaLcParenR" startAt="3"/>
                </a:pPr>
                <a:r>
                  <a:rPr lang="en-US" sz="1800" dirty="0">
                    <a:solidFill>
                      <a:schemeClr val="tx1"/>
                    </a:solidFill>
                  </a:rPr>
                  <a:t>To increase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=20%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we can reduce the carrier magnitude as follows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=0.707=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=28.28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6A5342-CCE5-4F3D-B7D8-E68565500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3860" y="1165860"/>
                <a:ext cx="8229600" cy="1987595"/>
              </a:xfrm>
              <a:blipFill>
                <a:blip r:embed="rId2"/>
                <a:stretch>
                  <a:fillRect l="-1704" t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86D12-DC99-4F0E-AE29-9771AD4576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FF6BF-5D8A-42E2-8998-C2CEEDF20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76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D3E806-0455-4C72-BB96-F5BBD31F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18" y="3334410"/>
            <a:ext cx="3380219" cy="17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37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5452-04FE-424D-AD5E-FC4171F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B95BD7-7B22-4CF4-93AD-5B6522B659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9344" y="2775825"/>
                <a:ext cx="4487662" cy="3654398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  <a:ea typeface="Times New Roman" panose="02020603050405020304" pitchFamily="18" charset="0"/>
                  </a:rPr>
                  <a:t>Solution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1800" dirty="0">
                    <a:ea typeface="Times New Roman" panose="02020603050405020304" pitchFamily="18" charset="0"/>
                  </a:rPr>
                  <a:t>The block diagram of the super-heterodyne receiver may appear as shown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1800" dirty="0">
                    <a:ea typeface="Times New Roman" panose="02020603050405020304" pitchFamily="18" charset="0"/>
                  </a:rPr>
                  <a:t>The minimum and maximum local frequencies  are by</a:t>
                </a:r>
              </a:p>
              <a:p>
                <a:pPr marL="0" marR="0" lvl="0" indent="0" algn="ctr">
                  <a:spcBef>
                    <a:spcPts val="0"/>
                  </a:spcBef>
                  <a:buNone/>
                </a:pPr>
                <a:r>
                  <a:rPr lang="en-US" sz="1800" b="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𝐼𝐹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=450+235=685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𝑘𝐻𝑧</m:t>
                    </m:r>
                  </m:oMath>
                </a14:m>
                <a:endParaRPr lang="en-US" sz="1800" b="0" i="1" dirty="0">
                  <a:effectLst/>
                  <a:ea typeface="Times New Roman" panose="02020603050405020304" pitchFamily="18" charset="0"/>
                </a:endParaRPr>
              </a:p>
              <a:p>
                <a:pPr marL="0" marR="0" lvl="0" indent="0" algn="ctr">
                  <a:spcBef>
                    <a:spcPts val="0"/>
                  </a:spcBef>
                  <a:buNone/>
                </a:pPr>
                <a:r>
                  <a:rPr lang="en-US" sz="1800" b="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𝐼𝐹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=950+235=1185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𝑘𝐻𝑧</m:t>
                    </m:r>
                  </m:oMath>
                </a14:m>
                <a:endParaRPr lang="en-US" sz="1800" i="1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endParaRPr lang="en-US" sz="1800" dirty="0">
                  <a:effectLst/>
                  <a:ea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B95BD7-7B22-4CF4-93AD-5B6522B65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9344" y="2775825"/>
                <a:ext cx="4487662" cy="3654398"/>
              </a:xfrm>
              <a:blipFill>
                <a:blip r:embed="rId2"/>
                <a:stretch>
                  <a:fillRect l="-3125" t="-1667" r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16E68-3208-4714-BBC0-F86985AF99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AFAF4-68B0-4EA0-BC28-287731EFCC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5A31E-629E-410C-863A-62B204A5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079" y="3108599"/>
            <a:ext cx="4081921" cy="1534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8ADA0-6DD8-4310-93EE-4D55C158A684}"/>
              </a:ext>
            </a:extLst>
          </p:cNvPr>
          <p:cNvSpPr txBox="1"/>
          <p:nvPr/>
        </p:nvSpPr>
        <p:spPr>
          <a:xfrm>
            <a:off x="443883" y="1340528"/>
            <a:ext cx="8327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communication system operates at frequencies between 450 and 950 kHz with a channel bandwidth of 20 kHz. A super-heterodyne receiver is used with IF frequency equals to 235 kHz.</a:t>
            </a:r>
          </a:p>
          <a:p>
            <a:pPr marL="0" marR="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 a block diagram for the super-heterodyne receiver</a:t>
            </a:r>
          </a:p>
          <a:p>
            <a:pPr marL="0" marR="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Suggest the range of frequencies for the local oscillator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28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5452-04FE-424D-AD5E-FC4171F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B95BD7-7B22-4CF4-93AD-5B6522B659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8625" y="1106823"/>
                <a:ext cx="5064711" cy="29156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The amplitude spectrum in Figure 1 represents a DSB-SC modulated signal. The modulating signal is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)=10</m:t>
                    </m:r>
                    <m:r>
                      <m:rPr>
                        <m:sty m:val="p"/>
                      </m:rPr>
                      <a:rPr lang="en-US" sz="1800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⁡(6000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It is desired to modulate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using DSB-LC with modulation index of 60% to simplify the de-modulation process.</a:t>
                </a:r>
              </a:p>
              <a:p>
                <a:pPr marL="342900" marR="0" lvl="0" indent="-34290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What is the amplitude of the carrier signal to be added?</a:t>
                </a: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What is the carrier frequency?</a:t>
                </a: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What is the transmitted power of the DSB-SC?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B95BD7-7B22-4CF4-93AD-5B6522B65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8625" y="1106823"/>
                <a:ext cx="5064711" cy="2915670"/>
              </a:xfrm>
              <a:blipFill>
                <a:blip r:embed="rId2"/>
                <a:stretch>
                  <a:fillRect l="-2768" t="-2720" r="-2888" b="-3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16E68-3208-4714-BBC0-F86985AF99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AFAF4-68B0-4EA0-BC28-287731EFCC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4ACDC-6964-4656-83A6-CD9E773A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67" y="1424080"/>
            <a:ext cx="3684233" cy="90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AB54F86-9663-496A-9F69-0993542B2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065" y="4073445"/>
                <a:ext cx="5020322" cy="21181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amplitude of the carrier can be determined from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Observe that the spectrum of the DSB_SC is obtained by solving</a:t>
                </a:r>
              </a:p>
              <a:p>
                <a:pPr marL="0" indent="0" algn="ctr">
                  <a:buNone/>
                </a:pPr>
                <a:r>
                  <a:rPr lang="en-US" sz="1800" b="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d>
                      <m:d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800" b="0" i="1" kern="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800" b="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1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kern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AB54F86-9663-496A-9F69-0993542B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5" y="4073445"/>
                <a:ext cx="5020322" cy="2118144"/>
              </a:xfrm>
              <a:prstGeom prst="rect">
                <a:avLst/>
              </a:prstGeom>
              <a:blipFill>
                <a:blip r:embed="rId4"/>
                <a:stretch>
                  <a:fillRect l="-2916" t="-3736" r="-279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C0D35B29-9B29-4B27-8210-F9E8AD3909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3390" y="2441434"/>
                <a:ext cx="3505200" cy="343901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If we plot the two side 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𝐷𝑆𝐵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, then we may have</a:t>
                </a:r>
              </a:p>
              <a:p>
                <a:pPr marL="0" indent="0">
                  <a:buNone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From the spectrum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=2.5⇒</m:t>
                      </m:r>
                      <m:sSub>
                        <m:sSub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800" b="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Now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=0.6=</m:t>
                    </m:r>
                    <m:f>
                      <m:f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=16.67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C0D35B29-9B29-4B27-8210-F9E8AD390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90" y="2441434"/>
                <a:ext cx="3505200" cy="3439018"/>
              </a:xfrm>
              <a:prstGeom prst="rect">
                <a:avLst/>
              </a:prstGeom>
              <a:blipFill>
                <a:blip r:embed="rId5"/>
                <a:stretch>
                  <a:fillRect l="-4000" t="-2301" r="-4174" b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4616754B-802F-4BD4-BDDB-646347F87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575" y="3303741"/>
            <a:ext cx="3781425" cy="94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88266-4483-4332-ACEE-6913C45D0CAB}"/>
              </a:ext>
            </a:extLst>
          </p:cNvPr>
          <p:cNvSpPr txBox="1"/>
          <p:nvPr/>
        </p:nvSpPr>
        <p:spPr>
          <a:xfrm>
            <a:off x="6889072" y="2246051"/>
            <a:ext cx="932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29395809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5452-04FE-424D-AD5E-FC4171F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16E68-3208-4714-BBC0-F86985AF99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AFAF4-68B0-4EA0-BC28-287731EFCC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4ACDC-6964-4656-83A6-CD9E773A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67" y="1424080"/>
            <a:ext cx="3684233" cy="90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AB54F86-9663-496A-9F69-0993542B2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921" y="1268102"/>
                <a:ext cx="5020322" cy="24929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From the spectrum diagram we have</a:t>
                </a:r>
              </a:p>
              <a:p>
                <a:pPr marL="0" indent="0" algn="ctr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=13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		(1)</a:t>
                </a:r>
              </a:p>
              <a:p>
                <a:pPr marL="0" indent="0" algn="ctr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=7 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		(2)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By solving equations (1) and (2) 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342900" indent="-342900">
                  <a:buFont typeface="+mj-lt"/>
                  <a:buAutoNum type="alphaLcParenR" startAt="3"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transmitted power of the DSB-SC signal is (assuming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800" b="0" i="0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US" sz="1800" b="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sz="1800" b="0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𝑊𝑎𝑡𝑡</m:t>
                      </m:r>
                    </m:oMath>
                  </m:oMathPara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AB54F86-9663-496A-9F69-0993542B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1" y="1268102"/>
                <a:ext cx="5020322" cy="2492990"/>
              </a:xfrm>
              <a:prstGeom prst="rect">
                <a:avLst/>
              </a:prstGeom>
              <a:blipFill>
                <a:blip r:embed="rId3"/>
                <a:stretch>
                  <a:fillRect l="-2916" t="-3178" r="-2795"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4616754B-802F-4BD4-BDDB-646347F87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5" y="3303741"/>
            <a:ext cx="37814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731E-3617-4862-B60C-C9FD5E1C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327660D-9DDB-4482-BCD6-9E8F4E156C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1066800"/>
                <a:ext cx="8229600" cy="499624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Reasonable antenna size: </a:t>
                </a:r>
                <a:r>
                  <a:rPr lang="en-US" sz="2400" dirty="0"/>
                  <a:t>One of the main uses of modulation is to use an antenna with a reasonable size</a:t>
                </a:r>
              </a:p>
              <a:p>
                <a:r>
                  <a:rPr lang="en-US" sz="2400" dirty="0"/>
                  <a:t>To illustrate this point assume that we have a voice signal that is band limited to 4 kHz. It is required to transmit this signal wirelessly</a:t>
                </a:r>
              </a:p>
              <a:p>
                <a:r>
                  <a:rPr lang="en-US" sz="2400" dirty="0"/>
                  <a:t>To transmit the signal using radio wave a vertical antenna is required whose physical length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the speed of light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the signal frequency</a:t>
                </a:r>
              </a:p>
              <a:p>
                <a:r>
                  <a:rPr lang="en-US" sz="2400" dirty="0"/>
                  <a:t>Now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The physical length of the antenna would be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=18.75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400" dirty="0"/>
                  <a:t> which is impractical length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327660D-9DDB-4482-BCD6-9E8F4E156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066800"/>
                <a:ext cx="8229600" cy="4996240"/>
              </a:xfrm>
              <a:blipFill>
                <a:blip r:embed="rId2"/>
                <a:stretch>
                  <a:fillRect l="-2148" t="-1707" r="-2222" b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DC64E-2DB6-452B-B6F4-01F0BB9A80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B2F7-A8F2-4C37-ACA7-E77FBE0DF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018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964C-291C-4EA0-883F-1D0DF098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9DB98B-2895-4959-8BEB-809B3F68C7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5158" y="1488563"/>
                <a:ext cx="4780625" cy="2646878"/>
              </a:xfrm>
            </p:spPr>
            <p:txBody>
              <a:bodyPr/>
              <a:lstStyle/>
              <a:p>
                <a:pPr marL="0" marR="0" indent="0" algn="just">
                  <a:spcBef>
                    <a:spcPts val="0"/>
                  </a:spcBef>
                  <a:buNone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is band limited to 5000 rad/s, are to be transmitted using SSB_SC modulation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Sketch the resulting magnitude spectrum of the upper side band modulated signal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What must be the bandwidth of the channel</a:t>
                </a:r>
              </a:p>
              <a:p>
                <a:pPr marL="342900" marR="0" lvl="0" indent="-342900" algn="just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If single side band modulation with large carrier employed can we recover the original signal using an envelope detector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9DB98B-2895-4959-8BEB-809B3F68C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5158" y="1488563"/>
                <a:ext cx="4780625" cy="2646878"/>
              </a:xfrm>
              <a:blipFill>
                <a:blip r:embed="rId2"/>
                <a:stretch>
                  <a:fillRect l="-3061" t="-3226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48B51-C411-47AC-9FBA-118A9430EFB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F2032-FF23-4E3F-9295-0CF4D1B4A6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FD2FF-6C74-49FC-A9DB-4BF378E5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57" y="1553591"/>
            <a:ext cx="3682116" cy="157134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3B009C-1B70-4396-A374-E986267A010E}"/>
              </a:ext>
            </a:extLst>
          </p:cNvPr>
          <p:cNvSpPr txBox="1">
            <a:spLocks/>
          </p:cNvSpPr>
          <p:nvPr/>
        </p:nvSpPr>
        <p:spPr>
          <a:xfrm>
            <a:off x="343271" y="4082322"/>
            <a:ext cx="486940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just"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u="sng" kern="0" dirty="0">
                <a:solidFill>
                  <a:srgbClr val="FF0066"/>
                </a:solidFill>
                <a:ea typeface="Times New Roman" panose="02020603050405020304" pitchFamily="18" charset="0"/>
              </a:rPr>
              <a:t>Solution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kern="0" dirty="0">
                <a:solidFill>
                  <a:sysClr val="windowText" lastClr="000000"/>
                </a:solidFill>
              </a:rPr>
              <a:t>The magnitude spectrum may appear as shown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37B8779-1D5C-45F2-811B-E8A928FA1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10" y="4750849"/>
            <a:ext cx="3800475" cy="133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Placeholder 2">
                <a:extLst>
                  <a:ext uri="{FF2B5EF4-FFF2-40B4-BE49-F238E27FC236}">
                    <a16:creationId xmlns:a16="http://schemas.microsoft.com/office/drawing/2014/main" id="{CF0896BF-C23B-445B-AED2-5EE6CA46E0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7166" y="3098380"/>
                <a:ext cx="3561424" cy="20590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u="sng" kern="0" dirty="0">
                    <a:solidFill>
                      <a:srgbClr val="FF0066"/>
                    </a:solidFill>
                    <a:ea typeface="Times New Roman" panose="02020603050405020304" pitchFamily="18" charset="0"/>
                  </a:rPr>
                  <a:t>Solution</a:t>
                </a:r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bandwidth is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=5000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Or</a:t>
                </a:r>
              </a:p>
              <a:p>
                <a:pPr marL="0" indent="0">
                  <a:buNone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=795.77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pPr marL="342900" indent="-342900">
                  <a:buFont typeface="+mj-lt"/>
                  <a:buAutoNum type="alphaLcParenR" startAt="3"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Yes because it is a large modulated signal</a:t>
                </a:r>
              </a:p>
            </p:txBody>
          </p:sp>
        </mc:Choice>
        <mc:Fallback xmlns="">
          <p:sp>
            <p:nvSpPr>
              <p:cNvPr id="42" name="Text Placeholder 2">
                <a:extLst>
                  <a:ext uri="{FF2B5EF4-FFF2-40B4-BE49-F238E27FC236}">
                    <a16:creationId xmlns:a16="http://schemas.microsoft.com/office/drawing/2014/main" id="{CF0896BF-C23B-445B-AED2-5EE6CA46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66" y="3098380"/>
                <a:ext cx="3561424" cy="2059090"/>
              </a:xfrm>
              <a:prstGeom prst="rect">
                <a:avLst/>
              </a:prstGeom>
              <a:blipFill>
                <a:blip r:embed="rId5"/>
                <a:stretch>
                  <a:fillRect l="-4110" t="-3846" r="-3938" b="-6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8419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03E6-9ED3-4710-BB64-FC0DDEF5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5FEED-AEB4-43CC-A406-80A9F60D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4736237" cy="40010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For the DSB_LC modulated signal shown below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Find the modulation index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Write a mathematical expression for the waveform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Sketch the resulting magnitude spectrum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Show that the sum of the side bands divided by the carrier yields the modulation index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Determine the carrier magnitude that would results in a modulation index of 20%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CEAA4-258B-46FC-8FA4-A602DC3B99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9C151-17D2-415A-BC5A-2B2E838947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D1CE1-F815-4C70-B362-F55F0CCE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83" y="1452879"/>
            <a:ext cx="3663087" cy="1785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CB47C6-821D-4901-ADB1-4936C2894901}"/>
                  </a:ext>
                </a:extLst>
              </p:cNvPr>
              <p:cNvSpPr txBox="1"/>
              <p:nvPr/>
            </p:nvSpPr>
            <p:spPr>
              <a:xfrm>
                <a:off x="5699760" y="150368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125 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CB47C6-821D-4901-ADB1-4936C289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1503680"/>
                <a:ext cx="65786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AB4BB-3F29-47B8-ADF1-3CEB7FDE3FA7}"/>
                  </a:ext>
                </a:extLst>
              </p:cNvPr>
              <p:cNvSpPr txBox="1"/>
              <p:nvPr/>
            </p:nvSpPr>
            <p:spPr>
              <a:xfrm>
                <a:off x="7035800" y="172212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25 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AB4BB-3F29-47B8-ADF1-3CEB7FDE3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00" y="1722120"/>
                <a:ext cx="65786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4C0E-F8C7-4F4C-BADC-268FC0548FCA}"/>
                  </a:ext>
                </a:extLst>
              </p:cNvPr>
              <p:cNvSpPr txBox="1"/>
              <p:nvPr/>
            </p:nvSpPr>
            <p:spPr>
              <a:xfrm>
                <a:off x="5821680" y="297688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4C0E-F8C7-4F4C-BADC-268FC0548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0" y="2976880"/>
                <a:ext cx="65786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C5507A-FDD3-4056-BE53-7490E7076590}"/>
                  </a:ext>
                </a:extLst>
              </p:cNvPr>
              <p:cNvSpPr txBox="1"/>
              <p:nvPr/>
            </p:nvSpPr>
            <p:spPr>
              <a:xfrm>
                <a:off x="8194040" y="298196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C5507A-FDD3-4056-BE53-7490E7076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40" y="2981960"/>
                <a:ext cx="65786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08E5AA-6CFC-41F2-8435-D810370982CA}"/>
                  </a:ext>
                </a:extLst>
              </p:cNvPr>
              <p:cNvSpPr txBox="1"/>
              <p:nvPr/>
            </p:nvSpPr>
            <p:spPr>
              <a:xfrm rot="16200000">
                <a:off x="5669281" y="2367280"/>
                <a:ext cx="6578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08E5AA-6CFC-41F2-8435-D8103709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69281" y="2367280"/>
                <a:ext cx="657860" cy="276999"/>
              </a:xfrm>
              <a:prstGeom prst="rect">
                <a:avLst/>
              </a:prstGeom>
              <a:blipFill>
                <a:blip r:embed="rId7"/>
                <a:stretch>
                  <a:fillRect t="-35185"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66DAA3-9A73-4D95-8D84-9FFA7D0C7128}"/>
                  </a:ext>
                </a:extLst>
              </p:cNvPr>
              <p:cNvSpPr txBox="1"/>
              <p:nvPr/>
            </p:nvSpPr>
            <p:spPr>
              <a:xfrm>
                <a:off x="7101842" y="3078480"/>
                <a:ext cx="6578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66DAA3-9A73-4D95-8D84-9FFA7D0C7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2" y="3078480"/>
                <a:ext cx="65786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136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03E6-9ED3-4710-BB64-FC0DDEF5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55FEED-AEB4-43CC-A406-80A9F60D13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41960" y="1318260"/>
                <a:ext cx="5364480" cy="49421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  <a:r>
                  <a:rPr lang="en-US" sz="1800" dirty="0"/>
                  <a:t>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The modulation index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𝑚𝑎𝑔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𝑚𝑎𝑔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125−25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125+25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=0.667</m:t>
                      </m:r>
                    </m:oMath>
                  </m:oMathPara>
                </a14:m>
                <a:endParaRPr lang="en-US" sz="1800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en-US" sz="1800" dirty="0"/>
                  <a:t>The mathematical expression for the modulated signal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𝐷𝑆𝐵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𝑚𝑐𝑜𝑠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Observe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𝑚𝑎𝑔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125=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1+0.667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=75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b="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𝐷𝑆𝐵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=75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1+0.667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i="1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sz="1800" dirty="0"/>
                  <a:t>The resulting magnitude spectrum may appear as shown </a:t>
                </a:r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en-US" sz="1800" dirty="0"/>
                  <a:t>If we divide the sum of the side bands and divide it by the carrier,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55FEED-AEB4-43CC-A406-80A9F60D1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1960" y="1318260"/>
                <a:ext cx="5364480" cy="4942122"/>
              </a:xfrm>
              <a:blipFill>
                <a:blip r:embed="rId2"/>
                <a:stretch>
                  <a:fillRect l="-2727" t="-1603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CEAA4-258B-46FC-8FA4-A602DC3B99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9C151-17D2-415A-BC5A-2B2E838947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D1CE1-F815-4C70-B362-F55F0CCE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783" y="1452879"/>
            <a:ext cx="3663087" cy="1785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CB47C6-821D-4901-ADB1-4936C2894901}"/>
                  </a:ext>
                </a:extLst>
              </p:cNvPr>
              <p:cNvSpPr txBox="1"/>
              <p:nvPr/>
            </p:nvSpPr>
            <p:spPr>
              <a:xfrm>
                <a:off x="5699760" y="146304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125 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CB47C6-821D-4901-ADB1-4936C289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1463040"/>
                <a:ext cx="65786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AB4BB-3F29-47B8-ADF1-3CEB7FDE3FA7}"/>
                  </a:ext>
                </a:extLst>
              </p:cNvPr>
              <p:cNvSpPr txBox="1"/>
              <p:nvPr/>
            </p:nvSpPr>
            <p:spPr>
              <a:xfrm>
                <a:off x="7035800" y="172212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25 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AB4BB-3F29-47B8-ADF1-3CEB7FDE3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00" y="1722120"/>
                <a:ext cx="65786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4C0E-F8C7-4F4C-BADC-268FC0548FCA}"/>
                  </a:ext>
                </a:extLst>
              </p:cNvPr>
              <p:cNvSpPr txBox="1"/>
              <p:nvPr/>
            </p:nvSpPr>
            <p:spPr>
              <a:xfrm>
                <a:off x="5821680" y="297688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4C0E-F8C7-4F4C-BADC-268FC0548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0" y="2976880"/>
                <a:ext cx="65786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C5507A-FDD3-4056-BE53-7490E7076590}"/>
                  </a:ext>
                </a:extLst>
              </p:cNvPr>
              <p:cNvSpPr txBox="1"/>
              <p:nvPr/>
            </p:nvSpPr>
            <p:spPr>
              <a:xfrm>
                <a:off x="8194040" y="298196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C5507A-FDD3-4056-BE53-7490E7076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40" y="2981960"/>
                <a:ext cx="65786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74EEFEC8-6472-47D8-A135-26A3D9F40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8365" y="3523297"/>
            <a:ext cx="3028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98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03E6-9ED3-4710-BB64-FC0DDEF5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55FEED-AEB4-43CC-A406-80A9F60D132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41960" y="1318260"/>
                <a:ext cx="5364480" cy="28019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  <a:r>
                  <a:rPr lang="en-US" sz="1800" dirty="0"/>
                  <a:t> </a:t>
                </a:r>
              </a:p>
              <a:p>
                <a:pPr marL="457200" indent="-457200">
                  <a:buFont typeface="+mj-lt"/>
                  <a:buAutoNum type="alphaLcParenR" startAt="5"/>
                </a:pPr>
                <a:r>
                  <a:rPr lang="en-US" sz="1800" dirty="0"/>
                  <a:t>The modulation index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0" i="1" dirty="0"/>
              </a:p>
              <a:p>
                <a:pPr marL="0" indent="0">
                  <a:buNone/>
                </a:pPr>
                <a:r>
                  <a:rPr lang="en-US" sz="1800" dirty="0"/>
                  <a:t>observe that the peak amplitude of the message signal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To have a modulation index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1800" dirty="0"/>
                  <a:t> we can increase the amplitude of the carrier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0.2=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=250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55FEED-AEB4-43CC-A406-80A9F60D1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1960" y="1318260"/>
                <a:ext cx="5364480" cy="2801986"/>
              </a:xfrm>
              <a:blipFill>
                <a:blip r:embed="rId2"/>
                <a:stretch>
                  <a:fillRect l="-2727" t="-2826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CEAA4-258B-46FC-8FA4-A602DC3B99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9C151-17D2-415A-BC5A-2B2E838947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D1CE1-F815-4C70-B362-F55F0CCE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783" y="1452879"/>
            <a:ext cx="3663087" cy="1785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CB47C6-821D-4901-ADB1-4936C2894901}"/>
                  </a:ext>
                </a:extLst>
              </p:cNvPr>
              <p:cNvSpPr txBox="1"/>
              <p:nvPr/>
            </p:nvSpPr>
            <p:spPr>
              <a:xfrm>
                <a:off x="5699760" y="146304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125 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CB47C6-821D-4901-ADB1-4936C289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1463040"/>
                <a:ext cx="65786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AB4BB-3F29-47B8-ADF1-3CEB7FDE3FA7}"/>
                  </a:ext>
                </a:extLst>
              </p:cNvPr>
              <p:cNvSpPr txBox="1"/>
              <p:nvPr/>
            </p:nvSpPr>
            <p:spPr>
              <a:xfrm>
                <a:off x="7035800" y="172212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25 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AB4BB-3F29-47B8-ADF1-3CEB7FDE3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00" y="1722120"/>
                <a:ext cx="65786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4C0E-F8C7-4F4C-BADC-268FC0548FCA}"/>
                  </a:ext>
                </a:extLst>
              </p:cNvPr>
              <p:cNvSpPr txBox="1"/>
              <p:nvPr/>
            </p:nvSpPr>
            <p:spPr>
              <a:xfrm>
                <a:off x="5821680" y="297688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4C0E-F8C7-4F4C-BADC-268FC0548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0" y="2976880"/>
                <a:ext cx="65786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C5507A-FDD3-4056-BE53-7490E7076590}"/>
                  </a:ext>
                </a:extLst>
              </p:cNvPr>
              <p:cNvSpPr txBox="1"/>
              <p:nvPr/>
            </p:nvSpPr>
            <p:spPr>
              <a:xfrm>
                <a:off x="8194040" y="2981960"/>
                <a:ext cx="657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C5507A-FDD3-4056-BE53-7490E7076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40" y="2981960"/>
                <a:ext cx="65786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74EEFEC8-6472-47D8-A135-26A3D9F40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8365" y="3523297"/>
            <a:ext cx="3028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38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F8E4-0D95-4DD9-8E7F-CCFCB40B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809A84-426C-4ECB-971D-94571978835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0520" y="1318260"/>
                <a:ext cx="3992880" cy="830997"/>
              </a:xfrm>
            </p:spPr>
            <p:txBody>
              <a:bodyPr/>
              <a:lstStyle/>
              <a:p>
                <a:r>
                  <a:rPr lang="en-US" sz="1800" dirty="0"/>
                  <a:t>For the double conversion receiver shown below find the range of frequencies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809A84-426C-4ECB-971D-945719788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0520" y="1318260"/>
                <a:ext cx="3992880" cy="830997"/>
              </a:xfrm>
              <a:blipFill>
                <a:blip r:embed="rId2"/>
                <a:stretch>
                  <a:fillRect l="-3359" t="-9489" r="-351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70C9B-8FF0-4705-915F-D68C0638B96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1A86-2635-43C8-A3BC-50F42071D2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1DA4A-4209-448F-B746-AA919C12C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80" y="1501140"/>
            <a:ext cx="4639720" cy="1544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29696-D2CC-48B6-BBFA-1F445EE36AD0}"/>
                  </a:ext>
                </a:extLst>
              </p:cNvPr>
              <p:cNvSpPr txBox="1"/>
              <p:nvPr/>
            </p:nvSpPr>
            <p:spPr>
              <a:xfrm>
                <a:off x="7010400" y="1394460"/>
                <a:ext cx="1021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29696-D2CC-48B6-BBFA-1F445EE3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94460"/>
                <a:ext cx="1021080" cy="246221"/>
              </a:xfrm>
              <a:prstGeom prst="rect">
                <a:avLst/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C0DF83-7C4B-4791-950E-586B85FF9A16}"/>
                  </a:ext>
                </a:extLst>
              </p:cNvPr>
              <p:cNvSpPr txBox="1"/>
              <p:nvPr/>
            </p:nvSpPr>
            <p:spPr>
              <a:xfrm>
                <a:off x="5867400" y="1371600"/>
                <a:ext cx="1104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C0DF83-7C4B-4791-950E-586B85FF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71600"/>
                <a:ext cx="1104900" cy="246221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63637-FA77-4485-9F8A-20EDA5C72A9B}"/>
                  </a:ext>
                </a:extLst>
              </p:cNvPr>
              <p:cNvSpPr txBox="1"/>
              <p:nvPr/>
            </p:nvSpPr>
            <p:spPr>
              <a:xfrm>
                <a:off x="4274820" y="1371600"/>
                <a:ext cx="16687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≤30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63637-FA77-4485-9F8A-20EDA5C7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20" y="1371600"/>
                <a:ext cx="1668780" cy="246221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7F036692-0D2D-4F08-88DC-BF1B100B62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180" y="2423160"/>
                <a:ext cx="4358640" cy="33239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To receive the lower frequency signal (the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,) 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We can set the first local oscillator frequency to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𝐼𝐹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=2+50=52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To receive the higher frequency we can set the local oscillator frequency to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𝐼𝐹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=30+50=80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8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range of frequencies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is given by 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52 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≤80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7F036692-0D2D-4F08-88DC-BF1B100B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423160"/>
                <a:ext cx="4358640" cy="3323987"/>
              </a:xfrm>
              <a:prstGeom prst="rect">
                <a:avLst/>
              </a:prstGeom>
              <a:blipFill>
                <a:blip r:embed="rId7"/>
                <a:stretch>
                  <a:fillRect l="-3357" t="-2385" r="-3217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32AC0888-1D97-402E-BD1B-1E678B3AD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7280" y="3009900"/>
                <a:ext cx="4023360" cy="32624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Also we can set the local oscillator frequency according to receive the lower frequency to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𝐼𝐹</m:t>
                            </m:r>
                            <m:r>
                              <a:rPr lang="en-US" sz="16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=|2−50|=48 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60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To receive the higher frequency we can set the local oscillator frequency to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  <m:r>
                          <a:rPr lang="en-US" sz="1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𝐼𝐹</m:t>
                            </m:r>
                            <m:r>
                              <a:rPr lang="en-US" sz="16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16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−50|=</m:t>
                    </m:r>
                    <m:r>
                      <a:rPr lang="en-US" sz="16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6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6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range of frequencies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is given by </a:t>
                </a:r>
              </a:p>
              <a:p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≤48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32AC0888-1D97-402E-BD1B-1E678B3AD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0" y="3009900"/>
                <a:ext cx="4023360" cy="3262432"/>
              </a:xfrm>
              <a:prstGeom prst="rect">
                <a:avLst/>
              </a:prstGeom>
              <a:blipFill>
                <a:blip r:embed="rId8"/>
                <a:stretch>
                  <a:fillRect l="-3485" t="-2430" r="-3485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2618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F8E4-0D95-4DD9-8E7F-CCFCB40B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809A84-426C-4ECB-971D-94571978835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0520" y="1318260"/>
                <a:ext cx="3992880" cy="830997"/>
              </a:xfrm>
            </p:spPr>
            <p:txBody>
              <a:bodyPr/>
              <a:lstStyle/>
              <a:p>
                <a:r>
                  <a:rPr lang="en-US" sz="1800" dirty="0"/>
                  <a:t>For the double conversion receiver shown below find the range of frequencies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809A84-426C-4ECB-971D-945719788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0520" y="1318260"/>
                <a:ext cx="3992880" cy="830997"/>
              </a:xfrm>
              <a:blipFill>
                <a:blip r:embed="rId2"/>
                <a:stretch>
                  <a:fillRect l="-3359" t="-9489" r="-351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70C9B-8FF0-4705-915F-D68C0638B96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D1A86-2635-43C8-A3BC-50F42071D2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1DA4A-4209-448F-B746-AA919C12C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80" y="1501140"/>
            <a:ext cx="4639720" cy="1544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29696-D2CC-48B6-BBFA-1F445EE36AD0}"/>
                  </a:ext>
                </a:extLst>
              </p:cNvPr>
              <p:cNvSpPr txBox="1"/>
              <p:nvPr/>
            </p:nvSpPr>
            <p:spPr>
              <a:xfrm>
                <a:off x="7010400" y="1394460"/>
                <a:ext cx="10210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29696-D2CC-48B6-BBFA-1F445EE3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94460"/>
                <a:ext cx="1021080" cy="246221"/>
              </a:xfrm>
              <a:prstGeom prst="rect">
                <a:avLst/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C0DF83-7C4B-4791-950E-586B85FF9A16}"/>
                  </a:ext>
                </a:extLst>
              </p:cNvPr>
              <p:cNvSpPr txBox="1"/>
              <p:nvPr/>
            </p:nvSpPr>
            <p:spPr>
              <a:xfrm>
                <a:off x="5867400" y="1371600"/>
                <a:ext cx="1104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C0DF83-7C4B-4791-950E-586B85FF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71600"/>
                <a:ext cx="1104900" cy="246221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63637-FA77-4485-9F8A-20EDA5C72A9B}"/>
                  </a:ext>
                </a:extLst>
              </p:cNvPr>
              <p:cNvSpPr txBox="1"/>
              <p:nvPr/>
            </p:nvSpPr>
            <p:spPr>
              <a:xfrm>
                <a:off x="4274820" y="1371600"/>
                <a:ext cx="16687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≤30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63637-FA77-4485-9F8A-20EDA5C7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20" y="1371600"/>
                <a:ext cx="1668780" cy="246221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7F036692-0D2D-4F08-88DC-BF1B100B62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180" y="2423160"/>
                <a:ext cx="4358640" cy="166199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The second local oscillator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kern="0" dirty="0">
                    <a:solidFill>
                      <a:sysClr val="windowText" lastClr="000000"/>
                    </a:solidFill>
                  </a:rPr>
                  <a:t> can be set to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𝐼𝐹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𝐼𝐹</m:t>
                        </m:r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=50+10=60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800" b="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1800" kern="0" dirty="0">
                    <a:solidFill>
                      <a:sysClr val="windowText" lastClr="000000"/>
                    </a:solidFill>
                  </a:rPr>
                  <a:t>Or it can be set to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𝐼𝐹</m:t>
                            </m:r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𝐼𝐹</m:t>
                            </m:r>
                            <m:r>
                              <a:rPr lang="en-US" sz="18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50−10</m:t>
                        </m:r>
                      </m:e>
                    </m:d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=40 </m:t>
                    </m:r>
                    <m:r>
                      <a:rPr lang="en-US" sz="18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7F036692-0D2D-4F08-88DC-BF1B100B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423160"/>
                <a:ext cx="4358640" cy="1661993"/>
              </a:xfrm>
              <a:prstGeom prst="rect">
                <a:avLst/>
              </a:prstGeom>
              <a:blipFill>
                <a:blip r:embed="rId7"/>
                <a:stretch>
                  <a:fillRect l="-3357" t="-4779" r="-1119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6127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902A-18C7-4D47-B56D-D7B26E01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58B658-B2A6-4364-B790-11CB5FD0B5E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4691849" cy="1538883"/>
              </a:xfrm>
            </p:spPr>
            <p:txBody>
              <a:bodyPr/>
              <a:lstStyle/>
              <a:p>
                <a:r>
                  <a:rPr lang="en-US" sz="2000" dirty="0"/>
                  <a:t>For the AM signal shown below find the modulation index and the efficiency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𝑊𝑎𝑡𝑡</m:t>
                    </m:r>
                  </m:oMath>
                </a14:m>
                <a:r>
                  <a:rPr lang="en-US" sz="2000" dirty="0"/>
                  <a:t>, the carrier amplitude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the system resistance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58B658-B2A6-4364-B790-11CB5FD0B5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4691849" cy="1538883"/>
              </a:xfrm>
              <a:blipFill>
                <a:blip r:embed="rId2"/>
                <a:stretch>
                  <a:fillRect l="-3117" t="-4762" r="-3247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88EAC-BDEF-4C34-B4FA-CDB6095EC59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950C6-DD0D-457D-8436-9D65F46792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369CA-1B96-44F2-AA69-B69D8EBCB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145" y="1296139"/>
            <a:ext cx="3983855" cy="2987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A8AE03-8169-44F5-A8FF-AC9F0C155536}"/>
                  </a:ext>
                </a:extLst>
              </p:cNvPr>
              <p:cNvSpPr txBox="1"/>
              <p:nvPr/>
            </p:nvSpPr>
            <p:spPr>
              <a:xfrm>
                <a:off x="5157925" y="1509204"/>
                <a:ext cx="9410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A8AE03-8169-44F5-A8FF-AC9F0C15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25" y="1509204"/>
                <a:ext cx="94103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BC0E5-0304-486F-9B99-A8D0CC6F2278}"/>
                  </a:ext>
                </a:extLst>
              </p:cNvPr>
              <p:cNvSpPr txBox="1"/>
              <p:nvPr/>
            </p:nvSpPr>
            <p:spPr>
              <a:xfrm>
                <a:off x="5692065" y="1954567"/>
                <a:ext cx="9410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3.9 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BC0E5-0304-486F-9B99-A8D0CC6F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65" y="1954567"/>
                <a:ext cx="94103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7280704D-0624-455B-99E9-519206B1AC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13" y="3159044"/>
                <a:ext cx="4691849" cy="20398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285750" indent="-285750" algn="just">
                  <a:buFont typeface="Wingdings" panose="05000000000000000000" pitchFamily="2" charset="2"/>
                  <a:buChar char="q"/>
                  <a:defRPr sz="28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u="sng" kern="0" dirty="0">
                    <a:solidFill>
                      <a:srgbClr val="FF0066"/>
                    </a:solidFill>
                  </a:rPr>
                  <a:t>Solution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kern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kern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𝑚𝑎𝑔</m:t>
                        </m:r>
                      </m:num>
                      <m:den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𝑚𝑎𝑔</m:t>
                        </m:r>
                      </m:den>
                    </m:f>
                    <m:r>
                      <a:rPr lang="en-US" sz="2000" b="0" i="1" kern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7−3.9</m:t>
                        </m:r>
                      </m:num>
                      <m:den>
                        <m:r>
                          <a:rPr lang="en-US" sz="2000" b="0" i="1" kern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7+3.9</m:t>
                        </m:r>
                      </m:den>
                    </m:f>
                    <m:r>
                      <a:rPr lang="en-US" sz="2000" b="0" i="1" kern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=0.284</m:t>
                    </m:r>
                  </m:oMath>
                </a14:m>
                <a:endParaRPr lang="en-US" sz="2000" b="0" kern="0" dirty="0">
                  <a:solidFill>
                    <a:srgbClr val="211D1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kern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kern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 b="0" i="1" kern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kern="0" smtClean="0">
                                    <a:solidFill>
                                      <a:srgbClr val="211D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211D1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000" b="0" i="1" kern="0" smtClean="0">
                                    <a:solidFill>
                                      <a:srgbClr val="211D1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kern="0" smtClean="0">
                                <a:solidFill>
                                  <a:srgbClr val="211D1E"/>
                                </a:solidFill>
                                <a:latin typeface="Cambria Math" panose="02040503050406030204" pitchFamily="18" charset="0"/>
                              </a:rPr>
                              <m:t>2×1</m:t>
                            </m:r>
                          </m:den>
                        </m:f>
                      </m:den>
                    </m:f>
                    <m:r>
                      <a:rPr lang="en-US" sz="2000" b="0" i="1" kern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=7.4%</m:t>
                    </m:r>
                  </m:oMath>
                </a14:m>
                <a:endParaRPr lang="en-US" sz="2000" b="0" kern="0" dirty="0">
                  <a:solidFill>
                    <a:srgbClr val="211D1E"/>
                  </a:solidFill>
                </a:endParaRPr>
              </a:p>
              <a:p>
                <a:endParaRPr lang="en-US" sz="2000" b="0" kern="0" dirty="0">
                  <a:solidFill>
                    <a:srgbClr val="211D1E"/>
                  </a:solidFill>
                </a:endParaRPr>
              </a:p>
              <a:p>
                <a:endParaRPr lang="en-US" sz="2000" kern="0" dirty="0">
                  <a:solidFill>
                    <a:srgbClr val="211D1E"/>
                  </a:solidFill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7280704D-0624-455B-99E9-519206B1A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3" y="3159044"/>
                <a:ext cx="4691849" cy="2039854"/>
              </a:xfrm>
              <a:prstGeom prst="rect">
                <a:avLst/>
              </a:prstGeom>
              <a:blipFill>
                <a:blip r:embed="rId6"/>
                <a:stretch>
                  <a:fillRect l="-3121" t="-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9037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9D32-6488-434D-8A28-3400F537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Quadrature multiplexing/demultiplexing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C2E24-29E1-4593-9790-642446B290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FF5BC-949F-4F97-A77D-E978EC24A5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87</a:t>
            </a:fld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F986657-CB40-497F-9891-C7630991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48" y="1692442"/>
            <a:ext cx="3615671" cy="20376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00103B5-FAAF-416A-A128-E3791948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639" y="4074469"/>
            <a:ext cx="4950961" cy="2182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55312C-DE74-4C10-A83F-3CEF8D3C72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77340"/>
                <a:ext cx="4034901" cy="3077766"/>
              </a:xfrm>
            </p:spPr>
            <p:txBody>
              <a:bodyPr/>
              <a:lstStyle/>
              <a:p>
                <a:r>
                  <a:rPr lang="en-US" sz="2000" dirty="0"/>
                  <a:t>Quadrature multiplexing is a multiplexing method that can be used to transmit two different signals operating at the same frequency without interfering with each other</a:t>
                </a:r>
              </a:p>
              <a:p>
                <a:r>
                  <a:rPr lang="en-US" sz="2000" dirty="0"/>
                  <a:t>Quadrature multiplexing uses two orthogonal carriers</a:t>
                </a:r>
              </a:p>
              <a:p>
                <a:r>
                  <a:rPr lang="en-US" sz="2000" dirty="0"/>
                  <a:t>The carriers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US" sz="2000" dirty="0"/>
                  <a:t> out of phase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55312C-DE74-4C10-A83F-3CEF8D3C7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77340"/>
                <a:ext cx="4034901" cy="3077766"/>
              </a:xfrm>
              <a:blipFill>
                <a:blip r:embed="rId4"/>
                <a:stretch>
                  <a:fillRect l="-3625" t="-2376" r="-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0315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9D32-6488-434D-8A28-3400F537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07996"/>
          </a:xfrm>
        </p:spPr>
        <p:txBody>
          <a:bodyPr/>
          <a:lstStyle/>
          <a:p>
            <a:r>
              <a:rPr lang="en-US" sz="3600" dirty="0"/>
              <a:t>Quadrature multiplexing/demultiplexing principle of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C2E24-29E1-4593-9790-642446B290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FF5BC-949F-4F97-A77D-E978EC24A5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88</a:t>
            </a:fld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F986657-CB40-497F-9891-C7630991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19" y="1694480"/>
            <a:ext cx="3615671" cy="2037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55312C-DE74-4C10-A83F-3CEF8D3C72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0500" y="1577340"/>
                <a:ext cx="5600700" cy="4099071"/>
              </a:xfrm>
            </p:spPr>
            <p:txBody>
              <a:bodyPr/>
              <a:lstStyle/>
              <a:p>
                <a:r>
                  <a:rPr lang="en-US" sz="1600" dirty="0"/>
                  <a:t>The principle of operation can be understood from the following equations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/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55312C-DE74-4C10-A83F-3CEF8D3C7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" y="1577340"/>
                <a:ext cx="5600700" cy="4099071"/>
              </a:xfrm>
              <a:blipFill>
                <a:blip r:embed="rId3"/>
                <a:stretch>
                  <a:fillRect l="-2067" t="-1637" r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979B9B-55A4-4A59-A40C-EAAF00B2DDFD}"/>
              </a:ext>
            </a:extLst>
          </p:cNvPr>
          <p:cNvCxnSpPr>
            <a:cxnSpLocks/>
          </p:cNvCxnSpPr>
          <p:nvPr/>
        </p:nvCxnSpPr>
        <p:spPr>
          <a:xfrm flipV="1">
            <a:off x="3398520" y="3001167"/>
            <a:ext cx="1228593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EF39BD-73C2-4C66-82E8-80143BC2245E}"/>
              </a:ext>
            </a:extLst>
          </p:cNvPr>
          <p:cNvSpPr txBox="1"/>
          <p:nvPr/>
        </p:nvSpPr>
        <p:spPr>
          <a:xfrm>
            <a:off x="3773815" y="2800607"/>
            <a:ext cx="17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Canceled by the LPF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F7C05-AC6D-4260-9B5B-2E224AF61DB2}"/>
              </a:ext>
            </a:extLst>
          </p:cNvPr>
          <p:cNvCxnSpPr>
            <a:cxnSpLocks/>
          </p:cNvCxnSpPr>
          <p:nvPr/>
        </p:nvCxnSpPr>
        <p:spPr>
          <a:xfrm>
            <a:off x="2990850" y="3464287"/>
            <a:ext cx="1021966" cy="29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EB073B-B958-4EDB-B4A2-2598E0913F9A}"/>
              </a:ext>
            </a:extLst>
          </p:cNvPr>
          <p:cNvCxnSpPr>
            <a:cxnSpLocks/>
          </p:cNvCxnSpPr>
          <p:nvPr/>
        </p:nvCxnSpPr>
        <p:spPr>
          <a:xfrm flipV="1">
            <a:off x="4465320" y="3396356"/>
            <a:ext cx="971550" cy="30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4EFBEB-0310-4A8D-A155-B306CACE50BD}"/>
              </a:ext>
            </a:extLst>
          </p:cNvPr>
          <p:cNvSpPr txBox="1"/>
          <p:nvPr/>
        </p:nvSpPr>
        <p:spPr>
          <a:xfrm>
            <a:off x="5436870" y="3214745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D5B619-3D09-47F1-9883-31B305292EBB}"/>
              </a:ext>
            </a:extLst>
          </p:cNvPr>
          <p:cNvCxnSpPr>
            <a:cxnSpLocks/>
          </p:cNvCxnSpPr>
          <p:nvPr/>
        </p:nvCxnSpPr>
        <p:spPr>
          <a:xfrm flipV="1">
            <a:off x="2990850" y="4720101"/>
            <a:ext cx="1228593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BD126B-15C9-4690-A3BA-223A38287BFA}"/>
              </a:ext>
            </a:extLst>
          </p:cNvPr>
          <p:cNvSpPr txBox="1"/>
          <p:nvPr/>
        </p:nvSpPr>
        <p:spPr>
          <a:xfrm>
            <a:off x="3328169" y="4430795"/>
            <a:ext cx="17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Canceled by the LPF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94BD7B-961A-4E06-8D51-03681E01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79" y="3818687"/>
            <a:ext cx="2952750" cy="2419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D30A436-FE36-4308-8A80-676537F3E538}"/>
              </a:ext>
            </a:extLst>
          </p:cNvPr>
          <p:cNvSpPr txBox="1"/>
          <p:nvPr/>
        </p:nvSpPr>
        <p:spPr>
          <a:xfrm>
            <a:off x="2908945" y="3703390"/>
            <a:ext cx="17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Canceled by the LPF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5B5838-CB2B-463F-B6B5-A75F5BDB5010}"/>
              </a:ext>
            </a:extLst>
          </p:cNvPr>
          <p:cNvCxnSpPr>
            <a:cxnSpLocks/>
          </p:cNvCxnSpPr>
          <p:nvPr/>
        </p:nvCxnSpPr>
        <p:spPr>
          <a:xfrm flipV="1">
            <a:off x="4572134" y="5051283"/>
            <a:ext cx="971550" cy="30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B03FBF-4930-4701-A7D9-AAB500D23A38}"/>
              </a:ext>
            </a:extLst>
          </p:cNvPr>
          <p:cNvSpPr txBox="1"/>
          <p:nvPr/>
        </p:nvSpPr>
        <p:spPr>
          <a:xfrm>
            <a:off x="5543684" y="4875116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77DAC4-950A-46F8-B0C0-634AD01BE608}"/>
              </a:ext>
            </a:extLst>
          </p:cNvPr>
          <p:cNvCxnSpPr>
            <a:cxnSpLocks/>
          </p:cNvCxnSpPr>
          <p:nvPr/>
        </p:nvCxnSpPr>
        <p:spPr>
          <a:xfrm>
            <a:off x="2990850" y="5174317"/>
            <a:ext cx="1116330" cy="33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46C5AD-EEA7-450A-AE13-D1CC459A1531}"/>
              </a:ext>
            </a:extLst>
          </p:cNvPr>
          <p:cNvSpPr txBox="1"/>
          <p:nvPr/>
        </p:nvSpPr>
        <p:spPr>
          <a:xfrm>
            <a:off x="3147946" y="5445822"/>
            <a:ext cx="17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Canceled by the LPF</a:t>
            </a:r>
          </a:p>
        </p:txBody>
      </p:sp>
    </p:spTree>
    <p:extLst>
      <p:ext uri="{BB962C8B-B14F-4D97-AF65-F5344CB8AC3E}">
        <p14:creationId xmlns:p14="http://schemas.microsoft.com/office/powerpoint/2010/main" val="12548930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2E84-F00C-42FC-BF42-38CC44FB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/>
          <a:lstStyle/>
          <a:p>
            <a:r>
              <a:rPr lang="en-US" sz="4000" dirty="0"/>
              <a:t>Product modulator (multiplier circuit)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BB89-71B8-4476-980A-653343E0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46860"/>
            <a:ext cx="8229600" cy="2215991"/>
          </a:xfrm>
        </p:spPr>
        <p:txBody>
          <a:bodyPr/>
          <a:lstStyle/>
          <a:p>
            <a:r>
              <a:rPr lang="en-US" sz="2400" dirty="0"/>
              <a:t>It is possible to construct a multiplier circuit by using either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The chopper modulator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Balanced modulator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Using a non-linear device such as diodes</a:t>
            </a:r>
          </a:p>
          <a:p>
            <a:r>
              <a:rPr lang="en-US" sz="2400" dirty="0"/>
              <a:t>Each of these circuit will be illustrated in the next few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CB273-3665-4F98-8EE5-C510D04043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0F03D-A94E-419E-BB85-7FC8FE096E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2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731E-3617-4862-B60C-C9FD5E1C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327660D-9DDB-4482-BCD6-9E8F4E156C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1066800"/>
                <a:ext cx="8229600" cy="243618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Now if the signal is modulated on a carrier whose frequency is 100 MHz, then the wavelength would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The antenna length would be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which is a reasonable length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327660D-9DDB-4482-BCD6-9E8F4E156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066800"/>
                <a:ext cx="8229600" cy="2436180"/>
              </a:xfrm>
              <a:blipFill>
                <a:blip r:embed="rId2"/>
                <a:stretch>
                  <a:fillRect l="-2148" t="-3500" r="-2222" b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DC64E-2DB6-452B-B6F4-01F0BB9A80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B2F7-A8F2-4C37-ACA7-E77FBE0DF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449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2E84-F00C-42FC-BF42-38CC44FB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31106"/>
          </a:xfrm>
        </p:spPr>
        <p:txBody>
          <a:bodyPr/>
          <a:lstStyle/>
          <a:p>
            <a:r>
              <a:rPr lang="en-US" sz="4000" dirty="0"/>
              <a:t>Product modulator (multiplier circuit) chopper modulator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BB89-71B8-4476-980A-653343E0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46860"/>
            <a:ext cx="8229600" cy="369332"/>
          </a:xfrm>
        </p:spPr>
        <p:txBody>
          <a:bodyPr/>
          <a:lstStyle/>
          <a:p>
            <a:r>
              <a:rPr lang="en-US" sz="2400" dirty="0"/>
              <a:t>The chopper modulator is illustrated by the following figure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CB273-3665-4F98-8EE5-C510D04043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0F03D-A94E-419E-BB85-7FC8FE096E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D70114-2942-4349-BBAF-B16ECF25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3177">
            <a:off x="2315511" y="1943007"/>
            <a:ext cx="4512976" cy="40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20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2E84-F00C-42FC-BF42-38CC44FB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846659"/>
          </a:xfrm>
        </p:spPr>
        <p:txBody>
          <a:bodyPr/>
          <a:lstStyle/>
          <a:p>
            <a:r>
              <a:rPr lang="en-US" sz="4000" dirty="0"/>
              <a:t>Product modulator (multiplier circuit) balanced modulator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BB89-71B8-4476-980A-653343E0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46860"/>
            <a:ext cx="4594194" cy="923330"/>
          </a:xfrm>
        </p:spPr>
        <p:txBody>
          <a:bodyPr/>
          <a:lstStyle/>
          <a:p>
            <a:r>
              <a:rPr lang="en-US" sz="2000" dirty="0"/>
              <a:t>The balanced or double balanced modulator is the most widely used modulator in communication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CB273-3665-4F98-8EE5-C510D04043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44745-1348-424E-B656-2392B692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493281"/>
            <a:ext cx="4010025" cy="2943225"/>
          </a:xfrm>
          <a:prstGeom prst="rect">
            <a:avLst/>
          </a:prstGeom>
        </p:spPr>
      </p:pic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A2C641D2-4B66-43B9-81E5-4E83B9F3B1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19A5DCF-AE97-490C-9B68-7C42AEE4AE71}"/>
                  </a:ext>
                </a:extLst>
              </p14:cNvPr>
              <p14:cNvContentPartPr/>
              <p14:nvPr/>
            </p14:nvContentPartPr>
            <p14:xfrm>
              <a:off x="6489720" y="2171520"/>
              <a:ext cx="1613160" cy="254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19A5DCF-AE97-490C-9B68-7C42AEE4A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360" y="2162160"/>
                <a:ext cx="163188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198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2E84-F00C-42FC-BF42-38CC44FB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846659"/>
          </a:xfrm>
        </p:spPr>
        <p:txBody>
          <a:bodyPr/>
          <a:lstStyle/>
          <a:p>
            <a:r>
              <a:rPr lang="en-US" sz="4000" dirty="0"/>
              <a:t>Balanced modulator principle of operation</a:t>
            </a:r>
            <a:br>
              <a:rPr lang="en-US" sz="4000" dirty="0"/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A5DBB89-71B8-4476-980A-653343E0D7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199" y="1546860"/>
                <a:ext cx="5363677" cy="4678204"/>
              </a:xfrm>
            </p:spPr>
            <p:txBody>
              <a:bodyPr/>
              <a:lstStyle/>
              <a:p>
                <a:r>
                  <a:rPr lang="en-US" sz="1900" dirty="0"/>
                  <a:t>During the positive half cycle of the carrier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 are forward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900" dirty="0"/>
                  <a:t> are reverse biased</a:t>
                </a:r>
              </a:p>
              <a:p>
                <a:r>
                  <a:rPr lang="en-US" sz="1900" b="0" dirty="0"/>
                  <a:t>Point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900" dirty="0"/>
                  <a:t> is at zero potential while point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900" dirty="0"/>
                  <a:t> is an open circuit (not connected).</a:t>
                </a:r>
              </a:p>
              <a:p>
                <a:r>
                  <a:rPr lang="en-US" sz="1900" dirty="0"/>
                  <a:t>The current generated by the message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900" dirty="0"/>
                  <a:t> flows upward as shown in the upper figure</a:t>
                </a:r>
              </a:p>
              <a:p>
                <a:r>
                  <a:rPr lang="en-US" sz="1900" dirty="0"/>
                  <a:t>In the negative half cycle of the carrier,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900" dirty="0"/>
                  <a:t> are forward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 are reversed.</a:t>
                </a:r>
              </a:p>
              <a:p>
                <a:r>
                  <a:rPr lang="en-US" sz="1900" dirty="0"/>
                  <a:t>Point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900" dirty="0"/>
                  <a:t> is not connected in the circuit, while point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900" dirty="0"/>
                  <a:t> is at ground potential</a:t>
                </a:r>
              </a:p>
              <a:p>
                <a:r>
                  <a:rPr lang="en-US" sz="1900" dirty="0"/>
                  <a:t>The current flow in the circuit downward as illustrated in the bottom figure</a:t>
                </a:r>
              </a:p>
              <a:p>
                <a:r>
                  <a:rPr lang="en-US" sz="1900" dirty="0"/>
                  <a:t>These actions means that the signal is completely multiplied by the carrier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A5DBB89-71B8-4476-980A-653343E0D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546860"/>
                <a:ext cx="5363677" cy="4678204"/>
              </a:xfrm>
              <a:blipFill>
                <a:blip r:embed="rId2"/>
                <a:stretch>
                  <a:fillRect l="-2500" t="-1825" r="-2727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CB273-3665-4F98-8EE5-C510D04043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B7C6DFD-0B47-4A89-84C7-3A6F50DF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7" y="1160900"/>
            <a:ext cx="2865923" cy="2103492"/>
          </a:xfrm>
          <a:prstGeom prst="rect">
            <a:avLst/>
          </a:prstGeom>
        </p:spPr>
      </p:pic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A2C641D2-4B66-43B9-81E5-4E83B9F3B1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92</a:t>
            </a:fld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3A46B81-5126-41FD-9558-64D2C8AA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98" y="3866202"/>
            <a:ext cx="2865923" cy="21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64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2E84-F00C-42FC-BF42-38CC44FB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31106"/>
          </a:xfrm>
        </p:spPr>
        <p:txBody>
          <a:bodyPr/>
          <a:lstStyle/>
          <a:p>
            <a:r>
              <a:rPr lang="en-US" sz="4000" dirty="0"/>
              <a:t>Product modulator (multiplier circuit) using nonlinear devices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BB89-71B8-4476-980A-653343E0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46859"/>
            <a:ext cx="3269848" cy="2154436"/>
          </a:xfrm>
        </p:spPr>
        <p:txBody>
          <a:bodyPr/>
          <a:lstStyle/>
          <a:p>
            <a:r>
              <a:rPr lang="en-US" sz="2000" dirty="0"/>
              <a:t>It is also possible to design the modulator by using the circuit arrangement shown below</a:t>
            </a:r>
          </a:p>
          <a:p>
            <a:r>
              <a:rPr lang="en-US" sz="2000" dirty="0"/>
              <a:t>The theory of operation can be understood by the following equations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CB273-3665-4F98-8EE5-C510D04043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0F03D-A94E-419E-BB85-7FC8FE096E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992D9-A32A-4255-ADFE-5275EC94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81" y="1633988"/>
            <a:ext cx="5296319" cy="2310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B3D4C-389B-45DF-8E94-2283B220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121" y="3978248"/>
            <a:ext cx="2341699" cy="753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943CE-D587-40C4-BCE6-F12D7B7F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04" y="4423925"/>
            <a:ext cx="4121396" cy="69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22B975-A34A-4C3F-96E2-7E6CACAEF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54" y="3920178"/>
            <a:ext cx="4153346" cy="503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6B5AFD-5E0B-4DC9-84E2-83ED929DC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41" y="5626765"/>
            <a:ext cx="3865944" cy="668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BA3616-A7AE-411D-BF95-D119EF4965CD}"/>
                  </a:ext>
                </a:extLst>
              </p:cNvPr>
              <p:cNvSpPr txBox="1"/>
              <p:nvPr/>
            </p:nvSpPr>
            <p:spPr>
              <a:xfrm>
                <a:off x="450603" y="5224012"/>
                <a:ext cx="6841447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resulting output voltage is given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BA3616-A7AE-411D-BF95-D119EF49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3" y="5224012"/>
                <a:ext cx="6841447" cy="404983"/>
              </a:xfrm>
              <a:prstGeom prst="rect">
                <a:avLst/>
              </a:prstGeom>
              <a:blipFill>
                <a:blip r:embed="rId7"/>
                <a:stretch>
                  <a:fillRect l="-802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55FDAB-6F74-4C1A-9353-5D9A48FC6B5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576577" y="5862197"/>
            <a:ext cx="1058540" cy="368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FDECF0-05A6-42AE-80C4-57944979C8C2}"/>
              </a:ext>
            </a:extLst>
          </p:cNvPr>
          <p:cNvSpPr txBox="1"/>
          <p:nvPr/>
        </p:nvSpPr>
        <p:spPr>
          <a:xfrm>
            <a:off x="4635117" y="5708308"/>
            <a:ext cx="397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removed by the LC bandpass filter</a:t>
            </a:r>
          </a:p>
        </p:txBody>
      </p:sp>
    </p:spTree>
    <p:extLst>
      <p:ext uri="{BB962C8B-B14F-4D97-AF65-F5344CB8AC3E}">
        <p14:creationId xmlns:p14="http://schemas.microsoft.com/office/powerpoint/2010/main" val="41376961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DF93-D62E-4FF7-84E3-4273BE34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FBBE-798A-40E6-A8B1-359EB3CB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158480" cy="1538883"/>
          </a:xfrm>
        </p:spPr>
        <p:txBody>
          <a:bodyPr/>
          <a:lstStyle/>
          <a:p>
            <a:r>
              <a:rPr lang="en-US" sz="2000" dirty="0"/>
              <a:t>In synchronous, coherent detector, the local oscillator must be completely synchronized with the carrier in the receiver</a:t>
            </a:r>
          </a:p>
          <a:p>
            <a:r>
              <a:rPr lang="en-US" sz="2000" dirty="0"/>
              <a:t>Synchronization can be achieved by several methods such as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The use of pilot carrier system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The use of phased locked loop (PLL)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31133-F020-4C5F-938D-481C010D24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E664-5FB5-48BD-B665-D1DACE5B81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18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DF93-D62E-4FF7-84E3-4273BE34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354217"/>
          </a:xfrm>
        </p:spPr>
        <p:txBody>
          <a:bodyPr/>
          <a:lstStyle/>
          <a:p>
            <a:r>
              <a:rPr lang="en-US" dirty="0"/>
              <a:t>Carrier synchronization-phase locked loop (PLL)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FBBE-798A-40E6-A8B1-359EB3CB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7955280" cy="615553"/>
          </a:xfrm>
        </p:spPr>
        <p:txBody>
          <a:bodyPr/>
          <a:lstStyle/>
          <a:p>
            <a:r>
              <a:rPr lang="en-US" sz="2000" dirty="0"/>
              <a:t>To maintain synchronization using the phase locked loop, we might use the system illustrated by the following block diagram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31133-F020-4C5F-938D-481C010D24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E664-5FB5-48BD-B665-D1DACE5B81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FBB9E-3923-444E-BC22-C6572F49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99206"/>
            <a:ext cx="6136640" cy="36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9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38006</TotalTime>
  <Words>7749</Words>
  <Application>Microsoft Office PowerPoint</Application>
  <PresentationFormat>On-screen Show (4:3)</PresentationFormat>
  <Paragraphs>928</Paragraphs>
  <Slides>95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Calibri</vt:lpstr>
      <vt:lpstr>Cambria Math</vt:lpstr>
      <vt:lpstr>Times New Roman</vt:lpstr>
      <vt:lpstr>Wingdings</vt:lpstr>
      <vt:lpstr>Office Theme</vt:lpstr>
      <vt:lpstr> Principle of communications</vt:lpstr>
      <vt:lpstr>Textbook and/or References</vt:lpstr>
      <vt:lpstr>Course Objectives</vt:lpstr>
      <vt:lpstr>Learning Outcomes and Competences</vt:lpstr>
      <vt:lpstr>Contact information's</vt:lpstr>
      <vt:lpstr>Topics to be covered</vt:lpstr>
      <vt:lpstr>Topics to be covered</vt:lpstr>
      <vt:lpstr>Why we need modulation</vt:lpstr>
      <vt:lpstr>Why we need modulation</vt:lpstr>
      <vt:lpstr>Why we need modulation</vt:lpstr>
      <vt:lpstr>Base band and pass band signal</vt:lpstr>
      <vt:lpstr>Modulation</vt:lpstr>
      <vt:lpstr>Amplitude modulation Double side band suppressed carrier modulation (DSB_SC)</vt:lpstr>
      <vt:lpstr>Time domain representation of DSB_SC</vt:lpstr>
      <vt:lpstr>Demodulation of DSB_SC signal</vt:lpstr>
      <vt:lpstr>Demodulation of DSB_SC signal</vt:lpstr>
      <vt:lpstr>Demodulation of DSB_SC signal</vt:lpstr>
      <vt:lpstr>Time domain representation of DSB_SC (demodulation) </vt:lpstr>
      <vt:lpstr>Carrier synchronization-phase error ∆θ</vt:lpstr>
      <vt:lpstr>Carrier synchronization-phase error ∆θ</vt:lpstr>
      <vt:lpstr>Carrier synchronization frequency error ∆ω</vt:lpstr>
      <vt:lpstr>Carrier synchronization-frequency error ∆ω</vt:lpstr>
      <vt:lpstr>Synchronous coherent detector</vt:lpstr>
      <vt:lpstr>Amplitude modulation (DSB_LC) or simply AM modulation</vt:lpstr>
      <vt:lpstr>Time domain representation of DSB_LC (AM signal)</vt:lpstr>
      <vt:lpstr>AM modulation large signal notes</vt:lpstr>
      <vt:lpstr>Modulation index m</vt:lpstr>
      <vt:lpstr>AM modulated signal for various  values of m</vt:lpstr>
      <vt:lpstr>Measurements of the modulation index from the modulated signal envelope</vt:lpstr>
      <vt:lpstr>Carrier, side band power and efficiency of AM modulation</vt:lpstr>
      <vt:lpstr>Carrier, side band power and efficiency of AM modulation</vt:lpstr>
      <vt:lpstr>AM example</vt:lpstr>
      <vt:lpstr>AM Example 2</vt:lpstr>
      <vt:lpstr>AM Example 2</vt:lpstr>
      <vt:lpstr>Generation of AM modulated signal</vt:lpstr>
      <vt:lpstr>Generation of AM modulated signal</vt:lpstr>
      <vt:lpstr>Demodulation of AM signals</vt:lpstr>
      <vt:lpstr>Demodulation of AM signals-envelope detector</vt:lpstr>
      <vt:lpstr>Demodulation of AM signals-envelope detector</vt:lpstr>
      <vt:lpstr>Demodulation of AM signals-synchronous detector</vt:lpstr>
      <vt:lpstr>Demodulation of AM signals-square law device</vt:lpstr>
      <vt:lpstr>Demodulation of AM signals-square law device</vt:lpstr>
      <vt:lpstr>Advantageous and disadvantageous of AM (DSB_LC) modulation</vt:lpstr>
      <vt:lpstr>Advantageous and disadvantageous of synchronous (DSB_SC) modulation</vt:lpstr>
      <vt:lpstr>Frequency division multiplexing FDM</vt:lpstr>
      <vt:lpstr>Frequency division multiplexing FDM graphical representation</vt:lpstr>
      <vt:lpstr>Frequency division multiplexing FDM demodulation schemes</vt:lpstr>
      <vt:lpstr>Frequency division multiplexing FDM demodulation schemes</vt:lpstr>
      <vt:lpstr>Superheterdoyne receiver principle of operation</vt:lpstr>
      <vt:lpstr>Superheterdoyne receiver principle of operation</vt:lpstr>
      <vt:lpstr>Commercial AM radio</vt:lpstr>
      <vt:lpstr>Superheterodyne receiver image problem</vt:lpstr>
      <vt:lpstr>Image problem example</vt:lpstr>
      <vt:lpstr>Image problem example</vt:lpstr>
      <vt:lpstr>Superheterodyne receiver example</vt:lpstr>
      <vt:lpstr>Superheterodyne receiver example</vt:lpstr>
      <vt:lpstr>Solving the image problem</vt:lpstr>
      <vt:lpstr>Solving the image problem</vt:lpstr>
      <vt:lpstr>Single side band (SSB)  modulation</vt:lpstr>
      <vt:lpstr>SSB modulation graphical approach</vt:lpstr>
      <vt:lpstr>Generation of SSB</vt:lpstr>
      <vt:lpstr>Generation of SSB by using side band filter (frequency discrimination)</vt:lpstr>
      <vt:lpstr>Generation of SSB by using Hilbert transform (phase discrimination)</vt:lpstr>
      <vt:lpstr>Generation of SSB by using Hilbert transform mathematical approach</vt:lpstr>
      <vt:lpstr>Generation of SSB by using Hilbert transform mathematical approach</vt:lpstr>
      <vt:lpstr>SSB-LC</vt:lpstr>
      <vt:lpstr>Demodulation of SSB signals</vt:lpstr>
      <vt:lpstr>Vestigial Side Band modulation VSB</vt:lpstr>
      <vt:lpstr>Vestigial Side Band modulation VSB</vt:lpstr>
      <vt:lpstr>Generation (modulation of VSB)</vt:lpstr>
      <vt:lpstr>Detection(Demodulation of VSB-SC)</vt:lpstr>
      <vt:lpstr>Detection(Demodulation of VSB-LC)</vt:lpstr>
      <vt:lpstr>SSB_LC example</vt:lpstr>
      <vt:lpstr>Example 1</vt:lpstr>
      <vt:lpstr>Example 1 </vt:lpstr>
      <vt:lpstr>Example 1 </vt:lpstr>
      <vt:lpstr>Example 2</vt:lpstr>
      <vt:lpstr>Example 3</vt:lpstr>
      <vt:lpstr>Example 3</vt:lpstr>
      <vt:lpstr>Example 4</vt:lpstr>
      <vt:lpstr>Example 5 </vt:lpstr>
      <vt:lpstr>Example 5 </vt:lpstr>
      <vt:lpstr>Example 5 </vt:lpstr>
      <vt:lpstr>Example 6</vt:lpstr>
      <vt:lpstr>Example 6</vt:lpstr>
      <vt:lpstr>Example 7</vt:lpstr>
      <vt:lpstr>Quadrature multiplexing/demultiplexing</vt:lpstr>
      <vt:lpstr>Quadrature multiplexing/demultiplexing principle of operation</vt:lpstr>
      <vt:lpstr>Product modulator (multiplier circuit) </vt:lpstr>
      <vt:lpstr>Product modulator (multiplier circuit) chopper modulator </vt:lpstr>
      <vt:lpstr>Product modulator (multiplier circuit) balanced modulator </vt:lpstr>
      <vt:lpstr>Balanced modulator principle of operation </vt:lpstr>
      <vt:lpstr>Product modulator (multiplier circuit) using nonlinear devices</vt:lpstr>
      <vt:lpstr>Carrier synchronization</vt:lpstr>
      <vt:lpstr>Carrier synchronization-phase locked loop (PLL)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kamel</dc:creator>
  <cp:lastModifiedBy>Falah Mohammed</cp:lastModifiedBy>
  <cp:revision>261</cp:revision>
  <dcterms:created xsi:type="dcterms:W3CDTF">2018-01-19T22:57:58Z</dcterms:created>
  <dcterms:modified xsi:type="dcterms:W3CDTF">2021-02-04T07:37:09Z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2018-01-19T00:00:00Z</vt:filetime>
  </property>
</Properties>
</file>