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4"/>
  </p:notesMasterIdLst>
  <p:handoutMasterIdLst>
    <p:handoutMasterId r:id="rId35"/>
  </p:handoutMasterIdLst>
  <p:sldIdLst>
    <p:sldId id="378" r:id="rId3"/>
    <p:sldId id="319" r:id="rId4"/>
    <p:sldId id="346" r:id="rId5"/>
    <p:sldId id="320" r:id="rId6"/>
    <p:sldId id="379" r:id="rId7"/>
    <p:sldId id="347" r:id="rId8"/>
    <p:sldId id="349" r:id="rId9"/>
    <p:sldId id="350" r:id="rId10"/>
    <p:sldId id="348" r:id="rId11"/>
    <p:sldId id="351" r:id="rId12"/>
    <p:sldId id="353" r:id="rId13"/>
    <p:sldId id="354" r:id="rId14"/>
    <p:sldId id="355" r:id="rId15"/>
    <p:sldId id="352" r:id="rId16"/>
    <p:sldId id="358" r:id="rId17"/>
    <p:sldId id="360" r:id="rId18"/>
    <p:sldId id="359" r:id="rId19"/>
    <p:sldId id="357" r:id="rId20"/>
    <p:sldId id="362" r:id="rId21"/>
    <p:sldId id="363" r:id="rId22"/>
    <p:sldId id="365" r:id="rId23"/>
    <p:sldId id="366" r:id="rId24"/>
    <p:sldId id="368" r:id="rId25"/>
    <p:sldId id="369" r:id="rId26"/>
    <p:sldId id="370" r:id="rId27"/>
    <p:sldId id="367" r:id="rId28"/>
    <p:sldId id="372" r:id="rId29"/>
    <p:sldId id="371" r:id="rId30"/>
    <p:sldId id="375" r:id="rId31"/>
    <p:sldId id="376" r:id="rId32"/>
    <p:sldId id="377" r:id="rId3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97" autoAdjust="0"/>
    <p:restoredTop sz="86447" autoAdjust="0"/>
  </p:normalViewPr>
  <p:slideViewPr>
    <p:cSldViewPr>
      <p:cViewPr varScale="1">
        <p:scale>
          <a:sx n="63" d="100"/>
          <a:sy n="63" d="100"/>
        </p:scale>
        <p:origin x="948" y="60"/>
      </p:cViewPr>
      <p:guideLst>
        <p:guide orient="horz" pos="2160"/>
        <p:guide pos="2880"/>
      </p:guideLst>
    </p:cSldViewPr>
  </p:slideViewPr>
  <p:outlineViewPr>
    <p:cViewPr>
      <p:scale>
        <a:sx n="33" d="100"/>
        <a:sy n="33" d="100"/>
      </p:scale>
      <p:origin x="0" y="25260"/>
    </p:cViewPr>
  </p:outlineViewPr>
  <p:notesTextViewPr>
    <p:cViewPr>
      <p:scale>
        <a:sx n="1" d="1"/>
        <a:sy n="1" d="1"/>
      </p:scale>
      <p:origin x="0" y="0"/>
    </p:cViewPr>
  </p:notesTextViewPr>
  <p:notesViewPr>
    <p:cSldViewPr>
      <p:cViewPr varScale="1">
        <p:scale>
          <a:sx n="81" d="100"/>
          <a:sy n="81" d="100"/>
        </p:scale>
        <p:origin x="-1980"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D8D874E-E9D5-433B-A149-BDF6BFDD40A8}" type="datetimeFigureOut">
              <a:rPr lang="en-US" smtClean="0"/>
              <a:t>2/25/2021</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A051F04-9E25-42C3-8BC5-EC2E8469D95E}" type="datetimeFigureOut">
              <a:rPr lang="en-US" smtClean="0"/>
              <a:t>2/25/2021</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presentation contains mathematical equations, you may need to check that your computer has the following installed:</a:t>
            </a:r>
          </a:p>
          <a:p>
            <a:r>
              <a:rPr lang="en-US" dirty="0"/>
              <a:t>1) Math Type Plugin</a:t>
            </a:r>
          </a:p>
          <a:p>
            <a:r>
              <a:rPr lang="en-US" dirty="0"/>
              <a:t>2) Math Player (free versions available)</a:t>
            </a:r>
          </a:p>
          <a:p>
            <a:r>
              <a:rPr lang="en-US" dirty="0"/>
              <a:t>3) NVDA Reader (free versions available)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420405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we dissect our basic equation in this manner, it helps to emphasize the relationships between these cost elements.  That understanding of the relationships will provide a greater understanding of the concepts that follow such as breakeven.  We can look at these relationships in three ways (methods).  The Equation Method and the Contribution Margin method are two of the three methods.  You see them on this slide. We’ll discuss the graph method a bit later.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75644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work on a CVP problem</a:t>
            </a:r>
            <a:r>
              <a:rPr lang="en-US" baseline="0" dirty="0"/>
              <a:t> for Tiny’s Cabinets.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79984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CM method (</a:t>
            </a:r>
            <a:r>
              <a:rPr lang="en-US" altLang="en-US" sz="1200" b="1" cap="all" dirty="0">
                <a:ln w="500">
                  <a:solidFill>
                    <a:srgbClr val="B13F9A">
                      <a:shade val="20000"/>
                      <a:satMod val="120000"/>
                    </a:srgbClr>
                  </a:solidFill>
                </a:ln>
                <a:solidFill>
                  <a:prstClr val="black"/>
                </a:solidFill>
              </a:rPr>
              <a:t>[(SP X Q) – (VC X q)] – FC = oi), </a:t>
            </a:r>
            <a:r>
              <a:rPr lang="en-US" altLang="en-US" sz="1200" b="0" cap="none" dirty="0">
                <a:ln>
                  <a:noFill/>
                </a:ln>
                <a:solidFill>
                  <a:schemeClr val="tx1"/>
                </a:solidFill>
              </a:rPr>
              <a:t>we</a:t>
            </a:r>
            <a:r>
              <a:rPr lang="en-US" altLang="en-US" sz="1200" b="0" cap="none" baseline="0" dirty="0">
                <a:ln>
                  <a:noFill/>
                </a:ln>
                <a:solidFill>
                  <a:schemeClr val="tx1"/>
                </a:solidFill>
              </a:rPr>
              <a:t> learn that </a:t>
            </a:r>
            <a:r>
              <a:rPr lang="en-US" altLang="en-US" sz="1200" b="0" cap="none" baseline="0" dirty="0" err="1">
                <a:ln>
                  <a:noFill/>
                </a:ln>
                <a:solidFill>
                  <a:schemeClr val="tx1"/>
                </a:solidFill>
              </a:rPr>
              <a:t>Tiny’s</a:t>
            </a:r>
            <a:r>
              <a:rPr lang="en-US" altLang="en-US" sz="1200" b="0" cap="none" baseline="0" dirty="0">
                <a:ln>
                  <a:noFill/>
                </a:ln>
                <a:solidFill>
                  <a:schemeClr val="tx1"/>
                </a:solidFill>
              </a:rPr>
              <a:t> OI would be $5,000</a:t>
            </a:r>
            <a:endParaRPr lang="en-US" sz="1200" b="1"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66310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slide, we are using the contribution margin equation to calculate the breakeven point.  That is the point at which CM = FC and Operating Income is zero.</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8493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a:t>Breakeven is the point at which a firm has no profit or loss.  It can be calculated in terms of unit sales or dollars (revenue).  In both cases, the numerator will be fixed costs.  To calculate breakeven in units, divide fixed costs by contribution margin PER UNIT.  To calculate breakeven in sales dollars, divide fixed costs by contribution margin percentage.</a:t>
            </a:r>
          </a:p>
          <a:p>
            <a:pPr defTabSz="939363">
              <a:defRPr/>
            </a:pPr>
            <a:r>
              <a:rPr lang="en-US" altLang="en-US" dirty="0"/>
              <a:t>To confirm your calculations, 80</a:t>
            </a:r>
            <a:r>
              <a:rPr lang="en-US" altLang="en-US" baseline="0" dirty="0"/>
              <a:t> x $250 = $20,000, the amount of </a:t>
            </a:r>
            <a:r>
              <a:rPr lang="en-US" altLang="en-US" baseline="0" dirty="0" err="1"/>
              <a:t>Tiny’s</a:t>
            </a:r>
            <a:r>
              <a:rPr lang="en-US" altLang="en-US" baseline="0" dirty="0"/>
              <a:t> fixed costs.</a:t>
            </a: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64685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a:t>Breakeven is the point at which a firm has no profit or loss.  It can be calculated in terms of unit sales or dollars (revenue).  In both cases, the numerator will be fixed costs.  To calculate breakeven in units, divide fixed costs by contribution margin PER UNIT.  To calculate breakeven in sales dollars, divide fixed costs by contribution margin percentage.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659457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formula as a profit planning tool is very powerful.</a:t>
            </a:r>
            <a:r>
              <a:rPr lang="en-US" baseline="0" dirty="0"/>
              <a:t>  Here we see that if Tiny wants to make $30,000 Operating Income, he needs to sell 200 units.  This knowledge provides him with valuable information about his business.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147160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from the textbook</a:t>
            </a:r>
            <a:r>
              <a:rPr lang="en-US" baseline="0" dirty="0"/>
              <a:t> that we have three related ways, we called them methods, to think about and model the CVP relationships.</a:t>
            </a:r>
          </a:p>
          <a:p>
            <a:r>
              <a:rPr lang="en-US" baseline="0" dirty="0"/>
              <a:t>The graph method helps managers visualize the relationship between units sold and operating income over a wide range of quantities.</a:t>
            </a:r>
          </a:p>
          <a:p>
            <a:r>
              <a:rPr lang="en-US" baseline="0" dirty="0"/>
              <a:t>Caption:  A PV graph shows how changes in the quantity of units sold affect operating income.  This exhibit is the PV graph or GMAT Success where fixed costs are $2,000, Selling price is $200 and Variable cost per unit is $120.</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984491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our chapter so far, we’ve been assuming that nonoperating revenues and nonoperating expenses are zero.  For purposes of this income tax illustration, we will continue that assumption.  </a:t>
            </a:r>
          </a:p>
          <a:p>
            <a:pPr eaLnBrk="1" hangingPunct="1">
              <a:spcBef>
                <a:spcPct val="0"/>
              </a:spcBef>
            </a:pPr>
            <a:r>
              <a:rPr lang="en-US" altLang="en-US" dirty="0"/>
              <a:t>We’ve been ignoring the effect of income taxes thus far but must now recognize that in many companies, managers’ income targets are expressed in terms of net income rather than operating income.</a:t>
            </a:r>
          </a:p>
          <a:p>
            <a:pPr eaLnBrk="1" hangingPunct="1">
              <a:spcBef>
                <a:spcPct val="0"/>
              </a:spcBef>
            </a:pPr>
            <a:r>
              <a:rPr lang="en-US" altLang="en-US" dirty="0"/>
              <a:t>The key is to convert target net income into the corresponding target operating income which is what we use in our CVP formulae.</a:t>
            </a:r>
          </a:p>
          <a:p>
            <a:pPr eaLnBrk="1" hangingPunct="1">
              <a:spcBef>
                <a:spcPct val="0"/>
              </a:spcBef>
            </a:pPr>
            <a:r>
              <a:rPr lang="en-US" altLang="en-US" dirty="0"/>
              <a:t>The conversion formula, also shown on this slide, is net income divided by (1 – tax rate) = operating income.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131663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$30,000 / 65% = $46,154</a:t>
            </a:r>
          </a:p>
          <a:p>
            <a:r>
              <a:rPr lang="en-US" dirty="0"/>
              <a:t>To</a:t>
            </a:r>
            <a:r>
              <a:rPr lang="en-US" baseline="0" dirty="0"/>
              <a:t> check, go through the formulas for breakeven plus target profit:</a:t>
            </a:r>
          </a:p>
          <a:p>
            <a:r>
              <a:rPr lang="en-US" baseline="0" dirty="0"/>
              <a:t>$66,154/$250 = 265 units</a:t>
            </a:r>
          </a:p>
          <a:p>
            <a:r>
              <a:rPr lang="en-US" baseline="0" dirty="0"/>
              <a:t>265 x $250 = $66,250</a:t>
            </a:r>
          </a:p>
          <a:p>
            <a:endParaRPr lang="en-US" baseline="0" dirty="0"/>
          </a:p>
          <a:p>
            <a:r>
              <a:rPr lang="en-US" baseline="0" dirty="0"/>
              <a:t>Differences due to rounding.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91913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eaLnBrk="0" fontAlgn="base" hangingPunct="0">
              <a:spcBef>
                <a:spcPct val="30000"/>
              </a:spcBef>
              <a:spcAft>
                <a:spcPct val="0"/>
              </a:spcAft>
              <a:defRPr/>
            </a:pPr>
            <a:r>
              <a:rPr lang="en-US" b="0" dirty="0"/>
              <a:t>Slide 2 is list of textbook LO numbers and statements</a:t>
            </a: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CVP</a:t>
            </a:r>
            <a:r>
              <a:rPr lang="en-US" baseline="0" dirty="0"/>
              <a:t> can be a powerful tool when put to work with various decisions that have to be made.  Instead of guessing whether $5,000 spent on advertising will improve Operating Income, Tiny can make some assumptions, then make a decision based on that information.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8840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change</a:t>
            </a:r>
            <a:r>
              <a:rPr lang="en-US" baseline="0" dirty="0"/>
              <a:t> one of our assumptions and then do the same analysis.  This ability to quickly change the assumptions and rework the formula allows managers to view an entire array of possibilities as they decide how to proceed.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6810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CVP analysis can be used in a wide variety of decision making processes.</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72860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CVP analysis is used in many decisions.  It is used to decide whether</a:t>
            </a:r>
            <a:r>
              <a:rPr lang="en-US" baseline="0" dirty="0"/>
              <a:t> or not to advertise, whether or not to increase or decrease prices.  Sensitivity analysis is a what-if technique we use to examine how an outcome will change if the original predicted data are not achieved or if an underlying assumption changes.  This type of analysis can answer, for an example, the question:  What will operating income be if the quantity of units sold decreases by 5% from the original prediction?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092207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margin of safety is an aspect of sensitivity analysis that answers the specific question:  if budgeted revenues are currently above breakeven, how far can they fall before the breakeven point is reached.</a:t>
            </a:r>
          </a:p>
          <a:p>
            <a:r>
              <a:rPr lang="en-US" dirty="0"/>
              <a:t>The answer to this question gives managers information they can use to take action and potentially prevent a fall in revenues below breakeven.</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424294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MOS as a ratio removes the size of the firm from the output.</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452232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structure is simply the relationship of</a:t>
            </a:r>
            <a:r>
              <a:rPr lang="en-US" baseline="0" dirty="0"/>
              <a:t> fixed costs and variable costs relative to total costs.  Managers make strategic decisions that affect the structure and that information is, of course, used in the CVP analysis we’ve been learning about.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548339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 to calculate operating leverage</a:t>
            </a:r>
            <a:r>
              <a:rPr lang="en-US" baseline="0" dirty="0"/>
              <a:t> is Contribution Margin / Operating Income.  Note that the difference between these two values is our fixed cost.</a:t>
            </a:r>
          </a:p>
          <a:p>
            <a:endParaRPr lang="en-US" baseline="0" dirty="0"/>
          </a:p>
          <a:p>
            <a:r>
              <a:rPr lang="en-US" baseline="0" dirty="0"/>
              <a:t>Organizations with a high proportion of fixed costs in their cost structure are said to have high operating leverage.  In this type of cost structure, small decreases in sales result in large decreases in operating income.</a:t>
            </a:r>
          </a:p>
          <a:p>
            <a:endParaRPr lang="en-US" baseline="0" dirty="0"/>
          </a:p>
          <a:p>
            <a:r>
              <a:rPr lang="en-US" baseline="0" dirty="0"/>
              <a:t>It is helpful at this point to remember what fixed costs are and how they behave.  They are costs that do not change, in the short run, with the level of sales.  The costs will exist regardless of the sales level, within the relevant range.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979545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leverage is more than just an indication of the cost structure.  It can also be used to estimate the change in operating income that will result from a change in sales.  To do so, take the operating leverage times the percentage change in sales.  The result will be the expected percentage change in operating income.</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902625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been contemplating a business with one product and, therefore, one contribution margin.  More usually, a company has multiple products with varying contribution margins.  We can still use th</a:t>
            </a:r>
            <a:r>
              <a:rPr lang="en-US" baseline="0" dirty="0"/>
              <a:t>e tools of CVP analysis but instead of using the contribution margin for the one product, we will use an average contribution margin.</a:t>
            </a:r>
          </a:p>
          <a:p>
            <a:r>
              <a:rPr lang="en-US" baseline="0" dirty="0"/>
              <a:t>The average CM is calculated based on a defined product mix.  In other words, the CM is determined based on a specific relationship of sales of product 1 to total sales, sales of product 2 to total sales, etc.  If that relationship of sales changes, so will our average CM.</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21636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eaLnBrk="0" fontAlgn="base" hangingPunct="0">
              <a:spcBef>
                <a:spcPct val="30000"/>
              </a:spcBef>
              <a:spcAft>
                <a:spcPct val="0"/>
              </a:spcAft>
              <a:defRPr/>
            </a:pPr>
            <a:r>
              <a:rPr lang="en-US" b="0" dirty="0"/>
              <a:t>Slide 3</a:t>
            </a:r>
            <a:r>
              <a:rPr lang="en-US" b="0" baseline="0" dirty="0"/>
              <a:t> continues the </a:t>
            </a:r>
            <a:r>
              <a:rPr lang="en-US" b="0" dirty="0"/>
              <a:t>list of textbook LO numbers and statements</a:t>
            </a: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a:t>
            </a:fld>
            <a:endParaRPr lang="en-US" dirty="0"/>
          </a:p>
        </p:txBody>
      </p:sp>
    </p:spTree>
    <p:extLst>
      <p:ext uri="{BB962C8B-B14F-4D97-AF65-F5344CB8AC3E}">
        <p14:creationId xmlns:p14="http://schemas.microsoft.com/office/powerpoint/2010/main" val="170734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CVP,</a:t>
            </a:r>
            <a:r>
              <a:rPr lang="en-US" baseline="0" dirty="0"/>
              <a:t> though more prevalent for manufacturing and merchandising companies, is certainly useful for service and not-for-profits as well.</a:t>
            </a:r>
          </a:p>
          <a:p>
            <a:endParaRPr lang="en-US" baseline="0" dirty="0"/>
          </a:p>
          <a:p>
            <a:r>
              <a:rPr lang="en-US" baseline="0" dirty="0"/>
              <a:t>The challenge is to focus on a measure of output which is generally going to be different from the measure of “units sold” that we’ve been dealing with so far.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75801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CVP is an abbreviation for Cost Volume Profit.  This is an analysis tool that managers use to understand how profits will change as units sold, variable costs, fixed costs,</a:t>
            </a:r>
            <a:r>
              <a:rPr lang="en-US" baseline="0" dirty="0"/>
              <a:t> selling price, or some combination of these, change.</a:t>
            </a:r>
          </a:p>
          <a:p>
            <a:r>
              <a:rPr lang="en-US" baseline="0" dirty="0"/>
              <a:t>CVP is about the relationship among these elements.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376794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1, we illustrated the five-step decision-making process we see here.</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96029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conduct a CVP analysis, we need to correctly distinguish fixed from variable costs, recognizing</a:t>
            </a:r>
            <a:r>
              <a:rPr lang="en-US" baseline="0" dirty="0"/>
              <a:t> that whether a cost is variable or fixed depends on the time period within which a decision will be made and also on the cost object.  Additional assumptions followed in a CVP analysis are explored on this slide and the next slide.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02565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6 foundational assumptions used in CVP analysis.  Here are the final two.</a:t>
            </a: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44513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equations express the CVP relationships.  To make good decisions using CVP analysis, we must understand these relationships.</a:t>
            </a:r>
          </a:p>
          <a:p>
            <a:r>
              <a:rPr lang="en-US" baseline="0" dirty="0"/>
              <a:t>Contribution Margin can also be obtained by multiplying contribution margin per unit by the number of units sold.</a:t>
            </a:r>
          </a:p>
          <a:p>
            <a:r>
              <a:rPr lang="en-US" baseline="0" dirty="0"/>
              <a:t>Contribution Margin per Unit can be obtained by taking contribution margin divided by number of units sold.</a:t>
            </a:r>
          </a:p>
          <a:p>
            <a:r>
              <a:rPr lang="en-US" baseline="0" dirty="0"/>
              <a:t>Contribution margin percentage can also be obtained by contribution margin per unit divided by selling price.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43482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one of the basic formulas from the prior slide, we can calculate contribution margin by subtracting</a:t>
            </a:r>
            <a:r>
              <a:rPr lang="en-US" baseline="0" dirty="0"/>
              <a:t> variable costs from revenue.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274816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1EEC334B-0193-42E4-8D59-56810711D196}" type="datetime1">
              <a:rPr lang="en-US" smtClean="0"/>
              <a:t>2/25/2021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2" name="Date Placeholder 1"/>
          <p:cNvSpPr>
            <a:spLocks noGrp="1"/>
          </p:cNvSpPr>
          <p:nvPr>
            <p:ph type="dt" sz="half" idx="10"/>
          </p:nvPr>
        </p:nvSpPr>
        <p:spPr/>
        <p:txBody>
          <a:bodyPr/>
          <a:lstStyle>
            <a:lvl1pPr>
              <a:defRPr>
                <a:solidFill>
                  <a:schemeClr val="tx1"/>
                </a:solidFill>
              </a:defRPr>
            </a:lvl1pPr>
          </a:lstStyle>
          <a:p>
            <a:fld id="{3AC82FA8-68ED-44B9-AB89-E8A16A0DD66A}" type="datetime1">
              <a:rPr lang="en-US" smtClean="0"/>
              <a:t>2/25/2021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5" name="Picture 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A9DF6EFB-3F44-496C-A842-1E0B3D3B975A}" type="datetimeFigureOut">
              <a:rPr lang="en-US" smtClean="0"/>
              <a:pPr/>
              <a:t>2/25/2021</a:t>
            </a:fld>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31036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FAB6944-8C02-4B20-B0AA-891658543E2C}" type="datetime1">
              <a:rPr lang="en-US" smtClean="0"/>
              <a:t>2/25/2021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55844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88D46458-8A45-4664-9F80-C06F194D1C11}" type="datetime1">
              <a:rPr lang="en-US" smtClean="0"/>
              <a:t>2/25/2021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28982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24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B29AD930-DAF4-4544-9F96-2E0B2DCD6EFF}" type="datetime1">
              <a:rPr lang="en-US" smtClean="0"/>
              <a:t>2/25/2021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80038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EEF604B1-765F-45AA-A171-7233A4163C0E}" type="datetime1">
              <a:rPr lang="en-US" smtClean="0"/>
              <a:t>2/25/2021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91852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01C80FD3-FFB9-4C8D-B659-4F8471E6647E}" type="datetime1">
              <a:rPr lang="en-US" smtClean="0"/>
              <a:t>2/25/2021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31535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46250570-ECE2-48E6-BCEC-119A658FD60E}" type="datetime1">
              <a:rPr lang="en-US" smtClean="0"/>
              <a:t>2/25/2021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2" name="TextBox 11"/>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325927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775468-395A-4F77-B53D-5807151D8AC4}" type="datetime1">
              <a:rPr lang="en-US" smtClean="0"/>
              <a:t>2/25/2021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990611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964868-39F0-49A6-82BD-178C14600D9C}" type="datetime1">
              <a:rPr lang="en-US" smtClean="0"/>
              <a:t>2/25/2021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29095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1"/>
          </p:nvPr>
        </p:nvSpPr>
        <p:spPr/>
        <p:txBody>
          <a:bodyPr/>
          <a:lstStyle/>
          <a:p>
            <a:fld id="{BA8F344D-63AF-490F-A225-2D729AE0A377}" type="datetime1">
              <a:rPr lang="en-US" smtClean="0"/>
              <a:t>2/25/2021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99CF03E-DAA5-4F96-9F1F-C0F357F9D395}" type="datetime1">
              <a:rPr lang="en-US" smtClean="0"/>
              <a:t>2/25/2021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00883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5E16662B-7A18-4880-B2BD-24D6C2F5E0CA}" type="datetime1">
              <a:rPr lang="en-US" smtClean="0"/>
              <a:t>2/25/2021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7" name="TextBox 6"/>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076492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FA3"/>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1"/>
          </p:nvPr>
        </p:nvSpPr>
        <p:spPr/>
        <p:txBody>
          <a:bodyPr/>
          <a:lstStyle>
            <a:lvl1pPr>
              <a:defRPr/>
            </a:lvl1pPr>
          </a:lstStyle>
          <a:p>
            <a:pPr>
              <a:defRPr/>
            </a:pPr>
            <a:fld id="{6670715B-4465-4100-A145-45746CF7DE3A}" type="slidenum">
              <a:rPr lang="en-US"/>
              <a:pPr>
                <a:defRPr/>
              </a:pPr>
              <a:t>‹#›</a:t>
            </a:fld>
            <a:endParaRPr lang="en-US" dirty="0"/>
          </a:p>
        </p:txBody>
      </p:sp>
    </p:spTree>
    <p:extLst>
      <p:ext uri="{BB962C8B-B14F-4D97-AF65-F5344CB8AC3E}">
        <p14:creationId xmlns:p14="http://schemas.microsoft.com/office/powerpoint/2010/main" val="3045928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1"/>
          </p:nvPr>
        </p:nvSpPr>
        <p:spPr/>
        <p:txBody>
          <a:bodyPr/>
          <a:lstStyle>
            <a:lvl1pPr>
              <a:defRPr/>
            </a:lvl1pPr>
          </a:lstStyle>
          <a:p>
            <a:pPr>
              <a:defRPr/>
            </a:pPr>
            <a:fld id="{89E0F49A-3581-4627-A690-D3EEA9FC4E3F}" type="slidenum">
              <a:rPr lang="en-US"/>
              <a:pPr>
                <a:defRPr/>
              </a:pPr>
              <a:t>‹#›</a:t>
            </a:fld>
            <a:endParaRPr lang="en-US" dirty="0"/>
          </a:p>
        </p:txBody>
      </p:sp>
    </p:spTree>
    <p:extLst>
      <p:ext uri="{BB962C8B-B14F-4D97-AF65-F5344CB8AC3E}">
        <p14:creationId xmlns:p14="http://schemas.microsoft.com/office/powerpoint/2010/main" val="390009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19627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1"/>
          </p:nvPr>
        </p:nvSpPr>
        <p:spPr/>
        <p:txBody>
          <a:bodyPr/>
          <a:lstStyle/>
          <a:p>
            <a:fld id="{DFB4AAE5-54CB-428F-8DC6-DA1EF11BE22D}" type="datetime1">
              <a:rPr lang="en-US" smtClean="0"/>
              <a:t>2/25/2021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9" name="Date Placeholder 3"/>
          <p:cNvSpPr>
            <a:spLocks noGrp="1"/>
          </p:cNvSpPr>
          <p:nvPr>
            <p:ph type="dt" sz="half" idx="10"/>
          </p:nvPr>
        </p:nvSpPr>
        <p:spPr>
          <a:xfrm>
            <a:off x="6335713" y="113072"/>
            <a:ext cx="2133600" cy="182880"/>
          </a:xfrm>
        </p:spPr>
        <p:txBody>
          <a:bodyPr/>
          <a:lstStyle/>
          <a:p>
            <a:fld id="{A69C80C3-ED3E-4952-8595-844A9C143F9B}" type="datetime1">
              <a:rPr lang="en-US" smtClean="0"/>
              <a:t>2/25/2021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72C982CC-7775-4BFC-9B0B-99F909C1973D}" type="datetime1">
              <a:rPr lang="en-US" smtClean="0"/>
              <a:t>2/25/2021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2" name="Date Placeholder 1"/>
          <p:cNvSpPr>
            <a:spLocks noGrp="1"/>
          </p:cNvSpPr>
          <p:nvPr>
            <p:ph type="dt" sz="half" idx="10"/>
          </p:nvPr>
        </p:nvSpPr>
        <p:spPr/>
        <p:txBody>
          <a:bodyPr/>
          <a:lstStyle>
            <a:lvl1pPr>
              <a:defRPr>
                <a:solidFill>
                  <a:schemeClr val="tx1"/>
                </a:solidFill>
              </a:defRPr>
            </a:lvl1pPr>
          </a:lstStyle>
          <a:p>
            <a:fld id="{9BC3B630-7AE5-4351-B9D8-6709D86BFC80}" type="datetime1">
              <a:rPr lang="en-US" smtClean="0"/>
              <a:t>2/25/2021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685800" y="3505200"/>
            <a:ext cx="48768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DB2579FE-D821-463C-97EE-7D38FC64B1AE}" type="datetime1">
              <a:rPr lang="en-US" smtClean="0"/>
              <a:t>2/25/2021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B3D34241-71EA-4523-9B1D-427AE5C4D03D}" type="datetime1">
              <a:rPr lang="en-US" smtClean="0"/>
              <a:t>2/25/2021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3" name="Date Placeholder 2"/>
          <p:cNvSpPr>
            <a:spLocks noGrp="1"/>
          </p:cNvSpPr>
          <p:nvPr>
            <p:ph type="dt" sz="half" idx="10"/>
          </p:nvPr>
        </p:nvSpPr>
        <p:spPr/>
        <p:txBody>
          <a:bodyPr/>
          <a:lstStyle/>
          <a:p>
            <a:fld id="{922AC102-97F6-47C6-9BC0-17F4416B9321}" type="datetime1">
              <a:rPr lang="en-US" smtClean="0"/>
              <a:t>2/25/2021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BCD15D2D-DC80-451B-A720-4ACDCFC42A85}" type="datetime1">
              <a:rPr lang="en-US" smtClean="0"/>
              <a:t>2/25/2021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sldNum="0" hdr="0" dt="0"/>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B9544A98-833B-44D6-883E-8490CDFFD75F}" type="datetime1">
              <a:rPr lang="en-US" smtClean="0"/>
              <a:t>2/25/2021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0747887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546628"/>
          </a:xfrm>
        </p:spPr>
        <p:txBody>
          <a:bodyPr/>
          <a:lstStyle/>
          <a:p>
            <a:r>
              <a:rPr lang="en-US" sz="3600" dirty="0"/>
              <a:t>Cost Accounting </a:t>
            </a:r>
            <a:endParaRPr lang="en-US" sz="3600" dirty="0">
              <a:latin typeface="+mj-lt"/>
            </a:endParaRPr>
          </a:p>
        </p:txBody>
      </p:sp>
      <p:sp>
        <p:nvSpPr>
          <p:cNvPr id="4" name="Text Placeholder 4"/>
          <p:cNvSpPr>
            <a:spLocks noGrp="1"/>
          </p:cNvSpPr>
          <p:nvPr>
            <p:ph type="body" sz="quarter" idx="13"/>
          </p:nvPr>
        </p:nvSpPr>
        <p:spPr>
          <a:xfrm>
            <a:off x="609600" y="914400"/>
            <a:ext cx="8229600" cy="478970"/>
          </a:xfrm>
        </p:spPr>
        <p:txBody>
          <a:bodyPr/>
          <a:lstStyle/>
          <a:p>
            <a:r>
              <a:rPr lang="en-IN" sz="2400" dirty="0"/>
              <a:t>Sixteenth Edition</a:t>
            </a:r>
            <a:endParaRPr lang="en-US" sz="2400" dirty="0"/>
          </a:p>
        </p:txBody>
      </p:sp>
      <p:pic>
        <p:nvPicPr>
          <p:cNvPr id="9" name="Picture 2" descr="Front Cover: Horngren's Cost Accounting: A Managerial Emphasis; 16th Edition; by Datar;  Raj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53589"/>
            <a:ext cx="3657600" cy="431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5"/>
          <p:cNvSpPr>
            <a:spLocks noGrp="1"/>
          </p:cNvSpPr>
          <p:nvPr>
            <p:ph type="body" sz="quarter" idx="14"/>
          </p:nvPr>
        </p:nvSpPr>
        <p:spPr/>
        <p:txBody>
          <a:bodyPr/>
          <a:lstStyle/>
          <a:p>
            <a:pPr algn="ctr"/>
            <a:r>
              <a:rPr lang="en-US" sz="3200" b="1" dirty="0"/>
              <a:t>Chapter 3</a:t>
            </a:r>
          </a:p>
        </p:txBody>
      </p:sp>
      <p:sp>
        <p:nvSpPr>
          <p:cNvPr id="2" name="Text Placeholder 1"/>
          <p:cNvSpPr>
            <a:spLocks noGrp="1"/>
          </p:cNvSpPr>
          <p:nvPr>
            <p:ph type="body" sz="quarter" idx="15"/>
          </p:nvPr>
        </p:nvSpPr>
        <p:spPr/>
        <p:txBody>
          <a:bodyPr/>
          <a:lstStyle/>
          <a:p>
            <a:pPr algn="ctr"/>
            <a:r>
              <a:rPr lang="en-US" sz="2400" dirty="0"/>
              <a:t>Cost-Volume-Profit Analysis</a:t>
            </a:r>
          </a:p>
        </p:txBody>
      </p:sp>
      <p:sp>
        <p:nvSpPr>
          <p:cNvPr id="3" name="Text Placeholder 2"/>
          <p:cNvSpPr>
            <a:spLocks noGrp="1"/>
          </p:cNvSpPr>
          <p:nvPr>
            <p:ph type="body" sz="quarter" idx="16"/>
          </p:nvPr>
        </p:nvSpPr>
        <p:spPr>
          <a:xfrm>
            <a:off x="2286000" y="6400800"/>
            <a:ext cx="6629400" cy="328746"/>
          </a:xfrm>
        </p:spPr>
        <p:txBody>
          <a:bodyPr/>
          <a:lstStyle/>
          <a:p>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2016, 2015 Pearson Education, Inc. All Rights Reserved.</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3806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More CVP Relationships</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dirty="0"/>
              <a:t>Manipulation of the basic equations (prior slide) yields an extremely important and powerful tool called Contribution Margin.</a:t>
            </a:r>
          </a:p>
          <a:p>
            <a:pPr marL="0" indent="0">
              <a:buNone/>
            </a:pPr>
            <a:r>
              <a:rPr lang="en-US" sz="2400" b="1" dirty="0"/>
              <a:t>Contribution margin equals revenue less variable costs.</a:t>
            </a:r>
          </a:p>
          <a:p>
            <a:pPr marL="0" indent="0">
              <a:buNone/>
            </a:pPr>
            <a:r>
              <a:rPr lang="en-US" sz="2400" b="1" dirty="0"/>
              <a:t>Contribution margin per unit equals unit selling price less unit variable costs, but can also be determined by taking contribution margin divided by number of units sold</a:t>
            </a:r>
          </a:p>
        </p:txBody>
      </p:sp>
    </p:spTree>
    <p:extLst>
      <p:ext uri="{BB962C8B-B14F-4D97-AF65-F5344CB8AC3E}">
        <p14:creationId xmlns:p14="http://schemas.microsoft.com/office/powerpoint/2010/main" val="252563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85800" y="228600"/>
            <a:ext cx="7772400" cy="1466851"/>
          </a:xfrm>
        </p:spPr>
        <p:txBody>
          <a:bodyPr/>
          <a:lstStyle/>
          <a:p>
            <a:r>
              <a:rPr lang="en-US" dirty="0">
                <a:latin typeface="+mj-lt"/>
              </a:rPr>
              <a:t>Cost-Volume-Profit Equation and Contribution Margin Methods</a:t>
            </a:r>
            <a:endParaRPr lang="en-US" b="1" dirty="0">
              <a:latin typeface="+mj-lt"/>
            </a:endParaRPr>
          </a:p>
        </p:txBody>
      </p:sp>
      <p:sp>
        <p:nvSpPr>
          <p:cNvPr id="3" name="Text Box 1"/>
          <p:cNvSpPr>
            <a:spLocks noGrp="1"/>
          </p:cNvSpPr>
          <p:nvPr>
            <p:ph type="body" idx="1"/>
          </p:nvPr>
        </p:nvSpPr>
        <p:spPr>
          <a:xfrm>
            <a:off x="685800" y="1981200"/>
            <a:ext cx="7794627" cy="4191000"/>
          </a:xfrm>
        </p:spPr>
        <p:txBody>
          <a:bodyPr>
            <a:noAutofit/>
          </a:bodyPr>
          <a:lstStyle/>
          <a:p>
            <a:pPr marL="0" indent="0">
              <a:buNone/>
            </a:pPr>
            <a:r>
              <a:rPr lang="en-US" sz="2200" cap="all" dirty="0">
                <a:ln w="500">
                  <a:solidFill>
                    <a:srgbClr val="B13F9A">
                      <a:shade val="20000"/>
                      <a:satMod val="120000"/>
                    </a:srgbClr>
                  </a:solidFill>
                </a:ln>
                <a:solidFill>
                  <a:schemeClr val="tx1"/>
                </a:solidFill>
              </a:rPr>
              <a:t>Equation METHOD:  REVENUE - VARIABLE costs - FIXED costs = operating income</a:t>
            </a:r>
          </a:p>
          <a:p>
            <a:pPr marL="0" indent="0">
              <a:buNone/>
            </a:pPr>
            <a:r>
              <a:rPr lang="en-US" altLang="en-US" sz="2200" cap="all" dirty="0">
                <a:ln w="500">
                  <a:solidFill>
                    <a:srgbClr val="B13F9A">
                      <a:shade val="20000"/>
                      <a:satMod val="120000"/>
                    </a:srgbClr>
                  </a:solidFill>
                </a:ln>
                <a:solidFill>
                  <a:schemeClr val="tx1"/>
                </a:solidFill>
              </a:rPr>
              <a:t>CM Method:  WHERE:  [(SP X Q) - (VC X q)] - FC = oi</a:t>
            </a:r>
            <a:endParaRPr lang="en-US" sz="2200" dirty="0">
              <a:solidFill>
                <a:schemeClr val="tx1"/>
              </a:solidFill>
            </a:endParaRPr>
          </a:p>
          <a:p>
            <a:pPr marL="0" indent="0">
              <a:buNone/>
            </a:pPr>
            <a:r>
              <a:rPr lang="en-US" altLang="en-US" sz="2200" cap="all" dirty="0">
                <a:ln w="500">
                  <a:solidFill>
                    <a:srgbClr val="B13F9A">
                      <a:shade val="20000"/>
                      <a:satMod val="120000"/>
                    </a:srgbClr>
                  </a:solidFill>
                </a:ln>
                <a:solidFill>
                  <a:schemeClr val="tx1"/>
                </a:solidFill>
              </a:rPr>
              <a:t>REVENUE = SELLING PRICE  (SP) * QUANTITY OF UNITS SOLD (Q)</a:t>
            </a:r>
          </a:p>
          <a:p>
            <a:pPr marL="0" indent="0">
              <a:buNone/>
            </a:pPr>
            <a:r>
              <a:rPr lang="en-US" altLang="en-US" sz="2200" cap="all" dirty="0">
                <a:ln w="500">
                  <a:solidFill>
                    <a:srgbClr val="B13F9A">
                      <a:shade val="20000"/>
                      <a:satMod val="120000"/>
                    </a:srgbClr>
                  </a:solidFill>
                </a:ln>
                <a:solidFill>
                  <a:schemeClr val="tx1"/>
                </a:solidFill>
              </a:rPr>
              <a:t>VARIABLE COSTS (VC) = UNIT VARIABLE COSTS * QUANTITY OF UNITS SOLD</a:t>
            </a:r>
          </a:p>
          <a:p>
            <a:pPr marL="0" indent="0">
              <a:buNone/>
            </a:pPr>
            <a:r>
              <a:rPr lang="en-US" altLang="en-US" sz="2200" cap="all" dirty="0">
                <a:ln w="500">
                  <a:solidFill>
                    <a:srgbClr val="B13F9A">
                      <a:shade val="20000"/>
                      <a:satMod val="120000"/>
                    </a:srgbClr>
                  </a:solidFill>
                </a:ln>
                <a:solidFill>
                  <a:schemeClr val="tx1"/>
                </a:solidFill>
              </a:rPr>
              <a:t>CONTRIBUTION MARGIN (CM) = REVENUE - VARIABLE COSTS</a:t>
            </a:r>
          </a:p>
          <a:p>
            <a:pPr marL="0" indent="0">
              <a:buNone/>
            </a:pPr>
            <a:r>
              <a:rPr lang="en-US" altLang="en-US" sz="2200" cap="all" dirty="0">
                <a:ln w="500">
                  <a:solidFill>
                    <a:srgbClr val="B13F9A">
                      <a:shade val="20000"/>
                      <a:satMod val="120000"/>
                    </a:srgbClr>
                  </a:solidFill>
                </a:ln>
                <a:solidFill>
                  <a:schemeClr val="tx1"/>
                </a:solidFill>
              </a:rPr>
              <a:t>OPERATING INCOME (OI) = CONTRIBUTION MARGIN - FIXED COSTS</a:t>
            </a:r>
            <a:endParaRPr lang="en-US" altLang="en-US" sz="2200" dirty="0">
              <a:solidFill>
                <a:schemeClr val="tx1"/>
              </a:solidFill>
            </a:endParaRPr>
          </a:p>
        </p:txBody>
      </p:sp>
    </p:spTree>
    <p:extLst>
      <p:ext uri="{BB962C8B-B14F-4D97-AF65-F5344CB8AC3E}">
        <p14:creationId xmlns:p14="http://schemas.microsoft.com/office/powerpoint/2010/main" val="373426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Cost-Volume-Profit – You Try It!  Problem</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cap="all" dirty="0">
                <a:ln w="500">
                  <a:solidFill>
                    <a:srgbClr val="B13F9A">
                      <a:shade val="20000"/>
                      <a:satMod val="120000"/>
                    </a:srgbClr>
                  </a:solidFill>
                </a:ln>
                <a:solidFill>
                  <a:prstClr val="black"/>
                </a:solidFill>
              </a:rPr>
              <a:t>REVENUE - VARIABLE - FIXED = OPERATING</a:t>
            </a:r>
            <a:br>
              <a:rPr lang="en-US" sz="2400" b="1" cap="all" dirty="0">
                <a:ln w="500">
                  <a:solidFill>
                    <a:srgbClr val="B13F9A">
                      <a:shade val="20000"/>
                      <a:satMod val="120000"/>
                    </a:srgbClr>
                  </a:solidFill>
                </a:ln>
                <a:solidFill>
                  <a:prstClr val="black"/>
                </a:solidFill>
              </a:rPr>
            </a:br>
            <a:r>
              <a:rPr lang="en-US" sz="2400" b="1" cap="all" dirty="0">
                <a:ln w="500">
                  <a:solidFill>
                    <a:srgbClr val="B13F9A">
                      <a:shade val="20000"/>
                      <a:satMod val="120000"/>
                    </a:srgbClr>
                  </a:solidFill>
                </a:ln>
                <a:solidFill>
                  <a:prstClr val="black"/>
                </a:solidFill>
              </a:rPr>
              <a:t>                      COSTS        </a:t>
            </a:r>
            <a:r>
              <a:rPr lang="en-US" sz="2400" b="1" cap="all" dirty="0" err="1">
                <a:ln w="500">
                  <a:solidFill>
                    <a:srgbClr val="B13F9A">
                      <a:shade val="20000"/>
                      <a:satMod val="120000"/>
                    </a:srgbClr>
                  </a:solidFill>
                </a:ln>
                <a:solidFill>
                  <a:prstClr val="black"/>
                </a:solidFill>
              </a:rPr>
              <a:t>COSTS</a:t>
            </a:r>
            <a:r>
              <a:rPr lang="en-US" sz="2400" b="1" cap="all" dirty="0">
                <a:ln w="500">
                  <a:solidFill>
                    <a:srgbClr val="B13F9A">
                      <a:shade val="20000"/>
                      <a:satMod val="120000"/>
                    </a:srgbClr>
                  </a:solidFill>
                </a:ln>
                <a:solidFill>
                  <a:prstClr val="black"/>
                </a:solidFill>
              </a:rPr>
              <a:t>    INCOME</a:t>
            </a:r>
            <a:endParaRPr lang="en-US" altLang="en-US" sz="2000" dirty="0"/>
          </a:p>
          <a:p>
            <a:pPr marL="0" indent="0">
              <a:buNone/>
            </a:pPr>
            <a:r>
              <a:rPr lang="en-US" sz="2400" b="1" dirty="0"/>
              <a:t>Tiny’s Cabinets sells cabinets for $600 each</a:t>
            </a:r>
          </a:p>
          <a:p>
            <a:pPr marL="0" indent="0">
              <a:buNone/>
            </a:pPr>
            <a:r>
              <a:rPr lang="en-US" sz="2400" b="1" dirty="0"/>
              <a:t>Variable cost is $350 each</a:t>
            </a:r>
          </a:p>
          <a:p>
            <a:pPr marL="0" indent="0">
              <a:buNone/>
            </a:pPr>
            <a:r>
              <a:rPr lang="en-US" sz="2400" b="1" dirty="0"/>
              <a:t>Annual fixed costs are $20,000</a:t>
            </a:r>
          </a:p>
          <a:p>
            <a:pPr marL="0" indent="0">
              <a:buNone/>
            </a:pPr>
            <a:r>
              <a:rPr lang="en-US" sz="2400" b="1" dirty="0"/>
              <a:t>If Tiny sells 100 cabinets, what it his operating income?</a:t>
            </a:r>
          </a:p>
        </p:txBody>
      </p:sp>
    </p:spTree>
    <p:extLst>
      <p:ext uri="{BB962C8B-B14F-4D97-AF65-F5344CB8AC3E}">
        <p14:creationId xmlns:p14="http://schemas.microsoft.com/office/powerpoint/2010/main" val="45765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Cost-Volume-Profit – You Try It!  Solution</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dirty="0"/>
              <a:t>Tiny’s Cabinets sells cabinets for $600 each</a:t>
            </a:r>
          </a:p>
          <a:p>
            <a:pPr marL="0" indent="0">
              <a:buNone/>
            </a:pPr>
            <a:r>
              <a:rPr lang="en-US" sz="2400" b="1" dirty="0"/>
              <a:t>Variable cost is $350 each</a:t>
            </a:r>
          </a:p>
          <a:p>
            <a:pPr marL="0" indent="0">
              <a:buNone/>
            </a:pPr>
            <a:r>
              <a:rPr lang="en-US" sz="2400" b="1" dirty="0"/>
              <a:t>Annual fixed costs are $20,000</a:t>
            </a:r>
          </a:p>
          <a:p>
            <a:pPr marL="0" indent="0">
              <a:buNone/>
            </a:pPr>
            <a:r>
              <a:rPr lang="en-US" sz="2400" b="1" dirty="0"/>
              <a:t>If Tiny sells 100 cabinets, what it his operating income?</a:t>
            </a:r>
          </a:p>
          <a:p>
            <a:pPr marL="0" indent="0">
              <a:buNone/>
            </a:pPr>
            <a:r>
              <a:rPr lang="en-US" sz="2400" b="1" dirty="0"/>
              <a:t>Solution:  </a:t>
            </a:r>
            <a:r>
              <a:rPr lang="en-US" altLang="en-US" sz="2400" b="1" cap="all" dirty="0">
                <a:ln w="500">
                  <a:solidFill>
                    <a:srgbClr val="B13F9A">
                      <a:shade val="20000"/>
                      <a:satMod val="120000"/>
                    </a:srgbClr>
                  </a:solidFill>
                </a:ln>
                <a:solidFill>
                  <a:prstClr val="black"/>
                </a:solidFill>
              </a:rPr>
              <a:t>[(SP X Q) - (VC X q)] - FC = oi</a:t>
            </a:r>
            <a:endParaRPr lang="en-US" sz="2400" b="1" dirty="0"/>
          </a:p>
          <a:p>
            <a:pPr marL="0" indent="0">
              <a:buNone/>
            </a:pPr>
            <a:r>
              <a:rPr lang="en-US" sz="2400" b="1" dirty="0"/>
              <a:t>($600*100) - ($350*100) = Contribution Margin</a:t>
            </a:r>
          </a:p>
          <a:p>
            <a:pPr marL="0" indent="0">
              <a:buNone/>
            </a:pPr>
            <a:r>
              <a:rPr lang="en-US" sz="2400" b="1" dirty="0"/>
              <a:t>CM - $20,000 = Operating Income</a:t>
            </a:r>
          </a:p>
          <a:p>
            <a:pPr marL="0" indent="0">
              <a:buNone/>
            </a:pPr>
            <a:r>
              <a:rPr lang="en-US" sz="2400" b="1" dirty="0"/>
              <a:t>$60,000 - $35,000 - $20,000 = $5,000</a:t>
            </a:r>
          </a:p>
        </p:txBody>
      </p:sp>
    </p:spTree>
    <p:extLst>
      <p:ext uri="{BB962C8B-B14F-4D97-AF65-F5344CB8AC3E}">
        <p14:creationId xmlns:p14="http://schemas.microsoft.com/office/powerpoint/2010/main" val="299889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Breakeven Point</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dirty="0"/>
              <a:t>The breakeven point (BEP) is that quantity of output sold at which total revenue equals total cost - that is, the quantity of output sold results in $0.00 of operating income.</a:t>
            </a:r>
          </a:p>
          <a:p>
            <a:pPr marL="0" indent="0">
              <a:buNone/>
            </a:pPr>
            <a:r>
              <a:rPr lang="en-US" sz="2400" b="1" dirty="0"/>
              <a:t>Recall our contribution margin method equation:</a:t>
            </a:r>
          </a:p>
          <a:p>
            <a:pPr marL="0" indent="0">
              <a:buNone/>
            </a:pPr>
            <a:r>
              <a:rPr lang="en-US" sz="2400" b="1" dirty="0"/>
              <a:t>[(SP x Q) - VC x Q)] - FC = OI</a:t>
            </a:r>
          </a:p>
          <a:p>
            <a:pPr marL="0" indent="0">
              <a:buNone/>
            </a:pPr>
            <a:r>
              <a:rPr lang="en-US" sz="2400" b="1" dirty="0"/>
              <a:t>If we set OI to 0 and solve, we’ll get the BEP.</a:t>
            </a:r>
          </a:p>
        </p:txBody>
      </p:sp>
    </p:spTree>
    <p:extLst>
      <p:ext uri="{BB962C8B-B14F-4D97-AF65-F5344CB8AC3E}">
        <p14:creationId xmlns:p14="http://schemas.microsoft.com/office/powerpoint/2010/main" val="364701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626852"/>
          </a:xfrm>
        </p:spPr>
        <p:txBody>
          <a:bodyPr/>
          <a:lstStyle/>
          <a:p>
            <a:r>
              <a:rPr lang="en-US" dirty="0">
                <a:latin typeface="+mj-lt"/>
              </a:rPr>
              <a:t>Breakeven Point-Example </a:t>
            </a:r>
            <a:r>
              <a:rPr lang="en-US" sz="2200" b="0" dirty="0">
                <a:latin typeface="+mj-lt"/>
              </a:rPr>
              <a:t>(1 </a:t>
            </a:r>
            <a:r>
              <a:rPr lang="en-US" sz="2200" b="0" dirty="0"/>
              <a:t>o</a:t>
            </a:r>
            <a:r>
              <a:rPr lang="en-US" sz="2200" b="0" dirty="0">
                <a:latin typeface="+mj-lt"/>
              </a:rPr>
              <a:t>f 2)</a:t>
            </a:r>
          </a:p>
        </p:txBody>
      </p:sp>
      <p:sp>
        <p:nvSpPr>
          <p:cNvPr id="3" name="Text Box 1"/>
          <p:cNvSpPr>
            <a:spLocks noGrp="1"/>
          </p:cNvSpPr>
          <p:nvPr>
            <p:ph idx="1"/>
          </p:nvPr>
        </p:nvSpPr>
        <p:spPr/>
        <p:txBody>
          <a:bodyPr>
            <a:normAutofit lnSpcReduction="10000"/>
          </a:bodyPr>
          <a:lstStyle/>
          <a:p>
            <a:pPr marL="0" indent="0">
              <a:buNone/>
            </a:pPr>
            <a:r>
              <a:rPr lang="en-US" sz="2400" b="1" dirty="0"/>
              <a:t>Let’s try this for Tiny’s Cabinets.  Recall that his SP = $600, VC = $350 and Fixed Costs are $20,000, annually.</a:t>
            </a:r>
          </a:p>
          <a:p>
            <a:pPr marL="0" indent="0">
              <a:buNone/>
            </a:pPr>
            <a:r>
              <a:rPr lang="en-US" sz="2400" b="1" dirty="0"/>
              <a:t>[(SP x Q) - (VC x Q)] - FC = OI</a:t>
            </a:r>
          </a:p>
          <a:p>
            <a:pPr marL="0" indent="0">
              <a:buNone/>
            </a:pPr>
            <a:r>
              <a:rPr lang="en-US" sz="2400" b="1" dirty="0"/>
              <a:t>($600 x Q) - ($350 x Q) - $20,000 = 0</a:t>
            </a:r>
          </a:p>
          <a:p>
            <a:pPr marL="0" indent="0">
              <a:buNone/>
            </a:pPr>
            <a:r>
              <a:rPr lang="en-US" sz="2400" b="1" dirty="0"/>
              <a:t>$250 x Q = 20,000</a:t>
            </a:r>
          </a:p>
          <a:p>
            <a:pPr marL="0" indent="0">
              <a:buNone/>
            </a:pPr>
            <a:r>
              <a:rPr lang="en-US" sz="2400" b="1" dirty="0"/>
              <a:t>Q = 80</a:t>
            </a:r>
          </a:p>
          <a:p>
            <a:pPr marL="0" indent="0">
              <a:buNone/>
            </a:pPr>
            <a:r>
              <a:rPr lang="en-US" sz="2400" b="1" dirty="0"/>
              <a:t>Here’s another way to find the answer:</a:t>
            </a:r>
          </a:p>
          <a:p>
            <a:pPr marL="0" indent="0">
              <a:buNone/>
            </a:pPr>
            <a:r>
              <a:rPr lang="en-US" sz="2400" b="1" dirty="0"/>
              <a:t>Breakeven revenues = FC / CM%</a:t>
            </a:r>
          </a:p>
          <a:p>
            <a:pPr marL="0" indent="0">
              <a:buNone/>
            </a:pPr>
            <a:r>
              <a:rPr lang="en-US" sz="2400" b="1" dirty="0"/>
              <a:t>Breakeven units = FC / CM per unit</a:t>
            </a:r>
          </a:p>
        </p:txBody>
      </p:sp>
    </p:spTree>
    <p:extLst>
      <p:ext uri="{BB962C8B-B14F-4D97-AF65-F5344CB8AC3E}">
        <p14:creationId xmlns:p14="http://schemas.microsoft.com/office/powerpoint/2010/main" val="254244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Breakeven Point-Example </a:t>
            </a:r>
            <a:r>
              <a:rPr lang="en-US" sz="2200" dirty="0">
                <a:latin typeface="+mj-lt"/>
              </a:rPr>
              <a:t>(</a:t>
            </a:r>
            <a:r>
              <a:rPr lang="en-US" sz="2200" b="0" dirty="0">
                <a:latin typeface="+mj-lt"/>
              </a:rPr>
              <a:t>2 of 2)</a:t>
            </a:r>
          </a:p>
        </p:txBody>
      </p:sp>
      <p:sp>
        <p:nvSpPr>
          <p:cNvPr id="3" name="Text Box 1"/>
          <p:cNvSpPr>
            <a:spLocks noGrp="1"/>
          </p:cNvSpPr>
          <p:nvPr>
            <p:ph idx="1"/>
          </p:nvPr>
        </p:nvSpPr>
        <p:spPr/>
        <p:txBody>
          <a:bodyPr>
            <a:normAutofit/>
          </a:bodyPr>
          <a:lstStyle/>
          <a:p>
            <a:pPr marL="0" indent="0">
              <a:buNone/>
            </a:pPr>
            <a:r>
              <a:rPr lang="en-US" sz="2400" b="1" dirty="0"/>
              <a:t>Let’s try this for Tiny’s Cabinets.  Recall that his SP = $600, VC = $350 and Fixed Costs are $20,000</a:t>
            </a:r>
          </a:p>
          <a:p>
            <a:pPr marL="0" indent="0">
              <a:buNone/>
            </a:pPr>
            <a:r>
              <a:rPr lang="en-US" sz="2400" b="1" dirty="0"/>
              <a:t>Here’s another way to find the answer:</a:t>
            </a:r>
          </a:p>
          <a:p>
            <a:pPr marL="0" indent="0">
              <a:buNone/>
            </a:pPr>
            <a:r>
              <a:rPr lang="en-US" sz="2400" b="1" dirty="0"/>
              <a:t>Breakeven revenues = FC / CM per unit</a:t>
            </a:r>
          </a:p>
          <a:p>
            <a:pPr marL="0" indent="0">
              <a:buNone/>
            </a:pPr>
            <a:r>
              <a:rPr lang="en-US" sz="2400" b="1" dirty="0" err="1"/>
              <a:t>Tiny’s</a:t>
            </a:r>
            <a:r>
              <a:rPr lang="en-US" sz="2400" b="1" dirty="0"/>
              <a:t> CM per unit = $600 - $350 = $250</a:t>
            </a:r>
          </a:p>
          <a:p>
            <a:pPr marL="0" indent="0">
              <a:buNone/>
            </a:pPr>
            <a:r>
              <a:rPr lang="en-US" sz="2400" b="1" dirty="0" err="1"/>
              <a:t>Tiny’s</a:t>
            </a:r>
            <a:r>
              <a:rPr lang="en-US" sz="2400" b="1" dirty="0"/>
              <a:t> CM % = $250/$600 = 41.67%</a:t>
            </a:r>
          </a:p>
          <a:p>
            <a:pPr marL="0" indent="0">
              <a:buNone/>
            </a:pPr>
            <a:r>
              <a:rPr lang="en-US" sz="2400" b="1" dirty="0"/>
              <a:t>$20,000 / $250 = 80</a:t>
            </a:r>
          </a:p>
          <a:p>
            <a:pPr marL="0" indent="0">
              <a:buNone/>
            </a:pPr>
            <a:r>
              <a:rPr lang="en-US" sz="2400" b="1" dirty="0"/>
              <a:t>Or, in revenues $20,000/41.67% = $47,996 which is equal to 80 x $600, allowing for rounding</a:t>
            </a:r>
          </a:p>
        </p:txBody>
      </p:sp>
    </p:spTree>
    <p:extLst>
      <p:ext uri="{BB962C8B-B14F-4D97-AF65-F5344CB8AC3E}">
        <p14:creationId xmlns:p14="http://schemas.microsoft.com/office/powerpoint/2010/main" val="41703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Breakeven Point-Extended:</a:t>
            </a:r>
            <a:br>
              <a:rPr lang="en-US" dirty="0">
                <a:latin typeface="+mj-lt"/>
              </a:rPr>
            </a:br>
            <a:r>
              <a:rPr lang="en-US" dirty="0">
                <a:latin typeface="+mj-lt"/>
              </a:rPr>
              <a:t>Profit Planning/Target Income</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dirty="0"/>
              <a:t>The breakeven formula can be modified to become a profit planning tool by adding target operating income to fixed costs in the numerator.</a:t>
            </a:r>
          </a:p>
          <a:p>
            <a:pPr marL="0" indent="0">
              <a:buNone/>
            </a:pPr>
            <a:r>
              <a:rPr lang="en-US" sz="2400" b="1" dirty="0"/>
              <a:t>Let’s say that Tiny wants to make $30,000 Operating Income:</a:t>
            </a:r>
          </a:p>
          <a:p>
            <a:pPr marL="0" indent="0">
              <a:buNone/>
            </a:pPr>
            <a:r>
              <a:rPr lang="en-US" sz="2400" b="1" dirty="0"/>
              <a:t>Qty of Units = (FC + Target Operating Income)/CM per unit</a:t>
            </a:r>
          </a:p>
          <a:p>
            <a:pPr marL="0" indent="0">
              <a:buNone/>
            </a:pPr>
            <a:r>
              <a:rPr lang="en-US" sz="2400" b="1" dirty="0"/>
              <a:t>Q = ($20,000 + $30,000)/$250</a:t>
            </a:r>
          </a:p>
          <a:p>
            <a:pPr marL="0" indent="0">
              <a:buNone/>
            </a:pPr>
            <a:r>
              <a:rPr lang="en-US" sz="2400" b="1" dirty="0"/>
              <a:t>Q = 200</a:t>
            </a:r>
          </a:p>
        </p:txBody>
      </p:sp>
    </p:spTree>
    <p:extLst>
      <p:ext uri="{BB962C8B-B14F-4D97-AF65-F5344CB8AC3E}">
        <p14:creationId xmlns:p14="http://schemas.microsoft.com/office/powerpoint/2010/main" val="754538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CVP:  Graphically</a:t>
            </a:r>
            <a:endParaRPr lang="en-US" b="1" dirty="0">
              <a:latin typeface="+mj-lt"/>
            </a:endParaRPr>
          </a:p>
        </p:txBody>
      </p:sp>
      <p:sp>
        <p:nvSpPr>
          <p:cNvPr id="3" name="Text Box 1"/>
          <p:cNvSpPr>
            <a:spLocks noGrp="1"/>
          </p:cNvSpPr>
          <p:nvPr>
            <p:ph idx="1"/>
          </p:nvPr>
        </p:nvSpPr>
        <p:spPr>
          <a:xfrm>
            <a:off x="457200" y="1600201"/>
            <a:ext cx="8229600" cy="381000"/>
          </a:xfrm>
        </p:spPr>
        <p:txBody>
          <a:bodyPr>
            <a:normAutofit/>
          </a:bodyPr>
          <a:lstStyle/>
          <a:p>
            <a:pPr marL="0" indent="0">
              <a:buNone/>
            </a:pPr>
            <a:r>
              <a:rPr lang="en-US" sz="2400" dirty="0"/>
              <a:t>EXHIBIT 3.3 Profit-Volume Graph for GMAT Success</a:t>
            </a:r>
          </a:p>
        </p:txBody>
      </p:sp>
      <p:pic>
        <p:nvPicPr>
          <p:cNvPr id="1026" name="Picture 2" descr="Profit-volume graph depicts the breakeven point, operating loss area, profit-volume line, and operating income area. &#10;&#10;&quot;Y-axis shows the operating income ranging from (negative) $2,000 to $4,000 with increments of $1,000, and X-axis shows the number of units sold ranging from 0 to 100 with increments of 10. &#10;• The point M with coordinates 0 units and (negative) $2000; and point N with coordinates 25 units and $0 lie on the profit-volume line.&#10;• The line y equals 0 and the profit-volume line intersect, at the breakeven point with coordinates 25 units and $0.  &#10;• The area between the line y equals 0, profit-volume line, and the Y-axis; that lies to the left of the breakeven point, is the operating loss area. &#10;• The area between the line y equals 0, and the profit-volume line that lies to the right of the breakeven point is the operating income area.&#10;&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5638800" cy="393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24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CVP </a:t>
            </a:r>
            <a:r>
              <a:rPr lang="en-US" dirty="0"/>
              <a:t>a</a:t>
            </a:r>
            <a:r>
              <a:rPr lang="en-US" dirty="0">
                <a:latin typeface="+mj-lt"/>
              </a:rPr>
              <a:t>nd Income Taxes</a:t>
            </a:r>
            <a:endParaRPr lang="en-US" b="1" dirty="0">
              <a:latin typeface="+mj-lt"/>
            </a:endParaRPr>
          </a:p>
        </p:txBody>
      </p:sp>
      <p:sp>
        <p:nvSpPr>
          <p:cNvPr id="3" name="Text Box 1"/>
          <p:cNvSpPr>
            <a:spLocks noGrp="1"/>
          </p:cNvSpPr>
          <p:nvPr>
            <p:ph idx="1"/>
          </p:nvPr>
        </p:nvSpPr>
        <p:spPr/>
        <p:txBody>
          <a:bodyPr>
            <a:normAutofit/>
          </a:bodyPr>
          <a:lstStyle/>
          <a:p>
            <a:pPr marL="0" indent="0">
              <a:buNone/>
              <a:defRPr/>
            </a:pPr>
            <a:r>
              <a:rPr lang="en-US" altLang="en-US" sz="2400" dirty="0"/>
              <a:t>After-tax profit (Net Income) can be calculated by:  </a:t>
            </a:r>
          </a:p>
          <a:p>
            <a:pPr marL="521208" lvl="1">
              <a:buFont typeface="Wingdings 2"/>
              <a:buChar char=""/>
              <a:defRPr/>
            </a:pPr>
            <a:r>
              <a:rPr lang="en-US" altLang="en-US" sz="2400" dirty="0">
                <a:solidFill>
                  <a:schemeClr val="tx1">
                    <a:tint val="85000"/>
                  </a:schemeClr>
                </a:solidFill>
              </a:rPr>
              <a:t>Net Income = Operating Income * (1-Tax Rate)</a:t>
            </a:r>
          </a:p>
          <a:p>
            <a:pPr marL="0" indent="0">
              <a:buNone/>
              <a:defRPr/>
            </a:pPr>
            <a:r>
              <a:rPr lang="en-US" altLang="en-US" sz="2400" dirty="0"/>
              <a:t>Net income can be converted to operating income for use in the CVP equation</a:t>
            </a:r>
          </a:p>
          <a:p>
            <a:pPr marL="521208" lvl="1">
              <a:buFont typeface="Wingdings 2"/>
              <a:buChar char=""/>
              <a:defRPr/>
            </a:pPr>
            <a:r>
              <a:rPr lang="en-US" altLang="en-US" sz="2200" dirty="0">
                <a:solidFill>
                  <a:schemeClr val="tx1">
                    <a:tint val="85000"/>
                  </a:schemeClr>
                </a:solidFill>
              </a:rPr>
              <a:t>Operating Income    =  </a:t>
            </a:r>
            <a:r>
              <a:rPr lang="en-US" altLang="en-US" sz="2200" u="sng" dirty="0">
                <a:solidFill>
                  <a:schemeClr val="bg1"/>
                </a:solidFill>
              </a:rPr>
              <a:t>I I</a:t>
            </a:r>
            <a:r>
              <a:rPr lang="en-US" altLang="en-US" sz="2200" u="sng" dirty="0">
                <a:solidFill>
                  <a:schemeClr val="tx1">
                    <a:tint val="85000"/>
                  </a:schemeClr>
                </a:solidFill>
              </a:rPr>
              <a:t>      Net Income     </a:t>
            </a:r>
            <a:r>
              <a:rPr lang="en-US" altLang="en-US" sz="2200" u="sng" dirty="0">
                <a:solidFill>
                  <a:schemeClr val="bg1"/>
                </a:solidFill>
              </a:rPr>
              <a:t> I</a:t>
            </a:r>
            <a:r>
              <a:rPr lang="en-US" altLang="en-US" sz="2200" dirty="0">
                <a:solidFill>
                  <a:schemeClr val="bg1"/>
                </a:solidFill>
              </a:rPr>
              <a:t> </a:t>
            </a:r>
            <a:r>
              <a:rPr lang="en-US" altLang="en-US" sz="2200" dirty="0">
                <a:solidFill>
                  <a:schemeClr val="tx1">
                    <a:tint val="85000"/>
                  </a:schemeClr>
                </a:solidFill>
              </a:rPr>
              <a:t>  </a:t>
            </a:r>
            <a:r>
              <a:rPr lang="en-US" altLang="en-US" sz="2200" u="sng" dirty="0">
                <a:solidFill>
                  <a:schemeClr val="tx1">
                    <a:tint val="85000"/>
                  </a:schemeClr>
                </a:solidFill>
              </a:rPr>
              <a:t>    </a:t>
            </a:r>
          </a:p>
          <a:p>
            <a:pPr marL="521208" lvl="1">
              <a:buClr>
                <a:schemeClr val="accent4"/>
              </a:buClr>
              <a:buNone/>
              <a:defRPr/>
            </a:pPr>
            <a:r>
              <a:rPr lang="en-US" altLang="en-US" sz="2200" dirty="0">
                <a:solidFill>
                  <a:schemeClr val="tx1">
                    <a:tint val="85000"/>
                  </a:schemeClr>
                </a:solidFill>
              </a:rPr>
              <a:t>                                                  (1-Tax Rate)</a:t>
            </a:r>
          </a:p>
          <a:p>
            <a:pPr marL="0" indent="0">
              <a:buNone/>
            </a:pPr>
            <a:r>
              <a:rPr lang="en-US" sz="2400" b="1" dirty="0"/>
              <a:t>Note:  the CVP equation will continue to use operating income.  We’ll use this conversion formula to obtain the operating income value when provided with Net Income.</a:t>
            </a:r>
          </a:p>
        </p:txBody>
      </p:sp>
    </p:spTree>
    <p:extLst>
      <p:ext uri="{BB962C8B-B14F-4D97-AF65-F5344CB8AC3E}">
        <p14:creationId xmlns:p14="http://schemas.microsoft.com/office/powerpoint/2010/main" val="15158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latin typeface="+mj-lt"/>
              </a:rPr>
              <a:t>Learning Objectives </a:t>
            </a:r>
            <a:r>
              <a:rPr lang="en-US" sz="2200" b="0" dirty="0">
                <a:latin typeface="+mj-lt"/>
              </a:rPr>
              <a:t>(1 of 2)</a:t>
            </a:r>
          </a:p>
        </p:txBody>
      </p:sp>
      <p:sp>
        <p:nvSpPr>
          <p:cNvPr id="3" name="Learning Objective List"/>
          <p:cNvSpPr>
            <a:spLocks noGrp="1"/>
          </p:cNvSpPr>
          <p:nvPr>
            <p:ph idx="1"/>
          </p:nvPr>
        </p:nvSpPr>
        <p:spPr/>
        <p:txBody>
          <a:bodyPr/>
          <a:lstStyle/>
          <a:p>
            <a:pPr>
              <a:buClr>
                <a:schemeClr val="bg1"/>
              </a:buClr>
            </a:pPr>
            <a:r>
              <a:rPr lang="en-US" sz="2400" b="1" dirty="0">
                <a:solidFill>
                  <a:srgbClr val="007FA3"/>
                </a:solidFill>
              </a:rPr>
              <a:t>1.1</a:t>
            </a:r>
            <a:r>
              <a:rPr lang="en-US" sz="2400" dirty="0"/>
              <a:t> Explain the features of cost-volume-profit (CVP) analysis</a:t>
            </a:r>
          </a:p>
          <a:p>
            <a:pPr>
              <a:buClr>
                <a:schemeClr val="bg1"/>
              </a:buClr>
            </a:pPr>
            <a:r>
              <a:rPr lang="en-US" sz="2400" b="1" dirty="0">
                <a:solidFill>
                  <a:srgbClr val="007FA3"/>
                </a:solidFill>
              </a:rPr>
              <a:t>1.2</a:t>
            </a:r>
            <a:r>
              <a:rPr lang="en-US" sz="2400" b="1" dirty="0">
                <a:solidFill>
                  <a:schemeClr val="accent1"/>
                </a:solidFill>
              </a:rPr>
              <a:t> </a:t>
            </a:r>
            <a:r>
              <a:rPr lang="en-US" sz="2400" dirty="0"/>
              <a:t>Determine the breakeven point and output level needed to achieve a target operating income</a:t>
            </a:r>
          </a:p>
          <a:p>
            <a:pPr>
              <a:buClr>
                <a:schemeClr val="bg1"/>
              </a:buClr>
            </a:pPr>
            <a:r>
              <a:rPr lang="en-US" sz="2400" b="1" dirty="0">
                <a:solidFill>
                  <a:srgbClr val="007FA3"/>
                </a:solidFill>
              </a:rPr>
              <a:t>1.3</a:t>
            </a:r>
            <a:r>
              <a:rPr lang="en-US" sz="2400" dirty="0"/>
              <a:t> Understand how income taxes affect CVP analysis</a:t>
            </a:r>
          </a:p>
          <a:p>
            <a:pPr>
              <a:buClr>
                <a:schemeClr val="bg1"/>
              </a:buClr>
            </a:pPr>
            <a:r>
              <a:rPr lang="en-US" sz="2400" b="1" dirty="0">
                <a:solidFill>
                  <a:srgbClr val="007FA3"/>
                </a:solidFill>
              </a:rPr>
              <a:t>1.4</a:t>
            </a:r>
            <a:r>
              <a:rPr lang="en-US" sz="2400" b="1" dirty="0">
                <a:solidFill>
                  <a:schemeClr val="accent1"/>
                </a:solidFill>
              </a:rPr>
              <a:t> </a:t>
            </a:r>
            <a:r>
              <a:rPr lang="en-US" sz="2400" dirty="0"/>
              <a:t>Explain how managers use CVP analysis to make decisions</a:t>
            </a:r>
          </a:p>
          <a:p>
            <a:pPr>
              <a:buClr>
                <a:schemeClr val="bg1"/>
              </a:buClr>
            </a:pPr>
            <a:r>
              <a:rPr lang="en-US" sz="2400" b="1" dirty="0">
                <a:solidFill>
                  <a:srgbClr val="007FA3"/>
                </a:solidFill>
              </a:rPr>
              <a:t>1.5</a:t>
            </a:r>
            <a:r>
              <a:rPr lang="en-US" sz="2400" dirty="0"/>
              <a:t> Explain how sensitivity analysis helps managers cope with uncertainty</a:t>
            </a:r>
          </a:p>
        </p:txBody>
      </p:sp>
    </p:spTree>
    <p:extLst>
      <p:ext uri="{BB962C8B-B14F-4D97-AF65-F5344CB8AC3E}">
        <p14:creationId xmlns:p14="http://schemas.microsoft.com/office/powerpoint/2010/main" val="79339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CVP and Income Taxes – </a:t>
            </a:r>
            <a:r>
              <a:rPr lang="en-US" dirty="0" err="1">
                <a:latin typeface="+mj-lt"/>
              </a:rPr>
              <a:t>Tiny’s</a:t>
            </a:r>
            <a:r>
              <a:rPr lang="en-US" dirty="0">
                <a:latin typeface="+mj-lt"/>
              </a:rPr>
              <a:t> Cabinets</a:t>
            </a:r>
            <a:endParaRPr lang="en-US" b="1" dirty="0">
              <a:latin typeface="+mj-lt"/>
            </a:endParaRPr>
          </a:p>
        </p:txBody>
      </p:sp>
      <p:sp>
        <p:nvSpPr>
          <p:cNvPr id="3" name="Text Box 1"/>
          <p:cNvSpPr>
            <a:spLocks noGrp="1"/>
          </p:cNvSpPr>
          <p:nvPr>
            <p:ph idx="1"/>
          </p:nvPr>
        </p:nvSpPr>
        <p:spPr/>
        <p:txBody>
          <a:bodyPr>
            <a:normAutofit/>
          </a:bodyPr>
          <a:lstStyle/>
          <a:p>
            <a:pPr marL="0" indent="0">
              <a:buNone/>
              <a:defRPr/>
            </a:pPr>
            <a:r>
              <a:rPr lang="en-US" altLang="en-US" sz="2000" dirty="0"/>
              <a:t>Net income can be converted to operating income for use in the CVP Equation  </a:t>
            </a:r>
            <a:r>
              <a:rPr lang="en-US" altLang="en-US" sz="2200" dirty="0">
                <a:solidFill>
                  <a:schemeClr val="tx1">
                    <a:tint val="85000"/>
                  </a:schemeClr>
                </a:solidFill>
              </a:rPr>
              <a:t>Operating Income    =  </a:t>
            </a:r>
            <a:r>
              <a:rPr lang="en-US" altLang="en-US" sz="2200" u="sng" dirty="0">
                <a:solidFill>
                  <a:schemeClr val="bg1"/>
                </a:solidFill>
              </a:rPr>
              <a:t>I I</a:t>
            </a:r>
            <a:r>
              <a:rPr lang="en-US" altLang="en-US" sz="2200" u="sng" dirty="0">
                <a:solidFill>
                  <a:schemeClr val="tx1">
                    <a:tint val="85000"/>
                  </a:schemeClr>
                </a:solidFill>
              </a:rPr>
              <a:t>       Net Income     </a:t>
            </a:r>
            <a:r>
              <a:rPr lang="en-US" altLang="en-US" sz="2200" u="sng" dirty="0">
                <a:solidFill>
                  <a:schemeClr val="bg1"/>
                </a:solidFill>
              </a:rPr>
              <a:t> I</a:t>
            </a:r>
            <a:r>
              <a:rPr lang="en-US" altLang="en-US" sz="2200" dirty="0">
                <a:solidFill>
                  <a:schemeClr val="bg1"/>
                </a:solidFill>
              </a:rPr>
              <a:t> </a:t>
            </a:r>
            <a:r>
              <a:rPr lang="en-US" altLang="en-US" sz="2200" dirty="0">
                <a:solidFill>
                  <a:schemeClr val="tx1">
                    <a:tint val="85000"/>
                  </a:schemeClr>
                </a:solidFill>
              </a:rPr>
              <a:t>  </a:t>
            </a:r>
            <a:r>
              <a:rPr lang="en-US" altLang="en-US" sz="2200" u="sng" dirty="0">
                <a:solidFill>
                  <a:schemeClr val="tx1">
                    <a:tint val="85000"/>
                  </a:schemeClr>
                </a:solidFill>
              </a:rPr>
              <a:t>    </a:t>
            </a:r>
          </a:p>
          <a:p>
            <a:pPr marL="521208" lvl="1">
              <a:buClr>
                <a:schemeClr val="accent4"/>
              </a:buClr>
              <a:buNone/>
              <a:defRPr/>
            </a:pPr>
            <a:r>
              <a:rPr lang="en-US" altLang="en-US" sz="2200" dirty="0">
                <a:solidFill>
                  <a:schemeClr val="tx1">
                    <a:tint val="85000"/>
                  </a:schemeClr>
                </a:solidFill>
              </a:rPr>
              <a:t>                                                          (1-Tax Rate)</a:t>
            </a:r>
          </a:p>
          <a:p>
            <a:pPr marL="521208" lvl="1">
              <a:buClr>
                <a:schemeClr val="accent4"/>
              </a:buClr>
              <a:buNone/>
              <a:defRPr/>
            </a:pPr>
            <a:r>
              <a:rPr lang="en-US" altLang="en-US" sz="2200" dirty="0">
                <a:solidFill>
                  <a:schemeClr val="tx1">
                    <a:tint val="85000"/>
                  </a:schemeClr>
                </a:solidFill>
              </a:rPr>
              <a:t>What if Tiny wanted to earn $30,000 Net Income instead of Operating Income?  His tax rate is 35%.</a:t>
            </a:r>
          </a:p>
          <a:p>
            <a:pPr marL="0" indent="0">
              <a:buNone/>
            </a:pPr>
            <a:r>
              <a:rPr lang="en-US" sz="2400" b="1" dirty="0"/>
              <a:t>Quantity of Units = (FC + Target Operating Income)/CM per unit</a:t>
            </a:r>
          </a:p>
          <a:p>
            <a:pPr marL="0" indent="0">
              <a:buNone/>
            </a:pPr>
            <a:r>
              <a:rPr lang="en-US" sz="2400" b="1" dirty="0"/>
              <a:t>Q = ($20,000 + [$30,000/(1-35%)]/$250</a:t>
            </a:r>
          </a:p>
          <a:p>
            <a:pPr marL="0" indent="0">
              <a:buNone/>
            </a:pPr>
            <a:r>
              <a:rPr lang="en-US" sz="2400" b="1" dirty="0"/>
              <a:t>Q = ($20,000 + $46,154)/$250 = 265</a:t>
            </a:r>
          </a:p>
        </p:txBody>
      </p:sp>
    </p:spTree>
    <p:extLst>
      <p:ext uri="{BB962C8B-B14F-4D97-AF65-F5344CB8AC3E}">
        <p14:creationId xmlns:p14="http://schemas.microsoft.com/office/powerpoint/2010/main" val="316607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CVP Analysis for Decision Making </a:t>
            </a:r>
            <a:r>
              <a:rPr lang="en-US" sz="2200" b="0" dirty="0"/>
              <a:t>(1 of 3)</a:t>
            </a:r>
          </a:p>
        </p:txBody>
      </p:sp>
      <p:sp>
        <p:nvSpPr>
          <p:cNvPr id="3" name="Content Placeholder 2"/>
          <p:cNvSpPr>
            <a:spLocks noGrp="1"/>
          </p:cNvSpPr>
          <p:nvPr>
            <p:ph idx="1"/>
          </p:nvPr>
        </p:nvSpPr>
        <p:spPr>
          <a:xfrm>
            <a:off x="457200" y="1600201"/>
            <a:ext cx="8229600" cy="1447800"/>
          </a:xfrm>
        </p:spPr>
        <p:txBody>
          <a:bodyPr/>
          <a:lstStyle/>
          <a:p>
            <a:pPr marL="0" indent="0">
              <a:buNone/>
            </a:pPr>
            <a:r>
              <a:rPr lang="en-US" sz="2000" dirty="0"/>
              <a:t>Remember Tiny?  As is, he expects to sell 100 cabinets.  What if Tiny spent $5,000 on advertising and estimated that it would increase his sales by 10%.  Should he do it?  </a:t>
            </a:r>
          </a:p>
          <a:p>
            <a:pPr marL="0" indent="0">
              <a:buNone/>
            </a:pPr>
            <a:r>
              <a:rPr lang="en-US" sz="2000" dirty="0"/>
              <a:t>To find out, we can use CVP analysis as follows:</a:t>
            </a:r>
          </a:p>
        </p:txBody>
      </p:sp>
      <p:graphicFrame>
        <p:nvGraphicFramePr>
          <p:cNvPr id="5" name="Table 4" descr="In this table, we compare Operating Income for Tiny's Cabinets if he spends $5000 on advertising vs if he does not.  Though his sales will increase with the advertising, his OI will decrease." title="Slide comparing Sales with &amp; without Advertising Cost"/>
          <p:cNvGraphicFramePr>
            <a:graphicFrameLocks noGrp="1"/>
          </p:cNvGraphicFramePr>
          <p:nvPr>
            <p:extLst>
              <p:ext uri="{D42A27DB-BD31-4B8C-83A1-F6EECF244321}">
                <p14:modId xmlns:p14="http://schemas.microsoft.com/office/powerpoint/2010/main" val="1708620578"/>
              </p:ext>
            </p:extLst>
          </p:nvPr>
        </p:nvGraphicFramePr>
        <p:xfrm>
          <a:off x="762000" y="3293168"/>
          <a:ext cx="7315200" cy="2494280"/>
        </p:xfrm>
        <a:graphic>
          <a:graphicData uri="http://schemas.openxmlformats.org/drawingml/2006/table">
            <a:tbl>
              <a:tblPr firstRow="1" firstCol="1" bandRow="1">
                <a:tableStyleId>{BC89EF96-8CEA-46FF-86C4-4CE0E7609802}</a:tableStyleId>
              </a:tblPr>
              <a:tblGrid>
                <a:gridCol w="2438400">
                  <a:extLst>
                    <a:ext uri="{9D8B030D-6E8A-4147-A177-3AD203B41FA5}">
                      <a16:colId xmlns:a16="http://schemas.microsoft.com/office/drawing/2014/main" val="2716967738"/>
                    </a:ext>
                  </a:extLst>
                </a:gridCol>
                <a:gridCol w="2438400">
                  <a:extLst>
                    <a:ext uri="{9D8B030D-6E8A-4147-A177-3AD203B41FA5}">
                      <a16:colId xmlns:a16="http://schemas.microsoft.com/office/drawing/2014/main" val="2119839633"/>
                    </a:ext>
                  </a:extLst>
                </a:gridCol>
                <a:gridCol w="2438400">
                  <a:extLst>
                    <a:ext uri="{9D8B030D-6E8A-4147-A177-3AD203B41FA5}">
                      <a16:colId xmlns:a16="http://schemas.microsoft.com/office/drawing/2014/main" val="2732676529"/>
                    </a:ext>
                  </a:extLst>
                </a:gridCol>
              </a:tblGrid>
              <a:tr h="370840">
                <a:tc>
                  <a:txBody>
                    <a:bodyPr/>
                    <a:lstStyle/>
                    <a:p>
                      <a:r>
                        <a:rPr lang="en-US" dirty="0">
                          <a:solidFill>
                            <a:schemeClr val="bg1"/>
                          </a:solidFill>
                        </a:rPr>
                        <a:t>Blank</a:t>
                      </a:r>
                    </a:p>
                  </a:txBody>
                  <a:tcPr/>
                </a:tc>
                <a:tc>
                  <a:txBody>
                    <a:bodyPr/>
                    <a:lstStyle/>
                    <a:p>
                      <a:r>
                        <a:rPr lang="en-US" dirty="0"/>
                        <a:t>Sales</a:t>
                      </a:r>
                      <a:r>
                        <a:rPr lang="en-US" baseline="0" dirty="0"/>
                        <a:t> without Advertising</a:t>
                      </a:r>
                      <a:endParaRPr lang="en-US" dirty="0"/>
                    </a:p>
                  </a:txBody>
                  <a:tcPr/>
                </a:tc>
                <a:tc>
                  <a:txBody>
                    <a:bodyPr/>
                    <a:lstStyle/>
                    <a:p>
                      <a:r>
                        <a:rPr lang="en-US" dirty="0"/>
                        <a:t>Sales with Advertising</a:t>
                      </a:r>
                    </a:p>
                  </a:txBody>
                  <a:tcPr/>
                </a:tc>
                <a:extLst>
                  <a:ext uri="{0D108BD9-81ED-4DB2-BD59-A6C34878D82A}">
                    <a16:rowId xmlns:a16="http://schemas.microsoft.com/office/drawing/2014/main" val="3669497526"/>
                  </a:ext>
                </a:extLst>
              </a:tr>
              <a:tr h="370840">
                <a:tc>
                  <a:txBody>
                    <a:bodyPr/>
                    <a:lstStyle/>
                    <a:p>
                      <a:r>
                        <a:rPr lang="en-US" dirty="0"/>
                        <a:t>Units Sold</a:t>
                      </a:r>
                    </a:p>
                  </a:txBody>
                  <a:tcPr/>
                </a:tc>
                <a:tc>
                  <a:txBody>
                    <a:bodyPr/>
                    <a:lstStyle/>
                    <a:p>
                      <a:r>
                        <a:rPr lang="en-US" dirty="0"/>
                        <a:t>100</a:t>
                      </a:r>
                    </a:p>
                  </a:txBody>
                  <a:tcPr/>
                </a:tc>
                <a:tc>
                  <a:txBody>
                    <a:bodyPr/>
                    <a:lstStyle/>
                    <a:p>
                      <a:r>
                        <a:rPr lang="en-US" dirty="0"/>
                        <a:t>110</a:t>
                      </a:r>
                    </a:p>
                  </a:txBody>
                  <a:tcPr/>
                </a:tc>
                <a:extLst>
                  <a:ext uri="{0D108BD9-81ED-4DB2-BD59-A6C34878D82A}">
                    <a16:rowId xmlns:a16="http://schemas.microsoft.com/office/drawing/2014/main" val="2128801858"/>
                  </a:ext>
                </a:extLst>
              </a:tr>
              <a:tr h="370840">
                <a:tc>
                  <a:txBody>
                    <a:bodyPr/>
                    <a:lstStyle/>
                    <a:p>
                      <a:r>
                        <a:rPr lang="en-US" dirty="0"/>
                        <a:t>Revenues (SP $600)</a:t>
                      </a:r>
                    </a:p>
                  </a:txBody>
                  <a:tcPr/>
                </a:tc>
                <a:tc>
                  <a:txBody>
                    <a:bodyPr/>
                    <a:lstStyle/>
                    <a:p>
                      <a:r>
                        <a:rPr lang="en-US" dirty="0"/>
                        <a:t>$60,000</a:t>
                      </a:r>
                    </a:p>
                  </a:txBody>
                  <a:tcPr/>
                </a:tc>
                <a:tc>
                  <a:txBody>
                    <a:bodyPr/>
                    <a:lstStyle/>
                    <a:p>
                      <a:r>
                        <a:rPr lang="en-US" dirty="0"/>
                        <a:t>$66,000</a:t>
                      </a:r>
                    </a:p>
                  </a:txBody>
                  <a:tcPr/>
                </a:tc>
                <a:extLst>
                  <a:ext uri="{0D108BD9-81ED-4DB2-BD59-A6C34878D82A}">
                    <a16:rowId xmlns:a16="http://schemas.microsoft.com/office/drawing/2014/main" val="1508991005"/>
                  </a:ext>
                </a:extLst>
              </a:tr>
              <a:tr h="370840">
                <a:tc>
                  <a:txBody>
                    <a:bodyPr/>
                    <a:lstStyle/>
                    <a:p>
                      <a:r>
                        <a:rPr lang="en-US" dirty="0"/>
                        <a:t>Variable Cost ($350)</a:t>
                      </a:r>
                    </a:p>
                  </a:txBody>
                  <a:tcPr/>
                </a:tc>
                <a:tc>
                  <a:txBody>
                    <a:bodyPr/>
                    <a:lstStyle/>
                    <a:p>
                      <a:r>
                        <a:rPr lang="en-US" dirty="0"/>
                        <a:t>$35,000</a:t>
                      </a:r>
                    </a:p>
                  </a:txBody>
                  <a:tcPr/>
                </a:tc>
                <a:tc>
                  <a:txBody>
                    <a:bodyPr/>
                    <a:lstStyle/>
                    <a:p>
                      <a:r>
                        <a:rPr lang="en-US" dirty="0"/>
                        <a:t>$38,500</a:t>
                      </a:r>
                    </a:p>
                  </a:txBody>
                  <a:tcPr/>
                </a:tc>
                <a:extLst>
                  <a:ext uri="{0D108BD9-81ED-4DB2-BD59-A6C34878D82A}">
                    <a16:rowId xmlns:a16="http://schemas.microsoft.com/office/drawing/2014/main" val="1618840545"/>
                  </a:ext>
                </a:extLst>
              </a:tr>
              <a:tr h="370840">
                <a:tc>
                  <a:txBody>
                    <a:bodyPr/>
                    <a:lstStyle/>
                    <a:p>
                      <a:r>
                        <a:rPr lang="en-US" dirty="0"/>
                        <a:t>Fixed Costs</a:t>
                      </a:r>
                    </a:p>
                  </a:txBody>
                  <a:tcPr/>
                </a:tc>
                <a:tc>
                  <a:txBody>
                    <a:bodyPr/>
                    <a:lstStyle/>
                    <a:p>
                      <a:r>
                        <a:rPr lang="en-US" dirty="0"/>
                        <a:t>$20,000</a:t>
                      </a:r>
                    </a:p>
                  </a:txBody>
                  <a:tcPr/>
                </a:tc>
                <a:tc>
                  <a:txBody>
                    <a:bodyPr/>
                    <a:lstStyle/>
                    <a:p>
                      <a:r>
                        <a:rPr lang="en-US" dirty="0"/>
                        <a:t>$25,000</a:t>
                      </a:r>
                    </a:p>
                  </a:txBody>
                  <a:tcPr/>
                </a:tc>
                <a:extLst>
                  <a:ext uri="{0D108BD9-81ED-4DB2-BD59-A6C34878D82A}">
                    <a16:rowId xmlns:a16="http://schemas.microsoft.com/office/drawing/2014/main" val="1577570890"/>
                  </a:ext>
                </a:extLst>
              </a:tr>
              <a:tr h="370840">
                <a:tc>
                  <a:txBody>
                    <a:bodyPr/>
                    <a:lstStyle/>
                    <a:p>
                      <a:r>
                        <a:rPr lang="en-US" dirty="0"/>
                        <a:t>Operating Income</a:t>
                      </a:r>
                    </a:p>
                  </a:txBody>
                  <a:tcPr/>
                </a:tc>
                <a:tc>
                  <a:txBody>
                    <a:bodyPr/>
                    <a:lstStyle/>
                    <a:p>
                      <a:r>
                        <a:rPr lang="en-US" dirty="0"/>
                        <a:t>$ </a:t>
                      </a:r>
                      <a:r>
                        <a:rPr lang="en-US" baseline="0" dirty="0"/>
                        <a:t> </a:t>
                      </a:r>
                      <a:r>
                        <a:rPr lang="en-US" dirty="0"/>
                        <a:t>5,000</a:t>
                      </a:r>
                    </a:p>
                  </a:txBody>
                  <a:tcPr/>
                </a:tc>
                <a:tc>
                  <a:txBody>
                    <a:bodyPr/>
                    <a:lstStyle/>
                    <a:p>
                      <a:r>
                        <a:rPr lang="en-US" dirty="0"/>
                        <a:t>$  2,500</a:t>
                      </a:r>
                    </a:p>
                  </a:txBody>
                  <a:tcPr/>
                </a:tc>
                <a:extLst>
                  <a:ext uri="{0D108BD9-81ED-4DB2-BD59-A6C34878D82A}">
                    <a16:rowId xmlns:a16="http://schemas.microsoft.com/office/drawing/2014/main" val="3202862180"/>
                  </a:ext>
                </a:extLst>
              </a:tr>
            </a:tbl>
          </a:graphicData>
        </a:graphic>
      </p:graphicFrame>
    </p:spTree>
    <p:extLst>
      <p:ext uri="{BB962C8B-B14F-4D97-AF65-F5344CB8AC3E}">
        <p14:creationId xmlns:p14="http://schemas.microsoft.com/office/powerpoint/2010/main" val="1465812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CVP Analysis for Decision Making </a:t>
            </a:r>
            <a:r>
              <a:rPr lang="en-US" sz="2200" b="0" dirty="0"/>
              <a:t>(2 of 3)</a:t>
            </a:r>
          </a:p>
        </p:txBody>
      </p:sp>
      <p:sp>
        <p:nvSpPr>
          <p:cNvPr id="3" name="Content Placeholder 2"/>
          <p:cNvSpPr>
            <a:spLocks noGrp="1"/>
          </p:cNvSpPr>
          <p:nvPr>
            <p:ph idx="1"/>
          </p:nvPr>
        </p:nvSpPr>
        <p:spPr/>
        <p:txBody>
          <a:bodyPr/>
          <a:lstStyle/>
          <a:p>
            <a:pPr marL="0" indent="0">
              <a:buNone/>
            </a:pPr>
            <a:r>
              <a:rPr lang="en-US" sz="2000" dirty="0"/>
              <a:t>As we see from the prior screen, though Tiny’s sales increase with the advertising expenditure, his Operating Income decreases by $2,500.</a:t>
            </a:r>
          </a:p>
          <a:p>
            <a:pPr marL="0" indent="0">
              <a:buNone/>
            </a:pPr>
            <a:r>
              <a:rPr lang="en-US" sz="2000" dirty="0"/>
              <a:t>Tiny will be better off if he doesn’t advertise.</a:t>
            </a:r>
          </a:p>
          <a:p>
            <a:pPr marL="0" indent="0">
              <a:buNone/>
            </a:pPr>
            <a:r>
              <a:rPr lang="en-US" sz="2000" dirty="0"/>
              <a:t>What if I told you that a more detailed analysis indicated that Tiny’s sales would increase by 25% instead of 10%.  Should he do it?</a:t>
            </a:r>
          </a:p>
          <a:p>
            <a:pPr marL="0" indent="0">
              <a:buNone/>
            </a:pPr>
            <a:r>
              <a:rPr lang="en-US" sz="2000" dirty="0"/>
              <a:t>Here’s a quick way to check that.  If sales increase 25%, they’ll increase by 25 units.  25 units X Contribution Margin per unit of $250 ($600 - $350) = $6,250.  </a:t>
            </a:r>
          </a:p>
          <a:p>
            <a:pPr marL="0" indent="0">
              <a:buNone/>
            </a:pPr>
            <a:r>
              <a:rPr lang="en-US" sz="2000" dirty="0"/>
              <a:t>That is $1,250 greater than the $5,000 Tiny would have to spend.  So, in this case, Tiny will be better off spending money on the advertising.</a:t>
            </a:r>
          </a:p>
        </p:txBody>
      </p:sp>
    </p:spTree>
    <p:extLst>
      <p:ext uri="{BB962C8B-B14F-4D97-AF65-F5344CB8AC3E}">
        <p14:creationId xmlns:p14="http://schemas.microsoft.com/office/powerpoint/2010/main" val="274785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CVP Analysis for Decision Making </a:t>
            </a:r>
            <a:r>
              <a:rPr lang="en-US" sz="2200" b="0" dirty="0"/>
              <a:t>(3 of 3)</a:t>
            </a:r>
          </a:p>
        </p:txBody>
      </p:sp>
      <p:sp>
        <p:nvSpPr>
          <p:cNvPr id="3" name="Content Placeholder 2"/>
          <p:cNvSpPr>
            <a:spLocks noGrp="1"/>
          </p:cNvSpPr>
          <p:nvPr>
            <p:ph idx="1"/>
          </p:nvPr>
        </p:nvSpPr>
        <p:spPr/>
        <p:txBody>
          <a:bodyPr/>
          <a:lstStyle/>
          <a:p>
            <a:pPr marL="0" indent="0">
              <a:buNone/>
            </a:pPr>
            <a:r>
              <a:rPr lang="en-US" sz="2000" dirty="0"/>
              <a:t>The concept of using CVP analysis for decision making works just as well if you are thinking about decreasing prices.  If you decrease your price, you’d expect more unit sales.  To determine if the combination of lower price with higher unit sales will improve Operating Income, use CVP analysis.</a:t>
            </a:r>
          </a:p>
          <a:p>
            <a:pPr marL="0" indent="0">
              <a:buNone/>
            </a:pPr>
            <a:r>
              <a:rPr lang="en-US" sz="2000" dirty="0"/>
              <a:t>This type of strategic decision entails risk.  We use CVP to evaluate how the Operating Income will change but we cannot be certain that our estimates of increased sales will occur.  </a:t>
            </a:r>
          </a:p>
          <a:p>
            <a:pPr marL="0" indent="0">
              <a:buNone/>
            </a:pPr>
            <a:r>
              <a:rPr lang="en-US" sz="2000" dirty="0"/>
              <a:t>Managers use electronic spreadsheets to systematically and efficiently conduct CVP-based sensitivity analysis to test how sensitive their conclusions are to different assumptions.</a:t>
            </a:r>
          </a:p>
        </p:txBody>
      </p:sp>
    </p:spTree>
    <p:extLst>
      <p:ext uri="{BB962C8B-B14F-4D97-AF65-F5344CB8AC3E}">
        <p14:creationId xmlns:p14="http://schemas.microsoft.com/office/powerpoint/2010/main" val="1741574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Analysis</a:t>
            </a:r>
          </a:p>
        </p:txBody>
      </p:sp>
      <p:sp>
        <p:nvSpPr>
          <p:cNvPr id="3" name="Content Placeholder 2"/>
          <p:cNvSpPr>
            <a:spLocks noGrp="1"/>
          </p:cNvSpPr>
          <p:nvPr>
            <p:ph idx="1"/>
          </p:nvPr>
        </p:nvSpPr>
        <p:spPr/>
        <p:txBody>
          <a:bodyPr/>
          <a:lstStyle/>
          <a:p>
            <a:r>
              <a:rPr lang="en-US" sz="2000" dirty="0"/>
              <a:t>CVP provides structure to answer a variety of “what-if” scenarios.</a:t>
            </a:r>
          </a:p>
          <a:p>
            <a:r>
              <a:rPr lang="en-US" sz="2000" dirty="0"/>
              <a:t>“What” happens to profit “if”:</a:t>
            </a:r>
          </a:p>
          <a:p>
            <a:pPr lvl="1"/>
            <a:r>
              <a:rPr lang="en-US" sz="2000" dirty="0"/>
              <a:t>Selling price changes</a:t>
            </a:r>
          </a:p>
          <a:p>
            <a:pPr lvl="1"/>
            <a:r>
              <a:rPr lang="en-US" sz="2000" dirty="0"/>
              <a:t>Volume changes</a:t>
            </a:r>
          </a:p>
          <a:p>
            <a:pPr lvl="1"/>
            <a:r>
              <a:rPr lang="en-US" sz="2000" dirty="0"/>
              <a:t>Cost structure changes </a:t>
            </a:r>
          </a:p>
          <a:p>
            <a:pPr lvl="2"/>
            <a:r>
              <a:rPr lang="en-US" sz="2000" dirty="0"/>
              <a:t>Variable cost per unit changes</a:t>
            </a:r>
          </a:p>
          <a:p>
            <a:pPr lvl="2"/>
            <a:r>
              <a:rPr lang="en-US" sz="2000" dirty="0"/>
              <a:t>Fixed costs change</a:t>
            </a:r>
          </a:p>
          <a:p>
            <a:pPr marL="0" indent="0">
              <a:buNone/>
            </a:pPr>
            <a:r>
              <a:rPr lang="en-US" sz="2000" dirty="0"/>
              <a:t>As an example, if a company determines that an ad campaign costing $15,000 is expected to increase sales 25%, should they proceed?  This is very similar to the analysis we did for Tiny’s Cabinets.  The question cannot be properly answered without doing this type of analysis.</a:t>
            </a:r>
          </a:p>
        </p:txBody>
      </p:sp>
    </p:spTree>
    <p:extLst>
      <p:ext uri="{BB962C8B-B14F-4D97-AF65-F5344CB8AC3E}">
        <p14:creationId xmlns:p14="http://schemas.microsoft.com/office/powerpoint/2010/main" val="3537249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 of Safety-Defined</a:t>
            </a:r>
          </a:p>
        </p:txBody>
      </p:sp>
      <p:sp>
        <p:nvSpPr>
          <p:cNvPr id="3" name="Content Placeholder 2"/>
          <p:cNvSpPr>
            <a:spLocks noGrp="1"/>
          </p:cNvSpPr>
          <p:nvPr>
            <p:ph idx="1"/>
          </p:nvPr>
        </p:nvSpPr>
        <p:spPr/>
        <p:txBody>
          <a:bodyPr/>
          <a:lstStyle/>
          <a:p>
            <a:r>
              <a:rPr lang="en-US" sz="2800" dirty="0"/>
              <a:t>The margin of safety calculation answers a very important question:</a:t>
            </a:r>
          </a:p>
          <a:p>
            <a:r>
              <a:rPr lang="en-US" sz="2800" dirty="0"/>
              <a:t>If budgeted revenues are above the breakeven point, how far can they fall before the breakeven point is reached.  </a:t>
            </a:r>
          </a:p>
          <a:p>
            <a:r>
              <a:rPr lang="en-US" sz="2800" dirty="0"/>
              <a:t>In other words, how far can they fall before the company will begin to lose money.</a:t>
            </a:r>
          </a:p>
        </p:txBody>
      </p:sp>
    </p:spTree>
    <p:extLst>
      <p:ext uri="{BB962C8B-B14F-4D97-AF65-F5344CB8AC3E}">
        <p14:creationId xmlns:p14="http://schemas.microsoft.com/office/powerpoint/2010/main" val="1858825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779252"/>
          </a:xfrm>
        </p:spPr>
        <p:txBody>
          <a:bodyPr/>
          <a:lstStyle/>
          <a:p>
            <a:r>
              <a:rPr lang="en-US" dirty="0"/>
              <a:t>Margin of Safety – An Indicator of Risk</a:t>
            </a:r>
          </a:p>
        </p:txBody>
      </p:sp>
      <p:sp>
        <p:nvSpPr>
          <p:cNvPr id="3" name="Content Placeholder 2"/>
          <p:cNvSpPr>
            <a:spLocks noGrp="1"/>
          </p:cNvSpPr>
          <p:nvPr>
            <p:ph idx="1"/>
          </p:nvPr>
        </p:nvSpPr>
        <p:spPr/>
        <p:txBody>
          <a:bodyPr/>
          <a:lstStyle/>
          <a:p>
            <a:r>
              <a:rPr lang="en-US" sz="2800" dirty="0"/>
              <a:t>The margin of safety (MOS) measures the distance between budgeted sales and breakeven (BE) sales:</a:t>
            </a:r>
          </a:p>
          <a:p>
            <a:r>
              <a:rPr lang="en-US" sz="2800" b="1" dirty="0"/>
              <a:t>MOS</a:t>
            </a:r>
            <a:r>
              <a:rPr lang="en-US" sz="2800" dirty="0"/>
              <a:t> = Budgeted Sales - BE Sales</a:t>
            </a:r>
          </a:p>
          <a:p>
            <a:r>
              <a:rPr lang="en-US" sz="2800" dirty="0"/>
              <a:t>The MOS ratio removes the firm’s size from the output and expresses itself in the form of a percentage:</a:t>
            </a:r>
          </a:p>
          <a:p>
            <a:r>
              <a:rPr lang="en-US" sz="2800" b="1" dirty="0"/>
              <a:t>MOS Ratio </a:t>
            </a:r>
            <a:r>
              <a:rPr lang="en-US" sz="2800" dirty="0"/>
              <a:t>= MOS / Budgeted Sales</a:t>
            </a:r>
          </a:p>
        </p:txBody>
      </p:sp>
    </p:spTree>
    <p:extLst>
      <p:ext uri="{BB962C8B-B14F-4D97-AF65-F5344CB8AC3E}">
        <p14:creationId xmlns:p14="http://schemas.microsoft.com/office/powerpoint/2010/main" val="199999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550652"/>
          </a:xfrm>
        </p:spPr>
        <p:txBody>
          <a:bodyPr/>
          <a:lstStyle/>
          <a:p>
            <a:r>
              <a:rPr lang="en-US" dirty="0"/>
              <a:t>Cost Structure</a:t>
            </a:r>
          </a:p>
        </p:txBody>
      </p:sp>
      <p:sp>
        <p:nvSpPr>
          <p:cNvPr id="3" name="Content Placeholder 2"/>
          <p:cNvSpPr>
            <a:spLocks noGrp="1"/>
          </p:cNvSpPr>
          <p:nvPr>
            <p:ph idx="1"/>
          </p:nvPr>
        </p:nvSpPr>
        <p:spPr/>
        <p:txBody>
          <a:bodyPr/>
          <a:lstStyle/>
          <a:p>
            <a:r>
              <a:rPr lang="en-US" sz="2400" dirty="0"/>
              <a:t>Managers make strategic decisions that affect the cost structure of the company</a:t>
            </a:r>
          </a:p>
          <a:p>
            <a:r>
              <a:rPr lang="en-US" sz="2400" dirty="0"/>
              <a:t>The cost structure is simply the relationship of fixed costs and variable costs to total costs.</a:t>
            </a:r>
          </a:p>
          <a:p>
            <a:r>
              <a:rPr lang="en-US" sz="2400" dirty="0"/>
              <a:t>We can use CVP-based sensitivity analysis to highlight the risks and returns as fixed costs are substituted for variable costs in a company’s cost structure.</a:t>
            </a:r>
          </a:p>
          <a:p>
            <a:r>
              <a:rPr lang="en-US" sz="2400" dirty="0"/>
              <a:t>The risk-return trade-off across alternative cost structures can be measured as operating leverage.</a:t>
            </a:r>
          </a:p>
        </p:txBody>
      </p:sp>
    </p:spTree>
    <p:extLst>
      <p:ext uri="{BB962C8B-B14F-4D97-AF65-F5344CB8AC3E}">
        <p14:creationId xmlns:p14="http://schemas.microsoft.com/office/powerpoint/2010/main" val="815730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Leverage = CM/Operating Income</a:t>
            </a:r>
          </a:p>
        </p:txBody>
      </p:sp>
      <p:sp>
        <p:nvSpPr>
          <p:cNvPr id="3" name="Content Placeholder 2"/>
          <p:cNvSpPr>
            <a:spLocks noGrp="1"/>
          </p:cNvSpPr>
          <p:nvPr>
            <p:ph idx="1"/>
          </p:nvPr>
        </p:nvSpPr>
        <p:spPr/>
        <p:txBody>
          <a:bodyPr/>
          <a:lstStyle/>
          <a:p>
            <a:r>
              <a:rPr lang="en-US" sz="2400" dirty="0"/>
              <a:t>The risk-return tradeoff across alternative cost structure can be measured as operating leverage.</a:t>
            </a:r>
          </a:p>
          <a:p>
            <a:r>
              <a:rPr lang="en-US" sz="2400" dirty="0"/>
              <a:t>Operating leverage describes the effects that fixed costs have on changes in operating income as changes occur in units sold and contribution margin.</a:t>
            </a:r>
          </a:p>
          <a:p>
            <a:r>
              <a:rPr lang="en-US" sz="2400" dirty="0"/>
              <a:t>Organizations with a high proportion of fixed costs in their cost structures have high operating leverage.</a:t>
            </a:r>
          </a:p>
          <a:p>
            <a:r>
              <a:rPr lang="en-US" sz="2400" dirty="0"/>
              <a:t>In the presence of fixed costs, the degree of operating leverage is different at different levels of sales.</a:t>
            </a:r>
          </a:p>
        </p:txBody>
      </p:sp>
    </p:spTree>
    <p:extLst>
      <p:ext uri="{BB962C8B-B14F-4D97-AF65-F5344CB8AC3E}">
        <p14:creationId xmlns:p14="http://schemas.microsoft.com/office/powerpoint/2010/main" val="112126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Operating Leverage to Estimate Changes to Operating Income</a:t>
            </a:r>
          </a:p>
        </p:txBody>
      </p:sp>
      <p:sp>
        <p:nvSpPr>
          <p:cNvPr id="3" name="Content Placeholder 2"/>
          <p:cNvSpPr>
            <a:spLocks noGrp="1"/>
          </p:cNvSpPr>
          <p:nvPr>
            <p:ph idx="1"/>
          </p:nvPr>
        </p:nvSpPr>
        <p:spPr/>
        <p:txBody>
          <a:bodyPr/>
          <a:lstStyle/>
          <a:p>
            <a:r>
              <a:rPr lang="en-US" sz="2400" dirty="0"/>
              <a:t>We can use Operating Leverage to estimate changes to Operating Income that will result from a percentage change in sales.</a:t>
            </a:r>
          </a:p>
          <a:p>
            <a:r>
              <a:rPr lang="en-US" sz="2400" dirty="0"/>
              <a:t>Operating Leverage X % Change in Sales = Percentage change in Operating Income</a:t>
            </a:r>
          </a:p>
          <a:p>
            <a:r>
              <a:rPr lang="en-US" sz="2400" dirty="0"/>
              <a:t>For example, if sales increase 50% and operating leverage is 1.67, you should expect operating income to increase 83.5% (50% x 1.67)</a:t>
            </a:r>
          </a:p>
        </p:txBody>
      </p:sp>
    </p:spTree>
    <p:extLst>
      <p:ext uri="{BB962C8B-B14F-4D97-AF65-F5344CB8AC3E}">
        <p14:creationId xmlns:p14="http://schemas.microsoft.com/office/powerpoint/2010/main" val="306061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latin typeface="+mj-lt"/>
              </a:rPr>
              <a:t>Learning Objectives </a:t>
            </a:r>
            <a:r>
              <a:rPr lang="en-US" sz="2200" b="0" dirty="0">
                <a:latin typeface="+mj-lt"/>
              </a:rPr>
              <a:t>(2 of 2)</a:t>
            </a:r>
          </a:p>
        </p:txBody>
      </p:sp>
      <p:sp>
        <p:nvSpPr>
          <p:cNvPr id="3" name="Learning Objective List"/>
          <p:cNvSpPr>
            <a:spLocks noGrp="1"/>
          </p:cNvSpPr>
          <p:nvPr>
            <p:ph idx="1"/>
          </p:nvPr>
        </p:nvSpPr>
        <p:spPr/>
        <p:txBody>
          <a:bodyPr/>
          <a:lstStyle/>
          <a:p>
            <a:pPr>
              <a:buClr>
                <a:schemeClr val="bg1"/>
              </a:buClr>
              <a:buFont typeface="Arial" panose="020B0604020202020204" pitchFamily="34" charset="0"/>
              <a:buChar char="‪"/>
            </a:pPr>
            <a:r>
              <a:rPr lang="en-US" sz="2400" b="1" dirty="0">
                <a:solidFill>
                  <a:srgbClr val="007FA3"/>
                </a:solidFill>
              </a:rPr>
              <a:t>1.6</a:t>
            </a:r>
            <a:r>
              <a:rPr lang="en-US" sz="2400" dirty="0"/>
              <a:t> Use CVP analysis to plan variable and fixed costs</a:t>
            </a:r>
          </a:p>
          <a:p>
            <a:pPr>
              <a:buClr>
                <a:schemeClr val="bg1"/>
              </a:buClr>
              <a:buFont typeface="Arial" panose="020B0604020202020204" pitchFamily="34" charset="0"/>
              <a:buChar char="‪"/>
            </a:pPr>
            <a:r>
              <a:rPr lang="en-US" sz="2400" b="1" dirty="0">
                <a:solidFill>
                  <a:srgbClr val="007FA3"/>
                </a:solidFill>
              </a:rPr>
              <a:t>1.7</a:t>
            </a:r>
            <a:r>
              <a:rPr lang="en-US" sz="2400" dirty="0"/>
              <a:t> Apply CVP analysis to a company producing multiple products</a:t>
            </a:r>
          </a:p>
          <a:p>
            <a:pPr>
              <a:buClr>
                <a:schemeClr val="bg1"/>
              </a:buClr>
              <a:buFont typeface="Arial" panose="020B0604020202020204" pitchFamily="34" charset="0"/>
              <a:buChar char="‪"/>
            </a:pPr>
            <a:r>
              <a:rPr lang="en-US" sz="2400" b="1" dirty="0">
                <a:solidFill>
                  <a:srgbClr val="007FA3"/>
                </a:solidFill>
              </a:rPr>
              <a:t>1.8</a:t>
            </a:r>
            <a:r>
              <a:rPr lang="en-US" sz="2400" dirty="0"/>
              <a:t> Apply CVP analysis in service and not-for-profit organizations</a:t>
            </a:r>
          </a:p>
        </p:txBody>
      </p:sp>
    </p:spTree>
    <p:extLst>
      <p:ext uri="{BB962C8B-B14F-4D97-AF65-F5344CB8AC3E}">
        <p14:creationId xmlns:p14="http://schemas.microsoft.com/office/powerpoint/2010/main" val="310833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Sales Mix on CVP</a:t>
            </a:r>
          </a:p>
        </p:txBody>
      </p:sp>
      <p:sp>
        <p:nvSpPr>
          <p:cNvPr id="3" name="Content Placeholder 2"/>
          <p:cNvSpPr>
            <a:spLocks noGrp="1"/>
          </p:cNvSpPr>
          <p:nvPr>
            <p:ph idx="1"/>
          </p:nvPr>
        </p:nvSpPr>
        <p:spPr/>
        <p:txBody>
          <a:bodyPr/>
          <a:lstStyle/>
          <a:p>
            <a:r>
              <a:rPr lang="en-US" sz="2400" dirty="0"/>
              <a:t>Sales Mix is the quantity or proportion of various products or services that constitute a company’s total unit sales.  It is often the case that the various products or services have different contribution margins.</a:t>
            </a:r>
          </a:p>
          <a:p>
            <a:r>
              <a:rPr lang="en-US" sz="2400" dirty="0"/>
              <a:t>Up to this point, we’ve assumed a single product; more realistically, we’ll have multiple products with different costs and different margins.</a:t>
            </a:r>
          </a:p>
          <a:p>
            <a:r>
              <a:rPr lang="en-US" sz="2400" dirty="0"/>
              <a:t>We can use the same formula in our CVP calculations but must use an average contribution margin for the products.</a:t>
            </a:r>
          </a:p>
          <a:p>
            <a:r>
              <a:rPr lang="en-US" sz="2400" dirty="0"/>
              <a:t>This technique assumes a constant mix at different levels of total unit sales.</a:t>
            </a:r>
          </a:p>
        </p:txBody>
      </p:sp>
    </p:spTree>
    <p:extLst>
      <p:ext uri="{BB962C8B-B14F-4D97-AF65-F5344CB8AC3E}">
        <p14:creationId xmlns:p14="http://schemas.microsoft.com/office/powerpoint/2010/main" val="2698255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CVP for Service and Not-For-Profit Organizations	</a:t>
            </a:r>
          </a:p>
        </p:txBody>
      </p:sp>
      <p:sp>
        <p:nvSpPr>
          <p:cNvPr id="3" name="Content Placeholder 2"/>
          <p:cNvSpPr>
            <a:spLocks noGrp="1"/>
          </p:cNvSpPr>
          <p:nvPr>
            <p:ph idx="1"/>
          </p:nvPr>
        </p:nvSpPr>
        <p:spPr/>
        <p:txBody>
          <a:bodyPr/>
          <a:lstStyle/>
          <a:p>
            <a:r>
              <a:rPr lang="en-US" sz="2400" dirty="0"/>
              <a:t>CVP isn’t just for merchandising and manufacturing companies.</a:t>
            </a:r>
          </a:p>
          <a:p>
            <a:r>
              <a:rPr lang="en-US" sz="2400" dirty="0"/>
              <a:t>Service and Not-For-Profit businesses need to focus on measuring their output which is different from the units sold that we’ve been dealing with.</a:t>
            </a:r>
          </a:p>
          <a:p>
            <a:r>
              <a:rPr lang="en-US" sz="2400" dirty="0"/>
              <a:t>For example, a service agency might measure how many persons they assist or an airline might measure how many passenger miles they fly.</a:t>
            </a:r>
          </a:p>
          <a:p>
            <a:r>
              <a:rPr lang="en-US" sz="2400" dirty="0"/>
              <a:t>What measure might a hotel use?  A restaurant?</a:t>
            </a:r>
          </a:p>
        </p:txBody>
      </p:sp>
    </p:spTree>
    <p:extLst>
      <p:ext uri="{BB962C8B-B14F-4D97-AF65-F5344CB8AC3E}">
        <p14:creationId xmlns:p14="http://schemas.microsoft.com/office/powerpoint/2010/main" val="332353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Essentials of CVP Analysis</a:t>
            </a:r>
            <a:endParaRPr lang="en-US" b="1" dirty="0">
              <a:latin typeface="+mj-lt"/>
            </a:endParaRPr>
          </a:p>
        </p:txBody>
      </p:sp>
      <p:sp>
        <p:nvSpPr>
          <p:cNvPr id="3" name="Text Box 1"/>
          <p:cNvSpPr>
            <a:spLocks noGrp="1"/>
          </p:cNvSpPr>
          <p:nvPr>
            <p:ph idx="1"/>
          </p:nvPr>
        </p:nvSpPr>
        <p:spPr/>
        <p:txBody>
          <a:bodyPr>
            <a:normAutofit/>
          </a:bodyPr>
          <a:lstStyle/>
          <a:p>
            <a:r>
              <a:rPr lang="en-US" sz="2400" b="1" dirty="0"/>
              <a:t>Managers want to know how profits will change as the units sold of a product or service changes.</a:t>
            </a:r>
          </a:p>
          <a:p>
            <a:r>
              <a:rPr lang="en-US" sz="2400" b="1" dirty="0"/>
              <a:t>Managers like to use “what-if” analysis to examine the possible outcomes of different decisions so they can make the best one.</a:t>
            </a:r>
          </a:p>
          <a:p>
            <a:r>
              <a:rPr lang="en-US" sz="2400" b="1" dirty="0"/>
              <a:t>In chapter 2, we discussed total revenues, total costs and income.  </a:t>
            </a:r>
          </a:p>
          <a:p>
            <a:r>
              <a:rPr lang="en-US" sz="2400" b="1" dirty="0"/>
              <a:t>In this chapter, we take a closer look at the relationship among the elements (selling price, variable costs, fixed costs)</a:t>
            </a:r>
            <a:endParaRPr lang="en-US" sz="2400" dirty="0"/>
          </a:p>
        </p:txBody>
      </p:sp>
    </p:spTree>
    <p:extLst>
      <p:ext uri="{BB962C8B-B14F-4D97-AF65-F5344CB8AC3E}">
        <p14:creationId xmlns:p14="http://schemas.microsoft.com/office/powerpoint/2010/main" val="108033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1130-4CD2-4724-B717-D6B50CBD756A}"/>
              </a:ext>
            </a:extLst>
          </p:cNvPr>
          <p:cNvSpPr>
            <a:spLocks noGrp="1"/>
          </p:cNvSpPr>
          <p:nvPr>
            <p:ph type="title"/>
          </p:nvPr>
        </p:nvSpPr>
        <p:spPr/>
        <p:txBody>
          <a:bodyPr/>
          <a:lstStyle/>
          <a:p>
            <a:r>
              <a:rPr lang="en-US" dirty="0"/>
              <a:t>Case study </a:t>
            </a:r>
          </a:p>
        </p:txBody>
      </p:sp>
      <p:pic>
        <p:nvPicPr>
          <p:cNvPr id="5" name="Content Placeholder 4">
            <a:extLst>
              <a:ext uri="{FF2B5EF4-FFF2-40B4-BE49-F238E27FC236}">
                <a16:creationId xmlns:a16="http://schemas.microsoft.com/office/drawing/2014/main" id="{73E715FB-7103-4851-90C9-EA2A48E1E2E3}"/>
              </a:ext>
            </a:extLst>
          </p:cNvPr>
          <p:cNvPicPr>
            <a:picLocks noGrp="1" noChangeAspect="1"/>
          </p:cNvPicPr>
          <p:nvPr>
            <p:ph idx="1"/>
          </p:nvPr>
        </p:nvPicPr>
        <p:blipFill>
          <a:blip r:embed="rId2"/>
          <a:stretch>
            <a:fillRect/>
          </a:stretch>
        </p:blipFill>
        <p:spPr>
          <a:xfrm>
            <a:off x="0" y="1524000"/>
            <a:ext cx="9144000" cy="3810000"/>
          </a:xfrm>
        </p:spPr>
      </p:pic>
    </p:spTree>
    <p:extLst>
      <p:ext uri="{BB962C8B-B14F-4D97-AF65-F5344CB8AC3E}">
        <p14:creationId xmlns:p14="http://schemas.microsoft.com/office/powerpoint/2010/main" val="400094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09600"/>
            <a:ext cx="8229600" cy="1066800"/>
          </a:xfrm>
        </p:spPr>
        <p:txBody>
          <a:bodyPr/>
          <a:lstStyle/>
          <a:p>
            <a:r>
              <a:rPr lang="en-US" dirty="0">
                <a:latin typeface="+mj-lt"/>
              </a:rPr>
              <a:t>A Five-step Decision-Making Process in Planning and Control-Revisited</a:t>
            </a:r>
            <a:endParaRPr lang="en-US" b="1" dirty="0">
              <a:latin typeface="+mj-lt"/>
            </a:endParaRPr>
          </a:p>
        </p:txBody>
      </p:sp>
      <p:sp>
        <p:nvSpPr>
          <p:cNvPr id="3" name="Text Box 1"/>
          <p:cNvSpPr>
            <a:spLocks noGrp="1"/>
          </p:cNvSpPr>
          <p:nvPr>
            <p:ph idx="1"/>
          </p:nvPr>
        </p:nvSpPr>
        <p:spPr>
          <a:xfrm>
            <a:off x="457200" y="1905000"/>
            <a:ext cx="8229600" cy="3657600"/>
          </a:xfrm>
        </p:spPr>
        <p:txBody>
          <a:bodyPr>
            <a:normAutofit/>
          </a:bodyPr>
          <a:lstStyle/>
          <a:p>
            <a:pPr marL="457200" indent="-457200">
              <a:buFont typeface="+mj-lt"/>
              <a:buAutoNum type="arabicPeriod"/>
            </a:pPr>
            <a:r>
              <a:rPr lang="en-US" sz="2400" b="1" dirty="0"/>
              <a:t>Identify the problem/uncertainties</a:t>
            </a:r>
          </a:p>
          <a:p>
            <a:pPr marL="457200" indent="-457200">
              <a:buFont typeface="+mj-lt"/>
              <a:buAutoNum type="arabicPeriod"/>
            </a:pPr>
            <a:r>
              <a:rPr lang="en-US" sz="2400" b="1" dirty="0"/>
              <a:t>Obtain information</a:t>
            </a:r>
          </a:p>
          <a:p>
            <a:pPr marL="457200" indent="-457200">
              <a:buFont typeface="+mj-lt"/>
              <a:buAutoNum type="arabicPeriod"/>
            </a:pPr>
            <a:r>
              <a:rPr lang="en-US" sz="2400" b="1" dirty="0"/>
              <a:t>Make predictions about the future</a:t>
            </a:r>
          </a:p>
          <a:p>
            <a:pPr marL="457200" indent="-457200">
              <a:buFont typeface="+mj-lt"/>
              <a:buAutoNum type="arabicPeriod"/>
            </a:pPr>
            <a:r>
              <a:rPr lang="en-US" sz="2400" b="1" dirty="0"/>
              <a:t>Make decisions by choosing between alternatives using cost-volume-profit (CVP</a:t>
            </a:r>
            <a:r>
              <a:rPr lang="en-US" sz="2400" b="1"/>
              <a:t>) analysis</a:t>
            </a:r>
          </a:p>
          <a:p>
            <a:pPr marL="457200" indent="-457200">
              <a:buFont typeface="+mj-lt"/>
              <a:buAutoNum type="arabicPeriod"/>
            </a:pPr>
            <a:r>
              <a:rPr lang="en-US" sz="2400" b="1"/>
              <a:t>Implement </a:t>
            </a:r>
            <a:r>
              <a:rPr lang="en-US" sz="2400" b="1" dirty="0"/>
              <a:t>the decision, evaluate performance and learn.</a:t>
            </a:r>
          </a:p>
        </p:txBody>
      </p:sp>
    </p:spTree>
    <p:extLst>
      <p:ext uri="{BB962C8B-B14F-4D97-AF65-F5344CB8AC3E}">
        <p14:creationId xmlns:p14="http://schemas.microsoft.com/office/powerpoint/2010/main" val="52077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Foundational Assumptions Used in CVP Analysis </a:t>
            </a:r>
            <a:r>
              <a:rPr lang="en-US" sz="2200" b="0" dirty="0"/>
              <a:t>(1 of 2)</a:t>
            </a:r>
          </a:p>
        </p:txBody>
      </p:sp>
      <p:sp>
        <p:nvSpPr>
          <p:cNvPr id="3" name="Text Box 1"/>
          <p:cNvSpPr>
            <a:spLocks noGrp="1"/>
          </p:cNvSpPr>
          <p:nvPr>
            <p:ph idx="1"/>
          </p:nvPr>
        </p:nvSpPr>
        <p:spPr/>
        <p:txBody>
          <a:bodyPr/>
          <a:lstStyle/>
          <a:p>
            <a:r>
              <a:rPr lang="en-US" sz="2800" dirty="0"/>
              <a:t>Changes in production/sales volume are the sole cause for cost and revenue changes.</a:t>
            </a:r>
          </a:p>
          <a:p>
            <a:r>
              <a:rPr lang="en-US" sz="2800" dirty="0"/>
              <a:t>Total costs consist of fixed costs and variable costs.</a:t>
            </a:r>
          </a:p>
          <a:p>
            <a:r>
              <a:rPr lang="en-US" sz="2800" dirty="0"/>
              <a:t>Revenue and costs behave and can be graphed as a linear function (a straight line).</a:t>
            </a:r>
          </a:p>
          <a:p>
            <a:r>
              <a:rPr lang="en-US" sz="2800" dirty="0"/>
              <a:t>Selling price, variable cost per unit and fixed costs are all known and constant.</a:t>
            </a:r>
          </a:p>
        </p:txBody>
      </p:sp>
    </p:spTree>
    <p:extLst>
      <p:ext uri="{BB962C8B-B14F-4D97-AF65-F5344CB8AC3E}">
        <p14:creationId xmlns:p14="http://schemas.microsoft.com/office/powerpoint/2010/main" val="265458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Foundational Assumptions Used in CVP Analysis </a:t>
            </a:r>
            <a:r>
              <a:rPr lang="en-US" sz="2200" b="0" dirty="0">
                <a:latin typeface="+mj-lt"/>
              </a:rPr>
              <a:t>(2 of 2)</a:t>
            </a:r>
          </a:p>
        </p:txBody>
      </p:sp>
      <p:sp>
        <p:nvSpPr>
          <p:cNvPr id="3" name="Text Box 1"/>
          <p:cNvSpPr>
            <a:spLocks noGrp="1"/>
          </p:cNvSpPr>
          <p:nvPr>
            <p:ph idx="1"/>
          </p:nvPr>
        </p:nvSpPr>
        <p:spPr/>
        <p:txBody>
          <a:bodyPr>
            <a:normAutofit/>
          </a:bodyPr>
          <a:lstStyle/>
          <a:p>
            <a:pPr marL="457200" indent="-457200">
              <a:buFont typeface="+mj-lt"/>
              <a:buAutoNum type="arabicPeriod" startAt="5"/>
            </a:pPr>
            <a:r>
              <a:rPr lang="en-US" sz="2400" b="1" dirty="0"/>
              <a:t>In many cases, only a single product will be analyzed.  If multiple products are studied, their relative sales proportions are known and constant.</a:t>
            </a:r>
          </a:p>
          <a:p>
            <a:pPr marL="457200" indent="-457200">
              <a:buFont typeface="+mj-lt"/>
              <a:buAutoNum type="arabicPeriod" startAt="5"/>
            </a:pPr>
            <a:r>
              <a:rPr lang="en-US" sz="2400" b="1" dirty="0"/>
              <a:t>The time value of money (interest) is ignored.</a:t>
            </a:r>
          </a:p>
        </p:txBody>
      </p:sp>
    </p:spTree>
    <p:extLst>
      <p:ext uri="{BB962C8B-B14F-4D97-AF65-F5344CB8AC3E}">
        <p14:creationId xmlns:p14="http://schemas.microsoft.com/office/powerpoint/2010/main" val="66408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Basic CVP Equations</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u="sng" dirty="0"/>
              <a:t>Contribution Margin </a:t>
            </a:r>
            <a:r>
              <a:rPr lang="en-US" sz="2400" b="1" dirty="0"/>
              <a:t>= </a:t>
            </a:r>
          </a:p>
          <a:p>
            <a:pPr marL="0" indent="0">
              <a:buNone/>
            </a:pPr>
            <a:r>
              <a:rPr lang="en-US" sz="2400" b="1" dirty="0"/>
              <a:t>	Total Revenues - Total Variable Costs</a:t>
            </a:r>
          </a:p>
          <a:p>
            <a:pPr marL="0" indent="0">
              <a:buNone/>
            </a:pPr>
            <a:r>
              <a:rPr lang="en-US" sz="2400" b="1" u="sng" dirty="0"/>
              <a:t>Contribution Margin per unit </a:t>
            </a:r>
            <a:r>
              <a:rPr lang="en-US" sz="2400" b="1" dirty="0"/>
              <a:t>= </a:t>
            </a:r>
          </a:p>
          <a:p>
            <a:pPr marL="0" indent="0">
              <a:buNone/>
            </a:pPr>
            <a:r>
              <a:rPr lang="en-US" sz="2400" b="1" dirty="0"/>
              <a:t>	Selling price - Variable cost per unit</a:t>
            </a:r>
          </a:p>
          <a:p>
            <a:pPr marL="0" indent="0">
              <a:buNone/>
            </a:pPr>
            <a:r>
              <a:rPr lang="en-US" sz="2400" b="1" u="sng" dirty="0"/>
              <a:t>Operating Income </a:t>
            </a:r>
            <a:r>
              <a:rPr lang="en-US" sz="2400" b="1" dirty="0"/>
              <a:t>= </a:t>
            </a:r>
          </a:p>
          <a:p>
            <a:pPr marL="0" indent="0">
              <a:buNone/>
            </a:pPr>
            <a:r>
              <a:rPr lang="en-US" sz="2400" b="1" dirty="0"/>
              <a:t>	Contribution margin - Fixed costs</a:t>
            </a:r>
          </a:p>
          <a:p>
            <a:pPr marL="0" indent="0">
              <a:buNone/>
            </a:pPr>
            <a:r>
              <a:rPr lang="en-US" sz="2400" b="1" u="sng" dirty="0"/>
              <a:t>Contribution Margin Ratio (or Percentage) </a:t>
            </a:r>
            <a:r>
              <a:rPr lang="en-US" sz="2400" b="1" dirty="0"/>
              <a:t>= 	Contribution Margin / Revenues</a:t>
            </a:r>
          </a:p>
        </p:txBody>
      </p:sp>
    </p:spTree>
    <p:extLst>
      <p:ext uri="{BB962C8B-B14F-4D97-AF65-F5344CB8AC3E}">
        <p14:creationId xmlns:p14="http://schemas.microsoft.com/office/powerpoint/2010/main" val="229621613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6060</TotalTime>
  <Words>3815</Words>
  <Application>Microsoft Office PowerPoint</Application>
  <PresentationFormat>On-screen Show (4:3)</PresentationFormat>
  <Paragraphs>272</Paragraphs>
  <Slides>31</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Verdana</vt:lpstr>
      <vt:lpstr>Wingdings</vt:lpstr>
      <vt:lpstr>Wingdings 2</vt:lpstr>
      <vt:lpstr>508 Lecture</vt:lpstr>
      <vt:lpstr>1_508 Lecture</vt:lpstr>
      <vt:lpstr>Cost Accounting </vt:lpstr>
      <vt:lpstr>Learning Objectives (1 of 2)</vt:lpstr>
      <vt:lpstr>Learning Objectives (2 of 2)</vt:lpstr>
      <vt:lpstr>Essentials of CVP Analysis</vt:lpstr>
      <vt:lpstr>Case study </vt:lpstr>
      <vt:lpstr>A Five-step Decision-Making Process in Planning and Control-Revisited</vt:lpstr>
      <vt:lpstr>Foundational Assumptions Used in CVP Analysis (1 of 2)</vt:lpstr>
      <vt:lpstr>Foundational Assumptions Used in CVP Analysis (2 of 2)</vt:lpstr>
      <vt:lpstr>Basic CVP Equations</vt:lpstr>
      <vt:lpstr>More CVP Relationships</vt:lpstr>
      <vt:lpstr>Cost-Volume-Profit Equation and Contribution Margin Methods</vt:lpstr>
      <vt:lpstr>Cost-Volume-Profit – You Try It!  Problem</vt:lpstr>
      <vt:lpstr>Cost-Volume-Profit – You Try It!  Solution</vt:lpstr>
      <vt:lpstr>Breakeven Point</vt:lpstr>
      <vt:lpstr>Breakeven Point-Example (1 of 2)</vt:lpstr>
      <vt:lpstr>Breakeven Point-Example (2 of 2)</vt:lpstr>
      <vt:lpstr>Breakeven Point-Extended: Profit Planning/Target Income</vt:lpstr>
      <vt:lpstr>CVP:  Graphically</vt:lpstr>
      <vt:lpstr>CVP and Income Taxes</vt:lpstr>
      <vt:lpstr>CVP and Income Taxes – Tiny’s Cabinets</vt:lpstr>
      <vt:lpstr>Using CVP Analysis for Decision Making (1 of 3)</vt:lpstr>
      <vt:lpstr>Using CVP Analysis for Decision Making (2 of 3)</vt:lpstr>
      <vt:lpstr>Using CVP Analysis for Decision Making (3 of 3)</vt:lpstr>
      <vt:lpstr>Sensitivity Analysis</vt:lpstr>
      <vt:lpstr>Margin of Safety-Defined</vt:lpstr>
      <vt:lpstr>Margin of Safety – An Indicator of Risk</vt:lpstr>
      <vt:lpstr>Cost Structure</vt:lpstr>
      <vt:lpstr>Operating Leverage = CM/Operating Income</vt:lpstr>
      <vt:lpstr>Using Operating Leverage to Estimate Changes to Operating Income</vt:lpstr>
      <vt:lpstr>Effects of Sales Mix on CVP</vt:lpstr>
      <vt:lpstr>CVP for Service and Not-For-Profit Organizations </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Accounting: A Managerial Emphasis_16e</dc:title>
  <dc:subject>Accounting</dc:subject>
  <dc:creator>Srikant M. Datar and Madhav V. Rajan</dc:creator>
  <cp:lastModifiedBy>User</cp:lastModifiedBy>
  <cp:revision>200</cp:revision>
  <cp:lastPrinted>2016-11-10T04:13:49Z</cp:lastPrinted>
  <dcterms:created xsi:type="dcterms:W3CDTF">2014-07-14T20:04:21Z</dcterms:created>
  <dcterms:modified xsi:type="dcterms:W3CDTF">2021-02-25T11:59:06Z</dcterms:modified>
</cp:coreProperties>
</file>