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5"/>
  </p:notesMasterIdLst>
  <p:handoutMasterIdLst>
    <p:handoutMasterId r:id="rId16"/>
  </p:handoutMasterIdLst>
  <p:sldIdLst>
    <p:sldId id="258" r:id="rId2"/>
    <p:sldId id="259" r:id="rId3"/>
    <p:sldId id="260" r:id="rId4"/>
    <p:sldId id="261" r:id="rId5"/>
    <p:sldId id="268" r:id="rId6"/>
    <p:sldId id="262" r:id="rId7"/>
    <p:sldId id="269" r:id="rId8"/>
    <p:sldId id="263" r:id="rId9"/>
    <p:sldId id="270" r:id="rId10"/>
    <p:sldId id="272" r:id="rId11"/>
    <p:sldId id="264" r:id="rId12"/>
    <p:sldId id="265" r:id="rId13"/>
    <p:sldId id="271"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9" autoAdjust="0"/>
    <p:restoredTop sz="96327" autoAdjust="0"/>
  </p:normalViewPr>
  <p:slideViewPr>
    <p:cSldViewPr showGuides="1">
      <p:cViewPr>
        <p:scale>
          <a:sx n="180" d="100"/>
          <a:sy n="180" d="100"/>
        </p:scale>
        <p:origin x="-176" y="-26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4/6/20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4/6/20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4/6/20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4/6/20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4/6/20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4/6/20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4/6/20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4/6/20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4/6/20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4/6/20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4/6/20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4/6/20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4/6/20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4/6/20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na-elderly.com/mna_form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Screening &amp; Assessment form Tools</a:t>
            </a:r>
          </a:p>
        </p:txBody>
      </p:sp>
      <p:sp>
        <p:nvSpPr>
          <p:cNvPr id="3" name="Subtitle 2"/>
          <p:cNvSpPr>
            <a:spLocks noGrp="1"/>
          </p:cNvSpPr>
          <p:nvPr>
            <p:ph type="subTitle" idx="1"/>
          </p:nvPr>
        </p:nvSpPr>
        <p:spPr/>
        <p:txBody>
          <a:bodyPr/>
          <a:lstStyle/>
          <a:p>
            <a:r>
              <a:rPr lang="en-US" dirty="0"/>
              <a:t>Alma Irshaid</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2CCB-8A3D-1446-BAC0-F33DF6794F7B}"/>
              </a:ext>
            </a:extLst>
          </p:cNvPr>
          <p:cNvSpPr>
            <a:spLocks noGrp="1"/>
          </p:cNvSpPr>
          <p:nvPr>
            <p:ph type="title"/>
          </p:nvPr>
        </p:nvSpPr>
        <p:spPr/>
        <p:txBody>
          <a:bodyPr/>
          <a:lstStyle/>
          <a:p>
            <a:r>
              <a:rPr lang="en-JO" dirty="0"/>
              <a:t>Community based Surveillance</a:t>
            </a:r>
          </a:p>
        </p:txBody>
      </p:sp>
      <p:sp>
        <p:nvSpPr>
          <p:cNvPr id="3" name="Content Placeholder 2">
            <a:extLst>
              <a:ext uri="{FF2B5EF4-FFF2-40B4-BE49-F238E27FC236}">
                <a16:creationId xmlns:a16="http://schemas.microsoft.com/office/drawing/2014/main" id="{1640D85E-519D-554F-AA77-03F8C6D9B637}"/>
              </a:ext>
            </a:extLst>
          </p:cNvPr>
          <p:cNvSpPr>
            <a:spLocks noGrp="1"/>
          </p:cNvSpPr>
          <p:nvPr>
            <p:ph idx="1"/>
          </p:nvPr>
        </p:nvSpPr>
        <p:spPr/>
        <p:txBody>
          <a:bodyPr/>
          <a:lstStyle/>
          <a:p>
            <a:r>
              <a:rPr lang="en-JO" dirty="0"/>
              <a:t>Continous monitoring on the local level to evaluate indicators and establish policies and action plans.</a:t>
            </a:r>
          </a:p>
          <a:p>
            <a:endParaRPr lang="en-JO" dirty="0"/>
          </a:p>
          <a:p>
            <a:r>
              <a:rPr lang="en-JO" dirty="0"/>
              <a:t>In Palestine (UNRWA, MOH, WHO, FAO)</a:t>
            </a:r>
          </a:p>
        </p:txBody>
      </p:sp>
    </p:spTree>
    <p:extLst>
      <p:ext uri="{BB962C8B-B14F-4D97-AF65-F5344CB8AC3E}">
        <p14:creationId xmlns:p14="http://schemas.microsoft.com/office/powerpoint/2010/main" val="186536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Assessment tools</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Global Assessment</a:t>
            </a:r>
          </a:p>
        </p:txBody>
      </p:sp>
      <p:sp>
        <p:nvSpPr>
          <p:cNvPr id="3" name="Content Placeholder 2"/>
          <p:cNvSpPr>
            <a:spLocks noGrp="1"/>
          </p:cNvSpPr>
          <p:nvPr>
            <p:ph idx="1"/>
          </p:nvPr>
        </p:nvSpPr>
        <p:spPr>
          <a:xfrm>
            <a:off x="405780" y="1473200"/>
            <a:ext cx="11377264" cy="5308600"/>
          </a:xfrm>
        </p:spPr>
        <p:txBody>
          <a:bodyPr>
            <a:normAutofit lnSpcReduction="10000"/>
          </a:bodyPr>
          <a:lstStyle/>
          <a:p>
            <a:r>
              <a:rPr lang="en-US" dirty="0"/>
              <a:t>includes information on:</a:t>
            </a:r>
          </a:p>
          <a:p>
            <a:pPr lvl="1"/>
            <a:r>
              <a:rPr lang="en-US" dirty="0"/>
              <a:t> medical history (weight loss; dietary intake change; gastrointestinal and functional impairment) </a:t>
            </a:r>
          </a:p>
          <a:p>
            <a:pPr lvl="1"/>
            <a:r>
              <a:rPr lang="en-US" dirty="0"/>
              <a:t>physical examination (loss of subcutaneous fat; muscle wasting; ankle edema, sacral edema, and ascites). </a:t>
            </a:r>
          </a:p>
          <a:p>
            <a:r>
              <a:rPr lang="en-US" dirty="0"/>
              <a:t>Patients are classified as well nourished (SGA A), moderately or suspected of being malnourished (SGA B), or severely malnourished (SGA C). </a:t>
            </a:r>
          </a:p>
          <a:p>
            <a:r>
              <a:rPr lang="en-US" dirty="0"/>
              <a:t>A limitation of using SGA is that it only classifies subjects into three general groups, and it does not reflect </a:t>
            </a:r>
            <a:r>
              <a:rPr lang="en-US" u="sng" dirty="0"/>
              <a:t>subtle changes </a:t>
            </a:r>
            <a:r>
              <a:rPr lang="en-US" dirty="0"/>
              <a:t>in nutritional status. </a:t>
            </a:r>
          </a:p>
          <a:p>
            <a:r>
              <a:rPr lang="en-US" dirty="0"/>
              <a:t>Furthermore, it is subjective, does not account for biochemical values (e.g., visceral protein levels), and its sensitivity, precision, and reproducibility over time have not been extensively studied in some patient populations. </a:t>
            </a:r>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EE96-7E66-5A4D-91C3-9AB828B54AFF}"/>
              </a:ext>
            </a:extLst>
          </p:cNvPr>
          <p:cNvSpPr>
            <a:spLocks noGrp="1"/>
          </p:cNvSpPr>
          <p:nvPr>
            <p:ph type="title"/>
          </p:nvPr>
        </p:nvSpPr>
        <p:spPr/>
        <p:txBody>
          <a:bodyPr/>
          <a:lstStyle/>
          <a:p>
            <a:r>
              <a:rPr lang="en-JO" dirty="0"/>
              <a:t>Pediatric Screening</a:t>
            </a:r>
          </a:p>
        </p:txBody>
      </p:sp>
      <p:sp>
        <p:nvSpPr>
          <p:cNvPr id="3" name="Content Placeholder 2">
            <a:extLst>
              <a:ext uri="{FF2B5EF4-FFF2-40B4-BE49-F238E27FC236}">
                <a16:creationId xmlns:a16="http://schemas.microsoft.com/office/drawing/2014/main" id="{7E8AE838-2692-2246-8807-25DB2EC68EFE}"/>
              </a:ext>
            </a:extLst>
          </p:cNvPr>
          <p:cNvSpPr>
            <a:spLocks noGrp="1"/>
          </p:cNvSpPr>
          <p:nvPr>
            <p:ph idx="1"/>
          </p:nvPr>
        </p:nvSpPr>
        <p:spPr/>
        <p:txBody>
          <a:bodyPr/>
          <a:lstStyle/>
          <a:p>
            <a:r>
              <a:rPr lang="en-JO" dirty="0"/>
              <a:t>Not yet available</a:t>
            </a:r>
          </a:p>
          <a:p>
            <a:r>
              <a:rPr lang="en-JO" dirty="0"/>
              <a:t>Generally done by a experienced Paediatrician </a:t>
            </a:r>
          </a:p>
        </p:txBody>
      </p:sp>
    </p:spTree>
    <p:extLst>
      <p:ext uri="{BB962C8B-B14F-4D97-AF65-F5344CB8AC3E}">
        <p14:creationId xmlns:p14="http://schemas.microsoft.com/office/powerpoint/2010/main" val="6802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sp>
        <p:nvSpPr>
          <p:cNvPr id="3" name="Content Placeholder 2"/>
          <p:cNvSpPr>
            <a:spLocks noGrp="1"/>
          </p:cNvSpPr>
          <p:nvPr>
            <p:ph idx="1"/>
          </p:nvPr>
        </p:nvSpPr>
        <p:spPr>
          <a:xfrm>
            <a:off x="477788" y="1473200"/>
            <a:ext cx="11305256" cy="5308600"/>
          </a:xfrm>
        </p:spPr>
        <p:txBody>
          <a:bodyPr>
            <a:normAutofit fontScale="92500" lnSpcReduction="20000"/>
          </a:bodyPr>
          <a:lstStyle/>
          <a:p>
            <a:r>
              <a:rPr lang="en-US" dirty="0"/>
              <a:t>Nutritional risk screening tools are very helpful in the daily routine to detect </a:t>
            </a:r>
            <a:r>
              <a:rPr lang="en-US" b="1" dirty="0"/>
              <a:t>potential</a:t>
            </a:r>
            <a:r>
              <a:rPr lang="en-US" dirty="0"/>
              <a:t> malnutrition.  Such tools should be:</a:t>
            </a:r>
          </a:p>
          <a:p>
            <a:pPr marL="457200" indent="-457200">
              <a:buFont typeface="+mj-lt"/>
              <a:buAutoNum type="arabicPeriod"/>
            </a:pPr>
            <a:r>
              <a:rPr lang="en-US" dirty="0"/>
              <a:t>easy to use</a:t>
            </a:r>
          </a:p>
          <a:p>
            <a:pPr marL="457200" indent="-457200">
              <a:buFont typeface="+mj-lt"/>
              <a:buAutoNum type="arabicPeriod"/>
            </a:pPr>
            <a:r>
              <a:rPr lang="en-US" dirty="0"/>
              <a:t>Quick (max. 15 mins)</a:t>
            </a:r>
          </a:p>
          <a:p>
            <a:pPr marL="457200" indent="-457200">
              <a:buFont typeface="+mj-lt"/>
              <a:buAutoNum type="arabicPeriod"/>
            </a:pPr>
            <a:r>
              <a:rPr lang="en-US" dirty="0"/>
              <a:t>Economical ”cost-effective”</a:t>
            </a:r>
          </a:p>
          <a:p>
            <a:pPr marL="457200" indent="-457200">
              <a:buFont typeface="+mj-lt"/>
              <a:buAutoNum type="arabicPeriod"/>
            </a:pPr>
            <a:r>
              <a:rPr lang="en-US" dirty="0"/>
              <a:t>Standardized</a:t>
            </a:r>
          </a:p>
          <a:p>
            <a:pPr marL="457200" indent="-457200">
              <a:buFont typeface="+mj-lt"/>
              <a:buAutoNum type="arabicPeriod"/>
            </a:pPr>
            <a:r>
              <a:rPr lang="en-US" dirty="0"/>
              <a:t>Relevant to the care setting </a:t>
            </a:r>
          </a:p>
          <a:p>
            <a:pPr marL="457200" indent="-457200">
              <a:buFont typeface="+mj-lt"/>
              <a:buAutoNum type="arabicPeriod"/>
            </a:pPr>
            <a:r>
              <a:rPr lang="en-US" dirty="0">
                <a:highlight>
                  <a:srgbClr val="FFFF00"/>
                </a:highlight>
              </a:rPr>
              <a:t>validated</a:t>
            </a:r>
            <a:r>
              <a:rPr lang="en-US" dirty="0"/>
              <a:t>. </a:t>
            </a:r>
          </a:p>
          <a:p>
            <a:r>
              <a:rPr lang="en-US" dirty="0"/>
              <a:t>Screening tools should be both </a:t>
            </a:r>
            <a:r>
              <a:rPr lang="en-US" u="sng" dirty="0"/>
              <a:t>sensitive and specific</a:t>
            </a:r>
            <a:r>
              <a:rPr lang="en-US" dirty="0"/>
              <a:t>, and if possible, predictors of the success of the nutritional therapy. </a:t>
            </a:r>
          </a:p>
          <a:p>
            <a:r>
              <a:rPr lang="en-US" dirty="0"/>
              <a:t>Nutritional screening should be part of a defined clinical protocol that results in a plan of action if the screening result is positive.</a:t>
            </a: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Hospitals protocols</a:t>
            </a:r>
          </a:p>
        </p:txBody>
      </p:sp>
      <p:sp>
        <p:nvSpPr>
          <p:cNvPr id="3" name="Content Placeholder 2"/>
          <p:cNvSpPr>
            <a:spLocks noGrp="1"/>
          </p:cNvSpPr>
          <p:nvPr>
            <p:ph idx="1"/>
          </p:nvPr>
        </p:nvSpPr>
        <p:spPr>
          <a:xfrm>
            <a:off x="621804" y="1701800"/>
            <a:ext cx="10652859" cy="4470400"/>
          </a:xfrm>
        </p:spPr>
        <p:txBody>
          <a:bodyPr/>
          <a:lstStyle/>
          <a:p>
            <a:r>
              <a:rPr lang="en-US" dirty="0"/>
              <a:t>Screening should be performed within the first </a:t>
            </a:r>
            <a:r>
              <a:rPr lang="en-US" b="1" dirty="0">
                <a:highlight>
                  <a:srgbClr val="FFFF00"/>
                </a:highlight>
              </a:rPr>
              <a:t>24h </a:t>
            </a:r>
            <a:r>
              <a:rPr lang="en-US" dirty="0"/>
              <a:t>after hospital admission and at regular intervals thereafter (e.g., weekly), in order to rapidly and accurately identify individuals who should be referred to the nutrition specialist (e.g., dietitian, expert clinician) for further assessment.</a:t>
            </a: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NRS-2002</a:t>
            </a:r>
          </a:p>
        </p:txBody>
      </p:sp>
      <p:sp>
        <p:nvSpPr>
          <p:cNvPr id="3" name="Content Placeholder 2"/>
          <p:cNvSpPr>
            <a:spLocks noGrp="1"/>
          </p:cNvSpPr>
          <p:nvPr>
            <p:ph idx="1"/>
          </p:nvPr>
        </p:nvSpPr>
        <p:spPr>
          <a:xfrm>
            <a:off x="405780" y="1701800"/>
            <a:ext cx="11449272" cy="4470400"/>
          </a:xfrm>
        </p:spPr>
        <p:txBody>
          <a:bodyPr/>
          <a:lstStyle/>
          <a:p>
            <a:r>
              <a:rPr lang="en-US" dirty="0"/>
              <a:t>The NRS-2002 was meant to be a </a:t>
            </a:r>
            <a:r>
              <a:rPr lang="en-US" u="sng" dirty="0"/>
              <a:t>generic</a:t>
            </a:r>
            <a:r>
              <a:rPr lang="en-US" dirty="0"/>
              <a:t> tool in the hospital setting—that is, useful in detecting most of the patients who would benefit from nutritional therapy. </a:t>
            </a:r>
          </a:p>
          <a:p>
            <a:r>
              <a:rPr lang="en-US" dirty="0"/>
              <a:t>A score-based system where a total score of ≥3 points means that the patient is at risk of malnutrition or already malnourished and therefore a nutritional therapy is indicated. </a:t>
            </a:r>
          </a:p>
          <a:p>
            <a:r>
              <a:rPr lang="en-US" dirty="0"/>
              <a:t>The NRS-2002 has been assessed and validated in hundreds of studies, including randomized controlled trials, and has been shown to be very reliable if administered by trained staff.</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8B1F39-54EA-654D-8472-E07578C952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33" r="30439" b="6597"/>
          <a:stretch/>
        </p:blipFill>
        <p:spPr>
          <a:xfrm>
            <a:off x="117749" y="0"/>
            <a:ext cx="12071076" cy="6858000"/>
          </a:xfrm>
        </p:spPr>
      </p:pic>
    </p:spTree>
    <p:extLst>
      <p:ext uri="{BB962C8B-B14F-4D97-AF65-F5344CB8AC3E}">
        <p14:creationId xmlns:p14="http://schemas.microsoft.com/office/powerpoint/2010/main" val="215355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76200"/>
            <a:ext cx="10796875" cy="1397000"/>
          </a:xfrm>
        </p:spPr>
        <p:txBody>
          <a:bodyPr/>
          <a:lstStyle/>
          <a:p>
            <a:r>
              <a:rPr lang="en-US" dirty="0"/>
              <a:t>Malnutrition Universal Assessment Tool (MUST)</a:t>
            </a:r>
          </a:p>
        </p:txBody>
      </p:sp>
      <p:sp>
        <p:nvSpPr>
          <p:cNvPr id="3" name="Content Placeholder 2"/>
          <p:cNvSpPr>
            <a:spLocks noGrp="1"/>
          </p:cNvSpPr>
          <p:nvPr>
            <p:ph idx="1"/>
          </p:nvPr>
        </p:nvSpPr>
        <p:spPr>
          <a:xfrm>
            <a:off x="477788" y="1701800"/>
            <a:ext cx="10796875" cy="4470400"/>
          </a:xfrm>
        </p:spPr>
        <p:txBody>
          <a:bodyPr/>
          <a:lstStyle/>
          <a:p>
            <a:r>
              <a:rPr lang="en-US" dirty="0"/>
              <a:t>The MUST was developed to identify malnourished individuals in </a:t>
            </a:r>
            <a:r>
              <a:rPr lang="en-US" u="sng" dirty="0"/>
              <a:t>all</a:t>
            </a:r>
            <a:r>
              <a:rPr lang="en-US" dirty="0"/>
              <a:t> care settings (hospitals, nursing homes, home care, etc.) </a:t>
            </a:r>
          </a:p>
          <a:p>
            <a:r>
              <a:rPr lang="en-US" dirty="0"/>
              <a:t>It was the basis for the NRS-2002 . </a:t>
            </a:r>
          </a:p>
          <a:p>
            <a:r>
              <a:rPr lang="en-US" dirty="0"/>
              <a:t>Recent food intake is not included, and calculations of the weight loss percentage may be a barrier for the busy healthcare staff on the wards.</a:t>
            </a: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a16="http://schemas.microsoft.com/office/drawing/2014/main" id="{6A6AE4F2-865C-E14E-A020-D0E352CCD8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036" y="260648"/>
            <a:ext cx="6552728" cy="6480720"/>
          </a:xfrm>
          <a:noFill/>
        </p:spPr>
      </p:pic>
    </p:spTree>
    <p:extLst>
      <p:ext uri="{BB962C8B-B14F-4D97-AF65-F5344CB8AC3E}">
        <p14:creationId xmlns:p14="http://schemas.microsoft.com/office/powerpoint/2010/main" val="41015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 Nutritional Assessment (MNA)</a:t>
            </a:r>
          </a:p>
        </p:txBody>
      </p:sp>
      <p:sp>
        <p:nvSpPr>
          <p:cNvPr id="3" name="Content Placeholder 2"/>
          <p:cNvSpPr>
            <a:spLocks noGrp="1"/>
          </p:cNvSpPr>
          <p:nvPr>
            <p:ph idx="1"/>
          </p:nvPr>
        </p:nvSpPr>
        <p:spPr>
          <a:xfrm>
            <a:off x="333772" y="1701800"/>
            <a:ext cx="11521280" cy="4895552"/>
          </a:xfrm>
        </p:spPr>
        <p:txBody>
          <a:bodyPr>
            <a:normAutofit fontScale="92500" lnSpcReduction="20000"/>
          </a:bodyPr>
          <a:lstStyle/>
          <a:p>
            <a:r>
              <a:rPr lang="en-US" dirty="0"/>
              <a:t>The MNA is the screening tool </a:t>
            </a:r>
            <a:r>
              <a:rPr lang="en-US" u="sng" dirty="0"/>
              <a:t>most frequently </a:t>
            </a:r>
            <a:r>
              <a:rPr lang="en-US" dirty="0"/>
              <a:t>used in institutionalized </a:t>
            </a:r>
            <a:r>
              <a:rPr lang="en-US" u="sng" dirty="0"/>
              <a:t>geriatric</a:t>
            </a:r>
            <a:r>
              <a:rPr lang="en-US" dirty="0"/>
              <a:t> patients.</a:t>
            </a:r>
          </a:p>
          <a:p>
            <a:r>
              <a:rPr lang="en-US" dirty="0"/>
              <a:t>It combines screening and assessment features. </a:t>
            </a:r>
          </a:p>
          <a:p>
            <a:r>
              <a:rPr lang="en-US" dirty="0"/>
              <a:t>MNA includes diverse components (loss of appetite, altered sense of taste and smell, loss of thirst, frailty, depression) often relevant for the nutritional status of older people. It also includes anthropometric measurements, nutritional habits, general condition, and self-evaluation. </a:t>
            </a:r>
          </a:p>
          <a:p>
            <a:r>
              <a:rPr lang="en-US" dirty="0"/>
              <a:t>Both the MNA (complete form) as well as a short-form MNA (MNA-SF) are available. The complete MNA includes eighteen items in four domains. The MNA-SF includes only six </a:t>
            </a:r>
            <a:r>
              <a:rPr lang="en-US" dirty="0" err="1"/>
              <a:t>items,but</a:t>
            </a:r>
            <a:r>
              <a:rPr lang="en-US" dirty="0"/>
              <a:t> is quicker and </a:t>
            </a:r>
            <a:r>
              <a:rPr lang="en-US" u="sng" dirty="0"/>
              <a:t>as effective </a:t>
            </a:r>
            <a:r>
              <a:rPr lang="en-US" dirty="0"/>
              <a:t>as the long version. </a:t>
            </a:r>
          </a:p>
          <a:p>
            <a:r>
              <a:rPr lang="en-US" dirty="0"/>
              <a:t>If the total score is 11 points or less, the patient is considered at risk of malnutrition or malnourished and the full version (assessment) should be performed.</a:t>
            </a:r>
          </a:p>
          <a:p>
            <a:r>
              <a:rPr lang="en-US" dirty="0"/>
              <a:t>Find at </a:t>
            </a:r>
            <a:r>
              <a:rPr lang="en-US" dirty="0">
                <a:hlinkClick r:id="rId2"/>
              </a:rPr>
              <a:t>https://www.mna-elderly.com/mna_forms.html</a:t>
            </a:r>
            <a:r>
              <a:rPr lang="en-US" dirty="0"/>
              <a:t> </a:t>
            </a:r>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C557-0065-A148-8E40-934EADF0BC88}"/>
              </a:ext>
            </a:extLst>
          </p:cNvPr>
          <p:cNvSpPr>
            <a:spLocks noGrp="1"/>
          </p:cNvSpPr>
          <p:nvPr>
            <p:ph type="title"/>
          </p:nvPr>
        </p:nvSpPr>
        <p:spPr/>
        <p:txBody>
          <a:bodyPr/>
          <a:lstStyle/>
          <a:p>
            <a:r>
              <a:rPr lang="en-JO" dirty="0"/>
              <a:t>Other</a:t>
            </a:r>
          </a:p>
        </p:txBody>
      </p:sp>
      <p:sp>
        <p:nvSpPr>
          <p:cNvPr id="3" name="Content Placeholder 2">
            <a:extLst>
              <a:ext uri="{FF2B5EF4-FFF2-40B4-BE49-F238E27FC236}">
                <a16:creationId xmlns:a16="http://schemas.microsoft.com/office/drawing/2014/main" id="{99F6770A-E7B7-1744-BD1D-AF81DB9418CB}"/>
              </a:ext>
            </a:extLst>
          </p:cNvPr>
          <p:cNvSpPr>
            <a:spLocks noGrp="1"/>
          </p:cNvSpPr>
          <p:nvPr>
            <p:ph idx="1"/>
          </p:nvPr>
        </p:nvSpPr>
        <p:spPr/>
        <p:txBody>
          <a:bodyPr/>
          <a:lstStyle/>
          <a:p>
            <a:r>
              <a:rPr lang="en-JO" dirty="0"/>
              <a:t>Other screening tools are used that screens for differ</a:t>
            </a:r>
            <a:r>
              <a:rPr lang="en-US" dirty="0"/>
              <a:t>e</a:t>
            </a:r>
            <a:r>
              <a:rPr lang="en-JO" dirty="0"/>
              <a:t>nt cases but intersect with nutrition like:</a:t>
            </a:r>
          </a:p>
          <a:p>
            <a:pPr>
              <a:buFontTx/>
              <a:buChar char="-"/>
            </a:pPr>
            <a:r>
              <a:rPr lang="en-JO" dirty="0"/>
              <a:t>Activity daily living Tool (ADL)/Instrumental ADL</a:t>
            </a:r>
          </a:p>
          <a:p>
            <a:pPr>
              <a:buFontTx/>
              <a:buChar char="-"/>
            </a:pPr>
            <a:r>
              <a:rPr lang="en-JO" dirty="0"/>
              <a:t>Cognitive function tools</a:t>
            </a:r>
          </a:p>
          <a:p>
            <a:pPr>
              <a:buFontTx/>
              <a:buChar char="-"/>
            </a:pPr>
            <a:r>
              <a:rPr lang="en-JO" dirty="0"/>
              <a:t>Depression Screening Scales</a:t>
            </a:r>
          </a:p>
          <a:p>
            <a:pPr>
              <a:buFontTx/>
              <a:buChar char="-"/>
            </a:pPr>
            <a:endParaRPr lang="en-JO" dirty="0"/>
          </a:p>
          <a:p>
            <a:pPr>
              <a:buFontTx/>
              <a:buChar char="-"/>
            </a:pPr>
            <a:endParaRPr lang="en-JO" dirty="0"/>
          </a:p>
        </p:txBody>
      </p:sp>
    </p:spTree>
    <p:extLst>
      <p:ext uri="{BB962C8B-B14F-4D97-AF65-F5344CB8AC3E}">
        <p14:creationId xmlns:p14="http://schemas.microsoft.com/office/powerpoint/2010/main" val="1009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697</Words>
  <Application>Microsoft Macintosh PowerPoint</Application>
  <PresentationFormat>Custom</PresentationFormat>
  <Paragraphs>50</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Welcome back to school presentation</vt:lpstr>
      <vt:lpstr>Nutritional Screening &amp; Assessment form Tools</vt:lpstr>
      <vt:lpstr>Screening</vt:lpstr>
      <vt:lpstr>Hospitals protocols</vt:lpstr>
      <vt:lpstr>NRS-2002</vt:lpstr>
      <vt:lpstr>PowerPoint Presentation</vt:lpstr>
      <vt:lpstr>Malnutrition Universal Assessment Tool (MUST)</vt:lpstr>
      <vt:lpstr>PowerPoint Presentation</vt:lpstr>
      <vt:lpstr>Mini Nutritional Assessment (MNA)</vt:lpstr>
      <vt:lpstr>Other</vt:lpstr>
      <vt:lpstr>Community based Surveillance</vt:lpstr>
      <vt:lpstr>Assessment tools</vt:lpstr>
      <vt:lpstr>Subjective Global Assessment</vt:lpstr>
      <vt:lpstr>Pediatric Screening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Screening &amp; Assessment form Tools</dc:title>
  <dc:creator>irshaidalma@gmail.com</dc:creator>
  <cp:lastModifiedBy>irshaidalma@gmail.com</cp:lastModifiedBy>
  <cp:revision>6</cp:revision>
  <dcterms:created xsi:type="dcterms:W3CDTF">2020-04-05T22:41:07Z</dcterms:created>
  <dcterms:modified xsi:type="dcterms:W3CDTF">2020-04-06T07:35:23Z</dcterms:modified>
</cp:coreProperties>
</file>