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comments/comment1.xml" ContentType="application/vnd.openxmlformats-officedocument.presentationml.comments+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4"/>
  </p:notesMasterIdLst>
  <p:handoutMasterIdLst>
    <p:handoutMasterId r:id="rId45"/>
  </p:handout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8" r:id="rId32"/>
    <p:sldId id="289" r:id="rId33"/>
    <p:sldId id="290" r:id="rId34"/>
    <p:sldId id="291" r:id="rId35"/>
    <p:sldId id="292" r:id="rId36"/>
    <p:sldId id="293" r:id="rId37"/>
    <p:sldId id="294" r:id="rId38"/>
    <p:sldId id="295" r:id="rId39"/>
    <p:sldId id="296" r:id="rId40"/>
    <p:sldId id="298" r:id="rId41"/>
    <p:sldId id="299" r:id="rId42"/>
    <p:sldId id="300"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M" initials="W.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94660"/>
  </p:normalViewPr>
  <p:slideViewPr>
    <p:cSldViewPr>
      <p:cViewPr varScale="1">
        <p:scale>
          <a:sx n="105" d="100"/>
          <a:sy n="105" d="100"/>
        </p:scale>
        <p:origin x="165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8-02-14T05:09:37.197" idx="2">
    <p:pos x="5314" y="1755"/>
    <p:text>Succession planning refers to the concept of taking actions to ensure staff can move up in management roles within the organization to replace those managers who retire or move to other opportunities in other organizations. </p:text>
  </p:cm>
</p:cmLst>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97BABE-9CF1-4A4E-8CA0-0A8F2B99C25B}" type="doc">
      <dgm:prSet loTypeId="urn:microsoft.com/office/officeart/2005/8/layout/vList2" loCatId="list" qsTypeId="urn:microsoft.com/office/officeart/2005/8/quickstyle/simple3" qsCatId="simple" csTypeId="urn:microsoft.com/office/officeart/2005/8/colors/accent1_3" csCatId="accent1" phldr="1"/>
      <dgm:spPr/>
      <dgm:t>
        <a:bodyPr/>
        <a:lstStyle/>
        <a:p>
          <a:endParaRPr lang="en-US"/>
        </a:p>
      </dgm:t>
    </dgm:pt>
    <dgm:pt modelId="{2BA3C001-08D1-47AB-965D-58DB21B55311}">
      <dgm:prSet custT="1"/>
      <dgm:spPr/>
      <dgm:t>
        <a:bodyPr/>
        <a:lstStyle/>
        <a:p>
          <a:pPr algn="ctr" rtl="0"/>
          <a:r>
            <a:rPr lang="en-US" sz="3200" b="1">
              <a:solidFill>
                <a:schemeClr val="tx2">
                  <a:lumMod val="75000"/>
                </a:schemeClr>
              </a:solidFill>
            </a:rPr>
            <a:t>Healthcare Service Management</a:t>
          </a:r>
          <a:endParaRPr lang="en-US" sz="3200">
            <a:solidFill>
              <a:schemeClr val="tx2">
                <a:lumMod val="75000"/>
              </a:schemeClr>
            </a:solidFill>
          </a:endParaRPr>
        </a:p>
      </dgm:t>
    </dgm:pt>
    <dgm:pt modelId="{F3BF4E4A-F6C2-4769-BA5B-1F07A5C16EC0}" type="parTrans" cxnId="{41054D4B-FCB6-431E-B7CA-C75909A5C2C4}">
      <dgm:prSet/>
      <dgm:spPr/>
      <dgm:t>
        <a:bodyPr/>
        <a:lstStyle/>
        <a:p>
          <a:endParaRPr lang="en-US"/>
        </a:p>
      </dgm:t>
    </dgm:pt>
    <dgm:pt modelId="{A8C78DDC-4FB0-4317-8187-6D69849F8479}" type="sibTrans" cxnId="{41054D4B-FCB6-431E-B7CA-C75909A5C2C4}">
      <dgm:prSet/>
      <dgm:spPr/>
      <dgm:t>
        <a:bodyPr/>
        <a:lstStyle/>
        <a:p>
          <a:endParaRPr lang="en-US"/>
        </a:p>
      </dgm:t>
    </dgm:pt>
    <dgm:pt modelId="{0DD4AD30-383D-467A-B993-4FFACB884D58}" type="pres">
      <dgm:prSet presAssocID="{BD97BABE-9CF1-4A4E-8CA0-0A8F2B99C25B}" presName="linear" presStyleCnt="0">
        <dgm:presLayoutVars>
          <dgm:animLvl val="lvl"/>
          <dgm:resizeHandles val="exact"/>
        </dgm:presLayoutVars>
      </dgm:prSet>
      <dgm:spPr/>
    </dgm:pt>
    <dgm:pt modelId="{7E35FB64-1452-46C8-8939-2E13F31D4922}" type="pres">
      <dgm:prSet presAssocID="{2BA3C001-08D1-47AB-965D-58DB21B55311}" presName="parentText" presStyleLbl="node1" presStyleIdx="0" presStyleCnt="1" custScaleY="54535" custLinFactNeighborX="-1094" custLinFactNeighborY="-27722">
        <dgm:presLayoutVars>
          <dgm:chMax val="0"/>
          <dgm:bulletEnabled val="1"/>
        </dgm:presLayoutVars>
      </dgm:prSet>
      <dgm:spPr/>
    </dgm:pt>
  </dgm:ptLst>
  <dgm:cxnLst>
    <dgm:cxn modelId="{03D19D3C-7538-4259-8F6A-3920492393E8}" type="presOf" srcId="{BD97BABE-9CF1-4A4E-8CA0-0A8F2B99C25B}" destId="{0DD4AD30-383D-467A-B993-4FFACB884D58}" srcOrd="0" destOrd="0" presId="urn:microsoft.com/office/officeart/2005/8/layout/vList2"/>
    <dgm:cxn modelId="{41054D4B-FCB6-431E-B7CA-C75909A5C2C4}" srcId="{BD97BABE-9CF1-4A4E-8CA0-0A8F2B99C25B}" destId="{2BA3C001-08D1-47AB-965D-58DB21B55311}" srcOrd="0" destOrd="0" parTransId="{F3BF4E4A-F6C2-4769-BA5B-1F07A5C16EC0}" sibTransId="{A8C78DDC-4FB0-4317-8187-6D69849F8479}"/>
    <dgm:cxn modelId="{E3B4C7EC-7879-40CB-9C84-90CA7BDB0A6A}" type="presOf" srcId="{2BA3C001-08D1-47AB-965D-58DB21B55311}" destId="{7E35FB64-1452-46C8-8939-2E13F31D4922}" srcOrd="0" destOrd="0" presId="urn:microsoft.com/office/officeart/2005/8/layout/vList2"/>
    <dgm:cxn modelId="{45511497-A71F-4EED-BDD3-759592089EDB}" type="presParOf" srcId="{0DD4AD30-383D-467A-B993-4FFACB884D58}" destId="{7E35FB64-1452-46C8-8939-2E13F31D492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835BBA1-0881-4D1B-9AE1-E264E533EF91}" type="doc">
      <dgm:prSet loTypeId="urn:microsoft.com/office/officeart/2008/layout/VerticalAccentList" loCatId="list" qsTypeId="urn:microsoft.com/office/officeart/2005/8/quickstyle/simple1" qsCatId="simple" csTypeId="urn:microsoft.com/office/officeart/2005/8/colors/colorful4" csCatId="colorful"/>
      <dgm:spPr/>
      <dgm:t>
        <a:bodyPr/>
        <a:lstStyle/>
        <a:p>
          <a:endParaRPr lang="en-US"/>
        </a:p>
      </dgm:t>
    </dgm:pt>
    <dgm:pt modelId="{E2FE1FAD-C7F8-47FE-A7DA-63F31FDCDD37}">
      <dgm:prSet custT="1"/>
      <dgm:spPr/>
      <dgm:t>
        <a:bodyPr/>
        <a:lstStyle/>
        <a:p>
          <a:pPr rtl="0"/>
          <a:r>
            <a:rPr lang="en-US" sz="2000" b="1" dirty="0"/>
            <a:t>Management: Definition, Functions, And Competencies</a:t>
          </a:r>
          <a:endParaRPr lang="en-US" sz="2000" dirty="0"/>
        </a:p>
      </dgm:t>
    </dgm:pt>
    <dgm:pt modelId="{36687B70-70DB-4697-885C-193CE530EA95}" type="parTrans" cxnId="{007FEB91-36D4-43E4-ACCD-C7412D54A718}">
      <dgm:prSet/>
      <dgm:spPr/>
      <dgm:t>
        <a:bodyPr/>
        <a:lstStyle/>
        <a:p>
          <a:endParaRPr lang="en-US" sz="1800"/>
        </a:p>
      </dgm:t>
    </dgm:pt>
    <dgm:pt modelId="{B4C88C6A-0B22-4BF9-A707-FE2FC28C7CE2}" type="sibTrans" cxnId="{007FEB91-36D4-43E4-ACCD-C7412D54A718}">
      <dgm:prSet/>
      <dgm:spPr/>
      <dgm:t>
        <a:bodyPr/>
        <a:lstStyle/>
        <a:p>
          <a:endParaRPr lang="en-US" sz="1800"/>
        </a:p>
      </dgm:t>
    </dgm:pt>
    <dgm:pt modelId="{EDD8640C-5F58-46FE-B30B-37ECA67B7627}" type="pres">
      <dgm:prSet presAssocID="{F835BBA1-0881-4D1B-9AE1-E264E533EF91}" presName="Name0" presStyleCnt="0">
        <dgm:presLayoutVars>
          <dgm:chMax/>
          <dgm:chPref/>
          <dgm:dir/>
        </dgm:presLayoutVars>
      </dgm:prSet>
      <dgm:spPr/>
    </dgm:pt>
    <dgm:pt modelId="{AFFAF584-C55F-4BBD-8D1A-212577775A53}" type="pres">
      <dgm:prSet presAssocID="{E2FE1FAD-C7F8-47FE-A7DA-63F31FDCDD37}" presName="parenttextcomposite" presStyleCnt="0"/>
      <dgm:spPr/>
    </dgm:pt>
    <dgm:pt modelId="{859D8B76-6D46-4DCD-9BBE-1AFF97CBC7ED}" type="pres">
      <dgm:prSet presAssocID="{E2FE1FAD-C7F8-47FE-A7DA-63F31FDCDD37}" presName="parenttext" presStyleLbl="revTx" presStyleIdx="0" presStyleCnt="1">
        <dgm:presLayoutVars>
          <dgm:chMax/>
          <dgm:chPref val="2"/>
          <dgm:bulletEnabled val="1"/>
        </dgm:presLayoutVars>
      </dgm:prSet>
      <dgm:spPr/>
    </dgm:pt>
    <dgm:pt modelId="{83DEAA54-FDE5-4FC7-9A29-77C66A49704A}" type="pres">
      <dgm:prSet presAssocID="{E2FE1FAD-C7F8-47FE-A7DA-63F31FDCDD37}" presName="parallelogramComposite" presStyleCnt="0"/>
      <dgm:spPr/>
    </dgm:pt>
    <dgm:pt modelId="{41620512-ABA1-45DD-8D8F-A9CB23881E3F}" type="pres">
      <dgm:prSet presAssocID="{E2FE1FAD-C7F8-47FE-A7DA-63F31FDCDD37}" presName="parallelogram1" presStyleLbl="alignNode1" presStyleIdx="0" presStyleCnt="7"/>
      <dgm:spPr/>
    </dgm:pt>
    <dgm:pt modelId="{9561BEC7-F7A9-45FD-B8EA-356515BDF92E}" type="pres">
      <dgm:prSet presAssocID="{E2FE1FAD-C7F8-47FE-A7DA-63F31FDCDD37}" presName="parallelogram2" presStyleLbl="alignNode1" presStyleIdx="1" presStyleCnt="7"/>
      <dgm:spPr/>
    </dgm:pt>
    <dgm:pt modelId="{9E75408C-4243-4698-B245-20763B6C31F6}" type="pres">
      <dgm:prSet presAssocID="{E2FE1FAD-C7F8-47FE-A7DA-63F31FDCDD37}" presName="parallelogram3" presStyleLbl="alignNode1" presStyleIdx="2" presStyleCnt="7"/>
      <dgm:spPr/>
    </dgm:pt>
    <dgm:pt modelId="{0DF10F9A-CB5C-4BE2-A1EB-7EF1EECBC9F1}" type="pres">
      <dgm:prSet presAssocID="{E2FE1FAD-C7F8-47FE-A7DA-63F31FDCDD37}" presName="parallelogram4" presStyleLbl="alignNode1" presStyleIdx="3" presStyleCnt="7"/>
      <dgm:spPr/>
    </dgm:pt>
    <dgm:pt modelId="{74EFFA6B-524B-4658-991D-571DBE049DD4}" type="pres">
      <dgm:prSet presAssocID="{E2FE1FAD-C7F8-47FE-A7DA-63F31FDCDD37}" presName="parallelogram5" presStyleLbl="alignNode1" presStyleIdx="4" presStyleCnt="7"/>
      <dgm:spPr/>
    </dgm:pt>
    <dgm:pt modelId="{3BCC073A-9415-4CC5-8E48-53B4D50F1016}" type="pres">
      <dgm:prSet presAssocID="{E2FE1FAD-C7F8-47FE-A7DA-63F31FDCDD37}" presName="parallelogram6" presStyleLbl="alignNode1" presStyleIdx="5" presStyleCnt="7"/>
      <dgm:spPr/>
    </dgm:pt>
    <dgm:pt modelId="{F18BB55A-D5BF-485E-BD3D-C850382849FC}" type="pres">
      <dgm:prSet presAssocID="{E2FE1FAD-C7F8-47FE-A7DA-63F31FDCDD37}" presName="parallelogram7" presStyleLbl="alignNode1" presStyleIdx="6" presStyleCnt="7"/>
      <dgm:spPr/>
    </dgm:pt>
  </dgm:ptLst>
  <dgm:cxnLst>
    <dgm:cxn modelId="{1B22FD19-7606-4F22-A365-B572999D69F3}" type="presOf" srcId="{E2FE1FAD-C7F8-47FE-A7DA-63F31FDCDD37}" destId="{859D8B76-6D46-4DCD-9BBE-1AFF97CBC7ED}" srcOrd="0" destOrd="0" presId="urn:microsoft.com/office/officeart/2008/layout/VerticalAccentList"/>
    <dgm:cxn modelId="{2AE1CA62-E134-438C-A212-128EBA496860}" type="presOf" srcId="{F835BBA1-0881-4D1B-9AE1-E264E533EF91}" destId="{EDD8640C-5F58-46FE-B30B-37ECA67B7627}" srcOrd="0" destOrd="0" presId="urn:microsoft.com/office/officeart/2008/layout/VerticalAccentList"/>
    <dgm:cxn modelId="{007FEB91-36D4-43E4-ACCD-C7412D54A718}" srcId="{F835BBA1-0881-4D1B-9AE1-E264E533EF91}" destId="{E2FE1FAD-C7F8-47FE-A7DA-63F31FDCDD37}" srcOrd="0" destOrd="0" parTransId="{36687B70-70DB-4697-885C-193CE530EA95}" sibTransId="{B4C88C6A-0B22-4BF9-A707-FE2FC28C7CE2}"/>
    <dgm:cxn modelId="{7EBF526C-2C60-4DAC-BBB0-7F7E659BB9D9}" type="presParOf" srcId="{EDD8640C-5F58-46FE-B30B-37ECA67B7627}" destId="{AFFAF584-C55F-4BBD-8D1A-212577775A53}" srcOrd="0" destOrd="0" presId="urn:microsoft.com/office/officeart/2008/layout/VerticalAccentList"/>
    <dgm:cxn modelId="{E603F234-681C-465A-98A7-01423E86A93B}" type="presParOf" srcId="{AFFAF584-C55F-4BBD-8D1A-212577775A53}" destId="{859D8B76-6D46-4DCD-9BBE-1AFF97CBC7ED}" srcOrd="0" destOrd="0" presId="urn:microsoft.com/office/officeart/2008/layout/VerticalAccentList"/>
    <dgm:cxn modelId="{3867850A-2F71-40CD-87C2-14537E823CD5}" type="presParOf" srcId="{EDD8640C-5F58-46FE-B30B-37ECA67B7627}" destId="{83DEAA54-FDE5-4FC7-9A29-77C66A49704A}" srcOrd="1" destOrd="0" presId="urn:microsoft.com/office/officeart/2008/layout/VerticalAccentList"/>
    <dgm:cxn modelId="{8E08D2F9-7DF7-44E9-ABF2-EC78B41F71CD}" type="presParOf" srcId="{83DEAA54-FDE5-4FC7-9A29-77C66A49704A}" destId="{41620512-ABA1-45DD-8D8F-A9CB23881E3F}" srcOrd="0" destOrd="0" presId="urn:microsoft.com/office/officeart/2008/layout/VerticalAccentList"/>
    <dgm:cxn modelId="{4132CBDC-69D6-4F3C-8681-E35DE60B7183}" type="presParOf" srcId="{83DEAA54-FDE5-4FC7-9A29-77C66A49704A}" destId="{9561BEC7-F7A9-45FD-B8EA-356515BDF92E}" srcOrd="1" destOrd="0" presId="urn:microsoft.com/office/officeart/2008/layout/VerticalAccentList"/>
    <dgm:cxn modelId="{A298AAFC-9AD6-4E7A-B071-CC9F4A3032A5}" type="presParOf" srcId="{83DEAA54-FDE5-4FC7-9A29-77C66A49704A}" destId="{9E75408C-4243-4698-B245-20763B6C31F6}" srcOrd="2" destOrd="0" presId="urn:microsoft.com/office/officeart/2008/layout/VerticalAccentList"/>
    <dgm:cxn modelId="{E4B5A41A-6793-4705-A8AC-1DD297D1B16E}" type="presParOf" srcId="{83DEAA54-FDE5-4FC7-9A29-77C66A49704A}" destId="{0DF10F9A-CB5C-4BE2-A1EB-7EF1EECBC9F1}" srcOrd="3" destOrd="0" presId="urn:microsoft.com/office/officeart/2008/layout/VerticalAccentList"/>
    <dgm:cxn modelId="{F9B4CB71-28B1-4D54-98F3-BD60A41E33D3}" type="presParOf" srcId="{83DEAA54-FDE5-4FC7-9A29-77C66A49704A}" destId="{74EFFA6B-524B-4658-991D-571DBE049DD4}" srcOrd="4" destOrd="0" presId="urn:microsoft.com/office/officeart/2008/layout/VerticalAccentList"/>
    <dgm:cxn modelId="{B06CCCF9-BE12-42B7-A077-D77996C0E7D3}" type="presParOf" srcId="{83DEAA54-FDE5-4FC7-9A29-77C66A49704A}" destId="{3BCC073A-9415-4CC5-8E48-53B4D50F1016}" srcOrd="5" destOrd="0" presId="urn:microsoft.com/office/officeart/2008/layout/VerticalAccentList"/>
    <dgm:cxn modelId="{0486751F-C4F3-41A0-9895-03D8A990986C}" type="presParOf" srcId="{83DEAA54-FDE5-4FC7-9A29-77C66A49704A}" destId="{F18BB55A-D5BF-485E-BD3D-C850382849FC}"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E5B8412-B221-4503-8366-654192E2FD99}" type="doc">
      <dgm:prSet loTypeId="urn:microsoft.com/office/officeart/2005/8/layout/process4" loCatId="process" qsTypeId="urn:microsoft.com/office/officeart/2005/8/quickstyle/3d3" qsCatId="3D" csTypeId="urn:microsoft.com/office/officeart/2005/8/colors/colorful5" csCatId="colorful" phldr="1"/>
      <dgm:spPr/>
      <dgm:t>
        <a:bodyPr/>
        <a:lstStyle/>
        <a:p>
          <a:endParaRPr lang="en-US"/>
        </a:p>
      </dgm:t>
    </dgm:pt>
    <dgm:pt modelId="{C33893DF-B67C-4A63-91B2-985641465F66}">
      <dgm:prSet custT="1"/>
      <dgm:spPr/>
      <dgm:t>
        <a:bodyPr/>
        <a:lstStyle/>
        <a:p>
          <a:pPr rtl="0"/>
          <a:r>
            <a:rPr lang="en-US" sz="1600" dirty="0">
              <a:solidFill>
                <a:schemeClr val="tx2"/>
              </a:solidFill>
            </a:rPr>
            <a:t>Managers implement six management functions as they carry out the process of </a:t>
          </a:r>
          <a:r>
            <a:rPr lang="en-US" sz="1600" dirty="0" err="1">
              <a:solidFill>
                <a:schemeClr val="tx2"/>
              </a:solidFill>
            </a:rPr>
            <a:t>maagement</a:t>
          </a:r>
          <a:r>
            <a:rPr lang="en-US" sz="1600" dirty="0">
              <a:solidFill>
                <a:schemeClr val="tx2"/>
              </a:solidFill>
            </a:rPr>
            <a:t> (Longest et al., 2000):</a:t>
          </a:r>
        </a:p>
      </dgm:t>
    </dgm:pt>
    <dgm:pt modelId="{E519F428-98E8-41EF-AD05-089EDF328E46}" type="parTrans" cxnId="{18CB74C7-DFFA-4A73-8901-62310048E3F8}">
      <dgm:prSet/>
      <dgm:spPr/>
      <dgm:t>
        <a:bodyPr/>
        <a:lstStyle/>
        <a:p>
          <a:endParaRPr lang="en-US" sz="2800">
            <a:solidFill>
              <a:schemeClr val="tx2"/>
            </a:solidFill>
          </a:endParaRPr>
        </a:p>
      </dgm:t>
    </dgm:pt>
    <dgm:pt modelId="{E9DC57EC-5049-4302-B88B-DCE8221D6D4C}" type="sibTrans" cxnId="{18CB74C7-DFFA-4A73-8901-62310048E3F8}">
      <dgm:prSet/>
      <dgm:spPr/>
      <dgm:t>
        <a:bodyPr/>
        <a:lstStyle/>
        <a:p>
          <a:endParaRPr lang="en-US" sz="2800">
            <a:solidFill>
              <a:schemeClr val="tx2"/>
            </a:solidFill>
          </a:endParaRPr>
        </a:p>
      </dgm:t>
    </dgm:pt>
    <dgm:pt modelId="{AF3EB03D-D32C-421B-8245-0B210E645746}">
      <dgm:prSet custT="1"/>
      <dgm:spPr/>
      <dgm:t>
        <a:bodyPr/>
        <a:lstStyle/>
        <a:p>
          <a:pPr rtl="0"/>
          <a:r>
            <a:rPr lang="en-US" sz="1600">
              <a:solidFill>
                <a:schemeClr val="tx2"/>
              </a:solidFill>
            </a:rPr>
            <a:t>Planning: Setting priorities and determining performance targets.</a:t>
          </a:r>
        </a:p>
      </dgm:t>
    </dgm:pt>
    <dgm:pt modelId="{72C11719-1DA2-4A3E-9727-D616D65A0735}" type="parTrans" cxnId="{3DD7B6A5-4B5B-48B2-88ED-0CECA588C387}">
      <dgm:prSet/>
      <dgm:spPr/>
      <dgm:t>
        <a:bodyPr/>
        <a:lstStyle/>
        <a:p>
          <a:endParaRPr lang="en-US" sz="2800">
            <a:solidFill>
              <a:schemeClr val="tx2"/>
            </a:solidFill>
          </a:endParaRPr>
        </a:p>
      </dgm:t>
    </dgm:pt>
    <dgm:pt modelId="{411F0321-91E1-4136-961E-8DEBE9429FB4}" type="sibTrans" cxnId="{3DD7B6A5-4B5B-48B2-88ED-0CECA588C387}">
      <dgm:prSet/>
      <dgm:spPr/>
      <dgm:t>
        <a:bodyPr/>
        <a:lstStyle/>
        <a:p>
          <a:endParaRPr lang="en-US" sz="2800">
            <a:solidFill>
              <a:schemeClr val="tx2"/>
            </a:solidFill>
          </a:endParaRPr>
        </a:p>
      </dgm:t>
    </dgm:pt>
    <dgm:pt modelId="{BCA9E995-820E-42B5-9560-019CF6C935E2}">
      <dgm:prSet custT="1"/>
      <dgm:spPr/>
      <dgm:t>
        <a:bodyPr/>
        <a:lstStyle/>
        <a:p>
          <a:pPr rtl="0"/>
          <a:r>
            <a:rPr lang="en-US" sz="1600">
              <a:solidFill>
                <a:schemeClr val="tx2"/>
              </a:solidFill>
            </a:rPr>
            <a:t>Organizing: Designating reporting relationships and intentional patterns of interaction. Determining positions, teamwork assignments, and distribution of authority and responsibility are critical components of this function.</a:t>
          </a:r>
          <a:endParaRPr lang="en-US" sz="1600" dirty="0">
            <a:solidFill>
              <a:schemeClr val="tx2"/>
            </a:solidFill>
          </a:endParaRPr>
        </a:p>
      </dgm:t>
    </dgm:pt>
    <dgm:pt modelId="{10CC8594-0D39-4E0A-91FB-AAD3769C77FB}" type="parTrans" cxnId="{87F35A04-FEF2-4D38-AFC8-8656370B0063}">
      <dgm:prSet/>
      <dgm:spPr/>
      <dgm:t>
        <a:bodyPr/>
        <a:lstStyle/>
        <a:p>
          <a:endParaRPr lang="en-US" sz="2800">
            <a:solidFill>
              <a:schemeClr val="tx2"/>
            </a:solidFill>
          </a:endParaRPr>
        </a:p>
      </dgm:t>
    </dgm:pt>
    <dgm:pt modelId="{D9FEF48D-7644-44B5-A5C8-6CC286E7BFA3}" type="sibTrans" cxnId="{87F35A04-FEF2-4D38-AFC8-8656370B0063}">
      <dgm:prSet/>
      <dgm:spPr/>
      <dgm:t>
        <a:bodyPr/>
        <a:lstStyle/>
        <a:p>
          <a:endParaRPr lang="en-US" sz="2800">
            <a:solidFill>
              <a:schemeClr val="tx2"/>
            </a:solidFill>
          </a:endParaRPr>
        </a:p>
      </dgm:t>
    </dgm:pt>
    <dgm:pt modelId="{8C49B2BE-23D6-4504-AB16-3B42732C5DC6}">
      <dgm:prSet custT="1"/>
      <dgm:spPr/>
      <dgm:t>
        <a:bodyPr/>
        <a:lstStyle/>
        <a:p>
          <a:pPr rtl="0"/>
          <a:r>
            <a:rPr lang="en-US" sz="1600">
              <a:solidFill>
                <a:schemeClr val="tx2"/>
              </a:solidFill>
            </a:rPr>
            <a:t>Staffing: Developing and maintaining the workforce through various strategies and tactics.</a:t>
          </a:r>
        </a:p>
      </dgm:t>
    </dgm:pt>
    <dgm:pt modelId="{06AA38EF-024E-4306-A91A-F2664BE63872}" type="parTrans" cxnId="{CBCE8E5E-A141-4EA5-8155-30185F234A0A}">
      <dgm:prSet/>
      <dgm:spPr/>
      <dgm:t>
        <a:bodyPr/>
        <a:lstStyle/>
        <a:p>
          <a:endParaRPr lang="en-US" sz="2800">
            <a:solidFill>
              <a:schemeClr val="tx2"/>
            </a:solidFill>
          </a:endParaRPr>
        </a:p>
      </dgm:t>
    </dgm:pt>
    <dgm:pt modelId="{40AB8965-E3F6-416A-B75C-4CE4B0914DDC}" type="sibTrans" cxnId="{CBCE8E5E-A141-4EA5-8155-30185F234A0A}">
      <dgm:prSet/>
      <dgm:spPr/>
      <dgm:t>
        <a:bodyPr/>
        <a:lstStyle/>
        <a:p>
          <a:endParaRPr lang="en-US" sz="2800">
            <a:solidFill>
              <a:schemeClr val="tx2"/>
            </a:solidFill>
          </a:endParaRPr>
        </a:p>
      </dgm:t>
    </dgm:pt>
    <dgm:pt modelId="{13FEC585-6CF9-4D44-AFAD-D7D5FC4D7624}">
      <dgm:prSet custT="1"/>
      <dgm:spPr/>
      <dgm:t>
        <a:bodyPr/>
        <a:lstStyle/>
        <a:p>
          <a:pPr rtl="0"/>
          <a:r>
            <a:rPr lang="en-US" sz="1600">
              <a:solidFill>
                <a:schemeClr val="tx2"/>
              </a:solidFill>
            </a:rPr>
            <a:t>Controlling: This function refers to monitoring staff activities and performance and taking the appropriate actions for corrective action to increase performance.</a:t>
          </a:r>
        </a:p>
      </dgm:t>
    </dgm:pt>
    <dgm:pt modelId="{AE0025CF-E308-4B94-8781-91AD44A65D1D}" type="parTrans" cxnId="{F519968E-F83E-4CAD-9849-65AC48268022}">
      <dgm:prSet/>
      <dgm:spPr/>
      <dgm:t>
        <a:bodyPr/>
        <a:lstStyle/>
        <a:p>
          <a:endParaRPr lang="en-US" sz="2800">
            <a:solidFill>
              <a:schemeClr val="tx2"/>
            </a:solidFill>
          </a:endParaRPr>
        </a:p>
      </dgm:t>
    </dgm:pt>
    <dgm:pt modelId="{FE6DFE02-A248-4A40-A087-CC4505C39D15}" type="sibTrans" cxnId="{F519968E-F83E-4CAD-9849-65AC48268022}">
      <dgm:prSet/>
      <dgm:spPr/>
      <dgm:t>
        <a:bodyPr/>
        <a:lstStyle/>
        <a:p>
          <a:endParaRPr lang="en-US" sz="2800">
            <a:solidFill>
              <a:schemeClr val="tx2"/>
            </a:solidFill>
          </a:endParaRPr>
        </a:p>
      </dgm:t>
    </dgm:pt>
    <dgm:pt modelId="{C26A90B7-541F-404C-8D12-94DEFF51A43B}">
      <dgm:prSet custT="1"/>
      <dgm:spPr/>
      <dgm:t>
        <a:bodyPr/>
        <a:lstStyle/>
        <a:p>
          <a:pPr rtl="0"/>
          <a:r>
            <a:rPr lang="en-US" sz="1600">
              <a:solidFill>
                <a:schemeClr val="tx2"/>
              </a:solidFill>
            </a:rPr>
            <a:t>Directing: Initiating action in the organization through effective leadership and motivation of, and communication with, subordinates.</a:t>
          </a:r>
        </a:p>
      </dgm:t>
    </dgm:pt>
    <dgm:pt modelId="{02AAB2A0-114F-4992-9162-0324DD485544}" type="parTrans" cxnId="{459E2659-514A-4347-A235-A920D7566411}">
      <dgm:prSet/>
      <dgm:spPr/>
      <dgm:t>
        <a:bodyPr/>
        <a:lstStyle/>
        <a:p>
          <a:endParaRPr lang="en-US" sz="2800">
            <a:solidFill>
              <a:schemeClr val="tx2"/>
            </a:solidFill>
          </a:endParaRPr>
        </a:p>
      </dgm:t>
    </dgm:pt>
    <dgm:pt modelId="{AD7D2757-5603-473C-A803-4F552D7D85FC}" type="sibTrans" cxnId="{459E2659-514A-4347-A235-A920D7566411}">
      <dgm:prSet/>
      <dgm:spPr/>
      <dgm:t>
        <a:bodyPr/>
        <a:lstStyle/>
        <a:p>
          <a:endParaRPr lang="en-US" sz="2800">
            <a:solidFill>
              <a:schemeClr val="tx2"/>
            </a:solidFill>
          </a:endParaRPr>
        </a:p>
      </dgm:t>
    </dgm:pt>
    <dgm:pt modelId="{170C0103-4B6D-4D0D-B344-2F06463898DE}">
      <dgm:prSet custT="1"/>
      <dgm:spPr/>
      <dgm:t>
        <a:bodyPr/>
        <a:lstStyle/>
        <a:p>
          <a:pPr rtl="0"/>
          <a:r>
            <a:rPr lang="en-US" sz="1600">
              <a:solidFill>
                <a:schemeClr val="tx2"/>
              </a:solidFill>
            </a:rPr>
            <a:t>Decision making: Making effective decisions based on consideration of benefits and the drawbacks of alternatives.</a:t>
          </a:r>
        </a:p>
      </dgm:t>
    </dgm:pt>
    <dgm:pt modelId="{B289106B-9123-4DC0-A84C-E789162AA415}" type="parTrans" cxnId="{6710BD2C-1CA5-46B1-8B0A-B7B2704FBF36}">
      <dgm:prSet/>
      <dgm:spPr/>
      <dgm:t>
        <a:bodyPr/>
        <a:lstStyle/>
        <a:p>
          <a:endParaRPr lang="en-US" sz="2800">
            <a:solidFill>
              <a:schemeClr val="tx2"/>
            </a:solidFill>
          </a:endParaRPr>
        </a:p>
      </dgm:t>
    </dgm:pt>
    <dgm:pt modelId="{81971448-4789-4098-800C-9292A3522390}" type="sibTrans" cxnId="{6710BD2C-1CA5-46B1-8B0A-B7B2704FBF36}">
      <dgm:prSet/>
      <dgm:spPr/>
      <dgm:t>
        <a:bodyPr/>
        <a:lstStyle/>
        <a:p>
          <a:endParaRPr lang="en-US" sz="2800">
            <a:solidFill>
              <a:schemeClr val="tx2"/>
            </a:solidFill>
          </a:endParaRPr>
        </a:p>
      </dgm:t>
    </dgm:pt>
    <dgm:pt modelId="{1CE4946F-6B4F-46E8-89D2-E27EFA514558}" type="pres">
      <dgm:prSet presAssocID="{6E5B8412-B221-4503-8366-654192E2FD99}" presName="Name0" presStyleCnt="0">
        <dgm:presLayoutVars>
          <dgm:dir/>
          <dgm:animLvl val="lvl"/>
          <dgm:resizeHandles val="exact"/>
        </dgm:presLayoutVars>
      </dgm:prSet>
      <dgm:spPr/>
    </dgm:pt>
    <dgm:pt modelId="{51BE387B-05CD-4B9E-B8A4-D8E401A5C421}" type="pres">
      <dgm:prSet presAssocID="{170C0103-4B6D-4D0D-B344-2F06463898DE}" presName="boxAndChildren" presStyleCnt="0"/>
      <dgm:spPr/>
    </dgm:pt>
    <dgm:pt modelId="{C37E0F5C-2FEC-495C-97ED-4157D86156BE}" type="pres">
      <dgm:prSet presAssocID="{170C0103-4B6D-4D0D-B344-2F06463898DE}" presName="parentTextBox" presStyleLbl="node1" presStyleIdx="0" presStyleCnt="7"/>
      <dgm:spPr/>
    </dgm:pt>
    <dgm:pt modelId="{0C550C18-CF21-4877-A21D-E90EB9EF35F9}" type="pres">
      <dgm:prSet presAssocID="{AD7D2757-5603-473C-A803-4F552D7D85FC}" presName="sp" presStyleCnt="0"/>
      <dgm:spPr/>
    </dgm:pt>
    <dgm:pt modelId="{2791BE12-0EE7-4CD1-8DBC-09326ADFA6B8}" type="pres">
      <dgm:prSet presAssocID="{C26A90B7-541F-404C-8D12-94DEFF51A43B}" presName="arrowAndChildren" presStyleCnt="0"/>
      <dgm:spPr/>
    </dgm:pt>
    <dgm:pt modelId="{2EB9B5D8-D655-497F-9626-7E1543537D60}" type="pres">
      <dgm:prSet presAssocID="{C26A90B7-541F-404C-8D12-94DEFF51A43B}" presName="parentTextArrow" presStyleLbl="node1" presStyleIdx="1" presStyleCnt="7"/>
      <dgm:spPr/>
    </dgm:pt>
    <dgm:pt modelId="{8AFA051B-856A-4975-A735-EC80D601CAF5}" type="pres">
      <dgm:prSet presAssocID="{FE6DFE02-A248-4A40-A087-CC4505C39D15}" presName="sp" presStyleCnt="0"/>
      <dgm:spPr/>
    </dgm:pt>
    <dgm:pt modelId="{86E0C03A-9E6C-457A-98C4-E254388508F5}" type="pres">
      <dgm:prSet presAssocID="{13FEC585-6CF9-4D44-AFAD-D7D5FC4D7624}" presName="arrowAndChildren" presStyleCnt="0"/>
      <dgm:spPr/>
    </dgm:pt>
    <dgm:pt modelId="{9A9B8930-A669-46B8-8026-677E14A74140}" type="pres">
      <dgm:prSet presAssocID="{13FEC585-6CF9-4D44-AFAD-D7D5FC4D7624}" presName="parentTextArrow" presStyleLbl="node1" presStyleIdx="2" presStyleCnt="7"/>
      <dgm:spPr/>
    </dgm:pt>
    <dgm:pt modelId="{B2CD2F49-0336-4315-B4F3-C4559F5AC239}" type="pres">
      <dgm:prSet presAssocID="{40AB8965-E3F6-416A-B75C-4CE4B0914DDC}" presName="sp" presStyleCnt="0"/>
      <dgm:spPr/>
    </dgm:pt>
    <dgm:pt modelId="{43EE2866-718A-4B29-A6ED-245B7D242649}" type="pres">
      <dgm:prSet presAssocID="{8C49B2BE-23D6-4504-AB16-3B42732C5DC6}" presName="arrowAndChildren" presStyleCnt="0"/>
      <dgm:spPr/>
    </dgm:pt>
    <dgm:pt modelId="{CC430287-4CFA-462B-B5B4-5AB6D2F2AC50}" type="pres">
      <dgm:prSet presAssocID="{8C49B2BE-23D6-4504-AB16-3B42732C5DC6}" presName="parentTextArrow" presStyleLbl="node1" presStyleIdx="3" presStyleCnt="7"/>
      <dgm:spPr/>
    </dgm:pt>
    <dgm:pt modelId="{829E7463-71BE-4348-B790-23F94361BA1F}" type="pres">
      <dgm:prSet presAssocID="{D9FEF48D-7644-44B5-A5C8-6CC286E7BFA3}" presName="sp" presStyleCnt="0"/>
      <dgm:spPr/>
    </dgm:pt>
    <dgm:pt modelId="{45361E58-453B-463F-9D80-C5FB260B8F68}" type="pres">
      <dgm:prSet presAssocID="{BCA9E995-820E-42B5-9560-019CF6C935E2}" presName="arrowAndChildren" presStyleCnt="0"/>
      <dgm:spPr/>
    </dgm:pt>
    <dgm:pt modelId="{27F2C475-961C-4247-BB79-F692171D21AE}" type="pres">
      <dgm:prSet presAssocID="{BCA9E995-820E-42B5-9560-019CF6C935E2}" presName="parentTextArrow" presStyleLbl="node1" presStyleIdx="4" presStyleCnt="7" custScaleY="110750"/>
      <dgm:spPr/>
    </dgm:pt>
    <dgm:pt modelId="{A1814471-6AA7-4090-988A-1BF25FD81751}" type="pres">
      <dgm:prSet presAssocID="{411F0321-91E1-4136-961E-8DEBE9429FB4}" presName="sp" presStyleCnt="0"/>
      <dgm:spPr/>
    </dgm:pt>
    <dgm:pt modelId="{FF00AA8D-AB5C-4722-A316-D4E9C976FD4C}" type="pres">
      <dgm:prSet presAssocID="{AF3EB03D-D32C-421B-8245-0B210E645746}" presName="arrowAndChildren" presStyleCnt="0"/>
      <dgm:spPr/>
    </dgm:pt>
    <dgm:pt modelId="{D0E99184-1071-4472-9A6F-02A7BDC60340}" type="pres">
      <dgm:prSet presAssocID="{AF3EB03D-D32C-421B-8245-0B210E645746}" presName="parentTextArrow" presStyleLbl="node1" presStyleIdx="5" presStyleCnt="7"/>
      <dgm:spPr/>
    </dgm:pt>
    <dgm:pt modelId="{84ABD604-F961-4DB2-9353-A36D0891E804}" type="pres">
      <dgm:prSet presAssocID="{E9DC57EC-5049-4302-B88B-DCE8221D6D4C}" presName="sp" presStyleCnt="0"/>
      <dgm:spPr/>
    </dgm:pt>
    <dgm:pt modelId="{3B446513-8AFC-4D46-A52C-97721027A9AA}" type="pres">
      <dgm:prSet presAssocID="{C33893DF-B67C-4A63-91B2-985641465F66}" presName="arrowAndChildren" presStyleCnt="0"/>
      <dgm:spPr/>
    </dgm:pt>
    <dgm:pt modelId="{415C1AC3-4EC9-41F7-972E-61481B1202B7}" type="pres">
      <dgm:prSet presAssocID="{C33893DF-B67C-4A63-91B2-985641465F66}" presName="parentTextArrow" presStyleLbl="node1" presStyleIdx="6" presStyleCnt="7"/>
      <dgm:spPr/>
    </dgm:pt>
  </dgm:ptLst>
  <dgm:cxnLst>
    <dgm:cxn modelId="{87F35A04-FEF2-4D38-AFC8-8656370B0063}" srcId="{6E5B8412-B221-4503-8366-654192E2FD99}" destId="{BCA9E995-820E-42B5-9560-019CF6C935E2}" srcOrd="2" destOrd="0" parTransId="{10CC8594-0D39-4E0A-91FB-AAD3769C77FB}" sibTransId="{D9FEF48D-7644-44B5-A5C8-6CC286E7BFA3}"/>
    <dgm:cxn modelId="{88924116-D35F-45AE-BBA5-BE85913C2BBB}" type="presOf" srcId="{AF3EB03D-D32C-421B-8245-0B210E645746}" destId="{D0E99184-1071-4472-9A6F-02A7BDC60340}" srcOrd="0" destOrd="0" presId="urn:microsoft.com/office/officeart/2005/8/layout/process4"/>
    <dgm:cxn modelId="{5026F422-E045-4A48-BE5C-405908F5F511}" type="presOf" srcId="{6E5B8412-B221-4503-8366-654192E2FD99}" destId="{1CE4946F-6B4F-46E8-89D2-E27EFA514558}" srcOrd="0" destOrd="0" presId="urn:microsoft.com/office/officeart/2005/8/layout/process4"/>
    <dgm:cxn modelId="{6710BD2C-1CA5-46B1-8B0A-B7B2704FBF36}" srcId="{6E5B8412-B221-4503-8366-654192E2FD99}" destId="{170C0103-4B6D-4D0D-B344-2F06463898DE}" srcOrd="6" destOrd="0" parTransId="{B289106B-9123-4DC0-A84C-E789162AA415}" sibTransId="{81971448-4789-4098-800C-9292A3522390}"/>
    <dgm:cxn modelId="{D43B0D3E-C03D-4DDD-8B5C-FBE5DC5C2F05}" type="presOf" srcId="{C26A90B7-541F-404C-8D12-94DEFF51A43B}" destId="{2EB9B5D8-D655-497F-9626-7E1543537D60}" srcOrd="0" destOrd="0" presId="urn:microsoft.com/office/officeart/2005/8/layout/process4"/>
    <dgm:cxn modelId="{CBCE8E5E-A141-4EA5-8155-30185F234A0A}" srcId="{6E5B8412-B221-4503-8366-654192E2FD99}" destId="{8C49B2BE-23D6-4504-AB16-3B42732C5DC6}" srcOrd="3" destOrd="0" parTransId="{06AA38EF-024E-4306-A91A-F2664BE63872}" sibTransId="{40AB8965-E3F6-416A-B75C-4CE4B0914DDC}"/>
    <dgm:cxn modelId="{EE9F7F5F-20F3-4C22-AFD7-9BAA719D604C}" type="presOf" srcId="{C33893DF-B67C-4A63-91B2-985641465F66}" destId="{415C1AC3-4EC9-41F7-972E-61481B1202B7}" srcOrd="0" destOrd="0" presId="urn:microsoft.com/office/officeart/2005/8/layout/process4"/>
    <dgm:cxn modelId="{4E2B046E-31FB-4DB3-A5B9-ABFCC22ECDDC}" type="presOf" srcId="{13FEC585-6CF9-4D44-AFAD-D7D5FC4D7624}" destId="{9A9B8930-A669-46B8-8026-677E14A74140}" srcOrd="0" destOrd="0" presId="urn:microsoft.com/office/officeart/2005/8/layout/process4"/>
    <dgm:cxn modelId="{459E2659-514A-4347-A235-A920D7566411}" srcId="{6E5B8412-B221-4503-8366-654192E2FD99}" destId="{C26A90B7-541F-404C-8D12-94DEFF51A43B}" srcOrd="5" destOrd="0" parTransId="{02AAB2A0-114F-4992-9162-0324DD485544}" sibTransId="{AD7D2757-5603-473C-A803-4F552D7D85FC}"/>
    <dgm:cxn modelId="{F519968E-F83E-4CAD-9849-65AC48268022}" srcId="{6E5B8412-B221-4503-8366-654192E2FD99}" destId="{13FEC585-6CF9-4D44-AFAD-D7D5FC4D7624}" srcOrd="4" destOrd="0" parTransId="{AE0025CF-E308-4B94-8781-91AD44A65D1D}" sibTransId="{FE6DFE02-A248-4A40-A087-CC4505C39D15}"/>
    <dgm:cxn modelId="{3DD7B6A5-4B5B-48B2-88ED-0CECA588C387}" srcId="{6E5B8412-B221-4503-8366-654192E2FD99}" destId="{AF3EB03D-D32C-421B-8245-0B210E645746}" srcOrd="1" destOrd="0" parTransId="{72C11719-1DA2-4A3E-9727-D616D65A0735}" sibTransId="{411F0321-91E1-4136-961E-8DEBE9429FB4}"/>
    <dgm:cxn modelId="{D7EA6CAC-6349-4C56-8CDD-EC352831AFE0}" type="presOf" srcId="{170C0103-4B6D-4D0D-B344-2F06463898DE}" destId="{C37E0F5C-2FEC-495C-97ED-4157D86156BE}" srcOrd="0" destOrd="0" presId="urn:microsoft.com/office/officeart/2005/8/layout/process4"/>
    <dgm:cxn modelId="{18CB74C7-DFFA-4A73-8901-62310048E3F8}" srcId="{6E5B8412-B221-4503-8366-654192E2FD99}" destId="{C33893DF-B67C-4A63-91B2-985641465F66}" srcOrd="0" destOrd="0" parTransId="{E519F428-98E8-41EF-AD05-089EDF328E46}" sibTransId="{E9DC57EC-5049-4302-B88B-DCE8221D6D4C}"/>
    <dgm:cxn modelId="{CE1E1EC8-A89B-4139-8FD7-AB67AF670E5F}" type="presOf" srcId="{8C49B2BE-23D6-4504-AB16-3B42732C5DC6}" destId="{CC430287-4CFA-462B-B5B4-5AB6D2F2AC50}" srcOrd="0" destOrd="0" presId="urn:microsoft.com/office/officeart/2005/8/layout/process4"/>
    <dgm:cxn modelId="{604D65F2-065A-4B27-A479-FB03E4F85F1A}" type="presOf" srcId="{BCA9E995-820E-42B5-9560-019CF6C935E2}" destId="{27F2C475-961C-4247-BB79-F692171D21AE}" srcOrd="0" destOrd="0" presId="urn:microsoft.com/office/officeart/2005/8/layout/process4"/>
    <dgm:cxn modelId="{9827FC3E-1250-477E-9240-6C4A3E534D46}" type="presParOf" srcId="{1CE4946F-6B4F-46E8-89D2-E27EFA514558}" destId="{51BE387B-05CD-4B9E-B8A4-D8E401A5C421}" srcOrd="0" destOrd="0" presId="urn:microsoft.com/office/officeart/2005/8/layout/process4"/>
    <dgm:cxn modelId="{1E33C56D-6025-4B93-9CA6-81ADF58E90DB}" type="presParOf" srcId="{51BE387B-05CD-4B9E-B8A4-D8E401A5C421}" destId="{C37E0F5C-2FEC-495C-97ED-4157D86156BE}" srcOrd="0" destOrd="0" presId="urn:microsoft.com/office/officeart/2005/8/layout/process4"/>
    <dgm:cxn modelId="{C7FC76E2-C269-4DCC-A715-C6CAC7A33BBE}" type="presParOf" srcId="{1CE4946F-6B4F-46E8-89D2-E27EFA514558}" destId="{0C550C18-CF21-4877-A21D-E90EB9EF35F9}" srcOrd="1" destOrd="0" presId="urn:microsoft.com/office/officeart/2005/8/layout/process4"/>
    <dgm:cxn modelId="{DFCEF1B5-7339-4C0A-9E54-F9E0819F5534}" type="presParOf" srcId="{1CE4946F-6B4F-46E8-89D2-E27EFA514558}" destId="{2791BE12-0EE7-4CD1-8DBC-09326ADFA6B8}" srcOrd="2" destOrd="0" presId="urn:microsoft.com/office/officeart/2005/8/layout/process4"/>
    <dgm:cxn modelId="{2B75B137-2D3A-4EA8-9C55-41A126DACB95}" type="presParOf" srcId="{2791BE12-0EE7-4CD1-8DBC-09326ADFA6B8}" destId="{2EB9B5D8-D655-497F-9626-7E1543537D60}" srcOrd="0" destOrd="0" presId="urn:microsoft.com/office/officeart/2005/8/layout/process4"/>
    <dgm:cxn modelId="{3C63EAC8-53F0-4BA5-8540-DB8EF99C6F4E}" type="presParOf" srcId="{1CE4946F-6B4F-46E8-89D2-E27EFA514558}" destId="{8AFA051B-856A-4975-A735-EC80D601CAF5}" srcOrd="3" destOrd="0" presId="urn:microsoft.com/office/officeart/2005/8/layout/process4"/>
    <dgm:cxn modelId="{D2F130AB-4EC4-4DAE-907D-ACF75FC200F3}" type="presParOf" srcId="{1CE4946F-6B4F-46E8-89D2-E27EFA514558}" destId="{86E0C03A-9E6C-457A-98C4-E254388508F5}" srcOrd="4" destOrd="0" presId="urn:microsoft.com/office/officeart/2005/8/layout/process4"/>
    <dgm:cxn modelId="{AFD1127A-985A-4676-86C3-591C1999B41D}" type="presParOf" srcId="{86E0C03A-9E6C-457A-98C4-E254388508F5}" destId="{9A9B8930-A669-46B8-8026-677E14A74140}" srcOrd="0" destOrd="0" presId="urn:microsoft.com/office/officeart/2005/8/layout/process4"/>
    <dgm:cxn modelId="{37B4BD35-F34F-401A-9EE0-051F45C0A723}" type="presParOf" srcId="{1CE4946F-6B4F-46E8-89D2-E27EFA514558}" destId="{B2CD2F49-0336-4315-B4F3-C4559F5AC239}" srcOrd="5" destOrd="0" presId="urn:microsoft.com/office/officeart/2005/8/layout/process4"/>
    <dgm:cxn modelId="{2AEBA0BC-1E38-46FB-8BB3-46775468E779}" type="presParOf" srcId="{1CE4946F-6B4F-46E8-89D2-E27EFA514558}" destId="{43EE2866-718A-4B29-A6ED-245B7D242649}" srcOrd="6" destOrd="0" presId="urn:microsoft.com/office/officeart/2005/8/layout/process4"/>
    <dgm:cxn modelId="{DE8BA8A6-2416-4C85-8CCD-0F36E28FBCB9}" type="presParOf" srcId="{43EE2866-718A-4B29-A6ED-245B7D242649}" destId="{CC430287-4CFA-462B-B5B4-5AB6D2F2AC50}" srcOrd="0" destOrd="0" presId="urn:microsoft.com/office/officeart/2005/8/layout/process4"/>
    <dgm:cxn modelId="{62BB55FD-122E-41A6-907A-0A40DFB4C35D}" type="presParOf" srcId="{1CE4946F-6B4F-46E8-89D2-E27EFA514558}" destId="{829E7463-71BE-4348-B790-23F94361BA1F}" srcOrd="7" destOrd="0" presId="urn:microsoft.com/office/officeart/2005/8/layout/process4"/>
    <dgm:cxn modelId="{24C54132-E818-4E89-8C1A-AE1137CFE8F3}" type="presParOf" srcId="{1CE4946F-6B4F-46E8-89D2-E27EFA514558}" destId="{45361E58-453B-463F-9D80-C5FB260B8F68}" srcOrd="8" destOrd="0" presId="urn:microsoft.com/office/officeart/2005/8/layout/process4"/>
    <dgm:cxn modelId="{F37608C9-8CEB-489A-8202-5CE01FD41017}" type="presParOf" srcId="{45361E58-453B-463F-9D80-C5FB260B8F68}" destId="{27F2C475-961C-4247-BB79-F692171D21AE}" srcOrd="0" destOrd="0" presId="urn:microsoft.com/office/officeart/2005/8/layout/process4"/>
    <dgm:cxn modelId="{6893F537-B3E8-4D22-B389-68C9941D9D9B}" type="presParOf" srcId="{1CE4946F-6B4F-46E8-89D2-E27EFA514558}" destId="{A1814471-6AA7-4090-988A-1BF25FD81751}" srcOrd="9" destOrd="0" presId="urn:microsoft.com/office/officeart/2005/8/layout/process4"/>
    <dgm:cxn modelId="{08FC290A-B982-41EA-A81B-45624E1B3E81}" type="presParOf" srcId="{1CE4946F-6B4F-46E8-89D2-E27EFA514558}" destId="{FF00AA8D-AB5C-4722-A316-D4E9C976FD4C}" srcOrd="10" destOrd="0" presId="urn:microsoft.com/office/officeart/2005/8/layout/process4"/>
    <dgm:cxn modelId="{9CB4B247-9C85-4762-B971-84B39B100BD2}" type="presParOf" srcId="{FF00AA8D-AB5C-4722-A316-D4E9C976FD4C}" destId="{D0E99184-1071-4472-9A6F-02A7BDC60340}" srcOrd="0" destOrd="0" presId="urn:microsoft.com/office/officeart/2005/8/layout/process4"/>
    <dgm:cxn modelId="{EF2C060D-1A09-4EEC-AB0B-1B3896F98E3C}" type="presParOf" srcId="{1CE4946F-6B4F-46E8-89D2-E27EFA514558}" destId="{84ABD604-F961-4DB2-9353-A36D0891E804}" srcOrd="11" destOrd="0" presId="urn:microsoft.com/office/officeart/2005/8/layout/process4"/>
    <dgm:cxn modelId="{CFB2F400-7FC8-46D1-9A04-279F1DE0577C}" type="presParOf" srcId="{1CE4946F-6B4F-46E8-89D2-E27EFA514558}" destId="{3B446513-8AFC-4D46-A52C-97721027A9AA}" srcOrd="12" destOrd="0" presId="urn:microsoft.com/office/officeart/2005/8/layout/process4"/>
    <dgm:cxn modelId="{B9C0A38A-DE61-4F1F-A3EA-69702FEE1245}" type="presParOf" srcId="{3B446513-8AFC-4D46-A52C-97721027A9AA}" destId="{415C1AC3-4EC9-41F7-972E-61481B1202B7}"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630B902-69A1-4017-960D-EEDED4C75026}"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A5A777CB-F2B8-4C25-A3C0-EE8B8A748AE5}">
      <dgm:prSet custT="1"/>
      <dgm:spPr/>
      <dgm:t>
        <a:bodyPr/>
        <a:lstStyle/>
        <a:p>
          <a:pPr algn="just" rtl="0"/>
          <a:r>
            <a:rPr lang="en-US" sz="1800"/>
            <a:t>In order to effectively carry out these functions, the manager needs to possess several key competencies. </a:t>
          </a:r>
        </a:p>
      </dgm:t>
    </dgm:pt>
    <dgm:pt modelId="{4BBC794F-EE19-490D-83A3-F03C683155DB}" type="parTrans" cxnId="{2009FCC6-F7C2-4C1C-9B93-B592FB3260B1}">
      <dgm:prSet/>
      <dgm:spPr/>
      <dgm:t>
        <a:bodyPr/>
        <a:lstStyle/>
        <a:p>
          <a:pPr algn="just"/>
          <a:endParaRPr lang="en-US" sz="2400"/>
        </a:p>
      </dgm:t>
    </dgm:pt>
    <dgm:pt modelId="{3B4897C8-2DF0-4ECE-BEB1-9F07EB6E3E38}" type="sibTrans" cxnId="{2009FCC6-F7C2-4C1C-9B93-B592FB3260B1}">
      <dgm:prSet custT="1"/>
      <dgm:spPr/>
      <dgm:t>
        <a:bodyPr/>
        <a:lstStyle/>
        <a:p>
          <a:pPr algn="just"/>
          <a:endParaRPr lang="en-US" sz="2800"/>
        </a:p>
      </dgm:t>
    </dgm:pt>
    <dgm:pt modelId="{2979ECA0-81DC-43D3-87C9-92E7B1E33BD5}">
      <dgm:prSet custT="1"/>
      <dgm:spPr/>
      <dgm:t>
        <a:bodyPr/>
        <a:lstStyle/>
        <a:p>
          <a:pPr algn="just" rtl="0"/>
          <a:r>
            <a:rPr lang="en-US" sz="1800" dirty="0"/>
            <a:t>Katz (1974) identified key competencies of the effective manager, including conceptual, technical, and interpersonal skills. </a:t>
          </a:r>
        </a:p>
      </dgm:t>
    </dgm:pt>
    <dgm:pt modelId="{E23571CA-13BF-4BA7-A986-66D35C2DB7BC}" type="parTrans" cxnId="{8E221987-84D1-4FFF-B634-28F0D78C7B80}">
      <dgm:prSet/>
      <dgm:spPr/>
      <dgm:t>
        <a:bodyPr/>
        <a:lstStyle/>
        <a:p>
          <a:pPr algn="just"/>
          <a:endParaRPr lang="en-US" sz="2400"/>
        </a:p>
      </dgm:t>
    </dgm:pt>
    <dgm:pt modelId="{0EA582C1-0C3F-4382-B1A5-BE565E397980}" type="sibTrans" cxnId="{8E221987-84D1-4FFF-B634-28F0D78C7B80}">
      <dgm:prSet custT="1"/>
      <dgm:spPr/>
      <dgm:t>
        <a:bodyPr/>
        <a:lstStyle/>
        <a:p>
          <a:pPr algn="just"/>
          <a:endParaRPr lang="en-US" sz="2800"/>
        </a:p>
      </dgm:t>
    </dgm:pt>
    <dgm:pt modelId="{E6B8974C-7966-47A9-8298-58779FF66E4A}">
      <dgm:prSet custT="1"/>
      <dgm:spPr/>
      <dgm:t>
        <a:bodyPr/>
        <a:lstStyle/>
        <a:p>
          <a:pPr algn="just" rtl="0"/>
          <a:r>
            <a:rPr lang="en-US" sz="1800"/>
            <a:t>The term </a:t>
          </a:r>
          <a:r>
            <a:rPr lang="en-US" sz="1800" b="1"/>
            <a:t>competency</a:t>
          </a:r>
          <a:r>
            <a:rPr lang="en-US" sz="1800"/>
            <a:t> refers to a state in which an individual has the requisite or adequate ability or qualities to perform certain functions (Ross, Wenzel, &amp; Mitlyng, 2002). </a:t>
          </a:r>
          <a:endParaRPr lang="en-US" sz="1800" dirty="0"/>
        </a:p>
      </dgm:t>
    </dgm:pt>
    <dgm:pt modelId="{EB2C44DC-0665-4C1D-861C-BC468BEC692C}" type="parTrans" cxnId="{1F918E71-6894-443B-8D94-4E6AD99D3423}">
      <dgm:prSet/>
      <dgm:spPr/>
      <dgm:t>
        <a:bodyPr/>
        <a:lstStyle/>
        <a:p>
          <a:pPr algn="just"/>
          <a:endParaRPr lang="en-US" sz="2400"/>
        </a:p>
      </dgm:t>
    </dgm:pt>
    <dgm:pt modelId="{E7C95685-1A99-4DD7-8B2F-FAC3F4D43349}" type="sibTrans" cxnId="{1F918E71-6894-443B-8D94-4E6AD99D3423}">
      <dgm:prSet/>
      <dgm:spPr/>
      <dgm:t>
        <a:bodyPr/>
        <a:lstStyle/>
        <a:p>
          <a:pPr algn="just"/>
          <a:endParaRPr lang="en-US" sz="2400"/>
        </a:p>
      </dgm:t>
    </dgm:pt>
    <dgm:pt modelId="{6AA8E613-0BDA-4B9E-98F2-FA3C1CF75A49}" type="pres">
      <dgm:prSet presAssocID="{2630B902-69A1-4017-960D-EEDED4C75026}" presName="outerComposite" presStyleCnt="0">
        <dgm:presLayoutVars>
          <dgm:chMax val="5"/>
          <dgm:dir/>
          <dgm:resizeHandles val="exact"/>
        </dgm:presLayoutVars>
      </dgm:prSet>
      <dgm:spPr/>
    </dgm:pt>
    <dgm:pt modelId="{5CE5CB74-EB15-44CC-9E63-681FDC88174A}" type="pres">
      <dgm:prSet presAssocID="{2630B902-69A1-4017-960D-EEDED4C75026}" presName="dummyMaxCanvas" presStyleCnt="0">
        <dgm:presLayoutVars/>
      </dgm:prSet>
      <dgm:spPr/>
    </dgm:pt>
    <dgm:pt modelId="{3B5EEE24-2CBC-4BD2-BDAE-A000C231006A}" type="pres">
      <dgm:prSet presAssocID="{2630B902-69A1-4017-960D-EEDED4C75026}" presName="ThreeNodes_1" presStyleLbl="node1" presStyleIdx="0" presStyleCnt="3">
        <dgm:presLayoutVars>
          <dgm:bulletEnabled val="1"/>
        </dgm:presLayoutVars>
      </dgm:prSet>
      <dgm:spPr/>
    </dgm:pt>
    <dgm:pt modelId="{907AE9A4-D0CD-460C-9D7E-C5ADD84A0278}" type="pres">
      <dgm:prSet presAssocID="{2630B902-69A1-4017-960D-EEDED4C75026}" presName="ThreeNodes_2" presStyleLbl="node1" presStyleIdx="1" presStyleCnt="3">
        <dgm:presLayoutVars>
          <dgm:bulletEnabled val="1"/>
        </dgm:presLayoutVars>
      </dgm:prSet>
      <dgm:spPr/>
    </dgm:pt>
    <dgm:pt modelId="{5CCA5BA6-5891-4B4B-8AB9-72FE75D3D958}" type="pres">
      <dgm:prSet presAssocID="{2630B902-69A1-4017-960D-EEDED4C75026}" presName="ThreeNodes_3" presStyleLbl="node1" presStyleIdx="2" presStyleCnt="3">
        <dgm:presLayoutVars>
          <dgm:bulletEnabled val="1"/>
        </dgm:presLayoutVars>
      </dgm:prSet>
      <dgm:spPr/>
    </dgm:pt>
    <dgm:pt modelId="{2FFF4CFE-9977-4041-B8D8-80A96334EA49}" type="pres">
      <dgm:prSet presAssocID="{2630B902-69A1-4017-960D-EEDED4C75026}" presName="ThreeConn_1-2" presStyleLbl="fgAccFollowNode1" presStyleIdx="0" presStyleCnt="2">
        <dgm:presLayoutVars>
          <dgm:bulletEnabled val="1"/>
        </dgm:presLayoutVars>
      </dgm:prSet>
      <dgm:spPr/>
    </dgm:pt>
    <dgm:pt modelId="{EF0A8575-EC49-4644-9C7C-720828688EF0}" type="pres">
      <dgm:prSet presAssocID="{2630B902-69A1-4017-960D-EEDED4C75026}" presName="ThreeConn_2-3" presStyleLbl="fgAccFollowNode1" presStyleIdx="1" presStyleCnt="2">
        <dgm:presLayoutVars>
          <dgm:bulletEnabled val="1"/>
        </dgm:presLayoutVars>
      </dgm:prSet>
      <dgm:spPr/>
    </dgm:pt>
    <dgm:pt modelId="{D5AB19EE-7429-4E2C-8C5B-EBC1308BBC51}" type="pres">
      <dgm:prSet presAssocID="{2630B902-69A1-4017-960D-EEDED4C75026}" presName="ThreeNodes_1_text" presStyleLbl="node1" presStyleIdx="2" presStyleCnt="3">
        <dgm:presLayoutVars>
          <dgm:bulletEnabled val="1"/>
        </dgm:presLayoutVars>
      </dgm:prSet>
      <dgm:spPr/>
    </dgm:pt>
    <dgm:pt modelId="{377C2E3B-0077-4F4B-A98B-9663831220F8}" type="pres">
      <dgm:prSet presAssocID="{2630B902-69A1-4017-960D-EEDED4C75026}" presName="ThreeNodes_2_text" presStyleLbl="node1" presStyleIdx="2" presStyleCnt="3">
        <dgm:presLayoutVars>
          <dgm:bulletEnabled val="1"/>
        </dgm:presLayoutVars>
      </dgm:prSet>
      <dgm:spPr/>
    </dgm:pt>
    <dgm:pt modelId="{5815B5D0-01C8-4F34-A246-3DB1DEBD28BF}" type="pres">
      <dgm:prSet presAssocID="{2630B902-69A1-4017-960D-EEDED4C75026}" presName="ThreeNodes_3_text" presStyleLbl="node1" presStyleIdx="2" presStyleCnt="3">
        <dgm:presLayoutVars>
          <dgm:bulletEnabled val="1"/>
        </dgm:presLayoutVars>
      </dgm:prSet>
      <dgm:spPr/>
    </dgm:pt>
  </dgm:ptLst>
  <dgm:cxnLst>
    <dgm:cxn modelId="{CE348F12-35C2-40D1-A843-9C12635A9EBA}" type="presOf" srcId="{2630B902-69A1-4017-960D-EEDED4C75026}" destId="{6AA8E613-0BDA-4B9E-98F2-FA3C1CF75A49}" srcOrd="0" destOrd="0" presId="urn:microsoft.com/office/officeart/2005/8/layout/vProcess5"/>
    <dgm:cxn modelId="{0E5D8315-E6D2-4746-8E72-8C6BA7248B50}" type="presOf" srcId="{E6B8974C-7966-47A9-8298-58779FF66E4A}" destId="{5815B5D0-01C8-4F34-A246-3DB1DEBD28BF}" srcOrd="1" destOrd="0" presId="urn:microsoft.com/office/officeart/2005/8/layout/vProcess5"/>
    <dgm:cxn modelId="{2A87E017-A2FB-4524-9ADB-D871218B2AF4}" type="presOf" srcId="{A5A777CB-F2B8-4C25-A3C0-EE8B8A748AE5}" destId="{D5AB19EE-7429-4E2C-8C5B-EBC1308BBC51}" srcOrd="1" destOrd="0" presId="urn:microsoft.com/office/officeart/2005/8/layout/vProcess5"/>
    <dgm:cxn modelId="{6B7E5024-D626-4172-A64D-61C528264D55}" type="presOf" srcId="{2979ECA0-81DC-43D3-87C9-92E7B1E33BD5}" destId="{907AE9A4-D0CD-460C-9D7E-C5ADD84A0278}" srcOrd="0" destOrd="0" presId="urn:microsoft.com/office/officeart/2005/8/layout/vProcess5"/>
    <dgm:cxn modelId="{1F918E71-6894-443B-8D94-4E6AD99D3423}" srcId="{2630B902-69A1-4017-960D-EEDED4C75026}" destId="{E6B8974C-7966-47A9-8298-58779FF66E4A}" srcOrd="2" destOrd="0" parTransId="{EB2C44DC-0665-4C1D-861C-BC468BEC692C}" sibTransId="{E7C95685-1A99-4DD7-8B2F-FAC3F4D43349}"/>
    <dgm:cxn modelId="{A7D87F7E-CBB6-4F00-8ADF-18DAE6DF4F8C}" type="presOf" srcId="{2979ECA0-81DC-43D3-87C9-92E7B1E33BD5}" destId="{377C2E3B-0077-4F4B-A98B-9663831220F8}" srcOrd="1" destOrd="0" presId="urn:microsoft.com/office/officeart/2005/8/layout/vProcess5"/>
    <dgm:cxn modelId="{8E221987-84D1-4FFF-B634-28F0D78C7B80}" srcId="{2630B902-69A1-4017-960D-EEDED4C75026}" destId="{2979ECA0-81DC-43D3-87C9-92E7B1E33BD5}" srcOrd="1" destOrd="0" parTransId="{E23571CA-13BF-4BA7-A986-66D35C2DB7BC}" sibTransId="{0EA582C1-0C3F-4382-B1A5-BE565E397980}"/>
    <dgm:cxn modelId="{4E96E995-6875-40F4-8A7C-941FFC632D92}" type="presOf" srcId="{A5A777CB-F2B8-4C25-A3C0-EE8B8A748AE5}" destId="{3B5EEE24-2CBC-4BD2-BDAE-A000C231006A}" srcOrd="0" destOrd="0" presId="urn:microsoft.com/office/officeart/2005/8/layout/vProcess5"/>
    <dgm:cxn modelId="{066B95A6-D87B-453D-97B0-082DCEF14BD7}" type="presOf" srcId="{3B4897C8-2DF0-4ECE-BEB1-9F07EB6E3E38}" destId="{2FFF4CFE-9977-4041-B8D8-80A96334EA49}" srcOrd="0" destOrd="0" presId="urn:microsoft.com/office/officeart/2005/8/layout/vProcess5"/>
    <dgm:cxn modelId="{FCE624AA-36C7-46C3-A7DE-2A913956A670}" type="presOf" srcId="{E6B8974C-7966-47A9-8298-58779FF66E4A}" destId="{5CCA5BA6-5891-4B4B-8AB9-72FE75D3D958}" srcOrd="0" destOrd="0" presId="urn:microsoft.com/office/officeart/2005/8/layout/vProcess5"/>
    <dgm:cxn modelId="{2009FCC6-F7C2-4C1C-9B93-B592FB3260B1}" srcId="{2630B902-69A1-4017-960D-EEDED4C75026}" destId="{A5A777CB-F2B8-4C25-A3C0-EE8B8A748AE5}" srcOrd="0" destOrd="0" parTransId="{4BBC794F-EE19-490D-83A3-F03C683155DB}" sibTransId="{3B4897C8-2DF0-4ECE-BEB1-9F07EB6E3E38}"/>
    <dgm:cxn modelId="{B58B3FD5-6F24-4384-8DC2-155C545E7128}" type="presOf" srcId="{0EA582C1-0C3F-4382-B1A5-BE565E397980}" destId="{EF0A8575-EC49-4644-9C7C-720828688EF0}" srcOrd="0" destOrd="0" presId="urn:microsoft.com/office/officeart/2005/8/layout/vProcess5"/>
    <dgm:cxn modelId="{C064564F-3DF3-4196-9FE7-D5E66082CF56}" type="presParOf" srcId="{6AA8E613-0BDA-4B9E-98F2-FA3C1CF75A49}" destId="{5CE5CB74-EB15-44CC-9E63-681FDC88174A}" srcOrd="0" destOrd="0" presId="urn:microsoft.com/office/officeart/2005/8/layout/vProcess5"/>
    <dgm:cxn modelId="{5EF2AD58-F10D-4161-B1A9-CE3E8BA83611}" type="presParOf" srcId="{6AA8E613-0BDA-4B9E-98F2-FA3C1CF75A49}" destId="{3B5EEE24-2CBC-4BD2-BDAE-A000C231006A}" srcOrd="1" destOrd="0" presId="urn:microsoft.com/office/officeart/2005/8/layout/vProcess5"/>
    <dgm:cxn modelId="{BBFFE99A-3E70-4CA7-A9F8-4909448AA4B4}" type="presParOf" srcId="{6AA8E613-0BDA-4B9E-98F2-FA3C1CF75A49}" destId="{907AE9A4-D0CD-460C-9D7E-C5ADD84A0278}" srcOrd="2" destOrd="0" presId="urn:microsoft.com/office/officeart/2005/8/layout/vProcess5"/>
    <dgm:cxn modelId="{52BC8DB1-72A7-4EC5-817B-63CB59CE6311}" type="presParOf" srcId="{6AA8E613-0BDA-4B9E-98F2-FA3C1CF75A49}" destId="{5CCA5BA6-5891-4B4B-8AB9-72FE75D3D958}" srcOrd="3" destOrd="0" presId="urn:microsoft.com/office/officeart/2005/8/layout/vProcess5"/>
    <dgm:cxn modelId="{FFBD3FE2-A4DC-4D4A-B5FE-1875EEA05048}" type="presParOf" srcId="{6AA8E613-0BDA-4B9E-98F2-FA3C1CF75A49}" destId="{2FFF4CFE-9977-4041-B8D8-80A96334EA49}" srcOrd="4" destOrd="0" presId="urn:microsoft.com/office/officeart/2005/8/layout/vProcess5"/>
    <dgm:cxn modelId="{AA5D79FA-0EF6-4C4E-8D0A-F7F05DA62555}" type="presParOf" srcId="{6AA8E613-0BDA-4B9E-98F2-FA3C1CF75A49}" destId="{EF0A8575-EC49-4644-9C7C-720828688EF0}" srcOrd="5" destOrd="0" presId="urn:microsoft.com/office/officeart/2005/8/layout/vProcess5"/>
    <dgm:cxn modelId="{08E1CDE9-8C2D-40D1-9FD2-9FB6BE75858D}" type="presParOf" srcId="{6AA8E613-0BDA-4B9E-98F2-FA3C1CF75A49}" destId="{D5AB19EE-7429-4E2C-8C5B-EBC1308BBC51}" srcOrd="6" destOrd="0" presId="urn:microsoft.com/office/officeart/2005/8/layout/vProcess5"/>
    <dgm:cxn modelId="{F33B8582-11C5-4E93-9FA5-F6CFF51794DB}" type="presParOf" srcId="{6AA8E613-0BDA-4B9E-98F2-FA3C1CF75A49}" destId="{377C2E3B-0077-4F4B-A98B-9663831220F8}" srcOrd="7" destOrd="0" presId="urn:microsoft.com/office/officeart/2005/8/layout/vProcess5"/>
    <dgm:cxn modelId="{143E228B-9932-439C-A56F-25E2BCC2D9C2}" type="presParOf" srcId="{6AA8E613-0BDA-4B9E-98F2-FA3C1CF75A49}" destId="{5815B5D0-01C8-4F34-A246-3DB1DEBD28BF}"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3B10190-DF0F-48FA-A3D0-F54E1572F4F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10332719-08EC-4798-9ADB-68A204322D2D}">
      <dgm:prSet/>
      <dgm:spPr/>
      <dgm:t>
        <a:bodyPr/>
        <a:lstStyle/>
        <a:p>
          <a:pPr rtl="0"/>
          <a:r>
            <a:rPr lang="en-US" b="1"/>
            <a:t>Key Competencies Of The Effective Manager Including;</a:t>
          </a:r>
          <a:endParaRPr lang="en-US"/>
        </a:p>
      </dgm:t>
    </dgm:pt>
    <dgm:pt modelId="{BF47941F-7B79-433F-888D-BDFA1CCDFAAB}" type="parTrans" cxnId="{C56B4903-6E0E-47D3-93DC-F4912E5A491F}">
      <dgm:prSet/>
      <dgm:spPr/>
      <dgm:t>
        <a:bodyPr/>
        <a:lstStyle/>
        <a:p>
          <a:endParaRPr lang="en-US"/>
        </a:p>
      </dgm:t>
    </dgm:pt>
    <dgm:pt modelId="{8A2FF44F-07FF-4070-B9E4-E7D0B7E6ADFA}" type="sibTrans" cxnId="{C56B4903-6E0E-47D3-93DC-F4912E5A491F}">
      <dgm:prSet/>
      <dgm:spPr/>
      <dgm:t>
        <a:bodyPr/>
        <a:lstStyle/>
        <a:p>
          <a:endParaRPr lang="en-US"/>
        </a:p>
      </dgm:t>
    </dgm:pt>
    <dgm:pt modelId="{489F7F4D-FCD4-446A-A36A-EF44F3F0997C}" type="pres">
      <dgm:prSet presAssocID="{73B10190-DF0F-48FA-A3D0-F54E1572F4F6}" presName="linear" presStyleCnt="0">
        <dgm:presLayoutVars>
          <dgm:animLvl val="lvl"/>
          <dgm:resizeHandles val="exact"/>
        </dgm:presLayoutVars>
      </dgm:prSet>
      <dgm:spPr/>
    </dgm:pt>
    <dgm:pt modelId="{101F3E68-D76C-4A23-9408-1CF7E49144EC}" type="pres">
      <dgm:prSet presAssocID="{10332719-08EC-4798-9ADB-68A204322D2D}" presName="parentText" presStyleLbl="node1" presStyleIdx="0" presStyleCnt="1" custScaleY="171094">
        <dgm:presLayoutVars>
          <dgm:chMax val="0"/>
          <dgm:bulletEnabled val="1"/>
        </dgm:presLayoutVars>
      </dgm:prSet>
      <dgm:spPr/>
    </dgm:pt>
  </dgm:ptLst>
  <dgm:cxnLst>
    <dgm:cxn modelId="{C56B4903-6E0E-47D3-93DC-F4912E5A491F}" srcId="{73B10190-DF0F-48FA-A3D0-F54E1572F4F6}" destId="{10332719-08EC-4798-9ADB-68A204322D2D}" srcOrd="0" destOrd="0" parTransId="{BF47941F-7B79-433F-888D-BDFA1CCDFAAB}" sibTransId="{8A2FF44F-07FF-4070-B9E4-E7D0B7E6ADFA}"/>
    <dgm:cxn modelId="{A3C9C009-0A43-4049-BAB6-9B6A3F2E3183}" type="presOf" srcId="{10332719-08EC-4798-9ADB-68A204322D2D}" destId="{101F3E68-D76C-4A23-9408-1CF7E49144EC}" srcOrd="0" destOrd="0" presId="urn:microsoft.com/office/officeart/2005/8/layout/vList2"/>
    <dgm:cxn modelId="{3E09C6FA-AEE7-47CA-A8E4-0CAA14698621}" type="presOf" srcId="{73B10190-DF0F-48FA-A3D0-F54E1572F4F6}" destId="{489F7F4D-FCD4-446A-A36A-EF44F3F0997C}" srcOrd="0" destOrd="0" presId="urn:microsoft.com/office/officeart/2005/8/layout/vList2"/>
    <dgm:cxn modelId="{A3315168-3247-4AD2-81BA-3DD0EEAFA1C7}" type="presParOf" srcId="{489F7F4D-FCD4-446A-A36A-EF44F3F0997C}" destId="{101F3E68-D76C-4A23-9408-1CF7E49144E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ABBA80B-BDC0-4660-8B39-B901ABB58FCD}"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C400BAE7-8A98-46EC-AAD2-2D9C3CEE5D49}">
      <dgm:prSet custT="1"/>
      <dgm:spPr/>
      <dgm:t>
        <a:bodyPr/>
        <a:lstStyle/>
        <a:p>
          <a:pPr algn="justLow" rtl="0"/>
          <a:r>
            <a:rPr lang="en-US" sz="1800" b="1" dirty="0"/>
            <a:t>Conceptual skills </a:t>
          </a:r>
          <a:r>
            <a:rPr lang="en-US" sz="1800" dirty="0"/>
            <a:t>are those skills that involve the ability to critically analyze and solve complex problems. Examples: a manager conducts an analysis of the best way to provide a service or determines a strategy to reduce patient complaints regarding food service.</a:t>
          </a:r>
        </a:p>
      </dgm:t>
    </dgm:pt>
    <dgm:pt modelId="{A4AD20DF-5CC9-4C55-B54C-B280F917D763}" type="parTrans" cxnId="{90D51D63-6911-4E93-8AB5-DA695D8844A3}">
      <dgm:prSet/>
      <dgm:spPr/>
      <dgm:t>
        <a:bodyPr/>
        <a:lstStyle/>
        <a:p>
          <a:pPr algn="justLow"/>
          <a:endParaRPr lang="en-US" sz="2800"/>
        </a:p>
      </dgm:t>
    </dgm:pt>
    <dgm:pt modelId="{F117E1A0-5160-4007-9189-351D676810EA}" type="sibTrans" cxnId="{90D51D63-6911-4E93-8AB5-DA695D8844A3}">
      <dgm:prSet custT="1"/>
      <dgm:spPr/>
      <dgm:t>
        <a:bodyPr/>
        <a:lstStyle/>
        <a:p>
          <a:pPr algn="justLow"/>
          <a:endParaRPr lang="en-US" sz="1200"/>
        </a:p>
      </dgm:t>
    </dgm:pt>
    <dgm:pt modelId="{557E63D2-FDB9-4CAD-B82A-64B5C84592D2}">
      <dgm:prSet custT="1"/>
      <dgm:spPr/>
      <dgm:t>
        <a:bodyPr/>
        <a:lstStyle/>
        <a:p>
          <a:pPr algn="justLow" rtl="0"/>
          <a:r>
            <a:rPr lang="en-US" sz="1800" b="1" dirty="0"/>
            <a:t>Technical skills </a:t>
          </a:r>
          <a:r>
            <a:rPr lang="en-US" sz="1800" dirty="0"/>
            <a:t>are those skills that reflect expertise or ability to perform a specific work task. Examples: a manager develops and implements a new incentive </a:t>
          </a:r>
          <a:r>
            <a:rPr lang="en-US" sz="1800" dirty="0" err="1"/>
            <a:t>compen</a:t>
          </a:r>
          <a:r>
            <a:rPr lang="en-US" sz="1800" dirty="0"/>
            <a:t>- </a:t>
          </a:r>
          <a:r>
            <a:rPr lang="en-US" sz="1800" dirty="0" err="1"/>
            <a:t>sation</a:t>
          </a:r>
          <a:r>
            <a:rPr lang="en-US" sz="1800" dirty="0"/>
            <a:t> program for staff or designs and implements modifications to a computer- based staffing model.</a:t>
          </a:r>
        </a:p>
      </dgm:t>
    </dgm:pt>
    <dgm:pt modelId="{3D4071ED-8F6E-476A-B2EC-080AB64D3491}" type="parTrans" cxnId="{F604046F-4957-415E-B27D-CB5364ACA225}">
      <dgm:prSet/>
      <dgm:spPr/>
      <dgm:t>
        <a:bodyPr/>
        <a:lstStyle/>
        <a:p>
          <a:pPr algn="justLow"/>
          <a:endParaRPr lang="en-US" sz="2800"/>
        </a:p>
      </dgm:t>
    </dgm:pt>
    <dgm:pt modelId="{9AFCE6B7-32B9-481B-9773-055E53811C5D}" type="sibTrans" cxnId="{F604046F-4957-415E-B27D-CB5364ACA225}">
      <dgm:prSet custT="1"/>
      <dgm:spPr/>
      <dgm:t>
        <a:bodyPr/>
        <a:lstStyle/>
        <a:p>
          <a:pPr algn="justLow"/>
          <a:endParaRPr lang="en-US" sz="1200"/>
        </a:p>
      </dgm:t>
    </dgm:pt>
    <dgm:pt modelId="{877B3408-D7E4-48A2-8A88-4A7B1806646B}">
      <dgm:prSet custT="1"/>
      <dgm:spPr/>
      <dgm:t>
        <a:bodyPr/>
        <a:lstStyle/>
        <a:p>
          <a:pPr algn="justLow" rtl="0"/>
          <a:r>
            <a:rPr lang="en-US" sz="1800" b="1" dirty="0"/>
            <a:t>Interpersonal skills </a:t>
          </a:r>
          <a:r>
            <a:rPr lang="en-US" sz="1800" dirty="0"/>
            <a:t>are those skills that enable a manager to communicate with and work well with other individuals, regardless of whether they are peers, supervisors, or subordinates. Examples: a manager counsels an employee whose performance is below expectation or communicates to subordinates the desired performance level for a service for the next fiscal year.</a:t>
          </a:r>
        </a:p>
      </dgm:t>
    </dgm:pt>
    <dgm:pt modelId="{961E1D4D-CA47-4175-9E58-2CB738459168}" type="parTrans" cxnId="{735D7C11-8DB9-41C6-8C88-9D03ADCAD20C}">
      <dgm:prSet/>
      <dgm:spPr/>
      <dgm:t>
        <a:bodyPr/>
        <a:lstStyle/>
        <a:p>
          <a:pPr algn="justLow"/>
          <a:endParaRPr lang="en-US" sz="2800"/>
        </a:p>
      </dgm:t>
    </dgm:pt>
    <dgm:pt modelId="{CE97C8ED-B89B-4D5F-A97A-A8B07DBE038E}" type="sibTrans" cxnId="{735D7C11-8DB9-41C6-8C88-9D03ADCAD20C}">
      <dgm:prSet/>
      <dgm:spPr/>
      <dgm:t>
        <a:bodyPr/>
        <a:lstStyle/>
        <a:p>
          <a:pPr algn="justLow"/>
          <a:endParaRPr lang="en-US" sz="2800"/>
        </a:p>
      </dgm:t>
    </dgm:pt>
    <dgm:pt modelId="{CC94F4AA-3F32-4305-9528-F47108347A2C}" type="pres">
      <dgm:prSet presAssocID="{EABBA80B-BDC0-4660-8B39-B901ABB58FCD}" presName="linear" presStyleCnt="0">
        <dgm:presLayoutVars>
          <dgm:dir/>
          <dgm:animLvl val="lvl"/>
          <dgm:resizeHandles val="exact"/>
        </dgm:presLayoutVars>
      </dgm:prSet>
      <dgm:spPr/>
    </dgm:pt>
    <dgm:pt modelId="{A6F564F2-AB01-47C8-8DD5-DF78121BD6A4}" type="pres">
      <dgm:prSet presAssocID="{C400BAE7-8A98-46EC-AAD2-2D9C3CEE5D49}" presName="parentLin" presStyleCnt="0"/>
      <dgm:spPr/>
    </dgm:pt>
    <dgm:pt modelId="{707172AC-73D4-41BB-8C2F-1A05FB55978A}" type="pres">
      <dgm:prSet presAssocID="{C400BAE7-8A98-46EC-AAD2-2D9C3CEE5D49}" presName="parentLeftMargin" presStyleLbl="node1" presStyleIdx="0" presStyleCnt="3"/>
      <dgm:spPr/>
    </dgm:pt>
    <dgm:pt modelId="{0CA46C4A-B159-4945-937F-4EA817669C55}" type="pres">
      <dgm:prSet presAssocID="{C400BAE7-8A98-46EC-AAD2-2D9C3CEE5D49}" presName="parentText" presStyleLbl="node1" presStyleIdx="0" presStyleCnt="3" custScaleX="142857" custScaleY="156342">
        <dgm:presLayoutVars>
          <dgm:chMax val="0"/>
          <dgm:bulletEnabled val="1"/>
        </dgm:presLayoutVars>
      </dgm:prSet>
      <dgm:spPr/>
    </dgm:pt>
    <dgm:pt modelId="{FAF035D9-69FE-49E8-90E0-244C541F97D0}" type="pres">
      <dgm:prSet presAssocID="{C400BAE7-8A98-46EC-AAD2-2D9C3CEE5D49}" presName="negativeSpace" presStyleCnt="0"/>
      <dgm:spPr/>
    </dgm:pt>
    <dgm:pt modelId="{8FC90D0F-83AF-4917-B407-E4F8E55B3D0A}" type="pres">
      <dgm:prSet presAssocID="{C400BAE7-8A98-46EC-AAD2-2D9C3CEE5D49}" presName="childText" presStyleLbl="conFgAcc1" presStyleIdx="0" presStyleCnt="3">
        <dgm:presLayoutVars>
          <dgm:bulletEnabled val="1"/>
        </dgm:presLayoutVars>
      </dgm:prSet>
      <dgm:spPr/>
    </dgm:pt>
    <dgm:pt modelId="{57CDDB5D-EAAC-4D39-88EA-2D348A60FD28}" type="pres">
      <dgm:prSet presAssocID="{F117E1A0-5160-4007-9189-351D676810EA}" presName="spaceBetweenRectangles" presStyleCnt="0"/>
      <dgm:spPr/>
    </dgm:pt>
    <dgm:pt modelId="{C509F7BE-7E9D-4538-B9DD-E1802CAFEA0F}" type="pres">
      <dgm:prSet presAssocID="{557E63D2-FDB9-4CAD-B82A-64B5C84592D2}" presName="parentLin" presStyleCnt="0"/>
      <dgm:spPr/>
    </dgm:pt>
    <dgm:pt modelId="{4232398D-AED1-4CCA-9922-6BE44A6D4442}" type="pres">
      <dgm:prSet presAssocID="{557E63D2-FDB9-4CAD-B82A-64B5C84592D2}" presName="parentLeftMargin" presStyleLbl="node1" presStyleIdx="0" presStyleCnt="3"/>
      <dgm:spPr/>
    </dgm:pt>
    <dgm:pt modelId="{4B061586-526C-4DBE-B7A2-891DFC6BAA93}" type="pres">
      <dgm:prSet presAssocID="{557E63D2-FDB9-4CAD-B82A-64B5C84592D2}" presName="parentText" presStyleLbl="node1" presStyleIdx="1" presStyleCnt="3" custScaleX="142857" custScaleY="152857">
        <dgm:presLayoutVars>
          <dgm:chMax val="0"/>
          <dgm:bulletEnabled val="1"/>
        </dgm:presLayoutVars>
      </dgm:prSet>
      <dgm:spPr/>
    </dgm:pt>
    <dgm:pt modelId="{7C761430-185B-4D8F-99CC-279665A202D2}" type="pres">
      <dgm:prSet presAssocID="{557E63D2-FDB9-4CAD-B82A-64B5C84592D2}" presName="negativeSpace" presStyleCnt="0"/>
      <dgm:spPr/>
    </dgm:pt>
    <dgm:pt modelId="{C91757D6-4D0E-4E4B-ADF0-9D19DA86DCFD}" type="pres">
      <dgm:prSet presAssocID="{557E63D2-FDB9-4CAD-B82A-64B5C84592D2}" presName="childText" presStyleLbl="conFgAcc1" presStyleIdx="1" presStyleCnt="3">
        <dgm:presLayoutVars>
          <dgm:bulletEnabled val="1"/>
        </dgm:presLayoutVars>
      </dgm:prSet>
      <dgm:spPr/>
    </dgm:pt>
    <dgm:pt modelId="{B7207493-620A-427C-81CB-0D3B80441A0A}" type="pres">
      <dgm:prSet presAssocID="{9AFCE6B7-32B9-481B-9773-055E53811C5D}" presName="spaceBetweenRectangles" presStyleCnt="0"/>
      <dgm:spPr/>
    </dgm:pt>
    <dgm:pt modelId="{CD2CC852-8564-4B80-A49D-B18262FE4945}" type="pres">
      <dgm:prSet presAssocID="{877B3408-D7E4-48A2-8A88-4A7B1806646B}" presName="parentLin" presStyleCnt="0"/>
      <dgm:spPr/>
    </dgm:pt>
    <dgm:pt modelId="{7412B989-0E5B-4249-A7C9-B3DC620741D4}" type="pres">
      <dgm:prSet presAssocID="{877B3408-D7E4-48A2-8A88-4A7B1806646B}" presName="parentLeftMargin" presStyleLbl="node1" presStyleIdx="1" presStyleCnt="3"/>
      <dgm:spPr/>
    </dgm:pt>
    <dgm:pt modelId="{A9B35506-F0B3-4D3E-A084-31BC495B0A9B}" type="pres">
      <dgm:prSet presAssocID="{877B3408-D7E4-48A2-8A88-4A7B1806646B}" presName="parentText" presStyleLbl="node1" presStyleIdx="2" presStyleCnt="3" custScaleX="142857" custScaleY="211593">
        <dgm:presLayoutVars>
          <dgm:chMax val="0"/>
          <dgm:bulletEnabled val="1"/>
        </dgm:presLayoutVars>
      </dgm:prSet>
      <dgm:spPr/>
    </dgm:pt>
    <dgm:pt modelId="{FEE2B79B-0338-472E-9984-2239C3855964}" type="pres">
      <dgm:prSet presAssocID="{877B3408-D7E4-48A2-8A88-4A7B1806646B}" presName="negativeSpace" presStyleCnt="0"/>
      <dgm:spPr/>
    </dgm:pt>
    <dgm:pt modelId="{66720725-0134-4244-920B-B0B7EC22927E}" type="pres">
      <dgm:prSet presAssocID="{877B3408-D7E4-48A2-8A88-4A7B1806646B}" presName="childText" presStyleLbl="conFgAcc1" presStyleIdx="2" presStyleCnt="3">
        <dgm:presLayoutVars>
          <dgm:bulletEnabled val="1"/>
        </dgm:presLayoutVars>
      </dgm:prSet>
      <dgm:spPr/>
    </dgm:pt>
  </dgm:ptLst>
  <dgm:cxnLst>
    <dgm:cxn modelId="{C496F208-7EAB-4665-BBFE-05381C8F1DFB}" type="presOf" srcId="{EABBA80B-BDC0-4660-8B39-B901ABB58FCD}" destId="{CC94F4AA-3F32-4305-9528-F47108347A2C}" srcOrd="0" destOrd="0" presId="urn:microsoft.com/office/officeart/2005/8/layout/list1"/>
    <dgm:cxn modelId="{462FF50C-557F-45B7-93AB-034168850262}" type="presOf" srcId="{C400BAE7-8A98-46EC-AAD2-2D9C3CEE5D49}" destId="{0CA46C4A-B159-4945-937F-4EA817669C55}" srcOrd="1" destOrd="0" presId="urn:microsoft.com/office/officeart/2005/8/layout/list1"/>
    <dgm:cxn modelId="{735D7C11-8DB9-41C6-8C88-9D03ADCAD20C}" srcId="{EABBA80B-BDC0-4660-8B39-B901ABB58FCD}" destId="{877B3408-D7E4-48A2-8A88-4A7B1806646B}" srcOrd="2" destOrd="0" parTransId="{961E1D4D-CA47-4175-9E58-2CB738459168}" sibTransId="{CE97C8ED-B89B-4D5F-A97A-A8B07DBE038E}"/>
    <dgm:cxn modelId="{2B823212-5751-485E-A307-8306FBA96E87}" type="presOf" srcId="{C400BAE7-8A98-46EC-AAD2-2D9C3CEE5D49}" destId="{707172AC-73D4-41BB-8C2F-1A05FB55978A}" srcOrd="0" destOrd="0" presId="urn:microsoft.com/office/officeart/2005/8/layout/list1"/>
    <dgm:cxn modelId="{90D51D63-6911-4E93-8AB5-DA695D8844A3}" srcId="{EABBA80B-BDC0-4660-8B39-B901ABB58FCD}" destId="{C400BAE7-8A98-46EC-AAD2-2D9C3CEE5D49}" srcOrd="0" destOrd="0" parTransId="{A4AD20DF-5CC9-4C55-B54C-B280F917D763}" sibTransId="{F117E1A0-5160-4007-9189-351D676810EA}"/>
    <dgm:cxn modelId="{DB93F965-07AC-41F8-9DE0-8702DE4217E5}" type="presOf" srcId="{557E63D2-FDB9-4CAD-B82A-64B5C84592D2}" destId="{4232398D-AED1-4CCA-9922-6BE44A6D4442}" srcOrd="0" destOrd="0" presId="urn:microsoft.com/office/officeart/2005/8/layout/list1"/>
    <dgm:cxn modelId="{86242F6D-8218-401C-B361-9F5E03967089}" type="presOf" srcId="{877B3408-D7E4-48A2-8A88-4A7B1806646B}" destId="{7412B989-0E5B-4249-A7C9-B3DC620741D4}" srcOrd="0" destOrd="0" presId="urn:microsoft.com/office/officeart/2005/8/layout/list1"/>
    <dgm:cxn modelId="{F604046F-4957-415E-B27D-CB5364ACA225}" srcId="{EABBA80B-BDC0-4660-8B39-B901ABB58FCD}" destId="{557E63D2-FDB9-4CAD-B82A-64B5C84592D2}" srcOrd="1" destOrd="0" parTransId="{3D4071ED-8F6E-476A-B2EC-080AB64D3491}" sibTransId="{9AFCE6B7-32B9-481B-9773-055E53811C5D}"/>
    <dgm:cxn modelId="{73FDB8F0-51CC-4B3E-939B-ACAD90995A57}" type="presOf" srcId="{877B3408-D7E4-48A2-8A88-4A7B1806646B}" destId="{A9B35506-F0B3-4D3E-A084-31BC495B0A9B}" srcOrd="1" destOrd="0" presId="urn:microsoft.com/office/officeart/2005/8/layout/list1"/>
    <dgm:cxn modelId="{ECCFD6FA-5EFE-4667-BB7B-3F1671368E80}" type="presOf" srcId="{557E63D2-FDB9-4CAD-B82A-64B5C84592D2}" destId="{4B061586-526C-4DBE-B7A2-891DFC6BAA93}" srcOrd="1" destOrd="0" presId="urn:microsoft.com/office/officeart/2005/8/layout/list1"/>
    <dgm:cxn modelId="{DE7743F5-E45C-4D2D-A81C-B487412E44AB}" type="presParOf" srcId="{CC94F4AA-3F32-4305-9528-F47108347A2C}" destId="{A6F564F2-AB01-47C8-8DD5-DF78121BD6A4}" srcOrd="0" destOrd="0" presId="urn:microsoft.com/office/officeart/2005/8/layout/list1"/>
    <dgm:cxn modelId="{4CBC88E9-E6D7-4CB7-90C2-595A5446DBAC}" type="presParOf" srcId="{A6F564F2-AB01-47C8-8DD5-DF78121BD6A4}" destId="{707172AC-73D4-41BB-8C2F-1A05FB55978A}" srcOrd="0" destOrd="0" presId="urn:microsoft.com/office/officeart/2005/8/layout/list1"/>
    <dgm:cxn modelId="{C9CF3B36-8682-4128-8603-058F145A7F36}" type="presParOf" srcId="{A6F564F2-AB01-47C8-8DD5-DF78121BD6A4}" destId="{0CA46C4A-B159-4945-937F-4EA817669C55}" srcOrd="1" destOrd="0" presId="urn:microsoft.com/office/officeart/2005/8/layout/list1"/>
    <dgm:cxn modelId="{5635D883-9CFE-4094-BD6F-54C6A8E7F1FF}" type="presParOf" srcId="{CC94F4AA-3F32-4305-9528-F47108347A2C}" destId="{FAF035D9-69FE-49E8-90E0-244C541F97D0}" srcOrd="1" destOrd="0" presId="urn:microsoft.com/office/officeart/2005/8/layout/list1"/>
    <dgm:cxn modelId="{C684C895-B4EE-47BC-BE68-64C622C7A948}" type="presParOf" srcId="{CC94F4AA-3F32-4305-9528-F47108347A2C}" destId="{8FC90D0F-83AF-4917-B407-E4F8E55B3D0A}" srcOrd="2" destOrd="0" presId="urn:microsoft.com/office/officeart/2005/8/layout/list1"/>
    <dgm:cxn modelId="{80BB392F-C614-41F8-8006-10BB1DD05E09}" type="presParOf" srcId="{CC94F4AA-3F32-4305-9528-F47108347A2C}" destId="{57CDDB5D-EAAC-4D39-88EA-2D348A60FD28}" srcOrd="3" destOrd="0" presId="urn:microsoft.com/office/officeart/2005/8/layout/list1"/>
    <dgm:cxn modelId="{77848B02-F4A9-4B19-937E-89DB9DDE3A69}" type="presParOf" srcId="{CC94F4AA-3F32-4305-9528-F47108347A2C}" destId="{C509F7BE-7E9D-4538-B9DD-E1802CAFEA0F}" srcOrd="4" destOrd="0" presId="urn:microsoft.com/office/officeart/2005/8/layout/list1"/>
    <dgm:cxn modelId="{8EF5B9FE-AB82-4AC5-A9F1-19247618EF9B}" type="presParOf" srcId="{C509F7BE-7E9D-4538-B9DD-E1802CAFEA0F}" destId="{4232398D-AED1-4CCA-9922-6BE44A6D4442}" srcOrd="0" destOrd="0" presId="urn:microsoft.com/office/officeart/2005/8/layout/list1"/>
    <dgm:cxn modelId="{1F52C27E-0080-4928-A292-F0CA8F430CF2}" type="presParOf" srcId="{C509F7BE-7E9D-4538-B9DD-E1802CAFEA0F}" destId="{4B061586-526C-4DBE-B7A2-891DFC6BAA93}" srcOrd="1" destOrd="0" presId="urn:microsoft.com/office/officeart/2005/8/layout/list1"/>
    <dgm:cxn modelId="{B7DC899C-2072-486D-9DBC-A929BB08D6B2}" type="presParOf" srcId="{CC94F4AA-3F32-4305-9528-F47108347A2C}" destId="{7C761430-185B-4D8F-99CC-279665A202D2}" srcOrd="5" destOrd="0" presId="urn:microsoft.com/office/officeart/2005/8/layout/list1"/>
    <dgm:cxn modelId="{B5BF65E4-6D18-4398-8757-E7E6553CE0A7}" type="presParOf" srcId="{CC94F4AA-3F32-4305-9528-F47108347A2C}" destId="{C91757D6-4D0E-4E4B-ADF0-9D19DA86DCFD}" srcOrd="6" destOrd="0" presId="urn:microsoft.com/office/officeart/2005/8/layout/list1"/>
    <dgm:cxn modelId="{92A5A431-B95D-4F9C-85A7-F97BEE27509F}" type="presParOf" srcId="{CC94F4AA-3F32-4305-9528-F47108347A2C}" destId="{B7207493-620A-427C-81CB-0D3B80441A0A}" srcOrd="7" destOrd="0" presId="urn:microsoft.com/office/officeart/2005/8/layout/list1"/>
    <dgm:cxn modelId="{AB3FC0A4-41F6-4CAE-92D0-2D37F7B12170}" type="presParOf" srcId="{CC94F4AA-3F32-4305-9528-F47108347A2C}" destId="{CD2CC852-8564-4B80-A49D-B18262FE4945}" srcOrd="8" destOrd="0" presId="urn:microsoft.com/office/officeart/2005/8/layout/list1"/>
    <dgm:cxn modelId="{141C3155-A57F-43A1-9A49-96C65E25CE3A}" type="presParOf" srcId="{CD2CC852-8564-4B80-A49D-B18262FE4945}" destId="{7412B989-0E5B-4249-A7C9-B3DC620741D4}" srcOrd="0" destOrd="0" presId="urn:microsoft.com/office/officeart/2005/8/layout/list1"/>
    <dgm:cxn modelId="{D0EEF792-72A3-4A3D-851B-6F68F5436AC5}" type="presParOf" srcId="{CD2CC852-8564-4B80-A49D-B18262FE4945}" destId="{A9B35506-F0B3-4D3E-A084-31BC495B0A9B}" srcOrd="1" destOrd="0" presId="urn:microsoft.com/office/officeart/2005/8/layout/list1"/>
    <dgm:cxn modelId="{5F6147B3-7E94-423E-B8BE-FE64F8C46685}" type="presParOf" srcId="{CC94F4AA-3F32-4305-9528-F47108347A2C}" destId="{FEE2B79B-0338-472E-9984-2239C3855964}" srcOrd="9" destOrd="0" presId="urn:microsoft.com/office/officeart/2005/8/layout/list1"/>
    <dgm:cxn modelId="{6CDFCA23-F9EF-4141-9287-8B0536279EFA}" type="presParOf" srcId="{CC94F4AA-3F32-4305-9528-F47108347A2C}" destId="{66720725-0134-4244-920B-B0B7EC22927E}" srcOrd="10"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4F32773-B484-41B0-8CA8-A3FAD22EEC5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511373F-0FC2-4ABD-82DF-11D20998E9B3}">
      <dgm:prSet custT="1"/>
      <dgm:spPr/>
      <dgm:t>
        <a:bodyPr/>
        <a:lstStyle/>
        <a:p>
          <a:pPr rtl="0"/>
          <a:r>
            <a:rPr lang="en-US" sz="2000" b="1" dirty="0"/>
            <a:t>Managerial Positions</a:t>
          </a:r>
          <a:endParaRPr lang="en-US" sz="2000" dirty="0"/>
        </a:p>
      </dgm:t>
    </dgm:pt>
    <dgm:pt modelId="{706C6C5E-6E0B-4F75-AE21-D5B0AB6376DA}" type="parTrans" cxnId="{4692D475-7954-4421-B97A-D04AD129215A}">
      <dgm:prSet/>
      <dgm:spPr/>
      <dgm:t>
        <a:bodyPr/>
        <a:lstStyle/>
        <a:p>
          <a:endParaRPr lang="en-US"/>
        </a:p>
      </dgm:t>
    </dgm:pt>
    <dgm:pt modelId="{5DD5A6E9-639C-45F6-8168-888082F4D691}" type="sibTrans" cxnId="{4692D475-7954-4421-B97A-D04AD129215A}">
      <dgm:prSet/>
      <dgm:spPr/>
      <dgm:t>
        <a:bodyPr/>
        <a:lstStyle/>
        <a:p>
          <a:endParaRPr lang="en-US"/>
        </a:p>
      </dgm:t>
    </dgm:pt>
    <dgm:pt modelId="{A91ED8B6-68F9-4A68-B636-541A2D232D33}" type="pres">
      <dgm:prSet presAssocID="{A4F32773-B484-41B0-8CA8-A3FAD22EEC5E}" presName="linear" presStyleCnt="0">
        <dgm:presLayoutVars>
          <dgm:animLvl val="lvl"/>
          <dgm:resizeHandles val="exact"/>
        </dgm:presLayoutVars>
      </dgm:prSet>
      <dgm:spPr/>
    </dgm:pt>
    <dgm:pt modelId="{40E8F887-7C16-485F-884F-D5D7C9F865CC}" type="pres">
      <dgm:prSet presAssocID="{F511373F-0FC2-4ABD-82DF-11D20998E9B3}" presName="parentText" presStyleLbl="node1" presStyleIdx="0" presStyleCnt="1">
        <dgm:presLayoutVars>
          <dgm:chMax val="0"/>
          <dgm:bulletEnabled val="1"/>
        </dgm:presLayoutVars>
      </dgm:prSet>
      <dgm:spPr/>
    </dgm:pt>
  </dgm:ptLst>
  <dgm:cxnLst>
    <dgm:cxn modelId="{4692D475-7954-4421-B97A-D04AD129215A}" srcId="{A4F32773-B484-41B0-8CA8-A3FAD22EEC5E}" destId="{F511373F-0FC2-4ABD-82DF-11D20998E9B3}" srcOrd="0" destOrd="0" parTransId="{706C6C5E-6E0B-4F75-AE21-D5B0AB6376DA}" sibTransId="{5DD5A6E9-639C-45F6-8168-888082F4D691}"/>
    <dgm:cxn modelId="{D7B2EAC9-C8E5-46DC-8E96-DA1669761692}" type="presOf" srcId="{F511373F-0FC2-4ABD-82DF-11D20998E9B3}" destId="{40E8F887-7C16-485F-884F-D5D7C9F865CC}" srcOrd="0" destOrd="0" presId="urn:microsoft.com/office/officeart/2005/8/layout/vList2"/>
    <dgm:cxn modelId="{865B86D8-E46E-4489-A918-EB7111843166}" type="presOf" srcId="{A4F32773-B484-41B0-8CA8-A3FAD22EEC5E}" destId="{A91ED8B6-68F9-4A68-B636-541A2D232D33}" srcOrd="0" destOrd="0" presId="urn:microsoft.com/office/officeart/2005/8/layout/vList2"/>
    <dgm:cxn modelId="{B0A2B3B5-4668-4952-9FC6-F9C553CA1B71}" type="presParOf" srcId="{A91ED8B6-68F9-4A68-B636-541A2D232D33}" destId="{40E8F887-7C16-485F-884F-D5D7C9F865C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CC99863-AC25-40C1-BE1F-E03EE7AF0407}"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E5F11F3E-BFAC-425C-BD05-9E1555542E44}">
      <dgm:prSet custT="1"/>
      <dgm:spPr/>
      <dgm:t>
        <a:bodyPr/>
        <a:lstStyle/>
        <a:p>
          <a:pPr algn="just" rtl="0"/>
          <a:r>
            <a:rPr lang="en-US" sz="1600" dirty="0"/>
            <a:t>Every organization has a distinct culture, known as the beliefs, attitudes, and behavior that are shared among organizational members. </a:t>
          </a:r>
        </a:p>
      </dgm:t>
    </dgm:pt>
    <dgm:pt modelId="{DA78B1AB-9A96-45E9-9A95-B1B86E7E364B}" type="parTrans" cxnId="{7BE17E8F-4403-4BD2-BD1B-08169AD2757C}">
      <dgm:prSet/>
      <dgm:spPr/>
      <dgm:t>
        <a:bodyPr/>
        <a:lstStyle/>
        <a:p>
          <a:pPr algn="just"/>
          <a:endParaRPr lang="en-US" sz="2000"/>
        </a:p>
      </dgm:t>
    </dgm:pt>
    <dgm:pt modelId="{0FFB5653-2916-4C14-94E2-A3D241A98FC6}" type="sibTrans" cxnId="{7BE17E8F-4403-4BD2-BD1B-08169AD2757C}">
      <dgm:prSet/>
      <dgm:spPr/>
      <dgm:t>
        <a:bodyPr/>
        <a:lstStyle/>
        <a:p>
          <a:pPr algn="just"/>
          <a:endParaRPr lang="en-US" sz="2000"/>
        </a:p>
      </dgm:t>
    </dgm:pt>
    <dgm:pt modelId="{E36D613C-7869-4D9B-86F2-863D562F7C8B}">
      <dgm:prSet custT="1"/>
      <dgm:spPr/>
      <dgm:t>
        <a:bodyPr/>
        <a:lstStyle/>
        <a:p>
          <a:pPr algn="just" rtl="0"/>
          <a:r>
            <a:rPr lang="en-US" sz="1600"/>
            <a:t>Organizational culture is commonly defined as the character, personality, and experience of organizational life i.e., what the organization really “is”. </a:t>
          </a:r>
        </a:p>
      </dgm:t>
    </dgm:pt>
    <dgm:pt modelId="{7C956D86-8185-4139-8B90-DA073D6677C2}" type="parTrans" cxnId="{85715B38-7CAD-454B-9FF3-27F6A947E54E}">
      <dgm:prSet/>
      <dgm:spPr/>
      <dgm:t>
        <a:bodyPr/>
        <a:lstStyle/>
        <a:p>
          <a:pPr algn="just"/>
          <a:endParaRPr lang="en-US" sz="2000"/>
        </a:p>
      </dgm:t>
    </dgm:pt>
    <dgm:pt modelId="{86533955-B45F-46A3-B5A0-EBA15FA40411}" type="sibTrans" cxnId="{85715B38-7CAD-454B-9FF3-27F6A947E54E}">
      <dgm:prSet/>
      <dgm:spPr/>
      <dgm:t>
        <a:bodyPr/>
        <a:lstStyle/>
        <a:p>
          <a:pPr algn="just"/>
          <a:endParaRPr lang="en-US" sz="2000"/>
        </a:p>
      </dgm:t>
    </dgm:pt>
    <dgm:pt modelId="{3A315F31-08BA-450A-BC9E-26D4D7B26B03}">
      <dgm:prSet custT="1"/>
      <dgm:spPr/>
      <dgm:t>
        <a:bodyPr/>
        <a:lstStyle/>
        <a:p>
          <a:pPr algn="just" rtl="0"/>
          <a:r>
            <a:rPr lang="en-US" sz="1600"/>
            <a:t>Culture prescribes the way things are done, and is defined, shaped, and reinforced by the management team. </a:t>
          </a:r>
        </a:p>
      </dgm:t>
    </dgm:pt>
    <dgm:pt modelId="{CFD69BFA-162C-4DAF-B858-B794DCAEC3D8}" type="parTrans" cxnId="{71AF4F5C-9526-48D5-8A37-9BD1977427CF}">
      <dgm:prSet/>
      <dgm:spPr/>
      <dgm:t>
        <a:bodyPr/>
        <a:lstStyle/>
        <a:p>
          <a:pPr algn="just"/>
          <a:endParaRPr lang="en-US" sz="2000"/>
        </a:p>
      </dgm:t>
    </dgm:pt>
    <dgm:pt modelId="{D05F82BE-B316-4527-8C41-E771DCABAC23}" type="sibTrans" cxnId="{71AF4F5C-9526-48D5-8A37-9BD1977427CF}">
      <dgm:prSet/>
      <dgm:spPr/>
      <dgm:t>
        <a:bodyPr/>
        <a:lstStyle/>
        <a:p>
          <a:pPr algn="just"/>
          <a:endParaRPr lang="en-US" sz="2000"/>
        </a:p>
      </dgm:t>
    </dgm:pt>
    <dgm:pt modelId="{A8378854-5AFF-49F5-B8CA-8382D96FA157}">
      <dgm:prSet custT="1"/>
      <dgm:spPr/>
      <dgm:t>
        <a:bodyPr/>
        <a:lstStyle/>
        <a:p>
          <a:pPr algn="just" rtl="0"/>
          <a:r>
            <a:rPr lang="en-US" sz="1600" dirty="0"/>
            <a:t>All managers play a role in establishing the culture of a health care organization, and in taking the necessary leadership action to sustain, and in some cases change, the culture. </a:t>
          </a:r>
        </a:p>
      </dgm:t>
    </dgm:pt>
    <dgm:pt modelId="{EA5F9626-2975-4CAF-8A89-20EC471FC9E9}" type="parTrans" cxnId="{723DF7DC-148B-4CC6-A960-99E13F0501DC}">
      <dgm:prSet/>
      <dgm:spPr/>
      <dgm:t>
        <a:bodyPr/>
        <a:lstStyle/>
        <a:p>
          <a:pPr algn="just"/>
          <a:endParaRPr lang="en-US" sz="2000"/>
        </a:p>
      </dgm:t>
    </dgm:pt>
    <dgm:pt modelId="{EBBF2465-621A-4919-8952-FB0C7561EEAB}" type="sibTrans" cxnId="{723DF7DC-148B-4CC6-A960-99E13F0501DC}">
      <dgm:prSet/>
      <dgm:spPr/>
      <dgm:t>
        <a:bodyPr/>
        <a:lstStyle/>
        <a:p>
          <a:pPr algn="just"/>
          <a:endParaRPr lang="en-US" sz="2000"/>
        </a:p>
      </dgm:t>
    </dgm:pt>
    <dgm:pt modelId="{75E1D8FC-74F0-4824-AE1E-3C12D0BB0821}">
      <dgm:prSet custT="1"/>
      <dgm:spPr/>
      <dgm:t>
        <a:bodyPr/>
        <a:lstStyle/>
        <a:p>
          <a:pPr algn="just" rtl="0"/>
          <a:r>
            <a:rPr lang="en-US" sz="1600"/>
            <a:t>Culture is shaped by the values, mission, and vision for the organization.</a:t>
          </a:r>
        </a:p>
      </dgm:t>
    </dgm:pt>
    <dgm:pt modelId="{1729B9CB-64D3-49EF-89C5-9247B9F1883A}" type="parTrans" cxnId="{D3BF9FD8-9872-4608-928B-C53AB36FFB26}">
      <dgm:prSet/>
      <dgm:spPr/>
      <dgm:t>
        <a:bodyPr/>
        <a:lstStyle/>
        <a:p>
          <a:pPr algn="just"/>
          <a:endParaRPr lang="en-US" sz="2000"/>
        </a:p>
      </dgm:t>
    </dgm:pt>
    <dgm:pt modelId="{CE954942-D56D-4653-8230-73FDD63F1B93}" type="sibTrans" cxnId="{D3BF9FD8-9872-4608-928B-C53AB36FFB26}">
      <dgm:prSet/>
      <dgm:spPr/>
      <dgm:t>
        <a:bodyPr/>
        <a:lstStyle/>
        <a:p>
          <a:pPr algn="just"/>
          <a:endParaRPr lang="en-US" sz="2000"/>
        </a:p>
      </dgm:t>
    </dgm:pt>
    <dgm:pt modelId="{A8451A28-6893-4C88-B33F-3A14B8431B50}" type="pres">
      <dgm:prSet presAssocID="{BCC99863-AC25-40C1-BE1F-E03EE7AF0407}" presName="linear" presStyleCnt="0">
        <dgm:presLayoutVars>
          <dgm:dir/>
          <dgm:animLvl val="lvl"/>
          <dgm:resizeHandles val="exact"/>
        </dgm:presLayoutVars>
      </dgm:prSet>
      <dgm:spPr/>
    </dgm:pt>
    <dgm:pt modelId="{13A3AF45-9481-4351-AD3A-3CEB0477CF55}" type="pres">
      <dgm:prSet presAssocID="{E5F11F3E-BFAC-425C-BD05-9E1555542E44}" presName="parentLin" presStyleCnt="0"/>
      <dgm:spPr/>
    </dgm:pt>
    <dgm:pt modelId="{F277C67C-EAFE-495C-A23F-33F36A9A67B0}" type="pres">
      <dgm:prSet presAssocID="{E5F11F3E-BFAC-425C-BD05-9E1555542E44}" presName="parentLeftMargin" presStyleLbl="node1" presStyleIdx="0" presStyleCnt="5"/>
      <dgm:spPr/>
    </dgm:pt>
    <dgm:pt modelId="{5F2BB3A1-5AF7-42DA-A64A-147E3ACFAC3D}" type="pres">
      <dgm:prSet presAssocID="{E5F11F3E-BFAC-425C-BD05-9E1555542E44}" presName="parentText" presStyleLbl="node1" presStyleIdx="0" presStyleCnt="5" custScaleX="142857">
        <dgm:presLayoutVars>
          <dgm:chMax val="0"/>
          <dgm:bulletEnabled val="1"/>
        </dgm:presLayoutVars>
      </dgm:prSet>
      <dgm:spPr/>
    </dgm:pt>
    <dgm:pt modelId="{F1FB0F05-3A3B-40AF-9586-23D055A99538}" type="pres">
      <dgm:prSet presAssocID="{E5F11F3E-BFAC-425C-BD05-9E1555542E44}" presName="negativeSpace" presStyleCnt="0"/>
      <dgm:spPr/>
    </dgm:pt>
    <dgm:pt modelId="{566C2769-C7BD-4C41-BE58-B03476C9AF91}" type="pres">
      <dgm:prSet presAssocID="{E5F11F3E-BFAC-425C-BD05-9E1555542E44}" presName="childText" presStyleLbl="conFgAcc1" presStyleIdx="0" presStyleCnt="5">
        <dgm:presLayoutVars>
          <dgm:bulletEnabled val="1"/>
        </dgm:presLayoutVars>
      </dgm:prSet>
      <dgm:spPr/>
    </dgm:pt>
    <dgm:pt modelId="{5A15E501-DF79-407D-93FF-9172863422D9}" type="pres">
      <dgm:prSet presAssocID="{0FFB5653-2916-4C14-94E2-A3D241A98FC6}" presName="spaceBetweenRectangles" presStyleCnt="0"/>
      <dgm:spPr/>
    </dgm:pt>
    <dgm:pt modelId="{F83C5482-C592-49EA-B466-D5F77E3F8DF7}" type="pres">
      <dgm:prSet presAssocID="{E36D613C-7869-4D9B-86F2-863D562F7C8B}" presName="parentLin" presStyleCnt="0"/>
      <dgm:spPr/>
    </dgm:pt>
    <dgm:pt modelId="{BA06E06F-D8CE-489B-8B3D-492CA14F26CC}" type="pres">
      <dgm:prSet presAssocID="{E36D613C-7869-4D9B-86F2-863D562F7C8B}" presName="parentLeftMargin" presStyleLbl="node1" presStyleIdx="0" presStyleCnt="5"/>
      <dgm:spPr/>
    </dgm:pt>
    <dgm:pt modelId="{A0F5F446-C713-461B-8CE3-B372331446B5}" type="pres">
      <dgm:prSet presAssocID="{E36D613C-7869-4D9B-86F2-863D562F7C8B}" presName="parentText" presStyleLbl="node1" presStyleIdx="1" presStyleCnt="5" custScaleX="142857">
        <dgm:presLayoutVars>
          <dgm:chMax val="0"/>
          <dgm:bulletEnabled val="1"/>
        </dgm:presLayoutVars>
      </dgm:prSet>
      <dgm:spPr/>
    </dgm:pt>
    <dgm:pt modelId="{E7D06DB2-C247-4438-B137-1C28F974B868}" type="pres">
      <dgm:prSet presAssocID="{E36D613C-7869-4D9B-86F2-863D562F7C8B}" presName="negativeSpace" presStyleCnt="0"/>
      <dgm:spPr/>
    </dgm:pt>
    <dgm:pt modelId="{3DC0393B-D871-4088-B0F9-1771E0535A4B}" type="pres">
      <dgm:prSet presAssocID="{E36D613C-7869-4D9B-86F2-863D562F7C8B}" presName="childText" presStyleLbl="conFgAcc1" presStyleIdx="1" presStyleCnt="5">
        <dgm:presLayoutVars>
          <dgm:bulletEnabled val="1"/>
        </dgm:presLayoutVars>
      </dgm:prSet>
      <dgm:spPr/>
    </dgm:pt>
    <dgm:pt modelId="{BA85A1D8-E46F-4F8B-A577-18073310DFAB}" type="pres">
      <dgm:prSet presAssocID="{86533955-B45F-46A3-B5A0-EBA15FA40411}" presName="spaceBetweenRectangles" presStyleCnt="0"/>
      <dgm:spPr/>
    </dgm:pt>
    <dgm:pt modelId="{944F2935-FAB9-4094-9961-D0A3188CF758}" type="pres">
      <dgm:prSet presAssocID="{3A315F31-08BA-450A-BC9E-26D4D7B26B03}" presName="parentLin" presStyleCnt="0"/>
      <dgm:spPr/>
    </dgm:pt>
    <dgm:pt modelId="{44436F13-3066-47C7-8E20-3FF16EB982C3}" type="pres">
      <dgm:prSet presAssocID="{3A315F31-08BA-450A-BC9E-26D4D7B26B03}" presName="parentLeftMargin" presStyleLbl="node1" presStyleIdx="1" presStyleCnt="5"/>
      <dgm:spPr/>
    </dgm:pt>
    <dgm:pt modelId="{6FBE5FD1-43F8-4693-A789-B83ED6FEBA7C}" type="pres">
      <dgm:prSet presAssocID="{3A315F31-08BA-450A-BC9E-26D4D7B26B03}" presName="parentText" presStyleLbl="node1" presStyleIdx="2" presStyleCnt="5" custScaleX="142857">
        <dgm:presLayoutVars>
          <dgm:chMax val="0"/>
          <dgm:bulletEnabled val="1"/>
        </dgm:presLayoutVars>
      </dgm:prSet>
      <dgm:spPr/>
    </dgm:pt>
    <dgm:pt modelId="{792A2805-645A-47CA-84D4-9ED92C1A8CF8}" type="pres">
      <dgm:prSet presAssocID="{3A315F31-08BA-450A-BC9E-26D4D7B26B03}" presName="negativeSpace" presStyleCnt="0"/>
      <dgm:spPr/>
    </dgm:pt>
    <dgm:pt modelId="{27197B04-79DD-4C92-A88D-D772F8272824}" type="pres">
      <dgm:prSet presAssocID="{3A315F31-08BA-450A-BC9E-26D4D7B26B03}" presName="childText" presStyleLbl="conFgAcc1" presStyleIdx="2" presStyleCnt="5">
        <dgm:presLayoutVars>
          <dgm:bulletEnabled val="1"/>
        </dgm:presLayoutVars>
      </dgm:prSet>
      <dgm:spPr/>
    </dgm:pt>
    <dgm:pt modelId="{CA7F1A80-2C88-493E-8AAC-41BE296FA287}" type="pres">
      <dgm:prSet presAssocID="{D05F82BE-B316-4527-8C41-E771DCABAC23}" presName="spaceBetweenRectangles" presStyleCnt="0"/>
      <dgm:spPr/>
    </dgm:pt>
    <dgm:pt modelId="{FF741297-3240-4070-BDE9-0811E041C124}" type="pres">
      <dgm:prSet presAssocID="{A8378854-5AFF-49F5-B8CA-8382D96FA157}" presName="parentLin" presStyleCnt="0"/>
      <dgm:spPr/>
    </dgm:pt>
    <dgm:pt modelId="{0677469B-C780-4DA0-B961-0B7E96987AF9}" type="pres">
      <dgm:prSet presAssocID="{A8378854-5AFF-49F5-B8CA-8382D96FA157}" presName="parentLeftMargin" presStyleLbl="node1" presStyleIdx="2" presStyleCnt="5"/>
      <dgm:spPr/>
    </dgm:pt>
    <dgm:pt modelId="{D158FCA8-F001-4B31-9E3E-280915675620}" type="pres">
      <dgm:prSet presAssocID="{A8378854-5AFF-49F5-B8CA-8382D96FA157}" presName="parentText" presStyleLbl="node1" presStyleIdx="3" presStyleCnt="5" custScaleX="142857" custScaleY="132619">
        <dgm:presLayoutVars>
          <dgm:chMax val="0"/>
          <dgm:bulletEnabled val="1"/>
        </dgm:presLayoutVars>
      </dgm:prSet>
      <dgm:spPr/>
    </dgm:pt>
    <dgm:pt modelId="{ADE8A941-184A-42D1-B0A2-5B40DE233149}" type="pres">
      <dgm:prSet presAssocID="{A8378854-5AFF-49F5-B8CA-8382D96FA157}" presName="negativeSpace" presStyleCnt="0"/>
      <dgm:spPr/>
    </dgm:pt>
    <dgm:pt modelId="{30B43FAD-6342-4B44-A181-A258B25EB613}" type="pres">
      <dgm:prSet presAssocID="{A8378854-5AFF-49F5-B8CA-8382D96FA157}" presName="childText" presStyleLbl="conFgAcc1" presStyleIdx="3" presStyleCnt="5">
        <dgm:presLayoutVars>
          <dgm:bulletEnabled val="1"/>
        </dgm:presLayoutVars>
      </dgm:prSet>
      <dgm:spPr/>
    </dgm:pt>
    <dgm:pt modelId="{D466D613-113F-4915-912B-F8A59668EDAC}" type="pres">
      <dgm:prSet presAssocID="{EBBF2465-621A-4919-8952-FB0C7561EEAB}" presName="spaceBetweenRectangles" presStyleCnt="0"/>
      <dgm:spPr/>
    </dgm:pt>
    <dgm:pt modelId="{BB472BAB-4165-464A-9B4B-0ED8AE406FF9}" type="pres">
      <dgm:prSet presAssocID="{75E1D8FC-74F0-4824-AE1E-3C12D0BB0821}" presName="parentLin" presStyleCnt="0"/>
      <dgm:spPr/>
    </dgm:pt>
    <dgm:pt modelId="{BD57C981-2430-4118-9E9D-1AC5E09DE7C3}" type="pres">
      <dgm:prSet presAssocID="{75E1D8FC-74F0-4824-AE1E-3C12D0BB0821}" presName="parentLeftMargin" presStyleLbl="node1" presStyleIdx="3" presStyleCnt="5"/>
      <dgm:spPr/>
    </dgm:pt>
    <dgm:pt modelId="{E3BDFAA4-6C09-481D-B2AD-0C80AF8F7047}" type="pres">
      <dgm:prSet presAssocID="{75E1D8FC-74F0-4824-AE1E-3C12D0BB0821}" presName="parentText" presStyleLbl="node1" presStyleIdx="4" presStyleCnt="5" custScaleX="142857">
        <dgm:presLayoutVars>
          <dgm:chMax val="0"/>
          <dgm:bulletEnabled val="1"/>
        </dgm:presLayoutVars>
      </dgm:prSet>
      <dgm:spPr/>
    </dgm:pt>
    <dgm:pt modelId="{B7F5D69B-6642-4E3B-9A4D-CF62230B99CC}" type="pres">
      <dgm:prSet presAssocID="{75E1D8FC-74F0-4824-AE1E-3C12D0BB0821}" presName="negativeSpace" presStyleCnt="0"/>
      <dgm:spPr/>
    </dgm:pt>
    <dgm:pt modelId="{5192C1DF-BFDF-4F6C-B3DF-6663B942C41A}" type="pres">
      <dgm:prSet presAssocID="{75E1D8FC-74F0-4824-AE1E-3C12D0BB0821}" presName="childText" presStyleLbl="conFgAcc1" presStyleIdx="4" presStyleCnt="5">
        <dgm:presLayoutVars>
          <dgm:bulletEnabled val="1"/>
        </dgm:presLayoutVars>
      </dgm:prSet>
      <dgm:spPr/>
    </dgm:pt>
  </dgm:ptLst>
  <dgm:cxnLst>
    <dgm:cxn modelId="{71EF990C-94A6-4781-9D18-586857F97912}" type="presOf" srcId="{BCC99863-AC25-40C1-BE1F-E03EE7AF0407}" destId="{A8451A28-6893-4C88-B33F-3A14B8431B50}" srcOrd="0" destOrd="0" presId="urn:microsoft.com/office/officeart/2005/8/layout/list1"/>
    <dgm:cxn modelId="{BA03870D-4DBA-4724-958E-D7DB4DF499D8}" type="presOf" srcId="{E5F11F3E-BFAC-425C-BD05-9E1555542E44}" destId="{5F2BB3A1-5AF7-42DA-A64A-147E3ACFAC3D}" srcOrd="1" destOrd="0" presId="urn:microsoft.com/office/officeart/2005/8/layout/list1"/>
    <dgm:cxn modelId="{09509B2D-69BA-480C-BB8F-81192ECF0140}" type="presOf" srcId="{A8378854-5AFF-49F5-B8CA-8382D96FA157}" destId="{D158FCA8-F001-4B31-9E3E-280915675620}" srcOrd="1" destOrd="0" presId="urn:microsoft.com/office/officeart/2005/8/layout/list1"/>
    <dgm:cxn modelId="{85715B38-7CAD-454B-9FF3-27F6A947E54E}" srcId="{BCC99863-AC25-40C1-BE1F-E03EE7AF0407}" destId="{E36D613C-7869-4D9B-86F2-863D562F7C8B}" srcOrd="1" destOrd="0" parTransId="{7C956D86-8185-4139-8B90-DA073D6677C2}" sibTransId="{86533955-B45F-46A3-B5A0-EBA15FA40411}"/>
    <dgm:cxn modelId="{2908BC5B-248C-46F5-8E45-FE6900EC92A8}" type="presOf" srcId="{E36D613C-7869-4D9B-86F2-863D562F7C8B}" destId="{BA06E06F-D8CE-489B-8B3D-492CA14F26CC}" srcOrd="0" destOrd="0" presId="urn:microsoft.com/office/officeart/2005/8/layout/list1"/>
    <dgm:cxn modelId="{71AF4F5C-9526-48D5-8A37-9BD1977427CF}" srcId="{BCC99863-AC25-40C1-BE1F-E03EE7AF0407}" destId="{3A315F31-08BA-450A-BC9E-26D4D7B26B03}" srcOrd="2" destOrd="0" parTransId="{CFD69BFA-162C-4DAF-B858-B794DCAEC3D8}" sibTransId="{D05F82BE-B316-4527-8C41-E771DCABAC23}"/>
    <dgm:cxn modelId="{014F7163-37AE-42B3-B82A-17A2E49EF4B2}" type="presOf" srcId="{E5F11F3E-BFAC-425C-BD05-9E1555542E44}" destId="{F277C67C-EAFE-495C-A23F-33F36A9A67B0}" srcOrd="0" destOrd="0" presId="urn:microsoft.com/office/officeart/2005/8/layout/list1"/>
    <dgm:cxn modelId="{25426F4A-1683-4E6C-8027-3B00ABA276C2}" type="presOf" srcId="{A8378854-5AFF-49F5-B8CA-8382D96FA157}" destId="{0677469B-C780-4DA0-B961-0B7E96987AF9}" srcOrd="0" destOrd="0" presId="urn:microsoft.com/office/officeart/2005/8/layout/list1"/>
    <dgm:cxn modelId="{C88A5E4E-AEDA-4955-84A2-758CBDE58AA1}" type="presOf" srcId="{75E1D8FC-74F0-4824-AE1E-3C12D0BB0821}" destId="{BD57C981-2430-4118-9E9D-1AC5E09DE7C3}" srcOrd="0" destOrd="0" presId="urn:microsoft.com/office/officeart/2005/8/layout/list1"/>
    <dgm:cxn modelId="{7BE17E8F-4403-4BD2-BD1B-08169AD2757C}" srcId="{BCC99863-AC25-40C1-BE1F-E03EE7AF0407}" destId="{E5F11F3E-BFAC-425C-BD05-9E1555542E44}" srcOrd="0" destOrd="0" parTransId="{DA78B1AB-9A96-45E9-9A95-B1B86E7E364B}" sibTransId="{0FFB5653-2916-4C14-94E2-A3D241A98FC6}"/>
    <dgm:cxn modelId="{03BD9F9B-7C10-4059-BD33-18C93C3E7AE4}" type="presOf" srcId="{75E1D8FC-74F0-4824-AE1E-3C12D0BB0821}" destId="{E3BDFAA4-6C09-481D-B2AD-0C80AF8F7047}" srcOrd="1" destOrd="0" presId="urn:microsoft.com/office/officeart/2005/8/layout/list1"/>
    <dgm:cxn modelId="{FCFD98B6-22AC-4227-B267-763A9FFD4B32}" type="presOf" srcId="{E36D613C-7869-4D9B-86F2-863D562F7C8B}" destId="{A0F5F446-C713-461B-8CE3-B372331446B5}" srcOrd="1" destOrd="0" presId="urn:microsoft.com/office/officeart/2005/8/layout/list1"/>
    <dgm:cxn modelId="{D3BF9FD8-9872-4608-928B-C53AB36FFB26}" srcId="{BCC99863-AC25-40C1-BE1F-E03EE7AF0407}" destId="{75E1D8FC-74F0-4824-AE1E-3C12D0BB0821}" srcOrd="4" destOrd="0" parTransId="{1729B9CB-64D3-49EF-89C5-9247B9F1883A}" sibTransId="{CE954942-D56D-4653-8230-73FDD63F1B93}"/>
    <dgm:cxn modelId="{723DF7DC-148B-4CC6-A960-99E13F0501DC}" srcId="{BCC99863-AC25-40C1-BE1F-E03EE7AF0407}" destId="{A8378854-5AFF-49F5-B8CA-8382D96FA157}" srcOrd="3" destOrd="0" parTransId="{EA5F9626-2975-4CAF-8A89-20EC471FC9E9}" sibTransId="{EBBF2465-621A-4919-8952-FB0C7561EEAB}"/>
    <dgm:cxn modelId="{B29451E7-B3A5-4029-AD5A-36A84F151172}" type="presOf" srcId="{3A315F31-08BA-450A-BC9E-26D4D7B26B03}" destId="{6FBE5FD1-43F8-4693-A789-B83ED6FEBA7C}" srcOrd="1" destOrd="0" presId="urn:microsoft.com/office/officeart/2005/8/layout/list1"/>
    <dgm:cxn modelId="{55FFE6F4-8E65-494E-89E1-64A12377CC61}" type="presOf" srcId="{3A315F31-08BA-450A-BC9E-26D4D7B26B03}" destId="{44436F13-3066-47C7-8E20-3FF16EB982C3}" srcOrd="0" destOrd="0" presId="urn:microsoft.com/office/officeart/2005/8/layout/list1"/>
    <dgm:cxn modelId="{88217ADD-7499-4C4C-AD85-2A71CD913BB2}" type="presParOf" srcId="{A8451A28-6893-4C88-B33F-3A14B8431B50}" destId="{13A3AF45-9481-4351-AD3A-3CEB0477CF55}" srcOrd="0" destOrd="0" presId="urn:microsoft.com/office/officeart/2005/8/layout/list1"/>
    <dgm:cxn modelId="{3AE72624-F54A-4A83-8E3F-19255489BA5B}" type="presParOf" srcId="{13A3AF45-9481-4351-AD3A-3CEB0477CF55}" destId="{F277C67C-EAFE-495C-A23F-33F36A9A67B0}" srcOrd="0" destOrd="0" presId="urn:microsoft.com/office/officeart/2005/8/layout/list1"/>
    <dgm:cxn modelId="{6A5BDD5A-2191-4B48-9D09-A6936C6344BE}" type="presParOf" srcId="{13A3AF45-9481-4351-AD3A-3CEB0477CF55}" destId="{5F2BB3A1-5AF7-42DA-A64A-147E3ACFAC3D}" srcOrd="1" destOrd="0" presId="urn:microsoft.com/office/officeart/2005/8/layout/list1"/>
    <dgm:cxn modelId="{455539DE-E8A6-46A8-AA77-E6FB25A89713}" type="presParOf" srcId="{A8451A28-6893-4C88-B33F-3A14B8431B50}" destId="{F1FB0F05-3A3B-40AF-9586-23D055A99538}" srcOrd="1" destOrd="0" presId="urn:microsoft.com/office/officeart/2005/8/layout/list1"/>
    <dgm:cxn modelId="{C3DD3D71-8274-4A07-954C-7A1975DD8B94}" type="presParOf" srcId="{A8451A28-6893-4C88-B33F-3A14B8431B50}" destId="{566C2769-C7BD-4C41-BE58-B03476C9AF91}" srcOrd="2" destOrd="0" presId="urn:microsoft.com/office/officeart/2005/8/layout/list1"/>
    <dgm:cxn modelId="{D18BD9E5-D4BF-4203-A2E6-003D33BF7118}" type="presParOf" srcId="{A8451A28-6893-4C88-B33F-3A14B8431B50}" destId="{5A15E501-DF79-407D-93FF-9172863422D9}" srcOrd="3" destOrd="0" presId="urn:microsoft.com/office/officeart/2005/8/layout/list1"/>
    <dgm:cxn modelId="{6FAC0CF1-3D41-4E38-9D46-1EFC872F8B3F}" type="presParOf" srcId="{A8451A28-6893-4C88-B33F-3A14B8431B50}" destId="{F83C5482-C592-49EA-B466-D5F77E3F8DF7}" srcOrd="4" destOrd="0" presId="urn:microsoft.com/office/officeart/2005/8/layout/list1"/>
    <dgm:cxn modelId="{107E0886-68BF-44BC-AF08-8CCB9223F015}" type="presParOf" srcId="{F83C5482-C592-49EA-B466-D5F77E3F8DF7}" destId="{BA06E06F-D8CE-489B-8B3D-492CA14F26CC}" srcOrd="0" destOrd="0" presId="urn:microsoft.com/office/officeart/2005/8/layout/list1"/>
    <dgm:cxn modelId="{81243019-E7A2-4016-9988-C3B5FCBC53AF}" type="presParOf" srcId="{F83C5482-C592-49EA-B466-D5F77E3F8DF7}" destId="{A0F5F446-C713-461B-8CE3-B372331446B5}" srcOrd="1" destOrd="0" presId="urn:microsoft.com/office/officeart/2005/8/layout/list1"/>
    <dgm:cxn modelId="{BFDBD02D-D31B-4F48-A4AA-60A6A81E8D59}" type="presParOf" srcId="{A8451A28-6893-4C88-B33F-3A14B8431B50}" destId="{E7D06DB2-C247-4438-B137-1C28F974B868}" srcOrd="5" destOrd="0" presId="urn:microsoft.com/office/officeart/2005/8/layout/list1"/>
    <dgm:cxn modelId="{6E78D5F9-25E9-4B64-9B6D-73B10C00D4CA}" type="presParOf" srcId="{A8451A28-6893-4C88-B33F-3A14B8431B50}" destId="{3DC0393B-D871-4088-B0F9-1771E0535A4B}" srcOrd="6" destOrd="0" presId="urn:microsoft.com/office/officeart/2005/8/layout/list1"/>
    <dgm:cxn modelId="{BB79453D-5A14-4BCD-8A55-5DD686C26711}" type="presParOf" srcId="{A8451A28-6893-4C88-B33F-3A14B8431B50}" destId="{BA85A1D8-E46F-4F8B-A577-18073310DFAB}" srcOrd="7" destOrd="0" presId="urn:microsoft.com/office/officeart/2005/8/layout/list1"/>
    <dgm:cxn modelId="{0BCDF5D4-0B4B-4EEC-8CDA-936A646CE240}" type="presParOf" srcId="{A8451A28-6893-4C88-B33F-3A14B8431B50}" destId="{944F2935-FAB9-4094-9961-D0A3188CF758}" srcOrd="8" destOrd="0" presId="urn:microsoft.com/office/officeart/2005/8/layout/list1"/>
    <dgm:cxn modelId="{0A049A96-4043-4DBA-A62F-D8B64C7B5445}" type="presParOf" srcId="{944F2935-FAB9-4094-9961-D0A3188CF758}" destId="{44436F13-3066-47C7-8E20-3FF16EB982C3}" srcOrd="0" destOrd="0" presId="urn:microsoft.com/office/officeart/2005/8/layout/list1"/>
    <dgm:cxn modelId="{DF3F396D-1707-4D44-A44B-DD4E2551F6A4}" type="presParOf" srcId="{944F2935-FAB9-4094-9961-D0A3188CF758}" destId="{6FBE5FD1-43F8-4693-A789-B83ED6FEBA7C}" srcOrd="1" destOrd="0" presId="urn:microsoft.com/office/officeart/2005/8/layout/list1"/>
    <dgm:cxn modelId="{CB2EC07D-56DF-44FA-A894-F23C5E7C7CB3}" type="presParOf" srcId="{A8451A28-6893-4C88-B33F-3A14B8431B50}" destId="{792A2805-645A-47CA-84D4-9ED92C1A8CF8}" srcOrd="9" destOrd="0" presId="urn:microsoft.com/office/officeart/2005/8/layout/list1"/>
    <dgm:cxn modelId="{84E512DE-560E-4694-8BD5-B3529623E23B}" type="presParOf" srcId="{A8451A28-6893-4C88-B33F-3A14B8431B50}" destId="{27197B04-79DD-4C92-A88D-D772F8272824}" srcOrd="10" destOrd="0" presId="urn:microsoft.com/office/officeart/2005/8/layout/list1"/>
    <dgm:cxn modelId="{BAA417A3-C248-4477-94A7-0BD73B89B7D3}" type="presParOf" srcId="{A8451A28-6893-4C88-B33F-3A14B8431B50}" destId="{CA7F1A80-2C88-493E-8AAC-41BE296FA287}" srcOrd="11" destOrd="0" presId="urn:microsoft.com/office/officeart/2005/8/layout/list1"/>
    <dgm:cxn modelId="{7921AD17-D09C-465A-888C-65ADFF3D5505}" type="presParOf" srcId="{A8451A28-6893-4C88-B33F-3A14B8431B50}" destId="{FF741297-3240-4070-BDE9-0811E041C124}" srcOrd="12" destOrd="0" presId="urn:microsoft.com/office/officeart/2005/8/layout/list1"/>
    <dgm:cxn modelId="{64EC49FC-AE0B-4902-A5E5-C9545822E7B3}" type="presParOf" srcId="{FF741297-3240-4070-BDE9-0811E041C124}" destId="{0677469B-C780-4DA0-B961-0B7E96987AF9}" srcOrd="0" destOrd="0" presId="urn:microsoft.com/office/officeart/2005/8/layout/list1"/>
    <dgm:cxn modelId="{48C5B479-DC0E-43D5-83F8-738C1E62AEFD}" type="presParOf" srcId="{FF741297-3240-4070-BDE9-0811E041C124}" destId="{D158FCA8-F001-4B31-9E3E-280915675620}" srcOrd="1" destOrd="0" presId="urn:microsoft.com/office/officeart/2005/8/layout/list1"/>
    <dgm:cxn modelId="{75947CE3-CAA5-45FA-B796-86952E4E6BBE}" type="presParOf" srcId="{A8451A28-6893-4C88-B33F-3A14B8431B50}" destId="{ADE8A941-184A-42D1-B0A2-5B40DE233149}" srcOrd="13" destOrd="0" presId="urn:microsoft.com/office/officeart/2005/8/layout/list1"/>
    <dgm:cxn modelId="{B4E863B5-416B-4C3F-87B9-DB26E36DA7EA}" type="presParOf" srcId="{A8451A28-6893-4C88-B33F-3A14B8431B50}" destId="{30B43FAD-6342-4B44-A181-A258B25EB613}" srcOrd="14" destOrd="0" presId="urn:microsoft.com/office/officeart/2005/8/layout/list1"/>
    <dgm:cxn modelId="{626B36C0-AE2D-4B7E-868B-7EC61C6D80DD}" type="presParOf" srcId="{A8451A28-6893-4C88-B33F-3A14B8431B50}" destId="{D466D613-113F-4915-912B-F8A59668EDAC}" srcOrd="15" destOrd="0" presId="urn:microsoft.com/office/officeart/2005/8/layout/list1"/>
    <dgm:cxn modelId="{C9CF477F-5EFA-4889-B7C3-2475A5A3E47E}" type="presParOf" srcId="{A8451A28-6893-4C88-B33F-3A14B8431B50}" destId="{BB472BAB-4165-464A-9B4B-0ED8AE406FF9}" srcOrd="16" destOrd="0" presId="urn:microsoft.com/office/officeart/2005/8/layout/list1"/>
    <dgm:cxn modelId="{849136C9-1A35-4561-AD9D-FD0D95EB2FC5}" type="presParOf" srcId="{BB472BAB-4165-464A-9B4B-0ED8AE406FF9}" destId="{BD57C981-2430-4118-9E9D-1AC5E09DE7C3}" srcOrd="0" destOrd="0" presId="urn:microsoft.com/office/officeart/2005/8/layout/list1"/>
    <dgm:cxn modelId="{D661959D-4805-41FF-BEDA-2C45C758C54F}" type="presParOf" srcId="{BB472BAB-4165-464A-9B4B-0ED8AE406FF9}" destId="{E3BDFAA4-6C09-481D-B2AD-0C80AF8F7047}" srcOrd="1" destOrd="0" presId="urn:microsoft.com/office/officeart/2005/8/layout/list1"/>
    <dgm:cxn modelId="{78114E58-5C89-4DB9-8D00-173B18658AA2}" type="presParOf" srcId="{A8451A28-6893-4C88-B33F-3A14B8431B50}" destId="{B7F5D69B-6642-4E3B-9A4D-CF62230B99CC}" srcOrd="17" destOrd="0" presId="urn:microsoft.com/office/officeart/2005/8/layout/list1"/>
    <dgm:cxn modelId="{C828544C-8F9E-4CE0-A70E-AC8F70E59364}" type="presParOf" srcId="{A8451A28-6893-4C88-B33F-3A14B8431B50}" destId="{5192C1DF-BFDF-4F6C-B3DF-6663B942C41A}"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78EFFB5-8F33-4F3F-9178-843230C0A1DD}"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B78757E3-97D1-4857-BFC5-48FFE5583374}">
      <dgm:prSet custT="1"/>
      <dgm:spPr/>
      <dgm:t>
        <a:bodyPr/>
        <a:lstStyle/>
        <a:p>
          <a:pPr algn="just" rtl="0"/>
          <a:r>
            <a:rPr lang="en-US" sz="1800" b="1" dirty="0"/>
            <a:t>Values</a:t>
          </a:r>
          <a:r>
            <a:rPr lang="en-US" sz="1800" dirty="0"/>
            <a:t> are principles the organization believes in and shape the organization’s purpose, goals, and day-to-day behaviors. values include such principles as respect, quality service, and innovation. </a:t>
          </a:r>
        </a:p>
      </dgm:t>
    </dgm:pt>
    <dgm:pt modelId="{DE31FA9C-D66E-4ABD-875F-F2092D35F85A}" type="parTrans" cxnId="{F29962C1-9BE8-41B2-B728-84F409E5491E}">
      <dgm:prSet/>
      <dgm:spPr/>
      <dgm:t>
        <a:bodyPr/>
        <a:lstStyle/>
        <a:p>
          <a:pPr algn="just"/>
          <a:endParaRPr lang="en-US" sz="4400"/>
        </a:p>
      </dgm:t>
    </dgm:pt>
    <dgm:pt modelId="{B3C6038A-5D45-49B9-A3C3-FDEB6A5BD67C}" type="sibTrans" cxnId="{F29962C1-9BE8-41B2-B728-84F409E5491E}">
      <dgm:prSet/>
      <dgm:spPr/>
      <dgm:t>
        <a:bodyPr/>
        <a:lstStyle/>
        <a:p>
          <a:pPr algn="just"/>
          <a:endParaRPr lang="en-US" sz="4400"/>
        </a:p>
      </dgm:t>
    </dgm:pt>
    <dgm:pt modelId="{DD036D1F-6215-4B10-8DD1-86CF42E239BB}">
      <dgm:prSet custT="1"/>
      <dgm:spPr/>
      <dgm:t>
        <a:bodyPr/>
        <a:lstStyle/>
        <a:p>
          <a:pPr algn="just" rtl="0"/>
          <a:r>
            <a:rPr lang="en-US" sz="1800"/>
            <a:t>The </a:t>
          </a:r>
          <a:r>
            <a:rPr lang="en-US" sz="1800" b="1"/>
            <a:t>Mission</a:t>
          </a:r>
          <a:r>
            <a:rPr lang="en-US" sz="1800"/>
            <a:t> of the organization is its fundamental purpose, or what the organization seeks to achieve. </a:t>
          </a:r>
        </a:p>
      </dgm:t>
    </dgm:pt>
    <dgm:pt modelId="{D1F1517B-1B0B-4474-B325-6575A51EFA70}" type="parTrans" cxnId="{BD3362BC-A03E-45FB-86B7-B7D1E65C9D22}">
      <dgm:prSet/>
      <dgm:spPr/>
      <dgm:t>
        <a:bodyPr/>
        <a:lstStyle/>
        <a:p>
          <a:pPr algn="just"/>
          <a:endParaRPr lang="en-US" sz="4400"/>
        </a:p>
      </dgm:t>
    </dgm:pt>
    <dgm:pt modelId="{B4E91040-6EC5-4A9F-8772-D40EC9C131FC}" type="sibTrans" cxnId="{BD3362BC-A03E-45FB-86B7-B7D1E65C9D22}">
      <dgm:prSet/>
      <dgm:spPr/>
      <dgm:t>
        <a:bodyPr/>
        <a:lstStyle/>
        <a:p>
          <a:pPr algn="just"/>
          <a:endParaRPr lang="en-US" sz="4400"/>
        </a:p>
      </dgm:t>
    </dgm:pt>
    <dgm:pt modelId="{8120FC22-59EE-4703-99EC-8CFE374FBEFD}">
      <dgm:prSet custT="1"/>
      <dgm:spPr/>
      <dgm:t>
        <a:bodyPr/>
        <a:lstStyle/>
        <a:p>
          <a:pPr algn="just" rtl="0"/>
          <a:r>
            <a:rPr lang="en-US" sz="1800" dirty="0"/>
            <a:t>The </a:t>
          </a:r>
          <a:r>
            <a:rPr lang="en-US" sz="1800" b="1" dirty="0"/>
            <a:t>Vision</a:t>
          </a:r>
          <a:r>
            <a:rPr lang="en-US" sz="1800" dirty="0"/>
            <a:t> of the organization specifies the desired future state for the organization and reflects what the organization wants to be known and recognized for in the future. </a:t>
          </a:r>
        </a:p>
      </dgm:t>
    </dgm:pt>
    <dgm:pt modelId="{84CDE51E-8DC3-41C5-B0E7-408C4424343E}" type="parTrans" cxnId="{E2695D9C-2B74-4817-B310-90FD72921742}">
      <dgm:prSet/>
      <dgm:spPr/>
      <dgm:t>
        <a:bodyPr/>
        <a:lstStyle/>
        <a:p>
          <a:pPr algn="just"/>
          <a:endParaRPr lang="en-US" sz="4400"/>
        </a:p>
      </dgm:t>
    </dgm:pt>
    <dgm:pt modelId="{64185E8D-922C-4468-8E63-ED4EF39368DE}" type="sibTrans" cxnId="{E2695D9C-2B74-4817-B310-90FD72921742}">
      <dgm:prSet/>
      <dgm:spPr/>
      <dgm:t>
        <a:bodyPr/>
        <a:lstStyle/>
        <a:p>
          <a:pPr algn="just"/>
          <a:endParaRPr lang="en-US" sz="4400"/>
        </a:p>
      </dgm:t>
    </dgm:pt>
    <dgm:pt modelId="{635137B0-0884-4D47-BD8A-846D6DB41D2C}">
      <dgm:prSet custT="1"/>
      <dgm:spPr/>
      <dgm:t>
        <a:bodyPr/>
        <a:lstStyle/>
        <a:p>
          <a:pPr algn="just" rtl="0"/>
          <a:r>
            <a:rPr lang="en-US" sz="1800" dirty="0"/>
            <a:t>Statements of </a:t>
          </a:r>
          <a:r>
            <a:rPr lang="en-US" sz="1800" b="1" dirty="0"/>
            <a:t>Values, Mission, and Vision </a:t>
          </a:r>
          <a:r>
            <a:rPr lang="en-US" sz="1800" dirty="0"/>
            <a:t>result from the organizational </a:t>
          </a:r>
          <a:r>
            <a:rPr lang="en-US" sz="1800" b="1" dirty="0"/>
            <a:t>strategic planning</a:t>
          </a:r>
          <a:r>
            <a:rPr lang="en-US" sz="1800" dirty="0"/>
            <a:t> process. </a:t>
          </a:r>
        </a:p>
      </dgm:t>
    </dgm:pt>
    <dgm:pt modelId="{80BD8BE0-D51D-4F83-AC02-815D0657ABD7}" type="parTrans" cxnId="{6E8A9A41-C203-414C-A640-46CC00B4A187}">
      <dgm:prSet/>
      <dgm:spPr/>
      <dgm:t>
        <a:bodyPr/>
        <a:lstStyle/>
        <a:p>
          <a:pPr algn="just"/>
          <a:endParaRPr lang="en-US" sz="4400"/>
        </a:p>
      </dgm:t>
    </dgm:pt>
    <dgm:pt modelId="{30009087-3C2F-4DA3-BADE-54BA80C12549}" type="sibTrans" cxnId="{6E8A9A41-C203-414C-A640-46CC00B4A187}">
      <dgm:prSet/>
      <dgm:spPr/>
      <dgm:t>
        <a:bodyPr/>
        <a:lstStyle/>
        <a:p>
          <a:pPr algn="just"/>
          <a:endParaRPr lang="en-US" sz="4400"/>
        </a:p>
      </dgm:t>
    </dgm:pt>
    <dgm:pt modelId="{F76C986D-55BC-428F-855B-3D84BBD1246A}" type="pres">
      <dgm:prSet presAssocID="{978EFFB5-8F33-4F3F-9178-843230C0A1DD}" presName="Name0" presStyleCnt="0">
        <dgm:presLayoutVars>
          <dgm:chMax val="7"/>
          <dgm:chPref val="7"/>
          <dgm:dir/>
        </dgm:presLayoutVars>
      </dgm:prSet>
      <dgm:spPr/>
    </dgm:pt>
    <dgm:pt modelId="{092DB981-A2B9-4DE8-B0F3-4C97E7ED04AF}" type="pres">
      <dgm:prSet presAssocID="{978EFFB5-8F33-4F3F-9178-843230C0A1DD}" presName="Name1" presStyleCnt="0"/>
      <dgm:spPr/>
    </dgm:pt>
    <dgm:pt modelId="{1E128ECE-6D39-48CA-B3DC-80EB2A98A709}" type="pres">
      <dgm:prSet presAssocID="{978EFFB5-8F33-4F3F-9178-843230C0A1DD}" presName="cycle" presStyleCnt="0"/>
      <dgm:spPr/>
    </dgm:pt>
    <dgm:pt modelId="{694377A4-6328-4314-B2FA-395FE98A7279}" type="pres">
      <dgm:prSet presAssocID="{978EFFB5-8F33-4F3F-9178-843230C0A1DD}" presName="srcNode" presStyleLbl="node1" presStyleIdx="0" presStyleCnt="4"/>
      <dgm:spPr/>
    </dgm:pt>
    <dgm:pt modelId="{4623174A-9AA1-4392-ACB7-2059D5946F1D}" type="pres">
      <dgm:prSet presAssocID="{978EFFB5-8F33-4F3F-9178-843230C0A1DD}" presName="conn" presStyleLbl="parChTrans1D2" presStyleIdx="0" presStyleCnt="1"/>
      <dgm:spPr/>
    </dgm:pt>
    <dgm:pt modelId="{CD0AA2CC-6F20-424A-B366-8E56966D6C7E}" type="pres">
      <dgm:prSet presAssocID="{978EFFB5-8F33-4F3F-9178-843230C0A1DD}" presName="extraNode" presStyleLbl="node1" presStyleIdx="0" presStyleCnt="4"/>
      <dgm:spPr/>
    </dgm:pt>
    <dgm:pt modelId="{E1DE172D-2678-4D1B-80DC-DB83E49F5AA7}" type="pres">
      <dgm:prSet presAssocID="{978EFFB5-8F33-4F3F-9178-843230C0A1DD}" presName="dstNode" presStyleLbl="node1" presStyleIdx="0" presStyleCnt="4"/>
      <dgm:spPr/>
    </dgm:pt>
    <dgm:pt modelId="{4F1047B5-64D7-4BB2-99EF-7518FA4C5689}" type="pres">
      <dgm:prSet presAssocID="{B78757E3-97D1-4857-BFC5-48FFE5583374}" presName="text_1" presStyleLbl="node1" presStyleIdx="0" presStyleCnt="4">
        <dgm:presLayoutVars>
          <dgm:bulletEnabled val="1"/>
        </dgm:presLayoutVars>
      </dgm:prSet>
      <dgm:spPr/>
    </dgm:pt>
    <dgm:pt modelId="{7DE71F60-2C2B-45CD-AA49-FA10CD1D6E27}" type="pres">
      <dgm:prSet presAssocID="{B78757E3-97D1-4857-BFC5-48FFE5583374}" presName="accent_1" presStyleCnt="0"/>
      <dgm:spPr/>
    </dgm:pt>
    <dgm:pt modelId="{9B4FB627-0CFC-4B84-952C-6B010F61207C}" type="pres">
      <dgm:prSet presAssocID="{B78757E3-97D1-4857-BFC5-48FFE5583374}" presName="accentRepeatNode" presStyleLbl="solidFgAcc1" presStyleIdx="0" presStyleCnt="4"/>
      <dgm:spPr/>
    </dgm:pt>
    <dgm:pt modelId="{A054957E-BEDD-4788-B1AC-A39B405A5462}" type="pres">
      <dgm:prSet presAssocID="{DD036D1F-6215-4B10-8DD1-86CF42E239BB}" presName="text_2" presStyleLbl="node1" presStyleIdx="1" presStyleCnt="4">
        <dgm:presLayoutVars>
          <dgm:bulletEnabled val="1"/>
        </dgm:presLayoutVars>
      </dgm:prSet>
      <dgm:spPr/>
    </dgm:pt>
    <dgm:pt modelId="{3C9A9577-057A-4169-AE1F-841F7E6AC356}" type="pres">
      <dgm:prSet presAssocID="{DD036D1F-6215-4B10-8DD1-86CF42E239BB}" presName="accent_2" presStyleCnt="0"/>
      <dgm:spPr/>
    </dgm:pt>
    <dgm:pt modelId="{5F8063C1-6FFD-4EE9-9207-64CDA189CE52}" type="pres">
      <dgm:prSet presAssocID="{DD036D1F-6215-4B10-8DD1-86CF42E239BB}" presName="accentRepeatNode" presStyleLbl="solidFgAcc1" presStyleIdx="1" presStyleCnt="4"/>
      <dgm:spPr/>
    </dgm:pt>
    <dgm:pt modelId="{06DBE38D-9F13-4C05-BA24-40A6B60BE55F}" type="pres">
      <dgm:prSet presAssocID="{8120FC22-59EE-4703-99EC-8CFE374FBEFD}" presName="text_3" presStyleLbl="node1" presStyleIdx="2" presStyleCnt="4">
        <dgm:presLayoutVars>
          <dgm:bulletEnabled val="1"/>
        </dgm:presLayoutVars>
      </dgm:prSet>
      <dgm:spPr/>
    </dgm:pt>
    <dgm:pt modelId="{A49E4DFF-F9C0-4D4F-ACBE-A8824BEEBD32}" type="pres">
      <dgm:prSet presAssocID="{8120FC22-59EE-4703-99EC-8CFE374FBEFD}" presName="accent_3" presStyleCnt="0"/>
      <dgm:spPr/>
    </dgm:pt>
    <dgm:pt modelId="{12558977-EEDB-4FA8-BFE4-56D384A2468E}" type="pres">
      <dgm:prSet presAssocID="{8120FC22-59EE-4703-99EC-8CFE374FBEFD}" presName="accentRepeatNode" presStyleLbl="solidFgAcc1" presStyleIdx="2" presStyleCnt="4"/>
      <dgm:spPr/>
    </dgm:pt>
    <dgm:pt modelId="{7E6A0210-3043-4CB4-A7D5-E31AC7D90257}" type="pres">
      <dgm:prSet presAssocID="{635137B0-0884-4D47-BD8A-846D6DB41D2C}" presName="text_4" presStyleLbl="node1" presStyleIdx="3" presStyleCnt="4">
        <dgm:presLayoutVars>
          <dgm:bulletEnabled val="1"/>
        </dgm:presLayoutVars>
      </dgm:prSet>
      <dgm:spPr/>
    </dgm:pt>
    <dgm:pt modelId="{CCE0E0E8-0A72-42F7-AEF7-64B4AA1576F6}" type="pres">
      <dgm:prSet presAssocID="{635137B0-0884-4D47-BD8A-846D6DB41D2C}" presName="accent_4" presStyleCnt="0"/>
      <dgm:spPr/>
    </dgm:pt>
    <dgm:pt modelId="{5CFFEF55-23D3-49CB-9A79-EB845A8DDD31}" type="pres">
      <dgm:prSet presAssocID="{635137B0-0884-4D47-BD8A-846D6DB41D2C}" presName="accentRepeatNode" presStyleLbl="solidFgAcc1" presStyleIdx="3" presStyleCnt="4"/>
      <dgm:spPr/>
    </dgm:pt>
  </dgm:ptLst>
  <dgm:cxnLst>
    <dgm:cxn modelId="{25058D19-7BA2-44A5-B85A-49ECB4BF52CC}" type="presOf" srcId="{635137B0-0884-4D47-BD8A-846D6DB41D2C}" destId="{7E6A0210-3043-4CB4-A7D5-E31AC7D90257}" srcOrd="0" destOrd="0" presId="urn:microsoft.com/office/officeart/2008/layout/VerticalCurvedList"/>
    <dgm:cxn modelId="{6E8A9A41-C203-414C-A640-46CC00B4A187}" srcId="{978EFFB5-8F33-4F3F-9178-843230C0A1DD}" destId="{635137B0-0884-4D47-BD8A-846D6DB41D2C}" srcOrd="3" destOrd="0" parTransId="{80BD8BE0-D51D-4F83-AC02-815D0657ABD7}" sibTransId="{30009087-3C2F-4DA3-BADE-54BA80C12549}"/>
    <dgm:cxn modelId="{E2695D9C-2B74-4817-B310-90FD72921742}" srcId="{978EFFB5-8F33-4F3F-9178-843230C0A1DD}" destId="{8120FC22-59EE-4703-99EC-8CFE374FBEFD}" srcOrd="2" destOrd="0" parTransId="{84CDE51E-8DC3-41C5-B0E7-408C4424343E}" sibTransId="{64185E8D-922C-4468-8E63-ED4EF39368DE}"/>
    <dgm:cxn modelId="{F653349E-B8A5-4857-8510-DCE8620E9F6A}" type="presOf" srcId="{978EFFB5-8F33-4F3F-9178-843230C0A1DD}" destId="{F76C986D-55BC-428F-855B-3D84BBD1246A}" srcOrd="0" destOrd="0" presId="urn:microsoft.com/office/officeart/2008/layout/VerticalCurvedList"/>
    <dgm:cxn modelId="{46D5F8A5-2ED2-40C3-9D70-5351539EC8A6}" type="presOf" srcId="{B78757E3-97D1-4857-BFC5-48FFE5583374}" destId="{4F1047B5-64D7-4BB2-99EF-7518FA4C5689}" srcOrd="0" destOrd="0" presId="urn:microsoft.com/office/officeart/2008/layout/VerticalCurvedList"/>
    <dgm:cxn modelId="{BD3362BC-A03E-45FB-86B7-B7D1E65C9D22}" srcId="{978EFFB5-8F33-4F3F-9178-843230C0A1DD}" destId="{DD036D1F-6215-4B10-8DD1-86CF42E239BB}" srcOrd="1" destOrd="0" parTransId="{D1F1517B-1B0B-4474-B325-6575A51EFA70}" sibTransId="{B4E91040-6EC5-4A9F-8772-D40EC9C131FC}"/>
    <dgm:cxn modelId="{F29962C1-9BE8-41B2-B728-84F409E5491E}" srcId="{978EFFB5-8F33-4F3F-9178-843230C0A1DD}" destId="{B78757E3-97D1-4857-BFC5-48FFE5583374}" srcOrd="0" destOrd="0" parTransId="{DE31FA9C-D66E-4ABD-875F-F2092D35F85A}" sibTransId="{B3C6038A-5D45-49B9-A3C3-FDEB6A5BD67C}"/>
    <dgm:cxn modelId="{8D414CD0-58FF-4E68-B05C-B8DBA91C7384}" type="presOf" srcId="{DD036D1F-6215-4B10-8DD1-86CF42E239BB}" destId="{A054957E-BEDD-4788-B1AC-A39B405A5462}" srcOrd="0" destOrd="0" presId="urn:microsoft.com/office/officeart/2008/layout/VerticalCurvedList"/>
    <dgm:cxn modelId="{76AF76D0-457B-47D2-BEC0-E47F8023FD5A}" type="presOf" srcId="{8120FC22-59EE-4703-99EC-8CFE374FBEFD}" destId="{06DBE38D-9F13-4C05-BA24-40A6B60BE55F}" srcOrd="0" destOrd="0" presId="urn:microsoft.com/office/officeart/2008/layout/VerticalCurvedList"/>
    <dgm:cxn modelId="{54BF06FB-1AA9-4C2E-9D4C-B87544691758}" type="presOf" srcId="{B3C6038A-5D45-49B9-A3C3-FDEB6A5BD67C}" destId="{4623174A-9AA1-4392-ACB7-2059D5946F1D}" srcOrd="0" destOrd="0" presId="urn:microsoft.com/office/officeart/2008/layout/VerticalCurvedList"/>
    <dgm:cxn modelId="{6753B7B7-4450-4051-821B-2F6B5994574B}" type="presParOf" srcId="{F76C986D-55BC-428F-855B-3D84BBD1246A}" destId="{092DB981-A2B9-4DE8-B0F3-4C97E7ED04AF}" srcOrd="0" destOrd="0" presId="urn:microsoft.com/office/officeart/2008/layout/VerticalCurvedList"/>
    <dgm:cxn modelId="{2774B805-17DD-4E57-ACD9-F91A0BA49531}" type="presParOf" srcId="{092DB981-A2B9-4DE8-B0F3-4C97E7ED04AF}" destId="{1E128ECE-6D39-48CA-B3DC-80EB2A98A709}" srcOrd="0" destOrd="0" presId="urn:microsoft.com/office/officeart/2008/layout/VerticalCurvedList"/>
    <dgm:cxn modelId="{4530CF99-F3BB-4C0D-9877-00E523AF5F04}" type="presParOf" srcId="{1E128ECE-6D39-48CA-B3DC-80EB2A98A709}" destId="{694377A4-6328-4314-B2FA-395FE98A7279}" srcOrd="0" destOrd="0" presId="urn:microsoft.com/office/officeart/2008/layout/VerticalCurvedList"/>
    <dgm:cxn modelId="{D4E5865C-A619-4AEC-B62C-9B6EE75DD374}" type="presParOf" srcId="{1E128ECE-6D39-48CA-B3DC-80EB2A98A709}" destId="{4623174A-9AA1-4392-ACB7-2059D5946F1D}" srcOrd="1" destOrd="0" presId="urn:microsoft.com/office/officeart/2008/layout/VerticalCurvedList"/>
    <dgm:cxn modelId="{BD2E2F28-9E20-48DF-9343-BA857ED8F93D}" type="presParOf" srcId="{1E128ECE-6D39-48CA-B3DC-80EB2A98A709}" destId="{CD0AA2CC-6F20-424A-B366-8E56966D6C7E}" srcOrd="2" destOrd="0" presId="urn:microsoft.com/office/officeart/2008/layout/VerticalCurvedList"/>
    <dgm:cxn modelId="{FD29B79B-1E46-4F82-A8E7-6B4A3D600DDC}" type="presParOf" srcId="{1E128ECE-6D39-48CA-B3DC-80EB2A98A709}" destId="{E1DE172D-2678-4D1B-80DC-DB83E49F5AA7}" srcOrd="3" destOrd="0" presId="urn:microsoft.com/office/officeart/2008/layout/VerticalCurvedList"/>
    <dgm:cxn modelId="{5E9BD9A7-E2E2-4384-9459-D7343DA25246}" type="presParOf" srcId="{092DB981-A2B9-4DE8-B0F3-4C97E7ED04AF}" destId="{4F1047B5-64D7-4BB2-99EF-7518FA4C5689}" srcOrd="1" destOrd="0" presId="urn:microsoft.com/office/officeart/2008/layout/VerticalCurvedList"/>
    <dgm:cxn modelId="{6F636ABE-DCB0-491A-9B22-8A2B77EC7F71}" type="presParOf" srcId="{092DB981-A2B9-4DE8-B0F3-4C97E7ED04AF}" destId="{7DE71F60-2C2B-45CD-AA49-FA10CD1D6E27}" srcOrd="2" destOrd="0" presId="urn:microsoft.com/office/officeart/2008/layout/VerticalCurvedList"/>
    <dgm:cxn modelId="{98768B1A-877B-4E27-9A07-7F3008B93132}" type="presParOf" srcId="{7DE71F60-2C2B-45CD-AA49-FA10CD1D6E27}" destId="{9B4FB627-0CFC-4B84-952C-6B010F61207C}" srcOrd="0" destOrd="0" presId="urn:microsoft.com/office/officeart/2008/layout/VerticalCurvedList"/>
    <dgm:cxn modelId="{71E97CB6-B341-4D7E-9B74-DE0527BDC905}" type="presParOf" srcId="{092DB981-A2B9-4DE8-B0F3-4C97E7ED04AF}" destId="{A054957E-BEDD-4788-B1AC-A39B405A5462}" srcOrd="3" destOrd="0" presId="urn:microsoft.com/office/officeart/2008/layout/VerticalCurvedList"/>
    <dgm:cxn modelId="{A8E16537-0973-4CB8-B8FE-B0A459E73A60}" type="presParOf" srcId="{092DB981-A2B9-4DE8-B0F3-4C97E7ED04AF}" destId="{3C9A9577-057A-4169-AE1F-841F7E6AC356}" srcOrd="4" destOrd="0" presId="urn:microsoft.com/office/officeart/2008/layout/VerticalCurvedList"/>
    <dgm:cxn modelId="{245EB6CB-09B9-427A-A3BD-EACCCF3F6F72}" type="presParOf" srcId="{3C9A9577-057A-4169-AE1F-841F7E6AC356}" destId="{5F8063C1-6FFD-4EE9-9207-64CDA189CE52}" srcOrd="0" destOrd="0" presId="urn:microsoft.com/office/officeart/2008/layout/VerticalCurvedList"/>
    <dgm:cxn modelId="{E76205F5-0E16-4003-B23B-ED3C4830BFF1}" type="presParOf" srcId="{092DB981-A2B9-4DE8-B0F3-4C97E7ED04AF}" destId="{06DBE38D-9F13-4C05-BA24-40A6B60BE55F}" srcOrd="5" destOrd="0" presId="urn:microsoft.com/office/officeart/2008/layout/VerticalCurvedList"/>
    <dgm:cxn modelId="{B5673074-6BB7-46FE-B803-7E324753F220}" type="presParOf" srcId="{092DB981-A2B9-4DE8-B0F3-4C97E7ED04AF}" destId="{A49E4DFF-F9C0-4D4F-ACBE-A8824BEEBD32}" srcOrd="6" destOrd="0" presId="urn:microsoft.com/office/officeart/2008/layout/VerticalCurvedList"/>
    <dgm:cxn modelId="{C9202057-6A4E-491C-8C0C-7C7EF9E79848}" type="presParOf" srcId="{A49E4DFF-F9C0-4D4F-ACBE-A8824BEEBD32}" destId="{12558977-EEDB-4FA8-BFE4-56D384A2468E}" srcOrd="0" destOrd="0" presId="urn:microsoft.com/office/officeart/2008/layout/VerticalCurvedList"/>
    <dgm:cxn modelId="{0FFA7D56-DE15-44AB-AAFA-0B3B3087D890}" type="presParOf" srcId="{092DB981-A2B9-4DE8-B0F3-4C97E7ED04AF}" destId="{7E6A0210-3043-4CB4-A7D5-E31AC7D90257}" srcOrd="7" destOrd="0" presId="urn:microsoft.com/office/officeart/2008/layout/VerticalCurvedList"/>
    <dgm:cxn modelId="{9420BEBC-DB82-4807-92AF-15988699299F}" type="presParOf" srcId="{092DB981-A2B9-4DE8-B0F3-4C97E7ED04AF}" destId="{CCE0E0E8-0A72-42F7-AEF7-64B4AA1576F6}" srcOrd="8" destOrd="0" presId="urn:microsoft.com/office/officeart/2008/layout/VerticalCurvedList"/>
    <dgm:cxn modelId="{C8E68770-105D-4A5F-8D8B-101BDABF9B59}" type="presParOf" srcId="{CCE0E0E8-0A72-42F7-AEF7-64B4AA1576F6}" destId="{5CFFEF55-23D3-49CB-9A79-EB845A8DDD3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C7D4A09-A16D-4809-93FE-1D275BABEAB4}" type="doc">
      <dgm:prSet loTypeId="urn:microsoft.com/office/officeart/2008/layout/LinedList" loCatId="list" qsTypeId="urn:microsoft.com/office/officeart/2005/8/quickstyle/simple1" qsCatId="simple" csTypeId="urn:microsoft.com/office/officeart/2005/8/colors/accent2_4" csCatId="accent2"/>
      <dgm:spPr/>
      <dgm:t>
        <a:bodyPr/>
        <a:lstStyle/>
        <a:p>
          <a:endParaRPr lang="en-US"/>
        </a:p>
      </dgm:t>
    </dgm:pt>
    <dgm:pt modelId="{17209AAE-F786-4A47-9C84-CBBDC8702782}">
      <dgm:prSet/>
      <dgm:spPr/>
      <dgm:t>
        <a:bodyPr/>
        <a:lstStyle/>
        <a:p>
          <a:pPr algn="just" rtl="0"/>
          <a:r>
            <a:rPr lang="en-US" dirty="0"/>
            <a:t>Organizations are establishing </a:t>
          </a:r>
          <a:r>
            <a:rPr lang="en-US" b="1" dirty="0"/>
            <a:t>codes of conduct or standards of behavior</a:t>
          </a:r>
          <a:r>
            <a:rPr lang="en-US" dirty="0"/>
            <a:t> that all employees must follow. </a:t>
          </a:r>
        </a:p>
      </dgm:t>
    </dgm:pt>
    <dgm:pt modelId="{460AF16C-6DCD-4B9B-9F6D-FBA595D93861}" type="parTrans" cxnId="{BC20E2B0-24CF-45C3-B32E-ADBA6E9C2D59}">
      <dgm:prSet/>
      <dgm:spPr/>
      <dgm:t>
        <a:bodyPr/>
        <a:lstStyle/>
        <a:p>
          <a:pPr algn="just"/>
          <a:endParaRPr lang="en-US"/>
        </a:p>
      </dgm:t>
    </dgm:pt>
    <dgm:pt modelId="{B3B7AFAE-FB50-4C76-8515-317A1301A0BE}" type="sibTrans" cxnId="{BC20E2B0-24CF-45C3-B32E-ADBA6E9C2D59}">
      <dgm:prSet/>
      <dgm:spPr/>
      <dgm:t>
        <a:bodyPr/>
        <a:lstStyle/>
        <a:p>
          <a:pPr algn="just"/>
          <a:endParaRPr lang="en-US"/>
        </a:p>
      </dgm:t>
    </dgm:pt>
    <dgm:pt modelId="{F6FA5F89-483F-4C89-AE5A-5158FE9A8120}">
      <dgm:prSet/>
      <dgm:spPr/>
      <dgm:t>
        <a:bodyPr/>
        <a:lstStyle/>
        <a:p>
          <a:pPr algn="just" rtl="0"/>
          <a:r>
            <a:rPr lang="en-US"/>
            <a:t>These standards of behavior align with the values, mission, and vision. </a:t>
          </a:r>
        </a:p>
      </dgm:t>
    </dgm:pt>
    <dgm:pt modelId="{CF65393F-A5F5-480A-80F4-6D22D3D29E9A}" type="parTrans" cxnId="{776B4EAB-4B94-47BB-B2E5-DA870A55B2D1}">
      <dgm:prSet/>
      <dgm:spPr/>
      <dgm:t>
        <a:bodyPr/>
        <a:lstStyle/>
        <a:p>
          <a:pPr algn="just"/>
          <a:endParaRPr lang="en-US"/>
        </a:p>
      </dgm:t>
    </dgm:pt>
    <dgm:pt modelId="{717E6481-EE69-41EB-A680-7CEAA704BB02}" type="sibTrans" cxnId="{776B4EAB-4B94-47BB-B2E5-DA870A55B2D1}">
      <dgm:prSet/>
      <dgm:spPr/>
      <dgm:t>
        <a:bodyPr/>
        <a:lstStyle/>
        <a:p>
          <a:pPr algn="just"/>
          <a:endParaRPr lang="en-US"/>
        </a:p>
      </dgm:t>
    </dgm:pt>
    <dgm:pt modelId="{11090A3F-66A0-4FD7-B217-879EB4D504A9}">
      <dgm:prSet/>
      <dgm:spPr/>
      <dgm:t>
        <a:bodyPr/>
        <a:lstStyle/>
        <a:p>
          <a:pPr algn="just" rtl="0"/>
          <a:r>
            <a:rPr lang="en-US" dirty="0"/>
            <a:t>The role of managers in the oversight of standards of behavior is critical in several respects: for setting expectations for staff behavior, </a:t>
          </a:r>
          <a:r>
            <a:rPr lang="en-US" dirty="0" err="1"/>
            <a:t>modelling</a:t>
          </a:r>
          <a:r>
            <a:rPr lang="en-US" dirty="0"/>
            <a:t> the behavior, measuring staff performance, and improving staff performance. </a:t>
          </a:r>
        </a:p>
      </dgm:t>
    </dgm:pt>
    <dgm:pt modelId="{8C544F96-F66B-41E5-9586-58599A0A0E0A}" type="parTrans" cxnId="{23FB6485-2805-4480-B3A9-FEB72BD4296A}">
      <dgm:prSet/>
      <dgm:spPr/>
      <dgm:t>
        <a:bodyPr/>
        <a:lstStyle/>
        <a:p>
          <a:pPr algn="just"/>
          <a:endParaRPr lang="en-US"/>
        </a:p>
      </dgm:t>
    </dgm:pt>
    <dgm:pt modelId="{98DBFD41-8A0C-40B3-95CC-933DEDF2BEFE}" type="sibTrans" cxnId="{23FB6485-2805-4480-B3A9-FEB72BD4296A}">
      <dgm:prSet/>
      <dgm:spPr/>
      <dgm:t>
        <a:bodyPr/>
        <a:lstStyle/>
        <a:p>
          <a:pPr algn="just"/>
          <a:endParaRPr lang="en-US"/>
        </a:p>
      </dgm:t>
    </dgm:pt>
    <dgm:pt modelId="{D91426C4-DF92-407F-B73F-7AA6A437B850}">
      <dgm:prSet/>
      <dgm:spPr/>
      <dgm:t>
        <a:bodyPr/>
        <a:lstStyle/>
        <a:p>
          <a:pPr algn="just" rtl="0"/>
          <a:r>
            <a:rPr lang="en-US" dirty="0"/>
            <a:t>Mid-level and lower-level managers are instrumental to organization-wide adoption and embracing of the culture as they communicate desired behaviors and reinforce culture through </a:t>
          </a:r>
          <a:r>
            <a:rPr lang="en-US" dirty="0" err="1"/>
            <a:t>modelling</a:t>
          </a:r>
          <a:r>
            <a:rPr lang="en-US" dirty="0"/>
            <a:t> expectations through their own behaviors. </a:t>
          </a:r>
        </a:p>
      </dgm:t>
    </dgm:pt>
    <dgm:pt modelId="{5FF23814-2F0F-4AA8-8245-14D6249AD64C}" type="parTrans" cxnId="{FB2103EE-48DD-4772-A8E7-C99E2F46D4E2}">
      <dgm:prSet/>
      <dgm:spPr/>
      <dgm:t>
        <a:bodyPr/>
        <a:lstStyle/>
        <a:p>
          <a:pPr algn="just"/>
          <a:endParaRPr lang="en-US"/>
        </a:p>
      </dgm:t>
    </dgm:pt>
    <dgm:pt modelId="{584097EB-1C87-46DA-82E7-0592B7409541}" type="sibTrans" cxnId="{FB2103EE-48DD-4772-A8E7-C99E2F46D4E2}">
      <dgm:prSet/>
      <dgm:spPr/>
      <dgm:t>
        <a:bodyPr/>
        <a:lstStyle/>
        <a:p>
          <a:pPr algn="just"/>
          <a:endParaRPr lang="en-US"/>
        </a:p>
      </dgm:t>
    </dgm:pt>
    <dgm:pt modelId="{B8BF86C9-E1DF-4517-BC5E-E1A813499ECE}" type="pres">
      <dgm:prSet presAssocID="{1C7D4A09-A16D-4809-93FE-1D275BABEAB4}" presName="vert0" presStyleCnt="0">
        <dgm:presLayoutVars>
          <dgm:dir/>
          <dgm:animOne val="branch"/>
          <dgm:animLvl val="lvl"/>
        </dgm:presLayoutVars>
      </dgm:prSet>
      <dgm:spPr/>
    </dgm:pt>
    <dgm:pt modelId="{724FF558-B6F1-49C0-A2D7-FFBFF0DCDB31}" type="pres">
      <dgm:prSet presAssocID="{17209AAE-F786-4A47-9C84-CBBDC8702782}" presName="thickLine" presStyleLbl="alignNode1" presStyleIdx="0" presStyleCnt="4"/>
      <dgm:spPr/>
    </dgm:pt>
    <dgm:pt modelId="{32779F85-9CF0-40F2-AC6E-764252FAA5C7}" type="pres">
      <dgm:prSet presAssocID="{17209AAE-F786-4A47-9C84-CBBDC8702782}" presName="horz1" presStyleCnt="0"/>
      <dgm:spPr/>
    </dgm:pt>
    <dgm:pt modelId="{0F24843E-431E-4176-B9FF-92BE8ED17C1B}" type="pres">
      <dgm:prSet presAssocID="{17209AAE-F786-4A47-9C84-CBBDC8702782}" presName="tx1" presStyleLbl="revTx" presStyleIdx="0" presStyleCnt="4"/>
      <dgm:spPr/>
    </dgm:pt>
    <dgm:pt modelId="{0FC9C143-B5BE-4EF1-9A6E-ED7FB6A92772}" type="pres">
      <dgm:prSet presAssocID="{17209AAE-F786-4A47-9C84-CBBDC8702782}" presName="vert1" presStyleCnt="0"/>
      <dgm:spPr/>
    </dgm:pt>
    <dgm:pt modelId="{781D23EA-B515-4371-84DE-105DDD2286E9}" type="pres">
      <dgm:prSet presAssocID="{F6FA5F89-483F-4C89-AE5A-5158FE9A8120}" presName="thickLine" presStyleLbl="alignNode1" presStyleIdx="1" presStyleCnt="4"/>
      <dgm:spPr/>
    </dgm:pt>
    <dgm:pt modelId="{48E46B6B-ACDE-4D50-94FD-22188906BEFD}" type="pres">
      <dgm:prSet presAssocID="{F6FA5F89-483F-4C89-AE5A-5158FE9A8120}" presName="horz1" presStyleCnt="0"/>
      <dgm:spPr/>
    </dgm:pt>
    <dgm:pt modelId="{E9B261CA-0115-4651-AFCB-CE86C454CB37}" type="pres">
      <dgm:prSet presAssocID="{F6FA5F89-483F-4C89-AE5A-5158FE9A8120}" presName="tx1" presStyleLbl="revTx" presStyleIdx="1" presStyleCnt="4"/>
      <dgm:spPr/>
    </dgm:pt>
    <dgm:pt modelId="{FF65574B-7821-4986-9ADD-2FCE53AC5215}" type="pres">
      <dgm:prSet presAssocID="{F6FA5F89-483F-4C89-AE5A-5158FE9A8120}" presName="vert1" presStyleCnt="0"/>
      <dgm:spPr/>
    </dgm:pt>
    <dgm:pt modelId="{3F01F520-D01E-49A4-A08C-A82E5A53C22C}" type="pres">
      <dgm:prSet presAssocID="{11090A3F-66A0-4FD7-B217-879EB4D504A9}" presName="thickLine" presStyleLbl="alignNode1" presStyleIdx="2" presStyleCnt="4"/>
      <dgm:spPr/>
    </dgm:pt>
    <dgm:pt modelId="{165621AB-7F0E-47CF-ABAB-B564C858016B}" type="pres">
      <dgm:prSet presAssocID="{11090A3F-66A0-4FD7-B217-879EB4D504A9}" presName="horz1" presStyleCnt="0"/>
      <dgm:spPr/>
    </dgm:pt>
    <dgm:pt modelId="{0B2B78B7-670B-4FC8-A2A4-B6D7F3010F70}" type="pres">
      <dgm:prSet presAssocID="{11090A3F-66A0-4FD7-B217-879EB4D504A9}" presName="tx1" presStyleLbl="revTx" presStyleIdx="2" presStyleCnt="4"/>
      <dgm:spPr/>
    </dgm:pt>
    <dgm:pt modelId="{85CE826C-DE2F-48C0-AFEB-DFEBAD4D8E92}" type="pres">
      <dgm:prSet presAssocID="{11090A3F-66A0-4FD7-B217-879EB4D504A9}" presName="vert1" presStyleCnt="0"/>
      <dgm:spPr/>
    </dgm:pt>
    <dgm:pt modelId="{A89D1385-9E82-45CC-9A3B-6413D6CDEAE8}" type="pres">
      <dgm:prSet presAssocID="{D91426C4-DF92-407F-B73F-7AA6A437B850}" presName="thickLine" presStyleLbl="alignNode1" presStyleIdx="3" presStyleCnt="4"/>
      <dgm:spPr/>
    </dgm:pt>
    <dgm:pt modelId="{EEEDEBAB-33BB-458D-A036-72866AA5F7C0}" type="pres">
      <dgm:prSet presAssocID="{D91426C4-DF92-407F-B73F-7AA6A437B850}" presName="horz1" presStyleCnt="0"/>
      <dgm:spPr/>
    </dgm:pt>
    <dgm:pt modelId="{30522664-1199-4398-BEE2-23B9C634E47D}" type="pres">
      <dgm:prSet presAssocID="{D91426C4-DF92-407F-B73F-7AA6A437B850}" presName="tx1" presStyleLbl="revTx" presStyleIdx="3" presStyleCnt="4"/>
      <dgm:spPr/>
    </dgm:pt>
    <dgm:pt modelId="{6E2958B6-103D-4D3F-BBE3-CC4B2A6085F7}" type="pres">
      <dgm:prSet presAssocID="{D91426C4-DF92-407F-B73F-7AA6A437B850}" presName="vert1" presStyleCnt="0"/>
      <dgm:spPr/>
    </dgm:pt>
  </dgm:ptLst>
  <dgm:cxnLst>
    <dgm:cxn modelId="{B7CE6207-504B-4D8B-90E7-B4739EBA94E5}" type="presOf" srcId="{11090A3F-66A0-4FD7-B217-879EB4D504A9}" destId="{0B2B78B7-670B-4FC8-A2A4-B6D7F3010F70}" srcOrd="0" destOrd="0" presId="urn:microsoft.com/office/officeart/2008/layout/LinedList"/>
    <dgm:cxn modelId="{B0F4B438-07C5-4600-9CD0-5D1405AA99E9}" type="presOf" srcId="{17209AAE-F786-4A47-9C84-CBBDC8702782}" destId="{0F24843E-431E-4176-B9FF-92BE8ED17C1B}" srcOrd="0" destOrd="0" presId="urn:microsoft.com/office/officeart/2008/layout/LinedList"/>
    <dgm:cxn modelId="{E11F8481-0EC5-4E97-8EF7-3AD28800A29F}" type="presOf" srcId="{1C7D4A09-A16D-4809-93FE-1D275BABEAB4}" destId="{B8BF86C9-E1DF-4517-BC5E-E1A813499ECE}" srcOrd="0" destOrd="0" presId="urn:microsoft.com/office/officeart/2008/layout/LinedList"/>
    <dgm:cxn modelId="{23FB6485-2805-4480-B3A9-FEB72BD4296A}" srcId="{1C7D4A09-A16D-4809-93FE-1D275BABEAB4}" destId="{11090A3F-66A0-4FD7-B217-879EB4D504A9}" srcOrd="2" destOrd="0" parTransId="{8C544F96-F66B-41E5-9586-58599A0A0E0A}" sibTransId="{98DBFD41-8A0C-40B3-95CC-933DEDF2BEFE}"/>
    <dgm:cxn modelId="{A0AC07A0-3CB0-49DD-BEB2-4D5D6BACC2D8}" type="presOf" srcId="{D91426C4-DF92-407F-B73F-7AA6A437B850}" destId="{30522664-1199-4398-BEE2-23B9C634E47D}" srcOrd="0" destOrd="0" presId="urn:microsoft.com/office/officeart/2008/layout/LinedList"/>
    <dgm:cxn modelId="{776B4EAB-4B94-47BB-B2E5-DA870A55B2D1}" srcId="{1C7D4A09-A16D-4809-93FE-1D275BABEAB4}" destId="{F6FA5F89-483F-4C89-AE5A-5158FE9A8120}" srcOrd="1" destOrd="0" parTransId="{CF65393F-A5F5-480A-80F4-6D22D3D29E9A}" sibTransId="{717E6481-EE69-41EB-A680-7CEAA704BB02}"/>
    <dgm:cxn modelId="{BC20E2B0-24CF-45C3-B32E-ADBA6E9C2D59}" srcId="{1C7D4A09-A16D-4809-93FE-1D275BABEAB4}" destId="{17209AAE-F786-4A47-9C84-CBBDC8702782}" srcOrd="0" destOrd="0" parTransId="{460AF16C-6DCD-4B9B-9F6D-FBA595D93861}" sibTransId="{B3B7AFAE-FB50-4C76-8515-317A1301A0BE}"/>
    <dgm:cxn modelId="{FB2103EE-48DD-4772-A8E7-C99E2F46D4E2}" srcId="{1C7D4A09-A16D-4809-93FE-1D275BABEAB4}" destId="{D91426C4-DF92-407F-B73F-7AA6A437B850}" srcOrd="3" destOrd="0" parTransId="{5FF23814-2F0F-4AA8-8245-14D6249AD64C}" sibTransId="{584097EB-1C87-46DA-82E7-0592B7409541}"/>
    <dgm:cxn modelId="{5D7423F6-BF81-4913-988C-50DC5CF51B19}" type="presOf" srcId="{F6FA5F89-483F-4C89-AE5A-5158FE9A8120}" destId="{E9B261CA-0115-4651-AFCB-CE86C454CB37}" srcOrd="0" destOrd="0" presId="urn:microsoft.com/office/officeart/2008/layout/LinedList"/>
    <dgm:cxn modelId="{94A57413-7D4F-4EDE-832A-E6C2BE9306B9}" type="presParOf" srcId="{B8BF86C9-E1DF-4517-BC5E-E1A813499ECE}" destId="{724FF558-B6F1-49C0-A2D7-FFBFF0DCDB31}" srcOrd="0" destOrd="0" presId="urn:microsoft.com/office/officeart/2008/layout/LinedList"/>
    <dgm:cxn modelId="{86EEC0C4-AB62-4F05-845D-00EA4EA6EA90}" type="presParOf" srcId="{B8BF86C9-E1DF-4517-BC5E-E1A813499ECE}" destId="{32779F85-9CF0-40F2-AC6E-764252FAA5C7}" srcOrd="1" destOrd="0" presId="urn:microsoft.com/office/officeart/2008/layout/LinedList"/>
    <dgm:cxn modelId="{EAAA4D2E-3962-4AA3-8B79-63A4E74913F1}" type="presParOf" srcId="{32779F85-9CF0-40F2-AC6E-764252FAA5C7}" destId="{0F24843E-431E-4176-B9FF-92BE8ED17C1B}" srcOrd="0" destOrd="0" presId="urn:microsoft.com/office/officeart/2008/layout/LinedList"/>
    <dgm:cxn modelId="{0F0DB442-182F-431E-B103-F4D2C51F1AD6}" type="presParOf" srcId="{32779F85-9CF0-40F2-AC6E-764252FAA5C7}" destId="{0FC9C143-B5BE-4EF1-9A6E-ED7FB6A92772}" srcOrd="1" destOrd="0" presId="urn:microsoft.com/office/officeart/2008/layout/LinedList"/>
    <dgm:cxn modelId="{80951A59-6F9A-41A2-9C33-6EF6DBF344A8}" type="presParOf" srcId="{B8BF86C9-E1DF-4517-BC5E-E1A813499ECE}" destId="{781D23EA-B515-4371-84DE-105DDD2286E9}" srcOrd="2" destOrd="0" presId="urn:microsoft.com/office/officeart/2008/layout/LinedList"/>
    <dgm:cxn modelId="{7F1879A4-15A4-4AC9-B2F4-3B8FB2716F92}" type="presParOf" srcId="{B8BF86C9-E1DF-4517-BC5E-E1A813499ECE}" destId="{48E46B6B-ACDE-4D50-94FD-22188906BEFD}" srcOrd="3" destOrd="0" presId="urn:microsoft.com/office/officeart/2008/layout/LinedList"/>
    <dgm:cxn modelId="{78993E95-2B3C-4B09-96A1-B4D13E73264B}" type="presParOf" srcId="{48E46B6B-ACDE-4D50-94FD-22188906BEFD}" destId="{E9B261CA-0115-4651-AFCB-CE86C454CB37}" srcOrd="0" destOrd="0" presId="urn:microsoft.com/office/officeart/2008/layout/LinedList"/>
    <dgm:cxn modelId="{81D6FE5B-34FD-44A8-9E5F-4C56E30450E9}" type="presParOf" srcId="{48E46B6B-ACDE-4D50-94FD-22188906BEFD}" destId="{FF65574B-7821-4986-9ADD-2FCE53AC5215}" srcOrd="1" destOrd="0" presId="urn:microsoft.com/office/officeart/2008/layout/LinedList"/>
    <dgm:cxn modelId="{B1462EAB-299B-4C8B-97C8-886CA2C23BEB}" type="presParOf" srcId="{B8BF86C9-E1DF-4517-BC5E-E1A813499ECE}" destId="{3F01F520-D01E-49A4-A08C-A82E5A53C22C}" srcOrd="4" destOrd="0" presId="urn:microsoft.com/office/officeart/2008/layout/LinedList"/>
    <dgm:cxn modelId="{B259148C-C0CE-47B7-B39D-7B0331F66FBF}" type="presParOf" srcId="{B8BF86C9-E1DF-4517-BC5E-E1A813499ECE}" destId="{165621AB-7F0E-47CF-ABAB-B564C858016B}" srcOrd="5" destOrd="0" presId="urn:microsoft.com/office/officeart/2008/layout/LinedList"/>
    <dgm:cxn modelId="{8A5576CF-8F43-4EBB-A2FC-98A4C2DFBC7D}" type="presParOf" srcId="{165621AB-7F0E-47CF-ABAB-B564C858016B}" destId="{0B2B78B7-670B-4FC8-A2A4-B6D7F3010F70}" srcOrd="0" destOrd="0" presId="urn:microsoft.com/office/officeart/2008/layout/LinedList"/>
    <dgm:cxn modelId="{1623628D-B9AF-46FD-9F20-8BCD73020B42}" type="presParOf" srcId="{165621AB-7F0E-47CF-ABAB-B564C858016B}" destId="{85CE826C-DE2F-48C0-AFEB-DFEBAD4D8E92}" srcOrd="1" destOrd="0" presId="urn:microsoft.com/office/officeart/2008/layout/LinedList"/>
    <dgm:cxn modelId="{A15D5EB5-E580-4116-9C83-6A246C26191A}" type="presParOf" srcId="{B8BF86C9-E1DF-4517-BC5E-E1A813499ECE}" destId="{A89D1385-9E82-45CC-9A3B-6413D6CDEAE8}" srcOrd="6" destOrd="0" presId="urn:microsoft.com/office/officeart/2008/layout/LinedList"/>
    <dgm:cxn modelId="{3ECC6AE5-1A99-48F6-A11B-E1A4E95FD557}" type="presParOf" srcId="{B8BF86C9-E1DF-4517-BC5E-E1A813499ECE}" destId="{EEEDEBAB-33BB-458D-A036-72866AA5F7C0}" srcOrd="7" destOrd="0" presId="urn:microsoft.com/office/officeart/2008/layout/LinedList"/>
    <dgm:cxn modelId="{0A6C8532-3FDC-4359-B9F8-D8478E022DE0}" type="presParOf" srcId="{EEEDEBAB-33BB-458D-A036-72866AA5F7C0}" destId="{30522664-1199-4398-BEE2-23B9C634E47D}" srcOrd="0" destOrd="0" presId="urn:microsoft.com/office/officeart/2008/layout/LinedList"/>
    <dgm:cxn modelId="{6BE98097-B724-42F6-AD46-3D90EA643CD0}" type="presParOf" srcId="{EEEDEBAB-33BB-458D-A036-72866AA5F7C0}" destId="{6E2958B6-103D-4D3F-BBE3-CC4B2A6085F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4623180-42F8-4125-8F1F-D4A8438E2A6B}" type="doc">
      <dgm:prSet loTypeId="urn:microsoft.com/office/officeart/2005/8/layout/vProcess5" loCatId="process" qsTypeId="urn:microsoft.com/office/officeart/2005/8/quickstyle/simple1" qsCatId="simple" csTypeId="urn:microsoft.com/office/officeart/2005/8/colors/accent0_3" csCatId="mainScheme"/>
      <dgm:spPr/>
      <dgm:t>
        <a:bodyPr/>
        <a:lstStyle/>
        <a:p>
          <a:endParaRPr lang="en-US"/>
        </a:p>
      </dgm:t>
    </dgm:pt>
    <dgm:pt modelId="{F02B83BC-5812-4041-9C9C-3F0B66147231}">
      <dgm:prSet custT="1"/>
      <dgm:spPr/>
      <dgm:t>
        <a:bodyPr/>
        <a:lstStyle/>
        <a:p>
          <a:pPr algn="just" rtl="0"/>
          <a:r>
            <a:rPr lang="en-US" sz="1600"/>
            <a:t>The role of the manager is to ensure that the unit, service, division, or organization he or she leads achieves high performance. </a:t>
          </a:r>
        </a:p>
      </dgm:t>
    </dgm:pt>
    <dgm:pt modelId="{D28298DA-C114-4372-BE95-EAF08CD77176}" type="parTrans" cxnId="{70BF78BB-D67E-48C7-B97A-5913DA54DF96}">
      <dgm:prSet/>
      <dgm:spPr/>
      <dgm:t>
        <a:bodyPr/>
        <a:lstStyle/>
        <a:p>
          <a:pPr algn="just"/>
          <a:endParaRPr lang="en-US" sz="2400"/>
        </a:p>
      </dgm:t>
    </dgm:pt>
    <dgm:pt modelId="{AF9344A8-C779-441F-B935-99ACE6BEEB9E}" type="sibTrans" cxnId="{70BF78BB-D67E-48C7-B97A-5913DA54DF96}">
      <dgm:prSet custT="1"/>
      <dgm:spPr/>
      <dgm:t>
        <a:bodyPr/>
        <a:lstStyle/>
        <a:p>
          <a:pPr algn="just"/>
          <a:endParaRPr lang="en-US" sz="2800"/>
        </a:p>
      </dgm:t>
    </dgm:pt>
    <dgm:pt modelId="{8C29DC12-92CA-43F7-A3E4-F10F88E51CD7}">
      <dgm:prSet custT="1"/>
      <dgm:spPr/>
      <dgm:t>
        <a:bodyPr/>
        <a:lstStyle/>
        <a:p>
          <a:pPr algn="just" rtl="0"/>
          <a:r>
            <a:rPr lang="en-US" sz="1600"/>
            <a:t>Goals and objectives are desired end points for activity and reflect strategic and operational directions for the organization. </a:t>
          </a:r>
        </a:p>
      </dgm:t>
    </dgm:pt>
    <dgm:pt modelId="{BED70E68-8811-438B-9881-4884E25396F8}" type="parTrans" cxnId="{4F6F964D-60AB-43E0-BE15-F2BA4A1248E2}">
      <dgm:prSet/>
      <dgm:spPr/>
      <dgm:t>
        <a:bodyPr/>
        <a:lstStyle/>
        <a:p>
          <a:pPr algn="just"/>
          <a:endParaRPr lang="en-US" sz="2400"/>
        </a:p>
      </dgm:t>
    </dgm:pt>
    <dgm:pt modelId="{EB25408B-130F-4912-8B1F-B4C65A685687}" type="sibTrans" cxnId="{4F6F964D-60AB-43E0-BE15-F2BA4A1248E2}">
      <dgm:prSet custT="1"/>
      <dgm:spPr/>
      <dgm:t>
        <a:bodyPr/>
        <a:lstStyle/>
        <a:p>
          <a:pPr algn="just"/>
          <a:endParaRPr lang="en-US" sz="2800"/>
        </a:p>
      </dgm:t>
    </dgm:pt>
    <dgm:pt modelId="{9FA91310-B280-4E13-A86C-91CB5AD7BBE0}">
      <dgm:prSet custT="1"/>
      <dgm:spPr/>
      <dgm:t>
        <a:bodyPr/>
        <a:lstStyle/>
        <a:p>
          <a:pPr algn="just" rtl="0"/>
          <a:r>
            <a:rPr lang="en-US" sz="1600"/>
            <a:t>Goals and objectives are specific, measurable, meaningful, and time oriented.</a:t>
          </a:r>
        </a:p>
      </dgm:t>
    </dgm:pt>
    <dgm:pt modelId="{58C25471-9DAE-4C4F-8E80-5D6E012942B3}" type="parTrans" cxnId="{B23F232A-C802-407E-B7B7-CB501F57ED97}">
      <dgm:prSet/>
      <dgm:spPr/>
      <dgm:t>
        <a:bodyPr/>
        <a:lstStyle/>
        <a:p>
          <a:pPr algn="just"/>
          <a:endParaRPr lang="en-US" sz="2400"/>
        </a:p>
      </dgm:t>
    </dgm:pt>
    <dgm:pt modelId="{69CBFA93-0E5D-4FA6-A580-2BD6519CE80A}" type="sibTrans" cxnId="{B23F232A-C802-407E-B7B7-CB501F57ED97}">
      <dgm:prSet custT="1"/>
      <dgm:spPr/>
      <dgm:t>
        <a:bodyPr/>
        <a:lstStyle/>
        <a:p>
          <a:pPr algn="just"/>
          <a:endParaRPr lang="en-US" sz="2800"/>
        </a:p>
      </dgm:t>
    </dgm:pt>
    <dgm:pt modelId="{09603FFA-B809-485D-AA96-D5893BE40CF5}">
      <dgm:prSet custT="1"/>
      <dgm:spPr/>
      <dgm:t>
        <a:bodyPr/>
        <a:lstStyle/>
        <a:p>
          <a:pPr algn="just" rtl="0"/>
          <a:r>
            <a:rPr lang="en-US" sz="1600"/>
            <a:t>Organization as needing to be results oriented, with identified pillars of excellence as a framework for the specific goals of the organization.</a:t>
          </a:r>
        </a:p>
      </dgm:t>
    </dgm:pt>
    <dgm:pt modelId="{41010EE4-5ED4-47E5-988B-77BDFC47EDAC}" type="parTrans" cxnId="{EB6F906C-CFF7-409E-AE85-E80176B407BF}">
      <dgm:prSet/>
      <dgm:spPr/>
      <dgm:t>
        <a:bodyPr/>
        <a:lstStyle/>
        <a:p>
          <a:pPr algn="just"/>
          <a:endParaRPr lang="en-US" sz="2400"/>
        </a:p>
      </dgm:t>
    </dgm:pt>
    <dgm:pt modelId="{016DCCFA-80E7-4939-AFD4-885E5A2A4E07}" type="sibTrans" cxnId="{EB6F906C-CFF7-409E-AE85-E80176B407BF}">
      <dgm:prSet custT="1"/>
      <dgm:spPr/>
      <dgm:t>
        <a:bodyPr/>
        <a:lstStyle/>
        <a:p>
          <a:pPr algn="just"/>
          <a:endParaRPr lang="en-US" sz="2800"/>
        </a:p>
      </dgm:t>
    </dgm:pt>
    <dgm:pt modelId="{C60179B8-62F7-4A98-9095-C0CBE53363AB}">
      <dgm:prSet custT="1"/>
      <dgm:spPr/>
      <dgm:t>
        <a:bodyPr/>
        <a:lstStyle/>
        <a:p>
          <a:pPr algn="just" rtl="0"/>
          <a:r>
            <a:rPr lang="en-US" sz="1600"/>
            <a:t>High-performing organizations as being championship organizations—that is, they expect to perform well on different yet mean- ingful measures of performance.</a:t>
          </a:r>
        </a:p>
      </dgm:t>
    </dgm:pt>
    <dgm:pt modelId="{860C3494-F3BE-439A-A303-2A82FCD9C336}" type="parTrans" cxnId="{901C0129-FAEC-497B-9594-7CF27CB3EA66}">
      <dgm:prSet/>
      <dgm:spPr/>
      <dgm:t>
        <a:bodyPr/>
        <a:lstStyle/>
        <a:p>
          <a:pPr algn="just"/>
          <a:endParaRPr lang="en-US" sz="2400"/>
        </a:p>
      </dgm:t>
    </dgm:pt>
    <dgm:pt modelId="{C923AA70-83BB-43C8-92E1-F1C2CCCF564E}" type="sibTrans" cxnId="{901C0129-FAEC-497B-9594-7CF27CB3EA66}">
      <dgm:prSet/>
      <dgm:spPr/>
      <dgm:t>
        <a:bodyPr/>
        <a:lstStyle/>
        <a:p>
          <a:pPr algn="just"/>
          <a:endParaRPr lang="en-US" sz="2400"/>
        </a:p>
      </dgm:t>
    </dgm:pt>
    <dgm:pt modelId="{38CF54AB-60A5-44F9-9E75-0624990AA49D}" type="pres">
      <dgm:prSet presAssocID="{14623180-42F8-4125-8F1F-D4A8438E2A6B}" presName="outerComposite" presStyleCnt="0">
        <dgm:presLayoutVars>
          <dgm:chMax val="5"/>
          <dgm:dir/>
          <dgm:resizeHandles val="exact"/>
        </dgm:presLayoutVars>
      </dgm:prSet>
      <dgm:spPr/>
    </dgm:pt>
    <dgm:pt modelId="{99361965-F75E-42DC-BD37-6295FAB55C7C}" type="pres">
      <dgm:prSet presAssocID="{14623180-42F8-4125-8F1F-D4A8438E2A6B}" presName="dummyMaxCanvas" presStyleCnt="0">
        <dgm:presLayoutVars/>
      </dgm:prSet>
      <dgm:spPr/>
    </dgm:pt>
    <dgm:pt modelId="{18EF9CB9-D1D3-4039-9E26-EE40FB2ACB29}" type="pres">
      <dgm:prSet presAssocID="{14623180-42F8-4125-8F1F-D4A8438E2A6B}" presName="FiveNodes_1" presStyleLbl="node1" presStyleIdx="0" presStyleCnt="5">
        <dgm:presLayoutVars>
          <dgm:bulletEnabled val="1"/>
        </dgm:presLayoutVars>
      </dgm:prSet>
      <dgm:spPr/>
    </dgm:pt>
    <dgm:pt modelId="{F244AB6D-9ED3-4345-8C8B-5E61CC34BFC6}" type="pres">
      <dgm:prSet presAssocID="{14623180-42F8-4125-8F1F-D4A8438E2A6B}" presName="FiveNodes_2" presStyleLbl="node1" presStyleIdx="1" presStyleCnt="5">
        <dgm:presLayoutVars>
          <dgm:bulletEnabled val="1"/>
        </dgm:presLayoutVars>
      </dgm:prSet>
      <dgm:spPr/>
    </dgm:pt>
    <dgm:pt modelId="{D17E220E-0EDC-4F92-BE8A-CB37FE6747D3}" type="pres">
      <dgm:prSet presAssocID="{14623180-42F8-4125-8F1F-D4A8438E2A6B}" presName="FiveNodes_3" presStyleLbl="node1" presStyleIdx="2" presStyleCnt="5">
        <dgm:presLayoutVars>
          <dgm:bulletEnabled val="1"/>
        </dgm:presLayoutVars>
      </dgm:prSet>
      <dgm:spPr/>
    </dgm:pt>
    <dgm:pt modelId="{7B49950C-6F6B-48D7-B6E5-6A92C375188B}" type="pres">
      <dgm:prSet presAssocID="{14623180-42F8-4125-8F1F-D4A8438E2A6B}" presName="FiveNodes_4" presStyleLbl="node1" presStyleIdx="3" presStyleCnt="5">
        <dgm:presLayoutVars>
          <dgm:bulletEnabled val="1"/>
        </dgm:presLayoutVars>
      </dgm:prSet>
      <dgm:spPr/>
    </dgm:pt>
    <dgm:pt modelId="{9C1CA2FA-A7B3-4BBE-8235-873A24DD6366}" type="pres">
      <dgm:prSet presAssocID="{14623180-42F8-4125-8F1F-D4A8438E2A6B}" presName="FiveNodes_5" presStyleLbl="node1" presStyleIdx="4" presStyleCnt="5">
        <dgm:presLayoutVars>
          <dgm:bulletEnabled val="1"/>
        </dgm:presLayoutVars>
      </dgm:prSet>
      <dgm:spPr/>
    </dgm:pt>
    <dgm:pt modelId="{5F210871-2BCB-43ED-B05D-A0F8229299F8}" type="pres">
      <dgm:prSet presAssocID="{14623180-42F8-4125-8F1F-D4A8438E2A6B}" presName="FiveConn_1-2" presStyleLbl="fgAccFollowNode1" presStyleIdx="0" presStyleCnt="4">
        <dgm:presLayoutVars>
          <dgm:bulletEnabled val="1"/>
        </dgm:presLayoutVars>
      </dgm:prSet>
      <dgm:spPr/>
    </dgm:pt>
    <dgm:pt modelId="{CC969FD8-47CF-4567-BCEE-5C7A8A429902}" type="pres">
      <dgm:prSet presAssocID="{14623180-42F8-4125-8F1F-D4A8438E2A6B}" presName="FiveConn_2-3" presStyleLbl="fgAccFollowNode1" presStyleIdx="1" presStyleCnt="4">
        <dgm:presLayoutVars>
          <dgm:bulletEnabled val="1"/>
        </dgm:presLayoutVars>
      </dgm:prSet>
      <dgm:spPr/>
    </dgm:pt>
    <dgm:pt modelId="{41846F3B-FE0E-49F3-8517-6ECFFC7C53CC}" type="pres">
      <dgm:prSet presAssocID="{14623180-42F8-4125-8F1F-D4A8438E2A6B}" presName="FiveConn_3-4" presStyleLbl="fgAccFollowNode1" presStyleIdx="2" presStyleCnt="4">
        <dgm:presLayoutVars>
          <dgm:bulletEnabled val="1"/>
        </dgm:presLayoutVars>
      </dgm:prSet>
      <dgm:spPr/>
    </dgm:pt>
    <dgm:pt modelId="{B427F24F-253B-4BA3-99A7-A690383E354C}" type="pres">
      <dgm:prSet presAssocID="{14623180-42F8-4125-8F1F-D4A8438E2A6B}" presName="FiveConn_4-5" presStyleLbl="fgAccFollowNode1" presStyleIdx="3" presStyleCnt="4">
        <dgm:presLayoutVars>
          <dgm:bulletEnabled val="1"/>
        </dgm:presLayoutVars>
      </dgm:prSet>
      <dgm:spPr/>
    </dgm:pt>
    <dgm:pt modelId="{CE2F77F7-8FE5-43E7-AED0-43368B19500D}" type="pres">
      <dgm:prSet presAssocID="{14623180-42F8-4125-8F1F-D4A8438E2A6B}" presName="FiveNodes_1_text" presStyleLbl="node1" presStyleIdx="4" presStyleCnt="5">
        <dgm:presLayoutVars>
          <dgm:bulletEnabled val="1"/>
        </dgm:presLayoutVars>
      </dgm:prSet>
      <dgm:spPr/>
    </dgm:pt>
    <dgm:pt modelId="{4457CBE9-7C0C-41F6-8B1F-EDC00696A491}" type="pres">
      <dgm:prSet presAssocID="{14623180-42F8-4125-8F1F-D4A8438E2A6B}" presName="FiveNodes_2_text" presStyleLbl="node1" presStyleIdx="4" presStyleCnt="5">
        <dgm:presLayoutVars>
          <dgm:bulletEnabled val="1"/>
        </dgm:presLayoutVars>
      </dgm:prSet>
      <dgm:spPr/>
    </dgm:pt>
    <dgm:pt modelId="{1AC4E2CF-E169-4627-B615-1C1BD50BCDB2}" type="pres">
      <dgm:prSet presAssocID="{14623180-42F8-4125-8F1F-D4A8438E2A6B}" presName="FiveNodes_3_text" presStyleLbl="node1" presStyleIdx="4" presStyleCnt="5">
        <dgm:presLayoutVars>
          <dgm:bulletEnabled val="1"/>
        </dgm:presLayoutVars>
      </dgm:prSet>
      <dgm:spPr/>
    </dgm:pt>
    <dgm:pt modelId="{C3A6B696-3AE9-4E06-A49E-91A084DEEB41}" type="pres">
      <dgm:prSet presAssocID="{14623180-42F8-4125-8F1F-D4A8438E2A6B}" presName="FiveNodes_4_text" presStyleLbl="node1" presStyleIdx="4" presStyleCnt="5">
        <dgm:presLayoutVars>
          <dgm:bulletEnabled val="1"/>
        </dgm:presLayoutVars>
      </dgm:prSet>
      <dgm:spPr/>
    </dgm:pt>
    <dgm:pt modelId="{B13843F8-FB45-49F3-A410-BA9548E8E09D}" type="pres">
      <dgm:prSet presAssocID="{14623180-42F8-4125-8F1F-D4A8438E2A6B}" presName="FiveNodes_5_text" presStyleLbl="node1" presStyleIdx="4" presStyleCnt="5">
        <dgm:presLayoutVars>
          <dgm:bulletEnabled val="1"/>
        </dgm:presLayoutVars>
      </dgm:prSet>
      <dgm:spPr/>
    </dgm:pt>
  </dgm:ptLst>
  <dgm:cxnLst>
    <dgm:cxn modelId="{EBAFF602-CD7A-48A6-9F3B-299FDD7B4E91}" type="presOf" srcId="{016DCCFA-80E7-4939-AFD4-885E5A2A4E07}" destId="{B427F24F-253B-4BA3-99A7-A690383E354C}" srcOrd="0" destOrd="0" presId="urn:microsoft.com/office/officeart/2005/8/layout/vProcess5"/>
    <dgm:cxn modelId="{7E06E909-2226-45D8-B6D0-7DF5AA584A2E}" type="presOf" srcId="{09603FFA-B809-485D-AA96-D5893BE40CF5}" destId="{C3A6B696-3AE9-4E06-A49E-91A084DEEB41}" srcOrd="1" destOrd="0" presId="urn:microsoft.com/office/officeart/2005/8/layout/vProcess5"/>
    <dgm:cxn modelId="{57175A0B-C26B-4FF2-A0BD-950D7C937ECA}" type="presOf" srcId="{AF9344A8-C779-441F-B935-99ACE6BEEB9E}" destId="{5F210871-2BCB-43ED-B05D-A0F8229299F8}" srcOrd="0" destOrd="0" presId="urn:microsoft.com/office/officeart/2005/8/layout/vProcess5"/>
    <dgm:cxn modelId="{901C0129-FAEC-497B-9594-7CF27CB3EA66}" srcId="{14623180-42F8-4125-8F1F-D4A8438E2A6B}" destId="{C60179B8-62F7-4A98-9095-C0CBE53363AB}" srcOrd="4" destOrd="0" parTransId="{860C3494-F3BE-439A-A303-2A82FCD9C336}" sibTransId="{C923AA70-83BB-43C8-92E1-F1C2CCCF564E}"/>
    <dgm:cxn modelId="{E6A54B29-42A8-4632-87F2-105C1CFB45A8}" type="presOf" srcId="{8C29DC12-92CA-43F7-A3E4-F10F88E51CD7}" destId="{4457CBE9-7C0C-41F6-8B1F-EDC00696A491}" srcOrd="1" destOrd="0" presId="urn:microsoft.com/office/officeart/2005/8/layout/vProcess5"/>
    <dgm:cxn modelId="{B23F232A-C802-407E-B7B7-CB501F57ED97}" srcId="{14623180-42F8-4125-8F1F-D4A8438E2A6B}" destId="{9FA91310-B280-4E13-A86C-91CB5AD7BBE0}" srcOrd="2" destOrd="0" parTransId="{58C25471-9DAE-4C4F-8E80-5D6E012942B3}" sibTransId="{69CBFA93-0E5D-4FA6-A580-2BD6519CE80A}"/>
    <dgm:cxn modelId="{9F2D5435-2CA8-4BD4-A872-BAB578E51EF9}" type="presOf" srcId="{9FA91310-B280-4E13-A86C-91CB5AD7BBE0}" destId="{D17E220E-0EDC-4F92-BE8A-CB37FE6747D3}" srcOrd="0" destOrd="0" presId="urn:microsoft.com/office/officeart/2005/8/layout/vProcess5"/>
    <dgm:cxn modelId="{EAF60446-323A-4FDC-B4E3-639AB19ABDF6}" type="presOf" srcId="{09603FFA-B809-485D-AA96-D5893BE40CF5}" destId="{7B49950C-6F6B-48D7-B6E5-6A92C375188B}" srcOrd="0" destOrd="0" presId="urn:microsoft.com/office/officeart/2005/8/layout/vProcess5"/>
    <dgm:cxn modelId="{EB6F906C-CFF7-409E-AE85-E80176B407BF}" srcId="{14623180-42F8-4125-8F1F-D4A8438E2A6B}" destId="{09603FFA-B809-485D-AA96-D5893BE40CF5}" srcOrd="3" destOrd="0" parTransId="{41010EE4-5ED4-47E5-988B-77BDFC47EDAC}" sibTransId="{016DCCFA-80E7-4939-AFD4-885E5A2A4E07}"/>
    <dgm:cxn modelId="{4F6F964D-60AB-43E0-BE15-F2BA4A1248E2}" srcId="{14623180-42F8-4125-8F1F-D4A8438E2A6B}" destId="{8C29DC12-92CA-43F7-A3E4-F10F88E51CD7}" srcOrd="1" destOrd="0" parTransId="{BED70E68-8811-438B-9881-4884E25396F8}" sibTransId="{EB25408B-130F-4912-8B1F-B4C65A685687}"/>
    <dgm:cxn modelId="{015C1857-094B-429F-B8BF-134878DE4321}" type="presOf" srcId="{14623180-42F8-4125-8F1F-D4A8438E2A6B}" destId="{38CF54AB-60A5-44F9-9E75-0624990AA49D}" srcOrd="0" destOrd="0" presId="urn:microsoft.com/office/officeart/2005/8/layout/vProcess5"/>
    <dgm:cxn modelId="{4C97FF8C-1C9A-4DA9-B31F-53CD2BF29A84}" type="presOf" srcId="{F02B83BC-5812-4041-9C9C-3F0B66147231}" destId="{18EF9CB9-D1D3-4039-9E26-EE40FB2ACB29}" srcOrd="0" destOrd="0" presId="urn:microsoft.com/office/officeart/2005/8/layout/vProcess5"/>
    <dgm:cxn modelId="{04125994-C9A6-4EA4-BB7D-58CA6A33752F}" type="presOf" srcId="{8C29DC12-92CA-43F7-A3E4-F10F88E51CD7}" destId="{F244AB6D-9ED3-4345-8C8B-5E61CC34BFC6}" srcOrd="0" destOrd="0" presId="urn:microsoft.com/office/officeart/2005/8/layout/vProcess5"/>
    <dgm:cxn modelId="{232ADE9C-233C-4944-9DEF-A3468BE8B438}" type="presOf" srcId="{69CBFA93-0E5D-4FA6-A580-2BD6519CE80A}" destId="{41846F3B-FE0E-49F3-8517-6ECFFC7C53CC}" srcOrd="0" destOrd="0" presId="urn:microsoft.com/office/officeart/2005/8/layout/vProcess5"/>
    <dgm:cxn modelId="{5A43CBA1-5D39-4087-9BB9-45D6D1C9BED6}" type="presOf" srcId="{EB25408B-130F-4912-8B1F-B4C65A685687}" destId="{CC969FD8-47CF-4567-BCEE-5C7A8A429902}" srcOrd="0" destOrd="0" presId="urn:microsoft.com/office/officeart/2005/8/layout/vProcess5"/>
    <dgm:cxn modelId="{70BF78BB-D67E-48C7-B97A-5913DA54DF96}" srcId="{14623180-42F8-4125-8F1F-D4A8438E2A6B}" destId="{F02B83BC-5812-4041-9C9C-3F0B66147231}" srcOrd="0" destOrd="0" parTransId="{D28298DA-C114-4372-BE95-EAF08CD77176}" sibTransId="{AF9344A8-C779-441F-B935-99ACE6BEEB9E}"/>
    <dgm:cxn modelId="{5F701ACB-5224-4B0C-B266-D8FB40D01E1E}" type="presOf" srcId="{9FA91310-B280-4E13-A86C-91CB5AD7BBE0}" destId="{1AC4E2CF-E169-4627-B615-1C1BD50BCDB2}" srcOrd="1" destOrd="0" presId="urn:microsoft.com/office/officeart/2005/8/layout/vProcess5"/>
    <dgm:cxn modelId="{981E4FE9-700F-4BDE-A160-0AF531ABDFCA}" type="presOf" srcId="{F02B83BC-5812-4041-9C9C-3F0B66147231}" destId="{CE2F77F7-8FE5-43E7-AED0-43368B19500D}" srcOrd="1" destOrd="0" presId="urn:microsoft.com/office/officeart/2005/8/layout/vProcess5"/>
    <dgm:cxn modelId="{C06E71F7-9668-4434-B8AB-CD4F528FB024}" type="presOf" srcId="{C60179B8-62F7-4A98-9095-C0CBE53363AB}" destId="{9C1CA2FA-A7B3-4BBE-8235-873A24DD6366}" srcOrd="0" destOrd="0" presId="urn:microsoft.com/office/officeart/2005/8/layout/vProcess5"/>
    <dgm:cxn modelId="{39FC75F7-2E0E-4330-98A0-1BD55BC30FB2}" type="presOf" srcId="{C60179B8-62F7-4A98-9095-C0CBE53363AB}" destId="{B13843F8-FB45-49F3-A410-BA9548E8E09D}" srcOrd="1" destOrd="0" presId="urn:microsoft.com/office/officeart/2005/8/layout/vProcess5"/>
    <dgm:cxn modelId="{4873CD4B-8F3A-4817-9729-2D912D983275}" type="presParOf" srcId="{38CF54AB-60A5-44F9-9E75-0624990AA49D}" destId="{99361965-F75E-42DC-BD37-6295FAB55C7C}" srcOrd="0" destOrd="0" presId="urn:microsoft.com/office/officeart/2005/8/layout/vProcess5"/>
    <dgm:cxn modelId="{DC331946-2736-4E1F-961C-E409FBDF0DDB}" type="presParOf" srcId="{38CF54AB-60A5-44F9-9E75-0624990AA49D}" destId="{18EF9CB9-D1D3-4039-9E26-EE40FB2ACB29}" srcOrd="1" destOrd="0" presId="urn:microsoft.com/office/officeart/2005/8/layout/vProcess5"/>
    <dgm:cxn modelId="{25DB8099-DC72-476A-B820-DF6B6A68BC0F}" type="presParOf" srcId="{38CF54AB-60A5-44F9-9E75-0624990AA49D}" destId="{F244AB6D-9ED3-4345-8C8B-5E61CC34BFC6}" srcOrd="2" destOrd="0" presId="urn:microsoft.com/office/officeart/2005/8/layout/vProcess5"/>
    <dgm:cxn modelId="{CD018DB2-F56D-4F1A-9DCF-89F61E8AB0FD}" type="presParOf" srcId="{38CF54AB-60A5-44F9-9E75-0624990AA49D}" destId="{D17E220E-0EDC-4F92-BE8A-CB37FE6747D3}" srcOrd="3" destOrd="0" presId="urn:microsoft.com/office/officeart/2005/8/layout/vProcess5"/>
    <dgm:cxn modelId="{C6B39E7A-8027-4333-8E13-1E6CD13BCC60}" type="presParOf" srcId="{38CF54AB-60A5-44F9-9E75-0624990AA49D}" destId="{7B49950C-6F6B-48D7-B6E5-6A92C375188B}" srcOrd="4" destOrd="0" presId="urn:microsoft.com/office/officeart/2005/8/layout/vProcess5"/>
    <dgm:cxn modelId="{7BB5BBAC-E720-43FD-9EFA-9A7B2218ECD6}" type="presParOf" srcId="{38CF54AB-60A5-44F9-9E75-0624990AA49D}" destId="{9C1CA2FA-A7B3-4BBE-8235-873A24DD6366}" srcOrd="5" destOrd="0" presId="urn:microsoft.com/office/officeart/2005/8/layout/vProcess5"/>
    <dgm:cxn modelId="{33EA0F8F-86D7-430E-A5B4-364AC46FF280}" type="presParOf" srcId="{38CF54AB-60A5-44F9-9E75-0624990AA49D}" destId="{5F210871-2BCB-43ED-B05D-A0F8229299F8}" srcOrd="6" destOrd="0" presId="urn:microsoft.com/office/officeart/2005/8/layout/vProcess5"/>
    <dgm:cxn modelId="{279BA0CC-A3F2-446C-A8E8-1AA095E2147E}" type="presParOf" srcId="{38CF54AB-60A5-44F9-9E75-0624990AA49D}" destId="{CC969FD8-47CF-4567-BCEE-5C7A8A429902}" srcOrd="7" destOrd="0" presId="urn:microsoft.com/office/officeart/2005/8/layout/vProcess5"/>
    <dgm:cxn modelId="{B7FF723E-BDF5-42D2-AAAF-729B0CA4DCD5}" type="presParOf" srcId="{38CF54AB-60A5-44F9-9E75-0624990AA49D}" destId="{41846F3B-FE0E-49F3-8517-6ECFFC7C53CC}" srcOrd="8" destOrd="0" presId="urn:microsoft.com/office/officeart/2005/8/layout/vProcess5"/>
    <dgm:cxn modelId="{A9144229-7991-4273-984C-3E6A96868B50}" type="presParOf" srcId="{38CF54AB-60A5-44F9-9E75-0624990AA49D}" destId="{B427F24F-253B-4BA3-99A7-A690383E354C}" srcOrd="9" destOrd="0" presId="urn:microsoft.com/office/officeart/2005/8/layout/vProcess5"/>
    <dgm:cxn modelId="{466E7A79-0CDF-4537-93B8-50E193720239}" type="presParOf" srcId="{38CF54AB-60A5-44F9-9E75-0624990AA49D}" destId="{CE2F77F7-8FE5-43E7-AED0-43368B19500D}" srcOrd="10" destOrd="0" presId="urn:microsoft.com/office/officeart/2005/8/layout/vProcess5"/>
    <dgm:cxn modelId="{06B21108-5C99-4844-B2C6-256AB9964F83}" type="presParOf" srcId="{38CF54AB-60A5-44F9-9E75-0624990AA49D}" destId="{4457CBE9-7C0C-41F6-8B1F-EDC00696A491}" srcOrd="11" destOrd="0" presId="urn:microsoft.com/office/officeart/2005/8/layout/vProcess5"/>
    <dgm:cxn modelId="{ED1CBC90-3D1D-4F7F-8B68-99C890D56D62}" type="presParOf" srcId="{38CF54AB-60A5-44F9-9E75-0624990AA49D}" destId="{1AC4E2CF-E169-4627-B615-1C1BD50BCDB2}" srcOrd="12" destOrd="0" presId="urn:microsoft.com/office/officeart/2005/8/layout/vProcess5"/>
    <dgm:cxn modelId="{CBAE6210-9520-4F9B-89B8-D49802095550}" type="presParOf" srcId="{38CF54AB-60A5-44F9-9E75-0624990AA49D}" destId="{C3A6B696-3AE9-4E06-A49E-91A084DEEB41}" srcOrd="13" destOrd="0" presId="urn:microsoft.com/office/officeart/2005/8/layout/vProcess5"/>
    <dgm:cxn modelId="{D4378B74-CA06-497D-AB2D-45843518B811}" type="presParOf" srcId="{38CF54AB-60A5-44F9-9E75-0624990AA49D}" destId="{B13843F8-FB45-49F3-A410-BA9548E8E09D}"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51A572-10A3-4220-B89C-B8A30F4E69E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25FC8D72-CC1A-4EE7-AA59-4E981F3BD434}">
      <dgm:prSet custT="1"/>
      <dgm:spPr/>
      <dgm:t>
        <a:bodyPr/>
        <a:lstStyle/>
        <a:p>
          <a:pPr rtl="0"/>
          <a:r>
            <a:rPr lang="en-US" sz="1400"/>
            <a:t>Wafaa Menawi </a:t>
          </a:r>
        </a:p>
      </dgm:t>
    </dgm:pt>
    <dgm:pt modelId="{A357D287-4E08-45AA-B29E-1E59674F825A}" type="parTrans" cxnId="{6921544B-3863-4703-B443-1DAA0A15E6BE}">
      <dgm:prSet/>
      <dgm:spPr/>
      <dgm:t>
        <a:bodyPr/>
        <a:lstStyle/>
        <a:p>
          <a:endParaRPr lang="en-US" sz="4000"/>
        </a:p>
      </dgm:t>
    </dgm:pt>
    <dgm:pt modelId="{7F301E39-6095-4BD2-A345-C184257DCFDC}" type="sibTrans" cxnId="{6921544B-3863-4703-B443-1DAA0A15E6BE}">
      <dgm:prSet/>
      <dgm:spPr/>
      <dgm:t>
        <a:bodyPr/>
        <a:lstStyle/>
        <a:p>
          <a:endParaRPr lang="en-US" sz="4000"/>
        </a:p>
      </dgm:t>
    </dgm:pt>
    <dgm:pt modelId="{4EA38C27-7DB7-4565-B56D-12CBB45FB2C5}">
      <dgm:prSet custT="1"/>
      <dgm:spPr/>
      <dgm:t>
        <a:bodyPr/>
        <a:lstStyle/>
        <a:p>
          <a:pPr rtl="0"/>
          <a:r>
            <a:rPr lang="en-US" sz="1400"/>
            <a:t>Ph.D. Health Care Management</a:t>
          </a:r>
        </a:p>
      </dgm:t>
    </dgm:pt>
    <dgm:pt modelId="{13FF59A1-E458-4A7E-B2E9-CCD66BFC2961}" type="parTrans" cxnId="{D8799960-DFAB-4642-9270-8102CAF7D908}">
      <dgm:prSet/>
      <dgm:spPr/>
      <dgm:t>
        <a:bodyPr/>
        <a:lstStyle/>
        <a:p>
          <a:endParaRPr lang="en-US" sz="4000"/>
        </a:p>
      </dgm:t>
    </dgm:pt>
    <dgm:pt modelId="{3A1D57A8-4AAC-4A24-BCA9-9564F7AE98B8}" type="sibTrans" cxnId="{D8799960-DFAB-4642-9270-8102CAF7D908}">
      <dgm:prSet/>
      <dgm:spPr/>
      <dgm:t>
        <a:bodyPr/>
        <a:lstStyle/>
        <a:p>
          <a:endParaRPr lang="en-US" sz="4000"/>
        </a:p>
      </dgm:t>
    </dgm:pt>
    <dgm:pt modelId="{8FB9F61C-6D5C-489A-830C-01BA554D7B10}">
      <dgm:prSet custT="1"/>
      <dgm:spPr/>
      <dgm:t>
        <a:bodyPr/>
        <a:lstStyle/>
        <a:p>
          <a:pPr rtl="0"/>
          <a:r>
            <a:rPr lang="en-US" sz="1400"/>
            <a:t>Head of Quality Assurance Unit </a:t>
          </a:r>
        </a:p>
      </dgm:t>
    </dgm:pt>
    <dgm:pt modelId="{5C0220E1-974B-4D95-8D45-6692792B3CBF}" type="parTrans" cxnId="{A3D3AA6F-8FC5-48A1-BC5D-2FDDEFC3A20B}">
      <dgm:prSet/>
      <dgm:spPr/>
      <dgm:t>
        <a:bodyPr/>
        <a:lstStyle/>
        <a:p>
          <a:endParaRPr lang="en-US" sz="4000"/>
        </a:p>
      </dgm:t>
    </dgm:pt>
    <dgm:pt modelId="{121566B7-D0EB-445A-805E-C78BD3672150}" type="sibTrans" cxnId="{A3D3AA6F-8FC5-48A1-BC5D-2FDDEFC3A20B}">
      <dgm:prSet/>
      <dgm:spPr/>
      <dgm:t>
        <a:bodyPr/>
        <a:lstStyle/>
        <a:p>
          <a:endParaRPr lang="en-US" sz="4000"/>
        </a:p>
      </dgm:t>
    </dgm:pt>
    <dgm:pt modelId="{2880DE91-1B2D-4DC9-9BCA-B0197CEBA15A}">
      <dgm:prSet custT="1"/>
      <dgm:spPr/>
      <dgm:t>
        <a:bodyPr/>
        <a:lstStyle/>
        <a:p>
          <a:pPr rtl="0"/>
          <a:r>
            <a:rPr lang="en-US" sz="1400"/>
            <a:t>An-Najah BioSciences Unit (NBU) </a:t>
          </a:r>
        </a:p>
      </dgm:t>
    </dgm:pt>
    <dgm:pt modelId="{F55BBA5E-FCDB-466A-B4E6-5AA192F803B3}" type="parTrans" cxnId="{DA83C207-408B-4CF5-8D6F-7C97B260C4BF}">
      <dgm:prSet/>
      <dgm:spPr/>
      <dgm:t>
        <a:bodyPr/>
        <a:lstStyle/>
        <a:p>
          <a:endParaRPr lang="en-US" sz="4000"/>
        </a:p>
      </dgm:t>
    </dgm:pt>
    <dgm:pt modelId="{0C5FC74C-343C-4000-8C1D-4D4D2EFC194E}" type="sibTrans" cxnId="{DA83C207-408B-4CF5-8D6F-7C97B260C4BF}">
      <dgm:prSet/>
      <dgm:spPr/>
      <dgm:t>
        <a:bodyPr/>
        <a:lstStyle/>
        <a:p>
          <a:endParaRPr lang="en-US" sz="4000"/>
        </a:p>
      </dgm:t>
    </dgm:pt>
    <dgm:pt modelId="{10B146F6-A4D8-487A-9323-7C10C7CA0E4D}">
      <dgm:prSet custT="1"/>
      <dgm:spPr/>
      <dgm:t>
        <a:bodyPr/>
        <a:lstStyle/>
        <a:p>
          <a:pPr rtl="0"/>
          <a:r>
            <a:rPr lang="en-US" sz="1400"/>
            <a:t>Mobile: +972 568279063 </a:t>
          </a:r>
        </a:p>
      </dgm:t>
    </dgm:pt>
    <dgm:pt modelId="{CF739AC3-A988-4876-8776-8BA65D154E33}" type="parTrans" cxnId="{8D74E65E-BBB9-47A0-A52F-84CBAF08DAAD}">
      <dgm:prSet/>
      <dgm:spPr/>
      <dgm:t>
        <a:bodyPr/>
        <a:lstStyle/>
        <a:p>
          <a:endParaRPr lang="en-US" sz="4000"/>
        </a:p>
      </dgm:t>
    </dgm:pt>
    <dgm:pt modelId="{F6EBE7AE-7ED8-46FC-97B6-17607143069F}" type="sibTrans" cxnId="{8D74E65E-BBB9-47A0-A52F-84CBAF08DAAD}">
      <dgm:prSet/>
      <dgm:spPr/>
      <dgm:t>
        <a:bodyPr/>
        <a:lstStyle/>
        <a:p>
          <a:endParaRPr lang="en-US" sz="4000"/>
        </a:p>
      </dgm:t>
    </dgm:pt>
    <dgm:pt modelId="{E05382F1-5A63-4ED0-A927-633B2FB08288}">
      <dgm:prSet custT="1"/>
      <dgm:spPr/>
      <dgm:t>
        <a:bodyPr/>
        <a:lstStyle/>
        <a:p>
          <a:pPr rtl="0"/>
          <a:r>
            <a:rPr lang="en-US" sz="1400"/>
            <a:t>E. mail: w.menawi@najah.edu </a:t>
          </a:r>
        </a:p>
      </dgm:t>
    </dgm:pt>
    <dgm:pt modelId="{611640D1-2B4D-48AD-8BF5-D26BABFC1D88}" type="parTrans" cxnId="{9BD1DEB2-79AD-4631-8B9F-187CB0228FB4}">
      <dgm:prSet/>
      <dgm:spPr/>
      <dgm:t>
        <a:bodyPr/>
        <a:lstStyle/>
        <a:p>
          <a:endParaRPr lang="en-US" sz="4000"/>
        </a:p>
      </dgm:t>
    </dgm:pt>
    <dgm:pt modelId="{022BED99-AC25-4356-849C-1927A29C0F91}" type="sibTrans" cxnId="{9BD1DEB2-79AD-4631-8B9F-187CB0228FB4}">
      <dgm:prSet/>
      <dgm:spPr/>
      <dgm:t>
        <a:bodyPr/>
        <a:lstStyle/>
        <a:p>
          <a:endParaRPr lang="en-US" sz="4000"/>
        </a:p>
      </dgm:t>
    </dgm:pt>
    <dgm:pt modelId="{CCCD0997-16C1-406F-87F9-C0A35F8F5A15}" type="pres">
      <dgm:prSet presAssocID="{8851A572-10A3-4220-B89C-B8A30F4E69EA}" presName="linear" presStyleCnt="0">
        <dgm:presLayoutVars>
          <dgm:animLvl val="lvl"/>
          <dgm:resizeHandles val="exact"/>
        </dgm:presLayoutVars>
      </dgm:prSet>
      <dgm:spPr/>
    </dgm:pt>
    <dgm:pt modelId="{426527C5-5B68-4FB5-8168-DCF18AE86F68}" type="pres">
      <dgm:prSet presAssocID="{25FC8D72-CC1A-4EE7-AA59-4E981F3BD434}" presName="parentText" presStyleLbl="node1" presStyleIdx="0" presStyleCnt="6">
        <dgm:presLayoutVars>
          <dgm:chMax val="0"/>
          <dgm:bulletEnabled val="1"/>
        </dgm:presLayoutVars>
      </dgm:prSet>
      <dgm:spPr/>
    </dgm:pt>
    <dgm:pt modelId="{5760FA8F-1E66-489A-92A4-9DDE6ECA8ADA}" type="pres">
      <dgm:prSet presAssocID="{7F301E39-6095-4BD2-A345-C184257DCFDC}" presName="spacer" presStyleCnt="0"/>
      <dgm:spPr/>
    </dgm:pt>
    <dgm:pt modelId="{A1D1E4DE-2D3B-4AFB-88BC-72E76FDE38D5}" type="pres">
      <dgm:prSet presAssocID="{4EA38C27-7DB7-4565-B56D-12CBB45FB2C5}" presName="parentText" presStyleLbl="node1" presStyleIdx="1" presStyleCnt="6">
        <dgm:presLayoutVars>
          <dgm:chMax val="0"/>
          <dgm:bulletEnabled val="1"/>
        </dgm:presLayoutVars>
      </dgm:prSet>
      <dgm:spPr/>
    </dgm:pt>
    <dgm:pt modelId="{8EA79A4E-D648-471C-9170-9FDBE2491C3E}" type="pres">
      <dgm:prSet presAssocID="{3A1D57A8-4AAC-4A24-BCA9-9564F7AE98B8}" presName="spacer" presStyleCnt="0"/>
      <dgm:spPr/>
    </dgm:pt>
    <dgm:pt modelId="{B7A8C16C-5DBB-40FF-A23A-A889266DD7CC}" type="pres">
      <dgm:prSet presAssocID="{8FB9F61C-6D5C-489A-830C-01BA554D7B10}" presName="parentText" presStyleLbl="node1" presStyleIdx="2" presStyleCnt="6">
        <dgm:presLayoutVars>
          <dgm:chMax val="0"/>
          <dgm:bulletEnabled val="1"/>
        </dgm:presLayoutVars>
      </dgm:prSet>
      <dgm:spPr/>
    </dgm:pt>
    <dgm:pt modelId="{1CC9FFFA-0224-4E02-BA03-6552DA2BEE43}" type="pres">
      <dgm:prSet presAssocID="{121566B7-D0EB-445A-805E-C78BD3672150}" presName="spacer" presStyleCnt="0"/>
      <dgm:spPr/>
    </dgm:pt>
    <dgm:pt modelId="{B5FBE0E1-6C87-4B3D-8218-7447C7B7BC56}" type="pres">
      <dgm:prSet presAssocID="{2880DE91-1B2D-4DC9-9BCA-B0197CEBA15A}" presName="parentText" presStyleLbl="node1" presStyleIdx="3" presStyleCnt="6">
        <dgm:presLayoutVars>
          <dgm:chMax val="0"/>
          <dgm:bulletEnabled val="1"/>
        </dgm:presLayoutVars>
      </dgm:prSet>
      <dgm:spPr/>
    </dgm:pt>
    <dgm:pt modelId="{9E450E86-ABE1-4D87-A580-5F555EF39BB1}" type="pres">
      <dgm:prSet presAssocID="{0C5FC74C-343C-4000-8C1D-4D4D2EFC194E}" presName="spacer" presStyleCnt="0"/>
      <dgm:spPr/>
    </dgm:pt>
    <dgm:pt modelId="{D51E889A-9972-4DA1-949E-861592BF20DB}" type="pres">
      <dgm:prSet presAssocID="{10B146F6-A4D8-487A-9323-7C10C7CA0E4D}" presName="parentText" presStyleLbl="node1" presStyleIdx="4" presStyleCnt="6">
        <dgm:presLayoutVars>
          <dgm:chMax val="0"/>
          <dgm:bulletEnabled val="1"/>
        </dgm:presLayoutVars>
      </dgm:prSet>
      <dgm:spPr/>
    </dgm:pt>
    <dgm:pt modelId="{35597801-4EC3-41CB-99E1-5F118BE8497A}" type="pres">
      <dgm:prSet presAssocID="{F6EBE7AE-7ED8-46FC-97B6-17607143069F}" presName="spacer" presStyleCnt="0"/>
      <dgm:spPr/>
    </dgm:pt>
    <dgm:pt modelId="{9B79893C-F79B-43DA-8999-DA516CE9FAE1}" type="pres">
      <dgm:prSet presAssocID="{E05382F1-5A63-4ED0-A927-633B2FB08288}" presName="parentText" presStyleLbl="node1" presStyleIdx="5" presStyleCnt="6">
        <dgm:presLayoutVars>
          <dgm:chMax val="0"/>
          <dgm:bulletEnabled val="1"/>
        </dgm:presLayoutVars>
      </dgm:prSet>
      <dgm:spPr/>
    </dgm:pt>
  </dgm:ptLst>
  <dgm:cxnLst>
    <dgm:cxn modelId="{DA83C207-408B-4CF5-8D6F-7C97B260C4BF}" srcId="{8851A572-10A3-4220-B89C-B8A30F4E69EA}" destId="{2880DE91-1B2D-4DC9-9BCA-B0197CEBA15A}" srcOrd="3" destOrd="0" parTransId="{F55BBA5E-FCDB-466A-B4E6-5AA192F803B3}" sibTransId="{0C5FC74C-343C-4000-8C1D-4D4D2EFC194E}"/>
    <dgm:cxn modelId="{147DE737-F812-4808-A861-3AB3993E2CF1}" type="presOf" srcId="{8851A572-10A3-4220-B89C-B8A30F4E69EA}" destId="{CCCD0997-16C1-406F-87F9-C0A35F8F5A15}" srcOrd="0" destOrd="0" presId="urn:microsoft.com/office/officeart/2005/8/layout/vList2"/>
    <dgm:cxn modelId="{8D74E65E-BBB9-47A0-A52F-84CBAF08DAAD}" srcId="{8851A572-10A3-4220-B89C-B8A30F4E69EA}" destId="{10B146F6-A4D8-487A-9323-7C10C7CA0E4D}" srcOrd="4" destOrd="0" parTransId="{CF739AC3-A988-4876-8776-8BA65D154E33}" sibTransId="{F6EBE7AE-7ED8-46FC-97B6-17607143069F}"/>
    <dgm:cxn modelId="{D8799960-DFAB-4642-9270-8102CAF7D908}" srcId="{8851A572-10A3-4220-B89C-B8A30F4E69EA}" destId="{4EA38C27-7DB7-4565-B56D-12CBB45FB2C5}" srcOrd="1" destOrd="0" parTransId="{13FF59A1-E458-4A7E-B2E9-CCD66BFC2961}" sibTransId="{3A1D57A8-4AAC-4A24-BCA9-9564F7AE98B8}"/>
    <dgm:cxn modelId="{6E87314A-9DA1-4E46-B484-BAF80C110BE5}" type="presOf" srcId="{E05382F1-5A63-4ED0-A927-633B2FB08288}" destId="{9B79893C-F79B-43DA-8999-DA516CE9FAE1}" srcOrd="0" destOrd="0" presId="urn:microsoft.com/office/officeart/2005/8/layout/vList2"/>
    <dgm:cxn modelId="{6921544B-3863-4703-B443-1DAA0A15E6BE}" srcId="{8851A572-10A3-4220-B89C-B8A30F4E69EA}" destId="{25FC8D72-CC1A-4EE7-AA59-4E981F3BD434}" srcOrd="0" destOrd="0" parTransId="{A357D287-4E08-45AA-B29E-1E59674F825A}" sibTransId="{7F301E39-6095-4BD2-A345-C184257DCFDC}"/>
    <dgm:cxn modelId="{A3D3AA6F-8FC5-48A1-BC5D-2FDDEFC3A20B}" srcId="{8851A572-10A3-4220-B89C-B8A30F4E69EA}" destId="{8FB9F61C-6D5C-489A-830C-01BA554D7B10}" srcOrd="2" destOrd="0" parTransId="{5C0220E1-974B-4D95-8D45-6692792B3CBF}" sibTransId="{121566B7-D0EB-445A-805E-C78BD3672150}"/>
    <dgm:cxn modelId="{FFEB6573-0CDC-4DF5-A8DE-FEABA28DCE9A}" type="presOf" srcId="{25FC8D72-CC1A-4EE7-AA59-4E981F3BD434}" destId="{426527C5-5B68-4FB5-8168-DCF18AE86F68}" srcOrd="0" destOrd="0" presId="urn:microsoft.com/office/officeart/2005/8/layout/vList2"/>
    <dgm:cxn modelId="{F1AA797A-FCED-4707-B2BA-12ED69D6B728}" type="presOf" srcId="{2880DE91-1B2D-4DC9-9BCA-B0197CEBA15A}" destId="{B5FBE0E1-6C87-4B3D-8218-7447C7B7BC56}" srcOrd="0" destOrd="0" presId="urn:microsoft.com/office/officeart/2005/8/layout/vList2"/>
    <dgm:cxn modelId="{5C240784-E0B6-4363-AF48-180636A63B04}" type="presOf" srcId="{4EA38C27-7DB7-4565-B56D-12CBB45FB2C5}" destId="{A1D1E4DE-2D3B-4AFB-88BC-72E76FDE38D5}" srcOrd="0" destOrd="0" presId="urn:microsoft.com/office/officeart/2005/8/layout/vList2"/>
    <dgm:cxn modelId="{9BD1DEB2-79AD-4631-8B9F-187CB0228FB4}" srcId="{8851A572-10A3-4220-B89C-B8A30F4E69EA}" destId="{E05382F1-5A63-4ED0-A927-633B2FB08288}" srcOrd="5" destOrd="0" parTransId="{611640D1-2B4D-48AD-8BF5-D26BABFC1D88}" sibTransId="{022BED99-AC25-4356-849C-1927A29C0F91}"/>
    <dgm:cxn modelId="{F0270FD4-E1C1-4E69-AEDB-47573350908D}" type="presOf" srcId="{10B146F6-A4D8-487A-9323-7C10C7CA0E4D}" destId="{D51E889A-9972-4DA1-949E-861592BF20DB}" srcOrd="0" destOrd="0" presId="urn:microsoft.com/office/officeart/2005/8/layout/vList2"/>
    <dgm:cxn modelId="{DE8DD4F7-74EC-4D87-9053-19549B4ADC85}" type="presOf" srcId="{8FB9F61C-6D5C-489A-830C-01BA554D7B10}" destId="{B7A8C16C-5DBB-40FF-A23A-A889266DD7CC}" srcOrd="0" destOrd="0" presId="urn:microsoft.com/office/officeart/2005/8/layout/vList2"/>
    <dgm:cxn modelId="{147ED335-ED97-45D5-ACB6-3D5294F2E9DD}" type="presParOf" srcId="{CCCD0997-16C1-406F-87F9-C0A35F8F5A15}" destId="{426527C5-5B68-4FB5-8168-DCF18AE86F68}" srcOrd="0" destOrd="0" presId="urn:microsoft.com/office/officeart/2005/8/layout/vList2"/>
    <dgm:cxn modelId="{5C4589C8-D0FA-4C56-91E9-95147034B3EE}" type="presParOf" srcId="{CCCD0997-16C1-406F-87F9-C0A35F8F5A15}" destId="{5760FA8F-1E66-489A-92A4-9DDE6ECA8ADA}" srcOrd="1" destOrd="0" presId="urn:microsoft.com/office/officeart/2005/8/layout/vList2"/>
    <dgm:cxn modelId="{28D3DB27-05E2-45F5-A23A-D3FC9D051B89}" type="presParOf" srcId="{CCCD0997-16C1-406F-87F9-C0A35F8F5A15}" destId="{A1D1E4DE-2D3B-4AFB-88BC-72E76FDE38D5}" srcOrd="2" destOrd="0" presId="urn:microsoft.com/office/officeart/2005/8/layout/vList2"/>
    <dgm:cxn modelId="{5A52FB26-468C-4461-9CC2-5C8E216C8304}" type="presParOf" srcId="{CCCD0997-16C1-406F-87F9-C0A35F8F5A15}" destId="{8EA79A4E-D648-471C-9170-9FDBE2491C3E}" srcOrd="3" destOrd="0" presId="urn:microsoft.com/office/officeart/2005/8/layout/vList2"/>
    <dgm:cxn modelId="{BEE65F60-23F8-4A5F-8C4E-CE64D78B4CB0}" type="presParOf" srcId="{CCCD0997-16C1-406F-87F9-C0A35F8F5A15}" destId="{B7A8C16C-5DBB-40FF-A23A-A889266DD7CC}" srcOrd="4" destOrd="0" presId="urn:microsoft.com/office/officeart/2005/8/layout/vList2"/>
    <dgm:cxn modelId="{DCD2B995-3CCA-451A-B574-42D6F23161CC}" type="presParOf" srcId="{CCCD0997-16C1-406F-87F9-C0A35F8F5A15}" destId="{1CC9FFFA-0224-4E02-BA03-6552DA2BEE43}" srcOrd="5" destOrd="0" presId="urn:microsoft.com/office/officeart/2005/8/layout/vList2"/>
    <dgm:cxn modelId="{B7A28044-3CEF-4A5A-AF4A-CA1A9C0357A3}" type="presParOf" srcId="{CCCD0997-16C1-406F-87F9-C0A35F8F5A15}" destId="{B5FBE0E1-6C87-4B3D-8218-7447C7B7BC56}" srcOrd="6" destOrd="0" presId="urn:microsoft.com/office/officeart/2005/8/layout/vList2"/>
    <dgm:cxn modelId="{E4D26513-4FB9-4989-8E09-2704E70DE4BA}" type="presParOf" srcId="{CCCD0997-16C1-406F-87F9-C0A35F8F5A15}" destId="{9E450E86-ABE1-4D87-A580-5F555EF39BB1}" srcOrd="7" destOrd="0" presId="urn:microsoft.com/office/officeart/2005/8/layout/vList2"/>
    <dgm:cxn modelId="{1D02B9DD-DFFD-4791-90C2-B6667343E2D7}" type="presParOf" srcId="{CCCD0997-16C1-406F-87F9-C0A35F8F5A15}" destId="{D51E889A-9972-4DA1-949E-861592BF20DB}" srcOrd="8" destOrd="0" presId="urn:microsoft.com/office/officeart/2005/8/layout/vList2"/>
    <dgm:cxn modelId="{D81BAFA6-3762-4D40-AC25-8EA86214D3F9}" type="presParOf" srcId="{CCCD0997-16C1-406F-87F9-C0A35F8F5A15}" destId="{35597801-4EC3-41CB-99E1-5F118BE8497A}" srcOrd="9" destOrd="0" presId="urn:microsoft.com/office/officeart/2005/8/layout/vList2"/>
    <dgm:cxn modelId="{1DCF7A91-BF77-4BD6-AECA-AA19CA50A443}" type="presParOf" srcId="{CCCD0997-16C1-406F-87F9-C0A35F8F5A15}" destId="{9B79893C-F79B-43DA-8999-DA516CE9FAE1}" srcOrd="1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8A0FEFB-C996-47B9-B744-04ED074F4445}" type="doc">
      <dgm:prSet loTypeId="urn:microsoft.com/office/officeart/2005/8/layout/cycle6" loCatId="relationship" qsTypeId="urn:microsoft.com/office/officeart/2005/8/quickstyle/simple1" qsCatId="simple" csTypeId="urn:microsoft.com/office/officeart/2005/8/colors/colorful1" csCatId="colorful" phldr="1"/>
      <dgm:spPr/>
      <dgm:t>
        <a:bodyPr/>
        <a:lstStyle/>
        <a:p>
          <a:endParaRPr lang="en-US"/>
        </a:p>
      </dgm:t>
    </dgm:pt>
    <dgm:pt modelId="{55379528-7A4D-4CE5-80E1-4CDCED118164}">
      <dgm:prSet custT="1"/>
      <dgm:spPr/>
      <dgm:t>
        <a:bodyPr/>
        <a:lstStyle/>
        <a:p>
          <a:pPr rtl="0"/>
          <a:r>
            <a:rPr lang="en-US" sz="1600"/>
            <a:t>Governance</a:t>
          </a:r>
        </a:p>
      </dgm:t>
    </dgm:pt>
    <dgm:pt modelId="{A5807F52-719C-4F98-8DF4-17C8BA4CFEA8}" type="parTrans" cxnId="{9E894E63-4324-42D1-94F6-1E0F1E801791}">
      <dgm:prSet/>
      <dgm:spPr/>
      <dgm:t>
        <a:bodyPr/>
        <a:lstStyle/>
        <a:p>
          <a:endParaRPr lang="en-US" sz="6000"/>
        </a:p>
      </dgm:t>
    </dgm:pt>
    <dgm:pt modelId="{A993D27E-B857-4214-8CA1-879B489BEB72}" type="sibTrans" cxnId="{9E894E63-4324-42D1-94F6-1E0F1E801791}">
      <dgm:prSet/>
      <dgm:spPr/>
      <dgm:t>
        <a:bodyPr/>
        <a:lstStyle/>
        <a:p>
          <a:endParaRPr lang="en-US" sz="6000"/>
        </a:p>
      </dgm:t>
    </dgm:pt>
    <dgm:pt modelId="{B79981A8-16A9-48C2-B748-AAE518BFB794}">
      <dgm:prSet custT="1"/>
      <dgm:spPr/>
      <dgm:t>
        <a:bodyPr/>
        <a:lstStyle/>
        <a:p>
          <a:pPr rtl="0"/>
          <a:r>
            <a:rPr lang="en-US" sz="1600"/>
            <a:t>strategic management</a:t>
          </a:r>
        </a:p>
      </dgm:t>
    </dgm:pt>
    <dgm:pt modelId="{81743A1B-2F12-4F5D-8464-06DA6F0E0565}" type="parTrans" cxnId="{4B2A09B3-0A80-400E-A473-3E166C99998D}">
      <dgm:prSet/>
      <dgm:spPr/>
      <dgm:t>
        <a:bodyPr/>
        <a:lstStyle/>
        <a:p>
          <a:endParaRPr lang="en-US" sz="6000"/>
        </a:p>
      </dgm:t>
    </dgm:pt>
    <dgm:pt modelId="{DE3AA185-461D-4CAF-8AD3-089F99279A42}" type="sibTrans" cxnId="{4B2A09B3-0A80-400E-A473-3E166C99998D}">
      <dgm:prSet/>
      <dgm:spPr/>
      <dgm:t>
        <a:bodyPr/>
        <a:lstStyle/>
        <a:p>
          <a:endParaRPr lang="en-US" sz="6000"/>
        </a:p>
      </dgm:t>
    </dgm:pt>
    <dgm:pt modelId="{64B8C2FE-4C9D-40DD-941E-FA49A4CCE933}">
      <dgm:prSet custT="1"/>
      <dgm:spPr/>
      <dgm:t>
        <a:bodyPr/>
        <a:lstStyle/>
        <a:p>
          <a:pPr rtl="0"/>
          <a:r>
            <a:rPr lang="en-US" sz="1600"/>
            <a:t>clinical quality</a:t>
          </a:r>
        </a:p>
      </dgm:t>
    </dgm:pt>
    <dgm:pt modelId="{3DE4BCDB-1743-4FD6-B20D-9CDF977587A0}" type="parTrans" cxnId="{97A6CA8E-A027-491C-A5D9-BA5DB3590223}">
      <dgm:prSet/>
      <dgm:spPr/>
      <dgm:t>
        <a:bodyPr/>
        <a:lstStyle/>
        <a:p>
          <a:endParaRPr lang="en-US" sz="6000"/>
        </a:p>
      </dgm:t>
    </dgm:pt>
    <dgm:pt modelId="{9BD60F37-F04D-4253-B863-74365E073A11}" type="sibTrans" cxnId="{97A6CA8E-A027-491C-A5D9-BA5DB3590223}">
      <dgm:prSet/>
      <dgm:spPr/>
      <dgm:t>
        <a:bodyPr/>
        <a:lstStyle/>
        <a:p>
          <a:endParaRPr lang="en-US" sz="6000"/>
        </a:p>
      </dgm:t>
    </dgm:pt>
    <dgm:pt modelId="{6BA246AC-84EC-4651-A697-5CCEB50EC3E6}">
      <dgm:prSet custT="1"/>
      <dgm:spPr/>
      <dgm:t>
        <a:bodyPr/>
        <a:lstStyle/>
        <a:p>
          <a:pPr rtl="0"/>
          <a:r>
            <a:rPr lang="en-US" sz="1600"/>
            <a:t>customer satisfaction</a:t>
          </a:r>
        </a:p>
      </dgm:t>
    </dgm:pt>
    <dgm:pt modelId="{10CF0AC1-313F-48A0-8DB7-E44B07D3CD67}" type="parTrans" cxnId="{9AA43A9B-2EB3-40A4-B94B-DA7BE2169C4A}">
      <dgm:prSet/>
      <dgm:spPr/>
      <dgm:t>
        <a:bodyPr/>
        <a:lstStyle/>
        <a:p>
          <a:endParaRPr lang="en-US" sz="6000"/>
        </a:p>
      </dgm:t>
    </dgm:pt>
    <dgm:pt modelId="{EAACED29-0A36-46FD-81AC-2BC219A03FD8}" type="sibTrans" cxnId="{9AA43A9B-2EB3-40A4-B94B-DA7BE2169C4A}">
      <dgm:prSet/>
      <dgm:spPr/>
      <dgm:t>
        <a:bodyPr/>
        <a:lstStyle/>
        <a:p>
          <a:endParaRPr lang="en-US" sz="6000"/>
        </a:p>
      </dgm:t>
    </dgm:pt>
    <dgm:pt modelId="{4E9EC06F-2B78-41BB-B7FE-8387DC29E734}">
      <dgm:prSet custT="1"/>
      <dgm:spPr/>
      <dgm:t>
        <a:bodyPr/>
        <a:lstStyle/>
        <a:p>
          <a:pPr rtl="0"/>
          <a:r>
            <a:rPr lang="en-US" sz="1600"/>
            <a:t>clinical organization </a:t>
          </a:r>
        </a:p>
      </dgm:t>
    </dgm:pt>
    <dgm:pt modelId="{256CF7B5-DF34-46E2-BB7A-4260BE936DE5}" type="parTrans" cxnId="{9D1D5011-6953-41C7-9F02-A07B23FD6873}">
      <dgm:prSet/>
      <dgm:spPr/>
      <dgm:t>
        <a:bodyPr/>
        <a:lstStyle/>
        <a:p>
          <a:endParaRPr lang="en-US" sz="6000"/>
        </a:p>
      </dgm:t>
    </dgm:pt>
    <dgm:pt modelId="{4EEA1B96-E443-4B87-912E-AAD6CC63DB96}" type="sibTrans" cxnId="{9D1D5011-6953-41C7-9F02-A07B23FD6873}">
      <dgm:prSet/>
      <dgm:spPr/>
      <dgm:t>
        <a:bodyPr/>
        <a:lstStyle/>
        <a:p>
          <a:endParaRPr lang="en-US" sz="6000"/>
        </a:p>
      </dgm:t>
    </dgm:pt>
    <dgm:pt modelId="{ED4FEB3D-7019-42FB-93B7-2817D9CE06AB}">
      <dgm:prSet custT="1"/>
      <dgm:spPr/>
      <dgm:t>
        <a:bodyPr/>
        <a:lstStyle/>
        <a:p>
          <a:pPr rtl="0"/>
          <a:r>
            <a:rPr lang="en-US" sz="1600"/>
            <a:t>financial planning</a:t>
          </a:r>
        </a:p>
      </dgm:t>
    </dgm:pt>
    <dgm:pt modelId="{D4517700-FAFC-400C-B400-05969116A421}" type="parTrans" cxnId="{4EA6420F-E026-4217-B54F-5B8DD5ACA456}">
      <dgm:prSet/>
      <dgm:spPr/>
      <dgm:t>
        <a:bodyPr/>
        <a:lstStyle/>
        <a:p>
          <a:endParaRPr lang="en-US" sz="6000"/>
        </a:p>
      </dgm:t>
    </dgm:pt>
    <dgm:pt modelId="{08C4ADEE-915B-453C-93BA-86057E5C5AC0}" type="sibTrans" cxnId="{4EA6420F-E026-4217-B54F-5B8DD5ACA456}">
      <dgm:prSet/>
      <dgm:spPr/>
      <dgm:t>
        <a:bodyPr/>
        <a:lstStyle/>
        <a:p>
          <a:endParaRPr lang="en-US" sz="6000"/>
        </a:p>
      </dgm:t>
    </dgm:pt>
    <dgm:pt modelId="{E71403C0-2149-4E4D-8BC1-0E6FAD069A3D}">
      <dgm:prSet custT="1"/>
      <dgm:spPr/>
      <dgm:t>
        <a:bodyPr/>
        <a:lstStyle/>
        <a:p>
          <a:pPr rtl="0"/>
          <a:r>
            <a:rPr lang="en-US" sz="1600"/>
            <a:t>planning </a:t>
          </a:r>
        </a:p>
      </dgm:t>
    </dgm:pt>
    <dgm:pt modelId="{E36BCEC9-4A30-4E76-B015-41FFBD0F1D9D}" type="parTrans" cxnId="{B35BBD1D-6094-4545-B0B2-C8E3B652A003}">
      <dgm:prSet/>
      <dgm:spPr/>
      <dgm:t>
        <a:bodyPr/>
        <a:lstStyle/>
        <a:p>
          <a:endParaRPr lang="en-US" sz="6000"/>
        </a:p>
      </dgm:t>
    </dgm:pt>
    <dgm:pt modelId="{B8CD96B2-3CEF-40B2-9383-96DD0D8455ED}" type="sibTrans" cxnId="{B35BBD1D-6094-4545-B0B2-C8E3B652A003}">
      <dgm:prSet/>
      <dgm:spPr/>
      <dgm:t>
        <a:bodyPr/>
        <a:lstStyle/>
        <a:p>
          <a:endParaRPr lang="en-US" sz="6000"/>
        </a:p>
      </dgm:t>
    </dgm:pt>
    <dgm:pt modelId="{938D986A-89CE-4982-B9FA-1FC9A1AE5B68}">
      <dgm:prSet custT="1"/>
      <dgm:spPr/>
      <dgm:t>
        <a:bodyPr/>
        <a:lstStyle/>
        <a:p>
          <a:pPr rtl="0"/>
          <a:r>
            <a:rPr lang="en-US" sz="1600"/>
            <a:t>marketing</a:t>
          </a:r>
        </a:p>
      </dgm:t>
    </dgm:pt>
    <dgm:pt modelId="{D4F80C48-6153-49F4-A2BB-846D13BB5B50}" type="parTrans" cxnId="{40406FD9-A26C-4EA2-BBEF-FCEFEF62E6BC}">
      <dgm:prSet/>
      <dgm:spPr/>
      <dgm:t>
        <a:bodyPr/>
        <a:lstStyle/>
        <a:p>
          <a:endParaRPr lang="en-US" sz="6000"/>
        </a:p>
      </dgm:t>
    </dgm:pt>
    <dgm:pt modelId="{2EBB2A04-B389-45E0-A2B2-040447237738}" type="sibTrans" cxnId="{40406FD9-A26C-4EA2-BBEF-FCEFEF62E6BC}">
      <dgm:prSet/>
      <dgm:spPr/>
      <dgm:t>
        <a:bodyPr/>
        <a:lstStyle/>
        <a:p>
          <a:endParaRPr lang="en-US" sz="6000"/>
        </a:p>
      </dgm:t>
    </dgm:pt>
    <dgm:pt modelId="{2AC75318-7EF8-47F9-B79B-0A5493CFE18B}">
      <dgm:prSet custT="1"/>
      <dgm:spPr/>
      <dgm:t>
        <a:bodyPr/>
        <a:lstStyle/>
        <a:p>
          <a:pPr rtl="0"/>
          <a:r>
            <a:rPr lang="en-US" sz="1600"/>
            <a:t>information services</a:t>
          </a:r>
        </a:p>
      </dgm:t>
    </dgm:pt>
    <dgm:pt modelId="{07738652-EDB5-47C2-ABAD-848318C7E6D5}" type="parTrans" cxnId="{24E053C7-F715-400D-A958-E9C771A1B147}">
      <dgm:prSet/>
      <dgm:spPr/>
      <dgm:t>
        <a:bodyPr/>
        <a:lstStyle/>
        <a:p>
          <a:endParaRPr lang="en-US" sz="6000"/>
        </a:p>
      </dgm:t>
    </dgm:pt>
    <dgm:pt modelId="{B98B6FF1-4C4D-4C8D-8BF9-B2F9B30212E5}" type="sibTrans" cxnId="{24E053C7-F715-400D-A958-E9C771A1B147}">
      <dgm:prSet/>
      <dgm:spPr/>
      <dgm:t>
        <a:bodyPr/>
        <a:lstStyle/>
        <a:p>
          <a:endParaRPr lang="en-US" sz="6000"/>
        </a:p>
      </dgm:t>
    </dgm:pt>
    <dgm:pt modelId="{26A750FA-D5FB-4B73-9B11-1C3115B37FB6}">
      <dgm:prSet custT="1"/>
      <dgm:spPr/>
      <dgm:t>
        <a:bodyPr/>
        <a:lstStyle/>
        <a:p>
          <a:pPr rtl="0"/>
          <a:r>
            <a:rPr lang="en-US" sz="1600"/>
            <a:t>human resources</a:t>
          </a:r>
        </a:p>
      </dgm:t>
    </dgm:pt>
    <dgm:pt modelId="{E13CC1EB-92D1-4A32-8EB3-6DD506F2CF82}" type="parTrans" cxnId="{B3550F90-0C39-4132-804E-215B9B4B8412}">
      <dgm:prSet/>
      <dgm:spPr/>
      <dgm:t>
        <a:bodyPr/>
        <a:lstStyle/>
        <a:p>
          <a:endParaRPr lang="en-US" sz="6000"/>
        </a:p>
      </dgm:t>
    </dgm:pt>
    <dgm:pt modelId="{A74F9F17-539B-4619-9938-BAE1EEB41438}" type="sibTrans" cxnId="{B3550F90-0C39-4132-804E-215B9B4B8412}">
      <dgm:prSet/>
      <dgm:spPr/>
      <dgm:t>
        <a:bodyPr/>
        <a:lstStyle/>
        <a:p>
          <a:endParaRPr lang="en-US" sz="6000"/>
        </a:p>
      </dgm:t>
    </dgm:pt>
    <dgm:pt modelId="{53C425A1-8066-47CA-BC04-43A346A77956}">
      <dgm:prSet custT="1"/>
      <dgm:spPr/>
      <dgm:t>
        <a:bodyPr/>
        <a:lstStyle/>
        <a:p>
          <a:pPr rtl="0"/>
          <a:r>
            <a:rPr lang="en-US" sz="1600"/>
            <a:t>supplies</a:t>
          </a:r>
        </a:p>
      </dgm:t>
    </dgm:pt>
    <dgm:pt modelId="{063C33B0-806A-4A6C-9BD5-37DAA6042BDB}" type="parTrans" cxnId="{9DEA999B-D116-45B9-A5FE-278D11C8BEE7}">
      <dgm:prSet/>
      <dgm:spPr/>
      <dgm:t>
        <a:bodyPr/>
        <a:lstStyle/>
        <a:p>
          <a:endParaRPr lang="en-US" sz="6000"/>
        </a:p>
      </dgm:t>
    </dgm:pt>
    <dgm:pt modelId="{5FCB4918-0C75-42F1-93B4-DA2693142ABA}" type="sibTrans" cxnId="{9DEA999B-D116-45B9-A5FE-278D11C8BEE7}">
      <dgm:prSet/>
      <dgm:spPr/>
      <dgm:t>
        <a:bodyPr/>
        <a:lstStyle/>
        <a:p>
          <a:endParaRPr lang="en-US" sz="6000"/>
        </a:p>
      </dgm:t>
    </dgm:pt>
    <dgm:pt modelId="{C4B7AFCF-40C3-4E5C-8C92-24A11E77C0BC}" type="pres">
      <dgm:prSet presAssocID="{08A0FEFB-C996-47B9-B744-04ED074F4445}" presName="cycle" presStyleCnt="0">
        <dgm:presLayoutVars>
          <dgm:dir/>
          <dgm:resizeHandles val="exact"/>
        </dgm:presLayoutVars>
      </dgm:prSet>
      <dgm:spPr/>
    </dgm:pt>
    <dgm:pt modelId="{067D1E03-A5D6-4904-96E2-A599735B666E}" type="pres">
      <dgm:prSet presAssocID="{55379528-7A4D-4CE5-80E1-4CDCED118164}" presName="node" presStyleLbl="node1" presStyleIdx="0" presStyleCnt="11" custScaleX="169953">
        <dgm:presLayoutVars>
          <dgm:bulletEnabled val="1"/>
        </dgm:presLayoutVars>
      </dgm:prSet>
      <dgm:spPr/>
    </dgm:pt>
    <dgm:pt modelId="{A9E095E8-86C4-4654-B773-7BABF7AE832B}" type="pres">
      <dgm:prSet presAssocID="{55379528-7A4D-4CE5-80E1-4CDCED118164}" presName="spNode" presStyleCnt="0"/>
      <dgm:spPr/>
    </dgm:pt>
    <dgm:pt modelId="{3F2D42BC-BDC6-482B-AE36-3957044706DE}" type="pres">
      <dgm:prSet presAssocID="{A993D27E-B857-4214-8CA1-879B489BEB72}" presName="sibTrans" presStyleLbl="sibTrans1D1" presStyleIdx="0" presStyleCnt="11"/>
      <dgm:spPr/>
    </dgm:pt>
    <dgm:pt modelId="{EB211715-AA20-4787-8EED-950BFEBF04C4}" type="pres">
      <dgm:prSet presAssocID="{B79981A8-16A9-48C2-B748-AAE518BFB794}" presName="node" presStyleLbl="node1" presStyleIdx="1" presStyleCnt="11" custScaleX="169953">
        <dgm:presLayoutVars>
          <dgm:bulletEnabled val="1"/>
        </dgm:presLayoutVars>
      </dgm:prSet>
      <dgm:spPr/>
    </dgm:pt>
    <dgm:pt modelId="{03CFF41F-BD20-4065-B5E1-A71B8F6BA1F9}" type="pres">
      <dgm:prSet presAssocID="{B79981A8-16A9-48C2-B748-AAE518BFB794}" presName="spNode" presStyleCnt="0"/>
      <dgm:spPr/>
    </dgm:pt>
    <dgm:pt modelId="{8CCD216E-AC2A-4040-9C6C-9B5F2B6CB704}" type="pres">
      <dgm:prSet presAssocID="{DE3AA185-461D-4CAF-8AD3-089F99279A42}" presName="sibTrans" presStyleLbl="sibTrans1D1" presStyleIdx="1" presStyleCnt="11"/>
      <dgm:spPr/>
    </dgm:pt>
    <dgm:pt modelId="{E2E6FF11-6F1E-4868-8C70-68BA28F33FD9}" type="pres">
      <dgm:prSet presAssocID="{64B8C2FE-4C9D-40DD-941E-FA49A4CCE933}" presName="node" presStyleLbl="node1" presStyleIdx="2" presStyleCnt="11" custScaleX="169953">
        <dgm:presLayoutVars>
          <dgm:bulletEnabled val="1"/>
        </dgm:presLayoutVars>
      </dgm:prSet>
      <dgm:spPr/>
    </dgm:pt>
    <dgm:pt modelId="{A5D09849-093A-4E8B-BD18-81A55299A25C}" type="pres">
      <dgm:prSet presAssocID="{64B8C2FE-4C9D-40DD-941E-FA49A4CCE933}" presName="spNode" presStyleCnt="0"/>
      <dgm:spPr/>
    </dgm:pt>
    <dgm:pt modelId="{D99D6B94-9F31-4E12-B19B-77E2DD891E42}" type="pres">
      <dgm:prSet presAssocID="{9BD60F37-F04D-4253-B863-74365E073A11}" presName="sibTrans" presStyleLbl="sibTrans1D1" presStyleIdx="2" presStyleCnt="11"/>
      <dgm:spPr/>
    </dgm:pt>
    <dgm:pt modelId="{3F99F065-E09C-4E79-BB40-433A62154BC6}" type="pres">
      <dgm:prSet presAssocID="{6BA246AC-84EC-4651-A697-5CCEB50EC3E6}" presName="node" presStyleLbl="node1" presStyleIdx="3" presStyleCnt="11" custScaleX="169953">
        <dgm:presLayoutVars>
          <dgm:bulletEnabled val="1"/>
        </dgm:presLayoutVars>
      </dgm:prSet>
      <dgm:spPr/>
    </dgm:pt>
    <dgm:pt modelId="{B537E3F6-8305-424B-B3C2-755C9B9902F3}" type="pres">
      <dgm:prSet presAssocID="{6BA246AC-84EC-4651-A697-5CCEB50EC3E6}" presName="spNode" presStyleCnt="0"/>
      <dgm:spPr/>
    </dgm:pt>
    <dgm:pt modelId="{EF4CB836-FB9F-43B4-B481-844E1AAA5F32}" type="pres">
      <dgm:prSet presAssocID="{EAACED29-0A36-46FD-81AC-2BC219A03FD8}" presName="sibTrans" presStyleLbl="sibTrans1D1" presStyleIdx="3" presStyleCnt="11"/>
      <dgm:spPr/>
    </dgm:pt>
    <dgm:pt modelId="{4C5D331D-EF4C-4DDA-9459-067DA6B2D03D}" type="pres">
      <dgm:prSet presAssocID="{4E9EC06F-2B78-41BB-B7FE-8387DC29E734}" presName="node" presStyleLbl="node1" presStyleIdx="4" presStyleCnt="11" custScaleX="169953">
        <dgm:presLayoutVars>
          <dgm:bulletEnabled val="1"/>
        </dgm:presLayoutVars>
      </dgm:prSet>
      <dgm:spPr/>
    </dgm:pt>
    <dgm:pt modelId="{9300E9F9-1AAC-42CC-8D72-CBD06AE05CF6}" type="pres">
      <dgm:prSet presAssocID="{4E9EC06F-2B78-41BB-B7FE-8387DC29E734}" presName="spNode" presStyleCnt="0"/>
      <dgm:spPr/>
    </dgm:pt>
    <dgm:pt modelId="{4C493F32-81F9-41CD-9CD6-7720C8FF45FD}" type="pres">
      <dgm:prSet presAssocID="{4EEA1B96-E443-4B87-912E-AAD6CC63DB96}" presName="sibTrans" presStyleLbl="sibTrans1D1" presStyleIdx="4" presStyleCnt="11"/>
      <dgm:spPr/>
    </dgm:pt>
    <dgm:pt modelId="{036D7B14-1289-42B7-99E8-80F29FD70451}" type="pres">
      <dgm:prSet presAssocID="{ED4FEB3D-7019-42FB-93B7-2817D9CE06AB}" presName="node" presStyleLbl="node1" presStyleIdx="5" presStyleCnt="11" custScaleX="169953" custRadScaleRad="100171" custRadScaleInc="-72426">
        <dgm:presLayoutVars>
          <dgm:bulletEnabled val="1"/>
        </dgm:presLayoutVars>
      </dgm:prSet>
      <dgm:spPr/>
    </dgm:pt>
    <dgm:pt modelId="{6C5BBC36-3178-47A0-B2E3-19C61A79EA37}" type="pres">
      <dgm:prSet presAssocID="{ED4FEB3D-7019-42FB-93B7-2817D9CE06AB}" presName="spNode" presStyleCnt="0"/>
      <dgm:spPr/>
    </dgm:pt>
    <dgm:pt modelId="{8818AF25-59D6-4163-9D80-C84B9AE27241}" type="pres">
      <dgm:prSet presAssocID="{08C4ADEE-915B-453C-93BA-86057E5C5AC0}" presName="sibTrans" presStyleLbl="sibTrans1D1" presStyleIdx="5" presStyleCnt="11"/>
      <dgm:spPr/>
    </dgm:pt>
    <dgm:pt modelId="{A5F4D003-17EC-4735-8FC2-2E6C54126695}" type="pres">
      <dgm:prSet presAssocID="{E71403C0-2149-4E4D-8BC1-0E6FAD069A3D}" presName="node" presStyleLbl="node1" presStyleIdx="6" presStyleCnt="11" custScaleX="169953">
        <dgm:presLayoutVars>
          <dgm:bulletEnabled val="1"/>
        </dgm:presLayoutVars>
      </dgm:prSet>
      <dgm:spPr/>
    </dgm:pt>
    <dgm:pt modelId="{86E76A10-B0F5-4093-8586-03F23812FA79}" type="pres">
      <dgm:prSet presAssocID="{E71403C0-2149-4E4D-8BC1-0E6FAD069A3D}" presName="spNode" presStyleCnt="0"/>
      <dgm:spPr/>
    </dgm:pt>
    <dgm:pt modelId="{7CC3E8AA-C8AA-414D-99FE-B6C6311F4FBC}" type="pres">
      <dgm:prSet presAssocID="{B8CD96B2-3CEF-40B2-9383-96DD0D8455ED}" presName="sibTrans" presStyleLbl="sibTrans1D1" presStyleIdx="6" presStyleCnt="11"/>
      <dgm:spPr/>
    </dgm:pt>
    <dgm:pt modelId="{AC72C777-B4D9-4E3A-B145-96075E410025}" type="pres">
      <dgm:prSet presAssocID="{938D986A-89CE-4982-B9FA-1FC9A1AE5B68}" presName="node" presStyleLbl="node1" presStyleIdx="7" presStyleCnt="11" custScaleX="169953">
        <dgm:presLayoutVars>
          <dgm:bulletEnabled val="1"/>
        </dgm:presLayoutVars>
      </dgm:prSet>
      <dgm:spPr/>
    </dgm:pt>
    <dgm:pt modelId="{7CA81D83-071E-4504-A19E-04C1D5E891E8}" type="pres">
      <dgm:prSet presAssocID="{938D986A-89CE-4982-B9FA-1FC9A1AE5B68}" presName="spNode" presStyleCnt="0"/>
      <dgm:spPr/>
    </dgm:pt>
    <dgm:pt modelId="{FA21ABE9-6B9A-4B1F-B347-84E4A4A25EB6}" type="pres">
      <dgm:prSet presAssocID="{2EBB2A04-B389-45E0-A2B2-040447237738}" presName="sibTrans" presStyleLbl="sibTrans1D1" presStyleIdx="7" presStyleCnt="11"/>
      <dgm:spPr/>
    </dgm:pt>
    <dgm:pt modelId="{5D0BDAF5-5DCB-45B9-B867-28DED66D7C3F}" type="pres">
      <dgm:prSet presAssocID="{2AC75318-7EF8-47F9-B79B-0A5493CFE18B}" presName="node" presStyleLbl="node1" presStyleIdx="8" presStyleCnt="11" custScaleX="169953">
        <dgm:presLayoutVars>
          <dgm:bulletEnabled val="1"/>
        </dgm:presLayoutVars>
      </dgm:prSet>
      <dgm:spPr/>
    </dgm:pt>
    <dgm:pt modelId="{BC0D0115-91FD-44D5-A85F-DE96C7AEA68E}" type="pres">
      <dgm:prSet presAssocID="{2AC75318-7EF8-47F9-B79B-0A5493CFE18B}" presName="spNode" presStyleCnt="0"/>
      <dgm:spPr/>
    </dgm:pt>
    <dgm:pt modelId="{5107B0F9-06EE-48DA-8DD3-EE67073A2A51}" type="pres">
      <dgm:prSet presAssocID="{B98B6FF1-4C4D-4C8D-8BF9-B2F9B30212E5}" presName="sibTrans" presStyleLbl="sibTrans1D1" presStyleIdx="8" presStyleCnt="11"/>
      <dgm:spPr/>
    </dgm:pt>
    <dgm:pt modelId="{05515948-90D8-42DB-9C18-91BD166632A9}" type="pres">
      <dgm:prSet presAssocID="{26A750FA-D5FB-4B73-9B11-1C3115B37FB6}" presName="node" presStyleLbl="node1" presStyleIdx="9" presStyleCnt="11" custScaleX="169953">
        <dgm:presLayoutVars>
          <dgm:bulletEnabled val="1"/>
        </dgm:presLayoutVars>
      </dgm:prSet>
      <dgm:spPr/>
    </dgm:pt>
    <dgm:pt modelId="{2AC94994-2A8E-45A1-A00C-A5F42703E69B}" type="pres">
      <dgm:prSet presAssocID="{26A750FA-D5FB-4B73-9B11-1C3115B37FB6}" presName="spNode" presStyleCnt="0"/>
      <dgm:spPr/>
    </dgm:pt>
    <dgm:pt modelId="{DF5963BA-40EC-412E-B0AD-8F8721C765D6}" type="pres">
      <dgm:prSet presAssocID="{A74F9F17-539B-4619-9938-BAE1EEB41438}" presName="sibTrans" presStyleLbl="sibTrans1D1" presStyleIdx="9" presStyleCnt="11"/>
      <dgm:spPr/>
    </dgm:pt>
    <dgm:pt modelId="{09C17523-2C7C-4555-B604-BFE516D377F8}" type="pres">
      <dgm:prSet presAssocID="{53C425A1-8066-47CA-BC04-43A346A77956}" presName="node" presStyleLbl="node1" presStyleIdx="10" presStyleCnt="11" custScaleX="169953">
        <dgm:presLayoutVars>
          <dgm:bulletEnabled val="1"/>
        </dgm:presLayoutVars>
      </dgm:prSet>
      <dgm:spPr/>
    </dgm:pt>
    <dgm:pt modelId="{6CCBAB6C-1373-45BF-B590-10C3DC239E2D}" type="pres">
      <dgm:prSet presAssocID="{53C425A1-8066-47CA-BC04-43A346A77956}" presName="spNode" presStyleCnt="0"/>
      <dgm:spPr/>
    </dgm:pt>
    <dgm:pt modelId="{EB514607-200D-4567-98AF-84979BD66BD4}" type="pres">
      <dgm:prSet presAssocID="{5FCB4918-0C75-42F1-93B4-DA2693142ABA}" presName="sibTrans" presStyleLbl="sibTrans1D1" presStyleIdx="10" presStyleCnt="11"/>
      <dgm:spPr/>
    </dgm:pt>
  </dgm:ptLst>
  <dgm:cxnLst>
    <dgm:cxn modelId="{7BDC0908-9060-468C-BEE9-91E634A6971C}" type="presOf" srcId="{4E9EC06F-2B78-41BB-B7FE-8387DC29E734}" destId="{4C5D331D-EF4C-4DDA-9459-067DA6B2D03D}" srcOrd="0" destOrd="0" presId="urn:microsoft.com/office/officeart/2005/8/layout/cycle6"/>
    <dgm:cxn modelId="{4EA6420F-E026-4217-B54F-5B8DD5ACA456}" srcId="{08A0FEFB-C996-47B9-B744-04ED074F4445}" destId="{ED4FEB3D-7019-42FB-93B7-2817D9CE06AB}" srcOrd="5" destOrd="0" parTransId="{D4517700-FAFC-400C-B400-05969116A421}" sibTransId="{08C4ADEE-915B-453C-93BA-86057E5C5AC0}"/>
    <dgm:cxn modelId="{9D1D5011-6953-41C7-9F02-A07B23FD6873}" srcId="{08A0FEFB-C996-47B9-B744-04ED074F4445}" destId="{4E9EC06F-2B78-41BB-B7FE-8387DC29E734}" srcOrd="4" destOrd="0" parTransId="{256CF7B5-DF34-46E2-BB7A-4260BE936DE5}" sibTransId="{4EEA1B96-E443-4B87-912E-AAD6CC63DB96}"/>
    <dgm:cxn modelId="{023A161C-27B1-4ED8-B16F-897D7106BF59}" type="presOf" srcId="{B98B6FF1-4C4D-4C8D-8BF9-B2F9B30212E5}" destId="{5107B0F9-06EE-48DA-8DD3-EE67073A2A51}" srcOrd="0" destOrd="0" presId="urn:microsoft.com/office/officeart/2005/8/layout/cycle6"/>
    <dgm:cxn modelId="{47EC591D-25DE-4380-A6A4-59B5BF028246}" type="presOf" srcId="{08A0FEFB-C996-47B9-B744-04ED074F4445}" destId="{C4B7AFCF-40C3-4E5C-8C92-24A11E77C0BC}" srcOrd="0" destOrd="0" presId="urn:microsoft.com/office/officeart/2005/8/layout/cycle6"/>
    <dgm:cxn modelId="{B35BBD1D-6094-4545-B0B2-C8E3B652A003}" srcId="{08A0FEFB-C996-47B9-B744-04ED074F4445}" destId="{E71403C0-2149-4E4D-8BC1-0E6FAD069A3D}" srcOrd="6" destOrd="0" parTransId="{E36BCEC9-4A30-4E76-B015-41FFBD0F1D9D}" sibTransId="{B8CD96B2-3CEF-40B2-9383-96DD0D8455ED}"/>
    <dgm:cxn modelId="{09158A22-235C-4596-9115-6416C102611F}" type="presOf" srcId="{DE3AA185-461D-4CAF-8AD3-089F99279A42}" destId="{8CCD216E-AC2A-4040-9C6C-9B5F2B6CB704}" srcOrd="0" destOrd="0" presId="urn:microsoft.com/office/officeart/2005/8/layout/cycle6"/>
    <dgm:cxn modelId="{7B6F5A24-386F-45B5-829B-42788F3358CE}" type="presOf" srcId="{9BD60F37-F04D-4253-B863-74365E073A11}" destId="{D99D6B94-9F31-4E12-B19B-77E2DD891E42}" srcOrd="0" destOrd="0" presId="urn:microsoft.com/office/officeart/2005/8/layout/cycle6"/>
    <dgm:cxn modelId="{9D5CA730-644F-47E0-8C52-6277AD39BA73}" type="presOf" srcId="{2AC75318-7EF8-47F9-B79B-0A5493CFE18B}" destId="{5D0BDAF5-5DCB-45B9-B867-28DED66D7C3F}" srcOrd="0" destOrd="0" presId="urn:microsoft.com/office/officeart/2005/8/layout/cycle6"/>
    <dgm:cxn modelId="{54F07C38-FCA0-4870-B00E-387FDDE84D6A}" type="presOf" srcId="{2EBB2A04-B389-45E0-A2B2-040447237738}" destId="{FA21ABE9-6B9A-4B1F-B347-84E4A4A25EB6}" srcOrd="0" destOrd="0" presId="urn:microsoft.com/office/officeart/2005/8/layout/cycle6"/>
    <dgm:cxn modelId="{9E894E63-4324-42D1-94F6-1E0F1E801791}" srcId="{08A0FEFB-C996-47B9-B744-04ED074F4445}" destId="{55379528-7A4D-4CE5-80E1-4CDCED118164}" srcOrd="0" destOrd="0" parTransId="{A5807F52-719C-4F98-8DF4-17C8BA4CFEA8}" sibTransId="{A993D27E-B857-4214-8CA1-879B489BEB72}"/>
    <dgm:cxn modelId="{07754F47-5A72-4627-B961-25AD698B5BAD}" type="presOf" srcId="{64B8C2FE-4C9D-40DD-941E-FA49A4CCE933}" destId="{E2E6FF11-6F1E-4868-8C70-68BA28F33FD9}" srcOrd="0" destOrd="0" presId="urn:microsoft.com/office/officeart/2005/8/layout/cycle6"/>
    <dgm:cxn modelId="{98F38467-3A16-41F8-ADF4-100107AAF0F2}" type="presOf" srcId="{938D986A-89CE-4982-B9FA-1FC9A1AE5B68}" destId="{AC72C777-B4D9-4E3A-B145-96075E410025}" srcOrd="0" destOrd="0" presId="urn:microsoft.com/office/officeart/2005/8/layout/cycle6"/>
    <dgm:cxn modelId="{9DAD9C69-A674-4EE7-9C95-A80E1AF2FE1E}" type="presOf" srcId="{55379528-7A4D-4CE5-80E1-4CDCED118164}" destId="{067D1E03-A5D6-4904-96E2-A599735B666E}" srcOrd="0" destOrd="0" presId="urn:microsoft.com/office/officeart/2005/8/layout/cycle6"/>
    <dgm:cxn modelId="{8FCC8D72-CB8C-42AB-8539-E5B827405DCB}" type="presOf" srcId="{A74F9F17-539B-4619-9938-BAE1EEB41438}" destId="{DF5963BA-40EC-412E-B0AD-8F8721C765D6}" srcOrd="0" destOrd="0" presId="urn:microsoft.com/office/officeart/2005/8/layout/cycle6"/>
    <dgm:cxn modelId="{42B99B81-0EFB-48ED-B866-0788F2AEBF7D}" type="presOf" srcId="{08C4ADEE-915B-453C-93BA-86057E5C5AC0}" destId="{8818AF25-59D6-4163-9D80-C84B9AE27241}" srcOrd="0" destOrd="0" presId="urn:microsoft.com/office/officeart/2005/8/layout/cycle6"/>
    <dgm:cxn modelId="{97A6CA8E-A027-491C-A5D9-BA5DB3590223}" srcId="{08A0FEFB-C996-47B9-B744-04ED074F4445}" destId="{64B8C2FE-4C9D-40DD-941E-FA49A4CCE933}" srcOrd="2" destOrd="0" parTransId="{3DE4BCDB-1743-4FD6-B20D-9CDF977587A0}" sibTransId="{9BD60F37-F04D-4253-B863-74365E073A11}"/>
    <dgm:cxn modelId="{B3550F90-0C39-4132-804E-215B9B4B8412}" srcId="{08A0FEFB-C996-47B9-B744-04ED074F4445}" destId="{26A750FA-D5FB-4B73-9B11-1C3115B37FB6}" srcOrd="9" destOrd="0" parTransId="{E13CC1EB-92D1-4A32-8EB3-6DD506F2CF82}" sibTransId="{A74F9F17-539B-4619-9938-BAE1EEB41438}"/>
    <dgm:cxn modelId="{9AA43A9B-2EB3-40A4-B94B-DA7BE2169C4A}" srcId="{08A0FEFB-C996-47B9-B744-04ED074F4445}" destId="{6BA246AC-84EC-4651-A697-5CCEB50EC3E6}" srcOrd="3" destOrd="0" parTransId="{10CF0AC1-313F-48A0-8DB7-E44B07D3CD67}" sibTransId="{EAACED29-0A36-46FD-81AC-2BC219A03FD8}"/>
    <dgm:cxn modelId="{9DEA999B-D116-45B9-A5FE-278D11C8BEE7}" srcId="{08A0FEFB-C996-47B9-B744-04ED074F4445}" destId="{53C425A1-8066-47CA-BC04-43A346A77956}" srcOrd="10" destOrd="0" parTransId="{063C33B0-806A-4A6C-9BD5-37DAA6042BDB}" sibTransId="{5FCB4918-0C75-42F1-93B4-DA2693142ABA}"/>
    <dgm:cxn modelId="{6CEC72A2-6851-49B6-A10D-61D1BB4E9471}" type="presOf" srcId="{E71403C0-2149-4E4D-8BC1-0E6FAD069A3D}" destId="{A5F4D003-17EC-4735-8FC2-2E6C54126695}" srcOrd="0" destOrd="0" presId="urn:microsoft.com/office/officeart/2005/8/layout/cycle6"/>
    <dgm:cxn modelId="{2DB524AC-E224-4EB4-BC58-EE11BC38C04F}" type="presOf" srcId="{4EEA1B96-E443-4B87-912E-AAD6CC63DB96}" destId="{4C493F32-81F9-41CD-9CD6-7720C8FF45FD}" srcOrd="0" destOrd="0" presId="urn:microsoft.com/office/officeart/2005/8/layout/cycle6"/>
    <dgm:cxn modelId="{3C0669B2-2B2F-4DC8-A506-554B7096A215}" type="presOf" srcId="{B79981A8-16A9-48C2-B748-AAE518BFB794}" destId="{EB211715-AA20-4787-8EED-950BFEBF04C4}" srcOrd="0" destOrd="0" presId="urn:microsoft.com/office/officeart/2005/8/layout/cycle6"/>
    <dgm:cxn modelId="{4B2A09B3-0A80-400E-A473-3E166C99998D}" srcId="{08A0FEFB-C996-47B9-B744-04ED074F4445}" destId="{B79981A8-16A9-48C2-B748-AAE518BFB794}" srcOrd="1" destOrd="0" parTransId="{81743A1B-2F12-4F5D-8464-06DA6F0E0565}" sibTransId="{DE3AA185-461D-4CAF-8AD3-089F99279A42}"/>
    <dgm:cxn modelId="{F529A5B6-FAD5-4A40-9EAF-0A12CC4D410C}" type="presOf" srcId="{B8CD96B2-3CEF-40B2-9383-96DD0D8455ED}" destId="{7CC3E8AA-C8AA-414D-99FE-B6C6311F4FBC}" srcOrd="0" destOrd="0" presId="urn:microsoft.com/office/officeart/2005/8/layout/cycle6"/>
    <dgm:cxn modelId="{BF45A4C4-808A-4237-AD25-F21A1D68E716}" type="presOf" srcId="{EAACED29-0A36-46FD-81AC-2BC219A03FD8}" destId="{EF4CB836-FB9F-43B4-B481-844E1AAA5F32}" srcOrd="0" destOrd="0" presId="urn:microsoft.com/office/officeart/2005/8/layout/cycle6"/>
    <dgm:cxn modelId="{24E053C7-F715-400D-A958-E9C771A1B147}" srcId="{08A0FEFB-C996-47B9-B744-04ED074F4445}" destId="{2AC75318-7EF8-47F9-B79B-0A5493CFE18B}" srcOrd="8" destOrd="0" parTransId="{07738652-EDB5-47C2-ABAD-848318C7E6D5}" sibTransId="{B98B6FF1-4C4D-4C8D-8BF9-B2F9B30212E5}"/>
    <dgm:cxn modelId="{519437D6-CB5B-4C66-8DAF-8863A566AEAF}" type="presOf" srcId="{ED4FEB3D-7019-42FB-93B7-2817D9CE06AB}" destId="{036D7B14-1289-42B7-99E8-80F29FD70451}" srcOrd="0" destOrd="0" presId="urn:microsoft.com/office/officeart/2005/8/layout/cycle6"/>
    <dgm:cxn modelId="{7F8A05D7-1204-41D8-940D-5F8F5F4EDFB1}" type="presOf" srcId="{A993D27E-B857-4214-8CA1-879B489BEB72}" destId="{3F2D42BC-BDC6-482B-AE36-3957044706DE}" srcOrd="0" destOrd="0" presId="urn:microsoft.com/office/officeart/2005/8/layout/cycle6"/>
    <dgm:cxn modelId="{40406FD9-A26C-4EA2-BBEF-FCEFEF62E6BC}" srcId="{08A0FEFB-C996-47B9-B744-04ED074F4445}" destId="{938D986A-89CE-4982-B9FA-1FC9A1AE5B68}" srcOrd="7" destOrd="0" parTransId="{D4F80C48-6153-49F4-A2BB-846D13BB5B50}" sibTransId="{2EBB2A04-B389-45E0-A2B2-040447237738}"/>
    <dgm:cxn modelId="{4A6885DB-331E-4B69-8763-692951A35671}" type="presOf" srcId="{26A750FA-D5FB-4B73-9B11-1C3115B37FB6}" destId="{05515948-90D8-42DB-9C18-91BD166632A9}" srcOrd="0" destOrd="0" presId="urn:microsoft.com/office/officeart/2005/8/layout/cycle6"/>
    <dgm:cxn modelId="{238401DC-9F7E-487E-A046-20EDC3CFBBC1}" type="presOf" srcId="{5FCB4918-0C75-42F1-93B4-DA2693142ABA}" destId="{EB514607-200D-4567-98AF-84979BD66BD4}" srcOrd="0" destOrd="0" presId="urn:microsoft.com/office/officeart/2005/8/layout/cycle6"/>
    <dgm:cxn modelId="{5A3FFDE1-3A14-4122-BE68-D5EC7501558E}" type="presOf" srcId="{53C425A1-8066-47CA-BC04-43A346A77956}" destId="{09C17523-2C7C-4555-B604-BFE516D377F8}" srcOrd="0" destOrd="0" presId="urn:microsoft.com/office/officeart/2005/8/layout/cycle6"/>
    <dgm:cxn modelId="{754682ED-73E8-470D-A695-BB82900E3558}" type="presOf" srcId="{6BA246AC-84EC-4651-A697-5CCEB50EC3E6}" destId="{3F99F065-E09C-4E79-BB40-433A62154BC6}" srcOrd="0" destOrd="0" presId="urn:microsoft.com/office/officeart/2005/8/layout/cycle6"/>
    <dgm:cxn modelId="{A682D3C5-F2A2-48F1-8B90-B2CEEAF3D6AE}" type="presParOf" srcId="{C4B7AFCF-40C3-4E5C-8C92-24A11E77C0BC}" destId="{067D1E03-A5D6-4904-96E2-A599735B666E}" srcOrd="0" destOrd="0" presId="urn:microsoft.com/office/officeart/2005/8/layout/cycle6"/>
    <dgm:cxn modelId="{F71CCA32-BCB0-401C-A5D0-E71502722E9C}" type="presParOf" srcId="{C4B7AFCF-40C3-4E5C-8C92-24A11E77C0BC}" destId="{A9E095E8-86C4-4654-B773-7BABF7AE832B}" srcOrd="1" destOrd="0" presId="urn:microsoft.com/office/officeart/2005/8/layout/cycle6"/>
    <dgm:cxn modelId="{04487B05-42BE-4812-8791-F6130F34B171}" type="presParOf" srcId="{C4B7AFCF-40C3-4E5C-8C92-24A11E77C0BC}" destId="{3F2D42BC-BDC6-482B-AE36-3957044706DE}" srcOrd="2" destOrd="0" presId="urn:microsoft.com/office/officeart/2005/8/layout/cycle6"/>
    <dgm:cxn modelId="{F0ED5911-0727-4246-BD6B-5E526F99692F}" type="presParOf" srcId="{C4B7AFCF-40C3-4E5C-8C92-24A11E77C0BC}" destId="{EB211715-AA20-4787-8EED-950BFEBF04C4}" srcOrd="3" destOrd="0" presId="urn:microsoft.com/office/officeart/2005/8/layout/cycle6"/>
    <dgm:cxn modelId="{0551BB58-BEC0-4974-8903-83DC11F2490F}" type="presParOf" srcId="{C4B7AFCF-40C3-4E5C-8C92-24A11E77C0BC}" destId="{03CFF41F-BD20-4065-B5E1-A71B8F6BA1F9}" srcOrd="4" destOrd="0" presId="urn:microsoft.com/office/officeart/2005/8/layout/cycle6"/>
    <dgm:cxn modelId="{ED832D6B-14DB-4B83-863A-DBF2A0A8AA34}" type="presParOf" srcId="{C4B7AFCF-40C3-4E5C-8C92-24A11E77C0BC}" destId="{8CCD216E-AC2A-4040-9C6C-9B5F2B6CB704}" srcOrd="5" destOrd="0" presId="urn:microsoft.com/office/officeart/2005/8/layout/cycle6"/>
    <dgm:cxn modelId="{04D41881-E7AF-40A3-BDAD-CFC87904BDC6}" type="presParOf" srcId="{C4B7AFCF-40C3-4E5C-8C92-24A11E77C0BC}" destId="{E2E6FF11-6F1E-4868-8C70-68BA28F33FD9}" srcOrd="6" destOrd="0" presId="urn:microsoft.com/office/officeart/2005/8/layout/cycle6"/>
    <dgm:cxn modelId="{E8DC4DA2-7C85-4792-AC72-D1AE5EE95387}" type="presParOf" srcId="{C4B7AFCF-40C3-4E5C-8C92-24A11E77C0BC}" destId="{A5D09849-093A-4E8B-BD18-81A55299A25C}" srcOrd="7" destOrd="0" presId="urn:microsoft.com/office/officeart/2005/8/layout/cycle6"/>
    <dgm:cxn modelId="{1E0789C4-80B5-47FE-88EF-CA8176036A9D}" type="presParOf" srcId="{C4B7AFCF-40C3-4E5C-8C92-24A11E77C0BC}" destId="{D99D6B94-9F31-4E12-B19B-77E2DD891E42}" srcOrd="8" destOrd="0" presId="urn:microsoft.com/office/officeart/2005/8/layout/cycle6"/>
    <dgm:cxn modelId="{6DF3EEB4-FA14-4C33-8E50-B30E2555D181}" type="presParOf" srcId="{C4B7AFCF-40C3-4E5C-8C92-24A11E77C0BC}" destId="{3F99F065-E09C-4E79-BB40-433A62154BC6}" srcOrd="9" destOrd="0" presId="urn:microsoft.com/office/officeart/2005/8/layout/cycle6"/>
    <dgm:cxn modelId="{B1E251C9-B672-4A51-9C15-ED461FC07648}" type="presParOf" srcId="{C4B7AFCF-40C3-4E5C-8C92-24A11E77C0BC}" destId="{B537E3F6-8305-424B-B3C2-755C9B9902F3}" srcOrd="10" destOrd="0" presId="urn:microsoft.com/office/officeart/2005/8/layout/cycle6"/>
    <dgm:cxn modelId="{6B1D3E8E-3582-42F7-A9B1-894AC9764A9B}" type="presParOf" srcId="{C4B7AFCF-40C3-4E5C-8C92-24A11E77C0BC}" destId="{EF4CB836-FB9F-43B4-B481-844E1AAA5F32}" srcOrd="11" destOrd="0" presId="urn:microsoft.com/office/officeart/2005/8/layout/cycle6"/>
    <dgm:cxn modelId="{21AE612D-158A-45B6-BFC0-6A9FF56E1131}" type="presParOf" srcId="{C4B7AFCF-40C3-4E5C-8C92-24A11E77C0BC}" destId="{4C5D331D-EF4C-4DDA-9459-067DA6B2D03D}" srcOrd="12" destOrd="0" presId="urn:microsoft.com/office/officeart/2005/8/layout/cycle6"/>
    <dgm:cxn modelId="{BB47FCAC-3E08-4D5A-B682-A76D1D17390D}" type="presParOf" srcId="{C4B7AFCF-40C3-4E5C-8C92-24A11E77C0BC}" destId="{9300E9F9-1AAC-42CC-8D72-CBD06AE05CF6}" srcOrd="13" destOrd="0" presId="urn:microsoft.com/office/officeart/2005/8/layout/cycle6"/>
    <dgm:cxn modelId="{01019E0E-7459-46C6-B542-16042F89A26D}" type="presParOf" srcId="{C4B7AFCF-40C3-4E5C-8C92-24A11E77C0BC}" destId="{4C493F32-81F9-41CD-9CD6-7720C8FF45FD}" srcOrd="14" destOrd="0" presId="urn:microsoft.com/office/officeart/2005/8/layout/cycle6"/>
    <dgm:cxn modelId="{42ED4D9B-423B-4D41-B3A6-26AB3E483C44}" type="presParOf" srcId="{C4B7AFCF-40C3-4E5C-8C92-24A11E77C0BC}" destId="{036D7B14-1289-42B7-99E8-80F29FD70451}" srcOrd="15" destOrd="0" presId="urn:microsoft.com/office/officeart/2005/8/layout/cycle6"/>
    <dgm:cxn modelId="{6EA4B7CD-85D2-435D-968A-3EBEA8541B96}" type="presParOf" srcId="{C4B7AFCF-40C3-4E5C-8C92-24A11E77C0BC}" destId="{6C5BBC36-3178-47A0-B2E3-19C61A79EA37}" srcOrd="16" destOrd="0" presId="urn:microsoft.com/office/officeart/2005/8/layout/cycle6"/>
    <dgm:cxn modelId="{ABC06209-AA1F-4104-8C4E-3150FD7E477A}" type="presParOf" srcId="{C4B7AFCF-40C3-4E5C-8C92-24A11E77C0BC}" destId="{8818AF25-59D6-4163-9D80-C84B9AE27241}" srcOrd="17" destOrd="0" presId="urn:microsoft.com/office/officeart/2005/8/layout/cycle6"/>
    <dgm:cxn modelId="{1FFACB00-94E8-418E-AF47-F9A3E4F5C8FA}" type="presParOf" srcId="{C4B7AFCF-40C3-4E5C-8C92-24A11E77C0BC}" destId="{A5F4D003-17EC-4735-8FC2-2E6C54126695}" srcOrd="18" destOrd="0" presId="urn:microsoft.com/office/officeart/2005/8/layout/cycle6"/>
    <dgm:cxn modelId="{4E4F8028-3F62-4D35-A04C-ADABA7D89FDB}" type="presParOf" srcId="{C4B7AFCF-40C3-4E5C-8C92-24A11E77C0BC}" destId="{86E76A10-B0F5-4093-8586-03F23812FA79}" srcOrd="19" destOrd="0" presId="urn:microsoft.com/office/officeart/2005/8/layout/cycle6"/>
    <dgm:cxn modelId="{4A363475-AE07-404E-9506-3851F245B012}" type="presParOf" srcId="{C4B7AFCF-40C3-4E5C-8C92-24A11E77C0BC}" destId="{7CC3E8AA-C8AA-414D-99FE-B6C6311F4FBC}" srcOrd="20" destOrd="0" presId="urn:microsoft.com/office/officeart/2005/8/layout/cycle6"/>
    <dgm:cxn modelId="{4C05F4B8-BE68-426E-8D71-CAC0A6A85F8A}" type="presParOf" srcId="{C4B7AFCF-40C3-4E5C-8C92-24A11E77C0BC}" destId="{AC72C777-B4D9-4E3A-B145-96075E410025}" srcOrd="21" destOrd="0" presId="urn:microsoft.com/office/officeart/2005/8/layout/cycle6"/>
    <dgm:cxn modelId="{F75AFB61-E2BC-47E9-98DB-C4B44DBADC77}" type="presParOf" srcId="{C4B7AFCF-40C3-4E5C-8C92-24A11E77C0BC}" destId="{7CA81D83-071E-4504-A19E-04C1D5E891E8}" srcOrd="22" destOrd="0" presId="urn:microsoft.com/office/officeart/2005/8/layout/cycle6"/>
    <dgm:cxn modelId="{4BA05580-51B8-403C-A0F7-514E466CF30E}" type="presParOf" srcId="{C4B7AFCF-40C3-4E5C-8C92-24A11E77C0BC}" destId="{FA21ABE9-6B9A-4B1F-B347-84E4A4A25EB6}" srcOrd="23" destOrd="0" presId="urn:microsoft.com/office/officeart/2005/8/layout/cycle6"/>
    <dgm:cxn modelId="{62B4F736-7A21-49BB-8D45-3A74262EAF8F}" type="presParOf" srcId="{C4B7AFCF-40C3-4E5C-8C92-24A11E77C0BC}" destId="{5D0BDAF5-5DCB-45B9-B867-28DED66D7C3F}" srcOrd="24" destOrd="0" presId="urn:microsoft.com/office/officeart/2005/8/layout/cycle6"/>
    <dgm:cxn modelId="{64BF0B02-5527-412E-95A5-9B76F537EAD1}" type="presParOf" srcId="{C4B7AFCF-40C3-4E5C-8C92-24A11E77C0BC}" destId="{BC0D0115-91FD-44D5-A85F-DE96C7AEA68E}" srcOrd="25" destOrd="0" presId="urn:microsoft.com/office/officeart/2005/8/layout/cycle6"/>
    <dgm:cxn modelId="{E91C679B-37C9-48CB-B903-DDB267084105}" type="presParOf" srcId="{C4B7AFCF-40C3-4E5C-8C92-24A11E77C0BC}" destId="{5107B0F9-06EE-48DA-8DD3-EE67073A2A51}" srcOrd="26" destOrd="0" presId="urn:microsoft.com/office/officeart/2005/8/layout/cycle6"/>
    <dgm:cxn modelId="{5D7EE4FA-7A62-4E7B-AEA2-8ED7F03E6173}" type="presParOf" srcId="{C4B7AFCF-40C3-4E5C-8C92-24A11E77C0BC}" destId="{05515948-90D8-42DB-9C18-91BD166632A9}" srcOrd="27" destOrd="0" presId="urn:microsoft.com/office/officeart/2005/8/layout/cycle6"/>
    <dgm:cxn modelId="{CA21185F-47B1-4FB2-8945-7A9C6962A728}" type="presParOf" srcId="{C4B7AFCF-40C3-4E5C-8C92-24A11E77C0BC}" destId="{2AC94994-2A8E-45A1-A00C-A5F42703E69B}" srcOrd="28" destOrd="0" presId="urn:microsoft.com/office/officeart/2005/8/layout/cycle6"/>
    <dgm:cxn modelId="{9D14A864-8E73-4B25-A9D4-88A46E75CC63}" type="presParOf" srcId="{C4B7AFCF-40C3-4E5C-8C92-24A11E77C0BC}" destId="{DF5963BA-40EC-412E-B0AD-8F8721C765D6}" srcOrd="29" destOrd="0" presId="urn:microsoft.com/office/officeart/2005/8/layout/cycle6"/>
    <dgm:cxn modelId="{8BA10D9F-C70F-4F8F-BD87-38C0958A273B}" type="presParOf" srcId="{C4B7AFCF-40C3-4E5C-8C92-24A11E77C0BC}" destId="{09C17523-2C7C-4555-B604-BFE516D377F8}" srcOrd="30" destOrd="0" presId="urn:microsoft.com/office/officeart/2005/8/layout/cycle6"/>
    <dgm:cxn modelId="{F4DCDED7-08A6-4391-8118-E846C6640155}" type="presParOf" srcId="{C4B7AFCF-40C3-4E5C-8C92-24A11E77C0BC}" destId="{6CCBAB6C-1373-45BF-B590-10C3DC239E2D}" srcOrd="31" destOrd="0" presId="urn:microsoft.com/office/officeart/2005/8/layout/cycle6"/>
    <dgm:cxn modelId="{853B3376-31B9-44E8-9B22-A61813D938D6}" type="presParOf" srcId="{C4B7AFCF-40C3-4E5C-8C92-24A11E77C0BC}" destId="{EB514607-200D-4567-98AF-84979BD66BD4}" srcOrd="32"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C3A5D51-3D77-4D24-8A3B-FBC62A27CB08}" type="doc">
      <dgm:prSet loTypeId="urn:microsoft.com/office/officeart/2005/8/layout/venn1" loCatId="relationship" qsTypeId="urn:microsoft.com/office/officeart/2005/8/quickstyle/simple1" qsCatId="simple" csTypeId="urn:microsoft.com/office/officeart/2005/8/colors/colorful1" csCatId="colorful" phldr="1"/>
      <dgm:spPr/>
      <dgm:t>
        <a:bodyPr/>
        <a:lstStyle/>
        <a:p>
          <a:endParaRPr lang="en-US"/>
        </a:p>
      </dgm:t>
    </dgm:pt>
    <dgm:pt modelId="{659121E7-01B1-4DCE-97FC-6F4CCCE8979B}">
      <dgm:prSet custT="1"/>
      <dgm:spPr/>
      <dgm:t>
        <a:bodyPr/>
        <a:lstStyle/>
        <a:p>
          <a:pPr rtl="0"/>
          <a:r>
            <a:rPr lang="en-US" sz="1800" b="1" dirty="0"/>
            <a:t>Championship Processes</a:t>
          </a:r>
        </a:p>
      </dgm:t>
    </dgm:pt>
    <dgm:pt modelId="{06B59CB4-DA71-429A-86E9-2A7775DB30D8}" type="parTrans" cxnId="{9B5B272D-310F-4F69-AD6D-E397AD64E404}">
      <dgm:prSet/>
      <dgm:spPr/>
      <dgm:t>
        <a:bodyPr/>
        <a:lstStyle/>
        <a:p>
          <a:endParaRPr lang="en-US" sz="2000" b="1" dirty="0"/>
        </a:p>
      </dgm:t>
    </dgm:pt>
    <dgm:pt modelId="{9E025365-9814-4E77-A0F8-D2518970F8BC}" type="sibTrans" cxnId="{9B5B272D-310F-4F69-AD6D-E397AD64E404}">
      <dgm:prSet/>
      <dgm:spPr/>
      <dgm:t>
        <a:bodyPr/>
        <a:lstStyle/>
        <a:p>
          <a:endParaRPr lang="en-US" sz="2000" b="1" dirty="0"/>
        </a:p>
      </dgm:t>
    </dgm:pt>
    <dgm:pt modelId="{D28C9945-112D-444D-91BA-E54924DEC9CE}" type="pres">
      <dgm:prSet presAssocID="{7C3A5D51-3D77-4D24-8A3B-FBC62A27CB08}" presName="compositeShape" presStyleCnt="0">
        <dgm:presLayoutVars>
          <dgm:chMax val="7"/>
          <dgm:dir/>
          <dgm:resizeHandles val="exact"/>
        </dgm:presLayoutVars>
      </dgm:prSet>
      <dgm:spPr/>
    </dgm:pt>
    <dgm:pt modelId="{ABFA5036-5EEE-4704-8345-C6A21FF8055F}" type="pres">
      <dgm:prSet presAssocID="{659121E7-01B1-4DCE-97FC-6F4CCCE8979B}" presName="circ1TxSh" presStyleLbl="vennNode1" presStyleIdx="0" presStyleCnt="1" custScaleX="117391"/>
      <dgm:spPr/>
    </dgm:pt>
  </dgm:ptLst>
  <dgm:cxnLst>
    <dgm:cxn modelId="{2E6C862A-7394-4774-9C90-3E81CE02807D}" type="presOf" srcId="{659121E7-01B1-4DCE-97FC-6F4CCCE8979B}" destId="{ABFA5036-5EEE-4704-8345-C6A21FF8055F}" srcOrd="0" destOrd="0" presId="urn:microsoft.com/office/officeart/2005/8/layout/venn1"/>
    <dgm:cxn modelId="{9B5B272D-310F-4F69-AD6D-E397AD64E404}" srcId="{7C3A5D51-3D77-4D24-8A3B-FBC62A27CB08}" destId="{659121E7-01B1-4DCE-97FC-6F4CCCE8979B}" srcOrd="0" destOrd="0" parTransId="{06B59CB4-DA71-429A-86E9-2A7775DB30D8}" sibTransId="{9E025365-9814-4E77-A0F8-D2518970F8BC}"/>
    <dgm:cxn modelId="{1AC23BE1-BC3B-4359-AF1B-B80396656A1D}" type="presOf" srcId="{7C3A5D51-3D77-4D24-8A3B-FBC62A27CB08}" destId="{D28C9945-112D-444D-91BA-E54924DEC9CE}" srcOrd="0" destOrd="0" presId="urn:microsoft.com/office/officeart/2005/8/layout/venn1"/>
    <dgm:cxn modelId="{1DEFC796-6E10-4F49-8BDB-79074FE788A9}" type="presParOf" srcId="{D28C9945-112D-444D-91BA-E54924DEC9CE}" destId="{ABFA5036-5EEE-4704-8345-C6A21FF8055F}" srcOrd="0" destOrd="0" presId="urn:microsoft.com/office/officeart/2005/8/layout/ven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2C3C7CB3-CED5-42EE-99BA-DC97DE372B2D}" type="doc">
      <dgm:prSet loTypeId="urn:microsoft.com/office/officeart/2008/layout/LinedList" loCatId="hierarchy" qsTypeId="urn:microsoft.com/office/officeart/2005/8/quickstyle/simple1" qsCatId="simple" csTypeId="urn:microsoft.com/office/officeart/2005/8/colors/accent6_4" csCatId="accent6"/>
      <dgm:spPr/>
      <dgm:t>
        <a:bodyPr/>
        <a:lstStyle/>
        <a:p>
          <a:endParaRPr lang="en-US"/>
        </a:p>
      </dgm:t>
    </dgm:pt>
    <dgm:pt modelId="{E621DEB2-37D3-496F-87C7-72066FE502B6}">
      <dgm:prSet custT="1"/>
      <dgm:spPr/>
      <dgm:t>
        <a:bodyPr/>
        <a:lstStyle/>
        <a:p>
          <a:pPr algn="just" rtl="0"/>
          <a:r>
            <a:rPr lang="en-US" sz="1800" dirty="0" err="1"/>
            <a:t>Ginter</a:t>
          </a:r>
          <a:r>
            <a:rPr lang="en-US" sz="1800" dirty="0"/>
            <a:t>, Swayne, and Duncan (2002) describes five key steps in the performance management process: </a:t>
          </a:r>
        </a:p>
      </dgm:t>
    </dgm:pt>
    <dgm:pt modelId="{C660B979-440B-4B39-BC7C-62E4623300B3}" type="parTrans" cxnId="{9FDA809F-4580-4346-A2D7-81C9C90F1FA8}">
      <dgm:prSet/>
      <dgm:spPr/>
      <dgm:t>
        <a:bodyPr/>
        <a:lstStyle/>
        <a:p>
          <a:pPr algn="just"/>
          <a:endParaRPr lang="en-US" sz="2400"/>
        </a:p>
      </dgm:t>
    </dgm:pt>
    <dgm:pt modelId="{BB7B8A0E-324E-4A42-AFAC-5BDF8F6FD9CD}" type="sibTrans" cxnId="{9FDA809F-4580-4346-A2D7-81C9C90F1FA8}">
      <dgm:prSet/>
      <dgm:spPr/>
      <dgm:t>
        <a:bodyPr/>
        <a:lstStyle/>
        <a:p>
          <a:pPr algn="just"/>
          <a:endParaRPr lang="en-US" sz="2400"/>
        </a:p>
      </dgm:t>
    </dgm:pt>
    <dgm:pt modelId="{6014971B-DEE7-48E9-8F01-ACBDA67EB4AC}">
      <dgm:prSet custT="1"/>
      <dgm:spPr/>
      <dgm:t>
        <a:bodyPr/>
        <a:lstStyle/>
        <a:p>
          <a:pPr algn="just" rtl="0"/>
          <a:r>
            <a:rPr lang="en-US" sz="1800"/>
            <a:t>set objectives, </a:t>
          </a:r>
        </a:p>
      </dgm:t>
    </dgm:pt>
    <dgm:pt modelId="{C1D80C5E-CB9C-4AAE-839F-A4E14EB1F8DA}" type="parTrans" cxnId="{28625667-0EB1-43B9-A4B2-039155C7DC25}">
      <dgm:prSet/>
      <dgm:spPr/>
      <dgm:t>
        <a:bodyPr/>
        <a:lstStyle/>
        <a:p>
          <a:pPr algn="just"/>
          <a:endParaRPr lang="en-US" sz="2400"/>
        </a:p>
      </dgm:t>
    </dgm:pt>
    <dgm:pt modelId="{6AA527BC-4D76-4F33-9BF2-884DFDC5D0EA}" type="sibTrans" cxnId="{28625667-0EB1-43B9-A4B2-039155C7DC25}">
      <dgm:prSet/>
      <dgm:spPr/>
      <dgm:t>
        <a:bodyPr/>
        <a:lstStyle/>
        <a:p>
          <a:pPr algn="just"/>
          <a:endParaRPr lang="en-US" sz="2400"/>
        </a:p>
      </dgm:t>
    </dgm:pt>
    <dgm:pt modelId="{E6E65060-E4DE-415E-B31F-85D1862D3AF6}">
      <dgm:prSet custT="1"/>
      <dgm:spPr/>
      <dgm:t>
        <a:bodyPr/>
        <a:lstStyle/>
        <a:p>
          <a:pPr algn="just" rtl="0"/>
          <a:r>
            <a:rPr lang="en-US" sz="1800"/>
            <a:t>measure performance,</a:t>
          </a:r>
        </a:p>
      </dgm:t>
    </dgm:pt>
    <dgm:pt modelId="{F084E870-5CFF-4D8C-8760-A863D1488A38}" type="parTrans" cxnId="{9B855F83-EEA6-45F7-8F51-E5E7CF2EB0A1}">
      <dgm:prSet/>
      <dgm:spPr/>
      <dgm:t>
        <a:bodyPr/>
        <a:lstStyle/>
        <a:p>
          <a:pPr algn="just"/>
          <a:endParaRPr lang="en-US" sz="2400"/>
        </a:p>
      </dgm:t>
    </dgm:pt>
    <dgm:pt modelId="{A0CE21BA-DC46-46E4-8458-F50DEC1D988D}" type="sibTrans" cxnId="{9B855F83-EEA6-45F7-8F51-E5E7CF2EB0A1}">
      <dgm:prSet/>
      <dgm:spPr/>
      <dgm:t>
        <a:bodyPr/>
        <a:lstStyle/>
        <a:p>
          <a:pPr algn="just"/>
          <a:endParaRPr lang="en-US" sz="2400"/>
        </a:p>
      </dgm:t>
    </dgm:pt>
    <dgm:pt modelId="{7B4A2D59-90F2-4BBD-8095-C1668E11B21A}">
      <dgm:prSet custT="1"/>
      <dgm:spPr/>
      <dgm:t>
        <a:bodyPr/>
        <a:lstStyle/>
        <a:p>
          <a:pPr algn="just" rtl="0"/>
          <a:r>
            <a:rPr lang="en-US" sz="1800"/>
            <a:t>compare performance with objectives, </a:t>
          </a:r>
        </a:p>
      </dgm:t>
    </dgm:pt>
    <dgm:pt modelId="{9DD6079C-12E8-4FF1-9A08-BF508CF317CA}" type="parTrans" cxnId="{725B0FBC-91D4-4CCB-B308-E954B69A1DFB}">
      <dgm:prSet/>
      <dgm:spPr/>
      <dgm:t>
        <a:bodyPr/>
        <a:lstStyle/>
        <a:p>
          <a:pPr algn="just"/>
          <a:endParaRPr lang="en-US" sz="2400"/>
        </a:p>
      </dgm:t>
    </dgm:pt>
    <dgm:pt modelId="{B4FFE8AC-EEA3-4C73-A74E-C2DFEC44AA27}" type="sibTrans" cxnId="{725B0FBC-91D4-4CCB-B308-E954B69A1DFB}">
      <dgm:prSet/>
      <dgm:spPr/>
      <dgm:t>
        <a:bodyPr/>
        <a:lstStyle/>
        <a:p>
          <a:pPr algn="just"/>
          <a:endParaRPr lang="en-US" sz="2400"/>
        </a:p>
      </dgm:t>
    </dgm:pt>
    <dgm:pt modelId="{092A2015-FCC5-4BD2-A973-FD5558BB32D9}">
      <dgm:prSet custT="1"/>
      <dgm:spPr/>
      <dgm:t>
        <a:bodyPr/>
        <a:lstStyle/>
        <a:p>
          <a:pPr algn="just" rtl="0"/>
          <a:r>
            <a:rPr lang="en-US" sz="1800" dirty="0"/>
            <a:t>determine reasons for deviation, </a:t>
          </a:r>
        </a:p>
      </dgm:t>
    </dgm:pt>
    <dgm:pt modelId="{2FCF5C7F-F57D-4BF7-941E-8FCD4FA0A47E}" type="parTrans" cxnId="{9ABA6BC8-1B8D-445F-802C-E2E6DA20BC62}">
      <dgm:prSet/>
      <dgm:spPr/>
      <dgm:t>
        <a:bodyPr/>
        <a:lstStyle/>
        <a:p>
          <a:pPr algn="just"/>
          <a:endParaRPr lang="en-US" sz="2400"/>
        </a:p>
      </dgm:t>
    </dgm:pt>
    <dgm:pt modelId="{2BF02A8A-A4F5-4E49-A8FF-4DCE2B466482}" type="sibTrans" cxnId="{9ABA6BC8-1B8D-445F-802C-E2E6DA20BC62}">
      <dgm:prSet/>
      <dgm:spPr/>
      <dgm:t>
        <a:bodyPr/>
        <a:lstStyle/>
        <a:p>
          <a:pPr algn="just"/>
          <a:endParaRPr lang="en-US" sz="2400"/>
        </a:p>
      </dgm:t>
    </dgm:pt>
    <dgm:pt modelId="{0894D2D2-10A3-4A11-93B5-9589425EDE27}">
      <dgm:prSet custT="1"/>
      <dgm:spPr/>
      <dgm:t>
        <a:bodyPr/>
        <a:lstStyle/>
        <a:p>
          <a:pPr algn="just" rtl="0"/>
          <a:r>
            <a:rPr lang="en-US" sz="1800"/>
            <a:t>take corrective action. </a:t>
          </a:r>
        </a:p>
      </dgm:t>
    </dgm:pt>
    <dgm:pt modelId="{114B85FB-00BB-4C10-9599-29E28343DFE0}" type="parTrans" cxnId="{8913D62C-F767-4BC2-826E-7C67C8E1AF87}">
      <dgm:prSet/>
      <dgm:spPr/>
      <dgm:t>
        <a:bodyPr/>
        <a:lstStyle/>
        <a:p>
          <a:pPr algn="just"/>
          <a:endParaRPr lang="en-US" sz="2400"/>
        </a:p>
      </dgm:t>
    </dgm:pt>
    <dgm:pt modelId="{C0439E0B-BBD1-40B4-B4CF-CDC46869EA01}" type="sibTrans" cxnId="{8913D62C-F767-4BC2-826E-7C67C8E1AF87}">
      <dgm:prSet/>
      <dgm:spPr/>
      <dgm:t>
        <a:bodyPr/>
        <a:lstStyle/>
        <a:p>
          <a:pPr algn="just"/>
          <a:endParaRPr lang="en-US" sz="2400"/>
        </a:p>
      </dgm:t>
    </dgm:pt>
    <dgm:pt modelId="{49F6C866-4039-412B-80F8-40689E663872}">
      <dgm:prSet custT="1"/>
      <dgm:spPr/>
      <dgm:t>
        <a:bodyPr/>
        <a:lstStyle/>
        <a:p>
          <a:pPr algn="just" rtl="0"/>
          <a:r>
            <a:rPr lang="en-US" sz="1800" dirty="0"/>
            <a:t>Management’s job is to ensure that performance is maintained or, if below expectations, improved.</a:t>
          </a:r>
        </a:p>
      </dgm:t>
    </dgm:pt>
    <dgm:pt modelId="{13F38777-404E-4597-9319-F18ECFED8FA8}" type="parTrans" cxnId="{7C878A2B-B6C1-4FBE-9003-9D0E834BD7CE}">
      <dgm:prSet/>
      <dgm:spPr/>
      <dgm:t>
        <a:bodyPr/>
        <a:lstStyle/>
        <a:p>
          <a:pPr algn="just"/>
          <a:endParaRPr lang="en-US" sz="2400"/>
        </a:p>
      </dgm:t>
    </dgm:pt>
    <dgm:pt modelId="{1378F3F8-E036-4835-A1CF-CB5C13CFF5FA}" type="sibTrans" cxnId="{7C878A2B-B6C1-4FBE-9003-9D0E834BD7CE}">
      <dgm:prSet/>
      <dgm:spPr/>
      <dgm:t>
        <a:bodyPr/>
        <a:lstStyle/>
        <a:p>
          <a:pPr algn="just"/>
          <a:endParaRPr lang="en-US" sz="2400"/>
        </a:p>
      </dgm:t>
    </dgm:pt>
    <dgm:pt modelId="{B454A3AE-7CC5-4ED7-8B1D-459EE6005476}" type="pres">
      <dgm:prSet presAssocID="{2C3C7CB3-CED5-42EE-99BA-DC97DE372B2D}" presName="vert0" presStyleCnt="0">
        <dgm:presLayoutVars>
          <dgm:dir/>
          <dgm:animOne val="branch"/>
          <dgm:animLvl val="lvl"/>
        </dgm:presLayoutVars>
      </dgm:prSet>
      <dgm:spPr/>
    </dgm:pt>
    <dgm:pt modelId="{799BB1BA-1C6F-47C9-B1E9-C3F48BE8C412}" type="pres">
      <dgm:prSet presAssocID="{E621DEB2-37D3-496F-87C7-72066FE502B6}" presName="thickLine" presStyleLbl="alignNode1" presStyleIdx="0" presStyleCnt="7"/>
      <dgm:spPr/>
    </dgm:pt>
    <dgm:pt modelId="{0402B800-3ACB-46D3-A2E2-FDF5867BC99D}" type="pres">
      <dgm:prSet presAssocID="{E621DEB2-37D3-496F-87C7-72066FE502B6}" presName="horz1" presStyleCnt="0"/>
      <dgm:spPr/>
    </dgm:pt>
    <dgm:pt modelId="{8D7747A8-F2D3-45C3-9350-E66CEC3133BB}" type="pres">
      <dgm:prSet presAssocID="{E621DEB2-37D3-496F-87C7-72066FE502B6}" presName="tx1" presStyleLbl="revTx" presStyleIdx="0" presStyleCnt="7"/>
      <dgm:spPr/>
    </dgm:pt>
    <dgm:pt modelId="{E9B7BE33-B4A9-4A73-8285-362407A4EF07}" type="pres">
      <dgm:prSet presAssocID="{E621DEB2-37D3-496F-87C7-72066FE502B6}" presName="vert1" presStyleCnt="0"/>
      <dgm:spPr/>
    </dgm:pt>
    <dgm:pt modelId="{6DBBB050-D81E-42B4-938B-E63B80C2AF36}" type="pres">
      <dgm:prSet presAssocID="{6014971B-DEE7-48E9-8F01-ACBDA67EB4AC}" presName="thickLine" presStyleLbl="alignNode1" presStyleIdx="1" presStyleCnt="7"/>
      <dgm:spPr/>
    </dgm:pt>
    <dgm:pt modelId="{F13A1B70-E973-4395-93B6-52E9369D2457}" type="pres">
      <dgm:prSet presAssocID="{6014971B-DEE7-48E9-8F01-ACBDA67EB4AC}" presName="horz1" presStyleCnt="0"/>
      <dgm:spPr/>
    </dgm:pt>
    <dgm:pt modelId="{3A26BC79-BCED-4702-8BF8-496868B317BD}" type="pres">
      <dgm:prSet presAssocID="{6014971B-DEE7-48E9-8F01-ACBDA67EB4AC}" presName="tx1" presStyleLbl="revTx" presStyleIdx="1" presStyleCnt="7"/>
      <dgm:spPr/>
    </dgm:pt>
    <dgm:pt modelId="{6F006FF4-C0AA-4D2A-9AE0-10769F097254}" type="pres">
      <dgm:prSet presAssocID="{6014971B-DEE7-48E9-8F01-ACBDA67EB4AC}" presName="vert1" presStyleCnt="0"/>
      <dgm:spPr/>
    </dgm:pt>
    <dgm:pt modelId="{5B6FAACF-1ABB-48F4-817F-8D3F8547A4BE}" type="pres">
      <dgm:prSet presAssocID="{E6E65060-E4DE-415E-B31F-85D1862D3AF6}" presName="thickLine" presStyleLbl="alignNode1" presStyleIdx="2" presStyleCnt="7"/>
      <dgm:spPr/>
    </dgm:pt>
    <dgm:pt modelId="{FC09D6CE-9B4B-443A-BDFC-C516FB3AFE8B}" type="pres">
      <dgm:prSet presAssocID="{E6E65060-E4DE-415E-B31F-85D1862D3AF6}" presName="horz1" presStyleCnt="0"/>
      <dgm:spPr/>
    </dgm:pt>
    <dgm:pt modelId="{E7D9C0FB-A073-4267-A4D7-E5CCD3FF59B7}" type="pres">
      <dgm:prSet presAssocID="{E6E65060-E4DE-415E-B31F-85D1862D3AF6}" presName="tx1" presStyleLbl="revTx" presStyleIdx="2" presStyleCnt="7"/>
      <dgm:spPr/>
    </dgm:pt>
    <dgm:pt modelId="{B0B7EF35-0D01-4626-ACFF-29AF37AB18F5}" type="pres">
      <dgm:prSet presAssocID="{E6E65060-E4DE-415E-B31F-85D1862D3AF6}" presName="vert1" presStyleCnt="0"/>
      <dgm:spPr/>
    </dgm:pt>
    <dgm:pt modelId="{252AE0E0-D304-47B5-9EE3-3615AD2C7346}" type="pres">
      <dgm:prSet presAssocID="{7B4A2D59-90F2-4BBD-8095-C1668E11B21A}" presName="thickLine" presStyleLbl="alignNode1" presStyleIdx="3" presStyleCnt="7"/>
      <dgm:spPr/>
    </dgm:pt>
    <dgm:pt modelId="{1F3552EB-E086-4E2D-B806-8D957420F8EB}" type="pres">
      <dgm:prSet presAssocID="{7B4A2D59-90F2-4BBD-8095-C1668E11B21A}" presName="horz1" presStyleCnt="0"/>
      <dgm:spPr/>
    </dgm:pt>
    <dgm:pt modelId="{5B575587-A312-4DFC-96CD-1E676DD24836}" type="pres">
      <dgm:prSet presAssocID="{7B4A2D59-90F2-4BBD-8095-C1668E11B21A}" presName="tx1" presStyleLbl="revTx" presStyleIdx="3" presStyleCnt="7"/>
      <dgm:spPr/>
    </dgm:pt>
    <dgm:pt modelId="{BCFDB85F-80FB-4DCA-8551-703733F3476D}" type="pres">
      <dgm:prSet presAssocID="{7B4A2D59-90F2-4BBD-8095-C1668E11B21A}" presName="vert1" presStyleCnt="0"/>
      <dgm:spPr/>
    </dgm:pt>
    <dgm:pt modelId="{8ABACDD6-9A8F-446D-8D50-20AF3648F4FB}" type="pres">
      <dgm:prSet presAssocID="{092A2015-FCC5-4BD2-A973-FD5558BB32D9}" presName="thickLine" presStyleLbl="alignNode1" presStyleIdx="4" presStyleCnt="7"/>
      <dgm:spPr/>
    </dgm:pt>
    <dgm:pt modelId="{F397923A-877E-4F47-B156-41861CEE2EEE}" type="pres">
      <dgm:prSet presAssocID="{092A2015-FCC5-4BD2-A973-FD5558BB32D9}" presName="horz1" presStyleCnt="0"/>
      <dgm:spPr/>
    </dgm:pt>
    <dgm:pt modelId="{0E73FF59-A934-44C3-AF26-0F469EDA5026}" type="pres">
      <dgm:prSet presAssocID="{092A2015-FCC5-4BD2-A973-FD5558BB32D9}" presName="tx1" presStyleLbl="revTx" presStyleIdx="4" presStyleCnt="7"/>
      <dgm:spPr/>
    </dgm:pt>
    <dgm:pt modelId="{EF298C9D-678E-41E0-890D-EB1F1EEC9F53}" type="pres">
      <dgm:prSet presAssocID="{092A2015-FCC5-4BD2-A973-FD5558BB32D9}" presName="vert1" presStyleCnt="0"/>
      <dgm:spPr/>
    </dgm:pt>
    <dgm:pt modelId="{BBFA0731-391F-40B0-8726-1D4947512D06}" type="pres">
      <dgm:prSet presAssocID="{0894D2D2-10A3-4A11-93B5-9589425EDE27}" presName="thickLine" presStyleLbl="alignNode1" presStyleIdx="5" presStyleCnt="7"/>
      <dgm:spPr/>
    </dgm:pt>
    <dgm:pt modelId="{67CFDD46-098A-4D49-AB1F-9C6A90FBC211}" type="pres">
      <dgm:prSet presAssocID="{0894D2D2-10A3-4A11-93B5-9589425EDE27}" presName="horz1" presStyleCnt="0"/>
      <dgm:spPr/>
    </dgm:pt>
    <dgm:pt modelId="{7BF783DD-7A07-4EE1-8FDF-44B7E6107BE0}" type="pres">
      <dgm:prSet presAssocID="{0894D2D2-10A3-4A11-93B5-9589425EDE27}" presName="tx1" presStyleLbl="revTx" presStyleIdx="5" presStyleCnt="7"/>
      <dgm:spPr/>
    </dgm:pt>
    <dgm:pt modelId="{F42CF630-892C-4357-8289-814C575475CB}" type="pres">
      <dgm:prSet presAssocID="{0894D2D2-10A3-4A11-93B5-9589425EDE27}" presName="vert1" presStyleCnt="0"/>
      <dgm:spPr/>
    </dgm:pt>
    <dgm:pt modelId="{A1CA6710-51CA-4CBD-91E1-1A27DC23449D}" type="pres">
      <dgm:prSet presAssocID="{49F6C866-4039-412B-80F8-40689E663872}" presName="thickLine" presStyleLbl="alignNode1" presStyleIdx="6" presStyleCnt="7"/>
      <dgm:spPr/>
    </dgm:pt>
    <dgm:pt modelId="{8DFBDDCF-485F-47F5-B001-F2D9014459C2}" type="pres">
      <dgm:prSet presAssocID="{49F6C866-4039-412B-80F8-40689E663872}" presName="horz1" presStyleCnt="0"/>
      <dgm:spPr/>
    </dgm:pt>
    <dgm:pt modelId="{4AE1CE68-DDD0-4FC3-B3F9-91C591999C32}" type="pres">
      <dgm:prSet presAssocID="{49F6C866-4039-412B-80F8-40689E663872}" presName="tx1" presStyleLbl="revTx" presStyleIdx="6" presStyleCnt="7"/>
      <dgm:spPr/>
    </dgm:pt>
    <dgm:pt modelId="{A378D5CB-6AC9-4565-990E-0C56A31F19A2}" type="pres">
      <dgm:prSet presAssocID="{49F6C866-4039-412B-80F8-40689E663872}" presName="vert1" presStyleCnt="0"/>
      <dgm:spPr/>
    </dgm:pt>
  </dgm:ptLst>
  <dgm:cxnLst>
    <dgm:cxn modelId="{4C107E28-ED3F-444D-BFA9-F4BD63A59571}" type="presOf" srcId="{092A2015-FCC5-4BD2-A973-FD5558BB32D9}" destId="{0E73FF59-A934-44C3-AF26-0F469EDA5026}" srcOrd="0" destOrd="0" presId="urn:microsoft.com/office/officeart/2008/layout/LinedList"/>
    <dgm:cxn modelId="{7C878A2B-B6C1-4FBE-9003-9D0E834BD7CE}" srcId="{2C3C7CB3-CED5-42EE-99BA-DC97DE372B2D}" destId="{49F6C866-4039-412B-80F8-40689E663872}" srcOrd="6" destOrd="0" parTransId="{13F38777-404E-4597-9319-F18ECFED8FA8}" sibTransId="{1378F3F8-E036-4835-A1CF-CB5C13CFF5FA}"/>
    <dgm:cxn modelId="{8913D62C-F767-4BC2-826E-7C67C8E1AF87}" srcId="{2C3C7CB3-CED5-42EE-99BA-DC97DE372B2D}" destId="{0894D2D2-10A3-4A11-93B5-9589425EDE27}" srcOrd="5" destOrd="0" parTransId="{114B85FB-00BB-4C10-9599-29E28343DFE0}" sibTransId="{C0439E0B-BBD1-40B4-B4CF-CDC46869EA01}"/>
    <dgm:cxn modelId="{28625667-0EB1-43B9-A4B2-039155C7DC25}" srcId="{2C3C7CB3-CED5-42EE-99BA-DC97DE372B2D}" destId="{6014971B-DEE7-48E9-8F01-ACBDA67EB4AC}" srcOrd="1" destOrd="0" parTransId="{C1D80C5E-CB9C-4AAE-839F-A4E14EB1F8DA}" sibTransId="{6AA527BC-4D76-4F33-9BF2-884DFDC5D0EA}"/>
    <dgm:cxn modelId="{1D7E957D-8258-4F1F-BB68-D2AFCEEB0561}" type="presOf" srcId="{E621DEB2-37D3-496F-87C7-72066FE502B6}" destId="{8D7747A8-F2D3-45C3-9350-E66CEC3133BB}" srcOrd="0" destOrd="0" presId="urn:microsoft.com/office/officeart/2008/layout/LinedList"/>
    <dgm:cxn modelId="{9B855F83-EEA6-45F7-8F51-E5E7CF2EB0A1}" srcId="{2C3C7CB3-CED5-42EE-99BA-DC97DE372B2D}" destId="{E6E65060-E4DE-415E-B31F-85D1862D3AF6}" srcOrd="2" destOrd="0" parTransId="{F084E870-5CFF-4D8C-8760-A863D1488A38}" sibTransId="{A0CE21BA-DC46-46E4-8458-F50DEC1D988D}"/>
    <dgm:cxn modelId="{16C16986-BC6A-4421-B05F-29550FF7CB29}" type="presOf" srcId="{49F6C866-4039-412B-80F8-40689E663872}" destId="{4AE1CE68-DDD0-4FC3-B3F9-91C591999C32}" srcOrd="0" destOrd="0" presId="urn:microsoft.com/office/officeart/2008/layout/LinedList"/>
    <dgm:cxn modelId="{E550A09A-0027-4FF8-B9FB-7C7199976A61}" type="presOf" srcId="{2C3C7CB3-CED5-42EE-99BA-DC97DE372B2D}" destId="{B454A3AE-7CC5-4ED7-8B1D-459EE6005476}" srcOrd="0" destOrd="0" presId="urn:microsoft.com/office/officeart/2008/layout/LinedList"/>
    <dgm:cxn modelId="{B402779C-7D11-472D-8640-6913FCA5F5A6}" type="presOf" srcId="{7B4A2D59-90F2-4BBD-8095-C1668E11B21A}" destId="{5B575587-A312-4DFC-96CD-1E676DD24836}" srcOrd="0" destOrd="0" presId="urn:microsoft.com/office/officeart/2008/layout/LinedList"/>
    <dgm:cxn modelId="{850D109E-FCF9-4BE8-9AA1-B06D193208BE}" type="presOf" srcId="{0894D2D2-10A3-4A11-93B5-9589425EDE27}" destId="{7BF783DD-7A07-4EE1-8FDF-44B7E6107BE0}" srcOrd="0" destOrd="0" presId="urn:microsoft.com/office/officeart/2008/layout/LinedList"/>
    <dgm:cxn modelId="{9FDA809F-4580-4346-A2D7-81C9C90F1FA8}" srcId="{2C3C7CB3-CED5-42EE-99BA-DC97DE372B2D}" destId="{E621DEB2-37D3-496F-87C7-72066FE502B6}" srcOrd="0" destOrd="0" parTransId="{C660B979-440B-4B39-BC7C-62E4623300B3}" sibTransId="{BB7B8A0E-324E-4A42-AFAC-5BDF8F6FD9CD}"/>
    <dgm:cxn modelId="{725B0FBC-91D4-4CCB-B308-E954B69A1DFB}" srcId="{2C3C7CB3-CED5-42EE-99BA-DC97DE372B2D}" destId="{7B4A2D59-90F2-4BBD-8095-C1668E11B21A}" srcOrd="3" destOrd="0" parTransId="{9DD6079C-12E8-4FF1-9A08-BF508CF317CA}" sibTransId="{B4FFE8AC-EEA3-4C73-A74E-C2DFEC44AA27}"/>
    <dgm:cxn modelId="{9ABA6BC8-1B8D-445F-802C-E2E6DA20BC62}" srcId="{2C3C7CB3-CED5-42EE-99BA-DC97DE372B2D}" destId="{092A2015-FCC5-4BD2-A973-FD5558BB32D9}" srcOrd="4" destOrd="0" parTransId="{2FCF5C7F-F57D-4BF7-941E-8FCD4FA0A47E}" sibTransId="{2BF02A8A-A4F5-4E49-A8FF-4DCE2B466482}"/>
    <dgm:cxn modelId="{312576DC-08D8-4704-9D32-6B92984F1222}" type="presOf" srcId="{E6E65060-E4DE-415E-B31F-85D1862D3AF6}" destId="{E7D9C0FB-A073-4267-A4D7-E5CCD3FF59B7}" srcOrd="0" destOrd="0" presId="urn:microsoft.com/office/officeart/2008/layout/LinedList"/>
    <dgm:cxn modelId="{74AC61F7-E604-4A62-A2E4-646EDFCE56AD}" type="presOf" srcId="{6014971B-DEE7-48E9-8F01-ACBDA67EB4AC}" destId="{3A26BC79-BCED-4702-8BF8-496868B317BD}" srcOrd="0" destOrd="0" presId="urn:microsoft.com/office/officeart/2008/layout/LinedList"/>
    <dgm:cxn modelId="{DCA203C2-DB4E-4404-8288-C189B3E5DEFC}" type="presParOf" srcId="{B454A3AE-7CC5-4ED7-8B1D-459EE6005476}" destId="{799BB1BA-1C6F-47C9-B1E9-C3F48BE8C412}" srcOrd="0" destOrd="0" presId="urn:microsoft.com/office/officeart/2008/layout/LinedList"/>
    <dgm:cxn modelId="{68F552F5-EC40-4C2F-ADD9-805DDC681B3D}" type="presParOf" srcId="{B454A3AE-7CC5-4ED7-8B1D-459EE6005476}" destId="{0402B800-3ACB-46D3-A2E2-FDF5867BC99D}" srcOrd="1" destOrd="0" presId="urn:microsoft.com/office/officeart/2008/layout/LinedList"/>
    <dgm:cxn modelId="{A95F41B3-FE68-4298-9F91-B9EB4022DD34}" type="presParOf" srcId="{0402B800-3ACB-46D3-A2E2-FDF5867BC99D}" destId="{8D7747A8-F2D3-45C3-9350-E66CEC3133BB}" srcOrd="0" destOrd="0" presId="urn:microsoft.com/office/officeart/2008/layout/LinedList"/>
    <dgm:cxn modelId="{BF811813-B211-4FBA-9CB2-C2EB8DB42CD7}" type="presParOf" srcId="{0402B800-3ACB-46D3-A2E2-FDF5867BC99D}" destId="{E9B7BE33-B4A9-4A73-8285-362407A4EF07}" srcOrd="1" destOrd="0" presId="urn:microsoft.com/office/officeart/2008/layout/LinedList"/>
    <dgm:cxn modelId="{AD7C5B59-A07D-4CC0-A147-E0FFAE5927DB}" type="presParOf" srcId="{B454A3AE-7CC5-4ED7-8B1D-459EE6005476}" destId="{6DBBB050-D81E-42B4-938B-E63B80C2AF36}" srcOrd="2" destOrd="0" presId="urn:microsoft.com/office/officeart/2008/layout/LinedList"/>
    <dgm:cxn modelId="{CFD8B50D-263C-461C-B75D-A16E7251FF5E}" type="presParOf" srcId="{B454A3AE-7CC5-4ED7-8B1D-459EE6005476}" destId="{F13A1B70-E973-4395-93B6-52E9369D2457}" srcOrd="3" destOrd="0" presId="urn:microsoft.com/office/officeart/2008/layout/LinedList"/>
    <dgm:cxn modelId="{8EB105D5-02AF-4159-954A-21CF45DD6C23}" type="presParOf" srcId="{F13A1B70-E973-4395-93B6-52E9369D2457}" destId="{3A26BC79-BCED-4702-8BF8-496868B317BD}" srcOrd="0" destOrd="0" presId="urn:microsoft.com/office/officeart/2008/layout/LinedList"/>
    <dgm:cxn modelId="{1342E8A8-8D2E-4300-9D84-FD2D95BB35AB}" type="presParOf" srcId="{F13A1B70-E973-4395-93B6-52E9369D2457}" destId="{6F006FF4-C0AA-4D2A-9AE0-10769F097254}" srcOrd="1" destOrd="0" presId="urn:microsoft.com/office/officeart/2008/layout/LinedList"/>
    <dgm:cxn modelId="{3CD44846-BA0A-44E1-832D-47B2E592E9D3}" type="presParOf" srcId="{B454A3AE-7CC5-4ED7-8B1D-459EE6005476}" destId="{5B6FAACF-1ABB-48F4-817F-8D3F8547A4BE}" srcOrd="4" destOrd="0" presId="urn:microsoft.com/office/officeart/2008/layout/LinedList"/>
    <dgm:cxn modelId="{C690D1FA-198B-4B29-B763-392922C968DA}" type="presParOf" srcId="{B454A3AE-7CC5-4ED7-8B1D-459EE6005476}" destId="{FC09D6CE-9B4B-443A-BDFC-C516FB3AFE8B}" srcOrd="5" destOrd="0" presId="urn:microsoft.com/office/officeart/2008/layout/LinedList"/>
    <dgm:cxn modelId="{28E6A104-3280-4205-BDF3-FB535338991F}" type="presParOf" srcId="{FC09D6CE-9B4B-443A-BDFC-C516FB3AFE8B}" destId="{E7D9C0FB-A073-4267-A4D7-E5CCD3FF59B7}" srcOrd="0" destOrd="0" presId="urn:microsoft.com/office/officeart/2008/layout/LinedList"/>
    <dgm:cxn modelId="{CF7942C0-358E-47E3-A179-069CC627E30C}" type="presParOf" srcId="{FC09D6CE-9B4B-443A-BDFC-C516FB3AFE8B}" destId="{B0B7EF35-0D01-4626-ACFF-29AF37AB18F5}" srcOrd="1" destOrd="0" presId="urn:microsoft.com/office/officeart/2008/layout/LinedList"/>
    <dgm:cxn modelId="{518ADDF5-C71F-45C5-B1B3-F021B3E8403C}" type="presParOf" srcId="{B454A3AE-7CC5-4ED7-8B1D-459EE6005476}" destId="{252AE0E0-D304-47B5-9EE3-3615AD2C7346}" srcOrd="6" destOrd="0" presId="urn:microsoft.com/office/officeart/2008/layout/LinedList"/>
    <dgm:cxn modelId="{ECDBEC9A-A082-4472-ACA1-517ABAC06DCB}" type="presParOf" srcId="{B454A3AE-7CC5-4ED7-8B1D-459EE6005476}" destId="{1F3552EB-E086-4E2D-B806-8D957420F8EB}" srcOrd="7" destOrd="0" presId="urn:microsoft.com/office/officeart/2008/layout/LinedList"/>
    <dgm:cxn modelId="{E5CC754C-C0FF-4C72-BD0F-9F0752B5E4BA}" type="presParOf" srcId="{1F3552EB-E086-4E2D-B806-8D957420F8EB}" destId="{5B575587-A312-4DFC-96CD-1E676DD24836}" srcOrd="0" destOrd="0" presId="urn:microsoft.com/office/officeart/2008/layout/LinedList"/>
    <dgm:cxn modelId="{0C53007B-08CF-4BBA-B44A-555DC29645D9}" type="presParOf" srcId="{1F3552EB-E086-4E2D-B806-8D957420F8EB}" destId="{BCFDB85F-80FB-4DCA-8551-703733F3476D}" srcOrd="1" destOrd="0" presId="urn:microsoft.com/office/officeart/2008/layout/LinedList"/>
    <dgm:cxn modelId="{F20F2600-A345-48BE-A8D3-811896D1CF7F}" type="presParOf" srcId="{B454A3AE-7CC5-4ED7-8B1D-459EE6005476}" destId="{8ABACDD6-9A8F-446D-8D50-20AF3648F4FB}" srcOrd="8" destOrd="0" presId="urn:microsoft.com/office/officeart/2008/layout/LinedList"/>
    <dgm:cxn modelId="{27231E78-6CB1-420C-86F4-DC34D7806151}" type="presParOf" srcId="{B454A3AE-7CC5-4ED7-8B1D-459EE6005476}" destId="{F397923A-877E-4F47-B156-41861CEE2EEE}" srcOrd="9" destOrd="0" presId="urn:microsoft.com/office/officeart/2008/layout/LinedList"/>
    <dgm:cxn modelId="{BD2A8E9F-E115-4F1F-8497-D235C93425DB}" type="presParOf" srcId="{F397923A-877E-4F47-B156-41861CEE2EEE}" destId="{0E73FF59-A934-44C3-AF26-0F469EDA5026}" srcOrd="0" destOrd="0" presId="urn:microsoft.com/office/officeart/2008/layout/LinedList"/>
    <dgm:cxn modelId="{08744C91-59CE-4AD6-BE7F-1683C484539F}" type="presParOf" srcId="{F397923A-877E-4F47-B156-41861CEE2EEE}" destId="{EF298C9D-678E-41E0-890D-EB1F1EEC9F53}" srcOrd="1" destOrd="0" presId="urn:microsoft.com/office/officeart/2008/layout/LinedList"/>
    <dgm:cxn modelId="{58EB4DBC-3BB0-489F-A29A-9DBBCDCB35B1}" type="presParOf" srcId="{B454A3AE-7CC5-4ED7-8B1D-459EE6005476}" destId="{BBFA0731-391F-40B0-8726-1D4947512D06}" srcOrd="10" destOrd="0" presId="urn:microsoft.com/office/officeart/2008/layout/LinedList"/>
    <dgm:cxn modelId="{A06B93BA-DC00-40A7-B328-1135A2743A93}" type="presParOf" srcId="{B454A3AE-7CC5-4ED7-8B1D-459EE6005476}" destId="{67CFDD46-098A-4D49-AB1F-9C6A90FBC211}" srcOrd="11" destOrd="0" presId="urn:microsoft.com/office/officeart/2008/layout/LinedList"/>
    <dgm:cxn modelId="{4FC93943-8E15-494D-98F5-EE16132A2E97}" type="presParOf" srcId="{67CFDD46-098A-4D49-AB1F-9C6A90FBC211}" destId="{7BF783DD-7A07-4EE1-8FDF-44B7E6107BE0}" srcOrd="0" destOrd="0" presId="urn:microsoft.com/office/officeart/2008/layout/LinedList"/>
    <dgm:cxn modelId="{1A9AD9D1-7B8B-4036-ADCF-F06223D944F1}" type="presParOf" srcId="{67CFDD46-098A-4D49-AB1F-9C6A90FBC211}" destId="{F42CF630-892C-4357-8289-814C575475CB}" srcOrd="1" destOrd="0" presId="urn:microsoft.com/office/officeart/2008/layout/LinedList"/>
    <dgm:cxn modelId="{49A3A419-8274-4E97-BC98-DD8AFDE4B8B5}" type="presParOf" srcId="{B454A3AE-7CC5-4ED7-8B1D-459EE6005476}" destId="{A1CA6710-51CA-4CBD-91E1-1A27DC23449D}" srcOrd="12" destOrd="0" presId="urn:microsoft.com/office/officeart/2008/layout/LinedList"/>
    <dgm:cxn modelId="{4FA4085F-590D-4B41-AE01-5BB441ACC4A8}" type="presParOf" srcId="{B454A3AE-7CC5-4ED7-8B1D-459EE6005476}" destId="{8DFBDDCF-485F-47F5-B001-F2D9014459C2}" srcOrd="13" destOrd="0" presId="urn:microsoft.com/office/officeart/2008/layout/LinedList"/>
    <dgm:cxn modelId="{654CCEA8-8E32-4CC9-8DEB-BEEE79FE32C6}" type="presParOf" srcId="{8DFBDDCF-485F-47F5-B001-F2D9014459C2}" destId="{4AE1CE68-DDD0-4FC3-B3F9-91C591999C32}" srcOrd="0" destOrd="0" presId="urn:microsoft.com/office/officeart/2008/layout/LinedList"/>
    <dgm:cxn modelId="{736DA10B-3915-4591-BFC4-112EE62DEDFE}" type="presParOf" srcId="{8DFBDDCF-485F-47F5-B001-F2D9014459C2}" destId="{A378D5CB-6AC9-4565-990E-0C56A31F19A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9E88D8AB-78B8-4FFB-8911-DBA06FB2F702}"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BE60541C-A162-42BF-9C2B-5C51AECFC0DA}">
      <dgm:prSet custT="1"/>
      <dgm:spPr/>
      <dgm:t>
        <a:bodyPr/>
        <a:lstStyle/>
        <a:p>
          <a:pPr rtl="0"/>
          <a:r>
            <a:rPr lang="en-US" sz="1600" dirty="0"/>
            <a:t>Stakeholders, including insurers, state and federal governments, and consumer advocacy groups, are expecting, and in many cases demanding, acceptable levels of performance in health care organizations. </a:t>
          </a:r>
        </a:p>
      </dgm:t>
    </dgm:pt>
    <dgm:pt modelId="{EA61EF25-B7C3-4F4C-B600-54B598DC5F9D}" type="parTrans" cxnId="{0727971D-3688-4647-9B9E-EA6AB6E486A1}">
      <dgm:prSet/>
      <dgm:spPr/>
      <dgm:t>
        <a:bodyPr/>
        <a:lstStyle/>
        <a:p>
          <a:endParaRPr lang="en-US" sz="2000"/>
        </a:p>
      </dgm:t>
    </dgm:pt>
    <dgm:pt modelId="{99996E1A-A188-4687-852E-20917D042E58}" type="sibTrans" cxnId="{0727971D-3688-4647-9B9E-EA6AB6E486A1}">
      <dgm:prSet/>
      <dgm:spPr/>
      <dgm:t>
        <a:bodyPr/>
        <a:lstStyle/>
        <a:p>
          <a:endParaRPr lang="en-US" sz="2000"/>
        </a:p>
      </dgm:t>
    </dgm:pt>
    <dgm:pt modelId="{48B83C32-2543-432E-95FC-8593B222AB2C}">
      <dgm:prSet custT="1"/>
      <dgm:spPr/>
      <dgm:t>
        <a:bodyPr/>
        <a:lstStyle/>
        <a:p>
          <a:pPr rtl="0"/>
          <a:r>
            <a:rPr lang="en-US" sz="1600" dirty="0"/>
            <a:t>These groups want to make sure that services are provided in a safe, convenient, low-cost, and high-quality environment. </a:t>
          </a:r>
        </a:p>
      </dgm:t>
    </dgm:pt>
    <dgm:pt modelId="{24A194C5-8F96-4C62-9618-109312CF91E6}" type="parTrans" cxnId="{7B72C13B-AD5A-4CC1-9A26-82D9310F3C86}">
      <dgm:prSet/>
      <dgm:spPr/>
      <dgm:t>
        <a:bodyPr/>
        <a:lstStyle/>
        <a:p>
          <a:endParaRPr lang="en-US" sz="2000"/>
        </a:p>
      </dgm:t>
    </dgm:pt>
    <dgm:pt modelId="{F242877F-9C77-4CF7-B48D-2BEAA96AA702}" type="sibTrans" cxnId="{7B72C13B-AD5A-4CC1-9A26-82D9310F3C86}">
      <dgm:prSet/>
      <dgm:spPr/>
      <dgm:t>
        <a:bodyPr/>
        <a:lstStyle/>
        <a:p>
          <a:endParaRPr lang="en-US" sz="2000"/>
        </a:p>
      </dgm:t>
    </dgm:pt>
    <dgm:pt modelId="{17930BB8-30A5-44C0-A6C0-E4FCEF6AE022}" type="pres">
      <dgm:prSet presAssocID="{9E88D8AB-78B8-4FFB-8911-DBA06FB2F702}" presName="Name0" presStyleCnt="0">
        <dgm:presLayoutVars>
          <dgm:dir/>
          <dgm:resizeHandles val="exact"/>
        </dgm:presLayoutVars>
      </dgm:prSet>
      <dgm:spPr/>
    </dgm:pt>
    <dgm:pt modelId="{B08CF6F2-6765-4ECB-ADB6-C8DCB0DCCCAE}" type="pres">
      <dgm:prSet presAssocID="{9E88D8AB-78B8-4FFB-8911-DBA06FB2F702}" presName="arrow" presStyleLbl="bgShp" presStyleIdx="0" presStyleCnt="1"/>
      <dgm:spPr>
        <a:solidFill>
          <a:srgbClr val="92D050"/>
        </a:solidFill>
      </dgm:spPr>
    </dgm:pt>
    <dgm:pt modelId="{E769AE91-01BC-4229-A50B-D884067D8720}" type="pres">
      <dgm:prSet presAssocID="{9E88D8AB-78B8-4FFB-8911-DBA06FB2F702}" presName="points" presStyleCnt="0"/>
      <dgm:spPr/>
    </dgm:pt>
    <dgm:pt modelId="{97059777-4FDA-421A-9065-387501A9A5AC}" type="pres">
      <dgm:prSet presAssocID="{BE60541C-A162-42BF-9C2B-5C51AECFC0DA}" presName="compositeA" presStyleCnt="0"/>
      <dgm:spPr/>
    </dgm:pt>
    <dgm:pt modelId="{C2169905-E887-44E0-8695-5C4E4BD4B7C0}" type="pres">
      <dgm:prSet presAssocID="{BE60541C-A162-42BF-9C2B-5C51AECFC0DA}" presName="textA" presStyleLbl="revTx" presStyleIdx="0" presStyleCnt="2" custScaleX="139563">
        <dgm:presLayoutVars>
          <dgm:bulletEnabled val="1"/>
        </dgm:presLayoutVars>
      </dgm:prSet>
      <dgm:spPr/>
    </dgm:pt>
    <dgm:pt modelId="{0E4D5C46-24DE-4D1F-B981-A05172FF9A91}" type="pres">
      <dgm:prSet presAssocID="{BE60541C-A162-42BF-9C2B-5C51AECFC0DA}" presName="circleA" presStyleLbl="node1" presStyleIdx="0" presStyleCnt="2"/>
      <dgm:spPr/>
    </dgm:pt>
    <dgm:pt modelId="{638C7D10-EC64-440E-949E-B1325548CC83}" type="pres">
      <dgm:prSet presAssocID="{BE60541C-A162-42BF-9C2B-5C51AECFC0DA}" presName="spaceA" presStyleCnt="0"/>
      <dgm:spPr/>
    </dgm:pt>
    <dgm:pt modelId="{B2CEF331-45EA-4779-9B41-E7BB06AA606A}" type="pres">
      <dgm:prSet presAssocID="{99996E1A-A188-4687-852E-20917D042E58}" presName="space" presStyleCnt="0"/>
      <dgm:spPr/>
    </dgm:pt>
    <dgm:pt modelId="{64E747A3-8B9D-4220-AB6F-6E4BC6854B7B}" type="pres">
      <dgm:prSet presAssocID="{48B83C32-2543-432E-95FC-8593B222AB2C}" presName="compositeB" presStyleCnt="0"/>
      <dgm:spPr/>
    </dgm:pt>
    <dgm:pt modelId="{636515EC-DB22-4513-975E-C7730F114E7C}" type="pres">
      <dgm:prSet presAssocID="{48B83C32-2543-432E-95FC-8593B222AB2C}" presName="textB" presStyleLbl="revTx" presStyleIdx="1" presStyleCnt="2">
        <dgm:presLayoutVars>
          <dgm:bulletEnabled val="1"/>
        </dgm:presLayoutVars>
      </dgm:prSet>
      <dgm:spPr/>
    </dgm:pt>
    <dgm:pt modelId="{34FF96AF-AA20-4CE5-AE29-61724001461C}" type="pres">
      <dgm:prSet presAssocID="{48B83C32-2543-432E-95FC-8593B222AB2C}" presName="circleB" presStyleLbl="node1" presStyleIdx="1" presStyleCnt="2"/>
      <dgm:spPr/>
    </dgm:pt>
    <dgm:pt modelId="{0FB945BE-3D1B-4706-9150-294254232ACC}" type="pres">
      <dgm:prSet presAssocID="{48B83C32-2543-432E-95FC-8593B222AB2C}" presName="spaceB" presStyleCnt="0"/>
      <dgm:spPr/>
    </dgm:pt>
  </dgm:ptLst>
  <dgm:cxnLst>
    <dgm:cxn modelId="{0727971D-3688-4647-9B9E-EA6AB6E486A1}" srcId="{9E88D8AB-78B8-4FFB-8911-DBA06FB2F702}" destId="{BE60541C-A162-42BF-9C2B-5C51AECFC0DA}" srcOrd="0" destOrd="0" parTransId="{EA61EF25-B7C3-4F4C-B600-54B598DC5F9D}" sibTransId="{99996E1A-A188-4687-852E-20917D042E58}"/>
    <dgm:cxn modelId="{7B72C13B-AD5A-4CC1-9A26-82D9310F3C86}" srcId="{9E88D8AB-78B8-4FFB-8911-DBA06FB2F702}" destId="{48B83C32-2543-432E-95FC-8593B222AB2C}" srcOrd="1" destOrd="0" parTransId="{24A194C5-8F96-4C62-9618-109312CF91E6}" sibTransId="{F242877F-9C77-4CF7-B48D-2BEAA96AA702}"/>
    <dgm:cxn modelId="{4E45F16E-04B1-4931-A22F-0337E5D16023}" type="presOf" srcId="{9E88D8AB-78B8-4FFB-8911-DBA06FB2F702}" destId="{17930BB8-30A5-44C0-A6C0-E4FCEF6AE022}" srcOrd="0" destOrd="0" presId="urn:microsoft.com/office/officeart/2005/8/layout/hProcess11"/>
    <dgm:cxn modelId="{7F1CDF88-AB56-455F-80E5-45D8A609D1F2}" type="presOf" srcId="{48B83C32-2543-432E-95FC-8593B222AB2C}" destId="{636515EC-DB22-4513-975E-C7730F114E7C}" srcOrd="0" destOrd="0" presId="urn:microsoft.com/office/officeart/2005/8/layout/hProcess11"/>
    <dgm:cxn modelId="{ABD1269A-F774-4CAC-8D7D-45F30A75C906}" type="presOf" srcId="{BE60541C-A162-42BF-9C2B-5C51AECFC0DA}" destId="{C2169905-E887-44E0-8695-5C4E4BD4B7C0}" srcOrd="0" destOrd="0" presId="urn:microsoft.com/office/officeart/2005/8/layout/hProcess11"/>
    <dgm:cxn modelId="{D4197FC8-77F8-47D0-8E15-DD08D55F4EF7}" type="presParOf" srcId="{17930BB8-30A5-44C0-A6C0-E4FCEF6AE022}" destId="{B08CF6F2-6765-4ECB-ADB6-C8DCB0DCCCAE}" srcOrd="0" destOrd="0" presId="urn:microsoft.com/office/officeart/2005/8/layout/hProcess11"/>
    <dgm:cxn modelId="{FC41A3C2-5FC8-430A-8AB7-7BF884821A31}" type="presParOf" srcId="{17930BB8-30A5-44C0-A6C0-E4FCEF6AE022}" destId="{E769AE91-01BC-4229-A50B-D884067D8720}" srcOrd="1" destOrd="0" presId="urn:microsoft.com/office/officeart/2005/8/layout/hProcess11"/>
    <dgm:cxn modelId="{D09AFDC9-890F-45B1-A452-F4CF59B39442}" type="presParOf" srcId="{E769AE91-01BC-4229-A50B-D884067D8720}" destId="{97059777-4FDA-421A-9065-387501A9A5AC}" srcOrd="0" destOrd="0" presId="urn:microsoft.com/office/officeart/2005/8/layout/hProcess11"/>
    <dgm:cxn modelId="{DD629CE2-329D-4083-93F8-FEA28B5F8090}" type="presParOf" srcId="{97059777-4FDA-421A-9065-387501A9A5AC}" destId="{C2169905-E887-44E0-8695-5C4E4BD4B7C0}" srcOrd="0" destOrd="0" presId="urn:microsoft.com/office/officeart/2005/8/layout/hProcess11"/>
    <dgm:cxn modelId="{DE91E1C7-BF33-4F12-9766-7442F9D115AB}" type="presParOf" srcId="{97059777-4FDA-421A-9065-387501A9A5AC}" destId="{0E4D5C46-24DE-4D1F-B981-A05172FF9A91}" srcOrd="1" destOrd="0" presId="urn:microsoft.com/office/officeart/2005/8/layout/hProcess11"/>
    <dgm:cxn modelId="{95005812-A619-4DFE-926B-B55E601822A5}" type="presParOf" srcId="{97059777-4FDA-421A-9065-387501A9A5AC}" destId="{638C7D10-EC64-440E-949E-B1325548CC83}" srcOrd="2" destOrd="0" presId="urn:microsoft.com/office/officeart/2005/8/layout/hProcess11"/>
    <dgm:cxn modelId="{B72886D9-CD9F-45FE-B766-95343073299B}" type="presParOf" srcId="{E769AE91-01BC-4229-A50B-D884067D8720}" destId="{B2CEF331-45EA-4779-9B41-E7BB06AA606A}" srcOrd="1" destOrd="0" presId="urn:microsoft.com/office/officeart/2005/8/layout/hProcess11"/>
    <dgm:cxn modelId="{03737F43-8341-49D2-AA22-10FDEECC4B89}" type="presParOf" srcId="{E769AE91-01BC-4229-A50B-D884067D8720}" destId="{64E747A3-8B9D-4220-AB6F-6E4BC6854B7B}" srcOrd="2" destOrd="0" presId="urn:microsoft.com/office/officeart/2005/8/layout/hProcess11"/>
    <dgm:cxn modelId="{301F2AC4-9DAB-4980-920E-67558A1EA1F8}" type="presParOf" srcId="{64E747A3-8B9D-4220-AB6F-6E4BC6854B7B}" destId="{636515EC-DB22-4513-975E-C7730F114E7C}" srcOrd="0" destOrd="0" presId="urn:microsoft.com/office/officeart/2005/8/layout/hProcess11"/>
    <dgm:cxn modelId="{21D8F066-B143-4927-A03E-D677D8CED760}" type="presParOf" srcId="{64E747A3-8B9D-4220-AB6F-6E4BC6854B7B}" destId="{34FF96AF-AA20-4CE5-AE29-61724001461C}" srcOrd="1" destOrd="0" presId="urn:microsoft.com/office/officeart/2005/8/layout/hProcess11"/>
    <dgm:cxn modelId="{90CEAE3D-1380-4591-8D1D-837E02F230FD}" type="presParOf" srcId="{64E747A3-8B9D-4220-AB6F-6E4BC6854B7B}" destId="{0FB945BE-3D1B-4706-9150-294254232ACC}"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53A1C6C6-3515-486A-AAB3-E8EF6038CDD7}"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AF30001E-319E-4EA4-9850-D080D58D6306}">
      <dgm:prSet/>
      <dgm:spPr/>
      <dgm:t>
        <a:bodyPr/>
        <a:lstStyle/>
        <a:p>
          <a:pPr algn="just" rtl="0"/>
          <a:r>
            <a:rPr lang="en-US" b="1"/>
            <a:t>Leadership Development </a:t>
          </a:r>
          <a:r>
            <a:rPr lang="en-US"/>
            <a:t>is defined as educational interventions and skill-building activities designed to improve the leadership capabilities of individuals. </a:t>
          </a:r>
        </a:p>
      </dgm:t>
    </dgm:pt>
    <dgm:pt modelId="{2058211F-BCBE-4F81-984D-15E69C84F9D5}" type="parTrans" cxnId="{C2115946-021B-4ECE-A8B5-45C80908111B}">
      <dgm:prSet/>
      <dgm:spPr/>
      <dgm:t>
        <a:bodyPr/>
        <a:lstStyle/>
        <a:p>
          <a:endParaRPr lang="en-US"/>
        </a:p>
      </dgm:t>
    </dgm:pt>
    <dgm:pt modelId="{CB2AEDF2-FCA9-49C9-A811-B3D9B26EA92B}" type="sibTrans" cxnId="{C2115946-021B-4ECE-A8B5-45C80908111B}">
      <dgm:prSet/>
      <dgm:spPr/>
      <dgm:t>
        <a:bodyPr/>
        <a:lstStyle/>
        <a:p>
          <a:endParaRPr lang="en-US"/>
        </a:p>
      </dgm:t>
    </dgm:pt>
    <dgm:pt modelId="{F7343725-CE4B-4417-9F3D-DC8F5AB6BBDC}" type="pres">
      <dgm:prSet presAssocID="{53A1C6C6-3515-486A-AAB3-E8EF6038CDD7}" presName="linear" presStyleCnt="0">
        <dgm:presLayoutVars>
          <dgm:animLvl val="lvl"/>
          <dgm:resizeHandles val="exact"/>
        </dgm:presLayoutVars>
      </dgm:prSet>
      <dgm:spPr/>
    </dgm:pt>
    <dgm:pt modelId="{C985FBA2-6DF4-46C7-A8EA-C283D13A59A8}" type="pres">
      <dgm:prSet presAssocID="{AF30001E-319E-4EA4-9850-D080D58D6306}" presName="parentText" presStyleLbl="node1" presStyleIdx="0" presStyleCnt="1" custScaleY="131063">
        <dgm:presLayoutVars>
          <dgm:chMax val="0"/>
          <dgm:bulletEnabled val="1"/>
        </dgm:presLayoutVars>
      </dgm:prSet>
      <dgm:spPr/>
    </dgm:pt>
  </dgm:ptLst>
  <dgm:cxnLst>
    <dgm:cxn modelId="{8444C043-43A9-4F82-9243-8DB4B8A7D5D9}" type="presOf" srcId="{53A1C6C6-3515-486A-AAB3-E8EF6038CDD7}" destId="{F7343725-CE4B-4417-9F3D-DC8F5AB6BBDC}" srcOrd="0" destOrd="0" presId="urn:microsoft.com/office/officeart/2005/8/layout/vList2"/>
    <dgm:cxn modelId="{C2115946-021B-4ECE-A8B5-45C80908111B}" srcId="{53A1C6C6-3515-486A-AAB3-E8EF6038CDD7}" destId="{AF30001E-319E-4EA4-9850-D080D58D6306}" srcOrd="0" destOrd="0" parTransId="{2058211F-BCBE-4F81-984D-15E69C84F9D5}" sibTransId="{CB2AEDF2-FCA9-49C9-A811-B3D9B26EA92B}"/>
    <dgm:cxn modelId="{492560A3-FA0E-4821-B851-E3E4EF3C1262}" type="presOf" srcId="{AF30001E-319E-4EA4-9850-D080D58D6306}" destId="{C985FBA2-6DF4-46C7-A8EA-C283D13A59A8}" srcOrd="0" destOrd="0" presId="urn:microsoft.com/office/officeart/2005/8/layout/vList2"/>
    <dgm:cxn modelId="{4805BF58-7845-4269-BDC5-DF56AA589E34}" type="presParOf" srcId="{F7343725-CE4B-4417-9F3D-DC8F5AB6BBDC}" destId="{C985FBA2-6DF4-46C7-A8EA-C283D13A59A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466F3EA4-B889-4F16-B5BF-5901732127FB}" type="doc">
      <dgm:prSet loTypeId="urn:microsoft.com/office/officeart/2005/8/layout/vList2" loCatId="list" qsTypeId="urn:microsoft.com/office/officeart/2005/8/quickstyle/simple1" qsCatId="simple" csTypeId="urn:microsoft.com/office/officeart/2005/8/colors/accent3_4" csCatId="accent3" phldr="1"/>
      <dgm:spPr/>
      <dgm:t>
        <a:bodyPr/>
        <a:lstStyle/>
        <a:p>
          <a:endParaRPr lang="en-US"/>
        </a:p>
      </dgm:t>
    </dgm:pt>
    <dgm:pt modelId="{993BA987-E7A6-4917-92B9-B21FE9BFF127}">
      <dgm:prSet custT="1"/>
      <dgm:spPr/>
      <dgm:t>
        <a:bodyPr/>
        <a:lstStyle/>
        <a:p>
          <a:pPr algn="just" rtl="0"/>
          <a:r>
            <a:rPr lang="en-US" sz="1800" b="1" dirty="0"/>
            <a:t>In order to embrace leadership development, managers provide technical and psychological support to the staff through a range of leadership development activities:</a:t>
          </a:r>
          <a:endParaRPr lang="en-US" sz="1800" dirty="0"/>
        </a:p>
      </dgm:t>
    </dgm:pt>
    <dgm:pt modelId="{174E0FA0-3C26-4271-9A93-75E5150F9844}" type="parTrans" cxnId="{4BED30AA-4D9C-4F24-BC2F-E52F62CF1C9D}">
      <dgm:prSet/>
      <dgm:spPr/>
      <dgm:t>
        <a:bodyPr/>
        <a:lstStyle/>
        <a:p>
          <a:pPr algn="just"/>
          <a:endParaRPr lang="en-US"/>
        </a:p>
      </dgm:t>
    </dgm:pt>
    <dgm:pt modelId="{89018E65-F904-4790-8C3D-5E6AF5ED52E9}" type="sibTrans" cxnId="{4BED30AA-4D9C-4F24-BC2F-E52F62CF1C9D}">
      <dgm:prSet/>
      <dgm:spPr/>
      <dgm:t>
        <a:bodyPr/>
        <a:lstStyle/>
        <a:p>
          <a:pPr algn="just"/>
          <a:endParaRPr lang="en-US"/>
        </a:p>
      </dgm:t>
    </dgm:pt>
    <dgm:pt modelId="{C80AAA2E-FF61-4048-89C4-E6C9C152D5F5}">
      <dgm:prSet/>
      <dgm:spPr/>
      <dgm:t>
        <a:bodyPr/>
        <a:lstStyle/>
        <a:p>
          <a:pPr algn="just" rtl="0"/>
          <a:r>
            <a:rPr lang="en-US" b="1" dirty="0"/>
            <a:t>Leadership development program</a:t>
          </a:r>
          <a:r>
            <a:rPr lang="en-US" dirty="0"/>
            <a:t>: (structured learning and competency-based assessment).</a:t>
          </a:r>
        </a:p>
      </dgm:t>
    </dgm:pt>
    <dgm:pt modelId="{E220678B-F0B0-4638-B512-53B4CFDB1FDD}" type="parTrans" cxnId="{97B24810-2697-42B4-80AF-7B10E0764CCC}">
      <dgm:prSet/>
      <dgm:spPr/>
      <dgm:t>
        <a:bodyPr/>
        <a:lstStyle/>
        <a:p>
          <a:pPr algn="just"/>
          <a:endParaRPr lang="en-US"/>
        </a:p>
      </dgm:t>
    </dgm:pt>
    <dgm:pt modelId="{5279AD8F-7092-4098-B621-63567182E426}" type="sibTrans" cxnId="{97B24810-2697-42B4-80AF-7B10E0764CCC}">
      <dgm:prSet/>
      <dgm:spPr/>
      <dgm:t>
        <a:bodyPr/>
        <a:lstStyle/>
        <a:p>
          <a:pPr algn="just"/>
          <a:endParaRPr lang="en-US"/>
        </a:p>
      </dgm:t>
    </dgm:pt>
    <dgm:pt modelId="{D58DE2D5-066D-4196-BBD5-EF1EFDE72CC9}">
      <dgm:prSet/>
      <dgm:spPr/>
      <dgm:t>
        <a:bodyPr/>
        <a:lstStyle/>
        <a:p>
          <a:pPr algn="just" rtl="0"/>
          <a:r>
            <a:rPr lang="en-US" b="1"/>
            <a:t>Courses on leadership and management</a:t>
          </a:r>
          <a:r>
            <a:rPr lang="en-US"/>
            <a:t>: (Didactic training through specific courses offered face-to-face, online, or in hybrid form).</a:t>
          </a:r>
        </a:p>
      </dgm:t>
    </dgm:pt>
    <dgm:pt modelId="{04E4A09C-7CCD-4EEA-9296-B6BEAEB8569D}" type="parTrans" cxnId="{EC0C714C-F4FD-495D-B6BF-A4EA3A5A8ED3}">
      <dgm:prSet/>
      <dgm:spPr/>
      <dgm:t>
        <a:bodyPr/>
        <a:lstStyle/>
        <a:p>
          <a:pPr algn="just"/>
          <a:endParaRPr lang="en-US"/>
        </a:p>
      </dgm:t>
    </dgm:pt>
    <dgm:pt modelId="{79646E16-DD7E-4804-81E2-9444A4AA949D}" type="sibTrans" cxnId="{EC0C714C-F4FD-495D-B6BF-A4EA3A5A8ED3}">
      <dgm:prSet/>
      <dgm:spPr/>
      <dgm:t>
        <a:bodyPr/>
        <a:lstStyle/>
        <a:p>
          <a:pPr algn="just"/>
          <a:endParaRPr lang="en-US"/>
        </a:p>
      </dgm:t>
    </dgm:pt>
    <dgm:pt modelId="{41F2264D-4328-431E-B0B7-51670B21EFD9}">
      <dgm:prSet/>
      <dgm:spPr/>
      <dgm:t>
        <a:bodyPr/>
        <a:lstStyle/>
        <a:p>
          <a:pPr algn="just" rtl="0"/>
          <a:r>
            <a:rPr lang="en-US" b="1"/>
            <a:t>Mentoring: (</a:t>
          </a:r>
          <a:r>
            <a:rPr lang="en-US"/>
            <a:t>Formal methods used by the organization for matching aspiring leaders with mid-level and senior executives to assist in their learning and personal growth). </a:t>
          </a:r>
        </a:p>
      </dgm:t>
    </dgm:pt>
    <dgm:pt modelId="{F5E8EC87-5578-48E3-8A16-5EE811572C03}" type="parTrans" cxnId="{5DD75648-2F94-4BE2-8E9A-8E8CF043DC93}">
      <dgm:prSet/>
      <dgm:spPr/>
      <dgm:t>
        <a:bodyPr/>
        <a:lstStyle/>
        <a:p>
          <a:pPr algn="just"/>
          <a:endParaRPr lang="en-US"/>
        </a:p>
      </dgm:t>
    </dgm:pt>
    <dgm:pt modelId="{A54F502C-3479-4769-B609-72EB7957D6D2}" type="sibTrans" cxnId="{5DD75648-2F94-4BE2-8E9A-8E8CF043DC93}">
      <dgm:prSet/>
      <dgm:spPr/>
      <dgm:t>
        <a:bodyPr/>
        <a:lstStyle/>
        <a:p>
          <a:pPr algn="just"/>
          <a:endParaRPr lang="en-US"/>
        </a:p>
      </dgm:t>
    </dgm:pt>
    <dgm:pt modelId="{304A2BCD-5A49-424B-8CD4-04B5F56AC2A3}">
      <dgm:prSet/>
      <dgm:spPr/>
      <dgm:t>
        <a:bodyPr/>
        <a:lstStyle/>
        <a:p>
          <a:pPr algn="just" rtl="0"/>
          <a:r>
            <a:rPr lang="en-US" b="1"/>
            <a:t>Personal development coaching: </a:t>
          </a:r>
          <a:r>
            <a:rPr lang="en-US"/>
            <a:t>(improving performance by shaping attitudes and behavior and focusing on personal skills development). </a:t>
          </a:r>
        </a:p>
      </dgm:t>
    </dgm:pt>
    <dgm:pt modelId="{CB8E73DB-FFFA-40C4-898E-6F2DA773E786}" type="parTrans" cxnId="{B7B27590-F134-43A1-91D2-9C411F30B925}">
      <dgm:prSet/>
      <dgm:spPr/>
      <dgm:t>
        <a:bodyPr/>
        <a:lstStyle/>
        <a:p>
          <a:pPr algn="just"/>
          <a:endParaRPr lang="en-US"/>
        </a:p>
      </dgm:t>
    </dgm:pt>
    <dgm:pt modelId="{36466C37-3413-4178-AE4A-644650BC5922}" type="sibTrans" cxnId="{B7B27590-F134-43A1-91D2-9C411F30B925}">
      <dgm:prSet/>
      <dgm:spPr/>
      <dgm:t>
        <a:bodyPr/>
        <a:lstStyle/>
        <a:p>
          <a:pPr algn="just"/>
          <a:endParaRPr lang="en-US"/>
        </a:p>
      </dgm:t>
    </dgm:pt>
    <dgm:pt modelId="{4B3DFE25-5614-4ABB-BB3B-27319C759AE1}">
      <dgm:prSet/>
      <dgm:spPr/>
      <dgm:t>
        <a:bodyPr/>
        <a:lstStyle/>
        <a:p>
          <a:pPr algn="just" rtl="0"/>
          <a:r>
            <a:rPr lang="en-US" b="1"/>
            <a:t>Job enlargement: (</a:t>
          </a:r>
          <a:r>
            <a:rPr lang="en-US"/>
            <a:t>offering of expanded responsibilities, developmental assignments, and special projects to individuals to cultivate leadership skills for advancement). </a:t>
          </a:r>
        </a:p>
      </dgm:t>
    </dgm:pt>
    <dgm:pt modelId="{3C0EDB7D-21BC-41F5-9E7A-F5543D6D856C}" type="parTrans" cxnId="{888019F7-5F1E-4AD3-9A39-2B27CBB96726}">
      <dgm:prSet/>
      <dgm:spPr/>
      <dgm:t>
        <a:bodyPr/>
        <a:lstStyle/>
        <a:p>
          <a:pPr algn="just"/>
          <a:endParaRPr lang="en-US"/>
        </a:p>
      </dgm:t>
    </dgm:pt>
    <dgm:pt modelId="{01A7A039-0B57-4FDD-AF88-B2DFAD8BFE37}" type="sibTrans" cxnId="{888019F7-5F1E-4AD3-9A39-2B27CBB96726}">
      <dgm:prSet/>
      <dgm:spPr/>
      <dgm:t>
        <a:bodyPr/>
        <a:lstStyle/>
        <a:p>
          <a:pPr algn="just"/>
          <a:endParaRPr lang="en-US"/>
        </a:p>
      </dgm:t>
    </dgm:pt>
    <dgm:pt modelId="{19E2375F-42D3-4616-AE79-E537E277D9F6}">
      <dgm:prSet/>
      <dgm:spPr/>
      <dgm:t>
        <a:bodyPr/>
        <a:lstStyle/>
        <a:p>
          <a:pPr algn="just" rtl="0"/>
          <a:r>
            <a:rPr lang="en-US" b="1"/>
            <a:t>360-degree performance feedback: </a:t>
          </a:r>
          <a:endParaRPr lang="en-US"/>
        </a:p>
      </dgm:t>
    </dgm:pt>
    <dgm:pt modelId="{19581335-4035-4DD5-A4E0-C015157D5D27}" type="parTrans" cxnId="{83338C9B-9AA8-4E60-8A78-3C47290C200A}">
      <dgm:prSet/>
      <dgm:spPr/>
      <dgm:t>
        <a:bodyPr/>
        <a:lstStyle/>
        <a:p>
          <a:pPr algn="just"/>
          <a:endParaRPr lang="en-US"/>
        </a:p>
      </dgm:t>
    </dgm:pt>
    <dgm:pt modelId="{06D26A39-246E-4AC9-80E4-A02E8D4CD136}" type="sibTrans" cxnId="{83338C9B-9AA8-4E60-8A78-3C47290C200A}">
      <dgm:prSet/>
      <dgm:spPr/>
      <dgm:t>
        <a:bodyPr/>
        <a:lstStyle/>
        <a:p>
          <a:pPr algn="just"/>
          <a:endParaRPr lang="en-US"/>
        </a:p>
      </dgm:t>
    </dgm:pt>
    <dgm:pt modelId="{BCAA4884-8D14-435C-965F-1FBA260A93D8}">
      <dgm:prSet/>
      <dgm:spPr/>
      <dgm:t>
        <a:bodyPr/>
        <a:lstStyle/>
        <a:p>
          <a:pPr algn="just" rtl="0"/>
          <a:endParaRPr lang="en-US"/>
        </a:p>
      </dgm:t>
    </dgm:pt>
    <dgm:pt modelId="{9F4F6BC9-CB9A-4F79-A171-951984A09A8C}" type="parTrans" cxnId="{037E694F-EF98-475F-B942-75D2C47E6D40}">
      <dgm:prSet/>
      <dgm:spPr/>
      <dgm:t>
        <a:bodyPr/>
        <a:lstStyle/>
        <a:p>
          <a:endParaRPr lang="en-US"/>
        </a:p>
      </dgm:t>
    </dgm:pt>
    <dgm:pt modelId="{4DAE4EAC-C0E7-46A7-9344-BD726DF98F99}" type="sibTrans" cxnId="{037E694F-EF98-475F-B942-75D2C47E6D40}">
      <dgm:prSet/>
      <dgm:spPr/>
      <dgm:t>
        <a:bodyPr/>
        <a:lstStyle/>
        <a:p>
          <a:endParaRPr lang="en-US"/>
        </a:p>
      </dgm:t>
    </dgm:pt>
    <dgm:pt modelId="{940063AA-C12A-4340-A9BC-23F859B15868}" type="pres">
      <dgm:prSet presAssocID="{466F3EA4-B889-4F16-B5BF-5901732127FB}" presName="linear" presStyleCnt="0">
        <dgm:presLayoutVars>
          <dgm:animLvl val="lvl"/>
          <dgm:resizeHandles val="exact"/>
        </dgm:presLayoutVars>
      </dgm:prSet>
      <dgm:spPr/>
    </dgm:pt>
    <dgm:pt modelId="{DCB2A283-A5D2-4610-9945-CDB3FDB1A035}" type="pres">
      <dgm:prSet presAssocID="{993BA987-E7A6-4917-92B9-B21FE9BFF127}" presName="parentText" presStyleLbl="node1" presStyleIdx="0" presStyleCnt="1">
        <dgm:presLayoutVars>
          <dgm:chMax val="0"/>
          <dgm:bulletEnabled val="1"/>
        </dgm:presLayoutVars>
      </dgm:prSet>
      <dgm:spPr/>
    </dgm:pt>
    <dgm:pt modelId="{AE21CF35-6A16-4AD5-B695-F7CAC8BE2E0B}" type="pres">
      <dgm:prSet presAssocID="{993BA987-E7A6-4917-92B9-B21FE9BFF127}" presName="childText" presStyleLbl="revTx" presStyleIdx="0" presStyleCnt="1">
        <dgm:presLayoutVars>
          <dgm:bulletEnabled val="1"/>
        </dgm:presLayoutVars>
      </dgm:prSet>
      <dgm:spPr/>
    </dgm:pt>
  </dgm:ptLst>
  <dgm:cxnLst>
    <dgm:cxn modelId="{97B24810-2697-42B4-80AF-7B10E0764CCC}" srcId="{993BA987-E7A6-4917-92B9-B21FE9BFF127}" destId="{C80AAA2E-FF61-4048-89C4-E6C9C152D5F5}" srcOrd="1" destOrd="0" parTransId="{E220678B-F0B0-4638-B512-53B4CFDB1FDD}" sibTransId="{5279AD8F-7092-4098-B621-63567182E426}"/>
    <dgm:cxn modelId="{5DD75648-2F94-4BE2-8E9A-8E8CF043DC93}" srcId="{993BA987-E7A6-4917-92B9-B21FE9BFF127}" destId="{41F2264D-4328-431E-B0B7-51670B21EFD9}" srcOrd="3" destOrd="0" parTransId="{F5E8EC87-5578-48E3-8A16-5EE811572C03}" sibTransId="{A54F502C-3479-4769-B609-72EB7957D6D2}"/>
    <dgm:cxn modelId="{A448396B-89E9-4966-887A-48A5271FE740}" type="presOf" srcId="{41F2264D-4328-431E-B0B7-51670B21EFD9}" destId="{AE21CF35-6A16-4AD5-B695-F7CAC8BE2E0B}" srcOrd="0" destOrd="3" presId="urn:microsoft.com/office/officeart/2005/8/layout/vList2"/>
    <dgm:cxn modelId="{EC0C714C-F4FD-495D-B6BF-A4EA3A5A8ED3}" srcId="{993BA987-E7A6-4917-92B9-B21FE9BFF127}" destId="{D58DE2D5-066D-4196-BBD5-EF1EFDE72CC9}" srcOrd="2" destOrd="0" parTransId="{04E4A09C-7CCD-4EEA-9296-B6BEAEB8569D}" sibTransId="{79646E16-DD7E-4804-81E2-9444A4AA949D}"/>
    <dgm:cxn modelId="{037E694F-EF98-475F-B942-75D2C47E6D40}" srcId="{993BA987-E7A6-4917-92B9-B21FE9BFF127}" destId="{BCAA4884-8D14-435C-965F-1FBA260A93D8}" srcOrd="0" destOrd="0" parTransId="{9F4F6BC9-CB9A-4F79-A171-951984A09A8C}" sibTransId="{4DAE4EAC-C0E7-46A7-9344-BD726DF98F99}"/>
    <dgm:cxn modelId="{0608CB72-4AA0-4D0C-957E-6E9E577CC112}" type="presOf" srcId="{993BA987-E7A6-4917-92B9-B21FE9BFF127}" destId="{DCB2A283-A5D2-4610-9945-CDB3FDB1A035}" srcOrd="0" destOrd="0" presId="urn:microsoft.com/office/officeart/2005/8/layout/vList2"/>
    <dgm:cxn modelId="{2488B482-BF18-4D53-B153-AC012FDDCD4C}" type="presOf" srcId="{C80AAA2E-FF61-4048-89C4-E6C9C152D5F5}" destId="{AE21CF35-6A16-4AD5-B695-F7CAC8BE2E0B}" srcOrd="0" destOrd="1" presId="urn:microsoft.com/office/officeart/2005/8/layout/vList2"/>
    <dgm:cxn modelId="{B7B27590-F134-43A1-91D2-9C411F30B925}" srcId="{993BA987-E7A6-4917-92B9-B21FE9BFF127}" destId="{304A2BCD-5A49-424B-8CD4-04B5F56AC2A3}" srcOrd="4" destOrd="0" parTransId="{CB8E73DB-FFFA-40C4-898E-6F2DA773E786}" sibTransId="{36466C37-3413-4178-AE4A-644650BC5922}"/>
    <dgm:cxn modelId="{1B588E91-2D93-4FD1-BBA8-1225B7414F97}" type="presOf" srcId="{19E2375F-42D3-4616-AE79-E537E277D9F6}" destId="{AE21CF35-6A16-4AD5-B695-F7CAC8BE2E0B}" srcOrd="0" destOrd="6" presId="urn:microsoft.com/office/officeart/2005/8/layout/vList2"/>
    <dgm:cxn modelId="{83338C9B-9AA8-4E60-8A78-3C47290C200A}" srcId="{993BA987-E7A6-4917-92B9-B21FE9BFF127}" destId="{19E2375F-42D3-4616-AE79-E537E277D9F6}" srcOrd="6" destOrd="0" parTransId="{19581335-4035-4DD5-A4E0-C015157D5D27}" sibTransId="{06D26A39-246E-4AC9-80E4-A02E8D4CD136}"/>
    <dgm:cxn modelId="{4BED30AA-4D9C-4F24-BC2F-E52F62CF1C9D}" srcId="{466F3EA4-B889-4F16-B5BF-5901732127FB}" destId="{993BA987-E7A6-4917-92B9-B21FE9BFF127}" srcOrd="0" destOrd="0" parTransId="{174E0FA0-3C26-4271-9A93-75E5150F9844}" sibTransId="{89018E65-F904-4790-8C3D-5E6AF5ED52E9}"/>
    <dgm:cxn modelId="{E235E4AB-B34A-43FE-8F38-F01A7EA2C343}" type="presOf" srcId="{BCAA4884-8D14-435C-965F-1FBA260A93D8}" destId="{AE21CF35-6A16-4AD5-B695-F7CAC8BE2E0B}" srcOrd="0" destOrd="0" presId="urn:microsoft.com/office/officeart/2005/8/layout/vList2"/>
    <dgm:cxn modelId="{D394BEBB-59B1-4308-A3CC-1EA63EC157EE}" type="presOf" srcId="{4B3DFE25-5614-4ABB-BB3B-27319C759AE1}" destId="{AE21CF35-6A16-4AD5-B695-F7CAC8BE2E0B}" srcOrd="0" destOrd="5" presId="urn:microsoft.com/office/officeart/2005/8/layout/vList2"/>
    <dgm:cxn modelId="{D1DDF3D3-DE5A-4BFB-A96E-F7E907C85B0C}" type="presOf" srcId="{D58DE2D5-066D-4196-BBD5-EF1EFDE72CC9}" destId="{AE21CF35-6A16-4AD5-B695-F7CAC8BE2E0B}" srcOrd="0" destOrd="2" presId="urn:microsoft.com/office/officeart/2005/8/layout/vList2"/>
    <dgm:cxn modelId="{82EB6FE7-2488-42A8-855A-B060C642A8DE}" type="presOf" srcId="{466F3EA4-B889-4F16-B5BF-5901732127FB}" destId="{940063AA-C12A-4340-A9BC-23F859B15868}" srcOrd="0" destOrd="0" presId="urn:microsoft.com/office/officeart/2005/8/layout/vList2"/>
    <dgm:cxn modelId="{C9A3F9E9-9C52-4098-AC4B-E36CD817FB9D}" type="presOf" srcId="{304A2BCD-5A49-424B-8CD4-04B5F56AC2A3}" destId="{AE21CF35-6A16-4AD5-B695-F7CAC8BE2E0B}" srcOrd="0" destOrd="4" presId="urn:microsoft.com/office/officeart/2005/8/layout/vList2"/>
    <dgm:cxn modelId="{888019F7-5F1E-4AD3-9A39-2B27CBB96726}" srcId="{993BA987-E7A6-4917-92B9-B21FE9BFF127}" destId="{4B3DFE25-5614-4ABB-BB3B-27319C759AE1}" srcOrd="5" destOrd="0" parTransId="{3C0EDB7D-21BC-41F5-9E7A-F5543D6D856C}" sibTransId="{01A7A039-0B57-4FDD-AF88-B2DFAD8BFE37}"/>
    <dgm:cxn modelId="{AC9F0DF1-C871-4711-9510-9A8C8F267E71}" type="presParOf" srcId="{940063AA-C12A-4340-A9BC-23F859B15868}" destId="{DCB2A283-A5D2-4610-9945-CDB3FDB1A035}" srcOrd="0" destOrd="0" presId="urn:microsoft.com/office/officeart/2005/8/layout/vList2"/>
    <dgm:cxn modelId="{998F55AC-DEAD-40E3-A1AD-8444E9406B8E}" type="presParOf" srcId="{940063AA-C12A-4340-A9BC-23F859B15868}" destId="{AE21CF35-6A16-4AD5-B695-F7CAC8BE2E0B}"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1D9581C1-9228-45B8-9EF8-22201FC950E5}"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A19A7EEB-1092-4949-A319-DA17BAAB1917}">
      <dgm:prSet/>
      <dgm:spPr/>
      <dgm:t>
        <a:bodyPr/>
        <a:lstStyle/>
        <a:p>
          <a:pPr algn="just" rtl="0"/>
          <a:r>
            <a:rPr lang="en-US" dirty="0"/>
            <a:t>one of the key drawbacks to leadership development programs is the cost of developing and operating the programs.</a:t>
          </a:r>
        </a:p>
      </dgm:t>
    </dgm:pt>
    <dgm:pt modelId="{46E22F5A-013A-42A7-89E5-84BBB6D221BE}" type="parTrans" cxnId="{EAD0ED36-EBD6-461A-A0B4-9BDD205FC88D}">
      <dgm:prSet/>
      <dgm:spPr/>
      <dgm:t>
        <a:bodyPr/>
        <a:lstStyle/>
        <a:p>
          <a:pPr algn="just"/>
          <a:endParaRPr lang="en-US"/>
        </a:p>
      </dgm:t>
    </dgm:pt>
    <dgm:pt modelId="{376AE4DF-6607-4469-A241-8B058FA9ACDF}" type="sibTrans" cxnId="{EAD0ED36-EBD6-461A-A0B4-9BDD205FC88D}">
      <dgm:prSet/>
      <dgm:spPr/>
      <dgm:t>
        <a:bodyPr/>
        <a:lstStyle/>
        <a:p>
          <a:pPr algn="just"/>
          <a:endParaRPr lang="en-US"/>
        </a:p>
      </dgm:t>
    </dgm:pt>
    <dgm:pt modelId="{A95729D4-BF7A-48F6-808E-700CD435A6F8}" type="pres">
      <dgm:prSet presAssocID="{1D9581C1-9228-45B8-9EF8-22201FC950E5}" presName="linear" presStyleCnt="0">
        <dgm:presLayoutVars>
          <dgm:animLvl val="lvl"/>
          <dgm:resizeHandles val="exact"/>
        </dgm:presLayoutVars>
      </dgm:prSet>
      <dgm:spPr/>
    </dgm:pt>
    <dgm:pt modelId="{EC318365-6DF3-48DF-9AC9-ED6A796056D5}" type="pres">
      <dgm:prSet presAssocID="{A19A7EEB-1092-4949-A319-DA17BAAB1917}" presName="parentText" presStyleLbl="node1" presStyleIdx="0" presStyleCnt="1">
        <dgm:presLayoutVars>
          <dgm:chMax val="0"/>
          <dgm:bulletEnabled val="1"/>
        </dgm:presLayoutVars>
      </dgm:prSet>
      <dgm:spPr/>
    </dgm:pt>
  </dgm:ptLst>
  <dgm:cxnLst>
    <dgm:cxn modelId="{19320A04-EB6A-4934-903D-4CF65CF2023E}" type="presOf" srcId="{1D9581C1-9228-45B8-9EF8-22201FC950E5}" destId="{A95729D4-BF7A-48F6-808E-700CD435A6F8}" srcOrd="0" destOrd="0" presId="urn:microsoft.com/office/officeart/2005/8/layout/vList2"/>
    <dgm:cxn modelId="{EAD0ED36-EBD6-461A-A0B4-9BDD205FC88D}" srcId="{1D9581C1-9228-45B8-9EF8-22201FC950E5}" destId="{A19A7EEB-1092-4949-A319-DA17BAAB1917}" srcOrd="0" destOrd="0" parTransId="{46E22F5A-013A-42A7-89E5-84BBB6D221BE}" sibTransId="{376AE4DF-6607-4469-A241-8B058FA9ACDF}"/>
    <dgm:cxn modelId="{E7931AAD-F290-448F-A806-7E0021D4C4EB}" type="presOf" srcId="{A19A7EEB-1092-4949-A319-DA17BAAB1917}" destId="{EC318365-6DF3-48DF-9AC9-ED6A796056D5}" srcOrd="0" destOrd="0" presId="urn:microsoft.com/office/officeart/2005/8/layout/vList2"/>
    <dgm:cxn modelId="{73EC3ECC-5CCF-4F88-B178-8AAF2101FA68}" type="presParOf" srcId="{A95729D4-BF7A-48F6-808E-700CD435A6F8}" destId="{EC318365-6DF3-48DF-9AC9-ED6A796056D5}"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E101AD8A-C97C-4BC1-ACFA-D10E8161F1A9}"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0A65A37D-0267-4634-9893-13A1B6096BCD}">
      <dgm:prSet/>
      <dgm:spPr/>
      <dgm:t>
        <a:bodyPr/>
        <a:lstStyle/>
        <a:p>
          <a:pPr algn="ctr" rtl="0"/>
          <a:r>
            <a:rPr lang="en-US" b="1" dirty="0"/>
            <a:t>Role Of The Manager In Innovation And Change Management</a:t>
          </a:r>
          <a:endParaRPr lang="en-US" dirty="0"/>
        </a:p>
      </dgm:t>
    </dgm:pt>
    <dgm:pt modelId="{432BA593-8521-409C-9796-5590382C895D}" type="parTrans" cxnId="{7D43CDB4-F3DE-45E0-9204-A49110EE1897}">
      <dgm:prSet/>
      <dgm:spPr/>
      <dgm:t>
        <a:bodyPr/>
        <a:lstStyle/>
        <a:p>
          <a:endParaRPr lang="en-US"/>
        </a:p>
      </dgm:t>
    </dgm:pt>
    <dgm:pt modelId="{9993C68E-A2C7-4030-A5D3-58BDA8FD1CA3}" type="sibTrans" cxnId="{7D43CDB4-F3DE-45E0-9204-A49110EE1897}">
      <dgm:prSet/>
      <dgm:spPr/>
      <dgm:t>
        <a:bodyPr/>
        <a:lstStyle/>
        <a:p>
          <a:endParaRPr lang="en-US"/>
        </a:p>
      </dgm:t>
    </dgm:pt>
    <dgm:pt modelId="{571A6688-119B-4BB2-A415-1AD4794BFE1A}" type="pres">
      <dgm:prSet presAssocID="{E101AD8A-C97C-4BC1-ACFA-D10E8161F1A9}" presName="linear" presStyleCnt="0">
        <dgm:presLayoutVars>
          <dgm:animLvl val="lvl"/>
          <dgm:resizeHandles val="exact"/>
        </dgm:presLayoutVars>
      </dgm:prSet>
      <dgm:spPr/>
    </dgm:pt>
    <dgm:pt modelId="{82E231D7-BCD2-43EF-8808-CF5FDAB27D79}" type="pres">
      <dgm:prSet presAssocID="{0A65A37D-0267-4634-9893-13A1B6096BCD}" presName="parentText" presStyleLbl="node1" presStyleIdx="0" presStyleCnt="1">
        <dgm:presLayoutVars>
          <dgm:chMax val="0"/>
          <dgm:bulletEnabled val="1"/>
        </dgm:presLayoutVars>
      </dgm:prSet>
      <dgm:spPr/>
    </dgm:pt>
  </dgm:ptLst>
  <dgm:cxnLst>
    <dgm:cxn modelId="{54A49542-9D33-4FE3-AEDE-F94FB14F8B0F}" type="presOf" srcId="{0A65A37D-0267-4634-9893-13A1B6096BCD}" destId="{82E231D7-BCD2-43EF-8808-CF5FDAB27D79}" srcOrd="0" destOrd="0" presId="urn:microsoft.com/office/officeart/2005/8/layout/vList2"/>
    <dgm:cxn modelId="{2788BF7E-A67F-40CB-8854-777E5AC66181}" type="presOf" srcId="{E101AD8A-C97C-4BC1-ACFA-D10E8161F1A9}" destId="{571A6688-119B-4BB2-A415-1AD4794BFE1A}" srcOrd="0" destOrd="0" presId="urn:microsoft.com/office/officeart/2005/8/layout/vList2"/>
    <dgm:cxn modelId="{7D43CDB4-F3DE-45E0-9204-A49110EE1897}" srcId="{E101AD8A-C97C-4BC1-ACFA-D10E8161F1A9}" destId="{0A65A37D-0267-4634-9893-13A1B6096BCD}" srcOrd="0" destOrd="0" parTransId="{432BA593-8521-409C-9796-5590382C895D}" sibTransId="{9993C68E-A2C7-4030-A5D3-58BDA8FD1CA3}"/>
    <dgm:cxn modelId="{BCDA0CDA-9AFF-4DB2-B525-995EFD64E966}" type="presParOf" srcId="{571A6688-119B-4BB2-A415-1AD4794BFE1A}" destId="{82E231D7-BCD2-43EF-8808-CF5FDAB27D7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41DF0D4A-D800-4A68-8C48-420ADF4DB8F5}" type="doc">
      <dgm:prSet loTypeId="urn:microsoft.com/office/officeart/2005/8/layout/vList5" loCatId="list" qsTypeId="urn:microsoft.com/office/officeart/2005/8/quickstyle/simple1" qsCatId="simple" csTypeId="urn:microsoft.com/office/officeart/2005/8/colors/accent0_3" csCatId="mainScheme"/>
      <dgm:spPr/>
      <dgm:t>
        <a:bodyPr/>
        <a:lstStyle/>
        <a:p>
          <a:endParaRPr lang="en-US"/>
        </a:p>
      </dgm:t>
    </dgm:pt>
    <dgm:pt modelId="{2775E9C6-E8A9-4020-9C58-984DED640C96}">
      <dgm:prSet custT="1"/>
      <dgm:spPr/>
      <dgm:t>
        <a:bodyPr/>
        <a:lstStyle/>
        <a:p>
          <a:pPr rtl="0"/>
          <a:r>
            <a:rPr lang="en-US" sz="1800" b="1" dirty="0"/>
            <a:t>Several barriers to innovation have been identified. These barriers include;</a:t>
          </a:r>
          <a:endParaRPr lang="en-US" sz="1800" dirty="0"/>
        </a:p>
      </dgm:t>
    </dgm:pt>
    <dgm:pt modelId="{BE37D78D-5D0B-44C2-95D5-8730650E9276}" type="parTrans" cxnId="{FD629AF1-6148-4246-A1EB-9585DED74A5E}">
      <dgm:prSet/>
      <dgm:spPr/>
      <dgm:t>
        <a:bodyPr/>
        <a:lstStyle/>
        <a:p>
          <a:endParaRPr lang="en-US"/>
        </a:p>
      </dgm:t>
    </dgm:pt>
    <dgm:pt modelId="{BB6DD572-FD8E-453F-A2F9-E1EB1FA299EC}" type="sibTrans" cxnId="{FD629AF1-6148-4246-A1EB-9585DED74A5E}">
      <dgm:prSet/>
      <dgm:spPr/>
      <dgm:t>
        <a:bodyPr/>
        <a:lstStyle/>
        <a:p>
          <a:endParaRPr lang="en-US"/>
        </a:p>
      </dgm:t>
    </dgm:pt>
    <dgm:pt modelId="{39590B5D-1E92-4B9F-8683-DB90096B7BC0}">
      <dgm:prSet/>
      <dgm:spPr/>
      <dgm:t>
        <a:bodyPr/>
        <a:lstStyle/>
        <a:p>
          <a:pPr rtl="0"/>
          <a:r>
            <a:rPr lang="en-US" dirty="0"/>
            <a:t>Lack of an innovation culture that supports idea generation,</a:t>
          </a:r>
        </a:p>
      </dgm:t>
    </dgm:pt>
    <dgm:pt modelId="{2654CDF1-06A8-4A23-A208-6D06DBD5420D}" type="parTrans" cxnId="{FFB97C59-9A8F-4D84-93B2-73891326AE18}">
      <dgm:prSet/>
      <dgm:spPr/>
      <dgm:t>
        <a:bodyPr/>
        <a:lstStyle/>
        <a:p>
          <a:endParaRPr lang="en-US"/>
        </a:p>
      </dgm:t>
    </dgm:pt>
    <dgm:pt modelId="{A5AB7DF4-9BA4-4ACF-9F68-EB7CD340914E}" type="sibTrans" cxnId="{FFB97C59-9A8F-4D84-93B2-73891326AE18}">
      <dgm:prSet/>
      <dgm:spPr/>
      <dgm:t>
        <a:bodyPr/>
        <a:lstStyle/>
        <a:p>
          <a:endParaRPr lang="en-US"/>
        </a:p>
      </dgm:t>
    </dgm:pt>
    <dgm:pt modelId="{C957363E-D113-43BC-A442-7B465BFB191A}">
      <dgm:prSet/>
      <dgm:spPr/>
      <dgm:t>
        <a:bodyPr/>
        <a:lstStyle/>
        <a:p>
          <a:pPr rtl="0"/>
          <a:r>
            <a:rPr lang="en-US"/>
            <a:t>Lack of leadership in innovation efforts, </a:t>
          </a:r>
        </a:p>
      </dgm:t>
    </dgm:pt>
    <dgm:pt modelId="{B03161F3-2C4A-4E54-B7EE-5F2CD3201827}" type="parTrans" cxnId="{C6845CE1-803F-4E09-9E3A-53542EA7FFDB}">
      <dgm:prSet/>
      <dgm:spPr/>
      <dgm:t>
        <a:bodyPr/>
        <a:lstStyle/>
        <a:p>
          <a:endParaRPr lang="en-US"/>
        </a:p>
      </dgm:t>
    </dgm:pt>
    <dgm:pt modelId="{73434EC3-76E2-418E-A9AD-1A8DC29F97DC}" type="sibTrans" cxnId="{C6845CE1-803F-4E09-9E3A-53542EA7FFDB}">
      <dgm:prSet/>
      <dgm:spPr/>
      <dgm:t>
        <a:bodyPr/>
        <a:lstStyle/>
        <a:p>
          <a:endParaRPr lang="en-US"/>
        </a:p>
      </dgm:t>
    </dgm:pt>
    <dgm:pt modelId="{5F06374E-754C-4FAE-90E0-ABD5961CE36C}">
      <dgm:prSet/>
      <dgm:spPr/>
      <dgm:t>
        <a:bodyPr/>
        <a:lstStyle/>
        <a:p>
          <a:pPr rtl="0"/>
          <a:r>
            <a:rPr lang="en-US"/>
            <a:t>High costs of making innovative changes ,</a:t>
          </a:r>
        </a:p>
      </dgm:t>
    </dgm:pt>
    <dgm:pt modelId="{44647402-A38E-4BD9-8100-FBAD5926843E}" type="parTrans" cxnId="{384F85E6-A21B-4DA0-A52C-B3DC9B5AF263}">
      <dgm:prSet/>
      <dgm:spPr/>
      <dgm:t>
        <a:bodyPr/>
        <a:lstStyle/>
        <a:p>
          <a:endParaRPr lang="en-US"/>
        </a:p>
      </dgm:t>
    </dgm:pt>
    <dgm:pt modelId="{482EC0E4-44F3-4983-980B-5C5938A2CB3D}" type="sibTrans" cxnId="{384F85E6-A21B-4DA0-A52C-B3DC9B5AF263}">
      <dgm:prSet/>
      <dgm:spPr/>
      <dgm:t>
        <a:bodyPr/>
        <a:lstStyle/>
        <a:p>
          <a:endParaRPr lang="en-US"/>
        </a:p>
      </dgm:t>
    </dgm:pt>
    <dgm:pt modelId="{8991FC0A-3938-43C8-A76B-9471A933D4AA}">
      <dgm:prSet/>
      <dgm:spPr/>
      <dgm:t>
        <a:bodyPr/>
        <a:lstStyle/>
        <a:p>
          <a:pPr rtl="0"/>
          <a:r>
            <a:rPr lang="en-US"/>
            <a:t>Formal rules and regulations, professional standards, and administrative policies may all work against innovation, </a:t>
          </a:r>
        </a:p>
      </dgm:t>
    </dgm:pt>
    <dgm:pt modelId="{747FB31B-6666-4AE6-BBC3-48EC1C837F93}" type="parTrans" cxnId="{21A8234C-9425-4652-93E4-F83D3452502C}">
      <dgm:prSet/>
      <dgm:spPr/>
      <dgm:t>
        <a:bodyPr/>
        <a:lstStyle/>
        <a:p>
          <a:endParaRPr lang="en-US"/>
        </a:p>
      </dgm:t>
    </dgm:pt>
    <dgm:pt modelId="{446555D4-C77A-4DD6-9390-5B99F885929B}" type="sibTrans" cxnId="{21A8234C-9425-4652-93E4-F83D3452502C}">
      <dgm:prSet/>
      <dgm:spPr/>
      <dgm:t>
        <a:bodyPr/>
        <a:lstStyle/>
        <a:p>
          <a:endParaRPr lang="en-US"/>
        </a:p>
      </dgm:t>
    </dgm:pt>
    <dgm:pt modelId="{1B00B804-325A-4F08-952D-88035D960D1D}">
      <dgm:prSet/>
      <dgm:spPr/>
      <dgm:t>
        <a:bodyPr/>
        <a:lstStyle/>
        <a:p>
          <a:pPr rtl="0"/>
          <a:r>
            <a:rPr lang="en-US"/>
            <a:t>Daily priorities and inertia reflecting the status quo that cause managers to focus on routines and day-to-day tasks limit staff ability to be creative, engage in discovery, and generate ideas. </a:t>
          </a:r>
        </a:p>
      </dgm:t>
    </dgm:pt>
    <dgm:pt modelId="{9FD5C096-3088-498C-A727-68CA5FE103AA}" type="parTrans" cxnId="{62BEB1E8-32F1-4F01-ACD0-F9EACFD34A1B}">
      <dgm:prSet/>
      <dgm:spPr/>
      <dgm:t>
        <a:bodyPr/>
        <a:lstStyle/>
        <a:p>
          <a:endParaRPr lang="en-US"/>
        </a:p>
      </dgm:t>
    </dgm:pt>
    <dgm:pt modelId="{4B6F1ADA-42F0-49A6-A12E-C797858C295D}" type="sibTrans" cxnId="{62BEB1E8-32F1-4F01-ACD0-F9EACFD34A1B}">
      <dgm:prSet/>
      <dgm:spPr/>
      <dgm:t>
        <a:bodyPr/>
        <a:lstStyle/>
        <a:p>
          <a:endParaRPr lang="en-US"/>
        </a:p>
      </dgm:t>
    </dgm:pt>
    <dgm:pt modelId="{4CCD83D1-BE49-4A20-AFFA-1E52DC693469}" type="pres">
      <dgm:prSet presAssocID="{41DF0D4A-D800-4A68-8C48-420ADF4DB8F5}" presName="Name0" presStyleCnt="0">
        <dgm:presLayoutVars>
          <dgm:dir/>
          <dgm:animLvl val="lvl"/>
          <dgm:resizeHandles val="exact"/>
        </dgm:presLayoutVars>
      </dgm:prSet>
      <dgm:spPr/>
    </dgm:pt>
    <dgm:pt modelId="{77435387-A0B2-4558-9EB9-BA768ABBC7F3}" type="pres">
      <dgm:prSet presAssocID="{2775E9C6-E8A9-4020-9C58-984DED640C96}" presName="linNode" presStyleCnt="0"/>
      <dgm:spPr/>
    </dgm:pt>
    <dgm:pt modelId="{470F20A5-9DAE-4A00-A863-A8863C9CAB92}" type="pres">
      <dgm:prSet presAssocID="{2775E9C6-E8A9-4020-9C58-984DED640C96}" presName="parentText" presStyleLbl="node1" presStyleIdx="0" presStyleCnt="1">
        <dgm:presLayoutVars>
          <dgm:chMax val="1"/>
          <dgm:bulletEnabled val="1"/>
        </dgm:presLayoutVars>
      </dgm:prSet>
      <dgm:spPr/>
    </dgm:pt>
    <dgm:pt modelId="{071A0651-209E-46F5-AFF4-2F477C12F629}" type="pres">
      <dgm:prSet presAssocID="{2775E9C6-E8A9-4020-9C58-984DED640C96}" presName="descendantText" presStyleLbl="alignAccFollowNode1" presStyleIdx="0" presStyleCnt="1">
        <dgm:presLayoutVars>
          <dgm:bulletEnabled val="1"/>
        </dgm:presLayoutVars>
      </dgm:prSet>
      <dgm:spPr/>
    </dgm:pt>
  </dgm:ptLst>
  <dgm:cxnLst>
    <dgm:cxn modelId="{21D1EA64-53A6-4574-B434-BD61B128810C}" type="presOf" srcId="{1B00B804-325A-4F08-952D-88035D960D1D}" destId="{071A0651-209E-46F5-AFF4-2F477C12F629}" srcOrd="0" destOrd="4" presId="urn:microsoft.com/office/officeart/2005/8/layout/vList5"/>
    <dgm:cxn modelId="{93FA9F69-56E3-4CFC-B9FD-1F67E59DE737}" type="presOf" srcId="{8991FC0A-3938-43C8-A76B-9471A933D4AA}" destId="{071A0651-209E-46F5-AFF4-2F477C12F629}" srcOrd="0" destOrd="3" presId="urn:microsoft.com/office/officeart/2005/8/layout/vList5"/>
    <dgm:cxn modelId="{21A8234C-9425-4652-93E4-F83D3452502C}" srcId="{2775E9C6-E8A9-4020-9C58-984DED640C96}" destId="{8991FC0A-3938-43C8-A76B-9471A933D4AA}" srcOrd="3" destOrd="0" parTransId="{747FB31B-6666-4AE6-BBC3-48EC1C837F93}" sibTransId="{446555D4-C77A-4DD6-9390-5B99F885929B}"/>
    <dgm:cxn modelId="{FFB97C59-9A8F-4D84-93B2-73891326AE18}" srcId="{2775E9C6-E8A9-4020-9C58-984DED640C96}" destId="{39590B5D-1E92-4B9F-8683-DB90096B7BC0}" srcOrd="0" destOrd="0" parTransId="{2654CDF1-06A8-4A23-A208-6D06DBD5420D}" sibTransId="{A5AB7DF4-9BA4-4ACF-9F68-EB7CD340914E}"/>
    <dgm:cxn modelId="{E287E69A-D515-403C-A652-75833F8FEB61}" type="presOf" srcId="{39590B5D-1E92-4B9F-8683-DB90096B7BC0}" destId="{071A0651-209E-46F5-AFF4-2F477C12F629}" srcOrd="0" destOrd="0" presId="urn:microsoft.com/office/officeart/2005/8/layout/vList5"/>
    <dgm:cxn modelId="{C7F8CAA0-D515-4019-9E67-29794F51C04A}" type="presOf" srcId="{41DF0D4A-D800-4A68-8C48-420ADF4DB8F5}" destId="{4CCD83D1-BE49-4A20-AFFA-1E52DC693469}" srcOrd="0" destOrd="0" presId="urn:microsoft.com/office/officeart/2005/8/layout/vList5"/>
    <dgm:cxn modelId="{230D0FA9-ADAA-4B0F-BB8A-583327185CF9}" type="presOf" srcId="{5F06374E-754C-4FAE-90E0-ABD5961CE36C}" destId="{071A0651-209E-46F5-AFF4-2F477C12F629}" srcOrd="0" destOrd="2" presId="urn:microsoft.com/office/officeart/2005/8/layout/vList5"/>
    <dgm:cxn modelId="{A4A4BFAF-63AA-47EA-82D6-F97F81348D90}" type="presOf" srcId="{C957363E-D113-43BC-A442-7B465BFB191A}" destId="{071A0651-209E-46F5-AFF4-2F477C12F629}" srcOrd="0" destOrd="1" presId="urn:microsoft.com/office/officeart/2005/8/layout/vList5"/>
    <dgm:cxn modelId="{C6845CE1-803F-4E09-9E3A-53542EA7FFDB}" srcId="{2775E9C6-E8A9-4020-9C58-984DED640C96}" destId="{C957363E-D113-43BC-A442-7B465BFB191A}" srcOrd="1" destOrd="0" parTransId="{B03161F3-2C4A-4E54-B7EE-5F2CD3201827}" sibTransId="{73434EC3-76E2-418E-A9AD-1A8DC29F97DC}"/>
    <dgm:cxn modelId="{384F85E6-A21B-4DA0-A52C-B3DC9B5AF263}" srcId="{2775E9C6-E8A9-4020-9C58-984DED640C96}" destId="{5F06374E-754C-4FAE-90E0-ABD5961CE36C}" srcOrd="2" destOrd="0" parTransId="{44647402-A38E-4BD9-8100-FBAD5926843E}" sibTransId="{482EC0E4-44F3-4983-980B-5C5938A2CB3D}"/>
    <dgm:cxn modelId="{62BEB1E8-32F1-4F01-ACD0-F9EACFD34A1B}" srcId="{2775E9C6-E8A9-4020-9C58-984DED640C96}" destId="{1B00B804-325A-4F08-952D-88035D960D1D}" srcOrd="4" destOrd="0" parTransId="{9FD5C096-3088-498C-A727-68CA5FE103AA}" sibTransId="{4B6F1ADA-42F0-49A6-A12E-C797858C295D}"/>
    <dgm:cxn modelId="{FD629AF1-6148-4246-A1EB-9585DED74A5E}" srcId="{41DF0D4A-D800-4A68-8C48-420ADF4DB8F5}" destId="{2775E9C6-E8A9-4020-9C58-984DED640C96}" srcOrd="0" destOrd="0" parTransId="{BE37D78D-5D0B-44C2-95D5-8730650E9276}" sibTransId="{BB6DD572-FD8E-453F-A2F9-E1EB1FA299EC}"/>
    <dgm:cxn modelId="{5530A6F8-0CD1-4A4C-93D1-73F7933DDF18}" type="presOf" srcId="{2775E9C6-E8A9-4020-9C58-984DED640C96}" destId="{470F20A5-9DAE-4A00-A863-A8863C9CAB92}" srcOrd="0" destOrd="0" presId="urn:microsoft.com/office/officeart/2005/8/layout/vList5"/>
    <dgm:cxn modelId="{B52C9E69-1D79-4FF0-BECB-D9E3D93B8116}" type="presParOf" srcId="{4CCD83D1-BE49-4A20-AFFA-1E52DC693469}" destId="{77435387-A0B2-4558-9EB9-BA768ABBC7F3}" srcOrd="0" destOrd="0" presId="urn:microsoft.com/office/officeart/2005/8/layout/vList5"/>
    <dgm:cxn modelId="{1EDEDA64-168D-4E43-AA7C-038B79C5D861}" type="presParOf" srcId="{77435387-A0B2-4558-9EB9-BA768ABBC7F3}" destId="{470F20A5-9DAE-4A00-A863-A8863C9CAB92}" srcOrd="0" destOrd="0" presId="urn:microsoft.com/office/officeart/2005/8/layout/vList5"/>
    <dgm:cxn modelId="{6A0284D3-1EA9-43C4-B6BA-E6F886B6E98A}" type="presParOf" srcId="{77435387-A0B2-4558-9EB9-BA768ABBC7F3}" destId="{071A0651-209E-46F5-AFF4-2F477C12F62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5ECD778E-1DBB-47E5-822C-334D43E0EE4C}" type="doc">
      <dgm:prSet loTypeId="urn:microsoft.com/office/officeart/2005/8/layout/vList2" loCatId="list" qsTypeId="urn:microsoft.com/office/officeart/2005/8/quickstyle/simple1" qsCatId="simple" csTypeId="urn:microsoft.com/office/officeart/2005/8/colors/colorful3" csCatId="colorful"/>
      <dgm:spPr/>
      <dgm:t>
        <a:bodyPr/>
        <a:lstStyle/>
        <a:p>
          <a:endParaRPr lang="en-US"/>
        </a:p>
      </dgm:t>
    </dgm:pt>
    <dgm:pt modelId="{4549004B-5593-44D8-9AFB-93DA6CA1231A}">
      <dgm:prSet/>
      <dgm:spPr/>
      <dgm:t>
        <a:bodyPr/>
        <a:lstStyle/>
        <a:p>
          <a:pPr algn="just" rtl="0"/>
          <a:r>
            <a:rPr lang="en-US"/>
            <a:t>A study of high-performing health organizations found various practices are used to develop leaders internally, including talent reviews to identify candidates for upward movement, career development planning, job rotations, and developmental assignments (McHugh, Garman, McAlearney, Song, &amp; Harrison, 2010). </a:t>
          </a:r>
        </a:p>
      </dgm:t>
    </dgm:pt>
    <dgm:pt modelId="{7C657367-E8F7-4562-9547-D3FA0BF3A624}" type="parTrans" cxnId="{855C480F-99A0-4199-B48F-72704E06EBD3}">
      <dgm:prSet/>
      <dgm:spPr/>
      <dgm:t>
        <a:bodyPr/>
        <a:lstStyle/>
        <a:p>
          <a:pPr algn="just"/>
          <a:endParaRPr lang="en-US"/>
        </a:p>
      </dgm:t>
    </dgm:pt>
    <dgm:pt modelId="{931A208C-63F7-4A10-95AF-4BE9F59E97DC}" type="sibTrans" cxnId="{855C480F-99A0-4199-B48F-72704E06EBD3}">
      <dgm:prSet/>
      <dgm:spPr/>
      <dgm:t>
        <a:bodyPr/>
        <a:lstStyle/>
        <a:p>
          <a:pPr algn="just"/>
          <a:endParaRPr lang="en-US"/>
        </a:p>
      </dgm:t>
    </dgm:pt>
    <dgm:pt modelId="{8EA2B583-4299-4787-A38F-2737E4F1D6CD}">
      <dgm:prSet/>
      <dgm:spPr/>
      <dgm:t>
        <a:bodyPr/>
        <a:lstStyle/>
        <a:p>
          <a:pPr algn="just" rtl="0"/>
          <a:r>
            <a:rPr lang="en-US"/>
            <a:t>A study of U.S. health systems found about half of health systems offered a leadership development program and also found that leadership development initiatives helped the systems focus on employee growth and development and improved employee retention (McAlearney, 2010).</a:t>
          </a:r>
        </a:p>
      </dgm:t>
    </dgm:pt>
    <dgm:pt modelId="{DB4BEF46-4FCB-4093-92AB-216B3EC10F56}" type="parTrans" cxnId="{4F7CADDF-2617-4084-8174-914FAFA87B52}">
      <dgm:prSet/>
      <dgm:spPr/>
      <dgm:t>
        <a:bodyPr/>
        <a:lstStyle/>
        <a:p>
          <a:pPr algn="just"/>
          <a:endParaRPr lang="en-US"/>
        </a:p>
      </dgm:t>
    </dgm:pt>
    <dgm:pt modelId="{9274DEBE-B4D6-432C-BF30-8F44729F8793}" type="sibTrans" cxnId="{4F7CADDF-2617-4084-8174-914FAFA87B52}">
      <dgm:prSet/>
      <dgm:spPr/>
      <dgm:t>
        <a:bodyPr/>
        <a:lstStyle/>
        <a:p>
          <a:pPr algn="just"/>
          <a:endParaRPr lang="en-US"/>
        </a:p>
      </dgm:t>
    </dgm:pt>
    <dgm:pt modelId="{5B277B9B-2E85-412E-AF34-41A0840D6063}" type="pres">
      <dgm:prSet presAssocID="{5ECD778E-1DBB-47E5-822C-334D43E0EE4C}" presName="linear" presStyleCnt="0">
        <dgm:presLayoutVars>
          <dgm:animLvl val="lvl"/>
          <dgm:resizeHandles val="exact"/>
        </dgm:presLayoutVars>
      </dgm:prSet>
      <dgm:spPr/>
    </dgm:pt>
    <dgm:pt modelId="{B0DDE194-CE0A-4CDE-A440-92C61D889FA9}" type="pres">
      <dgm:prSet presAssocID="{4549004B-5593-44D8-9AFB-93DA6CA1231A}" presName="parentText" presStyleLbl="node1" presStyleIdx="0" presStyleCnt="2">
        <dgm:presLayoutVars>
          <dgm:chMax val="0"/>
          <dgm:bulletEnabled val="1"/>
        </dgm:presLayoutVars>
      </dgm:prSet>
      <dgm:spPr/>
    </dgm:pt>
    <dgm:pt modelId="{6452D02E-3945-41AB-8385-BE87851D5400}" type="pres">
      <dgm:prSet presAssocID="{931A208C-63F7-4A10-95AF-4BE9F59E97DC}" presName="spacer" presStyleCnt="0"/>
      <dgm:spPr/>
    </dgm:pt>
    <dgm:pt modelId="{269E7221-40A3-4DF5-ABB0-45B9E8ECF3F5}" type="pres">
      <dgm:prSet presAssocID="{8EA2B583-4299-4787-A38F-2737E4F1D6CD}" presName="parentText" presStyleLbl="node1" presStyleIdx="1" presStyleCnt="2">
        <dgm:presLayoutVars>
          <dgm:chMax val="0"/>
          <dgm:bulletEnabled val="1"/>
        </dgm:presLayoutVars>
      </dgm:prSet>
      <dgm:spPr/>
    </dgm:pt>
  </dgm:ptLst>
  <dgm:cxnLst>
    <dgm:cxn modelId="{855C480F-99A0-4199-B48F-72704E06EBD3}" srcId="{5ECD778E-1DBB-47E5-822C-334D43E0EE4C}" destId="{4549004B-5593-44D8-9AFB-93DA6CA1231A}" srcOrd="0" destOrd="0" parTransId="{7C657367-E8F7-4562-9547-D3FA0BF3A624}" sibTransId="{931A208C-63F7-4A10-95AF-4BE9F59E97DC}"/>
    <dgm:cxn modelId="{A3A1DAA0-867D-4479-A910-902E0B3DE8FE}" type="presOf" srcId="{8EA2B583-4299-4787-A38F-2737E4F1D6CD}" destId="{269E7221-40A3-4DF5-ABB0-45B9E8ECF3F5}" srcOrd="0" destOrd="0" presId="urn:microsoft.com/office/officeart/2005/8/layout/vList2"/>
    <dgm:cxn modelId="{56BA84C5-D8FA-4287-A07C-29791BF7FD00}" type="presOf" srcId="{5ECD778E-1DBB-47E5-822C-334D43E0EE4C}" destId="{5B277B9B-2E85-412E-AF34-41A0840D6063}" srcOrd="0" destOrd="0" presId="urn:microsoft.com/office/officeart/2005/8/layout/vList2"/>
    <dgm:cxn modelId="{4F7CADDF-2617-4084-8174-914FAFA87B52}" srcId="{5ECD778E-1DBB-47E5-822C-334D43E0EE4C}" destId="{8EA2B583-4299-4787-A38F-2737E4F1D6CD}" srcOrd="1" destOrd="0" parTransId="{DB4BEF46-4FCB-4093-92AB-216B3EC10F56}" sibTransId="{9274DEBE-B4D6-432C-BF30-8F44729F8793}"/>
    <dgm:cxn modelId="{E37F43E8-9D0E-4687-970E-F2542AE7D26B}" type="presOf" srcId="{4549004B-5593-44D8-9AFB-93DA6CA1231A}" destId="{B0DDE194-CE0A-4CDE-A440-92C61D889FA9}" srcOrd="0" destOrd="0" presId="urn:microsoft.com/office/officeart/2005/8/layout/vList2"/>
    <dgm:cxn modelId="{A192C5CD-AC28-4FCB-A3EB-B1E47E08224A}" type="presParOf" srcId="{5B277B9B-2E85-412E-AF34-41A0840D6063}" destId="{B0DDE194-CE0A-4CDE-A440-92C61D889FA9}" srcOrd="0" destOrd="0" presId="urn:microsoft.com/office/officeart/2005/8/layout/vList2"/>
    <dgm:cxn modelId="{010FB953-B79D-438A-8245-247FD8A5AFB8}" type="presParOf" srcId="{5B277B9B-2E85-412E-AF34-41A0840D6063}" destId="{6452D02E-3945-41AB-8385-BE87851D5400}" srcOrd="1" destOrd="0" presId="urn:microsoft.com/office/officeart/2005/8/layout/vList2"/>
    <dgm:cxn modelId="{F0D89316-EDDF-4F27-8F93-28E503A21C56}" type="presParOf" srcId="{5B277B9B-2E85-412E-AF34-41A0840D6063}" destId="{269E7221-40A3-4DF5-ABB0-45B9E8ECF3F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149D8D-CAD0-4F8A-8995-BCF2193D266B}" type="doc">
      <dgm:prSet loTypeId="urn:microsoft.com/office/officeart/2005/8/layout/chevron1" loCatId="process" qsTypeId="urn:microsoft.com/office/officeart/2005/8/quickstyle/simple1" qsCatId="simple" csTypeId="urn:microsoft.com/office/officeart/2005/8/colors/accent1_3" csCatId="accent1" phldr="1"/>
      <dgm:spPr/>
      <dgm:t>
        <a:bodyPr/>
        <a:lstStyle/>
        <a:p>
          <a:endParaRPr lang="en-US"/>
        </a:p>
      </dgm:t>
    </dgm:pt>
    <dgm:pt modelId="{6161AEBE-D072-4AB8-A130-F2349CBCAD8E}">
      <dgm:prSet custT="1"/>
      <dgm:spPr/>
      <dgm:t>
        <a:bodyPr/>
        <a:lstStyle/>
        <a:p>
          <a:pPr rtl="0"/>
          <a:r>
            <a:rPr lang="it-IT" sz="2400" b="1" dirty="0">
              <a:effectLst/>
              <a:latin typeface="Arial"/>
              <a:ea typeface="Times New Roman"/>
              <a:cs typeface="Arial"/>
            </a:rPr>
            <a:t>Important Competencies For Managers</a:t>
          </a:r>
          <a:endParaRPr lang="en-US" sz="2400" b="1" dirty="0"/>
        </a:p>
      </dgm:t>
    </dgm:pt>
    <dgm:pt modelId="{E45AFA23-7E24-488E-A37F-0FD5FA4684B9}" type="parTrans" cxnId="{D8147D53-8EB4-4BD7-B7C4-B3C0C387A48E}">
      <dgm:prSet/>
      <dgm:spPr/>
      <dgm:t>
        <a:bodyPr/>
        <a:lstStyle/>
        <a:p>
          <a:endParaRPr lang="en-US" sz="2000"/>
        </a:p>
      </dgm:t>
    </dgm:pt>
    <dgm:pt modelId="{A9755A76-E744-4540-AA8C-84680B83C72B}" type="sibTrans" cxnId="{D8147D53-8EB4-4BD7-B7C4-B3C0C387A48E}">
      <dgm:prSet/>
      <dgm:spPr/>
      <dgm:t>
        <a:bodyPr/>
        <a:lstStyle/>
        <a:p>
          <a:endParaRPr lang="en-US" sz="2000"/>
        </a:p>
      </dgm:t>
    </dgm:pt>
    <dgm:pt modelId="{766B8F9D-2018-4B6B-8829-564DB7DFE230}">
      <dgm:prSet custT="1"/>
      <dgm:spPr/>
      <dgm:t>
        <a:bodyPr/>
        <a:lstStyle/>
        <a:p>
          <a:pPr rtl="0"/>
          <a:r>
            <a:rPr lang="it-IT" sz="2800" b="1" dirty="0"/>
            <a:t>Planning</a:t>
          </a:r>
          <a:endParaRPr lang="en-US" sz="2800" b="1" dirty="0"/>
        </a:p>
      </dgm:t>
    </dgm:pt>
    <dgm:pt modelId="{2DC02B1E-7303-4A00-A55C-F36BB6C5FCD9}" type="parTrans" cxnId="{4FD00756-E250-4FD4-A3FF-BD29B6E0894B}">
      <dgm:prSet/>
      <dgm:spPr/>
      <dgm:t>
        <a:bodyPr/>
        <a:lstStyle/>
        <a:p>
          <a:endParaRPr lang="en-US" sz="2000"/>
        </a:p>
      </dgm:t>
    </dgm:pt>
    <dgm:pt modelId="{56DC0999-9365-4BFE-BE21-F0AE0A6E572F}" type="sibTrans" cxnId="{4FD00756-E250-4FD4-A3FF-BD29B6E0894B}">
      <dgm:prSet/>
      <dgm:spPr/>
      <dgm:t>
        <a:bodyPr/>
        <a:lstStyle/>
        <a:p>
          <a:endParaRPr lang="en-US" sz="2000"/>
        </a:p>
      </dgm:t>
    </dgm:pt>
    <dgm:pt modelId="{33B1589F-B0DE-4E87-BB55-F838EF45B55B}" type="pres">
      <dgm:prSet presAssocID="{E1149D8D-CAD0-4F8A-8995-BCF2193D266B}" presName="Name0" presStyleCnt="0">
        <dgm:presLayoutVars>
          <dgm:dir/>
          <dgm:animLvl val="lvl"/>
          <dgm:resizeHandles val="exact"/>
        </dgm:presLayoutVars>
      </dgm:prSet>
      <dgm:spPr/>
    </dgm:pt>
    <dgm:pt modelId="{F9EAEB46-C706-4D99-85B5-5F945BF342B7}" type="pres">
      <dgm:prSet presAssocID="{6161AEBE-D072-4AB8-A130-F2349CBCAD8E}" presName="parTxOnly" presStyleLbl="node1" presStyleIdx="0" presStyleCnt="2">
        <dgm:presLayoutVars>
          <dgm:chMax val="0"/>
          <dgm:chPref val="0"/>
          <dgm:bulletEnabled val="1"/>
        </dgm:presLayoutVars>
      </dgm:prSet>
      <dgm:spPr/>
    </dgm:pt>
    <dgm:pt modelId="{ED7F55FD-D070-48B5-AFC5-1D5A99361D6D}" type="pres">
      <dgm:prSet presAssocID="{A9755A76-E744-4540-AA8C-84680B83C72B}" presName="parTxOnlySpace" presStyleCnt="0"/>
      <dgm:spPr/>
    </dgm:pt>
    <dgm:pt modelId="{DAB0C8CA-73F3-4E4E-AB20-34C24273C975}" type="pres">
      <dgm:prSet presAssocID="{766B8F9D-2018-4B6B-8829-564DB7DFE230}" presName="parTxOnly" presStyleLbl="node1" presStyleIdx="1" presStyleCnt="2">
        <dgm:presLayoutVars>
          <dgm:chMax val="0"/>
          <dgm:chPref val="0"/>
          <dgm:bulletEnabled val="1"/>
        </dgm:presLayoutVars>
      </dgm:prSet>
      <dgm:spPr/>
    </dgm:pt>
  </dgm:ptLst>
  <dgm:cxnLst>
    <dgm:cxn modelId="{48464D49-287A-4F4A-8E9E-D3272EABD7FF}" type="presOf" srcId="{766B8F9D-2018-4B6B-8829-564DB7DFE230}" destId="{DAB0C8CA-73F3-4E4E-AB20-34C24273C975}" srcOrd="0" destOrd="0" presId="urn:microsoft.com/office/officeart/2005/8/layout/chevron1"/>
    <dgm:cxn modelId="{D8147D53-8EB4-4BD7-B7C4-B3C0C387A48E}" srcId="{E1149D8D-CAD0-4F8A-8995-BCF2193D266B}" destId="{6161AEBE-D072-4AB8-A130-F2349CBCAD8E}" srcOrd="0" destOrd="0" parTransId="{E45AFA23-7E24-488E-A37F-0FD5FA4684B9}" sibTransId="{A9755A76-E744-4540-AA8C-84680B83C72B}"/>
    <dgm:cxn modelId="{4FD00756-E250-4FD4-A3FF-BD29B6E0894B}" srcId="{E1149D8D-CAD0-4F8A-8995-BCF2193D266B}" destId="{766B8F9D-2018-4B6B-8829-564DB7DFE230}" srcOrd="1" destOrd="0" parTransId="{2DC02B1E-7303-4A00-A55C-F36BB6C5FCD9}" sibTransId="{56DC0999-9365-4BFE-BE21-F0AE0A6E572F}"/>
    <dgm:cxn modelId="{F0FBE28C-4A18-4880-9F3E-51F93465BFD8}" type="presOf" srcId="{E1149D8D-CAD0-4F8A-8995-BCF2193D266B}" destId="{33B1589F-B0DE-4E87-BB55-F838EF45B55B}" srcOrd="0" destOrd="0" presId="urn:microsoft.com/office/officeart/2005/8/layout/chevron1"/>
    <dgm:cxn modelId="{24E759CE-686B-493A-8CD3-DD47F51F05CB}" type="presOf" srcId="{6161AEBE-D072-4AB8-A130-F2349CBCAD8E}" destId="{F9EAEB46-C706-4D99-85B5-5F945BF342B7}" srcOrd="0" destOrd="0" presId="urn:microsoft.com/office/officeart/2005/8/layout/chevron1"/>
    <dgm:cxn modelId="{23AB1A01-1841-4C03-B68A-63BBE6351F66}" type="presParOf" srcId="{33B1589F-B0DE-4E87-BB55-F838EF45B55B}" destId="{F9EAEB46-C706-4D99-85B5-5F945BF342B7}" srcOrd="0" destOrd="0" presId="urn:microsoft.com/office/officeart/2005/8/layout/chevron1"/>
    <dgm:cxn modelId="{0E0F200B-F7BC-4925-916B-CF51C425713F}" type="presParOf" srcId="{33B1589F-B0DE-4E87-BB55-F838EF45B55B}" destId="{ED7F55FD-D070-48B5-AFC5-1D5A99361D6D}" srcOrd="1" destOrd="0" presId="urn:microsoft.com/office/officeart/2005/8/layout/chevron1"/>
    <dgm:cxn modelId="{D432394A-CDED-4D63-806F-4AB331017F42}" type="presParOf" srcId="{33B1589F-B0DE-4E87-BB55-F838EF45B55B}" destId="{DAB0C8CA-73F3-4E4E-AB20-34C24273C975}" srcOrd="2" destOrd="0" presId="urn:microsoft.com/office/officeart/2005/8/layout/chevron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9794267-E485-412F-960E-4900C26C4D1C}"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FFC3F994-BA06-4655-809C-67B4A9155B36}">
      <dgm:prSet custT="1"/>
      <dgm:spPr/>
      <dgm:t>
        <a:bodyPr/>
        <a:lstStyle/>
        <a:p>
          <a:pPr algn="l" rtl="0"/>
          <a:r>
            <a:rPr lang="en-US" sz="2400" b="1"/>
            <a:t> Learning Objectives</a:t>
          </a:r>
          <a:endParaRPr lang="en-US" sz="2400" b="1" dirty="0"/>
        </a:p>
      </dgm:t>
    </dgm:pt>
    <dgm:pt modelId="{B53CA3BD-CC13-484F-80DC-B138ED845D7F}" type="parTrans" cxnId="{D4DE50A5-A0C7-4018-BEA8-DEF3AB790496}">
      <dgm:prSet/>
      <dgm:spPr/>
      <dgm:t>
        <a:bodyPr/>
        <a:lstStyle/>
        <a:p>
          <a:pPr algn="ctr"/>
          <a:endParaRPr lang="en-US" sz="3200" b="1"/>
        </a:p>
      </dgm:t>
    </dgm:pt>
    <dgm:pt modelId="{02CE1802-8F92-49D4-AA3C-A858F98807D7}" type="sibTrans" cxnId="{D4DE50A5-A0C7-4018-BEA8-DEF3AB790496}">
      <dgm:prSet/>
      <dgm:spPr/>
      <dgm:t>
        <a:bodyPr/>
        <a:lstStyle/>
        <a:p>
          <a:pPr algn="ctr"/>
          <a:endParaRPr lang="en-US" sz="3200" b="1"/>
        </a:p>
      </dgm:t>
    </dgm:pt>
    <dgm:pt modelId="{317A0839-5C8E-4481-8D38-1025DA7F5A05}" type="pres">
      <dgm:prSet presAssocID="{79794267-E485-412F-960E-4900C26C4D1C}" presName="linear" presStyleCnt="0">
        <dgm:presLayoutVars>
          <dgm:animLvl val="lvl"/>
          <dgm:resizeHandles val="exact"/>
        </dgm:presLayoutVars>
      </dgm:prSet>
      <dgm:spPr/>
    </dgm:pt>
    <dgm:pt modelId="{5F4CD2B2-A6BC-4A1B-8B71-1BF460472F23}" type="pres">
      <dgm:prSet presAssocID="{FFC3F994-BA06-4655-809C-67B4A9155B36}" presName="parentText" presStyleLbl="node1" presStyleIdx="0" presStyleCnt="1">
        <dgm:presLayoutVars>
          <dgm:chMax val="0"/>
          <dgm:bulletEnabled val="1"/>
        </dgm:presLayoutVars>
      </dgm:prSet>
      <dgm:spPr/>
    </dgm:pt>
  </dgm:ptLst>
  <dgm:cxnLst>
    <dgm:cxn modelId="{D4DE50A5-A0C7-4018-BEA8-DEF3AB790496}" srcId="{79794267-E485-412F-960E-4900C26C4D1C}" destId="{FFC3F994-BA06-4655-809C-67B4A9155B36}" srcOrd="0" destOrd="0" parTransId="{B53CA3BD-CC13-484F-80DC-B138ED845D7F}" sibTransId="{02CE1802-8F92-49D4-AA3C-A858F98807D7}"/>
    <dgm:cxn modelId="{A677D7B0-D810-4F95-B558-66F19F39F92A}" type="presOf" srcId="{79794267-E485-412F-960E-4900C26C4D1C}" destId="{317A0839-5C8E-4481-8D38-1025DA7F5A05}" srcOrd="0" destOrd="0" presId="urn:microsoft.com/office/officeart/2005/8/layout/vList2"/>
    <dgm:cxn modelId="{1EB810CA-AE65-4B73-8F23-35A33762E456}" type="presOf" srcId="{FFC3F994-BA06-4655-809C-67B4A9155B36}" destId="{5F4CD2B2-A6BC-4A1B-8B71-1BF460472F23}" srcOrd="0" destOrd="0" presId="urn:microsoft.com/office/officeart/2005/8/layout/vList2"/>
    <dgm:cxn modelId="{2D14F496-2B89-463F-9AD6-4340DE381DC6}" type="presParOf" srcId="{317A0839-5C8E-4481-8D38-1025DA7F5A05}" destId="{5F4CD2B2-A6BC-4A1B-8B71-1BF460472F2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E1B4874-B8F6-41BF-9A4C-836654E597D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364753AE-AE7B-48AB-9B48-44C0D743C6C4}">
      <dgm:prSet custT="1"/>
      <dgm:spPr/>
      <dgm:t>
        <a:bodyPr/>
        <a:lstStyle/>
        <a:p>
          <a:pPr rtl="0"/>
          <a:r>
            <a:rPr lang="en-US" sz="1800" b="1"/>
            <a:t>By the end of this chapter, the student will be able to:</a:t>
          </a:r>
        </a:p>
      </dgm:t>
    </dgm:pt>
    <dgm:pt modelId="{31413350-0761-4B8D-A67A-DA7BEF72FB17}" type="parTrans" cxnId="{E11E99F7-8881-46A3-9A5D-3473986E7838}">
      <dgm:prSet/>
      <dgm:spPr/>
      <dgm:t>
        <a:bodyPr/>
        <a:lstStyle/>
        <a:p>
          <a:endParaRPr lang="en-US" sz="2800" b="1"/>
        </a:p>
      </dgm:t>
    </dgm:pt>
    <dgm:pt modelId="{8A31F500-14C7-41C7-8148-D9CDB02F1C05}" type="sibTrans" cxnId="{E11E99F7-8881-46A3-9A5D-3473986E7838}">
      <dgm:prSet/>
      <dgm:spPr/>
      <dgm:t>
        <a:bodyPr/>
        <a:lstStyle/>
        <a:p>
          <a:endParaRPr lang="en-US" sz="2800" b="1"/>
        </a:p>
      </dgm:t>
    </dgm:pt>
    <dgm:pt modelId="{3480F0BE-1DB9-49E4-99EB-0073C1C630F6}">
      <dgm:prSet custT="1"/>
      <dgm:spPr/>
      <dgm:t>
        <a:bodyPr/>
        <a:lstStyle/>
        <a:p>
          <a:pPr rtl="0"/>
          <a:r>
            <a:rPr lang="en-US" sz="1800" b="1" dirty="0"/>
            <a:t>-Define healthcare management and the role of the health care manager;</a:t>
          </a:r>
        </a:p>
      </dgm:t>
    </dgm:pt>
    <dgm:pt modelId="{C5231733-574D-4582-B6F8-AA0581675350}" type="parTrans" cxnId="{61868102-9B43-4F9B-AAF4-3CC7185702C4}">
      <dgm:prSet/>
      <dgm:spPr/>
      <dgm:t>
        <a:bodyPr/>
        <a:lstStyle/>
        <a:p>
          <a:endParaRPr lang="en-US" sz="2800" b="1"/>
        </a:p>
      </dgm:t>
    </dgm:pt>
    <dgm:pt modelId="{D92BD2D3-44C1-4DF0-9EC1-68F2D3F480EC}" type="sibTrans" cxnId="{61868102-9B43-4F9B-AAF4-3CC7185702C4}">
      <dgm:prSet/>
      <dgm:spPr/>
      <dgm:t>
        <a:bodyPr/>
        <a:lstStyle/>
        <a:p>
          <a:endParaRPr lang="en-US" sz="2800" b="1"/>
        </a:p>
      </dgm:t>
    </dgm:pt>
    <dgm:pt modelId="{4AB38A38-3561-4AB2-9EBE-254898260967}">
      <dgm:prSet custT="1"/>
      <dgm:spPr/>
      <dgm:t>
        <a:bodyPr/>
        <a:lstStyle/>
        <a:p>
          <a:pPr rtl="0"/>
          <a:r>
            <a:rPr lang="en-US" sz="1800" b="1" dirty="0"/>
            <a:t>-Differentiate among the functions, roles, and responsibilities of health care managers;</a:t>
          </a:r>
        </a:p>
      </dgm:t>
    </dgm:pt>
    <dgm:pt modelId="{A750FF27-EE21-45B5-82FA-BE55A39BD130}" type="parTrans" cxnId="{F33F061F-BD29-49CF-8931-4D4440A05652}">
      <dgm:prSet/>
      <dgm:spPr/>
      <dgm:t>
        <a:bodyPr/>
        <a:lstStyle/>
        <a:p>
          <a:endParaRPr lang="en-US" sz="2800" b="1"/>
        </a:p>
      </dgm:t>
    </dgm:pt>
    <dgm:pt modelId="{5DBA899E-9931-43D8-BADB-FA35ED414E39}" type="sibTrans" cxnId="{F33F061F-BD29-49CF-8931-4D4440A05652}">
      <dgm:prSet/>
      <dgm:spPr/>
      <dgm:t>
        <a:bodyPr/>
        <a:lstStyle/>
        <a:p>
          <a:endParaRPr lang="en-US" sz="2800" b="1"/>
        </a:p>
      </dgm:t>
    </dgm:pt>
    <dgm:pt modelId="{7E442C2D-E471-4210-A6EA-07DB8D721EFA}">
      <dgm:prSet custT="1"/>
      <dgm:spPr/>
      <dgm:t>
        <a:bodyPr/>
        <a:lstStyle/>
        <a:p>
          <a:pPr rtl="0"/>
          <a:r>
            <a:rPr lang="en-US" sz="1800" b="1" dirty="0"/>
            <a:t>-Compare and contrast the key competencies of health care managers; </a:t>
          </a:r>
        </a:p>
      </dgm:t>
    </dgm:pt>
    <dgm:pt modelId="{520FFF3B-8E80-49BD-8DF0-8FE991A103A5}" type="parTrans" cxnId="{50062876-829B-47D8-B527-757CF694C018}">
      <dgm:prSet/>
      <dgm:spPr/>
      <dgm:t>
        <a:bodyPr/>
        <a:lstStyle/>
        <a:p>
          <a:endParaRPr lang="en-US" sz="2800" b="1"/>
        </a:p>
      </dgm:t>
    </dgm:pt>
    <dgm:pt modelId="{44481DA7-B93D-417A-81E1-C2334C919A17}" type="sibTrans" cxnId="{50062876-829B-47D8-B527-757CF694C018}">
      <dgm:prSet/>
      <dgm:spPr/>
      <dgm:t>
        <a:bodyPr/>
        <a:lstStyle/>
        <a:p>
          <a:endParaRPr lang="en-US" sz="2800" b="1"/>
        </a:p>
      </dgm:t>
    </dgm:pt>
    <dgm:pt modelId="{BC4A2643-4A6D-4548-900C-B12EA5458418}">
      <dgm:prSet custT="1"/>
      <dgm:spPr/>
      <dgm:t>
        <a:bodyPr/>
        <a:lstStyle/>
        <a:p>
          <a:pPr rtl="0"/>
          <a:r>
            <a:rPr lang="en-US" sz="1800" b="1" dirty="0"/>
            <a:t>-Identify current areas of research in health care management.</a:t>
          </a:r>
        </a:p>
      </dgm:t>
    </dgm:pt>
    <dgm:pt modelId="{A972E91D-FE85-4CF1-8146-8BC4B535473A}" type="parTrans" cxnId="{67A870B2-6C7B-4ED6-AA20-51A6B720C679}">
      <dgm:prSet/>
      <dgm:spPr/>
      <dgm:t>
        <a:bodyPr/>
        <a:lstStyle/>
        <a:p>
          <a:endParaRPr lang="en-US" sz="2800" b="1"/>
        </a:p>
      </dgm:t>
    </dgm:pt>
    <dgm:pt modelId="{D01F140D-0952-49CE-9AE1-1D1028CD3A03}" type="sibTrans" cxnId="{67A870B2-6C7B-4ED6-AA20-51A6B720C679}">
      <dgm:prSet/>
      <dgm:spPr/>
      <dgm:t>
        <a:bodyPr/>
        <a:lstStyle/>
        <a:p>
          <a:endParaRPr lang="en-US" sz="2800" b="1"/>
        </a:p>
      </dgm:t>
    </dgm:pt>
    <dgm:pt modelId="{E670DAFB-668C-4BF3-B990-9B981DFADF53}" type="pres">
      <dgm:prSet presAssocID="{DE1B4874-B8F6-41BF-9A4C-836654E597D6}" presName="linear" presStyleCnt="0">
        <dgm:presLayoutVars>
          <dgm:animLvl val="lvl"/>
          <dgm:resizeHandles val="exact"/>
        </dgm:presLayoutVars>
      </dgm:prSet>
      <dgm:spPr/>
    </dgm:pt>
    <dgm:pt modelId="{08219D5C-8DB5-4258-91E6-24C0C224A1FB}" type="pres">
      <dgm:prSet presAssocID="{364753AE-AE7B-48AB-9B48-44C0D743C6C4}" presName="parentText" presStyleLbl="node1" presStyleIdx="0" presStyleCnt="5">
        <dgm:presLayoutVars>
          <dgm:chMax val="0"/>
          <dgm:bulletEnabled val="1"/>
        </dgm:presLayoutVars>
      </dgm:prSet>
      <dgm:spPr/>
    </dgm:pt>
    <dgm:pt modelId="{8423045E-9158-47A9-A60D-8F4698456149}" type="pres">
      <dgm:prSet presAssocID="{8A31F500-14C7-41C7-8148-D9CDB02F1C05}" presName="spacer" presStyleCnt="0"/>
      <dgm:spPr/>
    </dgm:pt>
    <dgm:pt modelId="{3D25CCC0-A092-4A6B-AA10-55E52E35307D}" type="pres">
      <dgm:prSet presAssocID="{3480F0BE-1DB9-49E4-99EB-0073C1C630F6}" presName="parentText" presStyleLbl="node1" presStyleIdx="1" presStyleCnt="5">
        <dgm:presLayoutVars>
          <dgm:chMax val="0"/>
          <dgm:bulletEnabled val="1"/>
        </dgm:presLayoutVars>
      </dgm:prSet>
      <dgm:spPr/>
    </dgm:pt>
    <dgm:pt modelId="{8AF5249B-9A2E-47C8-BE39-9500E076A870}" type="pres">
      <dgm:prSet presAssocID="{D92BD2D3-44C1-4DF0-9EC1-68F2D3F480EC}" presName="spacer" presStyleCnt="0"/>
      <dgm:spPr/>
    </dgm:pt>
    <dgm:pt modelId="{ABF7DE8E-B76B-4AAD-90CE-0075B54234B5}" type="pres">
      <dgm:prSet presAssocID="{4AB38A38-3561-4AB2-9EBE-254898260967}" presName="parentText" presStyleLbl="node1" presStyleIdx="2" presStyleCnt="5">
        <dgm:presLayoutVars>
          <dgm:chMax val="0"/>
          <dgm:bulletEnabled val="1"/>
        </dgm:presLayoutVars>
      </dgm:prSet>
      <dgm:spPr/>
    </dgm:pt>
    <dgm:pt modelId="{2105D713-814C-49D8-8576-E20026ABC4BD}" type="pres">
      <dgm:prSet presAssocID="{5DBA899E-9931-43D8-BADB-FA35ED414E39}" presName="spacer" presStyleCnt="0"/>
      <dgm:spPr/>
    </dgm:pt>
    <dgm:pt modelId="{E896FDB6-D5D8-471E-A78B-722C38106DF6}" type="pres">
      <dgm:prSet presAssocID="{7E442C2D-E471-4210-A6EA-07DB8D721EFA}" presName="parentText" presStyleLbl="node1" presStyleIdx="3" presStyleCnt="5">
        <dgm:presLayoutVars>
          <dgm:chMax val="0"/>
          <dgm:bulletEnabled val="1"/>
        </dgm:presLayoutVars>
      </dgm:prSet>
      <dgm:spPr/>
    </dgm:pt>
    <dgm:pt modelId="{378DDC64-F5A2-49CD-8044-BDF4B057D295}" type="pres">
      <dgm:prSet presAssocID="{44481DA7-B93D-417A-81E1-C2334C919A17}" presName="spacer" presStyleCnt="0"/>
      <dgm:spPr/>
    </dgm:pt>
    <dgm:pt modelId="{7ACB5E9D-67FA-4DD1-AD60-42A4BD1FF19C}" type="pres">
      <dgm:prSet presAssocID="{BC4A2643-4A6D-4548-900C-B12EA5458418}" presName="parentText" presStyleLbl="node1" presStyleIdx="4" presStyleCnt="5">
        <dgm:presLayoutVars>
          <dgm:chMax val="0"/>
          <dgm:bulletEnabled val="1"/>
        </dgm:presLayoutVars>
      </dgm:prSet>
      <dgm:spPr/>
    </dgm:pt>
  </dgm:ptLst>
  <dgm:cxnLst>
    <dgm:cxn modelId="{61868102-9B43-4F9B-AAF4-3CC7185702C4}" srcId="{DE1B4874-B8F6-41BF-9A4C-836654E597D6}" destId="{3480F0BE-1DB9-49E4-99EB-0073C1C630F6}" srcOrd="1" destOrd="0" parTransId="{C5231733-574D-4582-B6F8-AA0581675350}" sibTransId="{D92BD2D3-44C1-4DF0-9EC1-68F2D3F480EC}"/>
    <dgm:cxn modelId="{F33F061F-BD29-49CF-8931-4D4440A05652}" srcId="{DE1B4874-B8F6-41BF-9A4C-836654E597D6}" destId="{4AB38A38-3561-4AB2-9EBE-254898260967}" srcOrd="2" destOrd="0" parTransId="{A750FF27-EE21-45B5-82FA-BE55A39BD130}" sibTransId="{5DBA899E-9931-43D8-BADB-FA35ED414E39}"/>
    <dgm:cxn modelId="{88C95C6B-3833-40DE-AF00-3BBD7DB5888A}" type="presOf" srcId="{DE1B4874-B8F6-41BF-9A4C-836654E597D6}" destId="{E670DAFB-668C-4BF3-B990-9B981DFADF53}" srcOrd="0" destOrd="0" presId="urn:microsoft.com/office/officeart/2005/8/layout/vList2"/>
    <dgm:cxn modelId="{3E8E736B-B59A-4C6A-AF97-1C35D0D50CFC}" type="presOf" srcId="{364753AE-AE7B-48AB-9B48-44C0D743C6C4}" destId="{08219D5C-8DB5-4258-91E6-24C0C224A1FB}" srcOrd="0" destOrd="0" presId="urn:microsoft.com/office/officeart/2005/8/layout/vList2"/>
    <dgm:cxn modelId="{50062876-829B-47D8-B527-757CF694C018}" srcId="{DE1B4874-B8F6-41BF-9A4C-836654E597D6}" destId="{7E442C2D-E471-4210-A6EA-07DB8D721EFA}" srcOrd="3" destOrd="0" parTransId="{520FFF3B-8E80-49BD-8DF0-8FE991A103A5}" sibTransId="{44481DA7-B93D-417A-81E1-C2334C919A17}"/>
    <dgm:cxn modelId="{5BB32389-668D-4C34-9596-2697FD98C522}" type="presOf" srcId="{BC4A2643-4A6D-4548-900C-B12EA5458418}" destId="{7ACB5E9D-67FA-4DD1-AD60-42A4BD1FF19C}" srcOrd="0" destOrd="0" presId="urn:microsoft.com/office/officeart/2005/8/layout/vList2"/>
    <dgm:cxn modelId="{67A870B2-6C7B-4ED6-AA20-51A6B720C679}" srcId="{DE1B4874-B8F6-41BF-9A4C-836654E597D6}" destId="{BC4A2643-4A6D-4548-900C-B12EA5458418}" srcOrd="4" destOrd="0" parTransId="{A972E91D-FE85-4CF1-8146-8BC4B535473A}" sibTransId="{D01F140D-0952-49CE-9AE1-1D1028CD3A03}"/>
    <dgm:cxn modelId="{7304E2D8-593F-4100-A743-5BCD0E063117}" type="presOf" srcId="{3480F0BE-1DB9-49E4-99EB-0073C1C630F6}" destId="{3D25CCC0-A092-4A6B-AA10-55E52E35307D}" srcOrd="0" destOrd="0" presId="urn:microsoft.com/office/officeart/2005/8/layout/vList2"/>
    <dgm:cxn modelId="{6E0B0CE7-CD45-452B-8BA7-A28F5BC990B3}" type="presOf" srcId="{7E442C2D-E471-4210-A6EA-07DB8D721EFA}" destId="{E896FDB6-D5D8-471E-A78B-722C38106DF6}" srcOrd="0" destOrd="0" presId="urn:microsoft.com/office/officeart/2005/8/layout/vList2"/>
    <dgm:cxn modelId="{5F5B33F6-05B6-4D3B-BF9E-891FE544C468}" type="presOf" srcId="{4AB38A38-3561-4AB2-9EBE-254898260967}" destId="{ABF7DE8E-B76B-4AAD-90CE-0075B54234B5}" srcOrd="0" destOrd="0" presId="urn:microsoft.com/office/officeart/2005/8/layout/vList2"/>
    <dgm:cxn modelId="{E11E99F7-8881-46A3-9A5D-3473986E7838}" srcId="{DE1B4874-B8F6-41BF-9A4C-836654E597D6}" destId="{364753AE-AE7B-48AB-9B48-44C0D743C6C4}" srcOrd="0" destOrd="0" parTransId="{31413350-0761-4B8D-A67A-DA7BEF72FB17}" sibTransId="{8A31F500-14C7-41C7-8148-D9CDB02F1C05}"/>
    <dgm:cxn modelId="{D3DAB958-1513-4D0A-8686-F1D5363DE892}" type="presParOf" srcId="{E670DAFB-668C-4BF3-B990-9B981DFADF53}" destId="{08219D5C-8DB5-4258-91E6-24C0C224A1FB}" srcOrd="0" destOrd="0" presId="urn:microsoft.com/office/officeart/2005/8/layout/vList2"/>
    <dgm:cxn modelId="{1FFF0A02-2E7B-4BC2-AB9A-875BB5C27744}" type="presParOf" srcId="{E670DAFB-668C-4BF3-B990-9B981DFADF53}" destId="{8423045E-9158-47A9-A60D-8F4698456149}" srcOrd="1" destOrd="0" presId="urn:microsoft.com/office/officeart/2005/8/layout/vList2"/>
    <dgm:cxn modelId="{AEE55295-B90B-4642-834C-0D66FBAC4837}" type="presParOf" srcId="{E670DAFB-668C-4BF3-B990-9B981DFADF53}" destId="{3D25CCC0-A092-4A6B-AA10-55E52E35307D}" srcOrd="2" destOrd="0" presId="urn:microsoft.com/office/officeart/2005/8/layout/vList2"/>
    <dgm:cxn modelId="{51B6FCCB-D35D-4C08-B8AF-0AE518E522C6}" type="presParOf" srcId="{E670DAFB-668C-4BF3-B990-9B981DFADF53}" destId="{8AF5249B-9A2E-47C8-BE39-9500E076A870}" srcOrd="3" destOrd="0" presId="urn:microsoft.com/office/officeart/2005/8/layout/vList2"/>
    <dgm:cxn modelId="{19EAAA27-CE08-4BC3-85C7-9CB6C6E52DC4}" type="presParOf" srcId="{E670DAFB-668C-4BF3-B990-9B981DFADF53}" destId="{ABF7DE8E-B76B-4AAD-90CE-0075B54234B5}" srcOrd="4" destOrd="0" presId="urn:microsoft.com/office/officeart/2005/8/layout/vList2"/>
    <dgm:cxn modelId="{E4A9BC5E-A486-443A-9485-34AEA6003FB7}" type="presParOf" srcId="{E670DAFB-668C-4BF3-B990-9B981DFADF53}" destId="{2105D713-814C-49D8-8576-E20026ABC4BD}" srcOrd="5" destOrd="0" presId="urn:microsoft.com/office/officeart/2005/8/layout/vList2"/>
    <dgm:cxn modelId="{8E96FBAA-06AE-4EBC-BD62-87CA64621D9F}" type="presParOf" srcId="{E670DAFB-668C-4BF3-B990-9B981DFADF53}" destId="{E896FDB6-D5D8-471E-A78B-722C38106DF6}" srcOrd="6" destOrd="0" presId="urn:microsoft.com/office/officeart/2005/8/layout/vList2"/>
    <dgm:cxn modelId="{6A7BD0CE-B61F-492D-B3C9-9BF0457B75BA}" type="presParOf" srcId="{E670DAFB-668C-4BF3-B990-9B981DFADF53}" destId="{378DDC64-F5A2-49CD-8044-BDF4B057D295}" srcOrd="7" destOrd="0" presId="urn:microsoft.com/office/officeart/2005/8/layout/vList2"/>
    <dgm:cxn modelId="{9C1BF786-FC85-4168-8CC2-17D1F62DBBF0}" type="presParOf" srcId="{E670DAFB-668C-4BF3-B990-9B981DFADF53}" destId="{7ACB5E9D-67FA-4DD1-AD60-42A4BD1FF19C}" srcOrd="8"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6AB7442-31C4-4950-92A2-C436B8480CF2}" type="doc">
      <dgm:prSet loTypeId="urn:microsoft.com/office/officeart/2008/layout/LinedList" loCatId="list" qsTypeId="urn:microsoft.com/office/officeart/2005/8/quickstyle/simple1" qsCatId="simple" csTypeId="urn:microsoft.com/office/officeart/2005/8/colors/accent2_3" csCatId="accent2" phldr="1"/>
      <dgm:spPr/>
      <dgm:t>
        <a:bodyPr/>
        <a:lstStyle/>
        <a:p>
          <a:endParaRPr lang="en-US"/>
        </a:p>
      </dgm:t>
    </dgm:pt>
    <dgm:pt modelId="{0F9F74D6-9FE9-46DF-A030-A67FE747DEFE}">
      <dgm:prSet/>
      <dgm:spPr/>
      <dgm:t>
        <a:bodyPr/>
        <a:lstStyle/>
        <a:p>
          <a:pPr algn="just" rtl="0"/>
          <a:r>
            <a:rPr lang="en-US" dirty="0"/>
            <a:t>Health care management is a growing profession with increasing opportunities in both direct care and non–direct care settings. </a:t>
          </a:r>
        </a:p>
      </dgm:t>
    </dgm:pt>
    <dgm:pt modelId="{5CFBAB32-D9CB-4229-B79F-5064479E0A18}" type="parTrans" cxnId="{BB42848B-ECAD-46E8-B27E-483280DEA41D}">
      <dgm:prSet/>
      <dgm:spPr/>
      <dgm:t>
        <a:bodyPr/>
        <a:lstStyle/>
        <a:p>
          <a:pPr algn="just"/>
          <a:endParaRPr lang="en-US"/>
        </a:p>
      </dgm:t>
    </dgm:pt>
    <dgm:pt modelId="{D9800F9E-445B-47AA-90E8-0266D86B8754}" type="sibTrans" cxnId="{BB42848B-ECAD-46E8-B27E-483280DEA41D}">
      <dgm:prSet/>
      <dgm:spPr/>
      <dgm:t>
        <a:bodyPr/>
        <a:lstStyle/>
        <a:p>
          <a:pPr algn="just"/>
          <a:endParaRPr lang="en-US"/>
        </a:p>
      </dgm:t>
    </dgm:pt>
    <dgm:pt modelId="{1540A7A7-6F4B-4494-97C3-959DC5ED237E}">
      <dgm:prSet/>
      <dgm:spPr/>
      <dgm:t>
        <a:bodyPr/>
        <a:lstStyle/>
        <a:p>
          <a:pPr algn="just" rtl="0"/>
          <a:r>
            <a:rPr lang="en-US" b="1" dirty="0"/>
            <a:t>Non–direct care settings </a:t>
          </a:r>
          <a:r>
            <a:rPr lang="en-US" dirty="0"/>
            <a:t>are not directly involved in providing care to persons needing health services, but rather support the care of individuals through products and services made available to direct care </a:t>
          </a:r>
          <a:r>
            <a:rPr lang="en-US" b="0" dirty="0"/>
            <a:t>settings.</a:t>
          </a:r>
          <a:r>
            <a:rPr lang="en-US" b="1" dirty="0"/>
            <a:t> </a:t>
          </a:r>
          <a:endParaRPr lang="en-US" dirty="0"/>
        </a:p>
      </dgm:t>
    </dgm:pt>
    <dgm:pt modelId="{0BABBA56-D7A4-43C8-805F-CCCB701E1597}" type="parTrans" cxnId="{13013EDA-83BE-423D-BC34-67CC38F720EB}">
      <dgm:prSet/>
      <dgm:spPr/>
      <dgm:t>
        <a:bodyPr/>
        <a:lstStyle/>
        <a:p>
          <a:pPr algn="just"/>
          <a:endParaRPr lang="en-US"/>
        </a:p>
      </dgm:t>
    </dgm:pt>
    <dgm:pt modelId="{DB68D570-141E-41EF-9E81-43FA18694FFC}" type="sibTrans" cxnId="{13013EDA-83BE-423D-BC34-67CC38F720EB}">
      <dgm:prSet/>
      <dgm:spPr/>
      <dgm:t>
        <a:bodyPr/>
        <a:lstStyle/>
        <a:p>
          <a:pPr algn="just"/>
          <a:endParaRPr lang="en-US"/>
        </a:p>
      </dgm:t>
    </dgm:pt>
    <dgm:pt modelId="{9E598E8B-71DF-4F89-880B-576372455284}">
      <dgm:prSet/>
      <dgm:spPr/>
      <dgm:t>
        <a:bodyPr/>
        <a:lstStyle/>
        <a:p>
          <a:pPr algn="just" rtl="0"/>
          <a:r>
            <a:rPr lang="en-US" b="1" dirty="0"/>
            <a:t>Direct care settings </a:t>
          </a:r>
          <a:r>
            <a:rPr lang="en-US" dirty="0"/>
            <a:t>are those organizations that provide care directly to a patient, resident or client who seeks services from the organization. </a:t>
          </a:r>
        </a:p>
      </dgm:t>
    </dgm:pt>
    <dgm:pt modelId="{94B34762-C087-4C62-9E87-13C074A80D6C}" type="sibTrans" cxnId="{079A55CF-8616-402B-8FCB-B453C7D2FFA5}">
      <dgm:prSet/>
      <dgm:spPr/>
      <dgm:t>
        <a:bodyPr/>
        <a:lstStyle/>
        <a:p>
          <a:pPr algn="just"/>
          <a:endParaRPr lang="en-US"/>
        </a:p>
      </dgm:t>
    </dgm:pt>
    <dgm:pt modelId="{B69B921E-48EC-4A5F-B842-4D44508FFC8E}" type="parTrans" cxnId="{079A55CF-8616-402B-8FCB-B453C7D2FFA5}">
      <dgm:prSet/>
      <dgm:spPr/>
      <dgm:t>
        <a:bodyPr/>
        <a:lstStyle/>
        <a:p>
          <a:pPr algn="just"/>
          <a:endParaRPr lang="en-US"/>
        </a:p>
      </dgm:t>
    </dgm:pt>
    <dgm:pt modelId="{982CD0AA-80C1-4AAD-975A-09EBE1C07CE7}" type="pres">
      <dgm:prSet presAssocID="{76AB7442-31C4-4950-92A2-C436B8480CF2}" presName="vert0" presStyleCnt="0">
        <dgm:presLayoutVars>
          <dgm:dir/>
          <dgm:animOne val="branch"/>
          <dgm:animLvl val="lvl"/>
        </dgm:presLayoutVars>
      </dgm:prSet>
      <dgm:spPr/>
    </dgm:pt>
    <dgm:pt modelId="{82F09937-FFE6-4999-8339-251CC65CE34D}" type="pres">
      <dgm:prSet presAssocID="{0F9F74D6-9FE9-46DF-A030-A67FE747DEFE}" presName="thickLine" presStyleLbl="alignNode1" presStyleIdx="0" presStyleCnt="3"/>
      <dgm:spPr/>
    </dgm:pt>
    <dgm:pt modelId="{9D3EF4EF-458F-40C4-98B0-3DE7DCC80FDF}" type="pres">
      <dgm:prSet presAssocID="{0F9F74D6-9FE9-46DF-A030-A67FE747DEFE}" presName="horz1" presStyleCnt="0"/>
      <dgm:spPr/>
    </dgm:pt>
    <dgm:pt modelId="{8C07C1A4-85B6-4B06-A979-1083DADC2F00}" type="pres">
      <dgm:prSet presAssocID="{0F9F74D6-9FE9-46DF-A030-A67FE747DEFE}" presName="tx1" presStyleLbl="revTx" presStyleIdx="0" presStyleCnt="3"/>
      <dgm:spPr/>
    </dgm:pt>
    <dgm:pt modelId="{95DE4EBF-7687-4CD0-9644-7CA603ABB9A2}" type="pres">
      <dgm:prSet presAssocID="{0F9F74D6-9FE9-46DF-A030-A67FE747DEFE}" presName="vert1" presStyleCnt="0"/>
      <dgm:spPr/>
    </dgm:pt>
    <dgm:pt modelId="{DD52C240-057E-488F-849B-DF8EC2C652FA}" type="pres">
      <dgm:prSet presAssocID="{9E598E8B-71DF-4F89-880B-576372455284}" presName="thickLine" presStyleLbl="alignNode1" presStyleIdx="1" presStyleCnt="3"/>
      <dgm:spPr/>
    </dgm:pt>
    <dgm:pt modelId="{40ADBD9D-4477-47A5-94CD-10D47EBF0837}" type="pres">
      <dgm:prSet presAssocID="{9E598E8B-71DF-4F89-880B-576372455284}" presName="horz1" presStyleCnt="0"/>
      <dgm:spPr/>
    </dgm:pt>
    <dgm:pt modelId="{E54888B7-13BD-439A-95F3-4A6122F56DAB}" type="pres">
      <dgm:prSet presAssocID="{9E598E8B-71DF-4F89-880B-576372455284}" presName="tx1" presStyleLbl="revTx" presStyleIdx="1" presStyleCnt="3"/>
      <dgm:spPr/>
    </dgm:pt>
    <dgm:pt modelId="{88361565-4B75-4BFF-8ECD-E0FC15B8C3C5}" type="pres">
      <dgm:prSet presAssocID="{9E598E8B-71DF-4F89-880B-576372455284}" presName="vert1" presStyleCnt="0"/>
      <dgm:spPr/>
    </dgm:pt>
    <dgm:pt modelId="{B55E5D7B-8D11-4DA6-8395-4B16995ADA66}" type="pres">
      <dgm:prSet presAssocID="{1540A7A7-6F4B-4494-97C3-959DC5ED237E}" presName="thickLine" presStyleLbl="alignNode1" presStyleIdx="2" presStyleCnt="3"/>
      <dgm:spPr/>
    </dgm:pt>
    <dgm:pt modelId="{13907810-E175-4AEA-A972-E62CA0266E79}" type="pres">
      <dgm:prSet presAssocID="{1540A7A7-6F4B-4494-97C3-959DC5ED237E}" presName="horz1" presStyleCnt="0"/>
      <dgm:spPr/>
    </dgm:pt>
    <dgm:pt modelId="{CC63A513-7042-49DE-BEDB-018FC6931B4F}" type="pres">
      <dgm:prSet presAssocID="{1540A7A7-6F4B-4494-97C3-959DC5ED237E}" presName="tx1" presStyleLbl="revTx" presStyleIdx="2" presStyleCnt="3"/>
      <dgm:spPr/>
    </dgm:pt>
    <dgm:pt modelId="{1CA83737-AF37-46E7-82E5-CF4F9BAD7AEC}" type="pres">
      <dgm:prSet presAssocID="{1540A7A7-6F4B-4494-97C3-959DC5ED237E}" presName="vert1" presStyleCnt="0"/>
      <dgm:spPr/>
    </dgm:pt>
  </dgm:ptLst>
  <dgm:cxnLst>
    <dgm:cxn modelId="{BB42848B-ECAD-46E8-B27E-483280DEA41D}" srcId="{76AB7442-31C4-4950-92A2-C436B8480CF2}" destId="{0F9F74D6-9FE9-46DF-A030-A67FE747DEFE}" srcOrd="0" destOrd="0" parTransId="{5CFBAB32-D9CB-4229-B79F-5064479E0A18}" sibTransId="{D9800F9E-445B-47AA-90E8-0266D86B8754}"/>
    <dgm:cxn modelId="{2230AB9C-7CAE-4B4F-A168-C935B7CE8E52}" type="presOf" srcId="{9E598E8B-71DF-4F89-880B-576372455284}" destId="{E54888B7-13BD-439A-95F3-4A6122F56DAB}" srcOrd="0" destOrd="0" presId="urn:microsoft.com/office/officeart/2008/layout/LinedList"/>
    <dgm:cxn modelId="{F55252CA-B7D6-40C9-945E-66EDD30C5536}" type="presOf" srcId="{1540A7A7-6F4B-4494-97C3-959DC5ED237E}" destId="{CC63A513-7042-49DE-BEDB-018FC6931B4F}" srcOrd="0" destOrd="0" presId="urn:microsoft.com/office/officeart/2008/layout/LinedList"/>
    <dgm:cxn modelId="{079A55CF-8616-402B-8FCB-B453C7D2FFA5}" srcId="{76AB7442-31C4-4950-92A2-C436B8480CF2}" destId="{9E598E8B-71DF-4F89-880B-576372455284}" srcOrd="1" destOrd="0" parTransId="{B69B921E-48EC-4A5F-B842-4D44508FFC8E}" sibTransId="{94B34762-C087-4C62-9E87-13C074A80D6C}"/>
    <dgm:cxn modelId="{4AEE3CD9-D825-420D-ABA4-B310770FA536}" type="presOf" srcId="{0F9F74D6-9FE9-46DF-A030-A67FE747DEFE}" destId="{8C07C1A4-85B6-4B06-A979-1083DADC2F00}" srcOrd="0" destOrd="0" presId="urn:microsoft.com/office/officeart/2008/layout/LinedList"/>
    <dgm:cxn modelId="{13013EDA-83BE-423D-BC34-67CC38F720EB}" srcId="{76AB7442-31C4-4950-92A2-C436B8480CF2}" destId="{1540A7A7-6F4B-4494-97C3-959DC5ED237E}" srcOrd="2" destOrd="0" parTransId="{0BABBA56-D7A4-43C8-805F-CCCB701E1597}" sibTransId="{DB68D570-141E-41EF-9E81-43FA18694FFC}"/>
    <dgm:cxn modelId="{271D57FF-BAB8-4539-A6EC-545537A14B44}" type="presOf" srcId="{76AB7442-31C4-4950-92A2-C436B8480CF2}" destId="{982CD0AA-80C1-4AAD-975A-09EBE1C07CE7}" srcOrd="0" destOrd="0" presId="urn:microsoft.com/office/officeart/2008/layout/LinedList"/>
    <dgm:cxn modelId="{D4D27BD4-6699-458A-A1AB-740230E763D8}" type="presParOf" srcId="{982CD0AA-80C1-4AAD-975A-09EBE1C07CE7}" destId="{82F09937-FFE6-4999-8339-251CC65CE34D}" srcOrd="0" destOrd="0" presId="urn:microsoft.com/office/officeart/2008/layout/LinedList"/>
    <dgm:cxn modelId="{060216F2-1162-4FE9-83B4-D2959593A802}" type="presParOf" srcId="{982CD0AA-80C1-4AAD-975A-09EBE1C07CE7}" destId="{9D3EF4EF-458F-40C4-98B0-3DE7DCC80FDF}" srcOrd="1" destOrd="0" presId="urn:microsoft.com/office/officeart/2008/layout/LinedList"/>
    <dgm:cxn modelId="{F23722CB-4DF8-4BD1-8A2C-B2BCEFBBFE6E}" type="presParOf" srcId="{9D3EF4EF-458F-40C4-98B0-3DE7DCC80FDF}" destId="{8C07C1A4-85B6-4B06-A979-1083DADC2F00}" srcOrd="0" destOrd="0" presId="urn:microsoft.com/office/officeart/2008/layout/LinedList"/>
    <dgm:cxn modelId="{29970DB5-0836-4FBD-B220-96B90F0964B3}" type="presParOf" srcId="{9D3EF4EF-458F-40C4-98B0-3DE7DCC80FDF}" destId="{95DE4EBF-7687-4CD0-9644-7CA603ABB9A2}" srcOrd="1" destOrd="0" presId="urn:microsoft.com/office/officeart/2008/layout/LinedList"/>
    <dgm:cxn modelId="{CA6B9F87-A2C2-4779-B3AD-6332339A307E}" type="presParOf" srcId="{982CD0AA-80C1-4AAD-975A-09EBE1C07CE7}" destId="{DD52C240-057E-488F-849B-DF8EC2C652FA}" srcOrd="2" destOrd="0" presId="urn:microsoft.com/office/officeart/2008/layout/LinedList"/>
    <dgm:cxn modelId="{7486AA6D-8550-4230-B967-7D2483C864F1}" type="presParOf" srcId="{982CD0AA-80C1-4AAD-975A-09EBE1C07CE7}" destId="{40ADBD9D-4477-47A5-94CD-10D47EBF0837}" srcOrd="3" destOrd="0" presId="urn:microsoft.com/office/officeart/2008/layout/LinedList"/>
    <dgm:cxn modelId="{D5DD5C10-3333-44E1-A43B-AA9620C5D5ED}" type="presParOf" srcId="{40ADBD9D-4477-47A5-94CD-10D47EBF0837}" destId="{E54888B7-13BD-439A-95F3-4A6122F56DAB}" srcOrd="0" destOrd="0" presId="urn:microsoft.com/office/officeart/2008/layout/LinedList"/>
    <dgm:cxn modelId="{05191A2D-AD1D-496D-93A1-CBCAD829832C}" type="presParOf" srcId="{40ADBD9D-4477-47A5-94CD-10D47EBF0837}" destId="{88361565-4B75-4BFF-8ECD-E0FC15B8C3C5}" srcOrd="1" destOrd="0" presId="urn:microsoft.com/office/officeart/2008/layout/LinedList"/>
    <dgm:cxn modelId="{730C31CC-4129-41C8-834D-AA926EB39F66}" type="presParOf" srcId="{982CD0AA-80C1-4AAD-975A-09EBE1C07CE7}" destId="{B55E5D7B-8D11-4DA6-8395-4B16995ADA66}" srcOrd="4" destOrd="0" presId="urn:microsoft.com/office/officeart/2008/layout/LinedList"/>
    <dgm:cxn modelId="{7456DFED-15E0-487D-B071-CEA45461C292}" type="presParOf" srcId="{982CD0AA-80C1-4AAD-975A-09EBE1C07CE7}" destId="{13907810-E175-4AEA-A972-E62CA0266E79}" srcOrd="5" destOrd="0" presId="urn:microsoft.com/office/officeart/2008/layout/LinedList"/>
    <dgm:cxn modelId="{5AA7DFF0-5EB5-4C69-BAA9-7D22745A36AD}" type="presParOf" srcId="{13907810-E175-4AEA-A972-E62CA0266E79}" destId="{CC63A513-7042-49DE-BEDB-018FC6931B4F}" srcOrd="0" destOrd="0" presId="urn:microsoft.com/office/officeart/2008/layout/LinedList"/>
    <dgm:cxn modelId="{3ADB277B-7A80-4C63-867F-816589B60A11}" type="presParOf" srcId="{13907810-E175-4AEA-A972-E62CA0266E79}" destId="{1CA83737-AF37-46E7-82E5-CF4F9BAD7AE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A8FABBC-02AB-4BBF-8FAB-C2700F7B61A9}" type="doc">
      <dgm:prSet loTypeId="urn:microsoft.com/office/officeart/2005/8/layout/lProcess1" loCatId="process" qsTypeId="urn:microsoft.com/office/officeart/2005/8/quickstyle/simple1" qsCatId="simple" csTypeId="urn:microsoft.com/office/officeart/2005/8/colors/accent2_1" csCatId="accent2" phldr="1"/>
      <dgm:spPr/>
      <dgm:t>
        <a:bodyPr/>
        <a:lstStyle/>
        <a:p>
          <a:endParaRPr lang="en-US"/>
        </a:p>
      </dgm:t>
    </dgm:pt>
    <dgm:pt modelId="{A0AC1CD5-5435-4982-8960-951AFA5C6531}">
      <dgm:prSet custT="1"/>
      <dgm:spPr/>
      <dgm:t>
        <a:bodyPr/>
        <a:lstStyle/>
        <a:p>
          <a:pPr rtl="0"/>
          <a:r>
            <a:rPr lang="en-US" sz="1800" dirty="0"/>
            <a:t>The Bureau of Labor Statistics (BLS, 2014) indicates health care management is one of the fastest-growing occupations, due to the expansion and diversification of the health care industry. The BLS projects that employment of medical and health services managers is expected to grow 23% from 2012 to 2022, faster than the average for all occupations .</a:t>
          </a:r>
        </a:p>
      </dgm:t>
    </dgm:pt>
    <dgm:pt modelId="{1E9E03DE-F80D-49F3-A2EA-664399FE4DCA}" type="parTrans" cxnId="{17655D18-BFB1-4621-B5E9-352E9D7719D2}">
      <dgm:prSet/>
      <dgm:spPr/>
      <dgm:t>
        <a:bodyPr/>
        <a:lstStyle/>
        <a:p>
          <a:endParaRPr lang="en-US" sz="4000"/>
        </a:p>
      </dgm:t>
    </dgm:pt>
    <dgm:pt modelId="{FE8F823B-85DA-4E7F-89B2-48D5BA6F2B13}" type="sibTrans" cxnId="{17655D18-BFB1-4621-B5E9-352E9D7719D2}">
      <dgm:prSet/>
      <dgm:spPr/>
      <dgm:t>
        <a:bodyPr/>
        <a:lstStyle/>
        <a:p>
          <a:endParaRPr lang="en-US" sz="4000"/>
        </a:p>
      </dgm:t>
    </dgm:pt>
    <dgm:pt modelId="{EEB76DBB-4BB5-4088-9C6E-A028A3BEB7F1}" type="pres">
      <dgm:prSet presAssocID="{8A8FABBC-02AB-4BBF-8FAB-C2700F7B61A9}" presName="Name0" presStyleCnt="0">
        <dgm:presLayoutVars>
          <dgm:dir/>
          <dgm:animLvl val="lvl"/>
          <dgm:resizeHandles val="exact"/>
        </dgm:presLayoutVars>
      </dgm:prSet>
      <dgm:spPr/>
    </dgm:pt>
    <dgm:pt modelId="{B9C3AF22-009C-4DF3-9DCE-663E4E5D9E5E}" type="pres">
      <dgm:prSet presAssocID="{A0AC1CD5-5435-4982-8960-951AFA5C6531}" presName="vertFlow" presStyleCnt="0"/>
      <dgm:spPr/>
    </dgm:pt>
    <dgm:pt modelId="{79F0B28D-224B-4828-99E7-342807D9E688}" type="pres">
      <dgm:prSet presAssocID="{A0AC1CD5-5435-4982-8960-951AFA5C6531}" presName="header" presStyleLbl="node1" presStyleIdx="0" presStyleCnt="1" custScaleX="110870" custLinFactNeighborX="-2230" custLinFactNeighborY="-8753"/>
      <dgm:spPr/>
    </dgm:pt>
  </dgm:ptLst>
  <dgm:cxnLst>
    <dgm:cxn modelId="{17655D18-BFB1-4621-B5E9-352E9D7719D2}" srcId="{8A8FABBC-02AB-4BBF-8FAB-C2700F7B61A9}" destId="{A0AC1CD5-5435-4982-8960-951AFA5C6531}" srcOrd="0" destOrd="0" parTransId="{1E9E03DE-F80D-49F3-A2EA-664399FE4DCA}" sibTransId="{FE8F823B-85DA-4E7F-89B2-48D5BA6F2B13}"/>
    <dgm:cxn modelId="{22FDAE18-2239-4F2D-A310-504708FE6AC8}" type="presOf" srcId="{8A8FABBC-02AB-4BBF-8FAB-C2700F7B61A9}" destId="{EEB76DBB-4BB5-4088-9C6E-A028A3BEB7F1}" srcOrd="0" destOrd="0" presId="urn:microsoft.com/office/officeart/2005/8/layout/lProcess1"/>
    <dgm:cxn modelId="{BF556575-A516-4ADE-B746-4C64B45A5B41}" type="presOf" srcId="{A0AC1CD5-5435-4982-8960-951AFA5C6531}" destId="{79F0B28D-224B-4828-99E7-342807D9E688}" srcOrd="0" destOrd="0" presId="urn:microsoft.com/office/officeart/2005/8/layout/lProcess1"/>
    <dgm:cxn modelId="{39C94033-E653-4090-A58D-36BF355AC709}" type="presParOf" srcId="{EEB76DBB-4BB5-4088-9C6E-A028A3BEB7F1}" destId="{B9C3AF22-009C-4DF3-9DCE-663E4E5D9E5E}" srcOrd="0" destOrd="0" presId="urn:microsoft.com/office/officeart/2005/8/layout/lProcess1"/>
    <dgm:cxn modelId="{10614AE5-684A-447D-975C-9EE1E13CA4D5}" type="presParOf" srcId="{B9C3AF22-009C-4DF3-9DCE-663E4E5D9E5E}" destId="{79F0B28D-224B-4828-99E7-342807D9E688}" srcOrd="0" destOrd="0" presId="urn:microsoft.com/office/officeart/2005/8/layout/l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1A7C302-4452-431C-A95F-E76CD1E4D32F}" type="doc">
      <dgm:prSet loTypeId="urn:microsoft.com/office/officeart/2008/layout/VerticalAccentList" loCatId="list" qsTypeId="urn:microsoft.com/office/officeart/2005/8/quickstyle/simple1" qsCatId="simple" csTypeId="urn:microsoft.com/office/officeart/2005/8/colors/colorful5" csCatId="colorful" phldr="1"/>
      <dgm:spPr/>
      <dgm:t>
        <a:bodyPr/>
        <a:lstStyle/>
        <a:p>
          <a:endParaRPr lang="en-US"/>
        </a:p>
      </dgm:t>
    </dgm:pt>
    <dgm:pt modelId="{2B82F455-4F66-4BDC-9382-E4236F511C47}">
      <dgm:prSet custT="1"/>
      <dgm:spPr/>
      <dgm:t>
        <a:bodyPr/>
        <a:lstStyle/>
        <a:p>
          <a:pPr algn="ctr" rtl="0"/>
          <a:r>
            <a:rPr lang="en-US" sz="1800" b="1" dirty="0"/>
            <a:t>The Need For Managers And Their Perspectives</a:t>
          </a:r>
        </a:p>
      </dgm:t>
    </dgm:pt>
    <dgm:pt modelId="{D1B03F8F-EBC0-4898-AC82-F53C3204FEC3}" type="parTrans" cxnId="{FC33CFD2-86C7-486D-9B4A-FD4C0FA3E7C8}">
      <dgm:prSet/>
      <dgm:spPr/>
      <dgm:t>
        <a:bodyPr/>
        <a:lstStyle/>
        <a:p>
          <a:pPr algn="ctr"/>
          <a:endParaRPr lang="en-US" sz="2400" b="1"/>
        </a:p>
      </dgm:t>
    </dgm:pt>
    <dgm:pt modelId="{4AD942D5-94E5-4FE6-B50E-D5F4DB81339E}" type="sibTrans" cxnId="{FC33CFD2-86C7-486D-9B4A-FD4C0FA3E7C8}">
      <dgm:prSet/>
      <dgm:spPr/>
      <dgm:t>
        <a:bodyPr/>
        <a:lstStyle/>
        <a:p>
          <a:pPr algn="ctr"/>
          <a:endParaRPr lang="en-US" sz="2400" b="1"/>
        </a:p>
      </dgm:t>
    </dgm:pt>
    <dgm:pt modelId="{E5593106-BA73-438A-8A37-CDA8930EFD2E}" type="pres">
      <dgm:prSet presAssocID="{E1A7C302-4452-431C-A95F-E76CD1E4D32F}" presName="Name0" presStyleCnt="0">
        <dgm:presLayoutVars>
          <dgm:chMax/>
          <dgm:chPref/>
          <dgm:dir/>
        </dgm:presLayoutVars>
      </dgm:prSet>
      <dgm:spPr/>
    </dgm:pt>
    <dgm:pt modelId="{CED35B77-EB75-4161-96B4-AFE330ED76B2}" type="pres">
      <dgm:prSet presAssocID="{2B82F455-4F66-4BDC-9382-E4236F511C47}" presName="parenttextcomposite" presStyleCnt="0"/>
      <dgm:spPr/>
    </dgm:pt>
    <dgm:pt modelId="{C389185F-F3C5-42F4-86BE-952F4901D45F}" type="pres">
      <dgm:prSet presAssocID="{2B82F455-4F66-4BDC-9382-E4236F511C47}" presName="parenttext" presStyleLbl="revTx" presStyleIdx="0" presStyleCnt="1" custScaleX="138393">
        <dgm:presLayoutVars>
          <dgm:chMax/>
          <dgm:chPref val="2"/>
          <dgm:bulletEnabled val="1"/>
        </dgm:presLayoutVars>
      </dgm:prSet>
      <dgm:spPr/>
    </dgm:pt>
    <dgm:pt modelId="{55763F9C-571D-4A00-854E-1F3F1BAEAC52}" type="pres">
      <dgm:prSet presAssocID="{2B82F455-4F66-4BDC-9382-E4236F511C47}" presName="parallelogramComposite" presStyleCnt="0"/>
      <dgm:spPr/>
    </dgm:pt>
    <dgm:pt modelId="{5F2E53E9-DA18-4DFA-AC31-0EA8539422D7}" type="pres">
      <dgm:prSet presAssocID="{2B82F455-4F66-4BDC-9382-E4236F511C47}" presName="parallelogram1" presStyleLbl="alignNode1" presStyleIdx="0" presStyleCnt="7"/>
      <dgm:spPr/>
    </dgm:pt>
    <dgm:pt modelId="{5BB01C9E-C066-4A6D-95A2-ECC32D61746B}" type="pres">
      <dgm:prSet presAssocID="{2B82F455-4F66-4BDC-9382-E4236F511C47}" presName="parallelogram2" presStyleLbl="alignNode1" presStyleIdx="1" presStyleCnt="7"/>
      <dgm:spPr/>
    </dgm:pt>
    <dgm:pt modelId="{68E5C77D-EAAA-419F-80A8-884651D2B5D3}" type="pres">
      <dgm:prSet presAssocID="{2B82F455-4F66-4BDC-9382-E4236F511C47}" presName="parallelogram3" presStyleLbl="alignNode1" presStyleIdx="2" presStyleCnt="7"/>
      <dgm:spPr/>
    </dgm:pt>
    <dgm:pt modelId="{BF3B122E-1221-46C1-8575-DD9E91391990}" type="pres">
      <dgm:prSet presAssocID="{2B82F455-4F66-4BDC-9382-E4236F511C47}" presName="parallelogram4" presStyleLbl="alignNode1" presStyleIdx="3" presStyleCnt="7"/>
      <dgm:spPr/>
    </dgm:pt>
    <dgm:pt modelId="{B4E3705B-AFD4-4E45-9410-D4269CDB953C}" type="pres">
      <dgm:prSet presAssocID="{2B82F455-4F66-4BDC-9382-E4236F511C47}" presName="parallelogram5" presStyleLbl="alignNode1" presStyleIdx="4" presStyleCnt="7"/>
      <dgm:spPr/>
    </dgm:pt>
    <dgm:pt modelId="{258EBA48-1B10-49FA-B43C-A2647D64FB88}" type="pres">
      <dgm:prSet presAssocID="{2B82F455-4F66-4BDC-9382-E4236F511C47}" presName="parallelogram6" presStyleLbl="alignNode1" presStyleIdx="5" presStyleCnt="7"/>
      <dgm:spPr/>
    </dgm:pt>
    <dgm:pt modelId="{4F302C22-F353-4309-ABCB-8F87567AD045}" type="pres">
      <dgm:prSet presAssocID="{2B82F455-4F66-4BDC-9382-E4236F511C47}" presName="parallelogram7" presStyleLbl="alignNode1" presStyleIdx="6" presStyleCnt="7"/>
      <dgm:spPr/>
    </dgm:pt>
  </dgm:ptLst>
  <dgm:cxnLst>
    <dgm:cxn modelId="{B64A5B81-7DF9-4428-9C09-8370A8965DB1}" type="presOf" srcId="{2B82F455-4F66-4BDC-9382-E4236F511C47}" destId="{C389185F-F3C5-42F4-86BE-952F4901D45F}" srcOrd="0" destOrd="0" presId="urn:microsoft.com/office/officeart/2008/layout/VerticalAccentList"/>
    <dgm:cxn modelId="{267B83B9-BA2A-4F62-BF99-99D64FF90D29}" type="presOf" srcId="{E1A7C302-4452-431C-A95F-E76CD1E4D32F}" destId="{E5593106-BA73-438A-8A37-CDA8930EFD2E}" srcOrd="0" destOrd="0" presId="urn:microsoft.com/office/officeart/2008/layout/VerticalAccentList"/>
    <dgm:cxn modelId="{FC33CFD2-86C7-486D-9B4A-FD4C0FA3E7C8}" srcId="{E1A7C302-4452-431C-A95F-E76CD1E4D32F}" destId="{2B82F455-4F66-4BDC-9382-E4236F511C47}" srcOrd="0" destOrd="0" parTransId="{D1B03F8F-EBC0-4898-AC82-F53C3204FEC3}" sibTransId="{4AD942D5-94E5-4FE6-B50E-D5F4DB81339E}"/>
    <dgm:cxn modelId="{72578547-6ED2-45E3-AFB7-3B32AFA209D0}" type="presParOf" srcId="{E5593106-BA73-438A-8A37-CDA8930EFD2E}" destId="{CED35B77-EB75-4161-96B4-AFE330ED76B2}" srcOrd="0" destOrd="0" presId="urn:microsoft.com/office/officeart/2008/layout/VerticalAccentList"/>
    <dgm:cxn modelId="{B5465FA6-1DFF-4B33-8F05-F6A341EA3974}" type="presParOf" srcId="{CED35B77-EB75-4161-96B4-AFE330ED76B2}" destId="{C389185F-F3C5-42F4-86BE-952F4901D45F}" srcOrd="0" destOrd="0" presId="urn:microsoft.com/office/officeart/2008/layout/VerticalAccentList"/>
    <dgm:cxn modelId="{DDAB3C6E-BC82-4DB4-BAEB-716A85402D0A}" type="presParOf" srcId="{E5593106-BA73-438A-8A37-CDA8930EFD2E}" destId="{55763F9C-571D-4A00-854E-1F3F1BAEAC52}" srcOrd="1" destOrd="0" presId="urn:microsoft.com/office/officeart/2008/layout/VerticalAccentList"/>
    <dgm:cxn modelId="{1314980F-7991-4AA5-A0ED-99C95B757B4E}" type="presParOf" srcId="{55763F9C-571D-4A00-854E-1F3F1BAEAC52}" destId="{5F2E53E9-DA18-4DFA-AC31-0EA8539422D7}" srcOrd="0" destOrd="0" presId="urn:microsoft.com/office/officeart/2008/layout/VerticalAccentList"/>
    <dgm:cxn modelId="{8EB3AED3-B18E-4148-A0B4-4C49CB69CEB1}" type="presParOf" srcId="{55763F9C-571D-4A00-854E-1F3F1BAEAC52}" destId="{5BB01C9E-C066-4A6D-95A2-ECC32D61746B}" srcOrd="1" destOrd="0" presId="urn:microsoft.com/office/officeart/2008/layout/VerticalAccentList"/>
    <dgm:cxn modelId="{8A1C4566-7831-4532-887B-E309A41C35DD}" type="presParOf" srcId="{55763F9C-571D-4A00-854E-1F3F1BAEAC52}" destId="{68E5C77D-EAAA-419F-80A8-884651D2B5D3}" srcOrd="2" destOrd="0" presId="urn:microsoft.com/office/officeart/2008/layout/VerticalAccentList"/>
    <dgm:cxn modelId="{0FCD36FA-3BEA-4AD0-AB94-B5972FDF8E93}" type="presParOf" srcId="{55763F9C-571D-4A00-854E-1F3F1BAEAC52}" destId="{BF3B122E-1221-46C1-8575-DD9E91391990}" srcOrd="3" destOrd="0" presId="urn:microsoft.com/office/officeart/2008/layout/VerticalAccentList"/>
    <dgm:cxn modelId="{3BCDF163-8D28-42FF-A8B4-1B9EC319E18B}" type="presParOf" srcId="{55763F9C-571D-4A00-854E-1F3F1BAEAC52}" destId="{B4E3705B-AFD4-4E45-9410-D4269CDB953C}" srcOrd="4" destOrd="0" presId="urn:microsoft.com/office/officeart/2008/layout/VerticalAccentList"/>
    <dgm:cxn modelId="{278F2698-F4B7-46F4-80D2-7B0A1C358CF8}" type="presParOf" srcId="{55763F9C-571D-4A00-854E-1F3F1BAEAC52}" destId="{258EBA48-1B10-49FA-B43C-A2647D64FB88}" srcOrd="5" destOrd="0" presId="urn:microsoft.com/office/officeart/2008/layout/VerticalAccentList"/>
    <dgm:cxn modelId="{72BE617B-460E-49EC-B5BC-E26DE885E484}" type="presParOf" srcId="{55763F9C-571D-4A00-854E-1F3F1BAEAC52}" destId="{4F302C22-F353-4309-ABCB-8F87567AD045}" srcOrd="6"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48F3770-DFC9-4A90-815F-6436F9CEB864}"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96E6042E-7B24-40DC-84C7-3937C161802C}">
      <dgm:prSet custT="1"/>
      <dgm:spPr/>
      <dgm:t>
        <a:bodyPr/>
        <a:lstStyle/>
        <a:p>
          <a:pPr algn="just" rtl="0"/>
          <a:r>
            <a:rPr lang="en-US" sz="1800"/>
            <a:t>Managers must consider two domains as they carry out various tasks and make decisions (Thompson, 2007).</a:t>
          </a:r>
        </a:p>
      </dgm:t>
    </dgm:pt>
    <dgm:pt modelId="{E795175E-C826-4189-84A1-2066AD68055C}" type="parTrans" cxnId="{4F409C5A-82DE-460A-B2F5-E0655F50CD62}">
      <dgm:prSet/>
      <dgm:spPr/>
      <dgm:t>
        <a:bodyPr/>
        <a:lstStyle/>
        <a:p>
          <a:pPr algn="just"/>
          <a:endParaRPr lang="en-US" sz="6600"/>
        </a:p>
      </dgm:t>
    </dgm:pt>
    <dgm:pt modelId="{E17B0988-667F-4D37-906B-BA3F791C81A9}" type="sibTrans" cxnId="{4F409C5A-82DE-460A-B2F5-E0655F50CD62}">
      <dgm:prSet/>
      <dgm:spPr/>
      <dgm:t>
        <a:bodyPr/>
        <a:lstStyle/>
        <a:p>
          <a:pPr algn="just"/>
          <a:endParaRPr lang="en-US" sz="6600"/>
        </a:p>
      </dgm:t>
    </dgm:pt>
    <dgm:pt modelId="{B756A50E-A85B-4B88-A1D3-8BFFA9708425}">
      <dgm:prSet custT="1"/>
      <dgm:spPr/>
      <dgm:t>
        <a:bodyPr/>
        <a:lstStyle/>
        <a:p>
          <a:pPr algn="just" rtl="0"/>
          <a:r>
            <a:rPr lang="en-US" sz="1800" dirty="0"/>
            <a:t>The </a:t>
          </a:r>
          <a:r>
            <a:rPr lang="en-US" sz="1800" b="1" dirty="0"/>
            <a:t>external domain </a:t>
          </a:r>
          <a:r>
            <a:rPr lang="en-US" sz="1800" dirty="0"/>
            <a:t>refers to the influences, resources, and activities that exist outside the boundary of the organization but that significantly affect the organization. </a:t>
          </a:r>
        </a:p>
      </dgm:t>
    </dgm:pt>
    <dgm:pt modelId="{2D017675-DC29-4DD6-AFC5-95FB313F9FD5}" type="parTrans" cxnId="{54903703-BFAD-4DA9-9A97-DAD9652E4E47}">
      <dgm:prSet/>
      <dgm:spPr/>
      <dgm:t>
        <a:bodyPr/>
        <a:lstStyle/>
        <a:p>
          <a:pPr algn="just"/>
          <a:endParaRPr lang="en-US" sz="6600"/>
        </a:p>
      </dgm:t>
    </dgm:pt>
    <dgm:pt modelId="{FAB82980-59AA-4FD3-A06B-6AC884ECA588}" type="sibTrans" cxnId="{54903703-BFAD-4DA9-9A97-DAD9652E4E47}">
      <dgm:prSet/>
      <dgm:spPr/>
      <dgm:t>
        <a:bodyPr/>
        <a:lstStyle/>
        <a:p>
          <a:pPr algn="just"/>
          <a:endParaRPr lang="en-US" sz="6600"/>
        </a:p>
      </dgm:t>
    </dgm:pt>
    <dgm:pt modelId="{6AEC0ADC-CF06-4751-8623-640E37FF7139}">
      <dgm:prSet custT="1"/>
      <dgm:spPr/>
      <dgm:t>
        <a:bodyPr/>
        <a:lstStyle/>
        <a:p>
          <a:pPr algn="just" rtl="0"/>
          <a:r>
            <a:rPr lang="en-US" sz="1800" dirty="0"/>
            <a:t>The </a:t>
          </a:r>
          <a:r>
            <a:rPr lang="en-US" sz="1800" b="1" dirty="0"/>
            <a:t>internal domain </a:t>
          </a:r>
          <a:r>
            <a:rPr lang="en-US" sz="1800" dirty="0"/>
            <a:t>refers to those areas of focus that managers need to address on a daily basis, such as ensuring the appropriate number and types of staff, financial performance, and quality of care. </a:t>
          </a:r>
        </a:p>
      </dgm:t>
    </dgm:pt>
    <dgm:pt modelId="{D4E32243-DE27-4CC8-BE5D-0FE7A52D89D1}" type="parTrans" cxnId="{3225529B-B08E-489A-9CFD-E5F67EFB4FFC}">
      <dgm:prSet/>
      <dgm:spPr/>
      <dgm:t>
        <a:bodyPr/>
        <a:lstStyle/>
        <a:p>
          <a:pPr algn="just"/>
          <a:endParaRPr lang="en-US" sz="6600"/>
        </a:p>
      </dgm:t>
    </dgm:pt>
    <dgm:pt modelId="{7640E204-13BE-425F-85BE-6465FC38FD53}" type="sibTrans" cxnId="{3225529B-B08E-489A-9CFD-E5F67EFB4FFC}">
      <dgm:prSet/>
      <dgm:spPr/>
      <dgm:t>
        <a:bodyPr/>
        <a:lstStyle/>
        <a:p>
          <a:pPr algn="just"/>
          <a:endParaRPr lang="en-US" sz="6600"/>
        </a:p>
      </dgm:t>
    </dgm:pt>
    <dgm:pt modelId="{21E0E590-C166-445C-A50E-F6E964B3CB4E}">
      <dgm:prSet custT="1"/>
      <dgm:spPr/>
      <dgm:t>
        <a:bodyPr/>
        <a:lstStyle/>
        <a:p>
          <a:pPr algn="just" rtl="0"/>
          <a:r>
            <a:rPr lang="en-US" sz="1800"/>
            <a:t>Keeping the dual perspective requires significant balance and effort on the part of management in order to make good decisions.</a:t>
          </a:r>
        </a:p>
      </dgm:t>
    </dgm:pt>
    <dgm:pt modelId="{88193DCC-EB56-4B50-B27C-0E9130876ABB}" type="parTrans" cxnId="{48866A28-8BAC-4BB5-B747-8280D3A3FB40}">
      <dgm:prSet/>
      <dgm:spPr/>
      <dgm:t>
        <a:bodyPr/>
        <a:lstStyle/>
        <a:p>
          <a:pPr algn="just"/>
          <a:endParaRPr lang="en-US" sz="6600"/>
        </a:p>
      </dgm:t>
    </dgm:pt>
    <dgm:pt modelId="{A32FA1C1-868B-45E9-903B-DA1DB92DC305}" type="sibTrans" cxnId="{48866A28-8BAC-4BB5-B747-8280D3A3FB40}">
      <dgm:prSet/>
      <dgm:spPr/>
      <dgm:t>
        <a:bodyPr/>
        <a:lstStyle/>
        <a:p>
          <a:pPr algn="just"/>
          <a:endParaRPr lang="en-US" sz="6600"/>
        </a:p>
      </dgm:t>
    </dgm:pt>
    <dgm:pt modelId="{4D828DA0-4008-48B1-8273-86FB0C5B3A0E}" type="pres">
      <dgm:prSet presAssocID="{C48F3770-DFC9-4A90-815F-6436F9CEB864}" presName="linear" presStyleCnt="0">
        <dgm:presLayoutVars>
          <dgm:dir/>
          <dgm:animLvl val="lvl"/>
          <dgm:resizeHandles val="exact"/>
        </dgm:presLayoutVars>
      </dgm:prSet>
      <dgm:spPr/>
    </dgm:pt>
    <dgm:pt modelId="{E764E1BE-D3D2-4D58-9C25-85C85B34FDB0}" type="pres">
      <dgm:prSet presAssocID="{96E6042E-7B24-40DC-84C7-3937C161802C}" presName="parentLin" presStyleCnt="0"/>
      <dgm:spPr/>
    </dgm:pt>
    <dgm:pt modelId="{4DC25208-AF63-441B-A060-4F857EB5687E}" type="pres">
      <dgm:prSet presAssocID="{96E6042E-7B24-40DC-84C7-3937C161802C}" presName="parentLeftMargin" presStyleLbl="node1" presStyleIdx="0" presStyleCnt="4"/>
      <dgm:spPr/>
    </dgm:pt>
    <dgm:pt modelId="{6CFF0F71-E69E-4F45-8617-2B2B416DDAB1}" type="pres">
      <dgm:prSet presAssocID="{96E6042E-7B24-40DC-84C7-3937C161802C}" presName="parentText" presStyleLbl="node1" presStyleIdx="0" presStyleCnt="4" custScaleX="139682">
        <dgm:presLayoutVars>
          <dgm:chMax val="0"/>
          <dgm:bulletEnabled val="1"/>
        </dgm:presLayoutVars>
      </dgm:prSet>
      <dgm:spPr/>
    </dgm:pt>
    <dgm:pt modelId="{F16E4DC7-1D28-41C1-B928-22639E3DB1A9}" type="pres">
      <dgm:prSet presAssocID="{96E6042E-7B24-40DC-84C7-3937C161802C}" presName="negativeSpace" presStyleCnt="0"/>
      <dgm:spPr/>
    </dgm:pt>
    <dgm:pt modelId="{F4FF876C-E6F3-4142-93B1-98CA60F7347F}" type="pres">
      <dgm:prSet presAssocID="{96E6042E-7B24-40DC-84C7-3937C161802C}" presName="childText" presStyleLbl="conFgAcc1" presStyleIdx="0" presStyleCnt="4">
        <dgm:presLayoutVars>
          <dgm:bulletEnabled val="1"/>
        </dgm:presLayoutVars>
      </dgm:prSet>
      <dgm:spPr/>
    </dgm:pt>
    <dgm:pt modelId="{AEE6D7B4-0785-42E1-9867-3F7A683401B0}" type="pres">
      <dgm:prSet presAssocID="{E17B0988-667F-4D37-906B-BA3F791C81A9}" presName="spaceBetweenRectangles" presStyleCnt="0"/>
      <dgm:spPr/>
    </dgm:pt>
    <dgm:pt modelId="{D6676E24-FDCC-488B-8367-1A7B3898A480}" type="pres">
      <dgm:prSet presAssocID="{B756A50E-A85B-4B88-A1D3-8BFFA9708425}" presName="parentLin" presStyleCnt="0"/>
      <dgm:spPr/>
    </dgm:pt>
    <dgm:pt modelId="{D927B2B5-E5DB-47AB-8DA3-885E5CCEF898}" type="pres">
      <dgm:prSet presAssocID="{B756A50E-A85B-4B88-A1D3-8BFFA9708425}" presName="parentLeftMargin" presStyleLbl="node1" presStyleIdx="0" presStyleCnt="4"/>
      <dgm:spPr/>
    </dgm:pt>
    <dgm:pt modelId="{7E424D95-3E4F-4DAC-8B75-A2A38F1B7548}" type="pres">
      <dgm:prSet presAssocID="{B756A50E-A85B-4B88-A1D3-8BFFA9708425}" presName="parentText" presStyleLbl="node1" presStyleIdx="1" presStyleCnt="4" custScaleX="142857">
        <dgm:presLayoutVars>
          <dgm:chMax val="0"/>
          <dgm:bulletEnabled val="1"/>
        </dgm:presLayoutVars>
      </dgm:prSet>
      <dgm:spPr/>
    </dgm:pt>
    <dgm:pt modelId="{99FF48B7-EE7C-4948-8291-FD01321746FC}" type="pres">
      <dgm:prSet presAssocID="{B756A50E-A85B-4B88-A1D3-8BFFA9708425}" presName="negativeSpace" presStyleCnt="0"/>
      <dgm:spPr/>
    </dgm:pt>
    <dgm:pt modelId="{093DBB02-1AD3-42FF-8550-9AB158BBEAD5}" type="pres">
      <dgm:prSet presAssocID="{B756A50E-A85B-4B88-A1D3-8BFFA9708425}" presName="childText" presStyleLbl="conFgAcc1" presStyleIdx="1" presStyleCnt="4">
        <dgm:presLayoutVars>
          <dgm:bulletEnabled val="1"/>
        </dgm:presLayoutVars>
      </dgm:prSet>
      <dgm:spPr/>
    </dgm:pt>
    <dgm:pt modelId="{202A373C-5C92-47B4-A486-E316614E7BDD}" type="pres">
      <dgm:prSet presAssocID="{FAB82980-59AA-4FD3-A06B-6AC884ECA588}" presName="spaceBetweenRectangles" presStyleCnt="0"/>
      <dgm:spPr/>
    </dgm:pt>
    <dgm:pt modelId="{EEBBD38D-90AD-47D4-83F2-0224422E9B0B}" type="pres">
      <dgm:prSet presAssocID="{6AEC0ADC-CF06-4751-8623-640E37FF7139}" presName="parentLin" presStyleCnt="0"/>
      <dgm:spPr/>
    </dgm:pt>
    <dgm:pt modelId="{4C153526-C6CA-4A52-8EEC-DA3A19ED861E}" type="pres">
      <dgm:prSet presAssocID="{6AEC0ADC-CF06-4751-8623-640E37FF7139}" presName="parentLeftMargin" presStyleLbl="node1" presStyleIdx="1" presStyleCnt="4"/>
      <dgm:spPr/>
    </dgm:pt>
    <dgm:pt modelId="{D69091B2-EE98-45A5-BC89-4467D9BECBC5}" type="pres">
      <dgm:prSet presAssocID="{6AEC0ADC-CF06-4751-8623-640E37FF7139}" presName="parentText" presStyleLbl="node1" presStyleIdx="2" presStyleCnt="4" custScaleX="142857">
        <dgm:presLayoutVars>
          <dgm:chMax val="0"/>
          <dgm:bulletEnabled val="1"/>
        </dgm:presLayoutVars>
      </dgm:prSet>
      <dgm:spPr/>
    </dgm:pt>
    <dgm:pt modelId="{128D8FE5-AE2A-4712-9909-9E4426DCCF3F}" type="pres">
      <dgm:prSet presAssocID="{6AEC0ADC-CF06-4751-8623-640E37FF7139}" presName="negativeSpace" presStyleCnt="0"/>
      <dgm:spPr/>
    </dgm:pt>
    <dgm:pt modelId="{459DB0F2-09C0-4F1D-BAFF-528D5BB69BEA}" type="pres">
      <dgm:prSet presAssocID="{6AEC0ADC-CF06-4751-8623-640E37FF7139}" presName="childText" presStyleLbl="conFgAcc1" presStyleIdx="2" presStyleCnt="4">
        <dgm:presLayoutVars>
          <dgm:bulletEnabled val="1"/>
        </dgm:presLayoutVars>
      </dgm:prSet>
      <dgm:spPr/>
    </dgm:pt>
    <dgm:pt modelId="{7870932D-8209-45C4-A44B-74CE8A5A490F}" type="pres">
      <dgm:prSet presAssocID="{7640E204-13BE-425F-85BE-6465FC38FD53}" presName="spaceBetweenRectangles" presStyleCnt="0"/>
      <dgm:spPr/>
    </dgm:pt>
    <dgm:pt modelId="{FBDE8BA6-DBDC-40F3-9640-B8874FEC33D7}" type="pres">
      <dgm:prSet presAssocID="{21E0E590-C166-445C-A50E-F6E964B3CB4E}" presName="parentLin" presStyleCnt="0"/>
      <dgm:spPr/>
    </dgm:pt>
    <dgm:pt modelId="{1A2A7DB6-5EE6-4CA3-B1D8-BD14FFE7293D}" type="pres">
      <dgm:prSet presAssocID="{21E0E590-C166-445C-A50E-F6E964B3CB4E}" presName="parentLeftMargin" presStyleLbl="node1" presStyleIdx="2" presStyleCnt="4"/>
      <dgm:spPr/>
    </dgm:pt>
    <dgm:pt modelId="{7901DBC7-2C55-490A-BDF0-5590BD80A9E1}" type="pres">
      <dgm:prSet presAssocID="{21E0E590-C166-445C-A50E-F6E964B3CB4E}" presName="parentText" presStyleLbl="node1" presStyleIdx="3" presStyleCnt="4" custScaleX="142857">
        <dgm:presLayoutVars>
          <dgm:chMax val="0"/>
          <dgm:bulletEnabled val="1"/>
        </dgm:presLayoutVars>
      </dgm:prSet>
      <dgm:spPr/>
    </dgm:pt>
    <dgm:pt modelId="{126A7B09-8C44-4D34-BDC9-B99B92760F0E}" type="pres">
      <dgm:prSet presAssocID="{21E0E590-C166-445C-A50E-F6E964B3CB4E}" presName="negativeSpace" presStyleCnt="0"/>
      <dgm:spPr/>
    </dgm:pt>
    <dgm:pt modelId="{70BB3C8B-B1D1-4987-93BF-37FE58498CEC}" type="pres">
      <dgm:prSet presAssocID="{21E0E590-C166-445C-A50E-F6E964B3CB4E}" presName="childText" presStyleLbl="conFgAcc1" presStyleIdx="3" presStyleCnt="4">
        <dgm:presLayoutVars>
          <dgm:bulletEnabled val="1"/>
        </dgm:presLayoutVars>
      </dgm:prSet>
      <dgm:spPr/>
    </dgm:pt>
  </dgm:ptLst>
  <dgm:cxnLst>
    <dgm:cxn modelId="{54903703-BFAD-4DA9-9A97-DAD9652E4E47}" srcId="{C48F3770-DFC9-4A90-815F-6436F9CEB864}" destId="{B756A50E-A85B-4B88-A1D3-8BFFA9708425}" srcOrd="1" destOrd="0" parTransId="{2D017675-DC29-4DD6-AFC5-95FB313F9FD5}" sibTransId="{FAB82980-59AA-4FD3-A06B-6AC884ECA588}"/>
    <dgm:cxn modelId="{45507321-F194-43FA-92CB-5C4D5AEF68BE}" type="presOf" srcId="{C48F3770-DFC9-4A90-815F-6436F9CEB864}" destId="{4D828DA0-4008-48B1-8273-86FB0C5B3A0E}" srcOrd="0" destOrd="0" presId="urn:microsoft.com/office/officeart/2005/8/layout/list1"/>
    <dgm:cxn modelId="{48866A28-8BAC-4BB5-B747-8280D3A3FB40}" srcId="{C48F3770-DFC9-4A90-815F-6436F9CEB864}" destId="{21E0E590-C166-445C-A50E-F6E964B3CB4E}" srcOrd="3" destOrd="0" parTransId="{88193DCC-EB56-4B50-B27C-0E9130876ABB}" sibTransId="{A32FA1C1-868B-45E9-903B-DA1DB92DC305}"/>
    <dgm:cxn modelId="{A891E64F-1A15-43D5-B7CE-30B1C0CA4658}" type="presOf" srcId="{96E6042E-7B24-40DC-84C7-3937C161802C}" destId="{6CFF0F71-E69E-4F45-8617-2B2B416DDAB1}" srcOrd="1" destOrd="0" presId="urn:microsoft.com/office/officeart/2005/8/layout/list1"/>
    <dgm:cxn modelId="{129E0D5A-A653-4B98-88ED-8C12DC88A302}" type="presOf" srcId="{6AEC0ADC-CF06-4751-8623-640E37FF7139}" destId="{D69091B2-EE98-45A5-BC89-4467D9BECBC5}" srcOrd="1" destOrd="0" presId="urn:microsoft.com/office/officeart/2005/8/layout/list1"/>
    <dgm:cxn modelId="{4F409C5A-82DE-460A-B2F5-E0655F50CD62}" srcId="{C48F3770-DFC9-4A90-815F-6436F9CEB864}" destId="{96E6042E-7B24-40DC-84C7-3937C161802C}" srcOrd="0" destOrd="0" parTransId="{E795175E-C826-4189-84A1-2066AD68055C}" sibTransId="{E17B0988-667F-4D37-906B-BA3F791C81A9}"/>
    <dgm:cxn modelId="{E5618F82-6906-495A-9964-50570D63273F}" type="presOf" srcId="{B756A50E-A85B-4B88-A1D3-8BFFA9708425}" destId="{7E424D95-3E4F-4DAC-8B75-A2A38F1B7548}" srcOrd="1" destOrd="0" presId="urn:microsoft.com/office/officeart/2005/8/layout/list1"/>
    <dgm:cxn modelId="{3225529B-B08E-489A-9CFD-E5F67EFB4FFC}" srcId="{C48F3770-DFC9-4A90-815F-6436F9CEB864}" destId="{6AEC0ADC-CF06-4751-8623-640E37FF7139}" srcOrd="2" destOrd="0" parTransId="{D4E32243-DE27-4CC8-BE5D-0FE7A52D89D1}" sibTransId="{7640E204-13BE-425F-85BE-6465FC38FD53}"/>
    <dgm:cxn modelId="{72B794A0-48B8-4E8E-A922-2C121077D175}" type="presOf" srcId="{B756A50E-A85B-4B88-A1D3-8BFFA9708425}" destId="{D927B2B5-E5DB-47AB-8DA3-885E5CCEF898}" srcOrd="0" destOrd="0" presId="urn:microsoft.com/office/officeart/2005/8/layout/list1"/>
    <dgm:cxn modelId="{837F9EA5-5D10-450A-A741-47DB033005D8}" type="presOf" srcId="{6AEC0ADC-CF06-4751-8623-640E37FF7139}" destId="{4C153526-C6CA-4A52-8EEC-DA3A19ED861E}" srcOrd="0" destOrd="0" presId="urn:microsoft.com/office/officeart/2005/8/layout/list1"/>
    <dgm:cxn modelId="{5DD281B9-F165-4E50-BCC2-7DEEC0F28C00}" type="presOf" srcId="{21E0E590-C166-445C-A50E-F6E964B3CB4E}" destId="{7901DBC7-2C55-490A-BDF0-5590BD80A9E1}" srcOrd="1" destOrd="0" presId="urn:microsoft.com/office/officeart/2005/8/layout/list1"/>
    <dgm:cxn modelId="{B6FDA6DF-5AED-43C7-808E-C0608F06E67B}" type="presOf" srcId="{96E6042E-7B24-40DC-84C7-3937C161802C}" destId="{4DC25208-AF63-441B-A060-4F857EB5687E}" srcOrd="0" destOrd="0" presId="urn:microsoft.com/office/officeart/2005/8/layout/list1"/>
    <dgm:cxn modelId="{31F439F7-B637-4A75-AAFC-E5C1E089E1A2}" type="presOf" srcId="{21E0E590-C166-445C-A50E-F6E964B3CB4E}" destId="{1A2A7DB6-5EE6-4CA3-B1D8-BD14FFE7293D}" srcOrd="0" destOrd="0" presId="urn:microsoft.com/office/officeart/2005/8/layout/list1"/>
    <dgm:cxn modelId="{AA8A995F-D4DA-49FF-BF0C-5751189038F6}" type="presParOf" srcId="{4D828DA0-4008-48B1-8273-86FB0C5B3A0E}" destId="{E764E1BE-D3D2-4D58-9C25-85C85B34FDB0}" srcOrd="0" destOrd="0" presId="urn:microsoft.com/office/officeart/2005/8/layout/list1"/>
    <dgm:cxn modelId="{4566B081-C9B7-4BB9-881E-68B186480996}" type="presParOf" srcId="{E764E1BE-D3D2-4D58-9C25-85C85B34FDB0}" destId="{4DC25208-AF63-441B-A060-4F857EB5687E}" srcOrd="0" destOrd="0" presId="urn:microsoft.com/office/officeart/2005/8/layout/list1"/>
    <dgm:cxn modelId="{2714E991-1E4F-4FC8-9207-0BF1980D8A37}" type="presParOf" srcId="{E764E1BE-D3D2-4D58-9C25-85C85B34FDB0}" destId="{6CFF0F71-E69E-4F45-8617-2B2B416DDAB1}" srcOrd="1" destOrd="0" presId="urn:microsoft.com/office/officeart/2005/8/layout/list1"/>
    <dgm:cxn modelId="{75152EEF-18B2-4AB5-9FBD-56E4B57A7915}" type="presParOf" srcId="{4D828DA0-4008-48B1-8273-86FB0C5B3A0E}" destId="{F16E4DC7-1D28-41C1-B928-22639E3DB1A9}" srcOrd="1" destOrd="0" presId="urn:microsoft.com/office/officeart/2005/8/layout/list1"/>
    <dgm:cxn modelId="{027E4CDD-A6D6-45B2-92F9-7892FF6BE9D9}" type="presParOf" srcId="{4D828DA0-4008-48B1-8273-86FB0C5B3A0E}" destId="{F4FF876C-E6F3-4142-93B1-98CA60F7347F}" srcOrd="2" destOrd="0" presId="urn:microsoft.com/office/officeart/2005/8/layout/list1"/>
    <dgm:cxn modelId="{7229091E-4E4B-4F31-9439-D3A0F63AF16A}" type="presParOf" srcId="{4D828DA0-4008-48B1-8273-86FB0C5B3A0E}" destId="{AEE6D7B4-0785-42E1-9867-3F7A683401B0}" srcOrd="3" destOrd="0" presId="urn:microsoft.com/office/officeart/2005/8/layout/list1"/>
    <dgm:cxn modelId="{42BA53B6-C858-4A5B-870F-4A6C3C974DFE}" type="presParOf" srcId="{4D828DA0-4008-48B1-8273-86FB0C5B3A0E}" destId="{D6676E24-FDCC-488B-8367-1A7B3898A480}" srcOrd="4" destOrd="0" presId="urn:microsoft.com/office/officeart/2005/8/layout/list1"/>
    <dgm:cxn modelId="{47B0DA5C-FC53-454F-9170-AFB328B5F499}" type="presParOf" srcId="{D6676E24-FDCC-488B-8367-1A7B3898A480}" destId="{D927B2B5-E5DB-47AB-8DA3-885E5CCEF898}" srcOrd="0" destOrd="0" presId="urn:microsoft.com/office/officeart/2005/8/layout/list1"/>
    <dgm:cxn modelId="{5D5218FD-D6DF-4BCC-8FFB-D81E510FBEC5}" type="presParOf" srcId="{D6676E24-FDCC-488B-8367-1A7B3898A480}" destId="{7E424D95-3E4F-4DAC-8B75-A2A38F1B7548}" srcOrd="1" destOrd="0" presId="urn:microsoft.com/office/officeart/2005/8/layout/list1"/>
    <dgm:cxn modelId="{3DEBBB60-FF8C-4E62-84A1-5FF3B27CDD80}" type="presParOf" srcId="{4D828DA0-4008-48B1-8273-86FB0C5B3A0E}" destId="{99FF48B7-EE7C-4948-8291-FD01321746FC}" srcOrd="5" destOrd="0" presId="urn:microsoft.com/office/officeart/2005/8/layout/list1"/>
    <dgm:cxn modelId="{1FAEB01F-87D3-4993-9BDC-1BD315E75894}" type="presParOf" srcId="{4D828DA0-4008-48B1-8273-86FB0C5B3A0E}" destId="{093DBB02-1AD3-42FF-8550-9AB158BBEAD5}" srcOrd="6" destOrd="0" presId="urn:microsoft.com/office/officeart/2005/8/layout/list1"/>
    <dgm:cxn modelId="{30C15D4B-8649-46ED-941D-563AAF532C2A}" type="presParOf" srcId="{4D828DA0-4008-48B1-8273-86FB0C5B3A0E}" destId="{202A373C-5C92-47B4-A486-E316614E7BDD}" srcOrd="7" destOrd="0" presId="urn:microsoft.com/office/officeart/2005/8/layout/list1"/>
    <dgm:cxn modelId="{EEE16C9D-05EB-435B-B604-DEC22D53A729}" type="presParOf" srcId="{4D828DA0-4008-48B1-8273-86FB0C5B3A0E}" destId="{EEBBD38D-90AD-47D4-83F2-0224422E9B0B}" srcOrd="8" destOrd="0" presId="urn:microsoft.com/office/officeart/2005/8/layout/list1"/>
    <dgm:cxn modelId="{B032AFC6-B8F3-4E9F-829C-909437F56CC7}" type="presParOf" srcId="{EEBBD38D-90AD-47D4-83F2-0224422E9B0B}" destId="{4C153526-C6CA-4A52-8EEC-DA3A19ED861E}" srcOrd="0" destOrd="0" presId="urn:microsoft.com/office/officeart/2005/8/layout/list1"/>
    <dgm:cxn modelId="{48F1052D-9DD0-4C7E-8DA3-94AC3EEAE94B}" type="presParOf" srcId="{EEBBD38D-90AD-47D4-83F2-0224422E9B0B}" destId="{D69091B2-EE98-45A5-BC89-4467D9BECBC5}" srcOrd="1" destOrd="0" presId="urn:microsoft.com/office/officeart/2005/8/layout/list1"/>
    <dgm:cxn modelId="{6C61D594-D947-4874-A668-904843B4C348}" type="presParOf" srcId="{4D828DA0-4008-48B1-8273-86FB0C5B3A0E}" destId="{128D8FE5-AE2A-4712-9909-9E4426DCCF3F}" srcOrd="9" destOrd="0" presId="urn:microsoft.com/office/officeart/2005/8/layout/list1"/>
    <dgm:cxn modelId="{995E52C9-95AC-4E9B-9FE0-64EA73B1A2D5}" type="presParOf" srcId="{4D828DA0-4008-48B1-8273-86FB0C5B3A0E}" destId="{459DB0F2-09C0-4F1D-BAFF-528D5BB69BEA}" srcOrd="10" destOrd="0" presId="urn:microsoft.com/office/officeart/2005/8/layout/list1"/>
    <dgm:cxn modelId="{B9109709-1193-4425-99A1-6DF714600005}" type="presParOf" srcId="{4D828DA0-4008-48B1-8273-86FB0C5B3A0E}" destId="{7870932D-8209-45C4-A44B-74CE8A5A490F}" srcOrd="11" destOrd="0" presId="urn:microsoft.com/office/officeart/2005/8/layout/list1"/>
    <dgm:cxn modelId="{89D631DE-E51F-4539-8269-56FC016AE051}" type="presParOf" srcId="{4D828DA0-4008-48B1-8273-86FB0C5B3A0E}" destId="{FBDE8BA6-DBDC-40F3-9640-B8874FEC33D7}" srcOrd="12" destOrd="0" presId="urn:microsoft.com/office/officeart/2005/8/layout/list1"/>
    <dgm:cxn modelId="{F83B53EB-A534-463E-A3B4-2F6B3E351455}" type="presParOf" srcId="{FBDE8BA6-DBDC-40F3-9640-B8874FEC33D7}" destId="{1A2A7DB6-5EE6-4CA3-B1D8-BD14FFE7293D}" srcOrd="0" destOrd="0" presId="urn:microsoft.com/office/officeart/2005/8/layout/list1"/>
    <dgm:cxn modelId="{EC81DAC0-E32E-4BB7-833F-996969B4F761}" type="presParOf" srcId="{FBDE8BA6-DBDC-40F3-9640-B8874FEC33D7}" destId="{7901DBC7-2C55-490A-BDF0-5590BD80A9E1}" srcOrd="1" destOrd="0" presId="urn:microsoft.com/office/officeart/2005/8/layout/list1"/>
    <dgm:cxn modelId="{02821459-214F-4AEA-B6DD-BAB6840837DE}" type="presParOf" srcId="{4D828DA0-4008-48B1-8273-86FB0C5B3A0E}" destId="{126A7B09-8C44-4D34-BDC9-B99B92760F0E}" srcOrd="13" destOrd="0" presId="urn:microsoft.com/office/officeart/2005/8/layout/list1"/>
    <dgm:cxn modelId="{39F87EF6-4B91-4544-9450-9842B8F7F8DE}" type="presParOf" srcId="{4D828DA0-4008-48B1-8273-86FB0C5B3A0E}" destId="{70BB3C8B-B1D1-4987-93BF-37FE58498CEC}"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35FB64-1452-46C8-8939-2E13F31D4922}">
      <dsp:nvSpPr>
        <dsp:cNvPr id="0" name=""/>
        <dsp:cNvSpPr/>
      </dsp:nvSpPr>
      <dsp:spPr>
        <a:xfrm>
          <a:off x="0" y="76194"/>
          <a:ext cx="6629400" cy="653372"/>
        </a:xfrm>
        <a:prstGeom prst="roundRect">
          <a:avLst/>
        </a:prstGeom>
        <a:gradFill rotWithShape="0">
          <a:gsLst>
            <a:gs pos="0">
              <a:schemeClr val="accent1">
                <a:shade val="80000"/>
                <a:hueOff val="0"/>
                <a:satOff val="0"/>
                <a:lumOff val="0"/>
                <a:alphaOff val="0"/>
                <a:tint val="50000"/>
                <a:satMod val="300000"/>
              </a:schemeClr>
            </a:gs>
            <a:gs pos="35000">
              <a:schemeClr val="accent1">
                <a:shade val="80000"/>
                <a:hueOff val="0"/>
                <a:satOff val="0"/>
                <a:lumOff val="0"/>
                <a:alphaOff val="0"/>
                <a:tint val="37000"/>
                <a:satMod val="300000"/>
              </a:schemeClr>
            </a:gs>
            <a:gs pos="100000">
              <a:schemeClr val="accent1">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b="1" kern="1200">
              <a:solidFill>
                <a:schemeClr val="tx2">
                  <a:lumMod val="75000"/>
                </a:schemeClr>
              </a:solidFill>
            </a:rPr>
            <a:t>Healthcare Service Management</a:t>
          </a:r>
          <a:endParaRPr lang="en-US" sz="3200" kern="1200">
            <a:solidFill>
              <a:schemeClr val="tx2">
                <a:lumMod val="75000"/>
              </a:schemeClr>
            </a:solidFill>
          </a:endParaRPr>
        </a:p>
      </dsp:txBody>
      <dsp:txXfrm>
        <a:off x="31895" y="108089"/>
        <a:ext cx="6565610" cy="58958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9D8B76-6D46-4DCD-9BBE-1AFF97CBC7ED}">
      <dsp:nvSpPr>
        <dsp:cNvPr id="0" name=""/>
        <dsp:cNvSpPr/>
      </dsp:nvSpPr>
      <dsp:spPr>
        <a:xfrm>
          <a:off x="422605" y="111251"/>
          <a:ext cx="6035040" cy="54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marL="0" lvl="0" indent="0" algn="l" defTabSz="889000" rtl="0">
            <a:lnSpc>
              <a:spcPct val="90000"/>
            </a:lnSpc>
            <a:spcBef>
              <a:spcPct val="0"/>
            </a:spcBef>
            <a:spcAft>
              <a:spcPct val="35000"/>
            </a:spcAft>
            <a:buNone/>
          </a:pPr>
          <a:r>
            <a:rPr lang="en-US" sz="2000" b="1" kern="1200" dirty="0"/>
            <a:t>Management: Definition, Functions, And Competencies</a:t>
          </a:r>
          <a:endParaRPr lang="en-US" sz="2000" kern="1200" dirty="0"/>
        </a:p>
      </dsp:txBody>
      <dsp:txXfrm>
        <a:off x="422605" y="111251"/>
        <a:ext cx="6035040" cy="548640"/>
      </dsp:txXfrm>
    </dsp:sp>
    <dsp:sp modelId="{41620512-ABA1-45DD-8D8F-A9CB23881E3F}">
      <dsp:nvSpPr>
        <dsp:cNvPr id="0" name=""/>
        <dsp:cNvSpPr/>
      </dsp:nvSpPr>
      <dsp:spPr>
        <a:xfrm>
          <a:off x="422605" y="659892"/>
          <a:ext cx="859536" cy="143256"/>
        </a:xfrm>
        <a:prstGeom prst="parallelogram">
          <a:avLst>
            <a:gd name="adj" fmla="val 14084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61BEC7-F7A9-45FD-B8EA-356515BDF92E}">
      <dsp:nvSpPr>
        <dsp:cNvPr id="0" name=""/>
        <dsp:cNvSpPr/>
      </dsp:nvSpPr>
      <dsp:spPr>
        <a:xfrm>
          <a:off x="1332280" y="659892"/>
          <a:ext cx="859536" cy="143256"/>
        </a:xfrm>
        <a:prstGeom prst="parallelogram">
          <a:avLst>
            <a:gd name="adj" fmla="val 140840"/>
          </a:avLst>
        </a:prstGeom>
        <a:solidFill>
          <a:schemeClr val="accent4">
            <a:hueOff val="-744128"/>
            <a:satOff val="4483"/>
            <a:lumOff val="359"/>
            <a:alphaOff val="0"/>
          </a:schemeClr>
        </a:solidFill>
        <a:ln w="25400" cap="flat" cmpd="sng" algn="ctr">
          <a:solidFill>
            <a:schemeClr val="accent4">
              <a:hueOff val="-744128"/>
              <a:satOff val="4483"/>
              <a:lumOff val="35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75408C-4243-4698-B245-20763B6C31F6}">
      <dsp:nvSpPr>
        <dsp:cNvPr id="0" name=""/>
        <dsp:cNvSpPr/>
      </dsp:nvSpPr>
      <dsp:spPr>
        <a:xfrm>
          <a:off x="2241956" y="659892"/>
          <a:ext cx="859536" cy="143256"/>
        </a:xfrm>
        <a:prstGeom prst="parallelogram">
          <a:avLst>
            <a:gd name="adj" fmla="val 140840"/>
          </a:avLst>
        </a:prstGeom>
        <a:solidFill>
          <a:schemeClr val="accent4">
            <a:hueOff val="-1488257"/>
            <a:satOff val="8966"/>
            <a:lumOff val="719"/>
            <a:alphaOff val="0"/>
          </a:schemeClr>
        </a:solidFill>
        <a:ln w="25400" cap="flat" cmpd="sng" algn="ctr">
          <a:solidFill>
            <a:schemeClr val="accent4">
              <a:hueOff val="-1488257"/>
              <a:satOff val="8966"/>
              <a:lumOff val="71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10F9A-CB5C-4BE2-A1EB-7EF1EECBC9F1}">
      <dsp:nvSpPr>
        <dsp:cNvPr id="0" name=""/>
        <dsp:cNvSpPr/>
      </dsp:nvSpPr>
      <dsp:spPr>
        <a:xfrm>
          <a:off x="3151632" y="659892"/>
          <a:ext cx="859536" cy="143256"/>
        </a:xfrm>
        <a:prstGeom prst="parallelogram">
          <a:avLst>
            <a:gd name="adj" fmla="val 140840"/>
          </a:avLst>
        </a:prstGeom>
        <a:solidFill>
          <a:schemeClr val="accent4">
            <a:hueOff val="-2232385"/>
            <a:satOff val="13449"/>
            <a:lumOff val="1078"/>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EFFA6B-524B-4658-991D-571DBE049DD4}">
      <dsp:nvSpPr>
        <dsp:cNvPr id="0" name=""/>
        <dsp:cNvSpPr/>
      </dsp:nvSpPr>
      <dsp:spPr>
        <a:xfrm>
          <a:off x="4061307" y="659892"/>
          <a:ext cx="859536" cy="143256"/>
        </a:xfrm>
        <a:prstGeom prst="parallelogram">
          <a:avLst>
            <a:gd name="adj" fmla="val 140840"/>
          </a:avLst>
        </a:prstGeom>
        <a:solidFill>
          <a:schemeClr val="accent4">
            <a:hueOff val="-2976513"/>
            <a:satOff val="17933"/>
            <a:lumOff val="1437"/>
            <a:alphaOff val="0"/>
          </a:schemeClr>
        </a:solidFill>
        <a:ln w="25400" cap="flat" cmpd="sng" algn="ctr">
          <a:solidFill>
            <a:schemeClr val="accent4">
              <a:hueOff val="-2976513"/>
              <a:satOff val="17933"/>
              <a:lumOff val="143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CC073A-9415-4CC5-8E48-53B4D50F1016}">
      <dsp:nvSpPr>
        <dsp:cNvPr id="0" name=""/>
        <dsp:cNvSpPr/>
      </dsp:nvSpPr>
      <dsp:spPr>
        <a:xfrm>
          <a:off x="4970983" y="659892"/>
          <a:ext cx="859536" cy="143256"/>
        </a:xfrm>
        <a:prstGeom prst="parallelogram">
          <a:avLst>
            <a:gd name="adj" fmla="val 140840"/>
          </a:avLst>
        </a:prstGeom>
        <a:solidFill>
          <a:schemeClr val="accent4">
            <a:hueOff val="-3720641"/>
            <a:satOff val="22416"/>
            <a:lumOff val="1797"/>
            <a:alphaOff val="0"/>
          </a:schemeClr>
        </a:solidFill>
        <a:ln w="25400" cap="flat" cmpd="sng" algn="ctr">
          <a:solidFill>
            <a:schemeClr val="accent4">
              <a:hueOff val="-3720641"/>
              <a:satOff val="22416"/>
              <a:lumOff val="179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BB55A-D5BF-485E-BD3D-C850382849FC}">
      <dsp:nvSpPr>
        <dsp:cNvPr id="0" name=""/>
        <dsp:cNvSpPr/>
      </dsp:nvSpPr>
      <dsp:spPr>
        <a:xfrm>
          <a:off x="5880658" y="659892"/>
          <a:ext cx="859536" cy="143256"/>
        </a:xfrm>
        <a:prstGeom prst="parallelogram">
          <a:avLst>
            <a:gd name="adj" fmla="val 140840"/>
          </a:avLst>
        </a:prstGeom>
        <a:solidFill>
          <a:schemeClr val="accent4">
            <a:hueOff val="-4464770"/>
            <a:satOff val="26899"/>
            <a:lumOff val="2156"/>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7E0F5C-2FEC-495C-97ED-4157D86156BE}">
      <dsp:nvSpPr>
        <dsp:cNvPr id="0" name=""/>
        <dsp:cNvSpPr/>
      </dsp:nvSpPr>
      <dsp:spPr>
        <a:xfrm>
          <a:off x="0" y="5360631"/>
          <a:ext cx="8534400" cy="576172"/>
        </a:xfrm>
        <a:prstGeom prst="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en-US" sz="1600" kern="1200">
              <a:solidFill>
                <a:schemeClr val="tx2"/>
              </a:solidFill>
            </a:rPr>
            <a:t>Decision making: Making effective decisions based on consideration of benefits and the drawbacks of alternatives.</a:t>
          </a:r>
        </a:p>
      </dsp:txBody>
      <dsp:txXfrm>
        <a:off x="0" y="5360631"/>
        <a:ext cx="8534400" cy="576172"/>
      </dsp:txXfrm>
    </dsp:sp>
    <dsp:sp modelId="{2EB9B5D8-D655-497F-9626-7E1543537D60}">
      <dsp:nvSpPr>
        <dsp:cNvPr id="0" name=""/>
        <dsp:cNvSpPr/>
      </dsp:nvSpPr>
      <dsp:spPr>
        <a:xfrm rot="10800000">
          <a:off x="0" y="4483120"/>
          <a:ext cx="8534400" cy="886152"/>
        </a:xfrm>
        <a:prstGeom prst="upArrowCallout">
          <a:avLst/>
        </a:prstGeom>
        <a:solidFill>
          <a:schemeClr val="accent5">
            <a:hueOff val="-1655646"/>
            <a:satOff val="6635"/>
            <a:lumOff val="143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en-US" sz="1600" kern="1200">
              <a:solidFill>
                <a:schemeClr val="tx2"/>
              </a:solidFill>
            </a:rPr>
            <a:t>Directing: Initiating action in the organization through effective leadership and motivation of, and communication with, subordinates.</a:t>
          </a:r>
        </a:p>
      </dsp:txBody>
      <dsp:txXfrm rot="10800000">
        <a:off x="0" y="4483120"/>
        <a:ext cx="8534400" cy="575795"/>
      </dsp:txXfrm>
    </dsp:sp>
    <dsp:sp modelId="{9A9B8930-A669-46B8-8026-677E14A74140}">
      <dsp:nvSpPr>
        <dsp:cNvPr id="0" name=""/>
        <dsp:cNvSpPr/>
      </dsp:nvSpPr>
      <dsp:spPr>
        <a:xfrm rot="10800000">
          <a:off x="0" y="3605610"/>
          <a:ext cx="8534400" cy="886152"/>
        </a:xfrm>
        <a:prstGeom prst="upArrowCallout">
          <a:avLst/>
        </a:prstGeom>
        <a:solidFill>
          <a:schemeClr val="accent5">
            <a:hueOff val="-3311292"/>
            <a:satOff val="13270"/>
            <a:lumOff val="287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en-US" sz="1600" kern="1200">
              <a:solidFill>
                <a:schemeClr val="tx2"/>
              </a:solidFill>
            </a:rPr>
            <a:t>Controlling: This function refers to monitoring staff activities and performance and taking the appropriate actions for corrective action to increase performance.</a:t>
          </a:r>
        </a:p>
      </dsp:txBody>
      <dsp:txXfrm rot="10800000">
        <a:off x="0" y="3605610"/>
        <a:ext cx="8534400" cy="575795"/>
      </dsp:txXfrm>
    </dsp:sp>
    <dsp:sp modelId="{CC430287-4CFA-462B-B5B4-5AB6D2F2AC50}">
      <dsp:nvSpPr>
        <dsp:cNvPr id="0" name=""/>
        <dsp:cNvSpPr/>
      </dsp:nvSpPr>
      <dsp:spPr>
        <a:xfrm rot="10800000">
          <a:off x="0" y="2728100"/>
          <a:ext cx="8534400" cy="886152"/>
        </a:xfrm>
        <a:prstGeom prst="upArrowCallout">
          <a:avLst/>
        </a:prstGeom>
        <a:solidFill>
          <a:schemeClr val="accent5">
            <a:hueOff val="-4966938"/>
            <a:satOff val="19906"/>
            <a:lumOff val="431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en-US" sz="1600" kern="1200">
              <a:solidFill>
                <a:schemeClr val="tx2"/>
              </a:solidFill>
            </a:rPr>
            <a:t>Staffing: Developing and maintaining the workforce through various strategies and tactics.</a:t>
          </a:r>
        </a:p>
      </dsp:txBody>
      <dsp:txXfrm rot="10800000">
        <a:off x="0" y="2728100"/>
        <a:ext cx="8534400" cy="575795"/>
      </dsp:txXfrm>
    </dsp:sp>
    <dsp:sp modelId="{27F2C475-961C-4247-BB79-F692171D21AE}">
      <dsp:nvSpPr>
        <dsp:cNvPr id="0" name=""/>
        <dsp:cNvSpPr/>
      </dsp:nvSpPr>
      <dsp:spPr>
        <a:xfrm rot="10800000">
          <a:off x="0" y="1755328"/>
          <a:ext cx="8534400" cy="981414"/>
        </a:xfrm>
        <a:prstGeom prst="upArrowCallout">
          <a:avLst/>
        </a:prstGeom>
        <a:solidFill>
          <a:schemeClr val="accent5">
            <a:hueOff val="-6622584"/>
            <a:satOff val="26541"/>
            <a:lumOff val="575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en-US" sz="1600" kern="1200">
              <a:solidFill>
                <a:schemeClr val="tx2"/>
              </a:solidFill>
            </a:rPr>
            <a:t>Organizing: Designating reporting relationships and intentional patterns of interaction. Determining positions, teamwork assignments, and distribution of authority and responsibility are critical components of this function.</a:t>
          </a:r>
          <a:endParaRPr lang="en-US" sz="1600" kern="1200" dirty="0">
            <a:solidFill>
              <a:schemeClr val="tx2"/>
            </a:solidFill>
          </a:endParaRPr>
        </a:p>
      </dsp:txBody>
      <dsp:txXfrm rot="10800000">
        <a:off x="0" y="1755328"/>
        <a:ext cx="8534400" cy="637693"/>
      </dsp:txXfrm>
    </dsp:sp>
    <dsp:sp modelId="{D0E99184-1071-4472-9A6F-02A7BDC60340}">
      <dsp:nvSpPr>
        <dsp:cNvPr id="0" name=""/>
        <dsp:cNvSpPr/>
      </dsp:nvSpPr>
      <dsp:spPr>
        <a:xfrm rot="10800000">
          <a:off x="0" y="877817"/>
          <a:ext cx="8534400" cy="886152"/>
        </a:xfrm>
        <a:prstGeom prst="upArrowCallout">
          <a:avLst/>
        </a:prstGeom>
        <a:solidFill>
          <a:schemeClr val="accent5">
            <a:hueOff val="-8278230"/>
            <a:satOff val="33176"/>
            <a:lumOff val="719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en-US" sz="1600" kern="1200">
              <a:solidFill>
                <a:schemeClr val="tx2"/>
              </a:solidFill>
            </a:rPr>
            <a:t>Planning: Setting priorities and determining performance targets.</a:t>
          </a:r>
        </a:p>
      </dsp:txBody>
      <dsp:txXfrm rot="10800000">
        <a:off x="0" y="877817"/>
        <a:ext cx="8534400" cy="575795"/>
      </dsp:txXfrm>
    </dsp:sp>
    <dsp:sp modelId="{415C1AC3-4EC9-41F7-972E-61481B1202B7}">
      <dsp:nvSpPr>
        <dsp:cNvPr id="0" name=""/>
        <dsp:cNvSpPr/>
      </dsp:nvSpPr>
      <dsp:spPr>
        <a:xfrm rot="10800000">
          <a:off x="0" y="307"/>
          <a:ext cx="8534400" cy="886152"/>
        </a:xfrm>
        <a:prstGeom prst="upArrowCallout">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chemeClr val="tx2"/>
              </a:solidFill>
            </a:rPr>
            <a:t>Managers implement six management functions as they carry out the process of </a:t>
          </a:r>
          <a:r>
            <a:rPr lang="en-US" sz="1600" kern="1200" dirty="0" err="1">
              <a:solidFill>
                <a:schemeClr val="tx2"/>
              </a:solidFill>
            </a:rPr>
            <a:t>maagement</a:t>
          </a:r>
          <a:r>
            <a:rPr lang="en-US" sz="1600" kern="1200" dirty="0">
              <a:solidFill>
                <a:schemeClr val="tx2"/>
              </a:solidFill>
            </a:rPr>
            <a:t> (Longest et al., 2000):</a:t>
          </a:r>
        </a:p>
      </dsp:txBody>
      <dsp:txXfrm rot="10800000">
        <a:off x="0" y="307"/>
        <a:ext cx="8534400" cy="57579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5EEE24-2CBC-4BD2-BDAE-A000C231006A}">
      <dsp:nvSpPr>
        <dsp:cNvPr id="0" name=""/>
        <dsp:cNvSpPr/>
      </dsp:nvSpPr>
      <dsp:spPr>
        <a:xfrm>
          <a:off x="0" y="0"/>
          <a:ext cx="6800850" cy="130302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rtl="0">
            <a:lnSpc>
              <a:spcPct val="90000"/>
            </a:lnSpc>
            <a:spcBef>
              <a:spcPct val="0"/>
            </a:spcBef>
            <a:spcAft>
              <a:spcPct val="35000"/>
            </a:spcAft>
            <a:buNone/>
          </a:pPr>
          <a:r>
            <a:rPr lang="en-US" sz="1800" kern="1200"/>
            <a:t>In order to effectively carry out these functions, the manager needs to possess several key competencies. </a:t>
          </a:r>
        </a:p>
      </dsp:txBody>
      <dsp:txXfrm>
        <a:off x="38164" y="38164"/>
        <a:ext cx="5394790" cy="1226692"/>
      </dsp:txXfrm>
    </dsp:sp>
    <dsp:sp modelId="{907AE9A4-D0CD-460C-9D7E-C5ADD84A0278}">
      <dsp:nvSpPr>
        <dsp:cNvPr id="0" name=""/>
        <dsp:cNvSpPr/>
      </dsp:nvSpPr>
      <dsp:spPr>
        <a:xfrm>
          <a:off x="600074" y="1520190"/>
          <a:ext cx="6800850" cy="1303020"/>
        </a:xfrm>
        <a:prstGeom prst="roundRect">
          <a:avLst>
            <a:gd name="adj" fmla="val 10000"/>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rtl="0">
            <a:lnSpc>
              <a:spcPct val="90000"/>
            </a:lnSpc>
            <a:spcBef>
              <a:spcPct val="0"/>
            </a:spcBef>
            <a:spcAft>
              <a:spcPct val="35000"/>
            </a:spcAft>
            <a:buNone/>
          </a:pPr>
          <a:r>
            <a:rPr lang="en-US" sz="1800" kern="1200" dirty="0"/>
            <a:t>Katz (1974) identified key competencies of the effective manager, including conceptual, technical, and interpersonal skills. </a:t>
          </a:r>
        </a:p>
      </dsp:txBody>
      <dsp:txXfrm>
        <a:off x="638238" y="1558354"/>
        <a:ext cx="5277484" cy="1226692"/>
      </dsp:txXfrm>
    </dsp:sp>
    <dsp:sp modelId="{5CCA5BA6-5891-4B4B-8AB9-72FE75D3D958}">
      <dsp:nvSpPr>
        <dsp:cNvPr id="0" name=""/>
        <dsp:cNvSpPr/>
      </dsp:nvSpPr>
      <dsp:spPr>
        <a:xfrm>
          <a:off x="1200149" y="3040380"/>
          <a:ext cx="6800850" cy="1303020"/>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rtl="0">
            <a:lnSpc>
              <a:spcPct val="90000"/>
            </a:lnSpc>
            <a:spcBef>
              <a:spcPct val="0"/>
            </a:spcBef>
            <a:spcAft>
              <a:spcPct val="35000"/>
            </a:spcAft>
            <a:buNone/>
          </a:pPr>
          <a:r>
            <a:rPr lang="en-US" sz="1800" kern="1200"/>
            <a:t>The term </a:t>
          </a:r>
          <a:r>
            <a:rPr lang="en-US" sz="1800" b="1" kern="1200"/>
            <a:t>competency</a:t>
          </a:r>
          <a:r>
            <a:rPr lang="en-US" sz="1800" kern="1200"/>
            <a:t> refers to a state in which an individual has the requisite or adequate ability or qualities to perform certain functions (Ross, Wenzel, &amp; Mitlyng, 2002). </a:t>
          </a:r>
          <a:endParaRPr lang="en-US" sz="1800" kern="1200" dirty="0"/>
        </a:p>
      </dsp:txBody>
      <dsp:txXfrm>
        <a:off x="1238313" y="3078544"/>
        <a:ext cx="5277484" cy="1226692"/>
      </dsp:txXfrm>
    </dsp:sp>
    <dsp:sp modelId="{2FFF4CFE-9977-4041-B8D8-80A96334EA49}">
      <dsp:nvSpPr>
        <dsp:cNvPr id="0" name=""/>
        <dsp:cNvSpPr/>
      </dsp:nvSpPr>
      <dsp:spPr>
        <a:xfrm>
          <a:off x="5953887" y="988123"/>
          <a:ext cx="846963" cy="846963"/>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just" defTabSz="1244600">
            <a:lnSpc>
              <a:spcPct val="90000"/>
            </a:lnSpc>
            <a:spcBef>
              <a:spcPct val="0"/>
            </a:spcBef>
            <a:spcAft>
              <a:spcPct val="35000"/>
            </a:spcAft>
            <a:buNone/>
          </a:pPr>
          <a:endParaRPr lang="en-US" sz="2800" kern="1200"/>
        </a:p>
      </dsp:txBody>
      <dsp:txXfrm>
        <a:off x="6144454" y="988123"/>
        <a:ext cx="465829" cy="637340"/>
      </dsp:txXfrm>
    </dsp:sp>
    <dsp:sp modelId="{EF0A8575-EC49-4644-9C7C-720828688EF0}">
      <dsp:nvSpPr>
        <dsp:cNvPr id="0" name=""/>
        <dsp:cNvSpPr/>
      </dsp:nvSpPr>
      <dsp:spPr>
        <a:xfrm>
          <a:off x="6553962" y="2499626"/>
          <a:ext cx="846963" cy="846963"/>
        </a:xfrm>
        <a:prstGeom prst="downArrow">
          <a:avLst>
            <a:gd name="adj1" fmla="val 55000"/>
            <a:gd name="adj2" fmla="val 45000"/>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just" defTabSz="1244600">
            <a:lnSpc>
              <a:spcPct val="90000"/>
            </a:lnSpc>
            <a:spcBef>
              <a:spcPct val="0"/>
            </a:spcBef>
            <a:spcAft>
              <a:spcPct val="35000"/>
            </a:spcAft>
            <a:buNone/>
          </a:pPr>
          <a:endParaRPr lang="en-US" sz="2800" kern="1200"/>
        </a:p>
      </dsp:txBody>
      <dsp:txXfrm>
        <a:off x="6744529" y="2499626"/>
        <a:ext cx="465829" cy="63734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1F3E68-D76C-4A23-9408-1CF7E49144EC}">
      <dsp:nvSpPr>
        <dsp:cNvPr id="0" name=""/>
        <dsp:cNvSpPr/>
      </dsp:nvSpPr>
      <dsp:spPr>
        <a:xfrm>
          <a:off x="0" y="20518"/>
          <a:ext cx="5386475" cy="697627"/>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US" sz="1700" b="1" kern="1200"/>
            <a:t>Key Competencies Of The Effective Manager Including;</a:t>
          </a:r>
          <a:endParaRPr lang="en-US" sz="1700" kern="1200"/>
        </a:p>
      </dsp:txBody>
      <dsp:txXfrm>
        <a:off x="34055" y="54573"/>
        <a:ext cx="5318365" cy="62951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C90D0F-83AF-4917-B407-E4F8E55B3D0A}">
      <dsp:nvSpPr>
        <dsp:cNvPr id="0" name=""/>
        <dsp:cNvSpPr/>
      </dsp:nvSpPr>
      <dsp:spPr>
        <a:xfrm>
          <a:off x="0" y="851181"/>
          <a:ext cx="8001000" cy="630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A46C4A-B159-4945-937F-4EA817669C55}">
      <dsp:nvSpPr>
        <dsp:cNvPr id="0" name=""/>
        <dsp:cNvSpPr/>
      </dsp:nvSpPr>
      <dsp:spPr>
        <a:xfrm>
          <a:off x="380906" y="66377"/>
          <a:ext cx="7618132" cy="115380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693" tIns="0" rIns="211693" bIns="0" numCol="1" spcCol="1270" anchor="ctr" anchorCtr="0">
          <a:noAutofit/>
        </a:bodyPr>
        <a:lstStyle/>
        <a:p>
          <a:pPr marL="0" lvl="0" indent="0" algn="justLow" defTabSz="800100" rtl="0">
            <a:lnSpc>
              <a:spcPct val="90000"/>
            </a:lnSpc>
            <a:spcBef>
              <a:spcPct val="0"/>
            </a:spcBef>
            <a:spcAft>
              <a:spcPct val="35000"/>
            </a:spcAft>
            <a:buNone/>
          </a:pPr>
          <a:r>
            <a:rPr lang="en-US" sz="1800" b="1" kern="1200" dirty="0"/>
            <a:t>Conceptual skills </a:t>
          </a:r>
          <a:r>
            <a:rPr lang="en-US" sz="1800" kern="1200" dirty="0"/>
            <a:t>are those skills that involve the ability to critically analyze and solve complex problems. Examples: a manager conducts an analysis of the best way to provide a service or determines a strategy to reduce patient complaints regarding food service.</a:t>
          </a:r>
        </a:p>
      </dsp:txBody>
      <dsp:txXfrm>
        <a:off x="437230" y="122701"/>
        <a:ext cx="7505484" cy="1041155"/>
      </dsp:txXfrm>
    </dsp:sp>
    <dsp:sp modelId="{C91757D6-4D0E-4E4B-ADF0-9D19DA86DCFD}">
      <dsp:nvSpPr>
        <dsp:cNvPr id="0" name=""/>
        <dsp:cNvSpPr/>
      </dsp:nvSpPr>
      <dsp:spPr>
        <a:xfrm>
          <a:off x="0" y="2375266"/>
          <a:ext cx="8001000" cy="630000"/>
        </a:xfrm>
        <a:prstGeom prst="rect">
          <a:avLst/>
        </a:prstGeom>
        <a:solidFill>
          <a:schemeClr val="lt1">
            <a:alpha val="90000"/>
            <a:hueOff val="0"/>
            <a:satOff val="0"/>
            <a:lumOff val="0"/>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dsp:style>
    </dsp:sp>
    <dsp:sp modelId="{4B061586-526C-4DBE-B7A2-891DFC6BAA93}">
      <dsp:nvSpPr>
        <dsp:cNvPr id="0" name=""/>
        <dsp:cNvSpPr/>
      </dsp:nvSpPr>
      <dsp:spPr>
        <a:xfrm>
          <a:off x="380906" y="1616181"/>
          <a:ext cx="7618132" cy="1128084"/>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693" tIns="0" rIns="211693" bIns="0" numCol="1" spcCol="1270" anchor="ctr" anchorCtr="0">
          <a:noAutofit/>
        </a:bodyPr>
        <a:lstStyle/>
        <a:p>
          <a:pPr marL="0" lvl="0" indent="0" algn="justLow" defTabSz="800100" rtl="0">
            <a:lnSpc>
              <a:spcPct val="90000"/>
            </a:lnSpc>
            <a:spcBef>
              <a:spcPct val="0"/>
            </a:spcBef>
            <a:spcAft>
              <a:spcPct val="35000"/>
            </a:spcAft>
            <a:buNone/>
          </a:pPr>
          <a:r>
            <a:rPr lang="en-US" sz="1800" b="1" kern="1200" dirty="0"/>
            <a:t>Technical skills </a:t>
          </a:r>
          <a:r>
            <a:rPr lang="en-US" sz="1800" kern="1200" dirty="0"/>
            <a:t>are those skills that reflect expertise or ability to perform a specific work task. Examples: a manager develops and implements a new incentive </a:t>
          </a:r>
          <a:r>
            <a:rPr lang="en-US" sz="1800" kern="1200" dirty="0" err="1"/>
            <a:t>compen</a:t>
          </a:r>
          <a:r>
            <a:rPr lang="en-US" sz="1800" kern="1200" dirty="0"/>
            <a:t>- </a:t>
          </a:r>
          <a:r>
            <a:rPr lang="en-US" sz="1800" kern="1200" dirty="0" err="1"/>
            <a:t>sation</a:t>
          </a:r>
          <a:r>
            <a:rPr lang="en-US" sz="1800" kern="1200" dirty="0"/>
            <a:t> program for staff or designs and implements modifications to a computer- based staffing model.</a:t>
          </a:r>
        </a:p>
      </dsp:txBody>
      <dsp:txXfrm>
        <a:off x="435975" y="1671250"/>
        <a:ext cx="7507994" cy="1017946"/>
      </dsp:txXfrm>
    </dsp:sp>
    <dsp:sp modelId="{66720725-0134-4244-920B-B0B7EC22927E}">
      <dsp:nvSpPr>
        <dsp:cNvPr id="0" name=""/>
        <dsp:cNvSpPr/>
      </dsp:nvSpPr>
      <dsp:spPr>
        <a:xfrm>
          <a:off x="0" y="4332822"/>
          <a:ext cx="8001000" cy="630000"/>
        </a:xfrm>
        <a:prstGeom prst="rect">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sp>
    <dsp:sp modelId="{A9B35506-F0B3-4D3E-A084-31BC495B0A9B}">
      <dsp:nvSpPr>
        <dsp:cNvPr id="0" name=""/>
        <dsp:cNvSpPr/>
      </dsp:nvSpPr>
      <dsp:spPr>
        <a:xfrm>
          <a:off x="380906" y="3140266"/>
          <a:ext cx="7618132" cy="1561556"/>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693" tIns="0" rIns="211693" bIns="0" numCol="1" spcCol="1270" anchor="ctr" anchorCtr="0">
          <a:noAutofit/>
        </a:bodyPr>
        <a:lstStyle/>
        <a:p>
          <a:pPr marL="0" lvl="0" indent="0" algn="justLow" defTabSz="800100" rtl="0">
            <a:lnSpc>
              <a:spcPct val="90000"/>
            </a:lnSpc>
            <a:spcBef>
              <a:spcPct val="0"/>
            </a:spcBef>
            <a:spcAft>
              <a:spcPct val="35000"/>
            </a:spcAft>
            <a:buNone/>
          </a:pPr>
          <a:r>
            <a:rPr lang="en-US" sz="1800" b="1" kern="1200" dirty="0"/>
            <a:t>Interpersonal skills </a:t>
          </a:r>
          <a:r>
            <a:rPr lang="en-US" sz="1800" kern="1200" dirty="0"/>
            <a:t>are those skills that enable a manager to communicate with and work well with other individuals, regardless of whether they are peers, supervisors, or subordinates. Examples: a manager counsels an employee whose performance is below expectation or communicates to subordinates the desired performance level for a service for the next fiscal year.</a:t>
          </a:r>
        </a:p>
      </dsp:txBody>
      <dsp:txXfrm>
        <a:off x="457135" y="3216495"/>
        <a:ext cx="7465674" cy="140909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E8F887-7C16-485F-884F-D5D7C9F865CC}">
      <dsp:nvSpPr>
        <dsp:cNvPr id="0" name=""/>
        <dsp:cNvSpPr/>
      </dsp:nvSpPr>
      <dsp:spPr>
        <a:xfrm>
          <a:off x="0" y="8805"/>
          <a:ext cx="3200400" cy="580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1" kern="1200" dirty="0"/>
            <a:t>Managerial Positions</a:t>
          </a:r>
          <a:endParaRPr lang="en-US" sz="2000" kern="1200" dirty="0"/>
        </a:p>
      </dsp:txBody>
      <dsp:txXfrm>
        <a:off x="28329" y="37134"/>
        <a:ext cx="3143742" cy="52366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6C2769-C7BD-4C41-BE58-B03476C9AF91}">
      <dsp:nvSpPr>
        <dsp:cNvPr id="0" name=""/>
        <dsp:cNvSpPr/>
      </dsp:nvSpPr>
      <dsp:spPr>
        <a:xfrm>
          <a:off x="0" y="403516"/>
          <a:ext cx="8001000" cy="5292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2BB3A1-5AF7-42DA-A64A-147E3ACFAC3D}">
      <dsp:nvSpPr>
        <dsp:cNvPr id="0" name=""/>
        <dsp:cNvSpPr/>
      </dsp:nvSpPr>
      <dsp:spPr>
        <a:xfrm>
          <a:off x="380906" y="93556"/>
          <a:ext cx="7618132" cy="6199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693" tIns="0" rIns="211693" bIns="0" numCol="1" spcCol="1270" anchor="ctr" anchorCtr="0">
          <a:noAutofit/>
        </a:bodyPr>
        <a:lstStyle/>
        <a:p>
          <a:pPr marL="0" lvl="0" indent="0" algn="just" defTabSz="711200" rtl="0">
            <a:lnSpc>
              <a:spcPct val="90000"/>
            </a:lnSpc>
            <a:spcBef>
              <a:spcPct val="0"/>
            </a:spcBef>
            <a:spcAft>
              <a:spcPct val="35000"/>
            </a:spcAft>
            <a:buNone/>
          </a:pPr>
          <a:r>
            <a:rPr lang="en-US" sz="1600" kern="1200" dirty="0"/>
            <a:t>Every organization has a distinct culture, known as the beliefs, attitudes, and behavior that are shared among organizational members. </a:t>
          </a:r>
        </a:p>
      </dsp:txBody>
      <dsp:txXfrm>
        <a:off x="411168" y="123818"/>
        <a:ext cx="7557608" cy="559396"/>
      </dsp:txXfrm>
    </dsp:sp>
    <dsp:sp modelId="{3DC0393B-D871-4088-B0F9-1771E0535A4B}">
      <dsp:nvSpPr>
        <dsp:cNvPr id="0" name=""/>
        <dsp:cNvSpPr/>
      </dsp:nvSpPr>
      <dsp:spPr>
        <a:xfrm>
          <a:off x="0" y="1356076"/>
          <a:ext cx="8001000" cy="529200"/>
        </a:xfrm>
        <a:prstGeom prst="rect">
          <a:avLst/>
        </a:prstGeom>
        <a:solidFill>
          <a:schemeClr val="lt1">
            <a:alpha val="90000"/>
            <a:hueOff val="0"/>
            <a:satOff val="0"/>
            <a:lumOff val="0"/>
            <a:alphaOff val="0"/>
          </a:schemeClr>
        </a:solidFill>
        <a:ln w="25400" cap="flat" cmpd="sng" algn="ctr">
          <a:solidFill>
            <a:schemeClr val="accent2">
              <a:hueOff val="1170380"/>
              <a:satOff val="-1460"/>
              <a:lumOff val="343"/>
              <a:alphaOff val="0"/>
            </a:schemeClr>
          </a:solidFill>
          <a:prstDash val="solid"/>
        </a:ln>
        <a:effectLst/>
      </dsp:spPr>
      <dsp:style>
        <a:lnRef idx="2">
          <a:scrgbClr r="0" g="0" b="0"/>
        </a:lnRef>
        <a:fillRef idx="1">
          <a:scrgbClr r="0" g="0" b="0"/>
        </a:fillRef>
        <a:effectRef idx="0">
          <a:scrgbClr r="0" g="0" b="0"/>
        </a:effectRef>
        <a:fontRef idx="minor"/>
      </dsp:style>
    </dsp:sp>
    <dsp:sp modelId="{A0F5F446-C713-461B-8CE3-B372331446B5}">
      <dsp:nvSpPr>
        <dsp:cNvPr id="0" name=""/>
        <dsp:cNvSpPr/>
      </dsp:nvSpPr>
      <dsp:spPr>
        <a:xfrm>
          <a:off x="380906" y="1046116"/>
          <a:ext cx="7618132" cy="619920"/>
        </a:xfrm>
        <a:prstGeom prst="roundRect">
          <a:avLst/>
        </a:prstGeom>
        <a:solidFill>
          <a:schemeClr val="accent2">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693" tIns="0" rIns="211693" bIns="0" numCol="1" spcCol="1270" anchor="ctr" anchorCtr="0">
          <a:noAutofit/>
        </a:bodyPr>
        <a:lstStyle/>
        <a:p>
          <a:pPr marL="0" lvl="0" indent="0" algn="just" defTabSz="711200" rtl="0">
            <a:lnSpc>
              <a:spcPct val="90000"/>
            </a:lnSpc>
            <a:spcBef>
              <a:spcPct val="0"/>
            </a:spcBef>
            <a:spcAft>
              <a:spcPct val="35000"/>
            </a:spcAft>
            <a:buNone/>
          </a:pPr>
          <a:r>
            <a:rPr lang="en-US" sz="1600" kern="1200"/>
            <a:t>Organizational culture is commonly defined as the character, personality, and experience of organizational life i.e., what the organization really “is”. </a:t>
          </a:r>
        </a:p>
      </dsp:txBody>
      <dsp:txXfrm>
        <a:off x="411168" y="1076378"/>
        <a:ext cx="7557608" cy="559396"/>
      </dsp:txXfrm>
    </dsp:sp>
    <dsp:sp modelId="{27197B04-79DD-4C92-A88D-D772F8272824}">
      <dsp:nvSpPr>
        <dsp:cNvPr id="0" name=""/>
        <dsp:cNvSpPr/>
      </dsp:nvSpPr>
      <dsp:spPr>
        <a:xfrm>
          <a:off x="0" y="2308636"/>
          <a:ext cx="8001000" cy="529200"/>
        </a:xfrm>
        <a:prstGeom prst="rect">
          <a:avLst/>
        </a:prstGeom>
        <a:solidFill>
          <a:schemeClr val="lt1">
            <a:alpha val="90000"/>
            <a:hueOff val="0"/>
            <a:satOff val="0"/>
            <a:lumOff val="0"/>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dsp:style>
    </dsp:sp>
    <dsp:sp modelId="{6FBE5FD1-43F8-4693-A789-B83ED6FEBA7C}">
      <dsp:nvSpPr>
        <dsp:cNvPr id="0" name=""/>
        <dsp:cNvSpPr/>
      </dsp:nvSpPr>
      <dsp:spPr>
        <a:xfrm>
          <a:off x="380906" y="1998676"/>
          <a:ext cx="7618132" cy="619920"/>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693" tIns="0" rIns="211693" bIns="0" numCol="1" spcCol="1270" anchor="ctr" anchorCtr="0">
          <a:noAutofit/>
        </a:bodyPr>
        <a:lstStyle/>
        <a:p>
          <a:pPr marL="0" lvl="0" indent="0" algn="just" defTabSz="711200" rtl="0">
            <a:lnSpc>
              <a:spcPct val="90000"/>
            </a:lnSpc>
            <a:spcBef>
              <a:spcPct val="0"/>
            </a:spcBef>
            <a:spcAft>
              <a:spcPct val="35000"/>
            </a:spcAft>
            <a:buNone/>
          </a:pPr>
          <a:r>
            <a:rPr lang="en-US" sz="1600" kern="1200"/>
            <a:t>Culture prescribes the way things are done, and is defined, shaped, and reinforced by the management team. </a:t>
          </a:r>
        </a:p>
      </dsp:txBody>
      <dsp:txXfrm>
        <a:off x="411168" y="2028938"/>
        <a:ext cx="7557608" cy="559396"/>
      </dsp:txXfrm>
    </dsp:sp>
    <dsp:sp modelId="{30B43FAD-6342-4B44-A181-A258B25EB613}">
      <dsp:nvSpPr>
        <dsp:cNvPr id="0" name=""/>
        <dsp:cNvSpPr/>
      </dsp:nvSpPr>
      <dsp:spPr>
        <a:xfrm>
          <a:off x="0" y="3463408"/>
          <a:ext cx="8001000" cy="529200"/>
        </a:xfrm>
        <a:prstGeom prst="rect">
          <a:avLst/>
        </a:prstGeom>
        <a:solidFill>
          <a:schemeClr val="lt1">
            <a:alpha val="90000"/>
            <a:hueOff val="0"/>
            <a:satOff val="0"/>
            <a:lumOff val="0"/>
            <a:alphaOff val="0"/>
          </a:schemeClr>
        </a:solidFill>
        <a:ln w="25400" cap="flat" cmpd="sng" algn="ctr">
          <a:solidFill>
            <a:schemeClr val="accent2">
              <a:hueOff val="3511139"/>
              <a:satOff val="-4379"/>
              <a:lumOff val="1030"/>
              <a:alphaOff val="0"/>
            </a:schemeClr>
          </a:solidFill>
          <a:prstDash val="solid"/>
        </a:ln>
        <a:effectLst/>
      </dsp:spPr>
      <dsp:style>
        <a:lnRef idx="2">
          <a:scrgbClr r="0" g="0" b="0"/>
        </a:lnRef>
        <a:fillRef idx="1">
          <a:scrgbClr r="0" g="0" b="0"/>
        </a:fillRef>
        <a:effectRef idx="0">
          <a:scrgbClr r="0" g="0" b="0"/>
        </a:effectRef>
        <a:fontRef idx="minor"/>
      </dsp:style>
    </dsp:sp>
    <dsp:sp modelId="{D158FCA8-F001-4B31-9E3E-280915675620}">
      <dsp:nvSpPr>
        <dsp:cNvPr id="0" name=""/>
        <dsp:cNvSpPr/>
      </dsp:nvSpPr>
      <dsp:spPr>
        <a:xfrm>
          <a:off x="380906" y="2951236"/>
          <a:ext cx="7618132" cy="822131"/>
        </a:xfrm>
        <a:prstGeom prst="roundRect">
          <a:avLst/>
        </a:prstGeom>
        <a:solidFill>
          <a:schemeClr val="accent2">
            <a:hueOff val="3511139"/>
            <a:satOff val="-4379"/>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693" tIns="0" rIns="211693" bIns="0" numCol="1" spcCol="1270" anchor="ctr" anchorCtr="0">
          <a:noAutofit/>
        </a:bodyPr>
        <a:lstStyle/>
        <a:p>
          <a:pPr marL="0" lvl="0" indent="0" algn="just" defTabSz="711200" rtl="0">
            <a:lnSpc>
              <a:spcPct val="90000"/>
            </a:lnSpc>
            <a:spcBef>
              <a:spcPct val="0"/>
            </a:spcBef>
            <a:spcAft>
              <a:spcPct val="35000"/>
            </a:spcAft>
            <a:buNone/>
          </a:pPr>
          <a:r>
            <a:rPr lang="en-US" sz="1600" kern="1200" dirty="0"/>
            <a:t>All managers play a role in establishing the culture of a health care organization, and in taking the necessary leadership action to sustain, and in some cases change, the culture. </a:t>
          </a:r>
        </a:p>
      </dsp:txBody>
      <dsp:txXfrm>
        <a:off x="421039" y="2991369"/>
        <a:ext cx="7537866" cy="741865"/>
      </dsp:txXfrm>
    </dsp:sp>
    <dsp:sp modelId="{5192C1DF-BFDF-4F6C-B3DF-6663B942C41A}">
      <dsp:nvSpPr>
        <dsp:cNvPr id="0" name=""/>
        <dsp:cNvSpPr/>
      </dsp:nvSpPr>
      <dsp:spPr>
        <a:xfrm>
          <a:off x="0" y="4415968"/>
          <a:ext cx="8001000" cy="529200"/>
        </a:xfrm>
        <a:prstGeom prst="rect">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sp>
    <dsp:sp modelId="{E3BDFAA4-6C09-481D-B2AD-0C80AF8F7047}">
      <dsp:nvSpPr>
        <dsp:cNvPr id="0" name=""/>
        <dsp:cNvSpPr/>
      </dsp:nvSpPr>
      <dsp:spPr>
        <a:xfrm>
          <a:off x="380906" y="4106008"/>
          <a:ext cx="7618132" cy="619920"/>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693" tIns="0" rIns="211693" bIns="0" numCol="1" spcCol="1270" anchor="ctr" anchorCtr="0">
          <a:noAutofit/>
        </a:bodyPr>
        <a:lstStyle/>
        <a:p>
          <a:pPr marL="0" lvl="0" indent="0" algn="just" defTabSz="711200" rtl="0">
            <a:lnSpc>
              <a:spcPct val="90000"/>
            </a:lnSpc>
            <a:spcBef>
              <a:spcPct val="0"/>
            </a:spcBef>
            <a:spcAft>
              <a:spcPct val="35000"/>
            </a:spcAft>
            <a:buNone/>
          </a:pPr>
          <a:r>
            <a:rPr lang="en-US" sz="1600" kern="1200"/>
            <a:t>Culture is shaped by the values, mission, and vision for the organization.</a:t>
          </a:r>
        </a:p>
      </dsp:txBody>
      <dsp:txXfrm>
        <a:off x="411168" y="4136270"/>
        <a:ext cx="7557608" cy="55939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23174A-9AA1-4392-ACB7-2059D5946F1D}">
      <dsp:nvSpPr>
        <dsp:cNvPr id="0" name=""/>
        <dsp:cNvSpPr/>
      </dsp:nvSpPr>
      <dsp:spPr>
        <a:xfrm>
          <a:off x="-6462247" y="-988380"/>
          <a:ext cx="7691760" cy="7691760"/>
        </a:xfrm>
        <a:prstGeom prst="blockArc">
          <a:avLst>
            <a:gd name="adj1" fmla="val 18900000"/>
            <a:gd name="adj2" fmla="val 2700000"/>
            <a:gd name="adj3" fmla="val 281"/>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1047B5-64D7-4BB2-99EF-7518FA4C5689}">
      <dsp:nvSpPr>
        <dsp:cNvPr id="0" name=""/>
        <dsp:cNvSpPr/>
      </dsp:nvSpPr>
      <dsp:spPr>
        <a:xfrm>
          <a:off x="643399" y="439369"/>
          <a:ext cx="7483167" cy="879195"/>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7862" tIns="45720" rIns="45720" bIns="45720" numCol="1" spcCol="1270" anchor="ctr" anchorCtr="0">
          <a:noAutofit/>
        </a:bodyPr>
        <a:lstStyle/>
        <a:p>
          <a:pPr marL="0" lvl="0" indent="0" algn="just" defTabSz="800100" rtl="0">
            <a:lnSpc>
              <a:spcPct val="90000"/>
            </a:lnSpc>
            <a:spcBef>
              <a:spcPct val="0"/>
            </a:spcBef>
            <a:spcAft>
              <a:spcPct val="35000"/>
            </a:spcAft>
            <a:buNone/>
          </a:pPr>
          <a:r>
            <a:rPr lang="en-US" sz="1800" b="1" kern="1200" dirty="0"/>
            <a:t>Values</a:t>
          </a:r>
          <a:r>
            <a:rPr lang="en-US" sz="1800" kern="1200" dirty="0"/>
            <a:t> are principles the organization believes in and shape the organization’s purpose, goals, and day-to-day behaviors. values include such principles as respect, quality service, and innovation. </a:t>
          </a:r>
        </a:p>
      </dsp:txBody>
      <dsp:txXfrm>
        <a:off x="643399" y="439369"/>
        <a:ext cx="7483167" cy="879195"/>
      </dsp:txXfrm>
    </dsp:sp>
    <dsp:sp modelId="{9B4FB627-0CFC-4B84-952C-6B010F61207C}">
      <dsp:nvSpPr>
        <dsp:cNvPr id="0" name=""/>
        <dsp:cNvSpPr/>
      </dsp:nvSpPr>
      <dsp:spPr>
        <a:xfrm>
          <a:off x="93902" y="329469"/>
          <a:ext cx="1098994" cy="1098994"/>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54957E-BEDD-4788-B1AC-A39B405A5462}">
      <dsp:nvSpPr>
        <dsp:cNvPr id="0" name=""/>
        <dsp:cNvSpPr/>
      </dsp:nvSpPr>
      <dsp:spPr>
        <a:xfrm>
          <a:off x="1147462" y="1758391"/>
          <a:ext cx="6979104" cy="879195"/>
        </a:xfrm>
        <a:prstGeom prst="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7862" tIns="45720" rIns="45720" bIns="45720" numCol="1" spcCol="1270" anchor="ctr" anchorCtr="0">
          <a:noAutofit/>
        </a:bodyPr>
        <a:lstStyle/>
        <a:p>
          <a:pPr marL="0" lvl="0" indent="0" algn="just" defTabSz="800100" rtl="0">
            <a:lnSpc>
              <a:spcPct val="90000"/>
            </a:lnSpc>
            <a:spcBef>
              <a:spcPct val="0"/>
            </a:spcBef>
            <a:spcAft>
              <a:spcPct val="35000"/>
            </a:spcAft>
            <a:buNone/>
          </a:pPr>
          <a:r>
            <a:rPr lang="en-US" sz="1800" kern="1200"/>
            <a:t>The </a:t>
          </a:r>
          <a:r>
            <a:rPr lang="en-US" sz="1800" b="1" kern="1200"/>
            <a:t>Mission</a:t>
          </a:r>
          <a:r>
            <a:rPr lang="en-US" sz="1800" kern="1200"/>
            <a:t> of the organization is its fundamental purpose, or what the organization seeks to achieve. </a:t>
          </a:r>
        </a:p>
      </dsp:txBody>
      <dsp:txXfrm>
        <a:off x="1147462" y="1758391"/>
        <a:ext cx="6979104" cy="879195"/>
      </dsp:txXfrm>
    </dsp:sp>
    <dsp:sp modelId="{5F8063C1-6FFD-4EE9-9207-64CDA189CE52}">
      <dsp:nvSpPr>
        <dsp:cNvPr id="0" name=""/>
        <dsp:cNvSpPr/>
      </dsp:nvSpPr>
      <dsp:spPr>
        <a:xfrm>
          <a:off x="597965" y="1648491"/>
          <a:ext cx="1098994" cy="1098994"/>
        </a:xfrm>
        <a:prstGeom prst="ellipse">
          <a:avLst/>
        </a:prstGeom>
        <a:solidFill>
          <a:schemeClr val="lt1">
            <a:hueOff val="0"/>
            <a:satOff val="0"/>
            <a:lumOff val="0"/>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dsp:style>
    </dsp:sp>
    <dsp:sp modelId="{06DBE38D-9F13-4C05-BA24-40A6B60BE55F}">
      <dsp:nvSpPr>
        <dsp:cNvPr id="0" name=""/>
        <dsp:cNvSpPr/>
      </dsp:nvSpPr>
      <dsp:spPr>
        <a:xfrm>
          <a:off x="1147462" y="3077413"/>
          <a:ext cx="6979104" cy="879195"/>
        </a:xfrm>
        <a:prstGeom prst="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7862" tIns="45720" rIns="45720" bIns="45720" numCol="1" spcCol="1270" anchor="ctr" anchorCtr="0">
          <a:noAutofit/>
        </a:bodyPr>
        <a:lstStyle/>
        <a:p>
          <a:pPr marL="0" lvl="0" indent="0" algn="just" defTabSz="800100" rtl="0">
            <a:lnSpc>
              <a:spcPct val="90000"/>
            </a:lnSpc>
            <a:spcBef>
              <a:spcPct val="0"/>
            </a:spcBef>
            <a:spcAft>
              <a:spcPct val="35000"/>
            </a:spcAft>
            <a:buNone/>
          </a:pPr>
          <a:r>
            <a:rPr lang="en-US" sz="1800" kern="1200" dirty="0"/>
            <a:t>The </a:t>
          </a:r>
          <a:r>
            <a:rPr lang="en-US" sz="1800" b="1" kern="1200" dirty="0"/>
            <a:t>Vision</a:t>
          </a:r>
          <a:r>
            <a:rPr lang="en-US" sz="1800" kern="1200" dirty="0"/>
            <a:t> of the organization specifies the desired future state for the organization and reflects what the organization wants to be known and recognized for in the future. </a:t>
          </a:r>
        </a:p>
      </dsp:txBody>
      <dsp:txXfrm>
        <a:off x="1147462" y="3077413"/>
        <a:ext cx="6979104" cy="879195"/>
      </dsp:txXfrm>
    </dsp:sp>
    <dsp:sp modelId="{12558977-EEDB-4FA8-BFE4-56D384A2468E}">
      <dsp:nvSpPr>
        <dsp:cNvPr id="0" name=""/>
        <dsp:cNvSpPr/>
      </dsp:nvSpPr>
      <dsp:spPr>
        <a:xfrm>
          <a:off x="597965" y="2967513"/>
          <a:ext cx="1098994" cy="1098994"/>
        </a:xfrm>
        <a:prstGeom prst="ellipse">
          <a:avLst/>
        </a:prstGeom>
        <a:solidFill>
          <a:schemeClr val="lt1">
            <a:hueOff val="0"/>
            <a:satOff val="0"/>
            <a:lumOff val="0"/>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dsp:style>
    </dsp:sp>
    <dsp:sp modelId="{7E6A0210-3043-4CB4-A7D5-E31AC7D90257}">
      <dsp:nvSpPr>
        <dsp:cNvPr id="0" name=""/>
        <dsp:cNvSpPr/>
      </dsp:nvSpPr>
      <dsp:spPr>
        <a:xfrm>
          <a:off x="643399" y="4396435"/>
          <a:ext cx="7483167" cy="879195"/>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7862" tIns="45720" rIns="45720" bIns="45720" numCol="1" spcCol="1270" anchor="ctr" anchorCtr="0">
          <a:noAutofit/>
        </a:bodyPr>
        <a:lstStyle/>
        <a:p>
          <a:pPr marL="0" lvl="0" indent="0" algn="just" defTabSz="800100" rtl="0">
            <a:lnSpc>
              <a:spcPct val="90000"/>
            </a:lnSpc>
            <a:spcBef>
              <a:spcPct val="0"/>
            </a:spcBef>
            <a:spcAft>
              <a:spcPct val="35000"/>
            </a:spcAft>
            <a:buNone/>
          </a:pPr>
          <a:r>
            <a:rPr lang="en-US" sz="1800" kern="1200" dirty="0"/>
            <a:t>Statements of </a:t>
          </a:r>
          <a:r>
            <a:rPr lang="en-US" sz="1800" b="1" kern="1200" dirty="0"/>
            <a:t>Values, Mission, and Vision </a:t>
          </a:r>
          <a:r>
            <a:rPr lang="en-US" sz="1800" kern="1200" dirty="0"/>
            <a:t>result from the organizational </a:t>
          </a:r>
          <a:r>
            <a:rPr lang="en-US" sz="1800" b="1" kern="1200" dirty="0"/>
            <a:t>strategic planning</a:t>
          </a:r>
          <a:r>
            <a:rPr lang="en-US" sz="1800" kern="1200" dirty="0"/>
            <a:t> process. </a:t>
          </a:r>
        </a:p>
      </dsp:txBody>
      <dsp:txXfrm>
        <a:off x="643399" y="4396435"/>
        <a:ext cx="7483167" cy="879195"/>
      </dsp:txXfrm>
    </dsp:sp>
    <dsp:sp modelId="{5CFFEF55-23D3-49CB-9A79-EB845A8DDD31}">
      <dsp:nvSpPr>
        <dsp:cNvPr id="0" name=""/>
        <dsp:cNvSpPr/>
      </dsp:nvSpPr>
      <dsp:spPr>
        <a:xfrm>
          <a:off x="93902" y="4286535"/>
          <a:ext cx="1098994" cy="1098994"/>
        </a:xfrm>
        <a:prstGeom prst="ellipse">
          <a:avLst/>
        </a:prstGeom>
        <a:solidFill>
          <a:schemeClr val="lt1">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4FF558-B6F1-49C0-A2D7-FFBFF0DCDB31}">
      <dsp:nvSpPr>
        <dsp:cNvPr id="0" name=""/>
        <dsp:cNvSpPr/>
      </dsp:nvSpPr>
      <dsp:spPr>
        <a:xfrm>
          <a:off x="0" y="0"/>
          <a:ext cx="8305800" cy="0"/>
        </a:xfrm>
        <a:prstGeom prst="line">
          <a:avLst/>
        </a:prstGeom>
        <a:solidFill>
          <a:schemeClr val="accent2">
            <a:shade val="50000"/>
            <a:hueOff val="0"/>
            <a:satOff val="0"/>
            <a:lumOff val="0"/>
            <a:alphaOff val="0"/>
          </a:schemeClr>
        </a:solidFill>
        <a:ln w="25400" cap="flat" cmpd="sng" algn="ctr">
          <a:solidFill>
            <a:schemeClr val="accent2">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24843E-431E-4176-B9FF-92BE8ED17C1B}">
      <dsp:nvSpPr>
        <dsp:cNvPr id="0" name=""/>
        <dsp:cNvSpPr/>
      </dsp:nvSpPr>
      <dsp:spPr>
        <a:xfrm>
          <a:off x="0" y="0"/>
          <a:ext cx="8305800" cy="854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just" defTabSz="755650" rtl="0">
            <a:lnSpc>
              <a:spcPct val="90000"/>
            </a:lnSpc>
            <a:spcBef>
              <a:spcPct val="0"/>
            </a:spcBef>
            <a:spcAft>
              <a:spcPct val="35000"/>
            </a:spcAft>
            <a:buNone/>
          </a:pPr>
          <a:r>
            <a:rPr lang="en-US" sz="1700" kern="1200" dirty="0"/>
            <a:t>Organizations are establishing </a:t>
          </a:r>
          <a:r>
            <a:rPr lang="en-US" sz="1700" b="1" kern="1200" dirty="0"/>
            <a:t>codes of conduct or standards of behavior</a:t>
          </a:r>
          <a:r>
            <a:rPr lang="en-US" sz="1700" kern="1200" dirty="0"/>
            <a:t> that all employees must follow. </a:t>
          </a:r>
        </a:p>
      </dsp:txBody>
      <dsp:txXfrm>
        <a:off x="0" y="0"/>
        <a:ext cx="8305800" cy="854079"/>
      </dsp:txXfrm>
    </dsp:sp>
    <dsp:sp modelId="{781D23EA-B515-4371-84DE-105DDD2286E9}">
      <dsp:nvSpPr>
        <dsp:cNvPr id="0" name=""/>
        <dsp:cNvSpPr/>
      </dsp:nvSpPr>
      <dsp:spPr>
        <a:xfrm>
          <a:off x="0" y="854080"/>
          <a:ext cx="8305800" cy="0"/>
        </a:xfrm>
        <a:prstGeom prst="line">
          <a:avLst/>
        </a:prstGeom>
        <a:solidFill>
          <a:schemeClr val="accent2">
            <a:shade val="50000"/>
            <a:hueOff val="-20742"/>
            <a:satOff val="-4204"/>
            <a:lumOff val="23125"/>
            <a:alphaOff val="0"/>
          </a:schemeClr>
        </a:solidFill>
        <a:ln w="25400" cap="flat" cmpd="sng" algn="ctr">
          <a:solidFill>
            <a:schemeClr val="accent2">
              <a:shade val="50000"/>
              <a:hueOff val="-20742"/>
              <a:satOff val="-4204"/>
              <a:lumOff val="2312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B261CA-0115-4651-AFCB-CE86C454CB37}">
      <dsp:nvSpPr>
        <dsp:cNvPr id="0" name=""/>
        <dsp:cNvSpPr/>
      </dsp:nvSpPr>
      <dsp:spPr>
        <a:xfrm>
          <a:off x="0" y="854079"/>
          <a:ext cx="8305800" cy="854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just" defTabSz="755650" rtl="0">
            <a:lnSpc>
              <a:spcPct val="90000"/>
            </a:lnSpc>
            <a:spcBef>
              <a:spcPct val="0"/>
            </a:spcBef>
            <a:spcAft>
              <a:spcPct val="35000"/>
            </a:spcAft>
            <a:buNone/>
          </a:pPr>
          <a:r>
            <a:rPr lang="en-US" sz="1700" kern="1200"/>
            <a:t>These standards of behavior align with the values, mission, and vision. </a:t>
          </a:r>
        </a:p>
      </dsp:txBody>
      <dsp:txXfrm>
        <a:off x="0" y="854079"/>
        <a:ext cx="8305800" cy="854079"/>
      </dsp:txXfrm>
    </dsp:sp>
    <dsp:sp modelId="{3F01F520-D01E-49A4-A08C-A82E5A53C22C}">
      <dsp:nvSpPr>
        <dsp:cNvPr id="0" name=""/>
        <dsp:cNvSpPr/>
      </dsp:nvSpPr>
      <dsp:spPr>
        <a:xfrm>
          <a:off x="0" y="1708160"/>
          <a:ext cx="8305800" cy="0"/>
        </a:xfrm>
        <a:prstGeom prst="line">
          <a:avLst/>
        </a:prstGeom>
        <a:solidFill>
          <a:schemeClr val="accent2">
            <a:shade val="50000"/>
            <a:hueOff val="-41484"/>
            <a:satOff val="-8409"/>
            <a:lumOff val="46251"/>
            <a:alphaOff val="0"/>
          </a:schemeClr>
        </a:solidFill>
        <a:ln w="25400" cap="flat" cmpd="sng" algn="ctr">
          <a:solidFill>
            <a:schemeClr val="accent2">
              <a:shade val="50000"/>
              <a:hueOff val="-41484"/>
              <a:satOff val="-8409"/>
              <a:lumOff val="4625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2B78B7-670B-4FC8-A2A4-B6D7F3010F70}">
      <dsp:nvSpPr>
        <dsp:cNvPr id="0" name=""/>
        <dsp:cNvSpPr/>
      </dsp:nvSpPr>
      <dsp:spPr>
        <a:xfrm>
          <a:off x="0" y="1708159"/>
          <a:ext cx="8305800" cy="854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just" defTabSz="755650" rtl="0">
            <a:lnSpc>
              <a:spcPct val="90000"/>
            </a:lnSpc>
            <a:spcBef>
              <a:spcPct val="0"/>
            </a:spcBef>
            <a:spcAft>
              <a:spcPct val="35000"/>
            </a:spcAft>
            <a:buNone/>
          </a:pPr>
          <a:r>
            <a:rPr lang="en-US" sz="1700" kern="1200" dirty="0"/>
            <a:t>The role of managers in the oversight of standards of behavior is critical in several respects: for setting expectations for staff behavior, </a:t>
          </a:r>
          <a:r>
            <a:rPr lang="en-US" sz="1700" kern="1200" dirty="0" err="1"/>
            <a:t>modelling</a:t>
          </a:r>
          <a:r>
            <a:rPr lang="en-US" sz="1700" kern="1200" dirty="0"/>
            <a:t> the behavior, measuring staff performance, and improving staff performance. </a:t>
          </a:r>
        </a:p>
      </dsp:txBody>
      <dsp:txXfrm>
        <a:off x="0" y="1708159"/>
        <a:ext cx="8305800" cy="854079"/>
      </dsp:txXfrm>
    </dsp:sp>
    <dsp:sp modelId="{A89D1385-9E82-45CC-9A3B-6413D6CDEAE8}">
      <dsp:nvSpPr>
        <dsp:cNvPr id="0" name=""/>
        <dsp:cNvSpPr/>
      </dsp:nvSpPr>
      <dsp:spPr>
        <a:xfrm>
          <a:off x="0" y="2562239"/>
          <a:ext cx="8305800" cy="0"/>
        </a:xfrm>
        <a:prstGeom prst="line">
          <a:avLst/>
        </a:prstGeom>
        <a:solidFill>
          <a:schemeClr val="accent2">
            <a:shade val="50000"/>
            <a:hueOff val="-20742"/>
            <a:satOff val="-4204"/>
            <a:lumOff val="23125"/>
            <a:alphaOff val="0"/>
          </a:schemeClr>
        </a:solidFill>
        <a:ln w="25400" cap="flat" cmpd="sng" algn="ctr">
          <a:solidFill>
            <a:schemeClr val="accent2">
              <a:shade val="50000"/>
              <a:hueOff val="-20742"/>
              <a:satOff val="-4204"/>
              <a:lumOff val="2312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522664-1199-4398-BEE2-23B9C634E47D}">
      <dsp:nvSpPr>
        <dsp:cNvPr id="0" name=""/>
        <dsp:cNvSpPr/>
      </dsp:nvSpPr>
      <dsp:spPr>
        <a:xfrm>
          <a:off x="0" y="2562239"/>
          <a:ext cx="8305800" cy="854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just" defTabSz="755650" rtl="0">
            <a:lnSpc>
              <a:spcPct val="90000"/>
            </a:lnSpc>
            <a:spcBef>
              <a:spcPct val="0"/>
            </a:spcBef>
            <a:spcAft>
              <a:spcPct val="35000"/>
            </a:spcAft>
            <a:buNone/>
          </a:pPr>
          <a:r>
            <a:rPr lang="en-US" sz="1700" kern="1200" dirty="0"/>
            <a:t>Mid-level and lower-level managers are instrumental to organization-wide adoption and embracing of the culture as they communicate desired behaviors and reinforce culture through </a:t>
          </a:r>
          <a:r>
            <a:rPr lang="en-US" sz="1700" kern="1200" dirty="0" err="1"/>
            <a:t>modelling</a:t>
          </a:r>
          <a:r>
            <a:rPr lang="en-US" sz="1700" kern="1200" dirty="0"/>
            <a:t> expectations through their own behaviors. </a:t>
          </a:r>
        </a:p>
      </dsp:txBody>
      <dsp:txXfrm>
        <a:off x="0" y="2562239"/>
        <a:ext cx="8305800" cy="85407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EF9CB9-D1D3-4039-9E26-EE40FB2ACB29}">
      <dsp:nvSpPr>
        <dsp:cNvPr id="0" name=""/>
        <dsp:cNvSpPr/>
      </dsp:nvSpPr>
      <dsp:spPr>
        <a:xfrm>
          <a:off x="0" y="0"/>
          <a:ext cx="5926074" cy="932688"/>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rtl="0">
            <a:lnSpc>
              <a:spcPct val="90000"/>
            </a:lnSpc>
            <a:spcBef>
              <a:spcPct val="0"/>
            </a:spcBef>
            <a:spcAft>
              <a:spcPct val="35000"/>
            </a:spcAft>
            <a:buNone/>
          </a:pPr>
          <a:r>
            <a:rPr lang="en-US" sz="1600" kern="1200"/>
            <a:t>The role of the manager is to ensure that the unit, service, division, or organization he or she leads achieves high performance. </a:t>
          </a:r>
        </a:p>
      </dsp:txBody>
      <dsp:txXfrm>
        <a:off x="27317" y="27317"/>
        <a:ext cx="4810507" cy="878054"/>
      </dsp:txXfrm>
    </dsp:sp>
    <dsp:sp modelId="{F244AB6D-9ED3-4345-8C8B-5E61CC34BFC6}">
      <dsp:nvSpPr>
        <dsp:cNvPr id="0" name=""/>
        <dsp:cNvSpPr/>
      </dsp:nvSpPr>
      <dsp:spPr>
        <a:xfrm>
          <a:off x="442531" y="1062228"/>
          <a:ext cx="5926074" cy="932688"/>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rtl="0">
            <a:lnSpc>
              <a:spcPct val="90000"/>
            </a:lnSpc>
            <a:spcBef>
              <a:spcPct val="0"/>
            </a:spcBef>
            <a:spcAft>
              <a:spcPct val="35000"/>
            </a:spcAft>
            <a:buNone/>
          </a:pPr>
          <a:r>
            <a:rPr lang="en-US" sz="1600" kern="1200"/>
            <a:t>Goals and objectives are desired end points for activity and reflect strategic and operational directions for the organization. </a:t>
          </a:r>
        </a:p>
      </dsp:txBody>
      <dsp:txXfrm>
        <a:off x="469848" y="1089545"/>
        <a:ext cx="4822661" cy="878054"/>
      </dsp:txXfrm>
    </dsp:sp>
    <dsp:sp modelId="{D17E220E-0EDC-4F92-BE8A-CB37FE6747D3}">
      <dsp:nvSpPr>
        <dsp:cNvPr id="0" name=""/>
        <dsp:cNvSpPr/>
      </dsp:nvSpPr>
      <dsp:spPr>
        <a:xfrm>
          <a:off x="885062" y="2124456"/>
          <a:ext cx="5926074" cy="932688"/>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rtl="0">
            <a:lnSpc>
              <a:spcPct val="90000"/>
            </a:lnSpc>
            <a:spcBef>
              <a:spcPct val="0"/>
            </a:spcBef>
            <a:spcAft>
              <a:spcPct val="35000"/>
            </a:spcAft>
            <a:buNone/>
          </a:pPr>
          <a:r>
            <a:rPr lang="en-US" sz="1600" kern="1200"/>
            <a:t>Goals and objectives are specific, measurable, meaningful, and time oriented.</a:t>
          </a:r>
        </a:p>
      </dsp:txBody>
      <dsp:txXfrm>
        <a:off x="912379" y="2151773"/>
        <a:ext cx="4822661" cy="878054"/>
      </dsp:txXfrm>
    </dsp:sp>
    <dsp:sp modelId="{7B49950C-6F6B-48D7-B6E5-6A92C375188B}">
      <dsp:nvSpPr>
        <dsp:cNvPr id="0" name=""/>
        <dsp:cNvSpPr/>
      </dsp:nvSpPr>
      <dsp:spPr>
        <a:xfrm>
          <a:off x="1327594" y="3186684"/>
          <a:ext cx="5926074" cy="932688"/>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rtl="0">
            <a:lnSpc>
              <a:spcPct val="90000"/>
            </a:lnSpc>
            <a:spcBef>
              <a:spcPct val="0"/>
            </a:spcBef>
            <a:spcAft>
              <a:spcPct val="35000"/>
            </a:spcAft>
            <a:buNone/>
          </a:pPr>
          <a:r>
            <a:rPr lang="en-US" sz="1600" kern="1200"/>
            <a:t>Organization as needing to be results oriented, with identified pillars of excellence as a framework for the specific goals of the organization.</a:t>
          </a:r>
        </a:p>
      </dsp:txBody>
      <dsp:txXfrm>
        <a:off x="1354911" y="3214001"/>
        <a:ext cx="4822661" cy="878054"/>
      </dsp:txXfrm>
    </dsp:sp>
    <dsp:sp modelId="{9C1CA2FA-A7B3-4BBE-8235-873A24DD6366}">
      <dsp:nvSpPr>
        <dsp:cNvPr id="0" name=""/>
        <dsp:cNvSpPr/>
      </dsp:nvSpPr>
      <dsp:spPr>
        <a:xfrm>
          <a:off x="1770125" y="4248912"/>
          <a:ext cx="5926074" cy="932688"/>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rtl="0">
            <a:lnSpc>
              <a:spcPct val="90000"/>
            </a:lnSpc>
            <a:spcBef>
              <a:spcPct val="0"/>
            </a:spcBef>
            <a:spcAft>
              <a:spcPct val="35000"/>
            </a:spcAft>
            <a:buNone/>
          </a:pPr>
          <a:r>
            <a:rPr lang="en-US" sz="1600" kern="1200"/>
            <a:t>High-performing organizations as being championship organizations—that is, they expect to perform well on different yet mean- ingful measures of performance.</a:t>
          </a:r>
        </a:p>
      </dsp:txBody>
      <dsp:txXfrm>
        <a:off x="1797442" y="4276229"/>
        <a:ext cx="4822661" cy="878054"/>
      </dsp:txXfrm>
    </dsp:sp>
    <dsp:sp modelId="{5F210871-2BCB-43ED-B05D-A0F8229299F8}">
      <dsp:nvSpPr>
        <dsp:cNvPr id="0" name=""/>
        <dsp:cNvSpPr/>
      </dsp:nvSpPr>
      <dsp:spPr>
        <a:xfrm>
          <a:off x="5319826" y="681380"/>
          <a:ext cx="606247" cy="606247"/>
        </a:xfrm>
        <a:prstGeom prst="downArrow">
          <a:avLst>
            <a:gd name="adj1" fmla="val 55000"/>
            <a:gd name="adj2" fmla="val 45000"/>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just" defTabSz="1244600">
            <a:lnSpc>
              <a:spcPct val="90000"/>
            </a:lnSpc>
            <a:spcBef>
              <a:spcPct val="0"/>
            </a:spcBef>
            <a:spcAft>
              <a:spcPct val="35000"/>
            </a:spcAft>
            <a:buNone/>
          </a:pPr>
          <a:endParaRPr lang="en-US" sz="2800" kern="1200"/>
        </a:p>
      </dsp:txBody>
      <dsp:txXfrm>
        <a:off x="5456232" y="681380"/>
        <a:ext cx="333435" cy="456201"/>
      </dsp:txXfrm>
    </dsp:sp>
    <dsp:sp modelId="{CC969FD8-47CF-4567-BCEE-5C7A8A429902}">
      <dsp:nvSpPr>
        <dsp:cNvPr id="0" name=""/>
        <dsp:cNvSpPr/>
      </dsp:nvSpPr>
      <dsp:spPr>
        <a:xfrm>
          <a:off x="5762358" y="1743608"/>
          <a:ext cx="606247" cy="606247"/>
        </a:xfrm>
        <a:prstGeom prst="downArrow">
          <a:avLst>
            <a:gd name="adj1" fmla="val 55000"/>
            <a:gd name="adj2" fmla="val 45000"/>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just" defTabSz="1244600">
            <a:lnSpc>
              <a:spcPct val="90000"/>
            </a:lnSpc>
            <a:spcBef>
              <a:spcPct val="0"/>
            </a:spcBef>
            <a:spcAft>
              <a:spcPct val="35000"/>
            </a:spcAft>
            <a:buNone/>
          </a:pPr>
          <a:endParaRPr lang="en-US" sz="2800" kern="1200"/>
        </a:p>
      </dsp:txBody>
      <dsp:txXfrm>
        <a:off x="5898764" y="1743608"/>
        <a:ext cx="333435" cy="456201"/>
      </dsp:txXfrm>
    </dsp:sp>
    <dsp:sp modelId="{41846F3B-FE0E-49F3-8517-6ECFFC7C53CC}">
      <dsp:nvSpPr>
        <dsp:cNvPr id="0" name=""/>
        <dsp:cNvSpPr/>
      </dsp:nvSpPr>
      <dsp:spPr>
        <a:xfrm>
          <a:off x="6204889" y="2790291"/>
          <a:ext cx="606247" cy="606247"/>
        </a:xfrm>
        <a:prstGeom prst="downArrow">
          <a:avLst>
            <a:gd name="adj1" fmla="val 55000"/>
            <a:gd name="adj2" fmla="val 45000"/>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just" defTabSz="1244600">
            <a:lnSpc>
              <a:spcPct val="90000"/>
            </a:lnSpc>
            <a:spcBef>
              <a:spcPct val="0"/>
            </a:spcBef>
            <a:spcAft>
              <a:spcPct val="35000"/>
            </a:spcAft>
            <a:buNone/>
          </a:pPr>
          <a:endParaRPr lang="en-US" sz="2800" kern="1200"/>
        </a:p>
      </dsp:txBody>
      <dsp:txXfrm>
        <a:off x="6341295" y="2790291"/>
        <a:ext cx="333435" cy="456201"/>
      </dsp:txXfrm>
    </dsp:sp>
    <dsp:sp modelId="{B427F24F-253B-4BA3-99A7-A690383E354C}">
      <dsp:nvSpPr>
        <dsp:cNvPr id="0" name=""/>
        <dsp:cNvSpPr/>
      </dsp:nvSpPr>
      <dsp:spPr>
        <a:xfrm>
          <a:off x="6647421" y="3862882"/>
          <a:ext cx="606247" cy="606247"/>
        </a:xfrm>
        <a:prstGeom prst="downArrow">
          <a:avLst>
            <a:gd name="adj1" fmla="val 55000"/>
            <a:gd name="adj2" fmla="val 45000"/>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just" defTabSz="1244600">
            <a:lnSpc>
              <a:spcPct val="90000"/>
            </a:lnSpc>
            <a:spcBef>
              <a:spcPct val="0"/>
            </a:spcBef>
            <a:spcAft>
              <a:spcPct val="35000"/>
            </a:spcAft>
            <a:buNone/>
          </a:pPr>
          <a:endParaRPr lang="en-US" sz="2800" kern="1200"/>
        </a:p>
      </dsp:txBody>
      <dsp:txXfrm>
        <a:off x="6783827" y="3862882"/>
        <a:ext cx="333435" cy="4562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6527C5-5B68-4FB5-8168-DCF18AE86F68}">
      <dsp:nvSpPr>
        <dsp:cNvPr id="0" name=""/>
        <dsp:cNvSpPr/>
      </dsp:nvSpPr>
      <dsp:spPr>
        <a:xfrm>
          <a:off x="0" y="3359"/>
          <a:ext cx="2628396" cy="449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kern="1200"/>
            <a:t>Wafaa Menawi </a:t>
          </a:r>
        </a:p>
      </dsp:txBody>
      <dsp:txXfrm>
        <a:off x="21932" y="25291"/>
        <a:ext cx="2584532" cy="405416"/>
      </dsp:txXfrm>
    </dsp:sp>
    <dsp:sp modelId="{A1D1E4DE-2D3B-4AFB-88BC-72E76FDE38D5}">
      <dsp:nvSpPr>
        <dsp:cNvPr id="0" name=""/>
        <dsp:cNvSpPr/>
      </dsp:nvSpPr>
      <dsp:spPr>
        <a:xfrm>
          <a:off x="0" y="521759"/>
          <a:ext cx="2628396" cy="449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kern="1200"/>
            <a:t>Ph.D. Health Care Management</a:t>
          </a:r>
        </a:p>
      </dsp:txBody>
      <dsp:txXfrm>
        <a:off x="21932" y="543691"/>
        <a:ext cx="2584532" cy="405416"/>
      </dsp:txXfrm>
    </dsp:sp>
    <dsp:sp modelId="{B7A8C16C-5DBB-40FF-A23A-A889266DD7CC}">
      <dsp:nvSpPr>
        <dsp:cNvPr id="0" name=""/>
        <dsp:cNvSpPr/>
      </dsp:nvSpPr>
      <dsp:spPr>
        <a:xfrm>
          <a:off x="0" y="1040160"/>
          <a:ext cx="2628396" cy="449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kern="1200"/>
            <a:t>Head of Quality Assurance Unit </a:t>
          </a:r>
        </a:p>
      </dsp:txBody>
      <dsp:txXfrm>
        <a:off x="21932" y="1062092"/>
        <a:ext cx="2584532" cy="405416"/>
      </dsp:txXfrm>
    </dsp:sp>
    <dsp:sp modelId="{B5FBE0E1-6C87-4B3D-8218-7447C7B7BC56}">
      <dsp:nvSpPr>
        <dsp:cNvPr id="0" name=""/>
        <dsp:cNvSpPr/>
      </dsp:nvSpPr>
      <dsp:spPr>
        <a:xfrm>
          <a:off x="0" y="1558559"/>
          <a:ext cx="2628396" cy="449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kern="1200"/>
            <a:t>An-Najah BioSciences Unit (NBU) </a:t>
          </a:r>
        </a:p>
      </dsp:txBody>
      <dsp:txXfrm>
        <a:off x="21932" y="1580491"/>
        <a:ext cx="2584532" cy="405416"/>
      </dsp:txXfrm>
    </dsp:sp>
    <dsp:sp modelId="{D51E889A-9972-4DA1-949E-861592BF20DB}">
      <dsp:nvSpPr>
        <dsp:cNvPr id="0" name=""/>
        <dsp:cNvSpPr/>
      </dsp:nvSpPr>
      <dsp:spPr>
        <a:xfrm>
          <a:off x="0" y="2076960"/>
          <a:ext cx="2628396" cy="449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kern="1200"/>
            <a:t>Mobile: +972 568279063 </a:t>
          </a:r>
        </a:p>
      </dsp:txBody>
      <dsp:txXfrm>
        <a:off x="21932" y="2098892"/>
        <a:ext cx="2584532" cy="405416"/>
      </dsp:txXfrm>
    </dsp:sp>
    <dsp:sp modelId="{9B79893C-F79B-43DA-8999-DA516CE9FAE1}">
      <dsp:nvSpPr>
        <dsp:cNvPr id="0" name=""/>
        <dsp:cNvSpPr/>
      </dsp:nvSpPr>
      <dsp:spPr>
        <a:xfrm>
          <a:off x="0" y="2595360"/>
          <a:ext cx="2628396" cy="449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en-US" sz="1400" kern="1200"/>
            <a:t>E. mail: w.menawi@najah.edu </a:t>
          </a:r>
        </a:p>
      </dsp:txBody>
      <dsp:txXfrm>
        <a:off x="21932" y="2617292"/>
        <a:ext cx="2584532" cy="40541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7D1E03-A5D6-4904-96E2-A599735B666E}">
      <dsp:nvSpPr>
        <dsp:cNvPr id="0" name=""/>
        <dsp:cNvSpPr/>
      </dsp:nvSpPr>
      <dsp:spPr>
        <a:xfrm>
          <a:off x="3256311" y="3688"/>
          <a:ext cx="1640776" cy="62752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a:t>Governance</a:t>
          </a:r>
        </a:p>
      </dsp:txBody>
      <dsp:txXfrm>
        <a:off x="3286944" y="34321"/>
        <a:ext cx="1579510" cy="566263"/>
      </dsp:txXfrm>
    </dsp:sp>
    <dsp:sp modelId="{3F2D42BC-BDC6-482B-AE36-3957044706DE}">
      <dsp:nvSpPr>
        <dsp:cNvPr id="0" name=""/>
        <dsp:cNvSpPr/>
      </dsp:nvSpPr>
      <dsp:spPr>
        <a:xfrm>
          <a:off x="1250819" y="317453"/>
          <a:ext cx="5651761" cy="5651761"/>
        </a:xfrm>
        <a:custGeom>
          <a:avLst/>
          <a:gdLst/>
          <a:ahLst/>
          <a:cxnLst/>
          <a:rect l="0" t="0" r="0" b="0"/>
          <a:pathLst>
            <a:path>
              <a:moveTo>
                <a:pt x="3646690" y="121833"/>
              </a:moveTo>
              <a:arcTo wR="2825880" hR="2825880" stAng="17213136" swAng="52565"/>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B211715-AA20-4787-8EED-950BFEBF04C4}">
      <dsp:nvSpPr>
        <dsp:cNvPr id="0" name=""/>
        <dsp:cNvSpPr/>
      </dsp:nvSpPr>
      <dsp:spPr>
        <a:xfrm>
          <a:off x="4784098" y="452287"/>
          <a:ext cx="1640776" cy="62752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a:t>strategic management</a:t>
          </a:r>
        </a:p>
      </dsp:txBody>
      <dsp:txXfrm>
        <a:off x="4814731" y="482920"/>
        <a:ext cx="1579510" cy="566263"/>
      </dsp:txXfrm>
    </dsp:sp>
    <dsp:sp modelId="{8CCD216E-AC2A-4040-9C6C-9B5F2B6CB704}">
      <dsp:nvSpPr>
        <dsp:cNvPr id="0" name=""/>
        <dsp:cNvSpPr/>
      </dsp:nvSpPr>
      <dsp:spPr>
        <a:xfrm>
          <a:off x="1250819" y="317453"/>
          <a:ext cx="5651761" cy="5651761"/>
        </a:xfrm>
        <a:custGeom>
          <a:avLst/>
          <a:gdLst/>
          <a:ahLst/>
          <a:cxnLst/>
          <a:rect l="0" t="0" r="0" b="0"/>
          <a:pathLst>
            <a:path>
              <a:moveTo>
                <a:pt x="4761983" y="767456"/>
              </a:moveTo>
              <a:arcTo wR="2825880" hR="2825880" stAng="18794761" swAng="890237"/>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2E6FF11-6F1E-4868-8C70-68BA28F33FD9}">
      <dsp:nvSpPr>
        <dsp:cNvPr id="0" name=""/>
        <dsp:cNvSpPr/>
      </dsp:nvSpPr>
      <dsp:spPr>
        <a:xfrm>
          <a:off x="5826823" y="1655656"/>
          <a:ext cx="1640776" cy="62752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a:t>clinical quality</a:t>
          </a:r>
        </a:p>
      </dsp:txBody>
      <dsp:txXfrm>
        <a:off x="5857456" y="1686289"/>
        <a:ext cx="1579510" cy="566263"/>
      </dsp:txXfrm>
    </dsp:sp>
    <dsp:sp modelId="{D99D6B94-9F31-4E12-B19B-77E2DD891E42}">
      <dsp:nvSpPr>
        <dsp:cNvPr id="0" name=""/>
        <dsp:cNvSpPr/>
      </dsp:nvSpPr>
      <dsp:spPr>
        <a:xfrm>
          <a:off x="1250819" y="317453"/>
          <a:ext cx="5651761" cy="5651761"/>
        </a:xfrm>
        <a:custGeom>
          <a:avLst/>
          <a:gdLst/>
          <a:ahLst/>
          <a:cxnLst/>
          <a:rect l="0" t="0" r="0" b="0"/>
          <a:pathLst>
            <a:path>
              <a:moveTo>
                <a:pt x="5520573" y="1974860"/>
              </a:moveTo>
              <a:arcTo wR="2825880" hR="2825880" stAng="20548391" swAng="1147516"/>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F99F065-E09C-4E79-BB40-433A62154BC6}">
      <dsp:nvSpPr>
        <dsp:cNvPr id="0" name=""/>
        <dsp:cNvSpPr/>
      </dsp:nvSpPr>
      <dsp:spPr>
        <a:xfrm>
          <a:off x="6053429" y="3231734"/>
          <a:ext cx="1640776" cy="62752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a:t>customer satisfaction</a:t>
          </a:r>
        </a:p>
      </dsp:txBody>
      <dsp:txXfrm>
        <a:off x="6084062" y="3262367"/>
        <a:ext cx="1579510" cy="566263"/>
      </dsp:txXfrm>
    </dsp:sp>
    <dsp:sp modelId="{EF4CB836-FB9F-43B4-B481-844E1AAA5F32}">
      <dsp:nvSpPr>
        <dsp:cNvPr id="0" name=""/>
        <dsp:cNvSpPr/>
      </dsp:nvSpPr>
      <dsp:spPr>
        <a:xfrm>
          <a:off x="1250819" y="317453"/>
          <a:ext cx="5651761" cy="5651761"/>
        </a:xfrm>
        <a:custGeom>
          <a:avLst/>
          <a:gdLst/>
          <a:ahLst/>
          <a:cxnLst/>
          <a:rect l="0" t="0" r="0" b="0"/>
          <a:pathLst>
            <a:path>
              <a:moveTo>
                <a:pt x="5557281" y="3550486"/>
              </a:moveTo>
              <a:arcTo wR="2825880" hR="2825880" stAng="891456" swAng="1074307"/>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C5D331D-EF4C-4DDA-9459-067DA6B2D03D}">
      <dsp:nvSpPr>
        <dsp:cNvPr id="0" name=""/>
        <dsp:cNvSpPr/>
      </dsp:nvSpPr>
      <dsp:spPr>
        <a:xfrm>
          <a:off x="5391970" y="4680127"/>
          <a:ext cx="1640776" cy="627529"/>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a:t>clinical organization </a:t>
          </a:r>
        </a:p>
      </dsp:txBody>
      <dsp:txXfrm>
        <a:off x="5422603" y="4710760"/>
        <a:ext cx="1579510" cy="566263"/>
      </dsp:txXfrm>
    </dsp:sp>
    <dsp:sp modelId="{4C493F32-81F9-41CD-9CD6-7720C8FF45FD}">
      <dsp:nvSpPr>
        <dsp:cNvPr id="0" name=""/>
        <dsp:cNvSpPr/>
      </dsp:nvSpPr>
      <dsp:spPr>
        <a:xfrm>
          <a:off x="1185856" y="373694"/>
          <a:ext cx="5651761" cy="5651761"/>
        </a:xfrm>
        <a:custGeom>
          <a:avLst/>
          <a:gdLst/>
          <a:ahLst/>
          <a:cxnLst/>
          <a:rect l="0" t="0" r="0" b="0"/>
          <a:pathLst>
            <a:path>
              <a:moveTo>
                <a:pt x="4706606" y="4935021"/>
              </a:moveTo>
              <a:arcTo wR="2825880" hR="2825880" stAng="2896592" swAng="189667"/>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36D7B14-1289-42B7-99E8-80F29FD70451}">
      <dsp:nvSpPr>
        <dsp:cNvPr id="0" name=""/>
        <dsp:cNvSpPr/>
      </dsp:nvSpPr>
      <dsp:spPr>
        <a:xfrm>
          <a:off x="4419599" y="5410208"/>
          <a:ext cx="1640776" cy="62752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a:t>financial planning</a:t>
          </a:r>
        </a:p>
      </dsp:txBody>
      <dsp:txXfrm>
        <a:off x="4450232" y="5440841"/>
        <a:ext cx="1579510" cy="566263"/>
      </dsp:txXfrm>
    </dsp:sp>
    <dsp:sp modelId="{8818AF25-59D6-4163-9D80-C84B9AE27241}">
      <dsp:nvSpPr>
        <dsp:cNvPr id="0" name=""/>
        <dsp:cNvSpPr/>
      </dsp:nvSpPr>
      <dsp:spPr>
        <a:xfrm>
          <a:off x="1293706" y="317410"/>
          <a:ext cx="5651761" cy="5651761"/>
        </a:xfrm>
        <a:custGeom>
          <a:avLst/>
          <a:gdLst/>
          <a:ahLst/>
          <a:cxnLst/>
          <a:rect l="0" t="0" r="0" b="0"/>
          <a:pathLst>
            <a:path>
              <a:moveTo>
                <a:pt x="3122719" y="5636128"/>
              </a:moveTo>
              <a:arcTo wR="2825880" hR="2825880" stAng="5038222" swAng="380576"/>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5F4D003-17EC-4735-8FC2-2E6C54126695}">
      <dsp:nvSpPr>
        <dsp:cNvPr id="0" name=""/>
        <dsp:cNvSpPr/>
      </dsp:nvSpPr>
      <dsp:spPr>
        <a:xfrm>
          <a:off x="2460169" y="5540982"/>
          <a:ext cx="1640776" cy="62752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a:t>planning </a:t>
          </a:r>
        </a:p>
      </dsp:txBody>
      <dsp:txXfrm>
        <a:off x="2490802" y="5571615"/>
        <a:ext cx="1579510" cy="566263"/>
      </dsp:txXfrm>
    </dsp:sp>
    <dsp:sp modelId="{7CC3E8AA-C8AA-414D-99FE-B6C6311F4FBC}">
      <dsp:nvSpPr>
        <dsp:cNvPr id="0" name=""/>
        <dsp:cNvSpPr/>
      </dsp:nvSpPr>
      <dsp:spPr>
        <a:xfrm>
          <a:off x="1250819" y="317453"/>
          <a:ext cx="5651761" cy="5651761"/>
        </a:xfrm>
        <a:custGeom>
          <a:avLst/>
          <a:gdLst/>
          <a:ahLst/>
          <a:cxnLst/>
          <a:rect l="0" t="0" r="0" b="0"/>
          <a:pathLst>
            <a:path>
              <a:moveTo>
                <a:pt x="1326890" y="5221425"/>
              </a:moveTo>
              <a:arcTo wR="2825880" hR="2825880" stAng="7322154" swAng="473824"/>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C72C777-B4D9-4E3A-B145-96075E410025}">
      <dsp:nvSpPr>
        <dsp:cNvPr id="0" name=""/>
        <dsp:cNvSpPr/>
      </dsp:nvSpPr>
      <dsp:spPr>
        <a:xfrm>
          <a:off x="1120653" y="4680127"/>
          <a:ext cx="1640776" cy="62752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a:t>marketing</a:t>
          </a:r>
        </a:p>
      </dsp:txBody>
      <dsp:txXfrm>
        <a:off x="1151286" y="4710760"/>
        <a:ext cx="1579510" cy="566263"/>
      </dsp:txXfrm>
    </dsp:sp>
    <dsp:sp modelId="{FA21ABE9-6B9A-4B1F-B347-84E4A4A25EB6}">
      <dsp:nvSpPr>
        <dsp:cNvPr id="0" name=""/>
        <dsp:cNvSpPr/>
      </dsp:nvSpPr>
      <dsp:spPr>
        <a:xfrm>
          <a:off x="1250819" y="317453"/>
          <a:ext cx="5651761" cy="5651761"/>
        </a:xfrm>
        <a:custGeom>
          <a:avLst/>
          <a:gdLst/>
          <a:ahLst/>
          <a:cxnLst/>
          <a:rect l="0" t="0" r="0" b="0"/>
          <a:pathLst>
            <a:path>
              <a:moveTo>
                <a:pt x="449543" y="4355137"/>
              </a:moveTo>
              <a:arcTo wR="2825880" hR="2825880" stAng="8834237" swAng="1074307"/>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D0BDAF5-5DCB-45B9-B867-28DED66D7C3F}">
      <dsp:nvSpPr>
        <dsp:cNvPr id="0" name=""/>
        <dsp:cNvSpPr/>
      </dsp:nvSpPr>
      <dsp:spPr>
        <a:xfrm>
          <a:off x="459194" y="3231734"/>
          <a:ext cx="1640776" cy="62752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a:t>information services</a:t>
          </a:r>
        </a:p>
      </dsp:txBody>
      <dsp:txXfrm>
        <a:off x="489827" y="3262367"/>
        <a:ext cx="1579510" cy="566263"/>
      </dsp:txXfrm>
    </dsp:sp>
    <dsp:sp modelId="{5107B0F9-06EE-48DA-8DD3-EE67073A2A51}">
      <dsp:nvSpPr>
        <dsp:cNvPr id="0" name=""/>
        <dsp:cNvSpPr/>
      </dsp:nvSpPr>
      <dsp:spPr>
        <a:xfrm>
          <a:off x="1250819" y="317453"/>
          <a:ext cx="5651761" cy="5651761"/>
        </a:xfrm>
        <a:custGeom>
          <a:avLst/>
          <a:gdLst/>
          <a:ahLst/>
          <a:cxnLst/>
          <a:rect l="0" t="0" r="0" b="0"/>
          <a:pathLst>
            <a:path>
              <a:moveTo>
                <a:pt x="1099" y="2904707"/>
              </a:moveTo>
              <a:arcTo wR="2825880" hR="2825880" stAng="10704093" swAng="1147516"/>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5515948-90D8-42DB-9C18-91BD166632A9}">
      <dsp:nvSpPr>
        <dsp:cNvPr id="0" name=""/>
        <dsp:cNvSpPr/>
      </dsp:nvSpPr>
      <dsp:spPr>
        <a:xfrm>
          <a:off x="685800" y="1655656"/>
          <a:ext cx="1640776" cy="627529"/>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a:t>human resources</a:t>
          </a:r>
        </a:p>
      </dsp:txBody>
      <dsp:txXfrm>
        <a:off x="716433" y="1686289"/>
        <a:ext cx="1579510" cy="566263"/>
      </dsp:txXfrm>
    </dsp:sp>
    <dsp:sp modelId="{DF5963BA-40EC-412E-B0AD-8F8721C765D6}">
      <dsp:nvSpPr>
        <dsp:cNvPr id="0" name=""/>
        <dsp:cNvSpPr/>
      </dsp:nvSpPr>
      <dsp:spPr>
        <a:xfrm>
          <a:off x="1250819" y="317453"/>
          <a:ext cx="5651761" cy="5651761"/>
        </a:xfrm>
        <a:custGeom>
          <a:avLst/>
          <a:gdLst/>
          <a:ahLst/>
          <a:cxnLst/>
          <a:rect l="0" t="0" r="0" b="0"/>
          <a:pathLst>
            <a:path>
              <a:moveTo>
                <a:pt x="427223" y="1331878"/>
              </a:moveTo>
              <a:arcTo wR="2825880" hR="2825880" stAng="12715001" swAng="890237"/>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9C17523-2C7C-4555-B604-BFE516D377F8}">
      <dsp:nvSpPr>
        <dsp:cNvPr id="0" name=""/>
        <dsp:cNvSpPr/>
      </dsp:nvSpPr>
      <dsp:spPr>
        <a:xfrm>
          <a:off x="1728525" y="452287"/>
          <a:ext cx="1640776" cy="62752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a:t>supplies</a:t>
          </a:r>
        </a:p>
      </dsp:txBody>
      <dsp:txXfrm>
        <a:off x="1759158" y="482920"/>
        <a:ext cx="1579510" cy="566263"/>
      </dsp:txXfrm>
    </dsp:sp>
    <dsp:sp modelId="{EB514607-200D-4567-98AF-84979BD66BD4}">
      <dsp:nvSpPr>
        <dsp:cNvPr id="0" name=""/>
        <dsp:cNvSpPr/>
      </dsp:nvSpPr>
      <dsp:spPr>
        <a:xfrm>
          <a:off x="1250819" y="317453"/>
          <a:ext cx="5651761" cy="5651761"/>
        </a:xfrm>
        <a:custGeom>
          <a:avLst/>
          <a:gdLst/>
          <a:ahLst/>
          <a:cxnLst/>
          <a:rect l="0" t="0" r="0" b="0"/>
          <a:pathLst>
            <a:path>
              <a:moveTo>
                <a:pt x="1963821" y="134699"/>
              </a:moveTo>
              <a:arcTo wR="2825880" hR="2825880" stAng="15134299" swAng="52565"/>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FA5036-5EEE-4704-8345-C6A21FF8055F}">
      <dsp:nvSpPr>
        <dsp:cNvPr id="0" name=""/>
        <dsp:cNvSpPr/>
      </dsp:nvSpPr>
      <dsp:spPr>
        <a:xfrm>
          <a:off x="762002" y="0"/>
          <a:ext cx="2057394" cy="1752600"/>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rtl="0">
            <a:lnSpc>
              <a:spcPct val="90000"/>
            </a:lnSpc>
            <a:spcBef>
              <a:spcPct val="0"/>
            </a:spcBef>
            <a:spcAft>
              <a:spcPct val="35000"/>
            </a:spcAft>
            <a:buNone/>
          </a:pPr>
          <a:r>
            <a:rPr lang="en-US" sz="1800" b="1" kern="1200" dirty="0"/>
            <a:t>Championship Processes</a:t>
          </a:r>
        </a:p>
      </dsp:txBody>
      <dsp:txXfrm>
        <a:off x="1063300" y="256662"/>
        <a:ext cx="1454798" cy="1239276"/>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9BB1BA-1C6F-47C9-B1E9-C3F48BE8C412}">
      <dsp:nvSpPr>
        <dsp:cNvPr id="0" name=""/>
        <dsp:cNvSpPr/>
      </dsp:nvSpPr>
      <dsp:spPr>
        <a:xfrm>
          <a:off x="0" y="679"/>
          <a:ext cx="8001000" cy="0"/>
        </a:xfrm>
        <a:prstGeom prst="line">
          <a:avLst/>
        </a:prstGeom>
        <a:solidFill>
          <a:schemeClr val="accent6">
            <a:shade val="50000"/>
            <a:hueOff val="0"/>
            <a:satOff val="0"/>
            <a:lumOff val="0"/>
            <a:alphaOff val="0"/>
          </a:schemeClr>
        </a:solidFill>
        <a:ln w="25400" cap="flat" cmpd="sng" algn="ctr">
          <a:solidFill>
            <a:schemeClr val="accent6">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7747A8-F2D3-45C3-9350-E66CEC3133BB}">
      <dsp:nvSpPr>
        <dsp:cNvPr id="0" name=""/>
        <dsp:cNvSpPr/>
      </dsp:nvSpPr>
      <dsp:spPr>
        <a:xfrm>
          <a:off x="0" y="679"/>
          <a:ext cx="8001000" cy="794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rtl="0">
            <a:lnSpc>
              <a:spcPct val="90000"/>
            </a:lnSpc>
            <a:spcBef>
              <a:spcPct val="0"/>
            </a:spcBef>
            <a:spcAft>
              <a:spcPct val="35000"/>
            </a:spcAft>
            <a:buNone/>
          </a:pPr>
          <a:r>
            <a:rPr lang="en-US" sz="1800" kern="1200" dirty="0" err="1"/>
            <a:t>Ginter</a:t>
          </a:r>
          <a:r>
            <a:rPr lang="en-US" sz="1800" kern="1200" dirty="0"/>
            <a:t>, Swayne, and Duncan (2002) describes five key steps in the performance management process: </a:t>
          </a:r>
        </a:p>
      </dsp:txBody>
      <dsp:txXfrm>
        <a:off x="0" y="679"/>
        <a:ext cx="8001000" cy="794463"/>
      </dsp:txXfrm>
    </dsp:sp>
    <dsp:sp modelId="{6DBBB050-D81E-42B4-938B-E63B80C2AF36}">
      <dsp:nvSpPr>
        <dsp:cNvPr id="0" name=""/>
        <dsp:cNvSpPr/>
      </dsp:nvSpPr>
      <dsp:spPr>
        <a:xfrm>
          <a:off x="0" y="795142"/>
          <a:ext cx="8001000" cy="0"/>
        </a:xfrm>
        <a:prstGeom prst="line">
          <a:avLst/>
        </a:prstGeom>
        <a:solidFill>
          <a:schemeClr val="accent6">
            <a:shade val="50000"/>
            <a:hueOff val="-131913"/>
            <a:satOff val="8794"/>
            <a:lumOff val="11481"/>
            <a:alphaOff val="0"/>
          </a:schemeClr>
        </a:solidFill>
        <a:ln w="25400" cap="flat" cmpd="sng" algn="ctr">
          <a:solidFill>
            <a:schemeClr val="accent6">
              <a:shade val="50000"/>
              <a:hueOff val="-131913"/>
              <a:satOff val="8794"/>
              <a:lumOff val="1148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26BC79-BCED-4702-8BF8-496868B317BD}">
      <dsp:nvSpPr>
        <dsp:cNvPr id="0" name=""/>
        <dsp:cNvSpPr/>
      </dsp:nvSpPr>
      <dsp:spPr>
        <a:xfrm>
          <a:off x="0" y="795142"/>
          <a:ext cx="8001000" cy="794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rtl="0">
            <a:lnSpc>
              <a:spcPct val="90000"/>
            </a:lnSpc>
            <a:spcBef>
              <a:spcPct val="0"/>
            </a:spcBef>
            <a:spcAft>
              <a:spcPct val="35000"/>
            </a:spcAft>
            <a:buNone/>
          </a:pPr>
          <a:r>
            <a:rPr lang="en-US" sz="1800" kern="1200"/>
            <a:t>set objectives, </a:t>
          </a:r>
        </a:p>
      </dsp:txBody>
      <dsp:txXfrm>
        <a:off x="0" y="795142"/>
        <a:ext cx="8001000" cy="794463"/>
      </dsp:txXfrm>
    </dsp:sp>
    <dsp:sp modelId="{5B6FAACF-1ABB-48F4-817F-8D3F8547A4BE}">
      <dsp:nvSpPr>
        <dsp:cNvPr id="0" name=""/>
        <dsp:cNvSpPr/>
      </dsp:nvSpPr>
      <dsp:spPr>
        <a:xfrm>
          <a:off x="0" y="1589605"/>
          <a:ext cx="8001000" cy="0"/>
        </a:xfrm>
        <a:prstGeom prst="line">
          <a:avLst/>
        </a:prstGeom>
        <a:solidFill>
          <a:schemeClr val="accent6">
            <a:shade val="50000"/>
            <a:hueOff val="-263826"/>
            <a:satOff val="17589"/>
            <a:lumOff val="22963"/>
            <a:alphaOff val="0"/>
          </a:schemeClr>
        </a:solidFill>
        <a:ln w="25400" cap="flat" cmpd="sng" algn="ctr">
          <a:solidFill>
            <a:schemeClr val="accent6">
              <a:shade val="50000"/>
              <a:hueOff val="-263826"/>
              <a:satOff val="17589"/>
              <a:lumOff val="2296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D9C0FB-A073-4267-A4D7-E5CCD3FF59B7}">
      <dsp:nvSpPr>
        <dsp:cNvPr id="0" name=""/>
        <dsp:cNvSpPr/>
      </dsp:nvSpPr>
      <dsp:spPr>
        <a:xfrm>
          <a:off x="0" y="1589605"/>
          <a:ext cx="8001000" cy="794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rtl="0">
            <a:lnSpc>
              <a:spcPct val="90000"/>
            </a:lnSpc>
            <a:spcBef>
              <a:spcPct val="0"/>
            </a:spcBef>
            <a:spcAft>
              <a:spcPct val="35000"/>
            </a:spcAft>
            <a:buNone/>
          </a:pPr>
          <a:r>
            <a:rPr lang="en-US" sz="1800" kern="1200"/>
            <a:t>measure performance,</a:t>
          </a:r>
        </a:p>
      </dsp:txBody>
      <dsp:txXfrm>
        <a:off x="0" y="1589605"/>
        <a:ext cx="8001000" cy="794463"/>
      </dsp:txXfrm>
    </dsp:sp>
    <dsp:sp modelId="{252AE0E0-D304-47B5-9EE3-3615AD2C7346}">
      <dsp:nvSpPr>
        <dsp:cNvPr id="0" name=""/>
        <dsp:cNvSpPr/>
      </dsp:nvSpPr>
      <dsp:spPr>
        <a:xfrm>
          <a:off x="0" y="2384068"/>
          <a:ext cx="8001000" cy="0"/>
        </a:xfrm>
        <a:prstGeom prst="line">
          <a:avLst/>
        </a:prstGeom>
        <a:solidFill>
          <a:schemeClr val="accent6">
            <a:shade val="50000"/>
            <a:hueOff val="-395739"/>
            <a:satOff val="26383"/>
            <a:lumOff val="34444"/>
            <a:alphaOff val="0"/>
          </a:schemeClr>
        </a:solidFill>
        <a:ln w="25400" cap="flat" cmpd="sng" algn="ctr">
          <a:solidFill>
            <a:schemeClr val="accent6">
              <a:shade val="50000"/>
              <a:hueOff val="-395739"/>
              <a:satOff val="26383"/>
              <a:lumOff val="3444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575587-A312-4DFC-96CD-1E676DD24836}">
      <dsp:nvSpPr>
        <dsp:cNvPr id="0" name=""/>
        <dsp:cNvSpPr/>
      </dsp:nvSpPr>
      <dsp:spPr>
        <a:xfrm>
          <a:off x="0" y="2384068"/>
          <a:ext cx="8001000" cy="794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rtl="0">
            <a:lnSpc>
              <a:spcPct val="90000"/>
            </a:lnSpc>
            <a:spcBef>
              <a:spcPct val="0"/>
            </a:spcBef>
            <a:spcAft>
              <a:spcPct val="35000"/>
            </a:spcAft>
            <a:buNone/>
          </a:pPr>
          <a:r>
            <a:rPr lang="en-US" sz="1800" kern="1200"/>
            <a:t>compare performance with objectives, </a:t>
          </a:r>
        </a:p>
      </dsp:txBody>
      <dsp:txXfrm>
        <a:off x="0" y="2384068"/>
        <a:ext cx="8001000" cy="794463"/>
      </dsp:txXfrm>
    </dsp:sp>
    <dsp:sp modelId="{8ABACDD6-9A8F-446D-8D50-20AF3648F4FB}">
      <dsp:nvSpPr>
        <dsp:cNvPr id="0" name=""/>
        <dsp:cNvSpPr/>
      </dsp:nvSpPr>
      <dsp:spPr>
        <a:xfrm>
          <a:off x="0" y="3178531"/>
          <a:ext cx="8001000" cy="0"/>
        </a:xfrm>
        <a:prstGeom prst="line">
          <a:avLst/>
        </a:prstGeom>
        <a:solidFill>
          <a:schemeClr val="accent6">
            <a:shade val="50000"/>
            <a:hueOff val="-395739"/>
            <a:satOff val="26383"/>
            <a:lumOff val="34444"/>
            <a:alphaOff val="0"/>
          </a:schemeClr>
        </a:solidFill>
        <a:ln w="25400" cap="flat" cmpd="sng" algn="ctr">
          <a:solidFill>
            <a:schemeClr val="accent6">
              <a:shade val="50000"/>
              <a:hueOff val="-395739"/>
              <a:satOff val="26383"/>
              <a:lumOff val="3444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73FF59-A934-44C3-AF26-0F469EDA5026}">
      <dsp:nvSpPr>
        <dsp:cNvPr id="0" name=""/>
        <dsp:cNvSpPr/>
      </dsp:nvSpPr>
      <dsp:spPr>
        <a:xfrm>
          <a:off x="0" y="3178531"/>
          <a:ext cx="8001000" cy="794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rtl="0">
            <a:lnSpc>
              <a:spcPct val="90000"/>
            </a:lnSpc>
            <a:spcBef>
              <a:spcPct val="0"/>
            </a:spcBef>
            <a:spcAft>
              <a:spcPct val="35000"/>
            </a:spcAft>
            <a:buNone/>
          </a:pPr>
          <a:r>
            <a:rPr lang="en-US" sz="1800" kern="1200" dirty="0"/>
            <a:t>determine reasons for deviation, </a:t>
          </a:r>
        </a:p>
      </dsp:txBody>
      <dsp:txXfrm>
        <a:off x="0" y="3178531"/>
        <a:ext cx="8001000" cy="794463"/>
      </dsp:txXfrm>
    </dsp:sp>
    <dsp:sp modelId="{BBFA0731-391F-40B0-8726-1D4947512D06}">
      <dsp:nvSpPr>
        <dsp:cNvPr id="0" name=""/>
        <dsp:cNvSpPr/>
      </dsp:nvSpPr>
      <dsp:spPr>
        <a:xfrm>
          <a:off x="0" y="3972994"/>
          <a:ext cx="8001000" cy="0"/>
        </a:xfrm>
        <a:prstGeom prst="line">
          <a:avLst/>
        </a:prstGeom>
        <a:solidFill>
          <a:schemeClr val="accent6">
            <a:shade val="50000"/>
            <a:hueOff val="-263826"/>
            <a:satOff val="17589"/>
            <a:lumOff val="22963"/>
            <a:alphaOff val="0"/>
          </a:schemeClr>
        </a:solidFill>
        <a:ln w="25400" cap="flat" cmpd="sng" algn="ctr">
          <a:solidFill>
            <a:schemeClr val="accent6">
              <a:shade val="50000"/>
              <a:hueOff val="-263826"/>
              <a:satOff val="17589"/>
              <a:lumOff val="2296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F783DD-7A07-4EE1-8FDF-44B7E6107BE0}">
      <dsp:nvSpPr>
        <dsp:cNvPr id="0" name=""/>
        <dsp:cNvSpPr/>
      </dsp:nvSpPr>
      <dsp:spPr>
        <a:xfrm>
          <a:off x="0" y="3972994"/>
          <a:ext cx="8001000" cy="794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rtl="0">
            <a:lnSpc>
              <a:spcPct val="90000"/>
            </a:lnSpc>
            <a:spcBef>
              <a:spcPct val="0"/>
            </a:spcBef>
            <a:spcAft>
              <a:spcPct val="35000"/>
            </a:spcAft>
            <a:buNone/>
          </a:pPr>
          <a:r>
            <a:rPr lang="en-US" sz="1800" kern="1200"/>
            <a:t>take corrective action. </a:t>
          </a:r>
        </a:p>
      </dsp:txBody>
      <dsp:txXfrm>
        <a:off x="0" y="3972994"/>
        <a:ext cx="8001000" cy="794463"/>
      </dsp:txXfrm>
    </dsp:sp>
    <dsp:sp modelId="{A1CA6710-51CA-4CBD-91E1-1A27DC23449D}">
      <dsp:nvSpPr>
        <dsp:cNvPr id="0" name=""/>
        <dsp:cNvSpPr/>
      </dsp:nvSpPr>
      <dsp:spPr>
        <a:xfrm>
          <a:off x="0" y="4767457"/>
          <a:ext cx="8001000" cy="0"/>
        </a:xfrm>
        <a:prstGeom prst="line">
          <a:avLst/>
        </a:prstGeom>
        <a:solidFill>
          <a:schemeClr val="accent6">
            <a:shade val="50000"/>
            <a:hueOff val="-131913"/>
            <a:satOff val="8794"/>
            <a:lumOff val="11481"/>
            <a:alphaOff val="0"/>
          </a:schemeClr>
        </a:solidFill>
        <a:ln w="25400" cap="flat" cmpd="sng" algn="ctr">
          <a:solidFill>
            <a:schemeClr val="accent6">
              <a:shade val="50000"/>
              <a:hueOff val="-131913"/>
              <a:satOff val="8794"/>
              <a:lumOff val="1148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E1CE68-DDD0-4FC3-B3F9-91C591999C32}">
      <dsp:nvSpPr>
        <dsp:cNvPr id="0" name=""/>
        <dsp:cNvSpPr/>
      </dsp:nvSpPr>
      <dsp:spPr>
        <a:xfrm>
          <a:off x="0" y="4767457"/>
          <a:ext cx="8001000" cy="794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rtl="0">
            <a:lnSpc>
              <a:spcPct val="90000"/>
            </a:lnSpc>
            <a:spcBef>
              <a:spcPct val="0"/>
            </a:spcBef>
            <a:spcAft>
              <a:spcPct val="35000"/>
            </a:spcAft>
            <a:buNone/>
          </a:pPr>
          <a:r>
            <a:rPr lang="en-US" sz="1800" kern="1200" dirty="0"/>
            <a:t>Management’s job is to ensure that performance is maintained or, if below expectations, improved.</a:t>
          </a:r>
        </a:p>
      </dsp:txBody>
      <dsp:txXfrm>
        <a:off x="0" y="4767457"/>
        <a:ext cx="8001000" cy="794463"/>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8CF6F2-6765-4ECB-ADB6-C8DCB0DCCCAE}">
      <dsp:nvSpPr>
        <dsp:cNvPr id="0" name=""/>
        <dsp:cNvSpPr/>
      </dsp:nvSpPr>
      <dsp:spPr>
        <a:xfrm>
          <a:off x="0" y="1211580"/>
          <a:ext cx="8001000" cy="1615440"/>
        </a:xfrm>
        <a:prstGeom prst="notchedRightArrow">
          <a:avLst/>
        </a:prstGeom>
        <a:solidFill>
          <a:srgbClr val="92D050"/>
        </a:solidFill>
        <a:ln>
          <a:noFill/>
        </a:ln>
        <a:effectLst/>
      </dsp:spPr>
      <dsp:style>
        <a:lnRef idx="0">
          <a:scrgbClr r="0" g="0" b="0"/>
        </a:lnRef>
        <a:fillRef idx="1">
          <a:scrgbClr r="0" g="0" b="0"/>
        </a:fillRef>
        <a:effectRef idx="0">
          <a:scrgbClr r="0" g="0" b="0"/>
        </a:effectRef>
        <a:fontRef idx="minor"/>
      </dsp:style>
    </dsp:sp>
    <dsp:sp modelId="{C2169905-E887-44E0-8695-5C4E4BD4B7C0}">
      <dsp:nvSpPr>
        <dsp:cNvPr id="0" name=""/>
        <dsp:cNvSpPr/>
      </dsp:nvSpPr>
      <dsp:spPr>
        <a:xfrm>
          <a:off x="1771" y="0"/>
          <a:ext cx="4107263" cy="1615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rtl="0">
            <a:lnSpc>
              <a:spcPct val="90000"/>
            </a:lnSpc>
            <a:spcBef>
              <a:spcPct val="0"/>
            </a:spcBef>
            <a:spcAft>
              <a:spcPct val="35000"/>
            </a:spcAft>
            <a:buNone/>
          </a:pPr>
          <a:r>
            <a:rPr lang="en-US" sz="1600" kern="1200" dirty="0"/>
            <a:t>Stakeholders, including insurers, state and federal governments, and consumer advocacy groups, are expecting, and in many cases demanding, acceptable levels of performance in health care organizations. </a:t>
          </a:r>
        </a:p>
      </dsp:txBody>
      <dsp:txXfrm>
        <a:off x="1771" y="0"/>
        <a:ext cx="4107263" cy="1615440"/>
      </dsp:txXfrm>
    </dsp:sp>
    <dsp:sp modelId="{0E4D5C46-24DE-4D1F-B981-A05172FF9A91}">
      <dsp:nvSpPr>
        <dsp:cNvPr id="0" name=""/>
        <dsp:cNvSpPr/>
      </dsp:nvSpPr>
      <dsp:spPr>
        <a:xfrm>
          <a:off x="1853473" y="1817370"/>
          <a:ext cx="403860" cy="4038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6515EC-DB22-4513-975E-C7730F114E7C}">
      <dsp:nvSpPr>
        <dsp:cNvPr id="0" name=""/>
        <dsp:cNvSpPr/>
      </dsp:nvSpPr>
      <dsp:spPr>
        <a:xfrm>
          <a:off x="4256182" y="2423160"/>
          <a:ext cx="2942945" cy="1615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rtl="0">
            <a:lnSpc>
              <a:spcPct val="90000"/>
            </a:lnSpc>
            <a:spcBef>
              <a:spcPct val="0"/>
            </a:spcBef>
            <a:spcAft>
              <a:spcPct val="35000"/>
            </a:spcAft>
            <a:buNone/>
          </a:pPr>
          <a:r>
            <a:rPr lang="en-US" sz="1600" kern="1200" dirty="0"/>
            <a:t>These groups want to make sure that services are provided in a safe, convenient, low-cost, and high-quality environment. </a:t>
          </a:r>
        </a:p>
      </dsp:txBody>
      <dsp:txXfrm>
        <a:off x="4256182" y="2423160"/>
        <a:ext cx="2942945" cy="1615440"/>
      </dsp:txXfrm>
    </dsp:sp>
    <dsp:sp modelId="{34FF96AF-AA20-4CE5-AE29-61724001461C}">
      <dsp:nvSpPr>
        <dsp:cNvPr id="0" name=""/>
        <dsp:cNvSpPr/>
      </dsp:nvSpPr>
      <dsp:spPr>
        <a:xfrm>
          <a:off x="5525725" y="1817370"/>
          <a:ext cx="403860" cy="4038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85FBA2-6DF4-46C7-A8EA-C283D13A59A8}">
      <dsp:nvSpPr>
        <dsp:cNvPr id="0" name=""/>
        <dsp:cNvSpPr/>
      </dsp:nvSpPr>
      <dsp:spPr>
        <a:xfrm>
          <a:off x="0" y="26068"/>
          <a:ext cx="8458200" cy="93846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rtl="0">
            <a:lnSpc>
              <a:spcPct val="90000"/>
            </a:lnSpc>
            <a:spcBef>
              <a:spcPct val="0"/>
            </a:spcBef>
            <a:spcAft>
              <a:spcPct val="35000"/>
            </a:spcAft>
            <a:buNone/>
          </a:pPr>
          <a:r>
            <a:rPr lang="en-US" sz="1800" b="1" kern="1200"/>
            <a:t>Leadership Development </a:t>
          </a:r>
          <a:r>
            <a:rPr lang="en-US" sz="1800" kern="1200"/>
            <a:t>is defined as educational interventions and skill-building activities designed to improve the leadership capabilities of individuals. </a:t>
          </a:r>
        </a:p>
      </dsp:txBody>
      <dsp:txXfrm>
        <a:off x="45812" y="71880"/>
        <a:ext cx="8366576" cy="846839"/>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B2A283-A5D2-4610-9945-CDB3FDB1A035}">
      <dsp:nvSpPr>
        <dsp:cNvPr id="0" name=""/>
        <dsp:cNvSpPr/>
      </dsp:nvSpPr>
      <dsp:spPr>
        <a:xfrm>
          <a:off x="0" y="182767"/>
          <a:ext cx="8458200" cy="995085"/>
        </a:xfrm>
        <a:prstGeom prst="roundRect">
          <a:avLst/>
        </a:prstGeom>
        <a:solidFill>
          <a:schemeClr val="accent3">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rtl="0">
            <a:lnSpc>
              <a:spcPct val="90000"/>
            </a:lnSpc>
            <a:spcBef>
              <a:spcPct val="0"/>
            </a:spcBef>
            <a:spcAft>
              <a:spcPct val="35000"/>
            </a:spcAft>
            <a:buNone/>
          </a:pPr>
          <a:r>
            <a:rPr lang="en-US" sz="1800" b="1" kern="1200" dirty="0"/>
            <a:t>In order to embrace leadership development, managers provide technical and psychological support to the staff through a range of leadership development activities:</a:t>
          </a:r>
          <a:endParaRPr lang="en-US" sz="1800" kern="1200" dirty="0"/>
        </a:p>
      </dsp:txBody>
      <dsp:txXfrm>
        <a:off x="48576" y="231343"/>
        <a:ext cx="8361048" cy="897933"/>
      </dsp:txXfrm>
    </dsp:sp>
    <dsp:sp modelId="{AE21CF35-6A16-4AD5-B695-F7CAC8BE2E0B}">
      <dsp:nvSpPr>
        <dsp:cNvPr id="0" name=""/>
        <dsp:cNvSpPr/>
      </dsp:nvSpPr>
      <dsp:spPr>
        <a:xfrm>
          <a:off x="0" y="1177852"/>
          <a:ext cx="8458200" cy="4582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8548" tIns="34290" rIns="192024" bIns="34290" numCol="1" spcCol="1270" anchor="t" anchorCtr="0">
          <a:noAutofit/>
        </a:bodyPr>
        <a:lstStyle/>
        <a:p>
          <a:pPr marL="228600" lvl="1" indent="-228600" algn="just" defTabSz="933450" rtl="0">
            <a:lnSpc>
              <a:spcPct val="90000"/>
            </a:lnSpc>
            <a:spcBef>
              <a:spcPct val="0"/>
            </a:spcBef>
            <a:spcAft>
              <a:spcPct val="20000"/>
            </a:spcAft>
            <a:buChar char="•"/>
          </a:pPr>
          <a:endParaRPr lang="en-US" sz="2100" kern="1200"/>
        </a:p>
        <a:p>
          <a:pPr marL="228600" lvl="1" indent="-228600" algn="just" defTabSz="933450" rtl="0">
            <a:lnSpc>
              <a:spcPct val="90000"/>
            </a:lnSpc>
            <a:spcBef>
              <a:spcPct val="0"/>
            </a:spcBef>
            <a:spcAft>
              <a:spcPct val="20000"/>
            </a:spcAft>
            <a:buChar char="•"/>
          </a:pPr>
          <a:r>
            <a:rPr lang="en-US" sz="2100" b="1" kern="1200" dirty="0"/>
            <a:t>Leadership development program</a:t>
          </a:r>
          <a:r>
            <a:rPr lang="en-US" sz="2100" kern="1200" dirty="0"/>
            <a:t>: (structured learning and competency-based assessment).</a:t>
          </a:r>
        </a:p>
        <a:p>
          <a:pPr marL="228600" lvl="1" indent="-228600" algn="just" defTabSz="933450" rtl="0">
            <a:lnSpc>
              <a:spcPct val="90000"/>
            </a:lnSpc>
            <a:spcBef>
              <a:spcPct val="0"/>
            </a:spcBef>
            <a:spcAft>
              <a:spcPct val="20000"/>
            </a:spcAft>
            <a:buChar char="•"/>
          </a:pPr>
          <a:r>
            <a:rPr lang="en-US" sz="2100" b="1" kern="1200"/>
            <a:t>Courses on leadership and management</a:t>
          </a:r>
          <a:r>
            <a:rPr lang="en-US" sz="2100" kern="1200"/>
            <a:t>: (Didactic training through specific courses offered face-to-face, online, or in hybrid form).</a:t>
          </a:r>
        </a:p>
        <a:p>
          <a:pPr marL="228600" lvl="1" indent="-228600" algn="just" defTabSz="933450" rtl="0">
            <a:lnSpc>
              <a:spcPct val="90000"/>
            </a:lnSpc>
            <a:spcBef>
              <a:spcPct val="0"/>
            </a:spcBef>
            <a:spcAft>
              <a:spcPct val="20000"/>
            </a:spcAft>
            <a:buChar char="•"/>
          </a:pPr>
          <a:r>
            <a:rPr lang="en-US" sz="2100" b="1" kern="1200"/>
            <a:t>Mentoring: (</a:t>
          </a:r>
          <a:r>
            <a:rPr lang="en-US" sz="2100" kern="1200"/>
            <a:t>Formal methods used by the organization for matching aspiring leaders with mid-level and senior executives to assist in their learning and personal growth). </a:t>
          </a:r>
        </a:p>
        <a:p>
          <a:pPr marL="228600" lvl="1" indent="-228600" algn="just" defTabSz="933450" rtl="0">
            <a:lnSpc>
              <a:spcPct val="90000"/>
            </a:lnSpc>
            <a:spcBef>
              <a:spcPct val="0"/>
            </a:spcBef>
            <a:spcAft>
              <a:spcPct val="20000"/>
            </a:spcAft>
            <a:buChar char="•"/>
          </a:pPr>
          <a:r>
            <a:rPr lang="en-US" sz="2100" b="1" kern="1200"/>
            <a:t>Personal development coaching: </a:t>
          </a:r>
          <a:r>
            <a:rPr lang="en-US" sz="2100" kern="1200"/>
            <a:t>(improving performance by shaping attitudes and behavior and focusing on personal skills development). </a:t>
          </a:r>
        </a:p>
        <a:p>
          <a:pPr marL="228600" lvl="1" indent="-228600" algn="just" defTabSz="933450" rtl="0">
            <a:lnSpc>
              <a:spcPct val="90000"/>
            </a:lnSpc>
            <a:spcBef>
              <a:spcPct val="0"/>
            </a:spcBef>
            <a:spcAft>
              <a:spcPct val="20000"/>
            </a:spcAft>
            <a:buChar char="•"/>
          </a:pPr>
          <a:r>
            <a:rPr lang="en-US" sz="2100" b="1" kern="1200"/>
            <a:t>Job enlargement: (</a:t>
          </a:r>
          <a:r>
            <a:rPr lang="en-US" sz="2100" kern="1200"/>
            <a:t>offering of expanded responsibilities, developmental assignments, and special projects to individuals to cultivate leadership skills for advancement). </a:t>
          </a:r>
        </a:p>
        <a:p>
          <a:pPr marL="228600" lvl="1" indent="-228600" algn="just" defTabSz="933450" rtl="0">
            <a:lnSpc>
              <a:spcPct val="90000"/>
            </a:lnSpc>
            <a:spcBef>
              <a:spcPct val="0"/>
            </a:spcBef>
            <a:spcAft>
              <a:spcPct val="20000"/>
            </a:spcAft>
            <a:buChar char="•"/>
          </a:pPr>
          <a:r>
            <a:rPr lang="en-US" sz="2100" b="1" kern="1200"/>
            <a:t>360-degree performance feedback: </a:t>
          </a:r>
          <a:endParaRPr lang="en-US" sz="2100" kern="1200"/>
        </a:p>
      </dsp:txBody>
      <dsp:txXfrm>
        <a:off x="0" y="1177852"/>
        <a:ext cx="8458200" cy="4582979"/>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318365-6DF3-48DF-9AC9-ED6A796056D5}">
      <dsp:nvSpPr>
        <dsp:cNvPr id="0" name=""/>
        <dsp:cNvSpPr/>
      </dsp:nvSpPr>
      <dsp:spPr>
        <a:xfrm>
          <a:off x="0" y="161269"/>
          <a:ext cx="4648200" cy="115478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just" defTabSz="933450" rtl="0">
            <a:lnSpc>
              <a:spcPct val="90000"/>
            </a:lnSpc>
            <a:spcBef>
              <a:spcPct val="0"/>
            </a:spcBef>
            <a:spcAft>
              <a:spcPct val="35000"/>
            </a:spcAft>
            <a:buNone/>
          </a:pPr>
          <a:r>
            <a:rPr lang="en-US" sz="2100" kern="1200" dirty="0"/>
            <a:t>one of the key drawbacks to leadership development programs is the cost of developing and operating the programs.</a:t>
          </a:r>
        </a:p>
      </dsp:txBody>
      <dsp:txXfrm>
        <a:off x="56372" y="217641"/>
        <a:ext cx="4535456" cy="1042045"/>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E231D7-BCD2-43EF-8808-CF5FDAB27D79}">
      <dsp:nvSpPr>
        <dsp:cNvPr id="0" name=""/>
        <dsp:cNvSpPr/>
      </dsp:nvSpPr>
      <dsp:spPr>
        <a:xfrm>
          <a:off x="0" y="28972"/>
          <a:ext cx="7924800" cy="55165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b="1" kern="1200" dirty="0"/>
            <a:t>Role Of The Manager In Innovation And Change Management</a:t>
          </a:r>
          <a:endParaRPr lang="en-US" sz="2300" kern="1200" dirty="0"/>
        </a:p>
      </dsp:txBody>
      <dsp:txXfrm>
        <a:off x="26930" y="55902"/>
        <a:ext cx="7870940" cy="497795"/>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1A0651-209E-46F5-AFF4-2F477C12F629}">
      <dsp:nvSpPr>
        <dsp:cNvPr id="0" name=""/>
        <dsp:cNvSpPr/>
      </dsp:nvSpPr>
      <dsp:spPr>
        <a:xfrm rot="5400000">
          <a:off x="3688080" y="-167640"/>
          <a:ext cx="4023360" cy="5364480"/>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a:t>Lack of an innovation culture that supports idea generation,</a:t>
          </a:r>
        </a:p>
        <a:p>
          <a:pPr marL="228600" lvl="1" indent="-228600" algn="l" defTabSz="889000" rtl="0">
            <a:lnSpc>
              <a:spcPct val="90000"/>
            </a:lnSpc>
            <a:spcBef>
              <a:spcPct val="0"/>
            </a:spcBef>
            <a:spcAft>
              <a:spcPct val="15000"/>
            </a:spcAft>
            <a:buChar char="•"/>
          </a:pPr>
          <a:r>
            <a:rPr lang="en-US" sz="2000" kern="1200"/>
            <a:t>Lack of leadership in innovation efforts, </a:t>
          </a:r>
        </a:p>
        <a:p>
          <a:pPr marL="228600" lvl="1" indent="-228600" algn="l" defTabSz="889000" rtl="0">
            <a:lnSpc>
              <a:spcPct val="90000"/>
            </a:lnSpc>
            <a:spcBef>
              <a:spcPct val="0"/>
            </a:spcBef>
            <a:spcAft>
              <a:spcPct val="15000"/>
            </a:spcAft>
            <a:buChar char="•"/>
          </a:pPr>
          <a:r>
            <a:rPr lang="en-US" sz="2000" kern="1200"/>
            <a:t>High costs of making innovative changes ,</a:t>
          </a:r>
        </a:p>
        <a:p>
          <a:pPr marL="228600" lvl="1" indent="-228600" algn="l" defTabSz="889000" rtl="0">
            <a:lnSpc>
              <a:spcPct val="90000"/>
            </a:lnSpc>
            <a:spcBef>
              <a:spcPct val="0"/>
            </a:spcBef>
            <a:spcAft>
              <a:spcPct val="15000"/>
            </a:spcAft>
            <a:buChar char="•"/>
          </a:pPr>
          <a:r>
            <a:rPr lang="en-US" sz="2000" kern="1200"/>
            <a:t>Formal rules and regulations, professional standards, and administrative policies may all work against innovation, </a:t>
          </a:r>
        </a:p>
        <a:p>
          <a:pPr marL="228600" lvl="1" indent="-228600" algn="l" defTabSz="889000" rtl="0">
            <a:lnSpc>
              <a:spcPct val="90000"/>
            </a:lnSpc>
            <a:spcBef>
              <a:spcPct val="0"/>
            </a:spcBef>
            <a:spcAft>
              <a:spcPct val="15000"/>
            </a:spcAft>
            <a:buChar char="•"/>
          </a:pPr>
          <a:r>
            <a:rPr lang="en-US" sz="2000" kern="1200"/>
            <a:t>Daily priorities and inertia reflecting the status quo that cause managers to focus on routines and day-to-day tasks limit staff ability to be creative, engage in discovery, and generate ideas. </a:t>
          </a:r>
        </a:p>
      </dsp:txBody>
      <dsp:txXfrm rot="-5400000">
        <a:off x="3017520" y="699324"/>
        <a:ext cx="5168076" cy="3630552"/>
      </dsp:txXfrm>
    </dsp:sp>
    <dsp:sp modelId="{470F20A5-9DAE-4A00-A863-A8863C9CAB92}">
      <dsp:nvSpPr>
        <dsp:cNvPr id="0" name=""/>
        <dsp:cNvSpPr/>
      </dsp:nvSpPr>
      <dsp:spPr>
        <a:xfrm>
          <a:off x="0" y="0"/>
          <a:ext cx="3017520" cy="5029199"/>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en-US" sz="1800" b="1" kern="1200" dirty="0"/>
            <a:t>Several barriers to innovation have been identified. These barriers include;</a:t>
          </a:r>
          <a:endParaRPr lang="en-US" sz="1800" kern="1200" dirty="0"/>
        </a:p>
      </dsp:txBody>
      <dsp:txXfrm>
        <a:off x="147303" y="147303"/>
        <a:ext cx="2722914" cy="4734593"/>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DDE194-CE0A-4CDE-A440-92C61D889FA9}">
      <dsp:nvSpPr>
        <dsp:cNvPr id="0" name=""/>
        <dsp:cNvSpPr/>
      </dsp:nvSpPr>
      <dsp:spPr>
        <a:xfrm>
          <a:off x="0" y="27299"/>
          <a:ext cx="8077200" cy="22651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just" defTabSz="977900" rtl="0">
            <a:lnSpc>
              <a:spcPct val="90000"/>
            </a:lnSpc>
            <a:spcBef>
              <a:spcPct val="0"/>
            </a:spcBef>
            <a:spcAft>
              <a:spcPct val="35000"/>
            </a:spcAft>
            <a:buNone/>
          </a:pPr>
          <a:r>
            <a:rPr lang="en-US" sz="2200" kern="1200"/>
            <a:t>A study of high-performing health organizations found various practices are used to develop leaders internally, including talent reviews to identify candidates for upward movement, career development planning, job rotations, and developmental assignments (McHugh, Garman, McAlearney, Song, &amp; Harrison, 2010). </a:t>
          </a:r>
        </a:p>
      </dsp:txBody>
      <dsp:txXfrm>
        <a:off x="110574" y="137873"/>
        <a:ext cx="7856052" cy="2043972"/>
      </dsp:txXfrm>
    </dsp:sp>
    <dsp:sp modelId="{269E7221-40A3-4DF5-ABB0-45B9E8ECF3F5}">
      <dsp:nvSpPr>
        <dsp:cNvPr id="0" name=""/>
        <dsp:cNvSpPr/>
      </dsp:nvSpPr>
      <dsp:spPr>
        <a:xfrm>
          <a:off x="0" y="2355780"/>
          <a:ext cx="8077200" cy="2265120"/>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just" defTabSz="977900" rtl="0">
            <a:lnSpc>
              <a:spcPct val="90000"/>
            </a:lnSpc>
            <a:spcBef>
              <a:spcPct val="0"/>
            </a:spcBef>
            <a:spcAft>
              <a:spcPct val="35000"/>
            </a:spcAft>
            <a:buNone/>
          </a:pPr>
          <a:r>
            <a:rPr lang="en-US" sz="2200" kern="1200"/>
            <a:t>A study of U.S. health systems found about half of health systems offered a leadership development program and also found that leadership development initiatives helped the systems focus on employee growth and development and improved employee retention (McAlearney, 2010).</a:t>
          </a:r>
        </a:p>
      </dsp:txBody>
      <dsp:txXfrm>
        <a:off x="110574" y="2466354"/>
        <a:ext cx="7856052" cy="20439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EAEB46-C706-4D99-85B5-5F945BF342B7}">
      <dsp:nvSpPr>
        <dsp:cNvPr id="0" name=""/>
        <dsp:cNvSpPr/>
      </dsp:nvSpPr>
      <dsp:spPr>
        <a:xfrm>
          <a:off x="6295" y="287758"/>
          <a:ext cx="3763267" cy="1505307"/>
        </a:xfrm>
        <a:prstGeom prst="chevron">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rtl="0">
            <a:lnSpc>
              <a:spcPct val="90000"/>
            </a:lnSpc>
            <a:spcBef>
              <a:spcPct val="0"/>
            </a:spcBef>
            <a:spcAft>
              <a:spcPct val="35000"/>
            </a:spcAft>
            <a:buNone/>
          </a:pPr>
          <a:r>
            <a:rPr lang="it-IT" sz="2400" b="1" kern="1200" dirty="0">
              <a:effectLst/>
              <a:latin typeface="Arial"/>
              <a:ea typeface="Times New Roman"/>
              <a:cs typeface="Arial"/>
            </a:rPr>
            <a:t>Important Competencies For Managers</a:t>
          </a:r>
          <a:endParaRPr lang="en-US" sz="2400" b="1" kern="1200" dirty="0"/>
        </a:p>
      </dsp:txBody>
      <dsp:txXfrm>
        <a:off x="758949" y="287758"/>
        <a:ext cx="2257960" cy="1505307"/>
      </dsp:txXfrm>
    </dsp:sp>
    <dsp:sp modelId="{DAB0C8CA-73F3-4E4E-AB20-34C24273C975}">
      <dsp:nvSpPr>
        <dsp:cNvPr id="0" name=""/>
        <dsp:cNvSpPr/>
      </dsp:nvSpPr>
      <dsp:spPr>
        <a:xfrm>
          <a:off x="3393236" y="287758"/>
          <a:ext cx="3763267" cy="1505307"/>
        </a:xfrm>
        <a:prstGeom prst="chevron">
          <a:avLst/>
        </a:prstGeom>
        <a:solidFill>
          <a:schemeClr val="accent1">
            <a:shade val="80000"/>
            <a:hueOff val="306246"/>
            <a:satOff val="-4392"/>
            <a:lumOff val="256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rtl="0">
            <a:lnSpc>
              <a:spcPct val="90000"/>
            </a:lnSpc>
            <a:spcBef>
              <a:spcPct val="0"/>
            </a:spcBef>
            <a:spcAft>
              <a:spcPct val="35000"/>
            </a:spcAft>
            <a:buNone/>
          </a:pPr>
          <a:r>
            <a:rPr lang="it-IT" sz="2800" b="1" kern="1200" dirty="0"/>
            <a:t>Planning</a:t>
          </a:r>
          <a:endParaRPr lang="en-US" sz="2800" b="1" kern="1200" dirty="0"/>
        </a:p>
      </dsp:txBody>
      <dsp:txXfrm>
        <a:off x="4145890" y="287758"/>
        <a:ext cx="2257960" cy="15053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4CD2B2-A6BC-4A1B-8B71-1BF460472F23}">
      <dsp:nvSpPr>
        <dsp:cNvPr id="0" name=""/>
        <dsp:cNvSpPr/>
      </dsp:nvSpPr>
      <dsp:spPr>
        <a:xfrm>
          <a:off x="0" y="5279"/>
          <a:ext cx="3276600" cy="59904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b="1" kern="1200"/>
            <a:t> Learning Objectives</a:t>
          </a:r>
          <a:endParaRPr lang="en-US" sz="2400" b="1" kern="1200" dirty="0"/>
        </a:p>
      </dsp:txBody>
      <dsp:txXfrm>
        <a:off x="29243" y="34522"/>
        <a:ext cx="3218114" cy="5405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219D5C-8DB5-4258-91E6-24C0C224A1FB}">
      <dsp:nvSpPr>
        <dsp:cNvPr id="0" name=""/>
        <dsp:cNvSpPr/>
      </dsp:nvSpPr>
      <dsp:spPr>
        <a:xfrm>
          <a:off x="0" y="7559"/>
          <a:ext cx="7772400" cy="73008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b="1" kern="1200"/>
            <a:t>By the end of this chapter, the student will be able to:</a:t>
          </a:r>
        </a:p>
      </dsp:txBody>
      <dsp:txXfrm>
        <a:off x="35640" y="43199"/>
        <a:ext cx="7701120" cy="658800"/>
      </dsp:txXfrm>
    </dsp:sp>
    <dsp:sp modelId="{3D25CCC0-A092-4A6B-AA10-55E52E35307D}">
      <dsp:nvSpPr>
        <dsp:cNvPr id="0" name=""/>
        <dsp:cNvSpPr/>
      </dsp:nvSpPr>
      <dsp:spPr>
        <a:xfrm>
          <a:off x="0" y="849959"/>
          <a:ext cx="7772400" cy="730080"/>
        </a:xfrm>
        <a:prstGeom prst="roundRect">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b="1" kern="1200" dirty="0"/>
            <a:t>-Define healthcare management and the role of the health care manager;</a:t>
          </a:r>
        </a:p>
      </dsp:txBody>
      <dsp:txXfrm>
        <a:off x="35640" y="885599"/>
        <a:ext cx="7701120" cy="658800"/>
      </dsp:txXfrm>
    </dsp:sp>
    <dsp:sp modelId="{ABF7DE8E-B76B-4AAD-90CE-0075B54234B5}">
      <dsp:nvSpPr>
        <dsp:cNvPr id="0" name=""/>
        <dsp:cNvSpPr/>
      </dsp:nvSpPr>
      <dsp:spPr>
        <a:xfrm>
          <a:off x="0" y="1692359"/>
          <a:ext cx="7772400" cy="730080"/>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b="1" kern="1200" dirty="0"/>
            <a:t>-Differentiate among the functions, roles, and responsibilities of health care managers;</a:t>
          </a:r>
        </a:p>
      </dsp:txBody>
      <dsp:txXfrm>
        <a:off x="35640" y="1727999"/>
        <a:ext cx="7701120" cy="658800"/>
      </dsp:txXfrm>
    </dsp:sp>
    <dsp:sp modelId="{E896FDB6-D5D8-471E-A78B-722C38106DF6}">
      <dsp:nvSpPr>
        <dsp:cNvPr id="0" name=""/>
        <dsp:cNvSpPr/>
      </dsp:nvSpPr>
      <dsp:spPr>
        <a:xfrm>
          <a:off x="0" y="2534759"/>
          <a:ext cx="7772400" cy="730080"/>
        </a:xfrm>
        <a:prstGeom prst="roundRect">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b="1" kern="1200" dirty="0"/>
            <a:t>-Compare and contrast the key competencies of health care managers; </a:t>
          </a:r>
        </a:p>
      </dsp:txBody>
      <dsp:txXfrm>
        <a:off x="35640" y="2570399"/>
        <a:ext cx="7701120" cy="658800"/>
      </dsp:txXfrm>
    </dsp:sp>
    <dsp:sp modelId="{7ACB5E9D-67FA-4DD1-AD60-42A4BD1FF19C}">
      <dsp:nvSpPr>
        <dsp:cNvPr id="0" name=""/>
        <dsp:cNvSpPr/>
      </dsp:nvSpPr>
      <dsp:spPr>
        <a:xfrm>
          <a:off x="0" y="3377159"/>
          <a:ext cx="7772400" cy="73008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b="1" kern="1200" dirty="0"/>
            <a:t>-Identify current areas of research in health care management.</a:t>
          </a:r>
        </a:p>
      </dsp:txBody>
      <dsp:txXfrm>
        <a:off x="35640" y="3412799"/>
        <a:ext cx="7701120" cy="6588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F09937-FFE6-4999-8339-251CC65CE34D}">
      <dsp:nvSpPr>
        <dsp:cNvPr id="0" name=""/>
        <dsp:cNvSpPr/>
      </dsp:nvSpPr>
      <dsp:spPr>
        <a:xfrm>
          <a:off x="0" y="1599"/>
          <a:ext cx="7924800" cy="0"/>
        </a:xfrm>
        <a:prstGeom prst="line">
          <a:avLst/>
        </a:prstGeom>
        <a:solidFill>
          <a:schemeClr val="accent2">
            <a:shade val="8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07C1A4-85B6-4B06-A979-1083DADC2F00}">
      <dsp:nvSpPr>
        <dsp:cNvPr id="0" name=""/>
        <dsp:cNvSpPr/>
      </dsp:nvSpPr>
      <dsp:spPr>
        <a:xfrm>
          <a:off x="0" y="1599"/>
          <a:ext cx="7924800" cy="1091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889000" rtl="0">
            <a:lnSpc>
              <a:spcPct val="90000"/>
            </a:lnSpc>
            <a:spcBef>
              <a:spcPct val="0"/>
            </a:spcBef>
            <a:spcAft>
              <a:spcPct val="35000"/>
            </a:spcAft>
            <a:buNone/>
          </a:pPr>
          <a:r>
            <a:rPr lang="en-US" sz="2000" kern="1200" dirty="0"/>
            <a:t>Health care management is a growing profession with increasing opportunities in both direct care and non–direct care settings. </a:t>
          </a:r>
        </a:p>
      </dsp:txBody>
      <dsp:txXfrm>
        <a:off x="0" y="1599"/>
        <a:ext cx="7924800" cy="1091133"/>
      </dsp:txXfrm>
    </dsp:sp>
    <dsp:sp modelId="{DD52C240-057E-488F-849B-DF8EC2C652FA}">
      <dsp:nvSpPr>
        <dsp:cNvPr id="0" name=""/>
        <dsp:cNvSpPr/>
      </dsp:nvSpPr>
      <dsp:spPr>
        <a:xfrm>
          <a:off x="0" y="1092733"/>
          <a:ext cx="7924800" cy="0"/>
        </a:xfrm>
        <a:prstGeom prst="line">
          <a:avLst/>
        </a:prstGeom>
        <a:solidFill>
          <a:schemeClr val="accent2">
            <a:shade val="80000"/>
            <a:hueOff val="-17936"/>
            <a:satOff val="-2012"/>
            <a:lumOff val="12840"/>
            <a:alphaOff val="0"/>
          </a:schemeClr>
        </a:solidFill>
        <a:ln w="25400" cap="flat" cmpd="sng" algn="ctr">
          <a:solidFill>
            <a:schemeClr val="accent2">
              <a:shade val="80000"/>
              <a:hueOff val="-17936"/>
              <a:satOff val="-2012"/>
              <a:lumOff val="1284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4888B7-13BD-439A-95F3-4A6122F56DAB}">
      <dsp:nvSpPr>
        <dsp:cNvPr id="0" name=""/>
        <dsp:cNvSpPr/>
      </dsp:nvSpPr>
      <dsp:spPr>
        <a:xfrm>
          <a:off x="0" y="1092733"/>
          <a:ext cx="7924800" cy="1091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889000" rtl="0">
            <a:lnSpc>
              <a:spcPct val="90000"/>
            </a:lnSpc>
            <a:spcBef>
              <a:spcPct val="0"/>
            </a:spcBef>
            <a:spcAft>
              <a:spcPct val="35000"/>
            </a:spcAft>
            <a:buNone/>
          </a:pPr>
          <a:r>
            <a:rPr lang="en-US" sz="2000" b="1" kern="1200" dirty="0"/>
            <a:t>Direct care settings </a:t>
          </a:r>
          <a:r>
            <a:rPr lang="en-US" sz="2000" kern="1200" dirty="0"/>
            <a:t>are those organizations that provide care directly to a patient, resident or client who seeks services from the organization. </a:t>
          </a:r>
        </a:p>
      </dsp:txBody>
      <dsp:txXfrm>
        <a:off x="0" y="1092733"/>
        <a:ext cx="7924800" cy="1091133"/>
      </dsp:txXfrm>
    </dsp:sp>
    <dsp:sp modelId="{B55E5D7B-8D11-4DA6-8395-4B16995ADA66}">
      <dsp:nvSpPr>
        <dsp:cNvPr id="0" name=""/>
        <dsp:cNvSpPr/>
      </dsp:nvSpPr>
      <dsp:spPr>
        <a:xfrm>
          <a:off x="0" y="2183866"/>
          <a:ext cx="7924800" cy="0"/>
        </a:xfrm>
        <a:prstGeom prst="line">
          <a:avLst/>
        </a:prstGeom>
        <a:solidFill>
          <a:schemeClr val="accent2">
            <a:shade val="80000"/>
            <a:hueOff val="-35872"/>
            <a:satOff val="-4024"/>
            <a:lumOff val="25680"/>
            <a:alphaOff val="0"/>
          </a:schemeClr>
        </a:solidFill>
        <a:ln w="25400" cap="flat" cmpd="sng" algn="ctr">
          <a:solidFill>
            <a:schemeClr val="accent2">
              <a:shade val="80000"/>
              <a:hueOff val="-35872"/>
              <a:satOff val="-4024"/>
              <a:lumOff val="2568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63A513-7042-49DE-BEDB-018FC6931B4F}">
      <dsp:nvSpPr>
        <dsp:cNvPr id="0" name=""/>
        <dsp:cNvSpPr/>
      </dsp:nvSpPr>
      <dsp:spPr>
        <a:xfrm>
          <a:off x="0" y="2183866"/>
          <a:ext cx="7924800" cy="1091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889000" rtl="0">
            <a:lnSpc>
              <a:spcPct val="90000"/>
            </a:lnSpc>
            <a:spcBef>
              <a:spcPct val="0"/>
            </a:spcBef>
            <a:spcAft>
              <a:spcPct val="35000"/>
            </a:spcAft>
            <a:buNone/>
          </a:pPr>
          <a:r>
            <a:rPr lang="en-US" sz="2000" b="1" kern="1200" dirty="0"/>
            <a:t>Non–direct care settings </a:t>
          </a:r>
          <a:r>
            <a:rPr lang="en-US" sz="2000" kern="1200" dirty="0"/>
            <a:t>are not directly involved in providing care to persons needing health services, but rather support the care of individuals through products and services made available to direct care </a:t>
          </a:r>
          <a:r>
            <a:rPr lang="en-US" sz="2000" b="0" kern="1200" dirty="0"/>
            <a:t>settings.</a:t>
          </a:r>
          <a:r>
            <a:rPr lang="en-US" sz="2000" b="1" kern="1200" dirty="0"/>
            <a:t> </a:t>
          </a:r>
          <a:endParaRPr lang="en-US" sz="2000" kern="1200" dirty="0"/>
        </a:p>
      </dsp:txBody>
      <dsp:txXfrm>
        <a:off x="0" y="2183866"/>
        <a:ext cx="7924800" cy="109113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0B28D-224B-4828-99E7-342807D9E688}">
      <dsp:nvSpPr>
        <dsp:cNvPr id="0" name=""/>
        <dsp:cNvSpPr/>
      </dsp:nvSpPr>
      <dsp:spPr>
        <a:xfrm>
          <a:off x="0" y="0"/>
          <a:ext cx="7764840" cy="1750888"/>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en-US" sz="1800" kern="1200" dirty="0"/>
            <a:t>The Bureau of Labor Statistics (BLS, 2014) indicates health care management is one of the fastest-growing occupations, due to the expansion and diversification of the health care industry. The BLS projects that employment of medical and health services managers is expected to grow 23% from 2012 to 2022, faster than the average for all occupations .</a:t>
          </a:r>
        </a:p>
      </dsp:txBody>
      <dsp:txXfrm>
        <a:off x="51282" y="51282"/>
        <a:ext cx="7662276" cy="164832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89185F-F3C5-42F4-86BE-952F4901D45F}">
      <dsp:nvSpPr>
        <dsp:cNvPr id="0" name=""/>
        <dsp:cNvSpPr/>
      </dsp:nvSpPr>
      <dsp:spPr>
        <a:xfrm>
          <a:off x="-5" y="66526"/>
          <a:ext cx="5562611" cy="365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marL="0" lvl="0" indent="0" algn="ctr" defTabSz="800100" rtl="0">
            <a:lnSpc>
              <a:spcPct val="90000"/>
            </a:lnSpc>
            <a:spcBef>
              <a:spcPct val="0"/>
            </a:spcBef>
            <a:spcAft>
              <a:spcPct val="35000"/>
            </a:spcAft>
            <a:buNone/>
          </a:pPr>
          <a:r>
            <a:rPr lang="en-US" sz="1800" b="1" kern="1200" dirty="0"/>
            <a:t>The Need For Managers And Their Perspectives</a:t>
          </a:r>
        </a:p>
      </dsp:txBody>
      <dsp:txXfrm>
        <a:off x="-5" y="66526"/>
        <a:ext cx="5562611" cy="365402"/>
      </dsp:txXfrm>
    </dsp:sp>
    <dsp:sp modelId="{5F2E53E9-DA18-4DFA-AC31-0EA8539422D7}">
      <dsp:nvSpPr>
        <dsp:cNvPr id="0" name=""/>
        <dsp:cNvSpPr/>
      </dsp:nvSpPr>
      <dsp:spPr>
        <a:xfrm>
          <a:off x="-5" y="431929"/>
          <a:ext cx="666860" cy="111143"/>
        </a:xfrm>
        <a:prstGeom prst="parallelogram">
          <a:avLst>
            <a:gd name="adj" fmla="val 14084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B01C9E-C066-4A6D-95A2-ECC32D61746B}">
      <dsp:nvSpPr>
        <dsp:cNvPr id="0" name=""/>
        <dsp:cNvSpPr/>
      </dsp:nvSpPr>
      <dsp:spPr>
        <a:xfrm>
          <a:off x="705754" y="431929"/>
          <a:ext cx="666860" cy="111143"/>
        </a:xfrm>
        <a:prstGeom prst="parallelogram">
          <a:avLst>
            <a:gd name="adj" fmla="val 140840"/>
          </a:avLst>
        </a:prstGeom>
        <a:solidFill>
          <a:schemeClr val="accent5">
            <a:hueOff val="-1655646"/>
            <a:satOff val="6635"/>
            <a:lumOff val="1438"/>
            <a:alphaOff val="0"/>
          </a:schemeClr>
        </a:solidFill>
        <a:ln w="25400" cap="flat" cmpd="sng" algn="ctr">
          <a:solidFill>
            <a:schemeClr val="accent5">
              <a:hueOff val="-1655646"/>
              <a:satOff val="6635"/>
              <a:lumOff val="143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E5C77D-EAAA-419F-80A8-884651D2B5D3}">
      <dsp:nvSpPr>
        <dsp:cNvPr id="0" name=""/>
        <dsp:cNvSpPr/>
      </dsp:nvSpPr>
      <dsp:spPr>
        <a:xfrm>
          <a:off x="1411515" y="431929"/>
          <a:ext cx="666860" cy="111143"/>
        </a:xfrm>
        <a:prstGeom prst="parallelogram">
          <a:avLst>
            <a:gd name="adj" fmla="val 140840"/>
          </a:avLst>
        </a:prstGeom>
        <a:solidFill>
          <a:schemeClr val="accent5">
            <a:hueOff val="-3311292"/>
            <a:satOff val="13270"/>
            <a:lumOff val="2876"/>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3B122E-1221-46C1-8575-DD9E91391990}">
      <dsp:nvSpPr>
        <dsp:cNvPr id="0" name=""/>
        <dsp:cNvSpPr/>
      </dsp:nvSpPr>
      <dsp:spPr>
        <a:xfrm>
          <a:off x="2117275" y="431929"/>
          <a:ext cx="666860" cy="111143"/>
        </a:xfrm>
        <a:prstGeom prst="parallelogram">
          <a:avLst>
            <a:gd name="adj" fmla="val 140840"/>
          </a:avLst>
        </a:prstGeom>
        <a:solidFill>
          <a:schemeClr val="accent5">
            <a:hueOff val="-4966938"/>
            <a:satOff val="19906"/>
            <a:lumOff val="4314"/>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E3705B-AFD4-4E45-9410-D4269CDB953C}">
      <dsp:nvSpPr>
        <dsp:cNvPr id="0" name=""/>
        <dsp:cNvSpPr/>
      </dsp:nvSpPr>
      <dsp:spPr>
        <a:xfrm>
          <a:off x="2823035" y="431929"/>
          <a:ext cx="666860" cy="111143"/>
        </a:xfrm>
        <a:prstGeom prst="parallelogram">
          <a:avLst>
            <a:gd name="adj" fmla="val 140840"/>
          </a:avLst>
        </a:prstGeom>
        <a:solidFill>
          <a:schemeClr val="accent5">
            <a:hueOff val="-6622584"/>
            <a:satOff val="26541"/>
            <a:lumOff val="5752"/>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8EBA48-1B10-49FA-B43C-A2647D64FB88}">
      <dsp:nvSpPr>
        <dsp:cNvPr id="0" name=""/>
        <dsp:cNvSpPr/>
      </dsp:nvSpPr>
      <dsp:spPr>
        <a:xfrm>
          <a:off x="3528796" y="431929"/>
          <a:ext cx="666860" cy="111143"/>
        </a:xfrm>
        <a:prstGeom prst="parallelogram">
          <a:avLst>
            <a:gd name="adj" fmla="val 140840"/>
          </a:avLst>
        </a:prstGeom>
        <a:solidFill>
          <a:schemeClr val="accent5">
            <a:hueOff val="-8278230"/>
            <a:satOff val="33176"/>
            <a:lumOff val="7190"/>
            <a:alphaOff val="0"/>
          </a:schemeClr>
        </a:solidFill>
        <a:ln w="25400" cap="flat" cmpd="sng" algn="ctr">
          <a:solidFill>
            <a:schemeClr val="accent5">
              <a:hueOff val="-8278230"/>
              <a:satOff val="33176"/>
              <a:lumOff val="719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302C22-F353-4309-ABCB-8F87567AD045}">
      <dsp:nvSpPr>
        <dsp:cNvPr id="0" name=""/>
        <dsp:cNvSpPr/>
      </dsp:nvSpPr>
      <dsp:spPr>
        <a:xfrm>
          <a:off x="4234556" y="431929"/>
          <a:ext cx="666860" cy="111143"/>
        </a:xfrm>
        <a:prstGeom prst="parallelogram">
          <a:avLst>
            <a:gd name="adj" fmla="val 140840"/>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FF876C-E6F3-4142-93B1-98CA60F7347F}">
      <dsp:nvSpPr>
        <dsp:cNvPr id="0" name=""/>
        <dsp:cNvSpPr/>
      </dsp:nvSpPr>
      <dsp:spPr>
        <a:xfrm>
          <a:off x="0" y="472139"/>
          <a:ext cx="8229600" cy="7812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FF0F71-E69E-4F45-8617-2B2B416DDAB1}">
      <dsp:nvSpPr>
        <dsp:cNvPr id="0" name=""/>
        <dsp:cNvSpPr/>
      </dsp:nvSpPr>
      <dsp:spPr>
        <a:xfrm>
          <a:off x="400228" y="14579"/>
          <a:ext cx="7826662" cy="9151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just" defTabSz="800100" rtl="0">
            <a:lnSpc>
              <a:spcPct val="90000"/>
            </a:lnSpc>
            <a:spcBef>
              <a:spcPct val="0"/>
            </a:spcBef>
            <a:spcAft>
              <a:spcPct val="35000"/>
            </a:spcAft>
            <a:buNone/>
          </a:pPr>
          <a:r>
            <a:rPr lang="en-US" sz="1800" kern="1200"/>
            <a:t>Managers must consider two domains as they carry out various tasks and make decisions (Thompson, 2007).</a:t>
          </a:r>
        </a:p>
      </dsp:txBody>
      <dsp:txXfrm>
        <a:off x="444900" y="59251"/>
        <a:ext cx="7737318" cy="825776"/>
      </dsp:txXfrm>
    </dsp:sp>
    <dsp:sp modelId="{093DBB02-1AD3-42FF-8550-9AB158BBEAD5}">
      <dsp:nvSpPr>
        <dsp:cNvPr id="0" name=""/>
        <dsp:cNvSpPr/>
      </dsp:nvSpPr>
      <dsp:spPr>
        <a:xfrm>
          <a:off x="0" y="1878299"/>
          <a:ext cx="8229600" cy="781200"/>
        </a:xfrm>
        <a:prstGeom prst="rect">
          <a:avLst/>
        </a:prstGeom>
        <a:solidFill>
          <a:schemeClr val="lt1">
            <a:alpha val="90000"/>
            <a:hueOff val="0"/>
            <a:satOff val="0"/>
            <a:lumOff val="0"/>
            <a:alphaOff val="0"/>
          </a:schemeClr>
        </a:solidFill>
        <a:ln w="25400" cap="flat" cmpd="sng" algn="ctr">
          <a:solidFill>
            <a:schemeClr val="accent3">
              <a:hueOff val="3750088"/>
              <a:satOff val="-5627"/>
              <a:lumOff val="-915"/>
              <a:alphaOff val="0"/>
            </a:schemeClr>
          </a:solidFill>
          <a:prstDash val="solid"/>
        </a:ln>
        <a:effectLst/>
      </dsp:spPr>
      <dsp:style>
        <a:lnRef idx="2">
          <a:scrgbClr r="0" g="0" b="0"/>
        </a:lnRef>
        <a:fillRef idx="1">
          <a:scrgbClr r="0" g="0" b="0"/>
        </a:fillRef>
        <a:effectRef idx="0">
          <a:scrgbClr r="0" g="0" b="0"/>
        </a:effectRef>
        <a:fontRef idx="minor"/>
      </dsp:style>
    </dsp:sp>
    <dsp:sp modelId="{7E424D95-3E4F-4DAC-8B75-A2A38F1B7548}">
      <dsp:nvSpPr>
        <dsp:cNvPr id="0" name=""/>
        <dsp:cNvSpPr/>
      </dsp:nvSpPr>
      <dsp:spPr>
        <a:xfrm>
          <a:off x="391790" y="1420739"/>
          <a:ext cx="7835792" cy="915120"/>
        </a:xfrm>
        <a:prstGeom prst="roundRect">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just" defTabSz="800100" rtl="0">
            <a:lnSpc>
              <a:spcPct val="90000"/>
            </a:lnSpc>
            <a:spcBef>
              <a:spcPct val="0"/>
            </a:spcBef>
            <a:spcAft>
              <a:spcPct val="35000"/>
            </a:spcAft>
            <a:buNone/>
          </a:pPr>
          <a:r>
            <a:rPr lang="en-US" sz="1800" kern="1200" dirty="0"/>
            <a:t>The </a:t>
          </a:r>
          <a:r>
            <a:rPr lang="en-US" sz="1800" b="1" kern="1200" dirty="0"/>
            <a:t>external domain </a:t>
          </a:r>
          <a:r>
            <a:rPr lang="en-US" sz="1800" kern="1200" dirty="0"/>
            <a:t>refers to the influences, resources, and activities that exist outside the boundary of the organization but that significantly affect the organization. </a:t>
          </a:r>
        </a:p>
      </dsp:txBody>
      <dsp:txXfrm>
        <a:off x="436462" y="1465411"/>
        <a:ext cx="7746448" cy="825776"/>
      </dsp:txXfrm>
    </dsp:sp>
    <dsp:sp modelId="{459DB0F2-09C0-4F1D-BAFF-528D5BB69BEA}">
      <dsp:nvSpPr>
        <dsp:cNvPr id="0" name=""/>
        <dsp:cNvSpPr/>
      </dsp:nvSpPr>
      <dsp:spPr>
        <a:xfrm>
          <a:off x="0" y="3284460"/>
          <a:ext cx="8229600" cy="781200"/>
        </a:xfrm>
        <a:prstGeom prst="rect">
          <a:avLst/>
        </a:prstGeom>
        <a:solidFill>
          <a:schemeClr val="lt1">
            <a:alpha val="90000"/>
            <a:hueOff val="0"/>
            <a:satOff val="0"/>
            <a:lumOff val="0"/>
            <a:alphaOff val="0"/>
          </a:schemeClr>
        </a:solidFill>
        <a:ln w="25400" cap="flat" cmpd="sng" algn="ctr">
          <a:solidFill>
            <a:schemeClr val="accent3">
              <a:hueOff val="7500176"/>
              <a:satOff val="-11253"/>
              <a:lumOff val="-1830"/>
              <a:alphaOff val="0"/>
            </a:schemeClr>
          </a:solidFill>
          <a:prstDash val="solid"/>
        </a:ln>
        <a:effectLst/>
      </dsp:spPr>
      <dsp:style>
        <a:lnRef idx="2">
          <a:scrgbClr r="0" g="0" b="0"/>
        </a:lnRef>
        <a:fillRef idx="1">
          <a:scrgbClr r="0" g="0" b="0"/>
        </a:fillRef>
        <a:effectRef idx="0">
          <a:scrgbClr r="0" g="0" b="0"/>
        </a:effectRef>
        <a:fontRef idx="minor"/>
      </dsp:style>
    </dsp:sp>
    <dsp:sp modelId="{D69091B2-EE98-45A5-BC89-4467D9BECBC5}">
      <dsp:nvSpPr>
        <dsp:cNvPr id="0" name=""/>
        <dsp:cNvSpPr/>
      </dsp:nvSpPr>
      <dsp:spPr>
        <a:xfrm>
          <a:off x="391790" y="2826899"/>
          <a:ext cx="7835792" cy="915120"/>
        </a:xfrm>
        <a:prstGeom prst="roundRect">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just" defTabSz="800100" rtl="0">
            <a:lnSpc>
              <a:spcPct val="90000"/>
            </a:lnSpc>
            <a:spcBef>
              <a:spcPct val="0"/>
            </a:spcBef>
            <a:spcAft>
              <a:spcPct val="35000"/>
            </a:spcAft>
            <a:buNone/>
          </a:pPr>
          <a:r>
            <a:rPr lang="en-US" sz="1800" kern="1200" dirty="0"/>
            <a:t>The </a:t>
          </a:r>
          <a:r>
            <a:rPr lang="en-US" sz="1800" b="1" kern="1200" dirty="0"/>
            <a:t>internal domain </a:t>
          </a:r>
          <a:r>
            <a:rPr lang="en-US" sz="1800" kern="1200" dirty="0"/>
            <a:t>refers to those areas of focus that managers need to address on a daily basis, such as ensuring the appropriate number and types of staff, financial performance, and quality of care. </a:t>
          </a:r>
        </a:p>
      </dsp:txBody>
      <dsp:txXfrm>
        <a:off x="436462" y="2871571"/>
        <a:ext cx="7746448" cy="825776"/>
      </dsp:txXfrm>
    </dsp:sp>
    <dsp:sp modelId="{70BB3C8B-B1D1-4987-93BF-37FE58498CEC}">
      <dsp:nvSpPr>
        <dsp:cNvPr id="0" name=""/>
        <dsp:cNvSpPr/>
      </dsp:nvSpPr>
      <dsp:spPr>
        <a:xfrm>
          <a:off x="0" y="4690620"/>
          <a:ext cx="8229600" cy="781200"/>
        </a:xfrm>
        <a:prstGeom prst="rect">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sp>
    <dsp:sp modelId="{7901DBC7-2C55-490A-BDF0-5590BD80A9E1}">
      <dsp:nvSpPr>
        <dsp:cNvPr id="0" name=""/>
        <dsp:cNvSpPr/>
      </dsp:nvSpPr>
      <dsp:spPr>
        <a:xfrm>
          <a:off x="391790" y="4233060"/>
          <a:ext cx="7835792" cy="915120"/>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just" defTabSz="800100" rtl="0">
            <a:lnSpc>
              <a:spcPct val="90000"/>
            </a:lnSpc>
            <a:spcBef>
              <a:spcPct val="0"/>
            </a:spcBef>
            <a:spcAft>
              <a:spcPct val="35000"/>
            </a:spcAft>
            <a:buNone/>
          </a:pPr>
          <a:r>
            <a:rPr lang="en-US" sz="1800" kern="1200"/>
            <a:t>Keeping the dual perspective requires significant balance and effort on the part of management in order to make good decisions.</a:t>
          </a:r>
        </a:p>
      </dsp:txBody>
      <dsp:txXfrm>
        <a:off x="436462" y="4277732"/>
        <a:ext cx="7746448" cy="82577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1D7DEE1-9D27-4A35-AFDC-FD6B57E00C6F}" type="datetimeFigureOut">
              <a:rPr lang="en-US" smtClean="0"/>
              <a:t>5/23/2018</a:t>
            </a:fld>
            <a:endParaRPr lang="en-US"/>
          </a:p>
        </p:txBody>
      </p:sp>
      <p:sp>
        <p:nvSpPr>
          <p:cNvPr id="4" name="عنصر نائب للتذييل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a:t>Caop.1</a:t>
            </a:r>
          </a:p>
        </p:txBody>
      </p:sp>
      <p:sp>
        <p:nvSpPr>
          <p:cNvPr id="5" name="عنصر نائب لرقم الشريحة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44AD7B9-E4E1-4C54-A26E-F1E9A3CA57E8}" type="slidenum">
              <a:rPr lang="en-US" smtClean="0"/>
              <a:t>‹#›</a:t>
            </a:fld>
            <a:endParaRPr lang="en-US"/>
          </a:p>
        </p:txBody>
      </p:sp>
    </p:spTree>
    <p:extLst>
      <p:ext uri="{BB962C8B-B14F-4D97-AF65-F5344CB8AC3E}">
        <p14:creationId xmlns:p14="http://schemas.microsoft.com/office/powerpoint/2010/main" val="2768645892"/>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181A80-162E-4B3F-B92A-56476647CBB1}" type="datetimeFigureOut">
              <a:rPr lang="en-US" smtClean="0"/>
              <a:t>5/23/2018</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a:t>Caop.1</a:t>
            </a:r>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D49FED-00C2-4480-A677-C734B0DA65AE}" type="slidenum">
              <a:rPr lang="en-US" smtClean="0"/>
              <a:t>‹#›</a:t>
            </a:fld>
            <a:endParaRPr lang="en-US"/>
          </a:p>
        </p:txBody>
      </p:sp>
    </p:spTree>
    <p:extLst>
      <p:ext uri="{BB962C8B-B14F-4D97-AF65-F5344CB8AC3E}">
        <p14:creationId xmlns:p14="http://schemas.microsoft.com/office/powerpoint/2010/main" val="622115089"/>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8C07080D-C478-45C1-BD52-B871047AA9A0}" type="datetime1">
              <a:rPr lang="en-US" smtClean="0"/>
              <a:t>5/23/2018</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04B747EB-5D84-4934-B0DB-F12DFCF6C9C9}" type="slidenum">
              <a:rPr lang="en-US" smtClean="0"/>
              <a:t>‹#›</a:t>
            </a:fld>
            <a:endParaRPr lang="en-US"/>
          </a:p>
        </p:txBody>
      </p:sp>
    </p:spTree>
    <p:extLst>
      <p:ext uri="{BB962C8B-B14F-4D97-AF65-F5344CB8AC3E}">
        <p14:creationId xmlns:p14="http://schemas.microsoft.com/office/powerpoint/2010/main" val="2489008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E1A75203-4DB1-4AB8-AF36-73BAC2DAD32E}" type="datetime1">
              <a:rPr lang="en-US" smtClean="0"/>
              <a:t>5/23/2018</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04B747EB-5D84-4934-B0DB-F12DFCF6C9C9}" type="slidenum">
              <a:rPr lang="en-US" smtClean="0"/>
              <a:t>‹#›</a:t>
            </a:fld>
            <a:endParaRPr lang="en-US"/>
          </a:p>
        </p:txBody>
      </p:sp>
    </p:spTree>
    <p:extLst>
      <p:ext uri="{BB962C8B-B14F-4D97-AF65-F5344CB8AC3E}">
        <p14:creationId xmlns:p14="http://schemas.microsoft.com/office/powerpoint/2010/main" val="4088070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A75D0A6D-4D18-4CFE-B6CF-302325845E3E}" type="datetime1">
              <a:rPr lang="en-US" smtClean="0"/>
              <a:t>5/23/2018</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04B747EB-5D84-4934-B0DB-F12DFCF6C9C9}" type="slidenum">
              <a:rPr lang="en-US" smtClean="0"/>
              <a:t>‹#›</a:t>
            </a:fld>
            <a:endParaRPr lang="en-US"/>
          </a:p>
        </p:txBody>
      </p:sp>
    </p:spTree>
    <p:extLst>
      <p:ext uri="{BB962C8B-B14F-4D97-AF65-F5344CB8AC3E}">
        <p14:creationId xmlns:p14="http://schemas.microsoft.com/office/powerpoint/2010/main" val="4289548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B0857704-9E64-44DA-B9BC-452A3648FCBD}" type="datetime1">
              <a:rPr lang="en-US" smtClean="0"/>
              <a:t>5/23/2018</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04B747EB-5D84-4934-B0DB-F12DFCF6C9C9}" type="slidenum">
              <a:rPr lang="en-US" smtClean="0"/>
              <a:t>‹#›</a:t>
            </a:fld>
            <a:endParaRPr lang="en-US"/>
          </a:p>
        </p:txBody>
      </p:sp>
    </p:spTree>
    <p:extLst>
      <p:ext uri="{BB962C8B-B14F-4D97-AF65-F5344CB8AC3E}">
        <p14:creationId xmlns:p14="http://schemas.microsoft.com/office/powerpoint/2010/main" val="1840946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668B82EA-798F-447E-AFC6-89C1C8AF9324}" type="datetime1">
              <a:rPr lang="en-US" smtClean="0"/>
              <a:t>5/23/2018</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04B747EB-5D84-4934-B0DB-F12DFCF6C9C9}" type="slidenum">
              <a:rPr lang="en-US" smtClean="0"/>
              <a:t>‹#›</a:t>
            </a:fld>
            <a:endParaRPr lang="en-US"/>
          </a:p>
        </p:txBody>
      </p:sp>
    </p:spTree>
    <p:extLst>
      <p:ext uri="{BB962C8B-B14F-4D97-AF65-F5344CB8AC3E}">
        <p14:creationId xmlns:p14="http://schemas.microsoft.com/office/powerpoint/2010/main" val="3142362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4"/>
          <p:cNvSpPr>
            <a:spLocks noGrp="1"/>
          </p:cNvSpPr>
          <p:nvPr>
            <p:ph type="dt" sz="half" idx="10"/>
          </p:nvPr>
        </p:nvSpPr>
        <p:spPr/>
        <p:txBody>
          <a:bodyPr/>
          <a:lstStyle/>
          <a:p>
            <a:fld id="{9E698058-AA98-4367-87DA-BAAB35FACBCF}" type="datetime1">
              <a:rPr lang="en-US" smtClean="0"/>
              <a:t>5/23/2018</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04B747EB-5D84-4934-B0DB-F12DFCF6C9C9}" type="slidenum">
              <a:rPr lang="en-US" smtClean="0"/>
              <a:t>‹#›</a:t>
            </a:fld>
            <a:endParaRPr lang="en-US"/>
          </a:p>
        </p:txBody>
      </p:sp>
    </p:spTree>
    <p:extLst>
      <p:ext uri="{BB962C8B-B14F-4D97-AF65-F5344CB8AC3E}">
        <p14:creationId xmlns:p14="http://schemas.microsoft.com/office/powerpoint/2010/main" val="1420425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صر نائب للتاريخ 6"/>
          <p:cNvSpPr>
            <a:spLocks noGrp="1"/>
          </p:cNvSpPr>
          <p:nvPr>
            <p:ph type="dt" sz="half" idx="10"/>
          </p:nvPr>
        </p:nvSpPr>
        <p:spPr/>
        <p:txBody>
          <a:bodyPr/>
          <a:lstStyle/>
          <a:p>
            <a:fld id="{AFC43303-DAA2-40D7-9E2F-9E99E49DA3D5}" type="datetime1">
              <a:rPr lang="en-US" smtClean="0"/>
              <a:t>5/23/2018</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04B747EB-5D84-4934-B0DB-F12DFCF6C9C9}" type="slidenum">
              <a:rPr lang="en-US" smtClean="0"/>
              <a:t>‹#›</a:t>
            </a:fld>
            <a:endParaRPr lang="en-US"/>
          </a:p>
        </p:txBody>
      </p:sp>
    </p:spTree>
    <p:extLst>
      <p:ext uri="{BB962C8B-B14F-4D97-AF65-F5344CB8AC3E}">
        <p14:creationId xmlns:p14="http://schemas.microsoft.com/office/powerpoint/2010/main" val="2432048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62656B60-5526-4654-9811-0508A021FC4E}" type="datetime1">
              <a:rPr lang="en-US" smtClean="0"/>
              <a:t>5/23/2018</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04B747EB-5D84-4934-B0DB-F12DFCF6C9C9}" type="slidenum">
              <a:rPr lang="en-US" smtClean="0"/>
              <a:t>‹#›</a:t>
            </a:fld>
            <a:endParaRPr lang="en-US"/>
          </a:p>
        </p:txBody>
      </p:sp>
    </p:spTree>
    <p:extLst>
      <p:ext uri="{BB962C8B-B14F-4D97-AF65-F5344CB8AC3E}">
        <p14:creationId xmlns:p14="http://schemas.microsoft.com/office/powerpoint/2010/main" val="2102120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B5314A9-7310-449F-A866-85269CC562CF}" type="datetime1">
              <a:rPr lang="en-US" smtClean="0"/>
              <a:t>5/23/2018</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04B747EB-5D84-4934-B0DB-F12DFCF6C9C9}" type="slidenum">
              <a:rPr lang="en-US" smtClean="0"/>
              <a:t>‹#›</a:t>
            </a:fld>
            <a:endParaRPr lang="en-US"/>
          </a:p>
        </p:txBody>
      </p:sp>
    </p:spTree>
    <p:extLst>
      <p:ext uri="{BB962C8B-B14F-4D97-AF65-F5344CB8AC3E}">
        <p14:creationId xmlns:p14="http://schemas.microsoft.com/office/powerpoint/2010/main" val="1799511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5ECE6001-6A15-4F3B-9502-8BD67DC27E9F}" type="datetime1">
              <a:rPr lang="en-US" smtClean="0"/>
              <a:t>5/23/2018</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04B747EB-5D84-4934-B0DB-F12DFCF6C9C9}" type="slidenum">
              <a:rPr lang="en-US" smtClean="0"/>
              <a:t>‹#›</a:t>
            </a:fld>
            <a:endParaRPr lang="en-US"/>
          </a:p>
        </p:txBody>
      </p:sp>
    </p:spTree>
    <p:extLst>
      <p:ext uri="{BB962C8B-B14F-4D97-AF65-F5344CB8AC3E}">
        <p14:creationId xmlns:p14="http://schemas.microsoft.com/office/powerpoint/2010/main" val="1305609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27A1DFAC-8D14-4FBF-8708-28FC816E6C28}" type="datetime1">
              <a:rPr lang="en-US" smtClean="0"/>
              <a:t>5/23/2018</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04B747EB-5D84-4934-B0DB-F12DFCF6C9C9}" type="slidenum">
              <a:rPr lang="en-US" smtClean="0"/>
              <a:t>‹#›</a:t>
            </a:fld>
            <a:endParaRPr lang="en-US"/>
          </a:p>
        </p:txBody>
      </p:sp>
    </p:spTree>
    <p:extLst>
      <p:ext uri="{BB962C8B-B14F-4D97-AF65-F5344CB8AC3E}">
        <p14:creationId xmlns:p14="http://schemas.microsoft.com/office/powerpoint/2010/main" val="3426253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C7870C-8995-4ABD-AA9E-67AA2440A55A}" type="datetime1">
              <a:rPr lang="en-US" smtClean="0"/>
              <a:t>5/23/2018</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B747EB-5D84-4934-B0DB-F12DFCF6C9C9}" type="slidenum">
              <a:rPr lang="en-US" smtClean="0"/>
              <a:t>‹#›</a:t>
            </a:fld>
            <a:endParaRPr lang="en-US"/>
          </a:p>
        </p:txBody>
      </p:sp>
    </p:spTree>
    <p:extLst>
      <p:ext uri="{BB962C8B-B14F-4D97-AF65-F5344CB8AC3E}">
        <p14:creationId xmlns:p14="http://schemas.microsoft.com/office/powerpoint/2010/main" val="2234408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image" Target="../media/image1.jpeg"/><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diagramLayout" Target="../diagrams/layout13.xml"/><Relationship Id="rId7" Type="http://schemas.openxmlformats.org/officeDocument/2006/relationships/diagramData" Target="../diagrams/data14.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10.png"/><Relationship Id="rId2" Type="http://schemas.openxmlformats.org/officeDocument/2006/relationships/diagramData" Target="../diagrams/data16.xml"/><Relationship Id="rId1" Type="http://schemas.openxmlformats.org/officeDocument/2006/relationships/slideLayout" Target="../slideLayouts/slideLayout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7.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7.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21.xml"/><Relationship Id="rId3" Type="http://schemas.openxmlformats.org/officeDocument/2006/relationships/diagramLayout" Target="../diagrams/layout20.xml"/><Relationship Id="rId7" Type="http://schemas.openxmlformats.org/officeDocument/2006/relationships/diagramData" Target="../diagrams/data21.xml"/><Relationship Id="rId2" Type="http://schemas.openxmlformats.org/officeDocument/2006/relationships/diagramData" Target="../diagrams/data20.xml"/><Relationship Id="rId1" Type="http://schemas.openxmlformats.org/officeDocument/2006/relationships/slideLayout" Target="../slideLayouts/slideLayout7.xml"/><Relationship Id="rId6" Type="http://schemas.microsoft.com/office/2007/relationships/diagramDrawing" Target="../diagrams/drawing20.xml"/><Relationship Id="rId11" Type="http://schemas.microsoft.com/office/2007/relationships/diagramDrawing" Target="../diagrams/drawing21.xml"/><Relationship Id="rId5" Type="http://schemas.openxmlformats.org/officeDocument/2006/relationships/diagramColors" Target="../diagrams/colors20.xml"/><Relationship Id="rId10" Type="http://schemas.openxmlformats.org/officeDocument/2006/relationships/diagramColors" Target="../diagrams/colors21.xml"/><Relationship Id="rId4" Type="http://schemas.openxmlformats.org/officeDocument/2006/relationships/diagramQuickStyle" Target="../diagrams/quickStyle20.xml"/><Relationship Id="rId9" Type="http://schemas.openxmlformats.org/officeDocument/2006/relationships/diagramQuickStyle" Target="../diagrams/quickStyle2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7.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3.xml"/><Relationship Id="rId7" Type="http://schemas.openxmlformats.org/officeDocument/2006/relationships/image" Target="../media/image13.png"/><Relationship Id="rId2" Type="http://schemas.openxmlformats.org/officeDocument/2006/relationships/diagramData" Target="../diagrams/data23.xml"/><Relationship Id="rId1" Type="http://schemas.openxmlformats.org/officeDocument/2006/relationships/slideLayout" Target="../slideLayouts/slideLayout7.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4.xml"/><Relationship Id="rId7" Type="http://schemas.openxmlformats.org/officeDocument/2006/relationships/image" Target="../media/image14.png"/><Relationship Id="rId2" Type="http://schemas.openxmlformats.org/officeDocument/2006/relationships/diagramData" Target="../diagrams/data24.xml"/><Relationship Id="rId1" Type="http://schemas.openxmlformats.org/officeDocument/2006/relationships/slideLayout" Target="../slideLayouts/slideLayout7.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7.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12" Type="http://schemas.openxmlformats.org/officeDocument/2006/relationships/image" Target="../media/image2.png"/><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7.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7.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4.png"/><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6.png"/><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7.png"/><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رسم تخطيطي 5"/>
          <p:cNvGraphicFramePr/>
          <p:nvPr>
            <p:extLst>
              <p:ext uri="{D42A27DB-BD31-4B8C-83A1-F6EECF244321}">
                <p14:modId xmlns:p14="http://schemas.microsoft.com/office/powerpoint/2010/main" val="3547650387"/>
              </p:ext>
            </p:extLst>
          </p:nvPr>
        </p:nvGraphicFramePr>
        <p:xfrm>
          <a:off x="1367947" y="457200"/>
          <a:ext cx="6629400" cy="1470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رسم تخطيطي 7"/>
          <p:cNvGraphicFramePr/>
          <p:nvPr>
            <p:extLst>
              <p:ext uri="{D42A27DB-BD31-4B8C-83A1-F6EECF244321}">
                <p14:modId xmlns:p14="http://schemas.microsoft.com/office/powerpoint/2010/main" val="2535407818"/>
              </p:ext>
            </p:extLst>
          </p:nvPr>
        </p:nvGraphicFramePr>
        <p:xfrm>
          <a:off x="9525" y="3810000"/>
          <a:ext cx="2628396" cy="3048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0" name="رسم تخطيطي 9"/>
          <p:cNvGraphicFramePr/>
          <p:nvPr>
            <p:extLst>
              <p:ext uri="{D42A27DB-BD31-4B8C-83A1-F6EECF244321}">
                <p14:modId xmlns:p14="http://schemas.microsoft.com/office/powerpoint/2010/main" val="2993027276"/>
              </p:ext>
            </p:extLst>
          </p:nvPr>
        </p:nvGraphicFramePr>
        <p:xfrm>
          <a:off x="1295400" y="1676400"/>
          <a:ext cx="7162800" cy="208082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1026" name="Picture 2" descr="صورة ذات صلة"/>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352925" y="3686174"/>
            <a:ext cx="4762500" cy="31718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319109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circle(in)">
                                      <p:cBhvr>
                                        <p:cTn id="17" dur="20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8" grpId="0">
        <p:bldAsOne/>
      </p:bldGraphic>
      <p:bldGraphic spid="10" grpId="0">
        <p:bldAsOne/>
      </p:bldGraphic>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B5314A9-7310-449F-A866-85269CC562CF}"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10</a:t>
            </a:fld>
            <a:endParaRPr lang="en-US"/>
          </a:p>
        </p:txBody>
      </p:sp>
      <p:graphicFrame>
        <p:nvGraphicFramePr>
          <p:cNvPr id="7" name="رسم تخطيطي 6"/>
          <p:cNvGraphicFramePr/>
          <p:nvPr>
            <p:extLst>
              <p:ext uri="{D42A27DB-BD31-4B8C-83A1-F6EECF244321}">
                <p14:modId xmlns:p14="http://schemas.microsoft.com/office/powerpoint/2010/main" val="2076493480"/>
              </p:ext>
            </p:extLst>
          </p:nvPr>
        </p:nvGraphicFramePr>
        <p:xfrm>
          <a:off x="1166725" y="381000"/>
          <a:ext cx="5386475" cy="738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رسم تخطيطي 5"/>
          <p:cNvGraphicFramePr/>
          <p:nvPr>
            <p:extLst>
              <p:ext uri="{D42A27DB-BD31-4B8C-83A1-F6EECF244321}">
                <p14:modId xmlns:p14="http://schemas.microsoft.com/office/powerpoint/2010/main" val="2464497721"/>
              </p:ext>
            </p:extLst>
          </p:nvPr>
        </p:nvGraphicFramePr>
        <p:xfrm>
          <a:off x="609600" y="1219200"/>
          <a:ext cx="8001000" cy="5029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72388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6"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B5314A9-7310-449F-A866-85269CC562CF}"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11</a:t>
            </a:fld>
            <a:endParaRPr lang="en-US"/>
          </a:p>
        </p:txBody>
      </p:sp>
      <p:sp>
        <p:nvSpPr>
          <p:cNvPr id="4" name="مستطيل 3"/>
          <p:cNvSpPr/>
          <p:nvPr/>
        </p:nvSpPr>
        <p:spPr>
          <a:xfrm>
            <a:off x="533400" y="457200"/>
            <a:ext cx="8153400" cy="369332"/>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algn="ctr"/>
            <a:r>
              <a:rPr lang="en-US" b="1" dirty="0"/>
              <a:t>Management  Positions:  The  Control  In  The Organizational  Hierarchy</a:t>
            </a:r>
          </a:p>
        </p:txBody>
      </p:sp>
      <p:sp>
        <p:nvSpPr>
          <p:cNvPr id="5" name="مستطيل 4"/>
          <p:cNvSpPr/>
          <p:nvPr/>
        </p:nvSpPr>
        <p:spPr>
          <a:xfrm>
            <a:off x="533400" y="1218486"/>
            <a:ext cx="8153400" cy="507831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285750" indent="-285750" algn="just">
              <a:buFont typeface="Wingdings" pitchFamily="2" charset="2"/>
              <a:buChar char="q"/>
            </a:pPr>
            <a:r>
              <a:rPr lang="en-US" dirty="0"/>
              <a:t>Management positions within health care organizations are not confined to the top level; because of the size and complexity of many health care organizations, management positions are found throughout the organization.</a:t>
            </a:r>
          </a:p>
          <a:p>
            <a:pPr marL="285750" indent="-285750" algn="just">
              <a:buFont typeface="Wingdings" pitchFamily="2" charset="2"/>
              <a:buChar char="q"/>
            </a:pPr>
            <a:endParaRPr lang="en-US" dirty="0"/>
          </a:p>
          <a:p>
            <a:pPr marL="285750" indent="-285750" algn="just">
              <a:buFont typeface="Wingdings" pitchFamily="2" charset="2"/>
              <a:buChar char="q"/>
            </a:pPr>
            <a:r>
              <a:rPr lang="en-US" dirty="0"/>
              <a:t>Management positions exist at the lower, middle, and upper levels; the upper level is referred to as senior management. </a:t>
            </a:r>
          </a:p>
          <a:p>
            <a:pPr marL="285750" indent="-285750" algn="just">
              <a:buFont typeface="Wingdings" pitchFamily="2" charset="2"/>
              <a:buChar char="q"/>
            </a:pPr>
            <a:endParaRPr lang="en-US" dirty="0"/>
          </a:p>
          <a:p>
            <a:pPr marL="285750" indent="-285750" algn="just">
              <a:buFont typeface="Wingdings" pitchFamily="2" charset="2"/>
              <a:buChar char="q"/>
            </a:pPr>
            <a:r>
              <a:rPr lang="en-US" dirty="0"/>
              <a:t>The hierarchy of management means that authority, or power, is delegated downward in the organization, and lower-level managers have less authority than higher-level managers, whose scope of responsibility is much greater. </a:t>
            </a:r>
          </a:p>
          <a:p>
            <a:pPr marL="285750" indent="-285750" algn="just">
              <a:buFont typeface="Wingdings" pitchFamily="2" charset="2"/>
              <a:buChar char="q"/>
            </a:pPr>
            <a:endParaRPr lang="en-US" dirty="0"/>
          </a:p>
          <a:p>
            <a:pPr marL="285750" indent="-285750" algn="just">
              <a:buFont typeface="Wingdings" pitchFamily="2" charset="2"/>
              <a:buChar char="q"/>
            </a:pPr>
            <a:r>
              <a:rPr lang="en-US" dirty="0"/>
              <a:t>For example, a vice president of Patient Care Services in a hospital may be in charge of several different functional areas, such as nursing, diagnostic imaging services, and laboratory services; in contrast, a director of Medical Records a lower-level position—has responsibility only for the function of patient medical records. </a:t>
            </a:r>
          </a:p>
          <a:p>
            <a:pPr marL="285750" indent="-285750" algn="just">
              <a:buFont typeface="Wingdings" pitchFamily="2" charset="2"/>
              <a:buChar char="q"/>
            </a:pPr>
            <a:endParaRPr lang="en-US" dirty="0"/>
          </a:p>
          <a:p>
            <a:pPr marL="285750" indent="-285750" algn="just">
              <a:buFont typeface="Wingdings" pitchFamily="2" charset="2"/>
              <a:buChar char="q"/>
            </a:pPr>
            <a:r>
              <a:rPr lang="en-US" dirty="0"/>
              <a:t>Managerial positions also vary in terms of required expertise or experience.</a:t>
            </a:r>
          </a:p>
        </p:txBody>
      </p:sp>
    </p:spTree>
    <p:extLst>
      <p:ext uri="{BB962C8B-B14F-4D97-AF65-F5344CB8AC3E}">
        <p14:creationId xmlns:p14="http://schemas.microsoft.com/office/powerpoint/2010/main" val="220543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ircle(in)">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circle(in)">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circle(in)">
                                      <p:cBhvr>
                                        <p:cTn id="22" dur="20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circle(in)">
                                      <p:cBhvr>
                                        <p:cTn id="27" dur="2000"/>
                                        <p:tgtEl>
                                          <p:spTgt spid="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5">
                                            <p:txEl>
                                              <p:pRg st="8" end="8"/>
                                            </p:txEl>
                                          </p:spTgt>
                                        </p:tgtEl>
                                        <p:attrNameLst>
                                          <p:attrName>style.visibility</p:attrName>
                                        </p:attrNameLst>
                                      </p:cBhvr>
                                      <p:to>
                                        <p:strVal val="visible"/>
                                      </p:to>
                                    </p:set>
                                    <p:animEffect transition="in" filter="circle(in)">
                                      <p:cBhvr>
                                        <p:cTn id="32" dur="2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B5314A9-7310-449F-A866-85269CC562CF}"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12</a:t>
            </a:fld>
            <a:endParaRPr lang="en-US"/>
          </a:p>
        </p:txBody>
      </p:sp>
      <p:sp>
        <p:nvSpPr>
          <p:cNvPr id="4" name="مستطيل 3"/>
          <p:cNvSpPr/>
          <p:nvPr/>
        </p:nvSpPr>
        <p:spPr>
          <a:xfrm>
            <a:off x="533400" y="1178957"/>
            <a:ext cx="8229601" cy="5047536"/>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algn="just"/>
            <a:r>
              <a:rPr lang="en-US" sz="1600" b="1" dirty="0"/>
              <a:t>Line Manager Positions</a:t>
            </a:r>
            <a:r>
              <a:rPr lang="en-US" sz="1600" dirty="0"/>
              <a:t> the manager supervises other employees;</a:t>
            </a:r>
          </a:p>
          <a:p>
            <a:pPr algn="just"/>
            <a:endParaRPr lang="en-US" sz="1600" dirty="0"/>
          </a:p>
          <a:p>
            <a:pPr algn="just"/>
            <a:r>
              <a:rPr lang="en-US" sz="1600" b="1" dirty="0"/>
              <a:t>Staff Manager Positions </a:t>
            </a:r>
            <a:r>
              <a:rPr lang="en-US" sz="1600" dirty="0"/>
              <a:t>because they carry out work and advise their bosses, but they do not routinely supervise others.</a:t>
            </a:r>
          </a:p>
          <a:p>
            <a:pPr algn="just"/>
            <a:endParaRPr lang="en-US" sz="1600" dirty="0"/>
          </a:p>
          <a:p>
            <a:pPr algn="just"/>
            <a:r>
              <a:rPr lang="en-US" sz="1600" b="1" dirty="0"/>
              <a:t>Functional Organizational Structure</a:t>
            </a:r>
            <a:r>
              <a:rPr lang="en-US" sz="1600" dirty="0"/>
              <a:t>, whose key characteristic is a pyramid-shaped hierarchy that defines the functions carried out and the key management positions assigned to those functions.</a:t>
            </a:r>
          </a:p>
          <a:p>
            <a:pPr algn="just"/>
            <a:endParaRPr lang="en-US" sz="1600" dirty="0"/>
          </a:p>
          <a:p>
            <a:pPr algn="just"/>
            <a:r>
              <a:rPr lang="en-US" sz="1600" dirty="0"/>
              <a:t>The </a:t>
            </a:r>
            <a:r>
              <a:rPr lang="en-US" sz="1600" b="1" dirty="0"/>
              <a:t>Matrix Model </a:t>
            </a:r>
            <a:r>
              <a:rPr lang="en-US" sz="1600" dirty="0"/>
              <a:t>recognizes that a strict functional structure may limit the organization’s flexibility to carry out the work, and that the expertise of other disciplines is needed on a continuous basis. Advantages of this structure include improved lateral communication and coordination of services, as well as pooled knowledge.</a:t>
            </a:r>
          </a:p>
          <a:p>
            <a:pPr algn="just"/>
            <a:endParaRPr lang="en-US" sz="1600" dirty="0"/>
          </a:p>
          <a:p>
            <a:pPr algn="just"/>
            <a:r>
              <a:rPr lang="en-US" sz="1600" b="1" dirty="0"/>
              <a:t>Service Line Management</a:t>
            </a:r>
            <a:r>
              <a:rPr lang="en-US" sz="1600" dirty="0"/>
              <a:t>, a manager is appointed to head a specific clinical service line and has responsibility and accountability for staffing, resource acquisition, budget, and financial control associated with the array  of services provided under that service line. benefits, such as lower costs, higher </a:t>
            </a:r>
            <a:r>
              <a:rPr lang="en-US" sz="1600" dirty="0" err="1"/>
              <a:t>qual</a:t>
            </a:r>
            <a:r>
              <a:rPr lang="en-US" sz="1600" dirty="0"/>
              <a:t>- </a:t>
            </a:r>
            <a:r>
              <a:rPr lang="en-US" sz="1600" dirty="0" err="1"/>
              <a:t>ity</a:t>
            </a:r>
            <a:r>
              <a:rPr lang="en-US" sz="1600" dirty="0"/>
              <a:t> of care, and greater patient satisfaction, compared to other management models.</a:t>
            </a:r>
          </a:p>
          <a:p>
            <a:pPr algn="just"/>
            <a:endParaRPr lang="en-US" sz="1600" dirty="0"/>
          </a:p>
          <a:p>
            <a:pPr algn="just"/>
            <a:endParaRPr lang="en-US" sz="1600" dirty="0"/>
          </a:p>
        </p:txBody>
      </p:sp>
      <p:graphicFrame>
        <p:nvGraphicFramePr>
          <p:cNvPr id="6" name="رسم تخطيطي 5"/>
          <p:cNvGraphicFramePr/>
          <p:nvPr>
            <p:extLst>
              <p:ext uri="{D42A27DB-BD31-4B8C-83A1-F6EECF244321}">
                <p14:modId xmlns:p14="http://schemas.microsoft.com/office/powerpoint/2010/main" val="983069699"/>
              </p:ext>
            </p:extLst>
          </p:nvPr>
        </p:nvGraphicFramePr>
        <p:xfrm>
          <a:off x="609600" y="381000"/>
          <a:ext cx="3200400" cy="5979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58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ircle(in)">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ircle(in)">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circle(in)">
                                      <p:cBhvr>
                                        <p:cTn id="22" dur="20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circle(in)">
                                      <p:cBhvr>
                                        <p:cTn id="27" dur="20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4">
                                            <p:txEl>
                                              <p:pRg st="8" end="8"/>
                                            </p:txEl>
                                          </p:spTgt>
                                        </p:tgtEl>
                                        <p:attrNameLst>
                                          <p:attrName>style.visibility</p:attrName>
                                        </p:attrNameLst>
                                      </p:cBhvr>
                                      <p:to>
                                        <p:strVal val="visible"/>
                                      </p:to>
                                    </p:set>
                                    <p:animEffect transition="in" filter="circle(in)">
                                      <p:cBhvr>
                                        <p:cTn id="32" dur="2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B5314A9-7310-449F-A866-85269CC562CF}"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13</a:t>
            </a:fld>
            <a:endParaRPr lang="en-US"/>
          </a:p>
        </p:txBody>
      </p:sp>
      <p:sp>
        <p:nvSpPr>
          <p:cNvPr id="4" name="مستطيل 3"/>
          <p:cNvSpPr/>
          <p:nvPr/>
        </p:nvSpPr>
        <p:spPr>
          <a:xfrm>
            <a:off x="685800" y="685800"/>
            <a:ext cx="7848600" cy="2862322"/>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just"/>
            <a:r>
              <a:rPr lang="en-US" dirty="0"/>
              <a:t>For example, larger organizations—such as large community hospitals, hospital systems, and academic medical centers—will likely have deep vertical structures reflecting varying levels of administrative control for the organization. This structure is necessary due to the large scope of services provided and the </a:t>
            </a:r>
            <a:r>
              <a:rPr lang="en-US" dirty="0" err="1"/>
              <a:t>cor</a:t>
            </a:r>
            <a:r>
              <a:rPr lang="en-US" dirty="0"/>
              <a:t>- responding vast array of administrative and support services that are needed to enable the delivery of clinical services. Other characteristics associated with this functional structure include a strict chain of command and line of reporting, which ensure communication and assignment and evaluation of tasks are carried out in a linear command and control environment. This structure offers key advantages, such as specific divisions of labor and clear lines of reporting and accountability.</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775826"/>
            <a:ext cx="6705600" cy="308217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9284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circle(in)">
                                      <p:cBhvr>
                                        <p:cTn id="7" dur="20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B5314A9-7310-449F-A866-85269CC562CF}"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14</a:t>
            </a:fld>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4" name="مستطيل 3"/>
          <p:cNvSpPr/>
          <p:nvPr/>
        </p:nvSpPr>
        <p:spPr>
          <a:xfrm>
            <a:off x="4876800" y="6216134"/>
            <a:ext cx="5257800" cy="338554"/>
          </a:xfrm>
          <a:prstGeom prst="rect">
            <a:avLst/>
          </a:prstGeom>
        </p:spPr>
        <p:txBody>
          <a:bodyPr wrap="square">
            <a:spAutoFit/>
          </a:bodyPr>
          <a:lstStyle/>
          <a:p>
            <a:r>
              <a:rPr lang="en-US" sz="1600" b="1" dirty="0"/>
              <a:t>Figure 1  Functional Organizational Structure</a:t>
            </a:r>
          </a:p>
        </p:txBody>
      </p:sp>
    </p:spTree>
    <p:extLst>
      <p:ext uri="{BB962C8B-B14F-4D97-AF65-F5344CB8AC3E}">
        <p14:creationId xmlns:p14="http://schemas.microsoft.com/office/powerpoint/2010/main" val="4027100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8194"/>
                                        </p:tgtEl>
                                        <p:attrNameLst>
                                          <p:attrName>style.visibility</p:attrName>
                                        </p:attrNameLst>
                                      </p:cBhvr>
                                      <p:to>
                                        <p:strVal val="visible"/>
                                      </p:to>
                                    </p:set>
                                    <p:animEffect transition="in" filter="wipe(down)">
                                      <p:cBhvr>
                                        <p:cTn id="10"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B5314A9-7310-449F-A866-85269CC562CF}"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15</a:t>
            </a:fld>
            <a:endParaRPr lang="en-US"/>
          </a:p>
        </p:txBody>
      </p:sp>
      <p:sp>
        <p:nvSpPr>
          <p:cNvPr id="4" name="مستطيل 3"/>
          <p:cNvSpPr/>
          <p:nvPr/>
        </p:nvSpPr>
        <p:spPr>
          <a:xfrm>
            <a:off x="990600" y="304800"/>
            <a:ext cx="7162800" cy="369332"/>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en-US" b="1" dirty="0"/>
              <a:t>Focus Of Management: Self, Unit/Team, And Organization</a:t>
            </a:r>
          </a:p>
        </p:txBody>
      </p:sp>
      <p:sp>
        <p:nvSpPr>
          <p:cNvPr id="5" name="مستطيل 4"/>
          <p:cNvSpPr/>
          <p:nvPr/>
        </p:nvSpPr>
        <p:spPr>
          <a:xfrm>
            <a:off x="457200" y="914400"/>
            <a:ext cx="8229600" cy="5078313"/>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algn="just"/>
            <a:endParaRPr lang="en-US" dirty="0"/>
          </a:p>
          <a:p>
            <a:pPr marL="285750" indent="-285750" algn="just">
              <a:buFont typeface="Arial" pitchFamily="34" charset="0"/>
              <a:buChar char="•"/>
            </a:pPr>
            <a:r>
              <a:rPr lang="en-US" dirty="0"/>
              <a:t>Effective health care management involves exercising professional judgment and skills and carrying out the aforementioned managerial functions at three levels: self, unit/team, and organization wide.</a:t>
            </a:r>
          </a:p>
          <a:p>
            <a:pPr algn="just"/>
            <a:endParaRPr lang="en-US" b="1" dirty="0"/>
          </a:p>
          <a:p>
            <a:pPr marL="285750" indent="-285750" algn="just">
              <a:buFont typeface="Arial" pitchFamily="34" charset="0"/>
              <a:buChar char="•"/>
            </a:pPr>
            <a:r>
              <a:rPr lang="en-US" b="1" dirty="0"/>
              <a:t>Manager must be able to effectively manage himself or herself;</a:t>
            </a:r>
          </a:p>
          <a:p>
            <a:pPr algn="just"/>
            <a:endParaRPr lang="en-US" b="1" dirty="0"/>
          </a:p>
          <a:p>
            <a:pPr marL="285750" indent="-285750" algn="just">
              <a:buFont typeface="Wingdings" pitchFamily="2" charset="2"/>
              <a:buChar char="q"/>
            </a:pPr>
            <a:r>
              <a:rPr lang="en-US" dirty="0"/>
              <a:t>Managing time, information, space, and materials; </a:t>
            </a:r>
          </a:p>
          <a:p>
            <a:pPr marL="285750" indent="-285750" algn="just">
              <a:buFont typeface="Wingdings" pitchFamily="2" charset="2"/>
              <a:buChar char="q"/>
            </a:pPr>
            <a:r>
              <a:rPr lang="en-US" dirty="0"/>
              <a:t>Being responsive and following through with peers, supervisors, and clients; maintaining a positive attitude and high motivation; </a:t>
            </a:r>
          </a:p>
          <a:p>
            <a:pPr marL="285750" indent="-285750" algn="just">
              <a:buFont typeface="Wingdings" pitchFamily="2" charset="2"/>
              <a:buChar char="q"/>
            </a:pPr>
            <a:r>
              <a:rPr lang="en-US" dirty="0"/>
              <a:t>And keeping a current understanding of management techniques and substantive issues of health care management. </a:t>
            </a:r>
          </a:p>
          <a:p>
            <a:pPr marL="285750" indent="-285750" algn="just">
              <a:buFont typeface="Wingdings" pitchFamily="2" charset="2"/>
              <a:buChar char="q"/>
            </a:pPr>
            <a:r>
              <a:rPr lang="en-US" dirty="0"/>
              <a:t>Knowing your strengths, how you perform, your values, where you belong, and what you can contribute, as well as taking responsibility for your relationships. </a:t>
            </a:r>
          </a:p>
          <a:p>
            <a:pPr marL="285750" indent="-285750" algn="just">
              <a:buFont typeface="Wingdings" pitchFamily="2" charset="2"/>
              <a:buChar char="q"/>
            </a:pPr>
            <a:r>
              <a:rPr lang="en-US" dirty="0"/>
              <a:t>Developing and applying appropriate technical, interpersonal, and conceptual skills and competencies and being comfortable with them, in order to be able to effectively move to the next level—that of supervising others.</a:t>
            </a:r>
          </a:p>
          <a:p>
            <a:pPr marL="285750" indent="-285750" algn="just">
              <a:buFont typeface="Wingdings" pitchFamily="2" charset="2"/>
              <a:buChar char="q"/>
            </a:pPr>
            <a:endParaRPr lang="en-US" dirty="0"/>
          </a:p>
        </p:txBody>
      </p:sp>
    </p:spTree>
    <p:extLst>
      <p:ext uri="{BB962C8B-B14F-4D97-AF65-F5344CB8AC3E}">
        <p14:creationId xmlns:p14="http://schemas.microsoft.com/office/powerpoint/2010/main" val="335111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ircle(in)">
                                      <p:cBhvr>
                                        <p:cTn id="17" dur="20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circle(in)">
                                      <p:cBhvr>
                                        <p:cTn id="22" dur="2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circle(in)">
                                      <p:cBhvr>
                                        <p:cTn id="27" dur="20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circle(in)">
                                      <p:cBhvr>
                                        <p:cTn id="32" dur="20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circle(in)">
                                      <p:cBhvr>
                                        <p:cTn id="37" dur="2000"/>
                                        <p:tgtEl>
                                          <p:spTgt spid="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circle(in)">
                                      <p:cBhvr>
                                        <p:cTn id="42" dur="2000"/>
                                        <p:tgtEl>
                                          <p:spTgt spid="5">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animEffect transition="in" filter="circle(in)">
                                      <p:cBhvr>
                                        <p:cTn id="47" dur="20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B5314A9-7310-449F-A866-85269CC562CF}"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16</a:t>
            </a:fld>
            <a:endParaRPr lang="en-US"/>
          </a:p>
        </p:txBody>
      </p:sp>
      <p:sp>
        <p:nvSpPr>
          <p:cNvPr id="4" name="مستطيل 3"/>
          <p:cNvSpPr/>
          <p:nvPr/>
        </p:nvSpPr>
        <p:spPr>
          <a:xfrm>
            <a:off x="457200" y="533400"/>
            <a:ext cx="8077200" cy="563231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285750" indent="-285750" algn="just">
              <a:buFont typeface="Arial" pitchFamily="34" charset="0"/>
              <a:buChar char="•"/>
            </a:pPr>
            <a:r>
              <a:rPr lang="en-US" dirty="0"/>
              <a:t>The second focus of management is the unit/team level. </a:t>
            </a:r>
          </a:p>
          <a:p>
            <a:pPr marL="285750" indent="-285750" algn="just">
              <a:buFont typeface="Arial" pitchFamily="34" charset="0"/>
              <a:buChar char="•"/>
            </a:pPr>
            <a:endParaRPr lang="en-US" dirty="0"/>
          </a:p>
          <a:p>
            <a:pPr marL="285750" indent="-285750" algn="just">
              <a:buFont typeface="Arial" pitchFamily="34" charset="0"/>
              <a:buChar char="•"/>
            </a:pPr>
            <a:r>
              <a:rPr lang="en-US" dirty="0"/>
              <a:t>The expertise of the manager at this level involves managing others in terms of effectively completing the work. You will be “supervising” others as expected in your assigned role. This responsibility includes; </a:t>
            </a:r>
          </a:p>
          <a:p>
            <a:pPr algn="just"/>
            <a:endParaRPr lang="en-US" dirty="0"/>
          </a:p>
          <a:p>
            <a:pPr marL="285750" indent="-285750" algn="just">
              <a:buFont typeface="Wingdings" pitchFamily="2" charset="2"/>
              <a:buChar char="q"/>
            </a:pPr>
            <a:r>
              <a:rPr lang="en-US" dirty="0"/>
              <a:t>assigning work tasks, </a:t>
            </a:r>
          </a:p>
          <a:p>
            <a:pPr marL="285750" indent="-285750" algn="just">
              <a:buFont typeface="Wingdings" pitchFamily="2" charset="2"/>
              <a:buChar char="q"/>
            </a:pPr>
            <a:r>
              <a:rPr lang="en-US" dirty="0"/>
              <a:t>review and modification of assignments, </a:t>
            </a:r>
          </a:p>
          <a:p>
            <a:pPr marL="285750" indent="-285750" algn="just">
              <a:buFont typeface="Wingdings" pitchFamily="2" charset="2"/>
              <a:buChar char="q"/>
            </a:pPr>
            <a:r>
              <a:rPr lang="en-US" dirty="0"/>
              <a:t>monitoring and review of individual performance, </a:t>
            </a:r>
          </a:p>
          <a:p>
            <a:pPr marL="285750" indent="-285750" algn="just">
              <a:buFont typeface="Wingdings" pitchFamily="2" charset="2"/>
              <a:buChar char="q"/>
            </a:pPr>
            <a:r>
              <a:rPr lang="en-US" dirty="0"/>
              <a:t>carrying out the management functions to ensure excellent delivery of services. </a:t>
            </a:r>
          </a:p>
          <a:p>
            <a:pPr algn="just"/>
            <a:endParaRPr lang="en-US" dirty="0"/>
          </a:p>
          <a:p>
            <a:pPr marL="285750" indent="-285750" algn="just">
              <a:buFont typeface="Arial" pitchFamily="34" charset="0"/>
              <a:buChar char="•"/>
            </a:pPr>
            <a:r>
              <a:rPr lang="en-US" dirty="0"/>
              <a:t>This focal area is where the actual work gets done. </a:t>
            </a:r>
          </a:p>
          <a:p>
            <a:pPr algn="just"/>
            <a:endParaRPr lang="en-US" dirty="0"/>
          </a:p>
          <a:p>
            <a:pPr marL="285750" indent="-285750" algn="just">
              <a:buFont typeface="Arial" pitchFamily="34" charset="0"/>
              <a:buChar char="•"/>
            </a:pPr>
            <a:r>
              <a:rPr lang="en-US" dirty="0"/>
              <a:t>Performance reflects the interaction of the manager and the employee, and it is incumbent on the manager to do what is needed to shape the performance of individual employees. </a:t>
            </a:r>
          </a:p>
          <a:p>
            <a:pPr marL="285750" indent="-285750" algn="just">
              <a:buFont typeface="Arial" pitchFamily="34" charset="0"/>
              <a:buChar char="•"/>
            </a:pPr>
            <a:endParaRPr lang="en-US" dirty="0"/>
          </a:p>
          <a:p>
            <a:pPr marL="285750" indent="-285750" algn="just">
              <a:buFont typeface="Arial" pitchFamily="34" charset="0"/>
              <a:buChar char="•"/>
            </a:pPr>
            <a:r>
              <a:rPr lang="en-US" dirty="0"/>
              <a:t>The focus of management at this echelon recognizes the task interdependencies among staff and the close coordination that is needed to ensure that work gets completed efficiently and effectively.</a:t>
            </a:r>
          </a:p>
        </p:txBody>
      </p:sp>
    </p:spTree>
    <p:extLst>
      <p:ext uri="{BB962C8B-B14F-4D97-AF65-F5344CB8AC3E}">
        <p14:creationId xmlns:p14="http://schemas.microsoft.com/office/powerpoint/2010/main" val="2751503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circle(in)">
                                      <p:cBhvr>
                                        <p:cTn id="12" dur="2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circle(in)">
                                      <p:cBhvr>
                                        <p:cTn id="17" dur="20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circle(in)">
                                      <p:cBhvr>
                                        <p:cTn id="22" dur="20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circle(in)">
                                      <p:cBhvr>
                                        <p:cTn id="27" dur="20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circle(in)">
                                      <p:cBhvr>
                                        <p:cTn id="32" dur="2000"/>
                                        <p:tgtEl>
                                          <p:spTgt spid="4">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animEffect transition="in" filter="circle(in)">
                                      <p:cBhvr>
                                        <p:cTn id="37" dur="2000"/>
                                        <p:tgtEl>
                                          <p:spTgt spid="4">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4">
                                            <p:txEl>
                                              <p:pRg st="11" end="11"/>
                                            </p:txEl>
                                          </p:spTgt>
                                        </p:tgtEl>
                                        <p:attrNameLst>
                                          <p:attrName>style.visibility</p:attrName>
                                        </p:attrNameLst>
                                      </p:cBhvr>
                                      <p:to>
                                        <p:strVal val="visible"/>
                                      </p:to>
                                    </p:set>
                                    <p:animEffect transition="in" filter="circle(in)">
                                      <p:cBhvr>
                                        <p:cTn id="42" dur="2000"/>
                                        <p:tgtEl>
                                          <p:spTgt spid="4">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4">
                                            <p:txEl>
                                              <p:pRg st="13" end="13"/>
                                            </p:txEl>
                                          </p:spTgt>
                                        </p:tgtEl>
                                        <p:attrNameLst>
                                          <p:attrName>style.visibility</p:attrName>
                                        </p:attrNameLst>
                                      </p:cBhvr>
                                      <p:to>
                                        <p:strVal val="visible"/>
                                      </p:to>
                                    </p:set>
                                    <p:animEffect transition="in" filter="circle(in)">
                                      <p:cBhvr>
                                        <p:cTn id="47" dur="20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B5314A9-7310-449F-A866-85269CC562CF}"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17</a:t>
            </a:fld>
            <a:endParaRPr lang="en-US"/>
          </a:p>
        </p:txBody>
      </p:sp>
      <p:sp>
        <p:nvSpPr>
          <p:cNvPr id="4" name="مستطيل 3"/>
          <p:cNvSpPr/>
          <p:nvPr/>
        </p:nvSpPr>
        <p:spPr>
          <a:xfrm>
            <a:off x="457200" y="539889"/>
            <a:ext cx="8153400" cy="563231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285750" indent="-285750" algn="just">
              <a:buFont typeface="Arial" pitchFamily="34" charset="0"/>
              <a:buChar char="•"/>
            </a:pPr>
            <a:r>
              <a:rPr lang="en-US" dirty="0"/>
              <a:t>The third management focus is at the organizational level. </a:t>
            </a:r>
          </a:p>
          <a:p>
            <a:pPr marL="285750" indent="-285750" algn="just">
              <a:buFont typeface="Arial" pitchFamily="34" charset="0"/>
              <a:buChar char="•"/>
            </a:pPr>
            <a:endParaRPr lang="en-US" dirty="0"/>
          </a:p>
          <a:p>
            <a:pPr marL="285750" indent="-285750" algn="just">
              <a:buFont typeface="Arial" pitchFamily="34" charset="0"/>
              <a:buChar char="•"/>
            </a:pPr>
            <a:r>
              <a:rPr lang="en-US" dirty="0"/>
              <a:t>This focal area reflects the fact that managers must work together as part of the larger organization to ensure organization-wide performance and organizational viability. </a:t>
            </a:r>
          </a:p>
          <a:p>
            <a:pPr marL="285750" indent="-285750" algn="just">
              <a:buFont typeface="Arial" pitchFamily="34" charset="0"/>
              <a:buChar char="•"/>
            </a:pPr>
            <a:endParaRPr lang="en-US" dirty="0"/>
          </a:p>
          <a:p>
            <a:pPr marL="285750" indent="-285750" algn="just">
              <a:buFont typeface="Arial" pitchFamily="34" charset="0"/>
              <a:buChar char="•"/>
            </a:pPr>
            <a:r>
              <a:rPr lang="en-US" dirty="0"/>
              <a:t>In other words, the success of the organization depends upon the success of its individual parts, and effective collaboration is needed to ensure that this occurs. </a:t>
            </a:r>
          </a:p>
          <a:p>
            <a:pPr marL="285750" indent="-285750" algn="just">
              <a:buFont typeface="Arial" pitchFamily="34" charset="0"/>
              <a:buChar char="•"/>
            </a:pPr>
            <a:endParaRPr lang="en-US" dirty="0"/>
          </a:p>
          <a:p>
            <a:pPr marL="285750" indent="-285750" algn="just">
              <a:buFont typeface="Arial" pitchFamily="34" charset="0"/>
              <a:buChar char="•"/>
            </a:pPr>
            <a:r>
              <a:rPr lang="en-US" dirty="0"/>
              <a:t>The range of clinical and nonclinical activities that occur within a health care organization requires that managers who head individual units work closely with other unit managers to provide services. Sharing of information, collaboration, and communication are essential for success. </a:t>
            </a:r>
          </a:p>
          <a:p>
            <a:pPr marL="285750" indent="-285750" algn="just">
              <a:buFont typeface="Arial" pitchFamily="34" charset="0"/>
              <a:buChar char="•"/>
            </a:pPr>
            <a:endParaRPr lang="en-US" dirty="0"/>
          </a:p>
          <a:p>
            <a:pPr marL="285750" indent="-285750" algn="just">
              <a:buFont typeface="Arial" pitchFamily="34" charset="0"/>
              <a:buChar char="•"/>
            </a:pPr>
            <a:r>
              <a:rPr lang="en-US" dirty="0"/>
              <a:t>The hierarchy looks to the contribution of each supervised unit as it pertains to the whole. </a:t>
            </a:r>
          </a:p>
          <a:p>
            <a:pPr marL="285750" indent="-285750" algn="just">
              <a:buFont typeface="Arial" pitchFamily="34" charset="0"/>
              <a:buChar char="•"/>
            </a:pPr>
            <a:endParaRPr lang="en-US" dirty="0"/>
          </a:p>
          <a:p>
            <a:pPr marL="285750" indent="-285750" algn="just">
              <a:buFont typeface="Arial" pitchFamily="34" charset="0"/>
              <a:buChar char="•"/>
            </a:pPr>
            <a:r>
              <a:rPr lang="en-US" dirty="0"/>
              <a:t>Individual managers’ contributions to the overall performance of the organization—in terms of various performance measures such as cost, quality, satisfaction, and access—are important and measured.</a:t>
            </a:r>
          </a:p>
        </p:txBody>
      </p:sp>
    </p:spTree>
    <p:extLst>
      <p:ext uri="{BB962C8B-B14F-4D97-AF65-F5344CB8AC3E}">
        <p14:creationId xmlns:p14="http://schemas.microsoft.com/office/powerpoint/2010/main" val="4265869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circle(in)">
                                      <p:cBhvr>
                                        <p:cTn id="12" dur="2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circle(in)">
                                      <p:cBhvr>
                                        <p:cTn id="17" dur="20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circle(in)">
                                      <p:cBhvr>
                                        <p:cTn id="22" dur="20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circle(in)">
                                      <p:cBhvr>
                                        <p:cTn id="27" dur="2000"/>
                                        <p:tgtEl>
                                          <p:spTgt spid="4">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4">
                                            <p:txEl>
                                              <p:pRg st="10" end="10"/>
                                            </p:txEl>
                                          </p:spTgt>
                                        </p:tgtEl>
                                        <p:attrNameLst>
                                          <p:attrName>style.visibility</p:attrName>
                                        </p:attrNameLst>
                                      </p:cBhvr>
                                      <p:to>
                                        <p:strVal val="visible"/>
                                      </p:to>
                                    </p:set>
                                    <p:animEffect transition="in" filter="circle(in)">
                                      <p:cBhvr>
                                        <p:cTn id="32" dur="20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B5314A9-7310-449F-A866-85269CC562CF}"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18</a:t>
            </a:fld>
            <a:endParaRPr lang="en-US"/>
          </a:p>
        </p:txBody>
      </p:sp>
      <p:sp>
        <p:nvSpPr>
          <p:cNvPr id="4" name="مستطيل 3"/>
          <p:cNvSpPr/>
          <p:nvPr/>
        </p:nvSpPr>
        <p:spPr>
          <a:xfrm>
            <a:off x="838200" y="392668"/>
            <a:ext cx="7696200" cy="369332"/>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en-US" b="1" dirty="0"/>
              <a:t>Role Of The Manager In Establishing And Maintaining  Organizational  Culture</a:t>
            </a:r>
          </a:p>
        </p:txBody>
      </p:sp>
      <p:graphicFrame>
        <p:nvGraphicFramePr>
          <p:cNvPr id="6" name="رسم تخطيطي 5"/>
          <p:cNvGraphicFramePr/>
          <p:nvPr>
            <p:extLst>
              <p:ext uri="{D42A27DB-BD31-4B8C-83A1-F6EECF244321}">
                <p14:modId xmlns:p14="http://schemas.microsoft.com/office/powerpoint/2010/main" val="755981579"/>
              </p:ext>
            </p:extLst>
          </p:nvPr>
        </p:nvGraphicFramePr>
        <p:xfrm>
          <a:off x="609600" y="990599"/>
          <a:ext cx="8001000" cy="5038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4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00400" y="5968093"/>
            <a:ext cx="2836333" cy="857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9904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wipe(down)">
                                      <p:cBhvr>
                                        <p:cTn id="7" dur="5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Graphic spid="6"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B5314A9-7310-449F-A866-85269CC562CF}"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19</a:t>
            </a:fld>
            <a:endParaRPr lang="en-US"/>
          </a:p>
        </p:txBody>
      </p:sp>
      <p:graphicFrame>
        <p:nvGraphicFramePr>
          <p:cNvPr id="5" name="رسم تخطيطي 4"/>
          <p:cNvGraphicFramePr/>
          <p:nvPr>
            <p:extLst>
              <p:ext uri="{D42A27DB-BD31-4B8C-83A1-F6EECF244321}">
                <p14:modId xmlns:p14="http://schemas.microsoft.com/office/powerpoint/2010/main" val="37519460"/>
              </p:ext>
            </p:extLst>
          </p:nvPr>
        </p:nvGraphicFramePr>
        <p:xfrm>
          <a:off x="381000" y="457200"/>
          <a:ext cx="8207829"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390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B5314A9-7310-449F-A866-85269CC562CF}"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2</a:t>
            </a:fld>
            <a:endParaRPr lang="en-US"/>
          </a:p>
        </p:txBody>
      </p:sp>
      <p:graphicFrame>
        <p:nvGraphicFramePr>
          <p:cNvPr id="5" name="رسم تخطيطي 4"/>
          <p:cNvGraphicFramePr/>
          <p:nvPr>
            <p:extLst>
              <p:ext uri="{D42A27DB-BD31-4B8C-83A1-F6EECF244321}">
                <p14:modId xmlns:p14="http://schemas.microsoft.com/office/powerpoint/2010/main" val="3506011503"/>
              </p:ext>
            </p:extLst>
          </p:nvPr>
        </p:nvGraphicFramePr>
        <p:xfrm>
          <a:off x="762000" y="609600"/>
          <a:ext cx="3276600" cy="60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رسم تخطيطي 5"/>
          <p:cNvGraphicFramePr/>
          <p:nvPr>
            <p:extLst>
              <p:ext uri="{D42A27DB-BD31-4B8C-83A1-F6EECF244321}">
                <p14:modId xmlns:p14="http://schemas.microsoft.com/office/powerpoint/2010/main" val="2108535920"/>
              </p:ext>
            </p:extLst>
          </p:nvPr>
        </p:nvGraphicFramePr>
        <p:xfrm>
          <a:off x="609600" y="1676400"/>
          <a:ext cx="7772400" cy="411479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511462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09800" y="4038600"/>
            <a:ext cx="4919362" cy="2808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عنصر نائب للتاريخ 1"/>
          <p:cNvSpPr>
            <a:spLocks noGrp="1"/>
          </p:cNvSpPr>
          <p:nvPr>
            <p:ph type="dt" sz="half" idx="10"/>
          </p:nvPr>
        </p:nvSpPr>
        <p:spPr/>
        <p:txBody>
          <a:bodyPr/>
          <a:lstStyle/>
          <a:p>
            <a:fld id="{6B5314A9-7310-449F-A866-85269CC562CF}"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20</a:t>
            </a:fld>
            <a:endParaRPr lang="en-US"/>
          </a:p>
        </p:txBody>
      </p:sp>
      <p:graphicFrame>
        <p:nvGraphicFramePr>
          <p:cNvPr id="5" name="رسم تخطيطي 4"/>
          <p:cNvGraphicFramePr/>
          <p:nvPr>
            <p:extLst>
              <p:ext uri="{D42A27DB-BD31-4B8C-83A1-F6EECF244321}">
                <p14:modId xmlns:p14="http://schemas.microsoft.com/office/powerpoint/2010/main" val="2312272297"/>
              </p:ext>
            </p:extLst>
          </p:nvPr>
        </p:nvGraphicFramePr>
        <p:xfrm>
          <a:off x="457200" y="542491"/>
          <a:ext cx="8305800" cy="3416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73777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heel(1)">
                                      <p:cBhvr>
                                        <p:cTn id="7" dur="20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B5314A9-7310-449F-A866-85269CC562CF}"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21</a:t>
            </a:fld>
            <a:endParaRPr lang="en-US"/>
          </a:p>
        </p:txBody>
      </p:sp>
      <p:sp>
        <p:nvSpPr>
          <p:cNvPr id="4" name="مستطيل 3"/>
          <p:cNvSpPr/>
          <p:nvPr/>
        </p:nvSpPr>
        <p:spPr>
          <a:xfrm>
            <a:off x="1600200" y="381000"/>
            <a:ext cx="5943600" cy="369332"/>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en-US" b="1" dirty="0"/>
              <a:t>Role  Of  The  Manager  In  Talent  Management</a:t>
            </a:r>
          </a:p>
        </p:txBody>
      </p:sp>
      <p:sp>
        <p:nvSpPr>
          <p:cNvPr id="5" name="مستطيل 4"/>
          <p:cNvSpPr/>
          <p:nvPr/>
        </p:nvSpPr>
        <p:spPr>
          <a:xfrm>
            <a:off x="457200" y="1153886"/>
            <a:ext cx="8305800" cy="507831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indent="-285750" algn="just">
              <a:buFont typeface="Wingdings" pitchFamily="2" charset="2"/>
              <a:buChar char="q"/>
            </a:pPr>
            <a:r>
              <a:rPr lang="en-US" dirty="0"/>
              <a:t>health care organizations view their employees as strategic assets who can create a competitive advantage. </a:t>
            </a:r>
          </a:p>
          <a:p>
            <a:pPr marL="285750" indent="-285750" algn="just">
              <a:buFont typeface="Wingdings" pitchFamily="2" charset="2"/>
              <a:buChar char="q"/>
            </a:pPr>
            <a:endParaRPr lang="en-US" dirty="0"/>
          </a:p>
          <a:p>
            <a:pPr marL="285750" indent="-285750" algn="just">
              <a:buFont typeface="Wingdings" pitchFamily="2" charset="2"/>
              <a:buChar char="q"/>
            </a:pPr>
            <a:r>
              <a:rPr lang="en-US" dirty="0"/>
              <a:t>Therefore, human resources management has been replaced talent management. </a:t>
            </a:r>
          </a:p>
          <a:p>
            <a:pPr marL="285750" indent="-285750" algn="just">
              <a:buFont typeface="Wingdings" pitchFamily="2" charset="2"/>
              <a:buChar char="q"/>
            </a:pPr>
            <a:endParaRPr lang="en-US" dirty="0"/>
          </a:p>
          <a:p>
            <a:pPr marL="285750" indent="-285750" algn="just">
              <a:buFont typeface="Wingdings" pitchFamily="2" charset="2"/>
              <a:buChar char="q"/>
            </a:pPr>
            <a:r>
              <a:rPr lang="en-US" dirty="0"/>
              <a:t>One of the critical responsibilities of managers in talent management is promoting </a:t>
            </a:r>
            <a:r>
              <a:rPr lang="en-US" b="1" dirty="0"/>
              <a:t>employee engagement</a:t>
            </a:r>
            <a:r>
              <a:rPr lang="en-US" dirty="0"/>
              <a:t> by several method;</a:t>
            </a:r>
          </a:p>
          <a:p>
            <a:pPr algn="just"/>
            <a:endParaRPr lang="en-US" dirty="0"/>
          </a:p>
          <a:p>
            <a:pPr marL="285750" indent="-285750" algn="just">
              <a:buFont typeface="Wingdings" pitchFamily="2" charset="2"/>
              <a:buChar char="ü"/>
            </a:pPr>
            <a:r>
              <a:rPr lang="en-US" dirty="0"/>
              <a:t>Offering training programs,</a:t>
            </a:r>
          </a:p>
          <a:p>
            <a:pPr marL="285750" indent="-285750" algn="just">
              <a:buFont typeface="Wingdings" pitchFamily="2" charset="2"/>
              <a:buChar char="ü"/>
            </a:pPr>
            <a:r>
              <a:rPr lang="en-US" dirty="0"/>
              <a:t>Providing leadership development programs, </a:t>
            </a:r>
          </a:p>
          <a:p>
            <a:pPr marL="285750" indent="-285750" algn="just">
              <a:buFont typeface="Wingdings" pitchFamily="2" charset="2"/>
              <a:buChar char="ü"/>
            </a:pPr>
            <a:r>
              <a:rPr lang="en-US" dirty="0"/>
              <a:t>Identifying employee needs and measuring employee satisfaction, </a:t>
            </a:r>
          </a:p>
          <a:p>
            <a:pPr marL="285750" indent="-285750" algn="just">
              <a:buFont typeface="Wingdings" pitchFamily="2" charset="2"/>
              <a:buChar char="ü"/>
            </a:pPr>
            <a:r>
              <a:rPr lang="en-US" dirty="0"/>
              <a:t>Providing continuing education, </a:t>
            </a:r>
          </a:p>
          <a:p>
            <a:pPr marL="285750" indent="-285750" algn="just">
              <a:buFont typeface="Wingdings" pitchFamily="2" charset="2"/>
              <a:buChar char="ü"/>
            </a:pPr>
            <a:r>
              <a:rPr lang="en-US" dirty="0"/>
              <a:t>enabling job enrichment,</a:t>
            </a:r>
          </a:p>
          <a:p>
            <a:pPr marL="285750" indent="-285750" algn="just">
              <a:buFont typeface="Wingdings" pitchFamily="2" charset="2"/>
              <a:buChar char="ü"/>
            </a:pPr>
            <a:r>
              <a:rPr lang="en-US" dirty="0"/>
              <a:t>Conducting periodic employee reviews, </a:t>
            </a:r>
          </a:p>
          <a:p>
            <a:pPr marL="285750" indent="-285750" algn="just">
              <a:buFont typeface="Wingdings" pitchFamily="2" charset="2"/>
              <a:buChar char="ü"/>
            </a:pPr>
            <a:r>
              <a:rPr lang="en-US" dirty="0"/>
              <a:t>Soliciting employee feedback, </a:t>
            </a:r>
          </a:p>
          <a:p>
            <a:pPr marL="285750" indent="-285750" algn="just">
              <a:buFont typeface="Wingdings" pitchFamily="2" charset="2"/>
              <a:buChar char="ü"/>
            </a:pPr>
            <a:r>
              <a:rPr lang="en-US" dirty="0"/>
              <a:t>Conducting rounds and employee huddles, </a:t>
            </a:r>
          </a:p>
          <a:p>
            <a:pPr marL="285750" indent="-285750" algn="just">
              <a:buFont typeface="Wingdings" pitchFamily="2" charset="2"/>
              <a:buChar char="ü"/>
            </a:pPr>
            <a:r>
              <a:rPr lang="en-US" dirty="0"/>
              <a:t>Offering employee suggestion programs.</a:t>
            </a:r>
          </a:p>
          <a:p>
            <a:pPr algn="just"/>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4278086"/>
            <a:ext cx="3200400" cy="17472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220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ircle(in)">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circle(in)">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circle(in)">
                                      <p:cBhvr>
                                        <p:cTn id="22" dur="20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circle(in)">
                                      <p:cBhvr>
                                        <p:cTn id="27" dur="2000"/>
                                        <p:tgtEl>
                                          <p:spTgt spid="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circle(in)">
                                      <p:cBhvr>
                                        <p:cTn id="32" dur="2000"/>
                                        <p:tgtEl>
                                          <p:spTgt spid="5">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Effect transition="in" filter="circle(in)">
                                      <p:cBhvr>
                                        <p:cTn id="37" dur="2000"/>
                                        <p:tgtEl>
                                          <p:spTgt spid="5">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5">
                                            <p:txEl>
                                              <p:pRg st="9" end="9"/>
                                            </p:txEl>
                                          </p:spTgt>
                                        </p:tgtEl>
                                        <p:attrNameLst>
                                          <p:attrName>style.visibility</p:attrName>
                                        </p:attrNameLst>
                                      </p:cBhvr>
                                      <p:to>
                                        <p:strVal val="visible"/>
                                      </p:to>
                                    </p:set>
                                    <p:animEffect transition="in" filter="circle(in)">
                                      <p:cBhvr>
                                        <p:cTn id="42" dur="2000"/>
                                        <p:tgtEl>
                                          <p:spTgt spid="5">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animEffect transition="in" filter="circle(in)">
                                      <p:cBhvr>
                                        <p:cTn id="47" dur="2000"/>
                                        <p:tgtEl>
                                          <p:spTgt spid="5">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5">
                                            <p:txEl>
                                              <p:pRg st="11" end="11"/>
                                            </p:txEl>
                                          </p:spTgt>
                                        </p:tgtEl>
                                        <p:attrNameLst>
                                          <p:attrName>style.visibility</p:attrName>
                                        </p:attrNameLst>
                                      </p:cBhvr>
                                      <p:to>
                                        <p:strVal val="visible"/>
                                      </p:to>
                                    </p:set>
                                    <p:animEffect transition="in" filter="circle(in)">
                                      <p:cBhvr>
                                        <p:cTn id="52" dur="2000"/>
                                        <p:tgtEl>
                                          <p:spTgt spid="5">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5">
                                            <p:txEl>
                                              <p:pRg st="12" end="12"/>
                                            </p:txEl>
                                          </p:spTgt>
                                        </p:tgtEl>
                                        <p:attrNameLst>
                                          <p:attrName>style.visibility</p:attrName>
                                        </p:attrNameLst>
                                      </p:cBhvr>
                                      <p:to>
                                        <p:strVal val="visible"/>
                                      </p:to>
                                    </p:set>
                                    <p:animEffect transition="in" filter="circle(in)">
                                      <p:cBhvr>
                                        <p:cTn id="57" dur="2000"/>
                                        <p:tgtEl>
                                          <p:spTgt spid="5">
                                            <p:txEl>
                                              <p:pRg st="12" end="1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5">
                                            <p:txEl>
                                              <p:pRg st="13" end="13"/>
                                            </p:txEl>
                                          </p:spTgt>
                                        </p:tgtEl>
                                        <p:attrNameLst>
                                          <p:attrName>style.visibility</p:attrName>
                                        </p:attrNameLst>
                                      </p:cBhvr>
                                      <p:to>
                                        <p:strVal val="visible"/>
                                      </p:to>
                                    </p:set>
                                    <p:animEffect transition="in" filter="circle(in)">
                                      <p:cBhvr>
                                        <p:cTn id="62" dur="2000"/>
                                        <p:tgtEl>
                                          <p:spTgt spid="5">
                                            <p:txEl>
                                              <p:pRg st="13" end="1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nodeType="clickEffect">
                                  <p:stCondLst>
                                    <p:cond delay="0"/>
                                  </p:stCondLst>
                                  <p:childTnLst>
                                    <p:set>
                                      <p:cBhvr>
                                        <p:cTn id="66" dur="1" fill="hold">
                                          <p:stCondLst>
                                            <p:cond delay="0"/>
                                          </p:stCondLst>
                                        </p:cTn>
                                        <p:tgtEl>
                                          <p:spTgt spid="5">
                                            <p:txEl>
                                              <p:pRg st="14" end="14"/>
                                            </p:txEl>
                                          </p:spTgt>
                                        </p:tgtEl>
                                        <p:attrNameLst>
                                          <p:attrName>style.visibility</p:attrName>
                                        </p:attrNameLst>
                                      </p:cBhvr>
                                      <p:to>
                                        <p:strVal val="visible"/>
                                      </p:to>
                                    </p:set>
                                    <p:animEffect transition="in" filter="circle(in)">
                                      <p:cBhvr>
                                        <p:cTn id="67" dur="2000"/>
                                        <p:tgtEl>
                                          <p:spTgt spid="5">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B5314A9-7310-449F-A866-85269CC562CF}"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22</a:t>
            </a:fld>
            <a:endParaRPr lang="en-US"/>
          </a:p>
        </p:txBody>
      </p:sp>
      <p:sp>
        <p:nvSpPr>
          <p:cNvPr id="4" name="مستطيل 3"/>
          <p:cNvSpPr/>
          <p:nvPr/>
        </p:nvSpPr>
        <p:spPr>
          <a:xfrm>
            <a:off x="838200" y="381000"/>
            <a:ext cx="609600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b="1" dirty="0"/>
              <a:t>Role  Of  The  Manager  In  Ensuring  High Performance</a:t>
            </a:r>
          </a:p>
          <a:p>
            <a:pPr algn="ctr"/>
            <a:endParaRPr lang="en-US" b="1" dirty="0"/>
          </a:p>
        </p:txBody>
      </p:sp>
      <p:graphicFrame>
        <p:nvGraphicFramePr>
          <p:cNvPr id="6" name="رسم تخطيطي 5"/>
          <p:cNvGraphicFramePr/>
          <p:nvPr>
            <p:extLst>
              <p:ext uri="{D42A27DB-BD31-4B8C-83A1-F6EECF244321}">
                <p14:modId xmlns:p14="http://schemas.microsoft.com/office/powerpoint/2010/main" val="148823041"/>
              </p:ext>
            </p:extLst>
          </p:nvPr>
        </p:nvGraphicFramePr>
        <p:xfrm>
          <a:off x="838200" y="1219200"/>
          <a:ext cx="76962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2215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Graphic spid="6"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B5314A9-7310-449F-A866-85269CC562CF}"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23</a:t>
            </a:fld>
            <a:endParaRPr lang="en-US"/>
          </a:p>
        </p:txBody>
      </p:sp>
      <p:graphicFrame>
        <p:nvGraphicFramePr>
          <p:cNvPr id="6" name="رسم تخطيطي 5"/>
          <p:cNvGraphicFramePr/>
          <p:nvPr>
            <p:extLst>
              <p:ext uri="{D42A27DB-BD31-4B8C-83A1-F6EECF244321}">
                <p14:modId xmlns:p14="http://schemas.microsoft.com/office/powerpoint/2010/main" val="3582058554"/>
              </p:ext>
            </p:extLst>
          </p:nvPr>
        </p:nvGraphicFramePr>
        <p:xfrm>
          <a:off x="304800" y="228600"/>
          <a:ext cx="8153400" cy="617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رسم تخطيطي 7"/>
          <p:cNvGraphicFramePr/>
          <p:nvPr>
            <p:extLst>
              <p:ext uri="{D42A27DB-BD31-4B8C-83A1-F6EECF244321}">
                <p14:modId xmlns:p14="http://schemas.microsoft.com/office/powerpoint/2010/main" val="3618203608"/>
              </p:ext>
            </p:extLst>
          </p:nvPr>
        </p:nvGraphicFramePr>
        <p:xfrm>
          <a:off x="2667000" y="2514600"/>
          <a:ext cx="3581400" cy="1752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مستطيل 8"/>
          <p:cNvSpPr/>
          <p:nvPr/>
        </p:nvSpPr>
        <p:spPr>
          <a:xfrm>
            <a:off x="3367119" y="4126468"/>
            <a:ext cx="2451184" cy="369332"/>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r>
              <a:rPr lang="en-US" b="1" dirty="0"/>
              <a:t>Performance Measures </a:t>
            </a:r>
          </a:p>
        </p:txBody>
      </p:sp>
    </p:spTree>
    <p:extLst>
      <p:ext uri="{BB962C8B-B14F-4D97-AF65-F5344CB8AC3E}">
        <p14:creationId xmlns:p14="http://schemas.microsoft.com/office/powerpoint/2010/main" val="1847585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8" grpId="0">
        <p:bldAsOne/>
      </p:bldGraphic>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B5314A9-7310-449F-A866-85269CC562CF}"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24</a:t>
            </a:fld>
            <a:endParaRPr lang="en-US"/>
          </a:p>
        </p:txBody>
      </p:sp>
      <p:graphicFrame>
        <p:nvGraphicFramePr>
          <p:cNvPr id="6" name="رسم تخطيطي 5"/>
          <p:cNvGraphicFramePr/>
          <p:nvPr>
            <p:extLst>
              <p:ext uri="{D42A27DB-BD31-4B8C-83A1-F6EECF244321}">
                <p14:modId xmlns:p14="http://schemas.microsoft.com/office/powerpoint/2010/main" val="1100745605"/>
              </p:ext>
            </p:extLst>
          </p:nvPr>
        </p:nvGraphicFramePr>
        <p:xfrm>
          <a:off x="533400" y="609600"/>
          <a:ext cx="80010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7809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B5314A9-7310-449F-A866-85269CC562CF}"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25</a:t>
            </a:fld>
            <a:endParaRPr lang="en-US"/>
          </a:p>
        </p:txBody>
      </p:sp>
      <p:graphicFrame>
        <p:nvGraphicFramePr>
          <p:cNvPr id="5" name="رسم تخطيطي 4"/>
          <p:cNvGraphicFramePr/>
          <p:nvPr>
            <p:extLst>
              <p:ext uri="{D42A27DB-BD31-4B8C-83A1-F6EECF244321}">
                <p14:modId xmlns:p14="http://schemas.microsoft.com/office/powerpoint/2010/main" val="1852501798"/>
              </p:ext>
            </p:extLst>
          </p:nvPr>
        </p:nvGraphicFramePr>
        <p:xfrm>
          <a:off x="609600" y="609600"/>
          <a:ext cx="8001000"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3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3048000"/>
            <a:ext cx="4271777" cy="334853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396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1000" fill="hold"/>
                                        <p:tgtEl>
                                          <p:spTgt spid="13314"/>
                                        </p:tgtEl>
                                        <p:attrNameLst>
                                          <p:attrName>ppt_w</p:attrName>
                                        </p:attrNameLst>
                                      </p:cBhvr>
                                      <p:tavLst>
                                        <p:tav tm="0">
                                          <p:val>
                                            <p:fltVal val="0"/>
                                          </p:val>
                                        </p:tav>
                                        <p:tav tm="100000">
                                          <p:val>
                                            <p:strVal val="#ppt_w"/>
                                          </p:val>
                                        </p:tav>
                                      </p:tavLst>
                                    </p:anim>
                                    <p:anim calcmode="lin" valueType="num">
                                      <p:cBhvr>
                                        <p:cTn id="8" dur="1000" fill="hold"/>
                                        <p:tgtEl>
                                          <p:spTgt spid="13314"/>
                                        </p:tgtEl>
                                        <p:attrNameLst>
                                          <p:attrName>ppt_h</p:attrName>
                                        </p:attrNameLst>
                                      </p:cBhvr>
                                      <p:tavLst>
                                        <p:tav tm="0">
                                          <p:val>
                                            <p:fltVal val="0"/>
                                          </p:val>
                                        </p:tav>
                                        <p:tav tm="100000">
                                          <p:val>
                                            <p:strVal val="#ppt_h"/>
                                          </p:val>
                                        </p:tav>
                                      </p:tavLst>
                                    </p:anim>
                                    <p:anim calcmode="lin" valueType="num">
                                      <p:cBhvr>
                                        <p:cTn id="9" dur="1000" fill="hold"/>
                                        <p:tgtEl>
                                          <p:spTgt spid="13314"/>
                                        </p:tgtEl>
                                        <p:attrNameLst>
                                          <p:attrName>style.rotation</p:attrName>
                                        </p:attrNameLst>
                                      </p:cBhvr>
                                      <p:tavLst>
                                        <p:tav tm="0">
                                          <p:val>
                                            <p:fltVal val="90"/>
                                          </p:val>
                                        </p:tav>
                                        <p:tav tm="100000">
                                          <p:val>
                                            <p:fltVal val="0"/>
                                          </p:val>
                                        </p:tav>
                                      </p:tavLst>
                                    </p:anim>
                                    <p:animEffect transition="in" filter="fade">
                                      <p:cBhvr>
                                        <p:cTn id="10" dur="1000"/>
                                        <p:tgtEl>
                                          <p:spTgt spid="1331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B5314A9-7310-449F-A866-85269CC562CF}" type="datetime1">
              <a:rPr lang="en-US" smtClean="0"/>
              <a:t>5/23/2018</a:t>
            </a:fld>
            <a:endParaRPr lang="en-US" dirty="0"/>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26</a:t>
            </a:fld>
            <a:endParaRPr lang="en-US"/>
          </a:p>
        </p:txBody>
      </p:sp>
      <p:sp>
        <p:nvSpPr>
          <p:cNvPr id="4" name="مستطيل 3"/>
          <p:cNvSpPr/>
          <p:nvPr/>
        </p:nvSpPr>
        <p:spPr>
          <a:xfrm>
            <a:off x="533400" y="533400"/>
            <a:ext cx="8001000" cy="550920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marL="285750" indent="-285750" algn="just">
              <a:buFont typeface="Arial" pitchFamily="34" charset="0"/>
              <a:buChar char="•"/>
            </a:pPr>
            <a:r>
              <a:rPr lang="en-US" sz="1600" dirty="0"/>
              <a:t>The joint commission (formerly JCAHO) has set minimum standards for health care facilities operations that ensure quality</a:t>
            </a:r>
          </a:p>
          <a:p>
            <a:pPr marL="285750" indent="-285750" algn="just">
              <a:buFont typeface="Arial" pitchFamily="34" charset="0"/>
              <a:buChar char="•"/>
            </a:pPr>
            <a:endParaRPr lang="en-US" sz="1600" dirty="0"/>
          </a:p>
          <a:p>
            <a:pPr marL="285750" indent="-285750" algn="just">
              <a:buFont typeface="Arial" pitchFamily="34" charset="0"/>
              <a:buChar char="•"/>
            </a:pPr>
            <a:r>
              <a:rPr lang="en-US" sz="1600" dirty="0"/>
              <a:t>National committee for quality assurance (NCQA) has set standards for measuring performance of health plans, </a:t>
            </a:r>
          </a:p>
          <a:p>
            <a:pPr marL="285750" indent="-285750" algn="just">
              <a:buFont typeface="Arial" pitchFamily="34" charset="0"/>
              <a:buChar char="•"/>
            </a:pPr>
            <a:endParaRPr lang="en-US" sz="1600" dirty="0"/>
          </a:p>
          <a:p>
            <a:pPr marL="285750" indent="-285750" algn="just">
              <a:buFont typeface="Arial" pitchFamily="34" charset="0"/>
              <a:buChar char="•"/>
            </a:pPr>
            <a:r>
              <a:rPr lang="en-US" sz="1600" dirty="0"/>
              <a:t>Centers for </a:t>
            </a:r>
            <a:r>
              <a:rPr lang="en-US" sz="1600" dirty="0" err="1"/>
              <a:t>medicare</a:t>
            </a:r>
            <a:r>
              <a:rPr lang="en-US" sz="1600" dirty="0"/>
              <a:t> and </a:t>
            </a:r>
            <a:r>
              <a:rPr lang="en-US" sz="1600" dirty="0" err="1"/>
              <a:t>medicaid</a:t>
            </a:r>
            <a:r>
              <a:rPr lang="en-US" sz="1600" dirty="0"/>
              <a:t> services (CMS) has established a website that compares hospital performance along a number of critical dimensions. </a:t>
            </a:r>
          </a:p>
          <a:p>
            <a:pPr marL="285750" indent="-285750" algn="just">
              <a:buFont typeface="Arial" pitchFamily="34" charset="0"/>
              <a:buChar char="•"/>
            </a:pPr>
            <a:endParaRPr lang="en-US" sz="1600" dirty="0"/>
          </a:p>
          <a:p>
            <a:pPr marL="285750" indent="-285750" algn="just">
              <a:buFont typeface="Arial" pitchFamily="34" charset="0"/>
              <a:buChar char="•"/>
            </a:pPr>
            <a:r>
              <a:rPr lang="en-US" sz="1600" dirty="0"/>
              <a:t>CMS has provided incentives to health care organizations by paying for performance on measures of clinical care and not paying for care resulting from </a:t>
            </a:r>
            <a:r>
              <a:rPr lang="en-US" sz="1600" b="1" dirty="0"/>
              <a:t>never events </a:t>
            </a:r>
            <a:r>
              <a:rPr lang="en-US" sz="1600" dirty="0"/>
              <a:t>.</a:t>
            </a:r>
          </a:p>
          <a:p>
            <a:pPr marL="285750" indent="-285750" algn="just">
              <a:buFont typeface="Arial" pitchFamily="34" charset="0"/>
              <a:buChar char="•"/>
            </a:pPr>
            <a:endParaRPr lang="en-US" sz="1600" dirty="0"/>
          </a:p>
          <a:p>
            <a:pPr marL="285750" indent="-285750" algn="just">
              <a:buFont typeface="Arial" pitchFamily="34" charset="0"/>
              <a:buChar char="•"/>
            </a:pPr>
            <a:r>
              <a:rPr lang="en-US" sz="1600" dirty="0"/>
              <a:t> Health insurers have implemented pay-for-performance programs for health care organizations based on various quality and customer service measures.</a:t>
            </a:r>
          </a:p>
          <a:p>
            <a:pPr marL="285750" indent="-285750" algn="just">
              <a:buFont typeface="Arial" pitchFamily="34" charset="0"/>
              <a:buChar char="•"/>
            </a:pPr>
            <a:endParaRPr lang="en-US" sz="1600" dirty="0"/>
          </a:p>
          <a:p>
            <a:pPr marL="285750" indent="-285750" algn="just">
              <a:buFont typeface="Arial" pitchFamily="34" charset="0"/>
              <a:buChar char="•"/>
            </a:pPr>
            <a:r>
              <a:rPr lang="en-US" sz="1600" dirty="0"/>
              <a:t>Methods of measuring and reporting the performance measurement process. Dashboards or balanced scorecards </a:t>
            </a:r>
          </a:p>
          <a:p>
            <a:pPr marL="285750" indent="-285750" algn="just">
              <a:buFont typeface="Arial" pitchFamily="34" charset="0"/>
              <a:buChar char="•"/>
            </a:pPr>
            <a:endParaRPr lang="en-US" sz="1600" dirty="0"/>
          </a:p>
          <a:p>
            <a:pPr marL="285750" indent="-285750" algn="just">
              <a:buFont typeface="Arial" pitchFamily="34" charset="0"/>
              <a:buChar char="•"/>
            </a:pPr>
            <a:r>
              <a:rPr lang="en-US" sz="1600" dirty="0"/>
              <a:t>These measures are also used to evaluate managers’ performance and are considered in decisions by the manager’s boss regarding compensation adjustments, promotions, increased or reduced responsibility, training and development, and, if necessary, termination or reassignment.</a:t>
            </a:r>
          </a:p>
        </p:txBody>
      </p:sp>
    </p:spTree>
    <p:extLst>
      <p:ext uri="{BB962C8B-B14F-4D97-AF65-F5344CB8AC3E}">
        <p14:creationId xmlns:p14="http://schemas.microsoft.com/office/powerpoint/2010/main" val="1072628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p:cTn id="15"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p:cTn id="23"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4">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p:cTn id="31" dur="1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32" dur="1000" fill="hold"/>
                                        <p:tgtEl>
                                          <p:spTgt spid="4">
                                            <p:txEl>
                                              <p:pRg st="6" end="6"/>
                                            </p:txEl>
                                          </p:spTgt>
                                        </p:tgtEl>
                                        <p:attrNameLst>
                                          <p:attrName>ppt_h</p:attrName>
                                        </p:attrNameLst>
                                      </p:cBhvr>
                                      <p:tavLst>
                                        <p:tav tm="0">
                                          <p:val>
                                            <p:fltVal val="0"/>
                                          </p:val>
                                        </p:tav>
                                        <p:tav tm="100000">
                                          <p:val>
                                            <p:strVal val="#ppt_h"/>
                                          </p:val>
                                        </p:tav>
                                      </p:tavLst>
                                    </p:anim>
                                    <p:anim calcmode="lin" valueType="num">
                                      <p:cBhvr>
                                        <p:cTn id="33" dur="1000" fill="hold"/>
                                        <p:tgtEl>
                                          <p:spTgt spid="4">
                                            <p:txEl>
                                              <p:pRg st="6" end="6"/>
                                            </p:txEl>
                                          </p:spTgt>
                                        </p:tgtEl>
                                        <p:attrNameLst>
                                          <p:attrName>style.rotation</p:attrName>
                                        </p:attrNameLst>
                                      </p:cBhvr>
                                      <p:tavLst>
                                        <p:tav tm="0">
                                          <p:val>
                                            <p:fltVal val="90"/>
                                          </p:val>
                                        </p:tav>
                                        <p:tav tm="100000">
                                          <p:val>
                                            <p:fltVal val="0"/>
                                          </p:val>
                                        </p:tav>
                                      </p:tavLst>
                                    </p:anim>
                                    <p:animEffect transition="in" filter="fade">
                                      <p:cBhvr>
                                        <p:cTn id="34" dur="1000"/>
                                        <p:tgtEl>
                                          <p:spTgt spid="4">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 calcmode="lin" valueType="num">
                                      <p:cBhvr>
                                        <p:cTn id="39" dur="1000" fill="hold"/>
                                        <p:tgtEl>
                                          <p:spTgt spid="4">
                                            <p:txEl>
                                              <p:pRg st="8" end="8"/>
                                            </p:txEl>
                                          </p:spTgt>
                                        </p:tgtEl>
                                        <p:attrNameLst>
                                          <p:attrName>ppt_w</p:attrName>
                                        </p:attrNameLst>
                                      </p:cBhvr>
                                      <p:tavLst>
                                        <p:tav tm="0">
                                          <p:val>
                                            <p:fltVal val="0"/>
                                          </p:val>
                                        </p:tav>
                                        <p:tav tm="100000">
                                          <p:val>
                                            <p:strVal val="#ppt_w"/>
                                          </p:val>
                                        </p:tav>
                                      </p:tavLst>
                                    </p:anim>
                                    <p:anim calcmode="lin" valueType="num">
                                      <p:cBhvr>
                                        <p:cTn id="40" dur="1000" fill="hold"/>
                                        <p:tgtEl>
                                          <p:spTgt spid="4">
                                            <p:txEl>
                                              <p:pRg st="8" end="8"/>
                                            </p:txEl>
                                          </p:spTgt>
                                        </p:tgtEl>
                                        <p:attrNameLst>
                                          <p:attrName>ppt_h</p:attrName>
                                        </p:attrNameLst>
                                      </p:cBhvr>
                                      <p:tavLst>
                                        <p:tav tm="0">
                                          <p:val>
                                            <p:fltVal val="0"/>
                                          </p:val>
                                        </p:tav>
                                        <p:tav tm="100000">
                                          <p:val>
                                            <p:strVal val="#ppt_h"/>
                                          </p:val>
                                        </p:tav>
                                      </p:tavLst>
                                    </p:anim>
                                    <p:anim calcmode="lin" valueType="num">
                                      <p:cBhvr>
                                        <p:cTn id="41" dur="1000" fill="hold"/>
                                        <p:tgtEl>
                                          <p:spTgt spid="4">
                                            <p:txEl>
                                              <p:pRg st="8" end="8"/>
                                            </p:txEl>
                                          </p:spTgt>
                                        </p:tgtEl>
                                        <p:attrNameLst>
                                          <p:attrName>style.rotation</p:attrName>
                                        </p:attrNameLst>
                                      </p:cBhvr>
                                      <p:tavLst>
                                        <p:tav tm="0">
                                          <p:val>
                                            <p:fltVal val="90"/>
                                          </p:val>
                                        </p:tav>
                                        <p:tav tm="100000">
                                          <p:val>
                                            <p:fltVal val="0"/>
                                          </p:val>
                                        </p:tav>
                                      </p:tavLst>
                                    </p:anim>
                                    <p:animEffect transition="in" filter="fade">
                                      <p:cBhvr>
                                        <p:cTn id="42" dur="1000"/>
                                        <p:tgtEl>
                                          <p:spTgt spid="4">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anim calcmode="lin" valueType="num">
                                      <p:cBhvr>
                                        <p:cTn id="47" dur="1000" fill="hold"/>
                                        <p:tgtEl>
                                          <p:spTgt spid="4">
                                            <p:txEl>
                                              <p:pRg st="10" end="10"/>
                                            </p:txEl>
                                          </p:spTgt>
                                        </p:tgtEl>
                                        <p:attrNameLst>
                                          <p:attrName>ppt_w</p:attrName>
                                        </p:attrNameLst>
                                      </p:cBhvr>
                                      <p:tavLst>
                                        <p:tav tm="0">
                                          <p:val>
                                            <p:fltVal val="0"/>
                                          </p:val>
                                        </p:tav>
                                        <p:tav tm="100000">
                                          <p:val>
                                            <p:strVal val="#ppt_w"/>
                                          </p:val>
                                        </p:tav>
                                      </p:tavLst>
                                    </p:anim>
                                    <p:anim calcmode="lin" valueType="num">
                                      <p:cBhvr>
                                        <p:cTn id="48" dur="1000" fill="hold"/>
                                        <p:tgtEl>
                                          <p:spTgt spid="4">
                                            <p:txEl>
                                              <p:pRg st="10" end="10"/>
                                            </p:txEl>
                                          </p:spTgt>
                                        </p:tgtEl>
                                        <p:attrNameLst>
                                          <p:attrName>ppt_h</p:attrName>
                                        </p:attrNameLst>
                                      </p:cBhvr>
                                      <p:tavLst>
                                        <p:tav tm="0">
                                          <p:val>
                                            <p:fltVal val="0"/>
                                          </p:val>
                                        </p:tav>
                                        <p:tav tm="100000">
                                          <p:val>
                                            <p:strVal val="#ppt_h"/>
                                          </p:val>
                                        </p:tav>
                                      </p:tavLst>
                                    </p:anim>
                                    <p:anim calcmode="lin" valueType="num">
                                      <p:cBhvr>
                                        <p:cTn id="49" dur="1000" fill="hold"/>
                                        <p:tgtEl>
                                          <p:spTgt spid="4">
                                            <p:txEl>
                                              <p:pRg st="10" end="10"/>
                                            </p:txEl>
                                          </p:spTgt>
                                        </p:tgtEl>
                                        <p:attrNameLst>
                                          <p:attrName>style.rotation</p:attrName>
                                        </p:attrNameLst>
                                      </p:cBhvr>
                                      <p:tavLst>
                                        <p:tav tm="0">
                                          <p:val>
                                            <p:fltVal val="90"/>
                                          </p:val>
                                        </p:tav>
                                        <p:tav tm="100000">
                                          <p:val>
                                            <p:fltVal val="0"/>
                                          </p:val>
                                        </p:tav>
                                      </p:tavLst>
                                    </p:anim>
                                    <p:animEffect transition="in" filter="fade">
                                      <p:cBhvr>
                                        <p:cTn id="50" dur="1000"/>
                                        <p:tgtEl>
                                          <p:spTgt spid="4">
                                            <p:txEl>
                                              <p:pRg st="10" end="1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4">
                                            <p:txEl>
                                              <p:pRg st="12" end="12"/>
                                            </p:txEl>
                                          </p:spTgt>
                                        </p:tgtEl>
                                        <p:attrNameLst>
                                          <p:attrName>style.visibility</p:attrName>
                                        </p:attrNameLst>
                                      </p:cBhvr>
                                      <p:to>
                                        <p:strVal val="visible"/>
                                      </p:to>
                                    </p:set>
                                    <p:anim calcmode="lin" valueType="num">
                                      <p:cBhvr>
                                        <p:cTn id="55" dur="1000" fill="hold"/>
                                        <p:tgtEl>
                                          <p:spTgt spid="4">
                                            <p:txEl>
                                              <p:pRg st="12" end="12"/>
                                            </p:txEl>
                                          </p:spTgt>
                                        </p:tgtEl>
                                        <p:attrNameLst>
                                          <p:attrName>ppt_w</p:attrName>
                                        </p:attrNameLst>
                                      </p:cBhvr>
                                      <p:tavLst>
                                        <p:tav tm="0">
                                          <p:val>
                                            <p:fltVal val="0"/>
                                          </p:val>
                                        </p:tav>
                                        <p:tav tm="100000">
                                          <p:val>
                                            <p:strVal val="#ppt_w"/>
                                          </p:val>
                                        </p:tav>
                                      </p:tavLst>
                                    </p:anim>
                                    <p:anim calcmode="lin" valueType="num">
                                      <p:cBhvr>
                                        <p:cTn id="56" dur="1000" fill="hold"/>
                                        <p:tgtEl>
                                          <p:spTgt spid="4">
                                            <p:txEl>
                                              <p:pRg st="12" end="12"/>
                                            </p:txEl>
                                          </p:spTgt>
                                        </p:tgtEl>
                                        <p:attrNameLst>
                                          <p:attrName>ppt_h</p:attrName>
                                        </p:attrNameLst>
                                      </p:cBhvr>
                                      <p:tavLst>
                                        <p:tav tm="0">
                                          <p:val>
                                            <p:fltVal val="0"/>
                                          </p:val>
                                        </p:tav>
                                        <p:tav tm="100000">
                                          <p:val>
                                            <p:strVal val="#ppt_h"/>
                                          </p:val>
                                        </p:tav>
                                      </p:tavLst>
                                    </p:anim>
                                    <p:anim calcmode="lin" valueType="num">
                                      <p:cBhvr>
                                        <p:cTn id="57" dur="1000" fill="hold"/>
                                        <p:tgtEl>
                                          <p:spTgt spid="4">
                                            <p:txEl>
                                              <p:pRg st="12" end="12"/>
                                            </p:txEl>
                                          </p:spTgt>
                                        </p:tgtEl>
                                        <p:attrNameLst>
                                          <p:attrName>style.rotation</p:attrName>
                                        </p:attrNameLst>
                                      </p:cBhvr>
                                      <p:tavLst>
                                        <p:tav tm="0">
                                          <p:val>
                                            <p:fltVal val="90"/>
                                          </p:val>
                                        </p:tav>
                                        <p:tav tm="100000">
                                          <p:val>
                                            <p:fltVal val="0"/>
                                          </p:val>
                                        </p:tav>
                                      </p:tavLst>
                                    </p:anim>
                                    <p:animEffect transition="in" filter="fade">
                                      <p:cBhvr>
                                        <p:cTn id="58" dur="10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B5314A9-7310-449F-A866-85269CC562CF}"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27</a:t>
            </a:fld>
            <a:endParaRPr lang="en-US"/>
          </a:p>
        </p:txBody>
      </p:sp>
      <p:sp>
        <p:nvSpPr>
          <p:cNvPr id="4" name="مستطيل 3"/>
          <p:cNvSpPr/>
          <p:nvPr/>
        </p:nvSpPr>
        <p:spPr>
          <a:xfrm>
            <a:off x="762000" y="392668"/>
            <a:ext cx="76962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b="1" dirty="0"/>
              <a:t>Role Of The Manager In Leadership Development  And  Succession  Planning</a:t>
            </a:r>
          </a:p>
        </p:txBody>
      </p:sp>
      <p:sp>
        <p:nvSpPr>
          <p:cNvPr id="5" name="مستطيل 4"/>
          <p:cNvSpPr/>
          <p:nvPr/>
        </p:nvSpPr>
        <p:spPr>
          <a:xfrm>
            <a:off x="495300" y="1066800"/>
            <a:ext cx="8229600" cy="4801314"/>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marL="285750" indent="-285750" algn="just">
              <a:buFont typeface="Wingdings" pitchFamily="2" charset="2"/>
              <a:buChar char="q"/>
            </a:pPr>
            <a:r>
              <a:rPr lang="en-US" dirty="0"/>
              <a:t>Successful organizations that demonstrate high operational performance depend on strong leaders. </a:t>
            </a:r>
          </a:p>
          <a:p>
            <a:pPr marL="285750" indent="-285750" algn="just">
              <a:buFont typeface="Wingdings" pitchFamily="2" charset="2"/>
              <a:buChar char="q"/>
            </a:pPr>
            <a:endParaRPr lang="en-US" dirty="0"/>
          </a:p>
          <a:p>
            <a:pPr marL="285750" indent="-285750" algn="just">
              <a:buFont typeface="Wingdings" pitchFamily="2" charset="2"/>
              <a:buChar char="q"/>
            </a:pPr>
            <a:r>
              <a:rPr lang="en-US" dirty="0"/>
              <a:t>Senior executives have a primary role in ensuring managers throughout the organization have the knowledge and skills to provide effective leadership to achieve desired levels of organizational performance. </a:t>
            </a:r>
          </a:p>
          <a:p>
            <a:pPr marL="285750" indent="-285750" algn="just">
              <a:buFont typeface="Wingdings" pitchFamily="2" charset="2"/>
              <a:buChar char="q"/>
            </a:pPr>
            <a:endParaRPr lang="en-US" dirty="0"/>
          </a:p>
          <a:p>
            <a:pPr marL="285750" indent="-285750" algn="just">
              <a:buFont typeface="Wingdings" pitchFamily="2" charset="2"/>
              <a:buChar char="q"/>
            </a:pPr>
            <a:r>
              <a:rPr lang="en-US" dirty="0"/>
              <a:t>Senior management also plays a key role in succession planning to ensure vacancies at mid- and upper levels of the organization due to retirements, departures, and promotions are filled with capable leaders.</a:t>
            </a:r>
          </a:p>
          <a:p>
            <a:pPr marL="285750" indent="-285750" algn="just">
              <a:buFont typeface="Wingdings" pitchFamily="2" charset="2"/>
              <a:buChar char="q"/>
            </a:pPr>
            <a:endParaRPr lang="en-US" dirty="0"/>
          </a:p>
          <a:p>
            <a:pPr marL="285750" indent="-285750" algn="just">
              <a:buFont typeface="Wingdings" pitchFamily="2" charset="2"/>
              <a:buChar char="q"/>
            </a:pPr>
            <a:r>
              <a:rPr lang="en-US" dirty="0"/>
              <a:t>key responsibilities of managers are to develop future leaders through leadership development initiatives and to engage in succession planning.</a:t>
            </a:r>
          </a:p>
          <a:p>
            <a:pPr marL="285750" indent="-285750" algn="just">
              <a:buFont typeface="Wingdings" pitchFamily="2" charset="2"/>
              <a:buChar char="q"/>
            </a:pPr>
            <a:endParaRPr lang="en-US" dirty="0"/>
          </a:p>
          <a:p>
            <a:pPr marL="285750" indent="-285750" algn="just">
              <a:buFont typeface="Wingdings" pitchFamily="2" charset="2"/>
              <a:buChar char="q"/>
            </a:pPr>
            <a:r>
              <a:rPr lang="en-US" dirty="0"/>
              <a:t>Leadership development programs are broadly comprised of several specific organizational services that are offered to enhance leadership competencies and skills of managerial staff in health care organizations.</a:t>
            </a:r>
          </a:p>
        </p:txBody>
      </p:sp>
    </p:spTree>
    <p:extLst>
      <p:ext uri="{BB962C8B-B14F-4D97-AF65-F5344CB8AC3E}">
        <p14:creationId xmlns:p14="http://schemas.microsoft.com/office/powerpoint/2010/main" val="4248036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wipe(down)">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wipe(down)">
                                      <p:cBhvr>
                                        <p:cTn id="18" dur="500"/>
                                        <p:tgtEl>
                                          <p:spTgt spid="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wipe(down)">
                                      <p:cBhvr>
                                        <p:cTn id="23" dur="500"/>
                                        <p:tgtEl>
                                          <p:spTgt spid="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wipe(down)">
                                      <p:cBhvr>
                                        <p:cTn id="28" dur="500"/>
                                        <p:tgtEl>
                                          <p:spTgt spid="5">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animEffect transition="in" filter="wipe(down)">
                                      <p:cBhvr>
                                        <p:cTn id="33"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B5314A9-7310-449F-A866-85269CC562CF}"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28</a:t>
            </a:fld>
            <a:endParaRPr lang="en-US"/>
          </a:p>
        </p:txBody>
      </p:sp>
      <p:graphicFrame>
        <p:nvGraphicFramePr>
          <p:cNvPr id="5" name="رسم تخطيطي 4"/>
          <p:cNvGraphicFramePr/>
          <p:nvPr>
            <p:extLst>
              <p:ext uri="{D42A27DB-BD31-4B8C-83A1-F6EECF244321}">
                <p14:modId xmlns:p14="http://schemas.microsoft.com/office/powerpoint/2010/main" val="2556957373"/>
              </p:ext>
            </p:extLst>
          </p:nvPr>
        </p:nvGraphicFramePr>
        <p:xfrm>
          <a:off x="381000" y="609600"/>
          <a:ext cx="8458200" cy="99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33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1785937"/>
            <a:ext cx="8458200" cy="415766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8762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wheel(1)">
                                      <p:cBhvr>
                                        <p:cTn id="7" dur="2000"/>
                                        <p:tgtEl>
                                          <p:spTgt spid="1433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B5314A9-7310-449F-A866-85269CC562CF}"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29</a:t>
            </a:fld>
            <a:endParaRPr lang="en-US"/>
          </a:p>
        </p:txBody>
      </p:sp>
      <p:graphicFrame>
        <p:nvGraphicFramePr>
          <p:cNvPr id="6" name="رسم تخطيطي 5"/>
          <p:cNvGraphicFramePr/>
          <p:nvPr>
            <p:extLst>
              <p:ext uri="{D42A27DB-BD31-4B8C-83A1-F6EECF244321}">
                <p14:modId xmlns:p14="http://schemas.microsoft.com/office/powerpoint/2010/main" val="3165862796"/>
              </p:ext>
            </p:extLst>
          </p:nvPr>
        </p:nvGraphicFramePr>
        <p:xfrm>
          <a:off x="304800" y="381000"/>
          <a:ext cx="8458200"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2630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B5314A9-7310-449F-A866-85269CC562CF}"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3</a:t>
            </a:fld>
            <a:endParaRPr lang="en-US"/>
          </a:p>
        </p:txBody>
      </p:sp>
      <p:graphicFrame>
        <p:nvGraphicFramePr>
          <p:cNvPr id="5" name="رسم تخطيطي 4"/>
          <p:cNvGraphicFramePr/>
          <p:nvPr>
            <p:extLst>
              <p:ext uri="{D42A27DB-BD31-4B8C-83A1-F6EECF244321}">
                <p14:modId xmlns:p14="http://schemas.microsoft.com/office/powerpoint/2010/main" val="1521890190"/>
              </p:ext>
            </p:extLst>
          </p:nvPr>
        </p:nvGraphicFramePr>
        <p:xfrm>
          <a:off x="609600" y="609600"/>
          <a:ext cx="7924800" cy="3276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رسم تخطيطي 6"/>
          <p:cNvGraphicFramePr/>
          <p:nvPr>
            <p:extLst>
              <p:ext uri="{D42A27DB-BD31-4B8C-83A1-F6EECF244321}">
                <p14:modId xmlns:p14="http://schemas.microsoft.com/office/powerpoint/2010/main" val="381992362"/>
              </p:ext>
            </p:extLst>
          </p:nvPr>
        </p:nvGraphicFramePr>
        <p:xfrm>
          <a:off x="762000" y="4191000"/>
          <a:ext cx="7772400" cy="1752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4098"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315200" y="5562600"/>
            <a:ext cx="1219200" cy="76199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3853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7"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4940073"/>
            <a:ext cx="3124200" cy="148181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عنصر نائب للتاريخ 1"/>
          <p:cNvSpPr>
            <a:spLocks noGrp="1"/>
          </p:cNvSpPr>
          <p:nvPr>
            <p:ph type="dt" sz="half" idx="10"/>
          </p:nvPr>
        </p:nvSpPr>
        <p:spPr/>
        <p:txBody>
          <a:bodyPr/>
          <a:lstStyle/>
          <a:p>
            <a:fld id="{6B5314A9-7310-449F-A866-85269CC562CF}"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30</a:t>
            </a:fld>
            <a:endParaRPr lang="en-US"/>
          </a:p>
        </p:txBody>
      </p:sp>
      <p:sp>
        <p:nvSpPr>
          <p:cNvPr id="4" name="مستطيل 3"/>
          <p:cNvSpPr/>
          <p:nvPr/>
        </p:nvSpPr>
        <p:spPr>
          <a:xfrm>
            <a:off x="457200" y="446314"/>
            <a:ext cx="8153400" cy="4247317"/>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just"/>
            <a:r>
              <a:rPr lang="en-US" dirty="0"/>
              <a:t>Leadership development programs have shown positive results. </a:t>
            </a:r>
          </a:p>
          <a:p>
            <a:pPr algn="just"/>
            <a:endParaRPr lang="en-US" dirty="0"/>
          </a:p>
          <a:p>
            <a:pPr algn="just"/>
            <a:r>
              <a:rPr lang="en-US" b="1" dirty="0"/>
              <a:t>For example, health systems report benefits such as;</a:t>
            </a:r>
          </a:p>
          <a:p>
            <a:pPr algn="just"/>
            <a:endParaRPr lang="en-US" dirty="0"/>
          </a:p>
          <a:p>
            <a:pPr marL="285750" indent="-285750" algn="just">
              <a:buFont typeface="Wingdings" pitchFamily="2" charset="2"/>
              <a:buChar char="q"/>
            </a:pPr>
            <a:r>
              <a:rPr lang="en-US" dirty="0"/>
              <a:t> Improvement of skills and quality of the workforce, </a:t>
            </a:r>
          </a:p>
          <a:p>
            <a:pPr marL="285750" indent="-285750" algn="just">
              <a:buFont typeface="Wingdings" pitchFamily="2" charset="2"/>
              <a:buChar char="q"/>
            </a:pPr>
            <a:r>
              <a:rPr lang="en-US" dirty="0"/>
              <a:t>Enhancing organizational efficiency in educational activities, </a:t>
            </a:r>
          </a:p>
          <a:p>
            <a:pPr marL="285750" indent="-285750" algn="just">
              <a:buFont typeface="Wingdings" pitchFamily="2" charset="2"/>
              <a:buChar char="q"/>
            </a:pPr>
            <a:r>
              <a:rPr lang="en-US" dirty="0"/>
              <a:t> reducing staff turnover and related expenses when leadership training is tied to organization-wide strategic priorities .</a:t>
            </a:r>
          </a:p>
          <a:p>
            <a:pPr marL="285750" indent="-285750" algn="just">
              <a:buFont typeface="Wingdings" pitchFamily="2" charset="2"/>
              <a:buChar char="q"/>
            </a:pPr>
            <a:endParaRPr lang="en-US" dirty="0"/>
          </a:p>
          <a:p>
            <a:pPr algn="just"/>
            <a:r>
              <a:rPr lang="en-US" b="1" dirty="0"/>
              <a:t>Hospitals with leadership development programs have been found to have;</a:t>
            </a:r>
          </a:p>
          <a:p>
            <a:pPr algn="just"/>
            <a:endParaRPr lang="en-US" b="1" dirty="0"/>
          </a:p>
          <a:p>
            <a:pPr marL="285750" indent="-285750" algn="just">
              <a:buFont typeface="Wingdings" pitchFamily="2" charset="2"/>
              <a:buChar char="q"/>
            </a:pPr>
            <a:r>
              <a:rPr lang="en-US" dirty="0"/>
              <a:t>Higher volumes of patients, </a:t>
            </a:r>
          </a:p>
          <a:p>
            <a:pPr marL="285750" indent="-285750" algn="just">
              <a:buFont typeface="Wingdings" pitchFamily="2" charset="2"/>
              <a:buChar char="q"/>
            </a:pPr>
            <a:r>
              <a:rPr lang="en-US" dirty="0"/>
              <a:t>Higher occupancy, </a:t>
            </a:r>
          </a:p>
          <a:p>
            <a:pPr marL="285750" indent="-285750" algn="just">
              <a:buFont typeface="Wingdings" pitchFamily="2" charset="2"/>
              <a:buChar char="q"/>
            </a:pPr>
            <a:r>
              <a:rPr lang="en-US" dirty="0"/>
              <a:t>Higher net patient revenue, </a:t>
            </a:r>
          </a:p>
          <a:p>
            <a:pPr marL="285750" indent="-285750" algn="just">
              <a:buFont typeface="Wingdings" pitchFamily="2" charset="2"/>
              <a:buChar char="q"/>
            </a:pPr>
            <a:r>
              <a:rPr lang="en-US" dirty="0"/>
              <a:t>Higher total profit margin when compared to hospitals without these programs</a:t>
            </a:r>
          </a:p>
        </p:txBody>
      </p:sp>
      <p:graphicFrame>
        <p:nvGraphicFramePr>
          <p:cNvPr id="6" name="رسم تخطيطي 5"/>
          <p:cNvGraphicFramePr/>
          <p:nvPr>
            <p:extLst>
              <p:ext uri="{D42A27DB-BD31-4B8C-83A1-F6EECF244321}">
                <p14:modId xmlns:p14="http://schemas.microsoft.com/office/powerpoint/2010/main" val="2636691652"/>
              </p:ext>
            </p:extLst>
          </p:nvPr>
        </p:nvGraphicFramePr>
        <p:xfrm>
          <a:off x="609600" y="4953000"/>
          <a:ext cx="4648200" cy="1477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9102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circle(in)">
                                      <p:cBhvr>
                                        <p:cTn id="7" dur="2000"/>
                                        <p:tgtEl>
                                          <p:spTgt spid="1536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heel(1)">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heel(1)">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heel(1)">
                                      <p:cBhvr>
                                        <p:cTn id="22" dur="20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wheel(1)">
                                      <p:cBhvr>
                                        <p:cTn id="27" dur="20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wheel(1)">
                                      <p:cBhvr>
                                        <p:cTn id="32" dur="20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wheel(1)">
                                      <p:cBhvr>
                                        <p:cTn id="37" dur="2000"/>
                                        <p:tgtEl>
                                          <p:spTgt spid="4">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4">
                                            <p:txEl>
                                              <p:pRg st="10" end="10"/>
                                            </p:txEl>
                                          </p:spTgt>
                                        </p:tgtEl>
                                        <p:attrNameLst>
                                          <p:attrName>style.visibility</p:attrName>
                                        </p:attrNameLst>
                                      </p:cBhvr>
                                      <p:to>
                                        <p:strVal val="visible"/>
                                      </p:to>
                                    </p:set>
                                    <p:animEffect transition="in" filter="wheel(1)">
                                      <p:cBhvr>
                                        <p:cTn id="42" dur="2000"/>
                                        <p:tgtEl>
                                          <p:spTgt spid="4">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nodeType="clickEffect">
                                  <p:stCondLst>
                                    <p:cond delay="0"/>
                                  </p:stCondLst>
                                  <p:childTnLst>
                                    <p:set>
                                      <p:cBhvr>
                                        <p:cTn id="46" dur="1" fill="hold">
                                          <p:stCondLst>
                                            <p:cond delay="0"/>
                                          </p:stCondLst>
                                        </p:cTn>
                                        <p:tgtEl>
                                          <p:spTgt spid="4">
                                            <p:txEl>
                                              <p:pRg st="11" end="11"/>
                                            </p:txEl>
                                          </p:spTgt>
                                        </p:tgtEl>
                                        <p:attrNameLst>
                                          <p:attrName>style.visibility</p:attrName>
                                        </p:attrNameLst>
                                      </p:cBhvr>
                                      <p:to>
                                        <p:strVal val="visible"/>
                                      </p:to>
                                    </p:set>
                                    <p:animEffect transition="in" filter="wheel(1)">
                                      <p:cBhvr>
                                        <p:cTn id="47" dur="2000"/>
                                        <p:tgtEl>
                                          <p:spTgt spid="4">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nodeType="clickEffect">
                                  <p:stCondLst>
                                    <p:cond delay="0"/>
                                  </p:stCondLst>
                                  <p:childTnLst>
                                    <p:set>
                                      <p:cBhvr>
                                        <p:cTn id="51" dur="1" fill="hold">
                                          <p:stCondLst>
                                            <p:cond delay="0"/>
                                          </p:stCondLst>
                                        </p:cTn>
                                        <p:tgtEl>
                                          <p:spTgt spid="4">
                                            <p:txEl>
                                              <p:pRg st="12" end="12"/>
                                            </p:txEl>
                                          </p:spTgt>
                                        </p:tgtEl>
                                        <p:attrNameLst>
                                          <p:attrName>style.visibility</p:attrName>
                                        </p:attrNameLst>
                                      </p:cBhvr>
                                      <p:to>
                                        <p:strVal val="visible"/>
                                      </p:to>
                                    </p:set>
                                    <p:animEffect transition="in" filter="wheel(1)">
                                      <p:cBhvr>
                                        <p:cTn id="52" dur="2000"/>
                                        <p:tgtEl>
                                          <p:spTgt spid="4">
                                            <p:txEl>
                                              <p:pRg st="12" end="1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nodeType="clickEffect">
                                  <p:stCondLst>
                                    <p:cond delay="0"/>
                                  </p:stCondLst>
                                  <p:childTnLst>
                                    <p:set>
                                      <p:cBhvr>
                                        <p:cTn id="56" dur="1" fill="hold">
                                          <p:stCondLst>
                                            <p:cond delay="0"/>
                                          </p:stCondLst>
                                        </p:cTn>
                                        <p:tgtEl>
                                          <p:spTgt spid="4">
                                            <p:txEl>
                                              <p:pRg st="13" end="13"/>
                                            </p:txEl>
                                          </p:spTgt>
                                        </p:tgtEl>
                                        <p:attrNameLst>
                                          <p:attrName>style.visibility</p:attrName>
                                        </p:attrNameLst>
                                      </p:cBhvr>
                                      <p:to>
                                        <p:strVal val="visible"/>
                                      </p:to>
                                    </p:set>
                                    <p:animEffect transition="in" filter="wheel(1)">
                                      <p:cBhvr>
                                        <p:cTn id="57" dur="2000"/>
                                        <p:tgtEl>
                                          <p:spTgt spid="4">
                                            <p:txEl>
                                              <p:pRg st="13" end="1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wipe(down)">
                                      <p:cBhvr>
                                        <p:cTn id="6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B5314A9-7310-449F-A866-85269CC562CF}"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31</a:t>
            </a:fld>
            <a:endParaRPr lang="en-US"/>
          </a:p>
        </p:txBody>
      </p:sp>
      <p:graphicFrame>
        <p:nvGraphicFramePr>
          <p:cNvPr id="8" name="رسم تخطيطي 7"/>
          <p:cNvGraphicFramePr/>
          <p:nvPr>
            <p:extLst>
              <p:ext uri="{D42A27DB-BD31-4B8C-83A1-F6EECF244321}">
                <p14:modId xmlns:p14="http://schemas.microsoft.com/office/powerpoint/2010/main" val="2505591625"/>
              </p:ext>
            </p:extLst>
          </p:nvPr>
        </p:nvGraphicFramePr>
        <p:xfrm>
          <a:off x="609600" y="533400"/>
          <a:ext cx="7924800" cy="60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مستطيل 8"/>
          <p:cNvSpPr/>
          <p:nvPr/>
        </p:nvSpPr>
        <p:spPr>
          <a:xfrm>
            <a:off x="533400" y="1447800"/>
            <a:ext cx="8077200" cy="424731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lgn="just">
              <a:buFont typeface="Courier New" pitchFamily="49" charset="0"/>
              <a:buChar char="o"/>
            </a:pPr>
            <a:r>
              <a:rPr lang="en-US" dirty="0"/>
              <a:t>Due to the pace of change in the health services industry and the complexity of health services organizations, the manager plays a significant role in leading innovation and spearheading change management.</a:t>
            </a:r>
          </a:p>
          <a:p>
            <a:pPr marL="285750" indent="-285750" algn="just">
              <a:buFont typeface="Courier New" pitchFamily="49" charset="0"/>
              <a:buChar char="o"/>
            </a:pPr>
            <a:endParaRPr lang="en-US" dirty="0"/>
          </a:p>
          <a:p>
            <a:pPr marL="285750" indent="-285750" algn="just">
              <a:buFont typeface="Courier New" pitchFamily="49" charset="0"/>
              <a:buChar char="o"/>
            </a:pPr>
            <a:r>
              <a:rPr lang="en-US" dirty="0"/>
              <a:t>Health services organizations cannot remain static. </a:t>
            </a:r>
          </a:p>
          <a:p>
            <a:pPr marL="285750" indent="-285750" algn="just">
              <a:buFont typeface="Courier New" pitchFamily="49" charset="0"/>
              <a:buChar char="o"/>
            </a:pPr>
            <a:endParaRPr lang="en-US" dirty="0"/>
          </a:p>
          <a:p>
            <a:pPr marL="285750" indent="-285750" algn="just">
              <a:buFont typeface="Courier New" pitchFamily="49" charset="0"/>
              <a:buChar char="o"/>
            </a:pPr>
            <a:r>
              <a:rPr lang="en-US" dirty="0"/>
              <a:t>The environmental forces discussed earlier in this chapter strongly point to the need for organizations to respond and adapt to these external influences. </a:t>
            </a:r>
          </a:p>
          <a:p>
            <a:pPr marL="285750" indent="-285750" algn="just">
              <a:buFont typeface="Courier New" pitchFamily="49" charset="0"/>
              <a:buChar char="o"/>
            </a:pPr>
            <a:endParaRPr lang="en-US" dirty="0"/>
          </a:p>
          <a:p>
            <a:pPr marL="285750" indent="-285750" algn="just">
              <a:buFont typeface="Courier New" pitchFamily="49" charset="0"/>
              <a:buChar char="o"/>
            </a:pPr>
            <a:r>
              <a:rPr lang="en-US" dirty="0"/>
              <a:t> Achieving and maintaining high performance outcomes or results is dependent on making improvements to the organizational structure and processes.</a:t>
            </a:r>
          </a:p>
          <a:p>
            <a:pPr marL="285750" indent="-285750" algn="just">
              <a:buFont typeface="Courier New" pitchFamily="49" charset="0"/>
              <a:buChar char="o"/>
            </a:pPr>
            <a:endParaRPr lang="en-US" dirty="0"/>
          </a:p>
          <a:p>
            <a:pPr marL="285750" indent="-285750" algn="just">
              <a:buFont typeface="Courier New" pitchFamily="49" charset="0"/>
              <a:buChar char="o"/>
            </a:pPr>
            <a:r>
              <a:rPr lang="en-US" dirty="0"/>
              <a:t>Managers are encouraged to embrace innovation to identify creative ways to improve service and provide care effectively and efficiently.</a:t>
            </a:r>
          </a:p>
          <a:p>
            <a:pPr marL="285750" indent="-285750" algn="just">
              <a:buFont typeface="Courier New" pitchFamily="49" charset="0"/>
              <a:buChar char="o"/>
            </a:pPr>
            <a:endParaRPr lang="en-US" dirty="0"/>
          </a:p>
        </p:txBody>
      </p:sp>
    </p:spTree>
    <p:extLst>
      <p:ext uri="{BB962C8B-B14F-4D97-AF65-F5344CB8AC3E}">
        <p14:creationId xmlns:p14="http://schemas.microsoft.com/office/powerpoint/2010/main" val="336774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heel(1)">
                                      <p:cBhvr>
                                        <p:cTn id="12" dur="20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heel(1)">
                                      <p:cBhvr>
                                        <p:cTn id="17" dur="20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wheel(1)">
                                      <p:cBhvr>
                                        <p:cTn id="22" dur="20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animEffect transition="in" filter="wheel(1)">
                                      <p:cBhvr>
                                        <p:cTn id="27" dur="2000"/>
                                        <p:tgtEl>
                                          <p:spTgt spid="9">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9">
                                            <p:txEl>
                                              <p:pRg st="8" end="8"/>
                                            </p:txEl>
                                          </p:spTgt>
                                        </p:tgtEl>
                                        <p:attrNameLst>
                                          <p:attrName>style.visibility</p:attrName>
                                        </p:attrNameLst>
                                      </p:cBhvr>
                                      <p:to>
                                        <p:strVal val="visible"/>
                                      </p:to>
                                    </p:set>
                                    <p:animEffect transition="in" filter="wheel(1)">
                                      <p:cBhvr>
                                        <p:cTn id="32" dur="20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B5314A9-7310-449F-A866-85269CC562CF}"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32</a:t>
            </a:fld>
            <a:endParaRPr lang="en-US"/>
          </a:p>
        </p:txBody>
      </p:sp>
      <p:sp>
        <p:nvSpPr>
          <p:cNvPr id="4" name="مستطيل 3"/>
          <p:cNvSpPr/>
          <p:nvPr/>
        </p:nvSpPr>
        <p:spPr>
          <a:xfrm>
            <a:off x="533400" y="1086683"/>
            <a:ext cx="8153400" cy="452431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285750" indent="-285750" algn="just">
              <a:buFont typeface="Wingdings" pitchFamily="2" charset="2"/>
              <a:buChar char="q"/>
            </a:pPr>
            <a:r>
              <a:rPr lang="en-US" dirty="0"/>
              <a:t>Innovation and change management are intricately related, but different, </a:t>
            </a:r>
            <a:r>
              <a:rPr lang="en-US" dirty="0" err="1"/>
              <a:t>compe</a:t>
            </a:r>
            <a:r>
              <a:rPr lang="en-US" dirty="0"/>
              <a:t>- </a:t>
            </a:r>
            <a:r>
              <a:rPr lang="en-US" dirty="0" err="1"/>
              <a:t>tencies</a:t>
            </a:r>
            <a:r>
              <a:rPr lang="en-US" dirty="0"/>
              <a:t>. </a:t>
            </a:r>
          </a:p>
          <a:p>
            <a:pPr marL="285750" indent="-285750" algn="just">
              <a:buFont typeface="Wingdings" pitchFamily="2" charset="2"/>
              <a:buChar char="q"/>
            </a:pPr>
            <a:endParaRPr lang="en-US" dirty="0"/>
          </a:p>
          <a:p>
            <a:pPr marL="285750" indent="-285750" algn="just">
              <a:buFont typeface="Wingdings" pitchFamily="2" charset="2"/>
              <a:buChar char="q"/>
            </a:pPr>
            <a:r>
              <a:rPr lang="en-US" dirty="0"/>
              <a:t>Hamel (2007) describes management innovation and operational innovation. </a:t>
            </a:r>
          </a:p>
          <a:p>
            <a:pPr marL="285750" indent="-285750" algn="just">
              <a:buFont typeface="Wingdings" pitchFamily="2" charset="2"/>
              <a:buChar char="q"/>
            </a:pPr>
            <a:endParaRPr lang="en-US" b="1" dirty="0"/>
          </a:p>
          <a:p>
            <a:pPr marL="285750" indent="-285750" algn="just">
              <a:buFont typeface="Arial" pitchFamily="34" charset="0"/>
              <a:buChar char="•"/>
            </a:pPr>
            <a:r>
              <a:rPr lang="en-US" b="1" dirty="0"/>
              <a:t>Management innovation </a:t>
            </a:r>
            <a:r>
              <a:rPr lang="en-US" dirty="0"/>
              <a:t>addresses the organization’s management processes as the practices and routines that determine how the work of management gets conducted on a daily basis. These include such practices as internal communications, employment assessment, project management, and training and development. </a:t>
            </a:r>
          </a:p>
          <a:p>
            <a:pPr marL="285750" indent="-285750" algn="just">
              <a:buFont typeface="Arial" pitchFamily="34" charset="0"/>
              <a:buChar char="•"/>
            </a:pPr>
            <a:endParaRPr lang="en-US" dirty="0"/>
          </a:p>
          <a:p>
            <a:pPr marL="285750" indent="-285750" algn="just">
              <a:buFont typeface="Arial" pitchFamily="34" charset="0"/>
              <a:buChar char="•"/>
            </a:pPr>
            <a:r>
              <a:rPr lang="en-US" b="1" dirty="0"/>
              <a:t>operational innovation </a:t>
            </a:r>
            <a:r>
              <a:rPr lang="en-US" dirty="0"/>
              <a:t>addresses the organization’s business processes. such as customer service, procurement of supplies and supply chain changes, care coordination across staff, and development and use of clinical procedures and practices. </a:t>
            </a:r>
          </a:p>
          <a:p>
            <a:pPr algn="just"/>
            <a:endParaRPr lang="en-US" dirty="0"/>
          </a:p>
        </p:txBody>
      </p:sp>
    </p:spTree>
    <p:extLst>
      <p:ext uri="{BB962C8B-B14F-4D97-AF65-F5344CB8AC3E}">
        <p14:creationId xmlns:p14="http://schemas.microsoft.com/office/powerpoint/2010/main" val="3512292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randombar(horizontal)">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randombar(horizontal)">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B5314A9-7310-449F-A866-85269CC562CF}"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33</a:t>
            </a:fld>
            <a:endParaRPr lang="en-US"/>
          </a:p>
        </p:txBody>
      </p:sp>
      <p:sp>
        <p:nvSpPr>
          <p:cNvPr id="4" name="مستطيل 3"/>
          <p:cNvSpPr/>
          <p:nvPr/>
        </p:nvSpPr>
        <p:spPr>
          <a:xfrm>
            <a:off x="533400" y="457200"/>
            <a:ext cx="8077200" cy="4524315"/>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marL="285750" indent="-285750" algn="just">
              <a:buFont typeface="Wingdings" pitchFamily="2" charset="2"/>
              <a:buChar char="§"/>
            </a:pPr>
            <a:r>
              <a:rPr lang="en-US" dirty="0"/>
              <a:t>There are specific skills needed by managers to be innovators in management. </a:t>
            </a:r>
          </a:p>
          <a:p>
            <a:pPr marL="285750" indent="-285750" algn="just">
              <a:buFont typeface="Wingdings" pitchFamily="2" charset="2"/>
              <a:buChar char="§"/>
            </a:pPr>
            <a:endParaRPr lang="en-US" dirty="0"/>
          </a:p>
          <a:p>
            <a:pPr marL="285750" indent="-285750" algn="just">
              <a:buFont typeface="Wingdings" pitchFamily="2" charset="2"/>
              <a:buChar char="§"/>
            </a:pPr>
            <a:r>
              <a:rPr lang="en-US" dirty="0"/>
              <a:t>These skills include; </a:t>
            </a:r>
          </a:p>
          <a:p>
            <a:pPr marL="285750" indent="-285750" algn="just">
              <a:buFont typeface="Wingdings" pitchFamily="2" charset="2"/>
              <a:buChar char="§"/>
            </a:pPr>
            <a:endParaRPr lang="en-US" dirty="0"/>
          </a:p>
          <a:p>
            <a:pPr marL="285750" indent="-285750" algn="just">
              <a:buFont typeface="Wingdings" pitchFamily="2" charset="2"/>
              <a:buChar char="ü"/>
            </a:pPr>
            <a:r>
              <a:rPr lang="en-US" dirty="0"/>
              <a:t>Thinking creatively about ways to proactively change management and operational practices to improve the organization. </a:t>
            </a:r>
          </a:p>
          <a:p>
            <a:pPr marL="285750" indent="-285750" algn="just">
              <a:buFont typeface="Wingdings" pitchFamily="2" charset="2"/>
              <a:buChar char="ü"/>
            </a:pPr>
            <a:endParaRPr lang="en-US" dirty="0"/>
          </a:p>
          <a:p>
            <a:pPr marL="285750" indent="-285750" algn="just">
              <a:buFont typeface="Wingdings" pitchFamily="2" charset="2"/>
              <a:buChar char="ü"/>
            </a:pPr>
            <a:r>
              <a:rPr lang="en-US" dirty="0"/>
              <a:t>A willingness to test these innovative practices and assess their impact.</a:t>
            </a:r>
          </a:p>
          <a:p>
            <a:pPr marL="285750" indent="-285750" algn="just">
              <a:buFont typeface="Wingdings" pitchFamily="2" charset="2"/>
              <a:buChar char="ü"/>
            </a:pPr>
            <a:endParaRPr lang="en-US" dirty="0"/>
          </a:p>
          <a:p>
            <a:pPr marL="285750" indent="-285750" algn="just">
              <a:buFont typeface="Wingdings" pitchFamily="2" charset="2"/>
              <a:buChar char="ü"/>
            </a:pPr>
            <a:r>
              <a:rPr lang="en-US" dirty="0"/>
              <a:t>A manager must facilitate recruitment and development of employees who embrace creativity and innovation. </a:t>
            </a:r>
          </a:p>
          <a:p>
            <a:pPr marL="285750" indent="-285750" algn="just">
              <a:buFont typeface="Wingdings" pitchFamily="2" charset="2"/>
              <a:buChar char="ü"/>
            </a:pPr>
            <a:endParaRPr lang="en-US" dirty="0"/>
          </a:p>
          <a:p>
            <a:pPr marL="285750" indent="-285750" algn="just">
              <a:buFont typeface="Wingdings" pitchFamily="2" charset="2"/>
              <a:buChar char="ü"/>
            </a:pPr>
            <a:r>
              <a:rPr lang="en-US" dirty="0"/>
              <a:t>Manager is a linchpin in establishing a culture of innovation</a:t>
            </a:r>
          </a:p>
          <a:p>
            <a:pPr marL="285750" indent="-285750" algn="just">
              <a:buFont typeface="Wingdings" pitchFamily="2" charset="2"/>
              <a:buChar char="ü"/>
            </a:pPr>
            <a:endParaRPr lang="en-US" dirty="0"/>
          </a:p>
          <a:p>
            <a:pPr marL="285750" indent="-285750" algn="just">
              <a:buFont typeface="Wingdings" pitchFamily="2" charset="2"/>
              <a:buChar char="ü"/>
            </a:pPr>
            <a:r>
              <a:rPr lang="en-US" dirty="0"/>
              <a:t>Leaders should rely on all staff collaborating by helping one another and engaging in a dynamic process of seeking and giving feedback, ideas, and assistance </a:t>
            </a:r>
          </a:p>
        </p:txBody>
      </p:sp>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5271572"/>
            <a:ext cx="2457450" cy="15017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545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circle(in)">
                                      <p:cBhvr>
                                        <p:cTn id="7" dur="20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randombar(horizontal)">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4">
                                            <p:txEl>
                                              <p:pRg st="8" end="8"/>
                                            </p:txEl>
                                          </p:spTgt>
                                        </p:tgtEl>
                                        <p:attrNameLst>
                                          <p:attrName>style.visibility</p:attrName>
                                        </p:attrNameLst>
                                      </p:cBhvr>
                                      <p:to>
                                        <p:strVal val="visible"/>
                                      </p:to>
                                    </p:set>
                                    <p:animEffect transition="in" filter="randombar(horizontal)">
                                      <p:cBhvr>
                                        <p:cTn id="32" dur="500"/>
                                        <p:tgtEl>
                                          <p:spTgt spid="4">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animEffect transition="in" filter="randombar(horizontal)">
                                      <p:cBhvr>
                                        <p:cTn id="37" dur="500"/>
                                        <p:tgtEl>
                                          <p:spTgt spid="4">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4">
                                            <p:txEl>
                                              <p:pRg st="12" end="12"/>
                                            </p:txEl>
                                          </p:spTgt>
                                        </p:tgtEl>
                                        <p:attrNameLst>
                                          <p:attrName>style.visibility</p:attrName>
                                        </p:attrNameLst>
                                      </p:cBhvr>
                                      <p:to>
                                        <p:strVal val="visible"/>
                                      </p:to>
                                    </p:set>
                                    <p:animEffect transition="in" filter="randombar(horizontal)">
                                      <p:cBhvr>
                                        <p:cTn id="42"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4919526"/>
            <a:ext cx="6096000" cy="207155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عنصر نائب للتاريخ 1"/>
          <p:cNvSpPr>
            <a:spLocks noGrp="1"/>
          </p:cNvSpPr>
          <p:nvPr>
            <p:ph type="dt" sz="half" idx="10"/>
          </p:nvPr>
        </p:nvSpPr>
        <p:spPr/>
        <p:txBody>
          <a:bodyPr/>
          <a:lstStyle/>
          <a:p>
            <a:fld id="{6B5314A9-7310-449F-A866-85269CC562CF}"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34</a:t>
            </a:fld>
            <a:endParaRPr lang="en-US"/>
          </a:p>
        </p:txBody>
      </p:sp>
      <p:graphicFrame>
        <p:nvGraphicFramePr>
          <p:cNvPr id="5" name="رسم تخطيطي 4"/>
          <p:cNvGraphicFramePr/>
          <p:nvPr>
            <p:extLst>
              <p:ext uri="{D42A27DB-BD31-4B8C-83A1-F6EECF244321}">
                <p14:modId xmlns:p14="http://schemas.microsoft.com/office/powerpoint/2010/main" val="662819366"/>
              </p:ext>
            </p:extLst>
          </p:nvPr>
        </p:nvGraphicFramePr>
        <p:xfrm>
          <a:off x="457200" y="152400"/>
          <a:ext cx="83820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6037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B5314A9-7310-449F-A866-85269CC562CF}"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35</a:t>
            </a:fld>
            <a:endParaRPr lang="en-US"/>
          </a:p>
        </p:txBody>
      </p:sp>
      <p:sp>
        <p:nvSpPr>
          <p:cNvPr id="4" name="مستطيل 3"/>
          <p:cNvSpPr/>
          <p:nvPr/>
        </p:nvSpPr>
        <p:spPr>
          <a:xfrm>
            <a:off x="762000" y="712887"/>
            <a:ext cx="7848600" cy="507831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n-US" b="1" dirty="0"/>
              <a:t>Organizational change, or change management, is related to but different from innovation. </a:t>
            </a:r>
          </a:p>
          <a:p>
            <a:pPr marL="285750" indent="-285750" algn="just">
              <a:buFont typeface="Arial" pitchFamily="34" charset="0"/>
              <a:buChar char="•"/>
            </a:pPr>
            <a:endParaRPr lang="en-US" dirty="0"/>
          </a:p>
          <a:p>
            <a:pPr marL="285750" indent="-285750" algn="just">
              <a:buFont typeface="Arial" pitchFamily="34" charset="0"/>
              <a:buChar char="•"/>
            </a:pPr>
            <a:r>
              <a:rPr lang="en-US" dirty="0"/>
              <a:t>Organizational change is a structured management approach to improving the organization and its performance. </a:t>
            </a:r>
          </a:p>
          <a:p>
            <a:pPr marL="285750" indent="-285750" algn="just">
              <a:buFont typeface="Arial" pitchFamily="34" charset="0"/>
              <a:buChar char="•"/>
            </a:pPr>
            <a:endParaRPr lang="en-US" dirty="0"/>
          </a:p>
          <a:p>
            <a:pPr marL="285750" indent="-285750" algn="just">
              <a:buFont typeface="Arial" pitchFamily="34" charset="0"/>
              <a:buChar char="•"/>
            </a:pPr>
            <a:r>
              <a:rPr lang="en-US" dirty="0"/>
              <a:t>Knowledge of performance gaps is a necessary prerequisite to change management, and managers must routinely assess their operational activities and performance and make adjustments in the work structure and processes to improve performance.</a:t>
            </a:r>
          </a:p>
          <a:p>
            <a:pPr marL="285750" indent="-285750" algn="just">
              <a:buFont typeface="Arial" pitchFamily="34" charset="0"/>
              <a:buChar char="•"/>
            </a:pPr>
            <a:endParaRPr lang="en-US" dirty="0"/>
          </a:p>
          <a:p>
            <a:pPr marL="285750" indent="-285750" algn="just">
              <a:buFont typeface="Arial" pitchFamily="34" charset="0"/>
              <a:buChar char="•"/>
            </a:pPr>
            <a:r>
              <a:rPr lang="en-US" dirty="0"/>
              <a:t>Managing organizational change has become a significant responsibility of managers and a key competency for health care managers. </a:t>
            </a:r>
          </a:p>
          <a:p>
            <a:pPr marL="285750" indent="-285750" algn="just">
              <a:buFont typeface="Arial" pitchFamily="34" charset="0"/>
              <a:buChar char="•"/>
            </a:pPr>
            <a:endParaRPr lang="en-US" dirty="0"/>
          </a:p>
          <a:p>
            <a:pPr marL="285750" indent="-285750" algn="just">
              <a:buFont typeface="Arial" pitchFamily="34" charset="0"/>
              <a:buChar char="•"/>
            </a:pPr>
            <a:r>
              <a:rPr lang="en-US" dirty="0"/>
              <a:t>Managing the change process within health care organizations is critical because appropriately and systematically managing change can result in improved organizational performance. However, change is difficult and the change process creates both staff resistance and support for a change.</a:t>
            </a:r>
          </a:p>
        </p:txBody>
      </p:sp>
    </p:spTree>
    <p:extLst>
      <p:ext uri="{BB962C8B-B14F-4D97-AF65-F5344CB8AC3E}">
        <p14:creationId xmlns:p14="http://schemas.microsoft.com/office/powerpoint/2010/main" val="389139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heel(1)">
                                      <p:cBhvr>
                                        <p:cTn id="12" dur="2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heel(1)">
                                      <p:cBhvr>
                                        <p:cTn id="17" dur="20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wheel(1)">
                                      <p:cBhvr>
                                        <p:cTn id="22" dur="20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wheel(1)">
                                      <p:cBhvr>
                                        <p:cTn id="27" dur="2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B5314A9-7310-449F-A866-85269CC562CF}"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36</a:t>
            </a:fld>
            <a:endParaRPr lang="en-US"/>
          </a:p>
        </p:txBody>
      </p:sp>
      <p:sp>
        <p:nvSpPr>
          <p:cNvPr id="4" name="مستطيل 3"/>
          <p:cNvSpPr/>
          <p:nvPr/>
        </p:nvSpPr>
        <p:spPr>
          <a:xfrm>
            <a:off x="533400" y="1582341"/>
            <a:ext cx="8077200" cy="3139321"/>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r>
              <a:rPr lang="en-US" b="1" dirty="0"/>
              <a:t>A process model of change management has been suggested by Longest et al. (2000). </a:t>
            </a:r>
          </a:p>
          <a:p>
            <a:endParaRPr lang="en-US" b="1" dirty="0"/>
          </a:p>
          <a:p>
            <a:r>
              <a:rPr lang="en-US" dirty="0"/>
              <a:t>This rational, problem-based model identifies four key steps in systematically under- standing and managing the change process: </a:t>
            </a:r>
          </a:p>
          <a:p>
            <a:endParaRPr lang="en-US" dirty="0"/>
          </a:p>
          <a:p>
            <a:pPr marL="342900" indent="-342900">
              <a:buAutoNum type="arabicParenBoth"/>
            </a:pPr>
            <a:r>
              <a:rPr lang="en-US" dirty="0"/>
              <a:t>identification of the need for change, </a:t>
            </a:r>
          </a:p>
          <a:p>
            <a:pPr marL="342900" indent="-342900">
              <a:buAutoNum type="arabicParenBoth"/>
            </a:pPr>
            <a:r>
              <a:rPr lang="en-US" dirty="0"/>
              <a:t>planning for implementing the change, </a:t>
            </a:r>
          </a:p>
          <a:p>
            <a:pPr marL="342900" indent="-342900">
              <a:buAutoNum type="arabicParenBoth"/>
            </a:pPr>
            <a:r>
              <a:rPr lang="en-US" dirty="0"/>
              <a:t>implementing the change, and </a:t>
            </a:r>
          </a:p>
          <a:p>
            <a:pPr marL="342900" indent="-342900">
              <a:buAutoNum type="arabicParenBoth"/>
            </a:pPr>
            <a:r>
              <a:rPr lang="en-US" dirty="0"/>
              <a:t>evaluating the change.</a:t>
            </a:r>
          </a:p>
          <a:p>
            <a:endParaRPr lang="en-US" dirty="0"/>
          </a:p>
        </p:txBody>
      </p:sp>
    </p:spTree>
    <p:extLst>
      <p:ext uri="{BB962C8B-B14F-4D97-AF65-F5344CB8AC3E}">
        <p14:creationId xmlns:p14="http://schemas.microsoft.com/office/powerpoint/2010/main" val="1015970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p:cTn id="15"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p:cTn id="23"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4">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p:cTn id="31"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2" dur="1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33" dur="1000" fill="hold"/>
                                        <p:tgtEl>
                                          <p:spTgt spid="4">
                                            <p:txEl>
                                              <p:pRg st="5" end="5"/>
                                            </p:txEl>
                                          </p:spTgt>
                                        </p:tgtEl>
                                        <p:attrNameLst>
                                          <p:attrName>style.rotation</p:attrName>
                                        </p:attrNameLst>
                                      </p:cBhvr>
                                      <p:tavLst>
                                        <p:tav tm="0">
                                          <p:val>
                                            <p:fltVal val="90"/>
                                          </p:val>
                                        </p:tav>
                                        <p:tav tm="100000">
                                          <p:val>
                                            <p:fltVal val="0"/>
                                          </p:val>
                                        </p:tav>
                                      </p:tavLst>
                                    </p:anim>
                                    <p:animEffect transition="in" filter="fade">
                                      <p:cBhvr>
                                        <p:cTn id="34" dur="1000"/>
                                        <p:tgtEl>
                                          <p:spTgt spid="4">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anim calcmode="lin" valueType="num">
                                      <p:cBhvr>
                                        <p:cTn id="39" dur="1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0" dur="1000" fill="hold"/>
                                        <p:tgtEl>
                                          <p:spTgt spid="4">
                                            <p:txEl>
                                              <p:pRg st="6" end="6"/>
                                            </p:txEl>
                                          </p:spTgt>
                                        </p:tgtEl>
                                        <p:attrNameLst>
                                          <p:attrName>ppt_h</p:attrName>
                                        </p:attrNameLst>
                                      </p:cBhvr>
                                      <p:tavLst>
                                        <p:tav tm="0">
                                          <p:val>
                                            <p:fltVal val="0"/>
                                          </p:val>
                                        </p:tav>
                                        <p:tav tm="100000">
                                          <p:val>
                                            <p:strVal val="#ppt_h"/>
                                          </p:val>
                                        </p:tav>
                                      </p:tavLst>
                                    </p:anim>
                                    <p:anim calcmode="lin" valueType="num">
                                      <p:cBhvr>
                                        <p:cTn id="41" dur="1000" fill="hold"/>
                                        <p:tgtEl>
                                          <p:spTgt spid="4">
                                            <p:txEl>
                                              <p:pRg st="6" end="6"/>
                                            </p:txEl>
                                          </p:spTgt>
                                        </p:tgtEl>
                                        <p:attrNameLst>
                                          <p:attrName>style.rotation</p:attrName>
                                        </p:attrNameLst>
                                      </p:cBhvr>
                                      <p:tavLst>
                                        <p:tav tm="0">
                                          <p:val>
                                            <p:fltVal val="90"/>
                                          </p:val>
                                        </p:tav>
                                        <p:tav tm="100000">
                                          <p:val>
                                            <p:fltVal val="0"/>
                                          </p:val>
                                        </p:tav>
                                      </p:tavLst>
                                    </p:anim>
                                    <p:animEffect transition="in" filter="fade">
                                      <p:cBhvr>
                                        <p:cTn id="42" dur="1000"/>
                                        <p:tgtEl>
                                          <p:spTgt spid="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 calcmode="lin" valueType="num">
                                      <p:cBhvr>
                                        <p:cTn id="47" dur="1000" fill="hold"/>
                                        <p:tgtEl>
                                          <p:spTgt spid="4">
                                            <p:txEl>
                                              <p:pRg st="7" end="7"/>
                                            </p:txEl>
                                          </p:spTgt>
                                        </p:tgtEl>
                                        <p:attrNameLst>
                                          <p:attrName>ppt_w</p:attrName>
                                        </p:attrNameLst>
                                      </p:cBhvr>
                                      <p:tavLst>
                                        <p:tav tm="0">
                                          <p:val>
                                            <p:fltVal val="0"/>
                                          </p:val>
                                        </p:tav>
                                        <p:tav tm="100000">
                                          <p:val>
                                            <p:strVal val="#ppt_w"/>
                                          </p:val>
                                        </p:tav>
                                      </p:tavLst>
                                    </p:anim>
                                    <p:anim calcmode="lin" valueType="num">
                                      <p:cBhvr>
                                        <p:cTn id="48" dur="1000" fill="hold"/>
                                        <p:tgtEl>
                                          <p:spTgt spid="4">
                                            <p:txEl>
                                              <p:pRg st="7" end="7"/>
                                            </p:txEl>
                                          </p:spTgt>
                                        </p:tgtEl>
                                        <p:attrNameLst>
                                          <p:attrName>ppt_h</p:attrName>
                                        </p:attrNameLst>
                                      </p:cBhvr>
                                      <p:tavLst>
                                        <p:tav tm="0">
                                          <p:val>
                                            <p:fltVal val="0"/>
                                          </p:val>
                                        </p:tav>
                                        <p:tav tm="100000">
                                          <p:val>
                                            <p:strVal val="#ppt_h"/>
                                          </p:val>
                                        </p:tav>
                                      </p:tavLst>
                                    </p:anim>
                                    <p:anim calcmode="lin" valueType="num">
                                      <p:cBhvr>
                                        <p:cTn id="49" dur="1000" fill="hold"/>
                                        <p:tgtEl>
                                          <p:spTgt spid="4">
                                            <p:txEl>
                                              <p:pRg st="7" end="7"/>
                                            </p:txEl>
                                          </p:spTgt>
                                        </p:tgtEl>
                                        <p:attrNameLst>
                                          <p:attrName>style.rotation</p:attrName>
                                        </p:attrNameLst>
                                      </p:cBhvr>
                                      <p:tavLst>
                                        <p:tav tm="0">
                                          <p:val>
                                            <p:fltVal val="90"/>
                                          </p:val>
                                        </p:tav>
                                        <p:tav tm="100000">
                                          <p:val>
                                            <p:fltVal val="0"/>
                                          </p:val>
                                        </p:tav>
                                      </p:tavLst>
                                    </p:anim>
                                    <p:animEffect transition="in" filter="fade">
                                      <p:cBhvr>
                                        <p:cTn id="50" dur="1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B5314A9-7310-449F-A866-85269CC562CF}"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37</a:t>
            </a:fld>
            <a:endParaRPr lang="en-US"/>
          </a:p>
        </p:txBody>
      </p:sp>
      <p:sp>
        <p:nvSpPr>
          <p:cNvPr id="4" name="مستطيل 3"/>
          <p:cNvSpPr/>
          <p:nvPr/>
        </p:nvSpPr>
        <p:spPr>
          <a:xfrm>
            <a:off x="533400" y="1828800"/>
            <a:ext cx="8001000" cy="3139321"/>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just"/>
            <a:r>
              <a:rPr lang="en-US" b="1" dirty="0"/>
              <a:t>There are several key management competencies that health care managers need to possess to effectively manage change within their organizations. </a:t>
            </a:r>
          </a:p>
          <a:p>
            <a:pPr algn="just"/>
            <a:endParaRPr lang="en-US" dirty="0"/>
          </a:p>
          <a:p>
            <a:pPr algn="just"/>
            <a:r>
              <a:rPr lang="en-US" dirty="0"/>
              <a:t>Thompson (2010) suggests that managers:</a:t>
            </a:r>
          </a:p>
          <a:p>
            <a:pPr algn="just"/>
            <a:endParaRPr lang="en-US" dirty="0"/>
          </a:p>
          <a:p>
            <a:pPr algn="just"/>
            <a:r>
              <a:rPr lang="en-US" dirty="0"/>
              <a:t>–Embrace change and be a change agent;</a:t>
            </a:r>
          </a:p>
          <a:p>
            <a:pPr algn="just"/>
            <a:r>
              <a:rPr lang="en-US" dirty="0"/>
              <a:t>–Employ a change management process;</a:t>
            </a:r>
          </a:p>
          <a:p>
            <a:pPr algn="just"/>
            <a:r>
              <a:rPr lang="en-US" dirty="0"/>
              <a:t>–Effectively address support and resistance to change;</a:t>
            </a:r>
          </a:p>
          <a:p>
            <a:pPr algn="just"/>
            <a:r>
              <a:rPr lang="en-US" dirty="0"/>
              <a:t>–Use change management to make the organization innovative and successful in the future; and,</a:t>
            </a:r>
          </a:p>
          <a:p>
            <a:pPr algn="just"/>
            <a:r>
              <a:rPr lang="en-US" dirty="0"/>
              <a:t>–Recruit staff and succession plan with change management in mind.</a:t>
            </a:r>
          </a:p>
        </p:txBody>
      </p:sp>
    </p:spTree>
    <p:extLst>
      <p:ext uri="{BB962C8B-B14F-4D97-AF65-F5344CB8AC3E}">
        <p14:creationId xmlns:p14="http://schemas.microsoft.com/office/powerpoint/2010/main" val="573789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heel(1)">
                                      <p:cBhvr>
                                        <p:cTn id="12" dur="2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heel(1)">
                                      <p:cBhvr>
                                        <p:cTn id="17" dur="20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wheel(1)">
                                      <p:cBhvr>
                                        <p:cTn id="22" dur="20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wheel(1)">
                                      <p:cBhvr>
                                        <p:cTn id="27" dur="20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wheel(1)">
                                      <p:cBhvr>
                                        <p:cTn id="32" dur="2000"/>
                                        <p:tgtEl>
                                          <p:spTgt spid="4">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wheel(1)">
                                      <p:cBhvr>
                                        <p:cTn id="37" dur="2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B5314A9-7310-449F-A866-85269CC562CF}" type="datetime1">
              <a:rPr lang="en-US" smtClean="0"/>
              <a:t>5/23/2018</a:t>
            </a:fld>
            <a:endParaRPr lang="en-US" dirty="0"/>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38</a:t>
            </a:fld>
            <a:endParaRPr lang="en-US"/>
          </a:p>
        </p:txBody>
      </p:sp>
      <p:sp>
        <p:nvSpPr>
          <p:cNvPr id="4" name="مستطيل 3"/>
          <p:cNvSpPr/>
          <p:nvPr/>
        </p:nvSpPr>
        <p:spPr>
          <a:xfrm>
            <a:off x="1752600" y="381000"/>
            <a:ext cx="594360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b="1" dirty="0"/>
              <a:t>Role Of The Manager In Health Care Policy</a:t>
            </a:r>
          </a:p>
        </p:txBody>
      </p:sp>
      <p:sp>
        <p:nvSpPr>
          <p:cNvPr id="5" name="مستطيل 4"/>
          <p:cNvSpPr/>
          <p:nvPr/>
        </p:nvSpPr>
        <p:spPr>
          <a:xfrm>
            <a:off x="674914" y="1066800"/>
            <a:ext cx="7924800" cy="5262979"/>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marL="285750" indent="-285750" algn="just">
              <a:buFont typeface="Arial" pitchFamily="34" charset="0"/>
              <a:buChar char="•"/>
            </a:pPr>
            <a:r>
              <a:rPr lang="en-US" sz="1600" dirty="0"/>
              <a:t>Managers must consider both their external and internal domains as they carry out management functions and tasks. </a:t>
            </a:r>
          </a:p>
          <a:p>
            <a:pPr marL="285750" indent="-285750" algn="just">
              <a:buFont typeface="Arial" pitchFamily="34" charset="0"/>
              <a:buChar char="•"/>
            </a:pPr>
            <a:endParaRPr lang="en-US" sz="1600" dirty="0"/>
          </a:p>
          <a:p>
            <a:pPr marL="285750" indent="-285750" algn="just">
              <a:buFont typeface="Arial" pitchFamily="34" charset="0"/>
              <a:buChar char="•"/>
            </a:pPr>
            <a:r>
              <a:rPr lang="en-US" sz="1600" dirty="0"/>
              <a:t>One of the critical areas for managing the external world is to be knowledgeable about health policy matters under consideration at the state and federal levels that affect health services organizations and health care delivery. </a:t>
            </a:r>
          </a:p>
          <a:p>
            <a:pPr marL="285750" indent="-285750" algn="just">
              <a:buFont typeface="Arial" pitchFamily="34" charset="0"/>
              <a:buChar char="•"/>
            </a:pPr>
            <a:endParaRPr lang="en-US" sz="1600" dirty="0"/>
          </a:p>
          <a:p>
            <a:pPr marL="285750" indent="-285750" algn="just">
              <a:buFont typeface="Arial" pitchFamily="34" charset="0"/>
              <a:buChar char="•"/>
            </a:pPr>
            <a:r>
              <a:rPr lang="en-US" sz="1600" dirty="0"/>
              <a:t>This awareness is necessary to influence policy in positive ways that will help the organization and limit any adverse impacts.</a:t>
            </a:r>
          </a:p>
          <a:p>
            <a:pPr marL="285750" indent="-285750" algn="just">
              <a:buFont typeface="Arial" pitchFamily="34" charset="0"/>
              <a:buChar char="•"/>
            </a:pPr>
            <a:endParaRPr lang="en-US" sz="1600" dirty="0"/>
          </a:p>
          <a:p>
            <a:pPr marL="285750" indent="-285750" algn="just">
              <a:buFont typeface="Arial" pitchFamily="34" charset="0"/>
              <a:buChar char="•"/>
            </a:pPr>
            <a:r>
              <a:rPr lang="en-US" sz="1600" dirty="0"/>
              <a:t>Staying current with health care policy discussions, participating in deliberations of health policy, and providing input where possible will allow health care management voices to be heard. </a:t>
            </a:r>
          </a:p>
          <a:p>
            <a:pPr marL="285750" indent="-285750" algn="just">
              <a:buFont typeface="Arial" pitchFamily="34" charset="0"/>
              <a:buChar char="•"/>
            </a:pPr>
            <a:endParaRPr lang="en-US" sz="1600" dirty="0"/>
          </a:p>
          <a:p>
            <a:pPr marL="285750" indent="-285750" algn="just">
              <a:buFont typeface="Arial" pitchFamily="34" charset="0"/>
              <a:buChar char="•"/>
            </a:pPr>
            <a:r>
              <a:rPr lang="en-US" sz="1600" dirty="0"/>
              <a:t>This can be accomplished through targeted personal learning, net- working with colleagues within and outside of their organizations, and participating in professional associations, such as the American college of healthcare executives and the medical group management association. </a:t>
            </a:r>
          </a:p>
          <a:p>
            <a:pPr marL="285750" indent="-285750" algn="just">
              <a:buFont typeface="Arial" pitchFamily="34" charset="0"/>
              <a:buChar char="•"/>
            </a:pPr>
            <a:endParaRPr lang="en-US" sz="1600" dirty="0"/>
          </a:p>
          <a:p>
            <a:pPr marL="285750" indent="-285750" algn="just">
              <a:buFont typeface="Arial" pitchFamily="34" charset="0"/>
              <a:buChar char="•"/>
            </a:pPr>
            <a:r>
              <a:rPr lang="en-US" sz="1600" dirty="0"/>
              <a:t>Knowledge gained through these efforts can be helpful in shaping health policy in accordance with the desires of health care managers.</a:t>
            </a:r>
          </a:p>
        </p:txBody>
      </p:sp>
    </p:spTree>
    <p:extLst>
      <p:ext uri="{BB962C8B-B14F-4D97-AF65-F5344CB8AC3E}">
        <p14:creationId xmlns:p14="http://schemas.microsoft.com/office/powerpoint/2010/main" val="25855249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B5314A9-7310-449F-A866-85269CC562CF}"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39</a:t>
            </a:fld>
            <a:endParaRPr lang="en-US"/>
          </a:p>
        </p:txBody>
      </p:sp>
      <p:sp>
        <p:nvSpPr>
          <p:cNvPr id="4" name="مستطيل 3"/>
          <p:cNvSpPr/>
          <p:nvPr/>
        </p:nvSpPr>
        <p:spPr>
          <a:xfrm>
            <a:off x="609600" y="789087"/>
            <a:ext cx="8001000" cy="5355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85750" indent="-285750" algn="just">
              <a:buFont typeface="Arial" pitchFamily="34" charset="0"/>
              <a:buChar char="•"/>
            </a:pPr>
            <a:endParaRPr lang="en-US" dirty="0"/>
          </a:p>
          <a:p>
            <a:pPr marL="285750" indent="-285750" algn="just">
              <a:buFont typeface="Arial" pitchFamily="34" charset="0"/>
              <a:buChar char="•"/>
            </a:pPr>
            <a:r>
              <a:rPr lang="en-US" dirty="0"/>
              <a:t>The Patient Protection and Affordable Care Act, signed into law in 2010 as a major health care reform initiative, has had significant implications for health care organizations in terms of patient volumes, reimbursement for previously uninsured patients, and the movement to improve population health and develop value-based purchasing. </a:t>
            </a:r>
          </a:p>
          <a:p>
            <a:pPr marL="285750" indent="-285750" algn="just">
              <a:buFont typeface="Arial" pitchFamily="34" charset="0"/>
              <a:buChar char="•"/>
            </a:pPr>
            <a:endParaRPr lang="en-US" dirty="0"/>
          </a:p>
          <a:p>
            <a:pPr marL="285750" indent="-285750" algn="just">
              <a:buFont typeface="Arial" pitchFamily="34" charset="0"/>
              <a:buChar char="•"/>
            </a:pPr>
            <a:endParaRPr lang="en-US" dirty="0"/>
          </a:p>
          <a:p>
            <a:pPr marL="285750" indent="-285750" algn="just">
              <a:buFont typeface="Arial" pitchFamily="34" charset="0"/>
              <a:buChar char="•"/>
            </a:pPr>
            <a:r>
              <a:rPr lang="en-US" dirty="0"/>
              <a:t>Other recent federal policy changes include cuts in Medicare reimbursement and increases in reporting requirements.</a:t>
            </a:r>
          </a:p>
          <a:p>
            <a:pPr marL="285750" indent="-285750" algn="just">
              <a:buFont typeface="Arial" pitchFamily="34" charset="0"/>
              <a:buChar char="•"/>
            </a:pPr>
            <a:endParaRPr lang="en-US" dirty="0"/>
          </a:p>
          <a:p>
            <a:pPr marL="285750" indent="-285750" algn="just">
              <a:buFont typeface="Arial" pitchFamily="34" charset="0"/>
              <a:buChar char="•"/>
            </a:pPr>
            <a:r>
              <a:rPr lang="en-US" dirty="0"/>
              <a:t>State legislative changes across the country affect reimbursement under Medicaid and the Children’s Health Insurance Program, licensure of facilities and staff, certificate of need rules for capital expenditures and facility and service expansions, and state requirements on mandated health benefits and modified reimbursements for insured individuals that affect services offered by health care organizations.</a:t>
            </a:r>
          </a:p>
          <a:p>
            <a:pPr marL="285750" indent="-285750" algn="just">
              <a:buFont typeface="Arial" pitchFamily="34" charset="0"/>
              <a:buChar char="•"/>
            </a:pPr>
            <a:endParaRPr lang="en-US" dirty="0"/>
          </a:p>
          <a:p>
            <a:pPr marL="285750" indent="-285750" algn="just">
              <a:buFont typeface="Arial" pitchFamily="34" charset="0"/>
              <a:buChar char="•"/>
            </a:pPr>
            <a:endParaRPr lang="en-US" dirty="0"/>
          </a:p>
        </p:txBody>
      </p:sp>
    </p:spTree>
    <p:extLst>
      <p:ext uri="{BB962C8B-B14F-4D97-AF65-F5344CB8AC3E}">
        <p14:creationId xmlns:p14="http://schemas.microsoft.com/office/powerpoint/2010/main" val="2073469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randombar(horizontal)">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Effect transition="in" filter="randombar(horizontal)">
                                      <p:cBhvr>
                                        <p:cTn id="1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ستطيل 7"/>
          <p:cNvSpPr/>
          <p:nvPr/>
        </p:nvSpPr>
        <p:spPr>
          <a:xfrm>
            <a:off x="685800" y="1066800"/>
            <a:ext cx="8001000" cy="5262979"/>
          </a:xfrm>
          <a:prstGeom prst="rect">
            <a:avLst/>
          </a:prstGeom>
          <a:noFill/>
        </p:spPr>
        <p:style>
          <a:lnRef idx="2">
            <a:schemeClr val="accent1"/>
          </a:lnRef>
          <a:fillRef idx="1">
            <a:schemeClr val="lt1"/>
          </a:fillRef>
          <a:effectRef idx="0">
            <a:schemeClr val="accent1"/>
          </a:effectRef>
          <a:fontRef idx="minor">
            <a:schemeClr val="dk1"/>
          </a:fontRef>
        </p:style>
        <p:txBody>
          <a:bodyPr wrap="square">
            <a:spAutoFit/>
          </a:bodyPr>
          <a:lstStyle/>
          <a:p>
            <a:pPr marL="285750" lvl="0" indent="-285750" algn="just">
              <a:buFont typeface="Wingdings" pitchFamily="2" charset="2"/>
              <a:buChar char="ü"/>
            </a:pPr>
            <a:r>
              <a:rPr lang="en-US" sz="1600" dirty="0"/>
              <a:t>Health care organizations are complex and dynamic. </a:t>
            </a:r>
          </a:p>
          <a:p>
            <a:pPr marL="285750" lvl="0" indent="-285750" algn="just">
              <a:buFont typeface="Wingdings" pitchFamily="2" charset="2"/>
              <a:buChar char="ü"/>
            </a:pPr>
            <a:endParaRPr lang="en-US" sz="1600" dirty="0"/>
          </a:p>
          <a:p>
            <a:pPr marL="285750" lvl="0" indent="-285750" algn="just">
              <a:buFont typeface="Wingdings" pitchFamily="2" charset="2"/>
              <a:buChar char="ü"/>
            </a:pPr>
            <a:r>
              <a:rPr lang="en-US" sz="1600" dirty="0"/>
              <a:t>Managers provide leadership, as well as the supervision and coordination of employees. </a:t>
            </a:r>
          </a:p>
          <a:p>
            <a:pPr marL="285750" lvl="0" indent="-285750" algn="just">
              <a:buFont typeface="Wingdings" pitchFamily="2" charset="2"/>
              <a:buChar char="ü"/>
            </a:pPr>
            <a:endParaRPr lang="en-US" sz="1600" dirty="0"/>
          </a:p>
          <a:p>
            <a:pPr marL="285750" lvl="0" indent="-285750" algn="just">
              <a:buFont typeface="Wingdings" pitchFamily="2" charset="2"/>
              <a:buChar char="ü"/>
            </a:pPr>
            <a:r>
              <a:rPr lang="en-US" sz="1600" dirty="0"/>
              <a:t>Managers provide coordination of many highly specialized disciplines that must work together seamlessly.</a:t>
            </a:r>
          </a:p>
          <a:p>
            <a:pPr marL="285750" lvl="0" indent="-285750" algn="just">
              <a:buFont typeface="Wingdings" pitchFamily="2" charset="2"/>
              <a:buChar char="ü"/>
            </a:pPr>
            <a:endParaRPr lang="en-US" sz="1600" dirty="0"/>
          </a:p>
          <a:p>
            <a:pPr marL="285750" indent="-285750" algn="just">
              <a:buFont typeface="Wingdings" pitchFamily="2" charset="2"/>
              <a:buChar char="ü"/>
            </a:pPr>
            <a:r>
              <a:rPr lang="en-US" sz="1600" dirty="0"/>
              <a:t>Managers ensure organizational tasks are carried out in the best way possible to achieve organizational goals and that appropriate resources are adequate to support the organization.</a:t>
            </a:r>
          </a:p>
          <a:p>
            <a:pPr marL="285750" indent="-285750" algn="just">
              <a:buFont typeface="Wingdings" pitchFamily="2" charset="2"/>
              <a:buChar char="ü"/>
            </a:pPr>
            <a:endParaRPr lang="en-US" sz="1600" dirty="0"/>
          </a:p>
          <a:p>
            <a:pPr marL="285750" indent="-285750" algn="just">
              <a:buFont typeface="Wingdings" pitchFamily="2" charset="2"/>
              <a:buChar char="ü"/>
            </a:pPr>
            <a:r>
              <a:rPr lang="en-US" sz="1600" dirty="0"/>
              <a:t>Health care managers are appointed to positions of authority, where they shape the organization by making important decisions.</a:t>
            </a:r>
          </a:p>
          <a:p>
            <a:pPr marL="285750" indent="-285750" algn="just">
              <a:buFont typeface="Wingdings" pitchFamily="2" charset="2"/>
              <a:buChar char="ü"/>
            </a:pPr>
            <a:endParaRPr lang="en-US" sz="1600" dirty="0"/>
          </a:p>
          <a:p>
            <a:pPr marL="285750" indent="-285750" algn="just">
              <a:buFont typeface="Wingdings" pitchFamily="2" charset="2"/>
              <a:buChar char="ü"/>
            </a:pPr>
            <a:r>
              <a:rPr lang="en-US" sz="1600" dirty="0"/>
              <a:t>Managers ensuring that the patient receives the most appropriate, timely, and effective services possible. </a:t>
            </a:r>
          </a:p>
          <a:p>
            <a:pPr marL="285750" indent="-285750" algn="just">
              <a:buFont typeface="Wingdings" pitchFamily="2" charset="2"/>
              <a:buChar char="ü"/>
            </a:pPr>
            <a:endParaRPr lang="en-US" sz="1600" dirty="0"/>
          </a:p>
          <a:p>
            <a:pPr marL="285750" indent="-285750" algn="just">
              <a:buFont typeface="Wingdings" pitchFamily="2" charset="2"/>
              <a:buChar char="ü"/>
            </a:pPr>
            <a:r>
              <a:rPr lang="en-US" sz="1600" dirty="0"/>
              <a:t>Managers address achievement of performance targets.</a:t>
            </a:r>
          </a:p>
          <a:p>
            <a:pPr marL="285750" indent="-285750" algn="just">
              <a:buFont typeface="Wingdings" pitchFamily="2" charset="2"/>
              <a:buChar char="ü"/>
            </a:pPr>
            <a:endParaRPr lang="en-US" sz="1600" dirty="0"/>
          </a:p>
          <a:p>
            <a:pPr marL="285750" indent="-285750" algn="just">
              <a:buFont typeface="Wingdings" pitchFamily="2" charset="2"/>
              <a:buChar char="ü"/>
            </a:pPr>
            <a:r>
              <a:rPr lang="en-US" sz="1600" dirty="0"/>
              <a:t>Ultimately, decisions made by an individual manager impact the organization’s overall performance.</a:t>
            </a:r>
          </a:p>
        </p:txBody>
      </p:sp>
      <p:pic>
        <p:nvPicPr>
          <p:cNvPr id="2052" name="Picture 4" descr="نتيجة بحث الصور عن ‪ne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0"/>
            <a:ext cx="1936955" cy="1524000"/>
          </a:xfrm>
          <a:prstGeom prst="rect">
            <a:avLst/>
          </a:prstGeom>
          <a:noFill/>
          <a:extLst>
            <a:ext uri="{909E8E84-426E-40DD-AFC4-6F175D3DCCD1}">
              <a14:hiddenFill xmlns:a14="http://schemas.microsoft.com/office/drawing/2010/main">
                <a:solidFill>
                  <a:srgbClr val="FFFFFF"/>
                </a:solidFill>
              </a14:hiddenFill>
            </a:ext>
          </a:extLst>
        </p:spPr>
      </p:pic>
      <p:sp>
        <p:nvSpPr>
          <p:cNvPr id="2" name="عنصر نائب للتاريخ 1"/>
          <p:cNvSpPr>
            <a:spLocks noGrp="1"/>
          </p:cNvSpPr>
          <p:nvPr>
            <p:ph type="dt" sz="half" idx="10"/>
          </p:nvPr>
        </p:nvSpPr>
        <p:spPr/>
        <p:txBody>
          <a:bodyPr/>
          <a:lstStyle/>
          <a:p>
            <a:fld id="{6B5314A9-7310-449F-A866-85269CC562CF}" type="datetime1">
              <a:rPr lang="en-US" smtClean="0"/>
              <a:t>5/23/2018</a:t>
            </a:fld>
            <a:endParaRPr lang="en-US" dirty="0"/>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4</a:t>
            </a:fld>
            <a:endParaRPr lang="en-US"/>
          </a:p>
        </p:txBody>
      </p:sp>
      <p:graphicFrame>
        <p:nvGraphicFramePr>
          <p:cNvPr id="7" name="رسم تخطيطي 6"/>
          <p:cNvGraphicFramePr/>
          <p:nvPr>
            <p:extLst>
              <p:ext uri="{D42A27DB-BD31-4B8C-83A1-F6EECF244321}">
                <p14:modId xmlns:p14="http://schemas.microsoft.com/office/powerpoint/2010/main" val="671354230"/>
              </p:ext>
            </p:extLst>
          </p:nvPr>
        </p:nvGraphicFramePr>
        <p:xfrm>
          <a:off x="1600200" y="228600"/>
          <a:ext cx="5562600" cy="60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06947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circle(in)">
                                      <p:cBhvr>
                                        <p:cTn id="7" dur="20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down)">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down)">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down)">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xEl>
                                              <p:pRg st="6" end="6"/>
                                            </p:txEl>
                                          </p:spTgt>
                                        </p:tgtEl>
                                        <p:attrNameLst>
                                          <p:attrName>style.visibility</p:attrName>
                                        </p:attrNameLst>
                                      </p:cBhvr>
                                      <p:to>
                                        <p:strVal val="visible"/>
                                      </p:to>
                                    </p:set>
                                    <p:animEffect transition="in" filter="wipe(down)">
                                      <p:cBhvr>
                                        <p:cTn id="32" dur="500"/>
                                        <p:tgtEl>
                                          <p:spTgt spid="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xEl>
                                              <p:pRg st="8" end="8"/>
                                            </p:txEl>
                                          </p:spTgt>
                                        </p:tgtEl>
                                        <p:attrNameLst>
                                          <p:attrName>style.visibility</p:attrName>
                                        </p:attrNameLst>
                                      </p:cBhvr>
                                      <p:to>
                                        <p:strVal val="visible"/>
                                      </p:to>
                                    </p:set>
                                    <p:animEffect transition="in" filter="wipe(down)">
                                      <p:cBhvr>
                                        <p:cTn id="37" dur="500"/>
                                        <p:tgtEl>
                                          <p:spTgt spid="8">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8">
                                            <p:txEl>
                                              <p:pRg st="10" end="10"/>
                                            </p:txEl>
                                          </p:spTgt>
                                        </p:tgtEl>
                                        <p:attrNameLst>
                                          <p:attrName>style.visibility</p:attrName>
                                        </p:attrNameLst>
                                      </p:cBhvr>
                                      <p:to>
                                        <p:strVal val="visible"/>
                                      </p:to>
                                    </p:set>
                                    <p:animEffect transition="in" filter="wipe(down)">
                                      <p:cBhvr>
                                        <p:cTn id="42" dur="500"/>
                                        <p:tgtEl>
                                          <p:spTgt spid="8">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8">
                                            <p:txEl>
                                              <p:pRg st="12" end="12"/>
                                            </p:txEl>
                                          </p:spTgt>
                                        </p:tgtEl>
                                        <p:attrNameLst>
                                          <p:attrName>style.visibility</p:attrName>
                                        </p:attrNameLst>
                                      </p:cBhvr>
                                      <p:to>
                                        <p:strVal val="visible"/>
                                      </p:to>
                                    </p:set>
                                    <p:animEffect transition="in" filter="wipe(down)">
                                      <p:cBhvr>
                                        <p:cTn id="47" dur="500"/>
                                        <p:tgtEl>
                                          <p:spTgt spid="8">
                                            <p:txEl>
                                              <p:pRg st="12" end="1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8">
                                            <p:txEl>
                                              <p:pRg st="14" end="14"/>
                                            </p:txEl>
                                          </p:spTgt>
                                        </p:tgtEl>
                                        <p:attrNameLst>
                                          <p:attrName>style.visibility</p:attrName>
                                        </p:attrNameLst>
                                      </p:cBhvr>
                                      <p:to>
                                        <p:strVal val="visible"/>
                                      </p:to>
                                    </p:set>
                                    <p:animEffect transition="in" filter="wipe(down)">
                                      <p:cBhvr>
                                        <p:cTn id="52" dur="500"/>
                                        <p:tgtEl>
                                          <p:spTgt spid="8">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B5314A9-7310-449F-A866-85269CC562CF}"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40</a:t>
            </a:fld>
            <a:endParaRPr lang="en-US"/>
          </a:p>
        </p:txBody>
      </p:sp>
      <p:sp>
        <p:nvSpPr>
          <p:cNvPr id="4" name="مستطيل 3"/>
          <p:cNvSpPr/>
          <p:nvPr/>
        </p:nvSpPr>
        <p:spPr>
          <a:xfrm>
            <a:off x="838200" y="1371600"/>
            <a:ext cx="7696200" cy="369331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285750" indent="-285750" algn="just">
              <a:buFont typeface="Arial" pitchFamily="34" charset="0"/>
              <a:buChar char="•"/>
            </a:pPr>
            <a:r>
              <a:rPr lang="en-US" dirty="0"/>
              <a:t>Current research in management focuses on best practices. </a:t>
            </a:r>
          </a:p>
          <a:p>
            <a:pPr marL="285750" indent="-285750" algn="just">
              <a:buFont typeface="Arial" pitchFamily="34" charset="0"/>
              <a:buChar char="•"/>
            </a:pPr>
            <a:endParaRPr lang="en-US" dirty="0"/>
          </a:p>
          <a:p>
            <a:pPr marL="285750" indent="-285750" algn="just">
              <a:buFont typeface="Arial" pitchFamily="34" charset="0"/>
              <a:buChar char="•"/>
            </a:pPr>
            <a:r>
              <a:rPr lang="en-US" dirty="0"/>
              <a:t>For example, the best practices of managers and leaders in ensuring organizational performance has been the focus of work by </a:t>
            </a:r>
            <a:r>
              <a:rPr lang="en-US" dirty="0" err="1"/>
              <a:t>McAlearney</a:t>
            </a:r>
            <a:r>
              <a:rPr lang="en-US" dirty="0"/>
              <a:t>, Robbins, Garman, and Song (2013) and Garman, </a:t>
            </a:r>
            <a:r>
              <a:rPr lang="en-US" dirty="0" err="1"/>
              <a:t>McAlearney</a:t>
            </a:r>
            <a:r>
              <a:rPr lang="en-US" dirty="0"/>
              <a:t>, Harrison, Song, and McHugh (2011). </a:t>
            </a:r>
          </a:p>
          <a:p>
            <a:pPr marL="285750" indent="-285750" algn="just">
              <a:buFont typeface="Arial" pitchFamily="34" charset="0"/>
              <a:buChar char="•"/>
            </a:pPr>
            <a:endParaRPr lang="en-US" dirty="0"/>
          </a:p>
          <a:p>
            <a:pPr marL="285750" indent="-285750" algn="just">
              <a:buFont typeface="Arial" pitchFamily="34" charset="0"/>
              <a:buChar char="•"/>
            </a:pPr>
            <a:r>
              <a:rPr lang="en-US" dirty="0"/>
              <a:t>The best practices identified by these researchers include staff engagement, staff acquisition and development, staff frontline empowerment, and leader- ship alignment and development. </a:t>
            </a:r>
          </a:p>
          <a:p>
            <a:pPr marL="285750" indent="-285750" algn="just">
              <a:buFont typeface="Arial" pitchFamily="34" charset="0"/>
              <a:buChar char="•"/>
            </a:pPr>
            <a:endParaRPr lang="en-US" dirty="0"/>
          </a:p>
          <a:p>
            <a:pPr marL="285750" indent="-285750" algn="just">
              <a:buFont typeface="Arial" pitchFamily="34" charset="0"/>
              <a:buChar char="•"/>
            </a:pPr>
            <a:r>
              <a:rPr lang="en-US" dirty="0"/>
              <a:t>Understanding what leaders do to develop their staff and prepare lower-level managers for leadership roles has been a common research focus as well. </a:t>
            </a:r>
          </a:p>
        </p:txBody>
      </p:sp>
    </p:spTree>
    <p:extLst>
      <p:ext uri="{BB962C8B-B14F-4D97-AF65-F5344CB8AC3E}">
        <p14:creationId xmlns:p14="http://schemas.microsoft.com/office/powerpoint/2010/main" val="2358021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heel(1)">
                                      <p:cBhvr>
                                        <p:cTn id="12" dur="2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heel(1)">
                                      <p:cBhvr>
                                        <p:cTn id="17" dur="20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wheel(1)">
                                      <p:cBhvr>
                                        <p:cTn id="22" dur="2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B5314A9-7310-449F-A866-85269CC562CF}"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41</a:t>
            </a:fld>
            <a:endParaRPr lang="en-US"/>
          </a:p>
        </p:txBody>
      </p:sp>
      <p:graphicFrame>
        <p:nvGraphicFramePr>
          <p:cNvPr id="5" name="رسم تخطيطي 4"/>
          <p:cNvGraphicFramePr/>
          <p:nvPr>
            <p:extLst>
              <p:ext uri="{D42A27DB-BD31-4B8C-83A1-F6EECF244321}">
                <p14:modId xmlns:p14="http://schemas.microsoft.com/office/powerpoint/2010/main" val="3068959403"/>
              </p:ext>
            </p:extLst>
          </p:nvPr>
        </p:nvGraphicFramePr>
        <p:xfrm>
          <a:off x="642257" y="838200"/>
          <a:ext cx="80772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116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B5314A9-7310-449F-A866-85269CC562CF}"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42</a:t>
            </a:fld>
            <a:endParaRPr lang="en-US"/>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 y="1624013"/>
            <a:ext cx="8953500" cy="36099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4029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1000" fill="hold"/>
                                        <p:tgtEl>
                                          <p:spTgt spid="18434"/>
                                        </p:tgtEl>
                                        <p:attrNameLst>
                                          <p:attrName>ppt_w</p:attrName>
                                        </p:attrNameLst>
                                      </p:cBhvr>
                                      <p:tavLst>
                                        <p:tav tm="0">
                                          <p:val>
                                            <p:fltVal val="0"/>
                                          </p:val>
                                        </p:tav>
                                        <p:tav tm="100000">
                                          <p:val>
                                            <p:strVal val="#ppt_w"/>
                                          </p:val>
                                        </p:tav>
                                      </p:tavLst>
                                    </p:anim>
                                    <p:anim calcmode="lin" valueType="num">
                                      <p:cBhvr>
                                        <p:cTn id="8" dur="1000" fill="hold"/>
                                        <p:tgtEl>
                                          <p:spTgt spid="18434"/>
                                        </p:tgtEl>
                                        <p:attrNameLst>
                                          <p:attrName>ppt_h</p:attrName>
                                        </p:attrNameLst>
                                      </p:cBhvr>
                                      <p:tavLst>
                                        <p:tav tm="0">
                                          <p:val>
                                            <p:fltVal val="0"/>
                                          </p:val>
                                        </p:tav>
                                        <p:tav tm="100000">
                                          <p:val>
                                            <p:strVal val="#ppt_h"/>
                                          </p:val>
                                        </p:tav>
                                      </p:tavLst>
                                    </p:anim>
                                    <p:anim calcmode="lin" valueType="num">
                                      <p:cBhvr>
                                        <p:cTn id="9" dur="1000" fill="hold"/>
                                        <p:tgtEl>
                                          <p:spTgt spid="18434"/>
                                        </p:tgtEl>
                                        <p:attrNameLst>
                                          <p:attrName>style.rotation</p:attrName>
                                        </p:attrNameLst>
                                      </p:cBhvr>
                                      <p:tavLst>
                                        <p:tav tm="0">
                                          <p:val>
                                            <p:fltVal val="90"/>
                                          </p:val>
                                        </p:tav>
                                        <p:tav tm="100000">
                                          <p:val>
                                            <p:fltVal val="0"/>
                                          </p:val>
                                        </p:tav>
                                      </p:tavLst>
                                    </p:anim>
                                    <p:animEffect transition="in" filter="fade">
                                      <p:cBhvr>
                                        <p:cTn id="10" dur="10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B5314A9-7310-449F-A866-85269CC562CF}"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5</a:t>
            </a:fld>
            <a:endParaRPr lang="en-US"/>
          </a:p>
        </p:txBody>
      </p:sp>
      <p:graphicFrame>
        <p:nvGraphicFramePr>
          <p:cNvPr id="5" name="رسم تخطيطي 4"/>
          <p:cNvGraphicFramePr/>
          <p:nvPr>
            <p:extLst>
              <p:ext uri="{D42A27DB-BD31-4B8C-83A1-F6EECF244321}">
                <p14:modId xmlns:p14="http://schemas.microsoft.com/office/powerpoint/2010/main" val="1842877143"/>
              </p:ext>
            </p:extLst>
          </p:nvPr>
        </p:nvGraphicFramePr>
        <p:xfrm>
          <a:off x="457200" y="609600"/>
          <a:ext cx="82296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0401" y="5865317"/>
            <a:ext cx="3014462" cy="99268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6387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ipe(down)">
                                      <p:cBhvr>
                                        <p:cTn id="7" dur="500"/>
                                        <p:tgtEl>
                                          <p:spTgt spid="512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B5314A9-7310-449F-A866-85269CC562CF}"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6</a:t>
            </a:fld>
            <a:endParaRPr lang="en-US"/>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 y="609600"/>
            <a:ext cx="87249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5649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circle(in)">
                                      <p:cBhvr>
                                        <p:cTn id="7" dur="2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B5314A9-7310-449F-A866-85269CC562CF}"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7</a:t>
            </a:fld>
            <a:endParaRPr lang="en-US"/>
          </a:p>
        </p:txBody>
      </p:sp>
      <p:graphicFrame>
        <p:nvGraphicFramePr>
          <p:cNvPr id="5" name="رسم تخطيطي 4"/>
          <p:cNvGraphicFramePr/>
          <p:nvPr>
            <p:extLst>
              <p:ext uri="{D42A27DB-BD31-4B8C-83A1-F6EECF244321}">
                <p14:modId xmlns:p14="http://schemas.microsoft.com/office/powerpoint/2010/main" val="845283211"/>
              </p:ext>
            </p:extLst>
          </p:nvPr>
        </p:nvGraphicFramePr>
        <p:xfrm>
          <a:off x="914400" y="152400"/>
          <a:ext cx="7162800" cy="91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مستطيل 5"/>
          <p:cNvSpPr/>
          <p:nvPr/>
        </p:nvSpPr>
        <p:spPr>
          <a:xfrm>
            <a:off x="685800" y="1295400"/>
            <a:ext cx="7696200"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r>
              <a:rPr lang="en-US" dirty="0"/>
              <a:t>Management has been defined as the process, comprised of social and technical functions and activities, occurring within organizations for the purpose of accomplishing predetermined objectives through human and other resources (Longest, </a:t>
            </a:r>
            <a:r>
              <a:rPr lang="en-US" dirty="0" err="1"/>
              <a:t>Rakich</a:t>
            </a:r>
            <a:r>
              <a:rPr lang="en-US" dirty="0"/>
              <a:t>, &amp; </a:t>
            </a:r>
            <a:r>
              <a:rPr lang="en-US" dirty="0" err="1"/>
              <a:t>Darr</a:t>
            </a:r>
            <a:r>
              <a:rPr lang="en-US" dirty="0"/>
              <a:t>, 2000). </a:t>
            </a:r>
          </a:p>
        </p:txBody>
      </p:sp>
      <p:pic>
        <p:nvPicPr>
          <p:cNvPr id="614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2819400"/>
            <a:ext cx="8001000" cy="349428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062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wipe(down)">
                                      <p:cBhvr>
                                        <p:cTn id="7" dur="500"/>
                                        <p:tgtEl>
                                          <p:spTgt spid="614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B5314A9-7310-449F-A866-85269CC562CF}"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8</a:t>
            </a:fld>
            <a:endParaRPr lang="en-US"/>
          </a:p>
        </p:txBody>
      </p:sp>
      <p:graphicFrame>
        <p:nvGraphicFramePr>
          <p:cNvPr id="5" name="رسم تخطيطي 4"/>
          <p:cNvGraphicFramePr/>
          <p:nvPr>
            <p:extLst>
              <p:ext uri="{D42A27DB-BD31-4B8C-83A1-F6EECF244321}">
                <p14:modId xmlns:p14="http://schemas.microsoft.com/office/powerpoint/2010/main" val="3574323269"/>
              </p:ext>
            </p:extLst>
          </p:nvPr>
        </p:nvGraphicFramePr>
        <p:xfrm>
          <a:off x="304800" y="381000"/>
          <a:ext cx="8534400" cy="59371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0989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B5314A9-7310-449F-A866-85269CC562CF}" type="datetime1">
              <a:rPr lang="en-US" smtClean="0"/>
              <a:t>5/23/2018</a:t>
            </a:fld>
            <a:endParaRPr lang="en-US"/>
          </a:p>
        </p:txBody>
      </p:sp>
      <p:sp>
        <p:nvSpPr>
          <p:cNvPr id="3" name="عنصر نائب لرقم الشريحة 2"/>
          <p:cNvSpPr>
            <a:spLocks noGrp="1"/>
          </p:cNvSpPr>
          <p:nvPr>
            <p:ph type="sldNum" sz="quarter" idx="12"/>
          </p:nvPr>
        </p:nvSpPr>
        <p:spPr/>
        <p:txBody>
          <a:bodyPr/>
          <a:lstStyle/>
          <a:p>
            <a:fld id="{04B747EB-5D84-4934-B0DB-F12DFCF6C9C9}" type="slidenum">
              <a:rPr lang="en-US" smtClean="0"/>
              <a:t>9</a:t>
            </a:fld>
            <a:endParaRPr lang="en-US"/>
          </a:p>
        </p:txBody>
      </p:sp>
      <p:graphicFrame>
        <p:nvGraphicFramePr>
          <p:cNvPr id="5" name="رسم تخطيطي 4"/>
          <p:cNvGraphicFramePr/>
          <p:nvPr>
            <p:extLst>
              <p:ext uri="{D42A27DB-BD31-4B8C-83A1-F6EECF244321}">
                <p14:modId xmlns:p14="http://schemas.microsoft.com/office/powerpoint/2010/main" val="2891149410"/>
              </p:ext>
            </p:extLst>
          </p:nvPr>
        </p:nvGraphicFramePr>
        <p:xfrm>
          <a:off x="304800" y="381000"/>
          <a:ext cx="80010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17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81200" y="5029200"/>
            <a:ext cx="58674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9460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circle(in)">
                                      <p:cBhvr>
                                        <p:cTn id="7" dur="20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15309</TotalTime>
  <Words>4338</Words>
  <Application>Microsoft Office PowerPoint</Application>
  <PresentationFormat>On-screen Show (4:3)</PresentationFormat>
  <Paragraphs>389</Paragraphs>
  <Slides>42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Calibri</vt:lpstr>
      <vt:lpstr>Courier New</vt:lpstr>
      <vt:lpstr>Times New Roman</vt:lpstr>
      <vt:lpstr>Wingdings</vt:lpstr>
      <vt:lpstr>نسق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Management and Quality Control</dc:title>
  <dc:creator>Windows User</dc:creator>
  <cp:lastModifiedBy>Wafaa Menawi</cp:lastModifiedBy>
  <cp:revision>453</cp:revision>
  <dcterms:created xsi:type="dcterms:W3CDTF">2018-01-13T08:44:23Z</dcterms:created>
  <dcterms:modified xsi:type="dcterms:W3CDTF">2018-05-23T09:22:06Z</dcterms:modified>
</cp:coreProperties>
</file>