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8"/>
  </p:notesMasterIdLst>
  <p:sldIdLst>
    <p:sldId id="256" r:id="rId2"/>
    <p:sldId id="263" r:id="rId3"/>
    <p:sldId id="264" r:id="rId4"/>
    <p:sldId id="265" r:id="rId5"/>
    <p:sldId id="266" r:id="rId6"/>
    <p:sldId id="267" r:id="rId7"/>
    <p:sldId id="283" r:id="rId8"/>
    <p:sldId id="268" r:id="rId9"/>
    <p:sldId id="286" r:id="rId10"/>
    <p:sldId id="287" r:id="rId11"/>
    <p:sldId id="288" r:id="rId12"/>
    <p:sldId id="289" r:id="rId13"/>
    <p:sldId id="290" r:id="rId14"/>
    <p:sldId id="291" r:id="rId15"/>
    <p:sldId id="367" r:id="rId16"/>
    <p:sldId id="292" r:id="rId17"/>
    <p:sldId id="293" r:id="rId18"/>
    <p:sldId id="294" r:id="rId19"/>
    <p:sldId id="295" r:id="rId20"/>
    <p:sldId id="296" r:id="rId21"/>
    <p:sldId id="297" r:id="rId22"/>
    <p:sldId id="301" r:id="rId23"/>
    <p:sldId id="303" r:id="rId24"/>
    <p:sldId id="304" r:id="rId25"/>
    <p:sldId id="30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9" r:id="rId36"/>
    <p:sldId id="320" r:id="rId37"/>
    <p:sldId id="321" r:id="rId38"/>
    <p:sldId id="325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72" r:id="rId47"/>
    <p:sldId id="341" r:id="rId48"/>
    <p:sldId id="342" r:id="rId49"/>
    <p:sldId id="343" r:id="rId50"/>
    <p:sldId id="344" r:id="rId51"/>
    <p:sldId id="345" r:id="rId52"/>
    <p:sldId id="347" r:id="rId53"/>
    <p:sldId id="348" r:id="rId54"/>
    <p:sldId id="349" r:id="rId55"/>
    <p:sldId id="350" r:id="rId56"/>
    <p:sldId id="352" r:id="rId57"/>
    <p:sldId id="373" r:id="rId58"/>
    <p:sldId id="371" r:id="rId59"/>
    <p:sldId id="354" r:id="rId60"/>
    <p:sldId id="355" r:id="rId61"/>
    <p:sldId id="356" r:id="rId62"/>
    <p:sldId id="357" r:id="rId63"/>
    <p:sldId id="359" r:id="rId64"/>
    <p:sldId id="362" r:id="rId65"/>
    <p:sldId id="363" r:id="rId66"/>
    <p:sldId id="37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8399" autoAdjust="0"/>
  </p:normalViewPr>
  <p:slideViewPr>
    <p:cSldViewPr>
      <p:cViewPr>
        <p:scale>
          <a:sx n="65" d="100"/>
          <a:sy n="65" d="100"/>
        </p:scale>
        <p:origin x="-153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B9262-BE01-4E7E-AA43-8BA5DD52B27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785388-A883-4145-87C8-137BF7571BE9}">
      <dgm:prSet phldrT="[Text]"/>
      <dgm:spPr/>
      <dgm:t>
        <a:bodyPr/>
        <a:lstStyle/>
        <a:p>
          <a:r>
            <a:rPr lang="en-GB" dirty="0" smtClean="0"/>
            <a:t>A</a:t>
          </a:r>
          <a:endParaRPr lang="en-GB" dirty="0"/>
        </a:p>
      </dgm:t>
    </dgm:pt>
    <dgm:pt modelId="{D8AE6299-B41F-4042-956B-A8A7DEEDD1E6}" type="parTrans" cxnId="{18AA4DF1-57DA-4D69-87C0-26BAF16A6A7B}">
      <dgm:prSet/>
      <dgm:spPr/>
      <dgm:t>
        <a:bodyPr/>
        <a:lstStyle/>
        <a:p>
          <a:endParaRPr lang="en-GB"/>
        </a:p>
      </dgm:t>
    </dgm:pt>
    <dgm:pt modelId="{D9A9D9D6-3CA1-47A8-B9B1-9CE36B71C5F6}" type="sibTrans" cxnId="{18AA4DF1-57DA-4D69-87C0-26BAF16A6A7B}">
      <dgm:prSet/>
      <dgm:spPr/>
      <dgm:t>
        <a:bodyPr/>
        <a:lstStyle/>
        <a:p>
          <a:endParaRPr lang="en-GB"/>
        </a:p>
      </dgm:t>
    </dgm:pt>
    <dgm:pt modelId="{CDDB8430-92F5-46B3-A640-E0F852954DBF}">
      <dgm:prSet phldrT="[Text]"/>
      <dgm:spPr/>
      <dgm:t>
        <a:bodyPr/>
        <a:lstStyle/>
        <a:p>
          <a:r>
            <a:rPr lang="en-GB" dirty="0" smtClean="0"/>
            <a:t>B</a:t>
          </a:r>
          <a:endParaRPr lang="en-GB" dirty="0"/>
        </a:p>
      </dgm:t>
    </dgm:pt>
    <dgm:pt modelId="{95A0452E-F6A0-471E-B608-0413B1EB4D96}" type="parTrans" cxnId="{A30A013D-02BB-4283-8191-BA2827CF1BFB}">
      <dgm:prSet/>
      <dgm:spPr/>
      <dgm:t>
        <a:bodyPr/>
        <a:lstStyle/>
        <a:p>
          <a:endParaRPr lang="en-GB"/>
        </a:p>
      </dgm:t>
    </dgm:pt>
    <dgm:pt modelId="{067CCE36-BF59-4D3C-8CF5-1637E23B75E4}" type="sibTrans" cxnId="{A30A013D-02BB-4283-8191-BA2827CF1BFB}">
      <dgm:prSet/>
      <dgm:spPr/>
      <dgm:t>
        <a:bodyPr/>
        <a:lstStyle/>
        <a:p>
          <a:endParaRPr lang="en-GB"/>
        </a:p>
      </dgm:t>
    </dgm:pt>
    <dgm:pt modelId="{88916562-8742-4B8D-BD08-9B9C75BFD277}">
      <dgm:prSet phldrT="[Text]"/>
      <dgm:spPr/>
      <dgm:t>
        <a:bodyPr/>
        <a:lstStyle/>
        <a:p>
          <a:r>
            <a:rPr lang="en-GB" dirty="0" smtClean="0"/>
            <a:t>C</a:t>
          </a:r>
          <a:endParaRPr lang="en-GB" dirty="0"/>
        </a:p>
      </dgm:t>
    </dgm:pt>
    <dgm:pt modelId="{646CBD8B-7A2F-48A2-94DF-B678749583C4}" type="parTrans" cxnId="{0685AD42-5E67-4F59-B6F5-231BD38720FF}">
      <dgm:prSet/>
      <dgm:spPr/>
      <dgm:t>
        <a:bodyPr/>
        <a:lstStyle/>
        <a:p>
          <a:endParaRPr lang="en-GB"/>
        </a:p>
      </dgm:t>
    </dgm:pt>
    <dgm:pt modelId="{00B7CF23-85BB-427D-8DDB-38C6046BB768}" type="sibTrans" cxnId="{0685AD42-5E67-4F59-B6F5-231BD38720FF}">
      <dgm:prSet/>
      <dgm:spPr/>
      <dgm:t>
        <a:bodyPr/>
        <a:lstStyle/>
        <a:p>
          <a:endParaRPr lang="en-GB"/>
        </a:p>
      </dgm:t>
    </dgm:pt>
    <dgm:pt modelId="{32E3D6AA-7F58-4A95-9C34-2DB4067D8A2C}">
      <dgm:prSet phldrT="[Text]"/>
      <dgm:spPr/>
      <dgm:t>
        <a:bodyPr/>
        <a:lstStyle/>
        <a:p>
          <a:r>
            <a:rPr lang="en-GB" dirty="0" smtClean="0"/>
            <a:t>D</a:t>
          </a:r>
          <a:endParaRPr lang="en-GB" dirty="0"/>
        </a:p>
      </dgm:t>
    </dgm:pt>
    <dgm:pt modelId="{8C888458-8F4A-4BB8-8BE7-6A53E05A777F}" type="parTrans" cxnId="{9BAEFE79-2F27-4856-A75B-FFEA7CA18C62}">
      <dgm:prSet/>
      <dgm:spPr/>
      <dgm:t>
        <a:bodyPr/>
        <a:lstStyle/>
        <a:p>
          <a:endParaRPr lang="en-GB"/>
        </a:p>
      </dgm:t>
    </dgm:pt>
    <dgm:pt modelId="{05C88E8D-09C6-446D-A41D-B8F71D4FB06F}" type="sibTrans" cxnId="{9BAEFE79-2F27-4856-A75B-FFEA7CA18C62}">
      <dgm:prSet/>
      <dgm:spPr/>
      <dgm:t>
        <a:bodyPr/>
        <a:lstStyle/>
        <a:p>
          <a:endParaRPr lang="en-GB"/>
        </a:p>
      </dgm:t>
    </dgm:pt>
    <dgm:pt modelId="{C4F3E341-5B22-4B03-99D7-FCB2CB78D134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502D2995-21EF-4C6C-B1B4-2EE24A09D6B1}" type="parTrans" cxnId="{982CE761-9B48-4AF8-B25C-A6C90ACB4D40}">
      <dgm:prSet/>
      <dgm:spPr/>
      <dgm:t>
        <a:bodyPr/>
        <a:lstStyle/>
        <a:p>
          <a:endParaRPr lang="en-GB"/>
        </a:p>
      </dgm:t>
    </dgm:pt>
    <dgm:pt modelId="{E6F54536-9CC8-443E-891D-D2C3EF20938F}" type="sibTrans" cxnId="{982CE761-9B48-4AF8-B25C-A6C90ACB4D40}">
      <dgm:prSet/>
      <dgm:spPr/>
      <dgm:t>
        <a:bodyPr/>
        <a:lstStyle/>
        <a:p>
          <a:endParaRPr lang="en-GB"/>
        </a:p>
      </dgm:t>
    </dgm:pt>
    <dgm:pt modelId="{9EA428CD-2173-414B-9B4C-31A969A45D1F}">
      <dgm:prSet phldrT="[Text]"/>
      <dgm:spPr/>
      <dgm:t>
        <a:bodyPr/>
        <a:lstStyle/>
        <a:p>
          <a:r>
            <a:rPr lang="en-GB" dirty="0" smtClean="0"/>
            <a:t>F</a:t>
          </a:r>
          <a:endParaRPr lang="en-GB" dirty="0"/>
        </a:p>
      </dgm:t>
    </dgm:pt>
    <dgm:pt modelId="{DAACC1F7-5F1E-401A-8B20-9699580274F7}" type="parTrans" cxnId="{D386AE86-2AB4-4257-BAB4-66832A4EFCF7}">
      <dgm:prSet/>
      <dgm:spPr/>
      <dgm:t>
        <a:bodyPr/>
        <a:lstStyle/>
        <a:p>
          <a:endParaRPr lang="en-GB"/>
        </a:p>
      </dgm:t>
    </dgm:pt>
    <dgm:pt modelId="{7DF9AFE2-5160-4461-85F5-5D0FAD049E7E}" type="sibTrans" cxnId="{D386AE86-2AB4-4257-BAB4-66832A4EFCF7}">
      <dgm:prSet/>
      <dgm:spPr/>
      <dgm:t>
        <a:bodyPr/>
        <a:lstStyle/>
        <a:p>
          <a:endParaRPr lang="en-GB"/>
        </a:p>
      </dgm:t>
    </dgm:pt>
    <dgm:pt modelId="{3D08C489-BB17-49E4-B85C-BFA08479861A}">
      <dgm:prSet phldrT="[Text]"/>
      <dgm:spPr/>
      <dgm:t>
        <a:bodyPr/>
        <a:lstStyle/>
        <a:p>
          <a:r>
            <a:rPr lang="en-GB" dirty="0" smtClean="0"/>
            <a:t>G</a:t>
          </a:r>
          <a:endParaRPr lang="en-GB" dirty="0"/>
        </a:p>
      </dgm:t>
    </dgm:pt>
    <dgm:pt modelId="{F70AAD15-CD55-4192-8F91-D118517E649C}" type="parTrans" cxnId="{58980F71-764A-4409-82B7-2A36AA0618B5}">
      <dgm:prSet/>
      <dgm:spPr/>
      <dgm:t>
        <a:bodyPr/>
        <a:lstStyle/>
        <a:p>
          <a:endParaRPr lang="en-GB"/>
        </a:p>
      </dgm:t>
    </dgm:pt>
    <dgm:pt modelId="{F0A0E8DD-E998-4D09-B4B1-7CF79F8682E1}" type="sibTrans" cxnId="{58980F71-764A-4409-82B7-2A36AA0618B5}">
      <dgm:prSet/>
      <dgm:spPr/>
      <dgm:t>
        <a:bodyPr/>
        <a:lstStyle/>
        <a:p>
          <a:endParaRPr lang="en-GB"/>
        </a:p>
      </dgm:t>
    </dgm:pt>
    <dgm:pt modelId="{9D916B30-166D-4DCF-A9D3-D5150B80973B}">
      <dgm:prSet phldrT="[Text]"/>
      <dgm:spPr/>
      <dgm:t>
        <a:bodyPr/>
        <a:lstStyle/>
        <a:p>
          <a:r>
            <a:rPr lang="en-GB" dirty="0" smtClean="0"/>
            <a:t>H</a:t>
          </a:r>
          <a:endParaRPr lang="en-GB" dirty="0"/>
        </a:p>
      </dgm:t>
    </dgm:pt>
    <dgm:pt modelId="{AF775D5B-AFE3-4D26-B75C-54ECBD34C51C}" type="parTrans" cxnId="{BC4009EF-E70A-4C2C-A60F-17B663B8C880}">
      <dgm:prSet/>
      <dgm:spPr/>
      <dgm:t>
        <a:bodyPr/>
        <a:lstStyle/>
        <a:p>
          <a:endParaRPr lang="en-GB"/>
        </a:p>
      </dgm:t>
    </dgm:pt>
    <dgm:pt modelId="{8FD85682-8C6F-46A8-B21F-31552CEE547D}" type="sibTrans" cxnId="{BC4009EF-E70A-4C2C-A60F-17B663B8C880}">
      <dgm:prSet/>
      <dgm:spPr/>
      <dgm:t>
        <a:bodyPr/>
        <a:lstStyle/>
        <a:p>
          <a:endParaRPr lang="en-GB"/>
        </a:p>
      </dgm:t>
    </dgm:pt>
    <dgm:pt modelId="{075F4654-B4F5-4708-9D1D-8664C4CD73E3}">
      <dgm:prSet phldrT="[Text]"/>
      <dgm:spPr/>
      <dgm:t>
        <a:bodyPr/>
        <a:lstStyle/>
        <a:p>
          <a:r>
            <a:rPr lang="en-GB" dirty="0" smtClean="0"/>
            <a:t>…..</a:t>
          </a:r>
          <a:endParaRPr lang="en-GB" dirty="0"/>
        </a:p>
      </dgm:t>
    </dgm:pt>
    <dgm:pt modelId="{5C8E7533-EE3A-4875-A175-9CAE327DC036}" type="parTrans" cxnId="{E00C3AD9-F5A3-4109-8CB2-77564094DCFA}">
      <dgm:prSet/>
      <dgm:spPr/>
      <dgm:t>
        <a:bodyPr/>
        <a:lstStyle/>
        <a:p>
          <a:endParaRPr lang="en-GB"/>
        </a:p>
      </dgm:t>
    </dgm:pt>
    <dgm:pt modelId="{98FB6AAB-8B83-400A-A79B-A8EBFB99EC46}" type="sibTrans" cxnId="{E00C3AD9-F5A3-4109-8CB2-77564094DCFA}">
      <dgm:prSet/>
      <dgm:spPr/>
      <dgm:t>
        <a:bodyPr/>
        <a:lstStyle/>
        <a:p>
          <a:endParaRPr lang="en-GB"/>
        </a:p>
      </dgm:t>
    </dgm:pt>
    <dgm:pt modelId="{C396AA8A-7905-427F-B19F-8962451224BE}">
      <dgm:prSet phldrT="[Text]"/>
      <dgm:spPr/>
      <dgm:t>
        <a:bodyPr/>
        <a:lstStyle/>
        <a:p>
          <a:r>
            <a:rPr lang="en-GB" dirty="0" smtClean="0"/>
            <a:t>K</a:t>
          </a:r>
          <a:endParaRPr lang="en-GB" dirty="0"/>
        </a:p>
      </dgm:t>
    </dgm:pt>
    <dgm:pt modelId="{057B08FF-9B69-4A78-AEEB-16FADA4ABC38}" type="parTrans" cxnId="{E092A6D5-F222-4AED-89CB-7F8DC6A7805F}">
      <dgm:prSet/>
      <dgm:spPr/>
      <dgm:t>
        <a:bodyPr/>
        <a:lstStyle/>
        <a:p>
          <a:endParaRPr lang="en-GB"/>
        </a:p>
      </dgm:t>
    </dgm:pt>
    <dgm:pt modelId="{75967AA7-F741-41C7-8BD1-49A3B2241671}" type="sibTrans" cxnId="{E092A6D5-F222-4AED-89CB-7F8DC6A7805F}">
      <dgm:prSet/>
      <dgm:spPr/>
      <dgm:t>
        <a:bodyPr/>
        <a:lstStyle/>
        <a:p>
          <a:endParaRPr lang="en-GB"/>
        </a:p>
      </dgm:t>
    </dgm:pt>
    <dgm:pt modelId="{5A6382C1-BD4A-4CF9-9775-05B9ECF24BD0}" type="pres">
      <dgm:prSet presAssocID="{014B9262-BE01-4E7E-AA43-8BA5DD52B2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5B2623-5E37-42DF-80A3-9F86011089EF}" type="pres">
      <dgm:prSet presAssocID="{13785388-A883-4145-87C8-137BF7571BE9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B7B3E9-0FAC-4A01-81E1-5B32243B8476}" type="pres">
      <dgm:prSet presAssocID="{D9A9D9D6-3CA1-47A8-B9B1-9CE36B71C5F6}" presName="parTxOnlySpace" presStyleCnt="0"/>
      <dgm:spPr/>
    </dgm:pt>
    <dgm:pt modelId="{FE9EFF3A-C55C-4996-9BF4-08AA422BCF71}" type="pres">
      <dgm:prSet presAssocID="{CDDB8430-92F5-46B3-A640-E0F852954DBF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DB790-C298-4CF5-994E-122B9A081B93}" type="pres">
      <dgm:prSet presAssocID="{067CCE36-BF59-4D3C-8CF5-1637E23B75E4}" presName="parTxOnlySpace" presStyleCnt="0"/>
      <dgm:spPr/>
    </dgm:pt>
    <dgm:pt modelId="{3B8029D5-2B74-4F6C-A56C-BDF1829B21DA}" type="pres">
      <dgm:prSet presAssocID="{88916562-8742-4B8D-BD08-9B9C75BFD277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579A8C-2A80-4A0F-B82A-2202B86CE46F}" type="pres">
      <dgm:prSet presAssocID="{00B7CF23-85BB-427D-8DDB-38C6046BB768}" presName="parTxOnlySpace" presStyleCnt="0"/>
      <dgm:spPr/>
    </dgm:pt>
    <dgm:pt modelId="{96DBA7A4-486B-44FE-80FE-B2A1BDC012BD}" type="pres">
      <dgm:prSet presAssocID="{32E3D6AA-7F58-4A95-9C34-2DB4067D8A2C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EE94FE-FED6-4D4D-81BF-76A8612C798D}" type="pres">
      <dgm:prSet presAssocID="{05C88E8D-09C6-446D-A41D-B8F71D4FB06F}" presName="parTxOnlySpace" presStyleCnt="0"/>
      <dgm:spPr/>
    </dgm:pt>
    <dgm:pt modelId="{D70FEB48-6A6F-4F84-BD0C-654C67795FC7}" type="pres">
      <dgm:prSet presAssocID="{C4F3E341-5B22-4B03-99D7-FCB2CB78D13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D4A4A-3B3B-470F-B067-97D3FE735380}" type="pres">
      <dgm:prSet presAssocID="{E6F54536-9CC8-443E-891D-D2C3EF20938F}" presName="parTxOnlySpace" presStyleCnt="0"/>
      <dgm:spPr/>
    </dgm:pt>
    <dgm:pt modelId="{D467F775-C120-4368-8FF6-A54EAB24435D}" type="pres">
      <dgm:prSet presAssocID="{9EA428CD-2173-414B-9B4C-31A969A45D1F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834C4-D2E5-41A4-A559-DFBD6AB7B981}" type="pres">
      <dgm:prSet presAssocID="{7DF9AFE2-5160-4461-85F5-5D0FAD049E7E}" presName="parTxOnlySpace" presStyleCnt="0"/>
      <dgm:spPr/>
    </dgm:pt>
    <dgm:pt modelId="{5910C421-64A5-436F-BCBB-6561C7E0C42C}" type="pres">
      <dgm:prSet presAssocID="{3D08C489-BB17-49E4-B85C-BFA08479861A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372538-5AC6-4D7E-BADF-C31932E6CC92}" type="pres">
      <dgm:prSet presAssocID="{F0A0E8DD-E998-4D09-B4B1-7CF79F8682E1}" presName="parTxOnlySpace" presStyleCnt="0"/>
      <dgm:spPr/>
    </dgm:pt>
    <dgm:pt modelId="{43F55D1C-C3FA-4DAA-8A92-F60C24B64685}" type="pres">
      <dgm:prSet presAssocID="{9D916B30-166D-4DCF-A9D3-D5150B80973B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B4A43-EE44-42DF-BC97-0A67971B078F}" type="pres">
      <dgm:prSet presAssocID="{8FD85682-8C6F-46A8-B21F-31552CEE547D}" presName="parTxOnlySpace" presStyleCnt="0"/>
      <dgm:spPr/>
    </dgm:pt>
    <dgm:pt modelId="{0A6E4128-2960-42FB-989D-A2344392F9D2}" type="pres">
      <dgm:prSet presAssocID="{075F4654-B4F5-4708-9D1D-8664C4CD73E3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71D92-947A-4FA8-8D6F-CE42B65DCDD2}" type="pres">
      <dgm:prSet presAssocID="{98FB6AAB-8B83-400A-A79B-A8EBFB99EC46}" presName="parTxOnlySpace" presStyleCnt="0"/>
      <dgm:spPr/>
    </dgm:pt>
    <dgm:pt modelId="{9B46FB59-8D25-4450-BF3F-0E067B2A2F2D}" type="pres">
      <dgm:prSet presAssocID="{C396AA8A-7905-427F-B19F-8962451224BE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D7F0DA-1637-4CA9-9616-D2259C2C100D}" type="presOf" srcId="{075F4654-B4F5-4708-9D1D-8664C4CD73E3}" destId="{0A6E4128-2960-42FB-989D-A2344392F9D2}" srcOrd="0" destOrd="0" presId="urn:microsoft.com/office/officeart/2005/8/layout/chevron1"/>
    <dgm:cxn modelId="{BC4009EF-E70A-4C2C-A60F-17B663B8C880}" srcId="{014B9262-BE01-4E7E-AA43-8BA5DD52B27B}" destId="{9D916B30-166D-4DCF-A9D3-D5150B80973B}" srcOrd="7" destOrd="0" parTransId="{AF775D5B-AFE3-4D26-B75C-54ECBD34C51C}" sibTransId="{8FD85682-8C6F-46A8-B21F-31552CEE547D}"/>
    <dgm:cxn modelId="{E092A6D5-F222-4AED-89CB-7F8DC6A7805F}" srcId="{014B9262-BE01-4E7E-AA43-8BA5DD52B27B}" destId="{C396AA8A-7905-427F-B19F-8962451224BE}" srcOrd="9" destOrd="0" parTransId="{057B08FF-9B69-4A78-AEEB-16FADA4ABC38}" sibTransId="{75967AA7-F741-41C7-8BD1-49A3B2241671}"/>
    <dgm:cxn modelId="{D3BAD17A-EC3C-48C5-89B1-615DB002F6CA}" type="presOf" srcId="{9D916B30-166D-4DCF-A9D3-D5150B80973B}" destId="{43F55D1C-C3FA-4DAA-8A92-F60C24B64685}" srcOrd="0" destOrd="0" presId="urn:microsoft.com/office/officeart/2005/8/layout/chevron1"/>
    <dgm:cxn modelId="{18DD972F-42BD-458E-B9ED-15FE10CFD957}" type="presOf" srcId="{C396AA8A-7905-427F-B19F-8962451224BE}" destId="{9B46FB59-8D25-4450-BF3F-0E067B2A2F2D}" srcOrd="0" destOrd="0" presId="urn:microsoft.com/office/officeart/2005/8/layout/chevron1"/>
    <dgm:cxn modelId="{DF4E7C33-4486-408A-858D-110194913429}" type="presOf" srcId="{13785388-A883-4145-87C8-137BF7571BE9}" destId="{815B2623-5E37-42DF-80A3-9F86011089EF}" srcOrd="0" destOrd="0" presId="urn:microsoft.com/office/officeart/2005/8/layout/chevron1"/>
    <dgm:cxn modelId="{D386AE86-2AB4-4257-BAB4-66832A4EFCF7}" srcId="{014B9262-BE01-4E7E-AA43-8BA5DD52B27B}" destId="{9EA428CD-2173-414B-9B4C-31A969A45D1F}" srcOrd="5" destOrd="0" parTransId="{DAACC1F7-5F1E-401A-8B20-9699580274F7}" sibTransId="{7DF9AFE2-5160-4461-85F5-5D0FAD049E7E}"/>
    <dgm:cxn modelId="{3FF9302D-0E66-4248-A407-2FF83681A429}" type="presOf" srcId="{88916562-8742-4B8D-BD08-9B9C75BFD277}" destId="{3B8029D5-2B74-4F6C-A56C-BDF1829B21DA}" srcOrd="0" destOrd="0" presId="urn:microsoft.com/office/officeart/2005/8/layout/chevron1"/>
    <dgm:cxn modelId="{4FFE60CF-95E0-44B2-9D3E-FA90AA06F2A6}" type="presOf" srcId="{C4F3E341-5B22-4B03-99D7-FCB2CB78D134}" destId="{D70FEB48-6A6F-4F84-BD0C-654C67795FC7}" srcOrd="0" destOrd="0" presId="urn:microsoft.com/office/officeart/2005/8/layout/chevron1"/>
    <dgm:cxn modelId="{C6A71A4F-B279-4845-9B58-158D3BA475EE}" type="presOf" srcId="{3D08C489-BB17-49E4-B85C-BFA08479861A}" destId="{5910C421-64A5-436F-BCBB-6561C7E0C42C}" srcOrd="0" destOrd="0" presId="urn:microsoft.com/office/officeart/2005/8/layout/chevron1"/>
    <dgm:cxn modelId="{982CE761-9B48-4AF8-B25C-A6C90ACB4D40}" srcId="{014B9262-BE01-4E7E-AA43-8BA5DD52B27B}" destId="{C4F3E341-5B22-4B03-99D7-FCB2CB78D134}" srcOrd="4" destOrd="0" parTransId="{502D2995-21EF-4C6C-B1B4-2EE24A09D6B1}" sibTransId="{E6F54536-9CC8-443E-891D-D2C3EF20938F}"/>
    <dgm:cxn modelId="{9BAEFE79-2F27-4856-A75B-FFEA7CA18C62}" srcId="{014B9262-BE01-4E7E-AA43-8BA5DD52B27B}" destId="{32E3D6AA-7F58-4A95-9C34-2DB4067D8A2C}" srcOrd="3" destOrd="0" parTransId="{8C888458-8F4A-4BB8-8BE7-6A53E05A777F}" sibTransId="{05C88E8D-09C6-446D-A41D-B8F71D4FB06F}"/>
    <dgm:cxn modelId="{18AA4DF1-57DA-4D69-87C0-26BAF16A6A7B}" srcId="{014B9262-BE01-4E7E-AA43-8BA5DD52B27B}" destId="{13785388-A883-4145-87C8-137BF7571BE9}" srcOrd="0" destOrd="0" parTransId="{D8AE6299-B41F-4042-956B-A8A7DEEDD1E6}" sibTransId="{D9A9D9D6-3CA1-47A8-B9B1-9CE36B71C5F6}"/>
    <dgm:cxn modelId="{683490C5-FB23-4BB8-B1E3-9F274DEBC163}" type="presOf" srcId="{9EA428CD-2173-414B-9B4C-31A969A45D1F}" destId="{D467F775-C120-4368-8FF6-A54EAB24435D}" srcOrd="0" destOrd="0" presId="urn:microsoft.com/office/officeart/2005/8/layout/chevron1"/>
    <dgm:cxn modelId="{58980F71-764A-4409-82B7-2A36AA0618B5}" srcId="{014B9262-BE01-4E7E-AA43-8BA5DD52B27B}" destId="{3D08C489-BB17-49E4-B85C-BFA08479861A}" srcOrd="6" destOrd="0" parTransId="{F70AAD15-CD55-4192-8F91-D118517E649C}" sibTransId="{F0A0E8DD-E998-4D09-B4B1-7CF79F8682E1}"/>
    <dgm:cxn modelId="{0685AD42-5E67-4F59-B6F5-231BD38720FF}" srcId="{014B9262-BE01-4E7E-AA43-8BA5DD52B27B}" destId="{88916562-8742-4B8D-BD08-9B9C75BFD277}" srcOrd="2" destOrd="0" parTransId="{646CBD8B-7A2F-48A2-94DF-B678749583C4}" sibTransId="{00B7CF23-85BB-427D-8DDB-38C6046BB768}"/>
    <dgm:cxn modelId="{E00C3AD9-F5A3-4109-8CB2-77564094DCFA}" srcId="{014B9262-BE01-4E7E-AA43-8BA5DD52B27B}" destId="{075F4654-B4F5-4708-9D1D-8664C4CD73E3}" srcOrd="8" destOrd="0" parTransId="{5C8E7533-EE3A-4875-A175-9CAE327DC036}" sibTransId="{98FB6AAB-8B83-400A-A79B-A8EBFB99EC46}"/>
    <dgm:cxn modelId="{30EE5A24-AF3D-420F-8B7C-FF5D2A3C3D21}" type="presOf" srcId="{014B9262-BE01-4E7E-AA43-8BA5DD52B27B}" destId="{5A6382C1-BD4A-4CF9-9775-05B9ECF24BD0}" srcOrd="0" destOrd="0" presId="urn:microsoft.com/office/officeart/2005/8/layout/chevron1"/>
    <dgm:cxn modelId="{19ADEFC4-2117-4F0A-9A00-E92EF1776349}" type="presOf" srcId="{CDDB8430-92F5-46B3-A640-E0F852954DBF}" destId="{FE9EFF3A-C55C-4996-9BF4-08AA422BCF71}" srcOrd="0" destOrd="0" presId="urn:microsoft.com/office/officeart/2005/8/layout/chevron1"/>
    <dgm:cxn modelId="{C181C328-51AE-4D63-92F8-B061D23075E0}" type="presOf" srcId="{32E3D6AA-7F58-4A95-9C34-2DB4067D8A2C}" destId="{96DBA7A4-486B-44FE-80FE-B2A1BDC012BD}" srcOrd="0" destOrd="0" presId="urn:microsoft.com/office/officeart/2005/8/layout/chevron1"/>
    <dgm:cxn modelId="{A30A013D-02BB-4283-8191-BA2827CF1BFB}" srcId="{014B9262-BE01-4E7E-AA43-8BA5DD52B27B}" destId="{CDDB8430-92F5-46B3-A640-E0F852954DBF}" srcOrd="1" destOrd="0" parTransId="{95A0452E-F6A0-471E-B608-0413B1EB4D96}" sibTransId="{067CCE36-BF59-4D3C-8CF5-1637E23B75E4}"/>
    <dgm:cxn modelId="{BD0A50AD-EC5C-47BE-B14A-E3F1D1B6DC2C}" type="presParOf" srcId="{5A6382C1-BD4A-4CF9-9775-05B9ECF24BD0}" destId="{815B2623-5E37-42DF-80A3-9F86011089EF}" srcOrd="0" destOrd="0" presId="urn:microsoft.com/office/officeart/2005/8/layout/chevron1"/>
    <dgm:cxn modelId="{1983EF96-61DF-47B8-B3EC-F7DF1D172037}" type="presParOf" srcId="{5A6382C1-BD4A-4CF9-9775-05B9ECF24BD0}" destId="{C5B7B3E9-0FAC-4A01-81E1-5B32243B8476}" srcOrd="1" destOrd="0" presId="urn:microsoft.com/office/officeart/2005/8/layout/chevron1"/>
    <dgm:cxn modelId="{8AC1E2C1-0A68-4909-AE15-A5C54EA1D97B}" type="presParOf" srcId="{5A6382C1-BD4A-4CF9-9775-05B9ECF24BD0}" destId="{FE9EFF3A-C55C-4996-9BF4-08AA422BCF71}" srcOrd="2" destOrd="0" presId="urn:microsoft.com/office/officeart/2005/8/layout/chevron1"/>
    <dgm:cxn modelId="{6888385F-F3DE-4AF1-8CA9-27228F1849CB}" type="presParOf" srcId="{5A6382C1-BD4A-4CF9-9775-05B9ECF24BD0}" destId="{27FDB790-C298-4CF5-994E-122B9A081B93}" srcOrd="3" destOrd="0" presId="urn:microsoft.com/office/officeart/2005/8/layout/chevron1"/>
    <dgm:cxn modelId="{7DA9910C-6369-417B-A4E6-72513734FF34}" type="presParOf" srcId="{5A6382C1-BD4A-4CF9-9775-05B9ECF24BD0}" destId="{3B8029D5-2B74-4F6C-A56C-BDF1829B21DA}" srcOrd="4" destOrd="0" presId="urn:microsoft.com/office/officeart/2005/8/layout/chevron1"/>
    <dgm:cxn modelId="{EDC4D5B9-0959-47DE-AEA4-DED9FDD646C3}" type="presParOf" srcId="{5A6382C1-BD4A-4CF9-9775-05B9ECF24BD0}" destId="{5B579A8C-2A80-4A0F-B82A-2202B86CE46F}" srcOrd="5" destOrd="0" presId="urn:microsoft.com/office/officeart/2005/8/layout/chevron1"/>
    <dgm:cxn modelId="{09AD9498-C52E-4322-8E29-8675F5339513}" type="presParOf" srcId="{5A6382C1-BD4A-4CF9-9775-05B9ECF24BD0}" destId="{96DBA7A4-486B-44FE-80FE-B2A1BDC012BD}" srcOrd="6" destOrd="0" presId="urn:microsoft.com/office/officeart/2005/8/layout/chevron1"/>
    <dgm:cxn modelId="{0E90CBC0-7FBC-4B70-AA6F-D997E9F1805D}" type="presParOf" srcId="{5A6382C1-BD4A-4CF9-9775-05B9ECF24BD0}" destId="{B3EE94FE-FED6-4D4D-81BF-76A8612C798D}" srcOrd="7" destOrd="0" presId="urn:microsoft.com/office/officeart/2005/8/layout/chevron1"/>
    <dgm:cxn modelId="{268E09DD-CEBD-41F1-B8A8-BAAB20CDC886}" type="presParOf" srcId="{5A6382C1-BD4A-4CF9-9775-05B9ECF24BD0}" destId="{D70FEB48-6A6F-4F84-BD0C-654C67795FC7}" srcOrd="8" destOrd="0" presId="urn:microsoft.com/office/officeart/2005/8/layout/chevron1"/>
    <dgm:cxn modelId="{5C67806F-6834-4DEF-A46B-32AFD488314B}" type="presParOf" srcId="{5A6382C1-BD4A-4CF9-9775-05B9ECF24BD0}" destId="{EE8D4A4A-3B3B-470F-B067-97D3FE735380}" srcOrd="9" destOrd="0" presId="urn:microsoft.com/office/officeart/2005/8/layout/chevron1"/>
    <dgm:cxn modelId="{3C62F447-7B29-4AE1-A0C5-B79D447CC360}" type="presParOf" srcId="{5A6382C1-BD4A-4CF9-9775-05B9ECF24BD0}" destId="{D467F775-C120-4368-8FF6-A54EAB24435D}" srcOrd="10" destOrd="0" presId="urn:microsoft.com/office/officeart/2005/8/layout/chevron1"/>
    <dgm:cxn modelId="{06A8D109-B2CD-444C-83B1-12FD1D78BABB}" type="presParOf" srcId="{5A6382C1-BD4A-4CF9-9775-05B9ECF24BD0}" destId="{DC7834C4-D2E5-41A4-A559-DFBD6AB7B981}" srcOrd="11" destOrd="0" presId="urn:microsoft.com/office/officeart/2005/8/layout/chevron1"/>
    <dgm:cxn modelId="{C08FCD20-1DC8-47FF-8E30-5E224085CAC4}" type="presParOf" srcId="{5A6382C1-BD4A-4CF9-9775-05B9ECF24BD0}" destId="{5910C421-64A5-436F-BCBB-6561C7E0C42C}" srcOrd="12" destOrd="0" presId="urn:microsoft.com/office/officeart/2005/8/layout/chevron1"/>
    <dgm:cxn modelId="{808BDFC4-042B-4855-A4D5-5DF02D8E1037}" type="presParOf" srcId="{5A6382C1-BD4A-4CF9-9775-05B9ECF24BD0}" destId="{F3372538-5AC6-4D7E-BADF-C31932E6CC92}" srcOrd="13" destOrd="0" presId="urn:microsoft.com/office/officeart/2005/8/layout/chevron1"/>
    <dgm:cxn modelId="{8A1A9E6F-53E3-465E-AA88-146852F33E60}" type="presParOf" srcId="{5A6382C1-BD4A-4CF9-9775-05B9ECF24BD0}" destId="{43F55D1C-C3FA-4DAA-8A92-F60C24B64685}" srcOrd="14" destOrd="0" presId="urn:microsoft.com/office/officeart/2005/8/layout/chevron1"/>
    <dgm:cxn modelId="{005046F8-7E32-4016-BCF3-6990422B74E1}" type="presParOf" srcId="{5A6382C1-BD4A-4CF9-9775-05B9ECF24BD0}" destId="{FE7B4A43-EE44-42DF-BC97-0A67971B078F}" srcOrd="15" destOrd="0" presId="urn:microsoft.com/office/officeart/2005/8/layout/chevron1"/>
    <dgm:cxn modelId="{4F31AEDC-E949-4CD8-8106-0161A74CEB8D}" type="presParOf" srcId="{5A6382C1-BD4A-4CF9-9775-05B9ECF24BD0}" destId="{0A6E4128-2960-42FB-989D-A2344392F9D2}" srcOrd="16" destOrd="0" presId="urn:microsoft.com/office/officeart/2005/8/layout/chevron1"/>
    <dgm:cxn modelId="{DBD63229-0B09-46BD-B561-2FCCE4BC5763}" type="presParOf" srcId="{5A6382C1-BD4A-4CF9-9775-05B9ECF24BD0}" destId="{52371D92-947A-4FA8-8D6F-CE42B65DCDD2}" srcOrd="17" destOrd="0" presId="urn:microsoft.com/office/officeart/2005/8/layout/chevron1"/>
    <dgm:cxn modelId="{2CC373CC-6EEA-4675-8FD9-E7FA3A6B06DA}" type="presParOf" srcId="{5A6382C1-BD4A-4CF9-9775-05B9ECF24BD0}" destId="{9B46FB59-8D25-4450-BF3F-0E067B2A2F2D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489EF-4170-4DF8-8C01-FC14A6DABA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940764-8798-4EF2-9416-82BF32566A18}">
      <dgm:prSet phldrT="[Text]"/>
      <dgm:spPr/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C0CE0642-4960-40ED-8DFB-0BBAF00AFC12}" type="parTrans" cxnId="{C0921992-BB41-44B2-B330-680E74DAEFCC}">
      <dgm:prSet/>
      <dgm:spPr/>
      <dgm:t>
        <a:bodyPr/>
        <a:lstStyle/>
        <a:p>
          <a:endParaRPr lang="en-GB"/>
        </a:p>
      </dgm:t>
    </dgm:pt>
    <dgm:pt modelId="{D35F40FA-504D-4FDF-A193-4043F2C54BB0}" type="sibTrans" cxnId="{C0921992-BB41-44B2-B330-680E74DAEFCC}">
      <dgm:prSet/>
      <dgm:spPr/>
      <dgm:t>
        <a:bodyPr/>
        <a:lstStyle/>
        <a:p>
          <a:endParaRPr lang="en-GB"/>
        </a:p>
      </dgm:t>
    </dgm:pt>
    <dgm:pt modelId="{2887BA77-74BD-4410-AE63-494C946B2F79}">
      <dgm:prSet phldrT="[Text]"/>
      <dgm:spPr/>
      <dgm:t>
        <a:bodyPr/>
        <a:lstStyle/>
        <a:p>
          <a:r>
            <a:rPr lang="en-GB" dirty="0" smtClean="0"/>
            <a:t>2</a:t>
          </a:r>
          <a:endParaRPr lang="en-GB" dirty="0"/>
        </a:p>
      </dgm:t>
    </dgm:pt>
    <dgm:pt modelId="{B157E247-C83D-4173-AF6E-E87A4BD67E16}" type="parTrans" cxnId="{66281495-BFF8-4877-A628-EA0DE8C4DF57}">
      <dgm:prSet/>
      <dgm:spPr/>
      <dgm:t>
        <a:bodyPr/>
        <a:lstStyle/>
        <a:p>
          <a:endParaRPr lang="en-GB"/>
        </a:p>
      </dgm:t>
    </dgm:pt>
    <dgm:pt modelId="{5AA0155D-9740-47B7-91B5-B6DB797950B1}" type="sibTrans" cxnId="{66281495-BFF8-4877-A628-EA0DE8C4DF57}">
      <dgm:prSet/>
      <dgm:spPr/>
      <dgm:t>
        <a:bodyPr/>
        <a:lstStyle/>
        <a:p>
          <a:endParaRPr lang="en-GB"/>
        </a:p>
      </dgm:t>
    </dgm:pt>
    <dgm:pt modelId="{FC3E73D3-476A-40A3-AB17-B04A15A504AF}">
      <dgm:prSet phldrT="[Text]"/>
      <dgm:spPr/>
      <dgm:t>
        <a:bodyPr/>
        <a:lstStyle/>
        <a:p>
          <a:r>
            <a:rPr lang="en-GB" dirty="0" smtClean="0"/>
            <a:t>3</a:t>
          </a:r>
          <a:endParaRPr lang="en-GB" dirty="0"/>
        </a:p>
      </dgm:t>
    </dgm:pt>
    <dgm:pt modelId="{6457EC0C-2016-44F3-BA41-0FA6CD1BD929}" type="parTrans" cxnId="{2D481A77-0BAC-4802-BB3A-C94B0D10E06F}">
      <dgm:prSet/>
      <dgm:spPr/>
      <dgm:t>
        <a:bodyPr/>
        <a:lstStyle/>
        <a:p>
          <a:endParaRPr lang="en-GB"/>
        </a:p>
      </dgm:t>
    </dgm:pt>
    <dgm:pt modelId="{15038ECD-986D-4962-A7FC-0AB6E4E30734}" type="sibTrans" cxnId="{2D481A77-0BAC-4802-BB3A-C94B0D10E06F}">
      <dgm:prSet/>
      <dgm:spPr/>
      <dgm:t>
        <a:bodyPr/>
        <a:lstStyle/>
        <a:p>
          <a:endParaRPr lang="en-GB"/>
        </a:p>
      </dgm:t>
    </dgm:pt>
    <dgm:pt modelId="{E9E5E358-1C16-421B-9115-D932DA7C0AA5}">
      <dgm:prSet phldrT="[Text]"/>
      <dgm:spPr/>
      <dgm:t>
        <a:bodyPr/>
        <a:lstStyle/>
        <a:p>
          <a:r>
            <a:rPr lang="en-GB" dirty="0" smtClean="0"/>
            <a:t>4</a:t>
          </a:r>
          <a:endParaRPr lang="en-GB" dirty="0"/>
        </a:p>
      </dgm:t>
    </dgm:pt>
    <dgm:pt modelId="{0076174E-1EEA-4E5A-BE6B-B59F44998FB7}" type="parTrans" cxnId="{227163E0-25E5-4C37-9215-02A6B0143115}">
      <dgm:prSet/>
      <dgm:spPr/>
      <dgm:t>
        <a:bodyPr/>
        <a:lstStyle/>
        <a:p>
          <a:endParaRPr lang="en-GB"/>
        </a:p>
      </dgm:t>
    </dgm:pt>
    <dgm:pt modelId="{CCAC67F7-B8EF-4FF1-B98D-37F3DB25B5E6}" type="sibTrans" cxnId="{227163E0-25E5-4C37-9215-02A6B0143115}">
      <dgm:prSet/>
      <dgm:spPr/>
      <dgm:t>
        <a:bodyPr/>
        <a:lstStyle/>
        <a:p>
          <a:endParaRPr lang="en-GB"/>
        </a:p>
      </dgm:t>
    </dgm:pt>
    <dgm:pt modelId="{02F02E5B-19B4-41E4-B383-55DD16DF24EA}">
      <dgm:prSet phldrT="[Text]"/>
      <dgm:spPr/>
      <dgm:t>
        <a:bodyPr/>
        <a:lstStyle/>
        <a:p>
          <a:r>
            <a:rPr lang="en-GB" dirty="0" smtClean="0"/>
            <a:t>5</a:t>
          </a:r>
          <a:endParaRPr lang="en-GB" dirty="0"/>
        </a:p>
      </dgm:t>
    </dgm:pt>
    <dgm:pt modelId="{F74FB725-EBF2-4A02-A750-06FC2B2214DA}" type="parTrans" cxnId="{A061CDCF-4068-4EE2-A55A-58295052779A}">
      <dgm:prSet/>
      <dgm:spPr/>
      <dgm:t>
        <a:bodyPr/>
        <a:lstStyle/>
        <a:p>
          <a:endParaRPr lang="en-GB"/>
        </a:p>
      </dgm:t>
    </dgm:pt>
    <dgm:pt modelId="{94F94E0A-AA7A-4E9D-8188-630E5CBD40AA}" type="sibTrans" cxnId="{A061CDCF-4068-4EE2-A55A-58295052779A}">
      <dgm:prSet/>
      <dgm:spPr/>
      <dgm:t>
        <a:bodyPr/>
        <a:lstStyle/>
        <a:p>
          <a:endParaRPr lang="en-GB"/>
        </a:p>
      </dgm:t>
    </dgm:pt>
    <dgm:pt modelId="{67E77D84-4467-44FF-B3C9-907BBA68C9B6}">
      <dgm:prSet phldrT="[Text]"/>
      <dgm:spPr/>
      <dgm:t>
        <a:bodyPr/>
        <a:lstStyle/>
        <a:p>
          <a:r>
            <a:rPr lang="en-GB" dirty="0" smtClean="0"/>
            <a:t>6</a:t>
          </a:r>
          <a:endParaRPr lang="en-GB" dirty="0"/>
        </a:p>
      </dgm:t>
    </dgm:pt>
    <dgm:pt modelId="{B7F89929-3F0D-4E99-A7E9-F6FB3052A696}" type="parTrans" cxnId="{3A72D1E9-D344-4155-9CF5-EF141A445AB2}">
      <dgm:prSet/>
      <dgm:spPr/>
      <dgm:t>
        <a:bodyPr/>
        <a:lstStyle/>
        <a:p>
          <a:endParaRPr lang="en-GB"/>
        </a:p>
      </dgm:t>
    </dgm:pt>
    <dgm:pt modelId="{C3A54E35-1A1C-4944-8394-954D2246A9B7}" type="sibTrans" cxnId="{3A72D1E9-D344-4155-9CF5-EF141A445AB2}">
      <dgm:prSet/>
      <dgm:spPr/>
      <dgm:t>
        <a:bodyPr/>
        <a:lstStyle/>
        <a:p>
          <a:endParaRPr lang="en-GB"/>
        </a:p>
      </dgm:t>
    </dgm:pt>
    <dgm:pt modelId="{B5789DE3-3A62-44E5-BBB2-DDA9AFC1E0EA}">
      <dgm:prSet phldrT="[Text]"/>
      <dgm:spPr/>
      <dgm:t>
        <a:bodyPr/>
        <a:lstStyle/>
        <a:p>
          <a:r>
            <a:rPr lang="en-GB" dirty="0" smtClean="0"/>
            <a:t>7</a:t>
          </a:r>
          <a:endParaRPr lang="en-GB" dirty="0"/>
        </a:p>
      </dgm:t>
    </dgm:pt>
    <dgm:pt modelId="{A4C28550-7904-4FAE-A3C8-E97BE3DFD478}" type="parTrans" cxnId="{F593ECBD-8D12-4737-8E68-F97346FFA358}">
      <dgm:prSet/>
      <dgm:spPr/>
      <dgm:t>
        <a:bodyPr/>
        <a:lstStyle/>
        <a:p>
          <a:endParaRPr lang="en-GB"/>
        </a:p>
      </dgm:t>
    </dgm:pt>
    <dgm:pt modelId="{4FE513FD-ADD3-4B6F-85F0-DFE80C185354}" type="sibTrans" cxnId="{F593ECBD-8D12-4737-8E68-F97346FFA358}">
      <dgm:prSet/>
      <dgm:spPr/>
      <dgm:t>
        <a:bodyPr/>
        <a:lstStyle/>
        <a:p>
          <a:endParaRPr lang="en-GB"/>
        </a:p>
      </dgm:t>
    </dgm:pt>
    <dgm:pt modelId="{D87239EE-4A74-43A1-BBEF-06B461F95F11}">
      <dgm:prSet phldrT="[Text]"/>
      <dgm:spPr/>
      <dgm:t>
        <a:bodyPr/>
        <a:lstStyle/>
        <a:p>
          <a:r>
            <a:rPr lang="en-GB" dirty="0" smtClean="0"/>
            <a:t>8</a:t>
          </a:r>
          <a:endParaRPr lang="en-GB" dirty="0"/>
        </a:p>
      </dgm:t>
    </dgm:pt>
    <dgm:pt modelId="{04BE2D16-67C0-424E-9543-42FEB5956C5C}" type="parTrans" cxnId="{2D9B8086-C785-41E7-B86C-195A6F725805}">
      <dgm:prSet/>
      <dgm:spPr/>
      <dgm:t>
        <a:bodyPr/>
        <a:lstStyle/>
        <a:p>
          <a:endParaRPr lang="en-GB"/>
        </a:p>
      </dgm:t>
    </dgm:pt>
    <dgm:pt modelId="{EB053AE8-5029-4C0F-9D40-0AE9128199F6}" type="sibTrans" cxnId="{2D9B8086-C785-41E7-B86C-195A6F725805}">
      <dgm:prSet/>
      <dgm:spPr/>
      <dgm:t>
        <a:bodyPr/>
        <a:lstStyle/>
        <a:p>
          <a:endParaRPr lang="en-GB"/>
        </a:p>
      </dgm:t>
    </dgm:pt>
    <dgm:pt modelId="{86E27110-F087-4B11-86FE-C641AE8B9048}">
      <dgm:prSet phldrT="[Text]"/>
      <dgm:spPr/>
      <dgm:t>
        <a:bodyPr/>
        <a:lstStyle/>
        <a:p>
          <a:r>
            <a:rPr lang="en-GB" dirty="0" smtClean="0"/>
            <a:t>9</a:t>
          </a:r>
          <a:endParaRPr lang="en-GB" dirty="0"/>
        </a:p>
      </dgm:t>
    </dgm:pt>
    <dgm:pt modelId="{6A86B721-7BEB-4626-8611-FFF4D63038EC}" type="parTrans" cxnId="{9261EAA8-F41A-4B00-A0A9-C46DC1E64F12}">
      <dgm:prSet/>
      <dgm:spPr/>
      <dgm:t>
        <a:bodyPr/>
        <a:lstStyle/>
        <a:p>
          <a:endParaRPr lang="en-GB"/>
        </a:p>
      </dgm:t>
    </dgm:pt>
    <dgm:pt modelId="{4CADC911-FA6B-48C2-AF89-3AF6EFF73DC7}" type="sibTrans" cxnId="{9261EAA8-F41A-4B00-A0A9-C46DC1E64F12}">
      <dgm:prSet/>
      <dgm:spPr/>
      <dgm:t>
        <a:bodyPr/>
        <a:lstStyle/>
        <a:p>
          <a:endParaRPr lang="en-GB"/>
        </a:p>
      </dgm:t>
    </dgm:pt>
    <dgm:pt modelId="{6C117D88-653F-48DA-805D-1A8774DB4EE0}">
      <dgm:prSet phldrT="[Text]"/>
      <dgm:spPr/>
      <dgm:t>
        <a:bodyPr/>
        <a:lstStyle/>
        <a:p>
          <a:r>
            <a:rPr lang="en-GB" dirty="0" smtClean="0"/>
            <a:t>10</a:t>
          </a:r>
          <a:endParaRPr lang="en-GB" dirty="0"/>
        </a:p>
      </dgm:t>
    </dgm:pt>
    <dgm:pt modelId="{D950C93B-669C-4C27-ABF7-EAEC0FEE292B}" type="parTrans" cxnId="{7083D506-3CBF-4F34-B93A-446178D74C19}">
      <dgm:prSet/>
      <dgm:spPr/>
      <dgm:t>
        <a:bodyPr/>
        <a:lstStyle/>
        <a:p>
          <a:endParaRPr lang="en-GB"/>
        </a:p>
      </dgm:t>
    </dgm:pt>
    <dgm:pt modelId="{941AE26D-369B-44E3-BB19-19B70A28F39D}" type="sibTrans" cxnId="{7083D506-3CBF-4F34-B93A-446178D74C19}">
      <dgm:prSet/>
      <dgm:spPr/>
      <dgm:t>
        <a:bodyPr/>
        <a:lstStyle/>
        <a:p>
          <a:endParaRPr lang="en-GB"/>
        </a:p>
      </dgm:t>
    </dgm:pt>
    <dgm:pt modelId="{B55D90A1-461E-4A47-81A9-68B94208AAE8}">
      <dgm:prSet phldrT="[Text]"/>
      <dgm:spPr/>
      <dgm:t>
        <a:bodyPr/>
        <a:lstStyle/>
        <a:p>
          <a:r>
            <a:rPr lang="en-GB" dirty="0" smtClean="0"/>
            <a:t>11</a:t>
          </a:r>
          <a:endParaRPr lang="en-GB" dirty="0"/>
        </a:p>
      </dgm:t>
    </dgm:pt>
    <dgm:pt modelId="{9FC6D486-BE92-4629-8750-B28B459B401A}" type="parTrans" cxnId="{049A9CA3-4849-4448-983A-508B8552D5E6}">
      <dgm:prSet/>
      <dgm:spPr/>
      <dgm:t>
        <a:bodyPr/>
        <a:lstStyle/>
        <a:p>
          <a:endParaRPr lang="en-GB"/>
        </a:p>
      </dgm:t>
    </dgm:pt>
    <dgm:pt modelId="{47A580AC-79F8-4E15-898F-70FEB9108AEB}" type="sibTrans" cxnId="{049A9CA3-4849-4448-983A-508B8552D5E6}">
      <dgm:prSet/>
      <dgm:spPr/>
      <dgm:t>
        <a:bodyPr/>
        <a:lstStyle/>
        <a:p>
          <a:endParaRPr lang="en-GB"/>
        </a:p>
      </dgm:t>
    </dgm:pt>
    <dgm:pt modelId="{69516413-6C03-4242-94A7-F397550BC213}">
      <dgm:prSet phldrT="[Text]"/>
      <dgm:spPr/>
      <dgm:t>
        <a:bodyPr/>
        <a:lstStyle/>
        <a:p>
          <a:r>
            <a:rPr lang="en-GB" dirty="0" smtClean="0"/>
            <a:t>12</a:t>
          </a:r>
          <a:endParaRPr lang="en-GB" dirty="0"/>
        </a:p>
      </dgm:t>
    </dgm:pt>
    <dgm:pt modelId="{D9C75D12-9513-4CC2-A369-0BDAC0D4B227}" type="parTrans" cxnId="{11653885-A59D-4727-BA4C-916F5BA03000}">
      <dgm:prSet/>
      <dgm:spPr/>
      <dgm:t>
        <a:bodyPr/>
        <a:lstStyle/>
        <a:p>
          <a:endParaRPr lang="en-GB"/>
        </a:p>
      </dgm:t>
    </dgm:pt>
    <dgm:pt modelId="{F875DBF5-B0BE-43DD-A56E-CE0B4C5F2FE9}" type="sibTrans" cxnId="{11653885-A59D-4727-BA4C-916F5BA03000}">
      <dgm:prSet/>
      <dgm:spPr/>
      <dgm:t>
        <a:bodyPr/>
        <a:lstStyle/>
        <a:p>
          <a:endParaRPr lang="en-GB"/>
        </a:p>
      </dgm:t>
    </dgm:pt>
    <dgm:pt modelId="{425B60F5-F7E5-4207-9253-2F9ABEA5D7DA}" type="pres">
      <dgm:prSet presAssocID="{E3A489EF-4170-4DF8-8C01-FC14A6DABA98}" presName="Name0" presStyleCnt="0">
        <dgm:presLayoutVars>
          <dgm:dir/>
          <dgm:animLvl val="lvl"/>
          <dgm:resizeHandles val="exact"/>
        </dgm:presLayoutVars>
      </dgm:prSet>
      <dgm:spPr/>
    </dgm:pt>
    <dgm:pt modelId="{57B561FE-481E-4885-A123-15771FCB507F}" type="pres">
      <dgm:prSet presAssocID="{20940764-8798-4EF2-9416-82BF32566A18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F513E-AF44-4242-A76C-9C0EC7524DF0}" type="pres">
      <dgm:prSet presAssocID="{D35F40FA-504D-4FDF-A193-4043F2C54BB0}" presName="parTxOnlySpace" presStyleCnt="0"/>
      <dgm:spPr/>
    </dgm:pt>
    <dgm:pt modelId="{20025089-F82A-4F6B-A336-AE3E3FD7BF70}" type="pres">
      <dgm:prSet presAssocID="{2887BA77-74BD-4410-AE63-494C946B2F79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C3A4D5-FAEF-433E-B1DC-0D578DF9C874}" type="pres">
      <dgm:prSet presAssocID="{5AA0155D-9740-47B7-91B5-B6DB797950B1}" presName="parTxOnlySpace" presStyleCnt="0"/>
      <dgm:spPr/>
    </dgm:pt>
    <dgm:pt modelId="{EA334390-A81C-41A1-9ED8-1719294F7576}" type="pres">
      <dgm:prSet presAssocID="{FC3E73D3-476A-40A3-AB17-B04A15A504AF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59626B-F637-4467-BE55-6B36B45875D0}" type="pres">
      <dgm:prSet presAssocID="{15038ECD-986D-4962-A7FC-0AB6E4E30734}" presName="parTxOnlySpace" presStyleCnt="0"/>
      <dgm:spPr/>
    </dgm:pt>
    <dgm:pt modelId="{0F4E8DBD-210B-4893-AD82-C4E0515B8303}" type="pres">
      <dgm:prSet presAssocID="{E9E5E358-1C16-421B-9115-D932DA7C0AA5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2DB0D-B8FD-4447-8905-7B75B5A9C204}" type="pres">
      <dgm:prSet presAssocID="{CCAC67F7-B8EF-4FF1-B98D-37F3DB25B5E6}" presName="parTxOnlySpace" presStyleCnt="0"/>
      <dgm:spPr/>
    </dgm:pt>
    <dgm:pt modelId="{AB9FACE6-EC65-4BB5-AE7A-715A82D364E5}" type="pres">
      <dgm:prSet presAssocID="{02F02E5B-19B4-41E4-B383-55DD16DF24EA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7CAC97-0D08-4C5F-90F1-CF1B33FBC2F8}" type="pres">
      <dgm:prSet presAssocID="{94F94E0A-AA7A-4E9D-8188-630E5CBD40AA}" presName="parTxOnlySpace" presStyleCnt="0"/>
      <dgm:spPr/>
    </dgm:pt>
    <dgm:pt modelId="{2B3FFDA9-9C82-4509-878B-A80A6E87A61B}" type="pres">
      <dgm:prSet presAssocID="{67E77D84-4467-44FF-B3C9-907BBA68C9B6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E40DEE-8BB2-4772-9AE5-B9AD63FC85A0}" type="pres">
      <dgm:prSet presAssocID="{C3A54E35-1A1C-4944-8394-954D2246A9B7}" presName="parTxOnlySpace" presStyleCnt="0"/>
      <dgm:spPr/>
    </dgm:pt>
    <dgm:pt modelId="{005BA5D7-3FB9-4030-A00B-347AD157BC8F}" type="pres">
      <dgm:prSet presAssocID="{B5789DE3-3A62-44E5-BBB2-DDA9AFC1E0EA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0664F0-4F79-440B-9588-3FC748BCEF67}" type="pres">
      <dgm:prSet presAssocID="{4FE513FD-ADD3-4B6F-85F0-DFE80C185354}" presName="parTxOnlySpace" presStyleCnt="0"/>
      <dgm:spPr/>
    </dgm:pt>
    <dgm:pt modelId="{E405E27E-36FE-499F-9DB8-917009EB0BB7}" type="pres">
      <dgm:prSet presAssocID="{D87239EE-4A74-43A1-BBEF-06B461F95F11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14C950-ECC7-4897-8EC8-A9497344F038}" type="pres">
      <dgm:prSet presAssocID="{EB053AE8-5029-4C0F-9D40-0AE9128199F6}" presName="parTxOnlySpace" presStyleCnt="0"/>
      <dgm:spPr/>
    </dgm:pt>
    <dgm:pt modelId="{771D71F4-EFED-4649-BEC1-83D57E6C039F}" type="pres">
      <dgm:prSet presAssocID="{86E27110-F087-4B11-86FE-C641AE8B9048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C4EC2D-8906-4A6E-9923-80D61B5A0CFC}" type="pres">
      <dgm:prSet presAssocID="{4CADC911-FA6B-48C2-AF89-3AF6EFF73DC7}" presName="parTxOnlySpace" presStyleCnt="0"/>
      <dgm:spPr/>
    </dgm:pt>
    <dgm:pt modelId="{82D563C5-FEC8-4142-B714-A96C2F656057}" type="pres">
      <dgm:prSet presAssocID="{6C117D88-653F-48DA-805D-1A8774DB4EE0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F3E38E-CB0D-4A80-B654-38F04FB33922}" type="pres">
      <dgm:prSet presAssocID="{941AE26D-369B-44E3-BB19-19B70A28F39D}" presName="parTxOnlySpace" presStyleCnt="0"/>
      <dgm:spPr/>
    </dgm:pt>
    <dgm:pt modelId="{135A50A2-9CB4-425D-B91F-B48463071644}" type="pres">
      <dgm:prSet presAssocID="{B55D90A1-461E-4A47-81A9-68B94208AAE8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0076A-05D1-4711-BFBF-E4224C13F321}" type="pres">
      <dgm:prSet presAssocID="{47A580AC-79F8-4E15-898F-70FEB9108AEB}" presName="parTxOnlySpace" presStyleCnt="0"/>
      <dgm:spPr/>
    </dgm:pt>
    <dgm:pt modelId="{2B9BA1BC-E9B7-4158-86A7-EFD163679D20}" type="pres">
      <dgm:prSet presAssocID="{69516413-6C03-4242-94A7-F397550BC213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BE99DA-6C91-4F0E-91FB-B751190A8E82}" type="presOf" srcId="{FC3E73D3-476A-40A3-AB17-B04A15A504AF}" destId="{EA334390-A81C-41A1-9ED8-1719294F7576}" srcOrd="0" destOrd="0" presId="urn:microsoft.com/office/officeart/2005/8/layout/chevron1"/>
    <dgm:cxn modelId="{3A72D1E9-D344-4155-9CF5-EF141A445AB2}" srcId="{E3A489EF-4170-4DF8-8C01-FC14A6DABA98}" destId="{67E77D84-4467-44FF-B3C9-907BBA68C9B6}" srcOrd="5" destOrd="0" parTransId="{B7F89929-3F0D-4E99-A7E9-F6FB3052A696}" sibTransId="{C3A54E35-1A1C-4944-8394-954D2246A9B7}"/>
    <dgm:cxn modelId="{7083D506-3CBF-4F34-B93A-446178D74C19}" srcId="{E3A489EF-4170-4DF8-8C01-FC14A6DABA98}" destId="{6C117D88-653F-48DA-805D-1A8774DB4EE0}" srcOrd="9" destOrd="0" parTransId="{D950C93B-669C-4C27-ABF7-EAEC0FEE292B}" sibTransId="{941AE26D-369B-44E3-BB19-19B70A28F39D}"/>
    <dgm:cxn modelId="{C0921992-BB41-44B2-B330-680E74DAEFCC}" srcId="{E3A489EF-4170-4DF8-8C01-FC14A6DABA98}" destId="{20940764-8798-4EF2-9416-82BF32566A18}" srcOrd="0" destOrd="0" parTransId="{C0CE0642-4960-40ED-8DFB-0BBAF00AFC12}" sibTransId="{D35F40FA-504D-4FDF-A193-4043F2C54BB0}"/>
    <dgm:cxn modelId="{BA8FF467-81A6-425B-A6C7-37787930DEDC}" type="presOf" srcId="{02F02E5B-19B4-41E4-B383-55DD16DF24EA}" destId="{AB9FACE6-EC65-4BB5-AE7A-715A82D364E5}" srcOrd="0" destOrd="0" presId="urn:microsoft.com/office/officeart/2005/8/layout/chevron1"/>
    <dgm:cxn modelId="{66281495-BFF8-4877-A628-EA0DE8C4DF57}" srcId="{E3A489EF-4170-4DF8-8C01-FC14A6DABA98}" destId="{2887BA77-74BD-4410-AE63-494C946B2F79}" srcOrd="1" destOrd="0" parTransId="{B157E247-C83D-4173-AF6E-E87A4BD67E16}" sibTransId="{5AA0155D-9740-47B7-91B5-B6DB797950B1}"/>
    <dgm:cxn modelId="{2D481A77-0BAC-4802-BB3A-C94B0D10E06F}" srcId="{E3A489EF-4170-4DF8-8C01-FC14A6DABA98}" destId="{FC3E73D3-476A-40A3-AB17-B04A15A504AF}" srcOrd="2" destOrd="0" parTransId="{6457EC0C-2016-44F3-BA41-0FA6CD1BD929}" sibTransId="{15038ECD-986D-4962-A7FC-0AB6E4E30734}"/>
    <dgm:cxn modelId="{48EDB58B-4327-4110-9FDE-6403130DAB21}" type="presOf" srcId="{B5789DE3-3A62-44E5-BBB2-DDA9AFC1E0EA}" destId="{005BA5D7-3FB9-4030-A00B-347AD157BC8F}" srcOrd="0" destOrd="0" presId="urn:microsoft.com/office/officeart/2005/8/layout/chevron1"/>
    <dgm:cxn modelId="{9261EAA8-F41A-4B00-A0A9-C46DC1E64F12}" srcId="{E3A489EF-4170-4DF8-8C01-FC14A6DABA98}" destId="{86E27110-F087-4B11-86FE-C641AE8B9048}" srcOrd="8" destOrd="0" parTransId="{6A86B721-7BEB-4626-8611-FFF4D63038EC}" sibTransId="{4CADC911-FA6B-48C2-AF89-3AF6EFF73DC7}"/>
    <dgm:cxn modelId="{F2EBEDA3-FD6A-4B9D-8A74-FE1622E94633}" type="presOf" srcId="{67E77D84-4467-44FF-B3C9-907BBA68C9B6}" destId="{2B3FFDA9-9C82-4509-878B-A80A6E87A61B}" srcOrd="0" destOrd="0" presId="urn:microsoft.com/office/officeart/2005/8/layout/chevron1"/>
    <dgm:cxn modelId="{7E3997C1-2AAF-445C-BF51-E37F24F4BD61}" type="presOf" srcId="{20940764-8798-4EF2-9416-82BF32566A18}" destId="{57B561FE-481E-4885-A123-15771FCB507F}" srcOrd="0" destOrd="0" presId="urn:microsoft.com/office/officeart/2005/8/layout/chevron1"/>
    <dgm:cxn modelId="{6BAA8371-A0CD-417B-8349-CFA8DA1F19E5}" type="presOf" srcId="{6C117D88-653F-48DA-805D-1A8774DB4EE0}" destId="{82D563C5-FEC8-4142-B714-A96C2F656057}" srcOrd="0" destOrd="0" presId="urn:microsoft.com/office/officeart/2005/8/layout/chevron1"/>
    <dgm:cxn modelId="{049A9CA3-4849-4448-983A-508B8552D5E6}" srcId="{E3A489EF-4170-4DF8-8C01-FC14A6DABA98}" destId="{B55D90A1-461E-4A47-81A9-68B94208AAE8}" srcOrd="10" destOrd="0" parTransId="{9FC6D486-BE92-4629-8750-B28B459B401A}" sibTransId="{47A580AC-79F8-4E15-898F-70FEB9108AEB}"/>
    <dgm:cxn modelId="{227163E0-25E5-4C37-9215-02A6B0143115}" srcId="{E3A489EF-4170-4DF8-8C01-FC14A6DABA98}" destId="{E9E5E358-1C16-421B-9115-D932DA7C0AA5}" srcOrd="3" destOrd="0" parTransId="{0076174E-1EEA-4E5A-BE6B-B59F44998FB7}" sibTransId="{CCAC67F7-B8EF-4FF1-B98D-37F3DB25B5E6}"/>
    <dgm:cxn modelId="{20CF442D-0B66-4233-A7F8-B32655CB62DB}" type="presOf" srcId="{B55D90A1-461E-4A47-81A9-68B94208AAE8}" destId="{135A50A2-9CB4-425D-B91F-B48463071644}" srcOrd="0" destOrd="0" presId="urn:microsoft.com/office/officeart/2005/8/layout/chevron1"/>
    <dgm:cxn modelId="{2D9B8086-C785-41E7-B86C-195A6F725805}" srcId="{E3A489EF-4170-4DF8-8C01-FC14A6DABA98}" destId="{D87239EE-4A74-43A1-BBEF-06B461F95F11}" srcOrd="7" destOrd="0" parTransId="{04BE2D16-67C0-424E-9543-42FEB5956C5C}" sibTransId="{EB053AE8-5029-4C0F-9D40-0AE9128199F6}"/>
    <dgm:cxn modelId="{8E9F9AC3-1E0F-4B92-97E1-A2CE30E4DA65}" type="presOf" srcId="{E3A489EF-4170-4DF8-8C01-FC14A6DABA98}" destId="{425B60F5-F7E5-4207-9253-2F9ABEA5D7DA}" srcOrd="0" destOrd="0" presId="urn:microsoft.com/office/officeart/2005/8/layout/chevron1"/>
    <dgm:cxn modelId="{A061CDCF-4068-4EE2-A55A-58295052779A}" srcId="{E3A489EF-4170-4DF8-8C01-FC14A6DABA98}" destId="{02F02E5B-19B4-41E4-B383-55DD16DF24EA}" srcOrd="4" destOrd="0" parTransId="{F74FB725-EBF2-4A02-A750-06FC2B2214DA}" sibTransId="{94F94E0A-AA7A-4E9D-8188-630E5CBD40AA}"/>
    <dgm:cxn modelId="{60405C03-806E-4AED-8A3D-D4930080894F}" type="presOf" srcId="{69516413-6C03-4242-94A7-F397550BC213}" destId="{2B9BA1BC-E9B7-4158-86A7-EFD163679D20}" srcOrd="0" destOrd="0" presId="urn:microsoft.com/office/officeart/2005/8/layout/chevron1"/>
    <dgm:cxn modelId="{D8CF7114-BC16-405A-A072-699A7BD05469}" type="presOf" srcId="{D87239EE-4A74-43A1-BBEF-06B461F95F11}" destId="{E405E27E-36FE-499F-9DB8-917009EB0BB7}" srcOrd="0" destOrd="0" presId="urn:microsoft.com/office/officeart/2005/8/layout/chevron1"/>
    <dgm:cxn modelId="{E91AABCF-1531-4F3C-B510-F06331D83864}" type="presOf" srcId="{2887BA77-74BD-4410-AE63-494C946B2F79}" destId="{20025089-F82A-4F6B-A336-AE3E3FD7BF70}" srcOrd="0" destOrd="0" presId="urn:microsoft.com/office/officeart/2005/8/layout/chevron1"/>
    <dgm:cxn modelId="{FA28C2B4-0D27-49EE-939D-2518FD28CADF}" type="presOf" srcId="{E9E5E358-1C16-421B-9115-D932DA7C0AA5}" destId="{0F4E8DBD-210B-4893-AD82-C4E0515B8303}" srcOrd="0" destOrd="0" presId="urn:microsoft.com/office/officeart/2005/8/layout/chevron1"/>
    <dgm:cxn modelId="{11653885-A59D-4727-BA4C-916F5BA03000}" srcId="{E3A489EF-4170-4DF8-8C01-FC14A6DABA98}" destId="{69516413-6C03-4242-94A7-F397550BC213}" srcOrd="11" destOrd="0" parTransId="{D9C75D12-9513-4CC2-A369-0BDAC0D4B227}" sibTransId="{F875DBF5-B0BE-43DD-A56E-CE0B4C5F2FE9}"/>
    <dgm:cxn modelId="{F593ECBD-8D12-4737-8E68-F97346FFA358}" srcId="{E3A489EF-4170-4DF8-8C01-FC14A6DABA98}" destId="{B5789DE3-3A62-44E5-BBB2-DDA9AFC1E0EA}" srcOrd="6" destOrd="0" parTransId="{A4C28550-7904-4FAE-A3C8-E97BE3DFD478}" sibTransId="{4FE513FD-ADD3-4B6F-85F0-DFE80C185354}"/>
    <dgm:cxn modelId="{86384943-D051-4CD8-978B-B2B5FB194C37}" type="presOf" srcId="{86E27110-F087-4B11-86FE-C641AE8B9048}" destId="{771D71F4-EFED-4649-BEC1-83D57E6C039F}" srcOrd="0" destOrd="0" presId="urn:microsoft.com/office/officeart/2005/8/layout/chevron1"/>
    <dgm:cxn modelId="{FE0EAB21-2824-44EF-B9B8-3647B21433CD}" type="presParOf" srcId="{425B60F5-F7E5-4207-9253-2F9ABEA5D7DA}" destId="{57B561FE-481E-4885-A123-15771FCB507F}" srcOrd="0" destOrd="0" presId="urn:microsoft.com/office/officeart/2005/8/layout/chevron1"/>
    <dgm:cxn modelId="{7E08E517-1058-4314-B48A-946526B6514F}" type="presParOf" srcId="{425B60F5-F7E5-4207-9253-2F9ABEA5D7DA}" destId="{24CF513E-AF44-4242-A76C-9C0EC7524DF0}" srcOrd="1" destOrd="0" presId="urn:microsoft.com/office/officeart/2005/8/layout/chevron1"/>
    <dgm:cxn modelId="{18AA7082-48E9-4E2A-87E1-203C610A3FF4}" type="presParOf" srcId="{425B60F5-F7E5-4207-9253-2F9ABEA5D7DA}" destId="{20025089-F82A-4F6B-A336-AE3E3FD7BF70}" srcOrd="2" destOrd="0" presId="urn:microsoft.com/office/officeart/2005/8/layout/chevron1"/>
    <dgm:cxn modelId="{C2B170FF-6F1E-4523-9539-291EDB50A7D0}" type="presParOf" srcId="{425B60F5-F7E5-4207-9253-2F9ABEA5D7DA}" destId="{A9C3A4D5-FAEF-433E-B1DC-0D578DF9C874}" srcOrd="3" destOrd="0" presId="urn:microsoft.com/office/officeart/2005/8/layout/chevron1"/>
    <dgm:cxn modelId="{EECBDE85-5A12-4C04-8C83-CCE138767420}" type="presParOf" srcId="{425B60F5-F7E5-4207-9253-2F9ABEA5D7DA}" destId="{EA334390-A81C-41A1-9ED8-1719294F7576}" srcOrd="4" destOrd="0" presId="urn:microsoft.com/office/officeart/2005/8/layout/chevron1"/>
    <dgm:cxn modelId="{95031BEB-94A6-4555-8D07-FFFBE600EB69}" type="presParOf" srcId="{425B60F5-F7E5-4207-9253-2F9ABEA5D7DA}" destId="{3359626B-F637-4467-BE55-6B36B45875D0}" srcOrd="5" destOrd="0" presId="urn:microsoft.com/office/officeart/2005/8/layout/chevron1"/>
    <dgm:cxn modelId="{28D55301-420C-4A29-92C5-94B7440914CB}" type="presParOf" srcId="{425B60F5-F7E5-4207-9253-2F9ABEA5D7DA}" destId="{0F4E8DBD-210B-4893-AD82-C4E0515B8303}" srcOrd="6" destOrd="0" presId="urn:microsoft.com/office/officeart/2005/8/layout/chevron1"/>
    <dgm:cxn modelId="{4780B382-380D-4302-8070-39869A137188}" type="presParOf" srcId="{425B60F5-F7E5-4207-9253-2F9ABEA5D7DA}" destId="{08A2DB0D-B8FD-4447-8905-7B75B5A9C204}" srcOrd="7" destOrd="0" presId="urn:microsoft.com/office/officeart/2005/8/layout/chevron1"/>
    <dgm:cxn modelId="{885CF417-1DC6-44B5-BDD3-51E2D42CAF45}" type="presParOf" srcId="{425B60F5-F7E5-4207-9253-2F9ABEA5D7DA}" destId="{AB9FACE6-EC65-4BB5-AE7A-715A82D364E5}" srcOrd="8" destOrd="0" presId="urn:microsoft.com/office/officeart/2005/8/layout/chevron1"/>
    <dgm:cxn modelId="{DF722D22-D378-415F-B85B-C97C5AF46C00}" type="presParOf" srcId="{425B60F5-F7E5-4207-9253-2F9ABEA5D7DA}" destId="{4F7CAC97-0D08-4C5F-90F1-CF1B33FBC2F8}" srcOrd="9" destOrd="0" presId="urn:microsoft.com/office/officeart/2005/8/layout/chevron1"/>
    <dgm:cxn modelId="{BA637CC7-DD9A-4A78-8877-84D6949BA56C}" type="presParOf" srcId="{425B60F5-F7E5-4207-9253-2F9ABEA5D7DA}" destId="{2B3FFDA9-9C82-4509-878B-A80A6E87A61B}" srcOrd="10" destOrd="0" presId="urn:microsoft.com/office/officeart/2005/8/layout/chevron1"/>
    <dgm:cxn modelId="{BB7F41D2-E3B0-4FCE-BA01-B84A3B5D14E8}" type="presParOf" srcId="{425B60F5-F7E5-4207-9253-2F9ABEA5D7DA}" destId="{31E40DEE-8BB2-4772-9AE5-B9AD63FC85A0}" srcOrd="11" destOrd="0" presId="urn:microsoft.com/office/officeart/2005/8/layout/chevron1"/>
    <dgm:cxn modelId="{D6FFE10A-B89F-4605-9280-FC1237BC3B3F}" type="presParOf" srcId="{425B60F5-F7E5-4207-9253-2F9ABEA5D7DA}" destId="{005BA5D7-3FB9-4030-A00B-347AD157BC8F}" srcOrd="12" destOrd="0" presId="urn:microsoft.com/office/officeart/2005/8/layout/chevron1"/>
    <dgm:cxn modelId="{AC2C7CAE-D908-4426-9806-39059FD8B03D}" type="presParOf" srcId="{425B60F5-F7E5-4207-9253-2F9ABEA5D7DA}" destId="{D90664F0-4F79-440B-9588-3FC748BCEF67}" srcOrd="13" destOrd="0" presId="urn:microsoft.com/office/officeart/2005/8/layout/chevron1"/>
    <dgm:cxn modelId="{F38757D5-05CA-469E-B679-71411B4C8A3B}" type="presParOf" srcId="{425B60F5-F7E5-4207-9253-2F9ABEA5D7DA}" destId="{E405E27E-36FE-499F-9DB8-917009EB0BB7}" srcOrd="14" destOrd="0" presId="urn:microsoft.com/office/officeart/2005/8/layout/chevron1"/>
    <dgm:cxn modelId="{C3083F48-3129-453F-99A2-017CD46225DA}" type="presParOf" srcId="{425B60F5-F7E5-4207-9253-2F9ABEA5D7DA}" destId="{5114C950-ECC7-4897-8EC8-A9497344F038}" srcOrd="15" destOrd="0" presId="urn:microsoft.com/office/officeart/2005/8/layout/chevron1"/>
    <dgm:cxn modelId="{047D4131-AAE1-447E-918F-2BABE5EC0E4E}" type="presParOf" srcId="{425B60F5-F7E5-4207-9253-2F9ABEA5D7DA}" destId="{771D71F4-EFED-4649-BEC1-83D57E6C039F}" srcOrd="16" destOrd="0" presId="urn:microsoft.com/office/officeart/2005/8/layout/chevron1"/>
    <dgm:cxn modelId="{ECFDA1A5-3CD5-4AC6-8BCF-BD0D2C7336AC}" type="presParOf" srcId="{425B60F5-F7E5-4207-9253-2F9ABEA5D7DA}" destId="{7DC4EC2D-8906-4A6E-9923-80D61B5A0CFC}" srcOrd="17" destOrd="0" presId="urn:microsoft.com/office/officeart/2005/8/layout/chevron1"/>
    <dgm:cxn modelId="{166654B7-1651-46F9-9513-BA685910CB46}" type="presParOf" srcId="{425B60F5-F7E5-4207-9253-2F9ABEA5D7DA}" destId="{82D563C5-FEC8-4142-B714-A96C2F656057}" srcOrd="18" destOrd="0" presId="urn:microsoft.com/office/officeart/2005/8/layout/chevron1"/>
    <dgm:cxn modelId="{06D03197-840A-4E80-814D-67F5FBCDE229}" type="presParOf" srcId="{425B60F5-F7E5-4207-9253-2F9ABEA5D7DA}" destId="{EAF3E38E-CB0D-4A80-B654-38F04FB33922}" srcOrd="19" destOrd="0" presId="urn:microsoft.com/office/officeart/2005/8/layout/chevron1"/>
    <dgm:cxn modelId="{C141CA42-70CA-4AFC-92FF-91990FFF6F69}" type="presParOf" srcId="{425B60F5-F7E5-4207-9253-2F9ABEA5D7DA}" destId="{135A50A2-9CB4-425D-B91F-B48463071644}" srcOrd="20" destOrd="0" presId="urn:microsoft.com/office/officeart/2005/8/layout/chevron1"/>
    <dgm:cxn modelId="{98B617F3-B621-42D3-A077-BF2A9DC68C11}" type="presParOf" srcId="{425B60F5-F7E5-4207-9253-2F9ABEA5D7DA}" destId="{83B0076A-05D1-4711-BFBF-E4224C13F321}" srcOrd="21" destOrd="0" presId="urn:microsoft.com/office/officeart/2005/8/layout/chevron1"/>
    <dgm:cxn modelId="{658141E3-42DA-4F7D-ACBF-B4F86586ECE5}" type="presParOf" srcId="{425B60F5-F7E5-4207-9253-2F9ABEA5D7DA}" destId="{2B9BA1BC-E9B7-4158-86A7-EFD163679D20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99F14-7E39-4E08-8BAD-4611EA3A2FD2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C76600C0-DD55-47F0-B745-88E6DAE09EF3}">
      <dgm:prSet phldrT="[Text]" custT="1"/>
      <dgm:spPr/>
      <dgm:t>
        <a:bodyPr/>
        <a:lstStyle/>
        <a:p>
          <a:r>
            <a:rPr lang="en-GB" sz="2400" dirty="0" smtClean="0"/>
            <a:t>Adults and children over 11 years : 200 </a:t>
          </a:r>
          <a:r>
            <a:rPr lang="en-GB" sz="2400" dirty="0" err="1" smtClean="0"/>
            <a:t>ug</a:t>
          </a:r>
          <a:r>
            <a:rPr lang="en-GB" sz="2400" dirty="0" smtClean="0"/>
            <a:t> per day</a:t>
          </a:r>
          <a:endParaRPr lang="en-GB" sz="2400" dirty="0"/>
        </a:p>
      </dgm:t>
    </dgm:pt>
    <dgm:pt modelId="{5C64BBFC-41DD-44C4-B220-F69B01581C7B}" type="parTrans" cxnId="{0FAA2DC9-DCCB-425C-AF2A-D35AC748E17F}">
      <dgm:prSet/>
      <dgm:spPr/>
      <dgm:t>
        <a:bodyPr/>
        <a:lstStyle/>
        <a:p>
          <a:endParaRPr lang="en-GB"/>
        </a:p>
      </dgm:t>
    </dgm:pt>
    <dgm:pt modelId="{2A35D426-5B1A-424B-8BDA-6BDFBB2855AA}" type="sibTrans" cxnId="{0FAA2DC9-DCCB-425C-AF2A-D35AC748E17F}">
      <dgm:prSet/>
      <dgm:spPr/>
      <dgm:t>
        <a:bodyPr/>
        <a:lstStyle/>
        <a:p>
          <a:endParaRPr lang="en-GB"/>
        </a:p>
      </dgm:t>
    </dgm:pt>
    <dgm:pt modelId="{DE6AC38E-8D45-4DE2-8E4F-3AA7077649EC}">
      <dgm:prSet phldrT="[Text]" custT="1"/>
      <dgm:spPr/>
      <dgm:t>
        <a:bodyPr/>
        <a:lstStyle/>
        <a:p>
          <a:r>
            <a:rPr lang="en-GB" sz="2400" dirty="0" smtClean="0"/>
            <a:t>Lactating women: 260 </a:t>
          </a:r>
          <a:r>
            <a:rPr lang="en-GB" sz="2400" dirty="0" err="1" smtClean="0"/>
            <a:t>ug</a:t>
          </a:r>
          <a:r>
            <a:rPr lang="en-GB" sz="2400" dirty="0" smtClean="0"/>
            <a:t> per day</a:t>
          </a:r>
          <a:endParaRPr lang="en-GB" sz="2400" dirty="0"/>
        </a:p>
      </dgm:t>
    </dgm:pt>
    <dgm:pt modelId="{83A04576-E322-4D7D-A0D8-67292D50E5B2}" type="parTrans" cxnId="{B2D3D2D5-618E-480F-9426-1E3218E30D37}">
      <dgm:prSet/>
      <dgm:spPr/>
      <dgm:t>
        <a:bodyPr/>
        <a:lstStyle/>
        <a:p>
          <a:endParaRPr lang="en-GB"/>
        </a:p>
      </dgm:t>
    </dgm:pt>
    <dgm:pt modelId="{1FBDB932-20CD-43A0-9C37-4EC55461D168}" type="sibTrans" cxnId="{B2D3D2D5-618E-480F-9426-1E3218E30D37}">
      <dgm:prSet/>
      <dgm:spPr/>
      <dgm:t>
        <a:bodyPr/>
        <a:lstStyle/>
        <a:p>
          <a:endParaRPr lang="en-GB"/>
        </a:p>
      </dgm:t>
    </dgm:pt>
    <dgm:pt modelId="{E7F2A0FF-A380-42FA-9B9F-C6CDDBA57072}">
      <dgm:prSet phldrT="[Text]" custT="1"/>
      <dgm:spPr/>
      <dgm:t>
        <a:bodyPr/>
        <a:lstStyle/>
        <a:p>
          <a:r>
            <a:rPr lang="en-GB" sz="2400" dirty="0" smtClean="0"/>
            <a:t>Woman considering pregnancy: 200 </a:t>
          </a:r>
          <a:r>
            <a:rPr lang="en-GB" sz="2400" dirty="0" err="1" smtClean="0"/>
            <a:t>ug</a:t>
          </a:r>
          <a:r>
            <a:rPr lang="en-GB" sz="2400" dirty="0" smtClean="0"/>
            <a:t> plus 400 </a:t>
          </a:r>
          <a:r>
            <a:rPr lang="en-GB" sz="2400" dirty="0" err="1" smtClean="0"/>
            <a:t>ug</a:t>
          </a:r>
          <a:r>
            <a:rPr lang="en-GB" sz="2400" dirty="0" smtClean="0"/>
            <a:t> per day</a:t>
          </a:r>
          <a:endParaRPr lang="en-GB" sz="2400" dirty="0"/>
        </a:p>
      </dgm:t>
    </dgm:pt>
    <dgm:pt modelId="{3F50A9E9-A683-4E28-BD26-9E330E97FF84}" type="parTrans" cxnId="{6D6BA0CE-861A-4531-8644-B53B65959159}">
      <dgm:prSet/>
      <dgm:spPr/>
      <dgm:t>
        <a:bodyPr/>
        <a:lstStyle/>
        <a:p>
          <a:endParaRPr lang="en-GB"/>
        </a:p>
      </dgm:t>
    </dgm:pt>
    <dgm:pt modelId="{005251EC-3CBB-4898-B41F-F21B7F94512D}" type="sibTrans" cxnId="{6D6BA0CE-861A-4531-8644-B53B65959159}">
      <dgm:prSet/>
      <dgm:spPr/>
      <dgm:t>
        <a:bodyPr/>
        <a:lstStyle/>
        <a:p>
          <a:endParaRPr lang="en-GB"/>
        </a:p>
      </dgm:t>
    </dgm:pt>
    <dgm:pt modelId="{0AA3DF3B-42C2-4FF4-BAD2-4E5E602726CC}" type="pres">
      <dgm:prSet presAssocID="{2D999F14-7E39-4E08-8BAD-4611EA3A2FD2}" presName="Name0" presStyleCnt="0">
        <dgm:presLayoutVars>
          <dgm:chMax val="7"/>
          <dgm:dir/>
          <dgm:resizeHandles val="exact"/>
        </dgm:presLayoutVars>
      </dgm:prSet>
      <dgm:spPr/>
    </dgm:pt>
    <dgm:pt modelId="{369B038D-B1C5-49A5-9A70-9F7471E71988}" type="pres">
      <dgm:prSet presAssocID="{2D999F14-7E39-4E08-8BAD-4611EA3A2FD2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AD5DFB-12E7-464E-B803-25DDABB85BC7}" type="pres">
      <dgm:prSet presAssocID="{2D999F14-7E39-4E08-8BAD-4611EA3A2FD2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34B1C-B532-430F-A545-CD66F32C1EE7}" type="pres">
      <dgm:prSet presAssocID="{2D999F14-7E39-4E08-8BAD-4611EA3A2FD2}" presName="ellipse3" presStyleLbl="vennNode1" presStyleIdx="2" presStyleCnt="3" custLinFactNeighborX="-3342" custLinFactNeighborY="-55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6BA0CE-861A-4531-8644-B53B65959159}" srcId="{2D999F14-7E39-4E08-8BAD-4611EA3A2FD2}" destId="{E7F2A0FF-A380-42FA-9B9F-C6CDDBA57072}" srcOrd="2" destOrd="0" parTransId="{3F50A9E9-A683-4E28-BD26-9E330E97FF84}" sibTransId="{005251EC-3CBB-4898-B41F-F21B7F94512D}"/>
    <dgm:cxn modelId="{FF43EFB5-ACB5-4D1A-B3C2-C5DAF0B55785}" type="presOf" srcId="{DE6AC38E-8D45-4DE2-8E4F-3AA7077649EC}" destId="{45AD5DFB-12E7-464E-B803-25DDABB85BC7}" srcOrd="0" destOrd="0" presId="urn:microsoft.com/office/officeart/2005/8/layout/rings+Icon"/>
    <dgm:cxn modelId="{0FAA2DC9-DCCB-425C-AF2A-D35AC748E17F}" srcId="{2D999F14-7E39-4E08-8BAD-4611EA3A2FD2}" destId="{C76600C0-DD55-47F0-B745-88E6DAE09EF3}" srcOrd="0" destOrd="0" parTransId="{5C64BBFC-41DD-44C4-B220-F69B01581C7B}" sibTransId="{2A35D426-5B1A-424B-8BDA-6BDFBB2855AA}"/>
    <dgm:cxn modelId="{B2D3D2D5-618E-480F-9426-1E3218E30D37}" srcId="{2D999F14-7E39-4E08-8BAD-4611EA3A2FD2}" destId="{DE6AC38E-8D45-4DE2-8E4F-3AA7077649EC}" srcOrd="1" destOrd="0" parTransId="{83A04576-E322-4D7D-A0D8-67292D50E5B2}" sibTransId="{1FBDB932-20CD-43A0-9C37-4EC55461D168}"/>
    <dgm:cxn modelId="{EE3A4F8F-6417-42AB-B505-AA6EE15AEA7A}" type="presOf" srcId="{2D999F14-7E39-4E08-8BAD-4611EA3A2FD2}" destId="{0AA3DF3B-42C2-4FF4-BAD2-4E5E602726CC}" srcOrd="0" destOrd="0" presId="urn:microsoft.com/office/officeart/2005/8/layout/rings+Icon"/>
    <dgm:cxn modelId="{740212C3-FEF0-4B13-9973-A5DFEE6935E0}" type="presOf" srcId="{E7F2A0FF-A380-42FA-9B9F-C6CDDBA57072}" destId="{C6134B1C-B532-430F-A545-CD66F32C1EE7}" srcOrd="0" destOrd="0" presId="urn:microsoft.com/office/officeart/2005/8/layout/rings+Icon"/>
    <dgm:cxn modelId="{563655E9-2750-45FB-A753-4FFEDA5167BD}" type="presOf" srcId="{C76600C0-DD55-47F0-B745-88E6DAE09EF3}" destId="{369B038D-B1C5-49A5-9A70-9F7471E71988}" srcOrd="0" destOrd="0" presId="urn:microsoft.com/office/officeart/2005/8/layout/rings+Icon"/>
    <dgm:cxn modelId="{295576A6-B0AE-40C1-BFCA-610CE530F569}" type="presParOf" srcId="{0AA3DF3B-42C2-4FF4-BAD2-4E5E602726CC}" destId="{369B038D-B1C5-49A5-9A70-9F7471E71988}" srcOrd="0" destOrd="0" presId="urn:microsoft.com/office/officeart/2005/8/layout/rings+Icon"/>
    <dgm:cxn modelId="{6596057E-EBAE-4D22-8C5E-18D5EA5C1292}" type="presParOf" srcId="{0AA3DF3B-42C2-4FF4-BAD2-4E5E602726CC}" destId="{45AD5DFB-12E7-464E-B803-25DDABB85BC7}" srcOrd="1" destOrd="0" presId="urn:microsoft.com/office/officeart/2005/8/layout/rings+Icon"/>
    <dgm:cxn modelId="{28A7E31A-EAAE-4123-B9E4-9691CDA61210}" type="presParOf" srcId="{0AA3DF3B-42C2-4FF4-BAD2-4E5E602726CC}" destId="{C6134B1C-B532-430F-A545-CD66F32C1EE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B2623-5E37-42DF-80A3-9F86011089EF}">
      <dsp:nvSpPr>
        <dsp:cNvPr id="0" name=""/>
        <dsp:cNvSpPr/>
      </dsp:nvSpPr>
      <dsp:spPr>
        <a:xfrm>
          <a:off x="883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</a:t>
          </a:r>
          <a:endParaRPr lang="en-GB" sz="1900" kern="1200" dirty="0"/>
        </a:p>
      </dsp:txBody>
      <dsp:txXfrm>
        <a:off x="159943" y="765758"/>
        <a:ext cx="477180" cy="318120"/>
      </dsp:txXfrm>
    </dsp:sp>
    <dsp:sp modelId="{FE9EFF3A-C55C-4996-9BF4-08AA422BCF71}">
      <dsp:nvSpPr>
        <dsp:cNvPr id="0" name=""/>
        <dsp:cNvSpPr/>
      </dsp:nvSpPr>
      <dsp:spPr>
        <a:xfrm>
          <a:off x="716653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</a:t>
          </a:r>
          <a:endParaRPr lang="en-GB" sz="1900" kern="1200" dirty="0"/>
        </a:p>
      </dsp:txBody>
      <dsp:txXfrm>
        <a:off x="875713" y="765758"/>
        <a:ext cx="477180" cy="318120"/>
      </dsp:txXfrm>
    </dsp:sp>
    <dsp:sp modelId="{3B8029D5-2B74-4F6C-A56C-BDF1829B21DA}">
      <dsp:nvSpPr>
        <dsp:cNvPr id="0" name=""/>
        <dsp:cNvSpPr/>
      </dsp:nvSpPr>
      <dsp:spPr>
        <a:xfrm>
          <a:off x="1432424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</a:t>
          </a:r>
          <a:endParaRPr lang="en-GB" sz="1900" kern="1200" dirty="0"/>
        </a:p>
      </dsp:txBody>
      <dsp:txXfrm>
        <a:off x="1591484" y="765758"/>
        <a:ext cx="477180" cy="318120"/>
      </dsp:txXfrm>
    </dsp:sp>
    <dsp:sp modelId="{96DBA7A4-486B-44FE-80FE-B2A1BDC012BD}">
      <dsp:nvSpPr>
        <dsp:cNvPr id="0" name=""/>
        <dsp:cNvSpPr/>
      </dsp:nvSpPr>
      <dsp:spPr>
        <a:xfrm>
          <a:off x="2148194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</a:t>
          </a:r>
          <a:endParaRPr lang="en-GB" sz="1900" kern="1200" dirty="0"/>
        </a:p>
      </dsp:txBody>
      <dsp:txXfrm>
        <a:off x="2307254" y="765758"/>
        <a:ext cx="477180" cy="318120"/>
      </dsp:txXfrm>
    </dsp:sp>
    <dsp:sp modelId="{D70FEB48-6A6F-4F84-BD0C-654C67795FC7}">
      <dsp:nvSpPr>
        <dsp:cNvPr id="0" name=""/>
        <dsp:cNvSpPr/>
      </dsp:nvSpPr>
      <dsp:spPr>
        <a:xfrm>
          <a:off x="2863964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</a:t>
          </a:r>
          <a:endParaRPr lang="en-GB" sz="1900" kern="1200" dirty="0"/>
        </a:p>
      </dsp:txBody>
      <dsp:txXfrm>
        <a:off x="3023024" y="765758"/>
        <a:ext cx="477180" cy="318120"/>
      </dsp:txXfrm>
    </dsp:sp>
    <dsp:sp modelId="{D467F775-C120-4368-8FF6-A54EAB24435D}">
      <dsp:nvSpPr>
        <dsp:cNvPr id="0" name=""/>
        <dsp:cNvSpPr/>
      </dsp:nvSpPr>
      <dsp:spPr>
        <a:xfrm>
          <a:off x="3579734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</a:t>
          </a:r>
          <a:endParaRPr lang="en-GB" sz="1900" kern="1200" dirty="0"/>
        </a:p>
      </dsp:txBody>
      <dsp:txXfrm>
        <a:off x="3738794" y="765758"/>
        <a:ext cx="477180" cy="318120"/>
      </dsp:txXfrm>
    </dsp:sp>
    <dsp:sp modelId="{5910C421-64A5-436F-BCBB-6561C7E0C42C}">
      <dsp:nvSpPr>
        <dsp:cNvPr id="0" name=""/>
        <dsp:cNvSpPr/>
      </dsp:nvSpPr>
      <dsp:spPr>
        <a:xfrm>
          <a:off x="4295505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</a:t>
          </a:r>
          <a:endParaRPr lang="en-GB" sz="1900" kern="1200" dirty="0"/>
        </a:p>
      </dsp:txBody>
      <dsp:txXfrm>
        <a:off x="4454565" y="765758"/>
        <a:ext cx="477180" cy="318120"/>
      </dsp:txXfrm>
    </dsp:sp>
    <dsp:sp modelId="{43F55D1C-C3FA-4DAA-8A92-F60C24B64685}">
      <dsp:nvSpPr>
        <dsp:cNvPr id="0" name=""/>
        <dsp:cNvSpPr/>
      </dsp:nvSpPr>
      <dsp:spPr>
        <a:xfrm>
          <a:off x="5011275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</a:t>
          </a:r>
          <a:endParaRPr lang="en-GB" sz="1900" kern="1200" dirty="0"/>
        </a:p>
      </dsp:txBody>
      <dsp:txXfrm>
        <a:off x="5170335" y="765758"/>
        <a:ext cx="477180" cy="318120"/>
      </dsp:txXfrm>
    </dsp:sp>
    <dsp:sp modelId="{0A6E4128-2960-42FB-989D-A2344392F9D2}">
      <dsp:nvSpPr>
        <dsp:cNvPr id="0" name=""/>
        <dsp:cNvSpPr/>
      </dsp:nvSpPr>
      <dsp:spPr>
        <a:xfrm>
          <a:off x="5727045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…..</a:t>
          </a:r>
          <a:endParaRPr lang="en-GB" sz="1900" kern="1200" dirty="0"/>
        </a:p>
      </dsp:txBody>
      <dsp:txXfrm>
        <a:off x="5886105" y="765758"/>
        <a:ext cx="477180" cy="318120"/>
      </dsp:txXfrm>
    </dsp:sp>
    <dsp:sp modelId="{9B46FB59-8D25-4450-BF3F-0E067B2A2F2D}">
      <dsp:nvSpPr>
        <dsp:cNvPr id="0" name=""/>
        <dsp:cNvSpPr/>
      </dsp:nvSpPr>
      <dsp:spPr>
        <a:xfrm>
          <a:off x="6442816" y="765758"/>
          <a:ext cx="795300" cy="318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K</a:t>
          </a:r>
          <a:endParaRPr lang="en-GB" sz="1900" kern="1200" dirty="0"/>
        </a:p>
      </dsp:txBody>
      <dsp:txXfrm>
        <a:off x="6601876" y="765758"/>
        <a:ext cx="477180" cy="31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561FE-481E-4885-A123-15771FCB507F}">
      <dsp:nvSpPr>
        <dsp:cNvPr id="0" name=""/>
        <dsp:cNvSpPr/>
      </dsp:nvSpPr>
      <dsp:spPr>
        <a:xfrm>
          <a:off x="2871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</a:t>
          </a:r>
          <a:endParaRPr lang="en-GB" sz="1700" kern="1200" dirty="0"/>
        </a:p>
      </dsp:txBody>
      <dsp:txXfrm>
        <a:off x="144281" y="477640"/>
        <a:ext cx="424230" cy="282820"/>
      </dsp:txXfrm>
    </dsp:sp>
    <dsp:sp modelId="{20025089-F82A-4F6B-A336-AE3E3FD7BF70}">
      <dsp:nvSpPr>
        <dsp:cNvPr id="0" name=""/>
        <dsp:cNvSpPr/>
      </dsp:nvSpPr>
      <dsp:spPr>
        <a:xfrm>
          <a:off x="639217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2</a:t>
          </a:r>
          <a:endParaRPr lang="en-GB" sz="1700" kern="1200" dirty="0"/>
        </a:p>
      </dsp:txBody>
      <dsp:txXfrm>
        <a:off x="780627" y="477640"/>
        <a:ext cx="424230" cy="282820"/>
      </dsp:txXfrm>
    </dsp:sp>
    <dsp:sp modelId="{EA334390-A81C-41A1-9ED8-1719294F7576}">
      <dsp:nvSpPr>
        <dsp:cNvPr id="0" name=""/>
        <dsp:cNvSpPr/>
      </dsp:nvSpPr>
      <dsp:spPr>
        <a:xfrm>
          <a:off x="1275563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3</a:t>
          </a:r>
          <a:endParaRPr lang="en-GB" sz="1700" kern="1200" dirty="0"/>
        </a:p>
      </dsp:txBody>
      <dsp:txXfrm>
        <a:off x="1416973" y="477640"/>
        <a:ext cx="424230" cy="282820"/>
      </dsp:txXfrm>
    </dsp:sp>
    <dsp:sp modelId="{0F4E8DBD-210B-4893-AD82-C4E0515B8303}">
      <dsp:nvSpPr>
        <dsp:cNvPr id="0" name=""/>
        <dsp:cNvSpPr/>
      </dsp:nvSpPr>
      <dsp:spPr>
        <a:xfrm>
          <a:off x="1911908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4</a:t>
          </a:r>
          <a:endParaRPr lang="en-GB" sz="1700" kern="1200" dirty="0"/>
        </a:p>
      </dsp:txBody>
      <dsp:txXfrm>
        <a:off x="2053318" y="477640"/>
        <a:ext cx="424230" cy="282820"/>
      </dsp:txXfrm>
    </dsp:sp>
    <dsp:sp modelId="{AB9FACE6-EC65-4BB5-AE7A-715A82D364E5}">
      <dsp:nvSpPr>
        <dsp:cNvPr id="0" name=""/>
        <dsp:cNvSpPr/>
      </dsp:nvSpPr>
      <dsp:spPr>
        <a:xfrm>
          <a:off x="2548254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5</a:t>
          </a:r>
          <a:endParaRPr lang="en-GB" sz="1700" kern="1200" dirty="0"/>
        </a:p>
      </dsp:txBody>
      <dsp:txXfrm>
        <a:off x="2689664" y="477640"/>
        <a:ext cx="424230" cy="282820"/>
      </dsp:txXfrm>
    </dsp:sp>
    <dsp:sp modelId="{2B3FFDA9-9C82-4509-878B-A80A6E87A61B}">
      <dsp:nvSpPr>
        <dsp:cNvPr id="0" name=""/>
        <dsp:cNvSpPr/>
      </dsp:nvSpPr>
      <dsp:spPr>
        <a:xfrm>
          <a:off x="3184600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6</a:t>
          </a:r>
          <a:endParaRPr lang="en-GB" sz="1700" kern="1200" dirty="0"/>
        </a:p>
      </dsp:txBody>
      <dsp:txXfrm>
        <a:off x="3326010" y="477640"/>
        <a:ext cx="424230" cy="282820"/>
      </dsp:txXfrm>
    </dsp:sp>
    <dsp:sp modelId="{005BA5D7-3FB9-4030-A00B-347AD157BC8F}">
      <dsp:nvSpPr>
        <dsp:cNvPr id="0" name=""/>
        <dsp:cNvSpPr/>
      </dsp:nvSpPr>
      <dsp:spPr>
        <a:xfrm>
          <a:off x="3820946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7</a:t>
          </a:r>
          <a:endParaRPr lang="en-GB" sz="1700" kern="1200" dirty="0"/>
        </a:p>
      </dsp:txBody>
      <dsp:txXfrm>
        <a:off x="3962356" y="477640"/>
        <a:ext cx="424230" cy="282820"/>
      </dsp:txXfrm>
    </dsp:sp>
    <dsp:sp modelId="{E405E27E-36FE-499F-9DB8-917009EB0BB7}">
      <dsp:nvSpPr>
        <dsp:cNvPr id="0" name=""/>
        <dsp:cNvSpPr/>
      </dsp:nvSpPr>
      <dsp:spPr>
        <a:xfrm>
          <a:off x="4457292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8</a:t>
          </a:r>
          <a:endParaRPr lang="en-GB" sz="1700" kern="1200" dirty="0"/>
        </a:p>
      </dsp:txBody>
      <dsp:txXfrm>
        <a:off x="4598702" y="477640"/>
        <a:ext cx="424230" cy="282820"/>
      </dsp:txXfrm>
    </dsp:sp>
    <dsp:sp modelId="{771D71F4-EFED-4649-BEC1-83D57E6C039F}">
      <dsp:nvSpPr>
        <dsp:cNvPr id="0" name=""/>
        <dsp:cNvSpPr/>
      </dsp:nvSpPr>
      <dsp:spPr>
        <a:xfrm>
          <a:off x="5093638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9</a:t>
          </a:r>
          <a:endParaRPr lang="en-GB" sz="1700" kern="1200" dirty="0"/>
        </a:p>
      </dsp:txBody>
      <dsp:txXfrm>
        <a:off x="5235048" y="477640"/>
        <a:ext cx="424230" cy="282820"/>
      </dsp:txXfrm>
    </dsp:sp>
    <dsp:sp modelId="{82D563C5-FEC8-4142-B714-A96C2F656057}">
      <dsp:nvSpPr>
        <dsp:cNvPr id="0" name=""/>
        <dsp:cNvSpPr/>
      </dsp:nvSpPr>
      <dsp:spPr>
        <a:xfrm>
          <a:off x="5729983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10</a:t>
          </a:r>
          <a:endParaRPr lang="en-GB" sz="1700" kern="1200" dirty="0"/>
        </a:p>
      </dsp:txBody>
      <dsp:txXfrm>
        <a:off x="5871393" y="477640"/>
        <a:ext cx="424230" cy="282820"/>
      </dsp:txXfrm>
    </dsp:sp>
    <dsp:sp modelId="{135A50A2-9CB4-425D-B91F-B48463071644}">
      <dsp:nvSpPr>
        <dsp:cNvPr id="0" name=""/>
        <dsp:cNvSpPr/>
      </dsp:nvSpPr>
      <dsp:spPr>
        <a:xfrm>
          <a:off x="6366329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11</a:t>
          </a:r>
          <a:endParaRPr lang="en-GB" sz="1700" kern="1200" dirty="0"/>
        </a:p>
      </dsp:txBody>
      <dsp:txXfrm>
        <a:off x="6507739" y="477640"/>
        <a:ext cx="424230" cy="282820"/>
      </dsp:txXfrm>
    </dsp:sp>
    <dsp:sp modelId="{2B9BA1BC-E9B7-4158-86A7-EFD163679D20}">
      <dsp:nvSpPr>
        <dsp:cNvPr id="0" name=""/>
        <dsp:cNvSpPr/>
      </dsp:nvSpPr>
      <dsp:spPr>
        <a:xfrm>
          <a:off x="7002675" y="477640"/>
          <a:ext cx="707050" cy="282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12</a:t>
          </a:r>
          <a:endParaRPr lang="en-GB" sz="1700" kern="1200" dirty="0"/>
        </a:p>
      </dsp:txBody>
      <dsp:txXfrm>
        <a:off x="7144085" y="477640"/>
        <a:ext cx="424230" cy="282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038D-B1C5-49A5-9A70-9F7471E71988}">
      <dsp:nvSpPr>
        <dsp:cNvPr id="0" name=""/>
        <dsp:cNvSpPr/>
      </dsp:nvSpPr>
      <dsp:spPr>
        <a:xfrm>
          <a:off x="888594" y="0"/>
          <a:ext cx="2879921" cy="2879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Adults and children over 11 years : 200 </a:t>
          </a:r>
          <a:r>
            <a:rPr lang="en-GB" sz="2400" kern="1200" dirty="0" err="1" smtClean="0"/>
            <a:t>ug</a:t>
          </a:r>
          <a:r>
            <a:rPr lang="en-GB" sz="2400" kern="1200" dirty="0" smtClean="0"/>
            <a:t> per day</a:t>
          </a:r>
          <a:endParaRPr lang="en-GB" sz="2400" kern="1200" dirty="0"/>
        </a:p>
      </dsp:txBody>
      <dsp:txXfrm>
        <a:off x="1310349" y="421749"/>
        <a:ext cx="2036411" cy="2036381"/>
      </dsp:txXfrm>
    </dsp:sp>
    <dsp:sp modelId="{45AD5DFB-12E7-464E-B803-25DDABB85BC7}">
      <dsp:nvSpPr>
        <dsp:cNvPr id="0" name=""/>
        <dsp:cNvSpPr/>
      </dsp:nvSpPr>
      <dsp:spPr>
        <a:xfrm>
          <a:off x="2370915" y="1920720"/>
          <a:ext cx="2879921" cy="2879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Lactating women: 260 </a:t>
          </a:r>
          <a:r>
            <a:rPr lang="en-GB" sz="2400" kern="1200" dirty="0" err="1" smtClean="0"/>
            <a:t>ug</a:t>
          </a:r>
          <a:r>
            <a:rPr lang="en-GB" sz="2400" kern="1200" dirty="0" smtClean="0"/>
            <a:t> per day</a:t>
          </a:r>
          <a:endParaRPr lang="en-GB" sz="2400" kern="1200" dirty="0"/>
        </a:p>
      </dsp:txBody>
      <dsp:txXfrm>
        <a:off x="2792670" y="2342469"/>
        <a:ext cx="2036411" cy="2036381"/>
      </dsp:txXfrm>
    </dsp:sp>
    <dsp:sp modelId="{C6134B1C-B532-430F-A545-CD66F32C1EE7}">
      <dsp:nvSpPr>
        <dsp:cNvPr id="0" name=""/>
        <dsp:cNvSpPr/>
      </dsp:nvSpPr>
      <dsp:spPr>
        <a:xfrm>
          <a:off x="3755236" y="0"/>
          <a:ext cx="2879921" cy="2879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Woman considering pregnancy: 200 </a:t>
          </a:r>
          <a:r>
            <a:rPr lang="en-GB" sz="2400" kern="1200" dirty="0" err="1" smtClean="0"/>
            <a:t>ug</a:t>
          </a:r>
          <a:r>
            <a:rPr lang="en-GB" sz="2400" kern="1200" dirty="0" smtClean="0"/>
            <a:t> plus 400 </a:t>
          </a:r>
          <a:r>
            <a:rPr lang="en-GB" sz="2400" kern="1200" dirty="0" err="1" smtClean="0"/>
            <a:t>ug</a:t>
          </a:r>
          <a:r>
            <a:rPr lang="en-GB" sz="2400" kern="1200" dirty="0" smtClean="0"/>
            <a:t> per day</a:t>
          </a:r>
          <a:endParaRPr lang="en-GB" sz="2400" kern="1200" dirty="0"/>
        </a:p>
      </dsp:txBody>
      <dsp:txXfrm>
        <a:off x="4176991" y="421749"/>
        <a:ext cx="2036411" cy="2036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5D8CF-AF30-4A46-8B77-19CF33D16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E2874-D248-4B09-A342-99E32CD4B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4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2874-D248-4B09-A342-99E32CD4BD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9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88FB28-33EB-4EDA-B8BE-FC70747B36CB}" type="slidenum">
              <a:rPr lang="en-GB" altLang="en-US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A5E926-7C94-4C35-90D3-A8675B4D002A}" type="slidenum">
              <a:rPr lang="en-GB" altLang="en-US"/>
              <a:pPr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6FA383-16BC-47BF-8121-7D09F33EB493}" type="slidenum">
              <a:rPr lang="en-GB" altLang="en-US"/>
              <a:pPr/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E0FCE2-6B3E-4F19-B793-8E2972032AA1}" type="slidenum">
              <a:rPr lang="en-GB" altLang="en-US"/>
              <a:pPr/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311053-8617-482B-8F66-F383894F8C75}" type="slidenum">
              <a:rPr lang="en-GB" altLang="en-US"/>
              <a:pPr/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60F642-4301-4650-8601-F11B1237ADE2}" type="slidenum">
              <a:rPr lang="en-GB" altLang="en-US"/>
              <a:pPr/>
              <a:t>29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2874-D248-4B09-A342-99E32CD4BD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35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F5F67D-095F-4204-AB58-16C4D92446D3}" type="slidenum">
              <a:rPr lang="en-GB" altLang="en-US"/>
              <a:pPr/>
              <a:t>31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BDCE14-A632-4738-8CF6-1A82DDE10631}" type="slidenum">
              <a:rPr lang="en-GB" altLang="en-US"/>
              <a:pPr/>
              <a:t>33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88D582-E477-4FB9-B29E-7C509F9A4C87}" type="slidenum">
              <a:rPr lang="en-GB" altLang="en-US"/>
              <a:pPr/>
              <a:t>40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5A8BD2-A933-4149-8F31-50AE60DD1CA2}" type="slidenum">
              <a:rPr lang="en-GB" altLang="en-US"/>
              <a:pPr/>
              <a:t>45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2B0C07-7F7E-4ED2-8F52-DBFD6514267F}" type="slidenum">
              <a:rPr lang="en-GB" altLang="en-US"/>
              <a:pPr/>
              <a:t>55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AA1BA8-B078-400B-97B1-2CBE0F3E310C}" type="slidenum">
              <a:rPr lang="en-GB" altLang="en-US"/>
              <a:pPr/>
              <a:t>56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	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EB2F35-8A66-42ED-B4D0-61FFDE9EC89F}" type="slidenum">
              <a:rPr lang="en-GB" altLang="en-US"/>
              <a:pPr/>
              <a:t>61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6988" y="798513"/>
            <a:ext cx="4264025" cy="3197225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C5B57B-7EA1-49B7-8B21-F1359E405C1D}" type="slidenum">
              <a:rPr lang="en-GB" altLang="en-US"/>
              <a:pPr/>
              <a:t>63</a:t>
            </a:fld>
            <a:endParaRPr lang="en-GB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6C3DB8-5CEC-4D48-873F-46AE9F918D0D}" type="slidenum">
              <a:rPr lang="en-GB" altLang="en-US"/>
              <a:pPr/>
              <a:t>64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" lvl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en-GB" sz="2400" dirty="0" smtClean="0">
              <a:solidFill>
                <a:schemeClr val="tx1">
                  <a:tint val="8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2874-D248-4B09-A342-99E32CD4BD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1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2874-D248-4B09-A342-99E32CD4BD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D784-2C15-4A3F-AFFB-81770E2D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CDE5-7736-493C-AAE6-7133D21BF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B2DD98-4E5E-4591-A315-45ACF14C33F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806FC5-C441-4796-A77E-94FF45A7A065}" type="datetimeFigureOut">
              <a:rPr lang="en-GB" smtClean="0"/>
              <a:t>17/03/2020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05000"/>
            <a:ext cx="8064896" cy="2593975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Vitamins &amp;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V</a:t>
            </a:r>
            <a:r>
              <a:rPr lang="en-GB" sz="66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itamin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V</a:t>
            </a:r>
            <a:r>
              <a:rPr lang="en-GB" sz="66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illage</a:t>
            </a:r>
            <a:endParaRPr lang="en-GB" sz="66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Human Nutrition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9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3863" y="1700213"/>
            <a:ext cx="46736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Thiamin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(B</a:t>
            </a:r>
            <a:r>
              <a:rPr lang="en-GB" sz="24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Niacin</a:t>
            </a:r>
          </a:p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Riboflavin (B</a:t>
            </a:r>
            <a:r>
              <a:rPr lang="en-GB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571500" indent="-5715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Pantothenic Acid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9375" y="1701800"/>
            <a:ext cx="4229100" cy="1651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do these vitamins have in common?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5213761"/>
            <a:ext cx="8136904" cy="951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ALL IMPORTANT IN CARBOHYDRATE AND/OR LIPID AND/OR PROTEIN METABOLISM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0988" y="404664"/>
            <a:ext cx="7772400" cy="908050"/>
          </a:xfrm>
          <a:prstGeom prst="rect">
            <a:avLst/>
          </a:prstGeom>
        </p:spPr>
        <p:txBody>
          <a:bodyPr lIns="90488" tIns="44450" rIns="90488" bIns="44450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B Vitamins</a:t>
            </a:r>
          </a:p>
        </p:txBody>
      </p:sp>
    </p:spTree>
    <p:extLst>
      <p:ext uri="{BB962C8B-B14F-4D97-AF65-F5344CB8AC3E}">
        <p14:creationId xmlns:p14="http://schemas.microsoft.com/office/powerpoint/2010/main" val="26598228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50114"/>
              </p:ext>
            </p:extLst>
          </p:nvPr>
        </p:nvGraphicFramePr>
        <p:xfrm>
          <a:off x="1043608" y="4005064"/>
          <a:ext cx="5996161" cy="285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519"/>
                <a:gridCol w="2909642"/>
              </a:tblGrid>
              <a:tr h="47367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Vitamin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Co-enzyme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</a:tr>
              <a:tr h="831112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Thiamin</a:t>
                      </a:r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 (B1)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Thiamine Pyrophosphate (TPP)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</a:tr>
              <a:tr h="50518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Niacin (Nicotinic</a:t>
                      </a:r>
                      <a:r>
                        <a:rPr lang="en-GB" sz="1600" baseline="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 Acid)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NAD(P)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</a:tr>
              <a:tr h="52148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Riboflavin (B2)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FAD, FMN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</a:tr>
              <a:tr h="52148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Pantothenic Acid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Coenzyme A</a:t>
                      </a:r>
                      <a:endParaRPr lang="en-GB" sz="16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70" marR="91470" marT="45729" marB="45729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5634" y="44624"/>
            <a:ext cx="8218357" cy="137391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4100" b="0" cap="none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The B Vitamins And Their Co-enzyme Forms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745648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alibri Light" panose="020F0302020204030204" pitchFamily="34" charset="0"/>
                <a:cs typeface="Calibri" pitchFamily="34" charset="0"/>
              </a:rPr>
              <a:t>What are co-enzymes?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Calibri Light" panose="020F0302020204030204" pitchFamily="34" charset="0"/>
                <a:cs typeface="Calibri" pitchFamily="34" charset="0"/>
              </a:rPr>
              <a:t>Organic molecules required by certain enzymes to carry out catalysis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Calibri Light" panose="020F0302020204030204" pitchFamily="34" charset="0"/>
                <a:cs typeface="Calibri" pitchFamily="34" charset="0"/>
              </a:rPr>
              <a:t>Bind to active site of enzyme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latin typeface="Calibri Light" panose="020F0302020204030204" pitchFamily="34" charset="0"/>
                <a:cs typeface="Calibri" pitchFamily="34" charset="0"/>
              </a:rPr>
              <a:t>Often function as intermediate carriers of electrons or functional groups</a:t>
            </a:r>
          </a:p>
        </p:txBody>
      </p:sp>
    </p:spTree>
    <p:extLst>
      <p:ext uri="{BB962C8B-B14F-4D97-AF65-F5344CB8AC3E}">
        <p14:creationId xmlns:p14="http://schemas.microsoft.com/office/powerpoint/2010/main" val="16302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58319"/>
              </p:ext>
            </p:extLst>
          </p:nvPr>
        </p:nvGraphicFramePr>
        <p:xfrm>
          <a:off x="395288" y="1916113"/>
          <a:ext cx="769937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779"/>
                <a:gridCol w="2818232"/>
                <a:gridCol w="2608364"/>
              </a:tblGrid>
              <a:tr h="4572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Coenzyme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Entity Transferred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Example Enzyme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</a:tr>
              <a:tr h="118871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Thiamine Pyrophosphate (TPP)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Aldehydes (R-COH)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Pyruvate Dehydrogenase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NAD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Hydride Ion (H-)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Alcohol Dehydrogenase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FAD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Hydrogen ions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Succinic dehydrogenase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Coenzyme A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Acyl groups (R-CO-R)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alibri Light" panose="020F0302020204030204" pitchFamily="34" charset="0"/>
                          <a:cs typeface="Calibri" pitchFamily="34" charset="0"/>
                        </a:rPr>
                        <a:t>Acetyl CoA carboxylase</a:t>
                      </a:r>
                      <a:endParaRPr lang="en-GB" sz="2400" dirty="0">
                        <a:latin typeface="Calibri Light" panose="020F0302020204030204" pitchFamily="34" charset="0"/>
                        <a:cs typeface="Calibri" pitchFamily="34" charset="0"/>
                      </a:endParaRPr>
                    </a:p>
                  </a:txBody>
                  <a:tcPr marL="91443" marR="91443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5632" y="242048"/>
            <a:ext cx="8218357" cy="1196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4100" b="0" cap="none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Co-enzymes Act As Transient Carriers</a:t>
            </a:r>
          </a:p>
        </p:txBody>
      </p:sp>
    </p:spTree>
    <p:extLst>
      <p:ext uri="{BB962C8B-B14F-4D97-AF65-F5344CB8AC3E}">
        <p14:creationId xmlns:p14="http://schemas.microsoft.com/office/powerpoint/2010/main" val="3661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620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Pyruvate dehydrogenase reaction</a:t>
            </a:r>
            <a:endParaRPr lang="en-GB" sz="41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68375"/>
            <a:ext cx="2789238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981450" y="4953000"/>
            <a:ext cx="1303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TCA cycle</a:t>
            </a:r>
          </a:p>
        </p:txBody>
      </p:sp>
    </p:spTree>
    <p:extLst>
      <p:ext uri="{BB962C8B-B14F-4D97-AF65-F5344CB8AC3E}">
        <p14:creationId xmlns:p14="http://schemas.microsoft.com/office/powerpoint/2010/main" val="14671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65100" y="2517775"/>
            <a:ext cx="800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Pyruvate + Coenzyme A + NAD	      	     Acetyl-CoA  +	NADH  +	CO2</a:t>
            </a:r>
          </a:p>
          <a:p>
            <a:endParaRPr lang="en-GB" altLang="en-US" sz="20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51238" y="2657475"/>
            <a:ext cx="1439862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521075" y="2897188"/>
            <a:ext cx="65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TPP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188" y="1546225"/>
            <a:ext cx="1231900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Pantothenic </a:t>
            </a:r>
          </a:p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6538" y="1885950"/>
            <a:ext cx="701675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Niacin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0575" y="3584575"/>
            <a:ext cx="852488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 err="1">
                <a:latin typeface="Calibri" pitchFamily="34" charset="0"/>
                <a:cs typeface="Calibri" pitchFamily="34" charset="0"/>
              </a:rPr>
              <a:t>Thiamin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5500" y="3629025"/>
            <a:ext cx="1009650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Riboflavin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1488" y="3167063"/>
            <a:ext cx="1231900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Pantothenic </a:t>
            </a:r>
          </a:p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Acid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916113"/>
            <a:ext cx="703263" cy="338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Niacin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4352925" y="2898775"/>
            <a:ext cx="67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FAD</a:t>
            </a:r>
          </a:p>
        </p:txBody>
      </p:sp>
      <p:sp>
        <p:nvSpPr>
          <p:cNvPr id="13" name="Up Arrow 12"/>
          <p:cNvSpPr/>
          <p:nvPr/>
        </p:nvSpPr>
        <p:spPr>
          <a:xfrm>
            <a:off x="2239963" y="2871788"/>
            <a:ext cx="234950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3730625" y="3300413"/>
            <a:ext cx="233363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635500" y="3265488"/>
            <a:ext cx="233363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113088" y="2335213"/>
            <a:ext cx="242887" cy="222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549900" y="2366963"/>
            <a:ext cx="244475" cy="222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6945313" y="2366963"/>
            <a:ext cx="244475" cy="220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20906" y="282475"/>
            <a:ext cx="8218357" cy="1196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4100" b="0" cap="none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Pyruvate Dehydrogenase Reaction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1508125" y="4919663"/>
            <a:ext cx="293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1252538" y="4678363"/>
            <a:ext cx="27781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858838" y="4414838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HO</a:t>
            </a: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 flipV="1">
            <a:off x="1789113" y="4678363"/>
            <a:ext cx="212725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1930400" y="4416425"/>
            <a:ext cx="32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H="1">
            <a:off x="1662113" y="5216525"/>
            <a:ext cx="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509713" y="5507038"/>
            <a:ext cx="29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>
            <a:off x="1231900" y="5732463"/>
            <a:ext cx="296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 flipH="1">
            <a:off x="1262995" y="5632450"/>
            <a:ext cx="2568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895350" y="5530850"/>
            <a:ext cx="32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 flipH="1">
            <a:off x="1662113" y="5803900"/>
            <a:ext cx="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509713" y="6094413"/>
            <a:ext cx="49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CH</a:t>
            </a:r>
            <a:r>
              <a:rPr lang="en-GB" altLang="en-US" sz="1600" b="1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endParaRPr lang="en-GB" altLang="en-US" sz="16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1150938" y="6532563"/>
            <a:ext cx="941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pyruvate</a:t>
            </a: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 flipV="1">
            <a:off x="1738313" y="4633913"/>
            <a:ext cx="212725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 flipH="1">
            <a:off x="5865813" y="5083175"/>
            <a:ext cx="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5711825" y="5389563"/>
            <a:ext cx="293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 flipH="1">
            <a:off x="5445125" y="5564188"/>
            <a:ext cx="282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>
            <a:off x="5446713" y="5626100"/>
            <a:ext cx="276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5116513" y="5407025"/>
            <a:ext cx="325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 flipH="1">
            <a:off x="5865813" y="5684838"/>
            <a:ext cx="0" cy="325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5711825" y="5991225"/>
            <a:ext cx="49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CH</a:t>
            </a:r>
            <a:r>
              <a:rPr lang="en-GB" altLang="en-US" sz="1600" b="1" baseline="-2500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endParaRPr lang="en-GB" altLang="en-US" sz="16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5703888" y="4754563"/>
            <a:ext cx="282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74" name="Line 26"/>
          <p:cNvSpPr>
            <a:spLocks noChangeShapeType="1"/>
          </p:cNvSpPr>
          <p:nvPr/>
        </p:nvSpPr>
        <p:spPr bwMode="auto">
          <a:xfrm flipH="1">
            <a:off x="5845175" y="4422775"/>
            <a:ext cx="0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5600700" y="4084638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CoA</a:t>
            </a: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>
            <a:off x="5186363" y="6448425"/>
            <a:ext cx="1082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b="1">
                <a:latin typeface="Calibri" pitchFamily="34" charset="0"/>
                <a:ea typeface="Calibri" pitchFamily="34" charset="0"/>
                <a:cs typeface="Calibri" pitchFamily="34" charset="0"/>
              </a:rPr>
              <a:t>acetyl CoA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3038" y="5216525"/>
            <a:ext cx="1978025" cy="9223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Reaction results in the loss of COOH from pyruvate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9038" y="4583113"/>
            <a:ext cx="21701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u="sng" dirty="0">
                <a:latin typeface="+mn-lt"/>
              </a:rPr>
              <a:t>Oxidative decarboxylation</a:t>
            </a:r>
          </a:p>
        </p:txBody>
      </p:sp>
    </p:spTree>
    <p:extLst>
      <p:ext uri="{BB962C8B-B14F-4D97-AF65-F5344CB8AC3E}">
        <p14:creationId xmlns:p14="http://schemas.microsoft.com/office/powerpoint/2010/main" val="107408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13" grpId="0" animBg="1"/>
      <p:bldP spid="40" grpId="0" animBg="1"/>
      <p:bldP spid="41" grpId="0" animBg="1"/>
      <p:bldP spid="14" grpId="0" animBg="1"/>
      <p:bldP spid="43" grpId="0" animBg="1"/>
      <p:bldP spid="44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1" grpId="0"/>
      <p:bldP spid="62" grpId="0" animBg="1"/>
      <p:bldP spid="63" grpId="0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/>
      <p:bldP spid="71" grpId="0" animBg="1"/>
      <p:bldP spid="72" grpId="0"/>
      <p:bldP spid="73" grpId="0"/>
      <p:bldP spid="74" grpId="0" animBg="1"/>
      <p:bldP spid="75" grpId="0"/>
      <p:bldP spid="76" grpId="0"/>
      <p:bldP spid="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Vitamins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Thiamin</a:t>
            </a:r>
            <a:r>
              <a:rPr lang="en-GB" dirty="0" smtClean="0"/>
              <a:t> (B1)</a:t>
            </a:r>
          </a:p>
          <a:p>
            <a:r>
              <a:rPr lang="en-GB" dirty="0" smtClean="0"/>
              <a:t>Riboflavin (B2)</a:t>
            </a:r>
          </a:p>
          <a:p>
            <a:r>
              <a:rPr lang="en-GB" dirty="0" smtClean="0"/>
              <a:t>Niacin (B3)</a:t>
            </a:r>
          </a:p>
          <a:p>
            <a:r>
              <a:rPr lang="en-GB" dirty="0" smtClean="0"/>
              <a:t>Pantothenic Acid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 err="1" smtClean="0"/>
              <a:t>Folate</a:t>
            </a:r>
            <a:endParaRPr lang="en-GB" dirty="0" smtClean="0"/>
          </a:p>
          <a:p>
            <a:r>
              <a:rPr lang="en-GB" dirty="0" smtClean="0"/>
              <a:t>Vitamin B12</a:t>
            </a:r>
          </a:p>
          <a:p>
            <a:r>
              <a:rPr lang="en-GB" dirty="0" smtClean="0"/>
              <a:t>Vitamin B6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3275856" y="1412776"/>
            <a:ext cx="360040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3283460" y="3573016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79912" y="21328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 metabolism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65222" y="389792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Folate</a:t>
            </a:r>
            <a:r>
              <a:rPr lang="en-GB" dirty="0" smtClean="0"/>
              <a:t> methionine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latin typeface="Calibri" pitchFamily="34" charset="0"/>
                <a:cs typeface="Calibri" pitchFamily="34" charset="0"/>
              </a:rPr>
              <a:t>THIAMIN (B1)</a:t>
            </a:r>
            <a:endParaRPr lang="en-GB" sz="6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Thiamin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805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Present </a:t>
            </a:r>
            <a:r>
              <a:rPr lang="en-GB" dirty="0">
                <a:cs typeface="Calibri" pitchFamily="34" charset="0"/>
              </a:rPr>
              <a:t>in practically all plant and animal </a:t>
            </a:r>
            <a:r>
              <a:rPr lang="en-GB" dirty="0" smtClean="0">
                <a:cs typeface="Calibri" pitchFamily="34" charset="0"/>
              </a:rPr>
              <a:t>tissues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cs typeface="Calibri" pitchFamily="34" charset="0"/>
            </a:endParaRPr>
          </a:p>
          <a:p>
            <a:pPr marL="171450" indent="-1714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800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High </a:t>
            </a:r>
            <a:r>
              <a:rPr lang="en-GB" dirty="0">
                <a:cs typeface="Calibri" pitchFamily="34" charset="0"/>
              </a:rPr>
              <a:t>in yeast and </a:t>
            </a:r>
            <a:r>
              <a:rPr lang="en-GB" dirty="0" smtClean="0">
                <a:cs typeface="Calibri" pitchFamily="34" charset="0"/>
              </a:rPr>
              <a:t>cereals</a:t>
            </a:r>
            <a:endParaRPr lang="en-GB" dirty="0">
              <a:cs typeface="Calibri" pitchFamily="34" charset="0"/>
            </a:endParaRPr>
          </a:p>
          <a:p>
            <a:pPr marL="717804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Rice </a:t>
            </a:r>
            <a:r>
              <a:rPr lang="en-GB" dirty="0">
                <a:cs typeface="Calibri" pitchFamily="34" charset="0"/>
              </a:rPr>
              <a:t>(whole) 	3.4 </a:t>
            </a:r>
            <a:r>
              <a:rPr lang="en-GB" dirty="0">
                <a:cs typeface="Calibri" pitchFamily="34" charset="0"/>
                <a:sym typeface="Symbol" pitchFamily="18" charset="2"/>
              </a:rPr>
              <a:t></a:t>
            </a:r>
            <a:r>
              <a:rPr lang="en-GB" dirty="0">
                <a:cs typeface="Calibri" pitchFamily="34" charset="0"/>
              </a:rPr>
              <a:t>g/g</a:t>
            </a:r>
          </a:p>
          <a:p>
            <a:pPr marL="717804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cs typeface="Calibri" pitchFamily="34" charset="0"/>
              </a:rPr>
              <a:t>Rice (polished)    	0.7 </a:t>
            </a:r>
            <a:r>
              <a:rPr lang="en-GB" dirty="0">
                <a:cs typeface="Calibri" pitchFamily="34" charset="0"/>
                <a:sym typeface="Symbol" pitchFamily="18" charset="2"/>
              </a:rPr>
              <a:t></a:t>
            </a:r>
            <a:r>
              <a:rPr lang="en-GB" dirty="0">
                <a:cs typeface="Calibri" pitchFamily="34" charset="0"/>
              </a:rPr>
              <a:t>g/g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435100"/>
            <a:ext cx="28067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040188"/>
            <a:ext cx="280670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06363"/>
            <a:ext cx="8229600" cy="1400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 smtClean="0">
                <a:latin typeface="Calibri" pitchFamily="34" charset="0"/>
                <a:cs typeface="Calibri" pitchFamily="34" charset="0"/>
              </a:rPr>
              <a:t>Thiamin</a:t>
            </a:r>
            <a:r>
              <a:rPr lang="en-GB" sz="4100" dirty="0" smtClean="0">
                <a:latin typeface="Calibri" pitchFamily="34" charset="0"/>
                <a:cs typeface="Calibri" pitchFamily="34" charset="0"/>
              </a:rPr>
              <a:t> (B1) </a:t>
            </a:r>
            <a:endParaRPr lang="en-GB" sz="4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222375"/>
            <a:ext cx="7808912" cy="5518993"/>
          </a:xfrm>
        </p:spPr>
        <p:txBody>
          <a:bodyPr rtlCol="0">
            <a:normAutofit lnSpcReduction="10000"/>
          </a:bodyPr>
          <a:lstStyle/>
          <a:p>
            <a:pPr marL="717804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cs typeface="Calibri" pitchFamily="34" charset="0"/>
              </a:rPr>
              <a:t>TPP acts as a </a:t>
            </a:r>
            <a:r>
              <a:rPr lang="en-GB" sz="2800" dirty="0" smtClean="0">
                <a:cs typeface="Calibri" pitchFamily="34" charset="0"/>
              </a:rPr>
              <a:t>coenzyme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600" dirty="0" smtClean="0">
                <a:cs typeface="Calibri" pitchFamily="34" charset="0"/>
              </a:rPr>
              <a:t>Thiamine pyrophosphate</a:t>
            </a:r>
          </a:p>
          <a:p>
            <a:pPr marL="411480" lvl="1" indent="0">
              <a:buNone/>
              <a:defRPr/>
            </a:pPr>
            <a:r>
              <a:rPr lang="en-GB" sz="2600" dirty="0">
                <a:cs typeface="Calibri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Important ones: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Pyruvate dehydrogenase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Conversion </a:t>
            </a:r>
            <a:r>
              <a:rPr lang="en-GB" sz="2400" dirty="0">
                <a:cs typeface="Calibri" pitchFamily="34" charset="0"/>
              </a:rPr>
              <a:t>of Pyruvate to Acetyl CoA (enters TCA cycle</a:t>
            </a:r>
            <a:r>
              <a:rPr lang="en-GB" sz="2400" dirty="0" smtClean="0">
                <a:cs typeface="Calibri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  <a:sym typeface="Symbol" pitchFamily="18" charset="2"/>
              </a:rPr>
              <a:t> </a:t>
            </a:r>
            <a:r>
              <a:rPr lang="en-GB" sz="2400" dirty="0">
                <a:cs typeface="Calibri" pitchFamily="34" charset="0"/>
                <a:sym typeface="Symbol" pitchFamily="18" charset="2"/>
              </a:rPr>
              <a:t>-</a:t>
            </a:r>
            <a:r>
              <a:rPr lang="en-GB" sz="2400" dirty="0" err="1">
                <a:cs typeface="Calibri" pitchFamily="34" charset="0"/>
                <a:sym typeface="Symbol" pitchFamily="18" charset="2"/>
              </a:rPr>
              <a:t>ketoglutarate</a:t>
            </a:r>
            <a:r>
              <a:rPr lang="en-GB" sz="2400" dirty="0">
                <a:cs typeface="Calibri" pitchFamily="34" charset="0"/>
                <a:sym typeface="Symbol" pitchFamily="18" charset="2"/>
              </a:rPr>
              <a:t> dehydrogenase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  <a:sym typeface="Symbol" pitchFamily="18" charset="2"/>
              </a:rPr>
              <a:t> TCA </a:t>
            </a:r>
            <a:r>
              <a:rPr lang="en-GB" sz="2400" dirty="0">
                <a:cs typeface="Calibri" pitchFamily="34" charset="0"/>
                <a:sym typeface="Symbol" pitchFamily="18" charset="2"/>
              </a:rPr>
              <a:t>cycle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  <a:sym typeface="Symbol" pitchFamily="18" charset="2"/>
              </a:rPr>
              <a:t> Conversion </a:t>
            </a:r>
            <a:r>
              <a:rPr lang="en-GB" sz="2400" dirty="0">
                <a:cs typeface="Calibri" pitchFamily="34" charset="0"/>
                <a:sym typeface="Symbol" pitchFamily="18" charset="2"/>
              </a:rPr>
              <a:t>of intermediate -</a:t>
            </a:r>
            <a:r>
              <a:rPr lang="en-GB" sz="2400" dirty="0" err="1">
                <a:cs typeface="Calibri" pitchFamily="34" charset="0"/>
                <a:sym typeface="Symbol" pitchFamily="18" charset="2"/>
              </a:rPr>
              <a:t>ketoglutarate</a:t>
            </a:r>
            <a:r>
              <a:rPr lang="en-GB" sz="2400" dirty="0">
                <a:cs typeface="Calibri" pitchFamily="34" charset="0"/>
                <a:sym typeface="Symbol" pitchFamily="18" charset="2"/>
              </a:rPr>
              <a:t>  to </a:t>
            </a:r>
            <a:r>
              <a:rPr lang="en-GB" sz="2400" dirty="0" err="1">
                <a:cs typeface="Calibri" pitchFamily="34" charset="0"/>
                <a:sym typeface="Symbol" pitchFamily="18" charset="2"/>
              </a:rPr>
              <a:t>Succinyl</a:t>
            </a:r>
            <a:r>
              <a:rPr lang="en-GB" sz="2400" dirty="0">
                <a:cs typeface="Calibri" pitchFamily="34" charset="0"/>
                <a:sym typeface="Symbol" pitchFamily="18" charset="2"/>
              </a:rPr>
              <a:t> Co A</a:t>
            </a:r>
          </a:p>
          <a:p>
            <a:pPr marL="470154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 smtClean="0">
              <a:cs typeface="Calibri" pitchFamily="34" charset="0"/>
            </a:endParaRPr>
          </a:p>
          <a:p>
            <a:pPr marL="374904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4"/>
          <a:stretch>
            <a:fillRect/>
          </a:stretch>
        </p:blipFill>
        <p:spPr bwMode="auto">
          <a:xfrm>
            <a:off x="4559300" y="119063"/>
            <a:ext cx="376555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359650" y="142875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/>
              <a:t>TPP</a:t>
            </a:r>
          </a:p>
        </p:txBody>
      </p:sp>
    </p:spTree>
    <p:extLst>
      <p:ext uri="{BB962C8B-B14F-4D97-AF65-F5344CB8AC3E}">
        <p14:creationId xmlns:p14="http://schemas.microsoft.com/office/powerpoint/2010/main" val="28536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01613"/>
            <a:ext cx="7943850" cy="6345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996950" y="566738"/>
            <a:ext cx="1079500" cy="685800"/>
          </a:xfrm>
          <a:prstGeom prst="star5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613025"/>
            <a:ext cx="13176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3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5788"/>
            <a:ext cx="7772400" cy="962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The Vitamins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36713"/>
            <a:ext cx="7254875" cy="4348162"/>
          </a:xfrm>
        </p:spPr>
        <p:txBody>
          <a:bodyPr rtlCol="0">
            <a:normAutofit/>
          </a:bodyPr>
          <a:lstStyle/>
          <a:p>
            <a:pPr marL="342900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latin typeface="Calibri Light" panose="020F0302020204030204" pitchFamily="34" charset="0"/>
                <a:cs typeface="Calibri" pitchFamily="34" charset="0"/>
              </a:rPr>
              <a:t>Definition</a:t>
            </a:r>
          </a:p>
          <a:p>
            <a:pPr marL="342900" indent="-342900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635508" lvl="1" indent="-342900" fontAlgn="auto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Organic compounds which are required for the maintenance of normal health and metabolic integrity</a:t>
            </a:r>
          </a:p>
          <a:p>
            <a:pPr marL="635508" lvl="1" indent="-342900" fontAlgn="auto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GB" dirty="0" smtClean="0">
              <a:solidFill>
                <a:schemeClr val="tx1">
                  <a:tint val="85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635508" lvl="1" indent="-342900" fontAlgn="auto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Cannot be synthesized in the body, but must be provided in the diet</a:t>
            </a:r>
          </a:p>
          <a:p>
            <a:pPr marL="635508" lvl="1" indent="-342900" fontAlgn="auto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GB" dirty="0" smtClean="0">
              <a:solidFill>
                <a:schemeClr val="tx1">
                  <a:tint val="85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635508" lvl="1" indent="-342900" fontAlgn="auto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Required in very small amounts (</a:t>
            </a:r>
            <a:r>
              <a:rPr lang="en-GB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  <a:sym typeface="Symbol" pitchFamily="18" charset="2"/>
              </a:rPr>
              <a:t>g or mg/day) </a:t>
            </a:r>
          </a:p>
          <a:p>
            <a:pPr marL="816483" lvl="2" indent="-285750" fontAlgn="auto">
              <a:lnSpc>
                <a:spcPct val="11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  <a:sym typeface="Symbol" pitchFamily="18" charset="2"/>
              </a:rPr>
              <a:t>Distinguished from essential amino acids and fatty acids (g/day)</a:t>
            </a:r>
            <a:endParaRPr lang="en-GB" dirty="0" smtClean="0">
              <a:solidFill>
                <a:schemeClr val="tx1">
                  <a:tint val="85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963"/>
            <a:ext cx="3316288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200" y="1268761"/>
            <a:ext cx="7524750" cy="53114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  <a:defRPr/>
            </a:pPr>
            <a:endParaRPr lang="en-GB" sz="22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Symptoms  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Anorexia </a:t>
            </a:r>
            <a:r>
              <a:rPr lang="en-GB" sz="2400" dirty="0">
                <a:cs typeface="Calibri" pitchFamily="34" charset="0"/>
              </a:rPr>
              <a:t>– loss of </a:t>
            </a:r>
            <a:r>
              <a:rPr lang="en-GB" sz="2400" dirty="0" smtClean="0">
                <a:cs typeface="Calibri" pitchFamily="34" charset="0"/>
              </a:rPr>
              <a:t>appetite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Muscle </a:t>
            </a:r>
            <a:r>
              <a:rPr lang="en-GB" sz="2400" dirty="0" smtClean="0">
                <a:cs typeface="Calibri" pitchFamily="34" charset="0"/>
              </a:rPr>
              <a:t>weakness and loss </a:t>
            </a:r>
            <a:r>
              <a:rPr lang="en-GB" sz="2400" dirty="0">
                <a:cs typeface="Calibri" pitchFamily="34" charset="0"/>
              </a:rPr>
              <a:t>of </a:t>
            </a:r>
            <a:r>
              <a:rPr lang="en-GB" sz="2400" dirty="0" smtClean="0">
                <a:cs typeface="Calibri" pitchFamily="34" charset="0"/>
              </a:rPr>
              <a:t>reflexes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Paralysis of motor nerves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Tachycardia</a:t>
            </a:r>
            <a:r>
              <a:rPr lang="en-GB" sz="2400" dirty="0">
                <a:cs typeface="Calibri" pitchFamily="34" charset="0"/>
              </a:rPr>
              <a:t>, heart </a:t>
            </a:r>
            <a:r>
              <a:rPr lang="en-GB" sz="2400" dirty="0" smtClean="0">
                <a:cs typeface="Calibri" pitchFamily="34" charset="0"/>
              </a:rPr>
              <a:t>failure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sz="2400" b="1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Issue in countries  </a:t>
            </a:r>
            <a:r>
              <a:rPr lang="en-GB" sz="2400" dirty="0">
                <a:cs typeface="Calibri" pitchFamily="34" charset="0"/>
              </a:rPr>
              <a:t>where polished rice is the major staple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largely eliminated where rice is fortified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Other </a:t>
            </a:r>
            <a:r>
              <a:rPr lang="en-GB" sz="2400" dirty="0" smtClean="0">
                <a:cs typeface="Calibri" pitchFamily="34" charset="0"/>
              </a:rPr>
              <a:t>societies due </a:t>
            </a:r>
            <a:r>
              <a:rPr lang="en-GB" sz="2400" dirty="0">
                <a:cs typeface="Calibri" pitchFamily="34" charset="0"/>
              </a:rPr>
              <a:t>to: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poverty, </a:t>
            </a:r>
            <a:r>
              <a:rPr lang="en-GB" sz="2400" dirty="0" smtClean="0">
                <a:cs typeface="Calibri" pitchFamily="34" charset="0"/>
              </a:rPr>
              <a:t>alcoholism</a:t>
            </a:r>
            <a:endParaRPr lang="en-GB" sz="2400" dirty="0">
              <a:cs typeface="Calibri" pitchFamily="34" charset="0"/>
            </a:endParaRPr>
          </a:p>
          <a:p>
            <a:pPr marL="64008" indent="0">
              <a:buFont typeface="Wingdings 2"/>
              <a:buNone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427163"/>
            <a:ext cx="17097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200" y="332656"/>
            <a:ext cx="791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bg2">
                    <a:lumMod val="50000"/>
                  </a:schemeClr>
                </a:solidFill>
              </a:rPr>
              <a:t>Thiamin</a:t>
            </a: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</a:rPr>
              <a:t> Deficiency in Humans – </a:t>
            </a:r>
            <a:r>
              <a:rPr lang="en-GB" sz="4000" dirty="0" err="1" smtClean="0">
                <a:solidFill>
                  <a:schemeClr val="bg2">
                    <a:lumMod val="50000"/>
                  </a:schemeClr>
                </a:solidFill>
              </a:rPr>
              <a:t>Beri</a:t>
            </a: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bg2">
                    <a:lumMod val="50000"/>
                  </a:schemeClr>
                </a:solidFill>
              </a:rPr>
              <a:t>Beri</a:t>
            </a:r>
            <a:endParaRPr lang="en-GB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63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0530" y="1506235"/>
            <a:ext cx="7535862" cy="5373687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5</a:t>
            </a:r>
            <a:r>
              <a:rPr lang="en-GB" sz="2400" baseline="30000" dirty="0" smtClean="0">
                <a:cs typeface="Calibri" pitchFamily="34" charset="0"/>
              </a:rPr>
              <a:t>th</a:t>
            </a:r>
            <a:r>
              <a:rPr lang="en-GB" sz="2400" dirty="0" smtClean="0">
                <a:cs typeface="Calibri" pitchFamily="34" charset="0"/>
              </a:rPr>
              <a:t> major cause of death in infants &lt;5 years old (Department of Health, Burma)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Mother produces </a:t>
            </a:r>
            <a:r>
              <a:rPr lang="en-GB" sz="2400" dirty="0" err="1" smtClean="0">
                <a:cs typeface="Calibri" pitchFamily="34" charset="0"/>
              </a:rPr>
              <a:t>Thiamin</a:t>
            </a:r>
            <a:r>
              <a:rPr lang="en-GB" sz="2400" dirty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deficient milk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Infantile </a:t>
            </a:r>
            <a:r>
              <a:rPr lang="en-GB" sz="2400" dirty="0" err="1" smtClean="0">
                <a:cs typeface="Calibri" pitchFamily="34" charset="0"/>
              </a:rPr>
              <a:t>Beri-Beri</a:t>
            </a:r>
            <a:r>
              <a:rPr lang="en-GB" sz="2400" dirty="0" smtClean="0">
                <a:cs typeface="Calibri" pitchFamily="34" charset="0"/>
              </a:rPr>
              <a:t> starts </a:t>
            </a:r>
            <a:r>
              <a:rPr lang="en-GB" sz="2400" dirty="0">
                <a:cs typeface="Calibri" pitchFamily="34" charset="0"/>
              </a:rPr>
              <a:t>in first few months of </a:t>
            </a:r>
            <a:r>
              <a:rPr lang="en-GB" sz="2400" dirty="0" smtClean="0">
                <a:cs typeface="Calibri" pitchFamily="34" charset="0"/>
              </a:rPr>
              <a:t>life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cs typeface="Calibri" pitchFamily="34" charset="0"/>
              </a:rPr>
              <a:t>Start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cs typeface="Calibri" pitchFamily="34" charset="0"/>
              </a:rPr>
              <a:t>Anorexia</a:t>
            </a:r>
            <a:r>
              <a:rPr lang="en-GB" sz="1800" dirty="0">
                <a:cs typeface="Calibri" pitchFamily="34" charset="0"/>
              </a:rPr>
              <a:t>, </a:t>
            </a:r>
            <a:r>
              <a:rPr lang="en-GB" sz="1800" dirty="0" smtClean="0">
                <a:cs typeface="Calibri" pitchFamily="34" charset="0"/>
              </a:rPr>
              <a:t>vomiting, </a:t>
            </a:r>
            <a:r>
              <a:rPr lang="en-GB" sz="1800" dirty="0">
                <a:cs typeface="Calibri" pitchFamily="34" charset="0"/>
              </a:rPr>
              <a:t>abdominal distension, leading to </a:t>
            </a:r>
            <a:r>
              <a:rPr lang="en-GB" sz="1800" dirty="0" smtClean="0">
                <a:cs typeface="Calibri" pitchFamily="34" charset="0"/>
              </a:rPr>
              <a:t>oedema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cs typeface="Calibri" pitchFamily="34" charset="0"/>
              </a:rPr>
              <a:t>Finally</a:t>
            </a:r>
            <a:endParaRPr lang="en-GB" sz="2000" dirty="0">
              <a:cs typeface="Calibri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cs typeface="Calibri" pitchFamily="34" charset="0"/>
              </a:rPr>
              <a:t> </a:t>
            </a:r>
            <a:r>
              <a:rPr lang="en-GB" sz="1800" dirty="0" smtClean="0">
                <a:cs typeface="Calibri" pitchFamily="34" charset="0"/>
              </a:rPr>
              <a:t>Cardiovascular </a:t>
            </a:r>
            <a:r>
              <a:rPr lang="en-GB" sz="1800" dirty="0">
                <a:cs typeface="Calibri" pitchFamily="34" charset="0"/>
              </a:rPr>
              <a:t>signs, nervous signs, coma &amp; </a:t>
            </a:r>
            <a:r>
              <a:rPr lang="en-GB" sz="1800" dirty="0" smtClean="0">
                <a:cs typeface="Calibri" pitchFamily="34" charset="0"/>
              </a:rPr>
              <a:t>death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  <a:defRPr/>
            </a:pPr>
            <a:endParaRPr lang="en-GB" sz="3200" b="1" dirty="0" smtClean="0"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endParaRPr lang="en-GB" dirty="0">
              <a:latin typeface="+mj-lt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071" y="404664"/>
            <a:ext cx="79142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</a:rPr>
              <a:t>Infantile </a:t>
            </a:r>
            <a:r>
              <a:rPr lang="en-GB" sz="4100" dirty="0" err="1" smtClean="0">
                <a:solidFill>
                  <a:schemeClr val="bg2">
                    <a:lumMod val="50000"/>
                  </a:schemeClr>
                </a:solidFill>
              </a:rPr>
              <a:t>Beri</a:t>
            </a: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bg2">
                    <a:lumMod val="50000"/>
                  </a:schemeClr>
                </a:solidFill>
              </a:rPr>
              <a:t>Beri</a:t>
            </a:r>
            <a:endParaRPr lang="en-GB" sz="4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38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8" y="1503363"/>
            <a:ext cx="7543800" cy="259397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RIBOFLAVIN (B2)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Structure of riboflavin</a:t>
            </a:r>
            <a:endParaRPr lang="en-GB" sz="41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7544" y="1469404"/>
            <a:ext cx="7620000" cy="485740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cs typeface="Calibri" pitchFamily="34" charset="0"/>
              </a:rPr>
              <a:t> </a:t>
            </a:r>
            <a:r>
              <a:rPr lang="en-GB" sz="2000" dirty="0">
                <a:latin typeface="Calibri Light" panose="020F0302020204030204" pitchFamily="34" charset="0"/>
                <a:cs typeface="Calibri" pitchFamily="34" charset="0"/>
              </a:rPr>
              <a:t>Found in foods of animal origin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dirty="0">
                <a:latin typeface="Calibri Light" panose="020F0302020204030204" pitchFamily="34" charset="0"/>
                <a:cs typeface="Calibri" pitchFamily="34" charset="0"/>
              </a:rPr>
              <a:t> Milk and milk products, eggs, meat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dirty="0">
                <a:latin typeface="Calibri Light" panose="020F0302020204030204" pitchFamily="34" charset="0"/>
                <a:cs typeface="Calibri" pitchFamily="34" charset="0"/>
              </a:rPr>
              <a:t> Vegan</a:t>
            </a:r>
            <a:r>
              <a:rPr lang="en-GB" dirty="0" smtClean="0">
                <a:latin typeface="Calibri Light" panose="020F0302020204030204" pitchFamily="34" charset="0"/>
                <a:cs typeface="Calibri" pitchFamily="34" charset="0"/>
              </a:rPr>
              <a:t>?</a:t>
            </a:r>
            <a:endParaRPr lang="en-GB" altLang="en-US" dirty="0" smtClean="0">
              <a:latin typeface="Calibri Light" panose="020F0302020204030204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116263"/>
            <a:ext cx="36576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1616075" y="3203575"/>
            <a:ext cx="360363" cy="1296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589088" y="4652963"/>
            <a:ext cx="360362" cy="1719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149225" y="3667125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Flavin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120650" y="5327650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Ribitol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357301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dirty="0" err="1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Flavin</a:t>
            </a:r>
            <a:r>
              <a:rPr lang="en-GB" altLang="en-US" dirty="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GB" altLang="en-US" dirty="0" err="1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isoalloxazine</a:t>
            </a:r>
            <a:r>
              <a:rPr lang="en-GB" altLang="en-US" dirty="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 ring</a:t>
            </a:r>
            <a:r>
              <a:rPr lang="en-GB" altLang="en-US" dirty="0" smtClean="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altLang="en-US" dirty="0">
              <a:latin typeface="Calibri Light" panose="020F0302020204030204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altLang="en-US" dirty="0" smtClean="0">
              <a:latin typeface="Calibri Light" panose="020F0302020204030204" pitchFamily="34" charset="0"/>
              <a:ea typeface="Calibri" pitchFamily="34" charset="0"/>
              <a:cs typeface="Calibri" pitchFamily="34" charset="0"/>
            </a:endParaRPr>
          </a:p>
          <a:p>
            <a:endParaRPr lang="en-GB" altLang="en-US" dirty="0">
              <a:latin typeface="Calibri Light" panose="020F0302020204030204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dirty="0" err="1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Ribitol</a:t>
            </a:r>
            <a:r>
              <a:rPr lang="en-GB" altLang="en-US" dirty="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 (sugar alcohol)</a:t>
            </a:r>
          </a:p>
        </p:txBody>
      </p:sp>
    </p:spTree>
    <p:extLst>
      <p:ext uri="{BB962C8B-B14F-4D97-AF65-F5344CB8AC3E}">
        <p14:creationId xmlns:p14="http://schemas.microsoft.com/office/powerpoint/2010/main" val="18599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Riboflavin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33500"/>
            <a:ext cx="5186412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Functions as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cs typeface="Calibri" pitchFamily="34" charset="0"/>
              </a:rPr>
              <a:t> </a:t>
            </a:r>
            <a:r>
              <a:rPr lang="en-GB" sz="2200" dirty="0" err="1" smtClean="0">
                <a:cs typeface="Calibri" pitchFamily="34" charset="0"/>
              </a:rPr>
              <a:t>Flavin</a:t>
            </a:r>
            <a:r>
              <a:rPr lang="en-GB" sz="2200" dirty="0" smtClean="0">
                <a:cs typeface="Calibri" pitchFamily="34" charset="0"/>
              </a:rPr>
              <a:t> mononucleotide (FMN)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cs typeface="Calibri" pitchFamily="34" charset="0"/>
              </a:rPr>
              <a:t> </a:t>
            </a:r>
            <a:r>
              <a:rPr lang="en-GB" sz="2200" dirty="0" err="1" smtClean="0">
                <a:cs typeface="Calibri" pitchFamily="34" charset="0"/>
              </a:rPr>
              <a:t>Flavin</a:t>
            </a:r>
            <a:r>
              <a:rPr lang="en-GB" sz="2200" dirty="0" smtClean="0">
                <a:cs typeface="Calibri" pitchFamily="34" charset="0"/>
              </a:rPr>
              <a:t> adenine dinucleotide (FAD)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800" dirty="0" smtClean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Coenzymes in oxidation reduction reactions including: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cs typeface="Calibri" pitchFamily="34" charset="0"/>
              </a:rPr>
              <a:t>Electron transport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cs typeface="Calibri" pitchFamily="34" charset="0"/>
              </a:rPr>
              <a:t>Fatty acid synthesis &amp; oxidation</a:t>
            </a:r>
            <a:endParaRPr lang="en-GB" dirty="0" smtClean="0"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>
              <a:cs typeface="Calibri" pitchFamily="34" charset="0"/>
            </a:endParaRPr>
          </a:p>
          <a:p>
            <a:pPr marL="53721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>
              <a:cs typeface="Calibri" pitchFamily="34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935163"/>
            <a:ext cx="2547938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2027238"/>
            <a:ext cx="8382000" cy="52578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Rarely occurs in isolation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Specific symptoms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Cracking around the corners of mouth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Hypersensitivity to light, reddening of cornea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Skin rash</a:t>
            </a:r>
          </a:p>
          <a:p>
            <a:pPr lvl="1">
              <a:defRPr/>
            </a:pPr>
            <a:endParaRPr lang="en-GB" dirty="0" smtClean="0">
              <a:cs typeface="Calibri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5551488"/>
            <a:ext cx="1601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83" y="5589240"/>
            <a:ext cx="163570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Riboflavin deficiency in humans - </a:t>
            </a:r>
            <a:r>
              <a:rPr lang="en-GB" sz="40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GB" sz="40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riboflavinosis</a:t>
            </a:r>
            <a:endParaRPr lang="en-GB" sz="4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90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593850"/>
            <a:ext cx="7543800" cy="259397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latin typeface="Calibri" pitchFamily="34" charset="0"/>
                <a:cs typeface="Calibri" pitchFamily="34" charset="0"/>
              </a:rPr>
              <a:t>NIACIN (B3)</a:t>
            </a:r>
            <a:endParaRPr lang="en-GB" sz="6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7981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Niacin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5200650" cy="482399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endParaRPr lang="en-GB" altLang="en-US" sz="24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Best food sources are meats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Tuna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Beef, chicken, turkey, pork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GB" altLang="en-US" sz="24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Cereals also contain some niacin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GB" altLang="en-US" sz="24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Niacin is a generic term for </a:t>
            </a:r>
            <a:r>
              <a:rPr lang="en-GB" altLang="en-US" sz="2400" u="sng" dirty="0" smtClean="0">
                <a:ea typeface="Calibri" pitchFamily="34" charset="0"/>
                <a:cs typeface="Calibri" pitchFamily="34" charset="0"/>
              </a:rPr>
              <a:t>nicotinic acid </a:t>
            </a: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and </a:t>
            </a:r>
            <a:r>
              <a:rPr lang="en-GB" altLang="en-US" sz="2400" u="sng" dirty="0" err="1" smtClean="0">
                <a:ea typeface="Calibri" pitchFamily="34" charset="0"/>
                <a:cs typeface="Calibri" pitchFamily="34" charset="0"/>
              </a:rPr>
              <a:t>nicotinamide</a:t>
            </a:r>
            <a:endParaRPr lang="en-GB" altLang="en-US" sz="2400" u="sng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777875"/>
            <a:ext cx="2081212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743200"/>
            <a:ext cx="2243138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102225"/>
            <a:ext cx="2274888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5263" y="2030413"/>
            <a:ext cx="8229600" cy="45989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cs typeface="Calibri" pitchFamily="34" charset="0"/>
              </a:rPr>
              <a:t>Is niacin a vitamin?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28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Some species can convert essential </a:t>
            </a:r>
            <a:r>
              <a:rPr lang="en-GB" sz="2800" dirty="0">
                <a:cs typeface="Calibri" pitchFamily="34" charset="0"/>
              </a:rPr>
              <a:t>amino acid Tryptophan into </a:t>
            </a:r>
            <a:r>
              <a:rPr lang="en-GB" sz="2800" dirty="0" smtClean="0">
                <a:cs typeface="Calibri" pitchFamily="34" charset="0"/>
              </a:rPr>
              <a:t>Niacin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Human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60g </a:t>
            </a:r>
            <a:r>
              <a:rPr lang="en-GB" dirty="0">
                <a:cs typeface="Calibri" pitchFamily="34" charset="0"/>
              </a:rPr>
              <a:t>tryptophan - 1g </a:t>
            </a:r>
            <a:r>
              <a:rPr lang="en-GB" dirty="0" smtClean="0">
                <a:cs typeface="Calibri" pitchFamily="34" charset="0"/>
              </a:rPr>
              <a:t>Niacin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Rat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35-50g </a:t>
            </a:r>
            <a:r>
              <a:rPr lang="en-GB" dirty="0">
                <a:cs typeface="Calibri" pitchFamily="34" charset="0"/>
              </a:rPr>
              <a:t>tryptophan - 1g </a:t>
            </a:r>
            <a:r>
              <a:rPr lang="en-GB" dirty="0" smtClean="0">
                <a:cs typeface="Calibri" pitchFamily="34" charset="0"/>
              </a:rPr>
              <a:t>Niacin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Cat</a:t>
            </a:r>
          </a:p>
          <a:p>
            <a:pPr lvl="2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cs typeface="Calibri" pitchFamily="34" charset="0"/>
              </a:rPr>
              <a:t>A</a:t>
            </a:r>
            <a:r>
              <a:rPr lang="en-GB" dirty="0" smtClean="0">
                <a:cs typeface="Calibri" pitchFamily="34" charset="0"/>
              </a:rPr>
              <a:t>bsolute </a:t>
            </a:r>
            <a:r>
              <a:rPr lang="en-GB" dirty="0">
                <a:cs typeface="Calibri" pitchFamily="34" charset="0"/>
              </a:rPr>
              <a:t>requirement for Niacin</a:t>
            </a:r>
          </a:p>
          <a:p>
            <a:pPr>
              <a:defRPr/>
            </a:pPr>
            <a:endParaRPr lang="en-GB" dirty="0" smtClean="0">
              <a:cs typeface="Calibri" pitchFamily="34" charset="0"/>
            </a:endParaRPr>
          </a:p>
          <a:p>
            <a:pPr>
              <a:defRPr/>
            </a:pPr>
            <a:endParaRPr lang="en-GB" dirty="0" smtClean="0"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1417" y="260648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Niacin Requirements</a:t>
            </a:r>
            <a:b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1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Niacin:Tryptophan</a:t>
            </a: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conversion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Niacin Equivalents (NE)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633538"/>
            <a:ext cx="8229600" cy="2232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1 NE = 1 mg niacin or 60 mg tryptophan</a:t>
            </a:r>
          </a:p>
          <a:p>
            <a:pPr marL="6400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>
              <a:cs typeface="Calibri" pitchFamily="34" charset="0"/>
            </a:endParaRPr>
          </a:p>
          <a:p>
            <a:pPr marL="64008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dirty="0" smtClean="0">
                <a:cs typeface="Calibri" pitchFamily="34" charset="0"/>
              </a:rPr>
              <a:t>NE = Niacin + (1/60 x tryptophan)</a:t>
            </a:r>
            <a:endParaRPr lang="en-GB" dirty="0">
              <a:cs typeface="Calibri" pitchFamily="34" charset="0"/>
            </a:endParaRPr>
          </a:p>
        </p:txBody>
      </p:sp>
      <p:graphicFrame>
        <p:nvGraphicFramePr>
          <p:cNvPr id="3994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38475" y="3176588"/>
          <a:ext cx="4922838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ocument" r:id="rId5" imgW="7906680" imgH="6529320" progId="Word.Document.8">
                  <p:embed/>
                </p:oleObj>
              </mc:Choice>
              <mc:Fallback>
                <p:oleObj name="Document" r:id="rId5" imgW="7906680" imgH="652932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3176588"/>
                        <a:ext cx="4922838" cy="3357562"/>
                      </a:xfrm>
                      <a:prstGeom prst="rect">
                        <a:avLst/>
                      </a:prstGeom>
                      <a:solidFill>
                        <a:srgbClr val="FFC5C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rgbClr val="3F000B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98688" y="4014346"/>
            <a:ext cx="3384376" cy="1143000"/>
          </a:xfrm>
          <a:prstGeom prst="rect">
            <a:avLst/>
          </a:prstGeom>
          <a:noFill/>
        </p:spPr>
        <p:txBody>
          <a:bodyPr lIns="90488" tIns="44450" rIns="90488" bIns="44450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Niacin/Tryptophan Sources</a:t>
            </a:r>
            <a:b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mg/1000kcals</a:t>
            </a:r>
          </a:p>
        </p:txBody>
      </p:sp>
    </p:spTree>
    <p:extLst>
      <p:ext uri="{BB962C8B-B14F-4D97-AF65-F5344CB8AC3E}">
        <p14:creationId xmlns:p14="http://schemas.microsoft.com/office/powerpoint/2010/main" val="13706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Vitamins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34088" y="2373313"/>
            <a:ext cx="1735137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Vitamin C</a:t>
            </a:r>
          </a:p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(Ascorbic Acid)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22438" y="5649913"/>
            <a:ext cx="1322387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Vitamin B1</a:t>
            </a:r>
          </a:p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(Thiamin)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4988" y="2019300"/>
            <a:ext cx="1376362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Vitamin B2</a:t>
            </a:r>
          </a:p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(Riboflavin)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1588" y="5180013"/>
            <a:ext cx="1322387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Vitamin B3</a:t>
            </a:r>
          </a:p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(Niacin)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65563" y="1336675"/>
            <a:ext cx="194945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Pantothenic Acid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37213" y="4999038"/>
            <a:ext cx="798512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Biotin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48188" y="3692525"/>
            <a:ext cx="1173162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Folic Acid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438" y="3324225"/>
            <a:ext cx="1452562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Vitamin B12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3922713"/>
            <a:ext cx="1322388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 Light" panose="020F0302020204030204" pitchFamily="34" charset="0"/>
                <a:ea typeface="Calibri" pitchFamily="34" charset="0"/>
                <a:cs typeface="Calibri" pitchFamily="34" charset="0"/>
              </a:rPr>
              <a:t>Vitamin B6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663" y="4598988"/>
            <a:ext cx="1203325" cy="4000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Calibri Light" panose="020F0302020204030204" pitchFamily="34" charset="0"/>
                <a:cs typeface="Calibri" pitchFamily="34" charset="0"/>
              </a:rPr>
              <a:t>Vitamin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2163" y="5753100"/>
            <a:ext cx="1211262" cy="4000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Calibri Light" panose="020F0302020204030204" pitchFamily="34" charset="0"/>
                <a:cs typeface="Calibri" pitchFamily="34" charset="0"/>
              </a:rPr>
              <a:t>Vitamin 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4463" y="3892550"/>
            <a:ext cx="1177925" cy="4000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Calibri Light" panose="020F0302020204030204" pitchFamily="34" charset="0"/>
                <a:cs typeface="Calibri" pitchFamily="34" charset="0"/>
              </a:rPr>
              <a:t>Vitamin 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5588" y="2327275"/>
            <a:ext cx="1187450" cy="4000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Calibri Light" panose="020F0302020204030204" pitchFamily="34" charset="0"/>
                <a:cs typeface="Calibri" pitchFamily="34" charset="0"/>
              </a:rPr>
              <a:t>Vitamin K</a:t>
            </a:r>
          </a:p>
        </p:txBody>
      </p:sp>
    </p:spTree>
    <p:extLst>
      <p:ext uri="{BB962C8B-B14F-4D97-AF65-F5344CB8AC3E}">
        <p14:creationId xmlns:p14="http://schemas.microsoft.com/office/powerpoint/2010/main" val="13831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533400" y="1801813"/>
            <a:ext cx="8229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28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825" y="1601788"/>
            <a:ext cx="5910263" cy="46402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cs typeface="Calibri" pitchFamily="34" charset="0"/>
              </a:rPr>
              <a:t>Functions </a:t>
            </a:r>
            <a:r>
              <a:rPr lang="en-GB" sz="3200" dirty="0">
                <a:cs typeface="Calibri" pitchFamily="34" charset="0"/>
              </a:rPr>
              <a:t>as part of NAD &amp; </a:t>
            </a:r>
            <a:r>
              <a:rPr lang="en-GB" sz="3200" dirty="0" smtClean="0">
                <a:cs typeface="Calibri" pitchFamily="34" charset="0"/>
              </a:rPr>
              <a:t>NADP</a:t>
            </a:r>
            <a:endParaRPr lang="en-GB" sz="3200" dirty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32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cs typeface="Calibri" pitchFamily="34" charset="0"/>
              </a:rPr>
              <a:t>Carbohydrate </a:t>
            </a:r>
            <a:r>
              <a:rPr lang="en-GB" sz="3200" dirty="0">
                <a:cs typeface="Calibri" pitchFamily="34" charset="0"/>
              </a:rPr>
              <a:t>metabolism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cs typeface="Calibri" pitchFamily="34" charset="0"/>
              </a:rPr>
              <a:t>Glycolysis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cs typeface="Calibri" pitchFamily="34" charset="0"/>
              </a:rPr>
              <a:t>TCA </a:t>
            </a:r>
            <a:r>
              <a:rPr lang="en-GB" dirty="0" smtClean="0">
                <a:cs typeface="Calibri" pitchFamily="34" charset="0"/>
              </a:rPr>
              <a:t>Cycle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sz="2800" dirty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cs typeface="Calibri" pitchFamily="34" charset="0"/>
              </a:rPr>
              <a:t>Lipid Metabolism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cs typeface="Calibri" pitchFamily="34" charset="0"/>
              </a:rPr>
              <a:t>Fatty acid </a:t>
            </a:r>
            <a:r>
              <a:rPr lang="en-GB" dirty="0" smtClean="0">
                <a:cs typeface="Calibri" pitchFamily="34" charset="0"/>
              </a:rPr>
              <a:t>synthesis/oxidation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sz="2800" dirty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>
                <a:cs typeface="Calibri" pitchFamily="34" charset="0"/>
              </a:rPr>
              <a:t>Protein Metabolism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cs typeface="Calibri" pitchFamily="34" charset="0"/>
              </a:rPr>
              <a:t>Amino acid synthesis/ oxidation</a:t>
            </a:r>
          </a:p>
          <a:p>
            <a:pPr algn="ctr">
              <a:buFont typeface="Wingdings" panose="05000000000000000000" pitchFamily="2" charset="2"/>
              <a:buChar char="§"/>
              <a:defRPr/>
            </a:pPr>
            <a:endParaRPr lang="en-GB" dirty="0"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4216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Functions of Niacin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9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0"/>
            <a:ext cx="45593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07975" y="390525"/>
            <a:ext cx="2063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4800" b="1">
                <a:latin typeface="Calibri" pitchFamily="34" charset="0"/>
                <a:ea typeface="Calibri" pitchFamily="34" charset="0"/>
                <a:cs typeface="Calibri" pitchFamily="34" charset="0"/>
              </a:rPr>
              <a:t>NAD(P)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775325" y="385763"/>
            <a:ext cx="433388" cy="1458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1989" name="TextBox 2"/>
          <p:cNvSpPr txBox="1">
            <a:spLocks noChangeArrowheads="1"/>
          </p:cNvSpPr>
          <p:nvPr/>
        </p:nvSpPr>
        <p:spPr bwMode="auto">
          <a:xfrm>
            <a:off x="6313488" y="842963"/>
            <a:ext cx="1690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Nicotinamide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14950" y="1931988"/>
            <a:ext cx="431800" cy="1458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6134100" y="2522538"/>
            <a:ext cx="169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Ribose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343525" y="3543300"/>
            <a:ext cx="403225" cy="305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6059488" y="4930775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Adenosine</a:t>
            </a:r>
          </a:p>
        </p:txBody>
      </p:sp>
    </p:spTree>
    <p:extLst>
      <p:ext uri="{BB962C8B-B14F-4D97-AF65-F5344CB8AC3E}">
        <p14:creationId xmlns:p14="http://schemas.microsoft.com/office/powerpoint/2010/main" val="1503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3850" y="1060450"/>
            <a:ext cx="7545388" cy="625698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Both are coenzymes 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Source of hydrogen in reduction reactions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Act as reducing agents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GB" sz="3400" dirty="0">
              <a:cs typeface="Calibri" pitchFamily="34" charset="0"/>
            </a:endParaRPr>
          </a:p>
          <a:p>
            <a:pPr marL="162306" indent="0">
              <a:lnSpc>
                <a:spcPct val="120000"/>
              </a:lnSpc>
              <a:buNone/>
              <a:defRPr/>
            </a:pPr>
            <a:endParaRPr lang="en-GB" sz="3400" dirty="0" smtClean="0">
              <a:cs typeface="Calibri" pitchFamily="34" charset="0"/>
            </a:endParaRPr>
          </a:p>
          <a:p>
            <a:pPr marL="619506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NADH is often involved in </a:t>
            </a:r>
            <a:r>
              <a:rPr lang="en-GB" sz="3400" u="sng" dirty="0" smtClean="0">
                <a:cs typeface="Calibri" pitchFamily="34" charset="0"/>
              </a:rPr>
              <a:t>energy producing reactions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Transfers electrons through the electron transport chain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400" dirty="0">
                <a:cs typeface="Calibri" pitchFamily="34" charset="0"/>
              </a:rPr>
              <a:t>NADH is oxidized by the respiratory chain to generate </a:t>
            </a:r>
            <a:r>
              <a:rPr lang="en-GB" sz="3400" dirty="0" smtClean="0">
                <a:cs typeface="Calibri" pitchFamily="34" charset="0"/>
              </a:rPr>
              <a:t>ATP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400" dirty="0" err="1" smtClean="0">
                <a:cs typeface="Calibri" pitchFamily="34" charset="0"/>
              </a:rPr>
              <a:t>Gycolysis</a:t>
            </a:r>
            <a:r>
              <a:rPr lang="en-GB" sz="3400" dirty="0" smtClean="0">
                <a:cs typeface="Calibri" pitchFamily="34" charset="0"/>
              </a:rPr>
              <a:t>, oxidative decarboxylation of pyruvate, oxidation of acetyl CoA via </a:t>
            </a:r>
            <a:r>
              <a:rPr lang="en-GB" sz="3400" dirty="0" err="1" smtClean="0">
                <a:cs typeface="Calibri" pitchFamily="34" charset="0"/>
              </a:rPr>
              <a:t>krebs</a:t>
            </a:r>
            <a:r>
              <a:rPr lang="en-GB" sz="3400" dirty="0" smtClean="0">
                <a:cs typeface="Calibri" pitchFamily="34" charset="0"/>
              </a:rPr>
              <a:t> cycle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GB" sz="3400" dirty="0">
              <a:cs typeface="Calibri" pitchFamily="34" charset="0"/>
            </a:endParaRPr>
          </a:p>
          <a:p>
            <a:pPr marL="619506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NADPH is often involved in biosynthetic reactions (anabolic)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400" dirty="0" smtClean="0">
                <a:cs typeface="Calibri" pitchFamily="34" charset="0"/>
              </a:rPr>
              <a:t>Synthesis of macromolecules (fatty acids, cholesterol and steroid hormone)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5855" y="-99392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Functions of NADH and NADPH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506413"/>
            <a:ext cx="79057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Niacin Deficiency in Humans -</a:t>
            </a:r>
            <a:b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Pellagra</a:t>
            </a:r>
            <a:endParaRPr lang="en-GB" sz="41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2057400"/>
            <a:ext cx="5578475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Deficiency of tryptophan and niacin</a:t>
            </a:r>
          </a:p>
          <a:p>
            <a:pPr marL="457200" indent="-45720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800" dirty="0" smtClean="0">
              <a:cs typeface="Calibri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Rare in affluent countries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Traditionally </a:t>
            </a:r>
            <a:r>
              <a:rPr lang="en-GB" sz="2400" dirty="0">
                <a:cs typeface="Calibri" pitchFamily="34" charset="0"/>
              </a:rPr>
              <a:t>associated with populations dependent on corn as a major staple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378075"/>
            <a:ext cx="180975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79388" y="1236663"/>
            <a:ext cx="838200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850" y="1519238"/>
            <a:ext cx="8229600" cy="53387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cs typeface="Calibri" pitchFamily="34" charset="0"/>
              </a:rPr>
              <a:t>Early </a:t>
            </a:r>
            <a:r>
              <a:rPr lang="en-GB" sz="3200" dirty="0">
                <a:cs typeface="Calibri" pitchFamily="34" charset="0"/>
              </a:rPr>
              <a:t>signs</a:t>
            </a: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>
                <a:cs typeface="Calibri" pitchFamily="34" charset="0"/>
              </a:rPr>
              <a:t>Inflammation &amp; soreness of mouth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 smtClean="0">
                <a:cs typeface="Calibri" pitchFamily="34" charset="0"/>
              </a:rPr>
              <a:t>Reddening </a:t>
            </a:r>
            <a:r>
              <a:rPr lang="en-GB" sz="3100" dirty="0">
                <a:cs typeface="Calibri" pitchFamily="34" charset="0"/>
              </a:rPr>
              <a:t>of skin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 smtClean="0">
                <a:cs typeface="Calibri" pitchFamily="34" charset="0"/>
              </a:rPr>
              <a:t>Swollen tongue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sz="3100" dirty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100" dirty="0">
                <a:cs typeface="Calibri" pitchFamily="34" charset="0"/>
              </a:rPr>
              <a:t>Proceeding to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>
                <a:cs typeface="Calibri" pitchFamily="34" charset="0"/>
              </a:rPr>
              <a:t>Anorexia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>
                <a:cs typeface="Calibri" pitchFamily="34" charset="0"/>
              </a:rPr>
              <a:t>Abdominal discomfort</a:t>
            </a: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 smtClean="0">
                <a:cs typeface="Calibri" pitchFamily="34" charset="0"/>
              </a:rPr>
              <a:t>Diarrhoea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GB" sz="3100" dirty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3100" dirty="0">
                <a:cs typeface="Calibri" pitchFamily="34" charset="0"/>
              </a:rPr>
              <a:t>Mental </a:t>
            </a:r>
            <a:r>
              <a:rPr lang="en-GB" sz="3100" dirty="0" smtClean="0">
                <a:cs typeface="Calibri" pitchFamily="34" charset="0"/>
              </a:rPr>
              <a:t>Symptoms</a:t>
            </a:r>
            <a:endParaRPr lang="en-GB" sz="3100" dirty="0">
              <a:cs typeface="Calibri" pitchFamily="34" charset="0"/>
            </a:endParaRPr>
          </a:p>
          <a:p>
            <a:pPr lvl="1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3100" dirty="0">
                <a:cs typeface="Calibri" pitchFamily="34" charset="0"/>
              </a:rPr>
              <a:t>D</a:t>
            </a:r>
            <a:r>
              <a:rPr lang="en-GB" sz="3100" dirty="0" smtClean="0">
                <a:cs typeface="Calibri" pitchFamily="34" charset="0"/>
              </a:rPr>
              <a:t>epression</a:t>
            </a:r>
            <a:r>
              <a:rPr lang="en-GB" sz="3100" dirty="0">
                <a:cs typeface="Calibri" pitchFamily="34" charset="0"/>
              </a:rPr>
              <a:t>, loss of </a:t>
            </a:r>
            <a:r>
              <a:rPr lang="en-GB" sz="3100" dirty="0" smtClean="0">
                <a:cs typeface="Calibri" pitchFamily="34" charset="0"/>
              </a:rPr>
              <a:t>memory</a:t>
            </a:r>
            <a:endParaRPr lang="en-GB" sz="3100" dirty="0"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Fatal</a:t>
            </a:r>
            <a:endParaRPr lang="en-GB" dirty="0">
              <a:cs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368675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127" y="188640"/>
            <a:ext cx="7905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Pellagra</a:t>
            </a:r>
            <a:endParaRPr lang="en-GB" sz="41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dirty="0" smtClean="0"/>
              <a:t>PANTOTHENIC </a:t>
            </a:r>
            <a:br>
              <a:rPr lang="en-GB" dirty="0" smtClean="0"/>
            </a:br>
            <a:r>
              <a:rPr lang="en-GB" dirty="0" smtClean="0"/>
              <a:t>ACID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Pantothenic Acid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268760"/>
            <a:ext cx="6391275" cy="53943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200" dirty="0">
                <a:cs typeface="Calibri" pitchFamily="34" charset="0"/>
              </a:rPr>
              <a:t> </a:t>
            </a:r>
            <a:r>
              <a:rPr lang="en-GB" sz="3200" i="1" dirty="0" err="1" smtClean="0">
                <a:cs typeface="Calibri" pitchFamily="34" charset="0"/>
              </a:rPr>
              <a:t>Pantos</a:t>
            </a:r>
            <a:r>
              <a:rPr lang="en-GB" sz="3200" dirty="0" smtClean="0">
                <a:cs typeface="Calibri" pitchFamily="34" charset="0"/>
              </a:rPr>
              <a:t>- </a:t>
            </a:r>
            <a:r>
              <a:rPr lang="en-GB" sz="3200" dirty="0">
                <a:cs typeface="Calibri" pitchFamily="34" charset="0"/>
              </a:rPr>
              <a:t>meaning </a:t>
            </a:r>
            <a:r>
              <a:rPr lang="en-GB" sz="3200" dirty="0" smtClean="0">
                <a:cs typeface="Calibri" pitchFamily="34" charset="0"/>
              </a:rPr>
              <a:t>everywhere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3000" dirty="0" smtClean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Found </a:t>
            </a:r>
            <a:r>
              <a:rPr lang="en-GB" sz="2400" dirty="0">
                <a:cs typeface="Calibri" pitchFamily="34" charset="0"/>
              </a:rPr>
              <a:t>widespread in </a:t>
            </a:r>
            <a:r>
              <a:rPr lang="en-GB" sz="2400" dirty="0" smtClean="0">
                <a:cs typeface="Calibri" pitchFamily="34" charset="0"/>
              </a:rPr>
              <a:t>nature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GB" sz="2900" dirty="0">
              <a:solidFill>
                <a:prstClr val="black"/>
              </a:solidFill>
              <a:cs typeface="Calibri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900" dirty="0" smtClean="0">
                <a:solidFill>
                  <a:prstClr val="black"/>
                </a:solidFill>
                <a:cs typeface="Calibri" pitchFamily="34" charset="0"/>
              </a:rPr>
              <a:t> 85 </a:t>
            </a:r>
            <a:r>
              <a:rPr lang="en-GB" sz="2900" dirty="0">
                <a:solidFill>
                  <a:prstClr val="black"/>
                </a:solidFill>
                <a:cs typeface="Calibri" pitchFamily="34" charset="0"/>
              </a:rPr>
              <a:t>% pantothenic acid in foods is as Coenzyme A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Hydrolysed during </a:t>
            </a:r>
            <a:r>
              <a:rPr lang="en-GB" sz="2400" dirty="0" smtClean="0">
                <a:cs typeface="Calibri" pitchFamily="34" charset="0"/>
              </a:rPr>
              <a:t>digestion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GB" sz="2400" dirty="0">
              <a:solidFill>
                <a:prstClr val="black"/>
              </a:solidFill>
              <a:cs typeface="Calibri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900" dirty="0" smtClean="0">
                <a:solidFill>
                  <a:prstClr val="black"/>
                </a:solidFill>
                <a:cs typeface="Calibri" pitchFamily="34" charset="0"/>
              </a:rPr>
              <a:t> Key </a:t>
            </a:r>
            <a:r>
              <a:rPr lang="en-GB" sz="2900" dirty="0">
                <a:solidFill>
                  <a:prstClr val="black"/>
                </a:solidFill>
                <a:cs typeface="Calibri" pitchFamily="34" charset="0"/>
              </a:rPr>
              <a:t>function is as part of Co-enzyme A and Acyl Carrier protein e.g.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First </a:t>
            </a:r>
            <a:r>
              <a:rPr lang="en-GB" sz="2400" dirty="0">
                <a:cs typeface="Calibri" pitchFamily="34" charset="0"/>
              </a:rPr>
              <a:t>step in TCA Cycle (transfer of acetyl group to oxaloacetate)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Beta-oxidation </a:t>
            </a:r>
            <a:r>
              <a:rPr lang="en-GB" sz="2400" dirty="0">
                <a:cs typeface="Calibri" pitchFamily="34" charset="0"/>
              </a:rPr>
              <a:t>of fatty acids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sz="3200" dirty="0" smtClean="0">
              <a:cs typeface="Calibri" pitchFamily="34" charset="0"/>
            </a:endParaRPr>
          </a:p>
          <a:p>
            <a:pPr marL="521208" indent="-4572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sz="3200" dirty="0" smtClean="0">
              <a:cs typeface="Calibri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49225"/>
            <a:ext cx="1951038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752600"/>
            <a:ext cx="13049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" y="1484784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94928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 Deficiency has not been reported</a:t>
            </a:r>
          </a:p>
        </p:txBody>
      </p:sp>
    </p:spTree>
    <p:extLst>
      <p:ext uri="{BB962C8B-B14F-4D97-AF65-F5344CB8AC3E}">
        <p14:creationId xmlns:p14="http://schemas.microsoft.com/office/powerpoint/2010/main" val="27236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65100" y="3084513"/>
            <a:ext cx="800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Pyruvate + Coenzyme A + NAD	      	     Acetyl-CoA  +	NADH  +	CO2</a:t>
            </a:r>
          </a:p>
          <a:p>
            <a:endParaRPr lang="en-GB" altLang="en-US" sz="20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51238" y="3248025"/>
            <a:ext cx="1439862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3521075" y="3487738"/>
            <a:ext cx="65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TPP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188" y="2136775"/>
            <a:ext cx="1231900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Pantothenic </a:t>
            </a:r>
          </a:p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6538" y="2476500"/>
            <a:ext cx="701675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Niacin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0575" y="4175125"/>
            <a:ext cx="852488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 err="1">
                <a:latin typeface="Calibri" pitchFamily="34" charset="0"/>
                <a:cs typeface="Calibri" pitchFamily="34" charset="0"/>
              </a:rPr>
              <a:t>Thiamin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5500" y="4219575"/>
            <a:ext cx="1009650" cy="338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Riboflavin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1488" y="3757613"/>
            <a:ext cx="1231900" cy="58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Pantothenic </a:t>
            </a:r>
          </a:p>
          <a:p>
            <a:pPr algn="ctr"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Acid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2506663"/>
            <a:ext cx="703263" cy="338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Niacin</a:t>
            </a:r>
          </a:p>
        </p:txBody>
      </p:sp>
      <p:sp>
        <p:nvSpPr>
          <p:cNvPr id="53259" name="TextBox 11"/>
          <p:cNvSpPr txBox="1">
            <a:spLocks noChangeArrowheads="1"/>
          </p:cNvSpPr>
          <p:nvPr/>
        </p:nvSpPr>
        <p:spPr bwMode="auto">
          <a:xfrm>
            <a:off x="4352925" y="3489325"/>
            <a:ext cx="67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>
                <a:latin typeface="Calibri" pitchFamily="34" charset="0"/>
                <a:ea typeface="Calibri" pitchFamily="34" charset="0"/>
                <a:cs typeface="Calibri" pitchFamily="34" charset="0"/>
              </a:rPr>
              <a:t>FAD</a:t>
            </a:r>
          </a:p>
        </p:txBody>
      </p:sp>
      <p:sp>
        <p:nvSpPr>
          <p:cNvPr id="13" name="Up Arrow 12"/>
          <p:cNvSpPr/>
          <p:nvPr/>
        </p:nvSpPr>
        <p:spPr>
          <a:xfrm>
            <a:off x="2239963" y="3462338"/>
            <a:ext cx="234950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3730625" y="3890963"/>
            <a:ext cx="233363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635500" y="3856038"/>
            <a:ext cx="233363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113088" y="2925763"/>
            <a:ext cx="242887" cy="222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5549900" y="2957513"/>
            <a:ext cx="244475" cy="222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6945313" y="2957513"/>
            <a:ext cx="244475" cy="220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cs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7504" y="620688"/>
            <a:ext cx="8229600" cy="1398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B Vitamins and their role in metabolism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3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050" y="1214438"/>
            <a:ext cx="7543800" cy="25939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000" dirty="0" err="1"/>
              <a:t>F</a:t>
            </a:r>
            <a:r>
              <a:rPr lang="en-GB" sz="6000" dirty="0" err="1" smtClean="0"/>
              <a:t>olate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80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772400" cy="866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Naming of Vitamins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27200"/>
            <a:ext cx="7769225" cy="434203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 smtClean="0">
                <a:latin typeface="Calibri Light" panose="020F0302020204030204" pitchFamily="34" charset="0"/>
                <a:cs typeface="Calibri" pitchFamily="34" charset="0"/>
              </a:rPr>
              <a:t>Started logically…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en-GB" sz="120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b="0" dirty="0" smtClean="0">
                <a:latin typeface="Calibri Light" panose="020F0302020204030204" pitchFamily="34" charset="0"/>
                <a:cs typeface="Calibri" pitchFamily="34" charset="0"/>
              </a:rPr>
              <a:t>1900s -2 factors in milk found to be essential for growth</a:t>
            </a:r>
          </a:p>
          <a:p>
            <a:pPr marL="11430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GB" sz="2800" dirty="0">
                <a:latin typeface="Calibri Light" panose="020F0302020204030204" pitchFamily="34" charset="0"/>
                <a:cs typeface="Calibri" pitchFamily="34" charset="0"/>
              </a:rPr>
              <a:t>	</a:t>
            </a:r>
            <a:r>
              <a:rPr lang="en-GB" sz="2800" b="0" dirty="0" smtClean="0">
                <a:latin typeface="Calibri Light" panose="020F0302020204030204" pitchFamily="34" charset="0"/>
                <a:cs typeface="Calibri" pitchFamily="34" charset="0"/>
              </a:rPr>
              <a:t>1) Fat Soluble -Factor A (cream)</a:t>
            </a:r>
          </a:p>
          <a:p>
            <a:pPr marL="11430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GB" sz="2800" dirty="0">
                <a:latin typeface="Calibri Light" panose="020F0302020204030204" pitchFamily="34" charset="0"/>
                <a:cs typeface="Calibri" pitchFamily="34" charset="0"/>
              </a:rPr>
              <a:t>	</a:t>
            </a:r>
            <a:r>
              <a:rPr lang="en-GB" sz="2800" b="0" dirty="0" smtClean="0">
                <a:latin typeface="Calibri Light" panose="020F0302020204030204" pitchFamily="34" charset="0"/>
                <a:cs typeface="Calibri" pitchFamily="34" charset="0"/>
              </a:rPr>
              <a:t>2) Water Soluble -Factor B (milk)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800" b="0" dirty="0" smtClean="0">
              <a:latin typeface="Calibri Light" panose="020F0302020204030204" pitchFamily="34" charset="0"/>
              <a:cs typeface="Calibri" pitchFamily="34" charset="0"/>
            </a:endParaRP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 b="0" dirty="0" smtClean="0">
                <a:latin typeface="Calibri Light" panose="020F0302020204030204" pitchFamily="34" charset="0"/>
                <a:cs typeface="Calibri" pitchFamily="34" charset="0"/>
              </a:rPr>
              <a:t>Factor B identified as an amine</a:t>
            </a:r>
          </a:p>
          <a:p>
            <a:pPr marL="681228" lvl="1" indent="-342900"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Vital amines = vitamins</a:t>
            </a:r>
          </a:p>
          <a:p>
            <a:pPr marL="681228" lvl="1" indent="-342900"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Vitamin B found to be more than one compound-B1,B2 </a:t>
            </a:r>
            <a:r>
              <a:rPr lang="en-GB" sz="2400" dirty="0" err="1" smtClean="0">
                <a:solidFill>
                  <a:schemeClr val="tx1">
                    <a:tint val="85000"/>
                  </a:schemeClr>
                </a:solidFill>
                <a:latin typeface="Calibri Light" panose="020F0302020204030204" pitchFamily="34" charset="0"/>
                <a:cs typeface="Calibri" pitchFamily="34" charset="0"/>
              </a:rPr>
              <a:t>etc</a:t>
            </a:r>
            <a:endParaRPr lang="en-GB" sz="2400" dirty="0" smtClean="0">
              <a:solidFill>
                <a:schemeClr val="tx1">
                  <a:tint val="85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  <a:p>
            <a:pPr marL="521208" lvl="1" fontAlgn="auto">
              <a:lnSpc>
                <a:spcPct val="12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v"/>
              <a:defRPr/>
            </a:pPr>
            <a:endParaRPr lang="en-GB" sz="2400" dirty="0" smtClean="0">
              <a:solidFill>
                <a:schemeClr val="tx1">
                  <a:tint val="85000"/>
                </a:schemeClr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  <p:pic>
        <p:nvPicPr>
          <p:cNvPr id="11268" name="Picture 5" descr="http://www.varbak.com/images/bottle-of-milk-in-the-nb14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69875"/>
            <a:ext cx="10652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olate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7510462" cy="52514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2400" dirty="0" err="1" smtClean="0">
                <a:cs typeface="Calibri" pitchFamily="34" charset="0"/>
              </a:rPr>
              <a:t>Folate</a:t>
            </a:r>
            <a:r>
              <a:rPr lang="en-GB" sz="2400" dirty="0" smtClean="0">
                <a:cs typeface="Calibri" pitchFamily="34" charset="0"/>
              </a:rPr>
              <a:t> or  Folic acid?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Folic Acid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Synthetic form of </a:t>
            </a:r>
            <a:r>
              <a:rPr lang="en-GB" sz="2400" dirty="0" err="1" smtClean="0">
                <a:cs typeface="Calibri" pitchFamily="34" charset="0"/>
              </a:rPr>
              <a:t>folate</a:t>
            </a:r>
            <a:endParaRPr lang="en-GB" sz="2400" dirty="0" smtClean="0">
              <a:cs typeface="Calibri" pitchFamily="34" charset="0"/>
            </a:endParaRP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Dietary supplements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Folate</a:t>
            </a:r>
            <a:endParaRPr lang="en-GB" sz="2400" dirty="0" smtClean="0">
              <a:cs typeface="Calibri" pitchFamily="34" charset="0"/>
            </a:endParaRP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Occurs naturally in foods</a:t>
            </a:r>
          </a:p>
          <a:p>
            <a:pPr marL="11430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GB" sz="2400" dirty="0">
              <a:cs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Raw foods are higher in </a:t>
            </a:r>
            <a:r>
              <a:rPr lang="en-GB" sz="2400" dirty="0" err="1" smtClean="0">
                <a:cs typeface="Calibri" pitchFamily="34" charset="0"/>
              </a:rPr>
              <a:t>folate</a:t>
            </a:r>
            <a:r>
              <a:rPr lang="en-GB" sz="2400" dirty="0" smtClean="0">
                <a:cs typeface="Calibri" pitchFamily="34" charset="0"/>
              </a:rPr>
              <a:t> than cooked foods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>
              <a:cs typeface="Calibri" pitchFamily="34" charset="0"/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>
              <a:cs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0"/>
            <a:ext cx="409892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solidFill>
                  <a:srgbClr val="528693"/>
                </a:solidFill>
                <a:latin typeface="+mn-lt"/>
              </a:rPr>
              <a:t>Folate</a:t>
            </a:r>
            <a:r>
              <a:rPr lang="en-GB" dirty="0" smtClean="0">
                <a:solidFill>
                  <a:srgbClr val="528693"/>
                </a:solidFill>
                <a:latin typeface="+mn-lt"/>
              </a:rPr>
              <a:t> Food Sources 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389063"/>
            <a:ext cx="3281363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389063"/>
            <a:ext cx="20224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7900" y="2695575"/>
            <a:ext cx="1995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Beans and legumes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350" y="3352800"/>
            <a:ext cx="23860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Green Leafy Vegetables</a:t>
            </a:r>
          </a:p>
        </p:txBody>
      </p:sp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500563"/>
            <a:ext cx="21621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350" y="6273800"/>
            <a:ext cx="2565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Oranges and orange juice</a:t>
            </a:r>
          </a:p>
        </p:txBody>
      </p:sp>
      <p:pic>
        <p:nvPicPr>
          <p:cNvPr id="645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6249988"/>
            <a:ext cx="1485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20859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444625"/>
            <a:ext cx="15240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2088" y="3065463"/>
            <a:ext cx="7842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Poultry</a:t>
            </a:r>
          </a:p>
        </p:txBody>
      </p:sp>
    </p:spTree>
    <p:extLst>
      <p:ext uri="{BB962C8B-B14F-4D97-AF65-F5344CB8AC3E}">
        <p14:creationId xmlns:p14="http://schemas.microsoft.com/office/powerpoint/2010/main" val="24241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olate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5800" y="1340768"/>
            <a:ext cx="7620000" cy="4800600"/>
          </a:xfrm>
        </p:spPr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Can occur in two different forms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400" dirty="0" err="1" smtClean="0">
                <a:ea typeface="Calibri" pitchFamily="34" charset="0"/>
                <a:cs typeface="Calibri" pitchFamily="34" charset="0"/>
              </a:rPr>
              <a:t>Monoglutamate</a:t>
            </a: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			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400" dirty="0" err="1" smtClean="0">
                <a:ea typeface="Calibri" pitchFamily="34" charset="0"/>
                <a:cs typeface="Calibri" pitchFamily="34" charset="0"/>
              </a:rPr>
              <a:t>Polyglutamate</a:t>
            </a:r>
            <a:endParaRPr lang="en-GB" altLang="en-US" sz="2400" dirty="0" smtClean="0">
              <a:ea typeface="Calibri" pitchFamily="34" charset="0"/>
              <a:cs typeface="Calibri" pitchFamily="34" charset="0"/>
            </a:endParaRPr>
          </a:p>
          <a:p>
            <a:pPr marL="411480" lvl="1" indent="0" eaLnBrk="1" hangingPunct="1">
              <a:buNone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(main form in foods)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724128" cy="49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528693"/>
                </a:solidFill>
                <a:latin typeface="+mn-lt"/>
              </a:rPr>
              <a:t>Dietary </a:t>
            </a:r>
            <a:r>
              <a:rPr lang="en-GB" dirty="0" err="1">
                <a:solidFill>
                  <a:srgbClr val="528693"/>
                </a:solidFill>
                <a:latin typeface="+mn-lt"/>
              </a:rPr>
              <a:t>F</a:t>
            </a:r>
            <a:r>
              <a:rPr lang="en-GB" dirty="0" err="1" smtClean="0">
                <a:solidFill>
                  <a:srgbClr val="528693"/>
                </a:solidFill>
                <a:latin typeface="+mn-lt"/>
              </a:rPr>
              <a:t>olate</a:t>
            </a:r>
            <a:r>
              <a:rPr lang="en-GB" dirty="0" smtClean="0">
                <a:solidFill>
                  <a:srgbClr val="528693"/>
                </a:solidFill>
                <a:latin typeface="+mn-lt"/>
              </a:rPr>
              <a:t> </a:t>
            </a:r>
            <a:r>
              <a:rPr lang="en-GB" dirty="0">
                <a:solidFill>
                  <a:srgbClr val="528693"/>
                </a:solidFill>
                <a:latin typeface="+mn-lt"/>
              </a:rPr>
              <a:t>E</a:t>
            </a:r>
            <a:r>
              <a:rPr lang="en-GB" dirty="0" smtClean="0">
                <a:solidFill>
                  <a:srgbClr val="528693"/>
                </a:solidFill>
                <a:latin typeface="+mn-lt"/>
              </a:rPr>
              <a:t>quivalents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239000" cy="371316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1 DFE = 1 </a:t>
            </a:r>
            <a:r>
              <a:rPr lang="en-GB" altLang="en-US" sz="2800" dirty="0" err="1" smtClean="0">
                <a:ea typeface="Calibri" pitchFamily="34" charset="0"/>
                <a:cs typeface="Calibri" pitchFamily="34" charset="0"/>
              </a:rPr>
              <a:t>ug</a:t>
            </a: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 food </a:t>
            </a:r>
            <a:r>
              <a:rPr lang="en-GB" altLang="en-US" sz="2800" dirty="0" err="1" smtClean="0">
                <a:ea typeface="Calibri" pitchFamily="34" charset="0"/>
                <a:cs typeface="Calibri" pitchFamily="34" charset="0"/>
              </a:rPr>
              <a:t>folate</a:t>
            </a: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= 0.6 </a:t>
            </a:r>
            <a:r>
              <a:rPr lang="en-GB" altLang="en-US" sz="2800" dirty="0" err="1" smtClean="0">
                <a:ea typeface="Calibri" pitchFamily="34" charset="0"/>
                <a:cs typeface="Calibri" pitchFamily="34" charset="0"/>
              </a:rPr>
              <a:t>ug</a:t>
            </a: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 folic acid in fortified foods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= 0.5 </a:t>
            </a:r>
            <a:r>
              <a:rPr lang="en-GB" altLang="en-US" sz="2800" dirty="0" err="1" smtClean="0">
                <a:ea typeface="Calibri" pitchFamily="34" charset="0"/>
                <a:cs typeface="Calibri" pitchFamily="34" charset="0"/>
              </a:rPr>
              <a:t>ug</a:t>
            </a: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 synthetic </a:t>
            </a:r>
            <a:r>
              <a:rPr lang="en-GB" altLang="en-US" sz="2800" dirty="0" err="1" smtClean="0">
                <a:ea typeface="Calibri" pitchFamily="34" charset="0"/>
                <a:cs typeface="Calibri" pitchFamily="34" charset="0"/>
              </a:rPr>
              <a:t>folate</a:t>
            </a:r>
            <a:r>
              <a:rPr lang="en-GB" altLang="en-US" sz="2800" dirty="0" smtClean="0">
                <a:ea typeface="Calibri" pitchFamily="34" charset="0"/>
                <a:cs typeface="Calibri" pitchFamily="34" charset="0"/>
              </a:rPr>
              <a:t> on empty stomach</a:t>
            </a:r>
          </a:p>
        </p:txBody>
      </p:sp>
    </p:spTree>
    <p:extLst>
      <p:ext uri="{BB962C8B-B14F-4D97-AF65-F5344CB8AC3E}">
        <p14:creationId xmlns:p14="http://schemas.microsoft.com/office/powerpoint/2010/main" val="16733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25558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Folate</a:t>
            </a: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 - Roles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949280"/>
            <a:ext cx="27564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</a:rPr>
              <a:t>Red blood cell formation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2223219" cy="126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3238" y="619125"/>
            <a:ext cx="29225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</a:rPr>
              <a:t>DNA synthesis (Purine and pyrimidine synthesis)</a:t>
            </a:r>
          </a:p>
        </p:txBody>
      </p:sp>
      <p:pic>
        <p:nvPicPr>
          <p:cNvPr id="675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1143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84"/>
            <a:ext cx="2163762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4509120"/>
            <a:ext cx="14222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n-lt"/>
              </a:rPr>
              <a:t>Cell division</a:t>
            </a:r>
          </a:p>
        </p:txBody>
      </p:sp>
      <p:pic>
        <p:nvPicPr>
          <p:cNvPr id="6759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1979513" cy="144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924944"/>
            <a:ext cx="268128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Calibri" pitchFamily="34" charset="0"/>
              </a:rPr>
              <a:t>Amino acid metabolism (Serine, glycine, methionine)</a:t>
            </a:r>
          </a:p>
        </p:txBody>
      </p:sp>
    </p:spTree>
    <p:extLst>
      <p:ext uri="{BB962C8B-B14F-4D97-AF65-F5344CB8AC3E}">
        <p14:creationId xmlns:p14="http://schemas.microsoft.com/office/powerpoint/2010/main" val="5947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0"/>
            <a:ext cx="8229600" cy="1400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 smtClean="0">
                <a:latin typeface="Calibri" pitchFamily="34" charset="0"/>
                <a:cs typeface="Calibri" pitchFamily="34" charset="0"/>
              </a:rPr>
              <a:t>Folate</a:t>
            </a:r>
            <a:r>
              <a:rPr lang="en-GB" sz="4100" dirty="0">
                <a:latin typeface="Calibri" pitchFamily="34" charset="0"/>
                <a:cs typeface="Calibri" pitchFamily="34" charset="0"/>
              </a:rPr>
              <a:t>/</a:t>
            </a:r>
            <a:r>
              <a:rPr lang="en-GB" sz="4100" dirty="0" smtClean="0">
                <a:latin typeface="Calibri" pitchFamily="34" charset="0"/>
                <a:cs typeface="Calibri" pitchFamily="34" charset="0"/>
              </a:rPr>
              <a:t>Methionine Cycle</a:t>
            </a:r>
            <a:endParaRPr lang="en-GB" sz="4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346200"/>
            <a:ext cx="9091612" cy="55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8732"/>
            <a:ext cx="72390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Folate</a:t>
            </a:r>
            <a:r>
              <a:rPr lang="en-GB" sz="41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/Methionine cycles</a:t>
            </a:r>
            <a:endParaRPr lang="en-GB" sz="41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7627938" cy="5657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Central role in cell metabolism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Complex interplay between a number of different nutrients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Vitamin B12,</a:t>
            </a:r>
            <a:r>
              <a:rPr lang="en-GB" sz="2400" dirty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Vitamin B6, </a:t>
            </a:r>
            <a:r>
              <a:rPr lang="en-GB" sz="2400" dirty="0" err="1" smtClean="0">
                <a:cs typeface="Calibri" pitchFamily="34" charset="0"/>
              </a:rPr>
              <a:t>Folate</a:t>
            </a:r>
            <a:r>
              <a:rPr lang="en-GB" sz="2400" dirty="0" smtClean="0">
                <a:cs typeface="Calibri" pitchFamily="34" charset="0"/>
              </a:rPr>
              <a:t>,</a:t>
            </a:r>
            <a:r>
              <a:rPr lang="en-GB" sz="2400" dirty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Methionine,</a:t>
            </a:r>
            <a:r>
              <a:rPr lang="en-GB" sz="2400" dirty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Choline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GB" dirty="0" smtClean="0">
              <a:cs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Transfer of 1 carbon units (CH3) supplied from the diet to a number of biosynthetic reactions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Methylation reactions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Synthesis of purines and </a:t>
            </a:r>
            <a:r>
              <a:rPr lang="en-GB" sz="2400" dirty="0" err="1" smtClean="0">
                <a:cs typeface="Calibri" pitchFamily="34" charset="0"/>
              </a:rPr>
              <a:t>pyrimidines</a:t>
            </a:r>
            <a:endParaRPr lang="en-GB" sz="2400" dirty="0" smtClean="0">
              <a:cs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Regulate </a:t>
            </a:r>
            <a:r>
              <a:rPr lang="en-GB" sz="2400" dirty="0" err="1" smtClean="0">
                <a:cs typeface="Calibri" pitchFamily="34" charset="0"/>
              </a:rPr>
              <a:t>homocysteine</a:t>
            </a:r>
            <a:r>
              <a:rPr lang="en-GB" sz="2400" dirty="0" smtClean="0">
                <a:cs typeface="Calibri" pitchFamily="34" charset="0"/>
              </a:rPr>
              <a:t> levels</a:t>
            </a:r>
          </a:p>
          <a:p>
            <a:pPr eaLnBrk="1" hangingPunct="1">
              <a:defRPr/>
            </a:pPr>
            <a:endParaRPr lang="en-GB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0318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4100" dirty="0" err="1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olate</a:t>
            </a: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4100" dirty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rap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125" y="1246188"/>
            <a:ext cx="4621907" cy="5232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Despite adequate </a:t>
            </a:r>
            <a:r>
              <a:rPr lang="en-GB" sz="2200" dirty="0" err="1">
                <a:latin typeface="Calibri" pitchFamily="34" charset="0"/>
                <a:cs typeface="Calibri" pitchFamily="34" charset="0"/>
              </a:rPr>
              <a:t>folate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, if B12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deficiency is present the 5m-THF is not able to release methyl groups</a:t>
            </a:r>
          </a:p>
          <a:p>
            <a:pPr marL="800100" lvl="1" indent="-34290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Cycles are ‘blocked’</a:t>
            </a:r>
          </a:p>
          <a:p>
            <a:pPr marL="342900" indent="-342900">
              <a:buClr>
                <a:schemeClr val="accent4"/>
              </a:buClr>
              <a:buFont typeface="Wingdings" charset="2"/>
              <a:buChar char="§"/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Insufficient synthesis of purines and pyrimidine's for DNA synthesis</a:t>
            </a:r>
          </a:p>
          <a:p>
            <a:pPr marL="800100" lvl="1" indent="-342900">
              <a:buClr>
                <a:schemeClr val="accent4"/>
              </a:buClr>
              <a:buFont typeface="Wingdings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Affects quickly dividing cells</a:t>
            </a:r>
          </a:p>
          <a:p>
            <a:pPr lvl="1">
              <a:buClr>
                <a:schemeClr val="tx2"/>
              </a:buClr>
              <a:defRPr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§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Difficult to distinguish between B12 deficiency and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folate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deficiency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730375"/>
            <a:ext cx="44497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Megaloblastic</a:t>
            </a: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 Anaemia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628775"/>
            <a:ext cx="6923088" cy="5229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Due to either B12 or </a:t>
            </a:r>
            <a:r>
              <a:rPr lang="en-GB" sz="2400" dirty="0" err="1" smtClean="0">
                <a:cs typeface="Calibri" pitchFamily="34" charset="0"/>
              </a:rPr>
              <a:t>folate</a:t>
            </a:r>
            <a:r>
              <a:rPr lang="en-GB" sz="2400" dirty="0" smtClean="0">
                <a:cs typeface="Calibri" pitchFamily="34" charset="0"/>
              </a:rPr>
              <a:t> deficiency</a:t>
            </a:r>
          </a:p>
          <a:p>
            <a:pPr marL="521208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Rapidly dividing cells are most affected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Bone marrow cells that form RBCs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Intestinal mucosal cells</a:t>
            </a:r>
          </a:p>
          <a:p>
            <a:pPr marL="521208" indent="-4572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Pernicious </a:t>
            </a:r>
            <a:r>
              <a:rPr lang="en-GB" sz="2400" dirty="0" smtClean="0">
                <a:cs typeface="Calibri" pitchFamily="34" charset="0"/>
              </a:rPr>
              <a:t>anaemia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Bone </a:t>
            </a:r>
            <a:r>
              <a:rPr lang="en-GB" sz="2400" dirty="0">
                <a:cs typeface="Calibri" pitchFamily="34" charset="0"/>
              </a:rPr>
              <a:t>marrow cells become abnormally large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err="1" smtClean="0">
                <a:cs typeface="Calibri" pitchFamily="34" charset="0"/>
              </a:rPr>
              <a:t>Megaloblastic</a:t>
            </a:r>
            <a:r>
              <a:rPr lang="en-GB" sz="2400" dirty="0" smtClean="0">
                <a:cs typeface="Calibri" pitchFamily="34" charset="0"/>
              </a:rPr>
              <a:t> RBCs (immature and abnormally large – excessive haemoglobin)</a:t>
            </a:r>
            <a:endParaRPr lang="en-GB" sz="2400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279650"/>
            <a:ext cx="223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Box 3"/>
          <p:cNvSpPr txBox="1">
            <a:spLocks noChangeArrowheads="1"/>
          </p:cNvSpPr>
          <p:nvPr/>
        </p:nvSpPr>
        <p:spPr bwMode="auto">
          <a:xfrm>
            <a:off x="6997700" y="4449763"/>
            <a:ext cx="1801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800">
                <a:latin typeface="Calibri" pitchFamily="34" charset="0"/>
                <a:ea typeface="Calibri" pitchFamily="34" charset="0"/>
                <a:cs typeface="Calibri" pitchFamily="34" charset="0"/>
              </a:rPr>
              <a:t>www.Healthreply.com</a:t>
            </a:r>
          </a:p>
        </p:txBody>
      </p:sp>
    </p:spTree>
    <p:extLst>
      <p:ext uri="{BB962C8B-B14F-4D97-AF65-F5344CB8AC3E}">
        <p14:creationId xmlns:p14="http://schemas.microsoft.com/office/powerpoint/2010/main" val="3169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solidFill>
                  <a:srgbClr val="528693"/>
                </a:solidFill>
                <a:latin typeface="+mn-lt"/>
              </a:rPr>
              <a:t>Folate</a:t>
            </a:r>
            <a:r>
              <a:rPr lang="en-GB" dirty="0" smtClean="0">
                <a:solidFill>
                  <a:srgbClr val="528693"/>
                </a:solidFill>
                <a:latin typeface="+mn-lt"/>
              </a:rPr>
              <a:t> and Pregnancy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60351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93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6647" y="520860"/>
          <a:ext cx="7239000" cy="18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riped Right Arrow 6"/>
          <p:cNvSpPr/>
          <p:nvPr/>
        </p:nvSpPr>
        <p:spPr>
          <a:xfrm rot="16200000">
            <a:off x="4324351" y="895350"/>
            <a:ext cx="298450" cy="3079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Striped Right Arrow 7"/>
          <p:cNvSpPr/>
          <p:nvPr/>
        </p:nvSpPr>
        <p:spPr>
          <a:xfrm rot="5400000">
            <a:off x="7247732" y="1664494"/>
            <a:ext cx="298450" cy="3063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Striped Right Arrow 8"/>
          <p:cNvSpPr/>
          <p:nvPr/>
        </p:nvSpPr>
        <p:spPr>
          <a:xfrm rot="5400000">
            <a:off x="5064919" y="1664494"/>
            <a:ext cx="298450" cy="3063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5776913" y="903287"/>
            <a:ext cx="298450" cy="3079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51300" y="623888"/>
            <a:ext cx="974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Fatty Acid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67263" y="1990725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B2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(Riboflavin)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0388" y="622300"/>
            <a:ext cx="571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Biotin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96100" y="2082800"/>
            <a:ext cx="100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‘Koagulation’</a:t>
            </a:r>
          </a:p>
        </p:txBody>
      </p:sp>
      <p:sp>
        <p:nvSpPr>
          <p:cNvPr id="16" name="Striped Right Arrow 15"/>
          <p:cNvSpPr/>
          <p:nvPr/>
        </p:nvSpPr>
        <p:spPr>
          <a:xfrm rot="5400000">
            <a:off x="1166019" y="2024856"/>
            <a:ext cx="971550" cy="3063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7" name="Diagram 16"/>
          <p:cNvGraphicFramePr/>
          <p:nvPr/>
        </p:nvGraphicFramePr>
        <p:xfrm>
          <a:off x="194839" y="4178471"/>
          <a:ext cx="7712598" cy="123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5575" y="4040188"/>
            <a:ext cx="70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Thiamin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4388" y="5267325"/>
            <a:ext cx="801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Riboflavin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60500" y="4051300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Niacin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65325" y="5243513"/>
            <a:ext cx="92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Adenine 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(DNA base)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92388" y="3924300"/>
            <a:ext cx="96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Pantothenic 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Acid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92463" y="5199063"/>
            <a:ext cx="1049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Pyridoxine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Pyridoxal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Pyridoxamine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56063" y="4027488"/>
            <a:ext cx="571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Biotin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59300" y="5232400"/>
            <a:ext cx="881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Adenosine 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Mono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phosphate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0" y="4029075"/>
            <a:ext cx="571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Folate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72150" y="5256213"/>
            <a:ext cx="109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Para-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aminobenzoic </a:t>
            </a:r>
          </a:p>
          <a:p>
            <a:pPr algn="ctr"/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acid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18250" y="3878263"/>
            <a:ext cx="101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Pteryl-hepta </a:t>
            </a:r>
          </a:p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glutamic acid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43763" y="5289550"/>
            <a:ext cx="862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Cobalamin</a:t>
            </a:r>
          </a:p>
        </p:txBody>
      </p:sp>
      <p:cxnSp>
        <p:nvCxnSpPr>
          <p:cNvPr id="31" name="Straight Arrow Connector 30"/>
          <p:cNvCxnSpPr>
            <a:endCxn id="19" idx="0"/>
          </p:cNvCxnSpPr>
          <p:nvPr/>
        </p:nvCxnSpPr>
        <p:spPr>
          <a:xfrm>
            <a:off x="1216025" y="4976813"/>
            <a:ext cx="0" cy="290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86013" y="4965700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21100" y="4965700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99038" y="4965700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03963" y="4941888"/>
            <a:ext cx="0" cy="290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559675" y="498475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98475" y="4305300"/>
            <a:ext cx="0" cy="382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795463" y="426561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076575" y="4305300"/>
            <a:ext cx="0" cy="382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341813" y="4305300"/>
            <a:ext cx="0" cy="382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640388" y="4265613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916738" y="4305300"/>
            <a:ext cx="0" cy="382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379663" y="5705475"/>
            <a:ext cx="0" cy="417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ross 45"/>
          <p:cNvSpPr/>
          <p:nvPr/>
        </p:nvSpPr>
        <p:spPr>
          <a:xfrm rot="2770539">
            <a:off x="2139156" y="6225382"/>
            <a:ext cx="481013" cy="4635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99038" y="5845175"/>
            <a:ext cx="0" cy="417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ross 47"/>
          <p:cNvSpPr/>
          <p:nvPr/>
        </p:nvSpPr>
        <p:spPr>
          <a:xfrm rot="2770539">
            <a:off x="4758531" y="6365082"/>
            <a:ext cx="481013" cy="4635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303963" y="5845175"/>
            <a:ext cx="0" cy="417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ross 49"/>
          <p:cNvSpPr/>
          <p:nvPr/>
        </p:nvSpPr>
        <p:spPr>
          <a:xfrm rot="2770539">
            <a:off x="6062662" y="6365876"/>
            <a:ext cx="481013" cy="46196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6831013" y="3589338"/>
            <a:ext cx="0" cy="334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ross 51"/>
          <p:cNvSpPr/>
          <p:nvPr/>
        </p:nvSpPr>
        <p:spPr>
          <a:xfrm rot="18814136">
            <a:off x="6655594" y="3223419"/>
            <a:ext cx="350838" cy="3365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8" name="Curved Connector 57"/>
          <p:cNvCxnSpPr>
            <a:endCxn id="26" idx="0"/>
          </p:cNvCxnSpPr>
          <p:nvPr/>
        </p:nvCxnSpPr>
        <p:spPr>
          <a:xfrm rot="10800000" flipV="1">
            <a:off x="5619750" y="3336925"/>
            <a:ext cx="925513" cy="6921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41288" y="2760663"/>
            <a:ext cx="14446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 Vitamins?</a:t>
            </a:r>
          </a:p>
        </p:txBody>
      </p:sp>
      <p:sp>
        <p:nvSpPr>
          <p:cNvPr id="12335" name="TextBox 61"/>
          <p:cNvSpPr txBox="1">
            <a:spLocks noChangeArrowheads="1"/>
          </p:cNvSpPr>
          <p:nvPr/>
        </p:nvSpPr>
        <p:spPr bwMode="auto">
          <a:xfrm>
            <a:off x="173038" y="612775"/>
            <a:ext cx="112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Vitamins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20763" y="3333750"/>
            <a:ext cx="1477962" cy="56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cs typeface="Calibri" pitchFamily="34" charset="0"/>
              </a:rPr>
              <a:t>Non-Essential:</a:t>
            </a:r>
          </a:p>
          <a:p>
            <a:pPr algn="ctr">
              <a:defRPr/>
            </a:pPr>
            <a:r>
              <a:rPr lang="en-GB" sz="1200" dirty="0">
                <a:cs typeface="Calibri" pitchFamily="34" charset="0"/>
              </a:rPr>
              <a:t>can be made from tryptophan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762125" y="3924300"/>
            <a:ext cx="0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2312988" y="1947863"/>
            <a:ext cx="1670050" cy="1062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cs typeface="Calibri" pitchFamily="34" charset="0"/>
              </a:rPr>
              <a:t>Non essential:</a:t>
            </a:r>
          </a:p>
          <a:p>
            <a:pPr algn="ctr">
              <a:defRPr/>
            </a:pPr>
            <a:r>
              <a:rPr lang="en-GB" sz="1200" dirty="0">
                <a:cs typeface="Calibri" pitchFamily="34" charset="0"/>
              </a:rPr>
              <a:t>Can be synthesised by the body (action of sunlight on the skin)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076575" y="1566863"/>
            <a:ext cx="0" cy="290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Graphic spid="17" grpId="0">
        <p:bldAsOne/>
      </p:bldGraphic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6" grpId="0" animBg="1"/>
      <p:bldP spid="48" grpId="0" animBg="1"/>
      <p:bldP spid="50" grpId="0" animBg="1"/>
      <p:bldP spid="52" grpId="0" animBg="1"/>
      <p:bldP spid="61" grpId="0"/>
      <p:bldP spid="63" grpId="0" animBg="1"/>
      <p:bldP spid="6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rgbClr val="528693"/>
                </a:solidFill>
                <a:latin typeface="+mn-lt"/>
              </a:rPr>
              <a:t>Folate</a:t>
            </a:r>
            <a:r>
              <a:rPr lang="en-GB" dirty="0" smtClean="0">
                <a:solidFill>
                  <a:srgbClr val="528693"/>
                </a:solidFill>
                <a:latin typeface="+mn-lt"/>
              </a:rPr>
              <a:t> and Pregnancy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266928" cy="5661248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Periconceptual</a:t>
            </a:r>
            <a:r>
              <a:rPr lang="en-GB" sz="2400" dirty="0" smtClean="0">
                <a:cs typeface="Calibri" pitchFamily="34" charset="0"/>
              </a:rPr>
              <a:t> supplementation 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Decrease incidence of neural tube defects in </a:t>
            </a:r>
            <a:r>
              <a:rPr lang="en-GB" sz="2400" dirty="0" err="1" smtClean="0">
                <a:cs typeface="Calibri" pitchFamily="34" charset="0"/>
              </a:rPr>
              <a:t>newborns</a:t>
            </a:r>
            <a:endParaRPr lang="en-GB" sz="2400" dirty="0" smtClean="0">
              <a:cs typeface="Calibri" pitchFamily="34" charset="0"/>
            </a:endParaRP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sz="2400" dirty="0" err="1" smtClean="0">
                <a:cs typeface="Calibri" pitchFamily="34" charset="0"/>
              </a:rPr>
              <a:t>Spina</a:t>
            </a:r>
            <a:r>
              <a:rPr lang="en-GB" sz="2400" dirty="0" smtClean="0">
                <a:cs typeface="Calibri" pitchFamily="34" charset="0"/>
              </a:rPr>
              <a:t> bifida and anencephaly  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Spine and nerve cells develop very early in pregnancy</a:t>
            </a:r>
          </a:p>
          <a:p>
            <a:pPr marL="114300" indent="0" eaLnBrk="1" hangingPunct="1">
              <a:buNone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Neural tube defect (NTD)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Opening in spinal cord or brain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GB" sz="2400" dirty="0" smtClean="0"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GB" sz="2400" dirty="0" smtClean="0">
              <a:cs typeface="Calibri" pitchFamily="34" charset="0"/>
            </a:endParaRPr>
          </a:p>
          <a:p>
            <a:pPr marL="411163" lvl="1" indent="0" eaLnBrk="1" hangingPunct="1">
              <a:buFont typeface="Arial" charset="0"/>
              <a:buNone/>
              <a:defRPr/>
            </a:pPr>
            <a:endParaRPr lang="en-GB" sz="2400" dirty="0" smtClean="0">
              <a:cs typeface="Calibri" pitchFamily="34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103438"/>
            <a:ext cx="2352675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7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5913" y="-204788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Folate</a:t>
            </a: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 and pregnancy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22238" y="1109663"/>
            <a:ext cx="8054975" cy="1052512"/>
          </a:xfrm>
        </p:spPr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GB" alt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dirty="0" err="1" smtClean="0">
                <a:ea typeface="Calibri" pitchFamily="34" charset="0"/>
                <a:cs typeface="Calibri" pitchFamily="34" charset="0"/>
              </a:rPr>
              <a:t>Periconceptual</a:t>
            </a:r>
            <a:r>
              <a:rPr lang="en-GB" altLang="en-US" dirty="0" smtClean="0">
                <a:ea typeface="Calibri" pitchFamily="34" charset="0"/>
                <a:cs typeface="Calibri" pitchFamily="34" charset="0"/>
              </a:rPr>
              <a:t> supplementation result in significant decrease in incidence of neural tube defects</a:t>
            </a:r>
          </a:p>
          <a:p>
            <a:pPr eaLnBrk="1" hangingPunct="1"/>
            <a:endParaRPr lang="en-GB" altLang="en-US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84" y="2242796"/>
            <a:ext cx="4161159" cy="462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5227"/>
            <a:ext cx="478619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2143125"/>
            <a:ext cx="8062913" cy="21732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000" dirty="0" smtClean="0"/>
              <a:t>Vitamin B12 </a:t>
            </a:r>
            <a:br>
              <a:rPr lang="en-GB" sz="6000" dirty="0" smtClean="0"/>
            </a:b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094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28693"/>
                </a:solidFill>
                <a:latin typeface="+mn-lt"/>
              </a:rPr>
              <a:t>Vitamin B12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Obtained only in foods from animal origin</a:t>
            </a:r>
          </a:p>
          <a:p>
            <a:pPr marL="114300" indent="0">
              <a:buFont typeface="Arial" charset="0"/>
              <a:buNone/>
              <a:defRPr/>
            </a:pPr>
            <a:endParaRPr lang="en-GB" dirty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2201863"/>
            <a:ext cx="2214562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622800"/>
            <a:ext cx="15240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78075"/>
            <a:ext cx="2671762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583113"/>
            <a:ext cx="23542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403725"/>
            <a:ext cx="2144712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788" y="4065588"/>
            <a:ext cx="5127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563" y="6245225"/>
            <a:ext cx="784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Poultry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38" y="5934075"/>
            <a:ext cx="8588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Egg Yolk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2263" y="3859213"/>
            <a:ext cx="682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Meat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313" y="6153150"/>
            <a:ext cx="9683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Shellfish</a:t>
            </a:r>
          </a:p>
        </p:txBody>
      </p:sp>
    </p:spTree>
    <p:extLst>
      <p:ext uri="{BB962C8B-B14F-4D97-AF65-F5344CB8AC3E}">
        <p14:creationId xmlns:p14="http://schemas.microsoft.com/office/powerpoint/2010/main" val="8950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28693"/>
                </a:solidFill>
                <a:latin typeface="+mn-lt"/>
              </a:rPr>
              <a:t>Vitamin B12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564063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Vegans at risk of deficiency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>
                <a:cs typeface="Calibri" pitchFamily="34" charset="0"/>
              </a:rPr>
              <a:t>Enterohepatic</a:t>
            </a:r>
            <a:r>
              <a:rPr lang="en-GB" sz="2400" dirty="0">
                <a:cs typeface="Calibri" pitchFamily="34" charset="0"/>
              </a:rPr>
              <a:t> circulation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B12 returns to the liver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 </a:t>
            </a:r>
            <a:r>
              <a:rPr lang="en-GB" sz="2400" dirty="0" smtClean="0">
                <a:cs typeface="Calibri" pitchFamily="34" charset="0"/>
              </a:rPr>
              <a:t>Secreted in bile</a:t>
            </a:r>
            <a:endParaRPr lang="en-GB" sz="2400" dirty="0">
              <a:cs typeface="Calibri" pitchFamily="34" charset="0"/>
            </a:endParaRPr>
          </a:p>
          <a:p>
            <a:pPr marL="114617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cs typeface="Calibri" pitchFamily="34" charset="0"/>
            </a:endParaRPr>
          </a:p>
          <a:p>
            <a:pPr marL="457517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 smtClean="0">
              <a:cs typeface="Calibri" pitchFamily="34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>
              <a:cs typeface="Calibri" pitchFamily="34" charset="0"/>
            </a:endParaRPr>
          </a:p>
          <a:p>
            <a:pPr marL="343217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 smtClean="0">
              <a:cs typeface="Calibri" pitchFamily="34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>
              <a:cs typeface="Calibri" pitchFamily="34" charset="0"/>
            </a:endParaRPr>
          </a:p>
          <a:p>
            <a:pPr marL="343217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>
              <a:cs typeface="Calibri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941513"/>
            <a:ext cx="4083050" cy="414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528693"/>
                </a:solidFill>
                <a:latin typeface="+mn-lt"/>
              </a:rPr>
              <a:t>Roles of Vitamin B12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69900" y="1844675"/>
            <a:ext cx="7239000" cy="4846638"/>
          </a:xfrm>
        </p:spPr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Co-enzyme in reactions involved in;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Folate</a:t>
            </a:r>
            <a:r>
              <a:rPr lang="en-GB" sz="2400" dirty="0" smtClean="0">
                <a:cs typeface="Calibri" pitchFamily="34" charset="0"/>
              </a:rPr>
              <a:t> methionine cycle (methionine </a:t>
            </a:r>
            <a:r>
              <a:rPr lang="en-GB" sz="2400" dirty="0" err="1" smtClean="0">
                <a:cs typeface="Calibri" pitchFamily="34" charset="0"/>
              </a:rPr>
              <a:t>synthetase</a:t>
            </a:r>
            <a:r>
              <a:rPr lang="en-GB" sz="2400" dirty="0" smtClean="0">
                <a:cs typeface="Calibri" pitchFamily="34" charset="0"/>
              </a:rPr>
              <a:t>)</a:t>
            </a:r>
          </a:p>
          <a:p>
            <a:pPr lvl="1" eaLnBrk="1" hangingPunct="1">
              <a:buFont typeface="Wingdings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marL="411163" lvl="1" indent="0" eaLnBrk="1" hangingPunct="1">
              <a:buFont typeface="Arial" charset="0"/>
              <a:buNone/>
              <a:defRPr/>
            </a:pPr>
            <a:r>
              <a:rPr lang="en-GB" sz="2400" dirty="0" smtClean="0">
                <a:cs typeface="Calibri" pitchFamily="34" charset="0"/>
              </a:rPr>
              <a:t>Methionine </a:t>
            </a:r>
            <a:r>
              <a:rPr lang="en-GB" sz="2400" dirty="0" err="1" smtClean="0">
                <a:cs typeface="Calibri" pitchFamily="34" charset="0"/>
              </a:rPr>
              <a:t>synthetase</a:t>
            </a:r>
            <a:endParaRPr lang="en-GB" sz="2400" dirty="0" smtClean="0">
              <a:cs typeface="Calibri" pitchFamily="34" charset="0"/>
            </a:endParaRPr>
          </a:p>
          <a:p>
            <a:pPr marL="776288" lvl="2" indent="0" eaLnBrk="1" hangingPunct="1">
              <a:buFont typeface="Arial" charset="0"/>
              <a:buNone/>
              <a:defRPr/>
            </a:pPr>
            <a:endParaRPr lang="en-GB" sz="2400" dirty="0" smtClean="0">
              <a:cs typeface="Calibri" pitchFamily="34" charset="0"/>
            </a:endParaRPr>
          </a:p>
          <a:p>
            <a:pPr marL="776288" lvl="2" indent="0" eaLnBrk="1" hangingPunct="1">
              <a:buFont typeface="Arial" charset="0"/>
              <a:buNone/>
              <a:defRPr/>
            </a:pPr>
            <a:r>
              <a:rPr lang="en-GB" sz="2400" dirty="0" err="1" smtClean="0">
                <a:cs typeface="Calibri" pitchFamily="34" charset="0"/>
              </a:rPr>
              <a:t>Homocysteine</a:t>
            </a:r>
            <a:r>
              <a:rPr lang="en-GB" sz="2400" dirty="0" smtClean="0">
                <a:cs typeface="Calibri" pitchFamily="34" charset="0"/>
              </a:rPr>
              <a:t> 		</a:t>
            </a:r>
            <a:r>
              <a:rPr lang="en-GB" sz="2400" dirty="0" smtClean="0">
                <a:cs typeface="Calibri" pitchFamily="34" charset="0"/>
                <a:sym typeface="Wingdings" pitchFamily="2" charset="2"/>
              </a:rPr>
              <a:t> Methionine</a:t>
            </a:r>
            <a:endParaRPr lang="en-GB" sz="2400" dirty="0" smtClean="0"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GB" dirty="0" smtClean="0">
              <a:cs typeface="Calibri" pitchFamily="34" charset="0"/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2771800" y="5013176"/>
            <a:ext cx="352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CH</a:t>
            </a:r>
            <a:r>
              <a:rPr lang="en-GB" altLang="en-US" sz="2000" baseline="-25000" dirty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GB" alt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B12	       B12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31840" y="4581128"/>
            <a:ext cx="1225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>
            <a:off x="3203848" y="4653136"/>
            <a:ext cx="1008063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22860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Vitamin B12 Deficiency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511300"/>
            <a:ext cx="7239000" cy="4846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Mainly </a:t>
            </a:r>
            <a:r>
              <a:rPr lang="en-GB" sz="2400" dirty="0">
                <a:cs typeface="Calibri" pitchFamily="34" charset="0"/>
              </a:rPr>
              <a:t>due to inadequate absorption rather than inadequate intake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sz="2400" dirty="0" smtClean="0"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sz="2400" dirty="0" smtClean="0">
              <a:cs typeface="Calibri" pitchFamily="34" charset="0"/>
            </a:endParaRPr>
          </a:p>
          <a:p>
            <a:pPr marL="628650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GB" sz="2400" dirty="0" smtClean="0">
                <a:cs typeface="Calibri" pitchFamily="34" charset="0"/>
              </a:rPr>
              <a:t>Pernicious anaemia (</a:t>
            </a:r>
            <a:r>
              <a:rPr lang="en-GB" sz="2400" dirty="0" err="1" smtClean="0">
                <a:cs typeface="Calibri" pitchFamily="34" charset="0"/>
              </a:rPr>
              <a:t>Megaloblastic</a:t>
            </a:r>
            <a:r>
              <a:rPr lang="en-GB" sz="2400" dirty="0" smtClean="0">
                <a:cs typeface="Calibri" pitchFamily="34" charset="0"/>
              </a:rPr>
              <a:t> Anaemia)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cs typeface="Calibri" pitchFamily="34" charset="0"/>
              </a:rPr>
              <a:t>Release of immature precursors of red blood cells into the bloodstream</a:t>
            </a:r>
          </a:p>
          <a:p>
            <a:pPr marL="411480" lvl="1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cs typeface="Calibri" pitchFamily="34" charset="0"/>
            </a:endParaRPr>
          </a:p>
          <a:p>
            <a:pPr marL="29210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GB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Font typeface="+mj-lt"/>
              <a:buAutoNum type="romanLcPeriod"/>
              <a:defRPr/>
            </a:pPr>
            <a:r>
              <a:rPr lang="en-GB" sz="2400" dirty="0" err="1">
                <a:cs typeface="Calibri" pitchFamily="34" charset="0"/>
              </a:rPr>
              <a:t>Demethylation</a:t>
            </a:r>
            <a:r>
              <a:rPr lang="en-GB" sz="2400" dirty="0">
                <a:cs typeface="Calibri" pitchFamily="34" charset="0"/>
              </a:rPr>
              <a:t> of nerves – progressive myopathy</a:t>
            </a:r>
          </a:p>
          <a:p>
            <a:pPr marL="754380" lvl="1" indent="-342900">
              <a:defRPr/>
            </a:pPr>
            <a:endParaRPr lang="en-GB" sz="2400" dirty="0" smtClean="0">
              <a:cs typeface="Calibri" pitchFamily="34" charset="0"/>
            </a:endParaRPr>
          </a:p>
          <a:p>
            <a:pPr marL="754380" lvl="1" indent="-342900">
              <a:defRPr/>
            </a:pPr>
            <a:endParaRPr lang="en-GB" sz="2400" dirty="0">
              <a:cs typeface="Calibri" pitchFamily="34" charset="0"/>
            </a:endParaRPr>
          </a:p>
          <a:p>
            <a:pPr marL="628967" indent="-514350">
              <a:buFont typeface="+mj-lt"/>
              <a:buAutoNum type="romanLcPeriod"/>
              <a:defRPr/>
            </a:pPr>
            <a:r>
              <a:rPr lang="en-GB" sz="2400" dirty="0">
                <a:cs typeface="Calibri" pitchFamily="34" charset="0"/>
              </a:rPr>
              <a:t>May induce </a:t>
            </a:r>
            <a:r>
              <a:rPr lang="en-GB" sz="2400" dirty="0" err="1">
                <a:cs typeface="Calibri" pitchFamily="34" charset="0"/>
              </a:rPr>
              <a:t>folate</a:t>
            </a:r>
            <a:r>
              <a:rPr lang="en-GB" sz="2400" dirty="0">
                <a:cs typeface="Calibri" pitchFamily="34" charset="0"/>
              </a:rPr>
              <a:t> deficiency (</a:t>
            </a:r>
            <a:r>
              <a:rPr lang="en-GB" sz="2400" dirty="0" err="1">
                <a:cs typeface="Calibri" pitchFamily="34" charset="0"/>
              </a:rPr>
              <a:t>folate</a:t>
            </a:r>
            <a:r>
              <a:rPr lang="en-GB" sz="2400" dirty="0">
                <a:cs typeface="Calibri" pitchFamily="34" charset="0"/>
              </a:rPr>
              <a:t> trap)</a:t>
            </a:r>
          </a:p>
          <a:p>
            <a:pPr marL="754380" lvl="1" indent="-342900">
              <a:defRPr/>
            </a:pPr>
            <a:r>
              <a:rPr lang="en-GB" sz="2400" dirty="0">
                <a:cs typeface="Calibri" pitchFamily="34" charset="0"/>
              </a:rPr>
              <a:t>Raised plasma </a:t>
            </a:r>
            <a:r>
              <a:rPr lang="en-GB" sz="2400" dirty="0" err="1">
                <a:cs typeface="Calibri" pitchFamily="34" charset="0"/>
              </a:rPr>
              <a:t>homocysteine</a:t>
            </a:r>
            <a:r>
              <a:rPr lang="en-GB" sz="2400" dirty="0">
                <a:cs typeface="Calibri" pitchFamily="34" charset="0"/>
              </a:rPr>
              <a:t> concentrations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74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Homocysteine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Sulfur</a:t>
            </a:r>
            <a:r>
              <a:rPr lang="en-GB" sz="2400" dirty="0" smtClean="0">
                <a:cs typeface="Calibri" pitchFamily="34" charset="0"/>
              </a:rPr>
              <a:t> containing amino acid</a:t>
            </a:r>
          </a:p>
          <a:p>
            <a:pPr marL="11430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High circulating plasma levels are associated with;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Increased incidence of stroke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Increased risk of CVD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Increased risk of dementia and Alzheimer's disease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Increased risk of chronic heart failure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Risk factor for occurrence of neural tube defects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sz="2400" dirty="0">
              <a:cs typeface="Calibri" pitchFamily="34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sz="24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550" y="1376363"/>
            <a:ext cx="7543800" cy="2593975"/>
          </a:xfrm>
        </p:spPr>
        <p:txBody>
          <a:bodyPr/>
          <a:lstStyle/>
          <a:p>
            <a:pPr algn="r">
              <a:defRPr/>
            </a:pPr>
            <a:r>
              <a:rPr lang="en-GB" dirty="0" smtClean="0">
                <a:solidFill>
                  <a:srgbClr val="528693"/>
                </a:solidFill>
                <a:latin typeface="+mn-lt"/>
              </a:rPr>
              <a:t>Vitamin B6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8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1112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Water </a:t>
            </a:r>
            <a:r>
              <a:rPr lang="en-GB" sz="4000" i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GB" sz="4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Lipid Soluble Vitamins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4283075"/>
            <a:ext cx="7446963" cy="241935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GB" sz="2400" b="1" dirty="0" smtClean="0">
                <a:latin typeface="Calibri Light" panose="020F0302020204030204" pitchFamily="34" charset="0"/>
                <a:cs typeface="Calibri" pitchFamily="34" charset="0"/>
              </a:rPr>
              <a:t>Solubility </a:t>
            </a:r>
            <a:r>
              <a:rPr lang="en-GB" sz="2400" b="1" dirty="0">
                <a:latin typeface="Calibri Light" panose="020F0302020204030204" pitchFamily="34" charset="0"/>
                <a:cs typeface="Calibri" pitchFamily="34" charset="0"/>
              </a:rPr>
              <a:t>influences: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000" b="0" dirty="0">
              <a:latin typeface="Calibri Light" panose="020F0302020204030204" pitchFamily="34" charset="0"/>
              <a:cs typeface="Calibri" pitchFamily="34" charset="0"/>
            </a:endParaRPr>
          </a:p>
          <a:p>
            <a:pPr marL="73152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latin typeface="Calibri Light" panose="020F0302020204030204" pitchFamily="34" charset="0"/>
                <a:cs typeface="Calibri" pitchFamily="34" charset="0"/>
              </a:rPr>
              <a:t>Mode of Action</a:t>
            </a:r>
          </a:p>
          <a:p>
            <a:pPr marL="73152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latin typeface="Calibri Light" panose="020F0302020204030204" pitchFamily="34" charset="0"/>
                <a:cs typeface="Calibri" pitchFamily="34" charset="0"/>
              </a:rPr>
              <a:t>Transport</a:t>
            </a:r>
          </a:p>
          <a:p>
            <a:pPr marL="73152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latin typeface="Calibri Light" panose="020F0302020204030204" pitchFamily="34" charset="0"/>
                <a:cs typeface="Calibri" pitchFamily="34" charset="0"/>
              </a:rPr>
              <a:t>Storage</a:t>
            </a:r>
          </a:p>
          <a:p>
            <a:pPr marL="73152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b="0" dirty="0">
                <a:latin typeface="Calibri Light" panose="020F0302020204030204" pitchFamily="34" charset="0"/>
                <a:cs typeface="Calibri" pitchFamily="34" charset="0"/>
              </a:rPr>
              <a:t>Toxicity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dirty="0" smtClean="0"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54113" y="183673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Lipid Soluble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Water Soluble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Vitamin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Vitamin C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Vitamin D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B Vitamins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Vitamin E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Vitamin K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9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528693"/>
                </a:solidFill>
                <a:latin typeface="+mn-lt"/>
              </a:rPr>
              <a:t>B6 Food Sources</a:t>
            </a:r>
            <a:endParaRPr lang="en-GB" dirty="0">
              <a:solidFill>
                <a:srgbClr val="528693"/>
              </a:solidFill>
              <a:latin typeface="+mn-lt"/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544638"/>
            <a:ext cx="19383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35113"/>
            <a:ext cx="235426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409950"/>
            <a:ext cx="1866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24263"/>
            <a:ext cx="1671638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544638"/>
            <a:ext cx="168592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260850"/>
            <a:ext cx="21812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0063"/>
            <a:ext cx="5127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Fish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3613" y="2903538"/>
            <a:ext cx="8048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Banana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8488" y="3001963"/>
            <a:ext cx="6270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Meat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2988" y="4748213"/>
            <a:ext cx="7334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Potato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1550" y="6302375"/>
            <a:ext cx="5730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Nuts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453063"/>
            <a:ext cx="546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Milk</a:t>
            </a:r>
          </a:p>
        </p:txBody>
      </p:sp>
      <p:pic>
        <p:nvPicPr>
          <p:cNvPr id="8398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4886325"/>
            <a:ext cx="2058988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5375" y="6302375"/>
            <a:ext cx="14414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3186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27000"/>
            <a:ext cx="8229600" cy="1400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Vitamin B6</a:t>
            </a:r>
            <a:endParaRPr lang="en-GB" sz="4100" dirty="0">
              <a:solidFill>
                <a:srgbClr val="5286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30338"/>
            <a:ext cx="82296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cs typeface="Calibri" pitchFamily="34" charset="0"/>
              </a:rPr>
              <a:t>Exists as several </a:t>
            </a:r>
            <a:r>
              <a:rPr lang="en-GB" b="1" u="sng" dirty="0" err="1">
                <a:cs typeface="Calibri" pitchFamily="34" charset="0"/>
              </a:rPr>
              <a:t>vitamers</a:t>
            </a:r>
            <a:endParaRPr lang="en-GB" b="1" u="sng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dirty="0">
              <a:cs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Pyridoxine </a:t>
            </a:r>
            <a:r>
              <a:rPr lang="en-GB" sz="2400" dirty="0">
                <a:cs typeface="Calibri" pitchFamily="34" charset="0"/>
              </a:rPr>
              <a:t>(alcohol form)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err="1" smtClean="0">
                <a:cs typeface="Calibri" pitchFamily="34" charset="0"/>
              </a:rPr>
              <a:t>Pyridoxamine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>
                <a:cs typeface="Calibri" pitchFamily="34" charset="0"/>
              </a:rPr>
              <a:t>(amine form)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err="1" smtClean="0">
                <a:cs typeface="Calibri" pitchFamily="34" charset="0"/>
              </a:rPr>
              <a:t>Pyridoxal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>
                <a:cs typeface="Calibri" pitchFamily="34" charset="0"/>
              </a:rPr>
              <a:t>(aldehyde form)</a:t>
            </a:r>
          </a:p>
          <a:p>
            <a:pPr marL="880110" lvl="1" indent="-3429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 err="1">
                <a:cs typeface="Calibri" pitchFamily="34" charset="0"/>
              </a:rPr>
              <a:t>Pyridoxal</a:t>
            </a:r>
            <a:r>
              <a:rPr lang="en-GB" sz="2400" dirty="0">
                <a:cs typeface="Calibri" pitchFamily="34" charset="0"/>
              </a:rPr>
              <a:t> Phosphate (PLP)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400" dirty="0">
                <a:cs typeface="Calibri" pitchFamily="34" charset="0"/>
              </a:rPr>
              <a:t>metabolically active form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dirty="0">
              <a:cs typeface="Calibri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133600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549275"/>
            <a:ext cx="208756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716338"/>
            <a:ext cx="211931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1588"/>
            <a:ext cx="43021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solidFill>
                  <a:srgbClr val="528693"/>
                </a:solidFill>
                <a:latin typeface="Calibri" pitchFamily="34" charset="0"/>
                <a:cs typeface="Calibri" pitchFamily="34" charset="0"/>
              </a:rPr>
              <a:t>Functions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7239000" cy="5332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</a:t>
            </a:r>
            <a:r>
              <a:rPr lang="en-GB" sz="3200" dirty="0" smtClean="0">
                <a:cs typeface="Calibri" pitchFamily="34" charset="0"/>
              </a:rPr>
              <a:t>Coenzyme</a:t>
            </a:r>
            <a:endParaRPr lang="en-GB" sz="2800" dirty="0" smtClean="0">
              <a:cs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800" dirty="0">
                <a:cs typeface="Calibri" pitchFamily="34" charset="0"/>
              </a:rPr>
              <a:t> </a:t>
            </a:r>
            <a:r>
              <a:rPr lang="en-GB" sz="3200" dirty="0" smtClean="0">
                <a:cs typeface="Calibri" pitchFamily="34" charset="0"/>
              </a:rPr>
              <a:t>Glycogen </a:t>
            </a:r>
            <a:r>
              <a:rPr lang="en-GB" sz="3200" dirty="0" err="1" smtClean="0">
                <a:cs typeface="Calibri" pitchFamily="34" charset="0"/>
              </a:rPr>
              <a:t>phosphorylase</a:t>
            </a:r>
            <a:endParaRPr lang="en-GB" sz="3200" dirty="0" smtClean="0">
              <a:cs typeface="Calibri" pitchFamily="34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Muscle and liver</a:t>
            </a:r>
          </a:p>
          <a:p>
            <a:pPr marL="880110" lvl="1" indent="-3429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sz="2800" dirty="0" smtClean="0">
              <a:cs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 </a:t>
            </a:r>
            <a:r>
              <a:rPr lang="en-GB" sz="3200" dirty="0" smtClean="0">
                <a:cs typeface="Calibri" pitchFamily="34" charset="0"/>
              </a:rPr>
              <a:t>Amino acid metabolism</a:t>
            </a:r>
          </a:p>
          <a:p>
            <a:pPr marL="1119505" lvl="2" indent="-3429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800" dirty="0" smtClean="0">
                <a:cs typeface="Calibri" pitchFamily="34" charset="0"/>
              </a:rPr>
              <a:t>Transamination reactions</a:t>
            </a:r>
          </a:p>
          <a:p>
            <a:pPr marL="1337627" lvl="3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Intermediate carrier for amino group</a:t>
            </a:r>
          </a:p>
          <a:p>
            <a:pPr marL="1337627" lvl="3" indent="-285750" eaLnBrk="1" fontAlgn="auto" hangingPunct="1">
              <a:spcAft>
                <a:spcPts val="0"/>
              </a:spcAft>
              <a:buClr>
                <a:schemeClr val="accent3"/>
              </a:buClr>
              <a:buFont typeface="Wingdings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Synthesis of non-essential amino acids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83" y="0"/>
            <a:ext cx="352742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err="1" smtClean="0">
                <a:solidFill>
                  <a:srgbClr val="528693"/>
                </a:solidFill>
                <a:latin typeface="Calibri" pitchFamily="34" charset="0"/>
              </a:rPr>
              <a:t>Transamination</a:t>
            </a:r>
            <a:endParaRPr lang="en-GB" sz="4100" dirty="0" smtClean="0">
              <a:solidFill>
                <a:srgbClr val="528693"/>
              </a:solidFill>
              <a:latin typeface="Calibri" pitchFamily="34" charset="0"/>
            </a:endParaRPr>
          </a:p>
        </p:txBody>
      </p:sp>
      <p:sp>
        <p:nvSpPr>
          <p:cNvPr id="169009" name="Text Box 49"/>
          <p:cNvSpPr txBox="1">
            <a:spLocks noChangeArrowheads="1"/>
          </p:cNvSpPr>
          <p:nvPr/>
        </p:nvSpPr>
        <p:spPr bwMode="auto">
          <a:xfrm>
            <a:off x="3784600" y="2246313"/>
            <a:ext cx="679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Calibri" pitchFamily="34" charset="0"/>
              </a:rPr>
              <a:t>+</a:t>
            </a:r>
            <a:endParaRPr lang="en-GB" altLang="en-US" sz="2800" baseline="-25000">
              <a:latin typeface="Calibri" pitchFamily="34" charset="0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88950" y="1430338"/>
            <a:ext cx="2925763" cy="2205037"/>
            <a:chOff x="610" y="953"/>
            <a:chExt cx="1843" cy="1389"/>
          </a:xfrm>
        </p:grpSpPr>
        <p:grpSp>
          <p:nvGrpSpPr>
            <p:cNvPr id="88152" name="Group 11"/>
            <p:cNvGrpSpPr>
              <a:grpSpLocks/>
            </p:cNvGrpSpPr>
            <p:nvPr/>
          </p:nvGrpSpPr>
          <p:grpSpPr bwMode="auto">
            <a:xfrm>
              <a:off x="1042" y="953"/>
              <a:ext cx="1411" cy="1132"/>
              <a:chOff x="1042" y="953"/>
              <a:chExt cx="1411" cy="1132"/>
            </a:xfrm>
          </p:grpSpPr>
          <p:sp>
            <p:nvSpPr>
              <p:cNvPr id="88163" name="Rectangle 12"/>
              <p:cNvSpPr>
                <a:spLocks noChangeArrowheads="1"/>
              </p:cNvSpPr>
              <p:nvPr/>
            </p:nvSpPr>
            <p:spPr bwMode="auto">
              <a:xfrm>
                <a:off x="1113" y="971"/>
                <a:ext cx="599" cy="180"/>
              </a:xfrm>
              <a:prstGeom prst="rect">
                <a:avLst/>
              </a:prstGeom>
              <a:solidFill>
                <a:srgbClr val="800000">
                  <a:alpha val="45097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88164" name="Group 13"/>
              <p:cNvGrpSpPr>
                <a:grpSpLocks/>
              </p:cNvGrpSpPr>
              <p:nvPr/>
            </p:nvGrpSpPr>
            <p:grpSpPr bwMode="auto">
              <a:xfrm>
                <a:off x="1042" y="953"/>
                <a:ext cx="1411" cy="1132"/>
                <a:chOff x="1042" y="953"/>
                <a:chExt cx="1411" cy="1132"/>
              </a:xfrm>
            </p:grpSpPr>
            <p:sp>
              <p:nvSpPr>
                <p:cNvPr id="88165" name="Rectangle 14"/>
                <p:cNvSpPr>
                  <a:spLocks noChangeArrowheads="1"/>
                </p:cNvSpPr>
                <p:nvPr/>
              </p:nvSpPr>
              <p:spPr bwMode="auto">
                <a:xfrm>
                  <a:off x="1241" y="1235"/>
                  <a:ext cx="331" cy="841"/>
                </a:xfrm>
                <a:prstGeom prst="rect">
                  <a:avLst/>
                </a:prstGeom>
                <a:solidFill>
                  <a:schemeClr val="folHlink">
                    <a:alpha val="45097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88166" name="Rectangle 15"/>
                <p:cNvSpPr>
                  <a:spLocks noChangeArrowheads="1"/>
                </p:cNvSpPr>
                <p:nvPr/>
              </p:nvSpPr>
              <p:spPr bwMode="auto">
                <a:xfrm>
                  <a:off x="1655" y="1235"/>
                  <a:ext cx="719" cy="841"/>
                </a:xfrm>
                <a:prstGeom prst="rect">
                  <a:avLst/>
                </a:prstGeom>
                <a:solidFill>
                  <a:schemeClr val="accent1">
                    <a:alpha val="45097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8816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58" y="1538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8816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12" y="1538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881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66" y="1873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8817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26" y="1803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8817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17" y="122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88172" name="Line 21"/>
                <p:cNvSpPr>
                  <a:spLocks noChangeShapeType="1"/>
                </p:cNvSpPr>
                <p:nvPr/>
              </p:nvSpPr>
              <p:spPr bwMode="auto">
                <a:xfrm>
                  <a:off x="1472" y="1644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3" name="Line 22"/>
                <p:cNvSpPr>
                  <a:spLocks noChangeShapeType="1"/>
                </p:cNvSpPr>
                <p:nvPr/>
              </p:nvSpPr>
              <p:spPr bwMode="auto">
                <a:xfrm>
                  <a:off x="1405" y="1714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4" name="Line 23"/>
                <p:cNvSpPr>
                  <a:spLocks noChangeShapeType="1"/>
                </p:cNvSpPr>
                <p:nvPr/>
              </p:nvSpPr>
              <p:spPr bwMode="auto">
                <a:xfrm>
                  <a:off x="1407" y="1138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5" name="Line 24"/>
                <p:cNvSpPr>
                  <a:spLocks noChangeShapeType="1"/>
                </p:cNvSpPr>
                <p:nvPr/>
              </p:nvSpPr>
              <p:spPr bwMode="auto">
                <a:xfrm>
                  <a:off x="1750" y="1393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6" name="Line 25"/>
                <p:cNvSpPr>
                  <a:spLocks noChangeShapeType="1"/>
                </p:cNvSpPr>
                <p:nvPr/>
              </p:nvSpPr>
              <p:spPr bwMode="auto">
                <a:xfrm>
                  <a:off x="1775" y="1392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7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6" y="1698"/>
                  <a:ext cx="141" cy="1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8" name="Line 27"/>
                <p:cNvSpPr>
                  <a:spLocks noChangeShapeType="1"/>
                </p:cNvSpPr>
                <p:nvPr/>
              </p:nvSpPr>
              <p:spPr bwMode="auto">
                <a:xfrm>
                  <a:off x="2029" y="1899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42" y="953"/>
                  <a:ext cx="7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R</a:t>
                  </a:r>
                  <a:r>
                    <a:rPr lang="en-GB" altLang="en-US" sz="1600" baseline="-25000">
                      <a:latin typeface="Calibri" pitchFamily="34" charset="0"/>
                    </a:rPr>
                    <a:t>1</a:t>
                  </a:r>
                  <a:r>
                    <a:rPr lang="en-GB" altLang="en-US" sz="1600">
                      <a:latin typeface="Calibri" pitchFamily="34" charset="0"/>
                    </a:rPr>
                    <a:t>-group</a:t>
                  </a:r>
                </a:p>
              </p:txBody>
            </p:sp>
            <p:sp>
              <p:nvSpPr>
                <p:cNvPr id="881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165" y="18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H</a:t>
                  </a:r>
                </a:p>
              </p:txBody>
            </p:sp>
          </p:grpSp>
        </p:grpSp>
        <p:grpSp>
          <p:nvGrpSpPr>
            <p:cNvPr id="88153" name="Group 108"/>
            <p:cNvGrpSpPr>
              <a:grpSpLocks/>
            </p:cNvGrpSpPr>
            <p:nvPr/>
          </p:nvGrpSpPr>
          <p:grpSpPr bwMode="auto">
            <a:xfrm>
              <a:off x="610" y="1236"/>
              <a:ext cx="1458" cy="1106"/>
              <a:chOff x="610" y="1236"/>
              <a:chExt cx="1458" cy="1106"/>
            </a:xfrm>
          </p:grpSpPr>
          <p:grpSp>
            <p:nvGrpSpPr>
              <p:cNvPr id="88154" name="Group 3"/>
              <p:cNvGrpSpPr>
                <a:grpSpLocks/>
              </p:cNvGrpSpPr>
              <p:nvPr/>
            </p:nvGrpSpPr>
            <p:grpSpPr bwMode="auto">
              <a:xfrm>
                <a:off x="610" y="1236"/>
                <a:ext cx="723" cy="841"/>
                <a:chOff x="610" y="1236"/>
                <a:chExt cx="723" cy="841"/>
              </a:xfrm>
            </p:grpSpPr>
            <p:sp>
              <p:nvSpPr>
                <p:cNvPr id="881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2" y="1759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881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10" y="134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881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11" y="153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N</a:t>
                  </a:r>
                </a:p>
              </p:txBody>
            </p:sp>
            <p:sp>
              <p:nvSpPr>
                <p:cNvPr id="88159" name="Line 7"/>
                <p:cNvSpPr>
                  <a:spLocks noChangeShapeType="1"/>
                </p:cNvSpPr>
                <p:nvPr/>
              </p:nvSpPr>
              <p:spPr bwMode="auto">
                <a:xfrm>
                  <a:off x="1119" y="1644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60" name="Line 8"/>
                <p:cNvSpPr>
                  <a:spLocks noChangeShapeType="1"/>
                </p:cNvSpPr>
                <p:nvPr/>
              </p:nvSpPr>
              <p:spPr bwMode="auto">
                <a:xfrm>
                  <a:off x="823" y="1469"/>
                  <a:ext cx="173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6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827" y="1680"/>
                  <a:ext cx="172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62" name="Rectangle 10"/>
                <p:cNvSpPr>
                  <a:spLocks noChangeArrowheads="1"/>
                </p:cNvSpPr>
                <p:nvPr/>
              </p:nvSpPr>
              <p:spPr bwMode="auto">
                <a:xfrm>
                  <a:off x="645" y="1236"/>
                  <a:ext cx="513" cy="841"/>
                </a:xfrm>
                <a:prstGeom prst="rect">
                  <a:avLst/>
                </a:prstGeom>
                <a:solidFill>
                  <a:schemeClr val="bg2">
                    <a:alpha val="45097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88155" name="Text Box 50"/>
              <p:cNvSpPr txBox="1">
                <a:spLocks noChangeArrowheads="1"/>
              </p:cNvSpPr>
              <p:nvPr/>
            </p:nvSpPr>
            <p:spPr bwMode="auto">
              <a:xfrm>
                <a:off x="855" y="2129"/>
                <a:ext cx="1213" cy="213"/>
              </a:xfrm>
              <a:prstGeom prst="rect">
                <a:avLst/>
              </a:prstGeom>
              <a:solidFill>
                <a:schemeClr val="folHlink">
                  <a:alpha val="45097"/>
                </a:schemeClr>
              </a:solidFill>
              <a:ln w="158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R</a:t>
                </a:r>
                <a:r>
                  <a:rPr lang="en-GB" altLang="en-US" sz="1600" baseline="-25000">
                    <a:latin typeface="Calibri" pitchFamily="34" charset="0"/>
                  </a:rPr>
                  <a:t>1</a:t>
                </a:r>
                <a:r>
                  <a:rPr lang="en-GB" altLang="en-US" sz="1600">
                    <a:latin typeface="Calibri" pitchFamily="34" charset="0"/>
                  </a:rPr>
                  <a:t> Amino acid</a:t>
                </a:r>
              </a:p>
            </p:txBody>
          </p:sp>
        </p:grpSp>
      </p:grp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4946650" y="1412875"/>
            <a:ext cx="2274888" cy="2230438"/>
            <a:chOff x="3418" y="942"/>
            <a:chExt cx="1433" cy="1405"/>
          </a:xfrm>
        </p:grpSpPr>
        <p:grpSp>
          <p:nvGrpSpPr>
            <p:cNvPr id="88132" name="Group 30"/>
            <p:cNvGrpSpPr>
              <a:grpSpLocks/>
            </p:cNvGrpSpPr>
            <p:nvPr/>
          </p:nvGrpSpPr>
          <p:grpSpPr bwMode="auto">
            <a:xfrm>
              <a:off x="3418" y="942"/>
              <a:ext cx="1433" cy="1129"/>
              <a:chOff x="3772" y="1156"/>
              <a:chExt cx="1433" cy="1129"/>
            </a:xfrm>
          </p:grpSpPr>
          <p:sp>
            <p:nvSpPr>
              <p:cNvPr id="88134" name="Rectangle 31"/>
              <p:cNvSpPr>
                <a:spLocks noChangeArrowheads="1"/>
              </p:cNvSpPr>
              <p:nvPr/>
            </p:nvSpPr>
            <p:spPr bwMode="auto">
              <a:xfrm>
                <a:off x="3785" y="1444"/>
                <a:ext cx="539" cy="841"/>
              </a:xfrm>
              <a:prstGeom prst="rect">
                <a:avLst/>
              </a:prstGeom>
              <a:solidFill>
                <a:schemeClr val="folHlink">
                  <a:alpha val="45097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135" name="Rectangle 32"/>
              <p:cNvSpPr>
                <a:spLocks noChangeArrowheads="1"/>
              </p:cNvSpPr>
              <p:nvPr/>
            </p:nvSpPr>
            <p:spPr bwMode="auto">
              <a:xfrm>
                <a:off x="4407" y="1444"/>
                <a:ext cx="719" cy="841"/>
              </a:xfrm>
              <a:prstGeom prst="rect">
                <a:avLst/>
              </a:prstGeom>
              <a:solidFill>
                <a:schemeClr val="accent1">
                  <a:alpha val="45097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136" name="Line 33"/>
              <p:cNvSpPr>
                <a:spLocks noChangeShapeType="1"/>
              </p:cNvSpPr>
              <p:nvPr/>
            </p:nvSpPr>
            <p:spPr bwMode="auto">
              <a:xfrm flipH="1">
                <a:off x="3978" y="1922"/>
                <a:ext cx="145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37" name="Rectangle 34"/>
              <p:cNvSpPr>
                <a:spLocks noChangeArrowheads="1"/>
              </p:cNvSpPr>
              <p:nvPr/>
            </p:nvSpPr>
            <p:spPr bwMode="auto">
              <a:xfrm>
                <a:off x="3851" y="1180"/>
                <a:ext cx="599" cy="180"/>
              </a:xfrm>
              <a:prstGeom prst="rect">
                <a:avLst/>
              </a:prstGeom>
              <a:solidFill>
                <a:srgbClr val="0000FF">
                  <a:alpha val="45097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138" name="Text Box 35"/>
              <p:cNvSpPr txBox="1">
                <a:spLocks noChangeArrowheads="1"/>
              </p:cNvSpPr>
              <p:nvPr/>
            </p:nvSpPr>
            <p:spPr bwMode="auto">
              <a:xfrm>
                <a:off x="4010" y="1747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88139" name="Text Box 36"/>
              <p:cNvSpPr txBox="1">
                <a:spLocks noChangeArrowheads="1"/>
              </p:cNvSpPr>
              <p:nvPr/>
            </p:nvSpPr>
            <p:spPr bwMode="auto">
              <a:xfrm>
                <a:off x="4364" y="1747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88140" name="Text Box 37"/>
              <p:cNvSpPr txBox="1">
                <a:spLocks noChangeArrowheads="1"/>
              </p:cNvSpPr>
              <p:nvPr/>
            </p:nvSpPr>
            <p:spPr bwMode="auto">
              <a:xfrm>
                <a:off x="4578" y="20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88141" name="Text Box 38"/>
              <p:cNvSpPr txBox="1">
                <a:spLocks noChangeArrowheads="1"/>
              </p:cNvSpPr>
              <p:nvPr/>
            </p:nvSpPr>
            <p:spPr bwMode="auto">
              <a:xfrm>
                <a:off x="4369" y="1431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88142" name="Line 39"/>
              <p:cNvSpPr>
                <a:spLocks noChangeShapeType="1"/>
              </p:cNvSpPr>
              <p:nvPr/>
            </p:nvSpPr>
            <p:spPr bwMode="auto">
              <a:xfrm>
                <a:off x="4224" y="1853"/>
                <a:ext cx="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43" name="Line 40"/>
              <p:cNvSpPr>
                <a:spLocks noChangeShapeType="1"/>
              </p:cNvSpPr>
              <p:nvPr/>
            </p:nvSpPr>
            <p:spPr bwMode="auto">
              <a:xfrm>
                <a:off x="4159" y="1347"/>
                <a:ext cx="0" cy="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44" name="Line 41"/>
              <p:cNvSpPr>
                <a:spLocks noChangeShapeType="1"/>
              </p:cNvSpPr>
              <p:nvPr/>
            </p:nvSpPr>
            <p:spPr bwMode="auto">
              <a:xfrm>
                <a:off x="4502" y="1602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45" name="Line 42"/>
              <p:cNvSpPr>
                <a:spLocks noChangeShapeType="1"/>
              </p:cNvSpPr>
              <p:nvPr/>
            </p:nvSpPr>
            <p:spPr bwMode="auto">
              <a:xfrm>
                <a:off x="4527" y="1601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46" name="Line 43"/>
              <p:cNvSpPr>
                <a:spLocks noChangeShapeType="1"/>
              </p:cNvSpPr>
              <p:nvPr/>
            </p:nvSpPr>
            <p:spPr bwMode="auto">
              <a:xfrm flipH="1" flipV="1">
                <a:off x="4538" y="1907"/>
                <a:ext cx="141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47" name="Line 44"/>
              <p:cNvSpPr>
                <a:spLocks noChangeShapeType="1"/>
              </p:cNvSpPr>
              <p:nvPr/>
            </p:nvSpPr>
            <p:spPr bwMode="auto">
              <a:xfrm>
                <a:off x="4781" y="2108"/>
                <a:ext cx="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48" name="Text Box 45"/>
              <p:cNvSpPr txBox="1">
                <a:spLocks noChangeArrowheads="1"/>
              </p:cNvSpPr>
              <p:nvPr/>
            </p:nvSpPr>
            <p:spPr bwMode="auto">
              <a:xfrm>
                <a:off x="3788" y="1156"/>
                <a:ext cx="7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R</a:t>
                </a:r>
                <a:r>
                  <a:rPr lang="en-GB" altLang="en-US" sz="1600" baseline="-25000">
                    <a:latin typeface="Calibri" pitchFamily="34" charset="0"/>
                  </a:rPr>
                  <a:t>2</a:t>
                </a:r>
                <a:r>
                  <a:rPr lang="en-GB" altLang="en-US" sz="1600">
                    <a:latin typeface="Calibri" pitchFamily="34" charset="0"/>
                  </a:rPr>
                  <a:t>-group</a:t>
                </a:r>
              </a:p>
            </p:txBody>
          </p:sp>
          <p:sp>
            <p:nvSpPr>
              <p:cNvPr id="88149" name="Text Box 46"/>
              <p:cNvSpPr txBox="1">
                <a:spLocks noChangeArrowheads="1"/>
              </p:cNvSpPr>
              <p:nvPr/>
            </p:nvSpPr>
            <p:spPr bwMode="auto">
              <a:xfrm>
                <a:off x="4917" y="2009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88150" name="Line 47"/>
              <p:cNvSpPr>
                <a:spLocks noChangeShapeType="1"/>
              </p:cNvSpPr>
              <p:nvPr/>
            </p:nvSpPr>
            <p:spPr bwMode="auto">
              <a:xfrm flipH="1">
                <a:off x="3950" y="1897"/>
                <a:ext cx="145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51" name="Text Box 48"/>
              <p:cNvSpPr txBox="1">
                <a:spLocks noChangeArrowheads="1"/>
              </p:cNvSpPr>
              <p:nvPr/>
            </p:nvSpPr>
            <p:spPr bwMode="auto">
              <a:xfrm>
                <a:off x="3772" y="2037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O</a:t>
                </a:r>
              </a:p>
            </p:txBody>
          </p:sp>
        </p:grpSp>
        <p:sp>
          <p:nvSpPr>
            <p:cNvPr id="88133" name="Text Box 51"/>
            <p:cNvSpPr txBox="1">
              <a:spLocks noChangeArrowheads="1"/>
            </p:cNvSpPr>
            <p:nvPr/>
          </p:nvSpPr>
          <p:spPr bwMode="auto">
            <a:xfrm>
              <a:off x="3544" y="2134"/>
              <a:ext cx="1213" cy="213"/>
            </a:xfrm>
            <a:prstGeom prst="rect">
              <a:avLst/>
            </a:prstGeom>
            <a:solidFill>
              <a:schemeClr val="folHlink">
                <a:alpha val="45097"/>
              </a:scheme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>
                  <a:latin typeface="Calibri" pitchFamily="34" charset="0"/>
                </a:rPr>
                <a:t>R</a:t>
              </a:r>
              <a:r>
                <a:rPr lang="en-GB" altLang="en-US" sz="1600" baseline="-25000">
                  <a:latin typeface="Calibri" pitchFamily="34" charset="0"/>
                </a:rPr>
                <a:t>2</a:t>
              </a:r>
              <a:r>
                <a:rPr lang="en-GB" altLang="en-US" sz="1600">
                  <a:latin typeface="Calibri" pitchFamily="34" charset="0"/>
                </a:rPr>
                <a:t> Oxo-acid</a:t>
              </a:r>
            </a:p>
          </p:txBody>
        </p:sp>
      </p:grpSp>
      <p:sp>
        <p:nvSpPr>
          <p:cNvPr id="169059" name="Text Box 99"/>
          <p:cNvSpPr txBox="1">
            <a:spLocks noChangeArrowheads="1"/>
          </p:cNvSpPr>
          <p:nvPr/>
        </p:nvSpPr>
        <p:spPr bwMode="auto">
          <a:xfrm>
            <a:off x="3790950" y="5089525"/>
            <a:ext cx="679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Calibri" pitchFamily="34" charset="0"/>
              </a:rPr>
              <a:t>+</a:t>
            </a:r>
            <a:endParaRPr lang="en-GB" altLang="en-US" sz="2800" baseline="-25000">
              <a:latin typeface="Calibri" pitchFamily="34" charset="0"/>
            </a:endParaRPr>
          </a:p>
        </p:txBody>
      </p: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3049588" y="2695575"/>
            <a:ext cx="2239962" cy="2854325"/>
            <a:chOff x="2223" y="1750"/>
            <a:chExt cx="1411" cy="1798"/>
          </a:xfrm>
        </p:grpSpPr>
        <p:grpSp>
          <p:nvGrpSpPr>
            <p:cNvPr id="88126" name="Group 100"/>
            <p:cNvGrpSpPr>
              <a:grpSpLocks/>
            </p:cNvGrpSpPr>
            <p:nvPr/>
          </p:nvGrpSpPr>
          <p:grpSpPr bwMode="auto">
            <a:xfrm>
              <a:off x="2585" y="1750"/>
              <a:ext cx="695" cy="1798"/>
              <a:chOff x="2585" y="1799"/>
              <a:chExt cx="695" cy="1798"/>
            </a:xfrm>
          </p:grpSpPr>
          <p:sp>
            <p:nvSpPr>
              <p:cNvPr id="88130" name="AutoShape 101"/>
              <p:cNvSpPr>
                <a:spLocks noChangeArrowheads="1"/>
              </p:cNvSpPr>
              <p:nvPr/>
            </p:nvSpPr>
            <p:spPr bwMode="auto">
              <a:xfrm>
                <a:off x="2938" y="1801"/>
                <a:ext cx="342" cy="1796"/>
              </a:xfrm>
              <a:prstGeom prst="curvedRightArrow">
                <a:avLst>
                  <a:gd name="adj1" fmla="val 105029"/>
                  <a:gd name="adj2" fmla="val 210058"/>
                  <a:gd name="adj3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131" name="AutoShape 102"/>
              <p:cNvSpPr>
                <a:spLocks noChangeArrowheads="1"/>
              </p:cNvSpPr>
              <p:nvPr/>
            </p:nvSpPr>
            <p:spPr bwMode="auto">
              <a:xfrm>
                <a:off x="2585" y="1799"/>
                <a:ext cx="342" cy="1795"/>
              </a:xfrm>
              <a:prstGeom prst="curvedLeftArrow">
                <a:avLst>
                  <a:gd name="adj1" fmla="val 104971"/>
                  <a:gd name="adj2" fmla="val 209942"/>
                  <a:gd name="adj3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</p:grpSp>
        <p:grpSp>
          <p:nvGrpSpPr>
            <p:cNvPr id="88127" name="Group 103"/>
            <p:cNvGrpSpPr>
              <a:grpSpLocks/>
            </p:cNvGrpSpPr>
            <p:nvPr/>
          </p:nvGrpSpPr>
          <p:grpSpPr bwMode="auto">
            <a:xfrm>
              <a:off x="2223" y="2416"/>
              <a:ext cx="1411" cy="306"/>
              <a:chOff x="3424" y="2261"/>
              <a:chExt cx="486" cy="292"/>
            </a:xfrm>
          </p:grpSpPr>
          <p:sp>
            <p:nvSpPr>
              <p:cNvPr id="88128" name="Rectangle 104"/>
              <p:cNvSpPr>
                <a:spLocks noChangeArrowheads="1"/>
              </p:cNvSpPr>
              <p:nvPr/>
            </p:nvSpPr>
            <p:spPr bwMode="auto">
              <a:xfrm>
                <a:off x="3424" y="2261"/>
                <a:ext cx="486" cy="2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GB" altLang="en-US" sz="1600">
                    <a:latin typeface="Calibri" pitchFamily="34" charset="0"/>
                  </a:rPr>
                  <a:t>TRANSAMINASE/</a:t>
                </a:r>
              </a:p>
              <a:p>
                <a:pPr algn="ctr"/>
                <a:r>
                  <a:rPr lang="en-GB" altLang="en-US" sz="1600">
                    <a:latin typeface="Calibri" pitchFamily="34" charset="0"/>
                  </a:rPr>
                  <a:t>AMINO TRANSFERASE</a:t>
                </a:r>
              </a:p>
            </p:txBody>
          </p:sp>
          <p:sp>
            <p:nvSpPr>
              <p:cNvPr id="88129" name="Text Box 105"/>
              <p:cNvSpPr txBox="1">
                <a:spLocks noChangeArrowheads="1"/>
              </p:cNvSpPr>
              <p:nvPr/>
            </p:nvSpPr>
            <p:spPr bwMode="auto">
              <a:xfrm>
                <a:off x="3463" y="2295"/>
                <a:ext cx="428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1600" baseline="-25000">
                  <a:latin typeface="Calibri" pitchFamily="34" charset="0"/>
                </a:endParaRPr>
              </a:p>
            </p:txBody>
          </p:sp>
        </p:grp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4914900" y="4268788"/>
            <a:ext cx="2925763" cy="2230437"/>
            <a:chOff x="3398" y="2741"/>
            <a:chExt cx="1843" cy="1405"/>
          </a:xfrm>
        </p:grpSpPr>
        <p:grpSp>
          <p:nvGrpSpPr>
            <p:cNvPr id="88097" name="Group 52"/>
            <p:cNvGrpSpPr>
              <a:grpSpLocks/>
            </p:cNvGrpSpPr>
            <p:nvPr/>
          </p:nvGrpSpPr>
          <p:grpSpPr bwMode="auto">
            <a:xfrm>
              <a:off x="3398" y="3030"/>
              <a:ext cx="723" cy="841"/>
              <a:chOff x="3398" y="3310"/>
              <a:chExt cx="723" cy="841"/>
            </a:xfrm>
          </p:grpSpPr>
          <p:grpSp>
            <p:nvGrpSpPr>
              <p:cNvPr id="88118" name="Group 53"/>
              <p:cNvGrpSpPr>
                <a:grpSpLocks/>
              </p:cNvGrpSpPr>
              <p:nvPr/>
            </p:nvGrpSpPr>
            <p:grpSpPr bwMode="auto">
              <a:xfrm>
                <a:off x="3433" y="3310"/>
                <a:ext cx="688" cy="841"/>
                <a:chOff x="3433" y="3310"/>
                <a:chExt cx="688" cy="841"/>
              </a:xfrm>
            </p:grpSpPr>
            <p:sp>
              <p:nvSpPr>
                <p:cNvPr id="88124" name="Line 54"/>
                <p:cNvSpPr>
                  <a:spLocks noChangeShapeType="1"/>
                </p:cNvSpPr>
                <p:nvPr/>
              </p:nvSpPr>
              <p:spPr bwMode="auto">
                <a:xfrm>
                  <a:off x="3907" y="3718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25" name="Rectangle 55"/>
                <p:cNvSpPr>
                  <a:spLocks noChangeArrowheads="1"/>
                </p:cNvSpPr>
                <p:nvPr/>
              </p:nvSpPr>
              <p:spPr bwMode="auto">
                <a:xfrm>
                  <a:off x="3433" y="3310"/>
                  <a:ext cx="513" cy="841"/>
                </a:xfrm>
                <a:prstGeom prst="rect">
                  <a:avLst/>
                </a:prstGeom>
                <a:solidFill>
                  <a:schemeClr val="bg2">
                    <a:alpha val="45097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88119" name="Text Box 56"/>
              <p:cNvSpPr txBox="1">
                <a:spLocks noChangeArrowheads="1"/>
              </p:cNvSpPr>
              <p:nvPr/>
            </p:nvSpPr>
            <p:spPr bwMode="auto">
              <a:xfrm>
                <a:off x="3400" y="3833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88120" name="Text Box 57"/>
              <p:cNvSpPr txBox="1">
                <a:spLocks noChangeArrowheads="1"/>
              </p:cNvSpPr>
              <p:nvPr/>
            </p:nvSpPr>
            <p:spPr bwMode="auto">
              <a:xfrm>
                <a:off x="3398" y="341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88121" name="Text Box 58"/>
              <p:cNvSpPr txBox="1">
                <a:spLocks noChangeArrowheads="1"/>
              </p:cNvSpPr>
              <p:nvPr/>
            </p:nvSpPr>
            <p:spPr bwMode="auto">
              <a:xfrm>
                <a:off x="3699" y="3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88122" name="Line 59"/>
              <p:cNvSpPr>
                <a:spLocks noChangeShapeType="1"/>
              </p:cNvSpPr>
              <p:nvPr/>
            </p:nvSpPr>
            <p:spPr bwMode="auto">
              <a:xfrm>
                <a:off x="3611" y="3543"/>
                <a:ext cx="173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23" name="Line 60"/>
              <p:cNvSpPr>
                <a:spLocks noChangeShapeType="1"/>
              </p:cNvSpPr>
              <p:nvPr/>
            </p:nvSpPr>
            <p:spPr bwMode="auto">
              <a:xfrm flipV="1">
                <a:off x="3615" y="3754"/>
                <a:ext cx="172" cy="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8098" name="Group 61"/>
            <p:cNvGrpSpPr>
              <a:grpSpLocks/>
            </p:cNvGrpSpPr>
            <p:nvPr/>
          </p:nvGrpSpPr>
          <p:grpSpPr bwMode="auto">
            <a:xfrm>
              <a:off x="3843" y="2741"/>
              <a:ext cx="1398" cy="1138"/>
              <a:chOff x="3843" y="3021"/>
              <a:chExt cx="1398" cy="1138"/>
            </a:xfrm>
          </p:grpSpPr>
          <p:grpSp>
            <p:nvGrpSpPr>
              <p:cNvPr id="88100" name="Group 62"/>
              <p:cNvGrpSpPr>
                <a:grpSpLocks/>
              </p:cNvGrpSpPr>
              <p:nvPr/>
            </p:nvGrpSpPr>
            <p:grpSpPr bwMode="auto">
              <a:xfrm>
                <a:off x="3901" y="3045"/>
                <a:ext cx="1340" cy="1114"/>
                <a:chOff x="3901" y="3045"/>
                <a:chExt cx="1340" cy="1114"/>
              </a:xfrm>
            </p:grpSpPr>
            <p:sp>
              <p:nvSpPr>
                <p:cNvPr id="88102" name="Rectangle 63"/>
                <p:cNvSpPr>
                  <a:spLocks noChangeArrowheads="1"/>
                </p:cNvSpPr>
                <p:nvPr/>
              </p:nvSpPr>
              <p:spPr bwMode="auto">
                <a:xfrm>
                  <a:off x="4029" y="3309"/>
                  <a:ext cx="331" cy="841"/>
                </a:xfrm>
                <a:prstGeom prst="rect">
                  <a:avLst/>
                </a:prstGeom>
                <a:solidFill>
                  <a:schemeClr val="folHlink">
                    <a:alpha val="45097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88103" name="Rectangle 64"/>
                <p:cNvSpPr>
                  <a:spLocks noChangeArrowheads="1"/>
                </p:cNvSpPr>
                <p:nvPr/>
              </p:nvSpPr>
              <p:spPr bwMode="auto">
                <a:xfrm>
                  <a:off x="4443" y="3309"/>
                  <a:ext cx="719" cy="841"/>
                </a:xfrm>
                <a:prstGeom prst="rect">
                  <a:avLst/>
                </a:prstGeom>
                <a:solidFill>
                  <a:schemeClr val="accent1">
                    <a:alpha val="45097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8810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046" y="3612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88105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400" y="3612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8810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054" y="3947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8810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614" y="3877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8810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05" y="329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88109" name="Line 70"/>
                <p:cNvSpPr>
                  <a:spLocks noChangeShapeType="1"/>
                </p:cNvSpPr>
                <p:nvPr/>
              </p:nvSpPr>
              <p:spPr bwMode="auto">
                <a:xfrm>
                  <a:off x="4260" y="3718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0" name="Line 71"/>
                <p:cNvSpPr>
                  <a:spLocks noChangeShapeType="1"/>
                </p:cNvSpPr>
                <p:nvPr/>
              </p:nvSpPr>
              <p:spPr bwMode="auto">
                <a:xfrm>
                  <a:off x="4193" y="3788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1" name="Line 72"/>
                <p:cNvSpPr>
                  <a:spLocks noChangeShapeType="1"/>
                </p:cNvSpPr>
                <p:nvPr/>
              </p:nvSpPr>
              <p:spPr bwMode="auto">
                <a:xfrm>
                  <a:off x="4195" y="3212"/>
                  <a:ext cx="0" cy="4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2" name="Line 73"/>
                <p:cNvSpPr>
                  <a:spLocks noChangeShapeType="1"/>
                </p:cNvSpPr>
                <p:nvPr/>
              </p:nvSpPr>
              <p:spPr bwMode="auto">
                <a:xfrm>
                  <a:off x="4538" y="346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3" name="Line 74"/>
                <p:cNvSpPr>
                  <a:spLocks noChangeShapeType="1"/>
                </p:cNvSpPr>
                <p:nvPr/>
              </p:nvSpPr>
              <p:spPr bwMode="auto">
                <a:xfrm>
                  <a:off x="4563" y="3466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4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574" y="3772"/>
                  <a:ext cx="141" cy="1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5" name="Line 76"/>
                <p:cNvSpPr>
                  <a:spLocks noChangeShapeType="1"/>
                </p:cNvSpPr>
                <p:nvPr/>
              </p:nvSpPr>
              <p:spPr bwMode="auto">
                <a:xfrm>
                  <a:off x="4817" y="3973"/>
                  <a:ext cx="2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6" name="Rectangle 77"/>
                <p:cNvSpPr>
                  <a:spLocks noChangeArrowheads="1"/>
                </p:cNvSpPr>
                <p:nvPr/>
              </p:nvSpPr>
              <p:spPr bwMode="auto">
                <a:xfrm>
                  <a:off x="3901" y="3045"/>
                  <a:ext cx="599" cy="180"/>
                </a:xfrm>
                <a:prstGeom prst="rect">
                  <a:avLst/>
                </a:prstGeom>
                <a:solidFill>
                  <a:srgbClr val="0000FF">
                    <a:alpha val="45097"/>
                  </a:srgb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8811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953" y="387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 altLang="en-US" sz="1600">
                      <a:latin typeface="Calibri" pitchFamily="34" charset="0"/>
                    </a:rPr>
                    <a:t>H</a:t>
                  </a:r>
                </a:p>
              </p:txBody>
            </p:sp>
          </p:grpSp>
          <p:sp>
            <p:nvSpPr>
              <p:cNvPr id="88101" name="Text Box 79"/>
              <p:cNvSpPr txBox="1">
                <a:spLocks noChangeArrowheads="1"/>
              </p:cNvSpPr>
              <p:nvPr/>
            </p:nvSpPr>
            <p:spPr bwMode="auto">
              <a:xfrm>
                <a:off x="3843" y="3021"/>
                <a:ext cx="7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R</a:t>
                </a:r>
                <a:r>
                  <a:rPr lang="en-GB" altLang="en-US" sz="1600" baseline="-25000">
                    <a:latin typeface="Calibri" pitchFamily="34" charset="0"/>
                  </a:rPr>
                  <a:t>2</a:t>
                </a:r>
                <a:r>
                  <a:rPr lang="en-GB" altLang="en-US" sz="1600">
                    <a:latin typeface="Calibri" pitchFamily="34" charset="0"/>
                  </a:rPr>
                  <a:t>-group</a:t>
                </a:r>
              </a:p>
            </p:txBody>
          </p:sp>
        </p:grpSp>
        <p:sp>
          <p:nvSpPr>
            <p:cNvPr id="88099" name="Text Box 106"/>
            <p:cNvSpPr txBox="1">
              <a:spLocks noChangeArrowheads="1"/>
            </p:cNvSpPr>
            <p:nvPr/>
          </p:nvSpPr>
          <p:spPr bwMode="auto">
            <a:xfrm>
              <a:off x="3728" y="3933"/>
              <a:ext cx="1213" cy="213"/>
            </a:xfrm>
            <a:prstGeom prst="rect">
              <a:avLst/>
            </a:prstGeom>
            <a:solidFill>
              <a:schemeClr val="folHlink">
                <a:alpha val="45097"/>
              </a:scheme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>
                  <a:latin typeface="Calibri" pitchFamily="34" charset="0"/>
                </a:rPr>
                <a:t>R</a:t>
              </a:r>
              <a:r>
                <a:rPr lang="en-GB" altLang="en-US" sz="1600" baseline="-25000">
                  <a:latin typeface="Calibri" pitchFamily="34" charset="0"/>
                </a:rPr>
                <a:t>2</a:t>
              </a:r>
              <a:r>
                <a:rPr lang="en-GB" altLang="en-US" sz="1600">
                  <a:latin typeface="Calibri" pitchFamily="34" charset="0"/>
                </a:rPr>
                <a:t> Amino acid</a:t>
              </a:r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1136650" y="4273550"/>
            <a:ext cx="2274888" cy="2254250"/>
            <a:chOff x="1018" y="2744"/>
            <a:chExt cx="1433" cy="1420"/>
          </a:xfrm>
        </p:grpSpPr>
        <p:grpSp>
          <p:nvGrpSpPr>
            <p:cNvPr id="88077" name="Group 80"/>
            <p:cNvGrpSpPr>
              <a:grpSpLocks/>
            </p:cNvGrpSpPr>
            <p:nvPr/>
          </p:nvGrpSpPr>
          <p:grpSpPr bwMode="auto">
            <a:xfrm>
              <a:off x="1018" y="2744"/>
              <a:ext cx="1433" cy="1128"/>
              <a:chOff x="1018" y="3024"/>
              <a:chExt cx="1433" cy="1128"/>
            </a:xfrm>
          </p:grpSpPr>
          <p:sp>
            <p:nvSpPr>
              <p:cNvPr id="88079" name="Rectangle 81"/>
              <p:cNvSpPr>
                <a:spLocks noChangeArrowheads="1"/>
              </p:cNvSpPr>
              <p:nvPr/>
            </p:nvSpPr>
            <p:spPr bwMode="auto">
              <a:xfrm>
                <a:off x="1031" y="3311"/>
                <a:ext cx="539" cy="841"/>
              </a:xfrm>
              <a:prstGeom prst="rect">
                <a:avLst/>
              </a:prstGeom>
              <a:solidFill>
                <a:schemeClr val="folHlink">
                  <a:alpha val="45097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080" name="Rectangle 82"/>
              <p:cNvSpPr>
                <a:spLocks noChangeArrowheads="1"/>
              </p:cNvSpPr>
              <p:nvPr/>
            </p:nvSpPr>
            <p:spPr bwMode="auto">
              <a:xfrm>
                <a:off x="1653" y="3311"/>
                <a:ext cx="719" cy="841"/>
              </a:xfrm>
              <a:prstGeom prst="rect">
                <a:avLst/>
              </a:prstGeom>
              <a:solidFill>
                <a:schemeClr val="accent1">
                  <a:alpha val="45097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081" name="Line 83"/>
              <p:cNvSpPr>
                <a:spLocks noChangeShapeType="1"/>
              </p:cNvSpPr>
              <p:nvPr/>
            </p:nvSpPr>
            <p:spPr bwMode="auto">
              <a:xfrm flipH="1">
                <a:off x="1224" y="3789"/>
                <a:ext cx="145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82" name="Rectangle 84"/>
              <p:cNvSpPr>
                <a:spLocks noChangeArrowheads="1"/>
              </p:cNvSpPr>
              <p:nvPr/>
            </p:nvSpPr>
            <p:spPr bwMode="auto">
              <a:xfrm>
                <a:off x="1097" y="3047"/>
                <a:ext cx="599" cy="180"/>
              </a:xfrm>
              <a:prstGeom prst="rect">
                <a:avLst/>
              </a:prstGeom>
              <a:solidFill>
                <a:srgbClr val="800000">
                  <a:alpha val="45097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8083" name="Text Box 85"/>
              <p:cNvSpPr txBox="1">
                <a:spLocks noChangeArrowheads="1"/>
              </p:cNvSpPr>
              <p:nvPr/>
            </p:nvSpPr>
            <p:spPr bwMode="auto">
              <a:xfrm>
                <a:off x="1256" y="3614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88084" name="Text Box 86"/>
              <p:cNvSpPr txBox="1">
                <a:spLocks noChangeArrowheads="1"/>
              </p:cNvSpPr>
              <p:nvPr/>
            </p:nvSpPr>
            <p:spPr bwMode="auto">
              <a:xfrm>
                <a:off x="1610" y="3614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88085" name="Text Box 87"/>
              <p:cNvSpPr txBox="1">
                <a:spLocks noChangeArrowheads="1"/>
              </p:cNvSpPr>
              <p:nvPr/>
            </p:nvSpPr>
            <p:spPr bwMode="auto">
              <a:xfrm>
                <a:off x="1824" y="3879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88086" name="Text Box 88"/>
              <p:cNvSpPr txBox="1">
                <a:spLocks noChangeArrowheads="1"/>
              </p:cNvSpPr>
              <p:nvPr/>
            </p:nvSpPr>
            <p:spPr bwMode="auto">
              <a:xfrm>
                <a:off x="1615" y="32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88087" name="Line 89"/>
              <p:cNvSpPr>
                <a:spLocks noChangeShapeType="1"/>
              </p:cNvSpPr>
              <p:nvPr/>
            </p:nvSpPr>
            <p:spPr bwMode="auto">
              <a:xfrm>
                <a:off x="1470" y="3720"/>
                <a:ext cx="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88" name="Line 90"/>
              <p:cNvSpPr>
                <a:spLocks noChangeShapeType="1"/>
              </p:cNvSpPr>
              <p:nvPr/>
            </p:nvSpPr>
            <p:spPr bwMode="auto">
              <a:xfrm>
                <a:off x="1405" y="3214"/>
                <a:ext cx="0" cy="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89" name="Line 91"/>
              <p:cNvSpPr>
                <a:spLocks noChangeShapeType="1"/>
              </p:cNvSpPr>
              <p:nvPr/>
            </p:nvSpPr>
            <p:spPr bwMode="auto">
              <a:xfrm>
                <a:off x="1748" y="3469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90" name="Line 92"/>
              <p:cNvSpPr>
                <a:spLocks noChangeShapeType="1"/>
              </p:cNvSpPr>
              <p:nvPr/>
            </p:nvSpPr>
            <p:spPr bwMode="auto">
              <a:xfrm>
                <a:off x="1773" y="3468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91" name="Line 93"/>
              <p:cNvSpPr>
                <a:spLocks noChangeShapeType="1"/>
              </p:cNvSpPr>
              <p:nvPr/>
            </p:nvSpPr>
            <p:spPr bwMode="auto">
              <a:xfrm flipH="1" flipV="1">
                <a:off x="1784" y="3774"/>
                <a:ext cx="141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92" name="Line 94"/>
              <p:cNvSpPr>
                <a:spLocks noChangeShapeType="1"/>
              </p:cNvSpPr>
              <p:nvPr/>
            </p:nvSpPr>
            <p:spPr bwMode="auto">
              <a:xfrm>
                <a:off x="2027" y="3975"/>
                <a:ext cx="2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93" name="Text Box 95"/>
              <p:cNvSpPr txBox="1">
                <a:spLocks noChangeArrowheads="1"/>
              </p:cNvSpPr>
              <p:nvPr/>
            </p:nvSpPr>
            <p:spPr bwMode="auto">
              <a:xfrm>
                <a:off x="1034" y="3024"/>
                <a:ext cx="7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R</a:t>
                </a:r>
                <a:r>
                  <a:rPr lang="en-GB" altLang="en-US" sz="1600" baseline="-25000">
                    <a:latin typeface="Calibri" pitchFamily="34" charset="0"/>
                  </a:rPr>
                  <a:t>1</a:t>
                </a:r>
                <a:r>
                  <a:rPr lang="en-GB" altLang="en-US" sz="1600">
                    <a:latin typeface="Calibri" pitchFamily="34" charset="0"/>
                  </a:rPr>
                  <a:t>-group</a:t>
                </a:r>
              </a:p>
            </p:txBody>
          </p:sp>
          <p:sp>
            <p:nvSpPr>
              <p:cNvPr id="88094" name="Text Box 96"/>
              <p:cNvSpPr txBox="1">
                <a:spLocks noChangeArrowheads="1"/>
              </p:cNvSpPr>
              <p:nvPr/>
            </p:nvSpPr>
            <p:spPr bwMode="auto">
              <a:xfrm>
                <a:off x="2163" y="38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H</a:t>
                </a:r>
              </a:p>
            </p:txBody>
          </p:sp>
          <p:sp>
            <p:nvSpPr>
              <p:cNvPr id="88095" name="Line 97"/>
              <p:cNvSpPr>
                <a:spLocks noChangeShapeType="1"/>
              </p:cNvSpPr>
              <p:nvPr/>
            </p:nvSpPr>
            <p:spPr bwMode="auto">
              <a:xfrm flipH="1">
                <a:off x="1196" y="3764"/>
                <a:ext cx="145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96" name="Text Box 98"/>
              <p:cNvSpPr txBox="1">
                <a:spLocks noChangeArrowheads="1"/>
              </p:cNvSpPr>
              <p:nvPr/>
            </p:nvSpPr>
            <p:spPr bwMode="auto">
              <a:xfrm>
                <a:off x="1018" y="39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>
                    <a:latin typeface="Calibri" pitchFamily="34" charset="0"/>
                  </a:rPr>
                  <a:t>O</a:t>
                </a:r>
              </a:p>
            </p:txBody>
          </p:sp>
        </p:grpSp>
        <p:sp>
          <p:nvSpPr>
            <p:cNvPr id="88078" name="Text Box 107"/>
            <p:cNvSpPr txBox="1">
              <a:spLocks noChangeArrowheads="1"/>
            </p:cNvSpPr>
            <p:nvPr/>
          </p:nvSpPr>
          <p:spPr bwMode="auto">
            <a:xfrm>
              <a:off x="1097" y="3951"/>
              <a:ext cx="1213" cy="213"/>
            </a:xfrm>
            <a:prstGeom prst="rect">
              <a:avLst/>
            </a:prstGeom>
            <a:solidFill>
              <a:schemeClr val="folHlink">
                <a:alpha val="45097"/>
              </a:scheme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>
                  <a:latin typeface="Calibri" pitchFamily="34" charset="0"/>
                </a:rPr>
                <a:t>R</a:t>
              </a:r>
              <a:r>
                <a:rPr lang="en-GB" altLang="en-US" sz="1600" baseline="-25000">
                  <a:latin typeface="Calibri" pitchFamily="34" charset="0"/>
                </a:rPr>
                <a:t>1</a:t>
              </a:r>
              <a:r>
                <a:rPr lang="en-GB" altLang="en-US" sz="1600">
                  <a:latin typeface="Calibri" pitchFamily="34" charset="0"/>
                </a:rPr>
                <a:t> Oxo-acid</a:t>
              </a:r>
            </a:p>
          </p:txBody>
        </p: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3768725" y="4210050"/>
            <a:ext cx="725488" cy="803275"/>
            <a:chOff x="7482468" y="356839"/>
            <a:chExt cx="880947" cy="825190"/>
          </a:xfrm>
        </p:grpSpPr>
        <p:sp>
          <p:nvSpPr>
            <p:cNvPr id="114" name="Oval 113"/>
            <p:cNvSpPr/>
            <p:nvPr/>
          </p:nvSpPr>
          <p:spPr>
            <a:xfrm>
              <a:off x="7482468" y="356839"/>
              <a:ext cx="880947" cy="825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076" name="TextBox 114"/>
            <p:cNvSpPr txBox="1">
              <a:spLocks noChangeArrowheads="1"/>
            </p:cNvSpPr>
            <p:nvPr/>
          </p:nvSpPr>
          <p:spPr bwMode="auto">
            <a:xfrm>
              <a:off x="7534962" y="464944"/>
              <a:ext cx="787789" cy="60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Calibri" pitchFamily="34" charset="0"/>
                </a:rPr>
                <a:t>PLP</a:t>
              </a:r>
            </a:p>
            <a:p>
              <a:pPr algn="ctr"/>
              <a:r>
                <a:rPr lang="en-GB" altLang="en-US" sz="1600">
                  <a:latin typeface="Calibri" pitchFamily="34" charset="0"/>
                </a:rPr>
                <a:t>(B6)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6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9" grpId="0"/>
      <p:bldP spid="16905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latin typeface="Calibri" pitchFamily="34" charset="0"/>
                <a:cs typeface="Calibri" pitchFamily="34" charset="0"/>
              </a:rPr>
              <a:t>B6 Deficiency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236663"/>
            <a:ext cx="7851775" cy="52562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Relatively rare in humans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In 1954 an outbreak was described when infants were fed formula that had been severely heated  in manufacture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The affected infants suffered seizures which responded to B</a:t>
            </a:r>
            <a:r>
              <a:rPr lang="en-GB" baseline="-25000" dirty="0" smtClean="0">
                <a:cs typeface="Calibri" pitchFamily="34" charset="0"/>
              </a:rPr>
              <a:t>6</a:t>
            </a:r>
            <a:r>
              <a:rPr lang="en-GB" dirty="0" smtClean="0">
                <a:cs typeface="Calibri" pitchFamily="34" charset="0"/>
              </a:rPr>
              <a:t> supplements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GB" dirty="0"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b="1" dirty="0" smtClean="0">
                <a:cs typeface="Calibri" pitchFamily="34" charset="0"/>
              </a:rPr>
              <a:t>Symptoms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Inflammation </a:t>
            </a:r>
            <a:r>
              <a:rPr lang="en-GB" dirty="0">
                <a:cs typeface="Calibri" pitchFamily="34" charset="0"/>
              </a:rPr>
              <a:t>of the tongue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Lesions </a:t>
            </a:r>
            <a:r>
              <a:rPr lang="en-GB" dirty="0">
                <a:cs typeface="Calibri" pitchFamily="34" charset="0"/>
              </a:rPr>
              <a:t>of the lips &amp; corners of the mouth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May be </a:t>
            </a:r>
            <a:r>
              <a:rPr lang="en-GB" dirty="0">
                <a:cs typeface="Calibri" pitchFamily="34" charset="0"/>
              </a:rPr>
              <a:t>associated with simultaneous riboflavin deficiency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Peripheral </a:t>
            </a:r>
            <a:r>
              <a:rPr lang="en-GB" dirty="0">
                <a:cs typeface="Calibri" pitchFamily="34" charset="0"/>
              </a:rPr>
              <a:t>neuropathy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May </a:t>
            </a:r>
            <a:r>
              <a:rPr lang="en-GB" dirty="0">
                <a:cs typeface="Calibri" pitchFamily="34" charset="0"/>
              </a:rPr>
              <a:t>be due to simultaneous </a:t>
            </a:r>
            <a:r>
              <a:rPr lang="en-GB" dirty="0" err="1">
                <a:cs typeface="Calibri" pitchFamily="34" charset="0"/>
              </a:rPr>
              <a:t>thiamin</a:t>
            </a:r>
            <a:r>
              <a:rPr lang="en-GB" dirty="0">
                <a:cs typeface="Calibri" pitchFamily="34" charset="0"/>
              </a:rPr>
              <a:t> deficiency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 Impaired synthesis of </a:t>
            </a:r>
            <a:r>
              <a:rPr lang="en-GB" dirty="0" err="1" smtClean="0">
                <a:cs typeface="Calibri" pitchFamily="34" charset="0"/>
              </a:rPr>
              <a:t>haem</a:t>
            </a:r>
            <a:r>
              <a:rPr lang="en-GB" dirty="0" smtClean="0">
                <a:cs typeface="Calibri" pitchFamily="34" charset="0"/>
              </a:rPr>
              <a:t> - anaemia</a:t>
            </a:r>
            <a:endParaRPr lang="en-GB" dirty="0">
              <a:cs typeface="Calibri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0"/>
            <a:ext cx="8229600" cy="1398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100" dirty="0" smtClean="0">
                <a:latin typeface="Calibri" pitchFamily="34" charset="0"/>
                <a:cs typeface="Calibri" pitchFamily="34" charset="0"/>
              </a:rPr>
              <a:t>Causes of Deficiency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76238" y="1311275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2400" dirty="0" smtClean="0">
                <a:cs typeface="Calibri" pitchFamily="34" charset="0"/>
              </a:rPr>
              <a:t>Relatively </a:t>
            </a:r>
            <a:r>
              <a:rPr lang="en-GB" sz="2400" dirty="0">
                <a:cs typeface="Calibri" pitchFamily="34" charset="0"/>
              </a:rPr>
              <a:t>rare in humans</a:t>
            </a:r>
          </a:p>
          <a:p>
            <a:pPr eaLnBrk="1" hangingPunct="1">
              <a:buFont typeface="Wingdings" charset="2"/>
              <a:buChar char="§"/>
            </a:pPr>
            <a:endParaRPr lang="en-GB" altLang="en-US" sz="2400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The following conditions can all lead to deficiency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400" dirty="0" err="1" smtClean="0">
                <a:ea typeface="Calibri" pitchFamily="34" charset="0"/>
                <a:cs typeface="Calibri" pitchFamily="34" charset="0"/>
              </a:rPr>
              <a:t>Malabsorption</a:t>
            </a:r>
            <a:endParaRPr lang="en-GB" altLang="en-US" sz="24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Coeliac disease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Dialysis for renal failure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GB" altLang="en-US" sz="2400" dirty="0" smtClean="0">
                <a:ea typeface="Calibri" pitchFamily="34" charset="0"/>
                <a:cs typeface="Calibri" pitchFamily="34" charset="0"/>
              </a:rPr>
              <a:t> Chronic alcoholism</a:t>
            </a:r>
          </a:p>
          <a:p>
            <a:pPr lvl="1" eaLnBrk="1" hangingPunct="1">
              <a:buFont typeface="Wingdings" charset="2"/>
              <a:buChar char="§"/>
            </a:pPr>
            <a:endParaRPr lang="en-GB" altLang="en-US" dirty="0" smtClean="0"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en-GB" altLang="en-US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80207"/>
              </p:ext>
            </p:extLst>
          </p:nvPr>
        </p:nvGraphicFramePr>
        <p:xfrm>
          <a:off x="25925" y="153289"/>
          <a:ext cx="8388424" cy="6669359"/>
        </p:xfrm>
        <a:graphic>
          <a:graphicData uri="http://schemas.openxmlformats.org/drawingml/2006/table">
            <a:tbl>
              <a:tblPr/>
              <a:tblGrid>
                <a:gridCol w="2433214"/>
                <a:gridCol w="3192483"/>
                <a:gridCol w="2762727"/>
              </a:tblGrid>
              <a:tr h="312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Vitamin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Function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Deficiency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4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Thiamin</a:t>
                      </a: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(B1)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Coenzyme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Decraboxylation</a:t>
                      </a: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reactions, pyruvate dehydrogenation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Beri-Beri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Riboflavin (B2)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Coenzyme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(FAD, FMN)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Ariboflavinosis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1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Niacin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Coenzyme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(NAD, NADP)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Carbohydrate, lipid and protein metabolism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Pellagra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Pantothenic Acid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Coenzyme 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(TCA cycle, beta oxidation of fatty acids, fatty acid synthesis)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Associated with severe malnutrition.  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B6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Coenzyme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(Glycogen </a:t>
                      </a:r>
                      <a:r>
                        <a:rPr kumimoji="1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phosphorylase</a:t>
                      </a: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decarboxylase, transamination)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Rare: lesions of lips and mouth, neuropathy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Secondary causes of deficiency more common 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Biotin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Coenzyme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Transfers CO2 in some carboxylation reactions, cell cycle control 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Unknown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Exception: Total Parental Nutrition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Folate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Carrier of 1 carbon units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(Amino acid metabolism, Purine and pyrimidine </a:t>
                      </a:r>
                      <a:r>
                        <a:rPr kumimoji="1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synethesis</a:t>
                      </a: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Megaloblastic</a:t>
                      </a: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anaemia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Increased risk of neural tube defects 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B12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Cofactor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(methionine </a:t>
                      </a:r>
                      <a:r>
                        <a:rPr kumimoji="1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synthetase</a:t>
                      </a: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Megaloblastic</a:t>
                      </a: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anaemia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Folate</a:t>
                      </a: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trap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Raised </a:t>
                      </a:r>
                      <a:r>
                        <a:rPr kumimoji="1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homocysteine</a:t>
                      </a: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levels (CVD risk)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131763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Lipid -soluble vitamins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65113" y="1516063"/>
            <a:ext cx="7772400" cy="492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Often stored in the body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In body lipids</a:t>
            </a:r>
          </a:p>
          <a:p>
            <a:pPr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Specific mechanisms for absorption and transport (same as other fats/lipids)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Requires presence of bile salts</a:t>
            </a:r>
          </a:p>
          <a:p>
            <a:pPr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Not co-enzymes </a:t>
            </a:r>
          </a:p>
          <a:p>
            <a:pPr marL="635508" lvl="1" indent="-3429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tx1">
                    <a:tint val="85000"/>
                  </a:schemeClr>
                </a:solidFill>
                <a:cs typeface="Calibri" pitchFamily="34" charset="0"/>
              </a:rPr>
              <a:t>E</a:t>
            </a:r>
            <a:r>
              <a:rPr lang="en-GB" sz="2400" dirty="0" smtClean="0">
                <a:solidFill>
                  <a:schemeClr val="tx1">
                    <a:tint val="85000"/>
                  </a:schemeClr>
                </a:solidFill>
                <a:cs typeface="Calibri" pitchFamily="34" charset="0"/>
              </a:rPr>
              <a:t>xcept vitamin K</a:t>
            </a:r>
          </a:p>
          <a:p>
            <a:pPr marL="292608" lvl="1" indent="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GB" sz="2400" dirty="0">
              <a:solidFill>
                <a:schemeClr val="tx1">
                  <a:tint val="85000"/>
                </a:schemeClr>
              </a:solidFill>
              <a:cs typeface="Calibri" pitchFamily="34" charset="0"/>
            </a:endParaRPr>
          </a:p>
          <a:p>
            <a:pPr marL="338328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Vitamin A &amp; D stored in the liver and may be toxic</a:t>
            </a:r>
          </a:p>
        </p:txBody>
      </p:sp>
    </p:spTree>
    <p:extLst>
      <p:ext uri="{BB962C8B-B14F-4D97-AF65-F5344CB8AC3E}">
        <p14:creationId xmlns:p14="http://schemas.microsoft.com/office/powerpoint/2010/main" val="38790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10160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1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Water-soluble vitamins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639888"/>
            <a:ext cx="7772400" cy="4968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Not normally stored (except B12)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Storage only occurs if they are bound to enzymes/storage proteins</a:t>
            </a:r>
          </a:p>
          <a:p>
            <a:pPr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Enter body freely &amp; dissolve in intra- and extra- cellular fluids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cs typeface="Calibri" pitchFamily="34" charset="0"/>
              </a:rPr>
              <a:t>Absorbed into portal blood</a:t>
            </a:r>
          </a:p>
          <a:p>
            <a:pPr marL="635000" lvl="1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 smtClean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Excreted easily in urine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sz="2400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Calibri" pitchFamily="34" charset="0"/>
              </a:rPr>
              <a:t> Mainly co-enzymes in energy metabolism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Calibri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433888"/>
            <a:ext cx="10763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688" y="1484313"/>
            <a:ext cx="5878512" cy="28670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8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B vitamins and their role in metabolism</a:t>
            </a:r>
            <a:endParaRPr lang="en-GB" sz="48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3629</TotalTime>
  <Words>2029</Words>
  <Application>Microsoft Office PowerPoint</Application>
  <PresentationFormat>On-screen Show (4:3)</PresentationFormat>
  <Paragraphs>664</Paragraphs>
  <Slides>66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Adjacency</vt:lpstr>
      <vt:lpstr>Document</vt:lpstr>
      <vt:lpstr>Vitamins &amp; Vitamin Village</vt:lpstr>
      <vt:lpstr>The Vitamins</vt:lpstr>
      <vt:lpstr>Vitamins</vt:lpstr>
      <vt:lpstr>Naming of Vitamins</vt:lpstr>
      <vt:lpstr>PowerPoint Presentation</vt:lpstr>
      <vt:lpstr>Water vs Lipid Soluble Vitamins</vt:lpstr>
      <vt:lpstr>Lipid -soluble vitamins</vt:lpstr>
      <vt:lpstr>Water-soluble vitamins</vt:lpstr>
      <vt:lpstr>B vitamins and their role in metabolism</vt:lpstr>
      <vt:lpstr>PowerPoint Presentation</vt:lpstr>
      <vt:lpstr>PowerPoint Presentation</vt:lpstr>
      <vt:lpstr>PowerPoint Presentation</vt:lpstr>
      <vt:lpstr>Pyruvate dehydrogenase reaction</vt:lpstr>
      <vt:lpstr>PowerPoint Presentation</vt:lpstr>
      <vt:lpstr>Vitamins</vt:lpstr>
      <vt:lpstr>THIAMIN (B1)</vt:lpstr>
      <vt:lpstr>Thiamin</vt:lpstr>
      <vt:lpstr>Thiamin (B1) </vt:lpstr>
      <vt:lpstr>PowerPoint Presentation</vt:lpstr>
      <vt:lpstr>PowerPoint Presentation</vt:lpstr>
      <vt:lpstr>PowerPoint Presentation</vt:lpstr>
      <vt:lpstr>RIBOFLAVIN (B2)</vt:lpstr>
      <vt:lpstr>Structure of riboflavin</vt:lpstr>
      <vt:lpstr>Riboflavin</vt:lpstr>
      <vt:lpstr>Riboflavin deficiency in humans - Ariboflavinosis</vt:lpstr>
      <vt:lpstr>NIACIN (B3)</vt:lpstr>
      <vt:lpstr>Niacin </vt:lpstr>
      <vt:lpstr>Niacin Requirements Niacin:Tryptophan conversion </vt:lpstr>
      <vt:lpstr>Niacin Equivalents (NE)</vt:lpstr>
      <vt:lpstr>Functions of Niacin </vt:lpstr>
      <vt:lpstr>PowerPoint Presentation</vt:lpstr>
      <vt:lpstr>Functions of NADH and NADPH</vt:lpstr>
      <vt:lpstr>Niacin Deficiency in Humans - Pellagra</vt:lpstr>
      <vt:lpstr>Pellagra</vt:lpstr>
      <vt:lpstr>PANTOTHENIC  ACID</vt:lpstr>
      <vt:lpstr>Pantothenic Acid</vt:lpstr>
      <vt:lpstr>PowerPoint Presentation</vt:lpstr>
      <vt:lpstr>PowerPoint Presentation</vt:lpstr>
      <vt:lpstr>Folate</vt:lpstr>
      <vt:lpstr>Folate</vt:lpstr>
      <vt:lpstr>Folate Food Sources </vt:lpstr>
      <vt:lpstr>Folate</vt:lpstr>
      <vt:lpstr>Dietary Folate Equivalents</vt:lpstr>
      <vt:lpstr>Folate - Roles</vt:lpstr>
      <vt:lpstr>Folate/Methionine Cycle</vt:lpstr>
      <vt:lpstr>Folate/Methionine cycles</vt:lpstr>
      <vt:lpstr>The Folate Trap</vt:lpstr>
      <vt:lpstr>Megaloblastic Anaemia</vt:lpstr>
      <vt:lpstr>Folate and Pregnancy</vt:lpstr>
      <vt:lpstr>Folate and Pregnancy</vt:lpstr>
      <vt:lpstr>Folate and pregnancy</vt:lpstr>
      <vt:lpstr>Vitamin B12  </vt:lpstr>
      <vt:lpstr>Vitamin B12</vt:lpstr>
      <vt:lpstr>Vitamin B12</vt:lpstr>
      <vt:lpstr>Roles of Vitamin B12</vt:lpstr>
      <vt:lpstr>Vitamin B12 Deficiency</vt:lpstr>
      <vt:lpstr>PowerPoint Presentation</vt:lpstr>
      <vt:lpstr>Homocysteine</vt:lpstr>
      <vt:lpstr>Vitamin B6</vt:lpstr>
      <vt:lpstr>B6 Food Sources</vt:lpstr>
      <vt:lpstr>Vitamin B6</vt:lpstr>
      <vt:lpstr>Functions</vt:lpstr>
      <vt:lpstr>Transamination</vt:lpstr>
      <vt:lpstr>B6 Deficiency</vt:lpstr>
      <vt:lpstr>Causes of Deficiency</vt:lpstr>
      <vt:lpstr>PowerPoint Presentation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 And vitamin village</dc:title>
  <dc:creator>Coneyworth Lisa</dc:creator>
  <cp:lastModifiedBy>Google Tech</cp:lastModifiedBy>
  <cp:revision>44</cp:revision>
  <dcterms:created xsi:type="dcterms:W3CDTF">2013-10-15T09:46:39Z</dcterms:created>
  <dcterms:modified xsi:type="dcterms:W3CDTF">2020-03-17T07:41:50Z</dcterms:modified>
</cp:coreProperties>
</file>