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0"/>
  </p:notesMasterIdLst>
  <p:handoutMasterIdLst>
    <p:handoutMasterId r:id="rId11"/>
  </p:handoutMasterIdLst>
  <p:sldIdLst>
    <p:sldId id="444" r:id="rId2"/>
    <p:sldId id="435" r:id="rId3"/>
    <p:sldId id="445" r:id="rId4"/>
    <p:sldId id="446" r:id="rId5"/>
    <p:sldId id="447" r:id="rId6"/>
    <p:sldId id="448" r:id="rId7"/>
    <p:sldId id="449" r:id="rId8"/>
    <p:sldId id="450" r:id="rId9"/>
  </p:sldIdLst>
  <p:sldSz cx="9144000" cy="6858000" type="screen4x3"/>
  <p:notesSz cx="9926638" cy="6669088"/>
  <p:defaultTextStyle>
    <a:defPPr>
      <a:defRPr lang="fr-FR"/>
    </a:defPPr>
    <a:lvl1pPr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1pPr>
    <a:lvl2pPr marL="4572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2pPr>
    <a:lvl3pPr marL="9144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3pPr>
    <a:lvl4pPr marL="13716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4pPr>
    <a:lvl5pPr marL="18288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5pPr>
    <a:lvl6pPr marL="2286000" algn="l" defTabSz="914400" rtl="0" eaLnBrk="1" latinLnBrk="0" hangingPunct="1">
      <a:defRPr sz="2000" kern="1200">
        <a:solidFill>
          <a:schemeClr val="bg2"/>
        </a:solidFill>
        <a:latin typeface="Arial" pitchFamily="34" charset="0"/>
        <a:ea typeface="ＭＳ Ｐゴシック" pitchFamily="34" charset="-128"/>
        <a:cs typeface="+mn-cs"/>
      </a:defRPr>
    </a:lvl6pPr>
    <a:lvl7pPr marL="2743200" algn="l" defTabSz="914400" rtl="0" eaLnBrk="1" latinLnBrk="0" hangingPunct="1">
      <a:defRPr sz="2000" kern="1200">
        <a:solidFill>
          <a:schemeClr val="bg2"/>
        </a:solidFill>
        <a:latin typeface="Arial" pitchFamily="34" charset="0"/>
        <a:ea typeface="ＭＳ Ｐゴシック" pitchFamily="34" charset="-128"/>
        <a:cs typeface="+mn-cs"/>
      </a:defRPr>
    </a:lvl7pPr>
    <a:lvl8pPr marL="3200400" algn="l" defTabSz="914400" rtl="0" eaLnBrk="1" latinLnBrk="0" hangingPunct="1">
      <a:defRPr sz="2000" kern="1200">
        <a:solidFill>
          <a:schemeClr val="bg2"/>
        </a:solidFill>
        <a:latin typeface="Arial" pitchFamily="34" charset="0"/>
        <a:ea typeface="ＭＳ Ｐゴシック" pitchFamily="34" charset="-128"/>
        <a:cs typeface="+mn-cs"/>
      </a:defRPr>
    </a:lvl8pPr>
    <a:lvl9pPr marL="3657600" algn="l" defTabSz="914400" rtl="0" eaLnBrk="1" latinLnBrk="0" hangingPunct="1">
      <a:defRPr sz="2000" kern="1200">
        <a:solidFill>
          <a:schemeClr val="bg2"/>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99"/>
    <a:srgbClr val="33CCFF"/>
    <a:srgbClr val="CC9900"/>
    <a:srgbClr val="FF3300"/>
    <a:srgbClr val="FFFFFF"/>
    <a:srgbClr val="000000"/>
    <a:srgbClr val="996633"/>
    <a:srgbClr val="993366"/>
    <a:srgbClr val="CC00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2" d="100"/>
          <a:sy n="72" d="100"/>
        </p:scale>
        <p:origin x="13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704" y="60"/>
      </p:cViewPr>
      <p:guideLst>
        <p:guide orient="horz" pos="2100"/>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5" name="Rectangle 3"/>
          <p:cNvSpPr>
            <a:spLocks noGrp="1" noChangeArrowheads="1"/>
          </p:cNvSpPr>
          <p:nvPr>
            <p:ph type="dt" sz="quarter"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6" name="Rectangle 4"/>
          <p:cNvSpPr>
            <a:spLocks noGrp="1" noChangeArrowheads="1"/>
          </p:cNvSpPr>
          <p:nvPr>
            <p:ph type="ftr" sz="quarter" idx="2"/>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7" name="Rectangle 5"/>
          <p:cNvSpPr>
            <a:spLocks noGrp="1" noChangeArrowheads="1"/>
          </p:cNvSpPr>
          <p:nvPr>
            <p:ph type="sldNum" sz="quarter" idx="3"/>
          </p:nvPr>
        </p:nvSpPr>
        <p:spPr bwMode="auto">
          <a:xfrm>
            <a:off x="5624513"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cs typeface="Arial" pitchFamily="34" charset="0"/>
              </a:defRPr>
            </a:lvl1pPr>
          </a:lstStyle>
          <a:p>
            <a:fld id="{548F6A1A-A85E-4FCE-A9FD-D8FD53B49CBE}" type="slidenum">
              <a:rPr lang="fr-FR"/>
              <a:pPr/>
              <a:t>‹#›</a:t>
            </a:fld>
            <a:endParaRPr lang="fr-FR" dirty="0"/>
          </a:p>
        </p:txBody>
      </p:sp>
    </p:spTree>
    <p:extLst>
      <p:ext uri="{BB962C8B-B14F-4D97-AF65-F5344CB8AC3E}">
        <p14:creationId xmlns:p14="http://schemas.microsoft.com/office/powerpoint/2010/main" val="17936701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44035" name="Rectangle 3"/>
          <p:cNvSpPr>
            <a:spLocks noGrp="1" noChangeArrowheads="1"/>
          </p:cNvSpPr>
          <p:nvPr>
            <p:ph type="dt"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3295650" y="500063"/>
            <a:ext cx="3335338" cy="2501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1323975" y="3167063"/>
            <a:ext cx="7278688" cy="3001962"/>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4038" name="Rectangle 6"/>
          <p:cNvSpPr>
            <a:spLocks noGrp="1" noChangeArrowheads="1"/>
          </p:cNvSpPr>
          <p:nvPr>
            <p:ph type="ftr" sz="quarter" idx="4"/>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8" name="Slide Number Placeholder 7"/>
          <p:cNvSpPr>
            <a:spLocks noGrp="1"/>
          </p:cNvSpPr>
          <p:nvPr>
            <p:ph type="sldNum" sz="quarter" idx="5"/>
          </p:nvPr>
        </p:nvSpPr>
        <p:spPr>
          <a:xfrm>
            <a:off x="5624513" y="6334125"/>
            <a:ext cx="4300537" cy="333375"/>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AC42AD50-C5A0-4B20-BCBA-7D3EC8D9DD82}" type="slidenum">
              <a:rPr lang="en-US"/>
              <a:pPr/>
              <a:t>‹#›</a:t>
            </a:fld>
            <a:endParaRPr lang="en-US" dirty="0"/>
          </a:p>
        </p:txBody>
      </p:sp>
    </p:spTree>
    <p:extLst>
      <p:ext uri="{BB962C8B-B14F-4D97-AF65-F5344CB8AC3E}">
        <p14:creationId xmlns:p14="http://schemas.microsoft.com/office/powerpoint/2010/main" val="299192943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1676400" y="152400"/>
            <a:ext cx="723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dirty="0">
                <a:solidFill>
                  <a:srgbClr val="7030A0"/>
                </a:solidFill>
                <a:latin typeface="Times New Roman" pitchFamily="18" charset="0"/>
                <a:cs typeface="Times New Roman" pitchFamily="18" charset="0"/>
              </a:rPr>
              <a:t>Aug 2017</a:t>
            </a:r>
          </a:p>
        </p:txBody>
      </p:sp>
      <p:sp>
        <p:nvSpPr>
          <p:cNvPr id="3" name="Minus 2"/>
          <p:cNvSpPr/>
          <p:nvPr userDrawn="1"/>
        </p:nvSpPr>
        <p:spPr>
          <a:xfrm>
            <a:off x="457200" y="541564"/>
            <a:ext cx="9639300" cy="76200"/>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2457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5943600"/>
            <a:ext cx="942429"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619" y="-32696"/>
            <a:ext cx="955381" cy="947096"/>
          </a:xfrm>
          <a:prstGeom prst="ellipse">
            <a:avLst/>
          </a:prstGeom>
          <a:ln>
            <a:noFill/>
          </a:ln>
          <a:effectLst>
            <a:outerShdw blurRad="107950" dist="12700" dir="5400000" algn="ctr">
              <a:srgbClr val="000000"/>
            </a:outerShdw>
            <a:softEdge rad="63500"/>
          </a:effectLst>
        </p:spPr>
      </p:pic>
      <p:sp>
        <p:nvSpPr>
          <p:cNvPr id="10" name="TextBox 9"/>
          <p:cNvSpPr txBox="1"/>
          <p:nvPr userDrawn="1"/>
        </p:nvSpPr>
        <p:spPr>
          <a:xfrm>
            <a:off x="-93809" y="848380"/>
            <a:ext cx="1617809" cy="523220"/>
          </a:xfrm>
          <a:prstGeom prst="rect">
            <a:avLst/>
          </a:prstGeom>
          <a:noFill/>
        </p:spPr>
        <p:txBody>
          <a:bodyPr wrap="square" rtlCol="0">
            <a:spAutoFit/>
          </a:bodyPr>
          <a:lstStyle/>
          <a:p>
            <a:pPr algn="ctr"/>
            <a:r>
              <a:rPr lang="en-GB" sz="1400" b="0" dirty="0">
                <a:solidFill>
                  <a:schemeClr val="tx1"/>
                </a:solidFill>
                <a:effectLst>
                  <a:outerShdw blurRad="38100" dist="38100" dir="2700000" algn="tl">
                    <a:srgbClr val="000000">
                      <a:alpha val="43137"/>
                    </a:srgbClr>
                  </a:outerShdw>
                </a:effectLst>
                <a:latin typeface="Times" pitchFamily="18" charset="0"/>
                <a:cs typeface="Times" pitchFamily="18" charset="0"/>
              </a:rPr>
              <a:t>An-Najah National University </a:t>
            </a:r>
            <a:endParaRPr lang="en-US" sz="1400" b="0" dirty="0">
              <a:solidFill>
                <a:schemeClr val="tx1"/>
              </a:solidFill>
              <a:effectLst>
                <a:outerShdw blurRad="38100" dist="38100" dir="2700000" algn="tl">
                  <a:srgbClr val="000000">
                    <a:alpha val="43137"/>
                  </a:srgbClr>
                </a:outerShdw>
              </a:effectLst>
              <a:latin typeface="Times" pitchFamily="18" charset="0"/>
              <a:cs typeface="Times" pitchFamily="18" charset="0"/>
            </a:endParaRPr>
          </a:p>
        </p:txBody>
      </p:sp>
      <p:sp>
        <p:nvSpPr>
          <p:cNvPr id="8" name="Text Box 5"/>
          <p:cNvSpPr txBox="1">
            <a:spLocks noChangeArrowheads="1"/>
          </p:cNvSpPr>
          <p:nvPr userDrawn="1"/>
        </p:nvSpPr>
        <p:spPr bwMode="auto">
          <a:xfrm>
            <a:off x="4844143" y="2209800"/>
            <a:ext cx="4419600" cy="3939540"/>
          </a:xfrm>
          <a:prstGeom prst="rect">
            <a:avLst/>
          </a:prstGeom>
          <a:noFill/>
          <a:ln w="9525">
            <a:noFill/>
            <a:miter lim="800000"/>
            <a:headEnd/>
            <a:tailEnd/>
          </a:ln>
          <a:effectLst/>
        </p:spPr>
        <p:txBody>
          <a:bodyPr wrap="square">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lnSpc>
                <a:spcPct val="200000"/>
              </a:lnSpc>
            </a:pPr>
            <a:r>
              <a:rPr lang="en-US" b="1" dirty="0">
                <a:solidFill>
                  <a:schemeClr val="tx1"/>
                </a:solidFill>
                <a:latin typeface="Times New Roman" pitchFamily="18" charset="0"/>
                <a:cs typeface="Times New Roman" pitchFamily="18" charset="0"/>
              </a:rPr>
              <a:t>Dr Mahmoud Assad</a:t>
            </a:r>
          </a:p>
          <a:p>
            <a:pPr eaLnBrk="1" hangingPunct="1">
              <a:lnSpc>
                <a:spcPct val="150000"/>
              </a:lnSpc>
            </a:pPr>
            <a:r>
              <a:rPr lang="en-US" dirty="0">
                <a:solidFill>
                  <a:schemeClr val="tx1"/>
                </a:solidFill>
                <a:latin typeface="Times New Roman" pitchFamily="18" charset="0"/>
                <a:cs typeface="Times New Roman" pitchFamily="18" charset="0"/>
              </a:rPr>
              <a:t>Assistant professor</a:t>
            </a:r>
          </a:p>
          <a:p>
            <a:pPr eaLnBrk="1" hangingPunct="1">
              <a:lnSpc>
                <a:spcPct val="150000"/>
              </a:lnSpc>
            </a:pPr>
            <a:r>
              <a:rPr lang="en-US" dirty="0">
                <a:solidFill>
                  <a:schemeClr val="tx1"/>
                </a:solidFill>
                <a:latin typeface="Times New Roman" pitchFamily="18" charset="0"/>
                <a:cs typeface="Times New Roman" pitchFamily="18" charset="0"/>
              </a:rPr>
              <a:t>Department</a:t>
            </a:r>
            <a:r>
              <a:rPr lang="en-US" baseline="0" dirty="0">
                <a:solidFill>
                  <a:schemeClr val="tx1"/>
                </a:solidFill>
                <a:latin typeface="Times New Roman" pitchFamily="18" charset="0"/>
                <a:cs typeface="Times New Roman" pitchFamily="18" charset="0"/>
              </a:rPr>
              <a:t> of Mechanical Engineering</a:t>
            </a:r>
          </a:p>
          <a:p>
            <a:pPr eaLnBrk="1" hangingPunct="1">
              <a:lnSpc>
                <a:spcPct val="150000"/>
              </a:lnSpc>
            </a:pPr>
            <a:r>
              <a:rPr lang="en-GB" baseline="0" dirty="0">
                <a:solidFill>
                  <a:schemeClr val="tx1"/>
                </a:solidFill>
                <a:latin typeface="Times New Roman" pitchFamily="18" charset="0"/>
                <a:cs typeface="Times New Roman" pitchFamily="18" charset="0"/>
              </a:rPr>
              <a:t>Faculty of Engineering and Information  Technology</a:t>
            </a:r>
            <a:endParaRPr lang="en-US" dirty="0">
              <a:solidFill>
                <a:schemeClr val="tx1"/>
              </a:solidFill>
              <a:latin typeface="Times New Roman" pitchFamily="18" charset="0"/>
              <a:cs typeface="Times New Roman" pitchFamily="18" charset="0"/>
            </a:endParaRPr>
          </a:p>
          <a:p>
            <a:pPr eaLnBrk="1" hangingPunct="1">
              <a:lnSpc>
                <a:spcPct val="150000"/>
              </a:lnSpc>
            </a:pPr>
            <a:r>
              <a:rPr lang="en-GB" dirty="0">
                <a:solidFill>
                  <a:schemeClr val="tx1"/>
                </a:solidFill>
                <a:latin typeface="Times New Roman" pitchFamily="18" charset="0"/>
                <a:cs typeface="Times New Roman" pitchFamily="18" charset="0"/>
              </a:rPr>
              <a:t>Email: </a:t>
            </a:r>
            <a:r>
              <a:rPr lang="en-GB" u="none" dirty="0">
                <a:solidFill>
                  <a:schemeClr val="tx1"/>
                </a:solidFill>
                <a:latin typeface="Times New Roman" pitchFamily="18" charset="0"/>
                <a:cs typeface="Times New Roman" pitchFamily="18" charset="0"/>
              </a:rPr>
              <a:t>m_assad@najah.edu</a:t>
            </a:r>
          </a:p>
          <a:p>
            <a:pPr eaLnBrk="1" hangingPunct="1">
              <a:lnSpc>
                <a:spcPct val="150000"/>
              </a:lnSpc>
            </a:pPr>
            <a:r>
              <a:rPr lang="en-GB" dirty="0">
                <a:solidFill>
                  <a:schemeClr val="tx1"/>
                </a:solidFill>
                <a:latin typeface="Times New Roman" pitchFamily="18" charset="0"/>
                <a:cs typeface="Times New Roman" pitchFamily="18" charset="0"/>
              </a:rPr>
              <a:t>Office</a:t>
            </a:r>
            <a:r>
              <a:rPr lang="en-GB" baseline="0" dirty="0">
                <a:solidFill>
                  <a:schemeClr val="tx1"/>
                </a:solidFill>
                <a:latin typeface="Times New Roman" pitchFamily="18" charset="0"/>
                <a:cs typeface="Times New Roman" pitchFamily="18" charset="0"/>
              </a:rPr>
              <a:t> No.: 111480</a:t>
            </a:r>
          </a:p>
          <a:p>
            <a:pPr eaLnBrk="1" hangingPunct="1">
              <a:lnSpc>
                <a:spcPct val="150000"/>
              </a:lnSpc>
            </a:pPr>
            <a:r>
              <a:rPr lang="en-US" sz="2000" u="none" kern="1200" dirty="0">
                <a:solidFill>
                  <a:schemeClr val="tx1"/>
                </a:solidFill>
                <a:latin typeface="Times New Roman" pitchFamily="18" charset="0"/>
                <a:ea typeface="ＭＳ Ｐゴシック" pitchFamily="34" charset="-128"/>
                <a:cs typeface="Times New Roman" pitchFamily="18" charset="0"/>
              </a:rPr>
              <a:t>facebook.com/</a:t>
            </a:r>
            <a:r>
              <a:rPr lang="en-US" sz="2000" u="none" kern="1200" dirty="0" err="1">
                <a:solidFill>
                  <a:schemeClr val="tx1"/>
                </a:solidFill>
                <a:latin typeface="Times New Roman" pitchFamily="18" charset="0"/>
                <a:ea typeface="ＭＳ Ｐゴシック" pitchFamily="34" charset="-128"/>
                <a:cs typeface="Times New Roman" pitchFamily="18" charset="0"/>
              </a:rPr>
              <a:t>MahmoudAssadDwikat</a:t>
            </a:r>
            <a:endParaRPr lang="en-US" sz="2000" u="none" kern="1200" dirty="0">
              <a:solidFill>
                <a:schemeClr val="tx1"/>
              </a:solidFill>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29280054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Minus 2"/>
          <p:cNvSpPr/>
          <p:nvPr userDrawn="1"/>
        </p:nvSpPr>
        <p:spPr>
          <a:xfrm>
            <a:off x="-152400" y="762000"/>
            <a:ext cx="10210800" cy="45719"/>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rgbClr val="1D4CE1"/>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0"/>
            <a:ext cx="802981" cy="819419"/>
          </a:xfrm>
          <a:prstGeom prst="ellipse">
            <a:avLst/>
          </a:prstGeom>
          <a:ln>
            <a:noFill/>
          </a:ln>
          <a:effectLst>
            <a:softEdge rad="31750"/>
          </a:effectLst>
        </p:spPr>
      </p:pic>
      <p:sp>
        <p:nvSpPr>
          <p:cNvPr id="10" name="Footer Placeholder 7"/>
          <p:cNvSpPr txBox="1">
            <a:spLocks/>
          </p:cNvSpPr>
          <p:nvPr userDrawn="1"/>
        </p:nvSpPr>
        <p:spPr bwMode="auto">
          <a:xfrm>
            <a:off x="4843462" y="6477000"/>
            <a:ext cx="32337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algn="ctr" eaLnBrk="1" hangingPunct="1">
              <a:defRPr/>
            </a:pPr>
            <a:endParaRPr lang="en-GB" sz="1600" b="1" dirty="0">
              <a:solidFill>
                <a:srgbClr val="0A3D8C"/>
              </a:solidFill>
              <a:latin typeface="Times New Roman" charset="0"/>
              <a:cs typeface="Times New Roman" charset="0"/>
            </a:endParaRPr>
          </a:p>
        </p:txBody>
      </p:sp>
      <p:sp>
        <p:nvSpPr>
          <p:cNvPr id="11" name="Footer Placeholder 7"/>
          <p:cNvSpPr txBox="1">
            <a:spLocks/>
          </p:cNvSpPr>
          <p:nvPr userDrawn="1"/>
        </p:nvSpPr>
        <p:spPr bwMode="auto">
          <a:xfrm>
            <a:off x="152400" y="6461125"/>
            <a:ext cx="7086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eaLnBrk="1" hangingPunct="1">
              <a:defRPr/>
            </a:pPr>
            <a:r>
              <a:rPr lang="en-GB" sz="1600" b="0" cap="none" spc="0" dirty="0">
                <a:ln w="9525">
                  <a:solidFill>
                    <a:srgbClr val="C00000"/>
                  </a:solidFill>
                  <a:prstDash val="solid"/>
                </a:ln>
                <a:solidFill>
                  <a:srgbClr val="333399"/>
                </a:solidFill>
                <a:effectLst/>
                <a:latin typeface="Times New Roman" charset="0"/>
                <a:cs typeface="Times New Roman" charset="0"/>
              </a:rPr>
              <a:t>Energy Conversion,                              Jan.</a:t>
            </a:r>
            <a:r>
              <a:rPr lang="en-GB" sz="1600" b="0" cap="none" spc="0" baseline="0" dirty="0">
                <a:ln w="9525">
                  <a:solidFill>
                    <a:srgbClr val="C00000"/>
                  </a:solidFill>
                  <a:prstDash val="solid"/>
                </a:ln>
                <a:solidFill>
                  <a:srgbClr val="333399"/>
                </a:solidFill>
                <a:effectLst/>
                <a:latin typeface="Times New Roman" charset="0"/>
                <a:cs typeface="Times New Roman" charset="0"/>
              </a:rPr>
              <a:t> </a:t>
            </a:r>
            <a:r>
              <a:rPr lang="en-GB" sz="1600" b="0" cap="none" spc="0" dirty="0">
                <a:ln w="9525">
                  <a:solidFill>
                    <a:srgbClr val="C00000"/>
                  </a:solidFill>
                  <a:prstDash val="solid"/>
                </a:ln>
                <a:solidFill>
                  <a:srgbClr val="333399"/>
                </a:solidFill>
                <a:effectLst/>
                <a:latin typeface="Times New Roman" charset="0"/>
                <a:cs typeface="Times New Roman" charset="0"/>
              </a:rPr>
              <a:t>2018       </a:t>
            </a:r>
            <a:r>
              <a:rPr lang="en-GB" sz="1600" b="0" cap="none" spc="0" dirty="0" err="1">
                <a:ln w="9525">
                  <a:solidFill>
                    <a:srgbClr val="C00000"/>
                  </a:solidFill>
                  <a:prstDash val="solid"/>
                </a:ln>
                <a:solidFill>
                  <a:srgbClr val="333399"/>
                </a:solidFill>
                <a:effectLst/>
                <a:latin typeface="Times New Roman" charset="0"/>
                <a:cs typeface="Times New Roman" charset="0"/>
              </a:rPr>
              <a:t>Dr.</a:t>
            </a:r>
            <a:r>
              <a:rPr lang="en-GB" sz="1600" b="0" cap="none" spc="0" dirty="0">
                <a:ln w="9525">
                  <a:solidFill>
                    <a:srgbClr val="C00000"/>
                  </a:solidFill>
                  <a:prstDash val="solid"/>
                </a:ln>
                <a:solidFill>
                  <a:srgbClr val="333399"/>
                </a:solidFill>
                <a:effectLst/>
                <a:latin typeface="Times New Roman" charset="0"/>
                <a:cs typeface="Times New Roman" charset="0"/>
              </a:rPr>
              <a:t>  Adel </a:t>
            </a:r>
            <a:r>
              <a:rPr lang="en-GB" sz="1600" b="0" cap="none" spc="0" dirty="0" err="1">
                <a:ln w="9525">
                  <a:solidFill>
                    <a:srgbClr val="C00000"/>
                  </a:solidFill>
                  <a:prstDash val="solid"/>
                </a:ln>
                <a:solidFill>
                  <a:srgbClr val="333399"/>
                </a:solidFill>
                <a:effectLst/>
                <a:latin typeface="Times New Roman" charset="0"/>
                <a:cs typeface="Times New Roman" charset="0"/>
              </a:rPr>
              <a:t>Juaidi</a:t>
            </a:r>
            <a:endParaRPr lang="en-GB" sz="1600" b="0" cap="none" spc="0" dirty="0">
              <a:ln w="9525">
                <a:solidFill>
                  <a:srgbClr val="C00000"/>
                </a:solidFill>
                <a:prstDash val="solid"/>
              </a:ln>
              <a:solidFill>
                <a:srgbClr val="333399"/>
              </a:solidFill>
              <a:effectLst/>
              <a:latin typeface="Times New Roman" charset="0"/>
              <a:cs typeface="Times New Roman" charset="0"/>
            </a:endParaRPr>
          </a:p>
        </p:txBody>
      </p:sp>
      <p:sp>
        <p:nvSpPr>
          <p:cNvPr id="2" name="Title 1"/>
          <p:cNvSpPr>
            <a:spLocks noGrp="1"/>
          </p:cNvSpPr>
          <p:nvPr>
            <p:ph type="title"/>
          </p:nvPr>
        </p:nvSpPr>
        <p:spPr>
          <a:xfrm>
            <a:off x="1181100" y="38100"/>
            <a:ext cx="7581900" cy="746759"/>
          </a:xfrm>
          <a:prstGeom prst="rect">
            <a:avLst/>
          </a:prstGeom>
        </p:spPr>
        <p:txBody>
          <a:bodyPr/>
          <a:lstStyle>
            <a:lvl1pPr algn="ctr">
              <a:defRPr b="1">
                <a:solidFill>
                  <a:schemeClr val="accent3">
                    <a:lumMod val="75000"/>
                  </a:schemeClr>
                </a:solidFill>
                <a:effectLst/>
                <a:latin typeface="Times" pitchFamily="18" charset="0"/>
                <a:cs typeface="Times" pitchFamily="18" charset="0"/>
              </a:defRPr>
            </a:lvl1pPr>
          </a:lstStyle>
          <a:p>
            <a:r>
              <a:rPr lang="en-US" dirty="0"/>
              <a:t>Click to edit Master title style</a:t>
            </a:r>
          </a:p>
        </p:txBody>
      </p:sp>
      <p:pic>
        <p:nvPicPr>
          <p:cNvPr id="13"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lide Number Placeholder 8"/>
          <p:cNvSpPr>
            <a:spLocks noGrp="1"/>
          </p:cNvSpPr>
          <p:nvPr>
            <p:ph type="sldNum" sz="quarter" idx="10"/>
          </p:nvPr>
        </p:nvSpPr>
        <p:spPr bwMode="auto">
          <a:xfrm>
            <a:off x="8077200" y="6491288"/>
            <a:ext cx="900113" cy="3667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solidFill>
                  <a:srgbClr val="0A3D8C"/>
                </a:solidFill>
                <a:latin typeface="Times New Roman" pitchFamily="18" charset="0"/>
                <a:cs typeface="Times New Roman" pitchFamily="18" charset="0"/>
              </a:defRPr>
            </a:lvl1pPr>
          </a:lstStyle>
          <a:p>
            <a:fld id="{ABCC55F3-FED4-490E-A042-E14AA0C2962A}" type="slidenum">
              <a:rPr lang="en-GB"/>
              <a:pPr/>
              <a:t>‹#›</a:t>
            </a:fld>
            <a:endParaRPr lang="en-GB" dirty="0"/>
          </a:p>
        </p:txBody>
      </p:sp>
      <p:cxnSp>
        <p:nvCxnSpPr>
          <p:cNvPr id="15" name="Straight Connector 14"/>
          <p:cNvCxnSpPr/>
          <p:nvPr userDrawn="1"/>
        </p:nvCxnSpPr>
        <p:spPr>
          <a:xfrm>
            <a:off x="152400" y="6480175"/>
            <a:ext cx="884178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9163830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 name="Text Box 10"/>
          <p:cNvSpPr txBox="1">
            <a:spLocks noChangeArrowheads="1"/>
          </p:cNvSpPr>
          <p:nvPr userDrawn="1"/>
        </p:nvSpPr>
        <p:spPr bwMode="auto">
          <a:xfrm>
            <a:off x="8153400" y="6477000"/>
            <a:ext cx="304800" cy="247650"/>
          </a:xfrm>
          <a:prstGeom prst="rect">
            <a:avLst/>
          </a:prstGeom>
          <a:noFill/>
          <a:ln w="9525">
            <a:noFill/>
            <a:miter lim="800000"/>
            <a:headEnd/>
            <a:tailEnd/>
          </a:ln>
          <a:effectLst/>
        </p:spPr>
        <p:txBody>
          <a:bodyPr lIns="18000" tIns="18000" rIns="18000" bIns="18000">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spcBef>
                <a:spcPct val="50000"/>
              </a:spcBef>
            </a:pPr>
            <a:fld id="{BB474807-2C3E-49ED-B994-77A2D23DC440}" type="slidenum">
              <a:rPr lang="fr-FR" sz="1400">
                <a:solidFill>
                  <a:schemeClr val="tx1"/>
                </a:solidFill>
              </a:rPr>
              <a:pPr eaLnBrk="1" hangingPunct="1">
                <a:spcBef>
                  <a:spcPct val="50000"/>
                </a:spcBef>
              </a:pPr>
              <a:t>‹#›</a:t>
            </a:fld>
            <a:endParaRPr lang="fr-FR" sz="1400">
              <a:solidFill>
                <a:schemeClr val="tx1"/>
              </a:solidFill>
            </a:endParaRPr>
          </a:p>
        </p:txBody>
      </p:sp>
      <p:pic>
        <p:nvPicPr>
          <p:cNvPr id="1028"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58" r:id="rId1"/>
    <p:sldLayoutId id="2147483759" r:id="rId2"/>
  </p:sldLayoutIdLst>
  <p:transition>
    <p:fade/>
  </p:transition>
  <p:hf hdr="0" ftr="0" dt="0"/>
  <p:txStyles>
    <p:titleStyle>
      <a:lvl1pPr algn="l" rtl="0" eaLnBrk="0" fontAlgn="base" hangingPunct="0">
        <a:lnSpc>
          <a:spcPct val="90000"/>
        </a:lnSpc>
        <a:spcBef>
          <a:spcPct val="0"/>
        </a:spcBef>
        <a:spcAft>
          <a:spcPct val="0"/>
        </a:spcAft>
        <a:defRPr sz="3600">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2pPr>
      <a:lvl3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3pPr>
      <a:lvl4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4pPr>
      <a:lvl5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5pPr>
      <a:lvl6pPr marL="457200" algn="l" rtl="0" fontAlgn="base">
        <a:lnSpc>
          <a:spcPct val="90000"/>
        </a:lnSpc>
        <a:spcBef>
          <a:spcPct val="0"/>
        </a:spcBef>
        <a:spcAft>
          <a:spcPct val="0"/>
        </a:spcAft>
        <a:defRPr sz="3600">
          <a:solidFill>
            <a:schemeClr val="tx1"/>
          </a:solidFill>
          <a:latin typeface="Arial" charset="0"/>
        </a:defRPr>
      </a:lvl6pPr>
      <a:lvl7pPr marL="914400" algn="l" rtl="0" fontAlgn="base">
        <a:lnSpc>
          <a:spcPct val="90000"/>
        </a:lnSpc>
        <a:spcBef>
          <a:spcPct val="0"/>
        </a:spcBef>
        <a:spcAft>
          <a:spcPct val="0"/>
        </a:spcAft>
        <a:defRPr sz="3600">
          <a:solidFill>
            <a:schemeClr val="tx1"/>
          </a:solidFill>
          <a:latin typeface="Arial" charset="0"/>
        </a:defRPr>
      </a:lvl7pPr>
      <a:lvl8pPr marL="1371600" algn="l" rtl="0" fontAlgn="base">
        <a:lnSpc>
          <a:spcPct val="90000"/>
        </a:lnSpc>
        <a:spcBef>
          <a:spcPct val="0"/>
        </a:spcBef>
        <a:spcAft>
          <a:spcPct val="0"/>
        </a:spcAft>
        <a:defRPr sz="3600">
          <a:solidFill>
            <a:schemeClr val="tx1"/>
          </a:solidFill>
          <a:latin typeface="Arial" charset="0"/>
        </a:defRPr>
      </a:lvl8pPr>
      <a:lvl9pPr marL="1828800" algn="l" rtl="0" fontAlgn="base">
        <a:lnSpc>
          <a:spcPct val="90000"/>
        </a:lnSpc>
        <a:spcBef>
          <a:spcPct val="0"/>
        </a:spcBef>
        <a:spcAft>
          <a:spcPct val="0"/>
        </a:spcAft>
        <a:defRPr sz="3600">
          <a:solidFill>
            <a:schemeClr val="tx1"/>
          </a:solidFill>
          <a:latin typeface="Arial" charset="0"/>
        </a:defRPr>
      </a:lvl9pPr>
    </p:titleStyle>
    <p:body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314" y="38100"/>
            <a:ext cx="7478486" cy="731103"/>
          </a:xfrm>
        </p:spPr>
        <p:txBody>
          <a:bodyPr/>
          <a:lstStyle/>
          <a:p>
            <a:r>
              <a:rPr lang="en-GB" dirty="0"/>
              <a:t>Non - Renewable Energy</a:t>
            </a:r>
            <a:endParaRPr lang="en-US" dirty="0">
              <a:latin typeface="Times" pitchFamily="18" charset="0"/>
              <a:cs typeface="Times" pitchFamily="18" charset="0"/>
            </a:endParaRPr>
          </a:p>
        </p:txBody>
      </p:sp>
      <p:sp>
        <p:nvSpPr>
          <p:cNvPr id="3" name="Slide Number Placeholder 2"/>
          <p:cNvSpPr>
            <a:spLocks noGrp="1"/>
          </p:cNvSpPr>
          <p:nvPr>
            <p:ph type="sldNum" sz="quarter" idx="10"/>
          </p:nvPr>
        </p:nvSpPr>
        <p:spPr/>
        <p:txBody>
          <a:bodyPr/>
          <a:lstStyle/>
          <a:p>
            <a:fld id="{ABCC55F3-FED4-490E-A042-E14AA0C2962A}" type="slidenum">
              <a:rPr lang="en-GB" smtClean="0"/>
              <a:pPr/>
              <a:t>1</a:t>
            </a:fld>
            <a:endParaRPr lang="en-GB" dirty="0"/>
          </a:p>
        </p:txBody>
      </p:sp>
      <p:sp>
        <p:nvSpPr>
          <p:cNvPr id="4" name="TextBox 10"/>
          <p:cNvSpPr txBox="1">
            <a:spLocks noChangeArrowheads="1"/>
          </p:cNvSpPr>
          <p:nvPr/>
        </p:nvSpPr>
        <p:spPr bwMode="auto">
          <a:xfrm>
            <a:off x="228600" y="1100078"/>
            <a:ext cx="845820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457200" indent="-457200" algn="just" eaLnBrk="1" hangingPunct="1">
              <a:lnSpc>
                <a:spcPct val="150000"/>
              </a:lnSpc>
              <a:buFont typeface="Wingdings" panose="05000000000000000000" pitchFamily="2" charset="2"/>
              <a:buChar char="§"/>
            </a:pPr>
            <a:r>
              <a:rPr lang="en-US" sz="2800" b="1" dirty="0">
                <a:solidFill>
                  <a:schemeClr val="tx1"/>
                </a:solidFill>
                <a:latin typeface="Times New Roman" pitchFamily="18" charset="0"/>
                <a:cs typeface="Times New Roman" pitchFamily="18" charset="0"/>
              </a:rPr>
              <a:t>Non-renewable energy </a:t>
            </a:r>
            <a:r>
              <a:rPr lang="en-US" sz="2800" dirty="0">
                <a:solidFill>
                  <a:schemeClr val="tx1"/>
                </a:solidFill>
                <a:latin typeface="Times New Roman" pitchFamily="18" charset="0"/>
                <a:cs typeface="Times New Roman" pitchFamily="18" charset="0"/>
              </a:rPr>
              <a:t>is that source of energy which cannot be used again and again.</a:t>
            </a:r>
          </a:p>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 This sort of energy is </a:t>
            </a:r>
            <a:r>
              <a:rPr lang="en-US" sz="2800" b="1" dirty="0">
                <a:solidFill>
                  <a:schemeClr val="tx1"/>
                </a:solidFill>
                <a:latin typeface="Times New Roman" pitchFamily="18" charset="0"/>
                <a:cs typeface="Times New Roman" pitchFamily="18" charset="0"/>
              </a:rPr>
              <a:t>sustainable to exhaustion</a:t>
            </a:r>
            <a:r>
              <a:rPr lang="en-US" sz="2800" dirty="0">
                <a:solidFill>
                  <a:schemeClr val="tx1"/>
                </a:solidFill>
                <a:latin typeface="Times New Roman" pitchFamily="18" charset="0"/>
                <a:cs typeface="Times New Roman" pitchFamily="18" charset="0"/>
              </a:rPr>
              <a:t>. </a:t>
            </a:r>
          </a:p>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These </a:t>
            </a:r>
            <a:r>
              <a:rPr lang="en-US" sz="2800" b="1" dirty="0">
                <a:solidFill>
                  <a:schemeClr val="tx1"/>
                </a:solidFill>
                <a:latin typeface="Times New Roman" pitchFamily="18" charset="0"/>
                <a:cs typeface="Times New Roman" pitchFamily="18" charset="0"/>
              </a:rPr>
              <a:t>non-renewable energies </a:t>
            </a:r>
            <a:r>
              <a:rPr lang="en-US" sz="2800" dirty="0">
                <a:solidFill>
                  <a:schemeClr val="tx1"/>
                </a:solidFill>
                <a:latin typeface="Times New Roman" pitchFamily="18" charset="0"/>
                <a:cs typeface="Times New Roman" pitchFamily="18" charset="0"/>
              </a:rPr>
              <a:t>like coal, oil and gas are getting scarce. </a:t>
            </a:r>
          </a:p>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Energy sources like oil, coal and gas </a:t>
            </a:r>
            <a:r>
              <a:rPr lang="en-US" sz="2800" b="1" dirty="0">
                <a:solidFill>
                  <a:srgbClr val="C00000"/>
                </a:solidFill>
                <a:latin typeface="Times New Roman" pitchFamily="18" charset="0"/>
                <a:cs typeface="Times New Roman" pitchFamily="18" charset="0"/>
              </a:rPr>
              <a:t>are known as fossil fuels.</a:t>
            </a:r>
          </a:p>
        </p:txBody>
      </p:sp>
    </p:spTree>
    <p:extLst>
      <p:ext uri="{BB962C8B-B14F-4D97-AF65-F5344CB8AC3E}">
        <p14:creationId xmlns:p14="http://schemas.microsoft.com/office/powerpoint/2010/main" val="17595915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65100"/>
            <a:ext cx="7581900" cy="596900"/>
          </a:xfrm>
        </p:spPr>
        <p:txBody>
          <a:bodyPr/>
          <a:lstStyle/>
          <a:p>
            <a:r>
              <a:rPr lang="en-US" sz="2800" dirty="0">
                <a:latin typeface="Times New Roman" panose="02020603050405020304" pitchFamily="18" charset="0"/>
                <a:cs typeface="Times New Roman" panose="02020603050405020304" pitchFamily="18" charset="0"/>
              </a:rPr>
              <a:t>Non-Sustainable &amp; Non-Renewable Fossil Fuels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2</a:t>
            </a:fld>
            <a:endParaRPr lang="en-GB" dirty="0"/>
          </a:p>
        </p:txBody>
      </p:sp>
      <p:sp>
        <p:nvSpPr>
          <p:cNvPr id="4" name="TextBox 10"/>
          <p:cNvSpPr txBox="1">
            <a:spLocks noChangeArrowheads="1"/>
          </p:cNvSpPr>
          <p:nvPr/>
        </p:nvSpPr>
        <p:spPr bwMode="auto">
          <a:xfrm>
            <a:off x="0" y="858977"/>
            <a:ext cx="9143999"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The natural resources like oil, coal and gas are formed into the earth’s crust in a period of decades.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These energy sources can not be used again and grown in few days.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rgbClr val="FF0000"/>
                </a:solidFill>
                <a:latin typeface="Times New Roman" pitchFamily="18" charset="0"/>
                <a:cs typeface="Times New Roman" pitchFamily="18" charset="0"/>
              </a:rPr>
              <a:t>Nuclear energy </a:t>
            </a:r>
            <a:r>
              <a:rPr lang="en-US" sz="2400" b="1" dirty="0">
                <a:solidFill>
                  <a:schemeClr val="tx1"/>
                </a:solidFill>
                <a:latin typeface="Times New Roman" pitchFamily="18" charset="0"/>
                <a:cs typeface="Times New Roman" pitchFamily="18" charset="0"/>
              </a:rPr>
              <a:t>is the only form of non-renewable energy form which can be reused.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95% of nuclear can be used again to support electricity power plant.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rgbClr val="FF0000"/>
                </a:solidFill>
                <a:latin typeface="Times New Roman" pitchFamily="18" charset="0"/>
                <a:cs typeface="Times New Roman" pitchFamily="18" charset="0"/>
              </a:rPr>
              <a:t>Non-renewable</a:t>
            </a:r>
            <a:r>
              <a:rPr lang="en-US" sz="2400" b="1" dirty="0">
                <a:solidFill>
                  <a:schemeClr val="tx1"/>
                </a:solidFill>
                <a:latin typeface="Times New Roman" pitchFamily="18" charset="0"/>
                <a:cs typeface="Times New Roman" pitchFamily="18" charset="0"/>
              </a:rPr>
              <a:t> energy sources like coal and oil are getting scarce because the supply cannot meet the demand currently. </a:t>
            </a:r>
          </a:p>
        </p:txBody>
      </p:sp>
    </p:spTree>
    <p:extLst>
      <p:ext uri="{BB962C8B-B14F-4D97-AF65-F5344CB8AC3E}">
        <p14:creationId xmlns:p14="http://schemas.microsoft.com/office/powerpoint/2010/main" val="415588578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65100"/>
            <a:ext cx="7581900" cy="596900"/>
          </a:xfrm>
        </p:spPr>
        <p:txBody>
          <a:bodyPr/>
          <a:lstStyle/>
          <a:p>
            <a:r>
              <a:rPr lang="en-US" sz="2800" dirty="0">
                <a:latin typeface="Times New Roman" panose="02020603050405020304" pitchFamily="18" charset="0"/>
                <a:cs typeface="Times New Roman" panose="02020603050405020304" pitchFamily="18" charset="0"/>
              </a:rPr>
              <a:t>Natural Resources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3</a:t>
            </a:fld>
            <a:endParaRPr lang="en-GB" dirty="0"/>
          </a:p>
        </p:txBody>
      </p:sp>
      <p:sp>
        <p:nvSpPr>
          <p:cNvPr id="4" name="TextBox 10"/>
          <p:cNvSpPr txBox="1">
            <a:spLocks noChangeArrowheads="1"/>
          </p:cNvSpPr>
          <p:nvPr/>
        </p:nvSpPr>
        <p:spPr bwMode="auto">
          <a:xfrm>
            <a:off x="1" y="1087487"/>
            <a:ext cx="897731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Natural resources like oil and gas are major fuel component of almost all the industries of the world.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The problem with most of the energy sources is that the supply is limited.</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These forces can control the prices of these resources.</a:t>
            </a:r>
          </a:p>
          <a:p>
            <a:pPr marL="0" indent="0" algn="just" eaLnBrk="1" hangingPunct="1">
              <a:lnSpc>
                <a:spcPct val="150000"/>
              </a:lnSpc>
              <a:buClr>
                <a:schemeClr val="accent3">
                  <a:lumMod val="40000"/>
                  <a:lumOff val="60000"/>
                </a:schemeClr>
              </a:buClr>
              <a:buSzPct val="100000"/>
            </a:pPr>
            <a:r>
              <a:rPr lang="en-US" sz="2400" b="1" dirty="0">
                <a:solidFill>
                  <a:schemeClr val="tx1"/>
                </a:solidFill>
                <a:latin typeface="Times New Roman" pitchFamily="18" charset="0"/>
                <a:cs typeface="Times New Roman" pitchFamily="18" charset="0"/>
              </a:rPr>
              <a:t>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400" b="1" dirty="0">
                <a:solidFill>
                  <a:schemeClr val="tx1"/>
                </a:solidFill>
                <a:latin typeface="Times New Roman" pitchFamily="18" charset="0"/>
                <a:cs typeface="Times New Roman" pitchFamily="18" charset="0"/>
              </a:rPr>
              <a:t>The downside of non-renewable energies is that these resources are controlled and owned by few countries and the reservoirs are limited. </a:t>
            </a:r>
          </a:p>
        </p:txBody>
      </p:sp>
    </p:spTree>
    <p:extLst>
      <p:ext uri="{BB962C8B-B14F-4D97-AF65-F5344CB8AC3E}">
        <p14:creationId xmlns:p14="http://schemas.microsoft.com/office/powerpoint/2010/main" val="422032692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65100"/>
            <a:ext cx="7581900" cy="596900"/>
          </a:xfrm>
        </p:spPr>
        <p:txBody>
          <a:bodyPr/>
          <a:lstStyle/>
          <a:p>
            <a:r>
              <a:rPr lang="en-US" sz="2800" dirty="0">
                <a:latin typeface="Times New Roman" panose="02020603050405020304" pitchFamily="18" charset="0"/>
                <a:cs typeface="Times New Roman" panose="02020603050405020304" pitchFamily="18" charset="0"/>
              </a:rPr>
              <a:t>Natural Resources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4</a:t>
            </a:fld>
            <a:endParaRPr lang="en-GB" dirty="0"/>
          </a:p>
        </p:txBody>
      </p:sp>
      <p:sp>
        <p:nvSpPr>
          <p:cNvPr id="4" name="TextBox 10"/>
          <p:cNvSpPr txBox="1">
            <a:spLocks noChangeArrowheads="1"/>
          </p:cNvSpPr>
          <p:nvPr/>
        </p:nvSpPr>
        <p:spPr bwMode="auto">
          <a:xfrm>
            <a:off x="1" y="1087487"/>
            <a:ext cx="89773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400" b="1" dirty="0">
                <a:solidFill>
                  <a:schemeClr val="tx1"/>
                </a:solidFill>
                <a:latin typeface="Times New Roman" pitchFamily="18" charset="0"/>
                <a:cs typeface="Times New Roman" pitchFamily="18" charset="0"/>
              </a:rPr>
              <a:t>Moreover these energy sources are blamed for global warming. Our dependence on these sources has given way to extreme competition in the international market for the buying and selling of non-renewable energy sources. </a:t>
            </a:r>
          </a:p>
          <a:p>
            <a:pPr marL="0" indent="0" algn="just" eaLnBrk="1" hangingPunct="1">
              <a:lnSpc>
                <a:spcPct val="150000"/>
              </a:lnSpc>
              <a:buClr>
                <a:schemeClr val="accent3">
                  <a:lumMod val="40000"/>
                  <a:lumOff val="60000"/>
                </a:schemeClr>
              </a:buClr>
              <a:buSzPct val="100000"/>
            </a:pPr>
            <a:endParaRPr lang="en-US" sz="2400" b="1" dirty="0">
              <a:solidFill>
                <a:schemeClr val="tx1"/>
              </a:solidFill>
              <a:latin typeface="Times New Roman" pitchFamily="18" charset="0"/>
              <a:cs typeface="Times New Roman" pitchFamily="18" charset="0"/>
            </a:endParaRP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400" b="1" dirty="0">
                <a:solidFill>
                  <a:schemeClr val="tx1"/>
                </a:solidFill>
                <a:latin typeface="Times New Roman" pitchFamily="18" charset="0"/>
                <a:cs typeface="Times New Roman" pitchFamily="18" charset="0"/>
              </a:rPr>
              <a:t>This is the reason why major economies of the world are switching to RE sources like sunlight, wind, hydroelectricity and tidal power.</a:t>
            </a:r>
          </a:p>
        </p:txBody>
      </p:sp>
    </p:spTree>
    <p:extLst>
      <p:ext uri="{BB962C8B-B14F-4D97-AF65-F5344CB8AC3E}">
        <p14:creationId xmlns:p14="http://schemas.microsoft.com/office/powerpoint/2010/main" val="16783216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165100"/>
            <a:ext cx="7986712" cy="596900"/>
          </a:xfrm>
        </p:spPr>
        <p:txBody>
          <a:bodyPr/>
          <a:lstStyle/>
          <a:p>
            <a:r>
              <a:rPr lang="en-US" sz="2300" dirty="0">
                <a:latin typeface="Times New Roman" panose="02020603050405020304" pitchFamily="18" charset="0"/>
                <a:cs typeface="Times New Roman" panose="02020603050405020304" pitchFamily="18" charset="0"/>
              </a:rPr>
              <a:t>Uses of Non-Renewable Energy &amp; Types of Non-Renewable of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5</a:t>
            </a:fld>
            <a:endParaRPr lang="en-GB" dirty="0"/>
          </a:p>
        </p:txBody>
      </p:sp>
      <p:sp>
        <p:nvSpPr>
          <p:cNvPr id="4" name="TextBox 10"/>
          <p:cNvSpPr txBox="1">
            <a:spLocks noChangeArrowheads="1"/>
          </p:cNvSpPr>
          <p:nvPr/>
        </p:nvSpPr>
        <p:spPr bwMode="auto">
          <a:xfrm>
            <a:off x="1" y="1087487"/>
            <a:ext cx="8977312"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rgbClr val="FF0000"/>
                </a:solidFill>
                <a:latin typeface="Times New Roman" pitchFamily="18" charset="0"/>
                <a:cs typeface="Times New Roman" pitchFamily="18" charset="0"/>
              </a:rPr>
              <a:t>Non renewable energy </a:t>
            </a:r>
            <a:r>
              <a:rPr lang="en-US" sz="2300" b="1" dirty="0">
                <a:solidFill>
                  <a:schemeClr val="tx1"/>
                </a:solidFill>
                <a:latin typeface="Times New Roman" pitchFamily="18" charset="0"/>
                <a:cs typeface="Times New Roman" pitchFamily="18" charset="0"/>
              </a:rPr>
              <a:t>is that form of energy which is subject to depletion. This type of energy is of many uses to us.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It can be used to produce electricity, heating, cooking, transportation &amp; manufacturing. 85% of the energy used in the industrial processes is form the non-renewable type of energy.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rgbClr val="FF0000"/>
                </a:solidFill>
                <a:latin typeface="Times New Roman" pitchFamily="18" charset="0"/>
                <a:cs typeface="Times New Roman" pitchFamily="18" charset="0"/>
              </a:rPr>
              <a:t>Coal is the most abundant natural resource </a:t>
            </a:r>
            <a:r>
              <a:rPr lang="en-US" sz="2300" b="1" dirty="0">
                <a:solidFill>
                  <a:schemeClr val="tx1"/>
                </a:solidFill>
                <a:latin typeface="Times New Roman" pitchFamily="18" charset="0"/>
                <a:cs typeface="Times New Roman" pitchFamily="18" charset="0"/>
              </a:rPr>
              <a:t>and it is present in the quantities of trillion of tons. </a:t>
            </a:r>
            <a:r>
              <a:rPr lang="en-US" sz="2300" b="1" dirty="0">
                <a:solidFill>
                  <a:srgbClr val="333399"/>
                </a:solidFill>
                <a:latin typeface="Times New Roman" pitchFamily="18" charset="0"/>
                <a:cs typeface="Times New Roman" pitchFamily="18" charset="0"/>
              </a:rPr>
              <a:t>Coal reserves are most prevalent in Europe, Asia &amp; USA. Second abundant non-renewable energy resource is oil.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Oil is present in the earth’s layer which is termed as Shale. </a:t>
            </a:r>
          </a:p>
        </p:txBody>
      </p:sp>
    </p:spTree>
    <p:extLst>
      <p:ext uri="{BB962C8B-B14F-4D97-AF65-F5344CB8AC3E}">
        <p14:creationId xmlns:p14="http://schemas.microsoft.com/office/powerpoint/2010/main" val="384066118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165100"/>
            <a:ext cx="7986712" cy="596900"/>
          </a:xfrm>
        </p:spPr>
        <p:txBody>
          <a:bodyPr/>
          <a:lstStyle/>
          <a:p>
            <a:r>
              <a:rPr lang="en-US" sz="2300" dirty="0">
                <a:latin typeface="Times New Roman" panose="02020603050405020304" pitchFamily="18" charset="0"/>
                <a:cs typeface="Times New Roman" panose="02020603050405020304" pitchFamily="18" charset="0"/>
              </a:rPr>
              <a:t>Uses of Non-Renewable Energy &amp; Types of Non-Renewable of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6</a:t>
            </a:fld>
            <a:endParaRPr lang="en-GB" dirty="0"/>
          </a:p>
        </p:txBody>
      </p:sp>
      <p:sp>
        <p:nvSpPr>
          <p:cNvPr id="4" name="TextBox 10"/>
          <p:cNvSpPr txBox="1">
            <a:spLocks noChangeArrowheads="1"/>
          </p:cNvSpPr>
          <p:nvPr/>
        </p:nvSpPr>
        <p:spPr bwMode="auto">
          <a:xfrm>
            <a:off x="1" y="1087487"/>
            <a:ext cx="8977312"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This energy resource is converted to gasoline, jet fuel, heating oil like kerosene and diesel.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The production of natural gas is the result of activities used to produce oil.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Natural gas is not only the base of industry but also it is transferred to domestic users by using pipes.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All of the above mentioned energy products are used to generate electricity at large. </a:t>
            </a:r>
          </a:p>
        </p:txBody>
      </p:sp>
    </p:spTree>
    <p:extLst>
      <p:ext uri="{BB962C8B-B14F-4D97-AF65-F5344CB8AC3E}">
        <p14:creationId xmlns:p14="http://schemas.microsoft.com/office/powerpoint/2010/main" val="199953493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165100"/>
            <a:ext cx="7986712" cy="596900"/>
          </a:xfrm>
        </p:spPr>
        <p:txBody>
          <a:bodyPr/>
          <a:lstStyle/>
          <a:p>
            <a:r>
              <a:rPr lang="en-US" sz="2300" dirty="0">
                <a:latin typeface="Times New Roman" panose="02020603050405020304" pitchFamily="18" charset="0"/>
                <a:cs typeface="Times New Roman" panose="02020603050405020304" pitchFamily="18" charset="0"/>
              </a:rPr>
              <a:t>Uses of Non-Renewable Energy &amp; Types of Non-Renewable of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7</a:t>
            </a:fld>
            <a:endParaRPr lang="en-GB" dirty="0"/>
          </a:p>
        </p:txBody>
      </p:sp>
      <p:sp>
        <p:nvSpPr>
          <p:cNvPr id="4" name="TextBox 10"/>
          <p:cNvSpPr txBox="1">
            <a:spLocks noChangeArrowheads="1"/>
          </p:cNvSpPr>
          <p:nvPr/>
        </p:nvSpPr>
        <p:spPr bwMode="auto">
          <a:xfrm>
            <a:off x="1" y="1087487"/>
            <a:ext cx="8977312"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Moreover they are used in mixed and processed form as fuel for various applications.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Nuclear power plants are another form of nonrenewable energy whose use is dependent upon the mining of uranium.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Uranium is also naturally found in</a:t>
            </a:r>
            <a:r>
              <a:rPr lang="en-US" b="1" dirty="0">
                <a:solidFill>
                  <a:schemeClr val="tx1"/>
                </a:solidFill>
                <a:latin typeface="Times New Roman" pitchFamily="18" charset="0"/>
                <a:cs typeface="Times New Roman" pitchFamily="18" charset="0"/>
              </a:rPr>
              <a:t> the </a:t>
            </a:r>
            <a:r>
              <a:rPr lang="en-US" sz="2300" b="1" dirty="0">
                <a:solidFill>
                  <a:schemeClr val="tx1"/>
                </a:solidFill>
                <a:latin typeface="Times New Roman" pitchFamily="18" charset="0"/>
                <a:cs typeface="Times New Roman" pitchFamily="18" charset="0"/>
              </a:rPr>
              <a:t>earth.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Uranium power plants are highly efficient in terms of energy production.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Uranium is found even more commonly than silver.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The energy from the uranium is extracted by nuclear fission in a controlled environment.</a:t>
            </a:r>
          </a:p>
        </p:txBody>
      </p:sp>
    </p:spTree>
    <p:extLst>
      <p:ext uri="{BB962C8B-B14F-4D97-AF65-F5344CB8AC3E}">
        <p14:creationId xmlns:p14="http://schemas.microsoft.com/office/powerpoint/2010/main" val="186532949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165100"/>
            <a:ext cx="7986712" cy="596900"/>
          </a:xfrm>
        </p:spPr>
        <p:txBody>
          <a:bodyPr/>
          <a:lstStyle/>
          <a:p>
            <a:r>
              <a:rPr lang="en-US" sz="2300" dirty="0">
                <a:latin typeface="Times New Roman" panose="02020603050405020304" pitchFamily="18" charset="0"/>
                <a:cs typeface="Times New Roman" panose="02020603050405020304" pitchFamily="18" charset="0"/>
              </a:rPr>
              <a:t>Benefits of non Renewable Energy Sources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8</a:t>
            </a:fld>
            <a:endParaRPr lang="en-GB" dirty="0"/>
          </a:p>
        </p:txBody>
      </p:sp>
      <p:sp>
        <p:nvSpPr>
          <p:cNvPr id="4" name="TextBox 10"/>
          <p:cNvSpPr txBox="1">
            <a:spLocks noChangeArrowheads="1"/>
          </p:cNvSpPr>
          <p:nvPr/>
        </p:nvSpPr>
        <p:spPr bwMode="auto">
          <a:xfrm>
            <a:off x="1" y="1087487"/>
            <a:ext cx="8977312" cy="5337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The energy sources like coal and oil are naturally present in the earth.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The mining of coal is relatively cheap and easy. Oil is very efficient form of fuel. All of these energy sources are easy to extract from earth and are convenient to use. Natural gas is much more environment friendly than coal and oil. The use of small amount of nuclear energy produces huge amount of heat with only small emission of radioactive substances. </a:t>
            </a:r>
          </a:p>
          <a:p>
            <a:pPr marL="342900" indent="-342900" algn="just" eaLnBrk="1" hangingPunct="1">
              <a:lnSpc>
                <a:spcPct val="150000"/>
              </a:lnSpc>
              <a:buClr>
                <a:schemeClr val="accent3">
                  <a:lumMod val="40000"/>
                  <a:lumOff val="60000"/>
                </a:schemeClr>
              </a:buClr>
              <a:buSzPct val="100000"/>
              <a:buFont typeface="Wingdings" panose="05000000000000000000" pitchFamily="2" charset="2"/>
              <a:buChar char="Ø"/>
            </a:pPr>
            <a:r>
              <a:rPr lang="en-US" sz="2300" b="1" dirty="0">
                <a:solidFill>
                  <a:schemeClr val="tx1"/>
                </a:solidFill>
                <a:latin typeface="Times New Roman" pitchFamily="18" charset="0"/>
                <a:cs typeface="Times New Roman" pitchFamily="18" charset="0"/>
              </a:rPr>
              <a:t>The only downside with the use of non-renewable energies is that they are depleting and are a cause of pollution.</a:t>
            </a:r>
          </a:p>
        </p:txBody>
      </p:sp>
    </p:spTree>
    <p:extLst>
      <p:ext uri="{BB962C8B-B14F-4D97-AF65-F5344CB8AC3E}">
        <p14:creationId xmlns:p14="http://schemas.microsoft.com/office/powerpoint/2010/main" val="3159107725"/>
      </p:ext>
    </p:extLst>
  </p:cSld>
  <p:clrMapOvr>
    <a:masterClrMapping/>
  </p:clrMapOvr>
  <p:transition>
    <p:fade/>
  </p:transition>
</p:sld>
</file>

<file path=ppt/theme/theme1.xml><?xml version="1.0" encoding="utf-8"?>
<a:theme xmlns:a="http://schemas.openxmlformats.org/drawingml/2006/main" name="Bleu clair 1 visuel barrag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Bleu clair 1 visuel barrage">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lnDef>
  </a:objectDefaults>
  <a:extraClrSchemeLst>
    <a:extraClrScheme>
      <a:clrScheme name="Bleu clair 1 visuel barrage 1">
        <a:dk1>
          <a:srgbClr val="09357A"/>
        </a:dk1>
        <a:lt1>
          <a:srgbClr val="FFFFFF"/>
        </a:lt1>
        <a:dk2>
          <a:srgbClr val="007783"/>
        </a:dk2>
        <a:lt2>
          <a:srgbClr val="636363"/>
        </a:lt2>
        <a:accent1>
          <a:srgbClr val="FE5815"/>
        </a:accent1>
        <a:accent2>
          <a:srgbClr val="6D015B"/>
        </a:accent2>
        <a:accent3>
          <a:srgbClr val="FFFFFF"/>
        </a:accent3>
        <a:accent4>
          <a:srgbClr val="062C67"/>
        </a:accent4>
        <a:accent5>
          <a:srgbClr val="FEB4AA"/>
        </a:accent5>
        <a:accent6>
          <a:srgbClr val="620152"/>
        </a:accent6>
        <a:hlink>
          <a:srgbClr val="B50C00"/>
        </a:hlink>
        <a:folHlink>
          <a:srgbClr val="92C9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48784</TotalTime>
  <Words>681</Words>
  <Application>Microsoft Office PowerPoint</Application>
  <PresentationFormat>On-screen Show (4:3)</PresentationFormat>
  <Paragraphs>50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ＭＳ Ｐゴシック</vt:lpstr>
      <vt:lpstr>Arial</vt:lpstr>
      <vt:lpstr>Courier New</vt:lpstr>
      <vt:lpstr>Times</vt:lpstr>
      <vt:lpstr>Times New Roman</vt:lpstr>
      <vt:lpstr>Wingdings</vt:lpstr>
      <vt:lpstr>Wingdings 2</vt:lpstr>
      <vt:lpstr>Bleu clair 1 visuel barrage</vt:lpstr>
      <vt:lpstr>Non - Renewable Energy</vt:lpstr>
      <vt:lpstr>Non-Sustainable &amp; Non-Renewable Fossil Fuels</vt:lpstr>
      <vt:lpstr>Natural Resources </vt:lpstr>
      <vt:lpstr>Natural Resources </vt:lpstr>
      <vt:lpstr>Uses of Non-Renewable Energy &amp; Types of Non-Renewable of Energy</vt:lpstr>
      <vt:lpstr>Uses of Non-Renewable Energy &amp; Types of Non-Renewable of Energy</vt:lpstr>
      <vt:lpstr>Uses of Non-Renewable Energy &amp; Types of Non-Renewable of Energy</vt:lpstr>
      <vt:lpstr>Benefits of non Renewable Energy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Renforcement d’une aile d’avion de tourisme en composite.</dc:title>
  <dc:creator>Societe</dc:creator>
  <cp:lastModifiedBy>Adel</cp:lastModifiedBy>
  <cp:revision>459</cp:revision>
  <dcterms:created xsi:type="dcterms:W3CDTF">2006-10-31T11:47:34Z</dcterms:created>
  <dcterms:modified xsi:type="dcterms:W3CDTF">2018-01-23T20:57:06Z</dcterms:modified>
</cp:coreProperties>
</file>