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75"/>
  </p:notesMasterIdLst>
  <p:sldIdLst>
    <p:sldId id="992" r:id="rId6"/>
    <p:sldId id="1037" r:id="rId7"/>
    <p:sldId id="1038" r:id="rId8"/>
    <p:sldId id="1040" r:id="rId9"/>
    <p:sldId id="1104" r:id="rId10"/>
    <p:sldId id="1105" r:id="rId11"/>
    <p:sldId id="1165" r:id="rId12"/>
    <p:sldId id="1107" r:id="rId13"/>
    <p:sldId id="1108" r:id="rId14"/>
    <p:sldId id="1109" r:id="rId15"/>
    <p:sldId id="1110" r:id="rId16"/>
    <p:sldId id="1111" r:id="rId17"/>
    <p:sldId id="1112" r:id="rId18"/>
    <p:sldId id="1114" r:id="rId19"/>
    <p:sldId id="1115" r:id="rId20"/>
    <p:sldId id="1116" r:id="rId21"/>
    <p:sldId id="1117" r:id="rId22"/>
    <p:sldId id="1118" r:id="rId23"/>
    <p:sldId id="1039" r:id="rId24"/>
    <p:sldId id="1120" r:id="rId25"/>
    <p:sldId id="1122" r:id="rId26"/>
    <p:sldId id="1123" r:id="rId27"/>
    <p:sldId id="1124" r:id="rId28"/>
    <p:sldId id="1125" r:id="rId29"/>
    <p:sldId id="1126" r:id="rId30"/>
    <p:sldId id="1127" r:id="rId31"/>
    <p:sldId id="1130" r:id="rId32"/>
    <p:sldId id="1129" r:id="rId33"/>
    <p:sldId id="1131" r:id="rId34"/>
    <p:sldId id="1132" r:id="rId35"/>
    <p:sldId id="1133" r:id="rId36"/>
    <p:sldId id="1134" r:id="rId37"/>
    <p:sldId id="1135" r:id="rId38"/>
    <p:sldId id="1136" r:id="rId39"/>
    <p:sldId id="1137" r:id="rId40"/>
    <p:sldId id="1138" r:id="rId41"/>
    <p:sldId id="1139" r:id="rId42"/>
    <p:sldId id="1141" r:id="rId43"/>
    <p:sldId id="1142" r:id="rId44"/>
    <p:sldId id="1143" r:id="rId45"/>
    <p:sldId id="1145" r:id="rId46"/>
    <p:sldId id="1147" r:id="rId47"/>
    <p:sldId id="1148" r:id="rId48"/>
    <p:sldId id="1149" r:id="rId49"/>
    <p:sldId id="1150" r:id="rId50"/>
    <p:sldId id="1151" r:id="rId51"/>
    <p:sldId id="1152" r:id="rId52"/>
    <p:sldId id="1153" r:id="rId53"/>
    <p:sldId id="1154" r:id="rId54"/>
    <p:sldId id="1155" r:id="rId55"/>
    <p:sldId id="1156" r:id="rId56"/>
    <p:sldId id="1157" r:id="rId57"/>
    <p:sldId id="1158" r:id="rId58"/>
    <p:sldId id="1159" r:id="rId59"/>
    <p:sldId id="1160" r:id="rId60"/>
    <p:sldId id="1161" r:id="rId61"/>
    <p:sldId id="1162" r:id="rId62"/>
    <p:sldId id="1163" r:id="rId63"/>
    <p:sldId id="1164" r:id="rId64"/>
    <p:sldId id="442" r:id="rId65"/>
    <p:sldId id="1166" r:id="rId66"/>
    <p:sldId id="1173" r:id="rId67"/>
    <p:sldId id="1167" r:id="rId68"/>
    <p:sldId id="1174" r:id="rId69"/>
    <p:sldId id="1168" r:id="rId70"/>
    <p:sldId id="1169" r:id="rId71"/>
    <p:sldId id="1170" r:id="rId72"/>
    <p:sldId id="1171" r:id="rId73"/>
    <p:sldId id="117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992"/>
            <p14:sldId id="1037"/>
            <p14:sldId id="1038"/>
            <p14:sldId id="1040"/>
            <p14:sldId id="1104"/>
            <p14:sldId id="1105"/>
            <p14:sldId id="1165"/>
            <p14:sldId id="1107"/>
            <p14:sldId id="1108"/>
            <p14:sldId id="1109"/>
            <p14:sldId id="1110"/>
            <p14:sldId id="1111"/>
            <p14:sldId id="1112"/>
            <p14:sldId id="1114"/>
            <p14:sldId id="1115"/>
            <p14:sldId id="1116"/>
            <p14:sldId id="1117"/>
            <p14:sldId id="1118"/>
            <p14:sldId id="1039"/>
            <p14:sldId id="1120"/>
            <p14:sldId id="1122"/>
            <p14:sldId id="1123"/>
            <p14:sldId id="1124"/>
            <p14:sldId id="1125"/>
            <p14:sldId id="1126"/>
            <p14:sldId id="1127"/>
            <p14:sldId id="1130"/>
            <p14:sldId id="1129"/>
            <p14:sldId id="1131"/>
            <p14:sldId id="1132"/>
            <p14:sldId id="1133"/>
            <p14:sldId id="1134"/>
            <p14:sldId id="1135"/>
            <p14:sldId id="1136"/>
            <p14:sldId id="1137"/>
            <p14:sldId id="1138"/>
            <p14:sldId id="1139"/>
            <p14:sldId id="1141"/>
            <p14:sldId id="1142"/>
            <p14:sldId id="1143"/>
            <p14:sldId id="1145"/>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442"/>
          </p14:sldIdLst>
        </p14:section>
        <p14:section name="Appendix: Image Descriptions for Unsighted Students" id="{9E859B0B-078E-463E-89A6-21C20DD280C4}">
          <p14:sldIdLst>
            <p14:sldId id="1166"/>
            <p14:sldId id="1173"/>
            <p14:sldId id="1167"/>
            <p14:sldId id="1174"/>
            <p14:sldId id="1168"/>
            <p14:sldId id="1169"/>
            <p14:sldId id="1170"/>
            <p14:sldId id="1171"/>
            <p14:sldId id="1172"/>
          </p14:sldIdLst>
        </p14:section>
      </p14:sectionLst>
    </p:ext>
    <p:ext uri="{EFAFB233-063F-42B5-8137-9DF3F51BA10A}">
      <p15:sldGuideLst xmlns:p15="http://schemas.microsoft.com/office/powerpoint/2012/main">
        <p15:guide id="2" pos="2904" userDrawn="1">
          <p15:clr>
            <a:srgbClr val="A4A3A4"/>
          </p15:clr>
        </p15:guide>
        <p15:guide id="3" orient="horz" pos="2232" userDrawn="1">
          <p15:clr>
            <a:srgbClr val="A4A3A4"/>
          </p15:clr>
        </p15:guide>
        <p15:guide id="4" pos="5664" userDrawn="1">
          <p15:clr>
            <a:srgbClr val="A4A3A4"/>
          </p15:clr>
        </p15:guide>
        <p15:guide id="5" pos="504"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9131A"/>
    <a:srgbClr val="000000"/>
    <a:srgbClr val="3F762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8" autoAdjust="0"/>
    <p:restoredTop sz="86388" autoAdjust="0"/>
  </p:normalViewPr>
  <p:slideViewPr>
    <p:cSldViewPr snapToGrid="0" showGuides="1">
      <p:cViewPr varScale="1">
        <p:scale>
          <a:sx n="88" d="100"/>
          <a:sy n="88" d="100"/>
        </p:scale>
        <p:origin x="1566" y="66"/>
      </p:cViewPr>
      <p:guideLst>
        <p:guide pos="2904"/>
        <p:guide orient="horz" pos="2232"/>
        <p:guide pos="5664"/>
        <p:guide pos="504"/>
        <p:guide orient="horz" pos="794"/>
      </p:guideLst>
    </p:cSldViewPr>
  </p:slideViewPr>
  <p:outlineViewPr>
    <p:cViewPr>
      <p:scale>
        <a:sx n="33" d="100"/>
        <a:sy n="33" d="100"/>
      </p:scale>
      <p:origin x="0" y="-51222"/>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7/6/2023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11</a:t>
            </a:fld>
            <a:endParaRPr lang="en-US"/>
          </a:p>
        </p:txBody>
      </p:sp>
    </p:spTree>
    <p:extLst>
      <p:ext uri="{BB962C8B-B14F-4D97-AF65-F5344CB8AC3E}">
        <p14:creationId xmlns:p14="http://schemas.microsoft.com/office/powerpoint/2010/main" val="46368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Price=$110;</a:t>
            </a:r>
            <a:r>
              <a:rPr lang="en-US" baseline="0" dirty="0"/>
              <a:t> coupon rate = 8%; time to maturity 8 years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16</a:t>
            </a:fld>
            <a:endParaRPr lang="en-US"/>
          </a:p>
        </p:txBody>
      </p:sp>
    </p:spTree>
    <p:extLst>
      <p:ext uri="{BB962C8B-B14F-4D97-AF65-F5344CB8AC3E}">
        <p14:creationId xmlns:p14="http://schemas.microsoft.com/office/powerpoint/2010/main" val="39020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Price=$110;</a:t>
            </a:r>
            <a:r>
              <a:rPr lang="en-US" baseline="0" dirty="0"/>
              <a:t> coupon rate = 8%; time to maturity 8 years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17</a:t>
            </a:fld>
            <a:endParaRPr lang="en-US"/>
          </a:p>
        </p:txBody>
      </p:sp>
    </p:spTree>
    <p:extLst>
      <p:ext uri="{BB962C8B-B14F-4D97-AF65-F5344CB8AC3E}">
        <p14:creationId xmlns:p14="http://schemas.microsoft.com/office/powerpoint/2010/main" val="189356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not many callable US Treasury bonds</a:t>
            </a:r>
            <a:r>
              <a:rPr lang="en-US" baseline="0" dirty="0"/>
              <a:t> now. </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22</a:t>
            </a:fld>
            <a:endParaRPr lang="en-US"/>
          </a:p>
        </p:txBody>
      </p:sp>
    </p:spTree>
    <p:extLst>
      <p:ext uri="{BB962C8B-B14F-4D97-AF65-F5344CB8AC3E}">
        <p14:creationId xmlns:p14="http://schemas.microsoft.com/office/powerpoint/2010/main" val="410062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60</a:t>
            </a:fld>
            <a:endParaRPr lang="en-US"/>
          </a:p>
        </p:txBody>
      </p:sp>
    </p:spTree>
    <p:extLst>
      <p:ext uri="{BB962C8B-B14F-4D97-AF65-F5344CB8AC3E}">
        <p14:creationId xmlns:p14="http://schemas.microsoft.com/office/powerpoint/2010/main" val="40057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6" name="Text Placeholder 5"/>
          <p:cNvSpPr>
            <a:spLocks noGrp="1"/>
          </p:cNvSpPr>
          <p:nvPr>
            <p:ph type="body" sz="quarter" idx="11" hasCustomPrompt="1"/>
          </p:nvPr>
        </p:nvSpPr>
        <p:spPr>
          <a:xfrm>
            <a:off x="185738" y="6515100"/>
            <a:ext cx="8823325" cy="276225"/>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764588" cy="342900"/>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slide" Target="slide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13.bin"/><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37.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0.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20.bin"/><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41.wmf"/><Relationship Id="rId2" Type="http://schemas.openxmlformats.org/officeDocument/2006/relationships/slideLayout" Target="../slideLayouts/slideLayout20.xml"/><Relationship Id="rId16" Type="http://schemas.openxmlformats.org/officeDocument/2006/relationships/image" Target="../media/image43.wmf"/><Relationship Id="rId1" Type="http://schemas.openxmlformats.org/officeDocument/2006/relationships/vmlDrawing" Target="../drawings/vmlDrawing14.vml"/><Relationship Id="rId6" Type="http://schemas.openxmlformats.org/officeDocument/2006/relationships/image" Target="../media/image38.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5.bin"/><Relationship Id="rId14" Type="http://schemas.openxmlformats.org/officeDocument/2006/relationships/image" Target="../media/image4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0.xml"/><Relationship Id="rId1" Type="http://schemas.openxmlformats.org/officeDocument/2006/relationships/vmlDrawing" Target="../drawings/vmlDrawing15.vml"/><Relationship Id="rId4" Type="http://schemas.openxmlformats.org/officeDocument/2006/relationships/image" Target="../media/image4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9.wmf"/><Relationship Id="rId2" Type="http://schemas.openxmlformats.org/officeDocument/2006/relationships/slideLayout" Target="../slideLayouts/slideLayout20.xml"/><Relationship Id="rId16" Type="http://schemas.openxmlformats.org/officeDocument/2006/relationships/image" Target="../media/image51.wmf"/><Relationship Id="rId1" Type="http://schemas.openxmlformats.org/officeDocument/2006/relationships/vmlDrawing" Target="../drawings/vmlDrawing16.vml"/><Relationship Id="rId6" Type="http://schemas.openxmlformats.org/officeDocument/2006/relationships/image" Target="../media/image46.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3.bin"/><Relationship Id="rId14" Type="http://schemas.openxmlformats.org/officeDocument/2006/relationships/image" Target="../media/image5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38.bin"/><Relationship Id="rId4" Type="http://schemas.openxmlformats.org/officeDocument/2006/relationships/image" Target="../media/image5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www.bloomberg.com/" TargetMode="External"/><Relationship Id="rId2" Type="http://schemas.openxmlformats.org/officeDocument/2006/relationships/hyperlink" Target="http://www.investinginbonds.com/" TargetMode="External"/><Relationship Id="rId1" Type="http://schemas.openxmlformats.org/officeDocument/2006/relationships/slideLayout" Target="../slideLayouts/slideLayout5.xml"/><Relationship Id="rId4" Type="http://schemas.openxmlformats.org/officeDocument/2006/relationships/hyperlink" Target="http://www.jmdinvestments.blogspot.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C276-E06C-4AF1-B30E-CBF732245AE2}"/>
              </a:ext>
            </a:extLst>
          </p:cNvPr>
          <p:cNvSpPr>
            <a:spLocks noGrp="1"/>
          </p:cNvSpPr>
          <p:nvPr>
            <p:ph type="ctrTitle"/>
          </p:nvPr>
        </p:nvSpPr>
        <p:spPr>
          <a:xfrm>
            <a:off x="777240" y="3208421"/>
            <a:ext cx="6521640" cy="529390"/>
          </a:xfrm>
        </p:spPr>
        <p:txBody>
          <a:bodyPr/>
          <a:lstStyle/>
          <a:p>
            <a:r>
              <a:rPr lang="en-US" sz="2400" dirty="0"/>
              <a:t>Chapter 10</a:t>
            </a:r>
            <a:endParaRPr lang="en-US" sz="2200" dirty="0"/>
          </a:p>
        </p:txBody>
      </p:sp>
      <p:sp>
        <p:nvSpPr>
          <p:cNvPr id="3" name="Subtitle 2">
            <a:extLst>
              <a:ext uri="{FF2B5EF4-FFF2-40B4-BE49-F238E27FC236}">
                <a16:creationId xmlns:a16="http://schemas.microsoft.com/office/drawing/2014/main" id="{529E3556-0694-4E97-87EC-861552F00C1E}"/>
              </a:ext>
            </a:extLst>
          </p:cNvPr>
          <p:cNvSpPr>
            <a:spLocks noGrp="1"/>
          </p:cNvSpPr>
          <p:nvPr>
            <p:ph type="subTitle" idx="1"/>
          </p:nvPr>
        </p:nvSpPr>
        <p:spPr>
          <a:xfrm>
            <a:off x="782058" y="3818022"/>
            <a:ext cx="4297680" cy="686348"/>
          </a:xfrm>
        </p:spPr>
        <p:txBody>
          <a:bodyPr/>
          <a:lstStyle/>
          <a:p>
            <a:r>
              <a:rPr lang="en-US" dirty="0"/>
              <a:t>Bond Prices and Yields</a:t>
            </a:r>
          </a:p>
        </p:txBody>
      </p:sp>
      <p:sp>
        <p:nvSpPr>
          <p:cNvPr id="6" name="Text Placeholder 5"/>
          <p:cNvSpPr>
            <a:spLocks noGrp="1"/>
          </p:cNvSpPr>
          <p:nvPr>
            <p:ph type="body" sz="quarter" idx="11"/>
          </p:nvPr>
        </p:nvSpPr>
        <p:spPr/>
        <p:txBody>
          <a:bodyPr/>
          <a:lstStyle/>
          <a:p>
            <a:r>
              <a:rPr lang="en-US"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03019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2746-F795-0725-F71B-BAC228527B90}"/>
              </a:ext>
            </a:extLst>
          </p:cNvPr>
          <p:cNvSpPr>
            <a:spLocks noGrp="1"/>
          </p:cNvSpPr>
          <p:nvPr>
            <p:ph type="title"/>
          </p:nvPr>
        </p:nvSpPr>
        <p:spPr/>
        <p:txBody>
          <a:bodyPr>
            <a:noAutofit/>
          </a:bodyPr>
          <a:lstStyle/>
          <a:p>
            <a:r>
              <a:rPr lang="en-US" sz="3200" dirty="0"/>
              <a:t>Example: Calculating the Price of this Straight Bond Using Excel</a:t>
            </a:r>
            <a:endParaRPr lang="en-IN" sz="3200" dirty="0"/>
          </a:p>
        </p:txBody>
      </p:sp>
      <p:sp>
        <p:nvSpPr>
          <p:cNvPr id="3" name="Content Placeholder 2">
            <a:extLst>
              <a:ext uri="{FF2B5EF4-FFF2-40B4-BE49-F238E27FC236}">
                <a16:creationId xmlns:a16="http://schemas.microsoft.com/office/drawing/2014/main" id="{96DB453A-A40D-BC1F-2E26-6C209ADD693E}"/>
              </a:ext>
            </a:extLst>
          </p:cNvPr>
          <p:cNvSpPr>
            <a:spLocks noGrp="1"/>
          </p:cNvSpPr>
          <p:nvPr>
            <p:ph sz="quarter" idx="11"/>
          </p:nvPr>
        </p:nvSpPr>
        <p:spPr>
          <a:xfrm>
            <a:off x="342900" y="1276709"/>
            <a:ext cx="8458200" cy="813348"/>
          </a:xfrm>
        </p:spPr>
        <p:txBody>
          <a:bodyPr/>
          <a:lstStyle/>
          <a:p>
            <a:r>
              <a:rPr lang="en-US" i="1" dirty="0"/>
              <a:t>Excel</a:t>
            </a:r>
            <a:r>
              <a:rPr lang="en-US" dirty="0"/>
              <a:t> has a function that allows you to price straight bonds, and it is called </a:t>
            </a:r>
            <a:r>
              <a:rPr lang="en-US" dirty="0">
                <a:solidFill>
                  <a:srgbClr val="A9131A"/>
                </a:solidFill>
              </a:rPr>
              <a:t>PRICE</a:t>
            </a:r>
            <a:r>
              <a:rPr lang="en-US" dirty="0"/>
              <a:t>.</a:t>
            </a:r>
            <a:endParaRPr lang="en-IN" dirty="0"/>
          </a:p>
        </p:txBody>
      </p:sp>
      <p:sp>
        <p:nvSpPr>
          <p:cNvPr id="4" name="Content Placeholder 3">
            <a:extLst>
              <a:ext uri="{FF2B5EF4-FFF2-40B4-BE49-F238E27FC236}">
                <a16:creationId xmlns:a16="http://schemas.microsoft.com/office/drawing/2014/main" id="{CD0F0C0B-67B1-0899-1E11-4F52D64BED39}"/>
              </a:ext>
            </a:extLst>
          </p:cNvPr>
          <p:cNvSpPr>
            <a:spLocks noGrp="1"/>
          </p:cNvSpPr>
          <p:nvPr>
            <p:ph sz="quarter" idx="14"/>
          </p:nvPr>
        </p:nvSpPr>
        <p:spPr>
          <a:xfrm>
            <a:off x="342899" y="2160934"/>
            <a:ext cx="8489601" cy="451640"/>
          </a:xfrm>
        </p:spPr>
        <p:txBody>
          <a:bodyPr/>
          <a:lstStyle/>
          <a:p>
            <a:pPr marL="280988"/>
            <a:r>
              <a:rPr lang="en-US" dirty="0">
                <a:solidFill>
                  <a:srgbClr val="A9131A"/>
                </a:solidFill>
              </a:rPr>
              <a:t>=PRICE</a:t>
            </a:r>
            <a:r>
              <a:rPr lang="en-US" dirty="0"/>
              <a:t>(“Today”,“Maturity”,Coupon Rate,Y</a:t>
            </a:r>
            <a:r>
              <a:rPr lang="en-US" sz="100" dirty="0"/>
              <a:t> </a:t>
            </a:r>
            <a:r>
              <a:rPr lang="en-US" dirty="0"/>
              <a:t>T</a:t>
            </a:r>
            <a:r>
              <a:rPr lang="en-US" sz="100" dirty="0"/>
              <a:t> </a:t>
            </a:r>
            <a:r>
              <a:rPr lang="en-US" dirty="0"/>
              <a:t>M,</a:t>
            </a:r>
            <a:r>
              <a:rPr lang="en-US" b="1" dirty="0">
                <a:solidFill>
                  <a:srgbClr val="002060"/>
                </a:solidFill>
              </a:rPr>
              <a:t>100</a:t>
            </a:r>
            <a:r>
              <a:rPr lang="en-US" dirty="0"/>
              <a:t>,2,3)</a:t>
            </a:r>
            <a:endParaRPr lang="en-IN" dirty="0"/>
          </a:p>
        </p:txBody>
      </p:sp>
      <p:sp>
        <p:nvSpPr>
          <p:cNvPr id="5" name="Content Placeholder 4">
            <a:extLst>
              <a:ext uri="{FF2B5EF4-FFF2-40B4-BE49-F238E27FC236}">
                <a16:creationId xmlns:a16="http://schemas.microsoft.com/office/drawing/2014/main" id="{4CABDF4D-7DDA-B532-4CBF-2FA5A3D066BB}"/>
              </a:ext>
            </a:extLst>
          </p:cNvPr>
          <p:cNvSpPr>
            <a:spLocks noGrp="1"/>
          </p:cNvSpPr>
          <p:nvPr>
            <p:ph sz="quarter" idx="15"/>
          </p:nvPr>
        </p:nvSpPr>
        <p:spPr>
          <a:xfrm>
            <a:off x="342900" y="2740173"/>
            <a:ext cx="8458200" cy="3198405"/>
          </a:xfrm>
        </p:spPr>
        <p:txBody>
          <a:bodyPr/>
          <a:lstStyle/>
          <a:p>
            <a:pPr marL="292608" indent="-292608">
              <a:buFont typeface="Arial" panose="020B0604020202020204" pitchFamily="34" charset="0"/>
              <a:buChar char="•"/>
            </a:pPr>
            <a:r>
              <a:rPr lang="en-US" dirty="0"/>
              <a:t>Enter “Today” and “Maturity” in quotes, using mm/dd/yyyy format.</a:t>
            </a:r>
          </a:p>
          <a:p>
            <a:pPr marL="292608" indent="-292608">
              <a:buFont typeface="Arial" panose="020B0604020202020204" pitchFamily="34" charset="0"/>
              <a:buChar char="•"/>
            </a:pPr>
            <a:r>
              <a:rPr lang="en-US" dirty="0"/>
              <a:t>Enter the Coupon Rate and the Y</a:t>
            </a:r>
            <a:r>
              <a:rPr lang="en-US" sz="100" dirty="0"/>
              <a:t> </a:t>
            </a:r>
            <a:r>
              <a:rPr lang="en-US" dirty="0"/>
              <a:t>T</a:t>
            </a:r>
            <a:r>
              <a:rPr lang="en-US" sz="100" dirty="0"/>
              <a:t> </a:t>
            </a:r>
            <a:r>
              <a:rPr lang="en-US" dirty="0"/>
              <a:t>M as a decimal.</a:t>
            </a:r>
          </a:p>
          <a:p>
            <a:pPr marL="292608" indent="-292608">
              <a:buFont typeface="Arial" panose="020B0604020202020204" pitchFamily="34" charset="0"/>
              <a:buChar char="•"/>
            </a:pPr>
            <a:r>
              <a:rPr lang="en-US" dirty="0"/>
              <a:t>The "</a:t>
            </a:r>
            <a:r>
              <a:rPr lang="en-US" b="1" dirty="0">
                <a:solidFill>
                  <a:srgbClr val="002060"/>
                </a:solidFill>
              </a:rPr>
              <a:t>100</a:t>
            </a:r>
            <a:r>
              <a:rPr lang="en-US" dirty="0"/>
              <a:t>" tells Excel to use $</a:t>
            </a:r>
            <a:r>
              <a:rPr lang="en-US" b="1" dirty="0">
                <a:solidFill>
                  <a:srgbClr val="002060"/>
                </a:solidFill>
              </a:rPr>
              <a:t>100</a:t>
            </a:r>
            <a:r>
              <a:rPr lang="en-US" dirty="0"/>
              <a:t> as the par value.</a:t>
            </a:r>
          </a:p>
          <a:p>
            <a:pPr marL="292608" indent="-292608">
              <a:buFont typeface="Arial" panose="020B0604020202020204" pitchFamily="34" charset="0"/>
              <a:buChar char="•"/>
            </a:pPr>
            <a:r>
              <a:rPr lang="en-US" dirty="0"/>
              <a:t>The "2" tells </a:t>
            </a:r>
            <a:r>
              <a:rPr lang="en-US" i="1" dirty="0"/>
              <a:t>Excel</a:t>
            </a:r>
            <a:r>
              <a:rPr lang="en-US" dirty="0"/>
              <a:t> to use semi-annual coupons.</a:t>
            </a:r>
          </a:p>
          <a:p>
            <a:pPr marL="292608" indent="-292608">
              <a:buFont typeface="Arial" panose="020B0604020202020204" pitchFamily="34" charset="0"/>
              <a:buChar char="•"/>
            </a:pPr>
            <a:r>
              <a:rPr lang="en-US" dirty="0"/>
              <a:t>The "3" tells </a:t>
            </a:r>
            <a:r>
              <a:rPr lang="en-US" i="1" dirty="0"/>
              <a:t>Excel</a:t>
            </a:r>
            <a:r>
              <a:rPr lang="en-US" dirty="0"/>
              <a:t> to use an actual day count with 365 days per year.</a:t>
            </a:r>
            <a:endParaRPr lang="en-IN" dirty="0"/>
          </a:p>
        </p:txBody>
      </p:sp>
      <p:sp>
        <p:nvSpPr>
          <p:cNvPr id="6" name="Content Placeholder 5">
            <a:extLst>
              <a:ext uri="{FF2B5EF4-FFF2-40B4-BE49-F238E27FC236}">
                <a16:creationId xmlns:a16="http://schemas.microsoft.com/office/drawing/2014/main" id="{852ADFDB-74AB-C198-0AB0-F2C34A03FAEC}"/>
              </a:ext>
            </a:extLst>
          </p:cNvPr>
          <p:cNvSpPr>
            <a:spLocks noGrp="1"/>
          </p:cNvSpPr>
          <p:nvPr>
            <p:ph sz="quarter" idx="16"/>
          </p:nvPr>
        </p:nvSpPr>
        <p:spPr>
          <a:xfrm>
            <a:off x="342900" y="6026283"/>
            <a:ext cx="8458200" cy="475001"/>
          </a:xfrm>
        </p:spPr>
        <p:txBody>
          <a:bodyPr/>
          <a:lstStyle/>
          <a:p>
            <a:r>
              <a:rPr lang="en-US" b="1" dirty="0">
                <a:solidFill>
                  <a:srgbClr val="002060"/>
                </a:solidFill>
              </a:rPr>
              <a:t>Note: </a:t>
            </a:r>
            <a:r>
              <a:rPr lang="en-US" b="1" i="1" dirty="0">
                <a:solidFill>
                  <a:srgbClr val="002060"/>
                </a:solidFill>
              </a:rPr>
              <a:t>Excel</a:t>
            </a:r>
            <a:r>
              <a:rPr lang="en-US" b="1" dirty="0">
                <a:solidFill>
                  <a:srgbClr val="002060"/>
                </a:solidFill>
              </a:rPr>
              <a:t> returns a price per $100 face in this example.</a:t>
            </a:r>
            <a:endParaRPr lang="en-IN" b="1" dirty="0">
              <a:solidFill>
                <a:srgbClr val="002060"/>
              </a:solidFill>
            </a:endParaRPr>
          </a:p>
        </p:txBody>
      </p:sp>
      <p:sp>
        <p:nvSpPr>
          <p:cNvPr id="11" name="Slide Number Placeholder 10">
            <a:extLst>
              <a:ext uri="{FF2B5EF4-FFF2-40B4-BE49-F238E27FC236}">
                <a16:creationId xmlns:a16="http://schemas.microsoft.com/office/drawing/2014/main" id="{B24AAC1F-FFCA-4B68-17EE-B81E2434C138}"/>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313783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3AE1-776E-151C-33CB-86DE1F48781D}"/>
              </a:ext>
            </a:extLst>
          </p:cNvPr>
          <p:cNvSpPr>
            <a:spLocks noGrp="1"/>
          </p:cNvSpPr>
          <p:nvPr>
            <p:ph type="title"/>
          </p:nvPr>
        </p:nvSpPr>
        <p:spPr/>
        <p:txBody>
          <a:bodyPr/>
          <a:lstStyle/>
          <a:p>
            <a:r>
              <a:rPr lang="en-IN" dirty="0"/>
              <a:t>Spreadsheet Analysis 1</a:t>
            </a:r>
          </a:p>
        </p:txBody>
      </p:sp>
      <p:pic>
        <p:nvPicPr>
          <p:cNvPr id="8" name="Picture 7" descr="A spreadsheet is titled calculating the yield to maturity of a coupon bond. Bond’s yield to maturity is listed at 2.6070% using the yield function.">
            <a:extLst>
              <a:ext uri="{FF2B5EF4-FFF2-40B4-BE49-F238E27FC236}">
                <a16:creationId xmlns:a16="http://schemas.microsoft.com/office/drawing/2014/main" id="{9EE9B152-45C8-B656-0C9E-E91039E2E853}"/>
              </a:ext>
            </a:extLst>
          </p:cNvPr>
          <p:cNvPicPr>
            <a:picLocks noChangeAspect="1"/>
          </p:cNvPicPr>
          <p:nvPr/>
        </p:nvPicPr>
        <p:blipFill>
          <a:blip r:embed="rId3"/>
          <a:stretch>
            <a:fillRect/>
          </a:stretch>
        </p:blipFill>
        <p:spPr>
          <a:xfrm>
            <a:off x="1157944" y="1273995"/>
            <a:ext cx="6828112" cy="4651651"/>
          </a:xfrm>
          <a:prstGeom prst="rect">
            <a:avLst/>
          </a:prstGeom>
        </p:spPr>
      </p:pic>
      <p:sp>
        <p:nvSpPr>
          <p:cNvPr id="4" name="Text Placeholder 3">
            <a:extLst>
              <a:ext uri="{FF2B5EF4-FFF2-40B4-BE49-F238E27FC236}">
                <a16:creationId xmlns:a16="http://schemas.microsoft.com/office/drawing/2014/main" id="{FF6A326B-39B4-4E87-A413-EC0FF72F19B0}"/>
              </a:ext>
            </a:extLst>
          </p:cNvPr>
          <p:cNvSpPr>
            <a:spLocks noGrp="1"/>
          </p:cNvSpPr>
          <p:nvPr>
            <p:ph type="body" sz="quarter" idx="12"/>
          </p:nvPr>
        </p:nvSpPr>
        <p:spPr>
          <a:xfrm>
            <a:off x="2934353" y="6324600"/>
            <a:ext cx="3275293" cy="228600"/>
          </a:xfrm>
        </p:spPr>
        <p:txBody>
          <a:bodyPr/>
          <a:lstStyle/>
          <a:p>
            <a:r>
              <a:rPr lang="en-US" sz="1200" dirty="0">
                <a:hlinkClick r:id="rId4" action="ppaction://hlinksldjump"/>
              </a:rPr>
              <a:t>Access the text alternative for slide images.</a:t>
            </a:r>
          </a:p>
        </p:txBody>
      </p:sp>
      <p:sp>
        <p:nvSpPr>
          <p:cNvPr id="6" name="Slide Number Placeholder 5">
            <a:extLst>
              <a:ext uri="{FF2B5EF4-FFF2-40B4-BE49-F238E27FC236}">
                <a16:creationId xmlns:a16="http://schemas.microsoft.com/office/drawing/2014/main" id="{8B26FBBE-DC50-7437-6946-FA8D3529A0B0}"/>
              </a:ext>
            </a:extLst>
          </p:cNvPr>
          <p:cNvSpPr>
            <a:spLocks noGrp="1"/>
          </p:cNvSpPr>
          <p:nvPr>
            <p:ph type="sldNum" sz="quarter" idx="4"/>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387696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2746-F795-0725-F71B-BAC228527B90}"/>
              </a:ext>
            </a:extLst>
          </p:cNvPr>
          <p:cNvSpPr>
            <a:spLocks noGrp="1"/>
          </p:cNvSpPr>
          <p:nvPr>
            <p:ph type="title"/>
          </p:nvPr>
        </p:nvSpPr>
        <p:spPr/>
        <p:txBody>
          <a:bodyPr>
            <a:noAutofit/>
          </a:bodyPr>
          <a:lstStyle/>
          <a:p>
            <a:r>
              <a:rPr lang="en-US" sz="3600" dirty="0"/>
              <a:t>Premium, Par, and Discount Bonds, 1.</a:t>
            </a:r>
            <a:endParaRPr lang="en-IN" sz="3600" dirty="0"/>
          </a:p>
        </p:txBody>
      </p:sp>
      <p:sp>
        <p:nvSpPr>
          <p:cNvPr id="3" name="Content Placeholder 2">
            <a:extLst>
              <a:ext uri="{FF2B5EF4-FFF2-40B4-BE49-F238E27FC236}">
                <a16:creationId xmlns:a16="http://schemas.microsoft.com/office/drawing/2014/main" id="{96DB453A-A40D-BC1F-2E26-6C209ADD693E}"/>
              </a:ext>
            </a:extLst>
          </p:cNvPr>
          <p:cNvSpPr>
            <a:spLocks noGrp="1"/>
          </p:cNvSpPr>
          <p:nvPr>
            <p:ph sz="quarter" idx="11"/>
          </p:nvPr>
        </p:nvSpPr>
        <p:spPr>
          <a:xfrm>
            <a:off x="342900" y="1276709"/>
            <a:ext cx="8458200" cy="813348"/>
          </a:xfrm>
        </p:spPr>
        <p:txBody>
          <a:bodyPr/>
          <a:lstStyle/>
          <a:p>
            <a:r>
              <a:rPr lang="en-US" b="1" dirty="0"/>
              <a:t>Bonds are given names according to the relationship between the bond’s selling price and its par value.</a:t>
            </a:r>
          </a:p>
        </p:txBody>
      </p:sp>
      <p:sp>
        <p:nvSpPr>
          <p:cNvPr id="4" name="Content Placeholder 3">
            <a:extLst>
              <a:ext uri="{FF2B5EF4-FFF2-40B4-BE49-F238E27FC236}">
                <a16:creationId xmlns:a16="http://schemas.microsoft.com/office/drawing/2014/main" id="{CD0F0C0B-67B1-0899-1E11-4F52D64BED39}"/>
              </a:ext>
            </a:extLst>
          </p:cNvPr>
          <p:cNvSpPr>
            <a:spLocks noGrp="1"/>
          </p:cNvSpPr>
          <p:nvPr>
            <p:ph sz="quarter" idx="14"/>
          </p:nvPr>
        </p:nvSpPr>
        <p:spPr>
          <a:xfrm>
            <a:off x="342899" y="2160934"/>
            <a:ext cx="8489601" cy="451640"/>
          </a:xfrm>
        </p:spPr>
        <p:txBody>
          <a:bodyPr/>
          <a:lstStyle/>
          <a:p>
            <a:pPr marL="280988"/>
            <a:r>
              <a:rPr lang="en-US" dirty="0">
                <a:solidFill>
                  <a:schemeClr val="tx1"/>
                </a:solidFill>
              </a:rPr>
              <a:t>Remember: C</a:t>
            </a:r>
            <a:r>
              <a:rPr lang="en-US" sz="100" dirty="0">
                <a:solidFill>
                  <a:schemeClr val="tx1"/>
                </a:solidFill>
              </a:rPr>
              <a:t> </a:t>
            </a:r>
            <a:r>
              <a:rPr lang="en-US" dirty="0">
                <a:solidFill>
                  <a:schemeClr val="tx1"/>
                </a:solidFill>
              </a:rPr>
              <a:t>Y P</a:t>
            </a:r>
            <a:r>
              <a:rPr lang="en-US" sz="100" dirty="0">
                <a:solidFill>
                  <a:schemeClr val="tx1"/>
                </a:solidFill>
              </a:rPr>
              <a:t> </a:t>
            </a:r>
            <a:r>
              <a:rPr lang="en-US" dirty="0">
                <a:solidFill>
                  <a:schemeClr val="tx1"/>
                </a:solidFill>
              </a:rPr>
              <a:t>F (</a:t>
            </a:r>
            <a:r>
              <a:rPr lang="en-US" b="1" dirty="0">
                <a:solidFill>
                  <a:schemeClr val="tx1"/>
                </a:solidFill>
              </a:rPr>
              <a:t>C</a:t>
            </a:r>
            <a:r>
              <a:rPr lang="en-US" dirty="0">
                <a:solidFill>
                  <a:schemeClr val="tx1"/>
                </a:solidFill>
              </a:rPr>
              <a:t>an </a:t>
            </a:r>
            <a:r>
              <a:rPr lang="en-US" b="1" dirty="0">
                <a:solidFill>
                  <a:schemeClr val="tx1"/>
                </a:solidFill>
              </a:rPr>
              <a:t>Y</a:t>
            </a:r>
            <a:r>
              <a:rPr lang="en-US" dirty="0">
                <a:solidFill>
                  <a:schemeClr val="tx1"/>
                </a:solidFill>
              </a:rPr>
              <a:t>ou </a:t>
            </a:r>
            <a:r>
              <a:rPr lang="en-US" b="1" dirty="0">
                <a:solidFill>
                  <a:schemeClr val="tx1"/>
                </a:solidFill>
              </a:rPr>
              <a:t>P</a:t>
            </a:r>
            <a:r>
              <a:rPr lang="en-US" dirty="0">
                <a:solidFill>
                  <a:schemeClr val="tx1"/>
                </a:solidFill>
              </a:rPr>
              <a:t>ass </a:t>
            </a:r>
            <a:r>
              <a:rPr lang="en-US" b="1" dirty="0">
                <a:solidFill>
                  <a:schemeClr val="tx1"/>
                </a:solidFill>
              </a:rPr>
              <a:t>F</a:t>
            </a:r>
            <a:r>
              <a:rPr lang="en-US" dirty="0">
                <a:solidFill>
                  <a:schemeClr val="tx1"/>
                </a:solidFill>
              </a:rPr>
              <a:t>inance?)</a:t>
            </a:r>
            <a:endParaRPr lang="en-IN" dirty="0">
              <a:solidFill>
                <a:schemeClr val="tx1"/>
              </a:solidFill>
            </a:endParaRPr>
          </a:p>
        </p:txBody>
      </p:sp>
      <p:sp>
        <p:nvSpPr>
          <p:cNvPr id="5" name="Content Placeholder 4">
            <a:extLst>
              <a:ext uri="{FF2B5EF4-FFF2-40B4-BE49-F238E27FC236}">
                <a16:creationId xmlns:a16="http://schemas.microsoft.com/office/drawing/2014/main" id="{4CABDF4D-7DDA-B532-4CBF-2FA5A3D066BB}"/>
              </a:ext>
            </a:extLst>
          </p:cNvPr>
          <p:cNvSpPr>
            <a:spLocks noGrp="1"/>
          </p:cNvSpPr>
          <p:nvPr>
            <p:ph sz="quarter" idx="15"/>
          </p:nvPr>
        </p:nvSpPr>
        <p:spPr>
          <a:xfrm>
            <a:off x="342900" y="2740173"/>
            <a:ext cx="8458200" cy="2565357"/>
          </a:xfrm>
        </p:spPr>
        <p:txBody>
          <a:bodyPr/>
          <a:lstStyle/>
          <a:p>
            <a:pPr marL="292608" indent="-292608">
              <a:buFont typeface="Arial" panose="020B0604020202020204" pitchFamily="34" charset="0"/>
              <a:buChar char="•"/>
            </a:pPr>
            <a:r>
              <a:rPr lang="en-US" b="1" dirty="0">
                <a:solidFill>
                  <a:srgbClr val="002060"/>
                </a:solidFill>
              </a:rPr>
              <a:t>Premium bonds:</a:t>
            </a:r>
            <a:r>
              <a:rPr lang="en-US" dirty="0"/>
              <a:t> If </a:t>
            </a:r>
            <a:r>
              <a:rPr lang="en-US" b="1" dirty="0"/>
              <a:t>C</a:t>
            </a:r>
            <a:r>
              <a:rPr lang="en-US" dirty="0"/>
              <a:t>oupon rate &gt; </a:t>
            </a:r>
            <a:r>
              <a:rPr lang="en-US" b="1" dirty="0"/>
              <a:t>Y</a:t>
            </a:r>
            <a:r>
              <a:rPr lang="en-US" sz="100" dirty="0"/>
              <a:t> </a:t>
            </a:r>
            <a:r>
              <a:rPr lang="en-US" dirty="0"/>
              <a:t>T</a:t>
            </a:r>
            <a:r>
              <a:rPr lang="en-US" sz="100" dirty="0"/>
              <a:t> </a:t>
            </a:r>
            <a:r>
              <a:rPr lang="en-US" dirty="0"/>
              <a:t>M then Price &gt; Face (par value)</a:t>
            </a:r>
          </a:p>
          <a:p>
            <a:pPr marL="292608" indent="-292608">
              <a:buFont typeface="Arial" panose="020B0604020202020204" pitchFamily="34" charset="0"/>
              <a:buChar char="•"/>
            </a:pPr>
            <a:r>
              <a:rPr lang="en-US" b="1" dirty="0">
                <a:solidFill>
                  <a:srgbClr val="A9131A"/>
                </a:solidFill>
              </a:rPr>
              <a:t>Discount bonds:</a:t>
            </a:r>
            <a:r>
              <a:rPr lang="en-US" dirty="0"/>
              <a:t> If </a:t>
            </a:r>
            <a:r>
              <a:rPr lang="en-US" b="1" dirty="0"/>
              <a:t>C</a:t>
            </a:r>
            <a:r>
              <a:rPr lang="en-US" dirty="0"/>
              <a:t>oupon rate &lt; </a:t>
            </a:r>
            <a:r>
              <a:rPr lang="en-US" b="1" dirty="0"/>
              <a:t>Y</a:t>
            </a:r>
            <a:r>
              <a:rPr lang="en-US" sz="100" b="1" dirty="0"/>
              <a:t> </a:t>
            </a:r>
            <a:r>
              <a:rPr lang="en-US" dirty="0"/>
              <a:t>T</a:t>
            </a:r>
            <a:r>
              <a:rPr lang="en-US" sz="100" dirty="0"/>
              <a:t> </a:t>
            </a:r>
            <a:r>
              <a:rPr lang="en-US" dirty="0"/>
              <a:t>M then Price &lt; Face (par value)</a:t>
            </a:r>
          </a:p>
          <a:p>
            <a:pPr marL="292608" indent="-292608">
              <a:buFont typeface="Arial" panose="020B0604020202020204" pitchFamily="34" charset="0"/>
              <a:buChar char="•"/>
            </a:pPr>
            <a:r>
              <a:rPr lang="en-US" b="1" dirty="0"/>
              <a:t>Par bonds:</a:t>
            </a:r>
            <a:r>
              <a:rPr lang="en-US" dirty="0"/>
              <a:t> If </a:t>
            </a:r>
            <a:r>
              <a:rPr lang="en-US" b="1" dirty="0"/>
              <a:t>C</a:t>
            </a:r>
            <a:r>
              <a:rPr lang="en-US" dirty="0"/>
              <a:t>oupon rate = </a:t>
            </a:r>
            <a:r>
              <a:rPr lang="en-US" b="1" dirty="0"/>
              <a:t>Y</a:t>
            </a:r>
            <a:r>
              <a:rPr lang="en-US" sz="100" b="1" dirty="0"/>
              <a:t> </a:t>
            </a:r>
            <a:r>
              <a:rPr lang="en-US" dirty="0"/>
              <a:t>T</a:t>
            </a:r>
            <a:r>
              <a:rPr lang="en-US" sz="100" dirty="0"/>
              <a:t> </a:t>
            </a:r>
            <a:r>
              <a:rPr lang="en-US" dirty="0"/>
              <a:t>M then Price = Face (par value)</a:t>
            </a:r>
            <a:endParaRPr lang="en-IN" dirty="0"/>
          </a:p>
        </p:txBody>
      </p:sp>
      <p:sp>
        <p:nvSpPr>
          <p:cNvPr id="6" name="Content Placeholder 5">
            <a:extLst>
              <a:ext uri="{FF2B5EF4-FFF2-40B4-BE49-F238E27FC236}">
                <a16:creationId xmlns:a16="http://schemas.microsoft.com/office/drawing/2014/main" id="{852ADFDB-74AB-C198-0AB0-F2C34A03FAEC}"/>
              </a:ext>
            </a:extLst>
          </p:cNvPr>
          <p:cNvSpPr>
            <a:spLocks noGrp="1"/>
          </p:cNvSpPr>
          <p:nvPr>
            <p:ph sz="quarter" idx="16"/>
          </p:nvPr>
        </p:nvSpPr>
        <p:spPr>
          <a:xfrm>
            <a:off x="963176" y="5433129"/>
            <a:ext cx="7293848" cy="475001"/>
          </a:xfrm>
        </p:spPr>
        <p:txBody>
          <a:bodyPr/>
          <a:lstStyle/>
          <a:p>
            <a:r>
              <a:rPr lang="en-US" b="1" dirty="0">
                <a:solidFill>
                  <a:schemeClr val="tx1"/>
                </a:solidFill>
              </a:rPr>
              <a:t>Do you see the relationship between C</a:t>
            </a:r>
            <a:r>
              <a:rPr lang="en-US" sz="100" b="1" dirty="0">
                <a:solidFill>
                  <a:schemeClr val="tx1"/>
                </a:solidFill>
              </a:rPr>
              <a:t> </a:t>
            </a:r>
            <a:r>
              <a:rPr lang="en-US" b="1" dirty="0">
                <a:solidFill>
                  <a:schemeClr val="tx1"/>
                </a:solidFill>
              </a:rPr>
              <a:t>Y and P</a:t>
            </a:r>
            <a:r>
              <a:rPr lang="en-US" sz="100" b="1" dirty="0">
                <a:solidFill>
                  <a:schemeClr val="tx1"/>
                </a:solidFill>
              </a:rPr>
              <a:t> </a:t>
            </a:r>
            <a:r>
              <a:rPr lang="en-US" b="1" dirty="0">
                <a:solidFill>
                  <a:schemeClr val="tx1"/>
                </a:solidFill>
              </a:rPr>
              <a:t>F?</a:t>
            </a:r>
          </a:p>
        </p:txBody>
      </p:sp>
      <p:sp>
        <p:nvSpPr>
          <p:cNvPr id="11" name="Slide Number Placeholder 10">
            <a:extLst>
              <a:ext uri="{FF2B5EF4-FFF2-40B4-BE49-F238E27FC236}">
                <a16:creationId xmlns:a16="http://schemas.microsoft.com/office/drawing/2014/main" id="{B24AAC1F-FFCA-4B68-17EE-B81E2434C138}"/>
              </a:ext>
            </a:extLst>
          </p:cNvPr>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55877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2BC1-1138-3E9B-C8F0-76315EFACBB7}"/>
              </a:ext>
            </a:extLst>
          </p:cNvPr>
          <p:cNvSpPr>
            <a:spLocks noGrp="1"/>
          </p:cNvSpPr>
          <p:nvPr>
            <p:ph type="title"/>
          </p:nvPr>
        </p:nvSpPr>
        <p:spPr/>
        <p:txBody>
          <a:bodyPr/>
          <a:lstStyle/>
          <a:p>
            <a:r>
              <a:rPr lang="en-US" dirty="0"/>
              <a:t>Premium, Par, and Discount Bonds 2. </a:t>
            </a:r>
            <a:endParaRPr lang="en-IN" dirty="0"/>
          </a:p>
        </p:txBody>
      </p:sp>
      <p:pic>
        <p:nvPicPr>
          <p:cNvPr id="8" name="Picture 7" descr="A graph plots bond price in the percentage of par versus the time to maturity in years.">
            <a:extLst>
              <a:ext uri="{FF2B5EF4-FFF2-40B4-BE49-F238E27FC236}">
                <a16:creationId xmlns:a16="http://schemas.microsoft.com/office/drawing/2014/main" id="{EDD78671-7A5D-8002-51C2-375E3F14E2B3}"/>
              </a:ext>
            </a:extLst>
          </p:cNvPr>
          <p:cNvPicPr>
            <a:picLocks noChangeAspect="1"/>
          </p:cNvPicPr>
          <p:nvPr/>
        </p:nvPicPr>
        <p:blipFill>
          <a:blip r:embed="rId2"/>
          <a:stretch>
            <a:fillRect/>
          </a:stretch>
        </p:blipFill>
        <p:spPr>
          <a:xfrm>
            <a:off x="456843" y="1252429"/>
            <a:ext cx="8230313" cy="4554107"/>
          </a:xfrm>
          <a:prstGeom prst="rect">
            <a:avLst/>
          </a:prstGeom>
        </p:spPr>
      </p:pic>
      <p:sp>
        <p:nvSpPr>
          <p:cNvPr id="9" name="Text Placeholder 4">
            <a:extLst>
              <a:ext uri="{FF2B5EF4-FFF2-40B4-BE49-F238E27FC236}">
                <a16:creationId xmlns:a16="http://schemas.microsoft.com/office/drawing/2014/main" id="{EAC42E2B-343B-A591-1B70-0E7FCCC1A16E}"/>
              </a:ext>
            </a:extLst>
          </p:cNvPr>
          <p:cNvSpPr>
            <a:spLocks noGrp="1"/>
          </p:cNvSpPr>
          <p:nvPr>
            <p:ph type="body" sz="quarter" idx="12"/>
          </p:nvPr>
        </p:nvSpPr>
        <p:spPr>
          <a:xfrm>
            <a:off x="2963923" y="6280394"/>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2D123F27-3DBB-B766-0487-E1963037E8CF}"/>
              </a:ext>
            </a:extLst>
          </p:cNvPr>
          <p:cNvSpPr>
            <a:spLocks noGrp="1"/>
          </p:cNvSpPr>
          <p:nvPr>
            <p:ph type="sldNum" sz="quarter" idx="4"/>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6993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4FD7-6906-FAB6-A871-90DA24D40E5E}"/>
              </a:ext>
            </a:extLst>
          </p:cNvPr>
          <p:cNvSpPr>
            <a:spLocks noGrp="1"/>
          </p:cNvSpPr>
          <p:nvPr>
            <p:ph type="title"/>
          </p:nvPr>
        </p:nvSpPr>
        <p:spPr>
          <a:xfrm>
            <a:off x="342899" y="192490"/>
            <a:ext cx="8590085" cy="903231"/>
          </a:xfrm>
        </p:spPr>
        <p:txBody>
          <a:bodyPr>
            <a:normAutofit fontScale="90000"/>
          </a:bodyPr>
          <a:lstStyle/>
          <a:p>
            <a:r>
              <a:rPr lang="en-US" dirty="0"/>
              <a:t>Premium, Par, and Discount Bonds, 3.</a:t>
            </a:r>
            <a:endParaRPr lang="en-IN" dirty="0"/>
          </a:p>
        </p:txBody>
      </p:sp>
      <p:sp>
        <p:nvSpPr>
          <p:cNvPr id="3" name="Content Placeholder 2">
            <a:extLst>
              <a:ext uri="{FF2B5EF4-FFF2-40B4-BE49-F238E27FC236}">
                <a16:creationId xmlns:a16="http://schemas.microsoft.com/office/drawing/2014/main" id="{9C0ADC5E-06C3-CD1D-3575-6A4A8E2CCA2C}"/>
              </a:ext>
            </a:extLst>
          </p:cNvPr>
          <p:cNvSpPr>
            <a:spLocks noGrp="1"/>
          </p:cNvSpPr>
          <p:nvPr>
            <p:ph sz="quarter" idx="11"/>
          </p:nvPr>
        </p:nvSpPr>
        <p:spPr>
          <a:xfrm>
            <a:off x="342900" y="1276710"/>
            <a:ext cx="8458200" cy="863590"/>
          </a:xfrm>
        </p:spPr>
        <p:txBody>
          <a:bodyPr/>
          <a:lstStyle/>
          <a:p>
            <a:pPr marL="292608" indent="-292608">
              <a:buFont typeface="Arial" panose="020B0604020202020204" pitchFamily="34" charset="0"/>
              <a:buChar char="•"/>
            </a:pPr>
            <a:r>
              <a:rPr lang="en-US" dirty="0"/>
              <a:t>In general, when the coupon rate and Y</a:t>
            </a:r>
            <a:r>
              <a:rPr lang="en-US" sz="100" dirty="0"/>
              <a:t> </a:t>
            </a:r>
            <a:r>
              <a:rPr lang="en-US" dirty="0"/>
              <a:t>T</a:t>
            </a:r>
            <a:r>
              <a:rPr lang="en-US" sz="100" dirty="0"/>
              <a:t> </a:t>
            </a:r>
            <a:r>
              <a:rPr lang="en-US" dirty="0"/>
              <a:t>M are held constant:</a:t>
            </a:r>
            <a:endParaRPr lang="en-IN" dirty="0"/>
          </a:p>
        </p:txBody>
      </p:sp>
      <p:sp>
        <p:nvSpPr>
          <p:cNvPr id="4" name="Content Placeholder 3">
            <a:extLst>
              <a:ext uri="{FF2B5EF4-FFF2-40B4-BE49-F238E27FC236}">
                <a16:creationId xmlns:a16="http://schemas.microsoft.com/office/drawing/2014/main" id="{0D3ABFD9-AFC1-7BBB-A4D8-02CA77DBD8FA}"/>
              </a:ext>
            </a:extLst>
          </p:cNvPr>
          <p:cNvSpPr>
            <a:spLocks noGrp="1"/>
          </p:cNvSpPr>
          <p:nvPr>
            <p:ph sz="quarter" idx="14"/>
          </p:nvPr>
        </p:nvSpPr>
        <p:spPr>
          <a:xfrm>
            <a:off x="342900" y="2283487"/>
            <a:ext cx="8458200" cy="1725805"/>
          </a:xfrm>
        </p:spPr>
        <p:txBody>
          <a:bodyPr/>
          <a:lstStyle/>
          <a:p>
            <a:r>
              <a:rPr lang="en-US" b="1" dirty="0">
                <a:solidFill>
                  <a:srgbClr val="002060"/>
                </a:solidFill>
              </a:rPr>
              <a:t>For premium bonds:</a:t>
            </a:r>
            <a:r>
              <a:rPr lang="en-US" dirty="0"/>
              <a:t> the longer the term to maturity, the greater the premium over par value.</a:t>
            </a:r>
          </a:p>
          <a:p>
            <a:r>
              <a:rPr lang="en-US" b="1" dirty="0">
                <a:solidFill>
                  <a:srgbClr val="A9131A"/>
                </a:solidFill>
              </a:rPr>
              <a:t>For discount bonds:</a:t>
            </a:r>
            <a:r>
              <a:rPr lang="en-US" dirty="0"/>
              <a:t> the longer the term to maturity, the greater the discount from par value.</a:t>
            </a:r>
            <a:endParaRPr lang="en-IN" dirty="0"/>
          </a:p>
        </p:txBody>
      </p:sp>
      <p:sp>
        <p:nvSpPr>
          <p:cNvPr id="7" name="Slide Number Placeholder 6">
            <a:extLst>
              <a:ext uri="{FF2B5EF4-FFF2-40B4-BE49-F238E27FC236}">
                <a16:creationId xmlns:a16="http://schemas.microsoft.com/office/drawing/2014/main" id="{ADB86506-CAEE-9E70-3A25-FC17CFB778B6}"/>
              </a:ext>
            </a:extLst>
          </p:cNvPr>
          <p:cNvSpPr>
            <a:spLocks noGrp="1"/>
          </p:cNvSpPr>
          <p:nvPr>
            <p:ph type="sldNum" sz="quarter" idx="10"/>
          </p:nvPr>
        </p:nvSpPr>
        <p:spPr/>
        <p:txBody>
          <a:bodyPr/>
          <a:lstStyle/>
          <a:p>
            <a:fld id="{68151E55-6873-49E2-B8D5-2F265E6F1973}" type="slidenum">
              <a:rPr lang="en-US" smtClean="0"/>
              <a:t>14</a:t>
            </a:fld>
            <a:endParaRPr lang="en-US"/>
          </a:p>
        </p:txBody>
      </p:sp>
    </p:spTree>
    <p:extLst>
      <p:ext uri="{BB962C8B-B14F-4D97-AF65-F5344CB8AC3E}">
        <p14:creationId xmlns:p14="http://schemas.microsoft.com/office/powerpoint/2010/main" val="257216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508E-45E0-38C8-DDDB-2C4676205749}"/>
              </a:ext>
            </a:extLst>
          </p:cNvPr>
          <p:cNvSpPr>
            <a:spLocks noGrp="1"/>
          </p:cNvSpPr>
          <p:nvPr>
            <p:ph type="title"/>
          </p:nvPr>
        </p:nvSpPr>
        <p:spPr/>
        <p:txBody>
          <a:bodyPr>
            <a:normAutofit fontScale="90000"/>
          </a:bodyPr>
          <a:lstStyle/>
          <a:p>
            <a:r>
              <a:rPr lang="en-IN" dirty="0"/>
              <a:t>Relationships among Yield Measures</a:t>
            </a:r>
          </a:p>
        </p:txBody>
      </p:sp>
      <p:sp>
        <p:nvSpPr>
          <p:cNvPr id="3" name="Content Placeholder 2">
            <a:extLst>
              <a:ext uri="{FF2B5EF4-FFF2-40B4-BE49-F238E27FC236}">
                <a16:creationId xmlns:a16="http://schemas.microsoft.com/office/drawing/2014/main" id="{32BFE47A-B71E-6187-2AFA-CAC2B190D8B0}"/>
              </a:ext>
            </a:extLst>
          </p:cNvPr>
          <p:cNvSpPr>
            <a:spLocks noGrp="1"/>
          </p:cNvSpPr>
          <p:nvPr>
            <p:ph sz="quarter" idx="11"/>
          </p:nvPr>
        </p:nvSpPr>
        <p:spPr>
          <a:xfrm>
            <a:off x="342900" y="1276709"/>
            <a:ext cx="8458200" cy="964073"/>
          </a:xfrm>
        </p:spPr>
        <p:txBody>
          <a:bodyPr/>
          <a:lstStyle/>
          <a:p>
            <a:r>
              <a:rPr lang="en-US" b="1" dirty="0">
                <a:solidFill>
                  <a:srgbClr val="002060"/>
                </a:solidFill>
              </a:rPr>
              <a:t>For premium bonds:</a:t>
            </a:r>
          </a:p>
          <a:p>
            <a:pPr marL="974725"/>
            <a:r>
              <a:rPr lang="en-US" dirty="0"/>
              <a:t>Coupon rate &gt; current yield &gt; Y</a:t>
            </a:r>
            <a:r>
              <a:rPr lang="en-US" sz="100" dirty="0"/>
              <a:t> </a:t>
            </a:r>
            <a:r>
              <a:rPr lang="en-US" dirty="0"/>
              <a:t>T</a:t>
            </a:r>
            <a:r>
              <a:rPr lang="en-US" sz="100" dirty="0"/>
              <a:t> </a:t>
            </a:r>
            <a:r>
              <a:rPr lang="en-US" dirty="0"/>
              <a:t>M</a:t>
            </a:r>
            <a:endParaRPr lang="en-IN" dirty="0"/>
          </a:p>
        </p:txBody>
      </p:sp>
      <p:sp>
        <p:nvSpPr>
          <p:cNvPr id="4" name="Content Placeholder 3">
            <a:extLst>
              <a:ext uri="{FF2B5EF4-FFF2-40B4-BE49-F238E27FC236}">
                <a16:creationId xmlns:a16="http://schemas.microsoft.com/office/drawing/2014/main" id="{FA49B178-6641-810D-B9EF-584FEC087C3F}"/>
              </a:ext>
            </a:extLst>
          </p:cNvPr>
          <p:cNvSpPr>
            <a:spLocks noGrp="1"/>
          </p:cNvSpPr>
          <p:nvPr>
            <p:ph sz="quarter" idx="14"/>
          </p:nvPr>
        </p:nvSpPr>
        <p:spPr>
          <a:xfrm>
            <a:off x="342900" y="2311656"/>
            <a:ext cx="8458200" cy="954059"/>
          </a:xfrm>
        </p:spPr>
        <p:txBody>
          <a:bodyPr/>
          <a:lstStyle/>
          <a:p>
            <a:r>
              <a:rPr lang="en-US" b="1" dirty="0">
                <a:solidFill>
                  <a:srgbClr val="A9131A"/>
                </a:solidFill>
              </a:rPr>
              <a:t>For discount bonds:</a:t>
            </a:r>
          </a:p>
          <a:p>
            <a:pPr marL="974725"/>
            <a:r>
              <a:rPr lang="en-US" dirty="0"/>
              <a:t>Coupon rate &lt; current yield &lt; Y</a:t>
            </a:r>
            <a:r>
              <a:rPr lang="en-US" sz="100" dirty="0"/>
              <a:t> </a:t>
            </a:r>
            <a:r>
              <a:rPr lang="en-US" dirty="0"/>
              <a:t>T</a:t>
            </a:r>
            <a:r>
              <a:rPr lang="en-US" sz="100" dirty="0"/>
              <a:t> </a:t>
            </a:r>
            <a:r>
              <a:rPr lang="en-US" dirty="0"/>
              <a:t>M</a:t>
            </a:r>
            <a:endParaRPr lang="en-IN" dirty="0"/>
          </a:p>
        </p:txBody>
      </p:sp>
      <p:sp>
        <p:nvSpPr>
          <p:cNvPr id="5" name="Content Placeholder 4">
            <a:extLst>
              <a:ext uri="{FF2B5EF4-FFF2-40B4-BE49-F238E27FC236}">
                <a16:creationId xmlns:a16="http://schemas.microsoft.com/office/drawing/2014/main" id="{AF7568B0-4783-F212-F2E7-62F874577100}"/>
              </a:ext>
            </a:extLst>
          </p:cNvPr>
          <p:cNvSpPr>
            <a:spLocks noGrp="1"/>
          </p:cNvSpPr>
          <p:nvPr>
            <p:ph sz="quarter" idx="15"/>
          </p:nvPr>
        </p:nvSpPr>
        <p:spPr>
          <a:xfrm>
            <a:off x="342900" y="3393308"/>
            <a:ext cx="8458200" cy="947575"/>
          </a:xfrm>
        </p:spPr>
        <p:txBody>
          <a:bodyPr/>
          <a:lstStyle/>
          <a:p>
            <a:r>
              <a:rPr lang="en-US" b="1" dirty="0"/>
              <a:t>For par value bonds:</a:t>
            </a:r>
          </a:p>
          <a:p>
            <a:pPr marL="974725"/>
            <a:r>
              <a:rPr lang="en-US" dirty="0"/>
              <a:t>Coupon rate = current yield = Y</a:t>
            </a:r>
            <a:r>
              <a:rPr lang="en-US" sz="100" dirty="0"/>
              <a:t> </a:t>
            </a:r>
            <a:r>
              <a:rPr lang="en-US" dirty="0"/>
              <a:t>T</a:t>
            </a:r>
            <a:r>
              <a:rPr lang="en-US" sz="100" dirty="0"/>
              <a:t> </a:t>
            </a:r>
            <a:r>
              <a:rPr lang="en-US" dirty="0"/>
              <a:t>M</a:t>
            </a:r>
            <a:endParaRPr lang="en-IN" dirty="0"/>
          </a:p>
        </p:txBody>
      </p:sp>
      <p:sp>
        <p:nvSpPr>
          <p:cNvPr id="6" name="Content Placeholder 5">
            <a:extLst>
              <a:ext uri="{FF2B5EF4-FFF2-40B4-BE49-F238E27FC236}">
                <a16:creationId xmlns:a16="http://schemas.microsoft.com/office/drawing/2014/main" id="{784437A4-FC59-950B-391D-3FACA315F35C}"/>
              </a:ext>
            </a:extLst>
          </p:cNvPr>
          <p:cNvSpPr>
            <a:spLocks noGrp="1"/>
          </p:cNvSpPr>
          <p:nvPr>
            <p:ph sz="quarter" idx="16"/>
          </p:nvPr>
        </p:nvSpPr>
        <p:spPr>
          <a:xfrm>
            <a:off x="342900" y="4428587"/>
            <a:ext cx="8458200" cy="816646"/>
          </a:xfrm>
        </p:spPr>
        <p:txBody>
          <a:bodyPr/>
          <a:lstStyle/>
          <a:p>
            <a:r>
              <a:rPr lang="en-US" b="1" dirty="0"/>
              <a:t>Current yield is the annual coupon payment divided by the bond’s current market price.</a:t>
            </a:r>
            <a:endParaRPr lang="en-IN" b="1" dirty="0"/>
          </a:p>
        </p:txBody>
      </p:sp>
      <p:sp>
        <p:nvSpPr>
          <p:cNvPr id="11" name="Slide Number Placeholder 10">
            <a:extLst>
              <a:ext uri="{FF2B5EF4-FFF2-40B4-BE49-F238E27FC236}">
                <a16:creationId xmlns:a16="http://schemas.microsoft.com/office/drawing/2014/main" id="{AE2B214C-FCFD-7919-B636-D3C2417411FC}"/>
              </a:ext>
            </a:extLst>
          </p:cNvPr>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73369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50B1-AAB6-22CD-B46D-3DC6069DA562}"/>
              </a:ext>
            </a:extLst>
          </p:cNvPr>
          <p:cNvSpPr>
            <a:spLocks noGrp="1"/>
          </p:cNvSpPr>
          <p:nvPr>
            <p:ph type="title"/>
          </p:nvPr>
        </p:nvSpPr>
        <p:spPr/>
        <p:txBody>
          <a:bodyPr>
            <a:normAutofit/>
          </a:bodyPr>
          <a:lstStyle/>
          <a:p>
            <a:r>
              <a:rPr lang="en-US" sz="3600" dirty="0"/>
              <a:t>Calculating Yield to Maturity, 1.</a:t>
            </a:r>
            <a:endParaRPr lang="en-IN" sz="3600" dirty="0"/>
          </a:p>
        </p:txBody>
      </p:sp>
      <p:sp>
        <p:nvSpPr>
          <p:cNvPr id="3" name="Content Placeholder 2">
            <a:extLst>
              <a:ext uri="{FF2B5EF4-FFF2-40B4-BE49-F238E27FC236}">
                <a16:creationId xmlns:a16="http://schemas.microsoft.com/office/drawing/2014/main" id="{C17187F1-212B-AF29-0EB7-6E403A0F9D31}"/>
              </a:ext>
            </a:extLst>
          </p:cNvPr>
          <p:cNvSpPr>
            <a:spLocks noGrp="1"/>
          </p:cNvSpPr>
          <p:nvPr>
            <p:ph sz="quarter" idx="11"/>
          </p:nvPr>
        </p:nvSpPr>
        <p:spPr>
          <a:xfrm>
            <a:off x="342900" y="1276709"/>
            <a:ext cx="8458200" cy="853541"/>
          </a:xfrm>
        </p:spPr>
        <p:txBody>
          <a:bodyPr/>
          <a:lstStyle/>
          <a:p>
            <a:pPr marL="292608" indent="-292608">
              <a:buFont typeface="Arial" panose="020B0604020202020204" pitchFamily="34" charset="0"/>
              <a:buChar char="•"/>
            </a:pPr>
            <a:r>
              <a:rPr lang="en-US" dirty="0"/>
              <a:t>Suppose we know the current price of a bond ($110), its coupon rate (4%), and its time to maturity (8 years).</a:t>
            </a:r>
            <a:endParaRPr lang="en-IN" dirty="0"/>
          </a:p>
        </p:txBody>
      </p:sp>
      <p:sp>
        <p:nvSpPr>
          <p:cNvPr id="4" name="Content Placeholder 3">
            <a:extLst>
              <a:ext uri="{FF2B5EF4-FFF2-40B4-BE49-F238E27FC236}">
                <a16:creationId xmlns:a16="http://schemas.microsoft.com/office/drawing/2014/main" id="{3C6DCD28-F94C-CAC6-B456-DDBDA168B513}"/>
              </a:ext>
            </a:extLst>
          </p:cNvPr>
          <p:cNvSpPr>
            <a:spLocks noGrp="1"/>
          </p:cNvSpPr>
          <p:nvPr>
            <p:ph sz="quarter" idx="14"/>
          </p:nvPr>
        </p:nvSpPr>
        <p:spPr>
          <a:xfrm>
            <a:off x="342900" y="2181027"/>
            <a:ext cx="8419263" cy="471737"/>
          </a:xfrm>
        </p:spPr>
        <p:txBody>
          <a:bodyPr/>
          <a:lstStyle/>
          <a:p>
            <a:pPr marL="341313"/>
            <a:r>
              <a:rPr lang="en-US" b="1" dirty="0"/>
              <a:t>How do we calculate the Y</a:t>
            </a:r>
            <a:r>
              <a:rPr lang="en-US" sz="100" b="1" dirty="0"/>
              <a:t> </a:t>
            </a:r>
            <a:r>
              <a:rPr lang="en-US" b="1" dirty="0"/>
              <a:t>T</a:t>
            </a:r>
            <a:r>
              <a:rPr lang="en-US" sz="100" b="1" dirty="0"/>
              <a:t> </a:t>
            </a:r>
            <a:r>
              <a:rPr lang="en-US" b="1" dirty="0"/>
              <a:t>M?</a:t>
            </a:r>
            <a:endParaRPr lang="en-IN" b="1" dirty="0"/>
          </a:p>
        </p:txBody>
      </p:sp>
      <p:sp>
        <p:nvSpPr>
          <p:cNvPr id="5" name="Content Placeholder 4">
            <a:extLst>
              <a:ext uri="{FF2B5EF4-FFF2-40B4-BE49-F238E27FC236}">
                <a16:creationId xmlns:a16="http://schemas.microsoft.com/office/drawing/2014/main" id="{2EB5814A-11D0-76AF-6984-DCA8F7F19D62}"/>
              </a:ext>
            </a:extLst>
          </p:cNvPr>
          <p:cNvSpPr>
            <a:spLocks noGrp="1"/>
          </p:cNvSpPr>
          <p:nvPr>
            <p:ph sz="quarter" idx="15"/>
          </p:nvPr>
        </p:nvSpPr>
        <p:spPr>
          <a:xfrm>
            <a:off x="342900" y="2720074"/>
            <a:ext cx="8458200" cy="1218880"/>
          </a:xfrm>
        </p:spPr>
        <p:txBody>
          <a:bodyPr/>
          <a:lstStyle/>
          <a:p>
            <a:pPr marL="292608" indent="-292608">
              <a:buFont typeface="Arial" panose="020B0604020202020204" pitchFamily="34" charset="0"/>
              <a:buChar char="•"/>
            </a:pPr>
            <a:r>
              <a:rPr lang="en-US" dirty="0"/>
              <a:t>We can use the straight bond formula, trying different yields until we find the one that produces the current bond price.</a:t>
            </a:r>
            <a:endParaRPr lang="en-IN" dirty="0"/>
          </a:p>
        </p:txBody>
      </p:sp>
      <p:graphicFrame>
        <p:nvGraphicFramePr>
          <p:cNvPr id="13" name="Object 12">
            <a:extLst>
              <a:ext uri="{FF2B5EF4-FFF2-40B4-BE49-F238E27FC236}">
                <a16:creationId xmlns:a16="http://schemas.microsoft.com/office/drawing/2014/main" id="{83D3574F-42E7-EDB8-A882-DEC4EF6DA3E0}"/>
              </a:ext>
            </a:extLst>
          </p:cNvPr>
          <p:cNvGraphicFramePr>
            <a:graphicFrameLocks noChangeAspect="1"/>
          </p:cNvGraphicFramePr>
          <p:nvPr>
            <p:extLst>
              <p:ext uri="{D42A27DB-BD31-4B8C-83A1-F6EECF244321}">
                <p14:modId xmlns:p14="http://schemas.microsoft.com/office/powerpoint/2010/main" val="1933124250"/>
              </p:ext>
            </p:extLst>
          </p:nvPr>
        </p:nvGraphicFramePr>
        <p:xfrm>
          <a:off x="1562100" y="4059982"/>
          <a:ext cx="6426200" cy="1041400"/>
        </p:xfrm>
        <a:graphic>
          <a:graphicData uri="http://schemas.openxmlformats.org/presentationml/2006/ole">
            <mc:AlternateContent xmlns:mc="http://schemas.openxmlformats.org/markup-compatibility/2006">
              <mc:Choice xmlns:v="urn:schemas-microsoft-com:vml" Requires="v">
                <p:oleObj spid="_x0000_s4106" name="Equation" r:id="rId4" imgW="6426000" imgH="1041120" progId="Equation.DSMT4">
                  <p:embed/>
                </p:oleObj>
              </mc:Choice>
              <mc:Fallback>
                <p:oleObj name="Equation" r:id="rId4" imgW="6426000" imgH="1041120" progId="Equation.DSMT4">
                  <p:embed/>
                  <p:pic>
                    <p:nvPicPr>
                      <p:cNvPr id="0" name=""/>
                      <p:cNvPicPr/>
                      <p:nvPr/>
                    </p:nvPicPr>
                    <p:blipFill>
                      <a:blip r:embed="rId5"/>
                      <a:stretch>
                        <a:fillRect/>
                      </a:stretch>
                    </p:blipFill>
                    <p:spPr>
                      <a:xfrm>
                        <a:off x="1562100" y="4059982"/>
                        <a:ext cx="6426200" cy="10414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66FD797-A8C5-0B51-8DA9-72D96FD8BA3C}"/>
              </a:ext>
            </a:extLst>
          </p:cNvPr>
          <p:cNvSpPr>
            <a:spLocks noGrp="1"/>
          </p:cNvSpPr>
          <p:nvPr>
            <p:ph sz="quarter" idx="16"/>
          </p:nvPr>
        </p:nvSpPr>
        <p:spPr>
          <a:xfrm>
            <a:off x="342900" y="5222410"/>
            <a:ext cx="8458200" cy="846793"/>
          </a:xfrm>
        </p:spPr>
        <p:txBody>
          <a:bodyPr/>
          <a:lstStyle/>
          <a:p>
            <a:pPr marL="292608" indent="-292608">
              <a:buFont typeface="Arial" panose="020B0604020202020204" pitchFamily="34" charset="0"/>
              <a:buChar char="•"/>
            </a:pPr>
            <a:r>
              <a:rPr lang="en-US" dirty="0"/>
              <a:t>This process is tedious. So, to speed up the calculation, we use financial calculators and spreadsheets.</a:t>
            </a:r>
            <a:endParaRPr lang="en-IN" dirty="0"/>
          </a:p>
        </p:txBody>
      </p:sp>
      <p:sp>
        <p:nvSpPr>
          <p:cNvPr id="11" name="Slide Number Placeholder 10">
            <a:extLst>
              <a:ext uri="{FF2B5EF4-FFF2-40B4-BE49-F238E27FC236}">
                <a16:creationId xmlns:a16="http://schemas.microsoft.com/office/drawing/2014/main" id="{558A70E5-ED65-C575-5353-9EB9820267E3}"/>
              </a:ext>
            </a:extLst>
          </p:cNvPr>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133155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50B1-AAB6-22CD-B46D-3DC6069DA562}"/>
              </a:ext>
            </a:extLst>
          </p:cNvPr>
          <p:cNvSpPr>
            <a:spLocks noGrp="1"/>
          </p:cNvSpPr>
          <p:nvPr>
            <p:ph type="title"/>
          </p:nvPr>
        </p:nvSpPr>
        <p:spPr/>
        <p:txBody>
          <a:bodyPr>
            <a:normAutofit/>
          </a:bodyPr>
          <a:lstStyle/>
          <a:p>
            <a:r>
              <a:rPr lang="en-US" sz="3600" dirty="0"/>
              <a:t>Calculating Yield to Maturity, 2.</a:t>
            </a:r>
            <a:endParaRPr lang="en-IN" sz="3600" dirty="0"/>
          </a:p>
        </p:txBody>
      </p:sp>
      <p:sp>
        <p:nvSpPr>
          <p:cNvPr id="3" name="Content Placeholder 2">
            <a:extLst>
              <a:ext uri="{FF2B5EF4-FFF2-40B4-BE49-F238E27FC236}">
                <a16:creationId xmlns:a16="http://schemas.microsoft.com/office/drawing/2014/main" id="{C17187F1-212B-AF29-0EB7-6E403A0F9D31}"/>
              </a:ext>
            </a:extLst>
          </p:cNvPr>
          <p:cNvSpPr>
            <a:spLocks noGrp="1"/>
          </p:cNvSpPr>
          <p:nvPr>
            <p:ph sz="quarter" idx="11"/>
          </p:nvPr>
        </p:nvSpPr>
        <p:spPr>
          <a:xfrm>
            <a:off x="342900" y="1276710"/>
            <a:ext cx="8458200" cy="421462"/>
          </a:xfrm>
        </p:spPr>
        <p:txBody>
          <a:bodyPr/>
          <a:lstStyle/>
          <a:p>
            <a:pPr marL="292608" indent="-292608">
              <a:buFont typeface="Arial" panose="020B0604020202020204" pitchFamily="34" charset="0"/>
              <a:buChar char="•"/>
            </a:pPr>
            <a:r>
              <a:rPr lang="en-US" sz="2200" dirty="0"/>
              <a:t>We can use the YIELD function in </a:t>
            </a:r>
            <a:r>
              <a:rPr lang="en-US" sz="2200" i="1" dirty="0"/>
              <a:t>Excel</a:t>
            </a:r>
            <a:r>
              <a:rPr lang="en-US" sz="2200" dirty="0"/>
              <a:t>:</a:t>
            </a:r>
          </a:p>
        </p:txBody>
      </p:sp>
      <p:sp>
        <p:nvSpPr>
          <p:cNvPr id="4" name="Content Placeholder 3">
            <a:extLst>
              <a:ext uri="{FF2B5EF4-FFF2-40B4-BE49-F238E27FC236}">
                <a16:creationId xmlns:a16="http://schemas.microsoft.com/office/drawing/2014/main" id="{3C6DCD28-F94C-CAC6-B456-DDBDA168B513}"/>
              </a:ext>
            </a:extLst>
          </p:cNvPr>
          <p:cNvSpPr>
            <a:spLocks noGrp="1"/>
          </p:cNvSpPr>
          <p:nvPr>
            <p:ph sz="quarter" idx="14"/>
          </p:nvPr>
        </p:nvSpPr>
        <p:spPr>
          <a:xfrm>
            <a:off x="342900" y="1759000"/>
            <a:ext cx="8419263" cy="411445"/>
          </a:xfrm>
        </p:spPr>
        <p:txBody>
          <a:bodyPr/>
          <a:lstStyle/>
          <a:p>
            <a:pPr marL="341313"/>
            <a:r>
              <a:rPr lang="en-US" sz="2200" dirty="0"/>
              <a:t>=YIELD(“Today”,“Maturity”,Coupon Rate,Price,100,2,3)</a:t>
            </a:r>
          </a:p>
        </p:txBody>
      </p:sp>
      <p:sp>
        <p:nvSpPr>
          <p:cNvPr id="5" name="Content Placeholder 4">
            <a:extLst>
              <a:ext uri="{FF2B5EF4-FFF2-40B4-BE49-F238E27FC236}">
                <a16:creationId xmlns:a16="http://schemas.microsoft.com/office/drawing/2014/main" id="{2EB5814A-11D0-76AF-6984-DCA8F7F19D62}"/>
              </a:ext>
            </a:extLst>
          </p:cNvPr>
          <p:cNvSpPr>
            <a:spLocks noGrp="1"/>
          </p:cNvSpPr>
          <p:nvPr>
            <p:ph sz="quarter" idx="15"/>
          </p:nvPr>
        </p:nvSpPr>
        <p:spPr>
          <a:xfrm>
            <a:off x="342900" y="2237757"/>
            <a:ext cx="8458200" cy="3550094"/>
          </a:xfrm>
        </p:spPr>
        <p:txBody>
          <a:bodyPr/>
          <a:lstStyle/>
          <a:p>
            <a:r>
              <a:rPr lang="en-US" sz="2200" dirty="0"/>
              <a:t>Enter “Today” and “Maturity” in quotes, mm/dd/yyyy format.</a:t>
            </a:r>
          </a:p>
          <a:p>
            <a:r>
              <a:rPr lang="en-US" sz="2200" dirty="0"/>
              <a:t>Enter the Coupon Rate as a decimal.</a:t>
            </a:r>
          </a:p>
          <a:p>
            <a:r>
              <a:rPr lang="en-US" sz="2200" dirty="0"/>
              <a:t>Enter the Price as a percent of face value.</a:t>
            </a:r>
          </a:p>
          <a:p>
            <a:r>
              <a:rPr lang="en-US" sz="2200" dirty="0"/>
              <a:t>Note: As before,</a:t>
            </a:r>
          </a:p>
          <a:p>
            <a:pPr marL="292608" indent="-292608">
              <a:buFont typeface="Arial" panose="020B0604020202020204" pitchFamily="34" charset="0"/>
              <a:buChar char="•"/>
            </a:pPr>
            <a:r>
              <a:rPr lang="en-US" sz="2200" dirty="0"/>
              <a:t>The "100" tells Excel to use $100 as the par value.</a:t>
            </a:r>
          </a:p>
          <a:p>
            <a:pPr marL="292608" indent="-292608">
              <a:buFont typeface="Arial" panose="020B0604020202020204" pitchFamily="34" charset="0"/>
              <a:buChar char="•"/>
            </a:pPr>
            <a:r>
              <a:rPr lang="en-US" sz="2200" dirty="0"/>
              <a:t>The "2" tells Excel to use semi-annual coupons.</a:t>
            </a:r>
          </a:p>
          <a:p>
            <a:pPr marL="292608" indent="-292608">
              <a:buFont typeface="Arial" panose="020B0604020202020204" pitchFamily="34" charset="0"/>
              <a:buChar char="•"/>
            </a:pPr>
            <a:r>
              <a:rPr lang="en-US" sz="2200" dirty="0"/>
              <a:t>The "3" tells Excel to use an actual day count with 365 days per year.</a:t>
            </a:r>
            <a:endParaRPr lang="en-IN" sz="2200" dirty="0"/>
          </a:p>
        </p:txBody>
      </p:sp>
      <p:sp>
        <p:nvSpPr>
          <p:cNvPr id="6" name="Content Placeholder 5">
            <a:extLst>
              <a:ext uri="{FF2B5EF4-FFF2-40B4-BE49-F238E27FC236}">
                <a16:creationId xmlns:a16="http://schemas.microsoft.com/office/drawing/2014/main" id="{A66FD797-A8C5-0B51-8DA9-72D96FD8BA3C}"/>
              </a:ext>
            </a:extLst>
          </p:cNvPr>
          <p:cNvSpPr>
            <a:spLocks noGrp="1"/>
          </p:cNvSpPr>
          <p:nvPr>
            <p:ph sz="quarter" idx="16"/>
          </p:nvPr>
        </p:nvSpPr>
        <p:spPr>
          <a:xfrm>
            <a:off x="342900" y="5867585"/>
            <a:ext cx="8458200" cy="764327"/>
          </a:xfrm>
        </p:spPr>
        <p:txBody>
          <a:bodyPr/>
          <a:lstStyle/>
          <a:p>
            <a:r>
              <a:rPr lang="en-US" sz="2200" b="1" dirty="0">
                <a:solidFill>
                  <a:srgbClr val="002060"/>
                </a:solidFill>
              </a:rPr>
              <a:t>Using dates 8 years apart, a coupon rate of 4%, and a price (per hundred) of $110 results in a Y</a:t>
            </a:r>
            <a:r>
              <a:rPr lang="en-US" sz="100" b="1" dirty="0">
                <a:solidFill>
                  <a:srgbClr val="002060"/>
                </a:solidFill>
              </a:rPr>
              <a:t> </a:t>
            </a:r>
            <a:r>
              <a:rPr lang="en-US" sz="2200" b="1" dirty="0">
                <a:solidFill>
                  <a:srgbClr val="002060"/>
                </a:solidFill>
              </a:rPr>
              <a:t>T M of 2.607%.</a:t>
            </a:r>
          </a:p>
        </p:txBody>
      </p:sp>
      <p:sp>
        <p:nvSpPr>
          <p:cNvPr id="11" name="Slide Number Placeholder 10">
            <a:extLst>
              <a:ext uri="{FF2B5EF4-FFF2-40B4-BE49-F238E27FC236}">
                <a16:creationId xmlns:a16="http://schemas.microsoft.com/office/drawing/2014/main" id="{558A70E5-ED65-C575-5353-9EB9820267E3}"/>
              </a:ext>
            </a:extLst>
          </p:cNvPr>
          <p:cNvSpPr>
            <a:spLocks noGrp="1"/>
          </p:cNvSpPr>
          <p:nvPr>
            <p:ph type="sldNum" sz="quarter" idx="10"/>
          </p:nvPr>
        </p:nvSpPr>
        <p:spPr/>
        <p:txBody>
          <a:bodyPr/>
          <a:lstStyle/>
          <a:p>
            <a:fld id="{68151E55-6873-49E2-B8D5-2F265E6F1973}" type="slidenum">
              <a:rPr lang="en-US" smtClean="0"/>
              <a:t>17</a:t>
            </a:fld>
            <a:endParaRPr lang="en-US" dirty="0"/>
          </a:p>
        </p:txBody>
      </p:sp>
    </p:spTree>
    <p:extLst>
      <p:ext uri="{BB962C8B-B14F-4D97-AF65-F5344CB8AC3E}">
        <p14:creationId xmlns:p14="http://schemas.microsoft.com/office/powerpoint/2010/main" val="420208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FEDC-2728-8F6B-E7AA-8EFE3BF45AFC}"/>
              </a:ext>
            </a:extLst>
          </p:cNvPr>
          <p:cNvSpPr>
            <a:spLocks noGrp="1"/>
          </p:cNvSpPr>
          <p:nvPr>
            <p:ph type="title"/>
          </p:nvPr>
        </p:nvSpPr>
        <p:spPr/>
        <p:txBody>
          <a:bodyPr/>
          <a:lstStyle/>
          <a:p>
            <a:r>
              <a:rPr lang="en-IN" dirty="0"/>
              <a:t>Spreadsheet Analysis, 2.</a:t>
            </a:r>
          </a:p>
        </p:txBody>
      </p:sp>
      <p:pic>
        <p:nvPicPr>
          <p:cNvPr id="8" name="Picture 7" descr="A spreadsheet titled Calculating yield to call.">
            <a:extLst>
              <a:ext uri="{FF2B5EF4-FFF2-40B4-BE49-F238E27FC236}">
                <a16:creationId xmlns:a16="http://schemas.microsoft.com/office/drawing/2014/main" id="{1AA5554E-EB38-B02A-2A77-6CA88B06760F}"/>
              </a:ext>
            </a:extLst>
          </p:cNvPr>
          <p:cNvPicPr>
            <a:picLocks noChangeAspect="1"/>
          </p:cNvPicPr>
          <p:nvPr/>
        </p:nvPicPr>
        <p:blipFill>
          <a:blip r:embed="rId2"/>
          <a:stretch>
            <a:fillRect/>
          </a:stretch>
        </p:blipFill>
        <p:spPr>
          <a:xfrm>
            <a:off x="1118316" y="1263716"/>
            <a:ext cx="6907367" cy="4511431"/>
          </a:xfrm>
          <a:prstGeom prst="rect">
            <a:avLst/>
          </a:prstGeom>
        </p:spPr>
      </p:pic>
      <p:sp>
        <p:nvSpPr>
          <p:cNvPr id="4" name="Text Placeholder 3">
            <a:extLst>
              <a:ext uri="{FF2B5EF4-FFF2-40B4-BE49-F238E27FC236}">
                <a16:creationId xmlns:a16="http://schemas.microsoft.com/office/drawing/2014/main" id="{271CB1D9-38FA-4D67-92F7-1D2D98799C4E}"/>
              </a:ext>
            </a:extLst>
          </p:cNvPr>
          <p:cNvSpPr>
            <a:spLocks noGrp="1"/>
          </p:cNvSpPr>
          <p:nvPr>
            <p:ph type="body" sz="quarter" idx="12"/>
          </p:nvPr>
        </p:nvSpPr>
        <p:spPr>
          <a:xfrm>
            <a:off x="2949593" y="6324600"/>
            <a:ext cx="3244813" cy="228600"/>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58F7290E-E0CE-EA72-7701-6BDE1231D06E}"/>
              </a:ext>
            </a:extLst>
          </p:cNvPr>
          <p:cNvSpPr>
            <a:spLocks noGrp="1"/>
          </p:cNvSpPr>
          <p:nvPr>
            <p:ph type="sldNum" sz="quarter" idx="4"/>
          </p:nvPr>
        </p:nvSpPr>
        <p:spPr/>
        <p:txBody>
          <a:body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13956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lstStyle/>
          <a:p>
            <a:r>
              <a:rPr lang="en-US" dirty="0"/>
              <a:t>A Quick Note on Bond Quotations,1.</a:t>
            </a:r>
          </a:p>
        </p:txBody>
      </p:sp>
      <p:sp>
        <p:nvSpPr>
          <p:cNvPr id="3" name="Content Placeholder 2">
            <a:extLst>
              <a:ext uri="{FF2B5EF4-FFF2-40B4-BE49-F238E27FC236}">
                <a16:creationId xmlns:a16="http://schemas.microsoft.com/office/drawing/2014/main" id="{15D7DFBE-C6E3-45BF-869C-5FA2A59E8FD5}"/>
              </a:ext>
            </a:extLst>
          </p:cNvPr>
          <p:cNvSpPr>
            <a:spLocks noGrp="1"/>
          </p:cNvSpPr>
          <p:nvPr>
            <p:ph sz="quarter" idx="11"/>
          </p:nvPr>
        </p:nvSpPr>
        <p:spPr/>
        <p:txBody>
          <a:bodyPr/>
          <a:lstStyle/>
          <a:p>
            <a:pPr marL="292608" indent="-292608">
              <a:buFont typeface="Arial" panose="020B0604020202020204" pitchFamily="34" charset="0"/>
              <a:buChar char="•"/>
            </a:pPr>
            <a:r>
              <a:rPr lang="en-US" dirty="0"/>
              <a:t>We have seen how to calculate bond prices.</a:t>
            </a:r>
          </a:p>
          <a:p>
            <a:pPr marL="292608" indent="-292608">
              <a:buFont typeface="Arial" panose="020B0604020202020204" pitchFamily="34" charset="0"/>
              <a:buChar char="•"/>
            </a:pPr>
            <a:r>
              <a:rPr lang="en-US" dirty="0"/>
              <a:t>We have calculated the price </a:t>
            </a:r>
            <a:r>
              <a:rPr lang="en-US" b="1" dirty="0"/>
              <a:t>as if</a:t>
            </a:r>
            <a:r>
              <a:rPr lang="en-US" dirty="0"/>
              <a:t> the next coupon payment is six months off.</a:t>
            </a:r>
          </a:p>
          <a:p>
            <a:pPr marL="292608" indent="-292608">
              <a:buFont typeface="Arial" panose="020B0604020202020204" pitchFamily="34" charset="0"/>
              <a:buChar char="•"/>
            </a:pPr>
            <a:r>
              <a:rPr lang="en-US" dirty="0"/>
              <a:t>If you buy a bond </a:t>
            </a:r>
            <a:r>
              <a:rPr lang="en-US" b="1" dirty="0">
                <a:solidFill>
                  <a:srgbClr val="002060"/>
                </a:solidFill>
              </a:rPr>
              <a:t>between coupon dates</a:t>
            </a:r>
            <a:r>
              <a:rPr lang="en-US" dirty="0"/>
              <a:t>, you will receive the next coupon payment (and might have to pay taxes on it).</a:t>
            </a:r>
          </a:p>
          <a:p>
            <a:pPr marL="292608" indent="-292608">
              <a:buFont typeface="Arial" panose="020B0604020202020204" pitchFamily="34" charset="0"/>
              <a:buChar char="•"/>
            </a:pPr>
            <a:r>
              <a:rPr lang="en-US" dirty="0"/>
              <a:t>When you buy the bond </a:t>
            </a:r>
            <a:r>
              <a:rPr lang="en-US" b="1" dirty="0">
                <a:solidFill>
                  <a:srgbClr val="002060"/>
                </a:solidFill>
              </a:rPr>
              <a:t>between coupon payments</a:t>
            </a:r>
            <a:r>
              <a:rPr lang="en-US" dirty="0"/>
              <a:t>, you must compensate the seller for any </a:t>
            </a:r>
            <a:r>
              <a:rPr lang="en-US" b="1" dirty="0"/>
              <a:t>accrued interest</a:t>
            </a:r>
            <a:r>
              <a:rPr lang="en-US" dirty="0"/>
              <a:t>.</a:t>
            </a:r>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418759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5FBA-EADA-45D5-8E9E-1B7E155A2664}"/>
              </a:ext>
            </a:extLst>
          </p:cNvPr>
          <p:cNvSpPr>
            <a:spLocks noGrp="1"/>
          </p:cNvSpPr>
          <p:nvPr>
            <p:ph type="title"/>
          </p:nvPr>
        </p:nvSpPr>
        <p:spPr/>
        <p:txBody>
          <a:bodyPr>
            <a:noAutofit/>
          </a:bodyPr>
          <a:lstStyle/>
          <a:p>
            <a:r>
              <a:rPr lang="en-US" sz="3600" dirty="0"/>
              <a:t>Bond Prices and Yields, 1.</a:t>
            </a:r>
          </a:p>
        </p:txBody>
      </p:sp>
      <p:sp>
        <p:nvSpPr>
          <p:cNvPr id="3" name="Content Placeholder 2">
            <a:extLst>
              <a:ext uri="{FF2B5EF4-FFF2-40B4-BE49-F238E27FC236}">
                <a16:creationId xmlns:a16="http://schemas.microsoft.com/office/drawing/2014/main" id="{393B2DCB-A235-4FE4-8944-7AFA083854C1}"/>
              </a:ext>
            </a:extLst>
          </p:cNvPr>
          <p:cNvSpPr>
            <a:spLocks noGrp="1"/>
          </p:cNvSpPr>
          <p:nvPr>
            <p:ph sz="quarter" idx="11"/>
          </p:nvPr>
        </p:nvSpPr>
        <p:spPr>
          <a:xfrm>
            <a:off x="348002" y="1857154"/>
            <a:ext cx="8173000" cy="856891"/>
          </a:xfrm>
        </p:spPr>
        <p:txBody>
          <a:bodyPr/>
          <a:lstStyle/>
          <a:p>
            <a:r>
              <a:rPr lang="en-US" b="1" i="1" dirty="0"/>
              <a:t>““More money has been lost reaching for yield than at the point of a gun.”</a:t>
            </a:r>
          </a:p>
        </p:txBody>
      </p:sp>
      <p:sp>
        <p:nvSpPr>
          <p:cNvPr id="4" name="Content Placeholder 3">
            <a:extLst>
              <a:ext uri="{FF2B5EF4-FFF2-40B4-BE49-F238E27FC236}">
                <a16:creationId xmlns:a16="http://schemas.microsoft.com/office/drawing/2014/main" id="{6EC7C85B-43BB-4310-9EF5-261FF2C77226}"/>
              </a:ext>
            </a:extLst>
          </p:cNvPr>
          <p:cNvSpPr>
            <a:spLocks noGrp="1"/>
          </p:cNvSpPr>
          <p:nvPr>
            <p:ph sz="quarter" idx="14"/>
          </p:nvPr>
        </p:nvSpPr>
        <p:spPr>
          <a:xfrm>
            <a:off x="342900" y="2958347"/>
            <a:ext cx="8188151" cy="470653"/>
          </a:xfrm>
        </p:spPr>
        <p:txBody>
          <a:bodyPr/>
          <a:lstStyle/>
          <a:p>
            <a:pPr algn="r"/>
            <a:r>
              <a:rPr lang="en-US" dirty="0"/>
              <a:t>- Raymond DeVoe</a:t>
            </a:r>
          </a:p>
        </p:txBody>
      </p:sp>
      <p:sp>
        <p:nvSpPr>
          <p:cNvPr id="7" name="Slide Number Placeholder 6">
            <a:extLst>
              <a:ext uri="{FF2B5EF4-FFF2-40B4-BE49-F238E27FC236}">
                <a16:creationId xmlns:a16="http://schemas.microsoft.com/office/drawing/2014/main" id="{E318EFB2-C232-484C-A9DF-4B685EA43C06}"/>
              </a:ext>
            </a:extLst>
          </p:cNvPr>
          <p:cNvSpPr>
            <a:spLocks noGrp="1"/>
          </p:cNvSpPr>
          <p:nvPr>
            <p:ph type="sldNum" sz="quarter" idx="10"/>
          </p:nvPr>
        </p:nvSpPr>
        <p:spPr/>
        <p:txBody>
          <a:bodyPr/>
          <a:lstStyle/>
          <a:p>
            <a:fld id="{68151E55-6873-49E2-B8D5-2F265E6F1973}" type="slidenum">
              <a:rPr lang="en-US" smtClean="0"/>
              <a:t>2</a:t>
            </a:fld>
            <a:endParaRPr lang="en-US"/>
          </a:p>
        </p:txBody>
      </p:sp>
    </p:spTree>
    <p:extLst>
      <p:ext uri="{BB962C8B-B14F-4D97-AF65-F5344CB8AC3E}">
        <p14:creationId xmlns:p14="http://schemas.microsoft.com/office/powerpoint/2010/main" val="283568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9540-2D9A-976D-8C32-BB465CFB031F}"/>
              </a:ext>
            </a:extLst>
          </p:cNvPr>
          <p:cNvSpPr>
            <a:spLocks noGrp="1"/>
          </p:cNvSpPr>
          <p:nvPr>
            <p:ph type="title"/>
          </p:nvPr>
        </p:nvSpPr>
        <p:spPr/>
        <p:txBody>
          <a:bodyPr>
            <a:normAutofit fontScale="90000"/>
          </a:bodyPr>
          <a:lstStyle/>
          <a:p>
            <a:r>
              <a:rPr lang="en-US" dirty="0"/>
              <a:t>A Quick Note on Bond Quotations, 2.</a:t>
            </a:r>
            <a:endParaRPr lang="en-IN" dirty="0"/>
          </a:p>
        </p:txBody>
      </p:sp>
      <p:sp>
        <p:nvSpPr>
          <p:cNvPr id="3" name="Content Placeholder 2">
            <a:extLst>
              <a:ext uri="{FF2B5EF4-FFF2-40B4-BE49-F238E27FC236}">
                <a16:creationId xmlns:a16="http://schemas.microsoft.com/office/drawing/2014/main" id="{ED88818D-946D-66AF-CBCE-44BC30B662F6}"/>
              </a:ext>
            </a:extLst>
          </p:cNvPr>
          <p:cNvSpPr>
            <a:spLocks noGrp="1"/>
          </p:cNvSpPr>
          <p:nvPr>
            <p:ph sz="quarter" idx="11"/>
          </p:nvPr>
        </p:nvSpPr>
        <p:spPr>
          <a:xfrm>
            <a:off x="342900" y="1276710"/>
            <a:ext cx="8458200" cy="2179924"/>
          </a:xfrm>
        </p:spPr>
        <p:txBody>
          <a:bodyPr/>
          <a:lstStyle/>
          <a:p>
            <a:r>
              <a:rPr lang="en-US" dirty="0"/>
              <a:t>The convention in bond price quotes is to ignore accrued interest.</a:t>
            </a:r>
          </a:p>
          <a:p>
            <a:pPr marL="292608" indent="-292608">
              <a:buFont typeface="Arial" panose="020B0604020202020204" pitchFamily="34" charset="0"/>
              <a:buChar char="•"/>
            </a:pPr>
            <a:r>
              <a:rPr lang="en-US" dirty="0"/>
              <a:t>This results in what is commonly called a </a:t>
            </a:r>
            <a:r>
              <a:rPr lang="en-US" b="1" dirty="0">
                <a:solidFill>
                  <a:srgbClr val="002060"/>
                </a:solidFill>
              </a:rPr>
              <a:t>clean price</a:t>
            </a:r>
            <a:r>
              <a:rPr lang="en-US" dirty="0"/>
              <a:t> (that is, a quoted price net of accrued interest).</a:t>
            </a:r>
          </a:p>
          <a:p>
            <a:pPr marL="292608" indent="-292608">
              <a:buFont typeface="Arial" panose="020B0604020202020204" pitchFamily="34" charset="0"/>
              <a:buChar char="•"/>
            </a:pPr>
            <a:r>
              <a:rPr lang="en-US" dirty="0"/>
              <a:t>Sometimes, this price is also known as a </a:t>
            </a:r>
            <a:r>
              <a:rPr lang="en-US" b="1" dirty="0">
                <a:solidFill>
                  <a:srgbClr val="002060"/>
                </a:solidFill>
              </a:rPr>
              <a:t>flat price</a:t>
            </a:r>
            <a:r>
              <a:rPr lang="en-US" dirty="0"/>
              <a:t>.</a:t>
            </a:r>
            <a:endParaRPr lang="en-IN" dirty="0"/>
          </a:p>
        </p:txBody>
      </p:sp>
      <p:sp>
        <p:nvSpPr>
          <p:cNvPr id="4" name="Content Placeholder 3">
            <a:extLst>
              <a:ext uri="{FF2B5EF4-FFF2-40B4-BE49-F238E27FC236}">
                <a16:creationId xmlns:a16="http://schemas.microsoft.com/office/drawing/2014/main" id="{C8F6C8CA-A464-A296-6D9D-3A6117E4C73A}"/>
              </a:ext>
            </a:extLst>
          </p:cNvPr>
          <p:cNvSpPr>
            <a:spLocks noGrp="1"/>
          </p:cNvSpPr>
          <p:nvPr>
            <p:ph sz="quarter" idx="14"/>
          </p:nvPr>
        </p:nvSpPr>
        <p:spPr>
          <a:xfrm>
            <a:off x="342900" y="3760597"/>
            <a:ext cx="8458200" cy="1905000"/>
          </a:xfrm>
        </p:spPr>
        <p:txBody>
          <a:bodyPr/>
          <a:lstStyle/>
          <a:p>
            <a:r>
              <a:rPr lang="en-US" dirty="0"/>
              <a:t>The price the buyer actually pays is called the </a:t>
            </a:r>
            <a:r>
              <a:rPr lang="en-US" b="1" dirty="0">
                <a:solidFill>
                  <a:srgbClr val="A9131A"/>
                </a:solidFill>
              </a:rPr>
              <a:t>dirty price</a:t>
            </a:r>
            <a:r>
              <a:rPr lang="en-US" dirty="0"/>
              <a:t>.</a:t>
            </a:r>
          </a:p>
          <a:p>
            <a:pPr marL="292608" indent="-292608">
              <a:buFont typeface="Arial" panose="020B0604020202020204" pitchFamily="34" charset="0"/>
              <a:buChar char="•"/>
            </a:pPr>
            <a:r>
              <a:rPr lang="en-US" dirty="0"/>
              <a:t>The buyer must pay accrued interest and the </a:t>
            </a:r>
            <a:r>
              <a:rPr lang="en-US" b="1" dirty="0">
                <a:solidFill>
                  <a:srgbClr val="002060"/>
                </a:solidFill>
              </a:rPr>
              <a:t>clean price</a:t>
            </a:r>
            <a:r>
              <a:rPr lang="en-US" dirty="0"/>
              <a:t>.</a:t>
            </a:r>
          </a:p>
          <a:p>
            <a:pPr marL="292608" indent="-292608">
              <a:buFont typeface="Arial" panose="020B0604020202020204" pitchFamily="34" charset="0"/>
              <a:buChar char="•"/>
            </a:pPr>
            <a:r>
              <a:rPr lang="en-US" dirty="0"/>
              <a:t>Note: The price the buyer actually pays is sometimes known as the </a:t>
            </a:r>
            <a:r>
              <a:rPr lang="en-US" b="1" dirty="0">
                <a:solidFill>
                  <a:srgbClr val="A9131A"/>
                </a:solidFill>
              </a:rPr>
              <a:t>full price</a:t>
            </a:r>
            <a:r>
              <a:rPr lang="en-US" dirty="0"/>
              <a:t>, or </a:t>
            </a:r>
            <a:r>
              <a:rPr lang="en-US" b="1" dirty="0">
                <a:solidFill>
                  <a:srgbClr val="A9131A"/>
                </a:solidFill>
              </a:rPr>
              <a:t>invoice price</a:t>
            </a:r>
            <a:r>
              <a:rPr lang="en-US" dirty="0"/>
              <a:t>.</a:t>
            </a:r>
            <a:endParaRPr lang="en-IN" dirty="0"/>
          </a:p>
        </p:txBody>
      </p:sp>
      <p:sp>
        <p:nvSpPr>
          <p:cNvPr id="7" name="Slide Number Placeholder 6">
            <a:extLst>
              <a:ext uri="{FF2B5EF4-FFF2-40B4-BE49-F238E27FC236}">
                <a16:creationId xmlns:a16="http://schemas.microsoft.com/office/drawing/2014/main" id="{0249C3D0-FDE7-FB99-5EF4-6C4E32FF7CB5}"/>
              </a:ext>
            </a:extLst>
          </p:cNvPr>
          <p:cNvSpPr>
            <a:spLocks noGrp="1"/>
          </p:cNvSpPr>
          <p:nvPr>
            <p:ph type="sldNum" sz="quarter" idx="10"/>
          </p:nvPr>
        </p:nvSpPr>
        <p:spPr/>
        <p:txBody>
          <a:bodyPr/>
          <a:lstStyle/>
          <a:p>
            <a:fld id="{68151E55-6873-49E2-B8D5-2F265E6F1973}" type="slidenum">
              <a:rPr lang="en-US" smtClean="0"/>
              <a:t>20</a:t>
            </a:fld>
            <a:endParaRPr lang="en-US"/>
          </a:p>
        </p:txBody>
      </p:sp>
    </p:spTree>
    <p:extLst>
      <p:ext uri="{BB962C8B-B14F-4D97-AF65-F5344CB8AC3E}">
        <p14:creationId xmlns:p14="http://schemas.microsoft.com/office/powerpoint/2010/main" val="652107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080A-5977-AD4C-6A74-82087E9D5FBF}"/>
              </a:ext>
            </a:extLst>
          </p:cNvPr>
          <p:cNvSpPr>
            <a:spLocks noGrp="1"/>
          </p:cNvSpPr>
          <p:nvPr>
            <p:ph type="title"/>
          </p:nvPr>
        </p:nvSpPr>
        <p:spPr/>
        <p:txBody>
          <a:bodyPr>
            <a:normAutofit fontScale="90000"/>
          </a:bodyPr>
          <a:lstStyle/>
          <a:p>
            <a:r>
              <a:rPr lang="en-US" dirty="0"/>
              <a:t>A Quick Note on Bond Quotations, 3.</a:t>
            </a:r>
            <a:endParaRPr lang="en-IN" dirty="0"/>
          </a:p>
        </p:txBody>
      </p:sp>
      <p:sp>
        <p:nvSpPr>
          <p:cNvPr id="3" name="Content Placeholder 2">
            <a:extLst>
              <a:ext uri="{FF2B5EF4-FFF2-40B4-BE49-F238E27FC236}">
                <a16:creationId xmlns:a16="http://schemas.microsoft.com/office/drawing/2014/main" id="{D9978FEA-D3D9-F1EE-8DAA-714E0CB4AFEC}"/>
              </a:ext>
            </a:extLst>
          </p:cNvPr>
          <p:cNvSpPr>
            <a:spLocks noGrp="1"/>
          </p:cNvSpPr>
          <p:nvPr>
            <p:ph sz="quarter" idx="11"/>
          </p:nvPr>
        </p:nvSpPr>
        <p:spPr>
          <a:xfrm>
            <a:off x="342900" y="1276709"/>
            <a:ext cx="8458200" cy="4129304"/>
          </a:xfrm>
        </p:spPr>
        <p:txBody>
          <a:bodyPr/>
          <a:lstStyle/>
          <a:p>
            <a:r>
              <a:rPr lang="en-US" sz="1800" dirty="0"/>
              <a:t>Suppose you buy a 10-year bond with a 12 percent annual coupon, payable semiannually. The next coupon payment is in four months.</a:t>
            </a:r>
          </a:p>
          <a:p>
            <a:r>
              <a:rPr lang="en-US" sz="1800" dirty="0"/>
              <a:t>The bond’s quoted price (that is, its clean price) is $1,060. (What is the Y</a:t>
            </a:r>
            <a:r>
              <a:rPr lang="en-US" sz="100" dirty="0"/>
              <a:t> </a:t>
            </a:r>
            <a:r>
              <a:rPr lang="en-US" sz="1800" dirty="0"/>
              <a:t>T</a:t>
            </a:r>
            <a:r>
              <a:rPr lang="en-US" sz="100" dirty="0"/>
              <a:t> </a:t>
            </a:r>
            <a:r>
              <a:rPr lang="en-US" sz="1800" dirty="0"/>
              <a:t>M? About 11%, more accurately, 10.996%).</a:t>
            </a:r>
          </a:p>
          <a:p>
            <a:r>
              <a:rPr lang="en-US" sz="1800" b="1" dirty="0">
                <a:solidFill>
                  <a:srgbClr val="A9131A"/>
                </a:solidFill>
              </a:rPr>
              <a:t>If you are given 10.996% Y</a:t>
            </a:r>
            <a:r>
              <a:rPr lang="en-US" sz="100" b="1" dirty="0">
                <a:solidFill>
                  <a:srgbClr val="A9131A"/>
                </a:solidFill>
              </a:rPr>
              <a:t> </a:t>
            </a:r>
            <a:r>
              <a:rPr lang="en-US" sz="1800" b="1" dirty="0">
                <a:solidFill>
                  <a:srgbClr val="A9131A"/>
                </a:solidFill>
              </a:rPr>
              <a:t>T</a:t>
            </a:r>
            <a:r>
              <a:rPr lang="en-US" sz="100" b="1" dirty="0">
                <a:solidFill>
                  <a:srgbClr val="A9131A"/>
                </a:solidFill>
              </a:rPr>
              <a:t> </a:t>
            </a:r>
            <a:r>
              <a:rPr lang="en-US" sz="1800" b="1" dirty="0">
                <a:solidFill>
                  <a:srgbClr val="A9131A"/>
                </a:solidFill>
              </a:rPr>
              <a:t>M, 12% coupon, 10 years, semiannual coupons, the bond pricing formula gives the flat, or clean, price of the bond of $1,060.</a:t>
            </a:r>
          </a:p>
          <a:p>
            <a:r>
              <a:rPr lang="en-US" sz="1800" dirty="0"/>
              <a:t>But you pay $1,080 for this bond (Why?).</a:t>
            </a:r>
          </a:p>
          <a:p>
            <a:pPr marL="292608" indent="-292608">
              <a:buFont typeface="Arial" panose="020B0604020202020204" pitchFamily="34" charset="0"/>
              <a:buChar char="•"/>
            </a:pPr>
            <a:r>
              <a:rPr lang="en-US" sz="1800" dirty="0"/>
              <a:t>The dirty, or invoice, price of the bond is $1,080.</a:t>
            </a:r>
          </a:p>
          <a:p>
            <a:pPr marL="292608" indent="-292608">
              <a:buFont typeface="Arial" panose="020B0604020202020204" pitchFamily="34" charset="0"/>
              <a:buChar char="•"/>
            </a:pPr>
            <a:r>
              <a:rPr lang="en-US" sz="1800" dirty="0"/>
              <a:t>Notice that the next coupon will be $60.</a:t>
            </a:r>
          </a:p>
          <a:p>
            <a:pPr marL="292608" indent="-292608">
              <a:buFont typeface="Arial" panose="020B0604020202020204" pitchFamily="34" charset="0"/>
              <a:buChar char="•"/>
            </a:pPr>
            <a:r>
              <a:rPr lang="en-US" sz="1800" dirty="0"/>
              <a:t>The accrued interest on a bond is calculated by taking the fraction of the coupon period that has passed, in this case two months out of six, and multiplying this fraction by the next coupon, $60.</a:t>
            </a:r>
          </a:p>
        </p:txBody>
      </p:sp>
      <p:sp>
        <p:nvSpPr>
          <p:cNvPr id="4" name="Content Placeholder 3">
            <a:extLst>
              <a:ext uri="{FF2B5EF4-FFF2-40B4-BE49-F238E27FC236}">
                <a16:creationId xmlns:a16="http://schemas.microsoft.com/office/drawing/2014/main" id="{CDFA4E21-07C3-0D4A-6377-5A5475677B8F}"/>
              </a:ext>
            </a:extLst>
          </p:cNvPr>
          <p:cNvSpPr>
            <a:spLocks noGrp="1"/>
          </p:cNvSpPr>
          <p:nvPr>
            <p:ph sz="quarter" idx="14"/>
          </p:nvPr>
        </p:nvSpPr>
        <p:spPr>
          <a:xfrm>
            <a:off x="342900" y="5510956"/>
            <a:ext cx="4711421" cy="347236"/>
          </a:xfrm>
        </p:spPr>
        <p:txBody>
          <a:bodyPr/>
          <a:lstStyle/>
          <a:p>
            <a:pPr marL="292608" indent="-292608">
              <a:buFont typeface="Arial" panose="020B0604020202020204" pitchFamily="34" charset="0"/>
              <a:buChar char="•"/>
            </a:pPr>
            <a:r>
              <a:rPr lang="en-US" sz="1800" dirty="0"/>
              <a:t>So, the accrued interest in this example is</a:t>
            </a:r>
            <a:endParaRPr lang="en-IN" sz="1800" dirty="0"/>
          </a:p>
        </p:txBody>
      </p:sp>
      <p:graphicFrame>
        <p:nvGraphicFramePr>
          <p:cNvPr id="10" name="Object 9">
            <a:extLst>
              <a:ext uri="{FF2B5EF4-FFF2-40B4-BE49-F238E27FC236}">
                <a16:creationId xmlns:a16="http://schemas.microsoft.com/office/drawing/2014/main" id="{D1E99F61-451E-BE28-888A-0BCC5056BB9E}"/>
              </a:ext>
            </a:extLst>
          </p:cNvPr>
          <p:cNvGraphicFramePr>
            <a:graphicFrameLocks noChangeAspect="1"/>
          </p:cNvGraphicFramePr>
          <p:nvPr>
            <p:extLst>
              <p:ext uri="{D42A27DB-BD31-4B8C-83A1-F6EECF244321}">
                <p14:modId xmlns:p14="http://schemas.microsoft.com/office/powerpoint/2010/main" val="4193370448"/>
              </p:ext>
            </p:extLst>
          </p:nvPr>
        </p:nvGraphicFramePr>
        <p:xfrm>
          <a:off x="5135336" y="5566092"/>
          <a:ext cx="1485900" cy="292100"/>
        </p:xfrm>
        <a:graphic>
          <a:graphicData uri="http://schemas.openxmlformats.org/presentationml/2006/ole">
            <mc:AlternateContent xmlns:mc="http://schemas.openxmlformats.org/markup-compatibility/2006">
              <mc:Choice xmlns:v="urn:schemas-microsoft-com:vml" Requires="v">
                <p:oleObj spid="_x0000_s5130" name="Equation" r:id="rId3" imgW="1485720" imgH="291960" progId="Equation.DSMT4">
                  <p:embed/>
                </p:oleObj>
              </mc:Choice>
              <mc:Fallback>
                <p:oleObj name="Equation" r:id="rId3" imgW="1485720" imgH="291960" progId="Equation.DSMT4">
                  <p:embed/>
                  <p:pic>
                    <p:nvPicPr>
                      <p:cNvPr id="0" name=""/>
                      <p:cNvPicPr/>
                      <p:nvPr/>
                    </p:nvPicPr>
                    <p:blipFill>
                      <a:blip r:embed="rId4"/>
                      <a:stretch>
                        <a:fillRect/>
                      </a:stretch>
                    </p:blipFill>
                    <p:spPr>
                      <a:xfrm>
                        <a:off x="5135336" y="5566092"/>
                        <a:ext cx="1485900" cy="2921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7506535-F083-0681-3F22-92866FAF443C}"/>
              </a:ext>
            </a:extLst>
          </p:cNvPr>
          <p:cNvSpPr>
            <a:spLocks noGrp="1"/>
          </p:cNvSpPr>
          <p:nvPr>
            <p:ph sz="quarter" idx="15"/>
          </p:nvPr>
        </p:nvSpPr>
        <p:spPr>
          <a:xfrm>
            <a:off x="356750" y="5924338"/>
            <a:ext cx="8458200" cy="375979"/>
          </a:xfrm>
        </p:spPr>
        <p:txBody>
          <a:bodyPr/>
          <a:lstStyle/>
          <a:p>
            <a:r>
              <a:rPr lang="en-US" sz="1800" dirty="0"/>
              <a:t>Invoice Price ($1,080) = Clean price ($1,060) plus accrued interest ($20).</a:t>
            </a:r>
            <a:endParaRPr lang="en-IN" sz="1800" dirty="0"/>
          </a:p>
        </p:txBody>
      </p:sp>
      <p:sp>
        <p:nvSpPr>
          <p:cNvPr id="7" name="Slide Number Placeholder 6">
            <a:extLst>
              <a:ext uri="{FF2B5EF4-FFF2-40B4-BE49-F238E27FC236}">
                <a16:creationId xmlns:a16="http://schemas.microsoft.com/office/drawing/2014/main" id="{C05AB042-BFCC-9B5E-DF31-C0E0DCAF9890}"/>
              </a:ext>
            </a:extLst>
          </p:cNvPr>
          <p:cNvSpPr>
            <a:spLocks noGrp="1"/>
          </p:cNvSpPr>
          <p:nvPr>
            <p:ph type="sldNum" sz="quarter" idx="10"/>
          </p:nvPr>
        </p:nvSpPr>
        <p:spPr/>
        <p:txBody>
          <a:bodyPr/>
          <a:lstStyle/>
          <a:p>
            <a:fld id="{68151E55-6873-49E2-B8D5-2F265E6F1973}" type="slidenum">
              <a:rPr lang="en-US" smtClean="0"/>
              <a:t>21</a:t>
            </a:fld>
            <a:endParaRPr lang="en-US"/>
          </a:p>
        </p:txBody>
      </p:sp>
    </p:spTree>
    <p:extLst>
      <p:ext uri="{BB962C8B-B14F-4D97-AF65-F5344CB8AC3E}">
        <p14:creationId xmlns:p14="http://schemas.microsoft.com/office/powerpoint/2010/main" val="968110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45CA-133F-BE5D-27EC-8F89FBAFA1BD}"/>
              </a:ext>
            </a:extLst>
          </p:cNvPr>
          <p:cNvSpPr>
            <a:spLocks noGrp="1"/>
          </p:cNvSpPr>
          <p:nvPr>
            <p:ph type="title"/>
          </p:nvPr>
        </p:nvSpPr>
        <p:spPr/>
        <p:txBody>
          <a:bodyPr/>
          <a:lstStyle/>
          <a:p>
            <a:r>
              <a:rPr lang="en-IN" dirty="0"/>
              <a:t>Callable Bonds</a:t>
            </a:r>
          </a:p>
        </p:txBody>
      </p:sp>
      <p:sp>
        <p:nvSpPr>
          <p:cNvPr id="3" name="Content Placeholder 2">
            <a:extLst>
              <a:ext uri="{FF2B5EF4-FFF2-40B4-BE49-F238E27FC236}">
                <a16:creationId xmlns:a16="http://schemas.microsoft.com/office/drawing/2014/main" id="{92BEC928-EFEC-143F-ACD5-BE006E29EEC7}"/>
              </a:ext>
            </a:extLst>
          </p:cNvPr>
          <p:cNvSpPr>
            <a:spLocks noGrp="1"/>
          </p:cNvSpPr>
          <p:nvPr>
            <p:ph sz="quarter" idx="11"/>
          </p:nvPr>
        </p:nvSpPr>
        <p:spPr/>
        <p:txBody>
          <a:bodyPr/>
          <a:lstStyle/>
          <a:p>
            <a:pPr marL="292608" indent="-292608">
              <a:buFont typeface="Arial" panose="020B0604020202020204" pitchFamily="34" charset="0"/>
              <a:buChar char="•"/>
            </a:pPr>
            <a:r>
              <a:rPr lang="en-US" dirty="0"/>
              <a:t>Thus far, we have calculated bond prices assuming that the actual bond maturity is the original stated maturity.</a:t>
            </a:r>
          </a:p>
          <a:p>
            <a:pPr marL="292608" indent="-292608">
              <a:buFont typeface="Arial" panose="020B0604020202020204" pitchFamily="34" charset="0"/>
              <a:buChar char="•"/>
            </a:pPr>
            <a:r>
              <a:rPr lang="en-US" dirty="0"/>
              <a:t>Most bonds, however, are </a:t>
            </a:r>
            <a:r>
              <a:rPr lang="en-US" b="1" dirty="0">
                <a:solidFill>
                  <a:srgbClr val="002060"/>
                </a:solidFill>
              </a:rPr>
              <a:t>callable bonds</a:t>
            </a:r>
            <a:r>
              <a:rPr lang="en-US" dirty="0"/>
              <a:t>.</a:t>
            </a:r>
          </a:p>
          <a:p>
            <a:pPr marL="292608" indent="-292608">
              <a:buFont typeface="Arial" panose="020B0604020202020204" pitchFamily="34" charset="0"/>
              <a:buChar char="•"/>
            </a:pPr>
            <a:r>
              <a:rPr lang="en-US" dirty="0"/>
              <a:t>A </a:t>
            </a:r>
            <a:r>
              <a:rPr lang="en-US" b="1" dirty="0"/>
              <a:t>callable bond</a:t>
            </a:r>
            <a:r>
              <a:rPr lang="en-US" dirty="0"/>
              <a:t> gives the issuer the option to buy back the bond at a specified </a:t>
            </a:r>
            <a:r>
              <a:rPr lang="en-US" b="1" dirty="0">
                <a:solidFill>
                  <a:srgbClr val="A9131A"/>
                </a:solidFill>
              </a:rPr>
              <a:t>call price</a:t>
            </a:r>
            <a:r>
              <a:rPr lang="en-US" dirty="0"/>
              <a:t> anytime </a:t>
            </a:r>
            <a:r>
              <a:rPr lang="en-US" b="1" dirty="0"/>
              <a:t>after</a:t>
            </a:r>
            <a:r>
              <a:rPr lang="en-US" dirty="0"/>
              <a:t> an initial </a:t>
            </a:r>
            <a:r>
              <a:rPr lang="en-US" b="1" dirty="0">
                <a:solidFill>
                  <a:srgbClr val="A9131A"/>
                </a:solidFill>
              </a:rPr>
              <a:t>call protection period</a:t>
            </a:r>
            <a:r>
              <a:rPr lang="en-US" dirty="0"/>
              <a:t>.</a:t>
            </a:r>
          </a:p>
          <a:p>
            <a:pPr marL="292608" indent="-292608">
              <a:buFont typeface="Arial" panose="020B0604020202020204" pitchFamily="34" charset="0"/>
              <a:buChar char="•"/>
            </a:pPr>
            <a:r>
              <a:rPr lang="en-US" dirty="0"/>
              <a:t>For callable bonds, Y</a:t>
            </a:r>
            <a:r>
              <a:rPr lang="en-US" sz="100" dirty="0"/>
              <a:t> </a:t>
            </a:r>
            <a:r>
              <a:rPr lang="en-US" dirty="0"/>
              <a:t>T</a:t>
            </a:r>
            <a:r>
              <a:rPr lang="en-US" sz="100" dirty="0"/>
              <a:t> </a:t>
            </a:r>
            <a:r>
              <a:rPr lang="en-US" dirty="0"/>
              <a:t>M might not be useful.</a:t>
            </a:r>
            <a:endParaRPr lang="en-IN" dirty="0"/>
          </a:p>
        </p:txBody>
      </p:sp>
      <p:sp>
        <p:nvSpPr>
          <p:cNvPr id="6" name="Slide Number Placeholder 5">
            <a:extLst>
              <a:ext uri="{FF2B5EF4-FFF2-40B4-BE49-F238E27FC236}">
                <a16:creationId xmlns:a16="http://schemas.microsoft.com/office/drawing/2014/main" id="{9C46B732-6517-550E-B072-3C5D4C2F6C16}"/>
              </a:ext>
            </a:extLst>
          </p:cNvPr>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412192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4D49-3DF8-4B43-A2C0-A0A8869E67CE}"/>
              </a:ext>
            </a:extLst>
          </p:cNvPr>
          <p:cNvSpPr>
            <a:spLocks noGrp="1"/>
          </p:cNvSpPr>
          <p:nvPr>
            <p:ph type="title"/>
          </p:nvPr>
        </p:nvSpPr>
        <p:spPr/>
        <p:txBody>
          <a:bodyPr>
            <a:normAutofit/>
          </a:bodyPr>
          <a:lstStyle/>
          <a:p>
            <a:r>
              <a:rPr lang="en-IN" sz="3600" dirty="0"/>
              <a:t>Yield to Call</a:t>
            </a:r>
          </a:p>
        </p:txBody>
      </p:sp>
      <p:sp>
        <p:nvSpPr>
          <p:cNvPr id="3" name="Content Placeholder 2">
            <a:extLst>
              <a:ext uri="{FF2B5EF4-FFF2-40B4-BE49-F238E27FC236}">
                <a16:creationId xmlns:a16="http://schemas.microsoft.com/office/drawing/2014/main" id="{FC01E5BB-A7CF-061D-B895-00AAB7E236B4}"/>
              </a:ext>
            </a:extLst>
          </p:cNvPr>
          <p:cNvSpPr>
            <a:spLocks noGrp="1"/>
          </p:cNvSpPr>
          <p:nvPr>
            <p:ph sz="quarter" idx="11"/>
          </p:nvPr>
        </p:nvSpPr>
        <p:spPr>
          <a:xfrm>
            <a:off x="342900" y="1276710"/>
            <a:ext cx="8458200" cy="1325814"/>
          </a:xfrm>
        </p:spPr>
        <p:txBody>
          <a:bodyPr/>
          <a:lstStyle/>
          <a:p>
            <a:pPr marL="292608" indent="-292608">
              <a:buFont typeface="Arial" panose="020B0604020202020204" pitchFamily="34" charset="0"/>
              <a:buChar char="•"/>
            </a:pPr>
            <a:r>
              <a:rPr lang="en-US" b="1" dirty="0">
                <a:solidFill>
                  <a:srgbClr val="A9131A"/>
                </a:solidFill>
              </a:rPr>
              <a:t>Yield to call (Y</a:t>
            </a:r>
            <a:r>
              <a:rPr lang="en-US" sz="100" b="1" dirty="0">
                <a:solidFill>
                  <a:srgbClr val="A9131A"/>
                </a:solidFill>
              </a:rPr>
              <a:t> </a:t>
            </a:r>
            <a:r>
              <a:rPr lang="en-US" b="1" dirty="0">
                <a:solidFill>
                  <a:srgbClr val="A9131A"/>
                </a:solidFill>
              </a:rPr>
              <a:t>T</a:t>
            </a:r>
            <a:r>
              <a:rPr lang="en-US" sz="100" b="1" dirty="0">
                <a:solidFill>
                  <a:srgbClr val="A9131A"/>
                </a:solidFill>
              </a:rPr>
              <a:t> </a:t>
            </a:r>
            <a:r>
              <a:rPr lang="en-US" b="1" dirty="0">
                <a:solidFill>
                  <a:srgbClr val="A9131A"/>
                </a:solidFill>
              </a:rPr>
              <a:t>C)</a:t>
            </a:r>
            <a:r>
              <a:rPr lang="en-US" dirty="0"/>
              <a:t> is a yield measure that assumes a bond will be called at its earliest possible call date.</a:t>
            </a:r>
          </a:p>
          <a:p>
            <a:pPr marL="292608" indent="-292608">
              <a:buFont typeface="Arial" panose="020B0604020202020204" pitchFamily="34" charset="0"/>
              <a:buChar char="•"/>
            </a:pPr>
            <a:r>
              <a:rPr lang="en-US" dirty="0"/>
              <a:t>The formula to price a callable bond is:</a:t>
            </a:r>
            <a:endParaRPr lang="en-IN" dirty="0"/>
          </a:p>
        </p:txBody>
      </p:sp>
      <p:graphicFrame>
        <p:nvGraphicFramePr>
          <p:cNvPr id="8" name="Object 7">
            <a:extLst>
              <a:ext uri="{FF2B5EF4-FFF2-40B4-BE49-F238E27FC236}">
                <a16:creationId xmlns:a16="http://schemas.microsoft.com/office/drawing/2014/main" id="{D748159C-9488-7ED6-83EC-2C42C06A7487}"/>
              </a:ext>
            </a:extLst>
          </p:cNvPr>
          <p:cNvGraphicFramePr>
            <a:graphicFrameLocks noChangeAspect="1"/>
          </p:cNvGraphicFramePr>
          <p:nvPr>
            <p:extLst>
              <p:ext uri="{D42A27DB-BD31-4B8C-83A1-F6EECF244321}">
                <p14:modId xmlns:p14="http://schemas.microsoft.com/office/powerpoint/2010/main" val="2210146902"/>
              </p:ext>
            </p:extLst>
          </p:nvPr>
        </p:nvGraphicFramePr>
        <p:xfrm>
          <a:off x="819150" y="2782888"/>
          <a:ext cx="7581900" cy="1041400"/>
        </p:xfrm>
        <a:graphic>
          <a:graphicData uri="http://schemas.openxmlformats.org/presentationml/2006/ole">
            <mc:AlternateContent xmlns:mc="http://schemas.openxmlformats.org/markup-compatibility/2006">
              <mc:Choice xmlns:v="urn:schemas-microsoft-com:vml" Requires="v">
                <p:oleObj spid="_x0000_s6154" name="Equation" r:id="rId3" imgW="7581600" imgH="1041120" progId="Equation.DSMT4">
                  <p:embed/>
                </p:oleObj>
              </mc:Choice>
              <mc:Fallback>
                <p:oleObj name="Equation" r:id="rId3" imgW="7581600" imgH="1041120" progId="Equation.DSMT4">
                  <p:embed/>
                  <p:pic>
                    <p:nvPicPr>
                      <p:cNvPr id="13" name="Object 12">
                        <a:extLst>
                          <a:ext uri="{FF2B5EF4-FFF2-40B4-BE49-F238E27FC236}">
                            <a16:creationId xmlns:a16="http://schemas.microsoft.com/office/drawing/2014/main" id="{83D3574F-42E7-EDB8-A882-DEC4EF6DA3E0}"/>
                          </a:ext>
                        </a:extLst>
                      </p:cNvPr>
                      <p:cNvPicPr/>
                      <p:nvPr/>
                    </p:nvPicPr>
                    <p:blipFill>
                      <a:blip r:embed="rId4"/>
                      <a:stretch>
                        <a:fillRect/>
                      </a:stretch>
                    </p:blipFill>
                    <p:spPr>
                      <a:xfrm>
                        <a:off x="819150" y="2782888"/>
                        <a:ext cx="7581900" cy="1041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24B4ABD-E5CA-D154-9407-D3AC12667082}"/>
              </a:ext>
            </a:extLst>
          </p:cNvPr>
          <p:cNvSpPr>
            <a:spLocks noGrp="1"/>
          </p:cNvSpPr>
          <p:nvPr>
            <p:ph sz="quarter" idx="14"/>
          </p:nvPr>
        </p:nvSpPr>
        <p:spPr>
          <a:xfrm>
            <a:off x="342900" y="4122337"/>
            <a:ext cx="8458200" cy="2429187"/>
          </a:xfrm>
        </p:spPr>
        <p:txBody>
          <a:bodyPr/>
          <a:lstStyle/>
          <a:p>
            <a:pPr marL="292608" indent="-292608">
              <a:buFont typeface="Arial" panose="020B0604020202020204" pitchFamily="34" charset="0"/>
              <a:buChar char="•"/>
            </a:pPr>
            <a:r>
              <a:rPr lang="en-US" dirty="0"/>
              <a:t>In the formula, C is the </a:t>
            </a:r>
            <a:r>
              <a:rPr lang="en-US" b="1" dirty="0"/>
              <a:t>annual</a:t>
            </a:r>
            <a:r>
              <a:rPr lang="en-US" dirty="0"/>
              <a:t> coupon (in $), C</a:t>
            </a:r>
            <a:r>
              <a:rPr lang="en-US" sz="100" dirty="0"/>
              <a:t> </a:t>
            </a:r>
            <a:r>
              <a:rPr lang="en-US" dirty="0"/>
              <a:t>P is the call price of the bond (in $), T is the time (in years) to the earliest possible call date, and Y</a:t>
            </a:r>
            <a:r>
              <a:rPr lang="en-US" sz="100" dirty="0"/>
              <a:t> </a:t>
            </a:r>
            <a:r>
              <a:rPr lang="en-US" dirty="0"/>
              <a:t>T</a:t>
            </a:r>
            <a:r>
              <a:rPr lang="en-US" sz="100" dirty="0"/>
              <a:t> </a:t>
            </a:r>
            <a:r>
              <a:rPr lang="en-US" dirty="0"/>
              <a:t>C is the yield to call, with semi-annual coupons.</a:t>
            </a:r>
          </a:p>
          <a:p>
            <a:pPr marL="292608" indent="-292608">
              <a:buFont typeface="Arial" panose="020B0604020202020204" pitchFamily="34" charset="0"/>
              <a:buChar char="•"/>
            </a:pPr>
            <a:r>
              <a:rPr lang="en-US" dirty="0"/>
              <a:t>As with straight bonds, we can solve for the Y</a:t>
            </a:r>
            <a:r>
              <a:rPr lang="en-US" sz="100" dirty="0"/>
              <a:t> </a:t>
            </a:r>
            <a:r>
              <a:rPr lang="en-US" dirty="0"/>
              <a:t>T</a:t>
            </a:r>
            <a:r>
              <a:rPr lang="en-US" sz="100" dirty="0"/>
              <a:t> </a:t>
            </a:r>
            <a:r>
              <a:rPr lang="en-US" dirty="0"/>
              <a:t>C, if we know the price of a callable bond.</a:t>
            </a:r>
            <a:endParaRPr lang="en-IN" dirty="0"/>
          </a:p>
        </p:txBody>
      </p:sp>
      <p:sp>
        <p:nvSpPr>
          <p:cNvPr id="7" name="Slide Number Placeholder 6">
            <a:extLst>
              <a:ext uri="{FF2B5EF4-FFF2-40B4-BE49-F238E27FC236}">
                <a16:creationId xmlns:a16="http://schemas.microsoft.com/office/drawing/2014/main" id="{101321BD-DD8A-2FC3-4B69-1ADFD7D95B62}"/>
              </a:ext>
            </a:extLst>
          </p:cNvPr>
          <p:cNvSpPr>
            <a:spLocks noGrp="1"/>
          </p:cNvSpPr>
          <p:nvPr>
            <p:ph type="sldNum" sz="quarter" idx="10"/>
          </p:nvPr>
        </p:nvSpPr>
        <p:spPr/>
        <p:txBody>
          <a:bodyPr/>
          <a:lstStyle/>
          <a:p>
            <a:fld id="{68151E55-6873-49E2-B8D5-2F265E6F1973}" type="slidenum">
              <a:rPr lang="en-US" smtClean="0"/>
              <a:t>23</a:t>
            </a:fld>
            <a:endParaRPr lang="en-US"/>
          </a:p>
        </p:txBody>
      </p:sp>
    </p:spTree>
    <p:extLst>
      <p:ext uri="{BB962C8B-B14F-4D97-AF65-F5344CB8AC3E}">
        <p14:creationId xmlns:p14="http://schemas.microsoft.com/office/powerpoint/2010/main" val="3133606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A2613-B169-0C63-E44E-08B48C89676F}"/>
              </a:ext>
            </a:extLst>
          </p:cNvPr>
          <p:cNvSpPr>
            <a:spLocks noGrp="1"/>
          </p:cNvSpPr>
          <p:nvPr>
            <p:ph type="title"/>
          </p:nvPr>
        </p:nvSpPr>
        <p:spPr/>
        <p:txBody>
          <a:bodyPr/>
          <a:lstStyle/>
          <a:p>
            <a:r>
              <a:rPr lang="en-IN" dirty="0"/>
              <a:t>Spreadsheet Analysis 3.    </a:t>
            </a:r>
          </a:p>
        </p:txBody>
      </p:sp>
      <p:pic>
        <p:nvPicPr>
          <p:cNvPr id="8" name="Picture 7" descr="An Excel Sheet describes how to calculate yield to call.">
            <a:extLst>
              <a:ext uri="{FF2B5EF4-FFF2-40B4-BE49-F238E27FC236}">
                <a16:creationId xmlns:a16="http://schemas.microsoft.com/office/drawing/2014/main" id="{AC68E344-C8F7-7ADD-46FF-BA65B3B5DCA5}"/>
              </a:ext>
            </a:extLst>
          </p:cNvPr>
          <p:cNvPicPr>
            <a:picLocks noChangeAspect="1"/>
          </p:cNvPicPr>
          <p:nvPr/>
        </p:nvPicPr>
        <p:blipFill>
          <a:blip r:embed="rId2"/>
          <a:stretch>
            <a:fillRect/>
          </a:stretch>
        </p:blipFill>
        <p:spPr>
          <a:xfrm>
            <a:off x="1081737" y="1487255"/>
            <a:ext cx="6980525" cy="3883489"/>
          </a:xfrm>
          <a:prstGeom prst="rect">
            <a:avLst/>
          </a:prstGeom>
        </p:spPr>
      </p:pic>
      <p:sp>
        <p:nvSpPr>
          <p:cNvPr id="9" name="Text Placeholder 4">
            <a:extLst>
              <a:ext uri="{FF2B5EF4-FFF2-40B4-BE49-F238E27FC236}">
                <a16:creationId xmlns:a16="http://schemas.microsoft.com/office/drawing/2014/main" id="{9CFFD235-B0A9-BCED-6BA1-E537190512A3}"/>
              </a:ext>
            </a:extLst>
          </p:cNvPr>
          <p:cNvSpPr>
            <a:spLocks noGrp="1"/>
          </p:cNvSpPr>
          <p:nvPr>
            <p:ph type="body" sz="quarter" idx="12"/>
          </p:nvPr>
        </p:nvSpPr>
        <p:spPr>
          <a:xfrm>
            <a:off x="2963923" y="6280394"/>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731F8C18-A5ED-A8D5-B8FE-B470F553E4E2}"/>
              </a:ext>
            </a:extLst>
          </p:cNvPr>
          <p:cNvSpPr>
            <a:spLocks noGrp="1"/>
          </p:cNvSpPr>
          <p:nvPr>
            <p:ph type="sldNum" sz="quarter" idx="4"/>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4057913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5820-05AC-14C1-D669-05FFC75B6B41}"/>
              </a:ext>
            </a:extLst>
          </p:cNvPr>
          <p:cNvSpPr>
            <a:spLocks noGrp="1"/>
          </p:cNvSpPr>
          <p:nvPr>
            <p:ph type="title"/>
          </p:nvPr>
        </p:nvSpPr>
        <p:spPr/>
        <p:txBody>
          <a:bodyPr/>
          <a:lstStyle/>
          <a:p>
            <a:r>
              <a:rPr lang="en-IN" dirty="0"/>
              <a:t>Interest Rate Risk</a:t>
            </a:r>
          </a:p>
        </p:txBody>
      </p:sp>
      <p:sp>
        <p:nvSpPr>
          <p:cNvPr id="3" name="Content Placeholder 2">
            <a:extLst>
              <a:ext uri="{FF2B5EF4-FFF2-40B4-BE49-F238E27FC236}">
                <a16:creationId xmlns:a16="http://schemas.microsoft.com/office/drawing/2014/main" id="{D05C4749-5B5F-36B8-3B4B-7EF0A8BE1825}"/>
              </a:ext>
            </a:extLst>
          </p:cNvPr>
          <p:cNvSpPr>
            <a:spLocks noGrp="1"/>
          </p:cNvSpPr>
          <p:nvPr>
            <p:ph sz="quarter" idx="11"/>
          </p:nvPr>
        </p:nvSpPr>
        <p:spPr/>
        <p:txBody>
          <a:bodyPr/>
          <a:lstStyle/>
          <a:p>
            <a:pPr marL="292608" indent="-292608">
              <a:buFont typeface="Arial" panose="020B0604020202020204" pitchFamily="34" charset="0"/>
              <a:buChar char="•"/>
            </a:pPr>
            <a:r>
              <a:rPr lang="en-US" dirty="0"/>
              <a:t>Holders of bonds face </a:t>
            </a:r>
            <a:r>
              <a:rPr lang="en-US" b="1" dirty="0">
                <a:solidFill>
                  <a:srgbClr val="A9131A"/>
                </a:solidFill>
              </a:rPr>
              <a:t>interest rate risk.</a:t>
            </a:r>
          </a:p>
          <a:p>
            <a:pPr marL="292608" indent="-292608">
              <a:buFont typeface="Arial" panose="020B0604020202020204" pitchFamily="34" charset="0"/>
              <a:buChar char="•"/>
            </a:pPr>
            <a:r>
              <a:rPr lang="en-US" b="1" dirty="0">
                <a:solidFill>
                  <a:srgbClr val="A9131A"/>
                </a:solidFill>
              </a:rPr>
              <a:t>Interest rate risk</a:t>
            </a:r>
            <a:r>
              <a:rPr lang="en-US" dirty="0"/>
              <a:t> is the possibility that changes in interest rates will result in losses in the bond’s value.</a:t>
            </a:r>
          </a:p>
          <a:p>
            <a:pPr marL="292608" indent="-292608">
              <a:buFont typeface="Arial" panose="020B0604020202020204" pitchFamily="34" charset="0"/>
              <a:buChar char="•"/>
            </a:pPr>
            <a:r>
              <a:rPr lang="en-US" dirty="0"/>
              <a:t>The yield actually earned or “realized” on a bond is called the </a:t>
            </a:r>
            <a:r>
              <a:rPr lang="en-US" b="1" dirty="0">
                <a:solidFill>
                  <a:srgbClr val="002060"/>
                </a:solidFill>
              </a:rPr>
              <a:t>realized yield</a:t>
            </a:r>
            <a:r>
              <a:rPr lang="en-US" dirty="0"/>
              <a:t>.</a:t>
            </a:r>
          </a:p>
          <a:p>
            <a:pPr marL="292608" indent="-292608">
              <a:buFont typeface="Arial" panose="020B0604020202020204" pitchFamily="34" charset="0"/>
              <a:buChar char="•"/>
            </a:pPr>
            <a:r>
              <a:rPr lang="en-US" dirty="0"/>
              <a:t>Realized yield is almost never exactly equal to the </a:t>
            </a:r>
            <a:r>
              <a:rPr lang="en-US" b="1" dirty="0"/>
              <a:t>yield to maturity or promised yield</a:t>
            </a:r>
            <a:r>
              <a:rPr lang="en-US" dirty="0"/>
              <a:t>.</a:t>
            </a:r>
            <a:endParaRPr lang="en-IN" dirty="0"/>
          </a:p>
        </p:txBody>
      </p:sp>
      <p:sp>
        <p:nvSpPr>
          <p:cNvPr id="6" name="Slide Number Placeholder 5">
            <a:extLst>
              <a:ext uri="{FF2B5EF4-FFF2-40B4-BE49-F238E27FC236}">
                <a16:creationId xmlns:a16="http://schemas.microsoft.com/office/drawing/2014/main" id="{539EF1D7-C3C8-A20A-FAF5-989031468D7B}"/>
              </a:ext>
            </a:extLst>
          </p:cNvPr>
          <p:cNvSpPr>
            <a:spLocks noGrp="1"/>
          </p:cNvSpPr>
          <p:nvPr>
            <p:ph type="sldNum" sz="quarter" idx="4"/>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898955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211E-E7A4-CA6D-390E-3BBDB57D805A}"/>
              </a:ext>
            </a:extLst>
          </p:cNvPr>
          <p:cNvSpPr>
            <a:spLocks noGrp="1"/>
          </p:cNvSpPr>
          <p:nvPr>
            <p:ph type="title"/>
          </p:nvPr>
        </p:nvSpPr>
        <p:spPr/>
        <p:txBody>
          <a:bodyPr/>
          <a:lstStyle/>
          <a:p>
            <a:r>
              <a:rPr lang="en-US" dirty="0"/>
              <a:t>Interest Rate Risk and Maturity</a:t>
            </a:r>
            <a:endParaRPr lang="en-IN" dirty="0"/>
          </a:p>
        </p:txBody>
      </p:sp>
      <p:pic>
        <p:nvPicPr>
          <p:cNvPr id="7" name="Picture 6" descr="A graph plots bond prices in dollars versus bond yields in percentages.">
            <a:extLst>
              <a:ext uri="{FF2B5EF4-FFF2-40B4-BE49-F238E27FC236}">
                <a16:creationId xmlns:a16="http://schemas.microsoft.com/office/drawing/2014/main" id="{6B1CF944-9A3C-099A-7693-649A16BBC42A}"/>
              </a:ext>
            </a:extLst>
          </p:cNvPr>
          <p:cNvPicPr>
            <a:picLocks noChangeAspect="1"/>
          </p:cNvPicPr>
          <p:nvPr/>
        </p:nvPicPr>
        <p:blipFill>
          <a:blip r:embed="rId2"/>
          <a:stretch>
            <a:fillRect/>
          </a:stretch>
        </p:blipFill>
        <p:spPr>
          <a:xfrm>
            <a:off x="456843" y="1268345"/>
            <a:ext cx="8230313" cy="4401693"/>
          </a:xfrm>
          <a:prstGeom prst="rect">
            <a:avLst/>
          </a:prstGeom>
        </p:spPr>
      </p:pic>
      <p:sp>
        <p:nvSpPr>
          <p:cNvPr id="8" name="Text Placeholder 4">
            <a:extLst>
              <a:ext uri="{FF2B5EF4-FFF2-40B4-BE49-F238E27FC236}">
                <a16:creationId xmlns:a16="http://schemas.microsoft.com/office/drawing/2014/main" id="{E1A40683-937A-72F7-DB9D-9D9B25043365}"/>
              </a:ext>
            </a:extLst>
          </p:cNvPr>
          <p:cNvSpPr>
            <a:spLocks noGrp="1"/>
          </p:cNvSpPr>
          <p:nvPr>
            <p:ph type="body" sz="quarter" idx="12"/>
          </p:nvPr>
        </p:nvSpPr>
        <p:spPr>
          <a:xfrm>
            <a:off x="2963923" y="6280394"/>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336C90FE-641C-506F-6163-E2F1033AD1D5}"/>
              </a:ext>
            </a:extLst>
          </p:cNvPr>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304320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83E9-1C59-5856-C46F-1B4F90595A70}"/>
              </a:ext>
            </a:extLst>
          </p:cNvPr>
          <p:cNvSpPr>
            <a:spLocks noGrp="1"/>
          </p:cNvSpPr>
          <p:nvPr>
            <p:ph type="title"/>
          </p:nvPr>
        </p:nvSpPr>
        <p:spPr/>
        <p:txBody>
          <a:bodyPr>
            <a:normAutofit/>
          </a:bodyPr>
          <a:lstStyle/>
          <a:p>
            <a:r>
              <a:rPr lang="en-IN" sz="3600" dirty="0"/>
              <a:t>Malkiel’s Theorems,1.</a:t>
            </a:r>
          </a:p>
        </p:txBody>
      </p:sp>
      <p:sp>
        <p:nvSpPr>
          <p:cNvPr id="3" name="Content Placeholder 2">
            <a:extLst>
              <a:ext uri="{FF2B5EF4-FFF2-40B4-BE49-F238E27FC236}">
                <a16:creationId xmlns:a16="http://schemas.microsoft.com/office/drawing/2014/main" id="{5CE44DBE-1333-9574-F23A-D5B4C47B7126}"/>
              </a:ext>
            </a:extLst>
          </p:cNvPr>
          <p:cNvSpPr>
            <a:spLocks noGrp="1"/>
          </p:cNvSpPr>
          <p:nvPr>
            <p:ph sz="quarter" idx="11"/>
          </p:nvPr>
        </p:nvSpPr>
        <p:spPr>
          <a:xfrm>
            <a:off x="342900" y="1276710"/>
            <a:ext cx="8458200" cy="823396"/>
          </a:xfrm>
        </p:spPr>
        <p:txBody>
          <a:bodyPr/>
          <a:lstStyle/>
          <a:p>
            <a:pPr marL="402336" indent="-402336">
              <a:buFont typeface="+mj-lt"/>
              <a:buAutoNum type="arabicPeriod"/>
            </a:pPr>
            <a:r>
              <a:rPr lang="en-US" b="1" dirty="0">
                <a:solidFill>
                  <a:srgbClr val="002060"/>
                </a:solidFill>
              </a:rPr>
              <a:t>Bond prices and bond yields move in opposite directions.</a:t>
            </a:r>
          </a:p>
        </p:txBody>
      </p:sp>
      <p:sp>
        <p:nvSpPr>
          <p:cNvPr id="4" name="Content Placeholder 3">
            <a:extLst>
              <a:ext uri="{FF2B5EF4-FFF2-40B4-BE49-F238E27FC236}">
                <a16:creationId xmlns:a16="http://schemas.microsoft.com/office/drawing/2014/main" id="{11BF84D7-0AC0-37C5-F1D2-0696CB994DF1}"/>
              </a:ext>
            </a:extLst>
          </p:cNvPr>
          <p:cNvSpPr>
            <a:spLocks noGrp="1"/>
          </p:cNvSpPr>
          <p:nvPr>
            <p:ph sz="quarter" idx="14"/>
          </p:nvPr>
        </p:nvSpPr>
        <p:spPr>
          <a:xfrm>
            <a:off x="342900" y="2323534"/>
            <a:ext cx="8458200" cy="1293876"/>
          </a:xfrm>
        </p:spPr>
        <p:txBody>
          <a:bodyPr/>
          <a:lstStyle/>
          <a:p>
            <a:pPr marL="292608" indent="-292608">
              <a:buFont typeface="Arial" panose="020B0604020202020204" pitchFamily="34" charset="0"/>
              <a:buChar char="•"/>
            </a:pPr>
            <a:r>
              <a:rPr lang="en-US" dirty="0"/>
              <a:t>As a bond’s yield increases, its price decreases.</a:t>
            </a:r>
          </a:p>
          <a:p>
            <a:pPr marL="292608" indent="-292608">
              <a:buFont typeface="Arial" panose="020B0604020202020204" pitchFamily="34" charset="0"/>
              <a:buChar char="•"/>
            </a:pPr>
            <a:r>
              <a:rPr lang="en-US" dirty="0"/>
              <a:t>Conversely, as a bond’s yield decreases, its price increases.</a:t>
            </a:r>
            <a:endParaRPr lang="en-IN" dirty="0"/>
          </a:p>
        </p:txBody>
      </p:sp>
      <p:sp>
        <p:nvSpPr>
          <p:cNvPr id="8" name="Content Placeholder 7">
            <a:extLst>
              <a:ext uri="{FF2B5EF4-FFF2-40B4-BE49-F238E27FC236}">
                <a16:creationId xmlns:a16="http://schemas.microsoft.com/office/drawing/2014/main" id="{463CF713-A14A-5C00-BCB3-1070BE62C873}"/>
              </a:ext>
            </a:extLst>
          </p:cNvPr>
          <p:cNvSpPr>
            <a:spLocks noGrp="1"/>
          </p:cNvSpPr>
          <p:nvPr>
            <p:ph sz="quarter" idx="15"/>
          </p:nvPr>
        </p:nvSpPr>
        <p:spPr>
          <a:xfrm>
            <a:off x="356750" y="3894575"/>
            <a:ext cx="8458200" cy="1270282"/>
          </a:xfrm>
        </p:spPr>
        <p:txBody>
          <a:bodyPr/>
          <a:lstStyle/>
          <a:p>
            <a:pPr marL="457200" indent="-457200">
              <a:buFont typeface="+mj-lt"/>
              <a:buAutoNum type="arabicPeriod" startAt="2"/>
            </a:pPr>
            <a:r>
              <a:rPr lang="en-US" b="1" dirty="0">
                <a:solidFill>
                  <a:srgbClr val="002060"/>
                </a:solidFill>
              </a:rPr>
              <a:t>For a given change in a bond’s Y</a:t>
            </a:r>
            <a:r>
              <a:rPr lang="en-US" sz="100" b="1" dirty="0">
                <a:solidFill>
                  <a:srgbClr val="002060"/>
                </a:solidFill>
              </a:rPr>
              <a:t> </a:t>
            </a:r>
            <a:r>
              <a:rPr lang="en-US" b="1" dirty="0">
                <a:solidFill>
                  <a:srgbClr val="002060"/>
                </a:solidFill>
              </a:rPr>
              <a:t>T</a:t>
            </a:r>
            <a:r>
              <a:rPr lang="en-US" sz="100" b="1" dirty="0">
                <a:solidFill>
                  <a:srgbClr val="002060"/>
                </a:solidFill>
              </a:rPr>
              <a:t> </a:t>
            </a:r>
            <a:r>
              <a:rPr lang="en-US" b="1" dirty="0">
                <a:solidFill>
                  <a:srgbClr val="002060"/>
                </a:solidFill>
              </a:rPr>
              <a:t>M, the longer the term to maturity of the bond, the greater the magnitude of the change in the bond’s price.</a:t>
            </a:r>
            <a:endParaRPr lang="en-IN" dirty="0"/>
          </a:p>
        </p:txBody>
      </p:sp>
      <p:sp>
        <p:nvSpPr>
          <p:cNvPr id="7" name="Slide Number Placeholder 6">
            <a:extLst>
              <a:ext uri="{FF2B5EF4-FFF2-40B4-BE49-F238E27FC236}">
                <a16:creationId xmlns:a16="http://schemas.microsoft.com/office/drawing/2014/main" id="{2DC1F918-1C00-A2A0-12D8-0369023196F0}"/>
              </a:ext>
            </a:extLst>
          </p:cNvPr>
          <p:cNvSpPr>
            <a:spLocks noGrp="1"/>
          </p:cNvSpPr>
          <p:nvPr>
            <p:ph type="sldNum" sz="quarter" idx="10"/>
          </p:nvPr>
        </p:nvSpPr>
        <p:spPr/>
        <p:txBody>
          <a:bodyPr/>
          <a:lstStyle/>
          <a:p>
            <a:fld id="{68151E55-6873-49E2-B8D5-2F265E6F1973}" type="slidenum">
              <a:rPr lang="en-US" smtClean="0"/>
              <a:t>27</a:t>
            </a:fld>
            <a:endParaRPr lang="en-US"/>
          </a:p>
        </p:txBody>
      </p:sp>
    </p:spTree>
    <p:extLst>
      <p:ext uri="{BB962C8B-B14F-4D97-AF65-F5344CB8AC3E}">
        <p14:creationId xmlns:p14="http://schemas.microsoft.com/office/powerpoint/2010/main" val="367917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DFEA-CD39-A6F2-77A3-921A6C9685EF}"/>
              </a:ext>
            </a:extLst>
          </p:cNvPr>
          <p:cNvSpPr>
            <a:spLocks noGrp="1"/>
          </p:cNvSpPr>
          <p:nvPr>
            <p:ph type="title"/>
          </p:nvPr>
        </p:nvSpPr>
        <p:spPr/>
        <p:txBody>
          <a:bodyPr/>
          <a:lstStyle/>
          <a:p>
            <a:r>
              <a:rPr lang="en-IN" dirty="0"/>
              <a:t>Malkiel’s Theorems, 2.</a:t>
            </a:r>
          </a:p>
        </p:txBody>
      </p:sp>
      <p:sp>
        <p:nvSpPr>
          <p:cNvPr id="3" name="Content Placeholder 2">
            <a:extLst>
              <a:ext uri="{FF2B5EF4-FFF2-40B4-BE49-F238E27FC236}">
                <a16:creationId xmlns:a16="http://schemas.microsoft.com/office/drawing/2014/main" id="{EFA64F99-C0C8-12D9-DC8D-6CA66FFC2532}"/>
              </a:ext>
            </a:extLst>
          </p:cNvPr>
          <p:cNvSpPr>
            <a:spLocks noGrp="1"/>
          </p:cNvSpPr>
          <p:nvPr>
            <p:ph sz="quarter" idx="11"/>
          </p:nvPr>
        </p:nvSpPr>
        <p:spPr/>
        <p:txBody>
          <a:bodyPr/>
          <a:lstStyle/>
          <a:p>
            <a:pPr marL="402336" indent="-402336">
              <a:buFont typeface="+mj-lt"/>
              <a:buAutoNum type="arabicPeriod" startAt="3"/>
            </a:pPr>
            <a:r>
              <a:rPr lang="en-US" b="1" dirty="0">
                <a:solidFill>
                  <a:srgbClr val="002060"/>
                </a:solidFill>
              </a:rPr>
              <a:t>For a given change in a bond’s Y</a:t>
            </a:r>
            <a:r>
              <a:rPr lang="en-US" sz="100" b="1" dirty="0">
                <a:solidFill>
                  <a:srgbClr val="002060"/>
                </a:solidFill>
              </a:rPr>
              <a:t> </a:t>
            </a:r>
            <a:r>
              <a:rPr lang="en-US" b="1" dirty="0">
                <a:solidFill>
                  <a:srgbClr val="002060"/>
                </a:solidFill>
              </a:rPr>
              <a:t>T</a:t>
            </a:r>
            <a:r>
              <a:rPr lang="en-US" sz="100" b="1" dirty="0">
                <a:solidFill>
                  <a:srgbClr val="002060"/>
                </a:solidFill>
              </a:rPr>
              <a:t> </a:t>
            </a:r>
            <a:r>
              <a:rPr lang="en-US" b="1" dirty="0">
                <a:solidFill>
                  <a:srgbClr val="002060"/>
                </a:solidFill>
              </a:rPr>
              <a:t>M, the size of the change in the bond’s price increases at a diminishing rate as the bond’s term to maturity lengthens.</a:t>
            </a:r>
          </a:p>
          <a:p>
            <a:pPr marL="402336" indent="-402336">
              <a:buFont typeface="+mj-lt"/>
              <a:buAutoNum type="arabicPeriod" startAt="3"/>
            </a:pPr>
            <a:r>
              <a:rPr lang="en-US" b="1" dirty="0">
                <a:solidFill>
                  <a:srgbClr val="002060"/>
                </a:solidFill>
              </a:rPr>
              <a:t>For a given change in a bond’s Y</a:t>
            </a:r>
            <a:r>
              <a:rPr lang="en-US" sz="100" b="1" dirty="0">
                <a:solidFill>
                  <a:srgbClr val="002060"/>
                </a:solidFill>
              </a:rPr>
              <a:t> </a:t>
            </a:r>
            <a:r>
              <a:rPr lang="en-US" b="1" dirty="0">
                <a:solidFill>
                  <a:srgbClr val="002060"/>
                </a:solidFill>
              </a:rPr>
              <a:t>T</a:t>
            </a:r>
            <a:r>
              <a:rPr lang="en-US" sz="100" b="1" dirty="0">
                <a:solidFill>
                  <a:srgbClr val="002060"/>
                </a:solidFill>
              </a:rPr>
              <a:t> </a:t>
            </a:r>
            <a:r>
              <a:rPr lang="en-US" b="1" dirty="0">
                <a:solidFill>
                  <a:srgbClr val="002060"/>
                </a:solidFill>
              </a:rPr>
              <a:t>M, the resulting percentage change change in the bond’s price is inversely related to the bond’s coupon rate.</a:t>
            </a:r>
          </a:p>
          <a:p>
            <a:pPr marL="402336" indent="-402336">
              <a:buFont typeface="+mj-lt"/>
              <a:buAutoNum type="arabicPeriod" startAt="3"/>
            </a:pPr>
            <a:r>
              <a:rPr lang="en-US" b="1" dirty="0">
                <a:solidFill>
                  <a:srgbClr val="002060"/>
                </a:solidFill>
              </a:rPr>
              <a:t>For a given absolute change in a bond’s Y</a:t>
            </a:r>
            <a:r>
              <a:rPr lang="en-US" sz="100" b="1" dirty="0">
                <a:solidFill>
                  <a:srgbClr val="002060"/>
                </a:solidFill>
              </a:rPr>
              <a:t> </a:t>
            </a:r>
            <a:r>
              <a:rPr lang="en-US" b="1" dirty="0">
                <a:solidFill>
                  <a:srgbClr val="002060"/>
                </a:solidFill>
              </a:rPr>
              <a:t>T</a:t>
            </a:r>
            <a:r>
              <a:rPr lang="en-US" sz="100" b="1" dirty="0">
                <a:solidFill>
                  <a:srgbClr val="002060"/>
                </a:solidFill>
              </a:rPr>
              <a:t> </a:t>
            </a:r>
            <a:r>
              <a:rPr lang="en-US" b="1" dirty="0">
                <a:solidFill>
                  <a:srgbClr val="002060"/>
                </a:solidFill>
              </a:rPr>
              <a:t>M, the magnitude of the price increase caused by a decrease in yield is greater than the price decrease caused by an increase in yield.</a:t>
            </a:r>
            <a:endParaRPr lang="en-IN" b="1" dirty="0">
              <a:solidFill>
                <a:srgbClr val="002060"/>
              </a:solidFill>
            </a:endParaRPr>
          </a:p>
        </p:txBody>
      </p:sp>
      <p:sp>
        <p:nvSpPr>
          <p:cNvPr id="6" name="Slide Number Placeholder 5">
            <a:extLst>
              <a:ext uri="{FF2B5EF4-FFF2-40B4-BE49-F238E27FC236}">
                <a16:creationId xmlns:a16="http://schemas.microsoft.com/office/drawing/2014/main" id="{406D5265-3B4D-84A7-CE58-CA21A3F8C04D}"/>
              </a:ext>
            </a:extLst>
          </p:cNvPr>
          <p:cNvSpPr>
            <a:spLocks noGrp="1"/>
          </p:cNvSpPr>
          <p:nvPr>
            <p:ph type="sldNum" sz="quarter" idx="4"/>
          </p:nvPr>
        </p:nvSpPr>
        <p:spPr/>
        <p:txBody>
          <a:bodyPr/>
          <a:lstStyle/>
          <a:p>
            <a:fld id="{68151E55-6873-49E2-B8D5-2F265E6F1973}" type="slidenum">
              <a:rPr lang="en-US" smtClean="0"/>
              <a:pPr/>
              <a:t>28</a:t>
            </a:fld>
            <a:endParaRPr lang="en-US" dirty="0"/>
          </a:p>
        </p:txBody>
      </p:sp>
    </p:spTree>
    <p:extLst>
      <p:ext uri="{BB962C8B-B14F-4D97-AF65-F5344CB8AC3E}">
        <p14:creationId xmlns:p14="http://schemas.microsoft.com/office/powerpoint/2010/main" val="764646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E1A6-EFA0-198C-7FCA-59DB9BBF0773}"/>
              </a:ext>
            </a:extLst>
          </p:cNvPr>
          <p:cNvSpPr>
            <a:spLocks noGrp="1"/>
          </p:cNvSpPr>
          <p:nvPr>
            <p:ph type="title"/>
          </p:nvPr>
        </p:nvSpPr>
        <p:spPr/>
        <p:txBody>
          <a:bodyPr>
            <a:normAutofit/>
          </a:bodyPr>
          <a:lstStyle/>
          <a:p>
            <a:r>
              <a:rPr lang="en-IN" sz="3600" dirty="0"/>
              <a:t>Bond Prices and Yields</a:t>
            </a:r>
          </a:p>
        </p:txBody>
      </p:sp>
      <p:sp>
        <p:nvSpPr>
          <p:cNvPr id="3" name="Content Placeholder 2">
            <a:extLst>
              <a:ext uri="{FF2B5EF4-FFF2-40B4-BE49-F238E27FC236}">
                <a16:creationId xmlns:a16="http://schemas.microsoft.com/office/drawing/2014/main" id="{E7A6B420-4DEC-1000-97D2-6E09941F2D86}"/>
              </a:ext>
            </a:extLst>
          </p:cNvPr>
          <p:cNvSpPr>
            <a:spLocks noGrp="1"/>
          </p:cNvSpPr>
          <p:nvPr>
            <p:ph sz="quarter" idx="11"/>
          </p:nvPr>
        </p:nvSpPr>
        <p:spPr>
          <a:xfrm>
            <a:off x="342900" y="1276710"/>
            <a:ext cx="8458200" cy="461655"/>
          </a:xfrm>
        </p:spPr>
        <p:txBody>
          <a:bodyPr/>
          <a:lstStyle/>
          <a:p>
            <a:r>
              <a:rPr lang="en-IN" b="1" dirty="0"/>
              <a:t>Bond Prices and Yields</a:t>
            </a:r>
          </a:p>
        </p:txBody>
      </p:sp>
      <p:sp>
        <p:nvSpPr>
          <p:cNvPr id="4" name="Content Placeholder 3">
            <a:extLst>
              <a:ext uri="{FF2B5EF4-FFF2-40B4-BE49-F238E27FC236}">
                <a16:creationId xmlns:a16="http://schemas.microsoft.com/office/drawing/2014/main" id="{8FB3B678-6110-6A24-0B6C-811E9FAA509D}"/>
              </a:ext>
            </a:extLst>
          </p:cNvPr>
          <p:cNvSpPr>
            <a:spLocks noGrp="1"/>
          </p:cNvSpPr>
          <p:nvPr>
            <p:ph sz="quarter" idx="14"/>
          </p:nvPr>
        </p:nvSpPr>
        <p:spPr>
          <a:xfrm>
            <a:off x="1802214" y="1757417"/>
            <a:ext cx="2018463" cy="363214"/>
          </a:xfrm>
        </p:spPr>
        <p:txBody>
          <a:bodyPr/>
          <a:lstStyle/>
          <a:p>
            <a:r>
              <a:rPr lang="en-IN" sz="1800" b="1" dirty="0"/>
              <a:t>Time to Maturity</a:t>
            </a:r>
          </a:p>
        </p:txBody>
      </p:sp>
      <p:graphicFrame>
        <p:nvGraphicFramePr>
          <p:cNvPr id="12" name="Table 12">
            <a:extLst>
              <a:ext uri="{FF2B5EF4-FFF2-40B4-BE49-F238E27FC236}">
                <a16:creationId xmlns:a16="http://schemas.microsoft.com/office/drawing/2014/main" id="{2DBF1407-E5D8-E9A8-6C60-CF32ED0E7183}"/>
              </a:ext>
            </a:extLst>
          </p:cNvPr>
          <p:cNvGraphicFramePr>
            <a:graphicFrameLocks noGrp="1"/>
          </p:cNvGraphicFramePr>
          <p:nvPr>
            <p:extLst>
              <p:ext uri="{D42A27DB-BD31-4B8C-83A1-F6EECF244321}">
                <p14:modId xmlns:p14="http://schemas.microsoft.com/office/powerpoint/2010/main" val="4042147783"/>
              </p:ext>
            </p:extLst>
          </p:nvPr>
        </p:nvGraphicFramePr>
        <p:xfrm>
          <a:off x="399991" y="2194168"/>
          <a:ext cx="6401753" cy="1483360"/>
        </p:xfrm>
        <a:graphic>
          <a:graphicData uri="http://schemas.openxmlformats.org/drawingml/2006/table">
            <a:tbl>
              <a:tblPr firstRow="1" bandRow="1">
                <a:tableStyleId>{5C22544A-7EE6-4342-B048-85BDC9FD1C3A}</a:tableStyleId>
              </a:tblPr>
              <a:tblGrid>
                <a:gridCol w="1829753">
                  <a:extLst>
                    <a:ext uri="{9D8B030D-6E8A-4147-A177-3AD203B41FA5}">
                      <a16:colId xmlns:a16="http://schemas.microsoft.com/office/drawing/2014/main" val="1206526299"/>
                    </a:ext>
                  </a:extLst>
                </a:gridCol>
                <a:gridCol w="1524000">
                  <a:extLst>
                    <a:ext uri="{9D8B030D-6E8A-4147-A177-3AD203B41FA5}">
                      <a16:colId xmlns:a16="http://schemas.microsoft.com/office/drawing/2014/main" val="3446998158"/>
                    </a:ext>
                  </a:extLst>
                </a:gridCol>
                <a:gridCol w="1524000">
                  <a:extLst>
                    <a:ext uri="{9D8B030D-6E8A-4147-A177-3AD203B41FA5}">
                      <a16:colId xmlns:a16="http://schemas.microsoft.com/office/drawing/2014/main" val="1675798563"/>
                    </a:ext>
                  </a:extLst>
                </a:gridCol>
                <a:gridCol w="1524000">
                  <a:extLst>
                    <a:ext uri="{9D8B030D-6E8A-4147-A177-3AD203B41FA5}">
                      <a16:colId xmlns:a16="http://schemas.microsoft.com/office/drawing/2014/main" val="1181909"/>
                    </a:ext>
                  </a:extLst>
                </a:gridCol>
              </a:tblGrid>
              <a:tr h="370840">
                <a:tc>
                  <a:txBody>
                    <a:bodyPr/>
                    <a:lstStyle/>
                    <a:p>
                      <a:r>
                        <a:rPr lang="en-IN" dirty="0"/>
                        <a:t>Yields</a:t>
                      </a:r>
                    </a:p>
                  </a:txBody>
                  <a:tcPr/>
                </a:tc>
                <a:tc>
                  <a:txBody>
                    <a:bodyPr/>
                    <a:lstStyle/>
                    <a:p>
                      <a:pPr algn="ctr"/>
                      <a:r>
                        <a:rPr lang="en-IN" dirty="0"/>
                        <a:t>5 Years</a:t>
                      </a:r>
                    </a:p>
                  </a:txBody>
                  <a:tcPr/>
                </a:tc>
                <a:tc>
                  <a:txBody>
                    <a:bodyPr/>
                    <a:lstStyle/>
                    <a:p>
                      <a:pPr algn="ctr"/>
                      <a:r>
                        <a:rPr lang="en-IN" dirty="0"/>
                        <a:t>10 Years</a:t>
                      </a:r>
                    </a:p>
                  </a:txBody>
                  <a:tcPr/>
                </a:tc>
                <a:tc>
                  <a:txBody>
                    <a:bodyPr/>
                    <a:lstStyle/>
                    <a:p>
                      <a:pPr algn="ctr"/>
                      <a:r>
                        <a:rPr lang="en-IN" dirty="0"/>
                        <a:t>20 Years</a:t>
                      </a:r>
                    </a:p>
                  </a:txBody>
                  <a:tcPr/>
                </a:tc>
                <a:extLst>
                  <a:ext uri="{0D108BD9-81ED-4DB2-BD59-A6C34878D82A}">
                    <a16:rowId xmlns:a16="http://schemas.microsoft.com/office/drawing/2014/main" val="2800554850"/>
                  </a:ext>
                </a:extLst>
              </a:tr>
              <a:tr h="370840">
                <a:tc>
                  <a:txBody>
                    <a:bodyPr/>
                    <a:lstStyle/>
                    <a:p>
                      <a:r>
                        <a:rPr lang="en-IN" dirty="0"/>
                        <a:t>7%</a:t>
                      </a:r>
                    </a:p>
                  </a:txBody>
                  <a:tcPr/>
                </a:tc>
                <a:tc>
                  <a:txBody>
                    <a:bodyPr/>
                    <a:lstStyle/>
                    <a:p>
                      <a:pPr algn="r"/>
                      <a:r>
                        <a:rPr lang="en-IN" dirty="0"/>
                        <a:t>$1,041.58</a:t>
                      </a:r>
                    </a:p>
                  </a:txBody>
                  <a:tcPr/>
                </a:tc>
                <a:tc>
                  <a:txBody>
                    <a:bodyPr/>
                    <a:lstStyle/>
                    <a:p>
                      <a:pPr algn="r"/>
                      <a:r>
                        <a:rPr lang="en-IN" dirty="0"/>
                        <a:t>$1,071.06</a:t>
                      </a:r>
                    </a:p>
                  </a:txBody>
                  <a:tcPr/>
                </a:tc>
                <a:tc>
                  <a:txBody>
                    <a:bodyPr/>
                    <a:lstStyle/>
                    <a:p>
                      <a:pPr algn="r"/>
                      <a:r>
                        <a:rPr lang="en-IN" dirty="0"/>
                        <a:t>$1,106.78</a:t>
                      </a:r>
                    </a:p>
                  </a:txBody>
                  <a:tcPr/>
                </a:tc>
                <a:extLst>
                  <a:ext uri="{0D108BD9-81ED-4DB2-BD59-A6C34878D82A}">
                    <a16:rowId xmlns:a16="http://schemas.microsoft.com/office/drawing/2014/main" val="271361456"/>
                  </a:ext>
                </a:extLst>
              </a:tr>
              <a:tr h="370840">
                <a:tc>
                  <a:txBody>
                    <a:bodyPr/>
                    <a:lstStyle/>
                    <a:p>
                      <a:r>
                        <a:rPr lang="en-IN" dirty="0"/>
                        <a:t>9%</a:t>
                      </a:r>
                    </a:p>
                  </a:txBody>
                  <a:tcPr/>
                </a:tc>
                <a:tc>
                  <a:txBody>
                    <a:bodyPr/>
                    <a:lstStyle/>
                    <a:p>
                      <a:pPr algn="r"/>
                      <a:r>
                        <a:rPr lang="en-IN" dirty="0"/>
                        <a:t>960.44</a:t>
                      </a:r>
                    </a:p>
                  </a:txBody>
                  <a:tcPr/>
                </a:tc>
                <a:tc>
                  <a:txBody>
                    <a:bodyPr/>
                    <a:lstStyle/>
                    <a:p>
                      <a:pPr algn="r"/>
                      <a:r>
                        <a:rPr lang="en-IN" dirty="0"/>
                        <a:t>934.96</a:t>
                      </a:r>
                    </a:p>
                  </a:txBody>
                  <a:tcPr/>
                </a:tc>
                <a:tc>
                  <a:txBody>
                    <a:bodyPr/>
                    <a:lstStyle/>
                    <a:p>
                      <a:pPr algn="r"/>
                      <a:r>
                        <a:rPr lang="en-IN" dirty="0"/>
                        <a:t>907.99</a:t>
                      </a:r>
                    </a:p>
                  </a:txBody>
                  <a:tcPr/>
                </a:tc>
                <a:extLst>
                  <a:ext uri="{0D108BD9-81ED-4DB2-BD59-A6C34878D82A}">
                    <a16:rowId xmlns:a16="http://schemas.microsoft.com/office/drawing/2014/main" val="3779212645"/>
                  </a:ext>
                </a:extLst>
              </a:tr>
              <a:tr h="370840">
                <a:tc>
                  <a:txBody>
                    <a:bodyPr/>
                    <a:lstStyle/>
                    <a:p>
                      <a:r>
                        <a:rPr lang="en-IN" dirty="0"/>
                        <a:t>Price difference</a:t>
                      </a:r>
                    </a:p>
                  </a:txBody>
                  <a:tcPr/>
                </a:tc>
                <a:tc>
                  <a:txBody>
                    <a:bodyPr/>
                    <a:lstStyle/>
                    <a:p>
                      <a:pPr algn="r"/>
                      <a:r>
                        <a:rPr lang="en-IN" dirty="0"/>
                        <a:t>$ 81.14</a:t>
                      </a:r>
                    </a:p>
                  </a:txBody>
                  <a:tcPr/>
                </a:tc>
                <a:tc>
                  <a:txBody>
                    <a:bodyPr/>
                    <a:lstStyle/>
                    <a:p>
                      <a:pPr algn="r"/>
                      <a:r>
                        <a:rPr lang="en-IN" dirty="0"/>
                        <a:t>$ 136.10</a:t>
                      </a:r>
                    </a:p>
                  </a:txBody>
                  <a:tcPr/>
                </a:tc>
                <a:tc>
                  <a:txBody>
                    <a:bodyPr/>
                    <a:lstStyle/>
                    <a:p>
                      <a:pPr algn="r"/>
                      <a:r>
                        <a:rPr lang="en-IN" dirty="0"/>
                        <a:t>$198.79</a:t>
                      </a:r>
                    </a:p>
                  </a:txBody>
                  <a:tcPr/>
                </a:tc>
                <a:extLst>
                  <a:ext uri="{0D108BD9-81ED-4DB2-BD59-A6C34878D82A}">
                    <a16:rowId xmlns:a16="http://schemas.microsoft.com/office/drawing/2014/main" val="2116528344"/>
                  </a:ext>
                </a:extLst>
              </a:tr>
            </a:tbl>
          </a:graphicData>
        </a:graphic>
      </p:graphicFrame>
      <p:sp>
        <p:nvSpPr>
          <p:cNvPr id="5" name="Content Placeholder 4">
            <a:extLst>
              <a:ext uri="{FF2B5EF4-FFF2-40B4-BE49-F238E27FC236}">
                <a16:creationId xmlns:a16="http://schemas.microsoft.com/office/drawing/2014/main" id="{EB12286A-50A5-19AC-3586-CCD8113C8799}"/>
              </a:ext>
            </a:extLst>
          </p:cNvPr>
          <p:cNvSpPr>
            <a:spLocks noGrp="1"/>
          </p:cNvSpPr>
          <p:nvPr>
            <p:ph sz="quarter" idx="15"/>
          </p:nvPr>
        </p:nvSpPr>
        <p:spPr>
          <a:xfrm>
            <a:off x="342900" y="3775147"/>
            <a:ext cx="8458200" cy="465254"/>
          </a:xfrm>
        </p:spPr>
        <p:txBody>
          <a:bodyPr/>
          <a:lstStyle/>
          <a:p>
            <a:r>
              <a:rPr lang="en-IN" b="1" dirty="0"/>
              <a:t>Twenty-Year Bond Prices and Yields</a:t>
            </a:r>
          </a:p>
        </p:txBody>
      </p:sp>
      <p:sp>
        <p:nvSpPr>
          <p:cNvPr id="6" name="Content Placeholder 5">
            <a:extLst>
              <a:ext uri="{FF2B5EF4-FFF2-40B4-BE49-F238E27FC236}">
                <a16:creationId xmlns:a16="http://schemas.microsoft.com/office/drawing/2014/main" id="{0CFD6297-C5CB-89CF-B40B-2C873E109FC6}"/>
              </a:ext>
            </a:extLst>
          </p:cNvPr>
          <p:cNvSpPr>
            <a:spLocks noGrp="1"/>
          </p:cNvSpPr>
          <p:nvPr>
            <p:ph sz="quarter" idx="16"/>
          </p:nvPr>
        </p:nvSpPr>
        <p:spPr>
          <a:xfrm>
            <a:off x="1892649" y="4287781"/>
            <a:ext cx="1837592" cy="344510"/>
          </a:xfrm>
        </p:spPr>
        <p:txBody>
          <a:bodyPr/>
          <a:lstStyle/>
          <a:p>
            <a:r>
              <a:rPr lang="en-IN" sz="1800" b="1" dirty="0"/>
              <a:t>Coupon Rates</a:t>
            </a:r>
          </a:p>
        </p:txBody>
      </p:sp>
      <p:graphicFrame>
        <p:nvGraphicFramePr>
          <p:cNvPr id="13" name="Table 12">
            <a:extLst>
              <a:ext uri="{FF2B5EF4-FFF2-40B4-BE49-F238E27FC236}">
                <a16:creationId xmlns:a16="http://schemas.microsoft.com/office/drawing/2014/main" id="{B5AEECE2-4C08-38D0-4C2E-B6AAF055F49D}"/>
              </a:ext>
            </a:extLst>
          </p:cNvPr>
          <p:cNvGraphicFramePr>
            <a:graphicFrameLocks noGrp="1"/>
          </p:cNvGraphicFramePr>
          <p:nvPr>
            <p:extLst>
              <p:ext uri="{D42A27DB-BD31-4B8C-83A1-F6EECF244321}">
                <p14:modId xmlns:p14="http://schemas.microsoft.com/office/powerpoint/2010/main" val="2008531639"/>
              </p:ext>
            </p:extLst>
          </p:nvPr>
        </p:nvGraphicFramePr>
        <p:xfrm>
          <a:off x="440187" y="4719032"/>
          <a:ext cx="6401753" cy="1483360"/>
        </p:xfrm>
        <a:graphic>
          <a:graphicData uri="http://schemas.openxmlformats.org/drawingml/2006/table">
            <a:tbl>
              <a:tblPr firstRow="1" bandRow="1">
                <a:tableStyleId>{5C22544A-7EE6-4342-B048-85BDC9FD1C3A}</a:tableStyleId>
              </a:tblPr>
              <a:tblGrid>
                <a:gridCol w="1829753">
                  <a:extLst>
                    <a:ext uri="{9D8B030D-6E8A-4147-A177-3AD203B41FA5}">
                      <a16:colId xmlns:a16="http://schemas.microsoft.com/office/drawing/2014/main" val="1206526299"/>
                    </a:ext>
                  </a:extLst>
                </a:gridCol>
                <a:gridCol w="1524000">
                  <a:extLst>
                    <a:ext uri="{9D8B030D-6E8A-4147-A177-3AD203B41FA5}">
                      <a16:colId xmlns:a16="http://schemas.microsoft.com/office/drawing/2014/main" val="3446998158"/>
                    </a:ext>
                  </a:extLst>
                </a:gridCol>
                <a:gridCol w="1524000">
                  <a:extLst>
                    <a:ext uri="{9D8B030D-6E8A-4147-A177-3AD203B41FA5}">
                      <a16:colId xmlns:a16="http://schemas.microsoft.com/office/drawing/2014/main" val="1675798563"/>
                    </a:ext>
                  </a:extLst>
                </a:gridCol>
                <a:gridCol w="1524000">
                  <a:extLst>
                    <a:ext uri="{9D8B030D-6E8A-4147-A177-3AD203B41FA5}">
                      <a16:colId xmlns:a16="http://schemas.microsoft.com/office/drawing/2014/main" val="1181909"/>
                    </a:ext>
                  </a:extLst>
                </a:gridCol>
              </a:tblGrid>
              <a:tr h="370840">
                <a:tc>
                  <a:txBody>
                    <a:bodyPr/>
                    <a:lstStyle/>
                    <a:p>
                      <a:r>
                        <a:rPr lang="en-IN" dirty="0"/>
                        <a:t>Yields</a:t>
                      </a:r>
                    </a:p>
                  </a:txBody>
                  <a:tcPr/>
                </a:tc>
                <a:tc>
                  <a:txBody>
                    <a:bodyPr/>
                    <a:lstStyle/>
                    <a:p>
                      <a:pPr algn="ctr"/>
                      <a:r>
                        <a:rPr lang="en-IN" dirty="0"/>
                        <a:t>6%</a:t>
                      </a:r>
                    </a:p>
                  </a:txBody>
                  <a:tcPr/>
                </a:tc>
                <a:tc>
                  <a:txBody>
                    <a:bodyPr/>
                    <a:lstStyle/>
                    <a:p>
                      <a:pPr algn="ctr"/>
                      <a:r>
                        <a:rPr lang="en-IN" dirty="0"/>
                        <a:t>8%</a:t>
                      </a:r>
                    </a:p>
                  </a:txBody>
                  <a:tcPr/>
                </a:tc>
                <a:tc>
                  <a:txBody>
                    <a:bodyPr/>
                    <a:lstStyle/>
                    <a:p>
                      <a:pPr algn="ctr"/>
                      <a:r>
                        <a:rPr lang="en-IN" dirty="0"/>
                        <a:t>10%</a:t>
                      </a:r>
                    </a:p>
                  </a:txBody>
                  <a:tcPr/>
                </a:tc>
                <a:extLst>
                  <a:ext uri="{0D108BD9-81ED-4DB2-BD59-A6C34878D82A}">
                    <a16:rowId xmlns:a16="http://schemas.microsoft.com/office/drawing/2014/main" val="2800554850"/>
                  </a:ext>
                </a:extLst>
              </a:tr>
              <a:tr h="370840">
                <a:tc>
                  <a:txBody>
                    <a:bodyPr/>
                    <a:lstStyle/>
                    <a:p>
                      <a:r>
                        <a:rPr lang="en-IN" dirty="0"/>
                        <a:t>6%</a:t>
                      </a:r>
                    </a:p>
                  </a:txBody>
                  <a:tcPr/>
                </a:tc>
                <a:tc>
                  <a:txBody>
                    <a:bodyPr/>
                    <a:lstStyle/>
                    <a:p>
                      <a:pPr algn="r"/>
                      <a:r>
                        <a:rPr lang="en-IN" dirty="0"/>
                        <a:t>$1,000.00</a:t>
                      </a:r>
                    </a:p>
                  </a:txBody>
                  <a:tcPr/>
                </a:tc>
                <a:tc>
                  <a:txBody>
                    <a:bodyPr/>
                    <a:lstStyle/>
                    <a:p>
                      <a:pPr algn="r"/>
                      <a:r>
                        <a:rPr lang="en-IN" dirty="0"/>
                        <a:t>$1,231.15</a:t>
                      </a:r>
                    </a:p>
                  </a:txBody>
                  <a:tcPr/>
                </a:tc>
                <a:tc>
                  <a:txBody>
                    <a:bodyPr/>
                    <a:lstStyle/>
                    <a:p>
                      <a:pPr algn="r"/>
                      <a:r>
                        <a:rPr lang="en-IN" dirty="0"/>
                        <a:t>$1,462.30</a:t>
                      </a:r>
                    </a:p>
                  </a:txBody>
                  <a:tcPr/>
                </a:tc>
                <a:extLst>
                  <a:ext uri="{0D108BD9-81ED-4DB2-BD59-A6C34878D82A}">
                    <a16:rowId xmlns:a16="http://schemas.microsoft.com/office/drawing/2014/main" val="271361456"/>
                  </a:ext>
                </a:extLst>
              </a:tr>
              <a:tr h="370840">
                <a:tc>
                  <a:txBody>
                    <a:bodyPr/>
                    <a:lstStyle/>
                    <a:p>
                      <a:r>
                        <a:rPr lang="en-IN" dirty="0"/>
                        <a:t>8%</a:t>
                      </a:r>
                    </a:p>
                  </a:txBody>
                  <a:tcPr/>
                </a:tc>
                <a:tc>
                  <a:txBody>
                    <a:bodyPr/>
                    <a:lstStyle/>
                    <a:p>
                      <a:pPr algn="r"/>
                      <a:r>
                        <a:rPr lang="en-IN" dirty="0"/>
                        <a:t>802.07</a:t>
                      </a:r>
                    </a:p>
                  </a:txBody>
                  <a:tcPr/>
                </a:tc>
                <a:tc>
                  <a:txBody>
                    <a:bodyPr/>
                    <a:lstStyle/>
                    <a:p>
                      <a:pPr algn="r"/>
                      <a:r>
                        <a:rPr lang="en-IN" dirty="0"/>
                        <a:t>1000.00</a:t>
                      </a:r>
                    </a:p>
                  </a:txBody>
                  <a:tcPr/>
                </a:tc>
                <a:tc>
                  <a:txBody>
                    <a:bodyPr/>
                    <a:lstStyle/>
                    <a:p>
                      <a:pPr algn="r"/>
                      <a:r>
                        <a:rPr lang="en-IN" dirty="0"/>
                        <a:t>1,197.93</a:t>
                      </a:r>
                    </a:p>
                  </a:txBody>
                  <a:tcPr/>
                </a:tc>
                <a:extLst>
                  <a:ext uri="{0D108BD9-81ED-4DB2-BD59-A6C34878D82A}">
                    <a16:rowId xmlns:a16="http://schemas.microsoft.com/office/drawing/2014/main" val="3779212645"/>
                  </a:ext>
                </a:extLst>
              </a:tr>
              <a:tr h="370840">
                <a:tc>
                  <a:txBody>
                    <a:bodyPr/>
                    <a:lstStyle/>
                    <a:p>
                      <a:r>
                        <a:rPr lang="en-IN" dirty="0"/>
                        <a:t>10%</a:t>
                      </a:r>
                    </a:p>
                  </a:txBody>
                  <a:tcPr/>
                </a:tc>
                <a:tc>
                  <a:txBody>
                    <a:bodyPr/>
                    <a:lstStyle/>
                    <a:p>
                      <a:pPr algn="r"/>
                      <a:r>
                        <a:rPr lang="en-IN" dirty="0"/>
                        <a:t>656.82</a:t>
                      </a:r>
                    </a:p>
                  </a:txBody>
                  <a:tcPr/>
                </a:tc>
                <a:tc>
                  <a:txBody>
                    <a:bodyPr/>
                    <a:lstStyle/>
                    <a:p>
                      <a:pPr algn="r"/>
                      <a:r>
                        <a:rPr lang="en-IN" dirty="0"/>
                        <a:t>828.41</a:t>
                      </a:r>
                    </a:p>
                  </a:txBody>
                  <a:tcPr/>
                </a:tc>
                <a:tc>
                  <a:txBody>
                    <a:bodyPr/>
                    <a:lstStyle/>
                    <a:p>
                      <a:pPr algn="r"/>
                      <a:r>
                        <a:rPr lang="en-IN" dirty="0"/>
                        <a:t>1,000.00</a:t>
                      </a:r>
                    </a:p>
                  </a:txBody>
                  <a:tcPr/>
                </a:tc>
                <a:extLst>
                  <a:ext uri="{0D108BD9-81ED-4DB2-BD59-A6C34878D82A}">
                    <a16:rowId xmlns:a16="http://schemas.microsoft.com/office/drawing/2014/main" val="2116528344"/>
                  </a:ext>
                </a:extLst>
              </a:tr>
            </a:tbl>
          </a:graphicData>
        </a:graphic>
      </p:graphicFrame>
      <p:sp>
        <p:nvSpPr>
          <p:cNvPr id="11" name="Slide Number Placeholder 10">
            <a:extLst>
              <a:ext uri="{FF2B5EF4-FFF2-40B4-BE49-F238E27FC236}">
                <a16:creationId xmlns:a16="http://schemas.microsoft.com/office/drawing/2014/main" id="{EE274307-29E3-2C1C-C9DD-24FDD01C51FB}"/>
              </a:ext>
            </a:extLst>
          </p:cNvPr>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10118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E81B-36A7-4FEC-8315-11844223461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D1F3429-4F48-4462-9F38-1560511AA001}"/>
              </a:ext>
            </a:extLst>
          </p:cNvPr>
          <p:cNvSpPr>
            <a:spLocks noGrp="1"/>
          </p:cNvSpPr>
          <p:nvPr>
            <p:ph sz="quarter" idx="11"/>
          </p:nvPr>
        </p:nvSpPr>
        <p:spPr/>
        <p:txBody>
          <a:bodyPr/>
          <a:lstStyle/>
          <a:p>
            <a:r>
              <a:rPr lang="en-US" dirty="0"/>
              <a:t>Bonds can be an important part of portfolios. You will learn: The different types of mutual funds.</a:t>
            </a:r>
          </a:p>
          <a:p>
            <a:pPr marL="402336" indent="-402336">
              <a:buFont typeface="+mj-lt"/>
              <a:buAutoNum type="arabicPeriod"/>
            </a:pPr>
            <a:r>
              <a:rPr lang="en-US" dirty="0"/>
              <a:t>How to calculate bond prices and yields.</a:t>
            </a:r>
          </a:p>
          <a:p>
            <a:pPr marL="402336" indent="-402336">
              <a:buFont typeface="+mj-lt"/>
              <a:buAutoNum type="arabicPeriod"/>
            </a:pPr>
            <a:r>
              <a:rPr lang="en-US" dirty="0"/>
              <a:t>The importance of yield to maturity.</a:t>
            </a:r>
          </a:p>
          <a:p>
            <a:pPr marL="402336" indent="-402336">
              <a:buFont typeface="+mj-lt"/>
              <a:buAutoNum type="arabicPeriod"/>
            </a:pPr>
            <a:r>
              <a:rPr lang="en-US" dirty="0"/>
              <a:t>Interest rate risk and Malkiel’s theorems.</a:t>
            </a:r>
          </a:p>
          <a:p>
            <a:pPr marL="402336" indent="-402336">
              <a:buFont typeface="+mj-lt"/>
              <a:buAutoNum type="arabicPeriod"/>
            </a:pPr>
            <a:r>
              <a:rPr lang="en-US" dirty="0"/>
              <a:t>How to measure the impact of interest rate changes on bond prices.</a:t>
            </a:r>
          </a:p>
        </p:txBody>
      </p:sp>
      <p:sp>
        <p:nvSpPr>
          <p:cNvPr id="6" name="Slide Number Placeholder 5">
            <a:extLst>
              <a:ext uri="{FF2B5EF4-FFF2-40B4-BE49-F238E27FC236}">
                <a16:creationId xmlns:a16="http://schemas.microsoft.com/office/drawing/2014/main" id="{D8119CC5-85E0-4388-AE5E-52C8483084CE}"/>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229943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7E40-C60A-B0E0-E920-C9051A38386E}"/>
              </a:ext>
            </a:extLst>
          </p:cNvPr>
          <p:cNvSpPr>
            <a:spLocks noGrp="1"/>
          </p:cNvSpPr>
          <p:nvPr>
            <p:ph type="title"/>
          </p:nvPr>
        </p:nvSpPr>
        <p:spPr/>
        <p:txBody>
          <a:bodyPr>
            <a:normAutofit/>
          </a:bodyPr>
          <a:lstStyle/>
          <a:p>
            <a:r>
              <a:rPr lang="en-IN" sz="3600" dirty="0"/>
              <a:t>Duration</a:t>
            </a:r>
          </a:p>
        </p:txBody>
      </p:sp>
      <p:sp>
        <p:nvSpPr>
          <p:cNvPr id="3" name="Content Placeholder 2">
            <a:extLst>
              <a:ext uri="{FF2B5EF4-FFF2-40B4-BE49-F238E27FC236}">
                <a16:creationId xmlns:a16="http://schemas.microsoft.com/office/drawing/2014/main" id="{B060473A-AE72-47D6-BCA8-F7DC16A25AF0}"/>
              </a:ext>
            </a:extLst>
          </p:cNvPr>
          <p:cNvSpPr>
            <a:spLocks noGrp="1"/>
          </p:cNvSpPr>
          <p:nvPr>
            <p:ph sz="quarter" idx="11"/>
          </p:nvPr>
        </p:nvSpPr>
        <p:spPr>
          <a:xfrm>
            <a:off x="342900" y="1276709"/>
            <a:ext cx="8458200" cy="1707651"/>
          </a:xfrm>
        </p:spPr>
        <p:txBody>
          <a:bodyPr/>
          <a:lstStyle/>
          <a:p>
            <a:r>
              <a:rPr lang="en-US" sz="2200" dirty="0"/>
              <a:t>Bondholders know that the price of their bonds change when interest rates change. But,</a:t>
            </a:r>
          </a:p>
          <a:p>
            <a:pPr marL="292608" indent="-292608">
              <a:buFont typeface="Arial" panose="020B0604020202020204" pitchFamily="34" charset="0"/>
              <a:buChar char="•"/>
            </a:pPr>
            <a:r>
              <a:rPr lang="en-US" sz="2200" dirty="0"/>
              <a:t>How big is this change?</a:t>
            </a:r>
          </a:p>
          <a:p>
            <a:pPr marL="292608" indent="-292608">
              <a:buFont typeface="Arial" panose="020B0604020202020204" pitchFamily="34" charset="0"/>
              <a:buChar char="•"/>
            </a:pPr>
            <a:r>
              <a:rPr lang="en-US" sz="2200" dirty="0"/>
              <a:t>How is this change in price estimated?</a:t>
            </a:r>
            <a:endParaRPr lang="en-IN" sz="2200" dirty="0"/>
          </a:p>
        </p:txBody>
      </p:sp>
      <p:sp>
        <p:nvSpPr>
          <p:cNvPr id="4" name="Content Placeholder 3">
            <a:extLst>
              <a:ext uri="{FF2B5EF4-FFF2-40B4-BE49-F238E27FC236}">
                <a16:creationId xmlns:a16="http://schemas.microsoft.com/office/drawing/2014/main" id="{C2BD1865-2213-E58A-8D73-73B5B73F1564}"/>
              </a:ext>
            </a:extLst>
          </p:cNvPr>
          <p:cNvSpPr>
            <a:spLocks noGrp="1"/>
          </p:cNvSpPr>
          <p:nvPr>
            <p:ph sz="quarter" idx="14"/>
          </p:nvPr>
        </p:nvSpPr>
        <p:spPr>
          <a:xfrm>
            <a:off x="342900" y="3083065"/>
            <a:ext cx="8458200" cy="1117146"/>
          </a:xfrm>
        </p:spPr>
        <p:txBody>
          <a:bodyPr/>
          <a:lstStyle/>
          <a:p>
            <a:r>
              <a:rPr lang="en-US" sz="2200" b="1" dirty="0">
                <a:solidFill>
                  <a:srgbClr val="002060"/>
                </a:solidFill>
              </a:rPr>
              <a:t>Macaulay Duration</a:t>
            </a:r>
            <a:r>
              <a:rPr lang="en-US" sz="2200" dirty="0"/>
              <a:t>, or </a:t>
            </a:r>
            <a:r>
              <a:rPr lang="en-US" sz="2200" b="1" dirty="0">
                <a:solidFill>
                  <a:srgbClr val="002060"/>
                </a:solidFill>
              </a:rPr>
              <a:t>Duration</a:t>
            </a:r>
            <a:r>
              <a:rPr lang="en-US" sz="2200" dirty="0"/>
              <a:t>, is a way for bondholders to measure the sensitivity of a bond price to changes in bond yields. That is, given a starting Y</a:t>
            </a:r>
            <a:r>
              <a:rPr lang="en-US" sz="100" dirty="0"/>
              <a:t> </a:t>
            </a:r>
            <a:r>
              <a:rPr lang="en-US" sz="2200" dirty="0"/>
              <a:t>T</a:t>
            </a:r>
            <a:r>
              <a:rPr lang="en-US" sz="100" dirty="0"/>
              <a:t> </a:t>
            </a:r>
            <a:r>
              <a:rPr lang="en-US" sz="2200" dirty="0"/>
              <a:t>M and a change in Y</a:t>
            </a:r>
            <a:r>
              <a:rPr lang="en-US" sz="100" dirty="0"/>
              <a:t> </a:t>
            </a:r>
            <a:r>
              <a:rPr lang="en-US" sz="2200" dirty="0"/>
              <a:t>T</a:t>
            </a:r>
            <a:r>
              <a:rPr lang="en-US" sz="100" dirty="0"/>
              <a:t> </a:t>
            </a:r>
            <a:r>
              <a:rPr lang="en-US" sz="2200" dirty="0"/>
              <a:t>M:</a:t>
            </a:r>
            <a:endParaRPr lang="en-IN" sz="2200" dirty="0"/>
          </a:p>
        </p:txBody>
      </p:sp>
      <p:graphicFrame>
        <p:nvGraphicFramePr>
          <p:cNvPr id="9" name="Object 8">
            <a:extLst>
              <a:ext uri="{FF2B5EF4-FFF2-40B4-BE49-F238E27FC236}">
                <a16:creationId xmlns:a16="http://schemas.microsoft.com/office/drawing/2014/main" id="{52B4E0A4-8B30-A085-BBE3-92FB0FB2642C}"/>
              </a:ext>
            </a:extLst>
          </p:cNvPr>
          <p:cNvGraphicFramePr>
            <a:graphicFrameLocks noChangeAspect="1"/>
          </p:cNvGraphicFramePr>
          <p:nvPr>
            <p:extLst>
              <p:ext uri="{D42A27DB-BD31-4B8C-83A1-F6EECF244321}">
                <p14:modId xmlns:p14="http://schemas.microsoft.com/office/powerpoint/2010/main" val="3192040093"/>
              </p:ext>
            </p:extLst>
          </p:nvPr>
        </p:nvGraphicFramePr>
        <p:xfrm>
          <a:off x="800314" y="4355960"/>
          <a:ext cx="6896100" cy="762000"/>
        </p:xfrm>
        <a:graphic>
          <a:graphicData uri="http://schemas.openxmlformats.org/presentationml/2006/ole">
            <mc:AlternateContent xmlns:mc="http://schemas.openxmlformats.org/markup-compatibility/2006">
              <mc:Choice xmlns:v="urn:schemas-microsoft-com:vml" Requires="v">
                <p:oleObj spid="_x0000_s7178" name="Equation" r:id="rId3" imgW="6895800" imgH="761760" progId="Equation.DSMT4">
                  <p:embed/>
                </p:oleObj>
              </mc:Choice>
              <mc:Fallback>
                <p:oleObj name="Equation" r:id="rId3" imgW="6895800" imgH="761760" progId="Equation.DSMT4">
                  <p:embed/>
                  <p:pic>
                    <p:nvPicPr>
                      <p:cNvPr id="0" name=""/>
                      <p:cNvPicPr/>
                      <p:nvPr/>
                    </p:nvPicPr>
                    <p:blipFill>
                      <a:blip r:embed="rId4"/>
                      <a:stretch>
                        <a:fillRect/>
                      </a:stretch>
                    </p:blipFill>
                    <p:spPr>
                      <a:xfrm>
                        <a:off x="800314" y="4355960"/>
                        <a:ext cx="6896100" cy="7620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F837445-065B-E104-3656-7D4B776AB390}"/>
              </a:ext>
            </a:extLst>
          </p:cNvPr>
          <p:cNvSpPr>
            <a:spLocks noGrp="1"/>
          </p:cNvSpPr>
          <p:nvPr>
            <p:ph sz="quarter" idx="15"/>
          </p:nvPr>
        </p:nvSpPr>
        <p:spPr>
          <a:xfrm>
            <a:off x="342900" y="5307103"/>
            <a:ext cx="8458200" cy="1099460"/>
          </a:xfrm>
        </p:spPr>
        <p:txBody>
          <a:bodyPr/>
          <a:lstStyle/>
          <a:p>
            <a:r>
              <a:rPr lang="en-US" sz="2200" b="1" i="1" dirty="0"/>
              <a:t>Two bonds with the same duration, </a:t>
            </a:r>
            <a:r>
              <a:rPr lang="en-US" sz="2200" i="1" dirty="0"/>
              <a:t>but not necessarily the same maturity</a:t>
            </a:r>
            <a:r>
              <a:rPr lang="en-US" sz="2200" b="1" i="1" dirty="0"/>
              <a:t>, will have approximately the same price sensitivity to a (small) change in bond yields.</a:t>
            </a:r>
            <a:endParaRPr lang="en-IN" sz="2200" b="1" i="1" dirty="0"/>
          </a:p>
        </p:txBody>
      </p:sp>
      <p:sp>
        <p:nvSpPr>
          <p:cNvPr id="7" name="Slide Number Placeholder 6">
            <a:extLst>
              <a:ext uri="{FF2B5EF4-FFF2-40B4-BE49-F238E27FC236}">
                <a16:creationId xmlns:a16="http://schemas.microsoft.com/office/drawing/2014/main" id="{0A040EF1-D82E-D2CC-FCEE-6D28BF79774C}"/>
              </a:ext>
            </a:extLst>
          </p:cNvPr>
          <p:cNvSpPr>
            <a:spLocks noGrp="1"/>
          </p:cNvSpPr>
          <p:nvPr>
            <p:ph type="sldNum" sz="quarter" idx="10"/>
          </p:nvPr>
        </p:nvSpPr>
        <p:spPr/>
        <p:txBody>
          <a:bodyPr/>
          <a:lstStyle/>
          <a:p>
            <a:fld id="{68151E55-6873-49E2-B8D5-2F265E6F1973}" type="slidenum">
              <a:rPr lang="en-US" smtClean="0"/>
              <a:t>30</a:t>
            </a:fld>
            <a:endParaRPr lang="en-US"/>
          </a:p>
        </p:txBody>
      </p:sp>
    </p:spTree>
    <p:extLst>
      <p:ext uri="{BB962C8B-B14F-4D97-AF65-F5344CB8AC3E}">
        <p14:creationId xmlns:p14="http://schemas.microsoft.com/office/powerpoint/2010/main" val="1480333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9363-6138-E76A-7A81-F565ED61D1D1}"/>
              </a:ext>
            </a:extLst>
          </p:cNvPr>
          <p:cNvSpPr>
            <a:spLocks noGrp="1"/>
          </p:cNvSpPr>
          <p:nvPr>
            <p:ph type="title"/>
          </p:nvPr>
        </p:nvSpPr>
        <p:spPr/>
        <p:txBody>
          <a:bodyPr>
            <a:normAutofit/>
          </a:bodyPr>
          <a:lstStyle/>
          <a:p>
            <a:r>
              <a:rPr lang="en-IN" sz="3600" dirty="0"/>
              <a:t>Example: Using Duration</a:t>
            </a:r>
          </a:p>
        </p:txBody>
      </p:sp>
      <p:sp>
        <p:nvSpPr>
          <p:cNvPr id="3" name="Content Placeholder 2">
            <a:extLst>
              <a:ext uri="{FF2B5EF4-FFF2-40B4-BE49-F238E27FC236}">
                <a16:creationId xmlns:a16="http://schemas.microsoft.com/office/drawing/2014/main" id="{0191040E-7241-E32A-525B-B708154B5AAA}"/>
              </a:ext>
            </a:extLst>
          </p:cNvPr>
          <p:cNvSpPr>
            <a:spLocks noGrp="1"/>
          </p:cNvSpPr>
          <p:nvPr>
            <p:ph sz="quarter" idx="11"/>
          </p:nvPr>
        </p:nvSpPr>
        <p:spPr>
          <a:xfrm>
            <a:off x="342900" y="1276709"/>
            <a:ext cx="8458200" cy="1747845"/>
          </a:xfrm>
        </p:spPr>
        <p:txBody>
          <a:bodyPr/>
          <a:lstStyle/>
          <a:p>
            <a:pPr marL="292608" indent="-292608">
              <a:buFont typeface="Arial" panose="020B0604020202020204" pitchFamily="34" charset="0"/>
              <a:buChar char="•"/>
            </a:pPr>
            <a:r>
              <a:rPr lang="en-US" dirty="0"/>
              <a:t>Example: Suppose a bond has a </a:t>
            </a:r>
            <a:r>
              <a:rPr lang="en-US" b="1" dirty="0">
                <a:solidFill>
                  <a:srgbClr val="002060"/>
                </a:solidFill>
              </a:rPr>
              <a:t>Macaulay Duration</a:t>
            </a:r>
            <a:r>
              <a:rPr lang="en-US" dirty="0"/>
              <a:t> of 11 years and a current yield to maturity of 8%.</a:t>
            </a:r>
          </a:p>
          <a:p>
            <a:pPr marL="292608" indent="-292608">
              <a:buFont typeface="Arial" panose="020B0604020202020204" pitchFamily="34" charset="0"/>
              <a:buChar char="•"/>
            </a:pPr>
            <a:r>
              <a:rPr lang="en-US" dirty="0"/>
              <a:t>If the yield to maturity increases to 8.50%, what is the resulting percentage change in the price of the bond?</a:t>
            </a:r>
            <a:endParaRPr lang="en-IN" dirty="0"/>
          </a:p>
        </p:txBody>
      </p:sp>
      <p:graphicFrame>
        <p:nvGraphicFramePr>
          <p:cNvPr id="8" name="Object 7">
            <a:extLst>
              <a:ext uri="{FF2B5EF4-FFF2-40B4-BE49-F238E27FC236}">
                <a16:creationId xmlns:a16="http://schemas.microsoft.com/office/drawing/2014/main" id="{4FDF8E6D-63FD-D8EF-42AF-7624C179C514}"/>
              </a:ext>
            </a:extLst>
          </p:cNvPr>
          <p:cNvGraphicFramePr>
            <a:graphicFrameLocks noChangeAspect="1"/>
          </p:cNvGraphicFramePr>
          <p:nvPr>
            <p:extLst>
              <p:ext uri="{D42A27DB-BD31-4B8C-83A1-F6EECF244321}">
                <p14:modId xmlns:p14="http://schemas.microsoft.com/office/powerpoint/2010/main" val="1975717947"/>
              </p:ext>
            </p:extLst>
          </p:nvPr>
        </p:nvGraphicFramePr>
        <p:xfrm>
          <a:off x="800100" y="3235634"/>
          <a:ext cx="6654800" cy="939800"/>
        </p:xfrm>
        <a:graphic>
          <a:graphicData uri="http://schemas.openxmlformats.org/presentationml/2006/ole">
            <mc:AlternateContent xmlns:mc="http://schemas.openxmlformats.org/markup-compatibility/2006">
              <mc:Choice xmlns:v="urn:schemas-microsoft-com:vml" Requires="v">
                <p:oleObj spid="_x0000_s8210" name="Equation" r:id="rId3" imgW="6654600" imgH="939600" progId="Equation.DSMT4">
                  <p:embed/>
                </p:oleObj>
              </mc:Choice>
              <mc:Fallback>
                <p:oleObj name="Equation" r:id="rId3" imgW="6654600" imgH="939600" progId="Equation.DSMT4">
                  <p:embed/>
                  <p:pic>
                    <p:nvPicPr>
                      <p:cNvPr id="0" name=""/>
                      <p:cNvPicPr/>
                      <p:nvPr/>
                    </p:nvPicPr>
                    <p:blipFill>
                      <a:blip r:embed="rId4"/>
                      <a:stretch>
                        <a:fillRect/>
                      </a:stretch>
                    </p:blipFill>
                    <p:spPr>
                      <a:xfrm>
                        <a:off x="800100" y="3235634"/>
                        <a:ext cx="6654800" cy="9398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84B2A3F-5704-6A52-DF5F-6386368AC100}"/>
              </a:ext>
            </a:extLst>
          </p:cNvPr>
          <p:cNvGraphicFramePr>
            <a:graphicFrameLocks noChangeAspect="1"/>
          </p:cNvGraphicFramePr>
          <p:nvPr>
            <p:extLst>
              <p:ext uri="{D42A27DB-BD31-4B8C-83A1-F6EECF244321}">
                <p14:modId xmlns:p14="http://schemas.microsoft.com/office/powerpoint/2010/main" val="2265754011"/>
              </p:ext>
            </p:extLst>
          </p:nvPr>
        </p:nvGraphicFramePr>
        <p:xfrm>
          <a:off x="4487130" y="4481848"/>
          <a:ext cx="1295400" cy="279400"/>
        </p:xfrm>
        <a:graphic>
          <a:graphicData uri="http://schemas.openxmlformats.org/presentationml/2006/ole">
            <mc:AlternateContent xmlns:mc="http://schemas.openxmlformats.org/markup-compatibility/2006">
              <mc:Choice xmlns:v="urn:schemas-microsoft-com:vml" Requires="v">
                <p:oleObj spid="_x0000_s8211" name="Equation" r:id="rId5" imgW="1295280" imgH="279360" progId="Equation.DSMT4">
                  <p:embed/>
                </p:oleObj>
              </mc:Choice>
              <mc:Fallback>
                <p:oleObj name="Equation" r:id="rId5" imgW="1295280" imgH="279360" progId="Equation.DSMT4">
                  <p:embed/>
                  <p:pic>
                    <p:nvPicPr>
                      <p:cNvPr id="0" name=""/>
                      <p:cNvPicPr/>
                      <p:nvPr/>
                    </p:nvPicPr>
                    <p:blipFill>
                      <a:blip r:embed="rId6"/>
                      <a:stretch>
                        <a:fillRect/>
                      </a:stretch>
                    </p:blipFill>
                    <p:spPr>
                      <a:xfrm>
                        <a:off x="4487130" y="4481848"/>
                        <a:ext cx="1295400" cy="279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52BF658-A432-72DC-954E-CD3BF20A499F}"/>
              </a:ext>
            </a:extLst>
          </p:cNvPr>
          <p:cNvSpPr>
            <a:spLocks noGrp="1"/>
          </p:cNvSpPr>
          <p:nvPr>
            <p:ph sz="quarter" idx="14"/>
          </p:nvPr>
        </p:nvSpPr>
        <p:spPr>
          <a:xfrm>
            <a:off x="342900" y="5135396"/>
            <a:ext cx="8458200" cy="509954"/>
          </a:xfrm>
        </p:spPr>
        <p:txBody>
          <a:bodyPr/>
          <a:lstStyle/>
          <a:p>
            <a:r>
              <a:rPr lang="en-US" b="1" dirty="0">
                <a:solidFill>
                  <a:srgbClr val="A9131A"/>
                </a:solidFill>
              </a:rPr>
              <a:t>Note that the starting Y</a:t>
            </a:r>
            <a:r>
              <a:rPr lang="en-US" sz="100" b="1" dirty="0">
                <a:solidFill>
                  <a:srgbClr val="A9131A"/>
                </a:solidFill>
              </a:rPr>
              <a:t> </a:t>
            </a:r>
            <a:r>
              <a:rPr lang="en-US" b="1" dirty="0">
                <a:solidFill>
                  <a:srgbClr val="A9131A"/>
                </a:solidFill>
              </a:rPr>
              <a:t>T</a:t>
            </a:r>
            <a:r>
              <a:rPr lang="en-US" sz="100" b="1" dirty="0">
                <a:solidFill>
                  <a:srgbClr val="A9131A"/>
                </a:solidFill>
              </a:rPr>
              <a:t> </a:t>
            </a:r>
            <a:r>
              <a:rPr lang="en-US" b="1" dirty="0">
                <a:solidFill>
                  <a:srgbClr val="A9131A"/>
                </a:solidFill>
              </a:rPr>
              <a:t>M appears in the denominator.</a:t>
            </a:r>
            <a:endParaRPr lang="en-IN" b="1" dirty="0">
              <a:solidFill>
                <a:srgbClr val="A9131A"/>
              </a:solidFill>
            </a:endParaRPr>
          </a:p>
        </p:txBody>
      </p:sp>
      <p:sp>
        <p:nvSpPr>
          <p:cNvPr id="7" name="Slide Number Placeholder 6">
            <a:extLst>
              <a:ext uri="{FF2B5EF4-FFF2-40B4-BE49-F238E27FC236}">
                <a16:creationId xmlns:a16="http://schemas.microsoft.com/office/drawing/2014/main" id="{9482461D-6B8E-8ED9-7018-1EC8BD307E48}"/>
              </a:ext>
            </a:extLst>
          </p:cNvPr>
          <p:cNvSpPr>
            <a:spLocks noGrp="1"/>
          </p:cNvSpPr>
          <p:nvPr>
            <p:ph type="sldNum" sz="quarter" idx="10"/>
          </p:nvPr>
        </p:nvSpPr>
        <p:spPr/>
        <p:txBody>
          <a:bodyPr/>
          <a:lstStyle/>
          <a:p>
            <a:fld id="{68151E55-6873-49E2-B8D5-2F265E6F1973}" type="slidenum">
              <a:rPr lang="en-US" smtClean="0"/>
              <a:t>31</a:t>
            </a:fld>
            <a:endParaRPr lang="en-US"/>
          </a:p>
        </p:txBody>
      </p:sp>
    </p:spTree>
    <p:extLst>
      <p:ext uri="{BB962C8B-B14F-4D97-AF65-F5344CB8AC3E}">
        <p14:creationId xmlns:p14="http://schemas.microsoft.com/office/powerpoint/2010/main" val="740612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ED04-73C5-814E-4B68-BC4BAADB9298}"/>
              </a:ext>
            </a:extLst>
          </p:cNvPr>
          <p:cNvSpPr>
            <a:spLocks noGrp="1"/>
          </p:cNvSpPr>
          <p:nvPr>
            <p:ph type="title"/>
          </p:nvPr>
        </p:nvSpPr>
        <p:spPr/>
        <p:txBody>
          <a:bodyPr>
            <a:normAutofit/>
          </a:bodyPr>
          <a:lstStyle/>
          <a:p>
            <a:r>
              <a:rPr lang="en-IN" sz="3600" dirty="0"/>
              <a:t>Modified Duration</a:t>
            </a:r>
          </a:p>
        </p:txBody>
      </p:sp>
      <p:sp>
        <p:nvSpPr>
          <p:cNvPr id="3" name="Content Placeholder 2">
            <a:extLst>
              <a:ext uri="{FF2B5EF4-FFF2-40B4-BE49-F238E27FC236}">
                <a16:creationId xmlns:a16="http://schemas.microsoft.com/office/drawing/2014/main" id="{4173D1B9-BB9A-6DCE-C238-7D4477C0BE6B}"/>
              </a:ext>
            </a:extLst>
          </p:cNvPr>
          <p:cNvSpPr>
            <a:spLocks noGrp="1"/>
          </p:cNvSpPr>
          <p:nvPr>
            <p:ph sz="quarter" idx="11"/>
          </p:nvPr>
        </p:nvSpPr>
        <p:spPr>
          <a:xfrm>
            <a:off x="342900" y="1276709"/>
            <a:ext cx="8458200" cy="843493"/>
          </a:xfrm>
        </p:spPr>
        <p:txBody>
          <a:bodyPr/>
          <a:lstStyle/>
          <a:p>
            <a:pPr marL="292608" indent="-292608">
              <a:buFont typeface="Arial" panose="020B0604020202020204" pitchFamily="34" charset="0"/>
              <a:buChar char="•"/>
            </a:pPr>
            <a:r>
              <a:rPr lang="en-US" dirty="0"/>
              <a:t>Some analysts prefer to use a variation of </a:t>
            </a:r>
            <a:r>
              <a:rPr lang="en-US" b="1" dirty="0">
                <a:solidFill>
                  <a:srgbClr val="002060"/>
                </a:solidFill>
              </a:rPr>
              <a:t>Macaulay’s Duration</a:t>
            </a:r>
            <a:r>
              <a:rPr lang="en-US" dirty="0"/>
              <a:t>, known as </a:t>
            </a:r>
            <a:r>
              <a:rPr lang="en-US" b="1" dirty="0">
                <a:solidFill>
                  <a:srgbClr val="A9131A"/>
                </a:solidFill>
              </a:rPr>
              <a:t>Modified Duration</a:t>
            </a:r>
            <a:r>
              <a:rPr lang="en-US" dirty="0"/>
              <a:t>.</a:t>
            </a:r>
            <a:endParaRPr lang="en-IN" dirty="0"/>
          </a:p>
        </p:txBody>
      </p:sp>
      <p:graphicFrame>
        <p:nvGraphicFramePr>
          <p:cNvPr id="9" name="Object 8">
            <a:extLst>
              <a:ext uri="{FF2B5EF4-FFF2-40B4-BE49-F238E27FC236}">
                <a16:creationId xmlns:a16="http://schemas.microsoft.com/office/drawing/2014/main" id="{ED1F2721-70E9-ED63-A1F3-C0E49C9F619E}"/>
              </a:ext>
            </a:extLst>
          </p:cNvPr>
          <p:cNvGraphicFramePr>
            <a:graphicFrameLocks noChangeAspect="1"/>
          </p:cNvGraphicFramePr>
          <p:nvPr>
            <p:extLst>
              <p:ext uri="{D42A27DB-BD31-4B8C-83A1-F6EECF244321}">
                <p14:modId xmlns:p14="http://schemas.microsoft.com/office/powerpoint/2010/main" val="1695045163"/>
              </p:ext>
            </p:extLst>
          </p:nvPr>
        </p:nvGraphicFramePr>
        <p:xfrm>
          <a:off x="1562100" y="2301190"/>
          <a:ext cx="5130800" cy="838200"/>
        </p:xfrm>
        <a:graphic>
          <a:graphicData uri="http://schemas.openxmlformats.org/presentationml/2006/ole">
            <mc:AlternateContent xmlns:mc="http://schemas.openxmlformats.org/markup-compatibility/2006">
              <mc:Choice xmlns:v="urn:schemas-microsoft-com:vml" Requires="v">
                <p:oleObj spid="_x0000_s9234" name="Equation" r:id="rId3" imgW="5130720" imgH="838080" progId="Equation.DSMT4">
                  <p:embed/>
                </p:oleObj>
              </mc:Choice>
              <mc:Fallback>
                <p:oleObj name="Equation" r:id="rId3" imgW="5130720" imgH="838080" progId="Equation.DSMT4">
                  <p:embed/>
                  <p:pic>
                    <p:nvPicPr>
                      <p:cNvPr id="0" name=""/>
                      <p:cNvPicPr/>
                      <p:nvPr/>
                    </p:nvPicPr>
                    <p:blipFill>
                      <a:blip r:embed="rId4"/>
                      <a:stretch>
                        <a:fillRect/>
                      </a:stretch>
                    </p:blipFill>
                    <p:spPr>
                      <a:xfrm>
                        <a:off x="1562100" y="2301190"/>
                        <a:ext cx="5130800" cy="838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1FC2B9D-7BBB-70FB-6C1B-3DB32DCDB605}"/>
              </a:ext>
            </a:extLst>
          </p:cNvPr>
          <p:cNvSpPr>
            <a:spLocks noGrp="1"/>
          </p:cNvSpPr>
          <p:nvPr>
            <p:ph sz="quarter" idx="14"/>
          </p:nvPr>
        </p:nvSpPr>
        <p:spPr>
          <a:xfrm>
            <a:off x="342900" y="3543300"/>
            <a:ext cx="8458200" cy="841701"/>
          </a:xfrm>
        </p:spPr>
        <p:txBody>
          <a:bodyPr/>
          <a:lstStyle/>
          <a:p>
            <a:pPr marL="292608" indent="-292608">
              <a:buFont typeface="Arial" panose="020B0604020202020204" pitchFamily="34" charset="0"/>
              <a:buChar char="•"/>
            </a:pPr>
            <a:r>
              <a:rPr lang="en-US" dirty="0"/>
              <a:t>The relationship between percentage changes in bond prices and changes in bond yields is approximately:</a:t>
            </a:r>
            <a:endParaRPr lang="en-IN" dirty="0"/>
          </a:p>
        </p:txBody>
      </p:sp>
      <p:graphicFrame>
        <p:nvGraphicFramePr>
          <p:cNvPr id="10" name="Object 9">
            <a:extLst>
              <a:ext uri="{FF2B5EF4-FFF2-40B4-BE49-F238E27FC236}">
                <a16:creationId xmlns:a16="http://schemas.microsoft.com/office/drawing/2014/main" id="{2E98C9B2-FD03-C89C-2A23-82A34D94C783}"/>
              </a:ext>
            </a:extLst>
          </p:cNvPr>
          <p:cNvGraphicFramePr>
            <a:graphicFrameLocks noChangeAspect="1"/>
          </p:cNvGraphicFramePr>
          <p:nvPr>
            <p:extLst>
              <p:ext uri="{D42A27DB-BD31-4B8C-83A1-F6EECF244321}">
                <p14:modId xmlns:p14="http://schemas.microsoft.com/office/powerpoint/2010/main" val="2661620231"/>
              </p:ext>
            </p:extLst>
          </p:nvPr>
        </p:nvGraphicFramePr>
        <p:xfrm>
          <a:off x="469900" y="5014916"/>
          <a:ext cx="8331200" cy="342900"/>
        </p:xfrm>
        <a:graphic>
          <a:graphicData uri="http://schemas.openxmlformats.org/presentationml/2006/ole">
            <mc:AlternateContent xmlns:mc="http://schemas.openxmlformats.org/markup-compatibility/2006">
              <mc:Choice xmlns:v="urn:schemas-microsoft-com:vml" Requires="v">
                <p:oleObj spid="_x0000_s9235" name="Equation" r:id="rId5" imgW="8331120" imgH="342720" progId="Equation.DSMT4">
                  <p:embed/>
                </p:oleObj>
              </mc:Choice>
              <mc:Fallback>
                <p:oleObj name="Equation" r:id="rId5" imgW="8331120" imgH="342720" progId="Equation.DSMT4">
                  <p:embed/>
                  <p:pic>
                    <p:nvPicPr>
                      <p:cNvPr id="0" name=""/>
                      <p:cNvPicPr/>
                      <p:nvPr/>
                    </p:nvPicPr>
                    <p:blipFill>
                      <a:blip r:embed="rId6"/>
                      <a:stretch>
                        <a:fillRect/>
                      </a:stretch>
                    </p:blipFill>
                    <p:spPr>
                      <a:xfrm>
                        <a:off x="469900" y="5014916"/>
                        <a:ext cx="8331200" cy="3429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60CE7249-00BF-053F-F021-C7D224E83740}"/>
              </a:ext>
            </a:extLst>
          </p:cNvPr>
          <p:cNvSpPr>
            <a:spLocks noGrp="1"/>
          </p:cNvSpPr>
          <p:nvPr>
            <p:ph type="sldNum" sz="quarter" idx="10"/>
          </p:nvPr>
        </p:nvSpPr>
        <p:spPr/>
        <p:txBody>
          <a:bodyPr/>
          <a:lstStyle/>
          <a:p>
            <a:fld id="{68151E55-6873-49E2-B8D5-2F265E6F1973}" type="slidenum">
              <a:rPr lang="en-US" smtClean="0"/>
              <a:t>32</a:t>
            </a:fld>
            <a:endParaRPr lang="en-US"/>
          </a:p>
        </p:txBody>
      </p:sp>
    </p:spTree>
    <p:extLst>
      <p:ext uri="{BB962C8B-B14F-4D97-AF65-F5344CB8AC3E}">
        <p14:creationId xmlns:p14="http://schemas.microsoft.com/office/powerpoint/2010/main" val="3373503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A977-10B4-906D-A2B7-439EF055D7BE}"/>
              </a:ext>
            </a:extLst>
          </p:cNvPr>
          <p:cNvSpPr>
            <a:spLocks noGrp="1"/>
          </p:cNvSpPr>
          <p:nvPr>
            <p:ph type="title"/>
          </p:nvPr>
        </p:nvSpPr>
        <p:spPr/>
        <p:txBody>
          <a:bodyPr/>
          <a:lstStyle/>
          <a:p>
            <a:r>
              <a:rPr lang="en-IN" dirty="0"/>
              <a:t>Calculating Macaulay’s Duration,2.</a:t>
            </a:r>
          </a:p>
        </p:txBody>
      </p:sp>
      <p:sp>
        <p:nvSpPr>
          <p:cNvPr id="3" name="Content Placeholder 2">
            <a:extLst>
              <a:ext uri="{FF2B5EF4-FFF2-40B4-BE49-F238E27FC236}">
                <a16:creationId xmlns:a16="http://schemas.microsoft.com/office/drawing/2014/main" id="{43C58BEA-DD9A-3FEB-E225-B67843EE9AF4}"/>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002060"/>
                </a:solidFill>
              </a:rPr>
              <a:t>Macaulay’s Duration</a:t>
            </a:r>
            <a:r>
              <a:rPr lang="en-US" dirty="0"/>
              <a:t> values are stated in years and are often described as a bond’s </a:t>
            </a:r>
            <a:r>
              <a:rPr lang="en-US" b="1" dirty="0">
                <a:solidFill>
                  <a:srgbClr val="002060"/>
                </a:solidFill>
              </a:rPr>
              <a:t>effective maturity</a:t>
            </a:r>
            <a:r>
              <a:rPr lang="en-US" dirty="0"/>
              <a:t>.</a:t>
            </a:r>
          </a:p>
          <a:p>
            <a:pPr marL="292608" indent="-292608">
              <a:buFont typeface="Arial" panose="020B0604020202020204" pitchFamily="34" charset="0"/>
              <a:buChar char="•"/>
            </a:pPr>
            <a:r>
              <a:rPr lang="en-US" i="1" dirty="0"/>
              <a:t>For a</a:t>
            </a:r>
            <a:r>
              <a:rPr lang="en-US" dirty="0"/>
              <a:t> </a:t>
            </a:r>
            <a:r>
              <a:rPr lang="en-US" b="1" dirty="0">
                <a:solidFill>
                  <a:srgbClr val="A9131A"/>
                </a:solidFill>
              </a:rPr>
              <a:t>zero-coupon bond</a:t>
            </a:r>
            <a:r>
              <a:rPr lang="en-US" dirty="0"/>
              <a:t>, duration = maturity.</a:t>
            </a:r>
          </a:p>
          <a:p>
            <a:pPr marL="292608" indent="-292608">
              <a:buFont typeface="Arial" panose="020B0604020202020204" pitchFamily="34" charset="0"/>
              <a:buChar char="•"/>
            </a:pPr>
            <a:r>
              <a:rPr lang="en-US" i="1" dirty="0"/>
              <a:t>For a</a:t>
            </a:r>
            <a:r>
              <a:rPr lang="en-US" dirty="0"/>
              <a:t> </a:t>
            </a:r>
            <a:r>
              <a:rPr lang="en-US" b="1" dirty="0"/>
              <a:t>coupon bond</a:t>
            </a:r>
            <a:r>
              <a:rPr lang="en-US" dirty="0"/>
              <a:t>, duration = a weighted average of individual maturities of all the bond’s separate cash flows, where the weights are proportionate to the present values of each cash flow.</a:t>
            </a:r>
            <a:endParaRPr lang="en-IN" dirty="0"/>
          </a:p>
        </p:txBody>
      </p:sp>
      <p:sp>
        <p:nvSpPr>
          <p:cNvPr id="6" name="Slide Number Placeholder 5">
            <a:extLst>
              <a:ext uri="{FF2B5EF4-FFF2-40B4-BE49-F238E27FC236}">
                <a16:creationId xmlns:a16="http://schemas.microsoft.com/office/drawing/2014/main" id="{214A6ACF-0A3C-DFCA-D05C-9114F8289B94}"/>
              </a:ext>
            </a:extLst>
          </p:cNvPr>
          <p:cNvSpPr>
            <a:spLocks noGrp="1"/>
          </p:cNvSpPr>
          <p:nvPr>
            <p:ph type="sldNum" sz="quarter" idx="4"/>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2797104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D7FC-5EFD-A512-87CA-0F3F46C52EE2}"/>
              </a:ext>
            </a:extLst>
          </p:cNvPr>
          <p:cNvSpPr>
            <a:spLocks noGrp="1"/>
          </p:cNvSpPr>
          <p:nvPr>
            <p:ph type="title"/>
          </p:nvPr>
        </p:nvSpPr>
        <p:spPr/>
        <p:txBody>
          <a:bodyPr>
            <a:noAutofit/>
          </a:bodyPr>
          <a:lstStyle/>
          <a:p>
            <a:r>
              <a:rPr lang="en-US" sz="3200" dirty="0"/>
              <a:t>Calculating Macaulay’s Duration for Par Bonds</a:t>
            </a:r>
            <a:endParaRPr lang="en-IN" sz="3200" dirty="0"/>
          </a:p>
        </p:txBody>
      </p:sp>
      <p:sp>
        <p:nvSpPr>
          <p:cNvPr id="3" name="Content Placeholder 2">
            <a:extLst>
              <a:ext uri="{FF2B5EF4-FFF2-40B4-BE49-F238E27FC236}">
                <a16:creationId xmlns:a16="http://schemas.microsoft.com/office/drawing/2014/main" id="{31D9B13D-151A-B212-5473-ACEFE22FC27A}"/>
              </a:ext>
            </a:extLst>
          </p:cNvPr>
          <p:cNvSpPr>
            <a:spLocks noGrp="1"/>
          </p:cNvSpPr>
          <p:nvPr>
            <p:ph sz="quarter" idx="11"/>
          </p:nvPr>
        </p:nvSpPr>
        <p:spPr>
          <a:xfrm>
            <a:off x="342900" y="1276710"/>
            <a:ext cx="8458200" cy="471704"/>
          </a:xfrm>
        </p:spPr>
        <p:txBody>
          <a:bodyPr/>
          <a:lstStyle/>
          <a:p>
            <a:pPr marL="292608" indent="-292608">
              <a:buFont typeface="Arial" panose="020B0604020202020204" pitchFamily="34" charset="0"/>
              <a:buChar char="•"/>
            </a:pPr>
            <a:r>
              <a:rPr lang="en-US" dirty="0"/>
              <a:t>If a bond is selling for par value, the duration formula is:</a:t>
            </a:r>
            <a:endParaRPr lang="en-IN" dirty="0"/>
          </a:p>
        </p:txBody>
      </p:sp>
      <p:graphicFrame>
        <p:nvGraphicFramePr>
          <p:cNvPr id="9" name="Object 8">
            <a:extLst>
              <a:ext uri="{FF2B5EF4-FFF2-40B4-BE49-F238E27FC236}">
                <a16:creationId xmlns:a16="http://schemas.microsoft.com/office/drawing/2014/main" id="{BDD9731D-4817-0161-CB42-899C4D618CC7}"/>
              </a:ext>
            </a:extLst>
          </p:cNvPr>
          <p:cNvGraphicFramePr>
            <a:graphicFrameLocks noChangeAspect="1"/>
          </p:cNvGraphicFramePr>
          <p:nvPr>
            <p:extLst>
              <p:ext uri="{D42A27DB-BD31-4B8C-83A1-F6EECF244321}">
                <p14:modId xmlns:p14="http://schemas.microsoft.com/office/powerpoint/2010/main" val="461973714"/>
              </p:ext>
            </p:extLst>
          </p:nvPr>
        </p:nvGraphicFramePr>
        <p:xfrm>
          <a:off x="777875" y="1865313"/>
          <a:ext cx="7823200" cy="1041400"/>
        </p:xfrm>
        <a:graphic>
          <a:graphicData uri="http://schemas.openxmlformats.org/presentationml/2006/ole">
            <mc:AlternateContent xmlns:mc="http://schemas.openxmlformats.org/markup-compatibility/2006">
              <mc:Choice xmlns:v="urn:schemas-microsoft-com:vml" Requires="v">
                <p:oleObj spid="_x0000_s10258" name="Equation" r:id="rId3" imgW="7823160" imgH="1041120" progId="Equation.DSMT4">
                  <p:embed/>
                </p:oleObj>
              </mc:Choice>
              <mc:Fallback>
                <p:oleObj name="Equation" r:id="rId3" imgW="7823160" imgH="1041120" progId="Equation.DSMT4">
                  <p:embed/>
                  <p:pic>
                    <p:nvPicPr>
                      <p:cNvPr id="0" name=""/>
                      <p:cNvPicPr/>
                      <p:nvPr/>
                    </p:nvPicPr>
                    <p:blipFill>
                      <a:blip r:embed="rId4"/>
                      <a:stretch>
                        <a:fillRect/>
                      </a:stretch>
                    </p:blipFill>
                    <p:spPr>
                      <a:xfrm>
                        <a:off x="777875" y="1865313"/>
                        <a:ext cx="7823200" cy="1041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4498702-4F2A-D948-EECE-D7630002A192}"/>
              </a:ext>
            </a:extLst>
          </p:cNvPr>
          <p:cNvSpPr>
            <a:spLocks noGrp="1"/>
          </p:cNvSpPr>
          <p:nvPr>
            <p:ph sz="quarter" idx="14"/>
          </p:nvPr>
        </p:nvSpPr>
        <p:spPr>
          <a:xfrm>
            <a:off x="342900" y="3087280"/>
            <a:ext cx="8458200" cy="912039"/>
          </a:xfrm>
        </p:spPr>
        <p:txBody>
          <a:bodyPr/>
          <a:lstStyle/>
          <a:p>
            <a:pPr marL="292608" indent="-292608">
              <a:buFont typeface="Arial" panose="020B0604020202020204" pitchFamily="34" charset="0"/>
              <a:buChar char="•"/>
            </a:pPr>
            <a:r>
              <a:rPr lang="en-US" dirty="0"/>
              <a:t>Example: par bond with a 6 percent coupon (and 6 percent Y</a:t>
            </a:r>
            <a:r>
              <a:rPr lang="en-US" sz="100" dirty="0"/>
              <a:t> </a:t>
            </a:r>
            <a:r>
              <a:rPr lang="en-US" dirty="0"/>
              <a:t>T</a:t>
            </a:r>
            <a:r>
              <a:rPr lang="en-US" sz="100" dirty="0"/>
              <a:t> </a:t>
            </a:r>
            <a:r>
              <a:rPr lang="en-US" dirty="0"/>
              <a:t>M, why?) and 10 years to maturity.</a:t>
            </a:r>
            <a:endParaRPr lang="en-IN" dirty="0"/>
          </a:p>
        </p:txBody>
      </p:sp>
      <p:graphicFrame>
        <p:nvGraphicFramePr>
          <p:cNvPr id="10" name="Object 9">
            <a:extLst>
              <a:ext uri="{FF2B5EF4-FFF2-40B4-BE49-F238E27FC236}">
                <a16:creationId xmlns:a16="http://schemas.microsoft.com/office/drawing/2014/main" id="{6DB93AEF-7614-4AB7-9DC3-64E503367285}"/>
              </a:ext>
            </a:extLst>
          </p:cNvPr>
          <p:cNvGraphicFramePr>
            <a:graphicFrameLocks noChangeAspect="1"/>
          </p:cNvGraphicFramePr>
          <p:nvPr>
            <p:extLst>
              <p:ext uri="{D42A27DB-BD31-4B8C-83A1-F6EECF244321}">
                <p14:modId xmlns:p14="http://schemas.microsoft.com/office/powerpoint/2010/main" val="2626332055"/>
              </p:ext>
            </p:extLst>
          </p:nvPr>
        </p:nvGraphicFramePr>
        <p:xfrm>
          <a:off x="784225" y="4179888"/>
          <a:ext cx="7124700" cy="1041400"/>
        </p:xfrm>
        <a:graphic>
          <a:graphicData uri="http://schemas.openxmlformats.org/presentationml/2006/ole">
            <mc:AlternateContent xmlns:mc="http://schemas.openxmlformats.org/markup-compatibility/2006">
              <mc:Choice xmlns:v="urn:schemas-microsoft-com:vml" Requires="v">
                <p:oleObj spid="_x0000_s10259" name="Equation" r:id="rId5" imgW="7124400" imgH="1041120" progId="Equation.DSMT4">
                  <p:embed/>
                </p:oleObj>
              </mc:Choice>
              <mc:Fallback>
                <p:oleObj name="Equation" r:id="rId5" imgW="7124400" imgH="1041120" progId="Equation.DSMT4">
                  <p:embed/>
                  <p:pic>
                    <p:nvPicPr>
                      <p:cNvPr id="0" name=""/>
                      <p:cNvPicPr/>
                      <p:nvPr/>
                    </p:nvPicPr>
                    <p:blipFill>
                      <a:blip r:embed="rId6"/>
                      <a:stretch>
                        <a:fillRect/>
                      </a:stretch>
                    </p:blipFill>
                    <p:spPr>
                      <a:xfrm>
                        <a:off x="784225" y="4179888"/>
                        <a:ext cx="7124700" cy="1041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DDFF126-B802-AE13-1325-061C12021920}"/>
              </a:ext>
            </a:extLst>
          </p:cNvPr>
          <p:cNvSpPr>
            <a:spLocks noGrp="1"/>
          </p:cNvSpPr>
          <p:nvPr>
            <p:ph sz="quarter" idx="15"/>
          </p:nvPr>
        </p:nvSpPr>
        <p:spPr>
          <a:xfrm>
            <a:off x="342900" y="5338185"/>
            <a:ext cx="8458200" cy="446317"/>
          </a:xfrm>
        </p:spPr>
        <p:txBody>
          <a:bodyPr/>
          <a:lstStyle/>
          <a:p>
            <a:pPr marL="292608" indent="-292608">
              <a:buFont typeface="Arial" panose="020B0604020202020204" pitchFamily="34" charset="0"/>
              <a:buChar char="•"/>
            </a:pPr>
            <a:r>
              <a:rPr lang="en-US" dirty="0"/>
              <a:t>Verify that the duration is 7.66 years.</a:t>
            </a:r>
            <a:endParaRPr lang="en-IN" dirty="0"/>
          </a:p>
        </p:txBody>
      </p:sp>
      <p:sp>
        <p:nvSpPr>
          <p:cNvPr id="7" name="Slide Number Placeholder 6">
            <a:extLst>
              <a:ext uri="{FF2B5EF4-FFF2-40B4-BE49-F238E27FC236}">
                <a16:creationId xmlns:a16="http://schemas.microsoft.com/office/drawing/2014/main" id="{0744CE9F-633F-57A1-A9A1-B75CE3140257}"/>
              </a:ext>
            </a:extLst>
          </p:cNvPr>
          <p:cNvSpPr>
            <a:spLocks noGrp="1"/>
          </p:cNvSpPr>
          <p:nvPr>
            <p:ph type="sldNum" sz="quarter" idx="10"/>
          </p:nvPr>
        </p:nvSpPr>
        <p:spPr/>
        <p:txBody>
          <a:bodyPr/>
          <a:lstStyle/>
          <a:p>
            <a:fld id="{68151E55-6873-49E2-B8D5-2F265E6F1973}" type="slidenum">
              <a:rPr lang="en-US" smtClean="0"/>
              <a:t>34</a:t>
            </a:fld>
            <a:endParaRPr lang="en-US"/>
          </a:p>
        </p:txBody>
      </p:sp>
    </p:spTree>
    <p:extLst>
      <p:ext uri="{BB962C8B-B14F-4D97-AF65-F5344CB8AC3E}">
        <p14:creationId xmlns:p14="http://schemas.microsoft.com/office/powerpoint/2010/main" val="1020022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9782-ED02-B67F-1C35-AE2B3A0CBBDA}"/>
              </a:ext>
            </a:extLst>
          </p:cNvPr>
          <p:cNvSpPr>
            <a:spLocks noGrp="1"/>
          </p:cNvSpPr>
          <p:nvPr>
            <p:ph type="title"/>
          </p:nvPr>
        </p:nvSpPr>
        <p:spPr/>
        <p:txBody>
          <a:bodyPr>
            <a:normAutofit/>
          </a:bodyPr>
          <a:lstStyle/>
          <a:p>
            <a:r>
              <a:rPr lang="en-IN" sz="3600" dirty="0"/>
              <a:t>Calculating Macaulay’s Duration, 2.</a:t>
            </a:r>
          </a:p>
        </p:txBody>
      </p:sp>
      <p:sp>
        <p:nvSpPr>
          <p:cNvPr id="3" name="Content Placeholder 2">
            <a:extLst>
              <a:ext uri="{FF2B5EF4-FFF2-40B4-BE49-F238E27FC236}">
                <a16:creationId xmlns:a16="http://schemas.microsoft.com/office/drawing/2014/main" id="{CCE67956-3A70-1D23-8A5D-C7F98D8F3833}"/>
              </a:ext>
            </a:extLst>
          </p:cNvPr>
          <p:cNvSpPr>
            <a:spLocks noGrp="1"/>
          </p:cNvSpPr>
          <p:nvPr>
            <p:ph sz="quarter" idx="11"/>
          </p:nvPr>
        </p:nvSpPr>
        <p:spPr>
          <a:xfrm>
            <a:off x="342900" y="1276710"/>
            <a:ext cx="8458200" cy="903232"/>
          </a:xfrm>
        </p:spPr>
        <p:txBody>
          <a:bodyPr/>
          <a:lstStyle/>
          <a:p>
            <a:pPr marL="292608" indent="-292608">
              <a:buFont typeface="Arial" panose="020B0604020202020204" pitchFamily="34" charset="0"/>
              <a:buChar char="•"/>
            </a:pPr>
            <a:r>
              <a:rPr lang="en-US" dirty="0"/>
              <a:t>In general, for a bond paying constant semiannual coupons, the formula for Macaulay’s Duration is:</a:t>
            </a:r>
            <a:endParaRPr lang="en-IN" dirty="0"/>
          </a:p>
        </p:txBody>
      </p:sp>
      <p:graphicFrame>
        <p:nvGraphicFramePr>
          <p:cNvPr id="9" name="Object 8">
            <a:extLst>
              <a:ext uri="{FF2B5EF4-FFF2-40B4-BE49-F238E27FC236}">
                <a16:creationId xmlns:a16="http://schemas.microsoft.com/office/drawing/2014/main" id="{97C7B0B2-E868-42DD-67E4-9EBA64A87E1B}"/>
              </a:ext>
            </a:extLst>
          </p:cNvPr>
          <p:cNvGraphicFramePr>
            <a:graphicFrameLocks noChangeAspect="1"/>
          </p:cNvGraphicFramePr>
          <p:nvPr>
            <p:extLst>
              <p:ext uri="{D42A27DB-BD31-4B8C-83A1-F6EECF244321}">
                <p14:modId xmlns:p14="http://schemas.microsoft.com/office/powerpoint/2010/main" val="3359557713"/>
              </p:ext>
            </p:extLst>
          </p:nvPr>
        </p:nvGraphicFramePr>
        <p:xfrm>
          <a:off x="800100" y="2503993"/>
          <a:ext cx="7327900" cy="1041400"/>
        </p:xfrm>
        <a:graphic>
          <a:graphicData uri="http://schemas.openxmlformats.org/presentationml/2006/ole">
            <mc:AlternateContent xmlns:mc="http://schemas.openxmlformats.org/markup-compatibility/2006">
              <mc:Choice xmlns:v="urn:schemas-microsoft-com:vml" Requires="v">
                <p:oleObj spid="_x0000_s11274" name="Equation" r:id="rId3" imgW="7327800" imgH="1041120" progId="Equation.DSMT4">
                  <p:embed/>
                </p:oleObj>
              </mc:Choice>
              <mc:Fallback>
                <p:oleObj name="Equation" r:id="rId3" imgW="7327800" imgH="1041120" progId="Equation.DSMT4">
                  <p:embed/>
                  <p:pic>
                    <p:nvPicPr>
                      <p:cNvPr id="0" name=""/>
                      <p:cNvPicPr/>
                      <p:nvPr/>
                    </p:nvPicPr>
                    <p:blipFill>
                      <a:blip r:embed="rId4"/>
                      <a:stretch>
                        <a:fillRect/>
                      </a:stretch>
                    </p:blipFill>
                    <p:spPr>
                      <a:xfrm>
                        <a:off x="800100" y="2503993"/>
                        <a:ext cx="7327900" cy="1041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226E234-0460-34C2-DAFE-148BB43084EF}"/>
              </a:ext>
            </a:extLst>
          </p:cNvPr>
          <p:cNvSpPr>
            <a:spLocks noGrp="1"/>
          </p:cNvSpPr>
          <p:nvPr>
            <p:ph sz="quarter" idx="14"/>
          </p:nvPr>
        </p:nvSpPr>
        <p:spPr>
          <a:xfrm>
            <a:off x="342900" y="3810837"/>
            <a:ext cx="8458200" cy="1183193"/>
          </a:xfrm>
        </p:spPr>
        <p:txBody>
          <a:bodyPr/>
          <a:lstStyle/>
          <a:p>
            <a:pPr marL="292608" indent="-292608">
              <a:buFont typeface="Arial" panose="020B0604020202020204" pitchFamily="34" charset="0"/>
              <a:buChar char="•"/>
            </a:pPr>
            <a:r>
              <a:rPr lang="en-US" dirty="0"/>
              <a:t>In the formula, C</a:t>
            </a:r>
            <a:r>
              <a:rPr lang="en-US" sz="100" dirty="0"/>
              <a:t> </a:t>
            </a:r>
            <a:r>
              <a:rPr lang="en-US" dirty="0"/>
              <a:t>P</a:t>
            </a:r>
            <a:r>
              <a:rPr lang="en-US" sz="100" dirty="0"/>
              <a:t> </a:t>
            </a:r>
            <a:r>
              <a:rPr lang="en-US" dirty="0"/>
              <a:t>R is the </a:t>
            </a:r>
            <a:r>
              <a:rPr lang="en-US" b="1" dirty="0"/>
              <a:t>annual</a:t>
            </a:r>
            <a:r>
              <a:rPr lang="en-US" dirty="0"/>
              <a:t> coupon rate, M is the bond maturity (in years), and Y</a:t>
            </a:r>
            <a:r>
              <a:rPr lang="en-US" sz="100" dirty="0"/>
              <a:t> </a:t>
            </a:r>
            <a:r>
              <a:rPr lang="en-US" dirty="0"/>
              <a:t>T</a:t>
            </a:r>
            <a:r>
              <a:rPr lang="en-US" sz="100" dirty="0"/>
              <a:t> </a:t>
            </a:r>
            <a:r>
              <a:rPr lang="en-US" dirty="0"/>
              <a:t>M is the yield to maturity, assuming semiannual coupons.</a:t>
            </a:r>
            <a:endParaRPr lang="en-IN" dirty="0"/>
          </a:p>
        </p:txBody>
      </p:sp>
      <p:sp>
        <p:nvSpPr>
          <p:cNvPr id="7" name="Slide Number Placeholder 6">
            <a:extLst>
              <a:ext uri="{FF2B5EF4-FFF2-40B4-BE49-F238E27FC236}">
                <a16:creationId xmlns:a16="http://schemas.microsoft.com/office/drawing/2014/main" id="{91A11834-E733-5B20-207E-2A63A79AB02C}"/>
              </a:ext>
            </a:extLst>
          </p:cNvPr>
          <p:cNvSpPr>
            <a:spLocks noGrp="1"/>
          </p:cNvSpPr>
          <p:nvPr>
            <p:ph type="sldNum" sz="quarter" idx="10"/>
          </p:nvPr>
        </p:nvSpPr>
        <p:spPr/>
        <p:txBody>
          <a:bodyPr/>
          <a:lstStyle/>
          <a:p>
            <a:fld id="{68151E55-6873-49E2-B8D5-2F265E6F1973}" type="slidenum">
              <a:rPr lang="en-US" smtClean="0"/>
              <a:t>35</a:t>
            </a:fld>
            <a:endParaRPr lang="en-US"/>
          </a:p>
        </p:txBody>
      </p:sp>
    </p:spTree>
    <p:extLst>
      <p:ext uri="{BB962C8B-B14F-4D97-AF65-F5344CB8AC3E}">
        <p14:creationId xmlns:p14="http://schemas.microsoft.com/office/powerpoint/2010/main" val="956884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8AB2-D8F8-60BE-3998-187F472BB899}"/>
              </a:ext>
            </a:extLst>
          </p:cNvPr>
          <p:cNvSpPr>
            <a:spLocks noGrp="1"/>
          </p:cNvSpPr>
          <p:nvPr>
            <p:ph type="title"/>
          </p:nvPr>
        </p:nvSpPr>
        <p:spPr/>
        <p:txBody>
          <a:bodyPr>
            <a:normAutofit fontScale="90000"/>
          </a:bodyPr>
          <a:lstStyle/>
          <a:p>
            <a:r>
              <a:rPr lang="en-IN" sz="3600" dirty="0"/>
              <a:t>Calculating Macaulay’s Duration: Example</a:t>
            </a:r>
          </a:p>
        </p:txBody>
      </p:sp>
      <p:sp>
        <p:nvSpPr>
          <p:cNvPr id="3" name="Content Placeholder 2">
            <a:extLst>
              <a:ext uri="{FF2B5EF4-FFF2-40B4-BE49-F238E27FC236}">
                <a16:creationId xmlns:a16="http://schemas.microsoft.com/office/drawing/2014/main" id="{7A8E747D-4774-A408-69D3-F5A94EBFCF19}"/>
              </a:ext>
            </a:extLst>
          </p:cNvPr>
          <p:cNvSpPr>
            <a:spLocks noGrp="1"/>
          </p:cNvSpPr>
          <p:nvPr>
            <p:ph sz="quarter" idx="11"/>
          </p:nvPr>
        </p:nvSpPr>
        <p:spPr>
          <a:xfrm>
            <a:off x="342900" y="1276710"/>
            <a:ext cx="8458200" cy="1335861"/>
          </a:xfrm>
        </p:spPr>
        <p:txBody>
          <a:bodyPr/>
          <a:lstStyle/>
          <a:p>
            <a:pPr marL="292608" indent="-292608">
              <a:buFont typeface="Arial" panose="020B0604020202020204" pitchFamily="34" charset="0"/>
              <a:buChar char="•"/>
            </a:pPr>
            <a:r>
              <a:rPr lang="en-US" dirty="0"/>
              <a:t>A bond has a yield to maturity of 7 percent, and it matures in 12 years. The coupon rate is 6 percent.</a:t>
            </a:r>
          </a:p>
          <a:p>
            <a:pPr marL="292608" indent="-292608">
              <a:buFont typeface="Arial" panose="020B0604020202020204" pitchFamily="34" charset="0"/>
              <a:buChar char="•"/>
            </a:pPr>
            <a:r>
              <a:rPr lang="en-US" dirty="0"/>
              <a:t>Tossing these numbers into the formula:</a:t>
            </a:r>
            <a:endParaRPr lang="en-IN" dirty="0"/>
          </a:p>
        </p:txBody>
      </p:sp>
      <p:graphicFrame>
        <p:nvGraphicFramePr>
          <p:cNvPr id="8" name="Object 7">
            <a:extLst>
              <a:ext uri="{FF2B5EF4-FFF2-40B4-BE49-F238E27FC236}">
                <a16:creationId xmlns:a16="http://schemas.microsoft.com/office/drawing/2014/main" id="{10BF2390-FDF7-1FD4-7A8B-A95B5EAA185A}"/>
              </a:ext>
            </a:extLst>
          </p:cNvPr>
          <p:cNvGraphicFramePr>
            <a:graphicFrameLocks noChangeAspect="1"/>
          </p:cNvGraphicFramePr>
          <p:nvPr>
            <p:extLst>
              <p:ext uri="{D42A27DB-BD31-4B8C-83A1-F6EECF244321}">
                <p14:modId xmlns:p14="http://schemas.microsoft.com/office/powerpoint/2010/main" val="2850336415"/>
              </p:ext>
            </p:extLst>
          </p:nvPr>
        </p:nvGraphicFramePr>
        <p:xfrm>
          <a:off x="1517650" y="2796073"/>
          <a:ext cx="6184900" cy="1041400"/>
        </p:xfrm>
        <a:graphic>
          <a:graphicData uri="http://schemas.openxmlformats.org/presentationml/2006/ole">
            <mc:AlternateContent xmlns:mc="http://schemas.openxmlformats.org/markup-compatibility/2006">
              <mc:Choice xmlns:v="urn:schemas-microsoft-com:vml" Requires="v">
                <p:oleObj spid="_x0000_s12306" name="Equation" r:id="rId3" imgW="6184800" imgH="1041120" progId="Equation.DSMT4">
                  <p:embed/>
                </p:oleObj>
              </mc:Choice>
              <mc:Fallback>
                <p:oleObj name="Equation" r:id="rId3" imgW="6184800" imgH="1041120" progId="Equation.DSMT4">
                  <p:embed/>
                  <p:pic>
                    <p:nvPicPr>
                      <p:cNvPr id="9" name="Object 8">
                        <a:extLst>
                          <a:ext uri="{FF2B5EF4-FFF2-40B4-BE49-F238E27FC236}">
                            <a16:creationId xmlns:a16="http://schemas.microsoft.com/office/drawing/2014/main" id="{97C7B0B2-E868-42DD-67E4-9EBA64A87E1B}"/>
                          </a:ext>
                        </a:extLst>
                      </p:cNvPr>
                      <p:cNvPicPr/>
                      <p:nvPr/>
                    </p:nvPicPr>
                    <p:blipFill>
                      <a:blip r:embed="rId4"/>
                      <a:stretch>
                        <a:fillRect/>
                      </a:stretch>
                    </p:blipFill>
                    <p:spPr>
                      <a:xfrm>
                        <a:off x="1517650" y="2796073"/>
                        <a:ext cx="6184900" cy="1041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5BB861A-10E3-2EE8-2D2D-BFABEE7AF048}"/>
              </a:ext>
            </a:extLst>
          </p:cNvPr>
          <p:cNvGraphicFramePr>
            <a:graphicFrameLocks noChangeAspect="1"/>
          </p:cNvGraphicFramePr>
          <p:nvPr>
            <p:extLst>
              <p:ext uri="{D42A27DB-BD31-4B8C-83A1-F6EECF244321}">
                <p14:modId xmlns:p14="http://schemas.microsoft.com/office/powerpoint/2010/main" val="1100494129"/>
              </p:ext>
            </p:extLst>
          </p:nvPr>
        </p:nvGraphicFramePr>
        <p:xfrm>
          <a:off x="2832518" y="3970732"/>
          <a:ext cx="3937000" cy="939800"/>
        </p:xfrm>
        <a:graphic>
          <a:graphicData uri="http://schemas.openxmlformats.org/presentationml/2006/ole">
            <mc:AlternateContent xmlns:mc="http://schemas.openxmlformats.org/markup-compatibility/2006">
              <mc:Choice xmlns:v="urn:schemas-microsoft-com:vml" Requires="v">
                <p:oleObj spid="_x0000_s12307" name="Equation" r:id="rId5" imgW="3936960" imgH="939600" progId="Equation.DSMT4">
                  <p:embed/>
                </p:oleObj>
              </mc:Choice>
              <mc:Fallback>
                <p:oleObj name="Equation" r:id="rId5" imgW="3936960" imgH="939600" progId="Equation.DSMT4">
                  <p:embed/>
                  <p:pic>
                    <p:nvPicPr>
                      <p:cNvPr id="0" name=""/>
                      <p:cNvPicPr/>
                      <p:nvPr/>
                    </p:nvPicPr>
                    <p:blipFill>
                      <a:blip r:embed="rId6"/>
                      <a:stretch>
                        <a:fillRect/>
                      </a:stretch>
                    </p:blipFill>
                    <p:spPr>
                      <a:xfrm>
                        <a:off x="2832518" y="3970732"/>
                        <a:ext cx="3937000" cy="939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CA40C12-5F5D-CC60-85C7-ADB0A793E641}"/>
              </a:ext>
            </a:extLst>
          </p:cNvPr>
          <p:cNvSpPr>
            <a:spLocks noGrp="1"/>
          </p:cNvSpPr>
          <p:nvPr>
            <p:ph sz="quarter" idx="14"/>
          </p:nvPr>
        </p:nvSpPr>
        <p:spPr>
          <a:xfrm>
            <a:off x="342900" y="5115450"/>
            <a:ext cx="8458200" cy="821453"/>
          </a:xfrm>
        </p:spPr>
        <p:txBody>
          <a:bodyPr/>
          <a:lstStyle/>
          <a:p>
            <a:pPr marL="342900" indent="-342900">
              <a:buFont typeface="Arial" panose="020B0604020202020204" pitchFamily="34" charset="0"/>
              <a:buChar char="•"/>
            </a:pPr>
            <a:r>
              <a:rPr lang="en-US" dirty="0"/>
              <a:t>Crank away and verify that the Duration is 8.56 years, and the Modified Duration is 8.27 years.</a:t>
            </a:r>
            <a:endParaRPr lang="en-IN" dirty="0"/>
          </a:p>
        </p:txBody>
      </p:sp>
      <p:sp>
        <p:nvSpPr>
          <p:cNvPr id="7" name="Slide Number Placeholder 6">
            <a:extLst>
              <a:ext uri="{FF2B5EF4-FFF2-40B4-BE49-F238E27FC236}">
                <a16:creationId xmlns:a16="http://schemas.microsoft.com/office/drawing/2014/main" id="{E5BD78FE-9610-395C-84FB-9D8E8A967009}"/>
              </a:ext>
            </a:extLst>
          </p:cNvPr>
          <p:cNvSpPr>
            <a:spLocks noGrp="1"/>
          </p:cNvSpPr>
          <p:nvPr>
            <p:ph type="sldNum" sz="quarter" idx="10"/>
          </p:nvPr>
        </p:nvSpPr>
        <p:spPr/>
        <p:txBody>
          <a:bodyPr/>
          <a:lstStyle/>
          <a:p>
            <a:fld id="{68151E55-6873-49E2-B8D5-2F265E6F1973}" type="slidenum">
              <a:rPr lang="en-US" smtClean="0"/>
              <a:t>36</a:t>
            </a:fld>
            <a:endParaRPr lang="en-US"/>
          </a:p>
        </p:txBody>
      </p:sp>
    </p:spTree>
    <p:extLst>
      <p:ext uri="{BB962C8B-B14F-4D97-AF65-F5344CB8AC3E}">
        <p14:creationId xmlns:p14="http://schemas.microsoft.com/office/powerpoint/2010/main" val="4224703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3B7C-69FA-440D-59AF-41A57FE450B3}"/>
              </a:ext>
            </a:extLst>
          </p:cNvPr>
          <p:cNvSpPr>
            <a:spLocks noGrp="1"/>
          </p:cNvSpPr>
          <p:nvPr>
            <p:ph type="title"/>
          </p:nvPr>
        </p:nvSpPr>
        <p:spPr/>
        <p:txBody>
          <a:bodyPr>
            <a:normAutofit fontScale="90000"/>
          </a:bodyPr>
          <a:lstStyle/>
          <a:p>
            <a:r>
              <a:rPr lang="en-US" dirty="0"/>
              <a:t>Calculating Macaulay Duration and Modified Duration, using Excel</a:t>
            </a:r>
            <a:endParaRPr lang="en-IN" dirty="0"/>
          </a:p>
        </p:txBody>
      </p:sp>
      <p:pic>
        <p:nvPicPr>
          <p:cNvPr id="7" name="Picture 6" descr="An Excel Sheet describes how to calculate Macaulay and Modified duration.">
            <a:extLst>
              <a:ext uri="{FF2B5EF4-FFF2-40B4-BE49-F238E27FC236}">
                <a16:creationId xmlns:a16="http://schemas.microsoft.com/office/drawing/2014/main" id="{E6160E7F-E9D7-45B5-0FF1-B351F4867311}"/>
              </a:ext>
            </a:extLst>
          </p:cNvPr>
          <p:cNvPicPr>
            <a:picLocks noChangeAspect="1"/>
          </p:cNvPicPr>
          <p:nvPr/>
        </p:nvPicPr>
        <p:blipFill>
          <a:blip r:embed="rId2"/>
          <a:stretch>
            <a:fillRect/>
          </a:stretch>
        </p:blipFill>
        <p:spPr>
          <a:xfrm>
            <a:off x="1142703" y="1288444"/>
            <a:ext cx="6858594" cy="4401693"/>
          </a:xfrm>
          <a:prstGeom prst="rect">
            <a:avLst/>
          </a:prstGeom>
        </p:spPr>
      </p:pic>
      <p:sp>
        <p:nvSpPr>
          <p:cNvPr id="8" name="Text Placeholder 4">
            <a:extLst>
              <a:ext uri="{FF2B5EF4-FFF2-40B4-BE49-F238E27FC236}">
                <a16:creationId xmlns:a16="http://schemas.microsoft.com/office/drawing/2014/main" id="{6D42BC47-4678-2A0A-4928-64A63D65DBA7}"/>
              </a:ext>
            </a:extLst>
          </p:cNvPr>
          <p:cNvSpPr>
            <a:spLocks noGrp="1"/>
          </p:cNvSpPr>
          <p:nvPr>
            <p:ph type="body" sz="quarter" idx="12"/>
          </p:nvPr>
        </p:nvSpPr>
        <p:spPr>
          <a:xfrm>
            <a:off x="2963923" y="6280394"/>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68B872FC-250B-ED48-DCBD-3259B357F45B}"/>
              </a:ext>
            </a:extLst>
          </p:cNvPr>
          <p:cNvSpPr>
            <a:spLocks noGrp="1"/>
          </p:cNvSpPr>
          <p:nvPr>
            <p:ph type="sldNum" sz="quarter" idx="4"/>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28941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3051-EA66-80E5-1F20-DAA9D2A8AB0C}"/>
              </a:ext>
            </a:extLst>
          </p:cNvPr>
          <p:cNvSpPr>
            <a:spLocks noGrp="1"/>
          </p:cNvSpPr>
          <p:nvPr>
            <p:ph type="title"/>
          </p:nvPr>
        </p:nvSpPr>
        <p:spPr/>
        <p:txBody>
          <a:bodyPr>
            <a:noAutofit/>
          </a:bodyPr>
          <a:lstStyle/>
          <a:p>
            <a:r>
              <a:rPr lang="en-US" sz="3200" dirty="0"/>
              <a:t>Calculating Duration Using Excel, Explanation</a:t>
            </a:r>
            <a:endParaRPr lang="en-IN" sz="3200" dirty="0"/>
          </a:p>
        </p:txBody>
      </p:sp>
      <p:sp>
        <p:nvSpPr>
          <p:cNvPr id="3" name="Content Placeholder 2">
            <a:extLst>
              <a:ext uri="{FF2B5EF4-FFF2-40B4-BE49-F238E27FC236}">
                <a16:creationId xmlns:a16="http://schemas.microsoft.com/office/drawing/2014/main" id="{4A12E70B-4035-AE46-257A-34AACD857315}"/>
              </a:ext>
            </a:extLst>
          </p:cNvPr>
          <p:cNvSpPr>
            <a:spLocks noGrp="1"/>
          </p:cNvSpPr>
          <p:nvPr>
            <p:ph sz="quarter" idx="11"/>
          </p:nvPr>
        </p:nvSpPr>
        <p:spPr>
          <a:xfrm>
            <a:off x="342900" y="1276709"/>
            <a:ext cx="8458200" cy="1687555"/>
          </a:xfrm>
        </p:spPr>
        <p:txBody>
          <a:bodyPr/>
          <a:lstStyle/>
          <a:p>
            <a:pPr marL="292608" indent="-292608">
              <a:buFont typeface="Arial" panose="020B0604020202020204" pitchFamily="34" charset="0"/>
              <a:buChar char="•"/>
            </a:pPr>
            <a:r>
              <a:rPr lang="en-US" sz="2400" dirty="0"/>
              <a:t>We can use the </a:t>
            </a:r>
            <a:r>
              <a:rPr lang="en-US" sz="2400" b="1" dirty="0">
                <a:solidFill>
                  <a:srgbClr val="002060"/>
                </a:solidFill>
              </a:rPr>
              <a:t>DURATION</a:t>
            </a:r>
            <a:r>
              <a:rPr lang="en-US" sz="2400" dirty="0"/>
              <a:t> and </a:t>
            </a:r>
            <a:r>
              <a:rPr lang="en-US" sz="2400" b="1" dirty="0">
                <a:solidFill>
                  <a:srgbClr val="A9131A"/>
                </a:solidFill>
              </a:rPr>
              <a:t>MDURATION</a:t>
            </a:r>
            <a:r>
              <a:rPr lang="en-US" sz="2400" dirty="0"/>
              <a:t> functions in </a:t>
            </a:r>
            <a:r>
              <a:rPr lang="en-US" sz="2400" i="1" dirty="0"/>
              <a:t>Excel</a:t>
            </a:r>
            <a:r>
              <a:rPr lang="en-US" sz="2400" dirty="0"/>
              <a:t> to calculate </a:t>
            </a:r>
            <a:r>
              <a:rPr lang="en-US" sz="2400" b="1" dirty="0">
                <a:solidFill>
                  <a:srgbClr val="002060"/>
                </a:solidFill>
              </a:rPr>
              <a:t>Macaulay Duration</a:t>
            </a:r>
            <a:r>
              <a:rPr lang="en-US" sz="2400" dirty="0"/>
              <a:t> and </a:t>
            </a:r>
            <a:r>
              <a:rPr lang="en-US" sz="2400" b="1" dirty="0">
                <a:solidFill>
                  <a:srgbClr val="A9131A"/>
                </a:solidFill>
              </a:rPr>
              <a:t>Modified Duration</a:t>
            </a:r>
            <a:r>
              <a:rPr lang="en-US" sz="2400" dirty="0"/>
              <a:t>.</a:t>
            </a:r>
          </a:p>
          <a:p>
            <a:pPr marL="292608" indent="-292608">
              <a:buFont typeface="Arial" panose="020B0604020202020204" pitchFamily="34" charset="0"/>
              <a:buChar char="•"/>
            </a:pPr>
            <a:r>
              <a:rPr lang="en-US" sz="2400" dirty="0"/>
              <a:t>The Excel functions use arguments like we saw before:</a:t>
            </a:r>
          </a:p>
        </p:txBody>
      </p:sp>
      <p:sp>
        <p:nvSpPr>
          <p:cNvPr id="4" name="Content Placeholder 3">
            <a:extLst>
              <a:ext uri="{FF2B5EF4-FFF2-40B4-BE49-F238E27FC236}">
                <a16:creationId xmlns:a16="http://schemas.microsoft.com/office/drawing/2014/main" id="{03F893D8-20C0-28F7-65EC-DC65E7EBE9E5}"/>
              </a:ext>
            </a:extLst>
          </p:cNvPr>
          <p:cNvSpPr>
            <a:spLocks noGrp="1"/>
          </p:cNvSpPr>
          <p:nvPr>
            <p:ph sz="quarter" idx="14"/>
          </p:nvPr>
        </p:nvSpPr>
        <p:spPr>
          <a:xfrm>
            <a:off x="342900" y="3163900"/>
            <a:ext cx="8458200" cy="469912"/>
          </a:xfrm>
        </p:spPr>
        <p:txBody>
          <a:bodyPr/>
          <a:lstStyle/>
          <a:p>
            <a:pPr marL="341313"/>
            <a:r>
              <a:rPr lang="en-US" dirty="0"/>
              <a:t>=</a:t>
            </a:r>
            <a:r>
              <a:rPr lang="en-US" b="1" dirty="0">
                <a:solidFill>
                  <a:srgbClr val="002060"/>
                </a:solidFill>
              </a:rPr>
              <a:t>DURATION</a:t>
            </a:r>
            <a:r>
              <a:rPr lang="en-US" dirty="0"/>
              <a:t>(“Today”,“Maturity”,Coupon Rate,Y</a:t>
            </a:r>
            <a:r>
              <a:rPr lang="en-US" sz="100" dirty="0"/>
              <a:t> </a:t>
            </a:r>
            <a:r>
              <a:rPr lang="en-US" dirty="0"/>
              <a:t>T</a:t>
            </a:r>
            <a:r>
              <a:rPr lang="en-US" sz="100" dirty="0"/>
              <a:t> </a:t>
            </a:r>
            <a:r>
              <a:rPr lang="en-US" dirty="0"/>
              <a:t>M,2,3)</a:t>
            </a:r>
            <a:endParaRPr lang="en-IN" dirty="0"/>
          </a:p>
        </p:txBody>
      </p:sp>
      <p:sp>
        <p:nvSpPr>
          <p:cNvPr id="8" name="Content Placeholder 7">
            <a:extLst>
              <a:ext uri="{FF2B5EF4-FFF2-40B4-BE49-F238E27FC236}">
                <a16:creationId xmlns:a16="http://schemas.microsoft.com/office/drawing/2014/main" id="{2AAF46CC-97B8-6F28-E7F9-DC65C8A82938}"/>
              </a:ext>
            </a:extLst>
          </p:cNvPr>
          <p:cNvSpPr>
            <a:spLocks noGrp="1"/>
          </p:cNvSpPr>
          <p:nvPr>
            <p:ph sz="quarter" idx="15"/>
          </p:nvPr>
        </p:nvSpPr>
        <p:spPr>
          <a:xfrm>
            <a:off x="356750" y="3894572"/>
            <a:ext cx="8458200" cy="1179847"/>
          </a:xfrm>
        </p:spPr>
        <p:txBody>
          <a:bodyPr/>
          <a:lstStyle/>
          <a:p>
            <a:pPr marL="292608" indent="-292608">
              <a:buFont typeface="Arial" panose="020B0604020202020204" pitchFamily="34" charset="0"/>
              <a:buChar char="•"/>
            </a:pPr>
            <a:r>
              <a:rPr lang="en-US" dirty="0"/>
              <a:t>Example: Verify that a 5-year bond, with a 9% coupon and a 7% Y</a:t>
            </a:r>
            <a:r>
              <a:rPr lang="en-US" sz="100" dirty="0"/>
              <a:t> </a:t>
            </a:r>
            <a:r>
              <a:rPr lang="en-US" dirty="0"/>
              <a:t>T</a:t>
            </a:r>
            <a:r>
              <a:rPr lang="en-US" sz="100" dirty="0"/>
              <a:t> </a:t>
            </a:r>
            <a:r>
              <a:rPr lang="en-US" dirty="0"/>
              <a:t>M, has a Duration of </a:t>
            </a:r>
            <a:r>
              <a:rPr lang="en-US" b="1" dirty="0">
                <a:solidFill>
                  <a:srgbClr val="002060"/>
                </a:solidFill>
              </a:rPr>
              <a:t>4.17</a:t>
            </a:r>
            <a:r>
              <a:rPr lang="en-US" dirty="0"/>
              <a:t> and a Modified Duration of </a:t>
            </a:r>
            <a:r>
              <a:rPr lang="en-US" b="1" dirty="0">
                <a:solidFill>
                  <a:srgbClr val="A9131A"/>
                </a:solidFill>
              </a:rPr>
              <a:t>4.03</a:t>
            </a:r>
            <a:r>
              <a:rPr lang="en-US" dirty="0"/>
              <a:t>.</a:t>
            </a:r>
            <a:endParaRPr lang="en-IN" dirty="0"/>
          </a:p>
        </p:txBody>
      </p:sp>
      <p:sp>
        <p:nvSpPr>
          <p:cNvPr id="7" name="Slide Number Placeholder 6">
            <a:extLst>
              <a:ext uri="{FF2B5EF4-FFF2-40B4-BE49-F238E27FC236}">
                <a16:creationId xmlns:a16="http://schemas.microsoft.com/office/drawing/2014/main" id="{E0D72499-79F4-C09B-A2D5-F21943B48D93}"/>
              </a:ext>
            </a:extLst>
          </p:cNvPr>
          <p:cNvSpPr>
            <a:spLocks noGrp="1"/>
          </p:cNvSpPr>
          <p:nvPr>
            <p:ph type="sldNum" sz="quarter" idx="10"/>
          </p:nvPr>
        </p:nvSpPr>
        <p:spPr/>
        <p:txBody>
          <a:bodyPr/>
          <a:lstStyle/>
          <a:p>
            <a:fld id="{68151E55-6873-49E2-B8D5-2F265E6F1973}" type="slidenum">
              <a:rPr lang="en-US" smtClean="0"/>
              <a:t>38</a:t>
            </a:fld>
            <a:endParaRPr lang="en-US"/>
          </a:p>
        </p:txBody>
      </p:sp>
    </p:spTree>
    <p:extLst>
      <p:ext uri="{BB962C8B-B14F-4D97-AF65-F5344CB8AC3E}">
        <p14:creationId xmlns:p14="http://schemas.microsoft.com/office/powerpoint/2010/main" val="497106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55B6-C97C-EDB0-1B7B-5D8D1EA90862}"/>
              </a:ext>
            </a:extLst>
          </p:cNvPr>
          <p:cNvSpPr>
            <a:spLocks noGrp="1"/>
          </p:cNvSpPr>
          <p:nvPr>
            <p:ph type="title"/>
          </p:nvPr>
        </p:nvSpPr>
        <p:spPr/>
        <p:txBody>
          <a:bodyPr/>
          <a:lstStyle/>
          <a:p>
            <a:r>
              <a:rPr lang="en-IN" dirty="0"/>
              <a:t>Duration Properties</a:t>
            </a:r>
          </a:p>
        </p:txBody>
      </p:sp>
      <p:sp>
        <p:nvSpPr>
          <p:cNvPr id="3" name="Content Placeholder 2">
            <a:extLst>
              <a:ext uri="{FF2B5EF4-FFF2-40B4-BE49-F238E27FC236}">
                <a16:creationId xmlns:a16="http://schemas.microsoft.com/office/drawing/2014/main" id="{3CD6D4F5-F8E0-545F-93AD-4EC17A407771}"/>
              </a:ext>
            </a:extLst>
          </p:cNvPr>
          <p:cNvSpPr>
            <a:spLocks noGrp="1"/>
          </p:cNvSpPr>
          <p:nvPr>
            <p:ph sz="quarter" idx="11"/>
          </p:nvPr>
        </p:nvSpPr>
        <p:spPr/>
        <p:txBody>
          <a:bodyPr/>
          <a:lstStyle/>
          <a:p>
            <a:pPr marL="402336" indent="-402336">
              <a:buFont typeface="+mj-lt"/>
              <a:buAutoNum type="arabicPeriod"/>
            </a:pPr>
            <a:r>
              <a:rPr lang="en-US" dirty="0"/>
              <a:t>All else the same, the </a:t>
            </a:r>
            <a:r>
              <a:rPr lang="en-US" b="1" dirty="0">
                <a:solidFill>
                  <a:srgbClr val="002060"/>
                </a:solidFill>
              </a:rPr>
              <a:t>longer a bond’s maturity</a:t>
            </a:r>
            <a:r>
              <a:rPr lang="en-US" dirty="0"/>
              <a:t>, the </a:t>
            </a:r>
            <a:r>
              <a:rPr lang="en-US" b="1" dirty="0">
                <a:solidFill>
                  <a:srgbClr val="002060"/>
                </a:solidFill>
              </a:rPr>
              <a:t>longer its duration</a:t>
            </a:r>
            <a:r>
              <a:rPr lang="en-US" dirty="0"/>
              <a:t>.</a:t>
            </a:r>
          </a:p>
          <a:p>
            <a:pPr marL="402336" indent="-402336">
              <a:buFont typeface="+mj-lt"/>
              <a:buAutoNum type="arabicPeriod"/>
            </a:pPr>
            <a:r>
              <a:rPr lang="en-US" dirty="0"/>
              <a:t>All else the same, a bond’s duration increases at a decreasing rate as maturity lengthens.</a:t>
            </a:r>
          </a:p>
          <a:p>
            <a:pPr marL="402336" indent="-402336">
              <a:buFont typeface="+mj-lt"/>
              <a:buAutoNum type="arabicPeriod"/>
            </a:pPr>
            <a:r>
              <a:rPr lang="en-US" dirty="0"/>
              <a:t>All else the same, the </a:t>
            </a:r>
            <a:r>
              <a:rPr lang="en-US" b="1" dirty="0">
                <a:solidFill>
                  <a:srgbClr val="002060"/>
                </a:solidFill>
              </a:rPr>
              <a:t>higher a bond’s coupon</a:t>
            </a:r>
            <a:r>
              <a:rPr lang="en-US" dirty="0"/>
              <a:t>, the </a:t>
            </a:r>
            <a:r>
              <a:rPr lang="en-US" b="1" dirty="0">
                <a:solidFill>
                  <a:srgbClr val="A9131A"/>
                </a:solidFill>
              </a:rPr>
              <a:t>shorter is its duration</a:t>
            </a:r>
            <a:r>
              <a:rPr lang="en-US" dirty="0"/>
              <a:t>.</a:t>
            </a:r>
          </a:p>
          <a:p>
            <a:pPr marL="402336" indent="-402336">
              <a:buFont typeface="+mj-lt"/>
              <a:buAutoNum type="arabicPeriod"/>
            </a:pPr>
            <a:r>
              <a:rPr lang="en-US" dirty="0"/>
              <a:t>All else the same, a </a:t>
            </a:r>
            <a:r>
              <a:rPr lang="en-US" b="1" dirty="0">
                <a:solidFill>
                  <a:srgbClr val="002060"/>
                </a:solidFill>
              </a:rPr>
              <a:t>higher yield to maturity</a:t>
            </a:r>
            <a:r>
              <a:rPr lang="en-US" dirty="0"/>
              <a:t> implies a </a:t>
            </a:r>
            <a:r>
              <a:rPr lang="en-US" b="1" dirty="0">
                <a:solidFill>
                  <a:srgbClr val="A9131A"/>
                </a:solidFill>
              </a:rPr>
              <a:t>shorter duration</a:t>
            </a:r>
            <a:r>
              <a:rPr lang="en-US" dirty="0"/>
              <a:t>.</a:t>
            </a:r>
            <a:endParaRPr lang="en-IN" dirty="0"/>
          </a:p>
        </p:txBody>
      </p:sp>
      <p:sp>
        <p:nvSpPr>
          <p:cNvPr id="6" name="Slide Number Placeholder 5">
            <a:extLst>
              <a:ext uri="{FF2B5EF4-FFF2-40B4-BE49-F238E27FC236}">
                <a16:creationId xmlns:a16="http://schemas.microsoft.com/office/drawing/2014/main" id="{9B41B432-14D5-1F23-7AC9-BE285BD86ADB}"/>
              </a:ext>
            </a:extLst>
          </p:cNvPr>
          <p:cNvSpPr>
            <a:spLocks noGrp="1"/>
          </p:cNvSpPr>
          <p:nvPr>
            <p:ph type="sldNum" sz="quarter" idx="4"/>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417901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lstStyle/>
          <a:p>
            <a:r>
              <a:rPr lang="en-US" dirty="0"/>
              <a:t>Bond Prices and Yields, 2.</a:t>
            </a:r>
          </a:p>
        </p:txBody>
      </p:sp>
      <p:sp>
        <p:nvSpPr>
          <p:cNvPr id="3" name="Content Placeholder 2">
            <a:extLst>
              <a:ext uri="{FF2B5EF4-FFF2-40B4-BE49-F238E27FC236}">
                <a16:creationId xmlns:a16="http://schemas.microsoft.com/office/drawing/2014/main" id="{15D7DFBE-C6E3-45BF-869C-5FA2A59E8FD5}"/>
              </a:ext>
            </a:extLst>
          </p:cNvPr>
          <p:cNvSpPr>
            <a:spLocks noGrp="1"/>
          </p:cNvSpPr>
          <p:nvPr>
            <p:ph sz="quarter" idx="11"/>
          </p:nvPr>
        </p:nvSpPr>
        <p:spPr/>
        <p:txBody>
          <a:bodyPr/>
          <a:lstStyle/>
          <a:p>
            <a:pPr marL="292608" indent="-292608">
              <a:buFont typeface="Arial" panose="020B0604020202020204" pitchFamily="34" charset="0"/>
              <a:buChar char="•"/>
            </a:pPr>
            <a:r>
              <a:rPr lang="en-US" dirty="0"/>
              <a:t>Our goal in this chapter is to understand the relationship between bond prices and yields.</a:t>
            </a:r>
          </a:p>
          <a:p>
            <a:pPr marL="292608" indent="-292608">
              <a:buFont typeface="Arial" panose="020B0604020202020204" pitchFamily="34" charset="0"/>
              <a:buChar char="•"/>
            </a:pPr>
            <a:r>
              <a:rPr lang="en-US" dirty="0"/>
              <a:t>In addition, we will examine some fundamental tools that fixed-income portfolio managers use when they assess bond risk.</a:t>
            </a:r>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4</a:t>
            </a:fld>
            <a:endParaRPr lang="en-US" dirty="0"/>
          </a:p>
        </p:txBody>
      </p:sp>
    </p:spTree>
    <p:extLst>
      <p:ext uri="{BB962C8B-B14F-4D97-AF65-F5344CB8AC3E}">
        <p14:creationId xmlns:p14="http://schemas.microsoft.com/office/powerpoint/2010/main" val="896817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AD0B-D98C-7039-BE29-E02829272F5C}"/>
              </a:ext>
            </a:extLst>
          </p:cNvPr>
          <p:cNvSpPr>
            <a:spLocks noGrp="1"/>
          </p:cNvSpPr>
          <p:nvPr>
            <p:ph type="title"/>
          </p:nvPr>
        </p:nvSpPr>
        <p:spPr/>
        <p:txBody>
          <a:bodyPr/>
          <a:lstStyle/>
          <a:p>
            <a:r>
              <a:rPr lang="en-IN" dirty="0"/>
              <a:t>Properties of Duration</a:t>
            </a:r>
          </a:p>
        </p:txBody>
      </p:sp>
      <p:pic>
        <p:nvPicPr>
          <p:cNvPr id="7" name="Picture 6" descr="A graph plots bond duration in years versus the bond maturity in years.">
            <a:extLst>
              <a:ext uri="{FF2B5EF4-FFF2-40B4-BE49-F238E27FC236}">
                <a16:creationId xmlns:a16="http://schemas.microsoft.com/office/drawing/2014/main" id="{AD9675CE-9B08-4A1D-722D-079FBDF7A6BE}"/>
              </a:ext>
            </a:extLst>
          </p:cNvPr>
          <p:cNvPicPr>
            <a:picLocks noChangeAspect="1"/>
          </p:cNvPicPr>
          <p:nvPr/>
        </p:nvPicPr>
        <p:blipFill>
          <a:blip r:embed="rId2"/>
          <a:stretch>
            <a:fillRect/>
          </a:stretch>
        </p:blipFill>
        <p:spPr>
          <a:xfrm>
            <a:off x="456843" y="1268800"/>
            <a:ext cx="8230313" cy="4682134"/>
          </a:xfrm>
          <a:prstGeom prst="rect">
            <a:avLst/>
          </a:prstGeom>
        </p:spPr>
      </p:pic>
      <p:sp>
        <p:nvSpPr>
          <p:cNvPr id="8" name="Text Placeholder 4">
            <a:extLst>
              <a:ext uri="{FF2B5EF4-FFF2-40B4-BE49-F238E27FC236}">
                <a16:creationId xmlns:a16="http://schemas.microsoft.com/office/drawing/2014/main" id="{13D9E631-9011-F013-FE36-C39A4DE175AA}"/>
              </a:ext>
            </a:extLst>
          </p:cNvPr>
          <p:cNvSpPr>
            <a:spLocks noGrp="1"/>
          </p:cNvSpPr>
          <p:nvPr>
            <p:ph type="body" sz="quarter" idx="12"/>
          </p:nvPr>
        </p:nvSpPr>
        <p:spPr>
          <a:xfrm>
            <a:off x="2963923" y="6280394"/>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3CEAD915-00DE-CB38-9BF3-98B7A5D2E727}"/>
              </a:ext>
            </a:extLst>
          </p:cNvPr>
          <p:cNvSpPr>
            <a:spLocks noGrp="1"/>
          </p:cNvSpPr>
          <p:nvPr>
            <p:ph type="sldNum" sz="quarter" idx="4"/>
          </p:nvPr>
        </p:nvSpPr>
        <p:spPr/>
        <p:txBody>
          <a:bodyPr/>
          <a:lstStyle/>
          <a:p>
            <a:fld id="{68151E55-6873-49E2-B8D5-2F265E6F1973}" type="slidenum">
              <a:rPr lang="en-US" smtClean="0"/>
              <a:pPr/>
              <a:t>40</a:t>
            </a:fld>
            <a:endParaRPr lang="en-US" dirty="0"/>
          </a:p>
        </p:txBody>
      </p:sp>
    </p:spTree>
    <p:extLst>
      <p:ext uri="{BB962C8B-B14F-4D97-AF65-F5344CB8AC3E}">
        <p14:creationId xmlns:p14="http://schemas.microsoft.com/office/powerpoint/2010/main" val="2078099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3E59-0CE6-19E8-5E9D-077C973AC5DD}"/>
              </a:ext>
            </a:extLst>
          </p:cNvPr>
          <p:cNvSpPr>
            <a:spLocks noGrp="1"/>
          </p:cNvSpPr>
          <p:nvPr>
            <p:ph type="title"/>
          </p:nvPr>
        </p:nvSpPr>
        <p:spPr/>
        <p:txBody>
          <a:bodyPr>
            <a:normAutofit fontScale="90000"/>
          </a:bodyPr>
          <a:lstStyle/>
          <a:p>
            <a:r>
              <a:rPr lang="en-US" sz="3600" dirty="0"/>
              <a:t>Bond Risk Measures Based on Duration,1.</a:t>
            </a:r>
            <a:endParaRPr lang="en-IN" sz="3600" dirty="0"/>
          </a:p>
        </p:txBody>
      </p:sp>
      <p:sp>
        <p:nvSpPr>
          <p:cNvPr id="3" name="Content Placeholder 2">
            <a:extLst>
              <a:ext uri="{FF2B5EF4-FFF2-40B4-BE49-F238E27FC236}">
                <a16:creationId xmlns:a16="http://schemas.microsoft.com/office/drawing/2014/main" id="{061691E9-DC3B-9F5F-F00D-D2E28BD9C4E8}"/>
              </a:ext>
            </a:extLst>
          </p:cNvPr>
          <p:cNvSpPr>
            <a:spLocks noGrp="1"/>
          </p:cNvSpPr>
          <p:nvPr>
            <p:ph sz="quarter" idx="11"/>
          </p:nvPr>
        </p:nvSpPr>
        <p:spPr>
          <a:xfrm>
            <a:off x="342900" y="1276710"/>
            <a:ext cx="8458200" cy="853542"/>
          </a:xfrm>
        </p:spPr>
        <p:txBody>
          <a:bodyPr/>
          <a:lstStyle/>
          <a:p>
            <a:pPr marL="292608" indent="-292608">
              <a:buFont typeface="Arial" panose="020B0604020202020204" pitchFamily="34" charset="0"/>
              <a:buChar char="•"/>
            </a:pPr>
            <a:r>
              <a:rPr lang="en-US" b="1" dirty="0">
                <a:solidFill>
                  <a:srgbClr val="002060"/>
                </a:solidFill>
              </a:rPr>
              <a:t>Dollar Value of an 01</a:t>
            </a:r>
            <a:r>
              <a:rPr lang="en-US" dirty="0"/>
              <a:t>: Measures the change in bond price from a one basis point change in yield.</a:t>
            </a:r>
            <a:endParaRPr lang="en-IN" dirty="0"/>
          </a:p>
        </p:txBody>
      </p:sp>
      <p:graphicFrame>
        <p:nvGraphicFramePr>
          <p:cNvPr id="15" name="Object 14">
            <a:extLst>
              <a:ext uri="{FF2B5EF4-FFF2-40B4-BE49-F238E27FC236}">
                <a16:creationId xmlns:a16="http://schemas.microsoft.com/office/drawing/2014/main" id="{F428AE47-2D0D-FB29-F6F0-26E43E958DA5}"/>
              </a:ext>
            </a:extLst>
          </p:cNvPr>
          <p:cNvGraphicFramePr>
            <a:graphicFrameLocks noChangeAspect="1"/>
          </p:cNvGraphicFramePr>
          <p:nvPr>
            <p:extLst>
              <p:ext uri="{D42A27DB-BD31-4B8C-83A1-F6EECF244321}">
                <p14:modId xmlns:p14="http://schemas.microsoft.com/office/powerpoint/2010/main" val="3084389142"/>
              </p:ext>
            </p:extLst>
          </p:nvPr>
        </p:nvGraphicFramePr>
        <p:xfrm>
          <a:off x="788377" y="2550008"/>
          <a:ext cx="8039100" cy="342900"/>
        </p:xfrm>
        <a:graphic>
          <a:graphicData uri="http://schemas.openxmlformats.org/presentationml/2006/ole">
            <mc:AlternateContent xmlns:mc="http://schemas.openxmlformats.org/markup-compatibility/2006">
              <mc:Choice xmlns:v="urn:schemas-microsoft-com:vml" Requires="v">
                <p:oleObj spid="_x0000_s13338" name="Equation" r:id="rId3" imgW="8038800" imgH="342720" progId="Equation.DSMT4">
                  <p:embed/>
                </p:oleObj>
              </mc:Choice>
              <mc:Fallback>
                <p:oleObj name="Equation" r:id="rId3" imgW="8038800" imgH="342720" progId="Equation.DSMT4">
                  <p:embed/>
                  <p:pic>
                    <p:nvPicPr>
                      <p:cNvPr id="0" name=""/>
                      <p:cNvPicPr/>
                      <p:nvPr/>
                    </p:nvPicPr>
                    <p:blipFill>
                      <a:blip r:embed="rId4"/>
                      <a:stretch>
                        <a:fillRect/>
                      </a:stretch>
                    </p:blipFill>
                    <p:spPr>
                      <a:xfrm>
                        <a:off x="788377" y="2550008"/>
                        <a:ext cx="80391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A2DB69E-FE29-A881-E710-6B017DD98774}"/>
              </a:ext>
            </a:extLst>
          </p:cNvPr>
          <p:cNvSpPr>
            <a:spLocks noGrp="1"/>
          </p:cNvSpPr>
          <p:nvPr>
            <p:ph sz="quarter" idx="14"/>
          </p:nvPr>
        </p:nvSpPr>
        <p:spPr>
          <a:xfrm>
            <a:off x="342900" y="3281324"/>
            <a:ext cx="8458200" cy="461689"/>
          </a:xfrm>
        </p:spPr>
        <p:txBody>
          <a:bodyPr/>
          <a:lstStyle/>
          <a:p>
            <a:pPr marL="292608" indent="-292608">
              <a:buFont typeface="Arial" panose="020B0604020202020204" pitchFamily="34" charset="0"/>
              <a:buChar char="•"/>
            </a:pPr>
            <a:r>
              <a:rPr lang="en-US" b="1" dirty="0">
                <a:solidFill>
                  <a:srgbClr val="002060"/>
                </a:solidFill>
              </a:rPr>
              <a:t>Yield Value of a 32nd</a:t>
            </a:r>
            <a:r>
              <a:rPr lang="en-US" dirty="0"/>
              <a:t>: Measures the change in yield that</a:t>
            </a:r>
            <a:endParaRPr lang="en-IN" dirty="0"/>
          </a:p>
        </p:txBody>
      </p:sp>
      <p:sp>
        <p:nvSpPr>
          <p:cNvPr id="5" name="Content Placeholder 4">
            <a:extLst>
              <a:ext uri="{FF2B5EF4-FFF2-40B4-BE49-F238E27FC236}">
                <a16:creationId xmlns:a16="http://schemas.microsoft.com/office/drawing/2014/main" id="{44861835-A947-5869-EEDE-B45B5F14D85B}"/>
              </a:ext>
            </a:extLst>
          </p:cNvPr>
          <p:cNvSpPr>
            <a:spLocks noGrp="1"/>
          </p:cNvSpPr>
          <p:nvPr>
            <p:ph sz="quarter" idx="15"/>
          </p:nvPr>
        </p:nvSpPr>
        <p:spPr>
          <a:xfrm>
            <a:off x="342900" y="3840468"/>
            <a:ext cx="2520880" cy="404964"/>
          </a:xfrm>
        </p:spPr>
        <p:txBody>
          <a:bodyPr tIns="0" rIns="0"/>
          <a:lstStyle/>
          <a:p>
            <a:pPr marL="280988"/>
            <a:r>
              <a:rPr lang="en-IN" dirty="0"/>
              <a:t>would lead to a</a:t>
            </a:r>
          </a:p>
        </p:txBody>
      </p:sp>
      <p:graphicFrame>
        <p:nvGraphicFramePr>
          <p:cNvPr id="13" name="Object 12">
            <a:extLst>
              <a:ext uri="{FF2B5EF4-FFF2-40B4-BE49-F238E27FC236}">
                <a16:creationId xmlns:a16="http://schemas.microsoft.com/office/drawing/2014/main" id="{C1BAEB3B-6A7F-7377-0596-13381A09A540}"/>
              </a:ext>
            </a:extLst>
          </p:cNvPr>
          <p:cNvGraphicFramePr>
            <a:graphicFrameLocks noChangeAspect="1"/>
          </p:cNvGraphicFramePr>
          <p:nvPr>
            <p:extLst>
              <p:ext uri="{D42A27DB-BD31-4B8C-83A1-F6EECF244321}">
                <p14:modId xmlns:p14="http://schemas.microsoft.com/office/powerpoint/2010/main" val="2484225906"/>
              </p:ext>
            </p:extLst>
          </p:nvPr>
        </p:nvGraphicFramePr>
        <p:xfrm>
          <a:off x="2893924" y="3819803"/>
          <a:ext cx="787400" cy="406400"/>
        </p:xfrm>
        <a:graphic>
          <a:graphicData uri="http://schemas.openxmlformats.org/presentationml/2006/ole">
            <mc:AlternateContent xmlns:mc="http://schemas.openxmlformats.org/markup-compatibility/2006">
              <mc:Choice xmlns:v="urn:schemas-microsoft-com:vml" Requires="v">
                <p:oleObj spid="_x0000_s13339" name="Equation" r:id="rId5" imgW="787320" imgH="406080" progId="Equation.DSMT4">
                  <p:embed/>
                </p:oleObj>
              </mc:Choice>
              <mc:Fallback>
                <p:oleObj name="Equation" r:id="rId5" imgW="787320" imgH="406080" progId="Equation.DSMT4">
                  <p:embed/>
                  <p:pic>
                    <p:nvPicPr>
                      <p:cNvPr id="0" name=""/>
                      <p:cNvPicPr/>
                      <p:nvPr/>
                    </p:nvPicPr>
                    <p:blipFill>
                      <a:blip r:embed="rId6"/>
                      <a:stretch>
                        <a:fillRect/>
                      </a:stretch>
                    </p:blipFill>
                    <p:spPr>
                      <a:xfrm>
                        <a:off x="2893924" y="3819803"/>
                        <a:ext cx="787400" cy="4064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A703BA8-717F-0237-C5D2-C539B6A0A384}"/>
              </a:ext>
            </a:extLst>
          </p:cNvPr>
          <p:cNvSpPr>
            <a:spLocks noGrp="1"/>
          </p:cNvSpPr>
          <p:nvPr>
            <p:ph sz="quarter" idx="16"/>
          </p:nvPr>
        </p:nvSpPr>
        <p:spPr>
          <a:xfrm>
            <a:off x="3737985" y="3800575"/>
            <a:ext cx="3575957" cy="444857"/>
          </a:xfrm>
        </p:spPr>
        <p:txBody>
          <a:bodyPr lIns="0"/>
          <a:lstStyle/>
          <a:p>
            <a:r>
              <a:rPr lang="en-US" dirty="0"/>
              <a:t>change in the bond price.</a:t>
            </a:r>
            <a:endParaRPr lang="en-IN" dirty="0"/>
          </a:p>
        </p:txBody>
      </p:sp>
      <p:graphicFrame>
        <p:nvGraphicFramePr>
          <p:cNvPr id="14" name="Object 13">
            <a:extLst>
              <a:ext uri="{FF2B5EF4-FFF2-40B4-BE49-F238E27FC236}">
                <a16:creationId xmlns:a16="http://schemas.microsoft.com/office/drawing/2014/main" id="{BC5A378B-3D42-88E9-958E-B8A5F53C1053}"/>
              </a:ext>
            </a:extLst>
          </p:cNvPr>
          <p:cNvGraphicFramePr>
            <a:graphicFrameLocks noChangeAspect="1"/>
          </p:cNvGraphicFramePr>
          <p:nvPr>
            <p:extLst>
              <p:ext uri="{D42A27DB-BD31-4B8C-83A1-F6EECF244321}">
                <p14:modId xmlns:p14="http://schemas.microsoft.com/office/powerpoint/2010/main" val="2056628390"/>
              </p:ext>
            </p:extLst>
          </p:nvPr>
        </p:nvGraphicFramePr>
        <p:xfrm>
          <a:off x="1562100" y="4536638"/>
          <a:ext cx="5905500" cy="800100"/>
        </p:xfrm>
        <a:graphic>
          <a:graphicData uri="http://schemas.openxmlformats.org/presentationml/2006/ole">
            <mc:AlternateContent xmlns:mc="http://schemas.openxmlformats.org/markup-compatibility/2006">
              <mc:Choice xmlns:v="urn:schemas-microsoft-com:vml" Requires="v">
                <p:oleObj spid="_x0000_s13340" name="Equation" r:id="rId7" imgW="5905440" imgH="799920" progId="Equation.DSMT4">
                  <p:embed/>
                </p:oleObj>
              </mc:Choice>
              <mc:Fallback>
                <p:oleObj name="Equation" r:id="rId7" imgW="5905440" imgH="799920" progId="Equation.DSMT4">
                  <p:embed/>
                  <p:pic>
                    <p:nvPicPr>
                      <p:cNvPr id="0" name=""/>
                      <p:cNvPicPr/>
                      <p:nvPr/>
                    </p:nvPicPr>
                    <p:blipFill>
                      <a:blip r:embed="rId8"/>
                      <a:stretch>
                        <a:fillRect/>
                      </a:stretch>
                    </p:blipFill>
                    <p:spPr>
                      <a:xfrm>
                        <a:off x="1562100" y="4536638"/>
                        <a:ext cx="5905500" cy="8001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A455F14-E377-05F7-D9B6-57BD9BE61557}"/>
              </a:ext>
            </a:extLst>
          </p:cNvPr>
          <p:cNvSpPr>
            <a:spLocks noGrp="1"/>
          </p:cNvSpPr>
          <p:nvPr>
            <p:ph sz="quarter" idx="17"/>
          </p:nvPr>
        </p:nvSpPr>
        <p:spPr>
          <a:xfrm>
            <a:off x="788377" y="5708332"/>
            <a:ext cx="7746023" cy="449302"/>
          </a:xfrm>
          <a:ln>
            <a:solidFill>
              <a:schemeClr val="accent1"/>
            </a:solidFill>
          </a:ln>
        </p:spPr>
        <p:txBody>
          <a:bodyPr/>
          <a:lstStyle/>
          <a:p>
            <a:r>
              <a:rPr lang="en-US" b="1" dirty="0">
                <a:solidFill>
                  <a:srgbClr val="A9131A"/>
                </a:solidFill>
              </a:rPr>
              <a:t>In both cases, the bond price is per $100 face value.</a:t>
            </a:r>
            <a:endParaRPr lang="en-IN" b="1" dirty="0">
              <a:solidFill>
                <a:srgbClr val="A9131A"/>
              </a:solidFill>
            </a:endParaRPr>
          </a:p>
        </p:txBody>
      </p:sp>
      <p:sp>
        <p:nvSpPr>
          <p:cNvPr id="11" name="Slide Number Placeholder 10">
            <a:extLst>
              <a:ext uri="{FF2B5EF4-FFF2-40B4-BE49-F238E27FC236}">
                <a16:creationId xmlns:a16="http://schemas.microsoft.com/office/drawing/2014/main" id="{FE3A8D5E-62FF-5B80-713B-AC3DF81DAC44}"/>
              </a:ext>
            </a:extLst>
          </p:cNvPr>
          <p:cNvSpPr>
            <a:spLocks noGrp="1"/>
          </p:cNvSpPr>
          <p:nvPr>
            <p:ph type="sldNum" sz="quarter" idx="10"/>
          </p:nvPr>
        </p:nvSpPr>
        <p:spPr/>
        <p:txBody>
          <a:bodyPr/>
          <a:lstStyle/>
          <a:p>
            <a:fld id="{68151E55-6873-49E2-B8D5-2F265E6F1973}" type="slidenum">
              <a:rPr lang="en-US" smtClean="0"/>
              <a:t>41</a:t>
            </a:fld>
            <a:endParaRPr lang="en-US" dirty="0"/>
          </a:p>
        </p:txBody>
      </p:sp>
    </p:spTree>
    <p:extLst>
      <p:ext uri="{BB962C8B-B14F-4D97-AF65-F5344CB8AC3E}">
        <p14:creationId xmlns:p14="http://schemas.microsoft.com/office/powerpoint/2010/main" val="3874311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055-9F64-4D4B-45AC-D7ADBF0AC523}"/>
              </a:ext>
            </a:extLst>
          </p:cNvPr>
          <p:cNvSpPr>
            <a:spLocks noGrp="1"/>
          </p:cNvSpPr>
          <p:nvPr>
            <p:ph type="title"/>
          </p:nvPr>
        </p:nvSpPr>
        <p:spPr/>
        <p:txBody>
          <a:bodyPr>
            <a:normAutofit/>
          </a:bodyPr>
          <a:lstStyle/>
          <a:p>
            <a:r>
              <a:rPr lang="en-US" sz="3200" dirty="0"/>
              <a:t>Bond Risk Measures Based on Duration, 2.</a:t>
            </a:r>
            <a:endParaRPr lang="en-IN" sz="3200" dirty="0"/>
          </a:p>
        </p:txBody>
      </p:sp>
      <p:graphicFrame>
        <p:nvGraphicFramePr>
          <p:cNvPr id="14" name="Object 13">
            <a:extLst>
              <a:ext uri="{FF2B5EF4-FFF2-40B4-BE49-F238E27FC236}">
                <a16:creationId xmlns:a16="http://schemas.microsoft.com/office/drawing/2014/main" id="{3E49B8AF-B6AE-1C25-21AF-32494232E23A}"/>
              </a:ext>
            </a:extLst>
          </p:cNvPr>
          <p:cNvGraphicFramePr>
            <a:graphicFrameLocks noChangeAspect="1"/>
          </p:cNvGraphicFramePr>
          <p:nvPr>
            <p:extLst>
              <p:ext uri="{D42A27DB-BD31-4B8C-83A1-F6EECF244321}">
                <p14:modId xmlns:p14="http://schemas.microsoft.com/office/powerpoint/2010/main" val="488168699"/>
              </p:ext>
            </p:extLst>
          </p:nvPr>
        </p:nvGraphicFramePr>
        <p:xfrm>
          <a:off x="1101725" y="1260475"/>
          <a:ext cx="5816600" cy="647700"/>
        </p:xfrm>
        <a:graphic>
          <a:graphicData uri="http://schemas.openxmlformats.org/presentationml/2006/ole">
            <mc:AlternateContent xmlns:mc="http://schemas.openxmlformats.org/markup-compatibility/2006">
              <mc:Choice xmlns:v="urn:schemas-microsoft-com:vml" Requires="v">
                <p:oleObj spid="_x0000_s14394" name="Equation" r:id="rId3" imgW="5816520" imgH="647640" progId="Equation.DSMT4">
                  <p:embed/>
                </p:oleObj>
              </mc:Choice>
              <mc:Fallback>
                <p:oleObj name="Equation" r:id="rId3" imgW="5816520" imgH="647640" progId="Equation.DSMT4">
                  <p:embed/>
                  <p:pic>
                    <p:nvPicPr>
                      <p:cNvPr id="0" name=""/>
                      <p:cNvPicPr/>
                      <p:nvPr/>
                    </p:nvPicPr>
                    <p:blipFill>
                      <a:blip r:embed="rId4"/>
                      <a:stretch>
                        <a:fillRect/>
                      </a:stretch>
                    </p:blipFill>
                    <p:spPr>
                      <a:xfrm>
                        <a:off x="1101725" y="1260475"/>
                        <a:ext cx="5816600" cy="6477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2216133A-8C2E-9B24-0B49-793741C9783F}"/>
              </a:ext>
            </a:extLst>
          </p:cNvPr>
          <p:cNvGraphicFramePr>
            <a:graphicFrameLocks noChangeAspect="1"/>
          </p:cNvGraphicFramePr>
          <p:nvPr>
            <p:extLst>
              <p:ext uri="{D42A27DB-BD31-4B8C-83A1-F6EECF244321}">
                <p14:modId xmlns:p14="http://schemas.microsoft.com/office/powerpoint/2010/main" val="2652954155"/>
              </p:ext>
            </p:extLst>
          </p:nvPr>
        </p:nvGraphicFramePr>
        <p:xfrm>
          <a:off x="1101725" y="1965325"/>
          <a:ext cx="6184900" cy="647700"/>
        </p:xfrm>
        <a:graphic>
          <a:graphicData uri="http://schemas.openxmlformats.org/presentationml/2006/ole">
            <mc:AlternateContent xmlns:mc="http://schemas.openxmlformats.org/markup-compatibility/2006">
              <mc:Choice xmlns:v="urn:schemas-microsoft-com:vml" Requires="v">
                <p:oleObj spid="_x0000_s14395" name="Equation" r:id="rId5" imgW="6184800" imgH="647640" progId="Equation.DSMT4">
                  <p:embed/>
                </p:oleObj>
              </mc:Choice>
              <mc:Fallback>
                <p:oleObj name="Equation" r:id="rId5" imgW="6184800" imgH="647640" progId="Equation.DSMT4">
                  <p:embed/>
                  <p:pic>
                    <p:nvPicPr>
                      <p:cNvPr id="0" name=""/>
                      <p:cNvPicPr/>
                      <p:nvPr/>
                    </p:nvPicPr>
                    <p:blipFill>
                      <a:blip r:embed="rId6"/>
                      <a:stretch>
                        <a:fillRect/>
                      </a:stretch>
                    </p:blipFill>
                    <p:spPr>
                      <a:xfrm>
                        <a:off x="1101725" y="1965325"/>
                        <a:ext cx="6184900" cy="6477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30B6699-9536-4874-4873-E8F778D8189E}"/>
              </a:ext>
            </a:extLst>
          </p:cNvPr>
          <p:cNvGraphicFramePr>
            <a:graphicFrameLocks noChangeAspect="1"/>
          </p:cNvGraphicFramePr>
          <p:nvPr>
            <p:extLst>
              <p:ext uri="{D42A27DB-BD31-4B8C-83A1-F6EECF244321}">
                <p14:modId xmlns:p14="http://schemas.microsoft.com/office/powerpoint/2010/main" val="3817905324"/>
              </p:ext>
            </p:extLst>
          </p:nvPr>
        </p:nvGraphicFramePr>
        <p:xfrm>
          <a:off x="1634393" y="2692639"/>
          <a:ext cx="5549900" cy="647700"/>
        </p:xfrm>
        <a:graphic>
          <a:graphicData uri="http://schemas.openxmlformats.org/presentationml/2006/ole">
            <mc:AlternateContent xmlns:mc="http://schemas.openxmlformats.org/markup-compatibility/2006">
              <mc:Choice xmlns:v="urn:schemas-microsoft-com:vml" Requires="v">
                <p:oleObj spid="_x0000_s14396" name="Equation" r:id="rId7" imgW="5549760" imgH="647640" progId="Equation.DSMT4">
                  <p:embed/>
                </p:oleObj>
              </mc:Choice>
              <mc:Fallback>
                <p:oleObj name="Equation" r:id="rId7" imgW="5549760" imgH="647640" progId="Equation.DSMT4">
                  <p:embed/>
                  <p:pic>
                    <p:nvPicPr>
                      <p:cNvPr id="0" name=""/>
                      <p:cNvPicPr/>
                      <p:nvPr/>
                    </p:nvPicPr>
                    <p:blipFill>
                      <a:blip r:embed="rId8"/>
                      <a:stretch>
                        <a:fillRect/>
                      </a:stretch>
                    </p:blipFill>
                    <p:spPr>
                      <a:xfrm>
                        <a:off x="1634393" y="2692639"/>
                        <a:ext cx="5549900" cy="6477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723D089-1825-F0E0-AEDB-F6A74EBF2D00}"/>
              </a:ext>
            </a:extLst>
          </p:cNvPr>
          <p:cNvGraphicFramePr>
            <a:graphicFrameLocks noChangeAspect="1"/>
          </p:cNvGraphicFramePr>
          <p:nvPr>
            <p:extLst>
              <p:ext uri="{D42A27DB-BD31-4B8C-83A1-F6EECF244321}">
                <p14:modId xmlns:p14="http://schemas.microsoft.com/office/powerpoint/2010/main" val="2509008111"/>
              </p:ext>
            </p:extLst>
          </p:nvPr>
        </p:nvGraphicFramePr>
        <p:xfrm>
          <a:off x="1939925" y="3522663"/>
          <a:ext cx="6553200" cy="279400"/>
        </p:xfrm>
        <a:graphic>
          <a:graphicData uri="http://schemas.openxmlformats.org/presentationml/2006/ole">
            <mc:AlternateContent xmlns:mc="http://schemas.openxmlformats.org/markup-compatibility/2006">
              <mc:Choice xmlns:v="urn:schemas-microsoft-com:vml" Requires="v">
                <p:oleObj spid="_x0000_s14397" name="Equation" r:id="rId9" imgW="6553080" imgH="279360" progId="Equation.DSMT4">
                  <p:embed/>
                </p:oleObj>
              </mc:Choice>
              <mc:Fallback>
                <p:oleObj name="Equation" r:id="rId9" imgW="6553080" imgH="279360" progId="Equation.DSMT4">
                  <p:embed/>
                  <p:pic>
                    <p:nvPicPr>
                      <p:cNvPr id="0" name=""/>
                      <p:cNvPicPr/>
                      <p:nvPr/>
                    </p:nvPicPr>
                    <p:blipFill>
                      <a:blip r:embed="rId10"/>
                      <a:stretch>
                        <a:fillRect/>
                      </a:stretch>
                    </p:blipFill>
                    <p:spPr>
                      <a:xfrm>
                        <a:off x="1939925" y="3522663"/>
                        <a:ext cx="6553200" cy="2794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A40A2C2-C63D-608D-C9BC-1785A930C4AC}"/>
              </a:ext>
            </a:extLst>
          </p:cNvPr>
          <p:cNvGraphicFramePr>
            <a:graphicFrameLocks noChangeAspect="1"/>
          </p:cNvGraphicFramePr>
          <p:nvPr>
            <p:extLst>
              <p:ext uri="{D42A27DB-BD31-4B8C-83A1-F6EECF244321}">
                <p14:modId xmlns:p14="http://schemas.microsoft.com/office/powerpoint/2010/main" val="3308517101"/>
              </p:ext>
            </p:extLst>
          </p:nvPr>
        </p:nvGraphicFramePr>
        <p:xfrm>
          <a:off x="450850" y="4089400"/>
          <a:ext cx="5016500" cy="571500"/>
        </p:xfrm>
        <a:graphic>
          <a:graphicData uri="http://schemas.openxmlformats.org/presentationml/2006/ole">
            <mc:AlternateContent xmlns:mc="http://schemas.openxmlformats.org/markup-compatibility/2006">
              <mc:Choice xmlns:v="urn:schemas-microsoft-com:vml" Requires="v">
                <p:oleObj spid="_x0000_s14398" name="Equation" r:id="rId11" imgW="5016240" imgH="571320" progId="Equation.DSMT4">
                  <p:embed/>
                </p:oleObj>
              </mc:Choice>
              <mc:Fallback>
                <p:oleObj name="Equation" r:id="rId11" imgW="5016240" imgH="571320" progId="Equation.DSMT4">
                  <p:embed/>
                  <p:pic>
                    <p:nvPicPr>
                      <p:cNvPr id="0" name=""/>
                      <p:cNvPicPr/>
                      <p:nvPr/>
                    </p:nvPicPr>
                    <p:blipFill>
                      <a:blip r:embed="rId12"/>
                      <a:stretch>
                        <a:fillRect/>
                      </a:stretch>
                    </p:blipFill>
                    <p:spPr>
                      <a:xfrm>
                        <a:off x="450850" y="4089400"/>
                        <a:ext cx="5016500" cy="5715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A4ADBB7D-F764-FB3C-C61D-A42303E0A7CB}"/>
              </a:ext>
            </a:extLst>
          </p:cNvPr>
          <p:cNvSpPr>
            <a:spLocks noGrp="1"/>
          </p:cNvSpPr>
          <p:nvPr>
            <p:ph sz="quarter" idx="11"/>
          </p:nvPr>
        </p:nvSpPr>
        <p:spPr>
          <a:xfrm>
            <a:off x="5735865" y="4035091"/>
            <a:ext cx="645188" cy="287268"/>
          </a:xfrm>
        </p:spPr>
        <p:txBody>
          <a:bodyPr rIns="0"/>
          <a:lstStyle/>
          <a:p>
            <a:r>
              <a:rPr lang="en-IN" sz="1400" dirty="0"/>
              <a:t>Insert</a:t>
            </a:r>
          </a:p>
        </p:txBody>
      </p:sp>
      <p:graphicFrame>
        <p:nvGraphicFramePr>
          <p:cNvPr id="13" name="Object 12">
            <a:extLst>
              <a:ext uri="{FF2B5EF4-FFF2-40B4-BE49-F238E27FC236}">
                <a16:creationId xmlns:a16="http://schemas.microsoft.com/office/drawing/2014/main" id="{56A1D7C6-A289-23A9-EC43-FBE7A69A1582}"/>
              </a:ext>
            </a:extLst>
          </p:cNvPr>
          <p:cNvGraphicFramePr>
            <a:graphicFrameLocks noChangeAspect="1"/>
          </p:cNvGraphicFramePr>
          <p:nvPr>
            <p:extLst>
              <p:ext uri="{D42A27DB-BD31-4B8C-83A1-F6EECF244321}">
                <p14:modId xmlns:p14="http://schemas.microsoft.com/office/powerpoint/2010/main" val="1347657286"/>
              </p:ext>
            </p:extLst>
          </p:nvPr>
        </p:nvGraphicFramePr>
        <p:xfrm>
          <a:off x="6462380" y="4091693"/>
          <a:ext cx="342900" cy="241300"/>
        </p:xfrm>
        <a:graphic>
          <a:graphicData uri="http://schemas.openxmlformats.org/presentationml/2006/ole">
            <mc:AlternateContent xmlns:mc="http://schemas.openxmlformats.org/markup-compatibility/2006">
              <mc:Choice xmlns:v="urn:schemas-microsoft-com:vml" Requires="v">
                <p:oleObj spid="_x0000_s14399" name="Equation" r:id="rId13" imgW="342720" imgH="241200" progId="Equation.DSMT4">
                  <p:embed/>
                </p:oleObj>
              </mc:Choice>
              <mc:Fallback>
                <p:oleObj name="Equation" r:id="rId13" imgW="342720" imgH="241200" progId="Equation.DSMT4">
                  <p:embed/>
                  <p:pic>
                    <p:nvPicPr>
                      <p:cNvPr id="8" name="Object 7">
                        <a:extLst>
                          <a:ext uri="{FF2B5EF4-FFF2-40B4-BE49-F238E27FC236}">
                            <a16:creationId xmlns:a16="http://schemas.microsoft.com/office/drawing/2014/main" id="{379C1C63-02BB-3DC9-5D1E-20445B5D8895}"/>
                          </a:ext>
                        </a:extLst>
                      </p:cNvPr>
                      <p:cNvPicPr/>
                      <p:nvPr/>
                    </p:nvPicPr>
                    <p:blipFill>
                      <a:blip r:embed="rId14"/>
                      <a:stretch>
                        <a:fillRect/>
                      </a:stretch>
                    </p:blipFill>
                    <p:spPr>
                      <a:xfrm>
                        <a:off x="6462380" y="4091693"/>
                        <a:ext cx="342900" cy="241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27C3445-B6A8-C7F1-0056-16AC3CE1B279}"/>
              </a:ext>
            </a:extLst>
          </p:cNvPr>
          <p:cNvSpPr>
            <a:spLocks noGrp="1"/>
          </p:cNvSpPr>
          <p:nvPr>
            <p:ph sz="quarter" idx="14"/>
          </p:nvPr>
        </p:nvSpPr>
        <p:spPr>
          <a:xfrm>
            <a:off x="6886607" y="4035091"/>
            <a:ext cx="2116716" cy="286377"/>
          </a:xfrm>
        </p:spPr>
        <p:txBody>
          <a:bodyPr lIns="0"/>
          <a:lstStyle/>
          <a:p>
            <a:r>
              <a:rPr lang="en-US" sz="1400" dirty="0"/>
              <a:t>for the Dollar Value of an</a:t>
            </a:r>
            <a:endParaRPr lang="en-IN" sz="1400" dirty="0"/>
          </a:p>
        </p:txBody>
      </p:sp>
      <p:sp>
        <p:nvSpPr>
          <p:cNvPr id="5" name="Content Placeholder 4">
            <a:extLst>
              <a:ext uri="{FF2B5EF4-FFF2-40B4-BE49-F238E27FC236}">
                <a16:creationId xmlns:a16="http://schemas.microsoft.com/office/drawing/2014/main" id="{862FB349-2473-633F-0B06-ED9751D14591}"/>
              </a:ext>
            </a:extLst>
          </p:cNvPr>
          <p:cNvSpPr>
            <a:spLocks noGrp="1"/>
          </p:cNvSpPr>
          <p:nvPr>
            <p:ph sz="quarter" idx="15"/>
          </p:nvPr>
        </p:nvSpPr>
        <p:spPr>
          <a:xfrm>
            <a:off x="5735865" y="4390638"/>
            <a:ext cx="3140041" cy="1135956"/>
          </a:xfrm>
        </p:spPr>
        <p:txBody>
          <a:bodyPr tIns="0"/>
          <a:lstStyle/>
          <a:p>
            <a:r>
              <a:rPr lang="en-US" sz="1400" dirty="0"/>
              <a:t>01 in Equation (1) but we need to add N as the measure of the number of basis points needed to change the price of the bond by a 32nd. </a:t>
            </a:r>
            <a:r>
              <a:rPr lang="en-US" sz="1400" dirty="0">
                <a:solidFill>
                  <a:srgbClr val="A9131A"/>
                </a:solidFill>
              </a:rPr>
              <a:t>The red text is the Dollar Value of an 01.</a:t>
            </a:r>
            <a:endParaRPr lang="en-IN" sz="1400" dirty="0">
              <a:solidFill>
                <a:srgbClr val="A9131A"/>
              </a:solidFill>
            </a:endParaRPr>
          </a:p>
        </p:txBody>
      </p:sp>
      <p:graphicFrame>
        <p:nvGraphicFramePr>
          <p:cNvPr id="19" name="Object 18">
            <a:extLst>
              <a:ext uri="{FF2B5EF4-FFF2-40B4-BE49-F238E27FC236}">
                <a16:creationId xmlns:a16="http://schemas.microsoft.com/office/drawing/2014/main" id="{016B7AF7-D817-48C8-2953-B2595C5CEC8E}"/>
              </a:ext>
            </a:extLst>
          </p:cNvPr>
          <p:cNvGraphicFramePr>
            <a:graphicFrameLocks noChangeAspect="1"/>
          </p:cNvGraphicFramePr>
          <p:nvPr>
            <p:extLst>
              <p:ext uri="{D42A27DB-BD31-4B8C-83A1-F6EECF244321}">
                <p14:modId xmlns:p14="http://schemas.microsoft.com/office/powerpoint/2010/main" val="3940241094"/>
              </p:ext>
            </p:extLst>
          </p:nvPr>
        </p:nvGraphicFramePr>
        <p:xfrm>
          <a:off x="419100" y="5409841"/>
          <a:ext cx="5067300" cy="571500"/>
        </p:xfrm>
        <a:graphic>
          <a:graphicData uri="http://schemas.openxmlformats.org/presentationml/2006/ole">
            <mc:AlternateContent xmlns:mc="http://schemas.openxmlformats.org/markup-compatibility/2006">
              <mc:Choice xmlns:v="urn:schemas-microsoft-com:vml" Requires="v">
                <p:oleObj spid="_x0000_s14400" name="Equation" r:id="rId15" imgW="5067000" imgH="571320" progId="Equation.DSMT4">
                  <p:embed/>
                </p:oleObj>
              </mc:Choice>
              <mc:Fallback>
                <p:oleObj name="Equation" r:id="rId15" imgW="5067000" imgH="571320" progId="Equation.DSMT4">
                  <p:embed/>
                  <p:pic>
                    <p:nvPicPr>
                      <p:cNvPr id="0" name=""/>
                      <p:cNvPicPr/>
                      <p:nvPr/>
                    </p:nvPicPr>
                    <p:blipFill>
                      <a:blip r:embed="rId16"/>
                      <a:stretch>
                        <a:fillRect/>
                      </a:stretch>
                    </p:blipFill>
                    <p:spPr>
                      <a:xfrm>
                        <a:off x="419100" y="5409841"/>
                        <a:ext cx="5067300" cy="5715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E571A8B2-A7C4-B1BD-AFC9-5FF89B6EB58B}"/>
              </a:ext>
            </a:extLst>
          </p:cNvPr>
          <p:cNvSpPr>
            <a:spLocks noGrp="1"/>
          </p:cNvSpPr>
          <p:nvPr>
            <p:ph type="sldNum" sz="quarter" idx="10"/>
          </p:nvPr>
        </p:nvSpPr>
        <p:spPr/>
        <p:txBody>
          <a:bodyPr/>
          <a:lstStyle/>
          <a:p>
            <a:fld id="{68151E55-6873-49E2-B8D5-2F265E6F1973}" type="slidenum">
              <a:rPr lang="en-US" smtClean="0"/>
              <a:t>42</a:t>
            </a:fld>
            <a:endParaRPr lang="en-US" dirty="0"/>
          </a:p>
        </p:txBody>
      </p:sp>
    </p:spTree>
    <p:extLst>
      <p:ext uri="{BB962C8B-B14F-4D97-AF65-F5344CB8AC3E}">
        <p14:creationId xmlns:p14="http://schemas.microsoft.com/office/powerpoint/2010/main" val="2023570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9C51-38F6-E581-B7B2-34A2A5127FD6}"/>
              </a:ext>
            </a:extLst>
          </p:cNvPr>
          <p:cNvSpPr>
            <a:spLocks noGrp="1"/>
          </p:cNvSpPr>
          <p:nvPr>
            <p:ph type="title"/>
          </p:nvPr>
        </p:nvSpPr>
        <p:spPr>
          <a:xfrm>
            <a:off x="342900" y="192490"/>
            <a:ext cx="8630278" cy="903231"/>
          </a:xfrm>
        </p:spPr>
        <p:txBody>
          <a:bodyPr>
            <a:noAutofit/>
          </a:bodyPr>
          <a:lstStyle/>
          <a:p>
            <a:r>
              <a:rPr lang="en-US" sz="3200" dirty="0"/>
              <a:t>Bond Risk Measures Based on Duration, 3.</a:t>
            </a:r>
            <a:endParaRPr lang="en-IN" sz="3200" dirty="0"/>
          </a:p>
        </p:txBody>
      </p:sp>
      <p:sp>
        <p:nvSpPr>
          <p:cNvPr id="3" name="Content Placeholder 2">
            <a:extLst>
              <a:ext uri="{FF2B5EF4-FFF2-40B4-BE49-F238E27FC236}">
                <a16:creationId xmlns:a16="http://schemas.microsoft.com/office/drawing/2014/main" id="{46BC4AC1-0907-E18B-ADD3-27B228AE0389}"/>
              </a:ext>
            </a:extLst>
          </p:cNvPr>
          <p:cNvSpPr>
            <a:spLocks noGrp="1"/>
          </p:cNvSpPr>
          <p:nvPr>
            <p:ph sz="quarter" idx="11"/>
          </p:nvPr>
        </p:nvSpPr>
        <p:spPr>
          <a:xfrm>
            <a:off x="342900" y="1276709"/>
            <a:ext cx="8458200" cy="1255475"/>
          </a:xfrm>
        </p:spPr>
        <p:txBody>
          <a:bodyPr/>
          <a:lstStyle/>
          <a:p>
            <a:r>
              <a:rPr lang="en-US" sz="2000" dirty="0"/>
              <a:t>Suppose a bond has a modified duration of 8.27 years.</a:t>
            </a:r>
          </a:p>
          <a:p>
            <a:pPr marL="292608" indent="-292608">
              <a:buFont typeface="Arial" panose="020B0604020202020204" pitchFamily="34" charset="0"/>
              <a:buChar char="•"/>
            </a:pPr>
            <a:r>
              <a:rPr lang="en-US" sz="2000" dirty="0"/>
              <a:t>What is the dollar value of an 01 for this bond (per $100 face value)?</a:t>
            </a:r>
          </a:p>
          <a:p>
            <a:pPr marL="292608" indent="-292608">
              <a:buFont typeface="Arial" panose="020B0604020202020204" pitchFamily="34" charset="0"/>
              <a:buChar char="•"/>
            </a:pPr>
            <a:r>
              <a:rPr lang="en-US" sz="2000" dirty="0"/>
              <a:t>What is the yield value of a 32</a:t>
            </a:r>
            <a:r>
              <a:rPr lang="en-US" sz="2000" baseline="30000" dirty="0"/>
              <a:t>nd</a:t>
            </a:r>
            <a:r>
              <a:rPr lang="en-US" sz="2000" dirty="0"/>
              <a:t> (per $100 face value)?</a:t>
            </a:r>
            <a:endParaRPr lang="en-IN" sz="2000" dirty="0"/>
          </a:p>
        </p:txBody>
      </p:sp>
      <p:sp>
        <p:nvSpPr>
          <p:cNvPr id="4" name="Content Placeholder 3">
            <a:extLst>
              <a:ext uri="{FF2B5EF4-FFF2-40B4-BE49-F238E27FC236}">
                <a16:creationId xmlns:a16="http://schemas.microsoft.com/office/drawing/2014/main" id="{C89340BE-2D67-9227-8E09-11C65990E11B}"/>
              </a:ext>
            </a:extLst>
          </p:cNvPr>
          <p:cNvSpPr>
            <a:spLocks noGrp="1"/>
          </p:cNvSpPr>
          <p:nvPr>
            <p:ph sz="quarter" idx="14"/>
          </p:nvPr>
        </p:nvSpPr>
        <p:spPr>
          <a:xfrm>
            <a:off x="342900" y="2713171"/>
            <a:ext cx="8458200" cy="1718151"/>
          </a:xfrm>
        </p:spPr>
        <p:txBody>
          <a:bodyPr/>
          <a:lstStyle/>
          <a:p>
            <a:r>
              <a:rPr lang="en-US" sz="2000" dirty="0"/>
              <a:t>First, we need the price of the bond, which is $91.97. Verify:</a:t>
            </a:r>
          </a:p>
          <a:p>
            <a:pPr marL="292608" indent="-292608">
              <a:buFont typeface="Arial" panose="020B0604020202020204" pitchFamily="34" charset="0"/>
              <a:buChar char="•"/>
            </a:pPr>
            <a:r>
              <a:rPr lang="en-US" sz="2000" dirty="0"/>
              <a:t>Y</a:t>
            </a:r>
            <a:r>
              <a:rPr lang="en-US" sz="100" dirty="0"/>
              <a:t> </a:t>
            </a:r>
            <a:r>
              <a:rPr lang="en-US" sz="2000" dirty="0"/>
              <a:t>T</a:t>
            </a:r>
            <a:r>
              <a:rPr lang="en-US" sz="100" dirty="0"/>
              <a:t> </a:t>
            </a:r>
            <a:r>
              <a:rPr lang="en-US" sz="2000" dirty="0"/>
              <a:t>M = 7%</a:t>
            </a:r>
          </a:p>
          <a:p>
            <a:pPr marL="292608" indent="-292608">
              <a:buFont typeface="Arial" panose="020B0604020202020204" pitchFamily="34" charset="0"/>
              <a:buChar char="•"/>
            </a:pPr>
            <a:r>
              <a:rPr lang="en-US" sz="2000" dirty="0"/>
              <a:t>Coupon = 6%</a:t>
            </a:r>
          </a:p>
          <a:p>
            <a:pPr marL="292608" indent="-292608">
              <a:buFont typeface="Arial" panose="020B0604020202020204" pitchFamily="34" charset="0"/>
              <a:buChar char="•"/>
            </a:pPr>
            <a:r>
              <a:rPr lang="en-US" sz="2000" dirty="0"/>
              <a:t>Maturity = 12 Years.</a:t>
            </a:r>
            <a:endParaRPr lang="en-IN" sz="2000" dirty="0"/>
          </a:p>
        </p:txBody>
      </p:sp>
      <p:sp>
        <p:nvSpPr>
          <p:cNvPr id="5" name="Content Placeholder 4">
            <a:extLst>
              <a:ext uri="{FF2B5EF4-FFF2-40B4-BE49-F238E27FC236}">
                <a16:creationId xmlns:a16="http://schemas.microsoft.com/office/drawing/2014/main" id="{893F36EA-2B00-470C-FAB7-B06989FFA6D1}"/>
              </a:ext>
            </a:extLst>
          </p:cNvPr>
          <p:cNvSpPr>
            <a:spLocks noGrp="1"/>
          </p:cNvSpPr>
          <p:nvPr>
            <p:ph sz="quarter" idx="15"/>
          </p:nvPr>
        </p:nvSpPr>
        <p:spPr>
          <a:xfrm>
            <a:off x="342900" y="4612308"/>
            <a:ext cx="8458200" cy="703269"/>
          </a:xfrm>
        </p:spPr>
        <p:txBody>
          <a:bodyPr/>
          <a:lstStyle/>
          <a:p>
            <a:r>
              <a:rPr lang="en-US" sz="2000" dirty="0"/>
              <a:t>The </a:t>
            </a:r>
            <a:r>
              <a:rPr lang="en-US" sz="2000" b="1" dirty="0">
                <a:solidFill>
                  <a:srgbClr val="002060"/>
                </a:solidFill>
              </a:rPr>
              <a:t>Dollar Value of an 01</a:t>
            </a:r>
            <a:r>
              <a:rPr lang="en-US" sz="2000" dirty="0"/>
              <a:t> is </a:t>
            </a:r>
            <a:r>
              <a:rPr lang="en-US" sz="2000" b="1" dirty="0">
                <a:solidFill>
                  <a:srgbClr val="002060"/>
                </a:solidFill>
              </a:rPr>
              <a:t>$0.07606</a:t>
            </a:r>
            <a:r>
              <a:rPr lang="en-US" sz="2000" dirty="0"/>
              <a:t>, which says that if the Y</a:t>
            </a:r>
            <a:r>
              <a:rPr lang="en-US" sz="100" dirty="0"/>
              <a:t> </a:t>
            </a:r>
            <a:r>
              <a:rPr lang="en-US" sz="2000" dirty="0"/>
              <a:t>T</a:t>
            </a:r>
            <a:r>
              <a:rPr lang="en-US" sz="100" dirty="0"/>
              <a:t> </a:t>
            </a:r>
            <a:r>
              <a:rPr lang="en-US" sz="2000" dirty="0"/>
              <a:t>M changes one basis point, the bond price changes by </a:t>
            </a:r>
            <a:r>
              <a:rPr lang="en-US" sz="2000" b="1" dirty="0">
                <a:solidFill>
                  <a:srgbClr val="002060"/>
                </a:solidFill>
              </a:rPr>
              <a:t>7.6 cents</a:t>
            </a:r>
            <a:r>
              <a:rPr lang="en-US" sz="2000" dirty="0"/>
              <a:t>.</a:t>
            </a:r>
            <a:endParaRPr lang="en-IN" sz="2000" dirty="0"/>
          </a:p>
        </p:txBody>
      </p:sp>
      <p:sp>
        <p:nvSpPr>
          <p:cNvPr id="6" name="Content Placeholder 5">
            <a:extLst>
              <a:ext uri="{FF2B5EF4-FFF2-40B4-BE49-F238E27FC236}">
                <a16:creationId xmlns:a16="http://schemas.microsoft.com/office/drawing/2014/main" id="{513A166A-4384-A840-FDD4-33E93465BAEA}"/>
              </a:ext>
            </a:extLst>
          </p:cNvPr>
          <p:cNvSpPr>
            <a:spLocks noGrp="1"/>
          </p:cNvSpPr>
          <p:nvPr>
            <p:ph sz="quarter" idx="16"/>
          </p:nvPr>
        </p:nvSpPr>
        <p:spPr>
          <a:xfrm>
            <a:off x="342900" y="5396080"/>
            <a:ext cx="8559940" cy="391772"/>
          </a:xfrm>
        </p:spPr>
        <p:txBody>
          <a:bodyPr/>
          <a:lstStyle/>
          <a:p>
            <a:r>
              <a:rPr lang="en-US" sz="2000" dirty="0"/>
              <a:t>The </a:t>
            </a:r>
            <a:r>
              <a:rPr lang="en-US" sz="2000" b="1" dirty="0">
                <a:solidFill>
                  <a:srgbClr val="002060"/>
                </a:solidFill>
              </a:rPr>
              <a:t>Yield Value of a 32</a:t>
            </a:r>
            <a:r>
              <a:rPr lang="en-US" sz="2000" b="1" baseline="30000" dirty="0">
                <a:solidFill>
                  <a:srgbClr val="002060"/>
                </a:solidFill>
              </a:rPr>
              <a:t>nd</a:t>
            </a:r>
            <a:r>
              <a:rPr lang="en-US" sz="2000" b="1" dirty="0">
                <a:solidFill>
                  <a:srgbClr val="002060"/>
                </a:solidFill>
              </a:rPr>
              <a:t> </a:t>
            </a:r>
            <a:r>
              <a:rPr lang="en-US" sz="2000" dirty="0"/>
              <a:t>is </a:t>
            </a:r>
            <a:r>
              <a:rPr lang="en-US" sz="2000" b="1" dirty="0">
                <a:solidFill>
                  <a:srgbClr val="002060"/>
                </a:solidFill>
              </a:rPr>
              <a:t>.41086</a:t>
            </a:r>
            <a:r>
              <a:rPr lang="en-US" sz="2000" dirty="0"/>
              <a:t>, which says that a yield change of .41</a:t>
            </a:r>
            <a:endParaRPr lang="en-IN" sz="2000" dirty="0"/>
          </a:p>
        </p:txBody>
      </p:sp>
      <p:sp>
        <p:nvSpPr>
          <p:cNvPr id="7" name="Content Placeholder 6">
            <a:extLst>
              <a:ext uri="{FF2B5EF4-FFF2-40B4-BE49-F238E27FC236}">
                <a16:creationId xmlns:a16="http://schemas.microsoft.com/office/drawing/2014/main" id="{0077DA44-E6C5-D987-DAD3-C4D98F08D013}"/>
              </a:ext>
            </a:extLst>
          </p:cNvPr>
          <p:cNvSpPr>
            <a:spLocks noGrp="1"/>
          </p:cNvSpPr>
          <p:nvPr>
            <p:ph sz="quarter" idx="17"/>
          </p:nvPr>
        </p:nvSpPr>
        <p:spPr>
          <a:xfrm>
            <a:off x="342900" y="5866643"/>
            <a:ext cx="4590841" cy="363337"/>
          </a:xfrm>
        </p:spPr>
        <p:txBody>
          <a:bodyPr tIns="0" rIns="0"/>
          <a:lstStyle/>
          <a:p>
            <a:r>
              <a:rPr lang="en-US" sz="2000" dirty="0"/>
              <a:t>basis points changes the bond price by</a:t>
            </a:r>
            <a:endParaRPr lang="en-IN" sz="2000" dirty="0"/>
          </a:p>
        </p:txBody>
      </p:sp>
      <p:graphicFrame>
        <p:nvGraphicFramePr>
          <p:cNvPr id="13" name="Object 12">
            <a:extLst>
              <a:ext uri="{FF2B5EF4-FFF2-40B4-BE49-F238E27FC236}">
                <a16:creationId xmlns:a16="http://schemas.microsoft.com/office/drawing/2014/main" id="{CAE9DEF7-8CC7-707F-4296-6D1AE19BF763}"/>
              </a:ext>
            </a:extLst>
          </p:cNvPr>
          <p:cNvGraphicFramePr>
            <a:graphicFrameLocks noChangeAspect="1"/>
          </p:cNvGraphicFramePr>
          <p:nvPr>
            <p:extLst>
              <p:ext uri="{D42A27DB-BD31-4B8C-83A1-F6EECF244321}">
                <p14:modId xmlns:p14="http://schemas.microsoft.com/office/powerpoint/2010/main" val="1357366886"/>
              </p:ext>
            </p:extLst>
          </p:nvPr>
        </p:nvGraphicFramePr>
        <p:xfrm>
          <a:off x="4953837" y="5856595"/>
          <a:ext cx="635000" cy="368300"/>
        </p:xfrm>
        <a:graphic>
          <a:graphicData uri="http://schemas.openxmlformats.org/presentationml/2006/ole">
            <mc:AlternateContent xmlns:mc="http://schemas.openxmlformats.org/markup-compatibility/2006">
              <mc:Choice xmlns:v="urn:schemas-microsoft-com:vml" Requires="v">
                <p:oleObj spid="_x0000_s15370" name="Equation" r:id="rId3" imgW="634680" imgH="368280" progId="Equation.DSMT4">
                  <p:embed/>
                </p:oleObj>
              </mc:Choice>
              <mc:Fallback>
                <p:oleObj name="Equation" r:id="rId3" imgW="634680" imgH="368280" progId="Equation.DSMT4">
                  <p:embed/>
                  <p:pic>
                    <p:nvPicPr>
                      <p:cNvPr id="13" name="Object 12">
                        <a:extLst>
                          <a:ext uri="{FF2B5EF4-FFF2-40B4-BE49-F238E27FC236}">
                            <a16:creationId xmlns:a16="http://schemas.microsoft.com/office/drawing/2014/main" id="{56A1D7C6-A289-23A9-EC43-FBE7A69A1582}"/>
                          </a:ext>
                        </a:extLst>
                      </p:cNvPr>
                      <p:cNvPicPr/>
                      <p:nvPr/>
                    </p:nvPicPr>
                    <p:blipFill>
                      <a:blip r:embed="rId4"/>
                      <a:stretch>
                        <a:fillRect/>
                      </a:stretch>
                    </p:blipFill>
                    <p:spPr>
                      <a:xfrm>
                        <a:off x="4953837" y="5856595"/>
                        <a:ext cx="635000" cy="3683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AF800CC-4F0E-E642-3760-7DA39B599F45}"/>
              </a:ext>
            </a:extLst>
          </p:cNvPr>
          <p:cNvSpPr>
            <a:spLocks noGrp="1"/>
          </p:cNvSpPr>
          <p:nvPr>
            <p:ph sz="quarter" idx="18"/>
          </p:nvPr>
        </p:nvSpPr>
        <p:spPr>
          <a:xfrm>
            <a:off x="5642777" y="5873831"/>
            <a:ext cx="1722665" cy="348959"/>
          </a:xfrm>
        </p:spPr>
        <p:txBody>
          <a:bodyPr lIns="0" tIns="0"/>
          <a:lstStyle/>
          <a:p>
            <a:r>
              <a:rPr lang="en-IN" sz="2000" dirty="0"/>
              <a:t>(</a:t>
            </a:r>
            <a:r>
              <a:rPr lang="en-IN" sz="2000" b="1" dirty="0">
                <a:solidFill>
                  <a:srgbClr val="002060"/>
                </a:solidFill>
              </a:rPr>
              <a:t>3.125 cents</a:t>
            </a:r>
            <a:r>
              <a:rPr lang="en-IN" sz="2000" dirty="0"/>
              <a:t>).</a:t>
            </a:r>
          </a:p>
        </p:txBody>
      </p:sp>
      <p:sp>
        <p:nvSpPr>
          <p:cNvPr id="11" name="Slide Number Placeholder 10">
            <a:extLst>
              <a:ext uri="{FF2B5EF4-FFF2-40B4-BE49-F238E27FC236}">
                <a16:creationId xmlns:a16="http://schemas.microsoft.com/office/drawing/2014/main" id="{292040BE-8502-CFF0-0314-AE7EFD2A7180}"/>
              </a:ext>
            </a:extLst>
          </p:cNvPr>
          <p:cNvSpPr>
            <a:spLocks noGrp="1"/>
          </p:cNvSpPr>
          <p:nvPr>
            <p:ph type="sldNum" sz="quarter" idx="10"/>
          </p:nvPr>
        </p:nvSpPr>
        <p:spPr/>
        <p:txBody>
          <a:bodyPr/>
          <a:lstStyle/>
          <a:p>
            <a:fld id="{68151E55-6873-49E2-B8D5-2F265E6F1973}" type="slidenum">
              <a:rPr lang="en-US" smtClean="0"/>
              <a:t>43</a:t>
            </a:fld>
            <a:endParaRPr lang="en-US" dirty="0"/>
          </a:p>
        </p:txBody>
      </p:sp>
    </p:spTree>
    <p:extLst>
      <p:ext uri="{BB962C8B-B14F-4D97-AF65-F5344CB8AC3E}">
        <p14:creationId xmlns:p14="http://schemas.microsoft.com/office/powerpoint/2010/main" val="1032422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2CF7-7C8E-F159-1971-913983A3E8AF}"/>
              </a:ext>
            </a:extLst>
          </p:cNvPr>
          <p:cNvSpPr>
            <a:spLocks noGrp="1"/>
          </p:cNvSpPr>
          <p:nvPr>
            <p:ph type="title"/>
          </p:nvPr>
        </p:nvSpPr>
        <p:spPr/>
        <p:txBody>
          <a:bodyPr/>
          <a:lstStyle/>
          <a:p>
            <a:r>
              <a:rPr lang="en-IN" dirty="0"/>
              <a:t>Dedicated Portfolios</a:t>
            </a:r>
          </a:p>
        </p:txBody>
      </p:sp>
      <p:sp>
        <p:nvSpPr>
          <p:cNvPr id="3" name="Content Placeholder 2">
            <a:extLst>
              <a:ext uri="{FF2B5EF4-FFF2-40B4-BE49-F238E27FC236}">
                <a16:creationId xmlns:a16="http://schemas.microsoft.com/office/drawing/2014/main" id="{FBB1F518-7082-6022-2D4A-A7625BEF6890}"/>
              </a:ext>
            </a:extLst>
          </p:cNvPr>
          <p:cNvSpPr>
            <a:spLocks noGrp="1"/>
          </p:cNvSpPr>
          <p:nvPr>
            <p:ph sz="quarter" idx="11"/>
          </p:nvPr>
        </p:nvSpPr>
        <p:spPr/>
        <p:txBody>
          <a:bodyPr/>
          <a:lstStyle/>
          <a:p>
            <a:pPr marL="292608" indent="-292608">
              <a:buFont typeface="Arial" panose="020B0604020202020204" pitchFamily="34" charset="0"/>
              <a:buChar char="•"/>
            </a:pPr>
            <a:r>
              <a:rPr lang="en-US" dirty="0"/>
              <a:t>A </a:t>
            </a:r>
            <a:r>
              <a:rPr lang="en-US" b="1" dirty="0">
                <a:solidFill>
                  <a:srgbClr val="002060"/>
                </a:solidFill>
              </a:rPr>
              <a:t>dedicated portfolio</a:t>
            </a:r>
            <a:r>
              <a:rPr lang="en-US" dirty="0"/>
              <a:t> is a bond portfolio created to prepare for a future cash payment, that is. pension funds.</a:t>
            </a:r>
          </a:p>
          <a:p>
            <a:pPr marL="292608" indent="-292608">
              <a:buFont typeface="Arial" panose="020B0604020202020204" pitchFamily="34" charset="0"/>
              <a:buChar char="•"/>
            </a:pPr>
            <a:r>
              <a:rPr lang="en-US" dirty="0"/>
              <a:t>The date the payment is due is commonly called the portfolio’s </a:t>
            </a:r>
            <a:r>
              <a:rPr lang="en-US" b="1" dirty="0">
                <a:solidFill>
                  <a:srgbClr val="A9131A"/>
                </a:solidFill>
              </a:rPr>
              <a:t>target date</a:t>
            </a:r>
            <a:r>
              <a:rPr lang="en-US" dirty="0"/>
              <a:t>.</a:t>
            </a:r>
            <a:endParaRPr lang="en-IN" dirty="0"/>
          </a:p>
        </p:txBody>
      </p:sp>
      <p:sp>
        <p:nvSpPr>
          <p:cNvPr id="6" name="Slide Number Placeholder 5">
            <a:extLst>
              <a:ext uri="{FF2B5EF4-FFF2-40B4-BE49-F238E27FC236}">
                <a16:creationId xmlns:a16="http://schemas.microsoft.com/office/drawing/2014/main" id="{6EEFA252-4EE8-DFE7-5E9F-742156DEBF29}"/>
              </a:ext>
            </a:extLst>
          </p:cNvPr>
          <p:cNvSpPr>
            <a:spLocks noGrp="1"/>
          </p:cNvSpPr>
          <p:nvPr>
            <p:ph type="sldNum" sz="quarter" idx="4"/>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3724024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9A64-F48F-B0A7-BBA0-6703886236DC}"/>
              </a:ext>
            </a:extLst>
          </p:cNvPr>
          <p:cNvSpPr>
            <a:spLocks noGrp="1"/>
          </p:cNvSpPr>
          <p:nvPr>
            <p:ph type="title"/>
          </p:nvPr>
        </p:nvSpPr>
        <p:spPr/>
        <p:txBody>
          <a:bodyPr/>
          <a:lstStyle/>
          <a:p>
            <a:r>
              <a:rPr lang="en-IN" dirty="0"/>
              <a:t>Dedicated Portfolios: Scenario</a:t>
            </a:r>
          </a:p>
        </p:txBody>
      </p:sp>
      <p:sp>
        <p:nvSpPr>
          <p:cNvPr id="3" name="Content Placeholder 2">
            <a:extLst>
              <a:ext uri="{FF2B5EF4-FFF2-40B4-BE49-F238E27FC236}">
                <a16:creationId xmlns:a16="http://schemas.microsoft.com/office/drawing/2014/main" id="{E6ACA74E-029D-AAB5-F0FC-BE2E611DE2BF}"/>
              </a:ext>
            </a:extLst>
          </p:cNvPr>
          <p:cNvSpPr>
            <a:spLocks noGrp="1"/>
          </p:cNvSpPr>
          <p:nvPr>
            <p:ph sz="quarter" idx="11"/>
          </p:nvPr>
        </p:nvSpPr>
        <p:spPr/>
        <p:txBody>
          <a:bodyPr/>
          <a:lstStyle/>
          <a:p>
            <a:pPr marL="292608" indent="-292608">
              <a:buFont typeface="Arial" panose="020B0604020202020204" pitchFamily="34" charset="0"/>
              <a:buChar char="•"/>
            </a:pPr>
            <a:r>
              <a:rPr lang="en-US" dirty="0"/>
              <a:t>Suppose the Safety First pension fund estimates that it must pay benefits of about $100 million in five years.</a:t>
            </a:r>
          </a:p>
          <a:p>
            <a:pPr marL="292608" indent="-292608">
              <a:buFont typeface="Arial" panose="020B0604020202020204" pitchFamily="34" charset="0"/>
              <a:buChar char="•"/>
            </a:pPr>
            <a:r>
              <a:rPr lang="en-US" dirty="0"/>
              <a:t>Safety First decides to buy coupon bonds yielding 8 percent.</a:t>
            </a:r>
          </a:p>
          <a:p>
            <a:pPr marL="292608" indent="-292608">
              <a:buFont typeface="Arial" panose="020B0604020202020204" pitchFamily="34" charset="0"/>
              <a:buChar char="•"/>
            </a:pPr>
            <a:r>
              <a:rPr lang="en-US" dirty="0"/>
              <a:t>These coupon bonds pay semiannual coupons, mature in five years, and are currently selling at par.</a:t>
            </a:r>
          </a:p>
          <a:p>
            <a:pPr marL="292608" indent="-292608">
              <a:buFont typeface="Arial" panose="020B0604020202020204" pitchFamily="34" charset="0"/>
              <a:buChar char="•"/>
            </a:pPr>
            <a:r>
              <a:rPr lang="en-US" dirty="0"/>
              <a:t>If interest rates </a:t>
            </a:r>
            <a:r>
              <a:rPr lang="en-US" i="1" dirty="0"/>
              <a:t>do not change over the next five years</a:t>
            </a:r>
            <a:r>
              <a:rPr lang="en-US" dirty="0"/>
              <a:t>, how much money does Safety First need to invest today in these coupon bonds to have $100 million in five years?</a:t>
            </a:r>
            <a:endParaRPr lang="en-IN" dirty="0"/>
          </a:p>
        </p:txBody>
      </p:sp>
      <p:sp>
        <p:nvSpPr>
          <p:cNvPr id="6" name="Slide Number Placeholder 5">
            <a:extLst>
              <a:ext uri="{FF2B5EF4-FFF2-40B4-BE49-F238E27FC236}">
                <a16:creationId xmlns:a16="http://schemas.microsoft.com/office/drawing/2014/main" id="{D3921F2C-CB47-8514-6E4E-99146A4FF100}"/>
              </a:ext>
            </a:extLst>
          </p:cNvPr>
          <p:cNvSpPr>
            <a:spLocks noGrp="1"/>
          </p:cNvSpPr>
          <p:nvPr>
            <p:ph type="sldNum" sz="quarter" idx="4"/>
          </p:nvPr>
        </p:nvSpPr>
        <p:spPr/>
        <p:txBody>
          <a:bodyPr/>
          <a:lstStyle/>
          <a:p>
            <a:fld id="{68151E55-6873-49E2-B8D5-2F265E6F1973}" type="slidenum">
              <a:rPr lang="en-US" smtClean="0"/>
              <a:pPr/>
              <a:t>45</a:t>
            </a:fld>
            <a:endParaRPr lang="en-US" dirty="0"/>
          </a:p>
        </p:txBody>
      </p:sp>
    </p:spTree>
    <p:extLst>
      <p:ext uri="{BB962C8B-B14F-4D97-AF65-F5344CB8AC3E}">
        <p14:creationId xmlns:p14="http://schemas.microsoft.com/office/powerpoint/2010/main" val="3797838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AA81-0873-0388-7DAF-B29CABC03F61}"/>
              </a:ext>
            </a:extLst>
          </p:cNvPr>
          <p:cNvSpPr>
            <a:spLocks noGrp="1"/>
          </p:cNvSpPr>
          <p:nvPr>
            <p:ph type="title"/>
          </p:nvPr>
        </p:nvSpPr>
        <p:spPr/>
        <p:txBody>
          <a:bodyPr>
            <a:normAutofit/>
          </a:bodyPr>
          <a:lstStyle/>
          <a:p>
            <a:r>
              <a:rPr lang="en-IN" sz="3600" dirty="0"/>
              <a:t>Dedicated Portfolios: Example</a:t>
            </a:r>
          </a:p>
        </p:txBody>
      </p:sp>
      <p:sp>
        <p:nvSpPr>
          <p:cNvPr id="3" name="Content Placeholder 2">
            <a:extLst>
              <a:ext uri="{FF2B5EF4-FFF2-40B4-BE49-F238E27FC236}">
                <a16:creationId xmlns:a16="http://schemas.microsoft.com/office/drawing/2014/main" id="{7C897BC6-C9DC-5D87-0127-5C164AC3AC28}"/>
              </a:ext>
            </a:extLst>
          </p:cNvPr>
          <p:cNvSpPr>
            <a:spLocks noGrp="1"/>
          </p:cNvSpPr>
          <p:nvPr>
            <p:ph sz="quarter" idx="11"/>
          </p:nvPr>
        </p:nvSpPr>
        <p:spPr>
          <a:xfrm>
            <a:off x="342900" y="1276710"/>
            <a:ext cx="8458200" cy="341075"/>
          </a:xfrm>
        </p:spPr>
        <p:txBody>
          <a:bodyPr/>
          <a:lstStyle/>
          <a:p>
            <a:pPr marL="292608" indent="-292608">
              <a:buFont typeface="Arial" panose="020B0604020202020204" pitchFamily="34" charset="0"/>
              <a:buChar char="•"/>
            </a:pPr>
            <a:r>
              <a:rPr lang="en-US" sz="1800" dirty="0"/>
              <a:t>To start, we convert the straight bond pricing formula (which is a present value)</a:t>
            </a:r>
            <a:endParaRPr lang="en-IN" sz="1800" dirty="0"/>
          </a:p>
        </p:txBody>
      </p:sp>
      <p:sp>
        <p:nvSpPr>
          <p:cNvPr id="4" name="Content Placeholder 3">
            <a:extLst>
              <a:ext uri="{FF2B5EF4-FFF2-40B4-BE49-F238E27FC236}">
                <a16:creationId xmlns:a16="http://schemas.microsoft.com/office/drawing/2014/main" id="{2402EE03-1721-69D4-8050-0FC357DE1A38}"/>
              </a:ext>
            </a:extLst>
          </p:cNvPr>
          <p:cNvSpPr>
            <a:spLocks noGrp="1"/>
          </p:cNvSpPr>
          <p:nvPr>
            <p:ph sz="quarter" idx="14"/>
          </p:nvPr>
        </p:nvSpPr>
        <p:spPr>
          <a:xfrm>
            <a:off x="680358" y="1657409"/>
            <a:ext cx="3815442" cy="321009"/>
          </a:xfrm>
        </p:spPr>
        <p:txBody>
          <a:bodyPr tIns="0" rIns="0"/>
          <a:lstStyle/>
          <a:p>
            <a:r>
              <a:rPr lang="en-US" sz="1800" dirty="0"/>
              <a:t>into a future value by multiplying by</a:t>
            </a:r>
            <a:endParaRPr lang="en-IN" sz="1800" dirty="0"/>
          </a:p>
        </p:txBody>
      </p:sp>
      <p:graphicFrame>
        <p:nvGraphicFramePr>
          <p:cNvPr id="13" name="Object 12">
            <a:extLst>
              <a:ext uri="{FF2B5EF4-FFF2-40B4-BE49-F238E27FC236}">
                <a16:creationId xmlns:a16="http://schemas.microsoft.com/office/drawing/2014/main" id="{AAC38746-5C33-AF1D-EE68-1639FCD2AFDA}"/>
              </a:ext>
            </a:extLst>
          </p:cNvPr>
          <p:cNvGraphicFramePr>
            <a:graphicFrameLocks noChangeAspect="1"/>
          </p:cNvGraphicFramePr>
          <p:nvPr>
            <p:extLst>
              <p:ext uri="{D42A27DB-BD31-4B8C-83A1-F6EECF244321}">
                <p14:modId xmlns:p14="http://schemas.microsoft.com/office/powerpoint/2010/main" val="3730590858"/>
              </p:ext>
            </p:extLst>
          </p:nvPr>
        </p:nvGraphicFramePr>
        <p:xfrm>
          <a:off x="4414838" y="1627413"/>
          <a:ext cx="1460500" cy="381000"/>
        </p:xfrm>
        <a:graphic>
          <a:graphicData uri="http://schemas.openxmlformats.org/presentationml/2006/ole">
            <mc:AlternateContent xmlns:mc="http://schemas.openxmlformats.org/markup-compatibility/2006">
              <mc:Choice xmlns:v="urn:schemas-microsoft-com:vml" Requires="v">
                <p:oleObj spid="_x0000_s16442" name="Equation" r:id="rId3" imgW="1460160" imgH="380880" progId="Equation.DSMT4">
                  <p:embed/>
                </p:oleObj>
              </mc:Choice>
              <mc:Fallback>
                <p:oleObj name="Equation" r:id="rId3" imgW="1460160" imgH="380880" progId="Equation.DSMT4">
                  <p:embed/>
                  <p:pic>
                    <p:nvPicPr>
                      <p:cNvPr id="0" name=""/>
                      <p:cNvPicPr/>
                      <p:nvPr/>
                    </p:nvPicPr>
                    <p:blipFill>
                      <a:blip r:embed="rId4"/>
                      <a:stretch>
                        <a:fillRect/>
                      </a:stretch>
                    </p:blipFill>
                    <p:spPr>
                      <a:xfrm>
                        <a:off x="4414838" y="1627413"/>
                        <a:ext cx="1460500" cy="3810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5660B31-0A79-5E11-1C73-BDDA6F4BB40A}"/>
              </a:ext>
            </a:extLst>
          </p:cNvPr>
          <p:cNvGraphicFramePr>
            <a:graphicFrameLocks noChangeAspect="1"/>
          </p:cNvGraphicFramePr>
          <p:nvPr>
            <p:extLst>
              <p:ext uri="{D42A27DB-BD31-4B8C-83A1-F6EECF244321}">
                <p14:modId xmlns:p14="http://schemas.microsoft.com/office/powerpoint/2010/main" val="2468665860"/>
              </p:ext>
            </p:extLst>
          </p:nvPr>
        </p:nvGraphicFramePr>
        <p:xfrm>
          <a:off x="1562100" y="2090447"/>
          <a:ext cx="4622800" cy="800100"/>
        </p:xfrm>
        <a:graphic>
          <a:graphicData uri="http://schemas.openxmlformats.org/presentationml/2006/ole">
            <mc:AlternateContent xmlns:mc="http://schemas.openxmlformats.org/markup-compatibility/2006">
              <mc:Choice xmlns:v="urn:schemas-microsoft-com:vml" Requires="v">
                <p:oleObj spid="_x0000_s16443" name="Equation" r:id="rId5" imgW="4622760" imgH="799920" progId="Equation.DSMT4">
                  <p:embed/>
                </p:oleObj>
              </mc:Choice>
              <mc:Fallback>
                <p:oleObj name="Equation" r:id="rId5" imgW="4622760" imgH="799920" progId="Equation.DSMT4">
                  <p:embed/>
                  <p:pic>
                    <p:nvPicPr>
                      <p:cNvPr id="0" name=""/>
                      <p:cNvPicPr/>
                      <p:nvPr/>
                    </p:nvPicPr>
                    <p:blipFill>
                      <a:blip r:embed="rId6"/>
                      <a:stretch>
                        <a:fillRect/>
                      </a:stretch>
                    </p:blipFill>
                    <p:spPr>
                      <a:xfrm>
                        <a:off x="1562100" y="2090447"/>
                        <a:ext cx="4622800" cy="800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B120740F-3B24-9928-B68B-09769924CE35}"/>
              </a:ext>
            </a:extLst>
          </p:cNvPr>
          <p:cNvGraphicFramePr>
            <a:graphicFrameLocks noChangeAspect="1"/>
          </p:cNvGraphicFramePr>
          <p:nvPr>
            <p:extLst>
              <p:ext uri="{D42A27DB-BD31-4B8C-83A1-F6EECF244321}">
                <p14:modId xmlns:p14="http://schemas.microsoft.com/office/powerpoint/2010/main" val="55945384"/>
              </p:ext>
            </p:extLst>
          </p:nvPr>
        </p:nvGraphicFramePr>
        <p:xfrm>
          <a:off x="1562100" y="3002576"/>
          <a:ext cx="5613400" cy="571500"/>
        </p:xfrm>
        <a:graphic>
          <a:graphicData uri="http://schemas.openxmlformats.org/presentationml/2006/ole">
            <mc:AlternateContent xmlns:mc="http://schemas.openxmlformats.org/markup-compatibility/2006">
              <mc:Choice xmlns:v="urn:schemas-microsoft-com:vml" Requires="v">
                <p:oleObj spid="_x0000_s16444" name="Equation" r:id="rId7" imgW="5613120" imgH="571320" progId="Equation.DSMT4">
                  <p:embed/>
                </p:oleObj>
              </mc:Choice>
              <mc:Fallback>
                <p:oleObj name="Equation" r:id="rId7" imgW="5613120" imgH="571320" progId="Equation.DSMT4">
                  <p:embed/>
                  <p:pic>
                    <p:nvPicPr>
                      <p:cNvPr id="0" name=""/>
                      <p:cNvPicPr/>
                      <p:nvPr/>
                    </p:nvPicPr>
                    <p:blipFill>
                      <a:blip r:embed="rId8"/>
                      <a:stretch>
                        <a:fillRect/>
                      </a:stretch>
                    </p:blipFill>
                    <p:spPr>
                      <a:xfrm>
                        <a:off x="1562100" y="3002576"/>
                        <a:ext cx="5613400" cy="5715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7C4F400-C0C9-966A-0C9A-F5CAC935F835}"/>
              </a:ext>
            </a:extLst>
          </p:cNvPr>
          <p:cNvSpPr>
            <a:spLocks noGrp="1"/>
          </p:cNvSpPr>
          <p:nvPr>
            <p:ph sz="quarter" idx="15"/>
          </p:nvPr>
        </p:nvSpPr>
        <p:spPr>
          <a:xfrm>
            <a:off x="342900" y="3682621"/>
            <a:ext cx="6962252" cy="306575"/>
          </a:xfrm>
        </p:spPr>
        <p:txBody>
          <a:bodyPr tIns="0"/>
          <a:lstStyle/>
          <a:p>
            <a:pPr marL="292608" indent="-292608">
              <a:buFont typeface="Arial" panose="020B0604020202020204" pitchFamily="34" charset="0"/>
              <a:buChar char="•"/>
            </a:pPr>
            <a:r>
              <a:rPr lang="en-US" sz="1800" dirty="0"/>
              <a:t>For Safety First, we know the future value is $100,000,000. So:</a:t>
            </a:r>
            <a:endParaRPr lang="en-IN" sz="1800" dirty="0"/>
          </a:p>
        </p:txBody>
      </p:sp>
      <p:graphicFrame>
        <p:nvGraphicFramePr>
          <p:cNvPr id="17" name="Object 16">
            <a:extLst>
              <a:ext uri="{FF2B5EF4-FFF2-40B4-BE49-F238E27FC236}">
                <a16:creationId xmlns:a16="http://schemas.microsoft.com/office/drawing/2014/main" id="{44DC98BF-615B-310E-0F26-7DEDA55DC7A3}"/>
              </a:ext>
            </a:extLst>
          </p:cNvPr>
          <p:cNvGraphicFramePr>
            <a:graphicFrameLocks noChangeAspect="1"/>
          </p:cNvGraphicFramePr>
          <p:nvPr>
            <p:extLst>
              <p:ext uri="{D42A27DB-BD31-4B8C-83A1-F6EECF244321}">
                <p14:modId xmlns:p14="http://schemas.microsoft.com/office/powerpoint/2010/main" val="4050698262"/>
              </p:ext>
            </p:extLst>
          </p:nvPr>
        </p:nvGraphicFramePr>
        <p:xfrm>
          <a:off x="1576126" y="4082821"/>
          <a:ext cx="4495800" cy="381000"/>
        </p:xfrm>
        <a:graphic>
          <a:graphicData uri="http://schemas.openxmlformats.org/presentationml/2006/ole">
            <mc:AlternateContent xmlns:mc="http://schemas.openxmlformats.org/markup-compatibility/2006">
              <mc:Choice xmlns:v="urn:schemas-microsoft-com:vml" Requires="v">
                <p:oleObj spid="_x0000_s16445" name="Equation" r:id="rId9" imgW="4495680" imgH="380880" progId="Equation.DSMT4">
                  <p:embed/>
                </p:oleObj>
              </mc:Choice>
              <mc:Fallback>
                <p:oleObj name="Equation" r:id="rId9" imgW="4495680" imgH="380880" progId="Equation.DSMT4">
                  <p:embed/>
                  <p:pic>
                    <p:nvPicPr>
                      <p:cNvPr id="0" name=""/>
                      <p:cNvPicPr/>
                      <p:nvPr/>
                    </p:nvPicPr>
                    <p:blipFill>
                      <a:blip r:embed="rId10"/>
                      <a:stretch>
                        <a:fillRect/>
                      </a:stretch>
                    </p:blipFill>
                    <p:spPr>
                      <a:xfrm>
                        <a:off x="1576126" y="4082821"/>
                        <a:ext cx="4495800"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EB79414-18F3-5E3F-F908-61E888AC3DD0}"/>
              </a:ext>
            </a:extLst>
          </p:cNvPr>
          <p:cNvSpPr>
            <a:spLocks noGrp="1"/>
          </p:cNvSpPr>
          <p:nvPr>
            <p:ph sz="quarter" idx="16"/>
          </p:nvPr>
        </p:nvSpPr>
        <p:spPr>
          <a:xfrm>
            <a:off x="342900" y="4543401"/>
            <a:ext cx="3083588" cy="309953"/>
          </a:xfrm>
        </p:spPr>
        <p:txBody>
          <a:bodyPr tIns="0"/>
          <a:lstStyle/>
          <a:p>
            <a:pPr marL="292608" indent="-292608">
              <a:buFont typeface="Arial" panose="020B0604020202020204" pitchFamily="34" charset="0"/>
              <a:buChar char="•"/>
            </a:pPr>
            <a:r>
              <a:rPr lang="en-IN" sz="1800" dirty="0"/>
              <a:t>Rearranging, and solving:</a:t>
            </a:r>
          </a:p>
        </p:txBody>
      </p:sp>
      <p:graphicFrame>
        <p:nvGraphicFramePr>
          <p:cNvPr id="18" name="Object 17">
            <a:extLst>
              <a:ext uri="{FF2B5EF4-FFF2-40B4-BE49-F238E27FC236}">
                <a16:creationId xmlns:a16="http://schemas.microsoft.com/office/drawing/2014/main" id="{1B6D14AC-5E50-F607-50A6-EF2CB4230D3E}"/>
              </a:ext>
            </a:extLst>
          </p:cNvPr>
          <p:cNvGraphicFramePr>
            <a:graphicFrameLocks noChangeAspect="1"/>
          </p:cNvGraphicFramePr>
          <p:nvPr>
            <p:extLst>
              <p:ext uri="{D42A27DB-BD31-4B8C-83A1-F6EECF244321}">
                <p14:modId xmlns:p14="http://schemas.microsoft.com/office/powerpoint/2010/main" val="3697610535"/>
              </p:ext>
            </p:extLst>
          </p:nvPr>
        </p:nvGraphicFramePr>
        <p:xfrm>
          <a:off x="1646238" y="4916488"/>
          <a:ext cx="4229100" cy="381000"/>
        </p:xfrm>
        <a:graphic>
          <a:graphicData uri="http://schemas.openxmlformats.org/presentationml/2006/ole">
            <mc:AlternateContent xmlns:mc="http://schemas.openxmlformats.org/markup-compatibility/2006">
              <mc:Choice xmlns:v="urn:schemas-microsoft-com:vml" Requires="v">
                <p:oleObj spid="_x0000_s16446" name="Equation" r:id="rId11" imgW="4228920" imgH="380880" progId="Equation.DSMT4">
                  <p:embed/>
                </p:oleObj>
              </mc:Choice>
              <mc:Fallback>
                <p:oleObj name="Equation" r:id="rId11" imgW="4228920" imgH="380880" progId="Equation.DSMT4">
                  <p:embed/>
                  <p:pic>
                    <p:nvPicPr>
                      <p:cNvPr id="0" name=""/>
                      <p:cNvPicPr/>
                      <p:nvPr/>
                    </p:nvPicPr>
                    <p:blipFill>
                      <a:blip r:embed="rId12"/>
                      <a:stretch>
                        <a:fillRect/>
                      </a:stretch>
                    </p:blipFill>
                    <p:spPr>
                      <a:xfrm>
                        <a:off x="1646238" y="4916488"/>
                        <a:ext cx="4229100" cy="3810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1E50A7C-D36B-7351-C4DF-E2A55C9EE18A}"/>
              </a:ext>
            </a:extLst>
          </p:cNvPr>
          <p:cNvGraphicFramePr>
            <a:graphicFrameLocks noChangeAspect="1"/>
          </p:cNvGraphicFramePr>
          <p:nvPr>
            <p:extLst>
              <p:ext uri="{D42A27DB-BD31-4B8C-83A1-F6EECF244321}">
                <p14:modId xmlns:p14="http://schemas.microsoft.com/office/powerpoint/2010/main" val="1390637339"/>
              </p:ext>
            </p:extLst>
          </p:nvPr>
        </p:nvGraphicFramePr>
        <p:xfrm>
          <a:off x="2952750" y="5356225"/>
          <a:ext cx="2235200" cy="381000"/>
        </p:xfrm>
        <a:graphic>
          <a:graphicData uri="http://schemas.openxmlformats.org/presentationml/2006/ole">
            <mc:AlternateContent xmlns:mc="http://schemas.openxmlformats.org/markup-compatibility/2006">
              <mc:Choice xmlns:v="urn:schemas-microsoft-com:vml" Requires="v">
                <p:oleObj spid="_x0000_s16447" name="Equation" r:id="rId13" imgW="2234880" imgH="380880" progId="Equation.DSMT4">
                  <p:embed/>
                </p:oleObj>
              </mc:Choice>
              <mc:Fallback>
                <p:oleObj name="Equation" r:id="rId13" imgW="2234880" imgH="380880" progId="Equation.DSMT4">
                  <p:embed/>
                  <p:pic>
                    <p:nvPicPr>
                      <p:cNvPr id="0" name=""/>
                      <p:cNvPicPr/>
                      <p:nvPr/>
                    </p:nvPicPr>
                    <p:blipFill>
                      <a:blip r:embed="rId14"/>
                      <a:stretch>
                        <a:fillRect/>
                      </a:stretch>
                    </p:blipFill>
                    <p:spPr>
                      <a:xfrm>
                        <a:off x="2952750" y="5356225"/>
                        <a:ext cx="2235200" cy="3810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41620F4-8CDF-7DB0-BD41-93ECD1B9E69F}"/>
              </a:ext>
            </a:extLst>
          </p:cNvPr>
          <p:cNvGraphicFramePr>
            <a:graphicFrameLocks noChangeAspect="1"/>
          </p:cNvGraphicFramePr>
          <p:nvPr>
            <p:extLst>
              <p:ext uri="{D42A27DB-BD31-4B8C-83A1-F6EECF244321}">
                <p14:modId xmlns:p14="http://schemas.microsoft.com/office/powerpoint/2010/main" val="2878966128"/>
              </p:ext>
            </p:extLst>
          </p:nvPr>
        </p:nvGraphicFramePr>
        <p:xfrm>
          <a:off x="2882900" y="5791200"/>
          <a:ext cx="1422400" cy="292100"/>
        </p:xfrm>
        <a:graphic>
          <a:graphicData uri="http://schemas.openxmlformats.org/presentationml/2006/ole">
            <mc:AlternateContent xmlns:mc="http://schemas.openxmlformats.org/markup-compatibility/2006">
              <mc:Choice xmlns:v="urn:schemas-microsoft-com:vml" Requires="v">
                <p:oleObj spid="_x0000_s16448" name="Equation" r:id="rId15" imgW="1422360" imgH="291960" progId="Equation.DSMT4">
                  <p:embed/>
                </p:oleObj>
              </mc:Choice>
              <mc:Fallback>
                <p:oleObj name="Equation" r:id="rId15" imgW="1422360" imgH="291960" progId="Equation.DSMT4">
                  <p:embed/>
                  <p:pic>
                    <p:nvPicPr>
                      <p:cNvPr id="0" name=""/>
                      <p:cNvPicPr/>
                      <p:nvPr/>
                    </p:nvPicPr>
                    <p:blipFill>
                      <a:blip r:embed="rId16"/>
                      <a:stretch>
                        <a:fillRect/>
                      </a:stretch>
                    </p:blipFill>
                    <p:spPr>
                      <a:xfrm>
                        <a:off x="2882900" y="5791200"/>
                        <a:ext cx="1422400" cy="2921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E51FBE0-92CF-1BEC-C603-3D758944C137}"/>
              </a:ext>
            </a:extLst>
          </p:cNvPr>
          <p:cNvSpPr>
            <a:spLocks noGrp="1"/>
          </p:cNvSpPr>
          <p:nvPr>
            <p:ph sz="quarter" idx="17"/>
          </p:nvPr>
        </p:nvSpPr>
        <p:spPr>
          <a:xfrm>
            <a:off x="342900" y="6082507"/>
            <a:ext cx="8458200" cy="385178"/>
          </a:xfrm>
        </p:spPr>
        <p:txBody>
          <a:bodyPr/>
          <a:lstStyle/>
          <a:p>
            <a:pPr marL="292608" indent="-292608">
              <a:buFont typeface="Arial" panose="020B0604020202020204" pitchFamily="34" charset="0"/>
              <a:buChar char="•"/>
            </a:pPr>
            <a:r>
              <a:rPr lang="en-US" sz="1800" dirty="0"/>
              <a:t>Safety First needs to invest about $67.5 million today.</a:t>
            </a:r>
            <a:endParaRPr lang="en-IN" sz="1800" dirty="0"/>
          </a:p>
        </p:txBody>
      </p:sp>
      <p:sp>
        <p:nvSpPr>
          <p:cNvPr id="11" name="Slide Number Placeholder 10">
            <a:extLst>
              <a:ext uri="{FF2B5EF4-FFF2-40B4-BE49-F238E27FC236}">
                <a16:creationId xmlns:a16="http://schemas.microsoft.com/office/drawing/2014/main" id="{DB2FEB3E-0DAA-5A33-4C0F-ED77543BC95C}"/>
              </a:ext>
            </a:extLst>
          </p:cNvPr>
          <p:cNvSpPr>
            <a:spLocks noGrp="1"/>
          </p:cNvSpPr>
          <p:nvPr>
            <p:ph type="sldNum" sz="quarter" idx="10"/>
          </p:nvPr>
        </p:nvSpPr>
        <p:spPr/>
        <p:txBody>
          <a:bodyPr/>
          <a:lstStyle/>
          <a:p>
            <a:fld id="{68151E55-6873-49E2-B8D5-2F265E6F1973}" type="slidenum">
              <a:rPr lang="en-US" smtClean="0"/>
              <a:t>46</a:t>
            </a:fld>
            <a:endParaRPr lang="en-US" dirty="0"/>
          </a:p>
        </p:txBody>
      </p:sp>
    </p:spTree>
    <p:extLst>
      <p:ext uri="{BB962C8B-B14F-4D97-AF65-F5344CB8AC3E}">
        <p14:creationId xmlns:p14="http://schemas.microsoft.com/office/powerpoint/2010/main" val="3262440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E091-F2D4-82EB-CCE9-202E7930AFC0}"/>
              </a:ext>
            </a:extLst>
          </p:cNvPr>
          <p:cNvSpPr>
            <a:spLocks noGrp="1"/>
          </p:cNvSpPr>
          <p:nvPr>
            <p:ph type="title"/>
          </p:nvPr>
        </p:nvSpPr>
        <p:spPr/>
        <p:txBody>
          <a:bodyPr>
            <a:normAutofit fontScale="90000"/>
          </a:bodyPr>
          <a:lstStyle/>
          <a:p>
            <a:r>
              <a:rPr lang="en-US" dirty="0"/>
              <a:t>Dedicated Portfolios: How Does it Work?</a:t>
            </a:r>
            <a:endParaRPr lang="en-IN" dirty="0"/>
          </a:p>
        </p:txBody>
      </p:sp>
      <p:sp>
        <p:nvSpPr>
          <p:cNvPr id="3" name="Content Placeholder 2">
            <a:extLst>
              <a:ext uri="{FF2B5EF4-FFF2-40B4-BE49-F238E27FC236}">
                <a16:creationId xmlns:a16="http://schemas.microsoft.com/office/drawing/2014/main" id="{0350C320-BA5C-4C4F-B592-AA0E3CD35A2E}"/>
              </a:ext>
            </a:extLst>
          </p:cNvPr>
          <p:cNvSpPr>
            <a:spLocks noGrp="1"/>
          </p:cNvSpPr>
          <p:nvPr>
            <p:ph sz="quarter" idx="11"/>
          </p:nvPr>
        </p:nvSpPr>
        <p:spPr>
          <a:xfrm>
            <a:off x="342900" y="1276709"/>
            <a:ext cx="8458200" cy="5174333"/>
          </a:xfrm>
        </p:spPr>
        <p:txBody>
          <a:bodyPr/>
          <a:lstStyle/>
          <a:p>
            <a:pPr marL="292608" indent="-292608">
              <a:buFont typeface="Arial" panose="020B0604020202020204" pitchFamily="34" charset="0"/>
              <a:buChar char="•"/>
            </a:pPr>
            <a:r>
              <a:rPr lang="en-US" sz="2000" dirty="0"/>
              <a:t>These bonds sell for par, so $67,556,417 is their total face value.</a:t>
            </a:r>
          </a:p>
          <a:p>
            <a:pPr marL="292608" indent="-292608">
              <a:buFont typeface="Arial" panose="020B0604020202020204" pitchFamily="34" charset="0"/>
              <a:buChar char="•"/>
            </a:pPr>
            <a:r>
              <a:rPr lang="en-US" sz="2000" dirty="0"/>
              <a:t>With this face value, the coupon payment every six months is (Recall Coupon Rate = Y</a:t>
            </a:r>
            <a:r>
              <a:rPr lang="en-US" sz="100" dirty="0"/>
              <a:t> </a:t>
            </a:r>
            <a:r>
              <a:rPr lang="en-US" sz="2000" dirty="0"/>
              <a:t>T</a:t>
            </a:r>
            <a:r>
              <a:rPr lang="en-US" sz="100" dirty="0"/>
              <a:t> </a:t>
            </a:r>
            <a:r>
              <a:rPr lang="en-US" sz="2000" dirty="0"/>
              <a:t>M for par bonds): $67,556,417 × 0.08/2 = $2,702,257.</a:t>
            </a:r>
          </a:p>
          <a:p>
            <a:pPr marL="292608" indent="-292608">
              <a:buFont typeface="Arial" panose="020B0604020202020204" pitchFamily="34" charset="0"/>
              <a:buChar char="•"/>
            </a:pPr>
            <a:r>
              <a:rPr lang="en-US" sz="2000" dirty="0"/>
              <a:t>If Safety First invests each of these coupons at 8 percent (that is, the Y</a:t>
            </a:r>
            <a:r>
              <a:rPr lang="en-US" sz="100" dirty="0"/>
              <a:t> </a:t>
            </a:r>
            <a:r>
              <a:rPr lang="en-US" sz="2000" dirty="0"/>
              <a:t>T</a:t>
            </a:r>
            <a:r>
              <a:rPr lang="en-US" sz="100" dirty="0"/>
              <a:t> </a:t>
            </a:r>
            <a:r>
              <a:rPr lang="en-US" sz="2000" dirty="0"/>
              <a:t>M), the total future value of the coupons is $32,443,583.</a:t>
            </a:r>
          </a:p>
          <a:p>
            <a:pPr marL="292608" indent="-292608">
              <a:buFont typeface="Arial" panose="020B0604020202020204" pitchFamily="34" charset="0"/>
              <a:buChar char="•"/>
            </a:pPr>
            <a:r>
              <a:rPr lang="en-US" sz="2000" dirty="0"/>
              <a:t>Safety First also receives the face value of the coupon bonds in five years, or $67,556,417.</a:t>
            </a:r>
          </a:p>
          <a:p>
            <a:pPr marL="292608" indent="-292608">
              <a:buFont typeface="Arial" panose="020B0604020202020204" pitchFamily="34" charset="0"/>
              <a:buChar char="•"/>
            </a:pPr>
            <a:r>
              <a:rPr lang="en-US" sz="2000" dirty="0"/>
              <a:t>In five years, Safety First has $32,443,583 + $67,556,417 = $100,000,000.</a:t>
            </a:r>
          </a:p>
          <a:p>
            <a:pPr marL="292608" indent="-292608">
              <a:buFont typeface="Arial" panose="020B0604020202020204" pitchFamily="34" charset="0"/>
              <a:buChar char="•"/>
            </a:pPr>
            <a:r>
              <a:rPr lang="en-US" sz="2000" dirty="0"/>
              <a:t>Safety First needs about $67.5 million to construct a dedicated bond portfolio to fund a future liability of $100 million.</a:t>
            </a:r>
          </a:p>
          <a:p>
            <a:pPr marL="292608" indent="-292608">
              <a:buFont typeface="Arial" panose="020B0604020202020204" pitchFamily="34" charset="0"/>
              <a:buChar char="•"/>
            </a:pPr>
            <a:r>
              <a:rPr lang="en-US" sz="2000" b="1" dirty="0">
                <a:solidFill>
                  <a:srgbClr val="A9131A"/>
                </a:solidFill>
              </a:rPr>
              <a:t>Huge assumption: interest rates unchanged over the next five years.</a:t>
            </a:r>
            <a:endParaRPr lang="en-IN" sz="2000" b="1" dirty="0">
              <a:solidFill>
                <a:srgbClr val="A9131A"/>
              </a:solidFill>
            </a:endParaRPr>
          </a:p>
        </p:txBody>
      </p:sp>
      <p:sp>
        <p:nvSpPr>
          <p:cNvPr id="6" name="Slide Number Placeholder 5">
            <a:extLst>
              <a:ext uri="{FF2B5EF4-FFF2-40B4-BE49-F238E27FC236}">
                <a16:creationId xmlns:a16="http://schemas.microsoft.com/office/drawing/2014/main" id="{7F291189-1130-F701-3F83-F12717840500}"/>
              </a:ext>
            </a:extLst>
          </p:cNvPr>
          <p:cNvSpPr>
            <a:spLocks noGrp="1"/>
          </p:cNvSpPr>
          <p:nvPr>
            <p:ph type="sldNum" sz="quarter" idx="4"/>
          </p:nvPr>
        </p:nvSpPr>
        <p:spPr/>
        <p:txBody>
          <a:bodyPr/>
          <a:lstStyle/>
          <a:p>
            <a:fld id="{68151E55-6873-49E2-B8D5-2F265E6F1973}" type="slidenum">
              <a:rPr lang="en-US" smtClean="0"/>
              <a:pPr/>
              <a:t>47</a:t>
            </a:fld>
            <a:endParaRPr lang="en-US" dirty="0"/>
          </a:p>
        </p:txBody>
      </p:sp>
    </p:spTree>
    <p:extLst>
      <p:ext uri="{BB962C8B-B14F-4D97-AF65-F5344CB8AC3E}">
        <p14:creationId xmlns:p14="http://schemas.microsoft.com/office/powerpoint/2010/main" val="1444214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817B-5D8F-C0E7-B4D4-CC066CAAA455}"/>
              </a:ext>
            </a:extLst>
          </p:cNvPr>
          <p:cNvSpPr>
            <a:spLocks noGrp="1"/>
          </p:cNvSpPr>
          <p:nvPr>
            <p:ph type="title"/>
          </p:nvPr>
        </p:nvSpPr>
        <p:spPr/>
        <p:txBody>
          <a:bodyPr/>
          <a:lstStyle/>
          <a:p>
            <a:r>
              <a:rPr lang="en-IN" dirty="0"/>
              <a:t>Reinvestment Risk</a:t>
            </a:r>
          </a:p>
        </p:txBody>
      </p:sp>
      <p:sp>
        <p:nvSpPr>
          <p:cNvPr id="3" name="Content Placeholder 2">
            <a:extLst>
              <a:ext uri="{FF2B5EF4-FFF2-40B4-BE49-F238E27FC236}">
                <a16:creationId xmlns:a16="http://schemas.microsoft.com/office/drawing/2014/main" id="{E34151EC-1840-FAD2-61A1-C86F85114E87}"/>
              </a:ext>
            </a:extLst>
          </p:cNvPr>
          <p:cNvSpPr>
            <a:spLocks noGrp="1"/>
          </p:cNvSpPr>
          <p:nvPr>
            <p:ph sz="quarter" idx="11"/>
          </p:nvPr>
        </p:nvSpPr>
        <p:spPr/>
        <p:txBody>
          <a:bodyPr/>
          <a:lstStyle/>
          <a:p>
            <a:r>
              <a:rPr lang="en-US" b="1" dirty="0">
                <a:solidFill>
                  <a:srgbClr val="002060"/>
                </a:solidFill>
              </a:rPr>
              <a:t>Reinvestment rate risk</a:t>
            </a:r>
            <a:r>
              <a:rPr lang="en-US" dirty="0"/>
              <a:t> is the uncertainty about the value of the portfolio on the target date.</a:t>
            </a:r>
          </a:p>
          <a:p>
            <a:r>
              <a:rPr lang="en-US" dirty="0"/>
              <a:t>Reinvestment rate risk stems from the need to reinvest bond coupons at yields not known in advance.</a:t>
            </a:r>
          </a:p>
          <a:p>
            <a:r>
              <a:rPr lang="en-US" dirty="0"/>
              <a:t>Simple solution: purchase zero coupon bonds.</a:t>
            </a:r>
          </a:p>
          <a:p>
            <a:r>
              <a:rPr lang="en-US" b="1" dirty="0"/>
              <a:t>Problem with simple solution:</a:t>
            </a:r>
          </a:p>
          <a:p>
            <a:pPr marL="292608" indent="-292608">
              <a:buFont typeface="Arial" panose="020B0604020202020204" pitchFamily="34" charset="0"/>
              <a:buChar char="•"/>
            </a:pPr>
            <a:r>
              <a:rPr lang="en-US" dirty="0"/>
              <a:t>U.S. Treasury S</a:t>
            </a:r>
            <a:r>
              <a:rPr lang="en-US" sz="100" dirty="0"/>
              <a:t> </a:t>
            </a:r>
            <a:r>
              <a:rPr lang="en-US" dirty="0"/>
              <a:t>T</a:t>
            </a:r>
            <a:r>
              <a:rPr lang="en-US" sz="100" dirty="0"/>
              <a:t> </a:t>
            </a:r>
            <a:r>
              <a:rPr lang="en-US" dirty="0"/>
              <a:t>R</a:t>
            </a:r>
            <a:r>
              <a:rPr lang="en-US" sz="100" dirty="0"/>
              <a:t> </a:t>
            </a:r>
            <a:r>
              <a:rPr lang="en-US" dirty="0"/>
              <a:t>I</a:t>
            </a:r>
            <a:r>
              <a:rPr lang="en-US" sz="100" dirty="0"/>
              <a:t> </a:t>
            </a:r>
            <a:r>
              <a:rPr lang="en-US" dirty="0"/>
              <a:t>P</a:t>
            </a:r>
            <a:r>
              <a:rPr lang="en-US" sz="100" dirty="0"/>
              <a:t> </a:t>
            </a:r>
            <a:r>
              <a:rPr lang="en-US" dirty="0"/>
              <a:t>S are the only zero coupon bonds issued in sufficiently large quantities.</a:t>
            </a:r>
          </a:p>
          <a:p>
            <a:pPr marL="292608" indent="-292608">
              <a:buFont typeface="Arial" panose="020B0604020202020204" pitchFamily="34" charset="0"/>
              <a:buChar char="•"/>
            </a:pPr>
            <a:r>
              <a:rPr lang="en-US" dirty="0"/>
              <a:t>S</a:t>
            </a:r>
            <a:r>
              <a:rPr lang="en-US" sz="100" dirty="0"/>
              <a:t> </a:t>
            </a:r>
            <a:r>
              <a:rPr lang="en-US" dirty="0"/>
              <a:t>T</a:t>
            </a:r>
            <a:r>
              <a:rPr lang="en-US" sz="100" dirty="0"/>
              <a:t> </a:t>
            </a:r>
            <a:r>
              <a:rPr lang="en-US" dirty="0"/>
              <a:t>R</a:t>
            </a:r>
            <a:r>
              <a:rPr lang="en-US" sz="100" dirty="0"/>
              <a:t> </a:t>
            </a:r>
            <a:r>
              <a:rPr lang="en-US" dirty="0"/>
              <a:t>I</a:t>
            </a:r>
            <a:r>
              <a:rPr lang="en-US" sz="100" dirty="0"/>
              <a:t> </a:t>
            </a:r>
            <a:r>
              <a:rPr lang="en-US" dirty="0"/>
              <a:t>P</a:t>
            </a:r>
            <a:r>
              <a:rPr lang="en-US" sz="100" dirty="0"/>
              <a:t> </a:t>
            </a:r>
            <a:r>
              <a:rPr lang="en-US" dirty="0"/>
              <a:t>S have lower yields than even the highest quality corporate bonds.</a:t>
            </a:r>
            <a:endParaRPr lang="en-IN" dirty="0"/>
          </a:p>
        </p:txBody>
      </p:sp>
      <p:sp>
        <p:nvSpPr>
          <p:cNvPr id="6" name="Slide Number Placeholder 5">
            <a:extLst>
              <a:ext uri="{FF2B5EF4-FFF2-40B4-BE49-F238E27FC236}">
                <a16:creationId xmlns:a16="http://schemas.microsoft.com/office/drawing/2014/main" id="{7AE61A14-A01A-7DF7-0026-7CBC297C9D3B}"/>
              </a:ext>
            </a:extLst>
          </p:cNvPr>
          <p:cNvSpPr>
            <a:spLocks noGrp="1"/>
          </p:cNvSpPr>
          <p:nvPr>
            <p:ph type="sldNum" sz="quarter" idx="4"/>
          </p:nvPr>
        </p:nvSpPr>
        <p:spPr/>
        <p:txBody>
          <a:bodyPr/>
          <a:lstStyle/>
          <a:p>
            <a:fld id="{68151E55-6873-49E2-B8D5-2F265E6F1973}" type="slidenum">
              <a:rPr lang="en-US" smtClean="0"/>
              <a:pPr/>
              <a:t>48</a:t>
            </a:fld>
            <a:endParaRPr lang="en-US" dirty="0"/>
          </a:p>
        </p:txBody>
      </p:sp>
    </p:spTree>
    <p:extLst>
      <p:ext uri="{BB962C8B-B14F-4D97-AF65-F5344CB8AC3E}">
        <p14:creationId xmlns:p14="http://schemas.microsoft.com/office/powerpoint/2010/main" val="1156359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6C06-69CA-FED7-054F-09FC5D1411AB}"/>
              </a:ext>
            </a:extLst>
          </p:cNvPr>
          <p:cNvSpPr>
            <a:spLocks noGrp="1"/>
          </p:cNvSpPr>
          <p:nvPr>
            <p:ph type="title"/>
          </p:nvPr>
        </p:nvSpPr>
        <p:spPr/>
        <p:txBody>
          <a:bodyPr>
            <a:noAutofit/>
          </a:bodyPr>
          <a:lstStyle/>
          <a:p>
            <a:r>
              <a:rPr lang="en-US" sz="3200" dirty="0"/>
              <a:t>The Cost of Removing Reinvestment Risk Using S</a:t>
            </a:r>
            <a:r>
              <a:rPr lang="en-US" sz="100" dirty="0"/>
              <a:t> </a:t>
            </a:r>
            <a:r>
              <a:rPr lang="en-US" sz="3200" dirty="0"/>
              <a:t>T</a:t>
            </a:r>
            <a:r>
              <a:rPr lang="en-US" sz="100" dirty="0"/>
              <a:t> </a:t>
            </a:r>
            <a:r>
              <a:rPr lang="en-US" sz="3200" dirty="0"/>
              <a:t>R</a:t>
            </a:r>
            <a:r>
              <a:rPr lang="en-US" sz="100" dirty="0"/>
              <a:t> </a:t>
            </a:r>
            <a:r>
              <a:rPr lang="en-US" sz="3200" dirty="0"/>
              <a:t>I</a:t>
            </a:r>
            <a:r>
              <a:rPr lang="en-US" sz="100" dirty="0"/>
              <a:t> </a:t>
            </a:r>
            <a:r>
              <a:rPr lang="en-US" sz="3200" dirty="0"/>
              <a:t>P</a:t>
            </a:r>
            <a:r>
              <a:rPr lang="en-US" sz="100" dirty="0"/>
              <a:t> </a:t>
            </a:r>
            <a:r>
              <a:rPr lang="en-US" sz="3200" dirty="0"/>
              <a:t>S</a:t>
            </a:r>
            <a:endParaRPr lang="en-IN" sz="3200" dirty="0"/>
          </a:p>
        </p:txBody>
      </p:sp>
      <p:sp>
        <p:nvSpPr>
          <p:cNvPr id="3" name="Content Placeholder 2">
            <a:extLst>
              <a:ext uri="{FF2B5EF4-FFF2-40B4-BE49-F238E27FC236}">
                <a16:creationId xmlns:a16="http://schemas.microsoft.com/office/drawing/2014/main" id="{5077FC15-C5C2-EADE-905C-B8950D557169}"/>
              </a:ext>
            </a:extLst>
          </p:cNvPr>
          <p:cNvSpPr>
            <a:spLocks noGrp="1"/>
          </p:cNvSpPr>
          <p:nvPr>
            <p:ph sz="quarter" idx="11"/>
          </p:nvPr>
        </p:nvSpPr>
        <p:spPr>
          <a:xfrm>
            <a:off x="342900" y="1276710"/>
            <a:ext cx="8458200" cy="1456442"/>
          </a:xfrm>
        </p:spPr>
        <p:txBody>
          <a:bodyPr/>
          <a:lstStyle/>
          <a:p>
            <a:pPr marL="292608" indent="-292608">
              <a:buFont typeface="Arial" panose="020B0604020202020204" pitchFamily="34" charset="0"/>
              <a:buChar char="•"/>
            </a:pPr>
            <a:r>
              <a:rPr lang="en-US" sz="2000" dirty="0"/>
              <a:t>Suppose that Treasury S</a:t>
            </a:r>
            <a:r>
              <a:rPr lang="en-US" sz="100" dirty="0"/>
              <a:t> </a:t>
            </a:r>
            <a:r>
              <a:rPr lang="en-US" sz="2000" dirty="0"/>
              <a:t>T</a:t>
            </a:r>
            <a:r>
              <a:rPr lang="en-US" sz="100" dirty="0"/>
              <a:t> </a:t>
            </a:r>
            <a:r>
              <a:rPr lang="en-US" sz="2000" dirty="0"/>
              <a:t>R</a:t>
            </a:r>
            <a:r>
              <a:rPr lang="en-US" sz="100" dirty="0"/>
              <a:t> </a:t>
            </a:r>
            <a:r>
              <a:rPr lang="en-US" sz="2000" dirty="0"/>
              <a:t>I</a:t>
            </a:r>
            <a:r>
              <a:rPr lang="en-US" sz="100" dirty="0"/>
              <a:t> </a:t>
            </a:r>
            <a:r>
              <a:rPr lang="en-US" sz="2000" dirty="0"/>
              <a:t>P</a:t>
            </a:r>
            <a:r>
              <a:rPr lang="en-US" sz="100" dirty="0"/>
              <a:t> </a:t>
            </a:r>
            <a:r>
              <a:rPr lang="en-US" sz="2000" dirty="0"/>
              <a:t>S have a yield of 7.75 percent.</a:t>
            </a:r>
          </a:p>
          <a:p>
            <a:pPr marL="292608" indent="-292608">
              <a:buFont typeface="Arial" panose="020B0604020202020204" pitchFamily="34" charset="0"/>
              <a:buChar char="•"/>
            </a:pPr>
            <a:r>
              <a:rPr lang="en-US" sz="2000" dirty="0"/>
              <a:t>Using semiannual compounding, the present value of these zero coupon bonds providing a principal payment of $100 million in five years is:</a:t>
            </a:r>
            <a:endParaRPr lang="en-IN" sz="2000" dirty="0"/>
          </a:p>
        </p:txBody>
      </p:sp>
      <p:graphicFrame>
        <p:nvGraphicFramePr>
          <p:cNvPr id="8" name="Object 7">
            <a:extLst>
              <a:ext uri="{FF2B5EF4-FFF2-40B4-BE49-F238E27FC236}">
                <a16:creationId xmlns:a16="http://schemas.microsoft.com/office/drawing/2014/main" id="{2EF4D426-9BAC-4600-BDD1-550191441324}"/>
              </a:ext>
            </a:extLst>
          </p:cNvPr>
          <p:cNvGraphicFramePr>
            <a:graphicFrameLocks noChangeAspect="1"/>
          </p:cNvGraphicFramePr>
          <p:nvPr>
            <p:extLst>
              <p:ext uri="{D42A27DB-BD31-4B8C-83A1-F6EECF244321}">
                <p14:modId xmlns:p14="http://schemas.microsoft.com/office/powerpoint/2010/main" val="1990536235"/>
              </p:ext>
            </p:extLst>
          </p:nvPr>
        </p:nvGraphicFramePr>
        <p:xfrm>
          <a:off x="1562100" y="2844770"/>
          <a:ext cx="3276600" cy="736600"/>
        </p:xfrm>
        <a:graphic>
          <a:graphicData uri="http://schemas.openxmlformats.org/presentationml/2006/ole">
            <mc:AlternateContent xmlns:mc="http://schemas.openxmlformats.org/markup-compatibility/2006">
              <mc:Choice xmlns:v="urn:schemas-microsoft-com:vml" Requires="v">
                <p:oleObj spid="_x0000_s17434" name="Equation" r:id="rId3" imgW="3276360" imgH="736560" progId="Equation.DSMT4">
                  <p:embed/>
                </p:oleObj>
              </mc:Choice>
              <mc:Fallback>
                <p:oleObj name="Equation" r:id="rId3" imgW="3276360" imgH="736560" progId="Equation.DSMT4">
                  <p:embed/>
                  <p:pic>
                    <p:nvPicPr>
                      <p:cNvPr id="0" name=""/>
                      <p:cNvPicPr/>
                      <p:nvPr/>
                    </p:nvPicPr>
                    <p:blipFill>
                      <a:blip r:embed="rId4"/>
                      <a:stretch>
                        <a:fillRect/>
                      </a:stretch>
                    </p:blipFill>
                    <p:spPr>
                      <a:xfrm>
                        <a:off x="1562100" y="2844770"/>
                        <a:ext cx="32766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82110C8-9588-162F-F817-12FE4068D70F}"/>
              </a:ext>
            </a:extLst>
          </p:cNvPr>
          <p:cNvGraphicFramePr>
            <a:graphicFrameLocks noChangeAspect="1"/>
          </p:cNvGraphicFramePr>
          <p:nvPr>
            <p:extLst>
              <p:ext uri="{D42A27DB-BD31-4B8C-83A1-F6EECF244321}">
                <p14:modId xmlns:p14="http://schemas.microsoft.com/office/powerpoint/2010/main" val="1801273251"/>
              </p:ext>
            </p:extLst>
          </p:nvPr>
        </p:nvGraphicFramePr>
        <p:xfrm>
          <a:off x="3073123" y="3677868"/>
          <a:ext cx="1701800" cy="736600"/>
        </p:xfrm>
        <a:graphic>
          <a:graphicData uri="http://schemas.openxmlformats.org/presentationml/2006/ole">
            <mc:AlternateContent xmlns:mc="http://schemas.openxmlformats.org/markup-compatibility/2006">
              <mc:Choice xmlns:v="urn:schemas-microsoft-com:vml" Requires="v">
                <p:oleObj spid="_x0000_s17435" name="Equation" r:id="rId5" imgW="1701720" imgH="736560" progId="Equation.DSMT4">
                  <p:embed/>
                </p:oleObj>
              </mc:Choice>
              <mc:Fallback>
                <p:oleObj name="Equation" r:id="rId5" imgW="1701720" imgH="736560" progId="Equation.DSMT4">
                  <p:embed/>
                  <p:pic>
                    <p:nvPicPr>
                      <p:cNvPr id="0" name=""/>
                      <p:cNvPicPr/>
                      <p:nvPr/>
                    </p:nvPicPr>
                    <p:blipFill>
                      <a:blip r:embed="rId6"/>
                      <a:stretch>
                        <a:fillRect/>
                      </a:stretch>
                    </p:blipFill>
                    <p:spPr>
                      <a:xfrm>
                        <a:off x="3073123" y="3677868"/>
                        <a:ext cx="17018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B09D7D9-9D54-940C-D550-4E2D4A62EC0F}"/>
              </a:ext>
            </a:extLst>
          </p:cNvPr>
          <p:cNvGraphicFramePr>
            <a:graphicFrameLocks noChangeAspect="1"/>
          </p:cNvGraphicFramePr>
          <p:nvPr>
            <p:extLst>
              <p:ext uri="{D42A27DB-BD31-4B8C-83A1-F6EECF244321}">
                <p14:modId xmlns:p14="http://schemas.microsoft.com/office/powerpoint/2010/main" val="3203379032"/>
              </p:ext>
            </p:extLst>
          </p:nvPr>
        </p:nvGraphicFramePr>
        <p:xfrm>
          <a:off x="3073123" y="4580125"/>
          <a:ext cx="1524000" cy="292100"/>
        </p:xfrm>
        <a:graphic>
          <a:graphicData uri="http://schemas.openxmlformats.org/presentationml/2006/ole">
            <mc:AlternateContent xmlns:mc="http://schemas.openxmlformats.org/markup-compatibility/2006">
              <mc:Choice xmlns:v="urn:schemas-microsoft-com:vml" Requires="v">
                <p:oleObj spid="_x0000_s17436" name="Equation" r:id="rId7" imgW="1523880" imgH="291960" progId="Equation.DSMT4">
                  <p:embed/>
                </p:oleObj>
              </mc:Choice>
              <mc:Fallback>
                <p:oleObj name="Equation" r:id="rId7" imgW="1523880" imgH="291960" progId="Equation.DSMT4">
                  <p:embed/>
                  <p:pic>
                    <p:nvPicPr>
                      <p:cNvPr id="0" name=""/>
                      <p:cNvPicPr/>
                      <p:nvPr/>
                    </p:nvPicPr>
                    <p:blipFill>
                      <a:blip r:embed="rId8"/>
                      <a:stretch>
                        <a:fillRect/>
                      </a:stretch>
                    </p:blipFill>
                    <p:spPr>
                      <a:xfrm>
                        <a:off x="3073123" y="4580125"/>
                        <a:ext cx="1524000" cy="2921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91002FE-4AEF-34FD-54ED-B13756987FA4}"/>
              </a:ext>
            </a:extLst>
          </p:cNvPr>
          <p:cNvSpPr>
            <a:spLocks noGrp="1"/>
          </p:cNvSpPr>
          <p:nvPr>
            <p:ph sz="quarter" idx="14"/>
          </p:nvPr>
        </p:nvSpPr>
        <p:spPr>
          <a:xfrm>
            <a:off x="342900" y="5165539"/>
            <a:ext cx="8458200" cy="831501"/>
          </a:xfrm>
        </p:spPr>
        <p:txBody>
          <a:bodyPr/>
          <a:lstStyle/>
          <a:p>
            <a:pPr marL="292608" indent="-292608">
              <a:buFont typeface="Arial" panose="020B0604020202020204" pitchFamily="34" charset="0"/>
              <a:buChar char="•"/>
            </a:pPr>
            <a:r>
              <a:rPr lang="en-US" sz="2000" b="1" dirty="0">
                <a:solidFill>
                  <a:srgbClr val="A9131A"/>
                </a:solidFill>
              </a:rPr>
              <a:t>$68,373,787 − $67,556,417 = $817,370. (Hmm</a:t>
            </a:r>
            <a:r>
              <a:rPr lang="en-US" sz="100" b="1" dirty="0">
                <a:solidFill>
                  <a:srgbClr val="A9131A"/>
                </a:solidFill>
              </a:rPr>
              <a:t> </a:t>
            </a:r>
            <a:r>
              <a:rPr lang="en-US" sz="2000" b="1" dirty="0">
                <a:solidFill>
                  <a:srgbClr val="A9131A"/>
                </a:solidFill>
              </a:rPr>
              <a:t>.</a:t>
            </a:r>
            <a:r>
              <a:rPr lang="en-US" sz="100" b="1" dirty="0">
                <a:solidFill>
                  <a:srgbClr val="A9131A"/>
                </a:solidFill>
              </a:rPr>
              <a:t> </a:t>
            </a:r>
            <a:r>
              <a:rPr lang="en-US" sz="2000" b="1" dirty="0">
                <a:solidFill>
                  <a:srgbClr val="A9131A"/>
                </a:solidFill>
              </a:rPr>
              <a:t>.</a:t>
            </a:r>
            <a:r>
              <a:rPr lang="en-US" sz="100" b="1" dirty="0">
                <a:solidFill>
                  <a:srgbClr val="A9131A"/>
                </a:solidFill>
              </a:rPr>
              <a:t> </a:t>
            </a:r>
            <a:r>
              <a:rPr lang="en-US" sz="2000" b="1" dirty="0">
                <a:solidFill>
                  <a:srgbClr val="A9131A"/>
                </a:solidFill>
              </a:rPr>
              <a:t>.</a:t>
            </a:r>
            <a:r>
              <a:rPr lang="en-US" sz="100" b="1" dirty="0">
                <a:solidFill>
                  <a:srgbClr val="A9131A"/>
                </a:solidFill>
              </a:rPr>
              <a:t> </a:t>
            </a:r>
            <a:r>
              <a:rPr lang="en-US" sz="2000" b="1" dirty="0">
                <a:solidFill>
                  <a:srgbClr val="A9131A"/>
                </a:solidFill>
              </a:rPr>
              <a:t>)</a:t>
            </a:r>
          </a:p>
          <a:p>
            <a:pPr marL="292608" indent="-292608">
              <a:buFont typeface="Arial" panose="020B0604020202020204" pitchFamily="34" charset="0"/>
              <a:buChar char="•"/>
            </a:pPr>
            <a:r>
              <a:rPr lang="en-US" sz="2000" dirty="0"/>
              <a:t>Other methods are available at a lower cost.</a:t>
            </a:r>
            <a:endParaRPr lang="en-IN" sz="2000" dirty="0"/>
          </a:p>
        </p:txBody>
      </p:sp>
      <p:sp>
        <p:nvSpPr>
          <p:cNvPr id="7" name="Slide Number Placeholder 6">
            <a:extLst>
              <a:ext uri="{FF2B5EF4-FFF2-40B4-BE49-F238E27FC236}">
                <a16:creationId xmlns:a16="http://schemas.microsoft.com/office/drawing/2014/main" id="{B7905D34-B56B-65B7-E7FA-700A5EDBEBA2}"/>
              </a:ext>
            </a:extLst>
          </p:cNvPr>
          <p:cNvSpPr>
            <a:spLocks noGrp="1"/>
          </p:cNvSpPr>
          <p:nvPr>
            <p:ph type="sldNum" sz="quarter" idx="10"/>
          </p:nvPr>
        </p:nvSpPr>
        <p:spPr/>
        <p:txBody>
          <a:bodyPr/>
          <a:lstStyle/>
          <a:p>
            <a:fld id="{68151E55-6873-49E2-B8D5-2F265E6F1973}" type="slidenum">
              <a:rPr lang="en-US" smtClean="0"/>
              <a:t>49</a:t>
            </a:fld>
            <a:endParaRPr lang="en-US"/>
          </a:p>
        </p:txBody>
      </p:sp>
    </p:spTree>
    <p:extLst>
      <p:ext uri="{BB962C8B-B14F-4D97-AF65-F5344CB8AC3E}">
        <p14:creationId xmlns:p14="http://schemas.microsoft.com/office/powerpoint/2010/main" val="387163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03BD-F737-3047-659B-6AC3B55C22B0}"/>
              </a:ext>
            </a:extLst>
          </p:cNvPr>
          <p:cNvSpPr>
            <a:spLocks noGrp="1"/>
          </p:cNvSpPr>
          <p:nvPr>
            <p:ph type="title"/>
          </p:nvPr>
        </p:nvSpPr>
        <p:spPr/>
        <p:txBody>
          <a:bodyPr>
            <a:normAutofit/>
          </a:bodyPr>
          <a:lstStyle/>
          <a:p>
            <a:r>
              <a:rPr lang="en-IN" sz="3600" dirty="0"/>
              <a:t>Bond Basics, 1.</a:t>
            </a:r>
          </a:p>
        </p:txBody>
      </p:sp>
      <p:sp>
        <p:nvSpPr>
          <p:cNvPr id="3" name="Content Placeholder 2">
            <a:extLst>
              <a:ext uri="{FF2B5EF4-FFF2-40B4-BE49-F238E27FC236}">
                <a16:creationId xmlns:a16="http://schemas.microsoft.com/office/drawing/2014/main" id="{F19C1480-A82B-7DC6-B184-4B382A50888C}"/>
              </a:ext>
            </a:extLst>
          </p:cNvPr>
          <p:cNvSpPr>
            <a:spLocks noGrp="1"/>
          </p:cNvSpPr>
          <p:nvPr>
            <p:ph sz="quarter" idx="11"/>
          </p:nvPr>
        </p:nvSpPr>
        <p:spPr>
          <a:xfrm>
            <a:off x="342900" y="1276710"/>
            <a:ext cx="8458200" cy="2571810"/>
          </a:xfrm>
        </p:spPr>
        <p:txBody>
          <a:bodyPr/>
          <a:lstStyle/>
          <a:p>
            <a:r>
              <a:rPr lang="en-US" dirty="0"/>
              <a:t>A </a:t>
            </a:r>
            <a:r>
              <a:rPr lang="en-US" b="1" dirty="0">
                <a:solidFill>
                  <a:srgbClr val="002060"/>
                </a:solidFill>
              </a:rPr>
              <a:t>straight bond</a:t>
            </a:r>
            <a:r>
              <a:rPr lang="en-US" dirty="0"/>
              <a:t> is an I</a:t>
            </a:r>
            <a:r>
              <a:rPr lang="en-US" sz="100" dirty="0"/>
              <a:t> </a:t>
            </a:r>
            <a:r>
              <a:rPr lang="en-US" dirty="0"/>
              <a:t>O</a:t>
            </a:r>
            <a:r>
              <a:rPr lang="en-US" sz="100" dirty="0"/>
              <a:t> </a:t>
            </a:r>
            <a:r>
              <a:rPr lang="en-US" dirty="0"/>
              <a:t>U that obligates the issuer of the bond to pay the holder of the bond:</a:t>
            </a:r>
          </a:p>
          <a:p>
            <a:pPr marL="292608" indent="-292608">
              <a:buFont typeface="Arial" panose="020B0604020202020204" pitchFamily="34" charset="0"/>
              <a:buChar char="•"/>
            </a:pPr>
            <a:r>
              <a:rPr lang="en-US" dirty="0"/>
              <a:t>A fixed sum of money (called the principal, par value, or face value) at the bond’s maturity.</a:t>
            </a:r>
          </a:p>
          <a:p>
            <a:pPr marL="292608" indent="-292608">
              <a:buFont typeface="Arial" panose="020B0604020202020204" pitchFamily="34" charset="0"/>
              <a:buChar char="•"/>
            </a:pPr>
            <a:r>
              <a:rPr lang="en-US" dirty="0"/>
              <a:t>Constant, periodic interest payments (called coupons) during the life of the bond.</a:t>
            </a:r>
            <a:endParaRPr lang="en-IN" dirty="0"/>
          </a:p>
        </p:txBody>
      </p:sp>
      <p:sp>
        <p:nvSpPr>
          <p:cNvPr id="4" name="Content Placeholder 3">
            <a:extLst>
              <a:ext uri="{FF2B5EF4-FFF2-40B4-BE49-F238E27FC236}">
                <a16:creationId xmlns:a16="http://schemas.microsoft.com/office/drawing/2014/main" id="{72C5557D-9726-BC69-CC26-482254C07AA5}"/>
              </a:ext>
            </a:extLst>
          </p:cNvPr>
          <p:cNvSpPr>
            <a:spLocks noGrp="1"/>
          </p:cNvSpPr>
          <p:nvPr>
            <p:ph sz="quarter" idx="14"/>
          </p:nvPr>
        </p:nvSpPr>
        <p:spPr>
          <a:xfrm>
            <a:off x="342900" y="4052001"/>
            <a:ext cx="8458200" cy="2328701"/>
          </a:xfrm>
        </p:spPr>
        <p:txBody>
          <a:bodyPr/>
          <a:lstStyle/>
          <a:p>
            <a:r>
              <a:rPr lang="en-US" b="1" dirty="0">
                <a:solidFill>
                  <a:srgbClr val="002060"/>
                </a:solidFill>
              </a:rPr>
              <a:t>U.S. Treasury bonds are straight bonds.</a:t>
            </a:r>
            <a:br>
              <a:rPr lang="en-US" dirty="0"/>
            </a:br>
            <a:r>
              <a:rPr lang="en-US" dirty="0"/>
              <a:t>Special features may be attached:</a:t>
            </a:r>
          </a:p>
          <a:p>
            <a:pPr marL="292608" indent="-292608">
              <a:buFont typeface="Arial" panose="020B0604020202020204" pitchFamily="34" charset="0"/>
              <a:buChar char="•"/>
            </a:pPr>
            <a:r>
              <a:rPr lang="en-US" dirty="0"/>
              <a:t>Convertible bonds.</a:t>
            </a:r>
          </a:p>
          <a:p>
            <a:pPr marL="292608" indent="-292608">
              <a:buFont typeface="Arial" panose="020B0604020202020204" pitchFamily="34" charset="0"/>
              <a:buChar char="•"/>
            </a:pPr>
            <a:r>
              <a:rPr lang="en-US" dirty="0"/>
              <a:t>Callable bonds.</a:t>
            </a:r>
          </a:p>
          <a:p>
            <a:pPr marL="292608" indent="-292608">
              <a:buFont typeface="Arial" panose="020B0604020202020204" pitchFamily="34" charset="0"/>
              <a:buChar char="•"/>
            </a:pPr>
            <a:r>
              <a:rPr lang="en-US" dirty="0"/>
              <a:t>Putable bonds.</a:t>
            </a:r>
            <a:endParaRPr lang="en-IN" dirty="0"/>
          </a:p>
        </p:txBody>
      </p:sp>
      <p:sp>
        <p:nvSpPr>
          <p:cNvPr id="7" name="Slide Number Placeholder 6">
            <a:extLst>
              <a:ext uri="{FF2B5EF4-FFF2-40B4-BE49-F238E27FC236}">
                <a16:creationId xmlns:a16="http://schemas.microsoft.com/office/drawing/2014/main" id="{5B31F75C-0BFA-A19E-CF79-DB3DB9EEFBA7}"/>
              </a:ext>
            </a:extLst>
          </p:cNvPr>
          <p:cNvSpPr>
            <a:spLocks noGrp="1"/>
          </p:cNvSpPr>
          <p:nvPr>
            <p:ph type="sldNum" sz="quarter" idx="10"/>
          </p:nvPr>
        </p:nvSpPr>
        <p:spPr/>
        <p:txBody>
          <a:bodyPr/>
          <a:lstStyle/>
          <a:p>
            <a:fld id="{68151E55-6873-49E2-B8D5-2F265E6F1973}" type="slidenum">
              <a:rPr lang="en-US" smtClean="0"/>
              <a:t>5</a:t>
            </a:fld>
            <a:endParaRPr lang="en-US"/>
          </a:p>
        </p:txBody>
      </p:sp>
    </p:spTree>
    <p:extLst>
      <p:ext uri="{BB962C8B-B14F-4D97-AF65-F5344CB8AC3E}">
        <p14:creationId xmlns:p14="http://schemas.microsoft.com/office/powerpoint/2010/main" val="2865340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B50A-6625-E528-6A61-3CC55C0E9F16}"/>
              </a:ext>
            </a:extLst>
          </p:cNvPr>
          <p:cNvSpPr>
            <a:spLocks noGrp="1"/>
          </p:cNvSpPr>
          <p:nvPr>
            <p:ph type="title"/>
          </p:nvPr>
        </p:nvSpPr>
        <p:spPr/>
        <p:txBody>
          <a:bodyPr/>
          <a:lstStyle/>
          <a:p>
            <a:r>
              <a:rPr lang="en-IN" dirty="0"/>
              <a:t>Price Risk</a:t>
            </a:r>
          </a:p>
        </p:txBody>
      </p:sp>
      <p:sp>
        <p:nvSpPr>
          <p:cNvPr id="3" name="Content Placeholder 2">
            <a:extLst>
              <a:ext uri="{FF2B5EF4-FFF2-40B4-BE49-F238E27FC236}">
                <a16:creationId xmlns:a16="http://schemas.microsoft.com/office/drawing/2014/main" id="{2AA9F7D3-49FD-1EE6-754A-497D20033A0C}"/>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A9131A"/>
                </a:solidFill>
              </a:rPr>
              <a:t>Price risk</a:t>
            </a:r>
            <a:r>
              <a:rPr lang="en-US" dirty="0"/>
              <a:t> is the risk that bond prices will decrease.</a:t>
            </a:r>
          </a:p>
          <a:p>
            <a:pPr marL="292608" indent="-292608">
              <a:buFont typeface="Arial" panose="020B0604020202020204" pitchFamily="34" charset="0"/>
              <a:buChar char="•"/>
            </a:pPr>
            <a:r>
              <a:rPr lang="en-US" dirty="0"/>
              <a:t>Price risk arises in dedicated portfolios when the target date value of a bond is not known with certainty.</a:t>
            </a:r>
            <a:endParaRPr lang="en-IN" dirty="0"/>
          </a:p>
        </p:txBody>
      </p:sp>
      <p:sp>
        <p:nvSpPr>
          <p:cNvPr id="6" name="Slide Number Placeholder 5">
            <a:extLst>
              <a:ext uri="{FF2B5EF4-FFF2-40B4-BE49-F238E27FC236}">
                <a16:creationId xmlns:a16="http://schemas.microsoft.com/office/drawing/2014/main" id="{4F62C909-8B19-EB73-17D4-2AF67DBF0E2E}"/>
              </a:ext>
            </a:extLst>
          </p:cNvPr>
          <p:cNvSpPr>
            <a:spLocks noGrp="1"/>
          </p:cNvSpPr>
          <p:nvPr>
            <p:ph type="sldNum" sz="quarter" idx="4"/>
          </p:nvPr>
        </p:nvSpPr>
        <p:spPr/>
        <p:txBody>
          <a:bodyPr/>
          <a:lstStyle/>
          <a:p>
            <a:fld id="{68151E55-6873-49E2-B8D5-2F265E6F1973}" type="slidenum">
              <a:rPr lang="en-US" smtClean="0"/>
              <a:pPr/>
              <a:t>50</a:t>
            </a:fld>
            <a:endParaRPr lang="en-US" dirty="0"/>
          </a:p>
        </p:txBody>
      </p:sp>
    </p:spTree>
    <p:extLst>
      <p:ext uri="{BB962C8B-B14F-4D97-AF65-F5344CB8AC3E}">
        <p14:creationId xmlns:p14="http://schemas.microsoft.com/office/powerpoint/2010/main" val="2791275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3B5C-7436-F082-30FF-F72C98783EC1}"/>
              </a:ext>
            </a:extLst>
          </p:cNvPr>
          <p:cNvSpPr>
            <a:spLocks noGrp="1"/>
          </p:cNvSpPr>
          <p:nvPr>
            <p:ph type="title"/>
          </p:nvPr>
        </p:nvSpPr>
        <p:spPr/>
        <p:txBody>
          <a:bodyPr>
            <a:normAutofit/>
          </a:bodyPr>
          <a:lstStyle/>
          <a:p>
            <a:r>
              <a:rPr lang="en-US" sz="3200" dirty="0"/>
              <a:t>Price Risk versus Reinvestment Rate Risk</a:t>
            </a:r>
            <a:endParaRPr lang="en-IN" sz="3200" dirty="0"/>
          </a:p>
        </p:txBody>
      </p:sp>
      <p:sp>
        <p:nvSpPr>
          <p:cNvPr id="3" name="Content Placeholder 2">
            <a:extLst>
              <a:ext uri="{FF2B5EF4-FFF2-40B4-BE49-F238E27FC236}">
                <a16:creationId xmlns:a16="http://schemas.microsoft.com/office/drawing/2014/main" id="{851C22D0-10B2-2A92-D375-4577E34A5772}"/>
              </a:ext>
            </a:extLst>
          </p:cNvPr>
          <p:cNvSpPr>
            <a:spLocks noGrp="1"/>
          </p:cNvSpPr>
          <p:nvPr>
            <p:ph sz="quarter" idx="11"/>
          </p:nvPr>
        </p:nvSpPr>
        <p:spPr>
          <a:xfrm>
            <a:off x="342900" y="1276709"/>
            <a:ext cx="8458200" cy="2210069"/>
          </a:xfrm>
        </p:spPr>
        <p:txBody>
          <a:bodyPr/>
          <a:lstStyle/>
          <a:p>
            <a:r>
              <a:rPr lang="en-US" dirty="0"/>
              <a:t>For a dedicated portfolio, interest rate </a:t>
            </a:r>
            <a:r>
              <a:rPr lang="en-US" b="1" dirty="0">
                <a:solidFill>
                  <a:srgbClr val="002060"/>
                </a:solidFill>
              </a:rPr>
              <a:t>increases</a:t>
            </a:r>
            <a:r>
              <a:rPr lang="en-US" dirty="0"/>
              <a:t> have two effects:</a:t>
            </a:r>
          </a:p>
          <a:p>
            <a:pPr marL="292608" indent="-292608">
              <a:buFont typeface="Arial" panose="020B0604020202020204" pitchFamily="34" charset="0"/>
              <a:buChar char="•"/>
            </a:pPr>
            <a:r>
              <a:rPr lang="en-US" b="1" dirty="0">
                <a:solidFill>
                  <a:srgbClr val="002060"/>
                </a:solidFill>
              </a:rPr>
              <a:t>Increases</a:t>
            </a:r>
            <a:r>
              <a:rPr lang="en-US" dirty="0"/>
              <a:t> in interest rates </a:t>
            </a:r>
            <a:r>
              <a:rPr lang="en-US" b="1" dirty="0">
                <a:solidFill>
                  <a:srgbClr val="A9131A"/>
                </a:solidFill>
              </a:rPr>
              <a:t>decrease</a:t>
            </a:r>
            <a:r>
              <a:rPr lang="en-US" dirty="0"/>
              <a:t> bond prices, but</a:t>
            </a:r>
          </a:p>
          <a:p>
            <a:pPr marL="292608" indent="-292608">
              <a:buFont typeface="Arial" panose="020B0604020202020204" pitchFamily="34" charset="0"/>
              <a:buChar char="•"/>
            </a:pPr>
            <a:r>
              <a:rPr lang="en-US" b="1" dirty="0">
                <a:solidFill>
                  <a:srgbClr val="002060"/>
                </a:solidFill>
              </a:rPr>
              <a:t>Increases</a:t>
            </a:r>
            <a:r>
              <a:rPr lang="en-US" dirty="0"/>
              <a:t> in interest rates </a:t>
            </a:r>
            <a:r>
              <a:rPr lang="en-US" b="1" dirty="0">
                <a:solidFill>
                  <a:srgbClr val="002060"/>
                </a:solidFill>
              </a:rPr>
              <a:t>increase</a:t>
            </a:r>
            <a:r>
              <a:rPr lang="en-US" dirty="0"/>
              <a:t> the future value of reinvested coupons.</a:t>
            </a:r>
            <a:endParaRPr lang="en-IN" dirty="0"/>
          </a:p>
        </p:txBody>
      </p:sp>
      <p:sp>
        <p:nvSpPr>
          <p:cNvPr id="4" name="Content Placeholder 3">
            <a:extLst>
              <a:ext uri="{FF2B5EF4-FFF2-40B4-BE49-F238E27FC236}">
                <a16:creationId xmlns:a16="http://schemas.microsoft.com/office/drawing/2014/main" id="{53662FEC-0421-F5F6-667B-AE3F7AC7075A}"/>
              </a:ext>
            </a:extLst>
          </p:cNvPr>
          <p:cNvSpPr>
            <a:spLocks noGrp="1"/>
          </p:cNvSpPr>
          <p:nvPr>
            <p:ph sz="quarter" idx="14"/>
          </p:nvPr>
        </p:nvSpPr>
        <p:spPr>
          <a:xfrm>
            <a:off x="342900" y="3569679"/>
            <a:ext cx="8458200" cy="2188026"/>
          </a:xfrm>
        </p:spPr>
        <p:txBody>
          <a:bodyPr/>
          <a:lstStyle/>
          <a:p>
            <a:r>
              <a:rPr lang="en-US" dirty="0"/>
              <a:t>For a dedicated portfolio, interest rate </a:t>
            </a:r>
            <a:r>
              <a:rPr lang="en-US" b="1" dirty="0">
                <a:solidFill>
                  <a:srgbClr val="A9131A"/>
                </a:solidFill>
              </a:rPr>
              <a:t>decreases</a:t>
            </a:r>
            <a:r>
              <a:rPr lang="en-US" dirty="0"/>
              <a:t> have two effects:</a:t>
            </a:r>
          </a:p>
          <a:p>
            <a:pPr marL="292608" indent="-292608">
              <a:buFont typeface="Arial" panose="020B0604020202020204" pitchFamily="34" charset="0"/>
              <a:buChar char="•"/>
            </a:pPr>
            <a:r>
              <a:rPr lang="en-US" b="1" dirty="0">
                <a:solidFill>
                  <a:srgbClr val="A9131A"/>
                </a:solidFill>
              </a:rPr>
              <a:t>Decreases</a:t>
            </a:r>
            <a:r>
              <a:rPr lang="en-US" dirty="0"/>
              <a:t> in interest rates </a:t>
            </a:r>
            <a:r>
              <a:rPr lang="en-US" b="1" dirty="0">
                <a:solidFill>
                  <a:srgbClr val="002060"/>
                </a:solidFill>
              </a:rPr>
              <a:t>increase</a:t>
            </a:r>
            <a:r>
              <a:rPr lang="en-US" dirty="0"/>
              <a:t> bond prices, but</a:t>
            </a:r>
          </a:p>
          <a:p>
            <a:pPr marL="292608" indent="-292608">
              <a:buFont typeface="Arial" panose="020B0604020202020204" pitchFamily="34" charset="0"/>
              <a:buChar char="•"/>
            </a:pPr>
            <a:r>
              <a:rPr lang="en-US" b="1" dirty="0">
                <a:solidFill>
                  <a:srgbClr val="A9131A"/>
                </a:solidFill>
              </a:rPr>
              <a:t>Decreases</a:t>
            </a:r>
            <a:r>
              <a:rPr lang="en-US" dirty="0"/>
              <a:t> in interest rates </a:t>
            </a:r>
            <a:r>
              <a:rPr lang="en-US" b="1" dirty="0">
                <a:solidFill>
                  <a:srgbClr val="A9131A"/>
                </a:solidFill>
              </a:rPr>
              <a:t>decrease</a:t>
            </a:r>
            <a:r>
              <a:rPr lang="en-US" dirty="0"/>
              <a:t> the future value of reinvested coupons.</a:t>
            </a:r>
            <a:endParaRPr lang="en-IN" dirty="0"/>
          </a:p>
        </p:txBody>
      </p:sp>
      <p:sp>
        <p:nvSpPr>
          <p:cNvPr id="7" name="Slide Number Placeholder 6">
            <a:extLst>
              <a:ext uri="{FF2B5EF4-FFF2-40B4-BE49-F238E27FC236}">
                <a16:creationId xmlns:a16="http://schemas.microsoft.com/office/drawing/2014/main" id="{F2F56D63-B1DA-F63D-25D3-FF63321317A9}"/>
              </a:ext>
            </a:extLst>
          </p:cNvPr>
          <p:cNvSpPr>
            <a:spLocks noGrp="1"/>
          </p:cNvSpPr>
          <p:nvPr>
            <p:ph type="sldNum" sz="quarter" idx="10"/>
          </p:nvPr>
        </p:nvSpPr>
        <p:spPr/>
        <p:txBody>
          <a:bodyPr/>
          <a:lstStyle/>
          <a:p>
            <a:fld id="{68151E55-6873-49E2-B8D5-2F265E6F1973}" type="slidenum">
              <a:rPr lang="en-US" smtClean="0"/>
              <a:t>51</a:t>
            </a:fld>
            <a:endParaRPr lang="en-US"/>
          </a:p>
        </p:txBody>
      </p:sp>
    </p:spTree>
    <p:extLst>
      <p:ext uri="{BB962C8B-B14F-4D97-AF65-F5344CB8AC3E}">
        <p14:creationId xmlns:p14="http://schemas.microsoft.com/office/powerpoint/2010/main" val="190601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AB85-6CD1-CD6E-5CE3-F5F0F5DBD422}"/>
              </a:ext>
            </a:extLst>
          </p:cNvPr>
          <p:cNvSpPr>
            <a:spLocks noGrp="1"/>
          </p:cNvSpPr>
          <p:nvPr>
            <p:ph type="title"/>
          </p:nvPr>
        </p:nvSpPr>
        <p:spPr/>
        <p:txBody>
          <a:bodyPr/>
          <a:lstStyle/>
          <a:p>
            <a:r>
              <a:rPr lang="en-IN" dirty="0"/>
              <a:t>Immunization</a:t>
            </a:r>
          </a:p>
        </p:txBody>
      </p:sp>
      <p:sp>
        <p:nvSpPr>
          <p:cNvPr id="3" name="Content Placeholder 2">
            <a:extLst>
              <a:ext uri="{FF2B5EF4-FFF2-40B4-BE49-F238E27FC236}">
                <a16:creationId xmlns:a16="http://schemas.microsoft.com/office/drawing/2014/main" id="{B45FCEFC-F6EC-6289-430F-6CEA56F91424}"/>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002060"/>
                </a:solidFill>
              </a:rPr>
              <a:t>Immunization</a:t>
            </a:r>
            <a:r>
              <a:rPr lang="en-US" dirty="0"/>
              <a:t> is the term for constructing a dedicated portfolio such that the uncertainty surrounding the target date value is minimized.</a:t>
            </a:r>
          </a:p>
          <a:p>
            <a:pPr marL="292608" indent="-292608">
              <a:buFont typeface="Arial" panose="020B0604020202020204" pitchFamily="34" charset="0"/>
              <a:buChar char="•"/>
            </a:pPr>
            <a:r>
              <a:rPr lang="en-US" dirty="0"/>
              <a:t>It is possible to engineer a portfolio such that price risk and reinvestment rate risk offset each other (just about entirely).</a:t>
            </a:r>
            <a:endParaRPr lang="en-IN" dirty="0"/>
          </a:p>
        </p:txBody>
      </p:sp>
      <p:sp>
        <p:nvSpPr>
          <p:cNvPr id="6" name="Slide Number Placeholder 5">
            <a:extLst>
              <a:ext uri="{FF2B5EF4-FFF2-40B4-BE49-F238E27FC236}">
                <a16:creationId xmlns:a16="http://schemas.microsoft.com/office/drawing/2014/main" id="{7835E58F-CF9B-CE5E-0597-B870AC3E114C}"/>
              </a:ext>
            </a:extLst>
          </p:cNvPr>
          <p:cNvSpPr>
            <a:spLocks noGrp="1"/>
          </p:cNvSpPr>
          <p:nvPr>
            <p:ph type="sldNum" sz="quarter" idx="4"/>
          </p:nvPr>
        </p:nvSpPr>
        <p:spPr/>
        <p:txBody>
          <a:bodyPr/>
          <a:lstStyle/>
          <a:p>
            <a:fld id="{68151E55-6873-49E2-B8D5-2F265E6F1973}" type="slidenum">
              <a:rPr lang="en-US" smtClean="0"/>
              <a:pPr/>
              <a:t>52</a:t>
            </a:fld>
            <a:endParaRPr lang="en-US" dirty="0"/>
          </a:p>
        </p:txBody>
      </p:sp>
    </p:spTree>
    <p:extLst>
      <p:ext uri="{BB962C8B-B14F-4D97-AF65-F5344CB8AC3E}">
        <p14:creationId xmlns:p14="http://schemas.microsoft.com/office/powerpoint/2010/main" val="2096333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4F2F-A206-613B-2B0D-38A1FE336F0C}"/>
              </a:ext>
            </a:extLst>
          </p:cNvPr>
          <p:cNvSpPr>
            <a:spLocks noGrp="1"/>
          </p:cNvSpPr>
          <p:nvPr>
            <p:ph type="title"/>
          </p:nvPr>
        </p:nvSpPr>
        <p:spPr/>
        <p:txBody>
          <a:bodyPr>
            <a:normAutofit fontScale="90000"/>
          </a:bodyPr>
          <a:lstStyle/>
          <a:p>
            <a:r>
              <a:rPr lang="en-US" dirty="0"/>
              <a:t>Immunization by Duration Matching, 1.</a:t>
            </a:r>
            <a:endParaRPr lang="en-IN" dirty="0"/>
          </a:p>
        </p:txBody>
      </p:sp>
      <p:sp>
        <p:nvSpPr>
          <p:cNvPr id="3" name="Content Placeholder 2">
            <a:extLst>
              <a:ext uri="{FF2B5EF4-FFF2-40B4-BE49-F238E27FC236}">
                <a16:creationId xmlns:a16="http://schemas.microsoft.com/office/drawing/2014/main" id="{343D8D31-AA40-8D39-85EB-7A3EC6CF6DFB}"/>
              </a:ext>
            </a:extLst>
          </p:cNvPr>
          <p:cNvSpPr>
            <a:spLocks noGrp="1"/>
          </p:cNvSpPr>
          <p:nvPr>
            <p:ph sz="quarter" idx="11"/>
          </p:nvPr>
        </p:nvSpPr>
        <p:spPr/>
        <p:txBody>
          <a:bodyPr/>
          <a:lstStyle/>
          <a:p>
            <a:pPr marL="292608" indent="-292608">
              <a:buFont typeface="Arial" panose="020B0604020202020204" pitchFamily="34" charset="0"/>
              <a:buChar char="•"/>
            </a:pPr>
            <a:r>
              <a:rPr lang="en-US" dirty="0"/>
              <a:t>A dedicated portfolio can be immunized by </a:t>
            </a:r>
            <a:r>
              <a:rPr lang="en-US" b="1" dirty="0">
                <a:solidFill>
                  <a:srgbClr val="002060"/>
                </a:solidFill>
              </a:rPr>
              <a:t>duration matching</a:t>
            </a:r>
            <a:r>
              <a:rPr lang="en-US" dirty="0"/>
              <a:t>—matching the duration of the portfolio to its target date.</a:t>
            </a:r>
          </a:p>
          <a:p>
            <a:pPr marL="292608" indent="-292608">
              <a:buFont typeface="Arial" panose="020B0604020202020204" pitchFamily="34" charset="0"/>
              <a:buChar char="•"/>
            </a:pPr>
            <a:r>
              <a:rPr lang="en-US" dirty="0"/>
              <a:t>Then, the impacts of price and reinvestment rate risk will almost exactly offset.</a:t>
            </a:r>
          </a:p>
          <a:p>
            <a:pPr marL="292608" indent="-292608">
              <a:buFont typeface="Arial" panose="020B0604020202020204" pitchFamily="34" charset="0"/>
              <a:buChar char="•"/>
            </a:pPr>
            <a:r>
              <a:rPr lang="en-US" dirty="0"/>
              <a:t>This means that interest rate changes will have a minimal impact on the target date value of the portfolio.</a:t>
            </a:r>
            <a:endParaRPr lang="en-IN" dirty="0"/>
          </a:p>
        </p:txBody>
      </p:sp>
      <p:sp>
        <p:nvSpPr>
          <p:cNvPr id="6" name="Slide Number Placeholder 5">
            <a:extLst>
              <a:ext uri="{FF2B5EF4-FFF2-40B4-BE49-F238E27FC236}">
                <a16:creationId xmlns:a16="http://schemas.microsoft.com/office/drawing/2014/main" id="{E11B5860-CE25-A44E-7EEA-315B0258D57A}"/>
              </a:ext>
            </a:extLst>
          </p:cNvPr>
          <p:cNvSpPr>
            <a:spLocks noGrp="1"/>
          </p:cNvSpPr>
          <p:nvPr>
            <p:ph type="sldNum" sz="quarter" idx="4"/>
          </p:nvPr>
        </p:nvSpPr>
        <p:spPr/>
        <p:txBody>
          <a:bodyPr/>
          <a:lstStyle/>
          <a:p>
            <a:fld id="{68151E55-6873-49E2-B8D5-2F265E6F1973}" type="slidenum">
              <a:rPr lang="en-US" smtClean="0"/>
              <a:pPr/>
              <a:t>53</a:t>
            </a:fld>
            <a:endParaRPr lang="en-US" dirty="0"/>
          </a:p>
        </p:txBody>
      </p:sp>
    </p:spTree>
    <p:extLst>
      <p:ext uri="{BB962C8B-B14F-4D97-AF65-F5344CB8AC3E}">
        <p14:creationId xmlns:p14="http://schemas.microsoft.com/office/powerpoint/2010/main" val="2031723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8383-782A-3B6A-68DF-AC1A516962D5}"/>
              </a:ext>
            </a:extLst>
          </p:cNvPr>
          <p:cNvSpPr>
            <a:spLocks noGrp="1"/>
          </p:cNvSpPr>
          <p:nvPr>
            <p:ph type="title"/>
          </p:nvPr>
        </p:nvSpPr>
        <p:spPr>
          <a:xfrm>
            <a:off x="342899" y="192490"/>
            <a:ext cx="8600133" cy="903231"/>
          </a:xfrm>
        </p:spPr>
        <p:txBody>
          <a:bodyPr>
            <a:normAutofit/>
          </a:bodyPr>
          <a:lstStyle/>
          <a:p>
            <a:r>
              <a:rPr lang="en-US" dirty="0"/>
              <a:t>Immunization by Duration Matching 2.</a:t>
            </a:r>
            <a:endParaRPr lang="en-IN" dirty="0"/>
          </a:p>
        </p:txBody>
      </p:sp>
      <p:pic>
        <p:nvPicPr>
          <p:cNvPr id="7" name="Picture 6" descr="An Excel sheet is titled, Calculating Expected Portfolio Returns.">
            <a:extLst>
              <a:ext uri="{FF2B5EF4-FFF2-40B4-BE49-F238E27FC236}">
                <a16:creationId xmlns:a16="http://schemas.microsoft.com/office/drawing/2014/main" id="{D3702617-A469-9859-D60C-B7185F077465}"/>
              </a:ext>
            </a:extLst>
          </p:cNvPr>
          <p:cNvPicPr>
            <a:picLocks noChangeAspect="1"/>
          </p:cNvPicPr>
          <p:nvPr/>
        </p:nvPicPr>
        <p:blipFill>
          <a:blip r:embed="rId2"/>
          <a:stretch>
            <a:fillRect/>
          </a:stretch>
        </p:blipFill>
        <p:spPr>
          <a:xfrm>
            <a:off x="456843" y="1266246"/>
            <a:ext cx="8230313" cy="4554107"/>
          </a:xfrm>
          <a:prstGeom prst="rect">
            <a:avLst/>
          </a:prstGeom>
        </p:spPr>
      </p:pic>
      <p:sp>
        <p:nvSpPr>
          <p:cNvPr id="8" name="Text Placeholder 4">
            <a:extLst>
              <a:ext uri="{FF2B5EF4-FFF2-40B4-BE49-F238E27FC236}">
                <a16:creationId xmlns:a16="http://schemas.microsoft.com/office/drawing/2014/main" id="{DBABD149-6E8B-3DA9-4A8D-E30E020D4C09}"/>
              </a:ext>
            </a:extLst>
          </p:cNvPr>
          <p:cNvSpPr>
            <a:spLocks noGrp="1"/>
          </p:cNvSpPr>
          <p:nvPr>
            <p:ph type="body" sz="quarter" idx="12"/>
          </p:nvPr>
        </p:nvSpPr>
        <p:spPr>
          <a:xfrm>
            <a:off x="2963923" y="6280394"/>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C0750586-6011-0FD8-6C79-799CB4A2DE78}"/>
              </a:ext>
            </a:extLst>
          </p:cNvPr>
          <p:cNvSpPr>
            <a:spLocks noGrp="1"/>
          </p:cNvSpPr>
          <p:nvPr>
            <p:ph type="sldNum" sz="quarter" idx="4"/>
          </p:nvPr>
        </p:nvSpPr>
        <p:spPr/>
        <p:txBody>
          <a:bodyPr/>
          <a:lstStyle/>
          <a:p>
            <a:fld id="{68151E55-6873-49E2-B8D5-2F265E6F1973}" type="slidenum">
              <a:rPr lang="en-US" smtClean="0"/>
              <a:pPr/>
              <a:t>54</a:t>
            </a:fld>
            <a:endParaRPr lang="en-US" dirty="0"/>
          </a:p>
        </p:txBody>
      </p:sp>
    </p:spTree>
    <p:extLst>
      <p:ext uri="{BB962C8B-B14F-4D97-AF65-F5344CB8AC3E}">
        <p14:creationId xmlns:p14="http://schemas.microsoft.com/office/powerpoint/2010/main" val="396815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86B0-A830-7F00-6405-26A9B47A22DC}"/>
              </a:ext>
            </a:extLst>
          </p:cNvPr>
          <p:cNvSpPr>
            <a:spLocks noGrp="1"/>
          </p:cNvSpPr>
          <p:nvPr>
            <p:ph type="title"/>
          </p:nvPr>
        </p:nvSpPr>
        <p:spPr/>
        <p:txBody>
          <a:bodyPr/>
          <a:lstStyle/>
          <a:p>
            <a:r>
              <a:rPr lang="en-IN" dirty="0"/>
              <a:t>Dynamic Immunization</a:t>
            </a:r>
          </a:p>
        </p:txBody>
      </p:sp>
      <p:sp>
        <p:nvSpPr>
          <p:cNvPr id="3" name="Content Placeholder 2">
            <a:extLst>
              <a:ext uri="{FF2B5EF4-FFF2-40B4-BE49-F238E27FC236}">
                <a16:creationId xmlns:a16="http://schemas.microsoft.com/office/drawing/2014/main" id="{2D231FD7-56CE-8C73-C541-6198FF25979F}"/>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002060"/>
                </a:solidFill>
              </a:rPr>
              <a:t>Dynamic immunization</a:t>
            </a:r>
            <a:r>
              <a:rPr lang="en-US" dirty="0"/>
              <a:t> is a periodic rebalancing of a dedicated bond portfolio for the purpose of maintaining a duration that matches the target maturity date.</a:t>
            </a:r>
          </a:p>
          <a:p>
            <a:pPr marL="292608" indent="-292608">
              <a:buFont typeface="Arial" panose="020B0604020202020204" pitchFamily="34" charset="0"/>
              <a:buChar char="•"/>
            </a:pPr>
            <a:r>
              <a:rPr lang="en-US" dirty="0"/>
              <a:t>The advantage is that the reinvestment risk caused by continually changing bond yields is greatly reduced.</a:t>
            </a:r>
          </a:p>
          <a:p>
            <a:pPr marL="292608" indent="-292608">
              <a:buFont typeface="Arial" panose="020B0604020202020204" pitchFamily="34" charset="0"/>
              <a:buChar char="•"/>
            </a:pPr>
            <a:r>
              <a:rPr lang="en-US" dirty="0"/>
              <a:t>The drawback is that each rebalancing incurs management and transaction costs.</a:t>
            </a:r>
            <a:endParaRPr lang="en-IN" dirty="0"/>
          </a:p>
        </p:txBody>
      </p:sp>
      <p:sp>
        <p:nvSpPr>
          <p:cNvPr id="6" name="Slide Number Placeholder 5">
            <a:extLst>
              <a:ext uri="{FF2B5EF4-FFF2-40B4-BE49-F238E27FC236}">
                <a16:creationId xmlns:a16="http://schemas.microsoft.com/office/drawing/2014/main" id="{0A0574A3-F2DC-AA14-3AA0-1F58F8007047}"/>
              </a:ext>
            </a:extLst>
          </p:cNvPr>
          <p:cNvSpPr>
            <a:spLocks noGrp="1"/>
          </p:cNvSpPr>
          <p:nvPr>
            <p:ph type="sldNum" sz="quarter" idx="4"/>
          </p:nvPr>
        </p:nvSpPr>
        <p:spPr/>
        <p:txBody>
          <a:bodyPr/>
          <a:lstStyle/>
          <a:p>
            <a:fld id="{68151E55-6873-49E2-B8D5-2F265E6F1973}" type="slidenum">
              <a:rPr lang="en-US" smtClean="0"/>
              <a:pPr/>
              <a:t>55</a:t>
            </a:fld>
            <a:endParaRPr lang="en-US" dirty="0"/>
          </a:p>
        </p:txBody>
      </p:sp>
    </p:spTree>
    <p:extLst>
      <p:ext uri="{BB962C8B-B14F-4D97-AF65-F5344CB8AC3E}">
        <p14:creationId xmlns:p14="http://schemas.microsoft.com/office/powerpoint/2010/main" val="3378043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5D0F-C05E-092A-9EC2-6E95C5458B73}"/>
              </a:ext>
            </a:extLst>
          </p:cNvPr>
          <p:cNvSpPr>
            <a:spLocks noGrp="1"/>
          </p:cNvSpPr>
          <p:nvPr>
            <p:ph type="title"/>
          </p:nvPr>
        </p:nvSpPr>
        <p:spPr/>
        <p:txBody>
          <a:bodyPr/>
          <a:lstStyle/>
          <a:p>
            <a:r>
              <a:rPr lang="en-IN" dirty="0"/>
              <a:t>Useful Internet Sites</a:t>
            </a:r>
          </a:p>
        </p:txBody>
      </p:sp>
      <p:sp>
        <p:nvSpPr>
          <p:cNvPr id="3" name="Content Placeholder 2">
            <a:extLst>
              <a:ext uri="{FF2B5EF4-FFF2-40B4-BE49-F238E27FC236}">
                <a16:creationId xmlns:a16="http://schemas.microsoft.com/office/drawing/2014/main" id="{8047C585-5641-B3F5-CCC9-40792915B8B4}"/>
              </a:ext>
            </a:extLst>
          </p:cNvPr>
          <p:cNvSpPr>
            <a:spLocks noGrp="1"/>
          </p:cNvSpPr>
          <p:nvPr>
            <p:ph sz="quarter" idx="11"/>
          </p:nvPr>
        </p:nvSpPr>
        <p:spPr/>
        <p:txBody>
          <a:bodyPr/>
          <a:lstStyle/>
          <a:p>
            <a:pPr marL="292608" indent="-292608">
              <a:buFont typeface="Arial" panose="020B0604020202020204" pitchFamily="34" charset="0"/>
              <a:buChar char="•"/>
            </a:pPr>
            <a:r>
              <a:rPr lang="en-US" dirty="0">
                <a:hlinkClick r:id="rId2"/>
              </a:rPr>
              <a:t>www.investinginbonds.com </a:t>
            </a:r>
            <a:r>
              <a:rPr lang="en-US" dirty="0"/>
              <a:t>(bond basics and current market data)</a:t>
            </a:r>
          </a:p>
          <a:p>
            <a:pPr marL="292608" indent="-292608">
              <a:buFont typeface="Arial" panose="020B0604020202020204" pitchFamily="34" charset="0"/>
              <a:buChar char="•"/>
            </a:pPr>
            <a:r>
              <a:rPr lang="en-US" dirty="0">
                <a:hlinkClick r:id="rId3"/>
              </a:rPr>
              <a:t>www.bloomberg.com </a:t>
            </a:r>
            <a:r>
              <a:rPr lang="en-US" dirty="0"/>
              <a:t>(for information on government bonds)</a:t>
            </a:r>
          </a:p>
          <a:p>
            <a:pPr marL="292608" indent="-292608">
              <a:buFont typeface="Arial" panose="020B0604020202020204" pitchFamily="34" charset="0"/>
              <a:buChar char="•"/>
            </a:pPr>
            <a:r>
              <a:rPr lang="en-US" dirty="0">
                <a:hlinkClick r:id="rId4"/>
              </a:rPr>
              <a:t>www.jmdinvestments.blogspot.com </a:t>
            </a:r>
            <a:r>
              <a:rPr lang="en-US" dirty="0"/>
              <a:t>(reference for current financial information)</a:t>
            </a:r>
            <a:endParaRPr lang="en-IN" dirty="0"/>
          </a:p>
        </p:txBody>
      </p:sp>
      <p:sp>
        <p:nvSpPr>
          <p:cNvPr id="6" name="Slide Number Placeholder 5">
            <a:extLst>
              <a:ext uri="{FF2B5EF4-FFF2-40B4-BE49-F238E27FC236}">
                <a16:creationId xmlns:a16="http://schemas.microsoft.com/office/drawing/2014/main" id="{4CD28FA9-5DA4-641C-954C-DAACF4F13270}"/>
              </a:ext>
            </a:extLst>
          </p:cNvPr>
          <p:cNvSpPr>
            <a:spLocks noGrp="1"/>
          </p:cNvSpPr>
          <p:nvPr>
            <p:ph type="sldNum" sz="quarter" idx="4"/>
          </p:nvPr>
        </p:nvSpPr>
        <p:spPr/>
        <p:txBody>
          <a:bodyPr/>
          <a:lstStyle/>
          <a:p>
            <a:fld id="{68151E55-6873-49E2-B8D5-2F265E6F1973}" type="slidenum">
              <a:rPr lang="en-US" smtClean="0"/>
              <a:pPr/>
              <a:t>56</a:t>
            </a:fld>
            <a:endParaRPr lang="en-US" dirty="0"/>
          </a:p>
        </p:txBody>
      </p:sp>
    </p:spTree>
    <p:extLst>
      <p:ext uri="{BB962C8B-B14F-4D97-AF65-F5344CB8AC3E}">
        <p14:creationId xmlns:p14="http://schemas.microsoft.com/office/powerpoint/2010/main" val="3805877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58AD-2986-A7AF-C40C-41E89A6D0BFB}"/>
              </a:ext>
            </a:extLst>
          </p:cNvPr>
          <p:cNvSpPr>
            <a:spLocks noGrp="1"/>
          </p:cNvSpPr>
          <p:nvPr>
            <p:ph type="title"/>
          </p:nvPr>
        </p:nvSpPr>
        <p:spPr/>
        <p:txBody>
          <a:bodyPr>
            <a:normAutofit/>
          </a:bodyPr>
          <a:lstStyle/>
          <a:p>
            <a:r>
              <a:rPr lang="en-IN" sz="3600" dirty="0"/>
              <a:t>Chapter Review,1.</a:t>
            </a:r>
          </a:p>
        </p:txBody>
      </p:sp>
      <p:sp>
        <p:nvSpPr>
          <p:cNvPr id="3" name="Content Placeholder 2">
            <a:extLst>
              <a:ext uri="{FF2B5EF4-FFF2-40B4-BE49-F238E27FC236}">
                <a16:creationId xmlns:a16="http://schemas.microsoft.com/office/drawing/2014/main" id="{CA842091-560E-D989-DD40-659076F9ED75}"/>
              </a:ext>
            </a:extLst>
          </p:cNvPr>
          <p:cNvSpPr>
            <a:spLocks noGrp="1"/>
          </p:cNvSpPr>
          <p:nvPr>
            <p:ph sz="quarter" idx="11"/>
          </p:nvPr>
        </p:nvSpPr>
        <p:spPr>
          <a:xfrm>
            <a:off x="342900" y="1276710"/>
            <a:ext cx="8458200" cy="1486587"/>
          </a:xfrm>
        </p:spPr>
        <p:txBody>
          <a:bodyPr/>
          <a:lstStyle/>
          <a:p>
            <a:r>
              <a:rPr lang="en-US" dirty="0"/>
              <a:t>Bond Basics.</a:t>
            </a:r>
          </a:p>
          <a:p>
            <a:pPr marL="292608" indent="-292608">
              <a:buFont typeface="Arial" panose="020B0604020202020204" pitchFamily="34" charset="0"/>
              <a:buChar char="•"/>
            </a:pPr>
            <a:r>
              <a:rPr lang="en-US" dirty="0"/>
              <a:t>Straight Bonds.</a:t>
            </a:r>
          </a:p>
          <a:p>
            <a:pPr marL="292608" indent="-292608">
              <a:buFont typeface="Arial" panose="020B0604020202020204" pitchFamily="34" charset="0"/>
              <a:buChar char="•"/>
            </a:pPr>
            <a:r>
              <a:rPr lang="en-US" dirty="0"/>
              <a:t>Coupon Rate and Current Yield.</a:t>
            </a:r>
            <a:endParaRPr lang="en-IN" dirty="0"/>
          </a:p>
        </p:txBody>
      </p:sp>
      <p:sp>
        <p:nvSpPr>
          <p:cNvPr id="4" name="Content Placeholder 3">
            <a:extLst>
              <a:ext uri="{FF2B5EF4-FFF2-40B4-BE49-F238E27FC236}">
                <a16:creationId xmlns:a16="http://schemas.microsoft.com/office/drawing/2014/main" id="{69150E5A-D890-EC51-9681-2058E8067C0B}"/>
              </a:ext>
            </a:extLst>
          </p:cNvPr>
          <p:cNvSpPr>
            <a:spLocks noGrp="1"/>
          </p:cNvSpPr>
          <p:nvPr>
            <p:ph sz="quarter" idx="14"/>
          </p:nvPr>
        </p:nvSpPr>
        <p:spPr>
          <a:xfrm>
            <a:off x="342900" y="3067261"/>
            <a:ext cx="8458200" cy="1936817"/>
          </a:xfrm>
        </p:spPr>
        <p:txBody>
          <a:bodyPr/>
          <a:lstStyle/>
          <a:p>
            <a:r>
              <a:rPr lang="en-US" dirty="0"/>
              <a:t>Straight Bond Prices and Yield to Maturity.</a:t>
            </a:r>
          </a:p>
          <a:p>
            <a:pPr marL="292608" indent="-292608">
              <a:buFont typeface="Arial" panose="020B0604020202020204" pitchFamily="34" charset="0"/>
              <a:buChar char="•"/>
            </a:pPr>
            <a:r>
              <a:rPr lang="en-US" dirty="0"/>
              <a:t>Straight Bond Prices.</a:t>
            </a:r>
          </a:p>
          <a:p>
            <a:pPr marL="292608" indent="-292608">
              <a:buFont typeface="Arial" panose="020B0604020202020204" pitchFamily="34" charset="0"/>
              <a:buChar char="•"/>
            </a:pPr>
            <a:r>
              <a:rPr lang="en-US" dirty="0"/>
              <a:t>Premium and Discount Bonds.</a:t>
            </a:r>
          </a:p>
          <a:p>
            <a:pPr marL="292608" indent="-292608">
              <a:buFont typeface="Arial" panose="020B0604020202020204" pitchFamily="34" charset="0"/>
              <a:buChar char="•"/>
            </a:pPr>
            <a:r>
              <a:rPr lang="en-US" dirty="0"/>
              <a:t>Relationships among Yield Measures.</a:t>
            </a:r>
            <a:endParaRPr lang="en-IN" dirty="0"/>
          </a:p>
        </p:txBody>
      </p:sp>
      <p:sp>
        <p:nvSpPr>
          <p:cNvPr id="7" name="Slide Number Placeholder 6">
            <a:extLst>
              <a:ext uri="{FF2B5EF4-FFF2-40B4-BE49-F238E27FC236}">
                <a16:creationId xmlns:a16="http://schemas.microsoft.com/office/drawing/2014/main" id="{85E19528-ACC5-C8CD-6E11-B8F764C34B2A}"/>
              </a:ext>
            </a:extLst>
          </p:cNvPr>
          <p:cNvSpPr>
            <a:spLocks noGrp="1"/>
          </p:cNvSpPr>
          <p:nvPr>
            <p:ph type="sldNum" sz="quarter" idx="10"/>
          </p:nvPr>
        </p:nvSpPr>
        <p:spPr/>
        <p:txBody>
          <a:bodyPr/>
          <a:lstStyle/>
          <a:p>
            <a:fld id="{68151E55-6873-49E2-B8D5-2F265E6F1973}" type="slidenum">
              <a:rPr lang="en-US" smtClean="0"/>
              <a:t>57</a:t>
            </a:fld>
            <a:endParaRPr lang="en-US"/>
          </a:p>
        </p:txBody>
      </p:sp>
    </p:spTree>
    <p:extLst>
      <p:ext uri="{BB962C8B-B14F-4D97-AF65-F5344CB8AC3E}">
        <p14:creationId xmlns:p14="http://schemas.microsoft.com/office/powerpoint/2010/main" val="83225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58AD-2986-A7AF-C40C-41E89A6D0BFB}"/>
              </a:ext>
            </a:extLst>
          </p:cNvPr>
          <p:cNvSpPr>
            <a:spLocks noGrp="1"/>
          </p:cNvSpPr>
          <p:nvPr>
            <p:ph type="title"/>
          </p:nvPr>
        </p:nvSpPr>
        <p:spPr/>
        <p:txBody>
          <a:bodyPr>
            <a:normAutofit/>
          </a:bodyPr>
          <a:lstStyle/>
          <a:p>
            <a:r>
              <a:rPr lang="en-IN" sz="3600" dirty="0"/>
              <a:t>Chapter Review, 2.</a:t>
            </a:r>
          </a:p>
        </p:txBody>
      </p:sp>
      <p:sp>
        <p:nvSpPr>
          <p:cNvPr id="3" name="Content Placeholder 2">
            <a:extLst>
              <a:ext uri="{FF2B5EF4-FFF2-40B4-BE49-F238E27FC236}">
                <a16:creationId xmlns:a16="http://schemas.microsoft.com/office/drawing/2014/main" id="{CA842091-560E-D989-DD40-659076F9ED75}"/>
              </a:ext>
            </a:extLst>
          </p:cNvPr>
          <p:cNvSpPr>
            <a:spLocks noGrp="1"/>
          </p:cNvSpPr>
          <p:nvPr>
            <p:ph sz="quarter" idx="11"/>
          </p:nvPr>
        </p:nvSpPr>
        <p:spPr>
          <a:xfrm>
            <a:off x="342900" y="1276710"/>
            <a:ext cx="8458200" cy="1466490"/>
          </a:xfrm>
        </p:spPr>
        <p:txBody>
          <a:bodyPr/>
          <a:lstStyle/>
          <a:p>
            <a:r>
              <a:rPr lang="en-US" dirty="0"/>
              <a:t>More on Yields.</a:t>
            </a:r>
          </a:p>
          <a:p>
            <a:pPr marL="292608" indent="-292608">
              <a:buFont typeface="Arial" panose="020B0604020202020204" pitchFamily="34" charset="0"/>
              <a:buChar char="•"/>
            </a:pPr>
            <a:r>
              <a:rPr lang="en-US" dirty="0"/>
              <a:t>Calculating Yields.</a:t>
            </a:r>
          </a:p>
          <a:p>
            <a:pPr marL="292608" indent="-292608">
              <a:buFont typeface="Arial" panose="020B0604020202020204" pitchFamily="34" charset="0"/>
              <a:buChar char="•"/>
            </a:pPr>
            <a:r>
              <a:rPr lang="en-US" dirty="0"/>
              <a:t>Yield to Call.</a:t>
            </a:r>
            <a:endParaRPr lang="en-IN" dirty="0"/>
          </a:p>
        </p:txBody>
      </p:sp>
      <p:sp>
        <p:nvSpPr>
          <p:cNvPr id="4" name="Content Placeholder 3">
            <a:extLst>
              <a:ext uri="{FF2B5EF4-FFF2-40B4-BE49-F238E27FC236}">
                <a16:creationId xmlns:a16="http://schemas.microsoft.com/office/drawing/2014/main" id="{69150E5A-D890-EC51-9681-2058E8067C0B}"/>
              </a:ext>
            </a:extLst>
          </p:cNvPr>
          <p:cNvSpPr>
            <a:spLocks noGrp="1"/>
          </p:cNvSpPr>
          <p:nvPr>
            <p:ph sz="quarter" idx="14"/>
          </p:nvPr>
        </p:nvSpPr>
        <p:spPr>
          <a:xfrm>
            <a:off x="342900" y="3067261"/>
            <a:ext cx="8458200" cy="1987059"/>
          </a:xfrm>
        </p:spPr>
        <p:txBody>
          <a:bodyPr/>
          <a:lstStyle/>
          <a:p>
            <a:r>
              <a:rPr lang="en-US" dirty="0"/>
              <a:t>Interest Rate Risk and Malkiel’s Theorems.</a:t>
            </a:r>
          </a:p>
          <a:p>
            <a:pPr marL="292608" indent="-292608">
              <a:buFont typeface="Arial" panose="020B0604020202020204" pitchFamily="34" charset="0"/>
              <a:buChar char="•"/>
            </a:pPr>
            <a:r>
              <a:rPr lang="en-US" dirty="0"/>
              <a:t>Promised Yield and Realized Yield.</a:t>
            </a:r>
          </a:p>
          <a:p>
            <a:pPr marL="292608" indent="-292608">
              <a:buFont typeface="Arial" panose="020B0604020202020204" pitchFamily="34" charset="0"/>
              <a:buChar char="•"/>
            </a:pPr>
            <a:r>
              <a:rPr lang="en-US" dirty="0"/>
              <a:t>Interest Rate Risk and Maturity.</a:t>
            </a:r>
          </a:p>
          <a:p>
            <a:pPr marL="292608" indent="-292608">
              <a:buFont typeface="Arial" panose="020B0604020202020204" pitchFamily="34" charset="0"/>
              <a:buChar char="•"/>
            </a:pPr>
            <a:r>
              <a:rPr lang="en-US" dirty="0"/>
              <a:t>Malkiel’s Theorems.</a:t>
            </a:r>
            <a:endParaRPr lang="en-IN" dirty="0"/>
          </a:p>
        </p:txBody>
      </p:sp>
      <p:sp>
        <p:nvSpPr>
          <p:cNvPr id="7" name="Slide Number Placeholder 6">
            <a:extLst>
              <a:ext uri="{FF2B5EF4-FFF2-40B4-BE49-F238E27FC236}">
                <a16:creationId xmlns:a16="http://schemas.microsoft.com/office/drawing/2014/main" id="{85E19528-ACC5-C8CD-6E11-B8F764C34B2A}"/>
              </a:ext>
            </a:extLst>
          </p:cNvPr>
          <p:cNvSpPr>
            <a:spLocks noGrp="1"/>
          </p:cNvSpPr>
          <p:nvPr>
            <p:ph type="sldNum" sz="quarter" idx="10"/>
          </p:nvPr>
        </p:nvSpPr>
        <p:spPr/>
        <p:txBody>
          <a:bodyPr/>
          <a:lstStyle/>
          <a:p>
            <a:fld id="{68151E55-6873-49E2-B8D5-2F265E6F1973}" type="slidenum">
              <a:rPr lang="en-US" smtClean="0"/>
              <a:t>58</a:t>
            </a:fld>
            <a:endParaRPr lang="en-US"/>
          </a:p>
        </p:txBody>
      </p:sp>
    </p:spTree>
    <p:extLst>
      <p:ext uri="{BB962C8B-B14F-4D97-AF65-F5344CB8AC3E}">
        <p14:creationId xmlns:p14="http://schemas.microsoft.com/office/powerpoint/2010/main" val="4134199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5290-4F0D-442F-2013-0DD32E8E0D8D}"/>
              </a:ext>
            </a:extLst>
          </p:cNvPr>
          <p:cNvSpPr>
            <a:spLocks noGrp="1"/>
          </p:cNvSpPr>
          <p:nvPr>
            <p:ph type="title"/>
          </p:nvPr>
        </p:nvSpPr>
        <p:spPr/>
        <p:txBody>
          <a:bodyPr>
            <a:normAutofit/>
          </a:bodyPr>
          <a:lstStyle/>
          <a:p>
            <a:r>
              <a:rPr lang="en-IN" sz="3600" dirty="0"/>
              <a:t>Chapter Review, 3.</a:t>
            </a:r>
          </a:p>
        </p:txBody>
      </p:sp>
      <p:sp>
        <p:nvSpPr>
          <p:cNvPr id="3" name="Content Placeholder 2">
            <a:extLst>
              <a:ext uri="{FF2B5EF4-FFF2-40B4-BE49-F238E27FC236}">
                <a16:creationId xmlns:a16="http://schemas.microsoft.com/office/drawing/2014/main" id="{2B6E7AA6-3C7D-DEDA-AC9E-1F3A6CA1F52E}"/>
              </a:ext>
            </a:extLst>
          </p:cNvPr>
          <p:cNvSpPr>
            <a:spLocks noGrp="1"/>
          </p:cNvSpPr>
          <p:nvPr>
            <p:ph sz="quarter" idx="11"/>
          </p:nvPr>
        </p:nvSpPr>
        <p:spPr>
          <a:xfrm>
            <a:off x="342900" y="1276709"/>
            <a:ext cx="8458200" cy="2129682"/>
          </a:xfrm>
        </p:spPr>
        <p:txBody>
          <a:bodyPr/>
          <a:lstStyle/>
          <a:p>
            <a:r>
              <a:rPr lang="en-IN" sz="2000" dirty="0"/>
              <a:t>Duration.</a:t>
            </a:r>
          </a:p>
          <a:p>
            <a:pPr marL="292608" indent="-292608">
              <a:buFont typeface="Arial" panose="020B0604020202020204" pitchFamily="34" charset="0"/>
              <a:buChar char="•"/>
            </a:pPr>
            <a:r>
              <a:rPr lang="en-IN" sz="2000" dirty="0"/>
              <a:t>Macaulay Duration.</a:t>
            </a:r>
          </a:p>
          <a:p>
            <a:pPr marL="292608" indent="-292608">
              <a:buFont typeface="Arial" panose="020B0604020202020204" pitchFamily="34" charset="0"/>
              <a:buChar char="•"/>
            </a:pPr>
            <a:r>
              <a:rPr lang="en-IN" sz="2000" dirty="0"/>
              <a:t>Modified Duration.</a:t>
            </a:r>
          </a:p>
          <a:p>
            <a:pPr marL="292608" indent="-292608">
              <a:buFont typeface="Arial" panose="020B0604020202020204" pitchFamily="34" charset="0"/>
              <a:buChar char="•"/>
            </a:pPr>
            <a:r>
              <a:rPr lang="en-IN" sz="2000" dirty="0"/>
              <a:t>Calculating Macaulay’s Duration.</a:t>
            </a:r>
          </a:p>
          <a:p>
            <a:pPr marL="292608" indent="-292608">
              <a:buFont typeface="Arial" panose="020B0604020202020204" pitchFamily="34" charset="0"/>
              <a:buChar char="•"/>
            </a:pPr>
            <a:r>
              <a:rPr lang="en-IN" sz="2000" dirty="0"/>
              <a:t>Properties of Duration.</a:t>
            </a:r>
          </a:p>
        </p:txBody>
      </p:sp>
      <p:sp>
        <p:nvSpPr>
          <p:cNvPr id="4" name="Content Placeholder 3">
            <a:extLst>
              <a:ext uri="{FF2B5EF4-FFF2-40B4-BE49-F238E27FC236}">
                <a16:creationId xmlns:a16="http://schemas.microsoft.com/office/drawing/2014/main" id="{C60C0174-BEB6-9084-0B98-E4399B77BC17}"/>
              </a:ext>
            </a:extLst>
          </p:cNvPr>
          <p:cNvSpPr>
            <a:spLocks noGrp="1"/>
          </p:cNvSpPr>
          <p:nvPr>
            <p:ph sz="quarter" idx="14"/>
          </p:nvPr>
        </p:nvSpPr>
        <p:spPr>
          <a:xfrm>
            <a:off x="342900" y="3464302"/>
            <a:ext cx="8458200" cy="1248376"/>
          </a:xfrm>
        </p:spPr>
        <p:txBody>
          <a:bodyPr/>
          <a:lstStyle/>
          <a:p>
            <a:r>
              <a:rPr lang="en-US" sz="2000" dirty="0"/>
              <a:t>Dedicated Portfolios and Reinvestment Risk.</a:t>
            </a:r>
          </a:p>
          <a:p>
            <a:r>
              <a:rPr lang="en-US" sz="2000" dirty="0"/>
              <a:t>Dedicated Portfolios.</a:t>
            </a:r>
          </a:p>
          <a:p>
            <a:r>
              <a:rPr lang="en-US" sz="2000" dirty="0"/>
              <a:t>Reinvestment Risk.</a:t>
            </a:r>
            <a:endParaRPr lang="en-IN" sz="2000" dirty="0"/>
          </a:p>
        </p:txBody>
      </p:sp>
      <p:sp>
        <p:nvSpPr>
          <p:cNvPr id="8" name="Content Placeholder 7">
            <a:extLst>
              <a:ext uri="{FF2B5EF4-FFF2-40B4-BE49-F238E27FC236}">
                <a16:creationId xmlns:a16="http://schemas.microsoft.com/office/drawing/2014/main" id="{4BE97D01-F50E-6373-A448-BB0A7FA13F97}"/>
              </a:ext>
            </a:extLst>
          </p:cNvPr>
          <p:cNvSpPr>
            <a:spLocks noGrp="1"/>
          </p:cNvSpPr>
          <p:nvPr>
            <p:ph sz="quarter" idx="15"/>
          </p:nvPr>
        </p:nvSpPr>
        <p:spPr>
          <a:xfrm>
            <a:off x="350855" y="4808985"/>
            <a:ext cx="8458200" cy="1732492"/>
          </a:xfrm>
        </p:spPr>
        <p:txBody>
          <a:bodyPr/>
          <a:lstStyle/>
          <a:p>
            <a:r>
              <a:rPr lang="en-US" sz="2000" dirty="0"/>
              <a:t>Immunization.</a:t>
            </a:r>
          </a:p>
          <a:p>
            <a:pPr marL="292608" indent="-292608">
              <a:buFont typeface="Arial" panose="020B0604020202020204" pitchFamily="34" charset="0"/>
              <a:buChar char="•"/>
            </a:pPr>
            <a:r>
              <a:rPr lang="en-US" sz="2000" dirty="0"/>
              <a:t>Price Risk versus Reinvestment Rate Risk.</a:t>
            </a:r>
          </a:p>
          <a:p>
            <a:pPr marL="292608" indent="-292608">
              <a:buFont typeface="Arial" panose="020B0604020202020204" pitchFamily="34" charset="0"/>
              <a:buChar char="•"/>
            </a:pPr>
            <a:r>
              <a:rPr lang="en-US" sz="2000" dirty="0"/>
              <a:t>Immunization by Duration Matching.</a:t>
            </a:r>
          </a:p>
          <a:p>
            <a:pPr marL="292608" indent="-292608">
              <a:buFont typeface="Arial" panose="020B0604020202020204" pitchFamily="34" charset="0"/>
              <a:buChar char="•"/>
            </a:pPr>
            <a:r>
              <a:rPr lang="en-US" sz="2000" dirty="0"/>
              <a:t>Dynamic Immunization.</a:t>
            </a:r>
            <a:endParaRPr lang="en-IN" sz="2000" dirty="0"/>
          </a:p>
        </p:txBody>
      </p:sp>
      <p:sp>
        <p:nvSpPr>
          <p:cNvPr id="7" name="Slide Number Placeholder 6">
            <a:extLst>
              <a:ext uri="{FF2B5EF4-FFF2-40B4-BE49-F238E27FC236}">
                <a16:creationId xmlns:a16="http://schemas.microsoft.com/office/drawing/2014/main" id="{533D5DE7-FC45-A835-773C-06CE4D6585B2}"/>
              </a:ext>
            </a:extLst>
          </p:cNvPr>
          <p:cNvSpPr>
            <a:spLocks noGrp="1"/>
          </p:cNvSpPr>
          <p:nvPr>
            <p:ph type="sldNum" sz="quarter" idx="10"/>
          </p:nvPr>
        </p:nvSpPr>
        <p:spPr/>
        <p:txBody>
          <a:bodyPr/>
          <a:lstStyle/>
          <a:p>
            <a:fld id="{68151E55-6873-49E2-B8D5-2F265E6F1973}" type="slidenum">
              <a:rPr lang="en-US" smtClean="0"/>
              <a:t>59</a:t>
            </a:fld>
            <a:endParaRPr lang="en-US"/>
          </a:p>
        </p:txBody>
      </p:sp>
    </p:spTree>
    <p:extLst>
      <p:ext uri="{BB962C8B-B14F-4D97-AF65-F5344CB8AC3E}">
        <p14:creationId xmlns:p14="http://schemas.microsoft.com/office/powerpoint/2010/main" val="147456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EA15-2FAD-0D42-82D8-5985984C8696}"/>
              </a:ext>
            </a:extLst>
          </p:cNvPr>
          <p:cNvSpPr>
            <a:spLocks noGrp="1"/>
          </p:cNvSpPr>
          <p:nvPr>
            <p:ph type="title"/>
          </p:nvPr>
        </p:nvSpPr>
        <p:spPr>
          <a:xfrm>
            <a:off x="352948" y="192490"/>
            <a:ext cx="8458200" cy="903231"/>
          </a:xfrm>
        </p:spPr>
        <p:txBody>
          <a:bodyPr/>
          <a:lstStyle/>
          <a:p>
            <a:r>
              <a:rPr lang="en-IN" dirty="0"/>
              <a:t>Bond Basics, 2.</a:t>
            </a:r>
          </a:p>
        </p:txBody>
      </p:sp>
      <p:sp>
        <p:nvSpPr>
          <p:cNvPr id="3" name="Content Placeholder 2">
            <a:extLst>
              <a:ext uri="{FF2B5EF4-FFF2-40B4-BE49-F238E27FC236}">
                <a16:creationId xmlns:a16="http://schemas.microsoft.com/office/drawing/2014/main" id="{F0DF8431-41FB-4FE6-CACE-ED324834847B}"/>
              </a:ext>
            </a:extLst>
          </p:cNvPr>
          <p:cNvSpPr>
            <a:spLocks noGrp="1"/>
          </p:cNvSpPr>
          <p:nvPr>
            <p:ph sz="quarter" idx="11"/>
          </p:nvPr>
        </p:nvSpPr>
        <p:spPr>
          <a:xfrm>
            <a:off x="342900" y="1276709"/>
            <a:ext cx="8458200" cy="893735"/>
          </a:xfrm>
        </p:spPr>
        <p:txBody>
          <a:bodyPr/>
          <a:lstStyle/>
          <a:p>
            <a:pPr marL="292608" indent="-292608">
              <a:buFont typeface="Arial" panose="020B0604020202020204" pitchFamily="34" charset="0"/>
              <a:buChar char="•"/>
            </a:pPr>
            <a:r>
              <a:rPr lang="en-US" dirty="0"/>
              <a:t>Two basic yield measures for a bond are its </a:t>
            </a:r>
            <a:r>
              <a:rPr lang="en-US" b="1" dirty="0">
                <a:solidFill>
                  <a:srgbClr val="002060"/>
                </a:solidFill>
              </a:rPr>
              <a:t>coupon rate</a:t>
            </a:r>
            <a:r>
              <a:rPr lang="en-US" dirty="0"/>
              <a:t> and its </a:t>
            </a:r>
            <a:r>
              <a:rPr lang="en-US" b="1" dirty="0">
                <a:solidFill>
                  <a:srgbClr val="A9131A"/>
                </a:solidFill>
              </a:rPr>
              <a:t>current yield</a:t>
            </a:r>
            <a:r>
              <a:rPr lang="en-US" dirty="0"/>
              <a:t>.</a:t>
            </a:r>
            <a:endParaRPr lang="en-IN" dirty="0"/>
          </a:p>
        </p:txBody>
      </p:sp>
      <p:graphicFrame>
        <p:nvGraphicFramePr>
          <p:cNvPr id="8" name="Object 7">
            <a:extLst>
              <a:ext uri="{FF2B5EF4-FFF2-40B4-BE49-F238E27FC236}">
                <a16:creationId xmlns:a16="http://schemas.microsoft.com/office/drawing/2014/main" id="{EBF5119B-AD21-CE1B-551E-4E57481A9097}"/>
              </a:ext>
            </a:extLst>
          </p:cNvPr>
          <p:cNvGraphicFramePr>
            <a:graphicFrameLocks noChangeAspect="1"/>
          </p:cNvGraphicFramePr>
          <p:nvPr>
            <p:extLst>
              <p:ext uri="{D42A27DB-BD31-4B8C-83A1-F6EECF244321}">
                <p14:modId xmlns:p14="http://schemas.microsoft.com/office/powerpoint/2010/main" val="1995047098"/>
              </p:ext>
            </p:extLst>
          </p:nvPr>
        </p:nvGraphicFramePr>
        <p:xfrm>
          <a:off x="2673350" y="2351088"/>
          <a:ext cx="3797300" cy="736600"/>
        </p:xfrm>
        <a:graphic>
          <a:graphicData uri="http://schemas.openxmlformats.org/presentationml/2006/ole">
            <mc:AlternateContent xmlns:mc="http://schemas.openxmlformats.org/markup-compatibility/2006">
              <mc:Choice xmlns:v="urn:schemas-microsoft-com:vml" Requires="v">
                <p:oleObj spid="_x0000_s1042" name="Equation" r:id="rId3" imgW="3797280" imgH="736560" progId="Equation.DSMT4">
                  <p:embed/>
                </p:oleObj>
              </mc:Choice>
              <mc:Fallback>
                <p:oleObj name="Equation" r:id="rId3" imgW="3797280" imgH="736560" progId="Equation.DSMT4">
                  <p:embed/>
                  <p:pic>
                    <p:nvPicPr>
                      <p:cNvPr id="0" name=""/>
                      <p:cNvPicPr/>
                      <p:nvPr/>
                    </p:nvPicPr>
                    <p:blipFill>
                      <a:blip r:embed="rId4"/>
                      <a:stretch>
                        <a:fillRect/>
                      </a:stretch>
                    </p:blipFill>
                    <p:spPr>
                      <a:xfrm>
                        <a:off x="2673350" y="2351088"/>
                        <a:ext cx="37973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3BC1EB1-D518-0A38-D4D9-CDF620332FD3}"/>
              </a:ext>
            </a:extLst>
          </p:cNvPr>
          <p:cNvGraphicFramePr>
            <a:graphicFrameLocks noChangeAspect="1"/>
          </p:cNvGraphicFramePr>
          <p:nvPr>
            <p:extLst>
              <p:ext uri="{D42A27DB-BD31-4B8C-83A1-F6EECF244321}">
                <p14:modId xmlns:p14="http://schemas.microsoft.com/office/powerpoint/2010/main" val="2782209925"/>
              </p:ext>
            </p:extLst>
          </p:nvPr>
        </p:nvGraphicFramePr>
        <p:xfrm>
          <a:off x="2616200" y="3575050"/>
          <a:ext cx="3911600" cy="787400"/>
        </p:xfrm>
        <a:graphic>
          <a:graphicData uri="http://schemas.openxmlformats.org/presentationml/2006/ole">
            <mc:AlternateContent xmlns:mc="http://schemas.openxmlformats.org/markup-compatibility/2006">
              <mc:Choice xmlns:v="urn:schemas-microsoft-com:vml" Requires="v">
                <p:oleObj spid="_x0000_s1043" name="Equation" r:id="rId5" imgW="3911400" imgH="787320" progId="Equation.DSMT4">
                  <p:embed/>
                </p:oleObj>
              </mc:Choice>
              <mc:Fallback>
                <p:oleObj name="Equation" r:id="rId5" imgW="3911400" imgH="787320" progId="Equation.DSMT4">
                  <p:embed/>
                  <p:pic>
                    <p:nvPicPr>
                      <p:cNvPr id="0" name=""/>
                      <p:cNvPicPr/>
                      <p:nvPr/>
                    </p:nvPicPr>
                    <p:blipFill>
                      <a:blip r:embed="rId6"/>
                      <a:stretch>
                        <a:fillRect/>
                      </a:stretch>
                    </p:blipFill>
                    <p:spPr>
                      <a:xfrm>
                        <a:off x="2616200" y="3575050"/>
                        <a:ext cx="3911600" cy="7874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29A5AB5-F70B-1883-425A-4797379408FC}"/>
              </a:ext>
            </a:extLst>
          </p:cNvPr>
          <p:cNvSpPr>
            <a:spLocks noGrp="1"/>
          </p:cNvSpPr>
          <p:nvPr>
            <p:ph type="sldNum" sz="quarter" idx="4"/>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2182599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218768" y="6526389"/>
            <a:ext cx="8715375" cy="315310"/>
          </a:xfrm>
        </p:spPr>
        <p:txBody>
          <a:bodyPr/>
          <a:lstStyle/>
          <a:p>
            <a:r>
              <a:rPr lang="en-US" sz="12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48266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2CEF-A591-E39B-2EE3-CA52127CC8BD}"/>
              </a:ext>
            </a:extLst>
          </p:cNvPr>
          <p:cNvSpPr>
            <a:spLocks noGrp="1"/>
          </p:cNvSpPr>
          <p:nvPr>
            <p:ph type="title"/>
          </p:nvPr>
        </p:nvSpPr>
        <p:spPr/>
        <p:txBody>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1DDBEB46-F20B-74E0-63B8-48263BC5C15C}"/>
              </a:ext>
            </a:extLst>
          </p:cNvPr>
          <p:cNvSpPr>
            <a:spLocks noGrp="1"/>
          </p:cNvSpPr>
          <p:nvPr>
            <p:ph type="sldNum" sz="quarter" idx="10"/>
          </p:nvPr>
        </p:nvSpPr>
        <p:spPr/>
        <p:txBody>
          <a:bodyPr/>
          <a:lstStyle/>
          <a:p>
            <a:r>
              <a:rPr lang="en-US" sz="800" dirty="0"/>
              <a:t>61</a:t>
            </a:r>
          </a:p>
        </p:txBody>
      </p:sp>
    </p:spTree>
    <p:extLst>
      <p:ext uri="{BB962C8B-B14F-4D97-AF65-F5344CB8AC3E}">
        <p14:creationId xmlns:p14="http://schemas.microsoft.com/office/powerpoint/2010/main" val="2296275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F4FF-DC68-48C9-9579-791141B850EE}"/>
              </a:ext>
            </a:extLst>
          </p:cNvPr>
          <p:cNvSpPr>
            <a:spLocks noGrp="1"/>
          </p:cNvSpPr>
          <p:nvPr>
            <p:ph type="title"/>
          </p:nvPr>
        </p:nvSpPr>
        <p:spPr/>
        <p:txBody>
          <a:bodyPr>
            <a:normAutofit/>
          </a:bodyPr>
          <a:lstStyle/>
          <a:p>
            <a:r>
              <a:rPr lang="en-IN" sz="2800" dirty="0"/>
              <a:t>Spreadsheet Analysis 1 </a:t>
            </a:r>
            <a:r>
              <a:rPr lang="en-US" sz="2800" dirty="0"/>
              <a:t>– Text Alternative</a:t>
            </a:r>
          </a:p>
        </p:txBody>
      </p:sp>
      <p:sp>
        <p:nvSpPr>
          <p:cNvPr id="3" name="Text Placeholder 2">
            <a:extLst>
              <a:ext uri="{FF2B5EF4-FFF2-40B4-BE49-F238E27FC236}">
                <a16:creationId xmlns:a16="http://schemas.microsoft.com/office/drawing/2014/main" id="{EF79816B-4321-456E-A8F2-949890069037}"/>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3C2C276B-D7BD-49ED-8AFC-454D343246A5}"/>
              </a:ext>
            </a:extLst>
          </p:cNvPr>
          <p:cNvSpPr>
            <a:spLocks noGrp="1"/>
          </p:cNvSpPr>
          <p:nvPr>
            <p:ph sz="quarter" idx="11"/>
          </p:nvPr>
        </p:nvSpPr>
        <p:spPr/>
        <p:txBody>
          <a:bodyPr>
            <a:normAutofit/>
          </a:bodyPr>
          <a:lstStyle/>
          <a:p>
            <a:r>
              <a:rPr lang="en-US" sz="2400" dirty="0"/>
              <a:t>Calculating the Price of a Coupon Bond. A Treasury bond traded on March 30, 2022, matures in 20 years on March 30, 2042. Assuming a 2 percent coupon rate and a 4 percent yield to maturity, what is the price of this bond? Hint: Use the Excel function PRICE. $ 72.6445 = PRICE (open quotes 3/30/2022, close quotes, open quotes 3/30/2042, close quotes, 0.02,0.05,100,2,3) For a bond with $1,000 face value, multiply the price by 10 to get $726.44. This function uses the following arguments: =PRICE (Open quotes, Now, close quotes, open quotes, Maturity, close quotes, Coupon, Yield, 100, 2, 3).The 100 indicates redemption value as a percent of face value. The 2 indicates semi-annual coupons. The 3 specifies an actual day count of 365 days per year.</a:t>
            </a:r>
          </a:p>
        </p:txBody>
      </p:sp>
      <p:sp>
        <p:nvSpPr>
          <p:cNvPr id="5" name="Text Placeholder 4">
            <a:extLst>
              <a:ext uri="{FF2B5EF4-FFF2-40B4-BE49-F238E27FC236}">
                <a16:creationId xmlns:a16="http://schemas.microsoft.com/office/drawing/2014/main" id="{D7AF018F-77B2-46E8-8EF3-3FDB4EC34195}"/>
              </a:ext>
            </a:extLst>
          </p:cNvPr>
          <p:cNvSpPr>
            <a:spLocks noGrp="1"/>
          </p:cNvSpPr>
          <p:nvPr>
            <p:ph type="body" sz="quarter" idx="15"/>
          </p:nvPr>
        </p:nvSpPr>
        <p:spPr/>
        <p:txBody>
          <a:bodyPr/>
          <a:lstStyle/>
          <a:p>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236717A7-1521-41BC-BAB2-286970A9FED5}"/>
              </a:ext>
            </a:extLst>
          </p:cNvPr>
          <p:cNvSpPr>
            <a:spLocks noGrp="1"/>
          </p:cNvSpPr>
          <p:nvPr>
            <p:ph type="sldNum" sz="quarter" idx="10"/>
          </p:nvPr>
        </p:nvSpPr>
        <p:spPr/>
        <p:txBody>
          <a:bodyPr/>
          <a:lstStyle/>
          <a:p>
            <a:fld id="{68151E55-6873-49E2-B8D5-2F265E6F1973}" type="slidenum">
              <a:rPr lang="en-US" sz="800" smtClean="0"/>
              <a:t>62</a:t>
            </a:fld>
            <a:endParaRPr lang="en-US" sz="800" dirty="0"/>
          </a:p>
        </p:txBody>
      </p:sp>
    </p:spTree>
    <p:extLst>
      <p:ext uri="{BB962C8B-B14F-4D97-AF65-F5344CB8AC3E}">
        <p14:creationId xmlns:p14="http://schemas.microsoft.com/office/powerpoint/2010/main" val="3078703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1618-689D-E2E7-EB2E-BC98A671BAF8}"/>
              </a:ext>
            </a:extLst>
          </p:cNvPr>
          <p:cNvSpPr>
            <a:spLocks noGrp="1"/>
          </p:cNvSpPr>
          <p:nvPr>
            <p:ph type="title"/>
          </p:nvPr>
        </p:nvSpPr>
        <p:spPr/>
        <p:txBody>
          <a:bodyPr>
            <a:noAutofit/>
          </a:bodyPr>
          <a:lstStyle/>
          <a:p>
            <a:r>
              <a:rPr lang="en-US" sz="2800" dirty="0"/>
              <a:t>Premium, Par, and Discount Bonds 2 – Text Alternative</a:t>
            </a:r>
          </a:p>
        </p:txBody>
      </p:sp>
      <p:sp>
        <p:nvSpPr>
          <p:cNvPr id="3" name="Text Placeholder 2">
            <a:extLst>
              <a:ext uri="{FF2B5EF4-FFF2-40B4-BE49-F238E27FC236}">
                <a16:creationId xmlns:a16="http://schemas.microsoft.com/office/drawing/2014/main" id="{CC37592E-BFF8-5F23-36DC-9EC7139B077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5AB9212-F97E-2FA3-7CD1-FEC7D3850E13}"/>
              </a:ext>
            </a:extLst>
          </p:cNvPr>
          <p:cNvSpPr>
            <a:spLocks noGrp="1"/>
          </p:cNvSpPr>
          <p:nvPr>
            <p:ph sz="quarter" idx="11"/>
          </p:nvPr>
        </p:nvSpPr>
        <p:spPr/>
        <p:txBody>
          <a:bodyPr/>
          <a:lstStyle/>
          <a:p>
            <a:r>
              <a:rPr lang="en-US" dirty="0"/>
              <a:t>The y-axis of the line graph shows bond prices % of par and the x-axis shows the time of maturity in years. The y-axis ranges from 70 to 140 in increments of 10. The x-axis ranges from 30 to 0 in decrements of 5. There is a straight horizontal line labeled par that starts at 100 on the y-axis and is parallel to the x-axis. There is a concave-up increasing line labeled discount that starts below the line for par with the following estimated values. (30, 81), (25, 82), (20, 83), (15, 84), (10, 87), (5, 92), and (0, 100). There is a concave-down decreasing curve labeled premium that starts above the line for par with the following estimated values. (30, 128), (25, 127), (20, 126), (15, 120), (10, 118), (5, 110), and (0, 100).</a:t>
            </a:r>
          </a:p>
        </p:txBody>
      </p:sp>
      <p:sp>
        <p:nvSpPr>
          <p:cNvPr id="5" name="Text Placeholder 4">
            <a:extLst>
              <a:ext uri="{FF2B5EF4-FFF2-40B4-BE49-F238E27FC236}">
                <a16:creationId xmlns:a16="http://schemas.microsoft.com/office/drawing/2014/main" id="{A54D2BBB-A846-FD3F-F921-A349203C77A7}"/>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FB0370A-1469-67FE-E761-B8F0C4329D64}"/>
              </a:ext>
            </a:extLst>
          </p:cNvPr>
          <p:cNvSpPr>
            <a:spLocks noGrp="1"/>
          </p:cNvSpPr>
          <p:nvPr>
            <p:ph type="sldNum" sz="quarter" idx="10"/>
          </p:nvPr>
        </p:nvSpPr>
        <p:spPr/>
        <p:txBody>
          <a:bodyPr/>
          <a:lstStyle/>
          <a:p>
            <a:fld id="{68151E55-6873-49E2-B8D5-2F265E6F1973}" type="slidenum">
              <a:rPr lang="en-US" sz="800" smtClean="0"/>
              <a:t>63</a:t>
            </a:fld>
            <a:endParaRPr lang="en-US" sz="800" dirty="0"/>
          </a:p>
        </p:txBody>
      </p:sp>
    </p:spTree>
    <p:extLst>
      <p:ext uri="{BB962C8B-B14F-4D97-AF65-F5344CB8AC3E}">
        <p14:creationId xmlns:p14="http://schemas.microsoft.com/office/powerpoint/2010/main" val="884033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1618-689D-E2E7-EB2E-BC98A671BAF8}"/>
              </a:ext>
            </a:extLst>
          </p:cNvPr>
          <p:cNvSpPr>
            <a:spLocks noGrp="1"/>
          </p:cNvSpPr>
          <p:nvPr>
            <p:ph type="title"/>
          </p:nvPr>
        </p:nvSpPr>
        <p:spPr/>
        <p:txBody>
          <a:bodyPr>
            <a:noAutofit/>
          </a:bodyPr>
          <a:lstStyle/>
          <a:p>
            <a:r>
              <a:rPr lang="en-IN" sz="2800" dirty="0"/>
              <a:t>Spreadsheet Analysis, 2.</a:t>
            </a:r>
            <a:r>
              <a:rPr lang="en-US" sz="2800" dirty="0"/>
              <a:t> – Text Alternative</a:t>
            </a:r>
          </a:p>
        </p:txBody>
      </p:sp>
      <p:sp>
        <p:nvSpPr>
          <p:cNvPr id="3" name="Text Placeholder 2">
            <a:extLst>
              <a:ext uri="{FF2B5EF4-FFF2-40B4-BE49-F238E27FC236}">
                <a16:creationId xmlns:a16="http://schemas.microsoft.com/office/drawing/2014/main" id="{CC37592E-BFF8-5F23-36DC-9EC7139B077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5AB9212-F97E-2FA3-7CD1-FEC7D3850E13}"/>
              </a:ext>
            </a:extLst>
          </p:cNvPr>
          <p:cNvSpPr>
            <a:spLocks noGrp="1"/>
          </p:cNvSpPr>
          <p:nvPr>
            <p:ph sz="quarter" idx="11"/>
          </p:nvPr>
        </p:nvSpPr>
        <p:spPr/>
        <p:txBody>
          <a:bodyPr>
            <a:normAutofit/>
          </a:bodyPr>
          <a:lstStyle/>
          <a:p>
            <a:r>
              <a:rPr lang="en-US" sz="2400" dirty="0"/>
              <a:t>Calculating the yield to maturity of a coupon bond. A Treasury bond traded on March 30, 2022, matures in 8 years on March 30, 2030. Assuming a 4 percent coupon rate and a price of 110, what is this bond's yield to maturity? Hint: Use the Excel function YIELD. 2.6070% =YIELD (open quotes, 3/30/2022, close quotes, open quotes, 3/30/2030, close quotes, 0.04, 110, 100, 2, 3) This function uses the following arguments: =YIELD (open quotes, Now, close quotes, open quotes, Maturity, close quotes, Coupon, Price, 100, 2, 3) Price is entered as a percent of face value. The 100 indicates redemption value as a percent of face value. The 2 indicates semi-annual coupons. The 3 specifies an actual day count of 365 days per year.</a:t>
            </a:r>
          </a:p>
        </p:txBody>
      </p:sp>
      <p:sp>
        <p:nvSpPr>
          <p:cNvPr id="5" name="Text Placeholder 4">
            <a:extLst>
              <a:ext uri="{FF2B5EF4-FFF2-40B4-BE49-F238E27FC236}">
                <a16:creationId xmlns:a16="http://schemas.microsoft.com/office/drawing/2014/main" id="{A54D2BBB-A846-FD3F-F921-A349203C77A7}"/>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FB0370A-1469-67FE-E761-B8F0C4329D64}"/>
              </a:ext>
            </a:extLst>
          </p:cNvPr>
          <p:cNvSpPr>
            <a:spLocks noGrp="1"/>
          </p:cNvSpPr>
          <p:nvPr>
            <p:ph type="sldNum" sz="quarter" idx="10"/>
          </p:nvPr>
        </p:nvSpPr>
        <p:spPr/>
        <p:txBody>
          <a:bodyPr/>
          <a:lstStyle/>
          <a:p>
            <a:fld id="{68151E55-6873-49E2-B8D5-2F265E6F1973}" type="slidenum">
              <a:rPr lang="en-US" sz="800" smtClean="0"/>
              <a:t>64</a:t>
            </a:fld>
            <a:endParaRPr lang="en-US" sz="800" dirty="0"/>
          </a:p>
        </p:txBody>
      </p:sp>
    </p:spTree>
    <p:extLst>
      <p:ext uri="{BB962C8B-B14F-4D97-AF65-F5344CB8AC3E}">
        <p14:creationId xmlns:p14="http://schemas.microsoft.com/office/powerpoint/2010/main" val="2913245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1618-689D-E2E7-EB2E-BC98A671BAF8}"/>
              </a:ext>
            </a:extLst>
          </p:cNvPr>
          <p:cNvSpPr>
            <a:spLocks noGrp="1"/>
          </p:cNvSpPr>
          <p:nvPr>
            <p:ph type="title"/>
          </p:nvPr>
        </p:nvSpPr>
        <p:spPr/>
        <p:txBody>
          <a:bodyPr>
            <a:noAutofit/>
          </a:bodyPr>
          <a:lstStyle/>
          <a:p>
            <a:r>
              <a:rPr lang="en-IN" sz="2800" dirty="0"/>
              <a:t>Spreadsheet Analysis 3</a:t>
            </a:r>
            <a:r>
              <a:rPr lang="en-US" sz="2800" dirty="0"/>
              <a:t> – Text Alternative</a:t>
            </a:r>
          </a:p>
        </p:txBody>
      </p:sp>
      <p:sp>
        <p:nvSpPr>
          <p:cNvPr id="3" name="Text Placeholder 2">
            <a:extLst>
              <a:ext uri="{FF2B5EF4-FFF2-40B4-BE49-F238E27FC236}">
                <a16:creationId xmlns:a16="http://schemas.microsoft.com/office/drawing/2014/main" id="{CC37592E-BFF8-5F23-36DC-9EC7139B077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5AB9212-F97E-2FA3-7CD1-FEC7D3850E13}"/>
              </a:ext>
            </a:extLst>
          </p:cNvPr>
          <p:cNvSpPr>
            <a:spLocks noGrp="1"/>
          </p:cNvSpPr>
          <p:nvPr>
            <p:ph sz="quarter" idx="11"/>
          </p:nvPr>
        </p:nvSpPr>
        <p:spPr/>
        <p:txBody>
          <a:bodyPr/>
          <a:lstStyle/>
          <a:p>
            <a:r>
              <a:rPr lang="en-US" dirty="0"/>
              <a:t>Calculating yield to call. A bond traded on March 30, 2022, matures in 15 years on March 30, 2037, and may be called anytime after March 30, 2027, at a call price of 105. The bond pays a 3.5 percent coupon and currently trades at par. What is the yield to maturity and yield to call for this bond? Yield to maturity is based on the 2037 maturity and the current price of 100. 3.5000 % =YIELD (Open quotes, 3/30/2022, close quotes, open quotes, 3/30/2037, close quotes, 0.035, 100, 100, 2, 3). Yield to call is based on the 2027 call date and the call price of 105. 4.4048% =YIELD ("3/30/2022", "3/30/2027, 0.035, 100, 105, 2,3). </a:t>
            </a:r>
          </a:p>
        </p:txBody>
      </p:sp>
      <p:sp>
        <p:nvSpPr>
          <p:cNvPr id="5" name="Text Placeholder 4">
            <a:extLst>
              <a:ext uri="{FF2B5EF4-FFF2-40B4-BE49-F238E27FC236}">
                <a16:creationId xmlns:a16="http://schemas.microsoft.com/office/drawing/2014/main" id="{A54D2BBB-A846-FD3F-F921-A349203C77A7}"/>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FB0370A-1469-67FE-E761-B8F0C4329D64}"/>
              </a:ext>
            </a:extLst>
          </p:cNvPr>
          <p:cNvSpPr>
            <a:spLocks noGrp="1"/>
          </p:cNvSpPr>
          <p:nvPr>
            <p:ph type="sldNum" sz="quarter" idx="10"/>
          </p:nvPr>
        </p:nvSpPr>
        <p:spPr/>
        <p:txBody>
          <a:bodyPr/>
          <a:lstStyle/>
          <a:p>
            <a:fld id="{68151E55-6873-49E2-B8D5-2F265E6F1973}" type="slidenum">
              <a:rPr lang="en-US" sz="800" smtClean="0"/>
              <a:t>65</a:t>
            </a:fld>
            <a:endParaRPr lang="en-US" sz="800" dirty="0"/>
          </a:p>
        </p:txBody>
      </p:sp>
    </p:spTree>
    <p:extLst>
      <p:ext uri="{BB962C8B-B14F-4D97-AF65-F5344CB8AC3E}">
        <p14:creationId xmlns:p14="http://schemas.microsoft.com/office/powerpoint/2010/main" val="1920588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1618-689D-E2E7-EB2E-BC98A671BAF8}"/>
              </a:ext>
            </a:extLst>
          </p:cNvPr>
          <p:cNvSpPr>
            <a:spLocks noGrp="1"/>
          </p:cNvSpPr>
          <p:nvPr>
            <p:ph type="title"/>
          </p:nvPr>
        </p:nvSpPr>
        <p:spPr/>
        <p:txBody>
          <a:bodyPr>
            <a:noAutofit/>
          </a:bodyPr>
          <a:lstStyle/>
          <a:p>
            <a:r>
              <a:rPr lang="en-US" sz="2800" dirty="0"/>
              <a:t>Interest Rate Risk and Maturity – Text Alternative</a:t>
            </a:r>
          </a:p>
        </p:txBody>
      </p:sp>
      <p:sp>
        <p:nvSpPr>
          <p:cNvPr id="3" name="Text Placeholder 2">
            <a:extLst>
              <a:ext uri="{FF2B5EF4-FFF2-40B4-BE49-F238E27FC236}">
                <a16:creationId xmlns:a16="http://schemas.microsoft.com/office/drawing/2014/main" id="{CC37592E-BFF8-5F23-36DC-9EC7139B077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5AB9212-F97E-2FA3-7CD1-FEC7D3850E13}"/>
              </a:ext>
            </a:extLst>
          </p:cNvPr>
          <p:cNvSpPr>
            <a:spLocks noGrp="1"/>
          </p:cNvSpPr>
          <p:nvPr>
            <p:ph sz="quarter" idx="11"/>
          </p:nvPr>
        </p:nvSpPr>
        <p:spPr/>
        <p:txBody>
          <a:bodyPr/>
          <a:lstStyle/>
          <a:p>
            <a:r>
              <a:rPr lang="en-US" dirty="0"/>
              <a:t>The y-axis of the graph shows bond prices in dollars and the x-axis shows bond yields in percentages. The y-axis ranges from 0 to $3,000 in increments of 500. The x-axis ranges from 0 to 20 in increments of 2. There is a concave-up decreasing curve labeled 20-year maturity that starts above 2,500 dollars on the y-axis and falls with the following estimated values. (2, 2000), (4, 1500), (6, 1400), (8, 1100), (10, 900), (12, 800), (14, 700), (16, 600), (18, 550), and (20, 500). There is a falling line labeled 5-year maturity that starts below 1,500 dollars on the y-axis and falls with the following estimated values. (2, 1400), (4, 1300), (6, 1200), (8, 1100), (10, 1000), (12, 800), (14, 700), (16, 600), (18, 550), and (20, 500). The line for 5-year maturity intersects with the line for 20-year maturity at an estimated value of (8, 1000).</a:t>
            </a:r>
          </a:p>
        </p:txBody>
      </p:sp>
      <p:sp>
        <p:nvSpPr>
          <p:cNvPr id="5" name="Text Placeholder 4">
            <a:extLst>
              <a:ext uri="{FF2B5EF4-FFF2-40B4-BE49-F238E27FC236}">
                <a16:creationId xmlns:a16="http://schemas.microsoft.com/office/drawing/2014/main" id="{A54D2BBB-A846-FD3F-F921-A349203C77A7}"/>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FB0370A-1469-67FE-E761-B8F0C4329D64}"/>
              </a:ext>
            </a:extLst>
          </p:cNvPr>
          <p:cNvSpPr>
            <a:spLocks noGrp="1"/>
          </p:cNvSpPr>
          <p:nvPr>
            <p:ph type="sldNum" sz="quarter" idx="10"/>
          </p:nvPr>
        </p:nvSpPr>
        <p:spPr/>
        <p:txBody>
          <a:bodyPr/>
          <a:lstStyle/>
          <a:p>
            <a:fld id="{68151E55-6873-49E2-B8D5-2F265E6F1973}" type="slidenum">
              <a:rPr lang="en-US" sz="800" smtClean="0"/>
              <a:t>66</a:t>
            </a:fld>
            <a:endParaRPr lang="en-US" sz="800" dirty="0"/>
          </a:p>
        </p:txBody>
      </p:sp>
    </p:spTree>
    <p:extLst>
      <p:ext uri="{BB962C8B-B14F-4D97-AF65-F5344CB8AC3E}">
        <p14:creationId xmlns:p14="http://schemas.microsoft.com/office/powerpoint/2010/main" val="610734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1618-689D-E2E7-EB2E-BC98A671BAF8}"/>
              </a:ext>
            </a:extLst>
          </p:cNvPr>
          <p:cNvSpPr>
            <a:spLocks noGrp="1"/>
          </p:cNvSpPr>
          <p:nvPr>
            <p:ph type="title"/>
          </p:nvPr>
        </p:nvSpPr>
        <p:spPr/>
        <p:txBody>
          <a:bodyPr>
            <a:noAutofit/>
          </a:bodyPr>
          <a:lstStyle/>
          <a:p>
            <a:r>
              <a:rPr lang="en-US" sz="2800" dirty="0"/>
              <a:t>Calculating Macaulay Duration and Modified Duration, using Excel – Text Alternative</a:t>
            </a:r>
          </a:p>
        </p:txBody>
      </p:sp>
      <p:sp>
        <p:nvSpPr>
          <p:cNvPr id="3" name="Text Placeholder 2">
            <a:extLst>
              <a:ext uri="{FF2B5EF4-FFF2-40B4-BE49-F238E27FC236}">
                <a16:creationId xmlns:a16="http://schemas.microsoft.com/office/drawing/2014/main" id="{CC37592E-BFF8-5F23-36DC-9EC7139B077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5AB9212-F97E-2FA3-7CD1-FEC7D3850E13}"/>
              </a:ext>
            </a:extLst>
          </p:cNvPr>
          <p:cNvSpPr>
            <a:spLocks noGrp="1"/>
          </p:cNvSpPr>
          <p:nvPr>
            <p:ph sz="quarter" idx="11"/>
          </p:nvPr>
        </p:nvSpPr>
        <p:spPr/>
        <p:txBody>
          <a:bodyPr>
            <a:normAutofit/>
          </a:bodyPr>
          <a:lstStyle/>
          <a:p>
            <a:r>
              <a:rPr lang="en-US" dirty="0"/>
              <a:t>Calculating Macaulay and Modified Duration. A Treasury bond traded on March 30. 2022. matures in 12 years on March 30. 2034. Assuming a 3 percent coupon rate and a 4 percent yield to maturity. what are the Macaulay and Modified duration of this bond? Hint: Use the Excel functions DURATION and MDURATION. 10.050 = DURATION (Open quotes, 3/30/2022, close quotes. Open quotes, 3/30/2034, close quotes, 0.03, 0.04, 2, 3) 9.853 =M DURATION (Open quotes, 3/30/2022, close quotes, open quotes, 3/30/2034, close quotes, 0.03, 0.04, 2, 3) The DURATION and M DURATION functions use the following arguments: =DURATION (open quotes, Now, close quotes, open quotes, Maturity, close quotes, Coupon, Yield, 2, 3) The 2 indicates </a:t>
            </a:r>
            <a:r>
              <a:rPr lang="en-US" dirty="0" err="1"/>
              <a:t>semil</a:t>
            </a:r>
            <a:r>
              <a:rPr lang="en-US" dirty="0"/>
              <a:t>-annual coupons. The 3 specifies an actual day count of 365 days per year.</a:t>
            </a:r>
          </a:p>
        </p:txBody>
      </p:sp>
      <p:sp>
        <p:nvSpPr>
          <p:cNvPr id="5" name="Text Placeholder 4">
            <a:extLst>
              <a:ext uri="{FF2B5EF4-FFF2-40B4-BE49-F238E27FC236}">
                <a16:creationId xmlns:a16="http://schemas.microsoft.com/office/drawing/2014/main" id="{A54D2BBB-A846-FD3F-F921-A349203C77A7}"/>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FB0370A-1469-67FE-E761-B8F0C4329D64}"/>
              </a:ext>
            </a:extLst>
          </p:cNvPr>
          <p:cNvSpPr>
            <a:spLocks noGrp="1"/>
          </p:cNvSpPr>
          <p:nvPr>
            <p:ph type="sldNum" sz="quarter" idx="10"/>
          </p:nvPr>
        </p:nvSpPr>
        <p:spPr/>
        <p:txBody>
          <a:bodyPr/>
          <a:lstStyle/>
          <a:p>
            <a:fld id="{68151E55-6873-49E2-B8D5-2F265E6F1973}" type="slidenum">
              <a:rPr lang="en-US" sz="800" smtClean="0"/>
              <a:t>67</a:t>
            </a:fld>
            <a:endParaRPr lang="en-US" sz="800" dirty="0"/>
          </a:p>
        </p:txBody>
      </p:sp>
    </p:spTree>
    <p:extLst>
      <p:ext uri="{BB962C8B-B14F-4D97-AF65-F5344CB8AC3E}">
        <p14:creationId xmlns:p14="http://schemas.microsoft.com/office/powerpoint/2010/main" val="1001054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1618-689D-E2E7-EB2E-BC98A671BAF8}"/>
              </a:ext>
            </a:extLst>
          </p:cNvPr>
          <p:cNvSpPr>
            <a:spLocks noGrp="1"/>
          </p:cNvSpPr>
          <p:nvPr>
            <p:ph type="title"/>
          </p:nvPr>
        </p:nvSpPr>
        <p:spPr/>
        <p:txBody>
          <a:bodyPr>
            <a:noAutofit/>
          </a:bodyPr>
          <a:lstStyle/>
          <a:p>
            <a:r>
              <a:rPr lang="en-IN" sz="2800" dirty="0"/>
              <a:t>Properties of Duration</a:t>
            </a:r>
            <a:r>
              <a:rPr lang="en-US" sz="2800" dirty="0"/>
              <a:t> – Text Alternative</a:t>
            </a:r>
          </a:p>
        </p:txBody>
      </p:sp>
      <p:sp>
        <p:nvSpPr>
          <p:cNvPr id="3" name="Text Placeholder 2">
            <a:extLst>
              <a:ext uri="{FF2B5EF4-FFF2-40B4-BE49-F238E27FC236}">
                <a16:creationId xmlns:a16="http://schemas.microsoft.com/office/drawing/2014/main" id="{CC37592E-BFF8-5F23-36DC-9EC7139B077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5AB9212-F97E-2FA3-7CD1-FEC7D3850E13}"/>
              </a:ext>
            </a:extLst>
          </p:cNvPr>
          <p:cNvSpPr>
            <a:spLocks noGrp="1"/>
          </p:cNvSpPr>
          <p:nvPr>
            <p:ph sz="quarter" idx="11"/>
          </p:nvPr>
        </p:nvSpPr>
        <p:spPr/>
        <p:txBody>
          <a:bodyPr/>
          <a:lstStyle/>
          <a:p>
            <a:r>
              <a:rPr lang="en-US" dirty="0"/>
              <a:t>The y-axis of the line graph shows bond duration in years and the x-axis shows bond maturity in years. The y-axis ranges from 0 to 12 in increments of 2. The x-axis ranges from 0 to 30 in increments of 5. There is an upward-sloping line labeled 0 percent coupon that starts from the origin and increases with the following estimated values. (5, 5) and (10, 11). There are three concave-down increasing curves for 5 percent coupon, 10 percent coupon, and 15 percent coupon that start from the origin and rise with the following estimated values. 5 percent coupon (5, 5), (10, 7), (15, 9), (20, 11), (25, 11.5), and (30, 11.5). 10 percent coupon (5, 4), (10, 6.5), (15, 8), (20, 9), (25, 10), and (30, 10.5). 15 percent coupon (5, 3), (10, 5.5), (15, 7), (20, 8.5), (25, 9), and (30, 9.5).</a:t>
            </a:r>
          </a:p>
        </p:txBody>
      </p:sp>
      <p:sp>
        <p:nvSpPr>
          <p:cNvPr id="5" name="Text Placeholder 4">
            <a:extLst>
              <a:ext uri="{FF2B5EF4-FFF2-40B4-BE49-F238E27FC236}">
                <a16:creationId xmlns:a16="http://schemas.microsoft.com/office/drawing/2014/main" id="{A54D2BBB-A846-FD3F-F921-A349203C77A7}"/>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FB0370A-1469-67FE-E761-B8F0C4329D64}"/>
              </a:ext>
            </a:extLst>
          </p:cNvPr>
          <p:cNvSpPr>
            <a:spLocks noGrp="1"/>
          </p:cNvSpPr>
          <p:nvPr>
            <p:ph type="sldNum" sz="quarter" idx="10"/>
          </p:nvPr>
        </p:nvSpPr>
        <p:spPr/>
        <p:txBody>
          <a:bodyPr/>
          <a:lstStyle/>
          <a:p>
            <a:fld id="{68151E55-6873-49E2-B8D5-2F265E6F1973}" type="slidenum">
              <a:rPr lang="en-US" sz="800" smtClean="0"/>
              <a:t>68</a:t>
            </a:fld>
            <a:endParaRPr lang="en-US" sz="800" dirty="0"/>
          </a:p>
        </p:txBody>
      </p:sp>
    </p:spTree>
    <p:extLst>
      <p:ext uri="{BB962C8B-B14F-4D97-AF65-F5344CB8AC3E}">
        <p14:creationId xmlns:p14="http://schemas.microsoft.com/office/powerpoint/2010/main" val="54768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1618-689D-E2E7-EB2E-BC98A671BAF8}"/>
              </a:ext>
            </a:extLst>
          </p:cNvPr>
          <p:cNvSpPr>
            <a:spLocks noGrp="1"/>
          </p:cNvSpPr>
          <p:nvPr>
            <p:ph type="title"/>
          </p:nvPr>
        </p:nvSpPr>
        <p:spPr/>
        <p:txBody>
          <a:bodyPr>
            <a:noAutofit/>
          </a:bodyPr>
          <a:lstStyle/>
          <a:p>
            <a:r>
              <a:rPr lang="en-US" sz="2800" dirty="0"/>
              <a:t>Immunization by Duration Matching 2 – Text Alternative</a:t>
            </a:r>
          </a:p>
        </p:txBody>
      </p:sp>
      <p:sp>
        <p:nvSpPr>
          <p:cNvPr id="3" name="Text Placeholder 2">
            <a:extLst>
              <a:ext uri="{FF2B5EF4-FFF2-40B4-BE49-F238E27FC236}">
                <a16:creationId xmlns:a16="http://schemas.microsoft.com/office/drawing/2014/main" id="{CC37592E-BFF8-5F23-36DC-9EC7139B077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5AB9212-F97E-2FA3-7CD1-FEC7D3850E13}"/>
              </a:ext>
            </a:extLst>
          </p:cNvPr>
          <p:cNvSpPr>
            <a:spLocks noGrp="1"/>
          </p:cNvSpPr>
          <p:nvPr>
            <p:ph sz="quarter" idx="11"/>
          </p:nvPr>
        </p:nvSpPr>
        <p:spPr/>
        <p:txBody>
          <a:bodyPr/>
          <a:lstStyle/>
          <a:p>
            <a:r>
              <a:rPr lang="en-US" dirty="0"/>
              <a:t>The y-axis of the line graph shows portfolio value in million dollars and the x-axis shows time in years. The y-axis ranges from 60 to 130 in increments of 10. The x-axis ranges from 0 to 6.2 in increments of 1. There is an upward-sloping line labeled 10 percent yield that starts above 60 on the y-axis and rises with the following estimated values. (1, 70), (2, 75), (3, 85), (4, 95), (5, 100), and (6.2, 105). There is another upward-sloping line labeled 8 percent yield that starts below 70 on the y-axis and rises with the following estimated values. (1, 75), (2, 82), (3, 85), (4, 95), (5, 100), (6.2, 106). There is a third upward-sloping line labeled 6 percent yield that starts below 80 on the y-axis and rises with the following estimated values. (1, 80), (2, 85), (3, 90), (4, 95), (5, 100), and (6.2, 109). All the lines intersect at the estimated value of (5, 100).</a:t>
            </a:r>
          </a:p>
        </p:txBody>
      </p:sp>
      <p:sp>
        <p:nvSpPr>
          <p:cNvPr id="5" name="Text Placeholder 4">
            <a:extLst>
              <a:ext uri="{FF2B5EF4-FFF2-40B4-BE49-F238E27FC236}">
                <a16:creationId xmlns:a16="http://schemas.microsoft.com/office/drawing/2014/main" id="{A54D2BBB-A846-FD3F-F921-A349203C77A7}"/>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FB0370A-1469-67FE-E761-B8F0C4329D64}"/>
              </a:ext>
            </a:extLst>
          </p:cNvPr>
          <p:cNvSpPr>
            <a:spLocks noGrp="1"/>
          </p:cNvSpPr>
          <p:nvPr>
            <p:ph type="sldNum" sz="quarter" idx="10"/>
          </p:nvPr>
        </p:nvSpPr>
        <p:spPr/>
        <p:txBody>
          <a:bodyPr/>
          <a:lstStyle/>
          <a:p>
            <a:fld id="{68151E55-6873-49E2-B8D5-2F265E6F1973}" type="slidenum">
              <a:rPr lang="en-US" sz="800" smtClean="0"/>
              <a:t>69</a:t>
            </a:fld>
            <a:endParaRPr lang="en-US" sz="800" dirty="0"/>
          </a:p>
        </p:txBody>
      </p:sp>
    </p:spTree>
    <p:extLst>
      <p:ext uri="{BB962C8B-B14F-4D97-AF65-F5344CB8AC3E}">
        <p14:creationId xmlns:p14="http://schemas.microsoft.com/office/powerpoint/2010/main" val="181153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5F2F-5959-779D-6F40-141E03D508D8}"/>
              </a:ext>
            </a:extLst>
          </p:cNvPr>
          <p:cNvSpPr>
            <a:spLocks noGrp="1"/>
          </p:cNvSpPr>
          <p:nvPr>
            <p:ph type="title"/>
          </p:nvPr>
        </p:nvSpPr>
        <p:spPr/>
        <p:txBody>
          <a:bodyPr>
            <a:normAutofit/>
          </a:bodyPr>
          <a:lstStyle/>
          <a:p>
            <a:r>
              <a:rPr lang="en-US" sz="3200" dirty="0"/>
              <a:t>Straight Bond Prices and Yield to Maturity</a:t>
            </a:r>
            <a:endParaRPr lang="en-IN" sz="3200" dirty="0"/>
          </a:p>
        </p:txBody>
      </p:sp>
      <p:sp>
        <p:nvSpPr>
          <p:cNvPr id="3" name="Content Placeholder 2">
            <a:extLst>
              <a:ext uri="{FF2B5EF4-FFF2-40B4-BE49-F238E27FC236}">
                <a16:creationId xmlns:a16="http://schemas.microsoft.com/office/drawing/2014/main" id="{141E321B-433E-EA52-AC0E-7DA550552481}"/>
              </a:ext>
            </a:extLst>
          </p:cNvPr>
          <p:cNvSpPr>
            <a:spLocks noGrp="1"/>
          </p:cNvSpPr>
          <p:nvPr>
            <p:ph sz="quarter" idx="11"/>
          </p:nvPr>
        </p:nvSpPr>
        <p:spPr>
          <a:xfrm>
            <a:off x="342900" y="1276710"/>
            <a:ext cx="8458200" cy="1888522"/>
          </a:xfrm>
        </p:spPr>
        <p:txBody>
          <a:bodyPr/>
          <a:lstStyle/>
          <a:p>
            <a:r>
              <a:rPr lang="en-US" b="1" i="1" dirty="0"/>
              <a:t>The price of a bond is found by adding together:</a:t>
            </a:r>
          </a:p>
          <a:p>
            <a:pPr marL="342900" indent="-342900">
              <a:buFont typeface="Arial" panose="020B0604020202020204" pitchFamily="34" charset="0"/>
              <a:buChar char="•"/>
            </a:pPr>
            <a:r>
              <a:rPr lang="en-US" b="1" i="1" dirty="0">
                <a:solidFill>
                  <a:srgbClr val="000000"/>
                </a:solidFill>
              </a:rPr>
              <a:t>The present value of the bond’s coupon payments, and</a:t>
            </a:r>
          </a:p>
          <a:p>
            <a:pPr marL="342900" indent="-342900">
              <a:buFont typeface="Arial" panose="020B0604020202020204" pitchFamily="34" charset="0"/>
              <a:buChar char="•"/>
            </a:pPr>
            <a:r>
              <a:rPr lang="en-US" b="1" i="1" dirty="0">
                <a:solidFill>
                  <a:srgbClr val="000000"/>
                </a:solidFill>
              </a:rPr>
              <a:t>The present value of the bond’s face value.</a:t>
            </a:r>
            <a:endParaRPr lang="en-US" dirty="0">
              <a:solidFill>
                <a:srgbClr val="000000"/>
              </a:solidFill>
            </a:endParaRPr>
          </a:p>
        </p:txBody>
      </p:sp>
      <p:sp>
        <p:nvSpPr>
          <p:cNvPr id="4" name="Content Placeholder 3">
            <a:extLst>
              <a:ext uri="{FF2B5EF4-FFF2-40B4-BE49-F238E27FC236}">
                <a16:creationId xmlns:a16="http://schemas.microsoft.com/office/drawing/2014/main" id="{6A2EA58E-711D-3553-C37D-5B86039EA54D}"/>
              </a:ext>
            </a:extLst>
          </p:cNvPr>
          <p:cNvSpPr>
            <a:spLocks noGrp="1"/>
          </p:cNvSpPr>
          <p:nvPr>
            <p:ph sz="quarter" idx="14"/>
          </p:nvPr>
        </p:nvSpPr>
        <p:spPr>
          <a:xfrm>
            <a:off x="342900" y="3272933"/>
            <a:ext cx="8458200" cy="1223387"/>
          </a:xfrm>
        </p:spPr>
        <p:txBody>
          <a:bodyPr/>
          <a:lstStyle/>
          <a:p>
            <a:r>
              <a:rPr lang="en-US" dirty="0"/>
              <a:t>The </a:t>
            </a:r>
            <a:r>
              <a:rPr lang="en-US" b="1" dirty="0">
                <a:solidFill>
                  <a:srgbClr val="002060"/>
                </a:solidFill>
              </a:rPr>
              <a:t>yield to maturity (Y</a:t>
            </a:r>
            <a:r>
              <a:rPr lang="en-US" sz="100" b="1" dirty="0">
                <a:solidFill>
                  <a:srgbClr val="002060"/>
                </a:solidFill>
              </a:rPr>
              <a:t> </a:t>
            </a:r>
            <a:r>
              <a:rPr lang="en-US" b="1" dirty="0">
                <a:solidFill>
                  <a:srgbClr val="002060"/>
                </a:solidFill>
              </a:rPr>
              <a:t>T</a:t>
            </a:r>
            <a:r>
              <a:rPr lang="en-US" sz="100" b="1" dirty="0">
                <a:solidFill>
                  <a:srgbClr val="002060"/>
                </a:solidFill>
              </a:rPr>
              <a:t> </a:t>
            </a:r>
            <a:r>
              <a:rPr lang="en-US" b="1" dirty="0">
                <a:solidFill>
                  <a:srgbClr val="002060"/>
                </a:solidFill>
              </a:rPr>
              <a:t>M)</a:t>
            </a:r>
            <a:r>
              <a:rPr lang="en-US" dirty="0"/>
              <a:t> of a bond is the discount rate that equates today’s bond price with the present value of all the future cash flows of the bond.</a:t>
            </a:r>
            <a:endParaRPr lang="en-IN" dirty="0"/>
          </a:p>
        </p:txBody>
      </p:sp>
      <p:sp>
        <p:nvSpPr>
          <p:cNvPr id="7" name="Slide Number Placeholder 6">
            <a:extLst>
              <a:ext uri="{FF2B5EF4-FFF2-40B4-BE49-F238E27FC236}">
                <a16:creationId xmlns:a16="http://schemas.microsoft.com/office/drawing/2014/main" id="{7EFB32DF-B0F6-9D52-FEBA-B959E8CBCCDD}"/>
              </a:ext>
            </a:extLst>
          </p:cNvPr>
          <p:cNvSpPr>
            <a:spLocks noGrp="1"/>
          </p:cNvSpPr>
          <p:nvPr>
            <p:ph type="sldNum" sz="quarter" idx="10"/>
          </p:nvPr>
        </p:nvSpPr>
        <p:spPr/>
        <p:txBody>
          <a:bodyPr/>
          <a:lstStyle/>
          <a:p>
            <a:fld id="{68151E55-6873-49E2-B8D5-2F265E6F1973}" type="slidenum">
              <a:rPr lang="en-US" smtClean="0"/>
              <a:t>7</a:t>
            </a:fld>
            <a:endParaRPr lang="en-US"/>
          </a:p>
        </p:txBody>
      </p:sp>
    </p:spTree>
    <p:extLst>
      <p:ext uri="{BB962C8B-B14F-4D97-AF65-F5344CB8AC3E}">
        <p14:creationId xmlns:p14="http://schemas.microsoft.com/office/powerpoint/2010/main" val="402189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D9C-F922-59DA-6FD5-78B78F3E8B4F}"/>
              </a:ext>
            </a:extLst>
          </p:cNvPr>
          <p:cNvSpPr>
            <a:spLocks noGrp="1"/>
          </p:cNvSpPr>
          <p:nvPr>
            <p:ph type="title"/>
          </p:nvPr>
        </p:nvSpPr>
        <p:spPr/>
        <p:txBody>
          <a:bodyPr>
            <a:normAutofit/>
          </a:bodyPr>
          <a:lstStyle/>
          <a:p>
            <a:r>
              <a:rPr lang="en-IN" sz="3600" dirty="0"/>
              <a:t>The Bond Pricing Formula</a:t>
            </a:r>
          </a:p>
        </p:txBody>
      </p:sp>
      <p:sp>
        <p:nvSpPr>
          <p:cNvPr id="3" name="Content Placeholder 2">
            <a:extLst>
              <a:ext uri="{FF2B5EF4-FFF2-40B4-BE49-F238E27FC236}">
                <a16:creationId xmlns:a16="http://schemas.microsoft.com/office/drawing/2014/main" id="{A90EB5C3-A9F5-7F59-2CB2-B4A6105A0B5B}"/>
              </a:ext>
            </a:extLst>
          </p:cNvPr>
          <p:cNvSpPr>
            <a:spLocks noGrp="1"/>
          </p:cNvSpPr>
          <p:nvPr>
            <p:ph sz="quarter" idx="11"/>
          </p:nvPr>
        </p:nvSpPr>
        <p:spPr>
          <a:xfrm>
            <a:off x="342900" y="1276710"/>
            <a:ext cx="8458200" cy="1727748"/>
          </a:xfrm>
        </p:spPr>
        <p:txBody>
          <a:bodyPr/>
          <a:lstStyle/>
          <a:p>
            <a:pPr marL="292608" indent="-292608">
              <a:buFont typeface="Arial" panose="020B0604020202020204" pitchFamily="34" charset="0"/>
              <a:buChar char="•"/>
            </a:pPr>
            <a:r>
              <a:rPr lang="en-US" b="1" i="1" dirty="0"/>
              <a:t>The price of a bond is found by adding together the present value of the bond’s coupon payments and the </a:t>
            </a:r>
            <a:r>
              <a:rPr lang="en-US" b="1" i="1" dirty="0">
                <a:solidFill>
                  <a:srgbClr val="A9131A"/>
                </a:solidFill>
              </a:rPr>
              <a:t>present value of the bond’s face value</a:t>
            </a:r>
            <a:r>
              <a:rPr lang="en-US" b="1" i="1" dirty="0"/>
              <a:t>.</a:t>
            </a:r>
          </a:p>
          <a:p>
            <a:pPr marL="292608" indent="-292608">
              <a:buFont typeface="Arial" panose="020B0604020202020204" pitchFamily="34" charset="0"/>
              <a:buChar char="•"/>
            </a:pPr>
            <a:r>
              <a:rPr lang="en-US" dirty="0"/>
              <a:t>The formula is:</a:t>
            </a:r>
            <a:endParaRPr lang="en-IN" dirty="0"/>
          </a:p>
        </p:txBody>
      </p:sp>
      <p:graphicFrame>
        <p:nvGraphicFramePr>
          <p:cNvPr id="8" name="Object 7">
            <a:extLst>
              <a:ext uri="{FF2B5EF4-FFF2-40B4-BE49-F238E27FC236}">
                <a16:creationId xmlns:a16="http://schemas.microsoft.com/office/drawing/2014/main" id="{EC51E1C8-EE76-3BB7-DDFC-CA346D11FF8A}"/>
              </a:ext>
            </a:extLst>
          </p:cNvPr>
          <p:cNvGraphicFramePr>
            <a:graphicFrameLocks noChangeAspect="1"/>
          </p:cNvGraphicFramePr>
          <p:nvPr>
            <p:extLst>
              <p:ext uri="{D42A27DB-BD31-4B8C-83A1-F6EECF244321}">
                <p14:modId xmlns:p14="http://schemas.microsoft.com/office/powerpoint/2010/main" val="1936741824"/>
              </p:ext>
            </p:extLst>
          </p:nvPr>
        </p:nvGraphicFramePr>
        <p:xfrm>
          <a:off x="952500" y="3100388"/>
          <a:ext cx="7239000" cy="1041400"/>
        </p:xfrm>
        <a:graphic>
          <a:graphicData uri="http://schemas.openxmlformats.org/presentationml/2006/ole">
            <mc:AlternateContent xmlns:mc="http://schemas.openxmlformats.org/markup-compatibility/2006">
              <mc:Choice xmlns:v="urn:schemas-microsoft-com:vml" Requires="v">
                <p:oleObj spid="_x0000_s2058" name="Equation" r:id="rId3" imgW="7238880" imgH="1041120" progId="Equation.DSMT4">
                  <p:embed/>
                </p:oleObj>
              </mc:Choice>
              <mc:Fallback>
                <p:oleObj name="Equation" r:id="rId3" imgW="7238880" imgH="1041120" progId="Equation.DSMT4">
                  <p:embed/>
                  <p:pic>
                    <p:nvPicPr>
                      <p:cNvPr id="0" name=""/>
                      <p:cNvPicPr/>
                      <p:nvPr/>
                    </p:nvPicPr>
                    <p:blipFill>
                      <a:blip r:embed="rId4"/>
                      <a:stretch>
                        <a:fillRect/>
                      </a:stretch>
                    </p:blipFill>
                    <p:spPr>
                      <a:xfrm>
                        <a:off x="952500" y="3100388"/>
                        <a:ext cx="7239000" cy="1041400"/>
                      </a:xfrm>
                      <a:prstGeom prst="rect">
                        <a:avLst/>
                      </a:prstGeom>
                    </p:spPr>
                  </p:pic>
                </p:oleObj>
              </mc:Fallback>
            </mc:AlternateContent>
          </a:graphicData>
        </a:graphic>
      </p:graphicFrame>
      <p:pic>
        <p:nvPicPr>
          <p:cNvPr id="9" name="Picture 8" descr="The expression above the green line: [1 minus 1 over (1 + Y T M over 2)^2 M]. The expression above the red line: F V over (1 + Y T M over 2)^2 M.">
            <a:extLst>
              <a:ext uri="{FF2B5EF4-FFF2-40B4-BE49-F238E27FC236}">
                <a16:creationId xmlns:a16="http://schemas.microsoft.com/office/drawing/2014/main" id="{3F6537E8-B720-F7A7-4FF5-2D567CA27202}"/>
              </a:ext>
            </a:extLst>
          </p:cNvPr>
          <p:cNvPicPr>
            <a:picLocks noChangeAspect="1"/>
          </p:cNvPicPr>
          <p:nvPr/>
        </p:nvPicPr>
        <p:blipFill>
          <a:blip r:embed="rId5"/>
          <a:stretch>
            <a:fillRect/>
          </a:stretch>
        </p:blipFill>
        <p:spPr>
          <a:xfrm>
            <a:off x="3411315" y="4211339"/>
            <a:ext cx="4767485" cy="79255"/>
          </a:xfrm>
          <a:prstGeom prst="rect">
            <a:avLst/>
          </a:prstGeom>
        </p:spPr>
      </p:pic>
      <p:sp>
        <p:nvSpPr>
          <p:cNvPr id="4" name="Content Placeholder 3">
            <a:extLst>
              <a:ext uri="{FF2B5EF4-FFF2-40B4-BE49-F238E27FC236}">
                <a16:creationId xmlns:a16="http://schemas.microsoft.com/office/drawing/2014/main" id="{7173C9EE-C469-837B-55FD-5687E0C25329}"/>
              </a:ext>
            </a:extLst>
          </p:cNvPr>
          <p:cNvSpPr>
            <a:spLocks noGrp="1"/>
          </p:cNvSpPr>
          <p:nvPr>
            <p:ph sz="quarter" idx="14"/>
          </p:nvPr>
        </p:nvSpPr>
        <p:spPr>
          <a:xfrm>
            <a:off x="342900" y="4664944"/>
            <a:ext cx="8458200" cy="1554982"/>
          </a:xfrm>
        </p:spPr>
        <p:txBody>
          <a:bodyPr/>
          <a:lstStyle/>
          <a:p>
            <a:r>
              <a:rPr lang="en-US" dirty="0"/>
              <a:t>In the formula, C represents the </a:t>
            </a:r>
            <a:r>
              <a:rPr lang="en-US" b="1" dirty="0"/>
              <a:t>annual</a:t>
            </a:r>
            <a:r>
              <a:rPr lang="en-US" dirty="0"/>
              <a:t> coupon payments (in $), F</a:t>
            </a:r>
            <a:r>
              <a:rPr lang="en-US" sz="100" dirty="0"/>
              <a:t> </a:t>
            </a:r>
            <a:r>
              <a:rPr lang="en-US" dirty="0"/>
              <a:t>V is the face value of the bond (in $), M is the maturity of the bond, measured in </a:t>
            </a:r>
            <a:r>
              <a:rPr lang="en-US" b="1" dirty="0"/>
              <a:t>years</a:t>
            </a:r>
            <a:r>
              <a:rPr lang="en-US" dirty="0"/>
              <a:t>, and Y</a:t>
            </a:r>
            <a:r>
              <a:rPr lang="en-US" sz="100" dirty="0"/>
              <a:t> </a:t>
            </a:r>
            <a:r>
              <a:rPr lang="en-US" dirty="0"/>
              <a:t>T</a:t>
            </a:r>
            <a:r>
              <a:rPr lang="en-US" sz="100" dirty="0"/>
              <a:t> </a:t>
            </a:r>
            <a:r>
              <a:rPr lang="en-US" dirty="0"/>
              <a:t>M is the yield to maturity of the bond, expressed as an </a:t>
            </a:r>
            <a:r>
              <a:rPr lang="en-US" b="1" dirty="0"/>
              <a:t>annual</a:t>
            </a:r>
            <a:r>
              <a:rPr lang="en-US" dirty="0"/>
              <a:t> percent.</a:t>
            </a:r>
            <a:endParaRPr lang="en-IN" dirty="0"/>
          </a:p>
        </p:txBody>
      </p:sp>
      <p:sp>
        <p:nvSpPr>
          <p:cNvPr id="7" name="Slide Number Placeholder 6">
            <a:extLst>
              <a:ext uri="{FF2B5EF4-FFF2-40B4-BE49-F238E27FC236}">
                <a16:creationId xmlns:a16="http://schemas.microsoft.com/office/drawing/2014/main" id="{E47A79F7-BF66-7B62-0AAE-B654D95580E7}"/>
              </a:ext>
            </a:extLst>
          </p:cNvPr>
          <p:cNvSpPr>
            <a:spLocks noGrp="1"/>
          </p:cNvSpPr>
          <p:nvPr>
            <p:ph type="sldNum" sz="quarter" idx="10"/>
          </p:nvPr>
        </p:nvSpPr>
        <p:spPr/>
        <p:txBody>
          <a:bodyPr/>
          <a:lstStyle/>
          <a:p>
            <a:fld id="{68151E55-6873-49E2-B8D5-2F265E6F1973}" type="slidenum">
              <a:rPr lang="en-US" smtClean="0"/>
              <a:t>8</a:t>
            </a:fld>
            <a:endParaRPr lang="en-US"/>
          </a:p>
        </p:txBody>
      </p:sp>
    </p:spTree>
    <p:extLst>
      <p:ext uri="{BB962C8B-B14F-4D97-AF65-F5344CB8AC3E}">
        <p14:creationId xmlns:p14="http://schemas.microsoft.com/office/powerpoint/2010/main" val="54993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6E14-4DCF-E765-890D-E43DDB0758F3}"/>
              </a:ext>
            </a:extLst>
          </p:cNvPr>
          <p:cNvSpPr>
            <a:spLocks noGrp="1"/>
          </p:cNvSpPr>
          <p:nvPr>
            <p:ph type="title"/>
          </p:nvPr>
        </p:nvSpPr>
        <p:spPr/>
        <p:txBody>
          <a:bodyPr>
            <a:normAutofit/>
          </a:bodyPr>
          <a:lstStyle/>
          <a:p>
            <a:r>
              <a:rPr lang="en-US" sz="3200" dirty="0"/>
              <a:t>Example: Using the Bond Pricing Formula</a:t>
            </a:r>
            <a:endParaRPr lang="en-IN" sz="3200" dirty="0"/>
          </a:p>
        </p:txBody>
      </p:sp>
      <p:sp>
        <p:nvSpPr>
          <p:cNvPr id="3" name="Content Placeholder 2">
            <a:extLst>
              <a:ext uri="{FF2B5EF4-FFF2-40B4-BE49-F238E27FC236}">
                <a16:creationId xmlns:a16="http://schemas.microsoft.com/office/drawing/2014/main" id="{CF6E32FC-06E9-E5FF-A11F-227460A39263}"/>
              </a:ext>
            </a:extLst>
          </p:cNvPr>
          <p:cNvSpPr>
            <a:spLocks noGrp="1"/>
          </p:cNvSpPr>
          <p:nvPr>
            <p:ph sz="quarter" idx="11"/>
          </p:nvPr>
        </p:nvSpPr>
        <p:spPr>
          <a:xfrm>
            <a:off x="342900" y="1276710"/>
            <a:ext cx="8458200" cy="873638"/>
          </a:xfrm>
        </p:spPr>
        <p:txBody>
          <a:bodyPr/>
          <a:lstStyle/>
          <a:p>
            <a:r>
              <a:rPr lang="en-US" dirty="0"/>
              <a:t>What is the price of a straight bond with: $1,000 face value, coupon rate of 8%, a Y</a:t>
            </a:r>
            <a:r>
              <a:rPr lang="en-US" sz="100" dirty="0"/>
              <a:t> </a:t>
            </a:r>
            <a:r>
              <a:rPr lang="en-US" dirty="0"/>
              <a:t>T</a:t>
            </a:r>
            <a:r>
              <a:rPr lang="en-US" sz="100" dirty="0"/>
              <a:t> </a:t>
            </a:r>
            <a:r>
              <a:rPr lang="en-US" dirty="0"/>
              <a:t>M of 7%, and a maturity of 20 years?</a:t>
            </a:r>
            <a:endParaRPr lang="en-IN" dirty="0"/>
          </a:p>
        </p:txBody>
      </p:sp>
      <p:graphicFrame>
        <p:nvGraphicFramePr>
          <p:cNvPr id="10" name="Object 9">
            <a:extLst>
              <a:ext uri="{FF2B5EF4-FFF2-40B4-BE49-F238E27FC236}">
                <a16:creationId xmlns:a16="http://schemas.microsoft.com/office/drawing/2014/main" id="{F082E069-B76E-A951-C6CF-678E23B0EE08}"/>
              </a:ext>
            </a:extLst>
          </p:cNvPr>
          <p:cNvGraphicFramePr>
            <a:graphicFrameLocks noChangeAspect="1"/>
          </p:cNvGraphicFramePr>
          <p:nvPr>
            <p:extLst>
              <p:ext uri="{D42A27DB-BD31-4B8C-83A1-F6EECF244321}">
                <p14:modId xmlns:p14="http://schemas.microsoft.com/office/powerpoint/2010/main" val="274630104"/>
              </p:ext>
            </p:extLst>
          </p:nvPr>
        </p:nvGraphicFramePr>
        <p:xfrm>
          <a:off x="406400" y="2290763"/>
          <a:ext cx="7099300" cy="1041400"/>
        </p:xfrm>
        <a:graphic>
          <a:graphicData uri="http://schemas.openxmlformats.org/presentationml/2006/ole">
            <mc:AlternateContent xmlns:mc="http://schemas.openxmlformats.org/markup-compatibility/2006">
              <mc:Choice xmlns:v="urn:schemas-microsoft-com:vml" Requires="v">
                <p:oleObj spid="_x0000_s3090" name="Equation" r:id="rId3" imgW="7099200" imgH="1041120" progId="Equation.DSMT4">
                  <p:embed/>
                </p:oleObj>
              </mc:Choice>
              <mc:Fallback>
                <p:oleObj name="Equation" r:id="rId3" imgW="7099200" imgH="1041120" progId="Equation.DSMT4">
                  <p:embed/>
                  <p:pic>
                    <p:nvPicPr>
                      <p:cNvPr id="0" name=""/>
                      <p:cNvPicPr/>
                      <p:nvPr/>
                    </p:nvPicPr>
                    <p:blipFill>
                      <a:blip r:embed="rId4"/>
                      <a:stretch>
                        <a:fillRect/>
                      </a:stretch>
                    </p:blipFill>
                    <p:spPr>
                      <a:xfrm>
                        <a:off x="406400" y="2290763"/>
                        <a:ext cx="7099300" cy="1041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7AC9201-7F4D-EE35-67CF-031360F687F4}"/>
              </a:ext>
            </a:extLst>
          </p:cNvPr>
          <p:cNvGraphicFramePr>
            <a:graphicFrameLocks noChangeAspect="1"/>
          </p:cNvGraphicFramePr>
          <p:nvPr>
            <p:extLst>
              <p:ext uri="{D42A27DB-BD31-4B8C-83A1-F6EECF244321}">
                <p14:modId xmlns:p14="http://schemas.microsoft.com/office/powerpoint/2010/main" val="383667059"/>
              </p:ext>
            </p:extLst>
          </p:nvPr>
        </p:nvGraphicFramePr>
        <p:xfrm>
          <a:off x="406400" y="3570288"/>
          <a:ext cx="6997700" cy="1041400"/>
        </p:xfrm>
        <a:graphic>
          <a:graphicData uri="http://schemas.openxmlformats.org/presentationml/2006/ole">
            <mc:AlternateContent xmlns:mc="http://schemas.openxmlformats.org/markup-compatibility/2006">
              <mc:Choice xmlns:v="urn:schemas-microsoft-com:vml" Requires="v">
                <p:oleObj spid="_x0000_s3091" name="Equation" r:id="rId5" imgW="6997680" imgH="1041120" progId="Equation.DSMT4">
                  <p:embed/>
                </p:oleObj>
              </mc:Choice>
              <mc:Fallback>
                <p:oleObj name="Equation" r:id="rId5" imgW="6997680" imgH="1041120" progId="Equation.DSMT4">
                  <p:embed/>
                  <p:pic>
                    <p:nvPicPr>
                      <p:cNvPr id="0" name=""/>
                      <p:cNvPicPr/>
                      <p:nvPr/>
                    </p:nvPicPr>
                    <p:blipFill>
                      <a:blip r:embed="rId6"/>
                      <a:stretch>
                        <a:fillRect/>
                      </a:stretch>
                    </p:blipFill>
                    <p:spPr>
                      <a:xfrm>
                        <a:off x="406400" y="3570288"/>
                        <a:ext cx="6997700" cy="1041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83864A3-73D4-0528-2CF8-8CA1D40C7D22}"/>
              </a:ext>
            </a:extLst>
          </p:cNvPr>
          <p:cNvSpPr>
            <a:spLocks noGrp="1"/>
          </p:cNvSpPr>
          <p:nvPr>
            <p:ph sz="quarter" idx="14"/>
          </p:nvPr>
        </p:nvSpPr>
        <p:spPr>
          <a:xfrm>
            <a:off x="342900" y="4817535"/>
            <a:ext cx="8630278" cy="469912"/>
          </a:xfrm>
        </p:spPr>
        <p:txBody>
          <a:bodyPr/>
          <a:lstStyle/>
          <a:p>
            <a:pPr marL="1427163"/>
            <a:r>
              <a:rPr lang="en-IN" dirty="0"/>
              <a:t>= 1,142.857 × 0.747428 + 252.5725</a:t>
            </a:r>
          </a:p>
        </p:txBody>
      </p:sp>
      <p:sp>
        <p:nvSpPr>
          <p:cNvPr id="8" name="Content Placeholder 7">
            <a:extLst>
              <a:ext uri="{FF2B5EF4-FFF2-40B4-BE49-F238E27FC236}">
                <a16:creationId xmlns:a16="http://schemas.microsoft.com/office/drawing/2014/main" id="{611301EF-3B75-DE59-7536-1B46C005A2BB}"/>
              </a:ext>
            </a:extLst>
          </p:cNvPr>
          <p:cNvSpPr>
            <a:spLocks noGrp="1"/>
          </p:cNvSpPr>
          <p:nvPr>
            <p:ph sz="quarter" idx="15"/>
          </p:nvPr>
        </p:nvSpPr>
        <p:spPr>
          <a:xfrm>
            <a:off x="342900" y="5350496"/>
            <a:ext cx="8650375" cy="447403"/>
          </a:xfrm>
        </p:spPr>
        <p:txBody>
          <a:bodyPr/>
          <a:lstStyle/>
          <a:p>
            <a:pPr marL="1427163"/>
            <a:r>
              <a:rPr lang="en-IN" dirty="0"/>
              <a:t>= $1,106.78.</a:t>
            </a:r>
          </a:p>
        </p:txBody>
      </p:sp>
      <p:sp>
        <p:nvSpPr>
          <p:cNvPr id="7" name="Slide Number Placeholder 6">
            <a:extLst>
              <a:ext uri="{FF2B5EF4-FFF2-40B4-BE49-F238E27FC236}">
                <a16:creationId xmlns:a16="http://schemas.microsoft.com/office/drawing/2014/main" id="{939CEE60-ACFA-DE4F-960E-08E9FA147ACD}"/>
              </a:ext>
            </a:extLst>
          </p:cNvPr>
          <p:cNvSpPr>
            <a:spLocks noGrp="1"/>
          </p:cNvSpPr>
          <p:nvPr>
            <p:ph type="sldNum" sz="quarter" idx="10"/>
          </p:nvPr>
        </p:nvSpPr>
        <p:spPr/>
        <p:txBody>
          <a:bodyPr/>
          <a:lstStyle/>
          <a:p>
            <a:fld id="{68151E55-6873-49E2-B8D5-2F265E6F1973}" type="slidenum">
              <a:rPr lang="en-US" smtClean="0"/>
              <a:t>9</a:t>
            </a:fld>
            <a:endParaRPr lang="en-US"/>
          </a:p>
        </p:txBody>
      </p:sp>
    </p:spTree>
    <p:extLst>
      <p:ext uri="{BB962C8B-B14F-4D97-AF65-F5344CB8AC3E}">
        <p14:creationId xmlns:p14="http://schemas.microsoft.com/office/powerpoint/2010/main" val="3082500614"/>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5202</TotalTime>
  <Words>5664</Words>
  <Application>Microsoft Office PowerPoint</Application>
  <PresentationFormat>On-screen Show (4:3)</PresentationFormat>
  <Paragraphs>439</Paragraphs>
  <Slides>69</Slides>
  <Notes>5</Notes>
  <HiddenSlides>9</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2</vt:i4>
      </vt:variant>
      <vt:variant>
        <vt:lpstr>Slide Titles</vt:lpstr>
      </vt:variant>
      <vt:variant>
        <vt:i4>69</vt:i4>
      </vt:variant>
    </vt:vector>
  </HeadingPairs>
  <TitlesOfParts>
    <vt:vector size="78" baseType="lpstr">
      <vt:lpstr>Arial</vt:lpstr>
      <vt:lpstr>Calibri</vt:lpstr>
      <vt:lpstr>Title Slides Master</vt:lpstr>
      <vt:lpstr>MainContentSlideMaster</vt:lpstr>
      <vt:lpstr>ClosingMaster</vt:lpstr>
      <vt:lpstr>DividerSlideMaster</vt:lpstr>
      <vt:lpstr>ImageDescriptionAppendixSlideMaster</vt:lpstr>
      <vt:lpstr>Equation</vt:lpstr>
      <vt:lpstr>MathType 7.0 Equation</vt:lpstr>
      <vt:lpstr>Chapter 10</vt:lpstr>
      <vt:lpstr>Bond Prices and Yields, 1.</vt:lpstr>
      <vt:lpstr>Learning Objectives</vt:lpstr>
      <vt:lpstr>Bond Prices and Yields, 2.</vt:lpstr>
      <vt:lpstr>Bond Basics, 1.</vt:lpstr>
      <vt:lpstr>Bond Basics, 2.</vt:lpstr>
      <vt:lpstr>Straight Bond Prices and Yield to Maturity</vt:lpstr>
      <vt:lpstr>The Bond Pricing Formula</vt:lpstr>
      <vt:lpstr>Example: Using the Bond Pricing Formula</vt:lpstr>
      <vt:lpstr>Example: Calculating the Price of this Straight Bond Using Excel</vt:lpstr>
      <vt:lpstr>Spreadsheet Analysis 1</vt:lpstr>
      <vt:lpstr>Premium, Par, and Discount Bonds, 1.</vt:lpstr>
      <vt:lpstr>Premium, Par, and Discount Bonds 2. </vt:lpstr>
      <vt:lpstr>Premium, Par, and Discount Bonds, 3.</vt:lpstr>
      <vt:lpstr>Relationships among Yield Measures</vt:lpstr>
      <vt:lpstr>Calculating Yield to Maturity, 1.</vt:lpstr>
      <vt:lpstr>Calculating Yield to Maturity, 2.</vt:lpstr>
      <vt:lpstr>Spreadsheet Analysis, 2.</vt:lpstr>
      <vt:lpstr>A Quick Note on Bond Quotations,1.</vt:lpstr>
      <vt:lpstr>A Quick Note on Bond Quotations, 2.</vt:lpstr>
      <vt:lpstr>A Quick Note on Bond Quotations, 3.</vt:lpstr>
      <vt:lpstr>Callable Bonds</vt:lpstr>
      <vt:lpstr>Yield to Call</vt:lpstr>
      <vt:lpstr>Spreadsheet Analysis 3.    </vt:lpstr>
      <vt:lpstr>Interest Rate Risk</vt:lpstr>
      <vt:lpstr>Interest Rate Risk and Maturity</vt:lpstr>
      <vt:lpstr>Malkiel’s Theorems,1.</vt:lpstr>
      <vt:lpstr>Malkiel’s Theorems, 2.</vt:lpstr>
      <vt:lpstr>Bond Prices and Yields</vt:lpstr>
      <vt:lpstr>Duration</vt:lpstr>
      <vt:lpstr>Example: Using Duration</vt:lpstr>
      <vt:lpstr>Modified Duration</vt:lpstr>
      <vt:lpstr>Calculating Macaulay’s Duration,2.</vt:lpstr>
      <vt:lpstr>Calculating Macaulay’s Duration for Par Bonds</vt:lpstr>
      <vt:lpstr>Calculating Macaulay’s Duration, 2.</vt:lpstr>
      <vt:lpstr>Calculating Macaulay’s Duration: Example</vt:lpstr>
      <vt:lpstr>Calculating Macaulay Duration and Modified Duration, using Excel</vt:lpstr>
      <vt:lpstr>Calculating Duration Using Excel, Explanation</vt:lpstr>
      <vt:lpstr>Duration Properties</vt:lpstr>
      <vt:lpstr>Properties of Duration</vt:lpstr>
      <vt:lpstr>Bond Risk Measures Based on Duration,1.</vt:lpstr>
      <vt:lpstr>Bond Risk Measures Based on Duration, 2.</vt:lpstr>
      <vt:lpstr>Bond Risk Measures Based on Duration, 3.</vt:lpstr>
      <vt:lpstr>Dedicated Portfolios</vt:lpstr>
      <vt:lpstr>Dedicated Portfolios: Scenario</vt:lpstr>
      <vt:lpstr>Dedicated Portfolios: Example</vt:lpstr>
      <vt:lpstr>Dedicated Portfolios: How Does it Work?</vt:lpstr>
      <vt:lpstr>Reinvestment Risk</vt:lpstr>
      <vt:lpstr>The Cost of Removing Reinvestment Risk Using S T R I P S</vt:lpstr>
      <vt:lpstr>Price Risk</vt:lpstr>
      <vt:lpstr>Price Risk versus Reinvestment Rate Risk</vt:lpstr>
      <vt:lpstr>Immunization</vt:lpstr>
      <vt:lpstr>Immunization by Duration Matching, 1.</vt:lpstr>
      <vt:lpstr>Immunization by Duration Matching 2.</vt:lpstr>
      <vt:lpstr>Dynamic Immunization</vt:lpstr>
      <vt:lpstr>Useful Internet Sites</vt:lpstr>
      <vt:lpstr>Chapter Review,1.</vt:lpstr>
      <vt:lpstr>Chapter Review, 2.</vt:lpstr>
      <vt:lpstr>Chapter Review, 3.</vt:lpstr>
      <vt:lpstr>End of Main Content</vt:lpstr>
      <vt:lpstr>Accessibility Content: Text Alternatives For Images</vt:lpstr>
      <vt:lpstr>Spreadsheet Analysis 1 – Text Alternative</vt:lpstr>
      <vt:lpstr>Premium, Par, and Discount Bonds 2 – Text Alternative</vt:lpstr>
      <vt:lpstr>Spreadsheet Analysis, 2. – Text Alternative</vt:lpstr>
      <vt:lpstr>Spreadsheet Analysis 3 – Text Alternative</vt:lpstr>
      <vt:lpstr>Interest Rate Risk and Maturity – Text Alternative</vt:lpstr>
      <vt:lpstr>Calculating Macaulay Duration and Modified Duration, using Excel – Text Alternative</vt:lpstr>
      <vt:lpstr>Properties of Duration – Text Alternative</vt:lpstr>
      <vt:lpstr>Immunization by Duration Matching 2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
  <cp:keywords/>
  <cp:lastModifiedBy>Dinesh Babu Chellam</cp:lastModifiedBy>
  <cp:revision>1526</cp:revision>
  <dcterms:created xsi:type="dcterms:W3CDTF">2020-12-08T04:00:13Z</dcterms:created>
  <dcterms:modified xsi:type="dcterms:W3CDTF">2023-07-06T06:14:06Z</dcterms:modified>
</cp:coreProperties>
</file>