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8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33B31-A982-4D92-A693-8ED7F6D7932D}" type="datetimeFigureOut">
              <a:rPr lang="en-GB" smtClean="0"/>
              <a:t>20/11/2011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9BBD7-4AE2-4DB8-83F2-420204C11884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Dr. </a:t>
            </a:r>
            <a:r>
              <a:rPr lang="en-GB" dirty="0" err="1" smtClean="0"/>
              <a:t>Aidah</a:t>
            </a:r>
            <a:r>
              <a:rPr lang="en-GB" dirty="0" smtClean="0"/>
              <a:t> Abu </a:t>
            </a:r>
            <a:r>
              <a:rPr lang="en-GB" dirty="0" err="1" smtClean="0"/>
              <a:t>Elsoud</a:t>
            </a:r>
            <a:r>
              <a:rPr lang="en-GB" dirty="0" smtClean="0"/>
              <a:t> </a:t>
            </a:r>
            <a:r>
              <a:rPr lang="en-GB" dirty="0" err="1" smtClean="0"/>
              <a:t>Alkaissi</a:t>
            </a:r>
            <a:endParaRPr lang="en-GB" dirty="0" smtClean="0"/>
          </a:p>
          <a:p>
            <a:r>
              <a:rPr lang="en-GB" dirty="0" smtClean="0"/>
              <a:t>Head of Nursing &amp; Midwifery Department</a:t>
            </a:r>
          </a:p>
          <a:p>
            <a:r>
              <a:rPr lang="en-GB" dirty="0" smtClean="0"/>
              <a:t>Faculty of Medicine &amp; Health Sciences</a:t>
            </a:r>
          </a:p>
          <a:p>
            <a:r>
              <a:rPr lang="en-GB" dirty="0" smtClean="0"/>
              <a:t>An-</a:t>
            </a:r>
            <a:r>
              <a:rPr lang="en-GB" dirty="0" err="1" smtClean="0"/>
              <a:t>Najah</a:t>
            </a:r>
            <a:r>
              <a:rPr lang="en-GB" dirty="0" smtClean="0"/>
              <a:t>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GB" dirty="0" smtClean="0"/>
              <a:t>System that are essentially open include living, social, </a:t>
            </a:r>
            <a:r>
              <a:rPr lang="en-GB" dirty="0" err="1" smtClean="0"/>
              <a:t>behavioral</a:t>
            </a:r>
            <a:r>
              <a:rPr lang="en-GB" dirty="0" smtClean="0"/>
              <a:t> and environmental systems. All of these contain closed subsystems</a:t>
            </a:r>
          </a:p>
          <a:p>
            <a:r>
              <a:rPr lang="en-GB" dirty="0" smtClean="0"/>
              <a:t>An example of open system persons constantly exchange matter , energy and information with the environment</a:t>
            </a:r>
          </a:p>
          <a:p>
            <a:r>
              <a:rPr lang="en-GB" dirty="0" smtClean="0"/>
              <a:t>We hear, se, process information that is given to us and then disseminate it to others</a:t>
            </a:r>
          </a:p>
          <a:p>
            <a:r>
              <a:rPr lang="en-GB" dirty="0" smtClean="0"/>
              <a:t>Chemical reaction are examples of closed systems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 theory applied to person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human being contains many systems and subsystems that </a:t>
            </a:r>
            <a:r>
              <a:rPr lang="en-GB" dirty="0" err="1" smtClean="0"/>
              <a:t>interelate</a:t>
            </a:r>
            <a:r>
              <a:rPr lang="en-GB" dirty="0" smtClean="0"/>
              <a:t> in an integrated fashion to become one total system</a:t>
            </a:r>
          </a:p>
          <a:p>
            <a:endParaRPr lang="en-GB" dirty="0"/>
          </a:p>
          <a:p>
            <a:r>
              <a:rPr lang="en-GB" dirty="0" smtClean="0"/>
              <a:t>Biological, psychological, social, spiritual and genetic components that constitute this interaction</a:t>
            </a:r>
          </a:p>
          <a:p>
            <a:r>
              <a:rPr lang="en-GB" dirty="0" smtClean="0"/>
              <a:t>Each of these could be considered a system having subsystems</a:t>
            </a:r>
          </a:p>
          <a:p>
            <a:r>
              <a:rPr lang="en-GB" dirty="0" smtClean="0"/>
              <a:t>Please read page 80 table 4-1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needs of persons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Maslow´s hierarchy of needs</a:t>
            </a:r>
          </a:p>
          <a:p>
            <a:r>
              <a:rPr lang="en-GB" dirty="0" smtClean="0"/>
              <a:t>Basic belief was that each person wants to be the most self-actualized person he or she possibly can be</a:t>
            </a:r>
          </a:p>
          <a:p>
            <a:r>
              <a:rPr lang="en-GB" dirty="0" smtClean="0"/>
              <a:t>The person wishes to reach the fullest potential and to become all he or she is capable of becoming</a:t>
            </a:r>
          </a:p>
          <a:p>
            <a:r>
              <a:rPr lang="en-GB" dirty="0" smtClean="0"/>
              <a:t>This notion led </a:t>
            </a:r>
            <a:r>
              <a:rPr lang="en-GB" dirty="0" err="1" smtClean="0"/>
              <a:t>maslo´w</a:t>
            </a:r>
            <a:r>
              <a:rPr lang="en-GB" dirty="0" smtClean="0"/>
              <a:t> to study how and why some persons become self-actualized and others do not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needs of persons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 page 82 figure 4-2 the hierarchy of human needs as identified by </a:t>
            </a:r>
            <a:r>
              <a:rPr lang="en-GB" dirty="0" err="1" smtClean="0"/>
              <a:t>maslow</a:t>
            </a:r>
            <a:r>
              <a:rPr lang="en-GB" dirty="0" smtClean="0"/>
              <a:t>, </a:t>
            </a:r>
            <a:r>
              <a:rPr lang="en-GB" dirty="0" err="1" smtClean="0"/>
              <a:t>begginning</a:t>
            </a:r>
            <a:r>
              <a:rPr lang="en-GB" dirty="0" smtClean="0"/>
              <a:t> with the basic physiological needs and progressing to the need for safety and security, the need for love and belonging, the need for self- esteem, and the need of self actualization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relationshipof</a:t>
            </a:r>
            <a:r>
              <a:rPr lang="en-GB" dirty="0" smtClean="0"/>
              <a:t> the environment to health</a:t>
            </a:r>
          </a:p>
          <a:p>
            <a:r>
              <a:rPr lang="en-GB" dirty="0" smtClean="0"/>
              <a:t>Has been recognized by nurses since the time of </a:t>
            </a:r>
            <a:r>
              <a:rPr lang="en-GB" dirty="0" err="1" smtClean="0"/>
              <a:t>Florance</a:t>
            </a:r>
            <a:r>
              <a:rPr lang="en-GB" dirty="0" smtClean="0"/>
              <a:t> </a:t>
            </a:r>
            <a:r>
              <a:rPr lang="en-GB" dirty="0" err="1" smtClean="0"/>
              <a:t>Nighttingale</a:t>
            </a:r>
            <a:endParaRPr lang="en-GB" dirty="0" smtClean="0"/>
          </a:p>
          <a:p>
            <a:r>
              <a:rPr lang="en-GB" dirty="0" smtClean="0"/>
              <a:t>She was the one to emphasize the importance of a healthy environment in the </a:t>
            </a:r>
            <a:r>
              <a:rPr lang="en-GB" dirty="0" err="1" smtClean="0"/>
              <a:t>preention</a:t>
            </a:r>
            <a:r>
              <a:rPr lang="en-GB" dirty="0" smtClean="0"/>
              <a:t> of illness and </a:t>
            </a:r>
            <a:r>
              <a:rPr lang="en-GB" dirty="0" err="1" smtClean="0"/>
              <a:t>maitenance</a:t>
            </a:r>
            <a:r>
              <a:rPr lang="en-GB" dirty="0" smtClean="0"/>
              <a:t> of wellness</a:t>
            </a:r>
          </a:p>
          <a:p>
            <a:r>
              <a:rPr lang="en-GB" dirty="0" smtClean="0"/>
              <a:t>Chronic diseases and pollution have become significant threats to health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Nursing with its emphasis on the care of holistic persons, continues to be </a:t>
            </a:r>
            <a:r>
              <a:rPr lang="en-GB" dirty="0" err="1" smtClean="0"/>
              <a:t>concerened</a:t>
            </a:r>
            <a:r>
              <a:rPr lang="en-GB" dirty="0" smtClean="0"/>
              <a:t> with the phenomena of the human being´s interaction with the environment in clinical practice, research and theory development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concept of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System theory</a:t>
            </a:r>
          </a:p>
          <a:p>
            <a:r>
              <a:rPr lang="en-GB" dirty="0" smtClean="0"/>
              <a:t>Environment has been defined in many ways</a:t>
            </a:r>
          </a:p>
          <a:p>
            <a:r>
              <a:rPr lang="en-GB" dirty="0" smtClean="0"/>
              <a:t>Environment refers to the </a:t>
            </a:r>
            <a:r>
              <a:rPr lang="en-GB" dirty="0" err="1" smtClean="0"/>
              <a:t>social,physical</a:t>
            </a:r>
            <a:r>
              <a:rPr lang="en-GB" dirty="0" smtClean="0"/>
              <a:t> world outside the system , </a:t>
            </a:r>
            <a:r>
              <a:rPr lang="en-GB" dirty="0" err="1" smtClean="0"/>
              <a:t>boindaries</a:t>
            </a:r>
            <a:r>
              <a:rPr lang="en-GB" dirty="0" smtClean="0"/>
              <a:t> or the community in which the system exists</a:t>
            </a:r>
          </a:p>
          <a:p>
            <a:r>
              <a:rPr lang="en-GB" dirty="0" smtClean="0"/>
              <a:t>System theory identifies the concepts  of external and internal environments</a:t>
            </a:r>
          </a:p>
          <a:p>
            <a:r>
              <a:rPr lang="en-GB" dirty="0" smtClean="0"/>
              <a:t>Internal environment includes everything internal to a system´s boundaries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internal environment of a human system includes a variety of subsystems among these are biological, psychological, sociological and spiritual systems</a:t>
            </a:r>
          </a:p>
          <a:p>
            <a:r>
              <a:rPr lang="en-GB" dirty="0" smtClean="0"/>
              <a:t>External- air, climate, </a:t>
            </a:r>
            <a:r>
              <a:rPr lang="en-GB" dirty="0" err="1" smtClean="0"/>
              <a:t>water,buildings</a:t>
            </a:r>
            <a:endParaRPr lang="en-GB" dirty="0" smtClean="0"/>
          </a:p>
          <a:p>
            <a:r>
              <a:rPr lang="en-GB" dirty="0" smtClean="0"/>
              <a:t>The external includes social, cultural, political, economic  systems</a:t>
            </a:r>
          </a:p>
          <a:p>
            <a:r>
              <a:rPr lang="en-GB" dirty="0" smtClean="0"/>
              <a:t>The external environment includes all the stimuli , objects, and people impinging </a:t>
            </a:r>
            <a:r>
              <a:rPr lang="ar-AE" dirty="0" smtClean="0"/>
              <a:t>تؤثر</a:t>
            </a:r>
            <a:r>
              <a:rPr lang="en-GB" dirty="0" smtClean="0"/>
              <a:t>on a person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physical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Air,water,food</a:t>
            </a:r>
            <a:r>
              <a:rPr lang="en-GB" dirty="0" smtClean="0"/>
              <a:t>, furnishings, noise, lighting</a:t>
            </a:r>
          </a:p>
          <a:p>
            <a:endParaRPr lang="en-GB" dirty="0"/>
          </a:p>
          <a:p>
            <a:r>
              <a:rPr lang="en-GB" dirty="0" smtClean="0"/>
              <a:t>Ecology is the study of the relationship between humans and the external environment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Physical environment of the community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Climate: temperature, humidity, precipitation</a:t>
            </a:r>
            <a:r>
              <a:rPr lang="ar-AE" dirty="0" smtClean="0"/>
              <a:t>ترسيب</a:t>
            </a:r>
            <a:r>
              <a:rPr lang="en-GB" dirty="0" smtClean="0"/>
              <a:t>,wind velocity</a:t>
            </a:r>
          </a:p>
          <a:p>
            <a:endParaRPr lang="en-GB" dirty="0" smtClean="0"/>
          </a:p>
          <a:p>
            <a:r>
              <a:rPr lang="en-GB" dirty="0" smtClean="0"/>
              <a:t>Health problem- malaria, encephalitis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Increase incidence of violence behaviour when temperatures are high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person as a system</a:t>
            </a:r>
            <a:br>
              <a:rPr lang="en-GB" dirty="0" smtClean="0"/>
            </a:br>
            <a:r>
              <a:rPr lang="en-GB" dirty="0" smtClean="0"/>
              <a:t> Holism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Holistic and holism : Whole</a:t>
            </a:r>
          </a:p>
          <a:p>
            <a:r>
              <a:rPr lang="en-GB" dirty="0" smtClean="0"/>
              <a:t>Holism is a theory that the universe, and </a:t>
            </a:r>
            <a:r>
              <a:rPr lang="en-GB" dirty="0" err="1" smtClean="0"/>
              <a:t>specialy</a:t>
            </a:r>
            <a:r>
              <a:rPr lang="en-GB" dirty="0" smtClean="0"/>
              <a:t> living nature is seen in </a:t>
            </a:r>
            <a:r>
              <a:rPr lang="en-GB" dirty="0" err="1" smtClean="0"/>
              <a:t>terma</a:t>
            </a:r>
            <a:r>
              <a:rPr lang="en-GB" dirty="0" smtClean="0"/>
              <a:t> of interacting wholes that are more than the mere sum of their parts</a:t>
            </a:r>
          </a:p>
          <a:p>
            <a:r>
              <a:rPr lang="en-GB" dirty="0" smtClean="0"/>
              <a:t>Smuts 1926 indicated that holism is a theory that describes the parts of a person as dependent on each other and coordinated in a systematic fashion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geography of a region is related to the health status of the population residing there</a:t>
            </a:r>
          </a:p>
          <a:p>
            <a:r>
              <a:rPr lang="en-GB" dirty="0" smtClean="0"/>
              <a:t>The physical components of land, sea, and air and the plant and animal life </a:t>
            </a:r>
          </a:p>
          <a:p>
            <a:r>
              <a:rPr lang="en-GB" dirty="0" smtClean="0"/>
              <a:t>Japanese and </a:t>
            </a:r>
            <a:r>
              <a:rPr lang="en-GB" dirty="0"/>
              <a:t>E</a:t>
            </a:r>
            <a:r>
              <a:rPr lang="en-GB" dirty="0" smtClean="0"/>
              <a:t>skimos have a low incidence of cardiac diseases</a:t>
            </a:r>
          </a:p>
          <a:p>
            <a:r>
              <a:rPr lang="en-GB" dirty="0" smtClean="0"/>
              <a:t>Both live in oceanic regions and eat diet rich in seafood. Diet which is rich in fish oil may confer protection against heart disease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Major sources of air pollution are automobile emissions which contains nitrous oxides and industrial smoke discharge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Air pollution can exacerbate symptoms in persons with respiratory diseases and allergies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a major concern of communities</a:t>
            </a:r>
          </a:p>
          <a:p>
            <a:r>
              <a:rPr lang="en-GB" dirty="0" smtClean="0"/>
              <a:t>Responsible for illness related to bacterial contamination </a:t>
            </a:r>
            <a:r>
              <a:rPr lang="en-GB" dirty="0" err="1" smtClean="0"/>
              <a:t>eg</a:t>
            </a:r>
            <a:r>
              <a:rPr lang="en-GB" dirty="0" smtClean="0"/>
              <a:t>. Hepatitis</a:t>
            </a:r>
          </a:p>
          <a:p>
            <a:r>
              <a:rPr lang="en-GB" dirty="0" smtClean="0"/>
              <a:t>Industrial contamination such as mercury may enter the food chain, tainting fish </a:t>
            </a:r>
            <a:r>
              <a:rPr lang="ar-AE" dirty="0" smtClean="0"/>
              <a:t>تلويث الأسماك</a:t>
            </a:r>
          </a:p>
          <a:p>
            <a:pPr>
              <a:buNone/>
            </a:pPr>
            <a:r>
              <a:rPr lang="en-GB" dirty="0" smtClean="0"/>
              <a:t>and causing illness in human who consume them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Soil quality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Radioactive material by products of plastic </a:t>
            </a:r>
            <a:r>
              <a:rPr lang="en-GB" dirty="0" err="1" smtClean="0"/>
              <a:t>manufacturing,or</a:t>
            </a:r>
            <a:r>
              <a:rPr lang="en-GB" dirty="0" smtClean="0"/>
              <a:t> pesticides have been implicated in increased incidence of birth defects, </a:t>
            </a:r>
            <a:r>
              <a:rPr lang="en-GB" dirty="0" err="1" smtClean="0"/>
              <a:t>misscaiage</a:t>
            </a:r>
            <a:r>
              <a:rPr lang="en-GB" dirty="0" smtClean="0"/>
              <a:t> and cancer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Food purity</a:t>
            </a:r>
            <a:r>
              <a:rPr lang="ar-AE" dirty="0" smtClean="0"/>
              <a:t>الغذاء النقاء</a:t>
            </a:r>
            <a:br>
              <a:rPr lang="ar-AE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When pesticides are inappropriately used in a </a:t>
            </a:r>
            <a:r>
              <a:rPr lang="en-GB" dirty="0" err="1" smtClean="0"/>
              <a:t>griculture</a:t>
            </a:r>
            <a:endParaRPr lang="en-GB" dirty="0" smtClean="0"/>
          </a:p>
          <a:p>
            <a:r>
              <a:rPr lang="en-GB" dirty="0" smtClean="0"/>
              <a:t>When animal ingest contaminated water</a:t>
            </a:r>
          </a:p>
          <a:p>
            <a:endParaRPr lang="en-GB" dirty="0"/>
          </a:p>
          <a:p>
            <a:r>
              <a:rPr lang="en-GB" dirty="0" smtClean="0"/>
              <a:t>Food can be contaminated by bacteria, </a:t>
            </a:r>
          </a:p>
          <a:p>
            <a:endParaRPr lang="en-GB" dirty="0" smtClean="0"/>
          </a:p>
          <a:p>
            <a:r>
              <a:rPr lang="en-GB" dirty="0" err="1" smtClean="0"/>
              <a:t>Sallmonella</a:t>
            </a:r>
            <a:r>
              <a:rPr lang="en-GB" dirty="0" smtClean="0"/>
              <a:t>, </a:t>
            </a:r>
            <a:r>
              <a:rPr lang="en-GB" dirty="0" err="1" smtClean="0"/>
              <a:t>staphylococcusand</a:t>
            </a:r>
            <a:r>
              <a:rPr lang="en-GB" dirty="0" smtClean="0"/>
              <a:t> </a:t>
            </a:r>
            <a:r>
              <a:rPr lang="en-GB" dirty="0" err="1" smtClean="0"/>
              <a:t>shigella</a:t>
            </a:r>
            <a:r>
              <a:rPr lang="en-GB" dirty="0" smtClean="0"/>
              <a:t> are common culprits in illness caused by ingesting contaminated food</a:t>
            </a:r>
          </a:p>
          <a:p>
            <a:r>
              <a:rPr lang="en-GB" dirty="0" smtClean="0"/>
              <a:t>Clostridium </a:t>
            </a:r>
            <a:r>
              <a:rPr lang="en-GB" dirty="0" err="1" smtClean="0"/>
              <a:t>botulinum</a:t>
            </a:r>
            <a:r>
              <a:rPr lang="en-GB" dirty="0" smtClean="0"/>
              <a:t> is a microorganism that produces a deadly toxin- canned food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Nursing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Community health nurses are involved in identifying or intervening with environmental caused health problems</a:t>
            </a:r>
          </a:p>
          <a:p>
            <a:r>
              <a:rPr lang="en-GB" dirty="0" smtClean="0"/>
              <a:t>Epidemiology is the study of the incidence , distribution and control of disease in a human population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immediate physical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most important for health status are the home and work environment and for the ill individual the hospital</a:t>
            </a:r>
          </a:p>
          <a:p>
            <a:r>
              <a:rPr lang="en-GB" dirty="0" smtClean="0"/>
              <a:t>Safety factors: Accidents</a:t>
            </a:r>
          </a:p>
          <a:p>
            <a:r>
              <a:rPr lang="en-GB" dirty="0" err="1" smtClean="0"/>
              <a:t>Injuries:mechanical</a:t>
            </a:r>
            <a:r>
              <a:rPr lang="en-GB" dirty="0" smtClean="0"/>
              <a:t>, thermal, electrical, radiation and </a:t>
            </a:r>
            <a:r>
              <a:rPr lang="en-GB" dirty="0" err="1" smtClean="0"/>
              <a:t>chemicalinjuries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Mechanical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Falls: poor eyesight, dizziness, confusion, weakness- specially elderly</a:t>
            </a:r>
          </a:p>
          <a:p>
            <a:r>
              <a:rPr lang="en-GB" dirty="0" smtClean="0"/>
              <a:t>Physical hazard: water on the floors, loose rugs</a:t>
            </a:r>
          </a:p>
          <a:p>
            <a:r>
              <a:rPr lang="en-GB" dirty="0" smtClean="0"/>
              <a:t>Mechanical injury in the workplace-lacerations, </a:t>
            </a:r>
            <a:r>
              <a:rPr lang="en-GB" dirty="0" err="1" smtClean="0"/>
              <a:t>bacj</a:t>
            </a:r>
            <a:r>
              <a:rPr lang="en-GB" dirty="0" smtClean="0"/>
              <a:t> injury, eye trauma</a:t>
            </a:r>
          </a:p>
          <a:p>
            <a:r>
              <a:rPr lang="en-GB" dirty="0" smtClean="0"/>
              <a:t>Motor vehicle accidents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Thermal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Burns are common source of injury</a:t>
            </a:r>
          </a:p>
          <a:p>
            <a:r>
              <a:rPr lang="en-GB" dirty="0" smtClean="0"/>
              <a:t>In hospital- heating pas</a:t>
            </a:r>
          </a:p>
          <a:p>
            <a:r>
              <a:rPr lang="en-GB" dirty="0" smtClean="0"/>
              <a:t>Home- scalding liquid</a:t>
            </a:r>
          </a:p>
          <a:p>
            <a:r>
              <a:rPr lang="en-GB" dirty="0" smtClean="0"/>
              <a:t>Children and elderly are the age groups at high risk for injury from burns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Electrical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EEG , mechanical ventilators, defibrillators some of electrical devices which are used in </a:t>
            </a:r>
            <a:r>
              <a:rPr lang="en-GB" dirty="0" err="1" smtClean="0"/>
              <a:t>patientcare</a:t>
            </a:r>
            <a:endParaRPr lang="en-GB" dirty="0" smtClean="0"/>
          </a:p>
          <a:p>
            <a:r>
              <a:rPr lang="en-GB" dirty="0" smtClean="0"/>
              <a:t>Home-hair dryers being used while bathing</a:t>
            </a:r>
          </a:p>
          <a:p>
            <a:r>
              <a:rPr lang="en-GB" dirty="0" smtClean="0"/>
              <a:t>Uncovered electrical outlets can be </a:t>
            </a:r>
            <a:r>
              <a:rPr lang="en-GB" dirty="0" err="1" smtClean="0"/>
              <a:t>hazardas</a:t>
            </a:r>
            <a:r>
              <a:rPr lang="en-GB" dirty="0" smtClean="0"/>
              <a:t> to toddlers who may try to insert fingers, </a:t>
            </a:r>
            <a:r>
              <a:rPr lang="en-GB" dirty="0" err="1" smtClean="0"/>
              <a:t>keys,pencils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Studying one part of a person indicates the need to consider how that part interrelates with all other parts of the person</a:t>
            </a:r>
          </a:p>
          <a:p>
            <a:endParaRPr lang="en-GB" dirty="0"/>
          </a:p>
          <a:p>
            <a:r>
              <a:rPr lang="en-GB" dirty="0" smtClean="0"/>
              <a:t>An appreciation for the part as a whole suggests the purpose and function of each individual pert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interalation</a:t>
            </a:r>
            <a:r>
              <a:rPr lang="en-GB" dirty="0" smtClean="0"/>
              <a:t> further increases the complexity of each of us as a unique individuals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adiation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X rays</a:t>
            </a:r>
          </a:p>
          <a:p>
            <a:r>
              <a:rPr lang="en-GB" dirty="0" smtClean="0"/>
              <a:t>Radioactive cobalt is used in the treatment of cancer-may be hazard to all who are exposed to it</a:t>
            </a:r>
          </a:p>
          <a:p>
            <a:r>
              <a:rPr lang="en-GB" dirty="0" smtClean="0"/>
              <a:t>Home-electronic device as microwave ovens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hazard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Medication, </a:t>
            </a:r>
            <a:r>
              <a:rPr lang="en-GB" dirty="0" err="1" smtClean="0"/>
              <a:t>anesthetic</a:t>
            </a:r>
            <a:r>
              <a:rPr lang="en-GB" dirty="0" smtClean="0"/>
              <a:t> gases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Home- cleaning agents are hazard for children, paint supply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Infection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Nosocomial</a:t>
            </a:r>
            <a:r>
              <a:rPr lang="en-GB" dirty="0" smtClean="0"/>
              <a:t> infection- those acquired in the hospital can add much time and expense to </a:t>
            </a:r>
            <a:r>
              <a:rPr lang="en-GB" dirty="0" err="1" smtClean="0"/>
              <a:t>aperson´s</a:t>
            </a:r>
            <a:r>
              <a:rPr lang="en-GB" dirty="0" smtClean="0"/>
              <a:t> hospital stay</a:t>
            </a:r>
          </a:p>
          <a:p>
            <a:r>
              <a:rPr lang="en-GB" dirty="0" smtClean="0"/>
              <a:t>For infection to develop, the following components must exist-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significan</a:t>
            </a:r>
            <a:r>
              <a:rPr lang="en-GB" dirty="0" smtClean="0"/>
              <a:t> numbers of microorganisms entering the host</a:t>
            </a:r>
          </a:p>
          <a:p>
            <a:r>
              <a:rPr lang="en-GB" dirty="0" smtClean="0"/>
              <a:t>A virulent microorganism- one that is </a:t>
            </a:r>
            <a:r>
              <a:rPr lang="en-GB" dirty="0" err="1" smtClean="0"/>
              <a:t>efecient</a:t>
            </a:r>
            <a:r>
              <a:rPr lang="en-GB" dirty="0" smtClean="0"/>
              <a:t> at causing disease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susceptable</a:t>
            </a:r>
            <a:r>
              <a:rPr lang="en-GB" dirty="0" smtClean="0"/>
              <a:t> host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Hospitals house many pathogenic- infection causing microorganism</a:t>
            </a:r>
          </a:p>
          <a:p>
            <a:r>
              <a:rPr lang="en-GB" dirty="0" smtClean="0"/>
              <a:t>Hospitals persons have increased </a:t>
            </a:r>
            <a:r>
              <a:rPr lang="en-GB" dirty="0" err="1" smtClean="0"/>
              <a:t>susceptability</a:t>
            </a:r>
            <a:r>
              <a:rPr lang="en-GB" dirty="0" smtClean="0"/>
              <a:t> to infection because </a:t>
            </a:r>
            <a:r>
              <a:rPr lang="en-GB" dirty="0" err="1" smtClean="0"/>
              <a:t>because</a:t>
            </a:r>
            <a:r>
              <a:rPr lang="en-GB" dirty="0" smtClean="0"/>
              <a:t> of weakened natural defences such as breaks in the skin and decreased immune system</a:t>
            </a:r>
          </a:p>
          <a:p>
            <a:r>
              <a:rPr lang="en-GB" dirty="0" smtClean="0"/>
              <a:t>Prevention of infection requires knowledge of principles of asepsis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Asepsis means freedom </a:t>
            </a:r>
            <a:r>
              <a:rPr lang="en-GB" dirty="0" err="1" smtClean="0"/>
              <a:t>frominfectious</a:t>
            </a:r>
            <a:r>
              <a:rPr lang="en-GB" dirty="0" smtClean="0"/>
              <a:t> agents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One of the </a:t>
            </a:r>
            <a:r>
              <a:rPr lang="en-GB" dirty="0" err="1" smtClean="0"/>
              <a:t>mosteffective</a:t>
            </a:r>
            <a:r>
              <a:rPr lang="en-GB" dirty="0" smtClean="0"/>
              <a:t> technique in asepsis is </a:t>
            </a:r>
            <a:r>
              <a:rPr lang="en-GB" dirty="0" err="1" smtClean="0"/>
              <a:t>handwashing</a:t>
            </a:r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Culture affects how we define health, how illness is </a:t>
            </a:r>
            <a:r>
              <a:rPr lang="en-GB" dirty="0" err="1" smtClean="0"/>
              <a:t>manefisted</a:t>
            </a:r>
            <a:r>
              <a:rPr lang="ar-AE" dirty="0" smtClean="0"/>
              <a:t> يتجلى</a:t>
            </a:r>
            <a:r>
              <a:rPr lang="en-GB" dirty="0" smtClean="0"/>
              <a:t>and the way in which we deal with health problems</a:t>
            </a:r>
          </a:p>
          <a:p>
            <a:endParaRPr lang="ar-AE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Ethnic and racial identity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Ethnicity- as a group´s affiliation </a:t>
            </a:r>
            <a:r>
              <a:rPr lang="ar-AE" dirty="0" smtClean="0"/>
              <a:t>الانتماء</a:t>
            </a:r>
          </a:p>
          <a:p>
            <a:pPr>
              <a:buNone/>
            </a:pPr>
            <a:r>
              <a:rPr lang="en-GB" dirty="0" smtClean="0"/>
              <a:t>Due to shared linguistic, racial, religious and cultural background</a:t>
            </a: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person´s ethnicity can be identified by any of the following-</a:t>
            </a:r>
          </a:p>
          <a:p>
            <a:r>
              <a:rPr lang="en-GB" dirty="0" smtClean="0"/>
              <a:t>Language and communication process- </a:t>
            </a:r>
            <a:r>
              <a:rPr lang="en-GB" dirty="0" err="1" smtClean="0"/>
              <a:t>spanish</a:t>
            </a:r>
            <a:endParaRPr lang="en-GB" dirty="0" smtClean="0"/>
          </a:p>
          <a:p>
            <a:r>
              <a:rPr lang="en-GB" dirty="0" smtClean="0"/>
              <a:t>Racial background-</a:t>
            </a:r>
            <a:r>
              <a:rPr lang="en-GB" dirty="0" err="1" smtClean="0"/>
              <a:t>black,white</a:t>
            </a:r>
            <a:endParaRPr lang="en-GB" dirty="0" smtClean="0"/>
          </a:p>
          <a:p>
            <a:r>
              <a:rPr lang="en-GB" dirty="0" smtClean="0"/>
              <a:t>Cultural background- art, </a:t>
            </a:r>
            <a:r>
              <a:rPr lang="en-GB" dirty="0" err="1" smtClean="0"/>
              <a:t>customs,laws,morals</a:t>
            </a:r>
            <a:endParaRPr lang="en-GB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Nursing approaches to cultural differences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need of nurses ´awareness of cultural pattern has been emphasized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Knowledgeable nurses can greatly assist clients who are struggling with differences between their own cultural norms and those of the health care system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Nurses also need to develop an </a:t>
            </a:r>
            <a:r>
              <a:rPr lang="en-GB" dirty="0" err="1" smtClean="0"/>
              <a:t>openess</a:t>
            </a:r>
            <a:r>
              <a:rPr lang="en-GB" dirty="0" smtClean="0"/>
              <a:t> to beliefs and behaviours that differ </a:t>
            </a:r>
            <a:r>
              <a:rPr lang="en-GB" smtClean="0"/>
              <a:t>from theirs</a:t>
            </a:r>
            <a:endParaRPr lang="en-GB" dirty="0" smtClean="0"/>
          </a:p>
          <a:p>
            <a:r>
              <a:rPr lang="en-GB" dirty="0" smtClean="0"/>
              <a:t>For nursing students, flexibility, open mindedness, willingness to learn, and ability to establish trust are all important attribute when caring for clients from different cultural group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Representation of the holistic person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subsystems represent interacting wholes that are greater than the sum of the parts</a:t>
            </a:r>
          </a:p>
          <a:p>
            <a:r>
              <a:rPr lang="en-GB" dirty="0" smtClean="0"/>
              <a:t>The broken lines between the subsystems indicate the passage of energy among the subsystems</a:t>
            </a:r>
          </a:p>
          <a:p>
            <a:r>
              <a:rPr lang="en-GB" dirty="0" smtClean="0"/>
              <a:t>Inherent throughout the whole are the genetic base and spiritual drive that make all persons unique</a:t>
            </a:r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system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human being is an open system</a:t>
            </a:r>
          </a:p>
          <a:p>
            <a:endParaRPr lang="en-GB" dirty="0" smtClean="0"/>
          </a:p>
          <a:p>
            <a:r>
              <a:rPr lang="en-GB" dirty="0" smtClean="0"/>
              <a:t>System is an organized unit with a set of components that mutually react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system acts as a whole, the </a:t>
            </a:r>
            <a:r>
              <a:rPr lang="en-GB" dirty="0" err="1" smtClean="0"/>
              <a:t>dysfucnction</a:t>
            </a:r>
            <a:r>
              <a:rPr lang="en-GB" dirty="0" smtClean="0"/>
              <a:t> of a part causes a system disturbance rather than the loss </a:t>
            </a:r>
            <a:r>
              <a:rPr lang="en-GB" dirty="0" err="1" smtClean="0"/>
              <a:t>iof</a:t>
            </a:r>
            <a:r>
              <a:rPr lang="en-GB" dirty="0" smtClean="0"/>
              <a:t> a single function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system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example the public school system is made up of thousands of smaller systems that can be called subsystem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Subsystem has the same characteristics as a system but is considered a pert of the larger system as well.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system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Describing the interplay of many systems</a:t>
            </a:r>
          </a:p>
          <a:p>
            <a:r>
              <a:rPr lang="en-GB" dirty="0" smtClean="0"/>
              <a:t>Ludwig von </a:t>
            </a:r>
            <a:r>
              <a:rPr lang="en-GB" dirty="0" err="1" smtClean="0"/>
              <a:t>bertalanffy</a:t>
            </a:r>
            <a:r>
              <a:rPr lang="en-GB" dirty="0" smtClean="0"/>
              <a:t> 1950 proposed general system theory then consists of the scientific exploration of wholes and wholeness</a:t>
            </a:r>
            <a:r>
              <a:rPr lang="ar-AE" dirty="0" smtClean="0"/>
              <a:t> استكشاف أجمعين والكمال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interdisciplinary nature of concepts, models and principles applying to systems provides a possible approach toward the unification of science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system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Klir</a:t>
            </a:r>
            <a:r>
              <a:rPr lang="en-GB" dirty="0" smtClean="0"/>
              <a:t> suggested the following definition</a:t>
            </a:r>
          </a:p>
          <a:p>
            <a:r>
              <a:rPr lang="en-GB" dirty="0" smtClean="0"/>
              <a:t>General system theory in the broadest sense refers to a collection of general concepts, principles, tools, problems, methods and techniques associated with systems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and close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system can exchange matter, energy and information with its environment</a:t>
            </a:r>
          </a:p>
          <a:p>
            <a:r>
              <a:rPr lang="en-GB" dirty="0" smtClean="0"/>
              <a:t>The environment is as all factors that affect the system and also all factors  that are affected by the system</a:t>
            </a:r>
          </a:p>
          <a:p>
            <a:r>
              <a:rPr lang="en-GB" dirty="0" smtClean="0"/>
              <a:t>The open system is one that can exchange matter, energy, and information with its environment, a closed system cannot</a:t>
            </a:r>
          </a:p>
          <a:p>
            <a:r>
              <a:rPr lang="en-GB" dirty="0" smtClean="0"/>
              <a:t>Nearly all systems contain subsystems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1590</Words>
  <Application>Microsoft Office PowerPoint</Application>
  <PresentationFormat>On-screen Show (4:3)</PresentationFormat>
  <Paragraphs>166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Person</vt:lpstr>
      <vt:lpstr>The person as a system  Holism </vt:lpstr>
      <vt:lpstr>Slide 3</vt:lpstr>
      <vt:lpstr>Representation of the holistic person</vt:lpstr>
      <vt:lpstr>General system theory</vt:lpstr>
      <vt:lpstr>General system theory</vt:lpstr>
      <vt:lpstr>General system theory</vt:lpstr>
      <vt:lpstr>General system theory</vt:lpstr>
      <vt:lpstr>Open and close system</vt:lpstr>
      <vt:lpstr>Slide 10</vt:lpstr>
      <vt:lpstr>System theory applied to person</vt:lpstr>
      <vt:lpstr>Basic needs of persons</vt:lpstr>
      <vt:lpstr>Basic needs of persons</vt:lpstr>
      <vt:lpstr>Environment</vt:lpstr>
      <vt:lpstr>Slide 15</vt:lpstr>
      <vt:lpstr>The concept of environment</vt:lpstr>
      <vt:lpstr>Slide 17</vt:lpstr>
      <vt:lpstr>The physical environment</vt:lpstr>
      <vt:lpstr>Physical environment of the community</vt:lpstr>
      <vt:lpstr>Geography</vt:lpstr>
      <vt:lpstr>Air Quality</vt:lpstr>
      <vt:lpstr>Water quality</vt:lpstr>
      <vt:lpstr>Soil quality</vt:lpstr>
      <vt:lpstr>Food purityالغذاء النقاء </vt:lpstr>
      <vt:lpstr>Nursing implications</vt:lpstr>
      <vt:lpstr>The immediate physical environment</vt:lpstr>
      <vt:lpstr>Mechanical injury</vt:lpstr>
      <vt:lpstr>Thermal injury</vt:lpstr>
      <vt:lpstr>Electrical injury</vt:lpstr>
      <vt:lpstr>Radiation</vt:lpstr>
      <vt:lpstr>Chemical hazard</vt:lpstr>
      <vt:lpstr>Infection control</vt:lpstr>
      <vt:lpstr>Slide 33</vt:lpstr>
      <vt:lpstr>Slide 34</vt:lpstr>
      <vt:lpstr>Cultural environment</vt:lpstr>
      <vt:lpstr>Cultural variables</vt:lpstr>
      <vt:lpstr>Slide 37</vt:lpstr>
      <vt:lpstr>Nursing approaches to cultural differences</vt:lpstr>
      <vt:lpstr>Slide 39</vt:lpstr>
      <vt:lpstr>Slide 40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</dc:title>
  <dc:creator>Dr.Aidah</dc:creator>
  <cp:lastModifiedBy>Dr.Aidah</cp:lastModifiedBy>
  <cp:revision>9</cp:revision>
  <dcterms:created xsi:type="dcterms:W3CDTF">2011-11-20T01:04:32Z</dcterms:created>
  <dcterms:modified xsi:type="dcterms:W3CDTF">2011-11-20T04:07:42Z</dcterms:modified>
</cp:coreProperties>
</file>