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21"/>
  </p:notesMasterIdLst>
  <p:handoutMasterIdLst>
    <p:handoutMasterId r:id="rId22"/>
  </p:handoutMasterIdLst>
  <p:sldIdLst>
    <p:sldId id="257" r:id="rId5"/>
    <p:sldId id="258" r:id="rId6"/>
    <p:sldId id="271" r:id="rId7"/>
    <p:sldId id="259" r:id="rId8"/>
    <p:sldId id="269" r:id="rId9"/>
    <p:sldId id="260" r:id="rId10"/>
    <p:sldId id="275" r:id="rId11"/>
    <p:sldId id="273" r:id="rId12"/>
    <p:sldId id="276" r:id="rId13"/>
    <p:sldId id="270" r:id="rId14"/>
    <p:sldId id="272" r:id="rId15"/>
    <p:sldId id="267" r:id="rId16"/>
    <p:sldId id="274" r:id="rId17"/>
    <p:sldId id="261" r:id="rId18"/>
    <p:sldId id="277" r:id="rId19"/>
    <p:sldId id="266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FFCC"/>
    <a:srgbClr val="0000CC"/>
    <a:srgbClr val="006699"/>
    <a:srgbClr val="003399"/>
    <a:srgbClr val="000099"/>
    <a:srgbClr val="000066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3" autoAdjust="0"/>
    <p:restoredTop sz="92293" autoAdjust="0"/>
  </p:normalViewPr>
  <p:slideViewPr>
    <p:cSldViewPr snapToGrid="0">
      <p:cViewPr varScale="1">
        <p:scale>
          <a:sx n="83" d="100"/>
          <a:sy n="83" d="100"/>
        </p:scale>
        <p:origin x="137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AEAED-6DFA-44BE-ADAA-3EB0A78D14F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81631-2C5C-44BE-9308-7A4FB27E71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82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758D-CB56-4C7B-82A8-C2396436FD91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4806F-8802-4153-A67D-D6583403A2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9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SEEC,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806F-8802-4153-A67D-D6583403A224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10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09928" y="6356350"/>
            <a:ext cx="1330926" cy="365125"/>
          </a:xfrm>
        </p:spPr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2547" y="6356350"/>
            <a:ext cx="41148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4156" y="6356350"/>
            <a:ext cx="1165980" cy="365125"/>
          </a:xfrm>
        </p:spPr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Text logo that says 2014 THE AWARDS AWARD WINNER THE Entrepreneurial University of the Year" title="THE Entrepreneurial University of the Year award logo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09920"/>
            <a:ext cx="140017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531" y="5910349"/>
            <a:ext cx="2535382" cy="8111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709" y="6033262"/>
            <a:ext cx="2255520" cy="64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5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1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38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6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41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6778"/>
            <a:ext cx="10515600" cy="8288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58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8542"/>
            <a:ext cx="10515600" cy="7598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54659"/>
            <a:ext cx="5157787" cy="7504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54659"/>
            <a:ext cx="5183188" cy="7504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68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68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94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72064"/>
            <a:ext cx="10514012" cy="10853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72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10514012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2057399"/>
            <a:ext cx="6172200" cy="38036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86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9242" y="1242028"/>
            <a:ext cx="10214557" cy="962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9242" y="2339246"/>
            <a:ext cx="10214557" cy="3656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29904" y="6356350"/>
            <a:ext cx="24514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E890D-B0A2-4DD6-9D42-857405BD751E}" type="datetimeFigureOut">
              <a:rPr lang="en-GB" smtClean="0"/>
              <a:t>21/09/2017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5621-A25D-4A13-8CCD-BA9CB3FA6369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nglia_Ruskin_Logo_RGB.png" title="Anglia Ruskin Logo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26" y="285826"/>
            <a:ext cx="2045208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34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Health 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Dr. Russell Kabir </a:t>
            </a:r>
          </a:p>
          <a:p>
            <a:r>
              <a:rPr lang="en-US" dirty="0"/>
              <a:t>Department of Medical Science and Public Health</a:t>
            </a:r>
          </a:p>
          <a:p>
            <a:r>
              <a:rPr lang="en-US" dirty="0"/>
              <a:t>Anglia Ruskin University</a:t>
            </a:r>
          </a:p>
          <a:p>
            <a:r>
              <a:rPr lang="en-US" dirty="0"/>
              <a:t>Email: russell.kabir@anglia.ac.uk</a:t>
            </a:r>
          </a:p>
        </p:txBody>
      </p:sp>
    </p:spTree>
    <p:extLst>
      <p:ext uri="{BB962C8B-B14F-4D97-AF65-F5344CB8AC3E}">
        <p14:creationId xmlns:p14="http://schemas.microsoft.com/office/powerpoint/2010/main" val="42295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Probable module content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Principles of Health Economics</a:t>
            </a:r>
          </a:p>
          <a:p>
            <a:pPr marL="0" indent="0" algn="just">
              <a:buNone/>
            </a:pPr>
            <a:r>
              <a:rPr lang="en-US" sz="3200" i="1" dirty="0"/>
              <a:t>What is health economics, choice under scarcity, opportunity cost, demand and supply analysis, markets and efficiency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Economic Evaluation</a:t>
            </a:r>
          </a:p>
          <a:p>
            <a:pPr marL="0" indent="0" algn="just">
              <a:buNone/>
            </a:pPr>
            <a:r>
              <a:rPr lang="en-US" sz="3200" i="1" dirty="0"/>
              <a:t>Economic evaluation, cost measurement, outcome measurement</a:t>
            </a:r>
          </a:p>
          <a:p>
            <a:pPr marL="0" indent="0" algn="just">
              <a:buNone/>
            </a:pPr>
            <a:endParaRPr lang="en-US" sz="3200" i="1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68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Probable module content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Measuring and Valuing Health Outcomes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Economic Evaluation in Decision Making Process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Health care labor market, health insurance and health care financing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Demand and supply of health care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3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Teaching Strategies 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en-US" dirty="0"/>
              <a:t>Lecture based?</a:t>
            </a:r>
          </a:p>
          <a:p>
            <a:pPr marL="0" indent="0">
              <a:buNone/>
            </a:pPr>
            <a:r>
              <a:rPr lang="en-US" dirty="0"/>
              <a:t>Any practical sessions?</a:t>
            </a:r>
          </a:p>
          <a:p>
            <a:pPr marL="0" indent="0">
              <a:buNone/>
            </a:pPr>
            <a:r>
              <a:rPr lang="en-US" dirty="0"/>
              <a:t>Guest speakers?</a:t>
            </a:r>
          </a:p>
          <a:p>
            <a:pPr marL="0" indent="0">
              <a:buNone/>
            </a:pPr>
            <a:r>
              <a:rPr lang="en-US" dirty="0"/>
              <a:t>Team based learning?</a:t>
            </a:r>
          </a:p>
          <a:p>
            <a:pPr marL="0" indent="0">
              <a:buNone/>
            </a:pPr>
            <a:r>
              <a:rPr lang="en-US" dirty="0"/>
              <a:t>Visit to a workplace?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98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Discussion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/>
              <a:t>What can be done to increase students engagement in the classroom?</a:t>
            </a:r>
          </a:p>
        </p:txBody>
      </p:sp>
    </p:spTree>
    <p:extLst>
      <p:ext uri="{BB962C8B-B14F-4D97-AF65-F5344CB8AC3E}">
        <p14:creationId xmlns:p14="http://schemas.microsoft.com/office/powerpoint/2010/main" val="200184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Assessment Methods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en-US" dirty="0"/>
              <a:t>What are the assessment methods selected for this module?</a:t>
            </a:r>
          </a:p>
          <a:p>
            <a:pPr marL="0" indent="0">
              <a:buNone/>
            </a:pPr>
            <a:r>
              <a:rPr lang="en-US" dirty="0"/>
              <a:t>and why?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899" y="3618166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10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674" y="2375884"/>
            <a:ext cx="10214557" cy="962281"/>
          </a:xfrm>
        </p:spPr>
        <p:txBody>
          <a:bodyPr/>
          <a:lstStyle/>
          <a:p>
            <a:r>
              <a:rPr lang="en-GB" dirty="0"/>
              <a:t>Online Learning Resources</a:t>
            </a:r>
          </a:p>
        </p:txBody>
      </p:sp>
    </p:spTree>
    <p:extLst>
      <p:ext uri="{BB962C8B-B14F-4D97-AF65-F5344CB8AC3E}">
        <p14:creationId xmlns:p14="http://schemas.microsoft.com/office/powerpoint/2010/main" val="3234261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5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Aim(s) of the session: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Introduce health economics module for Public Health Management Program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Evaluate the learning outcomes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Discuss the course outline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Discuss the teaching methods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Explore the assessment strategies</a:t>
            </a:r>
          </a:p>
        </p:txBody>
      </p:sp>
    </p:spTree>
    <p:extLst>
      <p:ext uri="{BB962C8B-B14F-4D97-AF65-F5344CB8AC3E}">
        <p14:creationId xmlns:p14="http://schemas.microsoft.com/office/powerpoint/2010/main" val="15019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students need to study health economics?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1" y="3631692"/>
            <a:ext cx="2813494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Things to consider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Local context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Global context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Employability skills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891" y="3938778"/>
            <a:ext cx="30670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0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Outcomes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 algn="just">
              <a:buNone/>
            </a:pPr>
            <a:r>
              <a:rPr lang="en-US" dirty="0"/>
              <a:t>What are the learning outcomes and what they are assessing?</a:t>
            </a:r>
          </a:p>
        </p:txBody>
      </p:sp>
    </p:spTree>
    <p:extLst>
      <p:ext uri="{BB962C8B-B14F-4D97-AF65-F5344CB8AC3E}">
        <p14:creationId xmlns:p14="http://schemas.microsoft.com/office/powerpoint/2010/main" val="30915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 on LOs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[Insert here]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[Insert here]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[Insert here]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[Insert here]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How do you assess that student have understood the module learning outcomes?</a:t>
            </a:r>
          </a:p>
        </p:txBody>
      </p:sp>
    </p:spTree>
    <p:extLst>
      <p:ext uri="{BB962C8B-B14F-4D97-AF65-F5344CB8AC3E}">
        <p14:creationId xmlns:p14="http://schemas.microsoft.com/office/powerpoint/2010/main" val="42844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739" y="254477"/>
            <a:ext cx="6962342" cy="723932"/>
          </a:xfrm>
        </p:spPr>
        <p:txBody>
          <a:bodyPr>
            <a:normAutofit/>
          </a:bodyPr>
          <a:lstStyle/>
          <a:p>
            <a:r>
              <a:rPr lang="en-GB" sz="3600" dirty="0"/>
              <a:t>Postgraduate level descriptors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1124712"/>
            <a:ext cx="10853927" cy="56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5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Questions on LO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265" y="2571178"/>
            <a:ext cx="64865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60250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Accessible Template.potx" id="{BC590B39-EA58-4F3C-86A2-DCACEEA25C41}" vid="{234D5885-8FF8-4C51-A431-832F7CB851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0469BE8E1F0541862461309699C017" ma:contentTypeVersion="1" ma:contentTypeDescription="Create a new document." ma:contentTypeScope="" ma:versionID="0031460bc46cae670431b6d0e51ee42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23ecbb62f0a4183bfdd6430d5768dd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536E43-9331-4302-9F02-C14EADC53A0D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160D01-56E4-48C7-A953-DDFACA48B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A1A954-5640-42F3-B8E3-2F56B6E8B2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 Accessible Template</Template>
  <TotalTime>1265</TotalTime>
  <Words>250</Words>
  <Application>Microsoft Macintosh PowerPoint</Application>
  <PresentationFormat>Widescreen</PresentationFormat>
  <Paragraphs>53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2_Custom Design</vt:lpstr>
      <vt:lpstr>Health Economics</vt:lpstr>
      <vt:lpstr>Aim(s) of the session:</vt:lpstr>
      <vt:lpstr>Discussion</vt:lpstr>
      <vt:lpstr>Things to consider</vt:lpstr>
      <vt:lpstr>Learning Outcomes</vt:lpstr>
      <vt:lpstr>Discussion on LOs</vt:lpstr>
      <vt:lpstr>Activity</vt:lpstr>
      <vt:lpstr>Postgraduate level descriptors</vt:lpstr>
      <vt:lpstr>Questions on LO</vt:lpstr>
      <vt:lpstr>Probable module content</vt:lpstr>
      <vt:lpstr>Probable module content</vt:lpstr>
      <vt:lpstr>Teaching Strategies </vt:lpstr>
      <vt:lpstr>Discussion</vt:lpstr>
      <vt:lpstr>Assessment Methods</vt:lpstr>
      <vt:lpstr>Online Learning Resources</vt:lpstr>
      <vt:lpstr>Thank you</vt:lpstr>
    </vt:vector>
  </TitlesOfParts>
  <Company>Anglia Ruskin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of HSCE: Assessment and marking workshop</dc:title>
  <dc:creator>Morris, Erica</dc:creator>
  <cp:lastModifiedBy>Russell Kabir</cp:lastModifiedBy>
  <cp:revision>98</cp:revision>
  <cp:lastPrinted>2015-11-24T16:34:41Z</cp:lastPrinted>
  <dcterms:created xsi:type="dcterms:W3CDTF">2015-11-24T11:46:13Z</dcterms:created>
  <dcterms:modified xsi:type="dcterms:W3CDTF">2017-09-21T08:54:13Z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0x0101006B0469BE8E1F0541862461309699C017</vt:lpwstr>
  </property>
</Properties>
</file>