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78" r:id="rId12"/>
    <p:sldId id="267" r:id="rId13"/>
    <p:sldId id="275" r:id="rId14"/>
    <p:sldId id="268" r:id="rId15"/>
    <p:sldId id="276" r:id="rId16"/>
    <p:sldId id="277" r:id="rId17"/>
    <p:sldId id="269" r:id="rId18"/>
    <p:sldId id="270" r:id="rId19"/>
    <p:sldId id="271" r:id="rId20"/>
    <p:sldId id="272" r:id="rId21"/>
    <p:sldId id="273" r:id="rId22"/>
    <p:sldId id="274" r:id="rId23"/>
    <p:sldId id="279" r:id="rId24"/>
    <p:sldId id="280" r:id="rId25"/>
    <p:sldId id="281" r:id="rId26"/>
    <p:sldId id="282" r:id="rId27"/>
    <p:sldId id="285" r:id="rId28"/>
    <p:sldId id="283" r:id="rId29"/>
    <p:sldId id="284" r:id="rId30"/>
    <p:sldId id="286" r:id="rId31"/>
    <p:sldId id="287" r:id="rId32"/>
    <p:sldId id="288" r:id="rId33"/>
    <p:sldId id="256" r:id="rId34"/>
    <p:sldId id="335" r:id="rId35"/>
    <p:sldId id="289" r:id="rId36"/>
    <p:sldId id="290" r:id="rId37"/>
    <p:sldId id="333" r:id="rId38"/>
    <p:sldId id="334" r:id="rId39"/>
    <p:sldId id="336" r:id="rId40"/>
    <p:sldId id="291" r:id="rId41"/>
    <p:sldId id="330" r:id="rId42"/>
    <p:sldId id="331" r:id="rId43"/>
    <p:sldId id="292" r:id="rId44"/>
    <p:sldId id="293" r:id="rId45"/>
    <p:sldId id="332" r:id="rId46"/>
    <p:sldId id="294" r:id="rId47"/>
    <p:sldId id="295"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25" r:id="rId68"/>
    <p:sldId id="316" r:id="rId69"/>
    <p:sldId id="317" r:id="rId70"/>
    <p:sldId id="318" r:id="rId71"/>
    <p:sldId id="319" r:id="rId72"/>
    <p:sldId id="320" r:id="rId73"/>
    <p:sldId id="321" r:id="rId74"/>
    <p:sldId id="322" r:id="rId75"/>
    <p:sldId id="323" r:id="rId76"/>
    <p:sldId id="326" r:id="rId77"/>
    <p:sldId id="328"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4/21/2020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4/21/2020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4/21/2020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4/21/2020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4/21/2020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4/21/2020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4/21/2020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4/21/2020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hyperlink" Target="https://www.ncbi.nlm.nih.gov/pubmed/17212793"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www.ncbi.nlm.nih.gov/pmc/articles/PMC4429636/"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Energy balance and Energy expenditure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55134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745" t="12104" r="17786" b="6250"/>
          <a:stretch/>
        </p:blipFill>
        <p:spPr bwMode="auto">
          <a:xfrm>
            <a:off x="533400" y="609600"/>
            <a:ext cx="8128000" cy="597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2626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Is the rate of energy expenditure by humans and other animals at rest</a:t>
            </a:r>
            <a:r>
              <a:rPr lang="en-US" dirty="0" smtClean="0"/>
              <a:t>.</a:t>
            </a:r>
          </a:p>
          <a:p>
            <a:r>
              <a:rPr lang="en-US" dirty="0" smtClean="0"/>
              <a:t>Influenced by many factor </a:t>
            </a:r>
          </a:p>
          <a:p>
            <a:endParaRPr lang="en-US" dirty="0"/>
          </a:p>
          <a:p>
            <a:r>
              <a:rPr lang="en-US" dirty="0" smtClean="0"/>
              <a:t>REE is 3-10% higher than BEE due to  diet induced thermogenesis (DIT) and recent PA. </a:t>
            </a:r>
          </a:p>
          <a:p>
            <a:endParaRPr lang="en-US" dirty="0" smtClean="0"/>
          </a:p>
        </p:txBody>
      </p:sp>
      <p:sp>
        <p:nvSpPr>
          <p:cNvPr id="2" name="Title 1"/>
          <p:cNvSpPr>
            <a:spLocks noGrp="1"/>
          </p:cNvSpPr>
          <p:nvPr>
            <p:ph type="title"/>
          </p:nvPr>
        </p:nvSpPr>
        <p:spPr/>
        <p:txBody>
          <a:bodyPr/>
          <a:lstStyle/>
          <a:p>
            <a:r>
              <a:rPr lang="en-US" dirty="0" smtClean="0"/>
              <a:t>Resting Energy expenditure </a:t>
            </a:r>
            <a:endParaRPr lang="en-US" dirty="0"/>
          </a:p>
        </p:txBody>
      </p:sp>
    </p:spTree>
    <p:extLst>
      <p:ext uri="{BB962C8B-B14F-4D97-AF65-F5344CB8AC3E}">
        <p14:creationId xmlns:p14="http://schemas.microsoft.com/office/powerpoint/2010/main" val="1274765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r>
              <a:rPr lang="en-US" sz="2800" dirty="0"/>
              <a:t>Physical activity is defined as any body movement resulting in energy expenditure higher than </a:t>
            </a:r>
            <a:r>
              <a:rPr lang="en-US" sz="2800" dirty="0" smtClean="0"/>
              <a:t>resting</a:t>
            </a:r>
          </a:p>
          <a:p>
            <a:r>
              <a:rPr lang="en-US" sz="2800" dirty="0" smtClean="0"/>
              <a:t>Represents </a:t>
            </a:r>
            <a:r>
              <a:rPr lang="en-US" sz="2800" dirty="0"/>
              <a:t>the thermic effect of any movement that exceeds BEE.</a:t>
            </a:r>
          </a:p>
          <a:p>
            <a:r>
              <a:rPr lang="en-US" sz="2800" dirty="0"/>
              <a:t>Great variability inter and intra individual: from two times the BEE to less than half of the BEE.</a:t>
            </a:r>
          </a:p>
        </p:txBody>
      </p:sp>
      <p:sp>
        <p:nvSpPr>
          <p:cNvPr id="2" name="Title 1"/>
          <p:cNvSpPr>
            <a:spLocks noGrp="1"/>
          </p:cNvSpPr>
          <p:nvPr>
            <p:ph type="title"/>
          </p:nvPr>
        </p:nvSpPr>
        <p:spPr>
          <a:xfrm>
            <a:off x="457200" y="13855"/>
            <a:ext cx="8229600" cy="792162"/>
          </a:xfrm>
        </p:spPr>
        <p:txBody>
          <a:bodyPr/>
          <a:lstStyle/>
          <a:p>
            <a:r>
              <a:rPr lang="en-US" dirty="0" smtClean="0"/>
              <a:t>Physical activity</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782" y="3962400"/>
            <a:ext cx="76200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902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827" t="24650" r="29915" b="9226"/>
          <a:stretch/>
        </p:blipFill>
        <p:spPr bwMode="auto">
          <a:xfrm>
            <a:off x="533400" y="304800"/>
            <a:ext cx="83058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0885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8" y="457200"/>
            <a:ext cx="723582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7148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fontScale="92500" lnSpcReduction="20000"/>
          </a:bodyPr>
          <a:lstStyle/>
          <a:p>
            <a:pPr marL="0" indent="0">
              <a:buNone/>
            </a:pPr>
            <a:r>
              <a:rPr lang="en-US" sz="2800" dirty="0" smtClean="0">
                <a:latin typeface="Times New Roman" pitchFamily="18" charset="0"/>
                <a:cs typeface="Times New Roman" pitchFamily="18" charset="0"/>
              </a:rPr>
              <a:t>The</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metabolic equivalent of task (MET)</a:t>
            </a:r>
            <a:r>
              <a:rPr lang="en-US" sz="2800" dirty="0">
                <a:latin typeface="Times New Roman" pitchFamily="18" charset="0"/>
                <a:cs typeface="Times New Roman" pitchFamily="18" charset="0"/>
              </a:rPr>
              <a:t> is the objective measure of the ratio of the rate at which a person expends energy, relative to the mass of that person, while performing some specific physical activity compared to a </a:t>
            </a:r>
            <a:r>
              <a:rPr lang="en-US" sz="2800" dirty="0" smtClean="0">
                <a:latin typeface="Times New Roman" pitchFamily="18" charset="0"/>
                <a:cs typeface="Times New Roman" pitchFamily="18" charset="0"/>
              </a:rPr>
              <a:t>reference (resting). </a:t>
            </a:r>
          </a:p>
          <a:p>
            <a:pPr marL="0" indent="0">
              <a:buNone/>
            </a:pPr>
            <a:endParaRPr lang="en-US" sz="2800" dirty="0" smtClean="0">
              <a:latin typeface="Times New Roman" pitchFamily="18" charset="0"/>
              <a:cs typeface="Times New Roman" pitchFamily="18" charset="0"/>
            </a:endParaRPr>
          </a:p>
          <a:p>
            <a:pPr marL="0" indent="0">
              <a:buNone/>
            </a:pPr>
            <a:r>
              <a:rPr lang="en-US" sz="2800" dirty="0" smtClean="0">
                <a:latin typeface="Times New Roman" pitchFamily="18" charset="0"/>
                <a:cs typeface="Times New Roman" pitchFamily="18" charset="0"/>
              </a:rPr>
              <a:t>Measured according to O2 utilization and body mass. </a:t>
            </a:r>
          </a:p>
          <a:p>
            <a:pPr marL="0" indent="0">
              <a:buNone/>
            </a:pPr>
            <a:endParaRPr lang="en-US" sz="2800" dirty="0">
              <a:latin typeface="Times New Roman" pitchFamily="18" charset="0"/>
              <a:cs typeface="Times New Roman" pitchFamily="18" charset="0"/>
            </a:endParaRPr>
          </a:p>
          <a:p>
            <a:pPr marL="0" indent="0">
              <a:buNone/>
            </a:pPr>
            <a:r>
              <a:rPr lang="en-US" sz="2800" dirty="0" smtClean="0">
                <a:latin typeface="Times New Roman" pitchFamily="18" charset="0"/>
                <a:cs typeface="Times New Roman" pitchFamily="18" charset="0"/>
              </a:rPr>
              <a:t>MET  affected by Duration </a:t>
            </a:r>
            <a:r>
              <a:rPr lang="en-US" sz="2800" dirty="0">
                <a:latin typeface="Times New Roman" pitchFamily="18" charset="0"/>
                <a:cs typeface="Times New Roman" pitchFamily="18" charset="0"/>
              </a:rPr>
              <a:t>(min) and Intensity (VO2&amp; </a:t>
            </a:r>
            <a:r>
              <a:rPr lang="en-US" sz="2800" dirty="0" err="1">
                <a:latin typeface="Times New Roman" pitchFamily="18" charset="0"/>
                <a:cs typeface="Times New Roman" pitchFamily="18" charset="0"/>
              </a:rPr>
              <a:t>kCal</a:t>
            </a:r>
            <a:r>
              <a:rPr lang="en-US" sz="2800" dirty="0" smtClean="0">
                <a:latin typeface="Times New Roman" pitchFamily="18" charset="0"/>
                <a:cs typeface="Times New Roman" pitchFamily="18" charset="0"/>
              </a:rPr>
              <a:t>)</a:t>
            </a:r>
          </a:p>
          <a:p>
            <a:pPr marL="0" indent="0">
              <a:buNone/>
            </a:pPr>
            <a:r>
              <a:rPr lang="en-US" sz="2800" dirty="0" smtClean="0"/>
              <a:t> </a:t>
            </a:r>
            <a:r>
              <a:rPr lang="en-US" sz="2800" dirty="0"/>
              <a:t>Guidelines have recommended using metabolic equivalent of task (METs) as reference thresholds of absolute intensities (</a:t>
            </a:r>
            <a:r>
              <a:rPr lang="en-US" sz="2800" dirty="0" smtClean="0"/>
              <a:t>light</a:t>
            </a:r>
            <a:r>
              <a:rPr lang="en-US" sz="2800" dirty="0"/>
              <a:t> </a:t>
            </a:r>
            <a:r>
              <a:rPr lang="en-US" sz="2800" dirty="0" smtClean="0"/>
              <a:t>&lt; 3, moderate 3- 5.9, high &gt;6) </a:t>
            </a:r>
            <a:endParaRPr lang="en-US" sz="2800" dirty="0">
              <a:latin typeface="Times New Roman" pitchFamily="18" charset="0"/>
              <a:cs typeface="Times New Roman" pitchFamily="18" charset="0"/>
            </a:endParaRPr>
          </a:p>
        </p:txBody>
      </p:sp>
      <p:sp>
        <p:nvSpPr>
          <p:cNvPr id="4" name="Title 3"/>
          <p:cNvSpPr>
            <a:spLocks noGrp="1"/>
          </p:cNvSpPr>
          <p:nvPr>
            <p:ph type="title"/>
          </p:nvPr>
        </p:nvSpPr>
        <p:spPr>
          <a:xfrm>
            <a:off x="457200" y="274638"/>
            <a:ext cx="8229600" cy="868362"/>
          </a:xfrm>
        </p:spPr>
        <p:txBody>
          <a:bodyPr>
            <a:normAutofit fontScale="90000"/>
          </a:bodyPr>
          <a:lstStyle/>
          <a:p>
            <a:r>
              <a:rPr lang="en-US" dirty="0">
                <a:latin typeface="Times New Roman" pitchFamily="18" charset="0"/>
                <a:cs typeface="Times New Roman" pitchFamily="18" charset="0"/>
              </a:rPr>
              <a:t>MET: metabolic equivalence </a:t>
            </a:r>
            <a:br>
              <a:rPr lang="en-US" dirty="0">
                <a:latin typeface="Times New Roman" pitchFamily="18" charset="0"/>
                <a:cs typeface="Times New Roman" pitchFamily="18" charset="0"/>
              </a:rPr>
            </a:br>
            <a:endParaRPr lang="en-US" dirty="0"/>
          </a:p>
        </p:txBody>
      </p:sp>
    </p:spTree>
    <p:extLst>
      <p:ext uri="{BB962C8B-B14F-4D97-AF65-F5344CB8AC3E}">
        <p14:creationId xmlns:p14="http://schemas.microsoft.com/office/powerpoint/2010/main" val="4277965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V02</a:t>
            </a:r>
            <a:r>
              <a:rPr lang="en-US" dirty="0"/>
              <a:t> max. </a:t>
            </a:r>
            <a:r>
              <a:rPr lang="en-US" b="1" dirty="0"/>
              <a:t>V02</a:t>
            </a:r>
            <a:r>
              <a:rPr lang="en-US" dirty="0"/>
              <a:t> max is defined as the maximal volume of oxygen that the body can deliver to the working muscles per minute. This is an excellent measure of physical fitness because it provides a metric of efficiency.</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923515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8001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0052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a:xfrm>
            <a:off x="457200" y="274638"/>
            <a:ext cx="8229600" cy="868362"/>
          </a:xfrm>
        </p:spPr>
        <p:txBody>
          <a:bodyPr/>
          <a:lstStyle/>
          <a:p>
            <a:r>
              <a:rPr lang="en-US" dirty="0" smtClean="0"/>
              <a:t>Adaptive thermogenesis </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8" y="1524000"/>
            <a:ext cx="7667625" cy="471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455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lstStyle/>
          <a:p>
            <a:r>
              <a:rPr lang="en-US" dirty="0" smtClean="0"/>
              <a:t>Function of the skeletal muscle induced by cold </a:t>
            </a:r>
            <a:r>
              <a:rPr lang="en-US" b="1" dirty="0" smtClean="0"/>
              <a:t>exposure</a:t>
            </a:r>
            <a:r>
              <a:rPr lang="en-US" dirty="0" smtClean="0"/>
              <a:t>. </a:t>
            </a:r>
            <a:endParaRPr lang="en-US" dirty="0"/>
          </a:p>
        </p:txBody>
      </p:sp>
      <p:sp>
        <p:nvSpPr>
          <p:cNvPr id="2" name="Title 1"/>
          <p:cNvSpPr>
            <a:spLocks noGrp="1"/>
          </p:cNvSpPr>
          <p:nvPr>
            <p:ph type="title"/>
          </p:nvPr>
        </p:nvSpPr>
        <p:spPr>
          <a:xfrm>
            <a:off x="457200" y="0"/>
            <a:ext cx="8229600" cy="715962"/>
          </a:xfrm>
        </p:spPr>
        <p:txBody>
          <a:bodyPr>
            <a:normAutofit fontScale="90000"/>
          </a:bodyPr>
          <a:lstStyle/>
          <a:p>
            <a:r>
              <a:rPr lang="en-US" dirty="0" smtClean="0"/>
              <a:t>1- shivering thermogenesis </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133600"/>
            <a:ext cx="4800600" cy="442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4247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323" t="16271" r="24479" b="24242"/>
          <a:stretch/>
        </p:blipFill>
        <p:spPr bwMode="auto">
          <a:xfrm>
            <a:off x="533400" y="990600"/>
            <a:ext cx="8229600" cy="5037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9589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10000"/>
          </a:bodyPr>
          <a:lstStyle/>
          <a:p>
            <a:r>
              <a:rPr lang="en-US" dirty="0" smtClean="0">
                <a:latin typeface="Times New Roman" pitchFamily="18" charset="0"/>
                <a:cs typeface="Times New Roman" pitchFamily="18" charset="0"/>
              </a:rPr>
              <a:t> fall </a:t>
            </a:r>
            <a:r>
              <a:rPr lang="en-US" dirty="0">
                <a:latin typeface="Times New Roman" pitchFamily="18" charset="0"/>
                <a:cs typeface="Times New Roman" pitchFamily="18" charset="0"/>
              </a:rPr>
              <a:t>in hypothalamic temperature </a:t>
            </a:r>
          </a:p>
          <a:p>
            <a:r>
              <a:rPr lang="en-US" dirty="0" smtClean="0">
                <a:latin typeface="Times New Roman" pitchFamily="18" charset="0"/>
                <a:cs typeface="Times New Roman" pitchFamily="18" charset="0"/>
              </a:rPr>
              <a:t>a </a:t>
            </a:r>
            <a:r>
              <a:rPr lang="en-US" dirty="0">
                <a:latin typeface="Times New Roman" pitchFamily="18" charset="0"/>
                <a:cs typeface="Times New Roman" pitchFamily="18" charset="0"/>
              </a:rPr>
              <a:t>sympathetic activation with secretion of </a:t>
            </a:r>
            <a:r>
              <a:rPr lang="en-US" dirty="0" err="1">
                <a:latin typeface="Times New Roman" pitchFamily="18" charset="0"/>
                <a:cs typeface="Times New Roman" pitchFamily="18" charset="0"/>
              </a:rPr>
              <a:t>catecholamines</a:t>
            </a:r>
            <a:r>
              <a:rPr lang="en-US" dirty="0">
                <a:latin typeface="Times New Roman" pitchFamily="18" charset="0"/>
                <a:cs typeface="Times New Roman" pitchFamily="18" charset="0"/>
              </a:rPr>
              <a:t>, oxidation of fatty acids and glucose, and increased secretion of the thyroid and adrenal gland. </a:t>
            </a:r>
            <a:endParaRPr lang="en-US" dirty="0" smtClean="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 muscle tone is increased, and shivering is triggered </a:t>
            </a:r>
            <a:r>
              <a:rPr lang="en-US" dirty="0" err="1">
                <a:latin typeface="Times New Roman" pitchFamily="18" charset="0"/>
                <a:cs typeface="Times New Roman" pitchFamily="18" charset="0"/>
              </a:rPr>
              <a:t>reflexlyas</a:t>
            </a:r>
            <a:r>
              <a:rPr lang="en-US" dirty="0">
                <a:latin typeface="Times New Roman" pitchFamily="18" charset="0"/>
                <a:cs typeface="Times New Roman" pitchFamily="18" charset="0"/>
              </a:rPr>
              <a:t> asynchronous muscle contractions without external work (movements), so all the metabolic energy is released as heat</a:t>
            </a:r>
            <a:r>
              <a:rPr lang="en-US" dirty="0" smtClean="0">
                <a:latin typeface="Times New Roman" pitchFamily="18" charset="0"/>
                <a:cs typeface="Times New Roman" pitchFamily="18" charset="0"/>
              </a:rPr>
              <a:t>.</a:t>
            </a:r>
          </a:p>
          <a:p>
            <a:pPr marL="0" indent="0">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 capacity for muscular thermogenesis by shivering is high</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Up to five folds basal metabolic </a:t>
            </a:r>
            <a:r>
              <a:rPr lang="en-US" dirty="0" smtClean="0">
                <a:latin typeface="Times New Roman" pitchFamily="18" charset="0"/>
                <a:cs typeface="Times New Roman" pitchFamily="18" charset="0"/>
              </a:rPr>
              <a:t>rate is </a:t>
            </a:r>
            <a:r>
              <a:rPr lang="en-US" dirty="0">
                <a:latin typeface="Times New Roman" pitchFamily="18" charset="0"/>
                <a:cs typeface="Times New Roman" pitchFamily="18" charset="0"/>
              </a:rPr>
              <a:t>observed, which corresponds to heavy industrial work.</a:t>
            </a:r>
          </a:p>
        </p:txBody>
      </p:sp>
    </p:spTree>
    <p:extLst>
      <p:ext uri="{BB962C8B-B14F-4D97-AF65-F5344CB8AC3E}">
        <p14:creationId xmlns:p14="http://schemas.microsoft.com/office/powerpoint/2010/main" val="4133615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is any rise in metabolism, which is not related to shivering.</a:t>
            </a:r>
          </a:p>
          <a:p>
            <a:pPr marL="0" indent="0">
              <a:buNone/>
            </a:pPr>
            <a:r>
              <a:rPr lang="en-US" dirty="0">
                <a:latin typeface="Times New Roman" pitchFamily="18" charset="0"/>
                <a:cs typeface="Times New Roman" pitchFamily="18" charset="0"/>
              </a:rPr>
              <a:t>•Thermogenesis process which appear after prolonged cold </a:t>
            </a:r>
            <a:r>
              <a:rPr lang="en-US" dirty="0" smtClean="0">
                <a:latin typeface="Times New Roman" pitchFamily="18" charset="0"/>
                <a:cs typeface="Times New Roman" pitchFamily="18" charset="0"/>
              </a:rPr>
              <a:t>exposure</a:t>
            </a:r>
          </a:p>
          <a:p>
            <a:pPr marL="0" indent="0">
              <a:buNone/>
            </a:pPr>
            <a:r>
              <a:rPr lang="en-US" dirty="0">
                <a:latin typeface="Times New Roman" pitchFamily="18" charset="0"/>
                <a:cs typeface="Times New Roman" pitchFamily="18" charset="0"/>
              </a:rPr>
              <a:t>Newborn human infants do not shiver, and thus maintenance of body temperature depends entirely on non-shivering thermogenesis by brown adipose tissue (BAT).</a:t>
            </a:r>
          </a:p>
          <a:p>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r>
              <a:rPr lang="en-US" dirty="0" smtClean="0"/>
              <a:t>2- non shivering thermogenesis </a:t>
            </a:r>
            <a:endParaRPr lang="en-US" dirty="0"/>
          </a:p>
        </p:txBody>
      </p:sp>
    </p:spTree>
    <p:extLst>
      <p:ext uri="{BB962C8B-B14F-4D97-AF65-F5344CB8AC3E}">
        <p14:creationId xmlns:p14="http://schemas.microsoft.com/office/powerpoint/2010/main" val="1811398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around vital organs</a:t>
            </a:r>
          </a:p>
          <a:p>
            <a:r>
              <a:rPr lang="en-US" dirty="0">
                <a:latin typeface="Times New Roman" pitchFamily="18" charset="0"/>
                <a:cs typeface="Times New Roman" pitchFamily="18" charset="0"/>
              </a:rPr>
              <a:t>in neck and mediastinum between scapulae</a:t>
            </a:r>
          </a:p>
          <a:p>
            <a:r>
              <a:rPr lang="en-US" dirty="0">
                <a:latin typeface="Times New Roman" pitchFamily="18" charset="0"/>
                <a:cs typeface="Times New Roman" pitchFamily="18" charset="0"/>
              </a:rPr>
              <a:t>in the armpits</a:t>
            </a:r>
          </a:p>
        </p:txBody>
      </p:sp>
      <p:sp>
        <p:nvSpPr>
          <p:cNvPr id="2" name="Title 1"/>
          <p:cNvSpPr>
            <a:spLocks noGrp="1"/>
          </p:cNvSpPr>
          <p:nvPr>
            <p:ph type="title"/>
          </p:nvPr>
        </p:nvSpPr>
        <p:spPr/>
        <p:txBody>
          <a:bodyPr/>
          <a:lstStyle/>
          <a:p>
            <a:r>
              <a:rPr lang="en-US" dirty="0" smtClean="0"/>
              <a:t>BAT</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285750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5247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298" t="33333" r="18791" b="13448"/>
          <a:stretch/>
        </p:blipFill>
        <p:spPr bwMode="auto">
          <a:xfrm>
            <a:off x="381000" y="609600"/>
            <a:ext cx="8382000" cy="5417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6297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Physiological mechanism that permits excessive </a:t>
            </a:r>
            <a:r>
              <a:rPr lang="en-US" dirty="0" smtClean="0"/>
              <a:t>calories  </a:t>
            </a:r>
            <a:r>
              <a:rPr lang="en-US" dirty="0"/>
              <a:t>intake to be dissipated as heat, allowing individuals to eat without gaining weigh.</a:t>
            </a:r>
          </a:p>
        </p:txBody>
      </p:sp>
      <p:sp>
        <p:nvSpPr>
          <p:cNvPr id="2" name="Title 1"/>
          <p:cNvSpPr>
            <a:spLocks noGrp="1"/>
          </p:cNvSpPr>
          <p:nvPr>
            <p:ph type="title"/>
          </p:nvPr>
        </p:nvSpPr>
        <p:spPr/>
        <p:txBody>
          <a:bodyPr/>
          <a:lstStyle/>
          <a:p>
            <a:r>
              <a:rPr lang="en-US" dirty="0" smtClean="0"/>
              <a:t>Thermic effect of food (DIT)</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733800"/>
            <a:ext cx="4257675"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2278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614363"/>
            <a:ext cx="796290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3001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latin typeface="Times New Roman" pitchFamily="18" charset="0"/>
                <a:cs typeface="Times New Roman" pitchFamily="18" charset="0"/>
              </a:rPr>
              <a:t>They share common features: </a:t>
            </a:r>
          </a:p>
          <a:p>
            <a:pPr marL="0" indent="0">
              <a:buNone/>
            </a:pPr>
            <a:r>
              <a:rPr lang="en-US" dirty="0" smtClean="0">
                <a:latin typeface="Times New Roman" pitchFamily="18" charset="0"/>
                <a:cs typeface="Times New Roman" pitchFamily="18" charset="0"/>
              </a:rPr>
              <a:t>both </a:t>
            </a:r>
            <a:r>
              <a:rPr lang="en-US" dirty="0">
                <a:latin typeface="Times New Roman" pitchFamily="18" charset="0"/>
                <a:cs typeface="Times New Roman" pitchFamily="18" charset="0"/>
              </a:rPr>
              <a:t>occur in brown fat </a:t>
            </a:r>
          </a:p>
          <a:p>
            <a:pPr marL="0" indent="0">
              <a:buNone/>
            </a:pPr>
            <a:r>
              <a:rPr lang="en-US" dirty="0" smtClean="0">
                <a:latin typeface="Times New Roman" pitchFamily="18" charset="0"/>
                <a:cs typeface="Times New Roman" pitchFamily="18" charset="0"/>
              </a:rPr>
              <a:t>both </a:t>
            </a:r>
            <a:r>
              <a:rPr lang="en-US" dirty="0">
                <a:latin typeface="Times New Roman" pitchFamily="18" charset="0"/>
                <a:cs typeface="Times New Roman" pitchFamily="18" charset="0"/>
              </a:rPr>
              <a:t>are regulated by the sympathetic nervous system (SNS)</a:t>
            </a:r>
          </a:p>
          <a:p>
            <a:pPr marL="0" indent="0">
              <a:buNone/>
            </a:pPr>
            <a:r>
              <a:rPr lang="en-US" dirty="0" smtClean="0">
                <a:latin typeface="Times New Roman" pitchFamily="18" charset="0"/>
                <a:cs typeface="Times New Roman" pitchFamily="18" charset="0"/>
              </a:rPr>
              <a:t>they </a:t>
            </a:r>
            <a:r>
              <a:rPr lang="en-US" dirty="0">
                <a:latin typeface="Times New Roman" pitchFamily="18" charset="0"/>
                <a:cs typeface="Times New Roman" pitchFamily="18" charset="0"/>
              </a:rPr>
              <a:t>correlates closely with increased plasma noradrenaline concentrations.</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However in NST, heat produced is used to maintain body temperature while in DIT is quickly dissipated to the environment to prevent body temperature from rising.</a:t>
            </a:r>
          </a:p>
        </p:txBody>
      </p:sp>
      <p:sp>
        <p:nvSpPr>
          <p:cNvPr id="2" name="Title 1"/>
          <p:cNvSpPr>
            <a:spLocks noGrp="1"/>
          </p:cNvSpPr>
          <p:nvPr>
            <p:ph type="title"/>
          </p:nvPr>
        </p:nvSpPr>
        <p:spPr/>
        <p:txBody>
          <a:bodyPr>
            <a:normAutofit fontScale="90000"/>
          </a:bodyPr>
          <a:lstStyle/>
          <a:p>
            <a:r>
              <a:rPr lang="en-US" dirty="0" smtClean="0"/>
              <a:t>DIT and NST (non shivering thermogenesis) </a:t>
            </a:r>
            <a:endParaRPr lang="en-US" dirty="0"/>
          </a:p>
        </p:txBody>
      </p:sp>
    </p:spTree>
    <p:extLst>
      <p:ext uri="{BB962C8B-B14F-4D97-AF65-F5344CB8AC3E}">
        <p14:creationId xmlns:p14="http://schemas.microsoft.com/office/powerpoint/2010/main" val="2825986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Supplements used in Weight management </a:t>
            </a:r>
          </a:p>
          <a:p>
            <a:pPr marL="0" indent="0">
              <a:buNone/>
            </a:pPr>
            <a:r>
              <a:rPr lang="en-US" dirty="0" smtClean="0"/>
              <a:t>(Fat burner) </a:t>
            </a:r>
            <a:endParaRPr lang="en-US" dirty="0"/>
          </a:p>
        </p:txBody>
      </p:sp>
      <p:sp>
        <p:nvSpPr>
          <p:cNvPr id="2" name="Title 1"/>
          <p:cNvSpPr>
            <a:spLocks noGrp="1"/>
          </p:cNvSpPr>
          <p:nvPr>
            <p:ph type="title"/>
          </p:nvPr>
        </p:nvSpPr>
        <p:spPr/>
        <p:txBody>
          <a:bodyPr>
            <a:normAutofit fontScale="90000"/>
          </a:bodyPr>
          <a:lstStyle/>
          <a:p>
            <a:r>
              <a:rPr lang="en-US" dirty="0" smtClean="0"/>
              <a:t>Factors affect the energy expenditure </a:t>
            </a:r>
            <a:endParaRPr lang="en-US" dirty="0"/>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861" r="4567"/>
          <a:stretch/>
        </p:blipFill>
        <p:spPr bwMode="auto">
          <a:xfrm>
            <a:off x="762001" y="3149600"/>
            <a:ext cx="7000240" cy="347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1079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0398" r="52222"/>
          <a:stretch/>
        </p:blipFill>
        <p:spPr bwMode="auto">
          <a:xfrm>
            <a:off x="914400" y="762000"/>
            <a:ext cx="7924800"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7451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r>
              <a:rPr lang="en-US" dirty="0" smtClean="0"/>
              <a:t>Weight management </a:t>
            </a:r>
            <a:endParaRPr lang="en-US" dirty="0"/>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079" t="12699" r="17786" b="7765"/>
          <a:stretch/>
        </p:blipFill>
        <p:spPr bwMode="auto">
          <a:xfrm>
            <a:off x="762000" y="1447800"/>
            <a:ext cx="7598229" cy="5084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066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Total body energy expenditure represents the </a:t>
            </a:r>
            <a:r>
              <a:rPr lang="en-US" dirty="0" smtClean="0"/>
              <a:t>conversion of </a:t>
            </a:r>
            <a:r>
              <a:rPr lang="en-US" dirty="0"/>
              <a:t>oxygen and food (or stored forms of energy such as </a:t>
            </a:r>
            <a:r>
              <a:rPr lang="en-US" dirty="0" smtClean="0"/>
              <a:t>fat, glycogen </a:t>
            </a:r>
            <a:r>
              <a:rPr lang="en-US" dirty="0"/>
              <a:t>and protein) to carbon dioxide, water, heat and</a:t>
            </a:r>
          </a:p>
          <a:p>
            <a:pPr marL="0" indent="0">
              <a:buNone/>
            </a:pPr>
            <a:r>
              <a:rPr lang="en-US" dirty="0" smtClean="0"/>
              <a:t>    work </a:t>
            </a:r>
            <a:r>
              <a:rPr lang="en-US" dirty="0"/>
              <a:t>on the environment. </a:t>
            </a:r>
            <a:endParaRPr lang="en-US" dirty="0" smtClean="0"/>
          </a:p>
          <a:p>
            <a:endParaRPr lang="en-US" dirty="0"/>
          </a:p>
          <a:p>
            <a:r>
              <a:rPr lang="en-US" dirty="0" err="1"/>
              <a:t>BasalEnergy</a:t>
            </a:r>
            <a:r>
              <a:rPr lang="en-US" dirty="0"/>
              <a:t> Expenditure(BEE)</a:t>
            </a:r>
          </a:p>
          <a:p>
            <a:pPr marL="0" indent="0">
              <a:buNone/>
            </a:pPr>
            <a:r>
              <a:rPr lang="en-US" dirty="0" smtClean="0"/>
              <a:t>• </a:t>
            </a:r>
            <a:r>
              <a:rPr lang="en-US" dirty="0" err="1" smtClean="0"/>
              <a:t>PhysicalActivity</a:t>
            </a:r>
            <a:r>
              <a:rPr lang="en-US" dirty="0" smtClean="0"/>
              <a:t> </a:t>
            </a:r>
            <a:r>
              <a:rPr lang="en-US" dirty="0"/>
              <a:t>(PA)</a:t>
            </a:r>
          </a:p>
          <a:p>
            <a:pPr marL="0" indent="0">
              <a:buNone/>
            </a:pPr>
            <a:r>
              <a:rPr lang="en-US" dirty="0" smtClean="0"/>
              <a:t>• </a:t>
            </a:r>
            <a:r>
              <a:rPr lang="en-US" dirty="0" err="1" smtClean="0"/>
              <a:t>AdaptiveThermogenesis</a:t>
            </a:r>
            <a:endParaRPr lang="en-US" dirty="0"/>
          </a:p>
          <a:p>
            <a:pPr marL="0" indent="0">
              <a:buNone/>
            </a:pPr>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213644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080" t="11743" r="18321" b="6250"/>
          <a:stretch/>
        </p:blipFill>
        <p:spPr bwMode="auto">
          <a:xfrm>
            <a:off x="457200" y="533400"/>
            <a:ext cx="8014855" cy="5999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104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Decreasing calorie intake</a:t>
            </a:r>
            <a:r>
              <a:rPr lang="en-US" i="1" dirty="0" smtClean="0"/>
              <a:t>(energy density of </a:t>
            </a:r>
            <a:r>
              <a:rPr lang="en-US" i="1" dirty="0"/>
              <a:t>diet)</a:t>
            </a:r>
            <a:endParaRPr lang="en-US" dirty="0"/>
          </a:p>
        </p:txBody>
      </p:sp>
      <p:sp>
        <p:nvSpPr>
          <p:cNvPr id="2" name="Title 1"/>
          <p:cNvSpPr>
            <a:spLocks noGrp="1"/>
          </p:cNvSpPr>
          <p:nvPr>
            <p:ph type="title"/>
          </p:nvPr>
        </p:nvSpPr>
        <p:spPr/>
        <p:txBody>
          <a:bodyPr/>
          <a:lstStyle/>
          <a:p>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688772"/>
            <a:ext cx="4700587" cy="3324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7038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305800" cy="5592763"/>
          </a:xfrm>
        </p:spPr>
        <p:txBody>
          <a:bodyPr>
            <a:normAutofit fontScale="92500" lnSpcReduction="10000"/>
          </a:bodyPr>
          <a:lstStyle/>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Low-energy-dense diets help people lower their caloric intake while maintaining feelings of satiety and controlling feelings of hunger</a:t>
            </a:r>
            <a:r>
              <a:rPr lang="en-US" dirty="0" smtClean="0">
                <a:latin typeface="Times New Roman" pitchFamily="18" charset="0"/>
                <a:cs typeface="Times New Roman" pitchFamily="18" charset="0"/>
              </a:rPr>
              <a:t>.</a:t>
            </a:r>
          </a:p>
          <a:p>
            <a:pPr marL="0" indent="0">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But do reductions in energy density can be successfully employed to manage body weight? </a:t>
            </a:r>
            <a:endParaRPr lang="en-US" dirty="0" smtClean="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 benefit of this type of eating plan is that it allows people to eat satisfying amounts of food while restricting their energy intake</a:t>
            </a:r>
            <a:r>
              <a:rPr lang="en-US" dirty="0" smtClean="0">
                <a:latin typeface="Times New Roman" pitchFamily="18" charset="0"/>
                <a:cs typeface="Times New Roman" pitchFamily="18" charset="0"/>
              </a:rPr>
              <a:t>.</a:t>
            </a:r>
          </a:p>
          <a:p>
            <a:pPr marL="0" indent="0">
              <a:buNone/>
            </a:pPr>
            <a:r>
              <a:rPr lang="en-US" dirty="0" smtClean="0">
                <a:latin typeface="Times New Roman" pitchFamily="18" charset="0"/>
                <a:cs typeface="Times New Roman" pitchFamily="18" charset="0"/>
              </a:rPr>
              <a:t>Furthermore</a:t>
            </a:r>
            <a:r>
              <a:rPr lang="en-US" dirty="0">
                <a:latin typeface="Times New Roman" pitchFamily="18" charset="0"/>
                <a:cs typeface="Times New Roman" pitchFamily="18" charset="0"/>
              </a:rPr>
              <a:t>, this type of eating plan uses positive messages (i.e. eat satisfying portions of low-energy-dense foods), which has been shown to result in greater dietary changes than restrictive messages (i.e. eat small portions of all foods) </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884459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a:t>
            </a:r>
          </a:p>
          <a:p>
            <a:endParaRPr lang="en-US" dirty="0"/>
          </a:p>
        </p:txBody>
      </p:sp>
      <p:sp>
        <p:nvSpPr>
          <p:cNvPr id="2" name="Title 1"/>
          <p:cNvSpPr>
            <a:spLocks noGrp="1"/>
          </p:cNvSpPr>
          <p:nvPr>
            <p:ph type="title"/>
          </p:nvPr>
        </p:nvSpPr>
        <p:spPr/>
        <p:txBody>
          <a:bodyPr/>
          <a:lstStyle/>
          <a:p>
            <a:r>
              <a:rPr lang="en-US" dirty="0" smtClean="0"/>
              <a:t>Satiety and hunger  </a:t>
            </a:r>
            <a:endParaRPr lang="en-US" dirty="0"/>
          </a:p>
        </p:txBody>
      </p:sp>
      <p:sp>
        <p:nvSpPr>
          <p:cNvPr id="4" name="AutoShape 2" descr="Image result for pizza hu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098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Image result for â«ÙØ·Ø§Ø¦Ø± Ø§ÙØ²Ø¹ØªØ±â¬â"/>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5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513" y="2209800"/>
            <a:ext cx="246697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1688" y="2209800"/>
            <a:ext cx="2619375"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7233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r>
              <a:rPr lang="en-US" sz="2800" b="1" dirty="0"/>
              <a:t>The role of </a:t>
            </a:r>
            <a:r>
              <a:rPr lang="en-US" sz="2800" b="1" dirty="0" err="1"/>
              <a:t>leptin</a:t>
            </a:r>
            <a:r>
              <a:rPr lang="en-US" sz="2800" b="1" dirty="0"/>
              <a:t> and ghrelin in the regulation of food intake and body weight in humans: a </a:t>
            </a:r>
            <a:r>
              <a:rPr lang="en-US" sz="2800" b="1" dirty="0" err="1"/>
              <a:t>review</a:t>
            </a:r>
            <a:r>
              <a:rPr lang="en-US" sz="2800" b="1" u="sng" dirty="0" err="1">
                <a:hlinkClick r:id="rId2" tooltip="Obesity reviews : an official journal of the International Association for the Study of Obesity."/>
              </a:rPr>
              <a:t>Obes</a:t>
            </a:r>
            <a:r>
              <a:rPr lang="en-US" sz="2800" b="1" u="sng" dirty="0">
                <a:hlinkClick r:id="rId2" tooltip="Obesity reviews : an official journal of the International Association for the Study of Obesity."/>
              </a:rPr>
              <a:t> Rev.</a:t>
            </a:r>
            <a:r>
              <a:rPr lang="en-US" sz="2800" b="1" dirty="0"/>
              <a:t> 2007 Jan;8(1):21-34.</a:t>
            </a:r>
          </a:p>
          <a:p>
            <a:endParaRPr lang="en-US" dirty="0"/>
          </a:p>
        </p:txBody>
      </p:sp>
      <p:sp>
        <p:nvSpPr>
          <p:cNvPr id="3" name="Title 2"/>
          <p:cNvSpPr>
            <a:spLocks noGrp="1"/>
          </p:cNvSpPr>
          <p:nvPr>
            <p:ph type="title"/>
          </p:nvPr>
        </p:nvSpPr>
        <p:spPr/>
        <p:txBody>
          <a:bodyPr/>
          <a:lstStyle/>
          <a:p>
            <a:r>
              <a:rPr lang="en-US" dirty="0" smtClean="0"/>
              <a:t>References </a:t>
            </a:r>
            <a:endParaRPr lang="en-US" dirty="0"/>
          </a:p>
        </p:txBody>
      </p:sp>
    </p:spTree>
    <p:extLst>
      <p:ext uri="{BB962C8B-B14F-4D97-AF65-F5344CB8AC3E}">
        <p14:creationId xmlns:p14="http://schemas.microsoft.com/office/powerpoint/2010/main" val="2134454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447800"/>
            <a:ext cx="3052763" cy="305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7296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235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55" t="32341" r="48016" b="33829"/>
          <a:stretch/>
        </p:blipFill>
        <p:spPr bwMode="auto">
          <a:xfrm>
            <a:off x="609600" y="1143000"/>
            <a:ext cx="7772399"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59609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The </a:t>
            </a:r>
            <a:r>
              <a:rPr lang="en-US" b="1" dirty="0" err="1"/>
              <a:t>adipokines</a:t>
            </a:r>
            <a:r>
              <a:rPr lang="en-US" dirty="0"/>
              <a:t>, or </a:t>
            </a:r>
            <a:r>
              <a:rPr lang="en-US" dirty="0" err="1"/>
              <a:t>adipocytokines</a:t>
            </a:r>
            <a:r>
              <a:rPr lang="en-US" dirty="0"/>
              <a:t> (Greek </a:t>
            </a:r>
            <a:r>
              <a:rPr lang="en-US" dirty="0" err="1"/>
              <a:t>adipo</a:t>
            </a:r>
            <a:r>
              <a:rPr lang="en-US" dirty="0"/>
              <a:t>-, fat; </a:t>
            </a:r>
            <a:r>
              <a:rPr lang="en-US" dirty="0" err="1"/>
              <a:t>cytos</a:t>
            </a:r>
            <a:r>
              <a:rPr lang="en-US" dirty="0"/>
              <a:t>-, cell; and -</a:t>
            </a:r>
            <a:r>
              <a:rPr lang="en-US" dirty="0" err="1"/>
              <a:t>kinos</a:t>
            </a:r>
            <a:r>
              <a:rPr lang="en-US" dirty="0"/>
              <a:t>, movement) are cytokines (cell signaling proteins) secreted by adipose tissue. </a:t>
            </a:r>
            <a:endParaRPr lang="en-US" dirty="0" smtClean="0"/>
          </a:p>
          <a:p>
            <a:pPr marL="109728" indent="0">
              <a:buNone/>
            </a:pPr>
            <a:r>
              <a:rPr lang="en-US" dirty="0" smtClean="0"/>
              <a:t>(</a:t>
            </a:r>
          </a:p>
          <a:p>
            <a:r>
              <a:rPr lang="en-US" dirty="0"/>
              <a:t>T</a:t>
            </a:r>
            <a:r>
              <a:rPr lang="en-US" dirty="0" smtClean="0"/>
              <a:t>he</a:t>
            </a:r>
            <a:r>
              <a:rPr lang="en-US" dirty="0"/>
              <a:t> main </a:t>
            </a:r>
            <a:r>
              <a:rPr lang="en-US" dirty="0" err="1"/>
              <a:t>adipokines</a:t>
            </a:r>
            <a:r>
              <a:rPr lang="en-US" dirty="0"/>
              <a:t> include </a:t>
            </a:r>
            <a:r>
              <a:rPr lang="en-US" dirty="0" err="1"/>
              <a:t>leptin</a:t>
            </a:r>
            <a:r>
              <a:rPr lang="en-US" dirty="0"/>
              <a:t>, </a:t>
            </a:r>
            <a:r>
              <a:rPr lang="en-US" dirty="0" err="1"/>
              <a:t>adiponectin</a:t>
            </a:r>
            <a:r>
              <a:rPr lang="en-US" dirty="0"/>
              <a:t>, </a:t>
            </a:r>
            <a:r>
              <a:rPr lang="en-US" dirty="0" err="1"/>
              <a:t>resistin</a:t>
            </a:r>
            <a:r>
              <a:rPr lang="en-US" dirty="0"/>
              <a:t>, </a:t>
            </a:r>
            <a:r>
              <a:rPr lang="en-US" dirty="0" err="1" smtClean="0"/>
              <a:t>tumornecrosis</a:t>
            </a:r>
            <a:r>
              <a:rPr lang="en-US" dirty="0"/>
              <a:t> factor</a:t>
            </a:r>
            <a:r>
              <a:rPr lang="en-US" dirty="0" smtClean="0"/>
              <a:t>, </a:t>
            </a:r>
            <a:r>
              <a:rPr lang="en-US" dirty="0"/>
              <a:t> interleukin 6, chemokine (</a:t>
            </a:r>
            <a:r>
              <a:rPr lang="en-US" dirty="0" smtClean="0"/>
              <a:t>CC</a:t>
            </a:r>
            <a:r>
              <a:rPr lang="en-US" dirty="0"/>
              <a:t> motif) ligand 2, interleukin 10, and transforming growth factor-</a:t>
            </a:r>
            <a:r>
              <a:rPr lang="el-GR" dirty="0"/>
              <a:t>β</a:t>
            </a:r>
            <a:r>
              <a:rPr lang="el-GR" dirty="0" smtClean="0"/>
              <a:t>.</a:t>
            </a:r>
            <a:endParaRPr lang="en-US" dirty="0" smtClean="0"/>
          </a:p>
          <a:p>
            <a:r>
              <a:rPr lang="en-US" dirty="0" smtClean="0"/>
              <a:t>(</a:t>
            </a:r>
            <a:r>
              <a:rPr lang="en-US" dirty="0" err="1" smtClean="0"/>
              <a:t>Perriera</a:t>
            </a:r>
            <a:r>
              <a:rPr lang="en-US" dirty="0" smtClean="0"/>
              <a:t> et al 2014)</a:t>
            </a:r>
            <a:endParaRPr lang="en-US" dirty="0"/>
          </a:p>
        </p:txBody>
      </p:sp>
      <p:sp>
        <p:nvSpPr>
          <p:cNvPr id="3" name="Title 2"/>
          <p:cNvSpPr>
            <a:spLocks noGrp="1"/>
          </p:cNvSpPr>
          <p:nvPr>
            <p:ph type="title"/>
          </p:nvPr>
        </p:nvSpPr>
        <p:spPr/>
        <p:txBody>
          <a:bodyPr/>
          <a:lstStyle/>
          <a:p>
            <a:r>
              <a:rPr lang="en-US" dirty="0" smtClean="0"/>
              <a:t>Reminder </a:t>
            </a:r>
            <a:endParaRPr lang="en-US" dirty="0"/>
          </a:p>
        </p:txBody>
      </p:sp>
    </p:spTree>
    <p:extLst>
      <p:ext uri="{BB962C8B-B14F-4D97-AF65-F5344CB8AC3E}">
        <p14:creationId xmlns:p14="http://schemas.microsoft.com/office/powerpoint/2010/main" val="26311517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err="1"/>
              <a:t>Incretins</a:t>
            </a:r>
            <a:r>
              <a:rPr lang="en-US" dirty="0"/>
              <a:t> are a group of metabolic hormones that stimulate a decrease in blood glucose levels. </a:t>
            </a:r>
            <a:r>
              <a:rPr lang="en-US" b="1" dirty="0" err="1"/>
              <a:t>Incretins</a:t>
            </a:r>
            <a:r>
              <a:rPr lang="en-US" dirty="0"/>
              <a:t> are released after eating and augment the secretion of insulin released from pancreatic beta cells of the islets of Langerhans by a blood glucose-dependent </a:t>
            </a:r>
            <a:r>
              <a:rPr lang="en-US" dirty="0" smtClean="0"/>
              <a:t>mechanism</a:t>
            </a:r>
          </a:p>
          <a:p>
            <a:endParaRPr lang="en-US" dirty="0"/>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700094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Ghrelin </a:t>
            </a:r>
            <a:r>
              <a:rPr lang="en-US" dirty="0"/>
              <a:t>, the "hunger hormone", also known as </a:t>
            </a:r>
            <a:r>
              <a:rPr lang="en-US" b="1" dirty="0" err="1"/>
              <a:t>lenomorelin</a:t>
            </a:r>
            <a:r>
              <a:rPr lang="en-US" dirty="0"/>
              <a:t>, is a peptide hormone produced by </a:t>
            </a:r>
            <a:r>
              <a:rPr lang="en-US" dirty="0" err="1"/>
              <a:t>ghrelinergic</a:t>
            </a:r>
            <a:r>
              <a:rPr lang="en-US" dirty="0"/>
              <a:t> cells in the gastrointestinal tract.</a:t>
            </a:r>
          </a:p>
          <a:p>
            <a:r>
              <a:rPr lang="en-US" dirty="0"/>
              <a:t>When the stomach is empty, ghrelin is secreted. When the stomach is stretched, secretion stop</a:t>
            </a:r>
          </a:p>
          <a:p>
            <a:r>
              <a:rPr lang="en-US" dirty="0"/>
              <a:t>Besides regulating appetite, ghrelin also plays a significant role in regulating </a:t>
            </a:r>
            <a:r>
              <a:rPr lang="en-US" u="sng" dirty="0"/>
              <a:t>energy homeostasis</a:t>
            </a:r>
            <a:r>
              <a:rPr lang="en-US" dirty="0"/>
              <a:t>.</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235396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191" t="11310" r="17897" b="8333"/>
          <a:stretch/>
        </p:blipFill>
        <p:spPr bwMode="auto">
          <a:xfrm>
            <a:off x="304800" y="457200"/>
            <a:ext cx="8447314" cy="5878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5679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Psychological approach to eating : attention to calories? Mood? Pleasure ? </a:t>
            </a:r>
            <a:endParaRPr lang="en-US" dirty="0"/>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737215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Hunger:</a:t>
            </a:r>
          </a:p>
          <a:p>
            <a:r>
              <a:rPr lang="en-US" dirty="0"/>
              <a:t>construct or intervening variable that connotes the drive to eat. Not directly measurable but can be inferred from objective </a:t>
            </a:r>
            <a:r>
              <a:rPr lang="en-US" dirty="0" smtClean="0"/>
              <a:t>conditions</a:t>
            </a:r>
          </a:p>
          <a:p>
            <a:pPr marL="0" indent="0">
              <a:buNone/>
            </a:pPr>
            <a:endParaRPr lang="en-US" dirty="0"/>
          </a:p>
          <a:p>
            <a:r>
              <a:rPr lang="en-US" dirty="0"/>
              <a:t>conscious sensation reflecting a mental urge to eat. Can be traced to changes in physical sensations in parts of the body – stomach, limbs or head. </a:t>
            </a:r>
            <a:endParaRPr lang="en-US" dirty="0" smtClean="0"/>
          </a:p>
          <a:p>
            <a:endParaRPr lang="en-US" dirty="0"/>
          </a:p>
          <a:p>
            <a:r>
              <a:rPr lang="en-US" dirty="0" smtClean="0"/>
              <a:t>In </a:t>
            </a:r>
            <a:r>
              <a:rPr lang="en-US" dirty="0"/>
              <a:t>its strong form may include feelings of light-headedness, weakness or emptiness in stomach</a:t>
            </a:r>
            <a:r>
              <a:rPr lang="en-US" dirty="0" smtClean="0"/>
              <a:t>.</a:t>
            </a:r>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8243676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Satiation</a:t>
            </a:r>
            <a:r>
              <a:rPr lang="en-US" dirty="0"/>
              <a:t>:</a:t>
            </a:r>
          </a:p>
          <a:p>
            <a:r>
              <a:rPr lang="en-US" dirty="0"/>
              <a:t>process that leads to the termination of eating; therefore controls meal size. Also known as intra-meal satiety.</a:t>
            </a:r>
          </a:p>
          <a:p>
            <a:r>
              <a:rPr lang="en-US" dirty="0"/>
              <a:t>Satiety:</a:t>
            </a:r>
          </a:p>
          <a:p>
            <a:r>
              <a:rPr lang="en-US" dirty="0"/>
              <a:t>process that leads to inhibition of further eating, decline in hunger, increase in fullness after a meal has finished. Also known as post-</a:t>
            </a:r>
            <a:r>
              <a:rPr lang="en-US" dirty="0" err="1"/>
              <a:t>ingestive</a:t>
            </a:r>
            <a:r>
              <a:rPr lang="en-US" dirty="0"/>
              <a:t> satiety or inter-meal satiety.</a:t>
            </a:r>
          </a:p>
          <a:p>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091281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Hedonic factors </a:t>
            </a:r>
          </a:p>
          <a:p>
            <a:r>
              <a:rPr lang="en-US" dirty="0" smtClean="0"/>
              <a:t>Cognitive factors </a:t>
            </a:r>
          </a:p>
          <a:p>
            <a:r>
              <a:rPr lang="en-US" dirty="0" smtClean="0"/>
              <a:t>Metabolic factors </a:t>
            </a:r>
          </a:p>
          <a:p>
            <a:r>
              <a:rPr lang="en-US" dirty="0" smtClean="0"/>
              <a:t>Social </a:t>
            </a:r>
          </a:p>
          <a:p>
            <a:r>
              <a:rPr lang="en-US" dirty="0" smtClean="0"/>
              <a:t>Environmental </a:t>
            </a:r>
          </a:p>
          <a:p>
            <a:r>
              <a:rPr lang="en-US" dirty="0" smtClean="0"/>
              <a:t>Emotional</a:t>
            </a:r>
          </a:p>
          <a:p>
            <a:r>
              <a:rPr lang="en-US" dirty="0" smtClean="0"/>
              <a:t>Self regulation </a:t>
            </a:r>
          </a:p>
          <a:p>
            <a:endParaRPr lang="en-US" dirty="0"/>
          </a:p>
        </p:txBody>
      </p:sp>
      <p:sp>
        <p:nvSpPr>
          <p:cNvPr id="2" name="Title 1"/>
          <p:cNvSpPr>
            <a:spLocks noGrp="1"/>
          </p:cNvSpPr>
          <p:nvPr>
            <p:ph type="title"/>
          </p:nvPr>
        </p:nvSpPr>
        <p:spPr/>
        <p:txBody>
          <a:bodyPr/>
          <a:lstStyle/>
          <a:p>
            <a:r>
              <a:rPr lang="en-US" dirty="0" smtClean="0"/>
              <a:t>Factors affect the food choices </a:t>
            </a:r>
            <a:endParaRPr lang="en-US" dirty="0"/>
          </a:p>
        </p:txBody>
      </p:sp>
    </p:spTree>
    <p:extLst>
      <p:ext uri="{BB962C8B-B14F-4D97-AF65-F5344CB8AC3E}">
        <p14:creationId xmlns:p14="http://schemas.microsoft.com/office/powerpoint/2010/main" val="3468254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245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410" t="11508" r="18456" b="6251"/>
          <a:stretch/>
        </p:blipFill>
        <p:spPr bwMode="auto">
          <a:xfrm>
            <a:off x="457200" y="381000"/>
            <a:ext cx="8229600" cy="601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34412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512" y="228600"/>
            <a:ext cx="8739488"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51216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1" y="1295400"/>
            <a:ext cx="76962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Hedonic and metabolic cause</a:t>
            </a:r>
            <a:endParaRPr lang="en-US" dirty="0"/>
          </a:p>
        </p:txBody>
      </p:sp>
    </p:spTree>
    <p:extLst>
      <p:ext uri="{BB962C8B-B14F-4D97-AF65-F5344CB8AC3E}">
        <p14:creationId xmlns:p14="http://schemas.microsoft.com/office/powerpoint/2010/main" val="38970574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b="1" dirty="0"/>
              <a:t>short </a:t>
            </a:r>
            <a:r>
              <a:rPr lang="en-US" b="1" dirty="0" smtClean="0"/>
              <a:t>term </a:t>
            </a:r>
            <a:r>
              <a:rPr lang="en-US" dirty="0" smtClean="0"/>
              <a:t>and </a:t>
            </a:r>
            <a:r>
              <a:rPr lang="en-US" b="1" dirty="0" smtClean="0"/>
              <a:t>long term </a:t>
            </a:r>
            <a:r>
              <a:rPr lang="en-US" dirty="0" smtClean="0"/>
              <a:t>feedback </a:t>
            </a:r>
            <a:r>
              <a:rPr lang="en-US" dirty="0"/>
              <a:t>signals</a:t>
            </a:r>
          </a:p>
          <a:p>
            <a:r>
              <a:rPr lang="en-US" dirty="0"/>
              <a:t>The signals are received in the </a:t>
            </a:r>
            <a:r>
              <a:rPr lang="en-US" b="1" dirty="0" smtClean="0"/>
              <a:t>hypothalamus </a:t>
            </a:r>
            <a:r>
              <a:rPr lang="en-US" dirty="0" smtClean="0"/>
              <a:t>and </a:t>
            </a:r>
            <a:r>
              <a:rPr lang="en-US" dirty="0"/>
              <a:t>integrated with other stimuli -emotional (mood), cognitive (thinking), hedonic (liking) -that influence hunger, appetite and food seeking </a:t>
            </a:r>
            <a:r>
              <a:rPr lang="en-US" dirty="0" smtClean="0"/>
              <a:t>behavior</a:t>
            </a:r>
          </a:p>
          <a:p>
            <a:endParaRPr lang="en-US" dirty="0"/>
          </a:p>
          <a:p>
            <a:r>
              <a:rPr lang="en-US" dirty="0" err="1"/>
              <a:t>SatiationThe</a:t>
            </a:r>
            <a:r>
              <a:rPr lang="en-US" dirty="0"/>
              <a:t> process that leads to the termination of eating, which may be accompanied by a feeling of satisfaction</a:t>
            </a:r>
            <a:r>
              <a:rPr lang="en-US" b="1" dirty="0"/>
              <a:t>(intra-meal satiety)</a:t>
            </a:r>
            <a:endParaRPr lang="en-US" dirty="0"/>
          </a:p>
          <a:p>
            <a:r>
              <a:rPr lang="en-US" dirty="0"/>
              <a:t>•</a:t>
            </a:r>
            <a:r>
              <a:rPr lang="en-US" dirty="0" err="1"/>
              <a:t>SatietyThe</a:t>
            </a:r>
            <a:r>
              <a:rPr lang="en-US" dirty="0"/>
              <a:t> feeling of fullness that persists after eating, </a:t>
            </a:r>
            <a:r>
              <a:rPr lang="en-US" dirty="0" err="1"/>
              <a:t>potentiallysuppressingfurtherenergy</a:t>
            </a:r>
            <a:r>
              <a:rPr lang="en-US" dirty="0"/>
              <a:t> intake until hunger returns</a:t>
            </a:r>
            <a:r>
              <a:rPr lang="en-US" b="1" dirty="0"/>
              <a:t>(inter-meal satiety)</a:t>
            </a:r>
            <a:endParaRPr lang="en-US" dirty="0"/>
          </a:p>
          <a:p>
            <a:endParaRPr lang="en-US" dirty="0"/>
          </a:p>
        </p:txBody>
      </p:sp>
      <p:sp>
        <p:nvSpPr>
          <p:cNvPr id="2" name="Title 1"/>
          <p:cNvSpPr>
            <a:spLocks noGrp="1"/>
          </p:cNvSpPr>
          <p:nvPr>
            <p:ph type="title"/>
          </p:nvPr>
        </p:nvSpPr>
        <p:spPr/>
        <p:txBody>
          <a:bodyPr>
            <a:normAutofit fontScale="90000"/>
          </a:bodyPr>
          <a:lstStyle/>
          <a:p>
            <a:r>
              <a:rPr lang="en-US" dirty="0"/>
              <a:t>Feedback regulation of food intake </a:t>
            </a:r>
          </a:p>
        </p:txBody>
      </p:sp>
    </p:spTree>
    <p:extLst>
      <p:ext uri="{BB962C8B-B14F-4D97-AF65-F5344CB8AC3E}">
        <p14:creationId xmlns:p14="http://schemas.microsoft.com/office/powerpoint/2010/main" val="5650543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276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853" t="13247" r="18603" b="5753"/>
          <a:stretch/>
        </p:blipFill>
        <p:spPr bwMode="auto">
          <a:xfrm>
            <a:off x="1447800" y="529989"/>
            <a:ext cx="6629400" cy="5925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201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dirty="0"/>
          </a:p>
        </p:txBody>
      </p:sp>
      <p:pic>
        <p:nvPicPr>
          <p:cNvPr id="286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44" t="10821" r="18603" b="9328"/>
          <a:stretch/>
        </p:blipFill>
        <p:spPr bwMode="auto">
          <a:xfrm>
            <a:off x="457200" y="685800"/>
            <a:ext cx="7956645" cy="584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4452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energy expenditure 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04800"/>
            <a:ext cx="61722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570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296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034" t="10821" r="17939" b="5752"/>
          <a:stretch/>
        </p:blipFill>
        <p:spPr bwMode="auto">
          <a:xfrm>
            <a:off x="609601" y="366215"/>
            <a:ext cx="8070376" cy="6102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9450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307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615" t="11381" r="18918" b="6251"/>
          <a:stretch/>
        </p:blipFill>
        <p:spPr bwMode="auto">
          <a:xfrm>
            <a:off x="457200" y="533400"/>
            <a:ext cx="7997588" cy="60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16659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latin typeface="Times New Roman" pitchFamily="18" charset="0"/>
                <a:cs typeface="Times New Roman" pitchFamily="18" charset="0"/>
              </a:rPr>
              <a:t>Food presence is detected by the vagal afferent </a:t>
            </a:r>
            <a:r>
              <a:rPr lang="en-US" dirty="0" err="1" smtClean="0">
                <a:latin typeface="Times New Roman" pitchFamily="18" charset="0"/>
                <a:cs typeface="Times New Roman" pitchFamily="18" charset="0"/>
              </a:rPr>
              <a:t>fibres</a:t>
            </a:r>
            <a:r>
              <a:rPr lang="en-US" dirty="0" smtClean="0">
                <a:latin typeface="Times New Roman" pitchFamily="18" charset="0"/>
                <a:cs typeface="Times New Roman" pitchFamily="18" charset="0"/>
              </a:rPr>
              <a:t> that are sensible to the mechanic touch</a:t>
            </a:r>
          </a:p>
          <a:p>
            <a:pPr marL="0" indent="0">
              <a:buNone/>
            </a:pP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The volume off foods is detected by the vagal afferent </a:t>
            </a:r>
            <a:r>
              <a:rPr lang="en-US" dirty="0" err="1" smtClean="0">
                <a:latin typeface="Times New Roman" pitchFamily="18" charset="0"/>
                <a:cs typeface="Times New Roman" pitchFamily="18" charset="0"/>
              </a:rPr>
              <a:t>fibres</a:t>
            </a:r>
            <a:r>
              <a:rPr lang="en-US" dirty="0" smtClean="0">
                <a:latin typeface="Times New Roman" pitchFamily="18" charset="0"/>
                <a:cs typeface="Times New Roman" pitchFamily="18" charset="0"/>
              </a:rPr>
              <a:t> of muscle external layers that are sensible to the stretching and distension:</a:t>
            </a:r>
          </a:p>
          <a:p>
            <a:pPr marL="0" indent="0">
              <a:buNone/>
            </a:pPr>
            <a:endParaRPr lang="en-US" dirty="0">
              <a:latin typeface="Times New Roman" pitchFamily="18" charset="0"/>
              <a:cs typeface="Times New Roman" pitchFamily="18" charset="0"/>
            </a:endParaRPr>
          </a:p>
          <a:p>
            <a:r>
              <a:rPr lang="en-US" dirty="0" err="1" smtClean="0">
                <a:latin typeface="Times New Roman" pitchFamily="18" charset="0"/>
                <a:cs typeface="Times New Roman" pitchFamily="18" charset="0"/>
              </a:rPr>
              <a:t>Intraganglionic</a:t>
            </a:r>
            <a:r>
              <a:rPr lang="en-US" dirty="0" smtClean="0">
                <a:latin typeface="Times New Roman" pitchFamily="18" charset="0"/>
                <a:cs typeface="Times New Roman" pitchFamily="18" charset="0"/>
              </a:rPr>
              <a:t> Laminar vagal Afferent Endings (IGLEs)</a:t>
            </a:r>
          </a:p>
          <a:p>
            <a:pPr marL="0" indent="0">
              <a:buNone/>
            </a:pPr>
            <a:endParaRPr lang="en-US" dirty="0">
              <a:latin typeface="Times New Roman" pitchFamily="18" charset="0"/>
              <a:cs typeface="Times New Roman" pitchFamily="18" charset="0"/>
            </a:endParaRPr>
          </a:p>
          <a:p>
            <a:r>
              <a:rPr lang="en-US" dirty="0" err="1" smtClean="0">
                <a:latin typeface="Times New Roman" pitchFamily="18" charset="0"/>
                <a:cs typeface="Times New Roman" pitchFamily="18" charset="0"/>
              </a:rPr>
              <a:t>Intramuscolar</a:t>
            </a:r>
            <a:r>
              <a:rPr lang="en-US" dirty="0" smtClean="0">
                <a:latin typeface="Times New Roman" pitchFamily="18" charset="0"/>
                <a:cs typeface="Times New Roman" pitchFamily="18" charset="0"/>
              </a:rPr>
              <a:t> Arrays(IMAs) :they generate the first negative feed back from a full stomach (influence on satiation</a:t>
            </a:r>
            <a:r>
              <a:rPr lang="en-US" dirty="0">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r>
              <a:rPr lang="en-US" b="1" dirty="0"/>
              <a:t>In the stomach… mechanoreceptors</a:t>
            </a:r>
            <a:r>
              <a:rPr lang="en-US" dirty="0"/>
              <a:t/>
            </a:r>
            <a:br>
              <a:rPr lang="en-US" dirty="0"/>
            </a:br>
            <a:endParaRPr lang="en-US" dirty="0"/>
          </a:p>
        </p:txBody>
      </p:sp>
    </p:spTree>
    <p:extLst>
      <p:ext uri="{BB962C8B-B14F-4D97-AF65-F5344CB8AC3E}">
        <p14:creationId xmlns:p14="http://schemas.microsoft.com/office/powerpoint/2010/main" val="8828811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 the enter endocrine cells, there are receptors (T1R e T2Rs) are involved in the taste signaling  in the taste buds </a:t>
            </a:r>
          </a:p>
          <a:p>
            <a:endParaRPr lang="en-US" dirty="0"/>
          </a:p>
          <a:p>
            <a:r>
              <a:rPr lang="en-US" dirty="0" smtClean="0"/>
              <a:t>Cells with taste receptors are widely distributed in several tissues ( tong, nasal epithelium , trachea. Stomach, intestine </a:t>
            </a:r>
            <a:endParaRPr lang="en-US" dirty="0"/>
          </a:p>
        </p:txBody>
      </p:sp>
      <p:sp>
        <p:nvSpPr>
          <p:cNvPr id="2" name="Title 1"/>
          <p:cNvSpPr>
            <a:spLocks noGrp="1"/>
          </p:cNvSpPr>
          <p:nvPr>
            <p:ph type="title"/>
          </p:nvPr>
        </p:nvSpPr>
        <p:spPr/>
        <p:txBody>
          <a:bodyPr>
            <a:normAutofit/>
          </a:bodyPr>
          <a:lstStyle/>
          <a:p>
            <a:endParaRPr lang="en-US" dirty="0"/>
          </a:p>
        </p:txBody>
      </p:sp>
    </p:spTree>
    <p:extLst>
      <p:ext uri="{BB962C8B-B14F-4D97-AF65-F5344CB8AC3E}">
        <p14:creationId xmlns:p14="http://schemas.microsoft.com/office/powerpoint/2010/main" val="24312155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317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234" t="9474" r="18329" b="4736"/>
          <a:stretch/>
        </p:blipFill>
        <p:spPr bwMode="auto">
          <a:xfrm>
            <a:off x="457201" y="433136"/>
            <a:ext cx="8153400" cy="573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66288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normAutofit fontScale="90000"/>
          </a:bodyPr>
          <a:lstStyle/>
          <a:p>
            <a:r>
              <a:rPr lang="en-US" sz="2200" b="1" i="1" dirty="0"/>
              <a:t>Little and </a:t>
            </a:r>
            <a:r>
              <a:rPr lang="en-US" sz="2200" b="1" i="1" dirty="0" err="1"/>
              <a:t>Feinle-Bisset</a:t>
            </a:r>
            <a:r>
              <a:rPr lang="en-US" sz="2200" b="1" i="1" dirty="0"/>
              <a:t>, Frontiers in Neuroscience 2010 </a:t>
            </a:r>
            <a:r>
              <a:rPr lang="en-US" sz="2200" dirty="0" err="1"/>
              <a:t>doi</a:t>
            </a:r>
            <a:r>
              <a:rPr lang="en-US" sz="2200" dirty="0"/>
              <a:t>: 10.3389/fnins.2010.00178</a:t>
            </a:r>
            <a:br>
              <a:rPr lang="en-US" sz="2200" dirty="0"/>
            </a:br>
            <a:endParaRPr lang="en-US"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83632"/>
            <a:ext cx="7257169"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29013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Gastric mechanism : distention (independently of nutrients </a:t>
            </a:r>
          </a:p>
          <a:p>
            <a:pPr marL="0" indent="0">
              <a:buNone/>
            </a:pPr>
            <a:endParaRPr lang="en-US" dirty="0" smtClean="0"/>
          </a:p>
          <a:p>
            <a:r>
              <a:rPr lang="en-US" dirty="0" smtClean="0"/>
              <a:t>Intestinal mechanisms: infusion of nutrients directly into the intestine promote satiation.</a:t>
            </a:r>
          </a:p>
          <a:p>
            <a:r>
              <a:rPr lang="en-US" dirty="0" smtClean="0"/>
              <a:t>CCK: rapidly released into the circulation in response to the presence of nutrients in the gut (Fats and proteins) leads to:</a:t>
            </a:r>
          </a:p>
          <a:p>
            <a:pPr marL="0" indent="0">
              <a:buNone/>
            </a:pPr>
            <a:r>
              <a:rPr lang="en-US" dirty="0" smtClean="0"/>
              <a:t>   1-Delays gastric emptying   </a:t>
            </a:r>
          </a:p>
          <a:p>
            <a:pPr marL="0" indent="0">
              <a:buNone/>
            </a:pPr>
            <a:r>
              <a:rPr lang="en-US" dirty="0" smtClean="0"/>
              <a:t>   2- Stimulate pancreatic enzyme secretion and gall bladder contraction </a:t>
            </a:r>
          </a:p>
          <a:p>
            <a:pPr marL="0" indent="0">
              <a:buNone/>
            </a:pPr>
            <a:r>
              <a:rPr lang="en-US" dirty="0" smtClean="0"/>
              <a:t>3- in the brain work as neurotransmitter, for many feelings include satiety </a:t>
            </a:r>
          </a:p>
          <a:p>
            <a:pPr marL="0" indent="0">
              <a:buNone/>
            </a:pPr>
            <a:r>
              <a:rPr lang="en-US" dirty="0" smtClean="0"/>
              <a:t>4- synergism with </a:t>
            </a:r>
            <a:r>
              <a:rPr lang="en-US" dirty="0" err="1" smtClean="0"/>
              <a:t>leptin</a:t>
            </a:r>
            <a:r>
              <a:rPr lang="en-US" dirty="0" smtClean="0"/>
              <a:t> that signals fat stores </a:t>
            </a:r>
            <a:endParaRPr lang="en-US" dirty="0"/>
          </a:p>
        </p:txBody>
      </p:sp>
      <p:sp>
        <p:nvSpPr>
          <p:cNvPr id="2" name="Title 1"/>
          <p:cNvSpPr>
            <a:spLocks noGrp="1"/>
          </p:cNvSpPr>
          <p:nvPr>
            <p:ph type="title"/>
          </p:nvPr>
        </p:nvSpPr>
        <p:spPr/>
        <p:txBody>
          <a:bodyPr>
            <a:normAutofit fontScale="90000"/>
          </a:bodyPr>
          <a:lstStyle/>
          <a:p>
            <a:r>
              <a:rPr lang="en-US" dirty="0" smtClean="0"/>
              <a:t>Physiological mechanism of satiation </a:t>
            </a:r>
            <a:endParaRPr lang="en-US" dirty="0"/>
          </a:p>
        </p:txBody>
      </p:sp>
    </p:spTree>
    <p:extLst>
      <p:ext uri="{BB962C8B-B14F-4D97-AF65-F5344CB8AC3E}">
        <p14:creationId xmlns:p14="http://schemas.microsoft.com/office/powerpoint/2010/main" val="33844483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Episodic signals : response to food consumption </a:t>
            </a:r>
          </a:p>
          <a:p>
            <a:r>
              <a:rPr lang="en-US" dirty="0" smtClean="0"/>
              <a:t>Tonic signals : </a:t>
            </a:r>
            <a:r>
              <a:rPr lang="en-US" dirty="0" err="1" smtClean="0"/>
              <a:t>infuenced</a:t>
            </a:r>
            <a:r>
              <a:rPr lang="en-US" dirty="0" smtClean="0"/>
              <a:t> by the levels of energy stores (</a:t>
            </a:r>
            <a:r>
              <a:rPr lang="en-US" dirty="0" err="1" smtClean="0"/>
              <a:t>leptin</a:t>
            </a:r>
            <a:r>
              <a:rPr lang="en-US" dirty="0" smtClean="0"/>
              <a:t>, insulin)</a:t>
            </a:r>
          </a:p>
          <a:p>
            <a:r>
              <a:rPr lang="en-US" dirty="0" smtClean="0"/>
              <a:t>The interaction between the two types lead to  the effect </a:t>
            </a:r>
            <a:endParaRPr lang="en-US" dirty="0"/>
          </a:p>
        </p:txBody>
      </p:sp>
      <p:sp>
        <p:nvSpPr>
          <p:cNvPr id="2" name="Title 1"/>
          <p:cNvSpPr>
            <a:spLocks noGrp="1"/>
          </p:cNvSpPr>
          <p:nvPr>
            <p:ph type="title"/>
          </p:nvPr>
        </p:nvSpPr>
        <p:spPr/>
        <p:txBody>
          <a:bodyPr>
            <a:normAutofit fontScale="90000"/>
          </a:bodyPr>
          <a:lstStyle/>
          <a:p>
            <a:r>
              <a:rPr lang="en-US" dirty="0" smtClean="0"/>
              <a:t>Physiologic mechanism of satiety </a:t>
            </a:r>
            <a:endParaRPr lang="en-US" dirty="0"/>
          </a:p>
        </p:txBody>
      </p:sp>
    </p:spTree>
    <p:extLst>
      <p:ext uri="{BB962C8B-B14F-4D97-AF65-F5344CB8AC3E}">
        <p14:creationId xmlns:p14="http://schemas.microsoft.com/office/powerpoint/2010/main" val="3668802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337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973" t="10198" r="18070" b="6250"/>
          <a:stretch/>
        </p:blipFill>
        <p:spPr bwMode="auto">
          <a:xfrm>
            <a:off x="733926" y="457200"/>
            <a:ext cx="8061158" cy="6112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4621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348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615" t="12500" r="18078" b="9515"/>
          <a:stretch/>
        </p:blipFill>
        <p:spPr bwMode="auto">
          <a:xfrm>
            <a:off x="304800" y="609600"/>
            <a:ext cx="8382000" cy="5704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403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87" t="13294" r="24591" b="10038"/>
          <a:stretch/>
        </p:blipFill>
        <p:spPr bwMode="auto">
          <a:xfrm>
            <a:off x="762000" y="533400"/>
            <a:ext cx="7696200" cy="6040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87183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358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929" t="10075" r="19653" b="6250"/>
          <a:stretch/>
        </p:blipFill>
        <p:spPr bwMode="auto">
          <a:xfrm>
            <a:off x="762000" y="533400"/>
            <a:ext cx="7861110" cy="612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8007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r>
              <a:rPr lang="en-US" dirty="0"/>
              <a:t>Energy value</a:t>
            </a:r>
          </a:p>
          <a:p>
            <a:pPr marL="0" indent="0">
              <a:buNone/>
            </a:pPr>
            <a:r>
              <a:rPr lang="en-US" dirty="0"/>
              <a:t>•Palatability</a:t>
            </a:r>
          </a:p>
          <a:p>
            <a:pPr marL="0" indent="0">
              <a:buNone/>
            </a:pPr>
            <a:r>
              <a:rPr lang="en-US" dirty="0"/>
              <a:t>•Volume</a:t>
            </a:r>
          </a:p>
          <a:p>
            <a:pPr marL="0" indent="0">
              <a:buNone/>
            </a:pPr>
            <a:r>
              <a:rPr lang="en-US" dirty="0"/>
              <a:t>•Form</a:t>
            </a:r>
          </a:p>
          <a:p>
            <a:pPr marL="0" indent="0">
              <a:buNone/>
            </a:pPr>
            <a:r>
              <a:rPr lang="en-US" dirty="0"/>
              <a:t>•</a:t>
            </a:r>
            <a:r>
              <a:rPr lang="en-US" dirty="0" smtClean="0"/>
              <a:t>Macronutrient composition</a:t>
            </a:r>
            <a:endParaRPr lang="en-US" dirty="0"/>
          </a:p>
          <a:p>
            <a:pPr marL="0" indent="0">
              <a:buNone/>
            </a:pPr>
            <a:r>
              <a:rPr lang="en-US" dirty="0"/>
              <a:t>•</a:t>
            </a:r>
            <a:r>
              <a:rPr lang="en-US" dirty="0" smtClean="0"/>
              <a:t>Dietary fiber </a:t>
            </a:r>
            <a:r>
              <a:rPr lang="en-US" dirty="0"/>
              <a:t>content</a:t>
            </a:r>
          </a:p>
          <a:p>
            <a:endParaRPr lang="en-US" dirty="0"/>
          </a:p>
        </p:txBody>
      </p:sp>
      <p:sp>
        <p:nvSpPr>
          <p:cNvPr id="2" name="Title 1"/>
          <p:cNvSpPr>
            <a:spLocks noGrp="1"/>
          </p:cNvSpPr>
          <p:nvPr>
            <p:ph type="title"/>
          </p:nvPr>
        </p:nvSpPr>
        <p:spPr/>
        <p:txBody>
          <a:bodyPr/>
          <a:lstStyle/>
          <a:p>
            <a:r>
              <a:rPr lang="en-US" dirty="0" smtClean="0"/>
              <a:t>Dietary factors affect satiety </a:t>
            </a:r>
            <a:endParaRPr lang="en-US" dirty="0"/>
          </a:p>
        </p:txBody>
      </p:sp>
    </p:spTree>
    <p:extLst>
      <p:ext uri="{BB962C8B-B14F-4D97-AF65-F5344CB8AC3E}">
        <p14:creationId xmlns:p14="http://schemas.microsoft.com/office/powerpoint/2010/main" val="24378692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Increase energy density -</a:t>
            </a:r>
            <a:r>
              <a:rPr lang="en-US" dirty="0" smtClean="0">
                <a:sym typeface="Wingdings" pitchFamily="2" charset="2"/>
              </a:rPr>
              <a:t> </a:t>
            </a:r>
            <a:r>
              <a:rPr lang="en-US" dirty="0" smtClean="0"/>
              <a:t> decrease satiety</a:t>
            </a:r>
          </a:p>
          <a:p>
            <a:r>
              <a:rPr lang="en-US" dirty="0" smtClean="0"/>
              <a:t>In can be related to low volume of high energy dense foods compared to low energy dense </a:t>
            </a:r>
          </a:p>
          <a:p>
            <a:r>
              <a:rPr lang="en-US" dirty="0" smtClean="0"/>
              <a:t>(evidenced by loading studies)  </a:t>
            </a:r>
            <a:endParaRPr lang="en-US" dirty="0"/>
          </a:p>
          <a:p>
            <a:r>
              <a:rPr lang="en-US" dirty="0" smtClean="0"/>
              <a:t>Energy dense foods are palatable but not satiating and </a:t>
            </a:r>
            <a:r>
              <a:rPr lang="en-US" dirty="0" err="1" smtClean="0"/>
              <a:t>viceversa</a:t>
            </a:r>
            <a:endParaRPr lang="en-US" dirty="0" smtClean="0"/>
          </a:p>
          <a:p>
            <a:r>
              <a:rPr lang="en-US" dirty="0" smtClean="0"/>
              <a:t>Palatability directly correlates with hunger and with satiation but not with satiety </a:t>
            </a:r>
          </a:p>
          <a:p>
            <a:endParaRPr lang="en-US" dirty="0"/>
          </a:p>
          <a:p>
            <a:endParaRPr lang="en-US" dirty="0" smtClean="0"/>
          </a:p>
          <a:p>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3930907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Proteins correlates with better than the other macronutrients with the sensation of fullness an satiety after meals, then carbohydrate then fat. </a:t>
            </a:r>
          </a:p>
          <a:p>
            <a:endParaRPr lang="en-US" dirty="0"/>
          </a:p>
          <a:p>
            <a:r>
              <a:rPr lang="en-US" dirty="0" smtClean="0"/>
              <a:t>The relative satiety power of carbohydrates and fats in the different studies vary if macronutrients are studied alone or inside the foods</a:t>
            </a:r>
            <a:r>
              <a:rPr lang="en-US" dirty="0"/>
              <a:t>.</a:t>
            </a:r>
          </a:p>
          <a:p>
            <a:endParaRPr lang="en-US" dirty="0"/>
          </a:p>
        </p:txBody>
      </p:sp>
      <p:sp>
        <p:nvSpPr>
          <p:cNvPr id="2" name="Title 1"/>
          <p:cNvSpPr>
            <a:spLocks noGrp="1"/>
          </p:cNvSpPr>
          <p:nvPr>
            <p:ph type="title"/>
          </p:nvPr>
        </p:nvSpPr>
        <p:spPr/>
        <p:txBody>
          <a:bodyPr/>
          <a:lstStyle/>
          <a:p>
            <a:r>
              <a:rPr lang="en-US" dirty="0" smtClean="0"/>
              <a:t>Satiety and macronutrients </a:t>
            </a:r>
            <a:endParaRPr lang="en-US" dirty="0"/>
          </a:p>
        </p:txBody>
      </p:sp>
    </p:spTree>
    <p:extLst>
      <p:ext uri="{BB962C8B-B14F-4D97-AF65-F5344CB8AC3E}">
        <p14:creationId xmlns:p14="http://schemas.microsoft.com/office/powerpoint/2010/main" val="24194248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r>
              <a:rPr lang="en-US" dirty="0" smtClean="0"/>
              <a:t>Protein and satiety </a:t>
            </a:r>
            <a:endParaRPr lang="en-US" dirty="0"/>
          </a:p>
        </p:txBody>
      </p:sp>
      <p:pic>
        <p:nvPicPr>
          <p:cNvPr id="368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887" t="20574" r="17716" b="5730"/>
          <a:stretch/>
        </p:blipFill>
        <p:spPr bwMode="auto">
          <a:xfrm>
            <a:off x="533400" y="1466850"/>
            <a:ext cx="8248650" cy="539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01003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378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084" t="17968" r="19034" b="4167"/>
          <a:stretch/>
        </p:blipFill>
        <p:spPr bwMode="auto">
          <a:xfrm>
            <a:off x="228600" y="381000"/>
            <a:ext cx="8458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36452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err="1" smtClean="0">
                <a:latin typeface="Times New Roman" pitchFamily="18" charset="0"/>
                <a:cs typeface="Times New Roman" pitchFamily="18" charset="0"/>
              </a:rPr>
              <a:t>Glucostatic</a:t>
            </a:r>
            <a:r>
              <a:rPr lang="en-US" dirty="0" smtClean="0">
                <a:latin typeface="Times New Roman" pitchFamily="18" charset="0"/>
                <a:cs typeface="Times New Roman" pitchFamily="18" charset="0"/>
              </a:rPr>
              <a:t> theory : low level of glucose triggers appetite</a:t>
            </a:r>
          </a:p>
          <a:p>
            <a:pPr marL="0" indent="0">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GI theory: Glycemic index of food, high GI food lead to sudden increase and rebound of blood glucose </a:t>
            </a:r>
            <a:r>
              <a:rPr lang="en-US" dirty="0" smtClean="0">
                <a:latin typeface="Times New Roman" pitchFamily="18" charset="0"/>
                <a:cs typeface="Times New Roman" pitchFamily="18" charset="0"/>
                <a:sym typeface="Wingdings" pitchFamily="2" charset="2"/>
              </a:rPr>
              <a:t> hunger</a:t>
            </a:r>
          </a:p>
          <a:p>
            <a:pPr marL="0" indent="0">
              <a:buNone/>
            </a:pPr>
            <a:endParaRPr lang="en-US" dirty="0" smtClean="0">
              <a:latin typeface="Times New Roman" pitchFamily="18" charset="0"/>
              <a:cs typeface="Times New Roman" pitchFamily="18" charset="0"/>
              <a:sym typeface="Wingdings" pitchFamily="2" charset="2"/>
            </a:endParaRPr>
          </a:p>
          <a:p>
            <a:r>
              <a:rPr lang="en-US" dirty="0" smtClean="0">
                <a:latin typeface="Times New Roman" pitchFamily="18" charset="0"/>
                <a:cs typeface="Times New Roman" pitchFamily="18" charset="0"/>
                <a:sym typeface="Wingdings" pitchFamily="2" charset="2"/>
              </a:rPr>
              <a:t>Dietary fiber theory: DF content of a food make difference in GI and affect appetite</a:t>
            </a:r>
          </a:p>
          <a:p>
            <a:pPr marL="0" indent="0">
              <a:buNone/>
            </a:pPr>
            <a:endParaRPr lang="en-US" dirty="0" smtClean="0">
              <a:latin typeface="Times New Roman" pitchFamily="18" charset="0"/>
              <a:cs typeface="Times New Roman" pitchFamily="18" charset="0"/>
              <a:sym typeface="Wingdings" pitchFamily="2" charset="2"/>
            </a:endParaRPr>
          </a:p>
          <a:p>
            <a:r>
              <a:rPr lang="en-US" dirty="0" smtClean="0">
                <a:latin typeface="Times New Roman" pitchFamily="18" charset="0"/>
                <a:cs typeface="Times New Roman" pitchFamily="18" charset="0"/>
                <a:sym typeface="Wingdings" pitchFamily="2" charset="2"/>
              </a:rPr>
              <a:t>Low GI : reduce the ghrelin concentration (decrease hunger)</a:t>
            </a:r>
          </a:p>
          <a:p>
            <a:pPr marL="0" indent="0">
              <a:buNone/>
            </a:pPr>
            <a:r>
              <a:rPr lang="en-US" dirty="0" smtClean="0">
                <a:latin typeface="Times New Roman" pitchFamily="18" charset="0"/>
                <a:cs typeface="Times New Roman" pitchFamily="18" charset="0"/>
                <a:sym typeface="Wingdings" pitchFamily="2" charset="2"/>
              </a:rPr>
              <a:t> </a:t>
            </a:r>
          </a:p>
          <a:p>
            <a:r>
              <a:rPr lang="en-US" dirty="0" smtClean="0">
                <a:latin typeface="Times New Roman" pitchFamily="18" charset="0"/>
                <a:cs typeface="Times New Roman" pitchFamily="18" charset="0"/>
                <a:sym typeface="Wingdings" pitchFamily="2" charset="2"/>
              </a:rPr>
              <a:t>Energy density theory: increase density ,,, increase the appetite</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Carbohydrate and satiety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1035923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131" t="9028" r="18399" b="4861"/>
          <a:stretch/>
        </p:blipFill>
        <p:spPr bwMode="auto">
          <a:xfrm>
            <a:off x="381000" y="381000"/>
            <a:ext cx="83058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98582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err="1" smtClean="0"/>
              <a:t>Ileal</a:t>
            </a:r>
            <a:r>
              <a:rPr lang="en-US" dirty="0" smtClean="0"/>
              <a:t> brake: presence of CHO in the ileum trigger satiety </a:t>
            </a:r>
          </a:p>
          <a:p>
            <a:r>
              <a:rPr lang="en-US" dirty="0" smtClean="0"/>
              <a:t>Slow </a:t>
            </a:r>
            <a:r>
              <a:rPr lang="en-US" dirty="0" err="1" smtClean="0"/>
              <a:t>vs</a:t>
            </a:r>
            <a:r>
              <a:rPr lang="en-US" dirty="0" smtClean="0"/>
              <a:t> fast CHO: slow post prandial blood glucose suppress appetite (not always) </a:t>
            </a:r>
          </a:p>
          <a:p>
            <a:endParaRPr lang="en-US" dirty="0"/>
          </a:p>
          <a:p>
            <a:r>
              <a:rPr lang="en-US" dirty="0" smtClean="0"/>
              <a:t>Glucose versus fructose: consider (energy ,,,other side effect), high fructose corn syrup </a:t>
            </a:r>
          </a:p>
          <a:p>
            <a:endParaRPr lang="en-US" dirty="0"/>
          </a:p>
          <a:p>
            <a:r>
              <a:rPr lang="en-US" dirty="0">
                <a:hlinkClick r:id="rId2"/>
              </a:rPr>
              <a:t>https://www.ncbi.nlm.nih.gov/pmc/articles/PMC4429636/</a:t>
            </a:r>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0237623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dirty="0" smtClean="0">
                <a:latin typeface="Times New Roman" pitchFamily="18" charset="0"/>
                <a:cs typeface="Times New Roman" pitchFamily="18" charset="0"/>
              </a:rPr>
              <a:t>TG saturation</a:t>
            </a:r>
          </a:p>
          <a:p>
            <a:pPr marL="0" indent="0">
              <a:buNone/>
            </a:pPr>
            <a:endParaRPr lang="en-US" dirty="0" smtClean="0">
              <a:latin typeface="Times New Roman" pitchFamily="18" charset="0"/>
              <a:cs typeface="Times New Roman" pitchFamily="18" charset="0"/>
            </a:endParaRPr>
          </a:p>
          <a:p>
            <a:pPr marL="0" indent="0">
              <a:buNone/>
            </a:pPr>
            <a:r>
              <a:rPr lang="en-US" dirty="0" err="1" smtClean="0">
                <a:latin typeface="Times New Roman" pitchFamily="18" charset="0"/>
                <a:cs typeface="Times New Roman" pitchFamily="18" charset="0"/>
              </a:rPr>
              <a:t>Tg</a:t>
            </a:r>
            <a:r>
              <a:rPr lang="en-US" dirty="0" smtClean="0">
                <a:latin typeface="Times New Roman" pitchFamily="18" charset="0"/>
                <a:cs typeface="Times New Roman" pitchFamily="18" charset="0"/>
              </a:rPr>
              <a:t> with MUFA or PUFA are more satiating than </a:t>
            </a:r>
            <a:r>
              <a:rPr lang="en-US" dirty="0" err="1" smtClean="0">
                <a:latin typeface="Times New Roman" pitchFamily="18" charset="0"/>
                <a:cs typeface="Times New Roman" pitchFamily="18" charset="0"/>
              </a:rPr>
              <a:t>Tg</a:t>
            </a:r>
            <a:r>
              <a:rPr lang="en-US" dirty="0" smtClean="0">
                <a:latin typeface="Times New Roman" pitchFamily="18" charset="0"/>
                <a:cs typeface="Times New Roman" pitchFamily="18" charset="0"/>
              </a:rPr>
              <a:t> with saturated fatty acid ( research – </a:t>
            </a:r>
            <a:r>
              <a:rPr lang="en-US" dirty="0" err="1" smtClean="0">
                <a:latin typeface="Times New Roman" pitchFamily="18" charset="0"/>
                <a:cs typeface="Times New Roman" pitchFamily="18" charset="0"/>
              </a:rPr>
              <a:t>introduodenal</a:t>
            </a:r>
            <a:r>
              <a:rPr lang="en-US" dirty="0" smtClean="0">
                <a:latin typeface="Times New Roman" pitchFamily="18" charset="0"/>
                <a:cs typeface="Times New Roman" pitchFamily="18" charset="0"/>
              </a:rPr>
              <a:t> infusion))</a:t>
            </a:r>
          </a:p>
          <a:p>
            <a:pPr marL="0" indent="0">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By meal replacement : no effect</a:t>
            </a:r>
          </a:p>
          <a:p>
            <a:pPr marL="0" indent="0">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Chain length:</a:t>
            </a:r>
          </a:p>
          <a:p>
            <a:pPr marL="0" indent="0">
              <a:buNone/>
            </a:pPr>
            <a:r>
              <a:rPr lang="en-US" dirty="0" smtClean="0">
                <a:latin typeface="Times New Roman" pitchFamily="18" charset="0"/>
                <a:cs typeface="Times New Roman" pitchFamily="18" charset="0"/>
              </a:rPr>
              <a:t>For short chain FA …. Mixed results </a:t>
            </a:r>
          </a:p>
          <a:p>
            <a:pPr marL="0" indent="0">
              <a:buNone/>
            </a:pPr>
            <a:r>
              <a:rPr lang="en-US" dirty="0" smtClean="0">
                <a:latin typeface="Times New Roman" pitchFamily="18" charset="0"/>
                <a:cs typeface="Times New Roman" pitchFamily="18" charset="0"/>
              </a:rPr>
              <a:t>MCT: effect on body weight </a:t>
            </a:r>
          </a:p>
          <a:p>
            <a:pPr marL="0" indent="0">
              <a:buNone/>
            </a:pPr>
            <a:r>
              <a:rPr lang="en-US" dirty="0" smtClean="0">
                <a:latin typeface="Times New Roman" pitchFamily="18" charset="0"/>
                <a:cs typeface="Times New Roman" pitchFamily="18" charset="0"/>
              </a:rPr>
              <a:t>LCFA: in creased CCK production,, still need research? </a:t>
            </a:r>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Fat and Satiety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092306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Basal energy Expenditure (BEE, BMR)</a:t>
            </a:r>
            <a:endParaRPr lang="en-US" dirty="0"/>
          </a:p>
        </p:txBody>
      </p:sp>
      <p:sp>
        <p:nvSpPr>
          <p:cNvPr id="4" name="Rectangle 3"/>
          <p:cNvSpPr/>
          <p:nvPr/>
        </p:nvSpPr>
        <p:spPr>
          <a:xfrm>
            <a:off x="914400" y="1676400"/>
            <a:ext cx="7772400" cy="4401205"/>
          </a:xfrm>
          <a:prstGeom prst="rect">
            <a:avLst/>
          </a:prstGeom>
        </p:spPr>
        <p:txBody>
          <a:bodyPr wrap="square">
            <a:spAutoFit/>
          </a:bodyPr>
          <a:lstStyle/>
          <a:p>
            <a:r>
              <a:rPr lang="en-US" sz="2800" dirty="0"/>
              <a:t>Represents the minimal energy required for body vital function maintenance</a:t>
            </a:r>
            <a:r>
              <a:rPr lang="en-US" sz="2800" dirty="0" smtClean="0"/>
              <a:t>.</a:t>
            </a:r>
          </a:p>
          <a:p>
            <a:endParaRPr lang="en-US" sz="2800" dirty="0"/>
          </a:p>
          <a:p>
            <a:r>
              <a:rPr lang="en-US" sz="2800" dirty="0"/>
              <a:t>The BEE contributes for 50% to 70% of daily energy</a:t>
            </a:r>
          </a:p>
          <a:p>
            <a:r>
              <a:rPr lang="en-US" sz="2800" dirty="0"/>
              <a:t>requirement</a:t>
            </a:r>
            <a:r>
              <a:rPr lang="en-US" sz="2800" dirty="0" smtClean="0"/>
              <a:t>.</a:t>
            </a:r>
          </a:p>
          <a:p>
            <a:endParaRPr lang="en-US" sz="2800" dirty="0"/>
          </a:p>
          <a:p>
            <a:r>
              <a:rPr lang="en-US" sz="2800" dirty="0"/>
              <a:t>The measurement of BEE requires the subject to sleep overnight in the metabolic unit. Thus the resting energy expenditure (REE) is usually measured.</a:t>
            </a:r>
          </a:p>
        </p:txBody>
      </p:sp>
    </p:spTree>
    <p:extLst>
      <p:ext uri="{BB962C8B-B14F-4D97-AF65-F5344CB8AC3E}">
        <p14:creationId xmlns:p14="http://schemas.microsoft.com/office/powerpoint/2010/main" val="2662504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Emulsion and stability effect</a:t>
            </a:r>
          </a:p>
          <a:p>
            <a:pPr marL="0" indent="0">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Stable emulsion in the stomach,,,, fat reach the duodenum faster, -</a:t>
            </a:r>
            <a:r>
              <a:rPr lang="en-US" dirty="0" smtClean="0">
                <a:latin typeface="Times New Roman" pitchFamily="18" charset="0"/>
                <a:cs typeface="Times New Roman" pitchFamily="18" charset="0"/>
                <a:sym typeface="Wingdings" pitchFamily="2" charset="2"/>
              </a:rPr>
              <a:t> faster increase of CCK, unstable emulsion (water and lipid phase separate in stomach) may have effect??? Not defined yet????</a:t>
            </a:r>
          </a:p>
          <a:p>
            <a:pPr marL="0" indent="0">
              <a:buNone/>
            </a:pPr>
            <a:endParaRPr lang="en-US" dirty="0" smtClean="0">
              <a:latin typeface="Times New Roman" pitchFamily="18" charset="0"/>
              <a:cs typeface="Times New Roman" pitchFamily="18" charset="0"/>
              <a:sym typeface="Wingdings" pitchFamily="2" charset="2"/>
            </a:endParaRPr>
          </a:p>
          <a:p>
            <a:r>
              <a:rPr lang="en-US" dirty="0" err="1" smtClean="0">
                <a:latin typeface="Times New Roman" pitchFamily="18" charset="0"/>
                <a:cs typeface="Times New Roman" pitchFamily="18" charset="0"/>
                <a:sym typeface="Wingdings" pitchFamily="2" charset="2"/>
              </a:rPr>
              <a:t>Ileal</a:t>
            </a:r>
            <a:r>
              <a:rPr lang="en-US" dirty="0" smtClean="0">
                <a:latin typeface="Times New Roman" pitchFamily="18" charset="0"/>
                <a:cs typeface="Times New Roman" pitchFamily="18" charset="0"/>
                <a:sym typeface="Wingdings" pitchFamily="2" charset="2"/>
              </a:rPr>
              <a:t> brake mechanism: Fat in ileum increase satiety (Olestra)  </a:t>
            </a:r>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9411663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Solids </a:t>
            </a:r>
            <a:r>
              <a:rPr lang="en-US" dirty="0" err="1" smtClean="0">
                <a:latin typeface="Times New Roman" pitchFamily="18" charset="0"/>
                <a:cs typeface="Times New Roman" pitchFamily="18" charset="0"/>
              </a:rPr>
              <a:t>vs</a:t>
            </a:r>
            <a:r>
              <a:rPr lang="en-US" dirty="0" smtClean="0">
                <a:latin typeface="Times New Roman" pitchFamily="18" charset="0"/>
                <a:cs typeface="Times New Roman" pitchFamily="18" charset="0"/>
              </a:rPr>
              <a:t> liquids </a:t>
            </a:r>
          </a:p>
          <a:p>
            <a:r>
              <a:rPr lang="en-US" dirty="0" smtClean="0">
                <a:latin typeface="Times New Roman" pitchFamily="18" charset="0"/>
                <a:cs typeface="Times New Roman" pitchFamily="18" charset="0"/>
              </a:rPr>
              <a:t>Mastication has effect to promote satiety and reduce food intake (eat slowly)</a:t>
            </a:r>
          </a:p>
          <a:p>
            <a:r>
              <a:rPr lang="en-US" dirty="0" smtClean="0">
                <a:latin typeface="Times New Roman" pitchFamily="18" charset="0"/>
                <a:cs typeface="Times New Roman" pitchFamily="18" charset="0"/>
              </a:rPr>
              <a:t>Consumption of fruits and vegetables instead of juice increase satiety (fiber) </a:t>
            </a:r>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Satiety and food form</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3265576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Increase volume </a:t>
            </a:r>
          </a:p>
          <a:p>
            <a:r>
              <a:rPr lang="en-US" dirty="0" smtClean="0">
                <a:latin typeface="Times New Roman" pitchFamily="18" charset="0"/>
                <a:cs typeface="Times New Roman" pitchFamily="18" charset="0"/>
              </a:rPr>
              <a:t>Big volume compared to little volume </a:t>
            </a:r>
          </a:p>
          <a:p>
            <a:r>
              <a:rPr lang="en-US" dirty="0" smtClean="0">
                <a:latin typeface="Times New Roman" pitchFamily="18" charset="0"/>
                <a:cs typeface="Times New Roman" pitchFamily="18" charset="0"/>
              </a:rPr>
              <a:t>Direct effect: at intestinal level , increase the  contact of foods with the receptors along the GI tract </a:t>
            </a:r>
          </a:p>
          <a:p>
            <a:r>
              <a:rPr lang="en-US" dirty="0" smtClean="0">
                <a:latin typeface="Times New Roman" pitchFamily="18" charset="0"/>
                <a:cs typeface="Times New Roman" pitchFamily="18" charset="0"/>
              </a:rPr>
              <a:t>Indirect effect: potential at cognitive level ( different findings among males and females) </a:t>
            </a:r>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7562127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smtClean="0"/>
              <a:t>Eating cues </a:t>
            </a:r>
            <a:endParaRPr lang="en-US" dirty="0"/>
          </a:p>
        </p:txBody>
      </p:sp>
      <p:pic>
        <p:nvPicPr>
          <p:cNvPr id="2050" name="Picture 2" descr="Blue bowl filled with strawberries and cher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828800"/>
            <a:ext cx="3295650" cy="395287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76400"/>
            <a:ext cx="3733800"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23217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May be positive or negative </a:t>
            </a:r>
          </a:p>
          <a:p>
            <a:r>
              <a:rPr lang="en-US" dirty="0" smtClean="0">
                <a:latin typeface="Times New Roman" pitchFamily="18" charset="0"/>
                <a:cs typeface="Times New Roman" pitchFamily="18" charset="0"/>
              </a:rPr>
              <a:t>Social influence </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parties, fruits on tables)</a:t>
            </a: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Pop corn with movies</a:t>
            </a:r>
          </a:p>
          <a:p>
            <a:r>
              <a:rPr lang="en-US" dirty="0" smtClean="0">
                <a:latin typeface="Times New Roman" pitchFamily="18" charset="0"/>
                <a:cs typeface="Times New Roman" pitchFamily="18" charset="0"/>
              </a:rPr>
              <a:t>Beach with BBQ</a:t>
            </a:r>
          </a:p>
          <a:p>
            <a:r>
              <a:rPr lang="en-US" dirty="0" err="1" smtClean="0">
                <a:latin typeface="Times New Roman" pitchFamily="18" charset="0"/>
                <a:cs typeface="Times New Roman" pitchFamily="18" charset="0"/>
              </a:rPr>
              <a:t>Mamoul</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Eid</a:t>
            </a:r>
            <a:r>
              <a:rPr lang="en-US" dirty="0" smtClean="0">
                <a:latin typeface="Times New Roman" pitchFamily="18" charset="0"/>
                <a:cs typeface="Times New Roman" pitchFamily="18" charset="0"/>
              </a:rPr>
              <a:t> time</a:t>
            </a:r>
          </a:p>
          <a:p>
            <a:r>
              <a:rPr lang="en-US" dirty="0" err="1" smtClean="0">
                <a:latin typeface="Times New Roman" pitchFamily="18" charset="0"/>
                <a:cs typeface="Times New Roman" pitchFamily="18" charset="0"/>
              </a:rPr>
              <a:t>Qatayef</a:t>
            </a:r>
            <a:r>
              <a:rPr lang="en-US" dirty="0" smtClean="0">
                <a:latin typeface="Times New Roman" pitchFamily="18" charset="0"/>
                <a:cs typeface="Times New Roman" pitchFamily="18" charset="0"/>
              </a:rPr>
              <a:t> and Ramadan </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5117869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Eating cues influenced by:</a:t>
            </a:r>
          </a:p>
          <a:p>
            <a:r>
              <a:rPr lang="en-US" dirty="0" err="1" smtClean="0">
                <a:latin typeface="Times New Roman" pitchFamily="18" charset="0"/>
                <a:cs typeface="Times New Roman" pitchFamily="18" charset="0"/>
              </a:rPr>
              <a:t>Behavioural</a:t>
            </a:r>
            <a:r>
              <a:rPr lang="en-US" dirty="0" smtClean="0">
                <a:latin typeface="Times New Roman" pitchFamily="18" charset="0"/>
                <a:cs typeface="Times New Roman" pitchFamily="18" charset="0"/>
              </a:rPr>
              <a:t>/ psychological factors ( eat in hospital???)</a:t>
            </a:r>
          </a:p>
          <a:p>
            <a:r>
              <a:rPr lang="en-US" dirty="0" smtClean="0">
                <a:latin typeface="Times New Roman" pitchFamily="18" charset="0"/>
                <a:cs typeface="Times New Roman" pitchFamily="18" charset="0"/>
              </a:rPr>
              <a:t>Physiological factors ( chocolate and menstrual cycle)</a:t>
            </a:r>
          </a:p>
          <a:p>
            <a:pPr marL="0" indent="0">
              <a:buNone/>
            </a:pP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Mood ???</a:t>
            </a:r>
          </a:p>
          <a:p>
            <a:endParaRPr lang="en-US" dirty="0" smtClean="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2403130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Subjective </a:t>
            </a:r>
          </a:p>
          <a:p>
            <a:r>
              <a:rPr lang="en-US" dirty="0" smtClean="0">
                <a:latin typeface="Times New Roman" pitchFamily="18" charset="0"/>
                <a:cs typeface="Times New Roman" pitchFamily="18" charset="0"/>
              </a:rPr>
              <a:t>Objective (PYY, ghrelin, </a:t>
            </a:r>
            <a:r>
              <a:rPr lang="en-US" dirty="0" err="1" smtClean="0">
                <a:latin typeface="Times New Roman" pitchFamily="18" charset="0"/>
                <a:cs typeface="Times New Roman" pitchFamily="18" charset="0"/>
              </a:rPr>
              <a:t>Leptin</a:t>
            </a:r>
            <a:r>
              <a:rPr lang="en-US" dirty="0" smtClean="0">
                <a:latin typeface="Times New Roman" pitchFamily="18" charset="0"/>
                <a:cs typeface="Times New Roman" pitchFamily="18" charset="0"/>
              </a:rPr>
              <a:t> ) postprandial </a:t>
            </a:r>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Experimental design for appetite and satiety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6206431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906607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body's major organs —the brain, liver, kidneys, and heart —account for about half of the energy burned at rest, while fat, the digestive system, and especially the body's muscles account for the rest.</a:t>
            </a:r>
          </a:p>
        </p:txBody>
      </p:sp>
      <p:sp>
        <p:nvSpPr>
          <p:cNvPr id="2" name="Title 1"/>
          <p:cNvSpPr>
            <a:spLocks noGrp="1"/>
          </p:cNvSpPr>
          <p:nvPr>
            <p:ph type="title"/>
          </p:nvPr>
        </p:nvSpPr>
        <p:spPr/>
        <p:txBody>
          <a:bodyPr/>
          <a:lstStyle/>
          <a:p>
            <a:r>
              <a:rPr lang="en-US" dirty="0" smtClean="0"/>
              <a:t>Organ contribution </a:t>
            </a:r>
            <a:endParaRPr lang="en-US" dirty="0"/>
          </a:p>
        </p:txBody>
      </p:sp>
    </p:spTree>
    <p:extLst>
      <p:ext uri="{BB962C8B-B14F-4D97-AF65-F5344CB8AC3E}">
        <p14:creationId xmlns:p14="http://schemas.microsoft.com/office/powerpoint/2010/main" val="4098530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410" t="10913" r="18343" b="25000"/>
          <a:stretch/>
        </p:blipFill>
        <p:spPr bwMode="auto">
          <a:xfrm>
            <a:off x="533400" y="381000"/>
            <a:ext cx="8098971" cy="601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04427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1552</TotalTime>
  <Words>1675</Words>
  <Application>Microsoft Office PowerPoint</Application>
  <PresentationFormat>On-screen Show (4:3)</PresentationFormat>
  <Paragraphs>212</Paragraphs>
  <Slides>77</Slides>
  <Notes>0</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Concourse</vt:lpstr>
      <vt:lpstr>Energy balance and Energy expenditure </vt:lpstr>
      <vt:lpstr>PowerPoint Presentation</vt:lpstr>
      <vt:lpstr>PowerPoint Presentation</vt:lpstr>
      <vt:lpstr>PowerPoint Presentation</vt:lpstr>
      <vt:lpstr>PowerPoint Presentation</vt:lpstr>
      <vt:lpstr>PowerPoint Presentation</vt:lpstr>
      <vt:lpstr>Basal energy Expenditure (BEE, BMR)</vt:lpstr>
      <vt:lpstr>Organ contribution </vt:lpstr>
      <vt:lpstr>PowerPoint Presentation</vt:lpstr>
      <vt:lpstr>PowerPoint Presentation</vt:lpstr>
      <vt:lpstr>Resting Energy expenditure </vt:lpstr>
      <vt:lpstr>Physical activity</vt:lpstr>
      <vt:lpstr>PowerPoint Presentation</vt:lpstr>
      <vt:lpstr>PowerPoint Presentation</vt:lpstr>
      <vt:lpstr>MET: metabolic equivalence  </vt:lpstr>
      <vt:lpstr>PowerPoint Presentation</vt:lpstr>
      <vt:lpstr>PowerPoint Presentation</vt:lpstr>
      <vt:lpstr>Adaptive thermogenesis </vt:lpstr>
      <vt:lpstr>1- shivering thermogenesis </vt:lpstr>
      <vt:lpstr>PowerPoint Presentation</vt:lpstr>
      <vt:lpstr>2- non shivering thermogenesis </vt:lpstr>
      <vt:lpstr>BAT</vt:lpstr>
      <vt:lpstr>PowerPoint Presentation</vt:lpstr>
      <vt:lpstr>Thermic effect of food (DIT)</vt:lpstr>
      <vt:lpstr>PowerPoint Presentation</vt:lpstr>
      <vt:lpstr>DIT and NST (non shivering thermogenesis) </vt:lpstr>
      <vt:lpstr>Factors affect the energy expenditure </vt:lpstr>
      <vt:lpstr>PowerPoint Presentation</vt:lpstr>
      <vt:lpstr>Weight management </vt:lpstr>
      <vt:lpstr>PowerPoint Presentation</vt:lpstr>
      <vt:lpstr>PowerPoint Presentation</vt:lpstr>
      <vt:lpstr>PowerPoint Presentation</vt:lpstr>
      <vt:lpstr>Satiety and hunger  </vt:lpstr>
      <vt:lpstr>References </vt:lpstr>
      <vt:lpstr>PowerPoint Presentation</vt:lpstr>
      <vt:lpstr>PowerPoint Presentation</vt:lpstr>
      <vt:lpstr>Reminder </vt:lpstr>
      <vt:lpstr>PowerPoint Presentation</vt:lpstr>
      <vt:lpstr>PowerPoint Presentation</vt:lpstr>
      <vt:lpstr>PowerPoint Presentation</vt:lpstr>
      <vt:lpstr>PowerPoint Presentation</vt:lpstr>
      <vt:lpstr>PowerPoint Presentation</vt:lpstr>
      <vt:lpstr>Factors affect the food choices </vt:lpstr>
      <vt:lpstr>PowerPoint Presentation</vt:lpstr>
      <vt:lpstr>PowerPoint Presentation</vt:lpstr>
      <vt:lpstr>Hedonic and metabolic cause</vt:lpstr>
      <vt:lpstr>Feedback regulation of food intake </vt:lpstr>
      <vt:lpstr>PowerPoint Presentation</vt:lpstr>
      <vt:lpstr>PowerPoint Presentation</vt:lpstr>
      <vt:lpstr>PowerPoint Presentation</vt:lpstr>
      <vt:lpstr>PowerPoint Presentation</vt:lpstr>
      <vt:lpstr>In the stomach… mechanoreceptors </vt:lpstr>
      <vt:lpstr>PowerPoint Presentation</vt:lpstr>
      <vt:lpstr>PowerPoint Presentation</vt:lpstr>
      <vt:lpstr>Little and Feinle-Bisset, Frontiers in Neuroscience 2010 doi: 10.3389/fnins.2010.00178 </vt:lpstr>
      <vt:lpstr>Physiological mechanism of satiation </vt:lpstr>
      <vt:lpstr>Physiologic mechanism of satiety </vt:lpstr>
      <vt:lpstr>PowerPoint Presentation</vt:lpstr>
      <vt:lpstr>PowerPoint Presentation</vt:lpstr>
      <vt:lpstr>PowerPoint Presentation</vt:lpstr>
      <vt:lpstr>Dietary factors affect satiety </vt:lpstr>
      <vt:lpstr>PowerPoint Presentation</vt:lpstr>
      <vt:lpstr>Satiety and macronutrients </vt:lpstr>
      <vt:lpstr>Protein and satiety </vt:lpstr>
      <vt:lpstr>PowerPoint Presentation</vt:lpstr>
      <vt:lpstr>Carbohydrate and satiety </vt:lpstr>
      <vt:lpstr>PowerPoint Presentation</vt:lpstr>
      <vt:lpstr>PowerPoint Presentation</vt:lpstr>
      <vt:lpstr>Fat and Satiety </vt:lpstr>
      <vt:lpstr>PowerPoint Presentation</vt:lpstr>
      <vt:lpstr>Satiety and food form</vt:lpstr>
      <vt:lpstr>PowerPoint Presentation</vt:lpstr>
      <vt:lpstr>Eating cues </vt:lpstr>
      <vt:lpstr>PowerPoint Presentation</vt:lpstr>
      <vt:lpstr>PowerPoint Presentation</vt:lpstr>
      <vt:lpstr>Experimental design for appetite and satiety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 to Napoli slides</dc:title>
  <dc:creator>Lap</dc:creator>
  <cp:lastModifiedBy>Google Tech</cp:lastModifiedBy>
  <cp:revision>60</cp:revision>
  <dcterms:created xsi:type="dcterms:W3CDTF">2006-08-16T00:00:00Z</dcterms:created>
  <dcterms:modified xsi:type="dcterms:W3CDTF">2020-04-21T11:29:39Z</dcterms:modified>
</cp:coreProperties>
</file>