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9" r:id="rId3"/>
    <p:sldId id="446" r:id="rId4"/>
    <p:sldId id="404" r:id="rId5"/>
    <p:sldId id="450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295" r:id="rId16"/>
    <p:sldId id="451" r:id="rId17"/>
    <p:sldId id="447" r:id="rId18"/>
    <p:sldId id="448" r:id="rId19"/>
    <p:sldId id="439" r:id="rId20"/>
    <p:sldId id="415" r:id="rId21"/>
    <p:sldId id="417" r:id="rId22"/>
    <p:sldId id="416" r:id="rId23"/>
    <p:sldId id="440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44" r:id="rId32"/>
    <p:sldId id="445" r:id="rId33"/>
    <p:sldId id="449" r:id="rId34"/>
    <p:sldId id="453" r:id="rId35"/>
    <p:sldId id="452" r:id="rId36"/>
    <p:sldId id="425" r:id="rId37"/>
    <p:sldId id="426" r:id="rId38"/>
    <p:sldId id="29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27" autoAdjust="0"/>
    <p:restoredTop sz="99237" autoAdjust="0"/>
  </p:normalViewPr>
  <p:slideViewPr>
    <p:cSldViewPr>
      <p:cViewPr varScale="1">
        <p:scale>
          <a:sx n="68" d="100"/>
          <a:sy n="68" d="100"/>
        </p:scale>
        <p:origin x="15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29-Mar-21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498E1-611F-4334-A60E-1A39AEA4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1459-7126-4B1E-96E1-73E7F9AAE73A}" type="slidenum">
              <a:rPr lang="ar-SA" smtClean="0">
                <a:ea typeface="+mn-ea"/>
              </a:rPr>
              <a:pPr>
                <a:defRPr/>
              </a:pPr>
              <a:t>1</a:t>
            </a:fld>
            <a:endParaRPr lang="ar-SA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E3530-B400-4395-859E-6263D1C67056}"/>
              </a:ext>
            </a:extLst>
          </p:cNvPr>
          <p:cNvSpPr/>
          <p:nvPr/>
        </p:nvSpPr>
        <p:spPr>
          <a:xfrm>
            <a:off x="1692275" y="908050"/>
            <a:ext cx="64087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en-US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Digital Communications</a:t>
            </a:r>
            <a:endParaRPr kumimoji="0" lang="en-US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15FD577-BBC9-4E54-9829-44CA8D45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769" y="2492375"/>
            <a:ext cx="11817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BER</a:t>
            </a:r>
          </a:p>
          <a:p>
            <a:pPr algn="ctr" eaLnBrk="1" latinLnBrk="1" hangingPunct="1"/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3.2</a:t>
            </a:r>
            <a:endParaRPr lang="en-US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matched filter output will be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effectLst/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</a:rPr>
                        <m:t>=−</m:t>
                      </m:r>
                      <m:r>
                        <a:rPr lang="en-US" i="1">
                          <a:effectLst/>
                          <a:latin typeface="Cambria Math"/>
                        </a:rPr>
                        <m:t>𝐴</m:t>
                      </m:r>
                      <m:r>
                        <a:rPr lang="en-US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effectLst/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b="0" i="0" smtClean="0">
                          <a:effectLst/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just"/>
                <a:r>
                  <a:rPr lang="en-US" dirty="0">
                    <a:effectLst/>
                  </a:rPr>
                  <a:t>The matched filter output represents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𝑌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DB6BA2-2B73-4017-A003-1A3EFD295087}"/>
                  </a:ext>
                </a:extLst>
              </p:cNvPr>
              <p:cNvSpPr/>
              <p:nvPr/>
            </p:nvSpPr>
            <p:spPr>
              <a:xfrm rot="20061610">
                <a:off x="4800437" y="5662974"/>
                <a:ext cx="3174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DB6BA2-2B73-4017-A003-1A3EFD295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1610">
                <a:off x="4800437" y="5662974"/>
                <a:ext cx="31740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33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3000" dirty="0">
                    <a:effectLst/>
                  </a:rPr>
                  <a:t>This random variable is a Gaussian distributed variable with a mean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/>
                        <a:latin typeface="Cambria Math"/>
                      </a:rPr>
                      <m:t>−</m:t>
                    </m:r>
                    <m:r>
                      <a:rPr lang="en-US" sz="3000" i="1" dirty="0" smtClean="0">
                        <a:effectLst/>
                        <a:latin typeface="Cambria Math"/>
                      </a:rPr>
                      <m:t>𝐴</m:t>
                    </m:r>
                  </m:oMath>
                </a14:m>
                <a:endParaRPr lang="en-US" sz="3000" dirty="0">
                  <a:effectLst/>
                </a:endParaRPr>
              </a:p>
              <a:p>
                <a:pPr algn="just"/>
                <a:r>
                  <a:rPr lang="en-US" sz="3000" dirty="0">
                    <a:effectLst/>
                  </a:rPr>
                  <a:t>The variance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/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>
                    <a:effectLst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000" b="0" i="1" smtClean="0"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000" b="0" i="1" smtClean="0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effectLst/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effectLst/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effectLst/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sz="3000" dirty="0">
                  <a:effectLst/>
                </a:endParaRPr>
              </a:p>
              <a:p>
                <a:pPr algn="just"/>
                <a:r>
                  <a:rPr lang="en-US" sz="3000" dirty="0">
                    <a:effectLst/>
                  </a:rPr>
                  <a:t>The conditional probability density function the random variable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/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>
                    <a:effectLst/>
                  </a:rPr>
                  <a:t>, given that symbol 0 was sent, is therefore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3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𝑦</m:t>
                          </m:r>
                        </m:e>
                        <m:e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30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3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i="1">
                                              <a:effectLst/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3000" i="1">
                                              <a:effectLst/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000" b="0" i="1" smtClean="0">
                                              <a:effectLst/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000" b="0" i="1" smtClean="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3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0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b="0" i="1" smtClean="0">
                                              <a:effectLst/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000" b="0" i="1" smtClean="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0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b="0" i="1" smtClean="0">
                                              <a:effectLst/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000" b="0" i="1" smtClean="0">
                                              <a:effectLst/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0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6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probability density function is plotted as shown below </a:t>
                </a: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r>
                  <a:rPr lang="en-US" dirty="0">
                    <a:effectLst/>
                  </a:rPr>
                  <a:t>To compute the conditional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effectLst/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effectLst/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, of error that symbol 0 was sent, we need to find the area between </a:t>
                </a:r>
                <a14:m>
                  <m:oMath xmlns:m="http://schemas.openxmlformats.org/officeDocument/2006/math">
                    <m:r>
                      <a:rPr lang="el-GR" i="1" dirty="0" smtClean="0">
                        <a:effectLst/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∞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 r="-1852" b="-1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57425"/>
            <a:ext cx="3167063" cy="17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6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</a:rPr>
                  <a:t>In mathematical notations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𝑠𝑦𝑚𝑏𝑜𝑙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 0 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𝑤𝑎𝑠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𝑠𝑒𝑛𝑡</m:t>
                      </m:r>
                    </m:oMath>
                  </m:oMathPara>
                </a14:m>
                <a:endParaRPr lang="en-US" b="0" i="1" dirty="0">
                  <a:effectLst/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=∞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i="1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6024"/>
              </a:xfrm>
            </p:spPr>
            <p:txBody>
              <a:bodyPr/>
              <a:lstStyle/>
              <a:p>
                <a:r>
                  <a:rPr lang="en-US" dirty="0">
                    <a:effectLst/>
                  </a:rPr>
                  <a:t>Complementary error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effectLst/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US" i="0" dirty="0" smtClean="0">
                        <a:effectLst/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6024"/>
              </a:xfrm>
              <a:blipFill>
                <a:blip r:embed="rId2"/>
                <a:stretch>
                  <a:fillRect t="-19500" r="-88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8300"/>
                <a:ext cx="8229600" cy="37719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The integral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</a:rPr>
                        <m:t>erfc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baseline="30000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Is known as the complementary error function which can be solved by numerical integration methods</a:t>
                </a:r>
              </a:p>
              <a:p>
                <a:pPr marL="0" indent="0" algn="just">
                  <a:buNone/>
                </a:pPr>
                <a:endParaRPr lang="en-US" dirty="0">
                  <a:effectLst/>
                </a:endParaRPr>
              </a:p>
              <a:p>
                <a:pPr marL="0" indent="0" algn="ctr">
                  <a:buNone/>
                </a:pPr>
                <a:r>
                  <a:rPr lang="pl-PL" b="1" dirty="0"/>
                  <a:t>erfc(z) ≡ 1 − erf(z)</a:t>
                </a:r>
                <a:endParaRPr lang="en-US" b="1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8300"/>
                <a:ext cx="8229600" cy="3771900"/>
              </a:xfrm>
              <a:blipFill>
                <a:blip r:embed="rId3"/>
                <a:stretch>
                  <a:fillRect l="-1852" t="-2100" r="-1852" b="-3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870546FC-8F52-4FA0-A767-980C761B9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4"/>
          </a:xfrm>
        </p:spPr>
        <p:txBody>
          <a:bodyPr/>
          <a:lstStyle/>
          <a:p>
            <a:r>
              <a:rPr lang="en-US" altLang="en-US" dirty="0"/>
              <a:t>Q Function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57BE690-6A80-4C35-80D7-3F2DAFD7D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638" y="1104900"/>
            <a:ext cx="8229600" cy="4838700"/>
          </a:xfrm>
        </p:spPr>
        <p:txBody>
          <a:bodyPr/>
          <a:lstStyle/>
          <a:p>
            <a:r>
              <a:rPr lang="en-US" altLang="en-US" dirty="0">
                <a:effectLst/>
              </a:rPr>
              <a:t>Q function</a:t>
            </a:r>
          </a:p>
          <a:p>
            <a:endParaRPr lang="en-US" altLang="en-US" dirty="0">
              <a:effectLst/>
            </a:endParaRPr>
          </a:p>
          <a:p>
            <a:endParaRPr lang="en-US" altLang="en-US" dirty="0">
              <a:effectLst/>
            </a:endParaRPr>
          </a:p>
          <a:p>
            <a:r>
              <a:rPr lang="en-US" altLang="en-US" dirty="0">
                <a:effectLst/>
              </a:rPr>
              <a:t>Complementary </a:t>
            </a:r>
          </a:p>
          <a:p>
            <a:pPr marL="0" indent="0">
              <a:buNone/>
            </a:pPr>
            <a:r>
              <a:rPr lang="en-US" altLang="en-US" dirty="0">
                <a:effectLst/>
              </a:rPr>
              <a:t>error function </a:t>
            </a:r>
            <a:r>
              <a:rPr lang="en-US" altLang="en-US" dirty="0" err="1">
                <a:effectLst/>
              </a:rPr>
              <a:t>erfc</a:t>
            </a:r>
            <a:endParaRPr lang="en-US" altLang="en-US" dirty="0">
              <a:effectLst/>
            </a:endParaRPr>
          </a:p>
          <a:p>
            <a:pPr marL="0" indent="0">
              <a:buNone/>
            </a:pPr>
            <a:endParaRPr lang="en-US" altLang="en-US" dirty="0">
              <a:effectLst/>
            </a:endParaRPr>
          </a:p>
          <a:p>
            <a:r>
              <a:rPr lang="en-US" altLang="en-US" dirty="0">
                <a:effectLst/>
              </a:rPr>
              <a:t>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Object 4">
                <a:extLst>
                  <a:ext uri="{FF2B5EF4-FFF2-40B4-BE49-F238E27FC236}">
                    <a16:creationId xmlns:a16="http://schemas.microsoft.com/office/drawing/2014/main" id="{3BA99C2B-087B-4200-BA79-DECF88FEE88A}"/>
                  </a:ext>
                </a:extLst>
              </p:cNvPr>
              <p:cNvSpPr txBox="1"/>
              <p:nvPr/>
            </p:nvSpPr>
            <p:spPr bwMode="auto">
              <a:xfrm>
                <a:off x="512762" y="1676400"/>
                <a:ext cx="3630613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701" name="Object 4">
                <a:extLst>
                  <a:ext uri="{FF2B5EF4-FFF2-40B4-BE49-F238E27FC236}">
                    <a16:creationId xmlns:a16="http://schemas.microsoft.com/office/drawing/2014/main" id="{3BA99C2B-087B-4200-BA79-DECF88FEE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62" y="1676400"/>
                <a:ext cx="3630613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Object 5">
                <a:extLst>
                  <a:ext uri="{FF2B5EF4-FFF2-40B4-BE49-F238E27FC236}">
                    <a16:creationId xmlns:a16="http://schemas.microsoft.com/office/drawing/2014/main" id="{47932111-F50E-45B0-B4ED-696C43DCB44A}"/>
                  </a:ext>
                </a:extLst>
              </p:cNvPr>
              <p:cNvSpPr txBox="1"/>
              <p:nvPr/>
            </p:nvSpPr>
            <p:spPr bwMode="auto">
              <a:xfrm>
                <a:off x="609600" y="3956051"/>
                <a:ext cx="3048000" cy="974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𝑒𝑟𝑓𝑐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702" name="Object 5">
                <a:extLst>
                  <a:ext uri="{FF2B5EF4-FFF2-40B4-BE49-F238E27FC236}">
                    <a16:creationId xmlns:a16="http://schemas.microsoft.com/office/drawing/2014/main" id="{47932111-F50E-45B0-B4ED-696C43DC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56051"/>
                <a:ext cx="3048000" cy="974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Object 6">
                <a:extLst>
                  <a:ext uri="{FF2B5EF4-FFF2-40B4-BE49-F238E27FC236}">
                    <a16:creationId xmlns:a16="http://schemas.microsoft.com/office/drawing/2014/main" id="{EECE7D04-ED48-4EB1-ACF8-37A8196988A0}"/>
                  </a:ext>
                </a:extLst>
              </p:cNvPr>
              <p:cNvSpPr txBox="1"/>
              <p:nvPr/>
            </p:nvSpPr>
            <p:spPr bwMode="auto">
              <a:xfrm>
                <a:off x="762000" y="5321300"/>
                <a:ext cx="3121025" cy="1030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𝑒𝑟𝑓𝑐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703" name="Object 6">
                <a:extLst>
                  <a:ext uri="{FF2B5EF4-FFF2-40B4-BE49-F238E27FC236}">
                    <a16:creationId xmlns:a16="http://schemas.microsoft.com/office/drawing/2014/main" id="{EECE7D04-ED48-4EB1-ACF8-37A81969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321300"/>
                <a:ext cx="3121025" cy="1030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4" name="Text Box 7">
            <a:extLst>
              <a:ext uri="{FF2B5EF4-FFF2-40B4-BE49-F238E27FC236}">
                <a16:creationId xmlns:a16="http://schemas.microsoft.com/office/drawing/2014/main" id="{7A14FC68-1012-440E-ADA8-64EEDA5D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3886200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SzPct val="90000"/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2"/>
                </a:solidFill>
              </a:rPr>
              <a:t>Erfc</a:t>
            </a:r>
            <a:r>
              <a:rPr lang="en-US" altLang="en-US" dirty="0">
                <a:solidFill>
                  <a:schemeClr val="bg2"/>
                </a:solidFill>
              </a:rPr>
              <a:t>[</a:t>
            </a:r>
            <a:r>
              <a:rPr lang="en-US" altLang="en-US" i="1" dirty="0">
                <a:solidFill>
                  <a:schemeClr val="bg2"/>
                </a:solidFill>
              </a:rPr>
              <a:t>x</a:t>
            </a:r>
            <a:r>
              <a:rPr lang="en-US" altLang="en-US" dirty="0">
                <a:solidFill>
                  <a:schemeClr val="bg2"/>
                </a:solidFill>
              </a:rPr>
              <a:t>] in Mathematica</a:t>
            </a:r>
          </a:p>
        </p:txBody>
      </p:sp>
      <p:sp>
        <p:nvSpPr>
          <p:cNvPr id="29705" name="Text Box 8">
            <a:extLst>
              <a:ext uri="{FF2B5EF4-FFF2-40B4-BE49-F238E27FC236}">
                <a16:creationId xmlns:a16="http://schemas.microsoft.com/office/drawing/2014/main" id="{5FF2E95E-E67D-4E76-8A56-A63305A8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576888"/>
            <a:ext cx="2819400" cy="5191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SzPct val="90000"/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2"/>
                </a:solidFill>
              </a:rPr>
              <a:t>erfc</a:t>
            </a:r>
            <a:r>
              <a:rPr lang="en-US" altLang="en-US" dirty="0">
                <a:solidFill>
                  <a:schemeClr val="bg2"/>
                </a:solidFill>
              </a:rPr>
              <a:t>(</a:t>
            </a:r>
            <a:r>
              <a:rPr lang="en-US" altLang="en-US" i="1" dirty="0">
                <a:solidFill>
                  <a:schemeClr val="bg2"/>
                </a:solidFill>
              </a:rPr>
              <a:t>x</a:t>
            </a:r>
            <a:r>
              <a:rPr lang="en-US" altLang="en-US" dirty="0">
                <a:solidFill>
                  <a:schemeClr val="bg2"/>
                </a:solidFill>
              </a:rPr>
              <a:t>) in </a:t>
            </a:r>
            <a:r>
              <a:rPr lang="en-US" altLang="en-US" dirty="0" err="1">
                <a:solidFill>
                  <a:schemeClr val="bg2"/>
                </a:solidFill>
              </a:rPr>
              <a:t>Matlab</a:t>
            </a:r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29706" name="Picture 9" descr="Qfunction">
            <a:extLst>
              <a:ext uri="{FF2B5EF4-FFF2-40B4-BE49-F238E27FC236}">
                <a16:creationId xmlns:a16="http://schemas.microsoft.com/office/drawing/2014/main" id="{2CF28340-2348-4A6F-A6E3-83FE4DB0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5000"/>
          <a:stretch>
            <a:fillRect/>
          </a:stretch>
        </p:blipFill>
        <p:spPr bwMode="auto">
          <a:xfrm>
            <a:off x="4721225" y="1352550"/>
            <a:ext cx="41576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0066B6-1D6F-4A62-B59B-F0A574832363}"/>
              </a:ext>
            </a:extLst>
          </p:cNvPr>
          <p:cNvSpPr/>
          <p:nvPr/>
        </p:nvSpPr>
        <p:spPr>
          <a:xfrm>
            <a:off x="304800" y="6153150"/>
            <a:ext cx="8077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/>
              <a:t>Probability of error exponentially decreases with SNR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4B59-9B6C-4A31-A2C2-36F0F382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181F-F04A-4199-B67C-18D0708E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erfc</a:t>
            </a:r>
            <a:r>
              <a:rPr lang="en-US" dirty="0"/>
              <a:t>(z) = 1-erf(z)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948B3-7A4C-4C1B-8766-55A8BC106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1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35007-B949-4400-8F76-A86253388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E6BC1-FFFC-40C0-AB80-8354D470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6019800" cy="6741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DEE4AF-B2A4-43DA-A378-E717AACF97DC}"/>
              </a:ext>
            </a:extLst>
          </p:cNvPr>
          <p:cNvSpPr/>
          <p:nvPr/>
        </p:nvSpPr>
        <p:spPr>
          <a:xfrm rot="16974552">
            <a:off x="6572121" y="264321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Complementary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8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5B672-6FD1-4CAB-A542-320AE3319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8E4EB-F17D-49BD-ACB6-2642F58A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56" y="0"/>
            <a:ext cx="552788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B2C797-1932-4E6E-867E-39A384EA0BCB}"/>
              </a:ext>
            </a:extLst>
          </p:cNvPr>
          <p:cNvSpPr/>
          <p:nvPr/>
        </p:nvSpPr>
        <p:spPr>
          <a:xfrm rot="16974552">
            <a:off x="7418507" y="264321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</a:rPr>
                  <a:t>Average probability of error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936" r="-593" b="-37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0638"/>
              </a:xfrm>
            </p:spPr>
            <p:txBody>
              <a:bodyPr/>
              <a:lstStyle/>
              <a:p>
                <a:r>
                  <a:rPr lang="en-US" sz="3100" dirty="0">
                    <a:effectLst/>
                  </a:rPr>
                  <a:t>By letting </a:t>
                </a:r>
                <a14:m>
                  <m:oMath xmlns:m="http://schemas.openxmlformats.org/officeDocument/2006/math">
                    <m:r>
                      <a:rPr lang="en-US" sz="3100" i="1">
                        <a:effectLst/>
                        <a:latin typeface="Cambria Math"/>
                      </a:rPr>
                      <m:t>𝑧</m:t>
                    </m:r>
                    <m:r>
                      <a:rPr lang="en-US" sz="3100" i="1"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3100" i="1"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3100" i="1">
                            <a:effectLst/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1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1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100" i="1">
                                <a:effectLst/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1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31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effectLst/>
                        <a:latin typeface="Cambria Math"/>
                      </a:rPr>
                      <m:t>𝑑𝑦</m:t>
                    </m:r>
                    <m:r>
                      <a:rPr lang="en-US" sz="3100" i="1" dirty="0"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1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1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100" i="1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3100" i="1">
                            <a:effectLst/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31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effectLst/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i="1">
                                <a:effectLst/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r>
                      <a:rPr lang="en-US" sz="3100" i="1">
                        <a:effectLst/>
                        <a:latin typeface="Cambria Math"/>
                      </a:rPr>
                      <m:t> </m:t>
                    </m:r>
                    <m:r>
                      <a:rPr lang="en-US" sz="3100" i="1">
                        <a:effectLst/>
                        <a:latin typeface="Cambria Math"/>
                      </a:rPr>
                      <m:t>𝑑𝑧</m:t>
                    </m:r>
                  </m:oMath>
                </a14:m>
                <a:r>
                  <a:rPr lang="en-US" sz="31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effectLst/>
                        <a:latin typeface="Cambria Math"/>
                      </a:rPr>
                      <m:t>𝑝</m:t>
                    </m:r>
                    <m:r>
                      <a:rPr lang="en-US" sz="3100" i="1" baseline="-25000" dirty="0">
                        <a:effectLst/>
                        <a:latin typeface="Cambria Math"/>
                      </a:rPr>
                      <m:t>10</m:t>
                    </m:r>
                  </m:oMath>
                </a14:m>
                <a:r>
                  <a:rPr lang="en-US" sz="3100" dirty="0">
                    <a:effectLst/>
                  </a:rPr>
                  <a:t> became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1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1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1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i="1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100" i="1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1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effectLst/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100" b="0" i="1" smtClean="0">
                                          <a:effectLst/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effectLst/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effectLst/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1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1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effectLst/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100" b="0" i="1" baseline="30000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100" b="0" i="1" smtClean="0">
                          <a:effectLst/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3100" dirty="0">
                  <a:effectLst/>
                </a:endParaRPr>
              </a:p>
              <a:p>
                <a:pPr marL="0" indent="0">
                  <a:buNone/>
                </a:pPr>
                <a:endParaRPr lang="en-US" sz="31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100" b="0" i="1" smtClean="0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100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1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100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06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3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 due to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Error expression to be derived</a:t>
                </a:r>
              </a:p>
              <a:p>
                <a:pPr algn="just"/>
                <a:r>
                  <a:rPr lang="en-US" b="1" u="sng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PCM polar NRZ 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signaling is our reference for analysis.</a:t>
                </a:r>
              </a:p>
              <a:p>
                <a:pPr algn="just"/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channel noise is modeled as additive white 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𝑤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zero mean and power spectral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effectLst/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</a:rPr>
                  <a:t>:</a:t>
                </a:r>
                <a:r>
                  <a:rPr lang="en-US" sz="2800" dirty="0">
                    <a:effectLst/>
                  </a:rPr>
                  <a:t> If symbol 1 is transmitted but 0 is received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39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2) the conditional probability density function of Y, given that symbol 1 was sent is given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Which is plotted in the next slide</a:t>
                </a:r>
              </a:p>
              <a:p>
                <a:pPr marL="0" indent="0" algn="just">
                  <a:buNone/>
                </a:pPr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effectLst/>
                  </a:rPr>
                  <a:t>(this can be found by using the same procedure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3900"/>
              </a:xfrm>
              <a:blipFill>
                <a:blip r:embed="rId3"/>
                <a:stretch>
                  <a:fillRect l="-1852" t="-1750" r="-1852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0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</a:rPr>
                  <a:t>Propability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936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|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1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is plotted as shown below </a:t>
                </a:r>
              </a:p>
              <a:p>
                <a:pPr algn="just"/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750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471920" cy="29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255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826000"/>
              </a:xfrm>
            </p:spPr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probability of error that symbol 1 is sent and received bit is mistakenly read as 0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826000"/>
              </a:xfrm>
              <a:blipFill>
                <a:blip r:embed="rId3"/>
                <a:stretch>
                  <a:fillRect t="-1643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>
                    <a:effectLst/>
                  </a:rPr>
                  <a:t>By letting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effectLst/>
                        <a:latin typeface="Cambria Math"/>
                      </a:rPr>
                      <m:t>𝑑𝑦</m:t>
                    </m:r>
                    <m:r>
                      <a:rPr lang="en-US" sz="2600" i="1" dirty="0">
                        <a:effectLst/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r>
                      <a:rPr lang="en-US" sz="2600" i="1">
                        <a:effectLst/>
                        <a:latin typeface="Cambria Math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</a:rPr>
                      <m:t>𝑑𝑧</m:t>
                    </m:r>
                  </m:oMath>
                </a14:m>
                <a:r>
                  <a:rPr lang="en-US" sz="26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effectLst/>
                        <a:latin typeface="Cambria Math"/>
                      </a:rPr>
                      <m:t>𝑝</m:t>
                    </m:r>
                    <m:r>
                      <a:rPr lang="en-US" sz="2600" i="1" baseline="-25000" dirty="0">
                        <a:effectLst/>
                        <a:latin typeface="Cambria Math"/>
                      </a:rPr>
                      <m:t>0</m:t>
                    </m:r>
                    <m:r>
                      <a:rPr lang="en-US" sz="2600" b="0" i="1" baseline="-25000" dirty="0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</a:rPr>
                  <a:t> became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600" b="0" i="1" smtClean="0">
                          <a:effectLst/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600" b="0" i="1" baseline="30000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b="0" i="1" smtClean="0">
                          <a:effectLst/>
                          <a:latin typeface="Cambria Math"/>
                        </a:rPr>
                        <m:t>𝑑𝑧</m:t>
                      </m:r>
                      <m:r>
                        <a:rPr lang="en-US" sz="2600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sub>
                        <m:sup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600" i="1" baseline="30000"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i="1">
                          <a:effectLst/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6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6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for the average probability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06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/>
                  </a:rPr>
                  <a:t>The average probability of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is given by </a:t>
                </a: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b="0" dirty="0">
                  <a:effectLst/>
                </a:endParaRPr>
              </a:p>
              <a:p>
                <a:pPr marL="0" indent="0">
                  <a:buNone/>
                </a:pPr>
                <a:endParaRPr lang="en-US" b="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effectLst/>
                </a:endParaRPr>
              </a:p>
              <a:p>
                <a:endParaRPr lang="en-US" b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0638"/>
              </a:xfrm>
              <a:blipFill>
                <a:blip r:embed="rId2"/>
                <a:stretch>
                  <a:fillRect l="-1801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</a:rPr>
                  <a:t>Optimum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In order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effectLst/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which </a:t>
                </a:r>
                <a:r>
                  <a:rPr lang="en-US" b="1" dirty="0">
                    <a:effectLst/>
                  </a:rPr>
                  <a:t>minimizes the average probability </a:t>
                </a:r>
                <a:r>
                  <a:rPr lang="en-US" dirty="0">
                    <a:effectLst/>
                  </a:rPr>
                  <a:t>of error we need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l-GR" i="1" dirty="0">
                        <a:effectLst/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>
                    <a:effectLst/>
                  </a:rPr>
                  <a:t> and then equate to zero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just"/>
                <a:r>
                  <a:rPr lang="en-US" dirty="0">
                    <a:effectLst/>
                  </a:rPr>
                  <a:t>From math's point of view (Leibniz’s rule)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</a:rPr>
                            <m:t>erfc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𝑢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𝑢</m:t>
                          </m:r>
                          <m:r>
                            <a:rPr lang="en-US" b="0" i="1" baseline="30000" smtClean="0"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baseline="30000" dirty="0">
                  <a:effectLst/>
                </a:endParaRPr>
              </a:p>
              <a:p>
                <a:pPr marL="0" indent="0" algn="just">
                  <a:buNone/>
                </a:pP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84" r="-1852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effectLst/>
                  </a:rPr>
                  <a:t>Optimum value of the threshold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4000" dirty="0">
                    <a:effectLst/>
                  </a:rPr>
                  <a:t> value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algn="just"/>
                <a:r>
                  <a:rPr lang="en-US" sz="3000" dirty="0">
                    <a:effectLst/>
                  </a:rPr>
                  <a:t>If we apply the previous rule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effectLst/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>
                    <a:effectLst/>
                  </a:rPr>
                  <a:t>, then we may have the following equations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effectLst/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algn="just"/>
                <a:r>
                  <a:rPr lang="en-US" sz="3000" dirty="0">
                    <a:effectLst/>
                  </a:rPr>
                  <a:t>By solving the previous equation we may have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|1)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|0)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>
                <a:blip r:embed="rId3"/>
                <a:stretch>
                  <a:fillRect t="-1601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6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value of the threshold 𝜆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</a:rPr>
                  <a:t>From the previous equation, we may have the following expression for the optimum threshold 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mbria Math"/>
                            </a:rPr>
                            <m:t>𝑜𝑝𝑡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effectLst/>
                </a:endParaRPr>
              </a:p>
              <a:p>
                <a:r>
                  <a:rPr lang="en-US" dirty="0">
                    <a:effectLst/>
                  </a:rPr>
                  <a:t>If both symbols 0 and 1 occurs equally in the bit stream,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, then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</a:rPr>
                  <a:t>Next slide…..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0" r="-1407" b="-3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7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808235"/>
          </a:xfrm>
        </p:spPr>
        <p:txBody>
          <a:bodyPr/>
          <a:lstStyle/>
          <a:p>
            <a:r>
              <a:rPr lang="en-US" sz="3600" dirty="0"/>
              <a:t>Optimum value of the threshold 𝜆 value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3144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Cambria Math"/>
                </a:endParaRPr>
              </a:p>
              <a:p>
                <a:pPr marL="1371600" lvl="4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</a:rPr>
                      <m:t>𝑒𝑟𝑓𝑐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400" i="1" dirty="0">
                  <a:effectLst/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i="1" dirty="0">
                  <a:effectLst/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i="1" dirty="0">
                  <a:effectLst/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914400" lvl="4" indent="0">
                  <a:buNone/>
                </a:pPr>
                <a:endParaRPr lang="en-US" sz="2400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7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EDE022-5247-4778-AD94-18FE3CD616BF}"/>
                  </a:ext>
                </a:extLst>
              </p:cNvPr>
              <p:cNvSpPr/>
              <p:nvPr/>
            </p:nvSpPr>
            <p:spPr>
              <a:xfrm>
                <a:off x="2057400" y="766762"/>
                <a:ext cx="4655890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EDE022-5247-4778-AD94-18FE3CD61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6762"/>
                <a:ext cx="4655890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9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effectLst/>
                  </a:rPr>
                  <a:t>Average probability of error </a:t>
                </a:r>
                <a:r>
                  <a:rPr lang="en-US" sz="4000" dirty="0" err="1">
                    <a:effectLst/>
                  </a:rPr>
                  <a:t>vs</a:t>
                </a:r>
                <a:r>
                  <a:rPr lang="en-US" sz="4000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effectLst/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828800"/>
          </a:xfrm>
        </p:spPr>
        <p:txBody>
          <a:bodyPr/>
          <a:lstStyle/>
          <a:p>
            <a:r>
              <a:rPr lang="en-US" dirty="0">
                <a:effectLst/>
              </a:rPr>
              <a:t>A plot of the average probability of error as a function of the signal to noise energy is shown below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28461"/>
            <a:ext cx="414496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6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339"/>
          </a:xfrm>
        </p:spPr>
        <p:txBody>
          <a:bodyPr/>
          <a:lstStyle/>
          <a:p>
            <a:r>
              <a:rPr lang="en-US" dirty="0"/>
              <a:t>Selected Fourier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9783"/>
            <a:ext cx="5410200" cy="56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9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Erfc</m:t>
                    </m:r>
                  </m:oMath>
                </a14:m>
                <a:r>
                  <a:rPr lang="en-US" dirty="0">
                    <a:effectLst/>
                  </a:rPr>
                  <a:t> approximation for 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936" b="-37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As it can be seen from the previous figure, the average probability of error decreases exponential as the signal to noise energy is increased</a:t>
            </a:r>
          </a:p>
          <a:p>
            <a:pPr algn="just"/>
            <a:r>
              <a:rPr lang="en-US" dirty="0">
                <a:effectLst/>
              </a:rPr>
              <a:t>For large values of the signal to noise energy the complementary error function can be approximated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43513"/>
            <a:ext cx="2819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7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for different line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>
                    <a:effectLst/>
                  </a:rPr>
                  <a:t>The expression for the average probability of error depends on the line code used</a:t>
                </a:r>
              </a:p>
              <a:p>
                <a:pPr algn="just"/>
                <a:r>
                  <a:rPr lang="en-US" sz="2800" dirty="0">
                    <a:effectLst/>
                  </a:rPr>
                  <a:t>For the </a:t>
                </a:r>
                <a:r>
                  <a:rPr lang="en-US" sz="2800" b="1" u="sng" dirty="0">
                    <a:effectLst/>
                  </a:rPr>
                  <a:t>unipolar NRZ</a:t>
                </a:r>
                <a:r>
                  <a:rPr lang="en-US" sz="2800" dirty="0">
                    <a:effectLst/>
                  </a:rPr>
                  <a:t>, the average probability of error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80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for different line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algn="just"/>
                <a:r>
                  <a:rPr lang="en-US" sz="2800" dirty="0">
                    <a:effectLst/>
                  </a:rPr>
                  <a:t>For the </a:t>
                </a:r>
                <a:r>
                  <a:rPr lang="en-US" sz="2800" b="1" u="sng" dirty="0">
                    <a:effectLst/>
                  </a:rPr>
                  <a:t>unipolar RZ</a:t>
                </a:r>
                <a:r>
                  <a:rPr lang="en-US" sz="2800" dirty="0">
                    <a:effectLst/>
                  </a:rPr>
                  <a:t>, the average probability of error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pPr algn="just"/>
                <a:r>
                  <a:rPr lang="en-US" sz="2800" dirty="0">
                    <a:effectLst/>
                  </a:rPr>
                  <a:t>The average probability of error for </a:t>
                </a:r>
                <a:r>
                  <a:rPr lang="en-US" sz="2800" b="1" u="sng" dirty="0">
                    <a:effectLst/>
                  </a:rPr>
                  <a:t>bipolar NRZ </a:t>
                </a:r>
                <a:r>
                  <a:rPr lang="en-US" sz="2800" dirty="0">
                    <a:effectLst/>
                  </a:rPr>
                  <a:t>is given by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2"/>
                <a:stretch>
                  <a:fillRect t="-1398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5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3C75-B7CF-445A-8BA5-2DD05F9C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this item??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CB4A-6678-4DB0-A4E4-D8DF1DC3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effectLst/>
              </a:rPr>
              <a:t>Q)</a:t>
            </a:r>
            <a:r>
              <a:rPr lang="en-GB" dirty="0">
                <a:effectLst/>
              </a:rPr>
              <a:t> Which has higher error probability performance? Explanation:</a:t>
            </a:r>
          </a:p>
          <a:p>
            <a:pPr marL="0" indent="0">
              <a:buNone/>
            </a:pPr>
            <a:r>
              <a:rPr lang="en-GB" b="1" dirty="0">
                <a:effectLst/>
              </a:rPr>
              <a:t>A)</a:t>
            </a:r>
            <a:r>
              <a:rPr lang="en-GB" dirty="0">
                <a:effectLst/>
              </a:rPr>
              <a:t> Bipolar base-band signalling has high error probability performance than the others. (to be reviewed)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B7455-884B-433E-9583-A5A4D7B87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3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5FFB-B199-4E4D-8FAA-8D33AA9B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6F62-EF97-496E-9285-366150FA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6611-5128-42AB-A6E4-482BC26FE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63629E8-771E-4D65-A752-4F069776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4"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6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B1BF-3629-4D53-A0F0-A6C96AFD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03155-9E64-4D05-A3C5-5E123FAAC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509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E9CF7-8817-4A52-BDFB-66716B48C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33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75" y="138045"/>
            <a:ext cx="8229600" cy="898593"/>
          </a:xfrm>
        </p:spPr>
        <p:txBody>
          <a:bodyPr/>
          <a:lstStyle/>
          <a:p>
            <a:r>
              <a:rPr lang="en-US" dirty="0"/>
              <a:t>Example1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4" y="1109066"/>
            <a:ext cx="8931665" cy="103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1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450" y="234998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91953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69"/>
            <a:ext cx="8229600" cy="774698"/>
          </a:xfrm>
        </p:spPr>
        <p:txBody>
          <a:bodyPr/>
          <a:lstStyle/>
          <a:p>
            <a:r>
              <a:rPr lang="en-US" dirty="0"/>
              <a:t>Example1 (solution)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5711"/>
            <a:ext cx="9144000" cy="58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28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B0F2BC1-1D91-47F6-A55A-8F1A0839B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dirty="0">
                <a:effectLst/>
              </a:rPr>
              <a:t>Eye Diagram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94CB5BE-E1B2-44D1-ADD0-79E7056C9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altLang="en-US" sz="3600" dirty="0"/>
              <a:t>Eye diagram is empirical measure of signal quality</a:t>
            </a:r>
          </a:p>
          <a:p>
            <a:pPr>
              <a:spcBef>
                <a:spcPct val="80000"/>
              </a:spcBef>
            </a:pPr>
            <a:r>
              <a:rPr lang="en-US" altLang="en-US" sz="3600" dirty="0"/>
              <a:t>Raised cosine filter has zero ISI when correctly sampled</a:t>
            </a:r>
          </a:p>
          <a:p>
            <a:pPr>
              <a:spcBef>
                <a:spcPct val="80000"/>
              </a:spcBef>
            </a:pPr>
            <a:r>
              <a:rPr lang="en-US" altLang="en-US" sz="3600" dirty="0"/>
              <a:t>The more open the eye, the better the reception</a:t>
            </a:r>
          </a:p>
        </p:txBody>
      </p:sp>
      <p:pic>
        <p:nvPicPr>
          <p:cNvPr id="34823" name="Picture 6">
            <a:extLst>
              <a:ext uri="{FF2B5EF4-FFF2-40B4-BE49-F238E27FC236}">
                <a16:creationId xmlns:a16="http://schemas.microsoft.com/office/drawing/2014/main" id="{3F0D4622-8F25-4D2C-99AA-5BB0D648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02200"/>
            <a:ext cx="2514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receiver of the communication system can be modeled as shown below</a:t>
                </a: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endParaRPr lang="en-US" dirty="0">
                  <a:effectLst/>
                </a:endParaRPr>
              </a:p>
              <a:p>
                <a:pPr algn="just"/>
                <a:r>
                  <a:rPr lang="en-US" dirty="0">
                    <a:effectLst/>
                  </a:rPr>
                  <a:t>The signaling interval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0</m:t>
                    </m:r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is the bit duration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 r="-1852" b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980152"/>
            <a:ext cx="7010401" cy="1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754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x(t)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2831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148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9618-1DC2-418F-B483-4A868B53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75AAF-C605-4D79-B402-871D2206E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834269"/>
            <a:ext cx="6777439" cy="1992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C3244-3876-4CE1-8B58-448E0DDD2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6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The received signal can be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𝑤𝑎𝑠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𝑠𝑒𝑛𝑡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𝑤𝑎𝑠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effectLst/>
                                    <a:latin typeface="Cambria Math"/>
                                  </a:rPr>
                                  <m:t>𝑠𝑒𝑛𝑡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ffectLst/>
                </a:endParaRPr>
              </a:p>
              <a:p>
                <a:pPr algn="just"/>
                <a:r>
                  <a:rPr lang="en-US" dirty="0">
                    <a:effectLst/>
                  </a:rPr>
                  <a:t>It is assumed that the receiver has acquired knowledge of the starting and ending times of each transmitted pulse.</a:t>
                </a:r>
              </a:p>
              <a:p>
                <a:pPr algn="just"/>
                <a:r>
                  <a:rPr lang="en-US" dirty="0">
                    <a:effectLst/>
                  </a:rPr>
                  <a:t>The receiver has a prior knowledge of the pulse shape, but not the pulse polarity.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033"/>
          </a:xfrm>
        </p:spPr>
        <p:txBody>
          <a:bodyPr/>
          <a:lstStyle/>
          <a:p>
            <a:r>
              <a:rPr lang="en-US" dirty="0"/>
              <a:t>Receiver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458"/>
            <a:ext cx="8229600" cy="4533900"/>
          </a:xfrm>
        </p:spPr>
        <p:txBody>
          <a:bodyPr/>
          <a:lstStyle/>
          <a:p>
            <a:pPr algn="just"/>
            <a:r>
              <a:rPr lang="en-US" dirty="0">
                <a:effectLst/>
              </a:rPr>
              <a:t>The structure of the receiver used to perform this decision making process is shown below</a:t>
            </a:r>
          </a:p>
          <a:p>
            <a:pPr algn="just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51131"/>
            <a:ext cx="6934200" cy="16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625F5-A622-4D26-AB58-4C332FE3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23644"/>
            <a:ext cx="5029200" cy="1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952500"/>
          </a:xfrm>
        </p:spPr>
        <p:txBody>
          <a:bodyPr/>
          <a:lstStyle/>
          <a:p>
            <a:r>
              <a:rPr lang="en-US" dirty="0"/>
              <a:t>Possible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49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</a:rPr>
              <a:t>When the receiver detects a bit there are two possible kinds of error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effectLst/>
              </a:rPr>
              <a:t>Symbol 1 is chosen when a 0 was actually transmitted; we refer to this error as an error of the </a:t>
            </a:r>
            <a:r>
              <a:rPr lang="en-US" u="sng" dirty="0">
                <a:effectLst/>
              </a:rPr>
              <a:t>first kind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effectLst/>
              </a:rPr>
              <a:t>Symbol 0 is chosen when a 1 was actually transmitted; we refer to this error as an error of the </a:t>
            </a:r>
            <a:r>
              <a:rPr lang="en-US" u="sng" dirty="0">
                <a:effectLst/>
              </a:rPr>
              <a:t>second 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To determine the average probability of error, each of the above two situations will be considered separately;</a:t>
                </a:r>
              </a:p>
              <a:p>
                <a:pPr marL="0" indent="0" algn="just">
                  <a:buNone/>
                </a:pPr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effectLst/>
                  </a:rPr>
                  <a:t>1) If symbol 0 was sent then, the received signal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5455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Dots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10936</TotalTime>
  <Words>1205</Words>
  <Application>Microsoft Office PowerPoint</Application>
  <PresentationFormat>On-screen Show (4:3)</PresentationFormat>
  <Paragraphs>189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굴림</vt:lpstr>
      <vt:lpstr>Arial</vt:lpstr>
      <vt:lpstr>Cambria Math</vt:lpstr>
      <vt:lpstr>Tahoma</vt:lpstr>
      <vt:lpstr>Times New Roman</vt:lpstr>
      <vt:lpstr>Wingdings</vt:lpstr>
      <vt:lpstr>Digital Dots</vt:lpstr>
      <vt:lpstr>PowerPoint Presentation</vt:lpstr>
      <vt:lpstr>Error rate due to noise</vt:lpstr>
      <vt:lpstr>Selected Fourier transform</vt:lpstr>
      <vt:lpstr>Bit error rate</vt:lpstr>
      <vt:lpstr>PowerPoint Presentation</vt:lpstr>
      <vt:lpstr>Bit error rate</vt:lpstr>
      <vt:lpstr>Receiver model</vt:lpstr>
      <vt:lpstr>Possible errors</vt:lpstr>
      <vt:lpstr>Average probability of error calculations</vt:lpstr>
      <vt:lpstr>Average probability of error calculations</vt:lpstr>
      <vt:lpstr>Average probability of error calculations</vt:lpstr>
      <vt:lpstr>Average probability of error calculations</vt:lpstr>
      <vt:lpstr>Average probability calculations</vt:lpstr>
      <vt:lpstr>Complementary error function erfc⁡(z)</vt:lpstr>
      <vt:lpstr>Q Function</vt:lpstr>
      <vt:lpstr>PowerPoint Presentation</vt:lpstr>
      <vt:lpstr>PowerPoint Presentation</vt:lpstr>
      <vt:lpstr>PowerPoint Presentation</vt:lpstr>
      <vt:lpstr>Average probability of error in terms of erfc⁡(z)</vt:lpstr>
      <vt:lpstr>P_01: If symbol 1 is transmitted but 0 is received </vt:lpstr>
      <vt:lpstr>Propability density function f_Y (Y|1)</vt:lpstr>
      <vt:lpstr>P_01</vt:lpstr>
      <vt:lpstr>P_01</vt:lpstr>
      <vt:lpstr>Expression for the average probability of error</vt:lpstr>
      <vt:lpstr>Optimum threshold λ_opt</vt:lpstr>
      <vt:lpstr>Optimum value of the threshold λ value </vt:lpstr>
      <vt:lpstr>Optimum value of the threshold 𝜆 value </vt:lpstr>
      <vt:lpstr>Optimum value of the threshold 𝜆 value </vt:lpstr>
      <vt:lpstr>Average probability of error vs E_b/N_0 </vt:lpstr>
      <vt:lpstr>Erfc approximation for large values of E_b/N_0</vt:lpstr>
      <vt:lpstr>Average probability of error for different line codes</vt:lpstr>
      <vt:lpstr>Average probability of error for different line codes</vt:lpstr>
      <vt:lpstr>Check this item??</vt:lpstr>
      <vt:lpstr>PowerPoint Presentation</vt:lpstr>
      <vt:lpstr>PowerPoint Presentation</vt:lpstr>
      <vt:lpstr>Example1</vt:lpstr>
      <vt:lpstr>Example1 (solution)</vt:lpstr>
      <vt:lpstr>Eye Diagram</vt:lpstr>
    </vt:vector>
  </TitlesOfParts>
  <Company>SweetHaven Publishing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Allam</cp:lastModifiedBy>
  <cp:revision>415</cp:revision>
  <dcterms:created xsi:type="dcterms:W3CDTF">2004-08-13T16:35:55Z</dcterms:created>
  <dcterms:modified xsi:type="dcterms:W3CDTF">2021-03-29T12:19:35Z</dcterms:modified>
</cp:coreProperties>
</file>