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8" r:id="rId2"/>
    <p:sldId id="292" r:id="rId3"/>
    <p:sldId id="257" r:id="rId4"/>
    <p:sldId id="291" r:id="rId5"/>
    <p:sldId id="259" r:id="rId6"/>
    <p:sldId id="260" r:id="rId7"/>
    <p:sldId id="261" r:id="rId8"/>
    <p:sldId id="256" r:id="rId9"/>
    <p:sldId id="263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93" r:id="rId30"/>
    <p:sldId id="379" r:id="rId31"/>
    <p:sldId id="380" r:id="rId32"/>
    <p:sldId id="381" r:id="rId33"/>
    <p:sldId id="382" r:id="rId34"/>
    <p:sldId id="383" r:id="rId35"/>
    <p:sldId id="386" r:id="rId36"/>
    <p:sldId id="384" r:id="rId37"/>
    <p:sldId id="385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343" r:id="rId47"/>
    <p:sldId id="344" r:id="rId48"/>
    <p:sldId id="340" r:id="rId49"/>
    <p:sldId id="341" r:id="rId50"/>
    <p:sldId id="294" r:id="rId51"/>
    <p:sldId id="295" r:id="rId52"/>
    <p:sldId id="313" r:id="rId53"/>
    <p:sldId id="342" r:id="rId54"/>
    <p:sldId id="345" r:id="rId55"/>
    <p:sldId id="347" r:id="rId56"/>
    <p:sldId id="348" r:id="rId57"/>
    <p:sldId id="349" r:id="rId58"/>
    <p:sldId id="351" r:id="rId59"/>
    <p:sldId id="370" r:id="rId60"/>
    <p:sldId id="371" r:id="rId61"/>
    <p:sldId id="359" r:id="rId62"/>
    <p:sldId id="354" r:id="rId63"/>
    <p:sldId id="372" r:id="rId64"/>
    <p:sldId id="355" r:id="rId65"/>
    <p:sldId id="356" r:id="rId66"/>
    <p:sldId id="369" r:id="rId67"/>
    <p:sldId id="360" r:id="rId68"/>
    <p:sldId id="361" r:id="rId69"/>
    <p:sldId id="362" r:id="rId70"/>
    <p:sldId id="363" r:id="rId71"/>
    <p:sldId id="364" r:id="rId72"/>
    <p:sldId id="365" r:id="rId73"/>
    <p:sldId id="366" r:id="rId74"/>
    <p:sldId id="367" r:id="rId75"/>
    <p:sldId id="296" r:id="rId76"/>
    <p:sldId id="297" r:id="rId77"/>
    <p:sldId id="316" r:id="rId78"/>
    <p:sldId id="314" r:id="rId79"/>
    <p:sldId id="298" r:id="rId80"/>
    <p:sldId id="299" r:id="rId81"/>
    <p:sldId id="301" r:id="rId82"/>
    <p:sldId id="302" r:id="rId83"/>
    <p:sldId id="303" r:id="rId84"/>
    <p:sldId id="304" r:id="rId85"/>
    <p:sldId id="305" r:id="rId86"/>
    <p:sldId id="306" r:id="rId87"/>
    <p:sldId id="307" r:id="rId88"/>
    <p:sldId id="308" r:id="rId89"/>
    <p:sldId id="326" r:id="rId90"/>
    <p:sldId id="327" r:id="rId91"/>
    <p:sldId id="328" r:id="rId92"/>
    <p:sldId id="329" r:id="rId93"/>
    <p:sldId id="330" r:id="rId94"/>
    <p:sldId id="331" r:id="rId95"/>
    <p:sldId id="332" r:id="rId96"/>
    <p:sldId id="333" r:id="rId97"/>
    <p:sldId id="334" r:id="rId98"/>
    <p:sldId id="335" r:id="rId99"/>
    <p:sldId id="336" r:id="rId100"/>
    <p:sldId id="337" r:id="rId101"/>
    <p:sldId id="338" r:id="rId102"/>
    <p:sldId id="339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7156B-34B3-4577-A6FE-00F9A76BE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216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upil" TargetMode="External"/><Relationship Id="rId13" Type="http://schemas.openxmlformats.org/officeDocument/2006/relationships/hyperlink" Target="http://en.wikipedia.org/wiki/Potassium" TargetMode="External"/><Relationship Id="rId3" Type="http://schemas.openxmlformats.org/officeDocument/2006/relationships/hyperlink" Target="http://en.wikipedia.org/wiki/Inotropic" TargetMode="External"/><Relationship Id="rId7" Type="http://schemas.openxmlformats.org/officeDocument/2006/relationships/hyperlink" Target="http://en.wikipedia.org/wiki/Bronchioles" TargetMode="External"/><Relationship Id="rId12" Type="http://schemas.openxmlformats.org/officeDocument/2006/relationships/hyperlink" Target="http://en.wikipedia.org/wiki/Amylase" TargetMode="External"/><Relationship Id="rId2" Type="http://schemas.openxmlformats.org/officeDocument/2006/relationships/hyperlink" Target="http://en.wikipedia.org/wiki/Cardiac_muscle" TargetMode="External"/><Relationship Id="rId16" Type="http://schemas.openxmlformats.org/officeDocument/2006/relationships/hyperlink" Target="http://en.wikipedia.org/wiki/Glan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mooth_muscles" TargetMode="External"/><Relationship Id="rId11" Type="http://schemas.openxmlformats.org/officeDocument/2006/relationships/hyperlink" Target="http://en.wikipedia.org/wiki/Salivary_glands" TargetMode="External"/><Relationship Id="rId5" Type="http://schemas.openxmlformats.org/officeDocument/2006/relationships/hyperlink" Target="http://en.wikipedia.org/wiki/Vascular_smooth_muscle" TargetMode="External"/><Relationship Id="rId15" Type="http://schemas.openxmlformats.org/officeDocument/2006/relationships/hyperlink" Target="http://en.wikipedia.org/wiki/Sphincters" TargetMode="External"/><Relationship Id="rId10" Type="http://schemas.openxmlformats.org/officeDocument/2006/relationships/hyperlink" Target="http://en.wikipedia.org/wiki/Ciliary_muscle" TargetMode="External"/><Relationship Id="rId4" Type="http://schemas.openxmlformats.org/officeDocument/2006/relationships/hyperlink" Target="http://en.wikipedia.org/wiki/AV_node" TargetMode="External"/><Relationship Id="rId9" Type="http://schemas.openxmlformats.org/officeDocument/2006/relationships/hyperlink" Target="http://en.wikipedia.org/wiki/Eye" TargetMode="External"/><Relationship Id="rId14" Type="http://schemas.openxmlformats.org/officeDocument/2006/relationships/hyperlink" Target="http://en.wikipedia.org/wiki/GI_tract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notropic" TargetMode="External"/><Relationship Id="rId13" Type="http://schemas.openxmlformats.org/officeDocument/2006/relationships/hyperlink" Target="http://en.wikipedia.org/wiki/Pupil" TargetMode="External"/><Relationship Id="rId18" Type="http://schemas.openxmlformats.org/officeDocument/2006/relationships/hyperlink" Target="http://en.wikipedia.org/wiki/Sphincters" TargetMode="External"/><Relationship Id="rId3" Type="http://schemas.openxmlformats.org/officeDocument/2006/relationships/hyperlink" Target="http://en.wikipedia.org/wiki/Muscarinic" TargetMode="External"/><Relationship Id="rId7" Type="http://schemas.openxmlformats.org/officeDocument/2006/relationships/hyperlink" Target="http://en.wikipedia.org/wiki/Cardiac_muscle" TargetMode="External"/><Relationship Id="rId12" Type="http://schemas.openxmlformats.org/officeDocument/2006/relationships/hyperlink" Target="http://en.wikipedia.org/wiki/Bronchioles" TargetMode="External"/><Relationship Id="rId17" Type="http://schemas.openxmlformats.org/officeDocument/2006/relationships/hyperlink" Target="http://en.wikipedia.org/wiki/GI_tract" TargetMode="External"/><Relationship Id="rId2" Type="http://schemas.openxmlformats.org/officeDocument/2006/relationships/hyperlink" Target="http://en.wikipedia.org/wiki/Parasympathetic" TargetMode="External"/><Relationship Id="rId16" Type="http://schemas.openxmlformats.org/officeDocument/2006/relationships/hyperlink" Target="http://en.wikipedia.org/wiki/Salivary_glan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Chronotropic" TargetMode="External"/><Relationship Id="rId11" Type="http://schemas.openxmlformats.org/officeDocument/2006/relationships/hyperlink" Target="http://en.wikipedia.org/wiki/Smooth_muscles" TargetMode="External"/><Relationship Id="rId5" Type="http://schemas.openxmlformats.org/officeDocument/2006/relationships/hyperlink" Target="http://en.wikipedia.org/wiki/SA_node" TargetMode="External"/><Relationship Id="rId15" Type="http://schemas.openxmlformats.org/officeDocument/2006/relationships/hyperlink" Target="http://en.wikipedia.org/wiki/Ciliary_muscle" TargetMode="External"/><Relationship Id="rId10" Type="http://schemas.openxmlformats.org/officeDocument/2006/relationships/hyperlink" Target="http://en.wikipedia.org/wiki/AV_node" TargetMode="External"/><Relationship Id="rId19" Type="http://schemas.openxmlformats.org/officeDocument/2006/relationships/hyperlink" Target="http://en.wikipedia.org/wiki/Glands" TargetMode="External"/><Relationship Id="rId4" Type="http://schemas.openxmlformats.org/officeDocument/2006/relationships/hyperlink" Target="http://en.wikipedia.org/wiki/Cardiac_output" TargetMode="External"/><Relationship Id="rId9" Type="http://schemas.openxmlformats.org/officeDocument/2006/relationships/hyperlink" Target="http://en.wikipedia.org/wiki/Atria" TargetMode="External"/><Relationship Id="rId14" Type="http://schemas.openxmlformats.org/officeDocument/2006/relationships/hyperlink" Target="http://en.wikipedia.org/wiki/Eye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Nervous System </a:t>
            </a:r>
            <a:endParaRPr lang="en-GB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57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62000"/>
          </a:xfrm>
        </p:spPr>
        <p:txBody>
          <a:bodyPr/>
          <a:lstStyle/>
          <a:p>
            <a:r>
              <a:rPr lang="en-US" dirty="0" smtClean="0"/>
              <a:t>Nerve Cells - Neurons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458200" cy="5562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Neuron </a:t>
            </a:r>
            <a:r>
              <a:rPr lang="en-US" dirty="0"/>
              <a:t>is composed of three parts 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a- cell body ( soma) : involves a cytoplasm with central nucleus and organelles , with fine </a:t>
            </a:r>
            <a:r>
              <a:rPr lang="en-US" dirty="0" err="1"/>
              <a:t>neurofibrils</a:t>
            </a:r>
            <a:r>
              <a:rPr lang="en-US" dirty="0"/>
              <a:t> that extend from dendrites to the axon. The cell body gives rise to dendrites and a single axon.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b- dendrites : Projections of neuron that transmit signals from other neural structures toward the cell body</a:t>
            </a:r>
            <a:r>
              <a:rPr lang="en-US" dirty="0" smtClean="0"/>
              <a:t>. Dendrites </a:t>
            </a:r>
            <a:r>
              <a:rPr lang="en-US" dirty="0"/>
              <a:t>connect to other neural structures by synapses 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c- axon : a single extension of the nerve cell that conduct signal from the nerve cell toward other neural structure or other non-neural structures ( such as muscle cells or glands) . It is usually covered by myelin sheet which increase the velocity of conduction , Myelin sheet has </a:t>
            </a:r>
            <a:r>
              <a:rPr lang="en-US" dirty="0" err="1"/>
              <a:t>unmyelinated</a:t>
            </a:r>
            <a:r>
              <a:rPr lang="en-US" dirty="0"/>
              <a:t> segments between the myelin cells that are called ( Nodes of Ranvier ) . These nodes amplify the action potential 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1"/>
            <a:ext cx="8153400" cy="480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82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Cells Neurons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function of nerve cells is to transmit sensory impulses from the peripheral organs to the central nervous system , where the sensory information would be interpret and processed , and then be conducted in form of motor signals toward the peripheral organs 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There are diversity of neuron . To facilitate their classification they could be classified in structural and functional classification: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Cells Neurons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Structural classification of neurons : There are three types of neuron , depending on their different structure 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 unipolar neuron : only one process leaves the cell body then it is branched into axon and a trunk for dendrites.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** bipolar neuron: two processes emerge from the cell body , one of them emerge to form dendritic tree while the other emerge as an axon.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*** multipolar neuron : many processes leave the cell body in form of dendrites and an axon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4089"/>
            <a:ext cx="8077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Functional classification of neurons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* Afferent neurons : Neurons that conduct sensory information from the </a:t>
            </a:r>
            <a:r>
              <a:rPr lang="en-US" dirty="0" err="1"/>
              <a:t>peripheria</a:t>
            </a:r>
            <a:r>
              <a:rPr lang="en-US" dirty="0"/>
              <a:t> ( receptors or organs) inward to nerve centers in the </a:t>
            </a:r>
            <a:r>
              <a:rPr lang="en-US" dirty="0" err="1"/>
              <a:t>CNS.They</a:t>
            </a:r>
            <a:r>
              <a:rPr lang="en-US" dirty="0"/>
              <a:t> are also called sensory neurons 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** Efferent neurons : Neurons that conduct impulses outward from the CNS to regulate the action of the effector organs ( skeletal , smooth, or cardiac muscles , </a:t>
            </a:r>
            <a:r>
              <a:rPr lang="en-US" dirty="0" err="1"/>
              <a:t>exo</a:t>
            </a:r>
            <a:r>
              <a:rPr lang="en-US" dirty="0"/>
              <a:t>- or endocrine glands , adipose cells..</a:t>
            </a:r>
            <a:r>
              <a:rPr lang="en-US" dirty="0" err="1"/>
              <a:t>etc</a:t>
            </a:r>
            <a:r>
              <a:rPr lang="en-US" dirty="0"/>
              <a:t>) . impulses are usually motor orders for that these neuron are also called ( motor neurons)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*** Interneurons : These neurons are entirely found in the central nervous system . they are the most numerous and the smallest in size . They usually link sensory neurons to motor neurons or connect to other interneurons to form pathway or network within the nervous system . The are also called association neurons.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Neuron could also be classified as : presynaptic and postsynaptic neurons , regarding their location in the synapses 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Synaps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19100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75" b="13413"/>
          <a:stretch/>
        </p:blipFill>
        <p:spPr bwMode="auto">
          <a:xfrm>
            <a:off x="4800600" y="1964988"/>
            <a:ext cx="3886200" cy="383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8000999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Neuroglia</a:t>
            </a:r>
            <a:r>
              <a:rPr lang="en-GB" b="1" dirty="0">
                <a:solidFill>
                  <a:srgbClr val="FF0000"/>
                </a:solidFill>
              </a:rPr>
              <a:t/>
            </a:r>
            <a:br>
              <a:rPr lang="en-GB" b="1" dirty="0">
                <a:solidFill>
                  <a:srgbClr val="FF0000"/>
                </a:solidFill>
              </a:rPr>
            </a:b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Non-neuronal cells that are distributed in the nervous system . The have protective , nourishing and supporting functions as they: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 hold neurons in place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 isolate neurons from each others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 produces myelin sheets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 destroy pathogens and debris of dead neurons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* supply neurons with oxygen and nutrients .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Nervous system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Nervous system is the major controlling system in our organism. It is structurally subdivided into 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1- Central nervous system : The organs that are located into the bony structure of the skull and the vertebral column : brain and spinal cord respectively . </a:t>
            </a:r>
            <a:endParaRPr lang="en-US" dirty="0" smtClean="0"/>
          </a:p>
          <a:p>
            <a:r>
              <a:rPr lang="en-US" dirty="0" smtClean="0"/>
              <a:t>Retina </a:t>
            </a:r>
            <a:r>
              <a:rPr lang="en-US" dirty="0"/>
              <a:t>is the only part of central nervous system that is found outside the bony structures.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Central nervous system forms the largest part of the nervous </a:t>
            </a:r>
            <a:r>
              <a:rPr lang="en-US" dirty="0" smtClean="0"/>
              <a:t>system.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2- Peripheral nervous system : the nerves that are distributed outside the skull and the spinal cord : cranial nerves and spinal nerves . These peripheral nerves allows the central nerves system to communicate with the body`s tissues and organs through receiving sensory information and sending motor commands 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Peripheral nervous system is functionally subdivided into somatic nervous system and autonomic nervous system.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41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Neuroglia </a:t>
            </a:r>
            <a:r>
              <a:rPr lang="en-US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There are many types of </a:t>
            </a:r>
            <a:r>
              <a:rPr lang="en-GB" dirty="0" err="1"/>
              <a:t>neuroglial</a:t>
            </a:r>
            <a:r>
              <a:rPr lang="en-GB" dirty="0"/>
              <a:t> cells which are </a:t>
            </a:r>
            <a:r>
              <a:rPr lang="en-GB" dirty="0" err="1"/>
              <a:t>subclassified</a:t>
            </a:r>
            <a:r>
              <a:rPr lang="en-GB" dirty="0"/>
              <a:t> into micro- and </a:t>
            </a:r>
            <a:r>
              <a:rPr lang="en-GB" dirty="0" err="1"/>
              <a:t>macroglia</a:t>
            </a:r>
            <a:r>
              <a:rPr lang="en-GB" dirty="0" smtClean="0"/>
              <a:t>.</a:t>
            </a:r>
          </a:p>
          <a:p>
            <a:r>
              <a:rPr lang="en-GB" sz="2800" b="1" dirty="0" smtClean="0"/>
              <a:t> </a:t>
            </a:r>
            <a:r>
              <a:rPr lang="en-GB" sz="2800" b="1" dirty="0"/>
              <a:t>Microglia are actually specialized phagocytes that protect neurons from foreign invaders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sz="2800" b="1" dirty="0" err="1"/>
              <a:t>Macroglia</a:t>
            </a:r>
            <a:r>
              <a:rPr lang="en-GB" sz="2800" b="1" dirty="0"/>
              <a:t> involves 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* astrocytes : participate in formation of blood brain barriers 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* </a:t>
            </a:r>
            <a:r>
              <a:rPr lang="en-GB" dirty="0" err="1"/>
              <a:t>oligodendrocytes</a:t>
            </a:r>
            <a:r>
              <a:rPr lang="en-GB" dirty="0"/>
              <a:t> : produce myelin sheet in CNS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* ependymal cells : produce and secrete Cerebrospinal fluid ( CSF) 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* Schwan cells : produce myelin sheets in peripheral nervous system ( PNS) .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 </a:t>
            </a:r>
            <a:r>
              <a:rPr lang="en-GB" dirty="0"/>
              <a:t>Some dendrites are also </a:t>
            </a:r>
            <a:r>
              <a:rPr lang="en-GB" dirty="0" err="1"/>
              <a:t>myelinated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229600" cy="579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he brain is the central nervous organ that is located in the skull, and is considered as the most complex organ in our organism , as it contains about 100 billions of neurons that form trillions of synaptic connections.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As a delicate organ , brain is protected by: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1- The bony skull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2- Meninges : three layers of connective tissue that evolved it : Dura matter , </a:t>
            </a:r>
            <a:r>
              <a:rPr lang="en-US" dirty="0" err="1"/>
              <a:t>Pia</a:t>
            </a:r>
            <a:r>
              <a:rPr lang="en-US" dirty="0"/>
              <a:t> matter and arachnoid 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GB" dirty="0" smtClean="0"/>
              <a:t>3- Cerebrospinal </a:t>
            </a:r>
            <a:r>
              <a:rPr lang="en-GB" dirty="0"/>
              <a:t>fluid ( CSF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4- </a:t>
            </a:r>
            <a:r>
              <a:rPr lang="en-GB" dirty="0"/>
              <a:t>Blood brain barrier ( BBB)</a:t>
            </a:r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 descr="http://img.tfd.com/mk/M/X2604-M-20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8486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Cerebrospinal fluid ( CSF) : cushioning fluid that is produced in the lateral ventricles of the brain by the choroid plexus ( modified ependymal cells) 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It then is poured in the third ventricle and then into fourth ventricle and then into the central canal as well as in the subarachnoid space . CSF provides mechanical and immunological protection for the brain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Ependymal </a:t>
            </a:r>
            <a:r>
              <a:rPr lang="en-US" b="1" dirty="0" smtClean="0">
                <a:solidFill>
                  <a:srgbClr val="FF0000"/>
                </a:solidFill>
              </a:rPr>
              <a:t>cells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are </a:t>
            </a:r>
            <a:r>
              <a:rPr lang="en-US" dirty="0">
                <a:solidFill>
                  <a:srgbClr val="FF0000"/>
                </a:solidFill>
              </a:rPr>
              <a:t>cuboidal-columnar ciliated cells that line the ventricles and central canal of the spinal </a:t>
            </a:r>
            <a:r>
              <a:rPr lang="en-US" dirty="0" smtClean="0">
                <a:solidFill>
                  <a:srgbClr val="FF0000"/>
                </a:solidFill>
              </a:rPr>
              <a:t>cord</a:t>
            </a:r>
          </a:p>
          <a:p>
            <a:r>
              <a:rPr lang="en-US" dirty="0">
                <a:solidFill>
                  <a:srgbClr val="FF0000"/>
                </a:solidFill>
              </a:rPr>
              <a:t>The </a:t>
            </a:r>
            <a:r>
              <a:rPr lang="en-US" b="1" dirty="0">
                <a:solidFill>
                  <a:srgbClr val="FF0000"/>
                </a:solidFill>
              </a:rPr>
              <a:t>choroid plexus</a:t>
            </a:r>
            <a:r>
              <a:rPr lang="en-US" dirty="0">
                <a:solidFill>
                  <a:srgbClr val="FF0000"/>
                </a:solidFill>
              </a:rPr>
              <a:t> is a plexus of cells that produces the cerebrospinal fluid in the ventricles of the brain. The choroid plexus consists of modified ependymal cells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543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8486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Blood Brain Barrier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composed of tight junctions around the brain capillaries and </a:t>
            </a:r>
            <a:r>
              <a:rPr lang="en-US" dirty="0" err="1"/>
              <a:t>astrocytic</a:t>
            </a:r>
            <a:r>
              <a:rPr lang="en-US" dirty="0"/>
              <a:t> </a:t>
            </a:r>
            <a:r>
              <a:rPr lang="en-US" dirty="0" err="1"/>
              <a:t>endfeet</a:t>
            </a:r>
            <a:r>
              <a:rPr lang="en-US" dirty="0"/>
              <a:t> . It prevents the diffusion of hydrophilic molecules and molecules of large molecular weight into the brain extracellular fluids from the blood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6386" name="Picture 2" descr="http://www.nature.com/nrd/journal/v6/n8/images/nrd236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305800" cy="599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Brain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8153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24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t="30753" r="27491" b="3374"/>
          <a:stretch/>
        </p:blipFill>
        <p:spPr bwMode="auto">
          <a:xfrm>
            <a:off x="228600" y="381000"/>
            <a:ext cx="8763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58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3" t="11381" r="21016" b="13147"/>
          <a:stretch/>
        </p:blipFill>
        <p:spPr bwMode="auto">
          <a:xfrm>
            <a:off x="228600" y="873687"/>
            <a:ext cx="8686800" cy="552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543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12931" r="18332" b="13793"/>
          <a:stretch/>
        </p:blipFill>
        <p:spPr bwMode="auto">
          <a:xfrm>
            <a:off x="533400" y="982716"/>
            <a:ext cx="7961587" cy="536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0306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4" t="9698" r="17605" b="6250"/>
          <a:stretch/>
        </p:blipFill>
        <p:spPr bwMode="auto">
          <a:xfrm>
            <a:off x="530772" y="685800"/>
            <a:ext cx="8119242" cy="614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4189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0" t="10129" r="17726" b="9913"/>
          <a:stretch/>
        </p:blipFill>
        <p:spPr bwMode="auto">
          <a:xfrm>
            <a:off x="457200" y="609600"/>
            <a:ext cx="8382000" cy="584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602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8" t="10991" r="18331" b="9483"/>
          <a:stretch/>
        </p:blipFill>
        <p:spPr bwMode="auto">
          <a:xfrm>
            <a:off x="381000" y="804039"/>
            <a:ext cx="8103476" cy="581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331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9915" r="18331" b="9051"/>
          <a:stretch/>
        </p:blipFill>
        <p:spPr bwMode="auto">
          <a:xfrm>
            <a:off x="457200" y="609600"/>
            <a:ext cx="7977352" cy="5927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3350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4" t="10344" r="19543" b="10775"/>
          <a:stretch/>
        </p:blipFill>
        <p:spPr bwMode="auto">
          <a:xfrm>
            <a:off x="457200" y="756745"/>
            <a:ext cx="8077200" cy="577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608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7" t="10129" r="18089" b="8621"/>
          <a:stretch/>
        </p:blipFill>
        <p:spPr bwMode="auto">
          <a:xfrm>
            <a:off x="457200" y="740977"/>
            <a:ext cx="8008883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8395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Parts of the Brain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1- </a:t>
            </a:r>
            <a:r>
              <a:rPr lang="en-US" dirty="0" err="1"/>
              <a:t>Myelencephalon</a:t>
            </a:r>
            <a:r>
              <a:rPr lang="en-US" dirty="0"/>
              <a:t> : involves : Medulla oblongata ( close part) and the caudal part of the fourth ventricle ( open part) . Functionally : It contains many vital centers such as : respiratory center , cardiac centers ( cardio-inhibitory and cardio- </a:t>
            </a:r>
            <a:r>
              <a:rPr lang="en-US" dirty="0" err="1"/>
              <a:t>accelatory</a:t>
            </a:r>
            <a:r>
              <a:rPr lang="en-US" dirty="0"/>
              <a:t> centers) ,and vasomotor center, as well as it contains many reflex centers such as : vomiting center , coughing center , and sneezing center 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Myelencephalon</a:t>
            </a:r>
            <a:r>
              <a:rPr lang="en-US" dirty="0"/>
              <a:t> also contains portions of the following cranial nerves ( VIII, IX , X , XI, and XII</a:t>
            </a:r>
            <a:r>
              <a:rPr lang="en-US" dirty="0" smtClean="0"/>
              <a:t>)</a:t>
            </a:r>
            <a:endParaRPr lang="en-GB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Cranial nerves are the nerves that emerge directly from the </a:t>
            </a:r>
            <a:r>
              <a:rPr lang="en-US" b="1" dirty="0" smtClean="0">
                <a:solidFill>
                  <a:srgbClr val="FF0000"/>
                </a:solidFill>
              </a:rPr>
              <a:t>brain ( 12 pairs of nerves) 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the Brain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2- </a:t>
            </a:r>
            <a:r>
              <a:rPr lang="en-US" dirty="0" err="1"/>
              <a:t>Metencephalon</a:t>
            </a:r>
            <a:r>
              <a:rPr lang="en-US" dirty="0"/>
              <a:t> : Contains Pons and cerebellum , and portion of the cranial nerves ( V, VI, and VII)</a:t>
            </a:r>
            <a:br>
              <a:rPr lang="en-US" dirty="0"/>
            </a:br>
            <a:endParaRPr lang="en-US" dirty="0" smtClean="0"/>
          </a:p>
          <a:p>
            <a:r>
              <a:rPr lang="en-US" dirty="0"/>
              <a:t>Pons contains many nuclei that deal with different functions related to regulation of sleep , respiration , hearing , sensation , posture and others 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Cerebellum plays an important role in motor </a:t>
            </a:r>
            <a:r>
              <a:rPr lang="en-US" dirty="0" smtClean="0"/>
              <a:t>coordination and muscle function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10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the Brain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3- Mesencephalon </a:t>
            </a:r>
          </a:p>
          <a:p>
            <a:r>
              <a:rPr lang="en-US" dirty="0"/>
              <a:t> involved in </a:t>
            </a:r>
            <a:r>
              <a:rPr lang="en-US" dirty="0" smtClean="0"/>
              <a:t>  </a:t>
            </a:r>
            <a:r>
              <a:rPr lang="en-US" dirty="0"/>
              <a:t>visual - auditory reflex and eye movement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GB" dirty="0"/>
              <a:t>4- Diencephalon : composed of </a:t>
            </a:r>
            <a:r>
              <a:rPr lang="en-GB" dirty="0" smtClean="0"/>
              <a:t>:</a:t>
            </a:r>
          </a:p>
          <a:p>
            <a:r>
              <a:rPr lang="en-US" dirty="0"/>
              <a:t>a- </a:t>
            </a:r>
            <a:r>
              <a:rPr lang="en-US" dirty="0" err="1"/>
              <a:t>epithalamus</a:t>
            </a:r>
            <a:r>
              <a:rPr lang="en-US" dirty="0"/>
              <a:t> , which contains the pineal gland that release </a:t>
            </a:r>
            <a:r>
              <a:rPr lang="en-US" dirty="0" err="1"/>
              <a:t>mealatonin</a:t>
            </a:r>
            <a:r>
              <a:rPr lang="en-US" dirty="0"/>
              <a:t> , a </a:t>
            </a:r>
            <a:r>
              <a:rPr lang="en-US" dirty="0" err="1"/>
              <a:t>neurohormone</a:t>
            </a:r>
            <a:r>
              <a:rPr lang="en-US" dirty="0"/>
              <a:t> , which is involved in regulation of sleep and wakefulness due to the effect of light and darkness.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b- thalamus : relaying all sensory information to the brain cortex ( except </a:t>
            </a:r>
            <a:r>
              <a:rPr lang="en-US" dirty="0" smtClean="0"/>
              <a:t>olfaction (smelling) </a:t>
            </a:r>
            <a:r>
              <a:rPr lang="en-US" dirty="0"/>
              <a:t>).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c- Hypothalamus : a very important structure that form a connection between nervous and endocrine system as it release </a:t>
            </a:r>
            <a:r>
              <a:rPr lang="en-US" dirty="0" err="1"/>
              <a:t>neurohormones</a:t>
            </a:r>
            <a:r>
              <a:rPr lang="en-US" dirty="0"/>
              <a:t> that either stimulate or inhibit the functions of the anterior pituitary gland . It also release two hormones that are then stored in the axons of the posterior pituitary gland ( ADH and </a:t>
            </a:r>
            <a:r>
              <a:rPr lang="en-US" dirty="0" smtClean="0"/>
              <a:t>Oxytocin)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Parts of the Brain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Hypothalamus also contains many centers responsible for thermoregulation , appetite , satiety , thirsty , hunger , blood pressure , heart rate ,memory and others.</a:t>
            </a:r>
            <a:br>
              <a:rPr lang="en-US" dirty="0"/>
            </a:br>
            <a:r>
              <a:rPr lang="en-US" dirty="0"/>
              <a:t> It is also a part of what is known as limbic system , which is responsible for sexual attraction and aggressiveness</a:t>
            </a:r>
            <a:r>
              <a:rPr lang="en-US" dirty="0" smtClean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410200"/>
          </a:xfrm>
        </p:spPr>
        <p:txBody>
          <a:bodyPr/>
          <a:lstStyle/>
          <a:p>
            <a:r>
              <a:rPr lang="en-US" dirty="0"/>
              <a:t>5- Telencephalon- The cerebrum is formed of two hemispheres ( right and left </a:t>
            </a:r>
            <a:r>
              <a:rPr lang="en-US" dirty="0" smtClean="0"/>
              <a:t>hemisphere (composed of 4 lobes) </a:t>
            </a:r>
            <a:r>
              <a:rPr lang="en-US" dirty="0"/>
              <a:t>connected by (corpus callosum) </a:t>
            </a:r>
            <a:r>
              <a:rPr lang="en-US" dirty="0" smtClean="0"/>
              <a:t>.</a:t>
            </a:r>
          </a:p>
          <a:p>
            <a:r>
              <a:rPr lang="en-US" dirty="0"/>
              <a:t>Cerebrum is the largest and most highly developed part of the brain</a:t>
            </a:r>
            <a:endParaRPr lang="en-GB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2" y="3505200"/>
            <a:ext cx="2438400" cy="30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004" y="3505200"/>
            <a:ext cx="2381250" cy="303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582" y="3501957"/>
            <a:ext cx="2476500" cy="301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Spinal Cord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Spinal cord is a part of the nervous system , that is located in the vertebral column. It is about 45 cm long and is connected to the brain , and to the </a:t>
            </a:r>
            <a:r>
              <a:rPr lang="en-US" b="1" dirty="0"/>
              <a:t> peripheral </a:t>
            </a:r>
            <a:r>
              <a:rPr lang="en-US" b="1" dirty="0" smtClean="0"/>
              <a:t>nerves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r>
              <a:rPr lang="en-US" dirty="0"/>
              <a:t>It is composed of 31 segments ( 8 cervical , 12 thoracic , 5 lumbar , 5 sacral , and 1 </a:t>
            </a:r>
            <a:r>
              <a:rPr lang="en-US" dirty="0" err="1"/>
              <a:t>coxygeal</a:t>
            </a:r>
            <a:r>
              <a:rPr lang="en-US" dirty="0"/>
              <a:t> ) . It is extends down only to the lower part of the thoracic vertebrae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5800"/>
            <a:ext cx="38862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cross section of the spinal cord reveals a central gray matter , surrounded by white matter. </a:t>
            </a:r>
            <a:endParaRPr lang="en-US" dirty="0" smtClean="0"/>
          </a:p>
          <a:p>
            <a:r>
              <a:rPr lang="en-US" dirty="0" smtClean="0"/>
              <a:t>gray </a:t>
            </a:r>
            <a:r>
              <a:rPr lang="en-US" dirty="0"/>
              <a:t>matter is composed of cell </a:t>
            </a:r>
            <a:r>
              <a:rPr lang="en-US" dirty="0" smtClean="0"/>
              <a:t>bodies </a:t>
            </a:r>
            <a:r>
              <a:rPr lang="en-US" dirty="0"/>
              <a:t>and </a:t>
            </a:r>
            <a:r>
              <a:rPr lang="en-US" dirty="0" err="1"/>
              <a:t>unmyelinated</a:t>
            </a:r>
            <a:r>
              <a:rPr lang="en-US" dirty="0"/>
              <a:t> axons 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white matter is composed of </a:t>
            </a:r>
            <a:r>
              <a:rPr lang="en-US" dirty="0" err="1"/>
              <a:t>myelinated</a:t>
            </a:r>
            <a:r>
              <a:rPr lang="en-US" dirty="0"/>
              <a:t> axons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3352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981450"/>
            <a:ext cx="49530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nervous system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4582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91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9" y="1295400"/>
            <a:ext cx="810593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47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Peripheral Nervous System (PNS) –Consists </a:t>
            </a:r>
            <a:r>
              <a:rPr lang="en-US" dirty="0" smtClean="0"/>
              <a:t>of</a:t>
            </a:r>
          </a:p>
          <a:p>
            <a:r>
              <a:rPr lang="en-US" dirty="0" smtClean="0"/>
              <a:t> </a:t>
            </a:r>
            <a:r>
              <a:rPr lang="en-US" dirty="0"/>
              <a:t>12 pairs of cranial nerves and </a:t>
            </a:r>
            <a:endParaRPr lang="en-US" dirty="0" smtClean="0"/>
          </a:p>
          <a:p>
            <a:r>
              <a:rPr lang="en-US" dirty="0" smtClean="0"/>
              <a:t>31 </a:t>
            </a:r>
            <a:r>
              <a:rPr lang="en-US" dirty="0"/>
              <a:t>pairs of spinal nerves.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Serves as a critical link between the body and the central nervous system. 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dirty="0"/>
              <a:t>peripheral nerves contain an outermost layer of fibrous connective tissue called epineurium which surrounds a thinner layer of fibrous connective tissue called </a:t>
            </a:r>
            <a:r>
              <a:rPr lang="en-US" dirty="0" err="1"/>
              <a:t>perineurium</a:t>
            </a:r>
            <a:r>
              <a:rPr lang="en-US" dirty="0"/>
              <a:t> (surrounds the bundles of nerve or fascicles). Individual nerve fibers within the nerve are surrounded by loose connective tissue called </a:t>
            </a:r>
            <a:r>
              <a:rPr lang="en-US" dirty="0" err="1"/>
              <a:t>endoneurium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41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9600"/>
            <a:ext cx="5562601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94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"/>
            <a:ext cx="8991600" cy="673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9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244000" cy="546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9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of the cranial nerves have both sensory and motor function</a:t>
            </a:r>
          </a:p>
          <a:p>
            <a:endParaRPr lang="en-US" dirty="0"/>
          </a:p>
          <a:p>
            <a:r>
              <a:rPr lang="en-US" dirty="0" smtClean="0"/>
              <a:t>Bell`s </a:t>
            </a:r>
            <a:r>
              <a:rPr lang="en-US" dirty="0"/>
              <a:t>palsy is a unilateral facial paralysis , due to a lesion in the facial </a:t>
            </a:r>
            <a:r>
              <a:rPr lang="en-US" dirty="0" err="1"/>
              <a:t>nerve.It</a:t>
            </a:r>
            <a:r>
              <a:rPr lang="en-US" dirty="0"/>
              <a:t> is expressed as a dropping of the affected half of the face , inability to close the affected eye , decreased lacrimation ( tears production ) and salivation , and loosing sense of taste.</a:t>
            </a:r>
            <a:br>
              <a:rPr lang="en-US" dirty="0"/>
            </a:br>
            <a:r>
              <a:rPr lang="en-US" dirty="0"/>
              <a:t> It is usually cured by physical therapy </a:t>
            </a:r>
            <a:r>
              <a:rPr lang="en-US" dirty="0" smtClean="0"/>
              <a:t>and </a:t>
            </a:r>
            <a:r>
              <a:rPr lang="en-US" dirty="0" err="1" smtClean="0"/>
              <a:t>glucocorticosteroid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44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Spinal Nerve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31paired nerves . each nerve of them leaves a segment of the spinal cord.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nerves are mixed ones ( sensory and motor </a:t>
            </a:r>
            <a:r>
              <a:rPr lang="en-US" dirty="0" smtClean="0"/>
              <a:t>)</a:t>
            </a:r>
          </a:p>
          <a:p>
            <a:r>
              <a:rPr lang="en-US" dirty="0" smtClean="0"/>
              <a:t> </a:t>
            </a:r>
            <a:r>
              <a:rPr lang="en-US" dirty="0"/>
              <a:t>Each nerve is formed from a combination  of nerve fibers of two spinal roots : dorsal root that carry axons of the sensory neurons , and ventral root that carry axons of motor neurons </a:t>
            </a:r>
            <a:endParaRPr lang="en-US" dirty="0" smtClean="0"/>
          </a:p>
          <a:p>
            <a:r>
              <a:rPr lang="en-US" dirty="0" smtClean="0"/>
              <a:t>. </a:t>
            </a:r>
            <a:r>
              <a:rPr lang="en-US" dirty="0"/>
              <a:t>It then emerge from the inter-vertebral foramen and is then divided into </a:t>
            </a:r>
            <a:r>
              <a:rPr lang="en-US" dirty="0" smtClean="0"/>
              <a:t>branches</a:t>
            </a:r>
          </a:p>
          <a:p>
            <a:r>
              <a:rPr lang="en-US" dirty="0"/>
              <a:t>Spinal nerves are </a:t>
            </a:r>
            <a:r>
              <a:rPr lang="en-US" b="1" dirty="0"/>
              <a:t>mixed </a:t>
            </a:r>
            <a:r>
              <a:rPr lang="en-US" b="1" dirty="0" smtClean="0"/>
              <a:t>nerves </a:t>
            </a:r>
            <a:r>
              <a:rPr lang="en-US" dirty="0" smtClean="0"/>
              <a:t>where </a:t>
            </a:r>
            <a:r>
              <a:rPr lang="en-US" dirty="0"/>
              <a:t>both sensory and </a:t>
            </a:r>
            <a:r>
              <a:rPr lang="en-US" dirty="0" smtClean="0"/>
              <a:t>motor nerve </a:t>
            </a:r>
            <a:r>
              <a:rPr lang="en-US" dirty="0"/>
              <a:t>fibers are found in </a:t>
            </a:r>
            <a:r>
              <a:rPr lang="en-US" dirty="0" smtClean="0"/>
              <a:t>each </a:t>
            </a:r>
            <a:r>
              <a:rPr lang="en-GB" dirty="0" smtClean="0"/>
              <a:t>nerve</a:t>
            </a:r>
            <a:r>
              <a:rPr lang="en-GB" dirty="0"/>
              <a:t>,</a:t>
            </a:r>
            <a:endParaRPr lang="en-US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32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Plexuses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Plexuses- are a </a:t>
            </a:r>
            <a:r>
              <a:rPr lang="en-GB" dirty="0" smtClean="0"/>
              <a:t>network of </a:t>
            </a:r>
            <a:r>
              <a:rPr lang="en-GB" dirty="0"/>
              <a:t>spinal nerves</a:t>
            </a:r>
            <a:r>
              <a:rPr lang="en-GB" dirty="0" smtClean="0"/>
              <a:t>.</a:t>
            </a:r>
          </a:p>
          <a:p>
            <a:r>
              <a:rPr lang="en-US" dirty="0" smtClean="0"/>
              <a:t>Cervical plexus </a:t>
            </a:r>
          </a:p>
          <a:p>
            <a:r>
              <a:rPr lang="en-US" dirty="0" smtClean="0"/>
              <a:t>Brachial plexus </a:t>
            </a:r>
          </a:p>
          <a:p>
            <a:r>
              <a:rPr lang="en-US" dirty="0" smtClean="0"/>
              <a:t>Lumbosacral plexus ( sciatic nerve)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49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Somatic afferent neurons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they are </a:t>
            </a:r>
            <a:r>
              <a:rPr lang="en-US" dirty="0"/>
              <a:t>sensory neurons that conduct impulses initiated in receptors in the skin, skeletal muscles, tendons, &amp; joints. Receptors in the skin are responsible for sensing such things as touch, temperature, pressure, &amp; pain and are called </a:t>
            </a:r>
            <a:r>
              <a:rPr lang="en-US" dirty="0" err="1"/>
              <a:t>exteroceptors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Receptors </a:t>
            </a:r>
            <a:r>
              <a:rPr lang="en-US" dirty="0"/>
              <a:t>in the skeletal muscles, tendons, &amp; joints provide information about body position &amp; movement and are called proprioceptors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Somatic afferent neurons are unipolar neurons that enter the spinal cord through the dorsal root &amp; their cell bodies are located in the dorsal root ganglia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4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Somatic efferent neurons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dirty="0" smtClean="0"/>
              <a:t>they are </a:t>
            </a:r>
            <a:r>
              <a:rPr lang="en-US" dirty="0"/>
              <a:t>motor neurons that conduct impulses from the spinal cord to skeletal muscles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 </a:t>
            </a:r>
            <a:r>
              <a:rPr lang="en-US" dirty="0"/>
              <a:t>These neurons are multipolar neurons, with cell bodies located in the gray matter of the spinal cord. </a:t>
            </a:r>
            <a:endParaRPr lang="en-US" dirty="0" smtClean="0"/>
          </a:p>
          <a:p>
            <a:r>
              <a:rPr lang="en-US" dirty="0" smtClean="0"/>
              <a:t>Somatic </a:t>
            </a:r>
            <a:r>
              <a:rPr lang="en-US" dirty="0"/>
              <a:t>efferent neurons leave the spinal cord through the ventral root of spinal nerves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3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Visceral afferent neurons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They </a:t>
            </a:r>
            <a:r>
              <a:rPr lang="en-US" b="1" dirty="0"/>
              <a:t> </a:t>
            </a:r>
            <a:r>
              <a:rPr lang="en-US" dirty="0"/>
              <a:t>are sensory neurons that conduct impulses initiated in receptors in smooth muscle &amp; cardiac muscle.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neurons are collectively referred to as </a:t>
            </a:r>
            <a:r>
              <a:rPr lang="en-US" dirty="0" err="1"/>
              <a:t>enteroceptors</a:t>
            </a:r>
            <a:r>
              <a:rPr lang="en-US" dirty="0"/>
              <a:t> or </a:t>
            </a:r>
            <a:r>
              <a:rPr lang="en-US" dirty="0" err="1"/>
              <a:t>visceroceptors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Visceral </a:t>
            </a:r>
            <a:r>
              <a:rPr lang="en-US" dirty="0"/>
              <a:t>afferent neurons are unipolar neurons that enter the spinal cord through the dorsal root &amp; their cell bodies are located in the dorsal root ganglia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3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Visceral efferent neurons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are motor neurons that conduct impulses to smooth muscle, cardiac muscle, &amp; glands. </a:t>
            </a:r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neurons make up the </a:t>
            </a:r>
            <a:r>
              <a:rPr lang="en-US" b="1" dirty="0"/>
              <a:t>Autonomic Nervous System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Some </a:t>
            </a:r>
            <a:r>
              <a:rPr lang="en-US" dirty="0"/>
              <a:t>visceral efferent neurons begin in the brain; others in the spinal cord.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37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Autonomic Nervous System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4176713" cy="587692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2 divisions:</a:t>
            </a:r>
          </a:p>
          <a:p>
            <a:pPr lvl="1" eaLnBrk="1" hangingPunct="1"/>
            <a:r>
              <a:rPr lang="en-US" sz="2400" dirty="0" smtClean="0"/>
              <a:t>Sympathetic </a:t>
            </a:r>
          </a:p>
          <a:p>
            <a:pPr lvl="2" eaLnBrk="1" hangingPunct="1"/>
            <a:r>
              <a:rPr lang="en-US" dirty="0" smtClean="0"/>
              <a:t>“Fight or flight”</a:t>
            </a:r>
          </a:p>
          <a:p>
            <a:pPr lvl="2" eaLnBrk="1" hangingPunct="1"/>
            <a:r>
              <a:rPr lang="en-US" dirty="0" smtClean="0"/>
              <a:t>“E” division</a:t>
            </a:r>
          </a:p>
          <a:p>
            <a:pPr lvl="3" eaLnBrk="1" hangingPunct="1"/>
            <a:r>
              <a:rPr lang="en-US" sz="2400" dirty="0" smtClean="0"/>
              <a:t>Exercise, excitement, emergency, and embarrassment</a:t>
            </a:r>
          </a:p>
          <a:p>
            <a:pPr lvl="1" eaLnBrk="1" hangingPunct="1"/>
            <a:r>
              <a:rPr lang="en-US" sz="2400" dirty="0" smtClean="0"/>
              <a:t>Parasympathetic </a:t>
            </a:r>
          </a:p>
          <a:p>
            <a:pPr lvl="2" eaLnBrk="1" hangingPunct="1"/>
            <a:r>
              <a:rPr lang="en-US" dirty="0" smtClean="0"/>
              <a:t>“Rest and digest”</a:t>
            </a:r>
          </a:p>
          <a:p>
            <a:pPr lvl="2" eaLnBrk="1" hangingPunct="1"/>
            <a:r>
              <a:rPr lang="en-US" dirty="0" smtClean="0"/>
              <a:t>“D” division</a:t>
            </a:r>
          </a:p>
          <a:p>
            <a:pPr lvl="3" eaLnBrk="1" hangingPunct="1"/>
            <a:r>
              <a:rPr lang="en-US" sz="2400" dirty="0" smtClean="0"/>
              <a:t>Digestion, defecation, and diuresis</a:t>
            </a:r>
          </a:p>
        </p:txBody>
      </p:sp>
      <p:pic>
        <p:nvPicPr>
          <p:cNvPr id="4100" name="Picture 4" descr="j0139659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3063" y="1254125"/>
            <a:ext cx="2700337" cy="24177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 descr="j0271176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3941763"/>
            <a:ext cx="3257550" cy="233997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062401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Autonomic Nervous System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81075"/>
            <a:ext cx="8283575" cy="5876925"/>
          </a:xfrm>
        </p:spPr>
        <p:txBody>
          <a:bodyPr/>
          <a:lstStyle/>
          <a:p>
            <a:r>
              <a:rPr lang="en-US" dirty="0" smtClean="0"/>
              <a:t>impulses </a:t>
            </a:r>
            <a:r>
              <a:rPr lang="en-US" dirty="0"/>
              <a:t>always travel along two neurons: preganglionic &amp; postganglionic</a:t>
            </a:r>
          </a:p>
          <a:p>
            <a:r>
              <a:rPr lang="en-US" dirty="0"/>
              <a:t> Chemical transmitters - all autonomic neurons are either cholinergic or </a:t>
            </a:r>
            <a:r>
              <a:rPr lang="en-US" dirty="0" smtClean="0"/>
              <a:t>adrenergic</a:t>
            </a:r>
          </a:p>
          <a:p>
            <a:endParaRPr lang="en-US" dirty="0"/>
          </a:p>
          <a:p>
            <a:r>
              <a:rPr lang="en-GB" dirty="0"/>
              <a:t>cholinergic neurons - use acetylcholine as a neurotransmitter</a:t>
            </a:r>
          </a:p>
          <a:p>
            <a:pPr lvl="1"/>
            <a:r>
              <a:rPr lang="en-GB" dirty="0"/>
              <a:t>includes all preganglionic neurons (both sympathetic &amp; parasympathetic divisions), all parasympathetic postganglionic neurons, plus the sympathetic postganglionic neurons that supply the sweat gland</a:t>
            </a:r>
          </a:p>
          <a:p>
            <a:pPr marL="0" indent="0" eaLnBrk="1" hangingPunct="1">
              <a:buNone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97105849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autonomic-nervous-system-5-63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39" t="19786" r="3491" b="13105"/>
          <a:stretch/>
        </p:blipFill>
        <p:spPr bwMode="auto">
          <a:xfrm>
            <a:off x="914400" y="457200"/>
            <a:ext cx="723899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9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305800" cy="4530725"/>
          </a:xfrm>
        </p:spPr>
        <p:txBody>
          <a:bodyPr/>
          <a:lstStyle/>
          <a:p>
            <a:r>
              <a:rPr lang="en-US" dirty="0"/>
              <a:t>adrenergic neurons - used norepinephrine (also called noradrenalin) as a </a:t>
            </a:r>
            <a:r>
              <a:rPr lang="en-US" dirty="0" smtClean="0"/>
              <a:t>neurotransmitter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2400" dirty="0"/>
              <a:t>includes all postganglionic sympathetic neurons (except those that go to the sweat glands)</a:t>
            </a:r>
          </a:p>
        </p:txBody>
      </p:sp>
    </p:spTree>
    <p:extLst>
      <p:ext uri="{BB962C8B-B14F-4D97-AF65-F5344CB8AC3E}">
        <p14:creationId xmlns:p14="http://schemas.microsoft.com/office/powerpoint/2010/main" val="396739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868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05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/>
              <a:t>Function</a:t>
            </a:r>
            <a:r>
              <a:rPr lang="uk-UA" smtClean="0"/>
              <a:t/>
            </a:r>
            <a:br>
              <a:rPr lang="uk-UA" smtClean="0"/>
            </a:br>
            <a:endParaRPr lang="uk-UA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305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Sympathetic and parasympathetic divisions typically function in opposition to each other.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 But this opposition is better termed complementary in nature rather than antagonistic.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For an analogy, one may think of the sympathetic division as the accelerator and the parasympathetic division as the brake. </a:t>
            </a:r>
          </a:p>
        </p:txBody>
      </p:sp>
    </p:spTree>
    <p:extLst>
      <p:ext uri="{BB962C8B-B14F-4D97-AF65-F5344CB8AC3E}">
        <p14:creationId xmlns:p14="http://schemas.microsoft.com/office/powerpoint/2010/main" val="36932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sympathetic division - prepares the body for strenuous physical activity in stressful situations. This response is often referred to as the 'fight-or-flight' response because the sympathetic division prepares the body to fight against or flee from a threat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parasympathetic division - regulates important body functions such as digestion &amp; 'slows down' the body after a 'flight-or-flight' response ('rest &amp; digest</a:t>
            </a:r>
          </a:p>
        </p:txBody>
      </p:sp>
    </p:spTree>
    <p:extLst>
      <p:ext uri="{BB962C8B-B14F-4D97-AF65-F5344CB8AC3E}">
        <p14:creationId xmlns:p14="http://schemas.microsoft.com/office/powerpoint/2010/main" val="66043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dirty="0" smtClean="0"/>
              <a:t>Sympathetic (adrenergic, with exceptions)</a:t>
            </a:r>
            <a:endParaRPr lang="ru-RU" sz="4000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000" dirty="0" smtClean="0"/>
              <a:t>cardiac output</a:t>
            </a:r>
            <a:r>
              <a:rPr lang="en-US" sz="2000" dirty="0" smtClean="0"/>
              <a:t> </a:t>
            </a:r>
            <a:r>
              <a:rPr lang="uk-UA" sz="2000" dirty="0" smtClean="0"/>
              <a:t>increases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/>
              <a:t>SA node: heart rate (chronotropic)β1, β2: increases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2" tooltip="Cardiac muscle"/>
              </a:rPr>
              <a:t>cardiac muscle</a:t>
            </a:r>
            <a:r>
              <a:rPr lang="uk-UA" sz="2000" dirty="0" smtClean="0"/>
              <a:t>: contractility (</a:t>
            </a:r>
            <a:r>
              <a:rPr lang="uk-UA" sz="2000" dirty="0" smtClean="0">
                <a:hlinkClick r:id="rId3" tooltip="Inotropic"/>
              </a:rPr>
              <a:t>inotropic</a:t>
            </a:r>
            <a:r>
              <a:rPr lang="uk-UA" sz="2000" dirty="0" smtClean="0"/>
              <a:t>)β1, β2: increases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/>
              <a:t>conduction at </a:t>
            </a:r>
            <a:r>
              <a:rPr lang="uk-UA" sz="2000" dirty="0" smtClean="0">
                <a:hlinkClick r:id="rId4" tooltip="AV node"/>
              </a:rPr>
              <a:t>AV node</a:t>
            </a:r>
            <a:r>
              <a:rPr lang="uk-UA" sz="2000" dirty="0" smtClean="0"/>
              <a:t>β1: increases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5" tooltip="Vascular smooth muscle"/>
              </a:rPr>
              <a:t>vascular smooth muscle</a:t>
            </a:r>
            <a:r>
              <a:rPr lang="en-US" sz="2000" dirty="0" smtClean="0"/>
              <a:t> </a:t>
            </a:r>
            <a:r>
              <a:rPr lang="uk-UA" sz="2000" dirty="0" smtClean="0"/>
              <a:t>M3: contracts; α = contracts; β2 = relaxes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6" tooltip="Smooth muscles"/>
              </a:rPr>
              <a:t>smooth muscles</a:t>
            </a:r>
            <a:r>
              <a:rPr lang="uk-UA" sz="2000" dirty="0" smtClean="0"/>
              <a:t> of </a:t>
            </a:r>
            <a:r>
              <a:rPr lang="uk-UA" sz="2000" dirty="0" smtClean="0">
                <a:hlinkClick r:id="rId7" tooltip="Bronchioles"/>
              </a:rPr>
              <a:t>bronchioles</a:t>
            </a:r>
            <a:r>
              <a:rPr lang="uk-UA" sz="2000" dirty="0" smtClean="0"/>
              <a:t>β2: relaxes (major contribution); α1: contracts (minor contribution)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8" tooltip="Pupil"/>
              </a:rPr>
              <a:t>pupil</a:t>
            </a:r>
            <a:r>
              <a:rPr lang="uk-UA" sz="2000" dirty="0" smtClean="0"/>
              <a:t> of </a:t>
            </a:r>
            <a:r>
              <a:rPr lang="uk-UA" sz="2000" dirty="0" smtClean="0">
                <a:hlinkClick r:id="rId9" tooltip="Eye"/>
              </a:rPr>
              <a:t>eye</a:t>
            </a:r>
            <a:r>
              <a:rPr lang="uk-UA" sz="2000" dirty="0" smtClean="0"/>
              <a:t>α1: relaxes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10" tooltip="Ciliary muscle"/>
              </a:rPr>
              <a:t>ciliary muscle</a:t>
            </a:r>
            <a:r>
              <a:rPr lang="uk-UA" sz="2000" dirty="0" smtClean="0"/>
              <a:t>β2: relaxes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11" tooltip="Salivary glands"/>
              </a:rPr>
              <a:t>salivary glands</a:t>
            </a:r>
            <a:r>
              <a:rPr lang="uk-UA" sz="2000" dirty="0" smtClean="0"/>
              <a:t>: secretionsβ: stimulates viscous, </a:t>
            </a:r>
            <a:r>
              <a:rPr lang="uk-UA" sz="2000" dirty="0" smtClean="0">
                <a:hlinkClick r:id="rId12" tooltip="Amylase"/>
              </a:rPr>
              <a:t>amylase</a:t>
            </a:r>
            <a:r>
              <a:rPr lang="uk-UA" sz="2000" dirty="0" smtClean="0"/>
              <a:t> secretions; α1 = stimulates </a:t>
            </a:r>
            <a:r>
              <a:rPr lang="uk-UA" sz="2000" dirty="0" smtClean="0">
                <a:hlinkClick r:id="rId13" tooltip="Potassium"/>
              </a:rPr>
              <a:t>potassium</a:t>
            </a:r>
            <a:r>
              <a:rPr lang="uk-UA" sz="2000" dirty="0" smtClean="0"/>
              <a:t> cation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6" tooltip="Smooth muscles"/>
              </a:rPr>
              <a:t>smooth muscles</a:t>
            </a:r>
            <a:r>
              <a:rPr lang="uk-UA" sz="2000" dirty="0" smtClean="0"/>
              <a:t> of </a:t>
            </a:r>
            <a:r>
              <a:rPr lang="uk-UA" sz="2000" dirty="0" smtClean="0">
                <a:hlinkClick r:id="rId14" tooltip="GI tract"/>
              </a:rPr>
              <a:t>GI tract</a:t>
            </a:r>
            <a:r>
              <a:rPr lang="uk-UA" sz="2000" dirty="0" smtClean="0"/>
              <a:t>α, β2: relaxes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15" tooltip="Sphincters"/>
              </a:rPr>
              <a:t>sphincters</a:t>
            </a:r>
            <a:r>
              <a:rPr lang="uk-UA" sz="2000" dirty="0" smtClean="0"/>
              <a:t> of </a:t>
            </a:r>
            <a:r>
              <a:rPr lang="uk-UA" sz="2000" dirty="0" smtClean="0">
                <a:hlinkClick r:id="rId14" tooltip="GI tract"/>
              </a:rPr>
              <a:t>GI tract</a:t>
            </a:r>
            <a:r>
              <a:rPr lang="uk-UA" sz="2000" dirty="0" smtClean="0"/>
              <a:t>α1: contracts</a:t>
            </a:r>
            <a:endParaRPr lang="en-US" sz="2000" dirty="0" smtClean="0"/>
          </a:p>
          <a:p>
            <a:pPr eaLnBrk="1" hangingPunct="1">
              <a:lnSpc>
                <a:spcPct val="80000"/>
              </a:lnSpc>
            </a:pPr>
            <a:r>
              <a:rPr lang="uk-UA" sz="2000" dirty="0" smtClean="0">
                <a:hlinkClick r:id="rId16" tooltip="Glands"/>
              </a:rPr>
              <a:t>glands</a:t>
            </a:r>
            <a:r>
              <a:rPr lang="uk-UA" sz="2000" dirty="0" smtClean="0"/>
              <a:t> of </a:t>
            </a:r>
            <a:r>
              <a:rPr lang="uk-UA" sz="2000" dirty="0" smtClean="0">
                <a:hlinkClick r:id="rId14" tooltip="GI tract"/>
              </a:rPr>
              <a:t>GI tract</a:t>
            </a:r>
            <a:r>
              <a:rPr lang="uk-UA" sz="2000" dirty="0" smtClean="0"/>
              <a:t>inhibits</a:t>
            </a:r>
          </a:p>
          <a:p>
            <a:pPr eaLnBrk="1" hangingPunct="1">
              <a:lnSpc>
                <a:spcPct val="80000"/>
              </a:lnSpc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22370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651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mtClean="0">
                <a:hlinkClick r:id="rId2" tooltip="Parasympathetic"/>
              </a:rPr>
              <a:t>Parasympathetic</a:t>
            </a:r>
            <a:r>
              <a:rPr lang="uk-UA" smtClean="0"/>
              <a:t> (</a:t>
            </a:r>
            <a:r>
              <a:rPr lang="uk-UA" smtClean="0">
                <a:hlinkClick r:id="rId3" tooltip="Muscarinic"/>
              </a:rPr>
              <a:t>muscarinic</a:t>
            </a:r>
            <a:r>
              <a:rPr lang="uk-UA" smtClean="0"/>
              <a:t>)</a:t>
            </a:r>
            <a:endParaRPr lang="ru-RU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4" tooltip="Cardiac output"/>
              </a:rPr>
              <a:t>cardiac output</a:t>
            </a:r>
            <a:r>
              <a:rPr lang="en-US" sz="2400" smtClean="0"/>
              <a:t> </a:t>
            </a:r>
            <a:r>
              <a:rPr lang="uk-UA" sz="2400" smtClean="0"/>
              <a:t>M2: decreases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5" tooltip="SA node"/>
              </a:rPr>
              <a:t>SA node</a:t>
            </a:r>
            <a:r>
              <a:rPr lang="uk-UA" sz="2400" smtClean="0"/>
              <a:t>: heart rate (</a:t>
            </a:r>
            <a:r>
              <a:rPr lang="uk-UA" sz="2400" smtClean="0">
                <a:hlinkClick r:id="rId6" tooltip="Chronotropic"/>
              </a:rPr>
              <a:t>chronotropic</a:t>
            </a:r>
            <a:r>
              <a:rPr lang="uk-UA" sz="2400" smtClean="0"/>
              <a:t>) M2: decreases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7" tooltip="Cardiac muscle"/>
              </a:rPr>
              <a:t>cardiac muscle</a:t>
            </a:r>
            <a:r>
              <a:rPr lang="uk-UA" sz="2400" smtClean="0"/>
              <a:t>: contractility (</a:t>
            </a:r>
            <a:r>
              <a:rPr lang="uk-UA" sz="2400" smtClean="0">
                <a:hlinkClick r:id="rId8" tooltip="Inotropic"/>
              </a:rPr>
              <a:t>inotropic</a:t>
            </a:r>
            <a:r>
              <a:rPr lang="uk-UA" sz="2400" smtClean="0"/>
              <a:t>) M2: decreases (</a:t>
            </a:r>
            <a:r>
              <a:rPr lang="uk-UA" sz="2400" smtClean="0">
                <a:hlinkClick r:id="rId9" tooltip="Atria"/>
              </a:rPr>
              <a:t>atria</a:t>
            </a:r>
            <a:r>
              <a:rPr lang="uk-UA" sz="2400" smtClean="0"/>
              <a:t> only)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/>
              <a:t>conduction at </a:t>
            </a:r>
            <a:r>
              <a:rPr lang="uk-UA" sz="2400" smtClean="0">
                <a:hlinkClick r:id="rId10" tooltip="AV node"/>
              </a:rPr>
              <a:t>AV node</a:t>
            </a:r>
            <a:r>
              <a:rPr lang="uk-UA" sz="2400" smtClean="0"/>
              <a:t> M2: decreases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1" tooltip="Smooth muscles"/>
              </a:rPr>
              <a:t>smooth muscles</a:t>
            </a:r>
            <a:r>
              <a:rPr lang="uk-UA" sz="2400" smtClean="0"/>
              <a:t> of </a:t>
            </a:r>
            <a:r>
              <a:rPr lang="uk-UA" sz="2400" smtClean="0">
                <a:hlinkClick r:id="rId12" tooltip="Bronchioles"/>
              </a:rPr>
              <a:t>bronchioles</a:t>
            </a:r>
            <a:r>
              <a:rPr lang="uk-UA" sz="2400" smtClean="0"/>
              <a:t> M3: contracts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3" tooltip="Pupil"/>
              </a:rPr>
              <a:t>pupil</a:t>
            </a:r>
            <a:r>
              <a:rPr lang="uk-UA" sz="2400" smtClean="0"/>
              <a:t> of </a:t>
            </a:r>
            <a:r>
              <a:rPr lang="uk-UA" sz="2400" smtClean="0">
                <a:hlinkClick r:id="rId14" tooltip="Eye"/>
              </a:rPr>
              <a:t>eye</a:t>
            </a:r>
            <a:r>
              <a:rPr lang="uk-UA" sz="2400" smtClean="0"/>
              <a:t> M3: contracts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5" tooltip="Ciliary muscle"/>
              </a:rPr>
              <a:t>ciliary muscle</a:t>
            </a:r>
            <a:r>
              <a:rPr lang="uk-UA" sz="2400" smtClean="0"/>
              <a:t> M3: contracts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6" tooltip="Salivary glands"/>
              </a:rPr>
              <a:t>salivary glands</a:t>
            </a:r>
            <a:r>
              <a:rPr lang="uk-UA" sz="2400" smtClean="0"/>
              <a:t>: secretions stimulates watery secretions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7" tooltip="GI tract"/>
              </a:rPr>
              <a:t>GI tract</a:t>
            </a:r>
            <a:r>
              <a:rPr lang="uk-UA" sz="2400" smtClean="0"/>
              <a:t> motility M1, M3: increases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1" tooltip="Smooth muscles"/>
              </a:rPr>
              <a:t>smooth muscles</a:t>
            </a:r>
            <a:r>
              <a:rPr lang="uk-UA" sz="2400" smtClean="0"/>
              <a:t> of </a:t>
            </a:r>
            <a:r>
              <a:rPr lang="uk-UA" sz="2400" smtClean="0">
                <a:hlinkClick r:id="rId17" tooltip="GI tract"/>
              </a:rPr>
              <a:t>GI tract</a:t>
            </a:r>
            <a:r>
              <a:rPr lang="uk-UA" sz="2400" smtClean="0"/>
              <a:t> M3: contracts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8" tooltip="Sphincters"/>
              </a:rPr>
              <a:t>sphincters</a:t>
            </a:r>
            <a:r>
              <a:rPr lang="uk-UA" sz="2400" smtClean="0"/>
              <a:t> of </a:t>
            </a:r>
            <a:r>
              <a:rPr lang="uk-UA" sz="2400" smtClean="0">
                <a:hlinkClick r:id="rId17" tooltip="GI tract"/>
              </a:rPr>
              <a:t>GI tract</a:t>
            </a:r>
            <a:r>
              <a:rPr lang="uk-UA" sz="2400" smtClean="0"/>
              <a:t> M3: relaxes </a:t>
            </a:r>
            <a:endParaRPr lang="en-US" sz="2400" smtClean="0"/>
          </a:p>
          <a:p>
            <a:pPr eaLnBrk="1" hangingPunct="1">
              <a:lnSpc>
                <a:spcPct val="90000"/>
              </a:lnSpc>
            </a:pPr>
            <a:r>
              <a:rPr lang="uk-UA" sz="2400" smtClean="0">
                <a:hlinkClick r:id="rId19" tooltip="Glands"/>
              </a:rPr>
              <a:t>glands</a:t>
            </a:r>
            <a:r>
              <a:rPr lang="uk-UA" sz="2400" smtClean="0"/>
              <a:t> of </a:t>
            </a:r>
            <a:r>
              <a:rPr lang="uk-UA" sz="2400" smtClean="0">
                <a:hlinkClick r:id="rId17" tooltip="GI tract"/>
              </a:rPr>
              <a:t>GI tract</a:t>
            </a:r>
            <a:r>
              <a:rPr lang="uk-UA" sz="2400" smtClean="0"/>
              <a:t> M3: secretes </a:t>
            </a:r>
          </a:p>
          <a:p>
            <a:pPr eaLnBrk="1" hangingPunct="1">
              <a:lnSpc>
                <a:spcPct val="90000"/>
              </a:lnSpc>
            </a:pPr>
            <a:endParaRPr lang="ru-RU" sz="2400" smtClean="0"/>
          </a:p>
        </p:txBody>
      </p:sp>
    </p:spTree>
    <p:extLst>
      <p:ext uri="{BB962C8B-B14F-4D97-AF65-F5344CB8AC3E}">
        <p14:creationId xmlns:p14="http://schemas.microsoft.com/office/powerpoint/2010/main" val="24099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Control of Autonomic Nervous System - primary control center is the hypothalamus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8153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0952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Neurotransmitters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Neurotransmitters are biologically active , endogenous , chemicals that transmit signals from a neuron to an other neuron or other target cell across a synapse .</a:t>
            </a:r>
            <a:br>
              <a:rPr lang="en-US" dirty="0"/>
            </a:br>
            <a:r>
              <a:rPr lang="en-US" dirty="0"/>
              <a:t>They are synthesized in the presynaptic neuron from precursors and then packaged in synaptic vesicles , and released after reaching of an action potential to the presynaptic neuron , usually by Exocytosis.</a:t>
            </a:r>
            <a:br>
              <a:rPr lang="en-US" dirty="0"/>
            </a:br>
            <a:r>
              <a:rPr lang="en-US" dirty="0"/>
              <a:t>After releasing of a neurotransmitter into the synaptic cleft , it binds to a receptor on the post-synaptic membrane and then causes a response in the postsynaptic target cell.</a:t>
            </a:r>
            <a:br>
              <a:rPr lang="en-US" dirty="0"/>
            </a:br>
            <a:r>
              <a:rPr lang="en-US" dirty="0"/>
              <a:t>Electrical signal ( action potential) is necessary for releasing of a neurotransmitter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733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74676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18415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Criteria for neurotransmitters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Classical criteria were used to determine a given chemical as </a:t>
            </a:r>
            <a:r>
              <a:rPr lang="en-US" dirty="0" smtClean="0"/>
              <a:t>neurotransmitter: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1- To exist in the presynaptic neuron in sufficient quantity</a:t>
            </a:r>
            <a:br>
              <a:rPr lang="en-US" dirty="0"/>
            </a:br>
            <a:r>
              <a:rPr lang="en-US" dirty="0"/>
              <a:t>2- To be produced in the presynaptic neuron ( to have precursors and enzyme system that catalyze them .</a:t>
            </a:r>
            <a:br>
              <a:rPr lang="en-US" dirty="0"/>
            </a:br>
            <a:r>
              <a:rPr lang="en-US" dirty="0"/>
              <a:t>3- to be present within a neuron</a:t>
            </a:r>
            <a:br>
              <a:rPr lang="en-US" dirty="0"/>
            </a:br>
            <a:r>
              <a:rPr lang="en-US" dirty="0"/>
              <a:t>3- to have specific postsynaptic receptors and to have an effect on the postsynaptic membrane after binding to its receptor.</a:t>
            </a:r>
            <a:br>
              <a:rPr lang="en-US" dirty="0"/>
            </a:br>
            <a:r>
              <a:rPr lang="en-US" dirty="0"/>
              <a:t>4- To be inactivated later , either by special inactivating enzymes or by </a:t>
            </a:r>
            <a:r>
              <a:rPr lang="en-US" dirty="0" smtClean="0"/>
              <a:t>reuptake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740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498764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/>
              <a:t>cortical homunculus</a:t>
            </a:r>
            <a:endParaRPr lang="en-GB" sz="3600" dirty="0"/>
          </a:p>
        </p:txBody>
      </p:sp>
      <p:pic>
        <p:nvPicPr>
          <p:cNvPr id="4098" name="Picture 2" descr="Cortex Man! (Large) 3d printed This is a 2D rendering of Cortex Man. Not exactly what the 3D print would look like based on material chose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8153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4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Classification of neurotransmitters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Neurotransmitters could be classified regarding their chemical structure or their effect on the postsynaptic target cells :</a:t>
            </a:r>
            <a:br>
              <a:rPr lang="en-GB" dirty="0"/>
            </a:br>
            <a:r>
              <a:rPr lang="en-GB" dirty="0"/>
              <a:t>Structural classification of neurotransmitter :</a:t>
            </a:r>
            <a:br>
              <a:rPr lang="en-GB" dirty="0"/>
            </a:br>
            <a:r>
              <a:rPr lang="en-GB" dirty="0"/>
              <a:t>I. Small molecular neurotransmitters : involves</a:t>
            </a:r>
            <a:br>
              <a:rPr lang="en-GB" dirty="0"/>
            </a:br>
            <a:r>
              <a:rPr lang="en-GB" dirty="0"/>
              <a:t>1- Monoamine neurotransmitters : such as </a:t>
            </a:r>
            <a:r>
              <a:rPr lang="en-GB" dirty="0" err="1"/>
              <a:t>catecholamines</a:t>
            </a:r>
            <a:r>
              <a:rPr lang="en-GB" dirty="0"/>
              <a:t> ( epinephrine , Norepinephrine , Dopamine ) , Histamine , and Serotonin.</a:t>
            </a:r>
            <a:br>
              <a:rPr lang="en-GB" dirty="0"/>
            </a:br>
            <a:r>
              <a:rPr lang="en-GB" dirty="0"/>
              <a:t>2- Amino acids : such as glutamate , GABA , Glycine , and </a:t>
            </a:r>
            <a:r>
              <a:rPr lang="en-GB" dirty="0" err="1"/>
              <a:t>asparate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3- Acetylcholine</a:t>
            </a:r>
            <a:br>
              <a:rPr lang="en-GB" dirty="0"/>
            </a:br>
            <a:r>
              <a:rPr lang="en-GB" dirty="0"/>
              <a:t>II. Neuropeptides : such as </a:t>
            </a:r>
            <a:r>
              <a:rPr lang="en-GB" dirty="0" err="1"/>
              <a:t>enkephalin</a:t>
            </a:r>
            <a:r>
              <a:rPr lang="en-GB" dirty="0"/>
              <a:t> , endorphin   , substance P , </a:t>
            </a:r>
            <a:r>
              <a:rPr lang="en-GB" dirty="0" err="1"/>
              <a:t>Bradykinin</a:t>
            </a:r>
            <a:r>
              <a:rPr lang="en-GB" dirty="0"/>
              <a:t> ...etc.</a:t>
            </a:r>
            <a:br>
              <a:rPr lang="en-GB" dirty="0"/>
            </a:br>
            <a:r>
              <a:rPr lang="en-GB" dirty="0"/>
              <a:t>4- Others : some ions like Zinc could act as neurotransmitters , and some gases like NO , CO and H2N could also act as neurotransmitters.</a:t>
            </a:r>
          </a:p>
        </p:txBody>
      </p:sp>
    </p:spTree>
    <p:extLst>
      <p:ext uri="{BB962C8B-B14F-4D97-AF65-F5344CB8AC3E}">
        <p14:creationId xmlns:p14="http://schemas.microsoft.com/office/powerpoint/2010/main" val="34254943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Functional classification of neurotransmitters : Depending on their effect on postsynaptic membrane , neurotransmitter could be classified as : Excitatory ( such as glutamate) or inhibitory ( such as GABA) neurotransmitters. This depends on the effect of neurotransmitter on the postsynaptic receptor , which either cause :  excitatory postsynaptic action potential ( EPSP) or inhibitory postsynaptic potential ( IPSP) . Both types of potentials could also be classified as rapid EPSP or IPSP , or slow EPSP or IPSP depending on transducing mechanism : ion channels for the rapid and second messenger for the slow.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29424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Fate of neurotransmitters : After releasing of a neurotransmitter it may have one of the following fates:</a:t>
            </a:r>
            <a:br>
              <a:rPr lang="en-US" dirty="0"/>
            </a:br>
            <a:r>
              <a:rPr lang="en-US" dirty="0"/>
              <a:t>1- Consuming: it may be used up and broken down .</a:t>
            </a:r>
            <a:br>
              <a:rPr lang="en-US" dirty="0"/>
            </a:br>
            <a:r>
              <a:rPr lang="en-US" dirty="0"/>
              <a:t>2- Degradation : By enzymes .</a:t>
            </a:r>
            <a:br>
              <a:rPr lang="en-US" dirty="0"/>
            </a:br>
            <a:r>
              <a:rPr lang="en-US" dirty="0"/>
              <a:t>3- Reutilization : by reuptake mechanism</a:t>
            </a:r>
            <a:r>
              <a:rPr lang="en-US" dirty="0" smtClean="0"/>
              <a:t>. This </a:t>
            </a:r>
            <a:r>
              <a:rPr lang="en-US" dirty="0"/>
              <a:t>is the most common fate.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74636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Synapses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Synapses </a:t>
            </a:r>
            <a:r>
              <a:rPr lang="en-US" dirty="0"/>
              <a:t>: Synapses are structural and functional connections between the </a:t>
            </a:r>
            <a:r>
              <a:rPr lang="en-US" dirty="0" err="1"/>
              <a:t>bilion</a:t>
            </a:r>
            <a:r>
              <a:rPr lang="en-US" dirty="0"/>
              <a:t> of neurons in our nervous system which allow neural </a:t>
            </a:r>
            <a:r>
              <a:rPr lang="en-US" dirty="0" err="1"/>
              <a:t>transmition</a:t>
            </a:r>
            <a:r>
              <a:rPr lang="en-US" dirty="0"/>
              <a:t> of information as input and output signals.</a:t>
            </a:r>
            <a:br>
              <a:rPr lang="en-US" dirty="0"/>
            </a:br>
            <a:r>
              <a:rPr lang="en-US" dirty="0"/>
              <a:t>A synapse forms a junction where a part of a neuron - usually an axon- terminates in a portion of an other cell, this portion could be a dendrite , axon , or a soma .</a:t>
            </a:r>
            <a:br>
              <a:rPr lang="en-US" dirty="0"/>
            </a:br>
            <a:r>
              <a:rPr lang="en-US" dirty="0"/>
              <a:t>For that s</a:t>
            </a:r>
            <a:r>
              <a:rPr lang="en-US" b="1" dirty="0"/>
              <a:t>tructurally</a:t>
            </a:r>
            <a:r>
              <a:rPr lang="en-US" dirty="0"/>
              <a:t> synapses could be classified as :</a:t>
            </a:r>
            <a:br>
              <a:rPr lang="en-US" dirty="0"/>
            </a:br>
            <a:r>
              <a:rPr lang="en-US" dirty="0"/>
              <a:t>1- </a:t>
            </a:r>
            <a:r>
              <a:rPr lang="en-US" dirty="0" err="1"/>
              <a:t>Axoaxonic</a:t>
            </a:r>
            <a:r>
              <a:rPr lang="en-US" dirty="0"/>
              <a:t> ( When an axon of a neuron has a synaptic connection with an axon of an other neuron)</a:t>
            </a:r>
            <a:br>
              <a:rPr lang="en-US" dirty="0"/>
            </a:br>
            <a:r>
              <a:rPr lang="en-US" dirty="0"/>
              <a:t>2- </a:t>
            </a:r>
            <a:r>
              <a:rPr lang="en-US" dirty="0" err="1"/>
              <a:t>Axodendritic</a:t>
            </a:r>
            <a:r>
              <a:rPr lang="en-US" dirty="0"/>
              <a:t> ( When an axon of a given neuron has a synaptic connection with a dendrite of an other neuron)</a:t>
            </a:r>
            <a:br>
              <a:rPr lang="en-US" dirty="0"/>
            </a:br>
            <a:r>
              <a:rPr lang="en-US" dirty="0"/>
              <a:t>3- </a:t>
            </a:r>
            <a:r>
              <a:rPr lang="en-US" dirty="0" err="1"/>
              <a:t>Axosomatic</a:t>
            </a:r>
            <a:r>
              <a:rPr lang="en-US" dirty="0"/>
              <a:t> : When an axon of a given neuron has a synaptic connection with a soma of an other neuron)</a:t>
            </a:r>
            <a:br>
              <a:rPr lang="en-US" dirty="0"/>
            </a:br>
            <a:r>
              <a:rPr lang="en-US" dirty="0"/>
              <a:t>4-Dendrodendritic : When a dendrite of a given neuron has a synaptic connection with an other neuron</a:t>
            </a:r>
            <a:br>
              <a:rPr lang="en-US" dirty="0"/>
            </a:br>
            <a:r>
              <a:rPr lang="en-US" dirty="0"/>
              <a:t>5- </a:t>
            </a:r>
            <a:r>
              <a:rPr lang="en-US" dirty="0" err="1"/>
              <a:t>Dendrosomatic</a:t>
            </a:r>
            <a:r>
              <a:rPr lang="en-US" dirty="0"/>
              <a:t> : When a dendrite of a given neuron has a synaptic connection with a soma of an other neuron).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6772532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Functionally</a:t>
            </a:r>
            <a:r>
              <a:rPr lang="en-US" dirty="0"/>
              <a:t> , synapses could be classified as :</a:t>
            </a:r>
          </a:p>
          <a:p>
            <a:r>
              <a:rPr lang="en-US" dirty="0"/>
              <a:t>1- Chemical synapses : The most common type of synapses in the nervous system . Neurotransmitters are used to transmit signals in this type of synapses as the presynaptic neuron secretes a chemical substance ( neurotransmitter in the synaptic cleft , after which it binds to receptors on the postsynaptic membrane</a:t>
            </a:r>
          </a:p>
          <a:p>
            <a:r>
              <a:rPr lang="en-US" dirty="0"/>
              <a:t>2- Electrical synapses : They are less common than the chemical synapses . In this type of synapses the membranes of presynaptic and postsynaptic neurons come closed together and then gap junctions are formed.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85427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Membrane and action potential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membrane </a:t>
            </a:r>
            <a:r>
              <a:rPr lang="en-US" dirty="0" smtClean="0"/>
              <a:t>potential is exist  in most types of cells to </a:t>
            </a:r>
            <a:r>
              <a:rPr lang="en-US" dirty="0"/>
              <a:t>enable them to fulfill their </a:t>
            </a:r>
            <a:r>
              <a:rPr lang="en-US" dirty="0" smtClean="0"/>
              <a:t>functions</a:t>
            </a:r>
          </a:p>
          <a:p>
            <a:r>
              <a:rPr lang="en-US" dirty="0" smtClean="0"/>
              <a:t> </a:t>
            </a:r>
            <a:r>
              <a:rPr lang="en-US" dirty="0"/>
              <a:t>for example the epithelial cells of the bronchi has membrane potential that enable them to move their cilia,  </a:t>
            </a:r>
            <a:r>
              <a:rPr lang="en-US" dirty="0" smtClean="0"/>
              <a:t>the </a:t>
            </a:r>
            <a:r>
              <a:rPr lang="en-US" dirty="0"/>
              <a:t>same is true for the epithelial cells of the Fallopian tube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But this potential is most obvious in the excitable tissues , such as nervous and muscular tissue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1157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95600"/>
            <a:ext cx="8229600" cy="990600"/>
          </a:xfrm>
        </p:spPr>
        <p:txBody>
          <a:bodyPr/>
          <a:lstStyle/>
          <a:p>
            <a:pPr algn="ctr"/>
            <a:r>
              <a:rPr lang="en-US" dirty="0" smtClean="0"/>
              <a:t>Action </a:t>
            </a:r>
            <a:r>
              <a:rPr lang="en-US" dirty="0"/>
              <a:t>potential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In the normal condition: Na is predominant in the ECF, and K in the ICF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8620846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8979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Three types of gates involve in the action potential 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-1894" r="11985" b="7936"/>
          <a:stretch/>
        </p:blipFill>
        <p:spPr bwMode="auto">
          <a:xfrm>
            <a:off x="381000" y="1524000"/>
            <a:ext cx="8604000" cy="516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33600" y="2057400"/>
            <a:ext cx="5410200" cy="914400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4805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18453" r="25932" b="18750"/>
          <a:stretch/>
        </p:blipFill>
        <p:spPr bwMode="auto">
          <a:xfrm>
            <a:off x="457200" y="457200"/>
            <a:ext cx="8305800" cy="581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Physiology of the nervous tissue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Nervous tissue is one of the five major tissue in our </a:t>
            </a:r>
            <a:r>
              <a:rPr lang="en-US" dirty="0" smtClean="0"/>
              <a:t>organism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Nervous tissue is composed of two types of cells</a:t>
            </a:r>
            <a:r>
              <a:rPr lang="en-US" dirty="0" smtClean="0"/>
              <a:t>: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nerve cells ( neurons ) </a:t>
            </a:r>
            <a:endParaRPr lang="en-US" sz="3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rgbClr val="FF0000"/>
                </a:solidFill>
              </a:rPr>
              <a:t>           &amp;</a:t>
            </a:r>
          </a:p>
          <a:p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neuroglia</a:t>
            </a:r>
            <a:endParaRPr lang="en-GB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7" t="19444" r="26598" b="18255"/>
          <a:stretch/>
        </p:blipFill>
        <p:spPr bwMode="auto">
          <a:xfrm>
            <a:off x="304800" y="609600"/>
            <a:ext cx="86106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18454" r="26755" b="19543"/>
          <a:stretch/>
        </p:blipFill>
        <p:spPr bwMode="auto">
          <a:xfrm>
            <a:off x="152400" y="457200"/>
            <a:ext cx="8686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17856" r="26799" b="19445"/>
          <a:stretch/>
        </p:blipFill>
        <p:spPr bwMode="auto">
          <a:xfrm>
            <a:off x="228600" y="457200"/>
            <a:ext cx="8763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6" t="18056" r="27017" b="19318"/>
          <a:stretch/>
        </p:blipFill>
        <p:spPr bwMode="auto">
          <a:xfrm>
            <a:off x="152400" y="457200"/>
            <a:ext cx="8839199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2" t="17857" r="25483" b="19129"/>
          <a:stretch/>
        </p:blipFill>
        <p:spPr bwMode="auto">
          <a:xfrm>
            <a:off x="304800" y="381000"/>
            <a:ext cx="8534400" cy="609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18453" r="26598" b="19048"/>
          <a:stretch/>
        </p:blipFill>
        <p:spPr bwMode="auto">
          <a:xfrm>
            <a:off x="304800" y="762000"/>
            <a:ext cx="8382000" cy="563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9" r="14439"/>
          <a:stretch/>
        </p:blipFill>
        <p:spPr bwMode="auto">
          <a:xfrm>
            <a:off x="107731" y="381000"/>
            <a:ext cx="8960069" cy="6288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This will be repeated in the next region of membrane , and so forth until the action potential is propagated along the length of the axon .</a:t>
            </a:r>
            <a:br>
              <a:rPr lang="en-US" sz="1800" dirty="0">
                <a:solidFill>
                  <a:schemeClr val="tx1"/>
                </a:solidFill>
              </a:rPr>
            </a:b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7696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Factors affect the speed of propagation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1- Myelination </a:t>
            </a:r>
          </a:p>
          <a:p>
            <a:pPr marL="0" indent="0">
              <a:buNone/>
            </a:pPr>
            <a:r>
              <a:rPr lang="en-US" dirty="0"/>
              <a:t>The existence of myelin sheet and nodes of Ranvier will cause (jumping) of an action potential from node to node , because myelin increase the thickness of membrane and then increase the electrical resistance across the membrane .This allows charges to move longitudinally which is favorable for the one- direction </a:t>
            </a:r>
            <a:r>
              <a:rPr lang="en-US" dirty="0" smtClean="0"/>
              <a:t>potential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2- Diameter of the axon</a:t>
            </a:r>
          </a:p>
          <a:p>
            <a:pPr marL="0" indent="0">
              <a:buNone/>
            </a:pPr>
            <a:r>
              <a:rPr lang="en-US" dirty="0"/>
              <a:t>An axon with larger diameter will conduct faster than that of a small diameter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3- </a:t>
            </a:r>
            <a:r>
              <a:rPr lang="en-US" dirty="0"/>
              <a:t>Temperature : Decrease in temperature would slow down the velocity of action potential conduction.</a:t>
            </a:r>
            <a:r>
              <a:rPr lang="en-US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2943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Nerve Cell – Neurons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9248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09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5223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1294</TotalTime>
  <Words>1552</Words>
  <Application>Microsoft Office PowerPoint</Application>
  <PresentationFormat>On-screen Show (4:3)</PresentationFormat>
  <Paragraphs>185</Paragraphs>
  <Slides>102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Clarity</vt:lpstr>
      <vt:lpstr>Nervous System </vt:lpstr>
      <vt:lpstr>Nervous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Physiology of the nervous tissue</vt:lpstr>
      <vt:lpstr>Nerve Cell – Neurons</vt:lpstr>
      <vt:lpstr>Nerve Cells - Neurons </vt:lpstr>
      <vt:lpstr>PowerPoint Presentation</vt:lpstr>
      <vt:lpstr>PowerPoint Presentation</vt:lpstr>
      <vt:lpstr>Nerve Cells Neurons </vt:lpstr>
      <vt:lpstr>Nerve Cells Neurons </vt:lpstr>
      <vt:lpstr>PowerPoint Presentation</vt:lpstr>
      <vt:lpstr> Functional classification of neurons</vt:lpstr>
      <vt:lpstr>Synaps </vt:lpstr>
      <vt:lpstr>PowerPoint Presentation</vt:lpstr>
      <vt:lpstr>Neuroglia  </vt:lpstr>
      <vt:lpstr>Neuroglia  </vt:lpstr>
      <vt:lpstr>PowerPoint Presentation</vt:lpstr>
      <vt:lpstr>Brain </vt:lpstr>
      <vt:lpstr>PowerPoint Presentation</vt:lpstr>
      <vt:lpstr>PowerPoint Presentation</vt:lpstr>
      <vt:lpstr>PowerPoint Presentation</vt:lpstr>
      <vt:lpstr>PowerPoint Presentation</vt:lpstr>
      <vt:lpstr>Blood Brain Barrier </vt:lpstr>
      <vt:lpstr>PowerPoint Presentation</vt:lpstr>
      <vt:lpstr>Brain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Parts of the Brain </vt:lpstr>
      <vt:lpstr>Parts of the Brain </vt:lpstr>
      <vt:lpstr>Parts of the Brain </vt:lpstr>
      <vt:lpstr>Parts of the Brain </vt:lpstr>
      <vt:lpstr>PowerPoint Presentation</vt:lpstr>
      <vt:lpstr>Spinal Cord </vt:lpstr>
      <vt:lpstr>PowerPoint Presentation</vt:lpstr>
      <vt:lpstr>PowerPoint Presentation</vt:lpstr>
      <vt:lpstr>Peripheral nervous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Spinal Nerve </vt:lpstr>
      <vt:lpstr>Plexuses </vt:lpstr>
      <vt:lpstr>Somatic afferent neurons</vt:lpstr>
      <vt:lpstr>Somatic efferent neurons</vt:lpstr>
      <vt:lpstr>Visceral afferent neurons</vt:lpstr>
      <vt:lpstr>Visceral efferent neurons</vt:lpstr>
      <vt:lpstr>Autonomic Nervous System</vt:lpstr>
      <vt:lpstr>Autonomic Nervous System</vt:lpstr>
      <vt:lpstr>PowerPoint Presentation</vt:lpstr>
      <vt:lpstr>PowerPoint Presentation</vt:lpstr>
      <vt:lpstr>Function </vt:lpstr>
      <vt:lpstr>PowerPoint Presentation</vt:lpstr>
      <vt:lpstr>Sympathetic (adrenergic, with exceptions)</vt:lpstr>
      <vt:lpstr>Parasympathetic (muscarinic)</vt:lpstr>
      <vt:lpstr>PowerPoint Presentation</vt:lpstr>
      <vt:lpstr>Neurotransmitters </vt:lpstr>
      <vt:lpstr>PowerPoint Presentation</vt:lpstr>
      <vt:lpstr>Criteria for neurotransmitters </vt:lpstr>
      <vt:lpstr>Classification of neurotransmitters</vt:lpstr>
      <vt:lpstr>PowerPoint Presentation</vt:lpstr>
      <vt:lpstr>PowerPoint Presentation</vt:lpstr>
      <vt:lpstr>Synapses </vt:lpstr>
      <vt:lpstr>PowerPoint Presentation</vt:lpstr>
      <vt:lpstr>Membrane and action potential </vt:lpstr>
      <vt:lpstr>Action potential</vt:lpstr>
      <vt:lpstr>In the normal condition: Na is predominant in the ECF, and K in the ICF</vt:lpstr>
      <vt:lpstr>Three types of gates involve in the action potential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will be repeated in the next region of membrane , and so forth until the action potential is propagated along the length of the axon . </vt:lpstr>
      <vt:lpstr>Factors affect the speed of propagation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System</dc:title>
  <dc:creator>User</dc:creator>
  <cp:lastModifiedBy>Lap</cp:lastModifiedBy>
  <cp:revision>63</cp:revision>
  <dcterms:created xsi:type="dcterms:W3CDTF">2006-08-16T00:00:00Z</dcterms:created>
  <dcterms:modified xsi:type="dcterms:W3CDTF">2019-01-28T20:26:38Z</dcterms:modified>
</cp:coreProperties>
</file>