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8"/>
  </p:notesMasterIdLst>
  <p:handoutMasterIdLst>
    <p:handoutMasterId r:id="rId59"/>
  </p:handoutMasterIdLst>
  <p:sldIdLst>
    <p:sldId id="336" r:id="rId2"/>
    <p:sldId id="484" r:id="rId3"/>
    <p:sldId id="372" r:id="rId4"/>
    <p:sldId id="373" r:id="rId5"/>
    <p:sldId id="374" r:id="rId6"/>
    <p:sldId id="724" r:id="rId7"/>
    <p:sldId id="256" r:id="rId8"/>
    <p:sldId id="338" r:id="rId9"/>
    <p:sldId id="339" r:id="rId10"/>
    <p:sldId id="258" r:id="rId11"/>
    <p:sldId id="366" r:id="rId12"/>
    <p:sldId id="364" r:id="rId13"/>
    <p:sldId id="340" r:id="rId14"/>
    <p:sldId id="341" r:id="rId15"/>
    <p:sldId id="342" r:id="rId16"/>
    <p:sldId id="344" r:id="rId17"/>
    <p:sldId id="343" r:id="rId18"/>
    <p:sldId id="259" r:id="rId19"/>
    <p:sldId id="260" r:id="rId20"/>
    <p:sldId id="257" r:id="rId21"/>
    <p:sldId id="367" r:id="rId22"/>
    <p:sldId id="368" r:id="rId23"/>
    <p:sldId id="369" r:id="rId24"/>
    <p:sldId id="261" r:id="rId25"/>
    <p:sldId id="723" r:id="rId26"/>
    <p:sldId id="347" r:id="rId27"/>
    <p:sldId id="345" r:id="rId28"/>
    <p:sldId id="356" r:id="rId29"/>
    <p:sldId id="365" r:id="rId30"/>
    <p:sldId id="358" r:id="rId31"/>
    <p:sldId id="351" r:id="rId32"/>
    <p:sldId id="359" r:id="rId33"/>
    <p:sldId id="371" r:id="rId34"/>
    <p:sldId id="726" r:id="rId35"/>
    <p:sldId id="370" r:id="rId36"/>
    <p:sldId id="725" r:id="rId37"/>
    <p:sldId id="262" r:id="rId38"/>
    <p:sldId id="263" r:id="rId39"/>
    <p:sldId id="264" r:id="rId40"/>
    <p:sldId id="265" r:id="rId41"/>
    <p:sldId id="266" r:id="rId42"/>
    <p:sldId id="267" r:id="rId43"/>
    <p:sldId id="268" r:id="rId44"/>
    <p:sldId id="269" r:id="rId45"/>
    <p:sldId id="270" r:id="rId46"/>
    <p:sldId id="271" r:id="rId47"/>
    <p:sldId id="272" r:id="rId48"/>
    <p:sldId id="273" r:id="rId49"/>
    <p:sldId id="278" r:id="rId50"/>
    <p:sldId id="279" r:id="rId51"/>
    <p:sldId id="355" r:id="rId52"/>
    <p:sldId id="360" r:id="rId53"/>
    <p:sldId id="274" r:id="rId54"/>
    <p:sldId id="337" r:id="rId55"/>
    <p:sldId id="275" r:id="rId56"/>
    <p:sldId id="276" r:id="rId57"/>
  </p:sldIdLst>
  <p:sldSz cx="9144000" cy="6858000" type="screen4x3"/>
  <p:notesSz cx="7010400" cy="9296400"/>
  <p:defaultTextStyle>
    <a:defPPr>
      <a:defRPr lang="ar-SA"/>
    </a:defPPr>
    <a:lvl1pPr algn="l" rtl="1" fontAlgn="base">
      <a:spcBef>
        <a:spcPct val="0"/>
      </a:spcBef>
      <a:spcAft>
        <a:spcPct val="0"/>
      </a:spcAft>
      <a:defRPr sz="1400" kern="1200">
        <a:solidFill>
          <a:schemeClr val="tx1"/>
        </a:solidFill>
        <a:latin typeface="Bookman Old Style" pitchFamily="18" charset="0"/>
        <a:ea typeface="+mn-ea"/>
        <a:cs typeface="Arial" charset="0"/>
      </a:defRPr>
    </a:lvl1pPr>
    <a:lvl2pPr marL="457200" algn="l" rtl="1" fontAlgn="base">
      <a:spcBef>
        <a:spcPct val="0"/>
      </a:spcBef>
      <a:spcAft>
        <a:spcPct val="0"/>
      </a:spcAft>
      <a:defRPr sz="1400" kern="1200">
        <a:solidFill>
          <a:schemeClr val="tx1"/>
        </a:solidFill>
        <a:latin typeface="Bookman Old Style" pitchFamily="18" charset="0"/>
        <a:ea typeface="+mn-ea"/>
        <a:cs typeface="Arial" charset="0"/>
      </a:defRPr>
    </a:lvl2pPr>
    <a:lvl3pPr marL="914400" algn="l" rtl="1" fontAlgn="base">
      <a:spcBef>
        <a:spcPct val="0"/>
      </a:spcBef>
      <a:spcAft>
        <a:spcPct val="0"/>
      </a:spcAft>
      <a:defRPr sz="1400" kern="1200">
        <a:solidFill>
          <a:schemeClr val="tx1"/>
        </a:solidFill>
        <a:latin typeface="Bookman Old Style" pitchFamily="18" charset="0"/>
        <a:ea typeface="+mn-ea"/>
        <a:cs typeface="Arial" charset="0"/>
      </a:defRPr>
    </a:lvl3pPr>
    <a:lvl4pPr marL="1371600" algn="l" rtl="1" fontAlgn="base">
      <a:spcBef>
        <a:spcPct val="0"/>
      </a:spcBef>
      <a:spcAft>
        <a:spcPct val="0"/>
      </a:spcAft>
      <a:defRPr sz="1400" kern="1200">
        <a:solidFill>
          <a:schemeClr val="tx1"/>
        </a:solidFill>
        <a:latin typeface="Bookman Old Style" pitchFamily="18" charset="0"/>
        <a:ea typeface="+mn-ea"/>
        <a:cs typeface="Arial" charset="0"/>
      </a:defRPr>
    </a:lvl4pPr>
    <a:lvl5pPr marL="1828800" algn="l" rtl="1" fontAlgn="base">
      <a:spcBef>
        <a:spcPct val="0"/>
      </a:spcBef>
      <a:spcAft>
        <a:spcPct val="0"/>
      </a:spcAft>
      <a:defRPr sz="1400" kern="1200">
        <a:solidFill>
          <a:schemeClr val="tx1"/>
        </a:solidFill>
        <a:latin typeface="Bookman Old Style" pitchFamily="18" charset="0"/>
        <a:ea typeface="+mn-ea"/>
        <a:cs typeface="Arial" charset="0"/>
      </a:defRPr>
    </a:lvl5pPr>
    <a:lvl6pPr marL="2286000" algn="l" defTabSz="914400" rtl="0" eaLnBrk="1" latinLnBrk="0" hangingPunct="1">
      <a:defRPr sz="1400" kern="1200">
        <a:solidFill>
          <a:schemeClr val="tx1"/>
        </a:solidFill>
        <a:latin typeface="Bookman Old Style" pitchFamily="18" charset="0"/>
        <a:ea typeface="+mn-ea"/>
        <a:cs typeface="Arial" charset="0"/>
      </a:defRPr>
    </a:lvl6pPr>
    <a:lvl7pPr marL="2743200" algn="l" defTabSz="914400" rtl="0" eaLnBrk="1" latinLnBrk="0" hangingPunct="1">
      <a:defRPr sz="1400" kern="1200">
        <a:solidFill>
          <a:schemeClr val="tx1"/>
        </a:solidFill>
        <a:latin typeface="Bookman Old Style" pitchFamily="18" charset="0"/>
        <a:ea typeface="+mn-ea"/>
        <a:cs typeface="Arial" charset="0"/>
      </a:defRPr>
    </a:lvl7pPr>
    <a:lvl8pPr marL="3200400" algn="l" defTabSz="914400" rtl="0" eaLnBrk="1" latinLnBrk="0" hangingPunct="1">
      <a:defRPr sz="1400" kern="1200">
        <a:solidFill>
          <a:schemeClr val="tx1"/>
        </a:solidFill>
        <a:latin typeface="Bookman Old Style" pitchFamily="18" charset="0"/>
        <a:ea typeface="+mn-ea"/>
        <a:cs typeface="Arial" charset="0"/>
      </a:defRPr>
    </a:lvl8pPr>
    <a:lvl9pPr marL="3657600" algn="l" defTabSz="914400" rtl="0" eaLnBrk="1" latinLnBrk="0" hangingPunct="1">
      <a:defRPr sz="1400" kern="1200">
        <a:solidFill>
          <a:schemeClr val="tx1"/>
        </a:solidFill>
        <a:latin typeface="Bookman Old Style"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99"/>
    <a:srgbClr val="008000"/>
    <a:srgbClr val="0066FF"/>
    <a:srgbClr val="800000"/>
    <a:srgbClr val="000099"/>
    <a:srgbClr val="009900"/>
    <a:srgbClr val="660066"/>
    <a:srgbClr val="99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varScale="1">
        <p:scale>
          <a:sx n="63" d="100"/>
          <a:sy n="63" d="100"/>
        </p:scale>
        <p:origin x="1380" y="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6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A15C8820-ED7C-4427-8CD2-0FADDF75757A}" type="datetimeFigureOut">
              <a:rPr lang="en-US" smtClean="0"/>
              <a:pPr/>
              <a:t>12-Apr-21</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DAF11F52-9021-42A3-B397-79C662C97D4D}"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smtClean="0"/>
            </a:lvl1pPr>
          </a:lstStyle>
          <a:p>
            <a:pPr>
              <a:defRPr/>
            </a:pPr>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smtClean="0"/>
            </a:lvl1pPr>
          </a:lstStyle>
          <a:p>
            <a:pPr>
              <a:defRPr/>
            </a:pPr>
            <a:fld id="{857F1490-E1C1-4AFA-B641-20EE3E5749C4}" type="datetimeFigureOut">
              <a:rPr lang="en-US"/>
              <a:pPr>
                <a:defRPr/>
              </a:pPr>
              <a:t>12-Apr-21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smtClean="0"/>
            </a:lvl1pPr>
          </a:lstStyle>
          <a:p>
            <a:pPr>
              <a:defRPr/>
            </a:pPr>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smtClean="0"/>
            </a:lvl1pPr>
          </a:lstStyle>
          <a:p>
            <a:pPr>
              <a:defRPr/>
            </a:pPr>
            <a:fld id="{7C1E6C1E-EEF6-4896-8A70-E25935A08E2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8834" name="Rectangle 2">
            <a:extLst>
              <a:ext uri="{FF2B5EF4-FFF2-40B4-BE49-F238E27FC236}">
                <a16:creationId xmlns:a16="http://schemas.microsoft.com/office/drawing/2014/main" id="{9EDB1153-8067-4E6E-90E2-DD4C35A376C7}"/>
              </a:ext>
            </a:extLst>
          </p:cNvPr>
          <p:cNvSpPr>
            <a:spLocks noGrp="1" noRot="1" noChangeAspect="1" noChangeArrowheads="1" noTextEdit="1"/>
          </p:cNvSpPr>
          <p:nvPr>
            <p:ph type="sldImg"/>
          </p:nvPr>
        </p:nvSpPr>
        <p:spPr>
          <a:ln/>
        </p:spPr>
      </p:sp>
      <p:sp>
        <p:nvSpPr>
          <p:cNvPr id="888835" name="Rectangle 3">
            <a:extLst>
              <a:ext uri="{FF2B5EF4-FFF2-40B4-BE49-F238E27FC236}">
                <a16:creationId xmlns:a16="http://schemas.microsoft.com/office/drawing/2014/main" id="{11A28E9A-1723-44C4-96BF-B93B7474A0C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9858" name="Rectangle 2">
            <a:extLst>
              <a:ext uri="{FF2B5EF4-FFF2-40B4-BE49-F238E27FC236}">
                <a16:creationId xmlns:a16="http://schemas.microsoft.com/office/drawing/2014/main" id="{A7EC48B1-DB66-4494-A4CD-4445B43DD149}"/>
              </a:ext>
            </a:extLst>
          </p:cNvPr>
          <p:cNvSpPr>
            <a:spLocks noGrp="1" noRot="1" noChangeAspect="1" noChangeArrowheads="1" noTextEdit="1"/>
          </p:cNvSpPr>
          <p:nvPr>
            <p:ph type="sldImg"/>
          </p:nvPr>
        </p:nvSpPr>
        <p:spPr>
          <a:ln/>
        </p:spPr>
      </p:sp>
      <p:sp>
        <p:nvSpPr>
          <p:cNvPr id="889859" name="Rectangle 3">
            <a:extLst>
              <a:ext uri="{FF2B5EF4-FFF2-40B4-BE49-F238E27FC236}">
                <a16:creationId xmlns:a16="http://schemas.microsoft.com/office/drawing/2014/main" id="{A5B9CCE8-0570-45E4-9916-FEF2E807307C}"/>
              </a:ext>
            </a:extLst>
          </p:cNvPr>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6" name="Rectangle 6"/>
          <p:cNvSpPr>
            <a:spLocks noGrp="1" noChangeArrowheads="1"/>
          </p:cNvSpPr>
          <p:nvPr>
            <p:ph type="sldNum" sz="quarter" idx="12"/>
          </p:nvPr>
        </p:nvSpPr>
        <p:spPr>
          <a:ln/>
        </p:spPr>
        <p:txBody>
          <a:bodyPr/>
          <a:lstStyle>
            <a:lvl1pPr>
              <a:defRPr/>
            </a:lvl1pPr>
          </a:lstStyle>
          <a:p>
            <a:pPr>
              <a:defRPr/>
            </a:pPr>
            <a:fld id="{FFE6FE00-D31B-4FF7-B957-351A56B74232}" type="slidenum">
              <a:rPr lang="ar-SA"/>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6" name="Rectangle 6"/>
          <p:cNvSpPr>
            <a:spLocks noGrp="1" noChangeArrowheads="1"/>
          </p:cNvSpPr>
          <p:nvPr>
            <p:ph type="sldNum" sz="quarter" idx="12"/>
          </p:nvPr>
        </p:nvSpPr>
        <p:spPr>
          <a:ln/>
        </p:spPr>
        <p:txBody>
          <a:bodyPr/>
          <a:lstStyle>
            <a:lvl1pPr>
              <a:defRPr/>
            </a:lvl1pPr>
          </a:lstStyle>
          <a:p>
            <a:pPr>
              <a:defRPr/>
            </a:pPr>
            <a:fld id="{16522BA9-6306-4BF8-81F6-EF6899A83AF9}" type="slidenum">
              <a:rPr lang="ar-SA"/>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6" name="Rectangle 6"/>
          <p:cNvSpPr>
            <a:spLocks noGrp="1" noChangeArrowheads="1"/>
          </p:cNvSpPr>
          <p:nvPr>
            <p:ph type="sldNum" sz="quarter" idx="12"/>
          </p:nvPr>
        </p:nvSpPr>
        <p:spPr>
          <a:ln/>
        </p:spPr>
        <p:txBody>
          <a:bodyPr/>
          <a:lstStyle>
            <a:lvl1pPr>
              <a:defRPr/>
            </a:lvl1pPr>
          </a:lstStyle>
          <a:p>
            <a:pPr>
              <a:defRPr/>
            </a:pPr>
            <a:fld id="{A4A1FE5D-438B-4594-83E1-AE01CF5E0648}"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6" name="Rectangle 6"/>
          <p:cNvSpPr>
            <a:spLocks noGrp="1" noChangeArrowheads="1"/>
          </p:cNvSpPr>
          <p:nvPr>
            <p:ph type="sldNum" sz="quarter" idx="12"/>
          </p:nvPr>
        </p:nvSpPr>
        <p:spPr>
          <a:ln/>
        </p:spPr>
        <p:txBody>
          <a:bodyPr/>
          <a:lstStyle>
            <a:lvl1pPr>
              <a:defRPr/>
            </a:lvl1pPr>
          </a:lstStyle>
          <a:p>
            <a:pPr>
              <a:defRPr/>
            </a:pPr>
            <a:fld id="{D27D4E14-6EF3-49C1-AE3E-33A047A9E075}" type="slidenum">
              <a:rPr lang="ar-SA"/>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6" name="Rectangle 6"/>
          <p:cNvSpPr>
            <a:spLocks noGrp="1" noChangeArrowheads="1"/>
          </p:cNvSpPr>
          <p:nvPr>
            <p:ph type="sldNum" sz="quarter" idx="12"/>
          </p:nvPr>
        </p:nvSpPr>
        <p:spPr>
          <a:ln/>
        </p:spPr>
        <p:txBody>
          <a:bodyPr/>
          <a:lstStyle>
            <a:lvl1pPr>
              <a:defRPr/>
            </a:lvl1pPr>
          </a:lstStyle>
          <a:p>
            <a:pPr>
              <a:defRPr/>
            </a:pPr>
            <a:fld id="{2837B321-ECEA-40AF-9E40-6B6A2443F339}" type="slidenum">
              <a:rPr lang="ar-SA"/>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7" name="Rectangle 6"/>
          <p:cNvSpPr>
            <a:spLocks noGrp="1" noChangeArrowheads="1"/>
          </p:cNvSpPr>
          <p:nvPr>
            <p:ph type="sldNum" sz="quarter" idx="12"/>
          </p:nvPr>
        </p:nvSpPr>
        <p:spPr>
          <a:ln/>
        </p:spPr>
        <p:txBody>
          <a:bodyPr/>
          <a:lstStyle>
            <a:lvl1pPr>
              <a:defRPr/>
            </a:lvl1pPr>
          </a:lstStyle>
          <a:p>
            <a:pPr>
              <a:defRPr/>
            </a:pPr>
            <a:fld id="{266C2140-B8F0-4A44-86CB-8783AD6F7C96}" type="slidenum">
              <a:rPr lang="ar-SA"/>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9" name="Rectangle 6"/>
          <p:cNvSpPr>
            <a:spLocks noGrp="1" noChangeArrowheads="1"/>
          </p:cNvSpPr>
          <p:nvPr>
            <p:ph type="sldNum" sz="quarter" idx="12"/>
          </p:nvPr>
        </p:nvSpPr>
        <p:spPr>
          <a:ln/>
        </p:spPr>
        <p:txBody>
          <a:bodyPr/>
          <a:lstStyle>
            <a:lvl1pPr>
              <a:defRPr/>
            </a:lvl1pPr>
          </a:lstStyle>
          <a:p>
            <a:pPr>
              <a:defRPr/>
            </a:pPr>
            <a:fld id="{B1191CD9-DB56-4684-ACAE-73A85CF64CF0}" type="slidenum">
              <a:rPr lang="ar-SA"/>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5" name="Rectangle 6"/>
          <p:cNvSpPr>
            <a:spLocks noGrp="1" noChangeArrowheads="1"/>
          </p:cNvSpPr>
          <p:nvPr>
            <p:ph type="sldNum" sz="quarter" idx="12"/>
          </p:nvPr>
        </p:nvSpPr>
        <p:spPr>
          <a:ln/>
        </p:spPr>
        <p:txBody>
          <a:bodyPr/>
          <a:lstStyle>
            <a:lvl1pPr>
              <a:defRPr/>
            </a:lvl1pPr>
          </a:lstStyle>
          <a:p>
            <a:pPr>
              <a:defRPr/>
            </a:pPr>
            <a:fld id="{0E8010DF-4BC8-4D30-9E79-8BB94A0348AF}" type="slidenum">
              <a:rPr lang="ar-SA"/>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4" name="Rectangle 6"/>
          <p:cNvSpPr>
            <a:spLocks noGrp="1" noChangeArrowheads="1"/>
          </p:cNvSpPr>
          <p:nvPr>
            <p:ph type="sldNum" sz="quarter" idx="12"/>
          </p:nvPr>
        </p:nvSpPr>
        <p:spPr>
          <a:ln/>
        </p:spPr>
        <p:txBody>
          <a:bodyPr/>
          <a:lstStyle>
            <a:lvl1pPr>
              <a:defRPr/>
            </a:lvl1pPr>
          </a:lstStyle>
          <a:p>
            <a:pPr>
              <a:defRPr/>
            </a:pPr>
            <a:fld id="{7AEB5070-F4C2-4846-99FD-E26E3E872EF2}" type="slidenum">
              <a:rPr lang="ar-SA"/>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7" name="Rectangle 6"/>
          <p:cNvSpPr>
            <a:spLocks noGrp="1" noChangeArrowheads="1"/>
          </p:cNvSpPr>
          <p:nvPr>
            <p:ph type="sldNum" sz="quarter" idx="12"/>
          </p:nvPr>
        </p:nvSpPr>
        <p:spPr>
          <a:ln/>
        </p:spPr>
        <p:txBody>
          <a:bodyPr/>
          <a:lstStyle>
            <a:lvl1pPr>
              <a:defRPr/>
            </a:lvl1pPr>
          </a:lstStyle>
          <a:p>
            <a:pPr>
              <a:defRPr/>
            </a:pPr>
            <a:fld id="{CCC67BA9-8E12-4A55-8265-B24C841AB9C5}" type="slidenum">
              <a:rPr lang="ar-SA"/>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Sec3_Dig_Modu</a:t>
            </a:r>
          </a:p>
        </p:txBody>
      </p:sp>
      <p:sp>
        <p:nvSpPr>
          <p:cNvPr id="7" name="Rectangle 6"/>
          <p:cNvSpPr>
            <a:spLocks noGrp="1" noChangeArrowheads="1"/>
          </p:cNvSpPr>
          <p:nvPr>
            <p:ph type="sldNum" sz="quarter" idx="12"/>
          </p:nvPr>
        </p:nvSpPr>
        <p:spPr>
          <a:ln/>
        </p:spPr>
        <p:txBody>
          <a:bodyPr/>
          <a:lstStyle>
            <a:lvl1pPr>
              <a:defRPr/>
            </a:lvl1pPr>
          </a:lstStyle>
          <a:p>
            <a:pPr>
              <a:defRPr/>
            </a:pPr>
            <a:fld id="{C86195FD-65A3-4D52-B0A2-D9B57457FCD3}" type="slidenum">
              <a:rPr lang="ar-SA"/>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ar-SA"/>
              <a:t>انقر لتحرير نمط العنوان الرئيسي</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ar-SA"/>
              <a:t>انقر لتحرير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p>
        </p:txBody>
      </p:sp>
      <p:sp>
        <p:nvSpPr>
          <p:cNvPr id="1028" name="Rectangle 4"/>
          <p:cNvSpPr>
            <a:spLocks noGrp="1" noChangeArrowheads="1"/>
          </p:cNvSpPr>
          <p:nvPr>
            <p:ph type="dt" sz="half" idx="2"/>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mtClean="0">
                <a:latin typeface="+mn-lt"/>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mtClean="0">
                <a:latin typeface="+mn-lt"/>
              </a:defRPr>
            </a:lvl1pPr>
          </a:lstStyle>
          <a:p>
            <a:pPr>
              <a:defRPr/>
            </a:pPr>
            <a:r>
              <a:rPr lang="en-US"/>
              <a:t>Sec3_Dig_Modu</a:t>
            </a:r>
          </a:p>
        </p:txBody>
      </p:sp>
      <p:sp>
        <p:nvSpPr>
          <p:cNvPr id="1030" name="Rectangle 6"/>
          <p:cNvSpPr>
            <a:spLocks noGrp="1" noChangeArrowheads="1"/>
          </p:cNvSpPr>
          <p:nvPr>
            <p:ph type="sldNum" sz="quarter" idx="4"/>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mtClean="0">
                <a:latin typeface="+mn-lt"/>
              </a:defRPr>
            </a:lvl1pPr>
          </a:lstStyle>
          <a:p>
            <a:pPr>
              <a:defRPr/>
            </a:pPr>
            <a:fld id="{A6E33F04-0239-453A-8C56-781581FCAD1D}" type="slidenum">
              <a:rPr lang="ar-SA"/>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p:titleStyle>
    <p:body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wm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image" Target="../media/image33.emf"/><Relationship Id="rId1" Type="http://schemas.openxmlformats.org/officeDocument/2006/relationships/slideLayout" Target="../slideLayouts/slideLayout2.xml"/><Relationship Id="rId4" Type="http://schemas.openxmlformats.org/officeDocument/2006/relationships/image" Target="../media/image35.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3D459960-5D3C-4014-843C-7CBEEA113641}" type="slidenum">
              <a:rPr lang="ar-SA" smtClean="0"/>
              <a:pPr>
                <a:defRPr/>
              </a:pPr>
              <a:t>1</a:t>
            </a:fld>
            <a:endParaRPr lang="en-US"/>
          </a:p>
        </p:txBody>
      </p:sp>
      <p:sp>
        <p:nvSpPr>
          <p:cNvPr id="6" name="Rectangle 5"/>
          <p:cNvSpPr/>
          <p:nvPr/>
        </p:nvSpPr>
        <p:spPr>
          <a:xfrm>
            <a:off x="1043608" y="1767007"/>
            <a:ext cx="6768752" cy="3016210"/>
          </a:xfrm>
          <a:prstGeom prst="rect">
            <a:avLst/>
          </a:prstGeom>
        </p:spPr>
        <p:txBody>
          <a:bodyPr wrap="square">
            <a:spAutoFit/>
          </a:bodyPr>
          <a:lstStyle/>
          <a:p>
            <a:pPr lvl="1" algn="ctr" rtl="0"/>
            <a:r>
              <a:rPr lang="en-US" sz="3000" dirty="0">
                <a:latin typeface="Tahoma" pitchFamily="34" charset="0"/>
                <a:ea typeface="Tahoma" pitchFamily="34" charset="0"/>
                <a:cs typeface="Tahoma" pitchFamily="34" charset="0"/>
              </a:rPr>
              <a:t>Digital Communications</a:t>
            </a:r>
          </a:p>
          <a:p>
            <a:pPr lvl="1" algn="ctr" rtl="0"/>
            <a:endParaRPr lang="en-US" sz="3000" dirty="0">
              <a:latin typeface="Tahoma" pitchFamily="34" charset="0"/>
              <a:ea typeface="Tahoma" pitchFamily="34" charset="0"/>
              <a:cs typeface="Tahoma" pitchFamily="34" charset="0"/>
            </a:endParaRPr>
          </a:p>
          <a:p>
            <a:pPr lvl="1" algn="ctr" rtl="0"/>
            <a:r>
              <a:rPr lang="en-US" sz="3000" dirty="0">
                <a:latin typeface="Tahoma" pitchFamily="34" charset="0"/>
                <a:ea typeface="Tahoma" pitchFamily="34" charset="0"/>
                <a:cs typeface="Tahoma" pitchFamily="34" charset="0"/>
              </a:rPr>
              <a:t>Digital Modulation </a:t>
            </a:r>
            <a:r>
              <a:rPr lang="en-US" sz="3000">
                <a:latin typeface="Tahoma" pitchFamily="34" charset="0"/>
                <a:ea typeface="Tahoma" pitchFamily="34" charset="0"/>
                <a:cs typeface="Tahoma" pitchFamily="34" charset="0"/>
              </a:rPr>
              <a:t>(intro)</a:t>
            </a:r>
            <a:endParaRPr lang="en-US" sz="3000" dirty="0">
              <a:latin typeface="Tahoma" pitchFamily="34" charset="0"/>
              <a:ea typeface="Tahoma" pitchFamily="34" charset="0"/>
              <a:cs typeface="Tahoma" pitchFamily="34" charset="0"/>
            </a:endParaRPr>
          </a:p>
          <a:p>
            <a:pPr lvl="1" algn="ctr" rtl="0"/>
            <a:r>
              <a:rPr lang="en-US" sz="4000" dirty="0">
                <a:latin typeface="Tahoma" pitchFamily="34" charset="0"/>
                <a:ea typeface="Tahoma" pitchFamily="34" charset="0"/>
                <a:cs typeface="Tahoma" pitchFamily="34" charset="0"/>
              </a:rPr>
              <a:t>4</a:t>
            </a:r>
            <a:endParaRPr lang="en-US" sz="3000" dirty="0">
              <a:latin typeface="Tahoma" pitchFamily="34" charset="0"/>
              <a:ea typeface="Tahoma" pitchFamily="34" charset="0"/>
              <a:cs typeface="Tahoma" pitchFamily="34" charset="0"/>
            </a:endParaRPr>
          </a:p>
          <a:p>
            <a:pPr lvl="1" algn="ctr" rtl="0"/>
            <a:endParaRPr lang="en-US" sz="3000" dirty="0">
              <a:latin typeface="Tahoma" pitchFamily="34" charset="0"/>
              <a:ea typeface="Tahoma" pitchFamily="34" charset="0"/>
              <a:cs typeface="Tahoma" pitchFamily="34" charset="0"/>
            </a:endParaRPr>
          </a:p>
          <a:p>
            <a:pPr lvl="1" algn="ctr" rtl="0"/>
            <a:endParaRPr lang="en-US" sz="3000" dirty="0">
              <a:latin typeface="Tahoma" pitchFamily="34" charset="0"/>
              <a:ea typeface="Tahoma" pitchFamily="34" charset="0"/>
              <a:cs typeface="Tahoma"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4"/>
          <p:cNvSpPr txBox="1">
            <a:spLocks noChangeArrowheads="1"/>
          </p:cNvSpPr>
          <p:nvPr/>
        </p:nvSpPr>
        <p:spPr bwMode="auto">
          <a:xfrm>
            <a:off x="152401" y="476250"/>
            <a:ext cx="8915399" cy="3162404"/>
          </a:xfrm>
          <a:prstGeom prst="rect">
            <a:avLst/>
          </a:prstGeom>
          <a:noFill/>
          <a:ln w="9525">
            <a:noFill/>
            <a:miter lim="800000"/>
            <a:headEnd/>
            <a:tailEnd/>
          </a:ln>
        </p:spPr>
        <p:txBody>
          <a:bodyPr wrap="square">
            <a:spAutoFit/>
          </a:bodyPr>
          <a:lstStyle/>
          <a:p>
            <a:pPr rtl="0">
              <a:spcBef>
                <a:spcPct val="50000"/>
              </a:spcBef>
            </a:pPr>
            <a:r>
              <a:rPr lang="en-US" sz="2100" dirty="0">
                <a:latin typeface="Arial" charset="0"/>
              </a:rPr>
              <a:t>FSK &amp; PSK signals have a constant envelope, so they are preferred to ASK signals for passband data transmission over nonlinear channels.</a:t>
            </a:r>
          </a:p>
          <a:p>
            <a:pPr rtl="0">
              <a:spcBef>
                <a:spcPct val="50000"/>
              </a:spcBef>
            </a:pPr>
            <a:r>
              <a:rPr lang="en-US" sz="2100" u="sng" dirty="0">
                <a:solidFill>
                  <a:srgbClr val="009900"/>
                </a:solidFill>
                <a:latin typeface="Arial" charset="0"/>
              </a:rPr>
              <a:t>phase –recovery circuit</a:t>
            </a:r>
            <a:r>
              <a:rPr lang="en-US" sz="2100" dirty="0">
                <a:latin typeface="Arial" charset="0"/>
              </a:rPr>
              <a:t>: ensures that oscillator supplying the locally generated carrier wave in the receiver is synchronized (frequency and phase) to the oscillator at the transmitter.</a:t>
            </a:r>
          </a:p>
          <a:p>
            <a:pPr rtl="0">
              <a:spcBef>
                <a:spcPct val="50000"/>
              </a:spcBef>
            </a:pPr>
            <a:r>
              <a:rPr lang="en-US" sz="2100" b="1" dirty="0">
                <a:latin typeface="Arial" charset="0"/>
              </a:rPr>
              <a:t>coherent digital modulation: </a:t>
            </a:r>
            <a:r>
              <a:rPr lang="en-US" sz="2100" dirty="0">
                <a:latin typeface="Arial" charset="0"/>
              </a:rPr>
              <a:t>If the receiver has a phase-recovery circuit.</a:t>
            </a:r>
          </a:p>
          <a:p>
            <a:pPr rtl="0">
              <a:spcBef>
                <a:spcPct val="50000"/>
              </a:spcBef>
            </a:pPr>
            <a:r>
              <a:rPr lang="en-US" sz="2100" b="1" dirty="0">
                <a:latin typeface="Arial" charset="0"/>
              </a:rPr>
              <a:t>non coherent: </a:t>
            </a:r>
            <a:r>
              <a:rPr lang="en-US" sz="2100" dirty="0">
                <a:latin typeface="Arial" charset="0"/>
              </a:rPr>
              <a:t>If the receiver has no phase-recovery circuit.</a:t>
            </a:r>
          </a:p>
        </p:txBody>
      </p:sp>
      <p:sp>
        <p:nvSpPr>
          <p:cNvPr id="4101" name="Text Box 7"/>
          <p:cNvSpPr txBox="1">
            <a:spLocks noChangeArrowheads="1"/>
          </p:cNvSpPr>
          <p:nvPr/>
        </p:nvSpPr>
        <p:spPr bwMode="auto">
          <a:xfrm>
            <a:off x="539750" y="3500438"/>
            <a:ext cx="3384550" cy="366712"/>
          </a:xfrm>
          <a:prstGeom prst="rect">
            <a:avLst/>
          </a:prstGeom>
          <a:noFill/>
          <a:ln w="9525">
            <a:noFill/>
            <a:miter lim="800000"/>
            <a:headEnd/>
            <a:tailEnd/>
          </a:ln>
        </p:spPr>
        <p:txBody>
          <a:bodyPr>
            <a:spAutoFit/>
          </a:bodyPr>
          <a:lstStyle/>
          <a:p>
            <a:pPr algn="r">
              <a:spcBef>
                <a:spcPct val="50000"/>
              </a:spcBef>
            </a:pPr>
            <a:endParaRPr lang="en-US" sz="1800">
              <a:latin typeface="Arial" charset="0"/>
            </a:endParaRPr>
          </a:p>
        </p:txBody>
      </p:sp>
      <p:sp>
        <p:nvSpPr>
          <p:cNvPr id="4102" name="Text Box 8"/>
          <p:cNvSpPr txBox="1">
            <a:spLocks noChangeArrowheads="1"/>
          </p:cNvSpPr>
          <p:nvPr/>
        </p:nvSpPr>
        <p:spPr bwMode="auto">
          <a:xfrm>
            <a:off x="609600" y="4214702"/>
            <a:ext cx="7129164" cy="461665"/>
          </a:xfrm>
          <a:prstGeom prst="rect">
            <a:avLst/>
          </a:prstGeom>
          <a:noFill/>
          <a:ln w="38100">
            <a:solidFill>
              <a:schemeClr val="hlink"/>
            </a:solidFill>
            <a:miter lim="800000"/>
            <a:headEnd/>
            <a:tailEnd/>
          </a:ln>
        </p:spPr>
        <p:txBody>
          <a:bodyPr wrap="square">
            <a:spAutoFit/>
          </a:bodyPr>
          <a:lstStyle/>
          <a:p>
            <a:pPr rtl="0">
              <a:spcBef>
                <a:spcPct val="50000"/>
              </a:spcBef>
            </a:pPr>
            <a:r>
              <a:rPr lang="en-US" sz="2400" dirty="0">
                <a:latin typeface="Arial" charset="0"/>
              </a:rPr>
              <a:t>Digital Radio  vs. Analog Radio (ASK,…) </a:t>
            </a:r>
          </a:p>
        </p:txBody>
      </p:sp>
      <p:sp>
        <p:nvSpPr>
          <p:cNvPr id="4103" name="Text Box 9"/>
          <p:cNvSpPr txBox="1">
            <a:spLocks noChangeArrowheads="1"/>
          </p:cNvSpPr>
          <p:nvPr/>
        </p:nvSpPr>
        <p:spPr bwMode="auto">
          <a:xfrm>
            <a:off x="261864" y="4767897"/>
            <a:ext cx="8577336" cy="1631216"/>
          </a:xfrm>
          <a:prstGeom prst="rect">
            <a:avLst/>
          </a:prstGeom>
          <a:noFill/>
          <a:ln w="9525">
            <a:noFill/>
            <a:miter lim="800000"/>
            <a:headEnd/>
            <a:tailEnd/>
          </a:ln>
        </p:spPr>
        <p:txBody>
          <a:bodyPr wrap="square">
            <a:spAutoFit/>
          </a:bodyPr>
          <a:lstStyle/>
          <a:p>
            <a:pPr marL="342900" indent="-342900" rtl="0">
              <a:spcBef>
                <a:spcPct val="50000"/>
              </a:spcBef>
            </a:pPr>
            <a:r>
              <a:rPr lang="en-US" sz="2000" dirty="0">
                <a:latin typeface="Tahoma" pitchFamily="34" charset="0"/>
                <a:ea typeface="Tahoma" pitchFamily="34" charset="0"/>
                <a:cs typeface="Tahoma" pitchFamily="34" charset="0"/>
              </a:rPr>
              <a:t>1) In digital radio the modulating signals are digital pulses but the carrier signal is an analog one. (i.e., digital pulses modulate analog carrier).</a:t>
            </a:r>
          </a:p>
          <a:p>
            <a:pPr marL="342900" indent="-342900" rtl="0">
              <a:spcBef>
                <a:spcPct val="50000"/>
              </a:spcBef>
            </a:pPr>
            <a:r>
              <a:rPr lang="en-US" sz="2000" dirty="0">
                <a:latin typeface="Tahoma" pitchFamily="34" charset="0"/>
                <a:ea typeface="Tahoma" pitchFamily="34" charset="0"/>
                <a:cs typeface="Tahoma" pitchFamily="34" charset="0"/>
              </a:rPr>
              <a:t>2) Different modulation techniques are used in digital radio (ASK, FSK,…).</a:t>
            </a:r>
          </a:p>
          <a:p>
            <a:pPr marL="342900" indent="-342900" algn="ctr" rtl="0">
              <a:spcBef>
                <a:spcPct val="50000"/>
              </a:spcBef>
            </a:pPr>
            <a:r>
              <a:rPr lang="en-US" sz="2000" b="1" dirty="0">
                <a:latin typeface="Tahoma" pitchFamily="34" charset="0"/>
                <a:ea typeface="Tahoma" pitchFamily="34" charset="0"/>
                <a:cs typeface="Tahoma" pitchFamily="34" charset="0"/>
              </a:rPr>
              <a:t>digital radio uses analog carriers to represent digital data.</a:t>
            </a:r>
          </a:p>
        </p:txBody>
      </p:sp>
      <p:sp>
        <p:nvSpPr>
          <p:cNvPr id="10" name="Slide Number Placeholder 9"/>
          <p:cNvSpPr>
            <a:spLocks noGrp="1"/>
          </p:cNvSpPr>
          <p:nvPr>
            <p:ph type="sldNum" sz="quarter" idx="12"/>
          </p:nvPr>
        </p:nvSpPr>
        <p:spPr/>
        <p:txBody>
          <a:bodyPr/>
          <a:lstStyle/>
          <a:p>
            <a:pPr>
              <a:defRPr/>
            </a:pPr>
            <a:fld id="{4D2C1B6D-CC21-4BCB-9C2A-A6DEFBB67F25}" type="slidenum">
              <a:rPr lang="ar-SA"/>
              <a:pPr>
                <a:defRPr/>
              </a:pPr>
              <a:t>10</a:t>
            </a:fld>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25DFD-45D1-44E1-B167-10D448991FE2}"/>
              </a:ext>
            </a:extLst>
          </p:cNvPr>
          <p:cNvSpPr>
            <a:spLocks noGrp="1"/>
          </p:cNvSpPr>
          <p:nvPr>
            <p:ph type="title"/>
          </p:nvPr>
        </p:nvSpPr>
        <p:spPr/>
        <p:txBody>
          <a:bodyPr/>
          <a:lstStyle/>
          <a:p>
            <a:endParaRPr lang="en-GB"/>
          </a:p>
        </p:txBody>
      </p:sp>
      <p:pic>
        <p:nvPicPr>
          <p:cNvPr id="5" name="Content Placeholder 4">
            <a:extLst>
              <a:ext uri="{FF2B5EF4-FFF2-40B4-BE49-F238E27FC236}">
                <a16:creationId xmlns:a16="http://schemas.microsoft.com/office/drawing/2014/main" id="{31C81C83-D5DE-49F5-8393-0CFADCAB28C6}"/>
              </a:ext>
            </a:extLst>
          </p:cNvPr>
          <p:cNvPicPr>
            <a:picLocks noGrp="1" noChangeAspect="1"/>
          </p:cNvPicPr>
          <p:nvPr>
            <p:ph idx="1"/>
          </p:nvPr>
        </p:nvPicPr>
        <p:blipFill>
          <a:blip r:embed="rId2"/>
          <a:stretch>
            <a:fillRect/>
          </a:stretch>
        </p:blipFill>
        <p:spPr>
          <a:xfrm>
            <a:off x="206664" y="2667000"/>
            <a:ext cx="8730671" cy="1828800"/>
          </a:xfrm>
          <a:prstGeom prst="rect">
            <a:avLst/>
          </a:prstGeom>
        </p:spPr>
      </p:pic>
      <p:sp>
        <p:nvSpPr>
          <p:cNvPr id="4" name="Slide Number Placeholder 3">
            <a:extLst>
              <a:ext uri="{FF2B5EF4-FFF2-40B4-BE49-F238E27FC236}">
                <a16:creationId xmlns:a16="http://schemas.microsoft.com/office/drawing/2014/main" id="{63E194C1-990D-4525-B6B3-A8B2B9606B43}"/>
              </a:ext>
            </a:extLst>
          </p:cNvPr>
          <p:cNvSpPr>
            <a:spLocks noGrp="1"/>
          </p:cNvSpPr>
          <p:nvPr>
            <p:ph type="sldNum" sz="quarter" idx="12"/>
          </p:nvPr>
        </p:nvSpPr>
        <p:spPr/>
        <p:txBody>
          <a:bodyPr/>
          <a:lstStyle/>
          <a:p>
            <a:pPr>
              <a:defRPr/>
            </a:pPr>
            <a:fld id="{D27D4E14-6EF3-49C1-AE3E-33A047A9E075}" type="slidenum">
              <a:rPr lang="ar-SA" smtClean="0"/>
              <a:pPr>
                <a:defRPr/>
              </a:pPr>
              <a:t>11</a:t>
            </a:fld>
            <a:endParaRPr lang="en-US"/>
          </a:p>
        </p:txBody>
      </p:sp>
    </p:spTree>
    <p:extLst>
      <p:ext uri="{BB962C8B-B14F-4D97-AF65-F5344CB8AC3E}">
        <p14:creationId xmlns:p14="http://schemas.microsoft.com/office/powerpoint/2010/main" val="167781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4B24B2-13DA-4A50-81BE-C09B90D1BE42}"/>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019A6034-7520-4085-8CFF-D4C110329F9B}"/>
              </a:ext>
            </a:extLst>
          </p:cNvPr>
          <p:cNvSpPr>
            <a:spLocks noGrp="1"/>
          </p:cNvSpPr>
          <p:nvPr>
            <p:ph type="sldNum" sz="quarter" idx="12"/>
          </p:nvPr>
        </p:nvSpPr>
        <p:spPr/>
        <p:txBody>
          <a:bodyPr/>
          <a:lstStyle/>
          <a:p>
            <a:pPr>
              <a:defRPr/>
            </a:pPr>
            <a:fld id="{D27D4E14-6EF3-49C1-AE3E-33A047A9E075}" type="slidenum">
              <a:rPr lang="ar-SA" smtClean="0"/>
              <a:pPr>
                <a:defRPr/>
              </a:pPr>
              <a:t>12</a:t>
            </a:fld>
            <a:endParaRPr lang="en-US"/>
          </a:p>
        </p:txBody>
      </p:sp>
      <p:sp>
        <p:nvSpPr>
          <p:cNvPr id="6" name="Rectangle 3">
            <a:extLst>
              <a:ext uri="{FF2B5EF4-FFF2-40B4-BE49-F238E27FC236}">
                <a16:creationId xmlns:a16="http://schemas.microsoft.com/office/drawing/2014/main" id="{16588726-5B41-4478-9F56-3EF3F6C8428B}"/>
              </a:ext>
            </a:extLst>
          </p:cNvPr>
          <p:cNvSpPr txBox="1">
            <a:spLocks noChangeArrowheads="1"/>
          </p:cNvSpPr>
          <p:nvPr/>
        </p:nvSpPr>
        <p:spPr bwMode="auto">
          <a:xfrm>
            <a:off x="685800" y="1981200"/>
            <a:ext cx="7772400" cy="41148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r>
              <a:rPr lang="en-US" altLang="en-US" kern="0" dirty="0"/>
              <a:t>In a non-coherent FSK scheme, when we change from one frequency to the other, we do not adhere (stick) to the current phase of the signal</a:t>
            </a:r>
          </a:p>
          <a:p>
            <a:pPr algn="l" rtl="0" eaLnBrk="1" hangingPunct="1"/>
            <a:r>
              <a:rPr lang="en-US" altLang="en-US" kern="0" dirty="0"/>
              <a:t>In coherent FSK, the switch from one frequency signal to the other only occurs </a:t>
            </a:r>
            <a:r>
              <a:rPr lang="en-US" altLang="en-US" u="sng" kern="0" dirty="0"/>
              <a:t>at the same phase</a:t>
            </a:r>
            <a:r>
              <a:rPr lang="en-US" altLang="en-US" kern="0" dirty="0"/>
              <a:t> in the signal.</a:t>
            </a:r>
          </a:p>
        </p:txBody>
      </p:sp>
    </p:spTree>
    <p:extLst>
      <p:ext uri="{BB962C8B-B14F-4D97-AF65-F5344CB8AC3E}">
        <p14:creationId xmlns:p14="http://schemas.microsoft.com/office/powerpoint/2010/main" val="37285323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13</a:t>
            </a:fld>
            <a:endParaRPr lang="en-US"/>
          </a:p>
        </p:txBody>
      </p:sp>
      <p:pic>
        <p:nvPicPr>
          <p:cNvPr id="5" name="Picture 10"/>
          <p:cNvPicPr>
            <a:picLocks noGrp="1" noChangeAspect="1" noChangeArrowheads="1"/>
          </p:cNvPicPr>
          <p:nvPr>
            <p:ph idx="1"/>
          </p:nvPr>
        </p:nvPicPr>
        <p:blipFill>
          <a:blip r:embed="rId2"/>
          <a:srcRect/>
          <a:stretch>
            <a:fillRect/>
          </a:stretch>
        </p:blipFill>
        <p:spPr bwMode="auto">
          <a:xfrm>
            <a:off x="457200" y="2660740"/>
            <a:ext cx="8229600" cy="2404883"/>
          </a:xfrm>
          <a:prstGeom prst="rect">
            <a:avLst/>
          </a:prstGeom>
          <a:noFill/>
          <a:ln w="9525">
            <a:noFill/>
            <a:miter lim="800000"/>
            <a:headEnd/>
            <a:tailEnd/>
          </a:ln>
          <a:effectLst/>
        </p:spPr>
      </p:pic>
      <p:sp>
        <p:nvSpPr>
          <p:cNvPr id="9" name="Text Box 4"/>
          <p:cNvSpPr txBox="1">
            <a:spLocks noChangeArrowheads="1"/>
          </p:cNvSpPr>
          <p:nvPr/>
        </p:nvSpPr>
        <p:spPr bwMode="auto">
          <a:xfrm>
            <a:off x="228600" y="457200"/>
            <a:ext cx="4469493" cy="461665"/>
          </a:xfrm>
          <a:prstGeom prst="rect">
            <a:avLst/>
          </a:prstGeom>
          <a:noFill/>
          <a:ln w="9525">
            <a:noFill/>
            <a:miter lim="800000"/>
            <a:headEnd/>
            <a:tailEnd/>
          </a:ln>
          <a:effectLst/>
        </p:spPr>
        <p:txBody>
          <a:bodyPr wrap="none">
            <a:spAutoFit/>
          </a:bodyPr>
          <a:lstStyle/>
          <a:p>
            <a:pPr algn="r" rtl="0"/>
            <a:r>
              <a:rPr lang="en-US" sz="2400" dirty="0">
                <a:solidFill>
                  <a:schemeClr val="folHlink"/>
                </a:solidFill>
                <a:latin typeface="Times New Roman" pitchFamily="1" charset="0"/>
              </a:rPr>
              <a:t>Figure. </a:t>
            </a:r>
            <a:r>
              <a:rPr lang="en-US" sz="2000" i="1" dirty="0">
                <a:latin typeface="Times New Roman" pitchFamily="1" charset="0"/>
              </a:rPr>
              <a:t>Digital data over analog carrier</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14</a:t>
            </a:fld>
            <a:endParaRPr lang="en-US"/>
          </a:p>
        </p:txBody>
      </p:sp>
      <p:pic>
        <p:nvPicPr>
          <p:cNvPr id="5" name="Picture 6"/>
          <p:cNvPicPr>
            <a:picLocks noGrp="1" noChangeAspect="1" noChangeArrowheads="1"/>
          </p:cNvPicPr>
          <p:nvPr>
            <p:ph idx="1"/>
          </p:nvPr>
        </p:nvPicPr>
        <p:blipFill>
          <a:blip r:embed="rId2"/>
          <a:srcRect/>
          <a:stretch>
            <a:fillRect/>
          </a:stretch>
        </p:blipFill>
        <p:spPr bwMode="auto">
          <a:xfrm>
            <a:off x="457200" y="2448629"/>
            <a:ext cx="8229600" cy="2829104"/>
          </a:xfrm>
          <a:prstGeom prst="rect">
            <a:avLst/>
          </a:prstGeom>
          <a:noFill/>
          <a:ln w="9525">
            <a:noFill/>
            <a:miter lim="800000"/>
            <a:headEnd/>
            <a:tailEnd/>
          </a:ln>
          <a:effectLst/>
        </p:spPr>
      </p:pic>
      <p:sp>
        <p:nvSpPr>
          <p:cNvPr id="6" name="Text Box 4"/>
          <p:cNvSpPr txBox="1">
            <a:spLocks noChangeArrowheads="1"/>
          </p:cNvSpPr>
          <p:nvPr/>
        </p:nvSpPr>
        <p:spPr bwMode="auto">
          <a:xfrm>
            <a:off x="1341942" y="381000"/>
            <a:ext cx="3945504" cy="461665"/>
          </a:xfrm>
          <a:prstGeom prst="rect">
            <a:avLst/>
          </a:prstGeom>
          <a:noFill/>
          <a:ln w="9525">
            <a:noFill/>
            <a:miter lim="800000"/>
            <a:headEnd/>
            <a:tailEnd/>
          </a:ln>
          <a:effectLst/>
        </p:spPr>
        <p:txBody>
          <a:bodyPr wrap="none">
            <a:spAutoFit/>
          </a:bodyPr>
          <a:lstStyle/>
          <a:p>
            <a:pPr algn="r" rtl="0"/>
            <a:r>
              <a:rPr lang="en-US" sz="2400" dirty="0">
                <a:solidFill>
                  <a:schemeClr val="folHlink"/>
                </a:solidFill>
                <a:latin typeface="Times New Roman" pitchFamily="1" charset="0"/>
              </a:rPr>
              <a:t>Figure. </a:t>
            </a:r>
            <a:r>
              <a:rPr lang="en-US" sz="2000" i="1" dirty="0">
                <a:latin typeface="Times New Roman" pitchFamily="1" charset="0"/>
              </a:rPr>
              <a:t>Types of digital modulation</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76250"/>
          </a:xfrm>
        </p:spPr>
        <p:txBody>
          <a:bodyPr/>
          <a:lstStyle/>
          <a:p>
            <a:r>
              <a:rPr lang="en-US" dirty="0"/>
              <a:t>note</a:t>
            </a:r>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15</a:t>
            </a:fld>
            <a:endParaRPr lang="en-US"/>
          </a:p>
        </p:txBody>
      </p:sp>
      <p:sp>
        <p:nvSpPr>
          <p:cNvPr id="6" name="Rectangle 5"/>
          <p:cNvSpPr/>
          <p:nvPr/>
        </p:nvSpPr>
        <p:spPr>
          <a:xfrm>
            <a:off x="563880" y="914400"/>
            <a:ext cx="8153400" cy="5693866"/>
          </a:xfrm>
          <a:prstGeom prst="rect">
            <a:avLst/>
          </a:prstGeom>
        </p:spPr>
        <p:txBody>
          <a:bodyPr wrap="square">
            <a:spAutoFit/>
          </a:bodyPr>
          <a:lstStyle/>
          <a:p>
            <a:pPr marL="457200" indent="-457200" rtl="0">
              <a:buFont typeface="Wingdings" panose="05000000000000000000" pitchFamily="2" charset="2"/>
              <a:buChar char="§"/>
            </a:pPr>
            <a:r>
              <a:rPr lang="en-US" sz="2800" dirty="0">
                <a:latin typeface="Tahoma" pitchFamily="34" charset="0"/>
                <a:ea typeface="Tahoma" pitchFamily="34" charset="0"/>
                <a:cs typeface="Tahoma" pitchFamily="34" charset="0"/>
              </a:rPr>
              <a:t>Bit rate, N, is the number of bits per second (bps). </a:t>
            </a:r>
          </a:p>
          <a:p>
            <a:pPr marL="457200" indent="-457200" rtl="0">
              <a:buFont typeface="Wingdings" panose="05000000000000000000" pitchFamily="2" charset="2"/>
              <a:buChar char="§"/>
            </a:pPr>
            <a:r>
              <a:rPr lang="en-US" sz="2800" dirty="0">
                <a:latin typeface="Tahoma" pitchFamily="34" charset="0"/>
                <a:ea typeface="Tahoma" pitchFamily="34" charset="0"/>
                <a:cs typeface="Tahoma" pitchFamily="34" charset="0"/>
              </a:rPr>
              <a:t>Baud rate (Symbol rate) is the number of signal elements per second (bauds). </a:t>
            </a:r>
          </a:p>
          <a:p>
            <a:pPr marL="457200" indent="-457200" rtl="0">
              <a:buFont typeface="Wingdings" panose="05000000000000000000" pitchFamily="2" charset="2"/>
              <a:buChar char="§"/>
            </a:pPr>
            <a:r>
              <a:rPr lang="en-US" sz="2800" dirty="0">
                <a:latin typeface="Tahoma" pitchFamily="34" charset="0"/>
                <a:ea typeface="Tahoma" pitchFamily="34" charset="0"/>
                <a:cs typeface="Tahoma" pitchFamily="34" charset="0"/>
              </a:rPr>
              <a:t>In the analog transmission of digital data, the signal or baud rate </a:t>
            </a:r>
            <a:r>
              <a:rPr lang="en-US" sz="2800" b="1" dirty="0">
                <a:latin typeface="Tahoma" pitchFamily="34" charset="0"/>
                <a:ea typeface="Tahoma" pitchFamily="34" charset="0"/>
                <a:cs typeface="Tahoma" pitchFamily="34" charset="0"/>
              </a:rPr>
              <a:t>(S)</a:t>
            </a:r>
            <a:r>
              <a:rPr lang="en-US" sz="2800" dirty="0">
                <a:latin typeface="Tahoma" pitchFamily="34" charset="0"/>
                <a:ea typeface="Tahoma" pitchFamily="34" charset="0"/>
                <a:cs typeface="Tahoma" pitchFamily="34" charset="0"/>
              </a:rPr>
              <a:t> is less than or equal to the bit rate </a:t>
            </a:r>
            <a:r>
              <a:rPr lang="en-US" sz="2800" b="1" dirty="0">
                <a:latin typeface="Tahoma" pitchFamily="34" charset="0"/>
                <a:ea typeface="Tahoma" pitchFamily="34" charset="0"/>
                <a:cs typeface="Tahoma" pitchFamily="34" charset="0"/>
              </a:rPr>
              <a:t>(N)</a:t>
            </a:r>
            <a:r>
              <a:rPr lang="en-US" sz="2800" dirty="0">
                <a:latin typeface="Tahoma" pitchFamily="34" charset="0"/>
                <a:ea typeface="Tahoma" pitchFamily="34" charset="0"/>
                <a:cs typeface="Tahoma" pitchFamily="34" charset="0"/>
              </a:rPr>
              <a:t>.</a:t>
            </a:r>
          </a:p>
          <a:p>
            <a:pPr rtl="0"/>
            <a:r>
              <a:rPr lang="en-US" sz="2800" dirty="0">
                <a:latin typeface="Tahoma" pitchFamily="34" charset="0"/>
                <a:ea typeface="Tahoma" pitchFamily="34" charset="0"/>
                <a:cs typeface="Tahoma" pitchFamily="34" charset="0"/>
              </a:rPr>
              <a:t>			    </a:t>
            </a:r>
            <a:r>
              <a:rPr lang="en-US" sz="2800" b="1" dirty="0">
                <a:latin typeface="Tahoma" pitchFamily="34" charset="0"/>
                <a:ea typeface="Tahoma" pitchFamily="34" charset="0"/>
                <a:cs typeface="Tahoma" pitchFamily="34" charset="0"/>
              </a:rPr>
              <a:t>S=N/r bauds</a:t>
            </a:r>
          </a:p>
          <a:p>
            <a:pPr rtl="0"/>
            <a:endParaRPr lang="en-US" sz="2800" dirty="0">
              <a:latin typeface="Tahoma" pitchFamily="34" charset="0"/>
              <a:ea typeface="Tahoma" pitchFamily="34" charset="0"/>
              <a:cs typeface="Tahoma" pitchFamily="34" charset="0"/>
            </a:endParaRPr>
          </a:p>
          <a:p>
            <a:pPr marL="457200" indent="-457200" rtl="0">
              <a:buFont typeface="Wingdings" panose="05000000000000000000" pitchFamily="2" charset="2"/>
              <a:buChar char="§"/>
            </a:pPr>
            <a:r>
              <a:rPr lang="en-US" sz="2800" dirty="0">
                <a:latin typeface="Tahoma" pitchFamily="34" charset="0"/>
                <a:ea typeface="Tahoma" pitchFamily="34" charset="0"/>
                <a:cs typeface="Tahoma" pitchFamily="34" charset="0"/>
              </a:rPr>
              <a:t>Where r is the number of data bits per signal element (i.e., </a:t>
            </a:r>
            <a:r>
              <a:rPr lang="en-US" sz="2800" b="1" dirty="0">
                <a:latin typeface="Tahoma" pitchFamily="34" charset="0"/>
                <a:ea typeface="Tahoma" pitchFamily="34" charset="0"/>
                <a:cs typeface="Tahoma" pitchFamily="34" charset="0"/>
              </a:rPr>
              <a:t># of bits / sample </a:t>
            </a:r>
            <a:r>
              <a:rPr lang="en-US" sz="2800" dirty="0">
                <a:latin typeface="Tahoma" pitchFamily="34" charset="0"/>
                <a:ea typeface="Tahoma" pitchFamily="34" charset="0"/>
                <a:cs typeface="Tahoma" pitchFamily="34" charset="0"/>
              </a:rPr>
              <a:t>?).</a:t>
            </a:r>
          </a:p>
          <a:p>
            <a:pPr algn="ctr" rtl="0"/>
            <a:endParaRPr lang="en-US" sz="2800" i="1" dirty="0">
              <a:latin typeface="Tahoma" pitchFamily="34" charset="0"/>
              <a:ea typeface="Tahoma" pitchFamily="34" charset="0"/>
              <a:cs typeface="Tahoma" pitchFamily="34" charset="0"/>
            </a:endParaRPr>
          </a:p>
          <a:p>
            <a:pPr algn="ctr" rtl="0"/>
            <a:r>
              <a:rPr lang="en-US" sz="2800" u="sng" dirty="0">
                <a:latin typeface="Tahoma" pitchFamily="34" charset="0"/>
                <a:ea typeface="Tahoma" pitchFamily="34" charset="0"/>
                <a:cs typeface="Tahoma" pitchFamily="34" charset="0"/>
              </a:rPr>
              <a:t>baud rate=bit rate/r</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04875"/>
          </a:xfrm>
        </p:spPr>
        <p:txBody>
          <a:bodyPr/>
          <a:lstStyle/>
          <a:p>
            <a:pPr rtl="0"/>
            <a:r>
              <a:rPr lang="en-US" dirty="0"/>
              <a:t>example</a:t>
            </a:r>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16</a:t>
            </a:fld>
            <a:endParaRPr lang="en-US"/>
          </a:p>
        </p:txBody>
      </p:sp>
      <p:sp>
        <p:nvSpPr>
          <p:cNvPr id="5" name="Rectangle 10"/>
          <p:cNvSpPr>
            <a:spLocks noChangeArrowheads="1"/>
          </p:cNvSpPr>
          <p:nvPr/>
        </p:nvSpPr>
        <p:spPr bwMode="auto">
          <a:xfrm>
            <a:off x="228600" y="1263908"/>
            <a:ext cx="8686800" cy="4401205"/>
          </a:xfrm>
          <a:prstGeom prst="rect">
            <a:avLst/>
          </a:prstGeom>
          <a:noFill/>
          <a:ln w="9525">
            <a:noFill/>
            <a:miter lim="800000"/>
            <a:headEnd/>
            <a:tailEnd/>
          </a:ln>
          <a:effectLst/>
        </p:spPr>
        <p:txBody>
          <a:bodyPr wrap="square">
            <a:spAutoFit/>
          </a:bodyPr>
          <a:lstStyle/>
          <a:p>
            <a:pPr rtl="0"/>
            <a:r>
              <a:rPr lang="en-US" sz="2800" i="1" dirty="0">
                <a:latin typeface="Times New Roman" pitchFamily="1" charset="0"/>
              </a:rPr>
              <a:t>An analog signal carries 4 bits per signal element. If 1000 signal elements are sent per second, find </a:t>
            </a:r>
            <a:r>
              <a:rPr lang="en-US" sz="2800" i="1" u="sng" dirty="0">
                <a:latin typeface="Times New Roman" pitchFamily="1" charset="0"/>
              </a:rPr>
              <a:t>the bit rate.</a:t>
            </a:r>
          </a:p>
          <a:p>
            <a:pPr rtl="0"/>
            <a:r>
              <a:rPr lang="en-US" sz="2800" b="1" u="sng" dirty="0">
                <a:solidFill>
                  <a:srgbClr val="0070C0"/>
                </a:solidFill>
                <a:latin typeface="Times New Roman" pitchFamily="1" charset="0"/>
              </a:rPr>
              <a:t>Solution</a:t>
            </a:r>
            <a:endParaRPr lang="en-US" sz="2800" b="1" dirty="0">
              <a:solidFill>
                <a:srgbClr val="0070C0"/>
              </a:solidFill>
              <a:latin typeface="Times New Roman" pitchFamily="1" charset="0"/>
            </a:endParaRPr>
          </a:p>
          <a:p>
            <a:pPr rtl="0"/>
            <a:r>
              <a:rPr lang="en-US" sz="2800" dirty="0">
                <a:solidFill>
                  <a:schemeClr val="accent5">
                    <a:lumMod val="10000"/>
                  </a:schemeClr>
                </a:solidFill>
                <a:highlight>
                  <a:srgbClr val="00FF00"/>
                </a:highlight>
                <a:latin typeface="Times New Roman" pitchFamily="1" charset="0"/>
              </a:rPr>
              <a:t>Note: signal element== symbol===sample</a:t>
            </a:r>
          </a:p>
          <a:p>
            <a:pPr rtl="0"/>
            <a:r>
              <a:rPr lang="en-US" sz="2800" i="1" dirty="0">
                <a:latin typeface="Times" pitchFamily="1" charset="0"/>
              </a:rPr>
              <a:t> r= 4 bits/symbol, S= 1000 symbols/second, and N (bit rate) is unknown. </a:t>
            </a:r>
          </a:p>
          <a:p>
            <a:pPr rtl="0"/>
            <a:endParaRPr lang="en-US" sz="2800" i="1" dirty="0">
              <a:latin typeface="Times" pitchFamily="1" charset="0"/>
            </a:endParaRPr>
          </a:p>
          <a:p>
            <a:pPr rtl="0"/>
            <a:r>
              <a:rPr lang="en-US" sz="2800" i="1" dirty="0">
                <a:latin typeface="Times" pitchFamily="1" charset="0"/>
              </a:rPr>
              <a:t>(Bit rate) N = r*S  = </a:t>
            </a:r>
            <a:r>
              <a:rPr lang="en-US" sz="2800" b="1" i="1" dirty="0">
                <a:latin typeface="Times" pitchFamily="1" charset="0"/>
              </a:rPr>
              <a:t>4 </a:t>
            </a:r>
            <a:r>
              <a:rPr lang="en-US" sz="2400" i="1" dirty="0">
                <a:latin typeface="Times" pitchFamily="1" charset="0"/>
              </a:rPr>
              <a:t>bits/symbol</a:t>
            </a:r>
            <a:r>
              <a:rPr lang="en-US" sz="2800" b="1" i="1" dirty="0">
                <a:latin typeface="Times" pitchFamily="1" charset="0"/>
              </a:rPr>
              <a:t> </a:t>
            </a:r>
            <a:r>
              <a:rPr lang="en-US" sz="2800" i="1" dirty="0">
                <a:latin typeface="Times" pitchFamily="1" charset="0"/>
              </a:rPr>
              <a:t>* </a:t>
            </a:r>
            <a:r>
              <a:rPr lang="en-US" sz="2800" b="1" i="1" dirty="0">
                <a:latin typeface="Times" pitchFamily="1" charset="0"/>
              </a:rPr>
              <a:t>1000 </a:t>
            </a:r>
            <a:r>
              <a:rPr lang="en-US" sz="2400" i="1" dirty="0">
                <a:latin typeface="Times" pitchFamily="1" charset="0"/>
              </a:rPr>
              <a:t>symbols/second</a:t>
            </a:r>
            <a:endParaRPr lang="en-US" sz="2800" i="1" dirty="0">
              <a:latin typeface="Times" pitchFamily="1" charset="0"/>
            </a:endParaRPr>
          </a:p>
          <a:p>
            <a:pPr rtl="0"/>
            <a:r>
              <a:rPr lang="en-US" sz="2800" i="1" dirty="0">
                <a:latin typeface="Times New Roman" pitchFamily="1" charset="0"/>
              </a:rPr>
              <a:t>              = 4000 bps</a:t>
            </a:r>
          </a:p>
          <a:p>
            <a:pPr rtl="0"/>
            <a:endParaRPr lang="en-US" sz="2800" i="1" dirty="0">
              <a:latin typeface="Times New Roman" pitchFamily="1" charset="0"/>
            </a:endParaRPr>
          </a:p>
        </p:txBody>
      </p:sp>
      <p:pic>
        <p:nvPicPr>
          <p:cNvPr id="6" name="Picture 13"/>
          <p:cNvPicPr>
            <a:picLocks noChangeAspect="1" noChangeArrowheads="1"/>
          </p:cNvPicPr>
          <p:nvPr/>
        </p:nvPicPr>
        <p:blipFill>
          <a:blip r:embed="rId2"/>
          <a:srcRect/>
          <a:stretch>
            <a:fillRect/>
          </a:stretch>
        </p:blipFill>
        <p:spPr bwMode="auto">
          <a:xfrm>
            <a:off x="1539240" y="5916613"/>
            <a:ext cx="6434137" cy="566737"/>
          </a:xfrm>
          <a:prstGeom prst="rect">
            <a:avLst/>
          </a:prstGeom>
          <a:noFill/>
          <a:ln w="57150" cmpd="thickThin">
            <a:solidFill>
              <a:schemeClr val="folHlink"/>
            </a:solid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487362"/>
          </a:xfrm>
        </p:spPr>
        <p:txBody>
          <a:bodyPr/>
          <a:lstStyle/>
          <a:p>
            <a:r>
              <a:rPr lang="en-US" dirty="0"/>
              <a:t>example</a:t>
            </a:r>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17</a:t>
            </a:fld>
            <a:endParaRPr lang="en-US" dirty="0"/>
          </a:p>
        </p:txBody>
      </p:sp>
      <p:sp>
        <p:nvSpPr>
          <p:cNvPr id="5" name="Rectangle 13"/>
          <p:cNvSpPr>
            <a:spLocks noChangeArrowheads="1"/>
          </p:cNvSpPr>
          <p:nvPr/>
        </p:nvSpPr>
        <p:spPr bwMode="auto">
          <a:xfrm>
            <a:off x="228600" y="838200"/>
            <a:ext cx="8839200" cy="4262705"/>
          </a:xfrm>
          <a:prstGeom prst="rect">
            <a:avLst/>
          </a:prstGeom>
          <a:noFill/>
          <a:ln w="9525">
            <a:noFill/>
            <a:miter lim="800000"/>
            <a:headEnd/>
            <a:tailEnd/>
          </a:ln>
          <a:effectLst/>
        </p:spPr>
        <p:txBody>
          <a:bodyPr wrap="square">
            <a:spAutoFit/>
          </a:bodyPr>
          <a:lstStyle/>
          <a:p>
            <a:pPr rtl="0"/>
            <a:r>
              <a:rPr lang="en-US" sz="2800" i="1" dirty="0">
                <a:latin typeface="Times New Roman" pitchFamily="1" charset="0"/>
              </a:rPr>
              <a:t>An analog signal has a bit rate of 8000 bps and a baud rate of 1000 baud. </a:t>
            </a:r>
            <a:endParaRPr lang="en-GB" sz="2800" i="1" dirty="0">
              <a:latin typeface="Times New Roman" pitchFamily="1" charset="0"/>
            </a:endParaRPr>
          </a:p>
          <a:p>
            <a:pPr rtl="0"/>
            <a:r>
              <a:rPr lang="en-GB" sz="2600" i="1" dirty="0">
                <a:latin typeface="Times New Roman" pitchFamily="1" charset="0"/>
              </a:rPr>
              <a:t>-</a:t>
            </a:r>
            <a:r>
              <a:rPr lang="en-US" sz="2600" i="1" dirty="0">
                <a:latin typeface="Times New Roman" pitchFamily="1" charset="0"/>
              </a:rPr>
              <a:t>How many data elements are carried by each signal element? </a:t>
            </a:r>
          </a:p>
          <a:p>
            <a:pPr rtl="0"/>
            <a:r>
              <a:rPr lang="en-US" sz="2600" i="1" dirty="0">
                <a:latin typeface="Times New Roman" pitchFamily="1" charset="0"/>
              </a:rPr>
              <a:t>-How many signal elements do we need?</a:t>
            </a:r>
          </a:p>
          <a:p>
            <a:pPr rtl="0"/>
            <a:r>
              <a:rPr lang="en-US" sz="2800" b="1" u="sng" dirty="0">
                <a:solidFill>
                  <a:srgbClr val="7030A0"/>
                </a:solidFill>
                <a:latin typeface="Times New Roman" pitchFamily="1" charset="0"/>
              </a:rPr>
              <a:t>Solution</a:t>
            </a:r>
          </a:p>
          <a:p>
            <a:pPr rtl="0"/>
            <a:r>
              <a:rPr lang="en-US" sz="2200" i="1" dirty="0">
                <a:latin typeface="Times" pitchFamily="1" charset="0"/>
              </a:rPr>
              <a:t>-Given: </a:t>
            </a:r>
            <a:r>
              <a:rPr lang="en-US" sz="2500" i="1" dirty="0">
                <a:latin typeface="Times" pitchFamily="1" charset="0"/>
              </a:rPr>
              <a:t>N=8000 bps (bit rate), S = 1000 (baud rate or symbol rate).</a:t>
            </a:r>
          </a:p>
          <a:p>
            <a:pPr rtl="0"/>
            <a:r>
              <a:rPr lang="en-US" sz="2700" i="1" dirty="0">
                <a:latin typeface="Times" pitchFamily="1" charset="0"/>
              </a:rPr>
              <a:t>-But both r and L are unknown. (r is # of bits per baud and L is # of levels)</a:t>
            </a:r>
          </a:p>
          <a:p>
            <a:pPr rtl="0"/>
            <a:r>
              <a:rPr lang="en-US" sz="2800" i="1" dirty="0">
                <a:latin typeface="Times" pitchFamily="1" charset="0"/>
              </a:rPr>
              <a:t>1)  r =N/S,  8000/1000=8 bits/baud</a:t>
            </a:r>
          </a:p>
          <a:p>
            <a:pPr rtl="0"/>
            <a:r>
              <a:rPr lang="en-US" sz="2800" i="1" dirty="0">
                <a:latin typeface="Times" pitchFamily="1" charset="0"/>
              </a:rPr>
              <a:t>2) L (signal elements),  L=2^r=2^8=256</a:t>
            </a:r>
          </a:p>
        </p:txBody>
      </p:sp>
      <p:pic>
        <p:nvPicPr>
          <p:cNvPr id="6" name="Picture 15"/>
          <p:cNvPicPr>
            <a:picLocks noChangeAspect="1" noChangeArrowheads="1"/>
          </p:cNvPicPr>
          <p:nvPr/>
        </p:nvPicPr>
        <p:blipFill>
          <a:blip r:embed="rId2"/>
          <a:srcRect/>
          <a:stretch>
            <a:fillRect/>
          </a:stretch>
        </p:blipFill>
        <p:spPr bwMode="auto">
          <a:xfrm>
            <a:off x="3581400" y="5883275"/>
            <a:ext cx="5427663" cy="838200"/>
          </a:xfrm>
          <a:prstGeom prst="rect">
            <a:avLst/>
          </a:prstGeom>
          <a:noFill/>
          <a:ln w="57150" cmpd="thickThin">
            <a:solidFill>
              <a:schemeClr val="folHlink"/>
            </a:solid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4"/>
          <p:cNvSpPr txBox="1">
            <a:spLocks noChangeArrowheads="1"/>
          </p:cNvSpPr>
          <p:nvPr/>
        </p:nvSpPr>
        <p:spPr bwMode="auto">
          <a:xfrm>
            <a:off x="838200" y="305095"/>
            <a:ext cx="6805633" cy="523220"/>
          </a:xfrm>
          <a:prstGeom prst="rect">
            <a:avLst/>
          </a:prstGeom>
          <a:noFill/>
          <a:ln w="28575">
            <a:solidFill>
              <a:srgbClr val="800000"/>
            </a:solidFill>
            <a:miter lim="800000"/>
            <a:headEnd/>
            <a:tailEnd/>
          </a:ln>
        </p:spPr>
        <p:txBody>
          <a:bodyPr wrap="square">
            <a:spAutoFit/>
          </a:bodyPr>
          <a:lstStyle/>
          <a:p>
            <a:pPr algn="ctr" rtl="0">
              <a:spcBef>
                <a:spcPct val="50000"/>
              </a:spcBef>
            </a:pPr>
            <a:r>
              <a:rPr lang="en-US" sz="2800" dirty="0">
                <a:latin typeface="Arial" charset="0"/>
              </a:rPr>
              <a:t>Shannon Limit for Information Capacity</a:t>
            </a:r>
          </a:p>
        </p:txBody>
      </p:sp>
      <p:sp>
        <p:nvSpPr>
          <p:cNvPr id="5123" name="Text Box 5"/>
          <p:cNvSpPr txBox="1">
            <a:spLocks noChangeArrowheads="1"/>
          </p:cNvSpPr>
          <p:nvPr/>
        </p:nvSpPr>
        <p:spPr bwMode="auto">
          <a:xfrm>
            <a:off x="539750" y="1125538"/>
            <a:ext cx="8424863" cy="1938992"/>
          </a:xfrm>
          <a:prstGeom prst="rect">
            <a:avLst/>
          </a:prstGeom>
          <a:noFill/>
          <a:ln w="9525">
            <a:noFill/>
            <a:miter lim="800000"/>
            <a:headEnd/>
            <a:tailEnd/>
          </a:ln>
        </p:spPr>
        <p:txBody>
          <a:bodyPr wrap="square">
            <a:spAutoFit/>
          </a:bodyPr>
          <a:lstStyle/>
          <a:p>
            <a:pPr algn="ctr" rtl="0">
              <a:spcBef>
                <a:spcPct val="50000"/>
              </a:spcBef>
            </a:pPr>
            <a:r>
              <a:rPr lang="en-US" sz="2400" dirty="0">
                <a:solidFill>
                  <a:srgbClr val="990099"/>
                </a:solidFill>
                <a:latin typeface="Arial" charset="0"/>
              </a:rPr>
              <a:t>C=B log (1+S/N) bits/sec .</a:t>
            </a:r>
            <a:endParaRPr lang="en-US" sz="3200" dirty="0">
              <a:solidFill>
                <a:srgbClr val="990099"/>
              </a:solidFill>
              <a:latin typeface="Arial" charset="0"/>
            </a:endParaRPr>
          </a:p>
          <a:p>
            <a:pPr rtl="0">
              <a:spcBef>
                <a:spcPct val="50000"/>
              </a:spcBef>
            </a:pPr>
            <a:r>
              <a:rPr lang="en-US" sz="2400" dirty="0">
                <a:latin typeface="Arial" charset="0"/>
              </a:rPr>
              <a:t>C represents the number of independent </a:t>
            </a:r>
            <a:r>
              <a:rPr lang="en-US" sz="2400" u="sng" dirty="0">
                <a:latin typeface="Arial" charset="0"/>
              </a:rPr>
              <a:t>symbols</a:t>
            </a:r>
            <a:r>
              <a:rPr lang="en-US" sz="2400" dirty="0">
                <a:latin typeface="Arial" charset="0"/>
              </a:rPr>
              <a:t> that can be carried out through the system in a given time.</a:t>
            </a:r>
          </a:p>
          <a:p>
            <a:pPr algn="ctr" rtl="0">
              <a:spcBef>
                <a:spcPct val="50000"/>
              </a:spcBef>
            </a:pPr>
            <a:r>
              <a:rPr lang="en-US" sz="2400" dirty="0">
                <a:latin typeface="Arial" charset="0"/>
              </a:rPr>
              <a:t>C=B log (1+SNR) =3.32 B log (1+ SNR).</a:t>
            </a:r>
          </a:p>
        </p:txBody>
      </p:sp>
      <p:sp>
        <p:nvSpPr>
          <p:cNvPr id="5124" name="Text Box 6"/>
          <p:cNvSpPr txBox="1">
            <a:spLocks noChangeArrowheads="1"/>
          </p:cNvSpPr>
          <p:nvPr/>
        </p:nvSpPr>
        <p:spPr bwMode="auto">
          <a:xfrm>
            <a:off x="3952091" y="1391669"/>
            <a:ext cx="288925" cy="274637"/>
          </a:xfrm>
          <a:prstGeom prst="rect">
            <a:avLst/>
          </a:prstGeom>
          <a:noFill/>
          <a:ln w="9525">
            <a:noFill/>
            <a:miter lim="800000"/>
            <a:headEnd/>
            <a:tailEnd/>
          </a:ln>
        </p:spPr>
        <p:txBody>
          <a:bodyPr>
            <a:spAutoFit/>
          </a:bodyPr>
          <a:lstStyle/>
          <a:p>
            <a:pPr algn="r">
              <a:spcBef>
                <a:spcPct val="50000"/>
              </a:spcBef>
            </a:pPr>
            <a:r>
              <a:rPr lang="en-US" sz="1200" b="1" dirty="0">
                <a:solidFill>
                  <a:srgbClr val="990099"/>
                </a:solidFill>
                <a:latin typeface="Arial" charset="0"/>
              </a:rPr>
              <a:t>2</a:t>
            </a:r>
          </a:p>
        </p:txBody>
      </p:sp>
      <p:sp>
        <p:nvSpPr>
          <p:cNvPr id="5125" name="Text Box 7"/>
          <p:cNvSpPr txBox="1">
            <a:spLocks noChangeArrowheads="1"/>
          </p:cNvSpPr>
          <p:nvPr/>
        </p:nvSpPr>
        <p:spPr bwMode="auto">
          <a:xfrm>
            <a:off x="2987377" y="2916927"/>
            <a:ext cx="288925" cy="274638"/>
          </a:xfrm>
          <a:prstGeom prst="rect">
            <a:avLst/>
          </a:prstGeom>
          <a:noFill/>
          <a:ln w="9525">
            <a:noFill/>
            <a:miter lim="800000"/>
            <a:headEnd/>
            <a:tailEnd/>
          </a:ln>
        </p:spPr>
        <p:txBody>
          <a:bodyPr>
            <a:spAutoFit/>
          </a:bodyPr>
          <a:lstStyle/>
          <a:p>
            <a:pPr algn="r">
              <a:spcBef>
                <a:spcPct val="50000"/>
              </a:spcBef>
            </a:pPr>
            <a:r>
              <a:rPr lang="en-US" sz="1200" b="1" dirty="0">
                <a:latin typeface="Arial" charset="0"/>
              </a:rPr>
              <a:t>2</a:t>
            </a:r>
          </a:p>
        </p:txBody>
      </p:sp>
      <p:sp>
        <p:nvSpPr>
          <p:cNvPr id="5126" name="Text Box 8"/>
          <p:cNvSpPr txBox="1">
            <a:spLocks noChangeArrowheads="1"/>
          </p:cNvSpPr>
          <p:nvPr/>
        </p:nvSpPr>
        <p:spPr bwMode="auto">
          <a:xfrm>
            <a:off x="5305781" y="2916927"/>
            <a:ext cx="433388" cy="274638"/>
          </a:xfrm>
          <a:prstGeom prst="rect">
            <a:avLst/>
          </a:prstGeom>
          <a:noFill/>
          <a:ln w="9525">
            <a:noFill/>
            <a:miter lim="800000"/>
            <a:headEnd/>
            <a:tailEnd/>
          </a:ln>
        </p:spPr>
        <p:txBody>
          <a:bodyPr>
            <a:spAutoFit/>
          </a:bodyPr>
          <a:lstStyle/>
          <a:p>
            <a:pPr algn="r">
              <a:spcBef>
                <a:spcPct val="50000"/>
              </a:spcBef>
            </a:pPr>
            <a:r>
              <a:rPr lang="en-US" sz="1200" b="1" dirty="0">
                <a:latin typeface="Arial" charset="0"/>
              </a:rPr>
              <a:t>10</a:t>
            </a:r>
          </a:p>
        </p:txBody>
      </p:sp>
      <p:sp>
        <p:nvSpPr>
          <p:cNvPr id="5127" name="Text Box 9"/>
          <p:cNvSpPr txBox="1">
            <a:spLocks noChangeArrowheads="1"/>
          </p:cNvSpPr>
          <p:nvPr/>
        </p:nvSpPr>
        <p:spPr bwMode="auto">
          <a:xfrm>
            <a:off x="179512" y="3213100"/>
            <a:ext cx="8856984" cy="3385542"/>
          </a:xfrm>
          <a:prstGeom prst="rect">
            <a:avLst/>
          </a:prstGeom>
          <a:noFill/>
          <a:ln w="9525">
            <a:noFill/>
            <a:miter lim="800000"/>
            <a:headEnd/>
            <a:tailEnd/>
          </a:ln>
        </p:spPr>
        <p:txBody>
          <a:bodyPr wrap="square">
            <a:spAutoFit/>
          </a:bodyPr>
          <a:lstStyle/>
          <a:p>
            <a:pPr rtl="0">
              <a:spcBef>
                <a:spcPct val="50000"/>
              </a:spcBef>
            </a:pPr>
            <a:r>
              <a:rPr lang="en-US" sz="2800" b="1" dirty="0">
                <a:solidFill>
                  <a:srgbClr val="FF3300"/>
                </a:solidFill>
                <a:latin typeface="Arial" charset="0"/>
              </a:rPr>
              <a:t>Example : </a:t>
            </a:r>
            <a:r>
              <a:rPr lang="en-US" sz="2400" dirty="0">
                <a:latin typeface="Arial" charset="0"/>
              </a:rPr>
              <a:t>Consider a standard voice-band communication channel with SNR of 1000 (30 dB) and a bandwidth of 2.7 kHz . Find the channel capacity.</a:t>
            </a:r>
          </a:p>
          <a:p>
            <a:pPr rtl="0">
              <a:spcBef>
                <a:spcPct val="50000"/>
              </a:spcBef>
            </a:pPr>
            <a:r>
              <a:rPr lang="en-US" sz="2800" b="1" dirty="0">
                <a:solidFill>
                  <a:srgbClr val="008000"/>
                </a:solidFill>
                <a:latin typeface="Arial" charset="0"/>
              </a:rPr>
              <a:t>Solution :</a:t>
            </a:r>
          </a:p>
          <a:p>
            <a:pPr rtl="0">
              <a:spcBef>
                <a:spcPct val="50000"/>
              </a:spcBef>
            </a:pPr>
            <a:r>
              <a:rPr lang="en-US" sz="2400" dirty="0">
                <a:latin typeface="Arial" charset="0"/>
              </a:rPr>
              <a:t>C=B log (1+SNR)=(2. 7K) log (1+1000)</a:t>
            </a:r>
            <a:r>
              <a:rPr lang="en-US" sz="2400" dirty="0">
                <a:latin typeface="Arial" charset="0"/>
                <a:sym typeface="Wingdings" panose="05000000000000000000" pitchFamily="2" charset="2"/>
              </a:rPr>
              <a:t> </a:t>
            </a:r>
            <a:r>
              <a:rPr lang="en-US" sz="2400" dirty="0">
                <a:latin typeface="Arial" charset="0"/>
              </a:rPr>
              <a:t>C= 26.9 kbps </a:t>
            </a:r>
          </a:p>
          <a:p>
            <a:pPr rtl="0">
              <a:spcBef>
                <a:spcPct val="50000"/>
              </a:spcBef>
            </a:pPr>
            <a:r>
              <a:rPr lang="en-US" sz="2400" dirty="0">
                <a:latin typeface="Arial" charset="0"/>
              </a:rPr>
              <a:t>The 2.7kHz bandwidth will carry 26.9 kbps. </a:t>
            </a:r>
            <a:r>
              <a:rPr lang="en-US" sz="2400" b="1" dirty="0">
                <a:latin typeface="Times New Roman" panose="02020603050405020304" pitchFamily="18" charset="0"/>
                <a:cs typeface="Times New Roman" panose="02020603050405020304" pitchFamily="18" charset="0"/>
              </a:rPr>
              <a:t>(this can not be done with a binary system. Hence, M-</a:t>
            </a:r>
            <a:r>
              <a:rPr lang="en-US" sz="2400" b="1" dirty="0" err="1">
                <a:latin typeface="Times New Roman" panose="02020603050405020304" pitchFamily="18" charset="0"/>
                <a:cs typeface="Times New Roman" panose="02020603050405020304" pitchFamily="18" charset="0"/>
              </a:rPr>
              <a:t>ary</a:t>
            </a:r>
            <a:r>
              <a:rPr lang="en-US" sz="2400" b="1" dirty="0">
                <a:latin typeface="Times New Roman" panose="02020603050405020304" pitchFamily="18" charset="0"/>
                <a:cs typeface="Times New Roman" panose="02020603050405020304" pitchFamily="18" charset="0"/>
              </a:rPr>
              <a:t> is needed )</a:t>
            </a:r>
          </a:p>
        </p:txBody>
      </p:sp>
      <p:sp>
        <p:nvSpPr>
          <p:cNvPr id="5128" name="Text Box 10"/>
          <p:cNvSpPr txBox="1">
            <a:spLocks noChangeArrowheads="1"/>
          </p:cNvSpPr>
          <p:nvPr/>
        </p:nvSpPr>
        <p:spPr bwMode="auto">
          <a:xfrm>
            <a:off x="1295400" y="5493385"/>
            <a:ext cx="288925" cy="274637"/>
          </a:xfrm>
          <a:prstGeom prst="rect">
            <a:avLst/>
          </a:prstGeom>
          <a:noFill/>
          <a:ln w="9525">
            <a:noFill/>
            <a:miter lim="800000"/>
            <a:headEnd/>
            <a:tailEnd/>
          </a:ln>
        </p:spPr>
        <p:txBody>
          <a:bodyPr>
            <a:spAutoFit/>
          </a:bodyPr>
          <a:lstStyle/>
          <a:p>
            <a:pPr algn="r">
              <a:spcBef>
                <a:spcPct val="50000"/>
              </a:spcBef>
            </a:pPr>
            <a:r>
              <a:rPr lang="en-US" sz="1200" b="1" dirty="0">
                <a:latin typeface="Arial" charset="0"/>
              </a:rPr>
              <a:t>2</a:t>
            </a:r>
          </a:p>
        </p:txBody>
      </p:sp>
      <p:sp>
        <p:nvSpPr>
          <p:cNvPr id="11" name="Slide Number Placeholder 10"/>
          <p:cNvSpPr>
            <a:spLocks noGrp="1"/>
          </p:cNvSpPr>
          <p:nvPr>
            <p:ph type="sldNum" sz="quarter" idx="12"/>
          </p:nvPr>
        </p:nvSpPr>
        <p:spPr>
          <a:xfrm>
            <a:off x="8229600" y="6292254"/>
            <a:ext cx="609600" cy="476250"/>
          </a:xfrm>
        </p:spPr>
        <p:txBody>
          <a:bodyPr/>
          <a:lstStyle/>
          <a:p>
            <a:pPr>
              <a:defRPr/>
            </a:pPr>
            <a:fld id="{23010C0D-B832-43A4-98D3-515CB7C1BA54}" type="slidenum">
              <a:rPr lang="ar-SA"/>
              <a:pPr>
                <a:defRPr/>
              </a:pPr>
              <a:t>18</a:t>
            </a:fld>
            <a:endParaRPr lang="en-US" dirty="0"/>
          </a:p>
        </p:txBody>
      </p:sp>
      <p:sp>
        <p:nvSpPr>
          <p:cNvPr id="10" name="Text Box 10"/>
          <p:cNvSpPr txBox="1">
            <a:spLocks noChangeArrowheads="1"/>
          </p:cNvSpPr>
          <p:nvPr/>
        </p:nvSpPr>
        <p:spPr bwMode="auto">
          <a:xfrm>
            <a:off x="4096553" y="5466331"/>
            <a:ext cx="288925" cy="274637"/>
          </a:xfrm>
          <a:prstGeom prst="rect">
            <a:avLst/>
          </a:prstGeom>
          <a:noFill/>
          <a:ln w="9525">
            <a:noFill/>
            <a:miter lim="800000"/>
            <a:headEnd/>
            <a:tailEnd/>
          </a:ln>
        </p:spPr>
        <p:txBody>
          <a:bodyPr>
            <a:spAutoFit/>
          </a:bodyPr>
          <a:lstStyle/>
          <a:p>
            <a:pPr algn="r">
              <a:spcBef>
                <a:spcPct val="50000"/>
              </a:spcBef>
            </a:pPr>
            <a:r>
              <a:rPr lang="en-US" sz="1200" b="1" dirty="0">
                <a:latin typeface="Arial" charset="0"/>
              </a:rPr>
              <a:t>2</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p:cNvSpPr txBox="1">
            <a:spLocks noChangeArrowheads="1"/>
          </p:cNvSpPr>
          <p:nvPr/>
        </p:nvSpPr>
        <p:spPr bwMode="auto">
          <a:xfrm>
            <a:off x="392430" y="4032389"/>
            <a:ext cx="8743950" cy="2677656"/>
          </a:xfrm>
          <a:prstGeom prst="rect">
            <a:avLst/>
          </a:prstGeom>
          <a:noFill/>
          <a:ln w="9525">
            <a:noFill/>
            <a:miter lim="800000"/>
            <a:headEnd/>
            <a:tailEnd/>
          </a:ln>
        </p:spPr>
        <p:txBody>
          <a:bodyPr wrap="square">
            <a:spAutoFit/>
          </a:bodyPr>
          <a:lstStyle/>
          <a:p>
            <a:pPr marL="342900" indent="-342900" rtl="0">
              <a:spcBef>
                <a:spcPct val="50000"/>
              </a:spcBef>
              <a:buFont typeface="+mj-lt"/>
              <a:buAutoNum type="arabicPeriod"/>
            </a:pPr>
            <a:r>
              <a:rPr lang="en-US" sz="2400" dirty="0">
                <a:latin typeface="Arial" charset="0"/>
              </a:rPr>
              <a:t>2.7 kHz bandwidth gives 27 kbps capacity.</a:t>
            </a:r>
          </a:p>
          <a:p>
            <a:pPr marL="342900" indent="-342900" rtl="0">
              <a:spcBef>
                <a:spcPct val="50000"/>
              </a:spcBef>
              <a:buFont typeface="+mj-lt"/>
              <a:buAutoNum type="arabicPeriod"/>
            </a:pPr>
            <a:r>
              <a:rPr lang="en-US" sz="2400" dirty="0">
                <a:latin typeface="Arial" charset="0"/>
              </a:rPr>
              <a:t>Hence, each transmitted system must contain more thane one bit of information.</a:t>
            </a:r>
          </a:p>
          <a:p>
            <a:pPr marL="342900" indent="-342900" rtl="0">
              <a:spcBef>
                <a:spcPct val="50000"/>
              </a:spcBef>
              <a:buFont typeface="+mj-lt"/>
              <a:buAutoNum type="arabicPeriod"/>
            </a:pPr>
            <a:r>
              <a:rPr lang="en-US" sz="2400" dirty="0">
                <a:latin typeface="Arial" charset="0"/>
              </a:rPr>
              <a:t>To achieve  the Shannon limit (C) then digital transmission systems that have more than two output conditions (symbols) must be used.</a:t>
            </a:r>
          </a:p>
        </p:txBody>
      </p:sp>
      <p:sp>
        <p:nvSpPr>
          <p:cNvPr id="5" name="Slide Number Placeholder 4"/>
          <p:cNvSpPr>
            <a:spLocks noGrp="1"/>
          </p:cNvSpPr>
          <p:nvPr>
            <p:ph type="sldNum" sz="quarter" idx="12"/>
          </p:nvPr>
        </p:nvSpPr>
        <p:spPr/>
        <p:txBody>
          <a:bodyPr/>
          <a:lstStyle/>
          <a:p>
            <a:pPr>
              <a:defRPr/>
            </a:pPr>
            <a:fld id="{72675217-0151-4B4A-AA52-A5185C8D1056}" type="slidenum">
              <a:rPr lang="ar-SA"/>
              <a:pPr>
                <a:defRPr/>
              </a:pPr>
              <a:t>19</a:t>
            </a:fld>
            <a:endParaRPr lang="en-US"/>
          </a:p>
        </p:txBody>
      </p:sp>
      <p:sp>
        <p:nvSpPr>
          <p:cNvPr id="6" name="Text Box 4">
            <a:extLst>
              <a:ext uri="{FF2B5EF4-FFF2-40B4-BE49-F238E27FC236}">
                <a16:creationId xmlns:a16="http://schemas.microsoft.com/office/drawing/2014/main" id="{DA3B4B51-693E-4DE6-9CD2-CFAB6F08ACF8}"/>
              </a:ext>
            </a:extLst>
          </p:cNvPr>
          <p:cNvSpPr txBox="1">
            <a:spLocks noChangeArrowheads="1"/>
          </p:cNvSpPr>
          <p:nvPr/>
        </p:nvSpPr>
        <p:spPr bwMode="auto">
          <a:xfrm>
            <a:off x="914400" y="305095"/>
            <a:ext cx="7162800" cy="523220"/>
          </a:xfrm>
          <a:prstGeom prst="rect">
            <a:avLst/>
          </a:prstGeom>
          <a:noFill/>
          <a:ln w="28575">
            <a:solidFill>
              <a:srgbClr val="800000"/>
            </a:solidFill>
            <a:miter lim="800000"/>
            <a:headEnd/>
            <a:tailEnd/>
          </a:ln>
        </p:spPr>
        <p:txBody>
          <a:bodyPr wrap="square">
            <a:spAutoFit/>
          </a:bodyPr>
          <a:lstStyle/>
          <a:p>
            <a:pPr algn="ctr" rtl="0">
              <a:spcBef>
                <a:spcPct val="50000"/>
              </a:spcBef>
            </a:pPr>
            <a:r>
              <a:rPr lang="en-US" sz="2800" dirty="0">
                <a:latin typeface="Arial" charset="0"/>
              </a:rPr>
              <a:t>Shannon Limit for Information Capacity</a:t>
            </a:r>
          </a:p>
        </p:txBody>
      </p:sp>
      <p:sp>
        <p:nvSpPr>
          <p:cNvPr id="8" name="Text Box 9">
            <a:extLst>
              <a:ext uri="{FF2B5EF4-FFF2-40B4-BE49-F238E27FC236}">
                <a16:creationId xmlns:a16="http://schemas.microsoft.com/office/drawing/2014/main" id="{CBC91D41-CC3C-481E-BFDD-37608450B2A1}"/>
              </a:ext>
            </a:extLst>
          </p:cNvPr>
          <p:cNvSpPr txBox="1">
            <a:spLocks noChangeArrowheads="1"/>
          </p:cNvSpPr>
          <p:nvPr/>
        </p:nvSpPr>
        <p:spPr bwMode="auto">
          <a:xfrm>
            <a:off x="219075" y="990600"/>
            <a:ext cx="8856984" cy="2970044"/>
          </a:xfrm>
          <a:prstGeom prst="rect">
            <a:avLst/>
          </a:prstGeom>
          <a:noFill/>
          <a:ln w="9525">
            <a:noFill/>
            <a:miter lim="800000"/>
            <a:headEnd/>
            <a:tailEnd/>
          </a:ln>
        </p:spPr>
        <p:txBody>
          <a:bodyPr wrap="square">
            <a:spAutoFit/>
          </a:bodyPr>
          <a:lstStyle/>
          <a:p>
            <a:pPr rtl="0">
              <a:spcBef>
                <a:spcPct val="50000"/>
              </a:spcBef>
            </a:pPr>
            <a:r>
              <a:rPr lang="en-US" sz="2200" b="1" dirty="0">
                <a:solidFill>
                  <a:srgbClr val="FF3300"/>
                </a:solidFill>
                <a:latin typeface="Arial" charset="0"/>
              </a:rPr>
              <a:t>Example : </a:t>
            </a:r>
            <a:r>
              <a:rPr lang="en-US" sz="2200" dirty="0">
                <a:latin typeface="Arial" charset="0"/>
              </a:rPr>
              <a:t>Consider a standard voice-band communication channel with SNR of 1000 (30 dB) and a bandwidth of 2.7 kHz . Find the channel capacity.</a:t>
            </a:r>
          </a:p>
          <a:p>
            <a:pPr rtl="0">
              <a:spcBef>
                <a:spcPct val="50000"/>
              </a:spcBef>
            </a:pPr>
            <a:r>
              <a:rPr lang="en-US" sz="2200" b="1" dirty="0">
                <a:solidFill>
                  <a:srgbClr val="008000"/>
                </a:solidFill>
                <a:latin typeface="Arial" charset="0"/>
              </a:rPr>
              <a:t>Solution :</a:t>
            </a:r>
          </a:p>
          <a:p>
            <a:pPr rtl="0">
              <a:spcBef>
                <a:spcPct val="50000"/>
              </a:spcBef>
            </a:pPr>
            <a:r>
              <a:rPr lang="en-US" sz="2200" dirty="0">
                <a:latin typeface="Arial" charset="0"/>
              </a:rPr>
              <a:t>C=B log (1+SNR)=(2. 7K) log (1+1000)</a:t>
            </a:r>
            <a:r>
              <a:rPr lang="en-US" sz="2200" dirty="0">
                <a:latin typeface="Arial" charset="0"/>
                <a:sym typeface="Wingdings" panose="05000000000000000000" pitchFamily="2" charset="2"/>
              </a:rPr>
              <a:t> </a:t>
            </a:r>
            <a:r>
              <a:rPr lang="en-US" sz="2200" dirty="0">
                <a:latin typeface="Arial" charset="0"/>
              </a:rPr>
              <a:t>C= 26.9 kbps </a:t>
            </a:r>
          </a:p>
          <a:p>
            <a:pPr rtl="0">
              <a:spcBef>
                <a:spcPct val="50000"/>
              </a:spcBef>
            </a:pPr>
            <a:r>
              <a:rPr lang="en-US" sz="2200" dirty="0">
                <a:latin typeface="Arial" charset="0"/>
              </a:rPr>
              <a:t>The 2.7kHz bandwidth will carry 26.9 kbps. </a:t>
            </a:r>
            <a:r>
              <a:rPr lang="en-US" sz="2200" b="1" dirty="0">
                <a:latin typeface="Times New Roman" panose="02020603050405020304" pitchFamily="18" charset="0"/>
                <a:cs typeface="Times New Roman" panose="02020603050405020304" pitchFamily="18" charset="0"/>
              </a:rPr>
              <a:t>(this can not be done with a binary system. Hence, M-</a:t>
            </a:r>
            <a:r>
              <a:rPr lang="en-US" sz="2200" b="1" dirty="0" err="1">
                <a:latin typeface="Times New Roman" panose="02020603050405020304" pitchFamily="18" charset="0"/>
                <a:cs typeface="Times New Roman" panose="02020603050405020304" pitchFamily="18" charset="0"/>
              </a:rPr>
              <a:t>ary</a:t>
            </a:r>
            <a:r>
              <a:rPr lang="en-US" sz="2200" b="1" dirty="0">
                <a:latin typeface="Times New Roman" panose="02020603050405020304" pitchFamily="18" charset="0"/>
                <a:cs typeface="Times New Roman" panose="02020603050405020304" pitchFamily="18" charset="0"/>
              </a:rPr>
              <a:t> is needed )</a:t>
            </a:r>
          </a:p>
        </p:txBody>
      </p:sp>
    </p:spTree>
    <p:extLst>
      <p:ext uri="{BB962C8B-B14F-4D97-AF65-F5344CB8AC3E}">
        <p14:creationId xmlns:p14="http://schemas.microsoft.com/office/powerpoint/2010/main" val="334323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a:extLst>
              <a:ext uri="{FF2B5EF4-FFF2-40B4-BE49-F238E27FC236}">
                <a16:creationId xmlns:a16="http://schemas.microsoft.com/office/drawing/2014/main" id="{69AF3932-29B6-46D1-845D-775D62C07266}"/>
              </a:ext>
            </a:extLst>
          </p:cNvPr>
          <p:cNvSpPr>
            <a:spLocks noGrp="1" noChangeArrowheads="1"/>
          </p:cNvSpPr>
          <p:nvPr>
            <p:ph type="sldNum" sz="quarter" idx="12"/>
          </p:nvPr>
        </p:nvSpPr>
        <p:spPr>
          <a:xfrm>
            <a:off x="6553200" y="6553200"/>
            <a:ext cx="1905000" cy="1524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sz="1200"/>
          </a:p>
        </p:txBody>
      </p:sp>
      <p:sp>
        <p:nvSpPr>
          <p:cNvPr id="33795" name="Rectangle 2">
            <a:extLst>
              <a:ext uri="{FF2B5EF4-FFF2-40B4-BE49-F238E27FC236}">
                <a16:creationId xmlns:a16="http://schemas.microsoft.com/office/drawing/2014/main" id="{38EE3BDD-B3EB-41EA-AAD7-44D5BD51969F}"/>
              </a:ext>
            </a:extLst>
          </p:cNvPr>
          <p:cNvSpPr>
            <a:spLocks noGrp="1" noChangeArrowheads="1"/>
          </p:cNvSpPr>
          <p:nvPr>
            <p:ph type="title"/>
          </p:nvPr>
        </p:nvSpPr>
        <p:spPr>
          <a:xfrm>
            <a:off x="533400" y="0"/>
            <a:ext cx="8229600" cy="838200"/>
          </a:xfrm>
        </p:spPr>
        <p:txBody>
          <a:bodyPr/>
          <a:lstStyle/>
          <a:p>
            <a:r>
              <a:rPr lang="en-US" altLang="en-US" sz="3000">
                <a:solidFill>
                  <a:srgbClr val="CC3300"/>
                </a:solidFill>
                <a:cs typeface="Tahoma" panose="020B0604030504040204" pitchFamily="34" charset="0"/>
              </a:rPr>
              <a:t>What makes a Communication System GOOD</a:t>
            </a:r>
          </a:p>
        </p:txBody>
      </p:sp>
      <p:sp>
        <p:nvSpPr>
          <p:cNvPr id="33796" name="Rectangle 4">
            <a:extLst>
              <a:ext uri="{FF2B5EF4-FFF2-40B4-BE49-F238E27FC236}">
                <a16:creationId xmlns:a16="http://schemas.microsoft.com/office/drawing/2014/main" id="{3FC72896-8110-415D-8069-A5AEB8E6767D}"/>
              </a:ext>
            </a:extLst>
          </p:cNvPr>
          <p:cNvSpPr>
            <a:spLocks noGrp="1" noChangeArrowheads="1"/>
          </p:cNvSpPr>
          <p:nvPr>
            <p:ph type="body" idx="1"/>
          </p:nvPr>
        </p:nvSpPr>
        <p:spPr>
          <a:xfrm>
            <a:off x="533400" y="990600"/>
            <a:ext cx="8305800" cy="5410200"/>
          </a:xfrm>
          <a:noFill/>
        </p:spPr>
        <p:txBody>
          <a:bodyPr/>
          <a:lstStyle/>
          <a:p>
            <a:pPr marL="0" indent="0" algn="l" rtl="0">
              <a:lnSpc>
                <a:spcPct val="80000"/>
              </a:lnSpc>
              <a:buClr>
                <a:srgbClr val="0000FF"/>
              </a:buClr>
              <a:buNone/>
            </a:pPr>
            <a:r>
              <a:rPr lang="en-US" altLang="en-US" sz="2400" dirty="0">
                <a:latin typeface="Comic Sans MS" panose="030F0702030302020204" pitchFamily="66" charset="0"/>
              </a:rPr>
              <a:t>We can measure the</a:t>
            </a:r>
            <a:r>
              <a:rPr lang="en-US" altLang="en-US" sz="2400" dirty="0">
                <a:solidFill>
                  <a:srgbClr val="CC3300"/>
                </a:solidFill>
                <a:latin typeface="Comic Sans MS" panose="030F0702030302020204" pitchFamily="66" charset="0"/>
              </a:rPr>
              <a:t> </a:t>
            </a:r>
            <a:r>
              <a:rPr lang="en-US" altLang="en-US" sz="2400" dirty="0">
                <a:solidFill>
                  <a:srgbClr val="0000FF"/>
                </a:solidFill>
                <a:latin typeface="Comic Sans MS" panose="030F0702030302020204" pitchFamily="66" charset="0"/>
              </a:rPr>
              <a:t>“GOODNESS”</a:t>
            </a:r>
            <a:r>
              <a:rPr lang="en-US" altLang="en-US" sz="2400" dirty="0">
                <a:solidFill>
                  <a:srgbClr val="CC3300"/>
                </a:solidFill>
                <a:latin typeface="Comic Sans MS" panose="030F0702030302020204" pitchFamily="66" charset="0"/>
              </a:rPr>
              <a:t> </a:t>
            </a:r>
            <a:r>
              <a:rPr lang="en-US" altLang="en-US" sz="2400" dirty="0">
                <a:latin typeface="Comic Sans MS" panose="030F0702030302020204" pitchFamily="66" charset="0"/>
              </a:rPr>
              <a:t>of a communication system in many ways:</a:t>
            </a:r>
          </a:p>
          <a:p>
            <a:pPr marL="609600" indent="-609600" algn="l" rtl="0">
              <a:lnSpc>
                <a:spcPct val="80000"/>
              </a:lnSpc>
              <a:buClr>
                <a:srgbClr val="0000FF"/>
              </a:buClr>
              <a:buFont typeface="Wingdings" panose="05000000000000000000" pitchFamily="2" charset="2"/>
              <a:buNone/>
            </a:pPr>
            <a:r>
              <a:rPr lang="en-US" altLang="en-US" sz="2400" dirty="0">
                <a:latin typeface="Comic Sans MS" panose="030F0702030302020204" pitchFamily="66" charset="0"/>
              </a:rPr>
              <a:t> </a:t>
            </a:r>
          </a:p>
          <a:p>
            <a:pPr marL="990600" lvl="1" indent="-533400" algn="l" rtl="0">
              <a:lnSpc>
                <a:spcPct val="80000"/>
              </a:lnSpc>
              <a:buClr>
                <a:srgbClr val="0000FF"/>
              </a:buClr>
              <a:buFont typeface="Wingdings" panose="05000000000000000000" pitchFamily="2" charset="2"/>
              <a:buChar char="§"/>
            </a:pPr>
            <a:r>
              <a:rPr lang="en-US" altLang="en-US" sz="2000" dirty="0">
                <a:latin typeface="Comic Sans MS" panose="030F0702030302020204" pitchFamily="66" charset="0"/>
              </a:rPr>
              <a:t>How close is the estimate         to the original signal </a:t>
            </a:r>
            <a:r>
              <a:rPr lang="en-US" altLang="en-US" sz="2000" i="1" dirty="0">
                <a:latin typeface="Comic Sans MS" panose="030F0702030302020204" pitchFamily="66" charset="0"/>
              </a:rPr>
              <a:t>m</a:t>
            </a:r>
            <a:r>
              <a:rPr lang="en-US" altLang="en-US" sz="2000" dirty="0">
                <a:latin typeface="Comic Sans MS" panose="030F0702030302020204" pitchFamily="66" charset="0"/>
              </a:rPr>
              <a:t>(</a:t>
            </a:r>
            <a:r>
              <a:rPr lang="en-US" altLang="en-US" sz="2000" i="1" dirty="0">
                <a:latin typeface="Comic Sans MS" panose="030F0702030302020204" pitchFamily="66" charset="0"/>
              </a:rPr>
              <a:t>t</a:t>
            </a:r>
            <a:r>
              <a:rPr lang="en-US" altLang="en-US" sz="2000" dirty="0">
                <a:latin typeface="Comic Sans MS" panose="030F0702030302020204" pitchFamily="66" charset="0"/>
              </a:rPr>
              <a:t>)  </a:t>
            </a:r>
          </a:p>
          <a:p>
            <a:pPr marL="1371600" lvl="2" indent="-457200" algn="l" rtl="0">
              <a:lnSpc>
                <a:spcPct val="80000"/>
              </a:lnSpc>
              <a:buClr>
                <a:srgbClr val="0000FF"/>
              </a:buClr>
            </a:pPr>
            <a:r>
              <a:rPr lang="en-US" altLang="en-US" sz="1800" dirty="0">
                <a:latin typeface="Comic Sans MS" panose="030F0702030302020204" pitchFamily="66" charset="0"/>
              </a:rPr>
              <a:t>Better estimate = higher quality transmission</a:t>
            </a:r>
          </a:p>
          <a:p>
            <a:pPr marL="1371600" lvl="2" indent="-457200" algn="l" rtl="0">
              <a:lnSpc>
                <a:spcPct val="80000"/>
              </a:lnSpc>
              <a:buClr>
                <a:srgbClr val="0000FF"/>
              </a:buClr>
            </a:pPr>
            <a:r>
              <a:rPr lang="en-US" altLang="en-US" sz="1800" dirty="0">
                <a:latin typeface="Comic Sans MS" panose="030F0702030302020204" pitchFamily="66" charset="0"/>
              </a:rPr>
              <a:t>Signal to Noise Ratio (SNR) for analog m(t)</a:t>
            </a:r>
          </a:p>
          <a:p>
            <a:pPr marL="1371600" lvl="2" indent="-457200" algn="l" rtl="0">
              <a:lnSpc>
                <a:spcPct val="80000"/>
              </a:lnSpc>
              <a:buClr>
                <a:srgbClr val="0000FF"/>
              </a:buClr>
            </a:pPr>
            <a:r>
              <a:rPr lang="en-US" altLang="en-US" sz="1800" dirty="0">
                <a:latin typeface="Comic Sans MS" panose="030F0702030302020204" pitchFamily="66" charset="0"/>
              </a:rPr>
              <a:t>Bit Error Rate (BER) for digital m(t)</a:t>
            </a:r>
          </a:p>
          <a:p>
            <a:pPr marL="1371600" lvl="2" indent="-457200" algn="l" rtl="0">
              <a:lnSpc>
                <a:spcPct val="80000"/>
              </a:lnSpc>
              <a:buClr>
                <a:srgbClr val="0000FF"/>
              </a:buClr>
            </a:pPr>
            <a:endParaRPr lang="en-US" altLang="en-US" sz="1800" dirty="0">
              <a:latin typeface="Comic Sans MS" panose="030F0702030302020204" pitchFamily="66" charset="0"/>
            </a:endParaRPr>
          </a:p>
          <a:p>
            <a:pPr marL="990600" lvl="1" indent="-533400" algn="l" rtl="0">
              <a:lnSpc>
                <a:spcPct val="80000"/>
              </a:lnSpc>
              <a:buClr>
                <a:srgbClr val="0000FF"/>
              </a:buClr>
              <a:buFont typeface="Wingdings" panose="05000000000000000000" pitchFamily="2" charset="2"/>
              <a:buChar char="§"/>
            </a:pPr>
            <a:r>
              <a:rPr lang="en-US" altLang="en-US" sz="2000" dirty="0">
                <a:latin typeface="Comic Sans MS" panose="030F0702030302020204" pitchFamily="66" charset="0"/>
              </a:rPr>
              <a:t>How much power is required to transmit s(t)?</a:t>
            </a:r>
          </a:p>
          <a:p>
            <a:pPr marL="1371600" lvl="2" indent="-457200" algn="l" rtl="0">
              <a:lnSpc>
                <a:spcPct val="80000"/>
              </a:lnSpc>
              <a:buClr>
                <a:srgbClr val="0000FF"/>
              </a:buClr>
            </a:pPr>
            <a:r>
              <a:rPr lang="en-US" altLang="en-US" sz="1800" dirty="0">
                <a:latin typeface="Comic Sans MS" panose="030F0702030302020204" pitchFamily="66" charset="0"/>
              </a:rPr>
              <a:t>Lower power = longer battery life, less interference</a:t>
            </a:r>
          </a:p>
          <a:p>
            <a:pPr marL="1371600" lvl="2" indent="-457200" algn="l" rtl="0">
              <a:lnSpc>
                <a:spcPct val="80000"/>
              </a:lnSpc>
              <a:buClr>
                <a:srgbClr val="0000FF"/>
              </a:buClr>
            </a:pPr>
            <a:endParaRPr lang="en-US" altLang="en-US" sz="1800" dirty="0">
              <a:latin typeface="Comic Sans MS" panose="030F0702030302020204" pitchFamily="66" charset="0"/>
            </a:endParaRPr>
          </a:p>
          <a:p>
            <a:pPr marL="990600" lvl="1" indent="-533400" algn="l" rtl="0">
              <a:lnSpc>
                <a:spcPct val="80000"/>
              </a:lnSpc>
              <a:buClr>
                <a:srgbClr val="0000FF"/>
              </a:buClr>
              <a:buFont typeface="Wingdings" panose="05000000000000000000" pitchFamily="2" charset="2"/>
              <a:buChar char="§"/>
            </a:pPr>
            <a:r>
              <a:rPr lang="en-US" altLang="en-US" sz="2000" dirty="0">
                <a:latin typeface="Comic Sans MS" panose="030F0702030302020204" pitchFamily="66" charset="0"/>
              </a:rPr>
              <a:t>How much bandwidth </a:t>
            </a:r>
            <a:r>
              <a:rPr lang="en-US" altLang="en-US" sz="2000" i="1" dirty="0">
                <a:latin typeface="Comic Sans MS" panose="030F0702030302020204" pitchFamily="66" charset="0"/>
              </a:rPr>
              <a:t>B</a:t>
            </a:r>
            <a:r>
              <a:rPr lang="en-US" altLang="en-US" sz="2000" dirty="0">
                <a:latin typeface="Comic Sans MS" panose="030F0702030302020204" pitchFamily="66" charset="0"/>
              </a:rPr>
              <a:t> is required to transmit s(t)?</a:t>
            </a:r>
          </a:p>
          <a:p>
            <a:pPr marL="1371600" lvl="2" indent="-457200" algn="l" rtl="0">
              <a:lnSpc>
                <a:spcPct val="80000"/>
              </a:lnSpc>
              <a:buClr>
                <a:srgbClr val="0000FF"/>
              </a:buClr>
            </a:pPr>
            <a:r>
              <a:rPr lang="en-US" altLang="en-US" sz="1800" dirty="0">
                <a:latin typeface="Comic Sans MS" panose="030F0702030302020204" pitchFamily="66" charset="0"/>
              </a:rPr>
              <a:t>Less </a:t>
            </a:r>
            <a:r>
              <a:rPr lang="en-US" altLang="en-US" sz="1800" b="1" i="1" dirty="0">
                <a:latin typeface="Comic Sans MS" panose="030F0702030302020204" pitchFamily="66" charset="0"/>
              </a:rPr>
              <a:t>B</a:t>
            </a:r>
            <a:r>
              <a:rPr lang="en-US" altLang="en-US" sz="1800" dirty="0">
                <a:latin typeface="Comic Sans MS" panose="030F0702030302020204" pitchFamily="66" charset="0"/>
              </a:rPr>
              <a:t> means more users can share the channel</a:t>
            </a:r>
          </a:p>
          <a:p>
            <a:pPr marL="1371600" lvl="2" indent="-457200" algn="l" rtl="0">
              <a:lnSpc>
                <a:spcPct val="80000"/>
              </a:lnSpc>
              <a:buClr>
                <a:srgbClr val="0000FF"/>
              </a:buClr>
            </a:pPr>
            <a:r>
              <a:rPr lang="en-US" altLang="en-US" sz="1800" dirty="0">
                <a:latin typeface="Comic Sans MS" panose="030F0702030302020204" pitchFamily="66" charset="0"/>
              </a:rPr>
              <a:t>Exception: Spread Spectrum -- users use same B.</a:t>
            </a:r>
          </a:p>
          <a:p>
            <a:pPr marL="1371600" lvl="2" indent="-457200" algn="l" rtl="0">
              <a:lnSpc>
                <a:spcPct val="80000"/>
              </a:lnSpc>
              <a:buClr>
                <a:srgbClr val="0000FF"/>
              </a:buClr>
            </a:pPr>
            <a:endParaRPr lang="en-US" altLang="en-US" sz="1800" dirty="0">
              <a:latin typeface="Comic Sans MS" panose="030F0702030302020204" pitchFamily="66" charset="0"/>
            </a:endParaRPr>
          </a:p>
          <a:p>
            <a:pPr marL="990600" lvl="1" indent="-533400" algn="l" rtl="0">
              <a:lnSpc>
                <a:spcPct val="80000"/>
              </a:lnSpc>
              <a:buClr>
                <a:srgbClr val="0000FF"/>
              </a:buClr>
              <a:buFont typeface="Wingdings" panose="05000000000000000000" pitchFamily="2" charset="2"/>
              <a:buChar char="§"/>
            </a:pPr>
            <a:r>
              <a:rPr lang="en-US" altLang="en-US" sz="2000" dirty="0">
                <a:latin typeface="Comic Sans MS" panose="030F0702030302020204" pitchFamily="66" charset="0"/>
              </a:rPr>
              <a:t>How much information is transmitted?</a:t>
            </a:r>
          </a:p>
          <a:p>
            <a:pPr marL="1371600" lvl="2" indent="-457200" algn="l" rtl="0">
              <a:lnSpc>
                <a:spcPct val="80000"/>
              </a:lnSpc>
              <a:buClr>
                <a:srgbClr val="0000FF"/>
              </a:buClr>
            </a:pPr>
            <a:r>
              <a:rPr lang="en-US" altLang="en-US" sz="1800" dirty="0">
                <a:latin typeface="Comic Sans MS" panose="030F0702030302020204" pitchFamily="66" charset="0"/>
              </a:rPr>
              <a:t>In analog systems information is related to </a:t>
            </a:r>
            <a:r>
              <a:rPr lang="en-US" altLang="en-US" sz="1800" b="1" i="1" dirty="0">
                <a:latin typeface="Comic Sans MS" panose="030F0702030302020204" pitchFamily="66" charset="0"/>
              </a:rPr>
              <a:t>B</a:t>
            </a:r>
            <a:r>
              <a:rPr lang="en-US" altLang="en-US" sz="1800" dirty="0">
                <a:latin typeface="Comic Sans MS" panose="030F0702030302020204" pitchFamily="66" charset="0"/>
              </a:rPr>
              <a:t> of m(t).</a:t>
            </a:r>
          </a:p>
          <a:p>
            <a:pPr marL="1371600" lvl="2" indent="-457200" algn="l" rtl="0">
              <a:lnSpc>
                <a:spcPct val="80000"/>
              </a:lnSpc>
              <a:buClr>
                <a:srgbClr val="0000FF"/>
              </a:buClr>
            </a:pPr>
            <a:r>
              <a:rPr lang="en-US" altLang="en-US" sz="1800" dirty="0">
                <a:latin typeface="Comic Sans MS" panose="030F0702030302020204" pitchFamily="66" charset="0"/>
              </a:rPr>
              <a:t>In digital systems information is expressed in bits/sec</a:t>
            </a:r>
            <a:r>
              <a:rPr lang="en-US" altLang="en-US" sz="1800" dirty="0"/>
              <a:t>.</a:t>
            </a:r>
            <a:endParaRPr lang="en-US" altLang="en-US" sz="1800" b="1" dirty="0"/>
          </a:p>
          <a:p>
            <a:pPr marL="0" indent="0" algn="l" rtl="0">
              <a:lnSpc>
                <a:spcPct val="80000"/>
              </a:lnSpc>
              <a:buNone/>
            </a:pPr>
            <a:endParaRPr lang="en-US" altLang="en-US" sz="2400" dirty="0"/>
          </a:p>
        </p:txBody>
      </p:sp>
      <p:pic>
        <p:nvPicPr>
          <p:cNvPr id="33797" name="Picture 7">
            <a:extLst>
              <a:ext uri="{FF2B5EF4-FFF2-40B4-BE49-F238E27FC236}">
                <a16:creationId xmlns:a16="http://schemas.microsoft.com/office/drawing/2014/main" id="{9B8F0D00-2B38-4748-B5D3-46C8C945D8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81200"/>
            <a:ext cx="4572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ext Box 4"/>
          <p:cNvSpPr txBox="1">
            <a:spLocks noChangeArrowheads="1"/>
          </p:cNvSpPr>
          <p:nvPr/>
        </p:nvSpPr>
        <p:spPr bwMode="auto">
          <a:xfrm>
            <a:off x="6099334" y="142439"/>
            <a:ext cx="2881313" cy="369332"/>
          </a:xfrm>
          <a:prstGeom prst="rect">
            <a:avLst/>
          </a:prstGeom>
          <a:noFill/>
          <a:ln w="28575">
            <a:solidFill>
              <a:srgbClr val="000099"/>
            </a:solidFill>
            <a:miter lim="800000"/>
            <a:headEnd/>
            <a:tailEnd/>
          </a:ln>
        </p:spPr>
        <p:txBody>
          <a:bodyPr>
            <a:spAutoFit/>
          </a:bodyPr>
          <a:lstStyle/>
          <a:p>
            <a:pPr algn="ctr">
              <a:spcBef>
                <a:spcPct val="50000"/>
              </a:spcBef>
            </a:pPr>
            <a:r>
              <a:rPr lang="en-US" sz="1800" b="1" dirty="0">
                <a:solidFill>
                  <a:srgbClr val="0066FF"/>
                </a:solidFill>
                <a:latin typeface="Castellar" pitchFamily="18" charset="0"/>
                <a:cs typeface="Times New Roman" pitchFamily="18" charset="0"/>
              </a:rPr>
              <a:t>M- ARY Encoding </a:t>
            </a:r>
          </a:p>
        </p:txBody>
      </p:sp>
      <p:sp>
        <p:nvSpPr>
          <p:cNvPr id="26627" name="Text Box 5"/>
          <p:cNvSpPr txBox="1">
            <a:spLocks noChangeArrowheads="1"/>
          </p:cNvSpPr>
          <p:nvPr/>
        </p:nvSpPr>
        <p:spPr bwMode="auto">
          <a:xfrm>
            <a:off x="187519" y="1341438"/>
            <a:ext cx="8821822" cy="2708434"/>
          </a:xfrm>
          <a:prstGeom prst="rect">
            <a:avLst/>
          </a:prstGeom>
          <a:noFill/>
          <a:ln w="9525">
            <a:noFill/>
            <a:miter lim="800000"/>
            <a:headEnd/>
            <a:tailEnd/>
          </a:ln>
        </p:spPr>
        <p:txBody>
          <a:bodyPr wrap="square">
            <a:spAutoFit/>
          </a:bodyPr>
          <a:lstStyle/>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Binary FSK &amp; binary PSK are binary systems (only two possible output 0, 1).</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BFSK &amp; BPSK are M-</a:t>
            </a:r>
            <a:r>
              <a:rPr lang="en-US" sz="2000" dirty="0" err="1">
                <a:latin typeface="Tahoma" panose="020B0604030504040204" pitchFamily="34" charset="0"/>
                <a:ea typeface="Tahoma" panose="020B0604030504040204" pitchFamily="34" charset="0"/>
                <a:cs typeface="Tahoma" panose="020B0604030504040204" pitchFamily="34" charset="0"/>
              </a:rPr>
              <a:t>ary</a:t>
            </a:r>
            <a:r>
              <a:rPr lang="en-US" sz="2000" dirty="0">
                <a:latin typeface="Tahoma" panose="020B0604030504040204" pitchFamily="34" charset="0"/>
                <a:ea typeface="Tahoma" panose="020B0604030504040204" pitchFamily="34" charset="0"/>
                <a:cs typeface="Tahoma" panose="020B0604030504040204" pitchFamily="34" charset="0"/>
              </a:rPr>
              <a:t> systems with M=2 .</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it is better to encode at a level higher than binary ( M&gt;2 ).</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N = log M      N: #of bits needed per symbol </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M: # of output possible conditions with N bits</a:t>
            </a:r>
          </a:p>
          <a:p>
            <a:pPr>
              <a:spcBef>
                <a:spcPct val="50000"/>
              </a:spcBef>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26630" name="Text Box 8"/>
          <p:cNvSpPr txBox="1">
            <a:spLocks noChangeArrowheads="1"/>
          </p:cNvSpPr>
          <p:nvPr/>
        </p:nvSpPr>
        <p:spPr bwMode="auto">
          <a:xfrm>
            <a:off x="1501775" y="3074988"/>
            <a:ext cx="379412" cy="274637"/>
          </a:xfrm>
          <a:prstGeom prst="rect">
            <a:avLst/>
          </a:prstGeom>
          <a:noFill/>
          <a:ln w="9525">
            <a:noFill/>
            <a:miter lim="800000"/>
            <a:headEnd/>
            <a:tailEnd/>
          </a:ln>
        </p:spPr>
        <p:txBody>
          <a:bodyPr>
            <a:spAutoFit/>
          </a:bodyPr>
          <a:lstStyle/>
          <a:p>
            <a:pPr>
              <a:spcBef>
                <a:spcPct val="50000"/>
              </a:spcBef>
            </a:pPr>
            <a:r>
              <a:rPr lang="en-US" sz="1200" b="1" dirty="0"/>
              <a:t>2</a:t>
            </a:r>
          </a:p>
        </p:txBody>
      </p:sp>
      <p:sp>
        <p:nvSpPr>
          <p:cNvPr id="26631" name="Rectangle 9"/>
          <p:cNvSpPr>
            <a:spLocks noChangeArrowheads="1"/>
          </p:cNvSpPr>
          <p:nvPr/>
        </p:nvSpPr>
        <p:spPr bwMode="auto">
          <a:xfrm>
            <a:off x="3419475" y="3860800"/>
            <a:ext cx="1439863" cy="431800"/>
          </a:xfrm>
          <a:prstGeom prst="rect">
            <a:avLst/>
          </a:prstGeom>
          <a:solidFill>
            <a:schemeClr val="accent1"/>
          </a:solidFill>
          <a:ln w="19050">
            <a:solidFill>
              <a:schemeClr val="tx1"/>
            </a:solidFill>
            <a:miter lim="800000"/>
            <a:headEnd/>
            <a:tailEnd/>
          </a:ln>
        </p:spPr>
        <p:txBody>
          <a:bodyPr wrap="none" anchor="ctr"/>
          <a:lstStyle/>
          <a:p>
            <a:endParaRPr lang="en-US"/>
          </a:p>
        </p:txBody>
      </p:sp>
      <p:sp>
        <p:nvSpPr>
          <p:cNvPr id="26632" name="Line 10"/>
          <p:cNvSpPr>
            <a:spLocks noChangeShapeType="1"/>
          </p:cNvSpPr>
          <p:nvPr/>
        </p:nvSpPr>
        <p:spPr bwMode="auto">
          <a:xfrm>
            <a:off x="2700338" y="4076700"/>
            <a:ext cx="719137" cy="0"/>
          </a:xfrm>
          <a:prstGeom prst="line">
            <a:avLst/>
          </a:prstGeom>
          <a:noFill/>
          <a:ln w="19050">
            <a:solidFill>
              <a:schemeClr val="tx1"/>
            </a:solidFill>
            <a:round/>
            <a:headEnd/>
            <a:tailEnd type="triangle" w="med" len="med"/>
          </a:ln>
        </p:spPr>
        <p:txBody>
          <a:bodyPr/>
          <a:lstStyle/>
          <a:p>
            <a:endParaRPr lang="en-US"/>
          </a:p>
        </p:txBody>
      </p:sp>
      <p:sp>
        <p:nvSpPr>
          <p:cNvPr id="26633" name="Line 11"/>
          <p:cNvSpPr>
            <a:spLocks noChangeShapeType="1"/>
          </p:cNvSpPr>
          <p:nvPr/>
        </p:nvSpPr>
        <p:spPr bwMode="auto">
          <a:xfrm>
            <a:off x="4859338" y="4076700"/>
            <a:ext cx="720725" cy="0"/>
          </a:xfrm>
          <a:prstGeom prst="line">
            <a:avLst/>
          </a:prstGeom>
          <a:noFill/>
          <a:ln w="19050">
            <a:solidFill>
              <a:schemeClr val="tx1"/>
            </a:solidFill>
            <a:round/>
            <a:headEnd/>
            <a:tailEnd type="triangle" w="med" len="med"/>
          </a:ln>
        </p:spPr>
        <p:txBody>
          <a:bodyPr/>
          <a:lstStyle/>
          <a:p>
            <a:endParaRPr lang="en-US"/>
          </a:p>
        </p:txBody>
      </p:sp>
      <p:sp>
        <p:nvSpPr>
          <p:cNvPr id="26634" name="Text Box 12"/>
          <p:cNvSpPr txBox="1">
            <a:spLocks noChangeArrowheads="1"/>
          </p:cNvSpPr>
          <p:nvPr/>
        </p:nvSpPr>
        <p:spPr bwMode="auto">
          <a:xfrm>
            <a:off x="1835150" y="3860800"/>
            <a:ext cx="1008063"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rPr>
              <a:t>Input </a:t>
            </a:r>
          </a:p>
        </p:txBody>
      </p:sp>
      <p:sp>
        <p:nvSpPr>
          <p:cNvPr id="26635" name="Text Box 13"/>
          <p:cNvSpPr txBox="1">
            <a:spLocks noChangeArrowheads="1"/>
          </p:cNvSpPr>
          <p:nvPr/>
        </p:nvSpPr>
        <p:spPr bwMode="auto">
          <a:xfrm>
            <a:off x="5580063" y="3860800"/>
            <a:ext cx="1008062" cy="366713"/>
          </a:xfrm>
          <a:prstGeom prst="rect">
            <a:avLst/>
          </a:prstGeom>
          <a:noFill/>
          <a:ln w="9525">
            <a:noFill/>
            <a:miter lim="800000"/>
            <a:headEnd/>
            <a:tailEnd/>
          </a:ln>
        </p:spPr>
        <p:txBody>
          <a:bodyPr>
            <a:spAutoFit/>
          </a:bodyPr>
          <a:lstStyle/>
          <a:p>
            <a:pPr>
              <a:spcBef>
                <a:spcPct val="50000"/>
              </a:spcBef>
            </a:pPr>
            <a:r>
              <a:rPr lang="en-US" sz="1800" dirty="0">
                <a:solidFill>
                  <a:srgbClr val="FF3300"/>
                </a:solidFill>
              </a:rPr>
              <a:t>output </a:t>
            </a:r>
          </a:p>
        </p:txBody>
      </p:sp>
      <p:sp>
        <p:nvSpPr>
          <p:cNvPr id="26636" name="Text Box 14"/>
          <p:cNvSpPr txBox="1">
            <a:spLocks noChangeArrowheads="1"/>
          </p:cNvSpPr>
          <p:nvPr/>
        </p:nvSpPr>
        <p:spPr bwMode="auto">
          <a:xfrm>
            <a:off x="3348038" y="3860800"/>
            <a:ext cx="1800225" cy="366713"/>
          </a:xfrm>
          <a:prstGeom prst="rect">
            <a:avLst/>
          </a:prstGeom>
          <a:noFill/>
          <a:ln w="9525">
            <a:noFill/>
            <a:miter lim="800000"/>
            <a:headEnd/>
            <a:tailEnd/>
          </a:ln>
        </p:spPr>
        <p:txBody>
          <a:bodyPr>
            <a:spAutoFit/>
          </a:bodyPr>
          <a:lstStyle/>
          <a:p>
            <a:pPr>
              <a:spcBef>
                <a:spcPct val="50000"/>
              </a:spcBef>
            </a:pPr>
            <a:r>
              <a:rPr lang="en-US" sz="1800" dirty="0"/>
              <a:t>Modulation </a:t>
            </a:r>
          </a:p>
        </p:txBody>
      </p:sp>
      <p:sp>
        <p:nvSpPr>
          <p:cNvPr id="26637" name="Text Box 15"/>
          <p:cNvSpPr txBox="1">
            <a:spLocks noChangeArrowheads="1"/>
          </p:cNvSpPr>
          <p:nvPr/>
        </p:nvSpPr>
        <p:spPr bwMode="auto">
          <a:xfrm>
            <a:off x="395288" y="4480220"/>
            <a:ext cx="8280400" cy="1892826"/>
          </a:xfrm>
          <a:prstGeom prst="rect">
            <a:avLst/>
          </a:prstGeom>
          <a:noFill/>
          <a:ln w="9525">
            <a:noFill/>
            <a:miter lim="800000"/>
            <a:headEnd/>
            <a:tailEnd/>
          </a:ln>
        </p:spPr>
        <p:txBody>
          <a:bodyPr wrap="square">
            <a:spAutoFit/>
          </a:bodyPr>
          <a:lstStyle/>
          <a:p>
            <a:pPr rtl="0">
              <a:spcBef>
                <a:spcPct val="50000"/>
              </a:spcBef>
            </a:pPr>
            <a:r>
              <a:rPr lang="en-US" sz="1800" dirty="0">
                <a:latin typeface="Tahoma" panose="020B0604030504040204" pitchFamily="34" charset="0"/>
                <a:ea typeface="Tahoma" panose="020B0604030504040204" pitchFamily="34" charset="0"/>
                <a:cs typeface="Tahoma" panose="020B0604030504040204" pitchFamily="34" charset="0"/>
              </a:rPr>
              <a:t>If 2-bits were allowed to enter a modulator before the output were allowed to change ,</a:t>
            </a:r>
          </a:p>
          <a:p>
            <a:pPr rtl="0">
              <a:spcBef>
                <a:spcPct val="50000"/>
              </a:spcBef>
            </a:pPr>
            <a:r>
              <a:rPr lang="en-US" sz="1800" dirty="0">
                <a:latin typeface="Tahoma" panose="020B0604030504040204" pitchFamily="34" charset="0"/>
                <a:ea typeface="Tahoma" panose="020B0604030504040204" pitchFamily="34" charset="0"/>
                <a:cs typeface="Tahoma" panose="020B0604030504040204" pitchFamily="34" charset="0"/>
              </a:rPr>
              <a:t>2 = log M   &amp; M = 2  =4 </a:t>
            </a:r>
          </a:p>
          <a:p>
            <a:pPr rtl="0">
              <a:spcBef>
                <a:spcPct val="50000"/>
              </a:spcBef>
            </a:pPr>
            <a:endParaRPr lang="en-US" sz="1800" dirty="0">
              <a:latin typeface="Tahoma" panose="020B0604030504040204" pitchFamily="34" charset="0"/>
              <a:ea typeface="Tahoma" panose="020B0604030504040204" pitchFamily="34" charset="0"/>
              <a:cs typeface="Tahoma" panose="020B0604030504040204" pitchFamily="34" charset="0"/>
            </a:endParaRPr>
          </a:p>
          <a:p>
            <a:pPr rtl="0">
              <a:spcBef>
                <a:spcPct val="50000"/>
              </a:spcBef>
            </a:pPr>
            <a:r>
              <a:rPr lang="en-US" sz="1800" dirty="0">
                <a:latin typeface="Tahoma" panose="020B0604030504040204" pitchFamily="34" charset="0"/>
                <a:ea typeface="Tahoma" panose="020B0604030504040204" pitchFamily="34" charset="0"/>
                <a:cs typeface="Tahoma" panose="020B0604030504040204" pitchFamily="34" charset="0"/>
              </a:rPr>
              <a:t>2-bits </a:t>
            </a:r>
          </a:p>
        </p:txBody>
      </p:sp>
      <p:sp>
        <p:nvSpPr>
          <p:cNvPr id="26638" name="Text Box 16"/>
          <p:cNvSpPr txBox="1">
            <a:spLocks noChangeArrowheads="1"/>
          </p:cNvSpPr>
          <p:nvPr/>
        </p:nvSpPr>
        <p:spPr bwMode="auto">
          <a:xfrm>
            <a:off x="1144268" y="5416302"/>
            <a:ext cx="187645" cy="276999"/>
          </a:xfrm>
          <a:prstGeom prst="rect">
            <a:avLst/>
          </a:prstGeom>
          <a:noFill/>
          <a:ln w="9525">
            <a:noFill/>
            <a:miter lim="800000"/>
            <a:headEnd/>
            <a:tailEnd/>
          </a:ln>
        </p:spPr>
        <p:txBody>
          <a:bodyPr wrap="square">
            <a:spAutoFit/>
          </a:bodyPr>
          <a:lstStyle/>
          <a:p>
            <a:pPr>
              <a:spcBef>
                <a:spcPct val="50000"/>
              </a:spcBef>
            </a:pPr>
            <a:r>
              <a:rPr lang="en-US" sz="1200" b="1" dirty="0"/>
              <a:t>2</a:t>
            </a:r>
          </a:p>
        </p:txBody>
      </p:sp>
      <p:sp>
        <p:nvSpPr>
          <p:cNvPr id="26639" name="Text Box 17"/>
          <p:cNvSpPr txBox="1">
            <a:spLocks noChangeArrowheads="1"/>
          </p:cNvSpPr>
          <p:nvPr/>
        </p:nvSpPr>
        <p:spPr bwMode="auto">
          <a:xfrm>
            <a:off x="2442210" y="5047310"/>
            <a:ext cx="379413" cy="274637"/>
          </a:xfrm>
          <a:prstGeom prst="rect">
            <a:avLst/>
          </a:prstGeom>
          <a:noFill/>
          <a:ln w="9525">
            <a:noFill/>
            <a:miter lim="800000"/>
            <a:headEnd/>
            <a:tailEnd/>
          </a:ln>
        </p:spPr>
        <p:txBody>
          <a:bodyPr>
            <a:spAutoFit/>
          </a:bodyPr>
          <a:lstStyle/>
          <a:p>
            <a:pPr>
              <a:spcBef>
                <a:spcPct val="50000"/>
              </a:spcBef>
            </a:pPr>
            <a:r>
              <a:rPr lang="en-US" sz="1200" b="1" dirty="0"/>
              <a:t>2</a:t>
            </a:r>
          </a:p>
        </p:txBody>
      </p:sp>
      <p:sp>
        <p:nvSpPr>
          <p:cNvPr id="26640" name="Line 18"/>
          <p:cNvSpPr>
            <a:spLocks noChangeShapeType="1"/>
          </p:cNvSpPr>
          <p:nvPr/>
        </p:nvSpPr>
        <p:spPr bwMode="auto">
          <a:xfrm flipV="1">
            <a:off x="1331913" y="5805488"/>
            <a:ext cx="719137" cy="431800"/>
          </a:xfrm>
          <a:prstGeom prst="line">
            <a:avLst/>
          </a:prstGeom>
          <a:noFill/>
          <a:ln w="9525">
            <a:solidFill>
              <a:schemeClr val="tx1"/>
            </a:solidFill>
            <a:round/>
            <a:headEnd/>
            <a:tailEnd type="triangle" w="med" len="med"/>
          </a:ln>
        </p:spPr>
        <p:txBody>
          <a:bodyPr/>
          <a:lstStyle/>
          <a:p>
            <a:endParaRPr lang="en-US"/>
          </a:p>
        </p:txBody>
      </p:sp>
      <p:sp>
        <p:nvSpPr>
          <p:cNvPr id="26641" name="Line 19"/>
          <p:cNvSpPr>
            <a:spLocks noChangeShapeType="1"/>
          </p:cNvSpPr>
          <p:nvPr/>
        </p:nvSpPr>
        <p:spPr bwMode="auto">
          <a:xfrm flipV="1">
            <a:off x="1331913" y="6165850"/>
            <a:ext cx="863600" cy="71438"/>
          </a:xfrm>
          <a:prstGeom prst="line">
            <a:avLst/>
          </a:prstGeom>
          <a:noFill/>
          <a:ln w="9525">
            <a:solidFill>
              <a:schemeClr val="tx1"/>
            </a:solidFill>
            <a:round/>
            <a:headEnd/>
            <a:tailEnd type="triangle" w="med" len="med"/>
          </a:ln>
        </p:spPr>
        <p:txBody>
          <a:bodyPr/>
          <a:lstStyle/>
          <a:p>
            <a:endParaRPr lang="en-US"/>
          </a:p>
        </p:txBody>
      </p:sp>
      <p:sp>
        <p:nvSpPr>
          <p:cNvPr id="26642" name="Line 20"/>
          <p:cNvSpPr>
            <a:spLocks noChangeShapeType="1"/>
          </p:cNvSpPr>
          <p:nvPr/>
        </p:nvSpPr>
        <p:spPr bwMode="auto">
          <a:xfrm>
            <a:off x="1331913" y="6237288"/>
            <a:ext cx="863600" cy="215900"/>
          </a:xfrm>
          <a:prstGeom prst="line">
            <a:avLst/>
          </a:prstGeom>
          <a:noFill/>
          <a:ln w="9525">
            <a:solidFill>
              <a:schemeClr val="tx1"/>
            </a:solidFill>
            <a:round/>
            <a:headEnd/>
            <a:tailEnd type="triangle" w="med" len="med"/>
          </a:ln>
        </p:spPr>
        <p:txBody>
          <a:bodyPr/>
          <a:lstStyle/>
          <a:p>
            <a:endParaRPr lang="en-US"/>
          </a:p>
        </p:txBody>
      </p:sp>
      <p:sp>
        <p:nvSpPr>
          <p:cNvPr id="26643" name="Line 21"/>
          <p:cNvSpPr>
            <a:spLocks noChangeShapeType="1"/>
          </p:cNvSpPr>
          <p:nvPr/>
        </p:nvSpPr>
        <p:spPr bwMode="auto">
          <a:xfrm>
            <a:off x="1331913" y="6237288"/>
            <a:ext cx="792162" cy="504825"/>
          </a:xfrm>
          <a:prstGeom prst="line">
            <a:avLst/>
          </a:prstGeom>
          <a:noFill/>
          <a:ln w="9525">
            <a:solidFill>
              <a:schemeClr val="tx1"/>
            </a:solidFill>
            <a:round/>
            <a:headEnd/>
            <a:tailEnd type="triangle" w="med" len="med"/>
          </a:ln>
        </p:spPr>
        <p:txBody>
          <a:bodyPr/>
          <a:lstStyle/>
          <a:p>
            <a:endParaRPr lang="en-US"/>
          </a:p>
        </p:txBody>
      </p:sp>
      <p:sp>
        <p:nvSpPr>
          <p:cNvPr id="26644" name="Text Box 22"/>
          <p:cNvSpPr txBox="1">
            <a:spLocks noChangeArrowheads="1"/>
          </p:cNvSpPr>
          <p:nvPr/>
        </p:nvSpPr>
        <p:spPr bwMode="auto">
          <a:xfrm>
            <a:off x="2124075" y="5631740"/>
            <a:ext cx="358775" cy="1169551"/>
          </a:xfrm>
          <a:prstGeom prst="rect">
            <a:avLst/>
          </a:prstGeom>
          <a:noFill/>
          <a:ln w="9525">
            <a:noFill/>
            <a:miter lim="800000"/>
            <a:headEnd/>
            <a:tailEnd/>
          </a:ln>
        </p:spPr>
        <p:txBody>
          <a:bodyPr wrap="square">
            <a:spAutoFit/>
          </a:bodyPr>
          <a:lstStyle/>
          <a:p>
            <a:r>
              <a:rPr lang="en-US" b="1" dirty="0"/>
              <a:t>1</a:t>
            </a:r>
          </a:p>
          <a:p>
            <a:endParaRPr lang="en-US" b="1" dirty="0"/>
          </a:p>
          <a:p>
            <a:r>
              <a:rPr lang="en-US" b="1" dirty="0"/>
              <a:t>2</a:t>
            </a:r>
          </a:p>
          <a:p>
            <a:r>
              <a:rPr lang="en-US" b="1" dirty="0"/>
              <a:t>3</a:t>
            </a:r>
          </a:p>
          <a:p>
            <a:r>
              <a:rPr lang="en-US" b="1" dirty="0"/>
              <a:t>4</a:t>
            </a:r>
          </a:p>
        </p:txBody>
      </p:sp>
      <p:sp>
        <p:nvSpPr>
          <p:cNvPr id="26645" name="AutoShape 23"/>
          <p:cNvSpPr>
            <a:spLocks/>
          </p:cNvSpPr>
          <p:nvPr/>
        </p:nvSpPr>
        <p:spPr bwMode="auto">
          <a:xfrm>
            <a:off x="2555875" y="5661025"/>
            <a:ext cx="71438" cy="1196975"/>
          </a:xfrm>
          <a:prstGeom prst="rightBrace">
            <a:avLst>
              <a:gd name="adj1" fmla="val 139629"/>
              <a:gd name="adj2" fmla="val 50000"/>
            </a:avLst>
          </a:prstGeom>
          <a:noFill/>
          <a:ln w="28575">
            <a:solidFill>
              <a:schemeClr val="tx1"/>
            </a:solidFill>
            <a:round/>
            <a:headEnd/>
            <a:tailEnd/>
          </a:ln>
        </p:spPr>
        <p:txBody>
          <a:bodyPr wrap="none" anchor="ctr"/>
          <a:lstStyle/>
          <a:p>
            <a:endParaRPr lang="en-US"/>
          </a:p>
        </p:txBody>
      </p:sp>
      <p:sp>
        <p:nvSpPr>
          <p:cNvPr id="26646" name="Text Box 24"/>
          <p:cNvSpPr txBox="1">
            <a:spLocks noChangeArrowheads="1"/>
          </p:cNvSpPr>
          <p:nvPr/>
        </p:nvSpPr>
        <p:spPr bwMode="auto">
          <a:xfrm>
            <a:off x="2771775" y="5734050"/>
            <a:ext cx="2447925" cy="779463"/>
          </a:xfrm>
          <a:prstGeom prst="rect">
            <a:avLst/>
          </a:prstGeom>
          <a:noFill/>
          <a:ln w="9525">
            <a:noFill/>
            <a:miter lim="800000"/>
            <a:headEnd/>
            <a:tailEnd/>
          </a:ln>
        </p:spPr>
        <p:txBody>
          <a:bodyPr>
            <a:spAutoFit/>
          </a:bodyPr>
          <a:lstStyle/>
          <a:p>
            <a:pPr algn="ctr">
              <a:spcBef>
                <a:spcPct val="50000"/>
              </a:spcBef>
            </a:pPr>
            <a:r>
              <a:rPr lang="en-US" sz="1800" dirty="0"/>
              <a:t>4- different </a:t>
            </a:r>
          </a:p>
          <a:p>
            <a:pPr algn="ctr">
              <a:spcBef>
                <a:spcPct val="50000"/>
              </a:spcBef>
            </a:pPr>
            <a:r>
              <a:rPr lang="en-US" sz="1800" dirty="0"/>
              <a:t>Output conditions. </a:t>
            </a:r>
          </a:p>
        </p:txBody>
      </p:sp>
      <p:sp>
        <p:nvSpPr>
          <p:cNvPr id="26647" name="Text Box 25"/>
          <p:cNvSpPr txBox="1">
            <a:spLocks noChangeArrowheads="1"/>
          </p:cNvSpPr>
          <p:nvPr/>
        </p:nvSpPr>
        <p:spPr bwMode="auto">
          <a:xfrm>
            <a:off x="6445251" y="5260975"/>
            <a:ext cx="2564090" cy="1192213"/>
          </a:xfrm>
          <a:prstGeom prst="rect">
            <a:avLst/>
          </a:prstGeom>
          <a:noFill/>
          <a:ln w="9525">
            <a:noFill/>
            <a:miter lim="800000"/>
            <a:headEnd/>
            <a:tailEnd/>
          </a:ln>
        </p:spPr>
        <p:txBody>
          <a:bodyPr wrap="square">
            <a:spAutoFit/>
          </a:bodyPr>
          <a:lstStyle/>
          <a:p>
            <a:pPr>
              <a:spcBef>
                <a:spcPct val="50000"/>
              </a:spcBef>
            </a:pPr>
            <a:r>
              <a:rPr lang="en-US" sz="1800" dirty="0"/>
              <a:t>N=1        M=2 = 2 </a:t>
            </a:r>
          </a:p>
          <a:p>
            <a:pPr>
              <a:spcBef>
                <a:spcPct val="50000"/>
              </a:spcBef>
            </a:pPr>
            <a:r>
              <a:rPr lang="en-US" sz="1800" dirty="0"/>
              <a:t>N=2        M=2 = 4 </a:t>
            </a:r>
          </a:p>
          <a:p>
            <a:pPr>
              <a:spcBef>
                <a:spcPct val="50000"/>
              </a:spcBef>
            </a:pPr>
            <a:r>
              <a:rPr lang="en-US" sz="1800" dirty="0"/>
              <a:t>N=3        M=2 = 8</a:t>
            </a:r>
          </a:p>
        </p:txBody>
      </p:sp>
      <p:sp>
        <p:nvSpPr>
          <p:cNvPr id="26648" name="Text Box 26"/>
          <p:cNvSpPr txBox="1">
            <a:spLocks noChangeArrowheads="1"/>
          </p:cNvSpPr>
          <p:nvPr/>
        </p:nvSpPr>
        <p:spPr bwMode="auto">
          <a:xfrm>
            <a:off x="7866064" y="5971495"/>
            <a:ext cx="379412" cy="274638"/>
          </a:xfrm>
          <a:prstGeom prst="rect">
            <a:avLst/>
          </a:prstGeom>
          <a:noFill/>
          <a:ln w="9525">
            <a:noFill/>
            <a:miter lim="800000"/>
            <a:headEnd/>
            <a:tailEnd/>
          </a:ln>
        </p:spPr>
        <p:txBody>
          <a:bodyPr>
            <a:spAutoFit/>
          </a:bodyPr>
          <a:lstStyle/>
          <a:p>
            <a:pPr>
              <a:spcBef>
                <a:spcPct val="50000"/>
              </a:spcBef>
            </a:pPr>
            <a:r>
              <a:rPr lang="en-US" sz="1200" b="1" dirty="0"/>
              <a:t>3</a:t>
            </a:r>
          </a:p>
        </p:txBody>
      </p:sp>
      <p:sp>
        <p:nvSpPr>
          <p:cNvPr id="26649" name="Text Box 27"/>
          <p:cNvSpPr txBox="1">
            <a:spLocks noChangeArrowheads="1"/>
          </p:cNvSpPr>
          <p:nvPr/>
        </p:nvSpPr>
        <p:spPr bwMode="auto">
          <a:xfrm>
            <a:off x="7911306" y="5169808"/>
            <a:ext cx="379413" cy="274637"/>
          </a:xfrm>
          <a:prstGeom prst="rect">
            <a:avLst/>
          </a:prstGeom>
          <a:noFill/>
          <a:ln w="9525">
            <a:noFill/>
            <a:miter lim="800000"/>
            <a:headEnd/>
            <a:tailEnd/>
          </a:ln>
        </p:spPr>
        <p:txBody>
          <a:bodyPr>
            <a:spAutoFit/>
          </a:bodyPr>
          <a:lstStyle/>
          <a:p>
            <a:pPr>
              <a:spcBef>
                <a:spcPct val="50000"/>
              </a:spcBef>
            </a:pPr>
            <a:r>
              <a:rPr lang="en-US" sz="1200" b="1" dirty="0"/>
              <a:t>1</a:t>
            </a:r>
          </a:p>
        </p:txBody>
      </p:sp>
      <p:sp>
        <p:nvSpPr>
          <p:cNvPr id="26650" name="Text Box 28"/>
          <p:cNvSpPr txBox="1">
            <a:spLocks noChangeArrowheads="1"/>
          </p:cNvSpPr>
          <p:nvPr/>
        </p:nvSpPr>
        <p:spPr bwMode="auto">
          <a:xfrm>
            <a:off x="7911306" y="5572785"/>
            <a:ext cx="379413" cy="274637"/>
          </a:xfrm>
          <a:prstGeom prst="rect">
            <a:avLst/>
          </a:prstGeom>
          <a:noFill/>
          <a:ln w="9525">
            <a:noFill/>
            <a:miter lim="800000"/>
            <a:headEnd/>
            <a:tailEnd/>
          </a:ln>
        </p:spPr>
        <p:txBody>
          <a:bodyPr>
            <a:spAutoFit/>
          </a:bodyPr>
          <a:lstStyle/>
          <a:p>
            <a:pPr>
              <a:spcBef>
                <a:spcPct val="50000"/>
              </a:spcBef>
            </a:pPr>
            <a:r>
              <a:rPr lang="en-US" sz="1200" b="1" dirty="0"/>
              <a:t>2</a:t>
            </a:r>
          </a:p>
        </p:txBody>
      </p:sp>
      <p:sp>
        <p:nvSpPr>
          <p:cNvPr id="26651" name="Line 29"/>
          <p:cNvSpPr>
            <a:spLocks noChangeShapeType="1"/>
          </p:cNvSpPr>
          <p:nvPr/>
        </p:nvSpPr>
        <p:spPr bwMode="auto">
          <a:xfrm>
            <a:off x="7030557" y="5415557"/>
            <a:ext cx="360363" cy="0"/>
          </a:xfrm>
          <a:prstGeom prst="line">
            <a:avLst/>
          </a:prstGeom>
          <a:noFill/>
          <a:ln w="28575">
            <a:solidFill>
              <a:schemeClr val="tx1"/>
            </a:solidFill>
            <a:round/>
            <a:headEnd/>
            <a:tailEnd type="triangle" w="med" len="med"/>
          </a:ln>
        </p:spPr>
        <p:txBody>
          <a:bodyPr/>
          <a:lstStyle/>
          <a:p>
            <a:endParaRPr lang="en-US"/>
          </a:p>
        </p:txBody>
      </p:sp>
      <p:sp>
        <p:nvSpPr>
          <p:cNvPr id="26652" name="Line 30"/>
          <p:cNvSpPr>
            <a:spLocks noChangeShapeType="1"/>
          </p:cNvSpPr>
          <p:nvPr/>
        </p:nvSpPr>
        <p:spPr bwMode="auto">
          <a:xfrm>
            <a:off x="7113587" y="5850564"/>
            <a:ext cx="358775" cy="0"/>
          </a:xfrm>
          <a:prstGeom prst="line">
            <a:avLst/>
          </a:prstGeom>
          <a:noFill/>
          <a:ln w="28575">
            <a:solidFill>
              <a:schemeClr val="tx1"/>
            </a:solidFill>
            <a:round/>
            <a:headEnd/>
            <a:tailEnd type="triangle" w="med" len="med"/>
          </a:ln>
        </p:spPr>
        <p:txBody>
          <a:bodyPr/>
          <a:lstStyle/>
          <a:p>
            <a:endParaRPr lang="en-US"/>
          </a:p>
        </p:txBody>
      </p:sp>
      <p:sp>
        <p:nvSpPr>
          <p:cNvPr id="26653" name="Line 31"/>
          <p:cNvSpPr>
            <a:spLocks noChangeShapeType="1"/>
          </p:cNvSpPr>
          <p:nvPr/>
        </p:nvSpPr>
        <p:spPr bwMode="auto">
          <a:xfrm>
            <a:off x="7113587" y="6245225"/>
            <a:ext cx="358775" cy="0"/>
          </a:xfrm>
          <a:prstGeom prst="line">
            <a:avLst/>
          </a:prstGeom>
          <a:noFill/>
          <a:ln w="28575">
            <a:solidFill>
              <a:schemeClr val="tx1"/>
            </a:solidFill>
            <a:round/>
            <a:headEnd/>
            <a:tailEnd type="triangle" w="med" len="med"/>
          </a:ln>
        </p:spPr>
        <p:txBody>
          <a:bodyPr/>
          <a:lstStyle/>
          <a:p>
            <a:endParaRPr lang="en-US"/>
          </a:p>
        </p:txBody>
      </p:sp>
      <p:sp>
        <p:nvSpPr>
          <p:cNvPr id="32" name="Slide Number Placeholder 31"/>
          <p:cNvSpPr>
            <a:spLocks noGrp="1"/>
          </p:cNvSpPr>
          <p:nvPr>
            <p:ph type="sldNum" sz="quarter" idx="12"/>
          </p:nvPr>
        </p:nvSpPr>
        <p:spPr>
          <a:xfrm>
            <a:off x="61635" y="6375466"/>
            <a:ext cx="2133600" cy="476250"/>
          </a:xfrm>
        </p:spPr>
        <p:txBody>
          <a:bodyPr/>
          <a:lstStyle/>
          <a:p>
            <a:pPr>
              <a:defRPr/>
            </a:pPr>
            <a:fld id="{8ECCC206-B34F-4CDC-852E-2126ACDF3F8B}" type="slidenum">
              <a:rPr lang="ar-SA"/>
              <a:pPr>
                <a:defRPr/>
              </a:pPr>
              <a:t>20</a:t>
            </a:fld>
            <a:endParaRPr lang="en-US" dirty="0"/>
          </a:p>
        </p:txBody>
      </p:sp>
      <p:pic>
        <p:nvPicPr>
          <p:cNvPr id="2" name="Picture 1">
            <a:extLst>
              <a:ext uri="{FF2B5EF4-FFF2-40B4-BE49-F238E27FC236}">
                <a16:creationId xmlns:a16="http://schemas.microsoft.com/office/drawing/2014/main" id="{BC48AF20-E62E-453D-BD3D-718049826E31}"/>
              </a:ext>
            </a:extLst>
          </p:cNvPr>
          <p:cNvPicPr>
            <a:picLocks noChangeAspect="1"/>
          </p:cNvPicPr>
          <p:nvPr/>
        </p:nvPicPr>
        <p:blipFill>
          <a:blip r:embed="rId2"/>
          <a:stretch>
            <a:fillRect/>
          </a:stretch>
        </p:blipFill>
        <p:spPr>
          <a:xfrm>
            <a:off x="187518" y="231775"/>
            <a:ext cx="5661800" cy="1058646"/>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8D4CD-732F-4A39-A6DD-0C03E9674C0B}"/>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54929155-DF45-4E4F-8176-6FAEC9969A4B}"/>
              </a:ext>
            </a:extLst>
          </p:cNvPr>
          <p:cNvSpPr>
            <a:spLocks noGrp="1"/>
          </p:cNvSpPr>
          <p:nvPr>
            <p:ph type="sldNum" sz="quarter" idx="12"/>
          </p:nvPr>
        </p:nvSpPr>
        <p:spPr/>
        <p:txBody>
          <a:bodyPr/>
          <a:lstStyle/>
          <a:p>
            <a:pPr>
              <a:defRPr/>
            </a:pPr>
            <a:fld id="{D27D4E14-6EF3-49C1-AE3E-33A047A9E075}" type="slidenum">
              <a:rPr lang="ar-SA" smtClean="0"/>
              <a:pPr>
                <a:defRPr/>
              </a:pPr>
              <a:t>21</a:t>
            </a:fld>
            <a:endParaRPr lang="en-US"/>
          </a:p>
        </p:txBody>
      </p:sp>
      <p:pic>
        <p:nvPicPr>
          <p:cNvPr id="5" name="Picture 4">
            <a:extLst>
              <a:ext uri="{FF2B5EF4-FFF2-40B4-BE49-F238E27FC236}">
                <a16:creationId xmlns:a16="http://schemas.microsoft.com/office/drawing/2014/main" id="{B44BA433-E1CF-417D-B41F-B1AE6D323F45}"/>
              </a:ext>
            </a:extLst>
          </p:cNvPr>
          <p:cNvPicPr>
            <a:picLocks noChangeAspect="1"/>
          </p:cNvPicPr>
          <p:nvPr/>
        </p:nvPicPr>
        <p:blipFill>
          <a:blip r:embed="rId2"/>
          <a:stretch>
            <a:fillRect/>
          </a:stretch>
        </p:blipFill>
        <p:spPr>
          <a:xfrm>
            <a:off x="387944" y="1867353"/>
            <a:ext cx="8222656" cy="3771447"/>
          </a:xfrm>
          <a:prstGeom prst="rect">
            <a:avLst/>
          </a:prstGeom>
        </p:spPr>
      </p:pic>
    </p:spTree>
    <p:extLst>
      <p:ext uri="{BB962C8B-B14F-4D97-AF65-F5344CB8AC3E}">
        <p14:creationId xmlns:p14="http://schemas.microsoft.com/office/powerpoint/2010/main" val="23054071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3029A7-D0EA-4FD4-9CBD-E99F6CC33FDB}"/>
              </a:ext>
            </a:extLst>
          </p:cNvPr>
          <p:cNvSpPr>
            <a:spLocks noGrp="1"/>
          </p:cNvSpPr>
          <p:nvPr>
            <p:ph type="sldNum" sz="quarter" idx="12"/>
          </p:nvPr>
        </p:nvSpPr>
        <p:spPr/>
        <p:txBody>
          <a:bodyPr/>
          <a:lstStyle/>
          <a:p>
            <a:pPr>
              <a:defRPr/>
            </a:pPr>
            <a:fld id="{D27D4E14-6EF3-49C1-AE3E-33A047A9E075}" type="slidenum">
              <a:rPr lang="ar-SA" smtClean="0"/>
              <a:pPr>
                <a:defRPr/>
              </a:pPr>
              <a:t>22</a:t>
            </a:fld>
            <a:endParaRPr lang="en-US"/>
          </a:p>
        </p:txBody>
      </p:sp>
      <p:pic>
        <p:nvPicPr>
          <p:cNvPr id="5" name="Picture 4">
            <a:extLst>
              <a:ext uri="{FF2B5EF4-FFF2-40B4-BE49-F238E27FC236}">
                <a16:creationId xmlns:a16="http://schemas.microsoft.com/office/drawing/2014/main" id="{63B47E47-949B-4EB7-B532-4186DF25C031}"/>
              </a:ext>
            </a:extLst>
          </p:cNvPr>
          <p:cNvPicPr>
            <a:picLocks noChangeAspect="1"/>
          </p:cNvPicPr>
          <p:nvPr/>
        </p:nvPicPr>
        <p:blipFill>
          <a:blip r:embed="rId2"/>
          <a:stretch>
            <a:fillRect/>
          </a:stretch>
        </p:blipFill>
        <p:spPr>
          <a:xfrm>
            <a:off x="1752600" y="433464"/>
            <a:ext cx="6188100" cy="6052244"/>
          </a:xfrm>
          <a:prstGeom prst="rect">
            <a:avLst/>
          </a:prstGeom>
        </p:spPr>
      </p:pic>
    </p:spTree>
    <p:extLst>
      <p:ext uri="{BB962C8B-B14F-4D97-AF65-F5344CB8AC3E}">
        <p14:creationId xmlns:p14="http://schemas.microsoft.com/office/powerpoint/2010/main" val="31342811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B8EC-258E-41DF-85C2-0975CBA049D7}"/>
              </a:ext>
            </a:extLst>
          </p:cNvPr>
          <p:cNvSpPr>
            <a:spLocks noGrp="1"/>
          </p:cNvSpPr>
          <p:nvPr>
            <p:ph type="title"/>
          </p:nvPr>
        </p:nvSpPr>
        <p:spPr/>
        <p:txBody>
          <a:bodyPr/>
          <a:lstStyle/>
          <a:p>
            <a:endParaRPr lang="en-GB"/>
          </a:p>
        </p:txBody>
      </p:sp>
      <p:sp>
        <p:nvSpPr>
          <p:cNvPr id="4" name="Slide Number Placeholder 3">
            <a:extLst>
              <a:ext uri="{FF2B5EF4-FFF2-40B4-BE49-F238E27FC236}">
                <a16:creationId xmlns:a16="http://schemas.microsoft.com/office/drawing/2014/main" id="{F7A5CABF-82B5-4086-B683-EEC758BDB341}"/>
              </a:ext>
            </a:extLst>
          </p:cNvPr>
          <p:cNvSpPr>
            <a:spLocks noGrp="1"/>
          </p:cNvSpPr>
          <p:nvPr>
            <p:ph type="sldNum" sz="quarter" idx="12"/>
          </p:nvPr>
        </p:nvSpPr>
        <p:spPr/>
        <p:txBody>
          <a:bodyPr/>
          <a:lstStyle/>
          <a:p>
            <a:pPr>
              <a:defRPr/>
            </a:pPr>
            <a:fld id="{D27D4E14-6EF3-49C1-AE3E-33A047A9E075}" type="slidenum">
              <a:rPr lang="ar-SA" smtClean="0"/>
              <a:pPr>
                <a:defRPr/>
              </a:pPr>
              <a:t>23</a:t>
            </a:fld>
            <a:endParaRPr lang="en-US"/>
          </a:p>
        </p:txBody>
      </p:sp>
      <p:pic>
        <p:nvPicPr>
          <p:cNvPr id="5" name="Picture 4">
            <a:extLst>
              <a:ext uri="{FF2B5EF4-FFF2-40B4-BE49-F238E27FC236}">
                <a16:creationId xmlns:a16="http://schemas.microsoft.com/office/drawing/2014/main" id="{5CBC1839-0017-4D30-AABC-FF41D4F6483A}"/>
              </a:ext>
            </a:extLst>
          </p:cNvPr>
          <p:cNvPicPr>
            <a:picLocks noChangeAspect="1"/>
          </p:cNvPicPr>
          <p:nvPr/>
        </p:nvPicPr>
        <p:blipFill>
          <a:blip r:embed="rId2"/>
          <a:stretch>
            <a:fillRect/>
          </a:stretch>
        </p:blipFill>
        <p:spPr>
          <a:xfrm>
            <a:off x="457200" y="2057400"/>
            <a:ext cx="8133309" cy="3287572"/>
          </a:xfrm>
          <a:prstGeom prst="rect">
            <a:avLst/>
          </a:prstGeom>
        </p:spPr>
      </p:pic>
    </p:spTree>
    <p:extLst>
      <p:ext uri="{BB962C8B-B14F-4D97-AF65-F5344CB8AC3E}">
        <p14:creationId xmlns:p14="http://schemas.microsoft.com/office/powerpoint/2010/main" val="21622859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1404939" y="333375"/>
            <a:ext cx="5759450" cy="461665"/>
          </a:xfrm>
          <a:prstGeom prst="rect">
            <a:avLst/>
          </a:prstGeom>
          <a:noFill/>
          <a:ln w="38100">
            <a:solidFill>
              <a:srgbClr val="0000FF"/>
            </a:solidFill>
            <a:miter lim="800000"/>
            <a:headEnd/>
            <a:tailEnd/>
          </a:ln>
        </p:spPr>
        <p:txBody>
          <a:bodyPr wrap="square">
            <a:spAutoFit/>
          </a:bodyPr>
          <a:lstStyle/>
          <a:p>
            <a:pPr algn="ctr" rtl="0">
              <a:spcBef>
                <a:spcPct val="50000"/>
              </a:spcBef>
            </a:pPr>
            <a:r>
              <a:rPr lang="en-US" sz="2400" dirty="0">
                <a:latin typeface="Comic Sans MS" pitchFamily="66" charset="0"/>
              </a:rPr>
              <a:t>Amplitude Shift Keying - ASK </a:t>
            </a:r>
          </a:p>
        </p:txBody>
      </p:sp>
      <p:sp>
        <p:nvSpPr>
          <p:cNvPr id="7171" name="Text Box 5"/>
          <p:cNvSpPr txBox="1">
            <a:spLocks noChangeArrowheads="1"/>
          </p:cNvSpPr>
          <p:nvPr/>
        </p:nvSpPr>
        <p:spPr bwMode="auto">
          <a:xfrm>
            <a:off x="755650" y="1412875"/>
            <a:ext cx="7920038" cy="2705100"/>
          </a:xfrm>
          <a:prstGeom prst="rect">
            <a:avLst/>
          </a:prstGeom>
          <a:noFill/>
          <a:ln w="9525">
            <a:noFill/>
            <a:miter lim="800000"/>
            <a:headEnd/>
            <a:tailEnd/>
          </a:ln>
        </p:spPr>
        <p:txBody>
          <a:bodyPr>
            <a:spAutoFit/>
          </a:bodyPr>
          <a:lstStyle/>
          <a:p>
            <a:pPr rtl="0">
              <a:spcBef>
                <a:spcPct val="50000"/>
              </a:spcBef>
            </a:pPr>
            <a:r>
              <a:rPr lang="en-US" sz="1800" dirty="0">
                <a:latin typeface="Arial" charset="0"/>
              </a:rPr>
              <a:t>For   AM   V(t) = A/2 [1+ m(t)] </a:t>
            </a:r>
            <a:r>
              <a:rPr lang="en-US" sz="1800" dirty="0" err="1">
                <a:latin typeface="Arial" charset="0"/>
              </a:rPr>
              <a:t>cos</a:t>
            </a:r>
            <a:r>
              <a:rPr lang="en-US" sz="1800" dirty="0">
                <a:latin typeface="Arial" charset="0"/>
              </a:rPr>
              <a:t> ( 2* pi * </a:t>
            </a:r>
            <a:r>
              <a:rPr lang="en-US" sz="1800" dirty="0" err="1">
                <a:latin typeface="Arial" charset="0"/>
              </a:rPr>
              <a:t>fc</a:t>
            </a:r>
            <a:r>
              <a:rPr lang="en-US" sz="1800" dirty="0">
                <a:latin typeface="Arial" charset="0"/>
              </a:rPr>
              <a:t>*t).</a:t>
            </a:r>
          </a:p>
          <a:p>
            <a:pPr rtl="0">
              <a:spcBef>
                <a:spcPct val="50000"/>
              </a:spcBef>
            </a:pPr>
            <a:r>
              <a:rPr lang="en-US" sz="1800" dirty="0">
                <a:latin typeface="Arial" charset="0"/>
              </a:rPr>
              <a:t>                                        </a:t>
            </a:r>
          </a:p>
          <a:p>
            <a:pPr rtl="0">
              <a:spcBef>
                <a:spcPct val="50000"/>
              </a:spcBef>
            </a:pPr>
            <a:r>
              <a:rPr lang="en-US" sz="1800" dirty="0">
                <a:latin typeface="Arial" charset="0"/>
              </a:rPr>
              <a:t>                                 modulating signal                    carrier signal </a:t>
            </a:r>
          </a:p>
          <a:p>
            <a:pPr rtl="0">
              <a:spcBef>
                <a:spcPct val="50000"/>
              </a:spcBef>
            </a:pPr>
            <a:r>
              <a:rPr lang="en-US" sz="1800" dirty="0">
                <a:latin typeface="Arial" charset="0"/>
              </a:rPr>
              <a:t>Let m(t)=+1   (binary)         on – off-keying .          (A cos(2*pi*fc*t)  OR zero</a:t>
            </a:r>
          </a:p>
          <a:p>
            <a:pPr rtl="0">
              <a:spcBef>
                <a:spcPct val="50000"/>
              </a:spcBef>
            </a:pPr>
            <a:r>
              <a:rPr lang="en-US" sz="1800" dirty="0">
                <a:latin typeface="Arial" charset="0"/>
              </a:rPr>
              <a:t>                                           OOK modulation .  </a:t>
            </a:r>
          </a:p>
          <a:p>
            <a:pPr rtl="0">
              <a:spcBef>
                <a:spcPct val="50000"/>
              </a:spcBef>
            </a:pPr>
            <a:r>
              <a:rPr lang="en-US" sz="1800" dirty="0">
                <a:latin typeface="Arial" charset="0"/>
              </a:rPr>
              <a:t>V(t) = Am(t) </a:t>
            </a:r>
            <a:r>
              <a:rPr lang="en-US" sz="1800" dirty="0" err="1">
                <a:latin typeface="Arial" charset="0"/>
              </a:rPr>
              <a:t>cos</a:t>
            </a:r>
            <a:r>
              <a:rPr lang="en-US" sz="1800" dirty="0">
                <a:latin typeface="Arial" charset="0"/>
              </a:rPr>
              <a:t>(2*pi*</a:t>
            </a:r>
            <a:r>
              <a:rPr lang="en-US" sz="1800" dirty="0" err="1">
                <a:latin typeface="Arial" charset="0"/>
              </a:rPr>
              <a:t>fc</a:t>
            </a:r>
            <a:r>
              <a:rPr lang="en-US" sz="1800" dirty="0">
                <a:latin typeface="Arial" charset="0"/>
              </a:rPr>
              <a:t>*t).              If m(t) = 0 or 1    </a:t>
            </a:r>
            <a:r>
              <a:rPr lang="en-US" sz="1800" dirty="0" err="1">
                <a:latin typeface="Arial" charset="0"/>
              </a:rPr>
              <a:t>ook</a:t>
            </a:r>
            <a:endParaRPr lang="en-US" sz="1800" dirty="0">
              <a:latin typeface="Arial" charset="0"/>
            </a:endParaRPr>
          </a:p>
          <a:p>
            <a:pPr rtl="0">
              <a:spcBef>
                <a:spcPct val="50000"/>
              </a:spcBef>
            </a:pPr>
            <a:r>
              <a:rPr lang="en-US" sz="1200" b="1" dirty="0">
                <a:solidFill>
                  <a:srgbClr val="008000"/>
                </a:solidFill>
                <a:latin typeface="Arial" charset="0"/>
              </a:rPr>
              <a:t> Double side band</a:t>
            </a:r>
          </a:p>
        </p:txBody>
      </p:sp>
      <p:sp>
        <p:nvSpPr>
          <p:cNvPr id="7172" name="Line 6"/>
          <p:cNvSpPr>
            <a:spLocks noChangeShapeType="1"/>
          </p:cNvSpPr>
          <p:nvPr/>
        </p:nvSpPr>
        <p:spPr bwMode="auto">
          <a:xfrm flipV="1">
            <a:off x="3563938" y="1773238"/>
            <a:ext cx="0" cy="503237"/>
          </a:xfrm>
          <a:prstGeom prst="line">
            <a:avLst/>
          </a:prstGeom>
          <a:noFill/>
          <a:ln w="57150">
            <a:solidFill>
              <a:schemeClr val="tx1"/>
            </a:solidFill>
            <a:round/>
            <a:headEnd/>
            <a:tailEnd type="triangle" w="med" len="med"/>
          </a:ln>
        </p:spPr>
        <p:txBody>
          <a:bodyPr/>
          <a:lstStyle/>
          <a:p>
            <a:endParaRPr lang="en-US"/>
          </a:p>
        </p:txBody>
      </p:sp>
      <p:sp>
        <p:nvSpPr>
          <p:cNvPr id="7173" name="Line 8"/>
          <p:cNvSpPr>
            <a:spLocks noChangeShapeType="1"/>
          </p:cNvSpPr>
          <p:nvPr/>
        </p:nvSpPr>
        <p:spPr bwMode="auto">
          <a:xfrm flipH="1" flipV="1">
            <a:off x="4932363" y="1773238"/>
            <a:ext cx="1152525" cy="503237"/>
          </a:xfrm>
          <a:prstGeom prst="line">
            <a:avLst/>
          </a:prstGeom>
          <a:noFill/>
          <a:ln w="38100">
            <a:solidFill>
              <a:schemeClr val="tx1"/>
            </a:solidFill>
            <a:round/>
            <a:headEnd/>
            <a:tailEnd type="triangle" w="med" len="med"/>
          </a:ln>
        </p:spPr>
        <p:txBody>
          <a:bodyPr/>
          <a:lstStyle/>
          <a:p>
            <a:endParaRPr lang="en-US"/>
          </a:p>
        </p:txBody>
      </p:sp>
      <p:sp>
        <p:nvSpPr>
          <p:cNvPr id="7174" name="Text Box 9"/>
          <p:cNvSpPr txBox="1">
            <a:spLocks noChangeArrowheads="1"/>
          </p:cNvSpPr>
          <p:nvPr/>
        </p:nvSpPr>
        <p:spPr bwMode="auto">
          <a:xfrm>
            <a:off x="1692275" y="2636838"/>
            <a:ext cx="287338"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_</a:t>
            </a:r>
          </a:p>
        </p:txBody>
      </p:sp>
      <p:sp>
        <p:nvSpPr>
          <p:cNvPr id="7175" name="AutoShape 10"/>
          <p:cNvSpPr>
            <a:spLocks noChangeArrowheads="1"/>
          </p:cNvSpPr>
          <p:nvPr/>
        </p:nvSpPr>
        <p:spPr bwMode="auto">
          <a:xfrm>
            <a:off x="3059113" y="2781300"/>
            <a:ext cx="433387" cy="215900"/>
          </a:xfrm>
          <a:prstGeom prst="rightArrow">
            <a:avLst>
              <a:gd name="adj1" fmla="val 50000"/>
              <a:gd name="adj2" fmla="val 50184"/>
            </a:avLst>
          </a:prstGeom>
          <a:solidFill>
            <a:srgbClr val="000080"/>
          </a:solidFill>
          <a:ln w="9525">
            <a:solidFill>
              <a:schemeClr val="tx1"/>
            </a:solidFill>
            <a:miter lim="800000"/>
            <a:headEnd/>
            <a:tailEnd/>
          </a:ln>
        </p:spPr>
        <p:txBody>
          <a:bodyPr wrap="none" anchor="ctr"/>
          <a:lstStyle/>
          <a:p>
            <a:endParaRPr lang="en-US"/>
          </a:p>
        </p:txBody>
      </p:sp>
      <p:sp>
        <p:nvSpPr>
          <p:cNvPr id="7176" name="AutoShape 11"/>
          <p:cNvSpPr>
            <a:spLocks noChangeArrowheads="1"/>
          </p:cNvSpPr>
          <p:nvPr/>
        </p:nvSpPr>
        <p:spPr bwMode="auto">
          <a:xfrm>
            <a:off x="3563938" y="3573463"/>
            <a:ext cx="503237" cy="215900"/>
          </a:xfrm>
          <a:prstGeom prst="rightArrow">
            <a:avLst>
              <a:gd name="adj1" fmla="val 50000"/>
              <a:gd name="adj2" fmla="val 58272"/>
            </a:avLst>
          </a:prstGeom>
          <a:solidFill>
            <a:srgbClr val="000080"/>
          </a:solidFill>
          <a:ln w="9525">
            <a:solidFill>
              <a:schemeClr val="tx1"/>
            </a:solidFill>
            <a:miter lim="800000"/>
            <a:headEnd/>
            <a:tailEnd/>
          </a:ln>
        </p:spPr>
        <p:txBody>
          <a:bodyPr wrap="none" anchor="ctr"/>
          <a:lstStyle/>
          <a:p>
            <a:endParaRPr lang="en-US"/>
          </a:p>
        </p:txBody>
      </p:sp>
      <p:sp>
        <p:nvSpPr>
          <p:cNvPr id="7177" name="Line 13"/>
          <p:cNvSpPr>
            <a:spLocks noChangeShapeType="1"/>
          </p:cNvSpPr>
          <p:nvPr/>
        </p:nvSpPr>
        <p:spPr bwMode="auto">
          <a:xfrm>
            <a:off x="1258888" y="3500438"/>
            <a:ext cx="0" cy="433387"/>
          </a:xfrm>
          <a:prstGeom prst="line">
            <a:avLst/>
          </a:prstGeom>
          <a:noFill/>
          <a:ln w="9525">
            <a:solidFill>
              <a:schemeClr val="tx1"/>
            </a:solidFill>
            <a:round/>
            <a:headEnd/>
            <a:tailEnd/>
          </a:ln>
        </p:spPr>
        <p:txBody>
          <a:bodyPr/>
          <a:lstStyle/>
          <a:p>
            <a:endParaRPr lang="en-US"/>
          </a:p>
        </p:txBody>
      </p:sp>
      <p:sp>
        <p:nvSpPr>
          <p:cNvPr id="7178" name="Text Box 14"/>
          <p:cNvSpPr txBox="1">
            <a:spLocks noChangeArrowheads="1"/>
          </p:cNvSpPr>
          <p:nvPr/>
        </p:nvSpPr>
        <p:spPr bwMode="auto">
          <a:xfrm>
            <a:off x="755650" y="3213100"/>
            <a:ext cx="649288" cy="304800"/>
          </a:xfrm>
          <a:prstGeom prst="rect">
            <a:avLst/>
          </a:prstGeom>
          <a:noFill/>
          <a:ln w="9525">
            <a:noFill/>
            <a:miter lim="800000"/>
            <a:headEnd/>
            <a:tailEnd/>
          </a:ln>
        </p:spPr>
        <p:txBody>
          <a:bodyPr>
            <a:spAutoFit/>
          </a:bodyPr>
          <a:lstStyle/>
          <a:p>
            <a:pPr algn="r">
              <a:spcBef>
                <a:spcPct val="50000"/>
              </a:spcBef>
            </a:pPr>
            <a:r>
              <a:rPr lang="en-US" b="1">
                <a:latin typeface="Arial" charset="0"/>
              </a:rPr>
              <a:t> dsb</a:t>
            </a:r>
          </a:p>
        </p:txBody>
      </p:sp>
      <p:sp>
        <p:nvSpPr>
          <p:cNvPr id="7179" name="Line 15"/>
          <p:cNvSpPr>
            <a:spLocks noChangeShapeType="1"/>
          </p:cNvSpPr>
          <p:nvPr/>
        </p:nvSpPr>
        <p:spPr bwMode="auto">
          <a:xfrm>
            <a:off x="900113" y="4292600"/>
            <a:ext cx="0" cy="2376488"/>
          </a:xfrm>
          <a:prstGeom prst="line">
            <a:avLst/>
          </a:prstGeom>
          <a:noFill/>
          <a:ln w="9525">
            <a:solidFill>
              <a:schemeClr val="tx1"/>
            </a:solidFill>
            <a:round/>
            <a:headEnd/>
            <a:tailEnd/>
          </a:ln>
        </p:spPr>
        <p:txBody>
          <a:bodyPr/>
          <a:lstStyle/>
          <a:p>
            <a:endParaRPr lang="en-US"/>
          </a:p>
        </p:txBody>
      </p:sp>
      <p:sp>
        <p:nvSpPr>
          <p:cNvPr id="7180" name="Line 17"/>
          <p:cNvSpPr>
            <a:spLocks noChangeShapeType="1"/>
          </p:cNvSpPr>
          <p:nvPr/>
        </p:nvSpPr>
        <p:spPr bwMode="auto">
          <a:xfrm>
            <a:off x="684213" y="5013325"/>
            <a:ext cx="6696075" cy="0"/>
          </a:xfrm>
          <a:prstGeom prst="line">
            <a:avLst/>
          </a:prstGeom>
          <a:noFill/>
          <a:ln w="9525">
            <a:solidFill>
              <a:schemeClr val="tx1"/>
            </a:solidFill>
            <a:round/>
            <a:headEnd/>
            <a:tailEnd/>
          </a:ln>
        </p:spPr>
        <p:txBody>
          <a:bodyPr/>
          <a:lstStyle/>
          <a:p>
            <a:endParaRPr lang="en-US"/>
          </a:p>
        </p:txBody>
      </p:sp>
      <p:sp>
        <p:nvSpPr>
          <p:cNvPr id="7181" name="Line 22"/>
          <p:cNvSpPr>
            <a:spLocks noChangeShapeType="1"/>
          </p:cNvSpPr>
          <p:nvPr/>
        </p:nvSpPr>
        <p:spPr bwMode="auto">
          <a:xfrm>
            <a:off x="900113" y="4508500"/>
            <a:ext cx="863600" cy="0"/>
          </a:xfrm>
          <a:prstGeom prst="line">
            <a:avLst/>
          </a:prstGeom>
          <a:noFill/>
          <a:ln w="38100">
            <a:solidFill>
              <a:schemeClr val="tx1"/>
            </a:solidFill>
            <a:round/>
            <a:headEnd/>
            <a:tailEnd/>
          </a:ln>
        </p:spPr>
        <p:txBody>
          <a:bodyPr/>
          <a:lstStyle/>
          <a:p>
            <a:endParaRPr lang="en-US"/>
          </a:p>
        </p:txBody>
      </p:sp>
      <p:sp>
        <p:nvSpPr>
          <p:cNvPr id="7182" name="Line 23"/>
          <p:cNvSpPr>
            <a:spLocks noChangeShapeType="1"/>
          </p:cNvSpPr>
          <p:nvPr/>
        </p:nvSpPr>
        <p:spPr bwMode="auto">
          <a:xfrm>
            <a:off x="1763713" y="4508500"/>
            <a:ext cx="0" cy="504825"/>
          </a:xfrm>
          <a:prstGeom prst="line">
            <a:avLst/>
          </a:prstGeom>
          <a:noFill/>
          <a:ln w="38100">
            <a:solidFill>
              <a:schemeClr val="tx1"/>
            </a:solidFill>
            <a:round/>
            <a:headEnd/>
            <a:tailEnd/>
          </a:ln>
        </p:spPr>
        <p:txBody>
          <a:bodyPr/>
          <a:lstStyle/>
          <a:p>
            <a:endParaRPr lang="en-US"/>
          </a:p>
        </p:txBody>
      </p:sp>
      <p:sp>
        <p:nvSpPr>
          <p:cNvPr id="7183" name="Line 24"/>
          <p:cNvSpPr>
            <a:spLocks noChangeShapeType="1"/>
          </p:cNvSpPr>
          <p:nvPr/>
        </p:nvSpPr>
        <p:spPr bwMode="auto">
          <a:xfrm>
            <a:off x="1763713" y="5013325"/>
            <a:ext cx="720725" cy="0"/>
          </a:xfrm>
          <a:prstGeom prst="line">
            <a:avLst/>
          </a:prstGeom>
          <a:noFill/>
          <a:ln w="38100">
            <a:solidFill>
              <a:schemeClr val="tx1"/>
            </a:solidFill>
            <a:round/>
            <a:headEnd/>
            <a:tailEnd/>
          </a:ln>
        </p:spPr>
        <p:txBody>
          <a:bodyPr/>
          <a:lstStyle/>
          <a:p>
            <a:endParaRPr lang="en-US"/>
          </a:p>
        </p:txBody>
      </p:sp>
      <p:sp>
        <p:nvSpPr>
          <p:cNvPr id="7184" name="Line 25"/>
          <p:cNvSpPr>
            <a:spLocks noChangeShapeType="1"/>
          </p:cNvSpPr>
          <p:nvPr/>
        </p:nvSpPr>
        <p:spPr bwMode="auto">
          <a:xfrm flipV="1">
            <a:off x="2484438" y="4508500"/>
            <a:ext cx="0" cy="504825"/>
          </a:xfrm>
          <a:prstGeom prst="line">
            <a:avLst/>
          </a:prstGeom>
          <a:noFill/>
          <a:ln w="38100">
            <a:solidFill>
              <a:schemeClr val="tx1"/>
            </a:solidFill>
            <a:round/>
            <a:headEnd/>
            <a:tailEnd/>
          </a:ln>
        </p:spPr>
        <p:txBody>
          <a:bodyPr/>
          <a:lstStyle/>
          <a:p>
            <a:endParaRPr lang="en-US"/>
          </a:p>
        </p:txBody>
      </p:sp>
      <p:sp>
        <p:nvSpPr>
          <p:cNvPr id="7185" name="Line 26"/>
          <p:cNvSpPr>
            <a:spLocks noChangeShapeType="1"/>
          </p:cNvSpPr>
          <p:nvPr/>
        </p:nvSpPr>
        <p:spPr bwMode="auto">
          <a:xfrm>
            <a:off x="2484438" y="4508500"/>
            <a:ext cx="792162" cy="0"/>
          </a:xfrm>
          <a:prstGeom prst="line">
            <a:avLst/>
          </a:prstGeom>
          <a:noFill/>
          <a:ln w="38100">
            <a:solidFill>
              <a:schemeClr val="tx1"/>
            </a:solidFill>
            <a:round/>
            <a:headEnd/>
            <a:tailEnd/>
          </a:ln>
        </p:spPr>
        <p:txBody>
          <a:bodyPr/>
          <a:lstStyle/>
          <a:p>
            <a:endParaRPr lang="en-US"/>
          </a:p>
        </p:txBody>
      </p:sp>
      <p:sp>
        <p:nvSpPr>
          <p:cNvPr id="7186" name="Line 27"/>
          <p:cNvSpPr>
            <a:spLocks noChangeShapeType="1"/>
          </p:cNvSpPr>
          <p:nvPr/>
        </p:nvSpPr>
        <p:spPr bwMode="auto">
          <a:xfrm>
            <a:off x="3276600" y="4508500"/>
            <a:ext cx="0" cy="504825"/>
          </a:xfrm>
          <a:prstGeom prst="line">
            <a:avLst/>
          </a:prstGeom>
          <a:noFill/>
          <a:ln w="38100">
            <a:solidFill>
              <a:schemeClr val="tx1"/>
            </a:solidFill>
            <a:round/>
            <a:headEnd/>
            <a:tailEnd/>
          </a:ln>
        </p:spPr>
        <p:txBody>
          <a:bodyPr/>
          <a:lstStyle/>
          <a:p>
            <a:endParaRPr lang="en-US"/>
          </a:p>
        </p:txBody>
      </p:sp>
      <p:sp>
        <p:nvSpPr>
          <p:cNvPr id="7187" name="Line 28"/>
          <p:cNvSpPr>
            <a:spLocks noChangeShapeType="1"/>
          </p:cNvSpPr>
          <p:nvPr/>
        </p:nvSpPr>
        <p:spPr bwMode="auto">
          <a:xfrm>
            <a:off x="3276600" y="5013325"/>
            <a:ext cx="935038" cy="0"/>
          </a:xfrm>
          <a:prstGeom prst="line">
            <a:avLst/>
          </a:prstGeom>
          <a:noFill/>
          <a:ln w="38100">
            <a:solidFill>
              <a:schemeClr val="tx1"/>
            </a:solidFill>
            <a:round/>
            <a:headEnd/>
            <a:tailEnd/>
          </a:ln>
        </p:spPr>
        <p:txBody>
          <a:bodyPr/>
          <a:lstStyle/>
          <a:p>
            <a:endParaRPr lang="en-US"/>
          </a:p>
        </p:txBody>
      </p:sp>
      <p:sp>
        <p:nvSpPr>
          <p:cNvPr id="7188" name="Line 29"/>
          <p:cNvSpPr>
            <a:spLocks noChangeShapeType="1"/>
          </p:cNvSpPr>
          <p:nvPr/>
        </p:nvSpPr>
        <p:spPr bwMode="auto">
          <a:xfrm flipV="1">
            <a:off x="4211638" y="4508500"/>
            <a:ext cx="0" cy="504825"/>
          </a:xfrm>
          <a:prstGeom prst="line">
            <a:avLst/>
          </a:prstGeom>
          <a:noFill/>
          <a:ln w="38100">
            <a:solidFill>
              <a:schemeClr val="tx1"/>
            </a:solidFill>
            <a:round/>
            <a:headEnd/>
            <a:tailEnd/>
          </a:ln>
        </p:spPr>
        <p:txBody>
          <a:bodyPr/>
          <a:lstStyle/>
          <a:p>
            <a:endParaRPr lang="en-US"/>
          </a:p>
        </p:txBody>
      </p:sp>
      <p:sp>
        <p:nvSpPr>
          <p:cNvPr id="7189" name="Line 30"/>
          <p:cNvSpPr>
            <a:spLocks noChangeShapeType="1"/>
          </p:cNvSpPr>
          <p:nvPr/>
        </p:nvSpPr>
        <p:spPr bwMode="auto">
          <a:xfrm>
            <a:off x="4211638" y="4508500"/>
            <a:ext cx="1081087" cy="0"/>
          </a:xfrm>
          <a:prstGeom prst="line">
            <a:avLst/>
          </a:prstGeom>
          <a:noFill/>
          <a:ln w="38100">
            <a:solidFill>
              <a:schemeClr val="tx1"/>
            </a:solidFill>
            <a:round/>
            <a:headEnd/>
            <a:tailEnd/>
          </a:ln>
        </p:spPr>
        <p:txBody>
          <a:bodyPr/>
          <a:lstStyle/>
          <a:p>
            <a:endParaRPr lang="en-US"/>
          </a:p>
        </p:txBody>
      </p:sp>
      <p:sp>
        <p:nvSpPr>
          <p:cNvPr id="7190" name="Line 31"/>
          <p:cNvSpPr>
            <a:spLocks noChangeShapeType="1"/>
          </p:cNvSpPr>
          <p:nvPr/>
        </p:nvSpPr>
        <p:spPr bwMode="auto">
          <a:xfrm>
            <a:off x="5292725" y="4508500"/>
            <a:ext cx="0" cy="504825"/>
          </a:xfrm>
          <a:prstGeom prst="line">
            <a:avLst/>
          </a:prstGeom>
          <a:noFill/>
          <a:ln w="38100">
            <a:solidFill>
              <a:schemeClr val="tx1"/>
            </a:solidFill>
            <a:round/>
            <a:headEnd/>
            <a:tailEnd/>
          </a:ln>
        </p:spPr>
        <p:txBody>
          <a:bodyPr/>
          <a:lstStyle/>
          <a:p>
            <a:endParaRPr lang="en-US"/>
          </a:p>
        </p:txBody>
      </p:sp>
      <p:sp>
        <p:nvSpPr>
          <p:cNvPr id="7191" name="Line 32"/>
          <p:cNvSpPr>
            <a:spLocks noChangeShapeType="1"/>
          </p:cNvSpPr>
          <p:nvPr/>
        </p:nvSpPr>
        <p:spPr bwMode="auto">
          <a:xfrm>
            <a:off x="5292725" y="5013325"/>
            <a:ext cx="863600" cy="0"/>
          </a:xfrm>
          <a:prstGeom prst="line">
            <a:avLst/>
          </a:prstGeom>
          <a:noFill/>
          <a:ln w="9525">
            <a:solidFill>
              <a:schemeClr val="tx1"/>
            </a:solidFill>
            <a:round/>
            <a:headEnd/>
            <a:tailEnd/>
          </a:ln>
        </p:spPr>
        <p:txBody>
          <a:bodyPr/>
          <a:lstStyle/>
          <a:p>
            <a:endParaRPr lang="en-US"/>
          </a:p>
        </p:txBody>
      </p:sp>
      <p:sp>
        <p:nvSpPr>
          <p:cNvPr id="7192" name="Line 34"/>
          <p:cNvSpPr>
            <a:spLocks noChangeShapeType="1"/>
          </p:cNvSpPr>
          <p:nvPr/>
        </p:nvSpPr>
        <p:spPr bwMode="auto">
          <a:xfrm>
            <a:off x="1763713" y="5013325"/>
            <a:ext cx="0" cy="1655763"/>
          </a:xfrm>
          <a:prstGeom prst="line">
            <a:avLst/>
          </a:prstGeom>
          <a:noFill/>
          <a:ln w="9525">
            <a:solidFill>
              <a:schemeClr val="tx1"/>
            </a:solidFill>
            <a:round/>
            <a:headEnd/>
            <a:tailEnd/>
          </a:ln>
        </p:spPr>
        <p:txBody>
          <a:bodyPr/>
          <a:lstStyle/>
          <a:p>
            <a:endParaRPr lang="en-US"/>
          </a:p>
        </p:txBody>
      </p:sp>
      <p:sp>
        <p:nvSpPr>
          <p:cNvPr id="7193" name="Line 35"/>
          <p:cNvSpPr>
            <a:spLocks noChangeShapeType="1"/>
          </p:cNvSpPr>
          <p:nvPr/>
        </p:nvSpPr>
        <p:spPr bwMode="auto">
          <a:xfrm>
            <a:off x="2484438" y="5013325"/>
            <a:ext cx="0" cy="1584325"/>
          </a:xfrm>
          <a:prstGeom prst="line">
            <a:avLst/>
          </a:prstGeom>
          <a:noFill/>
          <a:ln w="9525">
            <a:solidFill>
              <a:schemeClr val="tx1"/>
            </a:solidFill>
            <a:round/>
            <a:headEnd/>
            <a:tailEnd/>
          </a:ln>
        </p:spPr>
        <p:txBody>
          <a:bodyPr/>
          <a:lstStyle/>
          <a:p>
            <a:endParaRPr lang="en-US"/>
          </a:p>
        </p:txBody>
      </p:sp>
      <p:sp>
        <p:nvSpPr>
          <p:cNvPr id="7194" name="Line 36"/>
          <p:cNvSpPr>
            <a:spLocks noChangeShapeType="1"/>
          </p:cNvSpPr>
          <p:nvPr/>
        </p:nvSpPr>
        <p:spPr bwMode="auto">
          <a:xfrm>
            <a:off x="3276600" y="5013325"/>
            <a:ext cx="0" cy="1655763"/>
          </a:xfrm>
          <a:prstGeom prst="line">
            <a:avLst/>
          </a:prstGeom>
          <a:noFill/>
          <a:ln w="9525">
            <a:solidFill>
              <a:schemeClr val="tx1"/>
            </a:solidFill>
            <a:round/>
            <a:headEnd/>
            <a:tailEnd/>
          </a:ln>
        </p:spPr>
        <p:txBody>
          <a:bodyPr/>
          <a:lstStyle/>
          <a:p>
            <a:endParaRPr lang="en-US"/>
          </a:p>
        </p:txBody>
      </p:sp>
      <p:sp>
        <p:nvSpPr>
          <p:cNvPr id="7195" name="Line 37"/>
          <p:cNvSpPr>
            <a:spLocks noChangeShapeType="1"/>
          </p:cNvSpPr>
          <p:nvPr/>
        </p:nvSpPr>
        <p:spPr bwMode="auto">
          <a:xfrm>
            <a:off x="4211638" y="5013325"/>
            <a:ext cx="0" cy="1655763"/>
          </a:xfrm>
          <a:prstGeom prst="line">
            <a:avLst/>
          </a:prstGeom>
          <a:noFill/>
          <a:ln w="9525">
            <a:solidFill>
              <a:schemeClr val="tx1"/>
            </a:solidFill>
            <a:round/>
            <a:headEnd/>
            <a:tailEnd/>
          </a:ln>
        </p:spPr>
        <p:txBody>
          <a:bodyPr/>
          <a:lstStyle/>
          <a:p>
            <a:endParaRPr lang="en-US"/>
          </a:p>
        </p:txBody>
      </p:sp>
      <p:sp>
        <p:nvSpPr>
          <p:cNvPr id="7196" name="Line 38"/>
          <p:cNvSpPr>
            <a:spLocks noChangeShapeType="1"/>
          </p:cNvSpPr>
          <p:nvPr/>
        </p:nvSpPr>
        <p:spPr bwMode="auto">
          <a:xfrm>
            <a:off x="5292725" y="5013325"/>
            <a:ext cx="0" cy="1584325"/>
          </a:xfrm>
          <a:prstGeom prst="line">
            <a:avLst/>
          </a:prstGeom>
          <a:noFill/>
          <a:ln w="9525">
            <a:solidFill>
              <a:schemeClr val="tx1"/>
            </a:solidFill>
            <a:round/>
            <a:headEnd/>
            <a:tailEnd/>
          </a:ln>
        </p:spPr>
        <p:txBody>
          <a:bodyPr/>
          <a:lstStyle/>
          <a:p>
            <a:endParaRPr lang="en-US"/>
          </a:p>
        </p:txBody>
      </p:sp>
      <p:sp>
        <p:nvSpPr>
          <p:cNvPr id="7197" name="Line 39"/>
          <p:cNvSpPr>
            <a:spLocks noChangeShapeType="1"/>
          </p:cNvSpPr>
          <p:nvPr/>
        </p:nvSpPr>
        <p:spPr bwMode="auto">
          <a:xfrm>
            <a:off x="755650" y="5734050"/>
            <a:ext cx="6696075" cy="0"/>
          </a:xfrm>
          <a:prstGeom prst="line">
            <a:avLst/>
          </a:prstGeom>
          <a:noFill/>
          <a:ln w="9525">
            <a:solidFill>
              <a:schemeClr val="tx1"/>
            </a:solidFill>
            <a:round/>
            <a:headEnd/>
            <a:tailEnd/>
          </a:ln>
        </p:spPr>
        <p:txBody>
          <a:bodyPr/>
          <a:lstStyle/>
          <a:p>
            <a:endParaRPr lang="en-US"/>
          </a:p>
        </p:txBody>
      </p:sp>
      <p:sp>
        <p:nvSpPr>
          <p:cNvPr id="7198" name="Line 40"/>
          <p:cNvSpPr>
            <a:spLocks noChangeShapeType="1"/>
          </p:cNvSpPr>
          <p:nvPr/>
        </p:nvSpPr>
        <p:spPr bwMode="auto">
          <a:xfrm>
            <a:off x="755650" y="6597650"/>
            <a:ext cx="6769100" cy="0"/>
          </a:xfrm>
          <a:prstGeom prst="line">
            <a:avLst/>
          </a:prstGeom>
          <a:noFill/>
          <a:ln w="9525">
            <a:solidFill>
              <a:schemeClr val="tx1"/>
            </a:solidFill>
            <a:round/>
            <a:headEnd/>
            <a:tailEnd/>
          </a:ln>
        </p:spPr>
        <p:txBody>
          <a:bodyPr/>
          <a:lstStyle/>
          <a:p>
            <a:endParaRPr lang="en-US"/>
          </a:p>
        </p:txBody>
      </p:sp>
      <p:sp>
        <p:nvSpPr>
          <p:cNvPr id="7199" name="Freeform 41"/>
          <p:cNvSpPr>
            <a:spLocks/>
          </p:cNvSpPr>
          <p:nvPr/>
        </p:nvSpPr>
        <p:spPr bwMode="auto">
          <a:xfrm>
            <a:off x="900113" y="5013325"/>
            <a:ext cx="5111750" cy="720725"/>
          </a:xfrm>
          <a:custGeom>
            <a:avLst/>
            <a:gdLst>
              <a:gd name="T0" fmla="*/ 0 w 3220"/>
              <a:gd name="T1" fmla="*/ 0 h 454"/>
              <a:gd name="T2" fmla="*/ 181 w 3220"/>
              <a:gd name="T3" fmla="*/ 454 h 454"/>
              <a:gd name="T4" fmla="*/ 363 w 3220"/>
              <a:gd name="T5" fmla="*/ 0 h 454"/>
              <a:gd name="T6" fmla="*/ 544 w 3220"/>
              <a:gd name="T7" fmla="*/ 454 h 454"/>
              <a:gd name="T8" fmla="*/ 680 w 3220"/>
              <a:gd name="T9" fmla="*/ 0 h 454"/>
              <a:gd name="T10" fmla="*/ 816 w 3220"/>
              <a:gd name="T11" fmla="*/ 454 h 454"/>
              <a:gd name="T12" fmla="*/ 998 w 3220"/>
              <a:gd name="T13" fmla="*/ 0 h 454"/>
              <a:gd name="T14" fmla="*/ 1179 w 3220"/>
              <a:gd name="T15" fmla="*/ 454 h 454"/>
              <a:gd name="T16" fmla="*/ 1497 w 3220"/>
              <a:gd name="T17" fmla="*/ 0 h 454"/>
              <a:gd name="T18" fmla="*/ 1678 w 3220"/>
              <a:gd name="T19" fmla="*/ 454 h 454"/>
              <a:gd name="T20" fmla="*/ 1859 w 3220"/>
              <a:gd name="T21" fmla="*/ 0 h 454"/>
              <a:gd name="T22" fmla="*/ 2086 w 3220"/>
              <a:gd name="T23" fmla="*/ 454 h 454"/>
              <a:gd name="T24" fmla="*/ 2222 w 3220"/>
              <a:gd name="T25" fmla="*/ 0 h 454"/>
              <a:gd name="T26" fmla="*/ 2358 w 3220"/>
              <a:gd name="T27" fmla="*/ 454 h 454"/>
              <a:gd name="T28" fmla="*/ 2494 w 3220"/>
              <a:gd name="T29" fmla="*/ 0 h 454"/>
              <a:gd name="T30" fmla="*/ 2676 w 3220"/>
              <a:gd name="T31" fmla="*/ 454 h 454"/>
              <a:gd name="T32" fmla="*/ 2857 w 3220"/>
              <a:gd name="T33" fmla="*/ 0 h 454"/>
              <a:gd name="T34" fmla="*/ 3039 w 3220"/>
              <a:gd name="T35" fmla="*/ 454 h 454"/>
              <a:gd name="T36" fmla="*/ 3220 w 3220"/>
              <a:gd name="T37" fmla="*/ 0 h 45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3220"/>
              <a:gd name="T58" fmla="*/ 0 h 454"/>
              <a:gd name="T59" fmla="*/ 3220 w 3220"/>
              <a:gd name="T60" fmla="*/ 454 h 45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3220" h="454">
                <a:moveTo>
                  <a:pt x="0" y="0"/>
                </a:moveTo>
                <a:cubicBezTo>
                  <a:pt x="60" y="227"/>
                  <a:pt x="121" y="454"/>
                  <a:pt x="181" y="454"/>
                </a:cubicBezTo>
                <a:cubicBezTo>
                  <a:pt x="241" y="454"/>
                  <a:pt x="303" y="0"/>
                  <a:pt x="363" y="0"/>
                </a:cubicBezTo>
                <a:cubicBezTo>
                  <a:pt x="423" y="0"/>
                  <a:pt x="491" y="454"/>
                  <a:pt x="544" y="454"/>
                </a:cubicBezTo>
                <a:cubicBezTo>
                  <a:pt x="597" y="454"/>
                  <a:pt x="635" y="0"/>
                  <a:pt x="680" y="0"/>
                </a:cubicBezTo>
                <a:cubicBezTo>
                  <a:pt x="725" y="0"/>
                  <a:pt x="763" y="454"/>
                  <a:pt x="816" y="454"/>
                </a:cubicBezTo>
                <a:cubicBezTo>
                  <a:pt x="869" y="454"/>
                  <a:pt x="938" y="0"/>
                  <a:pt x="998" y="0"/>
                </a:cubicBezTo>
                <a:cubicBezTo>
                  <a:pt x="1058" y="0"/>
                  <a:pt x="1096" y="454"/>
                  <a:pt x="1179" y="454"/>
                </a:cubicBezTo>
                <a:cubicBezTo>
                  <a:pt x="1262" y="454"/>
                  <a:pt x="1414" y="0"/>
                  <a:pt x="1497" y="0"/>
                </a:cubicBezTo>
                <a:cubicBezTo>
                  <a:pt x="1580" y="0"/>
                  <a:pt x="1618" y="454"/>
                  <a:pt x="1678" y="454"/>
                </a:cubicBezTo>
                <a:cubicBezTo>
                  <a:pt x="1738" y="454"/>
                  <a:pt x="1791" y="0"/>
                  <a:pt x="1859" y="0"/>
                </a:cubicBezTo>
                <a:cubicBezTo>
                  <a:pt x="1927" y="0"/>
                  <a:pt x="2026" y="454"/>
                  <a:pt x="2086" y="454"/>
                </a:cubicBezTo>
                <a:cubicBezTo>
                  <a:pt x="2146" y="454"/>
                  <a:pt x="2177" y="0"/>
                  <a:pt x="2222" y="0"/>
                </a:cubicBezTo>
                <a:cubicBezTo>
                  <a:pt x="2267" y="0"/>
                  <a:pt x="2313" y="454"/>
                  <a:pt x="2358" y="454"/>
                </a:cubicBezTo>
                <a:cubicBezTo>
                  <a:pt x="2403" y="454"/>
                  <a:pt x="2441" y="0"/>
                  <a:pt x="2494" y="0"/>
                </a:cubicBezTo>
                <a:cubicBezTo>
                  <a:pt x="2547" y="0"/>
                  <a:pt x="2616" y="454"/>
                  <a:pt x="2676" y="454"/>
                </a:cubicBezTo>
                <a:cubicBezTo>
                  <a:pt x="2736" y="454"/>
                  <a:pt x="2797" y="0"/>
                  <a:pt x="2857" y="0"/>
                </a:cubicBezTo>
                <a:cubicBezTo>
                  <a:pt x="2917" y="0"/>
                  <a:pt x="2979" y="454"/>
                  <a:pt x="3039" y="454"/>
                </a:cubicBezTo>
                <a:cubicBezTo>
                  <a:pt x="3099" y="454"/>
                  <a:pt x="3175" y="38"/>
                  <a:pt x="3220" y="0"/>
                </a:cubicBezTo>
              </a:path>
            </a:pathLst>
          </a:custGeom>
          <a:noFill/>
          <a:ln w="38100" cmpd="sng">
            <a:solidFill>
              <a:srgbClr val="FF3300"/>
            </a:solidFill>
            <a:round/>
            <a:headEnd/>
            <a:tailEnd/>
          </a:ln>
        </p:spPr>
        <p:txBody>
          <a:bodyPr/>
          <a:lstStyle/>
          <a:p>
            <a:endParaRPr lang="en-US"/>
          </a:p>
        </p:txBody>
      </p:sp>
      <p:sp>
        <p:nvSpPr>
          <p:cNvPr id="7200" name="Line 42"/>
          <p:cNvSpPr>
            <a:spLocks noChangeShapeType="1"/>
          </p:cNvSpPr>
          <p:nvPr/>
        </p:nvSpPr>
        <p:spPr bwMode="auto">
          <a:xfrm>
            <a:off x="5292725" y="5013325"/>
            <a:ext cx="863600" cy="0"/>
          </a:xfrm>
          <a:prstGeom prst="line">
            <a:avLst/>
          </a:prstGeom>
          <a:noFill/>
          <a:ln w="38100">
            <a:solidFill>
              <a:schemeClr val="tx1"/>
            </a:solidFill>
            <a:round/>
            <a:headEnd/>
            <a:tailEnd/>
          </a:ln>
        </p:spPr>
        <p:txBody>
          <a:bodyPr/>
          <a:lstStyle/>
          <a:p>
            <a:endParaRPr lang="en-US"/>
          </a:p>
        </p:txBody>
      </p:sp>
      <p:sp>
        <p:nvSpPr>
          <p:cNvPr id="7201" name="Freeform 43"/>
          <p:cNvSpPr>
            <a:spLocks/>
          </p:cNvSpPr>
          <p:nvPr/>
        </p:nvSpPr>
        <p:spPr bwMode="auto">
          <a:xfrm>
            <a:off x="900113" y="6021388"/>
            <a:ext cx="863600" cy="576262"/>
          </a:xfrm>
          <a:custGeom>
            <a:avLst/>
            <a:gdLst>
              <a:gd name="T0" fmla="*/ 0 w 544"/>
              <a:gd name="T1" fmla="*/ 363 h 363"/>
              <a:gd name="T2" fmla="*/ 45 w 544"/>
              <a:gd name="T3" fmla="*/ 91 h 363"/>
              <a:gd name="T4" fmla="*/ 136 w 544"/>
              <a:gd name="T5" fmla="*/ 45 h 363"/>
              <a:gd name="T6" fmla="*/ 226 w 544"/>
              <a:gd name="T7" fmla="*/ 363 h 363"/>
              <a:gd name="T8" fmla="*/ 317 w 544"/>
              <a:gd name="T9" fmla="*/ 45 h 363"/>
              <a:gd name="T10" fmla="*/ 408 w 544"/>
              <a:gd name="T11" fmla="*/ 91 h 363"/>
              <a:gd name="T12" fmla="*/ 544 w 544"/>
              <a:gd name="T13" fmla="*/ 363 h 363"/>
              <a:gd name="T14" fmla="*/ 0 60000 65536"/>
              <a:gd name="T15" fmla="*/ 0 60000 65536"/>
              <a:gd name="T16" fmla="*/ 0 60000 65536"/>
              <a:gd name="T17" fmla="*/ 0 60000 65536"/>
              <a:gd name="T18" fmla="*/ 0 60000 65536"/>
              <a:gd name="T19" fmla="*/ 0 60000 65536"/>
              <a:gd name="T20" fmla="*/ 0 60000 65536"/>
              <a:gd name="T21" fmla="*/ 0 w 544"/>
              <a:gd name="T22" fmla="*/ 0 h 363"/>
              <a:gd name="T23" fmla="*/ 544 w 544"/>
              <a:gd name="T24" fmla="*/ 363 h 3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44" h="363">
                <a:moveTo>
                  <a:pt x="0" y="363"/>
                </a:moveTo>
                <a:cubicBezTo>
                  <a:pt x="11" y="253"/>
                  <a:pt x="22" y="144"/>
                  <a:pt x="45" y="91"/>
                </a:cubicBezTo>
                <a:cubicBezTo>
                  <a:pt x="68" y="38"/>
                  <a:pt x="106" y="0"/>
                  <a:pt x="136" y="45"/>
                </a:cubicBezTo>
                <a:cubicBezTo>
                  <a:pt x="166" y="90"/>
                  <a:pt x="196" y="363"/>
                  <a:pt x="226" y="363"/>
                </a:cubicBezTo>
                <a:cubicBezTo>
                  <a:pt x="256" y="363"/>
                  <a:pt x="287" y="90"/>
                  <a:pt x="317" y="45"/>
                </a:cubicBezTo>
                <a:cubicBezTo>
                  <a:pt x="347" y="0"/>
                  <a:pt x="370" y="38"/>
                  <a:pt x="408" y="91"/>
                </a:cubicBezTo>
                <a:cubicBezTo>
                  <a:pt x="446" y="144"/>
                  <a:pt x="495" y="253"/>
                  <a:pt x="544" y="363"/>
                </a:cubicBezTo>
              </a:path>
            </a:pathLst>
          </a:custGeom>
          <a:noFill/>
          <a:ln w="38100" cmpd="sng">
            <a:solidFill>
              <a:srgbClr val="008000"/>
            </a:solidFill>
            <a:round/>
            <a:headEnd/>
            <a:tailEnd/>
          </a:ln>
        </p:spPr>
        <p:txBody>
          <a:bodyPr/>
          <a:lstStyle/>
          <a:p>
            <a:endParaRPr lang="en-US"/>
          </a:p>
        </p:txBody>
      </p:sp>
      <p:sp>
        <p:nvSpPr>
          <p:cNvPr id="7202" name="Line 44"/>
          <p:cNvSpPr>
            <a:spLocks noChangeShapeType="1"/>
          </p:cNvSpPr>
          <p:nvPr/>
        </p:nvSpPr>
        <p:spPr bwMode="auto">
          <a:xfrm>
            <a:off x="1763713" y="6597650"/>
            <a:ext cx="720725" cy="0"/>
          </a:xfrm>
          <a:prstGeom prst="line">
            <a:avLst/>
          </a:prstGeom>
          <a:noFill/>
          <a:ln w="38100">
            <a:solidFill>
              <a:srgbClr val="008000"/>
            </a:solidFill>
            <a:round/>
            <a:headEnd/>
            <a:tailEnd/>
          </a:ln>
        </p:spPr>
        <p:txBody>
          <a:bodyPr/>
          <a:lstStyle/>
          <a:p>
            <a:endParaRPr lang="en-US"/>
          </a:p>
        </p:txBody>
      </p:sp>
      <p:sp>
        <p:nvSpPr>
          <p:cNvPr id="7203" name="Line 45"/>
          <p:cNvSpPr>
            <a:spLocks noChangeShapeType="1"/>
          </p:cNvSpPr>
          <p:nvPr/>
        </p:nvSpPr>
        <p:spPr bwMode="auto">
          <a:xfrm>
            <a:off x="3276600" y="6597650"/>
            <a:ext cx="935038" cy="0"/>
          </a:xfrm>
          <a:prstGeom prst="line">
            <a:avLst/>
          </a:prstGeom>
          <a:noFill/>
          <a:ln w="38100">
            <a:solidFill>
              <a:srgbClr val="008000"/>
            </a:solidFill>
            <a:round/>
            <a:headEnd/>
            <a:tailEnd/>
          </a:ln>
        </p:spPr>
        <p:txBody>
          <a:bodyPr/>
          <a:lstStyle/>
          <a:p>
            <a:endParaRPr lang="en-US"/>
          </a:p>
        </p:txBody>
      </p:sp>
      <p:sp>
        <p:nvSpPr>
          <p:cNvPr id="7204" name="Freeform 46"/>
          <p:cNvSpPr>
            <a:spLocks/>
          </p:cNvSpPr>
          <p:nvPr/>
        </p:nvSpPr>
        <p:spPr bwMode="auto">
          <a:xfrm>
            <a:off x="2484438" y="5997575"/>
            <a:ext cx="792162" cy="744538"/>
          </a:xfrm>
          <a:custGeom>
            <a:avLst/>
            <a:gdLst>
              <a:gd name="T0" fmla="*/ 0 w 499"/>
              <a:gd name="T1" fmla="*/ 378 h 469"/>
              <a:gd name="T2" fmla="*/ 136 w 499"/>
              <a:gd name="T3" fmla="*/ 15 h 469"/>
              <a:gd name="T4" fmla="*/ 226 w 499"/>
              <a:gd name="T5" fmla="*/ 469 h 469"/>
              <a:gd name="T6" fmla="*/ 317 w 499"/>
              <a:gd name="T7" fmla="*/ 15 h 469"/>
              <a:gd name="T8" fmla="*/ 499 w 499"/>
              <a:gd name="T9" fmla="*/ 423 h 469"/>
              <a:gd name="T10" fmla="*/ 0 60000 65536"/>
              <a:gd name="T11" fmla="*/ 0 60000 65536"/>
              <a:gd name="T12" fmla="*/ 0 60000 65536"/>
              <a:gd name="T13" fmla="*/ 0 60000 65536"/>
              <a:gd name="T14" fmla="*/ 0 60000 65536"/>
              <a:gd name="T15" fmla="*/ 0 w 499"/>
              <a:gd name="T16" fmla="*/ 0 h 469"/>
              <a:gd name="T17" fmla="*/ 499 w 499"/>
              <a:gd name="T18" fmla="*/ 469 h 469"/>
            </a:gdLst>
            <a:ahLst/>
            <a:cxnLst>
              <a:cxn ang="T10">
                <a:pos x="T0" y="T1"/>
              </a:cxn>
              <a:cxn ang="T11">
                <a:pos x="T2" y="T3"/>
              </a:cxn>
              <a:cxn ang="T12">
                <a:pos x="T4" y="T5"/>
              </a:cxn>
              <a:cxn ang="T13">
                <a:pos x="T6" y="T7"/>
              </a:cxn>
              <a:cxn ang="T14">
                <a:pos x="T8" y="T9"/>
              </a:cxn>
            </a:cxnLst>
            <a:rect l="T15" t="T16" r="T17" b="T18"/>
            <a:pathLst>
              <a:path w="499" h="469">
                <a:moveTo>
                  <a:pt x="0" y="378"/>
                </a:moveTo>
                <a:cubicBezTo>
                  <a:pt x="49" y="189"/>
                  <a:pt x="98" y="0"/>
                  <a:pt x="136" y="15"/>
                </a:cubicBezTo>
                <a:cubicBezTo>
                  <a:pt x="174" y="30"/>
                  <a:pt x="196" y="469"/>
                  <a:pt x="226" y="469"/>
                </a:cubicBezTo>
                <a:cubicBezTo>
                  <a:pt x="256" y="469"/>
                  <a:pt x="272" y="23"/>
                  <a:pt x="317" y="15"/>
                </a:cubicBezTo>
                <a:cubicBezTo>
                  <a:pt x="362" y="7"/>
                  <a:pt x="469" y="363"/>
                  <a:pt x="499" y="423"/>
                </a:cubicBezTo>
              </a:path>
            </a:pathLst>
          </a:custGeom>
          <a:noFill/>
          <a:ln w="38100" cmpd="sng">
            <a:solidFill>
              <a:srgbClr val="008000"/>
            </a:solidFill>
            <a:round/>
            <a:headEnd/>
            <a:tailEnd/>
          </a:ln>
        </p:spPr>
        <p:txBody>
          <a:bodyPr/>
          <a:lstStyle/>
          <a:p>
            <a:endParaRPr lang="en-US"/>
          </a:p>
        </p:txBody>
      </p:sp>
      <p:sp>
        <p:nvSpPr>
          <p:cNvPr id="7205" name="Freeform 48"/>
          <p:cNvSpPr>
            <a:spLocks/>
          </p:cNvSpPr>
          <p:nvPr/>
        </p:nvSpPr>
        <p:spPr bwMode="auto">
          <a:xfrm>
            <a:off x="4211638" y="5926138"/>
            <a:ext cx="1081087" cy="815975"/>
          </a:xfrm>
          <a:custGeom>
            <a:avLst/>
            <a:gdLst>
              <a:gd name="T0" fmla="*/ 0 w 681"/>
              <a:gd name="T1" fmla="*/ 423 h 514"/>
              <a:gd name="T2" fmla="*/ 136 w 681"/>
              <a:gd name="T3" fmla="*/ 15 h 514"/>
              <a:gd name="T4" fmla="*/ 182 w 681"/>
              <a:gd name="T5" fmla="*/ 514 h 514"/>
              <a:gd name="T6" fmla="*/ 318 w 681"/>
              <a:gd name="T7" fmla="*/ 15 h 514"/>
              <a:gd name="T8" fmla="*/ 408 w 681"/>
              <a:gd name="T9" fmla="*/ 514 h 514"/>
              <a:gd name="T10" fmla="*/ 545 w 681"/>
              <a:gd name="T11" fmla="*/ 15 h 514"/>
              <a:gd name="T12" fmla="*/ 681 w 681"/>
              <a:gd name="T13" fmla="*/ 468 h 514"/>
              <a:gd name="T14" fmla="*/ 0 60000 65536"/>
              <a:gd name="T15" fmla="*/ 0 60000 65536"/>
              <a:gd name="T16" fmla="*/ 0 60000 65536"/>
              <a:gd name="T17" fmla="*/ 0 60000 65536"/>
              <a:gd name="T18" fmla="*/ 0 60000 65536"/>
              <a:gd name="T19" fmla="*/ 0 60000 65536"/>
              <a:gd name="T20" fmla="*/ 0 60000 65536"/>
              <a:gd name="T21" fmla="*/ 0 w 681"/>
              <a:gd name="T22" fmla="*/ 0 h 514"/>
              <a:gd name="T23" fmla="*/ 681 w 681"/>
              <a:gd name="T24" fmla="*/ 514 h 51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81" h="514">
                <a:moveTo>
                  <a:pt x="0" y="423"/>
                </a:moveTo>
                <a:cubicBezTo>
                  <a:pt x="53" y="211"/>
                  <a:pt x="106" y="0"/>
                  <a:pt x="136" y="15"/>
                </a:cubicBezTo>
                <a:cubicBezTo>
                  <a:pt x="166" y="30"/>
                  <a:pt x="152" y="514"/>
                  <a:pt x="182" y="514"/>
                </a:cubicBezTo>
                <a:cubicBezTo>
                  <a:pt x="212" y="514"/>
                  <a:pt x="280" y="15"/>
                  <a:pt x="318" y="15"/>
                </a:cubicBezTo>
                <a:cubicBezTo>
                  <a:pt x="356" y="15"/>
                  <a:pt x="370" y="514"/>
                  <a:pt x="408" y="514"/>
                </a:cubicBezTo>
                <a:cubicBezTo>
                  <a:pt x="446" y="514"/>
                  <a:pt x="500" y="23"/>
                  <a:pt x="545" y="15"/>
                </a:cubicBezTo>
                <a:cubicBezTo>
                  <a:pt x="590" y="7"/>
                  <a:pt x="658" y="400"/>
                  <a:pt x="681" y="468"/>
                </a:cubicBezTo>
              </a:path>
            </a:pathLst>
          </a:custGeom>
          <a:noFill/>
          <a:ln w="38100" cmpd="sng">
            <a:solidFill>
              <a:srgbClr val="008000"/>
            </a:solidFill>
            <a:round/>
            <a:headEnd/>
            <a:tailEnd/>
          </a:ln>
        </p:spPr>
        <p:txBody>
          <a:bodyPr/>
          <a:lstStyle/>
          <a:p>
            <a:endParaRPr lang="en-US"/>
          </a:p>
        </p:txBody>
      </p:sp>
      <p:sp>
        <p:nvSpPr>
          <p:cNvPr id="7206" name="AutoShape 49"/>
          <p:cNvSpPr>
            <a:spLocks noChangeArrowheads="1"/>
          </p:cNvSpPr>
          <p:nvPr/>
        </p:nvSpPr>
        <p:spPr bwMode="auto">
          <a:xfrm rot="10800000">
            <a:off x="7667625" y="6165850"/>
            <a:ext cx="649288" cy="358775"/>
          </a:xfrm>
          <a:prstGeom prst="rightArrow">
            <a:avLst>
              <a:gd name="adj1" fmla="val 50000"/>
              <a:gd name="adj2" fmla="val 45243"/>
            </a:avLst>
          </a:prstGeom>
          <a:solidFill>
            <a:srgbClr val="800000"/>
          </a:solidFill>
          <a:ln w="9525">
            <a:solidFill>
              <a:schemeClr val="tx1"/>
            </a:solidFill>
            <a:miter lim="800000"/>
            <a:headEnd/>
            <a:tailEnd/>
          </a:ln>
        </p:spPr>
        <p:txBody>
          <a:bodyPr wrap="none" anchor="ctr"/>
          <a:lstStyle/>
          <a:p>
            <a:endParaRPr lang="en-US"/>
          </a:p>
        </p:txBody>
      </p:sp>
      <p:sp>
        <p:nvSpPr>
          <p:cNvPr id="7207" name="Text Box 50"/>
          <p:cNvSpPr txBox="1">
            <a:spLocks noChangeArrowheads="1"/>
          </p:cNvSpPr>
          <p:nvPr/>
        </p:nvSpPr>
        <p:spPr bwMode="auto">
          <a:xfrm>
            <a:off x="8172450" y="5876925"/>
            <a:ext cx="792163" cy="779463"/>
          </a:xfrm>
          <a:prstGeom prst="rect">
            <a:avLst/>
          </a:prstGeom>
          <a:noFill/>
          <a:ln w="9525">
            <a:noFill/>
            <a:miter lim="800000"/>
            <a:headEnd/>
            <a:tailEnd/>
          </a:ln>
        </p:spPr>
        <p:txBody>
          <a:bodyPr>
            <a:spAutoFit/>
          </a:bodyPr>
          <a:lstStyle/>
          <a:p>
            <a:pPr algn="r">
              <a:spcBef>
                <a:spcPct val="50000"/>
              </a:spcBef>
            </a:pPr>
            <a:r>
              <a:rPr lang="en-US" sz="1800" dirty="0">
                <a:latin typeface="Arial" charset="0"/>
              </a:rPr>
              <a:t>DSB</a:t>
            </a:r>
          </a:p>
          <a:p>
            <a:pPr algn="r">
              <a:spcBef>
                <a:spcPct val="50000"/>
              </a:spcBef>
            </a:pPr>
            <a:r>
              <a:rPr lang="en-US" sz="1800" dirty="0">
                <a:latin typeface="Arial" charset="0"/>
              </a:rPr>
              <a:t>OOK</a:t>
            </a:r>
          </a:p>
        </p:txBody>
      </p:sp>
      <p:sp>
        <p:nvSpPr>
          <p:cNvPr id="42" name="Slide Number Placeholder 41"/>
          <p:cNvSpPr>
            <a:spLocks noGrp="1"/>
          </p:cNvSpPr>
          <p:nvPr>
            <p:ph type="sldNum" sz="quarter" idx="12"/>
          </p:nvPr>
        </p:nvSpPr>
        <p:spPr/>
        <p:txBody>
          <a:bodyPr/>
          <a:lstStyle/>
          <a:p>
            <a:pPr>
              <a:defRPr/>
            </a:pPr>
            <a:fld id="{0523A1A5-7B99-4498-A9D0-521F854631F3}" type="slidenum">
              <a:rPr lang="ar-SA"/>
              <a:pPr>
                <a:defRPr/>
              </a:pPr>
              <a:t>24</a:t>
            </a:fld>
            <a:endParaRPr lang="en-US"/>
          </a:p>
        </p:txBody>
      </p:sp>
      <p:sp>
        <p:nvSpPr>
          <p:cNvPr id="43" name="AutoShape 10">
            <a:extLst>
              <a:ext uri="{FF2B5EF4-FFF2-40B4-BE49-F238E27FC236}">
                <a16:creationId xmlns:a16="http://schemas.microsoft.com/office/drawing/2014/main" id="{61F3E01E-98FF-4639-8CE2-F59C1A4D2BC6}"/>
              </a:ext>
            </a:extLst>
          </p:cNvPr>
          <p:cNvSpPr>
            <a:spLocks noChangeArrowheads="1"/>
          </p:cNvSpPr>
          <p:nvPr/>
        </p:nvSpPr>
        <p:spPr bwMode="auto">
          <a:xfrm>
            <a:off x="5274432" y="2768600"/>
            <a:ext cx="433387" cy="215900"/>
          </a:xfrm>
          <a:prstGeom prst="rightArrow">
            <a:avLst>
              <a:gd name="adj1" fmla="val 50000"/>
              <a:gd name="adj2" fmla="val 50184"/>
            </a:avLst>
          </a:prstGeom>
          <a:solidFill>
            <a:srgbClr val="000080"/>
          </a:solidFill>
          <a:ln w="9525">
            <a:solidFill>
              <a:schemeClr val="tx1"/>
            </a:solidFill>
            <a:miter lim="800000"/>
            <a:headEnd/>
            <a:tailEnd/>
          </a:ln>
        </p:spPr>
        <p:txBody>
          <a:bodyPr wrap="none" anchor="ctr"/>
          <a:lstStyle/>
          <a:p>
            <a:endParaRPr lang="en-US"/>
          </a:p>
        </p:txBody>
      </p:sp>
      <p:sp>
        <p:nvSpPr>
          <p:cNvPr id="44" name="Text Box 50">
            <a:extLst>
              <a:ext uri="{FF2B5EF4-FFF2-40B4-BE49-F238E27FC236}">
                <a16:creationId xmlns:a16="http://schemas.microsoft.com/office/drawing/2014/main" id="{7E341358-8207-4642-BCA9-817C897CC55E}"/>
              </a:ext>
            </a:extLst>
          </p:cNvPr>
          <p:cNvSpPr txBox="1">
            <a:spLocks noChangeArrowheads="1"/>
          </p:cNvSpPr>
          <p:nvPr/>
        </p:nvSpPr>
        <p:spPr bwMode="auto">
          <a:xfrm>
            <a:off x="6058307" y="5198547"/>
            <a:ext cx="988198" cy="369332"/>
          </a:xfrm>
          <a:prstGeom prst="rect">
            <a:avLst/>
          </a:prstGeom>
          <a:noFill/>
          <a:ln w="9525">
            <a:noFill/>
            <a:miter lim="800000"/>
            <a:headEnd/>
            <a:tailEnd/>
          </a:ln>
        </p:spPr>
        <p:txBody>
          <a:bodyPr wrap="square">
            <a:spAutoFit/>
          </a:bodyPr>
          <a:lstStyle/>
          <a:p>
            <a:pPr algn="r">
              <a:spcBef>
                <a:spcPct val="50000"/>
              </a:spcBef>
            </a:pPr>
            <a:r>
              <a:rPr lang="en-US" sz="1800" dirty="0">
                <a:latin typeface="Arial" charset="0"/>
              </a:rPr>
              <a:t>carrier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D5C8421-D211-46C9-8E7E-326D5B8C2448}"/>
              </a:ext>
            </a:extLst>
          </p:cNvPr>
          <p:cNvSpPr>
            <a:spLocks noGrp="1"/>
          </p:cNvSpPr>
          <p:nvPr>
            <p:ph type="sldNum" sz="quarter" idx="10"/>
          </p:nvPr>
        </p:nvSpPr>
        <p:spPr/>
        <p:txBody>
          <a:bodyPr/>
          <a:lstStyle/>
          <a:p>
            <a:r>
              <a:rPr lang="en-US" altLang="en-US"/>
              <a:t>5.</a:t>
            </a:r>
            <a:fld id="{69A6E60F-D24D-498A-A3D6-E5FF8A05A7DA}" type="slidenum">
              <a:rPr lang="en-US" altLang="en-US"/>
              <a:pPr/>
              <a:t>25</a:t>
            </a:fld>
            <a:endParaRPr lang="en-US" altLang="en-US"/>
          </a:p>
        </p:txBody>
      </p:sp>
      <p:sp>
        <p:nvSpPr>
          <p:cNvPr id="878594" name="Rectangle 2">
            <a:extLst>
              <a:ext uri="{FF2B5EF4-FFF2-40B4-BE49-F238E27FC236}">
                <a16:creationId xmlns:a16="http://schemas.microsoft.com/office/drawing/2014/main" id="{12DD06C3-A686-4D86-8D65-528AF9A20C1B}"/>
              </a:ext>
            </a:extLst>
          </p:cNvPr>
          <p:cNvSpPr>
            <a:spLocks noGrp="1" noChangeArrowheads="1"/>
          </p:cNvSpPr>
          <p:nvPr>
            <p:ph type="title"/>
          </p:nvPr>
        </p:nvSpPr>
        <p:spPr bwMode="auto">
          <a:xfrm>
            <a:off x="685800" y="609600"/>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rtl="0"/>
            <a:r>
              <a:rPr lang="en-US" altLang="en-US" dirty="0"/>
              <a:t>Amplitude Shift Keying (ASK)</a:t>
            </a:r>
          </a:p>
        </p:txBody>
      </p:sp>
      <p:sp>
        <p:nvSpPr>
          <p:cNvPr id="878595" name="Rectangle 3">
            <a:extLst>
              <a:ext uri="{FF2B5EF4-FFF2-40B4-BE49-F238E27FC236}">
                <a16:creationId xmlns:a16="http://schemas.microsoft.com/office/drawing/2014/main" id="{3BB5E36A-5D74-4F03-861E-A5B0FCC1C919}"/>
              </a:ext>
            </a:extLst>
          </p:cNvPr>
          <p:cNvSpPr>
            <a:spLocks noGrp="1" noChangeArrowheads="1"/>
          </p:cNvSpPr>
          <p:nvPr>
            <p:ph type="body" idx="1"/>
          </p:nvPr>
        </p:nvSpPr>
        <p:spPr bwMode="auto">
          <a:xfrm>
            <a:off x="381000" y="1981200"/>
            <a:ext cx="83058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rtl="0"/>
            <a:r>
              <a:rPr lang="en-US" altLang="en-US" sz="2800" dirty="0"/>
              <a:t>ASK: changing the amplitude of a carrier signal to reflect the amplitude levels in the digital signal.</a:t>
            </a:r>
          </a:p>
          <a:p>
            <a:pPr algn="l" rtl="0"/>
            <a:r>
              <a:rPr lang="en-US" altLang="en-US" sz="2800" dirty="0"/>
              <a:t>For example: a digital “1” could not affect the </a:t>
            </a:r>
            <a:r>
              <a:rPr lang="en-US" altLang="en-US" sz="2800" u="sng" dirty="0"/>
              <a:t>carrier signal</a:t>
            </a:r>
            <a:r>
              <a:rPr lang="en-US" altLang="en-US" sz="2800" dirty="0"/>
              <a:t>, whereas a digital “0” would, by making it zero. </a:t>
            </a:r>
          </a:p>
          <a:p>
            <a:pPr algn="l" rtl="0"/>
            <a:r>
              <a:rPr lang="en-US" altLang="en-US" sz="2800" dirty="0"/>
              <a:t>The line encoding will determine the values of the analog waveform to reflect the digital data being carried.</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26</a:t>
            </a:fld>
            <a:endParaRPr lang="en-US"/>
          </a:p>
        </p:txBody>
      </p:sp>
      <p:pic>
        <p:nvPicPr>
          <p:cNvPr id="5" name="Picture 10"/>
          <p:cNvPicPr>
            <a:picLocks noGrp="1" noChangeAspect="1" noChangeArrowheads="1"/>
          </p:cNvPicPr>
          <p:nvPr>
            <p:ph idx="1"/>
          </p:nvPr>
        </p:nvPicPr>
        <p:blipFill>
          <a:blip r:embed="rId2"/>
          <a:srcRect/>
          <a:stretch>
            <a:fillRect/>
          </a:stretch>
        </p:blipFill>
        <p:spPr bwMode="auto">
          <a:xfrm>
            <a:off x="457200" y="2670212"/>
            <a:ext cx="8229600" cy="2385938"/>
          </a:xfrm>
          <a:prstGeom prst="rect">
            <a:avLst/>
          </a:prstGeom>
          <a:noFill/>
          <a:ln w="9525">
            <a:noFill/>
            <a:miter lim="800000"/>
            <a:headEnd/>
            <a:tailEnd/>
          </a:ln>
          <a:effectLst/>
        </p:spPr>
      </p:pic>
      <p:sp>
        <p:nvSpPr>
          <p:cNvPr id="6" name="Text Box 4"/>
          <p:cNvSpPr txBox="1">
            <a:spLocks noGrp="1" noChangeArrowheads="1"/>
          </p:cNvSpPr>
          <p:nvPr>
            <p:ph type="title"/>
          </p:nvPr>
        </p:nvSpPr>
        <p:spPr bwMode="auto">
          <a:xfrm>
            <a:off x="599238" y="381000"/>
            <a:ext cx="6740948" cy="461665"/>
          </a:xfrm>
          <a:prstGeom prst="rect">
            <a:avLst/>
          </a:prstGeom>
          <a:noFill/>
          <a:ln w="9525">
            <a:noFill/>
            <a:miter lim="800000"/>
            <a:headEnd/>
            <a:tailEnd/>
          </a:ln>
          <a:effectLst/>
        </p:spPr>
        <p:txBody>
          <a:bodyPr wrap="none">
            <a:spAutoFit/>
          </a:bodyPr>
          <a:lstStyle/>
          <a:p>
            <a:pPr rtl="0"/>
            <a:r>
              <a:rPr lang="en-US" sz="2400" dirty="0">
                <a:solidFill>
                  <a:schemeClr val="folHlink"/>
                </a:solidFill>
                <a:latin typeface="Times New Roman" pitchFamily="1" charset="0"/>
              </a:rPr>
              <a:t>Figure.  </a:t>
            </a:r>
            <a:r>
              <a:rPr lang="en-US" sz="2000" i="1" dirty="0">
                <a:latin typeface="Times New Roman" pitchFamily="1" charset="0"/>
              </a:rPr>
              <a:t>Implementation of </a:t>
            </a:r>
            <a:r>
              <a:rPr lang="en-US" sz="2000" i="1" u="sng" dirty="0">
                <a:latin typeface="Times New Roman" pitchFamily="1" charset="0"/>
              </a:rPr>
              <a:t>binary</a:t>
            </a:r>
            <a:r>
              <a:rPr lang="en-US" sz="2000" i="1" dirty="0">
                <a:latin typeface="Times New Roman" pitchFamily="1" charset="0"/>
              </a:rPr>
              <a:t> ASK (on-off keying, - OOK)</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rtl="0"/>
            <a:r>
              <a:rPr lang="en-US" b="1" dirty="0">
                <a:solidFill>
                  <a:schemeClr val="tx1"/>
                </a:solidFill>
              </a:rPr>
              <a:t>Bandwidth of ASK</a:t>
            </a:r>
            <a:endParaRPr lang="en-US" b="1" dirty="0"/>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27</a:t>
            </a:fld>
            <a:endParaRPr lang="en-US"/>
          </a:p>
        </p:txBody>
      </p:sp>
      <p:sp>
        <p:nvSpPr>
          <p:cNvPr id="5" name="Rectangle 3"/>
          <p:cNvSpPr txBox="1">
            <a:spLocks noChangeArrowheads="1"/>
          </p:cNvSpPr>
          <p:nvPr/>
        </p:nvSpPr>
        <p:spPr bwMode="auto">
          <a:xfrm>
            <a:off x="609600" y="1143000"/>
            <a:ext cx="7772400" cy="2438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The bandwidth B of ASK is proportional to the signal rate S.</a:t>
            </a:r>
          </a:p>
          <a:p>
            <a:pPr marL="342900" marR="0" lvl="0" indent="-342900" algn="ctr" defTabSz="914400" rtl="0" eaLnBrk="0" fontAlgn="base" latinLnBrk="0" hangingPunct="0">
              <a:lnSpc>
                <a:spcPct val="100000"/>
              </a:lnSpc>
              <a:spcBef>
                <a:spcPct val="20000"/>
              </a:spcBef>
              <a:spcAft>
                <a:spcPct val="0"/>
              </a:spcAft>
              <a:buClrTx/>
              <a:buSzTx/>
              <a:buFont typeface="Wingdings" pitchFamily="1" charset="2"/>
              <a:buNone/>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B = (1+d)S</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“d” is due to modulation and filtering, 0&lt;d&lt;1</a:t>
            </a:r>
          </a:p>
        </p:txBody>
      </p:sp>
      <p:pic>
        <p:nvPicPr>
          <p:cNvPr id="6" name="Picture 8"/>
          <p:cNvPicPr>
            <a:picLocks noChangeAspect="1" noChangeArrowheads="1"/>
          </p:cNvPicPr>
          <p:nvPr/>
        </p:nvPicPr>
        <p:blipFill>
          <a:blip r:embed="rId2"/>
          <a:srcRect/>
          <a:stretch>
            <a:fillRect/>
          </a:stretch>
        </p:blipFill>
        <p:spPr bwMode="auto">
          <a:xfrm>
            <a:off x="304800" y="3733800"/>
            <a:ext cx="8629650" cy="2046287"/>
          </a:xfrm>
          <a:prstGeom prst="rect">
            <a:avLst/>
          </a:prstGeom>
          <a:noFill/>
          <a:ln w="9525">
            <a:noFill/>
            <a:miter lim="800000"/>
            <a:headEnd/>
            <a:tailEnd/>
          </a:ln>
          <a:effectLst/>
        </p:spPr>
      </p:pic>
      <p:sp>
        <p:nvSpPr>
          <p:cNvPr id="7" name="Rectangle 6"/>
          <p:cNvSpPr/>
          <p:nvPr/>
        </p:nvSpPr>
        <p:spPr>
          <a:xfrm>
            <a:off x="2514600" y="6019800"/>
            <a:ext cx="6400800" cy="307777"/>
          </a:xfrm>
          <a:prstGeom prst="rect">
            <a:avLst/>
          </a:prstGeom>
        </p:spPr>
        <p:txBody>
          <a:bodyPr wrap="square">
            <a:spAutoFit/>
          </a:bodyPr>
          <a:lstStyle/>
          <a:p>
            <a:pPr rtl="0"/>
            <a:r>
              <a:rPr lang="en-US" dirty="0">
                <a:solidFill>
                  <a:schemeClr val="folHlink"/>
                </a:solidFill>
                <a:latin typeface="Times New Roman" pitchFamily="1" charset="0"/>
              </a:rPr>
              <a:t>Figure. </a:t>
            </a:r>
            <a:r>
              <a:rPr lang="en-US" dirty="0">
                <a:latin typeface="Times New Roman" pitchFamily="1" charset="0"/>
              </a:rPr>
              <a:t>Binary amplitude shift keying  </a:t>
            </a:r>
            <a:r>
              <a:rPr lang="en-US" i="1" dirty="0">
                <a:latin typeface="Times New Roman" pitchFamily="1" charset="0"/>
              </a:rPr>
              <a:t>(symbol, element or baud rate)</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9681FD-B81B-4C9B-8815-457484BE60DC}"/>
              </a:ext>
            </a:extLst>
          </p:cNvPr>
          <p:cNvSpPr>
            <a:spLocks noGrp="1"/>
          </p:cNvSpPr>
          <p:nvPr>
            <p:ph type="title"/>
          </p:nvPr>
        </p:nvSpPr>
        <p:spPr>
          <a:xfrm>
            <a:off x="457200" y="274638"/>
            <a:ext cx="8229600" cy="477837"/>
          </a:xfrm>
        </p:spPr>
        <p:txBody>
          <a:bodyPr/>
          <a:lstStyle/>
          <a:p>
            <a:pPr rtl="0"/>
            <a:r>
              <a:rPr lang="en-US" sz="3200" b="1" dirty="0">
                <a:latin typeface="Tahoma" panose="020B0604030504040204" pitchFamily="34" charset="0"/>
                <a:ea typeface="Tahoma" panose="020B0604030504040204" pitchFamily="34" charset="0"/>
                <a:cs typeface="Tahoma" panose="020B0604030504040204" pitchFamily="34" charset="0"/>
              </a:rPr>
              <a:t>Example</a:t>
            </a:r>
          </a:p>
        </p:txBody>
      </p:sp>
      <p:sp>
        <p:nvSpPr>
          <p:cNvPr id="4" name="Slide Number Placeholder 3">
            <a:extLst>
              <a:ext uri="{FF2B5EF4-FFF2-40B4-BE49-F238E27FC236}">
                <a16:creationId xmlns:a16="http://schemas.microsoft.com/office/drawing/2014/main" id="{525985AE-FFEA-4939-8469-D3576F5F7A51}"/>
              </a:ext>
            </a:extLst>
          </p:cNvPr>
          <p:cNvSpPr>
            <a:spLocks noGrp="1"/>
          </p:cNvSpPr>
          <p:nvPr>
            <p:ph type="sldNum" sz="quarter" idx="12"/>
          </p:nvPr>
        </p:nvSpPr>
        <p:spPr/>
        <p:txBody>
          <a:bodyPr/>
          <a:lstStyle/>
          <a:p>
            <a:pPr>
              <a:defRPr/>
            </a:pPr>
            <a:fld id="{D27D4E14-6EF3-49C1-AE3E-33A047A9E075}" type="slidenum">
              <a:rPr lang="ar-SA" smtClean="0"/>
              <a:pPr>
                <a:defRPr/>
              </a:pPr>
              <a:t>28</a:t>
            </a:fld>
            <a:endParaRPr lang="en-US"/>
          </a:p>
        </p:txBody>
      </p:sp>
      <p:sp>
        <p:nvSpPr>
          <p:cNvPr id="5" name="Rectangle 14">
            <a:extLst>
              <a:ext uri="{FF2B5EF4-FFF2-40B4-BE49-F238E27FC236}">
                <a16:creationId xmlns:a16="http://schemas.microsoft.com/office/drawing/2014/main" id="{FFA2B8F8-CD8D-4A4C-8F39-6114F71F12DD}"/>
              </a:ext>
            </a:extLst>
          </p:cNvPr>
          <p:cNvSpPr>
            <a:spLocks noChangeArrowheads="1"/>
          </p:cNvSpPr>
          <p:nvPr/>
        </p:nvSpPr>
        <p:spPr bwMode="auto">
          <a:xfrm>
            <a:off x="228600" y="990600"/>
            <a:ext cx="853440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rtl="0"/>
            <a:r>
              <a:rPr lang="en-US" altLang="en-US" sz="2400" b="0" dirty="0">
                <a:latin typeface="Tahoma" panose="020B0604030504040204" pitchFamily="34" charset="0"/>
                <a:ea typeface="Tahoma" panose="020B0604030504040204" pitchFamily="34" charset="0"/>
                <a:cs typeface="Tahoma" panose="020B0604030504040204" pitchFamily="34" charset="0"/>
              </a:rPr>
              <a:t>We have an available bandwidth of 100 kHz which spans from 200 to 300 kHz. What are the carrier frequency and the bit rate if we modulated our data by using ASK with d = 1?</a:t>
            </a:r>
          </a:p>
          <a:p>
            <a:pPr rtl="0"/>
            <a:endParaRPr lang="en-US" altLang="en-US" sz="2400" b="0" dirty="0">
              <a:solidFill>
                <a:schemeClr val="hlink"/>
              </a:solidFill>
              <a:latin typeface="Tahoma" panose="020B0604030504040204" pitchFamily="34" charset="0"/>
              <a:ea typeface="Tahoma" panose="020B0604030504040204" pitchFamily="34" charset="0"/>
              <a:cs typeface="Tahoma" panose="020B0604030504040204" pitchFamily="34" charset="0"/>
            </a:endParaRPr>
          </a:p>
          <a:p>
            <a:pPr rtl="0"/>
            <a:r>
              <a:rPr lang="en-US" altLang="en-US" sz="2400" u="sng" dirty="0">
                <a:solidFill>
                  <a:schemeClr val="hlink"/>
                </a:solidFill>
                <a:latin typeface="Tahoma" panose="020B0604030504040204" pitchFamily="34" charset="0"/>
                <a:ea typeface="Tahoma" panose="020B0604030504040204" pitchFamily="34" charset="0"/>
                <a:cs typeface="Tahoma" panose="020B0604030504040204" pitchFamily="34" charset="0"/>
              </a:rPr>
              <a:t>Solution</a:t>
            </a:r>
          </a:p>
          <a:p>
            <a:pPr rtl="0"/>
            <a:r>
              <a:rPr lang="en-US" altLang="en-US" sz="2400" u="sng" dirty="0">
                <a:solidFill>
                  <a:schemeClr val="bg2">
                    <a:lumMod val="75000"/>
                  </a:schemeClr>
                </a:solidFill>
                <a:latin typeface="Tahoma" panose="020B0604030504040204" pitchFamily="34" charset="0"/>
                <a:ea typeface="Tahoma" panose="020B0604030504040204" pitchFamily="34" charset="0"/>
                <a:cs typeface="Tahoma" panose="020B0604030504040204" pitchFamily="34" charset="0"/>
              </a:rPr>
              <a:t>Note:</a:t>
            </a:r>
            <a:r>
              <a:rPr lang="en-US" altLang="en-US" sz="2400" dirty="0">
                <a:solidFill>
                  <a:schemeClr val="hlink"/>
                </a:solidFill>
                <a:latin typeface="Tahoma" panose="020B0604030504040204" pitchFamily="34" charset="0"/>
                <a:ea typeface="Tahoma" panose="020B0604030504040204" pitchFamily="34" charset="0"/>
                <a:cs typeface="Tahoma" panose="020B0604030504040204" pitchFamily="34" charset="0"/>
              </a:rPr>
              <a:t> </a:t>
            </a:r>
            <a:r>
              <a:rPr lang="en-US" altLang="en-US" sz="2400" b="0" dirty="0">
                <a:latin typeface="Tahoma" panose="020B0604030504040204" pitchFamily="34" charset="0"/>
                <a:ea typeface="Tahoma" panose="020B0604030504040204" pitchFamily="34" charset="0"/>
                <a:cs typeface="Tahoma" panose="020B0604030504040204" pitchFamily="34" charset="0"/>
              </a:rPr>
              <a:t>r=1 for BASK</a:t>
            </a:r>
            <a:endParaRPr lang="en-US" altLang="en-US" sz="2400" u="sng" dirty="0">
              <a:solidFill>
                <a:schemeClr val="hlink"/>
              </a:solidFill>
              <a:latin typeface="Tahoma" panose="020B0604030504040204" pitchFamily="34" charset="0"/>
              <a:ea typeface="Tahoma" panose="020B0604030504040204" pitchFamily="34" charset="0"/>
              <a:cs typeface="Tahoma" panose="020B0604030504040204" pitchFamily="34" charset="0"/>
            </a:endParaRPr>
          </a:p>
          <a:p>
            <a:pPr marL="514350" indent="-514350" rtl="0">
              <a:buFont typeface="+mj-lt"/>
              <a:buAutoNum type="arabicParenR"/>
            </a:pPr>
            <a:r>
              <a:rPr lang="en-US" altLang="en-US" sz="2400" b="0" dirty="0">
                <a:latin typeface="Tahoma" panose="020B0604030504040204" pitchFamily="34" charset="0"/>
                <a:ea typeface="Tahoma" panose="020B0604030504040204" pitchFamily="34" charset="0"/>
                <a:cs typeface="Tahoma" panose="020B0604030504040204" pitchFamily="34" charset="0"/>
              </a:rPr>
              <a:t>f</a:t>
            </a:r>
            <a:r>
              <a:rPr lang="en-US" altLang="en-US" sz="2400" b="0" baseline="-25000" dirty="0">
                <a:latin typeface="Tahoma" panose="020B0604030504040204" pitchFamily="34" charset="0"/>
                <a:ea typeface="Tahoma" panose="020B0604030504040204" pitchFamily="34" charset="0"/>
                <a:cs typeface="Tahoma" panose="020B0604030504040204" pitchFamily="34" charset="0"/>
              </a:rPr>
              <a:t>c</a:t>
            </a:r>
            <a:r>
              <a:rPr lang="en-US" altLang="en-US" sz="2400" b="0" dirty="0">
                <a:latin typeface="Tahoma" panose="020B0604030504040204" pitchFamily="34" charset="0"/>
                <a:ea typeface="Tahoma" panose="020B0604030504040204" pitchFamily="34" charset="0"/>
                <a:cs typeface="Tahoma" panose="020B0604030504040204" pitchFamily="34" charset="0"/>
              </a:rPr>
              <a:t> = 250kHz., as the middle of the bandwidth (200-300).</a:t>
            </a:r>
          </a:p>
          <a:p>
            <a:pPr marL="514350" indent="-514350" rtl="0">
              <a:buFont typeface="+mj-lt"/>
              <a:buAutoNum type="arabicParenR"/>
            </a:pPr>
            <a:r>
              <a:rPr lang="en-US" altLang="en-US" sz="2400" b="0" dirty="0">
                <a:latin typeface="Tahoma" panose="020B0604030504040204" pitchFamily="34" charset="0"/>
                <a:ea typeface="Tahoma" panose="020B0604030504040204" pitchFamily="34" charset="0"/>
                <a:cs typeface="Tahoma" panose="020B0604030504040204" pitchFamily="34" charset="0"/>
              </a:rPr>
              <a:t>B=100kHz. (which is 300-200)</a:t>
            </a:r>
          </a:p>
          <a:p>
            <a:pPr marL="514350" indent="-514350" rtl="0">
              <a:buFont typeface="+mj-lt"/>
              <a:buAutoNum type="arabicParenR"/>
            </a:pPr>
            <a:r>
              <a:rPr lang="en-US" altLang="en-US" sz="2400" b="0" dirty="0">
                <a:latin typeface="Tahoma" panose="020B0604030504040204" pitchFamily="34" charset="0"/>
                <a:ea typeface="Tahoma" panose="020B0604030504040204" pitchFamily="34" charset="0"/>
                <a:cs typeface="Tahoma" panose="020B0604030504040204" pitchFamily="34" charset="0"/>
              </a:rPr>
              <a:t>B=(1+d)S </a:t>
            </a: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B=(1+1)S B=2S symbols/sec, </a:t>
            </a:r>
          </a:p>
          <a:p>
            <a:pPr marL="514350" indent="-514350" rtl="0">
              <a:buFont typeface="+mj-lt"/>
              <a:buAutoNum type="arabicParenR" startAt="4"/>
            </a:pPr>
            <a:r>
              <a:rPr lang="en-US" altLang="en-US" sz="2400" b="0" dirty="0">
                <a:latin typeface="Tahoma" panose="020B0604030504040204" pitchFamily="34" charset="0"/>
                <a:ea typeface="Tahoma" panose="020B0604030504040204" pitchFamily="34" charset="0"/>
                <a:cs typeface="Tahoma" panose="020B0604030504040204" pitchFamily="34" charset="0"/>
              </a:rPr>
              <a:t>then, </a:t>
            </a: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S=50k</a:t>
            </a:r>
          </a:p>
          <a:p>
            <a:pPr marL="514350" indent="-514350" rtl="0">
              <a:buFont typeface="+mj-lt"/>
              <a:buAutoNum type="arabicParenR" startAt="4"/>
            </a:pP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S=N/r  N=S*r=50*1,  N=50 kbps</a:t>
            </a:r>
          </a:p>
          <a:p>
            <a:pPr algn="ctr" rtl="0"/>
            <a:endParaRPr lang="en-US" alt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algn="ctr" rtl="0"/>
            <a:r>
              <a:rPr lang="en-US" alt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(here) 	Bit rate = half Bandwidth</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15">
            <a:extLst>
              <a:ext uri="{FF2B5EF4-FFF2-40B4-BE49-F238E27FC236}">
                <a16:creationId xmlns:a16="http://schemas.microsoft.com/office/drawing/2014/main" id="{3F5C6DDA-3EB4-4EC2-B922-51887BF074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6086475"/>
            <a:ext cx="7766050" cy="576263"/>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2834683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54DDB2-9761-4ACF-A6ED-057A10C75EEE}"/>
              </a:ext>
            </a:extLst>
          </p:cNvPr>
          <p:cNvSpPr>
            <a:spLocks noGrp="1"/>
          </p:cNvSpPr>
          <p:nvPr>
            <p:ph type="title"/>
          </p:nvPr>
        </p:nvSpPr>
        <p:spPr>
          <a:xfrm>
            <a:off x="457200" y="274638"/>
            <a:ext cx="8229600" cy="334962"/>
          </a:xfrm>
        </p:spPr>
        <p:txBody>
          <a:bodyPr/>
          <a:lstStyle/>
          <a:p>
            <a:pPr rtl="0"/>
            <a:r>
              <a:rPr lang="en-GB" sz="3600" dirty="0"/>
              <a:t>Example/ full-duplex</a:t>
            </a:r>
          </a:p>
        </p:txBody>
      </p:sp>
      <p:sp>
        <p:nvSpPr>
          <p:cNvPr id="4" name="Slide Number Placeholder 3">
            <a:extLst>
              <a:ext uri="{FF2B5EF4-FFF2-40B4-BE49-F238E27FC236}">
                <a16:creationId xmlns:a16="http://schemas.microsoft.com/office/drawing/2014/main" id="{C86A309C-9109-4632-94D4-81A3CE087225}"/>
              </a:ext>
            </a:extLst>
          </p:cNvPr>
          <p:cNvSpPr>
            <a:spLocks noGrp="1"/>
          </p:cNvSpPr>
          <p:nvPr>
            <p:ph type="sldNum" sz="quarter" idx="12"/>
          </p:nvPr>
        </p:nvSpPr>
        <p:spPr/>
        <p:txBody>
          <a:bodyPr/>
          <a:lstStyle/>
          <a:p>
            <a:pPr>
              <a:defRPr/>
            </a:pPr>
            <a:fld id="{D27D4E14-6EF3-49C1-AE3E-33A047A9E075}" type="slidenum">
              <a:rPr lang="ar-SA" smtClean="0"/>
              <a:pPr>
                <a:defRPr/>
              </a:pPr>
              <a:t>29</a:t>
            </a:fld>
            <a:endParaRPr lang="en-US"/>
          </a:p>
        </p:txBody>
      </p:sp>
      <p:sp>
        <p:nvSpPr>
          <p:cNvPr id="5" name="Rectangle 4">
            <a:extLst>
              <a:ext uri="{FF2B5EF4-FFF2-40B4-BE49-F238E27FC236}">
                <a16:creationId xmlns:a16="http://schemas.microsoft.com/office/drawing/2014/main" id="{72ABEF4B-EEEC-471F-8917-B8A0981EE328}"/>
              </a:ext>
            </a:extLst>
          </p:cNvPr>
          <p:cNvSpPr/>
          <p:nvPr/>
        </p:nvSpPr>
        <p:spPr>
          <a:xfrm>
            <a:off x="152400" y="1047750"/>
            <a:ext cx="8763000" cy="2893100"/>
          </a:xfrm>
          <a:prstGeom prst="rect">
            <a:avLst/>
          </a:prstGeom>
        </p:spPr>
        <p:txBody>
          <a:bodyPr wrap="square">
            <a:spAutoFit/>
          </a:bodyPr>
          <a:lstStyle/>
          <a:p>
            <a:pPr marL="457200" indent="-457200" algn="just" rtl="0">
              <a:buFont typeface="Arial" panose="020B0604020202020204" pitchFamily="34" charset="0"/>
              <a:buChar char="•"/>
            </a:pPr>
            <a:r>
              <a:rPr lang="en-US" altLang="en-US" sz="2600" dirty="0">
                <a:latin typeface="Times New Roman" panose="02020603050405020304" pitchFamily="18" charset="0"/>
              </a:rPr>
              <a:t>We normally use full-duplex links (</a:t>
            </a:r>
            <a:r>
              <a:rPr lang="en-US" altLang="en-US" sz="2600" b="1" dirty="0">
                <a:latin typeface="Times New Roman" panose="02020603050405020304" pitchFamily="18" charset="0"/>
              </a:rPr>
              <a:t>both directions</a:t>
            </a:r>
            <a:r>
              <a:rPr lang="en-US" altLang="en-US" sz="2600" dirty="0">
                <a:latin typeface="Times New Roman" panose="02020603050405020304" pitchFamily="18" charset="0"/>
              </a:rPr>
              <a:t>). </a:t>
            </a:r>
          </a:p>
          <a:p>
            <a:pPr marL="457200" indent="-457200" algn="just" rtl="0">
              <a:buFont typeface="Arial" panose="020B0604020202020204" pitchFamily="34" charset="0"/>
              <a:buChar char="•"/>
            </a:pPr>
            <a:r>
              <a:rPr lang="en-US" altLang="en-US" sz="2600" dirty="0">
                <a:latin typeface="Times New Roman" panose="02020603050405020304" pitchFamily="18" charset="0"/>
              </a:rPr>
              <a:t>We divide the bandwidth into two bands each with a carrier frequency, as shown in the figure below. </a:t>
            </a:r>
          </a:p>
          <a:p>
            <a:pPr marL="457200" indent="-457200" algn="just" rtl="0">
              <a:buFont typeface="Arial" panose="020B0604020202020204" pitchFamily="34" charset="0"/>
              <a:buChar char="•"/>
            </a:pPr>
            <a:r>
              <a:rPr lang="en-US" altLang="en-US" sz="2600" dirty="0">
                <a:latin typeface="Times New Roman" panose="02020603050405020304" pitchFamily="18" charset="0"/>
              </a:rPr>
              <a:t>It shows the positions of the two carrier frequencies and the bandwidths. </a:t>
            </a:r>
          </a:p>
          <a:p>
            <a:pPr marL="457200" indent="-457200" algn="just" rtl="0">
              <a:buFont typeface="Arial" panose="020B0604020202020204" pitchFamily="34" charset="0"/>
              <a:buChar char="•"/>
            </a:pPr>
            <a:r>
              <a:rPr lang="en-US" altLang="en-US" sz="2600" dirty="0">
                <a:latin typeface="Times New Roman" panose="02020603050405020304" pitchFamily="18" charset="0"/>
              </a:rPr>
              <a:t>The available bandwidth for each direction is now 50 kHz,</a:t>
            </a:r>
          </a:p>
          <a:p>
            <a:pPr marL="457200" indent="-457200" algn="just" rtl="0">
              <a:buFont typeface="Arial" panose="020B0604020202020204" pitchFamily="34" charset="0"/>
              <a:buChar char="•"/>
            </a:pPr>
            <a:r>
              <a:rPr lang="en-US" altLang="en-US" sz="2600" dirty="0">
                <a:latin typeface="Times New Roman" panose="02020603050405020304" pitchFamily="18" charset="0"/>
              </a:rPr>
              <a:t>The data rate is 25kbps in each direction.</a:t>
            </a:r>
          </a:p>
        </p:txBody>
      </p:sp>
      <p:pic>
        <p:nvPicPr>
          <p:cNvPr id="6" name="Picture 6">
            <a:extLst>
              <a:ext uri="{FF2B5EF4-FFF2-40B4-BE49-F238E27FC236}">
                <a16:creationId xmlns:a16="http://schemas.microsoft.com/office/drawing/2014/main" id="{0ACB96C1-0B17-4EFD-BEEB-054BFB3B72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0600" y="4724400"/>
            <a:ext cx="4899025" cy="1668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D2A75E9B-17A0-44CF-AF0A-2BA3EE56BA6E}"/>
              </a:ext>
            </a:extLst>
          </p:cNvPr>
          <p:cNvSpPr txBox="1">
            <a:spLocks noChangeArrowheads="1"/>
          </p:cNvSpPr>
          <p:nvPr/>
        </p:nvSpPr>
        <p:spPr bwMode="auto">
          <a:xfrm>
            <a:off x="2260600" y="6275387"/>
            <a:ext cx="467403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400" dirty="0">
                <a:solidFill>
                  <a:schemeClr val="folHlink"/>
                </a:solidFill>
                <a:latin typeface="Times New Roman" panose="02020603050405020304" pitchFamily="18" charset="0"/>
              </a:rPr>
              <a:t>Figure.  </a:t>
            </a:r>
            <a:r>
              <a:rPr lang="en-US" altLang="en-US" sz="2000" i="1" dirty="0">
                <a:latin typeface="Times New Roman" panose="02020603050405020304" pitchFamily="18" charset="0"/>
              </a:rPr>
              <a:t>Bandwidth of full-duplex ASK </a:t>
            </a:r>
          </a:p>
        </p:txBody>
      </p:sp>
    </p:spTree>
    <p:extLst>
      <p:ext uri="{BB962C8B-B14F-4D97-AF65-F5344CB8AC3E}">
        <p14:creationId xmlns:p14="http://schemas.microsoft.com/office/powerpoint/2010/main" val="1705567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Date Placeholder 3">
            <a:extLst>
              <a:ext uri="{FF2B5EF4-FFF2-40B4-BE49-F238E27FC236}">
                <a16:creationId xmlns:a16="http://schemas.microsoft.com/office/drawing/2014/main" id="{73A9EAD0-5E89-4129-A207-A1EC361BFB3E}"/>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CS 515</a:t>
            </a:r>
          </a:p>
        </p:txBody>
      </p:sp>
      <p:sp>
        <p:nvSpPr>
          <p:cNvPr id="21507" name="Footer Placeholder 4">
            <a:extLst>
              <a:ext uri="{FF2B5EF4-FFF2-40B4-BE49-F238E27FC236}">
                <a16:creationId xmlns:a16="http://schemas.microsoft.com/office/drawing/2014/main" id="{6661952B-9C18-498F-B5D0-CDDCB907F609}"/>
              </a:ext>
            </a:extLst>
          </p:cNvPr>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Ibrahim Korpeoglu</a:t>
            </a:r>
          </a:p>
        </p:txBody>
      </p:sp>
      <p:sp>
        <p:nvSpPr>
          <p:cNvPr id="21508" name="Slide Number Placeholder 5">
            <a:extLst>
              <a:ext uri="{FF2B5EF4-FFF2-40B4-BE49-F238E27FC236}">
                <a16:creationId xmlns:a16="http://schemas.microsoft.com/office/drawing/2014/main" id="{DB06B2DC-A9FB-472F-B7EB-20DE3D4F0298}"/>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0744E32-18C2-4861-9AA6-7646AFAC1C9C}" type="slidenum">
              <a:rPr lang="en-US" altLang="en-US"/>
              <a:pPr/>
              <a:t>3</a:t>
            </a:fld>
            <a:endParaRPr lang="en-US" altLang="en-US"/>
          </a:p>
        </p:txBody>
      </p:sp>
      <p:sp>
        <p:nvSpPr>
          <p:cNvPr id="21509" name="Rectangle 2">
            <a:extLst>
              <a:ext uri="{FF2B5EF4-FFF2-40B4-BE49-F238E27FC236}">
                <a16:creationId xmlns:a16="http://schemas.microsoft.com/office/drawing/2014/main" id="{DA8695F2-B7FE-4AC8-AFCF-9D82C5C7B010}"/>
              </a:ext>
            </a:extLst>
          </p:cNvPr>
          <p:cNvSpPr>
            <a:spLocks noGrp="1" noChangeArrowheads="1"/>
          </p:cNvSpPr>
          <p:nvPr>
            <p:ph type="title"/>
          </p:nvPr>
        </p:nvSpPr>
        <p:spPr/>
        <p:txBody>
          <a:bodyPr/>
          <a:lstStyle/>
          <a:p>
            <a:pPr eaLnBrk="1" hangingPunct="1"/>
            <a:r>
              <a:rPr lang="en-US" altLang="en-US"/>
              <a:t>What is modulation</a:t>
            </a:r>
          </a:p>
        </p:txBody>
      </p:sp>
      <p:sp>
        <p:nvSpPr>
          <p:cNvPr id="21510" name="Rectangle 3">
            <a:extLst>
              <a:ext uri="{FF2B5EF4-FFF2-40B4-BE49-F238E27FC236}">
                <a16:creationId xmlns:a16="http://schemas.microsoft.com/office/drawing/2014/main" id="{F504BE40-17AD-4035-973B-5488F6EFE681}"/>
              </a:ext>
            </a:extLst>
          </p:cNvPr>
          <p:cNvSpPr>
            <a:spLocks noGrp="1" noChangeArrowheads="1"/>
          </p:cNvSpPr>
          <p:nvPr>
            <p:ph type="body" idx="1"/>
          </p:nvPr>
        </p:nvSpPr>
        <p:spPr/>
        <p:txBody>
          <a:bodyPr/>
          <a:lstStyle/>
          <a:p>
            <a:pPr algn="l" rtl="0" eaLnBrk="1" hangingPunct="1"/>
            <a:r>
              <a:rPr lang="en-US" altLang="en-US" sz="2800" b="1" dirty="0"/>
              <a:t>Modulation</a:t>
            </a:r>
            <a:r>
              <a:rPr lang="en-US" altLang="en-US" sz="2800" dirty="0"/>
              <a:t> is the process of encoding information from a message source in a manner suitable for transmission</a:t>
            </a:r>
          </a:p>
          <a:p>
            <a:pPr algn="l" rtl="0" eaLnBrk="1" hangingPunct="1"/>
            <a:r>
              <a:rPr lang="en-US" altLang="en-US" sz="2800" dirty="0"/>
              <a:t>It involves translating a </a:t>
            </a:r>
            <a:r>
              <a:rPr lang="en-US" altLang="en-US" sz="2800" u="sng" dirty="0">
                <a:solidFill>
                  <a:srgbClr val="FF0000"/>
                </a:solidFill>
              </a:rPr>
              <a:t>baseband</a:t>
            </a:r>
            <a:r>
              <a:rPr lang="en-US" altLang="en-US" sz="2800" u="sng" dirty="0"/>
              <a:t> message</a:t>
            </a:r>
            <a:r>
              <a:rPr lang="en-US" altLang="en-US" sz="2800" dirty="0"/>
              <a:t> </a:t>
            </a:r>
            <a:r>
              <a:rPr lang="en-US" altLang="en-US" sz="2800" u="sng" dirty="0"/>
              <a:t>signal</a:t>
            </a:r>
            <a:r>
              <a:rPr lang="en-US" altLang="en-US" sz="2800" dirty="0"/>
              <a:t> to a </a:t>
            </a:r>
            <a:r>
              <a:rPr lang="en-US" altLang="en-US" sz="2800" u="sng" dirty="0">
                <a:solidFill>
                  <a:srgbClr val="FF0000"/>
                </a:solidFill>
              </a:rPr>
              <a:t>bandpass</a:t>
            </a:r>
            <a:r>
              <a:rPr lang="en-US" altLang="en-US" sz="2800" u="sng" dirty="0"/>
              <a:t> signal</a:t>
            </a:r>
            <a:r>
              <a:rPr lang="en-US" altLang="en-US" sz="2800" dirty="0"/>
              <a:t> at frequencies that are very high compared to the baseband frequency. </a:t>
            </a:r>
          </a:p>
          <a:p>
            <a:pPr algn="l" rtl="0" eaLnBrk="1" hangingPunct="1"/>
            <a:r>
              <a:rPr lang="en-US" altLang="en-US" sz="2800" dirty="0"/>
              <a:t>Baseband signal is called </a:t>
            </a:r>
            <a:r>
              <a:rPr lang="en-US" altLang="en-US" sz="2800" i="1" dirty="0"/>
              <a:t>modulating</a:t>
            </a:r>
            <a:r>
              <a:rPr lang="en-US" altLang="en-US" sz="2800" dirty="0"/>
              <a:t> signal</a:t>
            </a:r>
          </a:p>
          <a:p>
            <a:pPr algn="l" rtl="0" eaLnBrk="1" hangingPunct="1"/>
            <a:r>
              <a:rPr lang="en-US" altLang="en-US" sz="2800" dirty="0"/>
              <a:t>Bandpass signal is called </a:t>
            </a:r>
            <a:r>
              <a:rPr lang="en-US" altLang="en-US" sz="2800" i="1" dirty="0"/>
              <a:t>modulated</a:t>
            </a:r>
            <a:r>
              <a:rPr lang="en-US" altLang="en-US" sz="2800" dirty="0"/>
              <a:t> signal</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5EFC5F4-16EA-4814-B4D6-4FF5C1D6FCA3}"/>
              </a:ext>
            </a:extLst>
          </p:cNvPr>
          <p:cNvSpPr>
            <a:spLocks noGrp="1"/>
          </p:cNvSpPr>
          <p:nvPr>
            <p:ph type="sldNum" sz="quarter" idx="12"/>
          </p:nvPr>
        </p:nvSpPr>
        <p:spPr/>
        <p:txBody>
          <a:bodyPr/>
          <a:lstStyle/>
          <a:p>
            <a:pPr>
              <a:defRPr/>
            </a:pPr>
            <a:fld id="{D27D4E14-6EF3-49C1-AE3E-33A047A9E075}" type="slidenum">
              <a:rPr lang="ar-SA" smtClean="0"/>
              <a:pPr>
                <a:defRPr/>
              </a:pPr>
              <a:t>30</a:t>
            </a:fld>
            <a:endParaRPr lang="en-US"/>
          </a:p>
        </p:txBody>
      </p:sp>
      <p:sp>
        <p:nvSpPr>
          <p:cNvPr id="5" name="Rectangle 3">
            <a:extLst>
              <a:ext uri="{FF2B5EF4-FFF2-40B4-BE49-F238E27FC236}">
                <a16:creationId xmlns:a16="http://schemas.microsoft.com/office/drawing/2014/main" id="{1BF35104-DD41-4FD9-AF11-DA4C3093CA9D}"/>
              </a:ext>
            </a:extLst>
          </p:cNvPr>
          <p:cNvSpPr txBox="1">
            <a:spLocks noChangeArrowheads="1"/>
          </p:cNvSpPr>
          <p:nvPr/>
        </p:nvSpPr>
        <p:spPr bwMode="auto">
          <a:xfrm>
            <a:off x="685800" y="1066800"/>
            <a:ext cx="7772400" cy="313421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r>
              <a:rPr lang="en-US" altLang="en-US" kern="0" dirty="0"/>
              <a:t>The digital data stream changes the frequency of the carrier signal, f</a:t>
            </a:r>
            <a:r>
              <a:rPr lang="en-US" altLang="en-US" kern="0" baseline="-25000" dirty="0"/>
              <a:t>c</a:t>
            </a:r>
            <a:r>
              <a:rPr lang="en-US" altLang="en-US" kern="0" dirty="0"/>
              <a:t>.</a:t>
            </a:r>
          </a:p>
          <a:p>
            <a:pPr algn="l" rtl="0" eaLnBrk="1" hangingPunct="1"/>
            <a:r>
              <a:rPr lang="en-US" altLang="en-US" kern="0" dirty="0"/>
              <a:t>For example, </a:t>
            </a:r>
          </a:p>
          <a:p>
            <a:pPr lvl="1" algn="l" rtl="0" eaLnBrk="1" hangingPunct="1">
              <a:buFont typeface="Wingdings" panose="05000000000000000000" pitchFamily="2" charset="2"/>
              <a:buChar char="ü"/>
            </a:pPr>
            <a:r>
              <a:rPr lang="en-US" altLang="en-US" kern="0" dirty="0"/>
              <a:t>“1” is represented by f</a:t>
            </a:r>
            <a:r>
              <a:rPr lang="en-US" altLang="en-US" kern="0" baseline="-25000" dirty="0"/>
              <a:t>1</a:t>
            </a:r>
            <a:r>
              <a:rPr lang="en-US" altLang="en-US" kern="0" dirty="0"/>
              <a:t>=f</a:t>
            </a:r>
            <a:r>
              <a:rPr lang="en-US" altLang="en-US" kern="0" baseline="-25000" dirty="0"/>
              <a:t>c</a:t>
            </a:r>
            <a:r>
              <a:rPr lang="en-US" altLang="en-US" kern="0" dirty="0"/>
              <a:t> +</a:t>
            </a:r>
            <a:r>
              <a:rPr lang="en-US" altLang="en-US" kern="0" dirty="0">
                <a:latin typeface="Symbol" panose="05050102010706020507" pitchFamily="18" charset="2"/>
                <a:sym typeface="Symbol" panose="05050102010706020507" pitchFamily="18" charset="2"/>
              </a:rPr>
              <a:t></a:t>
            </a:r>
            <a:r>
              <a:rPr lang="en-US" altLang="en-US" kern="0" dirty="0"/>
              <a:t>f,</a:t>
            </a:r>
          </a:p>
          <a:p>
            <a:pPr lvl="1" algn="l" rtl="0" eaLnBrk="1" hangingPunct="1">
              <a:buFont typeface="Wingdings" panose="05000000000000000000" pitchFamily="2" charset="2"/>
              <a:buChar char="ü"/>
            </a:pPr>
            <a:r>
              <a:rPr lang="en-US" altLang="en-US" kern="0" dirty="0"/>
              <a:t>“0” is represented by f</a:t>
            </a:r>
            <a:r>
              <a:rPr lang="en-US" altLang="en-US" kern="0" baseline="-25000" dirty="0"/>
              <a:t>2</a:t>
            </a:r>
            <a:r>
              <a:rPr lang="en-US" altLang="en-US" kern="0" dirty="0"/>
              <a:t>=f</a:t>
            </a:r>
            <a:r>
              <a:rPr lang="en-US" altLang="en-US" kern="0" baseline="-25000" dirty="0"/>
              <a:t>c</a:t>
            </a:r>
            <a:r>
              <a:rPr lang="en-US" altLang="en-US" kern="0" dirty="0"/>
              <a:t>-</a:t>
            </a:r>
            <a:r>
              <a:rPr lang="en-US" altLang="en-US" kern="0" dirty="0">
                <a:latin typeface="Symbol" panose="05050102010706020507" pitchFamily="18" charset="2"/>
                <a:sym typeface="Symbol" panose="05050102010706020507" pitchFamily="18" charset="2"/>
              </a:rPr>
              <a:t></a:t>
            </a:r>
            <a:r>
              <a:rPr lang="en-US" altLang="en-US" kern="0" dirty="0"/>
              <a:t>f.</a:t>
            </a:r>
          </a:p>
        </p:txBody>
      </p:sp>
      <p:sp>
        <p:nvSpPr>
          <p:cNvPr id="6" name="Rectangle 2">
            <a:extLst>
              <a:ext uri="{FF2B5EF4-FFF2-40B4-BE49-F238E27FC236}">
                <a16:creationId xmlns:a16="http://schemas.microsoft.com/office/drawing/2014/main" id="{2367B12E-F7B1-4F1C-88BA-CB5A3C175173}"/>
              </a:ext>
            </a:extLst>
          </p:cNvPr>
          <p:cNvSpPr txBox="1">
            <a:spLocks noChangeArrowheads="1"/>
          </p:cNvSpPr>
          <p:nvPr/>
        </p:nvSpPr>
        <p:spPr bwMode="auto">
          <a:xfrm>
            <a:off x="685800" y="304800"/>
            <a:ext cx="7772400" cy="6096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1" eaLnBrk="0" fontAlgn="base" hangingPunct="0">
              <a:spcBef>
                <a:spcPct val="0"/>
              </a:spcBef>
              <a:spcAft>
                <a:spcPct val="0"/>
              </a:spcAft>
              <a:defRPr sz="4400">
                <a:solidFill>
                  <a:schemeClr val="tx2"/>
                </a:solidFill>
                <a:latin typeface="+mj-lt"/>
                <a:ea typeface="+mj-ea"/>
                <a:cs typeface="+mj-cs"/>
              </a:defRPr>
            </a:lvl1pPr>
            <a:lvl2pPr algn="ctr" rtl="1" eaLnBrk="0" fontAlgn="base" hangingPunct="0">
              <a:spcBef>
                <a:spcPct val="0"/>
              </a:spcBef>
              <a:spcAft>
                <a:spcPct val="0"/>
              </a:spcAft>
              <a:defRPr sz="4400">
                <a:solidFill>
                  <a:schemeClr val="tx2"/>
                </a:solidFill>
                <a:latin typeface="Arial" charset="0"/>
                <a:cs typeface="Arial" charset="0"/>
              </a:defRPr>
            </a:lvl2pPr>
            <a:lvl3pPr algn="ctr" rtl="1" eaLnBrk="0" fontAlgn="base" hangingPunct="0">
              <a:spcBef>
                <a:spcPct val="0"/>
              </a:spcBef>
              <a:spcAft>
                <a:spcPct val="0"/>
              </a:spcAft>
              <a:defRPr sz="4400">
                <a:solidFill>
                  <a:schemeClr val="tx2"/>
                </a:solidFill>
                <a:latin typeface="Arial" charset="0"/>
                <a:cs typeface="Arial" charset="0"/>
              </a:defRPr>
            </a:lvl3pPr>
            <a:lvl4pPr algn="ctr" rtl="1" eaLnBrk="0" fontAlgn="base" hangingPunct="0">
              <a:spcBef>
                <a:spcPct val="0"/>
              </a:spcBef>
              <a:spcAft>
                <a:spcPct val="0"/>
              </a:spcAft>
              <a:defRPr sz="4400">
                <a:solidFill>
                  <a:schemeClr val="tx2"/>
                </a:solidFill>
                <a:latin typeface="Arial" charset="0"/>
                <a:cs typeface="Arial" charset="0"/>
              </a:defRPr>
            </a:lvl4pPr>
            <a:lvl5pPr algn="ctr" rtl="1" eaLnBrk="0" fontAlgn="base" hangingPunct="0">
              <a:spcBef>
                <a:spcPct val="0"/>
              </a:spcBef>
              <a:spcAft>
                <a:spcPct val="0"/>
              </a:spcAft>
              <a:defRPr sz="4400">
                <a:solidFill>
                  <a:schemeClr val="tx2"/>
                </a:solidFill>
                <a:latin typeface="Arial" charset="0"/>
                <a:cs typeface="Arial" charset="0"/>
              </a:defRPr>
            </a:lvl5pPr>
            <a:lvl6pPr marL="457200" algn="ctr" rtl="1" fontAlgn="base">
              <a:spcBef>
                <a:spcPct val="0"/>
              </a:spcBef>
              <a:spcAft>
                <a:spcPct val="0"/>
              </a:spcAft>
              <a:defRPr sz="4400">
                <a:solidFill>
                  <a:schemeClr val="tx2"/>
                </a:solidFill>
                <a:latin typeface="Arial" charset="0"/>
                <a:cs typeface="Arial" charset="0"/>
              </a:defRPr>
            </a:lvl6pPr>
            <a:lvl7pPr marL="914400" algn="ctr" rtl="1" fontAlgn="base">
              <a:spcBef>
                <a:spcPct val="0"/>
              </a:spcBef>
              <a:spcAft>
                <a:spcPct val="0"/>
              </a:spcAft>
              <a:defRPr sz="4400">
                <a:solidFill>
                  <a:schemeClr val="tx2"/>
                </a:solidFill>
                <a:latin typeface="Arial" charset="0"/>
                <a:cs typeface="Arial" charset="0"/>
              </a:defRPr>
            </a:lvl7pPr>
            <a:lvl8pPr marL="1371600" algn="ctr" rtl="1" fontAlgn="base">
              <a:spcBef>
                <a:spcPct val="0"/>
              </a:spcBef>
              <a:spcAft>
                <a:spcPct val="0"/>
              </a:spcAft>
              <a:defRPr sz="4400">
                <a:solidFill>
                  <a:schemeClr val="tx2"/>
                </a:solidFill>
                <a:latin typeface="Arial" charset="0"/>
                <a:cs typeface="Arial" charset="0"/>
              </a:defRPr>
            </a:lvl8pPr>
            <a:lvl9pPr marL="1828800" algn="ctr" rtl="1" fontAlgn="base">
              <a:spcBef>
                <a:spcPct val="0"/>
              </a:spcBef>
              <a:spcAft>
                <a:spcPct val="0"/>
              </a:spcAft>
              <a:defRPr sz="4400">
                <a:solidFill>
                  <a:schemeClr val="tx2"/>
                </a:solidFill>
                <a:latin typeface="Arial" charset="0"/>
                <a:cs typeface="Arial" charset="0"/>
              </a:defRPr>
            </a:lvl9pPr>
          </a:lstStyle>
          <a:p>
            <a:pPr eaLnBrk="1" hangingPunct="1"/>
            <a:r>
              <a:rPr lang="en-US" altLang="en-US" sz="4000" kern="0" dirty="0"/>
              <a:t>Frequency Shift Keying</a:t>
            </a:r>
          </a:p>
        </p:txBody>
      </p:sp>
      <p:pic>
        <p:nvPicPr>
          <p:cNvPr id="2" name="Picture 1">
            <a:extLst>
              <a:ext uri="{FF2B5EF4-FFF2-40B4-BE49-F238E27FC236}">
                <a16:creationId xmlns:a16="http://schemas.microsoft.com/office/drawing/2014/main" id="{53A6308A-7C1B-417C-8623-198A39AC1723}"/>
              </a:ext>
            </a:extLst>
          </p:cNvPr>
          <p:cNvPicPr>
            <a:picLocks noChangeAspect="1"/>
          </p:cNvPicPr>
          <p:nvPr/>
        </p:nvPicPr>
        <p:blipFill>
          <a:blip r:embed="rId2"/>
          <a:stretch>
            <a:fillRect/>
          </a:stretch>
        </p:blipFill>
        <p:spPr>
          <a:xfrm>
            <a:off x="990602" y="4343400"/>
            <a:ext cx="4773579" cy="2305050"/>
          </a:xfrm>
          <a:prstGeom prst="rect">
            <a:avLst/>
          </a:prstGeom>
        </p:spPr>
      </p:pic>
      <p:pic>
        <p:nvPicPr>
          <p:cNvPr id="7" name="Picture 6">
            <a:extLst>
              <a:ext uri="{FF2B5EF4-FFF2-40B4-BE49-F238E27FC236}">
                <a16:creationId xmlns:a16="http://schemas.microsoft.com/office/drawing/2014/main" id="{ED4D833B-DB54-4E43-9FD0-50DD305652A2}"/>
              </a:ext>
            </a:extLst>
          </p:cNvPr>
          <p:cNvPicPr>
            <a:picLocks noChangeAspect="1"/>
          </p:cNvPicPr>
          <p:nvPr/>
        </p:nvPicPr>
        <p:blipFill>
          <a:blip r:embed="rId3"/>
          <a:stretch>
            <a:fillRect/>
          </a:stretch>
        </p:blipFill>
        <p:spPr>
          <a:xfrm>
            <a:off x="5562600" y="5779454"/>
            <a:ext cx="3426035" cy="726612"/>
          </a:xfrm>
          <a:prstGeom prst="rect">
            <a:avLst/>
          </a:prstGeom>
        </p:spPr>
      </p:pic>
    </p:spTree>
    <p:extLst>
      <p:ext uri="{BB962C8B-B14F-4D97-AF65-F5344CB8AC3E}">
        <p14:creationId xmlns:p14="http://schemas.microsoft.com/office/powerpoint/2010/main" val="2649441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lstStyle/>
          <a:p>
            <a:pPr rtl="0"/>
            <a:r>
              <a:rPr lang="en-US" sz="3600" b="1" dirty="0">
                <a:solidFill>
                  <a:schemeClr val="tx1"/>
                </a:solidFill>
              </a:rPr>
              <a:t>Bandwidth of FSK</a:t>
            </a:r>
            <a:endParaRPr lang="en-US" sz="3600" dirty="0"/>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31</a:t>
            </a:fld>
            <a:endParaRPr lang="en-US" dirty="0"/>
          </a:p>
        </p:txBody>
      </p:sp>
      <p:sp>
        <p:nvSpPr>
          <p:cNvPr id="5" name="Rectangle 3"/>
          <p:cNvSpPr txBox="1">
            <a:spLocks noChangeArrowheads="1"/>
          </p:cNvSpPr>
          <p:nvPr/>
        </p:nvSpPr>
        <p:spPr bwMode="auto">
          <a:xfrm>
            <a:off x="685800" y="1219200"/>
            <a:ext cx="7772400"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tabLst/>
              <a:defRPr/>
            </a:pPr>
            <a:r>
              <a:rPr kumimoji="0" lang="en-US" sz="3200" b="0" i="0" u="none" strike="noStrike" kern="0" cap="none" spc="0" normalizeH="0" baseline="0" noProof="0" dirty="0">
                <a:ln>
                  <a:noFill/>
                </a:ln>
                <a:solidFill>
                  <a:schemeClr val="tx1"/>
                </a:solidFill>
                <a:effectLst/>
                <a:uLnTx/>
                <a:uFillTx/>
                <a:latin typeface="+mn-lt"/>
                <a:ea typeface="+mn-ea"/>
                <a:cs typeface="+mn-cs"/>
              </a:rPr>
              <a:t>If the difference between the two frequencies (f</a:t>
            </a:r>
            <a:r>
              <a:rPr kumimoji="0" lang="en-US" sz="3200" b="0" i="0" u="none" strike="noStrike" kern="0" cap="none" spc="0" normalizeH="0" baseline="-25000" noProof="0" dirty="0">
                <a:ln>
                  <a:noFill/>
                </a:ln>
                <a:solidFill>
                  <a:schemeClr val="tx1"/>
                </a:solidFill>
                <a:effectLst/>
                <a:uLnTx/>
                <a:uFillTx/>
                <a:latin typeface="+mn-lt"/>
                <a:ea typeface="+mn-ea"/>
                <a:cs typeface="+mn-cs"/>
              </a:rPr>
              <a:t>1</a:t>
            </a:r>
            <a:r>
              <a:rPr kumimoji="0" lang="en-US" sz="3200" b="0" i="0" u="none" strike="noStrike" kern="0" cap="none" spc="0" normalizeH="0" baseline="0" noProof="0" dirty="0">
                <a:ln>
                  <a:noFill/>
                </a:ln>
                <a:solidFill>
                  <a:schemeClr val="tx1"/>
                </a:solidFill>
                <a:effectLst/>
                <a:uLnTx/>
                <a:uFillTx/>
                <a:latin typeface="+mn-lt"/>
                <a:ea typeface="+mn-ea"/>
                <a:cs typeface="+mn-cs"/>
              </a:rPr>
              <a:t> and f</a:t>
            </a:r>
            <a:r>
              <a:rPr kumimoji="0" lang="en-US" sz="3200" b="0" i="0" u="none" strike="noStrike" kern="0" cap="none" spc="0" normalizeH="0" baseline="-25000" noProof="0" dirty="0">
                <a:ln>
                  <a:noFill/>
                </a:ln>
                <a:solidFill>
                  <a:schemeClr val="tx1"/>
                </a:solidFill>
                <a:effectLst/>
                <a:uLnTx/>
                <a:uFillTx/>
                <a:latin typeface="+mn-lt"/>
                <a:ea typeface="+mn-ea"/>
                <a:cs typeface="+mn-cs"/>
              </a:rPr>
              <a:t>2</a:t>
            </a:r>
            <a:r>
              <a:rPr kumimoji="0" lang="en-US" sz="3200" b="0" i="0" u="none" strike="noStrike" kern="0" cap="none" spc="0" normalizeH="0" baseline="0" noProof="0" dirty="0">
                <a:ln>
                  <a:noFill/>
                </a:ln>
                <a:solidFill>
                  <a:schemeClr val="tx1"/>
                </a:solidFill>
                <a:effectLst/>
                <a:uLnTx/>
                <a:uFillTx/>
                <a:latin typeface="+mn-lt"/>
                <a:ea typeface="+mn-ea"/>
                <a:cs typeface="+mn-cs"/>
              </a:rPr>
              <a:t>) is 2</a:t>
            </a:r>
            <a:r>
              <a:rPr kumimoji="0" lang="en-US" sz="3200" b="0" i="0" u="none" strike="noStrike" kern="0" cap="none" spc="0" normalizeH="0" baseline="0" noProof="0" dirty="0">
                <a:ln>
                  <a:noFill/>
                </a:ln>
                <a:solidFill>
                  <a:schemeClr val="tx1"/>
                </a:solidFill>
                <a:effectLst/>
                <a:uLnTx/>
                <a:uFillTx/>
                <a:latin typeface="Symbol" pitchFamily="1" charset="2"/>
                <a:ea typeface="+mn-ea"/>
                <a:cs typeface="+mn-cs"/>
                <a:sym typeface="Symbol" pitchFamily="1" charset="2"/>
              </a:rPr>
              <a:t></a:t>
            </a:r>
            <a:r>
              <a:rPr kumimoji="0" lang="en-US" sz="3200" b="0" i="0" u="none" strike="noStrike" kern="0" cap="none" spc="0" normalizeH="0" baseline="0" noProof="0" dirty="0">
                <a:ln>
                  <a:noFill/>
                </a:ln>
                <a:solidFill>
                  <a:schemeClr val="tx1"/>
                </a:solidFill>
                <a:effectLst/>
                <a:uLnTx/>
                <a:uFillTx/>
                <a:latin typeface="+mn-lt"/>
                <a:ea typeface="+mn-ea"/>
                <a:cs typeface="+mn-cs"/>
              </a:rPr>
              <a:t>f, then the required BW B will be:</a:t>
            </a:r>
          </a:p>
          <a:p>
            <a:pPr marL="342900" marR="0" lvl="0" indent="-342900" algn="ctr" defTabSz="914400" rtl="0" eaLnBrk="1" fontAlgn="base" latinLnBrk="0" hangingPunct="1">
              <a:lnSpc>
                <a:spcPct val="100000"/>
              </a:lnSpc>
              <a:spcBef>
                <a:spcPct val="20000"/>
              </a:spcBef>
              <a:spcAft>
                <a:spcPct val="0"/>
              </a:spcAft>
              <a:buClrTx/>
              <a:buSzTx/>
              <a:buFont typeface="Wingdings" pitchFamily="1" charset="2"/>
              <a:buNone/>
              <a:tabLst/>
              <a:defRPr/>
            </a:pPr>
            <a:r>
              <a:rPr kumimoji="0" lang="en-US" sz="3200" b="1" i="0" u="none" strike="noStrike" kern="0" cap="none" spc="0" normalizeH="0" baseline="0" noProof="0" dirty="0">
                <a:ln>
                  <a:noFill/>
                </a:ln>
                <a:solidFill>
                  <a:schemeClr val="tx1"/>
                </a:solidFill>
                <a:effectLst/>
                <a:uLnTx/>
                <a:uFillTx/>
                <a:latin typeface="+mn-lt"/>
                <a:ea typeface="+mn-ea"/>
                <a:cs typeface="+mn-cs"/>
              </a:rPr>
              <a:t>B = (1+d)</a:t>
            </a:r>
            <a:r>
              <a:rPr kumimoji="0" lang="en-US" sz="3200" b="1" i="0" u="none" strike="noStrike" kern="0" cap="none" spc="0" normalizeH="0" baseline="0" noProof="0" dirty="0" err="1">
                <a:ln>
                  <a:noFill/>
                </a:ln>
                <a:solidFill>
                  <a:schemeClr val="tx1"/>
                </a:solidFill>
                <a:effectLst/>
                <a:uLnTx/>
                <a:uFillTx/>
                <a:latin typeface="+mn-lt"/>
                <a:ea typeface="+mn-ea"/>
                <a:cs typeface="+mn-cs"/>
              </a:rPr>
              <a:t>xS</a:t>
            </a:r>
            <a:r>
              <a:rPr kumimoji="0" lang="en-US" sz="3200" b="1" i="0" u="none" strike="noStrike" kern="0" cap="none" spc="0" normalizeH="0" baseline="0" noProof="0" dirty="0">
                <a:ln>
                  <a:noFill/>
                </a:ln>
                <a:solidFill>
                  <a:schemeClr val="tx1"/>
                </a:solidFill>
                <a:effectLst/>
                <a:uLnTx/>
                <a:uFillTx/>
                <a:latin typeface="+mn-lt"/>
                <a:ea typeface="+mn-ea"/>
                <a:cs typeface="+mn-cs"/>
              </a:rPr>
              <a:t> +2</a:t>
            </a:r>
            <a:r>
              <a:rPr kumimoji="0" lang="en-US" sz="3200" b="1" i="0" u="none" strike="noStrike" kern="0" cap="none" spc="0" normalizeH="0" baseline="0" noProof="0" dirty="0">
                <a:ln>
                  <a:noFill/>
                </a:ln>
                <a:solidFill>
                  <a:schemeClr val="tx1"/>
                </a:solidFill>
                <a:effectLst/>
                <a:uLnTx/>
                <a:uFillTx/>
                <a:latin typeface="Symbol" pitchFamily="1" charset="2"/>
                <a:ea typeface="+mn-ea"/>
                <a:cs typeface="+mn-cs"/>
                <a:sym typeface="Symbol" pitchFamily="1" charset="2"/>
              </a:rPr>
              <a:t></a:t>
            </a:r>
            <a:r>
              <a:rPr kumimoji="0" lang="en-US" sz="3200" b="1" i="0" u="none" strike="noStrike" kern="0" cap="none" spc="0" normalizeH="0" baseline="0" noProof="0" dirty="0">
                <a:ln>
                  <a:noFill/>
                </a:ln>
                <a:solidFill>
                  <a:schemeClr val="tx1"/>
                </a:solidFill>
                <a:effectLst/>
                <a:uLnTx/>
                <a:uFillTx/>
                <a:latin typeface="+mn-lt"/>
                <a:ea typeface="+mn-ea"/>
                <a:cs typeface="+mn-cs"/>
              </a:rPr>
              <a:t>f</a:t>
            </a:r>
          </a:p>
        </p:txBody>
      </p:sp>
      <p:pic>
        <p:nvPicPr>
          <p:cNvPr id="6" name="Picture 7">
            <a:extLst>
              <a:ext uri="{FF2B5EF4-FFF2-40B4-BE49-F238E27FC236}">
                <a16:creationId xmlns:a16="http://schemas.microsoft.com/office/drawing/2014/main" id="{7DBBEE6F-3C33-4D1D-B9B3-5D2444D3D6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3206" y="3733800"/>
            <a:ext cx="8637587" cy="2662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a:extLst>
              <a:ext uri="{FF2B5EF4-FFF2-40B4-BE49-F238E27FC236}">
                <a16:creationId xmlns:a16="http://schemas.microsoft.com/office/drawing/2014/main" id="{6AB96786-F69E-4B46-82D5-BB5CBA9453D6}"/>
              </a:ext>
            </a:extLst>
          </p:cNvPr>
          <p:cNvSpPr txBox="1">
            <a:spLocks noChangeArrowheads="1"/>
          </p:cNvSpPr>
          <p:nvPr/>
        </p:nvSpPr>
        <p:spPr bwMode="auto">
          <a:xfrm>
            <a:off x="2816988" y="6243637"/>
            <a:ext cx="2057400" cy="4778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defTabSz="914400" rtl="0" eaLnBrk="1" fontAlgn="base" latinLnBrk="0" hangingPunct="1">
              <a:lnSpc>
                <a:spcPct val="100000"/>
              </a:lnSpc>
              <a:spcBef>
                <a:spcPct val="20000"/>
              </a:spcBef>
              <a:spcAft>
                <a:spcPct val="0"/>
              </a:spcAft>
              <a:buClrTx/>
              <a:buSzTx/>
              <a:tabLst/>
              <a:defRPr/>
            </a:pPr>
            <a:r>
              <a:rPr kumimoji="0" lang="en-US" sz="2800" i="0" u="none" strike="noStrike" kern="0" cap="none" spc="0" normalizeH="0" baseline="0" noProof="0" dirty="0">
                <a:ln>
                  <a:noFill/>
                </a:ln>
                <a:solidFill>
                  <a:schemeClr val="tx1"/>
                </a:solidFill>
                <a:effectLst/>
                <a:uLnTx/>
                <a:uFillTx/>
                <a:latin typeface="+mn-lt"/>
                <a:ea typeface="+mn-ea"/>
                <a:cs typeface="+mn-cs"/>
              </a:rPr>
              <a:t>Fig. BFSK</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0F78B-7890-4690-9B05-B4FFD00FADB3}"/>
              </a:ext>
            </a:extLst>
          </p:cNvPr>
          <p:cNvSpPr>
            <a:spLocks noGrp="1"/>
          </p:cNvSpPr>
          <p:nvPr>
            <p:ph type="title"/>
          </p:nvPr>
        </p:nvSpPr>
        <p:spPr>
          <a:xfrm>
            <a:off x="457200" y="274638"/>
            <a:ext cx="8229600" cy="639762"/>
          </a:xfrm>
        </p:spPr>
        <p:txBody>
          <a:bodyPr/>
          <a:lstStyle/>
          <a:p>
            <a:r>
              <a:rPr lang="en-US" dirty="0"/>
              <a:t>Example</a:t>
            </a:r>
          </a:p>
        </p:txBody>
      </p:sp>
      <p:sp>
        <p:nvSpPr>
          <p:cNvPr id="4" name="Slide Number Placeholder 3">
            <a:extLst>
              <a:ext uri="{FF2B5EF4-FFF2-40B4-BE49-F238E27FC236}">
                <a16:creationId xmlns:a16="http://schemas.microsoft.com/office/drawing/2014/main" id="{EA967BF4-4990-4D7F-8E4B-A431212D280B}"/>
              </a:ext>
            </a:extLst>
          </p:cNvPr>
          <p:cNvSpPr>
            <a:spLocks noGrp="1"/>
          </p:cNvSpPr>
          <p:nvPr>
            <p:ph type="sldNum" sz="quarter" idx="12"/>
          </p:nvPr>
        </p:nvSpPr>
        <p:spPr/>
        <p:txBody>
          <a:bodyPr/>
          <a:lstStyle/>
          <a:p>
            <a:pPr>
              <a:defRPr/>
            </a:pPr>
            <a:fld id="{D27D4E14-6EF3-49C1-AE3E-33A047A9E075}" type="slidenum">
              <a:rPr lang="ar-SA" smtClean="0"/>
              <a:pPr>
                <a:defRPr/>
              </a:pPr>
              <a:t>32</a:t>
            </a:fld>
            <a:endParaRPr lang="en-US" dirty="0"/>
          </a:p>
        </p:txBody>
      </p:sp>
      <p:sp>
        <p:nvSpPr>
          <p:cNvPr id="5" name="Rectangle 14">
            <a:extLst>
              <a:ext uri="{FF2B5EF4-FFF2-40B4-BE49-F238E27FC236}">
                <a16:creationId xmlns:a16="http://schemas.microsoft.com/office/drawing/2014/main" id="{6FEDB4A8-A48C-45CA-A25A-BFCBE0C89AAF}"/>
              </a:ext>
            </a:extLst>
          </p:cNvPr>
          <p:cNvSpPr>
            <a:spLocks noChangeArrowheads="1"/>
          </p:cNvSpPr>
          <p:nvPr/>
        </p:nvSpPr>
        <p:spPr bwMode="auto">
          <a:xfrm>
            <a:off x="152400" y="1143000"/>
            <a:ext cx="8686800"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rtl="0"/>
            <a:r>
              <a:rPr lang="en-US" altLang="en-US" sz="2400" b="0" dirty="0">
                <a:latin typeface="Tahoma" panose="020B0604030504040204" pitchFamily="34" charset="0"/>
                <a:ea typeface="Tahoma" panose="020B0604030504040204" pitchFamily="34" charset="0"/>
                <a:cs typeface="Tahoma" panose="020B0604030504040204" pitchFamily="34" charset="0"/>
              </a:rPr>
              <a:t>We have an available bandwidth of 100 kHz which spans from 200 to 300 kHz. What should be the carrier frequency and the bit rate if we modulate this data using FSK with d = 1?</a:t>
            </a:r>
            <a:endParaRPr lang="en-US" altLang="en-US" sz="2400" b="0" dirty="0">
              <a:solidFill>
                <a:schemeClr val="hlink"/>
              </a:solidFill>
              <a:latin typeface="Tahoma" panose="020B0604030504040204" pitchFamily="34" charset="0"/>
              <a:ea typeface="Tahoma" panose="020B0604030504040204" pitchFamily="34" charset="0"/>
              <a:cs typeface="Tahoma" panose="020B0604030504040204" pitchFamily="34" charset="0"/>
            </a:endParaRPr>
          </a:p>
          <a:p>
            <a:pPr algn="just" rtl="0"/>
            <a:r>
              <a:rPr lang="en-US" altLang="en-US" sz="2800" u="sng" dirty="0">
                <a:solidFill>
                  <a:schemeClr val="hlink"/>
                </a:solidFill>
                <a:latin typeface="Tahoma" panose="020B0604030504040204" pitchFamily="34" charset="0"/>
                <a:ea typeface="Tahoma" panose="020B0604030504040204" pitchFamily="34" charset="0"/>
                <a:cs typeface="Tahoma" panose="020B0604030504040204" pitchFamily="34" charset="0"/>
              </a:rPr>
              <a:t>Solution</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fc=250kHz. The midpoint of the band (200 to 300). </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B=300-200 =100 kHz</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B=(1+d)S+2Δf=2S+2Δf=100, then;</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We chose 2Δf to be 50 kHz; </a:t>
            </a: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2S=50, S=25kbaud.</a:t>
            </a:r>
          </a:p>
          <a:p>
            <a:pPr marL="342900" indent="-342900" algn="just" rtl="0">
              <a:buFont typeface="Wingdings" panose="05000000000000000000" pitchFamily="2" charset="2"/>
              <a:buChar char="§"/>
            </a:pPr>
            <a:r>
              <a:rPr lang="en-US" altLang="en-US" sz="2400" b="0" dirty="0">
                <a:latin typeface="Tahoma" panose="020B0604030504040204" pitchFamily="34" charset="0"/>
                <a:ea typeface="Tahoma" panose="020B0604030504040204" pitchFamily="34" charset="0"/>
                <a:cs typeface="Tahoma" panose="020B0604030504040204" pitchFamily="34" charset="0"/>
              </a:rPr>
              <a:t> S=N/r</a:t>
            </a:r>
            <a:r>
              <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 N=r*S=1*25=25 kbps</a:t>
            </a:r>
          </a:p>
          <a:p>
            <a:pPr marL="342900" indent="-342900" algn="just" rtl="0">
              <a:buFont typeface="Wingdings" panose="05000000000000000000" pitchFamily="2" charset="2"/>
              <a:buChar char="§"/>
            </a:pPr>
            <a:endParaRPr lang="en-US" altLang="en-US" sz="2400" b="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endParaRPr>
          </a:p>
          <a:p>
            <a:pPr algn="just" rtl="0"/>
            <a:r>
              <a:rPr lang="en-US" altLang="en-US" sz="2400" dirty="0">
                <a:latin typeface="Tahoma" panose="020B0604030504040204" pitchFamily="34" charset="0"/>
                <a:ea typeface="Tahoma" panose="020B0604030504040204" pitchFamily="34" charset="0"/>
                <a:cs typeface="Tahoma" panose="020B0604030504040204" pitchFamily="34" charset="0"/>
                <a:sym typeface="Wingdings" panose="05000000000000000000" pitchFamily="2" charset="2"/>
              </a:rPr>
              <a:t>Depends on Bit Duration?</a:t>
            </a:r>
            <a:endParaRPr lang="en-US" altLang="en-US" sz="2400" dirty="0">
              <a:latin typeface="Tahoma" panose="020B0604030504040204" pitchFamily="34" charset="0"/>
              <a:ea typeface="Tahoma" panose="020B0604030504040204" pitchFamily="34" charset="0"/>
              <a:cs typeface="Tahoma" panose="020B0604030504040204" pitchFamily="34" charset="0"/>
            </a:endParaRPr>
          </a:p>
        </p:txBody>
      </p:sp>
      <p:pic>
        <p:nvPicPr>
          <p:cNvPr id="6" name="Picture 15">
            <a:extLst>
              <a:ext uri="{FF2B5EF4-FFF2-40B4-BE49-F238E27FC236}">
                <a16:creationId xmlns:a16="http://schemas.microsoft.com/office/drawing/2014/main" id="{DD5A3E75-80B4-43AD-9801-5334C600A0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896" y="5874146"/>
            <a:ext cx="5929609" cy="350838"/>
          </a:xfrm>
          <a:prstGeom prst="rect">
            <a:avLst/>
          </a:prstGeom>
          <a:noFill/>
          <a:ln w="57150" cmpd="thickThin">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42F90B48-02F3-4241-9D94-CC22B08E3325}"/>
              </a:ext>
            </a:extLst>
          </p:cNvPr>
          <p:cNvPicPr>
            <a:picLocks noChangeAspect="1"/>
          </p:cNvPicPr>
          <p:nvPr/>
        </p:nvPicPr>
        <p:blipFill>
          <a:blip r:embed="rId3"/>
          <a:stretch>
            <a:fillRect/>
          </a:stretch>
        </p:blipFill>
        <p:spPr>
          <a:xfrm>
            <a:off x="6400800" y="4339571"/>
            <a:ext cx="2657165" cy="2400020"/>
          </a:xfrm>
          <a:prstGeom prst="rect">
            <a:avLst/>
          </a:prstGeom>
        </p:spPr>
      </p:pic>
    </p:spTree>
    <p:extLst>
      <p:ext uri="{BB962C8B-B14F-4D97-AF65-F5344CB8AC3E}">
        <p14:creationId xmlns:p14="http://schemas.microsoft.com/office/powerpoint/2010/main" val="3272144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01CAE-5753-4CA8-9A5F-D4118181CBB7}"/>
              </a:ext>
            </a:extLst>
          </p:cNvPr>
          <p:cNvSpPr>
            <a:spLocks noGrp="1"/>
          </p:cNvSpPr>
          <p:nvPr>
            <p:ph type="title"/>
          </p:nvPr>
        </p:nvSpPr>
        <p:spPr>
          <a:xfrm>
            <a:off x="381000" y="100324"/>
            <a:ext cx="8229600" cy="476250"/>
          </a:xfrm>
        </p:spPr>
        <p:txBody>
          <a:bodyPr/>
          <a:lstStyle/>
          <a:p>
            <a:pPr rtl="0"/>
            <a:r>
              <a:rPr lang="en-GB" sz="3600" b="1" u="sng" dirty="0"/>
              <a:t>Multi Level FSK</a:t>
            </a:r>
          </a:p>
        </p:txBody>
      </p:sp>
      <p:sp>
        <p:nvSpPr>
          <p:cNvPr id="4" name="Slide Number Placeholder 3">
            <a:extLst>
              <a:ext uri="{FF2B5EF4-FFF2-40B4-BE49-F238E27FC236}">
                <a16:creationId xmlns:a16="http://schemas.microsoft.com/office/drawing/2014/main" id="{B8E27E25-E317-4F19-9A86-192F212055B7}"/>
              </a:ext>
            </a:extLst>
          </p:cNvPr>
          <p:cNvSpPr>
            <a:spLocks noGrp="1"/>
          </p:cNvSpPr>
          <p:nvPr>
            <p:ph type="sldNum" sz="quarter" idx="12"/>
          </p:nvPr>
        </p:nvSpPr>
        <p:spPr/>
        <p:txBody>
          <a:bodyPr/>
          <a:lstStyle/>
          <a:p>
            <a:pPr>
              <a:defRPr/>
            </a:pPr>
            <a:fld id="{D27D4E14-6EF3-49C1-AE3E-33A047A9E075}" type="slidenum">
              <a:rPr lang="ar-SA" smtClean="0"/>
              <a:pPr>
                <a:defRPr/>
              </a:pPr>
              <a:t>33</a:t>
            </a:fld>
            <a:endParaRPr lang="en-US"/>
          </a:p>
        </p:txBody>
      </p:sp>
      <p:sp>
        <p:nvSpPr>
          <p:cNvPr id="5" name="Rectangle 3">
            <a:extLst>
              <a:ext uri="{FF2B5EF4-FFF2-40B4-BE49-F238E27FC236}">
                <a16:creationId xmlns:a16="http://schemas.microsoft.com/office/drawing/2014/main" id="{1EBC60F0-F70E-4038-A66B-DB271339A004}"/>
              </a:ext>
            </a:extLst>
          </p:cNvPr>
          <p:cNvSpPr txBox="1">
            <a:spLocks noChangeArrowheads="1"/>
          </p:cNvSpPr>
          <p:nvPr/>
        </p:nvSpPr>
        <p:spPr bwMode="auto">
          <a:xfrm>
            <a:off x="609600" y="652714"/>
            <a:ext cx="8153400" cy="376688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r" rtl="1" eaLnBrk="0" fontAlgn="base" hangingPunct="0">
              <a:spcBef>
                <a:spcPct val="20000"/>
              </a:spcBef>
              <a:spcAft>
                <a:spcPct val="0"/>
              </a:spcAft>
              <a:buChar char="•"/>
              <a:defRPr sz="3200">
                <a:solidFill>
                  <a:schemeClr val="tx1"/>
                </a:solidFill>
                <a:latin typeface="+mn-lt"/>
                <a:ea typeface="+mn-ea"/>
                <a:cs typeface="+mn-cs"/>
              </a:defRPr>
            </a:lvl1pPr>
            <a:lvl2pPr marL="742950" indent="-285750" algn="r" rtl="1" eaLnBrk="0" fontAlgn="base" hangingPunct="0">
              <a:spcBef>
                <a:spcPct val="20000"/>
              </a:spcBef>
              <a:spcAft>
                <a:spcPct val="0"/>
              </a:spcAft>
              <a:buChar char="–"/>
              <a:defRPr sz="2800">
                <a:solidFill>
                  <a:schemeClr val="tx1"/>
                </a:solidFill>
                <a:latin typeface="+mn-lt"/>
                <a:cs typeface="+mn-cs"/>
              </a:defRPr>
            </a:lvl2pPr>
            <a:lvl3pPr marL="1143000" indent="-228600" algn="r" rtl="1" eaLnBrk="0" fontAlgn="base" hangingPunct="0">
              <a:spcBef>
                <a:spcPct val="20000"/>
              </a:spcBef>
              <a:spcAft>
                <a:spcPct val="0"/>
              </a:spcAft>
              <a:buChar char="•"/>
              <a:defRPr sz="2400">
                <a:solidFill>
                  <a:schemeClr val="tx1"/>
                </a:solidFill>
                <a:latin typeface="+mn-lt"/>
                <a:cs typeface="+mn-cs"/>
              </a:defRPr>
            </a:lvl3pPr>
            <a:lvl4pPr marL="1600200" indent="-228600" algn="r" rtl="1" eaLnBrk="0" fontAlgn="base" hangingPunct="0">
              <a:spcBef>
                <a:spcPct val="20000"/>
              </a:spcBef>
              <a:spcAft>
                <a:spcPct val="0"/>
              </a:spcAft>
              <a:buChar char="–"/>
              <a:defRPr sz="2000">
                <a:solidFill>
                  <a:schemeClr val="tx1"/>
                </a:solidFill>
                <a:latin typeface="+mn-lt"/>
                <a:cs typeface="+mn-cs"/>
              </a:defRPr>
            </a:lvl4pPr>
            <a:lvl5pPr marL="2057400" indent="-228600" algn="r" rtl="1" eaLnBrk="0" fontAlgn="base" hangingPunct="0">
              <a:spcBef>
                <a:spcPct val="20000"/>
              </a:spcBef>
              <a:spcAft>
                <a:spcPct val="0"/>
              </a:spcAft>
              <a:buChar char="»"/>
              <a:defRPr sz="2000">
                <a:solidFill>
                  <a:schemeClr val="tx1"/>
                </a:solidFill>
                <a:latin typeface="+mn-lt"/>
                <a:cs typeface="+mn-cs"/>
              </a:defRPr>
            </a:lvl5pPr>
            <a:lvl6pPr marL="2514600" indent="-228600" algn="r" rtl="1" fontAlgn="base">
              <a:spcBef>
                <a:spcPct val="20000"/>
              </a:spcBef>
              <a:spcAft>
                <a:spcPct val="0"/>
              </a:spcAft>
              <a:buChar char="»"/>
              <a:defRPr sz="2000">
                <a:solidFill>
                  <a:schemeClr val="tx1"/>
                </a:solidFill>
                <a:latin typeface="+mn-lt"/>
                <a:cs typeface="+mn-cs"/>
              </a:defRPr>
            </a:lvl6pPr>
            <a:lvl7pPr marL="2971800" indent="-228600" algn="r" rtl="1" fontAlgn="base">
              <a:spcBef>
                <a:spcPct val="20000"/>
              </a:spcBef>
              <a:spcAft>
                <a:spcPct val="0"/>
              </a:spcAft>
              <a:buChar char="»"/>
              <a:defRPr sz="2000">
                <a:solidFill>
                  <a:schemeClr val="tx1"/>
                </a:solidFill>
                <a:latin typeface="+mn-lt"/>
                <a:cs typeface="+mn-cs"/>
              </a:defRPr>
            </a:lvl7pPr>
            <a:lvl8pPr marL="3429000" indent="-228600" algn="r" rtl="1" fontAlgn="base">
              <a:spcBef>
                <a:spcPct val="20000"/>
              </a:spcBef>
              <a:spcAft>
                <a:spcPct val="0"/>
              </a:spcAft>
              <a:buChar char="»"/>
              <a:defRPr sz="2000">
                <a:solidFill>
                  <a:schemeClr val="tx1"/>
                </a:solidFill>
                <a:latin typeface="+mn-lt"/>
                <a:cs typeface="+mn-cs"/>
              </a:defRPr>
            </a:lvl8pPr>
            <a:lvl9pPr marL="3886200" indent="-228600" algn="r" rtl="1" fontAlgn="base">
              <a:spcBef>
                <a:spcPct val="20000"/>
              </a:spcBef>
              <a:spcAft>
                <a:spcPct val="0"/>
              </a:spcAft>
              <a:buChar char="»"/>
              <a:defRPr sz="2000">
                <a:solidFill>
                  <a:schemeClr val="tx1"/>
                </a:solidFill>
                <a:latin typeface="+mn-lt"/>
                <a:cs typeface="+mn-cs"/>
              </a:defRPr>
            </a:lvl9pPr>
          </a:lstStyle>
          <a:p>
            <a:pPr algn="l" rtl="0" eaLnBrk="1" hangingPunct="1"/>
            <a:r>
              <a:rPr lang="en-US" altLang="en-US" sz="2800" kern="0" dirty="0"/>
              <a:t>Similarly to ASK then, FSK can use multiple bits per signal element.</a:t>
            </a:r>
          </a:p>
          <a:p>
            <a:pPr algn="l" rtl="0" eaLnBrk="1" hangingPunct="1"/>
            <a:r>
              <a:rPr lang="en-US" altLang="en-US" sz="2800" kern="0" dirty="0"/>
              <a:t>That means we need to provision for multiple frequencies, each one to represent a group of data bits.</a:t>
            </a:r>
          </a:p>
          <a:p>
            <a:pPr algn="l" rtl="0" eaLnBrk="1" hangingPunct="1"/>
            <a:r>
              <a:rPr lang="en-US" altLang="en-US" sz="2800" kern="0" dirty="0"/>
              <a:t>The bandwidth for FSK can be higher</a:t>
            </a:r>
          </a:p>
          <a:p>
            <a:pPr algn="ctr" rtl="0" eaLnBrk="1" hangingPunct="1">
              <a:buFont typeface="Wingdings" panose="05000000000000000000" pitchFamily="2" charset="2"/>
              <a:buNone/>
            </a:pPr>
            <a:r>
              <a:rPr lang="en-US" altLang="en-US" sz="2800" b="1" kern="0" dirty="0"/>
              <a:t>B = (1+d)</a:t>
            </a:r>
            <a:r>
              <a:rPr lang="en-US" altLang="en-US" sz="2800" b="1" kern="0" dirty="0" err="1"/>
              <a:t>xS</a:t>
            </a:r>
            <a:r>
              <a:rPr lang="en-US" altLang="en-US" sz="2800" b="1" kern="0" dirty="0"/>
              <a:t> + (L-1)/2</a:t>
            </a:r>
            <a:r>
              <a:rPr lang="en-US" altLang="en-US" sz="2800" b="1" kern="0" dirty="0">
                <a:latin typeface="Symbol" panose="05050102010706020507" pitchFamily="18" charset="2"/>
                <a:sym typeface="Symbol" panose="05050102010706020507" pitchFamily="18" charset="2"/>
              </a:rPr>
              <a:t></a:t>
            </a:r>
            <a:r>
              <a:rPr lang="en-US" altLang="en-US" sz="2800" b="1" kern="0" dirty="0"/>
              <a:t>f </a:t>
            </a:r>
          </a:p>
          <a:p>
            <a:pPr algn="ctr" rtl="0" eaLnBrk="1" hangingPunct="1">
              <a:buFont typeface="Wingdings" panose="05000000000000000000" pitchFamily="2" charset="2"/>
              <a:buNone/>
            </a:pPr>
            <a:r>
              <a:rPr lang="en-US" altLang="en-US" sz="2800" b="1" kern="0" dirty="0"/>
              <a:t>= </a:t>
            </a:r>
            <a:r>
              <a:rPr lang="en-US" altLang="en-US" sz="2800" b="1" kern="0" dirty="0" err="1"/>
              <a:t>LxS</a:t>
            </a:r>
            <a:endParaRPr lang="en-US" altLang="en-US" sz="2800" b="1" kern="0" dirty="0"/>
          </a:p>
        </p:txBody>
      </p:sp>
      <p:pic>
        <p:nvPicPr>
          <p:cNvPr id="6" name="Picture 6">
            <a:extLst>
              <a:ext uri="{FF2B5EF4-FFF2-40B4-BE49-F238E27FC236}">
                <a16:creationId xmlns:a16="http://schemas.microsoft.com/office/drawing/2014/main" id="{DC4B63A9-F8EF-4AC4-BD30-3FAD554BA0E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17" y="4671806"/>
            <a:ext cx="6553166" cy="1573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48C5A7EE-5956-445D-9A53-8755CAE5379B}"/>
              </a:ext>
            </a:extLst>
          </p:cNvPr>
          <p:cNvSpPr txBox="1">
            <a:spLocks noChangeArrowheads="1"/>
          </p:cNvSpPr>
          <p:nvPr/>
        </p:nvSpPr>
        <p:spPr bwMode="auto">
          <a:xfrm>
            <a:off x="1905000" y="6321365"/>
            <a:ext cx="55853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r" rtl="0"/>
            <a:r>
              <a:rPr lang="en-US" altLang="en-US" sz="2000" dirty="0">
                <a:solidFill>
                  <a:schemeClr val="folHlink"/>
                </a:solidFill>
                <a:latin typeface="Times New Roman" panose="02020603050405020304" pitchFamily="18" charset="0"/>
              </a:rPr>
              <a:t>Figure. </a:t>
            </a:r>
            <a:r>
              <a:rPr lang="en-US" altLang="en-US" sz="2000" i="1" dirty="0">
                <a:latin typeface="Times New Roman" panose="02020603050405020304" pitchFamily="18" charset="0"/>
              </a:rPr>
              <a:t>Bandwidth of MFSK used in Example 5.6</a:t>
            </a:r>
          </a:p>
        </p:txBody>
      </p:sp>
    </p:spTree>
    <p:extLst>
      <p:ext uri="{BB962C8B-B14F-4D97-AF65-F5344CB8AC3E}">
        <p14:creationId xmlns:p14="http://schemas.microsoft.com/office/powerpoint/2010/main" val="369839937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BA14A-014E-48C6-8674-AE54418350A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56A22298-D737-4BC2-8DB2-C12BE1CE75CE}"/>
              </a:ext>
            </a:extLst>
          </p:cNvPr>
          <p:cNvSpPr>
            <a:spLocks noGrp="1"/>
          </p:cNvSpPr>
          <p:nvPr>
            <p:ph idx="1"/>
          </p:nvPr>
        </p:nvSpPr>
        <p:spPr/>
        <p:txBody>
          <a:bodyPr/>
          <a:lstStyle/>
          <a:p>
            <a:pPr algn="l" rtl="0"/>
            <a:r>
              <a:rPr lang="en-GB" dirty="0"/>
              <a:t>More than two frequencies are used</a:t>
            </a:r>
          </a:p>
          <a:p>
            <a:pPr algn="l" rtl="0"/>
            <a:r>
              <a:rPr lang="en-GB" dirty="0"/>
              <a:t>More bandwidth efficient but more susceptible to error</a:t>
            </a:r>
            <a:endParaRPr lang="en-US" dirty="0"/>
          </a:p>
        </p:txBody>
      </p:sp>
      <p:sp>
        <p:nvSpPr>
          <p:cNvPr id="4" name="Slide Number Placeholder 3">
            <a:extLst>
              <a:ext uri="{FF2B5EF4-FFF2-40B4-BE49-F238E27FC236}">
                <a16:creationId xmlns:a16="http://schemas.microsoft.com/office/drawing/2014/main" id="{555DB0D5-E07D-4D9E-835D-238E17EC43D9}"/>
              </a:ext>
            </a:extLst>
          </p:cNvPr>
          <p:cNvSpPr>
            <a:spLocks noGrp="1"/>
          </p:cNvSpPr>
          <p:nvPr>
            <p:ph type="sldNum" sz="quarter" idx="12"/>
          </p:nvPr>
        </p:nvSpPr>
        <p:spPr/>
        <p:txBody>
          <a:bodyPr/>
          <a:lstStyle/>
          <a:p>
            <a:pPr>
              <a:defRPr/>
            </a:pPr>
            <a:fld id="{D27D4E14-6EF3-49C1-AE3E-33A047A9E075}" type="slidenum">
              <a:rPr lang="ar-SA" smtClean="0"/>
              <a:pPr>
                <a:defRPr/>
              </a:pPr>
              <a:t>34</a:t>
            </a:fld>
            <a:endParaRPr lang="en-US"/>
          </a:p>
        </p:txBody>
      </p:sp>
    </p:spTree>
    <p:extLst>
      <p:ext uri="{BB962C8B-B14F-4D97-AF65-F5344CB8AC3E}">
        <p14:creationId xmlns:p14="http://schemas.microsoft.com/office/powerpoint/2010/main" val="74111733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661F0-4039-4A03-93F8-C597A92D5DAB}"/>
              </a:ext>
            </a:extLst>
          </p:cNvPr>
          <p:cNvSpPr>
            <a:spLocks noGrp="1"/>
          </p:cNvSpPr>
          <p:nvPr>
            <p:ph type="title"/>
          </p:nvPr>
        </p:nvSpPr>
        <p:spPr>
          <a:xfrm>
            <a:off x="457200" y="274638"/>
            <a:ext cx="8229600" cy="395287"/>
          </a:xfrm>
        </p:spPr>
        <p:txBody>
          <a:bodyPr/>
          <a:lstStyle/>
          <a:p>
            <a:pPr rtl="0"/>
            <a:r>
              <a:rPr lang="en-GB" sz="3600" dirty="0"/>
              <a:t>Example A</a:t>
            </a:r>
          </a:p>
        </p:txBody>
      </p:sp>
      <p:sp>
        <p:nvSpPr>
          <p:cNvPr id="4" name="Slide Number Placeholder 3">
            <a:extLst>
              <a:ext uri="{FF2B5EF4-FFF2-40B4-BE49-F238E27FC236}">
                <a16:creationId xmlns:a16="http://schemas.microsoft.com/office/drawing/2014/main" id="{6DC64872-93BB-4E17-B4EF-4BDFC6940138}"/>
              </a:ext>
            </a:extLst>
          </p:cNvPr>
          <p:cNvSpPr>
            <a:spLocks noGrp="1"/>
          </p:cNvSpPr>
          <p:nvPr>
            <p:ph type="sldNum" sz="quarter" idx="12"/>
          </p:nvPr>
        </p:nvSpPr>
        <p:spPr/>
        <p:txBody>
          <a:bodyPr/>
          <a:lstStyle/>
          <a:p>
            <a:pPr>
              <a:defRPr/>
            </a:pPr>
            <a:fld id="{D27D4E14-6EF3-49C1-AE3E-33A047A9E075}" type="slidenum">
              <a:rPr lang="ar-SA" smtClean="0"/>
              <a:pPr>
                <a:defRPr/>
              </a:pPr>
              <a:t>35</a:t>
            </a:fld>
            <a:endParaRPr lang="en-US"/>
          </a:p>
        </p:txBody>
      </p:sp>
      <p:sp>
        <p:nvSpPr>
          <p:cNvPr id="5" name="Rectangle 13">
            <a:extLst>
              <a:ext uri="{FF2B5EF4-FFF2-40B4-BE49-F238E27FC236}">
                <a16:creationId xmlns:a16="http://schemas.microsoft.com/office/drawing/2014/main" id="{794EA072-527F-4097-B85C-217C1CD613FF}"/>
              </a:ext>
            </a:extLst>
          </p:cNvPr>
          <p:cNvSpPr>
            <a:spLocks noChangeArrowheads="1"/>
          </p:cNvSpPr>
          <p:nvPr/>
        </p:nvSpPr>
        <p:spPr bwMode="auto">
          <a:xfrm>
            <a:off x="200320" y="762000"/>
            <a:ext cx="86868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rtl="0"/>
            <a:r>
              <a:rPr lang="en-US" altLang="en-US" sz="2800" b="0" dirty="0">
                <a:latin typeface="Times New Roman" panose="02020603050405020304" pitchFamily="18" charset="0"/>
              </a:rPr>
              <a:t>We need to send data </a:t>
            </a:r>
            <a:r>
              <a:rPr lang="en-US" altLang="en-US" sz="2800" b="0" u="sng" dirty="0">
                <a:latin typeface="Times New Roman" panose="02020603050405020304" pitchFamily="18" charset="0"/>
              </a:rPr>
              <a:t>3 bits at a time</a:t>
            </a:r>
            <a:r>
              <a:rPr lang="en-US" altLang="en-US" sz="2800" b="0" dirty="0">
                <a:latin typeface="Times New Roman" panose="02020603050405020304" pitchFamily="18" charset="0"/>
              </a:rPr>
              <a:t> at a </a:t>
            </a:r>
            <a:r>
              <a:rPr lang="en-US" altLang="en-US" sz="2800" b="0" u="sng" dirty="0">
                <a:latin typeface="Times New Roman" panose="02020603050405020304" pitchFamily="18" charset="0"/>
              </a:rPr>
              <a:t>bit rate of 3 Mbps</a:t>
            </a:r>
            <a:r>
              <a:rPr lang="en-US" altLang="en-US" sz="2800" b="0" dirty="0">
                <a:latin typeface="Times New Roman" panose="02020603050405020304" pitchFamily="18" charset="0"/>
              </a:rPr>
              <a:t>. The carrier frequency is 10 </a:t>
            </a:r>
            <a:r>
              <a:rPr lang="en-US" altLang="en-US" sz="2800" b="0" dirty="0" err="1">
                <a:latin typeface="Times New Roman" panose="02020603050405020304" pitchFamily="18" charset="0"/>
              </a:rPr>
              <a:t>MHz.</a:t>
            </a:r>
            <a:r>
              <a:rPr lang="en-US" altLang="en-US" sz="2800" b="0" dirty="0">
                <a:latin typeface="Times New Roman" panose="02020603050405020304" pitchFamily="18" charset="0"/>
              </a:rPr>
              <a:t> Calculate the number of levels (different frequencies), the baud rate, and the bandwidth.</a:t>
            </a:r>
          </a:p>
        </p:txBody>
      </p:sp>
      <p:sp>
        <p:nvSpPr>
          <p:cNvPr id="6" name="Rectangle 14">
            <a:extLst>
              <a:ext uri="{FF2B5EF4-FFF2-40B4-BE49-F238E27FC236}">
                <a16:creationId xmlns:a16="http://schemas.microsoft.com/office/drawing/2014/main" id="{81407FB0-492D-4AFB-AAB7-CDCDB9B6B492}"/>
              </a:ext>
            </a:extLst>
          </p:cNvPr>
          <p:cNvSpPr>
            <a:spLocks noChangeArrowheads="1"/>
          </p:cNvSpPr>
          <p:nvPr/>
        </p:nvSpPr>
        <p:spPr bwMode="auto">
          <a:xfrm>
            <a:off x="200320" y="2688210"/>
            <a:ext cx="868680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rtl="0"/>
            <a:r>
              <a:rPr lang="en-US" altLang="en-US" sz="2800" i="1" dirty="0">
                <a:solidFill>
                  <a:schemeClr val="hlink"/>
                </a:solidFill>
                <a:latin typeface="Times New Roman" panose="02020603050405020304" pitchFamily="18" charset="0"/>
              </a:rPr>
              <a:t>Solution: </a:t>
            </a:r>
          </a:p>
          <a:p>
            <a:pPr algn="just" rtl="0"/>
            <a:r>
              <a:rPr lang="en-US" altLang="en-US" sz="2800" b="0" i="1" dirty="0">
                <a:latin typeface="Times" panose="02020603050405020304" pitchFamily="18" charset="0"/>
              </a:rPr>
              <a:t>-L = 2</a:t>
            </a:r>
            <a:r>
              <a:rPr lang="en-US" altLang="en-US" sz="2800" b="0" i="1" baseline="30000" dirty="0">
                <a:latin typeface="Times" panose="02020603050405020304" pitchFamily="18" charset="0"/>
              </a:rPr>
              <a:t>3</a:t>
            </a:r>
            <a:r>
              <a:rPr lang="en-US" altLang="en-US" sz="2800" b="0" i="1" dirty="0">
                <a:latin typeface="Times" panose="02020603050405020304" pitchFamily="18" charset="0"/>
              </a:rPr>
              <a:t> = 8 (# of levels).</a:t>
            </a:r>
            <a:r>
              <a:rPr lang="en-US" sz="2800" dirty="0">
                <a:latin typeface="Tahoma" pitchFamily="34" charset="0"/>
                <a:ea typeface="Tahoma" pitchFamily="34" charset="0"/>
                <a:cs typeface="Tahoma" pitchFamily="34" charset="0"/>
              </a:rPr>
              <a:t> S=N/r bauds</a:t>
            </a:r>
            <a:endParaRPr lang="en-US" altLang="en-US" sz="2800" b="0" i="1" dirty="0">
              <a:latin typeface="Times" panose="02020603050405020304" pitchFamily="18" charset="0"/>
            </a:endParaRPr>
          </a:p>
          <a:p>
            <a:pPr algn="just" rtl="0"/>
            <a:r>
              <a:rPr lang="en-US" altLang="en-US" sz="2800" b="0" i="1" dirty="0">
                <a:latin typeface="Times" panose="02020603050405020304" pitchFamily="18" charset="0"/>
              </a:rPr>
              <a:t>-The baud rate is  S =</a:t>
            </a:r>
            <a:r>
              <a:rPr lang="en-US" altLang="en-US" sz="2200" b="0" i="1" dirty="0">
                <a:latin typeface="Times" panose="02020603050405020304" pitchFamily="18" charset="0"/>
              </a:rPr>
              <a:t>bit rate/#of bits per symbol)</a:t>
            </a:r>
          </a:p>
          <a:p>
            <a:pPr algn="just" rtl="0"/>
            <a:r>
              <a:rPr lang="en-US" altLang="en-US" sz="2800" b="0" i="1" dirty="0">
                <a:latin typeface="Times" panose="02020603050405020304" pitchFamily="18" charset="0"/>
              </a:rPr>
              <a:t>-So, S= 3 Mbps/3 bits per symbol </a:t>
            </a:r>
            <a:r>
              <a:rPr lang="en-US" altLang="en-US" sz="2800" b="0" i="1" dirty="0">
                <a:latin typeface="Times" panose="02020603050405020304" pitchFamily="18" charset="0"/>
                <a:sym typeface="Wingdings" panose="05000000000000000000" pitchFamily="2" charset="2"/>
              </a:rPr>
              <a:t></a:t>
            </a:r>
            <a:r>
              <a:rPr lang="en-US" altLang="en-US" sz="2800" b="0" i="1" dirty="0">
                <a:latin typeface="Times" panose="02020603050405020304" pitchFamily="18" charset="0"/>
              </a:rPr>
              <a:t> S=1 </a:t>
            </a:r>
            <a:r>
              <a:rPr lang="en-US" altLang="en-US" sz="2800" b="0" i="1" dirty="0" err="1">
                <a:latin typeface="Times" panose="02020603050405020304" pitchFamily="18" charset="0"/>
              </a:rPr>
              <a:t>Mbaud</a:t>
            </a:r>
            <a:r>
              <a:rPr lang="en-US" altLang="en-US" sz="2800" b="0" i="1" dirty="0">
                <a:latin typeface="Times" panose="02020603050405020304" pitchFamily="18" charset="0"/>
              </a:rPr>
              <a:t>. </a:t>
            </a:r>
          </a:p>
          <a:p>
            <a:pPr algn="just" rtl="0"/>
            <a:r>
              <a:rPr lang="en-US" altLang="en-US" sz="2800" b="0" i="1" dirty="0">
                <a:latin typeface="Times" panose="02020603050405020304" pitchFamily="18" charset="0"/>
              </a:rPr>
              <a:t>-This means that the carrier frequencies must be 1 MHz apart (2Δf = 1 MHz). </a:t>
            </a:r>
          </a:p>
          <a:p>
            <a:pPr algn="just" rtl="0"/>
            <a:endParaRPr lang="en-US" altLang="en-US" sz="2800" b="0" i="1" dirty="0">
              <a:latin typeface="Times" panose="02020603050405020304" pitchFamily="18" charset="0"/>
            </a:endParaRPr>
          </a:p>
          <a:p>
            <a:pPr algn="just" rtl="0"/>
            <a:r>
              <a:rPr lang="en-US" altLang="en-US" sz="2800" b="0" i="1" dirty="0">
                <a:latin typeface="Times" panose="02020603050405020304" pitchFamily="18" charset="0"/>
              </a:rPr>
              <a:t>-The bandwidth </a:t>
            </a:r>
            <a:r>
              <a:rPr lang="en-US" altLang="en-US" sz="2800" i="1" dirty="0">
                <a:latin typeface="Times" panose="02020603050405020304" pitchFamily="18" charset="0"/>
              </a:rPr>
              <a:t>is B=</a:t>
            </a:r>
            <a:r>
              <a:rPr lang="en-US" altLang="en-US" sz="2800" i="1" dirty="0" err="1">
                <a:latin typeface="Times" panose="02020603050405020304" pitchFamily="18" charset="0"/>
              </a:rPr>
              <a:t>LxS</a:t>
            </a:r>
            <a:r>
              <a:rPr lang="en-US" altLang="en-US" sz="2800" b="0" i="1" dirty="0">
                <a:latin typeface="Times" panose="02020603050405020304" pitchFamily="18" charset="0"/>
              </a:rPr>
              <a:t>= 8 × 1M = 8MHz. </a:t>
            </a:r>
          </a:p>
          <a:p>
            <a:pPr algn="just" rtl="0"/>
            <a:r>
              <a:rPr lang="en-US" altLang="en-US" sz="2800" b="0" i="1" dirty="0">
                <a:latin typeface="Times" panose="02020603050405020304" pitchFamily="18" charset="0"/>
              </a:rPr>
              <a:t>-Fig. A shows the allocation of frequencies and bandwidth.</a:t>
            </a:r>
          </a:p>
        </p:txBody>
      </p:sp>
      <p:pic>
        <p:nvPicPr>
          <p:cNvPr id="7" name="Picture 6">
            <a:extLst>
              <a:ext uri="{FF2B5EF4-FFF2-40B4-BE49-F238E27FC236}">
                <a16:creationId xmlns:a16="http://schemas.microsoft.com/office/drawing/2014/main" id="{3320E108-7D6C-4329-8729-A73B3E49A5EF}"/>
              </a:ext>
            </a:extLst>
          </p:cNvPr>
          <p:cNvPicPr>
            <a:picLocks noChangeAspect="1"/>
          </p:cNvPicPr>
          <p:nvPr/>
        </p:nvPicPr>
        <p:blipFill>
          <a:blip r:embed="rId2"/>
          <a:stretch>
            <a:fillRect/>
          </a:stretch>
        </p:blipFill>
        <p:spPr>
          <a:xfrm>
            <a:off x="6962480" y="2209800"/>
            <a:ext cx="1981200" cy="1789471"/>
          </a:xfrm>
          <a:prstGeom prst="rect">
            <a:avLst/>
          </a:prstGeom>
        </p:spPr>
      </p:pic>
      <p:pic>
        <p:nvPicPr>
          <p:cNvPr id="8" name="Picture 7">
            <a:extLst>
              <a:ext uri="{FF2B5EF4-FFF2-40B4-BE49-F238E27FC236}">
                <a16:creationId xmlns:a16="http://schemas.microsoft.com/office/drawing/2014/main" id="{3D9FA110-E6F9-46A2-AC31-07BECDE34EB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60530" y="4967758"/>
            <a:ext cx="3026270" cy="7222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967026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DC64872-93BB-4E17-B4EF-4BDFC6940138}"/>
              </a:ext>
            </a:extLst>
          </p:cNvPr>
          <p:cNvSpPr>
            <a:spLocks noGrp="1"/>
          </p:cNvSpPr>
          <p:nvPr>
            <p:ph type="sldNum" sz="quarter" idx="12"/>
          </p:nvPr>
        </p:nvSpPr>
        <p:spPr/>
        <p:txBody>
          <a:bodyPr/>
          <a:lstStyle/>
          <a:p>
            <a:pPr>
              <a:defRPr/>
            </a:pPr>
            <a:fld id="{D27D4E14-6EF3-49C1-AE3E-33A047A9E075}" type="slidenum">
              <a:rPr lang="ar-SA" smtClean="0"/>
              <a:pPr>
                <a:defRPr/>
              </a:pPr>
              <a:t>36</a:t>
            </a:fld>
            <a:endParaRPr lang="en-US"/>
          </a:p>
        </p:txBody>
      </p:sp>
      <p:sp>
        <p:nvSpPr>
          <p:cNvPr id="6" name="Rectangle 14">
            <a:extLst>
              <a:ext uri="{FF2B5EF4-FFF2-40B4-BE49-F238E27FC236}">
                <a16:creationId xmlns:a16="http://schemas.microsoft.com/office/drawing/2014/main" id="{81407FB0-492D-4AFB-AAB7-CDCDB9B6B492}"/>
              </a:ext>
            </a:extLst>
          </p:cNvPr>
          <p:cNvSpPr>
            <a:spLocks noChangeArrowheads="1"/>
          </p:cNvSpPr>
          <p:nvPr/>
        </p:nvSpPr>
        <p:spPr bwMode="auto">
          <a:xfrm>
            <a:off x="342900" y="228600"/>
            <a:ext cx="845820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just" rtl="0"/>
            <a:r>
              <a:rPr lang="en-US" altLang="en-US" sz="2800" i="1" dirty="0">
                <a:solidFill>
                  <a:schemeClr val="hlink"/>
                </a:solidFill>
                <a:latin typeface="Times New Roman" panose="02020603050405020304" pitchFamily="18" charset="0"/>
              </a:rPr>
              <a:t>Solution (summary)</a:t>
            </a:r>
          </a:p>
          <a:p>
            <a:pPr algn="just" rtl="0"/>
            <a:r>
              <a:rPr lang="en-US" altLang="en-US" sz="2800" b="0" i="1" dirty="0">
                <a:latin typeface="Times" panose="02020603050405020304" pitchFamily="18" charset="0"/>
              </a:rPr>
              <a:t>L= 8. (# of levels</a:t>
            </a:r>
            <a:r>
              <a:rPr lang="en-US" altLang="en-US" sz="2800" b="0" i="1" dirty="0">
                <a:latin typeface="Times" panose="02020603050405020304" pitchFamily="18" charset="0"/>
                <a:sym typeface="Wingdings" panose="05000000000000000000" pitchFamily="2" charset="2"/>
              </a:rPr>
              <a:t> 8 carriers</a:t>
            </a:r>
            <a:r>
              <a:rPr lang="en-US" altLang="en-US" sz="2800" b="0" i="1" dirty="0">
                <a:latin typeface="Times" panose="02020603050405020304" pitchFamily="18" charset="0"/>
              </a:rPr>
              <a:t>).</a:t>
            </a:r>
          </a:p>
          <a:p>
            <a:pPr algn="just" rtl="0"/>
            <a:r>
              <a:rPr lang="en-US" altLang="en-US" sz="2800" b="0" i="1" dirty="0">
                <a:latin typeface="Times" panose="02020603050405020304" pitchFamily="18" charset="0"/>
              </a:rPr>
              <a:t>S = 3 Mbps </a:t>
            </a:r>
            <a:r>
              <a:rPr lang="en-US" altLang="en-US" sz="2800" b="0" i="1" dirty="0">
                <a:latin typeface="Times" panose="02020603050405020304" pitchFamily="18" charset="0"/>
                <a:sym typeface="Wingdings" panose="05000000000000000000" pitchFamily="2" charset="2"/>
              </a:rPr>
              <a:t></a:t>
            </a:r>
            <a:r>
              <a:rPr lang="en-US" altLang="en-US" sz="2800" b="0" i="1" dirty="0">
                <a:latin typeface="Times" panose="02020603050405020304" pitchFamily="18" charset="0"/>
              </a:rPr>
              <a:t> 1 </a:t>
            </a:r>
            <a:r>
              <a:rPr lang="en-US" altLang="en-US" sz="2800" b="0" i="1" dirty="0" err="1">
                <a:latin typeface="Times" panose="02020603050405020304" pitchFamily="18" charset="0"/>
              </a:rPr>
              <a:t>Mbaud</a:t>
            </a:r>
            <a:r>
              <a:rPr lang="en-US" altLang="en-US" sz="2800" b="0" i="1" dirty="0">
                <a:latin typeface="Times" panose="02020603050405020304" pitchFamily="18" charset="0"/>
              </a:rPr>
              <a:t>. </a:t>
            </a:r>
          </a:p>
          <a:p>
            <a:pPr algn="just" rtl="0"/>
            <a:r>
              <a:rPr lang="en-US" altLang="en-US" sz="2800" b="0" i="1" dirty="0">
                <a:latin typeface="Times" panose="02020603050405020304" pitchFamily="18" charset="0"/>
              </a:rPr>
              <a:t>f</a:t>
            </a:r>
            <a:r>
              <a:rPr lang="en-US" altLang="en-US" sz="1800" b="0" i="1" dirty="0">
                <a:latin typeface="Times" panose="02020603050405020304" pitchFamily="18" charset="0"/>
              </a:rPr>
              <a:t>c</a:t>
            </a:r>
            <a:r>
              <a:rPr lang="en-US" altLang="en-US" sz="2800" b="0" i="1" dirty="0">
                <a:latin typeface="Times" panose="02020603050405020304" pitchFamily="18" charset="0"/>
              </a:rPr>
              <a:t> = 1 MHz apart (2Δf = 1 MHz around each sub carrier). </a:t>
            </a:r>
          </a:p>
          <a:p>
            <a:pPr algn="just" rtl="0"/>
            <a:r>
              <a:rPr lang="en-US" altLang="en-US" sz="2800" b="0" i="1" dirty="0">
                <a:latin typeface="Times" panose="02020603050405020304" pitchFamily="18" charset="0"/>
              </a:rPr>
              <a:t>bandwidth (B=</a:t>
            </a:r>
            <a:r>
              <a:rPr lang="en-US" altLang="en-US" sz="2800" b="0" i="1" dirty="0" err="1">
                <a:latin typeface="Times" panose="02020603050405020304" pitchFamily="18" charset="0"/>
              </a:rPr>
              <a:t>LxS</a:t>
            </a:r>
            <a:r>
              <a:rPr lang="en-US" altLang="en-US" sz="2800" b="0" i="1" dirty="0">
                <a:latin typeface="Times" panose="02020603050405020304" pitchFamily="18" charset="0"/>
              </a:rPr>
              <a:t>) </a:t>
            </a:r>
            <a:r>
              <a:rPr lang="en-US" altLang="en-US" sz="2800" b="0" i="1" dirty="0">
                <a:latin typeface="Times" panose="02020603050405020304" pitchFamily="18" charset="0"/>
                <a:sym typeface="Wingdings" panose="05000000000000000000" pitchFamily="2" charset="2"/>
              </a:rPr>
              <a:t> </a:t>
            </a:r>
            <a:r>
              <a:rPr lang="en-US" altLang="en-US" sz="2800" b="0" i="1" dirty="0">
                <a:latin typeface="Times" panose="02020603050405020304" pitchFamily="18" charset="0"/>
              </a:rPr>
              <a:t>B = 8 × 1M = 8MHz. </a:t>
            </a:r>
          </a:p>
          <a:p>
            <a:pPr algn="just" rtl="0"/>
            <a:r>
              <a:rPr lang="en-US" altLang="en-US" sz="2800" b="0" i="1" dirty="0" err="1">
                <a:latin typeface="Times" panose="02020603050405020304" pitchFamily="18" charset="0"/>
              </a:rPr>
              <a:t>Fig.A</a:t>
            </a:r>
            <a:r>
              <a:rPr lang="en-US" altLang="en-US" sz="2800" b="0" i="1" dirty="0">
                <a:latin typeface="Times" panose="02020603050405020304" pitchFamily="18" charset="0"/>
              </a:rPr>
              <a:t> shows the allocation of frequencies and bandwidth.</a:t>
            </a:r>
          </a:p>
        </p:txBody>
      </p:sp>
      <p:pic>
        <p:nvPicPr>
          <p:cNvPr id="7" name="Picture 6">
            <a:extLst>
              <a:ext uri="{FF2B5EF4-FFF2-40B4-BE49-F238E27FC236}">
                <a16:creationId xmlns:a16="http://schemas.microsoft.com/office/drawing/2014/main" id="{2EB0466A-2D6A-414D-9462-78F4F43D0C30}"/>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7530" y="4175125"/>
            <a:ext cx="7728939"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4">
            <a:extLst>
              <a:ext uri="{FF2B5EF4-FFF2-40B4-BE49-F238E27FC236}">
                <a16:creationId xmlns:a16="http://schemas.microsoft.com/office/drawing/2014/main" id="{0EB8218A-4BB8-4EF2-BD72-F66B8C08576A}"/>
              </a:ext>
            </a:extLst>
          </p:cNvPr>
          <p:cNvSpPr txBox="1">
            <a:spLocks noChangeArrowheads="1"/>
          </p:cNvSpPr>
          <p:nvPr/>
        </p:nvSpPr>
        <p:spPr bwMode="auto">
          <a:xfrm>
            <a:off x="1297282" y="6264275"/>
            <a:ext cx="53421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r>
              <a:rPr lang="en-US" altLang="en-US" sz="2400" dirty="0" err="1">
                <a:solidFill>
                  <a:schemeClr val="folHlink"/>
                </a:solidFill>
                <a:latin typeface="Times New Roman" panose="02020603050405020304" pitchFamily="18" charset="0"/>
              </a:rPr>
              <a:t>Fig.A</a:t>
            </a:r>
            <a:r>
              <a:rPr lang="en-US" altLang="en-US" sz="2400" dirty="0">
                <a:solidFill>
                  <a:schemeClr val="folHlink"/>
                </a:solidFill>
                <a:latin typeface="Times New Roman" panose="02020603050405020304" pitchFamily="18" charset="0"/>
              </a:rPr>
              <a:t>  </a:t>
            </a:r>
            <a:r>
              <a:rPr lang="en-US" altLang="en-US" sz="2000" i="1" dirty="0">
                <a:latin typeface="Times New Roman" panose="02020603050405020304" pitchFamily="18" charset="0"/>
              </a:rPr>
              <a:t>Bandwidth of MFSK used in Example A</a:t>
            </a:r>
          </a:p>
        </p:txBody>
      </p:sp>
      <p:sp>
        <p:nvSpPr>
          <p:cNvPr id="2" name="Rectangle 1">
            <a:extLst>
              <a:ext uri="{FF2B5EF4-FFF2-40B4-BE49-F238E27FC236}">
                <a16:creationId xmlns:a16="http://schemas.microsoft.com/office/drawing/2014/main" id="{474D3932-9316-43BE-A7C7-E8876224539D}"/>
              </a:ext>
            </a:extLst>
          </p:cNvPr>
          <p:cNvSpPr/>
          <p:nvPr/>
        </p:nvSpPr>
        <p:spPr>
          <a:xfrm>
            <a:off x="2362200" y="3217525"/>
            <a:ext cx="3924300" cy="646331"/>
          </a:xfrm>
          <a:prstGeom prst="rect">
            <a:avLst/>
          </a:prstGeom>
        </p:spPr>
        <p:txBody>
          <a:bodyPr wrap="square">
            <a:spAutoFit/>
          </a:bodyPr>
          <a:lstStyle/>
          <a:p>
            <a:pPr rtl="0"/>
            <a:r>
              <a:rPr lang="en-GB" sz="1800" dirty="0"/>
              <a:t>What is the BW of each symbol? </a:t>
            </a:r>
          </a:p>
          <a:p>
            <a:pPr rtl="0"/>
            <a:r>
              <a:rPr lang="en-GB" sz="1800" dirty="0"/>
              <a:t>What is the total BW required? </a:t>
            </a:r>
            <a:endParaRPr lang="en-US" sz="1800" dirty="0"/>
          </a:p>
        </p:txBody>
      </p:sp>
    </p:spTree>
    <p:extLst>
      <p:ext uri="{BB962C8B-B14F-4D97-AF65-F5344CB8AC3E}">
        <p14:creationId xmlns:p14="http://schemas.microsoft.com/office/powerpoint/2010/main" val="3297786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4"/>
          <p:cNvSpPr txBox="1">
            <a:spLocks noChangeArrowheads="1"/>
          </p:cNvSpPr>
          <p:nvPr/>
        </p:nvSpPr>
        <p:spPr bwMode="auto">
          <a:xfrm>
            <a:off x="1476375" y="333375"/>
            <a:ext cx="5761038" cy="523220"/>
          </a:xfrm>
          <a:prstGeom prst="rect">
            <a:avLst/>
          </a:prstGeom>
          <a:noFill/>
          <a:ln w="57150">
            <a:solidFill>
              <a:schemeClr val="tx1"/>
            </a:solidFill>
            <a:miter lim="800000"/>
            <a:headEnd/>
            <a:tailEnd/>
          </a:ln>
        </p:spPr>
        <p:txBody>
          <a:bodyPr>
            <a:spAutoFit/>
          </a:bodyPr>
          <a:lstStyle/>
          <a:p>
            <a:pPr algn="ctr" rtl="0">
              <a:spcBef>
                <a:spcPct val="50000"/>
              </a:spcBef>
            </a:pPr>
            <a:r>
              <a:rPr lang="en-US" sz="2800" dirty="0">
                <a:solidFill>
                  <a:srgbClr val="006600"/>
                </a:solidFill>
                <a:latin typeface="Comic Sans MS" pitchFamily="66" charset="0"/>
              </a:rPr>
              <a:t>Frequency Shift Keying - FSK </a:t>
            </a:r>
          </a:p>
        </p:txBody>
      </p:sp>
      <p:sp>
        <p:nvSpPr>
          <p:cNvPr id="8195" name="Text Box 5"/>
          <p:cNvSpPr txBox="1">
            <a:spLocks noChangeArrowheads="1"/>
          </p:cNvSpPr>
          <p:nvPr/>
        </p:nvSpPr>
        <p:spPr bwMode="auto">
          <a:xfrm>
            <a:off x="323528" y="1124744"/>
            <a:ext cx="8351837" cy="2843213"/>
          </a:xfrm>
          <a:prstGeom prst="rect">
            <a:avLst/>
          </a:prstGeom>
          <a:noFill/>
          <a:ln w="9525">
            <a:noFill/>
            <a:miter lim="800000"/>
            <a:headEnd/>
            <a:tailEnd/>
          </a:ln>
        </p:spPr>
        <p:txBody>
          <a:bodyPr>
            <a:spAutoFit/>
          </a:bodyPr>
          <a:lstStyle/>
          <a:p>
            <a:pPr algn="ctr">
              <a:spcBef>
                <a:spcPct val="50000"/>
              </a:spcBef>
            </a:pPr>
            <a:r>
              <a:rPr lang="en-US" sz="1800" dirty="0">
                <a:latin typeface="Arial" charset="0"/>
              </a:rPr>
              <a:t>  v(t) = </a:t>
            </a:r>
            <a:r>
              <a:rPr lang="en-US" sz="1800" dirty="0" err="1">
                <a:latin typeface="Arial" charset="0"/>
              </a:rPr>
              <a:t>Vc</a:t>
            </a:r>
            <a:r>
              <a:rPr lang="en-US" sz="1800" dirty="0">
                <a:latin typeface="Arial" charset="0"/>
              </a:rPr>
              <a:t> </a:t>
            </a:r>
            <a:r>
              <a:rPr lang="en-US" sz="1800" dirty="0" err="1">
                <a:latin typeface="Arial" charset="0"/>
              </a:rPr>
              <a:t>cos</a:t>
            </a:r>
            <a:r>
              <a:rPr lang="en-US" sz="1800" dirty="0">
                <a:latin typeface="Arial" charset="0"/>
              </a:rPr>
              <a:t> [(</a:t>
            </a:r>
            <a:r>
              <a:rPr lang="en-US" sz="1800" dirty="0" err="1">
                <a:latin typeface="Arial" charset="0"/>
              </a:rPr>
              <a:t>w</a:t>
            </a:r>
            <a:r>
              <a:rPr lang="en-US" b="1" dirty="0" err="1">
                <a:latin typeface="Arial" charset="0"/>
              </a:rPr>
              <a:t>c</a:t>
            </a:r>
            <a:r>
              <a:rPr lang="en-US" sz="1800" dirty="0">
                <a:latin typeface="Arial" charset="0"/>
              </a:rPr>
              <a:t> +( </a:t>
            </a:r>
            <a:r>
              <a:rPr lang="en-US" sz="1800" dirty="0" err="1">
                <a:latin typeface="Arial" charset="0"/>
              </a:rPr>
              <a:t>Vm</a:t>
            </a:r>
            <a:r>
              <a:rPr lang="en-US" sz="1800" dirty="0">
                <a:latin typeface="Arial" charset="0"/>
              </a:rPr>
              <a:t> (t)    w )/2)t ]</a:t>
            </a:r>
          </a:p>
          <a:p>
            <a:pPr>
              <a:spcBef>
                <a:spcPct val="50000"/>
              </a:spcBef>
            </a:pPr>
            <a:endParaRPr lang="en-US" sz="1800" dirty="0">
              <a:latin typeface="Arial" charset="0"/>
            </a:endParaRPr>
          </a:p>
          <a:p>
            <a:pPr rtl="0">
              <a:spcBef>
                <a:spcPct val="50000"/>
              </a:spcBef>
            </a:pPr>
            <a:r>
              <a:rPr lang="en-US" sz="1800" dirty="0">
                <a:latin typeface="Arial" charset="0"/>
              </a:rPr>
              <a:t>v(t): binary FSK waveform . </a:t>
            </a:r>
          </a:p>
          <a:p>
            <a:pPr rtl="0">
              <a:spcBef>
                <a:spcPct val="50000"/>
              </a:spcBef>
            </a:pPr>
            <a:r>
              <a:rPr lang="en-US" sz="1800" dirty="0" err="1">
                <a:latin typeface="Arial" charset="0"/>
              </a:rPr>
              <a:t>Vc</a:t>
            </a:r>
            <a:r>
              <a:rPr lang="en-US" sz="1800" dirty="0">
                <a:latin typeface="Arial" charset="0"/>
              </a:rPr>
              <a:t>: peak unmodulated carrier amplitude.   </a:t>
            </a:r>
          </a:p>
          <a:p>
            <a:pPr rtl="0">
              <a:spcBef>
                <a:spcPct val="50000"/>
              </a:spcBef>
            </a:pPr>
            <a:r>
              <a:rPr lang="en-US" sz="1800" dirty="0" err="1">
                <a:latin typeface="Arial" charset="0"/>
              </a:rPr>
              <a:t>wc</a:t>
            </a:r>
            <a:r>
              <a:rPr lang="en-US" sz="1800" dirty="0">
                <a:latin typeface="Arial" charset="0"/>
              </a:rPr>
              <a:t>: radian carrier frequency .</a:t>
            </a:r>
          </a:p>
          <a:p>
            <a:pPr rtl="0">
              <a:spcBef>
                <a:spcPct val="50000"/>
              </a:spcBef>
            </a:pPr>
            <a:r>
              <a:rPr lang="en-US" sz="1800" dirty="0" err="1">
                <a:latin typeface="Arial" charset="0"/>
              </a:rPr>
              <a:t>Vm</a:t>
            </a:r>
            <a:r>
              <a:rPr lang="en-US" sz="1800" dirty="0">
                <a:latin typeface="Arial" charset="0"/>
              </a:rPr>
              <a:t>(t): binary digital modulating signal.</a:t>
            </a:r>
          </a:p>
          <a:p>
            <a:pPr rtl="0">
              <a:spcBef>
                <a:spcPct val="50000"/>
              </a:spcBef>
            </a:pPr>
            <a:r>
              <a:rPr lang="en-US" sz="1800" dirty="0">
                <a:latin typeface="Arial" charset="0"/>
              </a:rPr>
              <a:t>   w : change in radian output frequency .</a:t>
            </a:r>
          </a:p>
        </p:txBody>
      </p:sp>
      <p:sp>
        <p:nvSpPr>
          <p:cNvPr id="8196" name="AutoShape 6"/>
          <p:cNvSpPr>
            <a:spLocks noChangeArrowheads="1"/>
          </p:cNvSpPr>
          <p:nvPr/>
        </p:nvSpPr>
        <p:spPr bwMode="auto">
          <a:xfrm>
            <a:off x="5436096" y="1196752"/>
            <a:ext cx="142875" cy="142875"/>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en-US"/>
          </a:p>
        </p:txBody>
      </p:sp>
      <p:sp>
        <p:nvSpPr>
          <p:cNvPr id="8197" name="AutoShape 7"/>
          <p:cNvSpPr>
            <a:spLocks noChangeArrowheads="1"/>
          </p:cNvSpPr>
          <p:nvPr/>
        </p:nvSpPr>
        <p:spPr bwMode="auto">
          <a:xfrm>
            <a:off x="395536" y="3717032"/>
            <a:ext cx="216024" cy="215453"/>
          </a:xfrm>
          <a:prstGeom prst="triangle">
            <a:avLst>
              <a:gd name="adj" fmla="val 50000"/>
            </a:avLst>
          </a:prstGeom>
          <a:solidFill>
            <a:schemeClr val="bg1"/>
          </a:solidFill>
          <a:ln w="28575">
            <a:solidFill>
              <a:schemeClr val="tx1"/>
            </a:solidFill>
            <a:miter lim="800000"/>
            <a:headEnd/>
            <a:tailEnd/>
          </a:ln>
        </p:spPr>
        <p:txBody>
          <a:bodyPr wrap="none" anchor="ctr"/>
          <a:lstStyle/>
          <a:p>
            <a:endParaRPr lang="en-US"/>
          </a:p>
        </p:txBody>
      </p:sp>
      <p:sp>
        <p:nvSpPr>
          <p:cNvPr id="8198" name="Line 8"/>
          <p:cNvSpPr>
            <a:spLocks noChangeShapeType="1"/>
          </p:cNvSpPr>
          <p:nvPr/>
        </p:nvSpPr>
        <p:spPr bwMode="auto">
          <a:xfrm>
            <a:off x="468313" y="4221163"/>
            <a:ext cx="0" cy="2447925"/>
          </a:xfrm>
          <a:prstGeom prst="line">
            <a:avLst/>
          </a:prstGeom>
          <a:noFill/>
          <a:ln w="9525">
            <a:solidFill>
              <a:schemeClr val="tx1"/>
            </a:solidFill>
            <a:round/>
            <a:headEnd/>
            <a:tailEnd/>
          </a:ln>
        </p:spPr>
        <p:txBody>
          <a:bodyPr/>
          <a:lstStyle/>
          <a:p>
            <a:endParaRPr lang="en-US"/>
          </a:p>
        </p:txBody>
      </p:sp>
      <p:sp>
        <p:nvSpPr>
          <p:cNvPr id="8199" name="Line 9"/>
          <p:cNvSpPr>
            <a:spLocks noChangeShapeType="1"/>
          </p:cNvSpPr>
          <p:nvPr/>
        </p:nvSpPr>
        <p:spPr bwMode="auto">
          <a:xfrm>
            <a:off x="323850" y="4941888"/>
            <a:ext cx="6696075" cy="0"/>
          </a:xfrm>
          <a:prstGeom prst="line">
            <a:avLst/>
          </a:prstGeom>
          <a:noFill/>
          <a:ln w="9525">
            <a:solidFill>
              <a:schemeClr val="tx1"/>
            </a:solidFill>
            <a:round/>
            <a:headEnd/>
            <a:tailEnd/>
          </a:ln>
        </p:spPr>
        <p:txBody>
          <a:bodyPr/>
          <a:lstStyle/>
          <a:p>
            <a:endParaRPr lang="en-US"/>
          </a:p>
        </p:txBody>
      </p:sp>
      <p:sp>
        <p:nvSpPr>
          <p:cNvPr id="8200" name="Line 10"/>
          <p:cNvSpPr>
            <a:spLocks noChangeShapeType="1"/>
          </p:cNvSpPr>
          <p:nvPr/>
        </p:nvSpPr>
        <p:spPr bwMode="auto">
          <a:xfrm>
            <a:off x="323850" y="5949950"/>
            <a:ext cx="6769100" cy="0"/>
          </a:xfrm>
          <a:prstGeom prst="line">
            <a:avLst/>
          </a:prstGeom>
          <a:noFill/>
          <a:ln w="9525">
            <a:solidFill>
              <a:schemeClr val="tx1"/>
            </a:solidFill>
            <a:round/>
            <a:headEnd/>
            <a:tailEnd/>
          </a:ln>
        </p:spPr>
        <p:txBody>
          <a:bodyPr/>
          <a:lstStyle/>
          <a:p>
            <a:endParaRPr lang="en-US"/>
          </a:p>
        </p:txBody>
      </p:sp>
      <p:sp>
        <p:nvSpPr>
          <p:cNvPr id="8201" name="Line 11"/>
          <p:cNvSpPr>
            <a:spLocks noChangeShapeType="1"/>
          </p:cNvSpPr>
          <p:nvPr/>
        </p:nvSpPr>
        <p:spPr bwMode="auto">
          <a:xfrm>
            <a:off x="468313" y="4941888"/>
            <a:ext cx="647700" cy="0"/>
          </a:xfrm>
          <a:prstGeom prst="line">
            <a:avLst/>
          </a:prstGeom>
          <a:noFill/>
          <a:ln w="28575">
            <a:solidFill>
              <a:schemeClr val="tx1"/>
            </a:solidFill>
            <a:round/>
            <a:headEnd/>
            <a:tailEnd/>
          </a:ln>
        </p:spPr>
        <p:txBody>
          <a:bodyPr/>
          <a:lstStyle/>
          <a:p>
            <a:endParaRPr lang="en-US"/>
          </a:p>
        </p:txBody>
      </p:sp>
      <p:sp>
        <p:nvSpPr>
          <p:cNvPr id="8202" name="Line 12"/>
          <p:cNvSpPr>
            <a:spLocks noChangeShapeType="1"/>
          </p:cNvSpPr>
          <p:nvPr/>
        </p:nvSpPr>
        <p:spPr bwMode="auto">
          <a:xfrm flipV="1">
            <a:off x="1116013" y="4437063"/>
            <a:ext cx="0" cy="504825"/>
          </a:xfrm>
          <a:prstGeom prst="line">
            <a:avLst/>
          </a:prstGeom>
          <a:noFill/>
          <a:ln w="28575">
            <a:solidFill>
              <a:schemeClr val="tx1"/>
            </a:solidFill>
            <a:round/>
            <a:headEnd/>
            <a:tailEnd/>
          </a:ln>
        </p:spPr>
        <p:txBody>
          <a:bodyPr/>
          <a:lstStyle/>
          <a:p>
            <a:endParaRPr lang="en-US"/>
          </a:p>
        </p:txBody>
      </p:sp>
      <p:sp>
        <p:nvSpPr>
          <p:cNvPr id="8203" name="Line 13"/>
          <p:cNvSpPr>
            <a:spLocks noChangeShapeType="1"/>
          </p:cNvSpPr>
          <p:nvPr/>
        </p:nvSpPr>
        <p:spPr bwMode="auto">
          <a:xfrm>
            <a:off x="1116013" y="4437063"/>
            <a:ext cx="719137" cy="0"/>
          </a:xfrm>
          <a:prstGeom prst="line">
            <a:avLst/>
          </a:prstGeom>
          <a:noFill/>
          <a:ln w="28575">
            <a:solidFill>
              <a:schemeClr val="tx1"/>
            </a:solidFill>
            <a:round/>
            <a:headEnd/>
            <a:tailEnd/>
          </a:ln>
        </p:spPr>
        <p:txBody>
          <a:bodyPr/>
          <a:lstStyle/>
          <a:p>
            <a:endParaRPr lang="en-US"/>
          </a:p>
        </p:txBody>
      </p:sp>
      <p:sp>
        <p:nvSpPr>
          <p:cNvPr id="8204" name="Line 14"/>
          <p:cNvSpPr>
            <a:spLocks noChangeShapeType="1"/>
          </p:cNvSpPr>
          <p:nvPr/>
        </p:nvSpPr>
        <p:spPr bwMode="auto">
          <a:xfrm>
            <a:off x="1835150" y="4437063"/>
            <a:ext cx="0" cy="504825"/>
          </a:xfrm>
          <a:prstGeom prst="line">
            <a:avLst/>
          </a:prstGeom>
          <a:noFill/>
          <a:ln w="28575">
            <a:solidFill>
              <a:schemeClr val="tx1"/>
            </a:solidFill>
            <a:round/>
            <a:headEnd/>
            <a:tailEnd/>
          </a:ln>
        </p:spPr>
        <p:txBody>
          <a:bodyPr/>
          <a:lstStyle/>
          <a:p>
            <a:endParaRPr lang="en-US"/>
          </a:p>
        </p:txBody>
      </p:sp>
      <p:sp>
        <p:nvSpPr>
          <p:cNvPr id="8205" name="Line 15"/>
          <p:cNvSpPr>
            <a:spLocks noChangeShapeType="1"/>
          </p:cNvSpPr>
          <p:nvPr/>
        </p:nvSpPr>
        <p:spPr bwMode="auto">
          <a:xfrm>
            <a:off x="1835150" y="4941888"/>
            <a:ext cx="649288" cy="0"/>
          </a:xfrm>
          <a:prstGeom prst="line">
            <a:avLst/>
          </a:prstGeom>
          <a:noFill/>
          <a:ln w="28575">
            <a:solidFill>
              <a:srgbClr val="0000FF"/>
            </a:solidFill>
            <a:round/>
            <a:headEnd/>
            <a:tailEnd/>
          </a:ln>
        </p:spPr>
        <p:txBody>
          <a:bodyPr/>
          <a:lstStyle/>
          <a:p>
            <a:endParaRPr lang="en-US"/>
          </a:p>
        </p:txBody>
      </p:sp>
      <p:sp>
        <p:nvSpPr>
          <p:cNvPr id="8206" name="Line 16"/>
          <p:cNvSpPr>
            <a:spLocks noChangeShapeType="1"/>
          </p:cNvSpPr>
          <p:nvPr/>
        </p:nvSpPr>
        <p:spPr bwMode="auto">
          <a:xfrm flipV="1">
            <a:off x="2484438" y="4437063"/>
            <a:ext cx="0" cy="504825"/>
          </a:xfrm>
          <a:prstGeom prst="line">
            <a:avLst/>
          </a:prstGeom>
          <a:noFill/>
          <a:ln w="28575">
            <a:solidFill>
              <a:schemeClr val="tx1"/>
            </a:solidFill>
            <a:round/>
            <a:headEnd/>
            <a:tailEnd/>
          </a:ln>
        </p:spPr>
        <p:txBody>
          <a:bodyPr/>
          <a:lstStyle/>
          <a:p>
            <a:endParaRPr lang="en-US"/>
          </a:p>
        </p:txBody>
      </p:sp>
      <p:sp>
        <p:nvSpPr>
          <p:cNvPr id="8207" name="Line 17"/>
          <p:cNvSpPr>
            <a:spLocks noChangeShapeType="1"/>
          </p:cNvSpPr>
          <p:nvPr/>
        </p:nvSpPr>
        <p:spPr bwMode="auto">
          <a:xfrm>
            <a:off x="2484438" y="4437063"/>
            <a:ext cx="719137" cy="0"/>
          </a:xfrm>
          <a:prstGeom prst="line">
            <a:avLst/>
          </a:prstGeom>
          <a:noFill/>
          <a:ln w="28575">
            <a:solidFill>
              <a:schemeClr val="tx1"/>
            </a:solidFill>
            <a:round/>
            <a:headEnd/>
            <a:tailEnd/>
          </a:ln>
        </p:spPr>
        <p:txBody>
          <a:bodyPr/>
          <a:lstStyle/>
          <a:p>
            <a:endParaRPr lang="en-US"/>
          </a:p>
        </p:txBody>
      </p:sp>
      <p:sp>
        <p:nvSpPr>
          <p:cNvPr id="8208" name="Line 18"/>
          <p:cNvSpPr>
            <a:spLocks noChangeShapeType="1"/>
          </p:cNvSpPr>
          <p:nvPr/>
        </p:nvSpPr>
        <p:spPr bwMode="auto">
          <a:xfrm>
            <a:off x="3203575" y="4437063"/>
            <a:ext cx="0" cy="504825"/>
          </a:xfrm>
          <a:prstGeom prst="line">
            <a:avLst/>
          </a:prstGeom>
          <a:noFill/>
          <a:ln w="28575">
            <a:solidFill>
              <a:schemeClr val="tx1"/>
            </a:solidFill>
            <a:round/>
            <a:headEnd/>
            <a:tailEnd/>
          </a:ln>
        </p:spPr>
        <p:txBody>
          <a:bodyPr/>
          <a:lstStyle/>
          <a:p>
            <a:endParaRPr lang="en-US"/>
          </a:p>
        </p:txBody>
      </p:sp>
      <p:sp>
        <p:nvSpPr>
          <p:cNvPr id="8209" name="Line 19"/>
          <p:cNvSpPr>
            <a:spLocks noChangeShapeType="1"/>
          </p:cNvSpPr>
          <p:nvPr/>
        </p:nvSpPr>
        <p:spPr bwMode="auto">
          <a:xfrm>
            <a:off x="3203575" y="4941888"/>
            <a:ext cx="720725" cy="0"/>
          </a:xfrm>
          <a:prstGeom prst="line">
            <a:avLst/>
          </a:prstGeom>
          <a:noFill/>
          <a:ln w="9525">
            <a:solidFill>
              <a:schemeClr val="tx1"/>
            </a:solidFill>
            <a:round/>
            <a:headEnd/>
            <a:tailEnd/>
          </a:ln>
        </p:spPr>
        <p:txBody>
          <a:bodyPr/>
          <a:lstStyle/>
          <a:p>
            <a:endParaRPr lang="en-US"/>
          </a:p>
        </p:txBody>
      </p:sp>
      <p:sp>
        <p:nvSpPr>
          <p:cNvPr id="8210" name="Line 20"/>
          <p:cNvSpPr>
            <a:spLocks noChangeShapeType="1"/>
          </p:cNvSpPr>
          <p:nvPr/>
        </p:nvSpPr>
        <p:spPr bwMode="auto">
          <a:xfrm flipV="1">
            <a:off x="3924300" y="4437063"/>
            <a:ext cx="0" cy="504825"/>
          </a:xfrm>
          <a:prstGeom prst="line">
            <a:avLst/>
          </a:prstGeom>
          <a:noFill/>
          <a:ln w="9525">
            <a:solidFill>
              <a:schemeClr val="tx1"/>
            </a:solidFill>
            <a:round/>
            <a:headEnd/>
            <a:tailEnd/>
          </a:ln>
        </p:spPr>
        <p:txBody>
          <a:bodyPr/>
          <a:lstStyle/>
          <a:p>
            <a:endParaRPr lang="en-US"/>
          </a:p>
        </p:txBody>
      </p:sp>
      <p:sp>
        <p:nvSpPr>
          <p:cNvPr id="8211" name="Line 21"/>
          <p:cNvSpPr>
            <a:spLocks noChangeShapeType="1"/>
          </p:cNvSpPr>
          <p:nvPr/>
        </p:nvSpPr>
        <p:spPr bwMode="auto">
          <a:xfrm>
            <a:off x="3924300" y="4437063"/>
            <a:ext cx="719138" cy="0"/>
          </a:xfrm>
          <a:prstGeom prst="line">
            <a:avLst/>
          </a:prstGeom>
          <a:noFill/>
          <a:ln w="9525">
            <a:solidFill>
              <a:schemeClr val="tx1"/>
            </a:solidFill>
            <a:round/>
            <a:headEnd/>
            <a:tailEnd/>
          </a:ln>
        </p:spPr>
        <p:txBody>
          <a:bodyPr/>
          <a:lstStyle/>
          <a:p>
            <a:endParaRPr lang="en-US"/>
          </a:p>
        </p:txBody>
      </p:sp>
      <p:sp>
        <p:nvSpPr>
          <p:cNvPr id="8212" name="Line 22"/>
          <p:cNvSpPr>
            <a:spLocks noChangeShapeType="1"/>
          </p:cNvSpPr>
          <p:nvPr/>
        </p:nvSpPr>
        <p:spPr bwMode="auto">
          <a:xfrm>
            <a:off x="4643438" y="4437063"/>
            <a:ext cx="0" cy="504825"/>
          </a:xfrm>
          <a:prstGeom prst="line">
            <a:avLst/>
          </a:prstGeom>
          <a:noFill/>
          <a:ln w="9525">
            <a:solidFill>
              <a:schemeClr val="tx1"/>
            </a:solidFill>
            <a:round/>
            <a:headEnd/>
            <a:tailEnd/>
          </a:ln>
        </p:spPr>
        <p:txBody>
          <a:bodyPr/>
          <a:lstStyle/>
          <a:p>
            <a:endParaRPr lang="en-US"/>
          </a:p>
        </p:txBody>
      </p:sp>
      <p:sp>
        <p:nvSpPr>
          <p:cNvPr id="8213" name="Line 23"/>
          <p:cNvSpPr>
            <a:spLocks noChangeShapeType="1"/>
          </p:cNvSpPr>
          <p:nvPr/>
        </p:nvSpPr>
        <p:spPr bwMode="auto">
          <a:xfrm>
            <a:off x="4643438" y="4941888"/>
            <a:ext cx="649287" cy="0"/>
          </a:xfrm>
          <a:prstGeom prst="line">
            <a:avLst/>
          </a:prstGeom>
          <a:noFill/>
          <a:ln w="9525">
            <a:solidFill>
              <a:schemeClr val="tx1"/>
            </a:solidFill>
            <a:round/>
            <a:headEnd/>
            <a:tailEnd/>
          </a:ln>
        </p:spPr>
        <p:txBody>
          <a:bodyPr/>
          <a:lstStyle/>
          <a:p>
            <a:endParaRPr lang="en-US"/>
          </a:p>
        </p:txBody>
      </p:sp>
      <p:sp>
        <p:nvSpPr>
          <p:cNvPr id="8214" name="Line 24"/>
          <p:cNvSpPr>
            <a:spLocks noChangeShapeType="1"/>
          </p:cNvSpPr>
          <p:nvPr/>
        </p:nvSpPr>
        <p:spPr bwMode="auto">
          <a:xfrm flipV="1">
            <a:off x="5292725" y="4437063"/>
            <a:ext cx="0" cy="504825"/>
          </a:xfrm>
          <a:prstGeom prst="line">
            <a:avLst/>
          </a:prstGeom>
          <a:noFill/>
          <a:ln w="28575">
            <a:solidFill>
              <a:srgbClr val="0000FF"/>
            </a:solidFill>
            <a:round/>
            <a:headEnd/>
            <a:tailEnd/>
          </a:ln>
        </p:spPr>
        <p:txBody>
          <a:bodyPr/>
          <a:lstStyle/>
          <a:p>
            <a:endParaRPr lang="en-US"/>
          </a:p>
        </p:txBody>
      </p:sp>
      <p:sp>
        <p:nvSpPr>
          <p:cNvPr id="8215" name="Line 25"/>
          <p:cNvSpPr>
            <a:spLocks noChangeShapeType="1"/>
          </p:cNvSpPr>
          <p:nvPr/>
        </p:nvSpPr>
        <p:spPr bwMode="auto">
          <a:xfrm>
            <a:off x="5292725" y="4437063"/>
            <a:ext cx="719138" cy="0"/>
          </a:xfrm>
          <a:prstGeom prst="line">
            <a:avLst/>
          </a:prstGeom>
          <a:noFill/>
          <a:ln w="28575">
            <a:solidFill>
              <a:srgbClr val="0000FF"/>
            </a:solidFill>
            <a:round/>
            <a:headEnd/>
            <a:tailEnd/>
          </a:ln>
        </p:spPr>
        <p:txBody>
          <a:bodyPr/>
          <a:lstStyle/>
          <a:p>
            <a:endParaRPr lang="en-US"/>
          </a:p>
        </p:txBody>
      </p:sp>
      <p:sp>
        <p:nvSpPr>
          <p:cNvPr id="8216" name="Line 26"/>
          <p:cNvSpPr>
            <a:spLocks noChangeShapeType="1"/>
          </p:cNvSpPr>
          <p:nvPr/>
        </p:nvSpPr>
        <p:spPr bwMode="auto">
          <a:xfrm>
            <a:off x="6011863" y="4437063"/>
            <a:ext cx="0" cy="504825"/>
          </a:xfrm>
          <a:prstGeom prst="line">
            <a:avLst/>
          </a:prstGeom>
          <a:noFill/>
          <a:ln w="28575">
            <a:solidFill>
              <a:srgbClr val="0000FF"/>
            </a:solidFill>
            <a:round/>
            <a:headEnd/>
            <a:tailEnd/>
          </a:ln>
        </p:spPr>
        <p:txBody>
          <a:bodyPr/>
          <a:lstStyle/>
          <a:p>
            <a:endParaRPr lang="en-US"/>
          </a:p>
        </p:txBody>
      </p:sp>
      <p:sp>
        <p:nvSpPr>
          <p:cNvPr id="8217" name="Line 27"/>
          <p:cNvSpPr>
            <a:spLocks noChangeShapeType="1"/>
          </p:cNvSpPr>
          <p:nvPr/>
        </p:nvSpPr>
        <p:spPr bwMode="auto">
          <a:xfrm>
            <a:off x="1116013" y="4941888"/>
            <a:ext cx="0" cy="1582737"/>
          </a:xfrm>
          <a:prstGeom prst="line">
            <a:avLst/>
          </a:prstGeom>
          <a:noFill/>
          <a:ln w="9525">
            <a:solidFill>
              <a:schemeClr val="tx1"/>
            </a:solidFill>
            <a:round/>
            <a:headEnd/>
            <a:tailEnd/>
          </a:ln>
        </p:spPr>
        <p:txBody>
          <a:bodyPr/>
          <a:lstStyle/>
          <a:p>
            <a:endParaRPr lang="en-US"/>
          </a:p>
        </p:txBody>
      </p:sp>
      <p:sp>
        <p:nvSpPr>
          <p:cNvPr id="8218" name="Line 28"/>
          <p:cNvSpPr>
            <a:spLocks noChangeShapeType="1"/>
          </p:cNvSpPr>
          <p:nvPr/>
        </p:nvSpPr>
        <p:spPr bwMode="auto">
          <a:xfrm>
            <a:off x="1835150" y="4941888"/>
            <a:ext cx="0" cy="1582737"/>
          </a:xfrm>
          <a:prstGeom prst="line">
            <a:avLst/>
          </a:prstGeom>
          <a:noFill/>
          <a:ln w="9525">
            <a:solidFill>
              <a:schemeClr val="tx1"/>
            </a:solidFill>
            <a:round/>
            <a:headEnd/>
            <a:tailEnd/>
          </a:ln>
        </p:spPr>
        <p:txBody>
          <a:bodyPr/>
          <a:lstStyle/>
          <a:p>
            <a:endParaRPr lang="en-US"/>
          </a:p>
        </p:txBody>
      </p:sp>
      <p:sp>
        <p:nvSpPr>
          <p:cNvPr id="8219" name="Line 30"/>
          <p:cNvSpPr>
            <a:spLocks noChangeShapeType="1"/>
          </p:cNvSpPr>
          <p:nvPr/>
        </p:nvSpPr>
        <p:spPr bwMode="auto">
          <a:xfrm>
            <a:off x="2484438" y="4941888"/>
            <a:ext cx="0" cy="1727200"/>
          </a:xfrm>
          <a:prstGeom prst="line">
            <a:avLst/>
          </a:prstGeom>
          <a:noFill/>
          <a:ln w="9525">
            <a:solidFill>
              <a:schemeClr val="tx1"/>
            </a:solidFill>
            <a:round/>
            <a:headEnd/>
            <a:tailEnd/>
          </a:ln>
        </p:spPr>
        <p:txBody>
          <a:bodyPr/>
          <a:lstStyle/>
          <a:p>
            <a:endParaRPr lang="en-US"/>
          </a:p>
        </p:txBody>
      </p:sp>
      <p:sp>
        <p:nvSpPr>
          <p:cNvPr id="8220" name="Line 31"/>
          <p:cNvSpPr>
            <a:spLocks noChangeShapeType="1"/>
          </p:cNvSpPr>
          <p:nvPr/>
        </p:nvSpPr>
        <p:spPr bwMode="auto">
          <a:xfrm>
            <a:off x="3203575" y="4941888"/>
            <a:ext cx="0" cy="1727200"/>
          </a:xfrm>
          <a:prstGeom prst="line">
            <a:avLst/>
          </a:prstGeom>
          <a:noFill/>
          <a:ln w="9525">
            <a:solidFill>
              <a:schemeClr val="tx1"/>
            </a:solidFill>
            <a:round/>
            <a:headEnd/>
            <a:tailEnd/>
          </a:ln>
        </p:spPr>
        <p:txBody>
          <a:bodyPr/>
          <a:lstStyle/>
          <a:p>
            <a:endParaRPr lang="en-US"/>
          </a:p>
        </p:txBody>
      </p:sp>
      <p:sp>
        <p:nvSpPr>
          <p:cNvPr id="8221" name="Line 32"/>
          <p:cNvSpPr>
            <a:spLocks noChangeShapeType="1"/>
          </p:cNvSpPr>
          <p:nvPr/>
        </p:nvSpPr>
        <p:spPr bwMode="auto">
          <a:xfrm>
            <a:off x="3924300" y="4868863"/>
            <a:ext cx="0" cy="1800225"/>
          </a:xfrm>
          <a:prstGeom prst="line">
            <a:avLst/>
          </a:prstGeom>
          <a:noFill/>
          <a:ln w="9525">
            <a:solidFill>
              <a:schemeClr val="tx1"/>
            </a:solidFill>
            <a:round/>
            <a:headEnd/>
            <a:tailEnd/>
          </a:ln>
        </p:spPr>
        <p:txBody>
          <a:bodyPr/>
          <a:lstStyle/>
          <a:p>
            <a:endParaRPr lang="en-US"/>
          </a:p>
        </p:txBody>
      </p:sp>
      <p:sp>
        <p:nvSpPr>
          <p:cNvPr id="8222" name="Line 33"/>
          <p:cNvSpPr>
            <a:spLocks noChangeShapeType="1"/>
          </p:cNvSpPr>
          <p:nvPr/>
        </p:nvSpPr>
        <p:spPr bwMode="auto">
          <a:xfrm>
            <a:off x="4643438" y="4941888"/>
            <a:ext cx="0" cy="1655762"/>
          </a:xfrm>
          <a:prstGeom prst="line">
            <a:avLst/>
          </a:prstGeom>
          <a:noFill/>
          <a:ln w="9525">
            <a:solidFill>
              <a:schemeClr val="tx1"/>
            </a:solidFill>
            <a:round/>
            <a:headEnd/>
            <a:tailEnd/>
          </a:ln>
        </p:spPr>
        <p:txBody>
          <a:bodyPr/>
          <a:lstStyle/>
          <a:p>
            <a:endParaRPr lang="en-US"/>
          </a:p>
        </p:txBody>
      </p:sp>
      <p:sp>
        <p:nvSpPr>
          <p:cNvPr id="8223" name="Line 34"/>
          <p:cNvSpPr>
            <a:spLocks noChangeShapeType="1"/>
          </p:cNvSpPr>
          <p:nvPr/>
        </p:nvSpPr>
        <p:spPr bwMode="auto">
          <a:xfrm>
            <a:off x="5292725" y="4941888"/>
            <a:ext cx="0" cy="1582737"/>
          </a:xfrm>
          <a:prstGeom prst="line">
            <a:avLst/>
          </a:prstGeom>
          <a:noFill/>
          <a:ln w="9525">
            <a:solidFill>
              <a:schemeClr val="tx1"/>
            </a:solidFill>
            <a:round/>
            <a:headEnd/>
            <a:tailEnd/>
          </a:ln>
        </p:spPr>
        <p:txBody>
          <a:bodyPr/>
          <a:lstStyle/>
          <a:p>
            <a:endParaRPr lang="en-US"/>
          </a:p>
        </p:txBody>
      </p:sp>
      <p:sp>
        <p:nvSpPr>
          <p:cNvPr id="8224" name="Line 35"/>
          <p:cNvSpPr>
            <a:spLocks noChangeShapeType="1"/>
          </p:cNvSpPr>
          <p:nvPr/>
        </p:nvSpPr>
        <p:spPr bwMode="auto">
          <a:xfrm>
            <a:off x="6011863" y="4868863"/>
            <a:ext cx="0" cy="1728787"/>
          </a:xfrm>
          <a:prstGeom prst="line">
            <a:avLst/>
          </a:prstGeom>
          <a:noFill/>
          <a:ln w="9525">
            <a:solidFill>
              <a:schemeClr val="tx1"/>
            </a:solidFill>
            <a:round/>
            <a:headEnd/>
            <a:tailEnd/>
          </a:ln>
        </p:spPr>
        <p:txBody>
          <a:bodyPr/>
          <a:lstStyle/>
          <a:p>
            <a:endParaRPr lang="en-US"/>
          </a:p>
        </p:txBody>
      </p:sp>
      <p:sp>
        <p:nvSpPr>
          <p:cNvPr id="8225" name="Text Box 36"/>
          <p:cNvSpPr txBox="1">
            <a:spLocks noChangeArrowheads="1"/>
          </p:cNvSpPr>
          <p:nvPr/>
        </p:nvSpPr>
        <p:spPr bwMode="auto">
          <a:xfrm>
            <a:off x="7308850" y="4437063"/>
            <a:ext cx="1511300" cy="404812"/>
          </a:xfrm>
          <a:prstGeom prst="rect">
            <a:avLst/>
          </a:prstGeom>
          <a:noFill/>
          <a:ln w="38100">
            <a:solidFill>
              <a:srgbClr val="006600"/>
            </a:solidFill>
            <a:miter lim="800000"/>
            <a:headEnd/>
            <a:tailEnd/>
          </a:ln>
        </p:spPr>
        <p:txBody>
          <a:bodyPr>
            <a:spAutoFit/>
          </a:bodyPr>
          <a:lstStyle/>
          <a:p>
            <a:pPr>
              <a:spcBef>
                <a:spcPct val="50000"/>
              </a:spcBef>
            </a:pPr>
            <a:r>
              <a:rPr lang="en-US" sz="1800">
                <a:latin typeface="Arial" charset="0"/>
              </a:rPr>
              <a:t>Binary input </a:t>
            </a:r>
          </a:p>
        </p:txBody>
      </p:sp>
      <p:sp>
        <p:nvSpPr>
          <p:cNvPr id="8226" name="Text Box 37"/>
          <p:cNvSpPr txBox="1">
            <a:spLocks noChangeArrowheads="1"/>
          </p:cNvSpPr>
          <p:nvPr/>
        </p:nvSpPr>
        <p:spPr bwMode="auto">
          <a:xfrm>
            <a:off x="7235825" y="5445125"/>
            <a:ext cx="1657350" cy="404813"/>
          </a:xfrm>
          <a:prstGeom prst="rect">
            <a:avLst/>
          </a:prstGeom>
          <a:noFill/>
          <a:ln w="38100">
            <a:solidFill>
              <a:srgbClr val="006600"/>
            </a:solidFill>
            <a:miter lim="800000"/>
            <a:headEnd/>
            <a:tailEnd/>
          </a:ln>
        </p:spPr>
        <p:txBody>
          <a:bodyPr>
            <a:spAutoFit/>
          </a:bodyPr>
          <a:lstStyle/>
          <a:p>
            <a:pPr>
              <a:spcBef>
                <a:spcPct val="50000"/>
              </a:spcBef>
            </a:pPr>
            <a:r>
              <a:rPr lang="en-US" sz="1800">
                <a:latin typeface="Arial" charset="0"/>
              </a:rPr>
              <a:t>Analog output</a:t>
            </a:r>
          </a:p>
        </p:txBody>
      </p:sp>
      <p:sp>
        <p:nvSpPr>
          <p:cNvPr id="8227" name="Line 38"/>
          <p:cNvSpPr>
            <a:spLocks noChangeShapeType="1"/>
          </p:cNvSpPr>
          <p:nvPr/>
        </p:nvSpPr>
        <p:spPr bwMode="auto">
          <a:xfrm>
            <a:off x="3203575" y="4941888"/>
            <a:ext cx="720725" cy="0"/>
          </a:xfrm>
          <a:prstGeom prst="line">
            <a:avLst/>
          </a:prstGeom>
          <a:noFill/>
          <a:ln w="28575">
            <a:solidFill>
              <a:schemeClr val="tx1"/>
            </a:solidFill>
            <a:round/>
            <a:headEnd/>
            <a:tailEnd/>
          </a:ln>
        </p:spPr>
        <p:txBody>
          <a:bodyPr/>
          <a:lstStyle/>
          <a:p>
            <a:endParaRPr lang="en-US"/>
          </a:p>
        </p:txBody>
      </p:sp>
      <p:sp>
        <p:nvSpPr>
          <p:cNvPr id="8228" name="Line 39"/>
          <p:cNvSpPr>
            <a:spLocks noChangeShapeType="1"/>
          </p:cNvSpPr>
          <p:nvPr/>
        </p:nvSpPr>
        <p:spPr bwMode="auto">
          <a:xfrm flipV="1">
            <a:off x="3924300" y="4437063"/>
            <a:ext cx="0" cy="504825"/>
          </a:xfrm>
          <a:prstGeom prst="line">
            <a:avLst/>
          </a:prstGeom>
          <a:noFill/>
          <a:ln w="28575">
            <a:solidFill>
              <a:schemeClr val="tx1"/>
            </a:solidFill>
            <a:round/>
            <a:headEnd/>
            <a:tailEnd/>
          </a:ln>
        </p:spPr>
        <p:txBody>
          <a:bodyPr/>
          <a:lstStyle/>
          <a:p>
            <a:endParaRPr lang="en-US"/>
          </a:p>
        </p:txBody>
      </p:sp>
      <p:sp>
        <p:nvSpPr>
          <p:cNvPr id="8229" name="Line 40"/>
          <p:cNvSpPr>
            <a:spLocks noChangeShapeType="1"/>
          </p:cNvSpPr>
          <p:nvPr/>
        </p:nvSpPr>
        <p:spPr bwMode="auto">
          <a:xfrm>
            <a:off x="3924300" y="4437063"/>
            <a:ext cx="719138" cy="0"/>
          </a:xfrm>
          <a:prstGeom prst="line">
            <a:avLst/>
          </a:prstGeom>
          <a:noFill/>
          <a:ln w="28575">
            <a:solidFill>
              <a:srgbClr val="0000FF"/>
            </a:solidFill>
            <a:round/>
            <a:headEnd/>
            <a:tailEnd/>
          </a:ln>
        </p:spPr>
        <p:txBody>
          <a:bodyPr/>
          <a:lstStyle/>
          <a:p>
            <a:endParaRPr lang="en-US"/>
          </a:p>
        </p:txBody>
      </p:sp>
      <p:sp>
        <p:nvSpPr>
          <p:cNvPr id="8230" name="Line 41"/>
          <p:cNvSpPr>
            <a:spLocks noChangeShapeType="1"/>
          </p:cNvSpPr>
          <p:nvPr/>
        </p:nvSpPr>
        <p:spPr bwMode="auto">
          <a:xfrm>
            <a:off x="4643438" y="4437063"/>
            <a:ext cx="0" cy="504825"/>
          </a:xfrm>
          <a:prstGeom prst="line">
            <a:avLst/>
          </a:prstGeom>
          <a:noFill/>
          <a:ln w="28575">
            <a:solidFill>
              <a:srgbClr val="0000FF"/>
            </a:solidFill>
            <a:round/>
            <a:headEnd/>
            <a:tailEnd/>
          </a:ln>
        </p:spPr>
        <p:txBody>
          <a:bodyPr/>
          <a:lstStyle/>
          <a:p>
            <a:endParaRPr lang="en-US"/>
          </a:p>
        </p:txBody>
      </p:sp>
      <p:sp>
        <p:nvSpPr>
          <p:cNvPr id="8231" name="Line 42"/>
          <p:cNvSpPr>
            <a:spLocks noChangeShapeType="1"/>
          </p:cNvSpPr>
          <p:nvPr/>
        </p:nvSpPr>
        <p:spPr bwMode="auto">
          <a:xfrm>
            <a:off x="4643438" y="4941888"/>
            <a:ext cx="649287" cy="0"/>
          </a:xfrm>
          <a:prstGeom prst="line">
            <a:avLst/>
          </a:prstGeom>
          <a:noFill/>
          <a:ln w="28575">
            <a:solidFill>
              <a:srgbClr val="0000FF"/>
            </a:solidFill>
            <a:round/>
            <a:headEnd/>
            <a:tailEnd/>
          </a:ln>
        </p:spPr>
        <p:txBody>
          <a:bodyPr/>
          <a:lstStyle/>
          <a:p>
            <a:endParaRPr lang="en-US"/>
          </a:p>
        </p:txBody>
      </p:sp>
      <p:sp>
        <p:nvSpPr>
          <p:cNvPr id="8232" name="Text Box 43"/>
          <p:cNvSpPr txBox="1">
            <a:spLocks noChangeArrowheads="1"/>
          </p:cNvSpPr>
          <p:nvPr/>
        </p:nvSpPr>
        <p:spPr bwMode="auto">
          <a:xfrm>
            <a:off x="611188" y="4581525"/>
            <a:ext cx="2889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8233" name="Text Box 44"/>
          <p:cNvSpPr txBox="1">
            <a:spLocks noChangeArrowheads="1"/>
          </p:cNvSpPr>
          <p:nvPr/>
        </p:nvSpPr>
        <p:spPr bwMode="auto">
          <a:xfrm>
            <a:off x="1331913" y="4581525"/>
            <a:ext cx="2889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8234" name="Text Box 45"/>
          <p:cNvSpPr txBox="1">
            <a:spLocks noChangeArrowheads="1"/>
          </p:cNvSpPr>
          <p:nvPr/>
        </p:nvSpPr>
        <p:spPr bwMode="auto">
          <a:xfrm>
            <a:off x="2051050" y="4508500"/>
            <a:ext cx="2889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8235" name="Text Box 46"/>
          <p:cNvSpPr txBox="1">
            <a:spLocks noChangeArrowheads="1"/>
          </p:cNvSpPr>
          <p:nvPr/>
        </p:nvSpPr>
        <p:spPr bwMode="auto">
          <a:xfrm>
            <a:off x="2700338" y="4581525"/>
            <a:ext cx="2889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8236" name="Freeform 48"/>
          <p:cNvSpPr>
            <a:spLocks/>
          </p:cNvSpPr>
          <p:nvPr/>
        </p:nvSpPr>
        <p:spPr bwMode="auto">
          <a:xfrm>
            <a:off x="468313" y="5529263"/>
            <a:ext cx="1366837" cy="839787"/>
          </a:xfrm>
          <a:custGeom>
            <a:avLst/>
            <a:gdLst>
              <a:gd name="T0" fmla="*/ 0 w 861"/>
              <a:gd name="T1" fmla="*/ 265 h 529"/>
              <a:gd name="T2" fmla="*/ 90 w 861"/>
              <a:gd name="T3" fmla="*/ 38 h 529"/>
              <a:gd name="T4" fmla="*/ 226 w 861"/>
              <a:gd name="T5" fmla="*/ 491 h 529"/>
              <a:gd name="T6" fmla="*/ 408 w 861"/>
              <a:gd name="T7" fmla="*/ 265 h 529"/>
              <a:gd name="T8" fmla="*/ 453 w 861"/>
              <a:gd name="T9" fmla="*/ 38 h 529"/>
              <a:gd name="T10" fmla="*/ 544 w 861"/>
              <a:gd name="T11" fmla="*/ 491 h 529"/>
              <a:gd name="T12" fmla="*/ 589 w 861"/>
              <a:gd name="T13" fmla="*/ 38 h 529"/>
              <a:gd name="T14" fmla="*/ 635 w 861"/>
              <a:gd name="T15" fmla="*/ 491 h 529"/>
              <a:gd name="T16" fmla="*/ 680 w 861"/>
              <a:gd name="T17" fmla="*/ 38 h 529"/>
              <a:gd name="T18" fmla="*/ 771 w 861"/>
              <a:gd name="T19" fmla="*/ 491 h 529"/>
              <a:gd name="T20" fmla="*/ 861 w 861"/>
              <a:gd name="T21" fmla="*/ 265 h 5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1"/>
              <a:gd name="T34" fmla="*/ 0 h 529"/>
              <a:gd name="T35" fmla="*/ 861 w 861"/>
              <a:gd name="T36" fmla="*/ 529 h 52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1" h="529">
                <a:moveTo>
                  <a:pt x="0" y="265"/>
                </a:moveTo>
                <a:cubicBezTo>
                  <a:pt x="26" y="132"/>
                  <a:pt x="52" y="0"/>
                  <a:pt x="90" y="38"/>
                </a:cubicBezTo>
                <a:cubicBezTo>
                  <a:pt x="128" y="76"/>
                  <a:pt x="173" y="453"/>
                  <a:pt x="226" y="491"/>
                </a:cubicBezTo>
                <a:cubicBezTo>
                  <a:pt x="279" y="529"/>
                  <a:pt x="370" y="340"/>
                  <a:pt x="408" y="265"/>
                </a:cubicBezTo>
                <a:cubicBezTo>
                  <a:pt x="446" y="190"/>
                  <a:pt x="430" y="1"/>
                  <a:pt x="453" y="38"/>
                </a:cubicBezTo>
                <a:cubicBezTo>
                  <a:pt x="476" y="75"/>
                  <a:pt x="521" y="491"/>
                  <a:pt x="544" y="491"/>
                </a:cubicBezTo>
                <a:cubicBezTo>
                  <a:pt x="567" y="491"/>
                  <a:pt x="574" y="38"/>
                  <a:pt x="589" y="38"/>
                </a:cubicBezTo>
                <a:cubicBezTo>
                  <a:pt x="604" y="38"/>
                  <a:pt x="620" y="491"/>
                  <a:pt x="635" y="491"/>
                </a:cubicBezTo>
                <a:cubicBezTo>
                  <a:pt x="650" y="491"/>
                  <a:pt x="657" y="38"/>
                  <a:pt x="680" y="38"/>
                </a:cubicBezTo>
                <a:cubicBezTo>
                  <a:pt x="703" y="38"/>
                  <a:pt x="741" y="453"/>
                  <a:pt x="771" y="491"/>
                </a:cubicBezTo>
                <a:cubicBezTo>
                  <a:pt x="801" y="529"/>
                  <a:pt x="846" y="303"/>
                  <a:pt x="861" y="265"/>
                </a:cubicBezTo>
              </a:path>
            </a:pathLst>
          </a:custGeom>
          <a:noFill/>
          <a:ln w="38100" cmpd="sng">
            <a:solidFill>
              <a:schemeClr val="tx1"/>
            </a:solidFill>
            <a:round/>
            <a:headEnd/>
            <a:tailEnd/>
          </a:ln>
        </p:spPr>
        <p:txBody>
          <a:bodyPr/>
          <a:lstStyle/>
          <a:p>
            <a:endParaRPr lang="en-US"/>
          </a:p>
        </p:txBody>
      </p:sp>
      <p:sp>
        <p:nvSpPr>
          <p:cNvPr id="8237" name="Freeform 49"/>
          <p:cNvSpPr>
            <a:spLocks/>
          </p:cNvSpPr>
          <p:nvPr/>
        </p:nvSpPr>
        <p:spPr bwMode="auto">
          <a:xfrm>
            <a:off x="1835150" y="5397500"/>
            <a:ext cx="4176713" cy="1055688"/>
          </a:xfrm>
          <a:custGeom>
            <a:avLst/>
            <a:gdLst>
              <a:gd name="T0" fmla="*/ 0 w 2631"/>
              <a:gd name="T1" fmla="*/ 348 h 665"/>
              <a:gd name="T2" fmla="*/ 91 w 2631"/>
              <a:gd name="T3" fmla="*/ 121 h 665"/>
              <a:gd name="T4" fmla="*/ 227 w 2631"/>
              <a:gd name="T5" fmla="*/ 574 h 665"/>
              <a:gd name="T6" fmla="*/ 409 w 2631"/>
              <a:gd name="T7" fmla="*/ 348 h 665"/>
              <a:gd name="T8" fmla="*/ 499 w 2631"/>
              <a:gd name="T9" fmla="*/ 121 h 665"/>
              <a:gd name="T10" fmla="*/ 499 w 2631"/>
              <a:gd name="T11" fmla="*/ 574 h 665"/>
              <a:gd name="T12" fmla="*/ 590 w 2631"/>
              <a:gd name="T13" fmla="*/ 121 h 665"/>
              <a:gd name="T14" fmla="*/ 635 w 2631"/>
              <a:gd name="T15" fmla="*/ 574 h 665"/>
              <a:gd name="T16" fmla="*/ 726 w 2631"/>
              <a:gd name="T17" fmla="*/ 121 h 665"/>
              <a:gd name="T18" fmla="*/ 771 w 2631"/>
              <a:gd name="T19" fmla="*/ 574 h 665"/>
              <a:gd name="T20" fmla="*/ 862 w 2631"/>
              <a:gd name="T21" fmla="*/ 348 h 665"/>
              <a:gd name="T22" fmla="*/ 953 w 2631"/>
              <a:gd name="T23" fmla="*/ 121 h 665"/>
              <a:gd name="T24" fmla="*/ 1134 w 2631"/>
              <a:gd name="T25" fmla="*/ 574 h 665"/>
              <a:gd name="T26" fmla="*/ 1316 w 2631"/>
              <a:gd name="T27" fmla="*/ 348 h 665"/>
              <a:gd name="T28" fmla="*/ 1406 w 2631"/>
              <a:gd name="T29" fmla="*/ 75 h 665"/>
              <a:gd name="T30" fmla="*/ 1452 w 2631"/>
              <a:gd name="T31" fmla="*/ 620 h 665"/>
              <a:gd name="T32" fmla="*/ 1543 w 2631"/>
              <a:gd name="T33" fmla="*/ 75 h 665"/>
              <a:gd name="T34" fmla="*/ 1543 w 2631"/>
              <a:gd name="T35" fmla="*/ 574 h 665"/>
              <a:gd name="T36" fmla="*/ 1633 w 2631"/>
              <a:gd name="T37" fmla="*/ 121 h 665"/>
              <a:gd name="T38" fmla="*/ 1679 w 2631"/>
              <a:gd name="T39" fmla="*/ 75 h 665"/>
              <a:gd name="T40" fmla="*/ 1679 w 2631"/>
              <a:gd name="T41" fmla="*/ 574 h 665"/>
              <a:gd name="T42" fmla="*/ 1769 w 2631"/>
              <a:gd name="T43" fmla="*/ 348 h 665"/>
              <a:gd name="T44" fmla="*/ 1860 w 2631"/>
              <a:gd name="T45" fmla="*/ 75 h 665"/>
              <a:gd name="T46" fmla="*/ 2042 w 2631"/>
              <a:gd name="T47" fmla="*/ 620 h 665"/>
              <a:gd name="T48" fmla="*/ 2178 w 2631"/>
              <a:gd name="T49" fmla="*/ 348 h 665"/>
              <a:gd name="T50" fmla="*/ 2223 w 2631"/>
              <a:gd name="T51" fmla="*/ 75 h 665"/>
              <a:gd name="T52" fmla="*/ 2314 w 2631"/>
              <a:gd name="T53" fmla="*/ 620 h 665"/>
              <a:gd name="T54" fmla="*/ 2359 w 2631"/>
              <a:gd name="T55" fmla="*/ 75 h 665"/>
              <a:gd name="T56" fmla="*/ 2404 w 2631"/>
              <a:gd name="T57" fmla="*/ 574 h 665"/>
              <a:gd name="T58" fmla="*/ 2450 w 2631"/>
              <a:gd name="T59" fmla="*/ 75 h 665"/>
              <a:gd name="T60" fmla="*/ 2495 w 2631"/>
              <a:gd name="T61" fmla="*/ 574 h 665"/>
              <a:gd name="T62" fmla="*/ 2631 w 2631"/>
              <a:gd name="T63" fmla="*/ 348 h 66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631"/>
              <a:gd name="T97" fmla="*/ 0 h 665"/>
              <a:gd name="T98" fmla="*/ 2631 w 2631"/>
              <a:gd name="T99" fmla="*/ 665 h 665"/>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631" h="665">
                <a:moveTo>
                  <a:pt x="0" y="348"/>
                </a:moveTo>
                <a:cubicBezTo>
                  <a:pt x="26" y="215"/>
                  <a:pt x="53" y="83"/>
                  <a:pt x="91" y="121"/>
                </a:cubicBezTo>
                <a:cubicBezTo>
                  <a:pt x="129" y="159"/>
                  <a:pt x="174" y="536"/>
                  <a:pt x="227" y="574"/>
                </a:cubicBezTo>
                <a:cubicBezTo>
                  <a:pt x="280" y="612"/>
                  <a:pt x="364" y="423"/>
                  <a:pt x="409" y="348"/>
                </a:cubicBezTo>
                <a:cubicBezTo>
                  <a:pt x="454" y="273"/>
                  <a:pt x="484" y="83"/>
                  <a:pt x="499" y="121"/>
                </a:cubicBezTo>
                <a:cubicBezTo>
                  <a:pt x="514" y="159"/>
                  <a:pt x="484" y="574"/>
                  <a:pt x="499" y="574"/>
                </a:cubicBezTo>
                <a:cubicBezTo>
                  <a:pt x="514" y="574"/>
                  <a:pt x="567" y="121"/>
                  <a:pt x="590" y="121"/>
                </a:cubicBezTo>
                <a:cubicBezTo>
                  <a:pt x="613" y="121"/>
                  <a:pt x="612" y="574"/>
                  <a:pt x="635" y="574"/>
                </a:cubicBezTo>
                <a:cubicBezTo>
                  <a:pt x="658" y="574"/>
                  <a:pt x="703" y="121"/>
                  <a:pt x="726" y="121"/>
                </a:cubicBezTo>
                <a:cubicBezTo>
                  <a:pt x="749" y="121"/>
                  <a:pt x="748" y="536"/>
                  <a:pt x="771" y="574"/>
                </a:cubicBezTo>
                <a:cubicBezTo>
                  <a:pt x="794" y="612"/>
                  <a:pt x="832" y="424"/>
                  <a:pt x="862" y="348"/>
                </a:cubicBezTo>
                <a:cubicBezTo>
                  <a:pt x="892" y="272"/>
                  <a:pt x="908" y="83"/>
                  <a:pt x="953" y="121"/>
                </a:cubicBezTo>
                <a:cubicBezTo>
                  <a:pt x="998" y="159"/>
                  <a:pt x="1074" y="536"/>
                  <a:pt x="1134" y="574"/>
                </a:cubicBezTo>
                <a:cubicBezTo>
                  <a:pt x="1194" y="612"/>
                  <a:pt x="1271" y="431"/>
                  <a:pt x="1316" y="348"/>
                </a:cubicBezTo>
                <a:cubicBezTo>
                  <a:pt x="1361" y="265"/>
                  <a:pt x="1383" y="30"/>
                  <a:pt x="1406" y="75"/>
                </a:cubicBezTo>
                <a:cubicBezTo>
                  <a:pt x="1429" y="120"/>
                  <a:pt x="1429" y="620"/>
                  <a:pt x="1452" y="620"/>
                </a:cubicBezTo>
                <a:cubicBezTo>
                  <a:pt x="1475" y="620"/>
                  <a:pt x="1528" y="83"/>
                  <a:pt x="1543" y="75"/>
                </a:cubicBezTo>
                <a:cubicBezTo>
                  <a:pt x="1558" y="67"/>
                  <a:pt x="1528" y="566"/>
                  <a:pt x="1543" y="574"/>
                </a:cubicBezTo>
                <a:cubicBezTo>
                  <a:pt x="1558" y="582"/>
                  <a:pt x="1610" y="204"/>
                  <a:pt x="1633" y="121"/>
                </a:cubicBezTo>
                <a:cubicBezTo>
                  <a:pt x="1656" y="38"/>
                  <a:pt x="1671" y="0"/>
                  <a:pt x="1679" y="75"/>
                </a:cubicBezTo>
                <a:cubicBezTo>
                  <a:pt x="1687" y="150"/>
                  <a:pt x="1664" y="528"/>
                  <a:pt x="1679" y="574"/>
                </a:cubicBezTo>
                <a:cubicBezTo>
                  <a:pt x="1694" y="620"/>
                  <a:pt x="1739" y="431"/>
                  <a:pt x="1769" y="348"/>
                </a:cubicBezTo>
                <a:cubicBezTo>
                  <a:pt x="1799" y="265"/>
                  <a:pt x="1815" y="30"/>
                  <a:pt x="1860" y="75"/>
                </a:cubicBezTo>
                <a:cubicBezTo>
                  <a:pt x="1905" y="120"/>
                  <a:pt x="1989" y="575"/>
                  <a:pt x="2042" y="620"/>
                </a:cubicBezTo>
                <a:cubicBezTo>
                  <a:pt x="2095" y="665"/>
                  <a:pt x="2148" y="439"/>
                  <a:pt x="2178" y="348"/>
                </a:cubicBezTo>
                <a:cubicBezTo>
                  <a:pt x="2208" y="257"/>
                  <a:pt x="2200" y="30"/>
                  <a:pt x="2223" y="75"/>
                </a:cubicBezTo>
                <a:cubicBezTo>
                  <a:pt x="2246" y="120"/>
                  <a:pt x="2291" y="620"/>
                  <a:pt x="2314" y="620"/>
                </a:cubicBezTo>
                <a:cubicBezTo>
                  <a:pt x="2337" y="620"/>
                  <a:pt x="2344" y="83"/>
                  <a:pt x="2359" y="75"/>
                </a:cubicBezTo>
                <a:cubicBezTo>
                  <a:pt x="2374" y="67"/>
                  <a:pt x="2389" y="574"/>
                  <a:pt x="2404" y="574"/>
                </a:cubicBezTo>
                <a:cubicBezTo>
                  <a:pt x="2419" y="574"/>
                  <a:pt x="2435" y="75"/>
                  <a:pt x="2450" y="75"/>
                </a:cubicBezTo>
                <a:cubicBezTo>
                  <a:pt x="2465" y="75"/>
                  <a:pt x="2465" y="529"/>
                  <a:pt x="2495" y="574"/>
                </a:cubicBezTo>
                <a:cubicBezTo>
                  <a:pt x="2525" y="619"/>
                  <a:pt x="2608" y="385"/>
                  <a:pt x="2631" y="348"/>
                </a:cubicBezTo>
              </a:path>
            </a:pathLst>
          </a:custGeom>
          <a:noFill/>
          <a:ln w="38100" cmpd="sng">
            <a:solidFill>
              <a:schemeClr val="tx1"/>
            </a:solidFill>
            <a:round/>
            <a:headEnd/>
            <a:tailEnd/>
          </a:ln>
        </p:spPr>
        <p:txBody>
          <a:bodyPr/>
          <a:lstStyle/>
          <a:p>
            <a:endParaRPr lang="en-US"/>
          </a:p>
        </p:txBody>
      </p:sp>
      <p:sp>
        <p:nvSpPr>
          <p:cNvPr id="8238" name="Line 50"/>
          <p:cNvSpPr>
            <a:spLocks noChangeShapeType="1"/>
          </p:cNvSpPr>
          <p:nvPr/>
        </p:nvSpPr>
        <p:spPr bwMode="auto">
          <a:xfrm>
            <a:off x="468313" y="4941888"/>
            <a:ext cx="647700" cy="0"/>
          </a:xfrm>
          <a:prstGeom prst="line">
            <a:avLst/>
          </a:prstGeom>
          <a:noFill/>
          <a:ln w="28575">
            <a:solidFill>
              <a:srgbClr val="0000FF"/>
            </a:solidFill>
            <a:round/>
            <a:headEnd/>
            <a:tailEnd/>
          </a:ln>
        </p:spPr>
        <p:txBody>
          <a:bodyPr/>
          <a:lstStyle/>
          <a:p>
            <a:endParaRPr lang="en-US"/>
          </a:p>
        </p:txBody>
      </p:sp>
      <p:sp>
        <p:nvSpPr>
          <p:cNvPr id="8239" name="Line 51"/>
          <p:cNvSpPr>
            <a:spLocks noChangeShapeType="1"/>
          </p:cNvSpPr>
          <p:nvPr/>
        </p:nvSpPr>
        <p:spPr bwMode="auto">
          <a:xfrm flipV="1">
            <a:off x="1116013" y="4437063"/>
            <a:ext cx="0" cy="504825"/>
          </a:xfrm>
          <a:prstGeom prst="line">
            <a:avLst/>
          </a:prstGeom>
          <a:noFill/>
          <a:ln w="28575">
            <a:solidFill>
              <a:srgbClr val="0000FF"/>
            </a:solidFill>
            <a:round/>
            <a:headEnd/>
            <a:tailEnd/>
          </a:ln>
        </p:spPr>
        <p:txBody>
          <a:bodyPr/>
          <a:lstStyle/>
          <a:p>
            <a:endParaRPr lang="en-US"/>
          </a:p>
        </p:txBody>
      </p:sp>
      <p:sp>
        <p:nvSpPr>
          <p:cNvPr id="8240" name="Line 52"/>
          <p:cNvSpPr>
            <a:spLocks noChangeShapeType="1"/>
          </p:cNvSpPr>
          <p:nvPr/>
        </p:nvSpPr>
        <p:spPr bwMode="auto">
          <a:xfrm>
            <a:off x="1116013" y="4437063"/>
            <a:ext cx="719137" cy="0"/>
          </a:xfrm>
          <a:prstGeom prst="line">
            <a:avLst/>
          </a:prstGeom>
          <a:noFill/>
          <a:ln w="28575">
            <a:solidFill>
              <a:srgbClr val="0000FF"/>
            </a:solidFill>
            <a:round/>
            <a:headEnd/>
            <a:tailEnd/>
          </a:ln>
        </p:spPr>
        <p:txBody>
          <a:bodyPr/>
          <a:lstStyle/>
          <a:p>
            <a:endParaRPr lang="en-US"/>
          </a:p>
        </p:txBody>
      </p:sp>
      <p:sp>
        <p:nvSpPr>
          <p:cNvPr id="8241" name="Line 53"/>
          <p:cNvSpPr>
            <a:spLocks noChangeShapeType="1"/>
          </p:cNvSpPr>
          <p:nvPr/>
        </p:nvSpPr>
        <p:spPr bwMode="auto">
          <a:xfrm>
            <a:off x="1835150" y="4437063"/>
            <a:ext cx="0" cy="504825"/>
          </a:xfrm>
          <a:prstGeom prst="line">
            <a:avLst/>
          </a:prstGeom>
          <a:noFill/>
          <a:ln w="28575">
            <a:solidFill>
              <a:srgbClr val="0000FF"/>
            </a:solidFill>
            <a:round/>
            <a:headEnd/>
            <a:tailEnd/>
          </a:ln>
        </p:spPr>
        <p:txBody>
          <a:bodyPr/>
          <a:lstStyle/>
          <a:p>
            <a:endParaRPr lang="en-US"/>
          </a:p>
        </p:txBody>
      </p:sp>
      <p:sp>
        <p:nvSpPr>
          <p:cNvPr id="8242" name="Line 54"/>
          <p:cNvSpPr>
            <a:spLocks noChangeShapeType="1"/>
          </p:cNvSpPr>
          <p:nvPr/>
        </p:nvSpPr>
        <p:spPr bwMode="auto">
          <a:xfrm flipV="1">
            <a:off x="2484438" y="4437063"/>
            <a:ext cx="0" cy="504825"/>
          </a:xfrm>
          <a:prstGeom prst="line">
            <a:avLst/>
          </a:prstGeom>
          <a:noFill/>
          <a:ln w="28575">
            <a:solidFill>
              <a:srgbClr val="0000FF"/>
            </a:solidFill>
            <a:round/>
            <a:headEnd/>
            <a:tailEnd/>
          </a:ln>
        </p:spPr>
        <p:txBody>
          <a:bodyPr/>
          <a:lstStyle/>
          <a:p>
            <a:endParaRPr lang="en-US"/>
          </a:p>
        </p:txBody>
      </p:sp>
      <p:sp>
        <p:nvSpPr>
          <p:cNvPr id="8243" name="Line 55"/>
          <p:cNvSpPr>
            <a:spLocks noChangeShapeType="1"/>
          </p:cNvSpPr>
          <p:nvPr/>
        </p:nvSpPr>
        <p:spPr bwMode="auto">
          <a:xfrm>
            <a:off x="2484438" y="4437063"/>
            <a:ext cx="719137" cy="0"/>
          </a:xfrm>
          <a:prstGeom prst="line">
            <a:avLst/>
          </a:prstGeom>
          <a:noFill/>
          <a:ln w="28575">
            <a:solidFill>
              <a:srgbClr val="0000FF"/>
            </a:solidFill>
            <a:round/>
            <a:headEnd/>
            <a:tailEnd/>
          </a:ln>
        </p:spPr>
        <p:txBody>
          <a:bodyPr/>
          <a:lstStyle/>
          <a:p>
            <a:endParaRPr lang="en-US"/>
          </a:p>
        </p:txBody>
      </p:sp>
      <p:sp>
        <p:nvSpPr>
          <p:cNvPr id="8244" name="Line 56"/>
          <p:cNvSpPr>
            <a:spLocks noChangeShapeType="1"/>
          </p:cNvSpPr>
          <p:nvPr/>
        </p:nvSpPr>
        <p:spPr bwMode="auto">
          <a:xfrm>
            <a:off x="3203575" y="4437063"/>
            <a:ext cx="0" cy="504825"/>
          </a:xfrm>
          <a:prstGeom prst="line">
            <a:avLst/>
          </a:prstGeom>
          <a:noFill/>
          <a:ln w="28575">
            <a:solidFill>
              <a:srgbClr val="0000FF"/>
            </a:solidFill>
            <a:round/>
            <a:headEnd/>
            <a:tailEnd/>
          </a:ln>
        </p:spPr>
        <p:txBody>
          <a:bodyPr/>
          <a:lstStyle/>
          <a:p>
            <a:endParaRPr lang="en-US"/>
          </a:p>
        </p:txBody>
      </p:sp>
      <p:sp>
        <p:nvSpPr>
          <p:cNvPr id="8245" name="Line 57"/>
          <p:cNvSpPr>
            <a:spLocks noChangeShapeType="1"/>
          </p:cNvSpPr>
          <p:nvPr/>
        </p:nvSpPr>
        <p:spPr bwMode="auto">
          <a:xfrm>
            <a:off x="2484438" y="4941888"/>
            <a:ext cx="0" cy="1727200"/>
          </a:xfrm>
          <a:prstGeom prst="line">
            <a:avLst/>
          </a:prstGeom>
          <a:noFill/>
          <a:ln w="9525">
            <a:solidFill>
              <a:schemeClr val="tx1"/>
            </a:solidFill>
            <a:round/>
            <a:headEnd/>
            <a:tailEnd/>
          </a:ln>
        </p:spPr>
        <p:txBody>
          <a:bodyPr/>
          <a:lstStyle/>
          <a:p>
            <a:endParaRPr lang="en-US"/>
          </a:p>
        </p:txBody>
      </p:sp>
      <p:sp>
        <p:nvSpPr>
          <p:cNvPr id="8246" name="Line 58"/>
          <p:cNvSpPr>
            <a:spLocks noChangeShapeType="1"/>
          </p:cNvSpPr>
          <p:nvPr/>
        </p:nvSpPr>
        <p:spPr bwMode="auto">
          <a:xfrm>
            <a:off x="3203575" y="4941888"/>
            <a:ext cx="720725" cy="0"/>
          </a:xfrm>
          <a:prstGeom prst="line">
            <a:avLst/>
          </a:prstGeom>
          <a:noFill/>
          <a:ln w="28575">
            <a:solidFill>
              <a:srgbClr val="0000FF"/>
            </a:solidFill>
            <a:round/>
            <a:headEnd/>
            <a:tailEnd/>
          </a:ln>
        </p:spPr>
        <p:txBody>
          <a:bodyPr/>
          <a:lstStyle/>
          <a:p>
            <a:endParaRPr lang="en-US"/>
          </a:p>
        </p:txBody>
      </p:sp>
      <p:sp>
        <p:nvSpPr>
          <p:cNvPr id="8247" name="Line 59"/>
          <p:cNvSpPr>
            <a:spLocks noChangeShapeType="1"/>
          </p:cNvSpPr>
          <p:nvPr/>
        </p:nvSpPr>
        <p:spPr bwMode="auto">
          <a:xfrm flipV="1">
            <a:off x="3924300" y="4437063"/>
            <a:ext cx="0" cy="504825"/>
          </a:xfrm>
          <a:prstGeom prst="line">
            <a:avLst/>
          </a:prstGeom>
          <a:noFill/>
          <a:ln w="28575">
            <a:solidFill>
              <a:srgbClr val="0000FF"/>
            </a:solidFill>
            <a:round/>
            <a:headEnd/>
            <a:tailEnd/>
          </a:ln>
        </p:spPr>
        <p:txBody>
          <a:bodyPr/>
          <a:lstStyle/>
          <a:p>
            <a:endParaRPr lang="en-US"/>
          </a:p>
        </p:txBody>
      </p:sp>
      <p:sp>
        <p:nvSpPr>
          <p:cNvPr id="8248" name="Text Box 60"/>
          <p:cNvSpPr txBox="1">
            <a:spLocks noChangeArrowheads="1"/>
          </p:cNvSpPr>
          <p:nvPr/>
        </p:nvSpPr>
        <p:spPr bwMode="auto">
          <a:xfrm>
            <a:off x="539750" y="6381750"/>
            <a:ext cx="503238"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fs</a:t>
            </a:r>
          </a:p>
        </p:txBody>
      </p:sp>
      <p:sp>
        <p:nvSpPr>
          <p:cNvPr id="8249" name="Text Box 61"/>
          <p:cNvSpPr txBox="1">
            <a:spLocks noChangeArrowheads="1"/>
          </p:cNvSpPr>
          <p:nvPr/>
        </p:nvSpPr>
        <p:spPr bwMode="auto">
          <a:xfrm>
            <a:off x="1258888" y="6381750"/>
            <a:ext cx="503237"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fm</a:t>
            </a:r>
          </a:p>
        </p:txBody>
      </p:sp>
      <p:sp>
        <p:nvSpPr>
          <p:cNvPr id="8250" name="Text Box 62"/>
          <p:cNvSpPr txBox="1">
            <a:spLocks noChangeArrowheads="1"/>
          </p:cNvSpPr>
          <p:nvPr/>
        </p:nvSpPr>
        <p:spPr bwMode="auto">
          <a:xfrm>
            <a:off x="1908175" y="6381750"/>
            <a:ext cx="503238"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fs</a:t>
            </a:r>
          </a:p>
        </p:txBody>
      </p:sp>
      <p:sp>
        <p:nvSpPr>
          <p:cNvPr id="8251" name="Text Box 63"/>
          <p:cNvSpPr txBox="1">
            <a:spLocks noChangeArrowheads="1"/>
          </p:cNvSpPr>
          <p:nvPr/>
        </p:nvSpPr>
        <p:spPr bwMode="auto">
          <a:xfrm>
            <a:off x="2627313" y="6381750"/>
            <a:ext cx="503237"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fm</a:t>
            </a:r>
          </a:p>
        </p:txBody>
      </p:sp>
      <p:sp>
        <p:nvSpPr>
          <p:cNvPr id="62" name="Slide Number Placeholder 61"/>
          <p:cNvSpPr>
            <a:spLocks noGrp="1"/>
          </p:cNvSpPr>
          <p:nvPr>
            <p:ph type="sldNum" sz="quarter" idx="12"/>
          </p:nvPr>
        </p:nvSpPr>
        <p:spPr/>
        <p:txBody>
          <a:bodyPr/>
          <a:lstStyle/>
          <a:p>
            <a:pPr>
              <a:defRPr/>
            </a:pPr>
            <a:fld id="{3221D9C7-C407-4F95-A0A7-55A73C6A338A}" type="slidenum">
              <a:rPr lang="ar-SA"/>
              <a:pPr>
                <a:defRPr/>
              </a:pPr>
              <a:t>37</a:t>
            </a:fld>
            <a:endParaRPr lang="en-US"/>
          </a:p>
        </p:txBody>
      </p:sp>
      <p:sp>
        <p:nvSpPr>
          <p:cNvPr id="63" name="Text Box 4">
            <a:extLst>
              <a:ext uri="{FF2B5EF4-FFF2-40B4-BE49-F238E27FC236}">
                <a16:creationId xmlns:a16="http://schemas.microsoft.com/office/drawing/2014/main" id="{E299BFC4-6B54-4BCE-AC10-EC7A7DEAF567}"/>
              </a:ext>
            </a:extLst>
          </p:cNvPr>
          <p:cNvSpPr txBox="1">
            <a:spLocks noChangeArrowheads="1"/>
          </p:cNvSpPr>
          <p:nvPr/>
        </p:nvSpPr>
        <p:spPr bwMode="auto">
          <a:xfrm rot="19585013">
            <a:off x="6307853" y="1353473"/>
            <a:ext cx="2719544" cy="954107"/>
          </a:xfrm>
          <a:prstGeom prst="rect">
            <a:avLst/>
          </a:prstGeom>
          <a:noFill/>
          <a:ln w="57150">
            <a:solidFill>
              <a:schemeClr val="tx1"/>
            </a:solidFill>
            <a:miter lim="800000"/>
            <a:headEnd/>
            <a:tailEnd/>
          </a:ln>
        </p:spPr>
        <p:txBody>
          <a:bodyPr wrap="square">
            <a:spAutoFit/>
          </a:bodyPr>
          <a:lstStyle/>
          <a:p>
            <a:pPr algn="ctr" rtl="0">
              <a:spcBef>
                <a:spcPct val="50000"/>
              </a:spcBef>
            </a:pPr>
            <a:r>
              <a:rPr lang="en-US" sz="2800" dirty="0">
                <a:latin typeface="Comic Sans MS" pitchFamily="66" charset="0"/>
              </a:rPr>
              <a:t>Other form to present FSK</a:t>
            </a:r>
          </a:p>
        </p:txBody>
      </p:sp>
    </p:spTree>
    <p:extLst>
      <p:ext uri="{BB962C8B-B14F-4D97-AF65-F5344CB8AC3E}">
        <p14:creationId xmlns:p14="http://schemas.microsoft.com/office/powerpoint/2010/main" val="10763641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5"/>
          <p:cNvSpPr txBox="1">
            <a:spLocks noChangeArrowheads="1"/>
          </p:cNvSpPr>
          <p:nvPr/>
        </p:nvSpPr>
        <p:spPr bwMode="auto">
          <a:xfrm>
            <a:off x="684213" y="1341438"/>
            <a:ext cx="8064500" cy="1160462"/>
          </a:xfrm>
          <a:prstGeom prst="rect">
            <a:avLst/>
          </a:prstGeom>
          <a:noFill/>
          <a:ln w="9525">
            <a:noFill/>
            <a:miter lim="800000"/>
            <a:headEnd/>
            <a:tailEnd/>
          </a:ln>
        </p:spPr>
        <p:txBody>
          <a:bodyPr>
            <a:spAutoFit/>
          </a:bodyPr>
          <a:lstStyle/>
          <a:p>
            <a:pPr>
              <a:spcBef>
                <a:spcPct val="50000"/>
              </a:spcBef>
            </a:pPr>
            <a:r>
              <a:rPr lang="en-US" sz="2800">
                <a:latin typeface="Arial" charset="0"/>
              </a:rPr>
              <a:t> f</a:t>
            </a:r>
            <a:r>
              <a:rPr lang="en-US" sz="2000">
                <a:latin typeface="Arial" charset="0"/>
              </a:rPr>
              <a:t>s : space frequency .</a:t>
            </a:r>
          </a:p>
          <a:p>
            <a:pPr>
              <a:spcBef>
                <a:spcPct val="50000"/>
              </a:spcBef>
            </a:pPr>
            <a:r>
              <a:rPr lang="en-US" sz="2000">
                <a:latin typeface="Arial" charset="0"/>
              </a:rPr>
              <a:t> </a:t>
            </a:r>
            <a:r>
              <a:rPr lang="en-US" sz="2800">
                <a:latin typeface="Arial" charset="0"/>
              </a:rPr>
              <a:t>f</a:t>
            </a:r>
            <a:r>
              <a:rPr lang="en-US" sz="2000">
                <a:latin typeface="Arial" charset="0"/>
              </a:rPr>
              <a:t>m :mark frequency .</a:t>
            </a:r>
          </a:p>
        </p:txBody>
      </p:sp>
      <p:sp>
        <p:nvSpPr>
          <p:cNvPr id="9219" name="Line 6"/>
          <p:cNvSpPr>
            <a:spLocks noChangeShapeType="1"/>
          </p:cNvSpPr>
          <p:nvPr/>
        </p:nvSpPr>
        <p:spPr bwMode="auto">
          <a:xfrm>
            <a:off x="971550" y="3429000"/>
            <a:ext cx="0" cy="2520950"/>
          </a:xfrm>
          <a:prstGeom prst="line">
            <a:avLst/>
          </a:prstGeom>
          <a:noFill/>
          <a:ln w="9525">
            <a:solidFill>
              <a:schemeClr val="tx1"/>
            </a:solidFill>
            <a:round/>
            <a:headEnd/>
            <a:tailEnd/>
          </a:ln>
        </p:spPr>
        <p:txBody>
          <a:bodyPr/>
          <a:lstStyle/>
          <a:p>
            <a:endParaRPr lang="en-US"/>
          </a:p>
        </p:txBody>
      </p:sp>
      <p:sp>
        <p:nvSpPr>
          <p:cNvPr id="9220" name="Line 8"/>
          <p:cNvSpPr>
            <a:spLocks noChangeShapeType="1"/>
          </p:cNvSpPr>
          <p:nvPr/>
        </p:nvSpPr>
        <p:spPr bwMode="auto">
          <a:xfrm>
            <a:off x="971550" y="5949950"/>
            <a:ext cx="5832475" cy="0"/>
          </a:xfrm>
          <a:prstGeom prst="line">
            <a:avLst/>
          </a:prstGeom>
          <a:noFill/>
          <a:ln w="9525">
            <a:solidFill>
              <a:schemeClr val="tx1"/>
            </a:solidFill>
            <a:round/>
            <a:headEnd/>
            <a:tailEnd type="triangle" w="med" len="med"/>
          </a:ln>
        </p:spPr>
        <p:txBody>
          <a:bodyPr/>
          <a:lstStyle/>
          <a:p>
            <a:endParaRPr lang="en-US"/>
          </a:p>
        </p:txBody>
      </p:sp>
      <p:sp>
        <p:nvSpPr>
          <p:cNvPr id="9221" name="Line 12"/>
          <p:cNvSpPr>
            <a:spLocks noChangeShapeType="1"/>
          </p:cNvSpPr>
          <p:nvPr/>
        </p:nvSpPr>
        <p:spPr bwMode="auto">
          <a:xfrm>
            <a:off x="971550" y="4076700"/>
            <a:ext cx="576263" cy="0"/>
          </a:xfrm>
          <a:prstGeom prst="line">
            <a:avLst/>
          </a:prstGeom>
          <a:noFill/>
          <a:ln w="9525">
            <a:solidFill>
              <a:schemeClr val="tx1"/>
            </a:solidFill>
            <a:round/>
            <a:headEnd/>
            <a:tailEnd/>
          </a:ln>
        </p:spPr>
        <p:txBody>
          <a:bodyPr/>
          <a:lstStyle/>
          <a:p>
            <a:endParaRPr lang="en-US"/>
          </a:p>
        </p:txBody>
      </p:sp>
      <p:sp>
        <p:nvSpPr>
          <p:cNvPr id="9222" name="Line 13"/>
          <p:cNvSpPr>
            <a:spLocks noChangeShapeType="1"/>
          </p:cNvSpPr>
          <p:nvPr/>
        </p:nvSpPr>
        <p:spPr bwMode="auto">
          <a:xfrm>
            <a:off x="1547813" y="4076700"/>
            <a:ext cx="0" cy="1296988"/>
          </a:xfrm>
          <a:prstGeom prst="line">
            <a:avLst/>
          </a:prstGeom>
          <a:noFill/>
          <a:ln w="9525">
            <a:solidFill>
              <a:schemeClr val="tx1"/>
            </a:solidFill>
            <a:round/>
            <a:headEnd/>
            <a:tailEnd/>
          </a:ln>
        </p:spPr>
        <p:txBody>
          <a:bodyPr/>
          <a:lstStyle/>
          <a:p>
            <a:endParaRPr lang="en-US"/>
          </a:p>
        </p:txBody>
      </p:sp>
      <p:sp>
        <p:nvSpPr>
          <p:cNvPr id="9223" name="Line 14"/>
          <p:cNvSpPr>
            <a:spLocks noChangeShapeType="1"/>
          </p:cNvSpPr>
          <p:nvPr/>
        </p:nvSpPr>
        <p:spPr bwMode="auto">
          <a:xfrm>
            <a:off x="1547813" y="5373688"/>
            <a:ext cx="647700" cy="0"/>
          </a:xfrm>
          <a:prstGeom prst="line">
            <a:avLst/>
          </a:prstGeom>
          <a:noFill/>
          <a:ln w="9525">
            <a:solidFill>
              <a:schemeClr val="tx1"/>
            </a:solidFill>
            <a:round/>
            <a:headEnd/>
            <a:tailEnd/>
          </a:ln>
        </p:spPr>
        <p:txBody>
          <a:bodyPr/>
          <a:lstStyle/>
          <a:p>
            <a:endParaRPr lang="en-US"/>
          </a:p>
        </p:txBody>
      </p:sp>
      <p:sp>
        <p:nvSpPr>
          <p:cNvPr id="9224" name="Line 15"/>
          <p:cNvSpPr>
            <a:spLocks noChangeShapeType="1"/>
          </p:cNvSpPr>
          <p:nvPr/>
        </p:nvSpPr>
        <p:spPr bwMode="auto">
          <a:xfrm flipV="1">
            <a:off x="2195513" y="4076700"/>
            <a:ext cx="0" cy="1296988"/>
          </a:xfrm>
          <a:prstGeom prst="line">
            <a:avLst/>
          </a:prstGeom>
          <a:noFill/>
          <a:ln w="9525">
            <a:solidFill>
              <a:schemeClr val="tx1"/>
            </a:solidFill>
            <a:round/>
            <a:headEnd/>
            <a:tailEnd/>
          </a:ln>
        </p:spPr>
        <p:txBody>
          <a:bodyPr/>
          <a:lstStyle/>
          <a:p>
            <a:endParaRPr lang="en-US"/>
          </a:p>
        </p:txBody>
      </p:sp>
      <p:sp>
        <p:nvSpPr>
          <p:cNvPr id="9225" name="Line 16"/>
          <p:cNvSpPr>
            <a:spLocks noChangeShapeType="1"/>
          </p:cNvSpPr>
          <p:nvPr/>
        </p:nvSpPr>
        <p:spPr bwMode="auto">
          <a:xfrm>
            <a:off x="2195513" y="4076700"/>
            <a:ext cx="647700" cy="0"/>
          </a:xfrm>
          <a:prstGeom prst="line">
            <a:avLst/>
          </a:prstGeom>
          <a:noFill/>
          <a:ln w="38100">
            <a:solidFill>
              <a:srgbClr val="669900"/>
            </a:solidFill>
            <a:round/>
            <a:headEnd/>
            <a:tailEnd/>
          </a:ln>
        </p:spPr>
        <p:txBody>
          <a:bodyPr/>
          <a:lstStyle/>
          <a:p>
            <a:endParaRPr lang="en-US"/>
          </a:p>
        </p:txBody>
      </p:sp>
      <p:sp>
        <p:nvSpPr>
          <p:cNvPr id="9226" name="Line 17"/>
          <p:cNvSpPr>
            <a:spLocks noChangeShapeType="1"/>
          </p:cNvSpPr>
          <p:nvPr/>
        </p:nvSpPr>
        <p:spPr bwMode="auto">
          <a:xfrm>
            <a:off x="2843213" y="4076700"/>
            <a:ext cx="0" cy="1296988"/>
          </a:xfrm>
          <a:prstGeom prst="line">
            <a:avLst/>
          </a:prstGeom>
          <a:noFill/>
          <a:ln w="38100">
            <a:solidFill>
              <a:srgbClr val="669900"/>
            </a:solidFill>
            <a:round/>
            <a:headEnd/>
            <a:tailEnd/>
          </a:ln>
        </p:spPr>
        <p:txBody>
          <a:bodyPr/>
          <a:lstStyle/>
          <a:p>
            <a:endParaRPr lang="en-US"/>
          </a:p>
        </p:txBody>
      </p:sp>
      <p:sp>
        <p:nvSpPr>
          <p:cNvPr id="9227" name="Line 18"/>
          <p:cNvSpPr>
            <a:spLocks noChangeShapeType="1"/>
          </p:cNvSpPr>
          <p:nvPr/>
        </p:nvSpPr>
        <p:spPr bwMode="auto">
          <a:xfrm>
            <a:off x="2843213" y="5373688"/>
            <a:ext cx="649287" cy="0"/>
          </a:xfrm>
          <a:prstGeom prst="line">
            <a:avLst/>
          </a:prstGeom>
          <a:noFill/>
          <a:ln w="38100">
            <a:solidFill>
              <a:srgbClr val="669900"/>
            </a:solidFill>
            <a:round/>
            <a:headEnd/>
            <a:tailEnd/>
          </a:ln>
        </p:spPr>
        <p:txBody>
          <a:bodyPr/>
          <a:lstStyle/>
          <a:p>
            <a:endParaRPr lang="en-US"/>
          </a:p>
        </p:txBody>
      </p:sp>
      <p:sp>
        <p:nvSpPr>
          <p:cNvPr id="9228" name="Line 19"/>
          <p:cNvSpPr>
            <a:spLocks noChangeShapeType="1"/>
          </p:cNvSpPr>
          <p:nvPr/>
        </p:nvSpPr>
        <p:spPr bwMode="auto">
          <a:xfrm flipV="1">
            <a:off x="3492500" y="4076700"/>
            <a:ext cx="0" cy="1296988"/>
          </a:xfrm>
          <a:prstGeom prst="line">
            <a:avLst/>
          </a:prstGeom>
          <a:noFill/>
          <a:ln w="38100">
            <a:solidFill>
              <a:srgbClr val="669900"/>
            </a:solidFill>
            <a:round/>
            <a:headEnd/>
            <a:tailEnd/>
          </a:ln>
        </p:spPr>
        <p:txBody>
          <a:bodyPr/>
          <a:lstStyle/>
          <a:p>
            <a:endParaRPr lang="en-US"/>
          </a:p>
        </p:txBody>
      </p:sp>
      <p:sp>
        <p:nvSpPr>
          <p:cNvPr id="9229" name="Line 20"/>
          <p:cNvSpPr>
            <a:spLocks noChangeShapeType="1"/>
          </p:cNvSpPr>
          <p:nvPr/>
        </p:nvSpPr>
        <p:spPr bwMode="auto">
          <a:xfrm>
            <a:off x="3492500" y="4076700"/>
            <a:ext cx="647700" cy="0"/>
          </a:xfrm>
          <a:prstGeom prst="line">
            <a:avLst/>
          </a:prstGeom>
          <a:noFill/>
          <a:ln w="38100">
            <a:solidFill>
              <a:srgbClr val="669900"/>
            </a:solidFill>
            <a:round/>
            <a:headEnd/>
            <a:tailEnd/>
          </a:ln>
        </p:spPr>
        <p:txBody>
          <a:bodyPr/>
          <a:lstStyle/>
          <a:p>
            <a:endParaRPr lang="en-US"/>
          </a:p>
        </p:txBody>
      </p:sp>
      <p:sp>
        <p:nvSpPr>
          <p:cNvPr id="9230" name="Line 21"/>
          <p:cNvSpPr>
            <a:spLocks noChangeShapeType="1"/>
          </p:cNvSpPr>
          <p:nvPr/>
        </p:nvSpPr>
        <p:spPr bwMode="auto">
          <a:xfrm>
            <a:off x="4140200" y="4076700"/>
            <a:ext cx="0" cy="1296988"/>
          </a:xfrm>
          <a:prstGeom prst="line">
            <a:avLst/>
          </a:prstGeom>
          <a:noFill/>
          <a:ln w="38100">
            <a:solidFill>
              <a:srgbClr val="669900"/>
            </a:solidFill>
            <a:round/>
            <a:headEnd/>
            <a:tailEnd/>
          </a:ln>
        </p:spPr>
        <p:txBody>
          <a:bodyPr/>
          <a:lstStyle/>
          <a:p>
            <a:endParaRPr lang="en-US"/>
          </a:p>
        </p:txBody>
      </p:sp>
      <p:sp>
        <p:nvSpPr>
          <p:cNvPr id="9231" name="Line 22"/>
          <p:cNvSpPr>
            <a:spLocks noChangeShapeType="1"/>
          </p:cNvSpPr>
          <p:nvPr/>
        </p:nvSpPr>
        <p:spPr bwMode="auto">
          <a:xfrm>
            <a:off x="4140200" y="5373688"/>
            <a:ext cx="647700" cy="0"/>
          </a:xfrm>
          <a:prstGeom prst="line">
            <a:avLst/>
          </a:prstGeom>
          <a:noFill/>
          <a:ln w="38100">
            <a:solidFill>
              <a:srgbClr val="669900"/>
            </a:solidFill>
            <a:round/>
            <a:headEnd/>
            <a:tailEnd/>
          </a:ln>
        </p:spPr>
        <p:txBody>
          <a:bodyPr/>
          <a:lstStyle/>
          <a:p>
            <a:endParaRPr lang="en-US"/>
          </a:p>
        </p:txBody>
      </p:sp>
      <p:sp>
        <p:nvSpPr>
          <p:cNvPr id="9232" name="Line 23"/>
          <p:cNvSpPr>
            <a:spLocks noChangeShapeType="1"/>
          </p:cNvSpPr>
          <p:nvPr/>
        </p:nvSpPr>
        <p:spPr bwMode="auto">
          <a:xfrm>
            <a:off x="971550" y="4076700"/>
            <a:ext cx="576263" cy="0"/>
          </a:xfrm>
          <a:prstGeom prst="line">
            <a:avLst/>
          </a:prstGeom>
          <a:noFill/>
          <a:ln w="38100">
            <a:solidFill>
              <a:srgbClr val="669900"/>
            </a:solidFill>
            <a:round/>
            <a:headEnd/>
            <a:tailEnd/>
          </a:ln>
        </p:spPr>
        <p:txBody>
          <a:bodyPr/>
          <a:lstStyle/>
          <a:p>
            <a:endParaRPr lang="en-US"/>
          </a:p>
        </p:txBody>
      </p:sp>
      <p:sp>
        <p:nvSpPr>
          <p:cNvPr id="9233" name="Line 24"/>
          <p:cNvSpPr>
            <a:spLocks noChangeShapeType="1"/>
          </p:cNvSpPr>
          <p:nvPr/>
        </p:nvSpPr>
        <p:spPr bwMode="auto">
          <a:xfrm>
            <a:off x="1547813" y="4076700"/>
            <a:ext cx="0" cy="1296988"/>
          </a:xfrm>
          <a:prstGeom prst="line">
            <a:avLst/>
          </a:prstGeom>
          <a:noFill/>
          <a:ln w="38100">
            <a:solidFill>
              <a:srgbClr val="669900"/>
            </a:solidFill>
            <a:round/>
            <a:headEnd/>
            <a:tailEnd/>
          </a:ln>
        </p:spPr>
        <p:txBody>
          <a:bodyPr/>
          <a:lstStyle/>
          <a:p>
            <a:endParaRPr lang="en-US"/>
          </a:p>
        </p:txBody>
      </p:sp>
      <p:sp>
        <p:nvSpPr>
          <p:cNvPr id="9234" name="Line 25"/>
          <p:cNvSpPr>
            <a:spLocks noChangeShapeType="1"/>
          </p:cNvSpPr>
          <p:nvPr/>
        </p:nvSpPr>
        <p:spPr bwMode="auto">
          <a:xfrm>
            <a:off x="1547813" y="5373688"/>
            <a:ext cx="647700" cy="0"/>
          </a:xfrm>
          <a:prstGeom prst="line">
            <a:avLst/>
          </a:prstGeom>
          <a:noFill/>
          <a:ln w="38100">
            <a:solidFill>
              <a:srgbClr val="669900"/>
            </a:solidFill>
            <a:round/>
            <a:headEnd/>
            <a:tailEnd/>
          </a:ln>
        </p:spPr>
        <p:txBody>
          <a:bodyPr/>
          <a:lstStyle/>
          <a:p>
            <a:endParaRPr lang="en-US"/>
          </a:p>
        </p:txBody>
      </p:sp>
      <p:sp>
        <p:nvSpPr>
          <p:cNvPr id="9235" name="Line 26"/>
          <p:cNvSpPr>
            <a:spLocks noChangeShapeType="1"/>
          </p:cNvSpPr>
          <p:nvPr/>
        </p:nvSpPr>
        <p:spPr bwMode="auto">
          <a:xfrm flipV="1">
            <a:off x="2195513" y="4076700"/>
            <a:ext cx="0" cy="1296988"/>
          </a:xfrm>
          <a:prstGeom prst="line">
            <a:avLst/>
          </a:prstGeom>
          <a:noFill/>
          <a:ln w="38100">
            <a:solidFill>
              <a:srgbClr val="669900"/>
            </a:solidFill>
            <a:round/>
            <a:headEnd/>
            <a:tailEnd/>
          </a:ln>
        </p:spPr>
        <p:txBody>
          <a:bodyPr/>
          <a:lstStyle/>
          <a:p>
            <a:endParaRPr lang="en-US"/>
          </a:p>
        </p:txBody>
      </p:sp>
      <p:sp>
        <p:nvSpPr>
          <p:cNvPr id="9236" name="Text Box 27"/>
          <p:cNvSpPr txBox="1">
            <a:spLocks noChangeArrowheads="1"/>
          </p:cNvSpPr>
          <p:nvPr/>
        </p:nvSpPr>
        <p:spPr bwMode="auto">
          <a:xfrm>
            <a:off x="6948488" y="5661025"/>
            <a:ext cx="936625" cy="366713"/>
          </a:xfrm>
          <a:prstGeom prst="rect">
            <a:avLst/>
          </a:prstGeom>
          <a:noFill/>
          <a:ln w="9525">
            <a:noFill/>
            <a:miter lim="800000"/>
            <a:headEnd/>
            <a:tailEnd/>
          </a:ln>
        </p:spPr>
        <p:txBody>
          <a:bodyPr>
            <a:spAutoFit/>
          </a:bodyPr>
          <a:lstStyle/>
          <a:p>
            <a:pPr>
              <a:spcBef>
                <a:spcPct val="50000"/>
              </a:spcBef>
            </a:pPr>
            <a:r>
              <a:rPr lang="en-US" sz="1800">
                <a:latin typeface="Arial" charset="0"/>
              </a:rPr>
              <a:t>Time </a:t>
            </a:r>
          </a:p>
        </p:txBody>
      </p:sp>
      <p:sp>
        <p:nvSpPr>
          <p:cNvPr id="9237" name="Text Box 28"/>
          <p:cNvSpPr txBox="1">
            <a:spLocks noChangeArrowheads="1"/>
          </p:cNvSpPr>
          <p:nvPr/>
        </p:nvSpPr>
        <p:spPr bwMode="auto">
          <a:xfrm>
            <a:off x="179388" y="3357563"/>
            <a:ext cx="720725" cy="366712"/>
          </a:xfrm>
          <a:prstGeom prst="rect">
            <a:avLst/>
          </a:prstGeom>
          <a:noFill/>
          <a:ln w="9525">
            <a:noFill/>
            <a:miter lim="800000"/>
            <a:headEnd/>
            <a:tailEnd/>
          </a:ln>
        </p:spPr>
        <p:txBody>
          <a:bodyPr>
            <a:spAutoFit/>
          </a:bodyPr>
          <a:lstStyle/>
          <a:p>
            <a:pPr>
              <a:spcBef>
                <a:spcPct val="50000"/>
              </a:spcBef>
            </a:pPr>
            <a:r>
              <a:rPr lang="en-US" sz="1800">
                <a:latin typeface="Arial" charset="0"/>
              </a:rPr>
              <a:t>freq</a:t>
            </a:r>
          </a:p>
        </p:txBody>
      </p:sp>
      <p:sp>
        <p:nvSpPr>
          <p:cNvPr id="9238" name="Text Box 29"/>
          <p:cNvSpPr txBox="1">
            <a:spLocks noChangeArrowheads="1"/>
          </p:cNvSpPr>
          <p:nvPr/>
        </p:nvSpPr>
        <p:spPr bwMode="auto">
          <a:xfrm>
            <a:off x="395288" y="3860800"/>
            <a:ext cx="647700" cy="366713"/>
          </a:xfrm>
          <a:prstGeom prst="rect">
            <a:avLst/>
          </a:prstGeom>
          <a:noFill/>
          <a:ln w="9525">
            <a:noFill/>
            <a:miter lim="800000"/>
            <a:headEnd/>
            <a:tailEnd/>
          </a:ln>
        </p:spPr>
        <p:txBody>
          <a:bodyPr>
            <a:spAutoFit/>
          </a:bodyPr>
          <a:lstStyle/>
          <a:p>
            <a:pPr>
              <a:spcBef>
                <a:spcPct val="50000"/>
              </a:spcBef>
            </a:pPr>
            <a:r>
              <a:rPr lang="en-US" sz="1800">
                <a:latin typeface="Arial" charset="0"/>
              </a:rPr>
              <a:t>fm</a:t>
            </a:r>
          </a:p>
        </p:txBody>
      </p:sp>
      <p:sp>
        <p:nvSpPr>
          <p:cNvPr id="9239" name="Text Box 30"/>
          <p:cNvSpPr txBox="1">
            <a:spLocks noChangeArrowheads="1"/>
          </p:cNvSpPr>
          <p:nvPr/>
        </p:nvSpPr>
        <p:spPr bwMode="auto">
          <a:xfrm>
            <a:off x="468313" y="5157788"/>
            <a:ext cx="431800" cy="366712"/>
          </a:xfrm>
          <a:prstGeom prst="rect">
            <a:avLst/>
          </a:prstGeom>
          <a:noFill/>
          <a:ln w="9525">
            <a:noFill/>
            <a:miter lim="800000"/>
            <a:headEnd/>
            <a:tailEnd/>
          </a:ln>
        </p:spPr>
        <p:txBody>
          <a:bodyPr>
            <a:spAutoFit/>
          </a:bodyPr>
          <a:lstStyle/>
          <a:p>
            <a:pPr>
              <a:spcBef>
                <a:spcPct val="50000"/>
              </a:spcBef>
            </a:pPr>
            <a:r>
              <a:rPr lang="en-US" sz="1800">
                <a:latin typeface="Arial" charset="0"/>
              </a:rPr>
              <a:t>fs</a:t>
            </a:r>
          </a:p>
        </p:txBody>
      </p:sp>
      <p:sp>
        <p:nvSpPr>
          <p:cNvPr id="9240" name="Line 31"/>
          <p:cNvSpPr>
            <a:spLocks noChangeShapeType="1"/>
          </p:cNvSpPr>
          <p:nvPr/>
        </p:nvSpPr>
        <p:spPr bwMode="auto">
          <a:xfrm flipH="1">
            <a:off x="900113" y="5373688"/>
            <a:ext cx="71437" cy="0"/>
          </a:xfrm>
          <a:prstGeom prst="line">
            <a:avLst/>
          </a:prstGeom>
          <a:noFill/>
          <a:ln w="76200">
            <a:solidFill>
              <a:schemeClr val="tx1"/>
            </a:solidFill>
            <a:round/>
            <a:headEnd/>
            <a:tailEnd/>
          </a:ln>
        </p:spPr>
        <p:txBody>
          <a:bodyPr/>
          <a:lstStyle/>
          <a:p>
            <a:endParaRPr lang="en-US"/>
          </a:p>
        </p:txBody>
      </p:sp>
      <p:sp>
        <p:nvSpPr>
          <p:cNvPr id="9241" name="Text Box 32"/>
          <p:cNvSpPr txBox="1">
            <a:spLocks noChangeArrowheads="1"/>
          </p:cNvSpPr>
          <p:nvPr/>
        </p:nvSpPr>
        <p:spPr bwMode="auto">
          <a:xfrm>
            <a:off x="1042988" y="6308725"/>
            <a:ext cx="2665412" cy="366713"/>
          </a:xfrm>
          <a:prstGeom prst="rect">
            <a:avLst/>
          </a:prstGeom>
          <a:noFill/>
          <a:ln w="9525">
            <a:noFill/>
            <a:miter lim="800000"/>
            <a:headEnd/>
            <a:tailEnd/>
          </a:ln>
        </p:spPr>
        <p:txBody>
          <a:bodyPr>
            <a:spAutoFit/>
          </a:bodyPr>
          <a:lstStyle/>
          <a:p>
            <a:pPr>
              <a:spcBef>
                <a:spcPct val="50000"/>
              </a:spcBef>
            </a:pPr>
            <a:r>
              <a:rPr lang="en-US" sz="1800">
                <a:latin typeface="Arial" charset="0"/>
              </a:rPr>
              <a:t>Binary FSK</a:t>
            </a:r>
          </a:p>
        </p:txBody>
      </p:sp>
      <p:sp>
        <p:nvSpPr>
          <p:cNvPr id="9242" name="Text Box 33"/>
          <p:cNvSpPr txBox="1">
            <a:spLocks noChangeArrowheads="1"/>
          </p:cNvSpPr>
          <p:nvPr/>
        </p:nvSpPr>
        <p:spPr bwMode="auto">
          <a:xfrm>
            <a:off x="3013869" y="2820986"/>
            <a:ext cx="1368425" cy="514350"/>
          </a:xfrm>
          <a:prstGeom prst="rect">
            <a:avLst/>
          </a:prstGeom>
          <a:noFill/>
          <a:ln w="57150">
            <a:solidFill>
              <a:srgbClr val="FF3300"/>
            </a:solidFill>
            <a:miter lim="800000"/>
            <a:headEnd/>
            <a:tailEnd/>
          </a:ln>
        </p:spPr>
        <p:txBody>
          <a:bodyPr>
            <a:spAutoFit/>
          </a:bodyPr>
          <a:lstStyle/>
          <a:p>
            <a:pPr>
              <a:spcBef>
                <a:spcPct val="50000"/>
              </a:spcBef>
            </a:pPr>
            <a:r>
              <a:rPr lang="en-US" sz="2400">
                <a:solidFill>
                  <a:schemeClr val="tx2"/>
                </a:solidFill>
                <a:latin typeface="Arial" charset="0"/>
              </a:rPr>
              <a:t> f</a:t>
            </a:r>
            <a:r>
              <a:rPr lang="en-US" sz="1800">
                <a:solidFill>
                  <a:schemeClr val="tx2"/>
                </a:solidFill>
                <a:latin typeface="Arial" charset="0"/>
              </a:rPr>
              <a:t>m</a:t>
            </a:r>
            <a:r>
              <a:rPr lang="en-US" sz="2400">
                <a:solidFill>
                  <a:schemeClr val="tx2"/>
                </a:solidFill>
                <a:latin typeface="Arial" charset="0"/>
              </a:rPr>
              <a:t> &gt; f</a:t>
            </a:r>
            <a:r>
              <a:rPr lang="en-US" sz="1800">
                <a:solidFill>
                  <a:schemeClr val="tx2"/>
                </a:solidFill>
                <a:latin typeface="Arial" charset="0"/>
              </a:rPr>
              <a:t>s</a:t>
            </a:r>
          </a:p>
        </p:txBody>
      </p:sp>
      <p:sp>
        <p:nvSpPr>
          <p:cNvPr id="9243" name="Text Box 39"/>
          <p:cNvSpPr txBox="1">
            <a:spLocks noChangeArrowheads="1"/>
          </p:cNvSpPr>
          <p:nvPr/>
        </p:nvSpPr>
        <p:spPr bwMode="auto">
          <a:xfrm>
            <a:off x="7864475" y="3016250"/>
            <a:ext cx="184150" cy="366713"/>
          </a:xfrm>
          <a:prstGeom prst="rect">
            <a:avLst/>
          </a:prstGeom>
          <a:noFill/>
          <a:ln w="9525">
            <a:noFill/>
            <a:miter lim="800000"/>
            <a:headEnd/>
            <a:tailEnd/>
          </a:ln>
        </p:spPr>
        <p:txBody>
          <a:bodyPr wrap="none">
            <a:spAutoFit/>
          </a:bodyPr>
          <a:lstStyle/>
          <a:p>
            <a:pPr algn="r"/>
            <a:endParaRPr lang="en-US" sz="1800">
              <a:latin typeface="Arial" charset="0"/>
            </a:endParaRPr>
          </a:p>
        </p:txBody>
      </p:sp>
      <p:sp>
        <p:nvSpPr>
          <p:cNvPr id="30" name="Slide Number Placeholder 29"/>
          <p:cNvSpPr>
            <a:spLocks noGrp="1"/>
          </p:cNvSpPr>
          <p:nvPr>
            <p:ph type="sldNum" sz="quarter" idx="12"/>
          </p:nvPr>
        </p:nvSpPr>
        <p:spPr/>
        <p:txBody>
          <a:bodyPr/>
          <a:lstStyle/>
          <a:p>
            <a:pPr>
              <a:defRPr/>
            </a:pPr>
            <a:fld id="{CD7B256B-4AF9-440B-976C-2C0B68A7CB92}" type="slidenum">
              <a:rPr lang="ar-SA"/>
              <a:pPr>
                <a:defRPr/>
              </a:pPr>
              <a:t>38</a:t>
            </a:fld>
            <a:endParaRPr lang="en-US"/>
          </a:p>
        </p:txBody>
      </p:sp>
      <p:pic>
        <p:nvPicPr>
          <p:cNvPr id="2" name="Picture 1">
            <a:extLst>
              <a:ext uri="{FF2B5EF4-FFF2-40B4-BE49-F238E27FC236}">
                <a16:creationId xmlns:a16="http://schemas.microsoft.com/office/drawing/2014/main" id="{C0E6ED3C-6348-4BAB-BACF-68E6CC37F766}"/>
              </a:ext>
            </a:extLst>
          </p:cNvPr>
          <p:cNvPicPr>
            <a:picLocks noChangeAspect="1"/>
          </p:cNvPicPr>
          <p:nvPr/>
        </p:nvPicPr>
        <p:blipFill>
          <a:blip r:embed="rId2"/>
          <a:stretch>
            <a:fillRect/>
          </a:stretch>
        </p:blipFill>
        <p:spPr>
          <a:xfrm>
            <a:off x="4952024" y="659627"/>
            <a:ext cx="3507763" cy="2198018"/>
          </a:xfrm>
          <a:prstGeom prst="rect">
            <a:avLst/>
          </a:prstGeom>
        </p:spPr>
      </p:pic>
      <p:pic>
        <p:nvPicPr>
          <p:cNvPr id="3" name="Picture 2">
            <a:extLst>
              <a:ext uri="{FF2B5EF4-FFF2-40B4-BE49-F238E27FC236}">
                <a16:creationId xmlns:a16="http://schemas.microsoft.com/office/drawing/2014/main" id="{D095C0BB-C489-45F4-981F-6DE7BBC18169}"/>
              </a:ext>
            </a:extLst>
          </p:cNvPr>
          <p:cNvPicPr>
            <a:picLocks noChangeAspect="1"/>
          </p:cNvPicPr>
          <p:nvPr/>
        </p:nvPicPr>
        <p:blipFill>
          <a:blip r:embed="rId3"/>
          <a:stretch>
            <a:fillRect/>
          </a:stretch>
        </p:blipFill>
        <p:spPr>
          <a:xfrm>
            <a:off x="6068309" y="3190143"/>
            <a:ext cx="1888241" cy="769081"/>
          </a:xfrm>
          <a:prstGeom prst="rect">
            <a:avLst/>
          </a:prstGeom>
        </p:spPr>
      </p:pic>
    </p:spTree>
    <p:extLst>
      <p:ext uri="{BB962C8B-B14F-4D97-AF65-F5344CB8AC3E}">
        <p14:creationId xmlns:p14="http://schemas.microsoft.com/office/powerpoint/2010/main" val="193333819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979613" y="476250"/>
            <a:ext cx="5472112" cy="461665"/>
          </a:xfrm>
          <a:prstGeom prst="rect">
            <a:avLst/>
          </a:prstGeom>
          <a:noFill/>
          <a:ln w="38100">
            <a:solidFill>
              <a:srgbClr val="0033CC"/>
            </a:solidFill>
            <a:miter lim="800000"/>
            <a:headEnd/>
            <a:tailEnd/>
          </a:ln>
        </p:spPr>
        <p:txBody>
          <a:bodyPr wrap="square">
            <a:spAutoFit/>
          </a:bodyPr>
          <a:lstStyle/>
          <a:p>
            <a:pPr algn="ctr" rtl="0">
              <a:spcBef>
                <a:spcPct val="50000"/>
              </a:spcBef>
            </a:pPr>
            <a:r>
              <a:rPr lang="en-US" sz="2400" dirty="0">
                <a:latin typeface="Comic Sans MS" pitchFamily="66" charset="0"/>
              </a:rPr>
              <a:t>Bandwidth Consideration of FSK </a:t>
            </a:r>
          </a:p>
        </p:txBody>
      </p:sp>
      <p:sp>
        <p:nvSpPr>
          <p:cNvPr id="10243" name="Rectangle 5"/>
          <p:cNvSpPr>
            <a:spLocks noChangeArrowheads="1"/>
          </p:cNvSpPr>
          <p:nvPr/>
        </p:nvSpPr>
        <p:spPr bwMode="auto">
          <a:xfrm>
            <a:off x="3635375" y="1412875"/>
            <a:ext cx="1943100" cy="647700"/>
          </a:xfrm>
          <a:prstGeom prst="rect">
            <a:avLst/>
          </a:prstGeom>
          <a:solidFill>
            <a:srgbClr val="00CCFF"/>
          </a:solidFill>
          <a:ln w="9525">
            <a:solidFill>
              <a:schemeClr val="tx1"/>
            </a:solidFill>
            <a:miter lim="800000"/>
            <a:headEnd/>
            <a:tailEnd/>
          </a:ln>
        </p:spPr>
        <p:txBody>
          <a:bodyPr wrap="none" anchor="ctr"/>
          <a:lstStyle/>
          <a:p>
            <a:endParaRPr lang="en-US"/>
          </a:p>
        </p:txBody>
      </p:sp>
      <p:sp>
        <p:nvSpPr>
          <p:cNvPr id="10244" name="Line 6"/>
          <p:cNvSpPr>
            <a:spLocks noChangeShapeType="1"/>
          </p:cNvSpPr>
          <p:nvPr/>
        </p:nvSpPr>
        <p:spPr bwMode="auto">
          <a:xfrm>
            <a:off x="2700338" y="1701800"/>
            <a:ext cx="935037" cy="0"/>
          </a:xfrm>
          <a:prstGeom prst="line">
            <a:avLst/>
          </a:prstGeom>
          <a:noFill/>
          <a:ln w="57150">
            <a:solidFill>
              <a:schemeClr val="tx1"/>
            </a:solidFill>
            <a:round/>
            <a:headEnd/>
            <a:tailEnd type="triangle" w="med" len="med"/>
          </a:ln>
        </p:spPr>
        <p:txBody>
          <a:bodyPr/>
          <a:lstStyle/>
          <a:p>
            <a:endParaRPr lang="en-US"/>
          </a:p>
        </p:txBody>
      </p:sp>
      <p:sp>
        <p:nvSpPr>
          <p:cNvPr id="10245" name="Line 7"/>
          <p:cNvSpPr>
            <a:spLocks noChangeShapeType="1"/>
          </p:cNvSpPr>
          <p:nvPr/>
        </p:nvSpPr>
        <p:spPr bwMode="auto">
          <a:xfrm>
            <a:off x="5580063" y="1700213"/>
            <a:ext cx="1152525" cy="0"/>
          </a:xfrm>
          <a:prstGeom prst="line">
            <a:avLst/>
          </a:prstGeom>
          <a:noFill/>
          <a:ln w="57150">
            <a:solidFill>
              <a:schemeClr val="tx1"/>
            </a:solidFill>
            <a:round/>
            <a:headEnd/>
            <a:tailEnd type="triangle" w="med" len="med"/>
          </a:ln>
        </p:spPr>
        <p:txBody>
          <a:bodyPr/>
          <a:lstStyle/>
          <a:p>
            <a:endParaRPr lang="en-US"/>
          </a:p>
        </p:txBody>
      </p:sp>
      <p:sp>
        <p:nvSpPr>
          <p:cNvPr id="10246" name="Text Box 8"/>
          <p:cNvSpPr txBox="1">
            <a:spLocks noChangeArrowheads="1"/>
          </p:cNvSpPr>
          <p:nvPr/>
        </p:nvSpPr>
        <p:spPr bwMode="auto">
          <a:xfrm>
            <a:off x="1116013" y="1557338"/>
            <a:ext cx="151130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Binary input </a:t>
            </a:r>
          </a:p>
        </p:txBody>
      </p:sp>
      <p:sp>
        <p:nvSpPr>
          <p:cNvPr id="10247" name="Text Box 10"/>
          <p:cNvSpPr txBox="1">
            <a:spLocks noChangeArrowheads="1"/>
          </p:cNvSpPr>
          <p:nvPr/>
        </p:nvSpPr>
        <p:spPr bwMode="auto">
          <a:xfrm>
            <a:off x="6804963" y="1356644"/>
            <a:ext cx="1870723" cy="366712"/>
          </a:xfrm>
          <a:prstGeom prst="rect">
            <a:avLst/>
          </a:prstGeom>
          <a:noFill/>
          <a:ln w="9525">
            <a:noFill/>
            <a:miter lim="800000"/>
            <a:headEnd/>
            <a:tailEnd/>
          </a:ln>
        </p:spPr>
        <p:txBody>
          <a:bodyPr wrap="square">
            <a:spAutoFit/>
          </a:bodyPr>
          <a:lstStyle/>
          <a:p>
            <a:pPr>
              <a:spcBef>
                <a:spcPct val="50000"/>
              </a:spcBef>
            </a:pPr>
            <a:r>
              <a:rPr lang="en-US" sz="1800" dirty="0">
                <a:latin typeface="Arial" charset="0"/>
              </a:rPr>
              <a:t>Analog output </a:t>
            </a:r>
          </a:p>
        </p:txBody>
      </p:sp>
      <p:sp>
        <p:nvSpPr>
          <p:cNvPr id="10248" name="Line 11"/>
          <p:cNvSpPr>
            <a:spLocks noChangeShapeType="1"/>
          </p:cNvSpPr>
          <p:nvPr/>
        </p:nvSpPr>
        <p:spPr bwMode="auto">
          <a:xfrm>
            <a:off x="1042988" y="2276475"/>
            <a:ext cx="288925" cy="0"/>
          </a:xfrm>
          <a:prstGeom prst="line">
            <a:avLst/>
          </a:prstGeom>
          <a:noFill/>
          <a:ln w="9525">
            <a:solidFill>
              <a:schemeClr val="tx1"/>
            </a:solidFill>
            <a:round/>
            <a:headEnd/>
            <a:tailEnd/>
          </a:ln>
        </p:spPr>
        <p:txBody>
          <a:bodyPr/>
          <a:lstStyle/>
          <a:p>
            <a:endParaRPr lang="en-US"/>
          </a:p>
        </p:txBody>
      </p:sp>
      <p:sp>
        <p:nvSpPr>
          <p:cNvPr id="10249" name="Line 12"/>
          <p:cNvSpPr>
            <a:spLocks noChangeShapeType="1"/>
          </p:cNvSpPr>
          <p:nvPr/>
        </p:nvSpPr>
        <p:spPr bwMode="auto">
          <a:xfrm flipV="1">
            <a:off x="1331913" y="2060575"/>
            <a:ext cx="0" cy="215900"/>
          </a:xfrm>
          <a:prstGeom prst="line">
            <a:avLst/>
          </a:prstGeom>
          <a:noFill/>
          <a:ln w="9525">
            <a:solidFill>
              <a:schemeClr val="tx1"/>
            </a:solidFill>
            <a:round/>
            <a:headEnd/>
            <a:tailEnd/>
          </a:ln>
        </p:spPr>
        <p:txBody>
          <a:bodyPr/>
          <a:lstStyle/>
          <a:p>
            <a:endParaRPr lang="en-US"/>
          </a:p>
        </p:txBody>
      </p:sp>
      <p:sp>
        <p:nvSpPr>
          <p:cNvPr id="10250" name="Line 13"/>
          <p:cNvSpPr>
            <a:spLocks noChangeShapeType="1"/>
          </p:cNvSpPr>
          <p:nvPr/>
        </p:nvSpPr>
        <p:spPr bwMode="auto">
          <a:xfrm>
            <a:off x="1331913" y="2060575"/>
            <a:ext cx="360362" cy="0"/>
          </a:xfrm>
          <a:prstGeom prst="line">
            <a:avLst/>
          </a:prstGeom>
          <a:noFill/>
          <a:ln w="9525">
            <a:solidFill>
              <a:schemeClr val="tx1"/>
            </a:solidFill>
            <a:round/>
            <a:headEnd/>
            <a:tailEnd/>
          </a:ln>
        </p:spPr>
        <p:txBody>
          <a:bodyPr/>
          <a:lstStyle/>
          <a:p>
            <a:endParaRPr lang="en-US"/>
          </a:p>
        </p:txBody>
      </p:sp>
      <p:sp>
        <p:nvSpPr>
          <p:cNvPr id="10251" name="Line 14"/>
          <p:cNvSpPr>
            <a:spLocks noChangeShapeType="1"/>
          </p:cNvSpPr>
          <p:nvPr/>
        </p:nvSpPr>
        <p:spPr bwMode="auto">
          <a:xfrm>
            <a:off x="1692275" y="2060575"/>
            <a:ext cx="0" cy="215900"/>
          </a:xfrm>
          <a:prstGeom prst="line">
            <a:avLst/>
          </a:prstGeom>
          <a:noFill/>
          <a:ln w="9525">
            <a:solidFill>
              <a:schemeClr val="tx1"/>
            </a:solidFill>
            <a:round/>
            <a:headEnd/>
            <a:tailEnd/>
          </a:ln>
        </p:spPr>
        <p:txBody>
          <a:bodyPr/>
          <a:lstStyle/>
          <a:p>
            <a:endParaRPr lang="en-US"/>
          </a:p>
        </p:txBody>
      </p:sp>
      <p:sp>
        <p:nvSpPr>
          <p:cNvPr id="10252" name="Line 15"/>
          <p:cNvSpPr>
            <a:spLocks noChangeShapeType="1"/>
          </p:cNvSpPr>
          <p:nvPr/>
        </p:nvSpPr>
        <p:spPr bwMode="auto">
          <a:xfrm>
            <a:off x="1692275" y="2276475"/>
            <a:ext cx="358775" cy="0"/>
          </a:xfrm>
          <a:prstGeom prst="line">
            <a:avLst/>
          </a:prstGeom>
          <a:noFill/>
          <a:ln w="9525">
            <a:solidFill>
              <a:schemeClr val="tx1"/>
            </a:solidFill>
            <a:round/>
            <a:headEnd/>
            <a:tailEnd/>
          </a:ln>
        </p:spPr>
        <p:txBody>
          <a:bodyPr/>
          <a:lstStyle/>
          <a:p>
            <a:endParaRPr lang="en-US"/>
          </a:p>
        </p:txBody>
      </p:sp>
      <p:sp>
        <p:nvSpPr>
          <p:cNvPr id="10253" name="Line 16"/>
          <p:cNvSpPr>
            <a:spLocks noChangeShapeType="1"/>
          </p:cNvSpPr>
          <p:nvPr/>
        </p:nvSpPr>
        <p:spPr bwMode="auto">
          <a:xfrm flipV="1">
            <a:off x="2051050" y="2060575"/>
            <a:ext cx="0" cy="215900"/>
          </a:xfrm>
          <a:prstGeom prst="line">
            <a:avLst/>
          </a:prstGeom>
          <a:noFill/>
          <a:ln w="38100">
            <a:solidFill>
              <a:schemeClr val="tx1"/>
            </a:solidFill>
            <a:round/>
            <a:headEnd/>
            <a:tailEnd/>
          </a:ln>
        </p:spPr>
        <p:txBody>
          <a:bodyPr/>
          <a:lstStyle/>
          <a:p>
            <a:endParaRPr lang="en-US"/>
          </a:p>
        </p:txBody>
      </p:sp>
      <p:sp>
        <p:nvSpPr>
          <p:cNvPr id="10254" name="Line 17"/>
          <p:cNvSpPr>
            <a:spLocks noChangeShapeType="1"/>
          </p:cNvSpPr>
          <p:nvPr/>
        </p:nvSpPr>
        <p:spPr bwMode="auto">
          <a:xfrm>
            <a:off x="2051050" y="2060575"/>
            <a:ext cx="360363" cy="0"/>
          </a:xfrm>
          <a:prstGeom prst="line">
            <a:avLst/>
          </a:prstGeom>
          <a:noFill/>
          <a:ln w="9525">
            <a:solidFill>
              <a:schemeClr val="tx1"/>
            </a:solidFill>
            <a:round/>
            <a:headEnd/>
            <a:tailEnd/>
          </a:ln>
        </p:spPr>
        <p:txBody>
          <a:bodyPr/>
          <a:lstStyle/>
          <a:p>
            <a:endParaRPr lang="en-US"/>
          </a:p>
        </p:txBody>
      </p:sp>
      <p:sp>
        <p:nvSpPr>
          <p:cNvPr id="10255" name="Line 18"/>
          <p:cNvSpPr>
            <a:spLocks noChangeShapeType="1"/>
          </p:cNvSpPr>
          <p:nvPr/>
        </p:nvSpPr>
        <p:spPr bwMode="auto">
          <a:xfrm>
            <a:off x="2411413" y="2060575"/>
            <a:ext cx="0" cy="215900"/>
          </a:xfrm>
          <a:prstGeom prst="line">
            <a:avLst/>
          </a:prstGeom>
          <a:noFill/>
          <a:ln w="38100">
            <a:solidFill>
              <a:schemeClr val="tx1"/>
            </a:solidFill>
            <a:round/>
            <a:headEnd/>
            <a:tailEnd/>
          </a:ln>
        </p:spPr>
        <p:txBody>
          <a:bodyPr/>
          <a:lstStyle/>
          <a:p>
            <a:endParaRPr lang="en-US"/>
          </a:p>
        </p:txBody>
      </p:sp>
      <p:sp>
        <p:nvSpPr>
          <p:cNvPr id="10256" name="Line 19"/>
          <p:cNvSpPr>
            <a:spLocks noChangeShapeType="1"/>
          </p:cNvSpPr>
          <p:nvPr/>
        </p:nvSpPr>
        <p:spPr bwMode="auto">
          <a:xfrm>
            <a:off x="2411413" y="2276475"/>
            <a:ext cx="288925" cy="0"/>
          </a:xfrm>
          <a:prstGeom prst="line">
            <a:avLst/>
          </a:prstGeom>
          <a:noFill/>
          <a:ln w="9525">
            <a:solidFill>
              <a:schemeClr val="tx1"/>
            </a:solidFill>
            <a:round/>
            <a:headEnd/>
            <a:tailEnd/>
          </a:ln>
        </p:spPr>
        <p:txBody>
          <a:bodyPr/>
          <a:lstStyle/>
          <a:p>
            <a:endParaRPr lang="en-US"/>
          </a:p>
        </p:txBody>
      </p:sp>
      <p:sp>
        <p:nvSpPr>
          <p:cNvPr id="10257" name="Line 20"/>
          <p:cNvSpPr>
            <a:spLocks noChangeShapeType="1"/>
          </p:cNvSpPr>
          <p:nvPr/>
        </p:nvSpPr>
        <p:spPr bwMode="auto">
          <a:xfrm>
            <a:off x="1042988" y="2276475"/>
            <a:ext cx="288925" cy="0"/>
          </a:xfrm>
          <a:prstGeom prst="line">
            <a:avLst/>
          </a:prstGeom>
          <a:noFill/>
          <a:ln w="38100">
            <a:solidFill>
              <a:schemeClr val="tx1"/>
            </a:solidFill>
            <a:round/>
            <a:headEnd/>
            <a:tailEnd/>
          </a:ln>
        </p:spPr>
        <p:txBody>
          <a:bodyPr/>
          <a:lstStyle/>
          <a:p>
            <a:endParaRPr lang="en-US"/>
          </a:p>
        </p:txBody>
      </p:sp>
      <p:sp>
        <p:nvSpPr>
          <p:cNvPr id="10258" name="Line 21"/>
          <p:cNvSpPr>
            <a:spLocks noChangeShapeType="1"/>
          </p:cNvSpPr>
          <p:nvPr/>
        </p:nvSpPr>
        <p:spPr bwMode="auto">
          <a:xfrm flipV="1">
            <a:off x="1331913" y="2060575"/>
            <a:ext cx="0" cy="215900"/>
          </a:xfrm>
          <a:prstGeom prst="line">
            <a:avLst/>
          </a:prstGeom>
          <a:noFill/>
          <a:ln w="38100">
            <a:solidFill>
              <a:schemeClr val="tx1"/>
            </a:solidFill>
            <a:round/>
            <a:headEnd/>
            <a:tailEnd/>
          </a:ln>
        </p:spPr>
        <p:txBody>
          <a:bodyPr/>
          <a:lstStyle/>
          <a:p>
            <a:endParaRPr lang="en-US"/>
          </a:p>
        </p:txBody>
      </p:sp>
      <p:sp>
        <p:nvSpPr>
          <p:cNvPr id="10259" name="Line 22"/>
          <p:cNvSpPr>
            <a:spLocks noChangeShapeType="1"/>
          </p:cNvSpPr>
          <p:nvPr/>
        </p:nvSpPr>
        <p:spPr bwMode="auto">
          <a:xfrm>
            <a:off x="1331913" y="2060575"/>
            <a:ext cx="360362" cy="0"/>
          </a:xfrm>
          <a:prstGeom prst="line">
            <a:avLst/>
          </a:prstGeom>
          <a:noFill/>
          <a:ln w="38100">
            <a:solidFill>
              <a:schemeClr val="tx1"/>
            </a:solidFill>
            <a:round/>
            <a:headEnd/>
            <a:tailEnd/>
          </a:ln>
        </p:spPr>
        <p:txBody>
          <a:bodyPr/>
          <a:lstStyle/>
          <a:p>
            <a:endParaRPr lang="en-US"/>
          </a:p>
        </p:txBody>
      </p:sp>
      <p:sp>
        <p:nvSpPr>
          <p:cNvPr id="10260" name="Line 23"/>
          <p:cNvSpPr>
            <a:spLocks noChangeShapeType="1"/>
          </p:cNvSpPr>
          <p:nvPr/>
        </p:nvSpPr>
        <p:spPr bwMode="auto">
          <a:xfrm>
            <a:off x="1692275" y="2060575"/>
            <a:ext cx="0" cy="215900"/>
          </a:xfrm>
          <a:prstGeom prst="line">
            <a:avLst/>
          </a:prstGeom>
          <a:noFill/>
          <a:ln w="38100">
            <a:solidFill>
              <a:schemeClr val="tx1"/>
            </a:solidFill>
            <a:round/>
            <a:headEnd/>
            <a:tailEnd/>
          </a:ln>
        </p:spPr>
        <p:txBody>
          <a:bodyPr/>
          <a:lstStyle/>
          <a:p>
            <a:endParaRPr lang="en-US"/>
          </a:p>
        </p:txBody>
      </p:sp>
      <p:sp>
        <p:nvSpPr>
          <p:cNvPr id="10261" name="Line 24"/>
          <p:cNvSpPr>
            <a:spLocks noChangeShapeType="1"/>
          </p:cNvSpPr>
          <p:nvPr/>
        </p:nvSpPr>
        <p:spPr bwMode="auto">
          <a:xfrm>
            <a:off x="1692275" y="2276475"/>
            <a:ext cx="358775" cy="0"/>
          </a:xfrm>
          <a:prstGeom prst="line">
            <a:avLst/>
          </a:prstGeom>
          <a:noFill/>
          <a:ln w="38100">
            <a:solidFill>
              <a:schemeClr val="tx1"/>
            </a:solidFill>
            <a:round/>
            <a:headEnd/>
            <a:tailEnd/>
          </a:ln>
        </p:spPr>
        <p:txBody>
          <a:bodyPr/>
          <a:lstStyle/>
          <a:p>
            <a:endParaRPr lang="en-US"/>
          </a:p>
        </p:txBody>
      </p:sp>
      <p:sp>
        <p:nvSpPr>
          <p:cNvPr id="10262" name="Line 25"/>
          <p:cNvSpPr>
            <a:spLocks noChangeShapeType="1"/>
          </p:cNvSpPr>
          <p:nvPr/>
        </p:nvSpPr>
        <p:spPr bwMode="auto">
          <a:xfrm>
            <a:off x="2051050" y="2060575"/>
            <a:ext cx="360363" cy="0"/>
          </a:xfrm>
          <a:prstGeom prst="line">
            <a:avLst/>
          </a:prstGeom>
          <a:noFill/>
          <a:ln w="38100">
            <a:solidFill>
              <a:schemeClr val="tx1"/>
            </a:solidFill>
            <a:round/>
            <a:headEnd/>
            <a:tailEnd/>
          </a:ln>
        </p:spPr>
        <p:txBody>
          <a:bodyPr/>
          <a:lstStyle/>
          <a:p>
            <a:endParaRPr lang="en-US"/>
          </a:p>
        </p:txBody>
      </p:sp>
      <p:sp>
        <p:nvSpPr>
          <p:cNvPr id="10263" name="Line 26"/>
          <p:cNvSpPr>
            <a:spLocks noChangeShapeType="1"/>
          </p:cNvSpPr>
          <p:nvPr/>
        </p:nvSpPr>
        <p:spPr bwMode="auto">
          <a:xfrm>
            <a:off x="2411413" y="2276475"/>
            <a:ext cx="288925" cy="0"/>
          </a:xfrm>
          <a:prstGeom prst="line">
            <a:avLst/>
          </a:prstGeom>
          <a:noFill/>
          <a:ln w="38100">
            <a:solidFill>
              <a:schemeClr val="tx1"/>
            </a:solidFill>
            <a:round/>
            <a:headEnd/>
            <a:tailEnd/>
          </a:ln>
        </p:spPr>
        <p:txBody>
          <a:bodyPr/>
          <a:lstStyle/>
          <a:p>
            <a:endParaRPr lang="en-US"/>
          </a:p>
        </p:txBody>
      </p:sp>
      <p:sp>
        <p:nvSpPr>
          <p:cNvPr id="10264" name="Text Box 27"/>
          <p:cNvSpPr txBox="1">
            <a:spLocks noChangeArrowheads="1"/>
          </p:cNvSpPr>
          <p:nvPr/>
        </p:nvSpPr>
        <p:spPr bwMode="auto">
          <a:xfrm>
            <a:off x="3708400" y="1412875"/>
            <a:ext cx="1800225" cy="641350"/>
          </a:xfrm>
          <a:prstGeom prst="rect">
            <a:avLst/>
          </a:prstGeom>
          <a:noFill/>
          <a:ln w="9525">
            <a:noFill/>
            <a:miter lim="800000"/>
            <a:headEnd/>
            <a:tailEnd/>
          </a:ln>
        </p:spPr>
        <p:txBody>
          <a:bodyPr>
            <a:spAutoFit/>
          </a:bodyPr>
          <a:lstStyle/>
          <a:p>
            <a:pPr algn="ctr">
              <a:spcBef>
                <a:spcPct val="50000"/>
              </a:spcBef>
            </a:pPr>
            <a:r>
              <a:rPr lang="en-US" sz="1800">
                <a:latin typeface="Arial" charset="0"/>
              </a:rPr>
              <a:t>FSK modulator (VCO)</a:t>
            </a:r>
          </a:p>
        </p:txBody>
      </p:sp>
      <p:sp>
        <p:nvSpPr>
          <p:cNvPr id="10265" name="Line 28"/>
          <p:cNvSpPr>
            <a:spLocks noChangeShapeType="1"/>
          </p:cNvSpPr>
          <p:nvPr/>
        </p:nvSpPr>
        <p:spPr bwMode="auto">
          <a:xfrm>
            <a:off x="6732588" y="1916113"/>
            <a:ext cx="0" cy="433387"/>
          </a:xfrm>
          <a:prstGeom prst="line">
            <a:avLst/>
          </a:prstGeom>
          <a:noFill/>
          <a:ln w="9525">
            <a:solidFill>
              <a:schemeClr val="tx1"/>
            </a:solidFill>
            <a:round/>
            <a:headEnd/>
            <a:tailEnd/>
          </a:ln>
        </p:spPr>
        <p:txBody>
          <a:bodyPr/>
          <a:lstStyle/>
          <a:p>
            <a:endParaRPr lang="en-US"/>
          </a:p>
        </p:txBody>
      </p:sp>
      <p:sp>
        <p:nvSpPr>
          <p:cNvPr id="10266" name="Line 30"/>
          <p:cNvSpPr>
            <a:spLocks noChangeShapeType="1"/>
          </p:cNvSpPr>
          <p:nvPr/>
        </p:nvSpPr>
        <p:spPr bwMode="auto">
          <a:xfrm>
            <a:off x="6588125" y="2133600"/>
            <a:ext cx="1152525" cy="0"/>
          </a:xfrm>
          <a:prstGeom prst="line">
            <a:avLst/>
          </a:prstGeom>
          <a:noFill/>
          <a:ln w="9525">
            <a:solidFill>
              <a:schemeClr val="tx1"/>
            </a:solidFill>
            <a:round/>
            <a:headEnd/>
            <a:tailEnd/>
          </a:ln>
        </p:spPr>
        <p:txBody>
          <a:bodyPr/>
          <a:lstStyle/>
          <a:p>
            <a:endParaRPr lang="en-US"/>
          </a:p>
        </p:txBody>
      </p:sp>
      <p:sp>
        <p:nvSpPr>
          <p:cNvPr id="10267" name="Freeform 31"/>
          <p:cNvSpPr>
            <a:spLocks/>
          </p:cNvSpPr>
          <p:nvPr/>
        </p:nvSpPr>
        <p:spPr bwMode="auto">
          <a:xfrm>
            <a:off x="6732588" y="1855788"/>
            <a:ext cx="863600" cy="530225"/>
          </a:xfrm>
          <a:custGeom>
            <a:avLst/>
            <a:gdLst>
              <a:gd name="T0" fmla="*/ 0 w 544"/>
              <a:gd name="T1" fmla="*/ 175 h 334"/>
              <a:gd name="T2" fmla="*/ 91 w 544"/>
              <a:gd name="T3" fmla="*/ 84 h 334"/>
              <a:gd name="T4" fmla="*/ 181 w 544"/>
              <a:gd name="T5" fmla="*/ 38 h 334"/>
              <a:gd name="T6" fmla="*/ 363 w 544"/>
              <a:gd name="T7" fmla="*/ 311 h 334"/>
              <a:gd name="T8" fmla="*/ 544 w 544"/>
              <a:gd name="T9" fmla="*/ 175 h 334"/>
              <a:gd name="T10" fmla="*/ 0 60000 65536"/>
              <a:gd name="T11" fmla="*/ 0 60000 65536"/>
              <a:gd name="T12" fmla="*/ 0 60000 65536"/>
              <a:gd name="T13" fmla="*/ 0 60000 65536"/>
              <a:gd name="T14" fmla="*/ 0 60000 65536"/>
              <a:gd name="T15" fmla="*/ 0 w 544"/>
              <a:gd name="T16" fmla="*/ 0 h 334"/>
              <a:gd name="T17" fmla="*/ 544 w 544"/>
              <a:gd name="T18" fmla="*/ 334 h 334"/>
            </a:gdLst>
            <a:ahLst/>
            <a:cxnLst>
              <a:cxn ang="T10">
                <a:pos x="T0" y="T1"/>
              </a:cxn>
              <a:cxn ang="T11">
                <a:pos x="T2" y="T3"/>
              </a:cxn>
              <a:cxn ang="T12">
                <a:pos x="T4" y="T5"/>
              </a:cxn>
              <a:cxn ang="T13">
                <a:pos x="T6" y="T7"/>
              </a:cxn>
              <a:cxn ang="T14">
                <a:pos x="T8" y="T9"/>
              </a:cxn>
            </a:cxnLst>
            <a:rect l="T15" t="T16" r="T17" b="T18"/>
            <a:pathLst>
              <a:path w="544" h="334">
                <a:moveTo>
                  <a:pt x="0" y="175"/>
                </a:moveTo>
                <a:cubicBezTo>
                  <a:pt x="30" y="141"/>
                  <a:pt x="61" y="107"/>
                  <a:pt x="91" y="84"/>
                </a:cubicBezTo>
                <a:cubicBezTo>
                  <a:pt x="121" y="61"/>
                  <a:pt x="136" y="0"/>
                  <a:pt x="181" y="38"/>
                </a:cubicBezTo>
                <a:cubicBezTo>
                  <a:pt x="226" y="76"/>
                  <a:pt x="302" y="288"/>
                  <a:pt x="363" y="311"/>
                </a:cubicBezTo>
                <a:cubicBezTo>
                  <a:pt x="424" y="334"/>
                  <a:pt x="514" y="198"/>
                  <a:pt x="544" y="175"/>
                </a:cubicBezTo>
              </a:path>
            </a:pathLst>
          </a:custGeom>
          <a:noFill/>
          <a:ln w="38100" cmpd="sng">
            <a:solidFill>
              <a:schemeClr val="tx1"/>
            </a:solidFill>
            <a:round/>
            <a:headEnd/>
            <a:tailEnd/>
          </a:ln>
        </p:spPr>
        <p:txBody>
          <a:bodyPr/>
          <a:lstStyle/>
          <a:p>
            <a:endParaRPr lang="en-US"/>
          </a:p>
        </p:txBody>
      </p:sp>
      <p:sp>
        <p:nvSpPr>
          <p:cNvPr id="10268" name="Line 32"/>
          <p:cNvSpPr>
            <a:spLocks noChangeShapeType="1"/>
          </p:cNvSpPr>
          <p:nvPr/>
        </p:nvSpPr>
        <p:spPr bwMode="auto">
          <a:xfrm>
            <a:off x="827088" y="2420938"/>
            <a:ext cx="0" cy="2520950"/>
          </a:xfrm>
          <a:prstGeom prst="line">
            <a:avLst/>
          </a:prstGeom>
          <a:noFill/>
          <a:ln w="9525">
            <a:solidFill>
              <a:schemeClr val="tx1"/>
            </a:solidFill>
            <a:round/>
            <a:headEnd/>
            <a:tailEnd/>
          </a:ln>
        </p:spPr>
        <p:txBody>
          <a:bodyPr/>
          <a:lstStyle/>
          <a:p>
            <a:endParaRPr lang="en-US"/>
          </a:p>
        </p:txBody>
      </p:sp>
      <p:sp>
        <p:nvSpPr>
          <p:cNvPr id="10269" name="Line 33"/>
          <p:cNvSpPr>
            <a:spLocks noChangeShapeType="1"/>
          </p:cNvSpPr>
          <p:nvPr/>
        </p:nvSpPr>
        <p:spPr bwMode="auto">
          <a:xfrm>
            <a:off x="684213" y="3357563"/>
            <a:ext cx="7991475" cy="0"/>
          </a:xfrm>
          <a:prstGeom prst="line">
            <a:avLst/>
          </a:prstGeom>
          <a:noFill/>
          <a:ln w="9525">
            <a:solidFill>
              <a:schemeClr val="tx1"/>
            </a:solidFill>
            <a:round/>
            <a:headEnd/>
            <a:tailEnd/>
          </a:ln>
        </p:spPr>
        <p:txBody>
          <a:bodyPr/>
          <a:lstStyle/>
          <a:p>
            <a:endParaRPr lang="en-US"/>
          </a:p>
        </p:txBody>
      </p:sp>
      <p:sp>
        <p:nvSpPr>
          <p:cNvPr id="10270" name="Line 35"/>
          <p:cNvSpPr>
            <a:spLocks noChangeShapeType="1"/>
          </p:cNvSpPr>
          <p:nvPr/>
        </p:nvSpPr>
        <p:spPr bwMode="auto">
          <a:xfrm>
            <a:off x="1331913" y="2708275"/>
            <a:ext cx="0" cy="1944688"/>
          </a:xfrm>
          <a:prstGeom prst="line">
            <a:avLst/>
          </a:prstGeom>
          <a:noFill/>
          <a:ln w="9525">
            <a:solidFill>
              <a:schemeClr val="tx1"/>
            </a:solidFill>
            <a:round/>
            <a:headEnd/>
            <a:tailEnd/>
          </a:ln>
        </p:spPr>
        <p:txBody>
          <a:bodyPr/>
          <a:lstStyle/>
          <a:p>
            <a:endParaRPr lang="en-US"/>
          </a:p>
        </p:txBody>
      </p:sp>
      <p:sp>
        <p:nvSpPr>
          <p:cNvPr id="10271" name="Line 36"/>
          <p:cNvSpPr>
            <a:spLocks noChangeShapeType="1"/>
          </p:cNvSpPr>
          <p:nvPr/>
        </p:nvSpPr>
        <p:spPr bwMode="auto">
          <a:xfrm>
            <a:off x="1835150" y="2708275"/>
            <a:ext cx="0" cy="2016125"/>
          </a:xfrm>
          <a:prstGeom prst="line">
            <a:avLst/>
          </a:prstGeom>
          <a:noFill/>
          <a:ln w="9525">
            <a:solidFill>
              <a:schemeClr val="tx1"/>
            </a:solidFill>
            <a:round/>
            <a:headEnd/>
            <a:tailEnd/>
          </a:ln>
        </p:spPr>
        <p:txBody>
          <a:bodyPr/>
          <a:lstStyle/>
          <a:p>
            <a:endParaRPr lang="en-US"/>
          </a:p>
        </p:txBody>
      </p:sp>
      <p:sp>
        <p:nvSpPr>
          <p:cNvPr id="10272" name="Line 37"/>
          <p:cNvSpPr>
            <a:spLocks noChangeShapeType="1"/>
          </p:cNvSpPr>
          <p:nvPr/>
        </p:nvSpPr>
        <p:spPr bwMode="auto">
          <a:xfrm>
            <a:off x="2339975" y="2708275"/>
            <a:ext cx="0" cy="1296988"/>
          </a:xfrm>
          <a:prstGeom prst="line">
            <a:avLst/>
          </a:prstGeom>
          <a:noFill/>
          <a:ln w="9525">
            <a:solidFill>
              <a:schemeClr val="tx1"/>
            </a:solidFill>
            <a:round/>
            <a:headEnd/>
            <a:tailEnd/>
          </a:ln>
        </p:spPr>
        <p:txBody>
          <a:bodyPr/>
          <a:lstStyle/>
          <a:p>
            <a:endParaRPr lang="en-US"/>
          </a:p>
        </p:txBody>
      </p:sp>
      <p:sp>
        <p:nvSpPr>
          <p:cNvPr id="10273" name="Line 39"/>
          <p:cNvSpPr>
            <a:spLocks noChangeShapeType="1"/>
          </p:cNvSpPr>
          <p:nvPr/>
        </p:nvSpPr>
        <p:spPr bwMode="auto">
          <a:xfrm>
            <a:off x="2843213" y="2708275"/>
            <a:ext cx="0" cy="1296988"/>
          </a:xfrm>
          <a:prstGeom prst="line">
            <a:avLst/>
          </a:prstGeom>
          <a:noFill/>
          <a:ln w="9525">
            <a:solidFill>
              <a:schemeClr val="tx1"/>
            </a:solidFill>
            <a:round/>
            <a:headEnd/>
            <a:tailEnd/>
          </a:ln>
        </p:spPr>
        <p:txBody>
          <a:bodyPr/>
          <a:lstStyle/>
          <a:p>
            <a:endParaRPr lang="en-US"/>
          </a:p>
        </p:txBody>
      </p:sp>
      <p:sp>
        <p:nvSpPr>
          <p:cNvPr id="10274" name="Line 40"/>
          <p:cNvSpPr>
            <a:spLocks noChangeShapeType="1"/>
          </p:cNvSpPr>
          <p:nvPr/>
        </p:nvSpPr>
        <p:spPr bwMode="auto">
          <a:xfrm>
            <a:off x="7235825" y="2708275"/>
            <a:ext cx="0" cy="1296988"/>
          </a:xfrm>
          <a:prstGeom prst="line">
            <a:avLst/>
          </a:prstGeom>
          <a:noFill/>
          <a:ln w="9525">
            <a:solidFill>
              <a:schemeClr val="tx1"/>
            </a:solidFill>
            <a:round/>
            <a:headEnd/>
            <a:tailEnd/>
          </a:ln>
        </p:spPr>
        <p:txBody>
          <a:bodyPr/>
          <a:lstStyle/>
          <a:p>
            <a:endParaRPr lang="en-US"/>
          </a:p>
        </p:txBody>
      </p:sp>
      <p:sp>
        <p:nvSpPr>
          <p:cNvPr id="10275" name="Line 42"/>
          <p:cNvSpPr>
            <a:spLocks noChangeShapeType="1"/>
          </p:cNvSpPr>
          <p:nvPr/>
        </p:nvSpPr>
        <p:spPr bwMode="auto">
          <a:xfrm>
            <a:off x="7885113" y="2636838"/>
            <a:ext cx="0" cy="1296987"/>
          </a:xfrm>
          <a:prstGeom prst="line">
            <a:avLst/>
          </a:prstGeom>
          <a:noFill/>
          <a:ln w="9525">
            <a:solidFill>
              <a:schemeClr val="tx1"/>
            </a:solidFill>
            <a:round/>
            <a:headEnd/>
            <a:tailEnd/>
          </a:ln>
        </p:spPr>
        <p:txBody>
          <a:bodyPr/>
          <a:lstStyle/>
          <a:p>
            <a:endParaRPr lang="en-US"/>
          </a:p>
        </p:txBody>
      </p:sp>
      <p:sp>
        <p:nvSpPr>
          <p:cNvPr id="10276" name="Line 43"/>
          <p:cNvSpPr>
            <a:spLocks noChangeShapeType="1"/>
          </p:cNvSpPr>
          <p:nvPr/>
        </p:nvSpPr>
        <p:spPr bwMode="auto">
          <a:xfrm>
            <a:off x="3348038" y="2708275"/>
            <a:ext cx="0" cy="2017713"/>
          </a:xfrm>
          <a:prstGeom prst="line">
            <a:avLst/>
          </a:prstGeom>
          <a:noFill/>
          <a:ln w="9525">
            <a:solidFill>
              <a:schemeClr val="tx1"/>
            </a:solidFill>
            <a:round/>
            <a:headEnd/>
            <a:tailEnd/>
          </a:ln>
        </p:spPr>
        <p:txBody>
          <a:bodyPr/>
          <a:lstStyle/>
          <a:p>
            <a:endParaRPr lang="en-US"/>
          </a:p>
        </p:txBody>
      </p:sp>
      <p:sp>
        <p:nvSpPr>
          <p:cNvPr id="10277" name="Line 44"/>
          <p:cNvSpPr>
            <a:spLocks noChangeShapeType="1"/>
          </p:cNvSpPr>
          <p:nvPr/>
        </p:nvSpPr>
        <p:spPr bwMode="auto">
          <a:xfrm>
            <a:off x="3851275" y="2781300"/>
            <a:ext cx="0" cy="1295400"/>
          </a:xfrm>
          <a:prstGeom prst="line">
            <a:avLst/>
          </a:prstGeom>
          <a:noFill/>
          <a:ln w="9525">
            <a:solidFill>
              <a:schemeClr val="tx1"/>
            </a:solidFill>
            <a:round/>
            <a:headEnd/>
            <a:tailEnd/>
          </a:ln>
        </p:spPr>
        <p:txBody>
          <a:bodyPr/>
          <a:lstStyle/>
          <a:p>
            <a:endParaRPr lang="en-US"/>
          </a:p>
        </p:txBody>
      </p:sp>
      <p:sp>
        <p:nvSpPr>
          <p:cNvPr id="10278" name="Line 45"/>
          <p:cNvSpPr>
            <a:spLocks noChangeShapeType="1"/>
          </p:cNvSpPr>
          <p:nvPr/>
        </p:nvSpPr>
        <p:spPr bwMode="auto">
          <a:xfrm>
            <a:off x="4356100" y="2708275"/>
            <a:ext cx="0" cy="1944688"/>
          </a:xfrm>
          <a:prstGeom prst="line">
            <a:avLst/>
          </a:prstGeom>
          <a:noFill/>
          <a:ln w="9525">
            <a:solidFill>
              <a:schemeClr val="tx1"/>
            </a:solidFill>
            <a:round/>
            <a:headEnd/>
            <a:tailEnd/>
          </a:ln>
        </p:spPr>
        <p:txBody>
          <a:bodyPr/>
          <a:lstStyle/>
          <a:p>
            <a:endParaRPr lang="en-US"/>
          </a:p>
        </p:txBody>
      </p:sp>
      <p:sp>
        <p:nvSpPr>
          <p:cNvPr id="10279" name="Line 47"/>
          <p:cNvSpPr>
            <a:spLocks noChangeShapeType="1"/>
          </p:cNvSpPr>
          <p:nvPr/>
        </p:nvSpPr>
        <p:spPr bwMode="auto">
          <a:xfrm>
            <a:off x="4932363" y="2708275"/>
            <a:ext cx="0" cy="1296988"/>
          </a:xfrm>
          <a:prstGeom prst="line">
            <a:avLst/>
          </a:prstGeom>
          <a:noFill/>
          <a:ln w="9525">
            <a:solidFill>
              <a:schemeClr val="tx1"/>
            </a:solidFill>
            <a:round/>
            <a:headEnd/>
            <a:tailEnd/>
          </a:ln>
        </p:spPr>
        <p:txBody>
          <a:bodyPr/>
          <a:lstStyle/>
          <a:p>
            <a:endParaRPr lang="en-US"/>
          </a:p>
        </p:txBody>
      </p:sp>
      <p:sp>
        <p:nvSpPr>
          <p:cNvPr id="10280" name="Line 48"/>
          <p:cNvSpPr>
            <a:spLocks noChangeShapeType="1"/>
          </p:cNvSpPr>
          <p:nvPr/>
        </p:nvSpPr>
        <p:spPr bwMode="auto">
          <a:xfrm>
            <a:off x="5508625" y="2708275"/>
            <a:ext cx="0" cy="1944688"/>
          </a:xfrm>
          <a:prstGeom prst="line">
            <a:avLst/>
          </a:prstGeom>
          <a:noFill/>
          <a:ln w="9525">
            <a:solidFill>
              <a:schemeClr val="tx1"/>
            </a:solidFill>
            <a:round/>
            <a:headEnd/>
            <a:tailEnd/>
          </a:ln>
        </p:spPr>
        <p:txBody>
          <a:bodyPr/>
          <a:lstStyle/>
          <a:p>
            <a:endParaRPr lang="en-US"/>
          </a:p>
        </p:txBody>
      </p:sp>
      <p:sp>
        <p:nvSpPr>
          <p:cNvPr id="10281" name="Line 49"/>
          <p:cNvSpPr>
            <a:spLocks noChangeShapeType="1"/>
          </p:cNvSpPr>
          <p:nvPr/>
        </p:nvSpPr>
        <p:spPr bwMode="auto">
          <a:xfrm>
            <a:off x="6084888" y="2708275"/>
            <a:ext cx="0" cy="1296988"/>
          </a:xfrm>
          <a:prstGeom prst="line">
            <a:avLst/>
          </a:prstGeom>
          <a:noFill/>
          <a:ln w="9525">
            <a:solidFill>
              <a:schemeClr val="tx1"/>
            </a:solidFill>
            <a:round/>
            <a:headEnd/>
            <a:tailEnd/>
          </a:ln>
        </p:spPr>
        <p:txBody>
          <a:bodyPr/>
          <a:lstStyle/>
          <a:p>
            <a:endParaRPr lang="en-US"/>
          </a:p>
        </p:txBody>
      </p:sp>
      <p:sp>
        <p:nvSpPr>
          <p:cNvPr id="10282" name="Line 50"/>
          <p:cNvSpPr>
            <a:spLocks noChangeShapeType="1"/>
          </p:cNvSpPr>
          <p:nvPr/>
        </p:nvSpPr>
        <p:spPr bwMode="auto">
          <a:xfrm>
            <a:off x="6659563" y="2708275"/>
            <a:ext cx="0" cy="1296988"/>
          </a:xfrm>
          <a:prstGeom prst="line">
            <a:avLst/>
          </a:prstGeom>
          <a:noFill/>
          <a:ln w="9525">
            <a:solidFill>
              <a:schemeClr val="tx1"/>
            </a:solidFill>
            <a:round/>
            <a:headEnd/>
            <a:tailEnd/>
          </a:ln>
        </p:spPr>
        <p:txBody>
          <a:bodyPr/>
          <a:lstStyle/>
          <a:p>
            <a:endParaRPr lang="en-US"/>
          </a:p>
        </p:txBody>
      </p:sp>
      <p:sp>
        <p:nvSpPr>
          <p:cNvPr id="10283" name="Line 51"/>
          <p:cNvSpPr>
            <a:spLocks noChangeShapeType="1"/>
          </p:cNvSpPr>
          <p:nvPr/>
        </p:nvSpPr>
        <p:spPr bwMode="auto">
          <a:xfrm>
            <a:off x="827088" y="2924175"/>
            <a:ext cx="504825" cy="0"/>
          </a:xfrm>
          <a:prstGeom prst="line">
            <a:avLst/>
          </a:prstGeom>
          <a:noFill/>
          <a:ln w="9525">
            <a:solidFill>
              <a:schemeClr val="tx1"/>
            </a:solidFill>
            <a:round/>
            <a:headEnd/>
            <a:tailEnd/>
          </a:ln>
        </p:spPr>
        <p:txBody>
          <a:bodyPr/>
          <a:lstStyle/>
          <a:p>
            <a:endParaRPr lang="en-US"/>
          </a:p>
        </p:txBody>
      </p:sp>
      <p:sp>
        <p:nvSpPr>
          <p:cNvPr id="10284" name="Line 52"/>
          <p:cNvSpPr>
            <a:spLocks noChangeShapeType="1"/>
          </p:cNvSpPr>
          <p:nvPr/>
        </p:nvSpPr>
        <p:spPr bwMode="auto">
          <a:xfrm>
            <a:off x="1331913" y="2924175"/>
            <a:ext cx="0" cy="433388"/>
          </a:xfrm>
          <a:prstGeom prst="line">
            <a:avLst/>
          </a:prstGeom>
          <a:noFill/>
          <a:ln w="9525">
            <a:solidFill>
              <a:schemeClr val="tx1"/>
            </a:solidFill>
            <a:round/>
            <a:headEnd/>
            <a:tailEnd/>
          </a:ln>
        </p:spPr>
        <p:txBody>
          <a:bodyPr/>
          <a:lstStyle/>
          <a:p>
            <a:endParaRPr lang="en-US"/>
          </a:p>
        </p:txBody>
      </p:sp>
      <p:sp>
        <p:nvSpPr>
          <p:cNvPr id="10285" name="Line 53"/>
          <p:cNvSpPr>
            <a:spLocks noChangeShapeType="1"/>
          </p:cNvSpPr>
          <p:nvPr/>
        </p:nvSpPr>
        <p:spPr bwMode="auto">
          <a:xfrm>
            <a:off x="1331913" y="3357563"/>
            <a:ext cx="503237" cy="0"/>
          </a:xfrm>
          <a:prstGeom prst="line">
            <a:avLst/>
          </a:prstGeom>
          <a:noFill/>
          <a:ln w="9525">
            <a:solidFill>
              <a:schemeClr val="tx1"/>
            </a:solidFill>
            <a:round/>
            <a:headEnd/>
            <a:tailEnd/>
          </a:ln>
        </p:spPr>
        <p:txBody>
          <a:bodyPr/>
          <a:lstStyle/>
          <a:p>
            <a:endParaRPr lang="en-US"/>
          </a:p>
        </p:txBody>
      </p:sp>
      <p:sp>
        <p:nvSpPr>
          <p:cNvPr id="10286" name="Line 54"/>
          <p:cNvSpPr>
            <a:spLocks noChangeShapeType="1"/>
          </p:cNvSpPr>
          <p:nvPr/>
        </p:nvSpPr>
        <p:spPr bwMode="auto">
          <a:xfrm flipV="1">
            <a:off x="1835150" y="2924175"/>
            <a:ext cx="0" cy="433388"/>
          </a:xfrm>
          <a:prstGeom prst="line">
            <a:avLst/>
          </a:prstGeom>
          <a:noFill/>
          <a:ln w="38100">
            <a:solidFill>
              <a:schemeClr val="tx1"/>
            </a:solidFill>
            <a:round/>
            <a:headEnd/>
            <a:tailEnd/>
          </a:ln>
        </p:spPr>
        <p:txBody>
          <a:bodyPr/>
          <a:lstStyle/>
          <a:p>
            <a:endParaRPr lang="en-US"/>
          </a:p>
        </p:txBody>
      </p:sp>
      <p:sp>
        <p:nvSpPr>
          <p:cNvPr id="10287" name="Line 55"/>
          <p:cNvSpPr>
            <a:spLocks noChangeShapeType="1"/>
          </p:cNvSpPr>
          <p:nvPr/>
        </p:nvSpPr>
        <p:spPr bwMode="auto">
          <a:xfrm>
            <a:off x="1835150" y="2924175"/>
            <a:ext cx="504825" cy="0"/>
          </a:xfrm>
          <a:prstGeom prst="line">
            <a:avLst/>
          </a:prstGeom>
          <a:noFill/>
          <a:ln w="38100">
            <a:solidFill>
              <a:schemeClr val="tx1"/>
            </a:solidFill>
            <a:round/>
            <a:headEnd/>
            <a:tailEnd/>
          </a:ln>
        </p:spPr>
        <p:txBody>
          <a:bodyPr/>
          <a:lstStyle/>
          <a:p>
            <a:endParaRPr lang="en-US"/>
          </a:p>
        </p:txBody>
      </p:sp>
      <p:sp>
        <p:nvSpPr>
          <p:cNvPr id="10288" name="Line 56"/>
          <p:cNvSpPr>
            <a:spLocks noChangeShapeType="1"/>
          </p:cNvSpPr>
          <p:nvPr/>
        </p:nvSpPr>
        <p:spPr bwMode="auto">
          <a:xfrm>
            <a:off x="2339975" y="2924175"/>
            <a:ext cx="0" cy="433388"/>
          </a:xfrm>
          <a:prstGeom prst="line">
            <a:avLst/>
          </a:prstGeom>
          <a:noFill/>
          <a:ln w="38100">
            <a:solidFill>
              <a:schemeClr val="tx1"/>
            </a:solidFill>
            <a:round/>
            <a:headEnd/>
            <a:tailEnd/>
          </a:ln>
        </p:spPr>
        <p:txBody>
          <a:bodyPr/>
          <a:lstStyle/>
          <a:p>
            <a:endParaRPr lang="en-US"/>
          </a:p>
        </p:txBody>
      </p:sp>
      <p:sp>
        <p:nvSpPr>
          <p:cNvPr id="10289" name="Line 57"/>
          <p:cNvSpPr>
            <a:spLocks noChangeShapeType="1"/>
          </p:cNvSpPr>
          <p:nvPr/>
        </p:nvSpPr>
        <p:spPr bwMode="auto">
          <a:xfrm>
            <a:off x="2339975" y="3357563"/>
            <a:ext cx="503238" cy="0"/>
          </a:xfrm>
          <a:prstGeom prst="line">
            <a:avLst/>
          </a:prstGeom>
          <a:noFill/>
          <a:ln w="38100">
            <a:solidFill>
              <a:schemeClr val="tx1"/>
            </a:solidFill>
            <a:round/>
            <a:headEnd/>
            <a:tailEnd/>
          </a:ln>
        </p:spPr>
        <p:txBody>
          <a:bodyPr/>
          <a:lstStyle/>
          <a:p>
            <a:endParaRPr lang="en-US"/>
          </a:p>
        </p:txBody>
      </p:sp>
      <p:sp>
        <p:nvSpPr>
          <p:cNvPr id="10290" name="Line 58"/>
          <p:cNvSpPr>
            <a:spLocks noChangeShapeType="1"/>
          </p:cNvSpPr>
          <p:nvPr/>
        </p:nvSpPr>
        <p:spPr bwMode="auto">
          <a:xfrm flipV="1">
            <a:off x="2843213" y="2924175"/>
            <a:ext cx="0" cy="433388"/>
          </a:xfrm>
          <a:prstGeom prst="line">
            <a:avLst/>
          </a:prstGeom>
          <a:noFill/>
          <a:ln w="38100">
            <a:solidFill>
              <a:schemeClr val="tx1"/>
            </a:solidFill>
            <a:round/>
            <a:headEnd/>
            <a:tailEnd/>
          </a:ln>
        </p:spPr>
        <p:txBody>
          <a:bodyPr/>
          <a:lstStyle/>
          <a:p>
            <a:endParaRPr lang="en-US"/>
          </a:p>
        </p:txBody>
      </p:sp>
      <p:sp>
        <p:nvSpPr>
          <p:cNvPr id="10291" name="Line 59"/>
          <p:cNvSpPr>
            <a:spLocks noChangeShapeType="1"/>
          </p:cNvSpPr>
          <p:nvPr/>
        </p:nvSpPr>
        <p:spPr bwMode="auto">
          <a:xfrm>
            <a:off x="2843213" y="2924175"/>
            <a:ext cx="504825" cy="0"/>
          </a:xfrm>
          <a:prstGeom prst="line">
            <a:avLst/>
          </a:prstGeom>
          <a:noFill/>
          <a:ln w="38100">
            <a:solidFill>
              <a:schemeClr val="tx1"/>
            </a:solidFill>
            <a:round/>
            <a:headEnd/>
            <a:tailEnd/>
          </a:ln>
        </p:spPr>
        <p:txBody>
          <a:bodyPr/>
          <a:lstStyle/>
          <a:p>
            <a:endParaRPr lang="en-US"/>
          </a:p>
        </p:txBody>
      </p:sp>
      <p:sp>
        <p:nvSpPr>
          <p:cNvPr id="10292" name="Line 60"/>
          <p:cNvSpPr>
            <a:spLocks noChangeShapeType="1"/>
          </p:cNvSpPr>
          <p:nvPr/>
        </p:nvSpPr>
        <p:spPr bwMode="auto">
          <a:xfrm>
            <a:off x="3348038" y="2924175"/>
            <a:ext cx="0" cy="433388"/>
          </a:xfrm>
          <a:prstGeom prst="line">
            <a:avLst/>
          </a:prstGeom>
          <a:noFill/>
          <a:ln w="38100">
            <a:solidFill>
              <a:schemeClr val="tx1"/>
            </a:solidFill>
            <a:round/>
            <a:headEnd/>
            <a:tailEnd/>
          </a:ln>
        </p:spPr>
        <p:txBody>
          <a:bodyPr/>
          <a:lstStyle/>
          <a:p>
            <a:endParaRPr lang="en-US"/>
          </a:p>
        </p:txBody>
      </p:sp>
      <p:sp>
        <p:nvSpPr>
          <p:cNvPr id="10293" name="Line 61"/>
          <p:cNvSpPr>
            <a:spLocks noChangeShapeType="1"/>
          </p:cNvSpPr>
          <p:nvPr/>
        </p:nvSpPr>
        <p:spPr bwMode="auto">
          <a:xfrm>
            <a:off x="3348038" y="3357563"/>
            <a:ext cx="1008062" cy="0"/>
          </a:xfrm>
          <a:prstGeom prst="line">
            <a:avLst/>
          </a:prstGeom>
          <a:noFill/>
          <a:ln w="38100">
            <a:solidFill>
              <a:schemeClr val="tx1"/>
            </a:solidFill>
            <a:round/>
            <a:headEnd/>
            <a:tailEnd/>
          </a:ln>
        </p:spPr>
        <p:txBody>
          <a:bodyPr/>
          <a:lstStyle/>
          <a:p>
            <a:endParaRPr lang="en-US"/>
          </a:p>
        </p:txBody>
      </p:sp>
      <p:sp>
        <p:nvSpPr>
          <p:cNvPr id="10294" name="Line 62"/>
          <p:cNvSpPr>
            <a:spLocks noChangeShapeType="1"/>
          </p:cNvSpPr>
          <p:nvPr/>
        </p:nvSpPr>
        <p:spPr bwMode="auto">
          <a:xfrm flipV="1">
            <a:off x="4356100" y="2924175"/>
            <a:ext cx="0" cy="433388"/>
          </a:xfrm>
          <a:prstGeom prst="line">
            <a:avLst/>
          </a:prstGeom>
          <a:noFill/>
          <a:ln w="38100">
            <a:solidFill>
              <a:schemeClr val="tx1"/>
            </a:solidFill>
            <a:round/>
            <a:headEnd/>
            <a:tailEnd/>
          </a:ln>
        </p:spPr>
        <p:txBody>
          <a:bodyPr/>
          <a:lstStyle/>
          <a:p>
            <a:endParaRPr lang="en-US"/>
          </a:p>
        </p:txBody>
      </p:sp>
      <p:sp>
        <p:nvSpPr>
          <p:cNvPr id="10295" name="Line 63"/>
          <p:cNvSpPr>
            <a:spLocks noChangeShapeType="1"/>
          </p:cNvSpPr>
          <p:nvPr/>
        </p:nvSpPr>
        <p:spPr bwMode="auto">
          <a:xfrm>
            <a:off x="4356100" y="2924175"/>
            <a:ext cx="1152525" cy="0"/>
          </a:xfrm>
          <a:prstGeom prst="line">
            <a:avLst/>
          </a:prstGeom>
          <a:noFill/>
          <a:ln w="38100">
            <a:solidFill>
              <a:schemeClr val="tx1"/>
            </a:solidFill>
            <a:round/>
            <a:headEnd/>
            <a:tailEnd/>
          </a:ln>
        </p:spPr>
        <p:txBody>
          <a:bodyPr/>
          <a:lstStyle/>
          <a:p>
            <a:endParaRPr lang="en-US"/>
          </a:p>
        </p:txBody>
      </p:sp>
      <p:sp>
        <p:nvSpPr>
          <p:cNvPr id="10296" name="Line 64"/>
          <p:cNvSpPr>
            <a:spLocks noChangeShapeType="1"/>
          </p:cNvSpPr>
          <p:nvPr/>
        </p:nvSpPr>
        <p:spPr bwMode="auto">
          <a:xfrm>
            <a:off x="5508625" y="2924175"/>
            <a:ext cx="0" cy="433388"/>
          </a:xfrm>
          <a:prstGeom prst="line">
            <a:avLst/>
          </a:prstGeom>
          <a:noFill/>
          <a:ln w="38100">
            <a:solidFill>
              <a:schemeClr val="tx1"/>
            </a:solidFill>
            <a:round/>
            <a:headEnd/>
            <a:tailEnd/>
          </a:ln>
        </p:spPr>
        <p:txBody>
          <a:bodyPr/>
          <a:lstStyle/>
          <a:p>
            <a:endParaRPr lang="en-US"/>
          </a:p>
        </p:txBody>
      </p:sp>
      <p:sp>
        <p:nvSpPr>
          <p:cNvPr id="10297" name="Line 65"/>
          <p:cNvSpPr>
            <a:spLocks noChangeShapeType="1"/>
          </p:cNvSpPr>
          <p:nvPr/>
        </p:nvSpPr>
        <p:spPr bwMode="auto">
          <a:xfrm>
            <a:off x="5508625" y="3357563"/>
            <a:ext cx="1727200" cy="0"/>
          </a:xfrm>
          <a:prstGeom prst="line">
            <a:avLst/>
          </a:prstGeom>
          <a:noFill/>
          <a:ln w="38100">
            <a:solidFill>
              <a:schemeClr val="tx1"/>
            </a:solidFill>
            <a:round/>
            <a:headEnd/>
            <a:tailEnd/>
          </a:ln>
        </p:spPr>
        <p:txBody>
          <a:bodyPr/>
          <a:lstStyle/>
          <a:p>
            <a:endParaRPr lang="en-US"/>
          </a:p>
        </p:txBody>
      </p:sp>
      <p:sp>
        <p:nvSpPr>
          <p:cNvPr id="10298" name="Line 66"/>
          <p:cNvSpPr>
            <a:spLocks noChangeShapeType="1"/>
          </p:cNvSpPr>
          <p:nvPr/>
        </p:nvSpPr>
        <p:spPr bwMode="auto">
          <a:xfrm flipV="1">
            <a:off x="7235825" y="2924175"/>
            <a:ext cx="0" cy="433388"/>
          </a:xfrm>
          <a:prstGeom prst="line">
            <a:avLst/>
          </a:prstGeom>
          <a:noFill/>
          <a:ln w="38100">
            <a:solidFill>
              <a:schemeClr val="tx1"/>
            </a:solidFill>
            <a:round/>
            <a:headEnd/>
            <a:tailEnd/>
          </a:ln>
        </p:spPr>
        <p:txBody>
          <a:bodyPr/>
          <a:lstStyle/>
          <a:p>
            <a:endParaRPr lang="en-US"/>
          </a:p>
        </p:txBody>
      </p:sp>
      <p:sp>
        <p:nvSpPr>
          <p:cNvPr id="10299" name="Line 67"/>
          <p:cNvSpPr>
            <a:spLocks noChangeShapeType="1"/>
          </p:cNvSpPr>
          <p:nvPr/>
        </p:nvSpPr>
        <p:spPr bwMode="auto">
          <a:xfrm>
            <a:off x="7235825" y="2924175"/>
            <a:ext cx="649288" cy="0"/>
          </a:xfrm>
          <a:prstGeom prst="line">
            <a:avLst/>
          </a:prstGeom>
          <a:noFill/>
          <a:ln w="38100">
            <a:solidFill>
              <a:schemeClr val="tx1"/>
            </a:solidFill>
            <a:round/>
            <a:headEnd/>
            <a:tailEnd/>
          </a:ln>
        </p:spPr>
        <p:txBody>
          <a:bodyPr/>
          <a:lstStyle/>
          <a:p>
            <a:endParaRPr lang="en-US"/>
          </a:p>
        </p:txBody>
      </p:sp>
      <p:sp>
        <p:nvSpPr>
          <p:cNvPr id="10300" name="Line 68"/>
          <p:cNvSpPr>
            <a:spLocks noChangeShapeType="1"/>
          </p:cNvSpPr>
          <p:nvPr/>
        </p:nvSpPr>
        <p:spPr bwMode="auto">
          <a:xfrm>
            <a:off x="7885113" y="2924175"/>
            <a:ext cx="0" cy="433388"/>
          </a:xfrm>
          <a:prstGeom prst="line">
            <a:avLst/>
          </a:prstGeom>
          <a:noFill/>
          <a:ln w="38100">
            <a:solidFill>
              <a:schemeClr val="tx1"/>
            </a:solidFill>
            <a:round/>
            <a:headEnd/>
            <a:tailEnd/>
          </a:ln>
        </p:spPr>
        <p:txBody>
          <a:bodyPr/>
          <a:lstStyle/>
          <a:p>
            <a:endParaRPr lang="en-US"/>
          </a:p>
        </p:txBody>
      </p:sp>
      <p:sp>
        <p:nvSpPr>
          <p:cNvPr id="10301" name="Line 69"/>
          <p:cNvSpPr>
            <a:spLocks noChangeShapeType="1"/>
          </p:cNvSpPr>
          <p:nvPr/>
        </p:nvSpPr>
        <p:spPr bwMode="auto">
          <a:xfrm>
            <a:off x="7885113" y="3357563"/>
            <a:ext cx="503237" cy="0"/>
          </a:xfrm>
          <a:prstGeom prst="line">
            <a:avLst/>
          </a:prstGeom>
          <a:noFill/>
          <a:ln w="38100">
            <a:solidFill>
              <a:schemeClr val="tx1"/>
            </a:solidFill>
            <a:round/>
            <a:headEnd/>
            <a:tailEnd/>
          </a:ln>
        </p:spPr>
        <p:txBody>
          <a:bodyPr/>
          <a:lstStyle/>
          <a:p>
            <a:endParaRPr lang="en-US"/>
          </a:p>
        </p:txBody>
      </p:sp>
      <p:sp>
        <p:nvSpPr>
          <p:cNvPr id="10302" name="Line 70"/>
          <p:cNvSpPr>
            <a:spLocks noChangeShapeType="1"/>
          </p:cNvSpPr>
          <p:nvPr/>
        </p:nvSpPr>
        <p:spPr bwMode="auto">
          <a:xfrm>
            <a:off x="827088" y="2924175"/>
            <a:ext cx="504825" cy="0"/>
          </a:xfrm>
          <a:prstGeom prst="line">
            <a:avLst/>
          </a:prstGeom>
          <a:noFill/>
          <a:ln w="38100">
            <a:solidFill>
              <a:schemeClr val="tx1"/>
            </a:solidFill>
            <a:round/>
            <a:headEnd/>
            <a:tailEnd/>
          </a:ln>
        </p:spPr>
        <p:txBody>
          <a:bodyPr/>
          <a:lstStyle/>
          <a:p>
            <a:endParaRPr lang="en-US"/>
          </a:p>
        </p:txBody>
      </p:sp>
      <p:sp>
        <p:nvSpPr>
          <p:cNvPr id="10303" name="Line 71"/>
          <p:cNvSpPr>
            <a:spLocks noChangeShapeType="1"/>
          </p:cNvSpPr>
          <p:nvPr/>
        </p:nvSpPr>
        <p:spPr bwMode="auto">
          <a:xfrm>
            <a:off x="1331913" y="2924175"/>
            <a:ext cx="0" cy="433388"/>
          </a:xfrm>
          <a:prstGeom prst="line">
            <a:avLst/>
          </a:prstGeom>
          <a:noFill/>
          <a:ln w="38100">
            <a:solidFill>
              <a:schemeClr val="tx1"/>
            </a:solidFill>
            <a:round/>
            <a:headEnd/>
            <a:tailEnd/>
          </a:ln>
        </p:spPr>
        <p:txBody>
          <a:bodyPr/>
          <a:lstStyle/>
          <a:p>
            <a:endParaRPr lang="en-US"/>
          </a:p>
        </p:txBody>
      </p:sp>
      <p:sp>
        <p:nvSpPr>
          <p:cNvPr id="10304" name="Line 72"/>
          <p:cNvSpPr>
            <a:spLocks noChangeShapeType="1"/>
          </p:cNvSpPr>
          <p:nvPr/>
        </p:nvSpPr>
        <p:spPr bwMode="auto">
          <a:xfrm>
            <a:off x="1331913" y="3357563"/>
            <a:ext cx="503237" cy="0"/>
          </a:xfrm>
          <a:prstGeom prst="line">
            <a:avLst/>
          </a:prstGeom>
          <a:noFill/>
          <a:ln w="38100">
            <a:solidFill>
              <a:schemeClr val="tx1"/>
            </a:solidFill>
            <a:round/>
            <a:headEnd/>
            <a:tailEnd/>
          </a:ln>
        </p:spPr>
        <p:txBody>
          <a:bodyPr/>
          <a:lstStyle/>
          <a:p>
            <a:endParaRPr lang="en-US"/>
          </a:p>
        </p:txBody>
      </p:sp>
      <p:sp>
        <p:nvSpPr>
          <p:cNvPr id="10305" name="Line 73"/>
          <p:cNvSpPr>
            <a:spLocks noChangeShapeType="1"/>
          </p:cNvSpPr>
          <p:nvPr/>
        </p:nvSpPr>
        <p:spPr bwMode="auto">
          <a:xfrm>
            <a:off x="827088" y="3933825"/>
            <a:ext cx="1008062" cy="0"/>
          </a:xfrm>
          <a:prstGeom prst="line">
            <a:avLst/>
          </a:prstGeom>
          <a:noFill/>
          <a:ln w="38100">
            <a:solidFill>
              <a:schemeClr val="tx1"/>
            </a:solidFill>
            <a:round/>
            <a:headEnd type="triangle" w="med" len="med"/>
            <a:tailEnd type="triangle" w="med" len="med"/>
          </a:ln>
        </p:spPr>
        <p:txBody>
          <a:bodyPr/>
          <a:lstStyle/>
          <a:p>
            <a:endParaRPr lang="en-US"/>
          </a:p>
        </p:txBody>
      </p:sp>
      <p:sp>
        <p:nvSpPr>
          <p:cNvPr id="10306" name="Line 74"/>
          <p:cNvSpPr>
            <a:spLocks noChangeShapeType="1"/>
          </p:cNvSpPr>
          <p:nvPr/>
        </p:nvSpPr>
        <p:spPr bwMode="auto">
          <a:xfrm>
            <a:off x="3348038" y="3789363"/>
            <a:ext cx="2160587" cy="0"/>
          </a:xfrm>
          <a:prstGeom prst="line">
            <a:avLst/>
          </a:prstGeom>
          <a:noFill/>
          <a:ln w="38100">
            <a:solidFill>
              <a:schemeClr val="tx1"/>
            </a:solidFill>
            <a:round/>
            <a:headEnd type="triangle" w="med" len="med"/>
            <a:tailEnd type="triangle" w="med" len="med"/>
          </a:ln>
        </p:spPr>
        <p:txBody>
          <a:bodyPr/>
          <a:lstStyle/>
          <a:p>
            <a:endParaRPr lang="en-US"/>
          </a:p>
        </p:txBody>
      </p:sp>
      <p:sp>
        <p:nvSpPr>
          <p:cNvPr id="10307" name="Text Box 75"/>
          <p:cNvSpPr txBox="1">
            <a:spLocks noChangeArrowheads="1"/>
          </p:cNvSpPr>
          <p:nvPr/>
        </p:nvSpPr>
        <p:spPr bwMode="auto">
          <a:xfrm>
            <a:off x="900113" y="2997200"/>
            <a:ext cx="28733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08" name="Text Box 76"/>
          <p:cNvSpPr txBox="1">
            <a:spLocks noChangeArrowheads="1"/>
          </p:cNvSpPr>
          <p:nvPr/>
        </p:nvSpPr>
        <p:spPr bwMode="auto">
          <a:xfrm>
            <a:off x="1403350"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09" name="Text Box 77"/>
          <p:cNvSpPr txBox="1">
            <a:spLocks noChangeArrowheads="1"/>
          </p:cNvSpPr>
          <p:nvPr/>
        </p:nvSpPr>
        <p:spPr bwMode="auto">
          <a:xfrm>
            <a:off x="1908175" y="2997200"/>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10" name="Text Box 79"/>
          <p:cNvSpPr txBox="1">
            <a:spLocks noChangeArrowheads="1"/>
          </p:cNvSpPr>
          <p:nvPr/>
        </p:nvSpPr>
        <p:spPr bwMode="auto">
          <a:xfrm>
            <a:off x="2484438" y="2924175"/>
            <a:ext cx="28733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1" name="Text Box 80"/>
          <p:cNvSpPr txBox="1">
            <a:spLocks noChangeArrowheads="1"/>
          </p:cNvSpPr>
          <p:nvPr/>
        </p:nvSpPr>
        <p:spPr bwMode="auto">
          <a:xfrm>
            <a:off x="2987675"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12" name="Text Box 81"/>
          <p:cNvSpPr txBox="1">
            <a:spLocks noChangeArrowheads="1"/>
          </p:cNvSpPr>
          <p:nvPr/>
        </p:nvSpPr>
        <p:spPr bwMode="auto">
          <a:xfrm>
            <a:off x="3419475"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3" name="Text Box 82"/>
          <p:cNvSpPr txBox="1">
            <a:spLocks noChangeArrowheads="1"/>
          </p:cNvSpPr>
          <p:nvPr/>
        </p:nvSpPr>
        <p:spPr bwMode="auto">
          <a:xfrm>
            <a:off x="3924300"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4" name="Text Box 83"/>
          <p:cNvSpPr txBox="1">
            <a:spLocks noChangeArrowheads="1"/>
          </p:cNvSpPr>
          <p:nvPr/>
        </p:nvSpPr>
        <p:spPr bwMode="auto">
          <a:xfrm>
            <a:off x="4427538" y="2997200"/>
            <a:ext cx="28733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15" name="Text Box 84"/>
          <p:cNvSpPr txBox="1">
            <a:spLocks noChangeArrowheads="1"/>
          </p:cNvSpPr>
          <p:nvPr/>
        </p:nvSpPr>
        <p:spPr bwMode="auto">
          <a:xfrm>
            <a:off x="5003800" y="2997200"/>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16" name="Text Box 85"/>
          <p:cNvSpPr txBox="1">
            <a:spLocks noChangeArrowheads="1"/>
          </p:cNvSpPr>
          <p:nvPr/>
        </p:nvSpPr>
        <p:spPr bwMode="auto">
          <a:xfrm>
            <a:off x="5651500"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7" name="Text Box 86"/>
          <p:cNvSpPr txBox="1">
            <a:spLocks noChangeArrowheads="1"/>
          </p:cNvSpPr>
          <p:nvPr/>
        </p:nvSpPr>
        <p:spPr bwMode="auto">
          <a:xfrm>
            <a:off x="6227763" y="2924175"/>
            <a:ext cx="28733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8" name="Text Box 87"/>
          <p:cNvSpPr txBox="1">
            <a:spLocks noChangeArrowheads="1"/>
          </p:cNvSpPr>
          <p:nvPr/>
        </p:nvSpPr>
        <p:spPr bwMode="auto">
          <a:xfrm>
            <a:off x="6804025" y="2924175"/>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19" name="Text Box 88"/>
          <p:cNvSpPr txBox="1">
            <a:spLocks noChangeArrowheads="1"/>
          </p:cNvSpPr>
          <p:nvPr/>
        </p:nvSpPr>
        <p:spPr bwMode="auto">
          <a:xfrm>
            <a:off x="7451725" y="2997200"/>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0320" name="Text Box 89"/>
          <p:cNvSpPr txBox="1">
            <a:spLocks noChangeArrowheads="1"/>
          </p:cNvSpPr>
          <p:nvPr/>
        </p:nvSpPr>
        <p:spPr bwMode="auto">
          <a:xfrm>
            <a:off x="7956550" y="2997200"/>
            <a:ext cx="2873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0321" name="Text Box 90"/>
          <p:cNvSpPr txBox="1">
            <a:spLocks noChangeArrowheads="1"/>
          </p:cNvSpPr>
          <p:nvPr/>
        </p:nvSpPr>
        <p:spPr bwMode="auto">
          <a:xfrm>
            <a:off x="827088" y="3500438"/>
            <a:ext cx="504825"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T1</a:t>
            </a:r>
          </a:p>
        </p:txBody>
      </p:sp>
      <p:sp>
        <p:nvSpPr>
          <p:cNvPr id="10322" name="Text Box 91"/>
          <p:cNvSpPr txBox="1">
            <a:spLocks noChangeArrowheads="1"/>
          </p:cNvSpPr>
          <p:nvPr/>
        </p:nvSpPr>
        <p:spPr bwMode="auto">
          <a:xfrm>
            <a:off x="3708400" y="3429000"/>
            <a:ext cx="7207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2T1</a:t>
            </a:r>
          </a:p>
        </p:txBody>
      </p:sp>
      <p:sp>
        <p:nvSpPr>
          <p:cNvPr id="10323" name="Line 92"/>
          <p:cNvSpPr>
            <a:spLocks noChangeShapeType="1"/>
          </p:cNvSpPr>
          <p:nvPr/>
        </p:nvSpPr>
        <p:spPr bwMode="auto">
          <a:xfrm>
            <a:off x="827088" y="4437063"/>
            <a:ext cx="1008062" cy="0"/>
          </a:xfrm>
          <a:prstGeom prst="line">
            <a:avLst/>
          </a:prstGeom>
          <a:noFill/>
          <a:ln w="9525">
            <a:solidFill>
              <a:schemeClr val="tx1"/>
            </a:solidFill>
            <a:round/>
            <a:headEnd/>
            <a:tailEnd/>
          </a:ln>
        </p:spPr>
        <p:txBody>
          <a:bodyPr/>
          <a:lstStyle/>
          <a:p>
            <a:endParaRPr lang="en-US"/>
          </a:p>
        </p:txBody>
      </p:sp>
      <p:sp>
        <p:nvSpPr>
          <p:cNvPr id="10324" name="Freeform 93"/>
          <p:cNvSpPr>
            <a:spLocks/>
          </p:cNvSpPr>
          <p:nvPr/>
        </p:nvSpPr>
        <p:spPr bwMode="auto">
          <a:xfrm>
            <a:off x="827088" y="4149725"/>
            <a:ext cx="936625" cy="530225"/>
          </a:xfrm>
          <a:custGeom>
            <a:avLst/>
            <a:gdLst>
              <a:gd name="T0" fmla="*/ 0 w 544"/>
              <a:gd name="T1" fmla="*/ 175 h 334"/>
              <a:gd name="T2" fmla="*/ 91 w 544"/>
              <a:gd name="T3" fmla="*/ 84 h 334"/>
              <a:gd name="T4" fmla="*/ 181 w 544"/>
              <a:gd name="T5" fmla="*/ 38 h 334"/>
              <a:gd name="T6" fmla="*/ 363 w 544"/>
              <a:gd name="T7" fmla="*/ 311 h 334"/>
              <a:gd name="T8" fmla="*/ 544 w 544"/>
              <a:gd name="T9" fmla="*/ 175 h 334"/>
              <a:gd name="T10" fmla="*/ 0 60000 65536"/>
              <a:gd name="T11" fmla="*/ 0 60000 65536"/>
              <a:gd name="T12" fmla="*/ 0 60000 65536"/>
              <a:gd name="T13" fmla="*/ 0 60000 65536"/>
              <a:gd name="T14" fmla="*/ 0 60000 65536"/>
              <a:gd name="T15" fmla="*/ 0 w 544"/>
              <a:gd name="T16" fmla="*/ 0 h 334"/>
              <a:gd name="T17" fmla="*/ 544 w 544"/>
              <a:gd name="T18" fmla="*/ 334 h 334"/>
            </a:gdLst>
            <a:ahLst/>
            <a:cxnLst>
              <a:cxn ang="T10">
                <a:pos x="T0" y="T1"/>
              </a:cxn>
              <a:cxn ang="T11">
                <a:pos x="T2" y="T3"/>
              </a:cxn>
              <a:cxn ang="T12">
                <a:pos x="T4" y="T5"/>
              </a:cxn>
              <a:cxn ang="T13">
                <a:pos x="T6" y="T7"/>
              </a:cxn>
              <a:cxn ang="T14">
                <a:pos x="T8" y="T9"/>
              </a:cxn>
            </a:cxnLst>
            <a:rect l="T15" t="T16" r="T17" b="T18"/>
            <a:pathLst>
              <a:path w="544" h="334">
                <a:moveTo>
                  <a:pt x="0" y="175"/>
                </a:moveTo>
                <a:cubicBezTo>
                  <a:pt x="30" y="141"/>
                  <a:pt x="61" y="107"/>
                  <a:pt x="91" y="84"/>
                </a:cubicBezTo>
                <a:cubicBezTo>
                  <a:pt x="121" y="61"/>
                  <a:pt x="136" y="0"/>
                  <a:pt x="181" y="38"/>
                </a:cubicBezTo>
                <a:cubicBezTo>
                  <a:pt x="226" y="76"/>
                  <a:pt x="302" y="288"/>
                  <a:pt x="363" y="311"/>
                </a:cubicBezTo>
                <a:cubicBezTo>
                  <a:pt x="424" y="334"/>
                  <a:pt x="514" y="198"/>
                  <a:pt x="544" y="175"/>
                </a:cubicBezTo>
              </a:path>
            </a:pathLst>
          </a:custGeom>
          <a:noFill/>
          <a:ln w="38100" cmpd="sng">
            <a:solidFill>
              <a:srgbClr val="006600"/>
            </a:solidFill>
            <a:round/>
            <a:headEnd/>
            <a:tailEnd/>
          </a:ln>
        </p:spPr>
        <p:txBody>
          <a:bodyPr/>
          <a:lstStyle/>
          <a:p>
            <a:endParaRPr lang="en-US"/>
          </a:p>
        </p:txBody>
      </p:sp>
      <p:sp>
        <p:nvSpPr>
          <p:cNvPr id="10325" name="Line 94"/>
          <p:cNvSpPr>
            <a:spLocks noChangeShapeType="1"/>
          </p:cNvSpPr>
          <p:nvPr/>
        </p:nvSpPr>
        <p:spPr bwMode="auto">
          <a:xfrm>
            <a:off x="3348038" y="4292600"/>
            <a:ext cx="2160587" cy="0"/>
          </a:xfrm>
          <a:prstGeom prst="line">
            <a:avLst/>
          </a:prstGeom>
          <a:noFill/>
          <a:ln w="9525">
            <a:solidFill>
              <a:schemeClr val="tx1"/>
            </a:solidFill>
            <a:round/>
            <a:headEnd/>
            <a:tailEnd/>
          </a:ln>
        </p:spPr>
        <p:txBody>
          <a:bodyPr/>
          <a:lstStyle/>
          <a:p>
            <a:endParaRPr lang="en-US"/>
          </a:p>
        </p:txBody>
      </p:sp>
      <p:sp>
        <p:nvSpPr>
          <p:cNvPr id="10326" name="Freeform 96"/>
          <p:cNvSpPr>
            <a:spLocks/>
          </p:cNvSpPr>
          <p:nvPr/>
        </p:nvSpPr>
        <p:spPr bwMode="auto">
          <a:xfrm>
            <a:off x="3348038" y="4076700"/>
            <a:ext cx="2160587" cy="431800"/>
          </a:xfrm>
          <a:custGeom>
            <a:avLst/>
            <a:gdLst>
              <a:gd name="T0" fmla="*/ 0 w 1361"/>
              <a:gd name="T1" fmla="*/ 136 h 272"/>
              <a:gd name="T2" fmla="*/ 317 w 1361"/>
              <a:gd name="T3" fmla="*/ 0 h 272"/>
              <a:gd name="T4" fmla="*/ 635 w 1361"/>
              <a:gd name="T5" fmla="*/ 136 h 272"/>
              <a:gd name="T6" fmla="*/ 998 w 1361"/>
              <a:gd name="T7" fmla="*/ 272 h 272"/>
              <a:gd name="T8" fmla="*/ 1361 w 1361"/>
              <a:gd name="T9" fmla="*/ 136 h 272"/>
              <a:gd name="T10" fmla="*/ 0 60000 65536"/>
              <a:gd name="T11" fmla="*/ 0 60000 65536"/>
              <a:gd name="T12" fmla="*/ 0 60000 65536"/>
              <a:gd name="T13" fmla="*/ 0 60000 65536"/>
              <a:gd name="T14" fmla="*/ 0 60000 65536"/>
              <a:gd name="T15" fmla="*/ 0 w 1361"/>
              <a:gd name="T16" fmla="*/ 0 h 272"/>
              <a:gd name="T17" fmla="*/ 1361 w 1361"/>
              <a:gd name="T18" fmla="*/ 272 h 272"/>
            </a:gdLst>
            <a:ahLst/>
            <a:cxnLst>
              <a:cxn ang="T10">
                <a:pos x="T0" y="T1"/>
              </a:cxn>
              <a:cxn ang="T11">
                <a:pos x="T2" y="T3"/>
              </a:cxn>
              <a:cxn ang="T12">
                <a:pos x="T4" y="T5"/>
              </a:cxn>
              <a:cxn ang="T13">
                <a:pos x="T6" y="T7"/>
              </a:cxn>
              <a:cxn ang="T14">
                <a:pos x="T8" y="T9"/>
              </a:cxn>
            </a:cxnLst>
            <a:rect l="T15" t="T16" r="T17" b="T18"/>
            <a:pathLst>
              <a:path w="1361" h="272">
                <a:moveTo>
                  <a:pt x="0" y="136"/>
                </a:moveTo>
                <a:cubicBezTo>
                  <a:pt x="105" y="68"/>
                  <a:pt x="211" y="0"/>
                  <a:pt x="317" y="0"/>
                </a:cubicBezTo>
                <a:cubicBezTo>
                  <a:pt x="423" y="0"/>
                  <a:pt x="521" y="91"/>
                  <a:pt x="635" y="136"/>
                </a:cubicBezTo>
                <a:cubicBezTo>
                  <a:pt x="749" y="181"/>
                  <a:pt x="877" y="272"/>
                  <a:pt x="998" y="272"/>
                </a:cubicBezTo>
                <a:cubicBezTo>
                  <a:pt x="1119" y="272"/>
                  <a:pt x="1301" y="159"/>
                  <a:pt x="1361" y="136"/>
                </a:cubicBezTo>
              </a:path>
            </a:pathLst>
          </a:custGeom>
          <a:noFill/>
          <a:ln w="38100" cmpd="sng">
            <a:solidFill>
              <a:srgbClr val="006600"/>
            </a:solidFill>
            <a:round/>
            <a:headEnd/>
            <a:tailEnd/>
          </a:ln>
        </p:spPr>
        <p:txBody>
          <a:bodyPr/>
          <a:lstStyle/>
          <a:p>
            <a:endParaRPr lang="en-US"/>
          </a:p>
        </p:txBody>
      </p:sp>
      <p:sp>
        <p:nvSpPr>
          <p:cNvPr id="10327" name="Text Box 97"/>
          <p:cNvSpPr txBox="1">
            <a:spLocks noChangeArrowheads="1"/>
          </p:cNvSpPr>
          <p:nvPr/>
        </p:nvSpPr>
        <p:spPr bwMode="auto">
          <a:xfrm>
            <a:off x="827088" y="4797425"/>
            <a:ext cx="1008062" cy="641350"/>
          </a:xfrm>
          <a:prstGeom prst="rect">
            <a:avLst/>
          </a:prstGeom>
          <a:noFill/>
          <a:ln w="9525">
            <a:noFill/>
            <a:miter lim="800000"/>
            <a:headEnd/>
            <a:tailEnd/>
          </a:ln>
        </p:spPr>
        <p:txBody>
          <a:bodyPr>
            <a:spAutoFit/>
          </a:bodyPr>
          <a:lstStyle/>
          <a:p>
            <a:pPr algn="r">
              <a:spcBef>
                <a:spcPct val="50000"/>
              </a:spcBef>
            </a:pPr>
            <a:r>
              <a:rPr lang="en-US" sz="1800" b="1">
                <a:solidFill>
                  <a:srgbClr val="FF3300"/>
                </a:solidFill>
                <a:latin typeface="Arial" charset="0"/>
              </a:rPr>
              <a:t> f</a:t>
            </a:r>
            <a:r>
              <a:rPr lang="en-US" b="1">
                <a:solidFill>
                  <a:srgbClr val="FF3300"/>
                </a:solidFill>
                <a:latin typeface="Arial" charset="0"/>
              </a:rPr>
              <a:t>a</a:t>
            </a:r>
            <a:r>
              <a:rPr lang="en-US" sz="1800" b="1">
                <a:solidFill>
                  <a:srgbClr val="FF3300"/>
                </a:solidFill>
                <a:latin typeface="Arial" charset="0"/>
              </a:rPr>
              <a:t>=f</a:t>
            </a:r>
            <a:r>
              <a:rPr lang="en-US" sz="1200" b="1">
                <a:solidFill>
                  <a:srgbClr val="FF3300"/>
                </a:solidFill>
                <a:latin typeface="Arial" charset="0"/>
              </a:rPr>
              <a:t>b</a:t>
            </a:r>
            <a:r>
              <a:rPr lang="en-US" sz="1800" b="1">
                <a:solidFill>
                  <a:srgbClr val="FF3300"/>
                </a:solidFill>
                <a:latin typeface="Arial" charset="0"/>
              </a:rPr>
              <a:t>/2   </a:t>
            </a:r>
          </a:p>
        </p:txBody>
      </p:sp>
      <p:sp>
        <p:nvSpPr>
          <p:cNvPr id="10328" name="Text Box 99"/>
          <p:cNvSpPr txBox="1">
            <a:spLocks noChangeArrowheads="1"/>
          </p:cNvSpPr>
          <p:nvPr/>
        </p:nvSpPr>
        <p:spPr bwMode="auto">
          <a:xfrm>
            <a:off x="3492500" y="4797425"/>
            <a:ext cx="1871663" cy="366713"/>
          </a:xfrm>
          <a:prstGeom prst="rect">
            <a:avLst/>
          </a:prstGeom>
          <a:noFill/>
          <a:ln w="9525">
            <a:noFill/>
            <a:miter lim="800000"/>
            <a:headEnd/>
            <a:tailEnd/>
          </a:ln>
        </p:spPr>
        <p:txBody>
          <a:bodyPr>
            <a:spAutoFit/>
          </a:bodyPr>
          <a:lstStyle/>
          <a:p>
            <a:pPr algn="ctr">
              <a:spcBef>
                <a:spcPct val="50000"/>
              </a:spcBef>
            </a:pPr>
            <a:r>
              <a:rPr lang="en-US" sz="1800" b="1">
                <a:solidFill>
                  <a:srgbClr val="FF3300"/>
                </a:solidFill>
                <a:latin typeface="Arial" charset="0"/>
              </a:rPr>
              <a:t> f=f</a:t>
            </a:r>
            <a:r>
              <a:rPr lang="en-US" b="1">
                <a:solidFill>
                  <a:srgbClr val="FF3300"/>
                </a:solidFill>
                <a:latin typeface="Arial" charset="0"/>
              </a:rPr>
              <a:t>b</a:t>
            </a:r>
            <a:r>
              <a:rPr lang="en-US" sz="1800" b="1">
                <a:solidFill>
                  <a:srgbClr val="FF3300"/>
                </a:solidFill>
                <a:latin typeface="Arial" charset="0"/>
              </a:rPr>
              <a:t>/4</a:t>
            </a:r>
          </a:p>
        </p:txBody>
      </p:sp>
      <p:sp>
        <p:nvSpPr>
          <p:cNvPr id="10329" name="Text Box 100"/>
          <p:cNvSpPr txBox="1">
            <a:spLocks noChangeArrowheads="1"/>
          </p:cNvSpPr>
          <p:nvPr/>
        </p:nvSpPr>
        <p:spPr bwMode="auto">
          <a:xfrm>
            <a:off x="755650" y="2565400"/>
            <a:ext cx="576263" cy="366713"/>
          </a:xfrm>
          <a:prstGeom prst="rect">
            <a:avLst/>
          </a:prstGeom>
          <a:noFill/>
          <a:ln w="9525">
            <a:noFill/>
            <a:miter lim="800000"/>
            <a:headEnd/>
            <a:tailEnd/>
          </a:ln>
        </p:spPr>
        <p:txBody>
          <a:bodyPr>
            <a:spAutoFit/>
          </a:bodyPr>
          <a:lstStyle/>
          <a:p>
            <a:pPr algn="r">
              <a:spcBef>
                <a:spcPct val="50000"/>
              </a:spcBef>
            </a:pPr>
            <a:r>
              <a:rPr lang="en-US" sz="1800" b="1">
                <a:latin typeface="Arial" charset="0"/>
              </a:rPr>
              <a:t> </a:t>
            </a:r>
            <a:r>
              <a:rPr lang="en-US" sz="1800" b="1">
                <a:solidFill>
                  <a:srgbClr val="0000FF"/>
                </a:solidFill>
                <a:latin typeface="Arial" charset="0"/>
              </a:rPr>
              <a:t>t</a:t>
            </a:r>
            <a:r>
              <a:rPr lang="en-US" b="1">
                <a:solidFill>
                  <a:srgbClr val="0000FF"/>
                </a:solidFill>
                <a:latin typeface="Arial" charset="0"/>
              </a:rPr>
              <a:t>b </a:t>
            </a:r>
          </a:p>
        </p:txBody>
      </p:sp>
      <p:sp>
        <p:nvSpPr>
          <p:cNvPr id="10330" name="Text Box 101"/>
          <p:cNvSpPr txBox="1">
            <a:spLocks noChangeArrowheads="1"/>
          </p:cNvSpPr>
          <p:nvPr/>
        </p:nvSpPr>
        <p:spPr bwMode="auto">
          <a:xfrm>
            <a:off x="1258888" y="5445125"/>
            <a:ext cx="1584325" cy="366713"/>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10331" name="Text Box 102"/>
          <p:cNvSpPr txBox="1">
            <a:spLocks noChangeArrowheads="1"/>
          </p:cNvSpPr>
          <p:nvPr/>
        </p:nvSpPr>
        <p:spPr bwMode="auto">
          <a:xfrm>
            <a:off x="1474788" y="5410200"/>
            <a:ext cx="1441450" cy="863600"/>
          </a:xfrm>
          <a:prstGeom prst="rect">
            <a:avLst/>
          </a:prstGeom>
          <a:noFill/>
          <a:ln w="38100">
            <a:solidFill>
              <a:schemeClr val="tx1"/>
            </a:solidFill>
            <a:miter lim="800000"/>
            <a:headEnd/>
            <a:tailEnd/>
          </a:ln>
        </p:spPr>
        <p:txBody>
          <a:bodyPr>
            <a:spAutoFit/>
          </a:bodyPr>
          <a:lstStyle/>
          <a:p>
            <a:pPr rtl="0">
              <a:spcBef>
                <a:spcPct val="50000"/>
              </a:spcBef>
            </a:pPr>
            <a:r>
              <a:rPr lang="en-US" sz="1600" dirty="0">
                <a:latin typeface="Arial" charset="0"/>
              </a:rPr>
              <a:t>Highest fundamental frequency </a:t>
            </a:r>
          </a:p>
        </p:txBody>
      </p:sp>
      <p:sp>
        <p:nvSpPr>
          <p:cNvPr id="10332" name="Line 103"/>
          <p:cNvSpPr>
            <a:spLocks noChangeShapeType="1"/>
          </p:cNvSpPr>
          <p:nvPr/>
        </p:nvSpPr>
        <p:spPr bwMode="auto">
          <a:xfrm flipH="1" flipV="1">
            <a:off x="1619250" y="4652963"/>
            <a:ext cx="504825" cy="576262"/>
          </a:xfrm>
          <a:prstGeom prst="line">
            <a:avLst/>
          </a:prstGeom>
          <a:noFill/>
          <a:ln w="38100">
            <a:solidFill>
              <a:schemeClr val="tx1"/>
            </a:solidFill>
            <a:round/>
            <a:headEnd/>
            <a:tailEnd type="triangle" w="med" len="med"/>
          </a:ln>
        </p:spPr>
        <p:txBody>
          <a:bodyPr/>
          <a:lstStyle/>
          <a:p>
            <a:endParaRPr lang="en-US"/>
          </a:p>
        </p:txBody>
      </p:sp>
      <p:sp>
        <p:nvSpPr>
          <p:cNvPr id="10333" name="Line 105"/>
          <p:cNvSpPr>
            <a:spLocks noChangeShapeType="1"/>
          </p:cNvSpPr>
          <p:nvPr/>
        </p:nvSpPr>
        <p:spPr bwMode="auto">
          <a:xfrm>
            <a:off x="2914766" y="5856827"/>
            <a:ext cx="719137" cy="0"/>
          </a:xfrm>
          <a:prstGeom prst="line">
            <a:avLst/>
          </a:prstGeom>
          <a:noFill/>
          <a:ln w="57150">
            <a:solidFill>
              <a:schemeClr val="tx1"/>
            </a:solidFill>
            <a:round/>
            <a:headEnd/>
            <a:tailEnd type="triangle" w="med" len="med"/>
          </a:ln>
        </p:spPr>
        <p:txBody>
          <a:bodyPr/>
          <a:lstStyle/>
          <a:p>
            <a:endParaRPr lang="en-US"/>
          </a:p>
        </p:txBody>
      </p:sp>
      <p:sp>
        <p:nvSpPr>
          <p:cNvPr id="10334" name="Text Box 106"/>
          <p:cNvSpPr txBox="1">
            <a:spLocks noChangeArrowheads="1"/>
          </p:cNvSpPr>
          <p:nvPr/>
        </p:nvSpPr>
        <p:spPr bwMode="auto">
          <a:xfrm>
            <a:off x="3779838" y="5445125"/>
            <a:ext cx="1944687" cy="641350"/>
          </a:xfrm>
          <a:prstGeom prst="rect">
            <a:avLst/>
          </a:prstGeom>
          <a:noFill/>
          <a:ln w="9525">
            <a:noFill/>
            <a:miter lim="800000"/>
            <a:headEnd/>
            <a:tailEnd/>
          </a:ln>
        </p:spPr>
        <p:txBody>
          <a:bodyPr>
            <a:spAutoFit/>
          </a:bodyPr>
          <a:lstStyle/>
          <a:p>
            <a:pPr>
              <a:spcBef>
                <a:spcPct val="50000"/>
              </a:spcBef>
            </a:pPr>
            <a:r>
              <a:rPr lang="en-US" sz="1800">
                <a:latin typeface="Arial" charset="0"/>
              </a:rPr>
              <a:t>Occurs when alternative 1/0 .</a:t>
            </a:r>
          </a:p>
        </p:txBody>
      </p:sp>
      <p:sp>
        <p:nvSpPr>
          <p:cNvPr id="97" name="Slide Number Placeholder 96"/>
          <p:cNvSpPr>
            <a:spLocks noGrp="1"/>
          </p:cNvSpPr>
          <p:nvPr>
            <p:ph type="sldNum" sz="quarter" idx="12"/>
          </p:nvPr>
        </p:nvSpPr>
        <p:spPr/>
        <p:txBody>
          <a:bodyPr/>
          <a:lstStyle/>
          <a:p>
            <a:pPr>
              <a:defRPr/>
            </a:pPr>
            <a:fld id="{12484A0C-6E6E-4419-9A69-CB74CDD6212F}" type="slidenum">
              <a:rPr lang="ar-SA"/>
              <a:pPr>
                <a:defRPr/>
              </a:pPr>
              <a:t>39</a:t>
            </a:fld>
            <a:endParaRPr lang="en-US"/>
          </a:p>
        </p:txBody>
      </p:sp>
      <p:pic>
        <p:nvPicPr>
          <p:cNvPr id="2" name="Picture 1">
            <a:extLst>
              <a:ext uri="{FF2B5EF4-FFF2-40B4-BE49-F238E27FC236}">
                <a16:creationId xmlns:a16="http://schemas.microsoft.com/office/drawing/2014/main" id="{C69D158D-8307-45A2-AE8D-7E09F51737A8}"/>
              </a:ext>
            </a:extLst>
          </p:cNvPr>
          <p:cNvPicPr>
            <a:picLocks noChangeAspect="1"/>
          </p:cNvPicPr>
          <p:nvPr/>
        </p:nvPicPr>
        <p:blipFill>
          <a:blip r:embed="rId2"/>
          <a:stretch>
            <a:fillRect/>
          </a:stretch>
        </p:blipFill>
        <p:spPr>
          <a:xfrm>
            <a:off x="5492180" y="4905416"/>
            <a:ext cx="3128102" cy="1339809"/>
          </a:xfrm>
          <a:prstGeom prst="rect">
            <a:avLst/>
          </a:prstGeom>
        </p:spPr>
      </p:pic>
      <p:sp>
        <p:nvSpPr>
          <p:cNvPr id="3" name="Rectangle 2">
            <a:extLst>
              <a:ext uri="{FF2B5EF4-FFF2-40B4-BE49-F238E27FC236}">
                <a16:creationId xmlns:a16="http://schemas.microsoft.com/office/drawing/2014/main" id="{496712F9-E9DB-42AB-A04B-3BFBDF50DCE0}"/>
              </a:ext>
            </a:extLst>
          </p:cNvPr>
          <p:cNvSpPr/>
          <p:nvPr/>
        </p:nvSpPr>
        <p:spPr>
          <a:xfrm>
            <a:off x="1065963" y="6383122"/>
            <a:ext cx="4442662" cy="307777"/>
          </a:xfrm>
          <a:prstGeom prst="rect">
            <a:avLst/>
          </a:prstGeom>
        </p:spPr>
        <p:txBody>
          <a:bodyPr wrap="square">
            <a:spAutoFit/>
          </a:bodyPr>
          <a:lstStyle/>
          <a:p>
            <a:pPr rtl="0">
              <a:spcBef>
                <a:spcPct val="50000"/>
              </a:spcBef>
            </a:pPr>
            <a:r>
              <a:rPr lang="en-US" dirty="0">
                <a:latin typeface="Arial" charset="0"/>
              </a:rPr>
              <a:t> fb is the input bit rate AND fa is the baud (output) rate </a:t>
            </a:r>
          </a:p>
        </p:txBody>
      </p:sp>
    </p:spTree>
    <p:extLst>
      <p:ext uri="{BB962C8B-B14F-4D97-AF65-F5344CB8AC3E}">
        <p14:creationId xmlns:p14="http://schemas.microsoft.com/office/powerpoint/2010/main" val="22786195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Date Placeholder 3">
            <a:extLst>
              <a:ext uri="{FF2B5EF4-FFF2-40B4-BE49-F238E27FC236}">
                <a16:creationId xmlns:a16="http://schemas.microsoft.com/office/drawing/2014/main" id="{BC8ECD92-E2D5-4761-8AE9-746C224B6DC1}"/>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CS 515</a:t>
            </a:r>
          </a:p>
        </p:txBody>
      </p:sp>
      <p:sp>
        <p:nvSpPr>
          <p:cNvPr id="22531" name="Footer Placeholder 4">
            <a:extLst>
              <a:ext uri="{FF2B5EF4-FFF2-40B4-BE49-F238E27FC236}">
                <a16:creationId xmlns:a16="http://schemas.microsoft.com/office/drawing/2014/main" id="{54E3E85F-F873-40F4-86F5-B48DDF5EF52B}"/>
              </a:ext>
            </a:extLst>
          </p:cNvPr>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Ibrahim Korpeoglu</a:t>
            </a:r>
          </a:p>
        </p:txBody>
      </p:sp>
      <p:sp>
        <p:nvSpPr>
          <p:cNvPr id="22532" name="Slide Number Placeholder 5">
            <a:extLst>
              <a:ext uri="{FF2B5EF4-FFF2-40B4-BE49-F238E27FC236}">
                <a16:creationId xmlns:a16="http://schemas.microsoft.com/office/drawing/2014/main" id="{26FF505D-5028-4BAA-A8A5-E494D11DDAFC}"/>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629D98C0-9DDA-44AB-B4C9-9E3E5089BA9E}" type="slidenum">
              <a:rPr lang="en-US" altLang="en-US"/>
              <a:pPr/>
              <a:t>4</a:t>
            </a:fld>
            <a:endParaRPr lang="en-US" altLang="en-US"/>
          </a:p>
        </p:txBody>
      </p:sp>
      <p:sp>
        <p:nvSpPr>
          <p:cNvPr id="22533" name="Rectangle 2">
            <a:extLst>
              <a:ext uri="{FF2B5EF4-FFF2-40B4-BE49-F238E27FC236}">
                <a16:creationId xmlns:a16="http://schemas.microsoft.com/office/drawing/2014/main" id="{3DFF23E5-92A5-4321-9734-6E0EE4F68D08}"/>
              </a:ext>
            </a:extLst>
          </p:cNvPr>
          <p:cNvSpPr>
            <a:spLocks noGrp="1" noChangeArrowheads="1"/>
          </p:cNvSpPr>
          <p:nvPr>
            <p:ph type="title"/>
          </p:nvPr>
        </p:nvSpPr>
        <p:spPr/>
        <p:txBody>
          <a:bodyPr/>
          <a:lstStyle/>
          <a:p>
            <a:pPr eaLnBrk="1" hangingPunct="1"/>
            <a:r>
              <a:rPr lang="en-US" altLang="en-US"/>
              <a:t>Modulation Techniques</a:t>
            </a:r>
          </a:p>
        </p:txBody>
      </p:sp>
      <p:sp>
        <p:nvSpPr>
          <p:cNvPr id="22534" name="Rectangle 3">
            <a:extLst>
              <a:ext uri="{FF2B5EF4-FFF2-40B4-BE49-F238E27FC236}">
                <a16:creationId xmlns:a16="http://schemas.microsoft.com/office/drawing/2014/main" id="{CB21E3A9-2576-45E6-9BB3-81DD8156B8D2}"/>
              </a:ext>
            </a:extLst>
          </p:cNvPr>
          <p:cNvSpPr>
            <a:spLocks noGrp="1" noChangeArrowheads="1"/>
          </p:cNvSpPr>
          <p:nvPr>
            <p:ph type="body" idx="1"/>
          </p:nvPr>
        </p:nvSpPr>
        <p:spPr/>
        <p:txBody>
          <a:bodyPr/>
          <a:lstStyle/>
          <a:p>
            <a:pPr algn="l" rtl="0" eaLnBrk="1" hangingPunct="1">
              <a:lnSpc>
                <a:spcPct val="90000"/>
              </a:lnSpc>
            </a:pPr>
            <a:r>
              <a:rPr lang="en-US" altLang="en-US" dirty="0"/>
              <a:t>Modulation can be done by varying the </a:t>
            </a:r>
          </a:p>
          <a:p>
            <a:pPr lvl="1" algn="l" rtl="0" eaLnBrk="1" hangingPunct="1">
              <a:lnSpc>
                <a:spcPct val="90000"/>
              </a:lnSpc>
            </a:pPr>
            <a:r>
              <a:rPr lang="en-US" altLang="en-US" dirty="0">
                <a:solidFill>
                  <a:srgbClr val="FF0000"/>
                </a:solidFill>
              </a:rPr>
              <a:t>Amplitude</a:t>
            </a:r>
          </a:p>
          <a:p>
            <a:pPr lvl="1" algn="l" rtl="0" eaLnBrk="1" hangingPunct="1">
              <a:lnSpc>
                <a:spcPct val="90000"/>
              </a:lnSpc>
            </a:pPr>
            <a:r>
              <a:rPr lang="en-US" altLang="en-US" dirty="0">
                <a:solidFill>
                  <a:srgbClr val="FF0000"/>
                </a:solidFill>
              </a:rPr>
              <a:t>Phase</a:t>
            </a:r>
            <a:r>
              <a:rPr lang="en-US" altLang="en-US" dirty="0"/>
              <a:t>, or</a:t>
            </a:r>
          </a:p>
          <a:p>
            <a:pPr lvl="1" algn="l" rtl="0" eaLnBrk="1" hangingPunct="1">
              <a:lnSpc>
                <a:spcPct val="90000"/>
              </a:lnSpc>
            </a:pPr>
            <a:r>
              <a:rPr lang="en-US" altLang="en-US" dirty="0">
                <a:solidFill>
                  <a:srgbClr val="FF0000"/>
                </a:solidFill>
              </a:rPr>
              <a:t>Frequency</a:t>
            </a:r>
            <a:r>
              <a:rPr lang="en-US" altLang="en-US" dirty="0"/>
              <a:t> </a:t>
            </a:r>
          </a:p>
          <a:p>
            <a:pPr lvl="1" algn="l" rtl="0" eaLnBrk="1" hangingPunct="1">
              <a:lnSpc>
                <a:spcPct val="90000"/>
              </a:lnSpc>
              <a:buFont typeface="Wingdings" panose="05000000000000000000" pitchFamily="2" charset="2"/>
              <a:buNone/>
            </a:pPr>
            <a:r>
              <a:rPr lang="en-US" altLang="en-US" dirty="0"/>
              <a:t>   of a high frequency carrier in accordance with the amplitude of the message signal.</a:t>
            </a:r>
          </a:p>
          <a:p>
            <a:pPr algn="l" rtl="0" eaLnBrk="1" hangingPunct="1">
              <a:lnSpc>
                <a:spcPct val="90000"/>
              </a:lnSpc>
            </a:pPr>
            <a:r>
              <a:rPr lang="en-US" altLang="en-US" b="1" dirty="0"/>
              <a:t>Demodulation</a:t>
            </a:r>
            <a:r>
              <a:rPr lang="en-US" altLang="en-US" dirty="0"/>
              <a:t> is the inverse operation: </a:t>
            </a:r>
            <a:r>
              <a:rPr lang="en-US" altLang="en-US" i="1" u="sng" dirty="0"/>
              <a:t>extracting the baseband message from the carrier</a:t>
            </a:r>
            <a:r>
              <a:rPr lang="en-US" altLang="en-US" dirty="0"/>
              <a:t> so that it may be processed at the receiver.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179388" y="549275"/>
            <a:ext cx="8713787" cy="3600986"/>
          </a:xfrm>
          <a:prstGeom prst="rect">
            <a:avLst/>
          </a:prstGeom>
          <a:noFill/>
          <a:ln w="9525">
            <a:noFill/>
            <a:miter lim="800000"/>
            <a:headEnd/>
            <a:tailEnd/>
          </a:ln>
        </p:spPr>
        <p:txBody>
          <a:bodyPr>
            <a:spAutoFit/>
          </a:bodyPr>
          <a:lstStyle/>
          <a:p>
            <a:pPr rtl="0">
              <a:spcBef>
                <a:spcPct val="50000"/>
              </a:spcBef>
            </a:pPr>
            <a:r>
              <a:rPr lang="en-US" sz="1800" dirty="0">
                <a:latin typeface="Arial" charset="0"/>
              </a:rPr>
              <a:t> </a:t>
            </a:r>
            <a:r>
              <a:rPr lang="en-US" sz="1800" dirty="0" err="1">
                <a:solidFill>
                  <a:srgbClr val="0000FF"/>
                </a:solidFill>
                <a:latin typeface="Arial" charset="0"/>
              </a:rPr>
              <a:t>f</a:t>
            </a:r>
            <a:r>
              <a:rPr lang="en-US" b="1" dirty="0" err="1">
                <a:solidFill>
                  <a:srgbClr val="0000FF"/>
                </a:solidFill>
                <a:latin typeface="Arial" charset="0"/>
              </a:rPr>
              <a:t>b</a:t>
            </a:r>
            <a:r>
              <a:rPr lang="en-US" sz="1800" dirty="0">
                <a:latin typeface="Arial" charset="0"/>
              </a:rPr>
              <a:t> : input bit rate (bps).</a:t>
            </a:r>
          </a:p>
          <a:p>
            <a:pPr rtl="0">
              <a:spcBef>
                <a:spcPct val="50000"/>
              </a:spcBef>
            </a:pPr>
            <a:r>
              <a:rPr lang="en-US" sz="1800" dirty="0">
                <a:solidFill>
                  <a:srgbClr val="0000FF"/>
                </a:solidFill>
                <a:latin typeface="Arial" charset="0"/>
              </a:rPr>
              <a:t> </a:t>
            </a:r>
            <a:r>
              <a:rPr lang="en-US" sz="1800" dirty="0" err="1">
                <a:solidFill>
                  <a:srgbClr val="0000FF"/>
                </a:solidFill>
                <a:latin typeface="Arial" charset="0"/>
              </a:rPr>
              <a:t>t</a:t>
            </a:r>
            <a:r>
              <a:rPr lang="en-US" b="1" dirty="0" err="1">
                <a:solidFill>
                  <a:srgbClr val="0000FF"/>
                </a:solidFill>
                <a:latin typeface="Arial" charset="0"/>
              </a:rPr>
              <a:t>b</a:t>
            </a:r>
            <a:r>
              <a:rPr lang="en-US" sz="1800" dirty="0">
                <a:latin typeface="Arial" charset="0"/>
              </a:rPr>
              <a:t> : time of one bit = 1/</a:t>
            </a:r>
            <a:r>
              <a:rPr lang="en-US" sz="1800" dirty="0" err="1">
                <a:latin typeface="Arial" charset="0"/>
              </a:rPr>
              <a:t>fb</a:t>
            </a:r>
            <a:r>
              <a:rPr lang="en-US" sz="1800" dirty="0">
                <a:latin typeface="Arial" charset="0"/>
              </a:rPr>
              <a:t> .</a:t>
            </a:r>
          </a:p>
          <a:p>
            <a:pPr rtl="0">
              <a:spcBef>
                <a:spcPct val="50000"/>
              </a:spcBef>
            </a:pPr>
            <a:r>
              <a:rPr lang="en-US" sz="1800" dirty="0">
                <a:latin typeface="Arial" charset="0"/>
              </a:rPr>
              <a:t> </a:t>
            </a:r>
            <a:r>
              <a:rPr lang="en-US" sz="1800" dirty="0">
                <a:solidFill>
                  <a:srgbClr val="0000FF"/>
                </a:solidFill>
                <a:latin typeface="Arial" charset="0"/>
              </a:rPr>
              <a:t>T</a:t>
            </a:r>
            <a:r>
              <a:rPr lang="en-US" sz="1600" b="1" dirty="0">
                <a:solidFill>
                  <a:srgbClr val="0000FF"/>
                </a:solidFill>
                <a:latin typeface="Arial" charset="0"/>
              </a:rPr>
              <a:t>1</a:t>
            </a:r>
            <a:r>
              <a:rPr lang="en-US" sz="1800" dirty="0">
                <a:latin typeface="Arial" charset="0"/>
              </a:rPr>
              <a:t> : period of shortest cycle .</a:t>
            </a:r>
          </a:p>
          <a:p>
            <a:pPr rtl="0">
              <a:spcBef>
                <a:spcPct val="50000"/>
              </a:spcBef>
            </a:pPr>
            <a:r>
              <a:rPr lang="en-US" sz="1800" dirty="0">
                <a:solidFill>
                  <a:srgbClr val="0000FF"/>
                </a:solidFill>
                <a:latin typeface="Arial" charset="0"/>
              </a:rPr>
              <a:t>1/T</a:t>
            </a:r>
            <a:r>
              <a:rPr lang="en-US" sz="1600" b="1" dirty="0">
                <a:solidFill>
                  <a:srgbClr val="0000FF"/>
                </a:solidFill>
                <a:latin typeface="Arial" charset="0"/>
              </a:rPr>
              <a:t>1</a:t>
            </a:r>
            <a:r>
              <a:rPr lang="en-US" sz="1800" dirty="0">
                <a:latin typeface="Arial" charset="0"/>
              </a:rPr>
              <a:t> : fundamental frequency of binary, square wave.</a:t>
            </a:r>
          </a:p>
          <a:p>
            <a:pPr rtl="0">
              <a:spcBef>
                <a:spcPct val="50000"/>
              </a:spcBef>
            </a:pPr>
            <a:endParaRPr lang="en-US" sz="1800" dirty="0">
              <a:latin typeface="Arial" charset="0"/>
            </a:endParaRPr>
          </a:p>
          <a:p>
            <a:pPr rtl="0">
              <a:spcBef>
                <a:spcPct val="50000"/>
              </a:spcBef>
            </a:pPr>
            <a:r>
              <a:rPr lang="en-US" sz="1800" dirty="0">
                <a:latin typeface="Arial" charset="0"/>
              </a:rPr>
              <a:t>Fastest input rate         when the input is a series of alternating 1s &amp; 0s.(square wave) .</a:t>
            </a:r>
          </a:p>
          <a:p>
            <a:pPr algn="ctr" rtl="0">
              <a:spcBef>
                <a:spcPct val="50000"/>
              </a:spcBef>
            </a:pPr>
            <a:r>
              <a:rPr lang="en-US" sz="1800" dirty="0">
                <a:solidFill>
                  <a:srgbClr val="0000FF"/>
                </a:solidFill>
                <a:latin typeface="Arial" charset="0"/>
              </a:rPr>
              <a:t>Highest modulating frequency = 0.5 input rate </a:t>
            </a:r>
          </a:p>
          <a:p>
            <a:pPr algn="ctr" rtl="0">
              <a:spcBef>
                <a:spcPct val="50000"/>
              </a:spcBef>
            </a:pPr>
            <a:r>
              <a:rPr lang="en-US" sz="2000" dirty="0">
                <a:latin typeface="Arial" charset="0"/>
              </a:rPr>
              <a:t>(i.e., output frequency f</a:t>
            </a:r>
            <a:r>
              <a:rPr lang="en-US" sz="2000" b="1" dirty="0">
                <a:latin typeface="Arial" charset="0"/>
              </a:rPr>
              <a:t>a</a:t>
            </a:r>
            <a:r>
              <a:rPr lang="en-US" sz="2000" dirty="0">
                <a:latin typeface="Arial" charset="0"/>
              </a:rPr>
              <a:t> = f</a:t>
            </a:r>
            <a:r>
              <a:rPr lang="en-US" sz="2000" b="1" dirty="0">
                <a:latin typeface="Arial" charset="0"/>
              </a:rPr>
              <a:t>b</a:t>
            </a:r>
            <a:r>
              <a:rPr lang="en-US" sz="2000" dirty="0">
                <a:latin typeface="Arial" charset="0"/>
              </a:rPr>
              <a:t>/2).</a:t>
            </a:r>
          </a:p>
        </p:txBody>
      </p:sp>
      <p:sp>
        <p:nvSpPr>
          <p:cNvPr id="11267" name="AutoShape 5"/>
          <p:cNvSpPr>
            <a:spLocks noChangeArrowheads="1"/>
          </p:cNvSpPr>
          <p:nvPr/>
        </p:nvSpPr>
        <p:spPr bwMode="auto">
          <a:xfrm>
            <a:off x="2124075" y="2708275"/>
            <a:ext cx="431800" cy="215900"/>
          </a:xfrm>
          <a:prstGeom prst="rightArrow">
            <a:avLst>
              <a:gd name="adj1" fmla="val 50000"/>
              <a:gd name="adj2" fmla="val 50000"/>
            </a:avLst>
          </a:prstGeom>
          <a:solidFill>
            <a:schemeClr val="tx2"/>
          </a:solidFill>
          <a:ln w="9525">
            <a:solidFill>
              <a:schemeClr val="tx1"/>
            </a:solidFill>
            <a:miter lim="800000"/>
            <a:headEnd/>
            <a:tailEnd/>
          </a:ln>
        </p:spPr>
        <p:txBody>
          <a:bodyPr wrap="none" anchor="ctr"/>
          <a:lstStyle/>
          <a:p>
            <a:endParaRPr lang="en-US"/>
          </a:p>
        </p:txBody>
      </p:sp>
      <p:sp>
        <p:nvSpPr>
          <p:cNvPr id="6" name="Slide Number Placeholder 5"/>
          <p:cNvSpPr>
            <a:spLocks noGrp="1"/>
          </p:cNvSpPr>
          <p:nvPr>
            <p:ph type="sldNum" sz="quarter" idx="12"/>
          </p:nvPr>
        </p:nvSpPr>
        <p:spPr/>
        <p:txBody>
          <a:bodyPr/>
          <a:lstStyle/>
          <a:p>
            <a:pPr>
              <a:defRPr/>
            </a:pPr>
            <a:fld id="{74694D69-740A-427D-93EF-2DCF5A9E24EF}" type="slidenum">
              <a:rPr lang="ar-SA"/>
              <a:pPr>
                <a:defRPr/>
              </a:pPr>
              <a:t>40</a:t>
            </a:fld>
            <a:endParaRPr lang="en-US"/>
          </a:p>
        </p:txBody>
      </p:sp>
      <p:pic>
        <p:nvPicPr>
          <p:cNvPr id="2" name="Picture 1">
            <a:extLst>
              <a:ext uri="{FF2B5EF4-FFF2-40B4-BE49-F238E27FC236}">
                <a16:creationId xmlns:a16="http://schemas.microsoft.com/office/drawing/2014/main" id="{F3F2182C-5644-48CE-BA48-7D06EFFFA79A}"/>
              </a:ext>
            </a:extLst>
          </p:cNvPr>
          <p:cNvPicPr>
            <a:picLocks noChangeAspect="1"/>
          </p:cNvPicPr>
          <p:nvPr/>
        </p:nvPicPr>
        <p:blipFill>
          <a:blip r:embed="rId2"/>
          <a:stretch>
            <a:fillRect/>
          </a:stretch>
        </p:blipFill>
        <p:spPr>
          <a:xfrm>
            <a:off x="2286000" y="4359275"/>
            <a:ext cx="5308509" cy="1315607"/>
          </a:xfrm>
          <a:prstGeom prst="rect">
            <a:avLst/>
          </a:prstGeom>
        </p:spPr>
      </p:pic>
      <p:pic>
        <p:nvPicPr>
          <p:cNvPr id="3" name="Picture 2">
            <a:extLst>
              <a:ext uri="{FF2B5EF4-FFF2-40B4-BE49-F238E27FC236}">
                <a16:creationId xmlns:a16="http://schemas.microsoft.com/office/drawing/2014/main" id="{06095548-9996-4C2F-8EDF-F2501973D2CB}"/>
              </a:ext>
            </a:extLst>
          </p:cNvPr>
          <p:cNvPicPr>
            <a:picLocks noChangeAspect="1"/>
          </p:cNvPicPr>
          <p:nvPr/>
        </p:nvPicPr>
        <p:blipFill>
          <a:blip r:embed="rId3"/>
          <a:stretch>
            <a:fillRect/>
          </a:stretch>
        </p:blipFill>
        <p:spPr>
          <a:xfrm>
            <a:off x="2124074" y="5902714"/>
            <a:ext cx="5839281" cy="65048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3924300" y="404813"/>
            <a:ext cx="1295400" cy="647700"/>
          </a:xfrm>
          <a:prstGeom prst="rect">
            <a:avLst/>
          </a:prstGeom>
          <a:solidFill>
            <a:srgbClr val="808000"/>
          </a:solidFill>
          <a:ln w="9525">
            <a:solidFill>
              <a:schemeClr val="tx1"/>
            </a:solidFill>
            <a:miter lim="800000"/>
            <a:headEnd/>
            <a:tailEnd/>
          </a:ln>
        </p:spPr>
        <p:txBody>
          <a:bodyPr wrap="none" anchor="ctr"/>
          <a:lstStyle/>
          <a:p>
            <a:endParaRPr lang="en-US"/>
          </a:p>
        </p:txBody>
      </p:sp>
      <p:sp>
        <p:nvSpPr>
          <p:cNvPr id="12291" name="Line 7"/>
          <p:cNvSpPr>
            <a:spLocks noChangeShapeType="1"/>
          </p:cNvSpPr>
          <p:nvPr/>
        </p:nvSpPr>
        <p:spPr bwMode="auto">
          <a:xfrm>
            <a:off x="2987675" y="692150"/>
            <a:ext cx="792163" cy="0"/>
          </a:xfrm>
          <a:prstGeom prst="line">
            <a:avLst/>
          </a:prstGeom>
          <a:noFill/>
          <a:ln w="9525">
            <a:solidFill>
              <a:schemeClr val="tx1"/>
            </a:solidFill>
            <a:round/>
            <a:headEnd/>
            <a:tailEnd type="triangle" w="med" len="med"/>
          </a:ln>
        </p:spPr>
        <p:txBody>
          <a:bodyPr/>
          <a:lstStyle/>
          <a:p>
            <a:endParaRPr lang="en-US"/>
          </a:p>
        </p:txBody>
      </p:sp>
      <p:sp>
        <p:nvSpPr>
          <p:cNvPr id="12292" name="Line 8"/>
          <p:cNvSpPr>
            <a:spLocks noChangeShapeType="1"/>
          </p:cNvSpPr>
          <p:nvPr/>
        </p:nvSpPr>
        <p:spPr bwMode="auto">
          <a:xfrm>
            <a:off x="6804025" y="981075"/>
            <a:ext cx="2089150" cy="0"/>
          </a:xfrm>
          <a:prstGeom prst="line">
            <a:avLst/>
          </a:prstGeom>
          <a:noFill/>
          <a:ln w="9525">
            <a:solidFill>
              <a:schemeClr val="tx1"/>
            </a:solidFill>
            <a:round/>
            <a:headEnd/>
            <a:tailEnd/>
          </a:ln>
        </p:spPr>
        <p:txBody>
          <a:bodyPr/>
          <a:lstStyle/>
          <a:p>
            <a:endParaRPr lang="en-US"/>
          </a:p>
        </p:txBody>
      </p:sp>
      <p:sp>
        <p:nvSpPr>
          <p:cNvPr id="12293" name="Line 9"/>
          <p:cNvSpPr>
            <a:spLocks noChangeShapeType="1"/>
          </p:cNvSpPr>
          <p:nvPr/>
        </p:nvSpPr>
        <p:spPr bwMode="auto">
          <a:xfrm flipV="1">
            <a:off x="7092950" y="333375"/>
            <a:ext cx="0" cy="647700"/>
          </a:xfrm>
          <a:prstGeom prst="line">
            <a:avLst/>
          </a:prstGeom>
          <a:noFill/>
          <a:ln w="38100">
            <a:solidFill>
              <a:schemeClr val="tx1"/>
            </a:solidFill>
            <a:round/>
            <a:headEnd/>
            <a:tailEnd type="triangle" w="med" len="med"/>
          </a:ln>
        </p:spPr>
        <p:txBody>
          <a:bodyPr/>
          <a:lstStyle/>
          <a:p>
            <a:endParaRPr lang="en-US"/>
          </a:p>
        </p:txBody>
      </p:sp>
      <p:sp>
        <p:nvSpPr>
          <p:cNvPr id="12294" name="Line 10"/>
          <p:cNvSpPr>
            <a:spLocks noChangeShapeType="1"/>
          </p:cNvSpPr>
          <p:nvPr/>
        </p:nvSpPr>
        <p:spPr bwMode="auto">
          <a:xfrm flipV="1">
            <a:off x="8604250" y="333375"/>
            <a:ext cx="0" cy="647700"/>
          </a:xfrm>
          <a:prstGeom prst="line">
            <a:avLst/>
          </a:prstGeom>
          <a:noFill/>
          <a:ln w="38100">
            <a:solidFill>
              <a:schemeClr val="tx1"/>
            </a:solidFill>
            <a:round/>
            <a:headEnd/>
            <a:tailEnd type="triangle" w="med" len="med"/>
          </a:ln>
        </p:spPr>
        <p:txBody>
          <a:bodyPr/>
          <a:lstStyle/>
          <a:p>
            <a:endParaRPr lang="en-US"/>
          </a:p>
        </p:txBody>
      </p:sp>
      <p:sp>
        <p:nvSpPr>
          <p:cNvPr id="12295" name="AutoShape 11"/>
          <p:cNvSpPr>
            <a:spLocks noChangeArrowheads="1"/>
          </p:cNvSpPr>
          <p:nvPr/>
        </p:nvSpPr>
        <p:spPr bwMode="auto">
          <a:xfrm>
            <a:off x="7812088" y="908050"/>
            <a:ext cx="73025" cy="73025"/>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12296" name="Line 12"/>
          <p:cNvSpPr>
            <a:spLocks noChangeShapeType="1"/>
          </p:cNvSpPr>
          <p:nvPr/>
        </p:nvSpPr>
        <p:spPr bwMode="auto">
          <a:xfrm flipV="1">
            <a:off x="7885113" y="981075"/>
            <a:ext cx="0" cy="360363"/>
          </a:xfrm>
          <a:prstGeom prst="line">
            <a:avLst/>
          </a:prstGeom>
          <a:noFill/>
          <a:ln w="38100">
            <a:solidFill>
              <a:schemeClr val="tx1"/>
            </a:solidFill>
            <a:round/>
            <a:headEnd/>
            <a:tailEnd type="triangle" w="med" len="med"/>
          </a:ln>
        </p:spPr>
        <p:txBody>
          <a:bodyPr/>
          <a:lstStyle/>
          <a:p>
            <a:endParaRPr lang="en-US"/>
          </a:p>
        </p:txBody>
      </p:sp>
      <p:sp>
        <p:nvSpPr>
          <p:cNvPr id="12297" name="Line 13"/>
          <p:cNvSpPr>
            <a:spLocks noChangeShapeType="1"/>
          </p:cNvSpPr>
          <p:nvPr/>
        </p:nvSpPr>
        <p:spPr bwMode="auto">
          <a:xfrm>
            <a:off x="7092950" y="620713"/>
            <a:ext cx="1511300" cy="0"/>
          </a:xfrm>
          <a:prstGeom prst="line">
            <a:avLst/>
          </a:prstGeom>
          <a:noFill/>
          <a:ln w="9525">
            <a:solidFill>
              <a:schemeClr val="tx1"/>
            </a:solidFill>
            <a:round/>
            <a:headEnd type="triangle" w="med" len="med"/>
            <a:tailEnd type="triangle" w="med" len="med"/>
          </a:ln>
        </p:spPr>
        <p:txBody>
          <a:bodyPr/>
          <a:lstStyle/>
          <a:p>
            <a:endParaRPr lang="en-US"/>
          </a:p>
        </p:txBody>
      </p:sp>
      <p:sp>
        <p:nvSpPr>
          <p:cNvPr id="12298" name="Line 14"/>
          <p:cNvSpPr>
            <a:spLocks noChangeShapeType="1"/>
          </p:cNvSpPr>
          <p:nvPr/>
        </p:nvSpPr>
        <p:spPr bwMode="auto">
          <a:xfrm>
            <a:off x="684213" y="908050"/>
            <a:ext cx="215900" cy="0"/>
          </a:xfrm>
          <a:prstGeom prst="line">
            <a:avLst/>
          </a:prstGeom>
          <a:noFill/>
          <a:ln w="38100">
            <a:solidFill>
              <a:schemeClr val="tx1"/>
            </a:solidFill>
            <a:round/>
            <a:headEnd/>
            <a:tailEnd/>
          </a:ln>
        </p:spPr>
        <p:txBody>
          <a:bodyPr/>
          <a:lstStyle/>
          <a:p>
            <a:endParaRPr lang="en-US"/>
          </a:p>
        </p:txBody>
      </p:sp>
      <p:sp>
        <p:nvSpPr>
          <p:cNvPr id="12299" name="Line 15"/>
          <p:cNvSpPr>
            <a:spLocks noChangeShapeType="1"/>
          </p:cNvSpPr>
          <p:nvPr/>
        </p:nvSpPr>
        <p:spPr bwMode="auto">
          <a:xfrm flipV="1">
            <a:off x="900113" y="549275"/>
            <a:ext cx="0" cy="358775"/>
          </a:xfrm>
          <a:prstGeom prst="line">
            <a:avLst/>
          </a:prstGeom>
          <a:noFill/>
          <a:ln w="38100">
            <a:solidFill>
              <a:schemeClr val="tx1"/>
            </a:solidFill>
            <a:round/>
            <a:headEnd/>
            <a:tailEnd/>
          </a:ln>
        </p:spPr>
        <p:txBody>
          <a:bodyPr/>
          <a:lstStyle/>
          <a:p>
            <a:endParaRPr lang="en-US"/>
          </a:p>
        </p:txBody>
      </p:sp>
      <p:sp>
        <p:nvSpPr>
          <p:cNvPr id="12300" name="Line 16"/>
          <p:cNvSpPr>
            <a:spLocks noChangeShapeType="1"/>
          </p:cNvSpPr>
          <p:nvPr/>
        </p:nvSpPr>
        <p:spPr bwMode="auto">
          <a:xfrm>
            <a:off x="900113" y="549275"/>
            <a:ext cx="287337" cy="0"/>
          </a:xfrm>
          <a:prstGeom prst="line">
            <a:avLst/>
          </a:prstGeom>
          <a:noFill/>
          <a:ln w="38100">
            <a:solidFill>
              <a:schemeClr val="tx1"/>
            </a:solidFill>
            <a:round/>
            <a:headEnd/>
            <a:tailEnd/>
          </a:ln>
        </p:spPr>
        <p:txBody>
          <a:bodyPr/>
          <a:lstStyle/>
          <a:p>
            <a:endParaRPr lang="en-US"/>
          </a:p>
        </p:txBody>
      </p:sp>
      <p:sp>
        <p:nvSpPr>
          <p:cNvPr id="12301" name="Line 17"/>
          <p:cNvSpPr>
            <a:spLocks noChangeShapeType="1"/>
          </p:cNvSpPr>
          <p:nvPr/>
        </p:nvSpPr>
        <p:spPr bwMode="auto">
          <a:xfrm>
            <a:off x="1187450" y="549275"/>
            <a:ext cx="0" cy="358775"/>
          </a:xfrm>
          <a:prstGeom prst="line">
            <a:avLst/>
          </a:prstGeom>
          <a:noFill/>
          <a:ln w="38100">
            <a:solidFill>
              <a:schemeClr val="tx1"/>
            </a:solidFill>
            <a:round/>
            <a:headEnd/>
            <a:tailEnd/>
          </a:ln>
        </p:spPr>
        <p:txBody>
          <a:bodyPr/>
          <a:lstStyle/>
          <a:p>
            <a:endParaRPr lang="en-US"/>
          </a:p>
        </p:txBody>
      </p:sp>
      <p:sp>
        <p:nvSpPr>
          <p:cNvPr id="12302" name="Line 18"/>
          <p:cNvSpPr>
            <a:spLocks noChangeShapeType="1"/>
          </p:cNvSpPr>
          <p:nvPr/>
        </p:nvSpPr>
        <p:spPr bwMode="auto">
          <a:xfrm>
            <a:off x="1187450" y="908050"/>
            <a:ext cx="288925" cy="0"/>
          </a:xfrm>
          <a:prstGeom prst="line">
            <a:avLst/>
          </a:prstGeom>
          <a:noFill/>
          <a:ln w="38100">
            <a:solidFill>
              <a:schemeClr val="tx1"/>
            </a:solidFill>
            <a:round/>
            <a:headEnd/>
            <a:tailEnd/>
          </a:ln>
        </p:spPr>
        <p:txBody>
          <a:bodyPr/>
          <a:lstStyle/>
          <a:p>
            <a:endParaRPr lang="en-US"/>
          </a:p>
        </p:txBody>
      </p:sp>
      <p:sp>
        <p:nvSpPr>
          <p:cNvPr id="12303" name="Line 19"/>
          <p:cNvSpPr>
            <a:spLocks noChangeShapeType="1"/>
          </p:cNvSpPr>
          <p:nvPr/>
        </p:nvSpPr>
        <p:spPr bwMode="auto">
          <a:xfrm flipV="1">
            <a:off x="1476375" y="549275"/>
            <a:ext cx="0" cy="358775"/>
          </a:xfrm>
          <a:prstGeom prst="line">
            <a:avLst/>
          </a:prstGeom>
          <a:noFill/>
          <a:ln w="38100">
            <a:solidFill>
              <a:schemeClr val="tx1"/>
            </a:solidFill>
            <a:round/>
            <a:headEnd/>
            <a:tailEnd/>
          </a:ln>
        </p:spPr>
        <p:txBody>
          <a:bodyPr/>
          <a:lstStyle/>
          <a:p>
            <a:endParaRPr lang="en-US"/>
          </a:p>
        </p:txBody>
      </p:sp>
      <p:sp>
        <p:nvSpPr>
          <p:cNvPr id="12304" name="Line 20"/>
          <p:cNvSpPr>
            <a:spLocks noChangeShapeType="1"/>
          </p:cNvSpPr>
          <p:nvPr/>
        </p:nvSpPr>
        <p:spPr bwMode="auto">
          <a:xfrm>
            <a:off x="1476375" y="549275"/>
            <a:ext cx="574675" cy="0"/>
          </a:xfrm>
          <a:prstGeom prst="line">
            <a:avLst/>
          </a:prstGeom>
          <a:noFill/>
          <a:ln w="38100">
            <a:solidFill>
              <a:schemeClr val="tx1"/>
            </a:solidFill>
            <a:round/>
            <a:headEnd/>
            <a:tailEnd/>
          </a:ln>
        </p:spPr>
        <p:txBody>
          <a:bodyPr/>
          <a:lstStyle/>
          <a:p>
            <a:endParaRPr lang="en-US"/>
          </a:p>
        </p:txBody>
      </p:sp>
      <p:sp>
        <p:nvSpPr>
          <p:cNvPr id="12305" name="Line 21"/>
          <p:cNvSpPr>
            <a:spLocks noChangeShapeType="1"/>
          </p:cNvSpPr>
          <p:nvPr/>
        </p:nvSpPr>
        <p:spPr bwMode="auto">
          <a:xfrm>
            <a:off x="2051050" y="549275"/>
            <a:ext cx="0" cy="358775"/>
          </a:xfrm>
          <a:prstGeom prst="line">
            <a:avLst/>
          </a:prstGeom>
          <a:noFill/>
          <a:ln w="38100">
            <a:solidFill>
              <a:schemeClr val="tx1"/>
            </a:solidFill>
            <a:round/>
            <a:headEnd/>
            <a:tailEnd/>
          </a:ln>
        </p:spPr>
        <p:txBody>
          <a:bodyPr/>
          <a:lstStyle/>
          <a:p>
            <a:endParaRPr lang="en-US"/>
          </a:p>
        </p:txBody>
      </p:sp>
      <p:sp>
        <p:nvSpPr>
          <p:cNvPr id="12306" name="Line 22"/>
          <p:cNvSpPr>
            <a:spLocks noChangeShapeType="1"/>
          </p:cNvSpPr>
          <p:nvPr/>
        </p:nvSpPr>
        <p:spPr bwMode="auto">
          <a:xfrm>
            <a:off x="2051050" y="908050"/>
            <a:ext cx="288925" cy="0"/>
          </a:xfrm>
          <a:prstGeom prst="line">
            <a:avLst/>
          </a:prstGeom>
          <a:noFill/>
          <a:ln w="38100">
            <a:solidFill>
              <a:schemeClr val="tx1"/>
            </a:solidFill>
            <a:round/>
            <a:headEnd/>
            <a:tailEnd/>
          </a:ln>
        </p:spPr>
        <p:txBody>
          <a:bodyPr/>
          <a:lstStyle/>
          <a:p>
            <a:endParaRPr lang="en-US"/>
          </a:p>
        </p:txBody>
      </p:sp>
      <p:sp>
        <p:nvSpPr>
          <p:cNvPr id="12307" name="Text Box 23"/>
          <p:cNvSpPr txBox="1">
            <a:spLocks noChangeArrowheads="1"/>
          </p:cNvSpPr>
          <p:nvPr/>
        </p:nvSpPr>
        <p:spPr bwMode="auto">
          <a:xfrm>
            <a:off x="900113" y="188913"/>
            <a:ext cx="255587"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2308" name="Text Box 24"/>
          <p:cNvSpPr txBox="1">
            <a:spLocks noChangeArrowheads="1"/>
          </p:cNvSpPr>
          <p:nvPr/>
        </p:nvSpPr>
        <p:spPr bwMode="auto">
          <a:xfrm>
            <a:off x="1476375" y="188913"/>
            <a:ext cx="255588"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2309" name="Text Box 25"/>
          <p:cNvSpPr txBox="1">
            <a:spLocks noChangeArrowheads="1"/>
          </p:cNvSpPr>
          <p:nvPr/>
        </p:nvSpPr>
        <p:spPr bwMode="auto">
          <a:xfrm>
            <a:off x="1763713" y="188913"/>
            <a:ext cx="255587"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1</a:t>
            </a:r>
          </a:p>
        </p:txBody>
      </p:sp>
      <p:sp>
        <p:nvSpPr>
          <p:cNvPr id="12310" name="Text Box 26"/>
          <p:cNvSpPr txBox="1">
            <a:spLocks noChangeArrowheads="1"/>
          </p:cNvSpPr>
          <p:nvPr/>
        </p:nvSpPr>
        <p:spPr bwMode="auto">
          <a:xfrm>
            <a:off x="1187450" y="188913"/>
            <a:ext cx="255588"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0</a:t>
            </a:r>
          </a:p>
        </p:txBody>
      </p:sp>
      <p:sp>
        <p:nvSpPr>
          <p:cNvPr id="12311" name="Line 27"/>
          <p:cNvSpPr>
            <a:spLocks noChangeShapeType="1"/>
          </p:cNvSpPr>
          <p:nvPr/>
        </p:nvSpPr>
        <p:spPr bwMode="auto">
          <a:xfrm>
            <a:off x="900113" y="1052513"/>
            <a:ext cx="0" cy="215900"/>
          </a:xfrm>
          <a:prstGeom prst="line">
            <a:avLst/>
          </a:prstGeom>
          <a:noFill/>
          <a:ln w="9525">
            <a:solidFill>
              <a:schemeClr val="tx1"/>
            </a:solidFill>
            <a:round/>
            <a:headEnd/>
            <a:tailEnd/>
          </a:ln>
        </p:spPr>
        <p:txBody>
          <a:bodyPr/>
          <a:lstStyle/>
          <a:p>
            <a:endParaRPr lang="en-US"/>
          </a:p>
        </p:txBody>
      </p:sp>
      <p:sp>
        <p:nvSpPr>
          <p:cNvPr id="12312" name="Line 28"/>
          <p:cNvSpPr>
            <a:spLocks noChangeShapeType="1"/>
          </p:cNvSpPr>
          <p:nvPr/>
        </p:nvSpPr>
        <p:spPr bwMode="auto">
          <a:xfrm>
            <a:off x="1187450" y="1052513"/>
            <a:ext cx="0" cy="215900"/>
          </a:xfrm>
          <a:prstGeom prst="line">
            <a:avLst/>
          </a:prstGeom>
          <a:noFill/>
          <a:ln w="9525">
            <a:solidFill>
              <a:schemeClr val="tx1"/>
            </a:solidFill>
            <a:round/>
            <a:headEnd/>
            <a:tailEnd/>
          </a:ln>
        </p:spPr>
        <p:txBody>
          <a:bodyPr/>
          <a:lstStyle/>
          <a:p>
            <a:endParaRPr lang="en-US"/>
          </a:p>
        </p:txBody>
      </p:sp>
      <p:sp>
        <p:nvSpPr>
          <p:cNvPr id="12313" name="Line 29"/>
          <p:cNvSpPr>
            <a:spLocks noChangeShapeType="1"/>
          </p:cNvSpPr>
          <p:nvPr/>
        </p:nvSpPr>
        <p:spPr bwMode="auto">
          <a:xfrm flipH="1">
            <a:off x="1187450" y="1125538"/>
            <a:ext cx="215900" cy="0"/>
          </a:xfrm>
          <a:prstGeom prst="line">
            <a:avLst/>
          </a:prstGeom>
          <a:noFill/>
          <a:ln w="9525">
            <a:solidFill>
              <a:schemeClr val="tx1"/>
            </a:solidFill>
            <a:round/>
            <a:headEnd/>
            <a:tailEnd type="triangle" w="med" len="med"/>
          </a:ln>
        </p:spPr>
        <p:txBody>
          <a:bodyPr/>
          <a:lstStyle/>
          <a:p>
            <a:endParaRPr lang="en-US"/>
          </a:p>
        </p:txBody>
      </p:sp>
      <p:sp>
        <p:nvSpPr>
          <p:cNvPr id="12314" name="Line 30"/>
          <p:cNvSpPr>
            <a:spLocks noChangeShapeType="1"/>
          </p:cNvSpPr>
          <p:nvPr/>
        </p:nvSpPr>
        <p:spPr bwMode="auto">
          <a:xfrm>
            <a:off x="684213" y="1125538"/>
            <a:ext cx="215900" cy="0"/>
          </a:xfrm>
          <a:prstGeom prst="line">
            <a:avLst/>
          </a:prstGeom>
          <a:noFill/>
          <a:ln w="9525">
            <a:solidFill>
              <a:schemeClr val="tx1"/>
            </a:solidFill>
            <a:round/>
            <a:headEnd/>
            <a:tailEnd type="triangle" w="med" len="med"/>
          </a:ln>
        </p:spPr>
        <p:txBody>
          <a:bodyPr/>
          <a:lstStyle/>
          <a:p>
            <a:endParaRPr lang="en-US"/>
          </a:p>
        </p:txBody>
      </p:sp>
      <p:sp>
        <p:nvSpPr>
          <p:cNvPr id="12315" name="Text Box 31"/>
          <p:cNvSpPr txBox="1">
            <a:spLocks noChangeArrowheads="1"/>
          </p:cNvSpPr>
          <p:nvPr/>
        </p:nvSpPr>
        <p:spPr bwMode="auto">
          <a:xfrm>
            <a:off x="395288" y="1125538"/>
            <a:ext cx="790575"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t</a:t>
            </a:r>
            <a:r>
              <a:rPr lang="en-US" b="1">
                <a:latin typeface="Arial" charset="0"/>
              </a:rPr>
              <a:t>b</a:t>
            </a:r>
          </a:p>
        </p:txBody>
      </p:sp>
      <p:sp>
        <p:nvSpPr>
          <p:cNvPr id="12316" name="Text Box 32"/>
          <p:cNvSpPr txBox="1">
            <a:spLocks noChangeArrowheads="1"/>
          </p:cNvSpPr>
          <p:nvPr/>
        </p:nvSpPr>
        <p:spPr bwMode="auto">
          <a:xfrm>
            <a:off x="7524750" y="333375"/>
            <a:ext cx="863600" cy="366713"/>
          </a:xfrm>
          <a:prstGeom prst="rect">
            <a:avLst/>
          </a:prstGeom>
          <a:noFill/>
          <a:ln w="9525">
            <a:noFill/>
            <a:miter lim="800000"/>
            <a:headEnd/>
            <a:tailEnd/>
          </a:ln>
        </p:spPr>
        <p:txBody>
          <a:bodyPr>
            <a:spAutoFit/>
          </a:bodyPr>
          <a:lstStyle/>
          <a:p>
            <a:pPr>
              <a:spcBef>
                <a:spcPct val="50000"/>
              </a:spcBef>
            </a:pPr>
            <a:r>
              <a:rPr lang="en-US" sz="1800">
                <a:latin typeface="Arial" charset="0"/>
              </a:rPr>
              <a:t>2    f</a:t>
            </a:r>
          </a:p>
        </p:txBody>
      </p:sp>
      <p:sp>
        <p:nvSpPr>
          <p:cNvPr id="12317" name="AutoShape 33"/>
          <p:cNvSpPr>
            <a:spLocks noChangeArrowheads="1"/>
          </p:cNvSpPr>
          <p:nvPr/>
        </p:nvSpPr>
        <p:spPr bwMode="auto">
          <a:xfrm>
            <a:off x="7812088" y="404813"/>
            <a:ext cx="144462" cy="144462"/>
          </a:xfrm>
          <a:prstGeom prst="triangle">
            <a:avLst>
              <a:gd name="adj" fmla="val 50000"/>
            </a:avLst>
          </a:prstGeom>
          <a:solidFill>
            <a:schemeClr val="bg1"/>
          </a:solidFill>
          <a:ln w="9525">
            <a:solidFill>
              <a:schemeClr val="tx1"/>
            </a:solidFill>
            <a:miter lim="800000"/>
            <a:headEnd/>
            <a:tailEnd/>
          </a:ln>
        </p:spPr>
        <p:txBody>
          <a:bodyPr wrap="none" anchor="ctr"/>
          <a:lstStyle/>
          <a:p>
            <a:endParaRPr lang="en-US"/>
          </a:p>
        </p:txBody>
      </p:sp>
      <p:sp>
        <p:nvSpPr>
          <p:cNvPr id="12318" name="Text Box 34"/>
          <p:cNvSpPr txBox="1">
            <a:spLocks noChangeArrowheads="1"/>
          </p:cNvSpPr>
          <p:nvPr/>
        </p:nvSpPr>
        <p:spPr bwMode="auto">
          <a:xfrm>
            <a:off x="7451725" y="0"/>
            <a:ext cx="720725"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1/2t</a:t>
            </a:r>
            <a:r>
              <a:rPr lang="en-US" b="1">
                <a:latin typeface="Arial" charset="0"/>
              </a:rPr>
              <a:t>b</a:t>
            </a:r>
          </a:p>
        </p:txBody>
      </p:sp>
      <p:sp>
        <p:nvSpPr>
          <p:cNvPr id="12319" name="Text Box 35"/>
          <p:cNvSpPr txBox="1">
            <a:spLocks noChangeArrowheads="1"/>
          </p:cNvSpPr>
          <p:nvPr/>
        </p:nvSpPr>
        <p:spPr bwMode="auto">
          <a:xfrm>
            <a:off x="7235825" y="1268413"/>
            <a:ext cx="792163"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 fc</a:t>
            </a:r>
          </a:p>
        </p:txBody>
      </p:sp>
      <p:sp>
        <p:nvSpPr>
          <p:cNvPr id="12320" name="Text Box 36"/>
          <p:cNvSpPr txBox="1">
            <a:spLocks noChangeArrowheads="1"/>
          </p:cNvSpPr>
          <p:nvPr/>
        </p:nvSpPr>
        <p:spPr bwMode="auto">
          <a:xfrm>
            <a:off x="6516688" y="1052513"/>
            <a:ext cx="1223962" cy="366712"/>
          </a:xfrm>
          <a:prstGeom prst="rect">
            <a:avLst/>
          </a:prstGeom>
          <a:noFill/>
          <a:ln w="9525">
            <a:noFill/>
            <a:miter lim="800000"/>
            <a:headEnd/>
            <a:tailEnd/>
          </a:ln>
        </p:spPr>
        <p:txBody>
          <a:bodyPr>
            <a:spAutoFit/>
          </a:bodyPr>
          <a:lstStyle/>
          <a:p>
            <a:pPr>
              <a:spcBef>
                <a:spcPct val="50000"/>
              </a:spcBef>
            </a:pPr>
            <a:r>
              <a:rPr lang="en-US" sz="1800" b="1">
                <a:latin typeface="Arial" charset="0"/>
              </a:rPr>
              <a:t> </a:t>
            </a:r>
            <a:r>
              <a:rPr lang="en-US" sz="1600" b="1">
                <a:latin typeface="Arial" charset="0"/>
              </a:rPr>
              <a:t>fs=fc-</a:t>
            </a:r>
            <a:r>
              <a:rPr lang="en-US" sz="1800" b="1">
                <a:latin typeface="Arial" charset="0"/>
              </a:rPr>
              <a:t>   </a:t>
            </a:r>
            <a:r>
              <a:rPr lang="en-US" sz="1600" b="1">
                <a:latin typeface="Arial" charset="0"/>
              </a:rPr>
              <a:t>f</a:t>
            </a:r>
          </a:p>
        </p:txBody>
      </p:sp>
      <p:sp>
        <p:nvSpPr>
          <p:cNvPr id="12321" name="AutoShape 37"/>
          <p:cNvSpPr>
            <a:spLocks noChangeArrowheads="1"/>
          </p:cNvSpPr>
          <p:nvPr/>
        </p:nvSpPr>
        <p:spPr bwMode="auto">
          <a:xfrm>
            <a:off x="7235825" y="1196975"/>
            <a:ext cx="144463" cy="144463"/>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sp>
        <p:nvSpPr>
          <p:cNvPr id="12322" name="Text Box 38"/>
          <p:cNvSpPr txBox="1">
            <a:spLocks noChangeArrowheads="1"/>
          </p:cNvSpPr>
          <p:nvPr/>
        </p:nvSpPr>
        <p:spPr bwMode="auto">
          <a:xfrm>
            <a:off x="8027988" y="1052513"/>
            <a:ext cx="1296987" cy="366712"/>
          </a:xfrm>
          <a:prstGeom prst="rect">
            <a:avLst/>
          </a:prstGeom>
          <a:noFill/>
          <a:ln w="9525">
            <a:noFill/>
            <a:miter lim="800000"/>
            <a:headEnd/>
            <a:tailEnd/>
          </a:ln>
        </p:spPr>
        <p:txBody>
          <a:bodyPr>
            <a:spAutoFit/>
          </a:bodyPr>
          <a:lstStyle/>
          <a:p>
            <a:pPr>
              <a:spcBef>
                <a:spcPct val="50000"/>
              </a:spcBef>
            </a:pPr>
            <a:r>
              <a:rPr lang="en-US" sz="1800">
                <a:latin typeface="Arial" charset="0"/>
              </a:rPr>
              <a:t> </a:t>
            </a:r>
            <a:r>
              <a:rPr lang="en-US" sz="1600" b="1">
                <a:latin typeface="Arial" charset="0"/>
              </a:rPr>
              <a:t>fm=fc</a:t>
            </a:r>
            <a:r>
              <a:rPr lang="en-US" sz="1800">
                <a:latin typeface="Arial" charset="0"/>
              </a:rPr>
              <a:t>+  f</a:t>
            </a:r>
          </a:p>
        </p:txBody>
      </p:sp>
      <p:sp>
        <p:nvSpPr>
          <p:cNvPr id="12323" name="AutoShape 39"/>
          <p:cNvSpPr>
            <a:spLocks noChangeArrowheads="1"/>
          </p:cNvSpPr>
          <p:nvPr/>
        </p:nvSpPr>
        <p:spPr bwMode="auto">
          <a:xfrm>
            <a:off x="8820150" y="1196975"/>
            <a:ext cx="144463" cy="144463"/>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sp>
        <p:nvSpPr>
          <p:cNvPr id="12324" name="Text Box 40"/>
          <p:cNvSpPr txBox="1">
            <a:spLocks noChangeArrowheads="1"/>
          </p:cNvSpPr>
          <p:nvPr/>
        </p:nvSpPr>
        <p:spPr bwMode="auto">
          <a:xfrm>
            <a:off x="7380288" y="1628775"/>
            <a:ext cx="1008062" cy="517525"/>
          </a:xfrm>
          <a:prstGeom prst="rect">
            <a:avLst/>
          </a:prstGeom>
          <a:noFill/>
          <a:ln w="9525">
            <a:noFill/>
            <a:miter lim="800000"/>
            <a:headEnd/>
            <a:tailEnd/>
          </a:ln>
        </p:spPr>
        <p:txBody>
          <a:bodyPr>
            <a:spAutoFit/>
          </a:bodyPr>
          <a:lstStyle/>
          <a:p>
            <a:pPr algn="ctr">
              <a:spcBef>
                <a:spcPct val="50000"/>
              </a:spcBef>
            </a:pPr>
            <a:r>
              <a:rPr lang="en-US" b="1" dirty="0">
                <a:latin typeface="Arial" charset="0"/>
              </a:rPr>
              <a:t>Carrier freq </a:t>
            </a:r>
          </a:p>
        </p:txBody>
      </p:sp>
      <p:sp>
        <p:nvSpPr>
          <p:cNvPr id="12325" name="Text Box 41"/>
          <p:cNvSpPr txBox="1">
            <a:spLocks noChangeArrowheads="1"/>
          </p:cNvSpPr>
          <p:nvPr/>
        </p:nvSpPr>
        <p:spPr bwMode="auto">
          <a:xfrm>
            <a:off x="3924300" y="404813"/>
            <a:ext cx="1295400" cy="623887"/>
          </a:xfrm>
          <a:prstGeom prst="rect">
            <a:avLst/>
          </a:prstGeom>
          <a:noFill/>
          <a:ln w="9525">
            <a:noFill/>
            <a:miter lim="800000"/>
            <a:headEnd/>
            <a:tailEnd/>
          </a:ln>
        </p:spPr>
        <p:txBody>
          <a:bodyPr>
            <a:spAutoFit/>
          </a:bodyPr>
          <a:lstStyle/>
          <a:p>
            <a:pPr algn="ctr">
              <a:spcBef>
                <a:spcPct val="50000"/>
              </a:spcBef>
            </a:pPr>
            <a:r>
              <a:rPr lang="en-US" b="1">
                <a:latin typeface="Arial" charset="0"/>
              </a:rPr>
              <a:t>FSK </a:t>
            </a:r>
          </a:p>
          <a:p>
            <a:pPr algn="ctr">
              <a:spcBef>
                <a:spcPct val="50000"/>
              </a:spcBef>
            </a:pPr>
            <a:r>
              <a:rPr lang="en-US" b="1">
                <a:latin typeface="Arial" charset="0"/>
              </a:rPr>
              <a:t> modulator</a:t>
            </a:r>
          </a:p>
        </p:txBody>
      </p:sp>
      <p:sp>
        <p:nvSpPr>
          <p:cNvPr id="12326" name="Text Box 42"/>
          <p:cNvSpPr txBox="1">
            <a:spLocks noChangeArrowheads="1"/>
          </p:cNvSpPr>
          <p:nvPr/>
        </p:nvSpPr>
        <p:spPr bwMode="auto">
          <a:xfrm>
            <a:off x="611188" y="2420938"/>
            <a:ext cx="4681537" cy="366712"/>
          </a:xfrm>
          <a:prstGeom prst="rect">
            <a:avLst/>
          </a:prstGeom>
          <a:noFill/>
          <a:ln w="9525">
            <a:noFill/>
            <a:miter lim="800000"/>
            <a:headEnd/>
            <a:tailEnd/>
          </a:ln>
        </p:spPr>
        <p:txBody>
          <a:bodyPr>
            <a:spAutoFit/>
          </a:bodyPr>
          <a:lstStyle/>
          <a:p>
            <a:pPr algn="r">
              <a:spcBef>
                <a:spcPct val="50000"/>
              </a:spcBef>
            </a:pPr>
            <a:endParaRPr lang="en-US" sz="1800">
              <a:latin typeface="Arial" charset="0"/>
            </a:endParaRPr>
          </a:p>
        </p:txBody>
      </p:sp>
      <p:sp>
        <p:nvSpPr>
          <p:cNvPr id="12327" name="Text Box 43"/>
          <p:cNvSpPr txBox="1">
            <a:spLocks noChangeArrowheads="1"/>
          </p:cNvSpPr>
          <p:nvPr/>
        </p:nvSpPr>
        <p:spPr bwMode="auto">
          <a:xfrm>
            <a:off x="359569" y="1984057"/>
            <a:ext cx="8533606" cy="2539157"/>
          </a:xfrm>
          <a:prstGeom prst="rect">
            <a:avLst/>
          </a:prstGeom>
          <a:noFill/>
          <a:ln w="9525">
            <a:noFill/>
            <a:miter lim="800000"/>
            <a:headEnd/>
            <a:tailEnd/>
          </a:ln>
        </p:spPr>
        <p:txBody>
          <a:bodyPr wrap="square">
            <a:spAutoFit/>
          </a:bodyPr>
          <a:lstStyle/>
          <a:p>
            <a:pPr rtl="0">
              <a:spcBef>
                <a:spcPct val="50000"/>
              </a:spcBef>
            </a:pPr>
            <a:r>
              <a:rPr lang="en-US" sz="1800" dirty="0">
                <a:latin typeface="Arial" charset="0"/>
              </a:rPr>
              <a:t>Peak frequency deviation    D f   </a:t>
            </a:r>
          </a:p>
          <a:p>
            <a:pPr rtl="0">
              <a:spcBef>
                <a:spcPct val="50000"/>
              </a:spcBef>
            </a:pPr>
            <a:r>
              <a:rPr lang="en-US" sz="1800" dirty="0">
                <a:latin typeface="Arial" charset="0"/>
              </a:rPr>
              <a:t>              f =abs(</a:t>
            </a:r>
            <a:r>
              <a:rPr lang="en-US" sz="1800" dirty="0" err="1">
                <a:latin typeface="Arial" charset="0"/>
              </a:rPr>
              <a:t>f</a:t>
            </a:r>
            <a:r>
              <a:rPr lang="en-US" b="1" dirty="0" err="1">
                <a:latin typeface="Arial" charset="0"/>
              </a:rPr>
              <a:t>m</a:t>
            </a:r>
            <a:r>
              <a:rPr lang="en-US" sz="1800" dirty="0">
                <a:latin typeface="Arial" charset="0"/>
              </a:rPr>
              <a:t> – f</a:t>
            </a:r>
            <a:r>
              <a:rPr lang="en-US" b="1" dirty="0">
                <a:latin typeface="Arial" charset="0"/>
              </a:rPr>
              <a:t>s)</a:t>
            </a:r>
            <a:r>
              <a:rPr lang="en-US" sz="1800" dirty="0">
                <a:latin typeface="Arial" charset="0"/>
              </a:rPr>
              <a:t> </a:t>
            </a:r>
            <a:r>
              <a:rPr lang="en-US" sz="2000" b="1" dirty="0">
                <a:latin typeface="Arial" charset="0"/>
              </a:rPr>
              <a:t>/</a:t>
            </a:r>
            <a:r>
              <a:rPr lang="en-US" sz="1800" dirty="0">
                <a:latin typeface="Arial" charset="0"/>
              </a:rPr>
              <a:t>2 = 1/4t</a:t>
            </a:r>
            <a:r>
              <a:rPr lang="en-US" b="1" dirty="0">
                <a:latin typeface="Arial" charset="0"/>
              </a:rPr>
              <a:t>b</a:t>
            </a:r>
            <a:r>
              <a:rPr lang="en-US" sz="1800" dirty="0">
                <a:latin typeface="Arial" charset="0"/>
              </a:rPr>
              <a:t>   (Hz. minimum )</a:t>
            </a:r>
          </a:p>
          <a:p>
            <a:pPr rtl="0">
              <a:spcBef>
                <a:spcPct val="50000"/>
              </a:spcBef>
            </a:pPr>
            <a:r>
              <a:rPr lang="en-US" sz="1800" dirty="0">
                <a:latin typeface="Arial" charset="0"/>
              </a:rPr>
              <a:t> f</a:t>
            </a:r>
            <a:r>
              <a:rPr lang="en-US" b="1" dirty="0">
                <a:latin typeface="Arial" charset="0"/>
              </a:rPr>
              <a:t>s</a:t>
            </a:r>
            <a:r>
              <a:rPr lang="en-US" sz="1800" dirty="0">
                <a:latin typeface="Arial" charset="0"/>
              </a:rPr>
              <a:t> = f</a:t>
            </a:r>
            <a:r>
              <a:rPr lang="en-US" b="1" dirty="0">
                <a:latin typeface="Arial" charset="0"/>
              </a:rPr>
              <a:t>c</a:t>
            </a:r>
            <a:r>
              <a:rPr lang="en-US" sz="1800" dirty="0">
                <a:latin typeface="Arial" charset="0"/>
              </a:rPr>
              <a:t> -Df = f</a:t>
            </a:r>
            <a:r>
              <a:rPr lang="en-US" b="1" dirty="0">
                <a:latin typeface="Arial" charset="0"/>
              </a:rPr>
              <a:t>c</a:t>
            </a:r>
            <a:r>
              <a:rPr lang="en-US" sz="1800" dirty="0">
                <a:latin typeface="Arial" charset="0"/>
              </a:rPr>
              <a:t> – 1/4t</a:t>
            </a:r>
            <a:r>
              <a:rPr lang="en-US" b="1" dirty="0">
                <a:latin typeface="Arial" charset="0"/>
              </a:rPr>
              <a:t>b</a:t>
            </a:r>
            <a:r>
              <a:rPr lang="en-US" sz="1800" dirty="0">
                <a:latin typeface="Arial" charset="0"/>
              </a:rPr>
              <a:t> </a:t>
            </a:r>
          </a:p>
          <a:p>
            <a:pPr rtl="0">
              <a:spcBef>
                <a:spcPct val="50000"/>
              </a:spcBef>
            </a:pPr>
            <a:r>
              <a:rPr lang="en-US" sz="1800" dirty="0">
                <a:latin typeface="Arial" charset="0"/>
              </a:rPr>
              <a:t> f</a:t>
            </a:r>
            <a:r>
              <a:rPr lang="en-US" b="1" dirty="0">
                <a:latin typeface="Arial" charset="0"/>
              </a:rPr>
              <a:t>m</a:t>
            </a:r>
            <a:r>
              <a:rPr lang="en-US" sz="1800" dirty="0">
                <a:latin typeface="Arial" charset="0"/>
              </a:rPr>
              <a:t> = f</a:t>
            </a:r>
            <a:r>
              <a:rPr lang="en-US" b="1" dirty="0">
                <a:latin typeface="Arial" charset="0"/>
              </a:rPr>
              <a:t>c</a:t>
            </a:r>
            <a:r>
              <a:rPr lang="en-US" sz="1800" dirty="0">
                <a:latin typeface="Arial" charset="0"/>
              </a:rPr>
              <a:t> + Df = f</a:t>
            </a:r>
            <a:r>
              <a:rPr lang="en-US" b="1" dirty="0">
                <a:latin typeface="Arial" charset="0"/>
              </a:rPr>
              <a:t>c</a:t>
            </a:r>
            <a:r>
              <a:rPr lang="en-US" sz="1800" dirty="0">
                <a:latin typeface="Arial" charset="0"/>
              </a:rPr>
              <a:t>+ 1/4t</a:t>
            </a:r>
            <a:r>
              <a:rPr lang="en-US" b="1" dirty="0">
                <a:latin typeface="Arial" charset="0"/>
              </a:rPr>
              <a:t>b</a:t>
            </a:r>
            <a:r>
              <a:rPr lang="en-US" sz="1800" dirty="0">
                <a:latin typeface="Arial" charset="0"/>
              </a:rPr>
              <a:t> </a:t>
            </a:r>
          </a:p>
          <a:p>
            <a:pPr rtl="0">
              <a:spcBef>
                <a:spcPct val="50000"/>
              </a:spcBef>
            </a:pPr>
            <a:r>
              <a:rPr lang="en-US" sz="1800" dirty="0">
                <a:latin typeface="Arial" charset="0"/>
              </a:rPr>
              <a:t>For FSK :</a:t>
            </a:r>
          </a:p>
          <a:p>
            <a:pPr rtl="0">
              <a:spcBef>
                <a:spcPct val="50000"/>
              </a:spcBef>
            </a:pPr>
            <a:r>
              <a:rPr lang="en-US" sz="2000" b="1" u="sng" dirty="0">
                <a:latin typeface="Tahoma" panose="020B0604030504040204" pitchFamily="34" charset="0"/>
                <a:ea typeface="Tahoma" panose="020B0604030504040204" pitchFamily="34" charset="0"/>
                <a:cs typeface="Tahoma" panose="020B0604030504040204" pitchFamily="34" charset="0"/>
              </a:rPr>
              <a:t>B.W=( fm+ 1/tb) – (fs – 1/tb) = </a:t>
            </a:r>
            <a:r>
              <a:rPr lang="en-US" sz="2000" b="1" u="sng" dirty="0">
                <a:solidFill>
                  <a:srgbClr val="008000"/>
                </a:solidFill>
                <a:latin typeface="Tahoma" panose="020B0604030504040204" pitchFamily="34" charset="0"/>
                <a:ea typeface="Tahoma" panose="020B0604030504040204" pitchFamily="34" charset="0"/>
                <a:cs typeface="Tahoma" panose="020B0604030504040204" pitchFamily="34" charset="0"/>
              </a:rPr>
              <a:t>fm – fs +2/tb</a:t>
            </a:r>
            <a:r>
              <a:rPr lang="en-US" sz="2000" b="1" u="sng" dirty="0">
                <a:latin typeface="Tahoma" panose="020B0604030504040204" pitchFamily="34" charset="0"/>
                <a:ea typeface="Tahoma" panose="020B0604030504040204" pitchFamily="34" charset="0"/>
                <a:cs typeface="Tahoma" panose="020B0604030504040204" pitchFamily="34" charset="0"/>
              </a:rPr>
              <a:t> = </a:t>
            </a:r>
            <a:r>
              <a:rPr lang="en-US" sz="2000" b="1" u="sng" dirty="0">
                <a:solidFill>
                  <a:srgbClr val="666633"/>
                </a:solidFill>
                <a:latin typeface="Tahoma" panose="020B0604030504040204" pitchFamily="34" charset="0"/>
                <a:ea typeface="Tahoma" panose="020B0604030504040204" pitchFamily="34" charset="0"/>
                <a:cs typeface="Tahoma" panose="020B0604030504040204" pitchFamily="34" charset="0"/>
              </a:rPr>
              <a:t>2(     f + 1/tb ).</a:t>
            </a:r>
            <a:endParaRPr lang="en-US" sz="2000" b="1" dirty="0">
              <a:latin typeface="Tahoma" panose="020B0604030504040204" pitchFamily="34" charset="0"/>
              <a:ea typeface="Tahoma" panose="020B0604030504040204" pitchFamily="34" charset="0"/>
              <a:cs typeface="Tahoma" panose="020B0604030504040204" pitchFamily="34" charset="0"/>
            </a:endParaRPr>
          </a:p>
        </p:txBody>
      </p:sp>
      <p:sp>
        <p:nvSpPr>
          <p:cNvPr id="12334" name="AutoShape 50"/>
          <p:cNvSpPr>
            <a:spLocks/>
          </p:cNvSpPr>
          <p:nvPr/>
        </p:nvSpPr>
        <p:spPr bwMode="auto">
          <a:xfrm>
            <a:off x="2880519" y="2960106"/>
            <a:ext cx="71437" cy="647700"/>
          </a:xfrm>
          <a:prstGeom prst="rightBrace">
            <a:avLst>
              <a:gd name="adj1" fmla="val 75556"/>
              <a:gd name="adj2" fmla="val 50000"/>
            </a:avLst>
          </a:prstGeom>
          <a:noFill/>
          <a:ln w="38100">
            <a:solidFill>
              <a:schemeClr val="tx1"/>
            </a:solidFill>
            <a:round/>
            <a:headEnd/>
            <a:tailEnd/>
          </a:ln>
        </p:spPr>
        <p:txBody>
          <a:bodyPr wrap="none" anchor="ctr"/>
          <a:lstStyle/>
          <a:p>
            <a:endParaRPr lang="en-US"/>
          </a:p>
        </p:txBody>
      </p:sp>
      <p:sp>
        <p:nvSpPr>
          <p:cNvPr id="12335" name="Text Box 51"/>
          <p:cNvSpPr txBox="1">
            <a:spLocks noChangeArrowheads="1"/>
          </p:cNvSpPr>
          <p:nvPr/>
        </p:nvSpPr>
        <p:spPr bwMode="auto">
          <a:xfrm>
            <a:off x="3107524" y="3093377"/>
            <a:ext cx="2232025" cy="366712"/>
          </a:xfrm>
          <a:prstGeom prst="rect">
            <a:avLst/>
          </a:prstGeom>
          <a:noFill/>
          <a:ln w="9525">
            <a:noFill/>
            <a:miter lim="800000"/>
            <a:headEnd/>
            <a:tailEnd/>
          </a:ln>
        </p:spPr>
        <p:txBody>
          <a:bodyPr>
            <a:spAutoFit/>
          </a:bodyPr>
          <a:lstStyle/>
          <a:p>
            <a:pPr algn="r" rtl="0">
              <a:spcBef>
                <a:spcPct val="50000"/>
              </a:spcBef>
            </a:pPr>
            <a:r>
              <a:rPr lang="en-US" sz="1800" dirty="0">
                <a:latin typeface="Arial" charset="0"/>
              </a:rPr>
              <a:t>   B.W=2(Df+ 1/t</a:t>
            </a:r>
            <a:r>
              <a:rPr lang="en-US" b="1" dirty="0">
                <a:latin typeface="Arial" charset="0"/>
              </a:rPr>
              <a:t>b</a:t>
            </a:r>
            <a:r>
              <a:rPr lang="en-US" sz="1800" dirty="0">
                <a:latin typeface="Arial" charset="0"/>
              </a:rPr>
              <a:t>)</a:t>
            </a:r>
          </a:p>
        </p:txBody>
      </p:sp>
      <p:sp>
        <p:nvSpPr>
          <p:cNvPr id="12337" name="AutoShape 54"/>
          <p:cNvSpPr>
            <a:spLocks noChangeArrowheads="1"/>
          </p:cNvSpPr>
          <p:nvPr/>
        </p:nvSpPr>
        <p:spPr bwMode="auto">
          <a:xfrm>
            <a:off x="7128669" y="4174152"/>
            <a:ext cx="304800" cy="228600"/>
          </a:xfrm>
          <a:prstGeom prst="triangle">
            <a:avLst>
              <a:gd name="adj" fmla="val 50000"/>
            </a:avLst>
          </a:prstGeom>
          <a:solidFill>
            <a:schemeClr val="bg1"/>
          </a:solidFill>
          <a:ln w="19050">
            <a:solidFill>
              <a:srgbClr val="808000"/>
            </a:solidFill>
            <a:miter lim="800000"/>
            <a:headEnd/>
            <a:tailEnd/>
          </a:ln>
        </p:spPr>
        <p:txBody>
          <a:bodyPr wrap="none" anchor="ctr"/>
          <a:lstStyle/>
          <a:p>
            <a:endParaRPr lang="en-US"/>
          </a:p>
        </p:txBody>
      </p:sp>
      <p:sp>
        <p:nvSpPr>
          <p:cNvPr id="12338" name="Line 55"/>
          <p:cNvSpPr>
            <a:spLocks noChangeShapeType="1"/>
          </p:cNvSpPr>
          <p:nvPr/>
        </p:nvSpPr>
        <p:spPr bwMode="auto">
          <a:xfrm>
            <a:off x="539750" y="4868863"/>
            <a:ext cx="0" cy="1368425"/>
          </a:xfrm>
          <a:prstGeom prst="line">
            <a:avLst/>
          </a:prstGeom>
          <a:noFill/>
          <a:ln w="9525">
            <a:solidFill>
              <a:schemeClr val="tx1"/>
            </a:solidFill>
            <a:round/>
            <a:headEnd/>
            <a:tailEnd/>
          </a:ln>
        </p:spPr>
        <p:txBody>
          <a:bodyPr/>
          <a:lstStyle/>
          <a:p>
            <a:endParaRPr lang="en-US"/>
          </a:p>
        </p:txBody>
      </p:sp>
      <p:sp>
        <p:nvSpPr>
          <p:cNvPr id="12339" name="Line 56"/>
          <p:cNvSpPr>
            <a:spLocks noChangeShapeType="1"/>
          </p:cNvSpPr>
          <p:nvPr/>
        </p:nvSpPr>
        <p:spPr bwMode="auto">
          <a:xfrm>
            <a:off x="395288" y="5805488"/>
            <a:ext cx="7056437" cy="0"/>
          </a:xfrm>
          <a:prstGeom prst="line">
            <a:avLst/>
          </a:prstGeom>
          <a:noFill/>
          <a:ln w="9525">
            <a:solidFill>
              <a:schemeClr val="tx1"/>
            </a:solidFill>
            <a:round/>
            <a:headEnd/>
            <a:tailEnd/>
          </a:ln>
        </p:spPr>
        <p:txBody>
          <a:bodyPr/>
          <a:lstStyle/>
          <a:p>
            <a:endParaRPr lang="en-US"/>
          </a:p>
        </p:txBody>
      </p:sp>
      <p:sp>
        <p:nvSpPr>
          <p:cNvPr id="12340" name="Freeform 59"/>
          <p:cNvSpPr>
            <a:spLocks/>
          </p:cNvSpPr>
          <p:nvPr/>
        </p:nvSpPr>
        <p:spPr bwMode="auto">
          <a:xfrm>
            <a:off x="1116013" y="5084763"/>
            <a:ext cx="1152525" cy="720725"/>
          </a:xfrm>
          <a:custGeom>
            <a:avLst/>
            <a:gdLst>
              <a:gd name="T0" fmla="*/ 0 w 726"/>
              <a:gd name="T1" fmla="*/ 454 h 454"/>
              <a:gd name="T2" fmla="*/ 363 w 726"/>
              <a:gd name="T3" fmla="*/ 0 h 454"/>
              <a:gd name="T4" fmla="*/ 726 w 726"/>
              <a:gd name="T5" fmla="*/ 454 h 454"/>
              <a:gd name="T6" fmla="*/ 0 60000 65536"/>
              <a:gd name="T7" fmla="*/ 0 60000 65536"/>
              <a:gd name="T8" fmla="*/ 0 60000 65536"/>
              <a:gd name="T9" fmla="*/ 0 w 726"/>
              <a:gd name="T10" fmla="*/ 0 h 454"/>
              <a:gd name="T11" fmla="*/ 726 w 726"/>
              <a:gd name="T12" fmla="*/ 454 h 454"/>
            </a:gdLst>
            <a:ahLst/>
            <a:cxnLst>
              <a:cxn ang="T6">
                <a:pos x="T0" y="T1"/>
              </a:cxn>
              <a:cxn ang="T7">
                <a:pos x="T2" y="T3"/>
              </a:cxn>
              <a:cxn ang="T8">
                <a:pos x="T4" y="T5"/>
              </a:cxn>
            </a:cxnLst>
            <a:rect l="T9" t="T10" r="T11" b="T12"/>
            <a:pathLst>
              <a:path w="726" h="454">
                <a:moveTo>
                  <a:pt x="0" y="454"/>
                </a:moveTo>
                <a:cubicBezTo>
                  <a:pt x="121" y="227"/>
                  <a:pt x="242" y="0"/>
                  <a:pt x="363" y="0"/>
                </a:cubicBezTo>
                <a:cubicBezTo>
                  <a:pt x="484" y="0"/>
                  <a:pt x="666" y="378"/>
                  <a:pt x="726" y="454"/>
                </a:cubicBezTo>
              </a:path>
            </a:pathLst>
          </a:custGeom>
          <a:noFill/>
          <a:ln w="38100" cmpd="sng">
            <a:solidFill>
              <a:srgbClr val="0000FF"/>
            </a:solidFill>
            <a:round/>
            <a:headEnd/>
            <a:tailEnd/>
          </a:ln>
        </p:spPr>
        <p:txBody>
          <a:bodyPr/>
          <a:lstStyle/>
          <a:p>
            <a:endParaRPr lang="en-US"/>
          </a:p>
        </p:txBody>
      </p:sp>
      <p:sp>
        <p:nvSpPr>
          <p:cNvPr id="12341" name="Freeform 60"/>
          <p:cNvSpPr>
            <a:spLocks/>
          </p:cNvSpPr>
          <p:nvPr/>
        </p:nvSpPr>
        <p:spPr bwMode="auto">
          <a:xfrm>
            <a:off x="2268538" y="5589588"/>
            <a:ext cx="503237" cy="215900"/>
          </a:xfrm>
          <a:custGeom>
            <a:avLst/>
            <a:gdLst>
              <a:gd name="T0" fmla="*/ 0 w 317"/>
              <a:gd name="T1" fmla="*/ 136 h 136"/>
              <a:gd name="T2" fmla="*/ 45 w 317"/>
              <a:gd name="T3" fmla="*/ 0 h 136"/>
              <a:gd name="T4" fmla="*/ 136 w 317"/>
              <a:gd name="T5" fmla="*/ 136 h 136"/>
              <a:gd name="T6" fmla="*/ 226 w 317"/>
              <a:gd name="T7" fmla="*/ 0 h 136"/>
              <a:gd name="T8" fmla="*/ 317 w 317"/>
              <a:gd name="T9" fmla="*/ 136 h 136"/>
              <a:gd name="T10" fmla="*/ 0 60000 65536"/>
              <a:gd name="T11" fmla="*/ 0 60000 65536"/>
              <a:gd name="T12" fmla="*/ 0 60000 65536"/>
              <a:gd name="T13" fmla="*/ 0 60000 65536"/>
              <a:gd name="T14" fmla="*/ 0 60000 65536"/>
              <a:gd name="T15" fmla="*/ 0 w 317"/>
              <a:gd name="T16" fmla="*/ 0 h 136"/>
              <a:gd name="T17" fmla="*/ 317 w 317"/>
              <a:gd name="T18" fmla="*/ 136 h 136"/>
            </a:gdLst>
            <a:ahLst/>
            <a:cxnLst>
              <a:cxn ang="T10">
                <a:pos x="T0" y="T1"/>
              </a:cxn>
              <a:cxn ang="T11">
                <a:pos x="T2" y="T3"/>
              </a:cxn>
              <a:cxn ang="T12">
                <a:pos x="T4" y="T5"/>
              </a:cxn>
              <a:cxn ang="T13">
                <a:pos x="T6" y="T7"/>
              </a:cxn>
              <a:cxn ang="T14">
                <a:pos x="T8" y="T9"/>
              </a:cxn>
            </a:cxnLst>
            <a:rect l="T15" t="T16" r="T17" b="T18"/>
            <a:pathLst>
              <a:path w="317" h="136">
                <a:moveTo>
                  <a:pt x="0" y="136"/>
                </a:moveTo>
                <a:cubicBezTo>
                  <a:pt x="11" y="68"/>
                  <a:pt x="22" y="0"/>
                  <a:pt x="45" y="0"/>
                </a:cubicBezTo>
                <a:cubicBezTo>
                  <a:pt x="68" y="0"/>
                  <a:pt x="106" y="136"/>
                  <a:pt x="136" y="136"/>
                </a:cubicBezTo>
                <a:cubicBezTo>
                  <a:pt x="166" y="136"/>
                  <a:pt x="196" y="0"/>
                  <a:pt x="226" y="0"/>
                </a:cubicBezTo>
                <a:cubicBezTo>
                  <a:pt x="256" y="0"/>
                  <a:pt x="302" y="113"/>
                  <a:pt x="317" y="136"/>
                </a:cubicBezTo>
              </a:path>
            </a:pathLst>
          </a:custGeom>
          <a:noFill/>
          <a:ln w="38100" cmpd="sng">
            <a:solidFill>
              <a:srgbClr val="0000FF"/>
            </a:solidFill>
            <a:round/>
            <a:headEnd/>
            <a:tailEnd/>
          </a:ln>
        </p:spPr>
        <p:txBody>
          <a:bodyPr/>
          <a:lstStyle/>
          <a:p>
            <a:endParaRPr lang="en-US"/>
          </a:p>
        </p:txBody>
      </p:sp>
      <p:sp>
        <p:nvSpPr>
          <p:cNvPr id="12342" name="Line 62"/>
          <p:cNvSpPr>
            <a:spLocks noChangeShapeType="1"/>
          </p:cNvSpPr>
          <p:nvPr/>
        </p:nvSpPr>
        <p:spPr bwMode="auto">
          <a:xfrm>
            <a:off x="1692275" y="4868863"/>
            <a:ext cx="0" cy="1439862"/>
          </a:xfrm>
          <a:prstGeom prst="line">
            <a:avLst/>
          </a:prstGeom>
          <a:noFill/>
          <a:ln w="9525">
            <a:solidFill>
              <a:schemeClr val="tx1"/>
            </a:solidFill>
            <a:round/>
            <a:headEnd/>
            <a:tailEnd/>
          </a:ln>
        </p:spPr>
        <p:txBody>
          <a:bodyPr/>
          <a:lstStyle/>
          <a:p>
            <a:endParaRPr lang="en-US"/>
          </a:p>
        </p:txBody>
      </p:sp>
      <p:sp>
        <p:nvSpPr>
          <p:cNvPr id="12343" name="Line 63"/>
          <p:cNvSpPr>
            <a:spLocks noChangeShapeType="1"/>
          </p:cNvSpPr>
          <p:nvPr/>
        </p:nvSpPr>
        <p:spPr bwMode="auto">
          <a:xfrm>
            <a:off x="1116013" y="5734050"/>
            <a:ext cx="576262" cy="0"/>
          </a:xfrm>
          <a:prstGeom prst="line">
            <a:avLst/>
          </a:prstGeom>
          <a:noFill/>
          <a:ln w="9525">
            <a:solidFill>
              <a:schemeClr val="tx1"/>
            </a:solidFill>
            <a:round/>
            <a:headEnd type="triangle" w="med" len="med"/>
            <a:tailEnd type="triangle" w="med" len="med"/>
          </a:ln>
        </p:spPr>
        <p:txBody>
          <a:bodyPr/>
          <a:lstStyle/>
          <a:p>
            <a:endParaRPr lang="en-US"/>
          </a:p>
        </p:txBody>
      </p:sp>
      <p:sp>
        <p:nvSpPr>
          <p:cNvPr id="12344" name="Text Box 64"/>
          <p:cNvSpPr txBox="1">
            <a:spLocks noChangeArrowheads="1"/>
          </p:cNvSpPr>
          <p:nvPr/>
        </p:nvSpPr>
        <p:spPr bwMode="auto">
          <a:xfrm>
            <a:off x="971550" y="5445125"/>
            <a:ext cx="719138" cy="304800"/>
          </a:xfrm>
          <a:prstGeom prst="rect">
            <a:avLst/>
          </a:prstGeom>
          <a:noFill/>
          <a:ln w="9525">
            <a:noFill/>
            <a:miter lim="800000"/>
            <a:headEnd/>
            <a:tailEnd/>
          </a:ln>
        </p:spPr>
        <p:txBody>
          <a:bodyPr>
            <a:spAutoFit/>
          </a:bodyPr>
          <a:lstStyle/>
          <a:p>
            <a:pPr algn="r">
              <a:spcBef>
                <a:spcPct val="50000"/>
              </a:spcBef>
            </a:pPr>
            <a:r>
              <a:rPr lang="en-US" b="1">
                <a:latin typeface="Arial" charset="0"/>
              </a:rPr>
              <a:t>1/tb</a:t>
            </a:r>
          </a:p>
        </p:txBody>
      </p:sp>
      <p:sp>
        <p:nvSpPr>
          <p:cNvPr id="12345" name="AutoShape 65"/>
          <p:cNvSpPr>
            <a:spLocks noChangeArrowheads="1"/>
          </p:cNvSpPr>
          <p:nvPr/>
        </p:nvSpPr>
        <p:spPr bwMode="auto">
          <a:xfrm>
            <a:off x="1116013" y="5734050"/>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12346" name="Line 66"/>
          <p:cNvSpPr>
            <a:spLocks noChangeShapeType="1"/>
          </p:cNvSpPr>
          <p:nvPr/>
        </p:nvSpPr>
        <p:spPr bwMode="auto">
          <a:xfrm flipV="1">
            <a:off x="827088" y="5805488"/>
            <a:ext cx="288925" cy="431800"/>
          </a:xfrm>
          <a:prstGeom prst="line">
            <a:avLst/>
          </a:prstGeom>
          <a:noFill/>
          <a:ln w="28575">
            <a:solidFill>
              <a:schemeClr val="tx1"/>
            </a:solidFill>
            <a:round/>
            <a:headEnd/>
            <a:tailEnd type="triangle" w="med" len="med"/>
          </a:ln>
        </p:spPr>
        <p:txBody>
          <a:bodyPr/>
          <a:lstStyle/>
          <a:p>
            <a:endParaRPr lang="en-US"/>
          </a:p>
        </p:txBody>
      </p:sp>
      <p:sp>
        <p:nvSpPr>
          <p:cNvPr id="12347" name="Text Box 67"/>
          <p:cNvSpPr txBox="1">
            <a:spLocks noChangeArrowheads="1"/>
          </p:cNvSpPr>
          <p:nvPr/>
        </p:nvSpPr>
        <p:spPr bwMode="auto">
          <a:xfrm>
            <a:off x="683568" y="6237312"/>
            <a:ext cx="1152525" cy="304800"/>
          </a:xfrm>
          <a:prstGeom prst="rect">
            <a:avLst/>
          </a:prstGeom>
          <a:noFill/>
          <a:ln w="9525">
            <a:noFill/>
            <a:miter lim="800000"/>
            <a:headEnd/>
            <a:tailEnd/>
          </a:ln>
        </p:spPr>
        <p:txBody>
          <a:bodyPr>
            <a:spAutoFit/>
          </a:bodyPr>
          <a:lstStyle/>
          <a:p>
            <a:pPr>
              <a:spcBef>
                <a:spcPct val="50000"/>
              </a:spcBef>
            </a:pPr>
            <a:r>
              <a:rPr lang="en-US" b="1" dirty="0">
                <a:latin typeface="Arial" charset="0"/>
              </a:rPr>
              <a:t> </a:t>
            </a:r>
            <a:r>
              <a:rPr lang="en-US" b="1" dirty="0" err="1">
                <a:latin typeface="Arial" charset="0"/>
              </a:rPr>
              <a:t>fs</a:t>
            </a:r>
            <a:r>
              <a:rPr lang="en-US" b="1" dirty="0">
                <a:latin typeface="Arial" charset="0"/>
              </a:rPr>
              <a:t> – 1/</a:t>
            </a:r>
            <a:r>
              <a:rPr lang="en-US" b="1" dirty="0" err="1">
                <a:latin typeface="Arial" charset="0"/>
              </a:rPr>
              <a:t>tb</a:t>
            </a:r>
            <a:endParaRPr lang="en-US" b="1" dirty="0">
              <a:latin typeface="Arial" charset="0"/>
            </a:endParaRPr>
          </a:p>
        </p:txBody>
      </p:sp>
      <p:sp>
        <p:nvSpPr>
          <p:cNvPr id="12348" name="Line 68"/>
          <p:cNvSpPr>
            <a:spLocks noChangeShapeType="1"/>
          </p:cNvSpPr>
          <p:nvPr/>
        </p:nvSpPr>
        <p:spPr bwMode="auto">
          <a:xfrm>
            <a:off x="2771775" y="5805488"/>
            <a:ext cx="1223963" cy="0"/>
          </a:xfrm>
          <a:prstGeom prst="line">
            <a:avLst/>
          </a:prstGeom>
          <a:noFill/>
          <a:ln w="9525">
            <a:solidFill>
              <a:schemeClr val="tx1"/>
            </a:solidFill>
            <a:round/>
            <a:headEnd/>
            <a:tailEnd/>
          </a:ln>
        </p:spPr>
        <p:txBody>
          <a:bodyPr/>
          <a:lstStyle/>
          <a:p>
            <a:endParaRPr lang="en-US"/>
          </a:p>
        </p:txBody>
      </p:sp>
      <p:sp>
        <p:nvSpPr>
          <p:cNvPr id="12349" name="Line 69"/>
          <p:cNvSpPr>
            <a:spLocks noChangeShapeType="1"/>
          </p:cNvSpPr>
          <p:nvPr/>
        </p:nvSpPr>
        <p:spPr bwMode="auto">
          <a:xfrm>
            <a:off x="5867400" y="5013325"/>
            <a:ext cx="0" cy="1152525"/>
          </a:xfrm>
          <a:prstGeom prst="line">
            <a:avLst/>
          </a:prstGeom>
          <a:noFill/>
          <a:ln w="9525">
            <a:solidFill>
              <a:schemeClr val="tx1"/>
            </a:solidFill>
            <a:round/>
            <a:headEnd/>
            <a:tailEnd/>
          </a:ln>
        </p:spPr>
        <p:txBody>
          <a:bodyPr/>
          <a:lstStyle/>
          <a:p>
            <a:endParaRPr lang="en-US"/>
          </a:p>
        </p:txBody>
      </p:sp>
      <p:sp>
        <p:nvSpPr>
          <p:cNvPr id="12350" name="Freeform 70"/>
          <p:cNvSpPr>
            <a:spLocks/>
          </p:cNvSpPr>
          <p:nvPr/>
        </p:nvSpPr>
        <p:spPr bwMode="auto">
          <a:xfrm>
            <a:off x="5148263" y="5229225"/>
            <a:ext cx="1368425" cy="576263"/>
          </a:xfrm>
          <a:custGeom>
            <a:avLst/>
            <a:gdLst>
              <a:gd name="T0" fmla="*/ 0 w 862"/>
              <a:gd name="T1" fmla="*/ 363 h 363"/>
              <a:gd name="T2" fmla="*/ 453 w 862"/>
              <a:gd name="T3" fmla="*/ 0 h 363"/>
              <a:gd name="T4" fmla="*/ 862 w 862"/>
              <a:gd name="T5" fmla="*/ 363 h 363"/>
              <a:gd name="T6" fmla="*/ 0 60000 65536"/>
              <a:gd name="T7" fmla="*/ 0 60000 65536"/>
              <a:gd name="T8" fmla="*/ 0 60000 65536"/>
              <a:gd name="T9" fmla="*/ 0 w 862"/>
              <a:gd name="T10" fmla="*/ 0 h 363"/>
              <a:gd name="T11" fmla="*/ 862 w 862"/>
              <a:gd name="T12" fmla="*/ 363 h 363"/>
            </a:gdLst>
            <a:ahLst/>
            <a:cxnLst>
              <a:cxn ang="T6">
                <a:pos x="T0" y="T1"/>
              </a:cxn>
              <a:cxn ang="T7">
                <a:pos x="T2" y="T3"/>
              </a:cxn>
              <a:cxn ang="T8">
                <a:pos x="T4" y="T5"/>
              </a:cxn>
            </a:cxnLst>
            <a:rect l="T9" t="T10" r="T11" b="T12"/>
            <a:pathLst>
              <a:path w="862" h="363">
                <a:moveTo>
                  <a:pt x="0" y="363"/>
                </a:moveTo>
                <a:cubicBezTo>
                  <a:pt x="154" y="181"/>
                  <a:pt x="309" y="0"/>
                  <a:pt x="453" y="0"/>
                </a:cubicBezTo>
                <a:cubicBezTo>
                  <a:pt x="597" y="0"/>
                  <a:pt x="794" y="302"/>
                  <a:pt x="862" y="363"/>
                </a:cubicBezTo>
              </a:path>
            </a:pathLst>
          </a:custGeom>
          <a:noFill/>
          <a:ln w="38100" cmpd="sng">
            <a:solidFill>
              <a:srgbClr val="0000FF"/>
            </a:solidFill>
            <a:round/>
            <a:headEnd/>
            <a:tailEnd/>
          </a:ln>
        </p:spPr>
        <p:txBody>
          <a:bodyPr/>
          <a:lstStyle/>
          <a:p>
            <a:endParaRPr lang="en-US"/>
          </a:p>
        </p:txBody>
      </p:sp>
      <p:sp>
        <p:nvSpPr>
          <p:cNvPr id="12351" name="Freeform 71"/>
          <p:cNvSpPr>
            <a:spLocks/>
          </p:cNvSpPr>
          <p:nvPr/>
        </p:nvSpPr>
        <p:spPr bwMode="auto">
          <a:xfrm>
            <a:off x="4500563" y="5661025"/>
            <a:ext cx="647700" cy="144463"/>
          </a:xfrm>
          <a:custGeom>
            <a:avLst/>
            <a:gdLst>
              <a:gd name="T0" fmla="*/ 408 w 408"/>
              <a:gd name="T1" fmla="*/ 91 h 91"/>
              <a:gd name="T2" fmla="*/ 272 w 408"/>
              <a:gd name="T3" fmla="*/ 0 h 91"/>
              <a:gd name="T4" fmla="*/ 181 w 408"/>
              <a:gd name="T5" fmla="*/ 91 h 91"/>
              <a:gd name="T6" fmla="*/ 90 w 408"/>
              <a:gd name="T7" fmla="*/ 0 h 91"/>
              <a:gd name="T8" fmla="*/ 0 w 408"/>
              <a:gd name="T9" fmla="*/ 91 h 91"/>
              <a:gd name="T10" fmla="*/ 0 60000 65536"/>
              <a:gd name="T11" fmla="*/ 0 60000 65536"/>
              <a:gd name="T12" fmla="*/ 0 60000 65536"/>
              <a:gd name="T13" fmla="*/ 0 60000 65536"/>
              <a:gd name="T14" fmla="*/ 0 60000 65536"/>
              <a:gd name="T15" fmla="*/ 0 w 408"/>
              <a:gd name="T16" fmla="*/ 0 h 91"/>
              <a:gd name="T17" fmla="*/ 408 w 408"/>
              <a:gd name="T18" fmla="*/ 91 h 91"/>
            </a:gdLst>
            <a:ahLst/>
            <a:cxnLst>
              <a:cxn ang="T10">
                <a:pos x="T0" y="T1"/>
              </a:cxn>
              <a:cxn ang="T11">
                <a:pos x="T2" y="T3"/>
              </a:cxn>
              <a:cxn ang="T12">
                <a:pos x="T4" y="T5"/>
              </a:cxn>
              <a:cxn ang="T13">
                <a:pos x="T6" y="T7"/>
              </a:cxn>
              <a:cxn ang="T14">
                <a:pos x="T8" y="T9"/>
              </a:cxn>
            </a:cxnLst>
            <a:rect l="T15" t="T16" r="T17" b="T18"/>
            <a:pathLst>
              <a:path w="408" h="91">
                <a:moveTo>
                  <a:pt x="408" y="91"/>
                </a:moveTo>
                <a:cubicBezTo>
                  <a:pt x="359" y="45"/>
                  <a:pt x="310" y="0"/>
                  <a:pt x="272" y="0"/>
                </a:cubicBezTo>
                <a:cubicBezTo>
                  <a:pt x="234" y="0"/>
                  <a:pt x="211" y="91"/>
                  <a:pt x="181" y="91"/>
                </a:cubicBezTo>
                <a:cubicBezTo>
                  <a:pt x="151" y="91"/>
                  <a:pt x="120" y="0"/>
                  <a:pt x="90" y="0"/>
                </a:cubicBezTo>
                <a:cubicBezTo>
                  <a:pt x="60" y="0"/>
                  <a:pt x="15" y="76"/>
                  <a:pt x="0" y="91"/>
                </a:cubicBezTo>
              </a:path>
            </a:pathLst>
          </a:custGeom>
          <a:noFill/>
          <a:ln w="38100" cmpd="sng">
            <a:solidFill>
              <a:srgbClr val="0000FF"/>
            </a:solidFill>
            <a:round/>
            <a:headEnd/>
            <a:tailEnd/>
          </a:ln>
        </p:spPr>
        <p:txBody>
          <a:bodyPr/>
          <a:lstStyle/>
          <a:p>
            <a:endParaRPr lang="en-US"/>
          </a:p>
        </p:txBody>
      </p:sp>
      <p:sp>
        <p:nvSpPr>
          <p:cNvPr id="12352" name="Freeform 72"/>
          <p:cNvSpPr>
            <a:spLocks/>
          </p:cNvSpPr>
          <p:nvPr/>
        </p:nvSpPr>
        <p:spPr bwMode="auto">
          <a:xfrm>
            <a:off x="6516688" y="5620385"/>
            <a:ext cx="742950" cy="168275"/>
          </a:xfrm>
          <a:custGeom>
            <a:avLst/>
            <a:gdLst>
              <a:gd name="T0" fmla="*/ 0 w 468"/>
              <a:gd name="T1" fmla="*/ 91 h 106"/>
              <a:gd name="T2" fmla="*/ 90 w 468"/>
              <a:gd name="T3" fmla="*/ 0 h 106"/>
              <a:gd name="T4" fmla="*/ 181 w 468"/>
              <a:gd name="T5" fmla="*/ 91 h 106"/>
              <a:gd name="T6" fmla="*/ 317 w 468"/>
              <a:gd name="T7" fmla="*/ 0 h 106"/>
              <a:gd name="T8" fmla="*/ 453 w 468"/>
              <a:gd name="T9" fmla="*/ 91 h 106"/>
              <a:gd name="T10" fmla="*/ 408 w 468"/>
              <a:gd name="T11" fmla="*/ 91 h 106"/>
              <a:gd name="T12" fmla="*/ 0 60000 65536"/>
              <a:gd name="T13" fmla="*/ 0 60000 65536"/>
              <a:gd name="T14" fmla="*/ 0 60000 65536"/>
              <a:gd name="T15" fmla="*/ 0 60000 65536"/>
              <a:gd name="T16" fmla="*/ 0 60000 65536"/>
              <a:gd name="T17" fmla="*/ 0 60000 65536"/>
              <a:gd name="T18" fmla="*/ 0 w 468"/>
              <a:gd name="T19" fmla="*/ 0 h 106"/>
              <a:gd name="T20" fmla="*/ 468 w 468"/>
              <a:gd name="T21" fmla="*/ 106 h 106"/>
            </a:gdLst>
            <a:ahLst/>
            <a:cxnLst>
              <a:cxn ang="T12">
                <a:pos x="T0" y="T1"/>
              </a:cxn>
              <a:cxn ang="T13">
                <a:pos x="T2" y="T3"/>
              </a:cxn>
              <a:cxn ang="T14">
                <a:pos x="T4" y="T5"/>
              </a:cxn>
              <a:cxn ang="T15">
                <a:pos x="T6" y="T7"/>
              </a:cxn>
              <a:cxn ang="T16">
                <a:pos x="T8" y="T9"/>
              </a:cxn>
              <a:cxn ang="T17">
                <a:pos x="T10" y="T11"/>
              </a:cxn>
            </a:cxnLst>
            <a:rect l="T18" t="T19" r="T20" b="T21"/>
            <a:pathLst>
              <a:path w="468" h="106">
                <a:moveTo>
                  <a:pt x="0" y="91"/>
                </a:moveTo>
                <a:cubicBezTo>
                  <a:pt x="30" y="45"/>
                  <a:pt x="60" y="0"/>
                  <a:pt x="90" y="0"/>
                </a:cubicBezTo>
                <a:cubicBezTo>
                  <a:pt x="120" y="0"/>
                  <a:pt x="143" y="91"/>
                  <a:pt x="181" y="91"/>
                </a:cubicBezTo>
                <a:cubicBezTo>
                  <a:pt x="219" y="91"/>
                  <a:pt x="272" y="0"/>
                  <a:pt x="317" y="0"/>
                </a:cubicBezTo>
                <a:cubicBezTo>
                  <a:pt x="362" y="0"/>
                  <a:pt x="438" y="76"/>
                  <a:pt x="453" y="91"/>
                </a:cubicBezTo>
                <a:cubicBezTo>
                  <a:pt x="468" y="106"/>
                  <a:pt x="438" y="98"/>
                  <a:pt x="408" y="91"/>
                </a:cubicBezTo>
              </a:path>
            </a:pathLst>
          </a:custGeom>
          <a:noFill/>
          <a:ln w="38100" cmpd="sng">
            <a:solidFill>
              <a:srgbClr val="0000FF"/>
            </a:solidFill>
            <a:round/>
            <a:headEnd/>
            <a:tailEnd/>
          </a:ln>
        </p:spPr>
        <p:txBody>
          <a:bodyPr/>
          <a:lstStyle/>
          <a:p>
            <a:endParaRPr lang="en-US"/>
          </a:p>
        </p:txBody>
      </p:sp>
      <p:sp>
        <p:nvSpPr>
          <p:cNvPr id="12353" name="Line 73"/>
          <p:cNvSpPr>
            <a:spLocks noChangeShapeType="1"/>
          </p:cNvSpPr>
          <p:nvPr/>
        </p:nvSpPr>
        <p:spPr bwMode="auto">
          <a:xfrm>
            <a:off x="2771775" y="5805488"/>
            <a:ext cx="1728788" cy="0"/>
          </a:xfrm>
          <a:prstGeom prst="line">
            <a:avLst/>
          </a:prstGeom>
          <a:noFill/>
          <a:ln w="38100">
            <a:solidFill>
              <a:srgbClr val="0000FF"/>
            </a:solidFill>
            <a:round/>
            <a:headEnd/>
            <a:tailEnd/>
          </a:ln>
        </p:spPr>
        <p:txBody>
          <a:bodyPr/>
          <a:lstStyle/>
          <a:p>
            <a:endParaRPr lang="en-US"/>
          </a:p>
        </p:txBody>
      </p:sp>
      <p:sp>
        <p:nvSpPr>
          <p:cNvPr id="12354" name="Line 74"/>
          <p:cNvSpPr>
            <a:spLocks noChangeShapeType="1"/>
          </p:cNvSpPr>
          <p:nvPr/>
        </p:nvSpPr>
        <p:spPr bwMode="auto">
          <a:xfrm>
            <a:off x="3635375" y="5013325"/>
            <a:ext cx="0" cy="1152525"/>
          </a:xfrm>
          <a:prstGeom prst="line">
            <a:avLst/>
          </a:prstGeom>
          <a:noFill/>
          <a:ln w="9525">
            <a:solidFill>
              <a:schemeClr val="tx1"/>
            </a:solidFill>
            <a:round/>
            <a:headEnd/>
            <a:tailEnd/>
          </a:ln>
        </p:spPr>
        <p:txBody>
          <a:bodyPr/>
          <a:lstStyle/>
          <a:p>
            <a:endParaRPr lang="en-US"/>
          </a:p>
        </p:txBody>
      </p:sp>
      <p:sp>
        <p:nvSpPr>
          <p:cNvPr id="12355" name="Text Box 75"/>
          <p:cNvSpPr txBox="1">
            <a:spLocks noChangeArrowheads="1"/>
          </p:cNvSpPr>
          <p:nvPr/>
        </p:nvSpPr>
        <p:spPr bwMode="auto">
          <a:xfrm>
            <a:off x="3203575" y="6092825"/>
            <a:ext cx="71913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 fc </a:t>
            </a:r>
          </a:p>
        </p:txBody>
      </p:sp>
      <p:sp>
        <p:nvSpPr>
          <p:cNvPr id="12356" name="Text Box 76"/>
          <p:cNvSpPr txBox="1">
            <a:spLocks noChangeArrowheads="1"/>
          </p:cNvSpPr>
          <p:nvPr/>
        </p:nvSpPr>
        <p:spPr bwMode="auto">
          <a:xfrm>
            <a:off x="5651500" y="5445125"/>
            <a:ext cx="719138" cy="304800"/>
          </a:xfrm>
          <a:prstGeom prst="rect">
            <a:avLst/>
          </a:prstGeom>
          <a:noFill/>
          <a:ln w="9525">
            <a:noFill/>
            <a:miter lim="800000"/>
            <a:headEnd/>
            <a:tailEnd/>
          </a:ln>
        </p:spPr>
        <p:txBody>
          <a:bodyPr>
            <a:spAutoFit/>
          </a:bodyPr>
          <a:lstStyle/>
          <a:p>
            <a:pPr algn="r">
              <a:spcBef>
                <a:spcPct val="50000"/>
              </a:spcBef>
            </a:pPr>
            <a:r>
              <a:rPr lang="en-US" b="1">
                <a:latin typeface="Arial" charset="0"/>
              </a:rPr>
              <a:t>1/tb</a:t>
            </a:r>
          </a:p>
        </p:txBody>
      </p:sp>
      <p:sp>
        <p:nvSpPr>
          <p:cNvPr id="12357" name="Line 77"/>
          <p:cNvSpPr>
            <a:spLocks noChangeShapeType="1"/>
          </p:cNvSpPr>
          <p:nvPr/>
        </p:nvSpPr>
        <p:spPr bwMode="auto">
          <a:xfrm>
            <a:off x="5867400" y="5734050"/>
            <a:ext cx="576263" cy="0"/>
          </a:xfrm>
          <a:prstGeom prst="line">
            <a:avLst/>
          </a:prstGeom>
          <a:noFill/>
          <a:ln w="19050">
            <a:solidFill>
              <a:schemeClr val="tx1"/>
            </a:solidFill>
            <a:round/>
            <a:headEnd type="triangle" w="med" len="med"/>
            <a:tailEnd type="triangle" w="med" len="med"/>
          </a:ln>
        </p:spPr>
        <p:txBody>
          <a:bodyPr/>
          <a:lstStyle/>
          <a:p>
            <a:endParaRPr lang="en-US"/>
          </a:p>
        </p:txBody>
      </p:sp>
      <p:sp>
        <p:nvSpPr>
          <p:cNvPr id="12358" name="Text Box 78"/>
          <p:cNvSpPr txBox="1">
            <a:spLocks noChangeArrowheads="1"/>
          </p:cNvSpPr>
          <p:nvPr/>
        </p:nvSpPr>
        <p:spPr bwMode="auto">
          <a:xfrm>
            <a:off x="1476375" y="6237288"/>
            <a:ext cx="43180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 fs</a:t>
            </a:r>
          </a:p>
        </p:txBody>
      </p:sp>
      <p:sp>
        <p:nvSpPr>
          <p:cNvPr id="12359" name="Text Box 79"/>
          <p:cNvSpPr txBox="1">
            <a:spLocks noChangeArrowheads="1"/>
          </p:cNvSpPr>
          <p:nvPr/>
        </p:nvSpPr>
        <p:spPr bwMode="auto">
          <a:xfrm>
            <a:off x="5435600" y="6165850"/>
            <a:ext cx="64928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 fm</a:t>
            </a:r>
          </a:p>
        </p:txBody>
      </p:sp>
      <p:sp>
        <p:nvSpPr>
          <p:cNvPr id="12360" name="AutoShape 80"/>
          <p:cNvSpPr>
            <a:spLocks noChangeArrowheads="1"/>
          </p:cNvSpPr>
          <p:nvPr/>
        </p:nvSpPr>
        <p:spPr bwMode="auto">
          <a:xfrm>
            <a:off x="6443663" y="5734050"/>
            <a:ext cx="73025" cy="71438"/>
          </a:xfrm>
          <a:prstGeom prst="flowChartConnector">
            <a:avLst/>
          </a:prstGeom>
          <a:solidFill>
            <a:schemeClr val="tx1"/>
          </a:solidFill>
          <a:ln w="9525">
            <a:solidFill>
              <a:schemeClr val="tx1"/>
            </a:solidFill>
            <a:round/>
            <a:headEnd/>
            <a:tailEnd/>
          </a:ln>
        </p:spPr>
        <p:txBody>
          <a:bodyPr wrap="none" anchor="ctr"/>
          <a:lstStyle/>
          <a:p>
            <a:endParaRPr lang="en-US"/>
          </a:p>
        </p:txBody>
      </p:sp>
      <p:sp>
        <p:nvSpPr>
          <p:cNvPr id="12361" name="Line 81"/>
          <p:cNvSpPr>
            <a:spLocks noChangeShapeType="1"/>
          </p:cNvSpPr>
          <p:nvPr/>
        </p:nvSpPr>
        <p:spPr bwMode="auto">
          <a:xfrm>
            <a:off x="6516688" y="5805488"/>
            <a:ext cx="287337" cy="360362"/>
          </a:xfrm>
          <a:prstGeom prst="line">
            <a:avLst/>
          </a:prstGeom>
          <a:noFill/>
          <a:ln w="28575">
            <a:solidFill>
              <a:schemeClr val="tx1"/>
            </a:solidFill>
            <a:round/>
            <a:headEnd/>
            <a:tailEnd type="triangle" w="med" len="med"/>
          </a:ln>
        </p:spPr>
        <p:txBody>
          <a:bodyPr/>
          <a:lstStyle/>
          <a:p>
            <a:endParaRPr lang="en-US"/>
          </a:p>
        </p:txBody>
      </p:sp>
      <p:sp>
        <p:nvSpPr>
          <p:cNvPr id="12362" name="Text Box 82"/>
          <p:cNvSpPr txBox="1">
            <a:spLocks noChangeArrowheads="1"/>
          </p:cNvSpPr>
          <p:nvPr/>
        </p:nvSpPr>
        <p:spPr bwMode="auto">
          <a:xfrm>
            <a:off x="6443663" y="6092825"/>
            <a:ext cx="1081087"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 fm+1/tb</a:t>
            </a:r>
          </a:p>
        </p:txBody>
      </p:sp>
      <p:sp>
        <p:nvSpPr>
          <p:cNvPr id="12363" name="Text Box 83"/>
          <p:cNvSpPr txBox="1">
            <a:spLocks noChangeArrowheads="1"/>
          </p:cNvSpPr>
          <p:nvPr/>
        </p:nvSpPr>
        <p:spPr bwMode="auto">
          <a:xfrm>
            <a:off x="7391941" y="4699000"/>
            <a:ext cx="1619250" cy="1815882"/>
          </a:xfrm>
          <a:prstGeom prst="rect">
            <a:avLst/>
          </a:prstGeom>
          <a:noFill/>
          <a:ln w="38100">
            <a:solidFill>
              <a:srgbClr val="FF3300"/>
            </a:solidFill>
            <a:miter lim="800000"/>
            <a:headEnd/>
            <a:tailEnd/>
          </a:ln>
        </p:spPr>
        <p:txBody>
          <a:bodyPr>
            <a:spAutoFit/>
          </a:bodyPr>
          <a:lstStyle/>
          <a:p>
            <a:pPr rtl="0">
              <a:spcBef>
                <a:spcPct val="50000"/>
              </a:spcBef>
            </a:pPr>
            <a:r>
              <a:rPr lang="en-US" sz="1600" dirty="0">
                <a:latin typeface="Arial" charset="0"/>
              </a:rPr>
              <a:t>FSK frequency spectrum (pulse sinusoidal wave have freq. spectrum that is ((sin x)/x)</a:t>
            </a:r>
          </a:p>
        </p:txBody>
      </p:sp>
      <p:sp>
        <p:nvSpPr>
          <p:cNvPr id="78" name="Slide Number Placeholder 77"/>
          <p:cNvSpPr>
            <a:spLocks noGrp="1"/>
          </p:cNvSpPr>
          <p:nvPr>
            <p:ph type="sldNum" sz="quarter" idx="12"/>
          </p:nvPr>
        </p:nvSpPr>
        <p:spPr>
          <a:xfrm>
            <a:off x="0" y="6453336"/>
            <a:ext cx="526232" cy="404664"/>
          </a:xfrm>
        </p:spPr>
        <p:txBody>
          <a:bodyPr/>
          <a:lstStyle/>
          <a:p>
            <a:pPr>
              <a:defRPr/>
            </a:pPr>
            <a:fld id="{6235A6A9-A02B-4B59-9386-6B83B3D7AE3E}" type="slidenum">
              <a:rPr lang="ar-SA"/>
              <a:pPr>
                <a:defRPr/>
              </a:pPr>
              <a:t>41</a:t>
            </a:fld>
            <a:endParaRPr lang="en-US" dirty="0"/>
          </a:p>
        </p:txBody>
      </p:sp>
      <p:sp>
        <p:nvSpPr>
          <p:cNvPr id="79" name="AutoShape 47">
            <a:extLst>
              <a:ext uri="{FF2B5EF4-FFF2-40B4-BE49-F238E27FC236}">
                <a16:creationId xmlns:a16="http://schemas.microsoft.com/office/drawing/2014/main" id="{4353D0EF-BF73-44E3-A6D5-E8470AF25C88}"/>
              </a:ext>
            </a:extLst>
          </p:cNvPr>
          <p:cNvSpPr>
            <a:spLocks noChangeArrowheads="1"/>
          </p:cNvSpPr>
          <p:nvPr/>
        </p:nvSpPr>
        <p:spPr bwMode="auto">
          <a:xfrm>
            <a:off x="1124893" y="2552383"/>
            <a:ext cx="144463" cy="144462"/>
          </a:xfrm>
          <a:prstGeom prst="triangle">
            <a:avLst>
              <a:gd name="adj" fmla="val 50000"/>
            </a:avLst>
          </a:prstGeom>
          <a:solidFill>
            <a:schemeClr val="bg1"/>
          </a:solidFill>
          <a:ln w="19050">
            <a:solidFill>
              <a:schemeClr val="tx1"/>
            </a:solidFill>
            <a:miter lim="800000"/>
            <a:headEnd/>
            <a:tailEnd/>
          </a:ln>
        </p:spPr>
        <p:txBody>
          <a:bodyPr wrap="none" anchor="ctr"/>
          <a:lstStyle/>
          <a:p>
            <a:endParaRPr lang="en-US"/>
          </a:p>
        </p:txBody>
      </p:sp>
      <p:sp>
        <p:nvSpPr>
          <p:cNvPr id="2" name="Rectangle 1">
            <a:extLst>
              <a:ext uri="{FF2B5EF4-FFF2-40B4-BE49-F238E27FC236}">
                <a16:creationId xmlns:a16="http://schemas.microsoft.com/office/drawing/2014/main" id="{A59EB84F-3953-4850-B587-58F57AFB7DCE}"/>
              </a:ext>
            </a:extLst>
          </p:cNvPr>
          <p:cNvSpPr/>
          <p:nvPr/>
        </p:nvSpPr>
        <p:spPr>
          <a:xfrm rot="19773905">
            <a:off x="6712997" y="2782423"/>
            <a:ext cx="1942319" cy="307777"/>
          </a:xfrm>
          <a:prstGeom prst="rect">
            <a:avLst/>
          </a:prstGeom>
        </p:spPr>
        <p:txBody>
          <a:bodyPr wrap="square">
            <a:spAutoFit/>
          </a:bodyPr>
          <a:lstStyle/>
          <a:p>
            <a:pPr marL="342900" lvl="0" indent="-342900" algn="ctr" rtl="0">
              <a:spcBef>
                <a:spcPct val="20000"/>
              </a:spcBef>
              <a:defRPr/>
            </a:pPr>
            <a:r>
              <a:rPr lang="en-US" b="1" kern="0" dirty="0"/>
              <a:t>B = (1+d)</a:t>
            </a:r>
            <a:r>
              <a:rPr lang="en-US" b="1" kern="0" dirty="0" err="1"/>
              <a:t>xS</a:t>
            </a:r>
            <a:r>
              <a:rPr lang="en-US" b="1" kern="0" dirty="0"/>
              <a:t> +2</a:t>
            </a:r>
            <a:r>
              <a:rPr lang="en-US" b="1" kern="0" dirty="0">
                <a:latin typeface="Symbol" pitchFamily="1" charset="2"/>
                <a:sym typeface="Symbol" pitchFamily="1" charset="2"/>
              </a:rPr>
              <a:t></a:t>
            </a:r>
            <a:r>
              <a:rPr lang="en-US" b="1" kern="0" dirty="0"/>
              <a:t>f</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4"/>
          <p:cNvSpPr txBox="1">
            <a:spLocks noChangeArrowheads="1"/>
          </p:cNvSpPr>
          <p:nvPr/>
        </p:nvSpPr>
        <p:spPr bwMode="auto">
          <a:xfrm>
            <a:off x="228600" y="476250"/>
            <a:ext cx="8686800" cy="6432530"/>
          </a:xfrm>
          <a:prstGeom prst="rect">
            <a:avLst/>
          </a:prstGeom>
          <a:noFill/>
          <a:ln w="9525">
            <a:noFill/>
            <a:miter lim="800000"/>
            <a:headEnd/>
            <a:tailEnd/>
          </a:ln>
        </p:spPr>
        <p:txBody>
          <a:bodyPr wrap="square">
            <a:spAutoFit/>
          </a:bodyPr>
          <a:lstStyle/>
          <a:p>
            <a:pPr rtl="0">
              <a:spcBef>
                <a:spcPct val="50000"/>
              </a:spcBef>
            </a:pPr>
            <a:r>
              <a:rPr lang="en-US" sz="2000" b="1" dirty="0">
                <a:solidFill>
                  <a:srgbClr val="660066"/>
                </a:solidFill>
                <a:latin typeface="Comic Sans MS" pitchFamily="66" charset="0"/>
              </a:rPr>
              <a:t>Example:</a:t>
            </a:r>
          </a:p>
          <a:p>
            <a:pPr rtl="0">
              <a:spcBef>
                <a:spcPct val="50000"/>
              </a:spcBef>
            </a:pPr>
            <a:r>
              <a:rPr lang="en-US" sz="2000" dirty="0">
                <a:latin typeface="Comic Sans MS" pitchFamily="66" charset="0"/>
              </a:rPr>
              <a:t>Determine the bandwidth &amp; baud for an FSK signal with a mark frequency of 51 kHz, a space frequency of 49 kHz , and a bit of 2 kbps.</a:t>
            </a:r>
          </a:p>
          <a:p>
            <a:pPr rtl="0">
              <a:spcBef>
                <a:spcPct val="50000"/>
              </a:spcBef>
            </a:pPr>
            <a:endParaRPr lang="en-US" sz="2000" dirty="0">
              <a:latin typeface="Comic Sans MS" pitchFamily="66" charset="0"/>
            </a:endParaRPr>
          </a:p>
          <a:p>
            <a:pPr rtl="0">
              <a:spcBef>
                <a:spcPct val="50000"/>
              </a:spcBef>
            </a:pPr>
            <a:r>
              <a:rPr lang="en-US" sz="2000" b="1" dirty="0">
                <a:solidFill>
                  <a:srgbClr val="660066"/>
                </a:solidFill>
                <a:latin typeface="Comic Sans MS" pitchFamily="66" charset="0"/>
              </a:rPr>
              <a:t>Solution :</a:t>
            </a:r>
          </a:p>
          <a:p>
            <a:pPr rtl="0">
              <a:spcBef>
                <a:spcPct val="50000"/>
              </a:spcBef>
            </a:pPr>
            <a:r>
              <a:rPr lang="en-US" sz="1600" b="1" u="sng" dirty="0">
                <a:latin typeface="Tahoma" panose="020B0604030504040204" pitchFamily="34" charset="0"/>
                <a:ea typeface="Tahoma" panose="020B0604030504040204" pitchFamily="34" charset="0"/>
                <a:cs typeface="+mj-cs"/>
              </a:rPr>
              <a:t>B.W = </a:t>
            </a:r>
            <a:r>
              <a:rPr lang="en-US" sz="1600" b="1" u="sng" dirty="0" err="1">
                <a:solidFill>
                  <a:srgbClr val="008000"/>
                </a:solidFill>
                <a:latin typeface="Tahoma" panose="020B0604030504040204" pitchFamily="34" charset="0"/>
                <a:ea typeface="Tahoma" panose="020B0604030504040204" pitchFamily="34" charset="0"/>
                <a:cs typeface="+mj-cs"/>
              </a:rPr>
              <a:t>fm</a:t>
            </a:r>
            <a:r>
              <a:rPr lang="en-US" sz="1600" b="1" u="sng" dirty="0">
                <a:solidFill>
                  <a:srgbClr val="008000"/>
                </a:solidFill>
                <a:latin typeface="Tahoma" panose="020B0604030504040204" pitchFamily="34" charset="0"/>
                <a:ea typeface="Tahoma" panose="020B0604030504040204" pitchFamily="34" charset="0"/>
                <a:cs typeface="+mj-cs"/>
              </a:rPr>
              <a:t> – fs +2/tb</a:t>
            </a:r>
            <a:r>
              <a:rPr lang="en-US" sz="1600" b="1" u="sng" dirty="0">
                <a:latin typeface="Tahoma" panose="020B0604030504040204" pitchFamily="34" charset="0"/>
                <a:ea typeface="Tahoma" panose="020B0604030504040204" pitchFamily="34" charset="0"/>
                <a:cs typeface="+mj-cs"/>
              </a:rPr>
              <a:t> = </a:t>
            </a:r>
            <a:r>
              <a:rPr lang="en-US" sz="1600" b="1" u="sng" dirty="0">
                <a:solidFill>
                  <a:srgbClr val="666633"/>
                </a:solidFill>
                <a:latin typeface="Tahoma" panose="020B0604030504040204" pitchFamily="34" charset="0"/>
                <a:ea typeface="Tahoma" panose="020B0604030504040204" pitchFamily="34" charset="0"/>
                <a:cs typeface="+mj-cs"/>
              </a:rPr>
              <a:t>2(     f + 1/tb ). OR </a:t>
            </a:r>
            <a:r>
              <a:rPr lang="en-US" sz="1600" b="1" u="sng" dirty="0">
                <a:solidFill>
                  <a:schemeClr val="tx1">
                    <a:lumMod val="75000"/>
                    <a:lumOff val="25000"/>
                  </a:schemeClr>
                </a:solidFill>
                <a:latin typeface="Tahoma" panose="020B0604030504040204" pitchFamily="34" charset="0"/>
                <a:ea typeface="Tahoma" panose="020B0604030504040204" pitchFamily="34" charset="0"/>
                <a:cs typeface="+mj-cs"/>
              </a:rPr>
              <a:t>BW=fm-fs+2fb (Note: 1/tb =bit rate?)</a:t>
            </a:r>
            <a:endParaRPr lang="en-US" sz="1600" b="1" dirty="0">
              <a:solidFill>
                <a:schemeClr val="tx1">
                  <a:lumMod val="75000"/>
                  <a:lumOff val="25000"/>
                </a:schemeClr>
              </a:solidFill>
              <a:latin typeface="Tahoma" panose="020B0604030504040204" pitchFamily="34" charset="0"/>
              <a:ea typeface="Tahoma" panose="020B0604030504040204" pitchFamily="34" charset="0"/>
              <a:cs typeface="+mj-cs"/>
            </a:endParaRPr>
          </a:p>
          <a:p>
            <a:pPr rtl="0">
              <a:spcBef>
                <a:spcPct val="50000"/>
              </a:spcBef>
            </a:pPr>
            <a:endParaRPr lang="en-US" sz="2000" dirty="0">
              <a:solidFill>
                <a:srgbClr val="660066"/>
              </a:solidFill>
              <a:latin typeface="Comic Sans MS" pitchFamily="66" charset="0"/>
            </a:endParaRPr>
          </a:p>
          <a:p>
            <a:pPr rtl="0">
              <a:spcBef>
                <a:spcPct val="50000"/>
              </a:spcBef>
            </a:pPr>
            <a:r>
              <a:rPr lang="en-US" sz="2000" dirty="0">
                <a:solidFill>
                  <a:srgbClr val="660066"/>
                </a:solidFill>
                <a:latin typeface="Comic Sans MS" pitchFamily="66" charset="0"/>
              </a:rPr>
              <a:t>1) </a:t>
            </a:r>
            <a:r>
              <a:rPr lang="en-US" sz="2000" dirty="0">
                <a:solidFill>
                  <a:schemeClr val="tx2"/>
                </a:solidFill>
                <a:latin typeface="Comic Sans MS" pitchFamily="66" charset="0"/>
              </a:rPr>
              <a:t>B.W = </a:t>
            </a:r>
            <a:r>
              <a:rPr lang="en-US" sz="2000" dirty="0" err="1">
                <a:solidFill>
                  <a:schemeClr val="tx2"/>
                </a:solidFill>
                <a:latin typeface="Comic Sans MS" pitchFamily="66" charset="0"/>
              </a:rPr>
              <a:t>f</a:t>
            </a:r>
            <a:r>
              <a:rPr lang="en-US" sz="1600" dirty="0" err="1">
                <a:solidFill>
                  <a:schemeClr val="tx2"/>
                </a:solidFill>
                <a:latin typeface="Comic Sans MS" pitchFamily="66" charset="0"/>
              </a:rPr>
              <a:t>m</a:t>
            </a:r>
            <a:r>
              <a:rPr lang="en-US" sz="2000" dirty="0">
                <a:solidFill>
                  <a:schemeClr val="tx2"/>
                </a:solidFill>
                <a:latin typeface="Comic Sans MS" pitchFamily="66" charset="0"/>
              </a:rPr>
              <a:t> – f</a:t>
            </a:r>
            <a:r>
              <a:rPr lang="en-US" dirty="0">
                <a:solidFill>
                  <a:schemeClr val="tx2"/>
                </a:solidFill>
                <a:latin typeface="Comic Sans MS" pitchFamily="66" charset="0"/>
              </a:rPr>
              <a:t>s</a:t>
            </a:r>
            <a:r>
              <a:rPr lang="en-US" sz="2000" dirty="0">
                <a:solidFill>
                  <a:schemeClr val="tx2"/>
                </a:solidFill>
                <a:latin typeface="Comic Sans MS" pitchFamily="66" charset="0"/>
              </a:rPr>
              <a:t> + 2/t</a:t>
            </a:r>
            <a:r>
              <a:rPr lang="en-US" sz="1200" dirty="0">
                <a:solidFill>
                  <a:schemeClr val="tx2"/>
                </a:solidFill>
                <a:latin typeface="Comic Sans MS" pitchFamily="66" charset="0"/>
              </a:rPr>
              <a:t>b</a:t>
            </a:r>
          </a:p>
          <a:p>
            <a:pPr rtl="0">
              <a:spcBef>
                <a:spcPct val="50000"/>
              </a:spcBef>
            </a:pPr>
            <a:r>
              <a:rPr lang="en-US" sz="1200" dirty="0">
                <a:solidFill>
                  <a:schemeClr val="tx2"/>
                </a:solidFill>
                <a:latin typeface="Comic Sans MS" pitchFamily="66" charset="0"/>
              </a:rPr>
              <a:t> </a:t>
            </a:r>
            <a:r>
              <a:rPr lang="en-US" sz="2000" dirty="0">
                <a:solidFill>
                  <a:schemeClr val="tx2"/>
                </a:solidFill>
                <a:latin typeface="Comic Sans MS" pitchFamily="66" charset="0"/>
              </a:rPr>
              <a:t>t</a:t>
            </a:r>
            <a:r>
              <a:rPr lang="en-US" dirty="0">
                <a:solidFill>
                  <a:schemeClr val="tx2"/>
                </a:solidFill>
                <a:latin typeface="Comic Sans MS" pitchFamily="66" charset="0"/>
              </a:rPr>
              <a:t>b</a:t>
            </a:r>
            <a:r>
              <a:rPr lang="en-US" sz="2000" dirty="0">
                <a:solidFill>
                  <a:schemeClr val="tx2"/>
                </a:solidFill>
                <a:latin typeface="Comic Sans MS" pitchFamily="66" charset="0"/>
              </a:rPr>
              <a:t>= 1/f</a:t>
            </a:r>
            <a:r>
              <a:rPr lang="en-US" sz="1600" dirty="0">
                <a:solidFill>
                  <a:schemeClr val="tx2"/>
                </a:solidFill>
                <a:latin typeface="Comic Sans MS" pitchFamily="66" charset="0"/>
              </a:rPr>
              <a:t>b</a:t>
            </a:r>
            <a:r>
              <a:rPr lang="en-US" sz="2000" dirty="0">
                <a:solidFill>
                  <a:schemeClr val="tx2"/>
                </a:solidFill>
                <a:latin typeface="Comic Sans MS" pitchFamily="66" charset="0"/>
              </a:rPr>
              <a:t> = 1/2000 = 0.5 msec.</a:t>
            </a:r>
          </a:p>
          <a:p>
            <a:pPr rtl="0">
              <a:spcBef>
                <a:spcPct val="50000"/>
              </a:spcBef>
            </a:pPr>
            <a:r>
              <a:rPr lang="en-US" sz="2000" dirty="0">
                <a:solidFill>
                  <a:schemeClr val="tx2"/>
                </a:solidFill>
                <a:latin typeface="Comic Sans MS" pitchFamily="66" charset="0"/>
              </a:rPr>
              <a:t> </a:t>
            </a:r>
            <a:r>
              <a:rPr lang="en-US" sz="2000" dirty="0">
                <a:solidFill>
                  <a:schemeClr val="tx2"/>
                </a:solidFill>
                <a:latin typeface="Comic Sans MS" pitchFamily="66" charset="0"/>
                <a:sym typeface="Wingdings" panose="05000000000000000000" pitchFamily="2" charset="2"/>
              </a:rPr>
              <a:t></a:t>
            </a:r>
            <a:r>
              <a:rPr lang="en-US" sz="2000" dirty="0">
                <a:solidFill>
                  <a:schemeClr val="tx2"/>
                </a:solidFill>
                <a:latin typeface="Comic Sans MS" pitchFamily="66" charset="0"/>
              </a:rPr>
              <a:t>B.W= 51000 – 49000+2/(0.5*10^-3) = 6000Hz .</a:t>
            </a:r>
          </a:p>
          <a:p>
            <a:pPr rtl="0">
              <a:spcBef>
                <a:spcPct val="50000"/>
              </a:spcBef>
            </a:pPr>
            <a:endParaRPr lang="en-US" sz="2000" dirty="0">
              <a:solidFill>
                <a:schemeClr val="tx2"/>
              </a:solidFill>
              <a:latin typeface="Comic Sans MS" pitchFamily="66" charset="0"/>
            </a:endParaRPr>
          </a:p>
          <a:p>
            <a:pPr rtl="0">
              <a:spcBef>
                <a:spcPct val="50000"/>
              </a:spcBef>
            </a:pPr>
            <a:r>
              <a:rPr lang="en-US" sz="2000" dirty="0">
                <a:solidFill>
                  <a:schemeClr val="tx2"/>
                </a:solidFill>
                <a:latin typeface="Comic Sans MS" pitchFamily="66" charset="0"/>
              </a:rPr>
              <a:t>2) With BFSK (r=1),</a:t>
            </a:r>
            <a:r>
              <a:rPr lang="en-US" sz="2000" dirty="0">
                <a:solidFill>
                  <a:schemeClr val="tx2"/>
                </a:solidFill>
                <a:latin typeface="Comic Sans MS" pitchFamily="66" charset="0"/>
                <a:sym typeface="Wingdings" panose="05000000000000000000" pitchFamily="2" charset="2"/>
              </a:rPr>
              <a:t></a:t>
            </a:r>
          </a:p>
          <a:p>
            <a:pPr rtl="0">
              <a:spcBef>
                <a:spcPct val="50000"/>
              </a:spcBef>
            </a:pPr>
            <a:r>
              <a:rPr lang="en-US" sz="2000" dirty="0">
                <a:solidFill>
                  <a:schemeClr val="tx2"/>
                </a:solidFill>
                <a:latin typeface="Comic Sans MS" pitchFamily="66" charset="0"/>
              </a:rPr>
              <a:t> baud = input bit rate =2000 bits/sec</a:t>
            </a:r>
          </a:p>
          <a:p>
            <a:pPr rtl="0">
              <a:spcBef>
                <a:spcPct val="50000"/>
              </a:spcBef>
            </a:pPr>
            <a:endParaRPr lang="en-US" sz="2000" dirty="0">
              <a:solidFill>
                <a:schemeClr val="tx2"/>
              </a:solidFill>
              <a:latin typeface="Comic Sans MS" pitchFamily="66" charset="0"/>
            </a:endParaRPr>
          </a:p>
          <a:p>
            <a:pPr rtl="0">
              <a:spcBef>
                <a:spcPct val="50000"/>
              </a:spcBef>
            </a:pPr>
            <a:endParaRPr lang="en-US" sz="1200" dirty="0">
              <a:solidFill>
                <a:srgbClr val="660066"/>
              </a:solidFill>
              <a:latin typeface="Comic Sans MS" pitchFamily="66" charset="0"/>
            </a:endParaRPr>
          </a:p>
        </p:txBody>
      </p:sp>
      <p:sp>
        <p:nvSpPr>
          <p:cNvPr id="13315" name="Line 5"/>
          <p:cNvSpPr>
            <a:spLocks noChangeShapeType="1"/>
          </p:cNvSpPr>
          <p:nvPr/>
        </p:nvSpPr>
        <p:spPr bwMode="auto">
          <a:xfrm>
            <a:off x="3048000" y="1600200"/>
            <a:ext cx="865188" cy="0"/>
          </a:xfrm>
          <a:prstGeom prst="line">
            <a:avLst/>
          </a:prstGeom>
          <a:noFill/>
          <a:ln w="38100">
            <a:solidFill>
              <a:schemeClr val="tx1"/>
            </a:solidFill>
            <a:round/>
            <a:headEnd/>
            <a:tailEnd/>
          </a:ln>
        </p:spPr>
        <p:txBody>
          <a:bodyPr/>
          <a:lstStyle/>
          <a:p>
            <a:endParaRPr lang="en-US"/>
          </a:p>
        </p:txBody>
      </p:sp>
      <p:sp>
        <p:nvSpPr>
          <p:cNvPr id="13316" name="Line 6"/>
          <p:cNvSpPr>
            <a:spLocks noChangeShapeType="1"/>
          </p:cNvSpPr>
          <p:nvPr/>
        </p:nvSpPr>
        <p:spPr bwMode="auto">
          <a:xfrm>
            <a:off x="7162800" y="1295400"/>
            <a:ext cx="792163" cy="0"/>
          </a:xfrm>
          <a:prstGeom prst="line">
            <a:avLst/>
          </a:prstGeom>
          <a:noFill/>
          <a:ln w="38100">
            <a:solidFill>
              <a:schemeClr val="tx1"/>
            </a:solidFill>
            <a:round/>
            <a:headEnd/>
            <a:tailEnd/>
          </a:ln>
        </p:spPr>
        <p:txBody>
          <a:bodyPr/>
          <a:lstStyle/>
          <a:p>
            <a:endParaRPr lang="en-US"/>
          </a:p>
        </p:txBody>
      </p:sp>
      <p:sp>
        <p:nvSpPr>
          <p:cNvPr id="7" name="Slide Number Placeholder 6"/>
          <p:cNvSpPr>
            <a:spLocks noGrp="1"/>
          </p:cNvSpPr>
          <p:nvPr>
            <p:ph type="sldNum" sz="quarter" idx="12"/>
          </p:nvPr>
        </p:nvSpPr>
        <p:spPr/>
        <p:txBody>
          <a:bodyPr/>
          <a:lstStyle/>
          <a:p>
            <a:pPr>
              <a:defRPr/>
            </a:pPr>
            <a:fld id="{457457EC-7C6E-48CD-B431-FDFAF2CC9784}" type="slidenum">
              <a:rPr lang="ar-SA"/>
              <a:pPr>
                <a:defRPr/>
              </a:pPr>
              <a:t>42</a:t>
            </a:fld>
            <a:endParaRPr lang="en-US"/>
          </a:p>
        </p:txBody>
      </p:sp>
      <p:sp>
        <p:nvSpPr>
          <p:cNvPr id="6" name="AutoShape 54">
            <a:extLst>
              <a:ext uri="{FF2B5EF4-FFF2-40B4-BE49-F238E27FC236}">
                <a16:creationId xmlns:a16="http://schemas.microsoft.com/office/drawing/2014/main" id="{E9FB323C-B1A9-4710-ABF5-ECF5596AC550}"/>
              </a:ext>
            </a:extLst>
          </p:cNvPr>
          <p:cNvSpPr>
            <a:spLocks noChangeArrowheads="1"/>
          </p:cNvSpPr>
          <p:nvPr/>
        </p:nvSpPr>
        <p:spPr bwMode="auto">
          <a:xfrm>
            <a:off x="2895600" y="2590800"/>
            <a:ext cx="304800" cy="228600"/>
          </a:xfrm>
          <a:prstGeom prst="triangle">
            <a:avLst>
              <a:gd name="adj" fmla="val 50000"/>
            </a:avLst>
          </a:prstGeom>
          <a:solidFill>
            <a:schemeClr val="bg1"/>
          </a:solidFill>
          <a:ln w="19050">
            <a:solidFill>
              <a:srgbClr val="808000"/>
            </a:solidFill>
            <a:miter lim="800000"/>
            <a:headEnd/>
            <a:tailEnd/>
          </a:ln>
        </p:spPr>
        <p:txBody>
          <a:bodyPr wrap="none" anchor="ctr"/>
          <a:lstStyle/>
          <a:p>
            <a:endParaRPr lang="en-US"/>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2627313" y="692150"/>
            <a:ext cx="1225550" cy="504825"/>
          </a:xfrm>
          <a:prstGeom prst="rect">
            <a:avLst/>
          </a:prstGeom>
          <a:solidFill>
            <a:srgbClr val="99CC00"/>
          </a:solidFill>
          <a:ln w="38100">
            <a:solidFill>
              <a:schemeClr val="tx1"/>
            </a:solidFill>
            <a:miter lim="800000"/>
            <a:headEnd/>
            <a:tailEnd/>
          </a:ln>
        </p:spPr>
        <p:txBody>
          <a:bodyPr wrap="none" anchor="ctr"/>
          <a:lstStyle/>
          <a:p>
            <a:endParaRPr lang="en-US"/>
          </a:p>
        </p:txBody>
      </p:sp>
      <p:sp>
        <p:nvSpPr>
          <p:cNvPr id="14339" name="Rectangle 5"/>
          <p:cNvSpPr>
            <a:spLocks noChangeArrowheads="1"/>
          </p:cNvSpPr>
          <p:nvPr/>
        </p:nvSpPr>
        <p:spPr bwMode="auto">
          <a:xfrm>
            <a:off x="4572000" y="692150"/>
            <a:ext cx="1225550" cy="504825"/>
          </a:xfrm>
          <a:prstGeom prst="rect">
            <a:avLst/>
          </a:prstGeom>
          <a:solidFill>
            <a:srgbClr val="99CC00"/>
          </a:solidFill>
          <a:ln w="38100">
            <a:solidFill>
              <a:schemeClr val="tx1"/>
            </a:solidFill>
            <a:miter lim="800000"/>
            <a:headEnd/>
            <a:tailEnd/>
          </a:ln>
        </p:spPr>
        <p:txBody>
          <a:bodyPr wrap="none" anchor="ctr"/>
          <a:lstStyle/>
          <a:p>
            <a:endParaRPr lang="en-US"/>
          </a:p>
        </p:txBody>
      </p:sp>
      <p:sp>
        <p:nvSpPr>
          <p:cNvPr id="14340" name="Rectangle 6"/>
          <p:cNvSpPr>
            <a:spLocks noChangeArrowheads="1"/>
          </p:cNvSpPr>
          <p:nvPr/>
        </p:nvSpPr>
        <p:spPr bwMode="auto">
          <a:xfrm>
            <a:off x="2700338" y="2349500"/>
            <a:ext cx="1225550" cy="504825"/>
          </a:xfrm>
          <a:prstGeom prst="rect">
            <a:avLst/>
          </a:prstGeom>
          <a:solidFill>
            <a:srgbClr val="99CC00"/>
          </a:solidFill>
          <a:ln w="38100">
            <a:solidFill>
              <a:schemeClr val="tx1"/>
            </a:solidFill>
            <a:miter lim="800000"/>
            <a:headEnd/>
            <a:tailEnd/>
          </a:ln>
        </p:spPr>
        <p:txBody>
          <a:bodyPr wrap="none" anchor="ctr"/>
          <a:lstStyle/>
          <a:p>
            <a:endParaRPr lang="en-US"/>
          </a:p>
        </p:txBody>
      </p:sp>
      <p:sp>
        <p:nvSpPr>
          <p:cNvPr id="14341" name="Rectangle 7"/>
          <p:cNvSpPr>
            <a:spLocks noChangeArrowheads="1"/>
          </p:cNvSpPr>
          <p:nvPr/>
        </p:nvSpPr>
        <p:spPr bwMode="auto">
          <a:xfrm>
            <a:off x="4643438" y="2349500"/>
            <a:ext cx="1225550" cy="504825"/>
          </a:xfrm>
          <a:prstGeom prst="rect">
            <a:avLst/>
          </a:prstGeom>
          <a:solidFill>
            <a:srgbClr val="99CC00"/>
          </a:solidFill>
          <a:ln w="38100">
            <a:solidFill>
              <a:schemeClr val="tx1"/>
            </a:solidFill>
            <a:miter lim="800000"/>
            <a:headEnd/>
            <a:tailEnd/>
          </a:ln>
        </p:spPr>
        <p:txBody>
          <a:bodyPr wrap="none" anchor="ctr"/>
          <a:lstStyle/>
          <a:p>
            <a:endParaRPr lang="en-US"/>
          </a:p>
        </p:txBody>
      </p:sp>
      <p:sp>
        <p:nvSpPr>
          <p:cNvPr id="14342" name="AutoShape 8"/>
          <p:cNvSpPr>
            <a:spLocks noChangeArrowheads="1"/>
          </p:cNvSpPr>
          <p:nvPr/>
        </p:nvSpPr>
        <p:spPr bwMode="auto">
          <a:xfrm rot="5400000">
            <a:off x="6372226" y="1268412"/>
            <a:ext cx="1079500" cy="936625"/>
          </a:xfrm>
          <a:prstGeom prst="triangle">
            <a:avLst>
              <a:gd name="adj" fmla="val 50000"/>
            </a:avLst>
          </a:prstGeom>
          <a:solidFill>
            <a:srgbClr val="99CC00"/>
          </a:solidFill>
          <a:ln w="38100">
            <a:solidFill>
              <a:schemeClr val="tx1"/>
            </a:solidFill>
            <a:miter lim="800000"/>
            <a:headEnd/>
            <a:tailEnd/>
          </a:ln>
        </p:spPr>
        <p:txBody>
          <a:bodyPr wrap="none" anchor="ctr"/>
          <a:lstStyle/>
          <a:p>
            <a:endParaRPr lang="en-US"/>
          </a:p>
        </p:txBody>
      </p:sp>
      <p:sp>
        <p:nvSpPr>
          <p:cNvPr id="14343" name="Line 9"/>
          <p:cNvSpPr>
            <a:spLocks noChangeShapeType="1"/>
          </p:cNvSpPr>
          <p:nvPr/>
        </p:nvSpPr>
        <p:spPr bwMode="auto">
          <a:xfrm>
            <a:off x="5795963" y="908050"/>
            <a:ext cx="360362" cy="0"/>
          </a:xfrm>
          <a:prstGeom prst="line">
            <a:avLst/>
          </a:prstGeom>
          <a:noFill/>
          <a:ln w="38100">
            <a:solidFill>
              <a:schemeClr val="tx1"/>
            </a:solidFill>
            <a:round/>
            <a:headEnd/>
            <a:tailEnd/>
          </a:ln>
        </p:spPr>
        <p:txBody>
          <a:bodyPr/>
          <a:lstStyle/>
          <a:p>
            <a:endParaRPr lang="en-US"/>
          </a:p>
        </p:txBody>
      </p:sp>
      <p:sp>
        <p:nvSpPr>
          <p:cNvPr id="14344" name="Line 10"/>
          <p:cNvSpPr>
            <a:spLocks noChangeShapeType="1"/>
          </p:cNvSpPr>
          <p:nvPr/>
        </p:nvSpPr>
        <p:spPr bwMode="auto">
          <a:xfrm>
            <a:off x="6156325" y="908050"/>
            <a:ext cx="0" cy="576263"/>
          </a:xfrm>
          <a:prstGeom prst="line">
            <a:avLst/>
          </a:prstGeom>
          <a:noFill/>
          <a:ln w="38100">
            <a:solidFill>
              <a:schemeClr val="tx1"/>
            </a:solidFill>
            <a:round/>
            <a:headEnd/>
            <a:tailEnd/>
          </a:ln>
        </p:spPr>
        <p:txBody>
          <a:bodyPr/>
          <a:lstStyle/>
          <a:p>
            <a:endParaRPr lang="en-US"/>
          </a:p>
        </p:txBody>
      </p:sp>
      <p:sp>
        <p:nvSpPr>
          <p:cNvPr id="14345" name="Line 11"/>
          <p:cNvSpPr>
            <a:spLocks noChangeShapeType="1"/>
          </p:cNvSpPr>
          <p:nvPr/>
        </p:nvSpPr>
        <p:spPr bwMode="auto">
          <a:xfrm>
            <a:off x="6156325" y="1484313"/>
            <a:ext cx="287338" cy="0"/>
          </a:xfrm>
          <a:prstGeom prst="line">
            <a:avLst/>
          </a:prstGeom>
          <a:noFill/>
          <a:ln w="38100">
            <a:solidFill>
              <a:schemeClr val="tx1"/>
            </a:solidFill>
            <a:round/>
            <a:headEnd/>
            <a:tailEnd type="triangle" w="med" len="med"/>
          </a:ln>
        </p:spPr>
        <p:txBody>
          <a:bodyPr/>
          <a:lstStyle/>
          <a:p>
            <a:endParaRPr lang="en-US"/>
          </a:p>
        </p:txBody>
      </p:sp>
      <p:sp>
        <p:nvSpPr>
          <p:cNvPr id="14346" name="Line 12"/>
          <p:cNvSpPr>
            <a:spLocks noChangeShapeType="1"/>
          </p:cNvSpPr>
          <p:nvPr/>
        </p:nvSpPr>
        <p:spPr bwMode="auto">
          <a:xfrm>
            <a:off x="5867400" y="2565400"/>
            <a:ext cx="288925" cy="0"/>
          </a:xfrm>
          <a:prstGeom prst="line">
            <a:avLst/>
          </a:prstGeom>
          <a:noFill/>
          <a:ln w="38100">
            <a:solidFill>
              <a:schemeClr val="tx1"/>
            </a:solidFill>
            <a:round/>
            <a:headEnd/>
            <a:tailEnd/>
          </a:ln>
        </p:spPr>
        <p:txBody>
          <a:bodyPr/>
          <a:lstStyle/>
          <a:p>
            <a:endParaRPr lang="en-US"/>
          </a:p>
        </p:txBody>
      </p:sp>
      <p:sp>
        <p:nvSpPr>
          <p:cNvPr id="14347" name="Line 13"/>
          <p:cNvSpPr>
            <a:spLocks noChangeShapeType="1"/>
          </p:cNvSpPr>
          <p:nvPr/>
        </p:nvSpPr>
        <p:spPr bwMode="auto">
          <a:xfrm flipV="1">
            <a:off x="6156325" y="2060575"/>
            <a:ext cx="0" cy="504825"/>
          </a:xfrm>
          <a:prstGeom prst="line">
            <a:avLst/>
          </a:prstGeom>
          <a:noFill/>
          <a:ln w="38100">
            <a:solidFill>
              <a:schemeClr val="tx1"/>
            </a:solidFill>
            <a:round/>
            <a:headEnd/>
            <a:tailEnd/>
          </a:ln>
        </p:spPr>
        <p:txBody>
          <a:bodyPr/>
          <a:lstStyle/>
          <a:p>
            <a:endParaRPr lang="en-US"/>
          </a:p>
        </p:txBody>
      </p:sp>
      <p:sp>
        <p:nvSpPr>
          <p:cNvPr id="14348" name="Line 14"/>
          <p:cNvSpPr>
            <a:spLocks noChangeShapeType="1"/>
          </p:cNvSpPr>
          <p:nvPr/>
        </p:nvSpPr>
        <p:spPr bwMode="auto">
          <a:xfrm>
            <a:off x="6156325" y="2060575"/>
            <a:ext cx="287338" cy="0"/>
          </a:xfrm>
          <a:prstGeom prst="line">
            <a:avLst/>
          </a:prstGeom>
          <a:noFill/>
          <a:ln w="38100">
            <a:solidFill>
              <a:schemeClr val="tx1"/>
            </a:solidFill>
            <a:round/>
            <a:headEnd/>
            <a:tailEnd type="triangle" w="med" len="med"/>
          </a:ln>
        </p:spPr>
        <p:txBody>
          <a:bodyPr/>
          <a:lstStyle/>
          <a:p>
            <a:endParaRPr lang="en-US"/>
          </a:p>
        </p:txBody>
      </p:sp>
      <p:sp>
        <p:nvSpPr>
          <p:cNvPr id="14349" name="Line 25"/>
          <p:cNvSpPr>
            <a:spLocks noChangeShapeType="1"/>
          </p:cNvSpPr>
          <p:nvPr/>
        </p:nvSpPr>
        <p:spPr bwMode="auto">
          <a:xfrm>
            <a:off x="7308850" y="1700213"/>
            <a:ext cx="431800" cy="0"/>
          </a:xfrm>
          <a:prstGeom prst="line">
            <a:avLst/>
          </a:prstGeom>
          <a:noFill/>
          <a:ln w="38100">
            <a:solidFill>
              <a:schemeClr val="tx1"/>
            </a:solidFill>
            <a:round/>
            <a:headEnd/>
            <a:tailEnd/>
          </a:ln>
        </p:spPr>
        <p:txBody>
          <a:bodyPr/>
          <a:lstStyle/>
          <a:p>
            <a:endParaRPr lang="en-US"/>
          </a:p>
        </p:txBody>
      </p:sp>
      <p:sp>
        <p:nvSpPr>
          <p:cNvPr id="14350" name="Text Box 26"/>
          <p:cNvSpPr txBox="1">
            <a:spLocks noChangeArrowheads="1"/>
          </p:cNvSpPr>
          <p:nvPr/>
        </p:nvSpPr>
        <p:spPr bwMode="auto">
          <a:xfrm>
            <a:off x="6227763" y="1341438"/>
            <a:ext cx="452437" cy="779462"/>
          </a:xfrm>
          <a:prstGeom prst="rect">
            <a:avLst/>
          </a:prstGeom>
          <a:noFill/>
          <a:ln w="9525">
            <a:noFill/>
            <a:miter lim="800000"/>
            <a:headEnd/>
            <a:tailEnd/>
          </a:ln>
        </p:spPr>
        <p:txBody>
          <a:bodyPr>
            <a:spAutoFit/>
          </a:bodyPr>
          <a:lstStyle/>
          <a:p>
            <a:pPr algn="r">
              <a:spcBef>
                <a:spcPct val="50000"/>
              </a:spcBef>
            </a:pPr>
            <a:r>
              <a:rPr lang="en-US" sz="1800">
                <a:latin typeface="Arial" charset="0"/>
              </a:rPr>
              <a:t>-</a:t>
            </a:r>
          </a:p>
          <a:p>
            <a:pPr algn="r">
              <a:spcBef>
                <a:spcPct val="50000"/>
              </a:spcBef>
            </a:pPr>
            <a:r>
              <a:rPr lang="en-US" sz="1800">
                <a:latin typeface="Arial" charset="0"/>
              </a:rPr>
              <a:t>+</a:t>
            </a:r>
          </a:p>
        </p:txBody>
      </p:sp>
      <p:sp>
        <p:nvSpPr>
          <p:cNvPr id="14351" name="Text Box 27"/>
          <p:cNvSpPr txBox="1">
            <a:spLocks noChangeArrowheads="1"/>
          </p:cNvSpPr>
          <p:nvPr/>
        </p:nvSpPr>
        <p:spPr bwMode="auto">
          <a:xfrm>
            <a:off x="7812088" y="1484313"/>
            <a:ext cx="1584325" cy="366712"/>
          </a:xfrm>
          <a:prstGeom prst="rect">
            <a:avLst/>
          </a:prstGeom>
          <a:noFill/>
          <a:ln w="9525">
            <a:noFill/>
            <a:miter lim="800000"/>
            <a:headEnd/>
            <a:tailEnd/>
          </a:ln>
        </p:spPr>
        <p:txBody>
          <a:bodyPr>
            <a:spAutoFit/>
          </a:bodyPr>
          <a:lstStyle/>
          <a:p>
            <a:pPr>
              <a:spcBef>
                <a:spcPct val="50000"/>
              </a:spcBef>
            </a:pPr>
            <a:r>
              <a:rPr lang="en-US" sz="1800">
                <a:latin typeface="Arial" charset="0"/>
              </a:rPr>
              <a:t>Data output</a:t>
            </a:r>
          </a:p>
        </p:txBody>
      </p:sp>
      <p:sp>
        <p:nvSpPr>
          <p:cNvPr id="14352" name="Line 28"/>
          <p:cNvSpPr>
            <a:spLocks noChangeShapeType="1"/>
          </p:cNvSpPr>
          <p:nvPr/>
        </p:nvSpPr>
        <p:spPr bwMode="auto">
          <a:xfrm>
            <a:off x="3851275" y="908050"/>
            <a:ext cx="720725" cy="0"/>
          </a:xfrm>
          <a:prstGeom prst="line">
            <a:avLst/>
          </a:prstGeom>
          <a:noFill/>
          <a:ln w="38100">
            <a:solidFill>
              <a:schemeClr val="tx1"/>
            </a:solidFill>
            <a:round/>
            <a:headEnd/>
            <a:tailEnd type="triangle" w="med" len="med"/>
          </a:ln>
        </p:spPr>
        <p:txBody>
          <a:bodyPr/>
          <a:lstStyle/>
          <a:p>
            <a:endParaRPr lang="en-US"/>
          </a:p>
        </p:txBody>
      </p:sp>
      <p:sp>
        <p:nvSpPr>
          <p:cNvPr id="14353" name="Line 29"/>
          <p:cNvSpPr>
            <a:spLocks noChangeShapeType="1"/>
          </p:cNvSpPr>
          <p:nvPr/>
        </p:nvSpPr>
        <p:spPr bwMode="auto">
          <a:xfrm>
            <a:off x="3924300" y="2636838"/>
            <a:ext cx="719138" cy="0"/>
          </a:xfrm>
          <a:prstGeom prst="line">
            <a:avLst/>
          </a:prstGeom>
          <a:noFill/>
          <a:ln w="38100">
            <a:solidFill>
              <a:schemeClr val="tx1"/>
            </a:solidFill>
            <a:round/>
            <a:headEnd/>
            <a:tailEnd type="triangle" w="med" len="med"/>
          </a:ln>
        </p:spPr>
        <p:txBody>
          <a:bodyPr/>
          <a:lstStyle/>
          <a:p>
            <a:endParaRPr lang="en-US"/>
          </a:p>
        </p:txBody>
      </p:sp>
      <p:sp>
        <p:nvSpPr>
          <p:cNvPr id="14354" name="Line 30"/>
          <p:cNvSpPr>
            <a:spLocks noChangeShapeType="1"/>
          </p:cNvSpPr>
          <p:nvPr/>
        </p:nvSpPr>
        <p:spPr bwMode="auto">
          <a:xfrm>
            <a:off x="1042988" y="1773238"/>
            <a:ext cx="649287" cy="0"/>
          </a:xfrm>
          <a:prstGeom prst="line">
            <a:avLst/>
          </a:prstGeom>
          <a:noFill/>
          <a:ln w="38100">
            <a:solidFill>
              <a:schemeClr val="tx1"/>
            </a:solidFill>
            <a:round/>
            <a:headEnd/>
            <a:tailEnd/>
          </a:ln>
        </p:spPr>
        <p:txBody>
          <a:bodyPr/>
          <a:lstStyle/>
          <a:p>
            <a:endParaRPr lang="en-US"/>
          </a:p>
        </p:txBody>
      </p:sp>
      <p:sp>
        <p:nvSpPr>
          <p:cNvPr id="14355" name="Line 32"/>
          <p:cNvSpPr>
            <a:spLocks noChangeShapeType="1"/>
          </p:cNvSpPr>
          <p:nvPr/>
        </p:nvSpPr>
        <p:spPr bwMode="auto">
          <a:xfrm>
            <a:off x="1692275" y="908050"/>
            <a:ext cx="935038" cy="0"/>
          </a:xfrm>
          <a:prstGeom prst="line">
            <a:avLst/>
          </a:prstGeom>
          <a:noFill/>
          <a:ln w="38100">
            <a:solidFill>
              <a:schemeClr val="tx1"/>
            </a:solidFill>
            <a:round/>
            <a:headEnd/>
            <a:tailEnd type="triangle" w="med" len="med"/>
          </a:ln>
        </p:spPr>
        <p:txBody>
          <a:bodyPr/>
          <a:lstStyle/>
          <a:p>
            <a:endParaRPr lang="en-US"/>
          </a:p>
        </p:txBody>
      </p:sp>
      <p:sp>
        <p:nvSpPr>
          <p:cNvPr id="14356" name="Line 33"/>
          <p:cNvSpPr>
            <a:spLocks noChangeShapeType="1"/>
          </p:cNvSpPr>
          <p:nvPr/>
        </p:nvSpPr>
        <p:spPr bwMode="auto">
          <a:xfrm>
            <a:off x="1692275" y="2565400"/>
            <a:ext cx="1008063" cy="0"/>
          </a:xfrm>
          <a:prstGeom prst="line">
            <a:avLst/>
          </a:prstGeom>
          <a:noFill/>
          <a:ln w="38100">
            <a:solidFill>
              <a:schemeClr val="tx1"/>
            </a:solidFill>
            <a:round/>
            <a:headEnd/>
            <a:tailEnd type="triangle" w="med" len="med"/>
          </a:ln>
        </p:spPr>
        <p:txBody>
          <a:bodyPr/>
          <a:lstStyle/>
          <a:p>
            <a:endParaRPr lang="en-US"/>
          </a:p>
        </p:txBody>
      </p:sp>
      <p:sp>
        <p:nvSpPr>
          <p:cNvPr id="14357" name="Line 34"/>
          <p:cNvSpPr>
            <a:spLocks noChangeShapeType="1"/>
          </p:cNvSpPr>
          <p:nvPr/>
        </p:nvSpPr>
        <p:spPr bwMode="auto">
          <a:xfrm flipV="1">
            <a:off x="1692275" y="908050"/>
            <a:ext cx="0" cy="865188"/>
          </a:xfrm>
          <a:prstGeom prst="line">
            <a:avLst/>
          </a:prstGeom>
          <a:noFill/>
          <a:ln w="38100">
            <a:solidFill>
              <a:schemeClr val="tx1"/>
            </a:solidFill>
            <a:round/>
            <a:headEnd/>
            <a:tailEnd/>
          </a:ln>
        </p:spPr>
        <p:txBody>
          <a:bodyPr/>
          <a:lstStyle/>
          <a:p>
            <a:endParaRPr lang="en-US"/>
          </a:p>
        </p:txBody>
      </p:sp>
      <p:sp>
        <p:nvSpPr>
          <p:cNvPr id="14358" name="Line 36"/>
          <p:cNvSpPr>
            <a:spLocks noChangeShapeType="1"/>
          </p:cNvSpPr>
          <p:nvPr/>
        </p:nvSpPr>
        <p:spPr bwMode="auto">
          <a:xfrm>
            <a:off x="1692275" y="1773238"/>
            <a:ext cx="0" cy="792162"/>
          </a:xfrm>
          <a:prstGeom prst="line">
            <a:avLst/>
          </a:prstGeom>
          <a:noFill/>
          <a:ln w="38100">
            <a:solidFill>
              <a:schemeClr val="tx1"/>
            </a:solidFill>
            <a:round/>
            <a:headEnd/>
            <a:tailEnd/>
          </a:ln>
        </p:spPr>
        <p:txBody>
          <a:bodyPr/>
          <a:lstStyle/>
          <a:p>
            <a:endParaRPr lang="en-US"/>
          </a:p>
        </p:txBody>
      </p:sp>
      <p:sp>
        <p:nvSpPr>
          <p:cNvPr id="14359" name="Text Box 37"/>
          <p:cNvSpPr txBox="1">
            <a:spLocks noChangeArrowheads="1"/>
          </p:cNvSpPr>
          <p:nvPr/>
        </p:nvSpPr>
        <p:spPr bwMode="auto">
          <a:xfrm>
            <a:off x="250825" y="1268413"/>
            <a:ext cx="1081088" cy="779462"/>
          </a:xfrm>
          <a:prstGeom prst="rect">
            <a:avLst/>
          </a:prstGeom>
          <a:noFill/>
          <a:ln w="9525">
            <a:noFill/>
            <a:miter lim="800000"/>
            <a:headEnd/>
            <a:tailEnd/>
          </a:ln>
        </p:spPr>
        <p:txBody>
          <a:bodyPr>
            <a:spAutoFit/>
          </a:bodyPr>
          <a:lstStyle/>
          <a:p>
            <a:pPr>
              <a:spcBef>
                <a:spcPct val="50000"/>
              </a:spcBef>
            </a:pPr>
            <a:r>
              <a:rPr lang="en-US" sz="1800">
                <a:latin typeface="Arial" charset="0"/>
              </a:rPr>
              <a:t>FSK</a:t>
            </a:r>
          </a:p>
          <a:p>
            <a:pPr>
              <a:spcBef>
                <a:spcPct val="50000"/>
              </a:spcBef>
            </a:pPr>
            <a:r>
              <a:rPr lang="en-US" sz="1800">
                <a:latin typeface="Arial" charset="0"/>
              </a:rPr>
              <a:t>Input</a:t>
            </a:r>
          </a:p>
        </p:txBody>
      </p:sp>
      <p:sp>
        <p:nvSpPr>
          <p:cNvPr id="14360" name="Text Box 38"/>
          <p:cNvSpPr txBox="1">
            <a:spLocks noChangeArrowheads="1"/>
          </p:cNvSpPr>
          <p:nvPr/>
        </p:nvSpPr>
        <p:spPr bwMode="auto">
          <a:xfrm>
            <a:off x="2771775" y="765175"/>
            <a:ext cx="792163"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BPF</a:t>
            </a:r>
          </a:p>
        </p:txBody>
      </p:sp>
      <p:sp>
        <p:nvSpPr>
          <p:cNvPr id="14361" name="Text Box 39"/>
          <p:cNvSpPr txBox="1">
            <a:spLocks noChangeArrowheads="1"/>
          </p:cNvSpPr>
          <p:nvPr/>
        </p:nvSpPr>
        <p:spPr bwMode="auto">
          <a:xfrm>
            <a:off x="2843213" y="2420938"/>
            <a:ext cx="865187"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BPF</a:t>
            </a:r>
          </a:p>
        </p:txBody>
      </p:sp>
      <p:sp>
        <p:nvSpPr>
          <p:cNvPr id="14362" name="Text Box 40"/>
          <p:cNvSpPr txBox="1">
            <a:spLocks noChangeArrowheads="1"/>
          </p:cNvSpPr>
          <p:nvPr/>
        </p:nvSpPr>
        <p:spPr bwMode="auto">
          <a:xfrm>
            <a:off x="4572000" y="692150"/>
            <a:ext cx="1079500" cy="517525"/>
          </a:xfrm>
          <a:prstGeom prst="rect">
            <a:avLst/>
          </a:prstGeom>
          <a:noFill/>
          <a:ln w="9525">
            <a:noFill/>
            <a:miter lim="800000"/>
            <a:headEnd/>
            <a:tailEnd/>
          </a:ln>
        </p:spPr>
        <p:txBody>
          <a:bodyPr>
            <a:spAutoFit/>
          </a:bodyPr>
          <a:lstStyle/>
          <a:p>
            <a:pPr algn="ctr">
              <a:spcBef>
                <a:spcPct val="50000"/>
              </a:spcBef>
            </a:pPr>
            <a:r>
              <a:rPr lang="en-US" b="1">
                <a:latin typeface="Arial" charset="0"/>
              </a:rPr>
              <a:t>Envelop detector </a:t>
            </a:r>
          </a:p>
        </p:txBody>
      </p:sp>
      <p:sp>
        <p:nvSpPr>
          <p:cNvPr id="14363" name="Text Box 41"/>
          <p:cNvSpPr txBox="1">
            <a:spLocks noChangeArrowheads="1"/>
          </p:cNvSpPr>
          <p:nvPr/>
        </p:nvSpPr>
        <p:spPr bwMode="auto">
          <a:xfrm>
            <a:off x="4716463" y="2349500"/>
            <a:ext cx="1079500" cy="517525"/>
          </a:xfrm>
          <a:prstGeom prst="rect">
            <a:avLst/>
          </a:prstGeom>
          <a:noFill/>
          <a:ln w="9525">
            <a:noFill/>
            <a:miter lim="800000"/>
            <a:headEnd/>
            <a:tailEnd/>
          </a:ln>
        </p:spPr>
        <p:txBody>
          <a:bodyPr>
            <a:spAutoFit/>
          </a:bodyPr>
          <a:lstStyle/>
          <a:p>
            <a:pPr algn="ctr">
              <a:spcBef>
                <a:spcPct val="50000"/>
              </a:spcBef>
            </a:pPr>
            <a:r>
              <a:rPr lang="en-US" b="1">
                <a:latin typeface="Arial" charset="0"/>
              </a:rPr>
              <a:t>Envelop detector </a:t>
            </a:r>
          </a:p>
        </p:txBody>
      </p:sp>
      <p:sp>
        <p:nvSpPr>
          <p:cNvPr id="14364" name="AutoShape 42"/>
          <p:cNvSpPr>
            <a:spLocks noChangeArrowheads="1"/>
          </p:cNvSpPr>
          <p:nvPr/>
        </p:nvSpPr>
        <p:spPr bwMode="auto">
          <a:xfrm rot="5400000">
            <a:off x="6588126" y="4652962"/>
            <a:ext cx="1079500" cy="936625"/>
          </a:xfrm>
          <a:prstGeom prst="triangle">
            <a:avLst>
              <a:gd name="adj" fmla="val 50000"/>
            </a:avLst>
          </a:prstGeom>
          <a:solidFill>
            <a:srgbClr val="FFFF00"/>
          </a:solidFill>
          <a:ln w="38100">
            <a:solidFill>
              <a:schemeClr val="tx1"/>
            </a:solidFill>
            <a:miter lim="800000"/>
            <a:headEnd/>
            <a:tailEnd/>
          </a:ln>
        </p:spPr>
        <p:txBody>
          <a:bodyPr wrap="none" anchor="ctr"/>
          <a:lstStyle/>
          <a:p>
            <a:endParaRPr lang="en-US"/>
          </a:p>
        </p:txBody>
      </p:sp>
      <p:sp>
        <p:nvSpPr>
          <p:cNvPr id="14365" name="Rectangle 43"/>
          <p:cNvSpPr>
            <a:spLocks noChangeArrowheads="1"/>
          </p:cNvSpPr>
          <p:nvPr/>
        </p:nvSpPr>
        <p:spPr bwMode="auto">
          <a:xfrm>
            <a:off x="4427538" y="4076700"/>
            <a:ext cx="1225550" cy="504825"/>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4366" name="Rectangle 44"/>
          <p:cNvSpPr>
            <a:spLocks noChangeArrowheads="1"/>
          </p:cNvSpPr>
          <p:nvPr/>
        </p:nvSpPr>
        <p:spPr bwMode="auto">
          <a:xfrm>
            <a:off x="4427538" y="5734050"/>
            <a:ext cx="1225550" cy="504825"/>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4367" name="AutoShape 46"/>
          <p:cNvSpPr>
            <a:spLocks noChangeArrowheads="1"/>
          </p:cNvSpPr>
          <p:nvPr/>
        </p:nvSpPr>
        <p:spPr bwMode="auto">
          <a:xfrm>
            <a:off x="2771775" y="4005263"/>
            <a:ext cx="576263" cy="576262"/>
          </a:xfrm>
          <a:prstGeom prst="flowChartSummingJunction">
            <a:avLst/>
          </a:prstGeom>
          <a:solidFill>
            <a:srgbClr val="FFFF00"/>
          </a:solidFill>
          <a:ln w="38100">
            <a:solidFill>
              <a:schemeClr val="tx1"/>
            </a:solidFill>
            <a:round/>
            <a:headEnd/>
            <a:tailEnd/>
          </a:ln>
        </p:spPr>
        <p:txBody>
          <a:bodyPr wrap="none" anchor="ctr"/>
          <a:lstStyle/>
          <a:p>
            <a:endParaRPr lang="en-US"/>
          </a:p>
        </p:txBody>
      </p:sp>
      <p:sp>
        <p:nvSpPr>
          <p:cNvPr id="14368" name="AutoShape 47"/>
          <p:cNvSpPr>
            <a:spLocks noChangeArrowheads="1"/>
          </p:cNvSpPr>
          <p:nvPr/>
        </p:nvSpPr>
        <p:spPr bwMode="auto">
          <a:xfrm>
            <a:off x="2771775" y="5661025"/>
            <a:ext cx="576263" cy="576263"/>
          </a:xfrm>
          <a:prstGeom prst="flowChartSummingJunction">
            <a:avLst/>
          </a:prstGeom>
          <a:solidFill>
            <a:srgbClr val="FFFF00"/>
          </a:solidFill>
          <a:ln w="38100">
            <a:solidFill>
              <a:schemeClr val="tx1"/>
            </a:solidFill>
            <a:round/>
            <a:headEnd/>
            <a:tailEnd/>
          </a:ln>
        </p:spPr>
        <p:txBody>
          <a:bodyPr wrap="none" anchor="ctr"/>
          <a:lstStyle/>
          <a:p>
            <a:endParaRPr lang="en-US"/>
          </a:p>
        </p:txBody>
      </p:sp>
      <p:sp>
        <p:nvSpPr>
          <p:cNvPr id="14369" name="Text Box 48"/>
          <p:cNvSpPr txBox="1">
            <a:spLocks noChangeArrowheads="1"/>
          </p:cNvSpPr>
          <p:nvPr/>
        </p:nvSpPr>
        <p:spPr bwMode="auto">
          <a:xfrm>
            <a:off x="6443663" y="4724400"/>
            <a:ext cx="452437" cy="779463"/>
          </a:xfrm>
          <a:prstGeom prst="rect">
            <a:avLst/>
          </a:prstGeom>
          <a:noFill/>
          <a:ln w="9525">
            <a:noFill/>
            <a:miter lim="800000"/>
            <a:headEnd/>
            <a:tailEnd/>
          </a:ln>
        </p:spPr>
        <p:txBody>
          <a:bodyPr>
            <a:spAutoFit/>
          </a:bodyPr>
          <a:lstStyle/>
          <a:p>
            <a:pPr algn="r">
              <a:spcBef>
                <a:spcPct val="50000"/>
              </a:spcBef>
            </a:pPr>
            <a:r>
              <a:rPr lang="en-US" sz="1800">
                <a:latin typeface="Arial" charset="0"/>
              </a:rPr>
              <a:t>-</a:t>
            </a:r>
          </a:p>
          <a:p>
            <a:pPr algn="r">
              <a:spcBef>
                <a:spcPct val="50000"/>
              </a:spcBef>
            </a:pPr>
            <a:r>
              <a:rPr lang="en-US" sz="1800">
                <a:latin typeface="Arial" charset="0"/>
              </a:rPr>
              <a:t>+</a:t>
            </a:r>
          </a:p>
        </p:txBody>
      </p:sp>
      <p:sp>
        <p:nvSpPr>
          <p:cNvPr id="14370" name="Line 49"/>
          <p:cNvSpPr>
            <a:spLocks noChangeShapeType="1"/>
          </p:cNvSpPr>
          <p:nvPr/>
        </p:nvSpPr>
        <p:spPr bwMode="auto">
          <a:xfrm>
            <a:off x="5651500" y="4292600"/>
            <a:ext cx="576263" cy="0"/>
          </a:xfrm>
          <a:prstGeom prst="line">
            <a:avLst/>
          </a:prstGeom>
          <a:noFill/>
          <a:ln w="38100">
            <a:solidFill>
              <a:schemeClr val="tx1"/>
            </a:solidFill>
            <a:round/>
            <a:headEnd/>
            <a:tailEnd/>
          </a:ln>
        </p:spPr>
        <p:txBody>
          <a:bodyPr/>
          <a:lstStyle/>
          <a:p>
            <a:endParaRPr lang="en-US"/>
          </a:p>
        </p:txBody>
      </p:sp>
      <p:sp>
        <p:nvSpPr>
          <p:cNvPr id="14371" name="Line 50"/>
          <p:cNvSpPr>
            <a:spLocks noChangeShapeType="1"/>
          </p:cNvSpPr>
          <p:nvPr/>
        </p:nvSpPr>
        <p:spPr bwMode="auto">
          <a:xfrm>
            <a:off x="6227763" y="4292600"/>
            <a:ext cx="0" cy="504825"/>
          </a:xfrm>
          <a:prstGeom prst="line">
            <a:avLst/>
          </a:prstGeom>
          <a:noFill/>
          <a:ln w="38100">
            <a:solidFill>
              <a:schemeClr val="tx1"/>
            </a:solidFill>
            <a:round/>
            <a:headEnd/>
            <a:tailEnd/>
          </a:ln>
        </p:spPr>
        <p:txBody>
          <a:bodyPr/>
          <a:lstStyle/>
          <a:p>
            <a:endParaRPr lang="en-US"/>
          </a:p>
        </p:txBody>
      </p:sp>
      <p:sp>
        <p:nvSpPr>
          <p:cNvPr id="14372" name="Line 51"/>
          <p:cNvSpPr>
            <a:spLocks noChangeShapeType="1"/>
          </p:cNvSpPr>
          <p:nvPr/>
        </p:nvSpPr>
        <p:spPr bwMode="auto">
          <a:xfrm>
            <a:off x="5651500" y="6021388"/>
            <a:ext cx="576263" cy="0"/>
          </a:xfrm>
          <a:prstGeom prst="line">
            <a:avLst/>
          </a:prstGeom>
          <a:noFill/>
          <a:ln w="38100">
            <a:solidFill>
              <a:schemeClr val="tx1"/>
            </a:solidFill>
            <a:round/>
            <a:headEnd/>
            <a:tailEnd/>
          </a:ln>
        </p:spPr>
        <p:txBody>
          <a:bodyPr/>
          <a:lstStyle/>
          <a:p>
            <a:endParaRPr lang="en-US"/>
          </a:p>
        </p:txBody>
      </p:sp>
      <p:sp>
        <p:nvSpPr>
          <p:cNvPr id="14373" name="Line 52"/>
          <p:cNvSpPr>
            <a:spLocks noChangeShapeType="1"/>
          </p:cNvSpPr>
          <p:nvPr/>
        </p:nvSpPr>
        <p:spPr bwMode="auto">
          <a:xfrm flipV="1">
            <a:off x="6227763" y="5445125"/>
            <a:ext cx="0" cy="576263"/>
          </a:xfrm>
          <a:prstGeom prst="line">
            <a:avLst/>
          </a:prstGeom>
          <a:noFill/>
          <a:ln w="38100">
            <a:solidFill>
              <a:schemeClr val="tx1"/>
            </a:solidFill>
            <a:round/>
            <a:headEnd/>
            <a:tailEnd/>
          </a:ln>
        </p:spPr>
        <p:txBody>
          <a:bodyPr/>
          <a:lstStyle/>
          <a:p>
            <a:endParaRPr lang="en-US"/>
          </a:p>
        </p:txBody>
      </p:sp>
      <p:sp>
        <p:nvSpPr>
          <p:cNvPr id="14374" name="Line 53"/>
          <p:cNvSpPr>
            <a:spLocks noChangeShapeType="1"/>
          </p:cNvSpPr>
          <p:nvPr/>
        </p:nvSpPr>
        <p:spPr bwMode="auto">
          <a:xfrm>
            <a:off x="6227763" y="4797425"/>
            <a:ext cx="431800" cy="0"/>
          </a:xfrm>
          <a:prstGeom prst="line">
            <a:avLst/>
          </a:prstGeom>
          <a:noFill/>
          <a:ln w="38100">
            <a:solidFill>
              <a:schemeClr val="tx1"/>
            </a:solidFill>
            <a:round/>
            <a:headEnd/>
            <a:tailEnd type="triangle" w="med" len="med"/>
          </a:ln>
        </p:spPr>
        <p:txBody>
          <a:bodyPr/>
          <a:lstStyle/>
          <a:p>
            <a:endParaRPr lang="en-US"/>
          </a:p>
        </p:txBody>
      </p:sp>
      <p:sp>
        <p:nvSpPr>
          <p:cNvPr id="14375" name="Line 54"/>
          <p:cNvSpPr>
            <a:spLocks noChangeShapeType="1"/>
          </p:cNvSpPr>
          <p:nvPr/>
        </p:nvSpPr>
        <p:spPr bwMode="auto">
          <a:xfrm>
            <a:off x="6227763" y="5445125"/>
            <a:ext cx="431800" cy="0"/>
          </a:xfrm>
          <a:prstGeom prst="line">
            <a:avLst/>
          </a:prstGeom>
          <a:noFill/>
          <a:ln w="38100">
            <a:solidFill>
              <a:schemeClr val="tx1"/>
            </a:solidFill>
            <a:round/>
            <a:headEnd/>
            <a:tailEnd type="triangle" w="med" len="med"/>
          </a:ln>
        </p:spPr>
        <p:txBody>
          <a:bodyPr/>
          <a:lstStyle/>
          <a:p>
            <a:endParaRPr lang="en-US"/>
          </a:p>
        </p:txBody>
      </p:sp>
      <p:sp>
        <p:nvSpPr>
          <p:cNvPr id="14376" name="Line 55"/>
          <p:cNvSpPr>
            <a:spLocks noChangeShapeType="1"/>
          </p:cNvSpPr>
          <p:nvPr/>
        </p:nvSpPr>
        <p:spPr bwMode="auto">
          <a:xfrm>
            <a:off x="3348038" y="4292600"/>
            <a:ext cx="1079500" cy="0"/>
          </a:xfrm>
          <a:prstGeom prst="line">
            <a:avLst/>
          </a:prstGeom>
          <a:noFill/>
          <a:ln w="38100">
            <a:solidFill>
              <a:schemeClr val="tx1"/>
            </a:solidFill>
            <a:round/>
            <a:headEnd/>
            <a:tailEnd/>
          </a:ln>
        </p:spPr>
        <p:txBody>
          <a:bodyPr/>
          <a:lstStyle/>
          <a:p>
            <a:endParaRPr lang="en-US"/>
          </a:p>
        </p:txBody>
      </p:sp>
      <p:sp>
        <p:nvSpPr>
          <p:cNvPr id="14377" name="Line 56"/>
          <p:cNvSpPr>
            <a:spLocks noChangeShapeType="1"/>
          </p:cNvSpPr>
          <p:nvPr/>
        </p:nvSpPr>
        <p:spPr bwMode="auto">
          <a:xfrm>
            <a:off x="3348038" y="5949950"/>
            <a:ext cx="1079500" cy="0"/>
          </a:xfrm>
          <a:prstGeom prst="line">
            <a:avLst/>
          </a:prstGeom>
          <a:noFill/>
          <a:ln w="38100">
            <a:solidFill>
              <a:schemeClr val="tx1"/>
            </a:solidFill>
            <a:round/>
            <a:headEnd/>
            <a:tailEnd/>
          </a:ln>
        </p:spPr>
        <p:txBody>
          <a:bodyPr/>
          <a:lstStyle/>
          <a:p>
            <a:endParaRPr lang="en-US"/>
          </a:p>
        </p:txBody>
      </p:sp>
      <p:sp>
        <p:nvSpPr>
          <p:cNvPr id="14378" name="Line 57"/>
          <p:cNvSpPr>
            <a:spLocks noChangeShapeType="1"/>
          </p:cNvSpPr>
          <p:nvPr/>
        </p:nvSpPr>
        <p:spPr bwMode="auto">
          <a:xfrm flipH="1">
            <a:off x="1908175" y="4292600"/>
            <a:ext cx="863600" cy="0"/>
          </a:xfrm>
          <a:prstGeom prst="line">
            <a:avLst/>
          </a:prstGeom>
          <a:noFill/>
          <a:ln w="38100">
            <a:solidFill>
              <a:schemeClr val="tx1"/>
            </a:solidFill>
            <a:round/>
            <a:headEnd/>
            <a:tailEnd/>
          </a:ln>
        </p:spPr>
        <p:txBody>
          <a:bodyPr/>
          <a:lstStyle/>
          <a:p>
            <a:endParaRPr lang="en-US"/>
          </a:p>
        </p:txBody>
      </p:sp>
      <p:sp>
        <p:nvSpPr>
          <p:cNvPr id="14379" name="Line 58"/>
          <p:cNvSpPr>
            <a:spLocks noChangeShapeType="1"/>
          </p:cNvSpPr>
          <p:nvPr/>
        </p:nvSpPr>
        <p:spPr bwMode="auto">
          <a:xfrm flipH="1">
            <a:off x="1908175" y="5949950"/>
            <a:ext cx="863600" cy="0"/>
          </a:xfrm>
          <a:prstGeom prst="line">
            <a:avLst/>
          </a:prstGeom>
          <a:noFill/>
          <a:ln w="38100">
            <a:solidFill>
              <a:schemeClr val="tx1"/>
            </a:solidFill>
            <a:round/>
            <a:headEnd/>
            <a:tailEnd/>
          </a:ln>
        </p:spPr>
        <p:txBody>
          <a:bodyPr/>
          <a:lstStyle/>
          <a:p>
            <a:endParaRPr lang="en-US"/>
          </a:p>
        </p:txBody>
      </p:sp>
      <p:sp>
        <p:nvSpPr>
          <p:cNvPr id="14380" name="Line 59"/>
          <p:cNvSpPr>
            <a:spLocks noChangeShapeType="1"/>
          </p:cNvSpPr>
          <p:nvPr/>
        </p:nvSpPr>
        <p:spPr bwMode="auto">
          <a:xfrm>
            <a:off x="1908175" y="4292600"/>
            <a:ext cx="0" cy="1657350"/>
          </a:xfrm>
          <a:prstGeom prst="line">
            <a:avLst/>
          </a:prstGeom>
          <a:noFill/>
          <a:ln w="38100">
            <a:solidFill>
              <a:schemeClr val="tx1"/>
            </a:solidFill>
            <a:round/>
            <a:headEnd/>
            <a:tailEnd/>
          </a:ln>
        </p:spPr>
        <p:txBody>
          <a:bodyPr/>
          <a:lstStyle/>
          <a:p>
            <a:endParaRPr lang="en-US"/>
          </a:p>
        </p:txBody>
      </p:sp>
      <p:sp>
        <p:nvSpPr>
          <p:cNvPr id="14381" name="Line 60"/>
          <p:cNvSpPr>
            <a:spLocks noChangeShapeType="1"/>
          </p:cNvSpPr>
          <p:nvPr/>
        </p:nvSpPr>
        <p:spPr bwMode="auto">
          <a:xfrm>
            <a:off x="1042988" y="5157788"/>
            <a:ext cx="865187" cy="0"/>
          </a:xfrm>
          <a:prstGeom prst="line">
            <a:avLst/>
          </a:prstGeom>
          <a:noFill/>
          <a:ln w="38100">
            <a:solidFill>
              <a:schemeClr val="tx1"/>
            </a:solidFill>
            <a:round/>
            <a:headEnd/>
            <a:tailEnd/>
          </a:ln>
        </p:spPr>
        <p:txBody>
          <a:bodyPr/>
          <a:lstStyle/>
          <a:p>
            <a:endParaRPr lang="en-US"/>
          </a:p>
        </p:txBody>
      </p:sp>
      <p:sp>
        <p:nvSpPr>
          <p:cNvPr id="14382" name="Text Box 61"/>
          <p:cNvSpPr txBox="1">
            <a:spLocks noChangeArrowheads="1"/>
          </p:cNvSpPr>
          <p:nvPr/>
        </p:nvSpPr>
        <p:spPr bwMode="auto">
          <a:xfrm>
            <a:off x="179388" y="4724400"/>
            <a:ext cx="792162" cy="779463"/>
          </a:xfrm>
          <a:prstGeom prst="rect">
            <a:avLst/>
          </a:prstGeom>
          <a:noFill/>
          <a:ln w="9525">
            <a:noFill/>
            <a:miter lim="800000"/>
            <a:headEnd/>
            <a:tailEnd/>
          </a:ln>
        </p:spPr>
        <p:txBody>
          <a:bodyPr>
            <a:spAutoFit/>
          </a:bodyPr>
          <a:lstStyle/>
          <a:p>
            <a:pPr algn="r">
              <a:spcBef>
                <a:spcPct val="50000"/>
              </a:spcBef>
            </a:pPr>
            <a:r>
              <a:rPr lang="en-US" sz="1800">
                <a:latin typeface="Arial" charset="0"/>
              </a:rPr>
              <a:t>FSK </a:t>
            </a:r>
          </a:p>
          <a:p>
            <a:pPr algn="r">
              <a:spcBef>
                <a:spcPct val="50000"/>
              </a:spcBef>
            </a:pPr>
            <a:r>
              <a:rPr lang="en-US" sz="1800">
                <a:latin typeface="Arial" charset="0"/>
              </a:rPr>
              <a:t>input</a:t>
            </a:r>
          </a:p>
        </p:txBody>
      </p:sp>
      <p:sp>
        <p:nvSpPr>
          <p:cNvPr id="14383" name="Text Box 62"/>
          <p:cNvSpPr txBox="1">
            <a:spLocks noChangeArrowheads="1"/>
          </p:cNvSpPr>
          <p:nvPr/>
        </p:nvSpPr>
        <p:spPr bwMode="auto">
          <a:xfrm>
            <a:off x="7885113" y="4868863"/>
            <a:ext cx="1584325" cy="366712"/>
          </a:xfrm>
          <a:prstGeom prst="rect">
            <a:avLst/>
          </a:prstGeom>
          <a:noFill/>
          <a:ln w="9525">
            <a:noFill/>
            <a:miter lim="800000"/>
            <a:headEnd/>
            <a:tailEnd/>
          </a:ln>
        </p:spPr>
        <p:txBody>
          <a:bodyPr>
            <a:spAutoFit/>
          </a:bodyPr>
          <a:lstStyle/>
          <a:p>
            <a:pPr>
              <a:spcBef>
                <a:spcPct val="50000"/>
              </a:spcBef>
            </a:pPr>
            <a:r>
              <a:rPr lang="en-US" sz="1800">
                <a:latin typeface="Arial" charset="0"/>
              </a:rPr>
              <a:t>Data output</a:t>
            </a:r>
          </a:p>
        </p:txBody>
      </p:sp>
      <p:sp>
        <p:nvSpPr>
          <p:cNvPr id="14384" name="Line 63"/>
          <p:cNvSpPr>
            <a:spLocks noChangeShapeType="1"/>
          </p:cNvSpPr>
          <p:nvPr/>
        </p:nvSpPr>
        <p:spPr bwMode="auto">
          <a:xfrm>
            <a:off x="7596188" y="5157788"/>
            <a:ext cx="360362" cy="0"/>
          </a:xfrm>
          <a:prstGeom prst="line">
            <a:avLst/>
          </a:prstGeom>
          <a:noFill/>
          <a:ln w="38100">
            <a:solidFill>
              <a:schemeClr val="tx1"/>
            </a:solidFill>
            <a:round/>
            <a:headEnd/>
            <a:tailEnd/>
          </a:ln>
        </p:spPr>
        <p:txBody>
          <a:bodyPr/>
          <a:lstStyle/>
          <a:p>
            <a:endParaRPr lang="en-US"/>
          </a:p>
        </p:txBody>
      </p:sp>
      <p:sp>
        <p:nvSpPr>
          <p:cNvPr id="14385" name="Text Box 64"/>
          <p:cNvSpPr txBox="1">
            <a:spLocks noChangeArrowheads="1"/>
          </p:cNvSpPr>
          <p:nvPr/>
        </p:nvSpPr>
        <p:spPr bwMode="auto">
          <a:xfrm>
            <a:off x="4572000" y="4149725"/>
            <a:ext cx="865188"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BPF</a:t>
            </a:r>
          </a:p>
        </p:txBody>
      </p:sp>
      <p:sp>
        <p:nvSpPr>
          <p:cNvPr id="14386" name="Text Box 65"/>
          <p:cNvSpPr txBox="1">
            <a:spLocks noChangeArrowheads="1"/>
          </p:cNvSpPr>
          <p:nvPr/>
        </p:nvSpPr>
        <p:spPr bwMode="auto">
          <a:xfrm>
            <a:off x="4500563" y="5805488"/>
            <a:ext cx="865187"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BPF</a:t>
            </a:r>
          </a:p>
        </p:txBody>
      </p:sp>
      <p:sp>
        <p:nvSpPr>
          <p:cNvPr id="14387" name="Line 66"/>
          <p:cNvSpPr>
            <a:spLocks noChangeShapeType="1"/>
          </p:cNvSpPr>
          <p:nvPr/>
        </p:nvSpPr>
        <p:spPr bwMode="auto">
          <a:xfrm flipV="1">
            <a:off x="3059113" y="6237288"/>
            <a:ext cx="0" cy="287337"/>
          </a:xfrm>
          <a:prstGeom prst="line">
            <a:avLst/>
          </a:prstGeom>
          <a:noFill/>
          <a:ln w="57150">
            <a:solidFill>
              <a:schemeClr val="tx1"/>
            </a:solidFill>
            <a:round/>
            <a:headEnd/>
            <a:tailEnd type="triangle" w="med" len="med"/>
          </a:ln>
        </p:spPr>
        <p:txBody>
          <a:bodyPr/>
          <a:lstStyle/>
          <a:p>
            <a:endParaRPr lang="en-US"/>
          </a:p>
        </p:txBody>
      </p:sp>
      <p:sp>
        <p:nvSpPr>
          <p:cNvPr id="14388" name="Text Box 67"/>
          <p:cNvSpPr txBox="1">
            <a:spLocks noChangeArrowheads="1"/>
          </p:cNvSpPr>
          <p:nvPr/>
        </p:nvSpPr>
        <p:spPr bwMode="auto">
          <a:xfrm>
            <a:off x="2627313" y="6491288"/>
            <a:ext cx="86360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carrier</a:t>
            </a:r>
          </a:p>
        </p:txBody>
      </p:sp>
      <p:sp>
        <p:nvSpPr>
          <p:cNvPr id="14389" name="Text Box 68"/>
          <p:cNvSpPr txBox="1">
            <a:spLocks noChangeArrowheads="1"/>
          </p:cNvSpPr>
          <p:nvPr/>
        </p:nvSpPr>
        <p:spPr bwMode="auto">
          <a:xfrm>
            <a:off x="2627313" y="3357563"/>
            <a:ext cx="86360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carrier</a:t>
            </a:r>
          </a:p>
        </p:txBody>
      </p:sp>
      <p:sp>
        <p:nvSpPr>
          <p:cNvPr id="14390" name="Line 69"/>
          <p:cNvSpPr>
            <a:spLocks noChangeShapeType="1"/>
          </p:cNvSpPr>
          <p:nvPr/>
        </p:nvSpPr>
        <p:spPr bwMode="auto">
          <a:xfrm>
            <a:off x="3059113" y="3716338"/>
            <a:ext cx="0" cy="288925"/>
          </a:xfrm>
          <a:prstGeom prst="line">
            <a:avLst/>
          </a:prstGeom>
          <a:noFill/>
          <a:ln w="57150">
            <a:solidFill>
              <a:schemeClr val="tx1"/>
            </a:solidFill>
            <a:round/>
            <a:headEnd/>
            <a:tailEnd type="triangle" w="med" len="med"/>
          </a:ln>
        </p:spPr>
        <p:txBody>
          <a:bodyPr/>
          <a:lstStyle/>
          <a:p>
            <a:endParaRPr lang="en-US"/>
          </a:p>
        </p:txBody>
      </p:sp>
      <p:sp>
        <p:nvSpPr>
          <p:cNvPr id="14391" name="Text Box 70"/>
          <p:cNvSpPr txBox="1">
            <a:spLocks noChangeArrowheads="1"/>
          </p:cNvSpPr>
          <p:nvPr/>
        </p:nvSpPr>
        <p:spPr bwMode="auto">
          <a:xfrm>
            <a:off x="6948488" y="2133600"/>
            <a:ext cx="2035713" cy="646331"/>
          </a:xfrm>
          <a:prstGeom prst="rect">
            <a:avLst/>
          </a:prstGeom>
          <a:noFill/>
          <a:ln w="38100">
            <a:solidFill>
              <a:srgbClr val="008000"/>
            </a:solidFill>
            <a:miter lim="800000"/>
            <a:headEnd/>
            <a:tailEnd/>
          </a:ln>
        </p:spPr>
        <p:txBody>
          <a:bodyPr wrap="square">
            <a:spAutoFit/>
          </a:bodyPr>
          <a:lstStyle/>
          <a:p>
            <a:pPr algn="ctr">
              <a:spcBef>
                <a:spcPct val="50000"/>
              </a:spcBef>
            </a:pPr>
            <a:r>
              <a:rPr lang="en-US" sz="1800" dirty="0">
                <a:latin typeface="Arial" charset="0"/>
              </a:rPr>
              <a:t>Non coherent FSK demodulator </a:t>
            </a:r>
          </a:p>
        </p:txBody>
      </p:sp>
      <p:sp>
        <p:nvSpPr>
          <p:cNvPr id="14392" name="Text Box 72"/>
          <p:cNvSpPr txBox="1">
            <a:spLocks noChangeArrowheads="1"/>
          </p:cNvSpPr>
          <p:nvPr/>
        </p:nvSpPr>
        <p:spPr bwMode="auto">
          <a:xfrm>
            <a:off x="6948488" y="5805488"/>
            <a:ext cx="2016125" cy="679450"/>
          </a:xfrm>
          <a:prstGeom prst="rect">
            <a:avLst/>
          </a:prstGeom>
          <a:noFill/>
          <a:ln w="38100">
            <a:solidFill>
              <a:srgbClr val="008000"/>
            </a:solidFill>
            <a:miter lim="800000"/>
            <a:headEnd/>
            <a:tailEnd/>
          </a:ln>
        </p:spPr>
        <p:txBody>
          <a:bodyPr>
            <a:spAutoFit/>
          </a:bodyPr>
          <a:lstStyle/>
          <a:p>
            <a:pPr algn="ctr">
              <a:spcBef>
                <a:spcPct val="50000"/>
              </a:spcBef>
            </a:pPr>
            <a:r>
              <a:rPr lang="en-US" sz="1800" dirty="0">
                <a:latin typeface="Arial" charset="0"/>
              </a:rPr>
              <a:t> coherent FSK demodulator </a:t>
            </a:r>
          </a:p>
        </p:txBody>
      </p:sp>
      <p:sp>
        <p:nvSpPr>
          <p:cNvPr id="14393" name="Text Box 73"/>
          <p:cNvSpPr txBox="1">
            <a:spLocks noChangeArrowheads="1"/>
          </p:cNvSpPr>
          <p:nvPr/>
        </p:nvSpPr>
        <p:spPr bwMode="auto">
          <a:xfrm>
            <a:off x="250825" y="115888"/>
            <a:ext cx="1800225" cy="423862"/>
          </a:xfrm>
          <a:prstGeom prst="rect">
            <a:avLst/>
          </a:prstGeom>
          <a:noFill/>
          <a:ln w="57150">
            <a:solidFill>
              <a:srgbClr val="FF3300"/>
            </a:solidFill>
            <a:miter lim="800000"/>
            <a:headEnd/>
            <a:tailEnd/>
          </a:ln>
        </p:spPr>
        <p:txBody>
          <a:bodyPr>
            <a:spAutoFit/>
          </a:bodyPr>
          <a:lstStyle/>
          <a:p>
            <a:pPr algn="r">
              <a:spcBef>
                <a:spcPct val="50000"/>
              </a:spcBef>
            </a:pPr>
            <a:r>
              <a:rPr lang="en-US" sz="1800" dirty="0">
                <a:latin typeface="Arial" charset="0"/>
              </a:rPr>
              <a:t>FSK Receiver </a:t>
            </a:r>
          </a:p>
        </p:txBody>
      </p:sp>
      <p:sp>
        <p:nvSpPr>
          <p:cNvPr id="14394" name="Text Box 74"/>
          <p:cNvSpPr txBox="1">
            <a:spLocks noChangeArrowheads="1"/>
          </p:cNvSpPr>
          <p:nvPr/>
        </p:nvSpPr>
        <p:spPr bwMode="auto">
          <a:xfrm>
            <a:off x="2843213" y="1125538"/>
            <a:ext cx="863600" cy="457200"/>
          </a:xfrm>
          <a:prstGeom prst="rect">
            <a:avLst/>
          </a:prstGeom>
          <a:noFill/>
          <a:ln w="9525">
            <a:noFill/>
            <a:miter lim="800000"/>
            <a:headEnd/>
            <a:tailEnd/>
          </a:ln>
        </p:spPr>
        <p:txBody>
          <a:bodyPr>
            <a:spAutoFit/>
          </a:bodyPr>
          <a:lstStyle/>
          <a:p>
            <a:pPr algn="r">
              <a:spcBef>
                <a:spcPct val="50000"/>
              </a:spcBef>
            </a:pPr>
            <a:r>
              <a:rPr lang="en-US" sz="1800" dirty="0">
                <a:latin typeface="Arial" charset="0"/>
              </a:rPr>
              <a:t> </a:t>
            </a:r>
            <a:r>
              <a:rPr lang="en-US" sz="2400" dirty="0">
                <a:latin typeface="Arial" charset="0"/>
              </a:rPr>
              <a:t>f</a:t>
            </a:r>
            <a:r>
              <a:rPr lang="en-US" sz="1600" b="1" dirty="0">
                <a:latin typeface="Arial" charset="0"/>
              </a:rPr>
              <a:t>s</a:t>
            </a:r>
            <a:r>
              <a:rPr lang="en-US" sz="1800" dirty="0">
                <a:latin typeface="Arial" charset="0"/>
              </a:rPr>
              <a:t>    </a:t>
            </a:r>
          </a:p>
        </p:txBody>
      </p:sp>
      <p:sp>
        <p:nvSpPr>
          <p:cNvPr id="14395" name="Text Box 75"/>
          <p:cNvSpPr txBox="1">
            <a:spLocks noChangeArrowheads="1"/>
          </p:cNvSpPr>
          <p:nvPr/>
        </p:nvSpPr>
        <p:spPr bwMode="auto">
          <a:xfrm>
            <a:off x="2987675" y="2781300"/>
            <a:ext cx="863600" cy="457200"/>
          </a:xfrm>
          <a:prstGeom prst="rect">
            <a:avLst/>
          </a:prstGeom>
          <a:noFill/>
          <a:ln w="9525">
            <a:noFill/>
            <a:miter lim="800000"/>
            <a:headEnd/>
            <a:tailEnd/>
          </a:ln>
        </p:spPr>
        <p:txBody>
          <a:bodyPr>
            <a:spAutoFit/>
          </a:bodyPr>
          <a:lstStyle/>
          <a:p>
            <a:pPr algn="r">
              <a:spcBef>
                <a:spcPct val="50000"/>
              </a:spcBef>
            </a:pPr>
            <a:r>
              <a:rPr lang="en-US" sz="1800" dirty="0">
                <a:latin typeface="Arial" charset="0"/>
              </a:rPr>
              <a:t> </a:t>
            </a:r>
            <a:r>
              <a:rPr lang="en-US" sz="2400" dirty="0" err="1">
                <a:latin typeface="Arial" charset="0"/>
              </a:rPr>
              <a:t>f</a:t>
            </a:r>
            <a:r>
              <a:rPr lang="en-US" sz="1600" b="1" dirty="0" err="1">
                <a:latin typeface="Arial" charset="0"/>
              </a:rPr>
              <a:t>m</a:t>
            </a:r>
            <a:r>
              <a:rPr lang="en-US" sz="1800" dirty="0">
                <a:latin typeface="Arial" charset="0"/>
              </a:rPr>
              <a:t>    </a:t>
            </a:r>
          </a:p>
        </p:txBody>
      </p:sp>
      <p:sp>
        <p:nvSpPr>
          <p:cNvPr id="62" name="Slide Number Placeholder 61"/>
          <p:cNvSpPr>
            <a:spLocks noGrp="1"/>
          </p:cNvSpPr>
          <p:nvPr>
            <p:ph type="sldNum" sz="quarter" idx="12"/>
          </p:nvPr>
        </p:nvSpPr>
        <p:spPr/>
        <p:txBody>
          <a:bodyPr/>
          <a:lstStyle/>
          <a:p>
            <a:pPr>
              <a:defRPr/>
            </a:pPr>
            <a:fld id="{B89F13FD-320F-4031-B51E-89832A72F030}" type="slidenum">
              <a:rPr lang="ar-SA"/>
              <a:pPr>
                <a:defRPr/>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1835150" y="908050"/>
            <a:ext cx="1441450" cy="792163"/>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5363" name="Rectangle 5"/>
          <p:cNvSpPr>
            <a:spLocks noChangeArrowheads="1"/>
          </p:cNvSpPr>
          <p:nvPr/>
        </p:nvSpPr>
        <p:spPr bwMode="auto">
          <a:xfrm>
            <a:off x="3563938" y="2276475"/>
            <a:ext cx="1298575" cy="792163"/>
          </a:xfrm>
          <a:prstGeom prst="rect">
            <a:avLst/>
          </a:prstGeom>
          <a:solidFill>
            <a:srgbClr val="FFFF00"/>
          </a:solidFill>
          <a:ln w="38100">
            <a:solidFill>
              <a:schemeClr val="tx1"/>
            </a:solidFill>
            <a:miter lim="800000"/>
            <a:headEnd/>
            <a:tailEnd/>
          </a:ln>
        </p:spPr>
        <p:txBody>
          <a:bodyPr wrap="none" anchor="ctr"/>
          <a:lstStyle/>
          <a:p>
            <a:endParaRPr lang="en-US"/>
          </a:p>
        </p:txBody>
      </p:sp>
      <p:sp>
        <p:nvSpPr>
          <p:cNvPr id="15364" name="AutoShape 6"/>
          <p:cNvSpPr>
            <a:spLocks noChangeArrowheads="1"/>
          </p:cNvSpPr>
          <p:nvPr/>
        </p:nvSpPr>
        <p:spPr bwMode="auto">
          <a:xfrm rot="5400000">
            <a:off x="4788694" y="907256"/>
            <a:ext cx="935038" cy="936625"/>
          </a:xfrm>
          <a:prstGeom prst="triangle">
            <a:avLst>
              <a:gd name="adj" fmla="val 50000"/>
            </a:avLst>
          </a:prstGeom>
          <a:solidFill>
            <a:srgbClr val="99CC00"/>
          </a:solidFill>
          <a:ln w="38100">
            <a:solidFill>
              <a:schemeClr val="tx1"/>
            </a:solidFill>
            <a:miter lim="800000"/>
            <a:headEnd/>
            <a:tailEnd/>
          </a:ln>
        </p:spPr>
        <p:txBody>
          <a:bodyPr wrap="none" anchor="ctr"/>
          <a:lstStyle/>
          <a:p>
            <a:endParaRPr lang="en-US"/>
          </a:p>
        </p:txBody>
      </p:sp>
      <p:sp>
        <p:nvSpPr>
          <p:cNvPr id="15365" name="Line 7"/>
          <p:cNvSpPr>
            <a:spLocks noChangeShapeType="1"/>
          </p:cNvSpPr>
          <p:nvPr/>
        </p:nvSpPr>
        <p:spPr bwMode="auto">
          <a:xfrm>
            <a:off x="755650" y="1268413"/>
            <a:ext cx="1081088" cy="0"/>
          </a:xfrm>
          <a:prstGeom prst="line">
            <a:avLst/>
          </a:prstGeom>
          <a:noFill/>
          <a:ln w="38100">
            <a:solidFill>
              <a:schemeClr val="tx1"/>
            </a:solidFill>
            <a:round/>
            <a:headEnd/>
            <a:tailEnd type="triangle" w="med" len="med"/>
          </a:ln>
        </p:spPr>
        <p:txBody>
          <a:bodyPr/>
          <a:lstStyle/>
          <a:p>
            <a:endParaRPr lang="en-US"/>
          </a:p>
        </p:txBody>
      </p:sp>
      <p:sp>
        <p:nvSpPr>
          <p:cNvPr id="15366" name="Line 8"/>
          <p:cNvSpPr>
            <a:spLocks noChangeShapeType="1"/>
          </p:cNvSpPr>
          <p:nvPr/>
        </p:nvSpPr>
        <p:spPr bwMode="auto">
          <a:xfrm>
            <a:off x="3276600" y="1341438"/>
            <a:ext cx="1511300" cy="0"/>
          </a:xfrm>
          <a:prstGeom prst="line">
            <a:avLst/>
          </a:prstGeom>
          <a:noFill/>
          <a:ln w="38100">
            <a:solidFill>
              <a:schemeClr val="tx1"/>
            </a:solidFill>
            <a:round/>
            <a:headEnd/>
            <a:tailEnd type="triangle" w="med" len="med"/>
          </a:ln>
        </p:spPr>
        <p:txBody>
          <a:bodyPr/>
          <a:lstStyle/>
          <a:p>
            <a:endParaRPr lang="en-US"/>
          </a:p>
        </p:txBody>
      </p:sp>
      <p:sp>
        <p:nvSpPr>
          <p:cNvPr id="15367" name="Line 9"/>
          <p:cNvSpPr>
            <a:spLocks noChangeShapeType="1"/>
          </p:cNvSpPr>
          <p:nvPr/>
        </p:nvSpPr>
        <p:spPr bwMode="auto">
          <a:xfrm flipH="1">
            <a:off x="2627313" y="2708275"/>
            <a:ext cx="936625" cy="0"/>
          </a:xfrm>
          <a:prstGeom prst="line">
            <a:avLst/>
          </a:prstGeom>
          <a:noFill/>
          <a:ln w="38100">
            <a:solidFill>
              <a:schemeClr val="tx1"/>
            </a:solidFill>
            <a:round/>
            <a:headEnd/>
            <a:tailEnd/>
          </a:ln>
        </p:spPr>
        <p:txBody>
          <a:bodyPr/>
          <a:lstStyle/>
          <a:p>
            <a:endParaRPr lang="en-US"/>
          </a:p>
        </p:txBody>
      </p:sp>
      <p:sp>
        <p:nvSpPr>
          <p:cNvPr id="15368" name="Line 10"/>
          <p:cNvSpPr>
            <a:spLocks noChangeShapeType="1"/>
          </p:cNvSpPr>
          <p:nvPr/>
        </p:nvSpPr>
        <p:spPr bwMode="auto">
          <a:xfrm flipV="1">
            <a:off x="2627313" y="1700213"/>
            <a:ext cx="0" cy="1008062"/>
          </a:xfrm>
          <a:prstGeom prst="line">
            <a:avLst/>
          </a:prstGeom>
          <a:noFill/>
          <a:ln w="38100">
            <a:solidFill>
              <a:schemeClr val="tx1"/>
            </a:solidFill>
            <a:round/>
            <a:headEnd/>
            <a:tailEnd type="triangle" w="med" len="med"/>
          </a:ln>
        </p:spPr>
        <p:txBody>
          <a:bodyPr/>
          <a:lstStyle/>
          <a:p>
            <a:endParaRPr lang="en-US"/>
          </a:p>
        </p:txBody>
      </p:sp>
      <p:sp>
        <p:nvSpPr>
          <p:cNvPr id="15369" name="Line 11"/>
          <p:cNvSpPr>
            <a:spLocks noChangeShapeType="1"/>
          </p:cNvSpPr>
          <p:nvPr/>
        </p:nvSpPr>
        <p:spPr bwMode="auto">
          <a:xfrm>
            <a:off x="5761145" y="1376948"/>
            <a:ext cx="1800225" cy="1588"/>
          </a:xfrm>
          <a:prstGeom prst="line">
            <a:avLst/>
          </a:prstGeom>
          <a:noFill/>
          <a:ln w="38100">
            <a:solidFill>
              <a:schemeClr val="tx1"/>
            </a:solidFill>
            <a:round/>
            <a:headEnd/>
            <a:tailEnd/>
          </a:ln>
        </p:spPr>
        <p:txBody>
          <a:bodyPr/>
          <a:lstStyle/>
          <a:p>
            <a:endParaRPr lang="en-US"/>
          </a:p>
        </p:txBody>
      </p:sp>
      <p:sp>
        <p:nvSpPr>
          <p:cNvPr id="15370" name="Line 12"/>
          <p:cNvSpPr>
            <a:spLocks noChangeShapeType="1"/>
          </p:cNvSpPr>
          <p:nvPr/>
        </p:nvSpPr>
        <p:spPr bwMode="auto">
          <a:xfrm>
            <a:off x="6293541" y="1380332"/>
            <a:ext cx="0" cy="1223962"/>
          </a:xfrm>
          <a:prstGeom prst="line">
            <a:avLst/>
          </a:prstGeom>
          <a:noFill/>
          <a:ln w="38100">
            <a:solidFill>
              <a:schemeClr val="tx1"/>
            </a:solidFill>
            <a:round/>
            <a:headEnd/>
            <a:tailEnd/>
          </a:ln>
        </p:spPr>
        <p:txBody>
          <a:bodyPr/>
          <a:lstStyle/>
          <a:p>
            <a:endParaRPr lang="en-US"/>
          </a:p>
        </p:txBody>
      </p:sp>
      <p:sp>
        <p:nvSpPr>
          <p:cNvPr id="15371" name="Line 13"/>
          <p:cNvSpPr>
            <a:spLocks noChangeShapeType="1"/>
          </p:cNvSpPr>
          <p:nvPr/>
        </p:nvSpPr>
        <p:spPr bwMode="auto">
          <a:xfrm flipH="1">
            <a:off x="4859338" y="2605640"/>
            <a:ext cx="1441450" cy="0"/>
          </a:xfrm>
          <a:prstGeom prst="line">
            <a:avLst/>
          </a:prstGeom>
          <a:noFill/>
          <a:ln w="38100">
            <a:solidFill>
              <a:schemeClr val="tx1"/>
            </a:solidFill>
            <a:round/>
            <a:headEnd/>
            <a:tailEnd type="triangle" w="med" len="med"/>
          </a:ln>
        </p:spPr>
        <p:txBody>
          <a:bodyPr/>
          <a:lstStyle/>
          <a:p>
            <a:endParaRPr lang="en-US"/>
          </a:p>
        </p:txBody>
      </p:sp>
      <p:sp>
        <p:nvSpPr>
          <p:cNvPr id="15372" name="Text Box 14"/>
          <p:cNvSpPr txBox="1">
            <a:spLocks noChangeArrowheads="1"/>
          </p:cNvSpPr>
          <p:nvPr/>
        </p:nvSpPr>
        <p:spPr bwMode="auto">
          <a:xfrm>
            <a:off x="4716463" y="1196975"/>
            <a:ext cx="647700"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amp</a:t>
            </a:r>
          </a:p>
        </p:txBody>
      </p:sp>
      <p:sp>
        <p:nvSpPr>
          <p:cNvPr id="15373" name="Text Box 15"/>
          <p:cNvSpPr txBox="1">
            <a:spLocks noChangeArrowheads="1"/>
          </p:cNvSpPr>
          <p:nvPr/>
        </p:nvSpPr>
        <p:spPr bwMode="auto">
          <a:xfrm>
            <a:off x="3779838" y="2420938"/>
            <a:ext cx="792162" cy="366712"/>
          </a:xfrm>
          <a:prstGeom prst="rect">
            <a:avLst/>
          </a:prstGeom>
          <a:noFill/>
          <a:ln w="9525">
            <a:noFill/>
            <a:miter lim="800000"/>
            <a:headEnd/>
            <a:tailEnd/>
          </a:ln>
        </p:spPr>
        <p:txBody>
          <a:bodyPr>
            <a:spAutoFit/>
          </a:bodyPr>
          <a:lstStyle/>
          <a:p>
            <a:pPr algn="ctr">
              <a:spcBef>
                <a:spcPct val="50000"/>
              </a:spcBef>
            </a:pPr>
            <a:r>
              <a:rPr lang="en-US" sz="1800">
                <a:latin typeface="Arial" charset="0"/>
              </a:rPr>
              <a:t>VCO</a:t>
            </a:r>
          </a:p>
        </p:txBody>
      </p:sp>
      <p:sp>
        <p:nvSpPr>
          <p:cNvPr id="15374" name="Text Box 16"/>
          <p:cNvSpPr txBox="1">
            <a:spLocks noChangeArrowheads="1"/>
          </p:cNvSpPr>
          <p:nvPr/>
        </p:nvSpPr>
        <p:spPr bwMode="auto">
          <a:xfrm rot="10824861" flipV="1">
            <a:off x="1763713" y="981075"/>
            <a:ext cx="1585912" cy="641350"/>
          </a:xfrm>
          <a:prstGeom prst="rect">
            <a:avLst/>
          </a:prstGeom>
          <a:noFill/>
          <a:ln w="9525">
            <a:noFill/>
            <a:miter lim="800000"/>
            <a:headEnd/>
            <a:tailEnd/>
          </a:ln>
        </p:spPr>
        <p:txBody>
          <a:bodyPr>
            <a:spAutoFit/>
          </a:bodyPr>
          <a:lstStyle/>
          <a:p>
            <a:pPr algn="ctr">
              <a:spcBef>
                <a:spcPct val="50000"/>
              </a:spcBef>
            </a:pPr>
            <a:r>
              <a:rPr lang="en-US" sz="1800">
                <a:latin typeface="Arial" charset="0"/>
              </a:rPr>
              <a:t>Phase compensator </a:t>
            </a:r>
          </a:p>
        </p:txBody>
      </p:sp>
      <p:sp>
        <p:nvSpPr>
          <p:cNvPr id="15375" name="Text Box 17"/>
          <p:cNvSpPr txBox="1">
            <a:spLocks noChangeArrowheads="1"/>
          </p:cNvSpPr>
          <p:nvPr/>
        </p:nvSpPr>
        <p:spPr bwMode="auto">
          <a:xfrm>
            <a:off x="6084888" y="692150"/>
            <a:ext cx="1081087" cy="641350"/>
          </a:xfrm>
          <a:prstGeom prst="rect">
            <a:avLst/>
          </a:prstGeom>
          <a:noFill/>
          <a:ln w="9525">
            <a:noFill/>
            <a:miter lim="800000"/>
            <a:headEnd/>
            <a:tailEnd/>
          </a:ln>
        </p:spPr>
        <p:txBody>
          <a:bodyPr>
            <a:spAutoFit/>
          </a:bodyPr>
          <a:lstStyle/>
          <a:p>
            <a:pPr algn="r">
              <a:spcBef>
                <a:spcPct val="50000"/>
              </a:spcBef>
            </a:pPr>
            <a:r>
              <a:rPr lang="en-US" sz="1800">
                <a:latin typeface="Arial" charset="0"/>
              </a:rPr>
              <a:t>Dc-error voltage </a:t>
            </a:r>
          </a:p>
        </p:txBody>
      </p:sp>
      <p:sp>
        <p:nvSpPr>
          <p:cNvPr id="15376" name="Text Box 18"/>
          <p:cNvSpPr txBox="1">
            <a:spLocks noChangeArrowheads="1"/>
          </p:cNvSpPr>
          <p:nvPr/>
        </p:nvSpPr>
        <p:spPr bwMode="auto">
          <a:xfrm>
            <a:off x="395288" y="620713"/>
            <a:ext cx="1008062" cy="641350"/>
          </a:xfrm>
          <a:prstGeom prst="rect">
            <a:avLst/>
          </a:prstGeom>
          <a:noFill/>
          <a:ln w="9525">
            <a:noFill/>
            <a:miter lim="800000"/>
            <a:headEnd/>
            <a:tailEnd/>
          </a:ln>
        </p:spPr>
        <p:txBody>
          <a:bodyPr>
            <a:spAutoFit/>
          </a:bodyPr>
          <a:lstStyle/>
          <a:p>
            <a:pPr algn="r">
              <a:spcBef>
                <a:spcPct val="50000"/>
              </a:spcBef>
            </a:pPr>
            <a:r>
              <a:rPr lang="en-US" sz="1800" dirty="0">
                <a:latin typeface="Arial" charset="0"/>
              </a:rPr>
              <a:t>Analog FSK  in </a:t>
            </a:r>
          </a:p>
        </p:txBody>
      </p:sp>
      <p:sp>
        <p:nvSpPr>
          <p:cNvPr id="15377" name="Line 19"/>
          <p:cNvSpPr>
            <a:spLocks noChangeShapeType="1"/>
          </p:cNvSpPr>
          <p:nvPr/>
        </p:nvSpPr>
        <p:spPr bwMode="auto">
          <a:xfrm>
            <a:off x="1476375" y="476250"/>
            <a:ext cx="0" cy="2952750"/>
          </a:xfrm>
          <a:prstGeom prst="line">
            <a:avLst/>
          </a:prstGeom>
          <a:noFill/>
          <a:ln w="38100">
            <a:solidFill>
              <a:schemeClr val="tx1"/>
            </a:solidFill>
            <a:prstDash val="dash"/>
            <a:round/>
            <a:headEnd/>
            <a:tailEnd/>
          </a:ln>
        </p:spPr>
        <p:txBody>
          <a:bodyPr/>
          <a:lstStyle/>
          <a:p>
            <a:endParaRPr lang="en-US"/>
          </a:p>
        </p:txBody>
      </p:sp>
      <p:sp>
        <p:nvSpPr>
          <p:cNvPr id="15378" name="Line 20"/>
          <p:cNvSpPr>
            <a:spLocks noChangeShapeType="1"/>
          </p:cNvSpPr>
          <p:nvPr/>
        </p:nvSpPr>
        <p:spPr bwMode="auto">
          <a:xfrm>
            <a:off x="1476375" y="3429000"/>
            <a:ext cx="5903913" cy="0"/>
          </a:xfrm>
          <a:prstGeom prst="line">
            <a:avLst/>
          </a:prstGeom>
          <a:noFill/>
          <a:ln w="38100">
            <a:solidFill>
              <a:schemeClr val="tx1"/>
            </a:solidFill>
            <a:prstDash val="dash"/>
            <a:round/>
            <a:headEnd/>
            <a:tailEnd/>
          </a:ln>
        </p:spPr>
        <p:txBody>
          <a:bodyPr/>
          <a:lstStyle/>
          <a:p>
            <a:endParaRPr lang="en-US"/>
          </a:p>
        </p:txBody>
      </p:sp>
      <p:sp>
        <p:nvSpPr>
          <p:cNvPr id="15379" name="Line 21"/>
          <p:cNvSpPr>
            <a:spLocks noChangeShapeType="1"/>
          </p:cNvSpPr>
          <p:nvPr/>
        </p:nvSpPr>
        <p:spPr bwMode="auto">
          <a:xfrm>
            <a:off x="1476375" y="476250"/>
            <a:ext cx="5903913" cy="0"/>
          </a:xfrm>
          <a:prstGeom prst="line">
            <a:avLst/>
          </a:prstGeom>
          <a:noFill/>
          <a:ln w="38100">
            <a:solidFill>
              <a:schemeClr val="tx1"/>
            </a:solidFill>
            <a:prstDash val="dash"/>
            <a:round/>
            <a:headEnd/>
            <a:tailEnd/>
          </a:ln>
        </p:spPr>
        <p:txBody>
          <a:bodyPr/>
          <a:lstStyle/>
          <a:p>
            <a:endParaRPr lang="en-US"/>
          </a:p>
        </p:txBody>
      </p:sp>
      <p:sp>
        <p:nvSpPr>
          <p:cNvPr id="15380" name="Line 22"/>
          <p:cNvSpPr>
            <a:spLocks noChangeShapeType="1"/>
          </p:cNvSpPr>
          <p:nvPr/>
        </p:nvSpPr>
        <p:spPr bwMode="auto">
          <a:xfrm>
            <a:off x="7380288" y="476250"/>
            <a:ext cx="0" cy="2952750"/>
          </a:xfrm>
          <a:prstGeom prst="line">
            <a:avLst/>
          </a:prstGeom>
          <a:noFill/>
          <a:ln w="38100">
            <a:solidFill>
              <a:schemeClr val="tx1"/>
            </a:solidFill>
            <a:prstDash val="dash"/>
            <a:round/>
            <a:headEnd/>
            <a:tailEnd/>
          </a:ln>
        </p:spPr>
        <p:txBody>
          <a:bodyPr/>
          <a:lstStyle/>
          <a:p>
            <a:endParaRPr lang="en-US"/>
          </a:p>
        </p:txBody>
      </p:sp>
      <p:sp>
        <p:nvSpPr>
          <p:cNvPr id="15381" name="Text Box 23"/>
          <p:cNvSpPr txBox="1">
            <a:spLocks noChangeArrowheads="1"/>
          </p:cNvSpPr>
          <p:nvPr/>
        </p:nvSpPr>
        <p:spPr bwMode="auto">
          <a:xfrm>
            <a:off x="7235826" y="1142415"/>
            <a:ext cx="1584325" cy="1061829"/>
          </a:xfrm>
          <a:prstGeom prst="rect">
            <a:avLst/>
          </a:prstGeom>
          <a:noFill/>
          <a:ln w="9525">
            <a:noFill/>
            <a:miter lim="800000"/>
            <a:headEnd/>
            <a:tailEnd/>
          </a:ln>
        </p:spPr>
        <p:txBody>
          <a:bodyPr wrap="square">
            <a:spAutoFit/>
          </a:bodyPr>
          <a:lstStyle/>
          <a:p>
            <a:pPr algn="ctr" rtl="0">
              <a:spcBef>
                <a:spcPct val="50000"/>
              </a:spcBef>
            </a:pPr>
            <a:r>
              <a:rPr lang="en-US" sz="1800" dirty="0">
                <a:latin typeface="Arial" charset="0"/>
              </a:rPr>
              <a:t> d </a:t>
            </a:r>
          </a:p>
          <a:p>
            <a:pPr algn="ctr" rtl="0">
              <a:spcBef>
                <a:spcPct val="50000"/>
              </a:spcBef>
            </a:pPr>
            <a:r>
              <a:rPr lang="en-US" sz="1800" dirty="0">
                <a:latin typeface="Arial" charset="0"/>
              </a:rPr>
              <a:t>Binary data output </a:t>
            </a:r>
          </a:p>
        </p:txBody>
      </p:sp>
      <p:sp>
        <p:nvSpPr>
          <p:cNvPr id="15382" name="Text Box 24"/>
          <p:cNvSpPr txBox="1">
            <a:spLocks noChangeArrowheads="1"/>
          </p:cNvSpPr>
          <p:nvPr/>
        </p:nvSpPr>
        <p:spPr bwMode="auto">
          <a:xfrm>
            <a:off x="6011863" y="3068638"/>
            <a:ext cx="1008062" cy="366712"/>
          </a:xfrm>
          <a:prstGeom prst="rect">
            <a:avLst/>
          </a:prstGeom>
          <a:noFill/>
          <a:ln w="9525">
            <a:noFill/>
            <a:miter lim="800000"/>
            <a:headEnd/>
            <a:tailEnd/>
          </a:ln>
        </p:spPr>
        <p:txBody>
          <a:bodyPr>
            <a:spAutoFit/>
          </a:bodyPr>
          <a:lstStyle/>
          <a:p>
            <a:pPr algn="ctr">
              <a:spcBef>
                <a:spcPct val="50000"/>
              </a:spcBef>
            </a:pPr>
            <a:r>
              <a:rPr lang="en-US" sz="1800">
                <a:solidFill>
                  <a:srgbClr val="FF3300"/>
                </a:solidFill>
                <a:latin typeface="Arial" charset="0"/>
              </a:rPr>
              <a:t>PLL</a:t>
            </a:r>
          </a:p>
        </p:txBody>
      </p:sp>
      <p:sp>
        <p:nvSpPr>
          <p:cNvPr id="15383" name="Line 25"/>
          <p:cNvSpPr>
            <a:spLocks noChangeShapeType="1"/>
          </p:cNvSpPr>
          <p:nvPr/>
        </p:nvSpPr>
        <p:spPr bwMode="auto">
          <a:xfrm>
            <a:off x="8388350" y="1125538"/>
            <a:ext cx="144463" cy="0"/>
          </a:xfrm>
          <a:prstGeom prst="line">
            <a:avLst/>
          </a:prstGeom>
          <a:noFill/>
          <a:ln w="38100">
            <a:solidFill>
              <a:schemeClr val="tx1"/>
            </a:solidFill>
            <a:round/>
            <a:headEnd/>
            <a:tailEnd/>
          </a:ln>
        </p:spPr>
        <p:txBody>
          <a:bodyPr/>
          <a:lstStyle/>
          <a:p>
            <a:endParaRPr lang="en-US"/>
          </a:p>
        </p:txBody>
      </p:sp>
      <p:sp>
        <p:nvSpPr>
          <p:cNvPr id="15384" name="Line 26"/>
          <p:cNvSpPr>
            <a:spLocks noChangeShapeType="1"/>
          </p:cNvSpPr>
          <p:nvPr/>
        </p:nvSpPr>
        <p:spPr bwMode="auto">
          <a:xfrm flipV="1">
            <a:off x="8532813" y="981075"/>
            <a:ext cx="0" cy="144463"/>
          </a:xfrm>
          <a:prstGeom prst="line">
            <a:avLst/>
          </a:prstGeom>
          <a:noFill/>
          <a:ln w="38100">
            <a:solidFill>
              <a:schemeClr val="tx1"/>
            </a:solidFill>
            <a:round/>
            <a:headEnd/>
            <a:tailEnd/>
          </a:ln>
        </p:spPr>
        <p:txBody>
          <a:bodyPr/>
          <a:lstStyle/>
          <a:p>
            <a:endParaRPr lang="en-US"/>
          </a:p>
        </p:txBody>
      </p:sp>
      <p:sp>
        <p:nvSpPr>
          <p:cNvPr id="15385" name="Line 27"/>
          <p:cNvSpPr>
            <a:spLocks noChangeShapeType="1"/>
          </p:cNvSpPr>
          <p:nvPr/>
        </p:nvSpPr>
        <p:spPr bwMode="auto">
          <a:xfrm>
            <a:off x="8532813" y="981075"/>
            <a:ext cx="142875" cy="0"/>
          </a:xfrm>
          <a:prstGeom prst="line">
            <a:avLst/>
          </a:prstGeom>
          <a:noFill/>
          <a:ln w="38100">
            <a:solidFill>
              <a:schemeClr val="tx1"/>
            </a:solidFill>
            <a:round/>
            <a:headEnd/>
            <a:tailEnd/>
          </a:ln>
        </p:spPr>
        <p:txBody>
          <a:bodyPr/>
          <a:lstStyle/>
          <a:p>
            <a:endParaRPr lang="en-US"/>
          </a:p>
        </p:txBody>
      </p:sp>
      <p:sp>
        <p:nvSpPr>
          <p:cNvPr id="15386" name="Line 28"/>
          <p:cNvSpPr>
            <a:spLocks noChangeShapeType="1"/>
          </p:cNvSpPr>
          <p:nvPr/>
        </p:nvSpPr>
        <p:spPr bwMode="auto">
          <a:xfrm>
            <a:off x="8675688" y="981075"/>
            <a:ext cx="0" cy="144463"/>
          </a:xfrm>
          <a:prstGeom prst="line">
            <a:avLst/>
          </a:prstGeom>
          <a:noFill/>
          <a:ln w="38100">
            <a:solidFill>
              <a:schemeClr val="tx1"/>
            </a:solidFill>
            <a:round/>
            <a:headEnd/>
            <a:tailEnd/>
          </a:ln>
        </p:spPr>
        <p:txBody>
          <a:bodyPr/>
          <a:lstStyle/>
          <a:p>
            <a:endParaRPr lang="en-US"/>
          </a:p>
        </p:txBody>
      </p:sp>
      <p:sp>
        <p:nvSpPr>
          <p:cNvPr id="15387" name="Line 29"/>
          <p:cNvSpPr>
            <a:spLocks noChangeShapeType="1"/>
          </p:cNvSpPr>
          <p:nvPr/>
        </p:nvSpPr>
        <p:spPr bwMode="auto">
          <a:xfrm>
            <a:off x="8675688" y="1125538"/>
            <a:ext cx="144462" cy="0"/>
          </a:xfrm>
          <a:prstGeom prst="line">
            <a:avLst/>
          </a:prstGeom>
          <a:noFill/>
          <a:ln w="38100">
            <a:solidFill>
              <a:schemeClr val="tx1"/>
            </a:solidFill>
            <a:round/>
            <a:headEnd/>
            <a:tailEnd/>
          </a:ln>
        </p:spPr>
        <p:txBody>
          <a:bodyPr/>
          <a:lstStyle/>
          <a:p>
            <a:endParaRPr lang="en-US"/>
          </a:p>
        </p:txBody>
      </p:sp>
      <p:sp>
        <p:nvSpPr>
          <p:cNvPr id="15388" name="Line 30"/>
          <p:cNvSpPr>
            <a:spLocks noChangeShapeType="1"/>
          </p:cNvSpPr>
          <p:nvPr/>
        </p:nvSpPr>
        <p:spPr bwMode="auto">
          <a:xfrm flipV="1">
            <a:off x="8820150" y="981075"/>
            <a:ext cx="0" cy="144463"/>
          </a:xfrm>
          <a:prstGeom prst="line">
            <a:avLst/>
          </a:prstGeom>
          <a:noFill/>
          <a:ln w="38100">
            <a:solidFill>
              <a:schemeClr val="tx1"/>
            </a:solidFill>
            <a:round/>
            <a:headEnd/>
            <a:tailEnd/>
          </a:ln>
        </p:spPr>
        <p:txBody>
          <a:bodyPr/>
          <a:lstStyle/>
          <a:p>
            <a:endParaRPr lang="en-US"/>
          </a:p>
        </p:txBody>
      </p:sp>
      <p:sp>
        <p:nvSpPr>
          <p:cNvPr id="15389" name="Line 31"/>
          <p:cNvSpPr>
            <a:spLocks noChangeShapeType="1"/>
          </p:cNvSpPr>
          <p:nvPr/>
        </p:nvSpPr>
        <p:spPr bwMode="auto">
          <a:xfrm>
            <a:off x="8820150" y="981075"/>
            <a:ext cx="144463" cy="0"/>
          </a:xfrm>
          <a:prstGeom prst="line">
            <a:avLst/>
          </a:prstGeom>
          <a:noFill/>
          <a:ln w="38100">
            <a:solidFill>
              <a:schemeClr val="tx1"/>
            </a:solidFill>
            <a:round/>
            <a:headEnd/>
            <a:tailEnd/>
          </a:ln>
        </p:spPr>
        <p:txBody>
          <a:bodyPr/>
          <a:lstStyle/>
          <a:p>
            <a:endParaRPr lang="en-US"/>
          </a:p>
        </p:txBody>
      </p:sp>
      <p:sp>
        <p:nvSpPr>
          <p:cNvPr id="15390" name="Line 32"/>
          <p:cNvSpPr>
            <a:spLocks noChangeShapeType="1"/>
          </p:cNvSpPr>
          <p:nvPr/>
        </p:nvSpPr>
        <p:spPr bwMode="auto">
          <a:xfrm>
            <a:off x="8964613" y="981075"/>
            <a:ext cx="0" cy="144463"/>
          </a:xfrm>
          <a:prstGeom prst="line">
            <a:avLst/>
          </a:prstGeom>
          <a:noFill/>
          <a:ln w="38100">
            <a:solidFill>
              <a:schemeClr val="tx1"/>
            </a:solidFill>
            <a:round/>
            <a:headEnd/>
            <a:tailEnd/>
          </a:ln>
        </p:spPr>
        <p:txBody>
          <a:bodyPr/>
          <a:lstStyle/>
          <a:p>
            <a:endParaRPr lang="en-US"/>
          </a:p>
        </p:txBody>
      </p:sp>
      <p:sp>
        <p:nvSpPr>
          <p:cNvPr id="15391" name="Line 33"/>
          <p:cNvSpPr>
            <a:spLocks noChangeShapeType="1"/>
          </p:cNvSpPr>
          <p:nvPr/>
        </p:nvSpPr>
        <p:spPr bwMode="auto">
          <a:xfrm>
            <a:off x="8964613" y="1125538"/>
            <a:ext cx="179387" cy="0"/>
          </a:xfrm>
          <a:prstGeom prst="line">
            <a:avLst/>
          </a:prstGeom>
          <a:noFill/>
          <a:ln w="38100">
            <a:solidFill>
              <a:schemeClr val="tx1"/>
            </a:solidFill>
            <a:round/>
            <a:headEnd/>
            <a:tailEnd/>
          </a:ln>
        </p:spPr>
        <p:txBody>
          <a:bodyPr/>
          <a:lstStyle/>
          <a:p>
            <a:endParaRPr lang="en-US"/>
          </a:p>
        </p:txBody>
      </p:sp>
      <p:sp>
        <p:nvSpPr>
          <p:cNvPr id="15392" name="Line 35"/>
          <p:cNvSpPr>
            <a:spLocks noChangeShapeType="1"/>
          </p:cNvSpPr>
          <p:nvPr/>
        </p:nvSpPr>
        <p:spPr bwMode="auto">
          <a:xfrm>
            <a:off x="900113" y="4149725"/>
            <a:ext cx="0" cy="2447925"/>
          </a:xfrm>
          <a:prstGeom prst="line">
            <a:avLst/>
          </a:prstGeom>
          <a:noFill/>
          <a:ln w="9525">
            <a:solidFill>
              <a:schemeClr val="tx1"/>
            </a:solidFill>
            <a:round/>
            <a:headEnd/>
            <a:tailEnd/>
          </a:ln>
        </p:spPr>
        <p:txBody>
          <a:bodyPr/>
          <a:lstStyle/>
          <a:p>
            <a:endParaRPr lang="en-US"/>
          </a:p>
        </p:txBody>
      </p:sp>
      <p:sp>
        <p:nvSpPr>
          <p:cNvPr id="15393" name="Line 36"/>
          <p:cNvSpPr>
            <a:spLocks noChangeShapeType="1"/>
          </p:cNvSpPr>
          <p:nvPr/>
        </p:nvSpPr>
        <p:spPr bwMode="auto">
          <a:xfrm>
            <a:off x="684213" y="4797425"/>
            <a:ext cx="5616575" cy="0"/>
          </a:xfrm>
          <a:prstGeom prst="line">
            <a:avLst/>
          </a:prstGeom>
          <a:noFill/>
          <a:ln w="9525">
            <a:solidFill>
              <a:schemeClr val="tx1"/>
            </a:solidFill>
            <a:round/>
            <a:headEnd/>
            <a:tailEnd/>
          </a:ln>
        </p:spPr>
        <p:txBody>
          <a:bodyPr/>
          <a:lstStyle/>
          <a:p>
            <a:endParaRPr lang="en-US"/>
          </a:p>
        </p:txBody>
      </p:sp>
      <p:sp>
        <p:nvSpPr>
          <p:cNvPr id="15394" name="Line 37"/>
          <p:cNvSpPr>
            <a:spLocks noChangeShapeType="1"/>
          </p:cNvSpPr>
          <p:nvPr/>
        </p:nvSpPr>
        <p:spPr bwMode="auto">
          <a:xfrm>
            <a:off x="755650" y="5805488"/>
            <a:ext cx="5616575" cy="0"/>
          </a:xfrm>
          <a:prstGeom prst="line">
            <a:avLst/>
          </a:prstGeom>
          <a:noFill/>
          <a:ln w="9525">
            <a:solidFill>
              <a:schemeClr val="tx1"/>
            </a:solidFill>
            <a:round/>
            <a:headEnd/>
            <a:tailEnd/>
          </a:ln>
        </p:spPr>
        <p:txBody>
          <a:bodyPr/>
          <a:lstStyle/>
          <a:p>
            <a:endParaRPr lang="en-US"/>
          </a:p>
        </p:txBody>
      </p:sp>
      <p:sp>
        <p:nvSpPr>
          <p:cNvPr id="15395" name="Line 38"/>
          <p:cNvSpPr>
            <a:spLocks noChangeShapeType="1"/>
          </p:cNvSpPr>
          <p:nvPr/>
        </p:nvSpPr>
        <p:spPr bwMode="auto">
          <a:xfrm>
            <a:off x="755650" y="6165850"/>
            <a:ext cx="5688013" cy="0"/>
          </a:xfrm>
          <a:prstGeom prst="line">
            <a:avLst/>
          </a:prstGeom>
          <a:noFill/>
          <a:ln w="9525">
            <a:solidFill>
              <a:schemeClr val="tx1"/>
            </a:solidFill>
            <a:round/>
            <a:headEnd/>
            <a:tailEnd/>
          </a:ln>
        </p:spPr>
        <p:txBody>
          <a:bodyPr/>
          <a:lstStyle/>
          <a:p>
            <a:endParaRPr lang="en-US"/>
          </a:p>
        </p:txBody>
      </p:sp>
      <p:sp>
        <p:nvSpPr>
          <p:cNvPr id="15396" name="Line 39"/>
          <p:cNvSpPr>
            <a:spLocks noChangeShapeType="1"/>
          </p:cNvSpPr>
          <p:nvPr/>
        </p:nvSpPr>
        <p:spPr bwMode="auto">
          <a:xfrm>
            <a:off x="755650" y="6524625"/>
            <a:ext cx="5688013" cy="0"/>
          </a:xfrm>
          <a:prstGeom prst="line">
            <a:avLst/>
          </a:prstGeom>
          <a:noFill/>
          <a:ln w="9525">
            <a:solidFill>
              <a:schemeClr val="tx1"/>
            </a:solidFill>
            <a:round/>
            <a:headEnd/>
            <a:tailEnd/>
          </a:ln>
        </p:spPr>
        <p:txBody>
          <a:bodyPr/>
          <a:lstStyle/>
          <a:p>
            <a:endParaRPr lang="en-US"/>
          </a:p>
        </p:txBody>
      </p:sp>
      <p:sp>
        <p:nvSpPr>
          <p:cNvPr id="15397" name="Freeform 40"/>
          <p:cNvSpPr>
            <a:spLocks/>
          </p:cNvSpPr>
          <p:nvPr/>
        </p:nvSpPr>
        <p:spPr bwMode="auto">
          <a:xfrm>
            <a:off x="900113" y="4221163"/>
            <a:ext cx="2592387" cy="936625"/>
          </a:xfrm>
          <a:custGeom>
            <a:avLst/>
            <a:gdLst>
              <a:gd name="T0" fmla="*/ 0 w 1633"/>
              <a:gd name="T1" fmla="*/ 363 h 590"/>
              <a:gd name="T2" fmla="*/ 272 w 1633"/>
              <a:gd name="T3" fmla="*/ 0 h 590"/>
              <a:gd name="T4" fmla="*/ 544 w 1633"/>
              <a:gd name="T5" fmla="*/ 363 h 590"/>
              <a:gd name="T6" fmla="*/ 816 w 1633"/>
              <a:gd name="T7" fmla="*/ 590 h 590"/>
              <a:gd name="T8" fmla="*/ 1088 w 1633"/>
              <a:gd name="T9" fmla="*/ 363 h 590"/>
              <a:gd name="T10" fmla="*/ 1360 w 1633"/>
              <a:gd name="T11" fmla="*/ 0 h 590"/>
              <a:gd name="T12" fmla="*/ 1633 w 1633"/>
              <a:gd name="T13" fmla="*/ 363 h 590"/>
              <a:gd name="T14" fmla="*/ 0 60000 65536"/>
              <a:gd name="T15" fmla="*/ 0 60000 65536"/>
              <a:gd name="T16" fmla="*/ 0 60000 65536"/>
              <a:gd name="T17" fmla="*/ 0 60000 65536"/>
              <a:gd name="T18" fmla="*/ 0 60000 65536"/>
              <a:gd name="T19" fmla="*/ 0 60000 65536"/>
              <a:gd name="T20" fmla="*/ 0 60000 65536"/>
              <a:gd name="T21" fmla="*/ 0 w 1633"/>
              <a:gd name="T22" fmla="*/ 0 h 590"/>
              <a:gd name="T23" fmla="*/ 1633 w 1633"/>
              <a:gd name="T24" fmla="*/ 590 h 5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33" h="590">
                <a:moveTo>
                  <a:pt x="0" y="363"/>
                </a:moveTo>
                <a:cubicBezTo>
                  <a:pt x="90" y="181"/>
                  <a:pt x="181" y="0"/>
                  <a:pt x="272" y="0"/>
                </a:cubicBezTo>
                <a:cubicBezTo>
                  <a:pt x="363" y="0"/>
                  <a:pt x="453" y="265"/>
                  <a:pt x="544" y="363"/>
                </a:cubicBezTo>
                <a:cubicBezTo>
                  <a:pt x="635" y="461"/>
                  <a:pt x="725" y="590"/>
                  <a:pt x="816" y="590"/>
                </a:cubicBezTo>
                <a:cubicBezTo>
                  <a:pt x="907" y="590"/>
                  <a:pt x="997" y="461"/>
                  <a:pt x="1088" y="363"/>
                </a:cubicBezTo>
                <a:cubicBezTo>
                  <a:pt x="1179" y="265"/>
                  <a:pt x="1269" y="0"/>
                  <a:pt x="1360" y="0"/>
                </a:cubicBezTo>
                <a:cubicBezTo>
                  <a:pt x="1451" y="0"/>
                  <a:pt x="1542" y="181"/>
                  <a:pt x="1633" y="363"/>
                </a:cubicBezTo>
              </a:path>
            </a:pathLst>
          </a:custGeom>
          <a:noFill/>
          <a:ln w="38100" cmpd="sng">
            <a:solidFill>
              <a:schemeClr val="tx1"/>
            </a:solidFill>
            <a:round/>
            <a:headEnd/>
            <a:tailEnd/>
          </a:ln>
        </p:spPr>
        <p:txBody>
          <a:bodyPr/>
          <a:lstStyle/>
          <a:p>
            <a:endParaRPr lang="en-US"/>
          </a:p>
        </p:txBody>
      </p:sp>
      <p:sp>
        <p:nvSpPr>
          <p:cNvPr id="15398" name="Line 42"/>
          <p:cNvSpPr>
            <a:spLocks noChangeShapeType="1"/>
          </p:cNvSpPr>
          <p:nvPr/>
        </p:nvSpPr>
        <p:spPr bwMode="auto">
          <a:xfrm flipV="1">
            <a:off x="3492500" y="4005263"/>
            <a:ext cx="0" cy="1368425"/>
          </a:xfrm>
          <a:prstGeom prst="line">
            <a:avLst/>
          </a:prstGeom>
          <a:noFill/>
          <a:ln w="9525">
            <a:solidFill>
              <a:schemeClr val="tx1"/>
            </a:solidFill>
            <a:round/>
            <a:headEnd/>
            <a:tailEnd/>
          </a:ln>
        </p:spPr>
        <p:txBody>
          <a:bodyPr/>
          <a:lstStyle/>
          <a:p>
            <a:endParaRPr lang="en-US"/>
          </a:p>
        </p:txBody>
      </p:sp>
      <p:sp>
        <p:nvSpPr>
          <p:cNvPr id="15399" name="Freeform 43"/>
          <p:cNvSpPr>
            <a:spLocks/>
          </p:cNvSpPr>
          <p:nvPr/>
        </p:nvSpPr>
        <p:spPr bwMode="auto">
          <a:xfrm>
            <a:off x="3492500" y="4137025"/>
            <a:ext cx="1871663" cy="1258888"/>
          </a:xfrm>
          <a:custGeom>
            <a:avLst/>
            <a:gdLst>
              <a:gd name="T0" fmla="*/ 0 w 861"/>
              <a:gd name="T1" fmla="*/ 416 h 793"/>
              <a:gd name="T2" fmla="*/ 136 w 861"/>
              <a:gd name="T3" fmla="*/ 733 h 793"/>
              <a:gd name="T4" fmla="*/ 181 w 861"/>
              <a:gd name="T5" fmla="*/ 53 h 793"/>
              <a:gd name="T6" fmla="*/ 317 w 861"/>
              <a:gd name="T7" fmla="*/ 733 h 793"/>
              <a:gd name="T8" fmla="*/ 408 w 861"/>
              <a:gd name="T9" fmla="*/ 53 h 793"/>
              <a:gd name="T10" fmla="*/ 499 w 861"/>
              <a:gd name="T11" fmla="*/ 733 h 793"/>
              <a:gd name="T12" fmla="*/ 589 w 861"/>
              <a:gd name="T13" fmla="*/ 53 h 793"/>
              <a:gd name="T14" fmla="*/ 680 w 861"/>
              <a:gd name="T15" fmla="*/ 733 h 793"/>
              <a:gd name="T16" fmla="*/ 771 w 861"/>
              <a:gd name="T17" fmla="*/ 53 h 793"/>
              <a:gd name="T18" fmla="*/ 861 w 861"/>
              <a:gd name="T19" fmla="*/ 416 h 7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861"/>
              <a:gd name="T31" fmla="*/ 0 h 793"/>
              <a:gd name="T32" fmla="*/ 861 w 861"/>
              <a:gd name="T33" fmla="*/ 793 h 79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861" h="793">
                <a:moveTo>
                  <a:pt x="0" y="416"/>
                </a:moveTo>
                <a:cubicBezTo>
                  <a:pt x="53" y="604"/>
                  <a:pt x="106" y="793"/>
                  <a:pt x="136" y="733"/>
                </a:cubicBezTo>
                <a:cubicBezTo>
                  <a:pt x="166" y="673"/>
                  <a:pt x="151" y="53"/>
                  <a:pt x="181" y="53"/>
                </a:cubicBezTo>
                <a:cubicBezTo>
                  <a:pt x="211" y="53"/>
                  <a:pt x="279" y="733"/>
                  <a:pt x="317" y="733"/>
                </a:cubicBezTo>
                <a:cubicBezTo>
                  <a:pt x="355" y="733"/>
                  <a:pt x="378" y="53"/>
                  <a:pt x="408" y="53"/>
                </a:cubicBezTo>
                <a:cubicBezTo>
                  <a:pt x="438" y="53"/>
                  <a:pt x="469" y="733"/>
                  <a:pt x="499" y="733"/>
                </a:cubicBezTo>
                <a:cubicBezTo>
                  <a:pt x="529" y="733"/>
                  <a:pt x="559" y="53"/>
                  <a:pt x="589" y="53"/>
                </a:cubicBezTo>
                <a:cubicBezTo>
                  <a:pt x="619" y="53"/>
                  <a:pt x="650" y="733"/>
                  <a:pt x="680" y="733"/>
                </a:cubicBezTo>
                <a:cubicBezTo>
                  <a:pt x="710" y="733"/>
                  <a:pt x="741" y="106"/>
                  <a:pt x="771" y="53"/>
                </a:cubicBezTo>
                <a:cubicBezTo>
                  <a:pt x="801" y="0"/>
                  <a:pt x="831" y="208"/>
                  <a:pt x="861" y="416"/>
                </a:cubicBezTo>
              </a:path>
            </a:pathLst>
          </a:custGeom>
          <a:noFill/>
          <a:ln w="38100" cmpd="sng">
            <a:solidFill>
              <a:schemeClr val="tx1"/>
            </a:solidFill>
            <a:round/>
            <a:headEnd/>
            <a:tailEnd/>
          </a:ln>
        </p:spPr>
        <p:txBody>
          <a:bodyPr/>
          <a:lstStyle/>
          <a:p>
            <a:endParaRPr lang="en-US"/>
          </a:p>
        </p:txBody>
      </p:sp>
      <p:sp>
        <p:nvSpPr>
          <p:cNvPr id="15400" name="Line 44"/>
          <p:cNvSpPr>
            <a:spLocks noChangeShapeType="1"/>
          </p:cNvSpPr>
          <p:nvPr/>
        </p:nvSpPr>
        <p:spPr bwMode="auto">
          <a:xfrm flipV="1">
            <a:off x="5364163" y="4005263"/>
            <a:ext cx="0" cy="1368425"/>
          </a:xfrm>
          <a:prstGeom prst="line">
            <a:avLst/>
          </a:prstGeom>
          <a:noFill/>
          <a:ln w="9525">
            <a:solidFill>
              <a:schemeClr val="tx1"/>
            </a:solidFill>
            <a:round/>
            <a:headEnd/>
            <a:tailEnd/>
          </a:ln>
        </p:spPr>
        <p:txBody>
          <a:bodyPr/>
          <a:lstStyle/>
          <a:p>
            <a:endParaRPr lang="en-US"/>
          </a:p>
        </p:txBody>
      </p:sp>
      <p:sp>
        <p:nvSpPr>
          <p:cNvPr id="15401" name="Line 45"/>
          <p:cNvSpPr>
            <a:spLocks noChangeShapeType="1"/>
          </p:cNvSpPr>
          <p:nvPr/>
        </p:nvSpPr>
        <p:spPr bwMode="auto">
          <a:xfrm>
            <a:off x="900113" y="5805488"/>
            <a:ext cx="0" cy="719137"/>
          </a:xfrm>
          <a:prstGeom prst="line">
            <a:avLst/>
          </a:prstGeom>
          <a:noFill/>
          <a:ln w="38100">
            <a:solidFill>
              <a:schemeClr val="tx1"/>
            </a:solidFill>
            <a:round/>
            <a:headEnd/>
            <a:tailEnd/>
          </a:ln>
        </p:spPr>
        <p:txBody>
          <a:bodyPr/>
          <a:lstStyle/>
          <a:p>
            <a:endParaRPr lang="en-US"/>
          </a:p>
        </p:txBody>
      </p:sp>
      <p:sp>
        <p:nvSpPr>
          <p:cNvPr id="15402" name="Line 46"/>
          <p:cNvSpPr>
            <a:spLocks noChangeShapeType="1"/>
          </p:cNvSpPr>
          <p:nvPr/>
        </p:nvSpPr>
        <p:spPr bwMode="auto">
          <a:xfrm>
            <a:off x="900113" y="5805488"/>
            <a:ext cx="2592387" cy="0"/>
          </a:xfrm>
          <a:prstGeom prst="line">
            <a:avLst/>
          </a:prstGeom>
          <a:noFill/>
          <a:ln w="38100">
            <a:solidFill>
              <a:schemeClr val="tx1"/>
            </a:solidFill>
            <a:round/>
            <a:headEnd/>
            <a:tailEnd/>
          </a:ln>
        </p:spPr>
        <p:txBody>
          <a:bodyPr/>
          <a:lstStyle/>
          <a:p>
            <a:endParaRPr lang="en-US"/>
          </a:p>
        </p:txBody>
      </p:sp>
      <p:sp>
        <p:nvSpPr>
          <p:cNvPr id="15403" name="Line 47"/>
          <p:cNvSpPr>
            <a:spLocks noChangeShapeType="1"/>
          </p:cNvSpPr>
          <p:nvPr/>
        </p:nvSpPr>
        <p:spPr bwMode="auto">
          <a:xfrm>
            <a:off x="3492500" y="5805488"/>
            <a:ext cx="0" cy="719137"/>
          </a:xfrm>
          <a:prstGeom prst="line">
            <a:avLst/>
          </a:prstGeom>
          <a:noFill/>
          <a:ln w="38100">
            <a:solidFill>
              <a:schemeClr val="tx1"/>
            </a:solidFill>
            <a:round/>
            <a:headEnd/>
            <a:tailEnd/>
          </a:ln>
        </p:spPr>
        <p:txBody>
          <a:bodyPr/>
          <a:lstStyle/>
          <a:p>
            <a:endParaRPr lang="en-US"/>
          </a:p>
        </p:txBody>
      </p:sp>
      <p:sp>
        <p:nvSpPr>
          <p:cNvPr id="15404" name="Line 48"/>
          <p:cNvSpPr>
            <a:spLocks noChangeShapeType="1"/>
          </p:cNvSpPr>
          <p:nvPr/>
        </p:nvSpPr>
        <p:spPr bwMode="auto">
          <a:xfrm>
            <a:off x="3492500" y="6524625"/>
            <a:ext cx="1871663" cy="0"/>
          </a:xfrm>
          <a:prstGeom prst="line">
            <a:avLst/>
          </a:prstGeom>
          <a:noFill/>
          <a:ln w="38100">
            <a:solidFill>
              <a:schemeClr val="tx1"/>
            </a:solidFill>
            <a:round/>
            <a:headEnd/>
            <a:tailEnd/>
          </a:ln>
        </p:spPr>
        <p:txBody>
          <a:bodyPr/>
          <a:lstStyle/>
          <a:p>
            <a:endParaRPr lang="en-US"/>
          </a:p>
        </p:txBody>
      </p:sp>
      <p:sp>
        <p:nvSpPr>
          <p:cNvPr id="15405" name="Text Box 49"/>
          <p:cNvSpPr txBox="1">
            <a:spLocks noChangeArrowheads="1"/>
          </p:cNvSpPr>
          <p:nvPr/>
        </p:nvSpPr>
        <p:spPr bwMode="auto">
          <a:xfrm>
            <a:off x="1692275" y="5300663"/>
            <a:ext cx="863600" cy="457200"/>
          </a:xfrm>
          <a:prstGeom prst="rect">
            <a:avLst/>
          </a:prstGeom>
          <a:noFill/>
          <a:ln w="9525">
            <a:noFill/>
            <a:miter lim="800000"/>
            <a:headEnd/>
            <a:tailEnd/>
          </a:ln>
        </p:spPr>
        <p:txBody>
          <a:bodyPr>
            <a:spAutoFit/>
          </a:bodyPr>
          <a:lstStyle/>
          <a:p>
            <a:pPr algn="r">
              <a:spcBef>
                <a:spcPct val="50000"/>
              </a:spcBef>
            </a:pPr>
            <a:r>
              <a:rPr lang="en-US" sz="1800">
                <a:latin typeface="Arial" charset="0"/>
              </a:rPr>
              <a:t> </a:t>
            </a:r>
            <a:r>
              <a:rPr lang="en-US" sz="2400">
                <a:latin typeface="Arial" charset="0"/>
              </a:rPr>
              <a:t>f</a:t>
            </a:r>
            <a:r>
              <a:rPr lang="en-US" sz="1600" b="1">
                <a:latin typeface="Arial" charset="0"/>
              </a:rPr>
              <a:t>s</a:t>
            </a:r>
            <a:r>
              <a:rPr lang="en-US" sz="1800">
                <a:latin typeface="Arial" charset="0"/>
              </a:rPr>
              <a:t>    </a:t>
            </a:r>
          </a:p>
        </p:txBody>
      </p:sp>
      <p:sp>
        <p:nvSpPr>
          <p:cNvPr id="15406" name="Text Box 50"/>
          <p:cNvSpPr txBox="1">
            <a:spLocks noChangeArrowheads="1"/>
          </p:cNvSpPr>
          <p:nvPr/>
        </p:nvSpPr>
        <p:spPr bwMode="auto">
          <a:xfrm>
            <a:off x="3995738" y="5300663"/>
            <a:ext cx="863600" cy="457200"/>
          </a:xfrm>
          <a:prstGeom prst="rect">
            <a:avLst/>
          </a:prstGeom>
          <a:noFill/>
          <a:ln w="9525">
            <a:noFill/>
            <a:miter lim="800000"/>
            <a:headEnd/>
            <a:tailEnd/>
          </a:ln>
        </p:spPr>
        <p:txBody>
          <a:bodyPr>
            <a:spAutoFit/>
          </a:bodyPr>
          <a:lstStyle/>
          <a:p>
            <a:pPr algn="r">
              <a:spcBef>
                <a:spcPct val="50000"/>
              </a:spcBef>
            </a:pPr>
            <a:r>
              <a:rPr lang="en-US" sz="1800">
                <a:latin typeface="Arial" charset="0"/>
              </a:rPr>
              <a:t> </a:t>
            </a:r>
            <a:r>
              <a:rPr lang="en-US" sz="2400">
                <a:latin typeface="Arial" charset="0"/>
              </a:rPr>
              <a:t>f</a:t>
            </a:r>
            <a:r>
              <a:rPr lang="en-US" sz="1600" b="1">
                <a:latin typeface="Arial" charset="0"/>
              </a:rPr>
              <a:t>m</a:t>
            </a:r>
            <a:r>
              <a:rPr lang="en-US" sz="1800">
                <a:latin typeface="Arial" charset="0"/>
              </a:rPr>
              <a:t>   </a:t>
            </a:r>
          </a:p>
        </p:txBody>
      </p:sp>
      <p:sp>
        <p:nvSpPr>
          <p:cNvPr id="15407" name="Text Box 51"/>
          <p:cNvSpPr txBox="1">
            <a:spLocks noChangeArrowheads="1"/>
          </p:cNvSpPr>
          <p:nvPr/>
        </p:nvSpPr>
        <p:spPr bwMode="auto">
          <a:xfrm>
            <a:off x="179388" y="5516563"/>
            <a:ext cx="504825" cy="1192212"/>
          </a:xfrm>
          <a:prstGeom prst="rect">
            <a:avLst/>
          </a:prstGeom>
          <a:noFill/>
          <a:ln w="9525">
            <a:noFill/>
            <a:miter lim="800000"/>
            <a:headEnd/>
            <a:tailEnd/>
          </a:ln>
        </p:spPr>
        <p:txBody>
          <a:bodyPr>
            <a:spAutoFit/>
          </a:bodyPr>
          <a:lstStyle/>
          <a:p>
            <a:pPr>
              <a:spcBef>
                <a:spcPct val="50000"/>
              </a:spcBef>
            </a:pPr>
            <a:r>
              <a:rPr lang="en-US" sz="1800">
                <a:latin typeface="Arial" charset="0"/>
              </a:rPr>
              <a:t>+V</a:t>
            </a:r>
          </a:p>
          <a:p>
            <a:pPr>
              <a:spcBef>
                <a:spcPct val="50000"/>
              </a:spcBef>
            </a:pPr>
            <a:r>
              <a:rPr lang="en-US" sz="1800">
                <a:latin typeface="Arial" charset="0"/>
              </a:rPr>
              <a:t>0V</a:t>
            </a:r>
          </a:p>
          <a:p>
            <a:pPr>
              <a:spcBef>
                <a:spcPct val="50000"/>
              </a:spcBef>
            </a:pPr>
            <a:r>
              <a:rPr lang="en-US" sz="1800">
                <a:latin typeface="Arial" charset="0"/>
              </a:rPr>
              <a:t>-V</a:t>
            </a:r>
          </a:p>
        </p:txBody>
      </p:sp>
      <p:sp>
        <p:nvSpPr>
          <p:cNvPr id="15408" name="Text Box 52"/>
          <p:cNvSpPr txBox="1">
            <a:spLocks noChangeArrowheads="1"/>
          </p:cNvSpPr>
          <p:nvPr/>
        </p:nvSpPr>
        <p:spPr bwMode="auto">
          <a:xfrm>
            <a:off x="5940152" y="3500438"/>
            <a:ext cx="3026048" cy="646331"/>
          </a:xfrm>
          <a:prstGeom prst="rect">
            <a:avLst/>
          </a:prstGeom>
          <a:noFill/>
          <a:ln w="28575">
            <a:solidFill>
              <a:srgbClr val="008000"/>
            </a:solidFill>
            <a:miter lim="800000"/>
            <a:headEnd/>
            <a:tailEnd/>
          </a:ln>
        </p:spPr>
        <p:txBody>
          <a:bodyPr wrap="square">
            <a:spAutoFit/>
          </a:bodyPr>
          <a:lstStyle/>
          <a:p>
            <a:pPr rtl="0">
              <a:spcBef>
                <a:spcPct val="50000"/>
              </a:spcBef>
            </a:pPr>
            <a:r>
              <a:rPr lang="en-US" sz="1800" dirty="0">
                <a:latin typeface="Arial" charset="0"/>
              </a:rPr>
              <a:t>Fig. PLL-FSK demodulator (most common) </a:t>
            </a:r>
          </a:p>
        </p:txBody>
      </p:sp>
      <p:sp>
        <p:nvSpPr>
          <p:cNvPr id="51" name="Slide Number Placeholder 50"/>
          <p:cNvSpPr>
            <a:spLocks noGrp="1"/>
          </p:cNvSpPr>
          <p:nvPr>
            <p:ph type="sldNum" sz="quarter" idx="12"/>
          </p:nvPr>
        </p:nvSpPr>
        <p:spPr>
          <a:xfrm>
            <a:off x="7010400" y="6093296"/>
            <a:ext cx="2133600" cy="476250"/>
          </a:xfrm>
        </p:spPr>
        <p:txBody>
          <a:bodyPr/>
          <a:lstStyle/>
          <a:p>
            <a:pPr>
              <a:defRPr/>
            </a:pPr>
            <a:fld id="{3E1B0C26-85F6-4485-B398-38BA88C1E886}" type="slidenum">
              <a:rPr lang="ar-SA"/>
              <a:pPr>
                <a:defRPr/>
              </a:pPr>
              <a:t>44</a:t>
            </a:fld>
            <a:endParaRPr lang="en-US"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2057401" y="333375"/>
            <a:ext cx="5029200" cy="400110"/>
          </a:xfrm>
          <a:prstGeom prst="rect">
            <a:avLst/>
          </a:prstGeom>
          <a:noFill/>
          <a:ln w="38100">
            <a:solidFill>
              <a:schemeClr val="tx1"/>
            </a:solidFill>
            <a:miter lim="800000"/>
            <a:headEnd/>
            <a:tailEnd/>
          </a:ln>
        </p:spPr>
        <p:txBody>
          <a:bodyPr wrap="square">
            <a:spAutoFit/>
          </a:bodyPr>
          <a:lstStyle/>
          <a:p>
            <a:pPr algn="ctr" rtl="0">
              <a:spcBef>
                <a:spcPct val="50000"/>
              </a:spcBef>
            </a:pPr>
            <a:r>
              <a:rPr lang="en-US" sz="2000" dirty="0">
                <a:solidFill>
                  <a:srgbClr val="33CC33"/>
                </a:solidFill>
                <a:latin typeface="Comic Sans MS" pitchFamily="66" charset="0"/>
              </a:rPr>
              <a:t>Minimum Shift –Keying  (MSK) -MFSK</a:t>
            </a:r>
          </a:p>
        </p:txBody>
      </p:sp>
      <p:sp>
        <p:nvSpPr>
          <p:cNvPr id="16387" name="Text Box 5"/>
          <p:cNvSpPr txBox="1">
            <a:spLocks noChangeArrowheads="1"/>
          </p:cNvSpPr>
          <p:nvPr/>
        </p:nvSpPr>
        <p:spPr bwMode="auto">
          <a:xfrm>
            <a:off x="468313" y="1268413"/>
            <a:ext cx="8351837" cy="1192212"/>
          </a:xfrm>
          <a:prstGeom prst="rect">
            <a:avLst/>
          </a:prstGeom>
          <a:noFill/>
          <a:ln w="9525">
            <a:noFill/>
            <a:miter lim="800000"/>
            <a:headEnd/>
            <a:tailEnd/>
          </a:ln>
        </p:spPr>
        <p:txBody>
          <a:bodyPr>
            <a:spAutoFit/>
          </a:bodyPr>
          <a:lstStyle/>
          <a:p>
            <a:pPr>
              <a:spcBef>
                <a:spcPct val="50000"/>
              </a:spcBef>
            </a:pPr>
            <a:r>
              <a:rPr lang="en-US" sz="1800" dirty="0">
                <a:latin typeface="Arial" charset="0"/>
              </a:rPr>
              <a:t>Similar to FSK but </a:t>
            </a:r>
          </a:p>
          <a:p>
            <a:pPr rtl="0">
              <a:spcBef>
                <a:spcPct val="50000"/>
              </a:spcBef>
            </a:pPr>
            <a:r>
              <a:rPr lang="en-US" sz="1800" dirty="0">
                <a:latin typeface="Arial" charset="0"/>
              </a:rPr>
              <a:t> </a:t>
            </a:r>
            <a:r>
              <a:rPr lang="en-US" sz="1800" dirty="0" err="1">
                <a:latin typeface="Arial" charset="0"/>
              </a:rPr>
              <a:t>fm</a:t>
            </a:r>
            <a:r>
              <a:rPr lang="en-US" sz="1800" dirty="0">
                <a:latin typeface="Arial" charset="0"/>
              </a:rPr>
              <a:t> &amp; fs = n (fb / 2)    , </a:t>
            </a:r>
            <a:r>
              <a:rPr lang="en-US" sz="1800" dirty="0">
                <a:solidFill>
                  <a:srgbClr val="FF3300"/>
                </a:solidFill>
                <a:latin typeface="Arial" charset="0"/>
              </a:rPr>
              <a:t>(n is odd) </a:t>
            </a:r>
          </a:p>
          <a:p>
            <a:pPr rtl="0">
              <a:spcBef>
                <a:spcPct val="50000"/>
              </a:spcBef>
            </a:pPr>
            <a:r>
              <a:rPr lang="en-US" sz="1800" dirty="0">
                <a:solidFill>
                  <a:schemeClr val="tx2"/>
                </a:solidFill>
                <a:latin typeface="Arial" charset="0"/>
              </a:rPr>
              <a:t> fs &amp; fb = n fb /n       , </a:t>
            </a:r>
            <a:r>
              <a:rPr lang="en-US" sz="1800" dirty="0">
                <a:solidFill>
                  <a:srgbClr val="FF3300"/>
                </a:solidFill>
                <a:latin typeface="Arial" charset="0"/>
              </a:rPr>
              <a:t>(n is odd)</a:t>
            </a:r>
            <a:r>
              <a:rPr lang="en-US" sz="1800" dirty="0">
                <a:solidFill>
                  <a:schemeClr val="tx2"/>
                </a:solidFill>
                <a:latin typeface="Arial" charset="0"/>
              </a:rPr>
              <a:t>             </a:t>
            </a:r>
          </a:p>
        </p:txBody>
      </p:sp>
      <p:sp>
        <p:nvSpPr>
          <p:cNvPr id="16388" name="Line 6"/>
          <p:cNvSpPr>
            <a:spLocks noChangeShapeType="1"/>
          </p:cNvSpPr>
          <p:nvPr/>
        </p:nvSpPr>
        <p:spPr bwMode="auto">
          <a:xfrm>
            <a:off x="1403350" y="2205038"/>
            <a:ext cx="73025" cy="144462"/>
          </a:xfrm>
          <a:prstGeom prst="line">
            <a:avLst/>
          </a:prstGeom>
          <a:noFill/>
          <a:ln w="28575">
            <a:solidFill>
              <a:schemeClr val="tx1"/>
            </a:solidFill>
            <a:round/>
            <a:headEnd/>
            <a:tailEnd/>
          </a:ln>
        </p:spPr>
        <p:txBody>
          <a:bodyPr/>
          <a:lstStyle/>
          <a:p>
            <a:endParaRPr lang="en-US"/>
          </a:p>
        </p:txBody>
      </p:sp>
      <p:sp>
        <p:nvSpPr>
          <p:cNvPr id="16389" name="Line 7"/>
          <p:cNvSpPr>
            <a:spLocks noChangeShapeType="1"/>
          </p:cNvSpPr>
          <p:nvPr/>
        </p:nvSpPr>
        <p:spPr bwMode="auto">
          <a:xfrm>
            <a:off x="684213" y="2781300"/>
            <a:ext cx="0" cy="1584325"/>
          </a:xfrm>
          <a:prstGeom prst="line">
            <a:avLst/>
          </a:prstGeom>
          <a:noFill/>
          <a:ln w="9525">
            <a:solidFill>
              <a:schemeClr val="tx1"/>
            </a:solidFill>
            <a:round/>
            <a:headEnd/>
            <a:tailEnd/>
          </a:ln>
        </p:spPr>
        <p:txBody>
          <a:bodyPr/>
          <a:lstStyle/>
          <a:p>
            <a:endParaRPr lang="en-US"/>
          </a:p>
        </p:txBody>
      </p:sp>
      <p:sp>
        <p:nvSpPr>
          <p:cNvPr id="16390" name="Line 8"/>
          <p:cNvSpPr>
            <a:spLocks noChangeShapeType="1"/>
          </p:cNvSpPr>
          <p:nvPr/>
        </p:nvSpPr>
        <p:spPr bwMode="auto">
          <a:xfrm>
            <a:off x="2339975" y="2781300"/>
            <a:ext cx="0" cy="1584325"/>
          </a:xfrm>
          <a:prstGeom prst="line">
            <a:avLst/>
          </a:prstGeom>
          <a:noFill/>
          <a:ln w="9525">
            <a:solidFill>
              <a:schemeClr val="tx1"/>
            </a:solidFill>
            <a:round/>
            <a:headEnd/>
            <a:tailEnd/>
          </a:ln>
        </p:spPr>
        <p:txBody>
          <a:bodyPr/>
          <a:lstStyle/>
          <a:p>
            <a:endParaRPr lang="en-US"/>
          </a:p>
        </p:txBody>
      </p:sp>
      <p:sp>
        <p:nvSpPr>
          <p:cNvPr id="16391" name="Line 10"/>
          <p:cNvSpPr>
            <a:spLocks noChangeShapeType="1"/>
          </p:cNvSpPr>
          <p:nvPr/>
        </p:nvSpPr>
        <p:spPr bwMode="auto">
          <a:xfrm>
            <a:off x="468313" y="3500438"/>
            <a:ext cx="6408737" cy="0"/>
          </a:xfrm>
          <a:prstGeom prst="line">
            <a:avLst/>
          </a:prstGeom>
          <a:noFill/>
          <a:ln w="9525">
            <a:solidFill>
              <a:schemeClr val="tx1"/>
            </a:solidFill>
            <a:round/>
            <a:headEnd/>
            <a:tailEnd/>
          </a:ln>
        </p:spPr>
        <p:txBody>
          <a:bodyPr/>
          <a:lstStyle/>
          <a:p>
            <a:endParaRPr lang="en-US"/>
          </a:p>
        </p:txBody>
      </p:sp>
      <p:sp>
        <p:nvSpPr>
          <p:cNvPr id="16392" name="Freeform 12"/>
          <p:cNvSpPr>
            <a:spLocks/>
          </p:cNvSpPr>
          <p:nvPr/>
        </p:nvSpPr>
        <p:spPr bwMode="auto">
          <a:xfrm>
            <a:off x="684213" y="2997200"/>
            <a:ext cx="1655762" cy="792163"/>
          </a:xfrm>
          <a:custGeom>
            <a:avLst/>
            <a:gdLst>
              <a:gd name="T0" fmla="*/ 0 w 1043"/>
              <a:gd name="T1" fmla="*/ 370 h 711"/>
              <a:gd name="T2" fmla="*/ 226 w 1043"/>
              <a:gd name="T3" fmla="*/ 53 h 711"/>
              <a:gd name="T4" fmla="*/ 725 w 1043"/>
              <a:gd name="T5" fmla="*/ 688 h 711"/>
              <a:gd name="T6" fmla="*/ 1043 w 1043"/>
              <a:gd name="T7" fmla="*/ 189 h 711"/>
              <a:gd name="T8" fmla="*/ 0 60000 65536"/>
              <a:gd name="T9" fmla="*/ 0 60000 65536"/>
              <a:gd name="T10" fmla="*/ 0 60000 65536"/>
              <a:gd name="T11" fmla="*/ 0 60000 65536"/>
              <a:gd name="T12" fmla="*/ 0 w 1043"/>
              <a:gd name="T13" fmla="*/ 0 h 711"/>
              <a:gd name="T14" fmla="*/ 1043 w 1043"/>
              <a:gd name="T15" fmla="*/ 711 h 711"/>
            </a:gdLst>
            <a:ahLst/>
            <a:cxnLst>
              <a:cxn ang="T8">
                <a:pos x="T0" y="T1"/>
              </a:cxn>
              <a:cxn ang="T9">
                <a:pos x="T2" y="T3"/>
              </a:cxn>
              <a:cxn ang="T10">
                <a:pos x="T4" y="T5"/>
              </a:cxn>
              <a:cxn ang="T11">
                <a:pos x="T6" y="T7"/>
              </a:cxn>
            </a:cxnLst>
            <a:rect l="T12" t="T13" r="T14" b="T15"/>
            <a:pathLst>
              <a:path w="1043" h="711">
                <a:moveTo>
                  <a:pt x="0" y="370"/>
                </a:moveTo>
                <a:cubicBezTo>
                  <a:pt x="52" y="185"/>
                  <a:pt x="105" y="0"/>
                  <a:pt x="226" y="53"/>
                </a:cubicBezTo>
                <a:cubicBezTo>
                  <a:pt x="347" y="106"/>
                  <a:pt x="589" y="665"/>
                  <a:pt x="725" y="688"/>
                </a:cubicBezTo>
                <a:cubicBezTo>
                  <a:pt x="861" y="711"/>
                  <a:pt x="990" y="272"/>
                  <a:pt x="1043" y="189"/>
                </a:cubicBezTo>
              </a:path>
            </a:pathLst>
          </a:custGeom>
          <a:noFill/>
          <a:ln w="38100" cmpd="sng">
            <a:solidFill>
              <a:srgbClr val="990099"/>
            </a:solidFill>
            <a:round/>
            <a:headEnd/>
            <a:tailEnd/>
          </a:ln>
        </p:spPr>
        <p:txBody>
          <a:bodyPr/>
          <a:lstStyle/>
          <a:p>
            <a:endParaRPr lang="en-US"/>
          </a:p>
        </p:txBody>
      </p:sp>
      <p:sp>
        <p:nvSpPr>
          <p:cNvPr id="16393" name="Line 13"/>
          <p:cNvSpPr>
            <a:spLocks noChangeShapeType="1"/>
          </p:cNvSpPr>
          <p:nvPr/>
        </p:nvSpPr>
        <p:spPr bwMode="auto">
          <a:xfrm flipV="1">
            <a:off x="2411413" y="2781300"/>
            <a:ext cx="360362" cy="287338"/>
          </a:xfrm>
          <a:prstGeom prst="line">
            <a:avLst/>
          </a:prstGeom>
          <a:noFill/>
          <a:ln w="38100">
            <a:solidFill>
              <a:schemeClr val="tx1"/>
            </a:solidFill>
            <a:round/>
            <a:headEnd/>
            <a:tailEnd type="triangle" w="med" len="med"/>
          </a:ln>
        </p:spPr>
        <p:txBody>
          <a:bodyPr/>
          <a:lstStyle/>
          <a:p>
            <a:endParaRPr lang="en-US"/>
          </a:p>
        </p:txBody>
      </p:sp>
      <p:sp>
        <p:nvSpPr>
          <p:cNvPr id="16394" name="Text Box 14"/>
          <p:cNvSpPr txBox="1">
            <a:spLocks noChangeArrowheads="1"/>
          </p:cNvSpPr>
          <p:nvPr/>
        </p:nvSpPr>
        <p:spPr bwMode="auto">
          <a:xfrm>
            <a:off x="2916238" y="2420938"/>
            <a:ext cx="1296987" cy="457200"/>
          </a:xfrm>
          <a:prstGeom prst="rect">
            <a:avLst/>
          </a:prstGeom>
          <a:noFill/>
          <a:ln w="9525">
            <a:noFill/>
            <a:miter lim="800000"/>
            <a:headEnd/>
            <a:tailEnd/>
          </a:ln>
        </p:spPr>
        <p:txBody>
          <a:bodyPr>
            <a:spAutoFit/>
          </a:bodyPr>
          <a:lstStyle/>
          <a:p>
            <a:pPr>
              <a:spcBef>
                <a:spcPct val="50000"/>
              </a:spcBef>
            </a:pPr>
            <a:r>
              <a:rPr lang="en-US" sz="1200" b="1">
                <a:latin typeface="Arial" charset="0"/>
              </a:rPr>
              <a:t>Phase discontinuties </a:t>
            </a:r>
          </a:p>
        </p:txBody>
      </p:sp>
      <p:sp>
        <p:nvSpPr>
          <p:cNvPr id="16395" name="Freeform 15"/>
          <p:cNvSpPr>
            <a:spLocks/>
          </p:cNvSpPr>
          <p:nvPr/>
        </p:nvSpPr>
        <p:spPr bwMode="auto">
          <a:xfrm>
            <a:off x="2339975" y="3081338"/>
            <a:ext cx="1584325" cy="779462"/>
          </a:xfrm>
          <a:custGeom>
            <a:avLst/>
            <a:gdLst>
              <a:gd name="T0" fmla="*/ 0 w 998"/>
              <a:gd name="T1" fmla="*/ 491 h 491"/>
              <a:gd name="T2" fmla="*/ 136 w 998"/>
              <a:gd name="T3" fmla="*/ 38 h 491"/>
              <a:gd name="T4" fmla="*/ 317 w 998"/>
              <a:gd name="T5" fmla="*/ 491 h 491"/>
              <a:gd name="T6" fmla="*/ 453 w 998"/>
              <a:gd name="T7" fmla="*/ 38 h 491"/>
              <a:gd name="T8" fmla="*/ 635 w 998"/>
              <a:gd name="T9" fmla="*/ 491 h 491"/>
              <a:gd name="T10" fmla="*/ 816 w 998"/>
              <a:gd name="T11" fmla="*/ 38 h 491"/>
              <a:gd name="T12" fmla="*/ 998 w 998"/>
              <a:gd name="T13" fmla="*/ 264 h 491"/>
              <a:gd name="T14" fmla="*/ 0 60000 65536"/>
              <a:gd name="T15" fmla="*/ 0 60000 65536"/>
              <a:gd name="T16" fmla="*/ 0 60000 65536"/>
              <a:gd name="T17" fmla="*/ 0 60000 65536"/>
              <a:gd name="T18" fmla="*/ 0 60000 65536"/>
              <a:gd name="T19" fmla="*/ 0 60000 65536"/>
              <a:gd name="T20" fmla="*/ 0 60000 65536"/>
              <a:gd name="T21" fmla="*/ 0 w 998"/>
              <a:gd name="T22" fmla="*/ 0 h 491"/>
              <a:gd name="T23" fmla="*/ 998 w 998"/>
              <a:gd name="T24" fmla="*/ 491 h 49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8" h="491">
                <a:moveTo>
                  <a:pt x="0" y="491"/>
                </a:moveTo>
                <a:cubicBezTo>
                  <a:pt x="41" y="264"/>
                  <a:pt x="83" y="38"/>
                  <a:pt x="136" y="38"/>
                </a:cubicBezTo>
                <a:cubicBezTo>
                  <a:pt x="189" y="38"/>
                  <a:pt x="264" y="491"/>
                  <a:pt x="317" y="491"/>
                </a:cubicBezTo>
                <a:cubicBezTo>
                  <a:pt x="370" y="491"/>
                  <a:pt x="400" y="38"/>
                  <a:pt x="453" y="38"/>
                </a:cubicBezTo>
                <a:cubicBezTo>
                  <a:pt x="506" y="38"/>
                  <a:pt x="575" y="491"/>
                  <a:pt x="635" y="491"/>
                </a:cubicBezTo>
                <a:cubicBezTo>
                  <a:pt x="695" y="491"/>
                  <a:pt x="756" y="76"/>
                  <a:pt x="816" y="38"/>
                </a:cubicBezTo>
                <a:cubicBezTo>
                  <a:pt x="876" y="0"/>
                  <a:pt x="968" y="227"/>
                  <a:pt x="998" y="264"/>
                </a:cubicBezTo>
              </a:path>
            </a:pathLst>
          </a:custGeom>
          <a:noFill/>
          <a:ln w="38100" cmpd="sng">
            <a:solidFill>
              <a:srgbClr val="990099"/>
            </a:solidFill>
            <a:round/>
            <a:headEnd/>
            <a:tailEnd/>
          </a:ln>
        </p:spPr>
        <p:txBody>
          <a:bodyPr/>
          <a:lstStyle/>
          <a:p>
            <a:endParaRPr lang="en-US"/>
          </a:p>
        </p:txBody>
      </p:sp>
      <p:sp>
        <p:nvSpPr>
          <p:cNvPr id="16396" name="Line 17"/>
          <p:cNvSpPr>
            <a:spLocks noChangeShapeType="1"/>
          </p:cNvSpPr>
          <p:nvPr/>
        </p:nvSpPr>
        <p:spPr bwMode="auto">
          <a:xfrm>
            <a:off x="3924300" y="3500438"/>
            <a:ext cx="0" cy="360362"/>
          </a:xfrm>
          <a:prstGeom prst="line">
            <a:avLst/>
          </a:prstGeom>
          <a:noFill/>
          <a:ln w="38100">
            <a:solidFill>
              <a:srgbClr val="990099"/>
            </a:solidFill>
            <a:round/>
            <a:headEnd/>
            <a:tailEnd/>
          </a:ln>
        </p:spPr>
        <p:txBody>
          <a:bodyPr/>
          <a:lstStyle/>
          <a:p>
            <a:endParaRPr lang="en-US"/>
          </a:p>
        </p:txBody>
      </p:sp>
      <p:sp>
        <p:nvSpPr>
          <p:cNvPr id="16397" name="Freeform 18"/>
          <p:cNvSpPr>
            <a:spLocks/>
          </p:cNvSpPr>
          <p:nvPr/>
        </p:nvSpPr>
        <p:spPr bwMode="auto">
          <a:xfrm>
            <a:off x="3924300" y="3081338"/>
            <a:ext cx="1800225" cy="779462"/>
          </a:xfrm>
          <a:custGeom>
            <a:avLst/>
            <a:gdLst>
              <a:gd name="T0" fmla="*/ 0 w 1134"/>
              <a:gd name="T1" fmla="*/ 491 h 491"/>
              <a:gd name="T2" fmla="*/ 363 w 1134"/>
              <a:gd name="T3" fmla="*/ 38 h 491"/>
              <a:gd name="T4" fmla="*/ 635 w 1134"/>
              <a:gd name="T5" fmla="*/ 264 h 491"/>
              <a:gd name="T6" fmla="*/ 862 w 1134"/>
              <a:gd name="T7" fmla="*/ 491 h 491"/>
              <a:gd name="T8" fmla="*/ 1134 w 1134"/>
              <a:gd name="T9" fmla="*/ 264 h 491"/>
              <a:gd name="T10" fmla="*/ 0 60000 65536"/>
              <a:gd name="T11" fmla="*/ 0 60000 65536"/>
              <a:gd name="T12" fmla="*/ 0 60000 65536"/>
              <a:gd name="T13" fmla="*/ 0 60000 65536"/>
              <a:gd name="T14" fmla="*/ 0 60000 65536"/>
              <a:gd name="T15" fmla="*/ 0 w 1134"/>
              <a:gd name="T16" fmla="*/ 0 h 491"/>
              <a:gd name="T17" fmla="*/ 1134 w 1134"/>
              <a:gd name="T18" fmla="*/ 491 h 491"/>
            </a:gdLst>
            <a:ahLst/>
            <a:cxnLst>
              <a:cxn ang="T10">
                <a:pos x="T0" y="T1"/>
              </a:cxn>
              <a:cxn ang="T11">
                <a:pos x="T2" y="T3"/>
              </a:cxn>
              <a:cxn ang="T12">
                <a:pos x="T4" y="T5"/>
              </a:cxn>
              <a:cxn ang="T13">
                <a:pos x="T6" y="T7"/>
              </a:cxn>
              <a:cxn ang="T14">
                <a:pos x="T8" y="T9"/>
              </a:cxn>
            </a:cxnLst>
            <a:rect l="T15" t="T16" r="T17" b="T18"/>
            <a:pathLst>
              <a:path w="1134" h="491">
                <a:moveTo>
                  <a:pt x="0" y="491"/>
                </a:moveTo>
                <a:cubicBezTo>
                  <a:pt x="128" y="283"/>
                  <a:pt x="257" y="76"/>
                  <a:pt x="363" y="38"/>
                </a:cubicBezTo>
                <a:cubicBezTo>
                  <a:pt x="469" y="0"/>
                  <a:pt x="552" y="189"/>
                  <a:pt x="635" y="264"/>
                </a:cubicBezTo>
                <a:cubicBezTo>
                  <a:pt x="718" y="339"/>
                  <a:pt x="779" y="491"/>
                  <a:pt x="862" y="491"/>
                </a:cubicBezTo>
                <a:cubicBezTo>
                  <a:pt x="945" y="491"/>
                  <a:pt x="1039" y="377"/>
                  <a:pt x="1134" y="264"/>
                </a:cubicBezTo>
              </a:path>
            </a:pathLst>
          </a:custGeom>
          <a:noFill/>
          <a:ln w="38100" cmpd="sng">
            <a:solidFill>
              <a:srgbClr val="990099"/>
            </a:solidFill>
            <a:round/>
            <a:headEnd/>
            <a:tailEnd/>
          </a:ln>
        </p:spPr>
        <p:txBody>
          <a:bodyPr/>
          <a:lstStyle/>
          <a:p>
            <a:endParaRPr lang="en-US"/>
          </a:p>
        </p:txBody>
      </p:sp>
      <p:sp>
        <p:nvSpPr>
          <p:cNvPr id="16398" name="Freeform 19"/>
          <p:cNvSpPr>
            <a:spLocks/>
          </p:cNvSpPr>
          <p:nvPr/>
        </p:nvSpPr>
        <p:spPr bwMode="auto">
          <a:xfrm>
            <a:off x="5724525" y="2792413"/>
            <a:ext cx="1008063" cy="1104900"/>
          </a:xfrm>
          <a:custGeom>
            <a:avLst/>
            <a:gdLst>
              <a:gd name="T0" fmla="*/ 0 w 635"/>
              <a:gd name="T1" fmla="*/ 446 h 696"/>
              <a:gd name="T2" fmla="*/ 136 w 635"/>
              <a:gd name="T3" fmla="*/ 38 h 696"/>
              <a:gd name="T4" fmla="*/ 227 w 635"/>
              <a:gd name="T5" fmla="*/ 673 h 696"/>
              <a:gd name="T6" fmla="*/ 363 w 635"/>
              <a:gd name="T7" fmla="*/ 174 h 696"/>
              <a:gd name="T8" fmla="*/ 453 w 635"/>
              <a:gd name="T9" fmla="*/ 628 h 696"/>
              <a:gd name="T10" fmla="*/ 589 w 635"/>
              <a:gd name="T11" fmla="*/ 265 h 696"/>
              <a:gd name="T12" fmla="*/ 635 w 635"/>
              <a:gd name="T13" fmla="*/ 356 h 696"/>
              <a:gd name="T14" fmla="*/ 0 60000 65536"/>
              <a:gd name="T15" fmla="*/ 0 60000 65536"/>
              <a:gd name="T16" fmla="*/ 0 60000 65536"/>
              <a:gd name="T17" fmla="*/ 0 60000 65536"/>
              <a:gd name="T18" fmla="*/ 0 60000 65536"/>
              <a:gd name="T19" fmla="*/ 0 60000 65536"/>
              <a:gd name="T20" fmla="*/ 0 60000 65536"/>
              <a:gd name="T21" fmla="*/ 0 w 635"/>
              <a:gd name="T22" fmla="*/ 0 h 696"/>
              <a:gd name="T23" fmla="*/ 635 w 635"/>
              <a:gd name="T24" fmla="*/ 696 h 69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35" h="696">
                <a:moveTo>
                  <a:pt x="0" y="446"/>
                </a:moveTo>
                <a:cubicBezTo>
                  <a:pt x="49" y="223"/>
                  <a:pt x="98" y="0"/>
                  <a:pt x="136" y="38"/>
                </a:cubicBezTo>
                <a:cubicBezTo>
                  <a:pt x="174" y="76"/>
                  <a:pt x="189" y="650"/>
                  <a:pt x="227" y="673"/>
                </a:cubicBezTo>
                <a:cubicBezTo>
                  <a:pt x="265" y="696"/>
                  <a:pt x="325" y="181"/>
                  <a:pt x="363" y="174"/>
                </a:cubicBezTo>
                <a:cubicBezTo>
                  <a:pt x="401" y="167"/>
                  <a:pt x="415" y="613"/>
                  <a:pt x="453" y="628"/>
                </a:cubicBezTo>
                <a:cubicBezTo>
                  <a:pt x="491" y="643"/>
                  <a:pt x="559" y="310"/>
                  <a:pt x="589" y="265"/>
                </a:cubicBezTo>
                <a:cubicBezTo>
                  <a:pt x="619" y="220"/>
                  <a:pt x="627" y="341"/>
                  <a:pt x="635" y="356"/>
                </a:cubicBezTo>
              </a:path>
            </a:pathLst>
          </a:custGeom>
          <a:noFill/>
          <a:ln w="38100" cmpd="sng">
            <a:solidFill>
              <a:srgbClr val="990099"/>
            </a:solidFill>
            <a:round/>
            <a:headEnd/>
            <a:tailEnd/>
          </a:ln>
        </p:spPr>
        <p:txBody>
          <a:bodyPr/>
          <a:lstStyle/>
          <a:p>
            <a:endParaRPr lang="en-US"/>
          </a:p>
        </p:txBody>
      </p:sp>
      <p:sp>
        <p:nvSpPr>
          <p:cNvPr id="16399" name="Line 20"/>
          <p:cNvSpPr>
            <a:spLocks noChangeShapeType="1"/>
          </p:cNvSpPr>
          <p:nvPr/>
        </p:nvSpPr>
        <p:spPr bwMode="auto">
          <a:xfrm>
            <a:off x="2339975" y="3213100"/>
            <a:ext cx="0" cy="647700"/>
          </a:xfrm>
          <a:prstGeom prst="line">
            <a:avLst/>
          </a:prstGeom>
          <a:noFill/>
          <a:ln w="38100">
            <a:solidFill>
              <a:srgbClr val="990099"/>
            </a:solidFill>
            <a:round/>
            <a:headEnd/>
            <a:tailEnd/>
          </a:ln>
        </p:spPr>
        <p:txBody>
          <a:bodyPr/>
          <a:lstStyle/>
          <a:p>
            <a:endParaRPr lang="en-US"/>
          </a:p>
        </p:txBody>
      </p:sp>
      <p:sp>
        <p:nvSpPr>
          <p:cNvPr id="16400" name="Line 21"/>
          <p:cNvSpPr>
            <a:spLocks noChangeShapeType="1"/>
          </p:cNvSpPr>
          <p:nvPr/>
        </p:nvSpPr>
        <p:spPr bwMode="auto">
          <a:xfrm>
            <a:off x="5508625" y="2852738"/>
            <a:ext cx="215900" cy="215900"/>
          </a:xfrm>
          <a:prstGeom prst="line">
            <a:avLst/>
          </a:prstGeom>
          <a:noFill/>
          <a:ln w="38100">
            <a:solidFill>
              <a:schemeClr val="tx1"/>
            </a:solidFill>
            <a:round/>
            <a:headEnd/>
            <a:tailEnd type="triangle" w="med" len="med"/>
          </a:ln>
        </p:spPr>
        <p:txBody>
          <a:bodyPr/>
          <a:lstStyle/>
          <a:p>
            <a:endParaRPr lang="en-US"/>
          </a:p>
        </p:txBody>
      </p:sp>
      <p:sp>
        <p:nvSpPr>
          <p:cNvPr id="16401" name="Text Box 22"/>
          <p:cNvSpPr txBox="1">
            <a:spLocks noChangeArrowheads="1"/>
          </p:cNvSpPr>
          <p:nvPr/>
        </p:nvSpPr>
        <p:spPr bwMode="auto">
          <a:xfrm>
            <a:off x="4787900" y="2420938"/>
            <a:ext cx="719138" cy="366712"/>
          </a:xfrm>
          <a:prstGeom prst="rect">
            <a:avLst/>
          </a:prstGeom>
          <a:noFill/>
          <a:ln w="9525">
            <a:noFill/>
            <a:miter lim="800000"/>
            <a:headEnd/>
            <a:tailEnd/>
          </a:ln>
        </p:spPr>
        <p:txBody>
          <a:bodyPr>
            <a:spAutoFit/>
          </a:bodyPr>
          <a:lstStyle/>
          <a:p>
            <a:pPr>
              <a:spcBef>
                <a:spcPct val="50000"/>
              </a:spcBef>
            </a:pPr>
            <a:endParaRPr lang="en-US" sz="1800">
              <a:latin typeface="Arial" charset="0"/>
            </a:endParaRPr>
          </a:p>
        </p:txBody>
      </p:sp>
      <p:sp>
        <p:nvSpPr>
          <p:cNvPr id="16402" name="Rectangle 23"/>
          <p:cNvSpPr>
            <a:spLocks noChangeArrowheads="1"/>
          </p:cNvSpPr>
          <p:nvPr/>
        </p:nvSpPr>
        <p:spPr bwMode="auto">
          <a:xfrm>
            <a:off x="4643438" y="2420938"/>
            <a:ext cx="1422184" cy="369332"/>
          </a:xfrm>
          <a:prstGeom prst="rect">
            <a:avLst/>
          </a:prstGeom>
          <a:noFill/>
          <a:ln w="9525">
            <a:noFill/>
            <a:miter lim="800000"/>
            <a:headEnd/>
            <a:tailEnd/>
          </a:ln>
        </p:spPr>
        <p:txBody>
          <a:bodyPr wrap="none">
            <a:spAutoFit/>
          </a:bodyPr>
          <a:lstStyle/>
          <a:p>
            <a:pPr rtl="0"/>
            <a:r>
              <a:rPr lang="en-US" sz="1800" dirty="0">
                <a:solidFill>
                  <a:schemeClr val="tx2"/>
                </a:solidFill>
                <a:latin typeface="Arial" charset="0"/>
              </a:rPr>
              <a:t>fs = n (fb /2)</a:t>
            </a:r>
          </a:p>
        </p:txBody>
      </p:sp>
      <p:sp>
        <p:nvSpPr>
          <p:cNvPr id="16403" name="Line 26"/>
          <p:cNvSpPr>
            <a:spLocks noChangeShapeType="1"/>
          </p:cNvSpPr>
          <p:nvPr/>
        </p:nvSpPr>
        <p:spPr bwMode="auto">
          <a:xfrm>
            <a:off x="5003800" y="2492375"/>
            <a:ext cx="144463" cy="215900"/>
          </a:xfrm>
          <a:prstGeom prst="line">
            <a:avLst/>
          </a:prstGeom>
          <a:noFill/>
          <a:ln w="19050">
            <a:solidFill>
              <a:schemeClr val="tx1"/>
            </a:solidFill>
            <a:round/>
            <a:headEnd/>
            <a:tailEnd/>
          </a:ln>
        </p:spPr>
        <p:txBody>
          <a:bodyPr/>
          <a:lstStyle/>
          <a:p>
            <a:endParaRPr lang="en-US"/>
          </a:p>
        </p:txBody>
      </p:sp>
      <p:sp>
        <p:nvSpPr>
          <p:cNvPr id="16404" name="Line 27"/>
          <p:cNvSpPr>
            <a:spLocks noChangeShapeType="1"/>
          </p:cNvSpPr>
          <p:nvPr/>
        </p:nvSpPr>
        <p:spPr bwMode="auto">
          <a:xfrm>
            <a:off x="3924300" y="2852738"/>
            <a:ext cx="0" cy="504825"/>
          </a:xfrm>
          <a:prstGeom prst="line">
            <a:avLst/>
          </a:prstGeom>
          <a:noFill/>
          <a:ln w="38100">
            <a:solidFill>
              <a:schemeClr val="tx1"/>
            </a:solidFill>
            <a:round/>
            <a:headEnd/>
            <a:tailEnd type="triangle" w="med" len="med"/>
          </a:ln>
        </p:spPr>
        <p:txBody>
          <a:bodyPr/>
          <a:lstStyle/>
          <a:p>
            <a:endParaRPr lang="en-US"/>
          </a:p>
        </p:txBody>
      </p:sp>
      <p:sp>
        <p:nvSpPr>
          <p:cNvPr id="16405" name="Text Box 28"/>
          <p:cNvSpPr txBox="1">
            <a:spLocks noChangeArrowheads="1"/>
          </p:cNvSpPr>
          <p:nvPr/>
        </p:nvSpPr>
        <p:spPr bwMode="auto">
          <a:xfrm>
            <a:off x="611188" y="4724400"/>
            <a:ext cx="4464868" cy="784830"/>
          </a:xfrm>
          <a:prstGeom prst="rect">
            <a:avLst/>
          </a:prstGeom>
          <a:noFill/>
          <a:ln w="9525">
            <a:noFill/>
            <a:miter lim="800000"/>
            <a:headEnd/>
            <a:tailEnd/>
          </a:ln>
        </p:spPr>
        <p:txBody>
          <a:bodyPr wrap="square">
            <a:spAutoFit/>
          </a:bodyPr>
          <a:lstStyle/>
          <a:p>
            <a:pPr rtl="0">
              <a:spcBef>
                <a:spcPct val="50000"/>
              </a:spcBef>
            </a:pPr>
            <a:r>
              <a:rPr lang="en-US" sz="1800" dirty="0">
                <a:latin typeface="Arial" charset="0"/>
              </a:rPr>
              <a:t>Sudden change in frequency, phase ??</a:t>
            </a:r>
          </a:p>
          <a:p>
            <a:pPr rtl="0">
              <a:spcBef>
                <a:spcPct val="50000"/>
              </a:spcBef>
            </a:pPr>
            <a:r>
              <a:rPr lang="en-US" sz="1800" dirty="0">
                <a:latin typeface="Arial" charset="0"/>
              </a:rPr>
              <a:t>This may create problems          error  </a:t>
            </a:r>
          </a:p>
        </p:txBody>
      </p:sp>
      <p:sp>
        <p:nvSpPr>
          <p:cNvPr id="16406" name="Line 29"/>
          <p:cNvSpPr>
            <a:spLocks noChangeShapeType="1"/>
          </p:cNvSpPr>
          <p:nvPr/>
        </p:nvSpPr>
        <p:spPr bwMode="auto">
          <a:xfrm>
            <a:off x="3421062" y="5334000"/>
            <a:ext cx="503238" cy="0"/>
          </a:xfrm>
          <a:prstGeom prst="line">
            <a:avLst/>
          </a:prstGeom>
          <a:noFill/>
          <a:ln w="57150">
            <a:solidFill>
              <a:schemeClr val="tx1"/>
            </a:solidFill>
            <a:round/>
            <a:headEnd/>
            <a:tailEnd type="triangle" w="med" len="med"/>
          </a:ln>
        </p:spPr>
        <p:txBody>
          <a:bodyPr/>
          <a:lstStyle/>
          <a:p>
            <a:endParaRPr lang="en-US"/>
          </a:p>
        </p:txBody>
      </p:sp>
      <p:sp>
        <p:nvSpPr>
          <p:cNvPr id="16407" name="Text Box 30"/>
          <p:cNvSpPr txBox="1">
            <a:spLocks noChangeArrowheads="1"/>
          </p:cNvSpPr>
          <p:nvPr/>
        </p:nvSpPr>
        <p:spPr bwMode="auto">
          <a:xfrm>
            <a:off x="5651500" y="4076700"/>
            <a:ext cx="3241675" cy="669925"/>
          </a:xfrm>
          <a:prstGeom prst="rect">
            <a:avLst/>
          </a:prstGeom>
          <a:noFill/>
          <a:ln w="28575">
            <a:solidFill>
              <a:schemeClr val="bg2"/>
            </a:solidFill>
            <a:miter lim="800000"/>
            <a:headEnd/>
            <a:tailEnd/>
          </a:ln>
        </p:spPr>
        <p:txBody>
          <a:bodyPr>
            <a:spAutoFit/>
          </a:bodyPr>
          <a:lstStyle/>
          <a:p>
            <a:pPr algn="ctr">
              <a:spcBef>
                <a:spcPct val="50000"/>
              </a:spcBef>
            </a:pPr>
            <a:r>
              <a:rPr lang="en-US" sz="1800" dirty="0">
                <a:solidFill>
                  <a:schemeClr val="tx2"/>
                </a:solidFill>
                <a:latin typeface="Arial" charset="0"/>
              </a:rPr>
              <a:t>Fig . Non continuous FSK waveform (not MSK )</a:t>
            </a:r>
          </a:p>
        </p:txBody>
      </p:sp>
      <p:sp>
        <p:nvSpPr>
          <p:cNvPr id="16408" name="Text Box 31"/>
          <p:cNvSpPr txBox="1">
            <a:spLocks noChangeArrowheads="1"/>
          </p:cNvSpPr>
          <p:nvPr/>
        </p:nvSpPr>
        <p:spPr bwMode="auto">
          <a:xfrm>
            <a:off x="685800" y="5562600"/>
            <a:ext cx="7776864" cy="400110"/>
          </a:xfrm>
          <a:prstGeom prst="rect">
            <a:avLst/>
          </a:prstGeom>
          <a:noFill/>
          <a:ln w="9525">
            <a:noFill/>
            <a:miter lim="800000"/>
            <a:headEnd/>
            <a:tailEnd/>
          </a:ln>
        </p:spPr>
        <p:txBody>
          <a:bodyPr wrap="square">
            <a:spAutoFit/>
          </a:bodyPr>
          <a:lstStyle/>
          <a:p>
            <a:pPr rtl="0">
              <a:spcBef>
                <a:spcPct val="50000"/>
              </a:spcBef>
            </a:pPr>
            <a:r>
              <a:rPr lang="en-US" sz="2000" dirty="0">
                <a:solidFill>
                  <a:srgbClr val="660066"/>
                </a:solidFill>
                <a:latin typeface="Tahoma" pitchFamily="34" charset="0"/>
                <a:ea typeface="Tahoma" pitchFamily="34" charset="0"/>
                <a:cs typeface="Tahoma" pitchFamily="34" charset="0"/>
              </a:rPr>
              <a:t>MSK is a form of </a:t>
            </a:r>
            <a:r>
              <a:rPr lang="en-US" sz="2000" u="sng" dirty="0">
                <a:solidFill>
                  <a:srgbClr val="660066"/>
                </a:solidFill>
                <a:latin typeface="Tahoma" pitchFamily="34" charset="0"/>
                <a:ea typeface="Tahoma" pitchFamily="34" charset="0"/>
                <a:cs typeface="Tahoma" pitchFamily="34" charset="0"/>
              </a:rPr>
              <a:t>continues – phase</a:t>
            </a:r>
            <a:r>
              <a:rPr lang="en-US" sz="2000" dirty="0">
                <a:solidFill>
                  <a:srgbClr val="660066"/>
                </a:solidFill>
                <a:latin typeface="Tahoma" pitchFamily="34" charset="0"/>
                <a:ea typeface="Tahoma" pitchFamily="34" charset="0"/>
                <a:cs typeface="Tahoma" pitchFamily="34" charset="0"/>
              </a:rPr>
              <a:t> Frequency Shift Keying (CPFSK)</a:t>
            </a:r>
          </a:p>
        </p:txBody>
      </p:sp>
      <p:sp>
        <p:nvSpPr>
          <p:cNvPr id="27" name="Slide Number Placeholder 26"/>
          <p:cNvSpPr>
            <a:spLocks noGrp="1"/>
          </p:cNvSpPr>
          <p:nvPr>
            <p:ph type="sldNum" sz="quarter" idx="12"/>
          </p:nvPr>
        </p:nvSpPr>
        <p:spPr/>
        <p:txBody>
          <a:bodyPr/>
          <a:lstStyle/>
          <a:p>
            <a:pPr>
              <a:defRPr/>
            </a:pPr>
            <a:fld id="{D12741C1-4DE4-4A01-B12E-B4217348CBBD}" type="slidenum">
              <a:rPr lang="ar-SA"/>
              <a:pPr>
                <a:defRPr/>
              </a:pPr>
              <a:t>45</a:t>
            </a:fld>
            <a:endParaRPr lang="en-US"/>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Line 4"/>
          <p:cNvSpPr>
            <a:spLocks noChangeShapeType="1"/>
          </p:cNvSpPr>
          <p:nvPr/>
        </p:nvSpPr>
        <p:spPr bwMode="auto">
          <a:xfrm>
            <a:off x="611188" y="549275"/>
            <a:ext cx="0" cy="2374900"/>
          </a:xfrm>
          <a:prstGeom prst="line">
            <a:avLst/>
          </a:prstGeom>
          <a:noFill/>
          <a:ln w="9525">
            <a:solidFill>
              <a:schemeClr val="tx1"/>
            </a:solidFill>
            <a:round/>
            <a:headEnd/>
            <a:tailEnd/>
          </a:ln>
        </p:spPr>
        <p:txBody>
          <a:bodyPr/>
          <a:lstStyle/>
          <a:p>
            <a:endParaRPr lang="en-US"/>
          </a:p>
        </p:txBody>
      </p:sp>
      <p:sp>
        <p:nvSpPr>
          <p:cNvPr id="17411" name="Line 6"/>
          <p:cNvSpPr>
            <a:spLocks noChangeShapeType="1"/>
          </p:cNvSpPr>
          <p:nvPr/>
        </p:nvSpPr>
        <p:spPr bwMode="auto">
          <a:xfrm>
            <a:off x="611188" y="2205038"/>
            <a:ext cx="6481762" cy="0"/>
          </a:xfrm>
          <a:prstGeom prst="line">
            <a:avLst/>
          </a:prstGeom>
          <a:noFill/>
          <a:ln w="9525">
            <a:solidFill>
              <a:schemeClr val="tx1"/>
            </a:solidFill>
            <a:round/>
            <a:headEnd/>
            <a:tailEnd/>
          </a:ln>
        </p:spPr>
        <p:txBody>
          <a:bodyPr/>
          <a:lstStyle/>
          <a:p>
            <a:endParaRPr lang="en-US"/>
          </a:p>
        </p:txBody>
      </p:sp>
      <p:sp>
        <p:nvSpPr>
          <p:cNvPr id="17412" name="Line 8"/>
          <p:cNvSpPr>
            <a:spLocks noChangeShapeType="1"/>
          </p:cNvSpPr>
          <p:nvPr/>
        </p:nvSpPr>
        <p:spPr bwMode="auto">
          <a:xfrm>
            <a:off x="611188" y="692150"/>
            <a:ext cx="2881312" cy="0"/>
          </a:xfrm>
          <a:prstGeom prst="line">
            <a:avLst/>
          </a:prstGeom>
          <a:noFill/>
          <a:ln w="38100">
            <a:solidFill>
              <a:srgbClr val="3333CC"/>
            </a:solidFill>
            <a:round/>
            <a:headEnd/>
            <a:tailEnd/>
          </a:ln>
        </p:spPr>
        <p:txBody>
          <a:bodyPr/>
          <a:lstStyle/>
          <a:p>
            <a:endParaRPr lang="en-US"/>
          </a:p>
        </p:txBody>
      </p:sp>
      <p:sp>
        <p:nvSpPr>
          <p:cNvPr id="17413" name="Line 9"/>
          <p:cNvSpPr>
            <a:spLocks noChangeShapeType="1"/>
          </p:cNvSpPr>
          <p:nvPr/>
        </p:nvSpPr>
        <p:spPr bwMode="auto">
          <a:xfrm>
            <a:off x="3492500" y="692150"/>
            <a:ext cx="0" cy="360363"/>
          </a:xfrm>
          <a:prstGeom prst="line">
            <a:avLst/>
          </a:prstGeom>
          <a:noFill/>
          <a:ln w="9525">
            <a:solidFill>
              <a:schemeClr val="tx1"/>
            </a:solidFill>
            <a:round/>
            <a:headEnd/>
            <a:tailEnd/>
          </a:ln>
        </p:spPr>
        <p:txBody>
          <a:bodyPr/>
          <a:lstStyle/>
          <a:p>
            <a:endParaRPr lang="en-US"/>
          </a:p>
        </p:txBody>
      </p:sp>
      <p:sp>
        <p:nvSpPr>
          <p:cNvPr id="17414" name="Line 10"/>
          <p:cNvSpPr>
            <a:spLocks noChangeShapeType="1"/>
          </p:cNvSpPr>
          <p:nvPr/>
        </p:nvSpPr>
        <p:spPr bwMode="auto">
          <a:xfrm>
            <a:off x="3492500" y="1052513"/>
            <a:ext cx="2808288" cy="0"/>
          </a:xfrm>
          <a:prstGeom prst="line">
            <a:avLst/>
          </a:prstGeom>
          <a:noFill/>
          <a:ln w="38100">
            <a:solidFill>
              <a:srgbClr val="3333CC"/>
            </a:solidFill>
            <a:round/>
            <a:headEnd/>
            <a:tailEnd/>
          </a:ln>
        </p:spPr>
        <p:txBody>
          <a:bodyPr/>
          <a:lstStyle/>
          <a:p>
            <a:endParaRPr lang="en-US"/>
          </a:p>
        </p:txBody>
      </p:sp>
      <p:sp>
        <p:nvSpPr>
          <p:cNvPr id="17415" name="Line 11"/>
          <p:cNvSpPr>
            <a:spLocks noChangeShapeType="1"/>
          </p:cNvSpPr>
          <p:nvPr/>
        </p:nvSpPr>
        <p:spPr bwMode="auto">
          <a:xfrm>
            <a:off x="3492500" y="476250"/>
            <a:ext cx="0" cy="2447925"/>
          </a:xfrm>
          <a:prstGeom prst="line">
            <a:avLst/>
          </a:prstGeom>
          <a:noFill/>
          <a:ln w="9525">
            <a:solidFill>
              <a:schemeClr val="tx1"/>
            </a:solidFill>
            <a:round/>
            <a:headEnd/>
            <a:tailEnd/>
          </a:ln>
        </p:spPr>
        <p:txBody>
          <a:bodyPr/>
          <a:lstStyle/>
          <a:p>
            <a:endParaRPr lang="en-US"/>
          </a:p>
        </p:txBody>
      </p:sp>
      <p:sp>
        <p:nvSpPr>
          <p:cNvPr id="17416" name="Freeform 13"/>
          <p:cNvSpPr>
            <a:spLocks/>
          </p:cNvSpPr>
          <p:nvPr/>
        </p:nvSpPr>
        <p:spPr bwMode="auto">
          <a:xfrm>
            <a:off x="611188" y="1544638"/>
            <a:ext cx="2881312" cy="1174750"/>
          </a:xfrm>
          <a:custGeom>
            <a:avLst/>
            <a:gdLst>
              <a:gd name="T0" fmla="*/ 0 w 1815"/>
              <a:gd name="T1" fmla="*/ 416 h 740"/>
              <a:gd name="T2" fmla="*/ 272 w 1815"/>
              <a:gd name="T3" fmla="*/ 53 h 740"/>
              <a:gd name="T4" fmla="*/ 635 w 1815"/>
              <a:gd name="T5" fmla="*/ 733 h 740"/>
              <a:gd name="T6" fmla="*/ 953 w 1815"/>
              <a:gd name="T7" fmla="*/ 98 h 740"/>
              <a:gd name="T8" fmla="*/ 1270 w 1815"/>
              <a:gd name="T9" fmla="*/ 733 h 740"/>
              <a:gd name="T10" fmla="*/ 1588 w 1815"/>
              <a:gd name="T11" fmla="*/ 98 h 740"/>
              <a:gd name="T12" fmla="*/ 1815 w 1815"/>
              <a:gd name="T13" fmla="*/ 416 h 740"/>
              <a:gd name="T14" fmla="*/ 0 60000 65536"/>
              <a:gd name="T15" fmla="*/ 0 60000 65536"/>
              <a:gd name="T16" fmla="*/ 0 60000 65536"/>
              <a:gd name="T17" fmla="*/ 0 60000 65536"/>
              <a:gd name="T18" fmla="*/ 0 60000 65536"/>
              <a:gd name="T19" fmla="*/ 0 60000 65536"/>
              <a:gd name="T20" fmla="*/ 0 60000 65536"/>
              <a:gd name="T21" fmla="*/ 0 w 1815"/>
              <a:gd name="T22" fmla="*/ 0 h 740"/>
              <a:gd name="T23" fmla="*/ 1815 w 1815"/>
              <a:gd name="T24" fmla="*/ 740 h 7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815" h="740">
                <a:moveTo>
                  <a:pt x="0" y="416"/>
                </a:moveTo>
                <a:cubicBezTo>
                  <a:pt x="83" y="208"/>
                  <a:pt x="166" y="0"/>
                  <a:pt x="272" y="53"/>
                </a:cubicBezTo>
                <a:cubicBezTo>
                  <a:pt x="378" y="106"/>
                  <a:pt x="522" y="726"/>
                  <a:pt x="635" y="733"/>
                </a:cubicBezTo>
                <a:cubicBezTo>
                  <a:pt x="748" y="740"/>
                  <a:pt x="847" y="98"/>
                  <a:pt x="953" y="98"/>
                </a:cubicBezTo>
                <a:cubicBezTo>
                  <a:pt x="1059" y="98"/>
                  <a:pt x="1164" y="733"/>
                  <a:pt x="1270" y="733"/>
                </a:cubicBezTo>
                <a:cubicBezTo>
                  <a:pt x="1376" y="733"/>
                  <a:pt x="1497" y="151"/>
                  <a:pt x="1588" y="98"/>
                </a:cubicBezTo>
                <a:cubicBezTo>
                  <a:pt x="1679" y="45"/>
                  <a:pt x="1747" y="230"/>
                  <a:pt x="1815" y="416"/>
                </a:cubicBezTo>
              </a:path>
            </a:pathLst>
          </a:custGeom>
          <a:noFill/>
          <a:ln w="38100" cmpd="sng">
            <a:solidFill>
              <a:srgbClr val="000099"/>
            </a:solidFill>
            <a:round/>
            <a:headEnd/>
            <a:tailEnd/>
          </a:ln>
        </p:spPr>
        <p:txBody>
          <a:bodyPr/>
          <a:lstStyle/>
          <a:p>
            <a:endParaRPr lang="en-US"/>
          </a:p>
        </p:txBody>
      </p:sp>
      <p:sp>
        <p:nvSpPr>
          <p:cNvPr id="17417" name="Freeform 14"/>
          <p:cNvSpPr>
            <a:spLocks/>
          </p:cNvSpPr>
          <p:nvPr/>
        </p:nvSpPr>
        <p:spPr bwMode="auto">
          <a:xfrm>
            <a:off x="3492500" y="1773238"/>
            <a:ext cx="3095625" cy="935037"/>
          </a:xfrm>
          <a:custGeom>
            <a:avLst/>
            <a:gdLst>
              <a:gd name="T0" fmla="*/ 0 w 1950"/>
              <a:gd name="T1" fmla="*/ 272 h 589"/>
              <a:gd name="T2" fmla="*/ 499 w 1950"/>
              <a:gd name="T3" fmla="*/ 589 h 589"/>
              <a:gd name="T4" fmla="*/ 1043 w 1950"/>
              <a:gd name="T5" fmla="*/ 272 h 589"/>
              <a:gd name="T6" fmla="*/ 1496 w 1950"/>
              <a:gd name="T7" fmla="*/ 0 h 589"/>
              <a:gd name="T8" fmla="*/ 1950 w 1950"/>
              <a:gd name="T9" fmla="*/ 272 h 589"/>
              <a:gd name="T10" fmla="*/ 0 60000 65536"/>
              <a:gd name="T11" fmla="*/ 0 60000 65536"/>
              <a:gd name="T12" fmla="*/ 0 60000 65536"/>
              <a:gd name="T13" fmla="*/ 0 60000 65536"/>
              <a:gd name="T14" fmla="*/ 0 60000 65536"/>
              <a:gd name="T15" fmla="*/ 0 w 1950"/>
              <a:gd name="T16" fmla="*/ 0 h 589"/>
              <a:gd name="T17" fmla="*/ 1950 w 1950"/>
              <a:gd name="T18" fmla="*/ 589 h 589"/>
            </a:gdLst>
            <a:ahLst/>
            <a:cxnLst>
              <a:cxn ang="T10">
                <a:pos x="T0" y="T1"/>
              </a:cxn>
              <a:cxn ang="T11">
                <a:pos x="T2" y="T3"/>
              </a:cxn>
              <a:cxn ang="T12">
                <a:pos x="T4" y="T5"/>
              </a:cxn>
              <a:cxn ang="T13">
                <a:pos x="T6" y="T7"/>
              </a:cxn>
              <a:cxn ang="T14">
                <a:pos x="T8" y="T9"/>
              </a:cxn>
            </a:cxnLst>
            <a:rect l="T15" t="T16" r="T17" b="T18"/>
            <a:pathLst>
              <a:path w="1950" h="589">
                <a:moveTo>
                  <a:pt x="0" y="272"/>
                </a:moveTo>
                <a:cubicBezTo>
                  <a:pt x="162" y="430"/>
                  <a:pt x="325" y="589"/>
                  <a:pt x="499" y="589"/>
                </a:cubicBezTo>
                <a:cubicBezTo>
                  <a:pt x="673" y="589"/>
                  <a:pt x="877" y="370"/>
                  <a:pt x="1043" y="272"/>
                </a:cubicBezTo>
                <a:cubicBezTo>
                  <a:pt x="1209" y="174"/>
                  <a:pt x="1345" y="0"/>
                  <a:pt x="1496" y="0"/>
                </a:cubicBezTo>
                <a:cubicBezTo>
                  <a:pt x="1647" y="0"/>
                  <a:pt x="1798" y="136"/>
                  <a:pt x="1950" y="272"/>
                </a:cubicBezTo>
              </a:path>
            </a:pathLst>
          </a:custGeom>
          <a:noFill/>
          <a:ln w="38100" cmpd="sng">
            <a:solidFill>
              <a:srgbClr val="000099"/>
            </a:solidFill>
            <a:round/>
            <a:headEnd/>
            <a:tailEnd/>
          </a:ln>
        </p:spPr>
        <p:txBody>
          <a:bodyPr/>
          <a:lstStyle/>
          <a:p>
            <a:endParaRPr lang="en-US"/>
          </a:p>
        </p:txBody>
      </p:sp>
      <p:sp>
        <p:nvSpPr>
          <p:cNvPr id="17418" name="Line 15"/>
          <p:cNvSpPr>
            <a:spLocks noChangeShapeType="1"/>
          </p:cNvSpPr>
          <p:nvPr/>
        </p:nvSpPr>
        <p:spPr bwMode="auto">
          <a:xfrm>
            <a:off x="3492500" y="692150"/>
            <a:ext cx="0" cy="360363"/>
          </a:xfrm>
          <a:prstGeom prst="line">
            <a:avLst/>
          </a:prstGeom>
          <a:noFill/>
          <a:ln w="38100">
            <a:solidFill>
              <a:srgbClr val="3333CC"/>
            </a:solidFill>
            <a:round/>
            <a:headEnd/>
            <a:tailEnd/>
          </a:ln>
        </p:spPr>
        <p:txBody>
          <a:bodyPr/>
          <a:lstStyle/>
          <a:p>
            <a:endParaRPr lang="en-US"/>
          </a:p>
        </p:txBody>
      </p:sp>
      <p:sp>
        <p:nvSpPr>
          <p:cNvPr id="17419" name="Line 16"/>
          <p:cNvSpPr>
            <a:spLocks noChangeShapeType="1"/>
          </p:cNvSpPr>
          <p:nvPr/>
        </p:nvSpPr>
        <p:spPr bwMode="auto">
          <a:xfrm>
            <a:off x="611188" y="549275"/>
            <a:ext cx="2881312" cy="0"/>
          </a:xfrm>
          <a:prstGeom prst="line">
            <a:avLst/>
          </a:prstGeom>
          <a:noFill/>
          <a:ln w="28575">
            <a:solidFill>
              <a:schemeClr val="tx1"/>
            </a:solidFill>
            <a:round/>
            <a:headEnd type="triangle" w="med" len="med"/>
            <a:tailEnd type="triangle" w="med" len="med"/>
          </a:ln>
        </p:spPr>
        <p:txBody>
          <a:bodyPr/>
          <a:lstStyle/>
          <a:p>
            <a:endParaRPr lang="en-US"/>
          </a:p>
        </p:txBody>
      </p:sp>
      <p:sp>
        <p:nvSpPr>
          <p:cNvPr id="17420" name="Line 17"/>
          <p:cNvSpPr>
            <a:spLocks noChangeShapeType="1"/>
          </p:cNvSpPr>
          <p:nvPr/>
        </p:nvSpPr>
        <p:spPr bwMode="auto">
          <a:xfrm>
            <a:off x="3492500" y="549275"/>
            <a:ext cx="2808288" cy="0"/>
          </a:xfrm>
          <a:prstGeom prst="line">
            <a:avLst/>
          </a:prstGeom>
          <a:noFill/>
          <a:ln w="28575">
            <a:solidFill>
              <a:schemeClr val="tx1"/>
            </a:solidFill>
            <a:round/>
            <a:headEnd type="triangle" w="med" len="med"/>
            <a:tailEnd type="triangle" w="med" len="med"/>
          </a:ln>
        </p:spPr>
        <p:txBody>
          <a:bodyPr/>
          <a:lstStyle/>
          <a:p>
            <a:endParaRPr lang="en-US"/>
          </a:p>
        </p:txBody>
      </p:sp>
      <p:sp>
        <p:nvSpPr>
          <p:cNvPr id="17421" name="Text Box 18"/>
          <p:cNvSpPr txBox="1">
            <a:spLocks noChangeArrowheads="1"/>
          </p:cNvSpPr>
          <p:nvPr/>
        </p:nvSpPr>
        <p:spPr bwMode="auto">
          <a:xfrm>
            <a:off x="1331913" y="692150"/>
            <a:ext cx="936625" cy="304800"/>
          </a:xfrm>
          <a:prstGeom prst="rect">
            <a:avLst/>
          </a:prstGeom>
          <a:noFill/>
          <a:ln w="9525">
            <a:noFill/>
            <a:miter lim="800000"/>
            <a:headEnd/>
            <a:tailEnd/>
          </a:ln>
        </p:spPr>
        <p:txBody>
          <a:bodyPr>
            <a:spAutoFit/>
          </a:bodyPr>
          <a:lstStyle/>
          <a:p>
            <a:pPr algn="ctr">
              <a:spcBef>
                <a:spcPct val="50000"/>
              </a:spcBef>
            </a:pPr>
            <a:r>
              <a:rPr lang="en-US" b="1">
                <a:latin typeface="Arial" charset="0"/>
              </a:rPr>
              <a:t>Logic 1</a:t>
            </a:r>
          </a:p>
        </p:txBody>
      </p:sp>
      <p:sp>
        <p:nvSpPr>
          <p:cNvPr id="17422" name="Text Box 19"/>
          <p:cNvSpPr txBox="1">
            <a:spLocks noChangeArrowheads="1"/>
          </p:cNvSpPr>
          <p:nvPr/>
        </p:nvSpPr>
        <p:spPr bwMode="auto">
          <a:xfrm>
            <a:off x="4211638" y="692150"/>
            <a:ext cx="1152525" cy="304800"/>
          </a:xfrm>
          <a:prstGeom prst="rect">
            <a:avLst/>
          </a:prstGeom>
          <a:noFill/>
          <a:ln w="9525">
            <a:noFill/>
            <a:miter lim="800000"/>
            <a:headEnd/>
            <a:tailEnd/>
          </a:ln>
        </p:spPr>
        <p:txBody>
          <a:bodyPr>
            <a:spAutoFit/>
          </a:bodyPr>
          <a:lstStyle/>
          <a:p>
            <a:pPr>
              <a:spcBef>
                <a:spcPct val="50000"/>
              </a:spcBef>
            </a:pPr>
            <a:r>
              <a:rPr lang="en-US" b="1">
                <a:latin typeface="Arial" charset="0"/>
              </a:rPr>
              <a:t>Logic 0</a:t>
            </a:r>
          </a:p>
        </p:txBody>
      </p:sp>
      <p:sp>
        <p:nvSpPr>
          <p:cNvPr id="17423" name="Text Box 20"/>
          <p:cNvSpPr txBox="1">
            <a:spLocks noChangeArrowheads="1"/>
          </p:cNvSpPr>
          <p:nvPr/>
        </p:nvSpPr>
        <p:spPr bwMode="auto">
          <a:xfrm>
            <a:off x="2771775" y="2636838"/>
            <a:ext cx="1441450" cy="639762"/>
          </a:xfrm>
          <a:prstGeom prst="rect">
            <a:avLst/>
          </a:prstGeom>
          <a:noFill/>
          <a:ln w="9525">
            <a:noFill/>
            <a:miter lim="800000"/>
            <a:headEnd/>
            <a:tailEnd/>
          </a:ln>
        </p:spPr>
        <p:txBody>
          <a:bodyPr>
            <a:spAutoFit/>
          </a:bodyPr>
          <a:lstStyle/>
          <a:p>
            <a:pPr>
              <a:spcBef>
                <a:spcPct val="50000"/>
              </a:spcBef>
            </a:pPr>
            <a:r>
              <a:rPr lang="en-US" sz="1200" b="1">
                <a:latin typeface="Arial" charset="0"/>
              </a:rPr>
              <a:t>Smooth continuoes transition </a:t>
            </a:r>
          </a:p>
        </p:txBody>
      </p:sp>
      <p:sp>
        <p:nvSpPr>
          <p:cNvPr id="17424" name="Line 21"/>
          <p:cNvSpPr>
            <a:spLocks noChangeShapeType="1"/>
          </p:cNvSpPr>
          <p:nvPr/>
        </p:nvSpPr>
        <p:spPr bwMode="auto">
          <a:xfrm flipV="1">
            <a:off x="3059113" y="2276475"/>
            <a:ext cx="360362" cy="360363"/>
          </a:xfrm>
          <a:prstGeom prst="line">
            <a:avLst/>
          </a:prstGeom>
          <a:noFill/>
          <a:ln w="38100">
            <a:solidFill>
              <a:schemeClr val="tx1"/>
            </a:solidFill>
            <a:round/>
            <a:headEnd/>
            <a:tailEnd type="triangle" w="med" len="med"/>
          </a:ln>
        </p:spPr>
        <p:txBody>
          <a:bodyPr/>
          <a:lstStyle/>
          <a:p>
            <a:endParaRPr lang="en-US"/>
          </a:p>
        </p:txBody>
      </p:sp>
      <p:sp>
        <p:nvSpPr>
          <p:cNvPr id="17425" name="Text Box 22"/>
          <p:cNvSpPr txBox="1">
            <a:spLocks noChangeArrowheads="1"/>
          </p:cNvSpPr>
          <p:nvPr/>
        </p:nvSpPr>
        <p:spPr bwMode="auto">
          <a:xfrm>
            <a:off x="1258888" y="2781300"/>
            <a:ext cx="863600" cy="366713"/>
          </a:xfrm>
          <a:prstGeom prst="rect">
            <a:avLst/>
          </a:prstGeom>
          <a:noFill/>
          <a:ln w="9525">
            <a:noFill/>
            <a:miter lim="800000"/>
            <a:headEnd/>
            <a:tailEnd/>
          </a:ln>
        </p:spPr>
        <p:txBody>
          <a:bodyPr>
            <a:spAutoFit/>
          </a:bodyPr>
          <a:lstStyle/>
          <a:p>
            <a:pPr>
              <a:spcBef>
                <a:spcPct val="50000"/>
              </a:spcBef>
            </a:pPr>
            <a:r>
              <a:rPr lang="en-US" sz="1800">
                <a:latin typeface="Arial" charset="0"/>
              </a:rPr>
              <a:t> f</a:t>
            </a:r>
            <a:r>
              <a:rPr lang="en-US" b="1">
                <a:latin typeface="Arial" charset="0"/>
              </a:rPr>
              <a:t>m</a:t>
            </a:r>
            <a:r>
              <a:rPr lang="en-US" sz="1800">
                <a:latin typeface="Arial" charset="0"/>
              </a:rPr>
              <a:t> </a:t>
            </a:r>
          </a:p>
        </p:txBody>
      </p:sp>
      <p:sp>
        <p:nvSpPr>
          <p:cNvPr id="17426" name="Text Box 23"/>
          <p:cNvSpPr txBox="1">
            <a:spLocks noChangeArrowheads="1"/>
          </p:cNvSpPr>
          <p:nvPr/>
        </p:nvSpPr>
        <p:spPr bwMode="auto">
          <a:xfrm>
            <a:off x="4859338" y="2636838"/>
            <a:ext cx="863600" cy="366712"/>
          </a:xfrm>
          <a:prstGeom prst="rect">
            <a:avLst/>
          </a:prstGeom>
          <a:noFill/>
          <a:ln w="9525">
            <a:noFill/>
            <a:miter lim="800000"/>
            <a:headEnd/>
            <a:tailEnd/>
          </a:ln>
        </p:spPr>
        <p:txBody>
          <a:bodyPr>
            <a:spAutoFit/>
          </a:bodyPr>
          <a:lstStyle/>
          <a:p>
            <a:pPr>
              <a:spcBef>
                <a:spcPct val="50000"/>
              </a:spcBef>
            </a:pPr>
            <a:r>
              <a:rPr lang="en-US" sz="1800">
                <a:latin typeface="Arial" charset="0"/>
              </a:rPr>
              <a:t> f</a:t>
            </a:r>
            <a:r>
              <a:rPr lang="en-US" b="1">
                <a:latin typeface="Arial" charset="0"/>
              </a:rPr>
              <a:t>s</a:t>
            </a:r>
          </a:p>
        </p:txBody>
      </p:sp>
      <p:sp>
        <p:nvSpPr>
          <p:cNvPr id="17427" name="Text Box 24"/>
          <p:cNvSpPr txBox="1">
            <a:spLocks noChangeArrowheads="1"/>
          </p:cNvSpPr>
          <p:nvPr/>
        </p:nvSpPr>
        <p:spPr bwMode="auto">
          <a:xfrm>
            <a:off x="0" y="981075"/>
            <a:ext cx="684213" cy="457200"/>
          </a:xfrm>
          <a:prstGeom prst="rect">
            <a:avLst/>
          </a:prstGeom>
          <a:noFill/>
          <a:ln w="9525">
            <a:noFill/>
            <a:miter lim="800000"/>
            <a:headEnd/>
            <a:tailEnd/>
          </a:ln>
        </p:spPr>
        <p:txBody>
          <a:bodyPr>
            <a:spAutoFit/>
          </a:bodyPr>
          <a:lstStyle/>
          <a:p>
            <a:pPr>
              <a:spcBef>
                <a:spcPct val="50000"/>
              </a:spcBef>
            </a:pPr>
            <a:r>
              <a:rPr lang="en-US" sz="1200" b="1">
                <a:solidFill>
                  <a:srgbClr val="660066"/>
                </a:solidFill>
                <a:latin typeface="Arial" charset="0"/>
              </a:rPr>
              <a:t> fb = 1kbps </a:t>
            </a:r>
          </a:p>
        </p:txBody>
      </p:sp>
      <p:sp>
        <p:nvSpPr>
          <p:cNvPr id="17428" name="Text Box 25"/>
          <p:cNvSpPr txBox="1">
            <a:spLocks noChangeArrowheads="1"/>
          </p:cNvSpPr>
          <p:nvPr/>
        </p:nvSpPr>
        <p:spPr bwMode="auto">
          <a:xfrm>
            <a:off x="-107950" y="1916113"/>
            <a:ext cx="792163" cy="366712"/>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Arial" charset="0"/>
              </a:rPr>
              <a:t>MSK</a:t>
            </a:r>
          </a:p>
        </p:txBody>
      </p:sp>
      <p:sp>
        <p:nvSpPr>
          <p:cNvPr id="17429" name="Text Box 26"/>
          <p:cNvSpPr txBox="1">
            <a:spLocks noChangeArrowheads="1"/>
          </p:cNvSpPr>
          <p:nvPr/>
        </p:nvSpPr>
        <p:spPr bwMode="auto">
          <a:xfrm>
            <a:off x="971550" y="3357563"/>
            <a:ext cx="6769100" cy="369332"/>
          </a:xfrm>
          <a:prstGeom prst="rect">
            <a:avLst/>
          </a:prstGeom>
          <a:noFill/>
          <a:ln w="38100">
            <a:solidFill>
              <a:schemeClr val="tx1"/>
            </a:solidFill>
            <a:miter lim="800000"/>
            <a:headEnd/>
            <a:tailEnd/>
          </a:ln>
        </p:spPr>
        <p:txBody>
          <a:bodyPr>
            <a:spAutoFit/>
          </a:bodyPr>
          <a:lstStyle/>
          <a:p>
            <a:pPr algn="ctr" rtl="0">
              <a:spcBef>
                <a:spcPct val="50000"/>
              </a:spcBef>
            </a:pPr>
            <a:r>
              <a:rPr lang="en-US" sz="1800" dirty="0">
                <a:solidFill>
                  <a:srgbClr val="0000FF"/>
                </a:solidFill>
                <a:latin typeface="Arial" charset="0"/>
              </a:rPr>
              <a:t>Fig . Continuous-phase MSK waveform .( error is less)</a:t>
            </a:r>
          </a:p>
        </p:txBody>
      </p:sp>
      <p:sp>
        <p:nvSpPr>
          <p:cNvPr id="17430" name="Text Box 27"/>
          <p:cNvSpPr txBox="1">
            <a:spLocks noChangeArrowheads="1"/>
          </p:cNvSpPr>
          <p:nvPr/>
        </p:nvSpPr>
        <p:spPr bwMode="auto">
          <a:xfrm>
            <a:off x="827088" y="4292600"/>
            <a:ext cx="7705725" cy="1768475"/>
          </a:xfrm>
          <a:prstGeom prst="rect">
            <a:avLst/>
          </a:prstGeom>
          <a:noFill/>
          <a:ln w="9525">
            <a:noFill/>
            <a:miter lim="800000"/>
            <a:headEnd/>
            <a:tailEnd/>
          </a:ln>
        </p:spPr>
        <p:txBody>
          <a:bodyPr>
            <a:spAutoFit/>
          </a:bodyPr>
          <a:lstStyle/>
          <a:p>
            <a:pPr rtl="0">
              <a:spcBef>
                <a:spcPct val="50000"/>
              </a:spcBef>
            </a:pPr>
            <a:r>
              <a:rPr lang="en-US" sz="2000" dirty="0">
                <a:latin typeface="Comic Sans MS" pitchFamily="66" charset="0"/>
              </a:rPr>
              <a:t> </a:t>
            </a:r>
            <a:r>
              <a:rPr lang="en-US" sz="2000" dirty="0" err="1">
                <a:latin typeface="Comic Sans MS" pitchFamily="66" charset="0"/>
              </a:rPr>
              <a:t>fm</a:t>
            </a:r>
            <a:r>
              <a:rPr lang="en-US" sz="2000" dirty="0">
                <a:latin typeface="Comic Sans MS" pitchFamily="66" charset="0"/>
              </a:rPr>
              <a:t> : mark frequency .</a:t>
            </a:r>
          </a:p>
          <a:p>
            <a:pPr rtl="0">
              <a:spcBef>
                <a:spcPct val="50000"/>
              </a:spcBef>
            </a:pPr>
            <a:r>
              <a:rPr lang="en-US" sz="2000" dirty="0">
                <a:latin typeface="Comic Sans MS" pitchFamily="66" charset="0"/>
              </a:rPr>
              <a:t> </a:t>
            </a:r>
            <a:r>
              <a:rPr lang="en-US" sz="2000" dirty="0" err="1">
                <a:latin typeface="Comic Sans MS" pitchFamily="66" charset="0"/>
              </a:rPr>
              <a:t>fm</a:t>
            </a:r>
            <a:r>
              <a:rPr lang="en-US" sz="2000" dirty="0">
                <a:latin typeface="Comic Sans MS" pitchFamily="66" charset="0"/>
              </a:rPr>
              <a:t> = 5 (fb /2) = 5*1000/ 2 =2500 Hz .</a:t>
            </a:r>
          </a:p>
          <a:p>
            <a:pPr rtl="0">
              <a:spcBef>
                <a:spcPct val="50000"/>
              </a:spcBef>
            </a:pPr>
            <a:r>
              <a:rPr lang="en-US" sz="2000" dirty="0">
                <a:latin typeface="Comic Sans MS" pitchFamily="66" charset="0"/>
              </a:rPr>
              <a:t>  fs = 3 (fb / 2) = 3*1000 /2 = 1500Hz  .</a:t>
            </a:r>
          </a:p>
          <a:p>
            <a:pPr rtl="0">
              <a:spcBef>
                <a:spcPct val="50000"/>
              </a:spcBef>
            </a:pPr>
            <a:r>
              <a:rPr lang="en-US" sz="2000" dirty="0">
                <a:solidFill>
                  <a:srgbClr val="660066"/>
                </a:solidFill>
                <a:latin typeface="Comic Sans MS" pitchFamily="66" charset="0"/>
              </a:rPr>
              <a:t> 5&amp;3 not necessary  to equal .</a:t>
            </a:r>
          </a:p>
        </p:txBody>
      </p:sp>
      <p:sp>
        <p:nvSpPr>
          <p:cNvPr id="17431" name="Line 28"/>
          <p:cNvSpPr>
            <a:spLocks noChangeShapeType="1"/>
          </p:cNvSpPr>
          <p:nvPr/>
        </p:nvSpPr>
        <p:spPr bwMode="auto">
          <a:xfrm>
            <a:off x="1619250" y="5084763"/>
            <a:ext cx="142875" cy="0"/>
          </a:xfrm>
          <a:prstGeom prst="line">
            <a:avLst/>
          </a:prstGeom>
          <a:noFill/>
          <a:ln w="38100">
            <a:solidFill>
              <a:srgbClr val="FF3300"/>
            </a:solidFill>
            <a:round/>
            <a:headEnd/>
            <a:tailEnd/>
          </a:ln>
        </p:spPr>
        <p:txBody>
          <a:bodyPr/>
          <a:lstStyle/>
          <a:p>
            <a:endParaRPr lang="en-US"/>
          </a:p>
        </p:txBody>
      </p:sp>
      <p:sp>
        <p:nvSpPr>
          <p:cNvPr id="17432" name="Line 29"/>
          <p:cNvSpPr>
            <a:spLocks noChangeShapeType="1"/>
          </p:cNvSpPr>
          <p:nvPr/>
        </p:nvSpPr>
        <p:spPr bwMode="auto">
          <a:xfrm>
            <a:off x="1619250" y="5516563"/>
            <a:ext cx="142875" cy="0"/>
          </a:xfrm>
          <a:prstGeom prst="line">
            <a:avLst/>
          </a:prstGeom>
          <a:noFill/>
          <a:ln w="38100">
            <a:solidFill>
              <a:srgbClr val="FF3300"/>
            </a:solidFill>
            <a:round/>
            <a:headEnd/>
            <a:tailEnd/>
          </a:ln>
        </p:spPr>
        <p:txBody>
          <a:bodyPr/>
          <a:lstStyle/>
          <a:p>
            <a:endParaRPr lang="en-US"/>
          </a:p>
        </p:txBody>
      </p:sp>
      <p:sp>
        <p:nvSpPr>
          <p:cNvPr id="27" name="Slide Number Placeholder 26"/>
          <p:cNvSpPr>
            <a:spLocks noGrp="1"/>
          </p:cNvSpPr>
          <p:nvPr>
            <p:ph type="sldNum" sz="quarter" idx="12"/>
          </p:nvPr>
        </p:nvSpPr>
        <p:spPr/>
        <p:txBody>
          <a:bodyPr/>
          <a:lstStyle/>
          <a:p>
            <a:pPr>
              <a:defRPr/>
            </a:pPr>
            <a:fld id="{95A21EDB-1268-4BAC-8EDB-984DE68650DC}" type="slidenum">
              <a:rPr lang="ar-SA"/>
              <a:pPr>
                <a:defRPr/>
              </a:pPr>
              <a:t>46</a:t>
            </a:fld>
            <a:endParaRPr lang="en-US"/>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2916238" y="476250"/>
            <a:ext cx="3743325" cy="400110"/>
          </a:xfrm>
          <a:prstGeom prst="rect">
            <a:avLst/>
          </a:prstGeom>
          <a:noFill/>
          <a:ln w="38100">
            <a:solidFill>
              <a:schemeClr val="tx1"/>
            </a:solidFill>
            <a:miter lim="800000"/>
            <a:headEnd/>
            <a:tailEnd/>
          </a:ln>
        </p:spPr>
        <p:txBody>
          <a:bodyPr>
            <a:spAutoFit/>
          </a:bodyPr>
          <a:lstStyle/>
          <a:p>
            <a:pPr algn="ctr" rtl="0">
              <a:spcBef>
                <a:spcPct val="50000"/>
              </a:spcBef>
            </a:pPr>
            <a:r>
              <a:rPr lang="en-US" sz="2000" dirty="0">
                <a:solidFill>
                  <a:srgbClr val="800000"/>
                </a:solidFill>
                <a:cs typeface="Andalus" pitchFamily="2" charset="-78"/>
              </a:rPr>
              <a:t>Phase Shift Keying (BPSK).</a:t>
            </a:r>
          </a:p>
        </p:txBody>
      </p:sp>
      <p:sp>
        <p:nvSpPr>
          <p:cNvPr id="18436" name="Rectangle 6"/>
          <p:cNvSpPr>
            <a:spLocks noChangeArrowheads="1"/>
          </p:cNvSpPr>
          <p:nvPr/>
        </p:nvSpPr>
        <p:spPr bwMode="auto">
          <a:xfrm>
            <a:off x="3348038" y="1989138"/>
            <a:ext cx="1008062" cy="360362"/>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7" name="Rectangle 7"/>
          <p:cNvSpPr>
            <a:spLocks noChangeArrowheads="1"/>
          </p:cNvSpPr>
          <p:nvPr/>
        </p:nvSpPr>
        <p:spPr bwMode="auto">
          <a:xfrm>
            <a:off x="3348038" y="2565400"/>
            <a:ext cx="1008062" cy="360363"/>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18438" name="Line 8"/>
          <p:cNvSpPr>
            <a:spLocks noChangeShapeType="1"/>
          </p:cNvSpPr>
          <p:nvPr/>
        </p:nvSpPr>
        <p:spPr bwMode="auto">
          <a:xfrm>
            <a:off x="2843213" y="2133600"/>
            <a:ext cx="504825" cy="0"/>
          </a:xfrm>
          <a:prstGeom prst="line">
            <a:avLst/>
          </a:prstGeom>
          <a:noFill/>
          <a:ln w="9525">
            <a:solidFill>
              <a:schemeClr val="tx1"/>
            </a:solidFill>
            <a:round/>
            <a:headEnd/>
            <a:tailEnd type="triangle" w="med" len="med"/>
          </a:ln>
        </p:spPr>
        <p:txBody>
          <a:bodyPr/>
          <a:lstStyle/>
          <a:p>
            <a:endParaRPr lang="en-US"/>
          </a:p>
        </p:txBody>
      </p:sp>
      <p:sp>
        <p:nvSpPr>
          <p:cNvPr id="18439" name="Line 9"/>
          <p:cNvSpPr>
            <a:spLocks noChangeShapeType="1"/>
          </p:cNvSpPr>
          <p:nvPr/>
        </p:nvSpPr>
        <p:spPr bwMode="auto">
          <a:xfrm>
            <a:off x="4356100" y="2133600"/>
            <a:ext cx="647700" cy="0"/>
          </a:xfrm>
          <a:prstGeom prst="line">
            <a:avLst/>
          </a:prstGeom>
          <a:noFill/>
          <a:ln w="9525">
            <a:solidFill>
              <a:schemeClr val="tx1"/>
            </a:solidFill>
            <a:round/>
            <a:headEnd/>
            <a:tailEnd type="triangle" w="med" len="med"/>
          </a:ln>
        </p:spPr>
        <p:txBody>
          <a:bodyPr/>
          <a:lstStyle/>
          <a:p>
            <a:endParaRPr lang="en-US"/>
          </a:p>
        </p:txBody>
      </p:sp>
      <p:sp>
        <p:nvSpPr>
          <p:cNvPr id="18440" name="Line 10"/>
          <p:cNvSpPr>
            <a:spLocks noChangeShapeType="1"/>
          </p:cNvSpPr>
          <p:nvPr/>
        </p:nvSpPr>
        <p:spPr bwMode="auto">
          <a:xfrm>
            <a:off x="2916238" y="2781300"/>
            <a:ext cx="431800" cy="0"/>
          </a:xfrm>
          <a:prstGeom prst="line">
            <a:avLst/>
          </a:prstGeom>
          <a:noFill/>
          <a:ln w="9525">
            <a:solidFill>
              <a:schemeClr val="tx1"/>
            </a:solidFill>
            <a:round/>
            <a:headEnd/>
            <a:tailEnd type="triangle" w="med" len="med"/>
          </a:ln>
        </p:spPr>
        <p:txBody>
          <a:bodyPr/>
          <a:lstStyle/>
          <a:p>
            <a:endParaRPr lang="en-US"/>
          </a:p>
        </p:txBody>
      </p:sp>
      <p:sp>
        <p:nvSpPr>
          <p:cNvPr id="18441" name="Line 11"/>
          <p:cNvSpPr>
            <a:spLocks noChangeShapeType="1"/>
          </p:cNvSpPr>
          <p:nvPr/>
        </p:nvSpPr>
        <p:spPr bwMode="auto">
          <a:xfrm>
            <a:off x="4356100" y="2708275"/>
            <a:ext cx="576263" cy="0"/>
          </a:xfrm>
          <a:prstGeom prst="line">
            <a:avLst/>
          </a:prstGeom>
          <a:noFill/>
          <a:ln w="9525">
            <a:solidFill>
              <a:schemeClr val="tx1"/>
            </a:solidFill>
            <a:round/>
            <a:headEnd/>
            <a:tailEnd type="triangle" w="med" len="med"/>
          </a:ln>
        </p:spPr>
        <p:txBody>
          <a:bodyPr/>
          <a:lstStyle/>
          <a:p>
            <a:endParaRPr lang="en-US"/>
          </a:p>
        </p:txBody>
      </p:sp>
      <p:sp>
        <p:nvSpPr>
          <p:cNvPr id="18442" name="Text Box 12"/>
          <p:cNvSpPr txBox="1">
            <a:spLocks noChangeArrowheads="1"/>
          </p:cNvSpPr>
          <p:nvPr/>
        </p:nvSpPr>
        <p:spPr bwMode="auto">
          <a:xfrm>
            <a:off x="1403350" y="1989138"/>
            <a:ext cx="1800225" cy="336550"/>
          </a:xfrm>
          <a:prstGeom prst="rect">
            <a:avLst/>
          </a:prstGeom>
          <a:noFill/>
          <a:ln w="9525">
            <a:noFill/>
            <a:miter lim="800000"/>
            <a:headEnd/>
            <a:tailEnd/>
          </a:ln>
        </p:spPr>
        <p:txBody>
          <a:bodyPr>
            <a:spAutoFit/>
          </a:bodyPr>
          <a:lstStyle/>
          <a:p>
            <a:pPr>
              <a:spcBef>
                <a:spcPct val="50000"/>
              </a:spcBef>
            </a:pPr>
            <a:r>
              <a:rPr lang="en-US" sz="1600" b="1">
                <a:latin typeface="Arial" charset="0"/>
              </a:rPr>
              <a:t>Analog input </a:t>
            </a:r>
          </a:p>
        </p:txBody>
      </p:sp>
      <p:sp>
        <p:nvSpPr>
          <p:cNvPr id="18443" name="Text Box 13"/>
          <p:cNvSpPr txBox="1">
            <a:spLocks noChangeArrowheads="1"/>
          </p:cNvSpPr>
          <p:nvPr/>
        </p:nvSpPr>
        <p:spPr bwMode="auto">
          <a:xfrm>
            <a:off x="1331913" y="2565400"/>
            <a:ext cx="1800225" cy="581025"/>
          </a:xfrm>
          <a:prstGeom prst="rect">
            <a:avLst/>
          </a:prstGeom>
          <a:noFill/>
          <a:ln w="9525">
            <a:noFill/>
            <a:miter lim="800000"/>
            <a:headEnd/>
            <a:tailEnd/>
          </a:ln>
        </p:spPr>
        <p:txBody>
          <a:bodyPr>
            <a:spAutoFit/>
          </a:bodyPr>
          <a:lstStyle/>
          <a:p>
            <a:pPr>
              <a:spcBef>
                <a:spcPct val="50000"/>
              </a:spcBef>
            </a:pPr>
            <a:r>
              <a:rPr lang="en-US" sz="1600" b="1">
                <a:latin typeface="Arial" charset="0"/>
              </a:rPr>
              <a:t>Binary digital signal  </a:t>
            </a:r>
          </a:p>
        </p:txBody>
      </p:sp>
      <p:sp>
        <p:nvSpPr>
          <p:cNvPr id="18444" name="Text Box 14"/>
          <p:cNvSpPr txBox="1">
            <a:spLocks noChangeArrowheads="1"/>
          </p:cNvSpPr>
          <p:nvPr/>
        </p:nvSpPr>
        <p:spPr bwMode="auto">
          <a:xfrm>
            <a:off x="3563938" y="1989138"/>
            <a:ext cx="647700" cy="366712"/>
          </a:xfrm>
          <a:prstGeom prst="rect">
            <a:avLst/>
          </a:prstGeom>
          <a:noFill/>
          <a:ln w="9525">
            <a:noFill/>
            <a:miter lim="800000"/>
            <a:headEnd/>
            <a:tailEnd/>
          </a:ln>
        </p:spPr>
        <p:txBody>
          <a:bodyPr>
            <a:spAutoFit/>
          </a:bodyPr>
          <a:lstStyle/>
          <a:p>
            <a:pPr>
              <a:spcBef>
                <a:spcPct val="50000"/>
              </a:spcBef>
            </a:pPr>
            <a:r>
              <a:rPr lang="en-US" sz="1800">
                <a:latin typeface="Arial" charset="0"/>
              </a:rPr>
              <a:t>PM</a:t>
            </a:r>
          </a:p>
        </p:txBody>
      </p:sp>
      <p:sp>
        <p:nvSpPr>
          <p:cNvPr id="18445" name="Text Box 15"/>
          <p:cNvSpPr txBox="1">
            <a:spLocks noChangeArrowheads="1"/>
          </p:cNvSpPr>
          <p:nvPr/>
        </p:nvSpPr>
        <p:spPr bwMode="auto">
          <a:xfrm>
            <a:off x="3492500" y="2565400"/>
            <a:ext cx="647700" cy="366713"/>
          </a:xfrm>
          <a:prstGeom prst="rect">
            <a:avLst/>
          </a:prstGeom>
          <a:noFill/>
          <a:ln w="9525">
            <a:noFill/>
            <a:miter lim="800000"/>
            <a:headEnd/>
            <a:tailEnd/>
          </a:ln>
        </p:spPr>
        <p:txBody>
          <a:bodyPr>
            <a:spAutoFit/>
          </a:bodyPr>
          <a:lstStyle/>
          <a:p>
            <a:pPr>
              <a:spcBef>
                <a:spcPct val="50000"/>
              </a:spcBef>
            </a:pPr>
            <a:r>
              <a:rPr lang="en-US" sz="1800">
                <a:latin typeface="Arial" charset="0"/>
              </a:rPr>
              <a:t>PSK</a:t>
            </a:r>
          </a:p>
        </p:txBody>
      </p:sp>
      <p:sp>
        <p:nvSpPr>
          <p:cNvPr id="18446" name="Text Box 16"/>
          <p:cNvSpPr txBox="1">
            <a:spLocks noChangeArrowheads="1"/>
          </p:cNvSpPr>
          <p:nvPr/>
        </p:nvSpPr>
        <p:spPr bwMode="auto">
          <a:xfrm>
            <a:off x="5003800" y="2492375"/>
            <a:ext cx="2881313" cy="581025"/>
          </a:xfrm>
          <a:prstGeom prst="rect">
            <a:avLst/>
          </a:prstGeom>
          <a:noFill/>
          <a:ln w="9525">
            <a:noFill/>
            <a:miter lim="800000"/>
            <a:headEnd/>
            <a:tailEnd/>
          </a:ln>
        </p:spPr>
        <p:txBody>
          <a:bodyPr>
            <a:spAutoFit/>
          </a:bodyPr>
          <a:lstStyle/>
          <a:p>
            <a:pPr>
              <a:spcBef>
                <a:spcPct val="50000"/>
              </a:spcBef>
            </a:pPr>
            <a:r>
              <a:rPr lang="en-US" sz="1600" b="1" dirty="0">
                <a:latin typeface="Arial" charset="0"/>
              </a:rPr>
              <a:t>Limited number of  output phases</a:t>
            </a:r>
          </a:p>
        </p:txBody>
      </p:sp>
      <p:sp>
        <p:nvSpPr>
          <p:cNvPr id="18447" name="AutoShape 17"/>
          <p:cNvSpPr>
            <a:spLocks noChangeArrowheads="1"/>
          </p:cNvSpPr>
          <p:nvPr/>
        </p:nvSpPr>
        <p:spPr bwMode="auto">
          <a:xfrm>
            <a:off x="250825" y="3429000"/>
            <a:ext cx="217488" cy="215900"/>
          </a:xfrm>
          <a:prstGeom prst="star8">
            <a:avLst>
              <a:gd name="adj" fmla="val 38250"/>
            </a:avLst>
          </a:prstGeom>
          <a:solidFill>
            <a:srgbClr val="800000"/>
          </a:solidFill>
          <a:ln w="9525">
            <a:solidFill>
              <a:schemeClr val="tx1"/>
            </a:solidFill>
            <a:miter lim="800000"/>
            <a:headEnd/>
            <a:tailEnd/>
          </a:ln>
        </p:spPr>
        <p:txBody>
          <a:bodyPr wrap="none" anchor="ctr"/>
          <a:lstStyle/>
          <a:p>
            <a:endParaRPr lang="en-US"/>
          </a:p>
        </p:txBody>
      </p:sp>
      <p:sp>
        <p:nvSpPr>
          <p:cNvPr id="18448" name="Text Box 18"/>
          <p:cNvSpPr txBox="1">
            <a:spLocks noChangeArrowheads="1"/>
          </p:cNvSpPr>
          <p:nvPr/>
        </p:nvSpPr>
        <p:spPr bwMode="auto">
          <a:xfrm>
            <a:off x="89693" y="3247681"/>
            <a:ext cx="6011863" cy="1192212"/>
          </a:xfrm>
          <a:prstGeom prst="rect">
            <a:avLst/>
          </a:prstGeom>
          <a:noFill/>
          <a:ln w="9525">
            <a:noFill/>
            <a:miter lim="800000"/>
            <a:headEnd/>
            <a:tailEnd/>
          </a:ln>
        </p:spPr>
        <p:txBody>
          <a:bodyPr>
            <a:spAutoFit/>
          </a:bodyPr>
          <a:lstStyle/>
          <a:p>
            <a:pPr>
              <a:spcBef>
                <a:spcPct val="50000"/>
              </a:spcBef>
            </a:pPr>
            <a:r>
              <a:rPr lang="en-US" sz="1800" dirty="0">
                <a:latin typeface="Arial" charset="0"/>
              </a:rPr>
              <a:t>        Binary PSK  (BPSK)           two phases </a:t>
            </a:r>
          </a:p>
          <a:p>
            <a:pPr>
              <a:spcBef>
                <a:spcPct val="50000"/>
              </a:spcBef>
            </a:pPr>
            <a:r>
              <a:rPr lang="en-US" sz="1800" dirty="0">
                <a:latin typeface="Arial" charset="0"/>
              </a:rPr>
              <a:t>    also called phase reversal keying (PRK) </a:t>
            </a:r>
          </a:p>
          <a:p>
            <a:pPr>
              <a:spcBef>
                <a:spcPct val="50000"/>
              </a:spcBef>
            </a:pPr>
            <a:r>
              <a:rPr lang="en-US" sz="1800" dirty="0">
                <a:latin typeface="Arial" charset="0"/>
              </a:rPr>
              <a:t>                       or, pi phase modulation (     ) ? </a:t>
            </a:r>
          </a:p>
        </p:txBody>
      </p:sp>
      <p:sp>
        <p:nvSpPr>
          <p:cNvPr id="18449" name="Line 19"/>
          <p:cNvSpPr>
            <a:spLocks noChangeShapeType="1"/>
          </p:cNvSpPr>
          <p:nvPr/>
        </p:nvSpPr>
        <p:spPr bwMode="auto">
          <a:xfrm>
            <a:off x="2879725" y="3488654"/>
            <a:ext cx="504825" cy="0"/>
          </a:xfrm>
          <a:prstGeom prst="line">
            <a:avLst/>
          </a:prstGeom>
          <a:noFill/>
          <a:ln w="57150">
            <a:solidFill>
              <a:srgbClr val="800000"/>
            </a:solidFill>
            <a:round/>
            <a:headEnd/>
            <a:tailEnd type="triangle" w="med" len="med"/>
          </a:ln>
        </p:spPr>
        <p:txBody>
          <a:bodyPr/>
          <a:lstStyle/>
          <a:p>
            <a:endParaRPr lang="en-US"/>
          </a:p>
        </p:txBody>
      </p:sp>
      <p:sp>
        <p:nvSpPr>
          <p:cNvPr id="18450" name="Line 20"/>
          <p:cNvSpPr>
            <a:spLocks noChangeShapeType="1"/>
          </p:cNvSpPr>
          <p:nvPr/>
        </p:nvSpPr>
        <p:spPr bwMode="auto">
          <a:xfrm>
            <a:off x="1187450" y="4581525"/>
            <a:ext cx="0" cy="1655763"/>
          </a:xfrm>
          <a:prstGeom prst="line">
            <a:avLst/>
          </a:prstGeom>
          <a:noFill/>
          <a:ln w="9525">
            <a:solidFill>
              <a:schemeClr val="tx1"/>
            </a:solidFill>
            <a:round/>
            <a:headEnd/>
            <a:tailEnd/>
          </a:ln>
        </p:spPr>
        <p:txBody>
          <a:bodyPr/>
          <a:lstStyle/>
          <a:p>
            <a:endParaRPr lang="en-US"/>
          </a:p>
        </p:txBody>
      </p:sp>
      <p:sp>
        <p:nvSpPr>
          <p:cNvPr id="18451" name="Line 22"/>
          <p:cNvSpPr>
            <a:spLocks noChangeShapeType="1"/>
          </p:cNvSpPr>
          <p:nvPr/>
        </p:nvSpPr>
        <p:spPr bwMode="auto">
          <a:xfrm>
            <a:off x="1187450" y="5229225"/>
            <a:ext cx="5761038" cy="0"/>
          </a:xfrm>
          <a:prstGeom prst="line">
            <a:avLst/>
          </a:prstGeom>
          <a:noFill/>
          <a:ln w="9525">
            <a:solidFill>
              <a:schemeClr val="tx1"/>
            </a:solidFill>
            <a:round/>
            <a:headEnd/>
            <a:tailEnd/>
          </a:ln>
        </p:spPr>
        <p:txBody>
          <a:bodyPr/>
          <a:lstStyle/>
          <a:p>
            <a:endParaRPr lang="en-US"/>
          </a:p>
        </p:txBody>
      </p:sp>
      <p:sp>
        <p:nvSpPr>
          <p:cNvPr id="18452" name="Line 23"/>
          <p:cNvSpPr>
            <a:spLocks noChangeShapeType="1"/>
          </p:cNvSpPr>
          <p:nvPr/>
        </p:nvSpPr>
        <p:spPr bwMode="auto">
          <a:xfrm>
            <a:off x="1187450" y="5876925"/>
            <a:ext cx="6048375" cy="0"/>
          </a:xfrm>
          <a:prstGeom prst="line">
            <a:avLst/>
          </a:prstGeom>
          <a:noFill/>
          <a:ln w="9525">
            <a:solidFill>
              <a:schemeClr val="tx1"/>
            </a:solidFill>
            <a:round/>
            <a:headEnd/>
            <a:tailEnd/>
          </a:ln>
        </p:spPr>
        <p:txBody>
          <a:bodyPr/>
          <a:lstStyle/>
          <a:p>
            <a:endParaRPr lang="en-US"/>
          </a:p>
        </p:txBody>
      </p:sp>
      <p:sp>
        <p:nvSpPr>
          <p:cNvPr id="18453" name="Line 24"/>
          <p:cNvSpPr>
            <a:spLocks noChangeShapeType="1"/>
          </p:cNvSpPr>
          <p:nvPr/>
        </p:nvSpPr>
        <p:spPr bwMode="auto">
          <a:xfrm>
            <a:off x="1187450" y="4797425"/>
            <a:ext cx="0" cy="431800"/>
          </a:xfrm>
          <a:prstGeom prst="line">
            <a:avLst/>
          </a:prstGeom>
          <a:noFill/>
          <a:ln w="38100">
            <a:solidFill>
              <a:schemeClr val="tx1"/>
            </a:solidFill>
            <a:round/>
            <a:headEnd/>
            <a:tailEnd/>
          </a:ln>
        </p:spPr>
        <p:txBody>
          <a:bodyPr/>
          <a:lstStyle/>
          <a:p>
            <a:endParaRPr lang="en-US"/>
          </a:p>
        </p:txBody>
      </p:sp>
      <p:sp>
        <p:nvSpPr>
          <p:cNvPr id="18454" name="Line 25"/>
          <p:cNvSpPr>
            <a:spLocks noChangeShapeType="1"/>
          </p:cNvSpPr>
          <p:nvPr/>
        </p:nvSpPr>
        <p:spPr bwMode="auto">
          <a:xfrm>
            <a:off x="1187450" y="4797425"/>
            <a:ext cx="720725" cy="0"/>
          </a:xfrm>
          <a:prstGeom prst="line">
            <a:avLst/>
          </a:prstGeom>
          <a:noFill/>
          <a:ln w="38100">
            <a:solidFill>
              <a:schemeClr val="tx1"/>
            </a:solidFill>
            <a:round/>
            <a:headEnd/>
            <a:tailEnd/>
          </a:ln>
        </p:spPr>
        <p:txBody>
          <a:bodyPr/>
          <a:lstStyle/>
          <a:p>
            <a:endParaRPr lang="en-US"/>
          </a:p>
        </p:txBody>
      </p:sp>
      <p:sp>
        <p:nvSpPr>
          <p:cNvPr id="18455" name="Line 26"/>
          <p:cNvSpPr>
            <a:spLocks noChangeShapeType="1"/>
          </p:cNvSpPr>
          <p:nvPr/>
        </p:nvSpPr>
        <p:spPr bwMode="auto">
          <a:xfrm>
            <a:off x="1908175" y="4797425"/>
            <a:ext cx="0" cy="431800"/>
          </a:xfrm>
          <a:prstGeom prst="line">
            <a:avLst/>
          </a:prstGeom>
          <a:noFill/>
          <a:ln w="38100">
            <a:solidFill>
              <a:schemeClr val="tx1"/>
            </a:solidFill>
            <a:round/>
            <a:headEnd/>
            <a:tailEnd/>
          </a:ln>
        </p:spPr>
        <p:txBody>
          <a:bodyPr/>
          <a:lstStyle/>
          <a:p>
            <a:endParaRPr lang="en-US"/>
          </a:p>
        </p:txBody>
      </p:sp>
      <p:sp>
        <p:nvSpPr>
          <p:cNvPr id="18456" name="Line 27"/>
          <p:cNvSpPr>
            <a:spLocks noChangeShapeType="1"/>
          </p:cNvSpPr>
          <p:nvPr/>
        </p:nvSpPr>
        <p:spPr bwMode="auto">
          <a:xfrm>
            <a:off x="1908175" y="5229225"/>
            <a:ext cx="719138" cy="0"/>
          </a:xfrm>
          <a:prstGeom prst="line">
            <a:avLst/>
          </a:prstGeom>
          <a:noFill/>
          <a:ln w="38100">
            <a:solidFill>
              <a:schemeClr val="tx1"/>
            </a:solidFill>
            <a:round/>
            <a:headEnd/>
            <a:tailEnd/>
          </a:ln>
        </p:spPr>
        <p:txBody>
          <a:bodyPr/>
          <a:lstStyle/>
          <a:p>
            <a:endParaRPr lang="en-US"/>
          </a:p>
        </p:txBody>
      </p:sp>
      <p:sp>
        <p:nvSpPr>
          <p:cNvPr id="18457" name="Line 28"/>
          <p:cNvSpPr>
            <a:spLocks noChangeShapeType="1"/>
          </p:cNvSpPr>
          <p:nvPr/>
        </p:nvSpPr>
        <p:spPr bwMode="auto">
          <a:xfrm flipV="1">
            <a:off x="2627313" y="4797425"/>
            <a:ext cx="0" cy="431800"/>
          </a:xfrm>
          <a:prstGeom prst="line">
            <a:avLst/>
          </a:prstGeom>
          <a:noFill/>
          <a:ln w="38100">
            <a:solidFill>
              <a:schemeClr val="tx1"/>
            </a:solidFill>
            <a:round/>
            <a:headEnd/>
            <a:tailEnd/>
          </a:ln>
        </p:spPr>
        <p:txBody>
          <a:bodyPr/>
          <a:lstStyle/>
          <a:p>
            <a:endParaRPr lang="en-US"/>
          </a:p>
        </p:txBody>
      </p:sp>
      <p:sp>
        <p:nvSpPr>
          <p:cNvPr id="18458" name="Line 29"/>
          <p:cNvSpPr>
            <a:spLocks noChangeShapeType="1"/>
          </p:cNvSpPr>
          <p:nvPr/>
        </p:nvSpPr>
        <p:spPr bwMode="auto">
          <a:xfrm>
            <a:off x="2627313" y="4797425"/>
            <a:ext cx="792162" cy="0"/>
          </a:xfrm>
          <a:prstGeom prst="line">
            <a:avLst/>
          </a:prstGeom>
          <a:noFill/>
          <a:ln w="38100">
            <a:solidFill>
              <a:schemeClr val="tx1"/>
            </a:solidFill>
            <a:round/>
            <a:headEnd/>
            <a:tailEnd/>
          </a:ln>
        </p:spPr>
        <p:txBody>
          <a:bodyPr/>
          <a:lstStyle/>
          <a:p>
            <a:endParaRPr lang="en-US"/>
          </a:p>
        </p:txBody>
      </p:sp>
      <p:sp>
        <p:nvSpPr>
          <p:cNvPr id="18459" name="Line 30"/>
          <p:cNvSpPr>
            <a:spLocks noChangeShapeType="1"/>
          </p:cNvSpPr>
          <p:nvPr/>
        </p:nvSpPr>
        <p:spPr bwMode="auto">
          <a:xfrm>
            <a:off x="3419475" y="4797425"/>
            <a:ext cx="0" cy="431800"/>
          </a:xfrm>
          <a:prstGeom prst="line">
            <a:avLst/>
          </a:prstGeom>
          <a:noFill/>
          <a:ln w="38100">
            <a:solidFill>
              <a:schemeClr val="tx1"/>
            </a:solidFill>
            <a:round/>
            <a:headEnd/>
            <a:tailEnd/>
          </a:ln>
        </p:spPr>
        <p:txBody>
          <a:bodyPr/>
          <a:lstStyle/>
          <a:p>
            <a:endParaRPr lang="en-US"/>
          </a:p>
        </p:txBody>
      </p:sp>
      <p:sp>
        <p:nvSpPr>
          <p:cNvPr id="18460" name="Line 31"/>
          <p:cNvSpPr>
            <a:spLocks noChangeShapeType="1"/>
          </p:cNvSpPr>
          <p:nvPr/>
        </p:nvSpPr>
        <p:spPr bwMode="auto">
          <a:xfrm>
            <a:off x="3419475" y="5229225"/>
            <a:ext cx="720725" cy="0"/>
          </a:xfrm>
          <a:prstGeom prst="line">
            <a:avLst/>
          </a:prstGeom>
          <a:noFill/>
          <a:ln w="38100">
            <a:solidFill>
              <a:schemeClr val="tx1"/>
            </a:solidFill>
            <a:round/>
            <a:headEnd/>
            <a:tailEnd/>
          </a:ln>
        </p:spPr>
        <p:txBody>
          <a:bodyPr/>
          <a:lstStyle/>
          <a:p>
            <a:endParaRPr lang="en-US"/>
          </a:p>
        </p:txBody>
      </p:sp>
      <p:sp>
        <p:nvSpPr>
          <p:cNvPr id="18461" name="Line 32"/>
          <p:cNvSpPr>
            <a:spLocks noChangeShapeType="1"/>
          </p:cNvSpPr>
          <p:nvPr/>
        </p:nvSpPr>
        <p:spPr bwMode="auto">
          <a:xfrm flipV="1">
            <a:off x="4140200" y="4797425"/>
            <a:ext cx="0" cy="431800"/>
          </a:xfrm>
          <a:prstGeom prst="line">
            <a:avLst/>
          </a:prstGeom>
          <a:noFill/>
          <a:ln w="38100">
            <a:solidFill>
              <a:schemeClr val="tx1"/>
            </a:solidFill>
            <a:round/>
            <a:headEnd/>
            <a:tailEnd/>
          </a:ln>
        </p:spPr>
        <p:txBody>
          <a:bodyPr/>
          <a:lstStyle/>
          <a:p>
            <a:endParaRPr lang="en-US"/>
          </a:p>
        </p:txBody>
      </p:sp>
      <p:sp>
        <p:nvSpPr>
          <p:cNvPr id="18462" name="Line 33"/>
          <p:cNvSpPr>
            <a:spLocks noChangeShapeType="1"/>
          </p:cNvSpPr>
          <p:nvPr/>
        </p:nvSpPr>
        <p:spPr bwMode="auto">
          <a:xfrm>
            <a:off x="4140200" y="4797425"/>
            <a:ext cx="719138" cy="0"/>
          </a:xfrm>
          <a:prstGeom prst="line">
            <a:avLst/>
          </a:prstGeom>
          <a:noFill/>
          <a:ln w="38100">
            <a:solidFill>
              <a:schemeClr val="tx1"/>
            </a:solidFill>
            <a:round/>
            <a:headEnd/>
            <a:tailEnd/>
          </a:ln>
        </p:spPr>
        <p:txBody>
          <a:bodyPr/>
          <a:lstStyle/>
          <a:p>
            <a:endParaRPr lang="en-US"/>
          </a:p>
        </p:txBody>
      </p:sp>
      <p:sp>
        <p:nvSpPr>
          <p:cNvPr id="18463" name="Line 34"/>
          <p:cNvSpPr>
            <a:spLocks noChangeShapeType="1"/>
          </p:cNvSpPr>
          <p:nvPr/>
        </p:nvSpPr>
        <p:spPr bwMode="auto">
          <a:xfrm>
            <a:off x="4859338" y="4797425"/>
            <a:ext cx="0" cy="431800"/>
          </a:xfrm>
          <a:prstGeom prst="line">
            <a:avLst/>
          </a:prstGeom>
          <a:noFill/>
          <a:ln w="38100">
            <a:solidFill>
              <a:schemeClr val="tx1"/>
            </a:solidFill>
            <a:round/>
            <a:headEnd/>
            <a:tailEnd/>
          </a:ln>
        </p:spPr>
        <p:txBody>
          <a:bodyPr/>
          <a:lstStyle/>
          <a:p>
            <a:endParaRPr lang="en-US"/>
          </a:p>
        </p:txBody>
      </p:sp>
      <p:sp>
        <p:nvSpPr>
          <p:cNvPr id="18464" name="Line 35"/>
          <p:cNvSpPr>
            <a:spLocks noChangeShapeType="1"/>
          </p:cNvSpPr>
          <p:nvPr/>
        </p:nvSpPr>
        <p:spPr bwMode="auto">
          <a:xfrm>
            <a:off x="4859338" y="5229225"/>
            <a:ext cx="720725" cy="0"/>
          </a:xfrm>
          <a:prstGeom prst="line">
            <a:avLst/>
          </a:prstGeom>
          <a:noFill/>
          <a:ln w="38100">
            <a:solidFill>
              <a:schemeClr val="tx1"/>
            </a:solidFill>
            <a:round/>
            <a:headEnd/>
            <a:tailEnd/>
          </a:ln>
        </p:spPr>
        <p:txBody>
          <a:bodyPr/>
          <a:lstStyle/>
          <a:p>
            <a:endParaRPr lang="en-US"/>
          </a:p>
        </p:txBody>
      </p:sp>
      <p:sp>
        <p:nvSpPr>
          <p:cNvPr id="18465" name="Line 36"/>
          <p:cNvSpPr>
            <a:spLocks noChangeShapeType="1"/>
          </p:cNvSpPr>
          <p:nvPr/>
        </p:nvSpPr>
        <p:spPr bwMode="auto">
          <a:xfrm flipV="1">
            <a:off x="5580063" y="4797425"/>
            <a:ext cx="0" cy="431800"/>
          </a:xfrm>
          <a:prstGeom prst="line">
            <a:avLst/>
          </a:prstGeom>
          <a:noFill/>
          <a:ln w="38100">
            <a:solidFill>
              <a:schemeClr val="tx1"/>
            </a:solidFill>
            <a:round/>
            <a:headEnd/>
            <a:tailEnd/>
          </a:ln>
        </p:spPr>
        <p:txBody>
          <a:bodyPr/>
          <a:lstStyle/>
          <a:p>
            <a:endParaRPr lang="en-US"/>
          </a:p>
        </p:txBody>
      </p:sp>
      <p:sp>
        <p:nvSpPr>
          <p:cNvPr id="18466" name="Line 37"/>
          <p:cNvSpPr>
            <a:spLocks noChangeShapeType="1"/>
          </p:cNvSpPr>
          <p:nvPr/>
        </p:nvSpPr>
        <p:spPr bwMode="auto">
          <a:xfrm>
            <a:off x="5580063" y="4797425"/>
            <a:ext cx="719137" cy="0"/>
          </a:xfrm>
          <a:prstGeom prst="line">
            <a:avLst/>
          </a:prstGeom>
          <a:noFill/>
          <a:ln w="38100">
            <a:solidFill>
              <a:schemeClr val="tx1"/>
            </a:solidFill>
            <a:round/>
            <a:headEnd/>
            <a:tailEnd/>
          </a:ln>
        </p:spPr>
        <p:txBody>
          <a:bodyPr/>
          <a:lstStyle/>
          <a:p>
            <a:endParaRPr lang="en-US"/>
          </a:p>
        </p:txBody>
      </p:sp>
      <p:sp>
        <p:nvSpPr>
          <p:cNvPr id="18467" name="Line 38"/>
          <p:cNvSpPr>
            <a:spLocks noChangeShapeType="1"/>
          </p:cNvSpPr>
          <p:nvPr/>
        </p:nvSpPr>
        <p:spPr bwMode="auto">
          <a:xfrm>
            <a:off x="6300788" y="4797425"/>
            <a:ext cx="0" cy="431800"/>
          </a:xfrm>
          <a:prstGeom prst="line">
            <a:avLst/>
          </a:prstGeom>
          <a:noFill/>
          <a:ln w="38100">
            <a:solidFill>
              <a:schemeClr val="tx1"/>
            </a:solidFill>
            <a:round/>
            <a:headEnd/>
            <a:tailEnd/>
          </a:ln>
        </p:spPr>
        <p:txBody>
          <a:bodyPr/>
          <a:lstStyle/>
          <a:p>
            <a:endParaRPr lang="en-US"/>
          </a:p>
        </p:txBody>
      </p:sp>
      <p:sp>
        <p:nvSpPr>
          <p:cNvPr id="18468" name="Line 39"/>
          <p:cNvSpPr>
            <a:spLocks noChangeShapeType="1"/>
          </p:cNvSpPr>
          <p:nvPr/>
        </p:nvSpPr>
        <p:spPr bwMode="auto">
          <a:xfrm>
            <a:off x="6300788" y="5229225"/>
            <a:ext cx="647700" cy="0"/>
          </a:xfrm>
          <a:prstGeom prst="line">
            <a:avLst/>
          </a:prstGeom>
          <a:noFill/>
          <a:ln w="38100">
            <a:solidFill>
              <a:schemeClr val="tx1"/>
            </a:solidFill>
            <a:round/>
            <a:headEnd/>
            <a:tailEnd/>
          </a:ln>
        </p:spPr>
        <p:txBody>
          <a:bodyPr/>
          <a:lstStyle/>
          <a:p>
            <a:endParaRPr lang="en-US"/>
          </a:p>
        </p:txBody>
      </p:sp>
      <p:sp>
        <p:nvSpPr>
          <p:cNvPr id="18469" name="Text Box 40"/>
          <p:cNvSpPr txBox="1">
            <a:spLocks noChangeArrowheads="1"/>
          </p:cNvSpPr>
          <p:nvPr/>
        </p:nvSpPr>
        <p:spPr bwMode="auto">
          <a:xfrm>
            <a:off x="1331913" y="4868863"/>
            <a:ext cx="287337" cy="366712"/>
          </a:xfrm>
          <a:prstGeom prst="rect">
            <a:avLst/>
          </a:prstGeom>
          <a:noFill/>
          <a:ln w="9525">
            <a:noFill/>
            <a:miter lim="800000"/>
            <a:headEnd/>
            <a:tailEnd/>
          </a:ln>
        </p:spPr>
        <p:txBody>
          <a:bodyPr>
            <a:spAutoFit/>
          </a:bodyPr>
          <a:lstStyle/>
          <a:p>
            <a:pPr>
              <a:spcBef>
                <a:spcPct val="50000"/>
              </a:spcBef>
            </a:pPr>
            <a:r>
              <a:rPr lang="en-US" sz="1800">
                <a:latin typeface="Arial" charset="0"/>
              </a:rPr>
              <a:t>1</a:t>
            </a:r>
          </a:p>
        </p:txBody>
      </p:sp>
      <p:sp>
        <p:nvSpPr>
          <p:cNvPr id="18470" name="Text Box 41"/>
          <p:cNvSpPr txBox="1">
            <a:spLocks noChangeArrowheads="1"/>
          </p:cNvSpPr>
          <p:nvPr/>
        </p:nvSpPr>
        <p:spPr bwMode="auto">
          <a:xfrm>
            <a:off x="2051050" y="4868863"/>
            <a:ext cx="287338" cy="366712"/>
          </a:xfrm>
          <a:prstGeom prst="rect">
            <a:avLst/>
          </a:prstGeom>
          <a:noFill/>
          <a:ln w="9525">
            <a:noFill/>
            <a:miter lim="800000"/>
            <a:headEnd/>
            <a:tailEnd/>
          </a:ln>
        </p:spPr>
        <p:txBody>
          <a:bodyPr>
            <a:spAutoFit/>
          </a:bodyPr>
          <a:lstStyle/>
          <a:p>
            <a:pPr>
              <a:spcBef>
                <a:spcPct val="50000"/>
              </a:spcBef>
            </a:pPr>
            <a:r>
              <a:rPr lang="en-US" sz="1800">
                <a:latin typeface="Arial" charset="0"/>
              </a:rPr>
              <a:t>0</a:t>
            </a:r>
          </a:p>
        </p:txBody>
      </p:sp>
      <p:sp>
        <p:nvSpPr>
          <p:cNvPr id="18471" name="Text Box 42"/>
          <p:cNvSpPr txBox="1">
            <a:spLocks noChangeArrowheads="1"/>
          </p:cNvSpPr>
          <p:nvPr/>
        </p:nvSpPr>
        <p:spPr bwMode="auto">
          <a:xfrm>
            <a:off x="2771775" y="4868863"/>
            <a:ext cx="287338" cy="366712"/>
          </a:xfrm>
          <a:prstGeom prst="rect">
            <a:avLst/>
          </a:prstGeom>
          <a:noFill/>
          <a:ln w="9525">
            <a:noFill/>
            <a:miter lim="800000"/>
            <a:headEnd/>
            <a:tailEnd/>
          </a:ln>
        </p:spPr>
        <p:txBody>
          <a:bodyPr>
            <a:spAutoFit/>
          </a:bodyPr>
          <a:lstStyle/>
          <a:p>
            <a:pPr>
              <a:spcBef>
                <a:spcPct val="50000"/>
              </a:spcBef>
            </a:pPr>
            <a:r>
              <a:rPr lang="en-US" sz="1800">
                <a:latin typeface="Arial" charset="0"/>
              </a:rPr>
              <a:t>1</a:t>
            </a:r>
          </a:p>
        </p:txBody>
      </p:sp>
      <p:sp>
        <p:nvSpPr>
          <p:cNvPr id="18472" name="Text Box 43"/>
          <p:cNvSpPr txBox="1">
            <a:spLocks noChangeArrowheads="1"/>
          </p:cNvSpPr>
          <p:nvPr/>
        </p:nvSpPr>
        <p:spPr bwMode="auto">
          <a:xfrm>
            <a:off x="7019925" y="4941888"/>
            <a:ext cx="863600" cy="366712"/>
          </a:xfrm>
          <a:prstGeom prst="rect">
            <a:avLst/>
          </a:prstGeom>
          <a:noFill/>
          <a:ln w="9525">
            <a:noFill/>
            <a:miter lim="800000"/>
            <a:headEnd/>
            <a:tailEnd/>
          </a:ln>
        </p:spPr>
        <p:txBody>
          <a:bodyPr>
            <a:spAutoFit/>
          </a:bodyPr>
          <a:lstStyle/>
          <a:p>
            <a:pPr>
              <a:spcBef>
                <a:spcPct val="50000"/>
              </a:spcBef>
            </a:pPr>
            <a:r>
              <a:rPr lang="en-US" sz="1800">
                <a:solidFill>
                  <a:srgbClr val="3333CC"/>
                </a:solidFill>
                <a:latin typeface="Arial" charset="0"/>
              </a:rPr>
              <a:t>Time </a:t>
            </a:r>
          </a:p>
        </p:txBody>
      </p:sp>
      <p:sp>
        <p:nvSpPr>
          <p:cNvPr id="18473" name="Text Box 44"/>
          <p:cNvSpPr txBox="1">
            <a:spLocks noChangeArrowheads="1"/>
          </p:cNvSpPr>
          <p:nvPr/>
        </p:nvSpPr>
        <p:spPr bwMode="auto">
          <a:xfrm>
            <a:off x="6948488" y="5805488"/>
            <a:ext cx="863600" cy="366712"/>
          </a:xfrm>
          <a:prstGeom prst="rect">
            <a:avLst/>
          </a:prstGeom>
          <a:noFill/>
          <a:ln w="9525">
            <a:noFill/>
            <a:miter lim="800000"/>
            <a:headEnd/>
            <a:tailEnd/>
          </a:ln>
        </p:spPr>
        <p:txBody>
          <a:bodyPr>
            <a:spAutoFit/>
          </a:bodyPr>
          <a:lstStyle/>
          <a:p>
            <a:pPr>
              <a:spcBef>
                <a:spcPct val="50000"/>
              </a:spcBef>
            </a:pPr>
            <a:r>
              <a:rPr lang="en-US" sz="1800">
                <a:solidFill>
                  <a:srgbClr val="3333CC"/>
                </a:solidFill>
                <a:latin typeface="Arial" charset="0"/>
              </a:rPr>
              <a:t>Time </a:t>
            </a:r>
          </a:p>
        </p:txBody>
      </p:sp>
      <p:sp>
        <p:nvSpPr>
          <p:cNvPr id="18474" name="Line 45"/>
          <p:cNvSpPr>
            <a:spLocks noChangeShapeType="1"/>
          </p:cNvSpPr>
          <p:nvPr/>
        </p:nvSpPr>
        <p:spPr bwMode="auto">
          <a:xfrm>
            <a:off x="1908175" y="5157788"/>
            <a:ext cx="0" cy="1150937"/>
          </a:xfrm>
          <a:prstGeom prst="line">
            <a:avLst/>
          </a:prstGeom>
          <a:noFill/>
          <a:ln w="9525">
            <a:solidFill>
              <a:schemeClr val="tx1"/>
            </a:solidFill>
            <a:round/>
            <a:headEnd/>
            <a:tailEnd/>
          </a:ln>
        </p:spPr>
        <p:txBody>
          <a:bodyPr/>
          <a:lstStyle/>
          <a:p>
            <a:endParaRPr lang="en-US"/>
          </a:p>
        </p:txBody>
      </p:sp>
      <p:sp>
        <p:nvSpPr>
          <p:cNvPr id="18475" name="Line 46"/>
          <p:cNvSpPr>
            <a:spLocks noChangeShapeType="1"/>
          </p:cNvSpPr>
          <p:nvPr/>
        </p:nvSpPr>
        <p:spPr bwMode="auto">
          <a:xfrm>
            <a:off x="2627313" y="5157788"/>
            <a:ext cx="0" cy="1223962"/>
          </a:xfrm>
          <a:prstGeom prst="line">
            <a:avLst/>
          </a:prstGeom>
          <a:noFill/>
          <a:ln w="9525">
            <a:solidFill>
              <a:schemeClr val="tx1"/>
            </a:solidFill>
            <a:round/>
            <a:headEnd/>
            <a:tailEnd/>
          </a:ln>
        </p:spPr>
        <p:txBody>
          <a:bodyPr/>
          <a:lstStyle/>
          <a:p>
            <a:endParaRPr lang="en-US"/>
          </a:p>
        </p:txBody>
      </p:sp>
      <p:sp>
        <p:nvSpPr>
          <p:cNvPr id="18476" name="Line 47"/>
          <p:cNvSpPr>
            <a:spLocks noChangeShapeType="1"/>
          </p:cNvSpPr>
          <p:nvPr/>
        </p:nvSpPr>
        <p:spPr bwMode="auto">
          <a:xfrm>
            <a:off x="3419475" y="5229225"/>
            <a:ext cx="0" cy="1152525"/>
          </a:xfrm>
          <a:prstGeom prst="line">
            <a:avLst/>
          </a:prstGeom>
          <a:noFill/>
          <a:ln w="9525">
            <a:solidFill>
              <a:schemeClr val="tx1"/>
            </a:solidFill>
            <a:round/>
            <a:headEnd/>
            <a:tailEnd/>
          </a:ln>
        </p:spPr>
        <p:txBody>
          <a:bodyPr/>
          <a:lstStyle/>
          <a:p>
            <a:endParaRPr lang="en-US"/>
          </a:p>
        </p:txBody>
      </p:sp>
      <p:sp>
        <p:nvSpPr>
          <p:cNvPr id="18477" name="Line 48"/>
          <p:cNvSpPr>
            <a:spLocks noChangeShapeType="1"/>
          </p:cNvSpPr>
          <p:nvPr/>
        </p:nvSpPr>
        <p:spPr bwMode="auto">
          <a:xfrm>
            <a:off x="4140200" y="5157788"/>
            <a:ext cx="0" cy="1223962"/>
          </a:xfrm>
          <a:prstGeom prst="line">
            <a:avLst/>
          </a:prstGeom>
          <a:noFill/>
          <a:ln w="9525">
            <a:solidFill>
              <a:schemeClr val="tx1"/>
            </a:solidFill>
            <a:round/>
            <a:headEnd/>
            <a:tailEnd/>
          </a:ln>
        </p:spPr>
        <p:txBody>
          <a:bodyPr/>
          <a:lstStyle/>
          <a:p>
            <a:endParaRPr lang="en-US"/>
          </a:p>
        </p:txBody>
      </p:sp>
      <p:sp>
        <p:nvSpPr>
          <p:cNvPr id="18478" name="Line 49"/>
          <p:cNvSpPr>
            <a:spLocks noChangeShapeType="1"/>
          </p:cNvSpPr>
          <p:nvPr/>
        </p:nvSpPr>
        <p:spPr bwMode="auto">
          <a:xfrm>
            <a:off x="4859338" y="5157788"/>
            <a:ext cx="0" cy="1223962"/>
          </a:xfrm>
          <a:prstGeom prst="line">
            <a:avLst/>
          </a:prstGeom>
          <a:noFill/>
          <a:ln w="9525">
            <a:solidFill>
              <a:schemeClr val="tx1"/>
            </a:solidFill>
            <a:round/>
            <a:headEnd/>
            <a:tailEnd/>
          </a:ln>
        </p:spPr>
        <p:txBody>
          <a:bodyPr/>
          <a:lstStyle/>
          <a:p>
            <a:endParaRPr lang="en-US"/>
          </a:p>
        </p:txBody>
      </p:sp>
      <p:sp>
        <p:nvSpPr>
          <p:cNvPr id="18479" name="Line 50"/>
          <p:cNvSpPr>
            <a:spLocks noChangeShapeType="1"/>
          </p:cNvSpPr>
          <p:nvPr/>
        </p:nvSpPr>
        <p:spPr bwMode="auto">
          <a:xfrm>
            <a:off x="5580063" y="5229225"/>
            <a:ext cx="0" cy="1223963"/>
          </a:xfrm>
          <a:prstGeom prst="line">
            <a:avLst/>
          </a:prstGeom>
          <a:noFill/>
          <a:ln w="9525">
            <a:solidFill>
              <a:schemeClr val="tx1"/>
            </a:solidFill>
            <a:round/>
            <a:headEnd/>
            <a:tailEnd/>
          </a:ln>
        </p:spPr>
        <p:txBody>
          <a:bodyPr/>
          <a:lstStyle/>
          <a:p>
            <a:endParaRPr lang="en-US"/>
          </a:p>
        </p:txBody>
      </p:sp>
      <p:sp>
        <p:nvSpPr>
          <p:cNvPr id="18480" name="Line 51"/>
          <p:cNvSpPr>
            <a:spLocks noChangeShapeType="1"/>
          </p:cNvSpPr>
          <p:nvPr/>
        </p:nvSpPr>
        <p:spPr bwMode="auto">
          <a:xfrm>
            <a:off x="6300788" y="5157788"/>
            <a:ext cx="0" cy="1223962"/>
          </a:xfrm>
          <a:prstGeom prst="line">
            <a:avLst/>
          </a:prstGeom>
          <a:noFill/>
          <a:ln w="9525">
            <a:solidFill>
              <a:schemeClr val="tx1"/>
            </a:solidFill>
            <a:round/>
            <a:headEnd/>
            <a:tailEnd/>
          </a:ln>
        </p:spPr>
        <p:txBody>
          <a:bodyPr/>
          <a:lstStyle/>
          <a:p>
            <a:endParaRPr lang="en-US"/>
          </a:p>
        </p:txBody>
      </p:sp>
      <p:sp>
        <p:nvSpPr>
          <p:cNvPr id="18481" name="Line 52"/>
          <p:cNvSpPr>
            <a:spLocks noChangeShapeType="1"/>
          </p:cNvSpPr>
          <p:nvPr/>
        </p:nvSpPr>
        <p:spPr bwMode="auto">
          <a:xfrm>
            <a:off x="6948488" y="5157788"/>
            <a:ext cx="0" cy="1223962"/>
          </a:xfrm>
          <a:prstGeom prst="line">
            <a:avLst/>
          </a:prstGeom>
          <a:noFill/>
          <a:ln w="9525">
            <a:solidFill>
              <a:schemeClr val="tx1"/>
            </a:solidFill>
            <a:round/>
            <a:headEnd/>
            <a:tailEnd/>
          </a:ln>
        </p:spPr>
        <p:txBody>
          <a:bodyPr/>
          <a:lstStyle/>
          <a:p>
            <a:endParaRPr lang="en-US"/>
          </a:p>
        </p:txBody>
      </p:sp>
      <p:sp>
        <p:nvSpPr>
          <p:cNvPr id="18482" name="Freeform 53"/>
          <p:cNvSpPr>
            <a:spLocks/>
          </p:cNvSpPr>
          <p:nvPr/>
        </p:nvSpPr>
        <p:spPr bwMode="auto">
          <a:xfrm>
            <a:off x="1187450" y="5589588"/>
            <a:ext cx="720725" cy="503237"/>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18483" name="Freeform 54"/>
          <p:cNvSpPr>
            <a:spLocks/>
          </p:cNvSpPr>
          <p:nvPr/>
        </p:nvSpPr>
        <p:spPr bwMode="auto">
          <a:xfrm>
            <a:off x="2627313" y="5589588"/>
            <a:ext cx="792162" cy="503237"/>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18484" name="Freeform 55"/>
          <p:cNvSpPr>
            <a:spLocks/>
          </p:cNvSpPr>
          <p:nvPr/>
        </p:nvSpPr>
        <p:spPr bwMode="auto">
          <a:xfrm>
            <a:off x="4140200" y="5589588"/>
            <a:ext cx="720725" cy="503237"/>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18485" name="Freeform 56"/>
          <p:cNvSpPr>
            <a:spLocks/>
          </p:cNvSpPr>
          <p:nvPr/>
        </p:nvSpPr>
        <p:spPr bwMode="auto">
          <a:xfrm>
            <a:off x="5580063" y="5589588"/>
            <a:ext cx="720725" cy="503237"/>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18486" name="Freeform 57"/>
          <p:cNvSpPr>
            <a:spLocks/>
          </p:cNvSpPr>
          <p:nvPr/>
        </p:nvSpPr>
        <p:spPr bwMode="auto">
          <a:xfrm>
            <a:off x="1908175" y="5589588"/>
            <a:ext cx="719138" cy="503237"/>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18487" name="Freeform 58"/>
          <p:cNvSpPr>
            <a:spLocks/>
          </p:cNvSpPr>
          <p:nvPr/>
        </p:nvSpPr>
        <p:spPr bwMode="auto">
          <a:xfrm>
            <a:off x="3419475" y="5589588"/>
            <a:ext cx="719138" cy="503237"/>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18488" name="Freeform 59"/>
          <p:cNvSpPr>
            <a:spLocks/>
          </p:cNvSpPr>
          <p:nvPr/>
        </p:nvSpPr>
        <p:spPr bwMode="auto">
          <a:xfrm>
            <a:off x="4859338" y="5589588"/>
            <a:ext cx="719137" cy="503237"/>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18489" name="Freeform 60"/>
          <p:cNvSpPr>
            <a:spLocks/>
          </p:cNvSpPr>
          <p:nvPr/>
        </p:nvSpPr>
        <p:spPr bwMode="auto">
          <a:xfrm>
            <a:off x="6300788" y="5589588"/>
            <a:ext cx="647700" cy="503237"/>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18490" name="Line 61"/>
          <p:cNvSpPr>
            <a:spLocks noChangeShapeType="1"/>
          </p:cNvSpPr>
          <p:nvPr/>
        </p:nvSpPr>
        <p:spPr bwMode="auto">
          <a:xfrm flipH="1">
            <a:off x="1187450" y="4652963"/>
            <a:ext cx="215900" cy="0"/>
          </a:xfrm>
          <a:prstGeom prst="line">
            <a:avLst/>
          </a:prstGeom>
          <a:noFill/>
          <a:ln w="9525">
            <a:solidFill>
              <a:schemeClr val="tx1"/>
            </a:solidFill>
            <a:round/>
            <a:headEnd/>
            <a:tailEnd type="triangle" w="med" len="med"/>
          </a:ln>
        </p:spPr>
        <p:txBody>
          <a:bodyPr/>
          <a:lstStyle/>
          <a:p>
            <a:endParaRPr lang="en-US"/>
          </a:p>
        </p:txBody>
      </p:sp>
      <p:sp>
        <p:nvSpPr>
          <p:cNvPr id="18491" name="Line 62"/>
          <p:cNvSpPr>
            <a:spLocks noChangeShapeType="1"/>
          </p:cNvSpPr>
          <p:nvPr/>
        </p:nvSpPr>
        <p:spPr bwMode="auto">
          <a:xfrm>
            <a:off x="1692275" y="4652963"/>
            <a:ext cx="215900" cy="0"/>
          </a:xfrm>
          <a:prstGeom prst="line">
            <a:avLst/>
          </a:prstGeom>
          <a:noFill/>
          <a:ln w="9525">
            <a:solidFill>
              <a:schemeClr val="tx1"/>
            </a:solidFill>
            <a:round/>
            <a:headEnd/>
            <a:tailEnd type="triangle" w="med" len="med"/>
          </a:ln>
        </p:spPr>
        <p:txBody>
          <a:bodyPr/>
          <a:lstStyle/>
          <a:p>
            <a:endParaRPr lang="en-US"/>
          </a:p>
        </p:txBody>
      </p:sp>
      <p:sp>
        <p:nvSpPr>
          <p:cNvPr id="18492" name="Line 63"/>
          <p:cNvSpPr>
            <a:spLocks noChangeShapeType="1"/>
          </p:cNvSpPr>
          <p:nvPr/>
        </p:nvSpPr>
        <p:spPr bwMode="auto">
          <a:xfrm>
            <a:off x="1908175" y="4581525"/>
            <a:ext cx="0" cy="142875"/>
          </a:xfrm>
          <a:prstGeom prst="line">
            <a:avLst/>
          </a:prstGeom>
          <a:noFill/>
          <a:ln w="9525">
            <a:solidFill>
              <a:schemeClr val="tx1"/>
            </a:solidFill>
            <a:round/>
            <a:headEnd/>
            <a:tailEnd/>
          </a:ln>
        </p:spPr>
        <p:txBody>
          <a:bodyPr/>
          <a:lstStyle/>
          <a:p>
            <a:endParaRPr lang="en-US"/>
          </a:p>
        </p:txBody>
      </p:sp>
      <p:sp>
        <p:nvSpPr>
          <p:cNvPr id="18493" name="Text Box 64"/>
          <p:cNvSpPr txBox="1">
            <a:spLocks noChangeArrowheads="1"/>
          </p:cNvSpPr>
          <p:nvPr/>
        </p:nvSpPr>
        <p:spPr bwMode="auto">
          <a:xfrm>
            <a:off x="1331913" y="4437063"/>
            <a:ext cx="431800" cy="366712"/>
          </a:xfrm>
          <a:prstGeom prst="rect">
            <a:avLst/>
          </a:prstGeom>
          <a:noFill/>
          <a:ln w="9525">
            <a:noFill/>
            <a:miter lim="800000"/>
            <a:headEnd/>
            <a:tailEnd/>
          </a:ln>
        </p:spPr>
        <p:txBody>
          <a:bodyPr>
            <a:spAutoFit/>
          </a:bodyPr>
          <a:lstStyle/>
          <a:p>
            <a:pPr>
              <a:spcBef>
                <a:spcPct val="50000"/>
              </a:spcBef>
            </a:pPr>
            <a:r>
              <a:rPr lang="en-US" sz="1800">
                <a:latin typeface="Arial" charset="0"/>
              </a:rPr>
              <a:t> </a:t>
            </a:r>
            <a:r>
              <a:rPr lang="en-US" sz="1800" b="1">
                <a:latin typeface="Arial" charset="0"/>
              </a:rPr>
              <a:t>t</a:t>
            </a:r>
            <a:r>
              <a:rPr lang="en-US" sz="1200" b="1">
                <a:latin typeface="Arial" charset="0"/>
              </a:rPr>
              <a:t>b</a:t>
            </a:r>
          </a:p>
        </p:txBody>
      </p:sp>
      <p:sp>
        <p:nvSpPr>
          <p:cNvPr id="18494" name="Text Box 65"/>
          <p:cNvSpPr txBox="1">
            <a:spLocks noChangeArrowheads="1"/>
          </p:cNvSpPr>
          <p:nvPr/>
        </p:nvSpPr>
        <p:spPr bwMode="auto">
          <a:xfrm>
            <a:off x="179388" y="4652963"/>
            <a:ext cx="1042987" cy="641350"/>
          </a:xfrm>
          <a:prstGeom prst="rect">
            <a:avLst/>
          </a:prstGeom>
          <a:noFill/>
          <a:ln w="9525">
            <a:noFill/>
            <a:miter lim="800000"/>
            <a:headEnd/>
            <a:tailEnd/>
          </a:ln>
        </p:spPr>
        <p:txBody>
          <a:bodyPr>
            <a:spAutoFit/>
          </a:bodyPr>
          <a:lstStyle/>
          <a:p>
            <a:pPr>
              <a:spcBef>
                <a:spcPct val="50000"/>
              </a:spcBef>
            </a:pPr>
            <a:r>
              <a:rPr lang="en-US" sz="1800">
                <a:latin typeface="Arial" charset="0"/>
              </a:rPr>
              <a:t>Binary input </a:t>
            </a:r>
          </a:p>
        </p:txBody>
      </p:sp>
      <p:sp>
        <p:nvSpPr>
          <p:cNvPr id="18495" name="Text Box 66"/>
          <p:cNvSpPr txBox="1">
            <a:spLocks noChangeArrowheads="1"/>
          </p:cNvSpPr>
          <p:nvPr/>
        </p:nvSpPr>
        <p:spPr bwMode="auto">
          <a:xfrm>
            <a:off x="0" y="5373688"/>
            <a:ext cx="1116013" cy="779462"/>
          </a:xfrm>
          <a:prstGeom prst="rect">
            <a:avLst/>
          </a:prstGeom>
          <a:noFill/>
          <a:ln w="9525">
            <a:noFill/>
            <a:miter lim="800000"/>
            <a:headEnd/>
            <a:tailEnd/>
          </a:ln>
        </p:spPr>
        <p:txBody>
          <a:bodyPr>
            <a:spAutoFit/>
          </a:bodyPr>
          <a:lstStyle/>
          <a:p>
            <a:pPr>
              <a:spcBef>
                <a:spcPct val="50000"/>
              </a:spcBef>
            </a:pPr>
            <a:r>
              <a:rPr lang="en-US" sz="1800">
                <a:latin typeface="Arial" charset="0"/>
              </a:rPr>
              <a:t>BPSK</a:t>
            </a:r>
          </a:p>
          <a:p>
            <a:pPr>
              <a:spcBef>
                <a:spcPct val="50000"/>
              </a:spcBef>
            </a:pPr>
            <a:r>
              <a:rPr lang="en-US" sz="1800">
                <a:latin typeface="Arial" charset="0"/>
              </a:rPr>
              <a:t>Output </a:t>
            </a:r>
          </a:p>
        </p:txBody>
      </p:sp>
      <p:sp>
        <p:nvSpPr>
          <p:cNvPr id="18496" name="Text Box 67"/>
          <p:cNvSpPr txBox="1">
            <a:spLocks noChangeArrowheads="1"/>
          </p:cNvSpPr>
          <p:nvPr/>
        </p:nvSpPr>
        <p:spPr bwMode="auto">
          <a:xfrm>
            <a:off x="0" y="6165850"/>
            <a:ext cx="5976938" cy="779463"/>
          </a:xfrm>
          <a:prstGeom prst="rect">
            <a:avLst/>
          </a:prstGeom>
          <a:noFill/>
          <a:ln w="9525">
            <a:noFill/>
            <a:miter lim="800000"/>
            <a:headEnd/>
            <a:tailEnd/>
          </a:ln>
        </p:spPr>
        <p:txBody>
          <a:bodyPr>
            <a:spAutoFit/>
          </a:bodyPr>
          <a:lstStyle/>
          <a:p>
            <a:pPr>
              <a:spcBef>
                <a:spcPct val="50000"/>
              </a:spcBef>
            </a:pPr>
            <a:r>
              <a:rPr lang="en-US" sz="1800" dirty="0">
                <a:latin typeface="Arial" charset="0"/>
              </a:rPr>
              <a:t>Degree      0           180      0         180 </a:t>
            </a:r>
          </a:p>
          <a:p>
            <a:pPr>
              <a:spcBef>
                <a:spcPct val="50000"/>
              </a:spcBef>
            </a:pPr>
            <a:r>
              <a:rPr lang="en-US" sz="1800" dirty="0">
                <a:latin typeface="Arial" charset="0"/>
              </a:rPr>
              <a:t>Radian        0           pi        0           pi</a:t>
            </a:r>
          </a:p>
        </p:txBody>
      </p:sp>
      <p:sp>
        <p:nvSpPr>
          <p:cNvPr id="18497" name="Line 68"/>
          <p:cNvSpPr>
            <a:spLocks noChangeShapeType="1"/>
          </p:cNvSpPr>
          <p:nvPr/>
        </p:nvSpPr>
        <p:spPr bwMode="auto">
          <a:xfrm>
            <a:off x="0" y="6165850"/>
            <a:ext cx="1187450" cy="0"/>
          </a:xfrm>
          <a:prstGeom prst="line">
            <a:avLst/>
          </a:prstGeom>
          <a:noFill/>
          <a:ln w="38100">
            <a:solidFill>
              <a:schemeClr val="tx1"/>
            </a:solidFill>
            <a:round/>
            <a:headEnd/>
            <a:tailEnd/>
          </a:ln>
        </p:spPr>
        <p:txBody>
          <a:bodyPr/>
          <a:lstStyle/>
          <a:p>
            <a:endParaRPr lang="en-US"/>
          </a:p>
        </p:txBody>
      </p:sp>
      <p:sp>
        <p:nvSpPr>
          <p:cNvPr id="18498" name="Line 69"/>
          <p:cNvSpPr>
            <a:spLocks noChangeShapeType="1"/>
          </p:cNvSpPr>
          <p:nvPr/>
        </p:nvSpPr>
        <p:spPr bwMode="auto">
          <a:xfrm>
            <a:off x="0" y="5229225"/>
            <a:ext cx="1187450" cy="0"/>
          </a:xfrm>
          <a:prstGeom prst="line">
            <a:avLst/>
          </a:prstGeom>
          <a:noFill/>
          <a:ln w="38100">
            <a:solidFill>
              <a:schemeClr val="tx1"/>
            </a:solidFill>
            <a:round/>
            <a:headEnd/>
            <a:tailEnd/>
          </a:ln>
        </p:spPr>
        <p:txBody>
          <a:bodyPr/>
          <a:lstStyle/>
          <a:p>
            <a:endParaRPr lang="en-US"/>
          </a:p>
        </p:txBody>
      </p:sp>
      <p:sp>
        <p:nvSpPr>
          <p:cNvPr id="18499" name="Text Box 70"/>
          <p:cNvSpPr txBox="1">
            <a:spLocks noChangeArrowheads="1"/>
          </p:cNvSpPr>
          <p:nvPr/>
        </p:nvSpPr>
        <p:spPr bwMode="auto">
          <a:xfrm>
            <a:off x="1116013" y="5300663"/>
            <a:ext cx="792162" cy="274637"/>
          </a:xfrm>
          <a:prstGeom prst="rect">
            <a:avLst/>
          </a:prstGeom>
          <a:noFill/>
          <a:ln w="9525">
            <a:noFill/>
            <a:miter lim="800000"/>
            <a:headEnd/>
            <a:tailEnd/>
          </a:ln>
        </p:spPr>
        <p:txBody>
          <a:bodyPr>
            <a:spAutoFit/>
          </a:bodyPr>
          <a:lstStyle/>
          <a:p>
            <a:pPr>
              <a:spcBef>
                <a:spcPct val="50000"/>
              </a:spcBef>
            </a:pPr>
            <a:r>
              <a:rPr lang="en-US" sz="1200" b="1">
                <a:solidFill>
                  <a:srgbClr val="3333CC"/>
                </a:solidFill>
                <a:latin typeface="Arial" charset="0"/>
              </a:rPr>
              <a:t>Sin wc t</a:t>
            </a:r>
          </a:p>
        </p:txBody>
      </p:sp>
      <p:sp>
        <p:nvSpPr>
          <p:cNvPr id="18500" name="Text Box 71"/>
          <p:cNvSpPr txBox="1">
            <a:spLocks noChangeArrowheads="1"/>
          </p:cNvSpPr>
          <p:nvPr/>
        </p:nvSpPr>
        <p:spPr bwMode="auto">
          <a:xfrm>
            <a:off x="1908175" y="5300663"/>
            <a:ext cx="935036" cy="276999"/>
          </a:xfrm>
          <a:prstGeom prst="rect">
            <a:avLst/>
          </a:prstGeom>
          <a:noFill/>
          <a:ln w="9525">
            <a:noFill/>
            <a:miter lim="800000"/>
            <a:headEnd/>
            <a:tailEnd/>
          </a:ln>
        </p:spPr>
        <p:txBody>
          <a:bodyPr wrap="square">
            <a:spAutoFit/>
          </a:bodyPr>
          <a:lstStyle/>
          <a:p>
            <a:pPr>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18501" name="Text Box 72"/>
          <p:cNvSpPr txBox="1">
            <a:spLocks noChangeArrowheads="1"/>
          </p:cNvSpPr>
          <p:nvPr/>
        </p:nvSpPr>
        <p:spPr bwMode="auto">
          <a:xfrm>
            <a:off x="2627313" y="5300663"/>
            <a:ext cx="792162" cy="274637"/>
          </a:xfrm>
          <a:prstGeom prst="rect">
            <a:avLst/>
          </a:prstGeom>
          <a:noFill/>
          <a:ln w="9525">
            <a:noFill/>
            <a:miter lim="800000"/>
            <a:headEnd/>
            <a:tailEnd/>
          </a:ln>
        </p:spPr>
        <p:txBody>
          <a:bodyPr>
            <a:spAutoFit/>
          </a:bodyPr>
          <a:lstStyle/>
          <a:p>
            <a:pPr>
              <a:spcBef>
                <a:spcPct val="50000"/>
              </a:spcBef>
            </a:pPr>
            <a:r>
              <a:rPr lang="en-US" sz="1200" b="1">
                <a:solidFill>
                  <a:srgbClr val="3333CC"/>
                </a:solidFill>
                <a:latin typeface="Arial" charset="0"/>
              </a:rPr>
              <a:t>Sin wc t</a:t>
            </a:r>
          </a:p>
        </p:txBody>
      </p:sp>
      <p:sp>
        <p:nvSpPr>
          <p:cNvPr id="18502" name="Text Box 73"/>
          <p:cNvSpPr txBox="1">
            <a:spLocks noChangeArrowheads="1"/>
          </p:cNvSpPr>
          <p:nvPr/>
        </p:nvSpPr>
        <p:spPr bwMode="auto">
          <a:xfrm>
            <a:off x="3348037" y="5300663"/>
            <a:ext cx="862007" cy="276999"/>
          </a:xfrm>
          <a:prstGeom prst="rect">
            <a:avLst/>
          </a:prstGeom>
          <a:noFill/>
          <a:ln w="9525">
            <a:noFill/>
            <a:miter lim="800000"/>
            <a:headEnd/>
            <a:tailEnd/>
          </a:ln>
        </p:spPr>
        <p:txBody>
          <a:bodyPr wrap="square">
            <a:spAutoFit/>
          </a:bodyPr>
          <a:lstStyle/>
          <a:p>
            <a:pPr>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73" name="Slide Number Placeholder 72"/>
          <p:cNvSpPr>
            <a:spLocks noGrp="1"/>
          </p:cNvSpPr>
          <p:nvPr>
            <p:ph type="sldNum" sz="quarter" idx="12"/>
          </p:nvPr>
        </p:nvSpPr>
        <p:spPr>
          <a:xfrm>
            <a:off x="7740352" y="6237312"/>
            <a:ext cx="864096" cy="332234"/>
          </a:xfrm>
        </p:spPr>
        <p:txBody>
          <a:bodyPr/>
          <a:lstStyle/>
          <a:p>
            <a:pPr>
              <a:defRPr/>
            </a:pPr>
            <a:fld id="{E22147B4-5650-48B5-AA63-F947EE30C8C8}" type="slidenum">
              <a:rPr lang="ar-SA"/>
              <a:pPr>
                <a:defRPr/>
              </a:pPr>
              <a:t>47</a:t>
            </a:fld>
            <a:endParaRPr lang="en-US"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2627313" y="260350"/>
            <a:ext cx="4105275" cy="646331"/>
          </a:xfrm>
          <a:prstGeom prst="rect">
            <a:avLst/>
          </a:prstGeom>
          <a:noFill/>
          <a:ln w="38100">
            <a:solidFill>
              <a:schemeClr val="tx1"/>
            </a:solidFill>
            <a:miter lim="800000"/>
            <a:headEnd/>
            <a:tailEnd/>
          </a:ln>
        </p:spPr>
        <p:txBody>
          <a:bodyPr>
            <a:spAutoFit/>
          </a:bodyPr>
          <a:lstStyle/>
          <a:p>
            <a:pPr algn="ctr" rtl="0">
              <a:spcBef>
                <a:spcPct val="50000"/>
              </a:spcBef>
            </a:pPr>
            <a:r>
              <a:rPr lang="en-US" sz="3600" b="1" dirty="0">
                <a:solidFill>
                  <a:srgbClr val="008000"/>
                </a:solidFill>
                <a:latin typeface="Bradley Hand ITC" pitchFamily="66" charset="0"/>
              </a:rPr>
              <a:t>BPSK Transmitter </a:t>
            </a:r>
          </a:p>
        </p:txBody>
      </p:sp>
      <p:sp>
        <p:nvSpPr>
          <p:cNvPr id="19475" name="Line 21"/>
          <p:cNvSpPr>
            <a:spLocks noChangeShapeType="1"/>
          </p:cNvSpPr>
          <p:nvPr/>
        </p:nvSpPr>
        <p:spPr bwMode="auto">
          <a:xfrm flipH="1" flipV="1">
            <a:off x="5364163" y="2133600"/>
            <a:ext cx="287337" cy="3167063"/>
          </a:xfrm>
          <a:prstGeom prst="line">
            <a:avLst/>
          </a:prstGeom>
          <a:noFill/>
          <a:ln w="28575">
            <a:solidFill>
              <a:schemeClr val="tx1"/>
            </a:solidFill>
            <a:round/>
            <a:headEnd/>
            <a:tailEnd type="triangle" w="med" len="med"/>
          </a:ln>
        </p:spPr>
        <p:txBody>
          <a:bodyPr/>
          <a:lstStyle/>
          <a:p>
            <a:endParaRPr lang="en-US"/>
          </a:p>
        </p:txBody>
      </p:sp>
      <p:sp>
        <p:nvSpPr>
          <p:cNvPr id="19476" name="Text Box 22"/>
          <p:cNvSpPr txBox="1">
            <a:spLocks noChangeArrowheads="1"/>
          </p:cNvSpPr>
          <p:nvPr/>
        </p:nvSpPr>
        <p:spPr bwMode="auto">
          <a:xfrm>
            <a:off x="4787900" y="5229225"/>
            <a:ext cx="2376388" cy="646331"/>
          </a:xfrm>
          <a:prstGeom prst="rect">
            <a:avLst/>
          </a:prstGeom>
          <a:noFill/>
          <a:ln w="9525">
            <a:noFill/>
            <a:miter lim="800000"/>
            <a:headEnd/>
            <a:tailEnd/>
          </a:ln>
        </p:spPr>
        <p:txBody>
          <a:bodyPr wrap="square">
            <a:spAutoFit/>
          </a:bodyPr>
          <a:lstStyle/>
          <a:p>
            <a:pPr rtl="0">
              <a:spcBef>
                <a:spcPct val="50000"/>
              </a:spcBef>
            </a:pPr>
            <a:r>
              <a:rPr lang="en-US" sz="1800" dirty="0"/>
              <a:t>OUT PUT IS THE PRODUCT X.Y </a:t>
            </a:r>
          </a:p>
        </p:txBody>
      </p:sp>
      <p:grpSp>
        <p:nvGrpSpPr>
          <p:cNvPr id="30" name="Group 29"/>
          <p:cNvGrpSpPr/>
          <p:nvPr/>
        </p:nvGrpSpPr>
        <p:grpSpPr>
          <a:xfrm>
            <a:off x="323528" y="1556792"/>
            <a:ext cx="8641085" cy="3096171"/>
            <a:chOff x="323528" y="1556792"/>
            <a:chExt cx="8641085" cy="3096171"/>
          </a:xfrm>
        </p:grpSpPr>
        <p:sp>
          <p:nvSpPr>
            <p:cNvPr id="19477" name="Text Box 23"/>
            <p:cNvSpPr txBox="1">
              <a:spLocks noChangeArrowheads="1"/>
            </p:cNvSpPr>
            <p:nvPr/>
          </p:nvSpPr>
          <p:spPr bwMode="auto">
            <a:xfrm>
              <a:off x="323528" y="2132856"/>
              <a:ext cx="792163" cy="779462"/>
            </a:xfrm>
            <a:prstGeom prst="rect">
              <a:avLst/>
            </a:prstGeom>
            <a:noFill/>
            <a:ln w="9525">
              <a:noFill/>
              <a:miter lim="800000"/>
              <a:headEnd/>
              <a:tailEnd/>
            </a:ln>
          </p:spPr>
          <p:txBody>
            <a:bodyPr wrap="square">
              <a:spAutoFit/>
            </a:bodyPr>
            <a:lstStyle/>
            <a:p>
              <a:pPr>
                <a:spcBef>
                  <a:spcPct val="50000"/>
                </a:spcBef>
              </a:pPr>
              <a:r>
                <a:rPr lang="en-US" sz="1800" dirty="0"/>
                <a:t>+1V</a:t>
              </a:r>
            </a:p>
            <a:p>
              <a:pPr>
                <a:spcBef>
                  <a:spcPct val="50000"/>
                </a:spcBef>
              </a:pPr>
              <a:r>
                <a:rPr lang="en-US" sz="1800" dirty="0"/>
                <a:t>-1V </a:t>
              </a:r>
            </a:p>
          </p:txBody>
        </p:sp>
        <p:grpSp>
          <p:nvGrpSpPr>
            <p:cNvPr id="28" name="Group 27"/>
            <p:cNvGrpSpPr/>
            <p:nvPr/>
          </p:nvGrpSpPr>
          <p:grpSpPr>
            <a:xfrm>
              <a:off x="755576" y="1556792"/>
              <a:ext cx="8209037" cy="3096171"/>
              <a:chOff x="755576" y="1556792"/>
              <a:chExt cx="8209037" cy="3096171"/>
            </a:xfrm>
          </p:grpSpPr>
          <p:sp>
            <p:nvSpPr>
              <p:cNvPr id="19459" name="Rectangle 5"/>
              <p:cNvSpPr>
                <a:spLocks noChangeArrowheads="1"/>
              </p:cNvSpPr>
              <p:nvPr/>
            </p:nvSpPr>
            <p:spPr bwMode="auto">
              <a:xfrm>
                <a:off x="2843213" y="1844675"/>
                <a:ext cx="2016125" cy="1008063"/>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0" name="Rectangle 6"/>
              <p:cNvSpPr>
                <a:spLocks noChangeArrowheads="1"/>
              </p:cNvSpPr>
              <p:nvPr/>
            </p:nvSpPr>
            <p:spPr bwMode="auto">
              <a:xfrm>
                <a:off x="2843213" y="3573463"/>
                <a:ext cx="2089150" cy="10795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1" name="Rectangle 7"/>
              <p:cNvSpPr>
                <a:spLocks noChangeArrowheads="1"/>
              </p:cNvSpPr>
              <p:nvPr/>
            </p:nvSpPr>
            <p:spPr bwMode="auto">
              <a:xfrm>
                <a:off x="5867400" y="1989138"/>
                <a:ext cx="1223963"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9462" name="Text Box 8"/>
              <p:cNvSpPr txBox="1">
                <a:spLocks noChangeArrowheads="1"/>
              </p:cNvSpPr>
              <p:nvPr/>
            </p:nvSpPr>
            <p:spPr bwMode="auto">
              <a:xfrm>
                <a:off x="2555875" y="1916113"/>
                <a:ext cx="2447925" cy="1107996"/>
              </a:xfrm>
              <a:prstGeom prst="rect">
                <a:avLst/>
              </a:prstGeom>
              <a:noFill/>
              <a:ln w="9525">
                <a:noFill/>
                <a:miter lim="800000"/>
                <a:headEnd/>
                <a:tailEnd/>
              </a:ln>
            </p:spPr>
            <p:txBody>
              <a:bodyPr>
                <a:spAutoFit/>
              </a:bodyPr>
              <a:lstStyle/>
              <a:p>
                <a:pPr algn="ctr" rtl="0">
                  <a:spcBef>
                    <a:spcPct val="50000"/>
                  </a:spcBef>
                </a:pPr>
                <a:r>
                  <a:rPr lang="en-US" sz="1800" dirty="0">
                    <a:latin typeface="Times New Roman" panose="02020603050405020304" pitchFamily="18" charset="0"/>
                    <a:ea typeface="Tahoma" panose="020B0604030504040204" pitchFamily="34" charset="0"/>
                    <a:cs typeface="Times New Roman" panose="02020603050405020304" pitchFamily="18" charset="0"/>
                  </a:rPr>
                  <a:t>Balanced (product) modulator </a:t>
                </a:r>
              </a:p>
              <a:p>
                <a:pPr algn="ctr">
                  <a:spcBef>
                    <a:spcPct val="50000"/>
                  </a:spcBef>
                </a:pPr>
                <a:endParaRPr lang="en-US" sz="2000" b="1" dirty="0">
                  <a:latin typeface="Bradley Hand ITC" pitchFamily="66" charset="0"/>
                </a:endParaRPr>
              </a:p>
            </p:txBody>
          </p:sp>
          <p:sp>
            <p:nvSpPr>
              <p:cNvPr id="19463" name="Text Box 9"/>
              <p:cNvSpPr txBox="1">
                <a:spLocks noChangeArrowheads="1"/>
              </p:cNvSpPr>
              <p:nvPr/>
            </p:nvSpPr>
            <p:spPr bwMode="auto">
              <a:xfrm>
                <a:off x="2916238" y="3573463"/>
                <a:ext cx="1943100" cy="707886"/>
              </a:xfrm>
              <a:prstGeom prst="rect">
                <a:avLst/>
              </a:prstGeom>
              <a:noFill/>
              <a:ln w="9525">
                <a:noFill/>
                <a:miter lim="800000"/>
                <a:headEnd/>
                <a:tailEnd/>
              </a:ln>
            </p:spPr>
            <p:txBody>
              <a:bodyPr>
                <a:spAutoFit/>
              </a:bodyPr>
              <a:lstStyle/>
              <a:p>
                <a:pPr algn="ctr">
                  <a:spcBef>
                    <a:spcPct val="50000"/>
                  </a:spcBef>
                </a:pPr>
                <a:r>
                  <a:rPr lang="en-US" sz="2000" dirty="0">
                    <a:latin typeface="Times New Roman" panose="02020603050405020304" pitchFamily="18" charset="0"/>
                    <a:cs typeface="Times New Roman" panose="02020603050405020304" pitchFamily="18" charset="0"/>
                  </a:rPr>
                  <a:t>Reference carrier oscillator </a:t>
                </a:r>
              </a:p>
            </p:txBody>
          </p:sp>
          <p:sp>
            <p:nvSpPr>
              <p:cNvPr id="19464" name="Text Box 10"/>
              <p:cNvSpPr txBox="1">
                <a:spLocks noChangeArrowheads="1"/>
              </p:cNvSpPr>
              <p:nvPr/>
            </p:nvSpPr>
            <p:spPr bwMode="auto">
              <a:xfrm>
                <a:off x="5940425" y="2133600"/>
                <a:ext cx="863600" cy="457200"/>
              </a:xfrm>
              <a:prstGeom prst="rect">
                <a:avLst/>
              </a:prstGeom>
              <a:noFill/>
              <a:ln w="9525">
                <a:noFill/>
                <a:miter lim="800000"/>
                <a:headEnd/>
                <a:tailEnd/>
              </a:ln>
            </p:spPr>
            <p:txBody>
              <a:bodyPr>
                <a:spAutoFit/>
              </a:bodyPr>
              <a:lstStyle/>
              <a:p>
                <a:pPr algn="ctr" rtl="0">
                  <a:spcBef>
                    <a:spcPct val="50000"/>
                  </a:spcBef>
                </a:pPr>
                <a:r>
                  <a:rPr lang="en-US" sz="2400" dirty="0">
                    <a:latin typeface="Times New Roman" panose="02020603050405020304" pitchFamily="18" charset="0"/>
                    <a:cs typeface="Times New Roman" panose="02020603050405020304" pitchFamily="18" charset="0"/>
                  </a:rPr>
                  <a:t>BPF</a:t>
                </a:r>
              </a:p>
            </p:txBody>
          </p:sp>
          <p:sp>
            <p:nvSpPr>
              <p:cNvPr id="19465" name="Line 11"/>
              <p:cNvSpPr>
                <a:spLocks noChangeShapeType="1"/>
              </p:cNvSpPr>
              <p:nvPr/>
            </p:nvSpPr>
            <p:spPr bwMode="auto">
              <a:xfrm>
                <a:off x="2051050" y="2276475"/>
                <a:ext cx="792163" cy="0"/>
              </a:xfrm>
              <a:prstGeom prst="line">
                <a:avLst/>
              </a:prstGeom>
              <a:noFill/>
              <a:ln w="38100">
                <a:solidFill>
                  <a:schemeClr val="tx1"/>
                </a:solidFill>
                <a:round/>
                <a:headEnd/>
                <a:tailEnd type="triangle" w="med" len="med"/>
              </a:ln>
            </p:spPr>
            <p:txBody>
              <a:bodyPr/>
              <a:lstStyle/>
              <a:p>
                <a:endParaRPr lang="en-US"/>
              </a:p>
            </p:txBody>
          </p:sp>
          <p:sp>
            <p:nvSpPr>
              <p:cNvPr id="19466" name="Line 12"/>
              <p:cNvSpPr>
                <a:spLocks noChangeShapeType="1"/>
              </p:cNvSpPr>
              <p:nvPr/>
            </p:nvSpPr>
            <p:spPr bwMode="auto">
              <a:xfrm>
                <a:off x="4859338" y="2276475"/>
                <a:ext cx="1008062" cy="0"/>
              </a:xfrm>
              <a:prstGeom prst="line">
                <a:avLst/>
              </a:prstGeom>
              <a:noFill/>
              <a:ln w="38100">
                <a:solidFill>
                  <a:schemeClr val="tx1"/>
                </a:solidFill>
                <a:round/>
                <a:headEnd/>
                <a:tailEnd type="triangle" w="med" len="med"/>
              </a:ln>
            </p:spPr>
            <p:txBody>
              <a:bodyPr/>
              <a:lstStyle/>
              <a:p>
                <a:endParaRPr lang="en-US"/>
              </a:p>
            </p:txBody>
          </p:sp>
          <p:sp>
            <p:nvSpPr>
              <p:cNvPr id="19467" name="Line 13"/>
              <p:cNvSpPr>
                <a:spLocks noChangeShapeType="1"/>
              </p:cNvSpPr>
              <p:nvPr/>
            </p:nvSpPr>
            <p:spPr bwMode="auto">
              <a:xfrm>
                <a:off x="7092950" y="2276475"/>
                <a:ext cx="792163" cy="0"/>
              </a:xfrm>
              <a:prstGeom prst="line">
                <a:avLst/>
              </a:prstGeom>
              <a:noFill/>
              <a:ln w="38100">
                <a:solidFill>
                  <a:schemeClr val="tx1"/>
                </a:solidFill>
                <a:round/>
                <a:headEnd/>
                <a:tailEnd type="triangle" w="med" len="med"/>
              </a:ln>
            </p:spPr>
            <p:txBody>
              <a:bodyPr/>
              <a:lstStyle/>
              <a:p>
                <a:endParaRPr lang="en-US"/>
              </a:p>
            </p:txBody>
          </p:sp>
          <p:sp>
            <p:nvSpPr>
              <p:cNvPr id="19468" name="Text Box 14"/>
              <p:cNvSpPr txBox="1">
                <a:spLocks noChangeArrowheads="1"/>
              </p:cNvSpPr>
              <p:nvPr/>
            </p:nvSpPr>
            <p:spPr bwMode="auto">
              <a:xfrm>
                <a:off x="7956550" y="1916113"/>
                <a:ext cx="1008063" cy="915987"/>
              </a:xfrm>
              <a:prstGeom prst="rect">
                <a:avLst/>
              </a:prstGeom>
              <a:noFill/>
              <a:ln w="9525">
                <a:noFill/>
                <a:miter lim="800000"/>
                <a:headEnd/>
                <a:tailEnd/>
              </a:ln>
            </p:spPr>
            <p:txBody>
              <a:bodyPr>
                <a:spAutoFit/>
              </a:bodyPr>
              <a:lstStyle/>
              <a:p>
                <a:pPr>
                  <a:spcBef>
                    <a:spcPct val="50000"/>
                  </a:spcBef>
                </a:pPr>
                <a:r>
                  <a:rPr lang="en-US" sz="1800" b="1">
                    <a:latin typeface="Bradley Hand ITC" pitchFamily="66" charset="0"/>
                  </a:rPr>
                  <a:t>Analog PSK output </a:t>
                </a:r>
              </a:p>
            </p:txBody>
          </p:sp>
          <p:sp>
            <p:nvSpPr>
              <p:cNvPr id="19469" name="Text Box 15"/>
              <p:cNvSpPr txBox="1">
                <a:spLocks noChangeArrowheads="1"/>
              </p:cNvSpPr>
              <p:nvPr/>
            </p:nvSpPr>
            <p:spPr bwMode="auto">
              <a:xfrm>
                <a:off x="1043608" y="2276872"/>
                <a:ext cx="1150937" cy="701675"/>
              </a:xfrm>
              <a:prstGeom prst="rect">
                <a:avLst/>
              </a:prstGeom>
              <a:noFill/>
              <a:ln w="9525">
                <a:noFill/>
                <a:miter lim="800000"/>
                <a:headEnd/>
                <a:tailEnd/>
              </a:ln>
            </p:spPr>
            <p:txBody>
              <a:bodyPr>
                <a:spAutoFit/>
              </a:bodyPr>
              <a:lstStyle/>
              <a:p>
                <a:pPr>
                  <a:spcBef>
                    <a:spcPct val="50000"/>
                  </a:spcBef>
                </a:pPr>
                <a:r>
                  <a:rPr lang="en-US" sz="2000" b="1" dirty="0">
                    <a:latin typeface="Bradley Hand ITC" pitchFamily="66" charset="0"/>
                  </a:rPr>
                  <a:t>Binary data in </a:t>
                </a:r>
              </a:p>
            </p:txBody>
          </p:sp>
          <p:sp>
            <p:nvSpPr>
              <p:cNvPr id="19470" name="Line 16"/>
              <p:cNvSpPr>
                <a:spLocks noChangeShapeType="1"/>
              </p:cNvSpPr>
              <p:nvPr/>
            </p:nvSpPr>
            <p:spPr bwMode="auto">
              <a:xfrm flipV="1">
                <a:off x="3851275" y="2852738"/>
                <a:ext cx="0" cy="720725"/>
              </a:xfrm>
              <a:prstGeom prst="line">
                <a:avLst/>
              </a:prstGeom>
              <a:noFill/>
              <a:ln w="38100">
                <a:solidFill>
                  <a:schemeClr val="tx1"/>
                </a:solidFill>
                <a:round/>
                <a:headEnd/>
                <a:tailEnd type="triangle" w="med" len="med"/>
              </a:ln>
            </p:spPr>
            <p:txBody>
              <a:bodyPr/>
              <a:lstStyle/>
              <a:p>
                <a:endParaRPr lang="en-US"/>
              </a:p>
            </p:txBody>
          </p:sp>
          <p:sp>
            <p:nvSpPr>
              <p:cNvPr id="19471" name="Text Box 17"/>
              <p:cNvSpPr txBox="1">
                <a:spLocks noChangeArrowheads="1"/>
              </p:cNvSpPr>
              <p:nvPr/>
            </p:nvSpPr>
            <p:spPr bwMode="auto">
              <a:xfrm>
                <a:off x="2195513" y="1916113"/>
                <a:ext cx="431800" cy="366712"/>
              </a:xfrm>
              <a:prstGeom prst="rect">
                <a:avLst/>
              </a:prstGeom>
              <a:noFill/>
              <a:ln w="9525">
                <a:noFill/>
                <a:miter lim="800000"/>
                <a:headEnd/>
                <a:tailEnd/>
              </a:ln>
            </p:spPr>
            <p:txBody>
              <a:bodyPr>
                <a:spAutoFit/>
              </a:bodyPr>
              <a:lstStyle/>
              <a:p>
                <a:pPr>
                  <a:spcBef>
                    <a:spcPct val="50000"/>
                  </a:spcBef>
                </a:pPr>
                <a:endParaRPr lang="en-US" sz="1800"/>
              </a:p>
            </p:txBody>
          </p:sp>
          <p:sp>
            <p:nvSpPr>
              <p:cNvPr id="19472" name="Text Box 18"/>
              <p:cNvSpPr txBox="1">
                <a:spLocks noChangeArrowheads="1"/>
              </p:cNvSpPr>
              <p:nvPr/>
            </p:nvSpPr>
            <p:spPr bwMode="auto">
              <a:xfrm>
                <a:off x="2195513" y="1844675"/>
                <a:ext cx="431800" cy="366713"/>
              </a:xfrm>
              <a:prstGeom prst="rect">
                <a:avLst/>
              </a:prstGeom>
              <a:noFill/>
              <a:ln w="9525">
                <a:noFill/>
                <a:miter lim="800000"/>
                <a:headEnd/>
                <a:tailEnd/>
              </a:ln>
            </p:spPr>
            <p:txBody>
              <a:bodyPr>
                <a:spAutoFit/>
              </a:bodyPr>
              <a:lstStyle/>
              <a:p>
                <a:pPr>
                  <a:spcBef>
                    <a:spcPct val="50000"/>
                  </a:spcBef>
                </a:pPr>
                <a:r>
                  <a:rPr lang="en-US" sz="1800"/>
                  <a:t>X</a:t>
                </a:r>
              </a:p>
            </p:txBody>
          </p:sp>
          <p:sp>
            <p:nvSpPr>
              <p:cNvPr id="19473" name="Text Box 19"/>
              <p:cNvSpPr txBox="1">
                <a:spLocks noChangeArrowheads="1"/>
              </p:cNvSpPr>
              <p:nvPr/>
            </p:nvSpPr>
            <p:spPr bwMode="auto">
              <a:xfrm>
                <a:off x="3924300" y="3141663"/>
                <a:ext cx="287338" cy="366712"/>
              </a:xfrm>
              <a:prstGeom prst="rect">
                <a:avLst/>
              </a:prstGeom>
              <a:noFill/>
              <a:ln w="9525">
                <a:noFill/>
                <a:miter lim="800000"/>
                <a:headEnd/>
                <a:tailEnd/>
              </a:ln>
            </p:spPr>
            <p:txBody>
              <a:bodyPr>
                <a:spAutoFit/>
              </a:bodyPr>
              <a:lstStyle/>
              <a:p>
                <a:pPr>
                  <a:spcBef>
                    <a:spcPct val="50000"/>
                  </a:spcBef>
                </a:pPr>
                <a:r>
                  <a:rPr lang="en-US" sz="1800"/>
                  <a:t>Y</a:t>
                </a:r>
              </a:p>
            </p:txBody>
          </p:sp>
          <p:sp>
            <p:nvSpPr>
              <p:cNvPr id="19474" name="Text Box 20"/>
              <p:cNvSpPr txBox="1">
                <a:spLocks noChangeArrowheads="1"/>
              </p:cNvSpPr>
              <p:nvPr/>
            </p:nvSpPr>
            <p:spPr bwMode="auto">
              <a:xfrm>
                <a:off x="5076825" y="1844675"/>
                <a:ext cx="647700" cy="366713"/>
              </a:xfrm>
              <a:prstGeom prst="rect">
                <a:avLst/>
              </a:prstGeom>
              <a:noFill/>
              <a:ln w="9525">
                <a:noFill/>
                <a:miter lim="800000"/>
                <a:headEnd/>
                <a:tailEnd/>
              </a:ln>
            </p:spPr>
            <p:txBody>
              <a:bodyPr>
                <a:spAutoFit/>
              </a:bodyPr>
              <a:lstStyle/>
              <a:p>
                <a:pPr>
                  <a:spcBef>
                    <a:spcPct val="50000"/>
                  </a:spcBef>
                </a:pPr>
                <a:r>
                  <a:rPr lang="en-US" sz="1800"/>
                  <a:t>X.Y</a:t>
                </a:r>
              </a:p>
            </p:txBody>
          </p:sp>
          <p:sp>
            <p:nvSpPr>
              <p:cNvPr id="19478" name="Line 24"/>
              <p:cNvSpPr>
                <a:spLocks noChangeShapeType="1"/>
              </p:cNvSpPr>
              <p:nvPr/>
            </p:nvSpPr>
            <p:spPr bwMode="auto">
              <a:xfrm flipV="1">
                <a:off x="827584" y="1772816"/>
                <a:ext cx="287338" cy="215900"/>
              </a:xfrm>
              <a:prstGeom prst="line">
                <a:avLst/>
              </a:prstGeom>
              <a:noFill/>
              <a:ln w="9525">
                <a:solidFill>
                  <a:schemeClr val="tx1"/>
                </a:solidFill>
                <a:round/>
                <a:headEnd/>
                <a:tailEnd type="triangle" w="med" len="med"/>
              </a:ln>
            </p:spPr>
            <p:txBody>
              <a:bodyPr/>
              <a:lstStyle/>
              <a:p>
                <a:endParaRPr lang="en-US"/>
              </a:p>
            </p:txBody>
          </p:sp>
          <p:sp>
            <p:nvSpPr>
              <p:cNvPr id="19479" name="Line 25"/>
              <p:cNvSpPr>
                <a:spLocks noChangeShapeType="1"/>
              </p:cNvSpPr>
              <p:nvPr/>
            </p:nvSpPr>
            <p:spPr bwMode="auto">
              <a:xfrm>
                <a:off x="755576" y="2924944"/>
                <a:ext cx="215900" cy="287338"/>
              </a:xfrm>
              <a:prstGeom prst="line">
                <a:avLst/>
              </a:prstGeom>
              <a:noFill/>
              <a:ln w="9525">
                <a:solidFill>
                  <a:schemeClr val="tx1"/>
                </a:solidFill>
                <a:round/>
                <a:headEnd/>
                <a:tailEnd type="triangle" w="med" len="med"/>
              </a:ln>
            </p:spPr>
            <p:txBody>
              <a:bodyPr/>
              <a:lstStyle/>
              <a:p>
                <a:endParaRPr lang="en-US"/>
              </a:p>
            </p:txBody>
          </p:sp>
          <p:sp>
            <p:nvSpPr>
              <p:cNvPr id="19480" name="Text Box 26"/>
              <p:cNvSpPr txBox="1">
                <a:spLocks noChangeArrowheads="1"/>
              </p:cNvSpPr>
              <p:nvPr/>
            </p:nvSpPr>
            <p:spPr bwMode="auto">
              <a:xfrm>
                <a:off x="1115616" y="1556792"/>
                <a:ext cx="360363" cy="366712"/>
              </a:xfrm>
              <a:prstGeom prst="rect">
                <a:avLst/>
              </a:prstGeom>
              <a:noFill/>
              <a:ln w="9525">
                <a:noFill/>
                <a:miter lim="800000"/>
                <a:headEnd/>
                <a:tailEnd/>
              </a:ln>
            </p:spPr>
            <p:txBody>
              <a:bodyPr>
                <a:spAutoFit/>
              </a:bodyPr>
              <a:lstStyle/>
              <a:p>
                <a:pPr>
                  <a:spcBef>
                    <a:spcPct val="50000"/>
                  </a:spcBef>
                </a:pPr>
                <a:r>
                  <a:rPr lang="en-US" sz="1800" dirty="0"/>
                  <a:t>1</a:t>
                </a:r>
              </a:p>
            </p:txBody>
          </p:sp>
          <p:sp>
            <p:nvSpPr>
              <p:cNvPr id="19481" name="Text Box 27"/>
              <p:cNvSpPr txBox="1">
                <a:spLocks noChangeArrowheads="1"/>
              </p:cNvSpPr>
              <p:nvPr/>
            </p:nvSpPr>
            <p:spPr bwMode="auto">
              <a:xfrm>
                <a:off x="971600" y="2924944"/>
                <a:ext cx="358775" cy="366713"/>
              </a:xfrm>
              <a:prstGeom prst="rect">
                <a:avLst/>
              </a:prstGeom>
              <a:noFill/>
              <a:ln w="9525">
                <a:noFill/>
                <a:miter lim="800000"/>
                <a:headEnd/>
                <a:tailEnd/>
              </a:ln>
            </p:spPr>
            <p:txBody>
              <a:bodyPr>
                <a:spAutoFit/>
              </a:bodyPr>
              <a:lstStyle/>
              <a:p>
                <a:pPr>
                  <a:spcBef>
                    <a:spcPct val="50000"/>
                  </a:spcBef>
                </a:pPr>
                <a:r>
                  <a:rPr lang="en-US" sz="1800"/>
                  <a:t>0</a:t>
                </a:r>
              </a:p>
            </p:txBody>
          </p:sp>
        </p:grpSp>
      </p:grpSp>
      <p:sp>
        <p:nvSpPr>
          <p:cNvPr id="19482" name="Text Box 28"/>
          <p:cNvSpPr txBox="1">
            <a:spLocks noChangeArrowheads="1"/>
          </p:cNvSpPr>
          <p:nvPr/>
        </p:nvSpPr>
        <p:spPr bwMode="auto">
          <a:xfrm>
            <a:off x="179388" y="5300663"/>
            <a:ext cx="3527425" cy="646331"/>
          </a:xfrm>
          <a:prstGeom prst="rect">
            <a:avLst/>
          </a:prstGeom>
          <a:noFill/>
          <a:ln w="28575">
            <a:solidFill>
              <a:schemeClr val="tx1"/>
            </a:solidFill>
            <a:miter lim="800000"/>
            <a:headEnd/>
            <a:tailEnd/>
          </a:ln>
        </p:spPr>
        <p:txBody>
          <a:bodyPr>
            <a:spAutoFit/>
          </a:bodyPr>
          <a:lstStyle/>
          <a:p>
            <a:pPr algn="ctr" rtl="0">
              <a:spcBef>
                <a:spcPct val="50000"/>
              </a:spcBef>
            </a:pPr>
            <a:r>
              <a:rPr lang="en-US" sz="1800" dirty="0">
                <a:solidFill>
                  <a:srgbClr val="008000"/>
                </a:solidFill>
              </a:rPr>
              <a:t>FIG. Simplified block diagram of a BPSK Tx (Modulator). </a:t>
            </a:r>
          </a:p>
        </p:txBody>
      </p:sp>
      <p:sp>
        <p:nvSpPr>
          <p:cNvPr id="29" name="Slide Number Placeholder 28"/>
          <p:cNvSpPr>
            <a:spLocks noGrp="1"/>
          </p:cNvSpPr>
          <p:nvPr>
            <p:ph type="sldNum" sz="quarter" idx="12"/>
          </p:nvPr>
        </p:nvSpPr>
        <p:spPr/>
        <p:txBody>
          <a:bodyPr/>
          <a:lstStyle/>
          <a:p>
            <a:pPr>
              <a:defRPr/>
            </a:pPr>
            <a:fld id="{B7DBC449-54F4-4163-87E2-9180E39C2640}" type="slidenum">
              <a:rPr lang="ar-SA"/>
              <a:pPr>
                <a:defRPr/>
              </a:pPr>
              <a:t>48</a:t>
            </a:fld>
            <a:endParaRPr lang="en-US"/>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ext Box 4"/>
          <p:cNvSpPr txBox="1">
            <a:spLocks noChangeArrowheads="1"/>
          </p:cNvSpPr>
          <p:nvPr/>
        </p:nvSpPr>
        <p:spPr bwMode="auto">
          <a:xfrm>
            <a:off x="2987675" y="333375"/>
            <a:ext cx="3024188" cy="523220"/>
          </a:xfrm>
          <a:prstGeom prst="rect">
            <a:avLst/>
          </a:prstGeom>
          <a:noFill/>
          <a:ln w="19050">
            <a:solidFill>
              <a:srgbClr val="800080"/>
            </a:solidFill>
            <a:miter lim="800000"/>
            <a:headEnd/>
            <a:tailEnd/>
          </a:ln>
        </p:spPr>
        <p:txBody>
          <a:bodyPr>
            <a:spAutoFit/>
          </a:bodyPr>
          <a:lstStyle/>
          <a:p>
            <a:pPr algn="ctr" rtl="0">
              <a:spcBef>
                <a:spcPct val="50000"/>
              </a:spcBef>
            </a:pPr>
            <a:r>
              <a:rPr lang="en-US" sz="2800" b="1" dirty="0">
                <a:latin typeface="Comic Sans MS" pitchFamily="66" charset="0"/>
              </a:rPr>
              <a:t>BPSK Receiver </a:t>
            </a:r>
          </a:p>
        </p:txBody>
      </p:sp>
      <p:sp>
        <p:nvSpPr>
          <p:cNvPr id="24579" name="Rectangle 6"/>
          <p:cNvSpPr>
            <a:spLocks noChangeArrowheads="1"/>
          </p:cNvSpPr>
          <p:nvPr/>
        </p:nvSpPr>
        <p:spPr bwMode="auto">
          <a:xfrm>
            <a:off x="4140200" y="1196975"/>
            <a:ext cx="1439863" cy="719138"/>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0" name="Rectangle 7"/>
          <p:cNvSpPr>
            <a:spLocks noChangeArrowheads="1"/>
          </p:cNvSpPr>
          <p:nvPr/>
        </p:nvSpPr>
        <p:spPr bwMode="auto">
          <a:xfrm>
            <a:off x="2555875" y="2349500"/>
            <a:ext cx="1296988" cy="865188"/>
          </a:xfrm>
          <a:prstGeom prst="rect">
            <a:avLst/>
          </a:prstGeom>
          <a:solidFill>
            <a:srgbClr val="CC99FF"/>
          </a:solidFill>
          <a:ln w="19050">
            <a:solidFill>
              <a:schemeClr val="tx1"/>
            </a:solidFill>
            <a:miter lim="800000"/>
            <a:headEnd/>
            <a:tailEnd/>
          </a:ln>
        </p:spPr>
        <p:txBody>
          <a:bodyPr wrap="none" anchor="ctr"/>
          <a:lstStyle/>
          <a:p>
            <a:pPr algn="ctr"/>
            <a:r>
              <a:rPr lang="en-US" sz="1800">
                <a:latin typeface="Comic Sans MS" pitchFamily="66" charset="0"/>
              </a:rPr>
              <a:t>Coherent </a:t>
            </a:r>
          </a:p>
          <a:p>
            <a:pPr algn="ctr"/>
            <a:r>
              <a:rPr lang="en-US" sz="1800">
                <a:latin typeface="Comic Sans MS" pitchFamily="66" charset="0"/>
              </a:rPr>
              <a:t>Carrier </a:t>
            </a:r>
          </a:p>
          <a:p>
            <a:pPr algn="ctr"/>
            <a:r>
              <a:rPr lang="en-US" sz="1800">
                <a:latin typeface="Comic Sans MS" pitchFamily="66" charset="0"/>
              </a:rPr>
              <a:t>Recovery </a:t>
            </a:r>
          </a:p>
        </p:txBody>
      </p:sp>
      <p:sp>
        <p:nvSpPr>
          <p:cNvPr id="24581" name="Rectangle 8"/>
          <p:cNvSpPr>
            <a:spLocks noChangeArrowheads="1"/>
          </p:cNvSpPr>
          <p:nvPr/>
        </p:nvSpPr>
        <p:spPr bwMode="auto">
          <a:xfrm>
            <a:off x="2484438" y="5876925"/>
            <a:ext cx="1512887" cy="5048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2" name="Rectangle 9"/>
          <p:cNvSpPr>
            <a:spLocks noChangeArrowheads="1"/>
          </p:cNvSpPr>
          <p:nvPr/>
        </p:nvSpPr>
        <p:spPr bwMode="auto">
          <a:xfrm>
            <a:off x="2484438" y="4868863"/>
            <a:ext cx="1512887" cy="5048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3" name="Rectangle 10"/>
          <p:cNvSpPr>
            <a:spLocks noChangeArrowheads="1"/>
          </p:cNvSpPr>
          <p:nvPr/>
        </p:nvSpPr>
        <p:spPr bwMode="auto">
          <a:xfrm>
            <a:off x="6516688" y="1268413"/>
            <a:ext cx="792162" cy="5048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4" name="Rectangle 11"/>
          <p:cNvSpPr>
            <a:spLocks noChangeArrowheads="1"/>
          </p:cNvSpPr>
          <p:nvPr/>
        </p:nvSpPr>
        <p:spPr bwMode="auto">
          <a:xfrm>
            <a:off x="2484438" y="3644900"/>
            <a:ext cx="1512887" cy="7207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5" name="Rectangle 12"/>
          <p:cNvSpPr>
            <a:spLocks noChangeArrowheads="1"/>
          </p:cNvSpPr>
          <p:nvPr/>
        </p:nvSpPr>
        <p:spPr bwMode="auto">
          <a:xfrm>
            <a:off x="6516688" y="3644900"/>
            <a:ext cx="1512887" cy="720725"/>
          </a:xfrm>
          <a:prstGeom prst="rect">
            <a:avLst/>
          </a:prstGeom>
          <a:solidFill>
            <a:srgbClr val="CC99FF"/>
          </a:solidFill>
          <a:ln w="19050">
            <a:solidFill>
              <a:schemeClr val="tx1"/>
            </a:solidFill>
            <a:miter lim="800000"/>
            <a:headEnd/>
            <a:tailEnd/>
          </a:ln>
        </p:spPr>
        <p:txBody>
          <a:bodyPr wrap="none" anchor="ctr"/>
          <a:lstStyle/>
          <a:p>
            <a:endParaRPr lang="en-US"/>
          </a:p>
        </p:txBody>
      </p:sp>
      <p:sp>
        <p:nvSpPr>
          <p:cNvPr id="24586" name="Line 13"/>
          <p:cNvSpPr>
            <a:spLocks noChangeShapeType="1"/>
          </p:cNvSpPr>
          <p:nvPr/>
        </p:nvSpPr>
        <p:spPr bwMode="auto">
          <a:xfrm>
            <a:off x="3203575" y="1484313"/>
            <a:ext cx="936625" cy="0"/>
          </a:xfrm>
          <a:prstGeom prst="line">
            <a:avLst/>
          </a:prstGeom>
          <a:noFill/>
          <a:ln w="19050">
            <a:solidFill>
              <a:schemeClr val="tx1"/>
            </a:solidFill>
            <a:round/>
            <a:headEnd/>
            <a:tailEnd type="triangle" w="med" len="med"/>
          </a:ln>
        </p:spPr>
        <p:txBody>
          <a:bodyPr/>
          <a:lstStyle/>
          <a:p>
            <a:endParaRPr lang="en-US"/>
          </a:p>
        </p:txBody>
      </p:sp>
      <p:sp>
        <p:nvSpPr>
          <p:cNvPr id="24587" name="Line 14"/>
          <p:cNvSpPr>
            <a:spLocks noChangeShapeType="1"/>
          </p:cNvSpPr>
          <p:nvPr/>
        </p:nvSpPr>
        <p:spPr bwMode="auto">
          <a:xfrm>
            <a:off x="3203575" y="1484313"/>
            <a:ext cx="0" cy="865187"/>
          </a:xfrm>
          <a:prstGeom prst="line">
            <a:avLst/>
          </a:prstGeom>
          <a:noFill/>
          <a:ln w="19050">
            <a:solidFill>
              <a:schemeClr val="tx1"/>
            </a:solidFill>
            <a:round/>
            <a:headEnd/>
            <a:tailEnd type="triangle" w="med" len="med"/>
          </a:ln>
        </p:spPr>
        <p:txBody>
          <a:bodyPr/>
          <a:lstStyle/>
          <a:p>
            <a:endParaRPr lang="en-US"/>
          </a:p>
        </p:txBody>
      </p:sp>
      <p:sp>
        <p:nvSpPr>
          <p:cNvPr id="24588" name="Line 15"/>
          <p:cNvSpPr>
            <a:spLocks noChangeShapeType="1"/>
          </p:cNvSpPr>
          <p:nvPr/>
        </p:nvSpPr>
        <p:spPr bwMode="auto">
          <a:xfrm>
            <a:off x="2124075" y="1484313"/>
            <a:ext cx="1079500" cy="0"/>
          </a:xfrm>
          <a:prstGeom prst="line">
            <a:avLst/>
          </a:prstGeom>
          <a:noFill/>
          <a:ln w="19050">
            <a:solidFill>
              <a:schemeClr val="tx1"/>
            </a:solidFill>
            <a:round/>
            <a:headEnd/>
            <a:tailEnd type="triangle" w="med" len="med"/>
          </a:ln>
        </p:spPr>
        <p:txBody>
          <a:bodyPr/>
          <a:lstStyle/>
          <a:p>
            <a:endParaRPr lang="en-US"/>
          </a:p>
        </p:txBody>
      </p:sp>
      <p:sp>
        <p:nvSpPr>
          <p:cNvPr id="24589" name="Line 16"/>
          <p:cNvSpPr>
            <a:spLocks noChangeShapeType="1"/>
          </p:cNvSpPr>
          <p:nvPr/>
        </p:nvSpPr>
        <p:spPr bwMode="auto">
          <a:xfrm>
            <a:off x="3851275" y="2781300"/>
            <a:ext cx="1081088" cy="0"/>
          </a:xfrm>
          <a:prstGeom prst="line">
            <a:avLst/>
          </a:prstGeom>
          <a:noFill/>
          <a:ln w="19050">
            <a:solidFill>
              <a:schemeClr val="tx1"/>
            </a:solidFill>
            <a:round/>
            <a:headEnd/>
            <a:tailEnd/>
          </a:ln>
        </p:spPr>
        <p:txBody>
          <a:bodyPr/>
          <a:lstStyle/>
          <a:p>
            <a:endParaRPr lang="en-US"/>
          </a:p>
        </p:txBody>
      </p:sp>
      <p:sp>
        <p:nvSpPr>
          <p:cNvPr id="24590" name="Line 17"/>
          <p:cNvSpPr>
            <a:spLocks noChangeShapeType="1"/>
          </p:cNvSpPr>
          <p:nvPr/>
        </p:nvSpPr>
        <p:spPr bwMode="auto">
          <a:xfrm flipV="1">
            <a:off x="4932363" y="1916113"/>
            <a:ext cx="0" cy="865187"/>
          </a:xfrm>
          <a:prstGeom prst="line">
            <a:avLst/>
          </a:prstGeom>
          <a:noFill/>
          <a:ln w="19050">
            <a:solidFill>
              <a:schemeClr val="tx1"/>
            </a:solidFill>
            <a:round/>
            <a:headEnd/>
            <a:tailEnd type="triangle" w="med" len="med"/>
          </a:ln>
        </p:spPr>
        <p:txBody>
          <a:bodyPr/>
          <a:lstStyle/>
          <a:p>
            <a:endParaRPr lang="en-US"/>
          </a:p>
        </p:txBody>
      </p:sp>
      <p:sp>
        <p:nvSpPr>
          <p:cNvPr id="24591" name="Line 18"/>
          <p:cNvSpPr>
            <a:spLocks noChangeShapeType="1"/>
          </p:cNvSpPr>
          <p:nvPr/>
        </p:nvSpPr>
        <p:spPr bwMode="auto">
          <a:xfrm>
            <a:off x="5580063" y="1484313"/>
            <a:ext cx="936625" cy="0"/>
          </a:xfrm>
          <a:prstGeom prst="line">
            <a:avLst/>
          </a:prstGeom>
          <a:noFill/>
          <a:ln w="19050">
            <a:solidFill>
              <a:schemeClr val="tx1"/>
            </a:solidFill>
            <a:round/>
            <a:headEnd/>
            <a:tailEnd type="triangle" w="med" len="med"/>
          </a:ln>
        </p:spPr>
        <p:txBody>
          <a:bodyPr/>
          <a:lstStyle/>
          <a:p>
            <a:endParaRPr lang="en-US"/>
          </a:p>
        </p:txBody>
      </p:sp>
      <p:sp>
        <p:nvSpPr>
          <p:cNvPr id="24592" name="Line 19"/>
          <p:cNvSpPr>
            <a:spLocks noChangeShapeType="1"/>
          </p:cNvSpPr>
          <p:nvPr/>
        </p:nvSpPr>
        <p:spPr bwMode="auto">
          <a:xfrm>
            <a:off x="7308850" y="1484313"/>
            <a:ext cx="503238" cy="0"/>
          </a:xfrm>
          <a:prstGeom prst="line">
            <a:avLst/>
          </a:prstGeom>
          <a:noFill/>
          <a:ln w="19050">
            <a:solidFill>
              <a:schemeClr val="tx1"/>
            </a:solidFill>
            <a:round/>
            <a:headEnd/>
            <a:tailEnd type="triangle" w="med" len="med"/>
          </a:ln>
        </p:spPr>
        <p:txBody>
          <a:bodyPr/>
          <a:lstStyle/>
          <a:p>
            <a:endParaRPr lang="en-US"/>
          </a:p>
        </p:txBody>
      </p:sp>
      <p:sp>
        <p:nvSpPr>
          <p:cNvPr id="24593" name="Line 20"/>
          <p:cNvSpPr>
            <a:spLocks noChangeShapeType="1"/>
          </p:cNvSpPr>
          <p:nvPr/>
        </p:nvSpPr>
        <p:spPr bwMode="auto">
          <a:xfrm>
            <a:off x="1835150" y="4076700"/>
            <a:ext cx="649288" cy="0"/>
          </a:xfrm>
          <a:prstGeom prst="line">
            <a:avLst/>
          </a:prstGeom>
          <a:noFill/>
          <a:ln w="19050">
            <a:solidFill>
              <a:schemeClr val="tx1"/>
            </a:solidFill>
            <a:round/>
            <a:headEnd/>
            <a:tailEnd type="triangle" w="med" len="med"/>
          </a:ln>
        </p:spPr>
        <p:txBody>
          <a:bodyPr/>
          <a:lstStyle/>
          <a:p>
            <a:endParaRPr lang="en-US"/>
          </a:p>
        </p:txBody>
      </p:sp>
      <p:sp>
        <p:nvSpPr>
          <p:cNvPr id="24594" name="Line 21"/>
          <p:cNvSpPr>
            <a:spLocks noChangeShapeType="1"/>
          </p:cNvSpPr>
          <p:nvPr/>
        </p:nvSpPr>
        <p:spPr bwMode="auto">
          <a:xfrm>
            <a:off x="3995738" y="4076700"/>
            <a:ext cx="647700" cy="0"/>
          </a:xfrm>
          <a:prstGeom prst="line">
            <a:avLst/>
          </a:prstGeom>
          <a:noFill/>
          <a:ln w="19050">
            <a:solidFill>
              <a:schemeClr val="tx1"/>
            </a:solidFill>
            <a:round/>
            <a:headEnd/>
            <a:tailEnd type="triangle" w="med" len="med"/>
          </a:ln>
        </p:spPr>
        <p:txBody>
          <a:bodyPr/>
          <a:lstStyle/>
          <a:p>
            <a:endParaRPr lang="en-US"/>
          </a:p>
        </p:txBody>
      </p:sp>
      <p:sp>
        <p:nvSpPr>
          <p:cNvPr id="24595" name="Line 22"/>
          <p:cNvSpPr>
            <a:spLocks noChangeShapeType="1"/>
          </p:cNvSpPr>
          <p:nvPr/>
        </p:nvSpPr>
        <p:spPr bwMode="auto">
          <a:xfrm>
            <a:off x="6084888" y="4076700"/>
            <a:ext cx="431800" cy="0"/>
          </a:xfrm>
          <a:prstGeom prst="line">
            <a:avLst/>
          </a:prstGeom>
          <a:noFill/>
          <a:ln w="19050">
            <a:solidFill>
              <a:schemeClr val="tx1"/>
            </a:solidFill>
            <a:round/>
            <a:headEnd/>
            <a:tailEnd type="triangle" w="med" len="med"/>
          </a:ln>
        </p:spPr>
        <p:txBody>
          <a:bodyPr/>
          <a:lstStyle/>
          <a:p>
            <a:endParaRPr lang="en-US"/>
          </a:p>
        </p:txBody>
      </p:sp>
      <p:sp>
        <p:nvSpPr>
          <p:cNvPr id="24596" name="Line 23"/>
          <p:cNvSpPr>
            <a:spLocks noChangeShapeType="1"/>
          </p:cNvSpPr>
          <p:nvPr/>
        </p:nvSpPr>
        <p:spPr bwMode="auto">
          <a:xfrm>
            <a:off x="8027988" y="4076700"/>
            <a:ext cx="431800" cy="0"/>
          </a:xfrm>
          <a:prstGeom prst="line">
            <a:avLst/>
          </a:prstGeom>
          <a:noFill/>
          <a:ln w="19050">
            <a:solidFill>
              <a:schemeClr val="tx1"/>
            </a:solidFill>
            <a:round/>
            <a:headEnd/>
            <a:tailEnd type="triangle" w="med" len="med"/>
          </a:ln>
        </p:spPr>
        <p:txBody>
          <a:bodyPr/>
          <a:lstStyle/>
          <a:p>
            <a:endParaRPr lang="en-US"/>
          </a:p>
        </p:txBody>
      </p:sp>
      <p:sp>
        <p:nvSpPr>
          <p:cNvPr id="24597" name="Line 24"/>
          <p:cNvSpPr>
            <a:spLocks noChangeShapeType="1"/>
          </p:cNvSpPr>
          <p:nvPr/>
        </p:nvSpPr>
        <p:spPr bwMode="auto">
          <a:xfrm>
            <a:off x="1835150" y="5084763"/>
            <a:ext cx="649288" cy="0"/>
          </a:xfrm>
          <a:prstGeom prst="line">
            <a:avLst/>
          </a:prstGeom>
          <a:noFill/>
          <a:ln w="19050">
            <a:solidFill>
              <a:schemeClr val="tx1"/>
            </a:solidFill>
            <a:round/>
            <a:headEnd/>
            <a:tailEnd type="triangle" w="med" len="med"/>
          </a:ln>
        </p:spPr>
        <p:txBody>
          <a:bodyPr/>
          <a:lstStyle/>
          <a:p>
            <a:endParaRPr lang="en-US"/>
          </a:p>
        </p:txBody>
      </p:sp>
      <p:sp>
        <p:nvSpPr>
          <p:cNvPr id="24598" name="Line 25"/>
          <p:cNvSpPr>
            <a:spLocks noChangeShapeType="1"/>
          </p:cNvSpPr>
          <p:nvPr/>
        </p:nvSpPr>
        <p:spPr bwMode="auto">
          <a:xfrm>
            <a:off x="3995738" y="5084763"/>
            <a:ext cx="576262" cy="0"/>
          </a:xfrm>
          <a:prstGeom prst="line">
            <a:avLst/>
          </a:prstGeom>
          <a:noFill/>
          <a:ln w="19050">
            <a:solidFill>
              <a:schemeClr val="tx1"/>
            </a:solidFill>
            <a:round/>
            <a:headEnd/>
            <a:tailEnd type="triangle" w="med" len="med"/>
          </a:ln>
        </p:spPr>
        <p:txBody>
          <a:bodyPr/>
          <a:lstStyle/>
          <a:p>
            <a:endParaRPr lang="en-US"/>
          </a:p>
        </p:txBody>
      </p:sp>
      <p:sp>
        <p:nvSpPr>
          <p:cNvPr id="24599" name="Line 26"/>
          <p:cNvSpPr>
            <a:spLocks noChangeShapeType="1"/>
          </p:cNvSpPr>
          <p:nvPr/>
        </p:nvSpPr>
        <p:spPr bwMode="auto">
          <a:xfrm>
            <a:off x="1908175" y="6092825"/>
            <a:ext cx="576263" cy="0"/>
          </a:xfrm>
          <a:prstGeom prst="line">
            <a:avLst/>
          </a:prstGeom>
          <a:noFill/>
          <a:ln w="19050">
            <a:solidFill>
              <a:schemeClr val="tx1"/>
            </a:solidFill>
            <a:round/>
            <a:headEnd/>
            <a:tailEnd type="triangle" w="med" len="med"/>
          </a:ln>
        </p:spPr>
        <p:txBody>
          <a:bodyPr/>
          <a:lstStyle/>
          <a:p>
            <a:endParaRPr lang="en-US"/>
          </a:p>
        </p:txBody>
      </p:sp>
      <p:sp>
        <p:nvSpPr>
          <p:cNvPr id="24600" name="Line 27"/>
          <p:cNvSpPr>
            <a:spLocks noChangeShapeType="1"/>
          </p:cNvSpPr>
          <p:nvPr/>
        </p:nvSpPr>
        <p:spPr bwMode="auto">
          <a:xfrm>
            <a:off x="3995738" y="6092825"/>
            <a:ext cx="576262" cy="0"/>
          </a:xfrm>
          <a:prstGeom prst="line">
            <a:avLst/>
          </a:prstGeom>
          <a:noFill/>
          <a:ln w="19050">
            <a:solidFill>
              <a:schemeClr val="tx1"/>
            </a:solidFill>
            <a:round/>
            <a:headEnd/>
            <a:tailEnd type="triangle" w="med" len="med"/>
          </a:ln>
        </p:spPr>
        <p:txBody>
          <a:bodyPr/>
          <a:lstStyle/>
          <a:p>
            <a:endParaRPr lang="en-US"/>
          </a:p>
        </p:txBody>
      </p:sp>
      <p:sp>
        <p:nvSpPr>
          <p:cNvPr id="24601" name="Line 28"/>
          <p:cNvSpPr>
            <a:spLocks noChangeShapeType="1"/>
          </p:cNvSpPr>
          <p:nvPr/>
        </p:nvSpPr>
        <p:spPr bwMode="auto">
          <a:xfrm>
            <a:off x="5435600" y="5084763"/>
            <a:ext cx="503238" cy="0"/>
          </a:xfrm>
          <a:prstGeom prst="line">
            <a:avLst/>
          </a:prstGeom>
          <a:noFill/>
          <a:ln w="57150">
            <a:solidFill>
              <a:schemeClr val="tx1"/>
            </a:solidFill>
            <a:round/>
            <a:headEnd/>
            <a:tailEnd type="triangle" w="med" len="med"/>
          </a:ln>
        </p:spPr>
        <p:txBody>
          <a:bodyPr/>
          <a:lstStyle/>
          <a:p>
            <a:endParaRPr lang="en-US"/>
          </a:p>
        </p:txBody>
      </p:sp>
      <p:sp>
        <p:nvSpPr>
          <p:cNvPr id="24602" name="Line 29"/>
          <p:cNvSpPr>
            <a:spLocks noChangeShapeType="1"/>
          </p:cNvSpPr>
          <p:nvPr/>
        </p:nvSpPr>
        <p:spPr bwMode="auto">
          <a:xfrm>
            <a:off x="5651500" y="6092825"/>
            <a:ext cx="503238" cy="0"/>
          </a:xfrm>
          <a:prstGeom prst="line">
            <a:avLst/>
          </a:prstGeom>
          <a:noFill/>
          <a:ln w="57150">
            <a:solidFill>
              <a:schemeClr val="tx1"/>
            </a:solidFill>
            <a:round/>
            <a:headEnd/>
            <a:tailEnd type="triangle" w="med" len="med"/>
          </a:ln>
        </p:spPr>
        <p:txBody>
          <a:bodyPr/>
          <a:lstStyle/>
          <a:p>
            <a:endParaRPr lang="en-US"/>
          </a:p>
        </p:txBody>
      </p:sp>
      <p:sp>
        <p:nvSpPr>
          <p:cNvPr id="24603" name="Text Box 30"/>
          <p:cNvSpPr txBox="1">
            <a:spLocks noChangeArrowheads="1"/>
          </p:cNvSpPr>
          <p:nvPr/>
        </p:nvSpPr>
        <p:spPr bwMode="auto">
          <a:xfrm>
            <a:off x="684213" y="1268413"/>
            <a:ext cx="1655762" cy="366712"/>
          </a:xfrm>
          <a:prstGeom prst="rect">
            <a:avLst/>
          </a:prstGeom>
          <a:noFill/>
          <a:ln w="9525">
            <a:noFill/>
            <a:miter lim="800000"/>
            <a:headEnd/>
            <a:tailEnd/>
          </a:ln>
        </p:spPr>
        <p:txBody>
          <a:bodyPr>
            <a:spAutoFit/>
          </a:bodyPr>
          <a:lstStyle/>
          <a:p>
            <a:pPr>
              <a:spcBef>
                <a:spcPct val="50000"/>
              </a:spcBef>
            </a:pPr>
            <a:r>
              <a:rPr lang="en-US" sz="1800">
                <a:solidFill>
                  <a:srgbClr val="660066"/>
                </a:solidFill>
                <a:latin typeface="Comic Sans MS" pitchFamily="66" charset="0"/>
              </a:rPr>
              <a:t>BPSK input </a:t>
            </a:r>
          </a:p>
        </p:txBody>
      </p:sp>
      <p:sp>
        <p:nvSpPr>
          <p:cNvPr id="24604" name="Text Box 32"/>
          <p:cNvSpPr txBox="1">
            <a:spLocks noChangeArrowheads="1"/>
          </p:cNvSpPr>
          <p:nvPr/>
        </p:nvSpPr>
        <p:spPr bwMode="auto">
          <a:xfrm>
            <a:off x="4211638" y="1125538"/>
            <a:ext cx="1439862" cy="779462"/>
          </a:xfrm>
          <a:prstGeom prst="rect">
            <a:avLst/>
          </a:prstGeom>
          <a:noFill/>
          <a:ln w="9525">
            <a:noFill/>
            <a:miter lim="800000"/>
            <a:headEnd/>
            <a:tailEnd/>
          </a:ln>
        </p:spPr>
        <p:txBody>
          <a:bodyPr>
            <a:spAutoFit/>
          </a:bodyPr>
          <a:lstStyle/>
          <a:p>
            <a:pPr algn="ctr" rtl="0">
              <a:spcBef>
                <a:spcPct val="50000"/>
              </a:spcBef>
            </a:pPr>
            <a:r>
              <a:rPr lang="en-US" sz="1800" dirty="0">
                <a:latin typeface="Comic Sans MS" pitchFamily="66" charset="0"/>
              </a:rPr>
              <a:t>Balanced</a:t>
            </a:r>
          </a:p>
          <a:p>
            <a:pPr algn="ctr" rtl="0">
              <a:spcBef>
                <a:spcPct val="50000"/>
              </a:spcBef>
            </a:pPr>
            <a:r>
              <a:rPr lang="en-US" sz="1800" dirty="0">
                <a:latin typeface="Comic Sans MS" pitchFamily="66" charset="0"/>
              </a:rPr>
              <a:t>Modulator  </a:t>
            </a:r>
          </a:p>
        </p:txBody>
      </p:sp>
      <p:sp>
        <p:nvSpPr>
          <p:cNvPr id="24605" name="Text Box 33"/>
          <p:cNvSpPr txBox="1">
            <a:spLocks noChangeArrowheads="1"/>
          </p:cNvSpPr>
          <p:nvPr/>
        </p:nvSpPr>
        <p:spPr bwMode="auto">
          <a:xfrm>
            <a:off x="6659563" y="1341438"/>
            <a:ext cx="649287" cy="366712"/>
          </a:xfrm>
          <a:prstGeom prst="rect">
            <a:avLst/>
          </a:prstGeom>
          <a:noFill/>
          <a:ln w="9525">
            <a:noFill/>
            <a:miter lim="800000"/>
            <a:headEnd/>
            <a:tailEnd/>
          </a:ln>
        </p:spPr>
        <p:txBody>
          <a:bodyPr>
            <a:spAutoFit/>
          </a:bodyPr>
          <a:lstStyle/>
          <a:p>
            <a:pPr algn="ctr">
              <a:spcBef>
                <a:spcPct val="50000"/>
              </a:spcBef>
            </a:pPr>
            <a:r>
              <a:rPr lang="en-US" sz="1800">
                <a:latin typeface="Comic Sans MS" pitchFamily="66" charset="0"/>
              </a:rPr>
              <a:t>LPF</a:t>
            </a:r>
          </a:p>
        </p:txBody>
      </p:sp>
      <p:sp>
        <p:nvSpPr>
          <p:cNvPr id="24606" name="Text Box 34"/>
          <p:cNvSpPr txBox="1">
            <a:spLocks noChangeArrowheads="1"/>
          </p:cNvSpPr>
          <p:nvPr/>
        </p:nvSpPr>
        <p:spPr bwMode="auto">
          <a:xfrm>
            <a:off x="7812088" y="1196975"/>
            <a:ext cx="1152525" cy="641350"/>
          </a:xfrm>
          <a:prstGeom prst="rect">
            <a:avLst/>
          </a:prstGeom>
          <a:noFill/>
          <a:ln w="9525">
            <a:noFill/>
            <a:miter lim="800000"/>
            <a:headEnd/>
            <a:tailEnd/>
          </a:ln>
        </p:spPr>
        <p:txBody>
          <a:bodyPr>
            <a:spAutoFit/>
          </a:bodyPr>
          <a:lstStyle/>
          <a:p>
            <a:pPr algn="ctr">
              <a:spcBef>
                <a:spcPct val="50000"/>
              </a:spcBef>
            </a:pPr>
            <a:r>
              <a:rPr lang="en-US" sz="1800">
                <a:latin typeface="Comic Sans MS" pitchFamily="66" charset="0"/>
              </a:rPr>
              <a:t>Binary data out </a:t>
            </a:r>
          </a:p>
        </p:txBody>
      </p:sp>
      <p:sp>
        <p:nvSpPr>
          <p:cNvPr id="24607" name="Text Box 35"/>
          <p:cNvSpPr txBox="1">
            <a:spLocks noChangeArrowheads="1"/>
          </p:cNvSpPr>
          <p:nvPr/>
        </p:nvSpPr>
        <p:spPr bwMode="auto">
          <a:xfrm>
            <a:off x="755650" y="3789363"/>
            <a:ext cx="936625" cy="581025"/>
          </a:xfrm>
          <a:prstGeom prst="rect">
            <a:avLst/>
          </a:prstGeom>
          <a:noFill/>
          <a:ln w="9525">
            <a:noFill/>
            <a:miter lim="800000"/>
            <a:headEnd/>
            <a:tailEnd/>
          </a:ln>
        </p:spPr>
        <p:txBody>
          <a:bodyPr>
            <a:spAutoFit/>
          </a:bodyPr>
          <a:lstStyle/>
          <a:p>
            <a:pPr algn="ctr">
              <a:spcBef>
                <a:spcPct val="50000"/>
              </a:spcBef>
            </a:pPr>
            <a:r>
              <a:rPr lang="en-US" sz="1600" b="1">
                <a:latin typeface="Comic Sans MS" pitchFamily="66" charset="0"/>
              </a:rPr>
              <a:t>Logic +1</a:t>
            </a:r>
          </a:p>
        </p:txBody>
      </p:sp>
      <p:sp>
        <p:nvSpPr>
          <p:cNvPr id="24608" name="Text Box 36"/>
          <p:cNvSpPr txBox="1">
            <a:spLocks noChangeArrowheads="1"/>
          </p:cNvSpPr>
          <p:nvPr/>
        </p:nvSpPr>
        <p:spPr bwMode="auto">
          <a:xfrm>
            <a:off x="2843213" y="4365625"/>
            <a:ext cx="576262"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Tx </a:t>
            </a:r>
          </a:p>
        </p:txBody>
      </p:sp>
      <p:sp>
        <p:nvSpPr>
          <p:cNvPr id="24609" name="Text Box 37"/>
          <p:cNvSpPr txBox="1">
            <a:spLocks noChangeArrowheads="1"/>
          </p:cNvSpPr>
          <p:nvPr/>
        </p:nvSpPr>
        <p:spPr bwMode="auto">
          <a:xfrm>
            <a:off x="4643438" y="3933825"/>
            <a:ext cx="10795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+sin(wc t)</a:t>
            </a:r>
          </a:p>
        </p:txBody>
      </p:sp>
      <p:sp>
        <p:nvSpPr>
          <p:cNvPr id="24610" name="AutoShape 38"/>
          <p:cNvSpPr>
            <a:spLocks/>
          </p:cNvSpPr>
          <p:nvPr/>
        </p:nvSpPr>
        <p:spPr bwMode="auto">
          <a:xfrm>
            <a:off x="5651500" y="3716338"/>
            <a:ext cx="73025" cy="720725"/>
          </a:xfrm>
          <a:prstGeom prst="rightBrace">
            <a:avLst>
              <a:gd name="adj1" fmla="val 82246"/>
              <a:gd name="adj2" fmla="val 50000"/>
            </a:avLst>
          </a:prstGeom>
          <a:noFill/>
          <a:ln w="28575">
            <a:solidFill>
              <a:schemeClr val="tx1"/>
            </a:solidFill>
            <a:round/>
            <a:headEnd/>
            <a:tailEnd/>
          </a:ln>
        </p:spPr>
        <p:txBody>
          <a:bodyPr wrap="none" anchor="ctr"/>
          <a:lstStyle/>
          <a:p>
            <a:endParaRPr lang="en-US"/>
          </a:p>
        </p:txBody>
      </p:sp>
      <p:sp>
        <p:nvSpPr>
          <p:cNvPr id="24611" name="Text Box 39"/>
          <p:cNvSpPr txBox="1">
            <a:spLocks noChangeArrowheads="1"/>
          </p:cNvSpPr>
          <p:nvPr/>
        </p:nvSpPr>
        <p:spPr bwMode="auto">
          <a:xfrm>
            <a:off x="5789794" y="3786016"/>
            <a:ext cx="720725" cy="517525"/>
          </a:xfrm>
          <a:prstGeom prst="rect">
            <a:avLst/>
          </a:prstGeom>
          <a:noFill/>
          <a:ln w="9525">
            <a:noFill/>
            <a:miter lim="800000"/>
            <a:headEnd/>
            <a:tailEnd/>
          </a:ln>
        </p:spPr>
        <p:txBody>
          <a:bodyPr>
            <a:spAutoFit/>
          </a:bodyPr>
          <a:lstStyle/>
          <a:p>
            <a:pPr algn="ctr">
              <a:spcBef>
                <a:spcPct val="50000"/>
              </a:spcBef>
            </a:pPr>
            <a:r>
              <a:rPr lang="en-US" b="1">
                <a:latin typeface="Comic Sans MS" pitchFamily="66" charset="0"/>
              </a:rPr>
              <a:t>Logic 0</a:t>
            </a:r>
          </a:p>
        </p:txBody>
      </p:sp>
      <p:sp>
        <p:nvSpPr>
          <p:cNvPr id="24612" name="Text Box 40"/>
          <p:cNvSpPr txBox="1">
            <a:spLocks noChangeArrowheads="1"/>
          </p:cNvSpPr>
          <p:nvPr/>
        </p:nvSpPr>
        <p:spPr bwMode="auto">
          <a:xfrm>
            <a:off x="8101013" y="3789363"/>
            <a:ext cx="1584325"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-sin(wc t)</a:t>
            </a:r>
          </a:p>
        </p:txBody>
      </p:sp>
      <p:sp>
        <p:nvSpPr>
          <p:cNvPr id="24613" name="Text Box 41"/>
          <p:cNvSpPr txBox="1">
            <a:spLocks noChangeArrowheads="1"/>
          </p:cNvSpPr>
          <p:nvPr/>
        </p:nvSpPr>
        <p:spPr bwMode="auto">
          <a:xfrm>
            <a:off x="6443663" y="2492375"/>
            <a:ext cx="2376487" cy="395288"/>
          </a:xfrm>
          <a:prstGeom prst="rect">
            <a:avLst/>
          </a:prstGeom>
          <a:noFill/>
          <a:ln w="28575">
            <a:solidFill>
              <a:srgbClr val="008000"/>
            </a:solidFill>
            <a:miter lim="800000"/>
            <a:headEnd/>
            <a:tailEnd/>
          </a:ln>
        </p:spPr>
        <p:txBody>
          <a:bodyPr>
            <a:spAutoFit/>
          </a:bodyPr>
          <a:lstStyle/>
          <a:p>
            <a:pPr algn="ctr">
              <a:spcBef>
                <a:spcPct val="50000"/>
              </a:spcBef>
            </a:pPr>
            <a:r>
              <a:rPr lang="en-US" sz="1800">
                <a:latin typeface="Comic Sans MS" pitchFamily="66" charset="0"/>
              </a:rPr>
              <a:t>FIG . BPSK R x</a:t>
            </a:r>
          </a:p>
        </p:txBody>
      </p:sp>
      <p:sp>
        <p:nvSpPr>
          <p:cNvPr id="24614" name="Text Box 42"/>
          <p:cNvSpPr txBox="1">
            <a:spLocks noChangeArrowheads="1"/>
          </p:cNvSpPr>
          <p:nvPr/>
        </p:nvSpPr>
        <p:spPr bwMode="auto">
          <a:xfrm>
            <a:off x="7019925" y="4365625"/>
            <a:ext cx="576263" cy="366713"/>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Tx </a:t>
            </a:r>
          </a:p>
        </p:txBody>
      </p:sp>
      <p:sp>
        <p:nvSpPr>
          <p:cNvPr id="24615" name="Text Box 43"/>
          <p:cNvSpPr txBox="1">
            <a:spLocks noChangeArrowheads="1"/>
          </p:cNvSpPr>
          <p:nvPr/>
        </p:nvSpPr>
        <p:spPr bwMode="auto">
          <a:xfrm>
            <a:off x="684213" y="4941888"/>
            <a:ext cx="10795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+sin(wc t)</a:t>
            </a:r>
          </a:p>
        </p:txBody>
      </p:sp>
      <p:sp>
        <p:nvSpPr>
          <p:cNvPr id="24616" name="Text Box 44"/>
          <p:cNvSpPr txBox="1">
            <a:spLocks noChangeArrowheads="1"/>
          </p:cNvSpPr>
          <p:nvPr/>
        </p:nvSpPr>
        <p:spPr bwMode="auto">
          <a:xfrm>
            <a:off x="323850" y="5949950"/>
            <a:ext cx="1944688"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AND    -sin(wc t)  </a:t>
            </a:r>
          </a:p>
        </p:txBody>
      </p:sp>
      <p:sp>
        <p:nvSpPr>
          <p:cNvPr id="24617" name="Text Box 45"/>
          <p:cNvSpPr txBox="1">
            <a:spLocks noChangeArrowheads="1"/>
          </p:cNvSpPr>
          <p:nvPr/>
        </p:nvSpPr>
        <p:spPr bwMode="auto">
          <a:xfrm>
            <a:off x="4500563" y="4941888"/>
            <a:ext cx="8636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+ 0.5</a:t>
            </a:r>
          </a:p>
        </p:txBody>
      </p:sp>
      <p:sp>
        <p:nvSpPr>
          <p:cNvPr id="24618" name="Text Box 46"/>
          <p:cNvSpPr txBox="1">
            <a:spLocks noChangeArrowheads="1"/>
          </p:cNvSpPr>
          <p:nvPr/>
        </p:nvSpPr>
        <p:spPr bwMode="auto">
          <a:xfrm>
            <a:off x="6084888" y="4941888"/>
            <a:ext cx="1223962" cy="366712"/>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Comic Sans MS" pitchFamily="66" charset="0"/>
              </a:rPr>
              <a:t>Logic 1</a:t>
            </a:r>
          </a:p>
        </p:txBody>
      </p:sp>
      <p:sp>
        <p:nvSpPr>
          <p:cNvPr id="24619" name="Text Box 47"/>
          <p:cNvSpPr txBox="1">
            <a:spLocks noChangeArrowheads="1"/>
          </p:cNvSpPr>
          <p:nvPr/>
        </p:nvSpPr>
        <p:spPr bwMode="auto">
          <a:xfrm>
            <a:off x="4859338" y="2276475"/>
            <a:ext cx="10795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sin(wc t)</a:t>
            </a:r>
          </a:p>
        </p:txBody>
      </p:sp>
      <p:sp>
        <p:nvSpPr>
          <p:cNvPr id="24620" name="Text Box 48"/>
          <p:cNvSpPr txBox="1">
            <a:spLocks noChangeArrowheads="1"/>
          </p:cNvSpPr>
          <p:nvPr/>
        </p:nvSpPr>
        <p:spPr bwMode="auto">
          <a:xfrm>
            <a:off x="3132138" y="1125538"/>
            <a:ext cx="1079500" cy="623887"/>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+sin(wc t)</a:t>
            </a:r>
          </a:p>
          <a:p>
            <a:pPr>
              <a:spcBef>
                <a:spcPct val="50000"/>
              </a:spcBef>
            </a:pPr>
            <a:endParaRPr lang="en-US" b="1">
              <a:latin typeface="Comic Sans MS" pitchFamily="66" charset="0"/>
            </a:endParaRPr>
          </a:p>
        </p:txBody>
      </p:sp>
      <p:sp>
        <p:nvSpPr>
          <p:cNvPr id="24621" name="Text Box 49"/>
          <p:cNvSpPr txBox="1">
            <a:spLocks noChangeArrowheads="1"/>
          </p:cNvSpPr>
          <p:nvPr/>
        </p:nvSpPr>
        <p:spPr bwMode="auto">
          <a:xfrm>
            <a:off x="3132138" y="1196975"/>
            <a:ext cx="523875" cy="366713"/>
          </a:xfrm>
          <a:prstGeom prst="rect">
            <a:avLst/>
          </a:prstGeom>
          <a:noFill/>
          <a:ln w="9525">
            <a:noFill/>
            <a:miter lim="800000"/>
            <a:headEnd/>
            <a:tailEnd/>
          </a:ln>
        </p:spPr>
        <p:txBody>
          <a:bodyPr>
            <a:spAutoFit/>
          </a:bodyPr>
          <a:lstStyle/>
          <a:p>
            <a:pPr>
              <a:spcBef>
                <a:spcPct val="50000"/>
              </a:spcBef>
            </a:pPr>
            <a:r>
              <a:rPr lang="en-US" sz="1800" b="1"/>
              <a:t>-</a:t>
            </a:r>
          </a:p>
        </p:txBody>
      </p:sp>
      <p:sp>
        <p:nvSpPr>
          <p:cNvPr id="24622" name="Text Box 50"/>
          <p:cNvSpPr txBox="1">
            <a:spLocks noChangeArrowheads="1"/>
          </p:cNvSpPr>
          <p:nvPr/>
        </p:nvSpPr>
        <p:spPr bwMode="auto">
          <a:xfrm>
            <a:off x="5867400" y="1125538"/>
            <a:ext cx="431800" cy="366712"/>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X</a:t>
            </a:r>
          </a:p>
        </p:txBody>
      </p:sp>
      <p:sp>
        <p:nvSpPr>
          <p:cNvPr id="24623" name="Line 51"/>
          <p:cNvSpPr>
            <a:spLocks noChangeShapeType="1"/>
          </p:cNvSpPr>
          <p:nvPr/>
        </p:nvSpPr>
        <p:spPr bwMode="auto">
          <a:xfrm flipV="1">
            <a:off x="6877050" y="836613"/>
            <a:ext cx="431800" cy="431800"/>
          </a:xfrm>
          <a:prstGeom prst="line">
            <a:avLst/>
          </a:prstGeom>
          <a:noFill/>
          <a:ln w="9525">
            <a:solidFill>
              <a:schemeClr val="tx1"/>
            </a:solidFill>
            <a:round/>
            <a:headEnd/>
            <a:tailEnd type="triangle" w="med" len="med"/>
          </a:ln>
        </p:spPr>
        <p:txBody>
          <a:bodyPr/>
          <a:lstStyle/>
          <a:p>
            <a:endParaRPr lang="en-US"/>
          </a:p>
        </p:txBody>
      </p:sp>
      <p:sp>
        <p:nvSpPr>
          <p:cNvPr id="24624" name="Text Box 52"/>
          <p:cNvSpPr txBox="1">
            <a:spLocks noChangeArrowheads="1"/>
          </p:cNvSpPr>
          <p:nvPr/>
        </p:nvSpPr>
        <p:spPr bwMode="auto">
          <a:xfrm>
            <a:off x="7308850" y="620713"/>
            <a:ext cx="1295400" cy="366712"/>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cs typeface="Bold Italic Art" pitchFamily="2" charset="-78"/>
              </a:rPr>
              <a:t> fc &lt;&lt;2wc</a:t>
            </a:r>
          </a:p>
        </p:txBody>
      </p:sp>
      <p:sp>
        <p:nvSpPr>
          <p:cNvPr id="24625" name="Text Box 53"/>
          <p:cNvSpPr txBox="1">
            <a:spLocks noChangeArrowheads="1"/>
          </p:cNvSpPr>
          <p:nvPr/>
        </p:nvSpPr>
        <p:spPr bwMode="auto">
          <a:xfrm>
            <a:off x="2627313" y="3716338"/>
            <a:ext cx="1152525" cy="623887"/>
          </a:xfrm>
          <a:prstGeom prst="rect">
            <a:avLst/>
          </a:prstGeom>
          <a:noFill/>
          <a:ln w="9525">
            <a:noFill/>
            <a:miter lim="800000"/>
            <a:headEnd/>
            <a:tailEnd/>
          </a:ln>
        </p:spPr>
        <p:txBody>
          <a:bodyPr>
            <a:spAutoFit/>
          </a:bodyPr>
          <a:lstStyle/>
          <a:p>
            <a:pPr algn="ctr">
              <a:spcBef>
                <a:spcPct val="50000"/>
              </a:spcBef>
            </a:pPr>
            <a:r>
              <a:rPr lang="en-US" b="1">
                <a:latin typeface="Comic Sans MS" pitchFamily="66" charset="0"/>
              </a:rPr>
              <a:t>BPSK</a:t>
            </a:r>
          </a:p>
          <a:p>
            <a:pPr algn="ctr">
              <a:spcBef>
                <a:spcPct val="50000"/>
              </a:spcBef>
            </a:pPr>
            <a:r>
              <a:rPr lang="en-US" b="1">
                <a:latin typeface="Comic Sans MS" pitchFamily="66" charset="0"/>
              </a:rPr>
              <a:t>MOD</a:t>
            </a:r>
          </a:p>
        </p:txBody>
      </p:sp>
      <p:sp>
        <p:nvSpPr>
          <p:cNvPr id="24626" name="Text Box 54"/>
          <p:cNvSpPr txBox="1">
            <a:spLocks noChangeArrowheads="1"/>
          </p:cNvSpPr>
          <p:nvPr/>
        </p:nvSpPr>
        <p:spPr bwMode="auto">
          <a:xfrm>
            <a:off x="6659563" y="3644900"/>
            <a:ext cx="1152525" cy="623888"/>
          </a:xfrm>
          <a:prstGeom prst="rect">
            <a:avLst/>
          </a:prstGeom>
          <a:noFill/>
          <a:ln w="9525">
            <a:noFill/>
            <a:miter lim="800000"/>
            <a:headEnd/>
            <a:tailEnd/>
          </a:ln>
        </p:spPr>
        <p:txBody>
          <a:bodyPr>
            <a:spAutoFit/>
          </a:bodyPr>
          <a:lstStyle/>
          <a:p>
            <a:pPr algn="ctr">
              <a:spcBef>
                <a:spcPct val="50000"/>
              </a:spcBef>
            </a:pPr>
            <a:r>
              <a:rPr lang="en-US" b="1">
                <a:latin typeface="Comic Sans MS" pitchFamily="66" charset="0"/>
              </a:rPr>
              <a:t>BPSK</a:t>
            </a:r>
          </a:p>
          <a:p>
            <a:pPr algn="ctr">
              <a:spcBef>
                <a:spcPct val="50000"/>
              </a:spcBef>
            </a:pPr>
            <a:r>
              <a:rPr lang="en-US" b="1">
                <a:latin typeface="Comic Sans MS" pitchFamily="66" charset="0"/>
              </a:rPr>
              <a:t>MOD</a:t>
            </a:r>
          </a:p>
        </p:txBody>
      </p:sp>
      <p:sp>
        <p:nvSpPr>
          <p:cNvPr id="24627" name="Text Box 55"/>
          <p:cNvSpPr txBox="1">
            <a:spLocks noChangeArrowheads="1"/>
          </p:cNvSpPr>
          <p:nvPr/>
        </p:nvSpPr>
        <p:spPr bwMode="auto">
          <a:xfrm>
            <a:off x="4716463" y="5949950"/>
            <a:ext cx="8636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- 0.5</a:t>
            </a:r>
          </a:p>
        </p:txBody>
      </p:sp>
      <p:sp>
        <p:nvSpPr>
          <p:cNvPr id="24628" name="Text Box 56"/>
          <p:cNvSpPr txBox="1">
            <a:spLocks noChangeArrowheads="1"/>
          </p:cNvSpPr>
          <p:nvPr/>
        </p:nvSpPr>
        <p:spPr bwMode="auto">
          <a:xfrm>
            <a:off x="6443663" y="5876925"/>
            <a:ext cx="1223962" cy="366713"/>
          </a:xfrm>
          <a:prstGeom prst="rect">
            <a:avLst/>
          </a:prstGeom>
          <a:noFill/>
          <a:ln w="9525">
            <a:noFill/>
            <a:miter lim="800000"/>
            <a:headEnd/>
            <a:tailEnd/>
          </a:ln>
        </p:spPr>
        <p:txBody>
          <a:bodyPr>
            <a:spAutoFit/>
          </a:bodyPr>
          <a:lstStyle/>
          <a:p>
            <a:pPr>
              <a:spcBef>
                <a:spcPct val="50000"/>
              </a:spcBef>
            </a:pPr>
            <a:r>
              <a:rPr lang="en-US" sz="1800">
                <a:solidFill>
                  <a:srgbClr val="FF3300"/>
                </a:solidFill>
                <a:latin typeface="Comic Sans MS" pitchFamily="66" charset="0"/>
              </a:rPr>
              <a:t>Logic 0</a:t>
            </a:r>
          </a:p>
        </p:txBody>
      </p:sp>
      <p:sp>
        <p:nvSpPr>
          <p:cNvPr id="24629" name="Text Box 57"/>
          <p:cNvSpPr txBox="1">
            <a:spLocks noChangeArrowheads="1"/>
          </p:cNvSpPr>
          <p:nvPr/>
        </p:nvSpPr>
        <p:spPr bwMode="auto">
          <a:xfrm>
            <a:off x="2700338" y="4868863"/>
            <a:ext cx="863600" cy="366712"/>
          </a:xfrm>
          <a:prstGeom prst="rect">
            <a:avLst/>
          </a:prstGeom>
          <a:noFill/>
          <a:ln w="9525">
            <a:noFill/>
            <a:miter lim="800000"/>
            <a:headEnd/>
            <a:tailEnd/>
          </a:ln>
        </p:spPr>
        <p:txBody>
          <a:bodyPr>
            <a:spAutoFit/>
          </a:bodyPr>
          <a:lstStyle/>
          <a:p>
            <a:pPr>
              <a:spcBef>
                <a:spcPct val="50000"/>
              </a:spcBef>
            </a:pPr>
            <a:r>
              <a:rPr lang="en-US" sz="1800" dirty="0">
                <a:latin typeface="Comic Sans MS" pitchFamily="66" charset="0"/>
              </a:rPr>
              <a:t>Demo</a:t>
            </a:r>
          </a:p>
        </p:txBody>
      </p:sp>
      <p:sp>
        <p:nvSpPr>
          <p:cNvPr id="24630" name="Text Box 58"/>
          <p:cNvSpPr txBox="1">
            <a:spLocks noChangeArrowheads="1"/>
          </p:cNvSpPr>
          <p:nvPr/>
        </p:nvSpPr>
        <p:spPr bwMode="auto">
          <a:xfrm>
            <a:off x="2843213" y="5949950"/>
            <a:ext cx="863600" cy="366713"/>
          </a:xfrm>
          <a:prstGeom prst="rect">
            <a:avLst/>
          </a:prstGeom>
          <a:noFill/>
          <a:ln w="9525">
            <a:noFill/>
            <a:miter lim="800000"/>
            <a:headEnd/>
            <a:tailEnd/>
          </a:ln>
        </p:spPr>
        <p:txBody>
          <a:bodyPr>
            <a:spAutoFit/>
          </a:bodyPr>
          <a:lstStyle/>
          <a:p>
            <a:pPr>
              <a:spcBef>
                <a:spcPct val="50000"/>
              </a:spcBef>
            </a:pPr>
            <a:r>
              <a:rPr lang="en-US" sz="1800" dirty="0">
                <a:latin typeface="Comic Sans MS" pitchFamily="66" charset="0"/>
              </a:rPr>
              <a:t>Demo</a:t>
            </a:r>
          </a:p>
        </p:txBody>
      </p:sp>
      <p:sp>
        <p:nvSpPr>
          <p:cNvPr id="24631" name="Text Box 59"/>
          <p:cNvSpPr txBox="1">
            <a:spLocks noChangeArrowheads="1"/>
          </p:cNvSpPr>
          <p:nvPr/>
        </p:nvSpPr>
        <p:spPr bwMode="auto">
          <a:xfrm>
            <a:off x="2771775" y="5373688"/>
            <a:ext cx="647700" cy="366712"/>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Rx</a:t>
            </a:r>
          </a:p>
        </p:txBody>
      </p:sp>
      <p:sp>
        <p:nvSpPr>
          <p:cNvPr id="24632" name="Text Box 60"/>
          <p:cNvSpPr txBox="1">
            <a:spLocks noChangeArrowheads="1"/>
          </p:cNvSpPr>
          <p:nvPr/>
        </p:nvSpPr>
        <p:spPr bwMode="auto">
          <a:xfrm>
            <a:off x="2916238" y="6491288"/>
            <a:ext cx="647700" cy="366712"/>
          </a:xfrm>
          <a:prstGeom prst="rect">
            <a:avLst/>
          </a:prstGeom>
          <a:noFill/>
          <a:ln w="9525">
            <a:noFill/>
            <a:miter lim="800000"/>
            <a:headEnd/>
            <a:tailEnd/>
          </a:ln>
        </p:spPr>
        <p:txBody>
          <a:bodyPr>
            <a:spAutoFit/>
          </a:bodyPr>
          <a:lstStyle/>
          <a:p>
            <a:pPr>
              <a:spcBef>
                <a:spcPct val="50000"/>
              </a:spcBef>
            </a:pPr>
            <a:r>
              <a:rPr lang="en-US" sz="1800">
                <a:latin typeface="Comic Sans MS" pitchFamily="66" charset="0"/>
              </a:rPr>
              <a:t>Rx</a:t>
            </a:r>
          </a:p>
        </p:txBody>
      </p:sp>
      <p:sp>
        <p:nvSpPr>
          <p:cNvPr id="59" name="Slide Number Placeholder 58"/>
          <p:cNvSpPr>
            <a:spLocks noGrp="1"/>
          </p:cNvSpPr>
          <p:nvPr>
            <p:ph type="sldNum" sz="quarter" idx="12"/>
          </p:nvPr>
        </p:nvSpPr>
        <p:spPr/>
        <p:txBody>
          <a:bodyPr/>
          <a:lstStyle/>
          <a:p>
            <a:pPr>
              <a:defRPr/>
            </a:pPr>
            <a:fld id="{9D2FD589-DFA7-4709-A5F0-12A5AD005082}" type="slidenum">
              <a:rPr lang="ar-SA"/>
              <a:pPr>
                <a:defRPr/>
              </a:pPr>
              <a:t>49</a:t>
            </a:fld>
            <a:endParaRPr lang="en-US"/>
          </a:p>
        </p:txBody>
      </p:sp>
    </p:spTree>
    <p:extLst>
      <p:ext uri="{BB962C8B-B14F-4D97-AF65-F5344CB8AC3E}">
        <p14:creationId xmlns:p14="http://schemas.microsoft.com/office/powerpoint/2010/main" val="16281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Date Placeholder 3">
            <a:extLst>
              <a:ext uri="{FF2B5EF4-FFF2-40B4-BE49-F238E27FC236}">
                <a16:creationId xmlns:a16="http://schemas.microsoft.com/office/drawing/2014/main" id="{53B3FD16-2AEF-4277-B813-C746514E6A28}"/>
              </a:ext>
            </a:extLst>
          </p:cNvPr>
          <p:cNvSpPr>
            <a:spLocks noGrp="1"/>
          </p:cNvSpPr>
          <p:nvPr>
            <p:ph type="dt" sz="quarter" idx="10"/>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CS 515</a:t>
            </a:r>
          </a:p>
        </p:txBody>
      </p:sp>
      <p:sp>
        <p:nvSpPr>
          <p:cNvPr id="23555" name="Footer Placeholder 4">
            <a:extLst>
              <a:ext uri="{FF2B5EF4-FFF2-40B4-BE49-F238E27FC236}">
                <a16:creationId xmlns:a16="http://schemas.microsoft.com/office/drawing/2014/main" id="{7BACA58D-F707-4E30-8BBB-31CFAEC59A27}"/>
              </a:ext>
            </a:extLst>
          </p:cNvPr>
          <p:cNvSpPr>
            <a:spLocks noGrp="1"/>
          </p:cNvSpPr>
          <p:nvPr>
            <p:ph type="ftr" sz="quarter" idx="11"/>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a:t>© Ibrahim Korpeoglu</a:t>
            </a:r>
          </a:p>
        </p:txBody>
      </p:sp>
      <p:sp>
        <p:nvSpPr>
          <p:cNvPr id="23556" name="Slide Number Placeholder 5">
            <a:extLst>
              <a:ext uri="{FF2B5EF4-FFF2-40B4-BE49-F238E27FC236}">
                <a16:creationId xmlns:a16="http://schemas.microsoft.com/office/drawing/2014/main" id="{DB1374AF-55AC-435E-9D3E-785F29ECE74F}"/>
              </a:ext>
            </a:extLst>
          </p:cNvPr>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5C2EEBC-E32F-412D-871D-A73DD002D548}" type="slidenum">
              <a:rPr lang="en-US" altLang="en-US"/>
              <a:pPr/>
              <a:t>5</a:t>
            </a:fld>
            <a:endParaRPr lang="en-US" altLang="en-US"/>
          </a:p>
        </p:txBody>
      </p:sp>
      <p:sp>
        <p:nvSpPr>
          <p:cNvPr id="23557" name="Rectangle 2">
            <a:extLst>
              <a:ext uri="{FF2B5EF4-FFF2-40B4-BE49-F238E27FC236}">
                <a16:creationId xmlns:a16="http://schemas.microsoft.com/office/drawing/2014/main" id="{9FC4292D-86E4-4956-83CE-FFADA646F328}"/>
              </a:ext>
            </a:extLst>
          </p:cNvPr>
          <p:cNvSpPr>
            <a:spLocks noGrp="1" noChangeArrowheads="1"/>
          </p:cNvSpPr>
          <p:nvPr>
            <p:ph type="title"/>
          </p:nvPr>
        </p:nvSpPr>
        <p:spPr/>
        <p:txBody>
          <a:bodyPr/>
          <a:lstStyle/>
          <a:p>
            <a:pPr eaLnBrk="1" hangingPunct="1"/>
            <a:r>
              <a:rPr lang="en-US" altLang="en-US" dirty="0"/>
              <a:t>Analog/Digital Modulation</a:t>
            </a:r>
          </a:p>
        </p:txBody>
      </p:sp>
      <p:sp>
        <p:nvSpPr>
          <p:cNvPr id="23558" name="Rectangle 3">
            <a:extLst>
              <a:ext uri="{FF2B5EF4-FFF2-40B4-BE49-F238E27FC236}">
                <a16:creationId xmlns:a16="http://schemas.microsoft.com/office/drawing/2014/main" id="{248D0A17-8E4F-4409-B7E3-ED197F324983}"/>
              </a:ext>
            </a:extLst>
          </p:cNvPr>
          <p:cNvSpPr>
            <a:spLocks noGrp="1" noChangeArrowheads="1"/>
          </p:cNvSpPr>
          <p:nvPr>
            <p:ph type="body" idx="1"/>
          </p:nvPr>
        </p:nvSpPr>
        <p:spPr/>
        <p:txBody>
          <a:bodyPr/>
          <a:lstStyle/>
          <a:p>
            <a:pPr algn="l" rtl="0" eaLnBrk="1" hangingPunct="1"/>
            <a:r>
              <a:rPr lang="en-US" altLang="en-US" dirty="0"/>
              <a:t>Analog Modulation </a:t>
            </a:r>
          </a:p>
          <a:p>
            <a:pPr lvl="1" algn="l" rtl="0" eaLnBrk="1" hangingPunct="1"/>
            <a:r>
              <a:rPr lang="en-US" altLang="en-US" dirty="0"/>
              <a:t>The input is continues signal</a:t>
            </a:r>
          </a:p>
          <a:p>
            <a:pPr lvl="1" algn="l" rtl="0" eaLnBrk="1" hangingPunct="1"/>
            <a:r>
              <a:rPr lang="en-US" altLang="en-US" dirty="0"/>
              <a:t>Used in first generation mobile radio systems such as AMPS in USA. </a:t>
            </a:r>
          </a:p>
          <a:p>
            <a:pPr algn="l" rtl="0" eaLnBrk="1" hangingPunct="1"/>
            <a:r>
              <a:rPr lang="en-US" altLang="en-US" dirty="0"/>
              <a:t>Digital Modulation</a:t>
            </a:r>
          </a:p>
          <a:p>
            <a:pPr lvl="1" algn="l" rtl="0" eaLnBrk="1" hangingPunct="1"/>
            <a:r>
              <a:rPr lang="en-US" altLang="en-US" dirty="0"/>
              <a:t>The input is digital.</a:t>
            </a:r>
          </a:p>
          <a:p>
            <a:pPr lvl="1" algn="l" rtl="0" eaLnBrk="1" hangingPunct="1"/>
            <a:r>
              <a:rPr lang="en-US" altLang="en-US" dirty="0"/>
              <a:t>Used in current and future mobile radio systems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4"/>
          <p:cNvSpPr txBox="1">
            <a:spLocks noChangeArrowheads="1"/>
          </p:cNvSpPr>
          <p:nvPr/>
        </p:nvSpPr>
        <p:spPr bwMode="auto">
          <a:xfrm>
            <a:off x="539750" y="549275"/>
            <a:ext cx="7848600" cy="2430463"/>
          </a:xfrm>
          <a:prstGeom prst="rect">
            <a:avLst/>
          </a:prstGeom>
          <a:noFill/>
          <a:ln w="9525">
            <a:noFill/>
            <a:miter lim="800000"/>
            <a:headEnd/>
            <a:tailEnd/>
          </a:ln>
        </p:spPr>
        <p:txBody>
          <a:bodyPr>
            <a:spAutoFit/>
          </a:bodyPr>
          <a:lstStyle/>
          <a:p>
            <a:pPr>
              <a:spcBef>
                <a:spcPct val="50000"/>
              </a:spcBef>
            </a:pPr>
            <a:r>
              <a:rPr lang="en-US" sz="1800" dirty="0">
                <a:latin typeface="Arial" charset="0"/>
              </a:rPr>
              <a:t>At point X : </a:t>
            </a:r>
          </a:p>
          <a:p>
            <a:pPr>
              <a:spcBef>
                <a:spcPct val="50000"/>
              </a:spcBef>
            </a:pPr>
            <a:r>
              <a:rPr lang="en-US" sz="1800" dirty="0">
                <a:latin typeface="Arial" charset="0"/>
              </a:rPr>
              <a:t>   sin </a:t>
            </a:r>
            <a:r>
              <a:rPr lang="en-US" sz="1800" dirty="0" err="1">
                <a:latin typeface="Arial" charset="0"/>
              </a:rPr>
              <a:t>wc</a:t>
            </a:r>
            <a:r>
              <a:rPr lang="en-US" sz="1800" dirty="0">
                <a:latin typeface="Arial" charset="0"/>
              </a:rPr>
              <a:t> t . Sin </a:t>
            </a:r>
            <a:r>
              <a:rPr lang="en-US" sz="1800" dirty="0" err="1">
                <a:latin typeface="Arial" charset="0"/>
              </a:rPr>
              <a:t>wc</a:t>
            </a:r>
            <a:r>
              <a:rPr lang="en-US" sz="1800" dirty="0">
                <a:latin typeface="Arial" charset="0"/>
              </a:rPr>
              <a:t> t                  out put of balanced mod.</a:t>
            </a:r>
          </a:p>
          <a:p>
            <a:pPr>
              <a:spcBef>
                <a:spcPct val="50000"/>
              </a:spcBef>
            </a:pPr>
            <a:endParaRPr lang="en-US" sz="1800" dirty="0">
              <a:latin typeface="Arial" charset="0"/>
            </a:endParaRPr>
          </a:p>
          <a:p>
            <a:pPr>
              <a:spcBef>
                <a:spcPct val="50000"/>
              </a:spcBef>
            </a:pPr>
            <a:r>
              <a:rPr lang="en-US" sz="1800" dirty="0">
                <a:latin typeface="Arial" charset="0"/>
              </a:rPr>
              <a:t> Out 1 = sin </a:t>
            </a:r>
            <a:r>
              <a:rPr lang="en-US" sz="1800" dirty="0" err="1">
                <a:latin typeface="Arial" charset="0"/>
              </a:rPr>
              <a:t>wc</a:t>
            </a:r>
            <a:r>
              <a:rPr lang="en-US" sz="1800" dirty="0">
                <a:latin typeface="Arial" charset="0"/>
              </a:rPr>
              <a:t> t =0.5 (1-cos2wc t ) = 0.5            1.</a:t>
            </a:r>
          </a:p>
          <a:p>
            <a:pPr>
              <a:spcBef>
                <a:spcPct val="50000"/>
              </a:spcBef>
            </a:pPr>
            <a:endParaRPr lang="en-US" sz="1800" dirty="0">
              <a:latin typeface="Arial" charset="0"/>
            </a:endParaRPr>
          </a:p>
          <a:p>
            <a:pPr>
              <a:spcBef>
                <a:spcPct val="50000"/>
              </a:spcBef>
            </a:pPr>
            <a:r>
              <a:rPr lang="en-US" sz="1800" dirty="0">
                <a:latin typeface="Arial" charset="0"/>
              </a:rPr>
              <a:t>Out 0 = -sin </a:t>
            </a:r>
            <a:r>
              <a:rPr lang="en-US" sz="1800" dirty="0" err="1">
                <a:latin typeface="Arial" charset="0"/>
              </a:rPr>
              <a:t>wc</a:t>
            </a:r>
            <a:r>
              <a:rPr lang="en-US" sz="1800" dirty="0">
                <a:latin typeface="Arial" charset="0"/>
              </a:rPr>
              <a:t> t = -0.5 (1-cos 2wc t )= -0.5            0 .</a:t>
            </a:r>
          </a:p>
        </p:txBody>
      </p:sp>
      <p:sp>
        <p:nvSpPr>
          <p:cNvPr id="25603" name="Line 5"/>
          <p:cNvSpPr>
            <a:spLocks noChangeShapeType="1"/>
          </p:cNvSpPr>
          <p:nvPr/>
        </p:nvSpPr>
        <p:spPr bwMode="auto">
          <a:xfrm>
            <a:off x="2771775" y="1196975"/>
            <a:ext cx="792163" cy="0"/>
          </a:xfrm>
          <a:prstGeom prst="line">
            <a:avLst/>
          </a:prstGeom>
          <a:noFill/>
          <a:ln w="57150">
            <a:solidFill>
              <a:schemeClr val="tx1"/>
            </a:solidFill>
            <a:round/>
            <a:headEnd type="arrow" w="med" len="med"/>
            <a:tailEnd/>
          </a:ln>
        </p:spPr>
        <p:txBody>
          <a:bodyPr/>
          <a:lstStyle/>
          <a:p>
            <a:endParaRPr lang="en-US"/>
          </a:p>
        </p:txBody>
      </p:sp>
      <p:sp>
        <p:nvSpPr>
          <p:cNvPr id="25604" name="Line 6"/>
          <p:cNvSpPr>
            <a:spLocks noChangeShapeType="1"/>
          </p:cNvSpPr>
          <p:nvPr/>
        </p:nvSpPr>
        <p:spPr bwMode="auto">
          <a:xfrm>
            <a:off x="4859338" y="1989138"/>
            <a:ext cx="576262" cy="0"/>
          </a:xfrm>
          <a:prstGeom prst="line">
            <a:avLst/>
          </a:prstGeom>
          <a:noFill/>
          <a:ln w="57150">
            <a:solidFill>
              <a:schemeClr val="tx1"/>
            </a:solidFill>
            <a:round/>
            <a:headEnd/>
            <a:tailEnd type="triangle" w="med" len="med"/>
          </a:ln>
        </p:spPr>
        <p:txBody>
          <a:bodyPr/>
          <a:lstStyle/>
          <a:p>
            <a:endParaRPr lang="en-US"/>
          </a:p>
        </p:txBody>
      </p:sp>
      <p:sp>
        <p:nvSpPr>
          <p:cNvPr id="25605" name="Line 7"/>
          <p:cNvSpPr>
            <a:spLocks noChangeShapeType="1"/>
          </p:cNvSpPr>
          <p:nvPr/>
        </p:nvSpPr>
        <p:spPr bwMode="auto">
          <a:xfrm>
            <a:off x="5076825" y="2781300"/>
            <a:ext cx="576263" cy="0"/>
          </a:xfrm>
          <a:prstGeom prst="line">
            <a:avLst/>
          </a:prstGeom>
          <a:noFill/>
          <a:ln w="57150">
            <a:solidFill>
              <a:schemeClr val="tx1"/>
            </a:solidFill>
            <a:round/>
            <a:headEnd/>
            <a:tailEnd type="triangle" w="med" len="med"/>
          </a:ln>
        </p:spPr>
        <p:txBody>
          <a:bodyPr/>
          <a:lstStyle/>
          <a:p>
            <a:endParaRPr lang="en-US"/>
          </a:p>
        </p:txBody>
      </p:sp>
      <p:sp>
        <p:nvSpPr>
          <p:cNvPr id="25606" name="Line 8"/>
          <p:cNvSpPr>
            <a:spLocks noChangeShapeType="1"/>
          </p:cNvSpPr>
          <p:nvPr/>
        </p:nvSpPr>
        <p:spPr bwMode="auto">
          <a:xfrm flipV="1">
            <a:off x="2987675" y="1773238"/>
            <a:ext cx="1079500" cy="431800"/>
          </a:xfrm>
          <a:prstGeom prst="line">
            <a:avLst/>
          </a:prstGeom>
          <a:noFill/>
          <a:ln w="28575">
            <a:solidFill>
              <a:srgbClr val="008000"/>
            </a:solidFill>
            <a:round/>
            <a:headEnd/>
            <a:tailEnd type="triangle" w="med" len="med"/>
          </a:ln>
        </p:spPr>
        <p:txBody>
          <a:bodyPr/>
          <a:lstStyle/>
          <a:p>
            <a:endParaRPr lang="en-US"/>
          </a:p>
        </p:txBody>
      </p:sp>
      <p:sp>
        <p:nvSpPr>
          <p:cNvPr id="25607" name="Line 9"/>
          <p:cNvSpPr>
            <a:spLocks noChangeShapeType="1"/>
          </p:cNvSpPr>
          <p:nvPr/>
        </p:nvSpPr>
        <p:spPr bwMode="auto">
          <a:xfrm flipV="1">
            <a:off x="3276600" y="2565400"/>
            <a:ext cx="1079500" cy="431800"/>
          </a:xfrm>
          <a:prstGeom prst="line">
            <a:avLst/>
          </a:prstGeom>
          <a:noFill/>
          <a:ln w="28575">
            <a:solidFill>
              <a:srgbClr val="008000"/>
            </a:solidFill>
            <a:round/>
            <a:headEnd/>
            <a:tailEnd type="triangle" w="med" len="med"/>
          </a:ln>
        </p:spPr>
        <p:txBody>
          <a:bodyPr/>
          <a:lstStyle/>
          <a:p>
            <a:endParaRPr lang="en-US"/>
          </a:p>
        </p:txBody>
      </p:sp>
      <p:sp>
        <p:nvSpPr>
          <p:cNvPr id="25608" name="Text Box 10"/>
          <p:cNvSpPr txBox="1">
            <a:spLocks noChangeArrowheads="1"/>
          </p:cNvSpPr>
          <p:nvPr/>
        </p:nvSpPr>
        <p:spPr bwMode="auto">
          <a:xfrm>
            <a:off x="3851275" y="1484313"/>
            <a:ext cx="2233613" cy="336550"/>
          </a:xfrm>
          <a:prstGeom prst="rect">
            <a:avLst/>
          </a:prstGeom>
          <a:noFill/>
          <a:ln w="9525">
            <a:noFill/>
            <a:miter lim="800000"/>
            <a:headEnd/>
            <a:tailEnd/>
          </a:ln>
        </p:spPr>
        <p:txBody>
          <a:bodyPr>
            <a:spAutoFit/>
          </a:bodyPr>
          <a:lstStyle/>
          <a:p>
            <a:pPr algn="ctr">
              <a:spcBef>
                <a:spcPct val="50000"/>
              </a:spcBef>
            </a:pPr>
            <a:r>
              <a:rPr lang="en-US" sz="1600" b="1">
                <a:solidFill>
                  <a:srgbClr val="FF3300"/>
                </a:solidFill>
                <a:latin typeface="Arial" charset="0"/>
              </a:rPr>
              <a:t>Filtered by the LPF</a:t>
            </a:r>
          </a:p>
        </p:txBody>
      </p:sp>
      <p:sp>
        <p:nvSpPr>
          <p:cNvPr id="25609" name="Text Box 11"/>
          <p:cNvSpPr txBox="1">
            <a:spLocks noChangeArrowheads="1"/>
          </p:cNvSpPr>
          <p:nvPr/>
        </p:nvSpPr>
        <p:spPr bwMode="auto">
          <a:xfrm>
            <a:off x="4140200" y="2349500"/>
            <a:ext cx="2233613" cy="336550"/>
          </a:xfrm>
          <a:prstGeom prst="rect">
            <a:avLst/>
          </a:prstGeom>
          <a:noFill/>
          <a:ln w="9525">
            <a:noFill/>
            <a:miter lim="800000"/>
            <a:headEnd/>
            <a:tailEnd/>
          </a:ln>
        </p:spPr>
        <p:txBody>
          <a:bodyPr>
            <a:spAutoFit/>
          </a:bodyPr>
          <a:lstStyle/>
          <a:p>
            <a:pPr algn="ctr">
              <a:spcBef>
                <a:spcPct val="50000"/>
              </a:spcBef>
            </a:pPr>
            <a:r>
              <a:rPr lang="en-US" sz="1600" b="1">
                <a:solidFill>
                  <a:srgbClr val="FF3300"/>
                </a:solidFill>
                <a:latin typeface="Arial" charset="0"/>
              </a:rPr>
              <a:t>Filtered by the LPF</a:t>
            </a:r>
          </a:p>
        </p:txBody>
      </p:sp>
      <p:sp>
        <p:nvSpPr>
          <p:cNvPr id="25610" name="Text Box 12"/>
          <p:cNvSpPr txBox="1">
            <a:spLocks noChangeArrowheads="1"/>
          </p:cNvSpPr>
          <p:nvPr/>
        </p:nvSpPr>
        <p:spPr bwMode="auto">
          <a:xfrm>
            <a:off x="1692275" y="2565400"/>
            <a:ext cx="287338" cy="274638"/>
          </a:xfrm>
          <a:prstGeom prst="rect">
            <a:avLst/>
          </a:prstGeom>
          <a:noFill/>
          <a:ln w="9525">
            <a:noFill/>
            <a:miter lim="800000"/>
            <a:headEnd/>
            <a:tailEnd/>
          </a:ln>
        </p:spPr>
        <p:txBody>
          <a:bodyPr>
            <a:spAutoFit/>
          </a:bodyPr>
          <a:lstStyle/>
          <a:p>
            <a:pPr>
              <a:spcBef>
                <a:spcPct val="50000"/>
              </a:spcBef>
            </a:pPr>
            <a:r>
              <a:rPr lang="en-US" sz="1200" b="1">
                <a:latin typeface="Arial" charset="0"/>
              </a:rPr>
              <a:t>2</a:t>
            </a:r>
          </a:p>
        </p:txBody>
      </p:sp>
      <p:sp>
        <p:nvSpPr>
          <p:cNvPr id="25611" name="Text Box 13"/>
          <p:cNvSpPr txBox="1">
            <a:spLocks noChangeArrowheads="1"/>
          </p:cNvSpPr>
          <p:nvPr/>
        </p:nvSpPr>
        <p:spPr bwMode="auto">
          <a:xfrm>
            <a:off x="1692275" y="1700213"/>
            <a:ext cx="287338" cy="274637"/>
          </a:xfrm>
          <a:prstGeom prst="rect">
            <a:avLst/>
          </a:prstGeom>
          <a:noFill/>
          <a:ln w="9525">
            <a:noFill/>
            <a:miter lim="800000"/>
            <a:headEnd/>
            <a:tailEnd/>
          </a:ln>
        </p:spPr>
        <p:txBody>
          <a:bodyPr>
            <a:spAutoFit/>
          </a:bodyPr>
          <a:lstStyle/>
          <a:p>
            <a:pPr>
              <a:spcBef>
                <a:spcPct val="50000"/>
              </a:spcBef>
            </a:pPr>
            <a:r>
              <a:rPr lang="en-US" sz="1200" b="1">
                <a:latin typeface="Arial" charset="0"/>
              </a:rPr>
              <a:t>2</a:t>
            </a:r>
          </a:p>
        </p:txBody>
      </p:sp>
      <p:sp>
        <p:nvSpPr>
          <p:cNvPr id="14" name="Slide Number Placeholder 13"/>
          <p:cNvSpPr>
            <a:spLocks noGrp="1"/>
          </p:cNvSpPr>
          <p:nvPr>
            <p:ph type="sldNum" sz="quarter" idx="12"/>
          </p:nvPr>
        </p:nvSpPr>
        <p:spPr/>
        <p:txBody>
          <a:bodyPr/>
          <a:lstStyle/>
          <a:p>
            <a:pPr>
              <a:defRPr/>
            </a:pPr>
            <a:fld id="{F19856DF-19EB-4793-AE30-042683C8B705}" type="slidenum">
              <a:rPr lang="ar-SA"/>
              <a:pPr>
                <a:defRPr/>
              </a:pPr>
              <a:t>50</a:t>
            </a:fld>
            <a:endParaRPr lang="en-US"/>
          </a:p>
        </p:txBody>
      </p:sp>
    </p:spTree>
    <p:extLst>
      <p:ext uri="{BB962C8B-B14F-4D97-AF65-F5344CB8AC3E}">
        <p14:creationId xmlns:p14="http://schemas.microsoft.com/office/powerpoint/2010/main" val="221874338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lstStyle/>
          <a:p>
            <a:pPr rtl="0"/>
            <a:r>
              <a:rPr lang="en-US" sz="4000" b="1" dirty="0">
                <a:solidFill>
                  <a:schemeClr val="tx1"/>
                </a:solidFill>
              </a:rPr>
              <a:t>PSK- Bandwidth consideration</a:t>
            </a:r>
            <a:endParaRPr lang="en-US" sz="4000" dirty="0"/>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51</a:t>
            </a:fld>
            <a:endParaRPr lang="en-US"/>
          </a:p>
        </p:txBody>
      </p:sp>
      <p:sp>
        <p:nvSpPr>
          <p:cNvPr id="5" name="Rectangle 3"/>
          <p:cNvSpPr txBox="1">
            <a:spLocks noChangeArrowheads="1"/>
          </p:cNvSpPr>
          <p:nvPr/>
        </p:nvSpPr>
        <p:spPr bwMode="auto">
          <a:xfrm>
            <a:off x="685800" y="1200150"/>
            <a:ext cx="7772400" cy="29908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We vary the phase shift of the carrier signal to represent digital data.</a:t>
            </a: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The bandwidth requirement, B is:</a:t>
            </a:r>
          </a:p>
          <a:p>
            <a:pPr marL="342900" marR="0" lvl="0" indent="-342900" algn="ctr" defTabSz="914400" rtl="0" eaLnBrk="1" fontAlgn="base" latinLnBrk="0" hangingPunct="1">
              <a:lnSpc>
                <a:spcPct val="100000"/>
              </a:lnSpc>
              <a:spcBef>
                <a:spcPct val="20000"/>
              </a:spcBef>
              <a:spcAft>
                <a:spcPct val="0"/>
              </a:spcAft>
              <a:buClrTx/>
              <a:buSzTx/>
              <a:buFontTx/>
              <a:buNone/>
              <a:tabLst/>
              <a:defRPr/>
            </a:pPr>
            <a:r>
              <a:rPr kumimoji="0" lang="en-US" sz="2800" b="1" i="0" u="none" strike="noStrike" kern="0" cap="none" spc="0" normalizeH="0" baseline="0" noProof="0" dirty="0">
                <a:ln>
                  <a:noFill/>
                </a:ln>
                <a:solidFill>
                  <a:schemeClr val="tx1"/>
                </a:solidFill>
                <a:effectLst/>
                <a:uLnTx/>
                <a:uFillTx/>
                <a:latin typeface="+mn-lt"/>
                <a:ea typeface="+mn-ea"/>
                <a:cs typeface="+mn-cs"/>
              </a:rPr>
              <a:t>B = (1+d)</a:t>
            </a:r>
            <a:r>
              <a:rPr kumimoji="0" lang="en-US" sz="2800" b="1" i="0" u="none" strike="noStrike" kern="0" cap="none" spc="0" normalizeH="0" baseline="0" noProof="0" dirty="0" err="1">
                <a:ln>
                  <a:noFill/>
                </a:ln>
                <a:solidFill>
                  <a:schemeClr val="tx1"/>
                </a:solidFill>
                <a:effectLst/>
                <a:uLnTx/>
                <a:uFillTx/>
                <a:latin typeface="+mn-lt"/>
                <a:ea typeface="+mn-ea"/>
                <a:cs typeface="+mn-cs"/>
              </a:rPr>
              <a:t>xS</a:t>
            </a:r>
            <a:endParaRPr kumimoji="0" lang="en-US" sz="2800" b="1" i="0" u="none" strike="noStrike" kern="0" cap="none" spc="0" normalizeH="0" baseline="0" noProof="0" dirty="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Wingdings" pitchFamily="2" charset="2"/>
              <a:buChar char="§"/>
              <a:tabLst/>
              <a:defRPr/>
            </a:pPr>
            <a:r>
              <a:rPr kumimoji="0" lang="en-US" sz="2800" b="0" i="0" u="none" strike="noStrike" kern="0" cap="none" spc="0" normalizeH="0" baseline="0" noProof="0" dirty="0">
                <a:ln>
                  <a:noFill/>
                </a:ln>
                <a:solidFill>
                  <a:schemeClr val="tx1"/>
                </a:solidFill>
                <a:effectLst/>
                <a:uLnTx/>
                <a:uFillTx/>
                <a:latin typeface="+mn-lt"/>
                <a:ea typeface="+mn-ea"/>
                <a:cs typeface="+mn-cs"/>
              </a:rPr>
              <a:t>PSK is much more robust than ASK </a:t>
            </a:r>
            <a:r>
              <a:rPr kumimoji="0" lang="en-US" sz="2800" b="1" i="0" u="none" strike="noStrike" kern="0" cap="none" spc="0" normalizeH="0" baseline="0" noProof="0" dirty="0">
                <a:ln>
                  <a:noFill/>
                </a:ln>
                <a:solidFill>
                  <a:schemeClr val="tx1"/>
                </a:solidFill>
                <a:effectLst/>
                <a:uLnTx/>
                <a:uFillTx/>
                <a:latin typeface="+mn-lt"/>
                <a:ea typeface="+mn-ea"/>
                <a:cs typeface="+mn-cs"/>
              </a:rPr>
              <a:t>(i.e., noise is AWGN)</a:t>
            </a:r>
          </a:p>
        </p:txBody>
      </p:sp>
      <p:pic>
        <p:nvPicPr>
          <p:cNvPr id="6" name="Picture 6">
            <a:extLst>
              <a:ext uri="{FF2B5EF4-FFF2-40B4-BE49-F238E27FC236}">
                <a16:creationId xmlns:a16="http://schemas.microsoft.com/office/drawing/2014/main" id="{0CE825F4-D6AE-4152-8831-A4CA09B021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175" y="4600992"/>
            <a:ext cx="8629650" cy="185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a:extLst>
              <a:ext uri="{FF2B5EF4-FFF2-40B4-BE49-F238E27FC236}">
                <a16:creationId xmlns:a16="http://schemas.microsoft.com/office/drawing/2014/main" id="{9BF6B1AF-A096-4150-BD45-056220729252}"/>
              </a:ext>
            </a:extLst>
          </p:cNvPr>
          <p:cNvSpPr txBox="1">
            <a:spLocks noChangeArrowheads="1"/>
          </p:cNvSpPr>
          <p:nvPr/>
        </p:nvSpPr>
        <p:spPr bwMode="auto">
          <a:xfrm>
            <a:off x="3733800" y="6459954"/>
            <a:ext cx="338009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algn="r" rtl="0"/>
            <a:r>
              <a:rPr lang="en-US" altLang="en-US" sz="1800" dirty="0">
                <a:solidFill>
                  <a:schemeClr val="folHlink"/>
                </a:solidFill>
                <a:latin typeface="Times New Roman" panose="02020603050405020304" pitchFamily="18" charset="0"/>
              </a:rPr>
              <a:t>Figure. </a:t>
            </a:r>
            <a:r>
              <a:rPr lang="en-US" altLang="en-US" sz="1800" i="1" dirty="0">
                <a:latin typeface="Times New Roman" panose="02020603050405020304" pitchFamily="18" charset="0"/>
              </a:rPr>
              <a:t>Binary phase shift keying</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201DD5-1970-4B1E-82E1-AF7F78CBF50F}"/>
              </a:ext>
            </a:extLst>
          </p:cNvPr>
          <p:cNvSpPr>
            <a:spLocks noGrp="1"/>
          </p:cNvSpPr>
          <p:nvPr>
            <p:ph type="sldNum" sz="quarter" idx="12"/>
          </p:nvPr>
        </p:nvSpPr>
        <p:spPr/>
        <p:txBody>
          <a:bodyPr/>
          <a:lstStyle/>
          <a:p>
            <a:pPr>
              <a:defRPr/>
            </a:pPr>
            <a:fld id="{D27D4E14-6EF3-49C1-AE3E-33A047A9E075}" type="slidenum">
              <a:rPr lang="ar-SA" smtClean="0"/>
              <a:pPr>
                <a:defRPr/>
              </a:pPr>
              <a:t>52</a:t>
            </a:fld>
            <a:endParaRPr lang="en-US"/>
          </a:p>
        </p:txBody>
      </p:sp>
      <p:pic>
        <p:nvPicPr>
          <p:cNvPr id="5" name="Picture 7">
            <a:extLst>
              <a:ext uri="{FF2B5EF4-FFF2-40B4-BE49-F238E27FC236}">
                <a16:creationId xmlns:a16="http://schemas.microsoft.com/office/drawing/2014/main" id="{DD9710FC-7E72-4834-829D-241D94CB16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225" y="2540000"/>
            <a:ext cx="8080375" cy="256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a:extLst>
              <a:ext uri="{FF2B5EF4-FFF2-40B4-BE49-F238E27FC236}">
                <a16:creationId xmlns:a16="http://schemas.microsoft.com/office/drawing/2014/main" id="{327051FB-913C-4DEA-B8D9-E15817D16A4B}"/>
              </a:ext>
            </a:extLst>
          </p:cNvPr>
          <p:cNvSpPr txBox="1">
            <a:spLocks noGrp="1" noChangeArrowheads="1"/>
          </p:cNvSpPr>
          <p:nvPr>
            <p:ph type="title"/>
          </p:nvPr>
        </p:nvSpPr>
        <p:spPr bwMode="auto">
          <a:xfrm>
            <a:off x="2598542" y="615305"/>
            <a:ext cx="39469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200" b="1">
                <a:solidFill>
                  <a:schemeClr val="tx1"/>
                </a:solidFill>
                <a:latin typeface="Arial" panose="020B0604020202020204" pitchFamily="34" charset="0"/>
              </a:defRPr>
            </a:lvl1pPr>
            <a:lvl2pPr marL="742950" indent="-285750">
              <a:defRPr sz="3200" b="1">
                <a:solidFill>
                  <a:schemeClr val="tx1"/>
                </a:solidFill>
                <a:latin typeface="Arial" panose="020B0604020202020204" pitchFamily="34" charset="0"/>
              </a:defRPr>
            </a:lvl2pPr>
            <a:lvl3pPr marL="1143000" indent="-228600">
              <a:defRPr sz="3200" b="1">
                <a:solidFill>
                  <a:schemeClr val="tx1"/>
                </a:solidFill>
                <a:latin typeface="Arial" panose="020B0604020202020204" pitchFamily="34" charset="0"/>
              </a:defRPr>
            </a:lvl3pPr>
            <a:lvl4pPr marL="1600200" indent="-228600">
              <a:defRPr sz="3200" b="1">
                <a:solidFill>
                  <a:schemeClr val="tx1"/>
                </a:solidFill>
                <a:latin typeface="Arial" panose="020B0604020202020204" pitchFamily="34" charset="0"/>
              </a:defRPr>
            </a:lvl4pPr>
            <a:lvl5pPr marL="2057400" indent="-228600">
              <a:defRPr sz="3200" b="1">
                <a:solidFill>
                  <a:schemeClr val="tx1"/>
                </a:solidFill>
                <a:latin typeface="Arial" panose="020B0604020202020204" pitchFamily="34" charset="0"/>
              </a:defRPr>
            </a:lvl5pPr>
            <a:lvl6pPr marL="2514600" indent="-228600" eaLnBrk="0" fontAlgn="base" hangingPunct="0">
              <a:spcBef>
                <a:spcPct val="0"/>
              </a:spcBef>
              <a:spcAft>
                <a:spcPct val="0"/>
              </a:spcAft>
              <a:defRPr sz="3200" b="1">
                <a:solidFill>
                  <a:schemeClr val="tx1"/>
                </a:solidFill>
                <a:latin typeface="Arial" panose="020B0604020202020204" pitchFamily="34" charset="0"/>
              </a:defRPr>
            </a:lvl6pPr>
            <a:lvl7pPr marL="2971800" indent="-228600" eaLnBrk="0" fontAlgn="base" hangingPunct="0">
              <a:spcBef>
                <a:spcPct val="0"/>
              </a:spcBef>
              <a:spcAft>
                <a:spcPct val="0"/>
              </a:spcAft>
              <a:defRPr sz="3200" b="1">
                <a:solidFill>
                  <a:schemeClr val="tx1"/>
                </a:solidFill>
                <a:latin typeface="Arial" panose="020B0604020202020204" pitchFamily="34" charset="0"/>
              </a:defRPr>
            </a:lvl7pPr>
            <a:lvl8pPr marL="3429000" indent="-228600" eaLnBrk="0" fontAlgn="base" hangingPunct="0">
              <a:spcBef>
                <a:spcPct val="0"/>
              </a:spcBef>
              <a:spcAft>
                <a:spcPct val="0"/>
              </a:spcAft>
              <a:defRPr sz="3200" b="1">
                <a:solidFill>
                  <a:schemeClr val="tx1"/>
                </a:solidFill>
                <a:latin typeface="Arial" panose="020B0604020202020204" pitchFamily="34" charset="0"/>
              </a:defRPr>
            </a:lvl8pPr>
            <a:lvl9pPr marL="3886200" indent="-228600" eaLnBrk="0" fontAlgn="base" hangingPunct="0">
              <a:spcBef>
                <a:spcPct val="0"/>
              </a:spcBef>
              <a:spcAft>
                <a:spcPct val="0"/>
              </a:spcAft>
              <a:defRPr sz="3200" b="1">
                <a:solidFill>
                  <a:schemeClr val="tx1"/>
                </a:solidFill>
                <a:latin typeface="Arial" panose="020B0604020202020204" pitchFamily="34" charset="0"/>
              </a:defRPr>
            </a:lvl9pPr>
          </a:lstStyle>
          <a:p>
            <a:pPr rtl="0"/>
            <a:r>
              <a:rPr lang="en-US" altLang="en-US" sz="2400" dirty="0">
                <a:solidFill>
                  <a:schemeClr val="folHlink"/>
                </a:solidFill>
                <a:latin typeface="Times New Roman" panose="02020603050405020304" pitchFamily="18" charset="0"/>
              </a:rPr>
              <a:t>Figure.  </a:t>
            </a:r>
            <a:r>
              <a:rPr lang="en-US" altLang="en-US" sz="2000" i="1" dirty="0">
                <a:latin typeface="Times New Roman" panose="02020603050405020304" pitchFamily="18" charset="0"/>
              </a:rPr>
              <a:t>Implementation of BPSK</a:t>
            </a:r>
          </a:p>
        </p:txBody>
      </p:sp>
    </p:spTree>
    <p:extLst>
      <p:ext uri="{BB962C8B-B14F-4D97-AF65-F5344CB8AC3E}">
        <p14:creationId xmlns:p14="http://schemas.microsoft.com/office/powerpoint/2010/main" val="4309456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Text Box 7"/>
          <p:cNvSpPr txBox="1">
            <a:spLocks noChangeArrowheads="1"/>
          </p:cNvSpPr>
          <p:nvPr/>
        </p:nvSpPr>
        <p:spPr bwMode="auto">
          <a:xfrm>
            <a:off x="152400" y="3581400"/>
            <a:ext cx="8915400" cy="3016210"/>
          </a:xfrm>
          <a:prstGeom prst="rect">
            <a:avLst/>
          </a:prstGeom>
          <a:noFill/>
          <a:ln w="9525">
            <a:noFill/>
            <a:miter lim="800000"/>
            <a:headEnd/>
            <a:tailEnd/>
          </a:ln>
        </p:spPr>
        <p:txBody>
          <a:bodyPr wrap="square">
            <a:spAutoFit/>
          </a:bodyPr>
          <a:lstStyle/>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a:t>
            </a:r>
          </a:p>
          <a:p>
            <a:pPr rtl="0">
              <a:spcBef>
                <a:spcPct val="50000"/>
              </a:spcBef>
            </a:pPr>
            <a:endParaRPr lang="en-US" sz="2000" dirty="0">
              <a:latin typeface="Tahoma" panose="020B0604030504040204" pitchFamily="34" charset="0"/>
              <a:ea typeface="Tahoma" panose="020B0604030504040204" pitchFamily="34" charset="0"/>
              <a:cs typeface="Tahoma" panose="020B0604030504040204" pitchFamily="34" charset="0"/>
            </a:endParaRP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out put = sin(</a:t>
            </a:r>
            <a:r>
              <a:rPr lang="en-US" sz="2000" dirty="0" err="1">
                <a:latin typeface="Tahoma" panose="020B0604030504040204" pitchFamily="34" charset="0"/>
                <a:ea typeface="Tahoma" panose="020B0604030504040204" pitchFamily="34" charset="0"/>
                <a:cs typeface="Tahoma" panose="020B0604030504040204" pitchFamily="34" charset="0"/>
              </a:rPr>
              <a:t>wa</a:t>
            </a:r>
            <a:r>
              <a:rPr lang="en-US" sz="2000" dirty="0">
                <a:latin typeface="Tahoma" panose="020B0604030504040204" pitchFamily="34" charset="0"/>
                <a:ea typeface="Tahoma" panose="020B0604030504040204" pitchFamily="34" charset="0"/>
                <a:cs typeface="Tahoma" panose="020B0604030504040204" pitchFamily="34" charset="0"/>
              </a:rPr>
              <a:t> t)  sin(</a:t>
            </a:r>
            <a:r>
              <a:rPr lang="en-US" sz="2000" dirty="0" err="1">
                <a:latin typeface="Tahoma" panose="020B0604030504040204" pitchFamily="34" charset="0"/>
                <a:ea typeface="Tahoma" panose="020B0604030504040204" pitchFamily="34" charset="0"/>
                <a:cs typeface="Tahoma" panose="020B0604030504040204" pitchFamily="34" charset="0"/>
              </a:rPr>
              <a:t>wc</a:t>
            </a:r>
            <a:r>
              <a:rPr lang="en-US" sz="2000" dirty="0">
                <a:latin typeface="Tahoma" panose="020B0604030504040204" pitchFamily="34" charset="0"/>
                <a:ea typeface="Tahoma" panose="020B0604030504040204" pitchFamily="34" charset="0"/>
                <a:cs typeface="Tahoma" panose="020B0604030504040204" pitchFamily="34" charset="0"/>
              </a:rPr>
              <a:t> t)</a:t>
            </a:r>
          </a:p>
          <a:p>
            <a:pPr rtl="0">
              <a:spcBef>
                <a:spcPct val="50000"/>
              </a:spcBef>
            </a:pPr>
            <a:r>
              <a:rPr lang="en-US" sz="2000" dirty="0">
                <a:latin typeface="Tahoma" panose="020B0604030504040204" pitchFamily="34" charset="0"/>
                <a:ea typeface="Tahoma" panose="020B0604030504040204" pitchFamily="34" charset="0"/>
                <a:cs typeface="Tahoma" panose="020B0604030504040204" pitchFamily="34" charset="0"/>
              </a:rPr>
              <a:t>            = 0.5 </a:t>
            </a:r>
            <a:r>
              <a:rPr lang="en-US" sz="2000" dirty="0" err="1">
                <a:latin typeface="Tahoma" panose="020B0604030504040204" pitchFamily="34" charset="0"/>
                <a:ea typeface="Tahoma" panose="020B0604030504040204" pitchFamily="34" charset="0"/>
                <a:cs typeface="Tahoma" panose="020B0604030504040204" pitchFamily="34" charset="0"/>
              </a:rPr>
              <a:t>cos</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err="1">
                <a:latin typeface="Tahoma" panose="020B0604030504040204" pitchFamily="34" charset="0"/>
                <a:ea typeface="Tahoma" panose="020B0604030504040204" pitchFamily="34" charset="0"/>
                <a:cs typeface="Tahoma" panose="020B0604030504040204" pitchFamily="34" charset="0"/>
              </a:rPr>
              <a:t>wc</a:t>
            </a:r>
            <a:r>
              <a:rPr lang="en-US" sz="2000" dirty="0">
                <a:latin typeface="Tahoma" panose="020B0604030504040204" pitchFamily="34" charset="0"/>
                <a:ea typeface="Tahoma" panose="020B0604030504040204" pitchFamily="34" charset="0"/>
                <a:cs typeface="Tahoma" panose="020B0604030504040204" pitchFamily="34" charset="0"/>
              </a:rPr>
              <a:t> – </a:t>
            </a:r>
            <a:r>
              <a:rPr lang="en-US" sz="2000" dirty="0" err="1">
                <a:latin typeface="Tahoma" panose="020B0604030504040204" pitchFamily="34" charset="0"/>
                <a:ea typeface="Tahoma" panose="020B0604030504040204" pitchFamily="34" charset="0"/>
                <a:cs typeface="Tahoma" panose="020B0604030504040204" pitchFamily="34" charset="0"/>
              </a:rPr>
              <a:t>wa</a:t>
            </a:r>
            <a:r>
              <a:rPr lang="en-US" sz="2000" dirty="0">
                <a:latin typeface="Tahoma" panose="020B0604030504040204" pitchFamily="34" charset="0"/>
                <a:ea typeface="Tahoma" panose="020B0604030504040204" pitchFamily="34" charset="0"/>
                <a:cs typeface="Tahoma" panose="020B0604030504040204" pitchFamily="34" charset="0"/>
              </a:rPr>
              <a:t>)t – 0.5 </a:t>
            </a:r>
            <a:r>
              <a:rPr lang="en-US" sz="2000" dirty="0" err="1">
                <a:latin typeface="Tahoma" panose="020B0604030504040204" pitchFamily="34" charset="0"/>
                <a:ea typeface="Tahoma" panose="020B0604030504040204" pitchFamily="34" charset="0"/>
                <a:cs typeface="Tahoma" panose="020B0604030504040204" pitchFamily="34" charset="0"/>
              </a:rPr>
              <a:t>cos</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err="1">
                <a:latin typeface="Tahoma" panose="020B0604030504040204" pitchFamily="34" charset="0"/>
                <a:ea typeface="Tahoma" panose="020B0604030504040204" pitchFamily="34" charset="0"/>
                <a:cs typeface="Tahoma" panose="020B0604030504040204" pitchFamily="34" charset="0"/>
              </a:rPr>
              <a:t>wc+wa</a:t>
            </a:r>
            <a:r>
              <a:rPr lang="en-US" sz="2000" dirty="0">
                <a:latin typeface="Tahoma" panose="020B0604030504040204" pitchFamily="34" charset="0"/>
                <a:ea typeface="Tahoma" panose="020B0604030504040204" pitchFamily="34" charset="0"/>
                <a:cs typeface="Tahoma" panose="020B0604030504040204" pitchFamily="34" charset="0"/>
              </a:rPr>
              <a:t>)t .</a:t>
            </a:r>
          </a:p>
          <a:p>
            <a:pPr marL="285750" indent="-285750" rtl="0">
              <a:spcBef>
                <a:spcPct val="50000"/>
              </a:spcBef>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Widest output BW occurs when the input binary data are alternating.</a:t>
            </a:r>
          </a:p>
          <a:p>
            <a:pPr marL="285750" indent="-285750" rtl="0">
              <a:spcBef>
                <a:spcPct val="50000"/>
              </a:spcBef>
              <a:buFont typeface="Wingdings" panose="05000000000000000000" pitchFamily="2" charset="2"/>
              <a:buChar char="§"/>
            </a:pPr>
            <a:r>
              <a:rPr lang="en-US" sz="2000" dirty="0">
                <a:latin typeface="Tahoma" panose="020B0604030504040204" pitchFamily="34" charset="0"/>
                <a:ea typeface="Tahoma" panose="020B0604030504040204" pitchFamily="34" charset="0"/>
                <a:cs typeface="Tahoma" panose="020B0604030504040204" pitchFamily="34" charset="0"/>
              </a:rPr>
              <a:t>The fundamental frequency (</a:t>
            </a:r>
            <a:r>
              <a:rPr lang="en-US" sz="2000" dirty="0" err="1">
                <a:latin typeface="Tahoma" panose="020B0604030504040204" pitchFamily="34" charset="0"/>
                <a:ea typeface="Tahoma" panose="020B0604030504040204" pitchFamily="34" charset="0"/>
                <a:cs typeface="Tahoma" panose="020B0604030504040204" pitchFamily="34" charset="0"/>
              </a:rPr>
              <a:t>fa</a:t>
            </a:r>
            <a:r>
              <a:rPr lang="en-US" sz="2000" dirty="0">
                <a:latin typeface="Tahoma" panose="020B0604030504040204" pitchFamily="34" charset="0"/>
                <a:ea typeface="Tahoma" panose="020B0604030504040204" pitchFamily="34" charset="0"/>
                <a:cs typeface="Tahoma" panose="020B0604030504040204" pitchFamily="34" charset="0"/>
              </a:rPr>
              <a:t>) of an alternating 1/0 bit sequence is </a:t>
            </a:r>
            <a:r>
              <a:rPr lang="en-US" sz="2000" dirty="0" err="1">
                <a:latin typeface="Tahoma" panose="020B0604030504040204" pitchFamily="34" charset="0"/>
                <a:ea typeface="Tahoma" panose="020B0604030504040204" pitchFamily="34" charset="0"/>
                <a:cs typeface="Tahoma" panose="020B0604030504040204" pitchFamily="34" charset="0"/>
              </a:rPr>
              <a:t>fa</a:t>
            </a:r>
            <a:r>
              <a:rPr lang="en-US" sz="2000" dirty="0">
                <a:latin typeface="Tahoma" panose="020B0604030504040204" pitchFamily="34" charset="0"/>
                <a:ea typeface="Tahoma" panose="020B0604030504040204" pitchFamily="34" charset="0"/>
                <a:cs typeface="Tahoma" panose="020B0604030504040204" pitchFamily="34" charset="0"/>
              </a:rPr>
              <a:t>=</a:t>
            </a:r>
            <a:r>
              <a:rPr lang="en-US" sz="2000" dirty="0" err="1">
                <a:latin typeface="Tahoma" panose="020B0604030504040204" pitchFamily="34" charset="0"/>
                <a:ea typeface="Tahoma" panose="020B0604030504040204" pitchFamily="34" charset="0"/>
                <a:cs typeface="Tahoma" panose="020B0604030504040204" pitchFamily="34" charset="0"/>
              </a:rPr>
              <a:t>fb</a:t>
            </a:r>
            <a:r>
              <a:rPr lang="en-US" sz="2000" dirty="0">
                <a:latin typeface="Tahoma" panose="020B0604030504040204" pitchFamily="34" charset="0"/>
                <a:ea typeface="Tahoma" panose="020B0604030504040204" pitchFamily="34" charset="0"/>
                <a:cs typeface="Tahoma" panose="020B0604030504040204" pitchFamily="34" charset="0"/>
              </a:rPr>
              <a:t>/2</a:t>
            </a:r>
          </a:p>
        </p:txBody>
      </p:sp>
      <p:sp>
        <p:nvSpPr>
          <p:cNvPr id="20486" name="Text Box 8"/>
          <p:cNvSpPr txBox="1">
            <a:spLocks noChangeArrowheads="1"/>
          </p:cNvSpPr>
          <p:nvPr/>
        </p:nvSpPr>
        <p:spPr bwMode="auto">
          <a:xfrm>
            <a:off x="1331640" y="3573016"/>
            <a:ext cx="1655763" cy="646331"/>
          </a:xfrm>
          <a:prstGeom prst="rect">
            <a:avLst/>
          </a:prstGeom>
          <a:noFill/>
          <a:ln w="9525">
            <a:noFill/>
            <a:miter lim="800000"/>
            <a:headEnd/>
            <a:tailEnd/>
          </a:ln>
        </p:spPr>
        <p:txBody>
          <a:bodyPr>
            <a:spAutoFit/>
          </a:bodyPr>
          <a:lstStyle/>
          <a:p>
            <a:pPr algn="ctr" rtl="0">
              <a:spcBef>
                <a:spcPts val="0"/>
              </a:spcBef>
            </a:pPr>
            <a:r>
              <a:rPr lang="en-US" sz="1200" b="1" dirty="0">
                <a:solidFill>
                  <a:srgbClr val="0066FF"/>
                </a:solidFill>
                <a:latin typeface="Arial" charset="0"/>
              </a:rPr>
              <a:t>Fundamental </a:t>
            </a:r>
          </a:p>
          <a:p>
            <a:pPr algn="ctr" rtl="0">
              <a:spcBef>
                <a:spcPts val="0"/>
              </a:spcBef>
            </a:pPr>
            <a:r>
              <a:rPr lang="en-US" sz="1200" b="1" dirty="0">
                <a:solidFill>
                  <a:srgbClr val="0066FF"/>
                </a:solidFill>
                <a:latin typeface="Arial" charset="0"/>
              </a:rPr>
              <a:t>Frequency of binary modulating signal </a:t>
            </a:r>
          </a:p>
        </p:txBody>
      </p:sp>
      <p:sp>
        <p:nvSpPr>
          <p:cNvPr id="20487" name="Text Box 9"/>
          <p:cNvSpPr txBox="1">
            <a:spLocks noChangeArrowheads="1"/>
          </p:cNvSpPr>
          <p:nvPr/>
        </p:nvSpPr>
        <p:spPr bwMode="auto">
          <a:xfrm>
            <a:off x="2771800" y="3645024"/>
            <a:ext cx="1944688" cy="523220"/>
          </a:xfrm>
          <a:prstGeom prst="rect">
            <a:avLst/>
          </a:prstGeom>
          <a:noFill/>
          <a:ln w="9525">
            <a:noFill/>
            <a:miter lim="800000"/>
            <a:headEnd/>
            <a:tailEnd/>
          </a:ln>
        </p:spPr>
        <p:txBody>
          <a:bodyPr>
            <a:spAutoFit/>
          </a:bodyPr>
          <a:lstStyle/>
          <a:p>
            <a:pPr algn="ctr" rtl="0">
              <a:spcBef>
                <a:spcPct val="50000"/>
              </a:spcBef>
            </a:pPr>
            <a:r>
              <a:rPr lang="en-US" b="1" dirty="0">
                <a:solidFill>
                  <a:srgbClr val="0066FF"/>
                </a:solidFill>
                <a:latin typeface="Arial" charset="0"/>
              </a:rPr>
              <a:t>Un -modulated carrier </a:t>
            </a:r>
          </a:p>
        </p:txBody>
      </p:sp>
      <p:sp>
        <p:nvSpPr>
          <p:cNvPr id="21" name="Slide Number Placeholder 20"/>
          <p:cNvSpPr>
            <a:spLocks noGrp="1"/>
          </p:cNvSpPr>
          <p:nvPr>
            <p:ph type="sldNum" sz="quarter" idx="12"/>
          </p:nvPr>
        </p:nvSpPr>
        <p:spPr>
          <a:xfrm>
            <a:off x="0" y="6381750"/>
            <a:ext cx="2133600" cy="476250"/>
          </a:xfrm>
        </p:spPr>
        <p:txBody>
          <a:bodyPr/>
          <a:lstStyle/>
          <a:p>
            <a:pPr>
              <a:defRPr/>
            </a:pPr>
            <a:fld id="{8A0EB137-6068-4987-BF06-CD0EC4F47FE8}" type="slidenum">
              <a:rPr lang="ar-SA"/>
              <a:pPr>
                <a:defRPr/>
              </a:pPr>
              <a:t>53</a:t>
            </a:fld>
            <a:endParaRPr lang="en-US" dirty="0"/>
          </a:p>
        </p:txBody>
      </p:sp>
      <p:grpSp>
        <p:nvGrpSpPr>
          <p:cNvPr id="20" name="Group 19"/>
          <p:cNvGrpSpPr/>
          <p:nvPr/>
        </p:nvGrpSpPr>
        <p:grpSpPr>
          <a:xfrm>
            <a:off x="539552" y="980728"/>
            <a:ext cx="6120680" cy="2258485"/>
            <a:chOff x="93099" y="1556792"/>
            <a:chExt cx="9793229" cy="3190655"/>
          </a:xfrm>
        </p:grpSpPr>
        <p:sp>
          <p:nvSpPr>
            <p:cNvPr id="22" name="Text Box 23"/>
            <p:cNvSpPr txBox="1">
              <a:spLocks noChangeArrowheads="1"/>
            </p:cNvSpPr>
            <p:nvPr/>
          </p:nvSpPr>
          <p:spPr bwMode="auto">
            <a:xfrm>
              <a:off x="93099" y="2132856"/>
              <a:ext cx="1022592" cy="891358"/>
            </a:xfrm>
            <a:prstGeom prst="rect">
              <a:avLst/>
            </a:prstGeom>
            <a:noFill/>
            <a:ln w="9525">
              <a:noFill/>
              <a:miter lim="800000"/>
              <a:headEnd/>
              <a:tailEnd/>
            </a:ln>
          </p:spPr>
          <p:txBody>
            <a:bodyPr wrap="square">
              <a:spAutoFit/>
            </a:bodyPr>
            <a:lstStyle/>
            <a:p>
              <a:pPr>
                <a:spcBef>
                  <a:spcPct val="50000"/>
                </a:spcBef>
              </a:pPr>
              <a:r>
                <a:rPr lang="en-US" dirty="0"/>
                <a:t>+1V</a:t>
              </a:r>
            </a:p>
            <a:p>
              <a:pPr>
                <a:spcBef>
                  <a:spcPct val="50000"/>
                </a:spcBef>
              </a:pPr>
              <a:r>
                <a:rPr lang="en-US" dirty="0"/>
                <a:t>-1V </a:t>
              </a:r>
            </a:p>
          </p:txBody>
        </p:sp>
        <p:grpSp>
          <p:nvGrpSpPr>
            <p:cNvPr id="23" name="Group 27"/>
            <p:cNvGrpSpPr/>
            <p:nvPr/>
          </p:nvGrpSpPr>
          <p:grpSpPr>
            <a:xfrm>
              <a:off x="755576" y="1556792"/>
              <a:ext cx="9130752" cy="3190655"/>
              <a:chOff x="755576" y="1556792"/>
              <a:chExt cx="9130752" cy="3190655"/>
            </a:xfrm>
          </p:grpSpPr>
          <p:sp>
            <p:nvSpPr>
              <p:cNvPr id="24" name="Rectangle 5"/>
              <p:cNvSpPr>
                <a:spLocks noChangeArrowheads="1"/>
              </p:cNvSpPr>
              <p:nvPr/>
            </p:nvSpPr>
            <p:spPr bwMode="auto">
              <a:xfrm>
                <a:off x="2843213" y="1844675"/>
                <a:ext cx="2016125" cy="1008063"/>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5" name="Rectangle 6"/>
              <p:cNvSpPr>
                <a:spLocks noChangeArrowheads="1"/>
              </p:cNvSpPr>
              <p:nvPr/>
            </p:nvSpPr>
            <p:spPr bwMode="auto">
              <a:xfrm>
                <a:off x="2843213" y="3573463"/>
                <a:ext cx="2089150" cy="10795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6" name="Rectangle 7"/>
              <p:cNvSpPr>
                <a:spLocks noChangeArrowheads="1"/>
              </p:cNvSpPr>
              <p:nvPr/>
            </p:nvSpPr>
            <p:spPr bwMode="auto">
              <a:xfrm>
                <a:off x="5867400" y="1989138"/>
                <a:ext cx="1223963"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27" name="Text Box 8"/>
              <p:cNvSpPr txBox="1">
                <a:spLocks noChangeArrowheads="1"/>
              </p:cNvSpPr>
              <p:nvPr/>
            </p:nvSpPr>
            <p:spPr bwMode="auto">
              <a:xfrm>
                <a:off x="2555875" y="1916113"/>
                <a:ext cx="2447925" cy="1043541"/>
              </a:xfrm>
              <a:prstGeom prst="rect">
                <a:avLst/>
              </a:prstGeom>
              <a:noFill/>
              <a:ln w="9525">
                <a:noFill/>
                <a:miter lim="800000"/>
                <a:headEnd/>
                <a:tailEnd/>
              </a:ln>
            </p:spPr>
            <p:txBody>
              <a:bodyPr>
                <a:spAutoFit/>
              </a:bodyPr>
              <a:lstStyle/>
              <a:p>
                <a:pPr algn="ctr" rtl="0">
                  <a:spcBef>
                    <a:spcPct val="50000"/>
                  </a:spcBef>
                </a:pPr>
                <a:r>
                  <a:rPr lang="en-US" sz="1200" dirty="0">
                    <a:latin typeface="Times New Roman" panose="02020603050405020304" pitchFamily="18" charset="0"/>
                    <a:cs typeface="Times New Roman" panose="02020603050405020304" pitchFamily="18" charset="0"/>
                  </a:rPr>
                  <a:t>Balance (product) modulator </a:t>
                </a:r>
              </a:p>
              <a:p>
                <a:pPr algn="ctr">
                  <a:spcBef>
                    <a:spcPct val="50000"/>
                  </a:spcBef>
                </a:pPr>
                <a:endParaRPr lang="en-US" sz="1200" dirty="0">
                  <a:latin typeface="Times New Roman" panose="02020603050405020304" pitchFamily="18" charset="0"/>
                  <a:cs typeface="Times New Roman" panose="02020603050405020304" pitchFamily="18" charset="0"/>
                </a:endParaRPr>
              </a:p>
            </p:txBody>
          </p:sp>
          <p:sp>
            <p:nvSpPr>
              <p:cNvPr id="28" name="Text Box 9"/>
              <p:cNvSpPr txBox="1">
                <a:spLocks noChangeArrowheads="1"/>
              </p:cNvSpPr>
              <p:nvPr/>
            </p:nvSpPr>
            <p:spPr bwMode="auto">
              <a:xfrm>
                <a:off x="2916237" y="3573463"/>
                <a:ext cx="1943100" cy="1173984"/>
              </a:xfrm>
              <a:prstGeom prst="rect">
                <a:avLst/>
              </a:prstGeom>
              <a:noFill/>
              <a:ln w="9525">
                <a:noFill/>
                <a:miter lim="800000"/>
                <a:headEnd/>
                <a:tailEnd/>
              </a:ln>
            </p:spPr>
            <p:txBody>
              <a:bodyPr>
                <a:spAutoFit/>
              </a:bodyPr>
              <a:lstStyle/>
              <a:p>
                <a:pPr algn="ctr" rtl="0">
                  <a:spcBef>
                    <a:spcPct val="50000"/>
                  </a:spcBef>
                </a:pPr>
                <a:r>
                  <a:rPr lang="en-US" sz="1600" dirty="0">
                    <a:latin typeface="Times New Roman" panose="02020603050405020304" pitchFamily="18" charset="0"/>
                    <a:cs typeface="Times New Roman" panose="02020603050405020304" pitchFamily="18" charset="0"/>
                  </a:rPr>
                  <a:t>Reference carrier oscillator </a:t>
                </a:r>
              </a:p>
            </p:txBody>
          </p:sp>
          <p:sp>
            <p:nvSpPr>
              <p:cNvPr id="29" name="Text Box 10"/>
              <p:cNvSpPr txBox="1">
                <a:spLocks noChangeArrowheads="1"/>
              </p:cNvSpPr>
              <p:nvPr/>
            </p:nvSpPr>
            <p:spPr bwMode="auto">
              <a:xfrm>
                <a:off x="5940425" y="2133600"/>
                <a:ext cx="863600" cy="434809"/>
              </a:xfrm>
              <a:prstGeom prst="rect">
                <a:avLst/>
              </a:prstGeom>
              <a:noFill/>
              <a:ln w="9525">
                <a:noFill/>
                <a:miter lim="800000"/>
                <a:headEnd/>
                <a:tailEnd/>
              </a:ln>
            </p:spPr>
            <p:txBody>
              <a:bodyPr>
                <a:spAutoFit/>
              </a:bodyPr>
              <a:lstStyle/>
              <a:p>
                <a:pPr algn="ctr" rtl="0">
                  <a:spcBef>
                    <a:spcPct val="50000"/>
                  </a:spcBef>
                </a:pPr>
                <a:r>
                  <a:rPr lang="en-US" dirty="0">
                    <a:latin typeface="Times New Roman" panose="02020603050405020304" pitchFamily="18" charset="0"/>
                    <a:cs typeface="Times New Roman" panose="02020603050405020304" pitchFamily="18" charset="0"/>
                  </a:rPr>
                  <a:t>BPF</a:t>
                </a:r>
              </a:p>
            </p:txBody>
          </p:sp>
          <p:sp>
            <p:nvSpPr>
              <p:cNvPr id="30" name="Line 11"/>
              <p:cNvSpPr>
                <a:spLocks noChangeShapeType="1"/>
              </p:cNvSpPr>
              <p:nvPr/>
            </p:nvSpPr>
            <p:spPr bwMode="auto">
              <a:xfrm>
                <a:off x="2051050" y="2276475"/>
                <a:ext cx="792163" cy="0"/>
              </a:xfrm>
              <a:prstGeom prst="line">
                <a:avLst/>
              </a:prstGeom>
              <a:noFill/>
              <a:ln w="38100">
                <a:solidFill>
                  <a:schemeClr val="tx1"/>
                </a:solidFill>
                <a:round/>
                <a:headEnd/>
                <a:tailEnd type="triangle" w="med" len="med"/>
              </a:ln>
            </p:spPr>
            <p:txBody>
              <a:bodyPr/>
              <a:lstStyle/>
              <a:p>
                <a:endParaRPr lang="en-US"/>
              </a:p>
            </p:txBody>
          </p:sp>
          <p:sp>
            <p:nvSpPr>
              <p:cNvPr id="31" name="Line 12"/>
              <p:cNvSpPr>
                <a:spLocks noChangeShapeType="1"/>
              </p:cNvSpPr>
              <p:nvPr/>
            </p:nvSpPr>
            <p:spPr bwMode="auto">
              <a:xfrm>
                <a:off x="4859338" y="2276475"/>
                <a:ext cx="1008062" cy="0"/>
              </a:xfrm>
              <a:prstGeom prst="line">
                <a:avLst/>
              </a:prstGeom>
              <a:noFill/>
              <a:ln w="38100">
                <a:solidFill>
                  <a:schemeClr val="tx1"/>
                </a:solidFill>
                <a:round/>
                <a:headEnd/>
                <a:tailEnd type="triangle" w="med" len="med"/>
              </a:ln>
            </p:spPr>
            <p:txBody>
              <a:bodyPr/>
              <a:lstStyle/>
              <a:p>
                <a:endParaRPr lang="en-US"/>
              </a:p>
            </p:txBody>
          </p:sp>
          <p:sp>
            <p:nvSpPr>
              <p:cNvPr id="32" name="Line 13"/>
              <p:cNvSpPr>
                <a:spLocks noChangeShapeType="1"/>
              </p:cNvSpPr>
              <p:nvPr/>
            </p:nvSpPr>
            <p:spPr bwMode="auto">
              <a:xfrm>
                <a:off x="7092950" y="2276475"/>
                <a:ext cx="792163" cy="0"/>
              </a:xfrm>
              <a:prstGeom prst="line">
                <a:avLst/>
              </a:prstGeom>
              <a:noFill/>
              <a:ln w="38100">
                <a:solidFill>
                  <a:schemeClr val="tx1"/>
                </a:solidFill>
                <a:round/>
                <a:headEnd/>
                <a:tailEnd type="triangle" w="med" len="med"/>
              </a:ln>
            </p:spPr>
            <p:txBody>
              <a:bodyPr/>
              <a:lstStyle/>
              <a:p>
                <a:endParaRPr lang="en-US"/>
              </a:p>
            </p:txBody>
          </p:sp>
          <p:sp>
            <p:nvSpPr>
              <p:cNvPr id="33" name="Text Box 14"/>
              <p:cNvSpPr txBox="1">
                <a:spLocks noChangeArrowheads="1"/>
              </p:cNvSpPr>
              <p:nvPr/>
            </p:nvSpPr>
            <p:spPr bwMode="auto">
              <a:xfrm>
                <a:off x="7956550" y="1916113"/>
                <a:ext cx="1929778" cy="739175"/>
              </a:xfrm>
              <a:prstGeom prst="rect">
                <a:avLst/>
              </a:prstGeom>
              <a:noFill/>
              <a:ln w="9525">
                <a:noFill/>
                <a:miter lim="800000"/>
                <a:headEnd/>
                <a:tailEnd/>
              </a:ln>
            </p:spPr>
            <p:txBody>
              <a:bodyPr wrap="square">
                <a:spAutoFit/>
              </a:bodyPr>
              <a:lstStyle/>
              <a:p>
                <a:pPr>
                  <a:spcBef>
                    <a:spcPct val="50000"/>
                  </a:spcBef>
                </a:pPr>
                <a:r>
                  <a:rPr lang="en-US" b="1" dirty="0">
                    <a:latin typeface="Bradley Hand ITC" pitchFamily="66" charset="0"/>
                  </a:rPr>
                  <a:t>Analog PSK output </a:t>
                </a:r>
              </a:p>
            </p:txBody>
          </p:sp>
          <p:sp>
            <p:nvSpPr>
              <p:cNvPr id="34" name="Text Box 15"/>
              <p:cNvSpPr txBox="1">
                <a:spLocks noChangeArrowheads="1"/>
              </p:cNvSpPr>
              <p:nvPr/>
            </p:nvSpPr>
            <p:spPr bwMode="auto">
              <a:xfrm>
                <a:off x="1043607" y="2276872"/>
                <a:ext cx="1699424" cy="739175"/>
              </a:xfrm>
              <a:prstGeom prst="rect">
                <a:avLst/>
              </a:prstGeom>
              <a:noFill/>
              <a:ln w="9525">
                <a:noFill/>
                <a:miter lim="800000"/>
                <a:headEnd/>
                <a:tailEnd/>
              </a:ln>
            </p:spPr>
            <p:txBody>
              <a:bodyPr wrap="square">
                <a:spAutoFit/>
              </a:bodyPr>
              <a:lstStyle/>
              <a:p>
                <a:pPr>
                  <a:spcBef>
                    <a:spcPct val="50000"/>
                  </a:spcBef>
                </a:pPr>
                <a:r>
                  <a:rPr lang="en-US" b="1" dirty="0">
                    <a:latin typeface="Bradley Hand ITC" pitchFamily="66" charset="0"/>
                  </a:rPr>
                  <a:t>Binary data in </a:t>
                </a:r>
              </a:p>
            </p:txBody>
          </p:sp>
          <p:sp>
            <p:nvSpPr>
              <p:cNvPr id="35" name="Line 16"/>
              <p:cNvSpPr>
                <a:spLocks noChangeShapeType="1"/>
              </p:cNvSpPr>
              <p:nvPr/>
            </p:nvSpPr>
            <p:spPr bwMode="auto">
              <a:xfrm flipV="1">
                <a:off x="3851275" y="2852738"/>
                <a:ext cx="0" cy="720725"/>
              </a:xfrm>
              <a:prstGeom prst="line">
                <a:avLst/>
              </a:prstGeom>
              <a:noFill/>
              <a:ln w="38100">
                <a:solidFill>
                  <a:schemeClr val="tx1"/>
                </a:solidFill>
                <a:round/>
                <a:headEnd/>
                <a:tailEnd type="triangle" w="med" len="med"/>
              </a:ln>
            </p:spPr>
            <p:txBody>
              <a:bodyPr/>
              <a:lstStyle/>
              <a:p>
                <a:endParaRPr lang="en-US"/>
              </a:p>
            </p:txBody>
          </p:sp>
          <p:sp>
            <p:nvSpPr>
              <p:cNvPr id="36" name="Text Box 17"/>
              <p:cNvSpPr txBox="1">
                <a:spLocks noChangeArrowheads="1"/>
              </p:cNvSpPr>
              <p:nvPr/>
            </p:nvSpPr>
            <p:spPr bwMode="auto">
              <a:xfrm>
                <a:off x="2195512" y="1916113"/>
                <a:ext cx="431800" cy="434809"/>
              </a:xfrm>
              <a:prstGeom prst="rect">
                <a:avLst/>
              </a:prstGeom>
              <a:noFill/>
              <a:ln w="9525">
                <a:noFill/>
                <a:miter lim="800000"/>
                <a:headEnd/>
                <a:tailEnd/>
              </a:ln>
            </p:spPr>
            <p:txBody>
              <a:bodyPr>
                <a:spAutoFit/>
              </a:bodyPr>
              <a:lstStyle/>
              <a:p>
                <a:pPr>
                  <a:spcBef>
                    <a:spcPct val="50000"/>
                  </a:spcBef>
                </a:pPr>
                <a:endParaRPr lang="en-US"/>
              </a:p>
            </p:txBody>
          </p:sp>
          <p:sp>
            <p:nvSpPr>
              <p:cNvPr id="37" name="Text Box 18"/>
              <p:cNvSpPr txBox="1">
                <a:spLocks noChangeArrowheads="1"/>
              </p:cNvSpPr>
              <p:nvPr/>
            </p:nvSpPr>
            <p:spPr bwMode="auto">
              <a:xfrm>
                <a:off x="2195512" y="1844675"/>
                <a:ext cx="431800" cy="434809"/>
              </a:xfrm>
              <a:prstGeom prst="rect">
                <a:avLst/>
              </a:prstGeom>
              <a:noFill/>
              <a:ln w="9525">
                <a:noFill/>
                <a:miter lim="800000"/>
                <a:headEnd/>
                <a:tailEnd/>
              </a:ln>
            </p:spPr>
            <p:txBody>
              <a:bodyPr>
                <a:spAutoFit/>
              </a:bodyPr>
              <a:lstStyle/>
              <a:p>
                <a:pPr>
                  <a:spcBef>
                    <a:spcPct val="50000"/>
                  </a:spcBef>
                </a:pPr>
                <a:r>
                  <a:rPr lang="en-US"/>
                  <a:t>X</a:t>
                </a:r>
              </a:p>
            </p:txBody>
          </p:sp>
          <p:sp>
            <p:nvSpPr>
              <p:cNvPr id="38" name="Text Box 19"/>
              <p:cNvSpPr txBox="1">
                <a:spLocks noChangeArrowheads="1"/>
              </p:cNvSpPr>
              <p:nvPr/>
            </p:nvSpPr>
            <p:spPr bwMode="auto">
              <a:xfrm>
                <a:off x="3924300" y="3141663"/>
                <a:ext cx="287339" cy="434809"/>
              </a:xfrm>
              <a:prstGeom prst="rect">
                <a:avLst/>
              </a:prstGeom>
              <a:noFill/>
              <a:ln w="9525">
                <a:noFill/>
                <a:miter lim="800000"/>
                <a:headEnd/>
                <a:tailEnd/>
              </a:ln>
            </p:spPr>
            <p:txBody>
              <a:bodyPr>
                <a:spAutoFit/>
              </a:bodyPr>
              <a:lstStyle/>
              <a:p>
                <a:pPr>
                  <a:spcBef>
                    <a:spcPct val="50000"/>
                  </a:spcBef>
                </a:pPr>
                <a:r>
                  <a:rPr lang="en-US"/>
                  <a:t>Y</a:t>
                </a:r>
              </a:p>
            </p:txBody>
          </p:sp>
          <p:sp>
            <p:nvSpPr>
              <p:cNvPr id="39" name="Text Box 20"/>
              <p:cNvSpPr txBox="1">
                <a:spLocks noChangeArrowheads="1"/>
              </p:cNvSpPr>
              <p:nvPr/>
            </p:nvSpPr>
            <p:spPr bwMode="auto">
              <a:xfrm>
                <a:off x="4932106" y="1844675"/>
                <a:ext cx="792419" cy="434809"/>
              </a:xfrm>
              <a:prstGeom prst="rect">
                <a:avLst/>
              </a:prstGeom>
              <a:noFill/>
              <a:ln w="9525">
                <a:noFill/>
                <a:miter lim="800000"/>
                <a:headEnd/>
                <a:tailEnd/>
              </a:ln>
            </p:spPr>
            <p:txBody>
              <a:bodyPr wrap="square">
                <a:spAutoFit/>
              </a:bodyPr>
              <a:lstStyle/>
              <a:p>
                <a:pPr>
                  <a:spcBef>
                    <a:spcPct val="50000"/>
                  </a:spcBef>
                </a:pPr>
                <a:r>
                  <a:rPr lang="en-US" dirty="0"/>
                  <a:t>X.Y</a:t>
                </a:r>
              </a:p>
            </p:txBody>
          </p:sp>
          <p:sp>
            <p:nvSpPr>
              <p:cNvPr id="40" name="Line 24"/>
              <p:cNvSpPr>
                <a:spLocks noChangeShapeType="1"/>
              </p:cNvSpPr>
              <p:nvPr/>
            </p:nvSpPr>
            <p:spPr bwMode="auto">
              <a:xfrm flipV="1">
                <a:off x="827584" y="1772816"/>
                <a:ext cx="287338" cy="215900"/>
              </a:xfrm>
              <a:prstGeom prst="line">
                <a:avLst/>
              </a:prstGeom>
              <a:noFill/>
              <a:ln w="9525">
                <a:solidFill>
                  <a:schemeClr val="tx1"/>
                </a:solidFill>
                <a:round/>
                <a:headEnd/>
                <a:tailEnd type="triangle" w="med" len="med"/>
              </a:ln>
            </p:spPr>
            <p:txBody>
              <a:bodyPr/>
              <a:lstStyle/>
              <a:p>
                <a:endParaRPr lang="en-US"/>
              </a:p>
            </p:txBody>
          </p:sp>
          <p:sp>
            <p:nvSpPr>
              <p:cNvPr id="41" name="Line 25"/>
              <p:cNvSpPr>
                <a:spLocks noChangeShapeType="1"/>
              </p:cNvSpPr>
              <p:nvPr/>
            </p:nvSpPr>
            <p:spPr bwMode="auto">
              <a:xfrm>
                <a:off x="755576" y="2924944"/>
                <a:ext cx="215900" cy="287338"/>
              </a:xfrm>
              <a:prstGeom prst="line">
                <a:avLst/>
              </a:prstGeom>
              <a:noFill/>
              <a:ln w="9525">
                <a:solidFill>
                  <a:schemeClr val="tx1"/>
                </a:solidFill>
                <a:round/>
                <a:headEnd/>
                <a:tailEnd type="triangle" w="med" len="med"/>
              </a:ln>
            </p:spPr>
            <p:txBody>
              <a:bodyPr/>
              <a:lstStyle/>
              <a:p>
                <a:endParaRPr lang="en-US"/>
              </a:p>
            </p:txBody>
          </p:sp>
          <p:sp>
            <p:nvSpPr>
              <p:cNvPr id="42" name="Text Box 26"/>
              <p:cNvSpPr txBox="1">
                <a:spLocks noChangeArrowheads="1"/>
              </p:cNvSpPr>
              <p:nvPr/>
            </p:nvSpPr>
            <p:spPr bwMode="auto">
              <a:xfrm>
                <a:off x="1115617" y="1556792"/>
                <a:ext cx="360363" cy="434809"/>
              </a:xfrm>
              <a:prstGeom prst="rect">
                <a:avLst/>
              </a:prstGeom>
              <a:noFill/>
              <a:ln w="9525">
                <a:noFill/>
                <a:miter lim="800000"/>
                <a:headEnd/>
                <a:tailEnd/>
              </a:ln>
            </p:spPr>
            <p:txBody>
              <a:bodyPr>
                <a:spAutoFit/>
              </a:bodyPr>
              <a:lstStyle/>
              <a:p>
                <a:pPr>
                  <a:spcBef>
                    <a:spcPct val="50000"/>
                  </a:spcBef>
                </a:pPr>
                <a:r>
                  <a:rPr lang="en-US" dirty="0"/>
                  <a:t>1</a:t>
                </a:r>
              </a:p>
            </p:txBody>
          </p:sp>
          <p:sp>
            <p:nvSpPr>
              <p:cNvPr id="43" name="Text Box 27"/>
              <p:cNvSpPr txBox="1">
                <a:spLocks noChangeArrowheads="1"/>
              </p:cNvSpPr>
              <p:nvPr/>
            </p:nvSpPr>
            <p:spPr bwMode="auto">
              <a:xfrm>
                <a:off x="971600" y="2924944"/>
                <a:ext cx="358775" cy="434809"/>
              </a:xfrm>
              <a:prstGeom prst="rect">
                <a:avLst/>
              </a:prstGeom>
              <a:noFill/>
              <a:ln w="9525">
                <a:noFill/>
                <a:miter lim="800000"/>
                <a:headEnd/>
                <a:tailEnd/>
              </a:ln>
            </p:spPr>
            <p:txBody>
              <a:bodyPr>
                <a:spAutoFit/>
              </a:bodyPr>
              <a:lstStyle/>
              <a:p>
                <a:pPr>
                  <a:spcBef>
                    <a:spcPct val="50000"/>
                  </a:spcBef>
                </a:pPr>
                <a:r>
                  <a:rPr lang="en-US"/>
                  <a:t>0</a:t>
                </a:r>
              </a:p>
            </p:txBody>
          </p:sp>
        </p:grpSp>
      </p:grpSp>
      <p:sp>
        <p:nvSpPr>
          <p:cNvPr id="44" name="Title 1"/>
          <p:cNvSpPr>
            <a:spLocks noGrp="1"/>
          </p:cNvSpPr>
          <p:nvPr>
            <p:ph type="title"/>
          </p:nvPr>
        </p:nvSpPr>
        <p:spPr>
          <a:xfrm>
            <a:off x="304800" y="404664"/>
            <a:ext cx="8458200" cy="490066"/>
          </a:xfrm>
        </p:spPr>
        <p:txBody>
          <a:bodyPr/>
          <a:lstStyle/>
          <a:p>
            <a:pPr rtl="0"/>
            <a:r>
              <a:rPr lang="en-US" sz="2800" b="1" dirty="0"/>
              <a:t>Bandwidth Consideration of BPSK (another way)</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234233"/>
            <a:ext cx="8382000" cy="6019800"/>
          </a:xfrm>
        </p:spPr>
        <p:txBody>
          <a:bodyPr/>
          <a:lstStyle/>
          <a:p>
            <a:pPr algn="l" rtl="0">
              <a:spcBef>
                <a:spcPct val="50000"/>
              </a:spcBef>
            </a:pPr>
            <a:r>
              <a:rPr lang="en-US" sz="2800" dirty="0">
                <a:latin typeface="Times" pitchFamily="18" charset="0"/>
                <a:ea typeface="Tahoma" pitchFamily="34" charset="0"/>
                <a:cs typeface="Tahoma" pitchFamily="34" charset="0"/>
              </a:rPr>
              <a:t>The minimum double-side Nyquist bandwidth (f </a:t>
            </a:r>
            <a:r>
              <a:rPr lang="en-US" sz="2800" b="1" dirty="0">
                <a:latin typeface="Times" pitchFamily="18" charset="0"/>
                <a:ea typeface="Tahoma" pitchFamily="34" charset="0"/>
                <a:cs typeface="Tahoma" pitchFamily="34" charset="0"/>
              </a:rPr>
              <a:t>N</a:t>
            </a:r>
            <a:r>
              <a:rPr lang="en-US" sz="2800" dirty="0">
                <a:latin typeface="Times" pitchFamily="18" charset="0"/>
                <a:ea typeface="Tahoma" pitchFamily="34" charset="0"/>
                <a:cs typeface="Tahoma" pitchFamily="34" charset="0"/>
              </a:rPr>
              <a:t> ) is  </a:t>
            </a:r>
          </a:p>
          <a:p>
            <a:pPr algn="l" rtl="0">
              <a:spcBef>
                <a:spcPct val="50000"/>
              </a:spcBef>
              <a:buNone/>
            </a:pPr>
            <a:endParaRPr lang="en-US" dirty="0"/>
          </a:p>
        </p:txBody>
      </p:sp>
      <p:sp>
        <p:nvSpPr>
          <p:cNvPr id="4" name="Slide Number Placeholder 3"/>
          <p:cNvSpPr>
            <a:spLocks noGrp="1"/>
          </p:cNvSpPr>
          <p:nvPr>
            <p:ph type="sldNum" sz="quarter" idx="12"/>
          </p:nvPr>
        </p:nvSpPr>
        <p:spPr/>
        <p:txBody>
          <a:bodyPr/>
          <a:lstStyle/>
          <a:p>
            <a:pPr>
              <a:defRPr/>
            </a:pPr>
            <a:fld id="{D27D4E14-6EF3-49C1-AE3E-33A047A9E075}" type="slidenum">
              <a:rPr lang="ar-SA" smtClean="0"/>
              <a:pPr>
                <a:defRPr/>
              </a:pPr>
              <a:t>54</a:t>
            </a:fld>
            <a:endParaRPr lang="en-US" dirty="0"/>
          </a:p>
        </p:txBody>
      </p:sp>
      <p:pic>
        <p:nvPicPr>
          <p:cNvPr id="6" name="Picture 5">
            <a:extLst>
              <a:ext uri="{FF2B5EF4-FFF2-40B4-BE49-F238E27FC236}">
                <a16:creationId xmlns:a16="http://schemas.microsoft.com/office/drawing/2014/main" id="{09425EE7-C158-47F0-85B1-399E083B0A40}"/>
              </a:ext>
            </a:extLst>
          </p:cNvPr>
          <p:cNvPicPr>
            <a:picLocks noChangeAspect="1"/>
          </p:cNvPicPr>
          <p:nvPr/>
        </p:nvPicPr>
        <p:blipFill>
          <a:blip r:embed="rId2"/>
          <a:stretch>
            <a:fillRect/>
          </a:stretch>
        </p:blipFill>
        <p:spPr>
          <a:xfrm>
            <a:off x="533401" y="1111128"/>
            <a:ext cx="5138292" cy="2868686"/>
          </a:xfrm>
          <a:prstGeom prst="rect">
            <a:avLst/>
          </a:prstGeom>
        </p:spPr>
      </p:pic>
      <p:grpSp>
        <p:nvGrpSpPr>
          <p:cNvPr id="5" name="Group 4">
            <a:extLst>
              <a:ext uri="{FF2B5EF4-FFF2-40B4-BE49-F238E27FC236}">
                <a16:creationId xmlns:a16="http://schemas.microsoft.com/office/drawing/2014/main" id="{1FD6E181-C38E-4424-9031-BF1617B51FF3}"/>
              </a:ext>
            </a:extLst>
          </p:cNvPr>
          <p:cNvGrpSpPr/>
          <p:nvPr/>
        </p:nvGrpSpPr>
        <p:grpSpPr>
          <a:xfrm>
            <a:off x="3624708" y="3755081"/>
            <a:ext cx="5290692" cy="2868685"/>
            <a:chOff x="93099" y="1556792"/>
            <a:chExt cx="9793229" cy="3190655"/>
          </a:xfrm>
        </p:grpSpPr>
        <p:sp>
          <p:nvSpPr>
            <p:cNvPr id="7" name="Text Box 23">
              <a:extLst>
                <a:ext uri="{FF2B5EF4-FFF2-40B4-BE49-F238E27FC236}">
                  <a16:creationId xmlns:a16="http://schemas.microsoft.com/office/drawing/2014/main" id="{410A5019-A225-47EC-A9C5-A5144BC900CC}"/>
                </a:ext>
              </a:extLst>
            </p:cNvPr>
            <p:cNvSpPr txBox="1">
              <a:spLocks noChangeArrowheads="1"/>
            </p:cNvSpPr>
            <p:nvPr/>
          </p:nvSpPr>
          <p:spPr bwMode="auto">
            <a:xfrm>
              <a:off x="93099" y="2132856"/>
              <a:ext cx="1022592" cy="891358"/>
            </a:xfrm>
            <a:prstGeom prst="rect">
              <a:avLst/>
            </a:prstGeom>
            <a:noFill/>
            <a:ln w="9525">
              <a:noFill/>
              <a:miter lim="800000"/>
              <a:headEnd/>
              <a:tailEnd/>
            </a:ln>
          </p:spPr>
          <p:txBody>
            <a:bodyPr wrap="square">
              <a:spAutoFit/>
            </a:bodyPr>
            <a:lstStyle/>
            <a:p>
              <a:pPr>
                <a:spcBef>
                  <a:spcPct val="50000"/>
                </a:spcBef>
              </a:pPr>
              <a:r>
                <a:rPr lang="en-US" dirty="0"/>
                <a:t>+1V</a:t>
              </a:r>
            </a:p>
            <a:p>
              <a:pPr>
                <a:spcBef>
                  <a:spcPct val="50000"/>
                </a:spcBef>
              </a:pPr>
              <a:r>
                <a:rPr lang="en-US" dirty="0"/>
                <a:t>-1V </a:t>
              </a:r>
            </a:p>
          </p:txBody>
        </p:sp>
        <p:grpSp>
          <p:nvGrpSpPr>
            <p:cNvPr id="8" name="Group 27">
              <a:extLst>
                <a:ext uri="{FF2B5EF4-FFF2-40B4-BE49-F238E27FC236}">
                  <a16:creationId xmlns:a16="http://schemas.microsoft.com/office/drawing/2014/main" id="{4FB6D7AC-3385-4FDF-B189-C4DE081661F0}"/>
                </a:ext>
              </a:extLst>
            </p:cNvPr>
            <p:cNvGrpSpPr/>
            <p:nvPr/>
          </p:nvGrpSpPr>
          <p:grpSpPr>
            <a:xfrm>
              <a:off x="755576" y="1556792"/>
              <a:ext cx="9130752" cy="3190655"/>
              <a:chOff x="755576" y="1556792"/>
              <a:chExt cx="9130752" cy="3190655"/>
            </a:xfrm>
          </p:grpSpPr>
          <p:sp>
            <p:nvSpPr>
              <p:cNvPr id="9" name="Rectangle 5">
                <a:extLst>
                  <a:ext uri="{FF2B5EF4-FFF2-40B4-BE49-F238E27FC236}">
                    <a16:creationId xmlns:a16="http://schemas.microsoft.com/office/drawing/2014/main" id="{EB55B873-3A74-44C9-8297-C65DBC1F66EB}"/>
                  </a:ext>
                </a:extLst>
              </p:cNvPr>
              <p:cNvSpPr>
                <a:spLocks noChangeArrowheads="1"/>
              </p:cNvSpPr>
              <p:nvPr/>
            </p:nvSpPr>
            <p:spPr bwMode="auto">
              <a:xfrm>
                <a:off x="2843213" y="1844675"/>
                <a:ext cx="2016125" cy="1008063"/>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0" name="Rectangle 6">
                <a:extLst>
                  <a:ext uri="{FF2B5EF4-FFF2-40B4-BE49-F238E27FC236}">
                    <a16:creationId xmlns:a16="http://schemas.microsoft.com/office/drawing/2014/main" id="{D159E6F0-69B8-41CC-B92B-0660744FFB30}"/>
                  </a:ext>
                </a:extLst>
              </p:cNvPr>
              <p:cNvSpPr>
                <a:spLocks noChangeArrowheads="1"/>
              </p:cNvSpPr>
              <p:nvPr/>
            </p:nvSpPr>
            <p:spPr bwMode="auto">
              <a:xfrm>
                <a:off x="2843213" y="3573463"/>
                <a:ext cx="2089150" cy="1079500"/>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1" name="Rectangle 7">
                <a:extLst>
                  <a:ext uri="{FF2B5EF4-FFF2-40B4-BE49-F238E27FC236}">
                    <a16:creationId xmlns:a16="http://schemas.microsoft.com/office/drawing/2014/main" id="{316621C3-8BC3-49B1-A41C-1BF3057A7FB8}"/>
                  </a:ext>
                </a:extLst>
              </p:cNvPr>
              <p:cNvSpPr>
                <a:spLocks noChangeArrowheads="1"/>
              </p:cNvSpPr>
              <p:nvPr/>
            </p:nvSpPr>
            <p:spPr bwMode="auto">
              <a:xfrm>
                <a:off x="5867400" y="1989138"/>
                <a:ext cx="1223963" cy="720725"/>
              </a:xfrm>
              <a:prstGeom prst="rect">
                <a:avLst/>
              </a:prstGeom>
              <a:solidFill>
                <a:schemeClr val="accent1"/>
              </a:solidFill>
              <a:ln w="38100">
                <a:solidFill>
                  <a:schemeClr val="tx1"/>
                </a:solidFill>
                <a:miter lim="800000"/>
                <a:headEnd/>
                <a:tailEnd/>
              </a:ln>
            </p:spPr>
            <p:txBody>
              <a:bodyPr wrap="none" anchor="ctr"/>
              <a:lstStyle/>
              <a:p>
                <a:endParaRPr lang="en-US"/>
              </a:p>
            </p:txBody>
          </p:sp>
          <p:sp>
            <p:nvSpPr>
              <p:cNvPr id="12" name="Text Box 8">
                <a:extLst>
                  <a:ext uri="{FF2B5EF4-FFF2-40B4-BE49-F238E27FC236}">
                    <a16:creationId xmlns:a16="http://schemas.microsoft.com/office/drawing/2014/main" id="{6924DD15-BE21-438E-A763-D2FF087AA60B}"/>
                  </a:ext>
                </a:extLst>
              </p:cNvPr>
              <p:cNvSpPr txBox="1">
                <a:spLocks noChangeArrowheads="1"/>
              </p:cNvSpPr>
              <p:nvPr/>
            </p:nvSpPr>
            <p:spPr bwMode="auto">
              <a:xfrm>
                <a:off x="2555875" y="1916113"/>
                <a:ext cx="2447925" cy="1043541"/>
              </a:xfrm>
              <a:prstGeom prst="rect">
                <a:avLst/>
              </a:prstGeom>
              <a:noFill/>
              <a:ln w="9525">
                <a:noFill/>
                <a:miter lim="800000"/>
                <a:headEnd/>
                <a:tailEnd/>
              </a:ln>
            </p:spPr>
            <p:txBody>
              <a:bodyPr>
                <a:spAutoFit/>
              </a:bodyPr>
              <a:lstStyle/>
              <a:p>
                <a:pPr algn="ctr" rtl="0">
                  <a:spcBef>
                    <a:spcPct val="50000"/>
                  </a:spcBef>
                </a:pPr>
                <a:r>
                  <a:rPr lang="en-US" sz="1200" dirty="0">
                    <a:latin typeface="Times New Roman" panose="02020603050405020304" pitchFamily="18" charset="0"/>
                    <a:cs typeface="Times New Roman" panose="02020603050405020304" pitchFamily="18" charset="0"/>
                  </a:rPr>
                  <a:t>Balance (product) modulator </a:t>
                </a:r>
              </a:p>
              <a:p>
                <a:pPr algn="ctr">
                  <a:spcBef>
                    <a:spcPct val="50000"/>
                  </a:spcBef>
                </a:pPr>
                <a:endParaRPr lang="en-US" sz="1200" dirty="0">
                  <a:latin typeface="Times New Roman" panose="02020603050405020304" pitchFamily="18" charset="0"/>
                  <a:cs typeface="Times New Roman" panose="02020603050405020304" pitchFamily="18" charset="0"/>
                </a:endParaRPr>
              </a:p>
            </p:txBody>
          </p:sp>
          <p:sp>
            <p:nvSpPr>
              <p:cNvPr id="13" name="Text Box 9">
                <a:extLst>
                  <a:ext uri="{FF2B5EF4-FFF2-40B4-BE49-F238E27FC236}">
                    <a16:creationId xmlns:a16="http://schemas.microsoft.com/office/drawing/2014/main" id="{C566C09E-7913-415F-B0EF-9E7000DBC956}"/>
                  </a:ext>
                </a:extLst>
              </p:cNvPr>
              <p:cNvSpPr txBox="1">
                <a:spLocks noChangeArrowheads="1"/>
              </p:cNvSpPr>
              <p:nvPr/>
            </p:nvSpPr>
            <p:spPr bwMode="auto">
              <a:xfrm>
                <a:off x="2916237" y="3573463"/>
                <a:ext cx="1943100" cy="1173984"/>
              </a:xfrm>
              <a:prstGeom prst="rect">
                <a:avLst/>
              </a:prstGeom>
              <a:noFill/>
              <a:ln w="9525">
                <a:noFill/>
                <a:miter lim="800000"/>
                <a:headEnd/>
                <a:tailEnd/>
              </a:ln>
            </p:spPr>
            <p:txBody>
              <a:bodyPr>
                <a:spAutoFit/>
              </a:bodyPr>
              <a:lstStyle/>
              <a:p>
                <a:pPr algn="ctr" rtl="0">
                  <a:spcBef>
                    <a:spcPct val="50000"/>
                  </a:spcBef>
                </a:pPr>
                <a:r>
                  <a:rPr lang="en-US" sz="1600" dirty="0">
                    <a:latin typeface="Times New Roman" panose="02020603050405020304" pitchFamily="18" charset="0"/>
                    <a:cs typeface="Times New Roman" panose="02020603050405020304" pitchFamily="18" charset="0"/>
                  </a:rPr>
                  <a:t>Reference carrier oscillator </a:t>
                </a:r>
              </a:p>
            </p:txBody>
          </p:sp>
          <p:sp>
            <p:nvSpPr>
              <p:cNvPr id="14" name="Text Box 10">
                <a:extLst>
                  <a:ext uri="{FF2B5EF4-FFF2-40B4-BE49-F238E27FC236}">
                    <a16:creationId xmlns:a16="http://schemas.microsoft.com/office/drawing/2014/main" id="{C22096A0-96DC-4F2C-8FE4-38E314A57764}"/>
                  </a:ext>
                </a:extLst>
              </p:cNvPr>
              <p:cNvSpPr txBox="1">
                <a:spLocks noChangeArrowheads="1"/>
              </p:cNvSpPr>
              <p:nvPr/>
            </p:nvSpPr>
            <p:spPr bwMode="auto">
              <a:xfrm>
                <a:off x="5940425" y="2133600"/>
                <a:ext cx="863600" cy="434809"/>
              </a:xfrm>
              <a:prstGeom prst="rect">
                <a:avLst/>
              </a:prstGeom>
              <a:noFill/>
              <a:ln w="9525">
                <a:noFill/>
                <a:miter lim="800000"/>
                <a:headEnd/>
                <a:tailEnd/>
              </a:ln>
            </p:spPr>
            <p:txBody>
              <a:bodyPr>
                <a:spAutoFit/>
              </a:bodyPr>
              <a:lstStyle/>
              <a:p>
                <a:pPr algn="ctr" rtl="0">
                  <a:spcBef>
                    <a:spcPct val="50000"/>
                  </a:spcBef>
                </a:pPr>
                <a:r>
                  <a:rPr lang="en-US" dirty="0">
                    <a:latin typeface="Times New Roman" panose="02020603050405020304" pitchFamily="18" charset="0"/>
                    <a:cs typeface="Times New Roman" panose="02020603050405020304" pitchFamily="18" charset="0"/>
                  </a:rPr>
                  <a:t>BPF</a:t>
                </a:r>
              </a:p>
            </p:txBody>
          </p:sp>
          <p:sp>
            <p:nvSpPr>
              <p:cNvPr id="15" name="Line 11">
                <a:extLst>
                  <a:ext uri="{FF2B5EF4-FFF2-40B4-BE49-F238E27FC236}">
                    <a16:creationId xmlns:a16="http://schemas.microsoft.com/office/drawing/2014/main" id="{1734D1FF-82BC-4493-8D6E-EFDE023AC536}"/>
                  </a:ext>
                </a:extLst>
              </p:cNvPr>
              <p:cNvSpPr>
                <a:spLocks noChangeShapeType="1"/>
              </p:cNvSpPr>
              <p:nvPr/>
            </p:nvSpPr>
            <p:spPr bwMode="auto">
              <a:xfrm>
                <a:off x="2051050" y="2276475"/>
                <a:ext cx="792163" cy="0"/>
              </a:xfrm>
              <a:prstGeom prst="line">
                <a:avLst/>
              </a:prstGeom>
              <a:noFill/>
              <a:ln w="38100">
                <a:solidFill>
                  <a:schemeClr val="tx1"/>
                </a:solidFill>
                <a:round/>
                <a:headEnd/>
                <a:tailEnd type="triangle" w="med" len="med"/>
              </a:ln>
            </p:spPr>
            <p:txBody>
              <a:bodyPr/>
              <a:lstStyle/>
              <a:p>
                <a:endParaRPr lang="en-US"/>
              </a:p>
            </p:txBody>
          </p:sp>
          <p:sp>
            <p:nvSpPr>
              <p:cNvPr id="16" name="Line 12">
                <a:extLst>
                  <a:ext uri="{FF2B5EF4-FFF2-40B4-BE49-F238E27FC236}">
                    <a16:creationId xmlns:a16="http://schemas.microsoft.com/office/drawing/2014/main" id="{9FCC385F-FCF5-4CDD-BF5D-4E8685E8C869}"/>
                  </a:ext>
                </a:extLst>
              </p:cNvPr>
              <p:cNvSpPr>
                <a:spLocks noChangeShapeType="1"/>
              </p:cNvSpPr>
              <p:nvPr/>
            </p:nvSpPr>
            <p:spPr bwMode="auto">
              <a:xfrm>
                <a:off x="4859338" y="2276475"/>
                <a:ext cx="1008062" cy="0"/>
              </a:xfrm>
              <a:prstGeom prst="line">
                <a:avLst/>
              </a:prstGeom>
              <a:noFill/>
              <a:ln w="38100">
                <a:solidFill>
                  <a:schemeClr val="tx1"/>
                </a:solidFill>
                <a:round/>
                <a:headEnd/>
                <a:tailEnd type="triangle" w="med" len="med"/>
              </a:ln>
            </p:spPr>
            <p:txBody>
              <a:bodyPr/>
              <a:lstStyle/>
              <a:p>
                <a:endParaRPr lang="en-US"/>
              </a:p>
            </p:txBody>
          </p:sp>
          <p:sp>
            <p:nvSpPr>
              <p:cNvPr id="17" name="Line 13">
                <a:extLst>
                  <a:ext uri="{FF2B5EF4-FFF2-40B4-BE49-F238E27FC236}">
                    <a16:creationId xmlns:a16="http://schemas.microsoft.com/office/drawing/2014/main" id="{ACF6FAED-FE76-4124-B50E-E7AE10EBC5F0}"/>
                  </a:ext>
                </a:extLst>
              </p:cNvPr>
              <p:cNvSpPr>
                <a:spLocks noChangeShapeType="1"/>
              </p:cNvSpPr>
              <p:nvPr/>
            </p:nvSpPr>
            <p:spPr bwMode="auto">
              <a:xfrm>
                <a:off x="7092950" y="2276475"/>
                <a:ext cx="792163" cy="0"/>
              </a:xfrm>
              <a:prstGeom prst="line">
                <a:avLst/>
              </a:prstGeom>
              <a:noFill/>
              <a:ln w="38100">
                <a:solidFill>
                  <a:schemeClr val="tx1"/>
                </a:solidFill>
                <a:round/>
                <a:headEnd/>
                <a:tailEnd type="triangle" w="med" len="med"/>
              </a:ln>
            </p:spPr>
            <p:txBody>
              <a:bodyPr/>
              <a:lstStyle/>
              <a:p>
                <a:endParaRPr lang="en-US"/>
              </a:p>
            </p:txBody>
          </p:sp>
          <p:sp>
            <p:nvSpPr>
              <p:cNvPr id="18" name="Text Box 14">
                <a:extLst>
                  <a:ext uri="{FF2B5EF4-FFF2-40B4-BE49-F238E27FC236}">
                    <a16:creationId xmlns:a16="http://schemas.microsoft.com/office/drawing/2014/main" id="{85169160-1A1C-4B5A-B17B-60D2E82A994C}"/>
                  </a:ext>
                </a:extLst>
              </p:cNvPr>
              <p:cNvSpPr txBox="1">
                <a:spLocks noChangeArrowheads="1"/>
              </p:cNvSpPr>
              <p:nvPr/>
            </p:nvSpPr>
            <p:spPr bwMode="auto">
              <a:xfrm>
                <a:off x="7956550" y="1916113"/>
                <a:ext cx="1929778" cy="739175"/>
              </a:xfrm>
              <a:prstGeom prst="rect">
                <a:avLst/>
              </a:prstGeom>
              <a:noFill/>
              <a:ln w="9525">
                <a:noFill/>
                <a:miter lim="800000"/>
                <a:headEnd/>
                <a:tailEnd/>
              </a:ln>
            </p:spPr>
            <p:txBody>
              <a:bodyPr wrap="square">
                <a:spAutoFit/>
              </a:bodyPr>
              <a:lstStyle/>
              <a:p>
                <a:pPr>
                  <a:spcBef>
                    <a:spcPct val="50000"/>
                  </a:spcBef>
                </a:pPr>
                <a:r>
                  <a:rPr lang="en-US" b="1" dirty="0">
                    <a:latin typeface="Bradley Hand ITC" pitchFamily="66" charset="0"/>
                  </a:rPr>
                  <a:t>Analog PSK output </a:t>
                </a:r>
              </a:p>
            </p:txBody>
          </p:sp>
          <p:sp>
            <p:nvSpPr>
              <p:cNvPr id="19" name="Text Box 15">
                <a:extLst>
                  <a:ext uri="{FF2B5EF4-FFF2-40B4-BE49-F238E27FC236}">
                    <a16:creationId xmlns:a16="http://schemas.microsoft.com/office/drawing/2014/main" id="{6DCDA3F4-EDDD-4D1B-819F-4DEF52A9567F}"/>
                  </a:ext>
                </a:extLst>
              </p:cNvPr>
              <p:cNvSpPr txBox="1">
                <a:spLocks noChangeArrowheads="1"/>
              </p:cNvSpPr>
              <p:nvPr/>
            </p:nvSpPr>
            <p:spPr bwMode="auto">
              <a:xfrm>
                <a:off x="1043607" y="2276872"/>
                <a:ext cx="1699424" cy="739175"/>
              </a:xfrm>
              <a:prstGeom prst="rect">
                <a:avLst/>
              </a:prstGeom>
              <a:noFill/>
              <a:ln w="9525">
                <a:noFill/>
                <a:miter lim="800000"/>
                <a:headEnd/>
                <a:tailEnd/>
              </a:ln>
            </p:spPr>
            <p:txBody>
              <a:bodyPr wrap="square">
                <a:spAutoFit/>
              </a:bodyPr>
              <a:lstStyle/>
              <a:p>
                <a:pPr>
                  <a:spcBef>
                    <a:spcPct val="50000"/>
                  </a:spcBef>
                </a:pPr>
                <a:r>
                  <a:rPr lang="en-US" b="1" dirty="0">
                    <a:latin typeface="Bradley Hand ITC" pitchFamily="66" charset="0"/>
                  </a:rPr>
                  <a:t>Binary data in </a:t>
                </a:r>
              </a:p>
            </p:txBody>
          </p:sp>
          <p:sp>
            <p:nvSpPr>
              <p:cNvPr id="20" name="Line 16">
                <a:extLst>
                  <a:ext uri="{FF2B5EF4-FFF2-40B4-BE49-F238E27FC236}">
                    <a16:creationId xmlns:a16="http://schemas.microsoft.com/office/drawing/2014/main" id="{C2F8BF64-877E-4531-AA01-5B4CABA1D443}"/>
                  </a:ext>
                </a:extLst>
              </p:cNvPr>
              <p:cNvSpPr>
                <a:spLocks noChangeShapeType="1"/>
              </p:cNvSpPr>
              <p:nvPr/>
            </p:nvSpPr>
            <p:spPr bwMode="auto">
              <a:xfrm flipV="1">
                <a:off x="3851275" y="2852738"/>
                <a:ext cx="0" cy="720725"/>
              </a:xfrm>
              <a:prstGeom prst="line">
                <a:avLst/>
              </a:prstGeom>
              <a:noFill/>
              <a:ln w="38100">
                <a:solidFill>
                  <a:schemeClr val="tx1"/>
                </a:solidFill>
                <a:round/>
                <a:headEnd/>
                <a:tailEnd type="triangle" w="med" len="med"/>
              </a:ln>
            </p:spPr>
            <p:txBody>
              <a:bodyPr/>
              <a:lstStyle/>
              <a:p>
                <a:endParaRPr lang="en-US"/>
              </a:p>
            </p:txBody>
          </p:sp>
          <p:sp>
            <p:nvSpPr>
              <p:cNvPr id="21" name="Text Box 17">
                <a:extLst>
                  <a:ext uri="{FF2B5EF4-FFF2-40B4-BE49-F238E27FC236}">
                    <a16:creationId xmlns:a16="http://schemas.microsoft.com/office/drawing/2014/main" id="{3D2E01A6-96C7-4AF6-9AAE-329A2034004E}"/>
                  </a:ext>
                </a:extLst>
              </p:cNvPr>
              <p:cNvSpPr txBox="1">
                <a:spLocks noChangeArrowheads="1"/>
              </p:cNvSpPr>
              <p:nvPr/>
            </p:nvSpPr>
            <p:spPr bwMode="auto">
              <a:xfrm>
                <a:off x="2195512" y="1916113"/>
                <a:ext cx="431800" cy="434809"/>
              </a:xfrm>
              <a:prstGeom prst="rect">
                <a:avLst/>
              </a:prstGeom>
              <a:noFill/>
              <a:ln w="9525">
                <a:noFill/>
                <a:miter lim="800000"/>
                <a:headEnd/>
                <a:tailEnd/>
              </a:ln>
            </p:spPr>
            <p:txBody>
              <a:bodyPr>
                <a:spAutoFit/>
              </a:bodyPr>
              <a:lstStyle/>
              <a:p>
                <a:pPr>
                  <a:spcBef>
                    <a:spcPct val="50000"/>
                  </a:spcBef>
                </a:pPr>
                <a:endParaRPr lang="en-US"/>
              </a:p>
            </p:txBody>
          </p:sp>
          <p:sp>
            <p:nvSpPr>
              <p:cNvPr id="22" name="Text Box 18">
                <a:extLst>
                  <a:ext uri="{FF2B5EF4-FFF2-40B4-BE49-F238E27FC236}">
                    <a16:creationId xmlns:a16="http://schemas.microsoft.com/office/drawing/2014/main" id="{C2CEAACA-2AAE-4338-9364-4F5209A6318B}"/>
                  </a:ext>
                </a:extLst>
              </p:cNvPr>
              <p:cNvSpPr txBox="1">
                <a:spLocks noChangeArrowheads="1"/>
              </p:cNvSpPr>
              <p:nvPr/>
            </p:nvSpPr>
            <p:spPr bwMode="auto">
              <a:xfrm>
                <a:off x="2195512" y="1844675"/>
                <a:ext cx="431800" cy="434809"/>
              </a:xfrm>
              <a:prstGeom prst="rect">
                <a:avLst/>
              </a:prstGeom>
              <a:noFill/>
              <a:ln w="9525">
                <a:noFill/>
                <a:miter lim="800000"/>
                <a:headEnd/>
                <a:tailEnd/>
              </a:ln>
            </p:spPr>
            <p:txBody>
              <a:bodyPr>
                <a:spAutoFit/>
              </a:bodyPr>
              <a:lstStyle/>
              <a:p>
                <a:pPr>
                  <a:spcBef>
                    <a:spcPct val="50000"/>
                  </a:spcBef>
                </a:pPr>
                <a:r>
                  <a:rPr lang="en-US"/>
                  <a:t>X</a:t>
                </a:r>
              </a:p>
            </p:txBody>
          </p:sp>
          <p:sp>
            <p:nvSpPr>
              <p:cNvPr id="23" name="Text Box 19">
                <a:extLst>
                  <a:ext uri="{FF2B5EF4-FFF2-40B4-BE49-F238E27FC236}">
                    <a16:creationId xmlns:a16="http://schemas.microsoft.com/office/drawing/2014/main" id="{EF08E769-71CB-4D9E-A24A-B1733BB58884}"/>
                  </a:ext>
                </a:extLst>
              </p:cNvPr>
              <p:cNvSpPr txBox="1">
                <a:spLocks noChangeArrowheads="1"/>
              </p:cNvSpPr>
              <p:nvPr/>
            </p:nvSpPr>
            <p:spPr bwMode="auto">
              <a:xfrm>
                <a:off x="3924300" y="3141663"/>
                <a:ext cx="287339" cy="434809"/>
              </a:xfrm>
              <a:prstGeom prst="rect">
                <a:avLst/>
              </a:prstGeom>
              <a:noFill/>
              <a:ln w="9525">
                <a:noFill/>
                <a:miter lim="800000"/>
                <a:headEnd/>
                <a:tailEnd/>
              </a:ln>
            </p:spPr>
            <p:txBody>
              <a:bodyPr>
                <a:spAutoFit/>
              </a:bodyPr>
              <a:lstStyle/>
              <a:p>
                <a:pPr>
                  <a:spcBef>
                    <a:spcPct val="50000"/>
                  </a:spcBef>
                </a:pPr>
                <a:r>
                  <a:rPr lang="en-US"/>
                  <a:t>Y</a:t>
                </a:r>
              </a:p>
            </p:txBody>
          </p:sp>
          <p:sp>
            <p:nvSpPr>
              <p:cNvPr id="24" name="Text Box 20">
                <a:extLst>
                  <a:ext uri="{FF2B5EF4-FFF2-40B4-BE49-F238E27FC236}">
                    <a16:creationId xmlns:a16="http://schemas.microsoft.com/office/drawing/2014/main" id="{EE40C211-294F-4DF3-B573-99A432AD1055}"/>
                  </a:ext>
                </a:extLst>
              </p:cNvPr>
              <p:cNvSpPr txBox="1">
                <a:spLocks noChangeArrowheads="1"/>
              </p:cNvSpPr>
              <p:nvPr/>
            </p:nvSpPr>
            <p:spPr bwMode="auto">
              <a:xfrm>
                <a:off x="4932106" y="1844675"/>
                <a:ext cx="792419" cy="434809"/>
              </a:xfrm>
              <a:prstGeom prst="rect">
                <a:avLst/>
              </a:prstGeom>
              <a:noFill/>
              <a:ln w="9525">
                <a:noFill/>
                <a:miter lim="800000"/>
                <a:headEnd/>
                <a:tailEnd/>
              </a:ln>
            </p:spPr>
            <p:txBody>
              <a:bodyPr wrap="square">
                <a:spAutoFit/>
              </a:bodyPr>
              <a:lstStyle/>
              <a:p>
                <a:pPr>
                  <a:spcBef>
                    <a:spcPct val="50000"/>
                  </a:spcBef>
                </a:pPr>
                <a:r>
                  <a:rPr lang="en-US" dirty="0"/>
                  <a:t>X.Y</a:t>
                </a:r>
              </a:p>
            </p:txBody>
          </p:sp>
          <p:sp>
            <p:nvSpPr>
              <p:cNvPr id="25" name="Line 24">
                <a:extLst>
                  <a:ext uri="{FF2B5EF4-FFF2-40B4-BE49-F238E27FC236}">
                    <a16:creationId xmlns:a16="http://schemas.microsoft.com/office/drawing/2014/main" id="{880E0FF5-0AD5-43D4-B198-BCDC5440588E}"/>
                  </a:ext>
                </a:extLst>
              </p:cNvPr>
              <p:cNvSpPr>
                <a:spLocks noChangeShapeType="1"/>
              </p:cNvSpPr>
              <p:nvPr/>
            </p:nvSpPr>
            <p:spPr bwMode="auto">
              <a:xfrm flipV="1">
                <a:off x="827584" y="1772816"/>
                <a:ext cx="287338" cy="215900"/>
              </a:xfrm>
              <a:prstGeom prst="line">
                <a:avLst/>
              </a:prstGeom>
              <a:noFill/>
              <a:ln w="9525">
                <a:solidFill>
                  <a:schemeClr val="tx1"/>
                </a:solidFill>
                <a:round/>
                <a:headEnd/>
                <a:tailEnd type="triangle" w="med" len="med"/>
              </a:ln>
            </p:spPr>
            <p:txBody>
              <a:bodyPr/>
              <a:lstStyle/>
              <a:p>
                <a:endParaRPr lang="en-US"/>
              </a:p>
            </p:txBody>
          </p:sp>
          <p:sp>
            <p:nvSpPr>
              <p:cNvPr id="26" name="Line 25">
                <a:extLst>
                  <a:ext uri="{FF2B5EF4-FFF2-40B4-BE49-F238E27FC236}">
                    <a16:creationId xmlns:a16="http://schemas.microsoft.com/office/drawing/2014/main" id="{9CBD3723-4826-4FB8-BE8D-D43B7FED9733}"/>
                  </a:ext>
                </a:extLst>
              </p:cNvPr>
              <p:cNvSpPr>
                <a:spLocks noChangeShapeType="1"/>
              </p:cNvSpPr>
              <p:nvPr/>
            </p:nvSpPr>
            <p:spPr bwMode="auto">
              <a:xfrm>
                <a:off x="755576" y="2924944"/>
                <a:ext cx="215900" cy="287338"/>
              </a:xfrm>
              <a:prstGeom prst="line">
                <a:avLst/>
              </a:prstGeom>
              <a:noFill/>
              <a:ln w="9525">
                <a:solidFill>
                  <a:schemeClr val="tx1"/>
                </a:solidFill>
                <a:round/>
                <a:headEnd/>
                <a:tailEnd type="triangle" w="med" len="med"/>
              </a:ln>
            </p:spPr>
            <p:txBody>
              <a:bodyPr/>
              <a:lstStyle/>
              <a:p>
                <a:endParaRPr lang="en-US"/>
              </a:p>
            </p:txBody>
          </p:sp>
          <p:sp>
            <p:nvSpPr>
              <p:cNvPr id="27" name="Text Box 26">
                <a:extLst>
                  <a:ext uri="{FF2B5EF4-FFF2-40B4-BE49-F238E27FC236}">
                    <a16:creationId xmlns:a16="http://schemas.microsoft.com/office/drawing/2014/main" id="{5D06BFA6-5A17-4B64-BFE5-41FF0DE9F2E6}"/>
                  </a:ext>
                </a:extLst>
              </p:cNvPr>
              <p:cNvSpPr txBox="1">
                <a:spLocks noChangeArrowheads="1"/>
              </p:cNvSpPr>
              <p:nvPr/>
            </p:nvSpPr>
            <p:spPr bwMode="auto">
              <a:xfrm>
                <a:off x="1115617" y="1556792"/>
                <a:ext cx="360363" cy="434809"/>
              </a:xfrm>
              <a:prstGeom prst="rect">
                <a:avLst/>
              </a:prstGeom>
              <a:noFill/>
              <a:ln w="9525">
                <a:noFill/>
                <a:miter lim="800000"/>
                <a:headEnd/>
                <a:tailEnd/>
              </a:ln>
            </p:spPr>
            <p:txBody>
              <a:bodyPr>
                <a:spAutoFit/>
              </a:bodyPr>
              <a:lstStyle/>
              <a:p>
                <a:pPr>
                  <a:spcBef>
                    <a:spcPct val="50000"/>
                  </a:spcBef>
                </a:pPr>
                <a:r>
                  <a:rPr lang="en-US" dirty="0"/>
                  <a:t>1</a:t>
                </a:r>
              </a:p>
            </p:txBody>
          </p:sp>
          <p:sp>
            <p:nvSpPr>
              <p:cNvPr id="28" name="Text Box 27">
                <a:extLst>
                  <a:ext uri="{FF2B5EF4-FFF2-40B4-BE49-F238E27FC236}">
                    <a16:creationId xmlns:a16="http://schemas.microsoft.com/office/drawing/2014/main" id="{58EFFD12-A96B-465A-9A19-8A8E6231DE7E}"/>
                  </a:ext>
                </a:extLst>
              </p:cNvPr>
              <p:cNvSpPr txBox="1">
                <a:spLocks noChangeArrowheads="1"/>
              </p:cNvSpPr>
              <p:nvPr/>
            </p:nvSpPr>
            <p:spPr bwMode="auto">
              <a:xfrm>
                <a:off x="971600" y="2924944"/>
                <a:ext cx="358775" cy="434809"/>
              </a:xfrm>
              <a:prstGeom prst="rect">
                <a:avLst/>
              </a:prstGeom>
              <a:noFill/>
              <a:ln w="9525">
                <a:noFill/>
                <a:miter lim="800000"/>
                <a:headEnd/>
                <a:tailEnd/>
              </a:ln>
            </p:spPr>
            <p:txBody>
              <a:bodyPr>
                <a:spAutoFit/>
              </a:bodyPr>
              <a:lstStyle/>
              <a:p>
                <a:pPr>
                  <a:spcBef>
                    <a:spcPct val="50000"/>
                  </a:spcBef>
                </a:pPr>
                <a:r>
                  <a:rPr lang="en-US"/>
                  <a:t>0</a:t>
                </a:r>
              </a:p>
            </p:txBody>
          </p:sp>
        </p:grpSp>
      </p:grpSp>
      <p:sp>
        <p:nvSpPr>
          <p:cNvPr id="2" name="Rectangle 1">
            <a:extLst>
              <a:ext uri="{FF2B5EF4-FFF2-40B4-BE49-F238E27FC236}">
                <a16:creationId xmlns:a16="http://schemas.microsoft.com/office/drawing/2014/main" id="{561615C4-0FFB-42F4-8400-10036721394B}"/>
              </a:ext>
            </a:extLst>
          </p:cNvPr>
          <p:cNvSpPr/>
          <p:nvPr/>
        </p:nvSpPr>
        <p:spPr>
          <a:xfrm>
            <a:off x="634108" y="5306602"/>
            <a:ext cx="3094117" cy="646331"/>
          </a:xfrm>
          <a:prstGeom prst="rect">
            <a:avLst/>
          </a:prstGeom>
        </p:spPr>
        <p:txBody>
          <a:bodyPr wrap="none">
            <a:spAutoFit/>
          </a:bodyPr>
          <a:lstStyle/>
          <a:p>
            <a:pPr rtl="0"/>
            <a:r>
              <a:rPr lang="en-GB" sz="1800" dirty="0">
                <a:latin typeface="Times" pitchFamily="18" charset="0"/>
                <a:ea typeface="Tahoma" pitchFamily="34" charset="0"/>
                <a:cs typeface="Tahoma" pitchFamily="34" charset="0"/>
              </a:rPr>
              <a:t>B</a:t>
            </a:r>
            <a:r>
              <a:rPr lang="en-US" sz="1800" dirty="0">
                <a:latin typeface="Times" pitchFamily="18" charset="0"/>
                <a:ea typeface="Tahoma" pitchFamily="34" charset="0"/>
                <a:cs typeface="Tahoma" pitchFamily="34" charset="0"/>
              </a:rPr>
              <a:t>and width =input bit rate</a:t>
            </a:r>
          </a:p>
          <a:p>
            <a:pPr rtl="0"/>
            <a:r>
              <a:rPr lang="en-GB" sz="1800" dirty="0">
                <a:latin typeface="Times" pitchFamily="18" charset="0"/>
                <a:ea typeface="Tahoma" pitchFamily="34" charset="0"/>
                <a:cs typeface="Tahoma" pitchFamily="34" charset="0"/>
              </a:rPr>
              <a:t> </a:t>
            </a:r>
            <a:r>
              <a:rPr lang="en-US" sz="1800" dirty="0">
                <a:latin typeface="Times" pitchFamily="18" charset="0"/>
                <a:ea typeface="Tahoma" pitchFamily="34" charset="0"/>
                <a:cs typeface="Tahoma" pitchFamily="34" charset="0"/>
              </a:rPr>
              <a:t>                  =(1+d)S where d=0</a:t>
            </a:r>
            <a:endParaRPr lang="en-US" sz="18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Line 20"/>
          <p:cNvSpPr>
            <a:spLocks noChangeShapeType="1"/>
          </p:cNvSpPr>
          <p:nvPr/>
        </p:nvSpPr>
        <p:spPr bwMode="auto">
          <a:xfrm>
            <a:off x="1116013" y="765175"/>
            <a:ext cx="0" cy="1655763"/>
          </a:xfrm>
          <a:prstGeom prst="line">
            <a:avLst/>
          </a:prstGeom>
          <a:noFill/>
          <a:ln w="9525">
            <a:solidFill>
              <a:schemeClr val="tx1"/>
            </a:solidFill>
            <a:round/>
            <a:headEnd/>
            <a:tailEnd/>
          </a:ln>
        </p:spPr>
        <p:txBody>
          <a:bodyPr/>
          <a:lstStyle/>
          <a:p>
            <a:endParaRPr lang="en-US"/>
          </a:p>
        </p:txBody>
      </p:sp>
      <p:sp>
        <p:nvSpPr>
          <p:cNvPr id="21507" name="Line 21"/>
          <p:cNvSpPr>
            <a:spLocks noChangeShapeType="1"/>
          </p:cNvSpPr>
          <p:nvPr/>
        </p:nvSpPr>
        <p:spPr bwMode="auto">
          <a:xfrm>
            <a:off x="1116013" y="1484313"/>
            <a:ext cx="5761037" cy="0"/>
          </a:xfrm>
          <a:prstGeom prst="line">
            <a:avLst/>
          </a:prstGeom>
          <a:noFill/>
          <a:ln w="9525">
            <a:solidFill>
              <a:schemeClr val="tx1"/>
            </a:solidFill>
            <a:round/>
            <a:headEnd/>
            <a:tailEnd/>
          </a:ln>
        </p:spPr>
        <p:txBody>
          <a:bodyPr/>
          <a:lstStyle/>
          <a:p>
            <a:endParaRPr lang="en-US"/>
          </a:p>
        </p:txBody>
      </p:sp>
      <p:sp>
        <p:nvSpPr>
          <p:cNvPr id="21508" name="Line 22"/>
          <p:cNvSpPr>
            <a:spLocks noChangeShapeType="1"/>
          </p:cNvSpPr>
          <p:nvPr/>
        </p:nvSpPr>
        <p:spPr bwMode="auto">
          <a:xfrm>
            <a:off x="1116013" y="2132013"/>
            <a:ext cx="6048375" cy="0"/>
          </a:xfrm>
          <a:prstGeom prst="line">
            <a:avLst/>
          </a:prstGeom>
          <a:noFill/>
          <a:ln w="9525">
            <a:solidFill>
              <a:schemeClr val="tx1"/>
            </a:solidFill>
            <a:round/>
            <a:headEnd/>
            <a:tailEnd/>
          </a:ln>
        </p:spPr>
        <p:txBody>
          <a:bodyPr/>
          <a:lstStyle/>
          <a:p>
            <a:endParaRPr lang="en-US"/>
          </a:p>
        </p:txBody>
      </p:sp>
      <p:sp>
        <p:nvSpPr>
          <p:cNvPr id="21509" name="Line 23"/>
          <p:cNvSpPr>
            <a:spLocks noChangeShapeType="1"/>
          </p:cNvSpPr>
          <p:nvPr/>
        </p:nvSpPr>
        <p:spPr bwMode="auto">
          <a:xfrm>
            <a:off x="1116013" y="1052513"/>
            <a:ext cx="0" cy="431800"/>
          </a:xfrm>
          <a:prstGeom prst="line">
            <a:avLst/>
          </a:prstGeom>
          <a:noFill/>
          <a:ln w="38100">
            <a:solidFill>
              <a:schemeClr val="tx1"/>
            </a:solidFill>
            <a:round/>
            <a:headEnd/>
            <a:tailEnd/>
          </a:ln>
        </p:spPr>
        <p:txBody>
          <a:bodyPr/>
          <a:lstStyle/>
          <a:p>
            <a:endParaRPr lang="en-US"/>
          </a:p>
        </p:txBody>
      </p:sp>
      <p:sp>
        <p:nvSpPr>
          <p:cNvPr id="21510" name="Line 24"/>
          <p:cNvSpPr>
            <a:spLocks noChangeShapeType="1"/>
          </p:cNvSpPr>
          <p:nvPr/>
        </p:nvSpPr>
        <p:spPr bwMode="auto">
          <a:xfrm>
            <a:off x="1116013" y="1052513"/>
            <a:ext cx="720725" cy="0"/>
          </a:xfrm>
          <a:prstGeom prst="line">
            <a:avLst/>
          </a:prstGeom>
          <a:noFill/>
          <a:ln w="38100">
            <a:solidFill>
              <a:schemeClr val="tx1"/>
            </a:solidFill>
            <a:round/>
            <a:headEnd/>
            <a:tailEnd/>
          </a:ln>
        </p:spPr>
        <p:txBody>
          <a:bodyPr/>
          <a:lstStyle/>
          <a:p>
            <a:endParaRPr lang="en-US"/>
          </a:p>
        </p:txBody>
      </p:sp>
      <p:sp>
        <p:nvSpPr>
          <p:cNvPr id="21511" name="Line 25"/>
          <p:cNvSpPr>
            <a:spLocks noChangeShapeType="1"/>
          </p:cNvSpPr>
          <p:nvPr/>
        </p:nvSpPr>
        <p:spPr bwMode="auto">
          <a:xfrm>
            <a:off x="1836738" y="1052513"/>
            <a:ext cx="0" cy="431800"/>
          </a:xfrm>
          <a:prstGeom prst="line">
            <a:avLst/>
          </a:prstGeom>
          <a:noFill/>
          <a:ln w="38100">
            <a:solidFill>
              <a:schemeClr val="tx1"/>
            </a:solidFill>
            <a:round/>
            <a:headEnd/>
            <a:tailEnd/>
          </a:ln>
        </p:spPr>
        <p:txBody>
          <a:bodyPr/>
          <a:lstStyle/>
          <a:p>
            <a:endParaRPr lang="en-US"/>
          </a:p>
        </p:txBody>
      </p:sp>
      <p:sp>
        <p:nvSpPr>
          <p:cNvPr id="21512" name="Line 26"/>
          <p:cNvSpPr>
            <a:spLocks noChangeShapeType="1"/>
          </p:cNvSpPr>
          <p:nvPr/>
        </p:nvSpPr>
        <p:spPr bwMode="auto">
          <a:xfrm>
            <a:off x="1836738" y="1484313"/>
            <a:ext cx="719137" cy="0"/>
          </a:xfrm>
          <a:prstGeom prst="line">
            <a:avLst/>
          </a:prstGeom>
          <a:noFill/>
          <a:ln w="38100">
            <a:solidFill>
              <a:schemeClr val="tx1"/>
            </a:solidFill>
            <a:round/>
            <a:headEnd/>
            <a:tailEnd/>
          </a:ln>
        </p:spPr>
        <p:txBody>
          <a:bodyPr/>
          <a:lstStyle/>
          <a:p>
            <a:endParaRPr lang="en-US"/>
          </a:p>
        </p:txBody>
      </p:sp>
      <p:sp>
        <p:nvSpPr>
          <p:cNvPr id="21513" name="Line 27"/>
          <p:cNvSpPr>
            <a:spLocks noChangeShapeType="1"/>
          </p:cNvSpPr>
          <p:nvPr/>
        </p:nvSpPr>
        <p:spPr bwMode="auto">
          <a:xfrm flipV="1">
            <a:off x="2555875" y="1052513"/>
            <a:ext cx="0" cy="431800"/>
          </a:xfrm>
          <a:prstGeom prst="line">
            <a:avLst/>
          </a:prstGeom>
          <a:noFill/>
          <a:ln w="38100">
            <a:solidFill>
              <a:schemeClr val="tx1"/>
            </a:solidFill>
            <a:round/>
            <a:headEnd/>
            <a:tailEnd/>
          </a:ln>
        </p:spPr>
        <p:txBody>
          <a:bodyPr/>
          <a:lstStyle/>
          <a:p>
            <a:endParaRPr lang="en-US"/>
          </a:p>
        </p:txBody>
      </p:sp>
      <p:sp>
        <p:nvSpPr>
          <p:cNvPr id="21514" name="Line 28"/>
          <p:cNvSpPr>
            <a:spLocks noChangeShapeType="1"/>
          </p:cNvSpPr>
          <p:nvPr/>
        </p:nvSpPr>
        <p:spPr bwMode="auto">
          <a:xfrm>
            <a:off x="2555875" y="1052513"/>
            <a:ext cx="792163" cy="0"/>
          </a:xfrm>
          <a:prstGeom prst="line">
            <a:avLst/>
          </a:prstGeom>
          <a:noFill/>
          <a:ln w="38100">
            <a:solidFill>
              <a:schemeClr val="tx1"/>
            </a:solidFill>
            <a:round/>
            <a:headEnd/>
            <a:tailEnd/>
          </a:ln>
        </p:spPr>
        <p:txBody>
          <a:bodyPr/>
          <a:lstStyle/>
          <a:p>
            <a:endParaRPr lang="en-US"/>
          </a:p>
        </p:txBody>
      </p:sp>
      <p:sp>
        <p:nvSpPr>
          <p:cNvPr id="21515" name="Line 29"/>
          <p:cNvSpPr>
            <a:spLocks noChangeShapeType="1"/>
          </p:cNvSpPr>
          <p:nvPr/>
        </p:nvSpPr>
        <p:spPr bwMode="auto">
          <a:xfrm>
            <a:off x="3348038" y="1052513"/>
            <a:ext cx="0" cy="431800"/>
          </a:xfrm>
          <a:prstGeom prst="line">
            <a:avLst/>
          </a:prstGeom>
          <a:noFill/>
          <a:ln w="38100">
            <a:solidFill>
              <a:schemeClr val="tx1"/>
            </a:solidFill>
            <a:round/>
            <a:headEnd/>
            <a:tailEnd/>
          </a:ln>
        </p:spPr>
        <p:txBody>
          <a:bodyPr/>
          <a:lstStyle/>
          <a:p>
            <a:endParaRPr lang="en-US"/>
          </a:p>
        </p:txBody>
      </p:sp>
      <p:sp>
        <p:nvSpPr>
          <p:cNvPr id="21516" name="Line 30"/>
          <p:cNvSpPr>
            <a:spLocks noChangeShapeType="1"/>
          </p:cNvSpPr>
          <p:nvPr/>
        </p:nvSpPr>
        <p:spPr bwMode="auto">
          <a:xfrm>
            <a:off x="3348038" y="1484313"/>
            <a:ext cx="720725" cy="0"/>
          </a:xfrm>
          <a:prstGeom prst="line">
            <a:avLst/>
          </a:prstGeom>
          <a:noFill/>
          <a:ln w="38100">
            <a:solidFill>
              <a:schemeClr val="tx1"/>
            </a:solidFill>
            <a:round/>
            <a:headEnd/>
            <a:tailEnd/>
          </a:ln>
        </p:spPr>
        <p:txBody>
          <a:bodyPr/>
          <a:lstStyle/>
          <a:p>
            <a:endParaRPr lang="en-US"/>
          </a:p>
        </p:txBody>
      </p:sp>
      <p:sp>
        <p:nvSpPr>
          <p:cNvPr id="21517" name="Line 31"/>
          <p:cNvSpPr>
            <a:spLocks noChangeShapeType="1"/>
          </p:cNvSpPr>
          <p:nvPr/>
        </p:nvSpPr>
        <p:spPr bwMode="auto">
          <a:xfrm flipV="1">
            <a:off x="4068763" y="1052513"/>
            <a:ext cx="0" cy="431800"/>
          </a:xfrm>
          <a:prstGeom prst="line">
            <a:avLst/>
          </a:prstGeom>
          <a:noFill/>
          <a:ln w="38100">
            <a:solidFill>
              <a:schemeClr val="tx1"/>
            </a:solidFill>
            <a:round/>
            <a:headEnd/>
            <a:tailEnd/>
          </a:ln>
        </p:spPr>
        <p:txBody>
          <a:bodyPr/>
          <a:lstStyle/>
          <a:p>
            <a:endParaRPr lang="en-US"/>
          </a:p>
        </p:txBody>
      </p:sp>
      <p:sp>
        <p:nvSpPr>
          <p:cNvPr id="21518" name="Line 32"/>
          <p:cNvSpPr>
            <a:spLocks noChangeShapeType="1"/>
          </p:cNvSpPr>
          <p:nvPr/>
        </p:nvSpPr>
        <p:spPr bwMode="auto">
          <a:xfrm>
            <a:off x="4068763" y="1052513"/>
            <a:ext cx="719137" cy="0"/>
          </a:xfrm>
          <a:prstGeom prst="line">
            <a:avLst/>
          </a:prstGeom>
          <a:noFill/>
          <a:ln w="38100">
            <a:solidFill>
              <a:schemeClr val="tx1"/>
            </a:solidFill>
            <a:round/>
            <a:headEnd/>
            <a:tailEnd/>
          </a:ln>
        </p:spPr>
        <p:txBody>
          <a:bodyPr/>
          <a:lstStyle/>
          <a:p>
            <a:endParaRPr lang="en-US"/>
          </a:p>
        </p:txBody>
      </p:sp>
      <p:sp>
        <p:nvSpPr>
          <p:cNvPr id="21519" name="Line 33"/>
          <p:cNvSpPr>
            <a:spLocks noChangeShapeType="1"/>
          </p:cNvSpPr>
          <p:nvPr/>
        </p:nvSpPr>
        <p:spPr bwMode="auto">
          <a:xfrm>
            <a:off x="4787900" y="1052513"/>
            <a:ext cx="0" cy="431800"/>
          </a:xfrm>
          <a:prstGeom prst="line">
            <a:avLst/>
          </a:prstGeom>
          <a:noFill/>
          <a:ln w="38100">
            <a:solidFill>
              <a:schemeClr val="tx1"/>
            </a:solidFill>
            <a:round/>
            <a:headEnd/>
            <a:tailEnd/>
          </a:ln>
        </p:spPr>
        <p:txBody>
          <a:bodyPr/>
          <a:lstStyle/>
          <a:p>
            <a:endParaRPr lang="en-US"/>
          </a:p>
        </p:txBody>
      </p:sp>
      <p:sp>
        <p:nvSpPr>
          <p:cNvPr id="21520" name="Line 34"/>
          <p:cNvSpPr>
            <a:spLocks noChangeShapeType="1"/>
          </p:cNvSpPr>
          <p:nvPr/>
        </p:nvSpPr>
        <p:spPr bwMode="auto">
          <a:xfrm>
            <a:off x="4787900" y="1484313"/>
            <a:ext cx="720725" cy="0"/>
          </a:xfrm>
          <a:prstGeom prst="line">
            <a:avLst/>
          </a:prstGeom>
          <a:noFill/>
          <a:ln w="38100">
            <a:solidFill>
              <a:schemeClr val="tx1"/>
            </a:solidFill>
            <a:round/>
            <a:headEnd/>
            <a:tailEnd/>
          </a:ln>
        </p:spPr>
        <p:txBody>
          <a:bodyPr/>
          <a:lstStyle/>
          <a:p>
            <a:endParaRPr lang="en-US"/>
          </a:p>
        </p:txBody>
      </p:sp>
      <p:sp>
        <p:nvSpPr>
          <p:cNvPr id="21521" name="Line 35"/>
          <p:cNvSpPr>
            <a:spLocks noChangeShapeType="1"/>
          </p:cNvSpPr>
          <p:nvPr/>
        </p:nvSpPr>
        <p:spPr bwMode="auto">
          <a:xfrm flipV="1">
            <a:off x="5508625" y="1052513"/>
            <a:ext cx="0" cy="431800"/>
          </a:xfrm>
          <a:prstGeom prst="line">
            <a:avLst/>
          </a:prstGeom>
          <a:noFill/>
          <a:ln w="38100">
            <a:solidFill>
              <a:schemeClr val="tx1"/>
            </a:solidFill>
            <a:round/>
            <a:headEnd/>
            <a:tailEnd/>
          </a:ln>
        </p:spPr>
        <p:txBody>
          <a:bodyPr/>
          <a:lstStyle/>
          <a:p>
            <a:endParaRPr lang="en-US"/>
          </a:p>
        </p:txBody>
      </p:sp>
      <p:sp>
        <p:nvSpPr>
          <p:cNvPr id="21522" name="Line 36"/>
          <p:cNvSpPr>
            <a:spLocks noChangeShapeType="1"/>
          </p:cNvSpPr>
          <p:nvPr/>
        </p:nvSpPr>
        <p:spPr bwMode="auto">
          <a:xfrm>
            <a:off x="5508625" y="1052513"/>
            <a:ext cx="719138" cy="0"/>
          </a:xfrm>
          <a:prstGeom prst="line">
            <a:avLst/>
          </a:prstGeom>
          <a:noFill/>
          <a:ln w="38100">
            <a:solidFill>
              <a:schemeClr val="tx1"/>
            </a:solidFill>
            <a:round/>
            <a:headEnd/>
            <a:tailEnd/>
          </a:ln>
        </p:spPr>
        <p:txBody>
          <a:bodyPr/>
          <a:lstStyle/>
          <a:p>
            <a:endParaRPr lang="en-US"/>
          </a:p>
        </p:txBody>
      </p:sp>
      <p:sp>
        <p:nvSpPr>
          <p:cNvPr id="21523" name="Line 37"/>
          <p:cNvSpPr>
            <a:spLocks noChangeShapeType="1"/>
          </p:cNvSpPr>
          <p:nvPr/>
        </p:nvSpPr>
        <p:spPr bwMode="auto">
          <a:xfrm>
            <a:off x="6229350" y="1052513"/>
            <a:ext cx="0" cy="431800"/>
          </a:xfrm>
          <a:prstGeom prst="line">
            <a:avLst/>
          </a:prstGeom>
          <a:noFill/>
          <a:ln w="38100">
            <a:solidFill>
              <a:schemeClr val="tx1"/>
            </a:solidFill>
            <a:round/>
            <a:headEnd/>
            <a:tailEnd/>
          </a:ln>
        </p:spPr>
        <p:txBody>
          <a:bodyPr/>
          <a:lstStyle/>
          <a:p>
            <a:endParaRPr lang="en-US"/>
          </a:p>
        </p:txBody>
      </p:sp>
      <p:sp>
        <p:nvSpPr>
          <p:cNvPr id="21524" name="Line 38"/>
          <p:cNvSpPr>
            <a:spLocks noChangeShapeType="1"/>
          </p:cNvSpPr>
          <p:nvPr/>
        </p:nvSpPr>
        <p:spPr bwMode="auto">
          <a:xfrm>
            <a:off x="6229350" y="1484313"/>
            <a:ext cx="647700" cy="0"/>
          </a:xfrm>
          <a:prstGeom prst="line">
            <a:avLst/>
          </a:prstGeom>
          <a:noFill/>
          <a:ln w="38100">
            <a:solidFill>
              <a:schemeClr val="tx1"/>
            </a:solidFill>
            <a:round/>
            <a:headEnd/>
            <a:tailEnd/>
          </a:ln>
        </p:spPr>
        <p:txBody>
          <a:bodyPr/>
          <a:lstStyle/>
          <a:p>
            <a:endParaRPr lang="en-US"/>
          </a:p>
        </p:txBody>
      </p:sp>
      <p:sp>
        <p:nvSpPr>
          <p:cNvPr id="21525" name="Text Box 39"/>
          <p:cNvSpPr txBox="1">
            <a:spLocks noChangeArrowheads="1"/>
          </p:cNvSpPr>
          <p:nvPr/>
        </p:nvSpPr>
        <p:spPr bwMode="auto">
          <a:xfrm>
            <a:off x="1260475" y="1123950"/>
            <a:ext cx="287338" cy="366713"/>
          </a:xfrm>
          <a:prstGeom prst="rect">
            <a:avLst/>
          </a:prstGeom>
          <a:noFill/>
          <a:ln w="9525">
            <a:noFill/>
            <a:miter lim="800000"/>
            <a:headEnd/>
            <a:tailEnd/>
          </a:ln>
        </p:spPr>
        <p:txBody>
          <a:bodyPr>
            <a:spAutoFit/>
          </a:bodyPr>
          <a:lstStyle/>
          <a:p>
            <a:pPr>
              <a:spcBef>
                <a:spcPct val="50000"/>
              </a:spcBef>
            </a:pPr>
            <a:r>
              <a:rPr lang="en-US" sz="1800">
                <a:latin typeface="Arial" charset="0"/>
              </a:rPr>
              <a:t>1</a:t>
            </a:r>
          </a:p>
        </p:txBody>
      </p:sp>
      <p:sp>
        <p:nvSpPr>
          <p:cNvPr id="21526" name="Text Box 40"/>
          <p:cNvSpPr txBox="1">
            <a:spLocks noChangeArrowheads="1"/>
          </p:cNvSpPr>
          <p:nvPr/>
        </p:nvSpPr>
        <p:spPr bwMode="auto">
          <a:xfrm>
            <a:off x="1979613" y="1123950"/>
            <a:ext cx="287337" cy="366713"/>
          </a:xfrm>
          <a:prstGeom prst="rect">
            <a:avLst/>
          </a:prstGeom>
          <a:noFill/>
          <a:ln w="9525">
            <a:noFill/>
            <a:miter lim="800000"/>
            <a:headEnd/>
            <a:tailEnd/>
          </a:ln>
        </p:spPr>
        <p:txBody>
          <a:bodyPr>
            <a:spAutoFit/>
          </a:bodyPr>
          <a:lstStyle/>
          <a:p>
            <a:pPr>
              <a:spcBef>
                <a:spcPct val="50000"/>
              </a:spcBef>
            </a:pPr>
            <a:r>
              <a:rPr lang="en-US" sz="1800">
                <a:latin typeface="Arial" charset="0"/>
              </a:rPr>
              <a:t>0</a:t>
            </a:r>
          </a:p>
        </p:txBody>
      </p:sp>
      <p:sp>
        <p:nvSpPr>
          <p:cNvPr id="21527" name="Text Box 41"/>
          <p:cNvSpPr txBox="1">
            <a:spLocks noChangeArrowheads="1"/>
          </p:cNvSpPr>
          <p:nvPr/>
        </p:nvSpPr>
        <p:spPr bwMode="auto">
          <a:xfrm>
            <a:off x="2700338" y="1123950"/>
            <a:ext cx="287337" cy="366713"/>
          </a:xfrm>
          <a:prstGeom prst="rect">
            <a:avLst/>
          </a:prstGeom>
          <a:noFill/>
          <a:ln w="9525">
            <a:noFill/>
            <a:miter lim="800000"/>
            <a:headEnd/>
            <a:tailEnd/>
          </a:ln>
        </p:spPr>
        <p:txBody>
          <a:bodyPr>
            <a:spAutoFit/>
          </a:bodyPr>
          <a:lstStyle/>
          <a:p>
            <a:pPr>
              <a:spcBef>
                <a:spcPct val="50000"/>
              </a:spcBef>
            </a:pPr>
            <a:r>
              <a:rPr lang="en-US" sz="1800">
                <a:latin typeface="Arial" charset="0"/>
              </a:rPr>
              <a:t>1</a:t>
            </a:r>
          </a:p>
        </p:txBody>
      </p:sp>
      <p:sp>
        <p:nvSpPr>
          <p:cNvPr id="21528" name="Text Box 42"/>
          <p:cNvSpPr txBox="1">
            <a:spLocks noChangeArrowheads="1"/>
          </p:cNvSpPr>
          <p:nvPr/>
        </p:nvSpPr>
        <p:spPr bwMode="auto">
          <a:xfrm>
            <a:off x="6553200" y="1143000"/>
            <a:ext cx="863600" cy="366713"/>
          </a:xfrm>
          <a:prstGeom prst="rect">
            <a:avLst/>
          </a:prstGeom>
          <a:noFill/>
          <a:ln w="9525">
            <a:noFill/>
            <a:miter lim="800000"/>
            <a:headEnd/>
            <a:tailEnd/>
          </a:ln>
        </p:spPr>
        <p:txBody>
          <a:bodyPr>
            <a:spAutoFit/>
          </a:bodyPr>
          <a:lstStyle/>
          <a:p>
            <a:pPr>
              <a:spcBef>
                <a:spcPct val="50000"/>
              </a:spcBef>
            </a:pPr>
            <a:r>
              <a:rPr lang="en-US" sz="1800" dirty="0">
                <a:solidFill>
                  <a:srgbClr val="3333CC"/>
                </a:solidFill>
                <a:latin typeface="Arial" charset="0"/>
              </a:rPr>
              <a:t>Time </a:t>
            </a:r>
          </a:p>
        </p:txBody>
      </p:sp>
      <p:sp>
        <p:nvSpPr>
          <p:cNvPr id="21529" name="Text Box 43"/>
          <p:cNvSpPr txBox="1">
            <a:spLocks noChangeArrowheads="1"/>
          </p:cNvSpPr>
          <p:nvPr/>
        </p:nvSpPr>
        <p:spPr bwMode="auto">
          <a:xfrm>
            <a:off x="6877050" y="2060575"/>
            <a:ext cx="863600" cy="366713"/>
          </a:xfrm>
          <a:prstGeom prst="rect">
            <a:avLst/>
          </a:prstGeom>
          <a:noFill/>
          <a:ln w="9525">
            <a:noFill/>
            <a:miter lim="800000"/>
            <a:headEnd/>
            <a:tailEnd/>
          </a:ln>
        </p:spPr>
        <p:txBody>
          <a:bodyPr>
            <a:spAutoFit/>
          </a:bodyPr>
          <a:lstStyle/>
          <a:p>
            <a:pPr>
              <a:spcBef>
                <a:spcPct val="50000"/>
              </a:spcBef>
            </a:pPr>
            <a:r>
              <a:rPr lang="en-US" sz="1800">
                <a:solidFill>
                  <a:srgbClr val="3333CC"/>
                </a:solidFill>
                <a:latin typeface="Arial" charset="0"/>
              </a:rPr>
              <a:t>Time </a:t>
            </a:r>
          </a:p>
        </p:txBody>
      </p:sp>
      <p:sp>
        <p:nvSpPr>
          <p:cNvPr id="21530" name="Line 44"/>
          <p:cNvSpPr>
            <a:spLocks noChangeShapeType="1"/>
          </p:cNvSpPr>
          <p:nvPr/>
        </p:nvSpPr>
        <p:spPr bwMode="auto">
          <a:xfrm>
            <a:off x="1836738" y="1412875"/>
            <a:ext cx="0" cy="1150938"/>
          </a:xfrm>
          <a:prstGeom prst="line">
            <a:avLst/>
          </a:prstGeom>
          <a:noFill/>
          <a:ln w="9525">
            <a:solidFill>
              <a:schemeClr val="tx1"/>
            </a:solidFill>
            <a:round/>
            <a:headEnd/>
            <a:tailEnd/>
          </a:ln>
        </p:spPr>
        <p:txBody>
          <a:bodyPr/>
          <a:lstStyle/>
          <a:p>
            <a:endParaRPr lang="en-US"/>
          </a:p>
        </p:txBody>
      </p:sp>
      <p:sp>
        <p:nvSpPr>
          <p:cNvPr id="21531" name="Line 45"/>
          <p:cNvSpPr>
            <a:spLocks noChangeShapeType="1"/>
          </p:cNvSpPr>
          <p:nvPr/>
        </p:nvSpPr>
        <p:spPr bwMode="auto">
          <a:xfrm>
            <a:off x="2555875" y="1412875"/>
            <a:ext cx="0" cy="1223963"/>
          </a:xfrm>
          <a:prstGeom prst="line">
            <a:avLst/>
          </a:prstGeom>
          <a:noFill/>
          <a:ln w="9525">
            <a:solidFill>
              <a:schemeClr val="tx1"/>
            </a:solidFill>
            <a:round/>
            <a:headEnd/>
            <a:tailEnd/>
          </a:ln>
        </p:spPr>
        <p:txBody>
          <a:bodyPr/>
          <a:lstStyle/>
          <a:p>
            <a:endParaRPr lang="en-US"/>
          </a:p>
        </p:txBody>
      </p:sp>
      <p:sp>
        <p:nvSpPr>
          <p:cNvPr id="21532" name="Line 46"/>
          <p:cNvSpPr>
            <a:spLocks noChangeShapeType="1"/>
          </p:cNvSpPr>
          <p:nvPr/>
        </p:nvSpPr>
        <p:spPr bwMode="auto">
          <a:xfrm>
            <a:off x="3348038" y="1484313"/>
            <a:ext cx="0" cy="1152525"/>
          </a:xfrm>
          <a:prstGeom prst="line">
            <a:avLst/>
          </a:prstGeom>
          <a:noFill/>
          <a:ln w="9525">
            <a:solidFill>
              <a:schemeClr val="tx1"/>
            </a:solidFill>
            <a:round/>
            <a:headEnd/>
            <a:tailEnd/>
          </a:ln>
        </p:spPr>
        <p:txBody>
          <a:bodyPr/>
          <a:lstStyle/>
          <a:p>
            <a:endParaRPr lang="en-US"/>
          </a:p>
        </p:txBody>
      </p:sp>
      <p:sp>
        <p:nvSpPr>
          <p:cNvPr id="21533" name="Line 47"/>
          <p:cNvSpPr>
            <a:spLocks noChangeShapeType="1"/>
          </p:cNvSpPr>
          <p:nvPr/>
        </p:nvSpPr>
        <p:spPr bwMode="auto">
          <a:xfrm>
            <a:off x="4068763" y="1412875"/>
            <a:ext cx="0" cy="1223963"/>
          </a:xfrm>
          <a:prstGeom prst="line">
            <a:avLst/>
          </a:prstGeom>
          <a:noFill/>
          <a:ln w="9525">
            <a:solidFill>
              <a:schemeClr val="tx1"/>
            </a:solidFill>
            <a:round/>
            <a:headEnd/>
            <a:tailEnd/>
          </a:ln>
        </p:spPr>
        <p:txBody>
          <a:bodyPr/>
          <a:lstStyle/>
          <a:p>
            <a:endParaRPr lang="en-US"/>
          </a:p>
        </p:txBody>
      </p:sp>
      <p:sp>
        <p:nvSpPr>
          <p:cNvPr id="21534" name="Line 48"/>
          <p:cNvSpPr>
            <a:spLocks noChangeShapeType="1"/>
          </p:cNvSpPr>
          <p:nvPr/>
        </p:nvSpPr>
        <p:spPr bwMode="auto">
          <a:xfrm>
            <a:off x="4787900" y="1412875"/>
            <a:ext cx="0" cy="1223963"/>
          </a:xfrm>
          <a:prstGeom prst="line">
            <a:avLst/>
          </a:prstGeom>
          <a:noFill/>
          <a:ln w="9525">
            <a:solidFill>
              <a:schemeClr val="tx1"/>
            </a:solidFill>
            <a:round/>
            <a:headEnd/>
            <a:tailEnd/>
          </a:ln>
        </p:spPr>
        <p:txBody>
          <a:bodyPr/>
          <a:lstStyle/>
          <a:p>
            <a:endParaRPr lang="en-US"/>
          </a:p>
        </p:txBody>
      </p:sp>
      <p:sp>
        <p:nvSpPr>
          <p:cNvPr id="21535" name="Line 49"/>
          <p:cNvSpPr>
            <a:spLocks noChangeShapeType="1"/>
          </p:cNvSpPr>
          <p:nvPr/>
        </p:nvSpPr>
        <p:spPr bwMode="auto">
          <a:xfrm>
            <a:off x="5508625" y="1484313"/>
            <a:ext cx="0" cy="1223962"/>
          </a:xfrm>
          <a:prstGeom prst="line">
            <a:avLst/>
          </a:prstGeom>
          <a:noFill/>
          <a:ln w="9525">
            <a:solidFill>
              <a:schemeClr val="tx1"/>
            </a:solidFill>
            <a:round/>
            <a:headEnd/>
            <a:tailEnd/>
          </a:ln>
        </p:spPr>
        <p:txBody>
          <a:bodyPr/>
          <a:lstStyle/>
          <a:p>
            <a:endParaRPr lang="en-US"/>
          </a:p>
        </p:txBody>
      </p:sp>
      <p:sp>
        <p:nvSpPr>
          <p:cNvPr id="21536" name="Line 50"/>
          <p:cNvSpPr>
            <a:spLocks noChangeShapeType="1"/>
          </p:cNvSpPr>
          <p:nvPr/>
        </p:nvSpPr>
        <p:spPr bwMode="auto">
          <a:xfrm>
            <a:off x="6229350" y="1412875"/>
            <a:ext cx="0" cy="1223963"/>
          </a:xfrm>
          <a:prstGeom prst="line">
            <a:avLst/>
          </a:prstGeom>
          <a:noFill/>
          <a:ln w="9525">
            <a:solidFill>
              <a:schemeClr val="tx1"/>
            </a:solidFill>
            <a:round/>
            <a:headEnd/>
            <a:tailEnd/>
          </a:ln>
        </p:spPr>
        <p:txBody>
          <a:bodyPr/>
          <a:lstStyle/>
          <a:p>
            <a:endParaRPr lang="en-US"/>
          </a:p>
        </p:txBody>
      </p:sp>
      <p:sp>
        <p:nvSpPr>
          <p:cNvPr id="21537" name="Line 51"/>
          <p:cNvSpPr>
            <a:spLocks noChangeShapeType="1"/>
          </p:cNvSpPr>
          <p:nvPr/>
        </p:nvSpPr>
        <p:spPr bwMode="auto">
          <a:xfrm>
            <a:off x="6877050" y="1412875"/>
            <a:ext cx="0" cy="1223963"/>
          </a:xfrm>
          <a:prstGeom prst="line">
            <a:avLst/>
          </a:prstGeom>
          <a:noFill/>
          <a:ln w="9525">
            <a:solidFill>
              <a:schemeClr val="tx1"/>
            </a:solidFill>
            <a:round/>
            <a:headEnd/>
            <a:tailEnd/>
          </a:ln>
        </p:spPr>
        <p:txBody>
          <a:bodyPr/>
          <a:lstStyle/>
          <a:p>
            <a:endParaRPr lang="en-US"/>
          </a:p>
        </p:txBody>
      </p:sp>
      <p:sp>
        <p:nvSpPr>
          <p:cNvPr id="21538" name="Freeform 52"/>
          <p:cNvSpPr>
            <a:spLocks/>
          </p:cNvSpPr>
          <p:nvPr/>
        </p:nvSpPr>
        <p:spPr bwMode="auto">
          <a:xfrm>
            <a:off x="1116013" y="1844675"/>
            <a:ext cx="720725" cy="503238"/>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21539" name="Freeform 53"/>
          <p:cNvSpPr>
            <a:spLocks/>
          </p:cNvSpPr>
          <p:nvPr/>
        </p:nvSpPr>
        <p:spPr bwMode="auto">
          <a:xfrm>
            <a:off x="2555875" y="1844675"/>
            <a:ext cx="792163" cy="503238"/>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21540" name="Freeform 54"/>
          <p:cNvSpPr>
            <a:spLocks/>
          </p:cNvSpPr>
          <p:nvPr/>
        </p:nvSpPr>
        <p:spPr bwMode="auto">
          <a:xfrm>
            <a:off x="4068763" y="1844675"/>
            <a:ext cx="720725" cy="503238"/>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21541" name="Freeform 55"/>
          <p:cNvSpPr>
            <a:spLocks/>
          </p:cNvSpPr>
          <p:nvPr/>
        </p:nvSpPr>
        <p:spPr bwMode="auto">
          <a:xfrm>
            <a:off x="5508625" y="1844675"/>
            <a:ext cx="720725" cy="503238"/>
          </a:xfrm>
          <a:custGeom>
            <a:avLst/>
            <a:gdLst>
              <a:gd name="T0" fmla="*/ 0 w 454"/>
              <a:gd name="T1" fmla="*/ 181 h 317"/>
              <a:gd name="T2" fmla="*/ 91 w 454"/>
              <a:gd name="T3" fmla="*/ 0 h 317"/>
              <a:gd name="T4" fmla="*/ 227 w 454"/>
              <a:gd name="T5" fmla="*/ 181 h 317"/>
              <a:gd name="T6" fmla="*/ 318 w 454"/>
              <a:gd name="T7" fmla="*/ 317 h 317"/>
              <a:gd name="T8" fmla="*/ 454 w 454"/>
              <a:gd name="T9" fmla="*/ 181 h 317"/>
              <a:gd name="T10" fmla="*/ 0 60000 65536"/>
              <a:gd name="T11" fmla="*/ 0 60000 65536"/>
              <a:gd name="T12" fmla="*/ 0 60000 65536"/>
              <a:gd name="T13" fmla="*/ 0 60000 65536"/>
              <a:gd name="T14" fmla="*/ 0 60000 65536"/>
              <a:gd name="T15" fmla="*/ 0 w 454"/>
              <a:gd name="T16" fmla="*/ 0 h 317"/>
              <a:gd name="T17" fmla="*/ 454 w 454"/>
              <a:gd name="T18" fmla="*/ 317 h 317"/>
            </a:gdLst>
            <a:ahLst/>
            <a:cxnLst>
              <a:cxn ang="T10">
                <a:pos x="T0" y="T1"/>
              </a:cxn>
              <a:cxn ang="T11">
                <a:pos x="T2" y="T3"/>
              </a:cxn>
              <a:cxn ang="T12">
                <a:pos x="T4" y="T5"/>
              </a:cxn>
              <a:cxn ang="T13">
                <a:pos x="T6" y="T7"/>
              </a:cxn>
              <a:cxn ang="T14">
                <a:pos x="T8" y="T9"/>
              </a:cxn>
            </a:cxnLst>
            <a:rect l="T15" t="T16" r="T17" b="T18"/>
            <a:pathLst>
              <a:path w="454" h="317">
                <a:moveTo>
                  <a:pt x="0" y="181"/>
                </a:moveTo>
                <a:cubicBezTo>
                  <a:pt x="26" y="90"/>
                  <a:pt x="53" y="0"/>
                  <a:pt x="91" y="0"/>
                </a:cubicBezTo>
                <a:cubicBezTo>
                  <a:pt x="129" y="0"/>
                  <a:pt x="189" y="128"/>
                  <a:pt x="227" y="181"/>
                </a:cubicBezTo>
                <a:cubicBezTo>
                  <a:pt x="265" y="234"/>
                  <a:pt x="280" y="317"/>
                  <a:pt x="318" y="317"/>
                </a:cubicBezTo>
                <a:cubicBezTo>
                  <a:pt x="356" y="317"/>
                  <a:pt x="431" y="204"/>
                  <a:pt x="454" y="181"/>
                </a:cubicBezTo>
              </a:path>
            </a:pathLst>
          </a:custGeom>
          <a:noFill/>
          <a:ln w="38100" cmpd="sng">
            <a:solidFill>
              <a:schemeClr val="tx1"/>
            </a:solidFill>
            <a:round/>
            <a:headEnd/>
            <a:tailEnd/>
          </a:ln>
        </p:spPr>
        <p:txBody>
          <a:bodyPr/>
          <a:lstStyle/>
          <a:p>
            <a:endParaRPr lang="en-US"/>
          </a:p>
        </p:txBody>
      </p:sp>
      <p:sp>
        <p:nvSpPr>
          <p:cNvPr id="21542" name="Freeform 56"/>
          <p:cNvSpPr>
            <a:spLocks/>
          </p:cNvSpPr>
          <p:nvPr/>
        </p:nvSpPr>
        <p:spPr bwMode="auto">
          <a:xfrm>
            <a:off x="1836738" y="1844675"/>
            <a:ext cx="719137" cy="503238"/>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21543" name="Freeform 57"/>
          <p:cNvSpPr>
            <a:spLocks/>
          </p:cNvSpPr>
          <p:nvPr/>
        </p:nvSpPr>
        <p:spPr bwMode="auto">
          <a:xfrm>
            <a:off x="3348038" y="1844675"/>
            <a:ext cx="719137" cy="503238"/>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21544" name="Freeform 58"/>
          <p:cNvSpPr>
            <a:spLocks/>
          </p:cNvSpPr>
          <p:nvPr/>
        </p:nvSpPr>
        <p:spPr bwMode="auto">
          <a:xfrm>
            <a:off x="4787900" y="1844675"/>
            <a:ext cx="719138" cy="503238"/>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21545" name="Freeform 59"/>
          <p:cNvSpPr>
            <a:spLocks/>
          </p:cNvSpPr>
          <p:nvPr/>
        </p:nvSpPr>
        <p:spPr bwMode="auto">
          <a:xfrm>
            <a:off x="6229350" y="1844675"/>
            <a:ext cx="647700" cy="503238"/>
          </a:xfrm>
          <a:custGeom>
            <a:avLst/>
            <a:gdLst>
              <a:gd name="T0" fmla="*/ 0 w 408"/>
              <a:gd name="T1" fmla="*/ 181 h 363"/>
              <a:gd name="T2" fmla="*/ 136 w 408"/>
              <a:gd name="T3" fmla="*/ 363 h 363"/>
              <a:gd name="T4" fmla="*/ 227 w 408"/>
              <a:gd name="T5" fmla="*/ 181 h 363"/>
              <a:gd name="T6" fmla="*/ 317 w 408"/>
              <a:gd name="T7" fmla="*/ 0 h 363"/>
              <a:gd name="T8" fmla="*/ 408 w 408"/>
              <a:gd name="T9" fmla="*/ 181 h 363"/>
              <a:gd name="T10" fmla="*/ 0 60000 65536"/>
              <a:gd name="T11" fmla="*/ 0 60000 65536"/>
              <a:gd name="T12" fmla="*/ 0 60000 65536"/>
              <a:gd name="T13" fmla="*/ 0 60000 65536"/>
              <a:gd name="T14" fmla="*/ 0 60000 65536"/>
              <a:gd name="T15" fmla="*/ 0 w 408"/>
              <a:gd name="T16" fmla="*/ 0 h 363"/>
              <a:gd name="T17" fmla="*/ 408 w 408"/>
              <a:gd name="T18" fmla="*/ 363 h 363"/>
            </a:gdLst>
            <a:ahLst/>
            <a:cxnLst>
              <a:cxn ang="T10">
                <a:pos x="T0" y="T1"/>
              </a:cxn>
              <a:cxn ang="T11">
                <a:pos x="T2" y="T3"/>
              </a:cxn>
              <a:cxn ang="T12">
                <a:pos x="T4" y="T5"/>
              </a:cxn>
              <a:cxn ang="T13">
                <a:pos x="T6" y="T7"/>
              </a:cxn>
              <a:cxn ang="T14">
                <a:pos x="T8" y="T9"/>
              </a:cxn>
            </a:cxnLst>
            <a:rect l="T15" t="T16" r="T17" b="T18"/>
            <a:pathLst>
              <a:path w="408" h="363">
                <a:moveTo>
                  <a:pt x="0" y="181"/>
                </a:moveTo>
                <a:cubicBezTo>
                  <a:pt x="49" y="272"/>
                  <a:pt x="98" y="363"/>
                  <a:pt x="136" y="363"/>
                </a:cubicBezTo>
                <a:cubicBezTo>
                  <a:pt x="174" y="363"/>
                  <a:pt x="197" y="241"/>
                  <a:pt x="227" y="181"/>
                </a:cubicBezTo>
                <a:cubicBezTo>
                  <a:pt x="257" y="121"/>
                  <a:pt x="287" y="0"/>
                  <a:pt x="317" y="0"/>
                </a:cubicBezTo>
                <a:cubicBezTo>
                  <a:pt x="347" y="0"/>
                  <a:pt x="393" y="151"/>
                  <a:pt x="408" y="181"/>
                </a:cubicBezTo>
              </a:path>
            </a:pathLst>
          </a:custGeom>
          <a:noFill/>
          <a:ln w="38100" cmpd="sng">
            <a:solidFill>
              <a:schemeClr val="tx1"/>
            </a:solidFill>
            <a:round/>
            <a:headEnd/>
            <a:tailEnd/>
          </a:ln>
        </p:spPr>
        <p:txBody>
          <a:bodyPr/>
          <a:lstStyle/>
          <a:p>
            <a:endParaRPr lang="en-US"/>
          </a:p>
        </p:txBody>
      </p:sp>
      <p:sp>
        <p:nvSpPr>
          <p:cNvPr id="21546" name="Line 60"/>
          <p:cNvSpPr>
            <a:spLocks noChangeShapeType="1"/>
          </p:cNvSpPr>
          <p:nvPr/>
        </p:nvSpPr>
        <p:spPr bwMode="auto">
          <a:xfrm flipH="1">
            <a:off x="1116013" y="908050"/>
            <a:ext cx="215900" cy="0"/>
          </a:xfrm>
          <a:prstGeom prst="line">
            <a:avLst/>
          </a:prstGeom>
          <a:noFill/>
          <a:ln w="9525">
            <a:solidFill>
              <a:schemeClr val="tx1"/>
            </a:solidFill>
            <a:round/>
            <a:headEnd/>
            <a:tailEnd type="triangle" w="med" len="med"/>
          </a:ln>
        </p:spPr>
        <p:txBody>
          <a:bodyPr/>
          <a:lstStyle/>
          <a:p>
            <a:endParaRPr lang="en-US"/>
          </a:p>
        </p:txBody>
      </p:sp>
      <p:sp>
        <p:nvSpPr>
          <p:cNvPr id="21547" name="Line 61"/>
          <p:cNvSpPr>
            <a:spLocks noChangeShapeType="1"/>
          </p:cNvSpPr>
          <p:nvPr/>
        </p:nvSpPr>
        <p:spPr bwMode="auto">
          <a:xfrm>
            <a:off x="1620838" y="908050"/>
            <a:ext cx="215900" cy="0"/>
          </a:xfrm>
          <a:prstGeom prst="line">
            <a:avLst/>
          </a:prstGeom>
          <a:noFill/>
          <a:ln w="9525">
            <a:solidFill>
              <a:schemeClr val="tx1"/>
            </a:solidFill>
            <a:round/>
            <a:headEnd/>
            <a:tailEnd type="triangle" w="med" len="med"/>
          </a:ln>
        </p:spPr>
        <p:txBody>
          <a:bodyPr/>
          <a:lstStyle/>
          <a:p>
            <a:endParaRPr lang="en-US"/>
          </a:p>
        </p:txBody>
      </p:sp>
      <p:sp>
        <p:nvSpPr>
          <p:cNvPr id="21548" name="Line 62"/>
          <p:cNvSpPr>
            <a:spLocks noChangeShapeType="1"/>
          </p:cNvSpPr>
          <p:nvPr/>
        </p:nvSpPr>
        <p:spPr bwMode="auto">
          <a:xfrm>
            <a:off x="1836738" y="836613"/>
            <a:ext cx="0" cy="142875"/>
          </a:xfrm>
          <a:prstGeom prst="line">
            <a:avLst/>
          </a:prstGeom>
          <a:noFill/>
          <a:ln w="9525">
            <a:solidFill>
              <a:schemeClr val="tx1"/>
            </a:solidFill>
            <a:round/>
            <a:headEnd/>
            <a:tailEnd/>
          </a:ln>
        </p:spPr>
        <p:txBody>
          <a:bodyPr/>
          <a:lstStyle/>
          <a:p>
            <a:endParaRPr lang="en-US"/>
          </a:p>
        </p:txBody>
      </p:sp>
      <p:sp>
        <p:nvSpPr>
          <p:cNvPr id="21549" name="Text Box 63"/>
          <p:cNvSpPr txBox="1">
            <a:spLocks noChangeArrowheads="1"/>
          </p:cNvSpPr>
          <p:nvPr/>
        </p:nvSpPr>
        <p:spPr bwMode="auto">
          <a:xfrm>
            <a:off x="1260475" y="692150"/>
            <a:ext cx="431800" cy="366713"/>
          </a:xfrm>
          <a:prstGeom prst="rect">
            <a:avLst/>
          </a:prstGeom>
          <a:noFill/>
          <a:ln w="9525">
            <a:noFill/>
            <a:miter lim="800000"/>
            <a:headEnd/>
            <a:tailEnd/>
          </a:ln>
        </p:spPr>
        <p:txBody>
          <a:bodyPr>
            <a:spAutoFit/>
          </a:bodyPr>
          <a:lstStyle/>
          <a:p>
            <a:pPr>
              <a:spcBef>
                <a:spcPct val="50000"/>
              </a:spcBef>
            </a:pPr>
            <a:r>
              <a:rPr lang="en-US" sz="1800">
                <a:latin typeface="Arial" charset="0"/>
              </a:rPr>
              <a:t> </a:t>
            </a:r>
            <a:r>
              <a:rPr lang="en-US" sz="1800" b="1">
                <a:latin typeface="Arial" charset="0"/>
              </a:rPr>
              <a:t>t</a:t>
            </a:r>
            <a:r>
              <a:rPr lang="en-US" sz="1200" b="1">
                <a:latin typeface="Arial" charset="0"/>
              </a:rPr>
              <a:t>b</a:t>
            </a:r>
          </a:p>
        </p:txBody>
      </p:sp>
      <p:sp>
        <p:nvSpPr>
          <p:cNvPr id="21550" name="Text Box 64"/>
          <p:cNvSpPr txBox="1">
            <a:spLocks noChangeArrowheads="1"/>
          </p:cNvSpPr>
          <p:nvPr/>
        </p:nvSpPr>
        <p:spPr bwMode="auto">
          <a:xfrm>
            <a:off x="0" y="836613"/>
            <a:ext cx="1042988" cy="641350"/>
          </a:xfrm>
          <a:prstGeom prst="rect">
            <a:avLst/>
          </a:prstGeom>
          <a:noFill/>
          <a:ln w="9525">
            <a:noFill/>
            <a:miter lim="800000"/>
            <a:headEnd/>
            <a:tailEnd/>
          </a:ln>
        </p:spPr>
        <p:txBody>
          <a:bodyPr>
            <a:spAutoFit/>
          </a:bodyPr>
          <a:lstStyle/>
          <a:p>
            <a:pPr>
              <a:spcBef>
                <a:spcPct val="50000"/>
              </a:spcBef>
            </a:pPr>
            <a:r>
              <a:rPr lang="en-US" sz="1800">
                <a:latin typeface="Arial" charset="0"/>
              </a:rPr>
              <a:t>Binary input </a:t>
            </a:r>
          </a:p>
        </p:txBody>
      </p:sp>
      <p:sp>
        <p:nvSpPr>
          <p:cNvPr id="21551" name="Text Box 65"/>
          <p:cNvSpPr txBox="1">
            <a:spLocks noChangeArrowheads="1"/>
          </p:cNvSpPr>
          <p:nvPr/>
        </p:nvSpPr>
        <p:spPr bwMode="auto">
          <a:xfrm>
            <a:off x="0" y="1700213"/>
            <a:ext cx="1116013" cy="779462"/>
          </a:xfrm>
          <a:prstGeom prst="rect">
            <a:avLst/>
          </a:prstGeom>
          <a:noFill/>
          <a:ln w="9525">
            <a:noFill/>
            <a:miter lim="800000"/>
            <a:headEnd/>
            <a:tailEnd/>
          </a:ln>
        </p:spPr>
        <p:txBody>
          <a:bodyPr>
            <a:spAutoFit/>
          </a:bodyPr>
          <a:lstStyle/>
          <a:p>
            <a:pPr>
              <a:spcBef>
                <a:spcPct val="50000"/>
              </a:spcBef>
            </a:pPr>
            <a:r>
              <a:rPr lang="en-US" sz="1800">
                <a:latin typeface="Arial" charset="0"/>
              </a:rPr>
              <a:t>BPSK</a:t>
            </a:r>
          </a:p>
          <a:p>
            <a:pPr>
              <a:spcBef>
                <a:spcPct val="50000"/>
              </a:spcBef>
            </a:pPr>
            <a:r>
              <a:rPr lang="en-US" sz="1800">
                <a:latin typeface="Arial" charset="0"/>
              </a:rPr>
              <a:t>Output </a:t>
            </a:r>
          </a:p>
        </p:txBody>
      </p:sp>
      <p:sp>
        <p:nvSpPr>
          <p:cNvPr id="21552" name="Text Box 66"/>
          <p:cNvSpPr txBox="1">
            <a:spLocks noChangeArrowheads="1"/>
          </p:cNvSpPr>
          <p:nvPr/>
        </p:nvSpPr>
        <p:spPr bwMode="auto">
          <a:xfrm>
            <a:off x="0" y="2781300"/>
            <a:ext cx="5976938" cy="779463"/>
          </a:xfrm>
          <a:prstGeom prst="rect">
            <a:avLst/>
          </a:prstGeom>
          <a:noFill/>
          <a:ln w="9525">
            <a:noFill/>
            <a:miter lim="800000"/>
            <a:headEnd/>
            <a:tailEnd/>
          </a:ln>
        </p:spPr>
        <p:txBody>
          <a:bodyPr>
            <a:spAutoFit/>
          </a:bodyPr>
          <a:lstStyle/>
          <a:p>
            <a:pPr>
              <a:spcBef>
                <a:spcPct val="50000"/>
              </a:spcBef>
            </a:pPr>
            <a:r>
              <a:rPr lang="en-US" sz="1800" dirty="0">
                <a:latin typeface="Arial" charset="0"/>
              </a:rPr>
              <a:t>Degree      0           180      0         180 </a:t>
            </a:r>
          </a:p>
          <a:p>
            <a:pPr>
              <a:spcBef>
                <a:spcPct val="50000"/>
              </a:spcBef>
            </a:pPr>
            <a:r>
              <a:rPr lang="en-US" sz="1800" dirty="0">
                <a:latin typeface="Arial" charset="0"/>
              </a:rPr>
              <a:t>Radian       0           pi        0           pi</a:t>
            </a:r>
          </a:p>
        </p:txBody>
      </p:sp>
      <p:sp>
        <p:nvSpPr>
          <p:cNvPr id="21553" name="Text Box 69"/>
          <p:cNvSpPr txBox="1">
            <a:spLocks noChangeArrowheads="1"/>
          </p:cNvSpPr>
          <p:nvPr/>
        </p:nvSpPr>
        <p:spPr bwMode="auto">
          <a:xfrm>
            <a:off x="1116013" y="1555750"/>
            <a:ext cx="792162" cy="274638"/>
          </a:xfrm>
          <a:prstGeom prst="rect">
            <a:avLst/>
          </a:prstGeom>
          <a:noFill/>
          <a:ln w="9525">
            <a:noFill/>
            <a:miter lim="800000"/>
            <a:headEnd/>
            <a:tailEnd/>
          </a:ln>
        </p:spPr>
        <p:txBody>
          <a:bodyPr>
            <a:spAutoFit/>
          </a:bodyPr>
          <a:lstStyle/>
          <a:p>
            <a:pPr>
              <a:spcBef>
                <a:spcPct val="50000"/>
              </a:spcBef>
            </a:pPr>
            <a:r>
              <a:rPr lang="en-US" sz="1200" b="1">
                <a:solidFill>
                  <a:srgbClr val="3333CC"/>
                </a:solidFill>
                <a:latin typeface="Arial" charset="0"/>
              </a:rPr>
              <a:t>Sin wc t</a:t>
            </a:r>
          </a:p>
        </p:txBody>
      </p:sp>
      <p:sp>
        <p:nvSpPr>
          <p:cNvPr id="21554" name="Text Box 70"/>
          <p:cNvSpPr txBox="1">
            <a:spLocks noChangeArrowheads="1"/>
          </p:cNvSpPr>
          <p:nvPr/>
        </p:nvSpPr>
        <p:spPr bwMode="auto">
          <a:xfrm>
            <a:off x="1793680" y="1555750"/>
            <a:ext cx="835220" cy="276999"/>
          </a:xfrm>
          <a:prstGeom prst="rect">
            <a:avLst/>
          </a:prstGeom>
          <a:noFill/>
          <a:ln w="9525">
            <a:noFill/>
            <a:miter lim="800000"/>
            <a:headEnd/>
            <a:tailEnd/>
          </a:ln>
        </p:spPr>
        <p:txBody>
          <a:bodyPr wrap="square">
            <a:spAutoFit/>
          </a:bodyPr>
          <a:lstStyle/>
          <a:p>
            <a:pPr algn="r" rtl="0">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21555" name="Text Box 71"/>
          <p:cNvSpPr txBox="1">
            <a:spLocks noChangeArrowheads="1"/>
          </p:cNvSpPr>
          <p:nvPr/>
        </p:nvSpPr>
        <p:spPr bwMode="auto">
          <a:xfrm>
            <a:off x="2555875" y="1555750"/>
            <a:ext cx="792163" cy="274638"/>
          </a:xfrm>
          <a:prstGeom prst="rect">
            <a:avLst/>
          </a:prstGeom>
          <a:noFill/>
          <a:ln w="9525">
            <a:noFill/>
            <a:miter lim="800000"/>
            <a:headEnd/>
            <a:tailEnd/>
          </a:ln>
        </p:spPr>
        <p:txBody>
          <a:bodyPr>
            <a:spAutoFit/>
          </a:bodyPr>
          <a:lstStyle/>
          <a:p>
            <a:pPr algn="r" rtl="0">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21556" name="Text Box 72"/>
          <p:cNvSpPr txBox="1">
            <a:spLocks noChangeArrowheads="1"/>
          </p:cNvSpPr>
          <p:nvPr/>
        </p:nvSpPr>
        <p:spPr bwMode="auto">
          <a:xfrm>
            <a:off x="3276600" y="1555750"/>
            <a:ext cx="792163" cy="461665"/>
          </a:xfrm>
          <a:prstGeom prst="rect">
            <a:avLst/>
          </a:prstGeom>
          <a:noFill/>
          <a:ln w="9525">
            <a:noFill/>
            <a:miter lim="800000"/>
            <a:headEnd/>
            <a:tailEnd/>
          </a:ln>
        </p:spPr>
        <p:txBody>
          <a:bodyPr>
            <a:spAutoFit/>
          </a:bodyPr>
          <a:lstStyle/>
          <a:p>
            <a:pPr algn="r" rtl="0">
              <a:spcBef>
                <a:spcPct val="50000"/>
              </a:spcBef>
            </a:pPr>
            <a:r>
              <a:rPr lang="en-US" sz="1200" b="1" dirty="0">
                <a:solidFill>
                  <a:srgbClr val="3333CC"/>
                </a:solidFill>
                <a:latin typeface="Arial" charset="0"/>
              </a:rPr>
              <a:t>-Sin </a:t>
            </a:r>
            <a:r>
              <a:rPr lang="en-US" sz="1200" b="1" dirty="0" err="1">
                <a:solidFill>
                  <a:srgbClr val="3333CC"/>
                </a:solidFill>
                <a:latin typeface="Arial" charset="0"/>
              </a:rPr>
              <a:t>wc</a:t>
            </a:r>
            <a:r>
              <a:rPr lang="en-US" sz="1200" b="1" dirty="0">
                <a:solidFill>
                  <a:srgbClr val="3333CC"/>
                </a:solidFill>
                <a:latin typeface="Arial" charset="0"/>
              </a:rPr>
              <a:t> t</a:t>
            </a:r>
          </a:p>
        </p:txBody>
      </p:sp>
      <p:sp>
        <p:nvSpPr>
          <p:cNvPr id="21557" name="Text Box 73"/>
          <p:cNvSpPr txBox="1">
            <a:spLocks noChangeArrowheads="1"/>
          </p:cNvSpPr>
          <p:nvPr/>
        </p:nvSpPr>
        <p:spPr bwMode="auto">
          <a:xfrm rot="19343805">
            <a:off x="7241905" y="308709"/>
            <a:ext cx="1567209" cy="1631216"/>
          </a:xfrm>
          <a:prstGeom prst="rect">
            <a:avLst/>
          </a:prstGeom>
          <a:noFill/>
          <a:ln w="38100">
            <a:solidFill>
              <a:schemeClr val="tx1"/>
            </a:solidFill>
            <a:miter lim="800000"/>
            <a:headEnd/>
            <a:tailEnd/>
          </a:ln>
        </p:spPr>
        <p:txBody>
          <a:bodyPr wrap="square">
            <a:spAutoFit/>
          </a:bodyPr>
          <a:lstStyle/>
          <a:p>
            <a:pPr rtl="0">
              <a:spcBef>
                <a:spcPct val="50000"/>
              </a:spcBef>
            </a:pPr>
            <a:r>
              <a:rPr lang="en-US" sz="2000" b="1" dirty="0">
                <a:solidFill>
                  <a:schemeClr val="hlink"/>
                </a:solidFill>
                <a:latin typeface="Times New Roman" panose="02020603050405020304" pitchFamily="18" charset="0"/>
                <a:cs typeface="Times New Roman" panose="02020603050405020304" pitchFamily="18" charset="0"/>
              </a:rPr>
              <a:t>FIG. output phase  vs. time for BPSK modulation</a:t>
            </a:r>
          </a:p>
        </p:txBody>
      </p:sp>
      <p:sp>
        <p:nvSpPr>
          <p:cNvPr id="56" name="Slide Number Placeholder 55"/>
          <p:cNvSpPr>
            <a:spLocks noGrp="1"/>
          </p:cNvSpPr>
          <p:nvPr>
            <p:ph type="sldNum" sz="quarter" idx="12"/>
          </p:nvPr>
        </p:nvSpPr>
        <p:spPr/>
        <p:txBody>
          <a:bodyPr/>
          <a:lstStyle/>
          <a:p>
            <a:pPr>
              <a:defRPr/>
            </a:pPr>
            <a:fld id="{3599F546-7401-4BAD-89B7-955109A30F3E}" type="slidenum">
              <a:rPr lang="ar-SA"/>
              <a:pPr>
                <a:defRPr/>
              </a:pPr>
              <a:t>55</a:t>
            </a:fld>
            <a:endParaRPr lang="en-US"/>
          </a:p>
        </p:txBody>
      </p:sp>
      <p:sp>
        <p:nvSpPr>
          <p:cNvPr id="57" name="Text Box 4"/>
          <p:cNvSpPr txBox="1">
            <a:spLocks noChangeArrowheads="1"/>
          </p:cNvSpPr>
          <p:nvPr/>
        </p:nvSpPr>
        <p:spPr bwMode="auto">
          <a:xfrm>
            <a:off x="2971800" y="6248400"/>
            <a:ext cx="3736920" cy="461665"/>
          </a:xfrm>
          <a:prstGeom prst="rect">
            <a:avLst/>
          </a:prstGeom>
          <a:noFill/>
          <a:ln w="9525">
            <a:noFill/>
            <a:miter lim="800000"/>
            <a:headEnd/>
            <a:tailEnd/>
          </a:ln>
        </p:spPr>
        <p:txBody>
          <a:bodyPr wrap="none">
            <a:spAutoFit/>
          </a:bodyPr>
          <a:lstStyle/>
          <a:p>
            <a:r>
              <a:rPr lang="en-US" sz="2400" dirty="0">
                <a:solidFill>
                  <a:schemeClr val="folHlink"/>
                </a:solidFill>
                <a:latin typeface="Times New Roman" pitchFamily="1" charset="0"/>
              </a:rPr>
              <a:t>Figure  </a:t>
            </a:r>
            <a:r>
              <a:rPr lang="en-US" sz="2000" i="1" dirty="0">
                <a:latin typeface="Times New Roman" pitchFamily="1" charset="0"/>
              </a:rPr>
              <a:t>Binary phase shift keying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4"/>
          <p:cNvSpPr txBox="1">
            <a:spLocks noChangeArrowheads="1"/>
          </p:cNvSpPr>
          <p:nvPr/>
        </p:nvSpPr>
        <p:spPr bwMode="auto">
          <a:xfrm>
            <a:off x="304800" y="112707"/>
            <a:ext cx="8351838" cy="6632585"/>
          </a:xfrm>
          <a:prstGeom prst="rect">
            <a:avLst/>
          </a:prstGeom>
          <a:noFill/>
          <a:ln w="9525">
            <a:noFill/>
            <a:miter lim="800000"/>
            <a:headEnd/>
            <a:tailEnd/>
          </a:ln>
        </p:spPr>
        <p:txBody>
          <a:bodyPr>
            <a:spAutoFit/>
          </a:bodyPr>
          <a:lstStyle/>
          <a:p>
            <a:pPr rtl="0">
              <a:spcBef>
                <a:spcPct val="50000"/>
              </a:spcBef>
            </a:pPr>
            <a:r>
              <a:rPr lang="en-US" sz="2000" u="sng" dirty="0">
                <a:solidFill>
                  <a:srgbClr val="FF3300"/>
                </a:solidFill>
                <a:latin typeface="Comic Sans MS" pitchFamily="66" charset="0"/>
              </a:rPr>
              <a:t>Example</a:t>
            </a:r>
            <a:r>
              <a:rPr lang="en-US" sz="1800" dirty="0">
                <a:solidFill>
                  <a:srgbClr val="FF3300"/>
                </a:solidFill>
                <a:latin typeface="Comic Sans MS" pitchFamily="66" charset="0"/>
              </a:rPr>
              <a:t>:</a:t>
            </a:r>
          </a:p>
          <a:p>
            <a:pPr rtl="0">
              <a:spcBef>
                <a:spcPct val="50000"/>
              </a:spcBef>
            </a:pPr>
            <a:r>
              <a:rPr lang="en-US" sz="1800" dirty="0">
                <a:latin typeface="Comic Sans MS" pitchFamily="66" charset="0"/>
              </a:rPr>
              <a:t>For a BPSK modulator with a carrier frequency of 70 MHz &amp; an input bit rate of 10 Mbps. Determine the maximum &amp; minimum upper &amp; lower side frequencies , draw the output spectrum. Determine the minimum </a:t>
            </a:r>
            <a:r>
              <a:rPr lang="en-US" sz="1800" dirty="0" err="1">
                <a:latin typeface="Comic Sans MS" pitchFamily="66" charset="0"/>
              </a:rPr>
              <a:t>Nyquist</a:t>
            </a:r>
            <a:r>
              <a:rPr lang="en-US" sz="1800" dirty="0">
                <a:latin typeface="Comic Sans MS" pitchFamily="66" charset="0"/>
              </a:rPr>
              <a:t> bandwidth and calculate the baud. </a:t>
            </a:r>
          </a:p>
          <a:p>
            <a:pPr rtl="0">
              <a:spcBef>
                <a:spcPct val="50000"/>
              </a:spcBef>
            </a:pPr>
            <a:r>
              <a:rPr lang="en-US" sz="1800" dirty="0">
                <a:solidFill>
                  <a:srgbClr val="FF3300"/>
                </a:solidFill>
                <a:latin typeface="Comic Sans MS" pitchFamily="66" charset="0"/>
              </a:rPr>
              <a:t>Solution :</a:t>
            </a: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endParaRPr lang="en-US" sz="1800" dirty="0">
              <a:solidFill>
                <a:srgbClr val="009900"/>
              </a:solidFill>
              <a:latin typeface="Comic Sans MS" pitchFamily="66" charset="0"/>
            </a:endParaRPr>
          </a:p>
          <a:p>
            <a:pPr rtl="0">
              <a:spcBef>
                <a:spcPct val="50000"/>
              </a:spcBef>
            </a:pPr>
            <a:r>
              <a:rPr lang="en-US" sz="1800" dirty="0">
                <a:solidFill>
                  <a:srgbClr val="009900"/>
                </a:solidFill>
                <a:latin typeface="Comic Sans MS" pitchFamily="66" charset="0"/>
              </a:rPr>
              <a:t>Out put spectrum        </a:t>
            </a:r>
          </a:p>
          <a:p>
            <a:pPr rtl="0">
              <a:spcBef>
                <a:spcPct val="50000"/>
              </a:spcBef>
            </a:pPr>
            <a:r>
              <a:rPr lang="en-US" sz="1800" dirty="0">
                <a:solidFill>
                  <a:srgbClr val="FF3300"/>
                </a:solidFill>
                <a:latin typeface="Comic Sans MS" pitchFamily="66" charset="0"/>
              </a:rPr>
              <a:t>   </a:t>
            </a:r>
            <a:r>
              <a:rPr lang="en-US" sz="1800" dirty="0" err="1">
                <a:solidFill>
                  <a:srgbClr val="FF3300"/>
                </a:solidFill>
                <a:latin typeface="Comic Sans MS" pitchFamily="66" charset="0"/>
              </a:rPr>
              <a:t>fc</a:t>
            </a:r>
            <a:r>
              <a:rPr lang="en-US" sz="1800" dirty="0">
                <a:solidFill>
                  <a:srgbClr val="FF3300"/>
                </a:solidFill>
                <a:latin typeface="Comic Sans MS" pitchFamily="66" charset="0"/>
              </a:rPr>
              <a:t> is suppressed .</a:t>
            </a:r>
            <a:r>
              <a:rPr lang="en-US" sz="1800" dirty="0">
                <a:solidFill>
                  <a:srgbClr val="009900"/>
                </a:solidFill>
                <a:latin typeface="Comic Sans MS" pitchFamily="66" charset="0"/>
              </a:rPr>
              <a:t> </a:t>
            </a:r>
          </a:p>
        </p:txBody>
      </p:sp>
      <p:sp>
        <p:nvSpPr>
          <p:cNvPr id="22532" name="Line 6"/>
          <p:cNvSpPr>
            <a:spLocks noChangeShapeType="1"/>
          </p:cNvSpPr>
          <p:nvPr/>
        </p:nvSpPr>
        <p:spPr bwMode="auto">
          <a:xfrm>
            <a:off x="2483768" y="6237312"/>
            <a:ext cx="647700" cy="0"/>
          </a:xfrm>
          <a:prstGeom prst="line">
            <a:avLst/>
          </a:prstGeom>
          <a:noFill/>
          <a:ln w="57150">
            <a:solidFill>
              <a:schemeClr val="tx1"/>
            </a:solidFill>
            <a:round/>
            <a:headEnd/>
            <a:tailEnd type="triangle" w="med" len="med"/>
          </a:ln>
        </p:spPr>
        <p:txBody>
          <a:bodyPr/>
          <a:lstStyle/>
          <a:p>
            <a:endParaRPr lang="en-US"/>
          </a:p>
        </p:txBody>
      </p:sp>
      <p:sp>
        <p:nvSpPr>
          <p:cNvPr id="22533" name="Line 7"/>
          <p:cNvSpPr>
            <a:spLocks noChangeShapeType="1"/>
          </p:cNvSpPr>
          <p:nvPr/>
        </p:nvSpPr>
        <p:spPr bwMode="auto">
          <a:xfrm>
            <a:off x="5364163" y="6524625"/>
            <a:ext cx="3600450" cy="0"/>
          </a:xfrm>
          <a:prstGeom prst="line">
            <a:avLst/>
          </a:prstGeom>
          <a:noFill/>
          <a:ln w="38100">
            <a:solidFill>
              <a:schemeClr val="tx1"/>
            </a:solidFill>
            <a:round/>
            <a:headEnd/>
            <a:tailEnd/>
          </a:ln>
        </p:spPr>
        <p:txBody>
          <a:bodyPr/>
          <a:lstStyle/>
          <a:p>
            <a:endParaRPr lang="en-US"/>
          </a:p>
        </p:txBody>
      </p:sp>
      <p:sp>
        <p:nvSpPr>
          <p:cNvPr id="22534" name="Line 8"/>
          <p:cNvSpPr>
            <a:spLocks noChangeShapeType="1"/>
          </p:cNvSpPr>
          <p:nvPr/>
        </p:nvSpPr>
        <p:spPr bwMode="auto">
          <a:xfrm flipV="1">
            <a:off x="6011863" y="5949950"/>
            <a:ext cx="0" cy="574675"/>
          </a:xfrm>
          <a:prstGeom prst="line">
            <a:avLst/>
          </a:prstGeom>
          <a:noFill/>
          <a:ln w="38100">
            <a:solidFill>
              <a:schemeClr val="tx1"/>
            </a:solidFill>
            <a:round/>
            <a:headEnd/>
            <a:tailEnd type="triangle" w="med" len="med"/>
          </a:ln>
        </p:spPr>
        <p:txBody>
          <a:bodyPr/>
          <a:lstStyle/>
          <a:p>
            <a:endParaRPr lang="en-US"/>
          </a:p>
        </p:txBody>
      </p:sp>
      <p:sp>
        <p:nvSpPr>
          <p:cNvPr id="22535" name="Line 9"/>
          <p:cNvSpPr>
            <a:spLocks noChangeShapeType="1"/>
          </p:cNvSpPr>
          <p:nvPr/>
        </p:nvSpPr>
        <p:spPr bwMode="auto">
          <a:xfrm flipV="1">
            <a:off x="8459788" y="5949950"/>
            <a:ext cx="0" cy="574675"/>
          </a:xfrm>
          <a:prstGeom prst="line">
            <a:avLst/>
          </a:prstGeom>
          <a:noFill/>
          <a:ln w="38100">
            <a:solidFill>
              <a:schemeClr val="tx1"/>
            </a:solidFill>
            <a:round/>
            <a:headEnd/>
            <a:tailEnd type="triangle" w="med" len="med"/>
          </a:ln>
        </p:spPr>
        <p:txBody>
          <a:bodyPr/>
          <a:lstStyle/>
          <a:p>
            <a:endParaRPr lang="en-US"/>
          </a:p>
        </p:txBody>
      </p:sp>
      <p:sp>
        <p:nvSpPr>
          <p:cNvPr id="22536" name="AutoShape 10"/>
          <p:cNvSpPr>
            <a:spLocks noChangeArrowheads="1"/>
          </p:cNvSpPr>
          <p:nvPr/>
        </p:nvSpPr>
        <p:spPr bwMode="auto">
          <a:xfrm>
            <a:off x="7164388" y="6453188"/>
            <a:ext cx="144462" cy="144462"/>
          </a:xfrm>
          <a:custGeom>
            <a:avLst/>
            <a:gdLst>
              <a:gd name="T0" fmla="*/ 144462 w 21600"/>
              <a:gd name="T1" fmla="*/ 72231 h 21600"/>
              <a:gd name="T2" fmla="*/ 72231 w 21600"/>
              <a:gd name="T3" fmla="*/ 144462 h 21600"/>
              <a:gd name="T4" fmla="*/ 0 w 21600"/>
              <a:gd name="T5" fmla="*/ 72231 h 21600"/>
              <a:gd name="T6" fmla="*/ 72231 w 21600"/>
              <a:gd name="T7" fmla="*/ 0 h 21600"/>
              <a:gd name="T8" fmla="*/ 0 60000 65536"/>
              <a:gd name="T9" fmla="*/ 5898240 60000 65536"/>
              <a:gd name="T10" fmla="*/ 11796480 60000 65536"/>
              <a:gd name="T11" fmla="*/ 17694720 60000 65536"/>
              <a:gd name="T12" fmla="*/ 2160 w 21600"/>
              <a:gd name="T13" fmla="*/ 8640 h 21600"/>
              <a:gd name="T14" fmla="*/ 19440 w 21600"/>
              <a:gd name="T15" fmla="*/ 12960 h 21600"/>
            </a:gdLst>
            <a:ahLst/>
            <a:cxnLst>
              <a:cxn ang="T8">
                <a:pos x="T0" y="T1"/>
              </a:cxn>
              <a:cxn ang="T9">
                <a:pos x="T2" y="T3"/>
              </a:cxn>
              <a:cxn ang="T10">
                <a:pos x="T4" y="T5"/>
              </a:cxn>
              <a:cxn ang="T11">
                <a:pos x="T6" y="T7"/>
              </a:cxn>
            </a:cxnLst>
            <a:rect l="T12" t="T13" r="T14" b="T15"/>
            <a:pathLst>
              <a:path w="21600" h="21600">
                <a:moveTo>
                  <a:pt x="10800" y="0"/>
                </a:moveTo>
                <a:lnTo>
                  <a:pt x="6480" y="4320"/>
                </a:lnTo>
                <a:lnTo>
                  <a:pt x="8640" y="4320"/>
                </a:lnTo>
                <a:lnTo>
                  <a:pt x="8640" y="8640"/>
                </a:lnTo>
                <a:lnTo>
                  <a:pt x="4320" y="8640"/>
                </a:lnTo>
                <a:lnTo>
                  <a:pt x="4320" y="6480"/>
                </a:lnTo>
                <a:lnTo>
                  <a:pt x="0" y="10800"/>
                </a:lnTo>
                <a:lnTo>
                  <a:pt x="4320" y="15120"/>
                </a:lnTo>
                <a:lnTo>
                  <a:pt x="4320" y="12960"/>
                </a:lnTo>
                <a:lnTo>
                  <a:pt x="8640" y="12960"/>
                </a:lnTo>
                <a:lnTo>
                  <a:pt x="8640" y="17280"/>
                </a:lnTo>
                <a:lnTo>
                  <a:pt x="6480" y="17280"/>
                </a:lnTo>
                <a:lnTo>
                  <a:pt x="10800" y="21600"/>
                </a:lnTo>
                <a:lnTo>
                  <a:pt x="15120" y="17280"/>
                </a:lnTo>
                <a:lnTo>
                  <a:pt x="12960" y="17280"/>
                </a:lnTo>
                <a:lnTo>
                  <a:pt x="12960" y="12960"/>
                </a:lnTo>
                <a:lnTo>
                  <a:pt x="17280" y="12960"/>
                </a:lnTo>
                <a:lnTo>
                  <a:pt x="17280" y="15120"/>
                </a:lnTo>
                <a:lnTo>
                  <a:pt x="21600" y="10800"/>
                </a:lnTo>
                <a:lnTo>
                  <a:pt x="17280" y="6480"/>
                </a:lnTo>
                <a:lnTo>
                  <a:pt x="17280" y="8640"/>
                </a:lnTo>
                <a:lnTo>
                  <a:pt x="12960" y="8640"/>
                </a:lnTo>
                <a:lnTo>
                  <a:pt x="12960" y="4320"/>
                </a:lnTo>
                <a:lnTo>
                  <a:pt x="15120" y="4320"/>
                </a:lnTo>
                <a:close/>
              </a:path>
            </a:pathLst>
          </a:custGeom>
          <a:solidFill>
            <a:srgbClr val="000000"/>
          </a:solidFill>
          <a:ln w="9525">
            <a:solidFill>
              <a:schemeClr val="tx1"/>
            </a:solidFill>
            <a:miter lim="800000"/>
            <a:headEnd/>
            <a:tailEnd/>
          </a:ln>
        </p:spPr>
        <p:txBody>
          <a:bodyPr wrap="none" anchor="ctr"/>
          <a:lstStyle/>
          <a:p>
            <a:endParaRPr lang="en-US"/>
          </a:p>
        </p:txBody>
      </p:sp>
      <p:sp>
        <p:nvSpPr>
          <p:cNvPr id="22537" name="Line 11"/>
          <p:cNvSpPr>
            <a:spLocks noChangeShapeType="1"/>
          </p:cNvSpPr>
          <p:nvPr/>
        </p:nvSpPr>
        <p:spPr bwMode="auto">
          <a:xfrm>
            <a:off x="6011863" y="6165850"/>
            <a:ext cx="2447925" cy="0"/>
          </a:xfrm>
          <a:prstGeom prst="line">
            <a:avLst/>
          </a:prstGeom>
          <a:noFill/>
          <a:ln w="9525">
            <a:solidFill>
              <a:srgbClr val="FF3300"/>
            </a:solidFill>
            <a:round/>
            <a:headEnd type="triangle" w="med" len="med"/>
            <a:tailEnd type="triangle" w="med" len="med"/>
          </a:ln>
        </p:spPr>
        <p:txBody>
          <a:bodyPr/>
          <a:lstStyle/>
          <a:p>
            <a:endParaRPr lang="en-US"/>
          </a:p>
        </p:txBody>
      </p:sp>
      <p:sp>
        <p:nvSpPr>
          <p:cNvPr id="22538" name="Text Box 12"/>
          <p:cNvSpPr txBox="1">
            <a:spLocks noChangeArrowheads="1"/>
          </p:cNvSpPr>
          <p:nvPr/>
        </p:nvSpPr>
        <p:spPr bwMode="auto">
          <a:xfrm>
            <a:off x="6516688" y="5876925"/>
            <a:ext cx="1511300" cy="304800"/>
          </a:xfrm>
          <a:prstGeom prst="rect">
            <a:avLst/>
          </a:prstGeom>
          <a:noFill/>
          <a:ln w="9525">
            <a:noFill/>
            <a:miter lim="800000"/>
            <a:headEnd/>
            <a:tailEnd/>
          </a:ln>
        </p:spPr>
        <p:txBody>
          <a:bodyPr>
            <a:spAutoFit/>
          </a:bodyPr>
          <a:lstStyle/>
          <a:p>
            <a:pPr>
              <a:spcBef>
                <a:spcPct val="50000"/>
              </a:spcBef>
            </a:pPr>
            <a:r>
              <a:rPr lang="en-US" b="1">
                <a:latin typeface="Comic Sans MS" pitchFamily="66" charset="0"/>
              </a:rPr>
              <a:t>B.W=10MHz </a:t>
            </a:r>
          </a:p>
        </p:txBody>
      </p:sp>
      <p:sp>
        <p:nvSpPr>
          <p:cNvPr id="22539" name="Text Box 13"/>
          <p:cNvSpPr txBox="1">
            <a:spLocks noChangeArrowheads="1"/>
          </p:cNvSpPr>
          <p:nvPr/>
        </p:nvSpPr>
        <p:spPr bwMode="auto">
          <a:xfrm>
            <a:off x="5724525" y="6521450"/>
            <a:ext cx="3024188" cy="336550"/>
          </a:xfrm>
          <a:prstGeom prst="rect">
            <a:avLst/>
          </a:prstGeom>
          <a:noFill/>
          <a:ln w="9525">
            <a:noFill/>
            <a:miter lim="800000"/>
            <a:headEnd/>
            <a:tailEnd/>
          </a:ln>
        </p:spPr>
        <p:txBody>
          <a:bodyPr>
            <a:spAutoFit/>
          </a:bodyPr>
          <a:lstStyle/>
          <a:p>
            <a:pPr>
              <a:spcBef>
                <a:spcPct val="50000"/>
              </a:spcBef>
            </a:pPr>
            <a:r>
              <a:rPr lang="en-US" sz="1600" b="1"/>
              <a:t>  65          fc=70            75</a:t>
            </a:r>
          </a:p>
        </p:txBody>
      </p:sp>
      <p:sp>
        <p:nvSpPr>
          <p:cNvPr id="14" name="Slide Number Placeholder 13"/>
          <p:cNvSpPr>
            <a:spLocks noGrp="1"/>
          </p:cNvSpPr>
          <p:nvPr>
            <p:ph type="sldNum" sz="quarter" idx="12"/>
          </p:nvPr>
        </p:nvSpPr>
        <p:spPr>
          <a:xfrm>
            <a:off x="0" y="6381750"/>
            <a:ext cx="2133600" cy="476250"/>
          </a:xfrm>
        </p:spPr>
        <p:txBody>
          <a:bodyPr/>
          <a:lstStyle/>
          <a:p>
            <a:pPr>
              <a:defRPr/>
            </a:pPr>
            <a:fld id="{91246D24-C3F0-4411-A505-31ED00DD7E35}" type="slidenum">
              <a:rPr lang="ar-SA"/>
              <a:pPr>
                <a:defRPr/>
              </a:pPr>
              <a:t>56</a:t>
            </a:fld>
            <a:endParaRPr lang="en-US" dirty="0"/>
          </a:p>
        </p:txBody>
      </p:sp>
      <p:pic>
        <p:nvPicPr>
          <p:cNvPr id="2" name="Picture 1">
            <a:extLst>
              <a:ext uri="{FF2B5EF4-FFF2-40B4-BE49-F238E27FC236}">
                <a16:creationId xmlns:a16="http://schemas.microsoft.com/office/drawing/2014/main" id="{025A545C-8F2C-401D-BB93-2F8F40EE7872}"/>
              </a:ext>
            </a:extLst>
          </p:cNvPr>
          <p:cNvPicPr>
            <a:picLocks noChangeAspect="1"/>
          </p:cNvPicPr>
          <p:nvPr/>
        </p:nvPicPr>
        <p:blipFill>
          <a:blip r:embed="rId2"/>
          <a:stretch>
            <a:fillRect/>
          </a:stretch>
        </p:blipFill>
        <p:spPr>
          <a:xfrm>
            <a:off x="1295400" y="2215731"/>
            <a:ext cx="5590430" cy="2802439"/>
          </a:xfrm>
          <a:prstGeom prst="rect">
            <a:avLst/>
          </a:prstGeom>
        </p:spPr>
      </p:pic>
      <p:pic>
        <p:nvPicPr>
          <p:cNvPr id="3" name="Picture 2">
            <a:extLst>
              <a:ext uri="{FF2B5EF4-FFF2-40B4-BE49-F238E27FC236}">
                <a16:creationId xmlns:a16="http://schemas.microsoft.com/office/drawing/2014/main" id="{D7F0B704-3C6C-4180-98D9-6B3EFF54B430}"/>
              </a:ext>
            </a:extLst>
          </p:cNvPr>
          <p:cNvPicPr>
            <a:picLocks noChangeAspect="1"/>
          </p:cNvPicPr>
          <p:nvPr/>
        </p:nvPicPr>
        <p:blipFill>
          <a:blip r:embed="rId3"/>
          <a:stretch>
            <a:fillRect/>
          </a:stretch>
        </p:blipFill>
        <p:spPr>
          <a:xfrm>
            <a:off x="3406915" y="5018169"/>
            <a:ext cx="2765284" cy="235395"/>
          </a:xfrm>
          <a:prstGeom prst="rect">
            <a:avLst/>
          </a:prstGeom>
        </p:spPr>
      </p:pic>
      <p:pic>
        <p:nvPicPr>
          <p:cNvPr id="4" name="Picture 3">
            <a:extLst>
              <a:ext uri="{FF2B5EF4-FFF2-40B4-BE49-F238E27FC236}">
                <a16:creationId xmlns:a16="http://schemas.microsoft.com/office/drawing/2014/main" id="{6E43379E-C25E-4A19-B101-8E82439F639D}"/>
              </a:ext>
            </a:extLst>
          </p:cNvPr>
          <p:cNvPicPr>
            <a:picLocks noChangeAspect="1"/>
          </p:cNvPicPr>
          <p:nvPr/>
        </p:nvPicPr>
        <p:blipFill>
          <a:blip r:embed="rId4"/>
          <a:stretch>
            <a:fillRect/>
          </a:stretch>
        </p:blipFill>
        <p:spPr>
          <a:xfrm>
            <a:off x="1371599" y="5486411"/>
            <a:ext cx="3276915" cy="26851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0EF6E82-9007-439C-BF9B-B9033F9B60C1}"/>
              </a:ext>
            </a:extLst>
          </p:cNvPr>
          <p:cNvSpPr>
            <a:spLocks noGrp="1"/>
          </p:cNvSpPr>
          <p:nvPr>
            <p:ph type="sldNum" sz="quarter" idx="10"/>
          </p:nvPr>
        </p:nvSpPr>
        <p:spPr/>
        <p:txBody>
          <a:bodyPr/>
          <a:lstStyle/>
          <a:p>
            <a:r>
              <a:rPr lang="en-US" altLang="en-US"/>
              <a:t>5.</a:t>
            </a:r>
            <a:fld id="{31F0307A-E7EC-436D-B334-958CB6982E20}" type="slidenum">
              <a:rPr lang="en-US" altLang="en-US"/>
              <a:pPr/>
              <a:t>6</a:t>
            </a:fld>
            <a:endParaRPr lang="en-US" altLang="en-US"/>
          </a:p>
        </p:txBody>
      </p:sp>
      <p:sp>
        <p:nvSpPr>
          <p:cNvPr id="879618" name="Rectangle 2">
            <a:extLst>
              <a:ext uri="{FF2B5EF4-FFF2-40B4-BE49-F238E27FC236}">
                <a16:creationId xmlns:a16="http://schemas.microsoft.com/office/drawing/2014/main" id="{CFC8573C-FC86-45BB-BBE0-319F2FFE47D1}"/>
              </a:ext>
            </a:extLst>
          </p:cNvPr>
          <p:cNvSpPr>
            <a:spLocks noGrp="1" noChangeArrowheads="1"/>
          </p:cNvSpPr>
          <p:nvPr>
            <p:ph type="title"/>
          </p:nvPr>
        </p:nvSpPr>
        <p:spPr bwMode="auto">
          <a:xfrm>
            <a:off x="685800" y="304800"/>
            <a:ext cx="7772400" cy="11430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rtl="0"/>
            <a:r>
              <a:rPr lang="en-US" altLang="en-US" dirty="0"/>
              <a:t>A/D and D/A</a:t>
            </a:r>
            <a:r>
              <a:rPr lang="en-US" altLang="en-US" sz="3200" dirty="0"/>
              <a:t> Conversion</a:t>
            </a:r>
          </a:p>
        </p:txBody>
      </p:sp>
      <p:sp>
        <p:nvSpPr>
          <p:cNvPr id="879619" name="Rectangle 3">
            <a:extLst>
              <a:ext uri="{FF2B5EF4-FFF2-40B4-BE49-F238E27FC236}">
                <a16:creationId xmlns:a16="http://schemas.microsoft.com/office/drawing/2014/main" id="{9E650651-CBAE-474B-87FB-3933F831A6B5}"/>
              </a:ext>
            </a:extLst>
          </p:cNvPr>
          <p:cNvSpPr>
            <a:spLocks noGrp="1" noChangeArrowheads="1"/>
          </p:cNvSpPr>
          <p:nvPr>
            <p:ph type="body" idx="1"/>
          </p:nvPr>
        </p:nvSpPr>
        <p:spPr bwMode="auto">
          <a:xfrm>
            <a:off x="304800" y="1981200"/>
            <a:ext cx="8686800" cy="4114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algn="l" rtl="0">
              <a:lnSpc>
                <a:spcPct val="90000"/>
              </a:lnSpc>
            </a:pPr>
            <a:r>
              <a:rPr lang="en-US" altLang="en-US" dirty="0"/>
              <a:t>Digital data to be carried on an analog signal.</a:t>
            </a:r>
          </a:p>
          <a:p>
            <a:pPr algn="l" rtl="0">
              <a:lnSpc>
                <a:spcPct val="90000"/>
              </a:lnSpc>
            </a:pPr>
            <a:r>
              <a:rPr lang="en-US" altLang="en-US" dirty="0"/>
              <a:t>A </a:t>
            </a:r>
            <a:r>
              <a:rPr lang="en-US" altLang="en-US" dirty="0">
                <a:solidFill>
                  <a:schemeClr val="hlink"/>
                </a:solidFill>
              </a:rPr>
              <a:t>carrier</a:t>
            </a:r>
            <a:r>
              <a:rPr lang="en-US" altLang="en-US" dirty="0"/>
              <a:t> signal (frequency f</a:t>
            </a:r>
            <a:r>
              <a:rPr lang="en-US" altLang="en-US" baseline="-25000" dirty="0"/>
              <a:t>c</a:t>
            </a:r>
            <a:r>
              <a:rPr lang="en-US" altLang="en-US" dirty="0"/>
              <a:t>) performs the function of transporting the </a:t>
            </a:r>
            <a:r>
              <a:rPr lang="en-US" altLang="en-US" u="sng" dirty="0"/>
              <a:t>digital data in</a:t>
            </a:r>
            <a:r>
              <a:rPr lang="en-US" altLang="en-US" dirty="0"/>
              <a:t> </a:t>
            </a:r>
            <a:r>
              <a:rPr lang="en-US" altLang="en-US" u="sng" dirty="0"/>
              <a:t>an analog waveform.</a:t>
            </a:r>
          </a:p>
          <a:p>
            <a:pPr algn="l" rtl="0">
              <a:lnSpc>
                <a:spcPct val="90000"/>
              </a:lnSpc>
            </a:pPr>
            <a:r>
              <a:rPr lang="en-US" altLang="en-US" dirty="0"/>
              <a:t>The analog carrier signal is manipulated to uniquely identify the digital data being carried.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4"/>
          <p:cNvSpPr txBox="1">
            <a:spLocks noChangeArrowheads="1"/>
          </p:cNvSpPr>
          <p:nvPr/>
        </p:nvSpPr>
        <p:spPr bwMode="auto">
          <a:xfrm>
            <a:off x="468313" y="232070"/>
            <a:ext cx="7991475" cy="6063198"/>
          </a:xfrm>
          <a:prstGeom prst="rect">
            <a:avLst/>
          </a:prstGeom>
          <a:noFill/>
          <a:ln w="9525">
            <a:noFill/>
            <a:miter lim="800000"/>
            <a:headEnd/>
            <a:tailEnd/>
          </a:ln>
        </p:spPr>
        <p:txBody>
          <a:bodyPr wrap="square">
            <a:spAutoFit/>
          </a:bodyPr>
          <a:lstStyle/>
          <a:p>
            <a:pPr algn="ctr" rtl="0">
              <a:spcBef>
                <a:spcPct val="50000"/>
              </a:spcBef>
            </a:pPr>
            <a:r>
              <a:rPr lang="en-US" sz="2800" b="1" dirty="0" err="1">
                <a:latin typeface="Comic Sans MS" pitchFamily="66" charset="0"/>
              </a:rPr>
              <a:t>Tomasi</a:t>
            </a:r>
            <a:endParaRPr lang="en-US" sz="2800" b="1" dirty="0">
              <a:latin typeface="Comic Sans MS" pitchFamily="66" charset="0"/>
            </a:endParaRPr>
          </a:p>
          <a:p>
            <a:pPr rtl="0">
              <a:spcBef>
                <a:spcPct val="50000"/>
              </a:spcBef>
            </a:pPr>
            <a:r>
              <a:rPr lang="en-US" sz="2000" dirty="0">
                <a:latin typeface="Arial" charset="0"/>
              </a:rPr>
              <a:t>Digital Modulation</a:t>
            </a:r>
          </a:p>
          <a:p>
            <a:pPr rtl="0">
              <a:spcBef>
                <a:spcPct val="50000"/>
              </a:spcBef>
            </a:pPr>
            <a:r>
              <a:rPr lang="en-US" sz="2000" b="1" dirty="0">
                <a:latin typeface="Arial" charset="0"/>
              </a:rPr>
              <a:t>AM</a:t>
            </a:r>
          </a:p>
          <a:p>
            <a:pPr rtl="0">
              <a:spcBef>
                <a:spcPct val="50000"/>
              </a:spcBef>
            </a:pPr>
            <a:r>
              <a:rPr lang="en-US" sz="2000" b="1" dirty="0">
                <a:latin typeface="Arial" charset="0"/>
              </a:rPr>
              <a:t>FM</a:t>
            </a:r>
            <a:r>
              <a:rPr lang="en-US" sz="2000" dirty="0">
                <a:latin typeface="Arial" charset="0"/>
              </a:rPr>
              <a:t>          are replaced by Digital Modulation. </a:t>
            </a:r>
            <a:r>
              <a:rPr lang="en-US" sz="2000" b="1" dirty="0">
                <a:latin typeface="Arial" charset="0"/>
              </a:rPr>
              <a:t>(i.e., ASK, FSK, PSK)</a:t>
            </a:r>
          </a:p>
          <a:p>
            <a:pPr rtl="0">
              <a:spcBef>
                <a:spcPct val="50000"/>
              </a:spcBef>
            </a:pPr>
            <a:r>
              <a:rPr lang="en-US" sz="2000" b="1" dirty="0">
                <a:latin typeface="Arial" charset="0"/>
              </a:rPr>
              <a:t>PM</a:t>
            </a:r>
          </a:p>
          <a:p>
            <a:pPr rtl="0">
              <a:spcBef>
                <a:spcPct val="50000"/>
              </a:spcBef>
            </a:pPr>
            <a:r>
              <a:rPr lang="en-US" sz="2400" dirty="0">
                <a:latin typeface="Arial" charset="0"/>
              </a:rPr>
              <a:t>Digital communication systems are;</a:t>
            </a:r>
          </a:p>
          <a:p>
            <a:pPr marL="914400" lvl="1" indent="-457200" rtl="0">
              <a:spcBef>
                <a:spcPct val="50000"/>
              </a:spcBef>
              <a:buFont typeface="+mj-lt"/>
              <a:buAutoNum type="arabicPeriod"/>
            </a:pPr>
            <a:r>
              <a:rPr lang="en-US" sz="2400" dirty="0">
                <a:latin typeface="Arial" charset="0"/>
              </a:rPr>
              <a:t>Easy for process.</a:t>
            </a:r>
          </a:p>
          <a:p>
            <a:pPr marL="914400" lvl="1" indent="-457200" rtl="0">
              <a:spcBef>
                <a:spcPct val="50000"/>
              </a:spcBef>
              <a:buFont typeface="+mj-lt"/>
              <a:buAutoNum type="arabicPeriod"/>
            </a:pPr>
            <a:r>
              <a:rPr lang="en-US" sz="2400" dirty="0">
                <a:latin typeface="Arial" charset="0"/>
              </a:rPr>
              <a:t>Easy for multiplexing. </a:t>
            </a:r>
          </a:p>
          <a:p>
            <a:pPr marL="914400" lvl="1" indent="-457200" rtl="0">
              <a:spcBef>
                <a:spcPct val="50000"/>
              </a:spcBef>
              <a:buFont typeface="+mj-lt"/>
              <a:buAutoNum type="arabicPeriod"/>
            </a:pPr>
            <a:r>
              <a:rPr lang="en-US" sz="2400" dirty="0">
                <a:latin typeface="Arial" charset="0"/>
              </a:rPr>
              <a:t>Noise immunity .</a:t>
            </a:r>
          </a:p>
          <a:p>
            <a:pPr rtl="0">
              <a:spcBef>
                <a:spcPct val="50000"/>
              </a:spcBef>
            </a:pPr>
            <a:endParaRPr lang="en-US" sz="2000" dirty="0">
              <a:latin typeface="Arial" charset="0"/>
            </a:endParaRPr>
          </a:p>
          <a:p>
            <a:pPr rtl="0">
              <a:spcBef>
                <a:spcPct val="50000"/>
              </a:spcBef>
            </a:pPr>
            <a:endParaRPr lang="en-US" sz="2000" dirty="0">
              <a:latin typeface="Arial" charset="0"/>
            </a:endParaRPr>
          </a:p>
          <a:p>
            <a:pPr rtl="0">
              <a:spcBef>
                <a:spcPct val="50000"/>
              </a:spcBef>
            </a:pPr>
            <a:r>
              <a:rPr lang="en-US" sz="2000" dirty="0">
                <a:latin typeface="Arial" charset="0"/>
              </a:rPr>
              <a:t>       A/D							D/A</a:t>
            </a:r>
          </a:p>
        </p:txBody>
      </p:sp>
      <p:sp>
        <p:nvSpPr>
          <p:cNvPr id="2051" name="AutoShape 5"/>
          <p:cNvSpPr>
            <a:spLocks/>
          </p:cNvSpPr>
          <p:nvPr/>
        </p:nvSpPr>
        <p:spPr bwMode="auto">
          <a:xfrm>
            <a:off x="1187450" y="1412875"/>
            <a:ext cx="144463" cy="1152525"/>
          </a:xfrm>
          <a:prstGeom prst="rightBrace">
            <a:avLst>
              <a:gd name="adj1" fmla="val 66483"/>
              <a:gd name="adj2" fmla="val 50000"/>
            </a:avLst>
          </a:prstGeom>
          <a:noFill/>
          <a:ln w="38100">
            <a:solidFill>
              <a:schemeClr val="tx1"/>
            </a:solidFill>
            <a:round/>
            <a:headEnd/>
            <a:tailEnd/>
          </a:ln>
        </p:spPr>
        <p:txBody>
          <a:bodyPr wrap="none" anchor="ctr"/>
          <a:lstStyle/>
          <a:p>
            <a:endParaRPr lang="en-US"/>
          </a:p>
        </p:txBody>
      </p:sp>
      <p:sp>
        <p:nvSpPr>
          <p:cNvPr id="2052" name="Rectangle 6"/>
          <p:cNvSpPr>
            <a:spLocks noChangeArrowheads="1"/>
          </p:cNvSpPr>
          <p:nvPr/>
        </p:nvSpPr>
        <p:spPr bwMode="auto">
          <a:xfrm>
            <a:off x="3635375" y="4820285"/>
            <a:ext cx="1871663" cy="863600"/>
          </a:xfrm>
          <a:prstGeom prst="rect">
            <a:avLst/>
          </a:prstGeom>
          <a:solidFill>
            <a:schemeClr val="accent1"/>
          </a:solidFill>
          <a:ln w="28575">
            <a:solidFill>
              <a:schemeClr val="tx1"/>
            </a:solidFill>
            <a:miter lim="800000"/>
            <a:headEnd/>
            <a:tailEnd/>
          </a:ln>
        </p:spPr>
        <p:txBody>
          <a:bodyPr wrap="none" anchor="ctr"/>
          <a:lstStyle/>
          <a:p>
            <a:endParaRPr lang="en-US"/>
          </a:p>
        </p:txBody>
      </p:sp>
      <p:sp>
        <p:nvSpPr>
          <p:cNvPr id="2053" name="Line 7"/>
          <p:cNvSpPr>
            <a:spLocks noChangeShapeType="1"/>
          </p:cNvSpPr>
          <p:nvPr/>
        </p:nvSpPr>
        <p:spPr bwMode="auto">
          <a:xfrm>
            <a:off x="2627313" y="5229225"/>
            <a:ext cx="1008062" cy="0"/>
          </a:xfrm>
          <a:prstGeom prst="line">
            <a:avLst/>
          </a:prstGeom>
          <a:noFill/>
          <a:ln w="38100">
            <a:solidFill>
              <a:schemeClr val="tx1"/>
            </a:solidFill>
            <a:round/>
            <a:headEnd/>
            <a:tailEnd type="triangle" w="med" len="med"/>
          </a:ln>
        </p:spPr>
        <p:txBody>
          <a:bodyPr/>
          <a:lstStyle/>
          <a:p>
            <a:endParaRPr lang="en-US"/>
          </a:p>
        </p:txBody>
      </p:sp>
      <p:sp>
        <p:nvSpPr>
          <p:cNvPr id="2054" name="Line 8"/>
          <p:cNvSpPr>
            <a:spLocks noChangeShapeType="1"/>
          </p:cNvSpPr>
          <p:nvPr/>
        </p:nvSpPr>
        <p:spPr bwMode="auto">
          <a:xfrm>
            <a:off x="5508625" y="5157788"/>
            <a:ext cx="863600" cy="0"/>
          </a:xfrm>
          <a:prstGeom prst="line">
            <a:avLst/>
          </a:prstGeom>
          <a:noFill/>
          <a:ln w="38100">
            <a:solidFill>
              <a:schemeClr val="tx1"/>
            </a:solidFill>
            <a:round/>
            <a:headEnd/>
            <a:tailEnd type="triangle" w="med" len="med"/>
          </a:ln>
        </p:spPr>
        <p:txBody>
          <a:bodyPr/>
          <a:lstStyle/>
          <a:p>
            <a:endParaRPr lang="en-US"/>
          </a:p>
        </p:txBody>
      </p:sp>
      <p:sp>
        <p:nvSpPr>
          <p:cNvPr id="2055" name="Text Box 9"/>
          <p:cNvSpPr txBox="1">
            <a:spLocks noChangeArrowheads="1"/>
          </p:cNvSpPr>
          <p:nvPr/>
        </p:nvSpPr>
        <p:spPr bwMode="auto">
          <a:xfrm>
            <a:off x="684213" y="4724400"/>
            <a:ext cx="2232025" cy="646331"/>
          </a:xfrm>
          <a:prstGeom prst="rect">
            <a:avLst/>
          </a:prstGeom>
          <a:noFill/>
          <a:ln w="9525">
            <a:noFill/>
            <a:miter lim="800000"/>
            <a:headEnd/>
            <a:tailEnd/>
          </a:ln>
        </p:spPr>
        <p:txBody>
          <a:bodyPr>
            <a:spAutoFit/>
          </a:bodyPr>
          <a:lstStyle/>
          <a:p>
            <a:pPr rtl="0">
              <a:spcBef>
                <a:spcPct val="50000"/>
              </a:spcBef>
            </a:pPr>
            <a:r>
              <a:rPr lang="en-US" sz="1800" dirty="0">
                <a:latin typeface="Arial" charset="0"/>
              </a:rPr>
              <a:t> Analog  Or digital  signal </a:t>
            </a:r>
          </a:p>
        </p:txBody>
      </p:sp>
      <p:sp>
        <p:nvSpPr>
          <p:cNvPr id="2056" name="Text Box 10"/>
          <p:cNvSpPr txBox="1">
            <a:spLocks noChangeArrowheads="1"/>
          </p:cNvSpPr>
          <p:nvPr/>
        </p:nvSpPr>
        <p:spPr bwMode="auto">
          <a:xfrm>
            <a:off x="6443663" y="4941888"/>
            <a:ext cx="1441450" cy="366712"/>
          </a:xfrm>
          <a:prstGeom prst="rect">
            <a:avLst/>
          </a:prstGeom>
          <a:noFill/>
          <a:ln w="9525">
            <a:noFill/>
            <a:miter lim="800000"/>
            <a:headEnd/>
            <a:tailEnd/>
          </a:ln>
        </p:spPr>
        <p:txBody>
          <a:bodyPr>
            <a:spAutoFit/>
          </a:bodyPr>
          <a:lstStyle/>
          <a:p>
            <a:pPr algn="r">
              <a:spcBef>
                <a:spcPct val="50000"/>
              </a:spcBef>
            </a:pPr>
            <a:r>
              <a:rPr lang="en-US" sz="1800">
                <a:latin typeface="Arial" charset="0"/>
              </a:rPr>
              <a:t>Destination </a:t>
            </a:r>
          </a:p>
        </p:txBody>
      </p:sp>
      <p:sp>
        <p:nvSpPr>
          <p:cNvPr id="2057" name="Text Box 11"/>
          <p:cNvSpPr txBox="1">
            <a:spLocks noChangeArrowheads="1"/>
          </p:cNvSpPr>
          <p:nvPr/>
        </p:nvSpPr>
        <p:spPr bwMode="auto">
          <a:xfrm>
            <a:off x="3924300" y="5013325"/>
            <a:ext cx="1295400" cy="366713"/>
          </a:xfrm>
          <a:prstGeom prst="rect">
            <a:avLst/>
          </a:prstGeom>
          <a:noFill/>
          <a:ln w="9525">
            <a:noFill/>
            <a:miter lim="800000"/>
            <a:headEnd/>
            <a:tailEnd/>
          </a:ln>
        </p:spPr>
        <p:txBody>
          <a:bodyPr>
            <a:spAutoFit/>
          </a:bodyPr>
          <a:lstStyle/>
          <a:p>
            <a:pPr algn="r">
              <a:spcBef>
                <a:spcPct val="50000"/>
              </a:spcBef>
            </a:pPr>
            <a:r>
              <a:rPr lang="en-US" sz="1800">
                <a:latin typeface="Arial" charset="0"/>
              </a:rPr>
              <a:t>Channel   </a:t>
            </a:r>
          </a:p>
        </p:txBody>
      </p:sp>
      <p:sp>
        <p:nvSpPr>
          <p:cNvPr id="12" name="Slide Number Placeholder 11"/>
          <p:cNvSpPr>
            <a:spLocks noGrp="1"/>
          </p:cNvSpPr>
          <p:nvPr>
            <p:ph type="sldNum" sz="quarter" idx="12"/>
          </p:nvPr>
        </p:nvSpPr>
        <p:spPr/>
        <p:txBody>
          <a:bodyPr/>
          <a:lstStyle/>
          <a:p>
            <a:pPr>
              <a:defRPr/>
            </a:pPr>
            <a:fld id="{A90E5DD5-3BE1-477B-A73C-A551DA213BA3}" type="slidenum">
              <a:rPr lang="ar-SA"/>
              <a:pPr>
                <a:defRPr/>
              </a:pPr>
              <a:t>7</a:t>
            </a:fld>
            <a:endParaRPr lang="en-US" dirty="0"/>
          </a:p>
        </p:txBody>
      </p:sp>
      <p:pic>
        <p:nvPicPr>
          <p:cNvPr id="3" name="Picture 2">
            <a:extLst>
              <a:ext uri="{FF2B5EF4-FFF2-40B4-BE49-F238E27FC236}">
                <a16:creationId xmlns:a16="http://schemas.microsoft.com/office/drawing/2014/main" id="{82543472-8440-4C28-A8B9-C452248D632A}"/>
              </a:ext>
            </a:extLst>
          </p:cNvPr>
          <p:cNvPicPr>
            <a:picLocks noChangeAspect="1"/>
          </p:cNvPicPr>
          <p:nvPr/>
        </p:nvPicPr>
        <p:blipFill>
          <a:blip r:embed="rId2"/>
          <a:stretch>
            <a:fillRect/>
          </a:stretch>
        </p:blipFill>
        <p:spPr>
          <a:xfrm>
            <a:off x="5715001" y="2785046"/>
            <a:ext cx="2362199" cy="1471006"/>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0E975-CF42-4566-BCFF-C66903C9AC75}"/>
              </a:ext>
            </a:extLst>
          </p:cNvPr>
          <p:cNvSpPr>
            <a:spLocks noGrp="1"/>
          </p:cNvSpPr>
          <p:nvPr>
            <p:ph type="title"/>
          </p:nvPr>
        </p:nvSpPr>
        <p:spPr/>
        <p:txBody>
          <a:bodyPr/>
          <a:lstStyle/>
          <a:p>
            <a:endParaRPr lang="en-US" dirty="0"/>
          </a:p>
        </p:txBody>
      </p:sp>
      <p:sp>
        <p:nvSpPr>
          <p:cNvPr id="4" name="Slide Number Placeholder 3">
            <a:extLst>
              <a:ext uri="{FF2B5EF4-FFF2-40B4-BE49-F238E27FC236}">
                <a16:creationId xmlns:a16="http://schemas.microsoft.com/office/drawing/2014/main" id="{15852C47-BA92-4BC7-8B17-C4B16783F3ED}"/>
              </a:ext>
            </a:extLst>
          </p:cNvPr>
          <p:cNvSpPr>
            <a:spLocks noGrp="1"/>
          </p:cNvSpPr>
          <p:nvPr>
            <p:ph type="sldNum" sz="quarter" idx="12"/>
          </p:nvPr>
        </p:nvSpPr>
        <p:spPr/>
        <p:txBody>
          <a:bodyPr/>
          <a:lstStyle/>
          <a:p>
            <a:pPr>
              <a:defRPr/>
            </a:pPr>
            <a:fld id="{D27D4E14-6EF3-49C1-AE3E-33A047A9E075}" type="slidenum">
              <a:rPr lang="ar-SA" smtClean="0"/>
              <a:pPr>
                <a:defRPr/>
              </a:pPr>
              <a:t>8</a:t>
            </a:fld>
            <a:endParaRPr lang="en-US"/>
          </a:p>
        </p:txBody>
      </p:sp>
      <p:pic>
        <p:nvPicPr>
          <p:cNvPr id="5" name="Picture 6" descr="07_01">
            <a:extLst>
              <a:ext uri="{FF2B5EF4-FFF2-40B4-BE49-F238E27FC236}">
                <a16:creationId xmlns:a16="http://schemas.microsoft.com/office/drawing/2014/main" id="{E037ACFC-3DAB-4400-816B-5671DC1DAD73}"/>
              </a:ext>
            </a:extLst>
          </p:cNvPr>
          <p:cNvPicPr preferRelativeResize="0">
            <a:picLocks noGrp="1"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818558" y="1600200"/>
            <a:ext cx="7506884"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51724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A79DB7-0679-49C7-B6C3-B0B8D4CAB476}"/>
              </a:ext>
            </a:extLst>
          </p:cNvPr>
          <p:cNvSpPr>
            <a:spLocks noGrp="1"/>
          </p:cNvSpPr>
          <p:nvPr>
            <p:ph type="title"/>
          </p:nvPr>
        </p:nvSpPr>
        <p:spPr/>
        <p:txBody>
          <a:bodyPr/>
          <a:lstStyle/>
          <a:p>
            <a:endParaRPr lang="en-US"/>
          </a:p>
        </p:txBody>
      </p:sp>
      <p:sp>
        <p:nvSpPr>
          <p:cNvPr id="4" name="Slide Number Placeholder 3">
            <a:extLst>
              <a:ext uri="{FF2B5EF4-FFF2-40B4-BE49-F238E27FC236}">
                <a16:creationId xmlns:a16="http://schemas.microsoft.com/office/drawing/2014/main" id="{91D30885-232A-45D7-89C6-53DB1DD4C787}"/>
              </a:ext>
            </a:extLst>
          </p:cNvPr>
          <p:cNvSpPr>
            <a:spLocks noGrp="1"/>
          </p:cNvSpPr>
          <p:nvPr>
            <p:ph type="sldNum" sz="quarter" idx="12"/>
          </p:nvPr>
        </p:nvSpPr>
        <p:spPr/>
        <p:txBody>
          <a:bodyPr/>
          <a:lstStyle/>
          <a:p>
            <a:pPr>
              <a:defRPr/>
            </a:pPr>
            <a:fld id="{D27D4E14-6EF3-49C1-AE3E-33A047A9E075}" type="slidenum">
              <a:rPr lang="ar-SA" smtClean="0"/>
              <a:pPr>
                <a:defRPr/>
              </a:pPr>
              <a:t>9</a:t>
            </a:fld>
            <a:endParaRPr lang="en-US"/>
          </a:p>
        </p:txBody>
      </p:sp>
      <p:pic>
        <p:nvPicPr>
          <p:cNvPr id="5" name="Picture 5" descr="07_02tbl">
            <a:extLst>
              <a:ext uri="{FF2B5EF4-FFF2-40B4-BE49-F238E27FC236}">
                <a16:creationId xmlns:a16="http://schemas.microsoft.com/office/drawing/2014/main" id="{36F22224-C375-4F76-975D-F43B17010398}"/>
              </a:ext>
            </a:extLst>
          </p:cNvPr>
          <p:cNvPicPr preferRelativeResize="0">
            <a:picLocks noGrp="1" noChangeAspect="1" noChangeArrowheads="1"/>
          </p:cNvPicPr>
          <p:nvPr>
            <p:ph idx="1"/>
            <p:custDataLst>
              <p:tags r:id="rId1"/>
            </p:custDataLst>
          </p:nvPr>
        </p:nvPicPr>
        <p:blipFill>
          <a:blip r:embed="rId3">
            <a:extLst>
              <a:ext uri="{28A0092B-C50C-407E-A947-70E740481C1C}">
                <a14:useLocalDpi xmlns:a14="http://schemas.microsoft.com/office/drawing/2010/main" val="0"/>
              </a:ext>
            </a:extLst>
          </a:blip>
          <a:srcRect/>
          <a:stretch>
            <a:fillRect/>
          </a:stretch>
        </p:blipFill>
        <p:spPr bwMode="auto">
          <a:xfrm>
            <a:off x="457200" y="1825670"/>
            <a:ext cx="8229600" cy="407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30865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تصميم افتراضي">
  <a:themeElements>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تصميم افتراضي">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latin typeface="Bookman Old Style" pitchFamily="18"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1" eaLnBrk="1" fontAlgn="base" latinLnBrk="0" hangingPunct="1">
          <a:lnSpc>
            <a:spcPct val="100000"/>
          </a:lnSpc>
          <a:spcBef>
            <a:spcPct val="0"/>
          </a:spcBef>
          <a:spcAft>
            <a:spcPct val="0"/>
          </a:spcAft>
          <a:buClrTx/>
          <a:buSzTx/>
          <a:buFontTx/>
          <a:buNone/>
          <a:tabLst/>
          <a:defRPr kumimoji="0" lang="ar-SA" sz="1400" b="0" i="0" u="none" strike="noStrike" cap="none" normalizeH="0" baseline="0" smtClean="0">
            <a:ln>
              <a:noFill/>
            </a:ln>
            <a:solidFill>
              <a:schemeClr val="tx1"/>
            </a:solidFill>
            <a:effectLst/>
            <a:latin typeface="Bookman Old Style" pitchFamily="18" charset="0"/>
            <a:cs typeface="Arial" charset="0"/>
          </a:defRPr>
        </a:defPPr>
      </a:lstStyle>
    </a:lnDef>
  </a:objectDefaults>
  <a:extraClrSchemeLst>
    <a:extraClrScheme>
      <a:clrScheme name="تصميم افتراضي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تصميم افتراضي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تصميم افتراضي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تصميم افتراضي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تصميم افتراضي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تصميم افتراضي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تصميم افتراضي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تصميم افتراضي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تصميم افتراضي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تصميم افتراضي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تصميم افتراضي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تصميم افتراضي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3235</TotalTime>
  <Words>3759</Words>
  <Application>Microsoft Office PowerPoint</Application>
  <PresentationFormat>On-screen Show (4:3)</PresentationFormat>
  <Paragraphs>620</Paragraphs>
  <Slides>56</Slides>
  <Notes>2</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56</vt:i4>
      </vt:variant>
    </vt:vector>
  </HeadingPairs>
  <TitlesOfParts>
    <vt:vector size="70" baseType="lpstr">
      <vt:lpstr>Andalus</vt:lpstr>
      <vt:lpstr>Arial</vt:lpstr>
      <vt:lpstr>Bold Italic Art</vt:lpstr>
      <vt:lpstr>Bookman Old Style</vt:lpstr>
      <vt:lpstr>Bradley Hand ITC</vt:lpstr>
      <vt:lpstr>Calibri</vt:lpstr>
      <vt:lpstr>Castellar</vt:lpstr>
      <vt:lpstr>Comic Sans MS</vt:lpstr>
      <vt:lpstr>Symbol</vt:lpstr>
      <vt:lpstr>Tahoma</vt:lpstr>
      <vt:lpstr>Times</vt:lpstr>
      <vt:lpstr>Times New Roman</vt:lpstr>
      <vt:lpstr>Wingdings</vt:lpstr>
      <vt:lpstr>تصميم افتراضي</vt:lpstr>
      <vt:lpstr>PowerPoint Presentation</vt:lpstr>
      <vt:lpstr>What makes a Communication System GOOD</vt:lpstr>
      <vt:lpstr>What is modulation</vt:lpstr>
      <vt:lpstr>Modulation Techniques</vt:lpstr>
      <vt:lpstr>Analog/Digital Modulation</vt:lpstr>
      <vt:lpstr>A/D and D/A Conversion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vt:lpstr>
      <vt:lpstr>example</vt:lpstr>
      <vt:lpstr>example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Amplitude Shift Keying (ASK)</vt:lpstr>
      <vt:lpstr>Figure.  Implementation of binary ASK (on-off keying, - OOK)</vt:lpstr>
      <vt:lpstr>Bandwidth of ASK</vt:lpstr>
      <vt:lpstr>Example</vt:lpstr>
      <vt:lpstr>Example/ full-duplex</vt:lpstr>
      <vt:lpstr>PowerPoint Presentation</vt:lpstr>
      <vt:lpstr>Bandwidth of FSK</vt:lpstr>
      <vt:lpstr>Example</vt:lpstr>
      <vt:lpstr>Multi Level FSK</vt:lpstr>
      <vt:lpstr>PowerPoint Presentation</vt:lpstr>
      <vt:lpstr>Example 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PSK- Bandwidth consideration</vt:lpstr>
      <vt:lpstr>Figure.  Implementation of BPSK</vt:lpstr>
      <vt:lpstr>Bandwidth Consideration of BPSK (another way)</vt:lpstr>
      <vt:lpstr>PowerPoint Presentation</vt:lpstr>
      <vt:lpstr>PowerPoint Presentation</vt:lpstr>
      <vt:lpstr>PowerPoint Presentation</vt:lpstr>
    </vt:vector>
  </TitlesOfParts>
  <Company>Masters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Anan</dc:creator>
  <cp:lastModifiedBy>Allam</cp:lastModifiedBy>
  <cp:revision>214</cp:revision>
  <dcterms:created xsi:type="dcterms:W3CDTF">2009-08-07T17:38:51Z</dcterms:created>
  <dcterms:modified xsi:type="dcterms:W3CDTF">2021-04-12T12:19:29Z</dcterms:modified>
</cp:coreProperties>
</file>